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56" r:id="rId2"/>
    <p:sldId id="291" r:id="rId3"/>
    <p:sldId id="257" r:id="rId4"/>
    <p:sldId id="308" r:id="rId5"/>
    <p:sldId id="292" r:id="rId6"/>
    <p:sldId id="259" r:id="rId7"/>
    <p:sldId id="260" r:id="rId8"/>
    <p:sldId id="263" r:id="rId9"/>
    <p:sldId id="261" r:id="rId10"/>
    <p:sldId id="262"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84" r:id="rId25"/>
    <p:sldId id="285" r:id="rId26"/>
    <p:sldId id="278" r:id="rId27"/>
    <p:sldId id="279" r:id="rId28"/>
    <p:sldId id="287" r:id="rId29"/>
    <p:sldId id="281" r:id="rId30"/>
    <p:sldId id="310" r:id="rId31"/>
    <p:sldId id="309" r:id="rId32"/>
    <p:sldId id="289" r:id="rId33"/>
    <p:sldId id="290" r:id="rId34"/>
    <p:sldId id="296" r:id="rId35"/>
    <p:sldId id="293" r:id="rId36"/>
    <p:sldId id="294" r:id="rId37"/>
    <p:sldId id="295" r:id="rId38"/>
    <p:sldId id="29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9F6FD-FB71-4D17-B73D-AE1DB981A89C}" v="17" dt="2024-03-29T08:54:03.76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30" autoAdjust="0"/>
  </p:normalViewPr>
  <p:slideViewPr>
    <p:cSldViewPr>
      <p:cViewPr varScale="1">
        <p:scale>
          <a:sx n="55" d="100"/>
          <a:sy n="55" d="100"/>
        </p:scale>
        <p:origin x="1600"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hnaz Sahinkarakas" userId="6ab5f47fef076132" providerId="LiveId" clId="{8D69F6FD-FB71-4D17-B73D-AE1DB981A89C}"/>
    <pc:docChg chg="undo custSel addSld delSld modSld sldOrd">
      <pc:chgData name="Sehnaz Sahinkarakas" userId="6ab5f47fef076132" providerId="LiveId" clId="{8D69F6FD-FB71-4D17-B73D-AE1DB981A89C}" dt="2024-03-29T08:56:00.197" v="301" actId="1076"/>
      <pc:docMkLst>
        <pc:docMk/>
      </pc:docMkLst>
      <pc:sldChg chg="modSp mod ord">
        <pc:chgData name="Sehnaz Sahinkarakas" userId="6ab5f47fef076132" providerId="LiveId" clId="{8D69F6FD-FB71-4D17-B73D-AE1DB981A89C}" dt="2024-03-27T08:26:13.542" v="24" actId="20577"/>
        <pc:sldMkLst>
          <pc:docMk/>
          <pc:sldMk cId="2844301823" sldId="257"/>
        </pc:sldMkLst>
        <pc:spChg chg="mod">
          <ac:chgData name="Sehnaz Sahinkarakas" userId="6ab5f47fef076132" providerId="LiveId" clId="{8D69F6FD-FB71-4D17-B73D-AE1DB981A89C}" dt="2024-03-27T08:26:13.542" v="24" actId="20577"/>
          <ac:spMkLst>
            <pc:docMk/>
            <pc:sldMk cId="2844301823" sldId="257"/>
            <ac:spMk id="3" creationId="{03D97C9B-B015-46DE-83BE-01E2EE7D162C}"/>
          </ac:spMkLst>
        </pc:spChg>
      </pc:sldChg>
      <pc:sldChg chg="del">
        <pc:chgData name="Sehnaz Sahinkarakas" userId="6ab5f47fef076132" providerId="LiveId" clId="{8D69F6FD-FB71-4D17-B73D-AE1DB981A89C}" dt="2024-03-27T08:26:22.899" v="25" actId="47"/>
        <pc:sldMkLst>
          <pc:docMk/>
          <pc:sldMk cId="1771849545" sldId="258"/>
        </pc:sldMkLst>
      </pc:sldChg>
      <pc:sldChg chg="modSp mod">
        <pc:chgData name="Sehnaz Sahinkarakas" userId="6ab5f47fef076132" providerId="LiveId" clId="{8D69F6FD-FB71-4D17-B73D-AE1DB981A89C}" dt="2024-03-27T08:32:00.144" v="56" actId="1076"/>
        <pc:sldMkLst>
          <pc:docMk/>
          <pc:sldMk cId="162955110" sldId="259"/>
        </pc:sldMkLst>
        <pc:spChg chg="mod">
          <ac:chgData name="Sehnaz Sahinkarakas" userId="6ab5f47fef076132" providerId="LiveId" clId="{8D69F6FD-FB71-4D17-B73D-AE1DB981A89C}" dt="2024-03-27T08:31:50.387" v="53" actId="27636"/>
          <ac:spMkLst>
            <pc:docMk/>
            <pc:sldMk cId="162955110" sldId="259"/>
            <ac:spMk id="2" creationId="{5FCB5490-5469-4FE8-B393-E558A18BC3B8}"/>
          </ac:spMkLst>
        </pc:spChg>
        <pc:spChg chg="mod">
          <ac:chgData name="Sehnaz Sahinkarakas" userId="6ab5f47fef076132" providerId="LiveId" clId="{8D69F6FD-FB71-4D17-B73D-AE1DB981A89C}" dt="2024-03-27T08:32:00.144" v="56" actId="1076"/>
          <ac:spMkLst>
            <pc:docMk/>
            <pc:sldMk cId="162955110" sldId="259"/>
            <ac:spMk id="3" creationId="{6BC53A68-D753-4427-BBEF-86A756CDD0F1}"/>
          </ac:spMkLst>
        </pc:spChg>
      </pc:sldChg>
      <pc:sldChg chg="modSp mod">
        <pc:chgData name="Sehnaz Sahinkarakas" userId="6ab5f47fef076132" providerId="LiveId" clId="{8D69F6FD-FB71-4D17-B73D-AE1DB981A89C}" dt="2024-03-27T08:32:32.988" v="58" actId="14100"/>
        <pc:sldMkLst>
          <pc:docMk/>
          <pc:sldMk cId="2939306852" sldId="267"/>
        </pc:sldMkLst>
        <pc:spChg chg="mod">
          <ac:chgData name="Sehnaz Sahinkarakas" userId="6ab5f47fef076132" providerId="LiveId" clId="{8D69F6FD-FB71-4D17-B73D-AE1DB981A89C}" dt="2024-03-27T08:32:32.988" v="58" actId="14100"/>
          <ac:spMkLst>
            <pc:docMk/>
            <pc:sldMk cId="2939306852" sldId="267"/>
            <ac:spMk id="3" creationId="{7348F2AA-E024-4643-BE7B-A15F7BBA9835}"/>
          </ac:spMkLst>
        </pc:spChg>
      </pc:sldChg>
      <pc:sldChg chg="del">
        <pc:chgData name="Sehnaz Sahinkarakas" userId="6ab5f47fef076132" providerId="LiveId" clId="{8D69F6FD-FB71-4D17-B73D-AE1DB981A89C}" dt="2024-03-27T08:33:11.116" v="60" actId="47"/>
        <pc:sldMkLst>
          <pc:docMk/>
          <pc:sldMk cId="3045205663" sldId="281"/>
        </pc:sldMkLst>
      </pc:sldChg>
      <pc:sldChg chg="modSp mod">
        <pc:chgData name="Sehnaz Sahinkarakas" userId="6ab5f47fef076132" providerId="LiveId" clId="{8D69F6FD-FB71-4D17-B73D-AE1DB981A89C}" dt="2024-03-29T08:47:10.440" v="248" actId="20577"/>
        <pc:sldMkLst>
          <pc:docMk/>
          <pc:sldMk cId="2747181880" sldId="286"/>
        </pc:sldMkLst>
        <pc:spChg chg="mod">
          <ac:chgData name="Sehnaz Sahinkarakas" userId="6ab5f47fef076132" providerId="LiveId" clId="{8D69F6FD-FB71-4D17-B73D-AE1DB981A89C}" dt="2024-03-29T08:47:10.440" v="248" actId="20577"/>
          <ac:spMkLst>
            <pc:docMk/>
            <pc:sldMk cId="2747181880" sldId="286"/>
            <ac:spMk id="7" creationId="{00000000-0000-0000-0000-000000000000}"/>
          </ac:spMkLst>
        </pc:spChg>
      </pc:sldChg>
      <pc:sldChg chg="del">
        <pc:chgData name="Sehnaz Sahinkarakas" userId="6ab5f47fef076132" providerId="LiveId" clId="{8D69F6FD-FB71-4D17-B73D-AE1DB981A89C}" dt="2024-03-27T08:33:09.389" v="59" actId="47"/>
        <pc:sldMkLst>
          <pc:docMk/>
          <pc:sldMk cId="1072363825" sldId="287"/>
        </pc:sldMkLst>
      </pc:sldChg>
      <pc:sldChg chg="modSp mod">
        <pc:chgData name="Sehnaz Sahinkarakas" userId="6ab5f47fef076132" providerId="LiveId" clId="{8D69F6FD-FB71-4D17-B73D-AE1DB981A89C}" dt="2024-03-29T08:48:02.494" v="279" actId="20577"/>
        <pc:sldMkLst>
          <pc:docMk/>
          <pc:sldMk cId="394295649" sldId="288"/>
        </pc:sldMkLst>
        <pc:spChg chg="mod">
          <ac:chgData name="Sehnaz Sahinkarakas" userId="6ab5f47fef076132" providerId="LiveId" clId="{8D69F6FD-FB71-4D17-B73D-AE1DB981A89C}" dt="2024-03-29T08:48:02.494" v="279" actId="20577"/>
          <ac:spMkLst>
            <pc:docMk/>
            <pc:sldMk cId="394295649" sldId="288"/>
            <ac:spMk id="3" creationId="{00000000-0000-0000-0000-000000000000}"/>
          </ac:spMkLst>
        </pc:spChg>
      </pc:sldChg>
      <pc:sldChg chg="del">
        <pc:chgData name="Sehnaz Sahinkarakas" userId="6ab5f47fef076132" providerId="LiveId" clId="{8D69F6FD-FB71-4D17-B73D-AE1DB981A89C}" dt="2024-03-27T08:33:12.595" v="61" actId="47"/>
        <pc:sldMkLst>
          <pc:docMk/>
          <pc:sldMk cId="2781145185" sldId="288"/>
        </pc:sldMkLst>
      </pc:sldChg>
      <pc:sldChg chg="del">
        <pc:chgData name="Sehnaz Sahinkarakas" userId="6ab5f47fef076132" providerId="LiveId" clId="{8D69F6FD-FB71-4D17-B73D-AE1DB981A89C}" dt="2024-03-27T08:33:13.821" v="62" actId="47"/>
        <pc:sldMkLst>
          <pc:docMk/>
          <pc:sldMk cId="1897512598" sldId="289"/>
        </pc:sldMkLst>
      </pc:sldChg>
      <pc:sldChg chg="modSp del mod ord">
        <pc:chgData name="Sehnaz Sahinkarakas" userId="6ab5f47fef076132" providerId="LiveId" clId="{8D69F6FD-FB71-4D17-B73D-AE1DB981A89C}" dt="2024-03-27T08:57:15.576" v="119" actId="2696"/>
        <pc:sldMkLst>
          <pc:docMk/>
          <pc:sldMk cId="1744166424" sldId="290"/>
        </pc:sldMkLst>
        <pc:spChg chg="mod">
          <ac:chgData name="Sehnaz Sahinkarakas" userId="6ab5f47fef076132" providerId="LiveId" clId="{8D69F6FD-FB71-4D17-B73D-AE1DB981A89C}" dt="2024-03-27T08:40:21.684" v="77" actId="20577"/>
          <ac:spMkLst>
            <pc:docMk/>
            <pc:sldMk cId="1744166424" sldId="290"/>
            <ac:spMk id="3" creationId="{24C99483-3F0B-4F40-9BF1-3AD04D934D3D}"/>
          </ac:spMkLst>
        </pc:spChg>
      </pc:sldChg>
      <pc:sldChg chg="addSp delSp modSp mod">
        <pc:chgData name="Sehnaz Sahinkarakas" userId="6ab5f47fef076132" providerId="LiveId" clId="{8D69F6FD-FB71-4D17-B73D-AE1DB981A89C}" dt="2024-03-27T08:27:27.902" v="35" actId="6549"/>
        <pc:sldMkLst>
          <pc:docMk/>
          <pc:sldMk cId="3222557401" sldId="292"/>
        </pc:sldMkLst>
        <pc:spChg chg="mod">
          <ac:chgData name="Sehnaz Sahinkarakas" userId="6ab5f47fef076132" providerId="LiveId" clId="{8D69F6FD-FB71-4D17-B73D-AE1DB981A89C}" dt="2024-03-27T08:27:27.902" v="35" actId="6549"/>
          <ac:spMkLst>
            <pc:docMk/>
            <pc:sldMk cId="3222557401" sldId="292"/>
            <ac:spMk id="5123" creationId="{00000000-0000-0000-0000-000000000000}"/>
          </ac:spMkLst>
        </pc:spChg>
        <pc:graphicFrameChg chg="add del modGraphic">
          <ac:chgData name="Sehnaz Sahinkarakas" userId="6ab5f47fef076132" providerId="LiveId" clId="{8D69F6FD-FB71-4D17-B73D-AE1DB981A89C}" dt="2024-03-27T08:27:09.885" v="27" actId="27309"/>
          <ac:graphicFrameMkLst>
            <pc:docMk/>
            <pc:sldMk cId="3222557401" sldId="292"/>
            <ac:graphicFrameMk id="3" creationId="{734F9A1B-7910-7871-259C-7A7AFF9B5D4A}"/>
          </ac:graphicFrameMkLst>
        </pc:graphicFrameChg>
      </pc:sldChg>
      <pc:sldChg chg="modSp del mod">
        <pc:chgData name="Sehnaz Sahinkarakas" userId="6ab5f47fef076132" providerId="LiveId" clId="{8D69F6FD-FB71-4D17-B73D-AE1DB981A89C}" dt="2024-03-27T08:57:15.576" v="119" actId="2696"/>
        <pc:sldMkLst>
          <pc:docMk/>
          <pc:sldMk cId="2260213077" sldId="293"/>
        </pc:sldMkLst>
        <pc:spChg chg="mod">
          <ac:chgData name="Sehnaz Sahinkarakas" userId="6ab5f47fef076132" providerId="LiveId" clId="{8D69F6FD-FB71-4D17-B73D-AE1DB981A89C}" dt="2024-03-27T08:41:41.810" v="105" actId="27636"/>
          <ac:spMkLst>
            <pc:docMk/>
            <pc:sldMk cId="2260213077" sldId="293"/>
            <ac:spMk id="3" creationId="{5E458B66-3986-464D-9EB6-E08376A2D26B}"/>
          </ac:spMkLst>
        </pc:spChg>
      </pc:sldChg>
      <pc:sldChg chg="delSp modSp mod">
        <pc:chgData name="Sehnaz Sahinkarakas" userId="6ab5f47fef076132" providerId="LiveId" clId="{8D69F6FD-FB71-4D17-B73D-AE1DB981A89C}" dt="2024-03-27T08:59:45.511" v="168" actId="20577"/>
        <pc:sldMkLst>
          <pc:docMk/>
          <pc:sldMk cId="3525269606" sldId="293"/>
        </pc:sldMkLst>
        <pc:spChg chg="del mod">
          <ac:chgData name="Sehnaz Sahinkarakas" userId="6ab5f47fef076132" providerId="LiveId" clId="{8D69F6FD-FB71-4D17-B73D-AE1DB981A89C}" dt="2024-03-27T08:59:39.001" v="152" actId="478"/>
          <ac:spMkLst>
            <pc:docMk/>
            <pc:sldMk cId="3525269606" sldId="293"/>
            <ac:spMk id="2" creationId="{92B239C4-66A0-4590-8545-F5C08EE01BCE}"/>
          </ac:spMkLst>
        </pc:spChg>
        <pc:spChg chg="mod">
          <ac:chgData name="Sehnaz Sahinkarakas" userId="6ab5f47fef076132" providerId="LiveId" clId="{8D69F6FD-FB71-4D17-B73D-AE1DB981A89C}" dt="2024-03-27T08:59:45.511" v="168" actId="20577"/>
          <ac:spMkLst>
            <pc:docMk/>
            <pc:sldMk cId="3525269606" sldId="293"/>
            <ac:spMk id="3" creationId="{5E458B66-3986-464D-9EB6-E08376A2D26B}"/>
          </ac:spMkLst>
        </pc:spChg>
      </pc:sldChg>
      <pc:sldChg chg="modSp del mod">
        <pc:chgData name="Sehnaz Sahinkarakas" userId="6ab5f47fef076132" providerId="LiveId" clId="{8D69F6FD-FB71-4D17-B73D-AE1DB981A89C}" dt="2024-03-27T08:57:15.576" v="119" actId="2696"/>
        <pc:sldMkLst>
          <pc:docMk/>
          <pc:sldMk cId="3363023482" sldId="294"/>
        </pc:sldMkLst>
        <pc:picChg chg="mod">
          <ac:chgData name="Sehnaz Sahinkarakas" userId="6ab5f47fef076132" providerId="LiveId" clId="{8D69F6FD-FB71-4D17-B73D-AE1DB981A89C}" dt="2024-03-27T08:42:23.135" v="110" actId="14100"/>
          <ac:picMkLst>
            <pc:docMk/>
            <pc:sldMk cId="3363023482" sldId="294"/>
            <ac:picMk id="5" creationId="{19A8CDCB-B353-43D1-869C-3A9CCC5194ED}"/>
          </ac:picMkLst>
        </pc:picChg>
      </pc:sldChg>
      <pc:sldChg chg="addSp modSp new del mod">
        <pc:chgData name="Sehnaz Sahinkarakas" userId="6ab5f47fef076132" providerId="LiveId" clId="{8D69F6FD-FB71-4D17-B73D-AE1DB981A89C}" dt="2024-03-27T08:57:15.576" v="119" actId="2696"/>
        <pc:sldMkLst>
          <pc:docMk/>
          <pc:sldMk cId="2082001237" sldId="295"/>
        </pc:sldMkLst>
        <pc:picChg chg="add mod">
          <ac:chgData name="Sehnaz Sahinkarakas" userId="6ab5f47fef076132" providerId="LiveId" clId="{8D69F6FD-FB71-4D17-B73D-AE1DB981A89C}" dt="2024-03-27T08:55:25.655" v="118" actId="14100"/>
          <ac:picMkLst>
            <pc:docMk/>
            <pc:sldMk cId="2082001237" sldId="295"/>
            <ac:picMk id="3" creationId="{BE00F7D2-FBE2-F373-C4FD-6C745EA5E4B9}"/>
          </ac:picMkLst>
        </pc:picChg>
      </pc:sldChg>
      <pc:sldChg chg="addSp delSp modSp new mod">
        <pc:chgData name="Sehnaz Sahinkarakas" userId="6ab5f47fef076132" providerId="LiveId" clId="{8D69F6FD-FB71-4D17-B73D-AE1DB981A89C}" dt="2024-03-27T08:59:29.646" v="150" actId="20577"/>
        <pc:sldMkLst>
          <pc:docMk/>
          <pc:sldMk cId="1309122925" sldId="296"/>
        </pc:sldMkLst>
        <pc:spChg chg="add del mod">
          <ac:chgData name="Sehnaz Sahinkarakas" userId="6ab5f47fef076132" providerId="LiveId" clId="{8D69F6FD-FB71-4D17-B73D-AE1DB981A89C}" dt="2024-03-27T08:59:29.646" v="150" actId="20577"/>
          <ac:spMkLst>
            <pc:docMk/>
            <pc:sldMk cId="1309122925" sldId="296"/>
            <ac:spMk id="2" creationId="{1283D274-1272-8F71-0E72-115181E7697F}"/>
          </ac:spMkLst>
        </pc:spChg>
        <pc:spChg chg="mod">
          <ac:chgData name="Sehnaz Sahinkarakas" userId="6ab5f47fef076132" providerId="LiveId" clId="{8D69F6FD-FB71-4D17-B73D-AE1DB981A89C}" dt="2024-03-27T08:59:20.091" v="133" actId="14100"/>
          <ac:spMkLst>
            <pc:docMk/>
            <pc:sldMk cId="1309122925" sldId="296"/>
            <ac:spMk id="3" creationId="{D92C0A19-B2D9-2126-5751-40A5AAFB0B36}"/>
          </ac:spMkLst>
        </pc:spChg>
      </pc:sldChg>
      <pc:sldChg chg="addSp delSp modSp new mod modClrScheme chgLayout">
        <pc:chgData name="Sehnaz Sahinkarakas" userId="6ab5f47fef076132" providerId="LiveId" clId="{8D69F6FD-FB71-4D17-B73D-AE1DB981A89C}" dt="2024-03-27T10:10:05.139" v="212" actId="20577"/>
        <pc:sldMkLst>
          <pc:docMk/>
          <pc:sldMk cId="1189233079" sldId="297"/>
        </pc:sldMkLst>
        <pc:spChg chg="add del mod">
          <ac:chgData name="Sehnaz Sahinkarakas" userId="6ab5f47fef076132" providerId="LiveId" clId="{8D69F6FD-FB71-4D17-B73D-AE1DB981A89C}" dt="2024-03-27T10:09:48.109" v="171" actId="700"/>
          <ac:spMkLst>
            <pc:docMk/>
            <pc:sldMk cId="1189233079" sldId="297"/>
            <ac:spMk id="2" creationId="{C8ECBE21-EAD0-1104-786D-60C51053D0C7}"/>
          </ac:spMkLst>
        </pc:spChg>
        <pc:spChg chg="add del mod">
          <ac:chgData name="Sehnaz Sahinkarakas" userId="6ab5f47fef076132" providerId="LiveId" clId="{8D69F6FD-FB71-4D17-B73D-AE1DB981A89C}" dt="2024-03-27T10:09:48.109" v="171" actId="700"/>
          <ac:spMkLst>
            <pc:docMk/>
            <pc:sldMk cId="1189233079" sldId="297"/>
            <ac:spMk id="3" creationId="{4B705C79-1B75-1DAD-1B30-D313B708B639}"/>
          </ac:spMkLst>
        </pc:spChg>
        <pc:spChg chg="add mod">
          <ac:chgData name="Sehnaz Sahinkarakas" userId="6ab5f47fef076132" providerId="LiveId" clId="{8D69F6FD-FB71-4D17-B73D-AE1DB981A89C}" dt="2024-03-27T10:10:05.139" v="212" actId="20577"/>
          <ac:spMkLst>
            <pc:docMk/>
            <pc:sldMk cId="1189233079" sldId="297"/>
            <ac:spMk id="4" creationId="{4BE670E4-5FFA-D336-9C45-0E86F4C6C9DE}"/>
          </ac:spMkLst>
        </pc:spChg>
      </pc:sldChg>
      <pc:sldChg chg="modSp mod">
        <pc:chgData name="Sehnaz Sahinkarakas" userId="6ab5f47fef076132" providerId="LiveId" clId="{8D69F6FD-FB71-4D17-B73D-AE1DB981A89C}" dt="2024-03-29T08:39:11.801" v="217" actId="20577"/>
        <pc:sldMkLst>
          <pc:docMk/>
          <pc:sldMk cId="3538683427" sldId="298"/>
        </pc:sldMkLst>
        <pc:spChg chg="mod">
          <ac:chgData name="Sehnaz Sahinkarakas" userId="6ab5f47fef076132" providerId="LiveId" clId="{8D69F6FD-FB71-4D17-B73D-AE1DB981A89C}" dt="2024-03-29T08:39:11.801" v="217" actId="20577"/>
          <ac:spMkLst>
            <pc:docMk/>
            <pc:sldMk cId="3538683427" sldId="298"/>
            <ac:spMk id="3" creationId="{00000000-0000-0000-0000-000000000000}"/>
          </ac:spMkLst>
        </pc:spChg>
      </pc:sldChg>
      <pc:sldChg chg="delSp modSp mod modAnim">
        <pc:chgData name="Sehnaz Sahinkarakas" userId="6ab5f47fef076132" providerId="LiveId" clId="{8D69F6FD-FB71-4D17-B73D-AE1DB981A89C}" dt="2024-03-29T08:42:53.160" v="243" actId="20577"/>
        <pc:sldMkLst>
          <pc:docMk/>
          <pc:sldMk cId="761760180" sldId="300"/>
        </pc:sldMkLst>
        <pc:spChg chg="del">
          <ac:chgData name="Sehnaz Sahinkarakas" userId="6ab5f47fef076132" providerId="LiveId" clId="{8D69F6FD-FB71-4D17-B73D-AE1DB981A89C}" dt="2024-03-29T08:42:39.791" v="229" actId="478"/>
          <ac:spMkLst>
            <pc:docMk/>
            <pc:sldMk cId="761760180" sldId="300"/>
            <ac:spMk id="2" creationId="{00000000-0000-0000-0000-000000000000}"/>
          </ac:spMkLst>
        </pc:spChg>
        <pc:spChg chg="del">
          <ac:chgData name="Sehnaz Sahinkarakas" userId="6ab5f47fef076132" providerId="LiveId" clId="{8D69F6FD-FB71-4D17-B73D-AE1DB981A89C}" dt="2024-03-29T08:42:46.627" v="239" actId="478"/>
          <ac:spMkLst>
            <pc:docMk/>
            <pc:sldMk cId="761760180" sldId="300"/>
            <ac:spMk id="6" creationId="{00000000-0000-0000-0000-000000000000}"/>
          </ac:spMkLst>
        </pc:spChg>
        <pc:spChg chg="mod">
          <ac:chgData name="Sehnaz Sahinkarakas" userId="6ab5f47fef076132" providerId="LiveId" clId="{8D69F6FD-FB71-4D17-B73D-AE1DB981A89C}" dt="2024-03-29T08:42:33.371" v="222" actId="20577"/>
          <ac:spMkLst>
            <pc:docMk/>
            <pc:sldMk cId="761760180" sldId="300"/>
            <ac:spMk id="8" creationId="{00000000-0000-0000-0000-000000000000}"/>
          </ac:spMkLst>
        </pc:spChg>
        <pc:graphicFrameChg chg="modGraphic">
          <ac:chgData name="Sehnaz Sahinkarakas" userId="6ab5f47fef076132" providerId="LiveId" clId="{8D69F6FD-FB71-4D17-B73D-AE1DB981A89C}" dt="2024-03-29T08:42:53.160" v="243" actId="20577"/>
          <ac:graphicFrameMkLst>
            <pc:docMk/>
            <pc:sldMk cId="761760180" sldId="300"/>
            <ac:graphicFrameMk id="9" creationId="{00000000-0000-0000-0000-000000000000}"/>
          </ac:graphicFrameMkLst>
        </pc:graphicFrameChg>
      </pc:sldChg>
      <pc:sldChg chg="modSp mod">
        <pc:chgData name="Sehnaz Sahinkarakas" userId="6ab5f47fef076132" providerId="LiveId" clId="{8D69F6FD-FB71-4D17-B73D-AE1DB981A89C}" dt="2024-03-29T08:47:14.472" v="250" actId="20577"/>
        <pc:sldMkLst>
          <pc:docMk/>
          <pc:sldMk cId="3844442803" sldId="301"/>
        </pc:sldMkLst>
        <pc:spChg chg="mod">
          <ac:chgData name="Sehnaz Sahinkarakas" userId="6ab5f47fef076132" providerId="LiveId" clId="{8D69F6FD-FB71-4D17-B73D-AE1DB981A89C}" dt="2024-03-29T08:47:14.472" v="250" actId="20577"/>
          <ac:spMkLst>
            <pc:docMk/>
            <pc:sldMk cId="3844442803" sldId="301"/>
            <ac:spMk id="7" creationId="{00000000-0000-0000-0000-000000000000}"/>
          </ac:spMkLst>
        </pc:spChg>
      </pc:sldChg>
      <pc:sldChg chg="new del">
        <pc:chgData name="Sehnaz Sahinkarakas" userId="6ab5f47fef076132" providerId="LiveId" clId="{8D69F6FD-FB71-4D17-B73D-AE1DB981A89C}" dt="2024-03-29T08:46:42.565" v="245" actId="680"/>
        <pc:sldMkLst>
          <pc:docMk/>
          <pc:sldMk cId="180702710" sldId="303"/>
        </pc:sldMkLst>
      </pc:sldChg>
      <pc:sldChg chg="modSp mod">
        <pc:chgData name="Sehnaz Sahinkarakas" userId="6ab5f47fef076132" providerId="LiveId" clId="{8D69F6FD-FB71-4D17-B73D-AE1DB981A89C}" dt="2024-03-29T08:48:07.550" v="281" actId="20577"/>
        <pc:sldMkLst>
          <pc:docMk/>
          <pc:sldMk cId="2206413017" sldId="303"/>
        </pc:sldMkLst>
        <pc:spChg chg="mod">
          <ac:chgData name="Sehnaz Sahinkarakas" userId="6ab5f47fef076132" providerId="LiveId" clId="{8D69F6FD-FB71-4D17-B73D-AE1DB981A89C}" dt="2024-03-29T08:48:07.550" v="281" actId="20577"/>
          <ac:spMkLst>
            <pc:docMk/>
            <pc:sldMk cId="2206413017" sldId="303"/>
            <ac:spMk id="7" creationId="{4A11FB23-6B21-4337-A701-635F2A7AB5B3}"/>
          </ac:spMkLst>
        </pc:spChg>
      </pc:sldChg>
      <pc:sldChg chg="modSp mod">
        <pc:chgData name="Sehnaz Sahinkarakas" userId="6ab5f47fef076132" providerId="LiveId" clId="{8D69F6FD-FB71-4D17-B73D-AE1DB981A89C}" dt="2024-03-29T08:48:12.092" v="283" actId="20577"/>
        <pc:sldMkLst>
          <pc:docMk/>
          <pc:sldMk cId="1391202749" sldId="304"/>
        </pc:sldMkLst>
        <pc:spChg chg="mod">
          <ac:chgData name="Sehnaz Sahinkarakas" userId="6ab5f47fef076132" providerId="LiveId" clId="{8D69F6FD-FB71-4D17-B73D-AE1DB981A89C}" dt="2024-03-29T08:48:12.092" v="283" actId="20577"/>
          <ac:spMkLst>
            <pc:docMk/>
            <pc:sldMk cId="1391202749" sldId="304"/>
            <ac:spMk id="7" creationId="{4A11FB23-6B21-4337-A701-635F2A7AB5B3}"/>
          </ac:spMkLst>
        </pc:spChg>
      </pc:sldChg>
      <pc:sldChg chg="addSp delSp modSp new mod modClrScheme chgLayout">
        <pc:chgData name="Sehnaz Sahinkarakas" userId="6ab5f47fef076132" providerId="LiveId" clId="{8D69F6FD-FB71-4D17-B73D-AE1DB981A89C}" dt="2024-03-29T08:47:57.365" v="277" actId="255"/>
        <pc:sldMkLst>
          <pc:docMk/>
          <pc:sldMk cId="2898266446" sldId="305"/>
        </pc:sldMkLst>
        <pc:spChg chg="add del mod">
          <ac:chgData name="Sehnaz Sahinkarakas" userId="6ab5f47fef076132" providerId="LiveId" clId="{8D69F6FD-FB71-4D17-B73D-AE1DB981A89C}" dt="2024-03-29T08:47:49.313" v="275" actId="478"/>
          <ac:spMkLst>
            <pc:docMk/>
            <pc:sldMk cId="2898266446" sldId="305"/>
            <ac:spMk id="2" creationId="{05302EA0-DED6-7924-D4B4-16C964C023E8}"/>
          </ac:spMkLst>
        </pc:spChg>
        <pc:spChg chg="add mod">
          <ac:chgData name="Sehnaz Sahinkarakas" userId="6ab5f47fef076132" providerId="LiveId" clId="{8D69F6FD-FB71-4D17-B73D-AE1DB981A89C}" dt="2024-03-29T08:47:57.365" v="277" actId="255"/>
          <ac:spMkLst>
            <pc:docMk/>
            <pc:sldMk cId="2898266446" sldId="305"/>
            <ac:spMk id="3" creationId="{ED42D3DD-8655-F296-4893-BB9D5A6F80D8}"/>
          </ac:spMkLst>
        </pc:spChg>
      </pc:sldChg>
      <pc:sldChg chg="modSp mod">
        <pc:chgData name="Sehnaz Sahinkarakas" userId="6ab5f47fef076132" providerId="LiveId" clId="{8D69F6FD-FB71-4D17-B73D-AE1DB981A89C}" dt="2024-03-29T08:54:11.681" v="285" actId="20577"/>
        <pc:sldMkLst>
          <pc:docMk/>
          <pc:sldMk cId="1217756752" sldId="306"/>
        </pc:sldMkLst>
        <pc:spChg chg="mod">
          <ac:chgData name="Sehnaz Sahinkarakas" userId="6ab5f47fef076132" providerId="LiveId" clId="{8D69F6FD-FB71-4D17-B73D-AE1DB981A89C}" dt="2024-03-29T08:54:11.681" v="285" actId="20577"/>
          <ac:spMkLst>
            <pc:docMk/>
            <pc:sldMk cId="1217756752" sldId="306"/>
            <ac:spMk id="7" creationId="{4A11FB23-6B21-4337-A701-635F2A7AB5B3}"/>
          </ac:spMkLst>
        </pc:spChg>
      </pc:sldChg>
      <pc:sldChg chg="modSp mod">
        <pc:chgData name="Sehnaz Sahinkarakas" userId="6ab5f47fef076132" providerId="LiveId" clId="{8D69F6FD-FB71-4D17-B73D-AE1DB981A89C}" dt="2024-03-29T08:56:00.197" v="301" actId="1076"/>
        <pc:sldMkLst>
          <pc:docMk/>
          <pc:sldMk cId="3005162996" sldId="307"/>
        </pc:sldMkLst>
        <pc:spChg chg="mod">
          <ac:chgData name="Sehnaz Sahinkarakas" userId="6ab5f47fef076132" providerId="LiveId" clId="{8D69F6FD-FB71-4D17-B73D-AE1DB981A89C}" dt="2024-03-29T08:56:00.197" v="301" actId="1076"/>
          <ac:spMkLst>
            <pc:docMk/>
            <pc:sldMk cId="3005162996" sldId="307"/>
            <ac:spMk id="2" creationId="{1F0B10B5-04FB-15C1-476B-53AFBEAECFBA}"/>
          </ac:spMkLst>
        </pc:spChg>
        <pc:spChg chg="mod">
          <ac:chgData name="Sehnaz Sahinkarakas" userId="6ab5f47fef076132" providerId="LiveId" clId="{8D69F6FD-FB71-4D17-B73D-AE1DB981A89C}" dt="2024-03-29T08:54:15.905" v="287" actId="20577"/>
          <ac:spMkLst>
            <pc:docMk/>
            <pc:sldMk cId="3005162996" sldId="307"/>
            <ac:spMk id="7" creationId="{4A11FB23-6B21-4337-A701-635F2A7AB5B3}"/>
          </ac:spMkLst>
        </pc:spChg>
        <pc:picChg chg="mod">
          <ac:chgData name="Sehnaz Sahinkarakas" userId="6ab5f47fef076132" providerId="LiveId" clId="{8D69F6FD-FB71-4D17-B73D-AE1DB981A89C}" dt="2024-03-29T08:55:56.803" v="300" actId="1076"/>
          <ac:picMkLst>
            <pc:docMk/>
            <pc:sldMk cId="3005162996" sldId="307"/>
            <ac:picMk id="9" creationId="{5694EAD2-F975-41A1-8EF5-32D17266AE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D5B4D-E5D3-4D01-9FE7-5E333EBBE62B}" type="datetimeFigureOut">
              <a:rPr lang="tr-TR" smtClean="0"/>
              <a:t>11.03.2025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E8EDB-2467-4B58-9D0A-9EF072EAC0D5}" type="slidenum">
              <a:rPr lang="tr-TR" smtClean="0"/>
              <a:t>‹#›</a:t>
            </a:fld>
            <a:endParaRPr lang="tr-TR"/>
          </a:p>
        </p:txBody>
      </p:sp>
    </p:spTree>
    <p:extLst>
      <p:ext uri="{BB962C8B-B14F-4D97-AF65-F5344CB8AC3E}">
        <p14:creationId xmlns:p14="http://schemas.microsoft.com/office/powerpoint/2010/main" val="215416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3</a:t>
            </a:fld>
            <a:endParaRPr lang="tr-TR"/>
          </a:p>
        </p:txBody>
      </p:sp>
    </p:spTree>
    <p:extLst>
      <p:ext uri="{BB962C8B-B14F-4D97-AF65-F5344CB8AC3E}">
        <p14:creationId xmlns:p14="http://schemas.microsoft.com/office/powerpoint/2010/main" val="8379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16</a:t>
            </a:fld>
            <a:endParaRPr lang="tr-TR"/>
          </a:p>
        </p:txBody>
      </p:sp>
    </p:spTree>
    <p:extLst>
      <p:ext uri="{BB962C8B-B14F-4D97-AF65-F5344CB8AC3E}">
        <p14:creationId xmlns:p14="http://schemas.microsoft.com/office/powerpoint/2010/main" val="299770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17</a:t>
            </a:fld>
            <a:endParaRPr lang="tr-TR"/>
          </a:p>
        </p:txBody>
      </p:sp>
    </p:spTree>
    <p:extLst>
      <p:ext uri="{BB962C8B-B14F-4D97-AF65-F5344CB8AC3E}">
        <p14:creationId xmlns:p14="http://schemas.microsoft.com/office/powerpoint/2010/main" val="315630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18</a:t>
            </a:fld>
            <a:endParaRPr lang="tr-TR"/>
          </a:p>
        </p:txBody>
      </p:sp>
    </p:spTree>
    <p:extLst>
      <p:ext uri="{BB962C8B-B14F-4D97-AF65-F5344CB8AC3E}">
        <p14:creationId xmlns:p14="http://schemas.microsoft.com/office/powerpoint/2010/main" val="161198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19</a:t>
            </a:fld>
            <a:endParaRPr lang="tr-TR"/>
          </a:p>
        </p:txBody>
      </p:sp>
    </p:spTree>
    <p:extLst>
      <p:ext uri="{BB962C8B-B14F-4D97-AF65-F5344CB8AC3E}">
        <p14:creationId xmlns:p14="http://schemas.microsoft.com/office/powerpoint/2010/main" val="316546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20</a:t>
            </a:fld>
            <a:endParaRPr lang="tr-TR"/>
          </a:p>
        </p:txBody>
      </p:sp>
    </p:spTree>
    <p:extLst>
      <p:ext uri="{BB962C8B-B14F-4D97-AF65-F5344CB8AC3E}">
        <p14:creationId xmlns:p14="http://schemas.microsoft.com/office/powerpoint/2010/main" val="387630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21</a:t>
            </a:fld>
            <a:endParaRPr lang="tr-TR"/>
          </a:p>
        </p:txBody>
      </p:sp>
    </p:spTree>
    <p:extLst>
      <p:ext uri="{BB962C8B-B14F-4D97-AF65-F5344CB8AC3E}">
        <p14:creationId xmlns:p14="http://schemas.microsoft.com/office/powerpoint/2010/main" val="132896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22</a:t>
            </a:fld>
            <a:endParaRPr lang="tr-TR"/>
          </a:p>
        </p:txBody>
      </p:sp>
    </p:spTree>
    <p:extLst>
      <p:ext uri="{BB962C8B-B14F-4D97-AF65-F5344CB8AC3E}">
        <p14:creationId xmlns:p14="http://schemas.microsoft.com/office/powerpoint/2010/main" val="299153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23</a:t>
            </a:fld>
            <a:endParaRPr lang="tr-TR"/>
          </a:p>
        </p:txBody>
      </p:sp>
    </p:spTree>
    <p:extLst>
      <p:ext uri="{BB962C8B-B14F-4D97-AF65-F5344CB8AC3E}">
        <p14:creationId xmlns:p14="http://schemas.microsoft.com/office/powerpoint/2010/main" val="1695327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24</a:t>
            </a:fld>
            <a:endParaRPr lang="tr-TR"/>
          </a:p>
        </p:txBody>
      </p:sp>
    </p:spTree>
    <p:extLst>
      <p:ext uri="{BB962C8B-B14F-4D97-AF65-F5344CB8AC3E}">
        <p14:creationId xmlns:p14="http://schemas.microsoft.com/office/powerpoint/2010/main" val="384942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25</a:t>
            </a:fld>
            <a:endParaRPr lang="tr-TR"/>
          </a:p>
        </p:txBody>
      </p:sp>
    </p:spTree>
    <p:extLst>
      <p:ext uri="{BB962C8B-B14F-4D97-AF65-F5344CB8AC3E}">
        <p14:creationId xmlns:p14="http://schemas.microsoft.com/office/powerpoint/2010/main" val="11929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6</a:t>
            </a:fld>
            <a:endParaRPr lang="tr-TR"/>
          </a:p>
        </p:txBody>
      </p:sp>
    </p:spTree>
    <p:extLst>
      <p:ext uri="{BB962C8B-B14F-4D97-AF65-F5344CB8AC3E}">
        <p14:creationId xmlns:p14="http://schemas.microsoft.com/office/powerpoint/2010/main" val="427739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26</a:t>
            </a:fld>
            <a:endParaRPr lang="tr-TR"/>
          </a:p>
        </p:txBody>
      </p:sp>
    </p:spTree>
    <p:extLst>
      <p:ext uri="{BB962C8B-B14F-4D97-AF65-F5344CB8AC3E}">
        <p14:creationId xmlns:p14="http://schemas.microsoft.com/office/powerpoint/2010/main" val="235246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6858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US" sz="1200" b="0" i="0" u="none" strike="noStrike" kern="1200" cap="none" spc="0" normalizeH="0" baseline="0" noProof="0" dirty="0">
              <a:ln>
                <a:noFill/>
              </a:ln>
              <a:solidFill>
                <a:srgbClr val="191B0E"/>
              </a:solidFill>
              <a:effectLst/>
              <a:uLnTx/>
              <a:uFillTx/>
              <a:latin typeface="Arial" panose="020B0604020202020204"/>
              <a:ea typeface="+mn-ea"/>
              <a:cs typeface="+mn-cs"/>
            </a:endParaRPr>
          </a:p>
        </p:txBody>
      </p:sp>
      <p:sp>
        <p:nvSpPr>
          <p:cNvPr id="4" name="Slayt Numarası Yer Tutucusu 3"/>
          <p:cNvSpPr>
            <a:spLocks noGrp="1"/>
          </p:cNvSpPr>
          <p:nvPr>
            <p:ph type="sldNum" sz="quarter" idx="5"/>
          </p:nvPr>
        </p:nvSpPr>
        <p:spPr/>
        <p:txBody>
          <a:bodyPr/>
          <a:lstStyle/>
          <a:p>
            <a:fld id="{ED9E8EDB-2467-4B58-9D0A-9EF072EAC0D5}" type="slidenum">
              <a:rPr lang="tr-TR" smtClean="0"/>
              <a:t>27</a:t>
            </a:fld>
            <a:endParaRPr lang="tr-TR"/>
          </a:p>
        </p:txBody>
      </p:sp>
    </p:spTree>
    <p:extLst>
      <p:ext uri="{BB962C8B-B14F-4D97-AF65-F5344CB8AC3E}">
        <p14:creationId xmlns:p14="http://schemas.microsoft.com/office/powerpoint/2010/main" val="817796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28</a:t>
            </a:fld>
            <a:endParaRPr lang="tr-TR"/>
          </a:p>
        </p:txBody>
      </p:sp>
    </p:spTree>
    <p:extLst>
      <p:ext uri="{BB962C8B-B14F-4D97-AF65-F5344CB8AC3E}">
        <p14:creationId xmlns:p14="http://schemas.microsoft.com/office/powerpoint/2010/main" val="3885288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29</a:t>
            </a:fld>
            <a:endParaRPr lang="tr-TR"/>
          </a:p>
        </p:txBody>
      </p:sp>
    </p:spTree>
    <p:extLst>
      <p:ext uri="{BB962C8B-B14F-4D97-AF65-F5344CB8AC3E}">
        <p14:creationId xmlns:p14="http://schemas.microsoft.com/office/powerpoint/2010/main" val="893344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31</a:t>
            </a:fld>
            <a:endParaRPr lang="tr-TR"/>
          </a:p>
        </p:txBody>
      </p:sp>
    </p:spTree>
    <p:extLst>
      <p:ext uri="{BB962C8B-B14F-4D97-AF65-F5344CB8AC3E}">
        <p14:creationId xmlns:p14="http://schemas.microsoft.com/office/powerpoint/2010/main" val="164272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32</a:t>
            </a:fld>
            <a:endParaRPr lang="tr-TR"/>
          </a:p>
        </p:txBody>
      </p:sp>
    </p:spTree>
    <p:extLst>
      <p:ext uri="{BB962C8B-B14F-4D97-AF65-F5344CB8AC3E}">
        <p14:creationId xmlns:p14="http://schemas.microsoft.com/office/powerpoint/2010/main" val="320599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33</a:t>
            </a:fld>
            <a:endParaRPr lang="tr-TR"/>
          </a:p>
        </p:txBody>
      </p:sp>
    </p:spTree>
    <p:extLst>
      <p:ext uri="{BB962C8B-B14F-4D97-AF65-F5344CB8AC3E}">
        <p14:creationId xmlns:p14="http://schemas.microsoft.com/office/powerpoint/2010/main" val="418613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8</a:t>
            </a:fld>
            <a:endParaRPr lang="tr-TR"/>
          </a:p>
        </p:txBody>
      </p:sp>
    </p:spTree>
    <p:extLst>
      <p:ext uri="{BB962C8B-B14F-4D97-AF65-F5344CB8AC3E}">
        <p14:creationId xmlns:p14="http://schemas.microsoft.com/office/powerpoint/2010/main" val="131361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9</a:t>
            </a:fld>
            <a:endParaRPr lang="tr-TR"/>
          </a:p>
        </p:txBody>
      </p:sp>
    </p:spTree>
    <p:extLst>
      <p:ext uri="{BB962C8B-B14F-4D97-AF65-F5344CB8AC3E}">
        <p14:creationId xmlns:p14="http://schemas.microsoft.com/office/powerpoint/2010/main" val="91232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10</a:t>
            </a:fld>
            <a:endParaRPr lang="tr-TR"/>
          </a:p>
        </p:txBody>
      </p:sp>
    </p:spTree>
    <p:extLst>
      <p:ext uri="{BB962C8B-B14F-4D97-AF65-F5344CB8AC3E}">
        <p14:creationId xmlns:p14="http://schemas.microsoft.com/office/powerpoint/2010/main" val="377804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11</a:t>
            </a:fld>
            <a:endParaRPr lang="tr-TR"/>
          </a:p>
        </p:txBody>
      </p:sp>
    </p:spTree>
    <p:extLst>
      <p:ext uri="{BB962C8B-B14F-4D97-AF65-F5344CB8AC3E}">
        <p14:creationId xmlns:p14="http://schemas.microsoft.com/office/powerpoint/2010/main" val="119541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12</a:t>
            </a:fld>
            <a:endParaRPr lang="tr-TR"/>
          </a:p>
        </p:txBody>
      </p:sp>
    </p:spTree>
    <p:extLst>
      <p:ext uri="{BB962C8B-B14F-4D97-AF65-F5344CB8AC3E}">
        <p14:creationId xmlns:p14="http://schemas.microsoft.com/office/powerpoint/2010/main" val="87253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13</a:t>
            </a:fld>
            <a:endParaRPr lang="tr-TR"/>
          </a:p>
        </p:txBody>
      </p:sp>
    </p:spTree>
    <p:extLst>
      <p:ext uri="{BB962C8B-B14F-4D97-AF65-F5344CB8AC3E}">
        <p14:creationId xmlns:p14="http://schemas.microsoft.com/office/powerpoint/2010/main" val="221323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D9E8EDB-2467-4B58-9D0A-9EF072EAC0D5}" type="slidenum">
              <a:rPr lang="tr-TR" smtClean="0"/>
              <a:t>14</a:t>
            </a:fld>
            <a:endParaRPr lang="tr-TR"/>
          </a:p>
        </p:txBody>
      </p:sp>
    </p:spTree>
    <p:extLst>
      <p:ext uri="{BB962C8B-B14F-4D97-AF65-F5344CB8AC3E}">
        <p14:creationId xmlns:p14="http://schemas.microsoft.com/office/powerpoint/2010/main" val="269507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23720DD-5B6D-40BF-8493-A6B52D484E6B}" type="datetimeFigureOut">
              <a:rPr lang="tr-TR" smtClean="0"/>
              <a:t>11.03.2025</a:t>
            </a:fld>
            <a:endParaRPr lang="tr-T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1678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0297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0525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3266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23720DD-5B6D-40BF-8493-A6B52D484E6B}" type="datetimeFigureOut">
              <a:rPr lang="tr-TR" smtClean="0"/>
              <a:t>11.03.2025</a:t>
            </a:fld>
            <a:endParaRPr lang="tr-T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302176B-0E47-46AC-8F43-DAB4B8A37D06}" type="slidenum">
              <a:rPr lang="tr-TR" smtClean="0"/>
              <a:t>‹#›</a:t>
            </a:fld>
            <a:endParaRPr lang="tr-T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341289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11.03.2025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6232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11.03.2025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9470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11.03.2025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059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11.03.2025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1279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23720DD-5B6D-40BF-8493-A6B52D484E6B}" type="datetimeFigureOut">
              <a:rPr lang="tr-TR" smtClean="0"/>
              <a:t>11.03.2025</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302176B-0E47-46AC-8F43-DAB4B8A37D06}" type="slidenum">
              <a:rPr lang="tr-TR" smtClean="0"/>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113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23720DD-5B6D-40BF-8493-A6B52D484E6B}" type="datetimeFigureOut">
              <a:rPr lang="tr-TR" smtClean="0"/>
              <a:t>11.03.2025</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302176B-0E47-46AC-8F43-DAB4B8A37D06}" type="slidenum">
              <a:rPr lang="tr-TR" smtClean="0"/>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736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23720DD-5B6D-40BF-8493-A6B52D484E6B}" type="datetimeFigureOut">
              <a:rPr lang="tr-TR" smtClean="0"/>
              <a:t>11.03.2025</a:t>
            </a:fld>
            <a:endParaRPr lang="tr-T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tr-T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302176B-0E47-46AC-8F43-DAB4B8A37D06}" type="slidenum">
              <a:rPr lang="tr-TR" smtClean="0"/>
              <a:t>‹#›</a:t>
            </a:fld>
            <a:endParaRPr lang="tr-T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34519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coursera.org/lecture/basic-statistics/1-05-range-interquartile-range-and-box-plot-RbWIZ"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DESCRIPTIVE STATISTICS</a:t>
            </a:r>
            <a:endParaRPr lang="en-US" dirty="0"/>
          </a:p>
        </p:txBody>
      </p:sp>
      <p:sp>
        <p:nvSpPr>
          <p:cNvPr id="3" name="Alt Başlık 2"/>
          <p:cNvSpPr>
            <a:spLocks noGrp="1"/>
          </p:cNvSpPr>
          <p:nvPr>
            <p:ph type="subTitle" idx="1"/>
          </p:nvPr>
        </p:nvSpPr>
        <p:spPr>
          <a:xfrm>
            <a:off x="4499992" y="4725144"/>
            <a:ext cx="4176464" cy="749421"/>
          </a:xfrm>
        </p:spPr>
        <p:txBody>
          <a:bodyPr>
            <a:normAutofit/>
          </a:bodyPr>
          <a:lstStyle/>
          <a:p>
            <a:r>
              <a:rPr lang="tr-TR" dirty="0"/>
              <a:t>Prof. Dr. Şehnaz </a:t>
            </a:r>
            <a:r>
              <a:rPr lang="tr-TR" dirty="0" err="1"/>
              <a:t>Şahinkarakaş</a:t>
            </a:r>
            <a:endParaRPr lang="tr-TR" dirty="0"/>
          </a:p>
          <a:p>
            <a:endParaRPr lang="tr-TR" dirty="0"/>
          </a:p>
          <a:p>
            <a:endParaRPr lang="en-US" dirty="0"/>
          </a:p>
        </p:txBody>
      </p:sp>
      <p:sp>
        <p:nvSpPr>
          <p:cNvPr id="5" name="Metin kutusu 4">
            <a:extLst>
              <a:ext uri="{FF2B5EF4-FFF2-40B4-BE49-F238E27FC236}">
                <a16:creationId xmlns:a16="http://schemas.microsoft.com/office/drawing/2014/main" id="{1CC3BC37-F889-4D0B-8F0B-73FF6CF07729}"/>
              </a:ext>
            </a:extLst>
          </p:cNvPr>
          <p:cNvSpPr txBox="1"/>
          <p:nvPr/>
        </p:nvSpPr>
        <p:spPr>
          <a:xfrm>
            <a:off x="1259632" y="5805264"/>
            <a:ext cx="5184576" cy="338554"/>
          </a:xfrm>
          <a:prstGeom prst="rect">
            <a:avLst/>
          </a:prstGeom>
          <a:noFill/>
        </p:spPr>
        <p:txBody>
          <a:bodyPr wrap="square">
            <a:spAutoFit/>
          </a:bodyPr>
          <a:lstStyle/>
          <a:p>
            <a:r>
              <a:rPr lang="tr-TR" sz="1600" i="1" dirty="0" err="1"/>
              <a:t>Adapted</a:t>
            </a:r>
            <a:r>
              <a:rPr lang="tr-TR" sz="1600" i="1" dirty="0"/>
              <a:t> </a:t>
            </a:r>
            <a:r>
              <a:rPr lang="tr-TR" sz="1600" i="1" dirty="0" err="1"/>
              <a:t>from</a:t>
            </a:r>
            <a:r>
              <a:rPr lang="tr-TR" sz="1600" i="1" dirty="0"/>
              <a:t> </a:t>
            </a:r>
            <a:r>
              <a:rPr lang="tr-TR" sz="1600" i="1" dirty="0" err="1"/>
              <a:t>McMillan</a:t>
            </a:r>
            <a:r>
              <a:rPr lang="tr-TR" sz="1600" i="1" dirty="0"/>
              <a:t> &amp; </a:t>
            </a:r>
            <a:r>
              <a:rPr lang="tr-TR" sz="1600" i="1" dirty="0" err="1"/>
              <a:t>Schumacher</a:t>
            </a:r>
            <a:r>
              <a:rPr lang="tr-TR" sz="1600" i="1" dirty="0"/>
              <a:t>, 2013</a:t>
            </a:r>
          </a:p>
        </p:txBody>
      </p:sp>
    </p:spTree>
    <p:extLst>
      <p:ext uri="{BB962C8B-B14F-4D97-AF65-F5344CB8AC3E}">
        <p14:creationId xmlns:p14="http://schemas.microsoft.com/office/powerpoint/2010/main" val="399113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F7C3D3-0142-4555-AFFD-469EB79D1493}"/>
              </a:ext>
            </a:extLst>
          </p:cNvPr>
          <p:cNvSpPr>
            <a:spLocks noGrp="1"/>
          </p:cNvSpPr>
          <p:nvPr>
            <p:ph type="title"/>
          </p:nvPr>
        </p:nvSpPr>
        <p:spPr>
          <a:xfrm>
            <a:off x="1044339" y="342528"/>
            <a:ext cx="7200900" cy="566192"/>
          </a:xfrm>
        </p:spPr>
        <p:txBody>
          <a:bodyPr>
            <a:normAutofit/>
          </a:bodyPr>
          <a:lstStyle/>
          <a:p>
            <a:pPr algn="ctr"/>
            <a:r>
              <a:rPr lang="tr-TR" sz="2400" dirty="0"/>
              <a:t>ii) </a:t>
            </a:r>
            <a:r>
              <a:rPr lang="tr-TR" sz="2400" dirty="0" err="1"/>
              <a:t>Histograms</a:t>
            </a:r>
            <a:r>
              <a:rPr lang="tr-TR" sz="2400" dirty="0"/>
              <a:t> &amp; Bar </a:t>
            </a:r>
            <a:r>
              <a:rPr lang="tr-TR" sz="2400" dirty="0" err="1"/>
              <a:t>Graphs</a:t>
            </a:r>
            <a:endParaRPr lang="tr-TR" sz="2400" dirty="0"/>
          </a:p>
        </p:txBody>
      </p:sp>
      <p:sp>
        <p:nvSpPr>
          <p:cNvPr id="3" name="İçerik Yer Tutucusu 2">
            <a:extLst>
              <a:ext uri="{FF2B5EF4-FFF2-40B4-BE49-F238E27FC236}">
                <a16:creationId xmlns:a16="http://schemas.microsoft.com/office/drawing/2014/main" id="{A202BCC8-F323-4DB5-837F-4293DE1FF041}"/>
              </a:ext>
            </a:extLst>
          </p:cNvPr>
          <p:cNvSpPr>
            <a:spLocks noGrp="1"/>
          </p:cNvSpPr>
          <p:nvPr>
            <p:ph idx="1"/>
          </p:nvPr>
        </p:nvSpPr>
        <p:spPr>
          <a:xfrm>
            <a:off x="1028700" y="980728"/>
            <a:ext cx="7200900" cy="5688632"/>
          </a:xfrm>
        </p:spPr>
        <p:txBody>
          <a:bodyPr>
            <a:normAutofit/>
          </a:bodyPr>
          <a:lstStyle/>
          <a:p>
            <a:pPr algn="l"/>
            <a:r>
              <a:rPr lang="en-US" sz="1400" b="0" i="0" u="none" strike="noStrike" baseline="0" dirty="0"/>
              <a:t>Frequency data are often effectively displayed pictorially. </a:t>
            </a:r>
            <a:endParaRPr lang="tr-TR" sz="1400" b="0" i="0" u="none" strike="noStrike" baseline="0" dirty="0"/>
          </a:p>
          <a:p>
            <a:r>
              <a:rPr lang="en-US" sz="1400" b="1" dirty="0"/>
              <a:t>Histogram</a:t>
            </a:r>
            <a:r>
              <a:rPr lang="tr-TR" sz="1400" b="1" dirty="0"/>
              <a:t>: </a:t>
            </a:r>
            <a:r>
              <a:rPr lang="en-US" sz="1400" b="0" i="0" u="none" strike="noStrike" baseline="0" dirty="0"/>
              <a:t>represent</a:t>
            </a:r>
            <a:r>
              <a:rPr lang="tr-TR" sz="1400" b="0" i="0" u="none" strike="noStrike" baseline="0" dirty="0"/>
              <a:t>s</a:t>
            </a:r>
            <a:r>
              <a:rPr lang="en-US" sz="1400" b="0" i="0" u="none" strike="noStrike" baseline="0" dirty="0"/>
              <a:t> the frequency of occurrence of each score or interval</a:t>
            </a:r>
            <a:r>
              <a:rPr lang="tr-TR" sz="1400" b="0" i="0" u="none" strike="noStrike" baseline="0" dirty="0"/>
              <a:t> (</a:t>
            </a:r>
            <a:r>
              <a:rPr lang="tr-TR" sz="1400" b="0" i="0" u="none" strike="noStrike" baseline="0" dirty="0" err="1"/>
              <a:t>continuous</a:t>
            </a:r>
            <a:r>
              <a:rPr lang="tr-TR" sz="1400" b="0" i="0" u="none" strike="noStrike" baseline="0" dirty="0"/>
              <a:t> data)</a:t>
            </a:r>
          </a:p>
          <a:p>
            <a:pPr marL="0" indent="0">
              <a:buNone/>
            </a:pPr>
            <a:r>
              <a:rPr lang="en-US" sz="1400" b="0" i="0" u="none" strike="noStrike" baseline="0" dirty="0"/>
              <a:t>.</a:t>
            </a:r>
          </a:p>
          <a:p>
            <a:pPr algn="l"/>
            <a:endParaRPr lang="tr-TR" sz="1400" dirty="0"/>
          </a:p>
        </p:txBody>
      </p:sp>
      <p:pic>
        <p:nvPicPr>
          <p:cNvPr id="6" name="İçerik Yer Tutucusu 4">
            <a:extLst>
              <a:ext uri="{FF2B5EF4-FFF2-40B4-BE49-F238E27FC236}">
                <a16:creationId xmlns:a16="http://schemas.microsoft.com/office/drawing/2014/main" id="{81A8B248-D3B1-48BC-8F24-05153509FC23}"/>
              </a:ext>
            </a:extLst>
          </p:cNvPr>
          <p:cNvPicPr>
            <a:picLocks noChangeAspect="1"/>
          </p:cNvPicPr>
          <p:nvPr/>
        </p:nvPicPr>
        <p:blipFill>
          <a:blip r:embed="rId3"/>
          <a:stretch>
            <a:fillRect/>
          </a:stretch>
        </p:blipFill>
        <p:spPr>
          <a:xfrm>
            <a:off x="1093438" y="1988840"/>
            <a:ext cx="7071423" cy="4238600"/>
          </a:xfrm>
          <a:prstGeom prst="rect">
            <a:avLst/>
          </a:prstGeom>
        </p:spPr>
      </p:pic>
    </p:spTree>
    <p:extLst>
      <p:ext uri="{BB962C8B-B14F-4D97-AF65-F5344CB8AC3E}">
        <p14:creationId xmlns:p14="http://schemas.microsoft.com/office/powerpoint/2010/main" val="144594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F7C3D3-0142-4555-AFFD-469EB79D1493}"/>
              </a:ext>
            </a:extLst>
          </p:cNvPr>
          <p:cNvSpPr>
            <a:spLocks noGrp="1"/>
          </p:cNvSpPr>
          <p:nvPr>
            <p:ph type="title"/>
          </p:nvPr>
        </p:nvSpPr>
        <p:spPr>
          <a:xfrm>
            <a:off x="1028700" y="312615"/>
            <a:ext cx="7200900" cy="438944"/>
          </a:xfrm>
        </p:spPr>
        <p:txBody>
          <a:bodyPr>
            <a:normAutofit/>
          </a:bodyPr>
          <a:lstStyle/>
          <a:p>
            <a:pPr algn="ctr"/>
            <a:endParaRPr lang="tr-TR" sz="2400" dirty="0"/>
          </a:p>
        </p:txBody>
      </p:sp>
      <p:sp>
        <p:nvSpPr>
          <p:cNvPr id="3" name="İçerik Yer Tutucusu 2">
            <a:extLst>
              <a:ext uri="{FF2B5EF4-FFF2-40B4-BE49-F238E27FC236}">
                <a16:creationId xmlns:a16="http://schemas.microsoft.com/office/drawing/2014/main" id="{A202BCC8-F323-4DB5-837F-4293DE1FF041}"/>
              </a:ext>
            </a:extLst>
          </p:cNvPr>
          <p:cNvSpPr>
            <a:spLocks noGrp="1"/>
          </p:cNvSpPr>
          <p:nvPr>
            <p:ph idx="1"/>
          </p:nvPr>
        </p:nvSpPr>
        <p:spPr>
          <a:xfrm>
            <a:off x="1028700" y="718502"/>
            <a:ext cx="7200900" cy="1486362"/>
          </a:xfrm>
        </p:spPr>
        <p:txBody>
          <a:bodyPr>
            <a:normAutofit/>
          </a:bodyPr>
          <a:lstStyle/>
          <a:p>
            <a:pPr algn="l"/>
            <a:r>
              <a:rPr lang="en-US" sz="1800" b="0" i="0" u="none" strike="noStrike" baseline="0" dirty="0">
                <a:latin typeface="Goudy"/>
              </a:rPr>
              <a:t>A </a:t>
            </a:r>
            <a:r>
              <a:rPr lang="en-US" sz="1800" b="1" i="0" u="none" strike="noStrike" baseline="0" dirty="0">
                <a:latin typeface="Goudy-Bold"/>
              </a:rPr>
              <a:t>bar graph </a:t>
            </a:r>
            <a:endParaRPr lang="tr-TR" sz="1800" b="1" i="0" u="none" strike="noStrike" baseline="0" dirty="0">
              <a:latin typeface="Goudy-Bold"/>
            </a:endParaRPr>
          </a:p>
          <a:p>
            <a:pPr lvl="1"/>
            <a:r>
              <a:rPr lang="en-US" sz="1800" b="0" i="0" u="none" strike="noStrike" baseline="0" dirty="0">
                <a:latin typeface="Goudy"/>
              </a:rPr>
              <a:t>looks like a histogram</a:t>
            </a:r>
            <a:r>
              <a:rPr lang="tr-TR" sz="1800" b="0" i="0" u="none" strike="noStrike" baseline="0" dirty="0">
                <a:latin typeface="Goudy"/>
              </a:rPr>
              <a:t>; h</a:t>
            </a:r>
            <a:r>
              <a:rPr lang="en-US" sz="1800" b="0" i="0" u="none" strike="noStrike" baseline="0" dirty="0" err="1">
                <a:latin typeface="Goudy"/>
              </a:rPr>
              <a:t>owever</a:t>
            </a:r>
            <a:r>
              <a:rPr lang="en-US" sz="1800" b="0" i="0" u="none" strike="noStrike" baseline="0" dirty="0">
                <a:latin typeface="Goudy"/>
              </a:rPr>
              <a:t>, the ordering of the columns is arbitrary</a:t>
            </a:r>
            <a:r>
              <a:rPr lang="tr-TR" sz="1800" b="0" i="0" u="none" strike="noStrike" baseline="0" dirty="0">
                <a:latin typeface="Goudy"/>
              </a:rPr>
              <a:t> (not</a:t>
            </a:r>
            <a:r>
              <a:rPr lang="en-US" sz="1800" b="0" i="0" u="none" strike="noStrike" baseline="0" dirty="0">
                <a:latin typeface="Goudy"/>
              </a:rPr>
              <a:t> an order from least to most</a:t>
            </a:r>
            <a:r>
              <a:rPr lang="tr-TR" sz="1800" b="0" i="0" u="none" strike="noStrike" baseline="0" dirty="0">
                <a:latin typeface="Goudy"/>
              </a:rPr>
              <a:t>)</a:t>
            </a:r>
            <a:r>
              <a:rPr lang="en-US" sz="1800" b="0" i="0" u="none" strike="noStrike" baseline="0" dirty="0">
                <a:latin typeface="Goudy"/>
              </a:rPr>
              <a:t>. </a:t>
            </a:r>
            <a:endParaRPr lang="tr-TR" sz="1800" b="0" i="0" u="none" strike="noStrike" baseline="0" dirty="0">
              <a:latin typeface="Goudy"/>
            </a:endParaRPr>
          </a:p>
          <a:p>
            <a:pPr lvl="1"/>
            <a:r>
              <a:rPr lang="tr-TR" sz="1800" i="0" dirty="0" err="1">
                <a:latin typeface="Goudy"/>
              </a:rPr>
              <a:t>Used</a:t>
            </a:r>
            <a:r>
              <a:rPr lang="tr-TR" sz="1800" i="0" dirty="0">
                <a:latin typeface="Goudy"/>
              </a:rPr>
              <a:t> </a:t>
            </a:r>
            <a:r>
              <a:rPr lang="tr-TR" sz="1800" i="0" dirty="0" err="1">
                <a:latin typeface="Goudy"/>
              </a:rPr>
              <a:t>with</a:t>
            </a:r>
            <a:r>
              <a:rPr lang="tr-TR" sz="1800" i="0" dirty="0">
                <a:latin typeface="Goudy"/>
              </a:rPr>
              <a:t> </a:t>
            </a:r>
            <a:r>
              <a:rPr lang="en-US" sz="1800" b="0" i="0" u="none" strike="noStrike" baseline="0" dirty="0">
                <a:latin typeface="Goudy"/>
              </a:rPr>
              <a:t>nominal variables</a:t>
            </a:r>
            <a:endParaRPr lang="tr-TR" sz="1800" b="0" i="0" u="none" strike="noStrike" baseline="0" dirty="0">
              <a:latin typeface="Goudy"/>
            </a:endParaRPr>
          </a:p>
        </p:txBody>
      </p:sp>
      <p:pic>
        <p:nvPicPr>
          <p:cNvPr id="5" name="Resim 4">
            <a:extLst>
              <a:ext uri="{FF2B5EF4-FFF2-40B4-BE49-F238E27FC236}">
                <a16:creationId xmlns:a16="http://schemas.microsoft.com/office/drawing/2014/main" id="{5D44BC08-5C89-4F83-BE68-946F5A108818}"/>
              </a:ext>
            </a:extLst>
          </p:cNvPr>
          <p:cNvPicPr>
            <a:picLocks noChangeAspect="1"/>
          </p:cNvPicPr>
          <p:nvPr/>
        </p:nvPicPr>
        <p:blipFill>
          <a:blip r:embed="rId3"/>
          <a:stretch>
            <a:fillRect/>
          </a:stretch>
        </p:blipFill>
        <p:spPr>
          <a:xfrm>
            <a:off x="827584" y="2079150"/>
            <a:ext cx="7848872" cy="4466235"/>
          </a:xfrm>
          <a:prstGeom prst="rect">
            <a:avLst/>
          </a:prstGeom>
        </p:spPr>
      </p:pic>
    </p:spTree>
    <p:extLst>
      <p:ext uri="{BB962C8B-B14F-4D97-AF65-F5344CB8AC3E}">
        <p14:creationId xmlns:p14="http://schemas.microsoft.com/office/powerpoint/2010/main" val="109116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1B851-0C9B-4A32-AB81-42E4D4E5F6BD}"/>
              </a:ext>
            </a:extLst>
          </p:cNvPr>
          <p:cNvSpPr>
            <a:spLocks noGrp="1"/>
          </p:cNvSpPr>
          <p:nvPr>
            <p:ph type="title"/>
          </p:nvPr>
        </p:nvSpPr>
        <p:spPr>
          <a:xfrm>
            <a:off x="1056945" y="381000"/>
            <a:ext cx="7200900" cy="438944"/>
          </a:xfrm>
        </p:spPr>
        <p:txBody>
          <a:bodyPr>
            <a:normAutofit/>
          </a:bodyPr>
          <a:lstStyle/>
          <a:p>
            <a:pPr algn="ctr"/>
            <a:r>
              <a:rPr lang="tr-TR" sz="2400" dirty="0"/>
              <a:t>iii) Frequency </a:t>
            </a:r>
            <a:r>
              <a:rPr lang="tr-TR" sz="2400" dirty="0" err="1"/>
              <a:t>Polygons</a:t>
            </a:r>
            <a:endParaRPr lang="tr-TR" sz="2400" dirty="0"/>
          </a:p>
        </p:txBody>
      </p:sp>
      <p:sp>
        <p:nvSpPr>
          <p:cNvPr id="3" name="İçerik Yer Tutucusu 2">
            <a:extLst>
              <a:ext uri="{FF2B5EF4-FFF2-40B4-BE49-F238E27FC236}">
                <a16:creationId xmlns:a16="http://schemas.microsoft.com/office/drawing/2014/main" id="{2645938F-8827-4E2E-B600-EED0C675E466}"/>
              </a:ext>
            </a:extLst>
          </p:cNvPr>
          <p:cNvSpPr>
            <a:spLocks noGrp="1"/>
          </p:cNvSpPr>
          <p:nvPr>
            <p:ph idx="1"/>
          </p:nvPr>
        </p:nvSpPr>
        <p:spPr>
          <a:xfrm>
            <a:off x="1028700" y="1124744"/>
            <a:ext cx="7200900" cy="4742656"/>
          </a:xfrm>
        </p:spPr>
        <p:txBody>
          <a:bodyPr/>
          <a:lstStyle/>
          <a:p>
            <a:pPr algn="l"/>
            <a:r>
              <a:rPr lang="en-US" sz="1800" b="0" i="0" u="none" strike="noStrike" baseline="0" dirty="0">
                <a:latin typeface="Goudy"/>
              </a:rPr>
              <a:t>Very</a:t>
            </a:r>
            <a:r>
              <a:rPr lang="tr-TR" sz="1800" b="0" i="0" u="none" strike="noStrike" baseline="0" dirty="0">
                <a:latin typeface="Goudy"/>
              </a:rPr>
              <a:t> </a:t>
            </a:r>
            <a:r>
              <a:rPr lang="en-US" sz="1800" b="0" i="0" u="none" strike="noStrike" baseline="0" dirty="0">
                <a:latin typeface="Goudy"/>
              </a:rPr>
              <a:t>similar to a histogram</a:t>
            </a:r>
            <a:r>
              <a:rPr lang="tr-TR" sz="1800" b="0" i="0" u="none" strike="noStrike" baseline="0" dirty="0">
                <a:latin typeface="Goudy"/>
              </a:rPr>
              <a:t>, but </a:t>
            </a:r>
            <a:r>
              <a:rPr lang="tr-TR" sz="1800" b="0" i="0" u="none" strike="noStrike" baseline="0" dirty="0" err="1">
                <a:latin typeface="Goudy"/>
              </a:rPr>
              <a:t>uses</a:t>
            </a:r>
            <a:r>
              <a:rPr lang="en-US" sz="1800" b="0" i="0" u="none" strike="noStrike" baseline="0" dirty="0">
                <a:latin typeface="Goudy"/>
              </a:rPr>
              <a:t> single points </a:t>
            </a:r>
            <a:r>
              <a:rPr lang="tr-TR" sz="1800" b="0" i="0" u="none" strike="noStrike" baseline="0" dirty="0">
                <a:latin typeface="Goudy"/>
              </a:rPr>
              <a:t>not</a:t>
            </a:r>
            <a:r>
              <a:rPr lang="en-US" sz="1800" b="0" i="0" u="none" strike="noStrike" baseline="0" dirty="0">
                <a:latin typeface="Goudy"/>
              </a:rPr>
              <a:t> bars</a:t>
            </a:r>
            <a:r>
              <a:rPr lang="tr-TR" sz="1800" b="0" i="0" u="none" strike="noStrike" baseline="0" dirty="0">
                <a:latin typeface="Goudy"/>
              </a:rPr>
              <a:t>;</a:t>
            </a:r>
            <a:r>
              <a:rPr lang="en-US" sz="1800" b="0" i="0" u="none" strike="noStrike" baseline="0" dirty="0">
                <a:latin typeface="Goudy"/>
              </a:rPr>
              <a:t> these points are then connected by a line.</a:t>
            </a:r>
            <a:endParaRPr lang="tr-TR" dirty="0"/>
          </a:p>
        </p:txBody>
      </p:sp>
      <p:pic>
        <p:nvPicPr>
          <p:cNvPr id="5" name="Resim 4">
            <a:extLst>
              <a:ext uri="{FF2B5EF4-FFF2-40B4-BE49-F238E27FC236}">
                <a16:creationId xmlns:a16="http://schemas.microsoft.com/office/drawing/2014/main" id="{40C41A42-B91A-4AE2-95FE-E3205143D3B8}"/>
              </a:ext>
            </a:extLst>
          </p:cNvPr>
          <p:cNvPicPr>
            <a:picLocks noChangeAspect="1"/>
          </p:cNvPicPr>
          <p:nvPr/>
        </p:nvPicPr>
        <p:blipFill>
          <a:blip r:embed="rId3"/>
          <a:stretch>
            <a:fillRect/>
          </a:stretch>
        </p:blipFill>
        <p:spPr>
          <a:xfrm>
            <a:off x="683568" y="1854696"/>
            <a:ext cx="8399178" cy="4317504"/>
          </a:xfrm>
          <a:prstGeom prst="rect">
            <a:avLst/>
          </a:prstGeom>
        </p:spPr>
      </p:pic>
    </p:spTree>
    <p:extLst>
      <p:ext uri="{BB962C8B-B14F-4D97-AF65-F5344CB8AC3E}">
        <p14:creationId xmlns:p14="http://schemas.microsoft.com/office/powerpoint/2010/main" val="217694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A03845-1CE3-4C29-BDAE-0F8A0796CC08}"/>
              </a:ext>
            </a:extLst>
          </p:cNvPr>
          <p:cNvSpPr>
            <a:spLocks noGrp="1"/>
          </p:cNvSpPr>
          <p:nvPr>
            <p:ph type="title"/>
          </p:nvPr>
        </p:nvSpPr>
        <p:spPr>
          <a:xfrm>
            <a:off x="1028700" y="685800"/>
            <a:ext cx="7200900" cy="582960"/>
          </a:xfrm>
        </p:spPr>
        <p:txBody>
          <a:bodyPr>
            <a:normAutofit/>
          </a:bodyPr>
          <a:lstStyle/>
          <a:p>
            <a:r>
              <a:rPr lang="tr-TR" sz="3200" dirty="0" err="1">
                <a:solidFill>
                  <a:srgbClr val="FF0000"/>
                </a:solidFill>
              </a:rPr>
              <a:t>Measures</a:t>
            </a:r>
            <a:r>
              <a:rPr lang="tr-TR" sz="3200" dirty="0">
                <a:solidFill>
                  <a:srgbClr val="FF0000"/>
                </a:solidFill>
              </a:rPr>
              <a:t> of Central </a:t>
            </a:r>
            <a:r>
              <a:rPr lang="tr-TR" sz="3200" dirty="0" err="1">
                <a:solidFill>
                  <a:srgbClr val="FF0000"/>
                </a:solidFill>
              </a:rPr>
              <a:t>Tendency</a:t>
            </a:r>
            <a:endParaRPr lang="tr-TR" sz="3200" dirty="0">
              <a:solidFill>
                <a:srgbClr val="FF0000"/>
              </a:solidFill>
            </a:endParaRPr>
          </a:p>
        </p:txBody>
      </p:sp>
      <p:sp>
        <p:nvSpPr>
          <p:cNvPr id="3" name="İçerik Yer Tutucusu 2">
            <a:extLst>
              <a:ext uri="{FF2B5EF4-FFF2-40B4-BE49-F238E27FC236}">
                <a16:creationId xmlns:a16="http://schemas.microsoft.com/office/drawing/2014/main" id="{7348F2AA-E024-4643-BE7B-A15F7BBA9835}"/>
              </a:ext>
            </a:extLst>
          </p:cNvPr>
          <p:cNvSpPr>
            <a:spLocks noGrp="1"/>
          </p:cNvSpPr>
          <p:nvPr>
            <p:ph idx="1"/>
          </p:nvPr>
        </p:nvSpPr>
        <p:spPr>
          <a:xfrm>
            <a:off x="1028700" y="1988840"/>
            <a:ext cx="7200900" cy="3240360"/>
          </a:xfrm>
        </p:spPr>
        <p:txBody>
          <a:bodyPr/>
          <a:lstStyle/>
          <a:p>
            <a:r>
              <a:rPr lang="en-US" sz="1800" dirty="0">
                <a:latin typeface="Goudy"/>
              </a:rPr>
              <a:t>Typical</a:t>
            </a:r>
            <a:r>
              <a:rPr lang="tr-TR" sz="1800" dirty="0">
                <a:latin typeface="Goudy"/>
              </a:rPr>
              <a:t> </a:t>
            </a:r>
            <a:r>
              <a:rPr lang="en-US" sz="1800" dirty="0">
                <a:latin typeface="Goudy"/>
              </a:rPr>
              <a:t>or average score or observation</a:t>
            </a:r>
            <a:endParaRPr lang="tr-TR" sz="1800" dirty="0">
              <a:latin typeface="Goudy"/>
            </a:endParaRPr>
          </a:p>
          <a:p>
            <a:endParaRPr lang="tr-TR" sz="1800" b="0" i="0" u="none" strike="noStrike" baseline="0" dirty="0">
              <a:latin typeface="Goudy"/>
            </a:endParaRPr>
          </a:p>
          <a:p>
            <a:pPr lvl="1"/>
            <a:r>
              <a:rPr lang="en-US" sz="1800" i="1" dirty="0">
                <a:latin typeface="Goudy-Italic"/>
              </a:rPr>
              <a:t>Mean</a:t>
            </a:r>
            <a:r>
              <a:rPr lang="tr-TR" sz="1800" i="1" dirty="0">
                <a:latin typeface="Goudy-Italic"/>
              </a:rPr>
              <a:t> </a:t>
            </a:r>
            <a:endParaRPr lang="tr-TR" sz="1800" dirty="0">
              <a:latin typeface="Goudy"/>
            </a:endParaRPr>
          </a:p>
          <a:p>
            <a:pPr lvl="1"/>
            <a:r>
              <a:rPr lang="en-US" sz="1800" i="1" dirty="0">
                <a:latin typeface="Goudy-Italic"/>
              </a:rPr>
              <a:t>Median</a:t>
            </a:r>
            <a:endParaRPr lang="tr-TR" sz="1800" i="1" dirty="0">
              <a:latin typeface="Goudy-Italic"/>
            </a:endParaRPr>
          </a:p>
          <a:p>
            <a:pPr lvl="1"/>
            <a:r>
              <a:rPr lang="en-US" sz="1800" i="1" dirty="0">
                <a:latin typeface="Goudy-Italic"/>
              </a:rPr>
              <a:t>Mode</a:t>
            </a:r>
            <a:r>
              <a:rPr lang="tr-TR" sz="1800" i="1" dirty="0">
                <a:latin typeface="Goudy-Italic"/>
              </a:rPr>
              <a:t> </a:t>
            </a:r>
            <a:endParaRPr lang="tr-TR" sz="1800" b="0" i="1" u="none" strike="noStrike" baseline="0" dirty="0">
              <a:latin typeface="Goudy-Italic"/>
            </a:endParaRPr>
          </a:p>
          <a:p>
            <a:endParaRPr lang="tr-TR" sz="1800" b="0" i="0" u="none" strike="noStrike" baseline="0" dirty="0">
              <a:latin typeface="Goudy"/>
            </a:endParaRPr>
          </a:p>
          <a:p>
            <a:r>
              <a:rPr lang="en-US" sz="1800" b="0" i="0" u="none" strike="noStrike" baseline="0" dirty="0">
                <a:latin typeface="Goudy"/>
              </a:rPr>
              <a:t>Each provides a numerical index of the typical</a:t>
            </a:r>
            <a:r>
              <a:rPr lang="tr-TR" sz="1800" b="0" i="0" u="none" strike="noStrike" baseline="0" dirty="0">
                <a:latin typeface="Goudy"/>
              </a:rPr>
              <a:t> </a:t>
            </a:r>
            <a:r>
              <a:rPr lang="tr-TR" sz="1800" b="0" i="0" u="none" strike="noStrike" baseline="0" dirty="0" err="1">
                <a:latin typeface="Goudy"/>
              </a:rPr>
              <a:t>score</a:t>
            </a:r>
            <a:r>
              <a:rPr lang="tr-TR" sz="1800" b="0" i="0" u="none" strike="noStrike" baseline="0" dirty="0">
                <a:latin typeface="Goudy"/>
              </a:rPr>
              <a:t> of a </a:t>
            </a:r>
            <a:r>
              <a:rPr lang="tr-TR" sz="1800" b="0" i="0" u="none" strike="noStrike" baseline="0" dirty="0" err="1">
                <a:latin typeface="Goudy"/>
              </a:rPr>
              <a:t>distribution</a:t>
            </a:r>
            <a:r>
              <a:rPr lang="tr-TR" sz="1800" b="0" i="0" u="none" strike="noStrike" baseline="0" dirty="0">
                <a:latin typeface="Goudy"/>
              </a:rPr>
              <a:t>.</a:t>
            </a:r>
            <a:endParaRPr lang="tr-TR" dirty="0"/>
          </a:p>
        </p:txBody>
      </p:sp>
    </p:spTree>
    <p:extLst>
      <p:ext uri="{BB962C8B-B14F-4D97-AF65-F5344CB8AC3E}">
        <p14:creationId xmlns:p14="http://schemas.microsoft.com/office/powerpoint/2010/main" val="293930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FD0D16-8212-4939-8036-7054C8909924}"/>
              </a:ext>
            </a:extLst>
          </p:cNvPr>
          <p:cNvSpPr>
            <a:spLocks noGrp="1"/>
          </p:cNvSpPr>
          <p:nvPr>
            <p:ph type="title"/>
          </p:nvPr>
        </p:nvSpPr>
        <p:spPr>
          <a:xfrm>
            <a:off x="1028700" y="685800"/>
            <a:ext cx="7200900" cy="582960"/>
          </a:xfrm>
        </p:spPr>
        <p:txBody>
          <a:bodyPr>
            <a:normAutofit/>
          </a:bodyPr>
          <a:lstStyle/>
          <a:p>
            <a:pPr algn="ctr"/>
            <a:r>
              <a:rPr lang="tr-TR" sz="3200" dirty="0"/>
              <a:t>Mean</a:t>
            </a:r>
          </a:p>
        </p:txBody>
      </p:sp>
      <p:sp>
        <p:nvSpPr>
          <p:cNvPr id="3" name="İçerik Yer Tutucusu 2">
            <a:extLst>
              <a:ext uri="{FF2B5EF4-FFF2-40B4-BE49-F238E27FC236}">
                <a16:creationId xmlns:a16="http://schemas.microsoft.com/office/drawing/2014/main" id="{A2215A0A-1219-4389-A970-BC1A69BD9E6F}"/>
              </a:ext>
            </a:extLst>
          </p:cNvPr>
          <p:cNvSpPr>
            <a:spLocks noGrp="1"/>
          </p:cNvSpPr>
          <p:nvPr>
            <p:ph idx="1"/>
          </p:nvPr>
        </p:nvSpPr>
        <p:spPr>
          <a:xfrm>
            <a:off x="1028700" y="1340768"/>
            <a:ext cx="7200900" cy="4526632"/>
          </a:xfrm>
        </p:spPr>
        <p:txBody>
          <a:bodyPr>
            <a:normAutofit/>
          </a:bodyPr>
          <a:lstStyle/>
          <a:p>
            <a:r>
              <a:rPr lang="en-US" dirty="0"/>
              <a:t>Adding</a:t>
            </a:r>
            <a:r>
              <a:rPr lang="tr-TR" dirty="0"/>
              <a:t> </a:t>
            </a:r>
            <a:r>
              <a:rPr lang="en-US" dirty="0"/>
              <a:t>up all the scores and then dividing the sum by the total number of scores.</a:t>
            </a:r>
          </a:p>
          <a:p>
            <a:endParaRPr lang="en-US" dirty="0"/>
          </a:p>
          <a:p>
            <a:r>
              <a:rPr lang="en-US" dirty="0"/>
              <a:t>10, 15, 18, 23, 29= mean is 19 [(10+15+18+23+29)/5)]</a:t>
            </a:r>
            <a:endParaRPr lang="tr-TR" dirty="0"/>
          </a:p>
          <a:p>
            <a:endParaRPr lang="tr-TR" dirty="0"/>
          </a:p>
          <a:p>
            <a:pPr algn="l"/>
            <a:r>
              <a:rPr lang="en-US" sz="1800" b="0" i="0" u="none" strike="noStrike" baseline="0" dirty="0">
                <a:latin typeface="Goudy"/>
              </a:rPr>
              <a:t>Weakness</a:t>
            </a:r>
            <a:r>
              <a:rPr lang="tr-TR" sz="1800" b="0" i="0" u="none" strike="noStrike" baseline="0" dirty="0">
                <a:latin typeface="Goudy"/>
              </a:rPr>
              <a:t>:</a:t>
            </a:r>
          </a:p>
          <a:p>
            <a:pPr lvl="1"/>
            <a:r>
              <a:rPr lang="en-US" sz="1800" b="0" i="0" u="none" strike="noStrike" baseline="0" dirty="0">
                <a:latin typeface="Goudy"/>
              </a:rPr>
              <a:t>when a distribution contains extremely high or low scores (i.e.,</a:t>
            </a:r>
            <a:r>
              <a:rPr lang="tr-TR" sz="1800" b="0" i="0" u="none" strike="noStrike" baseline="0" dirty="0">
                <a:latin typeface="Goudy"/>
              </a:rPr>
              <a:t> </a:t>
            </a:r>
            <a:r>
              <a:rPr lang="en-US" sz="1800" b="0" i="0" u="none" strike="noStrike" baseline="0" dirty="0">
                <a:latin typeface="Goudy"/>
              </a:rPr>
              <a:t>outliers), the mean is pulled toward the</a:t>
            </a:r>
            <a:r>
              <a:rPr lang="tr-TR" sz="1800" b="0" i="0" u="none" strike="noStrike" baseline="0" dirty="0">
                <a:latin typeface="Goudy"/>
              </a:rPr>
              <a:t> </a:t>
            </a:r>
            <a:r>
              <a:rPr lang="en-US" sz="1800" b="0" i="0" u="none" strike="noStrike" baseline="0" dirty="0">
                <a:latin typeface="Goudy"/>
              </a:rPr>
              <a:t>extreme score. </a:t>
            </a:r>
            <a:endParaRPr lang="tr-TR" sz="1800" b="0" i="0" u="none" strike="noStrike" baseline="0" dirty="0">
              <a:latin typeface="Goudy"/>
            </a:endParaRPr>
          </a:p>
          <a:p>
            <a:pPr algn="l"/>
            <a:r>
              <a:rPr lang="tr-TR" sz="1800" b="0" i="0" u="none" strike="noStrike" baseline="0" dirty="0" err="1">
                <a:latin typeface="Goudy"/>
              </a:rPr>
              <a:t>E.g</a:t>
            </a:r>
            <a:r>
              <a:rPr lang="tr-TR" sz="1800" b="0" i="0" u="none" strike="noStrike" baseline="0" dirty="0">
                <a:latin typeface="Goudy"/>
              </a:rPr>
              <a:t>. </a:t>
            </a:r>
          </a:p>
          <a:p>
            <a:pPr lvl="1"/>
            <a:r>
              <a:rPr lang="tr-TR" sz="1800" b="0" i="0" u="none" strike="noStrike" baseline="0" dirty="0" err="1">
                <a:latin typeface="Goudy"/>
              </a:rPr>
              <a:t>Scores</a:t>
            </a:r>
            <a:r>
              <a:rPr lang="tr-TR" sz="1800" b="0" i="0" u="none" strike="noStrike" baseline="0" dirty="0">
                <a:latin typeface="Goudy"/>
              </a:rPr>
              <a:t>: </a:t>
            </a:r>
            <a:r>
              <a:rPr lang="en-US" sz="1800" b="0" i="0" u="none" strike="noStrike" baseline="0" dirty="0">
                <a:latin typeface="Goudy"/>
              </a:rPr>
              <a:t>4, 5, 7, and 40</a:t>
            </a:r>
            <a:endParaRPr lang="tr-TR" sz="1800" b="0" i="0" u="none" strike="noStrike" baseline="0" dirty="0">
              <a:latin typeface="Goudy"/>
            </a:endParaRPr>
          </a:p>
          <a:p>
            <a:pPr lvl="1"/>
            <a:r>
              <a:rPr lang="en-US" sz="1800" b="0" i="0" u="none" strike="noStrike" baseline="0" dirty="0">
                <a:latin typeface="Goudy"/>
              </a:rPr>
              <a:t>Mean</a:t>
            </a:r>
            <a:r>
              <a:rPr lang="tr-TR" sz="1800" b="0" i="0" u="none" strike="noStrike" baseline="0" dirty="0">
                <a:latin typeface="Goudy"/>
              </a:rPr>
              <a:t>=</a:t>
            </a:r>
            <a:r>
              <a:rPr lang="en-US" sz="1800" b="0" i="0" u="none" strike="noStrike" baseline="0" dirty="0">
                <a:latin typeface="Goudy"/>
              </a:rPr>
              <a:t> 14. </a:t>
            </a:r>
            <a:endParaRPr lang="tr-TR" sz="1800" b="0" i="0" u="none" strike="noStrike" baseline="0" dirty="0">
              <a:latin typeface="Goudy"/>
            </a:endParaRPr>
          </a:p>
        </p:txBody>
      </p:sp>
    </p:spTree>
    <p:extLst>
      <p:ext uri="{BB962C8B-B14F-4D97-AF65-F5344CB8AC3E}">
        <p14:creationId xmlns:p14="http://schemas.microsoft.com/office/powerpoint/2010/main" val="39485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30DCC5-E201-451D-8591-43DD4CCECAD6}"/>
              </a:ext>
            </a:extLst>
          </p:cNvPr>
          <p:cNvSpPr>
            <a:spLocks noGrp="1"/>
          </p:cNvSpPr>
          <p:nvPr>
            <p:ph type="title"/>
          </p:nvPr>
        </p:nvSpPr>
        <p:spPr>
          <a:xfrm>
            <a:off x="1028700" y="685800"/>
            <a:ext cx="7200900" cy="510952"/>
          </a:xfrm>
        </p:spPr>
        <p:txBody>
          <a:bodyPr>
            <a:normAutofit/>
          </a:bodyPr>
          <a:lstStyle/>
          <a:p>
            <a:r>
              <a:rPr lang="tr-TR" sz="2000" dirty="0"/>
              <a:t>Presentation of </a:t>
            </a:r>
            <a:r>
              <a:rPr lang="tr-TR" sz="2000" dirty="0" err="1"/>
              <a:t>means</a:t>
            </a:r>
            <a:r>
              <a:rPr lang="tr-TR" sz="2000" dirty="0"/>
              <a:t> in a </a:t>
            </a:r>
            <a:r>
              <a:rPr lang="tr-TR" sz="2000" dirty="0" err="1"/>
              <a:t>table</a:t>
            </a:r>
            <a:endParaRPr lang="tr-TR" sz="2000" dirty="0"/>
          </a:p>
        </p:txBody>
      </p:sp>
      <p:pic>
        <p:nvPicPr>
          <p:cNvPr id="5" name="İçerik Yer Tutucusu 4">
            <a:extLst>
              <a:ext uri="{FF2B5EF4-FFF2-40B4-BE49-F238E27FC236}">
                <a16:creationId xmlns:a16="http://schemas.microsoft.com/office/drawing/2014/main" id="{9A84C398-17AB-4B70-81E9-170D3C061082}"/>
              </a:ext>
            </a:extLst>
          </p:cNvPr>
          <p:cNvPicPr>
            <a:picLocks noGrp="1" noChangeAspect="1"/>
          </p:cNvPicPr>
          <p:nvPr>
            <p:ph idx="1"/>
          </p:nvPr>
        </p:nvPicPr>
        <p:blipFill>
          <a:blip r:embed="rId2"/>
          <a:stretch>
            <a:fillRect/>
          </a:stretch>
        </p:blipFill>
        <p:spPr>
          <a:xfrm>
            <a:off x="539552" y="1268760"/>
            <a:ext cx="8208912" cy="4824536"/>
          </a:xfrm>
        </p:spPr>
      </p:pic>
    </p:spTree>
    <p:extLst>
      <p:ext uri="{BB962C8B-B14F-4D97-AF65-F5344CB8AC3E}">
        <p14:creationId xmlns:p14="http://schemas.microsoft.com/office/powerpoint/2010/main" val="222143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28700" y="685800"/>
            <a:ext cx="7200900" cy="654968"/>
          </a:xfrm>
        </p:spPr>
        <p:txBody>
          <a:bodyPr>
            <a:normAutofit/>
          </a:bodyPr>
          <a:lstStyle/>
          <a:p>
            <a:pPr algn="ctr"/>
            <a:r>
              <a:rPr lang="en-US" sz="3200" dirty="0"/>
              <a:t>Median</a:t>
            </a:r>
          </a:p>
        </p:txBody>
      </p:sp>
      <p:sp>
        <p:nvSpPr>
          <p:cNvPr id="2" name="1 İçerik Yer Tutucusu"/>
          <p:cNvSpPr>
            <a:spLocks noGrp="1"/>
          </p:cNvSpPr>
          <p:nvPr>
            <p:ph idx="1"/>
          </p:nvPr>
        </p:nvSpPr>
        <p:spPr>
          <a:xfrm>
            <a:off x="1028700" y="1556792"/>
            <a:ext cx="7200900" cy="4310608"/>
          </a:xfrm>
        </p:spPr>
        <p:txBody>
          <a:bodyPr>
            <a:normAutofit fontScale="85000" lnSpcReduction="20000"/>
          </a:bodyPr>
          <a:lstStyle/>
          <a:p>
            <a:r>
              <a:rPr lang="en-US" dirty="0"/>
              <a:t>The point which separates the higher half of a sample from the lower half (the midpoint)</a:t>
            </a:r>
            <a:endParaRPr lang="tr-TR" dirty="0"/>
          </a:p>
          <a:p>
            <a:r>
              <a:rPr lang="tr-TR" dirty="0" err="1"/>
              <a:t>i.e</a:t>
            </a:r>
            <a:r>
              <a:rPr lang="tr-TR" dirty="0"/>
              <a:t>. 50%</a:t>
            </a:r>
            <a:r>
              <a:rPr lang="en-US" dirty="0"/>
              <a:t> of the scores lie below the median and 50</a:t>
            </a:r>
            <a:r>
              <a:rPr lang="tr-TR" dirty="0"/>
              <a:t>%</a:t>
            </a:r>
            <a:r>
              <a:rPr lang="en-US" dirty="0"/>
              <a:t> above</a:t>
            </a:r>
            <a:endParaRPr lang="tr-TR" dirty="0"/>
          </a:p>
          <a:p>
            <a:pPr lvl="1"/>
            <a:r>
              <a:rPr lang="en-US" dirty="0"/>
              <a:t>Uneven number of scores: 5, 4, 3, 2, 1 </a:t>
            </a:r>
            <a:r>
              <a:rPr lang="tr-TR" dirty="0"/>
              <a:t>--- </a:t>
            </a:r>
            <a:r>
              <a:rPr lang="tr-TR" dirty="0" err="1"/>
              <a:t>Median</a:t>
            </a:r>
            <a:r>
              <a:rPr lang="tr-TR" dirty="0"/>
              <a:t>= 3</a:t>
            </a:r>
            <a:endParaRPr lang="en-US" dirty="0"/>
          </a:p>
          <a:p>
            <a:pPr lvl="1"/>
            <a:r>
              <a:rPr lang="en-US" dirty="0"/>
              <a:t>Even number of scores: 10, 8, 6, 4 </a:t>
            </a:r>
            <a:r>
              <a:rPr lang="tr-TR" dirty="0"/>
              <a:t>--- M</a:t>
            </a:r>
            <a:r>
              <a:rPr lang="en-US" dirty="0" err="1"/>
              <a:t>edian</a:t>
            </a:r>
            <a:r>
              <a:rPr lang="tr-TR" dirty="0"/>
              <a:t>= </a:t>
            </a:r>
            <a:r>
              <a:rPr lang="en-US" dirty="0"/>
              <a:t>7</a:t>
            </a:r>
            <a:endParaRPr lang="tr-TR" dirty="0"/>
          </a:p>
          <a:p>
            <a:r>
              <a:rPr lang="tr-TR" dirty="0" err="1"/>
              <a:t>Unafffected</a:t>
            </a:r>
            <a:r>
              <a:rPr lang="tr-TR" dirty="0"/>
              <a:t> </a:t>
            </a:r>
            <a:r>
              <a:rPr lang="tr-TR" dirty="0" err="1"/>
              <a:t>by</a:t>
            </a:r>
            <a:r>
              <a:rPr lang="tr-TR" dirty="0"/>
              <a:t> </a:t>
            </a:r>
            <a:r>
              <a:rPr lang="tr-TR" dirty="0" err="1"/>
              <a:t>the</a:t>
            </a:r>
            <a:r>
              <a:rPr lang="tr-TR" dirty="0"/>
              <a:t> </a:t>
            </a:r>
            <a:r>
              <a:rPr lang="tr-TR" dirty="0" err="1"/>
              <a:t>actual</a:t>
            </a:r>
            <a:r>
              <a:rPr lang="tr-TR" dirty="0"/>
              <a:t> </a:t>
            </a:r>
            <a:r>
              <a:rPr lang="tr-TR" dirty="0" err="1"/>
              <a:t>value</a:t>
            </a:r>
            <a:endParaRPr lang="tr-TR" dirty="0"/>
          </a:p>
          <a:p>
            <a:r>
              <a:rPr lang="tr-TR" dirty="0" err="1"/>
              <a:t>E.g</a:t>
            </a:r>
            <a:r>
              <a:rPr lang="tr-TR" dirty="0"/>
              <a:t>.</a:t>
            </a:r>
          </a:p>
          <a:p>
            <a:pPr lvl="1"/>
            <a:r>
              <a:rPr lang="tr-TR" dirty="0" err="1"/>
              <a:t>Scores</a:t>
            </a:r>
            <a:r>
              <a:rPr lang="tr-TR" dirty="0"/>
              <a:t>= 10, 15, 16, 19, 105</a:t>
            </a:r>
          </a:p>
          <a:p>
            <a:pPr lvl="1"/>
            <a:r>
              <a:rPr lang="tr-TR" dirty="0" err="1"/>
              <a:t>Median</a:t>
            </a:r>
            <a:r>
              <a:rPr lang="tr-TR" dirty="0"/>
              <a:t>= 16</a:t>
            </a:r>
          </a:p>
          <a:p>
            <a:pPr lvl="1"/>
            <a:r>
              <a:rPr lang="tr-TR" dirty="0"/>
              <a:t>(</a:t>
            </a:r>
            <a:r>
              <a:rPr lang="en-US" i="0" dirty="0"/>
              <a:t>better indicator of central tendency than the mean, 33</a:t>
            </a:r>
            <a:r>
              <a:rPr lang="tr-TR" i="0" dirty="0"/>
              <a:t>)</a:t>
            </a:r>
            <a:endParaRPr lang="tr-TR" dirty="0"/>
          </a:p>
          <a:p>
            <a:r>
              <a:rPr lang="tr-TR" dirty="0"/>
              <a:t>Can be </a:t>
            </a:r>
            <a:r>
              <a:rPr lang="tr-TR" dirty="0" err="1"/>
              <a:t>used</a:t>
            </a:r>
            <a:r>
              <a:rPr lang="tr-TR" dirty="0"/>
              <a:t> </a:t>
            </a:r>
          </a:p>
          <a:p>
            <a:pPr lvl="1"/>
            <a:r>
              <a:rPr lang="tr-TR" dirty="0" err="1"/>
              <a:t>for</a:t>
            </a:r>
            <a:r>
              <a:rPr lang="tr-TR" dirty="0"/>
              <a:t> </a:t>
            </a:r>
            <a:r>
              <a:rPr lang="tr-TR" dirty="0" err="1"/>
              <a:t>highly</a:t>
            </a:r>
            <a:r>
              <a:rPr lang="tr-TR" dirty="0"/>
              <a:t> </a:t>
            </a:r>
            <a:r>
              <a:rPr lang="tr-TR" dirty="0" err="1"/>
              <a:t>skewed</a:t>
            </a:r>
            <a:r>
              <a:rPr lang="tr-TR" dirty="0"/>
              <a:t> data</a:t>
            </a:r>
          </a:p>
          <a:p>
            <a:pPr lvl="1"/>
            <a:r>
              <a:rPr lang="tr-TR" dirty="0" err="1"/>
              <a:t>to</a:t>
            </a:r>
            <a:r>
              <a:rPr lang="tr-TR" dirty="0"/>
              <a:t> </a:t>
            </a:r>
            <a:r>
              <a:rPr lang="en-US" dirty="0"/>
              <a:t>divide one group of respondents</a:t>
            </a:r>
            <a:r>
              <a:rPr lang="tr-TR" dirty="0"/>
              <a:t> </a:t>
            </a:r>
            <a:r>
              <a:rPr lang="en-US" dirty="0"/>
              <a:t>into two groups of equal numbers.</a:t>
            </a:r>
          </a:p>
          <a:p>
            <a:endParaRPr lang="en-US" dirty="0"/>
          </a:p>
          <a:p>
            <a:endParaRPr lang="en-US" dirty="0"/>
          </a:p>
        </p:txBody>
      </p:sp>
    </p:spTree>
    <p:extLst>
      <p:ext uri="{BB962C8B-B14F-4D97-AF65-F5344CB8AC3E}">
        <p14:creationId xmlns:p14="http://schemas.microsoft.com/office/powerpoint/2010/main" val="301667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28700" y="685800"/>
            <a:ext cx="7200900" cy="1087016"/>
          </a:xfrm>
        </p:spPr>
        <p:txBody>
          <a:bodyPr>
            <a:normAutofit/>
          </a:bodyPr>
          <a:lstStyle/>
          <a:p>
            <a:pPr algn="ctr"/>
            <a:r>
              <a:rPr lang="en-US" sz="3600" dirty="0"/>
              <a:t>Mode</a:t>
            </a:r>
          </a:p>
        </p:txBody>
      </p:sp>
      <p:sp>
        <p:nvSpPr>
          <p:cNvPr id="2" name="1 İçerik Yer Tutucusu"/>
          <p:cNvSpPr>
            <a:spLocks noGrp="1"/>
          </p:cNvSpPr>
          <p:nvPr>
            <p:ph idx="1"/>
          </p:nvPr>
        </p:nvSpPr>
        <p:spPr/>
        <p:txBody>
          <a:bodyPr/>
          <a:lstStyle/>
          <a:p>
            <a:r>
              <a:rPr lang="en-US" dirty="0"/>
              <a:t>The score</a:t>
            </a:r>
            <a:r>
              <a:rPr lang="tr-TR" dirty="0"/>
              <a:t> </a:t>
            </a:r>
            <a:r>
              <a:rPr lang="tr-TR" dirty="0" err="1"/>
              <a:t>that</a:t>
            </a:r>
            <a:r>
              <a:rPr lang="tr-TR" dirty="0"/>
              <a:t> </a:t>
            </a:r>
            <a:r>
              <a:rPr lang="tr-TR" dirty="0" err="1"/>
              <a:t>occurs</a:t>
            </a:r>
            <a:r>
              <a:rPr lang="tr-TR" dirty="0"/>
              <a:t> </a:t>
            </a:r>
            <a:r>
              <a:rPr lang="tr-TR" dirty="0" err="1"/>
              <a:t>most</a:t>
            </a:r>
            <a:r>
              <a:rPr lang="tr-TR" dirty="0"/>
              <a:t> </a:t>
            </a:r>
            <a:r>
              <a:rPr lang="tr-TR" dirty="0" err="1"/>
              <a:t>frequently</a:t>
            </a:r>
            <a:r>
              <a:rPr lang="tr-TR" dirty="0"/>
              <a:t> in a </a:t>
            </a:r>
            <a:r>
              <a:rPr lang="tr-TR" dirty="0" err="1"/>
              <a:t>distribution</a:t>
            </a:r>
            <a:r>
              <a:rPr lang="tr-TR" dirty="0"/>
              <a:t> </a:t>
            </a:r>
          </a:p>
          <a:p>
            <a:r>
              <a:rPr lang="tr-TR" dirty="0" err="1"/>
              <a:t>Rarely</a:t>
            </a:r>
            <a:r>
              <a:rPr lang="tr-TR" dirty="0"/>
              <a:t> </a:t>
            </a:r>
            <a:r>
              <a:rPr lang="tr-TR" dirty="0" err="1"/>
              <a:t>used</a:t>
            </a:r>
            <a:r>
              <a:rPr lang="tr-TR" dirty="0"/>
              <a:t> in </a:t>
            </a:r>
            <a:r>
              <a:rPr lang="tr-TR" dirty="0" err="1"/>
              <a:t>educational</a:t>
            </a:r>
            <a:r>
              <a:rPr lang="tr-TR" dirty="0"/>
              <a:t> </a:t>
            </a:r>
            <a:r>
              <a:rPr lang="tr-TR" dirty="0" err="1"/>
              <a:t>research</a:t>
            </a:r>
            <a:endParaRPr lang="en-US" dirty="0"/>
          </a:p>
          <a:p>
            <a:r>
              <a:rPr lang="tr-TR" dirty="0" err="1"/>
              <a:t>Only</a:t>
            </a:r>
            <a:r>
              <a:rPr lang="tr-TR" dirty="0"/>
              <a:t> </a:t>
            </a:r>
            <a:r>
              <a:rPr lang="tr-TR" dirty="0" err="1"/>
              <a:t>if</a:t>
            </a:r>
            <a:r>
              <a:rPr lang="tr-TR" dirty="0"/>
              <a:t> </a:t>
            </a:r>
            <a:r>
              <a:rPr lang="tr-TR" dirty="0" err="1"/>
              <a:t>the</a:t>
            </a:r>
            <a:r>
              <a:rPr lang="tr-TR" dirty="0"/>
              <a:t> </a:t>
            </a:r>
            <a:r>
              <a:rPr lang="tr-TR" dirty="0" err="1"/>
              <a:t>need</a:t>
            </a:r>
            <a:r>
              <a:rPr lang="tr-TR" dirty="0"/>
              <a:t> </a:t>
            </a:r>
            <a:r>
              <a:rPr lang="tr-TR" dirty="0" err="1"/>
              <a:t>to</a:t>
            </a:r>
            <a:r>
              <a:rPr lang="tr-TR" dirty="0"/>
              <a:t> </a:t>
            </a:r>
            <a:r>
              <a:rPr lang="tr-TR" dirty="0" err="1"/>
              <a:t>know</a:t>
            </a:r>
            <a:r>
              <a:rPr lang="tr-TR" dirty="0"/>
              <a:t> </a:t>
            </a:r>
            <a:r>
              <a:rPr lang="tr-TR" dirty="0" err="1"/>
              <a:t>the</a:t>
            </a:r>
            <a:r>
              <a:rPr lang="tr-TR" dirty="0"/>
              <a:t> </a:t>
            </a:r>
            <a:r>
              <a:rPr lang="tr-TR" dirty="0" err="1"/>
              <a:t>most</a:t>
            </a:r>
            <a:r>
              <a:rPr lang="tr-TR" dirty="0"/>
              <a:t> </a:t>
            </a:r>
            <a:r>
              <a:rPr lang="tr-TR" dirty="0" err="1"/>
              <a:t>common</a:t>
            </a:r>
            <a:r>
              <a:rPr lang="tr-TR" dirty="0"/>
              <a:t> </a:t>
            </a:r>
            <a:r>
              <a:rPr lang="tr-TR" dirty="0" err="1"/>
              <a:t>score</a:t>
            </a:r>
            <a:r>
              <a:rPr lang="tr-TR" dirty="0"/>
              <a:t> (</a:t>
            </a:r>
            <a:r>
              <a:rPr lang="tr-TR" dirty="0" err="1"/>
              <a:t>when</a:t>
            </a:r>
            <a:r>
              <a:rPr lang="tr-TR" dirty="0"/>
              <a:t> </a:t>
            </a:r>
            <a:r>
              <a:rPr lang="tr-TR" dirty="0" err="1"/>
              <a:t>the</a:t>
            </a:r>
            <a:r>
              <a:rPr lang="tr-TR" dirty="0"/>
              <a:t> data is nominal)</a:t>
            </a:r>
          </a:p>
          <a:p>
            <a:endParaRPr lang="en-US" dirty="0"/>
          </a:p>
          <a:p>
            <a:r>
              <a:rPr lang="en-US" dirty="0"/>
              <a:t>E.g. </a:t>
            </a:r>
            <a:endParaRPr lang="tr-TR" dirty="0"/>
          </a:p>
          <a:p>
            <a:pPr lvl="1"/>
            <a:r>
              <a:rPr lang="en-US" dirty="0"/>
              <a:t>25, 20, 18, 18, 18, 16, 15, 14, 14, 10, 10</a:t>
            </a:r>
          </a:p>
          <a:p>
            <a:pPr lvl="1"/>
            <a:r>
              <a:rPr lang="en-US" dirty="0"/>
              <a:t>Mode</a:t>
            </a:r>
            <a:r>
              <a:rPr lang="tr-TR" dirty="0"/>
              <a:t>= 18</a:t>
            </a:r>
            <a:endParaRPr lang="en-US" dirty="0"/>
          </a:p>
          <a:p>
            <a:endParaRPr lang="en-US" dirty="0"/>
          </a:p>
        </p:txBody>
      </p:sp>
    </p:spTree>
    <p:extLst>
      <p:ext uri="{BB962C8B-B14F-4D97-AF65-F5344CB8AC3E}">
        <p14:creationId xmlns:p14="http://schemas.microsoft.com/office/powerpoint/2010/main" val="384094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F4842D-E89A-4446-A085-7A5E6C9945A2}"/>
              </a:ext>
            </a:extLst>
          </p:cNvPr>
          <p:cNvSpPr>
            <a:spLocks noGrp="1"/>
          </p:cNvSpPr>
          <p:nvPr>
            <p:ph type="title"/>
          </p:nvPr>
        </p:nvSpPr>
        <p:spPr>
          <a:xfrm>
            <a:off x="1028700" y="476672"/>
            <a:ext cx="7200900" cy="438944"/>
          </a:xfrm>
        </p:spPr>
        <p:txBody>
          <a:bodyPr>
            <a:noAutofit/>
          </a:bodyPr>
          <a:lstStyle/>
          <a:p>
            <a:pPr algn="ctr"/>
            <a:r>
              <a:rPr lang="tr-TR" sz="3200" dirty="0">
                <a:solidFill>
                  <a:schemeClr val="tx1"/>
                </a:solidFill>
              </a:rPr>
              <a:t>Distribution of </a:t>
            </a:r>
            <a:r>
              <a:rPr lang="tr-TR" sz="3200" dirty="0" err="1">
                <a:solidFill>
                  <a:schemeClr val="tx1"/>
                </a:solidFill>
              </a:rPr>
              <a:t>Scores</a:t>
            </a:r>
            <a:endParaRPr lang="tr-TR" sz="3200" dirty="0">
              <a:solidFill>
                <a:schemeClr val="tx1"/>
              </a:solidFill>
            </a:endParaRPr>
          </a:p>
        </p:txBody>
      </p:sp>
      <p:sp>
        <p:nvSpPr>
          <p:cNvPr id="3" name="İçerik Yer Tutucusu 2">
            <a:extLst>
              <a:ext uri="{FF2B5EF4-FFF2-40B4-BE49-F238E27FC236}">
                <a16:creationId xmlns:a16="http://schemas.microsoft.com/office/drawing/2014/main" id="{29865E8F-D0E9-4C19-8EB2-8D2770D53937}"/>
              </a:ext>
            </a:extLst>
          </p:cNvPr>
          <p:cNvSpPr>
            <a:spLocks noGrp="1"/>
          </p:cNvSpPr>
          <p:nvPr>
            <p:ph idx="1"/>
          </p:nvPr>
        </p:nvSpPr>
        <p:spPr>
          <a:xfrm>
            <a:off x="1028700" y="1052736"/>
            <a:ext cx="7200900" cy="4240445"/>
          </a:xfrm>
        </p:spPr>
        <p:txBody>
          <a:bodyPr>
            <a:normAutofit/>
          </a:bodyPr>
          <a:lstStyle/>
          <a:p>
            <a:pPr marL="0" indent="0">
              <a:buNone/>
            </a:pPr>
            <a:r>
              <a:rPr lang="tr-TR" sz="1800" b="1" i="1" dirty="0">
                <a:solidFill>
                  <a:srgbClr val="FF0000"/>
                </a:solidFill>
                <a:latin typeface="Goudy"/>
              </a:rPr>
              <a:t>NORMAL DISTRIBUTION</a:t>
            </a:r>
            <a:r>
              <a:rPr lang="tr-TR" sz="1800" b="1" dirty="0">
                <a:latin typeface="Goudy"/>
              </a:rPr>
              <a:t>:</a:t>
            </a:r>
            <a:r>
              <a:rPr lang="tr-TR" sz="1800" dirty="0">
                <a:latin typeface="Goudy"/>
              </a:rPr>
              <a:t> </a:t>
            </a:r>
            <a:r>
              <a:rPr lang="en-US" sz="1800" dirty="0">
                <a:latin typeface="Goudy"/>
              </a:rPr>
              <a:t>Relatively</a:t>
            </a:r>
            <a:r>
              <a:rPr lang="tr-TR" sz="1800" dirty="0">
                <a:latin typeface="Goudy"/>
              </a:rPr>
              <a:t> </a:t>
            </a:r>
            <a:r>
              <a:rPr lang="en-US" sz="1800" dirty="0">
                <a:latin typeface="Goudy"/>
              </a:rPr>
              <a:t>symmetrical</a:t>
            </a:r>
            <a:r>
              <a:rPr lang="tr-TR" sz="1800" dirty="0">
                <a:latin typeface="Goudy"/>
              </a:rPr>
              <a:t> </a:t>
            </a:r>
            <a:r>
              <a:rPr lang="en-US" sz="1800" b="0" i="0" u="none" strike="noStrike" baseline="0" dirty="0">
                <a:latin typeface="Goudy"/>
              </a:rPr>
              <a:t>distribution of scores </a:t>
            </a:r>
            <a:endParaRPr lang="tr-TR" sz="1800" b="0" i="0" u="none" strike="noStrike" baseline="0" dirty="0">
              <a:latin typeface="Goudy"/>
            </a:endParaRPr>
          </a:p>
          <a:p>
            <a:pPr lvl="1"/>
            <a:r>
              <a:rPr lang="en-US" sz="1800" b="0" i="0" u="none" strike="noStrike" baseline="0" dirty="0">
                <a:latin typeface="Goudy"/>
              </a:rPr>
              <a:t>the mean, median, and mode will</a:t>
            </a:r>
            <a:r>
              <a:rPr lang="tr-TR" sz="1800" b="0" i="0" u="none" strike="noStrike" baseline="0" dirty="0">
                <a:latin typeface="Goudy"/>
              </a:rPr>
              <a:t> </a:t>
            </a:r>
            <a:r>
              <a:rPr lang="en-US" sz="1800" b="0" i="0" u="none" strike="noStrike" baseline="0" dirty="0">
                <a:latin typeface="Goudy"/>
              </a:rPr>
              <a:t>be about the same. </a:t>
            </a:r>
            <a:endParaRPr lang="tr-TR" sz="1800" b="0" i="0" u="none" strike="noStrike" baseline="0" dirty="0">
              <a:latin typeface="Goudy"/>
            </a:endParaRPr>
          </a:p>
          <a:p>
            <a:endParaRPr lang="tr-TR" dirty="0"/>
          </a:p>
        </p:txBody>
      </p:sp>
      <p:pic>
        <p:nvPicPr>
          <p:cNvPr id="5" name="Resim 4">
            <a:extLst>
              <a:ext uri="{FF2B5EF4-FFF2-40B4-BE49-F238E27FC236}">
                <a16:creationId xmlns:a16="http://schemas.microsoft.com/office/drawing/2014/main" id="{FB0B7C0E-1847-4605-8303-A25021833553}"/>
              </a:ext>
            </a:extLst>
          </p:cNvPr>
          <p:cNvPicPr>
            <a:picLocks noChangeAspect="1"/>
          </p:cNvPicPr>
          <p:nvPr/>
        </p:nvPicPr>
        <p:blipFill>
          <a:blip r:embed="rId3"/>
          <a:stretch>
            <a:fillRect/>
          </a:stretch>
        </p:blipFill>
        <p:spPr>
          <a:xfrm>
            <a:off x="870992" y="1916832"/>
            <a:ext cx="7402016" cy="4305581"/>
          </a:xfrm>
          <a:prstGeom prst="rect">
            <a:avLst/>
          </a:prstGeom>
        </p:spPr>
      </p:pic>
    </p:spTree>
    <p:extLst>
      <p:ext uri="{BB962C8B-B14F-4D97-AF65-F5344CB8AC3E}">
        <p14:creationId xmlns:p14="http://schemas.microsoft.com/office/powerpoint/2010/main" val="253117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DF7F4E7-9803-4BC2-BEC2-47355F6E2A7A}"/>
              </a:ext>
            </a:extLst>
          </p:cNvPr>
          <p:cNvPicPr>
            <a:picLocks noGrp="1" noChangeAspect="1"/>
          </p:cNvPicPr>
          <p:nvPr>
            <p:ph idx="1"/>
          </p:nvPr>
        </p:nvPicPr>
        <p:blipFill>
          <a:blip r:embed="rId3"/>
          <a:stretch>
            <a:fillRect/>
          </a:stretch>
        </p:blipFill>
        <p:spPr>
          <a:xfrm>
            <a:off x="1115616" y="2636912"/>
            <a:ext cx="7200900" cy="2181892"/>
          </a:xfrm>
        </p:spPr>
      </p:pic>
      <p:sp>
        <p:nvSpPr>
          <p:cNvPr id="7" name="Metin kutusu 6">
            <a:extLst>
              <a:ext uri="{FF2B5EF4-FFF2-40B4-BE49-F238E27FC236}">
                <a16:creationId xmlns:a16="http://schemas.microsoft.com/office/drawing/2014/main" id="{49E92602-B618-426E-ABF2-12F366FE79EF}"/>
              </a:ext>
            </a:extLst>
          </p:cNvPr>
          <p:cNvSpPr txBox="1"/>
          <p:nvPr/>
        </p:nvSpPr>
        <p:spPr>
          <a:xfrm>
            <a:off x="827584" y="1159877"/>
            <a:ext cx="3168352"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l"/>
            <a:r>
              <a:rPr lang="tr-TR" sz="1800" b="0" i="0" u="none" strike="noStrike" baseline="0" dirty="0" err="1">
                <a:latin typeface="Goudy"/>
              </a:rPr>
              <a:t>Scores</a:t>
            </a:r>
            <a:r>
              <a:rPr lang="tr-TR" sz="1800" b="0" i="0" u="none" strike="noStrike" baseline="0" dirty="0">
                <a:latin typeface="Goudy"/>
              </a:rPr>
              <a:t> </a:t>
            </a:r>
            <a:r>
              <a:rPr lang="en-US" sz="1800" b="0" i="0" u="none" strike="noStrike" baseline="0" dirty="0">
                <a:latin typeface="Goudy"/>
              </a:rPr>
              <a:t>are </a:t>
            </a:r>
            <a:r>
              <a:rPr lang="en-US" sz="1800" b="1" i="0" u="none" strike="noStrike" baseline="0" dirty="0">
                <a:latin typeface="Goudy-Bold"/>
              </a:rPr>
              <a:t>positively skewed </a:t>
            </a:r>
            <a:r>
              <a:rPr lang="en-US" sz="1800" b="0" i="0" u="none" strike="noStrike" baseline="0" dirty="0">
                <a:latin typeface="Goudy"/>
              </a:rPr>
              <a:t>if most of the scores</a:t>
            </a:r>
            <a:r>
              <a:rPr lang="tr-TR" sz="1800" b="0" i="0" u="none" strike="noStrike" baseline="0" dirty="0">
                <a:latin typeface="Goudy"/>
              </a:rPr>
              <a:t> </a:t>
            </a:r>
            <a:r>
              <a:rPr lang="en-US" sz="1800" b="0" i="0" u="none" strike="noStrike" baseline="0" dirty="0">
                <a:latin typeface="Goudy"/>
              </a:rPr>
              <a:t>are at the low end of the distribution, with a few high scores</a:t>
            </a:r>
            <a:endParaRPr lang="tr-TR" dirty="0"/>
          </a:p>
        </p:txBody>
      </p:sp>
      <p:sp>
        <p:nvSpPr>
          <p:cNvPr id="8" name="Metin kutusu 7">
            <a:extLst>
              <a:ext uri="{FF2B5EF4-FFF2-40B4-BE49-F238E27FC236}">
                <a16:creationId xmlns:a16="http://schemas.microsoft.com/office/drawing/2014/main" id="{E4C43F5A-3D6D-4143-8006-3E5B7D715C69}"/>
              </a:ext>
            </a:extLst>
          </p:cNvPr>
          <p:cNvSpPr txBox="1"/>
          <p:nvPr/>
        </p:nvSpPr>
        <p:spPr>
          <a:xfrm>
            <a:off x="5796136" y="1189297"/>
            <a:ext cx="316835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l"/>
            <a:r>
              <a:rPr lang="tr-TR" sz="1800" b="0" i="0" u="none" strike="noStrike" baseline="0" dirty="0" err="1">
                <a:latin typeface="Goudy"/>
              </a:rPr>
              <a:t>Scores</a:t>
            </a:r>
            <a:r>
              <a:rPr lang="tr-TR" sz="1800" b="0" i="0" u="none" strike="noStrike" baseline="0" dirty="0">
                <a:latin typeface="Goudy"/>
              </a:rPr>
              <a:t> </a:t>
            </a:r>
            <a:r>
              <a:rPr lang="tr-TR" sz="1800" b="0" i="0" u="none" strike="noStrike" baseline="0" dirty="0" err="1">
                <a:latin typeface="Goudy"/>
              </a:rPr>
              <a:t>are</a:t>
            </a:r>
            <a:r>
              <a:rPr lang="tr-TR" sz="1800" b="0" i="0" u="none" strike="noStrike" baseline="0" dirty="0">
                <a:latin typeface="Goudy"/>
              </a:rPr>
              <a:t> </a:t>
            </a:r>
            <a:r>
              <a:rPr lang="en-US" sz="1800" b="1" i="0" u="none" strike="noStrike" baseline="0" dirty="0">
                <a:latin typeface="Goudy-Bold"/>
              </a:rPr>
              <a:t>negatively skewed </a:t>
            </a:r>
            <a:r>
              <a:rPr lang="en-US" sz="1800" b="0" i="0" u="none" strike="noStrike" baseline="0" dirty="0">
                <a:latin typeface="Goudy"/>
              </a:rPr>
              <a:t>if most scores</a:t>
            </a:r>
            <a:r>
              <a:rPr lang="tr-TR" sz="1800" b="0" i="0" u="none" strike="noStrike" baseline="0" dirty="0">
                <a:latin typeface="Goudy"/>
              </a:rPr>
              <a:t> </a:t>
            </a:r>
            <a:r>
              <a:rPr lang="en-US" sz="1800" b="0" i="0" u="none" strike="noStrike" baseline="0" dirty="0">
                <a:latin typeface="Goudy"/>
              </a:rPr>
              <a:t>are located at the high end.</a:t>
            </a:r>
            <a:endParaRPr lang="tr-TR" dirty="0"/>
          </a:p>
        </p:txBody>
      </p:sp>
      <p:sp>
        <p:nvSpPr>
          <p:cNvPr id="10" name="Metin kutusu 9">
            <a:extLst>
              <a:ext uri="{FF2B5EF4-FFF2-40B4-BE49-F238E27FC236}">
                <a16:creationId xmlns:a16="http://schemas.microsoft.com/office/drawing/2014/main" id="{7B807C6C-BF68-4D77-A80B-839A27E47C8A}"/>
              </a:ext>
            </a:extLst>
          </p:cNvPr>
          <p:cNvSpPr txBox="1"/>
          <p:nvPr/>
        </p:nvSpPr>
        <p:spPr>
          <a:xfrm>
            <a:off x="683568" y="5005721"/>
            <a:ext cx="2448272"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r>
              <a:rPr lang="en-US" sz="1800" b="0" i="0" u="none" strike="noStrike" baseline="0" dirty="0">
                <a:latin typeface="Goudy"/>
              </a:rPr>
              <a:t>Mean</a:t>
            </a:r>
            <a:r>
              <a:rPr lang="tr-TR" sz="1800" b="0" i="0" u="none" strike="noStrike" baseline="0" dirty="0">
                <a:latin typeface="Goudy"/>
              </a:rPr>
              <a:t> </a:t>
            </a:r>
            <a:r>
              <a:rPr lang="en-US" sz="1800" b="0" i="0" u="none" strike="noStrike" baseline="0" dirty="0">
                <a:latin typeface="Goudy"/>
              </a:rPr>
              <a:t>is higher </a:t>
            </a:r>
            <a:r>
              <a:rPr lang="tr-TR" sz="1800" b="0" i="0" u="none" strike="noStrike" baseline="0" dirty="0">
                <a:latin typeface="Goudy"/>
              </a:rPr>
              <a:t>(</a:t>
            </a:r>
            <a:r>
              <a:rPr lang="tr-TR" sz="1800" b="0" i="0" u="none" strike="noStrike" baseline="0" dirty="0" err="1">
                <a:latin typeface="Goudy"/>
              </a:rPr>
              <a:t>than</a:t>
            </a:r>
            <a:r>
              <a:rPr lang="tr-TR" sz="1800" b="0" i="0" u="none" strike="noStrike" baseline="0" dirty="0">
                <a:latin typeface="Goudy"/>
              </a:rPr>
              <a:t> </a:t>
            </a:r>
            <a:r>
              <a:rPr lang="tr-TR" sz="1800" b="0" i="0" u="none" strike="noStrike" baseline="0" dirty="0" err="1">
                <a:latin typeface="Goudy"/>
              </a:rPr>
              <a:t>median</a:t>
            </a:r>
            <a:r>
              <a:rPr lang="tr-TR" sz="1800" b="0" i="0" u="none" strike="noStrike" baseline="0" dirty="0">
                <a:latin typeface="Goudy"/>
              </a:rPr>
              <a:t>/</a:t>
            </a:r>
            <a:r>
              <a:rPr lang="tr-TR" sz="1800" b="0" i="0" u="none" strike="noStrike" baseline="0" dirty="0" err="1">
                <a:latin typeface="Goudy"/>
              </a:rPr>
              <a:t>mode</a:t>
            </a:r>
            <a:r>
              <a:rPr lang="tr-TR" sz="1800" b="0" i="0" u="none" strike="noStrike" baseline="0" dirty="0">
                <a:latin typeface="Goudy"/>
              </a:rPr>
              <a:t>) </a:t>
            </a:r>
            <a:r>
              <a:rPr lang="en-US" sz="1800" b="0" i="0" u="none" strike="noStrike" baseline="0" dirty="0">
                <a:latin typeface="Goudy"/>
              </a:rPr>
              <a:t>in a positively skewed</a:t>
            </a:r>
            <a:r>
              <a:rPr lang="tr-TR" sz="1800" b="0" i="0" u="none" strike="noStrike" baseline="0" dirty="0">
                <a:latin typeface="Goudy"/>
              </a:rPr>
              <a:t> </a:t>
            </a:r>
            <a:r>
              <a:rPr lang="en-US" sz="1800" b="0" i="0" u="none" strike="noStrike" baseline="0" dirty="0">
                <a:latin typeface="Goudy"/>
              </a:rPr>
              <a:t>distribution</a:t>
            </a:r>
            <a:endParaRPr lang="tr-TR" dirty="0"/>
          </a:p>
        </p:txBody>
      </p:sp>
      <p:sp>
        <p:nvSpPr>
          <p:cNvPr id="11" name="Metin kutusu 10">
            <a:extLst>
              <a:ext uri="{FF2B5EF4-FFF2-40B4-BE49-F238E27FC236}">
                <a16:creationId xmlns:a16="http://schemas.microsoft.com/office/drawing/2014/main" id="{1C1575E4-0579-4F92-A116-28C9541B4642}"/>
              </a:ext>
            </a:extLst>
          </p:cNvPr>
          <p:cNvSpPr txBox="1"/>
          <p:nvPr/>
        </p:nvSpPr>
        <p:spPr>
          <a:xfrm>
            <a:off x="6300192" y="4974247"/>
            <a:ext cx="2448272"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r>
              <a:rPr lang="en-US" sz="1800" b="0" i="0" u="none" strike="noStrike" baseline="0" dirty="0">
                <a:latin typeface="Goudy"/>
              </a:rPr>
              <a:t>Mean</a:t>
            </a:r>
            <a:r>
              <a:rPr lang="tr-TR" sz="1800" b="0" i="0" u="none" strike="noStrike" baseline="0" dirty="0">
                <a:latin typeface="Goudy"/>
              </a:rPr>
              <a:t> </a:t>
            </a:r>
            <a:r>
              <a:rPr lang="en-US" sz="1800" b="0" i="0" u="none" strike="noStrike" baseline="0" dirty="0">
                <a:latin typeface="Goudy"/>
              </a:rPr>
              <a:t>is lower </a:t>
            </a:r>
            <a:r>
              <a:rPr lang="tr-TR" sz="1800" b="0" i="0" u="none" strike="noStrike" baseline="0" dirty="0">
                <a:latin typeface="Goudy"/>
              </a:rPr>
              <a:t>(</a:t>
            </a:r>
            <a:r>
              <a:rPr lang="tr-TR" sz="1800" b="0" i="0" u="none" strike="noStrike" baseline="0" dirty="0" err="1">
                <a:latin typeface="Goudy"/>
              </a:rPr>
              <a:t>than</a:t>
            </a:r>
            <a:r>
              <a:rPr lang="tr-TR" sz="1800" b="0" i="0" u="none" strike="noStrike" baseline="0" dirty="0">
                <a:latin typeface="Goudy"/>
              </a:rPr>
              <a:t> </a:t>
            </a:r>
            <a:r>
              <a:rPr lang="tr-TR" sz="1800" b="0" i="0" u="none" strike="noStrike" baseline="0" dirty="0" err="1">
                <a:latin typeface="Goudy"/>
              </a:rPr>
              <a:t>median</a:t>
            </a:r>
            <a:r>
              <a:rPr lang="tr-TR" sz="1800" b="0" i="0" u="none" strike="noStrike" baseline="0" dirty="0">
                <a:latin typeface="Goudy"/>
              </a:rPr>
              <a:t>/</a:t>
            </a:r>
            <a:r>
              <a:rPr lang="tr-TR" sz="1800" b="0" i="0" u="none" strike="noStrike" baseline="0" dirty="0" err="1">
                <a:latin typeface="Goudy"/>
              </a:rPr>
              <a:t>mode</a:t>
            </a:r>
            <a:r>
              <a:rPr lang="tr-TR" sz="1800" b="0" i="0" u="none" strike="noStrike" baseline="0" dirty="0">
                <a:latin typeface="Goudy"/>
              </a:rPr>
              <a:t>) </a:t>
            </a:r>
            <a:r>
              <a:rPr lang="en-US" sz="1800" b="0" i="0" u="none" strike="noStrike" baseline="0" dirty="0">
                <a:latin typeface="Goudy"/>
              </a:rPr>
              <a:t>in a negatively skewed</a:t>
            </a:r>
            <a:r>
              <a:rPr lang="tr-TR" sz="1800" b="0" i="0" u="none" strike="noStrike" baseline="0" dirty="0">
                <a:latin typeface="Goudy"/>
              </a:rPr>
              <a:t> </a:t>
            </a:r>
            <a:r>
              <a:rPr lang="tr-TR" sz="1800" b="0" i="0" u="none" strike="noStrike" baseline="0" dirty="0" err="1">
                <a:latin typeface="Goudy"/>
              </a:rPr>
              <a:t>distribution</a:t>
            </a:r>
            <a:r>
              <a:rPr lang="tr-TR" sz="1800" b="0" i="0" u="none" strike="noStrike" baseline="0" dirty="0">
                <a:latin typeface="Goudy"/>
              </a:rPr>
              <a:t>.</a:t>
            </a:r>
            <a:endParaRPr lang="tr-TR" dirty="0"/>
          </a:p>
        </p:txBody>
      </p:sp>
      <p:sp>
        <p:nvSpPr>
          <p:cNvPr id="13" name="Metin kutusu 12">
            <a:extLst>
              <a:ext uri="{FF2B5EF4-FFF2-40B4-BE49-F238E27FC236}">
                <a16:creationId xmlns:a16="http://schemas.microsoft.com/office/drawing/2014/main" id="{B5ADCE48-AA72-427A-BC24-2B4A51443A70}"/>
              </a:ext>
            </a:extLst>
          </p:cNvPr>
          <p:cNvSpPr txBox="1"/>
          <p:nvPr/>
        </p:nvSpPr>
        <p:spPr>
          <a:xfrm>
            <a:off x="4289956" y="293175"/>
            <a:ext cx="1944216" cy="369332"/>
          </a:xfrm>
          <a:prstGeom prst="rect">
            <a:avLst/>
          </a:prstGeom>
          <a:noFill/>
        </p:spPr>
        <p:txBody>
          <a:bodyPr wrap="square">
            <a:spAutoFit/>
          </a:bodyPr>
          <a:lstStyle/>
          <a:p>
            <a:r>
              <a:rPr lang="tr-TR" sz="1800" b="1" i="1" dirty="0">
                <a:solidFill>
                  <a:srgbClr val="FF0000"/>
                </a:solidFill>
                <a:latin typeface="Goudy"/>
              </a:rPr>
              <a:t>SKEWNESS</a:t>
            </a:r>
            <a:endParaRPr lang="tr-TR" dirty="0"/>
          </a:p>
        </p:txBody>
      </p:sp>
    </p:spTree>
    <p:extLst>
      <p:ext uri="{BB962C8B-B14F-4D97-AF65-F5344CB8AC3E}">
        <p14:creationId xmlns:p14="http://schemas.microsoft.com/office/powerpoint/2010/main" val="233130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en-US"/>
          </a:p>
        </p:txBody>
      </p:sp>
      <p:sp>
        <p:nvSpPr>
          <p:cNvPr id="2" name="1 İçerik Yer Tutucusu"/>
          <p:cNvSpPr>
            <a:spLocks noGrp="1"/>
          </p:cNvSpPr>
          <p:nvPr>
            <p:ph idx="1"/>
          </p:nvPr>
        </p:nvSpPr>
        <p:spPr/>
        <p:txBody>
          <a:bodyPr/>
          <a:lstStyle/>
          <a:p>
            <a:endParaRPr lang="en-US" sz="4000" i="1" dirty="0"/>
          </a:p>
          <a:p>
            <a:pPr>
              <a:buNone/>
            </a:pPr>
            <a:r>
              <a:rPr lang="en-US" sz="4000" i="1" dirty="0"/>
              <a:t>  Nothing new!! You are already using it!!</a:t>
            </a:r>
          </a:p>
          <a:p>
            <a:endParaRPr lang="en-US" dirty="0"/>
          </a:p>
        </p:txBody>
      </p:sp>
    </p:spTree>
    <p:extLst>
      <p:ext uri="{BB962C8B-B14F-4D97-AF65-F5344CB8AC3E}">
        <p14:creationId xmlns:p14="http://schemas.microsoft.com/office/powerpoint/2010/main" val="245298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3F8D9A-B9B8-427C-9417-50FB2119A95D}"/>
              </a:ext>
            </a:extLst>
          </p:cNvPr>
          <p:cNvSpPr>
            <a:spLocks noGrp="1"/>
          </p:cNvSpPr>
          <p:nvPr>
            <p:ph idx="1"/>
          </p:nvPr>
        </p:nvSpPr>
        <p:spPr>
          <a:xfrm>
            <a:off x="971550" y="356757"/>
            <a:ext cx="7200900" cy="1316524"/>
          </a:xfrm>
        </p:spPr>
        <p:txBody>
          <a:bodyPr>
            <a:normAutofit/>
          </a:bodyPr>
          <a:lstStyle/>
          <a:p>
            <a:pPr marL="0" indent="0" algn="ctr">
              <a:buNone/>
            </a:pPr>
            <a:r>
              <a:rPr lang="tr-TR" b="1" i="1" dirty="0">
                <a:solidFill>
                  <a:srgbClr val="FF0000"/>
                </a:solidFill>
              </a:rPr>
              <a:t>KURTOSIS</a:t>
            </a:r>
          </a:p>
          <a:p>
            <a:pPr marL="0" indent="0" algn="l">
              <a:buNone/>
            </a:pPr>
            <a:r>
              <a:rPr lang="tr-TR" sz="1800" b="0" i="0" u="none" strike="noStrike" baseline="0" dirty="0" err="1">
                <a:latin typeface="Goudy"/>
              </a:rPr>
              <a:t>Related</a:t>
            </a:r>
            <a:r>
              <a:rPr lang="tr-TR" sz="1800" b="0" i="0" u="none" strike="noStrike" baseline="0" dirty="0">
                <a:latin typeface="Goudy"/>
              </a:rPr>
              <a:t> </a:t>
            </a:r>
            <a:r>
              <a:rPr lang="tr-TR" sz="1800" b="0" i="0" u="none" strike="noStrike" baseline="0" dirty="0" err="1">
                <a:latin typeface="Goudy"/>
              </a:rPr>
              <a:t>to</a:t>
            </a:r>
            <a:r>
              <a:rPr lang="tr-TR" sz="1800" b="0" i="0" u="none" strike="noStrike" baseline="0" dirty="0">
                <a:latin typeface="Goudy"/>
              </a:rPr>
              <a:t> </a:t>
            </a:r>
            <a:r>
              <a:rPr lang="tr-TR" sz="1800" b="0" i="0" u="none" strike="noStrike" baseline="0" dirty="0" err="1">
                <a:latin typeface="Goudy"/>
              </a:rPr>
              <a:t>the</a:t>
            </a:r>
            <a:r>
              <a:rPr lang="tr-TR" sz="1800" b="0" i="0" u="none" strike="noStrike" baseline="0" dirty="0">
                <a:latin typeface="Goudy"/>
              </a:rPr>
              <a:t> TAILS of a </a:t>
            </a:r>
            <a:r>
              <a:rPr lang="tr-TR" sz="1800" b="0" i="0" u="none" strike="noStrike" baseline="0" dirty="0" err="1">
                <a:latin typeface="Goudy"/>
              </a:rPr>
              <a:t>distribution</a:t>
            </a:r>
            <a:r>
              <a:rPr lang="tr-TR" sz="1800" b="0" i="0" u="none" strike="noStrike" baseline="0" dirty="0">
                <a:latin typeface="Goudy"/>
              </a:rPr>
              <a:t> (&amp; </a:t>
            </a:r>
            <a:r>
              <a:rPr lang="tr-TR" sz="1800" b="0" i="0" u="none" strike="noStrike" baseline="0" dirty="0" err="1">
                <a:latin typeface="Goudy"/>
              </a:rPr>
              <a:t>whether</a:t>
            </a:r>
            <a:r>
              <a:rPr lang="tr-TR" sz="1800" b="0" i="0" u="none" strike="noStrike" baseline="0" dirty="0">
                <a:latin typeface="Goudy"/>
              </a:rPr>
              <a:t> </a:t>
            </a:r>
            <a:r>
              <a:rPr lang="tr-TR" sz="1800" b="0" i="0" u="none" strike="noStrike" baseline="0" dirty="0" err="1">
                <a:latin typeface="Goudy"/>
              </a:rPr>
              <a:t>flat</a:t>
            </a:r>
            <a:r>
              <a:rPr lang="tr-TR" sz="1800" b="0" i="0" u="none" strike="noStrike" baseline="0" dirty="0">
                <a:latin typeface="Goudy"/>
              </a:rPr>
              <a:t> </a:t>
            </a:r>
            <a:r>
              <a:rPr lang="tr-TR" sz="1800" b="0" i="0" u="none" strike="noStrike" baseline="0" dirty="0" err="1">
                <a:latin typeface="Goudy"/>
              </a:rPr>
              <a:t>or</a:t>
            </a:r>
            <a:r>
              <a:rPr lang="tr-TR" sz="1800" b="0" i="0" u="none" strike="noStrike" baseline="0" dirty="0">
                <a:latin typeface="Goudy"/>
              </a:rPr>
              <a:t> </a:t>
            </a:r>
            <a:r>
              <a:rPr lang="tr-TR" sz="1800" b="0" i="0" u="none" strike="noStrike" baseline="0" dirty="0" err="1">
                <a:latin typeface="Goudy"/>
              </a:rPr>
              <a:t>peaked</a:t>
            </a:r>
            <a:r>
              <a:rPr lang="tr-TR" sz="1800" b="0" i="0" u="none" strike="noStrike" baseline="0" dirty="0">
                <a:latin typeface="Goudy"/>
              </a:rPr>
              <a:t>)</a:t>
            </a:r>
          </a:p>
          <a:p>
            <a:pPr marL="0" indent="0" algn="l">
              <a:buNone/>
            </a:pPr>
            <a:r>
              <a:rPr lang="tr-TR" sz="1800" dirty="0" err="1">
                <a:latin typeface="Goudy"/>
              </a:rPr>
              <a:t>Mostly</a:t>
            </a:r>
            <a:r>
              <a:rPr lang="tr-TR" sz="1800" dirty="0">
                <a:latin typeface="Goudy"/>
              </a:rPr>
              <a:t> </a:t>
            </a:r>
            <a:r>
              <a:rPr lang="tr-TR" sz="1800" dirty="0" err="1">
                <a:latin typeface="Goudy"/>
              </a:rPr>
              <a:t>used</a:t>
            </a:r>
            <a:r>
              <a:rPr lang="tr-TR" sz="1800" dirty="0">
                <a:latin typeface="Goudy"/>
              </a:rPr>
              <a:t> </a:t>
            </a:r>
            <a:r>
              <a:rPr lang="tr-TR" sz="1800" dirty="0" err="1">
                <a:latin typeface="Goudy"/>
              </a:rPr>
              <a:t>for</a:t>
            </a:r>
            <a:r>
              <a:rPr lang="tr-TR" sz="1800" dirty="0">
                <a:latin typeface="Goudy"/>
              </a:rPr>
              <a:t> </a:t>
            </a:r>
            <a:r>
              <a:rPr lang="tr-TR" sz="1800" dirty="0" err="1">
                <a:latin typeface="Goudy"/>
              </a:rPr>
              <a:t>outliers</a:t>
            </a:r>
            <a:r>
              <a:rPr lang="tr-TR" sz="1800" dirty="0">
                <a:latin typeface="Goudy"/>
              </a:rPr>
              <a:t> </a:t>
            </a:r>
            <a:endParaRPr lang="tr-TR" sz="1800" b="0" i="0" u="none" strike="noStrike" baseline="0" dirty="0">
              <a:latin typeface="Goudy"/>
            </a:endParaRPr>
          </a:p>
          <a:p>
            <a:pPr algn="l"/>
            <a:endParaRPr lang="tr-TR" dirty="0"/>
          </a:p>
          <a:p>
            <a:pPr marL="0" indent="0">
              <a:buNone/>
            </a:pPr>
            <a:endParaRPr lang="tr-TR" dirty="0"/>
          </a:p>
        </p:txBody>
      </p:sp>
      <p:pic>
        <p:nvPicPr>
          <p:cNvPr id="5" name="Resim 4">
            <a:extLst>
              <a:ext uri="{FF2B5EF4-FFF2-40B4-BE49-F238E27FC236}">
                <a16:creationId xmlns:a16="http://schemas.microsoft.com/office/drawing/2014/main" id="{5A486EE5-840B-4D41-8A54-88A3CC9F30AA}"/>
              </a:ext>
            </a:extLst>
          </p:cNvPr>
          <p:cNvPicPr>
            <a:picLocks noChangeAspect="1"/>
          </p:cNvPicPr>
          <p:nvPr/>
        </p:nvPicPr>
        <p:blipFill>
          <a:blip r:embed="rId3"/>
          <a:stretch>
            <a:fillRect/>
          </a:stretch>
        </p:blipFill>
        <p:spPr>
          <a:xfrm>
            <a:off x="2051720" y="3861048"/>
            <a:ext cx="5544616" cy="2845195"/>
          </a:xfrm>
          <a:prstGeom prst="rect">
            <a:avLst/>
          </a:prstGeom>
        </p:spPr>
      </p:pic>
      <p:sp>
        <p:nvSpPr>
          <p:cNvPr id="7" name="Metin kutusu 6">
            <a:extLst>
              <a:ext uri="{FF2B5EF4-FFF2-40B4-BE49-F238E27FC236}">
                <a16:creationId xmlns:a16="http://schemas.microsoft.com/office/drawing/2014/main" id="{758ECDC9-A3C8-4128-8BBE-3B8CD7E44F1E}"/>
              </a:ext>
            </a:extLst>
          </p:cNvPr>
          <p:cNvSpPr txBox="1"/>
          <p:nvPr/>
        </p:nvSpPr>
        <p:spPr>
          <a:xfrm>
            <a:off x="5976156" y="1844824"/>
            <a:ext cx="324036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l"/>
            <a:r>
              <a:rPr lang="tr-TR" sz="1800" b="1" i="0" u="none" strike="noStrike" baseline="0" dirty="0">
                <a:latin typeface="SRASerif1.1-Book"/>
              </a:rPr>
              <a:t>B--</a:t>
            </a:r>
            <a:r>
              <a:rPr lang="tr-TR" sz="1800" b="0" i="0" u="none" strike="noStrike" baseline="0" dirty="0">
                <a:latin typeface="SRASerif1.1-Book"/>
              </a:rPr>
              <a:t>High </a:t>
            </a:r>
            <a:r>
              <a:rPr lang="tr-TR" sz="1800" b="0" i="0" u="none" strike="noStrike" baseline="0" dirty="0" err="1">
                <a:latin typeface="SRASerif1.1-Book"/>
              </a:rPr>
              <a:t>kurtosis</a:t>
            </a:r>
            <a:r>
              <a:rPr lang="tr-TR" sz="1800" b="0" i="0" u="none" strike="noStrike" baseline="0" dirty="0">
                <a:latin typeface="SRASerif1.1-Book"/>
              </a:rPr>
              <a:t> (&gt;3) </a:t>
            </a:r>
            <a:r>
              <a:rPr lang="tr-TR" sz="1800" b="0" i="0" u="none" strike="noStrike" baseline="0" dirty="0" err="1">
                <a:latin typeface="SRASerif1.1-Book"/>
              </a:rPr>
              <a:t>values</a:t>
            </a:r>
            <a:r>
              <a:rPr lang="tr-TR" sz="1800" b="0" i="0" u="none" strike="noStrike" baseline="0" dirty="0">
                <a:latin typeface="SRASerif1.1-Book"/>
              </a:rPr>
              <a:t> </a:t>
            </a:r>
            <a:r>
              <a:rPr lang="tr-TR" sz="1800" b="0" i="0" u="none" strike="noStrike" baseline="0" dirty="0" err="1">
                <a:latin typeface="SRASerif1.1-Book"/>
              </a:rPr>
              <a:t>indicate</a:t>
            </a:r>
            <a:r>
              <a:rPr lang="tr-TR" sz="1800" b="0" i="0" u="none" strike="noStrike" baseline="0" dirty="0">
                <a:latin typeface="SRASerif1.1-Book"/>
              </a:rPr>
              <a:t> </a:t>
            </a:r>
            <a:r>
              <a:rPr lang="tr-TR" sz="1800" b="0" i="0" u="none" strike="noStrike" baseline="0" dirty="0" err="1">
                <a:latin typeface="SRASerif1.1-Book"/>
              </a:rPr>
              <a:t>that</a:t>
            </a:r>
            <a:r>
              <a:rPr lang="tr-TR" sz="1800" b="0" i="0" u="none" strike="noStrike" baseline="0" dirty="0">
                <a:latin typeface="SRASerif1.1-Book"/>
              </a:rPr>
              <a:t> </a:t>
            </a:r>
            <a:r>
              <a:rPr lang="en-US" sz="1800" b="0" i="0" u="none" strike="noStrike" baseline="0" dirty="0">
                <a:latin typeface="SRASerif1.1-Book"/>
              </a:rPr>
              <a:t>the distribution is rather peaked (clustered in the </a:t>
            </a:r>
            <a:r>
              <a:rPr lang="en-US" sz="1800" b="0" i="0" u="none" strike="noStrike" baseline="0" dirty="0" err="1">
                <a:latin typeface="SRASerif1.1-Book"/>
              </a:rPr>
              <a:t>centre</a:t>
            </a:r>
            <a:r>
              <a:rPr lang="en-US" sz="1800" b="0" i="0" u="none" strike="noStrike" baseline="0" dirty="0">
                <a:latin typeface="SRASerif1.1-Book"/>
              </a:rPr>
              <a:t>), with long thin tails.</a:t>
            </a:r>
            <a:endParaRPr lang="tr-TR" dirty="0"/>
          </a:p>
        </p:txBody>
      </p:sp>
      <p:cxnSp>
        <p:nvCxnSpPr>
          <p:cNvPr id="10" name="Düz Ok Bağlayıcısı 9">
            <a:extLst>
              <a:ext uri="{FF2B5EF4-FFF2-40B4-BE49-F238E27FC236}">
                <a16:creationId xmlns:a16="http://schemas.microsoft.com/office/drawing/2014/main" id="{4C63DE1F-04C7-48E3-A6EF-1BAA98ACCFEB}"/>
              </a:ext>
            </a:extLst>
          </p:cNvPr>
          <p:cNvCxnSpPr>
            <a:cxnSpLocks/>
          </p:cNvCxnSpPr>
          <p:nvPr/>
        </p:nvCxnSpPr>
        <p:spPr>
          <a:xfrm flipV="1">
            <a:off x="5136188" y="3216696"/>
            <a:ext cx="1308020" cy="8809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5ED10E2E-DD3D-42CA-8362-6B0462359EB0}"/>
              </a:ext>
            </a:extLst>
          </p:cNvPr>
          <p:cNvSpPr txBox="1"/>
          <p:nvPr/>
        </p:nvSpPr>
        <p:spPr>
          <a:xfrm>
            <a:off x="1192075" y="2016367"/>
            <a:ext cx="324036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l"/>
            <a:r>
              <a:rPr lang="tr-TR" sz="1800" b="1" i="0" u="none" strike="noStrike" baseline="0" dirty="0">
                <a:latin typeface="SRASerif1.1-Book"/>
              </a:rPr>
              <a:t>A--</a:t>
            </a:r>
            <a:r>
              <a:rPr lang="tr-TR" sz="1800" b="0" i="0" u="none" strike="noStrike" baseline="0" dirty="0" err="1">
                <a:latin typeface="SRASerif1.1-Book"/>
              </a:rPr>
              <a:t>Low</a:t>
            </a:r>
            <a:r>
              <a:rPr lang="tr-TR" sz="1800" b="0" i="0" u="none" strike="noStrike" baseline="0" dirty="0">
                <a:latin typeface="SRASerif1.1-Book"/>
              </a:rPr>
              <a:t> </a:t>
            </a:r>
            <a:r>
              <a:rPr lang="tr-TR" sz="1800" b="0" i="0" u="none" strike="noStrike" baseline="0" dirty="0" err="1">
                <a:latin typeface="SRASerif1.1-Book"/>
              </a:rPr>
              <a:t>kurtosis</a:t>
            </a:r>
            <a:r>
              <a:rPr lang="tr-TR" sz="1800" b="0" i="0" u="none" strike="noStrike" baseline="0" dirty="0">
                <a:latin typeface="SRASerif1.1-Book"/>
              </a:rPr>
              <a:t> (&lt;3) </a:t>
            </a:r>
            <a:r>
              <a:rPr lang="tr-TR" sz="1800" b="0" i="0" u="none" strike="noStrike" baseline="0" dirty="0" err="1">
                <a:latin typeface="SRASerif1.1-Book"/>
              </a:rPr>
              <a:t>values</a:t>
            </a:r>
            <a:r>
              <a:rPr lang="tr-TR" sz="1800" b="0" i="0" u="none" strike="noStrike" baseline="0" dirty="0">
                <a:latin typeface="SRASerif1.1-Book"/>
              </a:rPr>
              <a:t> </a:t>
            </a:r>
            <a:r>
              <a:rPr lang="tr-TR" sz="1800" b="0" i="0" u="none" strike="noStrike" baseline="0" dirty="0" err="1">
                <a:latin typeface="SRASerif1.1-Book"/>
              </a:rPr>
              <a:t>indicate</a:t>
            </a:r>
            <a:r>
              <a:rPr lang="tr-TR" sz="1800" b="0" i="0" u="none" strike="noStrike" baseline="0" dirty="0">
                <a:latin typeface="SRASerif1.1-Book"/>
              </a:rPr>
              <a:t> </a:t>
            </a:r>
            <a:r>
              <a:rPr lang="tr-TR" sz="1800" b="0" i="0" u="none" strike="noStrike" baseline="0" dirty="0" err="1">
                <a:latin typeface="SRASerif1.1-Book"/>
              </a:rPr>
              <a:t>that</a:t>
            </a:r>
            <a:r>
              <a:rPr lang="tr-TR" sz="1800" b="0" i="0" u="none" strike="noStrike" baseline="0" dirty="0">
                <a:latin typeface="SRASerif1.1-Book"/>
              </a:rPr>
              <a:t> </a:t>
            </a:r>
            <a:r>
              <a:rPr lang="en-US" sz="1800" b="0" i="0" u="none" strike="noStrike" baseline="0" dirty="0">
                <a:latin typeface="SRASerif1.1-Book"/>
              </a:rPr>
              <a:t>the distribution is </a:t>
            </a:r>
            <a:r>
              <a:rPr lang="tr-TR" sz="1800" b="0" i="0" u="none" strike="noStrike" baseline="0" dirty="0" err="1">
                <a:latin typeface="SRASerif1.1-Book"/>
              </a:rPr>
              <a:t>flat</a:t>
            </a:r>
            <a:r>
              <a:rPr lang="tr-TR" sz="1800" b="0" i="0" u="none" strike="noStrike" baseline="0" dirty="0">
                <a:latin typeface="SRASerif1.1-Book"/>
              </a:rPr>
              <a:t> </a:t>
            </a:r>
            <a:r>
              <a:rPr lang="en-US" sz="1800" b="0" i="0" u="none" strike="noStrike" baseline="0" dirty="0">
                <a:latin typeface="SRASerif1.1-Book"/>
              </a:rPr>
              <a:t>(clustered in the </a:t>
            </a:r>
            <a:r>
              <a:rPr lang="en-US" sz="1800" b="0" i="0" u="none" strike="noStrike" baseline="0" dirty="0" err="1">
                <a:latin typeface="SRASerif1.1-Book"/>
              </a:rPr>
              <a:t>centre</a:t>
            </a:r>
            <a:r>
              <a:rPr lang="en-US" sz="1800" b="0" i="0" u="none" strike="noStrike" baseline="0" dirty="0">
                <a:latin typeface="SRASerif1.1-Book"/>
              </a:rPr>
              <a:t>), with long thin tails.</a:t>
            </a:r>
            <a:endParaRPr lang="tr-TR" dirty="0"/>
          </a:p>
        </p:txBody>
      </p:sp>
      <p:cxnSp>
        <p:nvCxnSpPr>
          <p:cNvPr id="16" name="Düz Ok Bağlayıcısı 15">
            <a:extLst>
              <a:ext uri="{FF2B5EF4-FFF2-40B4-BE49-F238E27FC236}">
                <a16:creationId xmlns:a16="http://schemas.microsoft.com/office/drawing/2014/main" id="{4B5A50C3-34EE-4BF5-8145-8BD7E3580D3F}"/>
              </a:ext>
            </a:extLst>
          </p:cNvPr>
          <p:cNvCxnSpPr>
            <a:cxnSpLocks/>
          </p:cNvCxnSpPr>
          <p:nvPr/>
        </p:nvCxnSpPr>
        <p:spPr>
          <a:xfrm flipH="1" flipV="1">
            <a:off x="2812255" y="3388239"/>
            <a:ext cx="1183681" cy="204763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Metin kutusu 21">
            <a:extLst>
              <a:ext uri="{FF2B5EF4-FFF2-40B4-BE49-F238E27FC236}">
                <a16:creationId xmlns:a16="http://schemas.microsoft.com/office/drawing/2014/main" id="{652744AE-E152-4E3B-A3ED-2CA40D09833F}"/>
              </a:ext>
            </a:extLst>
          </p:cNvPr>
          <p:cNvSpPr txBox="1"/>
          <p:nvPr/>
        </p:nvSpPr>
        <p:spPr>
          <a:xfrm>
            <a:off x="7303376" y="3320173"/>
            <a:ext cx="162816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r>
              <a:rPr lang="tr-TR" dirty="0" err="1"/>
              <a:t>More</a:t>
            </a:r>
            <a:r>
              <a:rPr lang="tr-TR" dirty="0"/>
              <a:t> </a:t>
            </a:r>
            <a:r>
              <a:rPr lang="tr-TR" dirty="0" err="1"/>
              <a:t>outliers</a:t>
            </a:r>
            <a:endParaRPr lang="tr-TR" dirty="0"/>
          </a:p>
        </p:txBody>
      </p:sp>
      <p:sp>
        <p:nvSpPr>
          <p:cNvPr id="25" name="Metin kutusu 24">
            <a:extLst>
              <a:ext uri="{FF2B5EF4-FFF2-40B4-BE49-F238E27FC236}">
                <a16:creationId xmlns:a16="http://schemas.microsoft.com/office/drawing/2014/main" id="{C13D99F5-C12A-4D76-AF30-5122C42D2E64}"/>
              </a:ext>
            </a:extLst>
          </p:cNvPr>
          <p:cNvSpPr txBox="1"/>
          <p:nvPr/>
        </p:nvSpPr>
        <p:spPr>
          <a:xfrm>
            <a:off x="899592" y="3472505"/>
            <a:ext cx="1628169"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r>
              <a:rPr lang="tr-TR" dirty="0" err="1"/>
              <a:t>Less</a:t>
            </a:r>
            <a:r>
              <a:rPr lang="tr-TR" dirty="0"/>
              <a:t> </a:t>
            </a:r>
            <a:r>
              <a:rPr lang="tr-TR" dirty="0" err="1"/>
              <a:t>outliers</a:t>
            </a:r>
            <a:endParaRPr lang="tr-TR" dirty="0"/>
          </a:p>
        </p:txBody>
      </p:sp>
    </p:spTree>
    <p:extLst>
      <p:ext uri="{BB962C8B-B14F-4D97-AF65-F5344CB8AC3E}">
        <p14:creationId xmlns:p14="http://schemas.microsoft.com/office/powerpoint/2010/main" val="97612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7625FE-4C6A-4A77-B05C-7BEB296DFA4B}"/>
              </a:ext>
            </a:extLst>
          </p:cNvPr>
          <p:cNvSpPr>
            <a:spLocks noGrp="1"/>
          </p:cNvSpPr>
          <p:nvPr>
            <p:ph type="title"/>
          </p:nvPr>
        </p:nvSpPr>
        <p:spPr>
          <a:xfrm>
            <a:off x="1028700" y="685800"/>
            <a:ext cx="7200900" cy="798984"/>
          </a:xfrm>
        </p:spPr>
        <p:txBody>
          <a:bodyPr>
            <a:normAutofit/>
          </a:bodyPr>
          <a:lstStyle/>
          <a:p>
            <a:r>
              <a:rPr lang="tr-TR" sz="3200" dirty="0">
                <a:solidFill>
                  <a:srgbClr val="FF0000"/>
                </a:solidFill>
              </a:rPr>
              <a:t>MEASURES OF VARIABILITY</a:t>
            </a:r>
          </a:p>
        </p:txBody>
      </p:sp>
      <p:sp>
        <p:nvSpPr>
          <p:cNvPr id="3" name="İçerik Yer Tutucusu 2">
            <a:extLst>
              <a:ext uri="{FF2B5EF4-FFF2-40B4-BE49-F238E27FC236}">
                <a16:creationId xmlns:a16="http://schemas.microsoft.com/office/drawing/2014/main" id="{869864D1-DC89-46F6-8436-926C832D3307}"/>
              </a:ext>
            </a:extLst>
          </p:cNvPr>
          <p:cNvSpPr>
            <a:spLocks noGrp="1"/>
          </p:cNvSpPr>
          <p:nvPr>
            <p:ph idx="1"/>
          </p:nvPr>
        </p:nvSpPr>
        <p:spPr>
          <a:xfrm>
            <a:off x="1028700" y="1916832"/>
            <a:ext cx="7200900" cy="3950568"/>
          </a:xfrm>
        </p:spPr>
        <p:txBody>
          <a:bodyPr/>
          <a:lstStyle/>
          <a:p>
            <a:pPr algn="l"/>
            <a:r>
              <a:rPr lang="en-US" sz="1800" b="0" i="0" u="none" strike="noStrike" baseline="0" dirty="0">
                <a:latin typeface="Goudy"/>
              </a:rPr>
              <a:t>Variability</a:t>
            </a:r>
            <a:endParaRPr lang="tr-TR" sz="1800" b="0" i="0" u="none" strike="noStrike" baseline="0" dirty="0">
              <a:latin typeface="Goudy"/>
            </a:endParaRPr>
          </a:p>
          <a:p>
            <a:pPr lvl="1"/>
            <a:r>
              <a:rPr lang="en-US" sz="1800" b="0" i="0" u="none" strike="noStrike" baseline="0" dirty="0">
                <a:latin typeface="Goudy"/>
              </a:rPr>
              <a:t>the difference between the scores of the distribution.</a:t>
            </a:r>
            <a:r>
              <a:rPr lang="tr-TR" sz="1800" b="0" i="0" u="none" strike="noStrike" baseline="0" dirty="0">
                <a:latin typeface="Goudy"/>
              </a:rPr>
              <a:t> </a:t>
            </a:r>
          </a:p>
          <a:p>
            <a:pPr lvl="1"/>
            <a:endParaRPr lang="tr-TR" sz="1800" b="0" i="0" u="none" strike="noStrike" baseline="0" dirty="0">
              <a:latin typeface="Goudy"/>
            </a:endParaRPr>
          </a:p>
          <a:p>
            <a:pPr algn="l"/>
            <a:r>
              <a:rPr lang="en-US" sz="1800" b="0" i="0" u="none" strike="noStrike" baseline="0" dirty="0">
                <a:latin typeface="Goudy"/>
              </a:rPr>
              <a:t>Two common measures of variability </a:t>
            </a:r>
            <a:endParaRPr lang="tr-TR" sz="1800" b="0" i="0" u="none" strike="noStrike" baseline="0" dirty="0">
              <a:latin typeface="Goudy"/>
            </a:endParaRPr>
          </a:p>
          <a:p>
            <a:pPr lvl="1"/>
            <a:r>
              <a:rPr lang="en-US" sz="1800" b="0" i="1" u="none" strike="noStrike" baseline="0" dirty="0">
                <a:latin typeface="Goudy-Italic"/>
              </a:rPr>
              <a:t>range</a:t>
            </a:r>
            <a:r>
              <a:rPr lang="tr-TR" sz="1800" b="0" i="1" u="none" strike="noStrike" baseline="0" dirty="0">
                <a:latin typeface="Goudy-Italic"/>
              </a:rPr>
              <a:t> </a:t>
            </a:r>
            <a:endParaRPr lang="tr-TR" sz="1800" b="0" i="0" u="none" strike="noStrike" baseline="0" dirty="0">
              <a:latin typeface="Goudy"/>
            </a:endParaRPr>
          </a:p>
          <a:p>
            <a:pPr lvl="1"/>
            <a:r>
              <a:rPr lang="tr-TR" sz="1800" b="0" i="1" u="none" strike="noStrike" baseline="0" dirty="0" err="1">
                <a:latin typeface="Goudy-Italic"/>
              </a:rPr>
              <a:t>standard</a:t>
            </a:r>
            <a:r>
              <a:rPr lang="tr-TR" sz="1800" b="0" i="1" u="none" strike="noStrike" baseline="0" dirty="0">
                <a:latin typeface="Goudy-Italic"/>
              </a:rPr>
              <a:t> </a:t>
            </a:r>
            <a:r>
              <a:rPr lang="tr-TR" sz="1800" b="0" i="1" u="none" strike="noStrike" baseline="0" dirty="0" err="1">
                <a:latin typeface="Goudy-Italic"/>
              </a:rPr>
              <a:t>deviation</a:t>
            </a:r>
            <a:r>
              <a:rPr lang="tr-TR" sz="1800" b="0" i="1" u="none" strike="noStrike" baseline="0" dirty="0">
                <a:latin typeface="Goudy-Italic"/>
              </a:rPr>
              <a:t>.</a:t>
            </a:r>
            <a:endParaRPr lang="tr-TR" dirty="0"/>
          </a:p>
        </p:txBody>
      </p:sp>
    </p:spTree>
    <p:extLst>
      <p:ext uri="{BB962C8B-B14F-4D97-AF65-F5344CB8AC3E}">
        <p14:creationId xmlns:p14="http://schemas.microsoft.com/office/powerpoint/2010/main" val="269250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75DA66-BBD5-48F2-8144-0EA392A28DA4}"/>
              </a:ext>
            </a:extLst>
          </p:cNvPr>
          <p:cNvSpPr>
            <a:spLocks noGrp="1"/>
          </p:cNvSpPr>
          <p:nvPr>
            <p:ph type="title"/>
          </p:nvPr>
        </p:nvSpPr>
        <p:spPr>
          <a:xfrm>
            <a:off x="1028700" y="685800"/>
            <a:ext cx="7200900" cy="726976"/>
          </a:xfrm>
        </p:spPr>
        <p:txBody>
          <a:bodyPr>
            <a:normAutofit/>
          </a:bodyPr>
          <a:lstStyle/>
          <a:p>
            <a:pPr algn="ctr"/>
            <a:r>
              <a:rPr lang="tr-TR" sz="3200" dirty="0"/>
              <a:t>i) </a:t>
            </a:r>
            <a:r>
              <a:rPr lang="tr-TR" sz="3200" dirty="0" err="1"/>
              <a:t>Range</a:t>
            </a:r>
            <a:endParaRPr lang="tr-TR" sz="3200" dirty="0"/>
          </a:p>
        </p:txBody>
      </p:sp>
      <p:sp>
        <p:nvSpPr>
          <p:cNvPr id="3" name="İçerik Yer Tutucusu 2">
            <a:extLst>
              <a:ext uri="{FF2B5EF4-FFF2-40B4-BE49-F238E27FC236}">
                <a16:creationId xmlns:a16="http://schemas.microsoft.com/office/drawing/2014/main" id="{8D8F3DC9-F520-48B3-A095-32C3E57799A1}"/>
              </a:ext>
            </a:extLst>
          </p:cNvPr>
          <p:cNvSpPr>
            <a:spLocks noGrp="1"/>
          </p:cNvSpPr>
          <p:nvPr>
            <p:ph idx="1"/>
          </p:nvPr>
        </p:nvSpPr>
        <p:spPr>
          <a:xfrm>
            <a:off x="1028700" y="1700808"/>
            <a:ext cx="7200900" cy="4471392"/>
          </a:xfrm>
        </p:spPr>
        <p:txBody>
          <a:bodyPr>
            <a:normAutofit/>
          </a:bodyPr>
          <a:lstStyle/>
          <a:p>
            <a:pPr algn="l"/>
            <a:r>
              <a:rPr lang="en-US" sz="1800" b="0" i="0" u="none" strike="noStrike" baseline="0" dirty="0">
                <a:latin typeface="Goudy"/>
              </a:rPr>
              <a:t>the most obvious measure of dispersion. </a:t>
            </a:r>
            <a:endParaRPr lang="tr-TR" sz="1800" b="0" i="0" u="none" strike="noStrike" baseline="0" dirty="0">
              <a:latin typeface="Goudy"/>
            </a:endParaRPr>
          </a:p>
          <a:p>
            <a:pPr algn="l"/>
            <a:r>
              <a:rPr lang="en-US" sz="1800" b="0" i="0" u="none" strike="noStrike" baseline="0" dirty="0">
                <a:latin typeface="Goudy"/>
              </a:rPr>
              <a:t>simply the difference between the</a:t>
            </a:r>
            <a:r>
              <a:rPr lang="tr-TR" sz="1800" b="0" i="0" u="none" strike="noStrike" baseline="0" dirty="0">
                <a:latin typeface="Goudy"/>
              </a:rPr>
              <a:t> </a:t>
            </a:r>
            <a:r>
              <a:rPr lang="en-US" sz="1800" b="0" i="0" u="none" strike="noStrike" baseline="0" dirty="0">
                <a:latin typeface="Goudy"/>
              </a:rPr>
              <a:t>highest and lowest scores in the distribution. </a:t>
            </a:r>
            <a:endParaRPr lang="tr-TR" sz="1800" b="0" i="0" u="none" strike="noStrike" baseline="0" dirty="0">
              <a:latin typeface="Goudy"/>
            </a:endParaRPr>
          </a:p>
          <a:p>
            <a:pPr algn="l"/>
            <a:r>
              <a:rPr lang="tr-TR" sz="1800" dirty="0" err="1">
                <a:latin typeface="Goudy"/>
              </a:rPr>
              <a:t>E.g</a:t>
            </a:r>
            <a:r>
              <a:rPr lang="tr-TR" sz="1800" dirty="0">
                <a:latin typeface="Goudy"/>
              </a:rPr>
              <a:t>. </a:t>
            </a:r>
          </a:p>
          <a:p>
            <a:pPr lvl="1"/>
            <a:r>
              <a:rPr lang="en-US" sz="1800" b="0" i="0" u="none" strike="noStrike" baseline="0" dirty="0">
                <a:latin typeface="Goudy"/>
              </a:rPr>
              <a:t>the lowest of 30 scores on a test</a:t>
            </a:r>
            <a:r>
              <a:rPr lang="tr-TR" sz="1800" b="0" i="0" u="none" strike="noStrike" baseline="0" dirty="0">
                <a:latin typeface="Goudy"/>
              </a:rPr>
              <a:t>=</a:t>
            </a:r>
            <a:r>
              <a:rPr lang="en-US" sz="1800" b="0" i="0" u="none" strike="noStrike" baseline="0" dirty="0">
                <a:latin typeface="Goudy"/>
              </a:rPr>
              <a:t> 65 </a:t>
            </a:r>
            <a:endParaRPr lang="tr-TR" sz="1800" b="0" i="0" u="none" strike="noStrike" baseline="0" dirty="0">
              <a:latin typeface="Goudy"/>
            </a:endParaRPr>
          </a:p>
          <a:p>
            <a:pPr lvl="1"/>
            <a:r>
              <a:rPr lang="en-US" sz="1800" b="0" i="0" u="none" strike="noStrike" baseline="0" dirty="0">
                <a:latin typeface="Goudy"/>
              </a:rPr>
              <a:t>the highest score</a:t>
            </a:r>
            <a:r>
              <a:rPr lang="tr-TR" sz="1800" b="0" i="0" u="none" strike="noStrike" baseline="0" dirty="0">
                <a:latin typeface="Goudy"/>
              </a:rPr>
              <a:t>= </a:t>
            </a:r>
            <a:r>
              <a:rPr lang="en-US" sz="1800" b="0" i="0" u="none" strike="noStrike" baseline="0" dirty="0">
                <a:latin typeface="Goudy"/>
              </a:rPr>
              <a:t>90</a:t>
            </a:r>
            <a:endParaRPr lang="tr-TR" sz="1800" b="0" i="0" u="none" strike="noStrike" baseline="0" dirty="0">
              <a:latin typeface="Goudy"/>
            </a:endParaRPr>
          </a:p>
          <a:p>
            <a:pPr lvl="1"/>
            <a:r>
              <a:rPr lang="en-US" sz="1800" b="0" i="0" u="none" strike="noStrike" baseline="0" dirty="0">
                <a:latin typeface="Goudy"/>
              </a:rPr>
              <a:t>the range</a:t>
            </a:r>
            <a:r>
              <a:rPr lang="tr-TR" sz="1800" b="0" i="0" u="none" strike="noStrike" baseline="0" dirty="0">
                <a:latin typeface="Goudy"/>
              </a:rPr>
              <a:t>= 25 (90-65= 25)</a:t>
            </a:r>
          </a:p>
          <a:p>
            <a:pPr algn="l"/>
            <a:r>
              <a:rPr lang="en-US" sz="1800" b="0" i="0" u="none" strike="noStrike" baseline="0" dirty="0">
                <a:latin typeface="Goudy"/>
              </a:rPr>
              <a:t>can be misleading if there is an atypically high or low</a:t>
            </a:r>
            <a:r>
              <a:rPr lang="tr-TR" sz="1800" b="0" i="0" u="none" strike="noStrike" baseline="0" dirty="0">
                <a:latin typeface="Goudy"/>
              </a:rPr>
              <a:t> </a:t>
            </a:r>
            <a:r>
              <a:rPr lang="en-US" sz="1800" b="0" i="0" u="none" strike="noStrike" baseline="0" dirty="0">
                <a:latin typeface="Goudy"/>
              </a:rPr>
              <a:t>score. </a:t>
            </a:r>
            <a:endParaRPr lang="tr-TR" sz="1800" b="0" i="0" u="none" strike="noStrike" baseline="0" dirty="0">
              <a:latin typeface="Goudy"/>
            </a:endParaRPr>
          </a:p>
          <a:p>
            <a:pPr algn="l"/>
            <a:r>
              <a:rPr lang="en-US" sz="1800" b="0" i="0" u="none" strike="noStrike" baseline="0" dirty="0">
                <a:latin typeface="Goudy"/>
              </a:rPr>
              <a:t>fails to indicate anything about the variability of scores around the mean</a:t>
            </a:r>
            <a:r>
              <a:rPr lang="tr-TR" sz="1800" b="0" i="0" u="none" strike="noStrike" baseline="0" dirty="0">
                <a:latin typeface="Goudy"/>
              </a:rPr>
              <a:t> </a:t>
            </a:r>
            <a:r>
              <a:rPr lang="en-US" sz="1800" b="0" i="0" u="none" strike="noStrike" baseline="0" dirty="0">
                <a:latin typeface="Goudy"/>
              </a:rPr>
              <a:t>of the distribution. </a:t>
            </a:r>
            <a:endParaRPr lang="tr-TR" sz="1800" b="0" i="0" u="none" strike="noStrike" baseline="0" dirty="0">
              <a:latin typeface="Goudy"/>
            </a:endParaRPr>
          </a:p>
          <a:p>
            <a:pPr algn="l">
              <a:buFont typeface="Wingdings" panose="05000000000000000000" pitchFamily="2" charset="2"/>
              <a:buChar char="Ø"/>
            </a:pPr>
            <a:endParaRPr lang="tr-TR" sz="1800" dirty="0">
              <a:latin typeface="Goudy"/>
            </a:endParaRPr>
          </a:p>
          <a:p>
            <a:pPr algn="l">
              <a:buFont typeface="Wingdings" panose="05000000000000000000" pitchFamily="2" charset="2"/>
              <a:buChar char="Ø"/>
            </a:pPr>
            <a:r>
              <a:rPr lang="tr-TR" sz="1800" b="1" i="1" dirty="0" err="1">
                <a:latin typeface="Goudy"/>
              </a:rPr>
              <a:t>Better</a:t>
            </a:r>
            <a:r>
              <a:rPr lang="tr-TR" sz="1800" b="1" i="1" dirty="0">
                <a:latin typeface="Goudy"/>
              </a:rPr>
              <a:t> </a:t>
            </a:r>
            <a:r>
              <a:rPr lang="tr-TR" sz="1800" b="1" i="1" dirty="0" err="1">
                <a:latin typeface="Goudy"/>
              </a:rPr>
              <a:t>used</a:t>
            </a:r>
            <a:r>
              <a:rPr lang="tr-TR" sz="1800" b="1" i="1" dirty="0">
                <a:latin typeface="Goudy"/>
              </a:rPr>
              <a:t> </a:t>
            </a:r>
            <a:r>
              <a:rPr lang="tr-TR" sz="1800" b="1" i="1" dirty="0" err="1">
                <a:latin typeface="Goudy"/>
              </a:rPr>
              <a:t>with</a:t>
            </a:r>
            <a:r>
              <a:rPr lang="tr-TR" sz="1800" b="1" i="1" dirty="0">
                <a:latin typeface="Goudy"/>
              </a:rPr>
              <a:t> </a:t>
            </a:r>
            <a:r>
              <a:rPr lang="tr-TR" sz="1800" b="1" i="1" dirty="0" err="1">
                <a:latin typeface="Goudy"/>
              </a:rPr>
              <a:t>Ordinal</a:t>
            </a:r>
            <a:r>
              <a:rPr lang="tr-TR" sz="1800" b="1" i="1" dirty="0">
                <a:latin typeface="Goudy"/>
              </a:rPr>
              <a:t> </a:t>
            </a:r>
            <a:r>
              <a:rPr lang="tr-TR" sz="1800" b="1" i="1" dirty="0" err="1">
                <a:latin typeface="Goudy"/>
              </a:rPr>
              <a:t>Variables</a:t>
            </a:r>
            <a:endParaRPr lang="tr-TR" sz="1800" b="1" i="1" u="none" strike="noStrike" baseline="0" dirty="0">
              <a:latin typeface="Goudy"/>
            </a:endParaRPr>
          </a:p>
        </p:txBody>
      </p:sp>
    </p:spTree>
    <p:extLst>
      <p:ext uri="{BB962C8B-B14F-4D97-AF65-F5344CB8AC3E}">
        <p14:creationId xmlns:p14="http://schemas.microsoft.com/office/powerpoint/2010/main" val="44286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C53E03-329D-4C89-930C-1B3D78CD06CA}"/>
              </a:ext>
            </a:extLst>
          </p:cNvPr>
          <p:cNvSpPr>
            <a:spLocks noGrp="1"/>
          </p:cNvSpPr>
          <p:nvPr>
            <p:ph type="title"/>
          </p:nvPr>
        </p:nvSpPr>
        <p:spPr>
          <a:xfrm>
            <a:off x="1028700" y="685800"/>
            <a:ext cx="7200900" cy="654968"/>
          </a:xfrm>
        </p:spPr>
        <p:txBody>
          <a:bodyPr>
            <a:normAutofit/>
          </a:bodyPr>
          <a:lstStyle/>
          <a:p>
            <a:pPr algn="ctr"/>
            <a:r>
              <a:rPr lang="tr-TR" sz="3200" dirty="0"/>
              <a:t>ii) Standard </a:t>
            </a:r>
            <a:r>
              <a:rPr lang="tr-TR" sz="3200" dirty="0" err="1"/>
              <a:t>deviation</a:t>
            </a:r>
            <a:endParaRPr lang="tr-TR" sz="3200" dirty="0"/>
          </a:p>
        </p:txBody>
      </p:sp>
      <p:sp>
        <p:nvSpPr>
          <p:cNvPr id="3" name="İçerik Yer Tutucusu 2">
            <a:extLst>
              <a:ext uri="{FF2B5EF4-FFF2-40B4-BE49-F238E27FC236}">
                <a16:creationId xmlns:a16="http://schemas.microsoft.com/office/drawing/2014/main" id="{E33788EB-D8AA-4AAC-A794-3D4E43206DAC}"/>
              </a:ext>
            </a:extLst>
          </p:cNvPr>
          <p:cNvSpPr>
            <a:spLocks noGrp="1"/>
          </p:cNvSpPr>
          <p:nvPr>
            <p:ph idx="1"/>
          </p:nvPr>
        </p:nvSpPr>
        <p:spPr>
          <a:xfrm>
            <a:off x="755576" y="1196752"/>
            <a:ext cx="7491791" cy="5400600"/>
          </a:xfrm>
        </p:spPr>
        <p:txBody>
          <a:bodyPr>
            <a:normAutofit/>
          </a:bodyPr>
          <a:lstStyle/>
          <a:p>
            <a:pPr algn="l"/>
            <a:r>
              <a:rPr lang="en-US" sz="2000" b="0" i="0" u="none" strike="noStrike" baseline="0" dirty="0">
                <a:latin typeface="Goudy"/>
              </a:rPr>
              <a:t>a numerical index that indicates the average variability of the scores</a:t>
            </a:r>
            <a:r>
              <a:rPr lang="tr-TR" sz="2000" b="0" i="0" u="none" strike="noStrike" baseline="0" dirty="0">
                <a:latin typeface="Goudy"/>
              </a:rPr>
              <a:t>--</a:t>
            </a:r>
            <a:r>
              <a:rPr lang="en-US" sz="2000" b="0" i="0" u="none" strike="noStrike" baseline="0" dirty="0">
                <a:latin typeface="Goudy"/>
              </a:rPr>
              <a:t>the distance of the scores from the mean</a:t>
            </a:r>
            <a:endParaRPr lang="tr-TR" sz="2000" b="0" i="0" u="none" strike="noStrike" baseline="0" dirty="0">
              <a:latin typeface="Goudy"/>
            </a:endParaRPr>
          </a:p>
          <a:p>
            <a:pPr algn="l"/>
            <a:r>
              <a:rPr lang="en-US" sz="2000" b="0" i="0" u="none" strike="noStrike" baseline="0" dirty="0">
                <a:latin typeface="Goudy"/>
              </a:rPr>
              <a:t>the distance between each score and the mean</a:t>
            </a:r>
            <a:r>
              <a:rPr lang="tr-TR" sz="2000" b="0" i="0" u="none" strike="noStrike" baseline="0" dirty="0">
                <a:latin typeface="Goudy"/>
              </a:rPr>
              <a:t> is </a:t>
            </a:r>
            <a:r>
              <a:rPr lang="tr-TR" sz="2000" b="0" i="0" u="none" strike="noStrike" baseline="0" dirty="0" err="1">
                <a:latin typeface="Goudy"/>
              </a:rPr>
              <a:t>calculated</a:t>
            </a:r>
            <a:r>
              <a:rPr lang="tr-TR" sz="2000" b="0" i="0" u="none" strike="noStrike" baseline="0" dirty="0">
                <a:latin typeface="Goudy"/>
              </a:rPr>
              <a:t> &amp; </a:t>
            </a:r>
            <a:r>
              <a:rPr lang="en-US" sz="2000" b="0" i="0" u="none" strike="noStrike" baseline="0" dirty="0">
                <a:latin typeface="Goudy"/>
              </a:rPr>
              <a:t>the amount</a:t>
            </a:r>
            <a:r>
              <a:rPr lang="tr-TR" sz="2000" b="0" i="0" u="none" strike="noStrike" baseline="0" dirty="0">
                <a:latin typeface="Goudy"/>
              </a:rPr>
              <a:t> </a:t>
            </a:r>
            <a:r>
              <a:rPr lang="en-US" sz="2000" b="0" i="0" u="none" strike="noStrike" baseline="0" dirty="0">
                <a:latin typeface="Goudy"/>
              </a:rPr>
              <a:t>that each score deviates</a:t>
            </a:r>
            <a:r>
              <a:rPr lang="tr-TR" sz="2000" b="0" i="0" u="none" strike="noStrike" baseline="0" dirty="0">
                <a:latin typeface="Goudy"/>
              </a:rPr>
              <a:t> /</a:t>
            </a:r>
            <a:r>
              <a:rPr lang="en-US" sz="2000" b="0" i="0" u="none" strike="noStrike" baseline="0" dirty="0">
                <a:latin typeface="Goudy"/>
              </a:rPr>
              <a:t> differs from the mean</a:t>
            </a:r>
            <a:r>
              <a:rPr lang="tr-TR" sz="2000" b="0" i="0" u="none" strike="noStrike" baseline="0" dirty="0">
                <a:latin typeface="Goudy"/>
              </a:rPr>
              <a:t> is </a:t>
            </a:r>
            <a:r>
              <a:rPr lang="tr-TR" sz="2000" b="0" i="0" u="none" strike="noStrike" baseline="0" dirty="0" err="1">
                <a:latin typeface="Goudy"/>
              </a:rPr>
              <a:t>determined</a:t>
            </a:r>
            <a:endParaRPr lang="tr-TR" sz="2000" b="0" i="0" u="none" strike="noStrike" baseline="0" dirty="0">
              <a:latin typeface="Goudy"/>
            </a:endParaRPr>
          </a:p>
          <a:p>
            <a:pPr algn="l"/>
            <a:endParaRPr lang="tr-TR" dirty="0">
              <a:latin typeface="Goudy"/>
            </a:endParaRPr>
          </a:p>
          <a:p>
            <a:pPr algn="l"/>
            <a:endParaRPr lang="tr-TR" sz="2000" b="0" i="0" u="none" strike="noStrike" baseline="0" dirty="0">
              <a:latin typeface="Goudy"/>
            </a:endParaRPr>
          </a:p>
          <a:p>
            <a:pPr algn="l"/>
            <a:endParaRPr lang="tr-TR" sz="2000" b="0" i="0" u="none" strike="noStrike" baseline="0" dirty="0">
              <a:latin typeface="Goudy"/>
            </a:endParaRPr>
          </a:p>
          <a:p>
            <a:pPr algn="l"/>
            <a:endParaRPr lang="tr-TR" dirty="0">
              <a:latin typeface="Goudy"/>
            </a:endParaRPr>
          </a:p>
          <a:p>
            <a:pPr algn="l"/>
            <a:endParaRPr lang="tr-TR" sz="2000" b="0" i="0" u="none" strike="noStrike" baseline="0" dirty="0">
              <a:latin typeface="Goudy"/>
            </a:endParaRPr>
          </a:p>
          <a:p>
            <a:pPr algn="l">
              <a:buFont typeface="Wingdings" panose="05000000000000000000" pitchFamily="2" charset="2"/>
              <a:buChar char="Ø"/>
            </a:pPr>
            <a:r>
              <a:rPr lang="en-US" sz="2000" b="1" i="0" u="none" strike="noStrike" baseline="0" dirty="0">
                <a:latin typeface="Goudy"/>
              </a:rPr>
              <a:t>the standard deviation</a:t>
            </a:r>
            <a:r>
              <a:rPr lang="tr-TR" sz="2000" b="1" i="0" u="none" strike="noStrike" baseline="0" dirty="0">
                <a:latin typeface="Goudy"/>
              </a:rPr>
              <a:t> (SD)</a:t>
            </a:r>
            <a:r>
              <a:rPr lang="en-US" sz="2000" b="0" i="0" u="none" strike="noStrike" baseline="0" dirty="0">
                <a:latin typeface="Goudy"/>
              </a:rPr>
              <a:t> is simply</a:t>
            </a:r>
            <a:r>
              <a:rPr lang="tr-TR" sz="2000" b="0" i="0" u="none" strike="noStrike" baseline="0" dirty="0">
                <a:latin typeface="Goudy"/>
              </a:rPr>
              <a:t> </a:t>
            </a:r>
            <a:r>
              <a:rPr lang="en-US" sz="2000" b="0" i="0" u="none" strike="noStrike" baseline="0" dirty="0">
                <a:latin typeface="Goudy"/>
              </a:rPr>
              <a:t>the average of all the deviation scores, the average distance of the scores from the mean</a:t>
            </a:r>
            <a:endParaRPr lang="tr-TR" sz="2000" b="0" i="0" u="none" strike="noStrike" baseline="0" dirty="0">
              <a:latin typeface="Goudy"/>
            </a:endParaRPr>
          </a:p>
          <a:p>
            <a:pPr algn="l">
              <a:buFont typeface="Wingdings" panose="05000000000000000000" pitchFamily="2" charset="2"/>
              <a:buChar char="Ø"/>
            </a:pPr>
            <a:r>
              <a:rPr lang="tr-TR" b="1" dirty="0" err="1">
                <a:latin typeface="Goudy"/>
              </a:rPr>
              <a:t>Better</a:t>
            </a:r>
            <a:r>
              <a:rPr lang="tr-TR" b="1" dirty="0">
                <a:latin typeface="Goudy"/>
              </a:rPr>
              <a:t> </a:t>
            </a:r>
            <a:r>
              <a:rPr lang="tr-TR" b="1" dirty="0" err="1">
                <a:latin typeface="Goudy"/>
              </a:rPr>
              <a:t>used</a:t>
            </a:r>
            <a:r>
              <a:rPr lang="tr-TR" b="1" dirty="0">
                <a:latin typeface="Goudy"/>
              </a:rPr>
              <a:t> </a:t>
            </a:r>
            <a:r>
              <a:rPr lang="tr-TR" b="1" dirty="0" err="1">
                <a:latin typeface="Goudy"/>
              </a:rPr>
              <a:t>with</a:t>
            </a:r>
            <a:r>
              <a:rPr lang="tr-TR" b="1" dirty="0">
                <a:latin typeface="Goudy"/>
              </a:rPr>
              <a:t> </a:t>
            </a:r>
            <a:r>
              <a:rPr lang="en-US" b="1" dirty="0">
                <a:latin typeface="Goudy"/>
              </a:rPr>
              <a:t>Continuous</a:t>
            </a:r>
            <a:r>
              <a:rPr lang="tr-TR" b="1" dirty="0">
                <a:latin typeface="Goudy"/>
              </a:rPr>
              <a:t> </a:t>
            </a:r>
            <a:r>
              <a:rPr lang="tr-TR" b="1" dirty="0" err="1">
                <a:latin typeface="Goudy"/>
              </a:rPr>
              <a:t>Variables</a:t>
            </a:r>
            <a:endParaRPr lang="tr-TR" b="1" dirty="0"/>
          </a:p>
        </p:txBody>
      </p:sp>
      <p:pic>
        <p:nvPicPr>
          <p:cNvPr id="11" name="Resim 10">
            <a:extLst>
              <a:ext uri="{FF2B5EF4-FFF2-40B4-BE49-F238E27FC236}">
                <a16:creationId xmlns:a16="http://schemas.microsoft.com/office/drawing/2014/main" id="{A867A8EA-5CD2-4D9E-9BC3-7630A2A9EEA7}"/>
              </a:ext>
            </a:extLst>
          </p:cNvPr>
          <p:cNvPicPr>
            <a:picLocks noChangeAspect="1"/>
          </p:cNvPicPr>
          <p:nvPr/>
        </p:nvPicPr>
        <p:blipFill>
          <a:blip r:embed="rId3"/>
          <a:stretch>
            <a:fillRect/>
          </a:stretch>
        </p:blipFill>
        <p:spPr>
          <a:xfrm>
            <a:off x="1046467" y="2858664"/>
            <a:ext cx="7200900" cy="2145139"/>
          </a:xfrm>
          <a:prstGeom prst="rect">
            <a:avLst/>
          </a:prstGeom>
        </p:spPr>
      </p:pic>
    </p:spTree>
    <p:extLst>
      <p:ext uri="{BB962C8B-B14F-4D97-AF65-F5344CB8AC3E}">
        <p14:creationId xmlns:p14="http://schemas.microsoft.com/office/powerpoint/2010/main" val="192237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0A72347-01A0-4D0F-8120-9805F6961744}"/>
              </a:ext>
            </a:extLst>
          </p:cNvPr>
          <p:cNvPicPr>
            <a:picLocks noGrp="1" noChangeAspect="1"/>
          </p:cNvPicPr>
          <p:nvPr>
            <p:ph idx="1"/>
          </p:nvPr>
        </p:nvPicPr>
        <p:blipFill>
          <a:blip r:embed="rId3"/>
          <a:stretch>
            <a:fillRect/>
          </a:stretch>
        </p:blipFill>
        <p:spPr>
          <a:xfrm>
            <a:off x="755576" y="404664"/>
            <a:ext cx="8116736" cy="5904656"/>
          </a:xfrm>
        </p:spPr>
      </p:pic>
      <p:sp>
        <p:nvSpPr>
          <p:cNvPr id="11" name="Serbest Form: Şekil 10">
            <a:extLst>
              <a:ext uri="{FF2B5EF4-FFF2-40B4-BE49-F238E27FC236}">
                <a16:creationId xmlns:a16="http://schemas.microsoft.com/office/drawing/2014/main" id="{21FCB4B1-1F4D-4A20-AF6D-86EBEDF5F355}"/>
              </a:ext>
            </a:extLst>
          </p:cNvPr>
          <p:cNvSpPr/>
          <p:nvPr/>
        </p:nvSpPr>
        <p:spPr>
          <a:xfrm>
            <a:off x="3618129" y="5782184"/>
            <a:ext cx="888087" cy="592302"/>
          </a:xfrm>
          <a:custGeom>
            <a:avLst/>
            <a:gdLst>
              <a:gd name="connsiteX0" fmla="*/ 328921 w 888087"/>
              <a:gd name="connsiteY0" fmla="*/ 19980 h 592302"/>
              <a:gd name="connsiteX1" fmla="*/ 296029 w 888087"/>
              <a:gd name="connsiteY1" fmla="*/ 13402 h 592302"/>
              <a:gd name="connsiteX2" fmla="*/ 236824 w 888087"/>
              <a:gd name="connsiteY2" fmla="*/ 245 h 592302"/>
              <a:gd name="connsiteX3" fmla="*/ 105255 w 888087"/>
              <a:gd name="connsiteY3" fmla="*/ 6823 h 592302"/>
              <a:gd name="connsiteX4" fmla="*/ 65785 w 888087"/>
              <a:gd name="connsiteY4" fmla="*/ 33137 h 592302"/>
              <a:gd name="connsiteX5" fmla="*/ 46049 w 888087"/>
              <a:gd name="connsiteY5" fmla="*/ 72607 h 592302"/>
              <a:gd name="connsiteX6" fmla="*/ 26314 w 888087"/>
              <a:gd name="connsiteY6" fmla="*/ 85764 h 592302"/>
              <a:gd name="connsiteX7" fmla="*/ 19736 w 888087"/>
              <a:gd name="connsiteY7" fmla="*/ 105499 h 592302"/>
              <a:gd name="connsiteX8" fmla="*/ 6579 w 888087"/>
              <a:gd name="connsiteY8" fmla="*/ 125235 h 592302"/>
              <a:gd name="connsiteX9" fmla="*/ 0 w 888087"/>
              <a:gd name="connsiteY9" fmla="*/ 164705 h 592302"/>
              <a:gd name="connsiteX10" fmla="*/ 13157 w 888087"/>
              <a:gd name="connsiteY10" fmla="*/ 519940 h 592302"/>
              <a:gd name="connsiteX11" fmla="*/ 52628 w 888087"/>
              <a:gd name="connsiteY11" fmla="*/ 559410 h 592302"/>
              <a:gd name="connsiteX12" fmla="*/ 78942 w 888087"/>
              <a:gd name="connsiteY12" fmla="*/ 565989 h 592302"/>
              <a:gd name="connsiteX13" fmla="*/ 98677 w 888087"/>
              <a:gd name="connsiteY13" fmla="*/ 579145 h 592302"/>
              <a:gd name="connsiteX14" fmla="*/ 131569 w 888087"/>
              <a:gd name="connsiteY14" fmla="*/ 585724 h 592302"/>
              <a:gd name="connsiteX15" fmla="*/ 151304 w 888087"/>
              <a:gd name="connsiteY15" fmla="*/ 592302 h 592302"/>
              <a:gd name="connsiteX16" fmla="*/ 559166 w 888087"/>
              <a:gd name="connsiteY16" fmla="*/ 585724 h 592302"/>
              <a:gd name="connsiteX17" fmla="*/ 585480 w 888087"/>
              <a:gd name="connsiteY17" fmla="*/ 572567 h 592302"/>
              <a:gd name="connsiteX18" fmla="*/ 624950 w 888087"/>
              <a:gd name="connsiteY18" fmla="*/ 565989 h 592302"/>
              <a:gd name="connsiteX19" fmla="*/ 651264 w 888087"/>
              <a:gd name="connsiteY19" fmla="*/ 552832 h 592302"/>
              <a:gd name="connsiteX20" fmla="*/ 677577 w 888087"/>
              <a:gd name="connsiteY20" fmla="*/ 546253 h 592302"/>
              <a:gd name="connsiteX21" fmla="*/ 697313 w 888087"/>
              <a:gd name="connsiteY21" fmla="*/ 533097 h 592302"/>
              <a:gd name="connsiteX22" fmla="*/ 717048 w 888087"/>
              <a:gd name="connsiteY22" fmla="*/ 526518 h 592302"/>
              <a:gd name="connsiteX23" fmla="*/ 736783 w 888087"/>
              <a:gd name="connsiteY23" fmla="*/ 513361 h 592302"/>
              <a:gd name="connsiteX24" fmla="*/ 782832 w 888087"/>
              <a:gd name="connsiteY24" fmla="*/ 500204 h 592302"/>
              <a:gd name="connsiteX25" fmla="*/ 822303 w 888087"/>
              <a:gd name="connsiteY25" fmla="*/ 480469 h 592302"/>
              <a:gd name="connsiteX26" fmla="*/ 842038 w 888087"/>
              <a:gd name="connsiteY26" fmla="*/ 460734 h 592302"/>
              <a:gd name="connsiteX27" fmla="*/ 868352 w 888087"/>
              <a:gd name="connsiteY27" fmla="*/ 440999 h 592302"/>
              <a:gd name="connsiteX28" fmla="*/ 874930 w 888087"/>
              <a:gd name="connsiteY28" fmla="*/ 421263 h 592302"/>
              <a:gd name="connsiteX29" fmla="*/ 888087 w 888087"/>
              <a:gd name="connsiteY29" fmla="*/ 401528 h 592302"/>
              <a:gd name="connsiteX30" fmla="*/ 874930 w 888087"/>
              <a:gd name="connsiteY30" fmla="*/ 309430 h 592302"/>
              <a:gd name="connsiteX31" fmla="*/ 848616 w 888087"/>
              <a:gd name="connsiteY31" fmla="*/ 269960 h 592302"/>
              <a:gd name="connsiteX32" fmla="*/ 809146 w 888087"/>
              <a:gd name="connsiteY32" fmla="*/ 256803 h 592302"/>
              <a:gd name="connsiteX33" fmla="*/ 763097 w 888087"/>
              <a:gd name="connsiteY33" fmla="*/ 237068 h 592302"/>
              <a:gd name="connsiteX34" fmla="*/ 697313 w 888087"/>
              <a:gd name="connsiteY34" fmla="*/ 217333 h 592302"/>
              <a:gd name="connsiteX35" fmla="*/ 657842 w 888087"/>
              <a:gd name="connsiteY35" fmla="*/ 204176 h 592302"/>
              <a:gd name="connsiteX36" fmla="*/ 592058 w 888087"/>
              <a:gd name="connsiteY36" fmla="*/ 191019 h 592302"/>
              <a:gd name="connsiteX37" fmla="*/ 559166 w 888087"/>
              <a:gd name="connsiteY37" fmla="*/ 177862 h 592302"/>
              <a:gd name="connsiteX38" fmla="*/ 539431 w 888087"/>
              <a:gd name="connsiteY38" fmla="*/ 171284 h 592302"/>
              <a:gd name="connsiteX39" fmla="*/ 519695 w 888087"/>
              <a:gd name="connsiteY39" fmla="*/ 158127 h 592302"/>
              <a:gd name="connsiteX40" fmla="*/ 499960 w 888087"/>
              <a:gd name="connsiteY40" fmla="*/ 151548 h 592302"/>
              <a:gd name="connsiteX41" fmla="*/ 493382 w 888087"/>
              <a:gd name="connsiteY41" fmla="*/ 131813 h 592302"/>
              <a:gd name="connsiteX42" fmla="*/ 480225 w 888087"/>
              <a:gd name="connsiteY42" fmla="*/ 112078 h 592302"/>
              <a:gd name="connsiteX43" fmla="*/ 453911 w 888087"/>
              <a:gd name="connsiteY43" fmla="*/ 92343 h 59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8087" h="592302">
                <a:moveTo>
                  <a:pt x="328921" y="19980"/>
                </a:moveTo>
                <a:lnTo>
                  <a:pt x="296029" y="13402"/>
                </a:lnTo>
                <a:cubicBezTo>
                  <a:pt x="276261" y="9166"/>
                  <a:pt x="257028" y="942"/>
                  <a:pt x="236824" y="245"/>
                </a:cubicBezTo>
                <a:cubicBezTo>
                  <a:pt x="192939" y="-1268"/>
                  <a:pt x="149111" y="4630"/>
                  <a:pt x="105255" y="6823"/>
                </a:cubicBezTo>
                <a:cubicBezTo>
                  <a:pt x="84565" y="13720"/>
                  <a:pt x="79864" y="12019"/>
                  <a:pt x="65785" y="33137"/>
                </a:cubicBezTo>
                <a:cubicBezTo>
                  <a:pt x="44383" y="65239"/>
                  <a:pt x="77102" y="41554"/>
                  <a:pt x="46049" y="72607"/>
                </a:cubicBezTo>
                <a:cubicBezTo>
                  <a:pt x="40458" y="78198"/>
                  <a:pt x="32892" y="81378"/>
                  <a:pt x="26314" y="85764"/>
                </a:cubicBezTo>
                <a:cubicBezTo>
                  <a:pt x="24121" y="92342"/>
                  <a:pt x="22837" y="99297"/>
                  <a:pt x="19736" y="105499"/>
                </a:cubicBezTo>
                <a:cubicBezTo>
                  <a:pt x="16200" y="112571"/>
                  <a:pt x="9079" y="117734"/>
                  <a:pt x="6579" y="125235"/>
                </a:cubicBezTo>
                <a:cubicBezTo>
                  <a:pt x="2361" y="137889"/>
                  <a:pt x="2193" y="151548"/>
                  <a:pt x="0" y="164705"/>
                </a:cubicBezTo>
                <a:cubicBezTo>
                  <a:pt x="4386" y="283117"/>
                  <a:pt x="-2504" y="402487"/>
                  <a:pt x="13157" y="519940"/>
                </a:cubicBezTo>
                <a:cubicBezTo>
                  <a:pt x="15616" y="538383"/>
                  <a:pt x="34577" y="554897"/>
                  <a:pt x="52628" y="559410"/>
                </a:cubicBezTo>
                <a:lnTo>
                  <a:pt x="78942" y="565989"/>
                </a:lnTo>
                <a:cubicBezTo>
                  <a:pt x="85520" y="570374"/>
                  <a:pt x="91274" y="576369"/>
                  <a:pt x="98677" y="579145"/>
                </a:cubicBezTo>
                <a:cubicBezTo>
                  <a:pt x="109146" y="583071"/>
                  <a:pt x="120722" y="583012"/>
                  <a:pt x="131569" y="585724"/>
                </a:cubicBezTo>
                <a:cubicBezTo>
                  <a:pt x="138296" y="587406"/>
                  <a:pt x="144726" y="590109"/>
                  <a:pt x="151304" y="592302"/>
                </a:cubicBezTo>
                <a:cubicBezTo>
                  <a:pt x="287258" y="590109"/>
                  <a:pt x="423335" y="591898"/>
                  <a:pt x="559166" y="585724"/>
                </a:cubicBezTo>
                <a:cubicBezTo>
                  <a:pt x="568963" y="585279"/>
                  <a:pt x="576087" y="575385"/>
                  <a:pt x="585480" y="572567"/>
                </a:cubicBezTo>
                <a:cubicBezTo>
                  <a:pt x="598256" y="568734"/>
                  <a:pt x="611793" y="568182"/>
                  <a:pt x="624950" y="565989"/>
                </a:cubicBezTo>
                <a:cubicBezTo>
                  <a:pt x="633721" y="561603"/>
                  <a:pt x="642082" y="556275"/>
                  <a:pt x="651264" y="552832"/>
                </a:cubicBezTo>
                <a:cubicBezTo>
                  <a:pt x="659729" y="549657"/>
                  <a:pt x="669267" y="549814"/>
                  <a:pt x="677577" y="546253"/>
                </a:cubicBezTo>
                <a:cubicBezTo>
                  <a:pt x="684844" y="543139"/>
                  <a:pt x="690241" y="536633"/>
                  <a:pt x="697313" y="533097"/>
                </a:cubicBezTo>
                <a:cubicBezTo>
                  <a:pt x="703515" y="529996"/>
                  <a:pt x="710846" y="529619"/>
                  <a:pt x="717048" y="526518"/>
                </a:cubicBezTo>
                <a:cubicBezTo>
                  <a:pt x="724119" y="522982"/>
                  <a:pt x="729516" y="516475"/>
                  <a:pt x="736783" y="513361"/>
                </a:cubicBezTo>
                <a:cubicBezTo>
                  <a:pt x="766316" y="500704"/>
                  <a:pt x="757210" y="513015"/>
                  <a:pt x="782832" y="500204"/>
                </a:cubicBezTo>
                <a:cubicBezTo>
                  <a:pt x="833839" y="474700"/>
                  <a:pt x="772698" y="497005"/>
                  <a:pt x="822303" y="480469"/>
                </a:cubicBezTo>
                <a:cubicBezTo>
                  <a:pt x="828881" y="473891"/>
                  <a:pt x="834974" y="466788"/>
                  <a:pt x="842038" y="460734"/>
                </a:cubicBezTo>
                <a:cubicBezTo>
                  <a:pt x="850363" y="453599"/>
                  <a:pt x="861333" y="449422"/>
                  <a:pt x="868352" y="440999"/>
                </a:cubicBezTo>
                <a:cubicBezTo>
                  <a:pt x="872791" y="435672"/>
                  <a:pt x="871829" y="427465"/>
                  <a:pt x="874930" y="421263"/>
                </a:cubicBezTo>
                <a:cubicBezTo>
                  <a:pt x="878466" y="414191"/>
                  <a:pt x="883701" y="408106"/>
                  <a:pt x="888087" y="401528"/>
                </a:cubicBezTo>
                <a:cubicBezTo>
                  <a:pt x="887875" y="399411"/>
                  <a:pt x="883871" y="327312"/>
                  <a:pt x="874930" y="309430"/>
                </a:cubicBezTo>
                <a:cubicBezTo>
                  <a:pt x="867858" y="295287"/>
                  <a:pt x="863617" y="274960"/>
                  <a:pt x="848616" y="269960"/>
                </a:cubicBezTo>
                <a:lnTo>
                  <a:pt x="809146" y="256803"/>
                </a:lnTo>
                <a:cubicBezTo>
                  <a:pt x="769152" y="230140"/>
                  <a:pt x="811646" y="255273"/>
                  <a:pt x="763097" y="237068"/>
                </a:cubicBezTo>
                <a:cubicBezTo>
                  <a:pt x="701905" y="214121"/>
                  <a:pt x="777668" y="230725"/>
                  <a:pt x="697313" y="217333"/>
                </a:cubicBezTo>
                <a:cubicBezTo>
                  <a:pt x="684156" y="212947"/>
                  <a:pt x="671297" y="207540"/>
                  <a:pt x="657842" y="204176"/>
                </a:cubicBezTo>
                <a:cubicBezTo>
                  <a:pt x="618991" y="194463"/>
                  <a:pt x="624847" y="201949"/>
                  <a:pt x="592058" y="191019"/>
                </a:cubicBezTo>
                <a:cubicBezTo>
                  <a:pt x="580855" y="187285"/>
                  <a:pt x="570223" y="182008"/>
                  <a:pt x="559166" y="177862"/>
                </a:cubicBezTo>
                <a:cubicBezTo>
                  <a:pt x="552673" y="175427"/>
                  <a:pt x="546009" y="173477"/>
                  <a:pt x="539431" y="171284"/>
                </a:cubicBezTo>
                <a:cubicBezTo>
                  <a:pt x="532852" y="166898"/>
                  <a:pt x="526767" y="161663"/>
                  <a:pt x="519695" y="158127"/>
                </a:cubicBezTo>
                <a:cubicBezTo>
                  <a:pt x="513493" y="155026"/>
                  <a:pt x="504863" y="156451"/>
                  <a:pt x="499960" y="151548"/>
                </a:cubicBezTo>
                <a:cubicBezTo>
                  <a:pt x="495057" y="146645"/>
                  <a:pt x="496483" y="138015"/>
                  <a:pt x="493382" y="131813"/>
                </a:cubicBezTo>
                <a:cubicBezTo>
                  <a:pt x="489846" y="124741"/>
                  <a:pt x="486399" y="117017"/>
                  <a:pt x="480225" y="112078"/>
                </a:cubicBezTo>
                <a:cubicBezTo>
                  <a:pt x="446353" y="84980"/>
                  <a:pt x="470299" y="125113"/>
                  <a:pt x="453911" y="9234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tr-TR"/>
          </a:p>
        </p:txBody>
      </p:sp>
      <p:sp>
        <p:nvSpPr>
          <p:cNvPr id="12" name="Serbest Form: Şekil 11">
            <a:extLst>
              <a:ext uri="{FF2B5EF4-FFF2-40B4-BE49-F238E27FC236}">
                <a16:creationId xmlns:a16="http://schemas.microsoft.com/office/drawing/2014/main" id="{9ADAE5A9-C104-4F52-B38D-E07C99D2546F}"/>
              </a:ext>
            </a:extLst>
          </p:cNvPr>
          <p:cNvSpPr/>
          <p:nvPr/>
        </p:nvSpPr>
        <p:spPr>
          <a:xfrm>
            <a:off x="5292080" y="5782184"/>
            <a:ext cx="801471" cy="592302"/>
          </a:xfrm>
          <a:custGeom>
            <a:avLst/>
            <a:gdLst>
              <a:gd name="connsiteX0" fmla="*/ 328921 w 888087"/>
              <a:gd name="connsiteY0" fmla="*/ 19980 h 592302"/>
              <a:gd name="connsiteX1" fmla="*/ 296029 w 888087"/>
              <a:gd name="connsiteY1" fmla="*/ 13402 h 592302"/>
              <a:gd name="connsiteX2" fmla="*/ 236824 w 888087"/>
              <a:gd name="connsiteY2" fmla="*/ 245 h 592302"/>
              <a:gd name="connsiteX3" fmla="*/ 105255 w 888087"/>
              <a:gd name="connsiteY3" fmla="*/ 6823 h 592302"/>
              <a:gd name="connsiteX4" fmla="*/ 65785 w 888087"/>
              <a:gd name="connsiteY4" fmla="*/ 33137 h 592302"/>
              <a:gd name="connsiteX5" fmla="*/ 46049 w 888087"/>
              <a:gd name="connsiteY5" fmla="*/ 72607 h 592302"/>
              <a:gd name="connsiteX6" fmla="*/ 26314 w 888087"/>
              <a:gd name="connsiteY6" fmla="*/ 85764 h 592302"/>
              <a:gd name="connsiteX7" fmla="*/ 19736 w 888087"/>
              <a:gd name="connsiteY7" fmla="*/ 105499 h 592302"/>
              <a:gd name="connsiteX8" fmla="*/ 6579 w 888087"/>
              <a:gd name="connsiteY8" fmla="*/ 125235 h 592302"/>
              <a:gd name="connsiteX9" fmla="*/ 0 w 888087"/>
              <a:gd name="connsiteY9" fmla="*/ 164705 h 592302"/>
              <a:gd name="connsiteX10" fmla="*/ 13157 w 888087"/>
              <a:gd name="connsiteY10" fmla="*/ 519940 h 592302"/>
              <a:gd name="connsiteX11" fmla="*/ 52628 w 888087"/>
              <a:gd name="connsiteY11" fmla="*/ 559410 h 592302"/>
              <a:gd name="connsiteX12" fmla="*/ 78942 w 888087"/>
              <a:gd name="connsiteY12" fmla="*/ 565989 h 592302"/>
              <a:gd name="connsiteX13" fmla="*/ 98677 w 888087"/>
              <a:gd name="connsiteY13" fmla="*/ 579145 h 592302"/>
              <a:gd name="connsiteX14" fmla="*/ 131569 w 888087"/>
              <a:gd name="connsiteY14" fmla="*/ 585724 h 592302"/>
              <a:gd name="connsiteX15" fmla="*/ 151304 w 888087"/>
              <a:gd name="connsiteY15" fmla="*/ 592302 h 592302"/>
              <a:gd name="connsiteX16" fmla="*/ 559166 w 888087"/>
              <a:gd name="connsiteY16" fmla="*/ 585724 h 592302"/>
              <a:gd name="connsiteX17" fmla="*/ 585480 w 888087"/>
              <a:gd name="connsiteY17" fmla="*/ 572567 h 592302"/>
              <a:gd name="connsiteX18" fmla="*/ 624950 w 888087"/>
              <a:gd name="connsiteY18" fmla="*/ 565989 h 592302"/>
              <a:gd name="connsiteX19" fmla="*/ 651264 w 888087"/>
              <a:gd name="connsiteY19" fmla="*/ 552832 h 592302"/>
              <a:gd name="connsiteX20" fmla="*/ 677577 w 888087"/>
              <a:gd name="connsiteY20" fmla="*/ 546253 h 592302"/>
              <a:gd name="connsiteX21" fmla="*/ 697313 w 888087"/>
              <a:gd name="connsiteY21" fmla="*/ 533097 h 592302"/>
              <a:gd name="connsiteX22" fmla="*/ 717048 w 888087"/>
              <a:gd name="connsiteY22" fmla="*/ 526518 h 592302"/>
              <a:gd name="connsiteX23" fmla="*/ 736783 w 888087"/>
              <a:gd name="connsiteY23" fmla="*/ 513361 h 592302"/>
              <a:gd name="connsiteX24" fmla="*/ 782832 w 888087"/>
              <a:gd name="connsiteY24" fmla="*/ 500204 h 592302"/>
              <a:gd name="connsiteX25" fmla="*/ 822303 w 888087"/>
              <a:gd name="connsiteY25" fmla="*/ 480469 h 592302"/>
              <a:gd name="connsiteX26" fmla="*/ 842038 w 888087"/>
              <a:gd name="connsiteY26" fmla="*/ 460734 h 592302"/>
              <a:gd name="connsiteX27" fmla="*/ 868352 w 888087"/>
              <a:gd name="connsiteY27" fmla="*/ 440999 h 592302"/>
              <a:gd name="connsiteX28" fmla="*/ 874930 w 888087"/>
              <a:gd name="connsiteY28" fmla="*/ 421263 h 592302"/>
              <a:gd name="connsiteX29" fmla="*/ 888087 w 888087"/>
              <a:gd name="connsiteY29" fmla="*/ 401528 h 592302"/>
              <a:gd name="connsiteX30" fmla="*/ 874930 w 888087"/>
              <a:gd name="connsiteY30" fmla="*/ 309430 h 592302"/>
              <a:gd name="connsiteX31" fmla="*/ 848616 w 888087"/>
              <a:gd name="connsiteY31" fmla="*/ 269960 h 592302"/>
              <a:gd name="connsiteX32" fmla="*/ 809146 w 888087"/>
              <a:gd name="connsiteY32" fmla="*/ 256803 h 592302"/>
              <a:gd name="connsiteX33" fmla="*/ 763097 w 888087"/>
              <a:gd name="connsiteY33" fmla="*/ 237068 h 592302"/>
              <a:gd name="connsiteX34" fmla="*/ 697313 w 888087"/>
              <a:gd name="connsiteY34" fmla="*/ 217333 h 592302"/>
              <a:gd name="connsiteX35" fmla="*/ 657842 w 888087"/>
              <a:gd name="connsiteY35" fmla="*/ 204176 h 592302"/>
              <a:gd name="connsiteX36" fmla="*/ 592058 w 888087"/>
              <a:gd name="connsiteY36" fmla="*/ 191019 h 592302"/>
              <a:gd name="connsiteX37" fmla="*/ 559166 w 888087"/>
              <a:gd name="connsiteY37" fmla="*/ 177862 h 592302"/>
              <a:gd name="connsiteX38" fmla="*/ 539431 w 888087"/>
              <a:gd name="connsiteY38" fmla="*/ 171284 h 592302"/>
              <a:gd name="connsiteX39" fmla="*/ 519695 w 888087"/>
              <a:gd name="connsiteY39" fmla="*/ 158127 h 592302"/>
              <a:gd name="connsiteX40" fmla="*/ 499960 w 888087"/>
              <a:gd name="connsiteY40" fmla="*/ 151548 h 592302"/>
              <a:gd name="connsiteX41" fmla="*/ 493382 w 888087"/>
              <a:gd name="connsiteY41" fmla="*/ 131813 h 592302"/>
              <a:gd name="connsiteX42" fmla="*/ 480225 w 888087"/>
              <a:gd name="connsiteY42" fmla="*/ 112078 h 592302"/>
              <a:gd name="connsiteX43" fmla="*/ 453911 w 888087"/>
              <a:gd name="connsiteY43" fmla="*/ 92343 h 59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8087" h="592302">
                <a:moveTo>
                  <a:pt x="328921" y="19980"/>
                </a:moveTo>
                <a:lnTo>
                  <a:pt x="296029" y="13402"/>
                </a:lnTo>
                <a:cubicBezTo>
                  <a:pt x="276261" y="9166"/>
                  <a:pt x="257028" y="942"/>
                  <a:pt x="236824" y="245"/>
                </a:cubicBezTo>
                <a:cubicBezTo>
                  <a:pt x="192939" y="-1268"/>
                  <a:pt x="149111" y="4630"/>
                  <a:pt x="105255" y="6823"/>
                </a:cubicBezTo>
                <a:cubicBezTo>
                  <a:pt x="84565" y="13720"/>
                  <a:pt x="79864" y="12019"/>
                  <a:pt x="65785" y="33137"/>
                </a:cubicBezTo>
                <a:cubicBezTo>
                  <a:pt x="44383" y="65239"/>
                  <a:pt x="77102" y="41554"/>
                  <a:pt x="46049" y="72607"/>
                </a:cubicBezTo>
                <a:cubicBezTo>
                  <a:pt x="40458" y="78198"/>
                  <a:pt x="32892" y="81378"/>
                  <a:pt x="26314" y="85764"/>
                </a:cubicBezTo>
                <a:cubicBezTo>
                  <a:pt x="24121" y="92342"/>
                  <a:pt x="22837" y="99297"/>
                  <a:pt x="19736" y="105499"/>
                </a:cubicBezTo>
                <a:cubicBezTo>
                  <a:pt x="16200" y="112571"/>
                  <a:pt x="9079" y="117734"/>
                  <a:pt x="6579" y="125235"/>
                </a:cubicBezTo>
                <a:cubicBezTo>
                  <a:pt x="2361" y="137889"/>
                  <a:pt x="2193" y="151548"/>
                  <a:pt x="0" y="164705"/>
                </a:cubicBezTo>
                <a:cubicBezTo>
                  <a:pt x="4386" y="283117"/>
                  <a:pt x="-2504" y="402487"/>
                  <a:pt x="13157" y="519940"/>
                </a:cubicBezTo>
                <a:cubicBezTo>
                  <a:pt x="15616" y="538383"/>
                  <a:pt x="34577" y="554897"/>
                  <a:pt x="52628" y="559410"/>
                </a:cubicBezTo>
                <a:lnTo>
                  <a:pt x="78942" y="565989"/>
                </a:lnTo>
                <a:cubicBezTo>
                  <a:pt x="85520" y="570374"/>
                  <a:pt x="91274" y="576369"/>
                  <a:pt x="98677" y="579145"/>
                </a:cubicBezTo>
                <a:cubicBezTo>
                  <a:pt x="109146" y="583071"/>
                  <a:pt x="120722" y="583012"/>
                  <a:pt x="131569" y="585724"/>
                </a:cubicBezTo>
                <a:cubicBezTo>
                  <a:pt x="138296" y="587406"/>
                  <a:pt x="144726" y="590109"/>
                  <a:pt x="151304" y="592302"/>
                </a:cubicBezTo>
                <a:cubicBezTo>
                  <a:pt x="287258" y="590109"/>
                  <a:pt x="423335" y="591898"/>
                  <a:pt x="559166" y="585724"/>
                </a:cubicBezTo>
                <a:cubicBezTo>
                  <a:pt x="568963" y="585279"/>
                  <a:pt x="576087" y="575385"/>
                  <a:pt x="585480" y="572567"/>
                </a:cubicBezTo>
                <a:cubicBezTo>
                  <a:pt x="598256" y="568734"/>
                  <a:pt x="611793" y="568182"/>
                  <a:pt x="624950" y="565989"/>
                </a:cubicBezTo>
                <a:cubicBezTo>
                  <a:pt x="633721" y="561603"/>
                  <a:pt x="642082" y="556275"/>
                  <a:pt x="651264" y="552832"/>
                </a:cubicBezTo>
                <a:cubicBezTo>
                  <a:pt x="659729" y="549657"/>
                  <a:pt x="669267" y="549814"/>
                  <a:pt x="677577" y="546253"/>
                </a:cubicBezTo>
                <a:cubicBezTo>
                  <a:pt x="684844" y="543139"/>
                  <a:pt x="690241" y="536633"/>
                  <a:pt x="697313" y="533097"/>
                </a:cubicBezTo>
                <a:cubicBezTo>
                  <a:pt x="703515" y="529996"/>
                  <a:pt x="710846" y="529619"/>
                  <a:pt x="717048" y="526518"/>
                </a:cubicBezTo>
                <a:cubicBezTo>
                  <a:pt x="724119" y="522982"/>
                  <a:pt x="729516" y="516475"/>
                  <a:pt x="736783" y="513361"/>
                </a:cubicBezTo>
                <a:cubicBezTo>
                  <a:pt x="766316" y="500704"/>
                  <a:pt x="757210" y="513015"/>
                  <a:pt x="782832" y="500204"/>
                </a:cubicBezTo>
                <a:cubicBezTo>
                  <a:pt x="833839" y="474700"/>
                  <a:pt x="772698" y="497005"/>
                  <a:pt x="822303" y="480469"/>
                </a:cubicBezTo>
                <a:cubicBezTo>
                  <a:pt x="828881" y="473891"/>
                  <a:pt x="834974" y="466788"/>
                  <a:pt x="842038" y="460734"/>
                </a:cubicBezTo>
                <a:cubicBezTo>
                  <a:pt x="850363" y="453599"/>
                  <a:pt x="861333" y="449422"/>
                  <a:pt x="868352" y="440999"/>
                </a:cubicBezTo>
                <a:cubicBezTo>
                  <a:pt x="872791" y="435672"/>
                  <a:pt x="871829" y="427465"/>
                  <a:pt x="874930" y="421263"/>
                </a:cubicBezTo>
                <a:cubicBezTo>
                  <a:pt x="878466" y="414191"/>
                  <a:pt x="883701" y="408106"/>
                  <a:pt x="888087" y="401528"/>
                </a:cubicBezTo>
                <a:cubicBezTo>
                  <a:pt x="887875" y="399411"/>
                  <a:pt x="883871" y="327312"/>
                  <a:pt x="874930" y="309430"/>
                </a:cubicBezTo>
                <a:cubicBezTo>
                  <a:pt x="867858" y="295287"/>
                  <a:pt x="863617" y="274960"/>
                  <a:pt x="848616" y="269960"/>
                </a:cubicBezTo>
                <a:lnTo>
                  <a:pt x="809146" y="256803"/>
                </a:lnTo>
                <a:cubicBezTo>
                  <a:pt x="769152" y="230140"/>
                  <a:pt x="811646" y="255273"/>
                  <a:pt x="763097" y="237068"/>
                </a:cubicBezTo>
                <a:cubicBezTo>
                  <a:pt x="701905" y="214121"/>
                  <a:pt x="777668" y="230725"/>
                  <a:pt x="697313" y="217333"/>
                </a:cubicBezTo>
                <a:cubicBezTo>
                  <a:pt x="684156" y="212947"/>
                  <a:pt x="671297" y="207540"/>
                  <a:pt x="657842" y="204176"/>
                </a:cubicBezTo>
                <a:cubicBezTo>
                  <a:pt x="618991" y="194463"/>
                  <a:pt x="624847" y="201949"/>
                  <a:pt x="592058" y="191019"/>
                </a:cubicBezTo>
                <a:cubicBezTo>
                  <a:pt x="580855" y="187285"/>
                  <a:pt x="570223" y="182008"/>
                  <a:pt x="559166" y="177862"/>
                </a:cubicBezTo>
                <a:cubicBezTo>
                  <a:pt x="552673" y="175427"/>
                  <a:pt x="546009" y="173477"/>
                  <a:pt x="539431" y="171284"/>
                </a:cubicBezTo>
                <a:cubicBezTo>
                  <a:pt x="532852" y="166898"/>
                  <a:pt x="526767" y="161663"/>
                  <a:pt x="519695" y="158127"/>
                </a:cubicBezTo>
                <a:cubicBezTo>
                  <a:pt x="513493" y="155026"/>
                  <a:pt x="504863" y="156451"/>
                  <a:pt x="499960" y="151548"/>
                </a:cubicBezTo>
                <a:cubicBezTo>
                  <a:pt x="495057" y="146645"/>
                  <a:pt x="496483" y="138015"/>
                  <a:pt x="493382" y="131813"/>
                </a:cubicBezTo>
                <a:cubicBezTo>
                  <a:pt x="489846" y="124741"/>
                  <a:pt x="486399" y="117017"/>
                  <a:pt x="480225" y="112078"/>
                </a:cubicBezTo>
                <a:cubicBezTo>
                  <a:pt x="446353" y="84980"/>
                  <a:pt x="470299" y="125113"/>
                  <a:pt x="453911" y="9234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74808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0A72347-01A0-4D0F-8120-9805F6961744}"/>
              </a:ext>
            </a:extLst>
          </p:cNvPr>
          <p:cNvPicPr>
            <a:picLocks noGrp="1" noChangeAspect="1"/>
          </p:cNvPicPr>
          <p:nvPr>
            <p:ph idx="1"/>
          </p:nvPr>
        </p:nvPicPr>
        <p:blipFill>
          <a:blip r:embed="rId3"/>
          <a:stretch>
            <a:fillRect/>
          </a:stretch>
        </p:blipFill>
        <p:spPr>
          <a:xfrm>
            <a:off x="775744" y="404664"/>
            <a:ext cx="8116736" cy="5904656"/>
          </a:xfrm>
        </p:spPr>
      </p:pic>
      <p:sp>
        <p:nvSpPr>
          <p:cNvPr id="6" name="Ok: Sağ 5">
            <a:extLst>
              <a:ext uri="{FF2B5EF4-FFF2-40B4-BE49-F238E27FC236}">
                <a16:creationId xmlns:a16="http://schemas.microsoft.com/office/drawing/2014/main" id="{B5B76B05-2D85-49DC-A206-A77B4885218B}"/>
              </a:ext>
            </a:extLst>
          </p:cNvPr>
          <p:cNvSpPr/>
          <p:nvPr/>
        </p:nvSpPr>
        <p:spPr>
          <a:xfrm>
            <a:off x="3275856" y="5661248"/>
            <a:ext cx="1152128"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ln>
                <a:solidFill>
                  <a:srgbClr val="FF0000"/>
                </a:solidFill>
              </a:ln>
              <a:solidFill>
                <a:srgbClr val="FF0000"/>
              </a:solidFill>
            </a:endParaRPr>
          </a:p>
        </p:txBody>
      </p:sp>
    </p:spTree>
    <p:extLst>
      <p:ext uri="{BB962C8B-B14F-4D97-AF65-F5344CB8AC3E}">
        <p14:creationId xmlns:p14="http://schemas.microsoft.com/office/powerpoint/2010/main" val="190081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8745865-20AC-4065-94E9-B60AFE5EC154}"/>
              </a:ext>
            </a:extLst>
          </p:cNvPr>
          <p:cNvPicPr>
            <a:picLocks noGrp="1" noChangeAspect="1"/>
          </p:cNvPicPr>
          <p:nvPr>
            <p:ph idx="4294967295"/>
          </p:nvPr>
        </p:nvPicPr>
        <p:blipFill>
          <a:blip r:embed="rId3"/>
          <a:stretch>
            <a:fillRect/>
          </a:stretch>
        </p:blipFill>
        <p:spPr>
          <a:xfrm>
            <a:off x="1115616" y="1700808"/>
            <a:ext cx="7200900" cy="3190875"/>
          </a:xfrm>
          <a:prstGeom prst="rect">
            <a:avLst/>
          </a:prstGeom>
        </p:spPr>
      </p:pic>
      <p:sp>
        <p:nvSpPr>
          <p:cNvPr id="5" name="Metin kutusu 4">
            <a:extLst>
              <a:ext uri="{FF2B5EF4-FFF2-40B4-BE49-F238E27FC236}">
                <a16:creationId xmlns:a16="http://schemas.microsoft.com/office/drawing/2014/main" id="{80EBB634-AEFE-444B-9197-9955B8113798}"/>
              </a:ext>
            </a:extLst>
          </p:cNvPr>
          <p:cNvSpPr txBox="1"/>
          <p:nvPr/>
        </p:nvSpPr>
        <p:spPr>
          <a:xfrm>
            <a:off x="1619672" y="332656"/>
            <a:ext cx="2736304"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tr-TR" sz="1800" b="0" i="0" u="none" strike="noStrike" baseline="0" dirty="0">
                <a:latin typeface="Goudy"/>
              </a:rPr>
              <a:t>CLASS A: </a:t>
            </a:r>
            <a:r>
              <a:rPr lang="en-US" sz="1800" b="0" i="0" u="none" strike="noStrike" baseline="0" dirty="0">
                <a:latin typeface="Goudy"/>
              </a:rPr>
              <a:t>heterogeneous set of scores that spread out widely from the </a:t>
            </a:r>
            <a:r>
              <a:rPr lang="en-US" dirty="0">
                <a:latin typeface="Goudy"/>
              </a:rPr>
              <a:t>mean</a:t>
            </a:r>
            <a:r>
              <a:rPr lang="tr-TR" dirty="0">
                <a:latin typeface="Goudy"/>
              </a:rPr>
              <a:t>– </a:t>
            </a:r>
            <a:r>
              <a:rPr lang="en-US" dirty="0">
                <a:latin typeface="Goudy"/>
              </a:rPr>
              <a:t>larger</a:t>
            </a:r>
            <a:r>
              <a:rPr lang="tr-TR" dirty="0">
                <a:latin typeface="Goudy"/>
              </a:rPr>
              <a:t> SD</a:t>
            </a:r>
            <a:endParaRPr lang="tr-TR" dirty="0"/>
          </a:p>
        </p:txBody>
      </p:sp>
      <p:sp>
        <p:nvSpPr>
          <p:cNvPr id="6" name="Metin kutusu 5">
            <a:extLst>
              <a:ext uri="{FF2B5EF4-FFF2-40B4-BE49-F238E27FC236}">
                <a16:creationId xmlns:a16="http://schemas.microsoft.com/office/drawing/2014/main" id="{B90D65A1-EFB0-4658-8638-8A07229A220A}"/>
              </a:ext>
            </a:extLst>
          </p:cNvPr>
          <p:cNvSpPr txBox="1"/>
          <p:nvPr/>
        </p:nvSpPr>
        <p:spPr>
          <a:xfrm>
            <a:off x="5796136" y="5171835"/>
            <a:ext cx="2747544"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tr-TR" sz="1800" b="0" i="0" u="none" strike="noStrike" baseline="0" dirty="0">
                <a:latin typeface="Goudy"/>
              </a:rPr>
              <a:t>CLASS B: </a:t>
            </a:r>
            <a:r>
              <a:rPr lang="en-US" sz="1800" b="0" i="0" u="none" strike="noStrike" baseline="0" dirty="0">
                <a:latin typeface="Goudy"/>
              </a:rPr>
              <a:t>homogeneous set of</a:t>
            </a:r>
            <a:r>
              <a:rPr lang="tr-TR" sz="1800" b="0" i="0" u="none" strike="noStrike" baseline="0" dirty="0">
                <a:latin typeface="Goudy"/>
              </a:rPr>
              <a:t> </a:t>
            </a:r>
            <a:r>
              <a:rPr lang="en-US" sz="1800" b="0" i="0" u="none" strike="noStrike" baseline="0" dirty="0">
                <a:latin typeface="Goudy"/>
              </a:rPr>
              <a:t>scores that cluster around the mean</a:t>
            </a:r>
            <a:r>
              <a:rPr lang="tr-TR" sz="1800" b="0" i="0" u="none" strike="noStrike" baseline="0" dirty="0">
                <a:latin typeface="Goudy"/>
              </a:rPr>
              <a:t>—</a:t>
            </a:r>
            <a:r>
              <a:rPr lang="tr-TR" sz="1800" b="0" i="0" u="none" strike="noStrike" baseline="0" dirty="0" err="1">
                <a:latin typeface="Goudy"/>
              </a:rPr>
              <a:t>lower</a:t>
            </a:r>
            <a:r>
              <a:rPr lang="tr-TR" sz="1800" b="0" i="0" u="none" strike="noStrike" baseline="0" dirty="0">
                <a:latin typeface="Goudy"/>
              </a:rPr>
              <a:t> SD</a:t>
            </a:r>
            <a:endParaRPr lang="tr-TR" dirty="0"/>
          </a:p>
        </p:txBody>
      </p:sp>
    </p:spTree>
    <p:extLst>
      <p:ext uri="{BB962C8B-B14F-4D97-AF65-F5344CB8AC3E}">
        <p14:creationId xmlns:p14="http://schemas.microsoft.com/office/powerpoint/2010/main" val="157395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EDD25E-89E6-451A-AAA2-E365FCB2BAF7}"/>
              </a:ext>
            </a:extLst>
          </p:cNvPr>
          <p:cNvSpPr>
            <a:spLocks noGrp="1"/>
          </p:cNvSpPr>
          <p:nvPr>
            <p:ph type="title"/>
          </p:nvPr>
        </p:nvSpPr>
        <p:spPr>
          <a:xfrm>
            <a:off x="2123728" y="44624"/>
            <a:ext cx="7200900" cy="654968"/>
          </a:xfrm>
        </p:spPr>
        <p:txBody>
          <a:bodyPr>
            <a:normAutofit/>
          </a:bodyPr>
          <a:lstStyle/>
          <a:p>
            <a:r>
              <a:rPr lang="tr-TR" sz="3600" dirty="0" err="1"/>
              <a:t>Interpreting</a:t>
            </a:r>
            <a:r>
              <a:rPr lang="tr-TR" sz="3600" dirty="0"/>
              <a:t> SD</a:t>
            </a:r>
          </a:p>
        </p:txBody>
      </p:sp>
      <p:pic>
        <p:nvPicPr>
          <p:cNvPr id="5" name="İçerik Yer Tutucusu 4">
            <a:extLst>
              <a:ext uri="{FF2B5EF4-FFF2-40B4-BE49-F238E27FC236}">
                <a16:creationId xmlns:a16="http://schemas.microsoft.com/office/drawing/2014/main" id="{7F774248-2B3A-42BB-AF68-56E2CBEAAFBE}"/>
              </a:ext>
            </a:extLst>
          </p:cNvPr>
          <p:cNvPicPr>
            <a:picLocks noGrp="1" noChangeAspect="1"/>
          </p:cNvPicPr>
          <p:nvPr>
            <p:ph idx="1"/>
          </p:nvPr>
        </p:nvPicPr>
        <p:blipFill>
          <a:blip r:embed="rId3"/>
          <a:stretch>
            <a:fillRect/>
          </a:stretch>
        </p:blipFill>
        <p:spPr>
          <a:xfrm>
            <a:off x="3005591" y="764704"/>
            <a:ext cx="5949360" cy="4525962"/>
          </a:xfrm>
        </p:spPr>
      </p:pic>
      <p:sp>
        <p:nvSpPr>
          <p:cNvPr id="7" name="Metin kutusu 6">
            <a:extLst>
              <a:ext uri="{FF2B5EF4-FFF2-40B4-BE49-F238E27FC236}">
                <a16:creationId xmlns:a16="http://schemas.microsoft.com/office/drawing/2014/main" id="{9E9ED27C-8EB1-45F5-ABB1-1D9D44F2C47A}"/>
              </a:ext>
            </a:extLst>
          </p:cNvPr>
          <p:cNvSpPr txBox="1"/>
          <p:nvPr/>
        </p:nvSpPr>
        <p:spPr>
          <a:xfrm>
            <a:off x="395536" y="4417157"/>
            <a:ext cx="2376264" cy="87350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R="0" lvl="0" algn="l" defTabSz="685800" rtl="0" eaLnBrk="1" fontAlgn="auto" latinLnBrk="0" hangingPunct="1">
              <a:lnSpc>
                <a:spcPct val="94000"/>
              </a:lnSpc>
              <a:spcBef>
                <a:spcPts val="1000"/>
              </a:spcBef>
              <a:spcAft>
                <a:spcPts val="200"/>
              </a:spcAft>
              <a:buClrTx/>
              <a:buSzTx/>
              <a:tabLst/>
              <a:defRPr/>
            </a:pP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For</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both</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schools</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Mean &amp;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Median</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are</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the</a:t>
            </a: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 </a:t>
            </a: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same</a:t>
            </a:r>
            <a:endParaRPr kumimoji="0" lang="en-US" sz="1800" b="0" i="0" u="none" strike="noStrike" kern="1200" cap="none" spc="0" normalizeH="0" baseline="0" noProof="0" dirty="0">
              <a:ln>
                <a:noFill/>
              </a:ln>
              <a:solidFill>
                <a:srgbClr val="191B0E"/>
              </a:solidFill>
              <a:effectLst/>
              <a:uLnTx/>
              <a:uFillTx/>
              <a:latin typeface="Arial" panose="020B0604020202020204"/>
              <a:ea typeface="+mn-ea"/>
              <a:cs typeface="+mn-cs"/>
            </a:endParaRPr>
          </a:p>
        </p:txBody>
      </p:sp>
      <p:sp>
        <p:nvSpPr>
          <p:cNvPr id="8" name="Metin kutusu 7">
            <a:extLst>
              <a:ext uri="{FF2B5EF4-FFF2-40B4-BE49-F238E27FC236}">
                <a16:creationId xmlns:a16="http://schemas.microsoft.com/office/drawing/2014/main" id="{C8A290A2-213B-419C-AF08-EE8BE1D29A39}"/>
              </a:ext>
            </a:extLst>
          </p:cNvPr>
          <p:cNvSpPr txBox="1"/>
          <p:nvPr/>
        </p:nvSpPr>
        <p:spPr>
          <a:xfrm>
            <a:off x="5652120" y="5157192"/>
            <a:ext cx="2376264" cy="11812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R="0" lvl="0" algn="l" defTabSz="685800" rtl="0" eaLnBrk="1" fontAlgn="auto" latinLnBrk="0" hangingPunct="1">
              <a:lnSpc>
                <a:spcPct val="94000"/>
              </a:lnSpc>
              <a:spcBef>
                <a:spcPts val="1000"/>
              </a:spcBef>
              <a:spcAft>
                <a:spcPts val="200"/>
              </a:spcAft>
              <a:buClrTx/>
              <a:buSzTx/>
              <a:tabLst/>
              <a:defRPr/>
            </a:pPr>
            <a:r>
              <a:rPr kumimoji="0" lang="tr-TR" sz="1800" b="0" i="0" u="none" strike="noStrike" kern="1200" cap="none" spc="0" normalizeH="0" baseline="0" noProof="0" dirty="0" err="1">
                <a:ln>
                  <a:noFill/>
                </a:ln>
                <a:solidFill>
                  <a:srgbClr val="191B0E"/>
                </a:solidFill>
                <a:effectLst/>
                <a:uLnTx/>
                <a:uFillTx/>
                <a:latin typeface="Arial" panose="020B0604020202020204"/>
                <a:ea typeface="+mn-ea"/>
                <a:cs typeface="+mn-cs"/>
              </a:rPr>
              <a:t>Range</a:t>
            </a:r>
            <a:endPar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endParaRPr>
          </a:p>
          <a:p>
            <a:pPr marR="0" lvl="0" algn="l" defTabSz="685800" rtl="0" eaLnBrk="1" fontAlgn="auto" latinLnBrk="0" hangingPunct="1">
              <a:lnSpc>
                <a:spcPct val="94000"/>
              </a:lnSpc>
              <a:spcBef>
                <a:spcPts val="1000"/>
              </a:spcBef>
              <a:spcAft>
                <a:spcPts val="200"/>
              </a:spcAft>
              <a:buClrTx/>
              <a:buSzTx/>
              <a:tabLst/>
              <a:defRPr/>
            </a:pPr>
            <a:r>
              <a:rPr lang="tr-TR" dirty="0">
                <a:solidFill>
                  <a:srgbClr val="191B0E"/>
                </a:solidFill>
                <a:latin typeface="Arial" panose="020B0604020202020204"/>
              </a:rPr>
              <a:t>School 1= 95-45= 50</a:t>
            </a:r>
          </a:p>
          <a:p>
            <a:pPr marR="0" lvl="0" algn="l" defTabSz="685800" rtl="0" eaLnBrk="1" fontAlgn="auto" latinLnBrk="0" hangingPunct="1">
              <a:lnSpc>
                <a:spcPct val="94000"/>
              </a:lnSpc>
              <a:spcBef>
                <a:spcPts val="1000"/>
              </a:spcBef>
              <a:spcAft>
                <a:spcPts val="200"/>
              </a:spcAft>
              <a:buClrTx/>
              <a:buSzTx/>
              <a:tabLst/>
              <a:defRPr/>
            </a:pPr>
            <a:r>
              <a:rPr kumimoji="0" lang="tr-TR" sz="1800" b="0" i="0" u="none" strike="noStrike" kern="1200" cap="none" spc="0" normalizeH="0" baseline="0" noProof="0" dirty="0">
                <a:ln>
                  <a:noFill/>
                </a:ln>
                <a:solidFill>
                  <a:srgbClr val="191B0E"/>
                </a:solidFill>
                <a:effectLst/>
                <a:uLnTx/>
                <a:uFillTx/>
                <a:latin typeface="Arial" panose="020B0604020202020204"/>
                <a:ea typeface="+mn-ea"/>
                <a:cs typeface="+mn-cs"/>
              </a:rPr>
              <a:t>School 2= 80-60= 20</a:t>
            </a:r>
            <a:endParaRPr kumimoji="0" lang="en-US" sz="1800" b="0" i="0" u="none" strike="noStrike" kern="1200" cap="none" spc="0" normalizeH="0" baseline="0" noProof="0" dirty="0">
              <a:ln>
                <a:noFill/>
              </a:ln>
              <a:solidFill>
                <a:srgbClr val="191B0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939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9BF95-45AC-41BB-9FDA-46596396E6DD}"/>
              </a:ext>
            </a:extLst>
          </p:cNvPr>
          <p:cNvSpPr>
            <a:spLocks noGrp="1"/>
          </p:cNvSpPr>
          <p:nvPr>
            <p:ph type="title"/>
          </p:nvPr>
        </p:nvSpPr>
        <p:spPr>
          <a:xfrm>
            <a:off x="1028700" y="685800"/>
            <a:ext cx="7200900" cy="798984"/>
          </a:xfrm>
        </p:spPr>
        <p:txBody>
          <a:bodyPr>
            <a:normAutofit/>
          </a:bodyPr>
          <a:lstStyle/>
          <a:p>
            <a:pPr algn="ctr"/>
            <a:r>
              <a:rPr lang="tr-TR" sz="3200" dirty="0">
                <a:solidFill>
                  <a:srgbClr val="FF0000"/>
                </a:solidFill>
              </a:rPr>
              <a:t>Standard </a:t>
            </a:r>
            <a:r>
              <a:rPr lang="tr-TR" sz="3200" dirty="0" err="1">
                <a:solidFill>
                  <a:srgbClr val="FF0000"/>
                </a:solidFill>
              </a:rPr>
              <a:t>Scores</a:t>
            </a:r>
            <a:r>
              <a:rPr lang="tr-TR" sz="3200" dirty="0">
                <a:solidFill>
                  <a:srgbClr val="FF0000"/>
                </a:solidFill>
              </a:rPr>
              <a:t> (z-</a:t>
            </a:r>
            <a:r>
              <a:rPr lang="tr-TR" sz="3200" dirty="0" err="1">
                <a:solidFill>
                  <a:srgbClr val="FF0000"/>
                </a:solidFill>
              </a:rPr>
              <a:t>score</a:t>
            </a:r>
            <a:r>
              <a:rPr lang="tr-TR" sz="3200" dirty="0">
                <a:solidFill>
                  <a:srgbClr val="FF0000"/>
                </a:solidFill>
              </a:rPr>
              <a:t>)</a:t>
            </a:r>
          </a:p>
        </p:txBody>
      </p:sp>
      <p:sp>
        <p:nvSpPr>
          <p:cNvPr id="3" name="İçerik Yer Tutucusu 2">
            <a:extLst>
              <a:ext uri="{FF2B5EF4-FFF2-40B4-BE49-F238E27FC236}">
                <a16:creationId xmlns:a16="http://schemas.microsoft.com/office/drawing/2014/main" id="{4E1919F7-0080-4E22-BD19-112EDD90C5A9}"/>
              </a:ext>
            </a:extLst>
          </p:cNvPr>
          <p:cNvSpPr>
            <a:spLocks noGrp="1"/>
          </p:cNvSpPr>
          <p:nvPr>
            <p:ph idx="1"/>
          </p:nvPr>
        </p:nvSpPr>
        <p:spPr>
          <a:xfrm>
            <a:off x="1028700" y="1484784"/>
            <a:ext cx="7200900" cy="4382616"/>
          </a:xfrm>
        </p:spPr>
        <p:txBody>
          <a:bodyPr>
            <a:normAutofit fontScale="92500" lnSpcReduction="10000"/>
          </a:bodyPr>
          <a:lstStyle/>
          <a:p>
            <a:r>
              <a:rPr lang="en-US" dirty="0"/>
              <a:t>The </a:t>
            </a:r>
            <a:r>
              <a:rPr lang="tr-TR" dirty="0"/>
              <a:t>z</a:t>
            </a:r>
            <a:r>
              <a:rPr lang="en-US" dirty="0"/>
              <a:t> score is a </a:t>
            </a:r>
            <a:r>
              <a:rPr lang="tr-TR" dirty="0" err="1"/>
              <a:t>kind</a:t>
            </a:r>
            <a:r>
              <a:rPr lang="en-US" dirty="0"/>
              <a:t> of standard deviation that allows us to </a:t>
            </a:r>
            <a:endParaRPr lang="tr-TR" dirty="0"/>
          </a:p>
          <a:p>
            <a:pPr lvl="1"/>
            <a:r>
              <a:rPr lang="en-US" dirty="0"/>
              <a:t>find the probability of a value occurring in a normal distribution </a:t>
            </a:r>
            <a:endParaRPr lang="tr-TR" dirty="0"/>
          </a:p>
          <a:p>
            <a:pPr lvl="1"/>
            <a:r>
              <a:rPr lang="en-US" dirty="0"/>
              <a:t>compare two samples from different populations. </a:t>
            </a:r>
            <a:endParaRPr lang="tr-TR" dirty="0"/>
          </a:p>
          <a:p>
            <a:r>
              <a:rPr lang="en-US" dirty="0"/>
              <a:t>Can</a:t>
            </a:r>
            <a:r>
              <a:rPr lang="tr-TR" dirty="0"/>
              <a:t> </a:t>
            </a:r>
            <a:r>
              <a:rPr lang="en-US" dirty="0"/>
              <a:t>be either negative or positive</a:t>
            </a:r>
            <a:r>
              <a:rPr lang="tr-TR" dirty="0"/>
              <a:t>:</a:t>
            </a:r>
          </a:p>
          <a:p>
            <a:pPr lvl="1"/>
            <a:r>
              <a:rPr lang="en-US" dirty="0"/>
              <a:t>Minus or plus indicates that the value is below or above the </a:t>
            </a:r>
            <a:r>
              <a:rPr lang="tr-TR" dirty="0" err="1"/>
              <a:t>mean</a:t>
            </a:r>
            <a:r>
              <a:rPr lang="en-US" dirty="0"/>
              <a:t>. </a:t>
            </a:r>
            <a:endParaRPr lang="tr-TR" dirty="0"/>
          </a:p>
          <a:p>
            <a:r>
              <a:rPr lang="en-US" dirty="0"/>
              <a:t>The</a:t>
            </a:r>
            <a:r>
              <a:rPr lang="tr-TR" dirty="0"/>
              <a:t> </a:t>
            </a:r>
            <a:r>
              <a:rPr lang="en-US" dirty="0"/>
              <a:t>midpoint</a:t>
            </a:r>
            <a:r>
              <a:rPr lang="tr-TR" dirty="0"/>
              <a:t> (Mean) in </a:t>
            </a:r>
            <a:r>
              <a:rPr lang="en-US" dirty="0"/>
              <a:t>Standard Normal Distribution is always 0 </a:t>
            </a:r>
            <a:endParaRPr lang="tr-TR" dirty="0"/>
          </a:p>
          <a:p>
            <a:r>
              <a:rPr lang="en-US" dirty="0"/>
              <a:t>The</a:t>
            </a:r>
            <a:r>
              <a:rPr lang="tr-TR" dirty="0"/>
              <a:t> </a:t>
            </a:r>
            <a:r>
              <a:rPr lang="en-US" dirty="0"/>
              <a:t>intervals increase one by one. </a:t>
            </a:r>
            <a:endParaRPr lang="tr-TR" dirty="0"/>
          </a:p>
          <a:p>
            <a:r>
              <a:rPr lang="en-US" dirty="0"/>
              <a:t>Each number on the horizontal axis corresponds to a z-score. </a:t>
            </a:r>
            <a:endParaRPr lang="tr-TR" dirty="0"/>
          </a:p>
          <a:p>
            <a:r>
              <a:rPr lang="en-US" dirty="0"/>
              <a:t>The z-score tells us how many standard deviations an observation is away from the mean.</a:t>
            </a:r>
            <a:endParaRPr lang="tr-TR" dirty="0"/>
          </a:p>
          <a:p>
            <a:pPr algn="l"/>
            <a:endParaRPr lang="tr-TR" sz="2000" b="0" i="0" u="none" strike="noStrike" baseline="0" dirty="0">
              <a:latin typeface="Goudy"/>
            </a:endParaRPr>
          </a:p>
        </p:txBody>
      </p:sp>
    </p:spTree>
    <p:extLst>
      <p:ext uri="{BB962C8B-B14F-4D97-AF65-F5344CB8AC3E}">
        <p14:creationId xmlns:p14="http://schemas.microsoft.com/office/powerpoint/2010/main" val="107236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424A9EF-E240-4C98-B5AB-528A8BD0F8ED}"/>
              </a:ext>
            </a:extLst>
          </p:cNvPr>
          <p:cNvPicPr>
            <a:picLocks noGrp="1" noChangeAspect="1"/>
          </p:cNvPicPr>
          <p:nvPr>
            <p:ph idx="1"/>
          </p:nvPr>
        </p:nvPicPr>
        <p:blipFill>
          <a:blip r:embed="rId3"/>
          <a:stretch>
            <a:fillRect/>
          </a:stretch>
        </p:blipFill>
        <p:spPr>
          <a:xfrm>
            <a:off x="899592" y="548680"/>
            <a:ext cx="7776864" cy="5616624"/>
          </a:xfrm>
        </p:spPr>
      </p:pic>
    </p:spTree>
    <p:extLst>
      <p:ext uri="{BB962C8B-B14F-4D97-AF65-F5344CB8AC3E}">
        <p14:creationId xmlns:p14="http://schemas.microsoft.com/office/powerpoint/2010/main" val="304520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DCDBD8-2256-4F96-BD17-C44852D2515D}"/>
              </a:ext>
            </a:extLst>
          </p:cNvPr>
          <p:cNvSpPr>
            <a:spLocks noGrp="1"/>
          </p:cNvSpPr>
          <p:nvPr>
            <p:ph type="title"/>
          </p:nvPr>
        </p:nvSpPr>
        <p:spPr>
          <a:xfrm>
            <a:off x="1028700" y="685800"/>
            <a:ext cx="7200900" cy="654968"/>
          </a:xfrm>
        </p:spPr>
        <p:txBody>
          <a:bodyPr>
            <a:normAutofit fontScale="90000"/>
          </a:bodyPr>
          <a:lstStyle/>
          <a:p>
            <a:pPr algn="ctr"/>
            <a:r>
              <a:rPr lang="tr-TR" dirty="0" err="1">
                <a:solidFill>
                  <a:srgbClr val="FF0000"/>
                </a:solidFill>
              </a:rPr>
              <a:t>Types</a:t>
            </a:r>
            <a:r>
              <a:rPr lang="tr-TR" dirty="0">
                <a:solidFill>
                  <a:srgbClr val="FF0000"/>
                </a:solidFill>
              </a:rPr>
              <a:t> of </a:t>
            </a:r>
            <a:r>
              <a:rPr lang="tr-TR" dirty="0" err="1">
                <a:solidFill>
                  <a:srgbClr val="FF0000"/>
                </a:solidFill>
              </a:rPr>
              <a:t>Statistics</a:t>
            </a:r>
            <a:endParaRPr lang="tr-TR" dirty="0">
              <a:solidFill>
                <a:srgbClr val="FF0000"/>
              </a:solidFill>
            </a:endParaRPr>
          </a:p>
        </p:txBody>
      </p:sp>
      <p:sp>
        <p:nvSpPr>
          <p:cNvPr id="3" name="İçerik Yer Tutucusu 2">
            <a:extLst>
              <a:ext uri="{FF2B5EF4-FFF2-40B4-BE49-F238E27FC236}">
                <a16:creationId xmlns:a16="http://schemas.microsoft.com/office/drawing/2014/main" id="{03D97C9B-B015-46DE-83BE-01E2EE7D162C}"/>
              </a:ext>
            </a:extLst>
          </p:cNvPr>
          <p:cNvSpPr>
            <a:spLocks noGrp="1"/>
          </p:cNvSpPr>
          <p:nvPr>
            <p:ph idx="1"/>
          </p:nvPr>
        </p:nvSpPr>
        <p:spPr>
          <a:xfrm>
            <a:off x="1028700" y="1412776"/>
            <a:ext cx="7200900" cy="4454624"/>
          </a:xfrm>
        </p:spPr>
        <p:txBody>
          <a:bodyPr>
            <a:normAutofit fontScale="92500" lnSpcReduction="20000"/>
          </a:bodyPr>
          <a:lstStyle/>
          <a:p>
            <a:pPr algn="l"/>
            <a:r>
              <a:rPr lang="en-US" sz="1800" b="0" i="0" u="none" strike="noStrike" baseline="0" dirty="0">
                <a:latin typeface="Goudy"/>
              </a:rPr>
              <a:t>There are two broad categories of statistical techniques: descriptive and inferential.</a:t>
            </a:r>
          </a:p>
          <a:p>
            <a:pPr algn="l"/>
            <a:r>
              <a:rPr lang="en-US" sz="1800" b="1" i="0" u="none" strike="noStrike" baseline="0" dirty="0">
                <a:solidFill>
                  <a:srgbClr val="FF0000"/>
                </a:solidFill>
                <a:latin typeface="Goudy-Bold"/>
              </a:rPr>
              <a:t>Descriptive statistics </a:t>
            </a:r>
            <a:endParaRPr lang="tr-TR" sz="1800" b="1" i="0" u="none" strike="noStrike" baseline="0" dirty="0">
              <a:solidFill>
                <a:srgbClr val="FF0000"/>
              </a:solidFill>
              <a:latin typeface="Goudy-Bold"/>
            </a:endParaRPr>
          </a:p>
          <a:p>
            <a:pPr lvl="1"/>
            <a:r>
              <a:rPr lang="en-US" sz="1800" b="0" i="0" u="none" strike="noStrike" baseline="0" dirty="0">
                <a:latin typeface="Goudy"/>
              </a:rPr>
              <a:t>Used</a:t>
            </a:r>
            <a:r>
              <a:rPr lang="tr-TR" sz="1800" b="0" i="0" u="none" strike="noStrike" baseline="0" dirty="0">
                <a:latin typeface="Goudy"/>
              </a:rPr>
              <a:t> </a:t>
            </a:r>
            <a:r>
              <a:rPr lang="en-US" sz="1800" b="0" i="0" u="none" strike="noStrike" baseline="0" dirty="0">
                <a:latin typeface="Goudy"/>
              </a:rPr>
              <a:t>to summarize, organize, and reduce large numbers of observations. </a:t>
            </a:r>
            <a:endParaRPr lang="tr-TR" sz="1800" b="0" i="0" u="none" strike="noStrike" baseline="0" dirty="0">
              <a:latin typeface="Goudy"/>
            </a:endParaRPr>
          </a:p>
          <a:p>
            <a:pPr lvl="1"/>
            <a:r>
              <a:rPr lang="en-US" sz="1800" b="0" i="0" u="none" strike="noStrike" baseline="0" dirty="0">
                <a:latin typeface="Goudy"/>
              </a:rPr>
              <a:t>Focus</a:t>
            </a:r>
            <a:r>
              <a:rPr lang="tr-TR" sz="1800" b="0" i="0" u="none" strike="noStrike" baseline="0" dirty="0">
                <a:latin typeface="Goudy"/>
              </a:rPr>
              <a:t> is</a:t>
            </a:r>
            <a:r>
              <a:rPr lang="en-US" sz="1800" b="0" i="0" u="none" strike="noStrike" baseline="0" dirty="0">
                <a:latin typeface="Goudy"/>
              </a:rPr>
              <a:t> on </a:t>
            </a:r>
            <a:r>
              <a:rPr lang="tr-TR" sz="1800" b="0" i="0" u="none" strike="noStrike" baseline="0" dirty="0">
                <a:latin typeface="Goudy"/>
              </a:rPr>
              <a:t>«</a:t>
            </a:r>
            <a:r>
              <a:rPr lang="en-US" sz="1800" b="1" i="1" u="none" strike="noStrike" baseline="0" dirty="0">
                <a:latin typeface="Goudy-Italic"/>
              </a:rPr>
              <a:t>what is</a:t>
            </a:r>
            <a:r>
              <a:rPr lang="tr-TR" sz="1800" b="1" i="1" u="none" strike="noStrike" baseline="0" dirty="0">
                <a:latin typeface="Goudy-Italic"/>
              </a:rPr>
              <a:t>»</a:t>
            </a:r>
            <a:r>
              <a:rPr lang="en-US" sz="1800" b="0" i="1" u="none" strike="noStrike" baseline="0" dirty="0">
                <a:latin typeface="Goudy-Italic"/>
              </a:rPr>
              <a:t> </a:t>
            </a:r>
            <a:r>
              <a:rPr lang="en-US" sz="1800" b="0" i="0" u="none" strike="noStrike" baseline="0" dirty="0">
                <a:latin typeface="Goudy"/>
              </a:rPr>
              <a:t>with respect to the sample</a:t>
            </a:r>
            <a:r>
              <a:rPr lang="tr-TR" sz="1800" b="0" i="0" u="none" strike="noStrike" baseline="0" dirty="0">
                <a:latin typeface="Goudy"/>
              </a:rPr>
              <a:t> </a:t>
            </a:r>
            <a:r>
              <a:rPr lang="en-US" sz="1800" b="0" i="0" u="none" strike="noStrike" baseline="0" dirty="0">
                <a:latin typeface="Goudy"/>
              </a:rPr>
              <a:t>data</a:t>
            </a:r>
            <a:endParaRPr lang="tr-TR" sz="1800" b="0" i="0" u="none" strike="noStrike" baseline="0" dirty="0">
              <a:latin typeface="Goudy"/>
            </a:endParaRPr>
          </a:p>
          <a:p>
            <a:pPr lvl="1"/>
            <a:r>
              <a:rPr lang="tr-TR" sz="1800" i="0" dirty="0" err="1">
                <a:latin typeface="Goudy"/>
              </a:rPr>
              <a:t>E.g</a:t>
            </a:r>
            <a:r>
              <a:rPr lang="tr-TR" sz="1800" i="0" dirty="0">
                <a:latin typeface="Goudy"/>
              </a:rPr>
              <a:t>. </a:t>
            </a:r>
            <a:r>
              <a:rPr lang="en-US" sz="1800" b="0" i="0" u="none" strike="noStrike" baseline="0" dirty="0">
                <a:latin typeface="Goudy"/>
              </a:rPr>
              <a:t>What is the average reading grade level of the fifth-graders in the school?</a:t>
            </a:r>
            <a:r>
              <a:rPr lang="tr-TR" sz="1800" b="0" i="0" u="none" strike="noStrike" baseline="0" dirty="0">
                <a:latin typeface="Goudy"/>
              </a:rPr>
              <a:t> </a:t>
            </a:r>
          </a:p>
          <a:p>
            <a:pPr lvl="1"/>
            <a:r>
              <a:rPr lang="en-US" sz="1800" b="0" i="0" u="none" strike="noStrike" baseline="0" dirty="0">
                <a:latin typeface="Goudy"/>
              </a:rPr>
              <a:t>The</a:t>
            </a:r>
            <a:r>
              <a:rPr lang="tr-TR" sz="1800" b="0" i="0" u="none" strike="noStrike" baseline="0" dirty="0">
                <a:latin typeface="Goudy"/>
              </a:rPr>
              <a:t> </a:t>
            </a:r>
            <a:r>
              <a:rPr lang="en-US" sz="1800" b="0" i="0" u="none" strike="noStrike" baseline="0" dirty="0">
                <a:latin typeface="Goudy"/>
              </a:rPr>
              <a:t>most fundamental way</a:t>
            </a:r>
            <a:r>
              <a:rPr lang="tr-TR" sz="1800" b="0" i="0" u="none" strike="noStrike" baseline="0" dirty="0">
                <a:latin typeface="Goudy"/>
              </a:rPr>
              <a:t> </a:t>
            </a:r>
            <a:r>
              <a:rPr lang="en-US" sz="1800" b="0" i="0" u="none" strike="noStrike" baseline="0" dirty="0">
                <a:latin typeface="Goudy"/>
              </a:rPr>
              <a:t>to summarize data, and it is crucial in interpreting the results of quantitative research.</a:t>
            </a:r>
          </a:p>
          <a:p>
            <a:pPr algn="l"/>
            <a:r>
              <a:rPr lang="en-US" sz="1800" b="1" i="0" u="none" strike="noStrike" baseline="0" dirty="0">
                <a:latin typeface="Goudy-Bold"/>
              </a:rPr>
              <a:t>Inferential statistics</a:t>
            </a:r>
            <a:r>
              <a:rPr lang="tr-TR" sz="1800" b="1" i="0" u="none" strike="noStrike" baseline="0" dirty="0">
                <a:latin typeface="Goudy-Bold"/>
              </a:rPr>
              <a:t> [TO BE STUDIED LATER]</a:t>
            </a:r>
          </a:p>
          <a:p>
            <a:pPr lvl="1"/>
            <a:r>
              <a:rPr lang="en-US" sz="1800" b="0" i="0" u="none" strike="noStrike" baseline="0" dirty="0">
                <a:latin typeface="Goudy"/>
              </a:rPr>
              <a:t>Used</a:t>
            </a:r>
            <a:r>
              <a:rPr lang="tr-TR" sz="1800" b="0" i="0" u="none" strike="noStrike" baseline="0" dirty="0">
                <a:latin typeface="Goudy"/>
              </a:rPr>
              <a:t> </a:t>
            </a:r>
            <a:r>
              <a:rPr lang="en-US" sz="1800" b="0" i="0" u="none" strike="noStrike" baseline="0" dirty="0">
                <a:latin typeface="Goudy"/>
              </a:rPr>
              <a:t>to make inferences or predictions about the</a:t>
            </a:r>
            <a:r>
              <a:rPr lang="tr-TR" sz="1800" b="0" i="0" u="none" strike="noStrike" baseline="0" dirty="0">
                <a:latin typeface="Goudy"/>
              </a:rPr>
              <a:t> </a:t>
            </a:r>
            <a:r>
              <a:rPr lang="en-US" sz="1800" b="0" i="0" u="none" strike="noStrike" baseline="0" dirty="0">
                <a:latin typeface="Goudy"/>
              </a:rPr>
              <a:t>similarity of a sample to the population </a:t>
            </a:r>
            <a:endParaRPr lang="tr-TR" sz="1800" b="0" i="0" u="none" strike="noStrike" baseline="0" dirty="0">
              <a:latin typeface="Goudy"/>
            </a:endParaRPr>
          </a:p>
          <a:p>
            <a:pPr lvl="1"/>
            <a:r>
              <a:rPr lang="en-US" sz="1800" b="0" i="0" u="none" strike="noStrike" baseline="0" dirty="0">
                <a:latin typeface="Goudy"/>
              </a:rPr>
              <a:t>Commonly</a:t>
            </a:r>
            <a:r>
              <a:rPr lang="tr-TR" sz="1800" b="0" i="0" u="none" strike="noStrike" baseline="0" dirty="0">
                <a:latin typeface="Goudy"/>
              </a:rPr>
              <a:t> </a:t>
            </a:r>
            <a:r>
              <a:rPr lang="en-US" sz="1800" b="0" i="0" u="none" strike="noStrike" baseline="0" dirty="0">
                <a:latin typeface="Goudy"/>
              </a:rPr>
              <a:t>used in reporting results. </a:t>
            </a:r>
            <a:endParaRPr lang="tr-TR" sz="1800" b="0" i="0" u="none" strike="noStrike" baseline="0" dirty="0">
              <a:latin typeface="Goudy"/>
            </a:endParaRPr>
          </a:p>
          <a:p>
            <a:pPr lvl="1"/>
            <a:r>
              <a:rPr lang="en-US" sz="1800" b="0" i="0" u="none" strike="noStrike" baseline="0" dirty="0">
                <a:latin typeface="Goudy"/>
              </a:rPr>
              <a:t>Depend</a:t>
            </a:r>
            <a:r>
              <a:rPr lang="tr-TR" sz="1800" b="0" i="0" u="none" strike="noStrike" baseline="0" dirty="0">
                <a:latin typeface="Goudy"/>
              </a:rPr>
              <a:t> </a:t>
            </a:r>
            <a:r>
              <a:rPr lang="en-US" sz="1800" b="0" i="0" u="none" strike="noStrike" baseline="0" dirty="0">
                <a:latin typeface="Goudy"/>
              </a:rPr>
              <a:t> on descriptive statistics. </a:t>
            </a:r>
            <a:endParaRPr lang="tr-TR" sz="1800" b="0" i="0" u="none" strike="noStrike" baseline="0" dirty="0">
              <a:latin typeface="Goudy"/>
            </a:endParaRPr>
          </a:p>
          <a:p>
            <a:pPr lvl="1"/>
            <a:r>
              <a:rPr lang="en-US" sz="1800" b="0" i="0" u="none" strike="noStrike" baseline="0" dirty="0">
                <a:latin typeface="Goudy"/>
              </a:rPr>
              <a:t>Without a complete understanding of descriptive statistics, therefore,</a:t>
            </a:r>
            <a:r>
              <a:rPr lang="tr-TR" sz="1800" b="0" i="0" u="none" strike="noStrike" baseline="0" dirty="0">
                <a:latin typeface="Goudy"/>
              </a:rPr>
              <a:t> </a:t>
            </a:r>
            <a:r>
              <a:rPr lang="en-US" sz="1800" b="0" i="0" u="none" strike="noStrike" baseline="0" dirty="0">
                <a:latin typeface="Goudy"/>
              </a:rPr>
              <a:t>inferential statistics make very little sense. </a:t>
            </a:r>
            <a:endParaRPr lang="tr-TR" sz="1800" b="0" i="0" u="none" strike="noStrike" baseline="0" dirty="0">
              <a:latin typeface="Goudy"/>
            </a:endParaRPr>
          </a:p>
        </p:txBody>
      </p:sp>
    </p:spTree>
    <p:extLst>
      <p:ext uri="{BB962C8B-B14F-4D97-AF65-F5344CB8AC3E}">
        <p14:creationId xmlns:p14="http://schemas.microsoft.com/office/powerpoint/2010/main" val="2844301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D16A4D-06DF-E90C-5F40-DFD5CEC3D916}"/>
              </a:ext>
            </a:extLst>
          </p:cNvPr>
          <p:cNvSpPr>
            <a:spLocks noGrp="1"/>
          </p:cNvSpPr>
          <p:nvPr>
            <p:ph type="title"/>
          </p:nvPr>
        </p:nvSpPr>
        <p:spPr>
          <a:xfrm>
            <a:off x="1028700" y="685800"/>
            <a:ext cx="7200900" cy="1015008"/>
          </a:xfrm>
        </p:spPr>
        <p:txBody>
          <a:bodyPr>
            <a:noAutofit/>
          </a:bodyPr>
          <a:lstStyle/>
          <a:p>
            <a:pPr algn="ctr"/>
            <a:r>
              <a:rPr lang="tr-TR" sz="2000" dirty="0"/>
              <a:t>Standard </a:t>
            </a:r>
            <a:r>
              <a:rPr lang="tr-TR" sz="2000" dirty="0" err="1"/>
              <a:t>Deviation</a:t>
            </a:r>
            <a:br>
              <a:rPr lang="tr-TR" sz="2000" dirty="0"/>
            </a:br>
            <a:r>
              <a:rPr lang="tr-TR" sz="2000" dirty="0"/>
              <a:t>vs.</a:t>
            </a:r>
            <a:br>
              <a:rPr lang="tr-TR" sz="2000" dirty="0"/>
            </a:br>
            <a:r>
              <a:rPr lang="tr-TR" sz="2000" dirty="0"/>
              <a:t>Z-</a:t>
            </a:r>
            <a:r>
              <a:rPr lang="tr-TR" sz="2000" dirty="0" err="1"/>
              <a:t>Score</a:t>
            </a:r>
            <a:endParaRPr lang="tr-TR" sz="2000" dirty="0"/>
          </a:p>
        </p:txBody>
      </p:sp>
      <p:sp>
        <p:nvSpPr>
          <p:cNvPr id="3" name="İçerik Yer Tutucusu 2">
            <a:extLst>
              <a:ext uri="{FF2B5EF4-FFF2-40B4-BE49-F238E27FC236}">
                <a16:creationId xmlns:a16="http://schemas.microsoft.com/office/drawing/2014/main" id="{F057C8A1-A325-CC77-1EB8-7E3EE834D89E}"/>
              </a:ext>
            </a:extLst>
          </p:cNvPr>
          <p:cNvSpPr>
            <a:spLocks noGrp="1"/>
          </p:cNvSpPr>
          <p:nvPr>
            <p:ph idx="1"/>
          </p:nvPr>
        </p:nvSpPr>
        <p:spPr>
          <a:xfrm>
            <a:off x="1028700" y="1700808"/>
            <a:ext cx="8115300" cy="5157192"/>
          </a:xfrm>
        </p:spPr>
        <p:txBody>
          <a:bodyPr>
            <a:normAutofit/>
          </a:bodyPr>
          <a:lstStyle/>
          <a:p>
            <a:r>
              <a:rPr lang="en-US" b="1" dirty="0"/>
              <a:t>Standard deviation measures how spread out the data is.</a:t>
            </a:r>
          </a:p>
          <a:p>
            <a:pPr lvl="1"/>
            <a:r>
              <a:rPr lang="en-US" dirty="0"/>
              <a:t>Low SD → Data points are close to the mean.</a:t>
            </a:r>
          </a:p>
          <a:p>
            <a:pPr lvl="1"/>
            <a:r>
              <a:rPr lang="en-US" dirty="0"/>
              <a:t>High SD → Data points are widely spread.</a:t>
            </a:r>
            <a:endParaRPr lang="tr-TR" dirty="0"/>
          </a:p>
          <a:p>
            <a:r>
              <a:rPr lang="en-US" b="1" dirty="0"/>
              <a:t>Z-score tells us how far a data point is from the mean, in standard deviation units.</a:t>
            </a:r>
          </a:p>
          <a:p>
            <a:pPr lvl="1"/>
            <a:r>
              <a:rPr lang="en-US" dirty="0"/>
              <a:t>Z = (X - Mean) / SD</a:t>
            </a:r>
          </a:p>
          <a:p>
            <a:pPr lvl="1"/>
            <a:r>
              <a:rPr lang="en-US" dirty="0"/>
              <a:t>Z &gt; 0 → Above the mean</a:t>
            </a:r>
          </a:p>
          <a:p>
            <a:pPr lvl="1"/>
            <a:r>
              <a:rPr lang="en-US" dirty="0"/>
              <a:t>Z &lt; 0 → Below the mean</a:t>
            </a:r>
            <a:endParaRPr lang="tr-TR" dirty="0"/>
          </a:p>
          <a:p>
            <a:r>
              <a:rPr lang="tr-TR" b="1" dirty="0" err="1"/>
              <a:t>When</a:t>
            </a:r>
            <a:r>
              <a:rPr lang="tr-TR" b="1" dirty="0"/>
              <a:t> </a:t>
            </a:r>
            <a:r>
              <a:rPr lang="tr-TR" b="1" dirty="0" err="1"/>
              <a:t>to</a:t>
            </a:r>
            <a:r>
              <a:rPr lang="tr-TR" b="1" dirty="0"/>
              <a:t> </a:t>
            </a:r>
            <a:r>
              <a:rPr lang="tr-TR" b="1" dirty="0" err="1"/>
              <a:t>use</a:t>
            </a:r>
            <a:r>
              <a:rPr lang="tr-TR" b="1" dirty="0"/>
              <a:t> </a:t>
            </a:r>
            <a:r>
              <a:rPr lang="tr-TR" b="1" dirty="0" err="1"/>
              <a:t>sd</a:t>
            </a:r>
            <a:r>
              <a:rPr lang="tr-TR" b="1" dirty="0"/>
              <a:t>; </a:t>
            </a:r>
            <a:r>
              <a:rPr lang="tr-TR" b="1" dirty="0" err="1"/>
              <a:t>when</a:t>
            </a:r>
            <a:r>
              <a:rPr lang="tr-TR" b="1" dirty="0"/>
              <a:t> </a:t>
            </a:r>
            <a:r>
              <a:rPr lang="tr-TR" b="1" dirty="0" err="1"/>
              <a:t>to</a:t>
            </a:r>
            <a:r>
              <a:rPr lang="tr-TR" b="1" dirty="0"/>
              <a:t> </a:t>
            </a:r>
            <a:r>
              <a:rPr lang="tr-TR" b="1" dirty="0" err="1"/>
              <a:t>use</a:t>
            </a:r>
            <a:r>
              <a:rPr lang="tr-TR" b="1" dirty="0"/>
              <a:t> z-</a:t>
            </a:r>
            <a:r>
              <a:rPr lang="tr-TR" b="1" dirty="0" err="1"/>
              <a:t>score</a:t>
            </a:r>
            <a:r>
              <a:rPr lang="tr-TR" b="1" dirty="0"/>
              <a:t>?</a:t>
            </a:r>
          </a:p>
          <a:p>
            <a:pPr lvl="1"/>
            <a:r>
              <a:rPr lang="en-US" dirty="0"/>
              <a:t>SD: When analyzing variability in a dataset.</a:t>
            </a:r>
          </a:p>
          <a:p>
            <a:pPr lvl="1"/>
            <a:r>
              <a:rPr lang="en-US" dirty="0"/>
              <a:t>Z-score: When comparing individual performance to a group</a:t>
            </a:r>
            <a:endParaRPr lang="tr-TR" dirty="0"/>
          </a:p>
          <a:p>
            <a:endParaRPr lang="tr-TR" dirty="0"/>
          </a:p>
          <a:p>
            <a:endParaRPr lang="tr-TR" dirty="0"/>
          </a:p>
        </p:txBody>
      </p:sp>
    </p:spTree>
    <p:extLst>
      <p:ext uri="{BB962C8B-B14F-4D97-AF65-F5344CB8AC3E}">
        <p14:creationId xmlns:p14="http://schemas.microsoft.com/office/powerpoint/2010/main" val="1223113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F29CFB-2788-447F-B4F8-7DB9160B7531}"/>
              </a:ext>
            </a:extLst>
          </p:cNvPr>
          <p:cNvSpPr>
            <a:spLocks noGrp="1"/>
          </p:cNvSpPr>
          <p:nvPr>
            <p:ph type="title"/>
          </p:nvPr>
        </p:nvSpPr>
        <p:spPr>
          <a:xfrm>
            <a:off x="1043608" y="476672"/>
            <a:ext cx="7200900" cy="582960"/>
          </a:xfrm>
        </p:spPr>
        <p:txBody>
          <a:bodyPr>
            <a:normAutofit/>
          </a:bodyPr>
          <a:lstStyle/>
          <a:p>
            <a:pPr algn="ctr"/>
            <a:r>
              <a:rPr lang="tr-TR" sz="2400" dirty="0"/>
              <a:t>An </a:t>
            </a:r>
            <a:r>
              <a:rPr lang="tr-TR" sz="2400" dirty="0" err="1"/>
              <a:t>example</a:t>
            </a:r>
            <a:endParaRPr lang="tr-TR" sz="2400" dirty="0"/>
          </a:p>
        </p:txBody>
      </p:sp>
      <p:pic>
        <p:nvPicPr>
          <p:cNvPr id="5" name="İçerik Yer Tutucusu 4">
            <a:extLst>
              <a:ext uri="{FF2B5EF4-FFF2-40B4-BE49-F238E27FC236}">
                <a16:creationId xmlns:a16="http://schemas.microsoft.com/office/drawing/2014/main" id="{105FD2C6-A6E6-46A2-B43A-290AAFFFF41B}"/>
              </a:ext>
            </a:extLst>
          </p:cNvPr>
          <p:cNvPicPr>
            <a:picLocks noGrp="1" noChangeAspect="1"/>
          </p:cNvPicPr>
          <p:nvPr>
            <p:ph idx="1"/>
          </p:nvPr>
        </p:nvPicPr>
        <p:blipFill>
          <a:blip r:embed="rId3"/>
          <a:stretch>
            <a:fillRect/>
          </a:stretch>
        </p:blipFill>
        <p:spPr>
          <a:xfrm>
            <a:off x="1043607" y="1059632"/>
            <a:ext cx="7924787" cy="5393704"/>
          </a:xfrm>
        </p:spPr>
      </p:pic>
    </p:spTree>
    <p:extLst>
      <p:ext uri="{BB962C8B-B14F-4D97-AF65-F5344CB8AC3E}">
        <p14:creationId xmlns:p14="http://schemas.microsoft.com/office/powerpoint/2010/main" val="278114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457E333-5AF4-4936-A05F-3FD8B58C6861}"/>
              </a:ext>
            </a:extLst>
          </p:cNvPr>
          <p:cNvPicPr>
            <a:picLocks noGrp="1" noChangeAspect="1"/>
          </p:cNvPicPr>
          <p:nvPr>
            <p:ph idx="1"/>
          </p:nvPr>
        </p:nvPicPr>
        <p:blipFill>
          <a:blip r:embed="rId3"/>
          <a:stretch>
            <a:fillRect/>
          </a:stretch>
        </p:blipFill>
        <p:spPr>
          <a:xfrm>
            <a:off x="1115616" y="260647"/>
            <a:ext cx="7344816" cy="5842467"/>
          </a:xfrm>
        </p:spPr>
      </p:pic>
    </p:spTree>
    <p:extLst>
      <p:ext uri="{BB962C8B-B14F-4D97-AF65-F5344CB8AC3E}">
        <p14:creationId xmlns:p14="http://schemas.microsoft.com/office/powerpoint/2010/main" val="1897512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1E6328-80B9-483E-BA04-7F1FBB60FC78}"/>
              </a:ext>
            </a:extLst>
          </p:cNvPr>
          <p:cNvSpPr>
            <a:spLocks noGrp="1"/>
          </p:cNvSpPr>
          <p:nvPr>
            <p:ph type="title"/>
          </p:nvPr>
        </p:nvSpPr>
        <p:spPr>
          <a:xfrm>
            <a:off x="1028700" y="685800"/>
            <a:ext cx="7200900" cy="654968"/>
          </a:xfrm>
        </p:spPr>
        <p:txBody>
          <a:bodyPr>
            <a:normAutofit/>
          </a:bodyPr>
          <a:lstStyle/>
          <a:p>
            <a:pPr algn="ctr"/>
            <a:r>
              <a:rPr lang="tr-TR" sz="3200" dirty="0" err="1">
                <a:solidFill>
                  <a:srgbClr val="FF0000"/>
                </a:solidFill>
              </a:rPr>
              <a:t>Outliers</a:t>
            </a:r>
            <a:endParaRPr lang="tr-TR" sz="3200" dirty="0">
              <a:solidFill>
                <a:srgbClr val="FF0000"/>
              </a:solidFill>
            </a:endParaRPr>
          </a:p>
        </p:txBody>
      </p:sp>
      <p:sp>
        <p:nvSpPr>
          <p:cNvPr id="3" name="İçerik Yer Tutucusu 2">
            <a:extLst>
              <a:ext uri="{FF2B5EF4-FFF2-40B4-BE49-F238E27FC236}">
                <a16:creationId xmlns:a16="http://schemas.microsoft.com/office/drawing/2014/main" id="{24C99483-3F0B-4F40-9BF1-3AD04D934D3D}"/>
              </a:ext>
            </a:extLst>
          </p:cNvPr>
          <p:cNvSpPr>
            <a:spLocks noGrp="1"/>
          </p:cNvSpPr>
          <p:nvPr>
            <p:ph idx="1"/>
          </p:nvPr>
        </p:nvSpPr>
        <p:spPr>
          <a:xfrm>
            <a:off x="1028700" y="1340768"/>
            <a:ext cx="7200900" cy="4526632"/>
          </a:xfrm>
        </p:spPr>
        <p:txBody>
          <a:bodyPr>
            <a:normAutofit/>
          </a:bodyPr>
          <a:lstStyle/>
          <a:p>
            <a:pPr algn="l"/>
            <a:r>
              <a:rPr lang="en-US" sz="2000" b="0" i="0" u="none" strike="noStrike" baseline="0" dirty="0">
                <a:latin typeface="Goudy"/>
              </a:rPr>
              <a:t>Refers</a:t>
            </a:r>
            <a:r>
              <a:rPr lang="tr-TR" sz="2000" b="0" i="0" u="none" strike="noStrike" baseline="0" dirty="0">
                <a:latin typeface="Goudy"/>
              </a:rPr>
              <a:t> </a:t>
            </a:r>
            <a:r>
              <a:rPr lang="en-US" sz="2000" b="0" i="0" u="none" strike="noStrike" baseline="0" dirty="0">
                <a:latin typeface="Goudy"/>
              </a:rPr>
              <a:t>to a data point that falls far outside the main distribution of</a:t>
            </a:r>
            <a:r>
              <a:rPr lang="tr-TR" sz="2000" b="0" i="0" u="none" strike="noStrike" baseline="0" dirty="0">
                <a:latin typeface="Goudy"/>
              </a:rPr>
              <a:t> </a:t>
            </a:r>
            <a:r>
              <a:rPr lang="en-US" sz="2000" b="0" i="0" u="none" strike="noStrike" baseline="0" dirty="0">
                <a:latin typeface="Goudy"/>
              </a:rPr>
              <a:t>scores. </a:t>
            </a:r>
            <a:endParaRPr lang="tr-TR" sz="2000" b="0" i="0" u="none" strike="noStrike" baseline="0" dirty="0">
              <a:latin typeface="Goudy"/>
            </a:endParaRPr>
          </a:p>
          <a:p>
            <a:pPr algn="l"/>
            <a:endParaRPr lang="tr-TR" sz="2000" b="0" i="0" u="none" strike="noStrike" baseline="0" dirty="0">
              <a:latin typeface="Goudy"/>
            </a:endParaRPr>
          </a:p>
          <a:p>
            <a:pPr algn="l"/>
            <a:r>
              <a:rPr lang="en-US" sz="2000" b="0" i="0" u="none" strike="noStrike" baseline="0" dirty="0">
                <a:latin typeface="Goudy"/>
              </a:rPr>
              <a:t>An</a:t>
            </a:r>
            <a:r>
              <a:rPr lang="tr-TR" sz="2000" b="0" i="0" u="none" strike="noStrike" baseline="0" dirty="0">
                <a:latin typeface="Goudy"/>
              </a:rPr>
              <a:t> </a:t>
            </a:r>
            <a:r>
              <a:rPr lang="en-US" sz="2000" b="0" i="0" u="none" strike="noStrike" baseline="0" dirty="0">
                <a:latin typeface="Goudy"/>
              </a:rPr>
              <a:t>outlier can distort statistical analyses that include</a:t>
            </a:r>
            <a:r>
              <a:rPr lang="tr-TR" sz="2000" b="0" i="0" u="none" strike="noStrike" baseline="0" dirty="0">
                <a:latin typeface="Goudy"/>
              </a:rPr>
              <a:t> </a:t>
            </a:r>
            <a:r>
              <a:rPr lang="en-US" sz="2000" b="0" i="0" u="none" strike="noStrike" baseline="0" dirty="0">
                <a:latin typeface="Goudy"/>
              </a:rPr>
              <a:t>actual values of all the scores, such as the mean and standard deviation. </a:t>
            </a:r>
            <a:endParaRPr lang="tr-TR" sz="2000" b="0" i="0" u="none" strike="noStrike" baseline="0" dirty="0">
              <a:latin typeface="Goudy"/>
            </a:endParaRPr>
          </a:p>
          <a:p>
            <a:pPr algn="l"/>
            <a:endParaRPr lang="tr-TR" sz="2000" b="0" i="0" u="none" strike="noStrike" baseline="0" dirty="0">
              <a:latin typeface="Goudy"/>
            </a:endParaRPr>
          </a:p>
          <a:p>
            <a:pPr algn="l"/>
            <a:r>
              <a:rPr lang="tr-TR" sz="2000" b="0" i="0" u="none" strike="noStrike" baseline="0" dirty="0" err="1">
                <a:latin typeface="Goudy"/>
              </a:rPr>
              <a:t>Some</a:t>
            </a:r>
            <a:r>
              <a:rPr lang="tr-TR" sz="2000" b="0" i="0" u="none" strike="noStrike" baseline="0" dirty="0">
                <a:latin typeface="Goudy"/>
              </a:rPr>
              <a:t> </a:t>
            </a:r>
            <a:r>
              <a:rPr lang="tr-TR" sz="2000" b="0" i="0" u="none" strike="noStrike" baseline="0" dirty="0" err="1">
                <a:latin typeface="Goudy"/>
              </a:rPr>
              <a:t>visual</a:t>
            </a:r>
            <a:r>
              <a:rPr lang="tr-TR" sz="2000" b="0" i="0" u="none" strike="noStrike" baseline="0" dirty="0">
                <a:latin typeface="Goudy"/>
              </a:rPr>
              <a:t> </a:t>
            </a:r>
            <a:r>
              <a:rPr lang="tr-TR" sz="2000" b="0" i="0" u="none" strike="noStrike" baseline="0" dirty="0" err="1">
                <a:latin typeface="Goudy"/>
              </a:rPr>
              <a:t>displays</a:t>
            </a:r>
            <a:r>
              <a:rPr lang="tr-TR" sz="2000" b="0" i="0" u="none" strike="noStrike" baseline="0" dirty="0">
                <a:latin typeface="Goudy"/>
              </a:rPr>
              <a:t> can be </a:t>
            </a:r>
            <a:r>
              <a:rPr lang="tr-TR" sz="2000" b="0" i="0" u="none" strike="noStrike" baseline="0" dirty="0" err="1">
                <a:latin typeface="Goudy"/>
              </a:rPr>
              <a:t>used</a:t>
            </a:r>
            <a:r>
              <a:rPr lang="tr-TR" sz="2000" b="0" i="0" u="none" strike="noStrike" baseline="0" dirty="0">
                <a:latin typeface="Goudy"/>
              </a:rPr>
              <a:t> </a:t>
            </a:r>
            <a:r>
              <a:rPr lang="en-US" sz="2000" b="0" i="0" u="none" strike="noStrike" baseline="0" dirty="0">
                <a:latin typeface="Goudy"/>
              </a:rPr>
              <a:t>to identify extreme scores, </a:t>
            </a:r>
            <a:r>
              <a:rPr lang="tr-TR" sz="2000" b="0" i="0" u="none" strike="noStrike" baseline="0" dirty="0">
                <a:latin typeface="Goudy"/>
              </a:rPr>
              <a:t>but </a:t>
            </a:r>
            <a:r>
              <a:rPr lang="en-US" sz="2000" b="0" i="0" u="none" strike="noStrike" baseline="0" dirty="0">
                <a:latin typeface="Goudy"/>
              </a:rPr>
              <a:t>outliers are typically identified as</a:t>
            </a:r>
            <a:r>
              <a:rPr lang="tr-TR" sz="2000" b="0" i="0" u="none" strike="noStrike" baseline="0" dirty="0">
                <a:latin typeface="Goudy"/>
              </a:rPr>
              <a:t> </a:t>
            </a:r>
            <a:r>
              <a:rPr lang="en-US" sz="2000" b="0" i="0" u="none" strike="noStrike" baseline="0" dirty="0">
                <a:latin typeface="Goudy"/>
              </a:rPr>
              <a:t>data points that are three standard deviations from the mean.</a:t>
            </a:r>
            <a:endParaRPr lang="tr-TR" sz="2000" b="0" i="0" u="none" strike="noStrike" baseline="0" dirty="0">
              <a:latin typeface="Goudy"/>
            </a:endParaRPr>
          </a:p>
        </p:txBody>
      </p:sp>
    </p:spTree>
    <p:extLst>
      <p:ext uri="{BB962C8B-B14F-4D97-AF65-F5344CB8AC3E}">
        <p14:creationId xmlns:p14="http://schemas.microsoft.com/office/powerpoint/2010/main" val="3799004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83D274-1272-8F71-0E72-115181E7697F}"/>
              </a:ext>
            </a:extLst>
          </p:cNvPr>
          <p:cNvSpPr>
            <a:spLocks noGrp="1"/>
          </p:cNvSpPr>
          <p:nvPr>
            <p:ph type="title"/>
          </p:nvPr>
        </p:nvSpPr>
        <p:spPr/>
        <p:txBody>
          <a:bodyPr/>
          <a:lstStyle/>
          <a:p>
            <a:r>
              <a:rPr lang="tr-TR" dirty="0" err="1"/>
              <a:t>Boxplots</a:t>
            </a:r>
            <a:endParaRPr lang="tr-TR" dirty="0"/>
          </a:p>
        </p:txBody>
      </p:sp>
      <p:sp>
        <p:nvSpPr>
          <p:cNvPr id="3" name="İçerik Yer Tutucusu 2">
            <a:extLst>
              <a:ext uri="{FF2B5EF4-FFF2-40B4-BE49-F238E27FC236}">
                <a16:creationId xmlns:a16="http://schemas.microsoft.com/office/drawing/2014/main" id="{D92C0A19-B2D9-2126-5751-40A5AAFB0B36}"/>
              </a:ext>
            </a:extLst>
          </p:cNvPr>
          <p:cNvSpPr>
            <a:spLocks noGrp="1"/>
          </p:cNvSpPr>
          <p:nvPr>
            <p:ph idx="1"/>
          </p:nvPr>
        </p:nvSpPr>
        <p:spPr/>
        <p:txBody>
          <a:bodyPr/>
          <a:lstStyle/>
          <a:p>
            <a:r>
              <a:rPr lang="en-US" dirty="0"/>
              <a:t>There are times when mean, median, and mode aren’t enough to describe a dataset</a:t>
            </a:r>
            <a:r>
              <a:rPr lang="tr-TR" dirty="0"/>
              <a:t> </a:t>
            </a:r>
          </a:p>
          <a:p>
            <a:endParaRPr lang="tr-TR" dirty="0"/>
          </a:p>
          <a:p>
            <a:r>
              <a:rPr lang="en-US" dirty="0"/>
              <a:t>You need to have information on the variability or dispersion of the data. A </a:t>
            </a:r>
            <a:r>
              <a:rPr lang="en-US" dirty="0">
                <a:solidFill>
                  <a:srgbClr val="FF0000"/>
                </a:solidFill>
              </a:rPr>
              <a:t>boxplot</a:t>
            </a:r>
            <a:r>
              <a:rPr lang="en-US" dirty="0"/>
              <a:t> is a graph that gives you a good indication of how the values in the data are spread out.</a:t>
            </a:r>
            <a:endParaRPr lang="tr-TR" dirty="0"/>
          </a:p>
          <a:p>
            <a:endParaRPr lang="tr-TR" dirty="0"/>
          </a:p>
        </p:txBody>
      </p:sp>
    </p:spTree>
    <p:extLst>
      <p:ext uri="{BB962C8B-B14F-4D97-AF65-F5344CB8AC3E}">
        <p14:creationId xmlns:p14="http://schemas.microsoft.com/office/powerpoint/2010/main" val="1309122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458B66-3986-464D-9EB6-E08376A2D26B}"/>
              </a:ext>
            </a:extLst>
          </p:cNvPr>
          <p:cNvSpPr>
            <a:spLocks noGrp="1"/>
          </p:cNvSpPr>
          <p:nvPr>
            <p:ph idx="1"/>
          </p:nvPr>
        </p:nvSpPr>
        <p:spPr>
          <a:xfrm>
            <a:off x="827584" y="1484784"/>
            <a:ext cx="7992888" cy="5040560"/>
          </a:xfrm>
        </p:spPr>
        <p:txBody>
          <a:bodyPr>
            <a:normAutofit lnSpcReduction="10000"/>
          </a:bodyPr>
          <a:lstStyle/>
          <a:p>
            <a:r>
              <a:rPr lang="tr-TR" dirty="0"/>
              <a:t>A </a:t>
            </a:r>
            <a:r>
              <a:rPr lang="tr-TR" dirty="0" err="1"/>
              <a:t>boxplot</a:t>
            </a:r>
            <a:r>
              <a:rPr lang="tr-TR" dirty="0"/>
              <a:t> is u</a:t>
            </a:r>
            <a:r>
              <a:rPr lang="en-US" dirty="0"/>
              <a:t>sed</a:t>
            </a:r>
            <a:r>
              <a:rPr lang="tr-TR" dirty="0"/>
              <a:t> </a:t>
            </a:r>
            <a:r>
              <a:rPr lang="en-US" dirty="0"/>
              <a:t> to show a visual distribution of numerical data and variability by displaying quartiles (or percentages) and averages. </a:t>
            </a:r>
            <a:endParaRPr lang="tr-TR" dirty="0"/>
          </a:p>
          <a:p>
            <a:endParaRPr lang="tr-TR" dirty="0"/>
          </a:p>
          <a:p>
            <a:r>
              <a:rPr lang="en-US" dirty="0"/>
              <a:t>It can tell you about your outliers and what their values are. It can also tell you if your data is symmetrical, how tightly your data is grouped, and if and how your data is skewed</a:t>
            </a:r>
            <a:endParaRPr lang="tr-TR" dirty="0"/>
          </a:p>
          <a:p>
            <a:endParaRPr lang="tr-TR" dirty="0"/>
          </a:p>
          <a:p>
            <a:r>
              <a:rPr lang="en-US" dirty="0"/>
              <a:t>Box</a:t>
            </a:r>
            <a:r>
              <a:rPr lang="tr-TR" dirty="0" err="1"/>
              <a:t>plots</a:t>
            </a:r>
            <a:r>
              <a:rPr lang="tr-TR" dirty="0"/>
              <a:t> </a:t>
            </a:r>
            <a:r>
              <a:rPr lang="en-US" dirty="0"/>
              <a:t>show five characteristics of a data set: </a:t>
            </a:r>
            <a:endParaRPr lang="tr-TR" dirty="0"/>
          </a:p>
          <a:p>
            <a:pPr lvl="1"/>
            <a:r>
              <a:rPr lang="en-US" dirty="0"/>
              <a:t>minimum value, </a:t>
            </a:r>
            <a:endParaRPr lang="tr-TR" dirty="0"/>
          </a:p>
          <a:p>
            <a:pPr lvl="1"/>
            <a:r>
              <a:rPr lang="en-US" dirty="0"/>
              <a:t>first (25%) quarter, </a:t>
            </a:r>
            <a:endParaRPr lang="tr-TR" dirty="0"/>
          </a:p>
          <a:p>
            <a:pPr lvl="1"/>
            <a:r>
              <a:rPr lang="en-US" dirty="0"/>
              <a:t>median, </a:t>
            </a:r>
            <a:endParaRPr lang="tr-TR" dirty="0"/>
          </a:p>
          <a:p>
            <a:pPr lvl="1"/>
            <a:r>
              <a:rPr lang="en-US" dirty="0"/>
              <a:t>third (75%) quarter, </a:t>
            </a:r>
            <a:endParaRPr lang="tr-TR" dirty="0"/>
          </a:p>
          <a:p>
            <a:pPr lvl="1"/>
            <a:r>
              <a:rPr lang="en-US" dirty="0"/>
              <a:t>maximum value.</a:t>
            </a:r>
            <a:endParaRPr lang="tr-TR" dirty="0"/>
          </a:p>
        </p:txBody>
      </p:sp>
    </p:spTree>
    <p:extLst>
      <p:ext uri="{BB962C8B-B14F-4D97-AF65-F5344CB8AC3E}">
        <p14:creationId xmlns:p14="http://schemas.microsoft.com/office/powerpoint/2010/main" val="3525269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9A8CDCB-B353-43D1-869C-3A9CCC5194E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853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E00F7D2-FBE2-F373-C4FD-6C745EA5E4B9}"/>
              </a:ext>
            </a:extLst>
          </p:cNvPr>
          <p:cNvPicPr>
            <a:picLocks noChangeAspect="1"/>
          </p:cNvPicPr>
          <p:nvPr/>
        </p:nvPicPr>
        <p:blipFill>
          <a:blip r:embed="rId2"/>
          <a:stretch>
            <a:fillRect/>
          </a:stretch>
        </p:blipFill>
        <p:spPr>
          <a:xfrm>
            <a:off x="0" y="0"/>
            <a:ext cx="9144000" cy="6813375"/>
          </a:xfrm>
          <a:prstGeom prst="rect">
            <a:avLst/>
          </a:prstGeom>
        </p:spPr>
      </p:pic>
    </p:spTree>
    <p:extLst>
      <p:ext uri="{BB962C8B-B14F-4D97-AF65-F5344CB8AC3E}">
        <p14:creationId xmlns:p14="http://schemas.microsoft.com/office/powerpoint/2010/main" val="351410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4BE670E4-5FFA-D336-9C45-0E86F4C6C9DE}"/>
              </a:ext>
            </a:extLst>
          </p:cNvPr>
          <p:cNvSpPr>
            <a:spLocks noGrp="1"/>
          </p:cNvSpPr>
          <p:nvPr>
            <p:ph type="title"/>
          </p:nvPr>
        </p:nvSpPr>
        <p:spPr>
          <a:xfrm>
            <a:off x="1403648" y="2636912"/>
            <a:ext cx="7200900" cy="1485900"/>
          </a:xfrm>
        </p:spPr>
        <p:txBody>
          <a:bodyPr/>
          <a:lstStyle/>
          <a:p>
            <a:r>
              <a:rPr lang="tr-TR" dirty="0" err="1">
                <a:hlinkClick r:id="rId2"/>
              </a:rPr>
              <a:t>Range</a:t>
            </a:r>
            <a:r>
              <a:rPr lang="tr-TR" dirty="0">
                <a:hlinkClick r:id="rId2"/>
              </a:rPr>
              <a:t>, </a:t>
            </a:r>
            <a:r>
              <a:rPr lang="tr-TR" dirty="0" err="1">
                <a:hlinkClick r:id="rId2"/>
              </a:rPr>
              <a:t>Interquartile</a:t>
            </a:r>
            <a:r>
              <a:rPr lang="tr-TR" dirty="0">
                <a:hlinkClick r:id="rId2"/>
              </a:rPr>
              <a:t> </a:t>
            </a:r>
            <a:r>
              <a:rPr lang="tr-TR" dirty="0" err="1">
                <a:hlinkClick r:id="rId2"/>
              </a:rPr>
              <a:t>Range</a:t>
            </a:r>
            <a:r>
              <a:rPr lang="tr-TR" dirty="0">
                <a:hlinkClick r:id="rId2"/>
              </a:rPr>
              <a:t>, </a:t>
            </a:r>
            <a:r>
              <a:rPr lang="tr-TR" dirty="0" err="1">
                <a:hlinkClick r:id="rId2"/>
              </a:rPr>
              <a:t>Boxplot</a:t>
            </a:r>
            <a:endParaRPr lang="tr-TR" dirty="0">
              <a:hlinkClick r:id="rId2"/>
            </a:endParaRPr>
          </a:p>
        </p:txBody>
      </p:sp>
      <p:sp>
        <p:nvSpPr>
          <p:cNvPr id="7" name="Metin kutusu 6">
            <a:extLst>
              <a:ext uri="{FF2B5EF4-FFF2-40B4-BE49-F238E27FC236}">
                <a16:creationId xmlns:a16="http://schemas.microsoft.com/office/drawing/2014/main" id="{AE2A6CE0-6A68-FD3D-467B-C232EF040AEC}"/>
              </a:ext>
            </a:extLst>
          </p:cNvPr>
          <p:cNvSpPr txBox="1"/>
          <p:nvPr/>
        </p:nvSpPr>
        <p:spPr>
          <a:xfrm>
            <a:off x="1297638" y="1556792"/>
            <a:ext cx="6548723" cy="400110"/>
          </a:xfrm>
          <a:prstGeom prst="rect">
            <a:avLst/>
          </a:prstGeom>
          <a:noFill/>
        </p:spPr>
        <p:txBody>
          <a:bodyPr wrap="square">
            <a:spAutoFit/>
          </a:bodyPr>
          <a:lstStyle/>
          <a:p>
            <a:r>
              <a:rPr lang="tr-TR" sz="2000" b="1" dirty="0" err="1">
                <a:latin typeface="Calibri" panose="020F0502020204030204" pitchFamily="34" charset="0"/>
                <a:ea typeface="Calibri" panose="020F0502020204030204" pitchFamily="34" charset="0"/>
                <a:cs typeface="Times New Roman" panose="02020603050405020304" pitchFamily="18" charset="0"/>
              </a:rPr>
              <a:t>Click</a:t>
            </a:r>
            <a:r>
              <a:rPr lang="tr-TR" sz="2000" b="1" dirty="0">
                <a:latin typeface="Calibri" panose="020F0502020204030204" pitchFamily="34" charset="0"/>
                <a:ea typeface="Calibri" panose="020F0502020204030204" pitchFamily="34" charset="0"/>
                <a:cs typeface="Times New Roman" panose="02020603050405020304" pitchFamily="18" charset="0"/>
              </a:rPr>
              <a:t> on </a:t>
            </a:r>
            <a:r>
              <a:rPr lang="tr-TR" sz="2000" b="1" dirty="0" err="1">
                <a:latin typeface="Calibri" panose="020F0502020204030204" pitchFamily="34" charset="0"/>
                <a:ea typeface="Calibri" panose="020F0502020204030204" pitchFamily="34" charset="0"/>
                <a:cs typeface="Times New Roman" panose="02020603050405020304" pitchFamily="18" charset="0"/>
              </a:rPr>
              <a:t>the</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err="1">
                <a:latin typeface="Calibri" panose="020F0502020204030204" pitchFamily="34" charset="0"/>
                <a:ea typeface="Calibri" panose="020F0502020204030204" pitchFamily="34" charset="0"/>
                <a:cs typeface="Times New Roman" panose="02020603050405020304" pitchFamily="18" charset="0"/>
              </a:rPr>
              <a:t>following</a:t>
            </a:r>
            <a:r>
              <a:rPr lang="tr-TR" sz="2000" b="1" dirty="0">
                <a:latin typeface="Calibri" panose="020F0502020204030204" pitchFamily="34" charset="0"/>
                <a:ea typeface="Calibri" panose="020F0502020204030204" pitchFamily="34" charset="0"/>
                <a:cs typeface="Times New Roman" panose="02020603050405020304" pitchFamily="18" charset="0"/>
              </a:rPr>
              <a:t> link </a:t>
            </a:r>
            <a:r>
              <a:rPr lang="tr-TR" sz="2000" b="1" dirty="0" err="1">
                <a:latin typeface="Calibri" panose="020F0502020204030204" pitchFamily="34" charset="0"/>
                <a:ea typeface="Calibri" panose="020F0502020204030204" pitchFamily="34" charset="0"/>
                <a:cs typeface="Times New Roman" panose="02020603050405020304" pitchFamily="18" charset="0"/>
              </a:rPr>
              <a:t>to</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err="1">
                <a:latin typeface="Calibri" panose="020F0502020204030204" pitchFamily="34" charset="0"/>
                <a:ea typeface="Calibri" panose="020F0502020204030204" pitchFamily="34" charset="0"/>
                <a:cs typeface="Times New Roman" panose="02020603050405020304" pitchFamily="18" charset="0"/>
              </a:rPr>
              <a:t>learn</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err="1">
                <a:latin typeface="Calibri" panose="020F0502020204030204" pitchFamily="34" charset="0"/>
                <a:ea typeface="Calibri" panose="020F0502020204030204" pitchFamily="34" charset="0"/>
                <a:cs typeface="Times New Roman" panose="02020603050405020304" pitchFamily="18" charset="0"/>
              </a:rPr>
              <a:t>more</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err="1">
                <a:latin typeface="Calibri" panose="020F0502020204030204" pitchFamily="34" charset="0"/>
                <a:ea typeface="Calibri" panose="020F0502020204030204" pitchFamily="34" charset="0"/>
                <a:cs typeface="Times New Roman" panose="02020603050405020304" pitchFamily="18" charset="0"/>
              </a:rPr>
              <a:t>about</a:t>
            </a:r>
            <a:r>
              <a:rPr lang="tr-TR" sz="2000" b="1" dirty="0">
                <a:latin typeface="Calibri" panose="020F0502020204030204" pitchFamily="34" charset="0"/>
                <a:ea typeface="Calibri" panose="020F0502020204030204" pitchFamily="34" charset="0"/>
                <a:cs typeface="Times New Roman" panose="02020603050405020304" pitchFamily="18" charset="0"/>
              </a:rPr>
              <a:t> </a:t>
            </a:r>
            <a:r>
              <a:rPr lang="tr-TR" sz="2000" b="1" dirty="0" err="1">
                <a:latin typeface="Calibri" panose="020F0502020204030204" pitchFamily="34" charset="0"/>
                <a:ea typeface="Calibri" panose="020F0502020204030204" pitchFamily="34" charset="0"/>
                <a:cs typeface="Times New Roman" panose="02020603050405020304" pitchFamily="18" charset="0"/>
              </a:rPr>
              <a:t>boxplots</a:t>
            </a:r>
            <a:endParaRPr lang="tr-TR" sz="2000" b="1" dirty="0"/>
          </a:p>
        </p:txBody>
      </p:sp>
    </p:spTree>
    <p:extLst>
      <p:ext uri="{BB962C8B-B14F-4D97-AF65-F5344CB8AC3E}">
        <p14:creationId xmlns:p14="http://schemas.microsoft.com/office/powerpoint/2010/main" val="118923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9A197BC-4B01-0584-F2AD-34A26B159CC1}"/>
              </a:ext>
            </a:extLst>
          </p:cNvPr>
          <p:cNvPicPr>
            <a:picLocks noGrp="1" noChangeAspect="1"/>
          </p:cNvPicPr>
          <p:nvPr>
            <p:ph idx="1"/>
          </p:nvPr>
        </p:nvPicPr>
        <p:blipFill>
          <a:blip r:embed="rId2"/>
          <a:stretch>
            <a:fillRect/>
          </a:stretch>
        </p:blipFill>
        <p:spPr>
          <a:xfrm>
            <a:off x="593803" y="1375783"/>
            <a:ext cx="8237963" cy="4332249"/>
          </a:xfrm>
          <a:prstGeom prst="rect">
            <a:avLst/>
          </a:prstGeom>
        </p:spPr>
      </p:pic>
    </p:spTree>
    <p:extLst>
      <p:ext uri="{BB962C8B-B14F-4D97-AF65-F5344CB8AC3E}">
        <p14:creationId xmlns:p14="http://schemas.microsoft.com/office/powerpoint/2010/main" val="188179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r>
              <a:rPr lang="en-US" b="1" dirty="0">
                <a:latin typeface="Arial" charset="0"/>
              </a:rPr>
              <a:t>SIMPLE STATISTICS</a:t>
            </a:r>
            <a:endParaRPr lang="en-AU" b="1" dirty="0">
              <a:latin typeface="Arial" charset="0"/>
            </a:endParaRPr>
          </a:p>
        </p:txBody>
      </p:sp>
      <p:sp>
        <p:nvSpPr>
          <p:cNvPr id="5123" name="Rectangle 3"/>
          <p:cNvSpPr>
            <a:spLocks noGrp="1" noChangeArrowheads="1"/>
          </p:cNvSpPr>
          <p:nvPr>
            <p:ph idx="1"/>
          </p:nvPr>
        </p:nvSpPr>
        <p:spPr>
          <a:xfrm>
            <a:off x="899592" y="1600200"/>
            <a:ext cx="7863408" cy="4953000"/>
          </a:xfrm>
        </p:spPr>
        <p:txBody>
          <a:bodyPr>
            <a:normAutofit/>
          </a:bodyPr>
          <a:lstStyle/>
          <a:p>
            <a:r>
              <a:rPr lang="tr-TR" dirty="0" err="1">
                <a:latin typeface="Arial" charset="0"/>
              </a:rPr>
              <a:t>Frequency</a:t>
            </a:r>
            <a:endParaRPr lang="tr-TR" dirty="0">
              <a:latin typeface="Arial" charset="0"/>
            </a:endParaRPr>
          </a:p>
          <a:p>
            <a:endParaRPr lang="tr-TR" dirty="0">
              <a:latin typeface="Arial" charset="0"/>
            </a:endParaRPr>
          </a:p>
          <a:p>
            <a:r>
              <a:rPr lang="en-US" dirty="0">
                <a:latin typeface="Arial" charset="0"/>
              </a:rPr>
              <a:t>Mean</a:t>
            </a:r>
            <a:endParaRPr lang="tr-TR" dirty="0">
              <a:latin typeface="Arial" charset="0"/>
            </a:endParaRPr>
          </a:p>
          <a:p>
            <a:endParaRPr lang="tr-TR" dirty="0">
              <a:latin typeface="Arial" charset="0"/>
            </a:endParaRPr>
          </a:p>
          <a:p>
            <a:r>
              <a:rPr lang="en-US" dirty="0">
                <a:latin typeface="Arial" charset="0"/>
              </a:rPr>
              <a:t>Mode </a:t>
            </a:r>
          </a:p>
          <a:p>
            <a:endParaRPr lang="tr-TR" dirty="0">
              <a:latin typeface="Arial" charset="0"/>
            </a:endParaRPr>
          </a:p>
          <a:p>
            <a:r>
              <a:rPr lang="tr-TR" dirty="0" err="1">
                <a:latin typeface="Arial" charset="0"/>
              </a:rPr>
              <a:t>Median</a:t>
            </a:r>
            <a:r>
              <a:rPr lang="tr-TR" dirty="0">
                <a:latin typeface="Arial" charset="0"/>
              </a:rPr>
              <a:t> </a:t>
            </a:r>
          </a:p>
          <a:p>
            <a:endParaRPr lang="tr-TR" dirty="0">
              <a:latin typeface="Arial" charset="0"/>
            </a:endParaRPr>
          </a:p>
          <a:p>
            <a:r>
              <a:rPr lang="en-US" dirty="0">
                <a:latin typeface="Arial" charset="0"/>
              </a:rPr>
              <a:t>Standard deviation</a:t>
            </a:r>
            <a:endParaRPr lang="tr-TR" dirty="0">
              <a:latin typeface="Arial" charset="0"/>
            </a:endParaRPr>
          </a:p>
          <a:p>
            <a:endParaRPr lang="tr-TR" dirty="0">
              <a:latin typeface="Arial" charset="0"/>
            </a:endParaRPr>
          </a:p>
          <a:p>
            <a:endParaRPr lang="en-AU" sz="2400" dirty="0">
              <a:latin typeface="Arial" charset="0"/>
            </a:endParaRPr>
          </a:p>
        </p:txBody>
      </p:sp>
    </p:spTree>
    <p:extLst>
      <p:ext uri="{BB962C8B-B14F-4D97-AF65-F5344CB8AC3E}">
        <p14:creationId xmlns:p14="http://schemas.microsoft.com/office/powerpoint/2010/main" val="322255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CB5490-5469-4FE8-B393-E558A18BC3B8}"/>
              </a:ext>
            </a:extLst>
          </p:cNvPr>
          <p:cNvSpPr>
            <a:spLocks noGrp="1"/>
          </p:cNvSpPr>
          <p:nvPr>
            <p:ph type="title"/>
          </p:nvPr>
        </p:nvSpPr>
        <p:spPr>
          <a:xfrm>
            <a:off x="1028700" y="685800"/>
            <a:ext cx="7200900" cy="1663080"/>
          </a:xfrm>
        </p:spPr>
        <p:txBody>
          <a:bodyPr>
            <a:normAutofit/>
          </a:bodyPr>
          <a:lstStyle/>
          <a:p>
            <a:pPr algn="ctr"/>
            <a:r>
              <a:rPr lang="tr-TR" dirty="0">
                <a:solidFill>
                  <a:srgbClr val="FF0000"/>
                </a:solidFill>
              </a:rPr>
              <a:t>Presentation of Data</a:t>
            </a:r>
            <a:br>
              <a:rPr lang="tr-TR" dirty="0">
                <a:solidFill>
                  <a:srgbClr val="FF0000"/>
                </a:solidFill>
              </a:rPr>
            </a:br>
            <a:r>
              <a:rPr lang="tr-TR" dirty="0">
                <a:solidFill>
                  <a:srgbClr val="FF0000"/>
                </a:solidFill>
              </a:rPr>
              <a:t>(</a:t>
            </a:r>
            <a:r>
              <a:rPr lang="tr-TR" dirty="0" err="1">
                <a:solidFill>
                  <a:srgbClr val="FF0000"/>
                </a:solidFill>
              </a:rPr>
              <a:t>Frequency</a:t>
            </a:r>
            <a:r>
              <a:rPr lang="tr-TR" dirty="0">
                <a:solidFill>
                  <a:srgbClr val="FF0000"/>
                </a:solidFill>
              </a:rPr>
              <a:t>)</a:t>
            </a:r>
          </a:p>
        </p:txBody>
      </p:sp>
      <p:sp>
        <p:nvSpPr>
          <p:cNvPr id="3" name="İçerik Yer Tutucusu 2">
            <a:extLst>
              <a:ext uri="{FF2B5EF4-FFF2-40B4-BE49-F238E27FC236}">
                <a16:creationId xmlns:a16="http://schemas.microsoft.com/office/drawing/2014/main" id="{6BC53A68-D753-4427-BBEF-86A756CDD0F1}"/>
              </a:ext>
            </a:extLst>
          </p:cNvPr>
          <p:cNvSpPr>
            <a:spLocks noGrp="1"/>
          </p:cNvSpPr>
          <p:nvPr>
            <p:ph idx="1"/>
          </p:nvPr>
        </p:nvSpPr>
        <p:spPr>
          <a:xfrm>
            <a:off x="971550" y="2780928"/>
            <a:ext cx="7200900" cy="2767371"/>
          </a:xfrm>
        </p:spPr>
        <p:txBody>
          <a:bodyPr/>
          <a:lstStyle/>
          <a:p>
            <a:pPr algn="l"/>
            <a:r>
              <a:rPr lang="en-US" sz="1800" b="0" i="0" u="none" strike="noStrike" baseline="0" dirty="0">
                <a:latin typeface="Goudy"/>
              </a:rPr>
              <a:t>In most studies, there are many different scores</a:t>
            </a:r>
            <a:endParaRPr lang="tr-TR" sz="1800" b="0" i="0" u="none" strike="noStrike" baseline="0" dirty="0">
              <a:latin typeface="Goudy"/>
            </a:endParaRPr>
          </a:p>
          <a:p>
            <a:pPr algn="l"/>
            <a:endParaRPr lang="tr-TR" sz="1800" b="0" i="0" u="none" strike="noStrike" baseline="0" dirty="0">
              <a:latin typeface="Goudy"/>
            </a:endParaRPr>
          </a:p>
          <a:p>
            <a:pPr algn="l"/>
            <a:r>
              <a:rPr lang="en-US" sz="1800" b="0" i="0" u="none" strike="noStrike" baseline="0" dirty="0">
                <a:latin typeface="Goudy"/>
              </a:rPr>
              <a:t>The simplest</a:t>
            </a:r>
            <a:r>
              <a:rPr lang="tr-TR" sz="1800" b="0" i="0" u="none" strike="noStrike" baseline="0" dirty="0">
                <a:latin typeface="Goudy"/>
              </a:rPr>
              <a:t> </a:t>
            </a:r>
            <a:r>
              <a:rPr lang="en-US" sz="1800" b="0" i="0" u="none" strike="noStrike" baseline="0" dirty="0">
                <a:latin typeface="Goudy"/>
              </a:rPr>
              <a:t>organization of the scores is to list them from highest to lowest </a:t>
            </a:r>
            <a:r>
              <a:rPr lang="tr-TR" sz="1800" b="0" i="0" u="none" strike="noStrike" baseline="0" dirty="0">
                <a:latin typeface="Goudy"/>
              </a:rPr>
              <a:t>(</a:t>
            </a:r>
            <a:r>
              <a:rPr lang="en-US" sz="1800" b="0" i="0" u="none" strike="noStrike" baseline="0" dirty="0">
                <a:latin typeface="Goudy"/>
              </a:rPr>
              <a:t>a</a:t>
            </a:r>
            <a:r>
              <a:rPr lang="tr-TR" sz="1800" b="0" i="0" u="none" strike="noStrike" baseline="0" dirty="0">
                <a:latin typeface="Goudy"/>
              </a:rPr>
              <a:t> </a:t>
            </a:r>
            <a:r>
              <a:rPr lang="en-US" sz="1800" b="0" i="1" u="none" strike="noStrike" baseline="0" dirty="0">
                <a:latin typeface="Goudy-Italic"/>
              </a:rPr>
              <a:t>rank-order distribution</a:t>
            </a:r>
            <a:r>
              <a:rPr lang="tr-TR" sz="1800" b="0" i="1" u="none" strike="noStrike" baseline="0" dirty="0">
                <a:latin typeface="Goudy-Italic"/>
              </a:rPr>
              <a:t>)</a:t>
            </a:r>
            <a:r>
              <a:rPr lang="en-US" sz="1800" b="0" i="1" u="none" strike="noStrike" baseline="0" dirty="0">
                <a:latin typeface="Goudy-Italic"/>
              </a:rPr>
              <a:t>. </a:t>
            </a:r>
            <a:endParaRPr lang="tr-TR" sz="1800" b="0" i="1" u="none" strike="noStrike" baseline="0" dirty="0">
              <a:latin typeface="Goudy-Italic"/>
            </a:endParaRPr>
          </a:p>
          <a:p>
            <a:pPr algn="l"/>
            <a:endParaRPr lang="tr-TR" sz="1800" b="0" i="0" u="none" strike="noStrike" baseline="0" dirty="0">
              <a:latin typeface="Goudy"/>
            </a:endParaRPr>
          </a:p>
          <a:p>
            <a:pPr algn="l"/>
            <a:r>
              <a:rPr lang="en-US" sz="1800" b="0" i="0" u="none" strike="noStrike" baseline="0" dirty="0">
                <a:latin typeface="Goudy"/>
              </a:rPr>
              <a:t>The rank-order distribution is transformed to a </a:t>
            </a:r>
            <a:r>
              <a:rPr lang="en-US" sz="1800" b="1" i="0" u="none" strike="noStrike" baseline="0" dirty="0">
                <a:latin typeface="Goudy-Bold"/>
              </a:rPr>
              <a:t>frequency distribution</a:t>
            </a:r>
            <a:endParaRPr lang="tr-TR" sz="1800" b="1" i="0" u="none" strike="noStrike" baseline="0" dirty="0">
              <a:latin typeface="Goudy-Bold"/>
            </a:endParaRPr>
          </a:p>
          <a:p>
            <a:pPr algn="l"/>
            <a:endParaRPr lang="tr-TR" dirty="0"/>
          </a:p>
        </p:txBody>
      </p:sp>
    </p:spTree>
    <p:extLst>
      <p:ext uri="{BB962C8B-B14F-4D97-AF65-F5344CB8AC3E}">
        <p14:creationId xmlns:p14="http://schemas.microsoft.com/office/powerpoint/2010/main" val="16295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4C805E2-47E1-4421-A69B-4165892B8CB9}"/>
              </a:ext>
            </a:extLst>
          </p:cNvPr>
          <p:cNvPicPr>
            <a:picLocks noGrp="1" noChangeAspect="1"/>
          </p:cNvPicPr>
          <p:nvPr>
            <p:ph idx="1"/>
          </p:nvPr>
        </p:nvPicPr>
        <p:blipFill>
          <a:blip r:embed="rId2"/>
          <a:stretch>
            <a:fillRect/>
          </a:stretch>
        </p:blipFill>
        <p:spPr>
          <a:xfrm>
            <a:off x="736458" y="2916560"/>
            <a:ext cx="3024336" cy="3581400"/>
          </a:xfrm>
        </p:spPr>
      </p:pic>
      <p:pic>
        <p:nvPicPr>
          <p:cNvPr id="7" name="Resim 6">
            <a:extLst>
              <a:ext uri="{FF2B5EF4-FFF2-40B4-BE49-F238E27FC236}">
                <a16:creationId xmlns:a16="http://schemas.microsoft.com/office/drawing/2014/main" id="{D20CD38D-6F9E-4825-80D4-24F97589E40A}"/>
              </a:ext>
            </a:extLst>
          </p:cNvPr>
          <p:cNvPicPr>
            <a:picLocks noChangeAspect="1"/>
          </p:cNvPicPr>
          <p:nvPr/>
        </p:nvPicPr>
        <p:blipFill>
          <a:blip r:embed="rId3"/>
          <a:stretch>
            <a:fillRect/>
          </a:stretch>
        </p:blipFill>
        <p:spPr>
          <a:xfrm>
            <a:off x="4139952" y="1556792"/>
            <a:ext cx="4609374" cy="4941168"/>
          </a:xfrm>
          <a:prstGeom prst="rect">
            <a:avLst/>
          </a:prstGeom>
        </p:spPr>
      </p:pic>
      <p:sp>
        <p:nvSpPr>
          <p:cNvPr id="9" name="Metin kutusu 8">
            <a:extLst>
              <a:ext uri="{FF2B5EF4-FFF2-40B4-BE49-F238E27FC236}">
                <a16:creationId xmlns:a16="http://schemas.microsoft.com/office/drawing/2014/main" id="{34C055FD-6397-4A2C-90DD-E91B27F86D24}"/>
              </a:ext>
            </a:extLst>
          </p:cNvPr>
          <p:cNvSpPr txBox="1"/>
          <p:nvPr/>
        </p:nvSpPr>
        <p:spPr>
          <a:xfrm>
            <a:off x="1115616" y="2531607"/>
            <a:ext cx="2726384" cy="369332"/>
          </a:xfrm>
          <a:prstGeom prst="rect">
            <a:avLst/>
          </a:prstGeom>
          <a:noFill/>
        </p:spPr>
        <p:txBody>
          <a:bodyPr wrap="square">
            <a:spAutoFit/>
          </a:bodyPr>
          <a:lstStyle/>
          <a:p>
            <a:r>
              <a:rPr lang="tr-TR" sz="1800" b="1" dirty="0">
                <a:latin typeface="+mn-lt"/>
              </a:rPr>
              <a:t>Unorganized </a:t>
            </a:r>
            <a:r>
              <a:rPr lang="tr-TR" sz="1800" b="1" dirty="0" err="1">
                <a:latin typeface="+mn-lt"/>
              </a:rPr>
              <a:t>Scores</a:t>
            </a:r>
            <a:endParaRPr lang="tr-TR" b="1" dirty="0"/>
          </a:p>
        </p:txBody>
      </p:sp>
      <p:sp>
        <p:nvSpPr>
          <p:cNvPr id="10" name="Metin kutusu 9">
            <a:extLst>
              <a:ext uri="{FF2B5EF4-FFF2-40B4-BE49-F238E27FC236}">
                <a16:creationId xmlns:a16="http://schemas.microsoft.com/office/drawing/2014/main" id="{5B71BD57-B9EB-4E8F-87BA-DF11F078FE4E}"/>
              </a:ext>
            </a:extLst>
          </p:cNvPr>
          <p:cNvSpPr txBox="1"/>
          <p:nvPr/>
        </p:nvSpPr>
        <p:spPr>
          <a:xfrm>
            <a:off x="4716016" y="1124744"/>
            <a:ext cx="4104456" cy="369332"/>
          </a:xfrm>
          <a:prstGeom prst="rect">
            <a:avLst/>
          </a:prstGeom>
          <a:noFill/>
        </p:spPr>
        <p:txBody>
          <a:bodyPr wrap="square">
            <a:spAutoFit/>
          </a:bodyPr>
          <a:lstStyle/>
          <a:p>
            <a:r>
              <a:rPr lang="tr-TR" sz="1800" b="1" dirty="0">
                <a:latin typeface="+mn-lt"/>
              </a:rPr>
              <a:t>Frequency </a:t>
            </a:r>
            <a:r>
              <a:rPr lang="tr-TR" sz="1800" b="1" dirty="0" err="1">
                <a:latin typeface="+mn-lt"/>
              </a:rPr>
              <a:t>Distributions</a:t>
            </a:r>
            <a:r>
              <a:rPr lang="tr-TR" sz="1800" b="1" dirty="0">
                <a:latin typeface="+mn-lt"/>
              </a:rPr>
              <a:t> of </a:t>
            </a:r>
            <a:r>
              <a:rPr lang="tr-TR" sz="1800" b="1" dirty="0" err="1">
                <a:latin typeface="+mn-lt"/>
              </a:rPr>
              <a:t>Scores</a:t>
            </a:r>
            <a:endParaRPr lang="tr-TR" b="1" dirty="0"/>
          </a:p>
        </p:txBody>
      </p:sp>
      <p:sp>
        <p:nvSpPr>
          <p:cNvPr id="12" name="Metin kutusu 11">
            <a:extLst>
              <a:ext uri="{FF2B5EF4-FFF2-40B4-BE49-F238E27FC236}">
                <a16:creationId xmlns:a16="http://schemas.microsoft.com/office/drawing/2014/main" id="{03AC1335-CE28-472C-953A-822735F214C6}"/>
              </a:ext>
            </a:extLst>
          </p:cNvPr>
          <p:cNvSpPr txBox="1"/>
          <p:nvPr/>
        </p:nvSpPr>
        <p:spPr>
          <a:xfrm>
            <a:off x="1979712" y="360040"/>
            <a:ext cx="4572000" cy="400110"/>
          </a:xfrm>
          <a:prstGeom prst="rect">
            <a:avLst/>
          </a:prstGeom>
          <a:noFill/>
        </p:spPr>
        <p:txBody>
          <a:bodyPr wrap="square">
            <a:spAutoFit/>
          </a:bodyPr>
          <a:lstStyle/>
          <a:p>
            <a:pPr algn="ctr"/>
            <a:r>
              <a:rPr lang="tr-TR" sz="2000" b="1" dirty="0">
                <a:latin typeface="+mj-lt"/>
              </a:rPr>
              <a:t>i) Frequency </a:t>
            </a:r>
            <a:r>
              <a:rPr lang="tr-TR" sz="2000" b="1" dirty="0" err="1">
                <a:latin typeface="+mj-lt"/>
              </a:rPr>
              <a:t>Distributions</a:t>
            </a:r>
            <a:endParaRPr lang="tr-TR" sz="2000" b="1" dirty="0">
              <a:latin typeface="+mj-lt"/>
            </a:endParaRPr>
          </a:p>
        </p:txBody>
      </p:sp>
    </p:spTree>
    <p:extLst>
      <p:ext uri="{BB962C8B-B14F-4D97-AF65-F5344CB8AC3E}">
        <p14:creationId xmlns:p14="http://schemas.microsoft.com/office/powerpoint/2010/main" val="316257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4CEC9-305B-4179-BCC3-919F68F6821C}"/>
              </a:ext>
            </a:extLst>
          </p:cNvPr>
          <p:cNvSpPr>
            <a:spLocks noGrp="1"/>
          </p:cNvSpPr>
          <p:nvPr>
            <p:ph type="title"/>
          </p:nvPr>
        </p:nvSpPr>
        <p:spPr>
          <a:xfrm>
            <a:off x="1028700" y="685800"/>
            <a:ext cx="7200900" cy="870992"/>
          </a:xfrm>
        </p:spPr>
        <p:txBody>
          <a:bodyPr>
            <a:normAutofit/>
          </a:bodyPr>
          <a:lstStyle/>
          <a:p>
            <a:pPr algn="ctr"/>
            <a:r>
              <a:rPr lang="tr-TR" sz="2000" dirty="0"/>
              <a:t>Class </a:t>
            </a:r>
            <a:r>
              <a:rPr lang="tr-TR" sz="2000" dirty="0" err="1"/>
              <a:t>Interval</a:t>
            </a:r>
            <a:r>
              <a:rPr lang="tr-TR" sz="2000" dirty="0"/>
              <a:t> </a:t>
            </a:r>
            <a:r>
              <a:rPr lang="tr-TR" sz="2000" dirty="0" err="1"/>
              <a:t>Example</a:t>
            </a:r>
            <a:r>
              <a:rPr lang="tr-TR" sz="2000" dirty="0"/>
              <a:t>: </a:t>
            </a:r>
            <a:br>
              <a:rPr lang="tr-TR" sz="2000" dirty="0"/>
            </a:br>
            <a:r>
              <a:rPr lang="tr-TR" sz="2000" dirty="0"/>
              <a:t>Frequency Distribution of </a:t>
            </a:r>
            <a:r>
              <a:rPr lang="tr-TR" sz="2000" dirty="0" err="1"/>
              <a:t>Counseling</a:t>
            </a:r>
            <a:r>
              <a:rPr lang="tr-TR" sz="2000" dirty="0"/>
              <a:t> </a:t>
            </a:r>
            <a:r>
              <a:rPr lang="tr-TR" sz="2000" dirty="0" err="1"/>
              <a:t>Duration</a:t>
            </a:r>
            <a:endParaRPr lang="tr-TR" sz="2000" dirty="0"/>
          </a:p>
        </p:txBody>
      </p:sp>
      <p:pic>
        <p:nvPicPr>
          <p:cNvPr id="5" name="İçerik Yer Tutucusu 4">
            <a:extLst>
              <a:ext uri="{FF2B5EF4-FFF2-40B4-BE49-F238E27FC236}">
                <a16:creationId xmlns:a16="http://schemas.microsoft.com/office/drawing/2014/main" id="{934AC0AE-724E-4D40-8886-84CB0713E63B}"/>
              </a:ext>
            </a:extLst>
          </p:cNvPr>
          <p:cNvPicPr>
            <a:picLocks noGrp="1" noChangeAspect="1"/>
          </p:cNvPicPr>
          <p:nvPr>
            <p:ph idx="1"/>
          </p:nvPr>
        </p:nvPicPr>
        <p:blipFill>
          <a:blip r:embed="rId3"/>
          <a:stretch>
            <a:fillRect/>
          </a:stretch>
        </p:blipFill>
        <p:spPr>
          <a:xfrm>
            <a:off x="827584" y="1916832"/>
            <a:ext cx="7560840" cy="3950568"/>
          </a:xfrm>
        </p:spPr>
      </p:pic>
    </p:spTree>
    <p:extLst>
      <p:ext uri="{BB962C8B-B14F-4D97-AF65-F5344CB8AC3E}">
        <p14:creationId xmlns:p14="http://schemas.microsoft.com/office/powerpoint/2010/main" val="301752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09B119-5C62-4C7F-A694-DCE07C84917C}"/>
              </a:ext>
            </a:extLst>
          </p:cNvPr>
          <p:cNvSpPr>
            <a:spLocks noGrp="1"/>
          </p:cNvSpPr>
          <p:nvPr>
            <p:ph type="title"/>
          </p:nvPr>
        </p:nvSpPr>
        <p:spPr>
          <a:xfrm>
            <a:off x="1028700" y="476672"/>
            <a:ext cx="7200900" cy="648072"/>
          </a:xfrm>
        </p:spPr>
        <p:txBody>
          <a:bodyPr>
            <a:normAutofit/>
          </a:bodyPr>
          <a:lstStyle/>
          <a:p>
            <a:pPr algn="ctr"/>
            <a:r>
              <a:rPr lang="tr-TR" sz="2000" dirty="0" err="1"/>
              <a:t>Percentage</a:t>
            </a:r>
            <a:r>
              <a:rPr lang="tr-TR" sz="2000" dirty="0"/>
              <a:t> </a:t>
            </a:r>
            <a:r>
              <a:rPr lang="tr-TR" sz="2000" dirty="0" err="1"/>
              <a:t>example</a:t>
            </a:r>
            <a:r>
              <a:rPr lang="tr-TR" sz="2000" dirty="0"/>
              <a:t>: </a:t>
            </a:r>
            <a:br>
              <a:rPr lang="tr-TR" sz="2000" dirty="0"/>
            </a:br>
            <a:r>
              <a:rPr lang="tr-TR" sz="2000" dirty="0"/>
              <a:t>Frequency Distribution of a </a:t>
            </a:r>
            <a:r>
              <a:rPr lang="tr-TR" sz="2000" dirty="0" err="1"/>
              <a:t>Survey</a:t>
            </a:r>
            <a:endParaRPr lang="tr-TR" sz="2000" dirty="0"/>
          </a:p>
        </p:txBody>
      </p:sp>
      <p:pic>
        <p:nvPicPr>
          <p:cNvPr id="5" name="İçerik Yer Tutucusu 4">
            <a:extLst>
              <a:ext uri="{FF2B5EF4-FFF2-40B4-BE49-F238E27FC236}">
                <a16:creationId xmlns:a16="http://schemas.microsoft.com/office/drawing/2014/main" id="{BAE1D555-44DE-4F07-8425-F26008023F9B}"/>
              </a:ext>
            </a:extLst>
          </p:cNvPr>
          <p:cNvPicPr>
            <a:picLocks noGrp="1" noChangeAspect="1"/>
          </p:cNvPicPr>
          <p:nvPr>
            <p:ph idx="1"/>
          </p:nvPr>
        </p:nvPicPr>
        <p:blipFill>
          <a:blip r:embed="rId3"/>
          <a:stretch>
            <a:fillRect/>
          </a:stretch>
        </p:blipFill>
        <p:spPr>
          <a:xfrm>
            <a:off x="755576" y="1196752"/>
            <a:ext cx="8136904" cy="4896544"/>
          </a:xfrm>
        </p:spPr>
      </p:pic>
    </p:spTree>
    <p:extLst>
      <p:ext uri="{BB962C8B-B14F-4D97-AF65-F5344CB8AC3E}">
        <p14:creationId xmlns:p14="http://schemas.microsoft.com/office/powerpoint/2010/main" val="2659657763"/>
      </p:ext>
    </p:extLst>
  </p:cSld>
  <p:clrMapOvr>
    <a:masterClrMapping/>
  </p:clrMapOvr>
</p:sld>
</file>

<file path=ppt/theme/theme1.xml><?xml version="1.0" encoding="utf-8"?>
<a:theme xmlns:a="http://schemas.openxmlformats.org/drawingml/2006/main" name="Kırp">
  <a:themeElements>
    <a:clrScheme name="Kır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ır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kırpılmış</Template>
  <TotalTime>1058</TotalTime>
  <Words>1503</Words>
  <Application>Microsoft Office PowerPoint</Application>
  <PresentationFormat>Ekran Gösterisi (4:3)</PresentationFormat>
  <Paragraphs>207</Paragraphs>
  <Slides>38</Slides>
  <Notes>26</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38</vt:i4>
      </vt:variant>
    </vt:vector>
  </HeadingPairs>
  <TitlesOfParts>
    <vt:vector size="48" baseType="lpstr">
      <vt:lpstr>Arial</vt:lpstr>
      <vt:lpstr>Arial Black</vt:lpstr>
      <vt:lpstr>Calibri</vt:lpstr>
      <vt:lpstr>Franklin Gothic Book</vt:lpstr>
      <vt:lpstr>Goudy</vt:lpstr>
      <vt:lpstr>Goudy-Bold</vt:lpstr>
      <vt:lpstr>Goudy-Italic</vt:lpstr>
      <vt:lpstr>SRASerif1.1-Book</vt:lpstr>
      <vt:lpstr>Wingdings</vt:lpstr>
      <vt:lpstr>Kırp</vt:lpstr>
      <vt:lpstr>DESCRIPTIVE STATISTICS</vt:lpstr>
      <vt:lpstr>PowerPoint Sunusu</vt:lpstr>
      <vt:lpstr>Types of Statistics</vt:lpstr>
      <vt:lpstr>PowerPoint Sunusu</vt:lpstr>
      <vt:lpstr>SIMPLE STATISTICS</vt:lpstr>
      <vt:lpstr>Presentation of Data (Frequency)</vt:lpstr>
      <vt:lpstr>PowerPoint Sunusu</vt:lpstr>
      <vt:lpstr>Class Interval Example:  Frequency Distribution of Counseling Duration</vt:lpstr>
      <vt:lpstr>Percentage example:  Frequency Distribution of a Survey</vt:lpstr>
      <vt:lpstr>ii) Histograms &amp; Bar Graphs</vt:lpstr>
      <vt:lpstr>PowerPoint Sunusu</vt:lpstr>
      <vt:lpstr>iii) Frequency Polygons</vt:lpstr>
      <vt:lpstr>Measures of Central Tendency</vt:lpstr>
      <vt:lpstr>Mean</vt:lpstr>
      <vt:lpstr>Presentation of means in a table</vt:lpstr>
      <vt:lpstr>Median</vt:lpstr>
      <vt:lpstr>Mode</vt:lpstr>
      <vt:lpstr>Distribution of Scores</vt:lpstr>
      <vt:lpstr>PowerPoint Sunusu</vt:lpstr>
      <vt:lpstr>PowerPoint Sunusu</vt:lpstr>
      <vt:lpstr>MEASURES OF VARIABILITY</vt:lpstr>
      <vt:lpstr>i) Range</vt:lpstr>
      <vt:lpstr>ii) Standard deviation</vt:lpstr>
      <vt:lpstr>PowerPoint Sunusu</vt:lpstr>
      <vt:lpstr>PowerPoint Sunusu</vt:lpstr>
      <vt:lpstr>PowerPoint Sunusu</vt:lpstr>
      <vt:lpstr>Interpreting SD</vt:lpstr>
      <vt:lpstr>Standard Scores (z-score)</vt:lpstr>
      <vt:lpstr>PowerPoint Sunusu</vt:lpstr>
      <vt:lpstr>Standard Deviation vs. Z-Score</vt:lpstr>
      <vt:lpstr>An example</vt:lpstr>
      <vt:lpstr>PowerPoint Sunusu</vt:lpstr>
      <vt:lpstr>Outliers</vt:lpstr>
      <vt:lpstr>Boxplots</vt:lpstr>
      <vt:lpstr>PowerPoint Sunusu</vt:lpstr>
      <vt:lpstr>PowerPoint Sunusu</vt:lpstr>
      <vt:lpstr>PowerPoint Sunusu</vt:lpstr>
      <vt:lpstr>Range, Interquartile Range, Boxplot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Sehnaz Sahinkarakas</cp:lastModifiedBy>
  <cp:revision>98</cp:revision>
  <dcterms:created xsi:type="dcterms:W3CDTF">2013-02-12T11:44:16Z</dcterms:created>
  <dcterms:modified xsi:type="dcterms:W3CDTF">2025-03-11T08:05:16Z</dcterms:modified>
</cp:coreProperties>
</file>