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000" y="122046"/>
            <a:ext cx="8927998" cy="687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9143" y="1152906"/>
            <a:ext cx="8334375" cy="420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4985"/>
            <a:ext cx="2444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1091" y="1898980"/>
            <a:ext cx="2856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GB" sz="2800" dirty="0">
                <a:solidFill>
                  <a:srgbClr val="000000"/>
                </a:solidFill>
              </a:rPr>
              <a:t>Economics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185542" y="2797810"/>
            <a:ext cx="4693920" cy="143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Chap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5:</a:t>
            </a:r>
            <a:r>
              <a:rPr sz="2400" spc="-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latin typeface="Calibri"/>
                <a:cs typeface="Calibri"/>
              </a:rPr>
              <a:t>Background</a:t>
            </a:r>
            <a:r>
              <a:rPr sz="2400" spc="-6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to</a:t>
            </a:r>
            <a:r>
              <a:rPr sz="2400" spc="-3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Supply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(Part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2)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55" dirty="0">
                <a:solidFill>
                  <a:srgbClr val="0F243E"/>
                </a:solidFill>
                <a:latin typeface="Calibri"/>
                <a:cs typeface="Calibri"/>
              </a:rPr>
              <a:t>Dr.</a:t>
            </a:r>
            <a:r>
              <a:rPr sz="2000" spc="-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lang="en-GB" sz="2000" spc="-60" dirty="0">
                <a:solidFill>
                  <a:srgbClr val="0F243E"/>
                </a:solidFill>
                <a:latin typeface="Calibri"/>
                <a:cs typeface="Calibri"/>
              </a:rPr>
              <a:t>Cansu Unver-Erbas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613150"/>
            <a:chOff x="251459" y="1700783"/>
            <a:chExt cx="8516620" cy="36131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92245" y="1917953"/>
              <a:ext cx="864235" cy="3383279"/>
            </a:xfrm>
            <a:custGeom>
              <a:avLst/>
              <a:gdLst/>
              <a:ahLst/>
              <a:cxnLst/>
              <a:rect l="l" t="t" r="r" b="b"/>
              <a:pathLst>
                <a:path w="864235" h="3383279">
                  <a:moveTo>
                    <a:pt x="0" y="3383279"/>
                  </a:moveTo>
                  <a:lnTo>
                    <a:pt x="864108" y="3383279"/>
                  </a:lnTo>
                  <a:lnTo>
                    <a:pt x="864108" y="0"/>
                  </a:lnTo>
                  <a:lnTo>
                    <a:pt x="0" y="0"/>
                  </a:lnTo>
                  <a:lnTo>
                    <a:pt x="0" y="3383279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613150"/>
            <a:chOff x="251459" y="1700783"/>
            <a:chExt cx="8516620" cy="36131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92245" y="1917953"/>
              <a:ext cx="864235" cy="3383279"/>
            </a:xfrm>
            <a:custGeom>
              <a:avLst/>
              <a:gdLst/>
              <a:ahLst/>
              <a:cxnLst/>
              <a:rect l="l" t="t" r="r" b="b"/>
              <a:pathLst>
                <a:path w="864235" h="3383279">
                  <a:moveTo>
                    <a:pt x="0" y="3383279"/>
                  </a:moveTo>
                  <a:lnTo>
                    <a:pt x="864108" y="3383279"/>
                  </a:lnTo>
                  <a:lnTo>
                    <a:pt x="864108" y="0"/>
                  </a:lnTo>
                  <a:lnTo>
                    <a:pt x="0" y="0"/>
                  </a:lnTo>
                  <a:lnTo>
                    <a:pt x="0" y="3383279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8954" y="3906519"/>
              <a:ext cx="3443604" cy="528320"/>
            </a:xfrm>
            <a:custGeom>
              <a:avLst/>
              <a:gdLst/>
              <a:ahLst/>
              <a:cxnLst/>
              <a:rect l="l" t="t" r="r" b="b"/>
              <a:pathLst>
                <a:path w="3443604" h="528320">
                  <a:moveTo>
                    <a:pt x="385559" y="286004"/>
                  </a:moveTo>
                  <a:lnTo>
                    <a:pt x="277558" y="286004"/>
                  </a:lnTo>
                  <a:lnTo>
                    <a:pt x="220675" y="286385"/>
                  </a:lnTo>
                  <a:lnTo>
                    <a:pt x="82080" y="300355"/>
                  </a:lnTo>
                  <a:lnTo>
                    <a:pt x="22313" y="310515"/>
                  </a:lnTo>
                  <a:lnTo>
                    <a:pt x="11163" y="311531"/>
                  </a:lnTo>
                  <a:lnTo>
                    <a:pt x="0" y="312293"/>
                  </a:lnTo>
                  <a:lnTo>
                    <a:pt x="0" y="528320"/>
                  </a:lnTo>
                  <a:lnTo>
                    <a:pt x="108000" y="528320"/>
                  </a:lnTo>
                  <a:lnTo>
                    <a:pt x="119151" y="527558"/>
                  </a:lnTo>
                  <a:lnTo>
                    <a:pt x="130314" y="526415"/>
                  </a:lnTo>
                  <a:lnTo>
                    <a:pt x="157314" y="521716"/>
                  </a:lnTo>
                  <a:lnTo>
                    <a:pt x="190080" y="516382"/>
                  </a:lnTo>
                  <a:lnTo>
                    <a:pt x="328676" y="502285"/>
                  </a:lnTo>
                  <a:lnTo>
                    <a:pt x="385559" y="502031"/>
                  </a:lnTo>
                  <a:lnTo>
                    <a:pt x="385559" y="286004"/>
                  </a:lnTo>
                  <a:close/>
                </a:path>
                <a:path w="3443604" h="528320">
                  <a:moveTo>
                    <a:pt x="425488" y="17145"/>
                  </a:moveTo>
                  <a:lnTo>
                    <a:pt x="307416" y="17145"/>
                  </a:lnTo>
                  <a:lnTo>
                    <a:pt x="274294" y="17907"/>
                  </a:lnTo>
                  <a:lnTo>
                    <a:pt x="259892" y="19304"/>
                  </a:lnTo>
                  <a:lnTo>
                    <a:pt x="245859" y="21209"/>
                  </a:lnTo>
                  <a:lnTo>
                    <a:pt x="188518" y="26543"/>
                  </a:lnTo>
                  <a:lnTo>
                    <a:pt x="96443" y="26543"/>
                  </a:lnTo>
                  <a:lnTo>
                    <a:pt x="96443" y="242570"/>
                  </a:lnTo>
                  <a:lnTo>
                    <a:pt x="130289" y="242951"/>
                  </a:lnTo>
                  <a:lnTo>
                    <a:pt x="155498" y="243586"/>
                  </a:lnTo>
                  <a:lnTo>
                    <a:pt x="263499" y="243586"/>
                  </a:lnTo>
                  <a:lnTo>
                    <a:pt x="288328" y="243332"/>
                  </a:lnTo>
                  <a:lnTo>
                    <a:pt x="353847" y="237109"/>
                  </a:lnTo>
                  <a:lnTo>
                    <a:pt x="367893" y="235331"/>
                  </a:lnTo>
                  <a:lnTo>
                    <a:pt x="382295" y="233934"/>
                  </a:lnTo>
                  <a:lnTo>
                    <a:pt x="415417" y="233172"/>
                  </a:lnTo>
                  <a:lnTo>
                    <a:pt x="425488" y="233172"/>
                  </a:lnTo>
                  <a:lnTo>
                    <a:pt x="425488" y="26543"/>
                  </a:lnTo>
                  <a:lnTo>
                    <a:pt x="425488" y="17145"/>
                  </a:lnTo>
                  <a:close/>
                </a:path>
                <a:path w="3443604" h="528320">
                  <a:moveTo>
                    <a:pt x="3430930" y="8890"/>
                  </a:moveTo>
                  <a:lnTo>
                    <a:pt x="3188576" y="8890"/>
                  </a:lnTo>
                  <a:lnTo>
                    <a:pt x="3178543" y="8890"/>
                  </a:lnTo>
                  <a:lnTo>
                    <a:pt x="3090100" y="8890"/>
                  </a:lnTo>
                  <a:lnTo>
                    <a:pt x="3090100" y="7620"/>
                  </a:lnTo>
                  <a:lnTo>
                    <a:pt x="3079953" y="7620"/>
                  </a:lnTo>
                  <a:lnTo>
                    <a:pt x="3079953" y="6350"/>
                  </a:lnTo>
                  <a:lnTo>
                    <a:pt x="3075965" y="6350"/>
                  </a:lnTo>
                  <a:lnTo>
                    <a:pt x="3075965" y="6223"/>
                  </a:lnTo>
                  <a:lnTo>
                    <a:pt x="3074822" y="6223"/>
                  </a:lnTo>
                  <a:lnTo>
                    <a:pt x="3074822" y="221869"/>
                  </a:lnTo>
                  <a:lnTo>
                    <a:pt x="3074822" y="222250"/>
                  </a:lnTo>
                  <a:lnTo>
                    <a:pt x="3073806" y="222250"/>
                  </a:lnTo>
                  <a:lnTo>
                    <a:pt x="3073806" y="221869"/>
                  </a:lnTo>
                  <a:lnTo>
                    <a:pt x="3074441" y="221869"/>
                  </a:lnTo>
                  <a:lnTo>
                    <a:pt x="3074822" y="221869"/>
                  </a:lnTo>
                  <a:lnTo>
                    <a:pt x="3074822" y="6223"/>
                  </a:lnTo>
                  <a:lnTo>
                    <a:pt x="3074441" y="5842"/>
                  </a:lnTo>
                  <a:lnTo>
                    <a:pt x="3073806" y="5842"/>
                  </a:lnTo>
                  <a:lnTo>
                    <a:pt x="3073806" y="5461"/>
                  </a:lnTo>
                  <a:lnTo>
                    <a:pt x="3073044" y="5461"/>
                  </a:lnTo>
                  <a:lnTo>
                    <a:pt x="3072663" y="5080"/>
                  </a:lnTo>
                  <a:lnTo>
                    <a:pt x="3072282" y="5080"/>
                  </a:lnTo>
                  <a:lnTo>
                    <a:pt x="3072282" y="220472"/>
                  </a:lnTo>
                  <a:lnTo>
                    <a:pt x="3072282" y="220980"/>
                  </a:lnTo>
                  <a:lnTo>
                    <a:pt x="3071647" y="220980"/>
                  </a:lnTo>
                  <a:lnTo>
                    <a:pt x="3071647" y="220472"/>
                  </a:lnTo>
                  <a:lnTo>
                    <a:pt x="3071901" y="220472"/>
                  </a:lnTo>
                  <a:lnTo>
                    <a:pt x="3072282" y="220472"/>
                  </a:lnTo>
                  <a:lnTo>
                    <a:pt x="3072282" y="5080"/>
                  </a:lnTo>
                  <a:lnTo>
                    <a:pt x="3072282" y="4826"/>
                  </a:lnTo>
                  <a:lnTo>
                    <a:pt x="3071901" y="4445"/>
                  </a:lnTo>
                  <a:lnTo>
                    <a:pt x="3071647" y="4445"/>
                  </a:lnTo>
                  <a:lnTo>
                    <a:pt x="3071266" y="4064"/>
                  </a:lnTo>
                  <a:lnTo>
                    <a:pt x="3071266" y="3683"/>
                  </a:lnTo>
                  <a:lnTo>
                    <a:pt x="3070885" y="3683"/>
                  </a:lnTo>
                  <a:lnTo>
                    <a:pt x="3070885" y="3302"/>
                  </a:lnTo>
                  <a:lnTo>
                    <a:pt x="3070504" y="2921"/>
                  </a:lnTo>
                  <a:lnTo>
                    <a:pt x="3070504" y="2667"/>
                  </a:lnTo>
                  <a:lnTo>
                    <a:pt x="3070123" y="2667"/>
                  </a:lnTo>
                  <a:lnTo>
                    <a:pt x="3070123" y="217932"/>
                  </a:lnTo>
                  <a:lnTo>
                    <a:pt x="3070123" y="218440"/>
                  </a:lnTo>
                  <a:lnTo>
                    <a:pt x="3069742" y="218440"/>
                  </a:lnTo>
                  <a:lnTo>
                    <a:pt x="3069742" y="217932"/>
                  </a:lnTo>
                  <a:lnTo>
                    <a:pt x="3070123" y="217932"/>
                  </a:lnTo>
                  <a:lnTo>
                    <a:pt x="3070123" y="2667"/>
                  </a:lnTo>
                  <a:lnTo>
                    <a:pt x="3070123" y="2286"/>
                  </a:lnTo>
                  <a:lnTo>
                    <a:pt x="3069742" y="1905"/>
                  </a:lnTo>
                  <a:lnTo>
                    <a:pt x="3069742" y="1524"/>
                  </a:lnTo>
                  <a:lnTo>
                    <a:pt x="3069488" y="1143"/>
                  </a:lnTo>
                  <a:lnTo>
                    <a:pt x="3069488" y="3810"/>
                  </a:lnTo>
                  <a:lnTo>
                    <a:pt x="3069488" y="5080"/>
                  </a:lnTo>
                  <a:lnTo>
                    <a:pt x="2965729" y="5080"/>
                  </a:lnTo>
                  <a:lnTo>
                    <a:pt x="2965729" y="5461"/>
                  </a:lnTo>
                  <a:lnTo>
                    <a:pt x="2964967" y="5461"/>
                  </a:lnTo>
                  <a:lnTo>
                    <a:pt x="2964967" y="5080"/>
                  </a:lnTo>
                  <a:lnTo>
                    <a:pt x="2964713" y="5080"/>
                  </a:lnTo>
                  <a:lnTo>
                    <a:pt x="2964332" y="5080"/>
                  </a:lnTo>
                  <a:lnTo>
                    <a:pt x="2963951" y="5080"/>
                  </a:lnTo>
                  <a:lnTo>
                    <a:pt x="2963951" y="4445"/>
                  </a:lnTo>
                  <a:lnTo>
                    <a:pt x="2963570" y="4445"/>
                  </a:lnTo>
                  <a:lnTo>
                    <a:pt x="2963570" y="3810"/>
                  </a:lnTo>
                  <a:lnTo>
                    <a:pt x="3069488" y="3810"/>
                  </a:lnTo>
                  <a:lnTo>
                    <a:pt x="3069488" y="1143"/>
                  </a:lnTo>
                  <a:lnTo>
                    <a:pt x="3069488" y="0"/>
                  </a:lnTo>
                  <a:lnTo>
                    <a:pt x="2961411" y="0"/>
                  </a:lnTo>
                  <a:lnTo>
                    <a:pt x="2961411" y="1270"/>
                  </a:lnTo>
                  <a:lnTo>
                    <a:pt x="2961411" y="217170"/>
                  </a:lnTo>
                  <a:lnTo>
                    <a:pt x="2961792" y="217170"/>
                  </a:lnTo>
                  <a:lnTo>
                    <a:pt x="2961792" y="218440"/>
                  </a:lnTo>
                  <a:lnTo>
                    <a:pt x="2962173" y="218440"/>
                  </a:lnTo>
                  <a:lnTo>
                    <a:pt x="2962554" y="218440"/>
                  </a:lnTo>
                  <a:lnTo>
                    <a:pt x="2962630" y="219710"/>
                  </a:lnTo>
                  <a:lnTo>
                    <a:pt x="2962808" y="219710"/>
                  </a:lnTo>
                  <a:lnTo>
                    <a:pt x="2963189" y="219710"/>
                  </a:lnTo>
                  <a:lnTo>
                    <a:pt x="2963443" y="219710"/>
                  </a:lnTo>
                  <a:lnTo>
                    <a:pt x="2963443" y="220980"/>
                  </a:lnTo>
                  <a:lnTo>
                    <a:pt x="2963570" y="220980"/>
                  </a:lnTo>
                  <a:lnTo>
                    <a:pt x="2963570" y="220472"/>
                  </a:lnTo>
                  <a:lnTo>
                    <a:pt x="2963951" y="220472"/>
                  </a:lnTo>
                  <a:lnTo>
                    <a:pt x="2963951" y="220980"/>
                  </a:lnTo>
                  <a:lnTo>
                    <a:pt x="2964332" y="220980"/>
                  </a:lnTo>
                  <a:lnTo>
                    <a:pt x="2964713" y="220980"/>
                  </a:lnTo>
                  <a:lnTo>
                    <a:pt x="2964967" y="220980"/>
                  </a:lnTo>
                  <a:lnTo>
                    <a:pt x="2964967" y="221488"/>
                  </a:lnTo>
                  <a:lnTo>
                    <a:pt x="2965729" y="221488"/>
                  </a:lnTo>
                  <a:lnTo>
                    <a:pt x="2965729" y="222250"/>
                  </a:lnTo>
                  <a:lnTo>
                    <a:pt x="2966491" y="222250"/>
                  </a:lnTo>
                  <a:lnTo>
                    <a:pt x="2966872" y="222250"/>
                  </a:lnTo>
                  <a:lnTo>
                    <a:pt x="2967888" y="222250"/>
                  </a:lnTo>
                  <a:lnTo>
                    <a:pt x="2970860" y="222250"/>
                  </a:lnTo>
                  <a:lnTo>
                    <a:pt x="2970860" y="223520"/>
                  </a:lnTo>
                  <a:lnTo>
                    <a:pt x="2981426" y="223520"/>
                  </a:lnTo>
                  <a:lnTo>
                    <a:pt x="2981426" y="224790"/>
                  </a:lnTo>
                  <a:lnTo>
                    <a:pt x="3069628" y="224790"/>
                  </a:lnTo>
                  <a:lnTo>
                    <a:pt x="3069628" y="226060"/>
                  </a:lnTo>
                  <a:lnTo>
                    <a:pt x="3134893" y="226060"/>
                  </a:lnTo>
                  <a:lnTo>
                    <a:pt x="3242970" y="226060"/>
                  </a:lnTo>
                  <a:lnTo>
                    <a:pt x="3289528" y="226060"/>
                  </a:lnTo>
                  <a:lnTo>
                    <a:pt x="3289528" y="224790"/>
                  </a:lnTo>
                  <a:lnTo>
                    <a:pt x="3430930" y="224790"/>
                  </a:lnTo>
                  <a:lnTo>
                    <a:pt x="3430930" y="10160"/>
                  </a:lnTo>
                  <a:lnTo>
                    <a:pt x="3430930" y="8890"/>
                  </a:lnTo>
                  <a:close/>
                </a:path>
                <a:path w="3443604" h="528320">
                  <a:moveTo>
                    <a:pt x="3443122" y="235331"/>
                  </a:moveTo>
                  <a:lnTo>
                    <a:pt x="3384067" y="235331"/>
                  </a:lnTo>
                  <a:lnTo>
                    <a:pt x="3292627" y="232791"/>
                  </a:lnTo>
                  <a:lnTo>
                    <a:pt x="3184677" y="232791"/>
                  </a:lnTo>
                  <a:lnTo>
                    <a:pt x="3164484" y="233934"/>
                  </a:lnTo>
                  <a:lnTo>
                    <a:pt x="3145053" y="235712"/>
                  </a:lnTo>
                  <a:lnTo>
                    <a:pt x="3125241" y="238506"/>
                  </a:lnTo>
                  <a:lnTo>
                    <a:pt x="3016148" y="259080"/>
                  </a:lnTo>
                  <a:lnTo>
                    <a:pt x="3009290" y="260223"/>
                  </a:lnTo>
                  <a:lnTo>
                    <a:pt x="3002432" y="261239"/>
                  </a:lnTo>
                  <a:lnTo>
                    <a:pt x="2999638" y="261620"/>
                  </a:lnTo>
                  <a:lnTo>
                    <a:pt x="2997098" y="262382"/>
                  </a:lnTo>
                  <a:lnTo>
                    <a:pt x="2994177" y="263398"/>
                  </a:lnTo>
                  <a:lnTo>
                    <a:pt x="2991637" y="264160"/>
                  </a:lnTo>
                  <a:lnTo>
                    <a:pt x="2988716" y="265176"/>
                  </a:lnTo>
                  <a:lnTo>
                    <a:pt x="2986303" y="266319"/>
                  </a:lnTo>
                  <a:lnTo>
                    <a:pt x="2983763" y="267716"/>
                  </a:lnTo>
                  <a:lnTo>
                    <a:pt x="2981223" y="268859"/>
                  </a:lnTo>
                  <a:lnTo>
                    <a:pt x="2979064" y="270637"/>
                  </a:lnTo>
                  <a:lnTo>
                    <a:pt x="2979064" y="486664"/>
                  </a:lnTo>
                  <a:lnTo>
                    <a:pt x="3087014" y="486664"/>
                  </a:lnTo>
                  <a:lnTo>
                    <a:pt x="3089173" y="484759"/>
                  </a:lnTo>
                  <a:lnTo>
                    <a:pt x="3091713" y="483743"/>
                  </a:lnTo>
                  <a:lnTo>
                    <a:pt x="3094253" y="482346"/>
                  </a:lnTo>
                  <a:lnTo>
                    <a:pt x="3096793" y="481203"/>
                  </a:lnTo>
                  <a:lnTo>
                    <a:pt x="3099714" y="480187"/>
                  </a:lnTo>
                  <a:lnTo>
                    <a:pt x="3102127" y="479425"/>
                  </a:lnTo>
                  <a:lnTo>
                    <a:pt x="3105048" y="478282"/>
                  </a:lnTo>
                  <a:lnTo>
                    <a:pt x="3107588" y="477647"/>
                  </a:lnTo>
                  <a:lnTo>
                    <a:pt x="3110509" y="477266"/>
                  </a:lnTo>
                  <a:lnTo>
                    <a:pt x="3117240" y="476123"/>
                  </a:lnTo>
                  <a:lnTo>
                    <a:pt x="3124098" y="475107"/>
                  </a:lnTo>
                  <a:lnTo>
                    <a:pt x="3233191" y="454533"/>
                  </a:lnTo>
                  <a:lnTo>
                    <a:pt x="3253003" y="451739"/>
                  </a:lnTo>
                  <a:lnTo>
                    <a:pt x="3260966" y="450964"/>
                  </a:lnTo>
                  <a:lnTo>
                    <a:pt x="3276117" y="451358"/>
                  </a:lnTo>
                  <a:lnTo>
                    <a:pt x="3384067" y="451358"/>
                  </a:lnTo>
                  <a:lnTo>
                    <a:pt x="3443122" y="451358"/>
                  </a:lnTo>
                  <a:lnTo>
                    <a:pt x="3443122" y="235331"/>
                  </a:lnTo>
                  <a:close/>
                </a:path>
              </a:pathLst>
            </a:custGeom>
            <a:solidFill>
              <a:srgbClr val="FFFB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65" dirty="0"/>
              <a:t> </a:t>
            </a:r>
            <a:r>
              <a:rPr sz="2000" spc="-10" dirty="0"/>
              <a:t>MAXIMIZATION:</a:t>
            </a:r>
            <a:r>
              <a:rPr sz="2000" spc="-80" dirty="0"/>
              <a:t> </a:t>
            </a:r>
            <a:r>
              <a:rPr sz="2000" dirty="0"/>
              <a:t>A</a:t>
            </a:r>
            <a:r>
              <a:rPr sz="2000" spc="-35" dirty="0"/>
              <a:t> </a:t>
            </a:r>
            <a:r>
              <a:rPr sz="2000" dirty="0"/>
              <a:t>NUMERICAL</a:t>
            </a:r>
            <a:r>
              <a:rPr sz="2000" spc="-5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u="none" dirty="0"/>
              <a:t>Profit</a:t>
            </a:r>
            <a:r>
              <a:rPr u="none" spc="15" dirty="0"/>
              <a:t> </a:t>
            </a:r>
            <a:r>
              <a:rPr u="none" dirty="0"/>
              <a:t>is</a:t>
            </a:r>
            <a:r>
              <a:rPr u="none" spc="10" dirty="0"/>
              <a:t> </a:t>
            </a:r>
            <a:r>
              <a:rPr u="none" dirty="0"/>
              <a:t>maximum</a:t>
            </a:r>
            <a:r>
              <a:rPr u="none" spc="15" dirty="0"/>
              <a:t> </a:t>
            </a:r>
            <a:r>
              <a:rPr u="none" dirty="0"/>
              <a:t>when</a:t>
            </a:r>
            <a:r>
              <a:rPr u="none" spc="10" dirty="0"/>
              <a:t> </a:t>
            </a:r>
            <a:r>
              <a:rPr u="none" dirty="0"/>
              <a:t>Q=4</a:t>
            </a:r>
            <a:r>
              <a:rPr u="none" spc="-5" dirty="0"/>
              <a:t> </a:t>
            </a:r>
            <a:r>
              <a:rPr u="none" dirty="0"/>
              <a:t>or</a:t>
            </a:r>
            <a:r>
              <a:rPr u="none" spc="15" dirty="0"/>
              <a:t> </a:t>
            </a:r>
            <a:r>
              <a:rPr u="none" dirty="0"/>
              <a:t>when</a:t>
            </a:r>
            <a:r>
              <a:rPr u="none" spc="10" dirty="0"/>
              <a:t> </a:t>
            </a:r>
            <a:r>
              <a:rPr u="none" dirty="0"/>
              <a:t>Q=5</a:t>
            </a:r>
            <a:r>
              <a:rPr u="none" spc="20" dirty="0"/>
              <a:t> </a:t>
            </a:r>
            <a:r>
              <a:rPr u="none" dirty="0"/>
              <a:t>=&gt;</a:t>
            </a:r>
            <a:r>
              <a:rPr u="none" spc="10" dirty="0"/>
              <a:t> </a:t>
            </a:r>
            <a:r>
              <a:rPr u="none" dirty="0"/>
              <a:t>the</a:t>
            </a:r>
            <a:r>
              <a:rPr u="none" spc="15" dirty="0"/>
              <a:t> </a:t>
            </a:r>
            <a:r>
              <a:rPr u="none" dirty="0"/>
              <a:t>firm</a:t>
            </a:r>
            <a:r>
              <a:rPr u="none" spc="10" dirty="0"/>
              <a:t> </a:t>
            </a:r>
            <a:r>
              <a:rPr u="none" dirty="0"/>
              <a:t>should</a:t>
            </a:r>
            <a:r>
              <a:rPr u="none" spc="20" dirty="0"/>
              <a:t> </a:t>
            </a:r>
            <a:r>
              <a:rPr u="none" dirty="0"/>
              <a:t>thus produce</a:t>
            </a:r>
            <a:r>
              <a:rPr u="none" spc="15" dirty="0"/>
              <a:t> </a:t>
            </a:r>
            <a:r>
              <a:rPr u="none" dirty="0"/>
              <a:t>4</a:t>
            </a:r>
            <a:r>
              <a:rPr u="none" spc="5" dirty="0"/>
              <a:t> </a:t>
            </a:r>
            <a:r>
              <a:rPr u="none" spc="-25" dirty="0"/>
              <a:t>or </a:t>
            </a:r>
            <a:r>
              <a:rPr u="none" dirty="0"/>
              <a:t>5</a:t>
            </a:r>
            <a:r>
              <a:rPr u="none" spc="-5" dirty="0"/>
              <a:t> </a:t>
            </a:r>
            <a:r>
              <a:rPr u="none" spc="-10" dirty="0"/>
              <a:t>units.</a:t>
            </a: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u="none" spc="-10" dirty="0"/>
          </a:p>
          <a:p>
            <a:pPr marL="12700" marR="6985">
              <a:lnSpc>
                <a:spcPct val="100000"/>
              </a:lnSpc>
              <a:spcBef>
                <a:spcPts val="5"/>
              </a:spcBef>
            </a:pPr>
            <a:r>
              <a:rPr u="none" dirty="0"/>
              <a:t>Another</a:t>
            </a:r>
            <a:r>
              <a:rPr u="none" spc="190" dirty="0"/>
              <a:t> </a:t>
            </a:r>
            <a:r>
              <a:rPr u="none" dirty="0"/>
              <a:t>way</a:t>
            </a:r>
            <a:r>
              <a:rPr u="none" spc="180" dirty="0"/>
              <a:t> </a:t>
            </a:r>
            <a:r>
              <a:rPr u="none" dirty="0"/>
              <a:t>of</a:t>
            </a:r>
            <a:r>
              <a:rPr u="none" spc="185" dirty="0"/>
              <a:t> </a:t>
            </a:r>
            <a:r>
              <a:rPr u="none" dirty="0"/>
              <a:t>finding</a:t>
            </a:r>
            <a:r>
              <a:rPr u="none" spc="200" dirty="0"/>
              <a:t> </a:t>
            </a:r>
            <a:r>
              <a:rPr u="none" dirty="0"/>
              <a:t>the</a:t>
            </a:r>
            <a:r>
              <a:rPr u="none" spc="180" dirty="0"/>
              <a:t> </a:t>
            </a:r>
            <a:r>
              <a:rPr u="none" dirty="0"/>
              <a:t>optimal</a:t>
            </a:r>
            <a:r>
              <a:rPr u="none" spc="185" dirty="0"/>
              <a:t> </a:t>
            </a:r>
            <a:r>
              <a:rPr u="none" dirty="0"/>
              <a:t>production</a:t>
            </a:r>
            <a:r>
              <a:rPr u="none" spc="200" dirty="0"/>
              <a:t> </a:t>
            </a:r>
            <a:r>
              <a:rPr u="none" dirty="0"/>
              <a:t>level</a:t>
            </a:r>
            <a:r>
              <a:rPr u="none" spc="185" dirty="0"/>
              <a:t> </a:t>
            </a:r>
            <a:r>
              <a:rPr u="none" dirty="0"/>
              <a:t>is</a:t>
            </a:r>
            <a:r>
              <a:rPr u="none" spc="185" dirty="0"/>
              <a:t> </a:t>
            </a:r>
            <a:r>
              <a:rPr u="none" dirty="0"/>
              <a:t>by</a:t>
            </a:r>
            <a:r>
              <a:rPr u="none" spc="185" dirty="0"/>
              <a:t> </a:t>
            </a:r>
            <a:r>
              <a:rPr u="none" dirty="0"/>
              <a:t>comparing</a:t>
            </a:r>
            <a:r>
              <a:rPr u="none" spc="175" dirty="0"/>
              <a:t> </a:t>
            </a:r>
            <a:r>
              <a:rPr u="none" spc="-10" dirty="0"/>
              <a:t>marginal </a:t>
            </a:r>
            <a:r>
              <a:rPr u="none" dirty="0"/>
              <a:t>revenue</a:t>
            </a:r>
            <a:r>
              <a:rPr u="none" spc="-60" dirty="0"/>
              <a:t> </a:t>
            </a:r>
            <a:r>
              <a:rPr u="none" dirty="0"/>
              <a:t>with</a:t>
            </a:r>
            <a:r>
              <a:rPr u="none" spc="-60" dirty="0"/>
              <a:t> </a:t>
            </a:r>
            <a:r>
              <a:rPr u="none" dirty="0"/>
              <a:t>marginal</a:t>
            </a:r>
            <a:r>
              <a:rPr u="none" spc="-65" dirty="0"/>
              <a:t> </a:t>
            </a:r>
            <a:r>
              <a:rPr u="none" spc="-20" dirty="0"/>
              <a:t>cost.</a:t>
            </a: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u="none" spc="-20" dirty="0"/>
          </a:p>
          <a:p>
            <a:pPr marL="12700">
              <a:lnSpc>
                <a:spcPct val="100000"/>
              </a:lnSpc>
            </a:pPr>
            <a:r>
              <a:rPr b="1" u="none" dirty="0">
                <a:latin typeface="Calibri"/>
                <a:cs typeface="Calibri"/>
              </a:rPr>
              <a:t>Production</a:t>
            </a:r>
            <a:r>
              <a:rPr b="1" u="none" spc="-65" dirty="0">
                <a:latin typeface="Calibri"/>
                <a:cs typeface="Calibri"/>
              </a:rPr>
              <a:t> </a:t>
            </a:r>
            <a:r>
              <a:rPr u="none" dirty="0"/>
              <a:t>should</a:t>
            </a:r>
            <a:r>
              <a:rPr u="none" spc="-40" dirty="0"/>
              <a:t> </a:t>
            </a:r>
            <a:r>
              <a:rPr u="none" dirty="0"/>
              <a:t>be</a:t>
            </a:r>
            <a:r>
              <a:rPr u="none" spc="-45" dirty="0"/>
              <a:t> </a:t>
            </a:r>
            <a:r>
              <a:rPr b="1" u="none" dirty="0">
                <a:latin typeface="Calibri"/>
                <a:cs typeface="Calibri"/>
              </a:rPr>
              <a:t>increased</a:t>
            </a:r>
            <a:r>
              <a:rPr b="1" u="none" spc="385" dirty="0">
                <a:latin typeface="Calibri"/>
                <a:cs typeface="Calibri"/>
              </a:rPr>
              <a:t> </a:t>
            </a:r>
            <a:r>
              <a:rPr u="none" dirty="0"/>
              <a:t>as</a:t>
            </a:r>
            <a:r>
              <a:rPr u="none" spc="-30" dirty="0"/>
              <a:t> </a:t>
            </a:r>
            <a:r>
              <a:rPr u="none" dirty="0"/>
              <a:t>long</a:t>
            </a:r>
            <a:r>
              <a:rPr u="none" spc="-45" dirty="0"/>
              <a:t> </a:t>
            </a:r>
            <a:r>
              <a:rPr u="none" dirty="0"/>
              <a:t>as</a:t>
            </a:r>
            <a:r>
              <a:rPr u="none" spc="-20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-40" dirty="0">
                <a:latin typeface="Calibri"/>
                <a:cs typeface="Calibri"/>
              </a:rPr>
              <a:t> </a:t>
            </a:r>
            <a:r>
              <a:rPr b="1" u="none" spc="-10" dirty="0">
                <a:latin typeface="Calibri"/>
                <a:cs typeface="Calibri"/>
              </a:rPr>
              <a:t>revenue </a:t>
            </a:r>
            <a:r>
              <a:rPr b="1" u="none" dirty="0">
                <a:latin typeface="Calibri"/>
                <a:cs typeface="Calibri"/>
              </a:rPr>
              <a:t>&gt;</a:t>
            </a:r>
            <a:r>
              <a:rPr b="1" u="none" spc="-4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-45" dirty="0">
                <a:latin typeface="Calibri"/>
                <a:cs typeface="Calibri"/>
              </a:rPr>
              <a:t> </a:t>
            </a:r>
            <a:r>
              <a:rPr b="1" u="none" spc="-10" dirty="0">
                <a:latin typeface="Calibri"/>
                <a:cs typeface="Calibri"/>
              </a:rPr>
              <a:t>cost</a:t>
            </a:r>
            <a:r>
              <a:rPr u="none" spc="-10" dirty="0"/>
              <a:t>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-10" dirty="0"/>
          </a:p>
          <a:p>
            <a:pPr marL="12700">
              <a:lnSpc>
                <a:spcPct val="100000"/>
              </a:lnSpc>
            </a:pPr>
            <a:r>
              <a:rPr b="1" u="none" dirty="0">
                <a:latin typeface="Calibri"/>
                <a:cs typeface="Calibri"/>
              </a:rPr>
              <a:t>Production</a:t>
            </a:r>
            <a:r>
              <a:rPr b="1" u="none" spc="204" dirty="0">
                <a:latin typeface="Calibri"/>
                <a:cs typeface="Calibri"/>
              </a:rPr>
              <a:t> </a:t>
            </a:r>
            <a:r>
              <a:rPr u="none" dirty="0"/>
              <a:t>should</a:t>
            </a:r>
            <a:r>
              <a:rPr u="none" spc="190" dirty="0"/>
              <a:t> </a:t>
            </a:r>
            <a:r>
              <a:rPr b="1" u="none" dirty="0">
                <a:latin typeface="Calibri"/>
                <a:cs typeface="Calibri"/>
              </a:rPr>
              <a:t>stop</a:t>
            </a:r>
            <a:r>
              <a:rPr b="1" u="none" spc="195" dirty="0">
                <a:latin typeface="Calibri"/>
                <a:cs typeface="Calibri"/>
              </a:rPr>
              <a:t> </a:t>
            </a:r>
            <a:r>
              <a:rPr u="none" dirty="0"/>
              <a:t>at</a:t>
            </a:r>
            <a:r>
              <a:rPr u="none" spc="195" dirty="0"/>
              <a:t> </a:t>
            </a:r>
            <a:r>
              <a:rPr u="none" dirty="0"/>
              <a:t>the</a:t>
            </a:r>
            <a:r>
              <a:rPr u="none" spc="200" dirty="0"/>
              <a:t> </a:t>
            </a:r>
            <a:r>
              <a:rPr u="none" dirty="0"/>
              <a:t>point</a:t>
            </a:r>
            <a:r>
              <a:rPr u="none" spc="200" dirty="0"/>
              <a:t> </a:t>
            </a:r>
            <a:r>
              <a:rPr u="none" dirty="0"/>
              <a:t>where</a:t>
            </a:r>
            <a:r>
              <a:rPr u="none" spc="195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19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revenue</a:t>
            </a:r>
            <a:r>
              <a:rPr b="1" u="none" spc="20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=</a:t>
            </a:r>
            <a:r>
              <a:rPr b="1" u="none" spc="20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190" dirty="0">
                <a:latin typeface="Calibri"/>
                <a:cs typeface="Calibri"/>
              </a:rPr>
              <a:t> </a:t>
            </a:r>
            <a:r>
              <a:rPr b="1" u="none" spc="-20" dirty="0">
                <a:latin typeface="Calibri"/>
                <a:cs typeface="Calibri"/>
              </a:rPr>
              <a:t>cost</a:t>
            </a:r>
          </a:p>
          <a:p>
            <a:pPr marL="12700">
              <a:lnSpc>
                <a:spcPct val="100000"/>
              </a:lnSpc>
            </a:pPr>
            <a:r>
              <a:rPr u="none" spc="-10" dirty="0"/>
              <a:t>(Q=5).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599815"/>
            <a:chOff x="251459" y="1700783"/>
            <a:chExt cx="8516620" cy="3599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20617" y="1808225"/>
              <a:ext cx="3862070" cy="3385185"/>
            </a:xfrm>
            <a:custGeom>
              <a:avLst/>
              <a:gdLst/>
              <a:ahLst/>
              <a:cxnLst/>
              <a:rect l="l" t="t" r="r" b="b"/>
              <a:pathLst>
                <a:path w="3862070" h="3385185">
                  <a:moveTo>
                    <a:pt x="0" y="3384804"/>
                  </a:moveTo>
                  <a:lnTo>
                    <a:pt x="963167" y="3384804"/>
                  </a:lnTo>
                  <a:lnTo>
                    <a:pt x="963167" y="0"/>
                  </a:lnTo>
                  <a:lnTo>
                    <a:pt x="0" y="0"/>
                  </a:lnTo>
                  <a:lnTo>
                    <a:pt x="0" y="3384804"/>
                  </a:lnTo>
                  <a:close/>
                </a:path>
                <a:path w="3862070" h="3385185">
                  <a:moveTo>
                    <a:pt x="1034796" y="3384804"/>
                  </a:moveTo>
                  <a:lnTo>
                    <a:pt x="2375916" y="3384804"/>
                  </a:lnTo>
                  <a:lnTo>
                    <a:pt x="2375916" y="0"/>
                  </a:lnTo>
                  <a:lnTo>
                    <a:pt x="1034796" y="0"/>
                  </a:lnTo>
                  <a:lnTo>
                    <a:pt x="1034796" y="3384804"/>
                  </a:lnTo>
                  <a:close/>
                </a:path>
                <a:path w="3862070" h="3385185">
                  <a:moveTo>
                    <a:pt x="2520696" y="3384804"/>
                  </a:moveTo>
                  <a:lnTo>
                    <a:pt x="3861816" y="3384804"/>
                  </a:lnTo>
                  <a:lnTo>
                    <a:pt x="3861816" y="0"/>
                  </a:lnTo>
                  <a:lnTo>
                    <a:pt x="2520696" y="0"/>
                  </a:lnTo>
                  <a:lnTo>
                    <a:pt x="2520696" y="3384804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19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0" dirty="0"/>
              <a:t> </a:t>
            </a:r>
            <a:r>
              <a:rPr sz="2000" spc="-20" dirty="0"/>
              <a:t>MAXIMIZATION:</a:t>
            </a:r>
            <a:r>
              <a:rPr sz="2000" spc="-55" dirty="0"/>
              <a:t> </a:t>
            </a:r>
            <a:r>
              <a:rPr sz="2000" dirty="0"/>
              <a:t>A</a:t>
            </a:r>
            <a:r>
              <a:rPr sz="2000" spc="-5" dirty="0"/>
              <a:t> </a:t>
            </a:r>
            <a:r>
              <a:rPr sz="2000" dirty="0"/>
              <a:t>NUMERICAL</a:t>
            </a:r>
            <a:r>
              <a:rPr sz="2000" spc="-30" dirty="0"/>
              <a:t> </a:t>
            </a:r>
            <a:r>
              <a:rPr sz="2000" spc="-10" dirty="0"/>
              <a:t>EXAMPLE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251459" y="1700783"/>
            <a:ext cx="8516620" cy="3599815"/>
            <a:chOff x="251459" y="1700783"/>
            <a:chExt cx="8516620" cy="3599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1700783"/>
              <a:ext cx="8516112" cy="35996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" y="3424427"/>
              <a:ext cx="495300" cy="3627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20617" y="1808225"/>
              <a:ext cx="3862070" cy="3385185"/>
            </a:xfrm>
            <a:custGeom>
              <a:avLst/>
              <a:gdLst/>
              <a:ahLst/>
              <a:cxnLst/>
              <a:rect l="l" t="t" r="r" b="b"/>
              <a:pathLst>
                <a:path w="3862070" h="3385185">
                  <a:moveTo>
                    <a:pt x="0" y="3384804"/>
                  </a:moveTo>
                  <a:lnTo>
                    <a:pt x="963167" y="3384804"/>
                  </a:lnTo>
                  <a:lnTo>
                    <a:pt x="963167" y="0"/>
                  </a:lnTo>
                  <a:lnTo>
                    <a:pt x="0" y="0"/>
                  </a:lnTo>
                  <a:lnTo>
                    <a:pt x="0" y="3384804"/>
                  </a:lnTo>
                  <a:close/>
                </a:path>
                <a:path w="3862070" h="3385185">
                  <a:moveTo>
                    <a:pt x="1034796" y="3384804"/>
                  </a:moveTo>
                  <a:lnTo>
                    <a:pt x="2375916" y="3384804"/>
                  </a:lnTo>
                  <a:lnTo>
                    <a:pt x="2375916" y="0"/>
                  </a:lnTo>
                  <a:lnTo>
                    <a:pt x="1034796" y="0"/>
                  </a:lnTo>
                  <a:lnTo>
                    <a:pt x="1034796" y="3384804"/>
                  </a:lnTo>
                  <a:close/>
                </a:path>
                <a:path w="3862070" h="3385185">
                  <a:moveTo>
                    <a:pt x="2520696" y="3384804"/>
                  </a:moveTo>
                  <a:lnTo>
                    <a:pt x="3861816" y="3384804"/>
                  </a:lnTo>
                  <a:lnTo>
                    <a:pt x="3861816" y="0"/>
                  </a:lnTo>
                  <a:lnTo>
                    <a:pt x="2520696" y="0"/>
                  </a:lnTo>
                  <a:lnTo>
                    <a:pt x="2520696" y="3384804"/>
                  </a:lnTo>
                  <a:close/>
                </a:path>
              </a:pathLst>
            </a:custGeom>
            <a:ln w="254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728" y="4001896"/>
              <a:ext cx="6228715" cy="415925"/>
            </a:xfrm>
            <a:custGeom>
              <a:avLst/>
              <a:gdLst/>
              <a:ahLst/>
              <a:cxnLst/>
              <a:rect l="l" t="t" r="r" b="b"/>
              <a:pathLst>
                <a:path w="6228715" h="415925">
                  <a:moveTo>
                    <a:pt x="421919" y="199771"/>
                  </a:moveTo>
                  <a:lnTo>
                    <a:pt x="383400" y="195199"/>
                  </a:lnTo>
                  <a:lnTo>
                    <a:pt x="317157" y="185801"/>
                  </a:lnTo>
                  <a:lnTo>
                    <a:pt x="276834" y="180721"/>
                  </a:lnTo>
                  <a:lnTo>
                    <a:pt x="233641" y="173863"/>
                  </a:lnTo>
                  <a:lnTo>
                    <a:pt x="193319" y="166751"/>
                  </a:lnTo>
                  <a:lnTo>
                    <a:pt x="136804" y="154813"/>
                  </a:lnTo>
                  <a:lnTo>
                    <a:pt x="110883" y="147955"/>
                  </a:lnTo>
                  <a:lnTo>
                    <a:pt x="2882" y="147955"/>
                  </a:lnTo>
                  <a:lnTo>
                    <a:pt x="0" y="147955"/>
                  </a:lnTo>
                  <a:lnTo>
                    <a:pt x="0" y="363982"/>
                  </a:lnTo>
                  <a:lnTo>
                    <a:pt x="2882" y="363982"/>
                  </a:lnTo>
                  <a:lnTo>
                    <a:pt x="12954" y="366903"/>
                  </a:lnTo>
                  <a:lnTo>
                    <a:pt x="85318" y="382651"/>
                  </a:lnTo>
                  <a:lnTo>
                    <a:pt x="125641" y="389890"/>
                  </a:lnTo>
                  <a:lnTo>
                    <a:pt x="168833" y="396748"/>
                  </a:lnTo>
                  <a:lnTo>
                    <a:pt x="245884" y="406781"/>
                  </a:lnTo>
                  <a:lnTo>
                    <a:pt x="275399" y="411099"/>
                  </a:lnTo>
                  <a:lnTo>
                    <a:pt x="298437" y="414020"/>
                  </a:lnTo>
                  <a:lnTo>
                    <a:pt x="313918" y="415798"/>
                  </a:lnTo>
                  <a:lnTo>
                    <a:pt x="421919" y="415798"/>
                  </a:lnTo>
                  <a:lnTo>
                    <a:pt x="421919" y="363982"/>
                  </a:lnTo>
                  <a:lnTo>
                    <a:pt x="421919" y="199771"/>
                  </a:lnTo>
                  <a:close/>
                </a:path>
                <a:path w="6228715" h="415925">
                  <a:moveTo>
                    <a:pt x="4811280" y="26289"/>
                  </a:moveTo>
                  <a:lnTo>
                    <a:pt x="4153293" y="26289"/>
                  </a:lnTo>
                  <a:lnTo>
                    <a:pt x="4153293" y="242316"/>
                  </a:lnTo>
                  <a:lnTo>
                    <a:pt x="4811280" y="242316"/>
                  </a:lnTo>
                  <a:lnTo>
                    <a:pt x="4811280" y="26289"/>
                  </a:lnTo>
                  <a:close/>
                </a:path>
                <a:path w="6228715" h="415925">
                  <a:moveTo>
                    <a:pt x="6228219" y="0"/>
                  </a:moveTo>
                  <a:lnTo>
                    <a:pt x="5720346" y="0"/>
                  </a:lnTo>
                  <a:lnTo>
                    <a:pt x="5720346" y="216027"/>
                  </a:lnTo>
                  <a:lnTo>
                    <a:pt x="6228219" y="216027"/>
                  </a:lnTo>
                  <a:lnTo>
                    <a:pt x="6228219" y="0"/>
                  </a:lnTo>
                  <a:close/>
                </a:path>
              </a:pathLst>
            </a:custGeom>
            <a:solidFill>
              <a:srgbClr val="FFFB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393573"/>
            <a:ext cx="237553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19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6FC0"/>
                </a:solidFill>
                <a:latin typeface="Calibri"/>
                <a:cs typeface="Calibri"/>
              </a:rPr>
              <a:t>MAXIMIZATION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143" y="1030986"/>
            <a:ext cx="82772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sz="20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0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  <a:r>
              <a:rPr sz="2000" b="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Principles</a:t>
            </a:r>
            <a:r>
              <a:rPr sz="2000" b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Economics</a:t>
            </a:r>
            <a:r>
              <a:rPr sz="200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(Chap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1):</a:t>
            </a:r>
            <a:r>
              <a:rPr sz="2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Rational</a:t>
            </a:r>
            <a:r>
              <a:rPr sz="2000" b="0" spc="-4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people</a:t>
            </a:r>
            <a:r>
              <a:rPr sz="2000" b="0" spc="-5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think</a:t>
            </a:r>
            <a:r>
              <a:rPr sz="2000" b="0" spc="-4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at</a:t>
            </a:r>
            <a:r>
              <a:rPr sz="2000" b="0" spc="-20" dirty="0">
                <a:latin typeface="Calibri"/>
                <a:cs typeface="Calibri"/>
              </a:rPr>
              <a:t> </a:t>
            </a:r>
            <a:r>
              <a:rPr sz="2000" b="0" dirty="0">
                <a:latin typeface="Calibri"/>
                <a:cs typeface="Calibri"/>
              </a:rPr>
              <a:t>the</a:t>
            </a:r>
            <a:r>
              <a:rPr sz="2000" b="0" spc="-4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margin</a:t>
            </a:r>
            <a:r>
              <a:rPr sz="2000" b="0" spc="-1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1701545"/>
            <a:ext cx="7725409" cy="402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principle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deciding</a:t>
            </a:r>
            <a:r>
              <a:rPr sz="20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much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produce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2000">
              <a:latin typeface="Calibri"/>
              <a:cs typeface="Calibri"/>
            </a:endParaRPr>
          </a:p>
          <a:p>
            <a:pPr marL="355600" marR="1308735" indent="-342900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 </a:t>
            </a:r>
            <a:r>
              <a:rPr sz="2000" dirty="0">
                <a:latin typeface="Calibri"/>
                <a:cs typeface="Calibri"/>
              </a:rPr>
              <a:t>Intuition: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Recall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produced,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24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revenue)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24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TC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(total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cost)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MC</a:t>
            </a:r>
            <a:endParaRPr sz="2000">
              <a:latin typeface="Calibri"/>
              <a:cs typeface="Calibri"/>
            </a:endParaRPr>
          </a:p>
          <a:p>
            <a:pPr marL="41148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MC,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revenue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=&gt;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production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level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optimal</a:t>
            </a:r>
            <a:endParaRPr sz="2000">
              <a:latin typeface="Calibri"/>
              <a:cs typeface="Calibri"/>
            </a:endParaRPr>
          </a:p>
          <a:p>
            <a:pPr marL="418592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latin typeface="Calibri"/>
                <a:cs typeface="Calibri"/>
              </a:rPr>
              <a:t>=&gt;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maximized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143" y="421005"/>
            <a:ext cx="25038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MAXIMIZATION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143" y="1159002"/>
            <a:ext cx="6462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Profit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sz="22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maximised</a:t>
            </a:r>
            <a:r>
              <a:rPr sz="2200" b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when</a:t>
            </a:r>
            <a:r>
              <a:rPr sz="2200" b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producing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2200" b="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quantity</a:t>
            </a:r>
            <a:r>
              <a:rPr sz="2200" b="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sz="2200" b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0" spc="-10" dirty="0">
                <a:solidFill>
                  <a:srgbClr val="000000"/>
                </a:solidFill>
                <a:latin typeface="Calibri"/>
                <a:cs typeface="Calibri"/>
              </a:rPr>
              <a:t>that: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1561337"/>
            <a:ext cx="8332470" cy="3446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MR</a:t>
            </a:r>
            <a:r>
              <a:rPr sz="22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 MC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perfect </a:t>
            </a:r>
            <a:r>
              <a:rPr sz="2200" b="1" spc="-10" dirty="0">
                <a:latin typeface="Calibri"/>
                <a:cs typeface="Calibri"/>
              </a:rPr>
              <a:t>competition</a:t>
            </a:r>
            <a:r>
              <a:rPr sz="2200" spc="-10" dirty="0">
                <a:latin typeface="Calibri"/>
                <a:cs typeface="Calibri"/>
              </a:rPr>
              <a:t>: </a:t>
            </a:r>
            <a:r>
              <a:rPr sz="2200" b="1" dirty="0">
                <a:latin typeface="Calibri"/>
                <a:cs typeface="Calibri"/>
              </a:rPr>
              <a:t>MR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=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(=AR)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So</a:t>
            </a:r>
            <a:r>
              <a:rPr sz="2200" spc="1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1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firm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20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perfect</a:t>
            </a:r>
            <a:r>
              <a:rPr sz="2200" b="1" spc="1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competition</a:t>
            </a:r>
            <a:r>
              <a:rPr sz="2200" b="1" spc="185" dirty="0"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maximises</a:t>
            </a:r>
            <a:r>
              <a:rPr sz="22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profits</a:t>
            </a:r>
            <a:r>
              <a:rPr sz="22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when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it</a:t>
            </a:r>
            <a:r>
              <a:rPr sz="2200" spc="1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produces</a:t>
            </a:r>
            <a:r>
              <a:rPr sz="2200" spc="18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a </a:t>
            </a:r>
            <a:r>
              <a:rPr sz="2200" dirty="0">
                <a:latin typeface="Calibri"/>
                <a:cs typeface="Calibri"/>
              </a:rPr>
              <a:t>quantity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such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that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marginal cost</a:t>
            </a:r>
            <a:r>
              <a:rPr sz="22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that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quantity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equals</a:t>
            </a:r>
            <a:r>
              <a:rPr sz="22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ongoing market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price</a:t>
            </a:r>
            <a:r>
              <a:rPr sz="2200" spc="-10" dirty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endParaRPr sz="2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2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2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spc="-25" dirty="0">
                <a:solidFill>
                  <a:srgbClr val="006FC0"/>
                </a:solidFill>
                <a:latin typeface="Calibri"/>
                <a:cs typeface="Calibri"/>
              </a:rPr>
              <a:t>MC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04210" y="4437126"/>
            <a:ext cx="2737485" cy="786765"/>
          </a:xfrm>
          <a:custGeom>
            <a:avLst/>
            <a:gdLst/>
            <a:ahLst/>
            <a:cxnLst/>
            <a:rect l="l" t="t" r="r" b="b"/>
            <a:pathLst>
              <a:path w="2737485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3" y="0"/>
                </a:lnTo>
                <a:lnTo>
                  <a:pt x="2606040" y="0"/>
                </a:lnTo>
                <a:lnTo>
                  <a:pt x="2657058" y="10298"/>
                </a:lnTo>
                <a:lnTo>
                  <a:pt x="2698718" y="38385"/>
                </a:lnTo>
                <a:lnTo>
                  <a:pt x="2726805" y="80045"/>
                </a:lnTo>
                <a:lnTo>
                  <a:pt x="2737104" y="131063"/>
                </a:lnTo>
                <a:lnTo>
                  <a:pt x="2737104" y="655319"/>
                </a:lnTo>
                <a:lnTo>
                  <a:pt x="2726805" y="706338"/>
                </a:lnTo>
                <a:lnTo>
                  <a:pt x="2698718" y="747998"/>
                </a:lnTo>
                <a:lnTo>
                  <a:pt x="2657058" y="776085"/>
                </a:lnTo>
                <a:lnTo>
                  <a:pt x="2606040" y="786384"/>
                </a:lnTo>
                <a:lnTo>
                  <a:pt x="131063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19"/>
                </a:lnTo>
                <a:lnTo>
                  <a:pt x="0" y="131063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1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5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1786508" y="1195197"/>
            <a:ext cx="6342380" cy="4867275"/>
            <a:chOff x="1786508" y="1195197"/>
            <a:chExt cx="6342380" cy="4867275"/>
          </a:xfrm>
        </p:grpSpPr>
        <p:sp>
          <p:nvSpPr>
            <p:cNvPr id="4" name="object 4"/>
            <p:cNvSpPr/>
            <p:nvPr/>
          </p:nvSpPr>
          <p:spPr>
            <a:xfrm>
              <a:off x="1796033" y="1204722"/>
              <a:ext cx="6323330" cy="4848225"/>
            </a:xfrm>
            <a:custGeom>
              <a:avLst/>
              <a:gdLst/>
              <a:ahLst/>
              <a:cxnLst/>
              <a:rect l="l" t="t" r="r" b="b"/>
              <a:pathLst>
                <a:path w="6323330" h="4848225">
                  <a:moveTo>
                    <a:pt x="0" y="0"/>
                  </a:moveTo>
                  <a:lnTo>
                    <a:pt x="0" y="4847844"/>
                  </a:lnTo>
                  <a:lnTo>
                    <a:pt x="6323076" y="48478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19755" y="2138172"/>
              <a:ext cx="3667125" cy="3221990"/>
            </a:xfrm>
            <a:custGeom>
              <a:avLst/>
              <a:gdLst/>
              <a:ahLst/>
              <a:cxnLst/>
              <a:rect l="l" t="t" r="r" b="b"/>
              <a:pathLst>
                <a:path w="3667125" h="3221990">
                  <a:moveTo>
                    <a:pt x="0" y="3221736"/>
                  </a:moveTo>
                  <a:lnTo>
                    <a:pt x="3666744" y="0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27518" y="6071108"/>
            <a:ext cx="7804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6677" y="6077508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326" y="1135761"/>
            <a:ext cx="843280" cy="767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4130" algn="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  <a:p>
            <a:pPr marL="12700" marR="5080" indent="478790" algn="r">
              <a:lnSpc>
                <a:spcPts val="1960"/>
              </a:lnSpc>
              <a:spcBef>
                <a:spcPts val="75"/>
              </a:spcBef>
            </a:pP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Revenue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4091" y="1970608"/>
            <a:ext cx="338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88464" y="2680716"/>
            <a:ext cx="4189729" cy="2266950"/>
          </a:xfrm>
          <a:custGeom>
            <a:avLst/>
            <a:gdLst/>
            <a:ahLst/>
            <a:cxnLst/>
            <a:rect l="l" t="t" r="r" b="b"/>
            <a:pathLst>
              <a:path w="4189729" h="2266950">
                <a:moveTo>
                  <a:pt x="0" y="0"/>
                </a:moveTo>
                <a:lnTo>
                  <a:pt x="149631" y="363801"/>
                </a:lnTo>
                <a:lnTo>
                  <a:pt x="748141" y="1027890"/>
                </a:lnTo>
                <a:lnTo>
                  <a:pt x="2019948" y="1351293"/>
                </a:lnTo>
                <a:lnTo>
                  <a:pt x="4189476" y="693038"/>
                </a:lnTo>
              </a:path>
              <a:path w="4189729" h="2266950">
                <a:moveTo>
                  <a:pt x="0" y="1760220"/>
                </a:moveTo>
                <a:lnTo>
                  <a:pt x="11329" y="1774630"/>
                </a:lnTo>
                <a:lnTo>
                  <a:pt x="22641" y="1789139"/>
                </a:lnTo>
                <a:lnTo>
                  <a:pt x="33957" y="1803727"/>
                </a:lnTo>
                <a:lnTo>
                  <a:pt x="45298" y="1818379"/>
                </a:lnTo>
                <a:lnTo>
                  <a:pt x="56684" y="1833078"/>
                </a:lnTo>
                <a:lnTo>
                  <a:pt x="91326" y="1877280"/>
                </a:lnTo>
                <a:lnTo>
                  <a:pt x="127134" y="1921284"/>
                </a:lnTo>
                <a:lnTo>
                  <a:pt x="151932" y="1950284"/>
                </a:lnTo>
                <a:lnTo>
                  <a:pt x="177668" y="1978854"/>
                </a:lnTo>
                <a:lnTo>
                  <a:pt x="204507" y="2006859"/>
                </a:lnTo>
                <a:lnTo>
                  <a:pt x="232619" y="2034162"/>
                </a:lnTo>
                <a:lnTo>
                  <a:pt x="262170" y="2060627"/>
                </a:lnTo>
                <a:lnTo>
                  <a:pt x="293328" y="2086116"/>
                </a:lnTo>
                <a:lnTo>
                  <a:pt x="326261" y="2110495"/>
                </a:lnTo>
                <a:lnTo>
                  <a:pt x="361136" y="2133626"/>
                </a:lnTo>
                <a:lnTo>
                  <a:pt x="398121" y="2155372"/>
                </a:lnTo>
                <a:lnTo>
                  <a:pt x="437384" y="2175598"/>
                </a:lnTo>
                <a:lnTo>
                  <a:pt x="479091" y="2194167"/>
                </a:lnTo>
                <a:lnTo>
                  <a:pt x="523412" y="2210942"/>
                </a:lnTo>
                <a:lnTo>
                  <a:pt x="570512" y="2225786"/>
                </a:lnTo>
                <a:lnTo>
                  <a:pt x="620560" y="2238565"/>
                </a:lnTo>
                <a:lnTo>
                  <a:pt x="673724" y="2249140"/>
                </a:lnTo>
                <a:lnTo>
                  <a:pt x="730170" y="2257376"/>
                </a:lnTo>
                <a:lnTo>
                  <a:pt x="790067" y="2263135"/>
                </a:lnTo>
                <a:lnTo>
                  <a:pt x="853582" y="2266283"/>
                </a:lnTo>
                <a:lnTo>
                  <a:pt x="886749" y="2266834"/>
                </a:lnTo>
                <a:lnTo>
                  <a:pt x="920883" y="2266681"/>
                </a:lnTo>
                <a:lnTo>
                  <a:pt x="992137" y="2264194"/>
                </a:lnTo>
                <a:lnTo>
                  <a:pt x="1067512" y="2258685"/>
                </a:lnTo>
                <a:lnTo>
                  <a:pt x="1106797" y="2254755"/>
                </a:lnTo>
                <a:lnTo>
                  <a:pt x="1147175" y="2250018"/>
                </a:lnTo>
                <a:lnTo>
                  <a:pt x="1188668" y="2244457"/>
                </a:lnTo>
                <a:lnTo>
                  <a:pt x="1231295" y="2238056"/>
                </a:lnTo>
                <a:lnTo>
                  <a:pt x="1275078" y="2230797"/>
                </a:lnTo>
                <a:lnTo>
                  <a:pt x="1320038" y="2222663"/>
                </a:lnTo>
                <a:lnTo>
                  <a:pt x="1366195" y="2213637"/>
                </a:lnTo>
                <a:lnTo>
                  <a:pt x="1413572" y="2203702"/>
                </a:lnTo>
                <a:lnTo>
                  <a:pt x="1462188" y="2192840"/>
                </a:lnTo>
                <a:lnTo>
                  <a:pt x="1512064" y="2181036"/>
                </a:lnTo>
                <a:lnTo>
                  <a:pt x="1563223" y="2168272"/>
                </a:lnTo>
                <a:lnTo>
                  <a:pt x="1615684" y="2154530"/>
                </a:lnTo>
                <a:lnTo>
                  <a:pt x="1669468" y="2139794"/>
                </a:lnTo>
                <a:lnTo>
                  <a:pt x="1724597" y="2124047"/>
                </a:lnTo>
                <a:lnTo>
                  <a:pt x="1781091" y="2107272"/>
                </a:lnTo>
                <a:lnTo>
                  <a:pt x="1838971" y="2089451"/>
                </a:lnTo>
                <a:lnTo>
                  <a:pt x="1898259" y="2070567"/>
                </a:lnTo>
                <a:lnTo>
                  <a:pt x="1958975" y="2050604"/>
                </a:lnTo>
                <a:lnTo>
                  <a:pt x="2021140" y="2029544"/>
                </a:lnTo>
                <a:lnTo>
                  <a:pt x="2084775" y="2007370"/>
                </a:lnTo>
                <a:lnTo>
                  <a:pt x="2149901" y="1984066"/>
                </a:lnTo>
                <a:lnTo>
                  <a:pt x="2216539" y="1959614"/>
                </a:lnTo>
                <a:lnTo>
                  <a:pt x="2284711" y="1933997"/>
                </a:lnTo>
                <a:lnTo>
                  <a:pt x="2354436" y="1907198"/>
                </a:lnTo>
                <a:lnTo>
                  <a:pt x="2425736" y="1879200"/>
                </a:lnTo>
                <a:lnTo>
                  <a:pt x="2498631" y="1849986"/>
                </a:lnTo>
                <a:lnTo>
                  <a:pt x="2573144" y="1819539"/>
                </a:lnTo>
                <a:lnTo>
                  <a:pt x="2649294" y="1787842"/>
                </a:lnTo>
                <a:lnTo>
                  <a:pt x="2727103" y="1754878"/>
                </a:lnTo>
                <a:lnTo>
                  <a:pt x="2806591" y="1720629"/>
                </a:lnTo>
                <a:lnTo>
                  <a:pt x="2887780" y="1685079"/>
                </a:lnTo>
                <a:lnTo>
                  <a:pt x="2970691" y="1648210"/>
                </a:lnTo>
                <a:lnTo>
                  <a:pt x="3055344" y="1610006"/>
                </a:lnTo>
                <a:lnTo>
                  <a:pt x="3141760" y="1570450"/>
                </a:lnTo>
                <a:lnTo>
                  <a:pt x="3229960" y="1529524"/>
                </a:lnTo>
                <a:lnTo>
                  <a:pt x="3319966" y="1487211"/>
                </a:lnTo>
                <a:lnTo>
                  <a:pt x="3411798" y="1443495"/>
                </a:lnTo>
                <a:lnTo>
                  <a:pt x="3505477" y="1398358"/>
                </a:lnTo>
                <a:lnTo>
                  <a:pt x="3601025" y="1351783"/>
                </a:lnTo>
                <a:lnTo>
                  <a:pt x="3698461" y="1303753"/>
                </a:lnTo>
                <a:lnTo>
                  <a:pt x="3797808" y="1254252"/>
                </a:lnTo>
              </a:path>
            </a:pathLst>
          </a:custGeom>
          <a:ln w="55562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12941" y="3797300"/>
            <a:ext cx="4324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AVC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96033" y="4648961"/>
            <a:ext cx="1609725" cy="1403985"/>
          </a:xfrm>
          <a:custGeom>
            <a:avLst/>
            <a:gdLst/>
            <a:ahLst/>
            <a:cxnLst/>
            <a:rect l="l" t="t" r="r" b="b"/>
            <a:pathLst>
              <a:path w="1609725" h="1403985">
                <a:moveTo>
                  <a:pt x="1609344" y="1403604"/>
                </a:moveTo>
                <a:lnTo>
                  <a:pt x="1609344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06702" y="4513326"/>
            <a:ext cx="459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r>
              <a:rPr sz="1500" spc="-37" baseline="-11111" dirty="0">
                <a:latin typeface="Arial"/>
                <a:cs typeface="Arial"/>
              </a:rPr>
              <a:t>1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0758" y="6058306"/>
            <a:ext cx="302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00" spc="-37" baseline="-11111" dirty="0">
                <a:latin typeface="Arial"/>
                <a:cs typeface="Arial"/>
              </a:rPr>
              <a:t>1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96033" y="2794254"/>
            <a:ext cx="3723640" cy="3258820"/>
          </a:xfrm>
          <a:custGeom>
            <a:avLst/>
            <a:gdLst/>
            <a:ahLst/>
            <a:cxnLst/>
            <a:rect l="l" t="t" r="r" b="b"/>
            <a:pathLst>
              <a:path w="3723640" h="3258820">
                <a:moveTo>
                  <a:pt x="3723131" y="3258312"/>
                </a:moveTo>
                <a:lnTo>
                  <a:pt x="3723131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306702" y="2667711"/>
            <a:ext cx="459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r>
              <a:rPr sz="1500" spc="-37" baseline="-13888" dirty="0">
                <a:latin typeface="Arial"/>
                <a:cs typeface="Arial"/>
              </a:rPr>
              <a:t>2</a:t>
            </a:r>
            <a:endParaRPr sz="1500" baseline="-13888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08040" y="6058306"/>
            <a:ext cx="295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00" spc="-37" baseline="-11111" dirty="0">
                <a:latin typeface="Arial"/>
                <a:cs typeface="Arial"/>
              </a:rPr>
              <a:t>2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54958" y="2532126"/>
            <a:ext cx="579120" cy="1087120"/>
          </a:xfrm>
          <a:custGeom>
            <a:avLst/>
            <a:gdLst/>
            <a:ahLst/>
            <a:cxnLst/>
            <a:rect l="l" t="t" r="r" b="b"/>
            <a:pathLst>
              <a:path w="579120" h="1087120">
                <a:moveTo>
                  <a:pt x="579119" y="1086612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115311" y="1278636"/>
            <a:ext cx="2019300" cy="134747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51435" rIns="0" bIns="0" rtlCol="0">
            <a:spAutoFit/>
          </a:bodyPr>
          <a:lstStyle/>
          <a:p>
            <a:pPr marL="81915" marR="67310">
              <a:lnSpc>
                <a:spcPct val="102099"/>
              </a:lnSpc>
              <a:spcBef>
                <a:spcPts val="405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firm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maximizes </a:t>
            </a:r>
            <a:r>
              <a:rPr sz="1600" dirty="0">
                <a:latin typeface="Arial"/>
                <a:cs typeface="Arial"/>
              </a:rPr>
              <a:t>profit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producing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quantity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cost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equals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revenue.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767332" y="3683000"/>
            <a:ext cx="4714875" cy="2379345"/>
            <a:chOff x="1767332" y="3683000"/>
            <a:chExt cx="4714875" cy="2379345"/>
          </a:xfrm>
        </p:grpSpPr>
        <p:sp>
          <p:nvSpPr>
            <p:cNvPr id="21" name="object 21"/>
            <p:cNvSpPr/>
            <p:nvPr/>
          </p:nvSpPr>
          <p:spPr>
            <a:xfrm>
              <a:off x="1796034" y="3711701"/>
              <a:ext cx="2694940" cy="2341245"/>
            </a:xfrm>
            <a:custGeom>
              <a:avLst/>
              <a:gdLst/>
              <a:ahLst/>
              <a:cxnLst/>
              <a:rect l="l" t="t" r="r" b="b"/>
              <a:pathLst>
                <a:path w="2694940" h="2341245">
                  <a:moveTo>
                    <a:pt x="2694432" y="2340864"/>
                  </a:moveTo>
                  <a:lnTo>
                    <a:pt x="2694432" y="0"/>
                  </a:lnTo>
                  <a:lnTo>
                    <a:pt x="0" y="0"/>
                  </a:lnTo>
                </a:path>
              </a:pathLst>
            </a:custGeom>
            <a:ln w="19049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95272" y="3710940"/>
              <a:ext cx="4658995" cy="1905"/>
            </a:xfrm>
            <a:custGeom>
              <a:avLst/>
              <a:gdLst/>
              <a:ahLst/>
              <a:cxnLst/>
              <a:rect l="l" t="t" r="r" b="b"/>
              <a:pathLst>
                <a:path w="4658995" h="1904">
                  <a:moveTo>
                    <a:pt x="0" y="0"/>
                  </a:moveTo>
                  <a:lnTo>
                    <a:pt x="4658868" y="1524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430517" y="3199482"/>
            <a:ext cx="1278255" cy="6464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600" i="1" spc="-2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  <a:p>
            <a:pPr marL="43180">
              <a:lnSpc>
                <a:spcPct val="100000"/>
              </a:lnSpc>
              <a:spcBef>
                <a:spcPts val="430"/>
              </a:spcBef>
            </a:pP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AR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42561" y="6086652"/>
            <a:ext cx="5054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i="1" spc="-30" baseline="6944" dirty="0">
                <a:latin typeface="Arial"/>
                <a:cs typeface="Arial"/>
              </a:rPr>
              <a:t>Q</a:t>
            </a:r>
            <a:r>
              <a:rPr sz="1000" spc="-20" dirty="0">
                <a:latin typeface="Arial"/>
                <a:cs typeface="Arial"/>
              </a:rPr>
              <a:t>MAX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6687" y="3539490"/>
            <a:ext cx="1449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MR</a:t>
            </a:r>
            <a:r>
              <a:rPr sz="1500" baseline="-11111" dirty="0">
                <a:latin typeface="Arial"/>
                <a:cs typeface="Arial"/>
              </a:rPr>
              <a:t>1</a:t>
            </a:r>
            <a:r>
              <a:rPr sz="1500" spc="-7" baseline="-11111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MR</a:t>
            </a:r>
            <a:r>
              <a:rPr sz="1500" spc="-37" baseline="-11111" dirty="0">
                <a:latin typeface="Arial"/>
                <a:cs typeface="Arial"/>
              </a:rPr>
              <a:t>2</a:t>
            </a:r>
            <a:endParaRPr sz="1500" baseline="-11111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5028" y="3654552"/>
            <a:ext cx="131063" cy="131064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6645656" y="6707225"/>
            <a:ext cx="12338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11D71"/>
                </a:solidFill>
                <a:latin typeface="Arial"/>
                <a:cs typeface="Arial"/>
              </a:rPr>
              <a:t>Copyright©2014</a:t>
            </a:r>
            <a:r>
              <a:rPr sz="800" spc="16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11D71"/>
                </a:solidFill>
                <a:latin typeface="Arial"/>
                <a:cs typeface="Arial"/>
              </a:rPr>
              <a:t>Cengage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Note</a:t>
            </a:r>
            <a:r>
              <a:rPr u="none" spc="-10" dirty="0"/>
              <a:t>:</a:t>
            </a:r>
          </a:p>
          <a:p>
            <a:pPr marL="355600" marR="7620" indent="-342900" algn="just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5600" algn="l"/>
              </a:tabLst>
            </a:pPr>
            <a:r>
              <a:rPr u="none" dirty="0"/>
              <a:t>The</a:t>
            </a:r>
            <a:r>
              <a:rPr u="none" spc="25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25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revenue</a:t>
            </a:r>
            <a:r>
              <a:rPr b="1" u="none" spc="30" dirty="0">
                <a:latin typeface="Calibri"/>
                <a:cs typeface="Calibri"/>
              </a:rPr>
              <a:t> </a:t>
            </a:r>
            <a:r>
              <a:rPr b="1" u="none" dirty="0">
                <a:latin typeface="Calibri"/>
                <a:cs typeface="Calibri"/>
              </a:rPr>
              <a:t>curve</a:t>
            </a:r>
            <a:r>
              <a:rPr b="1" u="none" spc="35" dirty="0">
                <a:latin typeface="Calibri"/>
                <a:cs typeface="Calibri"/>
              </a:rPr>
              <a:t> </a:t>
            </a:r>
            <a:r>
              <a:rPr u="none" dirty="0"/>
              <a:t>is</a:t>
            </a:r>
            <a:r>
              <a:rPr u="none" spc="25" dirty="0"/>
              <a:t> </a:t>
            </a:r>
            <a:r>
              <a:rPr u="none" dirty="0"/>
              <a:t>also</a:t>
            </a:r>
            <a:r>
              <a:rPr u="none" spc="30" dirty="0"/>
              <a:t> </a:t>
            </a:r>
            <a:r>
              <a:rPr u="none" dirty="0"/>
              <a:t>the</a:t>
            </a:r>
            <a:r>
              <a:rPr u="none" spc="3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demand</a:t>
            </a:r>
            <a:r>
              <a:rPr b="1" u="none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b="1" u="none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that</a:t>
            </a:r>
            <a:r>
              <a:rPr u="none" spc="40" dirty="0"/>
              <a:t> </a:t>
            </a:r>
            <a:r>
              <a:rPr u="none" dirty="0"/>
              <a:t>the</a:t>
            </a:r>
            <a:r>
              <a:rPr u="none" spc="3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firm</a:t>
            </a:r>
            <a:r>
              <a:rPr b="1" u="none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(not</a:t>
            </a:r>
            <a:r>
              <a:rPr u="none" spc="20" dirty="0"/>
              <a:t> </a:t>
            </a:r>
            <a:r>
              <a:rPr u="none" spc="-25" dirty="0"/>
              <a:t>the </a:t>
            </a:r>
            <a:r>
              <a:rPr u="none" dirty="0"/>
              <a:t>whole</a:t>
            </a:r>
            <a:r>
              <a:rPr u="none" spc="-75" dirty="0"/>
              <a:t> </a:t>
            </a:r>
            <a:r>
              <a:rPr u="none" spc="-10" dirty="0"/>
              <a:t>market!)</a:t>
            </a:r>
            <a:r>
              <a:rPr u="none" spc="-45" dirty="0"/>
              <a:t> </a:t>
            </a:r>
            <a:r>
              <a:rPr u="none" spc="-10" dirty="0"/>
              <a:t>faces.</a:t>
            </a:r>
          </a:p>
          <a:p>
            <a:pPr marL="469900" marR="5715" algn="just">
              <a:lnSpc>
                <a:spcPct val="100000"/>
              </a:lnSpc>
              <a:spcBef>
                <a:spcPts val="480"/>
              </a:spcBef>
            </a:pPr>
            <a:r>
              <a:rPr u="none" dirty="0"/>
              <a:t>The</a:t>
            </a:r>
            <a:r>
              <a:rPr u="none" spc="240" dirty="0"/>
              <a:t> </a:t>
            </a:r>
            <a:r>
              <a:rPr u="none" dirty="0"/>
              <a:t>demand</a:t>
            </a:r>
            <a:r>
              <a:rPr u="none" spc="240" dirty="0"/>
              <a:t> </a:t>
            </a:r>
            <a:r>
              <a:rPr u="none" dirty="0"/>
              <a:t>curve</a:t>
            </a:r>
            <a:r>
              <a:rPr u="none" spc="250" dirty="0"/>
              <a:t> </a:t>
            </a:r>
            <a:r>
              <a:rPr u="none" dirty="0"/>
              <a:t>for</a:t>
            </a:r>
            <a:r>
              <a:rPr u="none" spc="240" dirty="0"/>
              <a:t> </a:t>
            </a:r>
            <a:r>
              <a:rPr u="none" dirty="0"/>
              <a:t>a</a:t>
            </a:r>
            <a:r>
              <a:rPr u="none" spc="225" dirty="0"/>
              <a:t> </a:t>
            </a:r>
            <a:r>
              <a:rPr u="none" dirty="0"/>
              <a:t>competitive</a:t>
            </a:r>
            <a:r>
              <a:rPr u="none" spc="254" dirty="0"/>
              <a:t> </a:t>
            </a:r>
            <a:r>
              <a:rPr u="none" dirty="0"/>
              <a:t>firm</a:t>
            </a:r>
            <a:r>
              <a:rPr u="none" spc="250" dirty="0"/>
              <a:t> </a:t>
            </a:r>
            <a:r>
              <a:rPr u="none" dirty="0"/>
              <a:t>is</a:t>
            </a:r>
            <a:r>
              <a:rPr u="none" spc="240" dirty="0"/>
              <a:t> </a:t>
            </a:r>
            <a:r>
              <a:rPr u="none" dirty="0"/>
              <a:t>perfectly</a:t>
            </a:r>
            <a:r>
              <a:rPr u="none" spc="245" dirty="0"/>
              <a:t> </a:t>
            </a:r>
            <a:r>
              <a:rPr u="none" dirty="0"/>
              <a:t>elastic</a:t>
            </a:r>
            <a:r>
              <a:rPr u="none" spc="245" dirty="0"/>
              <a:t> </a:t>
            </a:r>
            <a:r>
              <a:rPr u="none" dirty="0"/>
              <a:t>because</a:t>
            </a:r>
            <a:r>
              <a:rPr u="none" spc="229" dirty="0"/>
              <a:t> </a:t>
            </a:r>
            <a:r>
              <a:rPr u="none" spc="-25" dirty="0"/>
              <a:t>the </a:t>
            </a:r>
            <a:r>
              <a:rPr u="none" dirty="0"/>
              <a:t>good</a:t>
            </a:r>
            <a:r>
              <a:rPr u="none" spc="60" dirty="0"/>
              <a:t> </a:t>
            </a:r>
            <a:r>
              <a:rPr u="none" dirty="0"/>
              <a:t>sold</a:t>
            </a:r>
            <a:r>
              <a:rPr u="none" spc="50" dirty="0"/>
              <a:t> </a:t>
            </a:r>
            <a:r>
              <a:rPr u="none" dirty="0"/>
              <a:t>by</a:t>
            </a:r>
            <a:r>
              <a:rPr u="none" spc="55" dirty="0"/>
              <a:t> </a:t>
            </a:r>
            <a:r>
              <a:rPr u="none" dirty="0"/>
              <a:t>the</a:t>
            </a:r>
            <a:r>
              <a:rPr u="none" spc="60" dirty="0"/>
              <a:t> </a:t>
            </a:r>
            <a:r>
              <a:rPr u="none" dirty="0"/>
              <a:t>firm</a:t>
            </a:r>
            <a:r>
              <a:rPr u="none" spc="60" dirty="0"/>
              <a:t> </a:t>
            </a:r>
            <a:r>
              <a:rPr u="none" dirty="0"/>
              <a:t>has</a:t>
            </a:r>
            <a:r>
              <a:rPr u="none" spc="65" dirty="0"/>
              <a:t> </a:t>
            </a:r>
            <a:r>
              <a:rPr u="none" dirty="0"/>
              <a:t>many</a:t>
            </a:r>
            <a:r>
              <a:rPr u="none" spc="50" dirty="0"/>
              <a:t> </a:t>
            </a:r>
            <a:r>
              <a:rPr u="none" dirty="0"/>
              <a:t>perfect</a:t>
            </a:r>
            <a:r>
              <a:rPr u="none" spc="70" dirty="0"/>
              <a:t> </a:t>
            </a:r>
            <a:r>
              <a:rPr u="none" dirty="0"/>
              <a:t>substitutes</a:t>
            </a:r>
            <a:r>
              <a:rPr u="none" spc="60" dirty="0"/>
              <a:t> </a:t>
            </a:r>
            <a:r>
              <a:rPr u="none" dirty="0"/>
              <a:t>(the</a:t>
            </a:r>
            <a:r>
              <a:rPr u="none" spc="65" dirty="0"/>
              <a:t> </a:t>
            </a:r>
            <a:r>
              <a:rPr u="none" dirty="0"/>
              <a:t>same</a:t>
            </a:r>
            <a:r>
              <a:rPr u="none" spc="60" dirty="0"/>
              <a:t> </a:t>
            </a:r>
            <a:r>
              <a:rPr u="none" dirty="0"/>
              <a:t>good</a:t>
            </a:r>
            <a:r>
              <a:rPr u="none" spc="65" dirty="0"/>
              <a:t> </a:t>
            </a:r>
            <a:r>
              <a:rPr u="none" dirty="0"/>
              <a:t>sold</a:t>
            </a:r>
            <a:r>
              <a:rPr u="none" spc="55" dirty="0"/>
              <a:t> </a:t>
            </a:r>
            <a:r>
              <a:rPr u="none" spc="-25" dirty="0"/>
              <a:t>by </a:t>
            </a:r>
            <a:r>
              <a:rPr u="none" dirty="0"/>
              <a:t>competitor</a:t>
            </a:r>
            <a:r>
              <a:rPr u="none" spc="-105" dirty="0"/>
              <a:t> </a:t>
            </a:r>
            <a:r>
              <a:rPr u="none" spc="-10" dirty="0"/>
              <a:t>firms).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-10" dirty="0"/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u="none" dirty="0"/>
              <a:t>In</a:t>
            </a:r>
            <a:r>
              <a:rPr u="none" spc="75" dirty="0"/>
              <a:t> </a:t>
            </a:r>
            <a:r>
              <a:rPr u="none" dirty="0"/>
              <a:t>competitive</a:t>
            </a:r>
            <a:r>
              <a:rPr u="none" spc="90" dirty="0"/>
              <a:t> </a:t>
            </a:r>
            <a:r>
              <a:rPr u="none" dirty="0"/>
              <a:t>markets,</a:t>
            </a:r>
            <a:r>
              <a:rPr u="none" spc="85" dirty="0"/>
              <a:t> </a:t>
            </a:r>
            <a:r>
              <a:rPr u="none" dirty="0"/>
              <a:t>the</a:t>
            </a:r>
            <a:r>
              <a:rPr u="none" spc="80" dirty="0"/>
              <a:t> </a:t>
            </a:r>
            <a:r>
              <a:rPr u="none" dirty="0"/>
              <a:t>firm’s</a:t>
            </a:r>
            <a:r>
              <a:rPr u="none" spc="80" dirty="0"/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supply</a:t>
            </a:r>
            <a:r>
              <a:rPr b="1" u="none" spc="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u="none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b="1" u="none" spc="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u="none" dirty="0"/>
              <a:t>is</a:t>
            </a:r>
            <a:r>
              <a:rPr u="none" spc="75" dirty="0"/>
              <a:t> </a:t>
            </a:r>
            <a:r>
              <a:rPr u="none" dirty="0"/>
              <a:t>given</a:t>
            </a:r>
            <a:r>
              <a:rPr u="none" spc="85" dirty="0"/>
              <a:t> </a:t>
            </a:r>
            <a:r>
              <a:rPr u="none" dirty="0"/>
              <a:t>by</a:t>
            </a:r>
            <a:r>
              <a:rPr u="none" spc="85" dirty="0"/>
              <a:t> </a:t>
            </a:r>
            <a:r>
              <a:rPr u="none" dirty="0"/>
              <a:t>its</a:t>
            </a:r>
            <a:r>
              <a:rPr u="none" spc="70" dirty="0"/>
              <a:t> </a:t>
            </a:r>
            <a:r>
              <a:rPr b="1" u="none" dirty="0">
                <a:latin typeface="Calibri"/>
                <a:cs typeface="Calibri"/>
              </a:rPr>
              <a:t>marginal</a:t>
            </a:r>
            <a:r>
              <a:rPr b="1" u="none" spc="65" dirty="0">
                <a:latin typeface="Calibri"/>
                <a:cs typeface="Calibri"/>
              </a:rPr>
              <a:t> </a:t>
            </a:r>
            <a:r>
              <a:rPr b="1" u="none" spc="-20" dirty="0">
                <a:latin typeface="Calibri"/>
                <a:cs typeface="Calibri"/>
              </a:rPr>
              <a:t>cost </a:t>
            </a:r>
            <a:r>
              <a:rPr b="1" u="none" dirty="0">
                <a:latin typeface="Calibri"/>
                <a:cs typeface="Calibri"/>
              </a:rPr>
              <a:t>curve</a:t>
            </a:r>
            <a:r>
              <a:rPr u="none" dirty="0"/>
              <a:t>.</a:t>
            </a:r>
            <a:r>
              <a:rPr u="none" spc="185" dirty="0"/>
              <a:t> </a:t>
            </a:r>
            <a:r>
              <a:rPr u="none" dirty="0"/>
              <a:t>(however,</a:t>
            </a:r>
            <a:r>
              <a:rPr u="none" spc="195" dirty="0"/>
              <a:t> </a:t>
            </a:r>
            <a:r>
              <a:rPr u="none" dirty="0"/>
              <a:t>only</a:t>
            </a:r>
            <a:r>
              <a:rPr u="none" spc="185" dirty="0"/>
              <a:t> </a:t>
            </a:r>
            <a:r>
              <a:rPr u="none" dirty="0"/>
              <a:t>that</a:t>
            </a:r>
            <a:r>
              <a:rPr u="none" spc="175" dirty="0"/>
              <a:t> </a:t>
            </a:r>
            <a:r>
              <a:rPr u="none" dirty="0"/>
              <a:t>part</a:t>
            </a:r>
            <a:r>
              <a:rPr u="none" spc="190" dirty="0"/>
              <a:t> </a:t>
            </a:r>
            <a:r>
              <a:rPr u="none" dirty="0"/>
              <a:t>that</a:t>
            </a:r>
            <a:r>
              <a:rPr u="none" spc="190" dirty="0"/>
              <a:t> </a:t>
            </a:r>
            <a:r>
              <a:rPr u="none" dirty="0"/>
              <a:t>is</a:t>
            </a:r>
            <a:r>
              <a:rPr u="none" spc="190" dirty="0"/>
              <a:t> </a:t>
            </a:r>
            <a:r>
              <a:rPr u="none" dirty="0"/>
              <a:t>situated</a:t>
            </a:r>
            <a:r>
              <a:rPr u="none" spc="195" dirty="0"/>
              <a:t> </a:t>
            </a:r>
            <a:r>
              <a:rPr u="none" dirty="0"/>
              <a:t>above</a:t>
            </a:r>
            <a:r>
              <a:rPr u="none" spc="190" dirty="0"/>
              <a:t> </a:t>
            </a:r>
            <a:r>
              <a:rPr u="none" dirty="0"/>
              <a:t>the</a:t>
            </a:r>
            <a:r>
              <a:rPr u="none" spc="190" dirty="0"/>
              <a:t> </a:t>
            </a:r>
            <a:r>
              <a:rPr u="none" spc="-40" dirty="0"/>
              <a:t>AVC-</a:t>
            </a:r>
            <a:r>
              <a:rPr u="none" dirty="0"/>
              <a:t>curve</a:t>
            </a:r>
            <a:r>
              <a:rPr u="none" spc="185" dirty="0"/>
              <a:t> </a:t>
            </a:r>
            <a:r>
              <a:rPr u="none" dirty="0"/>
              <a:t>–</a:t>
            </a:r>
            <a:r>
              <a:rPr u="none" spc="180" dirty="0"/>
              <a:t> </a:t>
            </a:r>
            <a:r>
              <a:rPr u="none" spc="-25" dirty="0"/>
              <a:t>see </a:t>
            </a:r>
            <a:r>
              <a:rPr u="none" spc="-10" dirty="0"/>
              <a:t>further!).</a:t>
            </a:r>
          </a:p>
          <a:p>
            <a:pPr marL="469900" marR="8890" algn="just">
              <a:lnSpc>
                <a:spcPct val="100000"/>
              </a:lnSpc>
              <a:spcBef>
                <a:spcPts val="480"/>
              </a:spcBef>
            </a:pPr>
            <a:r>
              <a:rPr u="none" dirty="0"/>
              <a:t>The firm’s</a:t>
            </a:r>
            <a:r>
              <a:rPr u="none" spc="5" dirty="0"/>
              <a:t> </a:t>
            </a:r>
            <a:r>
              <a:rPr u="none" dirty="0"/>
              <a:t>marginal</a:t>
            </a:r>
            <a:r>
              <a:rPr u="none" spc="15" dirty="0"/>
              <a:t> </a:t>
            </a:r>
            <a:r>
              <a:rPr u="none" dirty="0"/>
              <a:t>cost</a:t>
            </a:r>
            <a:r>
              <a:rPr u="none" spc="10" dirty="0"/>
              <a:t> </a:t>
            </a:r>
            <a:r>
              <a:rPr u="none" dirty="0"/>
              <a:t>curve</a:t>
            </a:r>
            <a:r>
              <a:rPr u="none" spc="10" dirty="0"/>
              <a:t> </a:t>
            </a:r>
            <a:r>
              <a:rPr u="none" dirty="0"/>
              <a:t>determines</a:t>
            </a:r>
            <a:r>
              <a:rPr u="none" spc="25" dirty="0"/>
              <a:t> </a:t>
            </a:r>
            <a:r>
              <a:rPr u="none" dirty="0"/>
              <a:t>the</a:t>
            </a:r>
            <a:r>
              <a:rPr u="none" spc="15" dirty="0"/>
              <a:t> </a:t>
            </a:r>
            <a:r>
              <a:rPr u="none" dirty="0"/>
              <a:t>quantity</a:t>
            </a:r>
            <a:r>
              <a:rPr u="none" spc="10" dirty="0"/>
              <a:t> </a:t>
            </a:r>
            <a:r>
              <a:rPr u="none" dirty="0"/>
              <a:t>the</a:t>
            </a:r>
            <a:r>
              <a:rPr u="none" spc="10" dirty="0"/>
              <a:t> </a:t>
            </a:r>
            <a:r>
              <a:rPr u="none" dirty="0"/>
              <a:t>firm</a:t>
            </a:r>
            <a:r>
              <a:rPr u="none" spc="20" dirty="0"/>
              <a:t> </a:t>
            </a:r>
            <a:r>
              <a:rPr u="none" dirty="0"/>
              <a:t>is</a:t>
            </a:r>
            <a:r>
              <a:rPr u="none" spc="5" dirty="0"/>
              <a:t> </a:t>
            </a:r>
            <a:r>
              <a:rPr u="none" dirty="0"/>
              <a:t>willing</a:t>
            </a:r>
            <a:r>
              <a:rPr u="none" spc="30" dirty="0"/>
              <a:t> </a:t>
            </a:r>
            <a:r>
              <a:rPr u="none" spc="-25" dirty="0"/>
              <a:t>to </a:t>
            </a:r>
            <a:r>
              <a:rPr u="none" dirty="0"/>
              <a:t>supply</a:t>
            </a:r>
            <a:r>
              <a:rPr u="none" spc="-55" dirty="0"/>
              <a:t> </a:t>
            </a:r>
            <a:r>
              <a:rPr u="none" dirty="0"/>
              <a:t>at</a:t>
            </a:r>
            <a:r>
              <a:rPr u="none" spc="-20" dirty="0"/>
              <a:t> </a:t>
            </a:r>
            <a:r>
              <a:rPr u="none" dirty="0"/>
              <a:t>each</a:t>
            </a:r>
            <a:r>
              <a:rPr u="none" spc="-35" dirty="0"/>
              <a:t> </a:t>
            </a:r>
            <a:r>
              <a:rPr u="none" spc="-10" dirty="0"/>
              <a:t>price.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1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45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1786508" y="1195197"/>
            <a:ext cx="6342380" cy="4867275"/>
            <a:chOff x="1786508" y="1195197"/>
            <a:chExt cx="6342380" cy="4867275"/>
          </a:xfrm>
        </p:grpSpPr>
        <p:sp>
          <p:nvSpPr>
            <p:cNvPr id="4" name="object 4"/>
            <p:cNvSpPr/>
            <p:nvPr/>
          </p:nvSpPr>
          <p:spPr>
            <a:xfrm>
              <a:off x="1796033" y="1204722"/>
              <a:ext cx="6323330" cy="4848225"/>
            </a:xfrm>
            <a:custGeom>
              <a:avLst/>
              <a:gdLst/>
              <a:ahLst/>
              <a:cxnLst/>
              <a:rect l="l" t="t" r="r" b="b"/>
              <a:pathLst>
                <a:path w="6323330" h="4848225">
                  <a:moveTo>
                    <a:pt x="0" y="0"/>
                  </a:moveTo>
                  <a:lnTo>
                    <a:pt x="0" y="4847844"/>
                  </a:lnTo>
                  <a:lnTo>
                    <a:pt x="6323076" y="48478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19755" y="2138172"/>
              <a:ext cx="3667125" cy="3221990"/>
            </a:xfrm>
            <a:custGeom>
              <a:avLst/>
              <a:gdLst/>
              <a:ahLst/>
              <a:cxnLst/>
              <a:rect l="l" t="t" r="r" b="b"/>
              <a:pathLst>
                <a:path w="3667125" h="3221990">
                  <a:moveTo>
                    <a:pt x="0" y="3221736"/>
                  </a:moveTo>
                  <a:lnTo>
                    <a:pt x="3666744" y="0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27518" y="6071108"/>
            <a:ext cx="7804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6677" y="6077508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326" y="1135761"/>
            <a:ext cx="843280" cy="767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4130" algn="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  <a:p>
            <a:pPr marL="12700" marR="5080" indent="478790" algn="r">
              <a:lnSpc>
                <a:spcPts val="1960"/>
              </a:lnSpc>
              <a:spcBef>
                <a:spcPts val="75"/>
              </a:spcBef>
            </a:pP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Revenue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4091" y="1970608"/>
            <a:ext cx="1809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dirty="0">
                <a:latin typeface="Arial"/>
                <a:cs typeface="Arial"/>
              </a:rPr>
              <a:t>MC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(</a:t>
            </a:r>
            <a:r>
              <a:rPr sz="1600" b="1" i="1" dirty="0">
                <a:latin typeface="Arial"/>
                <a:cs typeface="Arial"/>
              </a:rPr>
              <a:t>Supply</a:t>
            </a:r>
            <a:r>
              <a:rPr sz="1600" b="1" i="1" spc="-15" dirty="0">
                <a:latin typeface="Arial"/>
                <a:cs typeface="Arial"/>
              </a:rPr>
              <a:t> </a:t>
            </a:r>
            <a:r>
              <a:rPr sz="1600" b="1" i="1" spc="-10" dirty="0">
                <a:latin typeface="Arial"/>
                <a:cs typeface="Arial"/>
              </a:rPr>
              <a:t>curve</a:t>
            </a:r>
            <a:r>
              <a:rPr sz="1600" i="1" spc="-10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54958" y="2532126"/>
            <a:ext cx="579120" cy="1087120"/>
          </a:xfrm>
          <a:custGeom>
            <a:avLst/>
            <a:gdLst/>
            <a:ahLst/>
            <a:cxnLst/>
            <a:rect l="l" t="t" r="r" b="b"/>
            <a:pathLst>
              <a:path w="579120" h="1087120">
                <a:moveTo>
                  <a:pt x="579119" y="1086612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15311" y="1278636"/>
            <a:ext cx="2019300" cy="134747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51435" rIns="0" bIns="0" rtlCol="0">
            <a:spAutoFit/>
          </a:bodyPr>
          <a:lstStyle/>
          <a:p>
            <a:pPr marL="81915" marR="67310">
              <a:lnSpc>
                <a:spcPct val="102099"/>
              </a:lnSpc>
              <a:spcBef>
                <a:spcPts val="405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firm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maximizes </a:t>
            </a:r>
            <a:r>
              <a:rPr sz="1600" dirty="0">
                <a:latin typeface="Arial"/>
                <a:cs typeface="Arial"/>
              </a:rPr>
              <a:t>profit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producing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quantity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cost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equals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revenue.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67490" y="3654552"/>
            <a:ext cx="4714875" cy="2407920"/>
            <a:chOff x="1767490" y="3654552"/>
            <a:chExt cx="4714875" cy="2407920"/>
          </a:xfrm>
        </p:grpSpPr>
        <p:sp>
          <p:nvSpPr>
            <p:cNvPr id="13" name="object 13"/>
            <p:cNvSpPr/>
            <p:nvPr/>
          </p:nvSpPr>
          <p:spPr>
            <a:xfrm>
              <a:off x="1796034" y="3711702"/>
              <a:ext cx="2694940" cy="2341245"/>
            </a:xfrm>
            <a:custGeom>
              <a:avLst/>
              <a:gdLst/>
              <a:ahLst/>
              <a:cxnLst/>
              <a:rect l="l" t="t" r="r" b="b"/>
              <a:pathLst>
                <a:path w="2694940" h="2341245">
                  <a:moveTo>
                    <a:pt x="2694432" y="2340864"/>
                  </a:moveTo>
                  <a:lnTo>
                    <a:pt x="2694432" y="0"/>
                  </a:lnTo>
                  <a:lnTo>
                    <a:pt x="0" y="0"/>
                  </a:lnTo>
                </a:path>
              </a:pathLst>
            </a:custGeom>
            <a:ln w="19049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95272" y="3710940"/>
              <a:ext cx="4658995" cy="1905"/>
            </a:xfrm>
            <a:custGeom>
              <a:avLst/>
              <a:gdLst/>
              <a:ahLst/>
              <a:cxnLst/>
              <a:rect l="l" t="t" r="r" b="b"/>
              <a:pathLst>
                <a:path w="4658995" h="1904">
                  <a:moveTo>
                    <a:pt x="0" y="0"/>
                  </a:moveTo>
                  <a:lnTo>
                    <a:pt x="4658868" y="1524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15027" y="3654552"/>
              <a:ext cx="131063" cy="131064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4242561" y="6086652"/>
            <a:ext cx="5054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i="1" spc="-30" baseline="6944" dirty="0">
                <a:latin typeface="Arial"/>
                <a:cs typeface="Arial"/>
              </a:rPr>
              <a:t>Q</a:t>
            </a:r>
            <a:r>
              <a:rPr sz="1000" spc="-20" dirty="0">
                <a:latin typeface="Arial"/>
                <a:cs typeface="Arial"/>
              </a:rPr>
              <a:t>MAX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6687" y="3539490"/>
            <a:ext cx="1449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MR</a:t>
            </a:r>
            <a:r>
              <a:rPr sz="1500" baseline="-11111" dirty="0">
                <a:latin typeface="Arial"/>
                <a:cs typeface="Arial"/>
              </a:rPr>
              <a:t>1</a:t>
            </a:r>
            <a:r>
              <a:rPr sz="1500" spc="-7" baseline="-11111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MR</a:t>
            </a:r>
            <a:r>
              <a:rPr sz="1500" spc="-37" baseline="-11111" dirty="0">
                <a:latin typeface="Arial"/>
                <a:cs typeface="Arial"/>
              </a:rPr>
              <a:t>2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24066" y="3581146"/>
            <a:ext cx="193293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dirty="0">
                <a:latin typeface="Arial"/>
                <a:cs typeface="Arial"/>
              </a:rPr>
              <a:t>MR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(</a:t>
            </a:r>
            <a:r>
              <a:rPr sz="1600" b="1" i="1" dirty="0">
                <a:latin typeface="Arial"/>
                <a:cs typeface="Arial"/>
              </a:rPr>
              <a:t>Demand</a:t>
            </a:r>
            <a:r>
              <a:rPr sz="1600" b="1" i="1" spc="-35" dirty="0">
                <a:latin typeface="Arial"/>
                <a:cs typeface="Arial"/>
              </a:rPr>
              <a:t> </a:t>
            </a:r>
            <a:r>
              <a:rPr sz="1600" b="1" i="1" spc="-10" dirty="0">
                <a:latin typeface="Arial"/>
                <a:cs typeface="Arial"/>
              </a:rPr>
              <a:t>curve</a:t>
            </a:r>
            <a:r>
              <a:rPr sz="1600" i="1" spc="-10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45656" y="6707225"/>
            <a:ext cx="12338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11D71"/>
                </a:solidFill>
                <a:latin typeface="Arial"/>
                <a:cs typeface="Arial"/>
              </a:rPr>
              <a:t>Copyright©2014</a:t>
            </a:r>
            <a:r>
              <a:rPr sz="800" spc="16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11D71"/>
                </a:solidFill>
                <a:latin typeface="Arial"/>
                <a:cs typeface="Arial"/>
              </a:rPr>
              <a:t>Cengage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40" y="536194"/>
            <a:ext cx="2327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AIM</a:t>
            </a:r>
            <a:r>
              <a:rPr sz="2000" spc="-5" dirty="0"/>
              <a:t> </a:t>
            </a:r>
            <a:r>
              <a:rPr sz="2000" dirty="0"/>
              <a:t>OF</a:t>
            </a:r>
            <a:r>
              <a:rPr sz="2000" spc="-20" dirty="0"/>
              <a:t> </a:t>
            </a:r>
            <a:r>
              <a:rPr sz="2000" dirty="0"/>
              <a:t>THIS</a:t>
            </a:r>
            <a:r>
              <a:rPr sz="2000" spc="-5" dirty="0"/>
              <a:t> </a:t>
            </a:r>
            <a:r>
              <a:rPr sz="2000" spc="-10" dirty="0"/>
              <a:t>LECTURE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75640" y="1267713"/>
            <a:ext cx="833374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5,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learning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about: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how</a:t>
            </a:r>
            <a:r>
              <a:rPr sz="2000" b="1" spc="24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firms</a:t>
            </a:r>
            <a:r>
              <a:rPr sz="2000" b="1" spc="2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make</a:t>
            </a:r>
            <a:r>
              <a:rPr sz="2000" b="1" spc="2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their</a:t>
            </a:r>
            <a:r>
              <a:rPr sz="2000" b="1" spc="2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decisions</a:t>
            </a:r>
            <a:r>
              <a:rPr sz="2000" b="1" spc="2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(</a:t>
            </a:r>
            <a:r>
              <a:rPr sz="2000" b="1" i="1" spc="-10" dirty="0">
                <a:solidFill>
                  <a:srgbClr val="0F243E"/>
                </a:solidFill>
                <a:latin typeface="Calibri"/>
                <a:cs typeface="Calibri"/>
              </a:rPr>
              <a:t>supply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spc="-10" dirty="0">
                <a:solidFill>
                  <a:srgbClr val="0F243E"/>
                </a:solidFill>
                <a:latin typeface="Calibri"/>
                <a:cs typeface="Calibri"/>
              </a:rPr>
              <a:t>side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previous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341598"/>
            <a:ext cx="6666865" cy="14890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determine: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make?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down/exit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5343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DECISIONS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shutdown</a:t>
            </a:r>
            <a:r>
              <a:rPr sz="2000" b="1" spc="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refers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anything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 </a:t>
            </a:r>
            <a:r>
              <a:rPr sz="2000" dirty="0">
                <a:latin typeface="Calibri"/>
                <a:cs typeface="Calibri"/>
              </a:rPr>
              <a:t>specific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current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conditions.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refers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long-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leave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635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shuts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down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temporarily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still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pays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3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cost,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producing.</a:t>
            </a:r>
            <a:endParaRPr sz="2000">
              <a:latin typeface="Calibri"/>
              <a:cs typeface="Calibri"/>
            </a:endParaRPr>
          </a:p>
          <a:p>
            <a:pPr marL="355600" marR="2336800" indent="-342900">
              <a:lnSpc>
                <a:spcPct val="12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saves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done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run.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Example: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farmer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land.</a:t>
            </a:r>
            <a:endParaRPr sz="2000">
              <a:latin typeface="Calibri"/>
              <a:cs typeface="Calibri"/>
            </a:endParaRPr>
          </a:p>
          <a:p>
            <a:pPr marL="983615" marR="959485" lvl="1" indent="-56515">
              <a:lnSpc>
                <a:spcPct val="100000"/>
              </a:lnSpc>
              <a:spcBef>
                <a:spcPts val="480"/>
              </a:spcBef>
              <a:buChar char="-"/>
              <a:tabLst>
                <a:tab pos="983615" algn="l"/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	decides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crops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season=&gt;pays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fixed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land</a:t>
            </a:r>
            <a:endParaRPr sz="2000">
              <a:latin typeface="Calibri"/>
              <a:cs typeface="Calibri"/>
            </a:endParaRPr>
          </a:p>
          <a:p>
            <a:pPr marL="1061720" lvl="1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1061720" algn="l"/>
              </a:tabLst>
            </a:pPr>
            <a:r>
              <a:rPr sz="2000" dirty="0">
                <a:latin typeface="Calibri"/>
                <a:cs typeface="Calibri"/>
              </a:rPr>
              <a:t>decides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market=&gt;will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land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5645" cy="3660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(SHORT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686435" algn="l"/>
                <a:tab pos="1370330" algn="l"/>
                <a:tab pos="1859914" algn="l"/>
                <a:tab pos="2538095" algn="l"/>
                <a:tab pos="3118485" algn="l"/>
                <a:tab pos="3764915" algn="l"/>
                <a:tab pos="4684395" algn="l"/>
                <a:tab pos="5359400" algn="l"/>
                <a:tab pos="6645909" algn="l"/>
                <a:tab pos="7190105" algn="l"/>
                <a:tab pos="8060690" algn="l"/>
              </a:tabLst>
            </a:pP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Sunk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costs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already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been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committed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cannot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be </a:t>
            </a:r>
            <a:r>
              <a:rPr sz="2000" spc="-10" dirty="0">
                <a:latin typeface="Calibri"/>
                <a:cs typeface="Calibri"/>
              </a:rPr>
              <a:t>recovered.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952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Sunk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ignored</a:t>
            </a:r>
            <a:r>
              <a:rPr sz="2000" b="1" spc="2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decisions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given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decision </a:t>
            </a:r>
            <a:r>
              <a:rPr sz="2000" dirty="0">
                <a:latin typeface="Calibri"/>
                <a:cs typeface="Calibri"/>
              </a:rPr>
              <a:t>outcome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impact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cost!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762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Fixed costs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(FC)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 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term,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g.,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rent for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space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sunk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-20" dirty="0">
                <a:latin typeface="Calibri"/>
                <a:cs typeface="Calibri"/>
              </a:rPr>
              <a:t> term.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5123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(SHORT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 marL="927100" marR="2720340" indent="-915035">
              <a:lnSpc>
                <a:spcPct val="120000"/>
              </a:lnSpc>
              <a:spcBef>
                <a:spcPts val="1730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Shut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down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without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taking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FC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account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(TC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FC)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marL="927100" marR="6055360">
              <a:lnSpc>
                <a:spcPts val="2880"/>
              </a:lnSpc>
              <a:spcBef>
                <a:spcPts val="175"/>
              </a:spcBef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VC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0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VC</a:t>
            </a:r>
            <a:endParaRPr sz="2000">
              <a:latin typeface="Calibri"/>
              <a:cs typeface="Calibri"/>
            </a:endParaRPr>
          </a:p>
          <a:p>
            <a:pPr marL="927100" marR="5697855">
              <a:lnSpc>
                <a:spcPts val="2880"/>
              </a:lnSpc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VC/Q</a:t>
            </a:r>
            <a:r>
              <a:rPr sz="2000" spc="5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P*Q/Q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VC/Q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if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&lt;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AVC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shuts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down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 production (</a:t>
            </a:r>
            <a:r>
              <a:rPr sz="2000" b="1" dirty="0">
                <a:latin typeface="Calibri"/>
                <a:cs typeface="Calibri"/>
              </a:rPr>
              <a:t>TR&lt;VC</a:t>
            </a:r>
            <a:r>
              <a:rPr sz="2000" dirty="0">
                <a:latin typeface="Calibri"/>
                <a:cs typeface="Calibri"/>
              </a:rPr>
              <a:t>)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 the market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lower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spc="-20" dirty="0">
                <a:latin typeface="Calibri"/>
                <a:cs typeface="Calibri"/>
              </a:rPr>
              <a:t>AVC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</a:t>
            </a:r>
            <a:r>
              <a:rPr sz="2000" b="1" spc="-10" dirty="0">
                <a:latin typeface="Calibri"/>
                <a:cs typeface="Calibri"/>
              </a:rPr>
              <a:t>P&lt;AVC</a:t>
            </a:r>
            <a:r>
              <a:rPr sz="2000" spc="-1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ts val="2390"/>
              </a:lnSpc>
              <a:spcBef>
                <a:spcPts val="585"/>
              </a:spcBef>
            </a:pPr>
            <a:r>
              <a:rPr sz="2000" dirty="0">
                <a:latin typeface="Cambria Math"/>
                <a:cs typeface="Cambria Math"/>
              </a:rPr>
              <a:t>⇒</a:t>
            </a:r>
            <a:r>
              <a:rPr sz="2000" spc="45" dirty="0">
                <a:latin typeface="Cambria Math"/>
                <a:cs typeface="Cambria Math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portion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curve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that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lies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average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variable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cost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firm’s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short-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supply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curve</a:t>
            </a:r>
            <a:r>
              <a:rPr sz="2000" b="1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3616" y="2017776"/>
            <a:ext cx="4112260" cy="3499485"/>
          </a:xfrm>
          <a:custGeom>
            <a:avLst/>
            <a:gdLst/>
            <a:ahLst/>
            <a:cxnLst/>
            <a:rect l="l" t="t" r="r" b="b"/>
            <a:pathLst>
              <a:path w="4112259" h="3499485">
                <a:moveTo>
                  <a:pt x="0" y="3499104"/>
                </a:moveTo>
                <a:lnTo>
                  <a:pt x="4111752" y="0"/>
                </a:lnTo>
              </a:path>
            </a:pathLst>
          </a:custGeom>
          <a:ln w="57150">
            <a:solidFill>
              <a:srgbClr val="EDB9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5218" y="1856612"/>
            <a:ext cx="338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34336" y="1332357"/>
            <a:ext cx="6179185" cy="4522470"/>
            <a:chOff x="1934336" y="1332357"/>
            <a:chExt cx="6179185" cy="4522470"/>
          </a:xfrm>
        </p:grpSpPr>
        <p:sp>
          <p:nvSpPr>
            <p:cNvPr id="5" name="object 5"/>
            <p:cNvSpPr/>
            <p:nvPr/>
          </p:nvSpPr>
          <p:spPr>
            <a:xfrm>
              <a:off x="1962911" y="2017776"/>
              <a:ext cx="5172710" cy="3808729"/>
            </a:xfrm>
            <a:custGeom>
              <a:avLst/>
              <a:gdLst/>
              <a:ahLst/>
              <a:cxnLst/>
              <a:rect l="l" t="t" r="r" b="b"/>
              <a:pathLst>
                <a:path w="5172709" h="3808729">
                  <a:moveTo>
                    <a:pt x="5172456" y="0"/>
                  </a:moveTo>
                  <a:lnTo>
                    <a:pt x="1736343" y="2919476"/>
                  </a:lnTo>
                  <a:lnTo>
                    <a:pt x="0" y="2919476"/>
                  </a:lnTo>
                  <a:lnTo>
                    <a:pt x="0" y="3808476"/>
                  </a:lnTo>
                </a:path>
              </a:pathLst>
            </a:custGeom>
            <a:ln w="57150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43861" y="1341882"/>
              <a:ext cx="6160135" cy="4485640"/>
            </a:xfrm>
            <a:custGeom>
              <a:avLst/>
              <a:gdLst/>
              <a:ahLst/>
              <a:cxnLst/>
              <a:rect l="l" t="t" r="r" b="b"/>
              <a:pathLst>
                <a:path w="6160134" h="4485640">
                  <a:moveTo>
                    <a:pt x="0" y="0"/>
                  </a:moveTo>
                  <a:lnTo>
                    <a:pt x="0" y="4485132"/>
                  </a:lnTo>
                  <a:lnTo>
                    <a:pt x="6160008" y="44851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282942" y="5832754"/>
            <a:ext cx="846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44495" y="2656332"/>
            <a:ext cx="4922520" cy="1368425"/>
          </a:xfrm>
          <a:custGeom>
            <a:avLst/>
            <a:gdLst/>
            <a:ahLst/>
            <a:cxnLst/>
            <a:rect l="l" t="t" r="r" b="b"/>
            <a:pathLst>
              <a:path w="4922520" h="1368425">
                <a:moveTo>
                  <a:pt x="0" y="0"/>
                </a:moveTo>
                <a:lnTo>
                  <a:pt x="21109" y="37388"/>
                </a:lnTo>
                <a:lnTo>
                  <a:pt x="45300" y="78720"/>
                </a:lnTo>
                <a:lnTo>
                  <a:pt x="72648" y="123634"/>
                </a:lnTo>
                <a:lnTo>
                  <a:pt x="103228" y="171768"/>
                </a:lnTo>
                <a:lnTo>
                  <a:pt x="125449" y="205468"/>
                </a:lnTo>
                <a:lnTo>
                  <a:pt x="149162" y="240331"/>
                </a:lnTo>
                <a:lnTo>
                  <a:pt x="174391" y="276249"/>
                </a:lnTo>
                <a:lnTo>
                  <a:pt x="201157" y="313117"/>
                </a:lnTo>
                <a:lnTo>
                  <a:pt x="229484" y="350826"/>
                </a:lnTo>
                <a:lnTo>
                  <a:pt x="259393" y="389269"/>
                </a:lnTo>
                <a:lnTo>
                  <a:pt x="290908" y="428340"/>
                </a:lnTo>
                <a:lnTo>
                  <a:pt x="324050" y="467930"/>
                </a:lnTo>
                <a:lnTo>
                  <a:pt x="358842" y="507933"/>
                </a:lnTo>
                <a:lnTo>
                  <a:pt x="395307" y="548241"/>
                </a:lnTo>
                <a:lnTo>
                  <a:pt x="433467" y="588748"/>
                </a:lnTo>
                <a:lnTo>
                  <a:pt x="473344" y="629345"/>
                </a:lnTo>
                <a:lnTo>
                  <a:pt x="514960" y="669926"/>
                </a:lnTo>
                <a:lnTo>
                  <a:pt x="558340" y="710384"/>
                </a:lnTo>
                <a:lnTo>
                  <a:pt x="603504" y="750611"/>
                </a:lnTo>
                <a:lnTo>
                  <a:pt x="650475" y="790500"/>
                </a:lnTo>
                <a:lnTo>
                  <a:pt x="699275" y="829944"/>
                </a:lnTo>
                <a:lnTo>
                  <a:pt x="749928" y="868836"/>
                </a:lnTo>
                <a:lnTo>
                  <a:pt x="802456" y="907068"/>
                </a:lnTo>
                <a:lnTo>
                  <a:pt x="856880" y="944533"/>
                </a:lnTo>
                <a:lnTo>
                  <a:pt x="913224" y="981124"/>
                </a:lnTo>
                <a:lnTo>
                  <a:pt x="971509" y="1016734"/>
                </a:lnTo>
                <a:lnTo>
                  <a:pt x="1031759" y="1051256"/>
                </a:lnTo>
                <a:lnTo>
                  <a:pt x="1093996" y="1084582"/>
                </a:lnTo>
                <a:lnTo>
                  <a:pt x="1158242" y="1116605"/>
                </a:lnTo>
                <a:lnTo>
                  <a:pt x="1224520" y="1147218"/>
                </a:lnTo>
                <a:lnTo>
                  <a:pt x="1292852" y="1176314"/>
                </a:lnTo>
                <a:lnTo>
                  <a:pt x="1363260" y="1203785"/>
                </a:lnTo>
                <a:lnTo>
                  <a:pt x="1399250" y="1216878"/>
                </a:lnTo>
                <a:lnTo>
                  <a:pt x="1435768" y="1229524"/>
                </a:lnTo>
                <a:lnTo>
                  <a:pt x="1472816" y="1241711"/>
                </a:lnTo>
                <a:lnTo>
                  <a:pt x="1510397" y="1253425"/>
                </a:lnTo>
                <a:lnTo>
                  <a:pt x="1548514" y="1264652"/>
                </a:lnTo>
                <a:lnTo>
                  <a:pt x="1587170" y="1275379"/>
                </a:lnTo>
                <a:lnTo>
                  <a:pt x="1626367" y="1285593"/>
                </a:lnTo>
                <a:lnTo>
                  <a:pt x="1666109" y="1295280"/>
                </a:lnTo>
                <a:lnTo>
                  <a:pt x="1706398" y="1304426"/>
                </a:lnTo>
                <a:lnTo>
                  <a:pt x="1747237" y="1313020"/>
                </a:lnTo>
                <a:lnTo>
                  <a:pt x="1788629" y="1321046"/>
                </a:lnTo>
                <a:lnTo>
                  <a:pt x="1830577" y="1328492"/>
                </a:lnTo>
                <a:lnTo>
                  <a:pt x="1873083" y="1335344"/>
                </a:lnTo>
                <a:lnTo>
                  <a:pt x="1916150" y="1341589"/>
                </a:lnTo>
                <a:lnTo>
                  <a:pt x="1959781" y="1347214"/>
                </a:lnTo>
                <a:lnTo>
                  <a:pt x="2003979" y="1352204"/>
                </a:lnTo>
                <a:lnTo>
                  <a:pt x="2048747" y="1356547"/>
                </a:lnTo>
                <a:lnTo>
                  <a:pt x="2094087" y="1360230"/>
                </a:lnTo>
                <a:lnTo>
                  <a:pt x="2140003" y="1363238"/>
                </a:lnTo>
                <a:lnTo>
                  <a:pt x="2186496" y="1365559"/>
                </a:lnTo>
                <a:lnTo>
                  <a:pt x="2233571" y="1367178"/>
                </a:lnTo>
                <a:lnTo>
                  <a:pt x="2281229" y="1368083"/>
                </a:lnTo>
                <a:lnTo>
                  <a:pt x="2329474" y="1368261"/>
                </a:lnTo>
                <a:lnTo>
                  <a:pt x="2378308" y="1367697"/>
                </a:lnTo>
                <a:lnTo>
                  <a:pt x="2427734" y="1366379"/>
                </a:lnTo>
                <a:lnTo>
                  <a:pt x="2477755" y="1364292"/>
                </a:lnTo>
                <a:lnTo>
                  <a:pt x="2528373" y="1361425"/>
                </a:lnTo>
                <a:lnTo>
                  <a:pt x="2579592" y="1357762"/>
                </a:lnTo>
                <a:lnTo>
                  <a:pt x="2631415" y="1353291"/>
                </a:lnTo>
                <a:lnTo>
                  <a:pt x="2683844" y="1347999"/>
                </a:lnTo>
                <a:lnTo>
                  <a:pt x="2736881" y="1341872"/>
                </a:lnTo>
                <a:lnTo>
                  <a:pt x="2790531" y="1334896"/>
                </a:lnTo>
                <a:lnTo>
                  <a:pt x="2844795" y="1327058"/>
                </a:lnTo>
                <a:lnTo>
                  <a:pt x="2899676" y="1318346"/>
                </a:lnTo>
                <a:lnTo>
                  <a:pt x="2955177" y="1308744"/>
                </a:lnTo>
                <a:lnTo>
                  <a:pt x="3011302" y="1298241"/>
                </a:lnTo>
                <a:lnTo>
                  <a:pt x="3068052" y="1286822"/>
                </a:lnTo>
                <a:lnTo>
                  <a:pt x="3125431" y="1274474"/>
                </a:lnTo>
                <a:lnTo>
                  <a:pt x="3183441" y="1261184"/>
                </a:lnTo>
                <a:lnTo>
                  <a:pt x="3242086" y="1246939"/>
                </a:lnTo>
                <a:lnTo>
                  <a:pt x="3301367" y="1231724"/>
                </a:lnTo>
                <a:lnTo>
                  <a:pt x="3361288" y="1215527"/>
                </a:lnTo>
                <a:lnTo>
                  <a:pt x="3421852" y="1198334"/>
                </a:lnTo>
                <a:lnTo>
                  <a:pt x="3483061" y="1180132"/>
                </a:lnTo>
                <a:lnTo>
                  <a:pt x="3544919" y="1160908"/>
                </a:lnTo>
                <a:lnTo>
                  <a:pt x="3607427" y="1140647"/>
                </a:lnTo>
                <a:lnTo>
                  <a:pt x="3670590" y="1119337"/>
                </a:lnTo>
                <a:lnTo>
                  <a:pt x="3734409" y="1096964"/>
                </a:lnTo>
                <a:lnTo>
                  <a:pt x="3798887" y="1073514"/>
                </a:lnTo>
                <a:lnTo>
                  <a:pt x="3864028" y="1048975"/>
                </a:lnTo>
                <a:lnTo>
                  <a:pt x="3929834" y="1023333"/>
                </a:lnTo>
                <a:lnTo>
                  <a:pt x="3996308" y="996575"/>
                </a:lnTo>
                <a:lnTo>
                  <a:pt x="4063452" y="968687"/>
                </a:lnTo>
                <a:lnTo>
                  <a:pt x="4131270" y="939655"/>
                </a:lnTo>
                <a:lnTo>
                  <a:pt x="4199764" y="909467"/>
                </a:lnTo>
                <a:lnTo>
                  <a:pt x="4268937" y="878109"/>
                </a:lnTo>
                <a:lnTo>
                  <a:pt x="4338793" y="845567"/>
                </a:lnTo>
                <a:lnTo>
                  <a:pt x="4409333" y="811828"/>
                </a:lnTo>
                <a:lnTo>
                  <a:pt x="4480560" y="776879"/>
                </a:lnTo>
                <a:lnTo>
                  <a:pt x="4552478" y="740707"/>
                </a:lnTo>
                <a:lnTo>
                  <a:pt x="4625089" y="703297"/>
                </a:lnTo>
                <a:lnTo>
                  <a:pt x="4698395" y="664637"/>
                </a:lnTo>
                <a:lnTo>
                  <a:pt x="4772401" y="624713"/>
                </a:lnTo>
                <a:lnTo>
                  <a:pt x="4847108" y="583511"/>
                </a:lnTo>
                <a:lnTo>
                  <a:pt x="4922520" y="541019"/>
                </a:lnTo>
              </a:path>
            </a:pathLst>
          </a:custGeom>
          <a:ln w="57150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418069" y="2969767"/>
            <a:ext cx="4165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26207" y="3738371"/>
            <a:ext cx="4940935" cy="1199515"/>
          </a:xfrm>
          <a:custGeom>
            <a:avLst/>
            <a:gdLst/>
            <a:ahLst/>
            <a:cxnLst/>
            <a:rect l="l" t="t" r="r" b="b"/>
            <a:pathLst>
              <a:path w="4940934" h="1199514">
                <a:moveTo>
                  <a:pt x="0" y="772921"/>
                </a:moveTo>
                <a:lnTo>
                  <a:pt x="49573" y="809760"/>
                </a:lnTo>
                <a:lnTo>
                  <a:pt x="99683" y="845101"/>
                </a:lnTo>
                <a:lnTo>
                  <a:pt x="150391" y="878922"/>
                </a:lnTo>
                <a:lnTo>
                  <a:pt x="201755" y="911196"/>
                </a:lnTo>
                <a:lnTo>
                  <a:pt x="253838" y="941899"/>
                </a:lnTo>
                <a:lnTo>
                  <a:pt x="306698" y="971006"/>
                </a:lnTo>
                <a:lnTo>
                  <a:pt x="360396" y="998491"/>
                </a:lnTo>
                <a:lnTo>
                  <a:pt x="414993" y="1024329"/>
                </a:lnTo>
                <a:lnTo>
                  <a:pt x="470549" y="1048496"/>
                </a:lnTo>
                <a:lnTo>
                  <a:pt x="527123" y="1070967"/>
                </a:lnTo>
                <a:lnTo>
                  <a:pt x="584778" y="1091716"/>
                </a:lnTo>
                <a:lnTo>
                  <a:pt x="643572" y="1110718"/>
                </a:lnTo>
                <a:lnTo>
                  <a:pt x="703566" y="1127948"/>
                </a:lnTo>
                <a:lnTo>
                  <a:pt x="764820" y="1143382"/>
                </a:lnTo>
                <a:lnTo>
                  <a:pt x="827395" y="1156994"/>
                </a:lnTo>
                <a:lnTo>
                  <a:pt x="891351" y="1168760"/>
                </a:lnTo>
                <a:lnTo>
                  <a:pt x="956749" y="1178653"/>
                </a:lnTo>
                <a:lnTo>
                  <a:pt x="1023648" y="1186650"/>
                </a:lnTo>
                <a:lnTo>
                  <a:pt x="1092109" y="1192725"/>
                </a:lnTo>
                <a:lnTo>
                  <a:pt x="1162192" y="1196852"/>
                </a:lnTo>
                <a:lnTo>
                  <a:pt x="1233957" y="1199008"/>
                </a:lnTo>
                <a:lnTo>
                  <a:pt x="1270490" y="1199339"/>
                </a:lnTo>
                <a:lnTo>
                  <a:pt x="1307465" y="1199167"/>
                </a:lnTo>
                <a:lnTo>
                  <a:pt x="1382777" y="1197304"/>
                </a:lnTo>
                <a:lnTo>
                  <a:pt x="1421128" y="1195606"/>
                </a:lnTo>
                <a:lnTo>
                  <a:pt x="1459952" y="1193394"/>
                </a:lnTo>
                <a:lnTo>
                  <a:pt x="1499257" y="1190663"/>
                </a:lnTo>
                <a:lnTo>
                  <a:pt x="1539050" y="1187411"/>
                </a:lnTo>
                <a:lnTo>
                  <a:pt x="1579340" y="1183635"/>
                </a:lnTo>
                <a:lnTo>
                  <a:pt x="1620133" y="1179332"/>
                </a:lnTo>
                <a:lnTo>
                  <a:pt x="1661437" y="1174497"/>
                </a:lnTo>
                <a:lnTo>
                  <a:pt x="1703260" y="1169130"/>
                </a:lnTo>
                <a:lnTo>
                  <a:pt x="1745609" y="1163225"/>
                </a:lnTo>
                <a:lnTo>
                  <a:pt x="1788492" y="1156781"/>
                </a:lnTo>
                <a:lnTo>
                  <a:pt x="1831916" y="1149793"/>
                </a:lnTo>
                <a:lnTo>
                  <a:pt x="1875888" y="1142259"/>
                </a:lnTo>
                <a:lnTo>
                  <a:pt x="1920417" y="1134176"/>
                </a:lnTo>
                <a:lnTo>
                  <a:pt x="1965510" y="1125541"/>
                </a:lnTo>
                <a:lnTo>
                  <a:pt x="2011174" y="1116350"/>
                </a:lnTo>
                <a:lnTo>
                  <a:pt x="2057417" y="1106600"/>
                </a:lnTo>
                <a:lnTo>
                  <a:pt x="2104247" y="1096288"/>
                </a:lnTo>
                <a:lnTo>
                  <a:pt x="2151671" y="1085411"/>
                </a:lnTo>
                <a:lnTo>
                  <a:pt x="2199696" y="1073967"/>
                </a:lnTo>
                <a:lnTo>
                  <a:pt x="2248330" y="1061951"/>
                </a:lnTo>
                <a:lnTo>
                  <a:pt x="2297581" y="1049360"/>
                </a:lnTo>
                <a:lnTo>
                  <a:pt x="2347456" y="1036192"/>
                </a:lnTo>
                <a:lnTo>
                  <a:pt x="2397963" y="1022444"/>
                </a:lnTo>
                <a:lnTo>
                  <a:pt x="2449109" y="1008111"/>
                </a:lnTo>
                <a:lnTo>
                  <a:pt x="2500902" y="993192"/>
                </a:lnTo>
                <a:lnTo>
                  <a:pt x="2553349" y="977683"/>
                </a:lnTo>
                <a:lnTo>
                  <a:pt x="2606458" y="961581"/>
                </a:lnTo>
                <a:lnTo>
                  <a:pt x="2660236" y="944882"/>
                </a:lnTo>
                <a:lnTo>
                  <a:pt x="2714691" y="927584"/>
                </a:lnTo>
                <a:lnTo>
                  <a:pt x="2769831" y="909684"/>
                </a:lnTo>
                <a:lnTo>
                  <a:pt x="2825662" y="891177"/>
                </a:lnTo>
                <a:lnTo>
                  <a:pt x="2882194" y="872062"/>
                </a:lnTo>
                <a:lnTo>
                  <a:pt x="2939432" y="852336"/>
                </a:lnTo>
                <a:lnTo>
                  <a:pt x="2997385" y="831994"/>
                </a:lnTo>
                <a:lnTo>
                  <a:pt x="3056060" y="811033"/>
                </a:lnTo>
                <a:lnTo>
                  <a:pt x="3115465" y="789452"/>
                </a:lnTo>
                <a:lnTo>
                  <a:pt x="3175607" y="767246"/>
                </a:lnTo>
                <a:lnTo>
                  <a:pt x="3236494" y="744413"/>
                </a:lnTo>
                <a:lnTo>
                  <a:pt x="3298133" y="720948"/>
                </a:lnTo>
                <a:lnTo>
                  <a:pt x="3360532" y="696850"/>
                </a:lnTo>
                <a:lnTo>
                  <a:pt x="3423698" y="672115"/>
                </a:lnTo>
                <a:lnTo>
                  <a:pt x="3487639" y="646740"/>
                </a:lnTo>
                <a:lnTo>
                  <a:pt x="3552363" y="620722"/>
                </a:lnTo>
                <a:lnTo>
                  <a:pt x="3617877" y="594057"/>
                </a:lnTo>
                <a:lnTo>
                  <a:pt x="3684188" y="566743"/>
                </a:lnTo>
                <a:lnTo>
                  <a:pt x="3751304" y="538776"/>
                </a:lnTo>
                <a:lnTo>
                  <a:pt x="3819233" y="510154"/>
                </a:lnTo>
                <a:lnTo>
                  <a:pt x="3887982" y="480873"/>
                </a:lnTo>
                <a:lnTo>
                  <a:pt x="3957559" y="450929"/>
                </a:lnTo>
                <a:lnTo>
                  <a:pt x="4027971" y="420321"/>
                </a:lnTo>
                <a:lnTo>
                  <a:pt x="4099226" y="389044"/>
                </a:lnTo>
                <a:lnTo>
                  <a:pt x="4171331" y="357096"/>
                </a:lnTo>
                <a:lnTo>
                  <a:pt x="4244294" y="324473"/>
                </a:lnTo>
                <a:lnTo>
                  <a:pt x="4318122" y="291173"/>
                </a:lnTo>
                <a:lnTo>
                  <a:pt x="4392824" y="257192"/>
                </a:lnTo>
                <a:lnTo>
                  <a:pt x="4468405" y="222527"/>
                </a:lnTo>
                <a:lnTo>
                  <a:pt x="4544875" y="187175"/>
                </a:lnTo>
                <a:lnTo>
                  <a:pt x="4622240" y="151133"/>
                </a:lnTo>
                <a:lnTo>
                  <a:pt x="4700509" y="114397"/>
                </a:lnTo>
                <a:lnTo>
                  <a:pt x="4779688" y="76965"/>
                </a:lnTo>
                <a:lnTo>
                  <a:pt x="4859785" y="38834"/>
                </a:lnTo>
                <a:lnTo>
                  <a:pt x="4940808" y="0"/>
                </a:lnTo>
              </a:path>
            </a:pathLst>
          </a:custGeom>
          <a:ln w="57150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418069" y="3558921"/>
            <a:ext cx="4324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AVC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76729" y="5839155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22577" y="1286636"/>
            <a:ext cx="588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56003" y="5364479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>
                <a:moveTo>
                  <a:pt x="0" y="0"/>
                </a:moveTo>
                <a:lnTo>
                  <a:pt x="319658" y="0"/>
                </a:lnTo>
              </a:path>
            </a:pathLst>
          </a:custGeom>
          <a:ln w="2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49223" y="4800600"/>
            <a:ext cx="906780" cy="106426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1914"/>
              </a:lnSpc>
            </a:pPr>
            <a:r>
              <a:rPr sz="1600" spc="-20" dirty="0">
                <a:latin typeface="Arial"/>
                <a:cs typeface="Arial"/>
              </a:rPr>
              <a:t>Firm</a:t>
            </a:r>
            <a:endParaRPr sz="1600">
              <a:latin typeface="Arial"/>
              <a:cs typeface="Arial"/>
            </a:endParaRPr>
          </a:p>
          <a:p>
            <a:pPr marL="128905" marR="127000">
              <a:lnSpc>
                <a:spcPct val="104800"/>
              </a:lnSpc>
              <a:spcBef>
                <a:spcPts val="10"/>
              </a:spcBef>
            </a:pPr>
            <a:r>
              <a:rPr sz="1600" spc="-10" dirty="0">
                <a:latin typeface="Arial"/>
                <a:cs typeface="Arial"/>
              </a:rPr>
              <a:t>shuts </a:t>
            </a:r>
            <a:r>
              <a:rPr sz="1600" dirty="0">
                <a:latin typeface="Arial"/>
                <a:cs typeface="Arial"/>
              </a:rPr>
              <a:t>down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if</a:t>
            </a:r>
            <a:endParaRPr sz="1600">
              <a:latin typeface="Arial"/>
              <a:cs typeface="Arial"/>
            </a:endParaRPr>
          </a:p>
          <a:p>
            <a:pPr marL="128905">
              <a:lnSpc>
                <a:spcPct val="100000"/>
              </a:lnSpc>
              <a:spcBef>
                <a:spcPts val="195"/>
              </a:spcBef>
            </a:pPr>
            <a:r>
              <a:rPr sz="2400" i="1" baseline="3472" dirty="0">
                <a:latin typeface="Arial"/>
                <a:cs typeface="Arial"/>
              </a:rPr>
              <a:t>P</a:t>
            </a:r>
            <a:r>
              <a:rPr sz="2400" i="1" spc="-450" baseline="3472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&lt;</a:t>
            </a:r>
            <a:r>
              <a:rPr sz="1600" spc="-215" dirty="0">
                <a:latin typeface="Arial"/>
                <a:cs typeface="Arial"/>
              </a:rPr>
              <a:t> </a:t>
            </a:r>
            <a:r>
              <a:rPr sz="2400" i="1" spc="-37" baseline="3472" dirty="0">
                <a:latin typeface="Arial"/>
                <a:cs typeface="Arial"/>
              </a:rPr>
              <a:t>AVC</a:t>
            </a:r>
            <a:endParaRPr sz="2400" baseline="3472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15761" y="2001773"/>
            <a:ext cx="521334" cy="655320"/>
          </a:xfrm>
          <a:custGeom>
            <a:avLst/>
            <a:gdLst/>
            <a:ahLst/>
            <a:cxnLst/>
            <a:rect l="l" t="t" r="r" b="b"/>
            <a:pathLst>
              <a:path w="521335" h="655319">
                <a:moveTo>
                  <a:pt x="521208" y="65532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60620" y="1516380"/>
            <a:ext cx="1603375" cy="695325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66040" rIns="0" bIns="0" rtlCol="0">
            <a:spAutoFit/>
          </a:bodyPr>
          <a:lstStyle/>
          <a:p>
            <a:pPr marL="97155" marR="71755">
              <a:lnSpc>
                <a:spcPct val="105500"/>
              </a:lnSpc>
              <a:spcBef>
                <a:spcPts val="520"/>
              </a:spcBef>
            </a:pPr>
            <a:r>
              <a:rPr sz="1600" dirty="0">
                <a:latin typeface="Arial"/>
                <a:cs typeface="Arial"/>
              </a:rPr>
              <a:t>Firm’s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short-</a:t>
            </a:r>
            <a:r>
              <a:rPr sz="1600" spc="-25" dirty="0">
                <a:latin typeface="Arial"/>
                <a:cs typeface="Arial"/>
              </a:rPr>
              <a:t>run </a:t>
            </a:r>
            <a:r>
              <a:rPr sz="1600" dirty="0">
                <a:latin typeface="Arial"/>
                <a:cs typeface="Arial"/>
              </a:rPr>
              <a:t>supply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curve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49223" y="3355847"/>
            <a:ext cx="3478529" cy="1116330"/>
            <a:chOff x="649223" y="3355847"/>
            <a:chExt cx="3478529" cy="1116330"/>
          </a:xfrm>
        </p:grpSpPr>
        <p:sp>
          <p:nvSpPr>
            <p:cNvPr id="19" name="object 19"/>
            <p:cNvSpPr/>
            <p:nvPr/>
          </p:nvSpPr>
          <p:spPr>
            <a:xfrm>
              <a:off x="2545079" y="3738371"/>
              <a:ext cx="1577340" cy="728980"/>
            </a:xfrm>
            <a:custGeom>
              <a:avLst/>
              <a:gdLst/>
              <a:ahLst/>
              <a:cxnLst/>
              <a:rect l="l" t="t" r="r" b="b"/>
              <a:pathLst>
                <a:path w="1577339" h="728979">
                  <a:moveTo>
                    <a:pt x="0" y="0"/>
                  </a:moveTo>
                  <a:lnTo>
                    <a:pt x="1577340" y="728471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9223" y="3355847"/>
              <a:ext cx="1969135" cy="847725"/>
            </a:xfrm>
            <a:custGeom>
              <a:avLst/>
              <a:gdLst/>
              <a:ahLst/>
              <a:cxnLst/>
              <a:rect l="l" t="t" r="r" b="b"/>
              <a:pathLst>
                <a:path w="1969135" h="847725">
                  <a:moveTo>
                    <a:pt x="1969008" y="0"/>
                  </a:moveTo>
                  <a:lnTo>
                    <a:pt x="0" y="0"/>
                  </a:lnTo>
                  <a:lnTo>
                    <a:pt x="0" y="847344"/>
                  </a:lnTo>
                  <a:lnTo>
                    <a:pt x="1969008" y="847344"/>
                  </a:lnTo>
                  <a:lnTo>
                    <a:pt x="1969008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28268" y="3385185"/>
            <a:ext cx="180975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If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&gt;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AVC,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firm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will </a:t>
            </a:r>
            <a:r>
              <a:rPr sz="1600" dirty="0">
                <a:latin typeface="Arial"/>
                <a:cs typeface="Arial"/>
              </a:rPr>
              <a:t>continue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produce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short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run.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578096" y="2627376"/>
            <a:ext cx="805180" cy="728980"/>
          </a:xfrm>
          <a:custGeom>
            <a:avLst/>
            <a:gdLst/>
            <a:ahLst/>
            <a:cxnLst/>
            <a:rect l="l" t="t" r="r" b="b"/>
            <a:pathLst>
              <a:path w="805179" h="728979">
                <a:moveTo>
                  <a:pt x="0" y="0"/>
                </a:moveTo>
                <a:lnTo>
                  <a:pt x="804671" y="728472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724911" y="1879092"/>
            <a:ext cx="1961514" cy="86106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41275" rIns="0" bIns="0" rtlCol="0">
            <a:spAutoFit/>
          </a:bodyPr>
          <a:lstStyle/>
          <a:p>
            <a:pPr marL="90805" marR="140335">
              <a:lnSpc>
                <a:spcPct val="100000"/>
              </a:lnSpc>
              <a:spcBef>
                <a:spcPts val="325"/>
              </a:spcBef>
            </a:pPr>
            <a:r>
              <a:rPr sz="1600" dirty="0">
                <a:latin typeface="Arial"/>
                <a:cs typeface="Arial"/>
              </a:rPr>
              <a:t>If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&gt;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ATC</a:t>
            </a:r>
            <a:r>
              <a:rPr sz="1600" spc="-10" dirty="0">
                <a:latin typeface="Arial"/>
                <a:cs typeface="Arial"/>
              </a:rPr>
              <a:t>,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firm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continue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dirty="0">
                <a:latin typeface="Arial"/>
                <a:cs typeface="Arial"/>
              </a:rPr>
              <a:t>produce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profit.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6" name="object 26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The</a:t>
            </a:r>
            <a:r>
              <a:rPr sz="2000" spc="-25" dirty="0"/>
              <a:t> </a:t>
            </a:r>
            <a:r>
              <a:rPr sz="2000" spc="-10" dirty="0"/>
              <a:t>Competitive</a:t>
            </a:r>
            <a:r>
              <a:rPr sz="2000" spc="-45" dirty="0"/>
              <a:t> </a:t>
            </a:r>
            <a:r>
              <a:rPr sz="2000" spc="-10" dirty="0"/>
              <a:t>Firm’s</a:t>
            </a:r>
            <a:r>
              <a:rPr sz="2000" spc="-40" dirty="0"/>
              <a:t> </a:t>
            </a:r>
            <a:r>
              <a:rPr sz="2000" dirty="0"/>
              <a:t>Short</a:t>
            </a:r>
            <a:r>
              <a:rPr sz="2000" spc="-25" dirty="0"/>
              <a:t> </a:t>
            </a:r>
            <a:r>
              <a:rPr sz="2000" dirty="0"/>
              <a:t>Run</a:t>
            </a:r>
            <a:r>
              <a:rPr sz="2000" spc="-25" dirty="0"/>
              <a:t> </a:t>
            </a:r>
            <a:r>
              <a:rPr sz="2000" dirty="0"/>
              <a:t>Supply</a:t>
            </a:r>
            <a:r>
              <a:rPr sz="2000" spc="-20" dirty="0"/>
              <a:t> </a:t>
            </a:r>
            <a:r>
              <a:rPr sz="2000" spc="-10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5645" cy="5489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DECISION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(LONG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TERM)</a:t>
            </a:r>
            <a:endParaRPr sz="2000">
              <a:latin typeface="Calibri"/>
              <a:cs typeface="Calibri"/>
            </a:endParaRPr>
          </a:p>
          <a:p>
            <a:pPr marL="12700" marR="8255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exits</a:t>
            </a:r>
            <a:r>
              <a:rPr sz="20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total cost.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20" dirty="0">
                <a:latin typeface="Calibri"/>
                <a:cs typeface="Calibri"/>
              </a:rPr>
              <a:t> TC/Q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Exit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if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&lt;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enter</a:t>
            </a:r>
            <a:r>
              <a:rPr sz="2000" b="1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25" dirty="0">
                <a:latin typeface="Calibri"/>
                <a:cs typeface="Calibri"/>
              </a:rPr>
              <a:t> TC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TR/Q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TC/Q</a:t>
            </a:r>
            <a:endParaRPr sz="200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Enter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&gt;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140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firm’s</a:t>
            </a:r>
            <a:r>
              <a:rPr sz="2000" b="1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long-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supply</a:t>
            </a:r>
            <a:r>
              <a:rPr sz="2000" b="1" u="sng" spc="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curve</a:t>
            </a:r>
            <a:r>
              <a:rPr sz="2000" b="1" spc="1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1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portion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1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its</a:t>
            </a:r>
            <a:r>
              <a:rPr sz="2000" b="1" spc="1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marginal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curve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that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lies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average </a:t>
            </a:r>
            <a:r>
              <a:rPr sz="2000" b="1" dirty="0">
                <a:latin typeface="Calibri"/>
                <a:cs typeface="Calibri"/>
              </a:rPr>
              <a:t>total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1339" y="2052827"/>
            <a:ext cx="3926204" cy="3329940"/>
          </a:xfrm>
          <a:custGeom>
            <a:avLst/>
            <a:gdLst/>
            <a:ahLst/>
            <a:cxnLst/>
            <a:rect l="l" t="t" r="r" b="b"/>
            <a:pathLst>
              <a:path w="3926204" h="3329940">
                <a:moveTo>
                  <a:pt x="0" y="3329940"/>
                </a:moveTo>
                <a:lnTo>
                  <a:pt x="3925824" y="0"/>
                </a:lnTo>
              </a:path>
            </a:pathLst>
          </a:custGeom>
          <a:ln w="55562">
            <a:solidFill>
              <a:srgbClr val="EDB9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71741" y="1891664"/>
            <a:ext cx="15113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dirty="0">
                <a:latin typeface="Arial"/>
                <a:cs typeface="Arial"/>
              </a:rPr>
              <a:t>MC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=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long-</a:t>
            </a:r>
            <a:r>
              <a:rPr sz="1600" i="1" dirty="0">
                <a:latin typeface="Arial"/>
                <a:cs typeface="Arial"/>
              </a:rPr>
              <a:t>run</a:t>
            </a:r>
            <a:r>
              <a:rPr sz="1600" i="1" spc="-5" dirty="0">
                <a:latin typeface="Arial"/>
                <a:cs typeface="Arial"/>
              </a:rPr>
              <a:t> </a:t>
            </a:r>
            <a:r>
              <a:rPr sz="1600" i="1" spc="-50" dirty="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060829" y="1417700"/>
            <a:ext cx="5899150" cy="4307205"/>
            <a:chOff x="2060829" y="1417700"/>
            <a:chExt cx="5899150" cy="4307205"/>
          </a:xfrm>
        </p:grpSpPr>
        <p:sp>
          <p:nvSpPr>
            <p:cNvPr id="5" name="object 5"/>
            <p:cNvSpPr/>
            <p:nvPr/>
          </p:nvSpPr>
          <p:spPr>
            <a:xfrm>
              <a:off x="2089404" y="2052827"/>
              <a:ext cx="4937760" cy="3644265"/>
            </a:xfrm>
            <a:custGeom>
              <a:avLst/>
              <a:gdLst/>
              <a:ahLst/>
              <a:cxnLst/>
              <a:rect l="l" t="t" r="r" b="b"/>
              <a:pathLst>
                <a:path w="4937759" h="3644265">
                  <a:moveTo>
                    <a:pt x="0" y="3643884"/>
                  </a:moveTo>
                  <a:lnTo>
                    <a:pt x="0" y="1913255"/>
                  </a:lnTo>
                  <a:lnTo>
                    <a:pt x="2690241" y="1913255"/>
                  </a:lnTo>
                  <a:lnTo>
                    <a:pt x="4937760" y="0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70354" y="1427225"/>
              <a:ext cx="5880100" cy="4270375"/>
            </a:xfrm>
            <a:custGeom>
              <a:avLst/>
              <a:gdLst/>
              <a:ahLst/>
              <a:cxnLst/>
              <a:rect l="l" t="t" r="r" b="b"/>
              <a:pathLst>
                <a:path w="5880100" h="4270375">
                  <a:moveTo>
                    <a:pt x="0" y="0"/>
                  </a:moveTo>
                  <a:lnTo>
                    <a:pt x="0" y="4270248"/>
                  </a:lnTo>
                  <a:lnTo>
                    <a:pt x="5879592" y="42702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49652" y="2677667"/>
              <a:ext cx="4699000" cy="1289050"/>
            </a:xfrm>
            <a:custGeom>
              <a:avLst/>
              <a:gdLst/>
              <a:ahLst/>
              <a:cxnLst/>
              <a:rect l="l" t="t" r="r" b="b"/>
              <a:pathLst>
                <a:path w="4699000" h="1289050">
                  <a:moveTo>
                    <a:pt x="0" y="0"/>
                  </a:moveTo>
                  <a:lnTo>
                    <a:pt x="21171" y="37350"/>
                  </a:lnTo>
                  <a:lnTo>
                    <a:pt x="45571" y="78743"/>
                  </a:lnTo>
                  <a:lnTo>
                    <a:pt x="73284" y="123785"/>
                  </a:lnTo>
                  <a:lnTo>
                    <a:pt x="104393" y="172084"/>
                  </a:lnTo>
                  <a:lnTo>
                    <a:pt x="127060" y="205898"/>
                  </a:lnTo>
                  <a:lnTo>
                    <a:pt x="151297" y="240868"/>
                  </a:lnTo>
                  <a:lnTo>
                    <a:pt x="177129" y="276878"/>
                  </a:lnTo>
                  <a:lnTo>
                    <a:pt x="204582" y="313811"/>
                  </a:lnTo>
                  <a:lnTo>
                    <a:pt x="233679" y="351552"/>
                  </a:lnTo>
                  <a:lnTo>
                    <a:pt x="264445" y="389983"/>
                  </a:lnTo>
                  <a:lnTo>
                    <a:pt x="296904" y="428988"/>
                  </a:lnTo>
                  <a:lnTo>
                    <a:pt x="331082" y="468451"/>
                  </a:lnTo>
                  <a:lnTo>
                    <a:pt x="367003" y="508256"/>
                  </a:lnTo>
                  <a:lnTo>
                    <a:pt x="404691" y="548286"/>
                  </a:lnTo>
                  <a:lnTo>
                    <a:pt x="444172" y="588424"/>
                  </a:lnTo>
                  <a:lnTo>
                    <a:pt x="485469" y="628555"/>
                  </a:lnTo>
                  <a:lnTo>
                    <a:pt x="528608" y="668561"/>
                  </a:lnTo>
                  <a:lnTo>
                    <a:pt x="573612" y="708327"/>
                  </a:lnTo>
                  <a:lnTo>
                    <a:pt x="620507" y="747737"/>
                  </a:lnTo>
                  <a:lnTo>
                    <a:pt x="669317" y="786672"/>
                  </a:lnTo>
                  <a:lnTo>
                    <a:pt x="720067" y="825018"/>
                  </a:lnTo>
                  <a:lnTo>
                    <a:pt x="772781" y="862658"/>
                  </a:lnTo>
                  <a:lnTo>
                    <a:pt x="827485" y="899476"/>
                  </a:lnTo>
                  <a:lnTo>
                    <a:pt x="884201" y="935354"/>
                  </a:lnTo>
                  <a:lnTo>
                    <a:pt x="942956" y="970177"/>
                  </a:lnTo>
                  <a:lnTo>
                    <a:pt x="1003774" y="1003829"/>
                  </a:lnTo>
                  <a:lnTo>
                    <a:pt x="1066679" y="1036192"/>
                  </a:lnTo>
                  <a:lnTo>
                    <a:pt x="1131696" y="1067151"/>
                  </a:lnTo>
                  <a:lnTo>
                    <a:pt x="1198850" y="1096589"/>
                  </a:lnTo>
                  <a:lnTo>
                    <a:pt x="1268165" y="1124390"/>
                  </a:lnTo>
                  <a:lnTo>
                    <a:pt x="1339665" y="1150437"/>
                  </a:lnTo>
                  <a:lnTo>
                    <a:pt x="1376243" y="1162766"/>
                  </a:lnTo>
                  <a:lnTo>
                    <a:pt x="1413376" y="1174614"/>
                  </a:lnTo>
                  <a:lnTo>
                    <a:pt x="1451069" y="1185964"/>
                  </a:lnTo>
                  <a:lnTo>
                    <a:pt x="1489323" y="1196804"/>
                  </a:lnTo>
                  <a:lnTo>
                    <a:pt x="1528141" y="1207118"/>
                  </a:lnTo>
                  <a:lnTo>
                    <a:pt x="1567528" y="1216891"/>
                  </a:lnTo>
                  <a:lnTo>
                    <a:pt x="1607486" y="1226110"/>
                  </a:lnTo>
                  <a:lnTo>
                    <a:pt x="1648018" y="1234760"/>
                  </a:lnTo>
                  <a:lnTo>
                    <a:pt x="1689128" y="1242825"/>
                  </a:lnTo>
                  <a:lnTo>
                    <a:pt x="1730817" y="1250292"/>
                  </a:lnTo>
                  <a:lnTo>
                    <a:pt x="1773090" y="1257146"/>
                  </a:lnTo>
                  <a:lnTo>
                    <a:pt x="1815949" y="1263373"/>
                  </a:lnTo>
                  <a:lnTo>
                    <a:pt x="1859398" y="1268957"/>
                  </a:lnTo>
                  <a:lnTo>
                    <a:pt x="1903440" y="1273885"/>
                  </a:lnTo>
                  <a:lnTo>
                    <a:pt x="1948077" y="1278141"/>
                  </a:lnTo>
                  <a:lnTo>
                    <a:pt x="1993313" y="1281712"/>
                  </a:lnTo>
                  <a:lnTo>
                    <a:pt x="2039150" y="1284582"/>
                  </a:lnTo>
                  <a:lnTo>
                    <a:pt x="2085593" y="1286737"/>
                  </a:lnTo>
                  <a:lnTo>
                    <a:pt x="2132643" y="1288163"/>
                  </a:lnTo>
                  <a:lnTo>
                    <a:pt x="2180305" y="1288846"/>
                  </a:lnTo>
                  <a:lnTo>
                    <a:pt x="2228580" y="1288769"/>
                  </a:lnTo>
                  <a:lnTo>
                    <a:pt x="2277473" y="1287920"/>
                  </a:lnTo>
                  <a:lnTo>
                    <a:pt x="2326986" y="1286282"/>
                  </a:lnTo>
                  <a:lnTo>
                    <a:pt x="2377123" y="1283843"/>
                  </a:lnTo>
                  <a:lnTo>
                    <a:pt x="2427886" y="1280587"/>
                  </a:lnTo>
                  <a:lnTo>
                    <a:pt x="2479278" y="1276500"/>
                  </a:lnTo>
                  <a:lnTo>
                    <a:pt x="2531303" y="1271567"/>
                  </a:lnTo>
                  <a:lnTo>
                    <a:pt x="2583964" y="1265773"/>
                  </a:lnTo>
                  <a:lnTo>
                    <a:pt x="2637263" y="1259105"/>
                  </a:lnTo>
                  <a:lnTo>
                    <a:pt x="2691204" y="1251547"/>
                  </a:lnTo>
                  <a:lnTo>
                    <a:pt x="2745790" y="1243085"/>
                  </a:lnTo>
                  <a:lnTo>
                    <a:pt x="2801024" y="1233705"/>
                  </a:lnTo>
                  <a:lnTo>
                    <a:pt x="2856909" y="1223391"/>
                  </a:lnTo>
                  <a:lnTo>
                    <a:pt x="2913448" y="1212130"/>
                  </a:lnTo>
                  <a:lnTo>
                    <a:pt x="2970644" y="1199907"/>
                  </a:lnTo>
                  <a:lnTo>
                    <a:pt x="3028501" y="1186707"/>
                  </a:lnTo>
                  <a:lnTo>
                    <a:pt x="3087021" y="1172515"/>
                  </a:lnTo>
                  <a:lnTo>
                    <a:pt x="3146207" y="1157318"/>
                  </a:lnTo>
                  <a:lnTo>
                    <a:pt x="3206063" y="1141100"/>
                  </a:lnTo>
                  <a:lnTo>
                    <a:pt x="3266591" y="1123847"/>
                  </a:lnTo>
                  <a:lnTo>
                    <a:pt x="3327795" y="1105545"/>
                  </a:lnTo>
                  <a:lnTo>
                    <a:pt x="3389677" y="1086179"/>
                  </a:lnTo>
                  <a:lnTo>
                    <a:pt x="3452242" y="1065734"/>
                  </a:lnTo>
                  <a:lnTo>
                    <a:pt x="3515491" y="1044196"/>
                  </a:lnTo>
                  <a:lnTo>
                    <a:pt x="3579428" y="1021550"/>
                  </a:lnTo>
                  <a:lnTo>
                    <a:pt x="3644056" y="997782"/>
                  </a:lnTo>
                  <a:lnTo>
                    <a:pt x="3709378" y="972877"/>
                  </a:lnTo>
                  <a:lnTo>
                    <a:pt x="3775398" y="946821"/>
                  </a:lnTo>
                  <a:lnTo>
                    <a:pt x="3842118" y="919599"/>
                  </a:lnTo>
                  <a:lnTo>
                    <a:pt x="3909541" y="891196"/>
                  </a:lnTo>
                  <a:lnTo>
                    <a:pt x="3977670" y="861599"/>
                  </a:lnTo>
                  <a:lnTo>
                    <a:pt x="4046509" y="830792"/>
                  </a:lnTo>
                  <a:lnTo>
                    <a:pt x="4116060" y="798760"/>
                  </a:lnTo>
                  <a:lnTo>
                    <a:pt x="4186327" y="765490"/>
                  </a:lnTo>
                  <a:lnTo>
                    <a:pt x="4257313" y="730967"/>
                  </a:lnTo>
                  <a:lnTo>
                    <a:pt x="4329020" y="695176"/>
                  </a:lnTo>
                  <a:lnTo>
                    <a:pt x="4401452" y="658103"/>
                  </a:lnTo>
                  <a:lnTo>
                    <a:pt x="4474613" y="619733"/>
                  </a:lnTo>
                  <a:lnTo>
                    <a:pt x="4548504" y="580052"/>
                  </a:lnTo>
                  <a:lnTo>
                    <a:pt x="4623129" y="539044"/>
                  </a:lnTo>
                  <a:lnTo>
                    <a:pt x="4698492" y="496697"/>
                  </a:lnTo>
                </a:path>
              </a:pathLst>
            </a:custGeom>
            <a:ln w="55562">
              <a:solidFill>
                <a:srgbClr val="003E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748027" y="4850891"/>
            <a:ext cx="259079" cy="0"/>
          </a:xfrm>
          <a:custGeom>
            <a:avLst/>
            <a:gdLst/>
            <a:ahLst/>
            <a:cxnLst/>
            <a:rect l="l" t="t" r="r" b="b"/>
            <a:pathLst>
              <a:path w="259080">
                <a:moveTo>
                  <a:pt x="0" y="0"/>
                </a:moveTo>
                <a:lnTo>
                  <a:pt x="258699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6572" y="4372355"/>
            <a:ext cx="981710" cy="832485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2860" rIns="0" bIns="0" rtlCol="0">
            <a:spAutoFit/>
          </a:bodyPr>
          <a:lstStyle/>
          <a:p>
            <a:pPr marL="104775" marR="123825">
              <a:lnSpc>
                <a:spcPct val="101299"/>
              </a:lnSpc>
              <a:spcBef>
                <a:spcPts val="180"/>
              </a:spcBef>
            </a:pPr>
            <a:r>
              <a:rPr sz="1600" spc="-20" dirty="0">
                <a:latin typeface="Arial"/>
                <a:cs typeface="Arial"/>
              </a:rPr>
              <a:t>Firm </a:t>
            </a:r>
            <a:r>
              <a:rPr sz="1600" dirty="0">
                <a:latin typeface="Arial"/>
                <a:cs typeface="Arial"/>
              </a:rPr>
              <a:t>exits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if</a:t>
            </a:r>
            <a:r>
              <a:rPr sz="1600" spc="50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&lt;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i="1" spc="-5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6417" y="5810503"/>
            <a:ext cx="846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78369" y="3027044"/>
            <a:ext cx="4165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05432" y="5816904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3725" y="1391538"/>
            <a:ext cx="588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659373" y="2053589"/>
            <a:ext cx="498475" cy="624840"/>
          </a:xfrm>
          <a:custGeom>
            <a:avLst/>
            <a:gdLst/>
            <a:ahLst/>
            <a:cxnLst/>
            <a:rect l="l" t="t" r="r" b="b"/>
            <a:pathLst>
              <a:path w="498475" h="624839">
                <a:moveTo>
                  <a:pt x="498348" y="624839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939284" y="1592580"/>
            <a:ext cx="1473835" cy="64516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51435" rIns="0" bIns="0" rtlCol="0">
            <a:spAutoFit/>
          </a:bodyPr>
          <a:lstStyle/>
          <a:p>
            <a:pPr marL="71120" marR="52069">
              <a:lnSpc>
                <a:spcPct val="101600"/>
              </a:lnSpc>
              <a:spcBef>
                <a:spcPts val="405"/>
              </a:spcBef>
            </a:pPr>
            <a:r>
              <a:rPr sz="1600" spc="-10" dirty="0">
                <a:latin typeface="Arial"/>
                <a:cs typeface="Arial"/>
              </a:rPr>
              <a:t>Firm’s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long-</a:t>
            </a:r>
            <a:r>
              <a:rPr sz="1600" spc="-25" dirty="0">
                <a:latin typeface="Arial"/>
                <a:cs typeface="Arial"/>
              </a:rPr>
              <a:t>run </a:t>
            </a:r>
            <a:r>
              <a:rPr sz="1600" dirty="0">
                <a:latin typeface="Arial"/>
                <a:cs typeface="Arial"/>
              </a:rPr>
              <a:t>supply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curve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56809" y="3064001"/>
            <a:ext cx="314325" cy="295910"/>
          </a:xfrm>
          <a:custGeom>
            <a:avLst/>
            <a:gdLst/>
            <a:ahLst/>
            <a:cxnLst/>
            <a:rect l="l" t="t" r="r" b="b"/>
            <a:pathLst>
              <a:path w="314325" h="295910">
                <a:moveTo>
                  <a:pt x="313943" y="29565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002023" y="2572511"/>
            <a:ext cx="981710" cy="83058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2225" rIns="0" bIns="0" rtlCol="0">
            <a:spAutoFit/>
          </a:bodyPr>
          <a:lstStyle/>
          <a:p>
            <a:pPr marL="105410" marR="123825">
              <a:lnSpc>
                <a:spcPct val="101299"/>
              </a:lnSpc>
              <a:spcBef>
                <a:spcPts val="175"/>
              </a:spcBef>
            </a:pPr>
            <a:r>
              <a:rPr sz="1600" spc="-20" dirty="0">
                <a:latin typeface="Arial"/>
                <a:cs typeface="Arial"/>
              </a:rPr>
              <a:t>Firm </a:t>
            </a:r>
            <a:r>
              <a:rPr sz="1600" dirty="0">
                <a:latin typeface="Arial"/>
                <a:cs typeface="Arial"/>
              </a:rPr>
              <a:t>enters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if </a:t>
            </a: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&gt;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i="1" spc="-5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The</a:t>
            </a:r>
            <a:r>
              <a:rPr sz="2000" spc="-25" dirty="0"/>
              <a:t> </a:t>
            </a:r>
            <a:r>
              <a:rPr sz="2000" spc="-10" dirty="0"/>
              <a:t>Competitive</a:t>
            </a:r>
            <a:r>
              <a:rPr sz="2000" spc="-45" dirty="0"/>
              <a:t> </a:t>
            </a:r>
            <a:r>
              <a:rPr sz="2000" spc="-10" dirty="0"/>
              <a:t>Firm’s</a:t>
            </a:r>
            <a:r>
              <a:rPr sz="2000" spc="-40" dirty="0"/>
              <a:t> </a:t>
            </a:r>
            <a:r>
              <a:rPr sz="2000" dirty="0"/>
              <a:t>Long</a:t>
            </a:r>
            <a:r>
              <a:rPr sz="2000" spc="-20" dirty="0"/>
              <a:t> </a:t>
            </a:r>
            <a:r>
              <a:rPr sz="2000" dirty="0"/>
              <a:t>Run</a:t>
            </a:r>
            <a:r>
              <a:rPr sz="2000" spc="-20" dirty="0"/>
              <a:t> </a:t>
            </a:r>
            <a:r>
              <a:rPr sz="2000" dirty="0"/>
              <a:t>Supply</a:t>
            </a:r>
            <a:r>
              <a:rPr sz="2000" spc="-35" dirty="0"/>
              <a:t> </a:t>
            </a:r>
            <a:r>
              <a:rPr sz="2000" spc="-10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spc="-25" dirty="0"/>
              <a:t>SUPPLY</a:t>
            </a:r>
            <a:r>
              <a:rPr sz="2000" spc="-40" dirty="0"/>
              <a:t> </a:t>
            </a:r>
            <a:r>
              <a:rPr sz="2000" dirty="0"/>
              <a:t>CURVE</a:t>
            </a:r>
            <a:r>
              <a:rPr sz="2000" spc="-35" dirty="0"/>
              <a:t> </a:t>
            </a:r>
            <a:r>
              <a:rPr sz="2000" dirty="0"/>
              <a:t>IN</a:t>
            </a:r>
            <a:r>
              <a:rPr sz="2000" spc="-15" dirty="0"/>
              <a:t> </a:t>
            </a:r>
            <a:r>
              <a:rPr sz="2000" dirty="0"/>
              <a:t>A</a:t>
            </a:r>
            <a:r>
              <a:rPr sz="2000" spc="-40" dirty="0"/>
              <a:t> </a:t>
            </a:r>
            <a:r>
              <a:rPr sz="2000" dirty="0"/>
              <a:t>COMPETITIVE</a:t>
            </a:r>
            <a:r>
              <a:rPr sz="2000" spc="-40" dirty="0"/>
              <a:t> </a:t>
            </a:r>
            <a:r>
              <a:rPr sz="2000" spc="-10" dirty="0"/>
              <a:t>MARKET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409143" y="1372362"/>
            <a:ext cx="8331834" cy="16725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Short-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b="1" spc="40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Supply</a:t>
            </a:r>
            <a:r>
              <a:rPr sz="2000" b="1" spc="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portion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40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3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lies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9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average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variable</a:t>
            </a:r>
            <a:r>
              <a:rPr sz="2000" b="1" spc="-8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cost</a:t>
            </a:r>
            <a:r>
              <a:rPr sz="2000" spc="-2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Long-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b="1" spc="4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Supply</a:t>
            </a:r>
            <a:r>
              <a:rPr sz="2000" b="1" spc="459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portion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marginal</a:t>
            </a:r>
            <a:r>
              <a:rPr sz="2000" b="1" spc="45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46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lies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8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average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total</a:t>
            </a:r>
            <a:r>
              <a:rPr sz="2000" b="1" spc="-9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cost</a:t>
            </a:r>
            <a:r>
              <a:rPr sz="2000" spc="-2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00" y="40589"/>
            <a:ext cx="38271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REMENBER:</a:t>
            </a:r>
            <a:r>
              <a:rPr sz="2000" spc="-30" dirty="0"/>
              <a:t> </a:t>
            </a: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1786508" y="1195197"/>
            <a:ext cx="6342380" cy="4867275"/>
            <a:chOff x="1786508" y="1195197"/>
            <a:chExt cx="6342380" cy="4867275"/>
          </a:xfrm>
        </p:grpSpPr>
        <p:sp>
          <p:nvSpPr>
            <p:cNvPr id="4" name="object 4"/>
            <p:cNvSpPr/>
            <p:nvPr/>
          </p:nvSpPr>
          <p:spPr>
            <a:xfrm>
              <a:off x="1796033" y="1204722"/>
              <a:ext cx="6323330" cy="4848225"/>
            </a:xfrm>
            <a:custGeom>
              <a:avLst/>
              <a:gdLst/>
              <a:ahLst/>
              <a:cxnLst/>
              <a:rect l="l" t="t" r="r" b="b"/>
              <a:pathLst>
                <a:path w="6323330" h="4848225">
                  <a:moveTo>
                    <a:pt x="0" y="0"/>
                  </a:moveTo>
                  <a:lnTo>
                    <a:pt x="0" y="4847844"/>
                  </a:lnTo>
                  <a:lnTo>
                    <a:pt x="6323076" y="48478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19755" y="2138172"/>
              <a:ext cx="3667125" cy="3221990"/>
            </a:xfrm>
            <a:custGeom>
              <a:avLst/>
              <a:gdLst/>
              <a:ahLst/>
              <a:cxnLst/>
              <a:rect l="l" t="t" r="r" b="b"/>
              <a:pathLst>
                <a:path w="3667125" h="3221990">
                  <a:moveTo>
                    <a:pt x="0" y="3221736"/>
                  </a:moveTo>
                  <a:lnTo>
                    <a:pt x="3666744" y="0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27518" y="6071108"/>
            <a:ext cx="7804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6677" y="6077508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326" y="1135761"/>
            <a:ext cx="843280" cy="767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4130" algn="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  <a:p>
            <a:pPr marL="12700" marR="5080" indent="478790" algn="r">
              <a:lnSpc>
                <a:spcPts val="1960"/>
              </a:lnSpc>
              <a:spcBef>
                <a:spcPts val="75"/>
              </a:spcBef>
            </a:pP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Revenue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4091" y="1970608"/>
            <a:ext cx="338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88464" y="2680716"/>
            <a:ext cx="4189729" cy="2266950"/>
          </a:xfrm>
          <a:custGeom>
            <a:avLst/>
            <a:gdLst/>
            <a:ahLst/>
            <a:cxnLst/>
            <a:rect l="l" t="t" r="r" b="b"/>
            <a:pathLst>
              <a:path w="4189729" h="2266950">
                <a:moveTo>
                  <a:pt x="0" y="0"/>
                </a:moveTo>
                <a:lnTo>
                  <a:pt x="149631" y="363801"/>
                </a:lnTo>
                <a:lnTo>
                  <a:pt x="748141" y="1027890"/>
                </a:lnTo>
                <a:lnTo>
                  <a:pt x="2019948" y="1351293"/>
                </a:lnTo>
                <a:lnTo>
                  <a:pt x="4189476" y="693038"/>
                </a:lnTo>
              </a:path>
              <a:path w="4189729" h="2266950">
                <a:moveTo>
                  <a:pt x="0" y="1760220"/>
                </a:moveTo>
                <a:lnTo>
                  <a:pt x="11329" y="1774630"/>
                </a:lnTo>
                <a:lnTo>
                  <a:pt x="22641" y="1789139"/>
                </a:lnTo>
                <a:lnTo>
                  <a:pt x="33957" y="1803727"/>
                </a:lnTo>
                <a:lnTo>
                  <a:pt x="45298" y="1818379"/>
                </a:lnTo>
                <a:lnTo>
                  <a:pt x="56684" y="1833078"/>
                </a:lnTo>
                <a:lnTo>
                  <a:pt x="91326" y="1877280"/>
                </a:lnTo>
                <a:lnTo>
                  <a:pt x="127134" y="1921284"/>
                </a:lnTo>
                <a:lnTo>
                  <a:pt x="151932" y="1950284"/>
                </a:lnTo>
                <a:lnTo>
                  <a:pt x="177668" y="1978854"/>
                </a:lnTo>
                <a:lnTo>
                  <a:pt x="204507" y="2006859"/>
                </a:lnTo>
                <a:lnTo>
                  <a:pt x="232619" y="2034162"/>
                </a:lnTo>
                <a:lnTo>
                  <a:pt x="262170" y="2060627"/>
                </a:lnTo>
                <a:lnTo>
                  <a:pt x="293328" y="2086116"/>
                </a:lnTo>
                <a:lnTo>
                  <a:pt x="326261" y="2110495"/>
                </a:lnTo>
                <a:lnTo>
                  <a:pt x="361136" y="2133626"/>
                </a:lnTo>
                <a:lnTo>
                  <a:pt x="398121" y="2155372"/>
                </a:lnTo>
                <a:lnTo>
                  <a:pt x="437384" y="2175598"/>
                </a:lnTo>
                <a:lnTo>
                  <a:pt x="479091" y="2194167"/>
                </a:lnTo>
                <a:lnTo>
                  <a:pt x="523412" y="2210942"/>
                </a:lnTo>
                <a:lnTo>
                  <a:pt x="570512" y="2225786"/>
                </a:lnTo>
                <a:lnTo>
                  <a:pt x="620560" y="2238565"/>
                </a:lnTo>
                <a:lnTo>
                  <a:pt x="673724" y="2249140"/>
                </a:lnTo>
                <a:lnTo>
                  <a:pt x="730170" y="2257376"/>
                </a:lnTo>
                <a:lnTo>
                  <a:pt x="790067" y="2263135"/>
                </a:lnTo>
                <a:lnTo>
                  <a:pt x="853582" y="2266283"/>
                </a:lnTo>
                <a:lnTo>
                  <a:pt x="886749" y="2266834"/>
                </a:lnTo>
                <a:lnTo>
                  <a:pt x="920883" y="2266681"/>
                </a:lnTo>
                <a:lnTo>
                  <a:pt x="992137" y="2264194"/>
                </a:lnTo>
                <a:lnTo>
                  <a:pt x="1067512" y="2258685"/>
                </a:lnTo>
                <a:lnTo>
                  <a:pt x="1106797" y="2254755"/>
                </a:lnTo>
                <a:lnTo>
                  <a:pt x="1147175" y="2250018"/>
                </a:lnTo>
                <a:lnTo>
                  <a:pt x="1188668" y="2244457"/>
                </a:lnTo>
                <a:lnTo>
                  <a:pt x="1231295" y="2238056"/>
                </a:lnTo>
                <a:lnTo>
                  <a:pt x="1275078" y="2230797"/>
                </a:lnTo>
                <a:lnTo>
                  <a:pt x="1320038" y="2222663"/>
                </a:lnTo>
                <a:lnTo>
                  <a:pt x="1366195" y="2213637"/>
                </a:lnTo>
                <a:lnTo>
                  <a:pt x="1413572" y="2203702"/>
                </a:lnTo>
                <a:lnTo>
                  <a:pt x="1462188" y="2192840"/>
                </a:lnTo>
                <a:lnTo>
                  <a:pt x="1512064" y="2181036"/>
                </a:lnTo>
                <a:lnTo>
                  <a:pt x="1563223" y="2168272"/>
                </a:lnTo>
                <a:lnTo>
                  <a:pt x="1615684" y="2154530"/>
                </a:lnTo>
                <a:lnTo>
                  <a:pt x="1669468" y="2139794"/>
                </a:lnTo>
                <a:lnTo>
                  <a:pt x="1724597" y="2124047"/>
                </a:lnTo>
                <a:lnTo>
                  <a:pt x="1781091" y="2107272"/>
                </a:lnTo>
                <a:lnTo>
                  <a:pt x="1838971" y="2089451"/>
                </a:lnTo>
                <a:lnTo>
                  <a:pt x="1898259" y="2070567"/>
                </a:lnTo>
                <a:lnTo>
                  <a:pt x="1958975" y="2050604"/>
                </a:lnTo>
                <a:lnTo>
                  <a:pt x="2021140" y="2029544"/>
                </a:lnTo>
                <a:lnTo>
                  <a:pt x="2084775" y="2007370"/>
                </a:lnTo>
                <a:lnTo>
                  <a:pt x="2149901" y="1984066"/>
                </a:lnTo>
                <a:lnTo>
                  <a:pt x="2216539" y="1959614"/>
                </a:lnTo>
                <a:lnTo>
                  <a:pt x="2284711" y="1933997"/>
                </a:lnTo>
                <a:lnTo>
                  <a:pt x="2354436" y="1907198"/>
                </a:lnTo>
                <a:lnTo>
                  <a:pt x="2425736" y="1879200"/>
                </a:lnTo>
                <a:lnTo>
                  <a:pt x="2498631" y="1849986"/>
                </a:lnTo>
                <a:lnTo>
                  <a:pt x="2573144" y="1819539"/>
                </a:lnTo>
                <a:lnTo>
                  <a:pt x="2649294" y="1787842"/>
                </a:lnTo>
                <a:lnTo>
                  <a:pt x="2727103" y="1754878"/>
                </a:lnTo>
                <a:lnTo>
                  <a:pt x="2806591" y="1720629"/>
                </a:lnTo>
                <a:lnTo>
                  <a:pt x="2887780" y="1685079"/>
                </a:lnTo>
                <a:lnTo>
                  <a:pt x="2970691" y="1648210"/>
                </a:lnTo>
                <a:lnTo>
                  <a:pt x="3055344" y="1610006"/>
                </a:lnTo>
                <a:lnTo>
                  <a:pt x="3141760" y="1570450"/>
                </a:lnTo>
                <a:lnTo>
                  <a:pt x="3229960" y="1529524"/>
                </a:lnTo>
                <a:lnTo>
                  <a:pt x="3319966" y="1487211"/>
                </a:lnTo>
                <a:lnTo>
                  <a:pt x="3411798" y="1443495"/>
                </a:lnTo>
                <a:lnTo>
                  <a:pt x="3505477" y="1398358"/>
                </a:lnTo>
                <a:lnTo>
                  <a:pt x="3601025" y="1351783"/>
                </a:lnTo>
                <a:lnTo>
                  <a:pt x="3698461" y="1303753"/>
                </a:lnTo>
                <a:lnTo>
                  <a:pt x="3797808" y="1254252"/>
                </a:lnTo>
              </a:path>
            </a:pathLst>
          </a:custGeom>
          <a:ln w="55562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12941" y="3797300"/>
            <a:ext cx="4324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AVC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96033" y="4648961"/>
            <a:ext cx="1609725" cy="1403985"/>
          </a:xfrm>
          <a:custGeom>
            <a:avLst/>
            <a:gdLst/>
            <a:ahLst/>
            <a:cxnLst/>
            <a:rect l="l" t="t" r="r" b="b"/>
            <a:pathLst>
              <a:path w="1609725" h="1403985">
                <a:moveTo>
                  <a:pt x="1609344" y="1403604"/>
                </a:moveTo>
                <a:lnTo>
                  <a:pt x="1609344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06702" y="4513326"/>
            <a:ext cx="459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r>
              <a:rPr sz="1500" spc="-37" baseline="-11111" dirty="0">
                <a:latin typeface="Arial"/>
                <a:cs typeface="Arial"/>
              </a:rPr>
              <a:t>1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0758" y="6058306"/>
            <a:ext cx="302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00" spc="-37" baseline="-11111" dirty="0">
                <a:latin typeface="Arial"/>
                <a:cs typeface="Arial"/>
              </a:rPr>
              <a:t>1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96033" y="2794254"/>
            <a:ext cx="3723640" cy="3258820"/>
          </a:xfrm>
          <a:custGeom>
            <a:avLst/>
            <a:gdLst/>
            <a:ahLst/>
            <a:cxnLst/>
            <a:rect l="l" t="t" r="r" b="b"/>
            <a:pathLst>
              <a:path w="3723640" h="3258820">
                <a:moveTo>
                  <a:pt x="3723131" y="3258312"/>
                </a:moveTo>
                <a:lnTo>
                  <a:pt x="3723131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306702" y="2667711"/>
            <a:ext cx="459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MC</a:t>
            </a:r>
            <a:r>
              <a:rPr sz="1500" spc="-37" baseline="-13888" dirty="0">
                <a:latin typeface="Arial"/>
                <a:cs typeface="Arial"/>
              </a:rPr>
              <a:t>2</a:t>
            </a:r>
            <a:endParaRPr sz="1500" baseline="-13888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08040" y="6058306"/>
            <a:ext cx="295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00" spc="-37" baseline="-11111" dirty="0">
                <a:latin typeface="Arial"/>
                <a:cs typeface="Arial"/>
              </a:rPr>
              <a:t>2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54958" y="2532126"/>
            <a:ext cx="579120" cy="1087120"/>
          </a:xfrm>
          <a:custGeom>
            <a:avLst/>
            <a:gdLst/>
            <a:ahLst/>
            <a:cxnLst/>
            <a:rect l="l" t="t" r="r" b="b"/>
            <a:pathLst>
              <a:path w="579120" h="1087120">
                <a:moveTo>
                  <a:pt x="579119" y="1086612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115311" y="1278636"/>
            <a:ext cx="2019300" cy="134747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51435" rIns="0" bIns="0" rtlCol="0">
            <a:spAutoFit/>
          </a:bodyPr>
          <a:lstStyle/>
          <a:p>
            <a:pPr marL="81915" marR="67310">
              <a:lnSpc>
                <a:spcPct val="102099"/>
              </a:lnSpc>
              <a:spcBef>
                <a:spcPts val="405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firm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maximizes </a:t>
            </a:r>
            <a:r>
              <a:rPr sz="1600" dirty="0">
                <a:latin typeface="Arial"/>
                <a:cs typeface="Arial"/>
              </a:rPr>
              <a:t>profit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producing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quantity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cost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equals </a:t>
            </a:r>
            <a:r>
              <a:rPr sz="1600" dirty="0">
                <a:latin typeface="Arial"/>
                <a:cs typeface="Arial"/>
              </a:rPr>
              <a:t>marginal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revenue.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767332" y="3683000"/>
            <a:ext cx="4714875" cy="2379345"/>
            <a:chOff x="1767332" y="3683000"/>
            <a:chExt cx="4714875" cy="2379345"/>
          </a:xfrm>
        </p:grpSpPr>
        <p:sp>
          <p:nvSpPr>
            <p:cNvPr id="21" name="object 21"/>
            <p:cNvSpPr/>
            <p:nvPr/>
          </p:nvSpPr>
          <p:spPr>
            <a:xfrm>
              <a:off x="1796034" y="3711701"/>
              <a:ext cx="2694940" cy="2341245"/>
            </a:xfrm>
            <a:custGeom>
              <a:avLst/>
              <a:gdLst/>
              <a:ahLst/>
              <a:cxnLst/>
              <a:rect l="l" t="t" r="r" b="b"/>
              <a:pathLst>
                <a:path w="2694940" h="2341245">
                  <a:moveTo>
                    <a:pt x="2694432" y="2340864"/>
                  </a:moveTo>
                  <a:lnTo>
                    <a:pt x="2694432" y="0"/>
                  </a:lnTo>
                  <a:lnTo>
                    <a:pt x="0" y="0"/>
                  </a:lnTo>
                </a:path>
              </a:pathLst>
            </a:custGeom>
            <a:ln w="19049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95272" y="3710940"/>
              <a:ext cx="4658995" cy="1905"/>
            </a:xfrm>
            <a:custGeom>
              <a:avLst/>
              <a:gdLst/>
              <a:ahLst/>
              <a:cxnLst/>
              <a:rect l="l" t="t" r="r" b="b"/>
              <a:pathLst>
                <a:path w="4658995" h="1904">
                  <a:moveTo>
                    <a:pt x="0" y="0"/>
                  </a:moveTo>
                  <a:lnTo>
                    <a:pt x="4658868" y="1524"/>
                  </a:lnTo>
                </a:path>
              </a:pathLst>
            </a:custGeom>
            <a:ln w="55562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430517" y="3199482"/>
            <a:ext cx="1278255" cy="6464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600" i="1" spc="-25" dirty="0">
                <a:latin typeface="Arial"/>
                <a:cs typeface="Arial"/>
              </a:rPr>
              <a:t>ATC</a:t>
            </a:r>
            <a:endParaRPr sz="1600">
              <a:latin typeface="Arial"/>
              <a:cs typeface="Arial"/>
            </a:endParaRPr>
          </a:p>
          <a:p>
            <a:pPr marL="43180">
              <a:lnSpc>
                <a:spcPct val="100000"/>
              </a:lnSpc>
              <a:spcBef>
                <a:spcPts val="430"/>
              </a:spcBef>
            </a:pP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AR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42561" y="6086652"/>
            <a:ext cx="5054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i="1" spc="-30" baseline="6944" dirty="0">
                <a:latin typeface="Arial"/>
                <a:cs typeface="Arial"/>
              </a:rPr>
              <a:t>Q</a:t>
            </a:r>
            <a:r>
              <a:rPr sz="1000" spc="-20" dirty="0">
                <a:latin typeface="Arial"/>
                <a:cs typeface="Arial"/>
              </a:rPr>
              <a:t>MAX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6687" y="3539490"/>
            <a:ext cx="1449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Arial"/>
                <a:cs typeface="Arial"/>
              </a:rPr>
              <a:t>P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MR</a:t>
            </a:r>
            <a:r>
              <a:rPr sz="1500" baseline="-11111" dirty="0">
                <a:latin typeface="Arial"/>
                <a:cs typeface="Arial"/>
              </a:rPr>
              <a:t>1</a:t>
            </a:r>
            <a:r>
              <a:rPr sz="1500" spc="-7" baseline="-11111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MR</a:t>
            </a:r>
            <a:r>
              <a:rPr sz="1500" spc="-37" baseline="-11111" dirty="0">
                <a:latin typeface="Arial"/>
                <a:cs typeface="Arial"/>
              </a:rPr>
              <a:t>2</a:t>
            </a:r>
            <a:endParaRPr sz="1500" baseline="-11111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5028" y="3654552"/>
            <a:ext cx="131063" cy="131064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6645656" y="6707225"/>
            <a:ext cx="12338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11D71"/>
                </a:solidFill>
                <a:latin typeface="Arial"/>
                <a:cs typeface="Arial"/>
              </a:rPr>
              <a:t>Copyright©2014</a:t>
            </a:r>
            <a:r>
              <a:rPr sz="800" spc="16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11D71"/>
                </a:solidFill>
                <a:latin typeface="Arial"/>
                <a:cs typeface="Arial"/>
              </a:rPr>
              <a:t>Cengage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427211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312011"/>
            <a:ext cx="2834640" cy="14890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P*Q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TC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(P*Q/Q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TC/Q)*Q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ATC)*Q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3567429"/>
            <a:ext cx="71716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expression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useful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representing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graph.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25485" y="1667573"/>
            <a:ext cx="5592445" cy="4218305"/>
            <a:chOff x="1725485" y="1667573"/>
            <a:chExt cx="5592445" cy="4218305"/>
          </a:xfrm>
        </p:grpSpPr>
        <p:sp>
          <p:nvSpPr>
            <p:cNvPr id="3" name="object 3"/>
            <p:cNvSpPr/>
            <p:nvPr/>
          </p:nvSpPr>
          <p:spPr>
            <a:xfrm>
              <a:off x="1735836" y="3264185"/>
              <a:ext cx="3101340" cy="436245"/>
            </a:xfrm>
            <a:custGeom>
              <a:avLst/>
              <a:gdLst/>
              <a:ahLst/>
              <a:cxnLst/>
              <a:rect l="l" t="t" r="r" b="b"/>
              <a:pathLst>
                <a:path w="3101340" h="436245">
                  <a:moveTo>
                    <a:pt x="0" y="436086"/>
                  </a:moveTo>
                  <a:lnTo>
                    <a:pt x="3101340" y="436086"/>
                  </a:lnTo>
                  <a:lnTo>
                    <a:pt x="3101340" y="0"/>
                  </a:lnTo>
                  <a:lnTo>
                    <a:pt x="0" y="0"/>
                  </a:lnTo>
                  <a:lnTo>
                    <a:pt x="0" y="436086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36598" y="1678685"/>
              <a:ext cx="5570220" cy="4196080"/>
            </a:xfrm>
            <a:custGeom>
              <a:avLst/>
              <a:gdLst/>
              <a:ahLst/>
              <a:cxnLst/>
              <a:rect l="l" t="t" r="r" b="b"/>
              <a:pathLst>
                <a:path w="5570220" h="4196080">
                  <a:moveTo>
                    <a:pt x="0" y="0"/>
                  </a:moveTo>
                  <a:lnTo>
                    <a:pt x="0" y="4195572"/>
                  </a:lnTo>
                  <a:lnTo>
                    <a:pt x="5570220" y="4195572"/>
                  </a:lnTo>
                </a:path>
                <a:path w="5570220" h="4196080">
                  <a:moveTo>
                    <a:pt x="4258056" y="1900427"/>
                  </a:moveTo>
                  <a:lnTo>
                    <a:pt x="4215384" y="1638300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281934" y="1083690"/>
            <a:ext cx="2381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(a)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Firm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with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Profits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1603" y="1644141"/>
            <a:ext cx="58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Price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43142" y="3600450"/>
            <a:ext cx="1391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Arial"/>
                <a:cs typeface="Arial"/>
              </a:rPr>
              <a:t>P</a:t>
            </a:r>
            <a:r>
              <a:rPr sz="1800" i="1" spc="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</a:t>
            </a:r>
            <a:r>
              <a:rPr sz="1800" i="1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i="1" spc="-25" dirty="0">
                <a:latin typeface="Arial"/>
                <a:cs typeface="Arial"/>
              </a:rPr>
              <a:t>MR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33194" y="2465070"/>
            <a:ext cx="4674235" cy="1383030"/>
          </a:xfrm>
          <a:custGeom>
            <a:avLst/>
            <a:gdLst/>
            <a:ahLst/>
            <a:cxnLst/>
            <a:rect l="l" t="t" r="r" b="b"/>
            <a:pathLst>
              <a:path w="4674234" h="1383029">
                <a:moveTo>
                  <a:pt x="0" y="0"/>
                </a:moveTo>
                <a:lnTo>
                  <a:pt x="22837" y="33215"/>
                </a:lnTo>
                <a:lnTo>
                  <a:pt x="46737" y="67730"/>
                </a:lnTo>
                <a:lnTo>
                  <a:pt x="71708" y="103445"/>
                </a:lnTo>
                <a:lnTo>
                  <a:pt x="97758" y="140261"/>
                </a:lnTo>
                <a:lnTo>
                  <a:pt x="124896" y="178080"/>
                </a:lnTo>
                <a:lnTo>
                  <a:pt x="153129" y="216803"/>
                </a:lnTo>
                <a:lnTo>
                  <a:pt x="182466" y="256331"/>
                </a:lnTo>
                <a:lnTo>
                  <a:pt x="212916" y="296565"/>
                </a:lnTo>
                <a:lnTo>
                  <a:pt x="244485" y="337407"/>
                </a:lnTo>
                <a:lnTo>
                  <a:pt x="277183" y="378758"/>
                </a:lnTo>
                <a:lnTo>
                  <a:pt x="311018" y="420519"/>
                </a:lnTo>
                <a:lnTo>
                  <a:pt x="345999" y="462591"/>
                </a:lnTo>
                <a:lnTo>
                  <a:pt x="382132" y="504876"/>
                </a:lnTo>
                <a:lnTo>
                  <a:pt x="419427" y="547274"/>
                </a:lnTo>
                <a:lnTo>
                  <a:pt x="457891" y="589688"/>
                </a:lnTo>
                <a:lnTo>
                  <a:pt x="497534" y="632019"/>
                </a:lnTo>
                <a:lnTo>
                  <a:pt x="538363" y="674167"/>
                </a:lnTo>
                <a:lnTo>
                  <a:pt x="580386" y="716034"/>
                </a:lnTo>
                <a:lnTo>
                  <a:pt x="623612" y="757521"/>
                </a:lnTo>
                <a:lnTo>
                  <a:pt x="668049" y="798529"/>
                </a:lnTo>
                <a:lnTo>
                  <a:pt x="713705" y="838960"/>
                </a:lnTo>
                <a:lnTo>
                  <a:pt x="760588" y="878715"/>
                </a:lnTo>
                <a:lnTo>
                  <a:pt x="808707" y="917696"/>
                </a:lnTo>
                <a:lnTo>
                  <a:pt x="858070" y="955802"/>
                </a:lnTo>
                <a:lnTo>
                  <a:pt x="908685" y="992937"/>
                </a:lnTo>
                <a:lnTo>
                  <a:pt x="960560" y="1029000"/>
                </a:lnTo>
                <a:lnTo>
                  <a:pt x="1013704" y="1063894"/>
                </a:lnTo>
                <a:lnTo>
                  <a:pt x="1068124" y="1097519"/>
                </a:lnTo>
                <a:lnTo>
                  <a:pt x="1123830" y="1129776"/>
                </a:lnTo>
                <a:lnTo>
                  <a:pt x="1180828" y="1160568"/>
                </a:lnTo>
                <a:lnTo>
                  <a:pt x="1239129" y="1189795"/>
                </a:lnTo>
                <a:lnTo>
                  <a:pt x="1298739" y="1217358"/>
                </a:lnTo>
                <a:lnTo>
                  <a:pt x="1359667" y="1243159"/>
                </a:lnTo>
                <a:lnTo>
                  <a:pt x="1421921" y="1267099"/>
                </a:lnTo>
                <a:lnTo>
                  <a:pt x="1485509" y="1289079"/>
                </a:lnTo>
                <a:lnTo>
                  <a:pt x="1550440" y="1309001"/>
                </a:lnTo>
                <a:lnTo>
                  <a:pt x="1616722" y="1326765"/>
                </a:lnTo>
                <a:lnTo>
                  <a:pt x="1684363" y="1342274"/>
                </a:lnTo>
                <a:lnTo>
                  <a:pt x="1753372" y="1355427"/>
                </a:lnTo>
                <a:lnTo>
                  <a:pt x="1823756" y="1366128"/>
                </a:lnTo>
                <a:lnTo>
                  <a:pt x="1895524" y="1374276"/>
                </a:lnTo>
                <a:lnTo>
                  <a:pt x="1968684" y="1379772"/>
                </a:lnTo>
                <a:lnTo>
                  <a:pt x="2043244" y="1382520"/>
                </a:lnTo>
                <a:lnTo>
                  <a:pt x="2081052" y="1382831"/>
                </a:lnTo>
                <a:lnTo>
                  <a:pt x="2119213" y="1382418"/>
                </a:lnTo>
                <a:lnTo>
                  <a:pt x="2157728" y="1381269"/>
                </a:lnTo>
                <a:lnTo>
                  <a:pt x="2196598" y="1379370"/>
                </a:lnTo>
                <a:lnTo>
                  <a:pt x="2235825" y="1376709"/>
                </a:lnTo>
                <a:lnTo>
                  <a:pt x="2275408" y="1373275"/>
                </a:lnTo>
                <a:lnTo>
                  <a:pt x="2315350" y="1369055"/>
                </a:lnTo>
                <a:lnTo>
                  <a:pt x="2355652" y="1364036"/>
                </a:lnTo>
                <a:lnTo>
                  <a:pt x="2396314" y="1358206"/>
                </a:lnTo>
                <a:lnTo>
                  <a:pt x="2437337" y="1351553"/>
                </a:lnTo>
                <a:lnTo>
                  <a:pt x="2478723" y="1344065"/>
                </a:lnTo>
                <a:lnTo>
                  <a:pt x="2520472" y="1335728"/>
                </a:lnTo>
                <a:lnTo>
                  <a:pt x="2562585" y="1326532"/>
                </a:lnTo>
                <a:lnTo>
                  <a:pt x="2605064" y="1316462"/>
                </a:lnTo>
                <a:lnTo>
                  <a:pt x="2647910" y="1305508"/>
                </a:lnTo>
                <a:lnTo>
                  <a:pt x="2691123" y="1293657"/>
                </a:lnTo>
                <a:lnTo>
                  <a:pt x="2734705" y="1280896"/>
                </a:lnTo>
                <a:lnTo>
                  <a:pt x="2778656" y="1267213"/>
                </a:lnTo>
                <a:lnTo>
                  <a:pt x="2822978" y="1252595"/>
                </a:lnTo>
                <a:lnTo>
                  <a:pt x="2867672" y="1237031"/>
                </a:lnTo>
                <a:lnTo>
                  <a:pt x="2912738" y="1220508"/>
                </a:lnTo>
                <a:lnTo>
                  <a:pt x="2958179" y="1203014"/>
                </a:lnTo>
                <a:lnTo>
                  <a:pt x="3003994" y="1184536"/>
                </a:lnTo>
                <a:lnTo>
                  <a:pt x="3050184" y="1165062"/>
                </a:lnTo>
                <a:lnTo>
                  <a:pt x="3096752" y="1144580"/>
                </a:lnTo>
                <a:lnTo>
                  <a:pt x="3143697" y="1123077"/>
                </a:lnTo>
                <a:lnTo>
                  <a:pt x="3191022" y="1100541"/>
                </a:lnTo>
                <a:lnTo>
                  <a:pt x="3238726" y="1076959"/>
                </a:lnTo>
                <a:lnTo>
                  <a:pt x="3286811" y="1052320"/>
                </a:lnTo>
                <a:lnTo>
                  <a:pt x="3335278" y="1026611"/>
                </a:lnTo>
                <a:lnTo>
                  <a:pt x="3384128" y="999819"/>
                </a:lnTo>
                <a:lnTo>
                  <a:pt x="3433362" y="971933"/>
                </a:lnTo>
                <a:lnTo>
                  <a:pt x="3482982" y="942939"/>
                </a:lnTo>
                <a:lnTo>
                  <a:pt x="3532987" y="912826"/>
                </a:lnTo>
                <a:lnTo>
                  <a:pt x="3583379" y="881581"/>
                </a:lnTo>
                <a:lnTo>
                  <a:pt x="3634160" y="849192"/>
                </a:lnTo>
                <a:lnTo>
                  <a:pt x="3685330" y="815647"/>
                </a:lnTo>
                <a:lnTo>
                  <a:pt x="3736890" y="780932"/>
                </a:lnTo>
                <a:lnTo>
                  <a:pt x="3788841" y="745037"/>
                </a:lnTo>
                <a:lnTo>
                  <a:pt x="3841184" y="707948"/>
                </a:lnTo>
                <a:lnTo>
                  <a:pt x="3893921" y="669653"/>
                </a:lnTo>
                <a:lnTo>
                  <a:pt x="3947052" y="630140"/>
                </a:lnTo>
                <a:lnTo>
                  <a:pt x="4000578" y="589397"/>
                </a:lnTo>
                <a:lnTo>
                  <a:pt x="4054501" y="547410"/>
                </a:lnTo>
                <a:lnTo>
                  <a:pt x="4108821" y="504169"/>
                </a:lnTo>
                <a:lnTo>
                  <a:pt x="4163540" y="459660"/>
                </a:lnTo>
                <a:lnTo>
                  <a:pt x="4218658" y="413870"/>
                </a:lnTo>
                <a:lnTo>
                  <a:pt x="4274177" y="366789"/>
                </a:lnTo>
                <a:lnTo>
                  <a:pt x="4330097" y="318403"/>
                </a:lnTo>
                <a:lnTo>
                  <a:pt x="4386420" y="268700"/>
                </a:lnTo>
                <a:lnTo>
                  <a:pt x="4443146" y="217668"/>
                </a:lnTo>
                <a:lnTo>
                  <a:pt x="4500277" y="165294"/>
                </a:lnTo>
                <a:lnTo>
                  <a:pt x="4557813" y="111566"/>
                </a:lnTo>
                <a:lnTo>
                  <a:pt x="4615757" y="56472"/>
                </a:lnTo>
                <a:lnTo>
                  <a:pt x="4674108" y="0"/>
                </a:lnTo>
              </a:path>
            </a:pathLst>
          </a:custGeom>
          <a:ln w="65087">
            <a:solidFill>
              <a:srgbClr val="003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35242" y="2304669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49245" y="2486405"/>
            <a:ext cx="3383279" cy="2798445"/>
          </a:xfrm>
          <a:custGeom>
            <a:avLst/>
            <a:gdLst/>
            <a:ahLst/>
            <a:cxnLst/>
            <a:rect l="l" t="t" r="r" b="b"/>
            <a:pathLst>
              <a:path w="3383279" h="2798445">
                <a:moveTo>
                  <a:pt x="0" y="2798064"/>
                </a:moveTo>
                <a:lnTo>
                  <a:pt x="3383279" y="0"/>
                </a:lnTo>
              </a:path>
            </a:pathLst>
          </a:custGeom>
          <a:ln w="65087">
            <a:solidFill>
              <a:srgbClr val="AC0D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84341" y="2304669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25" dirty="0">
                <a:latin typeface="Arial"/>
                <a:cs typeface="Arial"/>
              </a:rPr>
              <a:t>MC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04054" y="2870009"/>
            <a:ext cx="4411980" cy="3015615"/>
            <a:chOff x="1704054" y="2870009"/>
            <a:chExt cx="4411980" cy="3015615"/>
          </a:xfrm>
        </p:grpSpPr>
        <p:sp>
          <p:nvSpPr>
            <p:cNvPr id="13" name="object 13"/>
            <p:cNvSpPr/>
            <p:nvPr/>
          </p:nvSpPr>
          <p:spPr>
            <a:xfrm>
              <a:off x="1736598" y="3230118"/>
              <a:ext cx="4346575" cy="1905"/>
            </a:xfrm>
            <a:custGeom>
              <a:avLst/>
              <a:gdLst/>
              <a:ahLst/>
              <a:cxnLst/>
              <a:rect l="l" t="t" r="r" b="b"/>
              <a:pathLst>
                <a:path w="4346575" h="1905">
                  <a:moveTo>
                    <a:pt x="4346448" y="0"/>
                  </a:moveTo>
                  <a:lnTo>
                    <a:pt x="0" y="1524"/>
                  </a:lnTo>
                </a:path>
              </a:pathLst>
            </a:custGeom>
            <a:ln w="65087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36598" y="3230118"/>
              <a:ext cx="3103245" cy="2644140"/>
            </a:xfrm>
            <a:custGeom>
              <a:avLst/>
              <a:gdLst/>
              <a:ahLst/>
              <a:cxnLst/>
              <a:rect l="l" t="t" r="r" b="b"/>
              <a:pathLst>
                <a:path w="3103245" h="2644140">
                  <a:moveTo>
                    <a:pt x="3101340" y="2644140"/>
                  </a:moveTo>
                  <a:lnTo>
                    <a:pt x="3101340" y="480060"/>
                  </a:lnTo>
                  <a:lnTo>
                    <a:pt x="0" y="480060"/>
                  </a:lnTo>
                </a:path>
                <a:path w="3103245" h="2644140">
                  <a:moveTo>
                    <a:pt x="3101340" y="435864"/>
                  </a:moveTo>
                  <a:lnTo>
                    <a:pt x="3102864" y="0"/>
                  </a:lnTo>
                </a:path>
              </a:pathLst>
            </a:custGeom>
            <a:ln w="2222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50308" y="3163824"/>
              <a:ext cx="152400" cy="15240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070098" y="2881122"/>
              <a:ext cx="196850" cy="459105"/>
            </a:xfrm>
            <a:custGeom>
              <a:avLst/>
              <a:gdLst/>
              <a:ahLst/>
              <a:cxnLst/>
              <a:rect l="l" t="t" r="r" b="b"/>
              <a:pathLst>
                <a:path w="196850" h="459104">
                  <a:moveTo>
                    <a:pt x="0" y="0"/>
                  </a:moveTo>
                  <a:lnTo>
                    <a:pt x="196596" y="458724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456182" y="2574416"/>
            <a:ext cx="1824355" cy="80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Profit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1800" i="1" spc="-50" dirty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36919" y="5973585"/>
            <a:ext cx="9531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4502" y="5979986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7857" y="5979986"/>
            <a:ext cx="2765425" cy="57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910" algn="ctr">
              <a:lnSpc>
                <a:spcPts val="2090"/>
              </a:lnSpc>
            </a:pPr>
            <a:r>
              <a:rPr sz="1800" i="1" spc="-50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1800" spc="-10" dirty="0">
                <a:latin typeface="Arial"/>
                <a:cs typeface="Arial"/>
              </a:rPr>
              <a:t>(profit-</a:t>
            </a:r>
            <a:r>
              <a:rPr sz="1800" dirty="0">
                <a:latin typeface="Arial"/>
                <a:cs typeface="Arial"/>
              </a:rPr>
              <a:t>maximizing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quantity)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27211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1026" y="3571747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108000" y="40589"/>
            <a:ext cx="58858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5" dirty="0"/>
              <a:t> </a:t>
            </a:r>
            <a:r>
              <a:rPr sz="2000" dirty="0"/>
              <a:t>as</a:t>
            </a:r>
            <a:r>
              <a:rPr sz="2000" spc="-40" dirty="0"/>
              <a:t> </a:t>
            </a:r>
            <a:r>
              <a:rPr sz="2000" dirty="0"/>
              <a:t>the</a:t>
            </a:r>
            <a:r>
              <a:rPr sz="2000" spc="-30" dirty="0"/>
              <a:t> </a:t>
            </a:r>
            <a:r>
              <a:rPr sz="2000" dirty="0"/>
              <a:t>Area</a:t>
            </a:r>
            <a:r>
              <a:rPr sz="2000" spc="-25" dirty="0"/>
              <a:t> </a:t>
            </a:r>
            <a:r>
              <a:rPr sz="2000" dirty="0"/>
              <a:t>between</a:t>
            </a:r>
            <a:r>
              <a:rPr sz="2000" spc="-35" dirty="0"/>
              <a:t> </a:t>
            </a:r>
            <a:r>
              <a:rPr sz="2000" dirty="0"/>
              <a:t>Price</a:t>
            </a:r>
            <a:r>
              <a:rPr sz="2000" spc="-4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20" dirty="0"/>
              <a:t>Average</a:t>
            </a:r>
            <a:r>
              <a:rPr sz="2000" spc="-5" dirty="0"/>
              <a:t> </a:t>
            </a:r>
            <a:r>
              <a:rPr sz="2000" spc="-30" dirty="0"/>
              <a:t>Total</a:t>
            </a:r>
            <a:r>
              <a:rPr sz="2000" spc="-70" dirty="0"/>
              <a:t> </a:t>
            </a:r>
            <a:r>
              <a:rPr sz="2000" spc="-20" dirty="0"/>
              <a:t>Cost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275640" y="536194"/>
            <a:ext cx="8336280" cy="3562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READING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MATERIAL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Mankiw,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60" dirty="0">
                <a:latin typeface="Calibri"/>
                <a:cs typeface="Calibri"/>
              </a:rPr>
              <a:t>Taylor,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(2017).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Microeconomics.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Cengage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Learning.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Background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(part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2: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p.127- </a:t>
            </a:r>
            <a:r>
              <a:rPr sz="2000" spc="-20" dirty="0">
                <a:latin typeface="Calibri"/>
                <a:cs typeface="Calibri"/>
              </a:rPr>
              <a:t>144)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Lipsey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Chrystal,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13th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Edition,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ch.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129-</a:t>
            </a:r>
            <a:r>
              <a:rPr sz="2000" spc="-25" dirty="0">
                <a:latin typeface="Calibri"/>
                <a:cs typeface="Calibri"/>
              </a:rPr>
              <a:t>134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Sloman,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Wride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Garratt,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9th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Edition,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ch.5.6,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p.162-</a:t>
            </a:r>
            <a:r>
              <a:rPr sz="2000" spc="-25" dirty="0">
                <a:latin typeface="Calibri"/>
                <a:cs typeface="Calibri"/>
              </a:rPr>
              <a:t>163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78710" y="1667573"/>
            <a:ext cx="5933440" cy="4436110"/>
            <a:chOff x="1878710" y="1667573"/>
            <a:chExt cx="5933440" cy="4436110"/>
          </a:xfrm>
        </p:grpSpPr>
        <p:sp>
          <p:nvSpPr>
            <p:cNvPr id="3" name="object 3"/>
            <p:cNvSpPr/>
            <p:nvPr/>
          </p:nvSpPr>
          <p:spPr>
            <a:xfrm>
              <a:off x="1998725" y="1853945"/>
              <a:ext cx="5504815" cy="4086225"/>
            </a:xfrm>
            <a:custGeom>
              <a:avLst/>
              <a:gdLst/>
              <a:ahLst/>
              <a:cxnLst/>
              <a:rect l="l" t="t" r="r" b="b"/>
              <a:pathLst>
                <a:path w="5504815" h="4086225">
                  <a:moveTo>
                    <a:pt x="0" y="4085844"/>
                  </a:moveTo>
                  <a:lnTo>
                    <a:pt x="5504687" y="4085844"/>
                  </a:lnTo>
                  <a:lnTo>
                    <a:pt x="5504687" y="0"/>
                  </a:lnTo>
                  <a:lnTo>
                    <a:pt x="0" y="0"/>
                  </a:lnTo>
                  <a:lnTo>
                    <a:pt x="0" y="4085844"/>
                  </a:lnTo>
                  <a:close/>
                </a:path>
              </a:pathLst>
            </a:custGeom>
            <a:ln w="239712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97963" y="1853183"/>
              <a:ext cx="5504815" cy="4086225"/>
            </a:xfrm>
            <a:custGeom>
              <a:avLst/>
              <a:gdLst/>
              <a:ahLst/>
              <a:cxnLst/>
              <a:rect l="l" t="t" r="r" b="b"/>
              <a:pathLst>
                <a:path w="5504815" h="4086225">
                  <a:moveTo>
                    <a:pt x="0" y="4085844"/>
                  </a:moveTo>
                  <a:lnTo>
                    <a:pt x="5504688" y="4085844"/>
                  </a:lnTo>
                  <a:lnTo>
                    <a:pt x="5504688" y="0"/>
                  </a:lnTo>
                  <a:lnTo>
                    <a:pt x="0" y="0"/>
                  </a:lnTo>
                  <a:lnTo>
                    <a:pt x="0" y="4085844"/>
                  </a:lnTo>
                  <a:close/>
                </a:path>
              </a:pathLst>
            </a:custGeom>
            <a:ln w="219075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1095" y="1677923"/>
              <a:ext cx="5901055" cy="4425950"/>
            </a:xfrm>
            <a:custGeom>
              <a:avLst/>
              <a:gdLst/>
              <a:ahLst/>
              <a:cxnLst/>
              <a:rect l="l" t="t" r="r" b="b"/>
              <a:pathLst>
                <a:path w="5901055" h="4425950">
                  <a:moveTo>
                    <a:pt x="5900928" y="0"/>
                  </a:moveTo>
                  <a:lnTo>
                    <a:pt x="0" y="0"/>
                  </a:lnTo>
                  <a:lnTo>
                    <a:pt x="0" y="4425696"/>
                  </a:lnTo>
                  <a:lnTo>
                    <a:pt x="5900928" y="4425696"/>
                  </a:lnTo>
                  <a:lnTo>
                    <a:pt x="59009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1095" y="3732275"/>
              <a:ext cx="2249805" cy="448309"/>
            </a:xfrm>
            <a:custGeom>
              <a:avLst/>
              <a:gdLst/>
              <a:ahLst/>
              <a:cxnLst/>
              <a:rect l="l" t="t" r="r" b="b"/>
              <a:pathLst>
                <a:path w="2249804" h="448310">
                  <a:moveTo>
                    <a:pt x="0" y="448278"/>
                  </a:moveTo>
                  <a:lnTo>
                    <a:pt x="2249424" y="448278"/>
                  </a:lnTo>
                  <a:lnTo>
                    <a:pt x="2249424" y="0"/>
                  </a:lnTo>
                  <a:lnTo>
                    <a:pt x="0" y="0"/>
                  </a:lnTo>
                  <a:lnTo>
                    <a:pt x="0" y="448278"/>
                  </a:lnTo>
                  <a:close/>
                </a:path>
              </a:pathLst>
            </a:custGeom>
            <a:solidFill>
              <a:srgbClr val="EDB9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1857" y="1678685"/>
              <a:ext cx="5568950" cy="4196080"/>
            </a:xfrm>
            <a:custGeom>
              <a:avLst/>
              <a:gdLst/>
              <a:ahLst/>
              <a:cxnLst/>
              <a:rect l="l" t="t" r="r" b="b"/>
              <a:pathLst>
                <a:path w="5568950" h="4196080">
                  <a:moveTo>
                    <a:pt x="0" y="0"/>
                  </a:moveTo>
                  <a:lnTo>
                    <a:pt x="0" y="4195572"/>
                  </a:lnTo>
                  <a:lnTo>
                    <a:pt x="5568696" y="4195572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413505" y="1083690"/>
            <a:ext cx="2461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(b)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Firm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with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Losses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5193" y="5951931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777" y="595833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9852" y="1644141"/>
            <a:ext cx="58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Price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446083" y="2738691"/>
            <a:ext cx="4411980" cy="2708275"/>
            <a:chOff x="2446083" y="2738691"/>
            <a:chExt cx="4411980" cy="2708275"/>
          </a:xfrm>
        </p:grpSpPr>
        <p:sp>
          <p:nvSpPr>
            <p:cNvPr id="13" name="object 13"/>
            <p:cNvSpPr/>
            <p:nvPr/>
          </p:nvSpPr>
          <p:spPr>
            <a:xfrm>
              <a:off x="2807969" y="2771394"/>
              <a:ext cx="4017645" cy="1014730"/>
            </a:xfrm>
            <a:custGeom>
              <a:avLst/>
              <a:gdLst/>
              <a:ahLst/>
              <a:cxnLst/>
              <a:rect l="l" t="t" r="r" b="b"/>
              <a:pathLst>
                <a:path w="4017645" h="1014729">
                  <a:moveTo>
                    <a:pt x="0" y="0"/>
                  </a:moveTo>
                  <a:lnTo>
                    <a:pt x="39951" y="44306"/>
                  </a:lnTo>
                  <a:lnTo>
                    <a:pt x="81446" y="88996"/>
                  </a:lnTo>
                  <a:lnTo>
                    <a:pt x="124474" y="133950"/>
                  </a:lnTo>
                  <a:lnTo>
                    <a:pt x="169022" y="179047"/>
                  </a:lnTo>
                  <a:lnTo>
                    <a:pt x="215078" y="224169"/>
                  </a:lnTo>
                  <a:lnTo>
                    <a:pt x="262630" y="269195"/>
                  </a:lnTo>
                  <a:lnTo>
                    <a:pt x="311666" y="314006"/>
                  </a:lnTo>
                  <a:lnTo>
                    <a:pt x="362175" y="358481"/>
                  </a:lnTo>
                  <a:lnTo>
                    <a:pt x="414144" y="402502"/>
                  </a:lnTo>
                  <a:lnTo>
                    <a:pt x="467562" y="445949"/>
                  </a:lnTo>
                  <a:lnTo>
                    <a:pt x="522415" y="488700"/>
                  </a:lnTo>
                  <a:lnTo>
                    <a:pt x="578693" y="530638"/>
                  </a:lnTo>
                  <a:lnTo>
                    <a:pt x="636384" y="571642"/>
                  </a:lnTo>
                  <a:lnTo>
                    <a:pt x="695475" y="611592"/>
                  </a:lnTo>
                  <a:lnTo>
                    <a:pt x="755954" y="650369"/>
                  </a:lnTo>
                  <a:lnTo>
                    <a:pt x="817810" y="687853"/>
                  </a:lnTo>
                  <a:lnTo>
                    <a:pt x="881030" y="723924"/>
                  </a:lnTo>
                  <a:lnTo>
                    <a:pt x="945603" y="758463"/>
                  </a:lnTo>
                  <a:lnTo>
                    <a:pt x="1011517" y="791349"/>
                  </a:lnTo>
                  <a:lnTo>
                    <a:pt x="1078759" y="822463"/>
                  </a:lnTo>
                  <a:lnTo>
                    <a:pt x="1147318" y="851685"/>
                  </a:lnTo>
                  <a:lnTo>
                    <a:pt x="1217181" y="878895"/>
                  </a:lnTo>
                  <a:lnTo>
                    <a:pt x="1288337" y="903975"/>
                  </a:lnTo>
                  <a:lnTo>
                    <a:pt x="1360774" y="926803"/>
                  </a:lnTo>
                  <a:lnTo>
                    <a:pt x="1397469" y="937335"/>
                  </a:lnTo>
                  <a:lnTo>
                    <a:pt x="1434479" y="947260"/>
                  </a:lnTo>
                  <a:lnTo>
                    <a:pt x="1471804" y="956562"/>
                  </a:lnTo>
                  <a:lnTo>
                    <a:pt x="1509442" y="965226"/>
                  </a:lnTo>
                  <a:lnTo>
                    <a:pt x="1547390" y="973238"/>
                  </a:lnTo>
                  <a:lnTo>
                    <a:pt x="1585649" y="980582"/>
                  </a:lnTo>
                  <a:lnTo>
                    <a:pt x="1624215" y="987244"/>
                  </a:lnTo>
                  <a:lnTo>
                    <a:pt x="1663089" y="993208"/>
                  </a:lnTo>
                  <a:lnTo>
                    <a:pt x="1702267" y="998460"/>
                  </a:lnTo>
                  <a:lnTo>
                    <a:pt x="1741749" y="1002985"/>
                  </a:lnTo>
                  <a:lnTo>
                    <a:pt x="1781534" y="1006767"/>
                  </a:lnTo>
                  <a:lnTo>
                    <a:pt x="1821619" y="1009791"/>
                  </a:lnTo>
                  <a:lnTo>
                    <a:pt x="1862003" y="1012043"/>
                  </a:lnTo>
                  <a:lnTo>
                    <a:pt x="1902686" y="1013508"/>
                  </a:lnTo>
                  <a:lnTo>
                    <a:pt x="1943664" y="1014171"/>
                  </a:lnTo>
                  <a:lnTo>
                    <a:pt x="1984937" y="1014017"/>
                  </a:lnTo>
                  <a:lnTo>
                    <a:pt x="2026503" y="1013030"/>
                  </a:lnTo>
                  <a:lnTo>
                    <a:pt x="2068361" y="1011196"/>
                  </a:lnTo>
                  <a:lnTo>
                    <a:pt x="2110510" y="1008500"/>
                  </a:lnTo>
                  <a:lnTo>
                    <a:pt x="2152947" y="1004926"/>
                  </a:lnTo>
                  <a:lnTo>
                    <a:pt x="2195671" y="1000461"/>
                  </a:lnTo>
                  <a:lnTo>
                    <a:pt x="2238681" y="995089"/>
                  </a:lnTo>
                  <a:lnTo>
                    <a:pt x="2281976" y="988794"/>
                  </a:lnTo>
                  <a:lnTo>
                    <a:pt x="2325553" y="981563"/>
                  </a:lnTo>
                  <a:lnTo>
                    <a:pt x="2369411" y="973379"/>
                  </a:lnTo>
                  <a:lnTo>
                    <a:pt x="2413549" y="964229"/>
                  </a:lnTo>
                  <a:lnTo>
                    <a:pt x="2457966" y="954097"/>
                  </a:lnTo>
                  <a:lnTo>
                    <a:pt x="2502659" y="942967"/>
                  </a:lnTo>
                  <a:lnTo>
                    <a:pt x="2547627" y="930826"/>
                  </a:lnTo>
                  <a:lnTo>
                    <a:pt x="2592870" y="917659"/>
                  </a:lnTo>
                  <a:lnTo>
                    <a:pt x="2638384" y="903449"/>
                  </a:lnTo>
                  <a:lnTo>
                    <a:pt x="2684169" y="888183"/>
                  </a:lnTo>
                  <a:lnTo>
                    <a:pt x="2730224" y="871845"/>
                  </a:lnTo>
                  <a:lnTo>
                    <a:pt x="2776546" y="854420"/>
                  </a:lnTo>
                  <a:lnTo>
                    <a:pt x="2823135" y="835894"/>
                  </a:lnTo>
                  <a:lnTo>
                    <a:pt x="2869989" y="816251"/>
                  </a:lnTo>
                  <a:lnTo>
                    <a:pt x="2917105" y="795476"/>
                  </a:lnTo>
                  <a:lnTo>
                    <a:pt x="2964484" y="773555"/>
                  </a:lnTo>
                  <a:lnTo>
                    <a:pt x="3012123" y="750472"/>
                  </a:lnTo>
                  <a:lnTo>
                    <a:pt x="3060021" y="726213"/>
                  </a:lnTo>
                  <a:lnTo>
                    <a:pt x="3108176" y="700762"/>
                  </a:lnTo>
                  <a:lnTo>
                    <a:pt x="3156587" y="674105"/>
                  </a:lnTo>
                  <a:lnTo>
                    <a:pt x="3205252" y="646226"/>
                  </a:lnTo>
                  <a:lnTo>
                    <a:pt x="3254170" y="617111"/>
                  </a:lnTo>
                  <a:lnTo>
                    <a:pt x="3303340" y="586745"/>
                  </a:lnTo>
                  <a:lnTo>
                    <a:pt x="3352759" y="555113"/>
                  </a:lnTo>
                  <a:lnTo>
                    <a:pt x="3402426" y="522199"/>
                  </a:lnTo>
                  <a:lnTo>
                    <a:pt x="3452341" y="487989"/>
                  </a:lnTo>
                  <a:lnTo>
                    <a:pt x="3502501" y="452467"/>
                  </a:lnTo>
                  <a:lnTo>
                    <a:pt x="3552904" y="415620"/>
                  </a:lnTo>
                  <a:lnTo>
                    <a:pt x="3603550" y="377431"/>
                  </a:lnTo>
                  <a:lnTo>
                    <a:pt x="3654437" y="337886"/>
                  </a:lnTo>
                  <a:lnTo>
                    <a:pt x="3705563" y="296970"/>
                  </a:lnTo>
                  <a:lnTo>
                    <a:pt x="3756927" y="254668"/>
                  </a:lnTo>
                  <a:lnTo>
                    <a:pt x="3808528" y="210965"/>
                  </a:lnTo>
                  <a:lnTo>
                    <a:pt x="3860363" y="165846"/>
                  </a:lnTo>
                  <a:lnTo>
                    <a:pt x="3912432" y="119296"/>
                  </a:lnTo>
                  <a:lnTo>
                    <a:pt x="3964733" y="71300"/>
                  </a:lnTo>
                  <a:lnTo>
                    <a:pt x="4017263" y="21843"/>
                  </a:lnTo>
                </a:path>
              </a:pathLst>
            </a:custGeom>
            <a:ln w="65087">
              <a:solidFill>
                <a:srgbClr val="003E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78785" y="2792730"/>
              <a:ext cx="3670300" cy="2621280"/>
            </a:xfrm>
            <a:custGeom>
              <a:avLst/>
              <a:gdLst/>
              <a:ahLst/>
              <a:cxnLst/>
              <a:rect l="l" t="t" r="r" b="b"/>
              <a:pathLst>
                <a:path w="3670300" h="2621279">
                  <a:moveTo>
                    <a:pt x="0" y="2621280"/>
                  </a:moveTo>
                  <a:lnTo>
                    <a:pt x="3669791" y="0"/>
                  </a:lnTo>
                </a:path>
              </a:pathLst>
            </a:custGeom>
            <a:ln w="65087">
              <a:solidFill>
                <a:srgbClr val="AC0D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186042" y="2610992"/>
            <a:ext cx="1120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6115" algn="l"/>
              </a:tabLst>
            </a:pPr>
            <a:r>
              <a:rPr sz="1800" i="1" spc="-25" dirty="0">
                <a:latin typeface="Arial"/>
                <a:cs typeface="Arial"/>
              </a:rPr>
              <a:t>MC</a:t>
            </a:r>
            <a:r>
              <a:rPr sz="1800" i="1" dirty="0">
                <a:latin typeface="Arial"/>
                <a:cs typeface="Arial"/>
              </a:rPr>
              <a:t>	</a:t>
            </a:r>
            <a:r>
              <a:rPr sz="1800" i="1" spc="-25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4733" y="6248501"/>
            <a:ext cx="26003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(loss-</a:t>
            </a:r>
            <a:r>
              <a:rPr sz="1800" dirty="0">
                <a:latin typeface="Arial"/>
                <a:cs typeface="Arial"/>
              </a:rPr>
              <a:t>minimizing</a:t>
            </a:r>
            <a:r>
              <a:rPr sz="1800" spc="-10" dirty="0">
                <a:latin typeface="Arial"/>
                <a:cs typeface="Arial"/>
              </a:rPr>
              <a:t> quantity)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11857" y="4213097"/>
            <a:ext cx="4105910" cy="1905"/>
          </a:xfrm>
          <a:custGeom>
            <a:avLst/>
            <a:gdLst/>
            <a:ahLst/>
            <a:cxnLst/>
            <a:rect l="l" t="t" r="r" b="b"/>
            <a:pathLst>
              <a:path w="4105910" h="1904">
                <a:moveTo>
                  <a:pt x="4105655" y="0"/>
                </a:moveTo>
                <a:lnTo>
                  <a:pt x="0" y="1524"/>
                </a:lnTo>
              </a:path>
            </a:pathLst>
          </a:custGeom>
          <a:ln w="65087">
            <a:solidFill>
              <a:srgbClr val="AC0D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047613" y="4073397"/>
            <a:ext cx="1390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Arial"/>
                <a:cs typeface="Arial"/>
              </a:rPr>
              <a:t>P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i="1" spc="-25" dirty="0">
                <a:latin typeface="Arial"/>
                <a:cs typeface="Arial"/>
              </a:rPr>
              <a:t>MR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9530" y="3600450"/>
            <a:ext cx="483234" cy="76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590" algn="r">
              <a:lnSpc>
                <a:spcPct val="100000"/>
              </a:lnSpc>
              <a:spcBef>
                <a:spcPts val="100"/>
              </a:spcBef>
            </a:pPr>
            <a:r>
              <a:rPr sz="1800" i="1" spc="-30" dirty="0">
                <a:latin typeface="Arial"/>
                <a:cs typeface="Arial"/>
              </a:rPr>
              <a:t>ATC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500"/>
              </a:spcBef>
            </a:pPr>
            <a:r>
              <a:rPr sz="1800" i="1" spc="-50" dirty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0745" y="3721925"/>
            <a:ext cx="2334895" cy="2163445"/>
            <a:chOff x="1900745" y="3721925"/>
            <a:chExt cx="2334895" cy="2163445"/>
          </a:xfrm>
        </p:grpSpPr>
        <p:sp>
          <p:nvSpPr>
            <p:cNvPr id="21" name="object 21"/>
            <p:cNvSpPr/>
            <p:nvPr/>
          </p:nvSpPr>
          <p:spPr>
            <a:xfrm>
              <a:off x="1911857" y="3733038"/>
              <a:ext cx="2249805" cy="2141220"/>
            </a:xfrm>
            <a:custGeom>
              <a:avLst/>
              <a:gdLst/>
              <a:ahLst/>
              <a:cxnLst/>
              <a:rect l="l" t="t" r="r" b="b"/>
              <a:pathLst>
                <a:path w="2249804" h="2141220">
                  <a:moveTo>
                    <a:pt x="2249424" y="2141220"/>
                  </a:moveTo>
                  <a:lnTo>
                    <a:pt x="2249424" y="0"/>
                  </a:lnTo>
                  <a:lnTo>
                    <a:pt x="0" y="0"/>
                  </a:lnTo>
                </a:path>
              </a:pathLst>
            </a:custGeom>
            <a:ln w="2222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81272" y="4146804"/>
              <a:ext cx="153924" cy="15544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632709" y="3995166"/>
              <a:ext cx="480059" cy="742315"/>
            </a:xfrm>
            <a:custGeom>
              <a:avLst/>
              <a:gdLst/>
              <a:ahLst/>
              <a:cxnLst/>
              <a:rect l="l" t="t" r="r" b="b"/>
              <a:pathLst>
                <a:path w="480060" h="742314">
                  <a:moveTo>
                    <a:pt x="480059" y="0"/>
                  </a:moveTo>
                  <a:lnTo>
                    <a:pt x="0" y="742187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047235" y="5958332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0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22970" y="4582744"/>
            <a:ext cx="22275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Loss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108000" y="40589"/>
            <a:ext cx="58858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5" dirty="0"/>
              <a:t> </a:t>
            </a:r>
            <a:r>
              <a:rPr sz="2000" dirty="0"/>
              <a:t>as</a:t>
            </a:r>
            <a:r>
              <a:rPr sz="2000" spc="-40" dirty="0"/>
              <a:t> </a:t>
            </a:r>
            <a:r>
              <a:rPr sz="2000" dirty="0"/>
              <a:t>the</a:t>
            </a:r>
            <a:r>
              <a:rPr sz="2000" spc="-30" dirty="0"/>
              <a:t> </a:t>
            </a:r>
            <a:r>
              <a:rPr sz="2000" dirty="0"/>
              <a:t>Area</a:t>
            </a:r>
            <a:r>
              <a:rPr sz="2000" spc="-25" dirty="0"/>
              <a:t> </a:t>
            </a:r>
            <a:r>
              <a:rPr sz="2000" dirty="0"/>
              <a:t>between</a:t>
            </a:r>
            <a:r>
              <a:rPr sz="2000" spc="-35" dirty="0"/>
              <a:t> </a:t>
            </a:r>
            <a:r>
              <a:rPr sz="2000" dirty="0"/>
              <a:t>Price</a:t>
            </a:r>
            <a:r>
              <a:rPr sz="2000" spc="-4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20" dirty="0"/>
              <a:t>Average</a:t>
            </a:r>
            <a:r>
              <a:rPr sz="2000" spc="-5" dirty="0"/>
              <a:t> </a:t>
            </a:r>
            <a:r>
              <a:rPr sz="2000" spc="-30" dirty="0"/>
              <a:t>Total</a:t>
            </a:r>
            <a:r>
              <a:rPr sz="2000" spc="-70" dirty="0"/>
              <a:t> </a:t>
            </a:r>
            <a:r>
              <a:rPr sz="2000" spc="-20" dirty="0"/>
              <a:t>Cost</a:t>
            </a:r>
            <a:endParaRPr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43700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SHORT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VS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143" y="1518665"/>
            <a:ext cx="8335009" cy="3355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key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differences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run: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There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sunk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fixed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variable).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Calibri"/>
              <a:buAutoNum type="arabicPeriod"/>
            </a:pPr>
            <a:endParaRPr sz="2000">
              <a:latin typeface="Calibri"/>
              <a:cs typeface="Calibri"/>
            </a:endParaRPr>
          </a:p>
          <a:p>
            <a:pPr marL="12700" marR="5080" indent="251460">
              <a:lnSpc>
                <a:spcPct val="100000"/>
              </a:lnSpc>
              <a:buAutoNum type="arabicPeriod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dirty="0">
                <a:latin typeface="Calibri"/>
                <a:cs typeface="Calibri"/>
              </a:rPr>
              <a:t> 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 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 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 </a:t>
            </a:r>
            <a:r>
              <a:rPr sz="2000" b="1" spc="-10" dirty="0">
                <a:latin typeface="Calibri"/>
                <a:cs typeface="Calibri"/>
              </a:rPr>
              <a:t>enter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leave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freely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20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Reminder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horizontal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sum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firms’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supply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(Chap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2).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3740" cy="4209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Suppose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access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technology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good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buying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inputs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identical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firms</a:t>
            </a:r>
            <a:r>
              <a:rPr sz="2000" spc="-1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already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profitable</a:t>
            </a:r>
            <a:r>
              <a:rPr sz="2000" b="1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new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enter</a:t>
            </a:r>
            <a:r>
              <a:rPr sz="2000" b="1" spc="3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supplied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=&gt; </a:t>
            </a:r>
            <a:r>
              <a:rPr sz="2000" dirty="0">
                <a:latin typeface="Calibri"/>
                <a:cs typeface="Calibri"/>
              </a:rPr>
              <a:t>profits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decline.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already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losses</a:t>
            </a:r>
            <a:r>
              <a:rPr sz="2000" b="1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existing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will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b="1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supplied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rise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profits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increase.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3105" cy="47580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At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exit,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remain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zero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Profit=(P-</a:t>
            </a:r>
            <a:r>
              <a:rPr sz="2000" spc="-25" dirty="0">
                <a:latin typeface="Calibri"/>
                <a:cs typeface="Calibri"/>
              </a:rPr>
              <a:t>ATC)*Q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ATC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exit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ends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average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are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driven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equality.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So: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MC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ATC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(MC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70" dirty="0">
                <a:latin typeface="Calibri"/>
                <a:cs typeface="Calibri"/>
              </a:rPr>
              <a:t>ATC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minimum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ATC)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=&gt;The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long</a:t>
            </a:r>
            <a:r>
              <a:rPr sz="2000" b="1" u="sng" spc="229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b="1" u="sng" spc="2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equilibrium</a:t>
            </a:r>
            <a:r>
              <a:rPr sz="2000" b="1" u="sng" spc="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000" b="1" u="sng" spc="2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000" b="1" u="sng" spc="2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competitive</a:t>
            </a:r>
            <a:r>
              <a:rPr sz="2000" b="1" u="sng" spc="229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market</a:t>
            </a:r>
            <a:r>
              <a:rPr sz="2000" b="1" spc="2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free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exit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operating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efficient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scale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4086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Why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business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zero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profit?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538480" algn="l"/>
                <a:tab pos="1435735" algn="l"/>
                <a:tab pos="2321560" algn="l"/>
                <a:tab pos="2585085" algn="l"/>
                <a:tab pos="3569970" algn="l"/>
                <a:tab pos="4005579" algn="l"/>
                <a:tab pos="4491990" algn="l"/>
                <a:tab pos="5106670" algn="l"/>
                <a:tab pos="5638165" algn="l"/>
                <a:tab pos="6487160" algn="l"/>
                <a:tab pos="7494905" algn="l"/>
                <a:tab pos="7828280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owners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receive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revenue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for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time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money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invested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their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business.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remuneration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obtained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using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time/money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different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activity.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61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213865"/>
            <a:ext cx="8335009" cy="4038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taker,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proportional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produces: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TR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x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0" dirty="0">
                <a:latin typeface="Calibri"/>
                <a:cs typeface="Calibri"/>
              </a:rPr>
              <a:t>Q</a:t>
            </a:r>
            <a:endParaRPr sz="2000">
              <a:latin typeface="Calibri"/>
              <a:cs typeface="Calibri"/>
            </a:endParaRPr>
          </a:p>
          <a:p>
            <a:pPr marL="355600" marR="8255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  <a:tab pos="875030" algn="l"/>
                <a:tab pos="1525905" algn="l"/>
                <a:tab pos="1871980" algn="l"/>
                <a:tab pos="2353945" algn="l"/>
                <a:tab pos="3007360" algn="l"/>
                <a:tab pos="3813810" algn="l"/>
                <a:tab pos="4437380" algn="l"/>
                <a:tab pos="4917440" algn="l"/>
                <a:tab pos="5627370" algn="l"/>
                <a:tab pos="6570980" algn="l"/>
                <a:tab pos="7549515" algn="l"/>
                <a:tab pos="8074025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price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good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equals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both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revenue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its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MR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maximize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profit,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chooses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marginal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Maximum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profit: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MR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MC</a:t>
            </a:r>
            <a:r>
              <a:rPr sz="2000" spc="-2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5600" marR="8255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For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competitive</a:t>
            </a:r>
            <a:r>
              <a:rPr sz="2000" b="1" spc="37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market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also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3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price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cost: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Maximum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profit: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MC</a:t>
            </a:r>
            <a:r>
              <a:rPr sz="2000" spc="-2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61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153515"/>
            <a:ext cx="8315959" cy="453771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portion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lies: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AVC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represent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supply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curve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above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60" dirty="0">
                <a:latin typeface="Calibri"/>
                <a:cs typeface="Calibri"/>
              </a:rPr>
              <a:t>ATC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represent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long-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supply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curve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short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cannot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recover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will </a:t>
            </a:r>
            <a:r>
              <a:rPr sz="2000" dirty="0">
                <a:latin typeface="Calibri"/>
                <a:cs typeface="Calibri"/>
              </a:rPr>
              <a:t>choose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shut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down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temporarily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 than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&lt;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AVC</a:t>
            </a:r>
            <a:r>
              <a:rPr sz="2000" spc="-2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recover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firm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will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&lt;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ATC</a:t>
            </a:r>
            <a:r>
              <a:rPr sz="2000" spc="-1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40005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free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entry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exit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driven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zero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long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efficient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scale.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PERFECT</a:t>
            </a:r>
            <a:r>
              <a:rPr sz="2000" spc="-60" dirty="0"/>
              <a:t> </a:t>
            </a:r>
            <a:r>
              <a:rPr sz="2000" spc="-10" dirty="0"/>
              <a:t>COMPETITION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3740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Reminder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from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Chap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most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course,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assume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competitive,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i.e.,</a:t>
            </a:r>
            <a:r>
              <a:rPr sz="2000" spc="1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study</a:t>
            </a:r>
            <a:r>
              <a:rPr sz="2000" spc="1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interact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90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perfectly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(we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study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interact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other </a:t>
            </a:r>
            <a:r>
              <a:rPr sz="2000" dirty="0">
                <a:latin typeface="Calibri"/>
                <a:cs typeface="Calibri"/>
              </a:rPr>
              <a:t>types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8).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1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perfectly</a:t>
            </a:r>
            <a:r>
              <a:rPr sz="2000" b="1" spc="1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competitive</a:t>
            </a:r>
            <a:r>
              <a:rPr sz="2000" b="1" spc="1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markets,</a:t>
            </a:r>
            <a:r>
              <a:rPr sz="2000" b="1" spc="1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numerous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no </a:t>
            </a:r>
            <a:r>
              <a:rPr sz="2000" dirty="0">
                <a:latin typeface="Calibri"/>
                <a:cs typeface="Calibri"/>
              </a:rPr>
              <a:t>single</a:t>
            </a:r>
            <a:r>
              <a:rPr sz="2000" spc="5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buyer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seller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influence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small </a:t>
            </a:r>
            <a:r>
              <a:rPr sz="2000" dirty="0">
                <a:latin typeface="Calibri"/>
                <a:cs typeface="Calibri"/>
              </a:rPr>
              <a:t>compared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size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market).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“</a:t>
            </a:r>
            <a:r>
              <a:rPr sz="2000" b="1" dirty="0">
                <a:latin typeface="Calibri"/>
                <a:cs typeface="Calibri"/>
              </a:rPr>
              <a:t>price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takers</a:t>
            </a:r>
            <a:r>
              <a:rPr sz="2000" spc="-10" dirty="0">
                <a:latin typeface="Calibri"/>
                <a:cs typeface="Calibri"/>
              </a:rPr>
              <a:t>”.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Competitive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firm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behavior: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latin typeface="Calibri"/>
                <a:cs typeface="Calibri"/>
              </a:rPr>
              <a:t>No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control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over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=&gt;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taker.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Each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sell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any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quantity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at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price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Each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observes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decides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how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much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output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produce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whether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shut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down/exit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spc="-55" dirty="0"/>
              <a:t>TOTAL</a:t>
            </a:r>
            <a:r>
              <a:rPr sz="2000" spc="-50" dirty="0"/>
              <a:t> </a:t>
            </a:r>
            <a:r>
              <a:rPr sz="2000" dirty="0"/>
              <a:t>REVENUE,</a:t>
            </a:r>
            <a:r>
              <a:rPr sz="2000" spc="-25" dirty="0"/>
              <a:t> </a:t>
            </a:r>
            <a:r>
              <a:rPr sz="2000" spc="-55" dirty="0"/>
              <a:t>TOTAL</a:t>
            </a:r>
            <a:r>
              <a:rPr sz="2000" spc="-45" dirty="0"/>
              <a:t> </a:t>
            </a:r>
            <a:r>
              <a:rPr sz="2000" dirty="0"/>
              <a:t>COST</a:t>
            </a:r>
            <a:r>
              <a:rPr sz="2000" spc="-20" dirty="0"/>
              <a:t> </a:t>
            </a:r>
            <a:r>
              <a:rPr sz="2000" dirty="0"/>
              <a:t>AND</a:t>
            </a:r>
            <a:r>
              <a:rPr sz="2000" spc="-30" dirty="0"/>
              <a:t> </a:t>
            </a:r>
            <a:r>
              <a:rPr sz="2000" spc="-10" dirty="0"/>
              <a:t>PROFIT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518665"/>
            <a:ext cx="8329930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We assume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dirty="0">
                <a:latin typeface="Calibri"/>
                <a:cs typeface="Calibri"/>
              </a:rPr>
              <a:t> objective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 make 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large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possible, i.e.,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maximize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2000">
              <a:latin typeface="Calibri"/>
              <a:cs typeface="Calibri"/>
            </a:endParaRPr>
          </a:p>
          <a:p>
            <a:pPr marL="3408679" marR="2439670" indent="-958850">
              <a:lnSpc>
                <a:spcPct val="12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–TC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1645" y="2513838"/>
            <a:ext cx="4142740" cy="786765"/>
          </a:xfrm>
          <a:custGeom>
            <a:avLst/>
            <a:gdLst/>
            <a:ahLst/>
            <a:cxnLst/>
            <a:rect l="l" t="t" r="r" b="b"/>
            <a:pathLst>
              <a:path w="4142740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4" y="0"/>
                </a:lnTo>
                <a:lnTo>
                  <a:pt x="4011168" y="0"/>
                </a:lnTo>
                <a:lnTo>
                  <a:pt x="4062186" y="10298"/>
                </a:lnTo>
                <a:lnTo>
                  <a:pt x="4103846" y="38385"/>
                </a:lnTo>
                <a:lnTo>
                  <a:pt x="4131933" y="80045"/>
                </a:lnTo>
                <a:lnTo>
                  <a:pt x="4142231" y="131063"/>
                </a:lnTo>
                <a:lnTo>
                  <a:pt x="4142231" y="655320"/>
                </a:lnTo>
                <a:lnTo>
                  <a:pt x="4131933" y="706338"/>
                </a:lnTo>
                <a:lnTo>
                  <a:pt x="4103846" y="747998"/>
                </a:lnTo>
                <a:lnTo>
                  <a:pt x="4062186" y="776085"/>
                </a:lnTo>
                <a:lnTo>
                  <a:pt x="4011168" y="786384"/>
                </a:lnTo>
                <a:lnTo>
                  <a:pt x="131064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20"/>
                </a:lnTo>
                <a:lnTo>
                  <a:pt x="0" y="131063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7561" y="1672589"/>
            <a:ext cx="5665470" cy="4272280"/>
          </a:xfrm>
          <a:custGeom>
            <a:avLst/>
            <a:gdLst/>
            <a:ahLst/>
            <a:cxnLst/>
            <a:rect l="l" t="t" r="r" b="b"/>
            <a:pathLst>
              <a:path w="5665470" h="4272280">
                <a:moveTo>
                  <a:pt x="0" y="4271962"/>
                </a:moveTo>
                <a:lnTo>
                  <a:pt x="5665470" y="0"/>
                </a:lnTo>
              </a:path>
            </a:pathLst>
          </a:custGeom>
          <a:ln w="38100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31489" y="6029959"/>
            <a:ext cx="22415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Arial"/>
                <a:cs typeface="Arial"/>
              </a:rPr>
              <a:t>q’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204977"/>
            <a:ext cx="44665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TOTAL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REVENUE,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TOTAL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67561" y="806450"/>
            <a:ext cx="7010400" cy="5176520"/>
            <a:chOff x="1067561" y="806450"/>
            <a:chExt cx="7010400" cy="5176520"/>
          </a:xfrm>
        </p:grpSpPr>
        <p:sp>
          <p:nvSpPr>
            <p:cNvPr id="6" name="object 6"/>
            <p:cNvSpPr/>
            <p:nvPr/>
          </p:nvSpPr>
          <p:spPr>
            <a:xfrm>
              <a:off x="1067561" y="5906261"/>
              <a:ext cx="7010400" cy="76200"/>
            </a:xfrm>
            <a:custGeom>
              <a:avLst/>
              <a:gdLst/>
              <a:ahLst/>
              <a:cxnLst/>
              <a:rect l="l" t="t" r="r" b="b"/>
              <a:pathLst>
                <a:path w="7010400" h="76200">
                  <a:moveTo>
                    <a:pt x="6883400" y="0"/>
                  </a:moveTo>
                  <a:lnTo>
                    <a:pt x="6934200" y="38100"/>
                  </a:lnTo>
                  <a:lnTo>
                    <a:pt x="6883400" y="76200"/>
                  </a:lnTo>
                  <a:lnTo>
                    <a:pt x="6968066" y="50800"/>
                  </a:lnTo>
                  <a:lnTo>
                    <a:pt x="6934327" y="50800"/>
                  </a:lnTo>
                  <a:lnTo>
                    <a:pt x="6934327" y="25400"/>
                  </a:lnTo>
                  <a:lnTo>
                    <a:pt x="6968066" y="25400"/>
                  </a:lnTo>
                  <a:lnTo>
                    <a:pt x="6883400" y="0"/>
                  </a:lnTo>
                  <a:close/>
                </a:path>
                <a:path w="7010400" h="76200">
                  <a:moveTo>
                    <a:pt x="6917266" y="2540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6917266" y="50800"/>
                  </a:lnTo>
                  <a:lnTo>
                    <a:pt x="6934200" y="38100"/>
                  </a:lnTo>
                  <a:lnTo>
                    <a:pt x="6917266" y="25400"/>
                  </a:lnTo>
                  <a:close/>
                </a:path>
                <a:path w="7010400" h="76200">
                  <a:moveTo>
                    <a:pt x="6968066" y="25400"/>
                  </a:moveTo>
                  <a:lnTo>
                    <a:pt x="6934327" y="25400"/>
                  </a:lnTo>
                  <a:lnTo>
                    <a:pt x="6934327" y="50800"/>
                  </a:lnTo>
                  <a:lnTo>
                    <a:pt x="6968066" y="50800"/>
                  </a:lnTo>
                  <a:lnTo>
                    <a:pt x="7010400" y="38100"/>
                  </a:lnTo>
                  <a:lnTo>
                    <a:pt x="6968066" y="25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5661" y="819150"/>
              <a:ext cx="3655060" cy="1461770"/>
            </a:xfrm>
            <a:custGeom>
              <a:avLst/>
              <a:gdLst/>
              <a:ahLst/>
              <a:cxnLst/>
              <a:rect l="l" t="t" r="r" b="b"/>
              <a:pathLst>
                <a:path w="3655060" h="1461770">
                  <a:moveTo>
                    <a:pt x="3472053" y="0"/>
                  </a:moveTo>
                  <a:lnTo>
                    <a:pt x="182499" y="0"/>
                  </a:lnTo>
                  <a:lnTo>
                    <a:pt x="133980" y="6515"/>
                  </a:lnTo>
                  <a:lnTo>
                    <a:pt x="90384" y="24906"/>
                  </a:lnTo>
                  <a:lnTo>
                    <a:pt x="53449" y="53435"/>
                  </a:lnTo>
                  <a:lnTo>
                    <a:pt x="24914" y="90367"/>
                  </a:lnTo>
                  <a:lnTo>
                    <a:pt x="6518" y="133967"/>
                  </a:lnTo>
                  <a:lnTo>
                    <a:pt x="0" y="182499"/>
                  </a:lnTo>
                  <a:lnTo>
                    <a:pt x="0" y="1279016"/>
                  </a:lnTo>
                  <a:lnTo>
                    <a:pt x="6518" y="1327548"/>
                  </a:lnTo>
                  <a:lnTo>
                    <a:pt x="24914" y="1371148"/>
                  </a:lnTo>
                  <a:lnTo>
                    <a:pt x="53449" y="1408080"/>
                  </a:lnTo>
                  <a:lnTo>
                    <a:pt x="90384" y="1436609"/>
                  </a:lnTo>
                  <a:lnTo>
                    <a:pt x="133980" y="1455000"/>
                  </a:lnTo>
                  <a:lnTo>
                    <a:pt x="182499" y="1461515"/>
                  </a:lnTo>
                  <a:lnTo>
                    <a:pt x="3472053" y="1461515"/>
                  </a:lnTo>
                  <a:lnTo>
                    <a:pt x="3520584" y="1455000"/>
                  </a:lnTo>
                  <a:lnTo>
                    <a:pt x="3564184" y="1436609"/>
                  </a:lnTo>
                  <a:lnTo>
                    <a:pt x="3601116" y="1408080"/>
                  </a:lnTo>
                  <a:lnTo>
                    <a:pt x="3629645" y="1371148"/>
                  </a:lnTo>
                  <a:lnTo>
                    <a:pt x="3648036" y="1327548"/>
                  </a:lnTo>
                  <a:lnTo>
                    <a:pt x="3654552" y="1279016"/>
                  </a:lnTo>
                  <a:lnTo>
                    <a:pt x="3654552" y="182499"/>
                  </a:lnTo>
                  <a:lnTo>
                    <a:pt x="3648036" y="133967"/>
                  </a:lnTo>
                  <a:lnTo>
                    <a:pt x="3629645" y="90367"/>
                  </a:lnTo>
                  <a:lnTo>
                    <a:pt x="3601116" y="53435"/>
                  </a:lnTo>
                  <a:lnTo>
                    <a:pt x="3564184" y="24906"/>
                  </a:lnTo>
                  <a:lnTo>
                    <a:pt x="3520584" y="6515"/>
                  </a:lnTo>
                  <a:lnTo>
                    <a:pt x="3472053" y="0"/>
                  </a:lnTo>
                  <a:close/>
                </a:path>
              </a:pathLst>
            </a:custGeom>
            <a:solidFill>
              <a:srgbClr val="FFEBD9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5661" y="819150"/>
              <a:ext cx="3655060" cy="1461770"/>
            </a:xfrm>
            <a:custGeom>
              <a:avLst/>
              <a:gdLst/>
              <a:ahLst/>
              <a:cxnLst/>
              <a:rect l="l" t="t" r="r" b="b"/>
              <a:pathLst>
                <a:path w="3655060" h="1461770">
                  <a:moveTo>
                    <a:pt x="0" y="182499"/>
                  </a:moveTo>
                  <a:lnTo>
                    <a:pt x="6518" y="133967"/>
                  </a:lnTo>
                  <a:lnTo>
                    <a:pt x="24914" y="90367"/>
                  </a:lnTo>
                  <a:lnTo>
                    <a:pt x="53449" y="53435"/>
                  </a:lnTo>
                  <a:lnTo>
                    <a:pt x="90384" y="24906"/>
                  </a:lnTo>
                  <a:lnTo>
                    <a:pt x="133980" y="6515"/>
                  </a:lnTo>
                  <a:lnTo>
                    <a:pt x="182499" y="0"/>
                  </a:lnTo>
                  <a:lnTo>
                    <a:pt x="3472053" y="0"/>
                  </a:lnTo>
                  <a:lnTo>
                    <a:pt x="3520584" y="6515"/>
                  </a:lnTo>
                  <a:lnTo>
                    <a:pt x="3564184" y="24906"/>
                  </a:lnTo>
                  <a:lnTo>
                    <a:pt x="3601116" y="53435"/>
                  </a:lnTo>
                  <a:lnTo>
                    <a:pt x="3629645" y="90367"/>
                  </a:lnTo>
                  <a:lnTo>
                    <a:pt x="3648036" y="133967"/>
                  </a:lnTo>
                  <a:lnTo>
                    <a:pt x="3654552" y="182499"/>
                  </a:lnTo>
                  <a:lnTo>
                    <a:pt x="3654552" y="1279016"/>
                  </a:lnTo>
                  <a:lnTo>
                    <a:pt x="3648036" y="1327548"/>
                  </a:lnTo>
                  <a:lnTo>
                    <a:pt x="3629645" y="1371148"/>
                  </a:lnTo>
                  <a:lnTo>
                    <a:pt x="3601116" y="1408080"/>
                  </a:lnTo>
                  <a:lnTo>
                    <a:pt x="3564184" y="1436609"/>
                  </a:lnTo>
                  <a:lnTo>
                    <a:pt x="3520584" y="1455000"/>
                  </a:lnTo>
                  <a:lnTo>
                    <a:pt x="3472053" y="1461515"/>
                  </a:lnTo>
                  <a:lnTo>
                    <a:pt x="182499" y="1461515"/>
                  </a:lnTo>
                  <a:lnTo>
                    <a:pt x="133980" y="1455000"/>
                  </a:lnTo>
                  <a:lnTo>
                    <a:pt x="90384" y="1436609"/>
                  </a:lnTo>
                  <a:lnTo>
                    <a:pt x="53449" y="1408080"/>
                  </a:lnTo>
                  <a:lnTo>
                    <a:pt x="24914" y="1371148"/>
                  </a:lnTo>
                  <a:lnTo>
                    <a:pt x="6518" y="1327548"/>
                  </a:lnTo>
                  <a:lnTo>
                    <a:pt x="0" y="1279016"/>
                  </a:lnTo>
                  <a:lnTo>
                    <a:pt x="0" y="182499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65936" y="971271"/>
            <a:ext cx="3332479" cy="10623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sz="2000" b="1" u="sng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Normal</a:t>
            </a:r>
            <a:r>
              <a:rPr sz="2000" b="1" u="sng" spc="-25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profit</a:t>
            </a:r>
            <a:endParaRPr sz="20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The</a:t>
            </a:r>
            <a:r>
              <a:rPr sz="20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0504D"/>
                </a:solidFill>
                <a:latin typeface="Calibri"/>
                <a:cs typeface="Calibri"/>
              </a:rPr>
              <a:t>firm’s</a:t>
            </a:r>
            <a:r>
              <a:rPr sz="2000" spc="-6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total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revenue</a:t>
            </a:r>
            <a:r>
              <a:rPr sz="20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is</a:t>
            </a:r>
            <a:r>
              <a:rPr sz="20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equal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to</a:t>
            </a:r>
            <a:r>
              <a:rPr sz="2000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its</a:t>
            </a:r>
            <a:r>
              <a:rPr sz="2000" spc="-3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total</a:t>
            </a:r>
            <a:r>
              <a:rPr sz="2000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costs</a:t>
            </a:r>
            <a:r>
              <a:rPr sz="2000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at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q’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or</a:t>
            </a:r>
            <a:r>
              <a:rPr sz="2000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q’’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56169" y="6256426"/>
            <a:ext cx="789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Arial"/>
                <a:cs typeface="Arial"/>
              </a:rPr>
              <a:t>Output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0747" y="960142"/>
            <a:ext cx="309880" cy="35439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15"/>
              </a:lnSpc>
            </a:pPr>
            <a:r>
              <a:rPr sz="2000" spc="-30" dirty="0">
                <a:latin typeface="Arial"/>
                <a:cs typeface="Arial"/>
              </a:rPr>
              <a:t>Total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costs,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revenues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profit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24071" y="2546604"/>
            <a:ext cx="2086610" cy="3392804"/>
          </a:xfrm>
          <a:custGeom>
            <a:avLst/>
            <a:gdLst/>
            <a:ahLst/>
            <a:cxnLst/>
            <a:rect l="l" t="t" r="r" b="b"/>
            <a:pathLst>
              <a:path w="2086610" h="3392804">
                <a:moveTo>
                  <a:pt x="39624" y="1455420"/>
                </a:moveTo>
                <a:lnTo>
                  <a:pt x="0" y="3392424"/>
                </a:lnTo>
              </a:path>
              <a:path w="2086610" h="3392804">
                <a:moveTo>
                  <a:pt x="2086355" y="0"/>
                </a:moveTo>
                <a:lnTo>
                  <a:pt x="2061972" y="3381756"/>
                </a:lnTo>
              </a:path>
            </a:pathLst>
          </a:custGeom>
          <a:ln w="12700">
            <a:solidFill>
              <a:srgbClr val="BEBEBE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843141" y="1482090"/>
            <a:ext cx="3987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i="1" spc="-25" dirty="0">
                <a:solidFill>
                  <a:srgbClr val="F79546"/>
                </a:solidFill>
                <a:latin typeface="Arial"/>
                <a:cs typeface="Arial"/>
              </a:rPr>
              <a:t>TR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00496" y="6054039"/>
            <a:ext cx="2755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Arial"/>
                <a:cs typeface="Arial"/>
              </a:rPr>
              <a:t>q’’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96048" y="1123569"/>
            <a:ext cx="7828280" cy="5052060"/>
            <a:chOff x="1096048" y="1123569"/>
            <a:chExt cx="7828280" cy="5052060"/>
          </a:xfrm>
        </p:grpSpPr>
        <p:sp>
          <p:nvSpPr>
            <p:cNvPr id="16" name="object 16"/>
            <p:cNvSpPr/>
            <p:nvPr/>
          </p:nvSpPr>
          <p:spPr>
            <a:xfrm>
              <a:off x="1108748" y="1136269"/>
              <a:ext cx="5173980" cy="3968115"/>
            </a:xfrm>
            <a:custGeom>
              <a:avLst/>
              <a:gdLst/>
              <a:ahLst/>
              <a:cxnLst/>
              <a:rect l="l" t="t" r="r" b="b"/>
              <a:pathLst>
                <a:path w="5173980" h="3968115">
                  <a:moveTo>
                    <a:pt x="0" y="3967860"/>
                  </a:moveTo>
                  <a:lnTo>
                    <a:pt x="31858" y="3933840"/>
                  </a:lnTo>
                  <a:lnTo>
                    <a:pt x="63762" y="3899844"/>
                  </a:lnTo>
                  <a:lnTo>
                    <a:pt x="95760" y="3865896"/>
                  </a:lnTo>
                  <a:lnTo>
                    <a:pt x="127898" y="3832021"/>
                  </a:lnTo>
                  <a:lnTo>
                    <a:pt x="160224" y="3798242"/>
                  </a:lnTo>
                  <a:lnTo>
                    <a:pt x="192785" y="3764584"/>
                  </a:lnTo>
                  <a:lnTo>
                    <a:pt x="225626" y="3731071"/>
                  </a:lnTo>
                  <a:lnTo>
                    <a:pt x="258796" y="3697728"/>
                  </a:lnTo>
                  <a:lnTo>
                    <a:pt x="292342" y="3664577"/>
                  </a:lnTo>
                  <a:lnTo>
                    <a:pt x="326310" y="3631645"/>
                  </a:lnTo>
                  <a:lnTo>
                    <a:pt x="360747" y="3598954"/>
                  </a:lnTo>
                  <a:lnTo>
                    <a:pt x="395700" y="3566529"/>
                  </a:lnTo>
                  <a:lnTo>
                    <a:pt x="431217" y="3534394"/>
                  </a:lnTo>
                  <a:lnTo>
                    <a:pt x="467344" y="3502573"/>
                  </a:lnTo>
                  <a:lnTo>
                    <a:pt x="504128" y="3471091"/>
                  </a:lnTo>
                  <a:lnTo>
                    <a:pt x="541616" y="3439971"/>
                  </a:lnTo>
                  <a:lnTo>
                    <a:pt x="579856" y="3409238"/>
                  </a:lnTo>
                  <a:lnTo>
                    <a:pt x="618894" y="3378916"/>
                  </a:lnTo>
                  <a:lnTo>
                    <a:pt x="658777" y="3349029"/>
                  </a:lnTo>
                  <a:lnTo>
                    <a:pt x="699552" y="3319601"/>
                  </a:lnTo>
                  <a:lnTo>
                    <a:pt x="741266" y="3290657"/>
                  </a:lnTo>
                  <a:lnTo>
                    <a:pt x="783967" y="3262220"/>
                  </a:lnTo>
                  <a:lnTo>
                    <a:pt x="827700" y="3234315"/>
                  </a:lnTo>
                  <a:lnTo>
                    <a:pt x="872514" y="3206967"/>
                  </a:lnTo>
                  <a:lnTo>
                    <a:pt x="918454" y="3180198"/>
                  </a:lnTo>
                  <a:lnTo>
                    <a:pt x="965569" y="3154033"/>
                  </a:lnTo>
                  <a:lnTo>
                    <a:pt x="1013905" y="3128497"/>
                  </a:lnTo>
                  <a:lnTo>
                    <a:pt x="1063509" y="3103614"/>
                  </a:lnTo>
                  <a:lnTo>
                    <a:pt x="1114427" y="3079408"/>
                  </a:lnTo>
                  <a:lnTo>
                    <a:pt x="1166708" y="3055902"/>
                  </a:lnTo>
                  <a:lnTo>
                    <a:pt x="1220397" y="3033122"/>
                  </a:lnTo>
                  <a:lnTo>
                    <a:pt x="1275543" y="3011091"/>
                  </a:lnTo>
                  <a:lnTo>
                    <a:pt x="1332191" y="2989833"/>
                  </a:lnTo>
                  <a:lnTo>
                    <a:pt x="1368517" y="2977423"/>
                  </a:lnTo>
                  <a:lnTo>
                    <a:pt x="1405982" y="2966149"/>
                  </a:lnTo>
                  <a:lnTo>
                    <a:pt x="1444540" y="2955956"/>
                  </a:lnTo>
                  <a:lnTo>
                    <a:pt x="1484147" y="2946787"/>
                  </a:lnTo>
                  <a:lnTo>
                    <a:pt x="1524761" y="2938588"/>
                  </a:lnTo>
                  <a:lnTo>
                    <a:pt x="1566335" y="2931302"/>
                  </a:lnTo>
                  <a:lnTo>
                    <a:pt x="1608826" y="2924873"/>
                  </a:lnTo>
                  <a:lnTo>
                    <a:pt x="1652190" y="2919245"/>
                  </a:lnTo>
                  <a:lnTo>
                    <a:pt x="1696382" y="2914363"/>
                  </a:lnTo>
                  <a:lnTo>
                    <a:pt x="1741359" y="2910171"/>
                  </a:lnTo>
                  <a:lnTo>
                    <a:pt x="1787075" y="2906614"/>
                  </a:lnTo>
                  <a:lnTo>
                    <a:pt x="1833487" y="2903634"/>
                  </a:lnTo>
                  <a:lnTo>
                    <a:pt x="1880550" y="2901177"/>
                  </a:lnTo>
                  <a:lnTo>
                    <a:pt x="1928220" y="2899187"/>
                  </a:lnTo>
                  <a:lnTo>
                    <a:pt x="1976453" y="2897607"/>
                  </a:lnTo>
                  <a:lnTo>
                    <a:pt x="2025204" y="2896382"/>
                  </a:lnTo>
                  <a:lnTo>
                    <a:pt x="2074430" y="2895457"/>
                  </a:lnTo>
                  <a:lnTo>
                    <a:pt x="2124086" y="2894775"/>
                  </a:lnTo>
                  <a:lnTo>
                    <a:pt x="2174127" y="2894280"/>
                  </a:lnTo>
                  <a:lnTo>
                    <a:pt x="2224510" y="2893918"/>
                  </a:lnTo>
                  <a:lnTo>
                    <a:pt x="2275190" y="2893631"/>
                  </a:lnTo>
                  <a:lnTo>
                    <a:pt x="2326123" y="2893364"/>
                  </a:lnTo>
                  <a:lnTo>
                    <a:pt x="2377265" y="2893062"/>
                  </a:lnTo>
                  <a:lnTo>
                    <a:pt x="2428571" y="2892668"/>
                  </a:lnTo>
                  <a:lnTo>
                    <a:pt x="2479997" y="2892127"/>
                  </a:lnTo>
                  <a:lnTo>
                    <a:pt x="2531499" y="2891382"/>
                  </a:lnTo>
                  <a:lnTo>
                    <a:pt x="2583033" y="2890379"/>
                  </a:lnTo>
                  <a:lnTo>
                    <a:pt x="2634554" y="2889061"/>
                  </a:lnTo>
                  <a:lnTo>
                    <a:pt x="2686019" y="2887372"/>
                  </a:lnTo>
                  <a:lnTo>
                    <a:pt x="2737382" y="2885257"/>
                  </a:lnTo>
                  <a:lnTo>
                    <a:pt x="2788599" y="2882660"/>
                  </a:lnTo>
                  <a:lnTo>
                    <a:pt x="2839627" y="2879524"/>
                  </a:lnTo>
                  <a:lnTo>
                    <a:pt x="2890421" y="2875795"/>
                  </a:lnTo>
                  <a:lnTo>
                    <a:pt x="2940937" y="2871416"/>
                  </a:lnTo>
                  <a:lnTo>
                    <a:pt x="2991131" y="2866332"/>
                  </a:lnTo>
                  <a:lnTo>
                    <a:pt x="3040957" y="2860486"/>
                  </a:lnTo>
                  <a:lnTo>
                    <a:pt x="3090373" y="2853823"/>
                  </a:lnTo>
                  <a:lnTo>
                    <a:pt x="3139333" y="2846287"/>
                  </a:lnTo>
                  <a:lnTo>
                    <a:pt x="3187794" y="2837823"/>
                  </a:lnTo>
                  <a:lnTo>
                    <a:pt x="3235711" y="2828374"/>
                  </a:lnTo>
                  <a:lnTo>
                    <a:pt x="3283040" y="2817884"/>
                  </a:lnTo>
                  <a:lnTo>
                    <a:pt x="3329736" y="2806299"/>
                  </a:lnTo>
                  <a:lnTo>
                    <a:pt x="3375756" y="2793561"/>
                  </a:lnTo>
                  <a:lnTo>
                    <a:pt x="3421056" y="2779616"/>
                  </a:lnTo>
                  <a:lnTo>
                    <a:pt x="3465590" y="2764407"/>
                  </a:lnTo>
                  <a:lnTo>
                    <a:pt x="3509314" y="2747878"/>
                  </a:lnTo>
                  <a:lnTo>
                    <a:pt x="3552185" y="2729974"/>
                  </a:lnTo>
                  <a:lnTo>
                    <a:pt x="3594158" y="2710640"/>
                  </a:lnTo>
                  <a:lnTo>
                    <a:pt x="3635189" y="2689818"/>
                  </a:lnTo>
                  <a:lnTo>
                    <a:pt x="3675234" y="2667453"/>
                  </a:lnTo>
                  <a:lnTo>
                    <a:pt x="3714248" y="2643490"/>
                  </a:lnTo>
                  <a:lnTo>
                    <a:pt x="3752187" y="2617873"/>
                  </a:lnTo>
                  <a:lnTo>
                    <a:pt x="3789006" y="2590545"/>
                  </a:lnTo>
                  <a:lnTo>
                    <a:pt x="4275450" y="1975532"/>
                  </a:lnTo>
                  <a:lnTo>
                    <a:pt x="4721425" y="1108392"/>
                  </a:lnTo>
                  <a:lnTo>
                    <a:pt x="5047360" y="334692"/>
                  </a:lnTo>
                  <a:lnTo>
                    <a:pt x="5173687" y="0"/>
                  </a:lnTo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0542" y="3173729"/>
              <a:ext cx="3051175" cy="1163320"/>
            </a:xfrm>
            <a:custGeom>
              <a:avLst/>
              <a:gdLst/>
              <a:ahLst/>
              <a:cxnLst/>
              <a:rect l="l" t="t" r="r" b="b"/>
              <a:pathLst>
                <a:path w="3051175" h="1163320">
                  <a:moveTo>
                    <a:pt x="2905887" y="0"/>
                  </a:moveTo>
                  <a:lnTo>
                    <a:pt x="145161" y="0"/>
                  </a:lnTo>
                  <a:lnTo>
                    <a:pt x="99291" y="7403"/>
                  </a:lnTo>
                  <a:lnTo>
                    <a:pt x="59445" y="28017"/>
                  </a:lnTo>
                  <a:lnTo>
                    <a:pt x="28017" y="59445"/>
                  </a:lnTo>
                  <a:lnTo>
                    <a:pt x="7403" y="99291"/>
                  </a:lnTo>
                  <a:lnTo>
                    <a:pt x="0" y="145161"/>
                  </a:lnTo>
                  <a:lnTo>
                    <a:pt x="0" y="1017651"/>
                  </a:lnTo>
                  <a:lnTo>
                    <a:pt x="7403" y="1063520"/>
                  </a:lnTo>
                  <a:lnTo>
                    <a:pt x="28017" y="1103366"/>
                  </a:lnTo>
                  <a:lnTo>
                    <a:pt x="59445" y="1134794"/>
                  </a:lnTo>
                  <a:lnTo>
                    <a:pt x="99291" y="1155408"/>
                  </a:lnTo>
                  <a:lnTo>
                    <a:pt x="145161" y="1162812"/>
                  </a:lnTo>
                  <a:lnTo>
                    <a:pt x="2905887" y="1162812"/>
                  </a:lnTo>
                  <a:lnTo>
                    <a:pt x="2951756" y="1155408"/>
                  </a:lnTo>
                  <a:lnTo>
                    <a:pt x="2991602" y="1134794"/>
                  </a:lnTo>
                  <a:lnTo>
                    <a:pt x="3023030" y="1103366"/>
                  </a:lnTo>
                  <a:lnTo>
                    <a:pt x="3043644" y="1063520"/>
                  </a:lnTo>
                  <a:lnTo>
                    <a:pt x="3051048" y="1017651"/>
                  </a:lnTo>
                  <a:lnTo>
                    <a:pt x="3051048" y="145161"/>
                  </a:lnTo>
                  <a:lnTo>
                    <a:pt x="3043644" y="99291"/>
                  </a:lnTo>
                  <a:lnTo>
                    <a:pt x="3023030" y="59445"/>
                  </a:lnTo>
                  <a:lnTo>
                    <a:pt x="2991602" y="28017"/>
                  </a:lnTo>
                  <a:lnTo>
                    <a:pt x="2951756" y="7403"/>
                  </a:lnTo>
                  <a:lnTo>
                    <a:pt x="2905887" y="0"/>
                  </a:lnTo>
                  <a:close/>
                </a:path>
              </a:pathLst>
            </a:custGeom>
            <a:solidFill>
              <a:srgbClr val="FFEBD9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60542" y="3173729"/>
              <a:ext cx="3051175" cy="1163320"/>
            </a:xfrm>
            <a:custGeom>
              <a:avLst/>
              <a:gdLst/>
              <a:ahLst/>
              <a:cxnLst/>
              <a:rect l="l" t="t" r="r" b="b"/>
              <a:pathLst>
                <a:path w="3051175" h="1163320">
                  <a:moveTo>
                    <a:pt x="0" y="145161"/>
                  </a:moveTo>
                  <a:lnTo>
                    <a:pt x="7403" y="99291"/>
                  </a:lnTo>
                  <a:lnTo>
                    <a:pt x="28017" y="59445"/>
                  </a:lnTo>
                  <a:lnTo>
                    <a:pt x="59445" y="28017"/>
                  </a:lnTo>
                  <a:lnTo>
                    <a:pt x="99291" y="7403"/>
                  </a:lnTo>
                  <a:lnTo>
                    <a:pt x="145161" y="0"/>
                  </a:lnTo>
                  <a:lnTo>
                    <a:pt x="2905887" y="0"/>
                  </a:lnTo>
                  <a:lnTo>
                    <a:pt x="2951756" y="7403"/>
                  </a:lnTo>
                  <a:lnTo>
                    <a:pt x="2991602" y="28017"/>
                  </a:lnTo>
                  <a:lnTo>
                    <a:pt x="3023030" y="59445"/>
                  </a:lnTo>
                  <a:lnTo>
                    <a:pt x="3043644" y="99291"/>
                  </a:lnTo>
                  <a:lnTo>
                    <a:pt x="3051048" y="145161"/>
                  </a:lnTo>
                  <a:lnTo>
                    <a:pt x="3051048" y="1017651"/>
                  </a:lnTo>
                  <a:lnTo>
                    <a:pt x="3043644" y="1063520"/>
                  </a:lnTo>
                  <a:lnTo>
                    <a:pt x="3023030" y="1103366"/>
                  </a:lnTo>
                  <a:lnTo>
                    <a:pt x="2991602" y="1134794"/>
                  </a:lnTo>
                  <a:lnTo>
                    <a:pt x="2951756" y="1155408"/>
                  </a:lnTo>
                  <a:lnTo>
                    <a:pt x="2905887" y="1162812"/>
                  </a:lnTo>
                  <a:lnTo>
                    <a:pt x="145161" y="1162812"/>
                  </a:lnTo>
                  <a:lnTo>
                    <a:pt x="99291" y="1155408"/>
                  </a:lnTo>
                  <a:lnTo>
                    <a:pt x="59445" y="1134794"/>
                  </a:lnTo>
                  <a:lnTo>
                    <a:pt x="28017" y="1103366"/>
                  </a:lnTo>
                  <a:lnTo>
                    <a:pt x="7403" y="1063520"/>
                  </a:lnTo>
                  <a:lnTo>
                    <a:pt x="0" y="1017651"/>
                  </a:lnTo>
                  <a:lnTo>
                    <a:pt x="0" y="145161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42104" y="3270504"/>
              <a:ext cx="35560" cy="2673350"/>
            </a:xfrm>
            <a:custGeom>
              <a:avLst/>
              <a:gdLst/>
              <a:ahLst/>
              <a:cxnLst/>
              <a:rect l="l" t="t" r="r" b="b"/>
              <a:pathLst>
                <a:path w="35560" h="2673350">
                  <a:moveTo>
                    <a:pt x="35051" y="0"/>
                  </a:moveTo>
                  <a:lnTo>
                    <a:pt x="0" y="2673096"/>
                  </a:lnTo>
                </a:path>
              </a:pathLst>
            </a:custGeom>
            <a:ln w="12700">
              <a:solidFill>
                <a:srgbClr val="BEBEB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5319" y="3081540"/>
              <a:ext cx="420674" cy="95858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592339" y="3271139"/>
              <a:ext cx="171450" cy="537845"/>
            </a:xfrm>
            <a:custGeom>
              <a:avLst/>
              <a:gdLst/>
              <a:ahLst/>
              <a:cxnLst/>
              <a:rect l="l" t="t" r="r" b="b"/>
              <a:pathLst>
                <a:path w="171450" h="537845">
                  <a:moveTo>
                    <a:pt x="16446" y="366742"/>
                  </a:moveTo>
                  <a:lnTo>
                    <a:pt x="9251" y="369188"/>
                  </a:lnTo>
                  <a:lnTo>
                    <a:pt x="3643" y="374239"/>
                  </a:lnTo>
                  <a:lnTo>
                    <a:pt x="488" y="380825"/>
                  </a:lnTo>
                  <a:lnTo>
                    <a:pt x="0" y="388102"/>
                  </a:lnTo>
                  <a:lnTo>
                    <a:pt x="2393" y="395224"/>
                  </a:lnTo>
                  <a:lnTo>
                    <a:pt x="85578" y="537718"/>
                  </a:lnTo>
                  <a:lnTo>
                    <a:pt x="107597" y="499999"/>
                  </a:lnTo>
                  <a:lnTo>
                    <a:pt x="66528" y="499999"/>
                  </a:lnTo>
                  <a:lnTo>
                    <a:pt x="66528" y="429387"/>
                  </a:lnTo>
                  <a:lnTo>
                    <a:pt x="35413" y="376047"/>
                  </a:lnTo>
                  <a:lnTo>
                    <a:pt x="30360" y="370421"/>
                  </a:lnTo>
                  <a:lnTo>
                    <a:pt x="23760" y="367236"/>
                  </a:lnTo>
                  <a:lnTo>
                    <a:pt x="16446" y="366742"/>
                  </a:lnTo>
                  <a:close/>
                </a:path>
                <a:path w="171450" h="537845">
                  <a:moveTo>
                    <a:pt x="66528" y="429387"/>
                  </a:moveTo>
                  <a:lnTo>
                    <a:pt x="66528" y="499999"/>
                  </a:lnTo>
                  <a:lnTo>
                    <a:pt x="104628" y="499999"/>
                  </a:lnTo>
                  <a:lnTo>
                    <a:pt x="104628" y="490347"/>
                  </a:lnTo>
                  <a:lnTo>
                    <a:pt x="69068" y="490347"/>
                  </a:lnTo>
                  <a:lnTo>
                    <a:pt x="85578" y="462044"/>
                  </a:lnTo>
                  <a:lnTo>
                    <a:pt x="66528" y="429387"/>
                  </a:lnTo>
                  <a:close/>
                </a:path>
                <a:path w="171450" h="537845">
                  <a:moveTo>
                    <a:pt x="154709" y="366742"/>
                  </a:moveTo>
                  <a:lnTo>
                    <a:pt x="147395" y="367236"/>
                  </a:lnTo>
                  <a:lnTo>
                    <a:pt x="140795" y="370421"/>
                  </a:lnTo>
                  <a:lnTo>
                    <a:pt x="135743" y="376047"/>
                  </a:lnTo>
                  <a:lnTo>
                    <a:pt x="104628" y="429387"/>
                  </a:lnTo>
                  <a:lnTo>
                    <a:pt x="104628" y="499999"/>
                  </a:lnTo>
                  <a:lnTo>
                    <a:pt x="107597" y="499999"/>
                  </a:lnTo>
                  <a:lnTo>
                    <a:pt x="168763" y="395224"/>
                  </a:lnTo>
                  <a:lnTo>
                    <a:pt x="171156" y="388102"/>
                  </a:lnTo>
                  <a:lnTo>
                    <a:pt x="170668" y="380825"/>
                  </a:lnTo>
                  <a:lnTo>
                    <a:pt x="167512" y="374239"/>
                  </a:lnTo>
                  <a:lnTo>
                    <a:pt x="161905" y="369188"/>
                  </a:lnTo>
                  <a:lnTo>
                    <a:pt x="154709" y="366742"/>
                  </a:lnTo>
                  <a:close/>
                </a:path>
                <a:path w="171450" h="537845">
                  <a:moveTo>
                    <a:pt x="85578" y="462044"/>
                  </a:moveTo>
                  <a:lnTo>
                    <a:pt x="69068" y="490347"/>
                  </a:lnTo>
                  <a:lnTo>
                    <a:pt x="102088" y="490347"/>
                  </a:lnTo>
                  <a:lnTo>
                    <a:pt x="85578" y="462044"/>
                  </a:lnTo>
                  <a:close/>
                </a:path>
                <a:path w="171450" h="537845">
                  <a:moveTo>
                    <a:pt x="104628" y="429387"/>
                  </a:moveTo>
                  <a:lnTo>
                    <a:pt x="85578" y="462044"/>
                  </a:lnTo>
                  <a:lnTo>
                    <a:pt x="102088" y="490347"/>
                  </a:lnTo>
                  <a:lnTo>
                    <a:pt x="104628" y="490347"/>
                  </a:lnTo>
                  <a:lnTo>
                    <a:pt x="104628" y="429387"/>
                  </a:lnTo>
                  <a:close/>
                </a:path>
                <a:path w="171450" h="537845">
                  <a:moveTo>
                    <a:pt x="85578" y="75800"/>
                  </a:moveTo>
                  <a:lnTo>
                    <a:pt x="66528" y="108458"/>
                  </a:lnTo>
                  <a:lnTo>
                    <a:pt x="66528" y="429387"/>
                  </a:lnTo>
                  <a:lnTo>
                    <a:pt x="85578" y="462044"/>
                  </a:lnTo>
                  <a:lnTo>
                    <a:pt x="104628" y="429387"/>
                  </a:lnTo>
                  <a:lnTo>
                    <a:pt x="104628" y="108458"/>
                  </a:lnTo>
                  <a:lnTo>
                    <a:pt x="85578" y="75800"/>
                  </a:lnTo>
                  <a:close/>
                </a:path>
                <a:path w="171450" h="537845">
                  <a:moveTo>
                    <a:pt x="85578" y="0"/>
                  </a:moveTo>
                  <a:lnTo>
                    <a:pt x="2393" y="142494"/>
                  </a:lnTo>
                  <a:lnTo>
                    <a:pt x="0" y="149689"/>
                  </a:lnTo>
                  <a:lnTo>
                    <a:pt x="488" y="157003"/>
                  </a:lnTo>
                  <a:lnTo>
                    <a:pt x="3643" y="163603"/>
                  </a:lnTo>
                  <a:lnTo>
                    <a:pt x="9251" y="168656"/>
                  </a:lnTo>
                  <a:lnTo>
                    <a:pt x="16446" y="171049"/>
                  </a:lnTo>
                  <a:lnTo>
                    <a:pt x="23760" y="170561"/>
                  </a:lnTo>
                  <a:lnTo>
                    <a:pt x="30360" y="167405"/>
                  </a:lnTo>
                  <a:lnTo>
                    <a:pt x="35413" y="161798"/>
                  </a:lnTo>
                  <a:lnTo>
                    <a:pt x="66528" y="108458"/>
                  </a:lnTo>
                  <a:lnTo>
                    <a:pt x="66528" y="37846"/>
                  </a:lnTo>
                  <a:lnTo>
                    <a:pt x="107671" y="37846"/>
                  </a:lnTo>
                  <a:lnTo>
                    <a:pt x="85578" y="0"/>
                  </a:lnTo>
                  <a:close/>
                </a:path>
                <a:path w="171450" h="537845">
                  <a:moveTo>
                    <a:pt x="107671" y="37846"/>
                  </a:moveTo>
                  <a:lnTo>
                    <a:pt x="104628" y="37846"/>
                  </a:lnTo>
                  <a:lnTo>
                    <a:pt x="104628" y="108458"/>
                  </a:lnTo>
                  <a:lnTo>
                    <a:pt x="135743" y="161798"/>
                  </a:lnTo>
                  <a:lnTo>
                    <a:pt x="140795" y="167405"/>
                  </a:lnTo>
                  <a:lnTo>
                    <a:pt x="147395" y="170561"/>
                  </a:lnTo>
                  <a:lnTo>
                    <a:pt x="154709" y="171049"/>
                  </a:lnTo>
                  <a:lnTo>
                    <a:pt x="161905" y="168656"/>
                  </a:lnTo>
                  <a:lnTo>
                    <a:pt x="167513" y="163603"/>
                  </a:lnTo>
                  <a:lnTo>
                    <a:pt x="170668" y="157003"/>
                  </a:lnTo>
                  <a:lnTo>
                    <a:pt x="171156" y="149689"/>
                  </a:lnTo>
                  <a:lnTo>
                    <a:pt x="168763" y="142494"/>
                  </a:lnTo>
                  <a:lnTo>
                    <a:pt x="107671" y="37846"/>
                  </a:lnTo>
                  <a:close/>
                </a:path>
                <a:path w="171450" h="537845">
                  <a:moveTo>
                    <a:pt x="104628" y="37846"/>
                  </a:moveTo>
                  <a:lnTo>
                    <a:pt x="66528" y="37846"/>
                  </a:lnTo>
                  <a:lnTo>
                    <a:pt x="66528" y="108458"/>
                  </a:lnTo>
                  <a:lnTo>
                    <a:pt x="85578" y="75800"/>
                  </a:lnTo>
                  <a:lnTo>
                    <a:pt x="69068" y="47498"/>
                  </a:lnTo>
                  <a:lnTo>
                    <a:pt x="104628" y="47498"/>
                  </a:lnTo>
                  <a:lnTo>
                    <a:pt x="104628" y="37846"/>
                  </a:lnTo>
                  <a:close/>
                </a:path>
                <a:path w="171450" h="537845">
                  <a:moveTo>
                    <a:pt x="104628" y="47498"/>
                  </a:moveTo>
                  <a:lnTo>
                    <a:pt x="102088" y="47498"/>
                  </a:lnTo>
                  <a:lnTo>
                    <a:pt x="85578" y="75800"/>
                  </a:lnTo>
                  <a:lnTo>
                    <a:pt x="104628" y="108458"/>
                  </a:lnTo>
                  <a:lnTo>
                    <a:pt x="104628" y="47498"/>
                  </a:lnTo>
                  <a:close/>
                </a:path>
                <a:path w="171450" h="537845">
                  <a:moveTo>
                    <a:pt x="102088" y="47498"/>
                  </a:moveTo>
                  <a:lnTo>
                    <a:pt x="69068" y="47498"/>
                  </a:lnTo>
                  <a:lnTo>
                    <a:pt x="85578" y="75800"/>
                  </a:lnTo>
                  <a:lnTo>
                    <a:pt x="102088" y="47498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30267" y="5216652"/>
              <a:ext cx="432828" cy="95858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560706" y="5406263"/>
              <a:ext cx="176530" cy="537845"/>
            </a:xfrm>
            <a:custGeom>
              <a:avLst/>
              <a:gdLst/>
              <a:ahLst/>
              <a:cxnLst/>
              <a:rect l="l" t="t" r="r" b="b"/>
              <a:pathLst>
                <a:path w="176529" h="537845">
                  <a:moveTo>
                    <a:pt x="21411" y="368378"/>
                  </a:moveTo>
                  <a:lnTo>
                    <a:pt x="14341" y="370979"/>
                  </a:lnTo>
                  <a:lnTo>
                    <a:pt x="8776" y="376139"/>
                  </a:lnTo>
                  <a:lnTo>
                    <a:pt x="5736" y="382790"/>
                  </a:lnTo>
                  <a:lnTo>
                    <a:pt x="5411" y="390089"/>
                  </a:lnTo>
                  <a:lnTo>
                    <a:pt x="7991" y="397192"/>
                  </a:lnTo>
                  <a:lnTo>
                    <a:pt x="94351" y="537768"/>
                  </a:lnTo>
                  <a:lnTo>
                    <a:pt x="115026" y="500405"/>
                  </a:lnTo>
                  <a:lnTo>
                    <a:pt x="74539" y="500405"/>
                  </a:lnTo>
                  <a:lnTo>
                    <a:pt x="72935" y="430078"/>
                  </a:lnTo>
                  <a:lnTo>
                    <a:pt x="40503" y="377240"/>
                  </a:lnTo>
                  <a:lnTo>
                    <a:pt x="35361" y="371711"/>
                  </a:lnTo>
                  <a:lnTo>
                    <a:pt x="28707" y="368690"/>
                  </a:lnTo>
                  <a:lnTo>
                    <a:pt x="21411" y="368378"/>
                  </a:lnTo>
                  <a:close/>
                </a:path>
                <a:path w="176529" h="537845">
                  <a:moveTo>
                    <a:pt x="72935" y="430078"/>
                  </a:moveTo>
                  <a:lnTo>
                    <a:pt x="74539" y="500405"/>
                  </a:lnTo>
                  <a:lnTo>
                    <a:pt x="112639" y="499541"/>
                  </a:lnTo>
                  <a:lnTo>
                    <a:pt x="112438" y="490753"/>
                  </a:lnTo>
                  <a:lnTo>
                    <a:pt x="76825" y="490753"/>
                  </a:lnTo>
                  <a:lnTo>
                    <a:pt x="92645" y="462189"/>
                  </a:lnTo>
                  <a:lnTo>
                    <a:pt x="72935" y="430078"/>
                  </a:lnTo>
                  <a:close/>
                </a:path>
                <a:path w="176529" h="537845">
                  <a:moveTo>
                    <a:pt x="159623" y="365232"/>
                  </a:moveTo>
                  <a:lnTo>
                    <a:pt x="152342" y="365871"/>
                  </a:lnTo>
                  <a:lnTo>
                    <a:pt x="145847" y="369191"/>
                  </a:lnTo>
                  <a:lnTo>
                    <a:pt x="140960" y="374954"/>
                  </a:lnTo>
                  <a:lnTo>
                    <a:pt x="111030" y="428994"/>
                  </a:lnTo>
                  <a:lnTo>
                    <a:pt x="112639" y="499541"/>
                  </a:lnTo>
                  <a:lnTo>
                    <a:pt x="74539" y="500405"/>
                  </a:lnTo>
                  <a:lnTo>
                    <a:pt x="115026" y="500405"/>
                  </a:lnTo>
                  <a:lnTo>
                    <a:pt x="174234" y="393407"/>
                  </a:lnTo>
                  <a:lnTo>
                    <a:pt x="176512" y="386193"/>
                  </a:lnTo>
                  <a:lnTo>
                    <a:pt x="175885" y="378917"/>
                  </a:lnTo>
                  <a:lnTo>
                    <a:pt x="172591" y="372412"/>
                  </a:lnTo>
                  <a:lnTo>
                    <a:pt x="166868" y="367512"/>
                  </a:lnTo>
                  <a:lnTo>
                    <a:pt x="159623" y="365232"/>
                  </a:lnTo>
                  <a:close/>
                </a:path>
                <a:path w="176529" h="537845">
                  <a:moveTo>
                    <a:pt x="92645" y="462189"/>
                  </a:moveTo>
                  <a:lnTo>
                    <a:pt x="76825" y="490753"/>
                  </a:lnTo>
                  <a:lnTo>
                    <a:pt x="109718" y="490004"/>
                  </a:lnTo>
                  <a:lnTo>
                    <a:pt x="92645" y="462189"/>
                  </a:lnTo>
                  <a:close/>
                </a:path>
                <a:path w="176529" h="537845">
                  <a:moveTo>
                    <a:pt x="111030" y="428994"/>
                  </a:moveTo>
                  <a:lnTo>
                    <a:pt x="92645" y="462189"/>
                  </a:lnTo>
                  <a:lnTo>
                    <a:pt x="109718" y="490004"/>
                  </a:lnTo>
                  <a:lnTo>
                    <a:pt x="76825" y="490753"/>
                  </a:lnTo>
                  <a:lnTo>
                    <a:pt x="112438" y="490753"/>
                  </a:lnTo>
                  <a:lnTo>
                    <a:pt x="111030" y="428994"/>
                  </a:lnTo>
                  <a:close/>
                </a:path>
                <a:path w="176529" h="537845">
                  <a:moveTo>
                    <a:pt x="83906" y="75637"/>
                  </a:moveTo>
                  <a:lnTo>
                    <a:pt x="65605" y="108716"/>
                  </a:lnTo>
                  <a:lnTo>
                    <a:pt x="72935" y="430078"/>
                  </a:lnTo>
                  <a:lnTo>
                    <a:pt x="92645" y="462189"/>
                  </a:lnTo>
                  <a:lnTo>
                    <a:pt x="111030" y="428994"/>
                  </a:lnTo>
                  <a:lnTo>
                    <a:pt x="103707" y="107900"/>
                  </a:lnTo>
                  <a:lnTo>
                    <a:pt x="83906" y="75637"/>
                  </a:lnTo>
                  <a:close/>
                </a:path>
                <a:path w="176529" h="537845">
                  <a:moveTo>
                    <a:pt x="82159" y="0"/>
                  </a:moveTo>
                  <a:lnTo>
                    <a:pt x="2276" y="144399"/>
                  </a:lnTo>
                  <a:lnTo>
                    <a:pt x="0" y="151643"/>
                  </a:lnTo>
                  <a:lnTo>
                    <a:pt x="640" y="158924"/>
                  </a:lnTo>
                  <a:lnTo>
                    <a:pt x="3972" y="165419"/>
                  </a:lnTo>
                  <a:lnTo>
                    <a:pt x="9769" y="170306"/>
                  </a:lnTo>
                  <a:lnTo>
                    <a:pt x="16960" y="172583"/>
                  </a:lnTo>
                  <a:lnTo>
                    <a:pt x="24247" y="171942"/>
                  </a:lnTo>
                  <a:lnTo>
                    <a:pt x="30771" y="168610"/>
                  </a:lnTo>
                  <a:lnTo>
                    <a:pt x="35677" y="162814"/>
                  </a:lnTo>
                  <a:lnTo>
                    <a:pt x="65605" y="108716"/>
                  </a:lnTo>
                  <a:lnTo>
                    <a:pt x="63998" y="38227"/>
                  </a:lnTo>
                  <a:lnTo>
                    <a:pt x="102098" y="37337"/>
                  </a:lnTo>
                  <a:lnTo>
                    <a:pt x="105094" y="37337"/>
                  </a:lnTo>
                  <a:lnTo>
                    <a:pt x="82159" y="0"/>
                  </a:lnTo>
                  <a:close/>
                </a:path>
                <a:path w="176529" h="537845">
                  <a:moveTo>
                    <a:pt x="105094" y="37337"/>
                  </a:moveTo>
                  <a:lnTo>
                    <a:pt x="102098" y="37337"/>
                  </a:lnTo>
                  <a:lnTo>
                    <a:pt x="103707" y="107900"/>
                  </a:lnTo>
                  <a:lnTo>
                    <a:pt x="136007" y="160528"/>
                  </a:lnTo>
                  <a:lnTo>
                    <a:pt x="141204" y="166092"/>
                  </a:lnTo>
                  <a:lnTo>
                    <a:pt x="147865" y="169132"/>
                  </a:lnTo>
                  <a:lnTo>
                    <a:pt x="155170" y="169457"/>
                  </a:lnTo>
                  <a:lnTo>
                    <a:pt x="162296" y="166878"/>
                  </a:lnTo>
                  <a:lnTo>
                    <a:pt x="167786" y="161680"/>
                  </a:lnTo>
                  <a:lnTo>
                    <a:pt x="170789" y="155019"/>
                  </a:lnTo>
                  <a:lnTo>
                    <a:pt x="171100" y="147714"/>
                  </a:lnTo>
                  <a:lnTo>
                    <a:pt x="168519" y="140589"/>
                  </a:lnTo>
                  <a:lnTo>
                    <a:pt x="105094" y="37337"/>
                  </a:lnTo>
                  <a:close/>
                </a:path>
                <a:path w="176529" h="537845">
                  <a:moveTo>
                    <a:pt x="102098" y="37337"/>
                  </a:moveTo>
                  <a:lnTo>
                    <a:pt x="63998" y="38227"/>
                  </a:lnTo>
                  <a:lnTo>
                    <a:pt x="65605" y="108716"/>
                  </a:lnTo>
                  <a:lnTo>
                    <a:pt x="83906" y="75637"/>
                  </a:lnTo>
                  <a:lnTo>
                    <a:pt x="66792" y="47752"/>
                  </a:lnTo>
                  <a:lnTo>
                    <a:pt x="99685" y="47117"/>
                  </a:lnTo>
                  <a:lnTo>
                    <a:pt x="102321" y="47117"/>
                  </a:lnTo>
                  <a:lnTo>
                    <a:pt x="102098" y="37337"/>
                  </a:lnTo>
                  <a:close/>
                </a:path>
                <a:path w="176529" h="537845">
                  <a:moveTo>
                    <a:pt x="102321" y="47117"/>
                  </a:moveTo>
                  <a:lnTo>
                    <a:pt x="99685" y="47117"/>
                  </a:lnTo>
                  <a:lnTo>
                    <a:pt x="83906" y="75637"/>
                  </a:lnTo>
                  <a:lnTo>
                    <a:pt x="103707" y="107900"/>
                  </a:lnTo>
                  <a:lnTo>
                    <a:pt x="102321" y="47117"/>
                  </a:lnTo>
                  <a:close/>
                </a:path>
                <a:path w="176529" h="537845">
                  <a:moveTo>
                    <a:pt x="99685" y="47117"/>
                  </a:moveTo>
                  <a:lnTo>
                    <a:pt x="66792" y="47752"/>
                  </a:lnTo>
                  <a:lnTo>
                    <a:pt x="83906" y="75637"/>
                  </a:lnTo>
                  <a:lnTo>
                    <a:pt x="99685" y="47117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081521" y="806958"/>
            <a:ext cx="3981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i="1" spc="-25" dirty="0">
                <a:solidFill>
                  <a:srgbClr val="1F487C"/>
                </a:solidFill>
                <a:latin typeface="Arial"/>
                <a:cs typeface="Arial"/>
              </a:rPr>
              <a:t>TC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029461" y="765809"/>
            <a:ext cx="5715635" cy="6104890"/>
            <a:chOff x="1029461" y="765809"/>
            <a:chExt cx="5715635" cy="610489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16194" y="2405126"/>
              <a:ext cx="168655" cy="17017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80129" y="3918458"/>
              <a:ext cx="168656" cy="168656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917697" y="5406517"/>
              <a:ext cx="3671570" cy="1393190"/>
            </a:xfrm>
            <a:custGeom>
              <a:avLst/>
              <a:gdLst/>
              <a:ahLst/>
              <a:cxnLst/>
              <a:rect l="l" t="t" r="r" b="b"/>
              <a:pathLst>
                <a:path w="3671570" h="1393190">
                  <a:moveTo>
                    <a:pt x="0" y="1341222"/>
                  </a:moveTo>
                  <a:lnTo>
                    <a:pt x="36916" y="1298148"/>
                  </a:lnTo>
                  <a:lnTo>
                    <a:pt x="73835" y="1255114"/>
                  </a:lnTo>
                  <a:lnTo>
                    <a:pt x="110758" y="1212158"/>
                  </a:lnTo>
                  <a:lnTo>
                    <a:pt x="147686" y="1169321"/>
                  </a:lnTo>
                  <a:lnTo>
                    <a:pt x="184622" y="1126642"/>
                  </a:lnTo>
                  <a:lnTo>
                    <a:pt x="221568" y="1084161"/>
                  </a:lnTo>
                  <a:lnTo>
                    <a:pt x="258526" y="1041916"/>
                  </a:lnTo>
                  <a:lnTo>
                    <a:pt x="295497" y="999948"/>
                  </a:lnTo>
                  <a:lnTo>
                    <a:pt x="332483" y="958296"/>
                  </a:lnTo>
                  <a:lnTo>
                    <a:pt x="369487" y="917000"/>
                  </a:lnTo>
                  <a:lnTo>
                    <a:pt x="406510" y="876099"/>
                  </a:lnTo>
                  <a:lnTo>
                    <a:pt x="443555" y="835632"/>
                  </a:lnTo>
                  <a:lnTo>
                    <a:pt x="480623" y="795639"/>
                  </a:lnTo>
                  <a:lnTo>
                    <a:pt x="517716" y="756160"/>
                  </a:lnTo>
                  <a:lnTo>
                    <a:pt x="554836" y="717234"/>
                  </a:lnTo>
                  <a:lnTo>
                    <a:pt x="591986" y="678900"/>
                  </a:lnTo>
                  <a:lnTo>
                    <a:pt x="629166" y="641199"/>
                  </a:lnTo>
                  <a:lnTo>
                    <a:pt x="666379" y="604169"/>
                  </a:lnTo>
                  <a:lnTo>
                    <a:pt x="703627" y="567850"/>
                  </a:lnTo>
                  <a:lnTo>
                    <a:pt x="740912" y="532282"/>
                  </a:lnTo>
                  <a:lnTo>
                    <a:pt x="778236" y="497503"/>
                  </a:lnTo>
                  <a:lnTo>
                    <a:pt x="815600" y="463555"/>
                  </a:lnTo>
                  <a:lnTo>
                    <a:pt x="853007" y="430475"/>
                  </a:lnTo>
                  <a:lnTo>
                    <a:pt x="890459" y="398304"/>
                  </a:lnTo>
                  <a:lnTo>
                    <a:pt x="927957" y="367081"/>
                  </a:lnTo>
                  <a:lnTo>
                    <a:pt x="965504" y="336846"/>
                  </a:lnTo>
                  <a:lnTo>
                    <a:pt x="1003100" y="307638"/>
                  </a:lnTo>
                  <a:lnTo>
                    <a:pt x="1040750" y="279496"/>
                  </a:lnTo>
                  <a:lnTo>
                    <a:pt x="1078453" y="252461"/>
                  </a:lnTo>
                  <a:lnTo>
                    <a:pt x="1116213" y="226571"/>
                  </a:lnTo>
                  <a:lnTo>
                    <a:pt x="1154031" y="201866"/>
                  </a:lnTo>
                  <a:lnTo>
                    <a:pt x="1191908" y="178386"/>
                  </a:lnTo>
                  <a:lnTo>
                    <a:pt x="1229848" y="156170"/>
                  </a:lnTo>
                  <a:lnTo>
                    <a:pt x="1267852" y="135257"/>
                  </a:lnTo>
                  <a:lnTo>
                    <a:pt x="1305922" y="115688"/>
                  </a:lnTo>
                  <a:lnTo>
                    <a:pt x="1344059" y="97501"/>
                  </a:lnTo>
                  <a:lnTo>
                    <a:pt x="1382266" y="80737"/>
                  </a:lnTo>
                  <a:lnTo>
                    <a:pt x="1420545" y="65434"/>
                  </a:lnTo>
                  <a:lnTo>
                    <a:pt x="1458898" y="51632"/>
                  </a:lnTo>
                  <a:lnTo>
                    <a:pt x="1497326" y="39371"/>
                  </a:lnTo>
                  <a:lnTo>
                    <a:pt x="1535832" y="28690"/>
                  </a:lnTo>
                  <a:lnTo>
                    <a:pt x="1574417" y="19629"/>
                  </a:lnTo>
                  <a:lnTo>
                    <a:pt x="1613083" y="12227"/>
                  </a:lnTo>
                  <a:lnTo>
                    <a:pt x="1651833" y="6523"/>
                  </a:lnTo>
                  <a:lnTo>
                    <a:pt x="1690668" y="2558"/>
                  </a:lnTo>
                  <a:lnTo>
                    <a:pt x="1729590" y="370"/>
                  </a:lnTo>
                  <a:lnTo>
                    <a:pt x="1768602" y="0"/>
                  </a:lnTo>
                  <a:lnTo>
                    <a:pt x="1806458" y="1842"/>
                  </a:lnTo>
                  <a:lnTo>
                    <a:pt x="1845073" y="6267"/>
                  </a:lnTo>
                  <a:lnTo>
                    <a:pt x="1884400" y="13178"/>
                  </a:lnTo>
                  <a:lnTo>
                    <a:pt x="1924394" y="22483"/>
                  </a:lnTo>
                  <a:lnTo>
                    <a:pt x="1965008" y="34086"/>
                  </a:lnTo>
                  <a:lnTo>
                    <a:pt x="2006197" y="47895"/>
                  </a:lnTo>
                  <a:lnTo>
                    <a:pt x="2047916" y="63814"/>
                  </a:lnTo>
                  <a:lnTo>
                    <a:pt x="2090117" y="81750"/>
                  </a:lnTo>
                  <a:lnTo>
                    <a:pt x="2132756" y="101610"/>
                  </a:lnTo>
                  <a:lnTo>
                    <a:pt x="2175787" y="123297"/>
                  </a:lnTo>
                  <a:lnTo>
                    <a:pt x="2219164" y="146720"/>
                  </a:lnTo>
                  <a:lnTo>
                    <a:pt x="2262841" y="171783"/>
                  </a:lnTo>
                  <a:lnTo>
                    <a:pt x="2306772" y="198393"/>
                  </a:lnTo>
                  <a:lnTo>
                    <a:pt x="2350912" y="226455"/>
                  </a:lnTo>
                  <a:lnTo>
                    <a:pt x="2395214" y="255875"/>
                  </a:lnTo>
                  <a:lnTo>
                    <a:pt x="2439633" y="286560"/>
                  </a:lnTo>
                  <a:lnTo>
                    <a:pt x="2484124" y="318416"/>
                  </a:lnTo>
                  <a:lnTo>
                    <a:pt x="2528640" y="351347"/>
                  </a:lnTo>
                  <a:lnTo>
                    <a:pt x="2573135" y="385261"/>
                  </a:lnTo>
                  <a:lnTo>
                    <a:pt x="2617564" y="420062"/>
                  </a:lnTo>
                  <a:lnTo>
                    <a:pt x="2661881" y="455658"/>
                  </a:lnTo>
                  <a:lnTo>
                    <a:pt x="2706040" y="491953"/>
                  </a:lnTo>
                  <a:lnTo>
                    <a:pt x="2749996" y="528855"/>
                  </a:lnTo>
                  <a:lnTo>
                    <a:pt x="2793702" y="566268"/>
                  </a:lnTo>
                  <a:lnTo>
                    <a:pt x="2837112" y="604099"/>
                  </a:lnTo>
                  <a:lnTo>
                    <a:pt x="2880182" y="642254"/>
                  </a:lnTo>
                  <a:lnTo>
                    <a:pt x="2922865" y="680639"/>
                  </a:lnTo>
                  <a:lnTo>
                    <a:pt x="2965115" y="719159"/>
                  </a:lnTo>
                  <a:lnTo>
                    <a:pt x="3006886" y="757720"/>
                  </a:lnTo>
                  <a:lnTo>
                    <a:pt x="3048134" y="796229"/>
                  </a:lnTo>
                  <a:lnTo>
                    <a:pt x="3088811" y="834592"/>
                  </a:lnTo>
                  <a:lnTo>
                    <a:pt x="3128873" y="872713"/>
                  </a:lnTo>
                  <a:lnTo>
                    <a:pt x="3168273" y="910500"/>
                  </a:lnTo>
                  <a:lnTo>
                    <a:pt x="3206965" y="947858"/>
                  </a:lnTo>
                  <a:lnTo>
                    <a:pt x="3244904" y="984693"/>
                  </a:lnTo>
                  <a:lnTo>
                    <a:pt x="3282044" y="1020912"/>
                  </a:lnTo>
                  <a:lnTo>
                    <a:pt x="3318340" y="1056419"/>
                  </a:lnTo>
                  <a:lnTo>
                    <a:pt x="3353744" y="1091121"/>
                  </a:lnTo>
                  <a:lnTo>
                    <a:pt x="3388213" y="1124924"/>
                  </a:lnTo>
                  <a:lnTo>
                    <a:pt x="3421699" y="1157734"/>
                  </a:lnTo>
                  <a:lnTo>
                    <a:pt x="3454157" y="1189456"/>
                  </a:lnTo>
                  <a:lnTo>
                    <a:pt x="3485541" y="1219998"/>
                  </a:lnTo>
                  <a:lnTo>
                    <a:pt x="3515805" y="1249263"/>
                  </a:lnTo>
                  <a:lnTo>
                    <a:pt x="3544904" y="1277160"/>
                  </a:lnTo>
                  <a:lnTo>
                    <a:pt x="3572792" y="1303593"/>
                  </a:lnTo>
                  <a:lnTo>
                    <a:pt x="3624751" y="1351691"/>
                  </a:lnTo>
                  <a:lnTo>
                    <a:pt x="3648731" y="1373169"/>
                  </a:lnTo>
                  <a:lnTo>
                    <a:pt x="3671316" y="1392807"/>
                  </a:lnTo>
                </a:path>
              </a:pathLst>
            </a:custGeom>
            <a:ln w="253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553461" y="6383274"/>
              <a:ext cx="4178935" cy="474980"/>
            </a:xfrm>
            <a:custGeom>
              <a:avLst/>
              <a:gdLst/>
              <a:ahLst/>
              <a:cxnLst/>
              <a:rect l="l" t="t" r="r" b="b"/>
              <a:pathLst>
                <a:path w="4178934" h="474979">
                  <a:moveTo>
                    <a:pt x="4178808" y="0"/>
                  </a:moveTo>
                  <a:lnTo>
                    <a:pt x="0" y="0"/>
                  </a:lnTo>
                  <a:lnTo>
                    <a:pt x="0" y="474723"/>
                  </a:lnTo>
                  <a:lnTo>
                    <a:pt x="4178808" y="474723"/>
                  </a:lnTo>
                  <a:lnTo>
                    <a:pt x="41788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53461" y="6383274"/>
              <a:ext cx="4178935" cy="474980"/>
            </a:xfrm>
            <a:custGeom>
              <a:avLst/>
              <a:gdLst/>
              <a:ahLst/>
              <a:cxnLst/>
              <a:rect l="l" t="t" r="r" b="b"/>
              <a:pathLst>
                <a:path w="4178934" h="474979">
                  <a:moveTo>
                    <a:pt x="4178808" y="474723"/>
                  </a:moveTo>
                  <a:lnTo>
                    <a:pt x="4178808" y="0"/>
                  </a:lnTo>
                  <a:lnTo>
                    <a:pt x="0" y="0"/>
                  </a:lnTo>
                  <a:lnTo>
                    <a:pt x="0" y="474723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29461" y="765809"/>
              <a:ext cx="76200" cy="5179060"/>
            </a:xfrm>
            <a:custGeom>
              <a:avLst/>
              <a:gdLst/>
              <a:ahLst/>
              <a:cxnLst/>
              <a:rect l="l" t="t" r="r" b="b"/>
              <a:pathLst>
                <a:path w="76200" h="5179060">
                  <a:moveTo>
                    <a:pt x="38100" y="76200"/>
                  </a:moveTo>
                  <a:lnTo>
                    <a:pt x="25400" y="93133"/>
                  </a:lnTo>
                  <a:lnTo>
                    <a:pt x="25400" y="5178552"/>
                  </a:lnTo>
                  <a:lnTo>
                    <a:pt x="50800" y="5178552"/>
                  </a:lnTo>
                  <a:lnTo>
                    <a:pt x="50800" y="93133"/>
                  </a:lnTo>
                  <a:lnTo>
                    <a:pt x="38100" y="76200"/>
                  </a:lnTo>
                  <a:close/>
                </a:path>
                <a:path w="76200" h="5179060">
                  <a:moveTo>
                    <a:pt x="38100" y="0"/>
                  </a:moveTo>
                  <a:lnTo>
                    <a:pt x="0" y="127000"/>
                  </a:lnTo>
                  <a:lnTo>
                    <a:pt x="25400" y="93133"/>
                  </a:lnTo>
                  <a:lnTo>
                    <a:pt x="25400" y="76200"/>
                  </a:lnTo>
                  <a:lnTo>
                    <a:pt x="60959" y="76200"/>
                  </a:lnTo>
                  <a:lnTo>
                    <a:pt x="38100" y="0"/>
                  </a:lnTo>
                  <a:close/>
                </a:path>
                <a:path w="76200" h="5179060">
                  <a:moveTo>
                    <a:pt x="60959" y="76200"/>
                  </a:moveTo>
                  <a:lnTo>
                    <a:pt x="50800" y="76200"/>
                  </a:lnTo>
                  <a:lnTo>
                    <a:pt x="50800" y="93133"/>
                  </a:lnTo>
                  <a:lnTo>
                    <a:pt x="76200" y="127000"/>
                  </a:lnTo>
                  <a:lnTo>
                    <a:pt x="60959" y="76200"/>
                  </a:lnTo>
                  <a:close/>
                </a:path>
                <a:path w="76200" h="5179060">
                  <a:moveTo>
                    <a:pt x="38100" y="76200"/>
                  </a:moveTo>
                  <a:lnTo>
                    <a:pt x="25400" y="76200"/>
                  </a:lnTo>
                  <a:lnTo>
                    <a:pt x="25400" y="93133"/>
                  </a:lnTo>
                  <a:lnTo>
                    <a:pt x="38100" y="76200"/>
                  </a:lnTo>
                  <a:close/>
                </a:path>
                <a:path w="76200" h="5179060">
                  <a:moveTo>
                    <a:pt x="50800" y="76200"/>
                  </a:moveTo>
                  <a:lnTo>
                    <a:pt x="38100" y="76200"/>
                  </a:lnTo>
                  <a:lnTo>
                    <a:pt x="50800" y="93133"/>
                  </a:lnTo>
                  <a:lnTo>
                    <a:pt x="50800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508753" y="6049771"/>
            <a:ext cx="2667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latin typeface="Arial"/>
                <a:cs typeface="Arial"/>
              </a:rPr>
              <a:t>q*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88202" y="6186627"/>
            <a:ext cx="1873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i="1" spc="-50" dirty="0">
                <a:solidFill>
                  <a:srgbClr val="6F2F9F"/>
                </a:solidFill>
                <a:latin typeface="Calibri"/>
                <a:cs typeface="Calibri"/>
              </a:rPr>
              <a:t>π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518158" y="2328291"/>
            <a:ext cx="2776220" cy="649605"/>
            <a:chOff x="1518158" y="2328291"/>
            <a:chExt cx="2776220" cy="649605"/>
          </a:xfrm>
        </p:grpSpPr>
        <p:sp>
          <p:nvSpPr>
            <p:cNvPr id="35" name="object 35"/>
            <p:cNvSpPr/>
            <p:nvPr/>
          </p:nvSpPr>
          <p:spPr>
            <a:xfrm>
              <a:off x="1530858" y="2340991"/>
              <a:ext cx="2750820" cy="624205"/>
            </a:xfrm>
            <a:custGeom>
              <a:avLst/>
              <a:gdLst/>
              <a:ahLst/>
              <a:cxnLst/>
              <a:rect l="l" t="t" r="r" b="b"/>
              <a:pathLst>
                <a:path w="2750820" h="624205">
                  <a:moveTo>
                    <a:pt x="2659126" y="73787"/>
                  </a:moveTo>
                  <a:lnTo>
                    <a:pt x="91693" y="73787"/>
                  </a:lnTo>
                  <a:lnTo>
                    <a:pt x="55989" y="80988"/>
                  </a:lnTo>
                  <a:lnTo>
                    <a:pt x="26844" y="100631"/>
                  </a:lnTo>
                  <a:lnTo>
                    <a:pt x="7201" y="129776"/>
                  </a:lnTo>
                  <a:lnTo>
                    <a:pt x="0" y="165481"/>
                  </a:lnTo>
                  <a:lnTo>
                    <a:pt x="0" y="532257"/>
                  </a:lnTo>
                  <a:lnTo>
                    <a:pt x="7201" y="567961"/>
                  </a:lnTo>
                  <a:lnTo>
                    <a:pt x="26844" y="597106"/>
                  </a:lnTo>
                  <a:lnTo>
                    <a:pt x="55989" y="616749"/>
                  </a:lnTo>
                  <a:lnTo>
                    <a:pt x="91693" y="623951"/>
                  </a:lnTo>
                  <a:lnTo>
                    <a:pt x="2659126" y="623951"/>
                  </a:lnTo>
                  <a:lnTo>
                    <a:pt x="2694830" y="616749"/>
                  </a:lnTo>
                  <a:lnTo>
                    <a:pt x="2723975" y="597106"/>
                  </a:lnTo>
                  <a:lnTo>
                    <a:pt x="2743618" y="567961"/>
                  </a:lnTo>
                  <a:lnTo>
                    <a:pt x="2750819" y="532257"/>
                  </a:lnTo>
                  <a:lnTo>
                    <a:pt x="2750819" y="165481"/>
                  </a:lnTo>
                  <a:lnTo>
                    <a:pt x="2743618" y="129776"/>
                  </a:lnTo>
                  <a:lnTo>
                    <a:pt x="2723975" y="100631"/>
                  </a:lnTo>
                  <a:lnTo>
                    <a:pt x="2694830" y="80988"/>
                  </a:lnTo>
                  <a:lnTo>
                    <a:pt x="2659126" y="73787"/>
                  </a:lnTo>
                  <a:close/>
                </a:path>
                <a:path w="2750820" h="624205">
                  <a:moveTo>
                    <a:pt x="802385" y="0"/>
                  </a:moveTo>
                  <a:lnTo>
                    <a:pt x="458469" y="73787"/>
                  </a:lnTo>
                  <a:lnTo>
                    <a:pt x="1146174" y="73787"/>
                  </a:lnTo>
                  <a:lnTo>
                    <a:pt x="80238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30858" y="2340991"/>
              <a:ext cx="2750820" cy="624205"/>
            </a:xfrm>
            <a:custGeom>
              <a:avLst/>
              <a:gdLst/>
              <a:ahLst/>
              <a:cxnLst/>
              <a:rect l="l" t="t" r="r" b="b"/>
              <a:pathLst>
                <a:path w="2750820" h="624205">
                  <a:moveTo>
                    <a:pt x="0" y="165481"/>
                  </a:moveTo>
                  <a:lnTo>
                    <a:pt x="7201" y="129776"/>
                  </a:lnTo>
                  <a:lnTo>
                    <a:pt x="26844" y="100631"/>
                  </a:lnTo>
                  <a:lnTo>
                    <a:pt x="55989" y="80988"/>
                  </a:lnTo>
                  <a:lnTo>
                    <a:pt x="91693" y="73787"/>
                  </a:lnTo>
                  <a:lnTo>
                    <a:pt x="458469" y="73787"/>
                  </a:lnTo>
                  <a:lnTo>
                    <a:pt x="802385" y="0"/>
                  </a:lnTo>
                  <a:lnTo>
                    <a:pt x="1146174" y="73787"/>
                  </a:lnTo>
                  <a:lnTo>
                    <a:pt x="2659126" y="73787"/>
                  </a:lnTo>
                  <a:lnTo>
                    <a:pt x="2694830" y="80988"/>
                  </a:lnTo>
                  <a:lnTo>
                    <a:pt x="2723975" y="100631"/>
                  </a:lnTo>
                  <a:lnTo>
                    <a:pt x="2743618" y="129776"/>
                  </a:lnTo>
                  <a:lnTo>
                    <a:pt x="2750819" y="165481"/>
                  </a:lnTo>
                  <a:lnTo>
                    <a:pt x="2750819" y="303022"/>
                  </a:lnTo>
                  <a:lnTo>
                    <a:pt x="2750819" y="532257"/>
                  </a:lnTo>
                  <a:lnTo>
                    <a:pt x="2743618" y="567961"/>
                  </a:lnTo>
                  <a:lnTo>
                    <a:pt x="2723975" y="597106"/>
                  </a:lnTo>
                  <a:lnTo>
                    <a:pt x="2694830" y="616749"/>
                  </a:lnTo>
                  <a:lnTo>
                    <a:pt x="2659126" y="623951"/>
                  </a:lnTo>
                  <a:lnTo>
                    <a:pt x="1146174" y="623951"/>
                  </a:lnTo>
                  <a:lnTo>
                    <a:pt x="458469" y="623951"/>
                  </a:lnTo>
                  <a:lnTo>
                    <a:pt x="91693" y="623951"/>
                  </a:lnTo>
                  <a:lnTo>
                    <a:pt x="55989" y="616749"/>
                  </a:lnTo>
                  <a:lnTo>
                    <a:pt x="26844" y="597106"/>
                  </a:lnTo>
                  <a:lnTo>
                    <a:pt x="7201" y="567961"/>
                  </a:lnTo>
                  <a:lnTo>
                    <a:pt x="0" y="532257"/>
                  </a:lnTo>
                  <a:lnTo>
                    <a:pt x="0" y="303022"/>
                  </a:lnTo>
                  <a:lnTo>
                    <a:pt x="0" y="165481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993519" y="2387600"/>
            <a:ext cx="18256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Economic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profit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q’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q’’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148070" y="4345940"/>
            <a:ext cx="2776220" cy="651510"/>
            <a:chOff x="6148070" y="4345940"/>
            <a:chExt cx="2776220" cy="651510"/>
          </a:xfrm>
        </p:grpSpPr>
        <p:sp>
          <p:nvSpPr>
            <p:cNvPr id="39" name="object 39"/>
            <p:cNvSpPr/>
            <p:nvPr/>
          </p:nvSpPr>
          <p:spPr>
            <a:xfrm>
              <a:off x="6160770" y="4358640"/>
              <a:ext cx="2750820" cy="626110"/>
            </a:xfrm>
            <a:custGeom>
              <a:avLst/>
              <a:gdLst/>
              <a:ahLst/>
              <a:cxnLst/>
              <a:rect l="l" t="t" r="r" b="b"/>
              <a:pathLst>
                <a:path w="2750820" h="626110">
                  <a:moveTo>
                    <a:pt x="2658872" y="73914"/>
                  </a:moveTo>
                  <a:lnTo>
                    <a:pt x="91947" y="73914"/>
                  </a:lnTo>
                  <a:lnTo>
                    <a:pt x="56149" y="81137"/>
                  </a:lnTo>
                  <a:lnTo>
                    <a:pt x="26923" y="100838"/>
                  </a:lnTo>
                  <a:lnTo>
                    <a:pt x="7223" y="130063"/>
                  </a:lnTo>
                  <a:lnTo>
                    <a:pt x="0" y="165862"/>
                  </a:lnTo>
                  <a:lnTo>
                    <a:pt x="0" y="533654"/>
                  </a:lnTo>
                  <a:lnTo>
                    <a:pt x="7223" y="569452"/>
                  </a:lnTo>
                  <a:lnTo>
                    <a:pt x="26924" y="598678"/>
                  </a:lnTo>
                  <a:lnTo>
                    <a:pt x="56149" y="618378"/>
                  </a:lnTo>
                  <a:lnTo>
                    <a:pt x="91947" y="625602"/>
                  </a:lnTo>
                  <a:lnTo>
                    <a:pt x="2658872" y="625602"/>
                  </a:lnTo>
                  <a:lnTo>
                    <a:pt x="2694670" y="618378"/>
                  </a:lnTo>
                  <a:lnTo>
                    <a:pt x="2723896" y="598678"/>
                  </a:lnTo>
                  <a:lnTo>
                    <a:pt x="2743596" y="569452"/>
                  </a:lnTo>
                  <a:lnTo>
                    <a:pt x="2750820" y="533654"/>
                  </a:lnTo>
                  <a:lnTo>
                    <a:pt x="2750820" y="165862"/>
                  </a:lnTo>
                  <a:lnTo>
                    <a:pt x="2743596" y="130063"/>
                  </a:lnTo>
                  <a:lnTo>
                    <a:pt x="2723896" y="100838"/>
                  </a:lnTo>
                  <a:lnTo>
                    <a:pt x="2694670" y="81137"/>
                  </a:lnTo>
                  <a:lnTo>
                    <a:pt x="2658872" y="73914"/>
                  </a:lnTo>
                  <a:close/>
                </a:path>
                <a:path w="2750820" h="626110">
                  <a:moveTo>
                    <a:pt x="802385" y="0"/>
                  </a:moveTo>
                  <a:lnTo>
                    <a:pt x="458470" y="73914"/>
                  </a:lnTo>
                  <a:lnTo>
                    <a:pt x="1146175" y="73914"/>
                  </a:lnTo>
                  <a:lnTo>
                    <a:pt x="80238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60770" y="4358640"/>
              <a:ext cx="2750820" cy="626110"/>
            </a:xfrm>
            <a:custGeom>
              <a:avLst/>
              <a:gdLst/>
              <a:ahLst/>
              <a:cxnLst/>
              <a:rect l="l" t="t" r="r" b="b"/>
              <a:pathLst>
                <a:path w="2750820" h="626110">
                  <a:moveTo>
                    <a:pt x="0" y="165862"/>
                  </a:moveTo>
                  <a:lnTo>
                    <a:pt x="7223" y="130063"/>
                  </a:lnTo>
                  <a:lnTo>
                    <a:pt x="26923" y="100838"/>
                  </a:lnTo>
                  <a:lnTo>
                    <a:pt x="56149" y="81137"/>
                  </a:lnTo>
                  <a:lnTo>
                    <a:pt x="91947" y="73914"/>
                  </a:lnTo>
                  <a:lnTo>
                    <a:pt x="458470" y="73914"/>
                  </a:lnTo>
                  <a:lnTo>
                    <a:pt x="802385" y="0"/>
                  </a:lnTo>
                  <a:lnTo>
                    <a:pt x="1146175" y="73914"/>
                  </a:lnTo>
                  <a:lnTo>
                    <a:pt x="2658872" y="73914"/>
                  </a:lnTo>
                  <a:lnTo>
                    <a:pt x="2694670" y="81137"/>
                  </a:lnTo>
                  <a:lnTo>
                    <a:pt x="2723896" y="100837"/>
                  </a:lnTo>
                  <a:lnTo>
                    <a:pt x="2743596" y="130063"/>
                  </a:lnTo>
                  <a:lnTo>
                    <a:pt x="2750820" y="165862"/>
                  </a:lnTo>
                  <a:lnTo>
                    <a:pt x="2750820" y="303784"/>
                  </a:lnTo>
                  <a:lnTo>
                    <a:pt x="2750820" y="533654"/>
                  </a:lnTo>
                  <a:lnTo>
                    <a:pt x="2743596" y="569452"/>
                  </a:lnTo>
                  <a:lnTo>
                    <a:pt x="2723896" y="598678"/>
                  </a:lnTo>
                  <a:lnTo>
                    <a:pt x="2694670" y="618378"/>
                  </a:lnTo>
                  <a:lnTo>
                    <a:pt x="2658872" y="625602"/>
                  </a:lnTo>
                  <a:lnTo>
                    <a:pt x="1146175" y="625602"/>
                  </a:lnTo>
                  <a:lnTo>
                    <a:pt x="458470" y="625602"/>
                  </a:lnTo>
                  <a:lnTo>
                    <a:pt x="91947" y="625602"/>
                  </a:lnTo>
                  <a:lnTo>
                    <a:pt x="56149" y="618378"/>
                  </a:lnTo>
                  <a:lnTo>
                    <a:pt x="26924" y="598678"/>
                  </a:lnTo>
                  <a:lnTo>
                    <a:pt x="7223" y="569452"/>
                  </a:lnTo>
                  <a:lnTo>
                    <a:pt x="0" y="533654"/>
                  </a:lnTo>
                  <a:lnTo>
                    <a:pt x="0" y="303784"/>
                  </a:lnTo>
                  <a:lnTo>
                    <a:pt x="0" y="165862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022975" y="3178276"/>
            <a:ext cx="2727960" cy="166560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sz="2000" b="1" u="sng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Supernormal</a:t>
            </a:r>
            <a:r>
              <a:rPr sz="2000" b="1" u="sng" spc="-55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profit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The</a:t>
            </a:r>
            <a:r>
              <a:rPr sz="2000" spc="-6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0504D"/>
                </a:solidFill>
                <a:latin typeface="Calibri"/>
                <a:cs typeface="Calibri"/>
              </a:rPr>
              <a:t>firm’s</a:t>
            </a:r>
            <a:r>
              <a:rPr sz="2000" spc="-7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total</a:t>
            </a:r>
            <a:r>
              <a:rPr sz="2000" spc="-6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revenue</a:t>
            </a:r>
            <a:r>
              <a:rPr sz="2000" spc="-6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is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greater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than</a:t>
            </a:r>
            <a:r>
              <a:rPr sz="20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its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total</a:t>
            </a:r>
            <a:r>
              <a:rPr sz="2000" spc="-5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costs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2000">
              <a:latin typeface="Calibri"/>
              <a:cs typeface="Calibri"/>
            </a:endParaRPr>
          </a:p>
          <a:p>
            <a:pPr marL="61277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Economic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profit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&gt;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630" rIns="0" bIns="0" rtlCol="0">
            <a:spAutoFit/>
          </a:bodyPr>
          <a:lstStyle/>
          <a:p>
            <a:pPr marL="162560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VARIOUS</a:t>
            </a:r>
            <a:r>
              <a:rPr sz="2000" spc="-65" dirty="0"/>
              <a:t> </a:t>
            </a:r>
            <a:r>
              <a:rPr sz="2000" dirty="0"/>
              <a:t>MEASURES</a:t>
            </a:r>
            <a:r>
              <a:rPr sz="2000" spc="-45" dirty="0"/>
              <a:t> </a:t>
            </a:r>
            <a:r>
              <a:rPr sz="2000" dirty="0"/>
              <a:t>OF</a:t>
            </a:r>
            <a:r>
              <a:rPr sz="2000" spc="-60" dirty="0"/>
              <a:t> </a:t>
            </a:r>
            <a:r>
              <a:rPr sz="2000" dirty="0"/>
              <a:t>REVENUE:</a:t>
            </a:r>
            <a:r>
              <a:rPr sz="2000" spc="-65" dirty="0"/>
              <a:t> </a:t>
            </a:r>
            <a:r>
              <a:rPr sz="2000" spc="-10" dirty="0"/>
              <a:t>average</a:t>
            </a:r>
            <a:r>
              <a:rPr sz="2000" spc="-15" dirty="0"/>
              <a:t> </a:t>
            </a:r>
            <a:r>
              <a:rPr sz="2000" dirty="0"/>
              <a:t>and</a:t>
            </a:r>
            <a:r>
              <a:rPr sz="2000" spc="-60" dirty="0"/>
              <a:t> </a:t>
            </a:r>
            <a:r>
              <a:rPr sz="2000" dirty="0"/>
              <a:t>marginal</a:t>
            </a:r>
            <a:r>
              <a:rPr sz="2000" spc="-60" dirty="0"/>
              <a:t> </a:t>
            </a:r>
            <a:r>
              <a:rPr sz="2000" spc="-10" dirty="0"/>
              <a:t>revenue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787394" y="2659252"/>
            <a:ext cx="7004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5"/>
              </a:lnSpc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price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936751"/>
            <a:ext cx="696722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average?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unit?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276860" indent="-264160">
              <a:lnSpc>
                <a:spcPct val="100000"/>
              </a:lnSpc>
              <a:buAutoNum type="arabicParenR"/>
              <a:tabLst>
                <a:tab pos="276860" algn="l"/>
              </a:tabLst>
            </a:pP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revenue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(AR)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earns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sold</a:t>
            </a:r>
            <a:endParaRPr sz="2000">
              <a:latin typeface="Calibri"/>
              <a:cs typeface="Calibri"/>
            </a:endParaRPr>
          </a:p>
          <a:p>
            <a:pPr marL="2240915">
              <a:lnSpc>
                <a:spcPct val="100000"/>
              </a:lnSpc>
              <a:spcBef>
                <a:spcPts val="1920"/>
              </a:spcBef>
              <a:tabLst>
                <a:tab pos="2755900" algn="l"/>
              </a:tabLst>
            </a:pPr>
            <a:r>
              <a:rPr sz="2000" spc="-25" dirty="0">
                <a:solidFill>
                  <a:srgbClr val="006FC0"/>
                </a:solidFill>
                <a:latin typeface="Calibri"/>
                <a:cs typeface="Calibri"/>
              </a:rPr>
              <a:t>AR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	=</a:t>
            </a:r>
            <a:r>
              <a:rPr sz="2000" spc="-20" dirty="0">
                <a:solidFill>
                  <a:srgbClr val="006FC0"/>
                </a:solidFill>
                <a:latin typeface="Calibri"/>
                <a:cs typeface="Calibri"/>
              </a:rPr>
              <a:t> TR/Q</a:t>
            </a:r>
            <a:endParaRPr sz="2000">
              <a:latin typeface="Calibri"/>
              <a:cs typeface="Calibri"/>
            </a:endParaRPr>
          </a:p>
          <a:p>
            <a:pPr marL="12700" marR="1362710">
              <a:lnSpc>
                <a:spcPct val="180000"/>
              </a:lnSpc>
            </a:pPr>
            <a:r>
              <a:rPr sz="2000" dirty="0">
                <a:latin typeface="Calibri"/>
                <a:cs typeface="Calibri"/>
              </a:rPr>
              <a:t>Why?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Recall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sold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pQ</a:t>
            </a:r>
            <a:r>
              <a:rPr sz="2000" spc="5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£5</a:t>
            </a:r>
            <a:endParaRPr sz="2000">
              <a:latin typeface="Calibri"/>
              <a:cs typeface="Calibri"/>
            </a:endParaRPr>
          </a:p>
          <a:p>
            <a:pPr marL="223520" lvl="1" indent="-210820">
              <a:lnSpc>
                <a:spcPct val="100000"/>
              </a:lnSpc>
              <a:spcBef>
                <a:spcPts val="480"/>
              </a:spcBef>
              <a:buChar char="●"/>
              <a:tabLst>
                <a:tab pos="223520" algn="l"/>
              </a:tabLst>
            </a:pPr>
            <a:r>
              <a:rPr sz="2000" spc="-35" dirty="0">
                <a:latin typeface="Calibri"/>
                <a:cs typeface="Calibri"/>
              </a:rPr>
              <a:t>Total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£5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£500</a:t>
            </a:r>
            <a:endParaRPr sz="2000">
              <a:latin typeface="Calibri"/>
              <a:cs typeface="Calibri"/>
            </a:endParaRPr>
          </a:p>
          <a:p>
            <a:pPr marL="224154" lvl="1" indent="-211454">
              <a:lnSpc>
                <a:spcPct val="100000"/>
              </a:lnSpc>
              <a:spcBef>
                <a:spcPts val="484"/>
              </a:spcBef>
              <a:buChar char="●"/>
              <a:tabLst>
                <a:tab pos="224154" algn="l"/>
              </a:tabLst>
            </a:pP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£500/100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£5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2)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revenue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(MR)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selling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more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unit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4572" y="5998637"/>
            <a:ext cx="2286000" cy="7569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MR</a:t>
            </a:r>
            <a:r>
              <a:rPr sz="2000" spc="3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=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∆TR/∆Q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TR(Q+1)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–TR(Q)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80282" y="2646426"/>
            <a:ext cx="721360" cy="431800"/>
          </a:xfrm>
          <a:custGeom>
            <a:avLst/>
            <a:gdLst/>
            <a:ahLst/>
            <a:cxnLst/>
            <a:rect l="l" t="t" r="r" b="b"/>
            <a:pathLst>
              <a:path w="721360" h="431800">
                <a:moveTo>
                  <a:pt x="720851" y="0"/>
                </a:moveTo>
                <a:lnTo>
                  <a:pt x="0" y="0"/>
                </a:lnTo>
                <a:lnTo>
                  <a:pt x="0" y="431291"/>
                </a:lnTo>
                <a:lnTo>
                  <a:pt x="720851" y="431291"/>
                </a:lnTo>
                <a:lnTo>
                  <a:pt x="720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029" y="1545831"/>
            <a:ext cx="4159885" cy="1390015"/>
            <a:chOff x="126029" y="1545831"/>
            <a:chExt cx="4159885" cy="1390015"/>
          </a:xfrm>
        </p:grpSpPr>
        <p:sp>
          <p:nvSpPr>
            <p:cNvPr id="3" name="object 3"/>
            <p:cNvSpPr/>
            <p:nvPr/>
          </p:nvSpPr>
          <p:spPr>
            <a:xfrm>
              <a:off x="126022" y="1545843"/>
              <a:ext cx="4159885" cy="958215"/>
            </a:xfrm>
            <a:custGeom>
              <a:avLst/>
              <a:gdLst/>
              <a:ahLst/>
              <a:cxnLst/>
              <a:rect l="l" t="t" r="r" b="b"/>
              <a:pathLst>
                <a:path w="4159885" h="958214">
                  <a:moveTo>
                    <a:pt x="1148283" y="0"/>
                  </a:moveTo>
                  <a:lnTo>
                    <a:pt x="0" y="0"/>
                  </a:lnTo>
                  <a:lnTo>
                    <a:pt x="0" y="958088"/>
                  </a:lnTo>
                  <a:lnTo>
                    <a:pt x="1148283" y="958088"/>
                  </a:lnTo>
                  <a:lnTo>
                    <a:pt x="1148283" y="0"/>
                  </a:lnTo>
                  <a:close/>
                </a:path>
                <a:path w="4159885" h="958214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958088"/>
                  </a:lnTo>
                  <a:lnTo>
                    <a:pt x="2755862" y="958088"/>
                  </a:lnTo>
                  <a:lnTo>
                    <a:pt x="4159834" y="958088"/>
                  </a:lnTo>
                  <a:lnTo>
                    <a:pt x="415983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6022" y="2503957"/>
              <a:ext cx="4159885" cy="431800"/>
            </a:xfrm>
            <a:custGeom>
              <a:avLst/>
              <a:gdLst/>
              <a:ahLst/>
              <a:cxnLst/>
              <a:rect l="l" t="t" r="r" b="b"/>
              <a:pathLst>
                <a:path w="415988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415988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599557" y="2503957"/>
            <a:ext cx="1331595" cy="431800"/>
          </a:xfrm>
          <a:custGeom>
            <a:avLst/>
            <a:gdLst/>
            <a:ahLst/>
            <a:cxnLst/>
            <a:rect l="l" t="t" r="r" b="b"/>
            <a:pathLst>
              <a:path w="1331595" h="431800">
                <a:moveTo>
                  <a:pt x="1331340" y="0"/>
                </a:moveTo>
                <a:lnTo>
                  <a:pt x="0" y="0"/>
                </a:lnTo>
                <a:lnTo>
                  <a:pt x="0" y="431647"/>
                </a:lnTo>
                <a:lnTo>
                  <a:pt x="1331340" y="431647"/>
                </a:lnTo>
                <a:lnTo>
                  <a:pt x="1331340" y="0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022" y="2935630"/>
            <a:ext cx="4159885" cy="431800"/>
          </a:xfrm>
          <a:custGeom>
            <a:avLst/>
            <a:gdLst/>
            <a:ahLst/>
            <a:cxnLst/>
            <a:rect l="l" t="t" r="r" b="b"/>
            <a:pathLst>
              <a:path w="4159885" h="431800">
                <a:moveTo>
                  <a:pt x="1148283" y="0"/>
                </a:moveTo>
                <a:lnTo>
                  <a:pt x="0" y="0"/>
                </a:lnTo>
                <a:lnTo>
                  <a:pt x="0" y="431647"/>
                </a:lnTo>
                <a:lnTo>
                  <a:pt x="1148283" y="431647"/>
                </a:lnTo>
                <a:lnTo>
                  <a:pt x="1148283" y="0"/>
                </a:lnTo>
                <a:close/>
              </a:path>
              <a:path w="4159885" h="431800">
                <a:moveTo>
                  <a:pt x="4159834" y="0"/>
                </a:moveTo>
                <a:lnTo>
                  <a:pt x="2755862" y="0"/>
                </a:lnTo>
                <a:lnTo>
                  <a:pt x="1148295" y="0"/>
                </a:lnTo>
                <a:lnTo>
                  <a:pt x="1148295" y="431647"/>
                </a:lnTo>
                <a:lnTo>
                  <a:pt x="2755862" y="431647"/>
                </a:lnTo>
                <a:lnTo>
                  <a:pt x="4159834" y="431647"/>
                </a:lnTo>
                <a:lnTo>
                  <a:pt x="4159834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99557" y="2935630"/>
            <a:ext cx="1331595" cy="431800"/>
          </a:xfrm>
          <a:custGeom>
            <a:avLst/>
            <a:gdLst/>
            <a:ahLst/>
            <a:cxnLst/>
            <a:rect l="l" t="t" r="r" b="b"/>
            <a:pathLst>
              <a:path w="1331595" h="431800">
                <a:moveTo>
                  <a:pt x="1331340" y="0"/>
                </a:moveTo>
                <a:lnTo>
                  <a:pt x="0" y="0"/>
                </a:lnTo>
                <a:lnTo>
                  <a:pt x="0" y="431647"/>
                </a:lnTo>
                <a:lnTo>
                  <a:pt x="1331340" y="431647"/>
                </a:lnTo>
                <a:lnTo>
                  <a:pt x="1331340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26029" y="969517"/>
            <a:ext cx="6805295" cy="5000625"/>
            <a:chOff x="126029" y="969517"/>
            <a:chExt cx="6805295" cy="5000625"/>
          </a:xfrm>
        </p:grpSpPr>
        <p:sp>
          <p:nvSpPr>
            <p:cNvPr id="9" name="object 9"/>
            <p:cNvSpPr/>
            <p:nvPr/>
          </p:nvSpPr>
          <p:spPr>
            <a:xfrm>
              <a:off x="126022" y="3367303"/>
              <a:ext cx="6805295" cy="431800"/>
            </a:xfrm>
            <a:custGeom>
              <a:avLst/>
              <a:gdLst/>
              <a:ahLst/>
              <a:cxnLst/>
              <a:rect l="l" t="t" r="r" b="b"/>
              <a:pathLst>
                <a:path w="680529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680529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6805295" h="431800">
                  <a:moveTo>
                    <a:pt x="6804876" y="0"/>
                  </a:moveTo>
                  <a:lnTo>
                    <a:pt x="5473535" y="0"/>
                  </a:ln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6804876" y="431647"/>
                  </a:lnTo>
                  <a:lnTo>
                    <a:pt x="6804876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6022" y="3798976"/>
              <a:ext cx="6805295" cy="431800"/>
            </a:xfrm>
            <a:custGeom>
              <a:avLst/>
              <a:gdLst/>
              <a:ahLst/>
              <a:cxnLst/>
              <a:rect l="l" t="t" r="r" b="b"/>
              <a:pathLst>
                <a:path w="6805295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6805295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6805295" h="431800">
                  <a:moveTo>
                    <a:pt x="6804876" y="0"/>
                  </a:moveTo>
                  <a:lnTo>
                    <a:pt x="5473535" y="0"/>
                  </a:ln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6804876" y="431647"/>
                  </a:lnTo>
                  <a:lnTo>
                    <a:pt x="6804876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022" y="4230522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6022" y="4662195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022" y="5093868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022" y="5525528"/>
              <a:ext cx="5473700" cy="431800"/>
            </a:xfrm>
            <a:custGeom>
              <a:avLst/>
              <a:gdLst/>
              <a:ahLst/>
              <a:cxnLst/>
              <a:rect l="l" t="t" r="r" b="b"/>
              <a:pathLst>
                <a:path w="5473700" h="431800">
                  <a:moveTo>
                    <a:pt x="1148283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148283" y="431647"/>
                  </a:lnTo>
                  <a:lnTo>
                    <a:pt x="1148283" y="0"/>
                  </a:lnTo>
                  <a:close/>
                </a:path>
                <a:path w="5473700" h="431800">
                  <a:moveTo>
                    <a:pt x="4159834" y="0"/>
                  </a:moveTo>
                  <a:lnTo>
                    <a:pt x="2755862" y="0"/>
                  </a:lnTo>
                  <a:lnTo>
                    <a:pt x="1148295" y="0"/>
                  </a:lnTo>
                  <a:lnTo>
                    <a:pt x="1148295" y="431647"/>
                  </a:lnTo>
                  <a:lnTo>
                    <a:pt x="2755862" y="431647"/>
                  </a:lnTo>
                  <a:lnTo>
                    <a:pt x="4159834" y="431647"/>
                  </a:lnTo>
                  <a:lnTo>
                    <a:pt x="4159834" y="0"/>
                  </a:lnTo>
                  <a:close/>
                </a:path>
                <a:path w="5473700" h="431800">
                  <a:moveTo>
                    <a:pt x="5473535" y="0"/>
                  </a:moveTo>
                  <a:lnTo>
                    <a:pt x="4159847" y="0"/>
                  </a:lnTo>
                  <a:lnTo>
                    <a:pt x="4159847" y="431647"/>
                  </a:lnTo>
                  <a:lnTo>
                    <a:pt x="5473535" y="431647"/>
                  </a:lnTo>
                  <a:lnTo>
                    <a:pt x="5473535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4317" y="1539493"/>
              <a:ext cx="3011805" cy="4424045"/>
            </a:xfrm>
            <a:custGeom>
              <a:avLst/>
              <a:gdLst/>
              <a:ahLst/>
              <a:cxnLst/>
              <a:rect l="l" t="t" r="r" b="b"/>
              <a:pathLst>
                <a:path w="3011804" h="4424045">
                  <a:moveTo>
                    <a:pt x="0" y="0"/>
                  </a:moveTo>
                  <a:lnTo>
                    <a:pt x="0" y="4424032"/>
                  </a:lnTo>
                </a:path>
                <a:path w="3011804" h="4424045">
                  <a:moveTo>
                    <a:pt x="1607565" y="0"/>
                  </a:moveTo>
                  <a:lnTo>
                    <a:pt x="1607565" y="4424032"/>
                  </a:lnTo>
                </a:path>
                <a:path w="3011804" h="4424045">
                  <a:moveTo>
                    <a:pt x="3011551" y="0"/>
                  </a:moveTo>
                  <a:lnTo>
                    <a:pt x="3011551" y="442403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66366" y="982217"/>
              <a:ext cx="1780539" cy="718185"/>
            </a:xfrm>
            <a:custGeom>
              <a:avLst/>
              <a:gdLst/>
              <a:ahLst/>
              <a:cxnLst/>
              <a:rect l="l" t="t" r="r" b="b"/>
              <a:pathLst>
                <a:path w="1780539" h="718185">
                  <a:moveTo>
                    <a:pt x="1690370" y="0"/>
                  </a:moveTo>
                  <a:lnTo>
                    <a:pt x="89661" y="0"/>
                  </a:lnTo>
                  <a:lnTo>
                    <a:pt x="54756" y="7044"/>
                  </a:lnTo>
                  <a:lnTo>
                    <a:pt x="26257" y="26257"/>
                  </a:lnTo>
                  <a:lnTo>
                    <a:pt x="7044" y="54756"/>
                  </a:lnTo>
                  <a:lnTo>
                    <a:pt x="0" y="89662"/>
                  </a:lnTo>
                  <a:lnTo>
                    <a:pt x="0" y="628142"/>
                  </a:lnTo>
                  <a:lnTo>
                    <a:pt x="7044" y="663047"/>
                  </a:lnTo>
                  <a:lnTo>
                    <a:pt x="26257" y="691546"/>
                  </a:lnTo>
                  <a:lnTo>
                    <a:pt x="54756" y="710759"/>
                  </a:lnTo>
                  <a:lnTo>
                    <a:pt x="89661" y="717804"/>
                  </a:lnTo>
                  <a:lnTo>
                    <a:pt x="1690370" y="717804"/>
                  </a:lnTo>
                  <a:lnTo>
                    <a:pt x="1725275" y="710759"/>
                  </a:lnTo>
                  <a:lnTo>
                    <a:pt x="1753774" y="691546"/>
                  </a:lnTo>
                  <a:lnTo>
                    <a:pt x="1772987" y="663047"/>
                  </a:lnTo>
                  <a:lnTo>
                    <a:pt x="1780032" y="628142"/>
                  </a:lnTo>
                  <a:lnTo>
                    <a:pt x="1780032" y="89662"/>
                  </a:lnTo>
                  <a:lnTo>
                    <a:pt x="1772987" y="54756"/>
                  </a:lnTo>
                  <a:lnTo>
                    <a:pt x="1753774" y="26257"/>
                  </a:lnTo>
                  <a:lnTo>
                    <a:pt x="1725275" y="7044"/>
                  </a:lnTo>
                  <a:lnTo>
                    <a:pt x="1690370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66366" y="982217"/>
              <a:ext cx="1780539" cy="718185"/>
            </a:xfrm>
            <a:custGeom>
              <a:avLst/>
              <a:gdLst/>
              <a:ahLst/>
              <a:cxnLst/>
              <a:rect l="l" t="t" r="r" b="b"/>
              <a:pathLst>
                <a:path w="1780539" h="718185">
                  <a:moveTo>
                    <a:pt x="0" y="89662"/>
                  </a:moveTo>
                  <a:lnTo>
                    <a:pt x="7044" y="54756"/>
                  </a:lnTo>
                  <a:lnTo>
                    <a:pt x="26257" y="26257"/>
                  </a:lnTo>
                  <a:lnTo>
                    <a:pt x="54756" y="7044"/>
                  </a:lnTo>
                  <a:lnTo>
                    <a:pt x="89661" y="0"/>
                  </a:lnTo>
                  <a:lnTo>
                    <a:pt x="1690370" y="0"/>
                  </a:lnTo>
                  <a:lnTo>
                    <a:pt x="1725275" y="7044"/>
                  </a:lnTo>
                  <a:lnTo>
                    <a:pt x="1753774" y="26257"/>
                  </a:lnTo>
                  <a:lnTo>
                    <a:pt x="1772987" y="54756"/>
                  </a:lnTo>
                  <a:lnTo>
                    <a:pt x="1780032" y="89662"/>
                  </a:lnTo>
                  <a:lnTo>
                    <a:pt x="1780032" y="628142"/>
                  </a:lnTo>
                  <a:lnTo>
                    <a:pt x="1772987" y="663047"/>
                  </a:lnTo>
                  <a:lnTo>
                    <a:pt x="1753774" y="691546"/>
                  </a:lnTo>
                  <a:lnTo>
                    <a:pt x="1725275" y="710759"/>
                  </a:lnTo>
                  <a:lnTo>
                    <a:pt x="1690370" y="717804"/>
                  </a:lnTo>
                  <a:lnTo>
                    <a:pt x="89661" y="717804"/>
                  </a:lnTo>
                  <a:lnTo>
                    <a:pt x="54756" y="710759"/>
                  </a:lnTo>
                  <a:lnTo>
                    <a:pt x="26257" y="691546"/>
                  </a:lnTo>
                  <a:lnTo>
                    <a:pt x="7044" y="663047"/>
                  </a:lnTo>
                  <a:lnTo>
                    <a:pt x="0" y="628142"/>
                  </a:lnTo>
                  <a:lnTo>
                    <a:pt x="0" y="89662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58267" y="201625"/>
            <a:ext cx="739520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MARGINAL</a:t>
            </a:r>
            <a:r>
              <a:rPr spc="-75" dirty="0"/>
              <a:t> </a:t>
            </a:r>
            <a:r>
              <a:rPr dirty="0"/>
              <a:t>REVENUE</a:t>
            </a:r>
            <a:r>
              <a:rPr spc="-6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spc="-10" dirty="0"/>
              <a:t>AVERAGE</a:t>
            </a:r>
            <a:r>
              <a:rPr spc="-55" dirty="0"/>
              <a:t> </a:t>
            </a:r>
            <a:r>
              <a:rPr dirty="0"/>
              <a:t>REVENUE:</a:t>
            </a:r>
            <a:r>
              <a:rPr spc="-75" dirty="0"/>
              <a:t> </a:t>
            </a:r>
            <a:r>
              <a:rPr dirty="0"/>
              <a:t>price</a:t>
            </a:r>
            <a:r>
              <a:rPr spc="-55" dirty="0"/>
              <a:t> </a:t>
            </a:r>
            <a:r>
              <a:rPr spc="-10" dirty="0"/>
              <a:t>takers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8267" y="568834"/>
            <a:ext cx="8017509" cy="10325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libri"/>
                <a:cs typeface="Calibri"/>
              </a:rPr>
              <a:t>Suppose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What’s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relationship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MR?</a:t>
            </a:r>
            <a:endParaRPr sz="2000">
              <a:latin typeface="Calibri"/>
              <a:cs typeface="Calibri"/>
            </a:endParaRPr>
          </a:p>
          <a:p>
            <a:pPr marL="2088514">
              <a:lnSpc>
                <a:spcPct val="100000"/>
              </a:lnSpc>
              <a:spcBef>
                <a:spcPts val="465"/>
              </a:spcBef>
            </a:pP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10</a:t>
            </a:r>
            <a:r>
              <a:rPr sz="1900" b="1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from</a:t>
            </a:r>
            <a:r>
              <a:rPr sz="19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504D"/>
                </a:solidFill>
                <a:latin typeface="Calibri"/>
                <a:cs typeface="Calibri"/>
              </a:rPr>
              <a:t>1</a:t>
            </a:r>
            <a:r>
              <a:rPr sz="19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C0504D"/>
                </a:solidFill>
                <a:latin typeface="Calibri"/>
                <a:cs typeface="Calibri"/>
              </a:rPr>
              <a:t>unit</a:t>
            </a:r>
            <a:endParaRPr sz="1900">
              <a:latin typeface="Calibri"/>
              <a:cs typeface="Calibri"/>
            </a:endParaRPr>
          </a:p>
          <a:p>
            <a:pPr marL="2108200">
              <a:lnSpc>
                <a:spcPct val="100000"/>
              </a:lnSpc>
            </a:pP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AR</a:t>
            </a:r>
            <a:r>
              <a:rPr sz="1900" spc="-3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1900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0504D"/>
                </a:solidFill>
                <a:latin typeface="Calibri"/>
                <a:cs typeface="Calibri"/>
              </a:rPr>
              <a:t>10/1=</a:t>
            </a:r>
            <a:r>
              <a:rPr sz="1900" spc="-25" dirty="0">
                <a:solidFill>
                  <a:srgbClr val="C0504D"/>
                </a:solidFill>
                <a:latin typeface="Calibri"/>
                <a:cs typeface="Calibri"/>
              </a:rPr>
              <a:t> 10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283205" y="5945378"/>
            <a:ext cx="1907539" cy="824230"/>
            <a:chOff x="2283205" y="5945378"/>
            <a:chExt cx="1907539" cy="824230"/>
          </a:xfrm>
        </p:grpSpPr>
        <p:sp>
          <p:nvSpPr>
            <p:cNvPr id="22" name="object 22"/>
            <p:cNvSpPr/>
            <p:nvPr/>
          </p:nvSpPr>
          <p:spPr>
            <a:xfrm>
              <a:off x="2295905" y="5958078"/>
              <a:ext cx="1882139" cy="798830"/>
            </a:xfrm>
            <a:custGeom>
              <a:avLst/>
              <a:gdLst/>
              <a:ahLst/>
              <a:cxnLst/>
              <a:rect l="l" t="t" r="r" b="b"/>
              <a:pathLst>
                <a:path w="1882139" h="798829">
                  <a:moveTo>
                    <a:pt x="1782445" y="0"/>
                  </a:moveTo>
                  <a:lnTo>
                    <a:pt x="99694" y="0"/>
                  </a:lnTo>
                  <a:lnTo>
                    <a:pt x="60918" y="7835"/>
                  </a:lnTo>
                  <a:lnTo>
                    <a:pt x="29225" y="29203"/>
                  </a:lnTo>
                  <a:lnTo>
                    <a:pt x="7844" y="60896"/>
                  </a:lnTo>
                  <a:lnTo>
                    <a:pt x="0" y="99707"/>
                  </a:lnTo>
                  <a:lnTo>
                    <a:pt x="0" y="698868"/>
                  </a:lnTo>
                  <a:lnTo>
                    <a:pt x="7844" y="737679"/>
                  </a:lnTo>
                  <a:lnTo>
                    <a:pt x="29225" y="769372"/>
                  </a:lnTo>
                  <a:lnTo>
                    <a:pt x="60918" y="790740"/>
                  </a:lnTo>
                  <a:lnTo>
                    <a:pt x="99694" y="798576"/>
                  </a:lnTo>
                  <a:lnTo>
                    <a:pt x="1782445" y="798576"/>
                  </a:lnTo>
                  <a:lnTo>
                    <a:pt x="1821221" y="790740"/>
                  </a:lnTo>
                  <a:lnTo>
                    <a:pt x="1852914" y="769372"/>
                  </a:lnTo>
                  <a:lnTo>
                    <a:pt x="1874295" y="737679"/>
                  </a:lnTo>
                  <a:lnTo>
                    <a:pt x="1882140" y="698868"/>
                  </a:lnTo>
                  <a:lnTo>
                    <a:pt x="1882140" y="99707"/>
                  </a:lnTo>
                  <a:lnTo>
                    <a:pt x="1874295" y="60896"/>
                  </a:lnTo>
                  <a:lnTo>
                    <a:pt x="1852914" y="29203"/>
                  </a:lnTo>
                  <a:lnTo>
                    <a:pt x="1821221" y="7835"/>
                  </a:lnTo>
                  <a:lnTo>
                    <a:pt x="1782445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95905" y="5958078"/>
              <a:ext cx="1882139" cy="798830"/>
            </a:xfrm>
            <a:custGeom>
              <a:avLst/>
              <a:gdLst/>
              <a:ahLst/>
              <a:cxnLst/>
              <a:rect l="l" t="t" r="r" b="b"/>
              <a:pathLst>
                <a:path w="1882139" h="798829">
                  <a:moveTo>
                    <a:pt x="0" y="99707"/>
                  </a:moveTo>
                  <a:lnTo>
                    <a:pt x="7844" y="60896"/>
                  </a:lnTo>
                  <a:lnTo>
                    <a:pt x="29225" y="29203"/>
                  </a:lnTo>
                  <a:lnTo>
                    <a:pt x="60918" y="7835"/>
                  </a:lnTo>
                  <a:lnTo>
                    <a:pt x="99694" y="0"/>
                  </a:lnTo>
                  <a:lnTo>
                    <a:pt x="1782445" y="0"/>
                  </a:lnTo>
                  <a:lnTo>
                    <a:pt x="1821221" y="7835"/>
                  </a:lnTo>
                  <a:lnTo>
                    <a:pt x="1852914" y="29203"/>
                  </a:lnTo>
                  <a:lnTo>
                    <a:pt x="1874295" y="60896"/>
                  </a:lnTo>
                  <a:lnTo>
                    <a:pt x="1882140" y="99707"/>
                  </a:lnTo>
                  <a:lnTo>
                    <a:pt x="1882140" y="698868"/>
                  </a:lnTo>
                  <a:lnTo>
                    <a:pt x="1874295" y="737679"/>
                  </a:lnTo>
                  <a:lnTo>
                    <a:pt x="1852914" y="769372"/>
                  </a:lnTo>
                  <a:lnTo>
                    <a:pt x="1821221" y="790740"/>
                  </a:lnTo>
                  <a:lnTo>
                    <a:pt x="1782445" y="798576"/>
                  </a:lnTo>
                  <a:lnTo>
                    <a:pt x="99694" y="798576"/>
                  </a:lnTo>
                  <a:lnTo>
                    <a:pt x="60918" y="790740"/>
                  </a:lnTo>
                  <a:lnTo>
                    <a:pt x="29225" y="769372"/>
                  </a:lnTo>
                  <a:lnTo>
                    <a:pt x="7844" y="737679"/>
                  </a:lnTo>
                  <a:lnTo>
                    <a:pt x="0" y="698868"/>
                  </a:lnTo>
                  <a:lnTo>
                    <a:pt x="0" y="99707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477516" y="5962903"/>
            <a:ext cx="1518920" cy="6965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20</a:t>
            </a:r>
            <a:r>
              <a:rPr sz="2000" b="1" spc="-3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from</a:t>
            </a:r>
            <a:r>
              <a:rPr sz="2000" b="1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504D"/>
                </a:solidFill>
                <a:latin typeface="Calibri"/>
                <a:cs typeface="Calibri"/>
              </a:rPr>
              <a:t>2</a:t>
            </a:r>
            <a:r>
              <a:rPr sz="2000" b="1" spc="-2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C0504D"/>
                </a:solidFill>
                <a:latin typeface="Calibri"/>
                <a:cs typeface="Calibri"/>
              </a:rPr>
              <a:t>unit</a:t>
            </a:r>
            <a:endParaRPr sz="20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AR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1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20/2=</a:t>
            </a:r>
            <a:r>
              <a:rPr sz="2000" spc="-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05778" y="2527554"/>
            <a:ext cx="2538730" cy="798830"/>
          </a:xfrm>
          <a:custGeom>
            <a:avLst/>
            <a:gdLst/>
            <a:ahLst/>
            <a:cxnLst/>
            <a:rect l="l" t="t" r="r" b="b"/>
            <a:pathLst>
              <a:path w="2538729" h="798829">
                <a:moveTo>
                  <a:pt x="2538221" y="0"/>
                </a:moveTo>
                <a:lnTo>
                  <a:pt x="99695" y="0"/>
                </a:lnTo>
                <a:lnTo>
                  <a:pt x="60918" y="7844"/>
                </a:lnTo>
                <a:lnTo>
                  <a:pt x="29225" y="29225"/>
                </a:lnTo>
                <a:lnTo>
                  <a:pt x="7844" y="60918"/>
                </a:lnTo>
                <a:lnTo>
                  <a:pt x="0" y="99695"/>
                </a:lnTo>
                <a:lnTo>
                  <a:pt x="0" y="698881"/>
                </a:lnTo>
                <a:lnTo>
                  <a:pt x="7844" y="737657"/>
                </a:lnTo>
                <a:lnTo>
                  <a:pt x="29225" y="769350"/>
                </a:lnTo>
                <a:lnTo>
                  <a:pt x="60918" y="790731"/>
                </a:lnTo>
                <a:lnTo>
                  <a:pt x="99695" y="798576"/>
                </a:lnTo>
                <a:lnTo>
                  <a:pt x="2538221" y="798576"/>
                </a:lnTo>
                <a:lnTo>
                  <a:pt x="2538221" y="0"/>
                </a:lnTo>
                <a:close/>
              </a:path>
            </a:pathLst>
          </a:custGeom>
          <a:solidFill>
            <a:srgbClr val="FFEB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30161" y="3396234"/>
            <a:ext cx="2513965" cy="798830"/>
          </a:xfrm>
          <a:custGeom>
            <a:avLst/>
            <a:gdLst/>
            <a:ahLst/>
            <a:cxnLst/>
            <a:rect l="l" t="t" r="r" b="b"/>
            <a:pathLst>
              <a:path w="2513965" h="798829">
                <a:moveTo>
                  <a:pt x="2513837" y="0"/>
                </a:moveTo>
                <a:lnTo>
                  <a:pt x="99695" y="0"/>
                </a:lnTo>
                <a:lnTo>
                  <a:pt x="60918" y="7844"/>
                </a:lnTo>
                <a:lnTo>
                  <a:pt x="29225" y="29225"/>
                </a:lnTo>
                <a:lnTo>
                  <a:pt x="7844" y="60918"/>
                </a:lnTo>
                <a:lnTo>
                  <a:pt x="0" y="99694"/>
                </a:lnTo>
                <a:lnTo>
                  <a:pt x="0" y="698880"/>
                </a:lnTo>
                <a:lnTo>
                  <a:pt x="7844" y="737657"/>
                </a:lnTo>
                <a:lnTo>
                  <a:pt x="29225" y="769350"/>
                </a:lnTo>
                <a:lnTo>
                  <a:pt x="60918" y="790731"/>
                </a:lnTo>
                <a:lnTo>
                  <a:pt x="99695" y="798576"/>
                </a:lnTo>
                <a:lnTo>
                  <a:pt x="2513837" y="798576"/>
                </a:lnTo>
                <a:lnTo>
                  <a:pt x="2513837" y="0"/>
                </a:lnTo>
                <a:close/>
              </a:path>
            </a:pathLst>
          </a:custGeom>
          <a:solidFill>
            <a:srgbClr val="FFEB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19679" y="1539494"/>
          <a:ext cx="9018265" cy="4406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3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3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7580">
                <a:tc>
                  <a:txBody>
                    <a:bodyPr/>
                    <a:lstStyle/>
                    <a:p>
                      <a:pPr marL="178435" marR="171450" indent="1524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34620" algn="ctr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 marR="262890" indent="17208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 marR="217170" indent="571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Average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0" marR="184785" indent="-4000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revenue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548ED4"/>
                      </a:solidFill>
                      <a:prstDash val="soli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2000" b="1" spc="-3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543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MR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548ED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548ED4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2000" b="1" spc="-4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MR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2000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30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548ED4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548ED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  <a:lnB w="28575">
                      <a:solidFill>
                        <a:srgbClr val="548E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40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50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60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70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548E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8" name="object 28"/>
          <p:cNvGrpSpPr/>
          <p:nvPr/>
        </p:nvGrpSpPr>
        <p:grpSpPr>
          <a:xfrm>
            <a:off x="506222" y="1600199"/>
            <a:ext cx="5937250" cy="4493260"/>
            <a:chOff x="506222" y="1600199"/>
            <a:chExt cx="5937250" cy="4493260"/>
          </a:xfrm>
        </p:grpSpPr>
        <p:sp>
          <p:nvSpPr>
            <p:cNvPr id="29" name="object 29"/>
            <p:cNvSpPr/>
            <p:nvPr/>
          </p:nvSpPr>
          <p:spPr>
            <a:xfrm>
              <a:off x="518922" y="2951225"/>
              <a:ext cx="4566285" cy="820419"/>
            </a:xfrm>
            <a:custGeom>
              <a:avLst/>
              <a:gdLst/>
              <a:ahLst/>
              <a:cxnLst/>
              <a:rect l="l" t="t" r="r" b="b"/>
              <a:pathLst>
                <a:path w="4566285" h="820420">
                  <a:moveTo>
                    <a:pt x="2904743" y="56896"/>
                  </a:moveTo>
                  <a:lnTo>
                    <a:pt x="2908978" y="35944"/>
                  </a:lnTo>
                  <a:lnTo>
                    <a:pt x="2920523" y="18827"/>
                  </a:lnTo>
                  <a:lnTo>
                    <a:pt x="2937640" y="7282"/>
                  </a:lnTo>
                  <a:lnTo>
                    <a:pt x="2958591" y="3048"/>
                  </a:lnTo>
                  <a:lnTo>
                    <a:pt x="3173983" y="3048"/>
                  </a:lnTo>
                  <a:lnTo>
                    <a:pt x="3194935" y="7282"/>
                  </a:lnTo>
                  <a:lnTo>
                    <a:pt x="3212052" y="18827"/>
                  </a:lnTo>
                  <a:lnTo>
                    <a:pt x="3223597" y="35944"/>
                  </a:lnTo>
                  <a:lnTo>
                    <a:pt x="3227831" y="56896"/>
                  </a:lnTo>
                  <a:lnTo>
                    <a:pt x="3227831" y="342391"/>
                  </a:lnTo>
                  <a:lnTo>
                    <a:pt x="3223597" y="363343"/>
                  </a:lnTo>
                  <a:lnTo>
                    <a:pt x="3212052" y="380460"/>
                  </a:lnTo>
                  <a:lnTo>
                    <a:pt x="3194935" y="392005"/>
                  </a:lnTo>
                  <a:lnTo>
                    <a:pt x="3173983" y="396239"/>
                  </a:lnTo>
                  <a:lnTo>
                    <a:pt x="2958591" y="396239"/>
                  </a:lnTo>
                  <a:lnTo>
                    <a:pt x="2937640" y="392005"/>
                  </a:lnTo>
                  <a:lnTo>
                    <a:pt x="2920523" y="380460"/>
                  </a:lnTo>
                  <a:lnTo>
                    <a:pt x="2908978" y="363343"/>
                  </a:lnTo>
                  <a:lnTo>
                    <a:pt x="2904743" y="342391"/>
                  </a:lnTo>
                  <a:lnTo>
                    <a:pt x="2904743" y="56896"/>
                  </a:lnTo>
                  <a:close/>
                </a:path>
                <a:path w="4566285" h="820420">
                  <a:moveTo>
                    <a:pt x="12192" y="53848"/>
                  </a:moveTo>
                  <a:lnTo>
                    <a:pt x="16423" y="32896"/>
                  </a:lnTo>
                  <a:lnTo>
                    <a:pt x="27962" y="15779"/>
                  </a:lnTo>
                  <a:lnTo>
                    <a:pt x="45078" y="4234"/>
                  </a:lnTo>
                  <a:lnTo>
                    <a:pt x="66040" y="0"/>
                  </a:lnTo>
                  <a:lnTo>
                    <a:pt x="281432" y="0"/>
                  </a:lnTo>
                  <a:lnTo>
                    <a:pt x="302393" y="4234"/>
                  </a:lnTo>
                  <a:lnTo>
                    <a:pt x="319509" y="15779"/>
                  </a:lnTo>
                  <a:lnTo>
                    <a:pt x="331048" y="32896"/>
                  </a:lnTo>
                  <a:lnTo>
                    <a:pt x="335280" y="53848"/>
                  </a:lnTo>
                  <a:lnTo>
                    <a:pt x="335280" y="339344"/>
                  </a:lnTo>
                  <a:lnTo>
                    <a:pt x="331048" y="360295"/>
                  </a:lnTo>
                  <a:lnTo>
                    <a:pt x="319509" y="377412"/>
                  </a:lnTo>
                  <a:lnTo>
                    <a:pt x="302393" y="388957"/>
                  </a:lnTo>
                  <a:lnTo>
                    <a:pt x="281432" y="393191"/>
                  </a:lnTo>
                  <a:lnTo>
                    <a:pt x="66040" y="393191"/>
                  </a:lnTo>
                  <a:lnTo>
                    <a:pt x="45078" y="388957"/>
                  </a:lnTo>
                  <a:lnTo>
                    <a:pt x="27962" y="377412"/>
                  </a:lnTo>
                  <a:lnTo>
                    <a:pt x="16423" y="360295"/>
                  </a:lnTo>
                  <a:lnTo>
                    <a:pt x="12192" y="339344"/>
                  </a:lnTo>
                  <a:lnTo>
                    <a:pt x="12192" y="53848"/>
                  </a:lnTo>
                  <a:close/>
                </a:path>
                <a:path w="4566285" h="820420">
                  <a:moveTo>
                    <a:pt x="4242816" y="59944"/>
                  </a:moveTo>
                  <a:lnTo>
                    <a:pt x="4247050" y="38992"/>
                  </a:lnTo>
                  <a:lnTo>
                    <a:pt x="4258595" y="21875"/>
                  </a:lnTo>
                  <a:lnTo>
                    <a:pt x="4275712" y="10330"/>
                  </a:lnTo>
                  <a:lnTo>
                    <a:pt x="4296664" y="6096"/>
                  </a:lnTo>
                  <a:lnTo>
                    <a:pt x="4512056" y="6096"/>
                  </a:lnTo>
                  <a:lnTo>
                    <a:pt x="4533007" y="10330"/>
                  </a:lnTo>
                  <a:lnTo>
                    <a:pt x="4550124" y="21875"/>
                  </a:lnTo>
                  <a:lnTo>
                    <a:pt x="4561669" y="38992"/>
                  </a:lnTo>
                  <a:lnTo>
                    <a:pt x="4565904" y="59944"/>
                  </a:lnTo>
                  <a:lnTo>
                    <a:pt x="4565904" y="345439"/>
                  </a:lnTo>
                  <a:lnTo>
                    <a:pt x="4561669" y="366391"/>
                  </a:lnTo>
                  <a:lnTo>
                    <a:pt x="4550124" y="383508"/>
                  </a:lnTo>
                  <a:lnTo>
                    <a:pt x="4533007" y="395053"/>
                  </a:lnTo>
                  <a:lnTo>
                    <a:pt x="4512056" y="399288"/>
                  </a:lnTo>
                  <a:lnTo>
                    <a:pt x="4296664" y="399288"/>
                  </a:lnTo>
                  <a:lnTo>
                    <a:pt x="4275712" y="395053"/>
                  </a:lnTo>
                  <a:lnTo>
                    <a:pt x="4258595" y="383508"/>
                  </a:lnTo>
                  <a:lnTo>
                    <a:pt x="4247050" y="366391"/>
                  </a:lnTo>
                  <a:lnTo>
                    <a:pt x="4242816" y="345439"/>
                  </a:lnTo>
                  <a:lnTo>
                    <a:pt x="4242816" y="59944"/>
                  </a:lnTo>
                  <a:close/>
                </a:path>
                <a:path w="4566285" h="820420">
                  <a:moveTo>
                    <a:pt x="0" y="480568"/>
                  </a:moveTo>
                  <a:lnTo>
                    <a:pt x="4231" y="459616"/>
                  </a:lnTo>
                  <a:lnTo>
                    <a:pt x="15770" y="442499"/>
                  </a:lnTo>
                  <a:lnTo>
                    <a:pt x="32886" y="430954"/>
                  </a:lnTo>
                  <a:lnTo>
                    <a:pt x="53848" y="426720"/>
                  </a:lnTo>
                  <a:lnTo>
                    <a:pt x="269240" y="426720"/>
                  </a:lnTo>
                  <a:lnTo>
                    <a:pt x="290201" y="430954"/>
                  </a:lnTo>
                  <a:lnTo>
                    <a:pt x="307317" y="442499"/>
                  </a:lnTo>
                  <a:lnTo>
                    <a:pt x="318856" y="459616"/>
                  </a:lnTo>
                  <a:lnTo>
                    <a:pt x="323088" y="480568"/>
                  </a:lnTo>
                  <a:lnTo>
                    <a:pt x="323088" y="766063"/>
                  </a:lnTo>
                  <a:lnTo>
                    <a:pt x="318856" y="787015"/>
                  </a:lnTo>
                  <a:lnTo>
                    <a:pt x="307317" y="804132"/>
                  </a:lnTo>
                  <a:lnTo>
                    <a:pt x="290201" y="815677"/>
                  </a:lnTo>
                  <a:lnTo>
                    <a:pt x="269240" y="819912"/>
                  </a:lnTo>
                  <a:lnTo>
                    <a:pt x="53848" y="819912"/>
                  </a:lnTo>
                  <a:lnTo>
                    <a:pt x="32886" y="815677"/>
                  </a:lnTo>
                  <a:lnTo>
                    <a:pt x="15770" y="804132"/>
                  </a:lnTo>
                  <a:lnTo>
                    <a:pt x="4231" y="787015"/>
                  </a:lnTo>
                  <a:lnTo>
                    <a:pt x="0" y="766063"/>
                  </a:lnTo>
                  <a:lnTo>
                    <a:pt x="0" y="480568"/>
                  </a:lnTo>
                  <a:close/>
                </a:path>
                <a:path w="4566285" h="820420">
                  <a:moveTo>
                    <a:pt x="2898648" y="480568"/>
                  </a:moveTo>
                  <a:lnTo>
                    <a:pt x="2902882" y="459616"/>
                  </a:lnTo>
                  <a:lnTo>
                    <a:pt x="2914427" y="442499"/>
                  </a:lnTo>
                  <a:lnTo>
                    <a:pt x="2931544" y="430954"/>
                  </a:lnTo>
                  <a:lnTo>
                    <a:pt x="2952495" y="426720"/>
                  </a:lnTo>
                  <a:lnTo>
                    <a:pt x="3167888" y="426720"/>
                  </a:lnTo>
                  <a:lnTo>
                    <a:pt x="3188839" y="430954"/>
                  </a:lnTo>
                  <a:lnTo>
                    <a:pt x="3205956" y="442499"/>
                  </a:lnTo>
                  <a:lnTo>
                    <a:pt x="3217501" y="459616"/>
                  </a:lnTo>
                  <a:lnTo>
                    <a:pt x="3221736" y="480568"/>
                  </a:lnTo>
                  <a:lnTo>
                    <a:pt x="3221736" y="766063"/>
                  </a:lnTo>
                  <a:lnTo>
                    <a:pt x="3217501" y="787015"/>
                  </a:lnTo>
                  <a:lnTo>
                    <a:pt x="3205956" y="804132"/>
                  </a:lnTo>
                  <a:lnTo>
                    <a:pt x="3188839" y="815677"/>
                  </a:lnTo>
                  <a:lnTo>
                    <a:pt x="3167888" y="819912"/>
                  </a:lnTo>
                  <a:lnTo>
                    <a:pt x="2952495" y="819912"/>
                  </a:lnTo>
                  <a:lnTo>
                    <a:pt x="2931544" y="815677"/>
                  </a:lnTo>
                  <a:lnTo>
                    <a:pt x="2914427" y="804132"/>
                  </a:lnTo>
                  <a:lnTo>
                    <a:pt x="2902882" y="787015"/>
                  </a:lnTo>
                  <a:lnTo>
                    <a:pt x="2898648" y="766063"/>
                  </a:lnTo>
                  <a:lnTo>
                    <a:pt x="2898648" y="480568"/>
                  </a:lnTo>
                  <a:close/>
                </a:path>
                <a:path w="4566285" h="820420">
                  <a:moveTo>
                    <a:pt x="4233672" y="471424"/>
                  </a:moveTo>
                  <a:lnTo>
                    <a:pt x="4237906" y="450472"/>
                  </a:lnTo>
                  <a:lnTo>
                    <a:pt x="4249451" y="433355"/>
                  </a:lnTo>
                  <a:lnTo>
                    <a:pt x="4266568" y="421810"/>
                  </a:lnTo>
                  <a:lnTo>
                    <a:pt x="4287520" y="417575"/>
                  </a:lnTo>
                  <a:lnTo>
                    <a:pt x="4502912" y="417575"/>
                  </a:lnTo>
                  <a:lnTo>
                    <a:pt x="4523863" y="421810"/>
                  </a:lnTo>
                  <a:lnTo>
                    <a:pt x="4540980" y="433355"/>
                  </a:lnTo>
                  <a:lnTo>
                    <a:pt x="4552525" y="450472"/>
                  </a:lnTo>
                  <a:lnTo>
                    <a:pt x="4556760" y="471424"/>
                  </a:lnTo>
                  <a:lnTo>
                    <a:pt x="4556760" y="756919"/>
                  </a:lnTo>
                  <a:lnTo>
                    <a:pt x="4552525" y="777871"/>
                  </a:lnTo>
                  <a:lnTo>
                    <a:pt x="4540980" y="794988"/>
                  </a:lnTo>
                  <a:lnTo>
                    <a:pt x="4523863" y="806533"/>
                  </a:lnTo>
                  <a:lnTo>
                    <a:pt x="4502912" y="810768"/>
                  </a:lnTo>
                  <a:lnTo>
                    <a:pt x="4287520" y="810768"/>
                  </a:lnTo>
                  <a:lnTo>
                    <a:pt x="4266568" y="806533"/>
                  </a:lnTo>
                  <a:lnTo>
                    <a:pt x="4249451" y="794988"/>
                  </a:lnTo>
                  <a:lnTo>
                    <a:pt x="4237906" y="777871"/>
                  </a:lnTo>
                  <a:lnTo>
                    <a:pt x="4233672" y="756919"/>
                  </a:lnTo>
                  <a:lnTo>
                    <a:pt x="4233672" y="471424"/>
                  </a:lnTo>
                  <a:close/>
                </a:path>
              </a:pathLst>
            </a:custGeom>
            <a:ln w="25400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4672" y="1600199"/>
              <a:ext cx="2366772" cy="161543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847229" y="1700021"/>
              <a:ext cx="2209800" cy="1457960"/>
            </a:xfrm>
            <a:custGeom>
              <a:avLst/>
              <a:gdLst/>
              <a:ahLst/>
              <a:cxnLst/>
              <a:rect l="l" t="t" r="r" b="b"/>
              <a:pathLst>
                <a:path w="2209800" h="1457960">
                  <a:moveTo>
                    <a:pt x="2138864" y="31220"/>
                  </a:moveTo>
                  <a:lnTo>
                    <a:pt x="0" y="1436624"/>
                  </a:lnTo>
                  <a:lnTo>
                    <a:pt x="13944" y="1457960"/>
                  </a:lnTo>
                  <a:lnTo>
                    <a:pt x="2152805" y="52449"/>
                  </a:lnTo>
                  <a:lnTo>
                    <a:pt x="2138864" y="31220"/>
                  </a:lnTo>
                  <a:close/>
                </a:path>
                <a:path w="2209800" h="1457960">
                  <a:moveTo>
                    <a:pt x="2195439" y="24256"/>
                  </a:moveTo>
                  <a:lnTo>
                    <a:pt x="2149462" y="24256"/>
                  </a:lnTo>
                  <a:lnTo>
                    <a:pt x="2163432" y="45465"/>
                  </a:lnTo>
                  <a:lnTo>
                    <a:pt x="2152805" y="52449"/>
                  </a:lnTo>
                  <a:lnTo>
                    <a:pt x="2166734" y="73660"/>
                  </a:lnTo>
                  <a:lnTo>
                    <a:pt x="2195439" y="24256"/>
                  </a:lnTo>
                  <a:close/>
                </a:path>
                <a:path w="2209800" h="1457960">
                  <a:moveTo>
                    <a:pt x="2149462" y="24256"/>
                  </a:moveTo>
                  <a:lnTo>
                    <a:pt x="2138864" y="31220"/>
                  </a:lnTo>
                  <a:lnTo>
                    <a:pt x="2152805" y="52449"/>
                  </a:lnTo>
                  <a:lnTo>
                    <a:pt x="2163432" y="45465"/>
                  </a:lnTo>
                  <a:lnTo>
                    <a:pt x="2149462" y="24256"/>
                  </a:lnTo>
                  <a:close/>
                </a:path>
                <a:path w="2209800" h="1457960">
                  <a:moveTo>
                    <a:pt x="2209533" y="0"/>
                  </a:moveTo>
                  <a:lnTo>
                    <a:pt x="2124951" y="10032"/>
                  </a:lnTo>
                  <a:lnTo>
                    <a:pt x="2138864" y="31220"/>
                  </a:lnTo>
                  <a:lnTo>
                    <a:pt x="2149462" y="24256"/>
                  </a:lnTo>
                  <a:lnTo>
                    <a:pt x="2195439" y="24256"/>
                  </a:lnTo>
                  <a:lnTo>
                    <a:pt x="2209533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36748" y="1600199"/>
              <a:ext cx="531901" cy="151790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039110" y="1700021"/>
              <a:ext cx="391160" cy="1360805"/>
            </a:xfrm>
            <a:custGeom>
              <a:avLst/>
              <a:gdLst/>
              <a:ahLst/>
              <a:cxnLst/>
              <a:rect l="l" t="t" r="r" b="b"/>
              <a:pathLst>
                <a:path w="391160" h="1360805">
                  <a:moveTo>
                    <a:pt x="49135" y="70392"/>
                  </a:moveTo>
                  <a:lnTo>
                    <a:pt x="24599" y="76907"/>
                  </a:lnTo>
                  <a:lnTo>
                    <a:pt x="366140" y="1360551"/>
                  </a:lnTo>
                  <a:lnTo>
                    <a:pt x="390778" y="1353947"/>
                  </a:lnTo>
                  <a:lnTo>
                    <a:pt x="49135" y="70392"/>
                  </a:lnTo>
                  <a:close/>
                </a:path>
                <a:path w="391160" h="1360805">
                  <a:moveTo>
                    <a:pt x="17271" y="0"/>
                  </a:moveTo>
                  <a:lnTo>
                    <a:pt x="0" y="83438"/>
                  </a:lnTo>
                  <a:lnTo>
                    <a:pt x="24599" y="76907"/>
                  </a:lnTo>
                  <a:lnTo>
                    <a:pt x="21335" y="64642"/>
                  </a:lnTo>
                  <a:lnTo>
                    <a:pt x="45846" y="58038"/>
                  </a:lnTo>
                  <a:lnTo>
                    <a:pt x="68503" y="58038"/>
                  </a:lnTo>
                  <a:lnTo>
                    <a:pt x="17271" y="0"/>
                  </a:lnTo>
                  <a:close/>
                </a:path>
                <a:path w="391160" h="1360805">
                  <a:moveTo>
                    <a:pt x="45846" y="58038"/>
                  </a:moveTo>
                  <a:lnTo>
                    <a:pt x="21335" y="64642"/>
                  </a:lnTo>
                  <a:lnTo>
                    <a:pt x="24599" y="76907"/>
                  </a:lnTo>
                  <a:lnTo>
                    <a:pt x="49135" y="70392"/>
                  </a:lnTo>
                  <a:lnTo>
                    <a:pt x="45846" y="58038"/>
                  </a:lnTo>
                  <a:close/>
                </a:path>
                <a:path w="391160" h="1360805">
                  <a:moveTo>
                    <a:pt x="68503" y="58038"/>
                  </a:moveTo>
                  <a:lnTo>
                    <a:pt x="45846" y="58038"/>
                  </a:lnTo>
                  <a:lnTo>
                    <a:pt x="49135" y="70392"/>
                  </a:lnTo>
                  <a:lnTo>
                    <a:pt x="73659" y="63880"/>
                  </a:lnTo>
                  <a:lnTo>
                    <a:pt x="68503" y="58038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36748" y="1600199"/>
              <a:ext cx="1850135" cy="164592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056382" y="1700021"/>
              <a:ext cx="1693545" cy="1487805"/>
            </a:xfrm>
            <a:custGeom>
              <a:avLst/>
              <a:gdLst/>
              <a:ahLst/>
              <a:cxnLst/>
              <a:rect l="l" t="t" r="r" b="b"/>
              <a:pathLst>
                <a:path w="1693545" h="1487805">
                  <a:moveTo>
                    <a:pt x="65630" y="40714"/>
                  </a:moveTo>
                  <a:lnTo>
                    <a:pt x="48887" y="59783"/>
                  </a:lnTo>
                  <a:lnTo>
                    <a:pt x="1676400" y="1487297"/>
                  </a:lnTo>
                  <a:lnTo>
                    <a:pt x="1693164" y="1468247"/>
                  </a:lnTo>
                  <a:lnTo>
                    <a:pt x="65630" y="40714"/>
                  </a:lnTo>
                  <a:close/>
                </a:path>
                <a:path w="1693545" h="1487805">
                  <a:moveTo>
                    <a:pt x="0" y="0"/>
                  </a:moveTo>
                  <a:lnTo>
                    <a:pt x="32131" y="78866"/>
                  </a:lnTo>
                  <a:lnTo>
                    <a:pt x="48887" y="59783"/>
                  </a:lnTo>
                  <a:lnTo>
                    <a:pt x="39369" y="51435"/>
                  </a:lnTo>
                  <a:lnTo>
                    <a:pt x="56134" y="32385"/>
                  </a:lnTo>
                  <a:lnTo>
                    <a:pt x="72944" y="32385"/>
                  </a:lnTo>
                  <a:lnTo>
                    <a:pt x="82423" y="21589"/>
                  </a:lnTo>
                  <a:lnTo>
                    <a:pt x="0" y="0"/>
                  </a:lnTo>
                  <a:close/>
                </a:path>
                <a:path w="1693545" h="1487805">
                  <a:moveTo>
                    <a:pt x="56134" y="32385"/>
                  </a:moveTo>
                  <a:lnTo>
                    <a:pt x="39369" y="51435"/>
                  </a:lnTo>
                  <a:lnTo>
                    <a:pt x="48887" y="59783"/>
                  </a:lnTo>
                  <a:lnTo>
                    <a:pt x="65630" y="40714"/>
                  </a:lnTo>
                  <a:lnTo>
                    <a:pt x="56134" y="32385"/>
                  </a:lnTo>
                  <a:close/>
                </a:path>
                <a:path w="1693545" h="1487805">
                  <a:moveTo>
                    <a:pt x="72944" y="32385"/>
                  </a:moveTo>
                  <a:lnTo>
                    <a:pt x="56134" y="32385"/>
                  </a:lnTo>
                  <a:lnTo>
                    <a:pt x="65630" y="40714"/>
                  </a:lnTo>
                  <a:lnTo>
                    <a:pt x="72944" y="32385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1624" y="3534155"/>
              <a:ext cx="2115312" cy="255879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844346" y="3557396"/>
              <a:ext cx="1958339" cy="2401570"/>
            </a:xfrm>
            <a:custGeom>
              <a:avLst/>
              <a:gdLst/>
              <a:ahLst/>
              <a:cxnLst/>
              <a:rect l="l" t="t" r="r" b="b"/>
              <a:pathLst>
                <a:path w="1958339" h="2401570">
                  <a:moveTo>
                    <a:pt x="1899852" y="2350051"/>
                  </a:moveTo>
                  <a:lnTo>
                    <a:pt x="1880184" y="2366073"/>
                  </a:lnTo>
                  <a:lnTo>
                    <a:pt x="1957781" y="2401125"/>
                  </a:lnTo>
                  <a:lnTo>
                    <a:pt x="1948589" y="2359901"/>
                  </a:lnTo>
                  <a:lnTo>
                    <a:pt x="1907870" y="2359901"/>
                  </a:lnTo>
                  <a:lnTo>
                    <a:pt x="1899852" y="2350051"/>
                  </a:lnTo>
                  <a:close/>
                </a:path>
                <a:path w="1958339" h="2401570">
                  <a:moveTo>
                    <a:pt x="1919539" y="2334013"/>
                  </a:moveTo>
                  <a:lnTo>
                    <a:pt x="1899852" y="2350051"/>
                  </a:lnTo>
                  <a:lnTo>
                    <a:pt x="1907870" y="2359901"/>
                  </a:lnTo>
                  <a:lnTo>
                    <a:pt x="1927555" y="2343861"/>
                  </a:lnTo>
                  <a:lnTo>
                    <a:pt x="1919539" y="2334013"/>
                  </a:lnTo>
                  <a:close/>
                </a:path>
                <a:path w="1958339" h="2401570">
                  <a:moveTo>
                    <a:pt x="1939239" y="2317965"/>
                  </a:moveTo>
                  <a:lnTo>
                    <a:pt x="1919539" y="2334013"/>
                  </a:lnTo>
                  <a:lnTo>
                    <a:pt x="1927555" y="2343861"/>
                  </a:lnTo>
                  <a:lnTo>
                    <a:pt x="1907870" y="2359901"/>
                  </a:lnTo>
                  <a:lnTo>
                    <a:pt x="1948589" y="2359901"/>
                  </a:lnTo>
                  <a:lnTo>
                    <a:pt x="1939239" y="2317965"/>
                  </a:lnTo>
                  <a:close/>
                </a:path>
                <a:path w="1958339" h="2401570">
                  <a:moveTo>
                    <a:pt x="19710" y="0"/>
                  </a:moveTo>
                  <a:lnTo>
                    <a:pt x="0" y="16001"/>
                  </a:lnTo>
                  <a:lnTo>
                    <a:pt x="1899852" y="2350051"/>
                  </a:lnTo>
                  <a:lnTo>
                    <a:pt x="1919539" y="2334013"/>
                  </a:lnTo>
                  <a:lnTo>
                    <a:pt x="19710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82239" y="3547871"/>
              <a:ext cx="801611" cy="2545079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784601" y="3571240"/>
              <a:ext cx="661670" cy="2387600"/>
            </a:xfrm>
            <a:custGeom>
              <a:avLst/>
              <a:gdLst/>
              <a:ahLst/>
              <a:cxnLst/>
              <a:rect l="l" t="t" r="r" b="b"/>
              <a:pathLst>
                <a:path w="661670" h="2387600">
                  <a:moveTo>
                    <a:pt x="0" y="2303856"/>
                  </a:moveTo>
                  <a:lnTo>
                    <a:pt x="17272" y="2387282"/>
                  </a:lnTo>
                  <a:lnTo>
                    <a:pt x="68561" y="2329154"/>
                  </a:lnTo>
                  <a:lnTo>
                    <a:pt x="45847" y="2329154"/>
                  </a:lnTo>
                  <a:lnTo>
                    <a:pt x="21209" y="2322639"/>
                  </a:lnTo>
                  <a:lnTo>
                    <a:pt x="24468" y="2310340"/>
                  </a:lnTo>
                  <a:lnTo>
                    <a:pt x="0" y="2303856"/>
                  </a:lnTo>
                  <a:close/>
                </a:path>
                <a:path w="661670" h="2387600">
                  <a:moveTo>
                    <a:pt x="24468" y="2310340"/>
                  </a:moveTo>
                  <a:lnTo>
                    <a:pt x="21209" y="2322639"/>
                  </a:lnTo>
                  <a:lnTo>
                    <a:pt x="45847" y="2329154"/>
                  </a:lnTo>
                  <a:lnTo>
                    <a:pt x="49102" y="2316868"/>
                  </a:lnTo>
                  <a:lnTo>
                    <a:pt x="24468" y="2310340"/>
                  </a:lnTo>
                  <a:close/>
                </a:path>
                <a:path w="661670" h="2387600">
                  <a:moveTo>
                    <a:pt x="49102" y="2316868"/>
                  </a:moveTo>
                  <a:lnTo>
                    <a:pt x="45847" y="2329154"/>
                  </a:lnTo>
                  <a:lnTo>
                    <a:pt x="68561" y="2329154"/>
                  </a:lnTo>
                  <a:lnTo>
                    <a:pt x="73660" y="2323376"/>
                  </a:lnTo>
                  <a:lnTo>
                    <a:pt x="49102" y="2316868"/>
                  </a:lnTo>
                  <a:close/>
                </a:path>
                <a:path w="661670" h="2387600">
                  <a:moveTo>
                    <a:pt x="636651" y="0"/>
                  </a:moveTo>
                  <a:lnTo>
                    <a:pt x="24468" y="2310340"/>
                  </a:lnTo>
                  <a:lnTo>
                    <a:pt x="49102" y="2316868"/>
                  </a:lnTo>
                  <a:lnTo>
                    <a:pt x="661288" y="6604"/>
                  </a:lnTo>
                  <a:lnTo>
                    <a:pt x="636651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79192" y="3534155"/>
              <a:ext cx="2110739" cy="2558795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798826" y="3557396"/>
              <a:ext cx="1952625" cy="2401570"/>
            </a:xfrm>
            <a:custGeom>
              <a:avLst/>
              <a:gdLst/>
              <a:ahLst/>
              <a:cxnLst/>
              <a:rect l="l" t="t" r="r" b="b"/>
              <a:pathLst>
                <a:path w="1952625" h="2401570">
                  <a:moveTo>
                    <a:pt x="18415" y="2317953"/>
                  </a:moveTo>
                  <a:lnTo>
                    <a:pt x="0" y="2401125"/>
                  </a:lnTo>
                  <a:lnTo>
                    <a:pt x="77597" y="2365971"/>
                  </a:lnTo>
                  <a:lnTo>
                    <a:pt x="70021" y="2359825"/>
                  </a:lnTo>
                  <a:lnTo>
                    <a:pt x="49911" y="2359825"/>
                  </a:lnTo>
                  <a:lnTo>
                    <a:pt x="30099" y="2343823"/>
                  </a:lnTo>
                  <a:lnTo>
                    <a:pt x="38119" y="2333941"/>
                  </a:lnTo>
                  <a:lnTo>
                    <a:pt x="18415" y="2317953"/>
                  </a:lnTo>
                  <a:close/>
                </a:path>
                <a:path w="1952625" h="2401570">
                  <a:moveTo>
                    <a:pt x="38119" y="2333941"/>
                  </a:moveTo>
                  <a:lnTo>
                    <a:pt x="30099" y="2343823"/>
                  </a:lnTo>
                  <a:lnTo>
                    <a:pt x="49911" y="2359825"/>
                  </a:lnTo>
                  <a:lnTo>
                    <a:pt x="57895" y="2349987"/>
                  </a:lnTo>
                  <a:lnTo>
                    <a:pt x="38119" y="2333941"/>
                  </a:lnTo>
                  <a:close/>
                </a:path>
                <a:path w="1952625" h="2401570">
                  <a:moveTo>
                    <a:pt x="57895" y="2349987"/>
                  </a:moveTo>
                  <a:lnTo>
                    <a:pt x="49911" y="2359825"/>
                  </a:lnTo>
                  <a:lnTo>
                    <a:pt x="70021" y="2359825"/>
                  </a:lnTo>
                  <a:lnTo>
                    <a:pt x="57895" y="2349987"/>
                  </a:lnTo>
                  <a:close/>
                </a:path>
                <a:path w="1952625" h="2401570">
                  <a:moveTo>
                    <a:pt x="1932559" y="0"/>
                  </a:moveTo>
                  <a:lnTo>
                    <a:pt x="38119" y="2333941"/>
                  </a:lnTo>
                  <a:lnTo>
                    <a:pt x="57895" y="2349987"/>
                  </a:lnTo>
                  <a:lnTo>
                    <a:pt x="1952244" y="16001"/>
                  </a:lnTo>
                  <a:lnTo>
                    <a:pt x="1932559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06317" y="2509266"/>
              <a:ext cx="589915" cy="856615"/>
            </a:xfrm>
            <a:custGeom>
              <a:avLst/>
              <a:gdLst/>
              <a:ahLst/>
              <a:cxnLst/>
              <a:rect l="l" t="t" r="r" b="b"/>
              <a:pathLst>
                <a:path w="589914" h="856614">
                  <a:moveTo>
                    <a:pt x="0" y="98298"/>
                  </a:moveTo>
                  <a:lnTo>
                    <a:pt x="7733" y="60061"/>
                  </a:lnTo>
                  <a:lnTo>
                    <a:pt x="28813" y="28813"/>
                  </a:lnTo>
                  <a:lnTo>
                    <a:pt x="60061" y="7733"/>
                  </a:lnTo>
                  <a:lnTo>
                    <a:pt x="98298" y="0"/>
                  </a:lnTo>
                  <a:lnTo>
                    <a:pt x="491490" y="0"/>
                  </a:lnTo>
                  <a:lnTo>
                    <a:pt x="529726" y="7733"/>
                  </a:lnTo>
                  <a:lnTo>
                    <a:pt x="560974" y="28813"/>
                  </a:lnTo>
                  <a:lnTo>
                    <a:pt x="582054" y="60061"/>
                  </a:lnTo>
                  <a:lnTo>
                    <a:pt x="589788" y="98298"/>
                  </a:lnTo>
                  <a:lnTo>
                    <a:pt x="589788" y="758189"/>
                  </a:lnTo>
                  <a:lnTo>
                    <a:pt x="582054" y="796426"/>
                  </a:lnTo>
                  <a:lnTo>
                    <a:pt x="560974" y="827674"/>
                  </a:lnTo>
                  <a:lnTo>
                    <a:pt x="529726" y="848754"/>
                  </a:lnTo>
                  <a:lnTo>
                    <a:pt x="491490" y="856488"/>
                  </a:lnTo>
                  <a:lnTo>
                    <a:pt x="98298" y="856488"/>
                  </a:lnTo>
                  <a:lnTo>
                    <a:pt x="60061" y="848754"/>
                  </a:lnTo>
                  <a:lnTo>
                    <a:pt x="28813" y="827674"/>
                  </a:lnTo>
                  <a:lnTo>
                    <a:pt x="7733" y="796426"/>
                  </a:lnTo>
                  <a:lnTo>
                    <a:pt x="0" y="758189"/>
                  </a:lnTo>
                  <a:lnTo>
                    <a:pt x="0" y="98298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52672" y="2711208"/>
              <a:ext cx="2327148" cy="417563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894708" y="2734436"/>
              <a:ext cx="2170430" cy="288290"/>
            </a:xfrm>
            <a:custGeom>
              <a:avLst/>
              <a:gdLst/>
              <a:ahLst/>
              <a:cxnLst/>
              <a:rect l="l" t="t" r="r" b="b"/>
              <a:pathLst>
                <a:path w="2170429" h="288289">
                  <a:moveTo>
                    <a:pt x="2092912" y="262979"/>
                  </a:moveTo>
                  <a:lnTo>
                    <a:pt x="2090039" y="288163"/>
                  </a:lnTo>
                  <a:lnTo>
                    <a:pt x="2155090" y="264413"/>
                  </a:lnTo>
                  <a:lnTo>
                    <a:pt x="2105532" y="264413"/>
                  </a:lnTo>
                  <a:lnTo>
                    <a:pt x="2092912" y="262979"/>
                  </a:lnTo>
                  <a:close/>
                </a:path>
                <a:path w="2170429" h="288289">
                  <a:moveTo>
                    <a:pt x="2095794" y="237717"/>
                  </a:moveTo>
                  <a:lnTo>
                    <a:pt x="2092912" y="262979"/>
                  </a:lnTo>
                  <a:lnTo>
                    <a:pt x="2105532" y="264413"/>
                  </a:lnTo>
                  <a:lnTo>
                    <a:pt x="2108327" y="239140"/>
                  </a:lnTo>
                  <a:lnTo>
                    <a:pt x="2095794" y="237717"/>
                  </a:lnTo>
                  <a:close/>
                </a:path>
                <a:path w="2170429" h="288289">
                  <a:moveTo>
                    <a:pt x="2098675" y="212471"/>
                  </a:moveTo>
                  <a:lnTo>
                    <a:pt x="2095794" y="237717"/>
                  </a:lnTo>
                  <a:lnTo>
                    <a:pt x="2108327" y="239140"/>
                  </a:lnTo>
                  <a:lnTo>
                    <a:pt x="2105532" y="264413"/>
                  </a:lnTo>
                  <a:lnTo>
                    <a:pt x="2155090" y="264413"/>
                  </a:lnTo>
                  <a:lnTo>
                    <a:pt x="2170049" y="258952"/>
                  </a:lnTo>
                  <a:lnTo>
                    <a:pt x="2098675" y="212471"/>
                  </a:lnTo>
                  <a:close/>
                </a:path>
                <a:path w="2170429" h="288289">
                  <a:moveTo>
                    <a:pt x="2793" y="0"/>
                  </a:moveTo>
                  <a:lnTo>
                    <a:pt x="0" y="25146"/>
                  </a:lnTo>
                  <a:lnTo>
                    <a:pt x="2092912" y="262979"/>
                  </a:lnTo>
                  <a:lnTo>
                    <a:pt x="2095794" y="237717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114294" y="2911602"/>
              <a:ext cx="955675" cy="856615"/>
            </a:xfrm>
            <a:custGeom>
              <a:avLst/>
              <a:gdLst/>
              <a:ahLst/>
              <a:cxnLst/>
              <a:rect l="l" t="t" r="r" b="b"/>
              <a:pathLst>
                <a:path w="955675" h="856614">
                  <a:moveTo>
                    <a:pt x="0" y="142748"/>
                  </a:moveTo>
                  <a:lnTo>
                    <a:pt x="7274" y="97617"/>
                  </a:lnTo>
                  <a:lnTo>
                    <a:pt x="27533" y="58430"/>
                  </a:lnTo>
                  <a:lnTo>
                    <a:pt x="58430" y="27533"/>
                  </a:lnTo>
                  <a:lnTo>
                    <a:pt x="97617" y="7274"/>
                  </a:lnTo>
                  <a:lnTo>
                    <a:pt x="142747" y="0"/>
                  </a:lnTo>
                  <a:lnTo>
                    <a:pt x="812800" y="0"/>
                  </a:lnTo>
                  <a:lnTo>
                    <a:pt x="857930" y="7274"/>
                  </a:lnTo>
                  <a:lnTo>
                    <a:pt x="897117" y="27533"/>
                  </a:lnTo>
                  <a:lnTo>
                    <a:pt x="928014" y="58430"/>
                  </a:lnTo>
                  <a:lnTo>
                    <a:pt x="948273" y="97617"/>
                  </a:lnTo>
                  <a:lnTo>
                    <a:pt x="955547" y="142748"/>
                  </a:lnTo>
                  <a:lnTo>
                    <a:pt x="955547" y="713740"/>
                  </a:lnTo>
                  <a:lnTo>
                    <a:pt x="948273" y="758870"/>
                  </a:lnTo>
                  <a:lnTo>
                    <a:pt x="928014" y="798057"/>
                  </a:lnTo>
                  <a:lnTo>
                    <a:pt x="897117" y="828954"/>
                  </a:lnTo>
                  <a:lnTo>
                    <a:pt x="857930" y="849213"/>
                  </a:lnTo>
                  <a:lnTo>
                    <a:pt x="812800" y="856488"/>
                  </a:lnTo>
                  <a:lnTo>
                    <a:pt x="142747" y="856488"/>
                  </a:lnTo>
                  <a:lnTo>
                    <a:pt x="97617" y="849213"/>
                  </a:lnTo>
                  <a:lnTo>
                    <a:pt x="58430" y="828954"/>
                  </a:lnTo>
                  <a:lnTo>
                    <a:pt x="27533" y="798057"/>
                  </a:lnTo>
                  <a:lnTo>
                    <a:pt x="7274" y="758870"/>
                  </a:lnTo>
                  <a:lnTo>
                    <a:pt x="0" y="713740"/>
                  </a:lnTo>
                  <a:lnTo>
                    <a:pt x="0" y="142748"/>
                  </a:lnTo>
                  <a:close/>
                </a:path>
              </a:pathLst>
            </a:custGeom>
            <a:ln w="253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069080" y="3351530"/>
              <a:ext cx="1945005" cy="163830"/>
            </a:xfrm>
            <a:custGeom>
              <a:avLst/>
              <a:gdLst/>
              <a:ahLst/>
              <a:cxnLst/>
              <a:rect l="l" t="t" r="r" b="b"/>
              <a:pathLst>
                <a:path w="1945004" h="163829">
                  <a:moveTo>
                    <a:pt x="1861439" y="78105"/>
                  </a:moveTo>
                  <a:lnTo>
                    <a:pt x="1859786" y="106618"/>
                  </a:lnTo>
                  <a:lnTo>
                    <a:pt x="1874139" y="107442"/>
                  </a:lnTo>
                  <a:lnTo>
                    <a:pt x="1872488" y="135890"/>
                  </a:lnTo>
                  <a:lnTo>
                    <a:pt x="1858090" y="135890"/>
                  </a:lnTo>
                  <a:lnTo>
                    <a:pt x="1856486" y="163575"/>
                  </a:lnTo>
                  <a:lnTo>
                    <a:pt x="1920962" y="135890"/>
                  </a:lnTo>
                  <a:lnTo>
                    <a:pt x="1872488" y="135890"/>
                  </a:lnTo>
                  <a:lnTo>
                    <a:pt x="1858138" y="135066"/>
                  </a:lnTo>
                  <a:lnTo>
                    <a:pt x="1922880" y="135066"/>
                  </a:lnTo>
                  <a:lnTo>
                    <a:pt x="1944624" y="125730"/>
                  </a:lnTo>
                  <a:lnTo>
                    <a:pt x="1861439" y="78105"/>
                  </a:lnTo>
                  <a:close/>
                </a:path>
                <a:path w="1945004" h="163829">
                  <a:moveTo>
                    <a:pt x="1859786" y="106618"/>
                  </a:moveTo>
                  <a:lnTo>
                    <a:pt x="1858138" y="135066"/>
                  </a:lnTo>
                  <a:lnTo>
                    <a:pt x="1872488" y="135890"/>
                  </a:lnTo>
                  <a:lnTo>
                    <a:pt x="1874139" y="107442"/>
                  </a:lnTo>
                  <a:lnTo>
                    <a:pt x="1859786" y="106618"/>
                  </a:lnTo>
                  <a:close/>
                </a:path>
                <a:path w="1945004" h="163829">
                  <a:moveTo>
                    <a:pt x="1524" y="0"/>
                  </a:moveTo>
                  <a:lnTo>
                    <a:pt x="0" y="28448"/>
                  </a:lnTo>
                  <a:lnTo>
                    <a:pt x="1858138" y="135066"/>
                  </a:lnTo>
                  <a:lnTo>
                    <a:pt x="1859786" y="106618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07430" y="2951225"/>
              <a:ext cx="323215" cy="393700"/>
            </a:xfrm>
            <a:custGeom>
              <a:avLst/>
              <a:gdLst/>
              <a:ahLst/>
              <a:cxnLst/>
              <a:rect l="l" t="t" r="r" b="b"/>
              <a:pathLst>
                <a:path w="323214" h="393700">
                  <a:moveTo>
                    <a:pt x="0" y="53848"/>
                  </a:moveTo>
                  <a:lnTo>
                    <a:pt x="4234" y="32896"/>
                  </a:lnTo>
                  <a:lnTo>
                    <a:pt x="15779" y="15779"/>
                  </a:lnTo>
                  <a:lnTo>
                    <a:pt x="32896" y="4234"/>
                  </a:lnTo>
                  <a:lnTo>
                    <a:pt x="53848" y="0"/>
                  </a:lnTo>
                  <a:lnTo>
                    <a:pt x="269240" y="0"/>
                  </a:lnTo>
                  <a:lnTo>
                    <a:pt x="290191" y="4234"/>
                  </a:lnTo>
                  <a:lnTo>
                    <a:pt x="307308" y="15779"/>
                  </a:lnTo>
                  <a:lnTo>
                    <a:pt x="318853" y="32896"/>
                  </a:lnTo>
                  <a:lnTo>
                    <a:pt x="323088" y="53848"/>
                  </a:lnTo>
                  <a:lnTo>
                    <a:pt x="323088" y="339344"/>
                  </a:lnTo>
                  <a:lnTo>
                    <a:pt x="318853" y="360295"/>
                  </a:lnTo>
                  <a:lnTo>
                    <a:pt x="307308" y="377412"/>
                  </a:lnTo>
                  <a:lnTo>
                    <a:pt x="290191" y="388957"/>
                  </a:lnTo>
                  <a:lnTo>
                    <a:pt x="269240" y="393191"/>
                  </a:lnTo>
                  <a:lnTo>
                    <a:pt x="53848" y="393191"/>
                  </a:lnTo>
                  <a:lnTo>
                    <a:pt x="32896" y="388957"/>
                  </a:lnTo>
                  <a:lnTo>
                    <a:pt x="15779" y="377412"/>
                  </a:lnTo>
                  <a:lnTo>
                    <a:pt x="4234" y="360295"/>
                  </a:lnTo>
                  <a:lnTo>
                    <a:pt x="0" y="339344"/>
                  </a:lnTo>
                  <a:lnTo>
                    <a:pt x="0" y="53848"/>
                  </a:lnTo>
                  <a:close/>
                </a:path>
              </a:pathLst>
            </a:custGeom>
            <a:ln w="25399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07430" y="3393186"/>
              <a:ext cx="323215" cy="393700"/>
            </a:xfrm>
            <a:custGeom>
              <a:avLst/>
              <a:gdLst/>
              <a:ahLst/>
              <a:cxnLst/>
              <a:rect l="l" t="t" r="r" b="b"/>
              <a:pathLst>
                <a:path w="323214" h="393700">
                  <a:moveTo>
                    <a:pt x="0" y="53848"/>
                  </a:moveTo>
                  <a:lnTo>
                    <a:pt x="4234" y="32896"/>
                  </a:lnTo>
                  <a:lnTo>
                    <a:pt x="15779" y="15779"/>
                  </a:lnTo>
                  <a:lnTo>
                    <a:pt x="32896" y="4234"/>
                  </a:lnTo>
                  <a:lnTo>
                    <a:pt x="53848" y="0"/>
                  </a:lnTo>
                  <a:lnTo>
                    <a:pt x="269240" y="0"/>
                  </a:lnTo>
                  <a:lnTo>
                    <a:pt x="290191" y="4234"/>
                  </a:lnTo>
                  <a:lnTo>
                    <a:pt x="307308" y="15779"/>
                  </a:lnTo>
                  <a:lnTo>
                    <a:pt x="318853" y="32896"/>
                  </a:lnTo>
                  <a:lnTo>
                    <a:pt x="323088" y="53848"/>
                  </a:lnTo>
                  <a:lnTo>
                    <a:pt x="323088" y="339344"/>
                  </a:lnTo>
                  <a:lnTo>
                    <a:pt x="318853" y="360295"/>
                  </a:lnTo>
                  <a:lnTo>
                    <a:pt x="307308" y="377412"/>
                  </a:lnTo>
                  <a:lnTo>
                    <a:pt x="290191" y="388957"/>
                  </a:lnTo>
                  <a:lnTo>
                    <a:pt x="269240" y="393191"/>
                  </a:lnTo>
                  <a:lnTo>
                    <a:pt x="53848" y="393191"/>
                  </a:lnTo>
                  <a:lnTo>
                    <a:pt x="32896" y="388957"/>
                  </a:lnTo>
                  <a:lnTo>
                    <a:pt x="15779" y="377412"/>
                  </a:lnTo>
                  <a:lnTo>
                    <a:pt x="4234" y="360295"/>
                  </a:lnTo>
                  <a:lnTo>
                    <a:pt x="0" y="339344"/>
                  </a:lnTo>
                  <a:lnTo>
                    <a:pt x="0" y="53848"/>
                  </a:lnTo>
                  <a:close/>
                </a:path>
              </a:pathLst>
            </a:custGeom>
            <a:ln w="253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4935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293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PROFIT</a:t>
            </a:r>
            <a:r>
              <a:rPr sz="2000" spc="-50" dirty="0"/>
              <a:t> </a:t>
            </a:r>
            <a:r>
              <a:rPr sz="2000" spc="-10" dirty="0"/>
              <a:t>MAXIMIZATION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409143" y="1152906"/>
            <a:ext cx="710819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competitive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markets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81430"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good</a:t>
            </a:r>
            <a:endParaRPr sz="2000">
              <a:latin typeface="Calibri"/>
              <a:cs typeface="Calibri"/>
            </a:endParaRPr>
          </a:p>
          <a:p>
            <a:pPr marL="1223010" algn="ctr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5842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non-competitive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≠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MR.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143" y="4079494"/>
            <a:ext cx="65366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order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maximize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profits</a:t>
            </a:r>
            <a:r>
              <a:rPr sz="2000" spc="-10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495" y="2997707"/>
            <a:ext cx="359664" cy="29260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261110" y="1850898"/>
            <a:ext cx="6768465" cy="786765"/>
          </a:xfrm>
          <a:custGeom>
            <a:avLst/>
            <a:gdLst/>
            <a:ahLst/>
            <a:cxnLst/>
            <a:rect l="l" t="t" r="r" b="b"/>
            <a:pathLst>
              <a:path w="6768465" h="786764">
                <a:moveTo>
                  <a:pt x="0" y="131063"/>
                </a:moveTo>
                <a:lnTo>
                  <a:pt x="10298" y="80045"/>
                </a:lnTo>
                <a:lnTo>
                  <a:pt x="38385" y="38385"/>
                </a:lnTo>
                <a:lnTo>
                  <a:pt x="80045" y="10298"/>
                </a:lnTo>
                <a:lnTo>
                  <a:pt x="131064" y="0"/>
                </a:lnTo>
                <a:lnTo>
                  <a:pt x="6637020" y="0"/>
                </a:lnTo>
                <a:lnTo>
                  <a:pt x="6688038" y="10298"/>
                </a:lnTo>
                <a:lnTo>
                  <a:pt x="6729698" y="38385"/>
                </a:lnTo>
                <a:lnTo>
                  <a:pt x="6757785" y="80045"/>
                </a:lnTo>
                <a:lnTo>
                  <a:pt x="6768084" y="131063"/>
                </a:lnTo>
                <a:lnTo>
                  <a:pt x="6768084" y="655319"/>
                </a:lnTo>
                <a:lnTo>
                  <a:pt x="6757785" y="706338"/>
                </a:lnTo>
                <a:lnTo>
                  <a:pt x="6729698" y="747998"/>
                </a:lnTo>
                <a:lnTo>
                  <a:pt x="6688038" y="776085"/>
                </a:lnTo>
                <a:lnTo>
                  <a:pt x="6637020" y="786384"/>
                </a:lnTo>
                <a:lnTo>
                  <a:pt x="131064" y="786384"/>
                </a:lnTo>
                <a:lnTo>
                  <a:pt x="80045" y="776085"/>
                </a:lnTo>
                <a:lnTo>
                  <a:pt x="38385" y="747998"/>
                </a:lnTo>
                <a:lnTo>
                  <a:pt x="10298" y="706338"/>
                </a:lnTo>
                <a:lnTo>
                  <a:pt x="0" y="655319"/>
                </a:lnTo>
                <a:lnTo>
                  <a:pt x="0" y="131063"/>
                </a:lnTo>
                <a:close/>
              </a:path>
            </a:pathLst>
          </a:custGeom>
          <a:ln w="2539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2567</Words>
  <Application>Microsoft Office PowerPoint</Application>
  <PresentationFormat>On-screen Show (4:3)</PresentationFormat>
  <Paragraphs>410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Cambria Math</vt:lpstr>
      <vt:lpstr>Times New Roman</vt:lpstr>
      <vt:lpstr>Wingdings</vt:lpstr>
      <vt:lpstr>Office Theme</vt:lpstr>
      <vt:lpstr>Economics</vt:lpstr>
      <vt:lpstr>AIM OF THIS LECTURE</vt:lpstr>
      <vt:lpstr>PowerPoint Presentation</vt:lpstr>
      <vt:lpstr>PERFECT COMPETITION</vt:lpstr>
      <vt:lpstr>TOTAL REVENUE, TOTAL COST AND PROFIT</vt:lpstr>
      <vt:lpstr>PowerPoint Presentation</vt:lpstr>
      <vt:lpstr>VARIOUS MEASURES OF REVENUE: average and marginal revenue</vt:lpstr>
      <vt:lpstr>MARGINAL REVENUE and AVERAGE REVENUE: price takers</vt:lpstr>
      <vt:lpstr>PROFIT MAXIMIZATION</vt:lpstr>
      <vt:lpstr>PROFIT MAXIMIZATION: A NUMERICAL EXAMPLE</vt:lpstr>
      <vt:lpstr>PROFIT MAXIMIZATION: A NUMERICAL EXAMPLE</vt:lpstr>
      <vt:lpstr>PROFIT MAXIMIZATION: A NUMERICAL EXAMPLE</vt:lpstr>
      <vt:lpstr>PROFIT MAXIMIZATION: A NUMERICAL EXAMPLE</vt:lpstr>
      <vt:lpstr>PROFIT MAXIMIZATION: A NUMERICAL EXAMPLE</vt:lpstr>
      <vt:lpstr>One of 10 Principles of Economics (Chap 1): Rational people think at the margin.</vt:lpstr>
      <vt:lpstr>Profit is maximised when producing a quantity such that:</vt:lpstr>
      <vt:lpstr>PROFIT MAXIMIZATION</vt:lpstr>
      <vt:lpstr>PROFIT MAXIMIZATION</vt:lpstr>
      <vt:lpstr>PROFIT MAXIMIZATION</vt:lpstr>
      <vt:lpstr>PowerPoint Presentation</vt:lpstr>
      <vt:lpstr>PowerPoint Presentation</vt:lpstr>
      <vt:lpstr>PowerPoint Presentation</vt:lpstr>
      <vt:lpstr>The Competitive Firm’s Short Run Supply Curve</vt:lpstr>
      <vt:lpstr>PowerPoint Presentation</vt:lpstr>
      <vt:lpstr>The Competitive Firm’s Long Run Supply Curve</vt:lpstr>
      <vt:lpstr>SUPPLY CURVE IN A COMPETITIVE MARKET</vt:lpstr>
      <vt:lpstr>REMENBER: PROFIT MAXIMIZATION</vt:lpstr>
      <vt:lpstr>PROFIT MAXIMIZATION</vt:lpstr>
      <vt:lpstr>Profit as the Area between Price and Average Total Cost</vt:lpstr>
      <vt:lpstr>Profit as the Area between Price and Average Total Cost</vt:lpstr>
      <vt:lpstr>PowerPoint Presentation</vt:lpstr>
      <vt:lpstr>PowerPoint Presentation</vt:lpstr>
      <vt:lpstr>PowerPoint Presentation</vt:lpstr>
      <vt:lpstr>PowerPoint Presentation</vt:lpstr>
      <vt:lpstr>GENERAL SUMMARY</vt:lpstr>
      <vt:lpstr>GENERAL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Microeconomics</dc:title>
  <dc:creator>Luke</dc:creator>
  <cp:lastModifiedBy>Cansu Unver-Erbas</cp:lastModifiedBy>
  <cp:revision>2</cp:revision>
  <dcterms:created xsi:type="dcterms:W3CDTF">2024-01-30T10:35:12Z</dcterms:created>
  <dcterms:modified xsi:type="dcterms:W3CDTF">2024-12-02T08:44:39Z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2024-01-30T00:00:00Z</vt:filetime>
  </property>
  <property fmtid="{D5CDD505-2E9C-101B-9397-08002B2CF9AE}" pid="5" name="Producer">
    <vt:lpwstr>Microsoft® PowerPoint® for Microsoft 365</vt:lpwstr>
  </property>
</Properties>
</file>