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57" r:id="rId2"/>
    <p:sldId id="256" r:id="rId3"/>
    <p:sldId id="331" r:id="rId4"/>
    <p:sldId id="332" r:id="rId5"/>
    <p:sldId id="333" r:id="rId6"/>
    <p:sldId id="335" r:id="rId7"/>
    <p:sldId id="334" r:id="rId8"/>
    <p:sldId id="336" r:id="rId9"/>
    <p:sldId id="337" r:id="rId10"/>
    <p:sldId id="338" r:id="rId11"/>
    <p:sldId id="339" r:id="rId12"/>
    <p:sldId id="340" r:id="rId13"/>
    <p:sldId id="341" r:id="rId14"/>
    <p:sldId id="344" r:id="rId15"/>
    <p:sldId id="343" r:id="rId16"/>
    <p:sldId id="345" r:id="rId17"/>
    <p:sldId id="346" r:id="rId18"/>
    <p:sldId id="347" r:id="rId19"/>
    <p:sldId id="348" r:id="rId20"/>
    <p:sldId id="349" r:id="rId21"/>
    <p:sldId id="350" r:id="rId22"/>
    <p:sldId id="351" r:id="rId23"/>
    <p:sldId id="352" r:id="rId24"/>
    <p:sldId id="353" r:id="rId25"/>
    <p:sldId id="354" r:id="rId26"/>
    <p:sldId id="356"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9" d="100"/>
          <a:sy n="89" d="100"/>
        </p:scale>
        <p:origin x="-1434"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77129B-2B6A-4650-90AE-EC401E58F4F4}" type="datetimeFigureOut">
              <a:rPr lang="tr-TR" smtClean="0"/>
              <a:t>2.03.2023</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4B315B-F194-432E-9769-2F0EA63AD224}" type="slidenum">
              <a:rPr lang="tr-TR" smtClean="0"/>
              <a:t>‹#›</a:t>
            </a:fld>
            <a:endParaRPr lang="tr-TR"/>
          </a:p>
        </p:txBody>
      </p:sp>
    </p:spTree>
    <p:extLst>
      <p:ext uri="{BB962C8B-B14F-4D97-AF65-F5344CB8AC3E}">
        <p14:creationId xmlns:p14="http://schemas.microsoft.com/office/powerpoint/2010/main" val="3274669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44B315B-F194-432E-9769-2F0EA63AD224}" type="slidenum">
              <a:rPr lang="tr-TR" smtClean="0"/>
              <a:t>2</a:t>
            </a:fld>
            <a:endParaRPr lang="tr-TR"/>
          </a:p>
        </p:txBody>
      </p:sp>
    </p:spTree>
    <p:extLst>
      <p:ext uri="{BB962C8B-B14F-4D97-AF65-F5344CB8AC3E}">
        <p14:creationId xmlns:p14="http://schemas.microsoft.com/office/powerpoint/2010/main" val="4188248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6408198-48AF-49FA-A72E-F7A26C0A1109}" type="datetimeFigureOut">
              <a:rPr lang="tr-TR" smtClean="0"/>
              <a:t>2.03.2023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7096E2-7BCC-43B8-8725-342192B3B8F6}" type="slidenum">
              <a:rPr lang="tr-TR" smtClean="0"/>
              <a:t>‹#›</a:t>
            </a:fld>
            <a:endParaRPr lang="tr-TR"/>
          </a:p>
        </p:txBody>
      </p:sp>
    </p:spTree>
    <p:extLst>
      <p:ext uri="{BB962C8B-B14F-4D97-AF65-F5344CB8AC3E}">
        <p14:creationId xmlns:p14="http://schemas.microsoft.com/office/powerpoint/2010/main" val="21746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408198-48AF-49FA-A72E-F7A26C0A1109}" type="datetimeFigureOut">
              <a:rPr lang="tr-TR" smtClean="0"/>
              <a:t>2.03.2023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7096E2-7BCC-43B8-8725-342192B3B8F6}" type="slidenum">
              <a:rPr lang="tr-TR" smtClean="0"/>
              <a:t>‹#›</a:t>
            </a:fld>
            <a:endParaRPr lang="tr-TR"/>
          </a:p>
        </p:txBody>
      </p:sp>
    </p:spTree>
    <p:extLst>
      <p:ext uri="{BB962C8B-B14F-4D97-AF65-F5344CB8AC3E}">
        <p14:creationId xmlns:p14="http://schemas.microsoft.com/office/powerpoint/2010/main" val="723971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408198-48AF-49FA-A72E-F7A26C0A1109}" type="datetimeFigureOut">
              <a:rPr lang="tr-TR" smtClean="0"/>
              <a:t>2.03.2023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7096E2-7BCC-43B8-8725-342192B3B8F6}" type="slidenum">
              <a:rPr lang="tr-TR" smtClean="0"/>
              <a:t>‹#›</a:t>
            </a:fld>
            <a:endParaRPr lang="tr-TR"/>
          </a:p>
        </p:txBody>
      </p:sp>
    </p:spTree>
    <p:extLst>
      <p:ext uri="{BB962C8B-B14F-4D97-AF65-F5344CB8AC3E}">
        <p14:creationId xmlns:p14="http://schemas.microsoft.com/office/powerpoint/2010/main" val="1592213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408198-48AF-49FA-A72E-F7A26C0A1109}" type="datetimeFigureOut">
              <a:rPr lang="tr-TR" smtClean="0"/>
              <a:t>2.03.2023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7096E2-7BCC-43B8-8725-342192B3B8F6}" type="slidenum">
              <a:rPr lang="tr-TR" smtClean="0"/>
              <a:t>‹#›</a:t>
            </a:fld>
            <a:endParaRPr lang="tr-TR"/>
          </a:p>
        </p:txBody>
      </p:sp>
    </p:spTree>
    <p:extLst>
      <p:ext uri="{BB962C8B-B14F-4D97-AF65-F5344CB8AC3E}">
        <p14:creationId xmlns:p14="http://schemas.microsoft.com/office/powerpoint/2010/main" val="2903630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6408198-48AF-49FA-A72E-F7A26C0A1109}" type="datetimeFigureOut">
              <a:rPr lang="tr-TR" smtClean="0"/>
              <a:t>2.03.2023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7096E2-7BCC-43B8-8725-342192B3B8F6}" type="slidenum">
              <a:rPr lang="tr-TR" smtClean="0"/>
              <a:t>‹#›</a:t>
            </a:fld>
            <a:endParaRPr lang="tr-TR"/>
          </a:p>
        </p:txBody>
      </p:sp>
    </p:spTree>
    <p:extLst>
      <p:ext uri="{BB962C8B-B14F-4D97-AF65-F5344CB8AC3E}">
        <p14:creationId xmlns:p14="http://schemas.microsoft.com/office/powerpoint/2010/main" val="1275360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6408198-48AF-49FA-A72E-F7A26C0A1109}" type="datetimeFigureOut">
              <a:rPr lang="tr-TR" smtClean="0"/>
              <a:t>2.03.2023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7096E2-7BCC-43B8-8725-342192B3B8F6}" type="slidenum">
              <a:rPr lang="tr-TR" smtClean="0"/>
              <a:t>‹#›</a:t>
            </a:fld>
            <a:endParaRPr lang="tr-TR"/>
          </a:p>
        </p:txBody>
      </p:sp>
    </p:spTree>
    <p:extLst>
      <p:ext uri="{BB962C8B-B14F-4D97-AF65-F5344CB8AC3E}">
        <p14:creationId xmlns:p14="http://schemas.microsoft.com/office/powerpoint/2010/main" val="831829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6408198-48AF-49FA-A72E-F7A26C0A1109}" type="datetimeFigureOut">
              <a:rPr lang="tr-TR" smtClean="0"/>
              <a:t>2.03.2023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27096E2-7BCC-43B8-8725-342192B3B8F6}" type="slidenum">
              <a:rPr lang="tr-TR" smtClean="0"/>
              <a:t>‹#›</a:t>
            </a:fld>
            <a:endParaRPr lang="tr-TR"/>
          </a:p>
        </p:txBody>
      </p:sp>
    </p:spTree>
    <p:extLst>
      <p:ext uri="{BB962C8B-B14F-4D97-AF65-F5344CB8AC3E}">
        <p14:creationId xmlns:p14="http://schemas.microsoft.com/office/powerpoint/2010/main" val="3948036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6408198-48AF-49FA-A72E-F7A26C0A1109}" type="datetimeFigureOut">
              <a:rPr lang="tr-TR" smtClean="0"/>
              <a:t>2.03.2023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27096E2-7BCC-43B8-8725-342192B3B8F6}" type="slidenum">
              <a:rPr lang="tr-TR" smtClean="0"/>
              <a:t>‹#›</a:t>
            </a:fld>
            <a:endParaRPr lang="tr-TR"/>
          </a:p>
        </p:txBody>
      </p:sp>
    </p:spTree>
    <p:extLst>
      <p:ext uri="{BB962C8B-B14F-4D97-AF65-F5344CB8AC3E}">
        <p14:creationId xmlns:p14="http://schemas.microsoft.com/office/powerpoint/2010/main" val="3343644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6408198-48AF-49FA-A72E-F7A26C0A1109}" type="datetimeFigureOut">
              <a:rPr lang="tr-TR" smtClean="0"/>
              <a:t>2.03.2023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27096E2-7BCC-43B8-8725-342192B3B8F6}" type="slidenum">
              <a:rPr lang="tr-TR" smtClean="0"/>
              <a:t>‹#›</a:t>
            </a:fld>
            <a:endParaRPr lang="tr-TR"/>
          </a:p>
        </p:txBody>
      </p:sp>
    </p:spTree>
    <p:extLst>
      <p:ext uri="{BB962C8B-B14F-4D97-AF65-F5344CB8AC3E}">
        <p14:creationId xmlns:p14="http://schemas.microsoft.com/office/powerpoint/2010/main" val="3310408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6408198-48AF-49FA-A72E-F7A26C0A1109}" type="datetimeFigureOut">
              <a:rPr lang="tr-TR" smtClean="0"/>
              <a:t>2.03.2023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7096E2-7BCC-43B8-8725-342192B3B8F6}" type="slidenum">
              <a:rPr lang="tr-TR" smtClean="0"/>
              <a:t>‹#›</a:t>
            </a:fld>
            <a:endParaRPr lang="tr-TR"/>
          </a:p>
        </p:txBody>
      </p:sp>
    </p:spTree>
    <p:extLst>
      <p:ext uri="{BB962C8B-B14F-4D97-AF65-F5344CB8AC3E}">
        <p14:creationId xmlns:p14="http://schemas.microsoft.com/office/powerpoint/2010/main" val="4051335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6408198-48AF-49FA-A72E-F7A26C0A1109}" type="datetimeFigureOut">
              <a:rPr lang="tr-TR" smtClean="0"/>
              <a:t>2.03.2023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7096E2-7BCC-43B8-8725-342192B3B8F6}" type="slidenum">
              <a:rPr lang="tr-TR" smtClean="0"/>
              <a:t>‹#›</a:t>
            </a:fld>
            <a:endParaRPr lang="tr-TR"/>
          </a:p>
        </p:txBody>
      </p:sp>
    </p:spTree>
    <p:extLst>
      <p:ext uri="{BB962C8B-B14F-4D97-AF65-F5344CB8AC3E}">
        <p14:creationId xmlns:p14="http://schemas.microsoft.com/office/powerpoint/2010/main" val="1964329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408198-48AF-49FA-A72E-F7A26C0A1109}" type="datetimeFigureOut">
              <a:rPr lang="tr-TR" smtClean="0"/>
              <a:t>2.03.2023</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7096E2-7BCC-43B8-8725-342192B3B8F6}" type="slidenum">
              <a:rPr lang="tr-TR" smtClean="0"/>
              <a:t>‹#›</a:t>
            </a:fld>
            <a:endParaRPr lang="tr-TR"/>
          </a:p>
        </p:txBody>
      </p:sp>
    </p:spTree>
    <p:extLst>
      <p:ext uri="{BB962C8B-B14F-4D97-AF65-F5344CB8AC3E}">
        <p14:creationId xmlns:p14="http://schemas.microsoft.com/office/powerpoint/2010/main" val="274409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dirty="0" smtClean="0"/>
              <a:t>Bankacılık Hukuku</a:t>
            </a:r>
            <a:endParaRPr lang="tr-TR" dirty="0"/>
          </a:p>
        </p:txBody>
      </p:sp>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7962" y="6093296"/>
            <a:ext cx="1351872" cy="252000"/>
          </a:xfrm>
          <a:prstGeom prst="rect">
            <a:avLst/>
          </a:prstGeom>
        </p:spPr>
      </p:pic>
    </p:spTree>
    <p:extLst>
      <p:ext uri="{BB962C8B-B14F-4D97-AF65-F5344CB8AC3E}">
        <p14:creationId xmlns:p14="http://schemas.microsoft.com/office/powerpoint/2010/main" val="944104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TCMB’ nın Görevleri</a:t>
            </a:r>
            <a:endParaRPr lang="tr-TR" dirty="0"/>
          </a:p>
        </p:txBody>
      </p:sp>
      <p:sp>
        <p:nvSpPr>
          <p:cNvPr id="3" name="İçerik Yer Tutucusu 2"/>
          <p:cNvSpPr>
            <a:spLocks noGrp="1"/>
          </p:cNvSpPr>
          <p:nvPr>
            <p:ph idx="1"/>
          </p:nvPr>
        </p:nvSpPr>
        <p:spPr/>
        <p:txBody>
          <a:bodyPr>
            <a:noAutofit/>
          </a:bodyPr>
          <a:lstStyle/>
          <a:p>
            <a:pPr lvl="0" algn="just"/>
            <a:r>
              <a:rPr lang="tr-TR" sz="2400" dirty="0" smtClean="0"/>
              <a:t>Açık </a:t>
            </a:r>
            <a:r>
              <a:rPr lang="tr-TR" sz="2400" dirty="0"/>
              <a:t>piyasa işlemleri (APİ) </a:t>
            </a:r>
            <a:r>
              <a:rPr lang="tr-TR" sz="2400" dirty="0" smtClean="0"/>
              <a:t>yapmak</a:t>
            </a:r>
          </a:p>
          <a:p>
            <a:pPr lvl="0" algn="just"/>
            <a:r>
              <a:rPr lang="tr-TR" sz="2400" dirty="0"/>
              <a:t>TL’nin değerini korumak için gerekli tedbirleri almak ve kur rejimini belirlemek </a:t>
            </a:r>
            <a:endParaRPr lang="tr-TR" sz="2400" b="1" dirty="0"/>
          </a:p>
          <a:p>
            <a:pPr lvl="0" algn="just"/>
            <a:r>
              <a:rPr lang="tr-TR" sz="2400" dirty="0"/>
              <a:t>Zorunlu karşılıklar ile ilgili usul ve esasları belirlemek</a:t>
            </a:r>
            <a:endParaRPr lang="tr-TR" sz="2400" b="1" dirty="0"/>
          </a:p>
          <a:p>
            <a:pPr algn="just"/>
            <a:r>
              <a:rPr lang="tr-TR" sz="2400" dirty="0"/>
              <a:t> </a:t>
            </a:r>
            <a:r>
              <a:rPr lang="tr-TR" sz="2400" dirty="0" smtClean="0"/>
              <a:t>Reeskont </a:t>
            </a:r>
            <a:r>
              <a:rPr lang="tr-TR" sz="2400" dirty="0"/>
              <a:t>ve avans işlemleri yapmak</a:t>
            </a:r>
            <a:endParaRPr lang="tr-TR" sz="2400" b="1" dirty="0"/>
          </a:p>
          <a:p>
            <a:pPr algn="just"/>
            <a:r>
              <a:rPr lang="tr-TR" sz="2400" dirty="0"/>
              <a:t>Ülke altın ve döviz rezervlerini yönetmek</a:t>
            </a:r>
            <a:endParaRPr lang="tr-TR" sz="2400" b="1" dirty="0"/>
          </a:p>
          <a:p>
            <a:pPr lvl="0" algn="just"/>
            <a:r>
              <a:rPr lang="tr-TR" sz="2400" dirty="0" smtClean="0"/>
              <a:t>Finansal sistemde istikrarı sağlayıcı ve para ve döviz piyasaları ile ilgili düzenleyici tedbirleri almak</a:t>
            </a:r>
            <a:endParaRPr lang="tr-TR" sz="2400" b="1" dirty="0" smtClean="0"/>
          </a:p>
          <a:p>
            <a:pPr lvl="0" algn="just"/>
            <a:r>
              <a:rPr lang="tr-TR" sz="2400" dirty="0" smtClean="0"/>
              <a:t>Mali piyasaları izlemek</a:t>
            </a:r>
            <a:endParaRPr lang="tr-TR" sz="2400" b="1" dirty="0" smtClean="0"/>
          </a:p>
          <a:p>
            <a:pPr lvl="0" algn="just"/>
            <a:endParaRPr lang="tr-TR" sz="2400" b="1" dirty="0"/>
          </a:p>
          <a:p>
            <a:pPr algn="just"/>
            <a:endParaRPr lang="tr-TR" sz="2400" dirty="0"/>
          </a:p>
        </p:txBody>
      </p:sp>
    </p:spTree>
    <p:extLst>
      <p:ext uri="{BB962C8B-B14F-4D97-AF65-F5344CB8AC3E}">
        <p14:creationId xmlns:p14="http://schemas.microsoft.com/office/powerpoint/2010/main" val="677898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TCMB’ nın Görevleri</a:t>
            </a:r>
            <a:endParaRPr lang="tr-TR" dirty="0"/>
          </a:p>
        </p:txBody>
      </p:sp>
      <p:sp>
        <p:nvSpPr>
          <p:cNvPr id="3" name="İçerik Yer Tutucusu 2"/>
          <p:cNvSpPr>
            <a:spLocks noGrp="1"/>
          </p:cNvSpPr>
          <p:nvPr>
            <p:ph idx="1"/>
          </p:nvPr>
        </p:nvSpPr>
        <p:spPr/>
        <p:txBody>
          <a:bodyPr>
            <a:noAutofit/>
          </a:bodyPr>
          <a:lstStyle/>
          <a:p>
            <a:pPr lvl="0" algn="just"/>
            <a:r>
              <a:rPr lang="tr-TR" sz="2400" dirty="0" smtClean="0"/>
              <a:t>TL’nin </a:t>
            </a:r>
            <a:r>
              <a:rPr lang="tr-TR" sz="2400" dirty="0"/>
              <a:t>hacim ve tedavülünü düzenlemek, ödeme </a:t>
            </a:r>
            <a:r>
              <a:rPr lang="tr-TR" sz="2400" dirty="0" smtClean="0"/>
              <a:t>sistemleri kurmak, ödemeler </a:t>
            </a:r>
            <a:r>
              <a:rPr lang="tr-TR" sz="2400" dirty="0"/>
              <a:t>için elektronik ortam da dâhil olmak üzere kullanılacak yöntemleri ve araçları belirlemek</a:t>
            </a:r>
            <a:endParaRPr lang="tr-TR" sz="2400" b="1" dirty="0"/>
          </a:p>
          <a:p>
            <a:pPr lvl="0" algn="just"/>
            <a:r>
              <a:rPr lang="tr-TR" sz="2400" dirty="0" smtClean="0"/>
              <a:t>Bankalardaki </a:t>
            </a:r>
            <a:r>
              <a:rPr lang="tr-TR" sz="2400" dirty="0"/>
              <a:t>mevduatın vade ve türleri ile özel finans kurumlarındaki katılma hesaplarının vadelerini belirlemektir</a:t>
            </a:r>
            <a:r>
              <a:rPr lang="tr-TR" sz="2400" dirty="0" smtClean="0"/>
              <a:t>.</a:t>
            </a:r>
            <a:endParaRPr lang="tr-TR" sz="2400" b="1" dirty="0"/>
          </a:p>
          <a:p>
            <a:pPr lvl="0" algn="just"/>
            <a:endParaRPr lang="tr-TR" sz="2400" b="1" dirty="0"/>
          </a:p>
          <a:p>
            <a:pPr algn="just"/>
            <a:endParaRPr lang="tr-TR" sz="2400" dirty="0"/>
          </a:p>
        </p:txBody>
      </p:sp>
    </p:spTree>
    <p:extLst>
      <p:ext uri="{BB962C8B-B14F-4D97-AF65-F5344CB8AC3E}">
        <p14:creationId xmlns:p14="http://schemas.microsoft.com/office/powerpoint/2010/main" val="513318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TCMB’ nın Yetkileri</a:t>
            </a:r>
            <a:endParaRPr lang="tr-TR" dirty="0"/>
          </a:p>
        </p:txBody>
      </p:sp>
      <p:sp>
        <p:nvSpPr>
          <p:cNvPr id="3" name="İçerik Yer Tutucusu 2"/>
          <p:cNvSpPr>
            <a:spLocks noGrp="1"/>
          </p:cNvSpPr>
          <p:nvPr>
            <p:ph idx="1"/>
          </p:nvPr>
        </p:nvSpPr>
        <p:spPr/>
        <p:txBody>
          <a:bodyPr>
            <a:normAutofit/>
          </a:bodyPr>
          <a:lstStyle/>
          <a:p>
            <a:pPr lvl="0" algn="just"/>
            <a:r>
              <a:rPr lang="tr-TR" sz="2400" dirty="0" smtClean="0"/>
              <a:t>Banknot </a:t>
            </a:r>
            <a:r>
              <a:rPr lang="tr-TR" sz="2400" dirty="0"/>
              <a:t>ihracı imtiyazı tek elden Bankaya aittir.</a:t>
            </a:r>
            <a:endParaRPr lang="tr-TR" sz="2400" b="1" dirty="0"/>
          </a:p>
          <a:p>
            <a:pPr lvl="0" algn="just"/>
            <a:r>
              <a:rPr lang="tr-TR" sz="2400" dirty="0"/>
              <a:t>Banka, enflasyon hedefini tespit eder, para politikasının uygulanmasında tek yetkili ve sorumludur. </a:t>
            </a:r>
            <a:endParaRPr lang="tr-TR" sz="2400" b="1" dirty="0"/>
          </a:p>
          <a:p>
            <a:pPr lvl="0" algn="just"/>
            <a:r>
              <a:rPr lang="tr-TR" sz="2400" dirty="0"/>
              <a:t>Banka, olağanüstü hallerde Tasarruf Mevduatı Sigorta Fonuna avans vermeye yetkilidir.</a:t>
            </a:r>
            <a:endParaRPr lang="tr-TR" sz="2400" b="1" dirty="0"/>
          </a:p>
          <a:p>
            <a:pPr lvl="0" algn="just"/>
            <a:r>
              <a:rPr lang="tr-TR" sz="2400" dirty="0"/>
              <a:t>Banka, nihai kredi mercii olarak bankalara kredi verme işlerini yürütür.</a:t>
            </a:r>
            <a:endParaRPr lang="tr-TR" sz="2400" b="1" dirty="0"/>
          </a:p>
        </p:txBody>
      </p:sp>
    </p:spTree>
    <p:extLst>
      <p:ext uri="{BB962C8B-B14F-4D97-AF65-F5344CB8AC3E}">
        <p14:creationId xmlns:p14="http://schemas.microsoft.com/office/powerpoint/2010/main" val="120118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TCMB’ nın Yetkileri</a:t>
            </a:r>
            <a:endParaRPr lang="tr-TR" dirty="0"/>
          </a:p>
        </p:txBody>
      </p:sp>
      <p:sp>
        <p:nvSpPr>
          <p:cNvPr id="3" name="İçerik Yer Tutucusu 2"/>
          <p:cNvSpPr>
            <a:spLocks noGrp="1"/>
          </p:cNvSpPr>
          <p:nvPr>
            <p:ph idx="1"/>
          </p:nvPr>
        </p:nvSpPr>
        <p:spPr/>
        <p:txBody>
          <a:bodyPr>
            <a:normAutofit/>
          </a:bodyPr>
          <a:lstStyle/>
          <a:p>
            <a:pPr lvl="0" algn="just"/>
            <a:r>
              <a:rPr lang="tr-TR" sz="2400" dirty="0"/>
              <a:t>Banka, bankaların ödünç para verme işlemlerinde ve mevduat kabulünde uygulayacakları faiz oranlarını, belirleyeceği usul ve esaslara göre bankalardan istemeye yetkilidir.</a:t>
            </a:r>
            <a:endParaRPr lang="tr-TR" sz="2400" b="1" dirty="0"/>
          </a:p>
          <a:p>
            <a:pPr lvl="0" algn="just"/>
            <a:r>
              <a:rPr lang="tr-TR" sz="2400" dirty="0"/>
              <a:t>Banka, mali piyasaları izlemek amacıyla bankalar ve diğer mali kurumlardan ve bunları düzenlemek ve denetlemekle görevli kurum ve kuruluşlardan gerekli bilgileri istemeye ve istatistikî bilgi toplamaya yetkilidir. </a:t>
            </a:r>
            <a:endParaRPr lang="tr-TR" sz="2400" b="1" dirty="0"/>
          </a:p>
          <a:p>
            <a:pPr algn="just"/>
            <a:endParaRPr lang="tr-TR" sz="2400" dirty="0"/>
          </a:p>
        </p:txBody>
      </p:sp>
    </p:spTree>
    <p:extLst>
      <p:ext uri="{BB962C8B-B14F-4D97-AF65-F5344CB8AC3E}">
        <p14:creationId xmlns:p14="http://schemas.microsoft.com/office/powerpoint/2010/main" val="10783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dirty="0" smtClean="0"/>
              <a:t>BANKACILIK DÜZENLEME VE DENETLEME KURUMU</a:t>
            </a:r>
            <a:endParaRPr lang="tr-TR" dirty="0"/>
          </a:p>
        </p:txBody>
      </p:sp>
    </p:spTree>
    <p:extLst>
      <p:ext uri="{BB962C8B-B14F-4D97-AF65-F5344CB8AC3E}">
        <p14:creationId xmlns:p14="http://schemas.microsoft.com/office/powerpoint/2010/main" val="932592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pPr algn="just"/>
            <a:r>
              <a:rPr lang="tr-TR" sz="2400" dirty="0"/>
              <a:t>2001 yılında, kamu tüzel kişiliğini haiz, idarî ve malî özerkliğe sahip BDDK kurulmuştur. </a:t>
            </a:r>
            <a:endParaRPr lang="tr-TR" sz="2400" dirty="0" smtClean="0"/>
          </a:p>
          <a:p>
            <a:pPr algn="just"/>
            <a:r>
              <a:rPr lang="tr-TR" sz="2400" dirty="0" smtClean="0"/>
              <a:t>Kurum</a:t>
            </a:r>
            <a:r>
              <a:rPr lang="tr-TR" sz="2400" dirty="0"/>
              <a:t>, Bankacılık Düzenleme ve Denetleme Kurulu ile Başkanlıktan oluşur. </a:t>
            </a:r>
            <a:endParaRPr lang="tr-TR" sz="2400" dirty="0" smtClean="0"/>
          </a:p>
          <a:p>
            <a:pPr algn="just"/>
            <a:r>
              <a:rPr lang="tr-TR" sz="2400" dirty="0" smtClean="0"/>
              <a:t>Kurum</a:t>
            </a:r>
            <a:r>
              <a:rPr lang="tr-TR" sz="2400" dirty="0"/>
              <a:t>, kendisine tahsis edilen malî kaynaklarını görev ve yetkilerinin gerektirdiği ölçüde, kendi bütçesinde belirlenen usûl ve esaslar dahilinde serbestçe kullanır</a:t>
            </a:r>
            <a:r>
              <a:rPr lang="tr-TR" sz="2400" dirty="0" smtClean="0"/>
              <a:t>.</a:t>
            </a:r>
          </a:p>
          <a:p>
            <a:pPr algn="just"/>
            <a:r>
              <a:rPr lang="tr-TR" sz="2400" dirty="0" smtClean="0"/>
              <a:t>Düzenleme ve denetleme alanında özerkliğe sahiptir. </a:t>
            </a:r>
            <a:endParaRPr lang="tr-TR" sz="2400" dirty="0"/>
          </a:p>
          <a:p>
            <a:pPr marL="0" indent="0" algn="just">
              <a:buNone/>
            </a:pPr>
            <a:endParaRPr lang="tr-TR" sz="2400" b="1" dirty="0"/>
          </a:p>
        </p:txBody>
      </p:sp>
    </p:spTree>
    <p:extLst>
      <p:ext uri="{BB962C8B-B14F-4D97-AF65-F5344CB8AC3E}">
        <p14:creationId xmlns:p14="http://schemas.microsoft.com/office/powerpoint/2010/main" val="1050494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pPr algn="just"/>
            <a:r>
              <a:rPr lang="tr-TR" sz="2400" dirty="0" smtClean="0"/>
              <a:t>Bankacılık </a:t>
            </a:r>
            <a:r>
              <a:rPr lang="tr-TR" sz="2400" dirty="0"/>
              <a:t>Düzenleme ve Denetleme Kurulu, Kurumun karar organıdır. Kurul; biri başkan, biri ikinci başkan olmak üzere yedi üyeden oluşur. </a:t>
            </a:r>
            <a:endParaRPr lang="tr-TR" sz="2400" dirty="0" smtClean="0"/>
          </a:p>
          <a:p>
            <a:pPr algn="just"/>
            <a:r>
              <a:rPr lang="tr-TR" sz="2400" dirty="0" smtClean="0"/>
              <a:t>Kurul </a:t>
            </a:r>
            <a:r>
              <a:rPr lang="tr-TR" sz="2400" dirty="0"/>
              <a:t>Başkanı Kurumun da başkanıdır. </a:t>
            </a:r>
            <a:endParaRPr lang="tr-TR" sz="2400" dirty="0" smtClean="0"/>
          </a:p>
          <a:p>
            <a:pPr algn="just"/>
            <a:r>
              <a:rPr lang="tr-TR" sz="2400" dirty="0" smtClean="0"/>
              <a:t>Kurul </a:t>
            </a:r>
            <a:r>
              <a:rPr lang="tr-TR" sz="2400" dirty="0"/>
              <a:t>Başkan ve üyelerinin görev süresi </a:t>
            </a:r>
            <a:r>
              <a:rPr lang="tr-TR" sz="2400" dirty="0" smtClean="0"/>
              <a:t>beş yıldır</a:t>
            </a:r>
            <a:r>
              <a:rPr lang="tr-TR" sz="2400" dirty="0"/>
              <a:t>. Kurul Başkan ve üyelerinin görev süreleri dolmadan herhangi bir nedenle görevlerine son verilemez. </a:t>
            </a:r>
            <a:endParaRPr lang="tr-TR" sz="2400" b="1" dirty="0"/>
          </a:p>
        </p:txBody>
      </p:sp>
    </p:spTree>
    <p:extLst>
      <p:ext uri="{BB962C8B-B14F-4D97-AF65-F5344CB8AC3E}">
        <p14:creationId xmlns:p14="http://schemas.microsoft.com/office/powerpoint/2010/main" val="257377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i="1" dirty="0" smtClean="0"/>
              <a:t>Kurumun Görev ve Yetkileri (Düzenleme)</a:t>
            </a:r>
            <a:endParaRPr lang="tr-TR" dirty="0"/>
          </a:p>
        </p:txBody>
      </p:sp>
      <p:sp>
        <p:nvSpPr>
          <p:cNvPr id="3" name="İçerik Yer Tutucusu 2"/>
          <p:cNvSpPr>
            <a:spLocks noGrp="1"/>
          </p:cNvSpPr>
          <p:nvPr>
            <p:ph idx="1"/>
          </p:nvPr>
        </p:nvSpPr>
        <p:spPr/>
        <p:txBody>
          <a:bodyPr>
            <a:noAutofit/>
          </a:bodyPr>
          <a:lstStyle/>
          <a:p>
            <a:pPr algn="just"/>
            <a:r>
              <a:rPr lang="tr-TR" sz="2400" dirty="0" smtClean="0"/>
              <a:t>Kurum, finansal piyasalarda güven ve istikrarın sağlanması, kredi sisteminin etkin bir şekilde çalışması, malî sektörün gelişmesi, tasarruf sahiplerinin hak ve menfaatlerinin korunması için;</a:t>
            </a:r>
            <a:endParaRPr lang="tr-TR" sz="2400" b="1" dirty="0" smtClean="0"/>
          </a:p>
          <a:p>
            <a:pPr algn="just"/>
            <a:r>
              <a:rPr lang="tr-TR" sz="2400" dirty="0" smtClean="0"/>
              <a:t>Bankalar ve finansal holding şirketleri ile finansal kiralama, Faktoring ve finansman şirketlerinin; kuruluş ve faaliyetlerini, yönetim ve teşkilat yapısını, birleşme, bölünme, hisse değişimini ve tasfiyelerini düzenlemek, uygulamak, uygulanmasını sağlamak, uygulamayı izlemek ve denetlemek ile görevli ve yetkilidir.</a:t>
            </a:r>
          </a:p>
          <a:p>
            <a:pPr marL="0" indent="0">
              <a:buNone/>
            </a:pPr>
            <a:endParaRPr lang="tr-TR" sz="2400" b="1" dirty="0"/>
          </a:p>
        </p:txBody>
      </p:sp>
    </p:spTree>
    <p:extLst>
      <p:ext uri="{BB962C8B-B14F-4D97-AF65-F5344CB8AC3E}">
        <p14:creationId xmlns:p14="http://schemas.microsoft.com/office/powerpoint/2010/main" val="3272792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i="1" dirty="0" smtClean="0"/>
              <a:t>Kurumun Görev ve Yetkileri (Düzenleme)</a:t>
            </a:r>
            <a:endParaRPr lang="tr-TR" dirty="0"/>
          </a:p>
        </p:txBody>
      </p:sp>
      <p:sp>
        <p:nvSpPr>
          <p:cNvPr id="3" name="İçerik Yer Tutucusu 2"/>
          <p:cNvSpPr>
            <a:spLocks noGrp="1"/>
          </p:cNvSpPr>
          <p:nvPr>
            <p:ph idx="1"/>
          </p:nvPr>
        </p:nvSpPr>
        <p:spPr/>
        <p:txBody>
          <a:bodyPr>
            <a:noAutofit/>
          </a:bodyPr>
          <a:lstStyle/>
          <a:p>
            <a:pPr algn="just"/>
            <a:endParaRPr lang="tr-TR" sz="2400" dirty="0" smtClean="0"/>
          </a:p>
          <a:p>
            <a:pPr algn="just"/>
            <a:r>
              <a:rPr lang="tr-TR" sz="2400" dirty="0" smtClean="0"/>
              <a:t>Kurum, tasarruf sahiplerinin haklarını ve bankaların düzenli ve emin bir şekilde çalışmasını tehlikeye sokabilecek ve ekonomide önemli zararlar doğurabilecek her türlü işlem ve uygulamaları önlemek, kredi sisteminin etkin bir şekilde çalışmasını sağlamak üzere gerekli karar ve tedbirleri almak ve uygulamakla yükümlü ve yetkilidir.</a:t>
            </a:r>
            <a:endParaRPr lang="tr-TR" sz="2400" b="1" dirty="0" smtClean="0"/>
          </a:p>
          <a:p>
            <a:endParaRPr lang="tr-TR" sz="2400" dirty="0"/>
          </a:p>
        </p:txBody>
      </p:sp>
    </p:spTree>
    <p:extLst>
      <p:ext uri="{BB962C8B-B14F-4D97-AF65-F5344CB8AC3E}">
        <p14:creationId xmlns:p14="http://schemas.microsoft.com/office/powerpoint/2010/main" val="4069419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i="1" dirty="0" smtClean="0"/>
              <a:t>Kurumun Görev ve Yetkileri (Denetleme)</a:t>
            </a:r>
            <a:endParaRPr lang="tr-TR" dirty="0"/>
          </a:p>
        </p:txBody>
      </p:sp>
      <p:sp>
        <p:nvSpPr>
          <p:cNvPr id="3" name="İçerik Yer Tutucusu 2"/>
          <p:cNvSpPr>
            <a:spLocks noGrp="1"/>
          </p:cNvSpPr>
          <p:nvPr>
            <p:ph idx="1"/>
          </p:nvPr>
        </p:nvSpPr>
        <p:spPr/>
        <p:txBody>
          <a:bodyPr>
            <a:noAutofit/>
          </a:bodyPr>
          <a:lstStyle/>
          <a:p>
            <a:pPr algn="just"/>
            <a:r>
              <a:rPr lang="tr-TR" sz="2400" dirty="0" smtClean="0"/>
              <a:t>Düzenleme </a:t>
            </a:r>
            <a:r>
              <a:rPr lang="tr-TR" sz="2400" dirty="0"/>
              <a:t>yetkisi kapsamında bahsi geçen kuruluşların her türlü işlemlerinin gözetimi ve yerinde denetimi ve bu kuruluşların konsolide ve konsolide olmayan bazda risk yapısı, iç kontrol, risk yönetimi ve iç denetim sistemleri ile varlıkları, alacakları, öz kaynakları, borçları, kâr ve zarar hesapları, yükümlülükleri ve taahhütleri arasındaki ilgi ve dengelerin ve malî bünyeyi etkileyen diğer tüm unsurların ve bu kuruluşların kurumsal yönetim ilkelerine uyum seviyesinin gözetimi, tahlili ve ölçümü Kurum tarafından yapılır.</a:t>
            </a:r>
            <a:endParaRPr lang="tr-TR" sz="2400" b="1" dirty="0"/>
          </a:p>
          <a:p>
            <a:pPr marL="0" indent="0" algn="just">
              <a:buNone/>
            </a:pPr>
            <a:endParaRPr lang="tr-TR" sz="2400" dirty="0"/>
          </a:p>
        </p:txBody>
      </p:sp>
    </p:spTree>
    <p:extLst>
      <p:ext uri="{BB962C8B-B14F-4D97-AF65-F5344CB8AC3E}">
        <p14:creationId xmlns:p14="http://schemas.microsoft.com/office/powerpoint/2010/main" val="4078123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t>Bankacılık Sisteminde İdari ve Hukuki Düzen</a:t>
            </a:r>
            <a:endParaRPr lang="tr-TR" dirty="0"/>
          </a:p>
        </p:txBody>
      </p:sp>
      <p:pic>
        <p:nvPicPr>
          <p:cNvPr id="4" name="Resim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6237312"/>
            <a:ext cx="1351872" cy="252000"/>
          </a:xfrm>
          <a:prstGeom prst="rect">
            <a:avLst/>
          </a:prstGeom>
        </p:spPr>
      </p:pic>
    </p:spTree>
    <p:extLst>
      <p:ext uri="{BB962C8B-B14F-4D97-AF65-F5344CB8AC3E}">
        <p14:creationId xmlns:p14="http://schemas.microsoft.com/office/powerpoint/2010/main" val="4505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i="1" dirty="0" smtClean="0"/>
              <a:t>Kurumun Görev ve Yetkileri (Denetleme)</a:t>
            </a:r>
            <a:endParaRPr lang="tr-TR" dirty="0"/>
          </a:p>
        </p:txBody>
      </p:sp>
      <p:sp>
        <p:nvSpPr>
          <p:cNvPr id="3" name="İçerik Yer Tutucusu 2"/>
          <p:cNvSpPr>
            <a:spLocks noGrp="1"/>
          </p:cNvSpPr>
          <p:nvPr>
            <p:ph idx="1"/>
          </p:nvPr>
        </p:nvSpPr>
        <p:spPr/>
        <p:txBody>
          <a:bodyPr>
            <a:noAutofit/>
          </a:bodyPr>
          <a:lstStyle/>
          <a:p>
            <a:pPr algn="just"/>
            <a:r>
              <a:rPr lang="tr-TR" sz="2400" dirty="0" smtClean="0"/>
              <a:t>Başkan</a:t>
            </a:r>
            <a:r>
              <a:rPr lang="tr-TR" sz="2400" dirty="0"/>
              <a:t>, yapılacak yerinde denetimde, Kurumun meslek personelini oluşturan bankalar yeminli murakıp ve yardımcıları, bankacılık uzmanı ve yardımcıları, bilişim uzmanı ve yardımcıları, hukuk uzmanı ve yardımcıları arasından uygun göreceği bir denetim ekibini görevlendirir. </a:t>
            </a:r>
            <a:endParaRPr lang="tr-TR" sz="2400" b="1" dirty="0"/>
          </a:p>
          <a:p>
            <a:pPr algn="just"/>
            <a:endParaRPr lang="tr-TR" sz="2400" dirty="0"/>
          </a:p>
        </p:txBody>
      </p:sp>
    </p:spTree>
    <p:extLst>
      <p:ext uri="{BB962C8B-B14F-4D97-AF65-F5344CB8AC3E}">
        <p14:creationId xmlns:p14="http://schemas.microsoft.com/office/powerpoint/2010/main" val="3442372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dirty="0" smtClean="0"/>
              <a:t>TASARRUF MEVDUATI SİGORTA FONU</a:t>
            </a:r>
            <a:endParaRPr lang="tr-TR" dirty="0"/>
          </a:p>
        </p:txBody>
      </p:sp>
    </p:spTree>
    <p:extLst>
      <p:ext uri="{BB962C8B-B14F-4D97-AF65-F5344CB8AC3E}">
        <p14:creationId xmlns:p14="http://schemas.microsoft.com/office/powerpoint/2010/main" val="1487293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457200" y="991269"/>
            <a:ext cx="8229600" cy="4525963"/>
          </a:xfrm>
        </p:spPr>
        <p:txBody>
          <a:bodyPr>
            <a:noAutofit/>
          </a:bodyPr>
          <a:lstStyle/>
          <a:p>
            <a:pPr algn="just"/>
            <a:r>
              <a:rPr lang="tr-TR" sz="2400" dirty="0" smtClean="0"/>
              <a:t>Bankacılık </a:t>
            </a:r>
            <a:r>
              <a:rPr lang="tr-TR" sz="2400" dirty="0"/>
              <a:t>Kanunu kapsamında, tasarruf sahiplerinin hak ve menfaatlerinin korunması </a:t>
            </a:r>
            <a:r>
              <a:rPr lang="tr-TR" sz="2400" dirty="0" smtClean="0"/>
              <a:t>amacıyla;</a:t>
            </a:r>
          </a:p>
          <a:p>
            <a:pPr algn="just"/>
            <a:r>
              <a:rPr lang="tr-TR" sz="2400" dirty="0" smtClean="0"/>
              <a:t>Mevduatın </a:t>
            </a:r>
            <a:r>
              <a:rPr lang="tr-TR" sz="2400" dirty="0"/>
              <a:t>ve katılım fonlarının sigorta edilmesi, Fon bankalarının yönetilmesi, malî bünyelerinin güçlendirilmesi, yeniden yapılandırılması, devri, birleştirilmesi, satışı,  tasfiyesi, Fon alacaklarının takip ve tahsili işlemlerinin yürütülmesi ve sonuçlandırılması, Fon varlık ve kaynaklarının idare edilmesi ve Kanunla verilen diğer görevlerin ifası için kamu tüzel kişiliğini haiz, idarî ve malî özerkliğe sahip Tasarruf Mevduatı Sigorta Fonu </a:t>
            </a:r>
            <a:r>
              <a:rPr lang="tr-TR" sz="2400" dirty="0" smtClean="0"/>
              <a:t>kurulmuştur.</a:t>
            </a:r>
          </a:p>
          <a:p>
            <a:pPr algn="just"/>
            <a:r>
              <a:rPr lang="tr-TR" sz="2400" dirty="0"/>
              <a:t>1983 yılında kurulmuştur. </a:t>
            </a:r>
          </a:p>
          <a:p>
            <a:pPr algn="just"/>
            <a:r>
              <a:rPr lang="tr-TR" sz="2400" dirty="0"/>
              <a:t>2003 yılından bu yana idari ve mali açıdan özerk bir kamu idaresi olarak faaliyetini sürdürmektedir. </a:t>
            </a:r>
          </a:p>
        </p:txBody>
      </p:sp>
    </p:spTree>
    <p:extLst>
      <p:ext uri="{BB962C8B-B14F-4D97-AF65-F5344CB8AC3E}">
        <p14:creationId xmlns:p14="http://schemas.microsoft.com/office/powerpoint/2010/main" val="30880756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457200" y="1196752"/>
            <a:ext cx="8229600" cy="4525963"/>
          </a:xfrm>
        </p:spPr>
        <p:txBody>
          <a:bodyPr>
            <a:noAutofit/>
          </a:bodyPr>
          <a:lstStyle/>
          <a:p>
            <a:pPr algn="just"/>
            <a:r>
              <a:rPr lang="tr-TR" sz="2400" dirty="0" smtClean="0"/>
              <a:t>Fon </a:t>
            </a:r>
            <a:r>
              <a:rPr lang="tr-TR" sz="2400" dirty="0"/>
              <a:t>görevini yaparken bağımsızdır. Fonun kararları yerindelik denetimine tâbi tutulamaz. </a:t>
            </a:r>
            <a:endParaRPr lang="tr-TR" sz="2400" b="1" dirty="0"/>
          </a:p>
          <a:p>
            <a:pPr algn="just"/>
            <a:r>
              <a:rPr lang="tr-TR" sz="2400" dirty="0"/>
              <a:t> </a:t>
            </a:r>
            <a:r>
              <a:rPr lang="tr-TR" sz="2400" dirty="0" smtClean="0"/>
              <a:t>Tasarruf </a:t>
            </a:r>
            <a:r>
              <a:rPr lang="tr-TR" sz="2400" dirty="0"/>
              <a:t>Mevduatı Sigorta Fonu Kurulu, Fonun karar organıdır. Fon Kurulu, biri başkan, biri ikinci başkan olmak üzere yedi üyeden oluşur. Fon Kurulu Başkanı Fonun da başkanıdır. Kurul üyeleri, görevleri dışında başka bir faaliyetle uğraşamazlar, resmi ya da özel hiçbir görev alamazlar. Kurul Başkan ve üyelerinin görev süresi </a:t>
            </a:r>
            <a:r>
              <a:rPr lang="tr-TR" sz="2400" dirty="0" smtClean="0"/>
              <a:t>beş yıldır</a:t>
            </a:r>
            <a:r>
              <a:rPr lang="tr-TR" sz="2400" dirty="0"/>
              <a:t>. Kurul Başkan ve üyelerinin görev süreleri dolmadan herhangi bir nedenle görevlerine son verilemez. </a:t>
            </a:r>
            <a:endParaRPr lang="tr-TR" sz="2400" b="1" dirty="0"/>
          </a:p>
          <a:p>
            <a:pPr algn="just"/>
            <a:endParaRPr lang="tr-TR" sz="2400" dirty="0"/>
          </a:p>
        </p:txBody>
      </p:sp>
    </p:spTree>
    <p:extLst>
      <p:ext uri="{BB962C8B-B14F-4D97-AF65-F5344CB8AC3E}">
        <p14:creationId xmlns:p14="http://schemas.microsoft.com/office/powerpoint/2010/main" val="2827365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normAutofit/>
          </a:bodyPr>
          <a:lstStyle/>
          <a:p>
            <a:r>
              <a:rPr lang="tr-TR" dirty="0" smtClean="0"/>
              <a:t>TÜRKİYE BANKALAR BİRLİĞİ -TÜRKİYE KATILIM BANKALARI BİRLİĞİ</a:t>
            </a:r>
            <a:endParaRPr lang="tr-TR" dirty="0"/>
          </a:p>
        </p:txBody>
      </p:sp>
    </p:spTree>
    <p:extLst>
      <p:ext uri="{BB962C8B-B14F-4D97-AF65-F5344CB8AC3E}">
        <p14:creationId xmlns:p14="http://schemas.microsoft.com/office/powerpoint/2010/main" val="25525568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Hukuki Dayanak</a:t>
            </a:r>
            <a:endParaRPr lang="tr-TR" dirty="0"/>
          </a:p>
        </p:txBody>
      </p:sp>
      <p:sp>
        <p:nvSpPr>
          <p:cNvPr id="5" name="İçerik Yer Tutucusu 4"/>
          <p:cNvSpPr>
            <a:spLocks noGrp="1"/>
          </p:cNvSpPr>
          <p:nvPr>
            <p:ph idx="1"/>
          </p:nvPr>
        </p:nvSpPr>
        <p:spPr/>
        <p:txBody>
          <a:bodyPr>
            <a:noAutofit/>
          </a:bodyPr>
          <a:lstStyle/>
          <a:p>
            <a:pPr algn="just"/>
            <a:r>
              <a:rPr lang="tr-TR" sz="2400" dirty="0" smtClean="0"/>
              <a:t>Bankacılık Kanununda düzenlenmişlerdir. Mevduat bankaları ve kalkınma ve yatırım bankaları, tüzel </a:t>
            </a:r>
            <a:r>
              <a:rPr lang="tr-TR" sz="2400" dirty="0"/>
              <a:t>kişiliği haiz kamu kurumu niteliğinde bir meslek </a:t>
            </a:r>
            <a:r>
              <a:rPr lang="tr-TR" sz="2400" dirty="0" smtClean="0"/>
              <a:t>kuruluşu olan Türkiye Bankalar Birliğine, katılım bankaları ise aynı nitelikteki Türkiye Katılım Bankaları Birliğine, faaliyet izni alındıktan itibaren bir ay içinde üye olmak zorundadır. </a:t>
            </a:r>
          </a:p>
          <a:p>
            <a:pPr algn="just"/>
            <a:r>
              <a:rPr lang="tr-TR" sz="2400" dirty="0"/>
              <a:t>Üyeler alınan karar ve tedbirlere uymak zorundadırlar. </a:t>
            </a:r>
          </a:p>
          <a:p>
            <a:pPr algn="just"/>
            <a:endParaRPr lang="tr-TR" sz="2400" dirty="0"/>
          </a:p>
          <a:p>
            <a:pPr algn="just"/>
            <a:endParaRPr lang="tr-TR" sz="2400" dirty="0"/>
          </a:p>
        </p:txBody>
      </p:sp>
    </p:spTree>
    <p:extLst>
      <p:ext uri="{BB962C8B-B14F-4D97-AF65-F5344CB8AC3E}">
        <p14:creationId xmlns:p14="http://schemas.microsoft.com/office/powerpoint/2010/main" val="358031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Görev ve Yetkiler</a:t>
            </a:r>
            <a:endParaRPr lang="tr-TR" dirty="0"/>
          </a:p>
        </p:txBody>
      </p:sp>
      <p:sp>
        <p:nvSpPr>
          <p:cNvPr id="5" name="İçerik Yer Tutucusu 4"/>
          <p:cNvSpPr>
            <a:spLocks noGrp="1"/>
          </p:cNvSpPr>
          <p:nvPr>
            <p:ph idx="1"/>
          </p:nvPr>
        </p:nvSpPr>
        <p:spPr/>
        <p:txBody>
          <a:bodyPr>
            <a:noAutofit/>
          </a:bodyPr>
          <a:lstStyle/>
          <a:p>
            <a:pPr lvl="1" algn="just"/>
            <a:r>
              <a:rPr lang="tr-TR" sz="2100" dirty="0" smtClean="0"/>
              <a:t>Bankacılık </a:t>
            </a:r>
            <a:r>
              <a:rPr lang="tr-TR" sz="2100" dirty="0"/>
              <a:t>mesleğinin gelişmesini temin etmek,</a:t>
            </a:r>
            <a:endParaRPr lang="tr-TR" sz="2100" b="1" dirty="0"/>
          </a:p>
          <a:p>
            <a:pPr lvl="1" algn="just"/>
            <a:r>
              <a:rPr lang="tr-TR" sz="2100" dirty="0"/>
              <a:t>Üyelerin ekonominin ihtiyaçlarına uygun olarak çalışmalarını sağlamak,</a:t>
            </a:r>
            <a:endParaRPr lang="tr-TR" sz="2100" b="1" dirty="0"/>
          </a:p>
          <a:p>
            <a:pPr lvl="1" algn="just"/>
            <a:r>
              <a:rPr lang="tr-TR" sz="2100" dirty="0"/>
              <a:t>Meslek ilkeleri ve standartlarını belirlemek, </a:t>
            </a:r>
            <a:endParaRPr lang="tr-TR" sz="2100" b="1" dirty="0"/>
          </a:p>
          <a:p>
            <a:pPr lvl="1" algn="just"/>
            <a:r>
              <a:rPr lang="tr-TR" sz="2100" dirty="0"/>
              <a:t>Üyeleri arasında haksız rekabeti önlemek, </a:t>
            </a:r>
            <a:endParaRPr lang="tr-TR" sz="2100" b="1" dirty="0"/>
          </a:p>
          <a:p>
            <a:pPr lvl="1" algn="just"/>
            <a:r>
              <a:rPr lang="tr-TR" sz="2100" dirty="0"/>
              <a:t>Üyelerin ilân ve reklâmlarında uyacakları esas ve şartları tespit etmek</a:t>
            </a:r>
            <a:r>
              <a:rPr lang="tr-TR" sz="2100" dirty="0" smtClean="0"/>
              <a:t>,</a:t>
            </a:r>
          </a:p>
          <a:p>
            <a:pPr lvl="1" algn="just"/>
            <a:r>
              <a:rPr lang="tr-TR" sz="2100" dirty="0"/>
              <a:t>Bankalar arasında ortak projelere ilişkin işbirliğini temin etmek,</a:t>
            </a:r>
            <a:endParaRPr lang="tr-TR" sz="2100" b="1" dirty="0"/>
          </a:p>
          <a:p>
            <a:pPr lvl="1" algn="just"/>
            <a:r>
              <a:rPr lang="tr-TR" sz="2100" dirty="0"/>
              <a:t>Üyelerinin ortak menfaatlerini ilgilendiren konularda yönetim kurulu kararına istinaden dava açmak, </a:t>
            </a:r>
            <a:endParaRPr lang="tr-TR" sz="2100" b="1" dirty="0"/>
          </a:p>
          <a:p>
            <a:pPr lvl="1" algn="just"/>
            <a:r>
              <a:rPr lang="tr-TR" sz="2100" dirty="0"/>
              <a:t>Sözleşmelerin şekil ve içeriklerine ilişkin usul ve esasları belirlemek, </a:t>
            </a:r>
            <a:endParaRPr lang="tr-TR" sz="2100" b="1" dirty="0"/>
          </a:p>
          <a:p>
            <a:pPr lvl="1" algn="just"/>
            <a:r>
              <a:rPr lang="tr-TR" sz="2100" dirty="0"/>
              <a:t>Üyeler ve bireysel müşterileri arasındaki ihtilafların değerlendirilmesi ve çözüme kavuşturulmasını temin etmek üzere hakem heyeti oluşturmak,</a:t>
            </a:r>
            <a:endParaRPr lang="tr-TR" sz="2100" b="1" dirty="0"/>
          </a:p>
          <a:p>
            <a:pPr lvl="1" algn="just"/>
            <a:endParaRPr lang="tr-TR" sz="2100" b="1" dirty="0"/>
          </a:p>
          <a:p>
            <a:pPr algn="just"/>
            <a:endParaRPr lang="tr-TR" sz="2100" dirty="0"/>
          </a:p>
        </p:txBody>
      </p:sp>
    </p:spTree>
    <p:extLst>
      <p:ext uri="{BB962C8B-B14F-4D97-AF65-F5344CB8AC3E}">
        <p14:creationId xmlns:p14="http://schemas.microsoft.com/office/powerpoint/2010/main" val="765853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Niçin Böyle Bir Düzene İhtiyaç Var?</a:t>
            </a:r>
            <a:endParaRPr lang="tr-TR" dirty="0"/>
          </a:p>
        </p:txBody>
      </p:sp>
      <p:sp>
        <p:nvSpPr>
          <p:cNvPr id="3" name="İçerik Yer Tutucusu 2"/>
          <p:cNvSpPr>
            <a:spLocks noGrp="1"/>
          </p:cNvSpPr>
          <p:nvPr>
            <p:ph idx="1"/>
          </p:nvPr>
        </p:nvSpPr>
        <p:spPr>
          <a:xfrm>
            <a:off x="395536" y="1556792"/>
            <a:ext cx="8229600" cy="4525963"/>
          </a:xfrm>
        </p:spPr>
        <p:txBody>
          <a:bodyPr>
            <a:noAutofit/>
          </a:bodyPr>
          <a:lstStyle/>
          <a:p>
            <a:pPr algn="just"/>
            <a:r>
              <a:rPr lang="tr-TR" sz="2400" dirty="0"/>
              <a:t>Finansal sektör dışındaki sektörlerde yaşanan bir olumsuzluk çoğu kez o sektörle sınırlı kalırken, </a:t>
            </a:r>
            <a:r>
              <a:rPr lang="tr-TR" sz="2400" b="1" i="1" dirty="0">
                <a:solidFill>
                  <a:srgbClr val="FF0000"/>
                </a:solidFill>
              </a:rPr>
              <a:t>finansal sistemde yaşanan olumsuzluklar tüm sektörleri olumsuz olarak etkiler. </a:t>
            </a:r>
            <a:r>
              <a:rPr lang="tr-TR" sz="2400" dirty="0"/>
              <a:t>Bu nedenle, finansal piyasalarda kuralların çok iyi konulması ve bu sektörde faaliyet gösterenlerin yakından izlenmesi, denetlenmesi büyük önem arz etmektedir. </a:t>
            </a:r>
            <a:endParaRPr lang="tr-TR" sz="2400" dirty="0" smtClean="0"/>
          </a:p>
          <a:p>
            <a:pPr algn="just"/>
            <a:r>
              <a:rPr lang="tr-TR" sz="2400" i="1" dirty="0" smtClean="0"/>
              <a:t>Devlet</a:t>
            </a:r>
            <a:r>
              <a:rPr lang="tr-TR" sz="2400" i="1" dirty="0"/>
              <a:t>, hazırladığı kanun ve yönetmeliklerle kuralları ortaya koyar.</a:t>
            </a:r>
            <a:r>
              <a:rPr lang="tr-TR" sz="2400" dirty="0"/>
              <a:t> Yasalarla kendisine yetki verilen düzenleyici ve denetleyici kurumlar eliyle de finansal piyasaların bu kurallara uygun olarak işlemesini sağlar. </a:t>
            </a:r>
            <a:endParaRPr lang="tr-TR" sz="2400" b="1" dirty="0"/>
          </a:p>
          <a:p>
            <a:pPr marL="0" indent="0" algn="just">
              <a:buNone/>
            </a:pPr>
            <a:endParaRPr lang="tr-TR" sz="2400" dirty="0"/>
          </a:p>
        </p:txBody>
      </p:sp>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6237312"/>
            <a:ext cx="1351872" cy="252000"/>
          </a:xfrm>
          <a:prstGeom prst="rect">
            <a:avLst/>
          </a:prstGeom>
        </p:spPr>
      </p:pic>
    </p:spTree>
    <p:extLst>
      <p:ext uri="{BB962C8B-B14F-4D97-AF65-F5344CB8AC3E}">
        <p14:creationId xmlns:p14="http://schemas.microsoft.com/office/powerpoint/2010/main" val="3926113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Finansal Sistem Niçin Düzenlenmeli?</a:t>
            </a:r>
            <a:endParaRPr lang="tr-TR" dirty="0"/>
          </a:p>
        </p:txBody>
      </p:sp>
      <p:sp>
        <p:nvSpPr>
          <p:cNvPr id="3" name="İçerik Yer Tutucusu 2"/>
          <p:cNvSpPr>
            <a:spLocks noGrp="1"/>
          </p:cNvSpPr>
          <p:nvPr>
            <p:ph idx="1"/>
          </p:nvPr>
        </p:nvSpPr>
        <p:spPr>
          <a:xfrm>
            <a:off x="457200" y="1484784"/>
            <a:ext cx="8229600" cy="4525963"/>
          </a:xfrm>
        </p:spPr>
        <p:txBody>
          <a:bodyPr>
            <a:noAutofit/>
          </a:bodyPr>
          <a:lstStyle/>
          <a:p>
            <a:pPr algn="just"/>
            <a:r>
              <a:rPr lang="tr-TR" sz="2400" dirty="0" smtClean="0"/>
              <a:t>Finansal </a:t>
            </a:r>
            <a:r>
              <a:rPr lang="tr-TR" sz="2400" dirty="0"/>
              <a:t>sistemin düzenlenmesinin </a:t>
            </a:r>
            <a:r>
              <a:rPr lang="tr-TR" sz="2400" b="1" i="1" dirty="0">
                <a:solidFill>
                  <a:srgbClr val="FF0000"/>
                </a:solidFill>
              </a:rPr>
              <a:t>öncelikli nedeni, yatırımcılar için mevcut enformasyonu arttırmaktır. Eksik bilgilenme, ters seçim ve kötü niyet sorunları</a:t>
            </a:r>
            <a:r>
              <a:rPr lang="tr-TR" sz="2400" dirty="0"/>
              <a:t>nı ortaya çıkararak finansal piyasaların etkin çalışmasını engeller. </a:t>
            </a:r>
            <a:endParaRPr lang="tr-TR" sz="2400" b="1" dirty="0"/>
          </a:p>
          <a:p>
            <a:pPr algn="just"/>
            <a:r>
              <a:rPr lang="tr-TR" sz="2400" dirty="0" smtClean="0"/>
              <a:t>Finansal </a:t>
            </a:r>
            <a:r>
              <a:rPr lang="tr-TR" sz="2400" dirty="0"/>
              <a:t>sistemin düzenlenmesinin </a:t>
            </a:r>
            <a:r>
              <a:rPr lang="tr-TR" sz="2400" b="1" dirty="0">
                <a:solidFill>
                  <a:srgbClr val="FF0000"/>
                </a:solidFill>
              </a:rPr>
              <a:t>ikinci nedeni, </a:t>
            </a:r>
            <a:r>
              <a:rPr lang="tr-TR" sz="2400" b="1" i="1" dirty="0">
                <a:solidFill>
                  <a:srgbClr val="FF0000"/>
                </a:solidFill>
              </a:rPr>
              <a:t>sistemin sağlıklı çalışması</a:t>
            </a:r>
            <a:r>
              <a:rPr lang="tr-TR" sz="2400" dirty="0"/>
              <a:t>nı sağlamaktır. Toplumu ve ekonomiyi finansal paniklerden koruyabilmek için, giriş kısıtlamaları, sık raporlama teknikleri ve açıklama yapma zorunluluğu, varlıklara ve faaliyetlere ilişkin sınırlamalar, mevduat sigortası gibi düzenlemelere başvurmaktadır.  </a:t>
            </a: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6309320"/>
            <a:ext cx="1351872" cy="252000"/>
          </a:xfrm>
          <a:prstGeom prst="rect">
            <a:avLst/>
          </a:prstGeom>
        </p:spPr>
      </p:pic>
    </p:spTree>
    <p:extLst>
      <p:ext uri="{BB962C8B-B14F-4D97-AF65-F5344CB8AC3E}">
        <p14:creationId xmlns:p14="http://schemas.microsoft.com/office/powerpoint/2010/main" val="1379518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Düzenleyici ve Denetleyici Kurumlar</a:t>
            </a:r>
            <a:endParaRPr lang="tr-TR" dirty="0"/>
          </a:p>
        </p:txBody>
      </p:sp>
      <p:sp>
        <p:nvSpPr>
          <p:cNvPr id="3" name="İçerik Yer Tutucusu 2"/>
          <p:cNvSpPr>
            <a:spLocks noGrp="1"/>
          </p:cNvSpPr>
          <p:nvPr>
            <p:ph idx="1"/>
          </p:nvPr>
        </p:nvSpPr>
        <p:spPr/>
        <p:txBody>
          <a:bodyPr>
            <a:normAutofit/>
          </a:bodyPr>
          <a:lstStyle/>
          <a:p>
            <a:pPr algn="just"/>
            <a:r>
              <a:rPr lang="tr-TR" sz="2400" dirty="0" smtClean="0"/>
              <a:t>T.C</a:t>
            </a:r>
            <a:r>
              <a:rPr lang="tr-TR" sz="2400" dirty="0"/>
              <a:t>. Merkez </a:t>
            </a:r>
            <a:r>
              <a:rPr lang="tr-TR" sz="2400" dirty="0" smtClean="0"/>
              <a:t>Bankası </a:t>
            </a:r>
          </a:p>
          <a:p>
            <a:pPr algn="just"/>
            <a:r>
              <a:rPr lang="tr-TR" sz="2400" dirty="0" smtClean="0"/>
              <a:t>Bankacılık </a:t>
            </a:r>
            <a:r>
              <a:rPr lang="tr-TR" sz="2400" dirty="0"/>
              <a:t>Düzenleme ve Denetleme </a:t>
            </a:r>
            <a:r>
              <a:rPr lang="tr-TR" sz="2400" dirty="0" smtClean="0"/>
              <a:t>Kurumu </a:t>
            </a:r>
          </a:p>
          <a:p>
            <a:pPr algn="just"/>
            <a:r>
              <a:rPr lang="tr-TR" sz="2400" dirty="0" smtClean="0"/>
              <a:t>Tasarruf </a:t>
            </a:r>
            <a:r>
              <a:rPr lang="tr-TR" sz="2400" dirty="0"/>
              <a:t>Mevduatı Sigorta </a:t>
            </a:r>
            <a:r>
              <a:rPr lang="tr-TR" sz="2400" dirty="0" smtClean="0"/>
              <a:t>Fonu </a:t>
            </a:r>
          </a:p>
          <a:p>
            <a:pPr algn="just"/>
            <a:r>
              <a:rPr lang="tr-TR" sz="2400" dirty="0" smtClean="0"/>
              <a:t>Türkiye </a:t>
            </a:r>
            <a:r>
              <a:rPr lang="tr-TR" sz="2400" dirty="0"/>
              <a:t>Bankalar </a:t>
            </a:r>
            <a:r>
              <a:rPr lang="tr-TR" sz="2400" dirty="0" smtClean="0"/>
              <a:t>Birliğidir.  </a:t>
            </a:r>
            <a:endParaRPr lang="tr-TR" sz="2400" b="1" dirty="0"/>
          </a:p>
          <a:p>
            <a:endParaRPr lang="tr-TR" sz="2400"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2129" y="6237312"/>
            <a:ext cx="1351872" cy="252000"/>
          </a:xfrm>
          <a:prstGeom prst="rect">
            <a:avLst/>
          </a:prstGeom>
        </p:spPr>
      </p:pic>
    </p:spTree>
    <p:extLst>
      <p:ext uri="{BB962C8B-B14F-4D97-AF65-F5344CB8AC3E}">
        <p14:creationId xmlns:p14="http://schemas.microsoft.com/office/powerpoint/2010/main" val="32742366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dirty="0" smtClean="0"/>
              <a:t>MERKEZ BANKASI</a:t>
            </a:r>
            <a:endParaRPr lang="tr-TR" dirty="0"/>
          </a:p>
        </p:txBody>
      </p:sp>
    </p:spTree>
    <p:extLst>
      <p:ext uri="{BB962C8B-B14F-4D97-AF65-F5344CB8AC3E}">
        <p14:creationId xmlns:p14="http://schemas.microsoft.com/office/powerpoint/2010/main" val="27579706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Türkiye Cumhuriyet Merkez Bankası</a:t>
            </a:r>
            <a:endParaRPr lang="tr-TR" dirty="0"/>
          </a:p>
        </p:txBody>
      </p:sp>
      <p:sp>
        <p:nvSpPr>
          <p:cNvPr id="3" name="İçerik Yer Tutucusu 2"/>
          <p:cNvSpPr>
            <a:spLocks noGrp="1"/>
          </p:cNvSpPr>
          <p:nvPr>
            <p:ph idx="1"/>
          </p:nvPr>
        </p:nvSpPr>
        <p:spPr/>
        <p:txBody>
          <a:bodyPr>
            <a:normAutofit/>
          </a:bodyPr>
          <a:lstStyle/>
          <a:p>
            <a:pPr algn="just"/>
            <a:r>
              <a:rPr lang="tr-TR" sz="2400" dirty="0"/>
              <a:t>Merkez Bankası "Türkiye Cumhuriyet Merkez Bankası" unvanı altında özel hukuk tüzel kişiliğine sahip ve özel sermayenin de katıldığı bir anonim ortaklık olarak kurulmuştur. Türkiye Cumhuriyet </a:t>
            </a:r>
            <a:r>
              <a:rPr lang="tr-TR" sz="2400" i="1" dirty="0"/>
              <a:t>Merkez Bankası elindeki para politikası araçlarıyla fiyat istikrarını sağlamaya çalışır</a:t>
            </a:r>
            <a:r>
              <a:rPr lang="tr-TR" sz="2400" dirty="0"/>
              <a:t>. </a:t>
            </a:r>
            <a:endParaRPr lang="tr-TR" sz="2400" b="1" dirty="0"/>
          </a:p>
        </p:txBody>
      </p:sp>
    </p:spTree>
    <p:extLst>
      <p:ext uri="{BB962C8B-B14F-4D97-AF65-F5344CB8AC3E}">
        <p14:creationId xmlns:p14="http://schemas.microsoft.com/office/powerpoint/2010/main" val="2215241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Fiyat İstikrarı Nedir?</a:t>
            </a:r>
            <a:endParaRPr lang="tr-TR" dirty="0"/>
          </a:p>
        </p:txBody>
      </p:sp>
      <p:sp>
        <p:nvSpPr>
          <p:cNvPr id="3" name="İçerik Yer Tutucusu 2"/>
          <p:cNvSpPr>
            <a:spLocks noGrp="1"/>
          </p:cNvSpPr>
          <p:nvPr>
            <p:ph idx="1"/>
          </p:nvPr>
        </p:nvSpPr>
        <p:spPr/>
        <p:txBody>
          <a:bodyPr>
            <a:noAutofit/>
          </a:bodyPr>
          <a:lstStyle/>
          <a:p>
            <a:pPr algn="just"/>
            <a:r>
              <a:rPr lang="tr-TR" sz="2400" dirty="0"/>
              <a:t>Fiyat istikrarı, genel bir tanım çerçevesinde, insanların yatırım, tüketim ve tasarrufa yönelik kararlarında dikkate almaya gerek duymadıkları ölçüde düşük bir enflasyon oranını ifade eder. Fiyat istikrarı, ekonomik ve sosyal istikrar sağlanabilmesinin olmazsa olmaz bir koşuludur. </a:t>
            </a:r>
            <a:r>
              <a:rPr lang="tr-TR" sz="2400" i="1" dirty="0"/>
              <a:t>Günümüzde yıllık bazda yüzde 1 ile yüzde 3 enflasyona sahip olan ülkeler, göreceli olarak fiyat istikrarına sahip ülkeler olarak kabul görmektedir</a:t>
            </a:r>
            <a:r>
              <a:rPr lang="tr-TR" sz="2400" dirty="0"/>
              <a:t>. </a:t>
            </a:r>
          </a:p>
        </p:txBody>
      </p:sp>
    </p:spTree>
    <p:extLst>
      <p:ext uri="{BB962C8B-B14F-4D97-AF65-F5344CB8AC3E}">
        <p14:creationId xmlns:p14="http://schemas.microsoft.com/office/powerpoint/2010/main" val="3255772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Fiyat İstikrarı Nedir?</a:t>
            </a:r>
            <a:endParaRPr lang="tr-TR" dirty="0"/>
          </a:p>
        </p:txBody>
      </p:sp>
      <p:sp>
        <p:nvSpPr>
          <p:cNvPr id="3" name="İçerik Yer Tutucusu 2"/>
          <p:cNvSpPr>
            <a:spLocks noGrp="1"/>
          </p:cNvSpPr>
          <p:nvPr>
            <p:ph idx="1"/>
          </p:nvPr>
        </p:nvSpPr>
        <p:spPr/>
        <p:txBody>
          <a:bodyPr>
            <a:noAutofit/>
          </a:bodyPr>
          <a:lstStyle/>
          <a:p>
            <a:pPr algn="just"/>
            <a:r>
              <a:rPr lang="tr-TR" sz="2400" dirty="0" smtClean="0"/>
              <a:t>Fiyat </a:t>
            </a:r>
            <a:r>
              <a:rPr lang="tr-TR" sz="2400" dirty="0"/>
              <a:t>istikrarı sadece düşük enflasyon oranına ulaşmayı değil, o oranın sürdürülmesini de kapsamaktadır. Ancak düşük enflasyon oranının belirli bir süre sürdürüldüğü ortamlar, fiyat istikrarının sağlandığı ortamlar olarak kabul edilirler. </a:t>
            </a:r>
            <a:endParaRPr lang="tr-TR" sz="2400" b="1" dirty="0"/>
          </a:p>
          <a:p>
            <a:pPr algn="just"/>
            <a:endParaRPr lang="tr-TR" sz="2400" dirty="0"/>
          </a:p>
        </p:txBody>
      </p:sp>
    </p:spTree>
    <p:extLst>
      <p:ext uri="{BB962C8B-B14F-4D97-AF65-F5344CB8AC3E}">
        <p14:creationId xmlns:p14="http://schemas.microsoft.com/office/powerpoint/2010/main" val="314448645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Özel 6">
      <a:majorFont>
        <a:latin typeface="Calibri Light"/>
        <a:ea typeface=""/>
        <a:cs typeface=""/>
      </a:majorFont>
      <a:minorFont>
        <a:latin typeface="Calibri Light"/>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1164</Words>
  <Application>Microsoft Office PowerPoint</Application>
  <PresentationFormat>Ekran Gösterisi (4:3)</PresentationFormat>
  <Paragraphs>79</Paragraphs>
  <Slides>26</Slides>
  <Notes>1</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Ofis Teması</vt:lpstr>
      <vt:lpstr>Bankacılık Hukuku</vt:lpstr>
      <vt:lpstr>Bankacılık Sisteminde İdari ve Hukuki Düzen</vt:lpstr>
      <vt:lpstr>Niçin Böyle Bir Düzene İhtiyaç Var?</vt:lpstr>
      <vt:lpstr>Finansal Sistem Niçin Düzenlenmeli?</vt:lpstr>
      <vt:lpstr>Düzenleyici ve Denetleyici Kurumlar</vt:lpstr>
      <vt:lpstr>MERKEZ BANKASI</vt:lpstr>
      <vt:lpstr>Türkiye Cumhuriyet Merkez Bankası</vt:lpstr>
      <vt:lpstr>Fiyat İstikrarı Nedir?</vt:lpstr>
      <vt:lpstr>Fiyat İstikrarı Nedir?</vt:lpstr>
      <vt:lpstr>TCMB’ nın Görevleri</vt:lpstr>
      <vt:lpstr>TCMB’ nın Görevleri</vt:lpstr>
      <vt:lpstr>TCMB’ nın Yetkileri</vt:lpstr>
      <vt:lpstr>TCMB’ nın Yetkileri</vt:lpstr>
      <vt:lpstr>BANKACILIK DÜZENLEME VE DENETLEME KURUMU</vt:lpstr>
      <vt:lpstr>PowerPoint Sunusu</vt:lpstr>
      <vt:lpstr>PowerPoint Sunusu</vt:lpstr>
      <vt:lpstr>Kurumun Görev ve Yetkileri (Düzenleme)</vt:lpstr>
      <vt:lpstr>Kurumun Görev ve Yetkileri (Düzenleme)</vt:lpstr>
      <vt:lpstr>Kurumun Görev ve Yetkileri (Denetleme)</vt:lpstr>
      <vt:lpstr>Kurumun Görev ve Yetkileri (Denetleme)</vt:lpstr>
      <vt:lpstr>TASARRUF MEVDUATI SİGORTA FONU</vt:lpstr>
      <vt:lpstr>PowerPoint Sunusu</vt:lpstr>
      <vt:lpstr>PowerPoint Sunusu</vt:lpstr>
      <vt:lpstr>TÜRKİYE BANKALAR BİRLİĞİ -TÜRKİYE KATILIM BANKALARI BİRLİĞİ</vt:lpstr>
      <vt:lpstr>Hukuki Dayanak</vt:lpstr>
      <vt:lpstr>Görev ve Yetkiler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Bankacılık Sistemi</dc:title>
  <dc:creator>Şenol KANDEMİR</dc:creator>
  <cp:lastModifiedBy>Senol KANDEMIR</cp:lastModifiedBy>
  <cp:revision>15</cp:revision>
  <dcterms:created xsi:type="dcterms:W3CDTF">2017-01-30T07:07:46Z</dcterms:created>
  <dcterms:modified xsi:type="dcterms:W3CDTF">2023-03-02T06:59:27Z</dcterms:modified>
</cp:coreProperties>
</file>