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4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F33F31-EC2A-DCCB-A748-99E006C0DCE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8142101-C86E-1945-44B1-1C46FDF97F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24E66D5-1638-9FF6-6F7E-01987EBFF002}"/>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5" name="Alt Bilgi Yer Tutucusu 4">
            <a:extLst>
              <a:ext uri="{FF2B5EF4-FFF2-40B4-BE49-F238E27FC236}">
                <a16:creationId xmlns:a16="http://schemas.microsoft.com/office/drawing/2014/main" id="{3DB445CB-A817-3FC1-DE1E-17A18CBE4E5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B994037-93B4-FC81-F4B6-CEA82DE227A3}"/>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1578484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C28BBF-6C0C-D37E-21A0-DC6D1AEB9F8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6249A86-4C43-D83C-2CA5-61D3C02243B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877CFF0-F47B-DF15-6DBF-A06A9FEA449A}"/>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5" name="Alt Bilgi Yer Tutucusu 4">
            <a:extLst>
              <a:ext uri="{FF2B5EF4-FFF2-40B4-BE49-F238E27FC236}">
                <a16:creationId xmlns:a16="http://schemas.microsoft.com/office/drawing/2014/main" id="{AD2DA9DA-30CB-E05E-6605-2EEB38FC698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FC26A7C-89B8-8FBE-DAD1-C7D037EF0FD1}"/>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93452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0CD4FA5-E7F5-F9C8-574E-031B0A08AC3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0D0BE31-2505-4ED7-EA2A-B242E5D7AEA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A22E651-C08B-AFF3-1DCC-585C29E2E648}"/>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5" name="Alt Bilgi Yer Tutucusu 4">
            <a:extLst>
              <a:ext uri="{FF2B5EF4-FFF2-40B4-BE49-F238E27FC236}">
                <a16:creationId xmlns:a16="http://schemas.microsoft.com/office/drawing/2014/main" id="{3E09F2C1-9C6D-DD9A-D7B0-1006AF06CB6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381C941-B6CA-ABE1-5FB3-AE9D73BBBE47}"/>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1376434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4FD9E5-3563-E1D2-C004-4311AA16D07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37F0CC5-7993-E255-B49F-CC368717213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AAF66C0-D071-64C9-4F8D-060E354B3DA7}"/>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5" name="Alt Bilgi Yer Tutucusu 4">
            <a:extLst>
              <a:ext uri="{FF2B5EF4-FFF2-40B4-BE49-F238E27FC236}">
                <a16:creationId xmlns:a16="http://schemas.microsoft.com/office/drawing/2014/main" id="{DFFA403F-6D25-D8B9-8352-D04A68C8FE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29D7C19-68DB-5D5C-2EC3-4B4B0DE8E0BD}"/>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2355444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C7D292-8EFA-6EAB-B2D7-5AA6070DE9B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F9952D5D-1982-27F8-AB96-CD40DE0B0C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C7B70DD-AC18-4437-2C9C-65031735FF21}"/>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5" name="Alt Bilgi Yer Tutucusu 4">
            <a:extLst>
              <a:ext uri="{FF2B5EF4-FFF2-40B4-BE49-F238E27FC236}">
                <a16:creationId xmlns:a16="http://schemas.microsoft.com/office/drawing/2014/main" id="{6F6D8095-ECAF-82F4-F8E3-DAA809F4DDD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044D4D0-45E1-0A68-A6BC-37FEE70603DB}"/>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2421094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168302-7E5E-393B-118D-CE180DC37D1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D6CC1C5-A815-01D3-C51B-F2352BD5D4A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8145000-29F6-3371-2892-28244E5DCF7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86299D7-F27E-5DC6-D15C-39F1F23D60B2}"/>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6" name="Alt Bilgi Yer Tutucusu 5">
            <a:extLst>
              <a:ext uri="{FF2B5EF4-FFF2-40B4-BE49-F238E27FC236}">
                <a16:creationId xmlns:a16="http://schemas.microsoft.com/office/drawing/2014/main" id="{6EA2EF6A-7884-9597-DBEE-05689FC94D9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4D10A8F-79EC-6F64-DE9E-94F35DD85338}"/>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4180915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C4AFC4-3B85-469B-1F13-BB680FB91D2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6D84386-D15F-2B2A-F4E1-9589B75CE9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74FEF59-6DC2-D702-9AD8-9B9D83DD1FA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5856DC5-921E-8CB6-0208-5AFB16E61C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7610DCE-A509-9E72-42D1-AF6B25F77AD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750EE74-F9E0-C948-4E42-11D36A20E474}"/>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8" name="Alt Bilgi Yer Tutucusu 7">
            <a:extLst>
              <a:ext uri="{FF2B5EF4-FFF2-40B4-BE49-F238E27FC236}">
                <a16:creationId xmlns:a16="http://schemas.microsoft.com/office/drawing/2014/main" id="{B468A6A1-1231-95D2-72B9-68A9C3C77A4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06A9E38-C566-E3A6-5F06-DB3D76279157}"/>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3810445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A580B5-5EFA-1B2C-686F-CB2BBAD34CF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B091044-36ED-1BF9-F1E7-51484E03FE50}"/>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4" name="Alt Bilgi Yer Tutucusu 3">
            <a:extLst>
              <a:ext uri="{FF2B5EF4-FFF2-40B4-BE49-F238E27FC236}">
                <a16:creationId xmlns:a16="http://schemas.microsoft.com/office/drawing/2014/main" id="{134C82CC-4438-BD61-8005-4A43102E163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9B2182B-8A9A-DC15-36DF-1208DE728817}"/>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1798420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8538C01-3C1E-31BC-C0E2-E6BD45569BDA}"/>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3" name="Alt Bilgi Yer Tutucusu 2">
            <a:extLst>
              <a:ext uri="{FF2B5EF4-FFF2-40B4-BE49-F238E27FC236}">
                <a16:creationId xmlns:a16="http://schemas.microsoft.com/office/drawing/2014/main" id="{C194E9B8-7C1B-E268-1547-EE8D6366406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5738799-F0F0-E832-223D-F57711CCF38C}"/>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847746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9E9A25-1605-0079-B5CE-EAEC600404A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7101487-1FDF-B758-5F69-42B735024A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EDF273B-1EF6-B53E-6E2B-42CF8C2F99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865E77C-ED1B-5CDD-84D6-CC35150BEEED}"/>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6" name="Alt Bilgi Yer Tutucusu 5">
            <a:extLst>
              <a:ext uri="{FF2B5EF4-FFF2-40B4-BE49-F238E27FC236}">
                <a16:creationId xmlns:a16="http://schemas.microsoft.com/office/drawing/2014/main" id="{DFBD70ED-790F-2DAB-0361-270B465331F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FE2381D-6E33-5707-02C5-784DF30FA627}"/>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1647372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E62B58-76BE-E8AD-0404-24FC3A00000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4EDEE40-3F5D-E9AF-3A91-DE45C9CBF4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791F5500-56B8-5B6C-ED77-7B9EEAA401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2F4836-4B7D-04E9-88F2-35C7A6E434AF}"/>
              </a:ext>
            </a:extLst>
          </p:cNvPr>
          <p:cNvSpPr>
            <a:spLocks noGrp="1"/>
          </p:cNvSpPr>
          <p:nvPr>
            <p:ph type="dt" sz="half" idx="10"/>
          </p:nvPr>
        </p:nvSpPr>
        <p:spPr/>
        <p:txBody>
          <a:bodyPr/>
          <a:lstStyle/>
          <a:p>
            <a:fld id="{3386308A-4063-D845-8BFD-07F9446184EB}" type="datetimeFigureOut">
              <a:rPr lang="tr-TR" smtClean="0"/>
              <a:t>6.11.2023</a:t>
            </a:fld>
            <a:endParaRPr lang="tr-TR"/>
          </a:p>
        </p:txBody>
      </p:sp>
      <p:sp>
        <p:nvSpPr>
          <p:cNvPr id="6" name="Alt Bilgi Yer Tutucusu 5">
            <a:extLst>
              <a:ext uri="{FF2B5EF4-FFF2-40B4-BE49-F238E27FC236}">
                <a16:creationId xmlns:a16="http://schemas.microsoft.com/office/drawing/2014/main" id="{0666CC1A-E80D-EAB7-DCB4-1BA37A35412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1774DF8-6D48-5AD9-93CA-221943523C95}"/>
              </a:ext>
            </a:extLst>
          </p:cNvPr>
          <p:cNvSpPr>
            <a:spLocks noGrp="1"/>
          </p:cNvSpPr>
          <p:nvPr>
            <p:ph type="sldNum" sz="quarter" idx="12"/>
          </p:nvPr>
        </p:nvSpPr>
        <p:spPr/>
        <p:txBody>
          <a:bodyPr/>
          <a:lstStyle/>
          <a:p>
            <a:fld id="{BB873768-0C5B-474A-A54C-07857B5AA186}" type="slidenum">
              <a:rPr lang="tr-TR" smtClean="0"/>
              <a:t>‹#›</a:t>
            </a:fld>
            <a:endParaRPr lang="tr-TR"/>
          </a:p>
        </p:txBody>
      </p:sp>
    </p:spTree>
    <p:extLst>
      <p:ext uri="{BB962C8B-B14F-4D97-AF65-F5344CB8AC3E}">
        <p14:creationId xmlns:p14="http://schemas.microsoft.com/office/powerpoint/2010/main" val="2131901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5F1B2A0-3383-6EF5-17DB-9E3797F192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105B198-D4A8-5A6B-E0AF-9C50C85142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31920E6-0C70-A2D4-2652-8F1A83FF2E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86308A-4063-D845-8BFD-07F9446184EB}" type="datetimeFigureOut">
              <a:rPr lang="tr-TR" smtClean="0"/>
              <a:t>6.11.2023</a:t>
            </a:fld>
            <a:endParaRPr lang="tr-TR"/>
          </a:p>
        </p:txBody>
      </p:sp>
      <p:sp>
        <p:nvSpPr>
          <p:cNvPr id="5" name="Alt Bilgi Yer Tutucusu 4">
            <a:extLst>
              <a:ext uri="{FF2B5EF4-FFF2-40B4-BE49-F238E27FC236}">
                <a16:creationId xmlns:a16="http://schemas.microsoft.com/office/drawing/2014/main" id="{A3B259E6-EB5D-93ED-0FCA-3052E1FD83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916F080-2D4F-C4E0-7BF0-310A4F9EE5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873768-0C5B-474A-A54C-07857B5AA186}" type="slidenum">
              <a:rPr lang="tr-TR" smtClean="0"/>
              <a:t>‹#›</a:t>
            </a:fld>
            <a:endParaRPr lang="tr-TR"/>
          </a:p>
        </p:txBody>
      </p:sp>
    </p:spTree>
    <p:extLst>
      <p:ext uri="{BB962C8B-B14F-4D97-AF65-F5344CB8AC3E}">
        <p14:creationId xmlns:p14="http://schemas.microsoft.com/office/powerpoint/2010/main" val="2326553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CED323-F6CA-8245-ACD3-DB0D359E9CE1}"/>
              </a:ext>
            </a:extLst>
          </p:cNvPr>
          <p:cNvSpPr>
            <a:spLocks noGrp="1"/>
          </p:cNvSpPr>
          <p:nvPr>
            <p:ph type="ctrTitle"/>
          </p:nvPr>
        </p:nvSpPr>
        <p:spPr/>
        <p:txBody>
          <a:bodyPr/>
          <a:lstStyle/>
          <a:p>
            <a:r>
              <a:rPr lang="tr-TR" dirty="0"/>
              <a:t>Medeni Usul Hukuku </a:t>
            </a:r>
          </a:p>
        </p:txBody>
      </p:sp>
      <p:sp>
        <p:nvSpPr>
          <p:cNvPr id="3" name="Alt Başlık 2">
            <a:extLst>
              <a:ext uri="{FF2B5EF4-FFF2-40B4-BE49-F238E27FC236}">
                <a16:creationId xmlns:a16="http://schemas.microsoft.com/office/drawing/2014/main" id="{C239C3C0-B4E7-C00F-2A49-AA86FD0CD0AD}"/>
              </a:ext>
            </a:extLst>
          </p:cNvPr>
          <p:cNvSpPr>
            <a:spLocks noGrp="1"/>
          </p:cNvSpPr>
          <p:nvPr>
            <p:ph type="subTitle" idx="1"/>
          </p:nvPr>
        </p:nvSpPr>
        <p:spPr/>
        <p:txBody>
          <a:bodyPr>
            <a:normAutofit/>
          </a:bodyPr>
          <a:lstStyle/>
          <a:p>
            <a:r>
              <a:rPr lang="tr-TR" sz="3200" dirty="0"/>
              <a:t>2.hafta</a:t>
            </a:r>
          </a:p>
        </p:txBody>
      </p:sp>
    </p:spTree>
    <p:extLst>
      <p:ext uri="{BB962C8B-B14F-4D97-AF65-F5344CB8AC3E}">
        <p14:creationId xmlns:p14="http://schemas.microsoft.com/office/powerpoint/2010/main" val="4147469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46B110-D5BC-283E-95AD-82215988E52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F23E6CD-AD04-49A8-D6B6-1FBED2B96FD9}"/>
              </a:ext>
            </a:extLst>
          </p:cNvPr>
          <p:cNvSpPr>
            <a:spLocks noGrp="1"/>
          </p:cNvSpPr>
          <p:nvPr>
            <p:ph idx="1"/>
          </p:nvPr>
        </p:nvSpPr>
        <p:spPr/>
        <p:txBody>
          <a:bodyPr>
            <a:normAutofit fontScale="70000" lnSpcReduction="20000"/>
          </a:bodyPr>
          <a:lstStyle/>
          <a:p>
            <a:r>
              <a:rPr lang="tr-TR" dirty="0"/>
              <a:t>5235 sayılı Kanunun 6. maddesinin kendisine yollama yaptığı Hukuk Muhakemeleri Kanununda, sulh hukuk mahkemelerinin görevini düzenleyen hüküm 4. maddedir. Bu madde gereğince sulh hukuk mahkemeleri, dava konusunun değer yahut tutarına bakılmaksızın, aşağıdaki davalara bakmakla görevlidirler: </a:t>
            </a:r>
          </a:p>
          <a:p>
            <a:r>
              <a:rPr lang="tr-TR" dirty="0"/>
              <a:t>a) Kiralanan taşınmazların, 9/6/1932 tarihli ve 2004 sayılı İcra ve İf­lâs Kanununa göre ilamsız icra yoluyla tahliyesine ilişkin hükümler ayrık olmak üzere, </a:t>
            </a:r>
            <a:r>
              <a:rPr lang="tr-TR" b="1" u="sng" dirty="0"/>
              <a:t>kira ilişkisinden doğan alacak davaları </a:t>
            </a:r>
            <a:r>
              <a:rPr lang="tr-TR" dirty="0"/>
              <a:t>da dâhil olmak üzere tüm uyuşmazlıkları konu alan davalar ile bu davalara karşı açılan davalar, </a:t>
            </a:r>
          </a:p>
          <a:p>
            <a:r>
              <a:rPr lang="tr-TR" dirty="0"/>
              <a:t>b) </a:t>
            </a:r>
            <a:r>
              <a:rPr lang="tr-TR" b="1" u="sng" dirty="0"/>
              <a:t>Taşınır ve taşınmaz mal veya hakkın paylaştırılmasına</a:t>
            </a:r>
            <a:r>
              <a:rPr lang="tr-TR" dirty="0"/>
              <a:t> ve </a:t>
            </a:r>
            <a:r>
              <a:rPr lang="tr-TR" b="1" u="sng" dirty="0"/>
              <a:t>ortaklığın giderilmesine </a:t>
            </a:r>
            <a:r>
              <a:rPr lang="tr-TR" dirty="0"/>
              <a:t>ilişkin davalar, </a:t>
            </a:r>
          </a:p>
          <a:p>
            <a:r>
              <a:rPr lang="tr-TR" dirty="0"/>
              <a:t>c) Taşınır ve taşınmaz mallarda, sadece </a:t>
            </a:r>
            <a:r>
              <a:rPr lang="tr-TR" b="1" u="sng" dirty="0"/>
              <a:t>zilyetliğin korunmasına </a:t>
            </a:r>
            <a:r>
              <a:rPr lang="tr-TR" dirty="0"/>
              <a:t>yönelik olan davalar, </a:t>
            </a:r>
          </a:p>
          <a:p>
            <a:r>
              <a:rPr lang="tr-TR" dirty="0"/>
              <a:t>d) Bu Kanun ile diğer kanunların, sulh hukuk mahkemesi veya sulh hukuk hâkimini görevlendirdiği davalar. </a:t>
            </a:r>
          </a:p>
          <a:p>
            <a:pPr marL="0" indent="0">
              <a:buNone/>
            </a:pPr>
            <a:r>
              <a:rPr lang="tr-TR" dirty="0"/>
              <a:t>     Bunun yanında, Hukuk Muhakemeleri Kanununun 383. maddesi gereğince de, sulh hukuk mahkemeleri, aksine özel bir düzenleme bulunmadığı sürece, </a:t>
            </a:r>
            <a:r>
              <a:rPr lang="tr-TR" b="1" u="sng" dirty="0"/>
              <a:t>çekişmesiz yargı</a:t>
            </a:r>
            <a:r>
              <a:rPr lang="tr-TR" dirty="0"/>
              <a:t> işlerinde genel görevli mahkeme durumundadırlar.</a:t>
            </a:r>
          </a:p>
        </p:txBody>
      </p:sp>
    </p:spTree>
    <p:extLst>
      <p:ext uri="{BB962C8B-B14F-4D97-AF65-F5344CB8AC3E}">
        <p14:creationId xmlns:p14="http://schemas.microsoft.com/office/powerpoint/2010/main" val="2243637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49396A-5609-9046-C436-80C44BD9BB81}"/>
              </a:ext>
            </a:extLst>
          </p:cNvPr>
          <p:cNvSpPr>
            <a:spLocks noGrp="1"/>
          </p:cNvSpPr>
          <p:nvPr>
            <p:ph type="title"/>
          </p:nvPr>
        </p:nvSpPr>
        <p:spPr/>
        <p:txBody>
          <a:bodyPr/>
          <a:lstStyle/>
          <a:p>
            <a:r>
              <a:rPr lang="tr-TR" dirty="0"/>
              <a:t>Asliye Hukuk Mahkemelerinin Görevi</a:t>
            </a:r>
          </a:p>
        </p:txBody>
      </p:sp>
      <p:sp>
        <p:nvSpPr>
          <p:cNvPr id="3" name="İçerik Yer Tutucusu 2">
            <a:extLst>
              <a:ext uri="{FF2B5EF4-FFF2-40B4-BE49-F238E27FC236}">
                <a16:creationId xmlns:a16="http://schemas.microsoft.com/office/drawing/2014/main" id="{F97FC498-524E-CE07-6831-ED2506A7E928}"/>
              </a:ext>
            </a:extLst>
          </p:cNvPr>
          <p:cNvSpPr>
            <a:spLocks noGrp="1"/>
          </p:cNvSpPr>
          <p:nvPr>
            <p:ph idx="1"/>
          </p:nvPr>
        </p:nvSpPr>
        <p:spPr/>
        <p:txBody>
          <a:bodyPr>
            <a:normAutofit fontScale="85000" lnSpcReduction="20000"/>
          </a:bodyPr>
          <a:lstStyle/>
          <a:p>
            <a:r>
              <a:rPr lang="tr-TR" dirty="0"/>
              <a:t>Medenî yargı kolunda kural, asliye hukuk mahkemelerinin görevli olmasıdır. Bu nedenle, asliye hukuk mahkemeleri, sulh hukuk mahkemelerinin görevleri dışında kalan ve kanunen özel mahkemelere bırakılmayan her türlü dava ve işe bakar (HMK m. 2). Bu noktada, dava konusunun </a:t>
            </a:r>
            <a:r>
              <a:rPr lang="tr-TR" dirty="0" err="1"/>
              <a:t>şahısvarlığı</a:t>
            </a:r>
            <a:r>
              <a:rPr lang="tr-TR" dirty="0"/>
              <a:t> veya malvarlığı haklarına ilişkin bulunmasının bir önemi olmadığı gibi, </a:t>
            </a:r>
            <a:r>
              <a:rPr lang="tr-TR" dirty="0" err="1"/>
              <a:t>şahısvarlığı</a:t>
            </a:r>
            <a:r>
              <a:rPr lang="tr-TR" dirty="0"/>
              <a:t> haklarına ilişkin davalarda dava konusunun değer veya tutarının da herhangi bir etkisi yoktur. </a:t>
            </a:r>
          </a:p>
          <a:p>
            <a:r>
              <a:rPr lang="tr-TR" dirty="0"/>
              <a:t>Sulh hukuk mahkemesi veya özel bir kanun hükmü gereğince bir özel mahkeme (örneğin aile mahkemesi) açıkça görevli tayin edilmiş olmadıkça, davanın asliye hukuk mahkemesinde görülmesi esastır. Diğer bir ifadeyle, medenî yargıya dâhil bir uyuşmazlığın asliye hukuk mahkemesinde görülebilmesi için buna dair açık bir kanun hükmüne gerek bulunmayıp, başka bir mahkeme açık bir düzenlemeyle görevli kılınmış olmadıkça, görevli mahkeme asliye hukuk mahkemesidir. </a:t>
            </a:r>
          </a:p>
          <a:p>
            <a:r>
              <a:rPr lang="tr-TR" dirty="0"/>
              <a:t>Çekişmesiz yargı işleri açısından durum farklıdır. çekişmesiz yargı işleri bakımından genel görevli mahkeme sulh hukuk mahkemesidir (HMK m. 383).</a:t>
            </a:r>
          </a:p>
        </p:txBody>
      </p:sp>
    </p:spTree>
    <p:extLst>
      <p:ext uri="{BB962C8B-B14F-4D97-AF65-F5344CB8AC3E}">
        <p14:creationId xmlns:p14="http://schemas.microsoft.com/office/powerpoint/2010/main" val="3108566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D91F5C-D385-1E50-E3FA-916275BAC776}"/>
              </a:ext>
            </a:extLst>
          </p:cNvPr>
          <p:cNvSpPr>
            <a:spLocks noGrp="1"/>
          </p:cNvSpPr>
          <p:nvPr>
            <p:ph type="title"/>
          </p:nvPr>
        </p:nvSpPr>
        <p:spPr/>
        <p:txBody>
          <a:bodyPr/>
          <a:lstStyle/>
          <a:p>
            <a:r>
              <a:rPr lang="tr-TR" dirty="0"/>
              <a:t>Özel Mahkemelerin Görevi</a:t>
            </a:r>
          </a:p>
        </p:txBody>
      </p:sp>
      <p:sp>
        <p:nvSpPr>
          <p:cNvPr id="3" name="İçerik Yer Tutucusu 2">
            <a:extLst>
              <a:ext uri="{FF2B5EF4-FFF2-40B4-BE49-F238E27FC236}">
                <a16:creationId xmlns:a16="http://schemas.microsoft.com/office/drawing/2014/main" id="{8D112583-0C91-AB35-CF37-5B174704A59D}"/>
              </a:ext>
            </a:extLst>
          </p:cNvPr>
          <p:cNvSpPr>
            <a:spLocks noGrp="1"/>
          </p:cNvSpPr>
          <p:nvPr>
            <p:ph idx="1"/>
          </p:nvPr>
        </p:nvSpPr>
        <p:spPr/>
        <p:txBody>
          <a:bodyPr>
            <a:normAutofit fontScale="85000" lnSpcReduction="10000"/>
          </a:bodyPr>
          <a:lstStyle/>
          <a:p>
            <a:r>
              <a:rPr lang="tr-TR" dirty="0"/>
              <a:t>Medenî yargı kolunda, uzmanlık gerektiren bazı uyuşmazlıklara bakmak üzere özel mahkemeler kurulmuştur. Hangi konuların uzmanlık gerektirdiğinin belirlenmesinde işin niteliği veya uyuşmazlığın taraf­ları dikkate alınır. </a:t>
            </a:r>
          </a:p>
          <a:p>
            <a:r>
              <a:rPr lang="tr-TR" dirty="0"/>
              <a:t>Özel mahkemelerin hangi yargı çevrelerinde kurulacağının belirlenmesinde ise, ilgili uzmanlık alanına giren dava ve işlerin o yerdeki yoğunluğu belirleyicidir. Özel mahkemelerin kuruluşu ya bir özel kanuna ya da belli bir konuyu düzenleyen bir kanundaki özel hükümlere dayanır. </a:t>
            </a:r>
          </a:p>
          <a:p>
            <a:r>
              <a:rPr lang="tr-TR" dirty="0"/>
              <a:t>Özel mahkemelerin görevi de çoğunlukla kuruluşlarını düzenleyen kanunlarla belirlenir. Ancak, başka kanunlarda da, özel mahkemelerin görevine dair hükümler bulunmaktadır. Öte yandan, kuruluş kanunlarında bazen, bu mahkemelerde uygulanacak yargılama </a:t>
            </a:r>
            <a:r>
              <a:rPr lang="tr-TR" dirty="0" err="1"/>
              <a:t>usûlü</a:t>
            </a:r>
            <a:r>
              <a:rPr lang="tr-TR" dirty="0"/>
              <a:t> hakkında da hükümler </a:t>
            </a:r>
            <a:r>
              <a:rPr lang="tr-TR" dirty="0" err="1"/>
              <a:t>sevkedilir</a:t>
            </a:r>
            <a:r>
              <a:rPr lang="tr-TR" dirty="0"/>
              <a:t>. Böylece ayrı bir özel yargılama </a:t>
            </a:r>
            <a:r>
              <a:rPr lang="tr-TR" dirty="0" err="1"/>
              <a:t>usûlü</a:t>
            </a:r>
            <a:r>
              <a:rPr lang="tr-TR" dirty="0"/>
              <a:t> öngörülmüş bulunmadıkça, özel mahkemelerde uygulanan yargılama </a:t>
            </a:r>
            <a:r>
              <a:rPr lang="tr-TR" dirty="0" err="1"/>
              <a:t>usûlü</a:t>
            </a:r>
            <a:r>
              <a:rPr lang="tr-TR" dirty="0"/>
              <a:t> de Hukuk Muhakemeleri Kanununa tâbidir</a:t>
            </a:r>
          </a:p>
        </p:txBody>
      </p:sp>
    </p:spTree>
    <p:extLst>
      <p:ext uri="{BB962C8B-B14F-4D97-AF65-F5344CB8AC3E}">
        <p14:creationId xmlns:p14="http://schemas.microsoft.com/office/powerpoint/2010/main" val="4128511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9BB5B3-FBCF-3488-4C92-B84E6BE5903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D448361-13B7-FB20-AC5E-E93857474A39}"/>
              </a:ext>
            </a:extLst>
          </p:cNvPr>
          <p:cNvSpPr>
            <a:spLocks noGrp="1"/>
          </p:cNvSpPr>
          <p:nvPr>
            <p:ph idx="1"/>
          </p:nvPr>
        </p:nvSpPr>
        <p:spPr/>
        <p:txBody>
          <a:bodyPr/>
          <a:lstStyle/>
          <a:p>
            <a:r>
              <a:rPr lang="tr-TR" dirty="0"/>
              <a:t>Özel mahkemelerin görevi genel mahkemelerden önce gelir. Bu nedenle, belli bir dava veya iş hakkında mahkemeye müracaat edileceği zaman, öncelikle bir özel mahkemenin görevli tayin edilmiş olup olmadığına bakmak gerekir. Öte yandan, özel mahkemelerin kurulmadıkları yargı çevrelerinde, bu mahkemelerin görevine giren dava ve işlere de genel mahkemeler tarafından (ilgili özel mahkeme sıfatıyla) bakılır. </a:t>
            </a:r>
          </a:p>
        </p:txBody>
      </p:sp>
    </p:spTree>
    <p:extLst>
      <p:ext uri="{BB962C8B-B14F-4D97-AF65-F5344CB8AC3E}">
        <p14:creationId xmlns:p14="http://schemas.microsoft.com/office/powerpoint/2010/main" val="2775273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2FF628-146F-2701-29A8-CC062D34460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8E5D76-40FD-8F65-0349-B64561DA608F}"/>
              </a:ext>
            </a:extLst>
          </p:cNvPr>
          <p:cNvSpPr>
            <a:spLocks noGrp="1"/>
          </p:cNvSpPr>
          <p:nvPr>
            <p:ph idx="1"/>
          </p:nvPr>
        </p:nvSpPr>
        <p:spPr/>
        <p:txBody>
          <a:bodyPr>
            <a:normAutofit lnSpcReduction="10000"/>
          </a:bodyPr>
          <a:lstStyle/>
          <a:p>
            <a:r>
              <a:rPr lang="tr-TR" b="1" dirty="0"/>
              <a:t>Aile Mahkemesi </a:t>
            </a:r>
          </a:p>
          <a:p>
            <a:r>
              <a:rPr lang="tr-TR" dirty="0"/>
              <a:t>Aile mahkemeleri, aile hukukundan kaynaklanan dava ve işlere bakmak üzere, 09.01.2003 tarih ve 4787 sayılı “Aile Mahkemelerinin Kuruluş, Görev ve Yargılama </a:t>
            </a:r>
            <a:r>
              <a:rPr lang="tr-TR" dirty="0" err="1"/>
              <a:t>Usûllerine</a:t>
            </a:r>
            <a:r>
              <a:rPr lang="tr-TR" dirty="0"/>
              <a:t> Dair Kanun” ile kurulmuş bulunan uzmanlık mahkemeleridir. Sözü edilen Kanunun 2. maddesi gereğince, aile mahkemeleri, Adalet Bakanlığınca, Hâkimler ve Savcılar Kurulunun olumlu görüşü alınarak, her ilde ve merkez nüfusu </a:t>
            </a:r>
            <a:r>
              <a:rPr lang="tr-TR" dirty="0" err="1"/>
              <a:t>yüzbinin</a:t>
            </a:r>
            <a:r>
              <a:rPr lang="tr-TR" dirty="0"/>
              <a:t> üzerindeki her ilçede, tek hâkimli ve asliye mahkemesi derecesinde olmak üzere kurulur. Aile mahkemelerinin yargı çevresi, kurulduğu il ve ilçenin mülkî sınırlarıyla belirlenir. Ancak yargı çevresi, Adalet Bakanlığının teklifi üzerine Hâkimler ve Savcılar Kurulunca değiştirilebilir.</a:t>
            </a:r>
          </a:p>
        </p:txBody>
      </p:sp>
    </p:spTree>
    <p:extLst>
      <p:ext uri="{BB962C8B-B14F-4D97-AF65-F5344CB8AC3E}">
        <p14:creationId xmlns:p14="http://schemas.microsoft.com/office/powerpoint/2010/main" val="2812917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349468-E22E-6D8B-8A19-DFD91A3B5FF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84D8315-1017-0C1C-FA23-EC8D110B29F3}"/>
              </a:ext>
            </a:extLst>
          </p:cNvPr>
          <p:cNvSpPr>
            <a:spLocks noGrp="1"/>
          </p:cNvSpPr>
          <p:nvPr>
            <p:ph idx="1"/>
          </p:nvPr>
        </p:nvSpPr>
        <p:spPr/>
        <p:txBody>
          <a:bodyPr/>
          <a:lstStyle/>
          <a:p>
            <a:r>
              <a:rPr lang="tr-TR" b="1" dirty="0"/>
              <a:t>Asliye Ticaret Mahkemesi </a:t>
            </a:r>
          </a:p>
          <a:p>
            <a:r>
              <a:rPr lang="tr-TR" dirty="0"/>
              <a:t>6102 sayılı Türk Ticaret Kanunu’nun 6335 sayılı ve 26.6.2012 tarihli Kanunla değiştirilen 5’inci maddesine göre, aksine hüküm bulunmadıkça, dava olunan şeyin değerine veya tutarına bakılmaksızın tüm ticari davalara ve ticari nitelikteki çekişmesiz yargı işlerine bakmakla görevli mahkeme asliye ticaret mahkemesidir. Ticari davalarda uzmanlık ihtiyacını karşılamak üzere kurulan ticaret mahkemesi toplu mahkemedir. Kanuna göre, bu mahkemelerde bir başkan ve yeteri kadar üye bulunur (5235 s. </a:t>
            </a:r>
            <a:r>
              <a:rPr lang="tr-TR" dirty="0" err="1"/>
              <a:t>lı</a:t>
            </a:r>
            <a:r>
              <a:rPr lang="tr-TR" dirty="0"/>
              <a:t> K. m. 5, III).</a:t>
            </a:r>
          </a:p>
        </p:txBody>
      </p:sp>
    </p:spTree>
    <p:extLst>
      <p:ext uri="{BB962C8B-B14F-4D97-AF65-F5344CB8AC3E}">
        <p14:creationId xmlns:p14="http://schemas.microsoft.com/office/powerpoint/2010/main" val="424496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3DBD67-F714-E382-82A5-33E1EC71524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22F1471-5E7A-1BF7-6597-AA25CCD2E8A1}"/>
              </a:ext>
            </a:extLst>
          </p:cNvPr>
          <p:cNvSpPr>
            <a:spLocks noGrp="1"/>
          </p:cNvSpPr>
          <p:nvPr>
            <p:ph idx="1"/>
          </p:nvPr>
        </p:nvSpPr>
        <p:spPr/>
        <p:txBody>
          <a:bodyPr/>
          <a:lstStyle/>
          <a:p>
            <a:r>
              <a:rPr lang="tr-TR" b="1" dirty="0"/>
              <a:t>Tüketici Mahkemesi </a:t>
            </a:r>
          </a:p>
          <a:p>
            <a:r>
              <a:rPr lang="tr-TR" dirty="0"/>
              <a:t>İlk derece yargılamasında yer alan özel mahkemelerden biri de tüketici mahkemesidir. 6502 sayılı Tüketicinin Korunması Hakkında Kanunun 73. maddesine göre, bu mahkemelerin görevi, tüketici işlemleri ile tüketiciye yönelik uygulamalardan doğabilecek uyuşmazlıklara ilişkin davalara bakmaktır. </a:t>
            </a:r>
          </a:p>
        </p:txBody>
      </p:sp>
    </p:spTree>
    <p:extLst>
      <p:ext uri="{BB962C8B-B14F-4D97-AF65-F5344CB8AC3E}">
        <p14:creationId xmlns:p14="http://schemas.microsoft.com/office/powerpoint/2010/main" val="5833191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D4B087-DD27-4C5B-B631-40850C4FABA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8E866F1-42E4-9054-2035-170581075806}"/>
              </a:ext>
            </a:extLst>
          </p:cNvPr>
          <p:cNvSpPr>
            <a:spLocks noGrp="1"/>
          </p:cNvSpPr>
          <p:nvPr>
            <p:ph idx="1"/>
          </p:nvPr>
        </p:nvSpPr>
        <p:spPr/>
        <p:txBody>
          <a:bodyPr>
            <a:normAutofit fontScale="85000" lnSpcReduction="20000"/>
          </a:bodyPr>
          <a:lstStyle/>
          <a:p>
            <a:r>
              <a:rPr lang="tr-TR" b="1" dirty="0"/>
              <a:t>İş Mahkemesi </a:t>
            </a:r>
          </a:p>
          <a:p>
            <a:r>
              <a:rPr lang="tr-TR" dirty="0"/>
              <a:t>İş mahkemelerinin kuruluşu 7036 sayılı İş Mahkemeleri Kanunu ile düzenlenmektedir. Bu Kanunun 5’inci maddesine göre, iş mahkemeleri; </a:t>
            </a:r>
          </a:p>
          <a:p>
            <a:r>
              <a:rPr lang="tr-TR" dirty="0"/>
              <a:t>• 5953 sayılı Kanuna tabi gazeteciler, 854 sayılı Kanuna tabi </a:t>
            </a:r>
            <a:r>
              <a:rPr lang="tr-TR" dirty="0" err="1"/>
              <a:t>gemiadamları</a:t>
            </a:r>
            <a:r>
              <a:rPr lang="tr-TR" dirty="0"/>
              <a:t>, 22/5/2003 tarihli ve İş Kanununa veya Türk Borçlar Kanununda düzenlenen hizmet sözleşmelerine tabi işçiler ile işveren veya işveren vekilleri arasında, iş ilişkisi nedeniyle sözleşmeden veya kanundan doğan her türlü hukuk uyuşmazlıklarına; </a:t>
            </a:r>
          </a:p>
          <a:p>
            <a:r>
              <a:rPr lang="tr-TR" dirty="0"/>
              <a:t>• İdari para cezalarına </a:t>
            </a:r>
            <a:r>
              <a:rPr lang="tr-TR" dirty="0" err="1"/>
              <a:t>itirazlarile</a:t>
            </a:r>
            <a:r>
              <a:rPr lang="tr-TR" dirty="0"/>
              <a:t> 5510 sayılı Kanunun geçici 4’üncü maddesi kapsamındaki uyuşmazlıklar hariç olmak üzere Sosyal Güvenlik Kurumu veya Türkiye İş Kurumunun taraf olduğu iş ve sosyal güvenlik mevzuatından kaynaklanan uyuşmazlıklara; </a:t>
            </a:r>
          </a:p>
          <a:p>
            <a:r>
              <a:rPr lang="tr-TR" dirty="0"/>
              <a:t>• Diğer kanunlarda iş mahkemelerinin görevli olduğu belirtilen uyuşmazlıklara, ilişkin dava ve işlere bakar.</a:t>
            </a:r>
          </a:p>
        </p:txBody>
      </p:sp>
    </p:spTree>
    <p:extLst>
      <p:ext uri="{BB962C8B-B14F-4D97-AF65-F5344CB8AC3E}">
        <p14:creationId xmlns:p14="http://schemas.microsoft.com/office/powerpoint/2010/main" val="227318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41A570-327F-EEC8-01A6-07ABAAD6C79A}"/>
              </a:ext>
            </a:extLst>
          </p:cNvPr>
          <p:cNvSpPr>
            <a:spLocks noGrp="1"/>
          </p:cNvSpPr>
          <p:nvPr>
            <p:ph type="title"/>
          </p:nvPr>
        </p:nvSpPr>
        <p:spPr/>
        <p:txBody>
          <a:bodyPr/>
          <a:lstStyle/>
          <a:p>
            <a:r>
              <a:rPr lang="tr-TR" dirty="0"/>
              <a:t>Göreve İlişkin Kuralların Mahkemece Resen Gözetilmesi</a:t>
            </a:r>
          </a:p>
        </p:txBody>
      </p:sp>
      <p:sp>
        <p:nvSpPr>
          <p:cNvPr id="3" name="İçerik Yer Tutucusu 2">
            <a:extLst>
              <a:ext uri="{FF2B5EF4-FFF2-40B4-BE49-F238E27FC236}">
                <a16:creationId xmlns:a16="http://schemas.microsoft.com/office/drawing/2014/main" id="{35B749D4-E611-B175-A99E-7215A8049F53}"/>
              </a:ext>
            </a:extLst>
          </p:cNvPr>
          <p:cNvSpPr>
            <a:spLocks noGrp="1"/>
          </p:cNvSpPr>
          <p:nvPr>
            <p:ph idx="1"/>
          </p:nvPr>
        </p:nvSpPr>
        <p:spPr/>
        <p:txBody>
          <a:bodyPr/>
          <a:lstStyle/>
          <a:p>
            <a:r>
              <a:rPr lang="tr-TR" dirty="0"/>
              <a:t>Göreve ilişkin hükümlerin kamu düzeninden olduğu kabul edilmektedir (HMK m. 1). Buna bağlı olarak, görev kurallarına uyulup uyulmadığının mahkemece, yargılamanın her aşamasında resen gözetilmesi gerekir. Kamu düzeninden sayılmanın bir sonucu da, taraf­ların, görev konusuna ilişkin bir anlaşma yapamamalarıdır. Diğer bir ifadeyle, taraf­lar, aralarında yapacakları bir sözleşmeyle göreve ilişkin bir düzenleme yapamazlar; böyle bir anlaşma hiçbir hüküm ve sonuç doğurmaz. Mahkeme görevsizliğini resen gözetebileceği gibi taraf­lar da yargılamanın her aşamasında mahkemeye görevsiz olduğunu hatırlatabilirler.</a:t>
            </a:r>
          </a:p>
        </p:txBody>
      </p:sp>
    </p:spTree>
    <p:extLst>
      <p:ext uri="{BB962C8B-B14F-4D97-AF65-F5344CB8AC3E}">
        <p14:creationId xmlns:p14="http://schemas.microsoft.com/office/powerpoint/2010/main" val="2548107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B192B7-7BA1-CFDE-42F0-6512E485FBF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36986D-AF9E-2B27-51C5-A9694AA83B0A}"/>
              </a:ext>
            </a:extLst>
          </p:cNvPr>
          <p:cNvSpPr>
            <a:spLocks noGrp="1"/>
          </p:cNvSpPr>
          <p:nvPr>
            <p:ph idx="1"/>
          </p:nvPr>
        </p:nvSpPr>
        <p:spPr/>
        <p:txBody>
          <a:bodyPr/>
          <a:lstStyle/>
          <a:p>
            <a:r>
              <a:rPr lang="tr-TR" dirty="0"/>
              <a:t>Mahkemenin görevsiz olduğu ilk derece mahkemesindeki yargılama esnasında hiç ileri sürülmemiş olsa bile, taraf­lar bunu (ilk defa) kanun yolu müracaatları sırasında ileri sürebilecekleri gibi, kanun yolu mahkemeleri de (bölge adliye mahkemeleri ve Yargıtay), önlerine gelen kanun yolu başvurusu üzerine, karar veren ilk derece mahkemesinin görevsiz olduğunu (kanun yolu müracaatında bu istikamette bir talep bulunmasa dahi) resen gözetirler.</a:t>
            </a:r>
          </a:p>
          <a:p>
            <a:r>
              <a:rPr lang="tr-TR" dirty="0"/>
              <a:t>Dava kendisinde açılmış bulunan mahkeme, gerek taraf­lardan birinin itirazı üzerine ve gerekse resen gözeterek, yapacağı inceleme sonucunda görevsiz olduğu kanaatine varırsa, görevsizlik kararı verir.</a:t>
            </a:r>
          </a:p>
        </p:txBody>
      </p:sp>
    </p:spTree>
    <p:extLst>
      <p:ext uri="{BB962C8B-B14F-4D97-AF65-F5344CB8AC3E}">
        <p14:creationId xmlns:p14="http://schemas.microsoft.com/office/powerpoint/2010/main" val="3395519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Başlık 1">
            <a:extLst>
              <a:ext uri="{FF2B5EF4-FFF2-40B4-BE49-F238E27FC236}">
                <a16:creationId xmlns:a16="http://schemas.microsoft.com/office/drawing/2014/main" id="{2DA1F0DD-3902-6667-6521-75067F625A84}"/>
              </a:ext>
            </a:extLst>
          </p:cNvPr>
          <p:cNvSpPr>
            <a:spLocks noGrp="1"/>
          </p:cNvSpPr>
          <p:nvPr>
            <p:ph type="title"/>
          </p:nvPr>
        </p:nvSpPr>
        <p:spPr>
          <a:xfrm>
            <a:off x="838200" y="365125"/>
            <a:ext cx="10515600" cy="1325563"/>
          </a:xfrm>
        </p:spPr>
        <p:txBody>
          <a:bodyPr>
            <a:normAutofit/>
          </a:bodyPr>
          <a:lstStyle/>
          <a:p>
            <a:r>
              <a:rPr lang="tr-TR" dirty="0"/>
              <a:t>MEDENÎ YARGIDA GÖREV VE YETKİ KAVRAMLARI</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9CB35221-FBDF-7CD0-8FA4-39C4B1B3E05D}"/>
              </a:ext>
            </a:extLst>
          </p:cNvPr>
          <p:cNvSpPr>
            <a:spLocks noGrp="1"/>
          </p:cNvSpPr>
          <p:nvPr>
            <p:ph idx="1"/>
          </p:nvPr>
        </p:nvSpPr>
        <p:spPr>
          <a:xfrm>
            <a:off x="838200" y="1825625"/>
            <a:ext cx="10515600" cy="4351338"/>
          </a:xfrm>
        </p:spPr>
        <p:txBody>
          <a:bodyPr>
            <a:normAutofit/>
          </a:bodyPr>
          <a:lstStyle/>
          <a:p>
            <a:r>
              <a:rPr lang="tr-TR" dirty="0"/>
              <a:t>Bir uyuşmazlığın çözümü için mahkemeye başvurunun söz konusu olduğu durumda, ilk akla gelen soru, hangi yargı kolunda yer alan mahkemelere başvurulacağıdır. Bu sorunun cevabı uyuşmazlığın niteliği ile ilgilidir. Eğer uyuşmazlık özel hukuku ilgilendiriyorsa, çözüm için kendisine başvuracağımız mahkemeyi (kural olarak) adlî yargının medenî yargı kolu için öngörülmüş bulunan yargı mercileri arasında aramamız gerekecektir.</a:t>
            </a:r>
          </a:p>
        </p:txBody>
      </p:sp>
    </p:spTree>
    <p:extLst>
      <p:ext uri="{BB962C8B-B14F-4D97-AF65-F5344CB8AC3E}">
        <p14:creationId xmlns:p14="http://schemas.microsoft.com/office/powerpoint/2010/main" val="215637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1802A6-F5E4-8C04-BD57-91237A74B276}"/>
              </a:ext>
            </a:extLst>
          </p:cNvPr>
          <p:cNvSpPr>
            <a:spLocks noGrp="1"/>
          </p:cNvSpPr>
          <p:nvPr>
            <p:ph type="title"/>
          </p:nvPr>
        </p:nvSpPr>
        <p:spPr/>
        <p:txBody>
          <a:bodyPr/>
          <a:lstStyle/>
          <a:p>
            <a:r>
              <a:rPr lang="tr-TR" dirty="0"/>
              <a:t>Görevsizlik Kararı ve Bu Karar Üzerine Yapılacak İşlemler</a:t>
            </a:r>
          </a:p>
        </p:txBody>
      </p:sp>
      <p:sp>
        <p:nvSpPr>
          <p:cNvPr id="3" name="İçerik Yer Tutucusu 2">
            <a:extLst>
              <a:ext uri="{FF2B5EF4-FFF2-40B4-BE49-F238E27FC236}">
                <a16:creationId xmlns:a16="http://schemas.microsoft.com/office/drawing/2014/main" id="{8F99407D-9D54-3D90-43C8-AE27B10AB0F4}"/>
              </a:ext>
            </a:extLst>
          </p:cNvPr>
          <p:cNvSpPr>
            <a:spLocks noGrp="1"/>
          </p:cNvSpPr>
          <p:nvPr>
            <p:ph idx="1"/>
          </p:nvPr>
        </p:nvSpPr>
        <p:spPr/>
        <p:txBody>
          <a:bodyPr/>
          <a:lstStyle/>
          <a:p>
            <a:r>
              <a:rPr lang="tr-TR" dirty="0"/>
              <a:t>Mahkemenin gerek taraf­lardan birinin itirazını dikkate alarak ve gerekse resen gözeterek, yapacağı inceleme sonucunda görevsiz olduğu kanaatine varması üzerine vereceği görevsizlik kararı </a:t>
            </a:r>
            <a:r>
              <a:rPr lang="tr-TR" dirty="0" err="1"/>
              <a:t>usûle</a:t>
            </a:r>
            <a:r>
              <a:rPr lang="tr-TR" dirty="0"/>
              <a:t> ilişkin bir </a:t>
            </a:r>
            <a:r>
              <a:rPr lang="tr-TR" dirty="0" err="1"/>
              <a:t>nihâi</a:t>
            </a:r>
            <a:r>
              <a:rPr lang="tr-TR" dirty="0"/>
              <a:t> karardır (HMK m. 115, II, c. 1). Zira, bununla mahkeme dosyadan elini çekmekte, ancak, uyuşmazlığı esas bakımından çözen bir karar vermemektedir.</a:t>
            </a:r>
          </a:p>
          <a:p>
            <a:r>
              <a:rPr lang="tr-TR" dirty="0"/>
              <a:t>Görevsizlik kararının istinaf incelemesi sonucunda doğru bulunması durumunda bu karar kesinleşir; yanlış bulunması halinde ise, davaya görevsizlik kararı veren mahkemece devam edilmesi söz konusu olur.</a:t>
            </a:r>
          </a:p>
        </p:txBody>
      </p:sp>
    </p:spTree>
    <p:extLst>
      <p:ext uri="{BB962C8B-B14F-4D97-AF65-F5344CB8AC3E}">
        <p14:creationId xmlns:p14="http://schemas.microsoft.com/office/powerpoint/2010/main" val="2761834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3B1080-2C11-1E8B-94D0-D87D777E8F2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49EB16D-B2F9-D700-15E4-E9F42C1EA8A0}"/>
              </a:ext>
            </a:extLst>
          </p:cNvPr>
          <p:cNvSpPr>
            <a:spLocks noGrp="1"/>
          </p:cNvSpPr>
          <p:nvPr>
            <p:ph idx="1"/>
          </p:nvPr>
        </p:nvSpPr>
        <p:spPr/>
        <p:txBody>
          <a:bodyPr>
            <a:normAutofit lnSpcReduction="10000"/>
          </a:bodyPr>
          <a:lstStyle/>
          <a:p>
            <a:r>
              <a:rPr lang="tr-TR" dirty="0"/>
              <a:t>Görevsizlik kararı, aynı zamanda, süresi içinde istinaf yoluna müracaat edilmemesi veya kanun yolundan feragat edilmesi üzerine de kesinleşir. Görevsizlik kararı verilmesi hâlinde, karar taraflardan birinin süresi içinde istinaf yoluna başvurmaması nedeniyle kesinleşmiş ise </a:t>
            </a:r>
            <a:r>
              <a:rPr lang="tr-TR" u="sng" dirty="0"/>
              <a:t>kararın kesinleştiği tarihten</a:t>
            </a:r>
            <a:r>
              <a:rPr lang="tr-TR" dirty="0"/>
              <a:t>; istinaf yoluna başvurulmuşsa bu başvurunun reddi </a:t>
            </a:r>
            <a:r>
              <a:rPr lang="tr-TR" u="sng" dirty="0"/>
              <a:t>kararının tebliğ tarihinden itibaren </a:t>
            </a:r>
            <a:r>
              <a:rPr lang="tr-TR" b="1" dirty="0"/>
              <a:t>iki hafta </a:t>
            </a:r>
            <a:r>
              <a:rPr lang="tr-TR" dirty="0"/>
              <a:t>içinde kararı veren mahkemeye başvurarak, dava dosyasının görevli ya da yetkili mahkemeye gönderilmesini talep etmesi gerekir. Aksi takdirde, bu mahkemece davanın açılmamış sayılmasına karar verilir. Eğer söz konusu iki hafta içinde kararı veren mahkemeye başvurarak, dava dosyasının görevli mahkemeye gönderilmesi talep edilirse, davaya görevli mahkemede devam edilir (HMK m. 20).</a:t>
            </a:r>
          </a:p>
        </p:txBody>
      </p:sp>
    </p:spTree>
    <p:extLst>
      <p:ext uri="{BB962C8B-B14F-4D97-AF65-F5344CB8AC3E}">
        <p14:creationId xmlns:p14="http://schemas.microsoft.com/office/powerpoint/2010/main" val="606247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8C3D39-2FD6-F897-D888-631423888DE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C570500-10C4-D52E-C7A2-B88B50835EE1}"/>
              </a:ext>
            </a:extLst>
          </p:cNvPr>
          <p:cNvSpPr>
            <a:spLocks noGrp="1"/>
          </p:cNvSpPr>
          <p:nvPr>
            <p:ph idx="1"/>
          </p:nvPr>
        </p:nvSpPr>
        <p:spPr/>
        <p:txBody>
          <a:bodyPr/>
          <a:lstStyle/>
          <a:p>
            <a:r>
              <a:rPr lang="tr-TR" dirty="0"/>
              <a:t>Görevsizlik kararının kesinleşmesinden itibaren iki haf­ta içinde, davaya görevli mahkemede devam edilmesini sağlamaya ilişkin talep yeni bir dava açmak anlamına gelmez; görevsiz mahkemede açılmış bulunan davanın devamına yöneliktir. Bu sebeple, söz konusu başvuru sırasında yeniden harç alınması söz konusu değildir. Dosyanın görevli mahkemeye gönderilmesi ve bu mahkemece taraf­lara çıkarılacak olan tebligat için gerekli olan giderlerin, dava açılırken yatırılmış bulunan avanstan karşılanması gerekir (HMK m. 120).</a:t>
            </a:r>
          </a:p>
        </p:txBody>
      </p:sp>
    </p:spTree>
    <p:extLst>
      <p:ext uri="{BB962C8B-B14F-4D97-AF65-F5344CB8AC3E}">
        <p14:creationId xmlns:p14="http://schemas.microsoft.com/office/powerpoint/2010/main" val="31979750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64C9FE-2A30-083F-C6F5-2955C2ECBBF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9370CC8-F1DB-DBB7-0922-CF332983A7A4}"/>
              </a:ext>
            </a:extLst>
          </p:cNvPr>
          <p:cNvSpPr>
            <a:spLocks noGrp="1"/>
          </p:cNvSpPr>
          <p:nvPr>
            <p:ph idx="1"/>
          </p:nvPr>
        </p:nvSpPr>
        <p:spPr/>
        <p:txBody>
          <a:bodyPr>
            <a:normAutofit fontScale="92500" lnSpcReduction="10000"/>
          </a:bodyPr>
          <a:lstStyle/>
          <a:p>
            <a:r>
              <a:rPr lang="tr-TR" dirty="0"/>
              <a:t>Görevsizlik kararının kesinleşmesinden itibaren işlemeye başlayan iki haf­talık süre içinde bu kararı veren mahkemeye müracaat edilmemesi durumunda, görevsiz mahkemede açılmış bulunan (ve kendisi hakkında görevsizlik kararı verilmiş durumda olan) davada mahkemenin bu durumu tespit ederek, söz konusu davanın açılmamış sayılmasına karar vermesi gerekir (HMK m. 20). Bununla, dava açılmasına bağlı olarak doğmuş olan bütün hukukî sonuçlar da kendiliğinde ortadan kalkar. Bunlar arasında özellikle zamanaşımı kesilmesinin ve hak düşürücü sürelerin korunmasının ortadan kalkmış bulunması (maddî hukuk açısından) çok önemlidir. Bu şekilde açılmamış sayılan davanın (zaman aşımı veya hak düşürücü süre dolmamışsa), görevli mahkemede, harç ödenerek yeniden (ve yeni bir dava dilekçesiyle) açılması mümkündür. </a:t>
            </a:r>
            <a:r>
              <a:rPr lang="tr-TR"/>
              <a:t>Ancak bu dava artık eskisinin devamı sayılmayacak, tamamen yeni bir dava olarak işlem görecektir.</a:t>
            </a:r>
          </a:p>
        </p:txBody>
      </p:sp>
    </p:spTree>
    <p:extLst>
      <p:ext uri="{BB962C8B-B14F-4D97-AF65-F5344CB8AC3E}">
        <p14:creationId xmlns:p14="http://schemas.microsoft.com/office/powerpoint/2010/main" val="1615141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36438C-AFDB-32AC-FF56-AB40067021B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6B3664F-FCFB-21DB-F14F-F6B63C94BB93}"/>
              </a:ext>
            </a:extLst>
          </p:cNvPr>
          <p:cNvSpPr>
            <a:spLocks noGrp="1"/>
          </p:cNvSpPr>
          <p:nvPr>
            <p:ph idx="1"/>
          </p:nvPr>
        </p:nvSpPr>
        <p:spPr/>
        <p:txBody>
          <a:bodyPr/>
          <a:lstStyle/>
          <a:p>
            <a:r>
              <a:rPr lang="tr-TR" dirty="0"/>
              <a:t>Medenî yargı kolu için öngörülmüş bulunan mahkemelerin bir kısmı uyuşmazlığın ilk önce kendilerine getirilmesi; diğer bir kısmı ise, ilk önce kendisine başvurulan mahkemenin verdiği kararın doğru (hukuka uygun) olmadığını iddia eden tarafın bu kararın değiştirilmesi, düzeltilmesi ya da iptal edilmesi için başvurabilmesi amacıyla kurulmuştur. Birinci gruba giren mahkemeler (ilk önce kendilerine müracaat edilmesi anlamında) ilk derece mahkemeleri ya da (uyuşmazlık hakkındaki hüküm öncelikle bu mahkemelerce verildiği için) hüküm mahkemeleri olarak adlandırılmaktadır. İkinci gruba ise kanun yolu mahkemeleri adı verilmektedir.</a:t>
            </a:r>
          </a:p>
        </p:txBody>
      </p:sp>
    </p:spTree>
    <p:extLst>
      <p:ext uri="{BB962C8B-B14F-4D97-AF65-F5344CB8AC3E}">
        <p14:creationId xmlns:p14="http://schemas.microsoft.com/office/powerpoint/2010/main" val="1464780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B15A98-8907-52D2-1C4C-81DD76B2122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D269EE5-C138-FB2D-5B8A-490BEEF3EEDD}"/>
              </a:ext>
            </a:extLst>
          </p:cNvPr>
          <p:cNvSpPr>
            <a:spLocks noGrp="1"/>
          </p:cNvSpPr>
          <p:nvPr>
            <p:ph idx="1"/>
          </p:nvPr>
        </p:nvSpPr>
        <p:spPr/>
        <p:txBody>
          <a:bodyPr/>
          <a:lstStyle/>
          <a:p>
            <a:r>
              <a:rPr lang="tr-TR" dirty="0"/>
              <a:t>Medenî yargıda ilk derece mahkemeleri, daha önce de belirtildiği üzere, genel mahkemeler ve özel mahkemeler olmak üzere ikiye ayrılır. Bakacakları dava ve işler belli kişi yahut iş gruplarına göre sınırlandırılmamış olan, özel bir düzenleme bulunmadıkça, medenî yargıya dahil bütün uyuşmazlıklara bakan mahkemeler “genel mahkemeler” olarak adlandırılmaktadır. Bunlar, sulh ve asliye hukuk mahkemeleridir. Buna karşılık, bakacakları davalar bilhassa uzmanlık esas alınarak, işin niteliği ya da uyuşmazlığın taraf­ları göz önünde bulundurularak özel kanunlarla veya özel hükümlerle belirlenen mahkemeler ise özel mahkeme olarak anılmaktadır. </a:t>
            </a:r>
          </a:p>
        </p:txBody>
      </p:sp>
    </p:spTree>
    <p:extLst>
      <p:ext uri="{BB962C8B-B14F-4D97-AF65-F5344CB8AC3E}">
        <p14:creationId xmlns:p14="http://schemas.microsoft.com/office/powerpoint/2010/main" val="3231160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BC7B85-C253-387F-E375-82B2C760B5E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4C73056-7B5D-EE3F-BB26-0DC7438CF0CD}"/>
              </a:ext>
            </a:extLst>
          </p:cNvPr>
          <p:cNvSpPr>
            <a:spLocks noGrp="1"/>
          </p:cNvSpPr>
          <p:nvPr>
            <p:ph idx="1"/>
          </p:nvPr>
        </p:nvSpPr>
        <p:spPr/>
        <p:txBody>
          <a:bodyPr/>
          <a:lstStyle/>
          <a:p>
            <a:r>
              <a:rPr lang="tr-TR" dirty="0"/>
              <a:t>Kanun yolu mahkemeleri, istinaf incelemesinin yapıldığı bölge adliye mahkemeleri ile temyiz mercii olan Yargıtay’dır. </a:t>
            </a:r>
          </a:p>
          <a:p>
            <a:r>
              <a:rPr lang="tr-TR" dirty="0"/>
              <a:t>İlk derece (hüküm) mahkemeleri, her il merkezi ile bölgelerin coğrafi durumları ve iş yoğunluğu dikkate alınarak belirlenen ilçelerde, Hâkimler ve Savcılar Kurulunun olumlu görüşü alınarak, Adalet Bakanlığınca kurulur (5235 </a:t>
            </a:r>
            <a:r>
              <a:rPr lang="tr-TR" dirty="0" err="1"/>
              <a:t>s.lı</a:t>
            </a:r>
            <a:r>
              <a:rPr lang="tr-TR" dirty="0"/>
              <a:t> K. m. 5, I). Mahkemelerin görev yapmak üzere kuruldukları yerlerin idarî sınırları (il merkezi ve ilçeler ile bunlara adlî yönden bağlanan ilçeler), o mahkemenin yargı çevresi olarak adlandırılır (5235 </a:t>
            </a:r>
            <a:r>
              <a:rPr lang="tr-TR" dirty="0" err="1"/>
              <a:t>s.lı</a:t>
            </a:r>
            <a:r>
              <a:rPr lang="tr-TR" dirty="0"/>
              <a:t> K. m. 7, I)</a:t>
            </a:r>
          </a:p>
        </p:txBody>
      </p:sp>
    </p:spTree>
    <p:extLst>
      <p:ext uri="{BB962C8B-B14F-4D97-AF65-F5344CB8AC3E}">
        <p14:creationId xmlns:p14="http://schemas.microsoft.com/office/powerpoint/2010/main" val="1339279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B28E29-7481-0609-284B-5C12EFC6D10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12A927-0802-B156-1099-E3D81548AF64}"/>
              </a:ext>
            </a:extLst>
          </p:cNvPr>
          <p:cNvSpPr>
            <a:spLocks noGrp="1"/>
          </p:cNvSpPr>
          <p:nvPr>
            <p:ph idx="1"/>
          </p:nvPr>
        </p:nvSpPr>
        <p:spPr/>
        <p:txBody>
          <a:bodyPr/>
          <a:lstStyle/>
          <a:p>
            <a:r>
              <a:rPr lang="tr-TR" dirty="0"/>
              <a:t>Bölge adliye mahkemeleri, bölgelerin coğrafi durumları ve iş yoğunluğu dikkate alınarak belirlenen </a:t>
            </a:r>
            <a:r>
              <a:rPr lang="tr-TR" dirty="0" err="1"/>
              <a:t>yarlerde</a:t>
            </a:r>
            <a:r>
              <a:rPr lang="tr-TR" dirty="0"/>
              <a:t>, Hâkimler ve Savcılar Kurulunun olumlu görüşü alınarak, Adalet Bakanlığınca kurulur (5235 </a:t>
            </a:r>
            <a:r>
              <a:rPr lang="tr-TR" dirty="0" err="1"/>
              <a:t>s.lı</a:t>
            </a:r>
            <a:r>
              <a:rPr lang="tr-TR" dirty="0"/>
              <a:t> K. m. 25, I). Yargıtay ise, medenî yargının da içinde yer aldığı adlî yargının en yüksek mahkemesi olup, </a:t>
            </a:r>
            <a:r>
              <a:rPr lang="tr-TR" dirty="0" err="1"/>
              <a:t>yirmiüç</a:t>
            </a:r>
            <a:r>
              <a:rPr lang="tr-TR" dirty="0"/>
              <a:t> hukuk ve </a:t>
            </a:r>
            <a:r>
              <a:rPr lang="tr-TR" dirty="0" err="1"/>
              <a:t>yirmiüç</a:t>
            </a:r>
            <a:r>
              <a:rPr lang="tr-TR" dirty="0"/>
              <a:t> ceza dairesinden oluşur (AY m. 154; 2797 </a:t>
            </a:r>
            <a:r>
              <a:rPr lang="tr-TR" dirty="0" err="1"/>
              <a:t>s.lı</a:t>
            </a:r>
            <a:r>
              <a:rPr lang="tr-TR" dirty="0"/>
              <a:t> YK m. 5)</a:t>
            </a:r>
          </a:p>
        </p:txBody>
      </p:sp>
    </p:spTree>
    <p:extLst>
      <p:ext uri="{BB962C8B-B14F-4D97-AF65-F5344CB8AC3E}">
        <p14:creationId xmlns:p14="http://schemas.microsoft.com/office/powerpoint/2010/main" val="944067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23AC93-623A-A61B-F3C4-7402DDE33D6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D496FB9-188F-63DC-B354-8E908FC2A1D8}"/>
              </a:ext>
            </a:extLst>
          </p:cNvPr>
          <p:cNvSpPr>
            <a:spLocks noGrp="1"/>
          </p:cNvSpPr>
          <p:nvPr>
            <p:ph idx="1"/>
          </p:nvPr>
        </p:nvSpPr>
        <p:spPr/>
        <p:txBody>
          <a:bodyPr/>
          <a:lstStyle/>
          <a:p>
            <a:r>
              <a:rPr lang="tr-TR" dirty="0"/>
              <a:t>Bölge adliye mahkemeleri, bölgelerin coğrafi durumları ve iş yoğunluğu dikkate alınarak belirlenen yerlerde, Hâkimler ve Savcılar Kurulunun olumlu görüşü alınarak, Adalet Bakanlığınca kurulur (5235 </a:t>
            </a:r>
            <a:r>
              <a:rPr lang="tr-TR" dirty="0" err="1"/>
              <a:t>s.lı</a:t>
            </a:r>
            <a:r>
              <a:rPr lang="tr-TR" dirty="0"/>
              <a:t> K. m. 25, I). Yargıtay ise, medenî yargının da içinde yer aldığı adlî yargının en yüksek mahkemesi olup, yargılama ile ilgili görevlerini daireler, genel kurullar ve ilgili diğer birimler aracılığıyla yerine getirir.</a:t>
            </a:r>
          </a:p>
        </p:txBody>
      </p:sp>
    </p:spTree>
    <p:extLst>
      <p:ext uri="{BB962C8B-B14F-4D97-AF65-F5344CB8AC3E}">
        <p14:creationId xmlns:p14="http://schemas.microsoft.com/office/powerpoint/2010/main" val="1483748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13A563-1F2D-D3A3-806E-3251B070192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1CD72EC-7BE7-48FA-9C22-ABE697D2E2AC}"/>
              </a:ext>
            </a:extLst>
          </p:cNvPr>
          <p:cNvSpPr>
            <a:spLocks noGrp="1"/>
          </p:cNvSpPr>
          <p:nvPr>
            <p:ph idx="1"/>
          </p:nvPr>
        </p:nvSpPr>
        <p:spPr/>
        <p:txBody>
          <a:bodyPr>
            <a:normAutofit fontScale="92500" lnSpcReduction="10000"/>
          </a:bodyPr>
          <a:lstStyle/>
          <a:p>
            <a:r>
              <a:rPr lang="tr-TR" dirty="0"/>
              <a:t>Anayasanın 142. maddesi, tabii hâkim ilkesini de göz önünde bulundurarak, mahkemelerin kuruluşu ile görev ve yetkilerinin kanunla belirlenmesini öngörmüştür. Bu doğrultuda, medenî yargı alanında mahkemelerin görev ve yetkisini kanun düzeyinde düzenleyen temel metinler 5235 sayılı Kanun ile Hukuk Muhakemeleri Kanunudur. Bunların yanında, özel mahkemelerin kuruluşunu düzenleyen kanunlarda ve maddî hukuka ilişkin bazı kanunlarda da görev ve yetkiye ilişkin hükümler mevcuttur. </a:t>
            </a:r>
          </a:p>
          <a:p>
            <a:r>
              <a:rPr lang="tr-TR" dirty="0"/>
              <a:t>Bir davada hangi mahkemenin görevli olduğu belirlenirken, öncelikle göreve ilişkin özel bir düzenlemenin bulunup bulunmadığına ve bir özel mahkemenin görevli kılınmış olup olmadığına bakmak gerekir. Çünkü, özel hükümler genel hükümlere nazaran öncelikle uygulanır ve özel mahkemelerin görevi genel mahkemelerin görevinden önce gelir.</a:t>
            </a:r>
          </a:p>
        </p:txBody>
      </p:sp>
    </p:spTree>
    <p:extLst>
      <p:ext uri="{BB962C8B-B14F-4D97-AF65-F5344CB8AC3E}">
        <p14:creationId xmlns:p14="http://schemas.microsoft.com/office/powerpoint/2010/main" val="1560222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ADD654-211F-2336-48D6-E3BA2D6CF758}"/>
              </a:ext>
            </a:extLst>
          </p:cNvPr>
          <p:cNvSpPr>
            <a:spLocks noGrp="1"/>
          </p:cNvSpPr>
          <p:nvPr>
            <p:ph type="title"/>
          </p:nvPr>
        </p:nvSpPr>
        <p:spPr/>
        <p:txBody>
          <a:bodyPr/>
          <a:lstStyle/>
          <a:p>
            <a:r>
              <a:rPr lang="tr-TR" dirty="0"/>
              <a:t>MEDENÎ YARGIDA GÖREVLİ MAHKEMELER Genel Mahkemelerin Görevi</a:t>
            </a:r>
          </a:p>
        </p:txBody>
      </p:sp>
      <p:sp>
        <p:nvSpPr>
          <p:cNvPr id="3" name="İçerik Yer Tutucusu 2">
            <a:extLst>
              <a:ext uri="{FF2B5EF4-FFF2-40B4-BE49-F238E27FC236}">
                <a16:creationId xmlns:a16="http://schemas.microsoft.com/office/drawing/2014/main" id="{03394BD5-62D6-1F1A-BF79-33468B678518}"/>
              </a:ext>
            </a:extLst>
          </p:cNvPr>
          <p:cNvSpPr>
            <a:spLocks noGrp="1"/>
          </p:cNvSpPr>
          <p:nvPr>
            <p:ph idx="1"/>
          </p:nvPr>
        </p:nvSpPr>
        <p:spPr/>
        <p:txBody>
          <a:bodyPr/>
          <a:lstStyle/>
          <a:p>
            <a:r>
              <a:rPr lang="tr-TR" dirty="0"/>
              <a:t>Medenî yargı alanındaki genel mahkemeler olan sulh ve asliye hukuk mahkemelerinin görevi, 5235 sayılı Kanunun 6. maddesi ile tayin edilmiştir. Buna göre, sulh hukuk mahkemeleri, Hukuk Muhakemeleri Kanunu ile diğer kanunlarda belirtilen görevleri yerine getirir (5235 </a:t>
            </a:r>
            <a:r>
              <a:rPr lang="tr-TR" dirty="0" err="1"/>
              <a:t>s.lı</a:t>
            </a:r>
            <a:r>
              <a:rPr lang="tr-TR" dirty="0"/>
              <a:t> K. m. 6, I). Buna karşılık asliye hukuk mahkemeleri ise, sulh hukuk mahkemelerinin görevleri dışında kalan ve kanunen özel mahkemelere bırakılmayan her türlü dava ve işlere bakar.</a:t>
            </a:r>
          </a:p>
        </p:txBody>
      </p:sp>
    </p:spTree>
    <p:extLst>
      <p:ext uri="{BB962C8B-B14F-4D97-AF65-F5344CB8AC3E}">
        <p14:creationId xmlns:p14="http://schemas.microsoft.com/office/powerpoint/2010/main" val="18089040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2207</Words>
  <Application>Microsoft Macintosh PowerPoint</Application>
  <PresentationFormat>Geniş ekran</PresentationFormat>
  <Paragraphs>50</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Calibri Light</vt:lpstr>
      <vt:lpstr>Office Teması</vt:lpstr>
      <vt:lpstr>Medeni Usul Hukuku </vt:lpstr>
      <vt:lpstr>MEDENÎ YARGIDA GÖREV VE YETKİ KAVRAMLARI</vt:lpstr>
      <vt:lpstr>PowerPoint Sunusu</vt:lpstr>
      <vt:lpstr>PowerPoint Sunusu</vt:lpstr>
      <vt:lpstr>PowerPoint Sunusu</vt:lpstr>
      <vt:lpstr>PowerPoint Sunusu</vt:lpstr>
      <vt:lpstr>PowerPoint Sunusu</vt:lpstr>
      <vt:lpstr>PowerPoint Sunusu</vt:lpstr>
      <vt:lpstr>MEDENÎ YARGIDA GÖREVLİ MAHKEMELER Genel Mahkemelerin Görevi</vt:lpstr>
      <vt:lpstr>PowerPoint Sunusu</vt:lpstr>
      <vt:lpstr>Asliye Hukuk Mahkemelerinin Görevi</vt:lpstr>
      <vt:lpstr>Özel Mahkemelerin Görevi</vt:lpstr>
      <vt:lpstr>PowerPoint Sunusu</vt:lpstr>
      <vt:lpstr>PowerPoint Sunusu</vt:lpstr>
      <vt:lpstr>PowerPoint Sunusu</vt:lpstr>
      <vt:lpstr>PowerPoint Sunusu</vt:lpstr>
      <vt:lpstr>PowerPoint Sunusu</vt:lpstr>
      <vt:lpstr>Göreve İlişkin Kuralların Mahkemece Resen Gözetilmesi</vt:lpstr>
      <vt:lpstr>PowerPoint Sunusu</vt:lpstr>
      <vt:lpstr>Görevsizlik Kararı ve Bu Karar Üzerine Yapılacak İşlemler</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 </dc:title>
  <dc:creator>Av. Dr. Polat İŞOĞLU</dc:creator>
  <cp:lastModifiedBy>Av. Dr. Polat İŞOĞLU</cp:lastModifiedBy>
  <cp:revision>16</cp:revision>
  <dcterms:created xsi:type="dcterms:W3CDTF">2023-11-06T01:21:14Z</dcterms:created>
  <dcterms:modified xsi:type="dcterms:W3CDTF">2023-11-06T02:28:03Z</dcterms:modified>
</cp:coreProperties>
</file>