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258" r:id="rId3"/>
    <p:sldId id="261" r:id="rId4"/>
    <p:sldId id="257" r:id="rId5"/>
    <p:sldId id="262" r:id="rId6"/>
    <p:sldId id="303" r:id="rId7"/>
    <p:sldId id="30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CFE520-D5E8-4BD4-B864-78BEFDF2610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E7CAABB-5D1B-4DE4-875F-2B12DA0F1719}">
      <dgm:prSet phldrT="[Text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Characteristics of Service</a:t>
          </a:r>
          <a:endParaRPr lang="tr-T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6A091B-3E47-419A-9141-A8670AB0E867}" type="parTrans" cxnId="{6A8206E0-32FF-45C4-87C9-1EF1EFD59C12}">
      <dgm:prSet/>
      <dgm:spPr/>
      <dgm:t>
        <a:bodyPr/>
        <a:lstStyle/>
        <a:p>
          <a:endParaRPr lang="tr-TR"/>
        </a:p>
      </dgm:t>
    </dgm:pt>
    <dgm:pt modelId="{5E14FC8B-91FF-41E5-8C7F-E80303532D50}" type="sibTrans" cxnId="{6A8206E0-32FF-45C4-87C9-1EF1EFD59C12}">
      <dgm:prSet/>
      <dgm:spPr/>
      <dgm:t>
        <a:bodyPr/>
        <a:lstStyle/>
        <a:p>
          <a:endParaRPr lang="tr-TR"/>
        </a:p>
      </dgm:t>
    </dgm:pt>
    <dgm:pt modelId="{20022F9A-82FD-40C4-90D3-2800247504A9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2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Non-ownership</a:t>
          </a:r>
          <a:endParaRPr lang="tr-TR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6C310D-1F48-4FE5-991B-76C6A05AD313}" type="parTrans" cxnId="{AA4BB387-F5A6-47C6-B353-4A6FC0681B0F}">
      <dgm:prSet/>
      <dgm:spPr/>
      <dgm:t>
        <a:bodyPr/>
        <a:lstStyle/>
        <a:p>
          <a:endParaRPr lang="tr-TR"/>
        </a:p>
      </dgm:t>
    </dgm:pt>
    <dgm:pt modelId="{47F33D3B-155B-45F7-BD34-72072970C2F0}" type="sibTrans" cxnId="{AA4BB387-F5A6-47C6-B353-4A6FC0681B0F}">
      <dgm:prSet/>
      <dgm:spPr/>
      <dgm:t>
        <a:bodyPr/>
        <a:lstStyle/>
        <a:p>
          <a:endParaRPr lang="tr-TR"/>
        </a:p>
      </dgm:t>
    </dgm:pt>
    <dgm:pt modelId="{3866E7BA-4101-49F4-A977-9D8EEA92F1F5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21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Intangibility</a:t>
          </a:r>
          <a:endParaRPr lang="tr-TR" sz="21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30D114-1D5E-46AC-BE93-9E0D7C43E037}" type="parTrans" cxnId="{45F48DD6-3D5F-424E-9A29-1FF87B6B5489}">
      <dgm:prSet/>
      <dgm:spPr/>
      <dgm:t>
        <a:bodyPr/>
        <a:lstStyle/>
        <a:p>
          <a:endParaRPr lang="tr-TR"/>
        </a:p>
      </dgm:t>
    </dgm:pt>
    <dgm:pt modelId="{4C9723FE-8C70-487D-AD54-F024D66F43B5}" type="sibTrans" cxnId="{45F48DD6-3D5F-424E-9A29-1FF87B6B5489}">
      <dgm:prSet/>
      <dgm:spPr/>
      <dgm:t>
        <a:bodyPr/>
        <a:lstStyle/>
        <a:p>
          <a:endParaRPr lang="tr-TR"/>
        </a:p>
      </dgm:t>
    </dgm:pt>
    <dgm:pt modelId="{0F5E1F4B-4036-4B59-9142-F7BF510714E7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2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Variability</a:t>
          </a:r>
          <a:endParaRPr lang="tr-TR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343115-7F16-4295-93EB-1EB5312AF3C7}" type="parTrans" cxnId="{E99AB3E0-A8D6-44F7-8D80-F7F78484DE38}">
      <dgm:prSet/>
      <dgm:spPr/>
      <dgm:t>
        <a:bodyPr/>
        <a:lstStyle/>
        <a:p>
          <a:endParaRPr lang="tr-TR"/>
        </a:p>
      </dgm:t>
    </dgm:pt>
    <dgm:pt modelId="{7DF92D99-BF4C-4534-A0E1-A94AA268FE01}" type="sibTrans" cxnId="{E99AB3E0-A8D6-44F7-8D80-F7F78484DE38}">
      <dgm:prSet/>
      <dgm:spPr/>
      <dgm:t>
        <a:bodyPr/>
        <a:lstStyle/>
        <a:p>
          <a:endParaRPr lang="tr-TR"/>
        </a:p>
      </dgm:t>
    </dgm:pt>
    <dgm:pt modelId="{02C1B3F1-E124-4E19-AC2D-A783E44B318A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2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Perishability</a:t>
          </a:r>
          <a:endParaRPr lang="tr-TR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67AAA2-D975-4978-88A3-C0C1D4E293B5}" type="parTrans" cxnId="{02C5D5F8-3655-4154-9C02-44A25708A70D}">
      <dgm:prSet/>
      <dgm:spPr/>
      <dgm:t>
        <a:bodyPr/>
        <a:lstStyle/>
        <a:p>
          <a:endParaRPr lang="tr-TR"/>
        </a:p>
      </dgm:t>
    </dgm:pt>
    <dgm:pt modelId="{B369AC54-DDEB-4A80-8D2D-2E0F119FF930}" type="sibTrans" cxnId="{02C5D5F8-3655-4154-9C02-44A25708A70D}">
      <dgm:prSet/>
      <dgm:spPr/>
      <dgm:t>
        <a:bodyPr/>
        <a:lstStyle/>
        <a:p>
          <a:endParaRPr lang="tr-TR"/>
        </a:p>
      </dgm:t>
    </dgm:pt>
    <dgm:pt modelId="{D06F0CED-47DE-4B20-96A8-D88D0E5645F3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2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Inseparability</a:t>
          </a:r>
          <a:endParaRPr lang="tr-TR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48081C-CA35-47BD-9399-CA5971B61CA9}" type="parTrans" cxnId="{EB57C591-E3F8-465E-864E-B342E34D6C90}">
      <dgm:prSet/>
      <dgm:spPr/>
      <dgm:t>
        <a:bodyPr/>
        <a:lstStyle/>
        <a:p>
          <a:endParaRPr lang="tr-TR"/>
        </a:p>
      </dgm:t>
    </dgm:pt>
    <dgm:pt modelId="{F739B044-A6C4-43ED-90C0-8CB9896E2A44}" type="sibTrans" cxnId="{EB57C591-E3F8-465E-864E-B342E34D6C90}">
      <dgm:prSet/>
      <dgm:spPr/>
      <dgm:t>
        <a:bodyPr/>
        <a:lstStyle/>
        <a:p>
          <a:endParaRPr lang="tr-TR"/>
        </a:p>
      </dgm:t>
    </dgm:pt>
    <dgm:pt modelId="{1E1D31B9-8BD8-406B-9904-A10B0D7B5587}" type="pres">
      <dgm:prSet presAssocID="{2FCFE520-D5E8-4BD4-B864-78BEFDF2610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1F412D5-3AC2-4483-B5FF-4F71B65924A7}" type="pres">
      <dgm:prSet presAssocID="{6E7CAABB-5D1B-4DE4-875F-2B12DA0F1719}" presName="centerShape" presStyleLbl="node0" presStyleIdx="0" presStyleCnt="1" custScaleX="110452"/>
      <dgm:spPr/>
      <dgm:t>
        <a:bodyPr/>
        <a:lstStyle/>
        <a:p>
          <a:endParaRPr lang="tr-TR"/>
        </a:p>
      </dgm:t>
    </dgm:pt>
    <dgm:pt modelId="{21D2251E-D60D-4458-9309-4AE2D9F0E5FF}" type="pres">
      <dgm:prSet presAssocID="{20022F9A-82FD-40C4-90D3-2800247504A9}" presName="node" presStyleLbl="node1" presStyleIdx="0" presStyleCnt="5" custScaleX="157789" custRadScaleRad="90647" custRadScaleInc="271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C74F188-9D55-4488-9174-1109218DDF05}" type="pres">
      <dgm:prSet presAssocID="{20022F9A-82FD-40C4-90D3-2800247504A9}" presName="dummy" presStyleCnt="0"/>
      <dgm:spPr/>
    </dgm:pt>
    <dgm:pt modelId="{67DB9AEA-1C98-4F14-AB23-5E9D2C5A5017}" type="pres">
      <dgm:prSet presAssocID="{47F33D3B-155B-45F7-BD34-72072970C2F0}" presName="sibTrans" presStyleLbl="sibTrans2D1" presStyleIdx="0" presStyleCnt="5"/>
      <dgm:spPr/>
      <dgm:t>
        <a:bodyPr/>
        <a:lstStyle/>
        <a:p>
          <a:endParaRPr lang="tr-TR"/>
        </a:p>
      </dgm:t>
    </dgm:pt>
    <dgm:pt modelId="{3F8E81DC-1E07-4599-8D96-CB0D4962DBA2}" type="pres">
      <dgm:prSet presAssocID="{3866E7BA-4101-49F4-A977-9D8EEA92F1F5}" presName="node" presStyleLbl="node1" presStyleIdx="1" presStyleCnt="5" custScaleX="115371" custRadScaleRad="113724" custRadScaleInc="-720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A19347A-7819-4A39-9C57-77B50B13F29F}" type="pres">
      <dgm:prSet presAssocID="{3866E7BA-4101-49F4-A977-9D8EEA92F1F5}" presName="dummy" presStyleCnt="0"/>
      <dgm:spPr/>
    </dgm:pt>
    <dgm:pt modelId="{835E7B5F-9F84-4089-AE71-622AD35F2A74}" type="pres">
      <dgm:prSet presAssocID="{4C9723FE-8C70-487D-AD54-F024D66F43B5}" presName="sibTrans" presStyleLbl="sibTrans2D1" presStyleIdx="1" presStyleCnt="5"/>
      <dgm:spPr/>
      <dgm:t>
        <a:bodyPr/>
        <a:lstStyle/>
        <a:p>
          <a:endParaRPr lang="tr-TR"/>
        </a:p>
      </dgm:t>
    </dgm:pt>
    <dgm:pt modelId="{2C98B6C6-0A12-400F-B5FA-2E4881C59E4B}" type="pres">
      <dgm:prSet presAssocID="{D06F0CED-47DE-4B20-96A8-D88D0E5645F3}" presName="node" presStyleLbl="node1" presStyleIdx="2" presStyleCnt="5" custScaleX="135364" custRadScaleRad="103338" custRadScaleInc="-2579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113AB4-632E-45B9-A1D4-4D3384ED4581}" type="pres">
      <dgm:prSet presAssocID="{D06F0CED-47DE-4B20-96A8-D88D0E5645F3}" presName="dummy" presStyleCnt="0"/>
      <dgm:spPr/>
    </dgm:pt>
    <dgm:pt modelId="{32572097-B11B-45C7-8784-3D8A2D71407F}" type="pres">
      <dgm:prSet presAssocID="{F739B044-A6C4-43ED-90C0-8CB9896E2A44}" presName="sibTrans" presStyleLbl="sibTrans2D1" presStyleIdx="2" presStyleCnt="5"/>
      <dgm:spPr/>
      <dgm:t>
        <a:bodyPr/>
        <a:lstStyle/>
        <a:p>
          <a:endParaRPr lang="tr-TR"/>
        </a:p>
      </dgm:t>
    </dgm:pt>
    <dgm:pt modelId="{89039A84-624F-4491-818C-355DC78A4B18}" type="pres">
      <dgm:prSet presAssocID="{0F5E1F4B-4036-4B59-9142-F7BF510714E7}" presName="node" presStyleLbl="node1" presStyleIdx="3" presStyleCnt="5" custScaleX="115519" custRadScaleRad="100311" custRadScaleInc="270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5C5D35-8EFD-41C2-8A46-D902A2569452}" type="pres">
      <dgm:prSet presAssocID="{0F5E1F4B-4036-4B59-9142-F7BF510714E7}" presName="dummy" presStyleCnt="0"/>
      <dgm:spPr/>
    </dgm:pt>
    <dgm:pt modelId="{D0C4AECC-BDAF-4222-968C-53C199E27D7B}" type="pres">
      <dgm:prSet presAssocID="{7DF92D99-BF4C-4534-A0E1-A94AA268FE01}" presName="sibTrans" presStyleLbl="sibTrans2D1" presStyleIdx="3" presStyleCnt="5"/>
      <dgm:spPr/>
      <dgm:t>
        <a:bodyPr/>
        <a:lstStyle/>
        <a:p>
          <a:endParaRPr lang="tr-TR"/>
        </a:p>
      </dgm:t>
    </dgm:pt>
    <dgm:pt modelId="{98FCCC15-8543-46F9-B5FE-728A80D6AF40}" type="pres">
      <dgm:prSet presAssocID="{02C1B3F1-E124-4E19-AC2D-A783E44B318A}" presName="node" presStyleLbl="node1" presStyleIdx="4" presStyleCnt="5" custScaleX="124196" custRadScaleRad="105312" custRadScaleInc="775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91CDB1-7A7F-45F7-9576-1A9376232E85}" type="pres">
      <dgm:prSet presAssocID="{02C1B3F1-E124-4E19-AC2D-A783E44B318A}" presName="dummy" presStyleCnt="0"/>
      <dgm:spPr/>
    </dgm:pt>
    <dgm:pt modelId="{82470A3C-C6AF-42EC-8B99-D15D845CA3CC}" type="pres">
      <dgm:prSet presAssocID="{B369AC54-DDEB-4A80-8D2D-2E0F119FF930}" presName="sibTrans" presStyleLbl="sibTrans2D1" presStyleIdx="4" presStyleCnt="5"/>
      <dgm:spPr/>
      <dgm:t>
        <a:bodyPr/>
        <a:lstStyle/>
        <a:p>
          <a:endParaRPr lang="tr-TR"/>
        </a:p>
      </dgm:t>
    </dgm:pt>
  </dgm:ptLst>
  <dgm:cxnLst>
    <dgm:cxn modelId="{AA4BB387-F5A6-47C6-B353-4A6FC0681B0F}" srcId="{6E7CAABB-5D1B-4DE4-875F-2B12DA0F1719}" destId="{20022F9A-82FD-40C4-90D3-2800247504A9}" srcOrd="0" destOrd="0" parTransId="{446C310D-1F48-4FE5-991B-76C6A05AD313}" sibTransId="{47F33D3B-155B-45F7-BD34-72072970C2F0}"/>
    <dgm:cxn modelId="{D6B0A665-18A2-4DA5-AD72-380DAD92AA00}" type="presOf" srcId="{20022F9A-82FD-40C4-90D3-2800247504A9}" destId="{21D2251E-D60D-4458-9309-4AE2D9F0E5FF}" srcOrd="0" destOrd="0" presId="urn:microsoft.com/office/officeart/2005/8/layout/radial6"/>
    <dgm:cxn modelId="{46C9D9C6-2BC3-4FE6-9CEF-9553D729EF04}" type="presOf" srcId="{2FCFE520-D5E8-4BD4-B864-78BEFDF26104}" destId="{1E1D31B9-8BD8-406B-9904-A10B0D7B5587}" srcOrd="0" destOrd="0" presId="urn:microsoft.com/office/officeart/2005/8/layout/radial6"/>
    <dgm:cxn modelId="{00C994E8-AC8D-4E5F-B4BA-75A3AAB95B15}" type="presOf" srcId="{3866E7BA-4101-49F4-A977-9D8EEA92F1F5}" destId="{3F8E81DC-1E07-4599-8D96-CB0D4962DBA2}" srcOrd="0" destOrd="0" presId="urn:microsoft.com/office/officeart/2005/8/layout/radial6"/>
    <dgm:cxn modelId="{45F48DD6-3D5F-424E-9A29-1FF87B6B5489}" srcId="{6E7CAABB-5D1B-4DE4-875F-2B12DA0F1719}" destId="{3866E7BA-4101-49F4-A977-9D8EEA92F1F5}" srcOrd="1" destOrd="0" parTransId="{A730D114-1D5E-46AC-BE93-9E0D7C43E037}" sibTransId="{4C9723FE-8C70-487D-AD54-F024D66F43B5}"/>
    <dgm:cxn modelId="{6A8206E0-32FF-45C4-87C9-1EF1EFD59C12}" srcId="{2FCFE520-D5E8-4BD4-B864-78BEFDF26104}" destId="{6E7CAABB-5D1B-4DE4-875F-2B12DA0F1719}" srcOrd="0" destOrd="0" parTransId="{2C6A091B-3E47-419A-9141-A8670AB0E867}" sibTransId="{5E14FC8B-91FF-41E5-8C7F-E80303532D50}"/>
    <dgm:cxn modelId="{ACE3F8D0-4F1A-4A26-8D06-1EF70AEF02C9}" type="presOf" srcId="{02C1B3F1-E124-4E19-AC2D-A783E44B318A}" destId="{98FCCC15-8543-46F9-B5FE-728A80D6AF40}" srcOrd="0" destOrd="0" presId="urn:microsoft.com/office/officeart/2005/8/layout/radial6"/>
    <dgm:cxn modelId="{94DC9468-864F-4A71-9B89-084DA44BA1BA}" type="presOf" srcId="{F739B044-A6C4-43ED-90C0-8CB9896E2A44}" destId="{32572097-B11B-45C7-8784-3D8A2D71407F}" srcOrd="0" destOrd="0" presId="urn:microsoft.com/office/officeart/2005/8/layout/radial6"/>
    <dgm:cxn modelId="{E420B692-C9D3-49A5-B3CD-A740230BF679}" type="presOf" srcId="{6E7CAABB-5D1B-4DE4-875F-2B12DA0F1719}" destId="{51F412D5-3AC2-4483-B5FF-4F71B65924A7}" srcOrd="0" destOrd="0" presId="urn:microsoft.com/office/officeart/2005/8/layout/radial6"/>
    <dgm:cxn modelId="{EB57C591-E3F8-465E-864E-B342E34D6C90}" srcId="{6E7CAABB-5D1B-4DE4-875F-2B12DA0F1719}" destId="{D06F0CED-47DE-4B20-96A8-D88D0E5645F3}" srcOrd="2" destOrd="0" parTransId="{6348081C-CA35-47BD-9399-CA5971B61CA9}" sibTransId="{F739B044-A6C4-43ED-90C0-8CB9896E2A44}"/>
    <dgm:cxn modelId="{7AFE5D00-95C1-419B-B8C0-95EF841734A4}" type="presOf" srcId="{4C9723FE-8C70-487D-AD54-F024D66F43B5}" destId="{835E7B5F-9F84-4089-AE71-622AD35F2A74}" srcOrd="0" destOrd="0" presId="urn:microsoft.com/office/officeart/2005/8/layout/radial6"/>
    <dgm:cxn modelId="{DD556498-88E8-48EA-87CB-28926D99A397}" type="presOf" srcId="{D06F0CED-47DE-4B20-96A8-D88D0E5645F3}" destId="{2C98B6C6-0A12-400F-B5FA-2E4881C59E4B}" srcOrd="0" destOrd="0" presId="urn:microsoft.com/office/officeart/2005/8/layout/radial6"/>
    <dgm:cxn modelId="{2EA38A42-2318-460F-A455-87DBFDA9CF0E}" type="presOf" srcId="{47F33D3B-155B-45F7-BD34-72072970C2F0}" destId="{67DB9AEA-1C98-4F14-AB23-5E9D2C5A5017}" srcOrd="0" destOrd="0" presId="urn:microsoft.com/office/officeart/2005/8/layout/radial6"/>
    <dgm:cxn modelId="{C834C8BD-825D-4ED0-9692-9C1AEF40BBF7}" type="presOf" srcId="{B369AC54-DDEB-4A80-8D2D-2E0F119FF930}" destId="{82470A3C-C6AF-42EC-8B99-D15D845CA3CC}" srcOrd="0" destOrd="0" presId="urn:microsoft.com/office/officeart/2005/8/layout/radial6"/>
    <dgm:cxn modelId="{007E14AA-895C-4F82-9D48-01CD78308F33}" type="presOf" srcId="{0F5E1F4B-4036-4B59-9142-F7BF510714E7}" destId="{89039A84-624F-4491-818C-355DC78A4B18}" srcOrd="0" destOrd="0" presId="urn:microsoft.com/office/officeart/2005/8/layout/radial6"/>
    <dgm:cxn modelId="{07C4B002-E88C-4021-B2A7-4B409AFFDDBA}" type="presOf" srcId="{7DF92D99-BF4C-4534-A0E1-A94AA268FE01}" destId="{D0C4AECC-BDAF-4222-968C-53C199E27D7B}" srcOrd="0" destOrd="0" presId="urn:microsoft.com/office/officeart/2005/8/layout/radial6"/>
    <dgm:cxn modelId="{02C5D5F8-3655-4154-9C02-44A25708A70D}" srcId="{6E7CAABB-5D1B-4DE4-875F-2B12DA0F1719}" destId="{02C1B3F1-E124-4E19-AC2D-A783E44B318A}" srcOrd="4" destOrd="0" parTransId="{E367AAA2-D975-4978-88A3-C0C1D4E293B5}" sibTransId="{B369AC54-DDEB-4A80-8D2D-2E0F119FF930}"/>
    <dgm:cxn modelId="{E99AB3E0-A8D6-44F7-8D80-F7F78484DE38}" srcId="{6E7CAABB-5D1B-4DE4-875F-2B12DA0F1719}" destId="{0F5E1F4B-4036-4B59-9142-F7BF510714E7}" srcOrd="3" destOrd="0" parTransId="{84343115-7F16-4295-93EB-1EB5312AF3C7}" sibTransId="{7DF92D99-BF4C-4534-A0E1-A94AA268FE01}"/>
    <dgm:cxn modelId="{7D170329-4FD3-41DF-9FF2-0A36C516C1F6}" type="presParOf" srcId="{1E1D31B9-8BD8-406B-9904-A10B0D7B5587}" destId="{51F412D5-3AC2-4483-B5FF-4F71B65924A7}" srcOrd="0" destOrd="0" presId="urn:microsoft.com/office/officeart/2005/8/layout/radial6"/>
    <dgm:cxn modelId="{B1BCE2FB-1698-48DB-A16B-565FDCBFE7A1}" type="presParOf" srcId="{1E1D31B9-8BD8-406B-9904-A10B0D7B5587}" destId="{21D2251E-D60D-4458-9309-4AE2D9F0E5FF}" srcOrd="1" destOrd="0" presId="urn:microsoft.com/office/officeart/2005/8/layout/radial6"/>
    <dgm:cxn modelId="{49E67C1C-3AD6-4E02-A338-AAF0D71F432E}" type="presParOf" srcId="{1E1D31B9-8BD8-406B-9904-A10B0D7B5587}" destId="{9C74F188-9D55-4488-9174-1109218DDF05}" srcOrd="2" destOrd="0" presId="urn:microsoft.com/office/officeart/2005/8/layout/radial6"/>
    <dgm:cxn modelId="{95507ABA-7813-484A-BF4D-75D71A74ABE6}" type="presParOf" srcId="{1E1D31B9-8BD8-406B-9904-A10B0D7B5587}" destId="{67DB9AEA-1C98-4F14-AB23-5E9D2C5A5017}" srcOrd="3" destOrd="0" presId="urn:microsoft.com/office/officeart/2005/8/layout/radial6"/>
    <dgm:cxn modelId="{9DC9144E-CD38-4D6A-B145-12BFBC272B83}" type="presParOf" srcId="{1E1D31B9-8BD8-406B-9904-A10B0D7B5587}" destId="{3F8E81DC-1E07-4599-8D96-CB0D4962DBA2}" srcOrd="4" destOrd="0" presId="urn:microsoft.com/office/officeart/2005/8/layout/radial6"/>
    <dgm:cxn modelId="{78319732-801C-4C61-9373-F25D5AF4FD5C}" type="presParOf" srcId="{1E1D31B9-8BD8-406B-9904-A10B0D7B5587}" destId="{BA19347A-7819-4A39-9C57-77B50B13F29F}" srcOrd="5" destOrd="0" presId="urn:microsoft.com/office/officeart/2005/8/layout/radial6"/>
    <dgm:cxn modelId="{880E542E-0118-4A78-AE01-3C05F044BC9E}" type="presParOf" srcId="{1E1D31B9-8BD8-406B-9904-A10B0D7B5587}" destId="{835E7B5F-9F84-4089-AE71-622AD35F2A74}" srcOrd="6" destOrd="0" presId="urn:microsoft.com/office/officeart/2005/8/layout/radial6"/>
    <dgm:cxn modelId="{B3A87477-3A9E-49FF-80E4-E9BB2495FCEE}" type="presParOf" srcId="{1E1D31B9-8BD8-406B-9904-A10B0D7B5587}" destId="{2C98B6C6-0A12-400F-B5FA-2E4881C59E4B}" srcOrd="7" destOrd="0" presId="urn:microsoft.com/office/officeart/2005/8/layout/radial6"/>
    <dgm:cxn modelId="{DBEB7562-49D2-4BD2-8CBF-FC2922764943}" type="presParOf" srcId="{1E1D31B9-8BD8-406B-9904-A10B0D7B5587}" destId="{C6113AB4-632E-45B9-A1D4-4D3384ED4581}" srcOrd="8" destOrd="0" presId="urn:microsoft.com/office/officeart/2005/8/layout/radial6"/>
    <dgm:cxn modelId="{E0F53E9D-7B6E-47C8-8A20-EF834E82D342}" type="presParOf" srcId="{1E1D31B9-8BD8-406B-9904-A10B0D7B5587}" destId="{32572097-B11B-45C7-8784-3D8A2D71407F}" srcOrd="9" destOrd="0" presId="urn:microsoft.com/office/officeart/2005/8/layout/radial6"/>
    <dgm:cxn modelId="{98EE0F46-1206-4E06-AF6D-3D6B9A74C8C2}" type="presParOf" srcId="{1E1D31B9-8BD8-406B-9904-A10B0D7B5587}" destId="{89039A84-624F-4491-818C-355DC78A4B18}" srcOrd="10" destOrd="0" presId="urn:microsoft.com/office/officeart/2005/8/layout/radial6"/>
    <dgm:cxn modelId="{58243B31-97D7-41C4-B552-C4D28410D974}" type="presParOf" srcId="{1E1D31B9-8BD8-406B-9904-A10B0D7B5587}" destId="{2D5C5D35-8EFD-41C2-8A46-D902A2569452}" srcOrd="11" destOrd="0" presId="urn:microsoft.com/office/officeart/2005/8/layout/radial6"/>
    <dgm:cxn modelId="{EC38899B-5E4B-41E5-8472-4A4755642B96}" type="presParOf" srcId="{1E1D31B9-8BD8-406B-9904-A10B0D7B5587}" destId="{D0C4AECC-BDAF-4222-968C-53C199E27D7B}" srcOrd="12" destOrd="0" presId="urn:microsoft.com/office/officeart/2005/8/layout/radial6"/>
    <dgm:cxn modelId="{C8327A63-DF3B-43FE-99D5-7C8A7B0E8906}" type="presParOf" srcId="{1E1D31B9-8BD8-406B-9904-A10B0D7B5587}" destId="{98FCCC15-8543-46F9-B5FE-728A80D6AF40}" srcOrd="13" destOrd="0" presId="urn:microsoft.com/office/officeart/2005/8/layout/radial6"/>
    <dgm:cxn modelId="{596E0FBF-11A6-4A2F-989D-5DDE75CFE1A0}" type="presParOf" srcId="{1E1D31B9-8BD8-406B-9904-A10B0D7B5587}" destId="{AF91CDB1-7A7F-45F7-9576-1A9376232E85}" srcOrd="14" destOrd="0" presId="urn:microsoft.com/office/officeart/2005/8/layout/radial6"/>
    <dgm:cxn modelId="{6FDC2A4A-04CE-4360-880A-046D5841BFC2}" type="presParOf" srcId="{1E1D31B9-8BD8-406B-9904-A10B0D7B5587}" destId="{82470A3C-C6AF-42EC-8B99-D15D845CA3CC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70A3C-C6AF-42EC-8B99-D15D845CA3CC}">
      <dsp:nvSpPr>
        <dsp:cNvPr id="0" name=""/>
        <dsp:cNvSpPr/>
      </dsp:nvSpPr>
      <dsp:spPr>
        <a:xfrm>
          <a:off x="1525340" y="1088790"/>
          <a:ext cx="5643265" cy="5643265"/>
        </a:xfrm>
        <a:prstGeom prst="blockArc">
          <a:avLst>
            <a:gd name="adj1" fmla="val 12388321"/>
            <a:gd name="adj2" fmla="val 16563891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C4AECC-BDAF-4222-968C-53C199E27D7B}">
      <dsp:nvSpPr>
        <dsp:cNvPr id="0" name=""/>
        <dsp:cNvSpPr/>
      </dsp:nvSpPr>
      <dsp:spPr>
        <a:xfrm>
          <a:off x="1666087" y="751897"/>
          <a:ext cx="5643265" cy="5643265"/>
        </a:xfrm>
        <a:prstGeom prst="blockArc">
          <a:avLst>
            <a:gd name="adj1" fmla="val 7758404"/>
            <a:gd name="adj2" fmla="val 11932589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72097-B11B-45C7-8784-3D8A2D71407F}">
      <dsp:nvSpPr>
        <dsp:cNvPr id="0" name=""/>
        <dsp:cNvSpPr/>
      </dsp:nvSpPr>
      <dsp:spPr>
        <a:xfrm>
          <a:off x="1848709" y="915501"/>
          <a:ext cx="5643265" cy="5643265"/>
        </a:xfrm>
        <a:prstGeom prst="blockArc">
          <a:avLst>
            <a:gd name="adj1" fmla="val 2866599"/>
            <a:gd name="adj2" fmla="val 8064324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5E7B5F-9F84-4089-AE71-622AD35F2A74}">
      <dsp:nvSpPr>
        <dsp:cNvPr id="0" name=""/>
        <dsp:cNvSpPr/>
      </dsp:nvSpPr>
      <dsp:spPr>
        <a:xfrm>
          <a:off x="2133814" y="689228"/>
          <a:ext cx="5643265" cy="5643265"/>
        </a:xfrm>
        <a:prstGeom prst="blockArc">
          <a:avLst>
            <a:gd name="adj1" fmla="val 20455110"/>
            <a:gd name="adj2" fmla="val 3320922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B9AEA-1C98-4F14-AB23-5E9D2C5A5017}">
      <dsp:nvSpPr>
        <dsp:cNvPr id="0" name=""/>
        <dsp:cNvSpPr/>
      </dsp:nvSpPr>
      <dsp:spPr>
        <a:xfrm>
          <a:off x="2294615" y="1062438"/>
          <a:ext cx="5643265" cy="5643265"/>
        </a:xfrm>
        <a:prstGeom prst="blockArc">
          <a:avLst>
            <a:gd name="adj1" fmla="val 15600676"/>
            <a:gd name="adj2" fmla="val 19947781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F412D5-3AC2-4483-B5FF-4F71B65924A7}">
      <dsp:nvSpPr>
        <dsp:cNvPr id="0" name=""/>
        <dsp:cNvSpPr/>
      </dsp:nvSpPr>
      <dsp:spPr>
        <a:xfrm>
          <a:off x="3175408" y="2369308"/>
          <a:ext cx="2868644" cy="2597186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Characteristics of Service</a:t>
          </a:r>
          <a:endParaRPr lang="tr-T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95511" y="2749657"/>
        <a:ext cx="2028438" cy="1836488"/>
      </dsp:txXfrm>
    </dsp:sp>
    <dsp:sp modelId="{21D2251E-D60D-4458-9309-4AE2D9F0E5FF}">
      <dsp:nvSpPr>
        <dsp:cNvPr id="0" name=""/>
        <dsp:cNvSpPr/>
      </dsp:nvSpPr>
      <dsp:spPr>
        <a:xfrm>
          <a:off x="3203848" y="260650"/>
          <a:ext cx="2868652" cy="1818030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Non-ownership</a:t>
          </a:r>
          <a:endParaRPr lang="tr-TR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23952" y="526894"/>
        <a:ext cx="2028444" cy="1285542"/>
      </dsp:txXfrm>
    </dsp:sp>
    <dsp:sp modelId="{3F8E81DC-1E07-4599-8D96-CB0D4962DBA2}">
      <dsp:nvSpPr>
        <dsp:cNvPr id="0" name=""/>
        <dsp:cNvSpPr/>
      </dsp:nvSpPr>
      <dsp:spPr>
        <a:xfrm>
          <a:off x="6511450" y="1700813"/>
          <a:ext cx="2097480" cy="1818030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Intangibility</a:t>
          </a:r>
          <a:endParaRPr lang="tr-TR" sz="21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18619" y="1967057"/>
        <a:ext cx="1483142" cy="1285542"/>
      </dsp:txXfrm>
    </dsp:sp>
    <dsp:sp modelId="{2C98B6C6-0A12-400F-B5FA-2E4881C59E4B}">
      <dsp:nvSpPr>
        <dsp:cNvPr id="0" name=""/>
        <dsp:cNvSpPr/>
      </dsp:nvSpPr>
      <dsp:spPr>
        <a:xfrm>
          <a:off x="5292079" y="4869157"/>
          <a:ext cx="2460959" cy="1818030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Inseparability</a:t>
          </a:r>
          <a:endParaRPr lang="tr-TR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52478" y="5135401"/>
        <a:ext cx="1740161" cy="1285542"/>
      </dsp:txXfrm>
    </dsp:sp>
    <dsp:sp modelId="{89039A84-624F-4491-818C-355DC78A4B18}">
      <dsp:nvSpPr>
        <dsp:cNvPr id="0" name=""/>
        <dsp:cNvSpPr/>
      </dsp:nvSpPr>
      <dsp:spPr>
        <a:xfrm>
          <a:off x="1691670" y="4797155"/>
          <a:ext cx="2100171" cy="1818030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Variability</a:t>
          </a:r>
          <a:endParaRPr lang="tr-TR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99233" y="5063399"/>
        <a:ext cx="1485045" cy="1285542"/>
      </dsp:txXfrm>
    </dsp:sp>
    <dsp:sp modelId="{98FCCC15-8543-46F9-B5FE-728A80D6AF40}">
      <dsp:nvSpPr>
        <dsp:cNvPr id="0" name=""/>
        <dsp:cNvSpPr/>
      </dsp:nvSpPr>
      <dsp:spPr>
        <a:xfrm>
          <a:off x="750808" y="1772808"/>
          <a:ext cx="2257921" cy="1818030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Perishability</a:t>
          </a:r>
          <a:endParaRPr lang="tr-TR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1473" y="2039052"/>
        <a:ext cx="1596591" cy="1285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21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89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283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89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212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997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035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672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0460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92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82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615E7-2B26-474E-8EA9-107077758658}" type="datetimeFigureOut">
              <a:rPr lang="tr-TR" smtClean="0"/>
              <a:t>29.11.2018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13534-1E2E-4A85-84D7-2AD73654B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63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CRM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"/>
            <a:ext cx="7272808" cy="4829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237" y="5085184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MARKETING </a:t>
            </a:r>
            <a:b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EGAN  -  Fourth Edition</a:t>
            </a:r>
            <a:b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PEARSON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AutoShape 8" descr="CRM ile ilgili gÃ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53" name="AutoShape 10" descr="CRM ile ilgili gÃ¶rsel sonucu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2444750" y="4551868"/>
            <a:ext cx="41433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tr-TR" altLang="tr-TR" sz="1200" dirty="0">
                <a:latin typeface="Times New Roman" pitchFamily="18" charset="0"/>
                <a:cs typeface="Times New Roman" pitchFamily="18" charset="0"/>
              </a:rPr>
              <a:t>https://results-software.com/tag/crm-for-small-business/</a:t>
            </a:r>
          </a:p>
        </p:txBody>
      </p:sp>
    </p:spTree>
    <p:extLst>
      <p:ext uri="{BB962C8B-B14F-4D97-AF65-F5344CB8AC3E}">
        <p14:creationId xmlns:p14="http://schemas.microsoft.com/office/powerpoint/2010/main" val="408791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quite natural that the seeds of modern relationship marketing first started to grow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research. In fact, service marketing started to develop as 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discipline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marketing mix management paradigm and some of its key models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fitted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firms’ customer relations badly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firms have in theory always been ‘relationship orientated’ as the very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businesses is relationship based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Grönroos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ibid.). The reasons behind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manifold. In service industries a process or performance takes place where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seen to be heavily involved in the creation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delivery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Service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 is, therefore, simultaneous with consumption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ohns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1999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p. 963) and indeed may be said to be both defined and co-created with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consumer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Vargo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Lusch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2004, p. 4). This recognition of a customer’s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involvement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value-creation process is one which is driving current debate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reassessment of supplier and customer roles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Gummesson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2007, p. 137).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05" y="548680"/>
            <a:ext cx="8856984" cy="6048672"/>
          </a:xfrm>
        </p:spPr>
        <p:txBody>
          <a:bodyPr>
            <a:normAutofit/>
          </a:bodyPr>
          <a:lstStyle/>
          <a:p>
            <a:pPr algn="just"/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ervice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encounter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is such an important part of service delivery that it is frequently called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‘moment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truth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(Johns, 1999, p. 965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encounters are interesting phenomena with short-run and long-run effects.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short-run they are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occasion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economic exchange in which society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strangers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interact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... </a:t>
            </a:r>
          </a:p>
          <a:p>
            <a:pPr algn="just"/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long-run encounters provide the social occasions in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buyer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seller can negotiate and nurture the transformation of their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accumulated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encounters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an exchange relationship. The concept of a marketplace-relationship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mutual recognition of some special status between the exchange partners, is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especially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interesting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services marketing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579296" cy="5174035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Contemporary service marketers, therefore, view marketing as an interactive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social context where relationship building and management are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vital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cornerstones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Grönroos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1994, p. 5). Indeed, service encounters can be regarded,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foremost, as social encounters (McCallum and Harrison, 1985, p. 35),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variety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goes a long way to explaining the problem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variability.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contact that makes it feasible to envisage creating a relationship with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both parties (or perhaps either; see Chapter 3)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interested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such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association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Grönroos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1995, p. 252).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Goods versus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784976" cy="4525963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Products, meanwhile, are more than ever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recognized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having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intangible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attributes.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traditional view of marketing saw services as the occasion where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producer’s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and the consumer’s consuming process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intersected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(Strandvik </a:t>
            </a:r>
            <a:r>
              <a:rPr lang="sv-S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Storbacka, 1996, p. 68</a:t>
            </a:r>
            <a:r>
              <a:rPr lang="sv-S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line between products and services and the dominance of the core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 appears to be fast fading.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229600" cy="1143000"/>
          </a:xfrm>
        </p:spPr>
        <p:txBody>
          <a:bodyPr/>
          <a:lstStyle/>
          <a:p>
            <a:pPr algn="l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Service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service is associated with the building of bonds to ensure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mutual advantage to both parties (Christopher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1991, p. 5).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provision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high levels of customer service involves understanding what (and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how)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buys and determining how additional value can be added 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competing offers (Clark, 2000, p. 212).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61475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service and 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1"/>
            <a:ext cx="8579296" cy="432048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quality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work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harmony with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Episodes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8229600" cy="5688632"/>
          </a:xfrm>
        </p:spPr>
        <p:txBody>
          <a:bodyPr>
            <a:noAutofit/>
          </a:bodyPr>
          <a:lstStyle/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concept of a relationship made up of a series of episodes (some of which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‘critical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episodes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’)</a:t>
            </a:r>
          </a:p>
          <a:p>
            <a:endParaRPr lang="tr-TR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episode does not carry the same importance or weight in the customer’s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relationship. Some [are] routine . . . others [are] ‘critical episodes’. A ‘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critical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episode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can be defined as an episode that is of great importance for the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relationship.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continuation of the relationship is dependent (both in a negative and positive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way)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‘critical episodes’ . . . The definition of ‘critical episode’ is customer specific . . .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routine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episode can become critical if, according to the customer, the adequate level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not met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pecific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interactions between customers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firm’s employees that are especially satisfying or especially dissatisfying (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Bitner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a-DK" sz="2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da-DK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da-DK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1990, p. 73).</a:t>
            </a:r>
            <a:endParaRPr lang="tr-T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490066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customer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145435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Dwyer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(1987, p. 15) identified five general phases through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evolve with each phase representing a major transition in how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regard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another (see Figure 7.3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phases are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■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awareness;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■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exploration;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■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expansion;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■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commitment;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■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dissolution.</a:t>
            </a: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1" y="2204864"/>
            <a:ext cx="9119204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14695" y="1124744"/>
            <a:ext cx="69847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 Dwyer 5 stages of relationship  »</a:t>
            </a:r>
            <a:endParaRPr lang="tr-T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507288" cy="648072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Awareness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Awareness refers to one party’s recognition that the other party is ‘a feasible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exchange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’. Interaction has yet to take place but there may be considerable ‘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positioning’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‘posturing’ to enhance each other’s attractiveness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Exploration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refers to the ‘search and trial period’ in the relational exchange. It is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potential relational partners consider the ‘obligations, benefits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burdens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of the relationship. Trial purchases may be made but ‘the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exploratory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very fragile in the sense that minimal investment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interdependence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simple termination’ (Dwyer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1987, p. 16). The exploration phase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conceptualised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five self-explanatory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subprocesses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attraction (i.e. why is this likely to be a worthwhile relationship?);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communication and bargaining;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development and exercise of power;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norm development (i.e.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normalisation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relationship);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expectation development (i.e. what do we want from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?).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097" y="1772816"/>
            <a:ext cx="8229600" cy="1143000"/>
          </a:xfrm>
        </p:spPr>
        <p:txBody>
          <a:bodyPr>
            <a:normAutofit/>
          </a:bodyPr>
          <a:lstStyle/>
          <a:p>
            <a:r>
              <a:rPr lang="tr-T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 7 </a:t>
            </a:r>
            <a:endParaRPr lang="tr-T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097" y="2780928"/>
            <a:ext cx="8229600" cy="1180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Partnership</a:t>
            </a:r>
            <a:endParaRPr lang="tr-T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ustomer partnership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688" y="4077072"/>
            <a:ext cx="4156274" cy="2896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74366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just"/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Expansion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Expansion refers to the continual increase in benefits obtained by the exchange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partners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increasing interdependence. The critical distinction between this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 phase is that ‘the rudiments of trust and joint satisfaction established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exploration stage now lead to increased risk-taking’ (ibid., p. 18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Commitment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Commitment refers to the implicit or explicit pledge, made by the partners, 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relationship. At this stage the benefits include the ‘certainty’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mutually anticipated roles and goals, the ‘efficiency’ established as a result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bargaining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‘effectiveness’ that comes from trust.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048672"/>
          </a:xfrm>
        </p:spPr>
        <p:txBody>
          <a:bodyPr>
            <a:normAutofit/>
          </a:bodyPr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Dissolution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possibility of withdrawal or disengagement, while not being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such, is integral to the model. Dissolution is always an option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ultimately, always take place (see the section on customer/supplier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dissolution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exit, page 159). Reinventing relationships that have passed their sell-by date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prevent dissolution.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discussed in previous chapters, not all relationships are as complex or as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highly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motivated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those suggested by the relationship formulation process outlined above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relationships, however, have some elements that are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recognisable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this model.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service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5400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service failures test the commitment of 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organization's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Bejou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Palmer, 1998, p. 11). When such a situation exists, however, it may not be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causes a critical episode to develop but the company’s response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(Stewart, 1998a, p. 9). Every customer will react differently. Each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propensity to ‘stick to’ or ‘switch’ from the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status quo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magnitude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propensity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depend on the profile of that individual (Hassan, 1996, p. 4) at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point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time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Problems may not necessarily lead to long-term dissatisfaction 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desertion.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Satisfactory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response by the supplier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 to renewed levels of satisfaction or,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claimed (e.g.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Bejou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Palmer, 1998, p. 11), greater satisfaction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existed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 to the incident.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562074"/>
          </a:xfrm>
        </p:spPr>
        <p:txBody>
          <a:bodyPr>
            <a:normAutofit fontScale="90000"/>
          </a:bodyPr>
          <a:lstStyle/>
          <a:p>
            <a:pPr algn="l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Customer/supplier dissolution or exit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636912"/>
            <a:ext cx="8229600" cy="3024336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concept of relationship breakdown is examined more closely it may be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three distinct types: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dissolution;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exit;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supplier withdrawal.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algn="just"/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Dissolution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Dissolution suggests some form of agreed separation. This can be either where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agree that it would be in their best interests to go their separate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where one party (usually the more powerful of the two) forms this view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acquiesces. This form of agreed separation is most likely, but not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exclusively,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manifest itself in business-to-business markets, where higher levels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observed to develop, rather than in consumer markets,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less likely to be formally acknowledged or contractually arranged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example of an exception to this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generalization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is, for example, 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solicitor–client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the case of most day-to-day commercial relationships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would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appear to be little driving or compelling either party to formally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dissolution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71" y="1412776"/>
            <a:ext cx="8964489" cy="38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exit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‘exit’ has been defined as a ‘term used to denote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phenomenon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customer ceasing patronage of a particular supplier’ (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Stewart,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1998b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p. 235). In more everyday language, it is where the customer decides 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Stewart (1998b, p. 235)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summarises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those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situations when exit can be expected as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‘‘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competition prevails and alternatives are available to the customer, who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aware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 and alert to any absolute or relative deterioration 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performance.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‘voice’ has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been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seen as a means of recovering a critical situation (so-called ‘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recovery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’).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l"/>
            <a:r>
              <a:rPr lang="tr-T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Supplier withdrawal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764704"/>
            <a:ext cx="8229600" cy="5217443"/>
          </a:xfrm>
        </p:spPr>
        <p:txBody>
          <a:bodyPr>
            <a:normAutofit/>
          </a:bodyPr>
          <a:lstStyle/>
          <a:p>
            <a:pPr algn="just"/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upplier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withdrawal is where the separation is at the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instigation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supplier. In our earlier definition of relationship marketing it was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suggested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terminating relationships was part of the RM marketing process (see Chapter 2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04864"/>
            <a:ext cx="8568952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56" y="476672"/>
            <a:ext cx="9157855" cy="4706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712968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 of factors in complex return on relationship model (Figure 7.7)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Perceived service quality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Customer’s cognitive evaluation of the service across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episodes</a:t>
            </a:r>
            <a:r>
              <a:rPr lang="tr-T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compared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some explicit or implicit comparison standard.</a:t>
            </a:r>
          </a:p>
          <a:p>
            <a:pPr algn="just"/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Perceived sacrifice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Perceived sacrifices (e.g. price, physical effort) across all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tr-T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episodes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relationship compared with some explicit or implicit comparison standard.</a:t>
            </a:r>
          </a:p>
          <a:p>
            <a:pPr algn="just"/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Perceived value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Service quality compared with perceived sacrifice.</a:t>
            </a:r>
          </a:p>
          <a:p>
            <a:pPr algn="just"/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satisfaction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Customer’s cognitive and affective evaluation based on the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experiences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across all service episodes within the relationship.</a:t>
            </a:r>
          </a:p>
          <a:p>
            <a:pPr algn="just"/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commitment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parties’ intentions to act and their attitude towards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interacting</a:t>
            </a:r>
            <a:r>
              <a:rPr lang="tr-T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other; high relationship value will affect commitment positively (see Chapter 6).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marketing focuses on 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you can do for your customers as a company and what you can do with your customer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ensure customer satisfaction. The aim is to treat your 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 as valued partners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to establish their needs and develop their loyalty through 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quality service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Ä°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93" y="4280017"/>
            <a:ext cx="2009428" cy="2009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229600" cy="5865515"/>
          </a:xfrm>
        </p:spPr>
        <p:txBody>
          <a:bodyPr>
            <a:noAutofit/>
          </a:bodyPr>
          <a:lstStyle/>
          <a:p>
            <a:pPr algn="just"/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strength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Measured both as purchase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as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ehaviour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(word of mouth, complaints). Loyalty (repetitive purchase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which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based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on positive commitment by the customer, indicates a stronger relationship (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3). The bonds between the customer and the service supplier also affect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behaviour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Bonds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Exit barriers that tie the customer to the service provider and maintain the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relationship.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legal, economic, technological, geographical, time, knowledge,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social,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ideological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bonds (see Chapter 4).</a:t>
            </a:r>
          </a:p>
          <a:p>
            <a:pPr algn="just"/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episodes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Episodes that are of critical importance for the continuation of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Episodes can be critical based on the size of the values exchanged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episode compared with the parties’ resources and based on the experiences during 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episode </a:t>
            </a:r>
            <a:r>
              <a:rPr lang="tr-T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(see Chapter 6</a:t>
            </a:r>
            <a:r>
              <a:rPr lang="tr-T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229600" cy="6408712"/>
          </a:xfrm>
        </p:spPr>
        <p:txBody>
          <a:bodyPr>
            <a:normAutofit fontScale="62500" lnSpcReduction="20000"/>
          </a:bodyPr>
          <a:lstStyle/>
          <a:p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Patronage concentration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share of a customer’s cash-flow in a certain industry in</a:t>
            </a:r>
            <a:r>
              <a:rPr lang="tr-T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the customer chooses to concentrate on one provider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longevity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length of the relationship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Episode configuration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episode types and number of each type that occur over time in</a:t>
            </a:r>
            <a:r>
              <a:rPr lang="tr-T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relationship between a provider and a customer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revenue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total revenue generated from a customer relationship during</a:t>
            </a:r>
            <a:r>
              <a:rPr lang="tr-T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fiscal year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costs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total cost incurred from serving a customer relationship – including</a:t>
            </a:r>
            <a:r>
              <a:rPr lang="tr-T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and indirect costs – during a fiscal year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profitability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Relationship revenue minus relationship costs.</a:t>
            </a:r>
            <a:endParaRPr lang="tr-TR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Ä°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806073"/>
            <a:ext cx="5084770" cy="4051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 8</a:t>
            </a:r>
          </a:p>
          <a:p>
            <a:pPr marL="0" indent="0" algn="ctr">
              <a:buNone/>
            </a:pP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Partnership</a:t>
            </a:r>
            <a:endParaRPr lang="tr-T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Market and Internal Partnership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15228"/>
            <a:ext cx="8229600" cy="6120680"/>
          </a:xfrm>
        </p:spPr>
        <p:txBody>
          <a:bodyPr>
            <a:noAutofit/>
          </a:bodyPr>
          <a:lstStyle/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marketing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the general sense, is seen to describe ‘any form of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focuses attention on the internal activities that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changed in order that marketing plans can be implemented’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(Christopher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1991, p. 26) and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enhances external marketplace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(Ballantyne,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1997, p. 346).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is essentially a way of enabling an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recruit, motivate and retain customer-conscious employees in order to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boost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retention and customer satisfaction levels (Clark, 2000, p. 217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marketing, therefore, is seen as a requirement for the successful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partnership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 and, ultimately, of RM. According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Buttle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(1996, p. 12) the goal is to promote the development of the new culture,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persuade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employees that it is sensible to buy into the new vision and to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motivate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develop and implement RM strategies.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tr-TR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Part-time marketers</a:t>
            </a:r>
            <a:endParaRPr lang="tr-TR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algn="just"/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arketers and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part-time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marketers play in the marketing process. They further subdivide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categories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the frequency of contact with the company to produce four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types,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shown in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Figure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8.1: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08919"/>
            <a:ext cx="8640960" cy="3896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408712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Contractors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Contractors have frequent or periodic customer contact and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heavily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‘conventional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marketing activities, including sales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roles. They should be well versed in the company’s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well trained and motivated to serve the customer on a day-to-day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basis.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recruited based on their potential to respond to customer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evaluated and rewarded on this basis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Modifiers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Modifiers, while not directly involved with conventional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have frequent customer contact. This group includes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receptionists,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accounting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staff, delivery personnel, etc. Modifiers should have a clear view of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organization's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strategy and the part they play in it. They should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trained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development of customer relationship skills and monitored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evaluated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this basis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793507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Influencers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Influencers are involved with elements of conventional marketing, but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have infrequent personal contact. They are, however, very much part of 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the organization's marketing strategy. Roles include research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development, market research, etc. A major skill to be nurtured here is ‘customer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responsiveness’. Influencers should be evaluated and rewarded according 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customer-orientated performance standards. Opportunities to meet customers in 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programmed way may be also be valuable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Isolated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these employees have neither regular contact with customers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 regular input into conventional marketing activities, their performance could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 successful fulfillment of the company’s marketing strategy. Included in 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gory, for example, are staff members from personnel and data processing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departments. The appropriate attention should be given to maximizing the impact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their activities on marketing strategy and they should be rewarded accordingly.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Climate and culture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6064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management of individual encounters is, according to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Bitner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(1990, p. 69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‘‘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nested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broader management issues of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structure, philosophy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also can influence the service delivery and, ultimately, customer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perception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quality.’’</a:t>
            </a:r>
          </a:p>
          <a:p>
            <a:pPr marL="0" indent="0" algn="just">
              <a:buNone/>
            </a:pPr>
            <a:endParaRPr lang="tr-T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foundation of long-term marketing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effectiveness.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these linked concepts as: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climate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policies and practices that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(and, 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turn,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reflect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cultural beliefs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deep-seated, unwritten system of shared values and norms within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(which in turn dictates its climate).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080" y="188640"/>
            <a:ext cx="8579296" cy="66693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climate and culture of an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dependent on how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employees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view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its goals (Hogg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1998, p. 881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frequently causes concern among employees even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will ultimately benefit them in some way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Empowerment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lies at the heart of the relationship-based company. An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driver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towards empowerment strategies came from the difficulty of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non-homogeneity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 in service markets and the need for speedy decision-making at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customer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interface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Operationalising </a:t>
            </a: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empowerment</a:t>
            </a:r>
          </a:p>
          <a:p>
            <a:pPr marL="0" indent="0">
              <a:buNone/>
            </a:pPr>
            <a:r>
              <a:rPr lang="tr-TR" sz="2400" dirty="0"/>
              <a:t>■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about  organizational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performance;</a:t>
            </a: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rewards based on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performance;</a:t>
            </a: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knowledge that enables employees to understand and contribute to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performance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power to make decisions that influence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direction and performance.</a:t>
            </a:r>
            <a:endParaRPr lang="tr-T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Empowerment benefits and cautions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80920" cy="45259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Empowerment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a number of perceived benefits. According to Bowen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Lawler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(1992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pp. 32–3), it results 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quicker online response to customers’ needs during service delivery;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quicker online response to dissatisfied customers during service recovery;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employees feeling better about their jobs and themselves;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employees interacting with customers with more warmth and enthusiasm;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empowered employees being a great source of service ideas;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great ‘word of mouth’ advertising and customer retention.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term is used firstly describe those businesses where the greater part of the company’s central offering is intangible. These ‘service industries’ are generally seen to have a number of characteristics that appear to differentiate them from physical goods industries. 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characteristics are outlined as: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9258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also (and inevitably)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empowerment. These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summarised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Bowen and Lawler (pp. 33–4) as: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higher investment in selection and training;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higher labour costs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slower/inconsistent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delivery as individual treatment slows down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operation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poor reaction of customers who see employees negotiating ‘special deals’ 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with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customers;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too many ‘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give-aways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and bad and costly decisions.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l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marketing implementation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requires a three-stage approach: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to demonstrate a commitment to the security and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employees that ranks at least equal to that of its shareholders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The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to create a structure where functional barriers are torn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down.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have ‘flatter’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levels, empowerment for front-line staff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efforts on the three core value-adding processes of operations,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support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innovation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■ Top management must then provide leadership by reinforcing these values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offering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vision of what the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become.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rocess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 perspective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(PMP)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PMP,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 very different from the traditional functionalistic management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based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‘scientific management’ principles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programme should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‘‘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considered the firm’s life-blood – percolating through all ranks, departments,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assets of the firm – with the ultimate aim of simultaneously offering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gaining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at all levels. The firm’s marketing, management, operations, finance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 should constitute nurturing organs assisting the firm to develop,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nurture the continuous flow of value between the respective stakeholders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inside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and/or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outside the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organization.’’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Managers will have to work more effectively as team players;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proactively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putting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teams together and co-operating with other functions to enhance the core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processes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innovation, order fulfillment and customer service. Functional boundaries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‘professional core’ will be seen as irrelevant and general management skills will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much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prized.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Ä°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428" y="3789039"/>
            <a:ext cx="2267319" cy="303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512796"/>
          </a:xfrm>
        </p:spPr>
        <p:txBody>
          <a:bodyPr>
            <a:normAutofit fontScale="90000"/>
          </a:bodyPr>
          <a:lstStyle/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Special characteristics of services: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836712"/>
            <a:ext cx="8013576" cy="34563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Intangibility: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‘pure’ service cannot be assessed in the physical sense. It is an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abstraction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cannot be directly examined before purchase. The intangible process characteristics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services include such factors as reliability, personal care, attentiveness,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friendliness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can only be verified once a service has been purchased and ‘consumed’. Few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wholly intangible, however, and many include a tangible element (e.g. a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concert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Intangibility has a number of implications for the consumer,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uncertainty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Ä°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23928" cy="325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1179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Inseparability: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Products may be produced in one location and sold in another. The production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consumption are, therefore, said to be separable. This is not the case for services,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are produced and consumed at one time and place. This inseparability occurs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whether the producer is human (e.g. a doctor) or machine (e.g. an ATM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machine). With services,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becomes a means of facilitating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complex producer–consumer interactions,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rather than being merely an exchange medium.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8994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42332121"/>
              </p:ext>
            </p:extLst>
          </p:nvPr>
        </p:nvGraphicFramePr>
        <p:xfrm>
          <a:off x="0" y="0"/>
          <a:ext cx="913924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6601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6632"/>
            <a:ext cx="8579296" cy="6408712"/>
          </a:xfrm>
        </p:spPr>
        <p:txBody>
          <a:bodyPr>
            <a:noAutofit/>
          </a:bodyPr>
          <a:lstStyle/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Variability: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dimensions to variability. These are the amount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norm and the extent it needs to be varied to suit the individual customer.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is usually involved in the production process of a service at the same time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 it, it can be difficult to carry out monitoring and control of the production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ensure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consistent standards. This is exaggerated in situations where personnel are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a one-to-one basis (e.g. hairdressers) where they must adapt the ‘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to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fulfill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individual customer’s needs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Perishability: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Services cannot be stored. For example, if a hotel fails to fill all of its rooms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 night, these cannot be ‘carried over’ to subsequent nights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Non-ownership: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inability to ‘own’ a service relates to the characteristics of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intangibility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perishability. Where a service is performed no ownership is transferred from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buyer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seller. The buyer is merely buying the right to a service process (e.g. a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solicitor’s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048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word ‘service’ is in connection with the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phrase ‘customer service’.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definition of 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service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difficult to qualify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accurately but the term is generally used to </a:t>
            </a:r>
            <a:r>
              <a:rPr lang="en-US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those features of the offering</a:t>
            </a:r>
            <a:r>
              <a:rPr lang="tr-TR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exchange that extend beyond the ‘core’ product or service.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phrase is further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seen to imply added value (or, over time, relational benefits) derived as a result of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contact between buyers and sellers. Although the two concepts of ‘service industries’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‘customer service’ are related they are best approached, from an analytical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perspective, separately.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311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3842</Words>
  <Application>Microsoft Office PowerPoint</Application>
  <PresentationFormat>On-screen Show (4:3)</PresentationFormat>
  <Paragraphs>184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RELATIONSHIP MARKETING  John EGAN  -  Fourth Edition PEARSON</vt:lpstr>
      <vt:lpstr>Chapter 7 </vt:lpstr>
      <vt:lpstr>PowerPoint Presentation</vt:lpstr>
      <vt:lpstr>Services</vt:lpstr>
      <vt:lpstr>Special characteristics of services: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Goods versus services</vt:lpstr>
      <vt:lpstr>Customer Service</vt:lpstr>
      <vt:lpstr>Customer service and RM</vt:lpstr>
      <vt:lpstr>Episodes</vt:lpstr>
      <vt:lpstr>Building customer relationships</vt:lpstr>
      <vt:lpstr>PowerPoint Presentation</vt:lpstr>
      <vt:lpstr>PowerPoint Presentation</vt:lpstr>
      <vt:lpstr>PowerPoint Presentation</vt:lpstr>
      <vt:lpstr>PowerPoint Presentation</vt:lpstr>
      <vt:lpstr>Customer service failure</vt:lpstr>
      <vt:lpstr>Customer/supplier dissolution or exit</vt:lpstr>
      <vt:lpstr>PowerPoint Presentation</vt:lpstr>
      <vt:lpstr>PowerPoint Presentation</vt:lpstr>
      <vt:lpstr>Customer exit</vt:lpstr>
      <vt:lpstr>Supplier withdrawal</vt:lpstr>
      <vt:lpstr>PowerPoint Presentation</vt:lpstr>
      <vt:lpstr>Description of factors in complex return on relationship model (Figure 7.7)</vt:lpstr>
      <vt:lpstr>PowerPoint Presentation</vt:lpstr>
      <vt:lpstr>PowerPoint Presentation</vt:lpstr>
      <vt:lpstr>PowerPoint Presentation</vt:lpstr>
      <vt:lpstr>Internal Market and Internal Partnership</vt:lpstr>
      <vt:lpstr>Part-time marketers</vt:lpstr>
      <vt:lpstr>PowerPoint Presentation</vt:lpstr>
      <vt:lpstr>PowerPoint Presentation</vt:lpstr>
      <vt:lpstr>Climate and culture</vt:lpstr>
      <vt:lpstr>PowerPoint Presentation</vt:lpstr>
      <vt:lpstr>Empowerment benefits and cautions</vt:lpstr>
      <vt:lpstr>PowerPoint Presentation</vt:lpstr>
      <vt:lpstr>Internal marketing implementation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 MARKETING  John EGAN  -  Fourth Edition PEARSON</dc:title>
  <dc:creator>Gizem ARI</dc:creator>
  <cp:lastModifiedBy>Gizem ARI</cp:lastModifiedBy>
  <cp:revision>28</cp:revision>
  <dcterms:created xsi:type="dcterms:W3CDTF">2018-11-27T07:45:41Z</dcterms:created>
  <dcterms:modified xsi:type="dcterms:W3CDTF">2018-11-29T12:28:49Z</dcterms:modified>
</cp:coreProperties>
</file>