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56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70" r:id="rId33"/>
    <p:sldId id="371" r:id="rId34"/>
    <p:sldId id="372" r:id="rId35"/>
    <p:sldId id="373" r:id="rId36"/>
    <p:sldId id="374" r:id="rId37"/>
    <p:sldId id="375" r:id="rId38"/>
    <p:sldId id="376" r:id="rId39"/>
    <p:sldId id="377" r:id="rId40"/>
    <p:sldId id="378" r:id="rId41"/>
    <p:sldId id="379" r:id="rId42"/>
    <p:sldId id="380" r:id="rId43"/>
    <p:sldId id="381" r:id="rId44"/>
    <p:sldId id="382" r:id="rId45"/>
    <p:sldId id="383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5C"/>
    <a:srgbClr val="E3DE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2739" autoAdjust="0"/>
  </p:normalViewPr>
  <p:slideViewPr>
    <p:cSldViewPr>
      <p:cViewPr>
        <p:scale>
          <a:sx n="66" d="100"/>
          <a:sy n="66" d="100"/>
        </p:scale>
        <p:origin x="-738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50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8F3417-DEB6-47FC-94B4-97FEEC796553}" type="datetimeFigureOut">
              <a:rPr lang="en-US"/>
              <a:pPr>
                <a:defRPr/>
              </a:pPr>
              <a:t>2/22/2017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E1F65DA-75D2-492D-A2DA-91FA2648B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82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Times New Roman" pitchFamily="18" charset="0"/>
              </a:rPr>
              <a:t>This chapter discusses the impact that unanticipated changes in exchange rates may have on the consolidated financial statements of the multinational company.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4C5FD5-53C1-4291-857E-A7C59134210F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B63C00-F5F1-4405-9E07-6DBABE44DA5A}" type="slidenum">
              <a:rPr lang="en-US" altLang="en-US" smtClean="0"/>
              <a:pPr eaLnBrk="1" hangingPunct="1"/>
              <a:t>20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Here’s a disturbing thought: The average of €2/$ and €3/$ is €2.50/$. But The average of $0.50/€ and $0.333333/€ is €2.40/$.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800" y="5791200"/>
            <a:ext cx="6400800" cy="876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Chapter #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514794"/>
          </a:xfrm>
        </p:spPr>
        <p:txBody>
          <a:bodyPr/>
          <a:lstStyle/>
          <a:p>
            <a:r>
              <a:rPr lang="en-US" dirty="0" smtClean="0"/>
              <a:t>Copyright © 2018 by the McGraw-Hill Companies, Inc. All rights reserved.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38B0-B1EB-4CFB-B949-0A81B5280E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50292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5400" b="1">
                <a:solidFill>
                  <a:srgbClr val="C0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l="34978" t="26029" r="35061" b="24074"/>
          <a:stretch/>
        </p:blipFill>
        <p:spPr>
          <a:xfrm>
            <a:off x="2213810" y="497940"/>
            <a:ext cx="4716379" cy="441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78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105C36B3-2C19-41A7-A950-FDE8B0AAC9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8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98B03A54-D7A9-453A-BDA1-B9558653AF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57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848" y="122727"/>
            <a:ext cx="8230306" cy="1295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6848" y="1719996"/>
            <a:ext cx="4030486" cy="44108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56666" y="1719996"/>
            <a:ext cx="4030487" cy="4410808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6675" y="6248400"/>
            <a:ext cx="2135188" cy="457200"/>
          </a:xfrm>
          <a:prstGeom prst="rect">
            <a:avLst/>
          </a:prstGeom>
        </p:spPr>
        <p:txBody>
          <a:bodyPr lIns="103236" tIns="51618" rIns="103236" bIns="51618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081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848" y="122727"/>
            <a:ext cx="8230306" cy="1295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6848" y="1719996"/>
            <a:ext cx="8230306" cy="4410808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6675" y="6248400"/>
            <a:ext cx="2135188" cy="457200"/>
          </a:xfrm>
          <a:prstGeom prst="rect">
            <a:avLst/>
          </a:prstGeom>
        </p:spPr>
        <p:txBody>
          <a:bodyPr lIns="103236" tIns="51618" rIns="103236" bIns="51618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147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848" y="122727"/>
            <a:ext cx="8230306" cy="1295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6848" y="1719996"/>
            <a:ext cx="8230306" cy="4410808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6675" y="6248400"/>
            <a:ext cx="2135188" cy="457200"/>
          </a:xfrm>
          <a:prstGeom prst="rect">
            <a:avLst/>
          </a:prstGeom>
        </p:spPr>
        <p:txBody>
          <a:bodyPr lIns="103236" tIns="51618" rIns="103236" bIns="51618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53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14400"/>
            <a:ext cx="8229600" cy="99060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526795"/>
            <a:ext cx="2895600" cy="362394"/>
          </a:xfrm>
        </p:spPr>
        <p:txBody>
          <a:bodyPr/>
          <a:lstStyle/>
          <a:p>
            <a:r>
              <a:rPr lang="en-US" dirty="0" smtClean="0"/>
              <a:t>Copyright © 2018 by the McGraw-Hill Companies, Inc. All rights reserved.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18447"/>
            <a:ext cx="2133600" cy="365125"/>
          </a:xfrm>
        </p:spPr>
        <p:txBody>
          <a:bodyPr/>
          <a:lstStyle/>
          <a:p>
            <a:fld id="{998838B0-B1EB-4CFB-B949-0A81B5280E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6781800"/>
            <a:ext cx="9144000" cy="9144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656"/>
            <a:ext cx="9144000" cy="779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46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0FB19DAA-35F3-4599-8710-09FC35AFA2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47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5CD4ADDE-7D67-4D19-949A-7411B8DC37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4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286CF922-624B-499B-B409-72EB150B90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61D6203F-D4AD-4F78-8C31-DC35C701B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1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8AF96D60-C93E-40E7-918C-0E8DADB334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0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8DC7D55C-CC68-440B-9BED-2026409B18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1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DA7211-6BC3-4DD5-A2C3-6CB14ECA1DA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#-</a:t>
            </a:r>
            <a:fld id="{3ECC33FE-8355-4602-899C-44BDDDCDFE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8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292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Chapter Title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629400"/>
            <a:ext cx="2895600" cy="3623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Copyright © 2018 by the McGraw-Hill Companies, Inc. All rights reserved.</a:t>
            </a:r>
          </a:p>
          <a:p>
            <a:pPr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8838B0-B1EB-4CFB-B949-0A81B5280E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6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5400" b="1" kern="1200">
          <a:solidFill>
            <a:srgbClr val="C05533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8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8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05400"/>
            <a:ext cx="9144000" cy="9906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Management of Translation Exposure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Ten</a:t>
            </a: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6269038" y="6477000"/>
            <a:ext cx="28956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Rate Method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 balance sheet items (except for stockholder’s equity) are translated at the current exchange rate.</a:t>
            </a:r>
          </a:p>
          <a:p>
            <a:pPr eaLnBrk="1" hangingPunct="1"/>
            <a:r>
              <a:rPr lang="en-US" altLang="en-US" smtClean="0"/>
              <a:t>Very simple method in application.</a:t>
            </a:r>
          </a:p>
          <a:p>
            <a:pPr eaLnBrk="1" hangingPunct="1"/>
            <a:r>
              <a:rPr lang="en-US" altLang="en-US" smtClean="0"/>
              <a:t>A “plug” equity account named </a:t>
            </a:r>
            <a:r>
              <a:rPr lang="en-US" altLang="en-US" b="1" smtClean="0"/>
              <a:t>cumulative translation adjustment</a:t>
            </a:r>
            <a:r>
              <a:rPr lang="en-US" altLang="en-US" smtClean="0"/>
              <a:t> is used to balance the balance sheet.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10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Rate Method</a:t>
            </a:r>
            <a:endParaRPr lang="en-US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3657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All balance sheet items (except for stockholder’s equity) are translated at the current exchange rate.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A “plug” equity account named </a:t>
            </a:r>
            <a:r>
              <a:rPr lang="en-US" altLang="en-US" sz="2000" b="1" dirty="0" smtClean="0"/>
              <a:t>cumulative translation adjustment</a:t>
            </a:r>
            <a:r>
              <a:rPr lang="en-US" altLang="en-US" sz="2000" dirty="0" smtClean="0"/>
              <a:t> is used to balance the balance sheet.</a:t>
            </a: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type="chart" sz="half" idx="4294967295"/>
            <p:extLst>
              <p:ext uri="{D42A27DB-BD31-4B8C-83A1-F6EECF244321}">
                <p14:modId xmlns:p14="http://schemas.microsoft.com/office/powerpoint/2010/main" val="3364939078"/>
              </p:ext>
            </p:extLst>
          </p:nvPr>
        </p:nvGraphicFramePr>
        <p:xfrm>
          <a:off x="4114801" y="2057400"/>
          <a:ext cx="4876800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Worksheet" r:id="rId3" imgW="4000500" imgH="3381451" progId="Excel.Sheet.8">
                  <p:embed/>
                </p:oleObj>
              </mc:Choice>
              <mc:Fallback>
                <p:oleObj name="Worksheet" r:id="rId3" imgW="4000500" imgH="338145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1" y="2057400"/>
                        <a:ext cx="4876800" cy="428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11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300" dirty="0" smtClean="0">
                <a:cs typeface="Times New Roman" pitchFamily="18" charset="0"/>
              </a:rPr>
              <a:t>How Various Translation Methods Deal with a Change in Exchange Rate from €3 = $1 to €2 = $1: Cash</a:t>
            </a:r>
          </a:p>
        </p:txBody>
      </p:sp>
      <p:graphicFrame>
        <p:nvGraphicFramePr>
          <p:cNvPr id="1843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689386"/>
              </p:ext>
            </p:extLst>
          </p:nvPr>
        </p:nvGraphicFramePr>
        <p:xfrm>
          <a:off x="1057275" y="2209800"/>
          <a:ext cx="747712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2209800"/>
                        <a:ext cx="7477125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4318000" y="2689225"/>
            <a:ext cx="4293306" cy="3835400"/>
            <a:chOff x="2448" y="1468"/>
            <a:chExt cx="2434" cy="2094"/>
          </a:xfrm>
        </p:grpSpPr>
        <p:sp>
          <p:nvSpPr>
            <p:cNvPr id="18438" name="Text Box 5"/>
            <p:cNvSpPr txBox="1">
              <a:spLocks noChangeArrowheads="1"/>
            </p:cNvSpPr>
            <p:nvPr/>
          </p:nvSpPr>
          <p:spPr bwMode="auto">
            <a:xfrm>
              <a:off x="2832" y="3360"/>
              <a:ext cx="139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Spot exchange rate</a:t>
              </a:r>
              <a:endParaRPr lang="en-US" altLang="en-US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18439" name="Oval 6"/>
            <p:cNvSpPr>
              <a:spLocks noChangeArrowheads="1"/>
            </p:cNvSpPr>
            <p:nvPr/>
          </p:nvSpPr>
          <p:spPr bwMode="auto">
            <a:xfrm>
              <a:off x="2448" y="146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0" name="Oval 7"/>
            <p:cNvSpPr>
              <a:spLocks noChangeArrowheads="1"/>
            </p:cNvSpPr>
            <p:nvPr/>
          </p:nvSpPr>
          <p:spPr bwMode="auto">
            <a:xfrm>
              <a:off x="3264" y="146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1" name="Oval 8"/>
            <p:cNvSpPr>
              <a:spLocks noChangeArrowheads="1"/>
            </p:cNvSpPr>
            <p:nvPr/>
          </p:nvSpPr>
          <p:spPr bwMode="auto">
            <a:xfrm>
              <a:off x="3936" y="146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2" name="Oval 9"/>
            <p:cNvSpPr>
              <a:spLocks noChangeArrowheads="1"/>
            </p:cNvSpPr>
            <p:nvPr/>
          </p:nvSpPr>
          <p:spPr bwMode="auto">
            <a:xfrm>
              <a:off x="4493" y="1488"/>
              <a:ext cx="389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3" name="Line 10"/>
            <p:cNvSpPr>
              <a:spLocks noChangeShapeType="1"/>
            </p:cNvSpPr>
            <p:nvPr/>
          </p:nvSpPr>
          <p:spPr bwMode="auto">
            <a:xfrm>
              <a:off x="2784" y="1708"/>
              <a:ext cx="432" cy="16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1"/>
            <p:cNvSpPr>
              <a:spLocks noChangeShapeType="1"/>
            </p:cNvSpPr>
            <p:nvPr/>
          </p:nvSpPr>
          <p:spPr bwMode="auto">
            <a:xfrm>
              <a:off x="3456" y="1708"/>
              <a:ext cx="0" cy="16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2"/>
            <p:cNvSpPr>
              <a:spLocks noChangeShapeType="1"/>
            </p:cNvSpPr>
            <p:nvPr/>
          </p:nvSpPr>
          <p:spPr bwMode="auto">
            <a:xfrm flipH="1">
              <a:off x="3792" y="1756"/>
              <a:ext cx="384" cy="16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3"/>
            <p:cNvSpPr>
              <a:spLocks noChangeShapeType="1"/>
            </p:cNvSpPr>
            <p:nvPr/>
          </p:nvSpPr>
          <p:spPr bwMode="auto">
            <a:xfrm flipH="1">
              <a:off x="3984" y="1756"/>
              <a:ext cx="816" cy="170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12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183442"/>
              </p:ext>
            </p:extLst>
          </p:nvPr>
        </p:nvGraphicFramePr>
        <p:xfrm>
          <a:off x="799923" y="2153895"/>
          <a:ext cx="747712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23" y="2153895"/>
                        <a:ext cx="7477125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59" name="Group 4"/>
          <p:cNvGrpSpPr>
            <a:grpSpLocks/>
          </p:cNvGrpSpPr>
          <p:nvPr/>
        </p:nvGrpSpPr>
        <p:grpSpPr bwMode="auto">
          <a:xfrm>
            <a:off x="1270000" y="2812810"/>
            <a:ext cx="7143750" cy="3686175"/>
            <a:chOff x="912" y="1602"/>
            <a:chExt cx="4050" cy="2012"/>
          </a:xfrm>
        </p:grpSpPr>
        <p:sp>
          <p:nvSpPr>
            <p:cNvPr id="19462" name="Text Box 5"/>
            <p:cNvSpPr txBox="1">
              <a:spLocks noChangeArrowheads="1"/>
            </p:cNvSpPr>
            <p:nvPr/>
          </p:nvSpPr>
          <p:spPr bwMode="auto">
            <a:xfrm>
              <a:off x="912" y="3234"/>
              <a:ext cx="148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Book value of inventory  at spot exchange rate</a:t>
              </a:r>
            </a:p>
          </p:txBody>
        </p:sp>
        <p:sp>
          <p:nvSpPr>
            <p:cNvPr id="19463" name="Oval 6"/>
            <p:cNvSpPr>
              <a:spLocks noChangeArrowheads="1"/>
            </p:cNvSpPr>
            <p:nvPr/>
          </p:nvSpPr>
          <p:spPr bwMode="auto">
            <a:xfrm>
              <a:off x="2525" y="160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4" name="Oval 7"/>
            <p:cNvSpPr>
              <a:spLocks noChangeArrowheads="1"/>
            </p:cNvSpPr>
            <p:nvPr/>
          </p:nvSpPr>
          <p:spPr bwMode="auto">
            <a:xfrm>
              <a:off x="3264" y="160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5" name="Oval 8"/>
            <p:cNvSpPr>
              <a:spLocks noChangeArrowheads="1"/>
            </p:cNvSpPr>
            <p:nvPr/>
          </p:nvSpPr>
          <p:spPr bwMode="auto">
            <a:xfrm>
              <a:off x="3936" y="160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6" name="Oval 9"/>
            <p:cNvSpPr>
              <a:spLocks noChangeArrowheads="1"/>
            </p:cNvSpPr>
            <p:nvPr/>
          </p:nvSpPr>
          <p:spPr bwMode="auto">
            <a:xfrm>
              <a:off x="4482" y="160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7" name="Line 10"/>
            <p:cNvSpPr>
              <a:spLocks noChangeShapeType="1"/>
            </p:cNvSpPr>
            <p:nvPr/>
          </p:nvSpPr>
          <p:spPr bwMode="auto">
            <a:xfrm flipH="1">
              <a:off x="2304" y="1842"/>
              <a:ext cx="288" cy="158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11"/>
            <p:cNvSpPr>
              <a:spLocks noChangeShapeType="1"/>
            </p:cNvSpPr>
            <p:nvPr/>
          </p:nvSpPr>
          <p:spPr bwMode="auto">
            <a:xfrm flipH="1">
              <a:off x="2352" y="1794"/>
              <a:ext cx="2304" cy="163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Text Box 12"/>
            <p:cNvSpPr txBox="1">
              <a:spLocks noChangeArrowheads="1"/>
            </p:cNvSpPr>
            <p:nvPr/>
          </p:nvSpPr>
          <p:spPr bwMode="auto">
            <a:xfrm>
              <a:off x="2911" y="2034"/>
              <a:ext cx="672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Book value of inventory historic rate</a:t>
              </a:r>
              <a:endParaRPr lang="en-US" altLang="en-US" b="1" dirty="0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19470" name="Line 13"/>
            <p:cNvSpPr>
              <a:spLocks noChangeShapeType="1"/>
            </p:cNvSpPr>
            <p:nvPr/>
          </p:nvSpPr>
          <p:spPr bwMode="auto">
            <a:xfrm flipH="1">
              <a:off x="3168" y="1842"/>
              <a:ext cx="288" cy="24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Text Box 14"/>
            <p:cNvSpPr txBox="1">
              <a:spLocks noChangeArrowheads="1"/>
            </p:cNvSpPr>
            <p:nvPr/>
          </p:nvSpPr>
          <p:spPr bwMode="auto">
            <a:xfrm>
              <a:off x="3312" y="3264"/>
              <a:ext cx="1632" cy="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Current value of inventory at spot exchange rate</a:t>
              </a:r>
            </a:p>
          </p:txBody>
        </p:sp>
        <p:sp>
          <p:nvSpPr>
            <p:cNvPr id="19472" name="Line 15"/>
            <p:cNvSpPr>
              <a:spLocks noChangeShapeType="1"/>
            </p:cNvSpPr>
            <p:nvPr/>
          </p:nvSpPr>
          <p:spPr bwMode="auto">
            <a:xfrm flipH="1">
              <a:off x="3840" y="1842"/>
              <a:ext cx="384" cy="142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13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Inventory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96888" y="2109788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09788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483" name="Group 4"/>
          <p:cNvGrpSpPr>
            <a:grpSpLocks/>
          </p:cNvGrpSpPr>
          <p:nvPr/>
        </p:nvGrpSpPr>
        <p:grpSpPr bwMode="auto">
          <a:xfrm>
            <a:off x="3979863" y="3286125"/>
            <a:ext cx="5164137" cy="3148013"/>
            <a:chOff x="2256" y="1794"/>
            <a:chExt cx="2928" cy="1718"/>
          </a:xfrm>
        </p:grpSpPr>
        <p:sp>
          <p:nvSpPr>
            <p:cNvPr id="20486" name="Oval 5"/>
            <p:cNvSpPr>
              <a:spLocks noChangeArrowheads="1"/>
            </p:cNvSpPr>
            <p:nvPr/>
          </p:nvSpPr>
          <p:spPr bwMode="auto">
            <a:xfrm>
              <a:off x="2448" y="1794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87" name="Oval 6"/>
            <p:cNvSpPr>
              <a:spLocks noChangeArrowheads="1"/>
            </p:cNvSpPr>
            <p:nvPr/>
          </p:nvSpPr>
          <p:spPr bwMode="auto">
            <a:xfrm>
              <a:off x="3264" y="1794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88" name="Oval 7"/>
            <p:cNvSpPr>
              <a:spLocks noChangeArrowheads="1"/>
            </p:cNvSpPr>
            <p:nvPr/>
          </p:nvSpPr>
          <p:spPr bwMode="auto">
            <a:xfrm>
              <a:off x="3936" y="1794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89" name="Oval 8"/>
            <p:cNvSpPr>
              <a:spLocks noChangeArrowheads="1"/>
            </p:cNvSpPr>
            <p:nvPr/>
          </p:nvSpPr>
          <p:spPr bwMode="auto">
            <a:xfrm>
              <a:off x="4560" y="1794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0" name="Text Box 9"/>
            <p:cNvSpPr txBox="1">
              <a:spLocks noChangeArrowheads="1"/>
            </p:cNvSpPr>
            <p:nvPr/>
          </p:nvSpPr>
          <p:spPr bwMode="auto">
            <a:xfrm>
              <a:off x="2448" y="3312"/>
              <a:ext cx="120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Historic rate</a:t>
              </a:r>
              <a:endParaRPr lang="en-US" altLang="en-US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20491" name="Text Box 10"/>
            <p:cNvSpPr txBox="1">
              <a:spLocks noChangeArrowheads="1"/>
            </p:cNvSpPr>
            <p:nvPr/>
          </p:nvSpPr>
          <p:spPr bwMode="auto">
            <a:xfrm>
              <a:off x="3504" y="3312"/>
              <a:ext cx="163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 Spot exchange rate</a:t>
              </a:r>
            </a:p>
          </p:txBody>
        </p:sp>
        <p:sp>
          <p:nvSpPr>
            <p:cNvPr id="20492" name="Arc 11"/>
            <p:cNvSpPr>
              <a:spLocks/>
            </p:cNvSpPr>
            <p:nvPr/>
          </p:nvSpPr>
          <p:spPr bwMode="auto">
            <a:xfrm>
              <a:off x="4800" y="1998"/>
              <a:ext cx="384" cy="1410"/>
            </a:xfrm>
            <a:custGeom>
              <a:avLst/>
              <a:gdLst>
                <a:gd name="T0" fmla="*/ 0 w 21600"/>
                <a:gd name="T1" fmla="*/ 0 h 40652"/>
                <a:gd name="T2" fmla="*/ 0 w 21600"/>
                <a:gd name="T3" fmla="*/ 0 h 40652"/>
                <a:gd name="T4" fmla="*/ 0 w 21600"/>
                <a:gd name="T5" fmla="*/ 0 h 40652"/>
                <a:gd name="T6" fmla="*/ 0 60000 65536"/>
                <a:gd name="T7" fmla="*/ 0 60000 65536"/>
                <a:gd name="T8" fmla="*/ 0 60000 65536"/>
                <a:gd name="T9" fmla="*/ 0 w 21600"/>
                <a:gd name="T10" fmla="*/ 0 h 40652"/>
                <a:gd name="T11" fmla="*/ 21600 w 21600"/>
                <a:gd name="T12" fmla="*/ 40652 h 406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0652" fill="none" extrusionOk="0">
                  <a:moveTo>
                    <a:pt x="9931" y="-1"/>
                  </a:moveTo>
                  <a:cubicBezTo>
                    <a:pt x="17099" y="3710"/>
                    <a:pt x="21600" y="11109"/>
                    <a:pt x="21600" y="19181"/>
                  </a:cubicBezTo>
                  <a:cubicBezTo>
                    <a:pt x="21600" y="30197"/>
                    <a:pt x="13309" y="39448"/>
                    <a:pt x="2358" y="40651"/>
                  </a:cubicBezTo>
                </a:path>
                <a:path w="21600" h="40652" stroke="0" extrusionOk="0">
                  <a:moveTo>
                    <a:pt x="9931" y="-1"/>
                  </a:moveTo>
                  <a:cubicBezTo>
                    <a:pt x="17099" y="3710"/>
                    <a:pt x="21600" y="11109"/>
                    <a:pt x="21600" y="19181"/>
                  </a:cubicBezTo>
                  <a:cubicBezTo>
                    <a:pt x="21600" y="30197"/>
                    <a:pt x="13309" y="39448"/>
                    <a:pt x="2358" y="40651"/>
                  </a:cubicBezTo>
                  <a:lnTo>
                    <a:pt x="0" y="19181"/>
                  </a:lnTo>
                  <a:lnTo>
                    <a:pt x="9931" y="-1"/>
                  </a:lnTo>
                  <a:close/>
                </a:path>
              </a:pathLst>
            </a:cu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Arc 12"/>
            <p:cNvSpPr>
              <a:spLocks/>
            </p:cNvSpPr>
            <p:nvPr/>
          </p:nvSpPr>
          <p:spPr bwMode="auto">
            <a:xfrm flipH="1">
              <a:off x="2256" y="1968"/>
              <a:ext cx="336" cy="1411"/>
            </a:xfrm>
            <a:custGeom>
              <a:avLst/>
              <a:gdLst>
                <a:gd name="T0" fmla="*/ 0 w 21600"/>
                <a:gd name="T1" fmla="*/ 0 h 40654"/>
                <a:gd name="T2" fmla="*/ 0 w 21600"/>
                <a:gd name="T3" fmla="*/ 0 h 40654"/>
                <a:gd name="T4" fmla="*/ 0 w 21600"/>
                <a:gd name="T5" fmla="*/ 0 h 40654"/>
                <a:gd name="T6" fmla="*/ 0 60000 65536"/>
                <a:gd name="T7" fmla="*/ 0 60000 65536"/>
                <a:gd name="T8" fmla="*/ 0 60000 65536"/>
                <a:gd name="T9" fmla="*/ 0 w 21600"/>
                <a:gd name="T10" fmla="*/ 0 h 40654"/>
                <a:gd name="T11" fmla="*/ 21600 w 21600"/>
                <a:gd name="T12" fmla="*/ 40654 h 406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0654" fill="none" extrusionOk="0">
                  <a:moveTo>
                    <a:pt x="9931" y="-1"/>
                  </a:moveTo>
                  <a:cubicBezTo>
                    <a:pt x="17099" y="3710"/>
                    <a:pt x="21600" y="11109"/>
                    <a:pt x="21600" y="19181"/>
                  </a:cubicBezTo>
                  <a:cubicBezTo>
                    <a:pt x="21600" y="30205"/>
                    <a:pt x="13298" y="39460"/>
                    <a:pt x="2338" y="40653"/>
                  </a:cubicBezTo>
                </a:path>
                <a:path w="21600" h="40654" stroke="0" extrusionOk="0">
                  <a:moveTo>
                    <a:pt x="9931" y="-1"/>
                  </a:moveTo>
                  <a:cubicBezTo>
                    <a:pt x="17099" y="3710"/>
                    <a:pt x="21600" y="11109"/>
                    <a:pt x="21600" y="19181"/>
                  </a:cubicBezTo>
                  <a:cubicBezTo>
                    <a:pt x="21600" y="30205"/>
                    <a:pt x="13298" y="39460"/>
                    <a:pt x="2338" y="40653"/>
                  </a:cubicBezTo>
                  <a:lnTo>
                    <a:pt x="0" y="19181"/>
                  </a:lnTo>
                  <a:lnTo>
                    <a:pt x="9931" y="-1"/>
                  </a:lnTo>
                  <a:close/>
                </a:path>
              </a:pathLst>
            </a:cu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Arc 13"/>
            <p:cNvSpPr>
              <a:spLocks/>
            </p:cNvSpPr>
            <p:nvPr/>
          </p:nvSpPr>
          <p:spPr bwMode="auto">
            <a:xfrm flipH="1">
              <a:off x="3024" y="1909"/>
              <a:ext cx="336" cy="1408"/>
            </a:xfrm>
            <a:custGeom>
              <a:avLst/>
              <a:gdLst>
                <a:gd name="T0" fmla="*/ 0 w 21600"/>
                <a:gd name="T1" fmla="*/ 0 h 37256"/>
                <a:gd name="T2" fmla="*/ 0 w 21600"/>
                <a:gd name="T3" fmla="*/ 0 h 37256"/>
                <a:gd name="T4" fmla="*/ 0 w 21600"/>
                <a:gd name="T5" fmla="*/ 0 h 3725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7256"/>
                <a:gd name="T11" fmla="*/ 21600 w 21600"/>
                <a:gd name="T12" fmla="*/ 37256 h 372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7256" fill="none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  <a:cubicBezTo>
                    <a:pt x="21600" y="27121"/>
                    <a:pt x="18803" y="33152"/>
                    <a:pt x="13954" y="37256"/>
                  </a:cubicBezTo>
                </a:path>
                <a:path w="21600" h="37256" stroke="0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  <a:cubicBezTo>
                    <a:pt x="21600" y="27121"/>
                    <a:pt x="18803" y="33152"/>
                    <a:pt x="13954" y="37256"/>
                  </a:cubicBezTo>
                  <a:lnTo>
                    <a:pt x="0" y="20769"/>
                  </a:lnTo>
                  <a:lnTo>
                    <a:pt x="5932" y="-1"/>
                  </a:lnTo>
                  <a:close/>
                </a:path>
              </a:pathLst>
            </a:cu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Arc 14"/>
            <p:cNvSpPr>
              <a:spLocks/>
            </p:cNvSpPr>
            <p:nvPr/>
          </p:nvSpPr>
          <p:spPr bwMode="auto">
            <a:xfrm>
              <a:off x="3312" y="2016"/>
              <a:ext cx="1152" cy="1392"/>
            </a:xfrm>
            <a:custGeom>
              <a:avLst/>
              <a:gdLst>
                <a:gd name="T0" fmla="*/ 0 w 21600"/>
                <a:gd name="T1" fmla="*/ 0 h 30970"/>
                <a:gd name="T2" fmla="*/ 0 w 21600"/>
                <a:gd name="T3" fmla="*/ 0 h 30970"/>
                <a:gd name="T4" fmla="*/ 0 w 21600"/>
                <a:gd name="T5" fmla="*/ 0 h 3097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970"/>
                <a:gd name="T11" fmla="*/ 21600 w 21600"/>
                <a:gd name="T12" fmla="*/ 30970 h 309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970" fill="none" extrusionOk="0">
                  <a:moveTo>
                    <a:pt x="19399" y="-1"/>
                  </a:moveTo>
                  <a:cubicBezTo>
                    <a:pt x="20847" y="2957"/>
                    <a:pt x="21600" y="6206"/>
                    <a:pt x="21600" y="9499"/>
                  </a:cubicBezTo>
                  <a:cubicBezTo>
                    <a:pt x="21600" y="20515"/>
                    <a:pt x="13309" y="29766"/>
                    <a:pt x="2358" y="30969"/>
                  </a:cubicBezTo>
                </a:path>
                <a:path w="21600" h="30970" stroke="0" extrusionOk="0">
                  <a:moveTo>
                    <a:pt x="19399" y="-1"/>
                  </a:moveTo>
                  <a:cubicBezTo>
                    <a:pt x="20847" y="2957"/>
                    <a:pt x="21600" y="6206"/>
                    <a:pt x="21600" y="9499"/>
                  </a:cubicBezTo>
                  <a:cubicBezTo>
                    <a:pt x="21600" y="20515"/>
                    <a:pt x="13309" y="29766"/>
                    <a:pt x="2358" y="30969"/>
                  </a:cubicBezTo>
                  <a:lnTo>
                    <a:pt x="0" y="9499"/>
                  </a:lnTo>
                  <a:lnTo>
                    <a:pt x="19399" y="-1"/>
                  </a:lnTo>
                  <a:close/>
                </a:path>
              </a:pathLst>
            </a:cu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14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Fixed Assets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496888" y="2109788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09788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07" name="Group 14"/>
          <p:cNvGrpSpPr>
            <a:grpSpLocks/>
          </p:cNvGrpSpPr>
          <p:nvPr/>
        </p:nvGrpSpPr>
        <p:grpSpPr bwMode="auto">
          <a:xfrm>
            <a:off x="0" y="3568700"/>
            <a:ext cx="8805863" cy="2922588"/>
            <a:chOff x="0" y="1948"/>
            <a:chExt cx="4992" cy="1596"/>
          </a:xfrm>
        </p:grpSpPr>
        <p:sp>
          <p:nvSpPr>
            <p:cNvPr id="21510" name="Oval 5"/>
            <p:cNvSpPr>
              <a:spLocks noChangeArrowheads="1"/>
            </p:cNvSpPr>
            <p:nvPr/>
          </p:nvSpPr>
          <p:spPr bwMode="auto">
            <a:xfrm>
              <a:off x="2400" y="194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1" name="Oval 6"/>
            <p:cNvSpPr>
              <a:spLocks noChangeArrowheads="1"/>
            </p:cNvSpPr>
            <p:nvPr/>
          </p:nvSpPr>
          <p:spPr bwMode="auto">
            <a:xfrm>
              <a:off x="3216" y="194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2" name="Oval 7"/>
            <p:cNvSpPr>
              <a:spLocks noChangeArrowheads="1"/>
            </p:cNvSpPr>
            <p:nvPr/>
          </p:nvSpPr>
          <p:spPr bwMode="auto">
            <a:xfrm>
              <a:off x="3888" y="194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3" name="Oval 8"/>
            <p:cNvSpPr>
              <a:spLocks noChangeArrowheads="1"/>
            </p:cNvSpPr>
            <p:nvPr/>
          </p:nvSpPr>
          <p:spPr bwMode="auto">
            <a:xfrm>
              <a:off x="4512" y="1948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4" name="Line 9"/>
            <p:cNvSpPr>
              <a:spLocks noChangeShapeType="1"/>
            </p:cNvSpPr>
            <p:nvPr/>
          </p:nvSpPr>
          <p:spPr bwMode="auto">
            <a:xfrm>
              <a:off x="2736" y="2188"/>
              <a:ext cx="144" cy="11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Text Box 10"/>
            <p:cNvSpPr txBox="1">
              <a:spLocks noChangeArrowheads="1"/>
            </p:cNvSpPr>
            <p:nvPr/>
          </p:nvSpPr>
          <p:spPr bwMode="auto">
            <a:xfrm>
              <a:off x="0" y="3292"/>
              <a:ext cx="35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Cash + Inventory + Net Fixed Assets</a:t>
              </a:r>
              <a:endParaRPr lang="en-US" altLang="en-US" sz="2400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21516" name="Line 11"/>
            <p:cNvSpPr>
              <a:spLocks noChangeShapeType="1"/>
            </p:cNvSpPr>
            <p:nvPr/>
          </p:nvSpPr>
          <p:spPr bwMode="auto">
            <a:xfrm flipH="1">
              <a:off x="2928" y="2188"/>
              <a:ext cx="384" cy="11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12"/>
            <p:cNvSpPr>
              <a:spLocks noChangeShapeType="1"/>
            </p:cNvSpPr>
            <p:nvPr/>
          </p:nvSpPr>
          <p:spPr bwMode="auto">
            <a:xfrm flipH="1">
              <a:off x="3024" y="2140"/>
              <a:ext cx="912" cy="120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3"/>
            <p:cNvSpPr>
              <a:spLocks noChangeShapeType="1"/>
            </p:cNvSpPr>
            <p:nvPr/>
          </p:nvSpPr>
          <p:spPr bwMode="auto">
            <a:xfrm flipH="1">
              <a:off x="3072" y="2188"/>
              <a:ext cx="1584" cy="120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15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Total Assets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96888" y="2109788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09788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Current Liabilities</a:t>
            </a:r>
          </a:p>
        </p:txBody>
      </p:sp>
      <p:grpSp>
        <p:nvGrpSpPr>
          <p:cNvPr id="22532" name="Group 15"/>
          <p:cNvGrpSpPr>
            <a:grpSpLocks/>
          </p:cNvGrpSpPr>
          <p:nvPr/>
        </p:nvGrpSpPr>
        <p:grpSpPr bwMode="auto">
          <a:xfrm>
            <a:off x="4318000" y="3868738"/>
            <a:ext cx="4572000" cy="2706687"/>
            <a:chOff x="2448" y="2112"/>
            <a:chExt cx="2592" cy="1477"/>
          </a:xfrm>
        </p:grpSpPr>
        <p:sp>
          <p:nvSpPr>
            <p:cNvPr id="22534" name="Oval 5"/>
            <p:cNvSpPr>
              <a:spLocks noChangeArrowheads="1"/>
            </p:cNvSpPr>
            <p:nvPr/>
          </p:nvSpPr>
          <p:spPr bwMode="auto">
            <a:xfrm>
              <a:off x="2448" y="211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5" name="Oval 6"/>
            <p:cNvSpPr>
              <a:spLocks noChangeArrowheads="1"/>
            </p:cNvSpPr>
            <p:nvPr/>
          </p:nvSpPr>
          <p:spPr bwMode="auto">
            <a:xfrm>
              <a:off x="3264" y="211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6" name="Oval 7"/>
            <p:cNvSpPr>
              <a:spLocks noChangeArrowheads="1"/>
            </p:cNvSpPr>
            <p:nvPr/>
          </p:nvSpPr>
          <p:spPr bwMode="auto">
            <a:xfrm>
              <a:off x="3936" y="211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7" name="Oval 8"/>
            <p:cNvSpPr>
              <a:spLocks noChangeArrowheads="1"/>
            </p:cNvSpPr>
            <p:nvPr/>
          </p:nvSpPr>
          <p:spPr bwMode="auto">
            <a:xfrm>
              <a:off x="4560" y="211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8" name="Line 9"/>
            <p:cNvSpPr>
              <a:spLocks noChangeShapeType="1"/>
            </p:cNvSpPr>
            <p:nvPr/>
          </p:nvSpPr>
          <p:spPr bwMode="auto">
            <a:xfrm>
              <a:off x="2640" y="2496"/>
              <a:ext cx="432" cy="86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2688" y="3340"/>
              <a:ext cx="864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Spot rate</a:t>
              </a:r>
              <a:endParaRPr lang="en-US" altLang="en-US" sz="2400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22540" name="Line 11"/>
            <p:cNvSpPr>
              <a:spLocks noChangeShapeType="1"/>
            </p:cNvSpPr>
            <p:nvPr/>
          </p:nvSpPr>
          <p:spPr bwMode="auto">
            <a:xfrm flipH="1">
              <a:off x="3072" y="2496"/>
              <a:ext cx="384" cy="86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2"/>
            <p:cNvSpPr>
              <a:spLocks noChangeShapeType="1"/>
            </p:cNvSpPr>
            <p:nvPr/>
          </p:nvSpPr>
          <p:spPr bwMode="auto">
            <a:xfrm flipH="1">
              <a:off x="3072" y="2448"/>
              <a:ext cx="960" cy="91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3"/>
            <p:cNvSpPr>
              <a:spLocks noChangeShapeType="1"/>
            </p:cNvSpPr>
            <p:nvPr/>
          </p:nvSpPr>
          <p:spPr bwMode="auto">
            <a:xfrm flipH="1">
              <a:off x="3072" y="2448"/>
              <a:ext cx="1584" cy="91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16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7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496888" y="2109788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09788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5" name="Group 4"/>
          <p:cNvGrpSpPr>
            <a:grpSpLocks/>
          </p:cNvGrpSpPr>
          <p:nvPr/>
        </p:nvGrpSpPr>
        <p:grpSpPr bwMode="auto">
          <a:xfrm>
            <a:off x="2667000" y="4132263"/>
            <a:ext cx="6307138" cy="2443162"/>
            <a:chOff x="1512" y="2256"/>
            <a:chExt cx="3576" cy="1333"/>
          </a:xfrm>
        </p:grpSpPr>
        <p:sp>
          <p:nvSpPr>
            <p:cNvPr id="23558" name="Oval 5"/>
            <p:cNvSpPr>
              <a:spLocks noChangeArrowheads="1"/>
            </p:cNvSpPr>
            <p:nvPr/>
          </p:nvSpPr>
          <p:spPr bwMode="auto">
            <a:xfrm>
              <a:off x="2496" y="2256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23559" name="Oval 6"/>
            <p:cNvSpPr>
              <a:spLocks noChangeArrowheads="1"/>
            </p:cNvSpPr>
            <p:nvPr/>
          </p:nvSpPr>
          <p:spPr bwMode="auto">
            <a:xfrm>
              <a:off x="3312" y="2256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23560" name="Oval 7"/>
            <p:cNvSpPr>
              <a:spLocks noChangeArrowheads="1"/>
            </p:cNvSpPr>
            <p:nvPr/>
          </p:nvSpPr>
          <p:spPr bwMode="auto">
            <a:xfrm>
              <a:off x="3984" y="2256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23561" name="Oval 8"/>
            <p:cNvSpPr>
              <a:spLocks noChangeArrowheads="1"/>
            </p:cNvSpPr>
            <p:nvPr/>
          </p:nvSpPr>
          <p:spPr bwMode="auto">
            <a:xfrm>
              <a:off x="4608" y="2256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23562" name="Line 9"/>
            <p:cNvSpPr>
              <a:spLocks noChangeShapeType="1"/>
            </p:cNvSpPr>
            <p:nvPr/>
          </p:nvSpPr>
          <p:spPr bwMode="auto">
            <a:xfrm flipH="1">
              <a:off x="2304" y="2496"/>
              <a:ext cx="336" cy="86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0"/>
            <p:cNvSpPr txBox="1">
              <a:spLocks noChangeArrowheads="1"/>
            </p:cNvSpPr>
            <p:nvPr/>
          </p:nvSpPr>
          <p:spPr bwMode="auto">
            <a:xfrm>
              <a:off x="2688" y="3340"/>
              <a:ext cx="864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Spot rate</a:t>
              </a:r>
              <a:endParaRPr lang="en-US" altLang="en-US" sz="2400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sp>
          <p:nvSpPr>
            <p:cNvPr id="23564" name="Line 11"/>
            <p:cNvSpPr>
              <a:spLocks noChangeShapeType="1"/>
            </p:cNvSpPr>
            <p:nvPr/>
          </p:nvSpPr>
          <p:spPr bwMode="auto">
            <a:xfrm flipH="1">
              <a:off x="3072" y="2496"/>
              <a:ext cx="384" cy="864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12"/>
            <p:cNvSpPr>
              <a:spLocks noChangeShapeType="1"/>
            </p:cNvSpPr>
            <p:nvPr/>
          </p:nvSpPr>
          <p:spPr bwMode="auto">
            <a:xfrm flipH="1">
              <a:off x="3072" y="2448"/>
              <a:ext cx="960" cy="91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13"/>
            <p:cNvSpPr>
              <a:spLocks noChangeShapeType="1"/>
            </p:cNvSpPr>
            <p:nvPr/>
          </p:nvSpPr>
          <p:spPr bwMode="auto">
            <a:xfrm flipH="1">
              <a:off x="3072" y="2448"/>
              <a:ext cx="1584" cy="91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Text Box 14"/>
            <p:cNvSpPr txBox="1">
              <a:spLocks noChangeArrowheads="1"/>
            </p:cNvSpPr>
            <p:nvPr/>
          </p:nvSpPr>
          <p:spPr bwMode="auto">
            <a:xfrm>
              <a:off x="1512" y="3312"/>
              <a:ext cx="1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Historical rate</a:t>
              </a:r>
              <a:endParaRPr lang="en-US" altLang="en-US" sz="2400" b="1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17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821738" cy="990600"/>
          </a:xfrm>
        </p:spPr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Long-Term Debt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496888" y="2109788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09788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79" name="Group 14"/>
          <p:cNvGrpSpPr>
            <a:grpSpLocks/>
          </p:cNvGrpSpPr>
          <p:nvPr/>
        </p:nvGrpSpPr>
        <p:grpSpPr bwMode="auto">
          <a:xfrm>
            <a:off x="592138" y="4769986"/>
            <a:ext cx="8382000" cy="1774830"/>
            <a:chOff x="336" y="2592"/>
            <a:chExt cx="4752" cy="969"/>
          </a:xfrm>
        </p:grpSpPr>
        <p:sp>
          <p:nvSpPr>
            <p:cNvPr id="24582" name="Oval 5"/>
            <p:cNvSpPr>
              <a:spLocks noChangeArrowheads="1"/>
            </p:cNvSpPr>
            <p:nvPr/>
          </p:nvSpPr>
          <p:spPr bwMode="auto">
            <a:xfrm>
              <a:off x="2496" y="259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3" name="Oval 6"/>
            <p:cNvSpPr>
              <a:spLocks noChangeArrowheads="1"/>
            </p:cNvSpPr>
            <p:nvPr/>
          </p:nvSpPr>
          <p:spPr bwMode="auto">
            <a:xfrm>
              <a:off x="3312" y="259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4" name="Oval 7"/>
            <p:cNvSpPr>
              <a:spLocks noChangeArrowheads="1"/>
            </p:cNvSpPr>
            <p:nvPr/>
          </p:nvSpPr>
          <p:spPr bwMode="auto">
            <a:xfrm>
              <a:off x="3984" y="259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5" name="Oval 8"/>
            <p:cNvSpPr>
              <a:spLocks noChangeArrowheads="1"/>
            </p:cNvSpPr>
            <p:nvPr/>
          </p:nvSpPr>
          <p:spPr bwMode="auto">
            <a:xfrm>
              <a:off x="4608" y="2592"/>
              <a:ext cx="480" cy="240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86" name="Line 9"/>
            <p:cNvSpPr>
              <a:spLocks noChangeShapeType="1"/>
            </p:cNvSpPr>
            <p:nvPr/>
          </p:nvSpPr>
          <p:spPr bwMode="auto">
            <a:xfrm flipH="1">
              <a:off x="2256" y="2832"/>
              <a:ext cx="288" cy="52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0"/>
            <p:cNvSpPr>
              <a:spLocks noChangeShapeType="1"/>
            </p:cNvSpPr>
            <p:nvPr/>
          </p:nvSpPr>
          <p:spPr bwMode="auto">
            <a:xfrm flipH="1">
              <a:off x="2256" y="2832"/>
              <a:ext cx="1104" cy="52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1"/>
            <p:cNvSpPr>
              <a:spLocks noChangeShapeType="1"/>
            </p:cNvSpPr>
            <p:nvPr/>
          </p:nvSpPr>
          <p:spPr bwMode="auto">
            <a:xfrm flipH="1">
              <a:off x="2256" y="2832"/>
              <a:ext cx="1728" cy="52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12"/>
            <p:cNvSpPr>
              <a:spLocks noChangeShapeType="1"/>
            </p:cNvSpPr>
            <p:nvPr/>
          </p:nvSpPr>
          <p:spPr bwMode="auto">
            <a:xfrm flipH="1">
              <a:off x="2256" y="2832"/>
              <a:ext cx="2400" cy="52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336" y="3273"/>
              <a:ext cx="47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700" dirty="0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Requires income statement data (see slides 23, 24, 25)</a:t>
              </a:r>
              <a:endParaRPr lang="en-US" altLang="en-US" sz="2700" dirty="0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18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821738" cy="990600"/>
          </a:xfrm>
        </p:spPr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Retained Earnings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496888" y="1846263"/>
          <a:ext cx="8308975" cy="391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Worksheet" r:id="rId3" imgW="7477049" imgH="3390900" progId="Excel.Sheet.8">
                  <p:embed/>
                </p:oleObj>
              </mc:Choice>
              <mc:Fallback>
                <p:oleObj name="Worksheet" r:id="rId3" imgW="7477049" imgH="33909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1846263"/>
                        <a:ext cx="8308975" cy="391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Oval 5"/>
          <p:cNvSpPr>
            <a:spLocks noChangeArrowheads="1"/>
          </p:cNvSpPr>
          <p:nvPr/>
        </p:nvSpPr>
        <p:spPr bwMode="auto">
          <a:xfrm>
            <a:off x="8128000" y="4835525"/>
            <a:ext cx="846138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4" name="Line 6"/>
          <p:cNvSpPr>
            <a:spLocks noChangeShapeType="1"/>
          </p:cNvSpPr>
          <p:nvPr/>
        </p:nvSpPr>
        <p:spPr bwMode="auto">
          <a:xfrm flipH="1">
            <a:off x="7620000" y="5181600"/>
            <a:ext cx="457200" cy="6858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0" y="5784850"/>
            <a:ext cx="86360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2300">
                <a:solidFill>
                  <a:srgbClr val="CC3300"/>
                </a:solidFill>
                <a:latin typeface="Times New Roman" pitchFamily="18" charset="0"/>
              </a:rPr>
              <a:t>Under the current rate method, a “plug” equity account named </a:t>
            </a:r>
            <a:r>
              <a:rPr lang="en-US" altLang="en-US" sz="2300" b="1">
                <a:solidFill>
                  <a:srgbClr val="CC3300"/>
                </a:solidFill>
                <a:latin typeface="Times New Roman" pitchFamily="18" charset="0"/>
              </a:rPr>
              <a:t>cumulative translation adjustment</a:t>
            </a:r>
            <a:r>
              <a:rPr lang="en-US" altLang="en-US" sz="2300">
                <a:solidFill>
                  <a:srgbClr val="CC3300"/>
                </a:solidFill>
                <a:latin typeface="Times New Roman" pitchFamily="18" charset="0"/>
              </a:rPr>
              <a:t> balances the balance sheet.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19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1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CTA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Translation Methods</a:t>
            </a:r>
          </a:p>
          <a:p>
            <a:pPr eaLnBrk="1" hangingPunct="1"/>
            <a:r>
              <a:rPr lang="en-US" altLang="en-US" dirty="0" smtClean="0"/>
              <a:t>FASB Statement 8</a:t>
            </a:r>
          </a:p>
          <a:p>
            <a:pPr eaLnBrk="1" hangingPunct="1"/>
            <a:r>
              <a:rPr lang="en-US" altLang="en-US" dirty="0" smtClean="0"/>
              <a:t>FASB Statement 52</a:t>
            </a:r>
          </a:p>
          <a:p>
            <a:pPr eaLnBrk="1" hangingPunct="1"/>
            <a:r>
              <a:rPr lang="en-US" altLang="en-US" dirty="0" smtClean="0"/>
              <a:t>International Accounting Standards</a:t>
            </a:r>
          </a:p>
          <a:p>
            <a:pPr eaLnBrk="1" hangingPunct="1"/>
            <a:r>
              <a:rPr lang="en-US" altLang="en-US" dirty="0" smtClean="0"/>
              <a:t>Management of Translation Exposure</a:t>
            </a:r>
          </a:p>
          <a:p>
            <a:pPr eaLnBrk="1" hangingPunct="1"/>
            <a:r>
              <a:rPr lang="en-US" altLang="en-US" dirty="0" smtClean="0"/>
              <a:t>Empirical Analysis of the Change from FASB 8 to FASB 52</a:t>
            </a:r>
          </a:p>
          <a:p>
            <a:pPr eaLnBrk="1" hangingPunct="1"/>
            <a:r>
              <a:rPr lang="en-US" altLang="en-US" dirty="0" smtClean="0"/>
              <a:t>Summary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62000" y="2478088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Worksheet" r:id="rId4" imgW="7620000" imgH="3381451" progId="Excel.Sheet.8">
                  <p:embed/>
                </p:oleObj>
              </mc:Choice>
              <mc:Fallback>
                <p:oleObj name="Worksheet" r:id="rId4" imgW="7620000" imgH="338145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78088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7" name="Oval 5"/>
          <p:cNvSpPr>
            <a:spLocks noChangeArrowheads="1"/>
          </p:cNvSpPr>
          <p:nvPr/>
        </p:nvSpPr>
        <p:spPr bwMode="auto">
          <a:xfrm>
            <a:off x="4148138" y="2898775"/>
            <a:ext cx="1101725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0" y="5943600"/>
            <a:ext cx="91440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CC3300"/>
                </a:solidFill>
                <a:latin typeface="Times New Roman" pitchFamily="18" charset="0"/>
              </a:rPr>
              <a:t>Sales translate at the average exchange rate over the period, €2.50 = $1</a:t>
            </a:r>
          </a:p>
        </p:txBody>
      </p:sp>
      <p:sp>
        <p:nvSpPr>
          <p:cNvPr id="26629" name="Oval 7"/>
          <p:cNvSpPr>
            <a:spLocks noChangeArrowheads="1"/>
          </p:cNvSpPr>
          <p:nvPr/>
        </p:nvSpPr>
        <p:spPr bwMode="auto">
          <a:xfrm>
            <a:off x="5588000" y="2898775"/>
            <a:ext cx="1100138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0" name="Oval 8"/>
          <p:cNvSpPr>
            <a:spLocks noChangeArrowheads="1"/>
          </p:cNvSpPr>
          <p:nvPr/>
        </p:nvSpPr>
        <p:spPr bwMode="auto">
          <a:xfrm>
            <a:off x="6688138" y="2898775"/>
            <a:ext cx="1100137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1" name="Oval 9"/>
          <p:cNvSpPr>
            <a:spLocks noChangeArrowheads="1"/>
          </p:cNvSpPr>
          <p:nvPr/>
        </p:nvSpPr>
        <p:spPr bwMode="auto">
          <a:xfrm>
            <a:off x="7740114" y="2898775"/>
            <a:ext cx="847725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20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2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</a:t>
            </a:r>
            <a:r>
              <a:rPr lang="en-US" altLang="en-US" sz="3300" dirty="0" smtClean="0">
                <a:cs typeface="Times New Roman" pitchFamily="18" charset="0"/>
              </a:rPr>
              <a:t>from </a:t>
            </a:r>
            <a:r>
              <a:rPr lang="en-US" altLang="en-US" sz="3300" dirty="0">
                <a:cs typeface="Times New Roman" pitchFamily="18" charset="0"/>
              </a:rPr>
              <a:t>€3 = $1 to €2 = $</a:t>
            </a:r>
            <a:r>
              <a:rPr lang="en-US" altLang="en-US" sz="3300" dirty="0" smtClean="0">
                <a:cs typeface="Times New Roman" pitchFamily="18" charset="0"/>
              </a:rPr>
              <a:t>1: Sales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001567"/>
              </p:ext>
            </p:extLst>
          </p:nvPr>
        </p:nvGraphicFramePr>
        <p:xfrm>
          <a:off x="810821" y="2209800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Worksheet" r:id="rId3" imgW="7620000" imgH="3381451" progId="Excel.Sheet.8">
                  <p:embed/>
                </p:oleObj>
              </mc:Choice>
              <mc:Fallback>
                <p:oleObj name="Worksheet" r:id="rId3" imgW="7620000" imgH="338145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821" y="2209800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Oval 5"/>
          <p:cNvSpPr>
            <a:spLocks noChangeArrowheads="1"/>
          </p:cNvSpPr>
          <p:nvPr/>
        </p:nvSpPr>
        <p:spPr bwMode="auto">
          <a:xfrm>
            <a:off x="4155684" y="2915681"/>
            <a:ext cx="930275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-1979" y="6065281"/>
            <a:ext cx="3048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2400">
                <a:solidFill>
                  <a:srgbClr val="CC3300"/>
                </a:solidFill>
                <a:latin typeface="Times New Roman" pitchFamily="18" charset="0"/>
              </a:rPr>
              <a:t>Translate at €2.50 = $1</a:t>
            </a:r>
          </a:p>
        </p:txBody>
      </p:sp>
      <p:sp>
        <p:nvSpPr>
          <p:cNvPr id="27653" name="Oval 7"/>
          <p:cNvSpPr>
            <a:spLocks noChangeArrowheads="1"/>
          </p:cNvSpPr>
          <p:nvPr/>
        </p:nvSpPr>
        <p:spPr bwMode="auto">
          <a:xfrm>
            <a:off x="5593959" y="2915681"/>
            <a:ext cx="931862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4" name="Oval 8"/>
          <p:cNvSpPr>
            <a:spLocks noChangeArrowheads="1"/>
          </p:cNvSpPr>
          <p:nvPr/>
        </p:nvSpPr>
        <p:spPr bwMode="auto">
          <a:xfrm>
            <a:off x="6525821" y="2915681"/>
            <a:ext cx="930275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5" name="Oval 9"/>
          <p:cNvSpPr>
            <a:spLocks noChangeArrowheads="1"/>
          </p:cNvSpPr>
          <p:nvPr/>
        </p:nvSpPr>
        <p:spPr bwMode="auto">
          <a:xfrm>
            <a:off x="7625959" y="2915681"/>
            <a:ext cx="846138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3815959" y="6081156"/>
            <a:ext cx="5249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2300">
                <a:solidFill>
                  <a:srgbClr val="CC3300"/>
                </a:solidFill>
                <a:latin typeface="Times New Roman" pitchFamily="18" charset="0"/>
              </a:rPr>
              <a:t>Translate at old exchange rate, €3.00 = $1</a:t>
            </a:r>
          </a:p>
        </p:txBody>
      </p:sp>
      <p:sp>
        <p:nvSpPr>
          <p:cNvPr id="27657" name="Line 11"/>
          <p:cNvSpPr>
            <a:spLocks noChangeShapeType="1"/>
          </p:cNvSpPr>
          <p:nvPr/>
        </p:nvSpPr>
        <p:spPr bwMode="auto">
          <a:xfrm flipV="1">
            <a:off x="2969821" y="3337956"/>
            <a:ext cx="1447800" cy="291941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7658" name="Line 12"/>
          <p:cNvSpPr>
            <a:spLocks noChangeShapeType="1"/>
          </p:cNvSpPr>
          <p:nvPr/>
        </p:nvSpPr>
        <p:spPr bwMode="auto">
          <a:xfrm flipV="1">
            <a:off x="3053959" y="3337956"/>
            <a:ext cx="3878262" cy="291941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7659" name="Line 13"/>
          <p:cNvSpPr>
            <a:spLocks noChangeShapeType="1"/>
          </p:cNvSpPr>
          <p:nvPr/>
        </p:nvSpPr>
        <p:spPr bwMode="auto">
          <a:xfrm flipV="1">
            <a:off x="3053959" y="3337956"/>
            <a:ext cx="4945062" cy="30067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7660" name="Line 14"/>
          <p:cNvSpPr>
            <a:spLocks noChangeShapeType="1"/>
          </p:cNvSpPr>
          <p:nvPr/>
        </p:nvSpPr>
        <p:spPr bwMode="auto">
          <a:xfrm flipH="1" flipV="1">
            <a:off x="6322621" y="3337956"/>
            <a:ext cx="1811338" cy="283051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21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7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300" dirty="0" smtClean="0">
                <a:cs typeface="Times New Roman" pitchFamily="18" charset="0"/>
              </a:rPr>
              <a:t>How Various Translation Methods Deal with a Change in Exchange Rate from €3 = $1 to €2 = $1: COGS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386283"/>
              </p:ext>
            </p:extLst>
          </p:nvPr>
        </p:nvGraphicFramePr>
        <p:xfrm>
          <a:off x="762000" y="2181225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Worksheet" r:id="rId3" imgW="7620000" imgH="3381451" progId="Excel.Sheet.8">
                  <p:embed/>
                </p:oleObj>
              </mc:Choice>
              <mc:Fallback>
                <p:oleObj name="Worksheet" r:id="rId3" imgW="7620000" imgH="338145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81225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5" name="Oval 6"/>
          <p:cNvSpPr>
            <a:spLocks noChangeArrowheads="1"/>
          </p:cNvSpPr>
          <p:nvPr/>
        </p:nvSpPr>
        <p:spPr bwMode="auto">
          <a:xfrm>
            <a:off x="4148138" y="3162321"/>
            <a:ext cx="1101725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169863" y="5976959"/>
            <a:ext cx="3302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CC3300"/>
                </a:solidFill>
                <a:latin typeface="Times New Roman" pitchFamily="18" charset="0"/>
              </a:rPr>
              <a:t>Translate at €3 = $1</a:t>
            </a:r>
          </a:p>
        </p:txBody>
      </p:sp>
      <p:sp>
        <p:nvSpPr>
          <p:cNvPr id="28677" name="Oval 8"/>
          <p:cNvSpPr>
            <a:spLocks noChangeArrowheads="1"/>
          </p:cNvSpPr>
          <p:nvPr/>
        </p:nvSpPr>
        <p:spPr bwMode="auto">
          <a:xfrm>
            <a:off x="5588000" y="3162321"/>
            <a:ext cx="1100138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8" name="Oval 9"/>
          <p:cNvSpPr>
            <a:spLocks noChangeArrowheads="1"/>
          </p:cNvSpPr>
          <p:nvPr/>
        </p:nvSpPr>
        <p:spPr bwMode="auto">
          <a:xfrm>
            <a:off x="6773863" y="3162321"/>
            <a:ext cx="922337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Oval 10"/>
          <p:cNvSpPr>
            <a:spLocks noChangeArrowheads="1"/>
          </p:cNvSpPr>
          <p:nvPr/>
        </p:nvSpPr>
        <p:spPr bwMode="auto">
          <a:xfrm>
            <a:off x="7791862" y="3162321"/>
            <a:ext cx="931862" cy="43973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0" name="Text Box 11"/>
          <p:cNvSpPr txBox="1">
            <a:spLocks noChangeArrowheads="1"/>
          </p:cNvSpPr>
          <p:nvPr/>
        </p:nvSpPr>
        <p:spPr bwMode="auto">
          <a:xfrm>
            <a:off x="3429000" y="5911871"/>
            <a:ext cx="582453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CC3300"/>
                </a:solidFill>
                <a:latin typeface="Times New Roman" pitchFamily="18" charset="0"/>
              </a:rPr>
              <a:t>Translate at average exchange rate, €2.5 = $1</a:t>
            </a:r>
          </a:p>
        </p:txBody>
      </p:sp>
      <p:sp>
        <p:nvSpPr>
          <p:cNvPr id="28681" name="Line 12"/>
          <p:cNvSpPr>
            <a:spLocks noChangeShapeType="1"/>
          </p:cNvSpPr>
          <p:nvPr/>
        </p:nvSpPr>
        <p:spPr bwMode="auto">
          <a:xfrm flipV="1">
            <a:off x="3048000" y="3602059"/>
            <a:ext cx="1439863" cy="2462212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8682" name="Line 13"/>
          <p:cNvSpPr>
            <a:spLocks noChangeShapeType="1"/>
          </p:cNvSpPr>
          <p:nvPr/>
        </p:nvSpPr>
        <p:spPr bwMode="auto">
          <a:xfrm flipV="1">
            <a:off x="3132138" y="3514746"/>
            <a:ext cx="2540000" cy="25495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8683" name="Line 14"/>
          <p:cNvSpPr>
            <a:spLocks noChangeShapeType="1"/>
          </p:cNvSpPr>
          <p:nvPr/>
        </p:nvSpPr>
        <p:spPr bwMode="auto">
          <a:xfrm flipV="1">
            <a:off x="3132138" y="3514746"/>
            <a:ext cx="3810000" cy="2636838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28684" name="Line 15"/>
          <p:cNvSpPr>
            <a:spLocks noChangeShapeType="1"/>
          </p:cNvSpPr>
          <p:nvPr/>
        </p:nvSpPr>
        <p:spPr bwMode="auto">
          <a:xfrm flipV="1">
            <a:off x="8212138" y="3602059"/>
            <a:ext cx="169862" cy="23749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22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17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en-US" altLang="en-US" sz="3300" dirty="0">
                <a:cs typeface="Times New Roman" pitchFamily="18" charset="0"/>
              </a:rPr>
              <a:t>How Various Translation Methods Deal with a Change in Exchange Rate from €3 = $1 to €2 = $</a:t>
            </a:r>
            <a:r>
              <a:rPr lang="en-US" altLang="en-US" sz="3300" dirty="0" smtClean="0">
                <a:cs typeface="Times New Roman" pitchFamily="18" charset="0"/>
              </a:rPr>
              <a:t>1: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434995"/>
              </p:ext>
            </p:extLst>
          </p:nvPr>
        </p:nvGraphicFramePr>
        <p:xfrm>
          <a:off x="804069" y="2105025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Worksheet" r:id="rId3" imgW="7620000" imgH="3381451" progId="Excel.Sheet.8">
                  <p:embed/>
                </p:oleObj>
              </mc:Choice>
              <mc:Fallback>
                <p:oleObj name="Worksheet" r:id="rId3" imgW="7620000" imgH="338145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9" y="2105025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Oval 6"/>
          <p:cNvSpPr>
            <a:spLocks noChangeArrowheads="1"/>
          </p:cNvSpPr>
          <p:nvPr/>
        </p:nvSpPr>
        <p:spPr bwMode="auto">
          <a:xfrm>
            <a:off x="4394859" y="4163206"/>
            <a:ext cx="847725" cy="318942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0" y="5417146"/>
            <a:ext cx="9228138" cy="136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2038"/>
              </a:lnSpc>
              <a:spcAft>
                <a:spcPts val="0"/>
              </a:spcAft>
            </a:pPr>
            <a:r>
              <a:rPr lang="en-US" altLang="en-US" sz="1400" dirty="0">
                <a:solidFill>
                  <a:srgbClr val="CC33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First solve for retained earnings so total assets = total liabilities:</a:t>
            </a:r>
          </a:p>
          <a:p>
            <a:pPr algn="ctr">
              <a:lnSpc>
                <a:spcPts val="2038"/>
              </a:lnSpc>
              <a:spcAft>
                <a:spcPts val="0"/>
              </a:spcAft>
            </a:pPr>
            <a:r>
              <a:rPr lang="en-US" altLang="en-US" sz="1400" b="1" dirty="0">
                <a:solidFill>
                  <a:srgbClr val="CC33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total assets – current liabilities – long-term debt – common stock</a:t>
            </a:r>
          </a:p>
          <a:p>
            <a:pPr algn="ctr">
              <a:lnSpc>
                <a:spcPts val="2038"/>
              </a:lnSpc>
              <a:spcAft>
                <a:spcPts val="0"/>
              </a:spcAft>
            </a:pPr>
            <a:r>
              <a:rPr lang="en-US" altLang="en-US" sz="1400" b="1" dirty="0">
                <a:solidFill>
                  <a:srgbClr val="CC33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$2,800 – $600 – $600 – $900 = $700 = addition to retrained earnings</a:t>
            </a:r>
          </a:p>
          <a:p>
            <a:pPr>
              <a:lnSpc>
                <a:spcPts val="2038"/>
              </a:lnSpc>
              <a:spcAft>
                <a:spcPts val="0"/>
              </a:spcAft>
            </a:pPr>
            <a:r>
              <a:rPr lang="en-US" altLang="en-US" sz="1400" dirty="0">
                <a:solidFill>
                  <a:srgbClr val="CC33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Add back on dividends to get net income. Then solve for forex gain (loss) by differencing profit after tax and net income: $700 – $400 = $300.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23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72920"/>
            <a:ext cx="9144000" cy="990600"/>
          </a:xfrm>
        </p:spPr>
        <p:txBody>
          <a:bodyPr>
            <a:noAutofit/>
          </a:bodyPr>
          <a:lstStyle/>
          <a:p>
            <a:r>
              <a:rPr lang="en-US" altLang="en-US" sz="2800" dirty="0">
                <a:cs typeface="Times New Roman" pitchFamily="18" charset="0"/>
              </a:rPr>
              <a:t>How Various Translation Methods Deal with a Change </a:t>
            </a:r>
            <a:r>
              <a:rPr lang="en-US" altLang="en-US" sz="2800" dirty="0" smtClean="0">
                <a:cs typeface="Times New Roman" pitchFamily="18" charset="0"/>
              </a:rPr>
              <a:t>from </a:t>
            </a:r>
            <a:br>
              <a:rPr lang="en-US" altLang="en-US" sz="2800" dirty="0" smtClean="0">
                <a:cs typeface="Times New Roman" pitchFamily="18" charset="0"/>
              </a:rPr>
            </a:br>
            <a:r>
              <a:rPr lang="en-US" altLang="en-US" sz="2800" dirty="0" smtClean="0">
                <a:cs typeface="Times New Roman" pitchFamily="18" charset="0"/>
              </a:rPr>
              <a:t>€</a:t>
            </a:r>
            <a:r>
              <a:rPr lang="en-US" altLang="en-US" sz="2800" dirty="0">
                <a:cs typeface="Times New Roman" pitchFamily="18" charset="0"/>
              </a:rPr>
              <a:t>3 = $1 to €2 = $</a:t>
            </a:r>
            <a:r>
              <a:rPr lang="en-US" altLang="en-US" sz="2800" dirty="0" smtClean="0">
                <a:cs typeface="Times New Roman" pitchFamily="18" charset="0"/>
              </a:rPr>
              <a:t>1: Recognition of Forex Gain/Loss Current/Noncurrent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587409"/>
              </p:ext>
            </p:extLst>
          </p:nvPr>
        </p:nvGraphicFramePr>
        <p:xfrm>
          <a:off x="772319" y="1930400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Worksheet" r:id="rId3" imgW="7620000" imgH="3381451" progId="Excel.Sheet.8">
                  <p:embed/>
                </p:oleObj>
              </mc:Choice>
              <mc:Fallback>
                <p:oleObj name="Worksheet" r:id="rId3" imgW="7620000" imgH="338145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319" y="1930400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4988" y="5340474"/>
            <a:ext cx="9164638" cy="136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2038"/>
              </a:lnSpc>
              <a:spcBef>
                <a:spcPts val="0"/>
              </a:spcBef>
            </a:pPr>
            <a:r>
              <a:rPr lang="en-US" altLang="en-US" sz="1400" dirty="0">
                <a:solidFill>
                  <a:srgbClr val="CC3300"/>
                </a:solidFill>
                <a:latin typeface="Times New Roman" pitchFamily="18" charset="0"/>
              </a:rPr>
              <a:t>First solve for retained earnings so total assets = total liabilities:</a:t>
            </a:r>
          </a:p>
          <a:p>
            <a:pPr algn="ctr">
              <a:lnSpc>
                <a:spcPts val="2038"/>
              </a:lnSpc>
              <a:spcBef>
                <a:spcPts val="0"/>
              </a:spcBef>
            </a:pPr>
            <a:r>
              <a:rPr lang="en-US" altLang="en-US" sz="1400" b="1" dirty="0">
                <a:solidFill>
                  <a:srgbClr val="CC3300"/>
                </a:solidFill>
                <a:latin typeface="Times New Roman" pitchFamily="18" charset="0"/>
              </a:rPr>
              <a:t>total assets – current liabilities – long-term debt – common stock</a:t>
            </a:r>
          </a:p>
          <a:p>
            <a:pPr algn="ctr">
              <a:lnSpc>
                <a:spcPts val="2038"/>
              </a:lnSpc>
              <a:spcBef>
                <a:spcPts val="0"/>
              </a:spcBef>
            </a:pPr>
            <a:r>
              <a:rPr lang="en-US" altLang="en-US" sz="1400" b="1" dirty="0">
                <a:solidFill>
                  <a:srgbClr val="CC3300"/>
                </a:solidFill>
                <a:latin typeface="Times New Roman" pitchFamily="18" charset="0"/>
              </a:rPr>
              <a:t>$2,550 – $600 –$900 –$900 = $150 = addition to retrained earnings</a:t>
            </a:r>
          </a:p>
          <a:p>
            <a:pPr>
              <a:lnSpc>
                <a:spcPts val="2038"/>
              </a:lnSpc>
              <a:spcBef>
                <a:spcPts val="0"/>
              </a:spcBef>
            </a:pPr>
            <a:r>
              <a:rPr lang="en-US" altLang="en-US" sz="1400" dirty="0">
                <a:solidFill>
                  <a:srgbClr val="CC3300"/>
                </a:solidFill>
                <a:latin typeface="Times New Roman" pitchFamily="18" charset="0"/>
              </a:rPr>
              <a:t>Add back on dividends to get net income. Then solve for forex gain (loss) by differencing profit after tax and net income: $150 –  $700 =  –$550.</a:t>
            </a:r>
          </a:p>
        </p:txBody>
      </p:sp>
      <p:sp>
        <p:nvSpPr>
          <p:cNvPr id="30724" name="Oval 6"/>
          <p:cNvSpPr>
            <a:spLocks noChangeArrowheads="1"/>
          </p:cNvSpPr>
          <p:nvPr/>
        </p:nvSpPr>
        <p:spPr bwMode="auto">
          <a:xfrm>
            <a:off x="5672137" y="3962401"/>
            <a:ext cx="847725" cy="304800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24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4582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300" dirty="0" smtClean="0">
                <a:cs typeface="Times New Roman" pitchFamily="18" charset="0"/>
              </a:rPr>
              <a:t>How Various Translation Methods Deal with a Change from €3 = $1 to €2 = $1: Monetary/Nonmonetary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000095"/>
              </p:ext>
            </p:extLst>
          </p:nvPr>
        </p:nvGraphicFramePr>
        <p:xfrm>
          <a:off x="762000" y="1939925"/>
          <a:ext cx="76200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Worksheet" r:id="rId3" imgW="7620000" imgH="3381451" progId="Excel.Sheet.8">
                  <p:embed/>
                </p:oleObj>
              </mc:Choice>
              <mc:Fallback>
                <p:oleObj name="Worksheet" r:id="rId3" imgW="7620000" imgH="338145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39925"/>
                        <a:ext cx="76200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25730" y="5302497"/>
            <a:ext cx="9144000" cy="1386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2038"/>
              </a:lnSpc>
              <a:spcBef>
                <a:spcPts val="0"/>
              </a:spcBef>
            </a:pPr>
            <a:r>
              <a:rPr lang="en-US" altLang="en-US" sz="1600" dirty="0">
                <a:solidFill>
                  <a:srgbClr val="CC3300"/>
                </a:solidFill>
                <a:latin typeface="Times New Roman" pitchFamily="18" charset="0"/>
              </a:rPr>
              <a:t>First solve for retained earnings so total assets = total liabilities:</a:t>
            </a:r>
          </a:p>
          <a:p>
            <a:pPr algn="ctr">
              <a:lnSpc>
                <a:spcPts val="2038"/>
              </a:lnSpc>
              <a:spcBef>
                <a:spcPts val="0"/>
              </a:spcBef>
            </a:pPr>
            <a:r>
              <a:rPr lang="en-US" altLang="en-US" sz="1600" b="1" dirty="0">
                <a:solidFill>
                  <a:srgbClr val="CC3300"/>
                </a:solidFill>
                <a:latin typeface="Times New Roman" pitchFamily="18" charset="0"/>
              </a:rPr>
              <a:t>total assets – current liabilities – long-term debt – common stock </a:t>
            </a:r>
          </a:p>
          <a:p>
            <a:pPr algn="ctr">
              <a:lnSpc>
                <a:spcPts val="2038"/>
              </a:lnSpc>
              <a:spcBef>
                <a:spcPts val="0"/>
              </a:spcBef>
            </a:pPr>
            <a:r>
              <a:rPr lang="en-US" altLang="en-US" sz="1600" b="1" dirty="0">
                <a:solidFill>
                  <a:srgbClr val="CC3300"/>
                </a:solidFill>
                <a:latin typeface="Times New Roman" pitchFamily="18" charset="0"/>
              </a:rPr>
              <a:t>$2,950 – $600 –$900 – $900 = $550 = addition to retrained earnings</a:t>
            </a:r>
          </a:p>
          <a:p>
            <a:pPr>
              <a:lnSpc>
                <a:spcPts val="2038"/>
              </a:lnSpc>
              <a:spcBef>
                <a:spcPts val="0"/>
              </a:spcBef>
            </a:pPr>
            <a:r>
              <a:rPr lang="en-US" altLang="en-US" sz="1600" dirty="0">
                <a:solidFill>
                  <a:srgbClr val="CC3300"/>
                </a:solidFill>
                <a:latin typeface="Times New Roman" pitchFamily="18" charset="0"/>
              </a:rPr>
              <a:t>Add back on dividends to get net income. Then solve for forex gain (loss) by differencing profit after tax and net income: $550 –  $400 =  $150.</a:t>
            </a:r>
          </a:p>
        </p:txBody>
      </p:sp>
      <p:sp>
        <p:nvSpPr>
          <p:cNvPr id="31748" name="Oval 7"/>
          <p:cNvSpPr>
            <a:spLocks noChangeArrowheads="1"/>
          </p:cNvSpPr>
          <p:nvPr/>
        </p:nvSpPr>
        <p:spPr bwMode="auto">
          <a:xfrm>
            <a:off x="6705600" y="4019613"/>
            <a:ext cx="846138" cy="323788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25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9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300" dirty="0" smtClean="0">
                <a:cs typeface="Times New Roman" pitchFamily="18" charset="0"/>
              </a:rPr>
              <a:t>How Various Translation Methods Deal with a Change from €3 = $1 to €2 = $1: Temporal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FASB Statement 8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Essentially the temporal method, with some subtleties.</a:t>
            </a:r>
          </a:p>
          <a:p>
            <a:pPr lvl="1" eaLnBrk="1" hangingPunct="1"/>
            <a:r>
              <a:rPr lang="en-US" altLang="en-US" smtClean="0"/>
              <a:t>Such as translating inventory at historical rates, which is a hassle.</a:t>
            </a:r>
          </a:p>
          <a:p>
            <a:pPr eaLnBrk="1" hangingPunct="1"/>
            <a:r>
              <a:rPr lang="en-US" altLang="en-US" smtClean="0"/>
              <a:t>Requires taking foreign exchange gains and losses through the income statement. </a:t>
            </a:r>
          </a:p>
          <a:p>
            <a:pPr eaLnBrk="1" hangingPunct="1"/>
            <a:r>
              <a:rPr lang="en-US" altLang="en-US" smtClean="0"/>
              <a:t>This leads to variability in reported earnings, which leads to irritated corporate executives.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26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FASB Statement 52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mechanics of the FASB 52 translation process</a:t>
            </a:r>
          </a:p>
          <a:p>
            <a:pPr lvl="1" eaLnBrk="1" hangingPunct="1"/>
            <a:r>
              <a:rPr lang="en-US" altLang="en-US" smtClean="0"/>
              <a:t>Function currency</a:t>
            </a:r>
          </a:p>
          <a:p>
            <a:pPr lvl="1" eaLnBrk="1" hangingPunct="1"/>
            <a:r>
              <a:rPr lang="en-US" altLang="en-US" smtClean="0"/>
              <a:t>Reporting currency</a:t>
            </a:r>
          </a:p>
          <a:p>
            <a:pPr eaLnBrk="1" hangingPunct="1"/>
            <a:r>
              <a:rPr lang="en-US" altLang="en-US" smtClean="0"/>
              <a:t>Highly inflationary economies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27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9144000" cy="12954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The Mechanics of FASB Statement 52: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4400" dirty="0"/>
              <a:t>Function </a:t>
            </a:r>
            <a:r>
              <a:rPr lang="en-US" altLang="en-US" sz="4400" dirty="0" smtClean="0"/>
              <a:t>Currency vs. Reporting Currency</a:t>
            </a:r>
            <a:r>
              <a:rPr lang="en-US" altLang="en-US" sz="4400" dirty="0"/>
              <a:t/>
            </a:r>
            <a:br>
              <a:rPr lang="en-US" altLang="en-US" sz="4400" dirty="0"/>
            </a:br>
            <a:endParaRPr lang="en-US" alt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221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Function currency</a:t>
            </a:r>
          </a:p>
          <a:p>
            <a:pPr lvl="1" eaLnBrk="1" hangingPunct="1"/>
            <a:r>
              <a:rPr lang="en-US" altLang="en-US" dirty="0" smtClean="0"/>
              <a:t>The currency that the business is conducted in.</a:t>
            </a:r>
          </a:p>
          <a:p>
            <a:pPr eaLnBrk="1" hangingPunct="1"/>
            <a:r>
              <a:rPr lang="en-US" altLang="en-US" dirty="0" smtClean="0"/>
              <a:t>Reporting currency</a:t>
            </a:r>
          </a:p>
          <a:p>
            <a:pPr lvl="1" eaLnBrk="1" hangingPunct="1"/>
            <a:r>
              <a:rPr lang="en-US" altLang="en-US" dirty="0" smtClean="0"/>
              <a:t>The currency in which the MNC prepares its consolidated financial statements.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28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The Mechanics of FASB Statement 52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Two-stage process</a:t>
            </a:r>
          </a:p>
          <a:p>
            <a:pPr lvl="1" eaLnBrk="1" hangingPunct="1"/>
            <a:r>
              <a:rPr lang="en-US" altLang="en-US" sz="2400" dirty="0" smtClean="0"/>
              <a:t>First, determine in which currency the foreign entity keeps its books.</a:t>
            </a:r>
          </a:p>
          <a:p>
            <a:pPr lvl="1" eaLnBrk="1" hangingPunct="1"/>
            <a:r>
              <a:rPr lang="en-US" altLang="en-US" sz="2400" dirty="0" smtClean="0"/>
              <a:t>If the local currency in which the foreign entity keeps its books is not the functional currency, </a:t>
            </a:r>
            <a:r>
              <a:rPr lang="en-US" altLang="en-US" sz="2400" dirty="0" err="1" smtClean="0"/>
              <a:t>remeasurement</a:t>
            </a:r>
            <a:r>
              <a:rPr lang="en-US" altLang="en-US" sz="2400" dirty="0" smtClean="0"/>
              <a:t> into the functional currency is required.</a:t>
            </a:r>
          </a:p>
          <a:p>
            <a:pPr lvl="1" eaLnBrk="1" hangingPunct="1"/>
            <a:r>
              <a:rPr lang="en-US" altLang="en-US" sz="2400" dirty="0" smtClean="0"/>
              <a:t>Second, when the foreign entity’s functional currency is not the same as the parent’s currency, the foreign entity’s books are translated using the current rate method.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29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Translation Methods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Current/Noncurrent Method</a:t>
            </a:r>
          </a:p>
          <a:p>
            <a:pPr eaLnBrk="1" hangingPunct="1"/>
            <a:r>
              <a:rPr lang="en-US" altLang="en-US" smtClean="0"/>
              <a:t>Monetary/Nonmonetary Method</a:t>
            </a:r>
          </a:p>
          <a:p>
            <a:pPr eaLnBrk="1" hangingPunct="1"/>
            <a:r>
              <a:rPr lang="en-US" altLang="en-US" smtClean="0"/>
              <a:t>Temporal Method</a:t>
            </a:r>
          </a:p>
          <a:p>
            <a:pPr eaLnBrk="1" hangingPunct="1"/>
            <a:r>
              <a:rPr lang="en-US" altLang="en-US" smtClean="0"/>
              <a:t>Current Rate Method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866" name="AutoShape 2"/>
          <p:cNvCxnSpPr>
            <a:cxnSpLocks noChangeShapeType="1"/>
            <a:endCxn id="36867" idx="0"/>
          </p:cNvCxnSpPr>
          <p:nvPr/>
        </p:nvCxnSpPr>
        <p:spPr bwMode="auto">
          <a:xfrm>
            <a:off x="4741863" y="3252788"/>
            <a:ext cx="0" cy="7921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3725863" y="4044950"/>
            <a:ext cx="2032000" cy="966788"/>
          </a:xfrm>
          <a:prstGeom prst="flowChartPredefinedProcess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b="1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94138" y="4111625"/>
            <a:ext cx="1693862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Current Rate</a:t>
            </a:r>
          </a:p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Translation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353148" y="5319712"/>
            <a:ext cx="6773862" cy="966787"/>
          </a:xfrm>
          <a:prstGeom prst="flowChartTerminator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032000" y="5538788"/>
            <a:ext cx="5418138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700" dirty="0">
                <a:latin typeface="Times New Roman" pitchFamily="18" charset="0"/>
              </a:rPr>
              <a:t>Parent’s Currency</a:t>
            </a:r>
          </a:p>
        </p:txBody>
      </p:sp>
      <p:cxnSp>
        <p:nvCxnSpPr>
          <p:cNvPr id="36871" name="AutoShape 7"/>
          <p:cNvCxnSpPr>
            <a:cxnSpLocks noChangeShapeType="1"/>
            <a:stCxn id="36867" idx="2"/>
            <a:endCxn id="36869" idx="0"/>
          </p:cNvCxnSpPr>
          <p:nvPr/>
        </p:nvCxnSpPr>
        <p:spPr bwMode="auto">
          <a:xfrm flipH="1">
            <a:off x="4740079" y="5011738"/>
            <a:ext cx="1784" cy="307974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254000" y="2022475"/>
            <a:ext cx="1862138" cy="1406525"/>
          </a:xfrm>
          <a:prstGeom prst="flowChartDecision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23863" y="2212975"/>
            <a:ext cx="16081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</a:rPr>
              <a:t>Foreign entity’s books kept in?</a:t>
            </a:r>
          </a:p>
        </p:txBody>
      </p:sp>
      <p:sp>
        <p:nvSpPr>
          <p:cNvPr id="36874" name="Text Box 11"/>
          <p:cNvSpPr txBox="1">
            <a:spLocks noChangeArrowheads="1"/>
          </p:cNvSpPr>
          <p:nvPr/>
        </p:nvSpPr>
        <p:spPr bwMode="auto">
          <a:xfrm rot="-5400000">
            <a:off x="365125" y="4256088"/>
            <a:ext cx="153828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700">
                <a:latin typeface="Times New Roman" pitchFamily="18" charset="0"/>
              </a:rPr>
              <a:t>Parent’s Currency </a:t>
            </a:r>
          </a:p>
        </p:txBody>
      </p:sp>
      <p:sp>
        <p:nvSpPr>
          <p:cNvPr id="36875" name="AutoShape 12"/>
          <p:cNvSpPr>
            <a:spLocks noChangeArrowheads="1"/>
          </p:cNvSpPr>
          <p:nvPr/>
        </p:nvSpPr>
        <p:spPr bwMode="auto">
          <a:xfrm>
            <a:off x="3810000" y="2109788"/>
            <a:ext cx="1862138" cy="1231900"/>
          </a:xfrm>
          <a:prstGeom prst="flowChartDecision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36876" name="Text Box 13"/>
          <p:cNvSpPr txBox="1">
            <a:spLocks noChangeArrowheads="1"/>
          </p:cNvSpPr>
          <p:nvPr/>
        </p:nvSpPr>
        <p:spPr bwMode="auto">
          <a:xfrm>
            <a:off x="3979863" y="2406650"/>
            <a:ext cx="1608137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itchFamily="18" charset="0"/>
              </a:rPr>
              <a:t>Functional Currency?</a:t>
            </a:r>
          </a:p>
        </p:txBody>
      </p:sp>
      <p:cxnSp>
        <p:nvCxnSpPr>
          <p:cNvPr id="36877" name="AutoShape 14"/>
          <p:cNvCxnSpPr>
            <a:cxnSpLocks noChangeShapeType="1"/>
            <a:stCxn id="36872" idx="3"/>
            <a:endCxn id="36875" idx="1"/>
          </p:cNvCxnSpPr>
          <p:nvPr/>
        </p:nvCxnSpPr>
        <p:spPr bwMode="auto">
          <a:xfrm>
            <a:off x="2116138" y="2725738"/>
            <a:ext cx="169386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8" name="Text Box 15"/>
          <p:cNvSpPr txBox="1">
            <a:spLocks noChangeArrowheads="1"/>
          </p:cNvSpPr>
          <p:nvPr/>
        </p:nvSpPr>
        <p:spPr bwMode="auto">
          <a:xfrm>
            <a:off x="3640138" y="3341688"/>
            <a:ext cx="24558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</a:rPr>
              <a:t>Local  currency</a:t>
            </a:r>
          </a:p>
        </p:txBody>
      </p:sp>
      <p:sp>
        <p:nvSpPr>
          <p:cNvPr id="36879" name="AutoShape 16"/>
          <p:cNvSpPr>
            <a:spLocks noChangeArrowheads="1"/>
          </p:cNvSpPr>
          <p:nvPr/>
        </p:nvSpPr>
        <p:spPr bwMode="auto">
          <a:xfrm>
            <a:off x="6265863" y="3165475"/>
            <a:ext cx="1692275" cy="1054100"/>
          </a:xfrm>
          <a:prstGeom prst="flowChartProcess">
            <a:avLst/>
          </a:prstGeom>
          <a:solidFill>
            <a:schemeClr val="tx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3236" tIns="51618" rIns="103236" bIns="5161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6880" name="Text Box 17"/>
          <p:cNvSpPr txBox="1">
            <a:spLocks noChangeArrowheads="1"/>
          </p:cNvSpPr>
          <p:nvPr/>
        </p:nvSpPr>
        <p:spPr bwMode="auto">
          <a:xfrm>
            <a:off x="6180138" y="3252788"/>
            <a:ext cx="1863725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</a:rPr>
              <a:t>Temporal </a:t>
            </a:r>
            <a:r>
              <a:rPr lang="en-US" altLang="en-US" b="1" dirty="0" err="1">
                <a:solidFill>
                  <a:schemeClr val="bg1"/>
                </a:solidFill>
                <a:latin typeface="Times New Roman" pitchFamily="18" charset="0"/>
              </a:rPr>
              <a:t>Remeasurement</a:t>
            </a:r>
            <a:endParaRPr lang="en-US" altLang="en-US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cxnSp>
        <p:nvCxnSpPr>
          <p:cNvPr id="36881" name="AutoShape 18"/>
          <p:cNvCxnSpPr>
            <a:cxnSpLocks noChangeShapeType="1"/>
            <a:stCxn id="36879" idx="2"/>
            <a:endCxn id="36867" idx="3"/>
          </p:cNvCxnSpPr>
          <p:nvPr/>
        </p:nvCxnSpPr>
        <p:spPr bwMode="auto">
          <a:xfrm rot="5400000">
            <a:off x="6280944" y="3696494"/>
            <a:ext cx="307975" cy="1354137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82" name="AutoShape 19"/>
          <p:cNvCxnSpPr>
            <a:cxnSpLocks noChangeShapeType="1"/>
            <a:stCxn id="36875" idx="0"/>
            <a:endCxn id="36869" idx="3"/>
          </p:cNvCxnSpPr>
          <p:nvPr/>
        </p:nvCxnSpPr>
        <p:spPr bwMode="auto">
          <a:xfrm rot="16200000" flipH="1">
            <a:off x="4587380" y="2263477"/>
            <a:ext cx="3693318" cy="3385941"/>
          </a:xfrm>
          <a:prstGeom prst="bentConnector4">
            <a:avLst>
              <a:gd name="adj1" fmla="val -6190"/>
              <a:gd name="adj2" fmla="val 106751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3" name="Text Box 20"/>
          <p:cNvSpPr txBox="1">
            <a:spLocks noChangeArrowheads="1"/>
          </p:cNvSpPr>
          <p:nvPr/>
        </p:nvSpPr>
        <p:spPr bwMode="auto">
          <a:xfrm>
            <a:off x="5638800" y="1752600"/>
            <a:ext cx="2960688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700">
                <a:latin typeface="Times New Roman" pitchFamily="18" charset="0"/>
              </a:rPr>
              <a:t>Parent’s currency  </a:t>
            </a:r>
          </a:p>
        </p:txBody>
      </p:sp>
      <p:sp>
        <p:nvSpPr>
          <p:cNvPr id="36884" name="Text Box 21"/>
          <p:cNvSpPr txBox="1">
            <a:spLocks noChangeArrowheads="1"/>
          </p:cNvSpPr>
          <p:nvPr/>
        </p:nvSpPr>
        <p:spPr bwMode="auto">
          <a:xfrm>
            <a:off x="2286000" y="2266950"/>
            <a:ext cx="152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300">
                <a:latin typeface="Times New Roman" pitchFamily="18" charset="0"/>
              </a:rPr>
              <a:t>Nonparent</a:t>
            </a:r>
          </a:p>
          <a:p>
            <a:pPr algn="ctr">
              <a:spcBef>
                <a:spcPct val="50000"/>
              </a:spcBef>
            </a:pPr>
            <a:r>
              <a:rPr lang="en-US" altLang="en-US" sz="2300">
                <a:latin typeface="Times New Roman" pitchFamily="18" charset="0"/>
              </a:rPr>
              <a:t>Currency</a:t>
            </a:r>
          </a:p>
        </p:txBody>
      </p:sp>
      <p:sp>
        <p:nvSpPr>
          <p:cNvPr id="36885" name="Text Box 22"/>
          <p:cNvSpPr txBox="1">
            <a:spLocks noChangeArrowheads="1"/>
          </p:cNvSpPr>
          <p:nvPr/>
        </p:nvSpPr>
        <p:spPr bwMode="auto">
          <a:xfrm>
            <a:off x="6096000" y="2741613"/>
            <a:ext cx="228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</a:rPr>
              <a:t>Third   currency</a:t>
            </a:r>
          </a:p>
        </p:txBody>
      </p:sp>
      <p:cxnSp>
        <p:nvCxnSpPr>
          <p:cNvPr id="36886" name="AutoShape 23"/>
          <p:cNvCxnSpPr>
            <a:cxnSpLocks noChangeShapeType="1"/>
            <a:stCxn id="36875" idx="3"/>
            <a:endCxn id="36879" idx="0"/>
          </p:cNvCxnSpPr>
          <p:nvPr/>
        </p:nvCxnSpPr>
        <p:spPr bwMode="auto">
          <a:xfrm>
            <a:off x="5672138" y="2725738"/>
            <a:ext cx="1439862" cy="439737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7" name="Rectangle 24"/>
          <p:cNvSpPr>
            <a:spLocks noGrp="1" noChangeArrowheads="1"/>
          </p:cNvSpPr>
          <p:nvPr>
            <p:ph type="title"/>
          </p:nvPr>
        </p:nvSpPr>
        <p:spPr/>
        <p:txBody>
          <a:bodyPr lIns="91435" tIns="45718" rIns="91435" bIns="45718"/>
          <a:lstStyle/>
          <a:p>
            <a:pPr eaLnBrk="1" hangingPunct="1"/>
            <a:r>
              <a:rPr lang="en-US" altLang="en-US" sz="4000" dirty="0" smtClean="0"/>
              <a:t>FASB Statement 52 Flow Chart</a:t>
            </a:r>
          </a:p>
        </p:txBody>
      </p:sp>
      <p:cxnSp>
        <p:nvCxnSpPr>
          <p:cNvPr id="36888" name="AutoShape 25"/>
          <p:cNvCxnSpPr>
            <a:cxnSpLocks noChangeShapeType="1"/>
            <a:stCxn id="36872" idx="2"/>
            <a:endCxn id="36869" idx="1"/>
          </p:cNvCxnSpPr>
          <p:nvPr/>
        </p:nvCxnSpPr>
        <p:spPr bwMode="auto">
          <a:xfrm rot="16200000" flipH="1">
            <a:off x="82055" y="4532013"/>
            <a:ext cx="2374106" cy="168079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30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2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Highly Inflationary Economies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Foreign entities are required to remeasure financial statements using the temporal method “as if the functional currency were the reporting currency.”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31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International Accounting Standards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Since January 2005, all companies doing business in the European Union must use the accounting standards distributed by the International Accounting Standards Board (IASB). </a:t>
            </a:r>
          </a:p>
          <a:p>
            <a:pPr eaLnBrk="1" hangingPunct="1"/>
            <a:r>
              <a:rPr lang="en-US" altLang="en-US" sz="2600" smtClean="0"/>
              <a:t>Similar to the American FASB, the IASB publishes it standards in a series of pronouncements called International Financial Reporting Standards.</a:t>
            </a:r>
          </a:p>
          <a:p>
            <a:pPr eaLnBrk="1" hangingPunct="1"/>
            <a:r>
              <a:rPr lang="en-US" altLang="en-US" sz="2600" smtClean="0"/>
              <a:t>It also adopted and maintains the pronouncements of the predecessor body, the IASC, called International Accounting Standards (IAS).</a:t>
            </a:r>
          </a:p>
          <a:p>
            <a:pPr eaLnBrk="1" hangingPunct="1"/>
            <a:endParaRPr lang="en-US" altLang="en-US" sz="2600" smtClean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32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91440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 smtClean="0"/>
              <a:t>International Accounting Standards (continued)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IAS 21, </a:t>
            </a:r>
            <a:r>
              <a:rPr lang="en-US" altLang="en-US" i="1" smtClean="0"/>
              <a:t>The Effects of Changes in Foreign Exchange Rates </a:t>
            </a:r>
            <a:r>
              <a:rPr lang="en-US" altLang="en-US" smtClean="0"/>
              <a:t>is the European standard for handling foreign currency translation.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IAS 21 most closely resembles the monetary/nonmonetary translation method discussed earlier in the chapter.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33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smtClean="0"/>
              <a:t>International Accounting Standards (concluded)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2009 IASB and FASB issued a memorandum of understanding to achieve substantial convergence of accounting standards by 2011.</a:t>
            </a:r>
          </a:p>
          <a:p>
            <a:pPr eaLnBrk="1" hangingPunct="1"/>
            <a:r>
              <a:rPr lang="en-US" altLang="en-US" smtClean="0"/>
              <a:t>Consequently, most countries may soon follow a common standard for foreign currency translation.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34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Management of Translation Exposure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Translation exposure vs. transaction exposure</a:t>
            </a:r>
          </a:p>
          <a:p>
            <a:pPr eaLnBrk="1" hangingPunct="1"/>
            <a:r>
              <a:rPr lang="en-US" altLang="en-US" smtClean="0"/>
              <a:t>Hedging translation exposure</a:t>
            </a:r>
          </a:p>
          <a:p>
            <a:pPr lvl="1" eaLnBrk="1" hangingPunct="1"/>
            <a:r>
              <a:rPr lang="en-US" altLang="en-US" smtClean="0"/>
              <a:t>Balance sheet hedge</a:t>
            </a:r>
          </a:p>
          <a:p>
            <a:pPr lvl="1" eaLnBrk="1" hangingPunct="1"/>
            <a:r>
              <a:rPr lang="en-US" altLang="en-US" smtClean="0"/>
              <a:t>Derivatives hedge</a:t>
            </a:r>
          </a:p>
          <a:p>
            <a:pPr eaLnBrk="1" hangingPunct="1"/>
            <a:r>
              <a:rPr lang="en-US" altLang="en-US" smtClean="0"/>
              <a:t>Translation exposure vs. operating exposure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35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Translation Exposure versus Transaction Exposure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221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Translation exposure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effect that unanticipated changes in exchange rates has on the firm’s consolidated financial statements.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An accounting issue.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Transaction exposure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effect that unanticipated changes in exchange rates has on the firm’s cash flows.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 finance issue and the subject of Chapter 8.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It is generally not possible to eliminate both translation exposure and transaction exposure.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36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Hedging Translation Exposure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If the managers of the firm wish to manage their accounting numbers as well as their business, they have two methods for dealing with translation exposure:</a:t>
            </a:r>
          </a:p>
          <a:p>
            <a:pPr lvl="1" eaLnBrk="1" hangingPunct="1"/>
            <a:r>
              <a:rPr lang="en-US" altLang="en-US" smtClean="0"/>
              <a:t>Balance sheet hedge</a:t>
            </a:r>
          </a:p>
          <a:p>
            <a:pPr lvl="1" eaLnBrk="1" hangingPunct="1"/>
            <a:r>
              <a:rPr lang="en-US" altLang="en-US" smtClean="0"/>
              <a:t>Derivatives hedge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37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Balance Sheet Hedge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Eliminates the mismatch between net assets and net liabilities denominated in the same currency.</a:t>
            </a:r>
          </a:p>
          <a:p>
            <a:pPr eaLnBrk="1" hangingPunct="1"/>
            <a:r>
              <a:rPr lang="en-US" altLang="en-US" dirty="0" smtClean="0"/>
              <a:t>May create transaction exposure, however.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38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Derivatives Hedge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An example would be the use of a forward contract with a maturity of the reporting period to attempt to manage the accounting numbers. </a:t>
            </a:r>
          </a:p>
          <a:p>
            <a:pPr eaLnBrk="1" hangingPunct="1"/>
            <a:r>
              <a:rPr lang="en-US" altLang="en-US" dirty="0" smtClean="0"/>
              <a:t>Using a derivatives hedge to control translation exposure really involves speculation about foreign exchange rate changes, however.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39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Current/Noncurrent Method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The underlying principal is that assets and liabilities should be translated based on their maturity.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Current assets translated at the spot rate.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Noncurrent assets translated at the historical rate in effect when the item was first recorded on the books.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This method of foreign currency translation was generally accepted in the United States from the 1930s until 1975, at which time FASB 8 became effective.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4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Translation Exposure versus</a:t>
            </a:r>
            <a:br>
              <a:rPr lang="en-US" altLang="en-US" dirty="0" smtClean="0"/>
            </a:br>
            <a:r>
              <a:rPr lang="en-US" altLang="en-US" dirty="0" smtClean="0"/>
              <a:t> Operating Exposure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144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effect that unanticipated changes in exchange rates has on the firm’s ongoing operations.</a:t>
            </a:r>
          </a:p>
          <a:p>
            <a:pPr eaLnBrk="1" hangingPunct="1"/>
            <a:r>
              <a:rPr lang="en-US" altLang="en-US" dirty="0" smtClean="0"/>
              <a:t>Operating exposure is a substantive issue with which the management of the firm should concern itself with.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40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Empirical Analysis of the Change from FASB 8 to FASB 52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144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There did not appear to be a revaluation of firms’ values following the change.</a:t>
            </a:r>
          </a:p>
          <a:p>
            <a:pPr eaLnBrk="1" hangingPunct="1"/>
            <a:r>
              <a:rPr lang="en-US" altLang="en-US" sz="2400" dirty="0" smtClean="0"/>
              <a:t>This suggests that market participants do not react to cosmetic earnings changes.</a:t>
            </a:r>
          </a:p>
          <a:p>
            <a:pPr eaLnBrk="1" hangingPunct="1"/>
            <a:r>
              <a:rPr lang="en-US" altLang="en-US" sz="2400" dirty="0" smtClean="0"/>
              <a:t>Other researchers have found similar results when investigating other accounting changes.</a:t>
            </a:r>
          </a:p>
          <a:p>
            <a:pPr eaLnBrk="1" hangingPunct="1"/>
            <a:r>
              <a:rPr lang="en-US" altLang="en-US" sz="2400" dirty="0" smtClean="0"/>
              <a:t>This highlights the futility of attempting to manage translation gains and losses.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41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316" y="1752600"/>
            <a:ext cx="8229600" cy="4525963"/>
          </a:xfrm>
        </p:spPr>
        <p:txBody>
          <a:bodyPr/>
          <a:lstStyle/>
          <a:p>
            <a:r>
              <a:rPr lang="en-US" sz="2400" dirty="0"/>
              <a:t>Translation exposure relates to the effect that an unanticipated change in exchange </a:t>
            </a:r>
            <a:r>
              <a:rPr lang="en-US" sz="2400" dirty="0" smtClean="0"/>
              <a:t>rates </a:t>
            </a:r>
            <a:r>
              <a:rPr lang="en-US" sz="2400" dirty="0"/>
              <a:t>will have on the consolidated financial reports of a MNC.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four recognized methods for consolidating the financial reports of a MNC </a:t>
            </a:r>
            <a:r>
              <a:rPr lang="en-US" sz="2400" dirty="0" smtClean="0"/>
              <a:t>include </a:t>
            </a:r>
            <a:r>
              <a:rPr lang="en-US" sz="2400" dirty="0"/>
              <a:t>the current/noncurrent method, the monetary/nonmonetary method, </a:t>
            </a:r>
            <a:r>
              <a:rPr lang="en-US" sz="2400" dirty="0" smtClean="0"/>
              <a:t>the temporal </a:t>
            </a:r>
            <a:r>
              <a:rPr lang="en-US" sz="2400" dirty="0"/>
              <a:t>method, and the current rate method. 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example comparing and contrasting the four translation methods was </a:t>
            </a:r>
            <a:r>
              <a:rPr lang="en-US" sz="2400" dirty="0" smtClean="0"/>
              <a:t>presented. </a:t>
            </a:r>
            <a:r>
              <a:rPr lang="en-US" sz="2400" dirty="0"/>
              <a:t>It was noted that under the current rate method the gain or loss due to translation adjustment </a:t>
            </a:r>
            <a:r>
              <a:rPr lang="en-US" sz="2400" dirty="0" smtClean="0"/>
              <a:t>does </a:t>
            </a:r>
            <a:r>
              <a:rPr lang="en-US" sz="2400" dirty="0"/>
              <a:t>not affect reported cash flows, as it does with the other three translation methods. 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30EECB8C-8E0F-48EE-814E-B01C08F99D9F}" type="slidenum">
              <a:rPr lang="en-US" altLang="en-US" sz="900" smtClean="0">
                <a:cs typeface="Arial" charset="0"/>
              </a:rPr>
              <a:t>42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2929869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763000" cy="4525963"/>
          </a:xfrm>
        </p:spPr>
        <p:txBody>
          <a:bodyPr/>
          <a:lstStyle/>
          <a:p>
            <a:r>
              <a:rPr lang="en-US" sz="2400" dirty="0"/>
              <a:t>The old translation </a:t>
            </a:r>
            <a:r>
              <a:rPr lang="en-US" sz="2400" dirty="0" smtClean="0"/>
              <a:t>method, FASB </a:t>
            </a:r>
            <a:r>
              <a:rPr lang="en-US" sz="2400" dirty="0"/>
              <a:t>8, was discussed and compared with the present prescribed process, FASB 52. 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implementing FASB 52, the functional currency of the foreign entity must be </a:t>
            </a:r>
            <a:r>
              <a:rPr lang="en-US" sz="2400" dirty="0" smtClean="0"/>
              <a:t>translated </a:t>
            </a:r>
            <a:r>
              <a:rPr lang="en-US" sz="2400" dirty="0"/>
              <a:t>into the reporting currency in which the consolidated statements are reported. The </a:t>
            </a:r>
            <a:r>
              <a:rPr lang="en-US" sz="2400" dirty="0" smtClean="0"/>
              <a:t>local </a:t>
            </a:r>
            <a:r>
              <a:rPr lang="en-US" sz="2400" dirty="0"/>
              <a:t>currency of a foreign entity may not always be its functional currency. If it is not, </a:t>
            </a:r>
            <a:r>
              <a:rPr lang="en-US" sz="2400" dirty="0" smtClean="0"/>
              <a:t>the </a:t>
            </a:r>
            <a:r>
              <a:rPr lang="en-US" sz="2400" dirty="0"/>
              <a:t>temporal method of translation is used to </a:t>
            </a:r>
            <a:r>
              <a:rPr lang="en-US" sz="2400" dirty="0" err="1"/>
              <a:t>remeasure</a:t>
            </a:r>
            <a:r>
              <a:rPr lang="en-US" sz="2400" dirty="0"/>
              <a:t> the foreign entity’s books into </a:t>
            </a:r>
            <a:r>
              <a:rPr lang="en-US" sz="2400" dirty="0" smtClean="0"/>
              <a:t>the </a:t>
            </a:r>
            <a:r>
              <a:rPr lang="en-US" sz="2400" dirty="0"/>
              <a:t>functional currency. The current rate method is used to translate from the functional </a:t>
            </a:r>
            <a:r>
              <a:rPr lang="en-US" sz="2400" dirty="0" smtClean="0"/>
              <a:t>currency </a:t>
            </a:r>
            <a:r>
              <a:rPr lang="en-US" sz="2400" dirty="0"/>
              <a:t>to the reporting currency. In some cases, a foreign entity’s functional currency </a:t>
            </a:r>
            <a:r>
              <a:rPr lang="en-US" sz="2400" dirty="0" smtClean="0"/>
              <a:t>may </a:t>
            </a:r>
            <a:r>
              <a:rPr lang="en-US" sz="2400" dirty="0"/>
              <a:t>be the same as the reporting currency, in which case translation is not necessary. 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8CF7A2C6-DA58-4529-B674-86886763BB46}" type="slidenum">
              <a:rPr lang="en-US" altLang="en-US" sz="900" smtClean="0">
                <a:cs typeface="Arial" charset="0"/>
              </a:rPr>
              <a:t>43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30971880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(continuing)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88958"/>
            <a:ext cx="8991600" cy="4525963"/>
          </a:xfrm>
        </p:spPr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dirty="0"/>
              <a:t>European Union follows IAS 21, a monetary/nonmonetary </a:t>
            </a:r>
            <a:r>
              <a:rPr lang="en-US" sz="2400" dirty="0" smtClean="0"/>
              <a:t>translation </a:t>
            </a:r>
            <a:r>
              <a:rPr lang="en-US" sz="2400" dirty="0"/>
              <a:t>method promulgated by the International Accounting Standards Board. 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case application illustrating the translation process of the balance sheet of a parent </a:t>
            </a:r>
            <a:r>
              <a:rPr lang="en-US" sz="2400" dirty="0" smtClean="0"/>
              <a:t>firm </a:t>
            </a:r>
            <a:r>
              <a:rPr lang="en-US" sz="2400" dirty="0"/>
              <a:t>with two foreign wholly owned affiliates according to FASB 52 was presented. </a:t>
            </a:r>
            <a:r>
              <a:rPr lang="en-US" sz="2400" dirty="0" smtClean="0"/>
              <a:t>This </a:t>
            </a:r>
            <a:r>
              <a:rPr lang="en-US" sz="2400" dirty="0"/>
              <a:t>was done assuming the foreign exchange rates had not changed since the </a:t>
            </a:r>
            <a:r>
              <a:rPr lang="en-US" sz="2400" dirty="0" smtClean="0"/>
              <a:t>inception </a:t>
            </a:r>
            <a:r>
              <a:rPr lang="en-US" sz="2400" dirty="0"/>
              <a:t>of the businesses, and again after an assumed change, to more thoroughly show </a:t>
            </a:r>
            <a:r>
              <a:rPr lang="en-US" sz="2400" dirty="0" smtClean="0"/>
              <a:t>the </a:t>
            </a:r>
            <a:r>
              <a:rPr lang="en-US" sz="2400" dirty="0"/>
              <a:t>effects of balance sheet consolidation under FASB 52. When a net translation </a:t>
            </a:r>
            <a:r>
              <a:rPr lang="en-US" sz="2400" dirty="0" smtClean="0"/>
              <a:t>exposure </a:t>
            </a:r>
            <a:r>
              <a:rPr lang="en-US" sz="2400" dirty="0"/>
              <a:t>exists, a cumulative translation adjustment account is necessary to bring </a:t>
            </a:r>
            <a:r>
              <a:rPr lang="en-US" sz="2400" dirty="0" smtClean="0"/>
              <a:t>balance </a:t>
            </a:r>
            <a:r>
              <a:rPr lang="en-US" sz="2400" dirty="0"/>
              <a:t>to the consolidated balance sheet after an exchange rate change. 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C278B795-7690-467F-8E11-9C0B4BB23148}" type="slidenum">
              <a:rPr lang="en-US" altLang="en-US" sz="900" smtClean="0">
                <a:cs typeface="Arial" charset="0"/>
              </a:rPr>
              <a:t>44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468800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(concluded)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525963"/>
          </a:xfrm>
        </p:spPr>
        <p:txBody>
          <a:bodyPr/>
          <a:lstStyle/>
          <a:p>
            <a:r>
              <a:rPr lang="en-US" sz="2400" dirty="0" smtClean="0"/>
              <a:t>Two </a:t>
            </a:r>
            <a:r>
              <a:rPr lang="en-US" sz="2400" dirty="0"/>
              <a:t>ways to control translation risk were presented: a balance sheet hedge and a </a:t>
            </a:r>
            <a:r>
              <a:rPr lang="en-US" sz="2400" dirty="0" smtClean="0"/>
              <a:t>derivatives </a:t>
            </a:r>
            <a:r>
              <a:rPr lang="en-US" sz="2400" dirty="0"/>
              <a:t>“hedge.” Since translation exposure does not have an immediate direct effect on </a:t>
            </a:r>
            <a:r>
              <a:rPr lang="en-US" sz="2400" dirty="0" smtClean="0"/>
              <a:t>operating </a:t>
            </a:r>
            <a:r>
              <a:rPr lang="en-US" sz="2400" dirty="0"/>
              <a:t>cash flows, its control is relatively unimportant in comparison to transaction </a:t>
            </a:r>
            <a:r>
              <a:rPr lang="en-US" sz="2400" dirty="0" smtClean="0"/>
              <a:t>exposure</a:t>
            </a:r>
            <a:r>
              <a:rPr lang="en-US" sz="2400" dirty="0"/>
              <a:t>, which involves potential real cash flow losses. Since it is, generally, not </a:t>
            </a:r>
            <a:r>
              <a:rPr lang="en-US" sz="2400" dirty="0" smtClean="0"/>
              <a:t>possible </a:t>
            </a:r>
            <a:r>
              <a:rPr lang="en-US" sz="2400" dirty="0"/>
              <a:t>to eliminate both translation and transaction exposure, it is more logical to </a:t>
            </a:r>
            <a:r>
              <a:rPr lang="en-US" sz="2400" dirty="0" smtClean="0"/>
              <a:t>effectively </a:t>
            </a:r>
            <a:r>
              <a:rPr lang="en-US" sz="2400" dirty="0"/>
              <a:t>manage transaction exposure, even at the expense of translation exposure. </a:t>
            </a:r>
          </a:p>
          <a:p>
            <a:endParaRPr lang="en-US" sz="2400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084B2D2A-0A8C-47D9-B6DE-27ECD66DB47C}" type="slidenum">
              <a:rPr lang="en-US" altLang="en-US" sz="900" smtClean="0">
                <a:cs typeface="Arial" charset="0"/>
              </a:rPr>
              <a:t>45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892121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Current/Noncurrent Method</a:t>
            </a:r>
            <a:endParaRPr lang="en-US" dirty="0"/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1"/>
            <a:ext cx="3200400" cy="4343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Current assets translated at the spot rate.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200" i="1" dirty="0" smtClean="0"/>
              <a:t>e.g.</a:t>
            </a:r>
            <a:r>
              <a:rPr lang="en-US" altLang="en-US" sz="2200" dirty="0" smtClean="0"/>
              <a:t> €2 = $1</a:t>
            </a:r>
          </a:p>
          <a:p>
            <a:pPr eaLnBrk="1" hangingPunct="1"/>
            <a:r>
              <a:rPr lang="en-US" altLang="en-US" sz="2200" dirty="0" smtClean="0"/>
              <a:t>Noncurrent assets translated at the historical rate in effect when the item was first recorded on the books.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200" i="1" dirty="0" smtClean="0"/>
              <a:t>e.g.</a:t>
            </a:r>
            <a:r>
              <a:rPr lang="en-US" altLang="en-US" sz="2200" dirty="0" smtClean="0"/>
              <a:t> €3 = $1</a:t>
            </a:r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type="chart" sz="half" idx="4294967295"/>
            <p:extLst>
              <p:ext uri="{D42A27DB-BD31-4B8C-83A1-F6EECF244321}">
                <p14:modId xmlns:p14="http://schemas.microsoft.com/office/powerpoint/2010/main" val="3036914315"/>
              </p:ext>
            </p:extLst>
          </p:nvPr>
        </p:nvGraphicFramePr>
        <p:xfrm>
          <a:off x="3657600" y="1981200"/>
          <a:ext cx="5410200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Worksheet" r:id="rId3" imgW="4248302" imgH="3390900" progId="Excel.Sheet.8">
                  <p:embed/>
                </p:oleObj>
              </mc:Choice>
              <mc:Fallback>
                <p:oleObj name="Worksheet" r:id="rId3" imgW="4248302" imgH="33909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5410200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5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Monetary/Nonmonetary Method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The underlying principle is that monetary accounts have a similarity because their value represents a sum of money whose value changes as the exchange rate changes.</a:t>
            </a:r>
          </a:p>
          <a:p>
            <a:pPr eaLnBrk="1" hangingPunct="1"/>
            <a:r>
              <a:rPr lang="en-US" altLang="en-US" sz="2400" dirty="0" smtClean="0"/>
              <a:t>All monetary balance sheet accounts (cash, marketable securities, accounts receivable, etc.) of a foreign subsidiary are translated at the current exchange rate. </a:t>
            </a:r>
          </a:p>
          <a:p>
            <a:pPr eaLnBrk="1" hangingPunct="1"/>
            <a:r>
              <a:rPr lang="en-US" altLang="en-US" sz="2400" dirty="0" smtClean="0"/>
              <a:t>All other (nonmonetary) balance sheet accounts (owners’ equity, land, etc.) are translated at the historical exchange rate in effect when the account was first recorded.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6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Monetary/Nonmonetary Method</a:t>
            </a:r>
            <a:endParaRPr lang="en-US" dirty="0"/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3048000" cy="4525963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All monetary balance sheet accounts are translated at the current exchange rate. </a:t>
            </a:r>
            <a:r>
              <a:rPr lang="en-US" altLang="en-US" sz="2000" i="1" dirty="0" smtClean="0"/>
              <a:t>e.g.</a:t>
            </a:r>
            <a:r>
              <a:rPr lang="en-US" altLang="en-US" sz="2000" dirty="0" smtClean="0"/>
              <a:t> €2 = $1</a:t>
            </a:r>
          </a:p>
          <a:p>
            <a:pPr eaLnBrk="1" hangingPunct="1"/>
            <a:r>
              <a:rPr lang="en-US" altLang="en-US" sz="2000" dirty="0" smtClean="0"/>
              <a:t>All other balance sheet accounts are translated at the historical exchange rate in effect when the account was first recorded. </a:t>
            </a:r>
            <a:r>
              <a:rPr lang="en-US" altLang="en-US" sz="2000" i="1" dirty="0" smtClean="0"/>
              <a:t>e.g. </a:t>
            </a:r>
            <a:r>
              <a:rPr lang="en-US" altLang="en-US" sz="2000" dirty="0" smtClean="0"/>
              <a:t>€3 = $1</a:t>
            </a:r>
          </a:p>
        </p:txBody>
      </p:sp>
      <p:graphicFrame>
        <p:nvGraphicFramePr>
          <p:cNvPr id="13315" name="Object 4"/>
          <p:cNvGraphicFramePr>
            <a:graphicFrameLocks noGrp="1" noChangeAspect="1"/>
          </p:cNvGraphicFramePr>
          <p:nvPr>
            <p:ph type="chart" sz="half" idx="4294967295"/>
            <p:extLst>
              <p:ext uri="{D42A27DB-BD31-4B8C-83A1-F6EECF244321}">
                <p14:modId xmlns:p14="http://schemas.microsoft.com/office/powerpoint/2010/main" val="1174580248"/>
              </p:ext>
            </p:extLst>
          </p:nvPr>
        </p:nvGraphicFramePr>
        <p:xfrm>
          <a:off x="3581400" y="1981200"/>
          <a:ext cx="5410200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Worksheet" r:id="rId3" imgW="4400702" imgH="3381451" progId="Excel.Sheet.8">
                  <p:embed/>
                </p:oleObj>
              </mc:Choice>
              <mc:Fallback>
                <p:oleObj name="Worksheet" r:id="rId3" imgW="4400702" imgH="338145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81200"/>
                        <a:ext cx="5410200" cy="417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7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Temporal Method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The underlying principal is that assets and liabilities should be translated based on how they are carried on the firm’s books.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Balance sheet account are translated at the current spot exchange rate if they are carried on the books at their current value.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Items that are carried on the books at historical costs are translated at the historical exchange rates in effect at the time the firm placed the item on the books.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8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Method</a:t>
            </a:r>
            <a:endParaRPr lang="en-US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3200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Items carried on the books at their current value are translated at the spot exchange rate.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i="1" dirty="0" smtClean="0"/>
              <a:t>e.g.</a:t>
            </a:r>
            <a:r>
              <a:rPr lang="en-US" altLang="en-US" sz="2000" dirty="0" smtClean="0"/>
              <a:t> €2 = $1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Items that are carried on the books at historical costs are translated at the historical exchange rates.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i="1" dirty="0" smtClean="0"/>
              <a:t>e.g.</a:t>
            </a:r>
            <a:r>
              <a:rPr lang="en-US" altLang="en-US" sz="2000" dirty="0" smtClean="0"/>
              <a:t> €3 = $1</a:t>
            </a:r>
          </a:p>
        </p:txBody>
      </p:sp>
      <p:graphicFrame>
        <p:nvGraphicFramePr>
          <p:cNvPr id="15363" name="Object 4"/>
          <p:cNvGraphicFramePr>
            <a:graphicFrameLocks noGrp="1" noChangeAspect="1"/>
          </p:cNvGraphicFramePr>
          <p:nvPr>
            <p:ph type="chart" sz="half" idx="4294967295"/>
            <p:extLst>
              <p:ext uri="{D42A27DB-BD31-4B8C-83A1-F6EECF244321}">
                <p14:modId xmlns:p14="http://schemas.microsoft.com/office/powerpoint/2010/main" val="2997277140"/>
              </p:ext>
            </p:extLst>
          </p:nvPr>
        </p:nvGraphicFramePr>
        <p:xfrm>
          <a:off x="3733800" y="1905000"/>
          <a:ext cx="5334000" cy="420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Worksheet" r:id="rId3" imgW="4400702" imgH="3381451" progId="Excel.Sheet.8">
                  <p:embed/>
                </p:oleObj>
              </mc:Choice>
              <mc:Fallback>
                <p:oleObj name="Worksheet" r:id="rId3" imgW="4400702" imgH="338145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05000"/>
                        <a:ext cx="5334000" cy="420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>
                <a:cs typeface="Arial" charset="0"/>
              </a:rPr>
              <a:t>10-</a:t>
            </a:r>
            <a:fld id="{1F0C4415-7F4B-4C3A-AE40-368BBD37FD6D}" type="slidenum">
              <a:rPr lang="en-US" altLang="en-US" sz="900" smtClean="0">
                <a:cs typeface="Arial" charset="0"/>
              </a:rPr>
              <a:pPr algn="r" eaLnBrk="1" hangingPunct="1"/>
              <a:t>9</a:t>
            </a:fld>
            <a:endParaRPr lang="en-US" altLang="en-US" sz="1000" dirty="0">
              <a:cs typeface="Arial" charset="0"/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5867400" y="6477001"/>
            <a:ext cx="289560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 sz="900" dirty="0" smtClean="0"/>
              <a:t>Copyright © 2018 by the McGraw-Hill Companies, Inc. All rights reserved.</a:t>
            </a:r>
          </a:p>
          <a:p>
            <a:pPr algn="r" eaLnBrk="1" hangingPunct="1"/>
            <a:endParaRPr lang="en-US" alt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701</TotalTime>
  <Words>3078</Words>
  <Application>Microsoft Office PowerPoint</Application>
  <PresentationFormat>On-screen Show (4:3)</PresentationFormat>
  <Paragraphs>273</Paragraphs>
  <Slides>45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template</vt:lpstr>
      <vt:lpstr>Worksheet</vt:lpstr>
      <vt:lpstr>Management of Translation Exposure</vt:lpstr>
      <vt:lpstr>Chapter Outline</vt:lpstr>
      <vt:lpstr>Translation Methods</vt:lpstr>
      <vt:lpstr>Current/Noncurrent Method</vt:lpstr>
      <vt:lpstr>Current/Noncurrent Method</vt:lpstr>
      <vt:lpstr>Monetary/Nonmonetary Method</vt:lpstr>
      <vt:lpstr>Monetary/Nonmonetary Method</vt:lpstr>
      <vt:lpstr>Temporal Method</vt:lpstr>
      <vt:lpstr>Temporal Method</vt:lpstr>
      <vt:lpstr>Current Rate Method</vt:lpstr>
      <vt:lpstr>Current Rate Method</vt:lpstr>
      <vt:lpstr>How Various Translation Methods Deal with a Change in Exchange Rate from €3 = $1 to €2 = $1: Cash</vt:lpstr>
      <vt:lpstr>How Various Translation Methods Deal with a Change in Exchange Rate from €3 = $1 to €2 = $1: Inventory</vt:lpstr>
      <vt:lpstr>How Various Translation Methods Deal with a Change in Exchange Rate from €3 = $1 to €2 = $1: Fixed Assets</vt:lpstr>
      <vt:lpstr>How Various Translation Methods Deal with a Change in Exchange Rate from €3 = $1 to €2 = $1: Total Assets</vt:lpstr>
      <vt:lpstr>How Various Translation Methods Deal with a Change in Exchange Rate from €3 = $1 to €2 = $1: Current Liabilities</vt:lpstr>
      <vt:lpstr>How Various Translation Methods Deal with a Change in Exchange Rate from €3 = $1 to €2 = $1: Long-Term Debt</vt:lpstr>
      <vt:lpstr>How Various Translation Methods Deal with a Change in Exchange Rate from €3 = $1 to €2 = $1: Retained Earnings</vt:lpstr>
      <vt:lpstr>How Various Translation Methods Deal with a Change in Exchange Rate from €3 = $1 to €2 = $1: CTA</vt:lpstr>
      <vt:lpstr>How Various Translation Methods Deal with a Change in Exchange Rate from €3 = $1 to €2 = $1: Sales</vt:lpstr>
      <vt:lpstr>How Various Translation Methods Deal with a Change in Exchange Rate from €3 = $1 to €2 = $1: COGS</vt:lpstr>
      <vt:lpstr>How Various Translation Methods Deal with a Change in Exchange Rate from €3 = $1 to €2 = $1: Depreciation</vt:lpstr>
      <vt:lpstr>How Various Translation Methods Deal with a Change from  €3 = $1 to €2 = $1: Recognition of Forex Gain/Loss Current/Noncurrent Method</vt:lpstr>
      <vt:lpstr>How Various Translation Methods Deal with a Change from €3 = $1 to €2 = $1: Monetary/Nonmonetary Method</vt:lpstr>
      <vt:lpstr>How Various Translation Methods Deal with a Change from €3 = $1 to €2 = $1: Temporal Method</vt:lpstr>
      <vt:lpstr>FASB Statement 8</vt:lpstr>
      <vt:lpstr>FASB Statement 52</vt:lpstr>
      <vt:lpstr>The Mechanics of FASB Statement 52: Function Currency vs. Reporting Currency </vt:lpstr>
      <vt:lpstr>The Mechanics of FASB Statement 52</vt:lpstr>
      <vt:lpstr>FASB Statement 52 Flow Chart</vt:lpstr>
      <vt:lpstr>Highly Inflationary Economies</vt:lpstr>
      <vt:lpstr>International Accounting Standards</vt:lpstr>
      <vt:lpstr>International Accounting Standards (continued)</vt:lpstr>
      <vt:lpstr>International Accounting Standards (concluded)</vt:lpstr>
      <vt:lpstr>Management of Translation Exposure</vt:lpstr>
      <vt:lpstr>Translation Exposure versus Transaction Exposure</vt:lpstr>
      <vt:lpstr>Hedging Translation Exposure</vt:lpstr>
      <vt:lpstr>Balance Sheet Hedge</vt:lpstr>
      <vt:lpstr>Derivatives Hedge</vt:lpstr>
      <vt:lpstr>Translation Exposure versus  Operating Exposure</vt:lpstr>
      <vt:lpstr>Empirical Analysis of the Change from FASB 8 to FASB 52</vt:lpstr>
      <vt:lpstr>Summary</vt:lpstr>
      <vt:lpstr>Summary (continued)</vt:lpstr>
      <vt:lpstr>Summary (continuing)</vt:lpstr>
      <vt:lpstr>Summary (concluded)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tsonly</dc:creator>
  <cp:lastModifiedBy>Bathurst, Noelle</cp:lastModifiedBy>
  <cp:revision>70</cp:revision>
  <dcterms:created xsi:type="dcterms:W3CDTF">2010-12-17T11:54:02Z</dcterms:created>
  <dcterms:modified xsi:type="dcterms:W3CDTF">2017-02-22T16:01:49Z</dcterms:modified>
</cp:coreProperties>
</file>