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65" r:id="rId4"/>
    <p:sldId id="264" r:id="rId5"/>
    <p:sldId id="258" r:id="rId6"/>
    <p:sldId id="266" r:id="rId7"/>
    <p:sldId id="267" r:id="rId8"/>
    <p:sldId id="259" r:id="rId9"/>
    <p:sldId id="260" r:id="rId10"/>
    <p:sldId id="261" r:id="rId11"/>
    <p:sldId id="26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6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8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86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2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7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0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242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58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18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34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198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06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1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Reviewing</a:t>
            </a:r>
            <a:r>
              <a:rPr lang="tr-TR" dirty="0"/>
              <a:t> an </a:t>
            </a:r>
            <a:r>
              <a:rPr lang="tr-TR" dirty="0" err="1"/>
              <a:t>Article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82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Procedure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and</a:t>
            </a:r>
            <a:r>
              <a:rPr lang="tr-TR" dirty="0">
                <a:solidFill>
                  <a:srgbClr val="FF0000"/>
                </a:solidFill>
              </a:rPr>
              <a:t> Data Collection</a:t>
            </a:r>
            <a:endParaRPr lang="en-US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CDF2CCC-ACFF-4F18-95FC-5D939EBBA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591" y="1844824"/>
            <a:ext cx="8217873" cy="4464050"/>
          </a:xfrm>
        </p:spPr>
      </p:pic>
    </p:spTree>
    <p:extLst>
      <p:ext uri="{BB962C8B-B14F-4D97-AF65-F5344CB8AC3E}">
        <p14:creationId xmlns:p14="http://schemas.microsoft.com/office/powerpoint/2010/main" val="183314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Data Analysis</a:t>
            </a:r>
            <a:endParaRPr lang="en-US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B19BD70B-7F55-4040-BF95-2C5B93268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88840"/>
            <a:ext cx="7898581" cy="3672407"/>
          </a:xfrm>
        </p:spPr>
      </p:pic>
    </p:spTree>
    <p:extLst>
      <p:ext uri="{BB962C8B-B14F-4D97-AF65-F5344CB8AC3E}">
        <p14:creationId xmlns:p14="http://schemas.microsoft.com/office/powerpoint/2010/main" val="34814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B0B2217F-4E55-4512-A236-45906B4EF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/>
              <a:t>FINDINGS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11E53C3F-2688-46ED-9921-01B81F00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48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59C27D-A75E-47ED-BA9E-9690B6E6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Is </a:t>
            </a:r>
            <a:r>
              <a:rPr lang="tr-TR" sz="3600" dirty="0" err="1"/>
              <a:t>this</a:t>
            </a:r>
            <a:r>
              <a:rPr lang="tr-TR" sz="3600" dirty="0"/>
              <a:t> </a:t>
            </a:r>
            <a:r>
              <a:rPr lang="tr-TR" sz="3600" dirty="0" err="1"/>
              <a:t>table</a:t>
            </a:r>
            <a:r>
              <a:rPr lang="tr-TR" sz="3600" dirty="0"/>
              <a:t> </a:t>
            </a:r>
            <a:r>
              <a:rPr lang="tr-TR" sz="3600" dirty="0" err="1"/>
              <a:t>correctly</a:t>
            </a:r>
            <a:r>
              <a:rPr lang="tr-TR" sz="3600" dirty="0"/>
              <a:t> </a:t>
            </a:r>
            <a:r>
              <a:rPr lang="tr-TR" sz="3600" dirty="0" err="1"/>
              <a:t>used</a:t>
            </a:r>
            <a:r>
              <a:rPr lang="tr-TR" sz="3600" dirty="0"/>
              <a:t>?</a:t>
            </a:r>
            <a:br>
              <a:rPr lang="tr-TR" sz="3600" dirty="0"/>
            </a:br>
            <a:r>
              <a:rPr lang="tr-TR" sz="3600" dirty="0" err="1"/>
              <a:t>What</a:t>
            </a:r>
            <a:r>
              <a:rPr lang="tr-TR" sz="3600" dirty="0"/>
              <a:t> do </a:t>
            </a:r>
            <a:r>
              <a:rPr lang="tr-TR" sz="3600" dirty="0" err="1"/>
              <a:t>we</a:t>
            </a:r>
            <a:r>
              <a:rPr lang="tr-TR" sz="3600" dirty="0"/>
              <a:t> </a:t>
            </a:r>
            <a:r>
              <a:rPr lang="tr-TR" sz="3600" dirty="0" err="1"/>
              <a:t>understand</a:t>
            </a:r>
            <a:r>
              <a:rPr lang="tr-TR" sz="3600" dirty="0"/>
              <a:t> </a:t>
            </a:r>
            <a:r>
              <a:rPr lang="tr-TR" sz="3600" dirty="0" err="1"/>
              <a:t>from</a:t>
            </a:r>
            <a:r>
              <a:rPr lang="tr-TR" sz="3600" dirty="0"/>
              <a:t> </a:t>
            </a:r>
            <a:r>
              <a:rPr lang="tr-TR" sz="3600" dirty="0" err="1"/>
              <a:t>this</a:t>
            </a:r>
            <a:r>
              <a:rPr lang="tr-TR" sz="3600" dirty="0"/>
              <a:t> </a:t>
            </a:r>
            <a:r>
              <a:rPr lang="tr-TR" sz="3600" dirty="0" err="1"/>
              <a:t>table</a:t>
            </a:r>
            <a:r>
              <a:rPr lang="tr-TR" sz="3600" dirty="0"/>
              <a:t>?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71502A9-BAD4-4CFF-8AAF-461432372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772816"/>
            <a:ext cx="7543800" cy="3934859"/>
          </a:xfrm>
        </p:spPr>
      </p:pic>
    </p:spTree>
    <p:extLst>
      <p:ext uri="{BB962C8B-B14F-4D97-AF65-F5344CB8AC3E}">
        <p14:creationId xmlns:p14="http://schemas.microsoft.com/office/powerpoint/2010/main" val="273237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CE52B0-5D48-40A1-8337-F40303B0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does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table</a:t>
            </a:r>
            <a:r>
              <a:rPr lang="tr-TR" dirty="0"/>
              <a:t> </a:t>
            </a:r>
            <a:r>
              <a:rPr lang="tr-TR" dirty="0" err="1"/>
              <a:t>tell</a:t>
            </a:r>
            <a:r>
              <a:rPr lang="tr-TR" dirty="0"/>
              <a:t> us?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7B81F46-C2A0-4C59-8302-47B139583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2276872"/>
            <a:ext cx="7543800" cy="3096344"/>
          </a:xfrm>
        </p:spPr>
      </p:pic>
    </p:spTree>
    <p:extLst>
      <p:ext uri="{BB962C8B-B14F-4D97-AF65-F5344CB8AC3E}">
        <p14:creationId xmlns:p14="http://schemas.microsoft.com/office/powerpoint/2010/main" val="57196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E889EA-EEAE-44A5-A266-8B535FDF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Writing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hypothesis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203DEAC-7978-4E8C-8E5C-50D8DA7CF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195" y="2492896"/>
            <a:ext cx="7754565" cy="1665994"/>
          </a:xfrm>
        </p:spPr>
      </p:pic>
    </p:spTree>
    <p:extLst>
      <p:ext uri="{BB962C8B-B14F-4D97-AF65-F5344CB8AC3E}">
        <p14:creationId xmlns:p14="http://schemas.microsoft.com/office/powerpoint/2010/main" val="262827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i="1" dirty="0" err="1"/>
              <a:t>Effects</a:t>
            </a:r>
            <a:r>
              <a:rPr lang="tr-TR" sz="2400" i="1" dirty="0"/>
              <a:t> of </a:t>
            </a:r>
            <a:r>
              <a:rPr lang="tr-TR" sz="2400" i="1" dirty="0" err="1"/>
              <a:t>Reciprocal</a:t>
            </a:r>
            <a:r>
              <a:rPr lang="tr-TR" sz="2400" i="1" dirty="0"/>
              <a:t> </a:t>
            </a:r>
            <a:r>
              <a:rPr lang="tr-TR" sz="2400" i="1" dirty="0" err="1"/>
              <a:t>Teaching</a:t>
            </a:r>
            <a:r>
              <a:rPr lang="tr-TR" sz="2400" i="1" dirty="0"/>
              <a:t> </a:t>
            </a:r>
            <a:r>
              <a:rPr lang="tr-TR" sz="2400" i="1" dirty="0" err="1"/>
              <a:t>Strategies</a:t>
            </a:r>
            <a:r>
              <a:rPr lang="tr-TR" sz="2400" i="1" dirty="0"/>
              <a:t> on Reading </a:t>
            </a:r>
            <a:r>
              <a:rPr lang="tr-TR" sz="2400" i="1" dirty="0" err="1"/>
              <a:t>Comprehension</a:t>
            </a:r>
            <a:r>
              <a:rPr lang="tr-TR" sz="2400" i="1" dirty="0"/>
              <a:t> </a:t>
            </a:r>
            <a:r>
              <a:rPr lang="tr-TR" sz="2400" i="1" dirty="0" err="1"/>
              <a:t>by</a:t>
            </a:r>
            <a:r>
              <a:rPr lang="tr-TR" sz="2400" i="1" dirty="0"/>
              <a:t> </a:t>
            </a:r>
            <a:r>
              <a:rPr lang="tr-TR" sz="2400" i="1" dirty="0" err="1"/>
              <a:t>Choo</a:t>
            </a:r>
            <a:r>
              <a:rPr lang="tr-TR" sz="2400" i="1" dirty="0"/>
              <a:t>, </a:t>
            </a:r>
            <a:r>
              <a:rPr lang="tr-TR" sz="2400" i="1" dirty="0" err="1"/>
              <a:t>Eng</a:t>
            </a:r>
            <a:r>
              <a:rPr lang="tr-TR" sz="2400" i="1" dirty="0"/>
              <a:t>, </a:t>
            </a:r>
            <a:r>
              <a:rPr lang="tr-TR" sz="2400" i="1" dirty="0" err="1"/>
              <a:t>and</a:t>
            </a:r>
            <a:r>
              <a:rPr lang="tr-TR" sz="2400" i="1" dirty="0"/>
              <a:t> </a:t>
            </a:r>
            <a:r>
              <a:rPr lang="tr-TR" sz="2400" i="1" dirty="0" err="1"/>
              <a:t>Ahmad</a:t>
            </a:r>
            <a:r>
              <a:rPr lang="tr-TR" sz="2400" i="1" dirty="0"/>
              <a:t> (2011)</a:t>
            </a:r>
            <a:endParaRPr lang="en-US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1.	</a:t>
            </a:r>
            <a:r>
              <a:rPr lang="tr-TR" dirty="0" err="1"/>
              <a:t>Introduction</a:t>
            </a:r>
            <a:endParaRPr lang="tr-TR" dirty="0"/>
          </a:p>
          <a:p>
            <a:pPr lvl="1"/>
            <a:r>
              <a:rPr lang="tr-TR" dirty="0"/>
              <a:t>Purpose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Study</a:t>
            </a:r>
            <a:endParaRPr lang="tr-TR" dirty="0"/>
          </a:p>
          <a:p>
            <a:pPr lvl="1"/>
            <a:r>
              <a:rPr lang="tr-TR" dirty="0"/>
              <a:t>Research </a:t>
            </a:r>
            <a:r>
              <a:rPr lang="tr-TR" dirty="0" err="1"/>
              <a:t>Questions</a:t>
            </a:r>
            <a:r>
              <a:rPr lang="tr-TR" dirty="0"/>
              <a:t> / Hypotheses</a:t>
            </a:r>
          </a:p>
          <a:p>
            <a:endParaRPr lang="tr-TR" dirty="0"/>
          </a:p>
          <a:p>
            <a:r>
              <a:rPr lang="tr-TR" dirty="0"/>
              <a:t>2.	</a:t>
            </a:r>
            <a:r>
              <a:rPr lang="tr-TR" dirty="0" err="1"/>
              <a:t>Methodology</a:t>
            </a:r>
            <a:endParaRPr lang="tr-TR" dirty="0"/>
          </a:p>
          <a:p>
            <a:pPr lvl="1"/>
            <a:r>
              <a:rPr lang="tr-TR" dirty="0"/>
              <a:t>Research Design</a:t>
            </a:r>
          </a:p>
          <a:p>
            <a:pPr lvl="1"/>
            <a:r>
              <a:rPr lang="tr-TR" dirty="0" err="1"/>
              <a:t>Participants</a:t>
            </a:r>
            <a:r>
              <a:rPr lang="tr-TR" dirty="0"/>
              <a:t> (How </a:t>
            </a:r>
            <a:r>
              <a:rPr lang="tr-TR" dirty="0" err="1"/>
              <a:t>many</a:t>
            </a:r>
            <a:r>
              <a:rPr lang="tr-TR" dirty="0"/>
              <a:t>?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characteristics</a:t>
            </a:r>
            <a:r>
              <a:rPr lang="tr-TR" dirty="0"/>
              <a:t>, </a:t>
            </a:r>
            <a:r>
              <a:rPr lang="tr-TR" dirty="0" err="1"/>
              <a:t>etc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Instruments (</a:t>
            </a:r>
            <a:r>
              <a:rPr lang="tr-TR" dirty="0" err="1"/>
              <a:t>What</a:t>
            </a:r>
            <a:r>
              <a:rPr lang="tr-TR" dirty="0"/>
              <a:t> data </a:t>
            </a:r>
            <a:r>
              <a:rPr lang="tr-TR" dirty="0" err="1"/>
              <a:t>collection</a:t>
            </a:r>
            <a:r>
              <a:rPr lang="tr-TR" dirty="0"/>
              <a:t> </a:t>
            </a:r>
            <a:r>
              <a:rPr lang="tr-TR" dirty="0" err="1"/>
              <a:t>toos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?)</a:t>
            </a:r>
          </a:p>
          <a:p>
            <a:pPr lvl="1"/>
            <a:r>
              <a:rPr lang="tr-TR" dirty="0" err="1"/>
              <a:t>Procedure</a:t>
            </a:r>
            <a:r>
              <a:rPr lang="tr-TR" dirty="0"/>
              <a:t> &amp; data </a:t>
            </a:r>
            <a:r>
              <a:rPr lang="tr-TR" dirty="0" err="1"/>
              <a:t>collection</a:t>
            </a:r>
            <a:r>
              <a:rPr lang="tr-TR" dirty="0"/>
              <a:t> (</a:t>
            </a:r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steps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followed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collect</a:t>
            </a:r>
            <a:r>
              <a:rPr lang="tr-TR" dirty="0"/>
              <a:t> data?)</a:t>
            </a:r>
          </a:p>
          <a:p>
            <a:pPr lvl="1"/>
            <a:r>
              <a:rPr lang="tr-TR" dirty="0"/>
              <a:t>Data Analysis (How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data </a:t>
            </a:r>
            <a:r>
              <a:rPr lang="tr-TR" dirty="0" err="1"/>
              <a:t>analysed</a:t>
            </a:r>
            <a:r>
              <a:rPr lang="tr-TR" dirty="0"/>
              <a:t>?)</a:t>
            </a:r>
          </a:p>
          <a:p>
            <a:pPr lvl="1"/>
            <a:endParaRPr lang="tr-TR" dirty="0"/>
          </a:p>
          <a:p>
            <a:r>
              <a:rPr lang="tr-TR" dirty="0"/>
              <a:t>3.	</a:t>
            </a:r>
            <a:r>
              <a:rPr lang="tr-TR" dirty="0" err="1"/>
              <a:t>Findings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Discussion</a:t>
            </a:r>
            <a:endParaRPr lang="tr-TR" dirty="0"/>
          </a:p>
          <a:p>
            <a:endParaRPr lang="tr-TR" dirty="0"/>
          </a:p>
          <a:p>
            <a:r>
              <a:rPr lang="tr-TR" dirty="0"/>
              <a:t>4.	</a:t>
            </a:r>
            <a:r>
              <a:rPr lang="tr-TR" dirty="0" err="1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B0B2217F-4E55-4512-A236-45906B4EF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/>
              <a:t>INTRODUCTION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11E53C3F-2688-46ED-9921-01B81F00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78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FF6F14-03E4-4D18-AD2F-2137770A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tr-TR" dirty="0" err="1"/>
              <a:t>Introduction</a:t>
            </a:r>
            <a:r>
              <a:rPr lang="tr-TR" dirty="0"/>
              <a:t>-</a:t>
            </a:r>
            <a:r>
              <a:rPr lang="tr-TR" dirty="0">
                <a:solidFill>
                  <a:srgbClr val="FF0000"/>
                </a:solidFill>
              </a:rPr>
              <a:t>Purpose: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699B34-2D95-48F7-BBEF-332335DE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772816"/>
            <a:ext cx="7755200" cy="1008112"/>
          </a:xfrm>
        </p:spPr>
        <p:txBody>
          <a:bodyPr/>
          <a:lstStyle/>
          <a:p>
            <a:pPr marL="274320" lvl="1" indent="0">
              <a:buNone/>
            </a:pPr>
            <a:r>
              <a:rPr lang="tr-TR" sz="1600" i="1" dirty="0" err="1"/>
              <a:t>to</a:t>
            </a:r>
            <a:r>
              <a:rPr lang="tr-TR" sz="1600" i="1" dirty="0"/>
              <a:t> </a:t>
            </a:r>
            <a:r>
              <a:rPr lang="tr-TR" sz="1600" i="1" dirty="0" err="1"/>
              <a:t>find</a:t>
            </a:r>
            <a:r>
              <a:rPr lang="tr-TR" sz="1600" i="1" dirty="0"/>
              <a:t> </a:t>
            </a:r>
            <a:r>
              <a:rPr lang="tr-TR" sz="1600" i="1" dirty="0" err="1"/>
              <a:t>out</a:t>
            </a:r>
            <a:r>
              <a:rPr lang="en-US" sz="1600" i="1" dirty="0"/>
              <a:t> how</a:t>
            </a:r>
            <a:r>
              <a:rPr lang="tr-TR" sz="1600" i="1" dirty="0"/>
              <a:t> </a:t>
            </a:r>
            <a:r>
              <a:rPr lang="en-US" sz="1600" i="1" dirty="0"/>
              <a:t>‘reciprocal </a:t>
            </a:r>
            <a:r>
              <a:rPr lang="tr-TR" sz="1600" i="1" dirty="0"/>
              <a:t>t</a:t>
            </a:r>
            <a:r>
              <a:rPr lang="en-US" sz="1600" i="1" dirty="0" err="1"/>
              <a:t>eaching</a:t>
            </a:r>
            <a:r>
              <a:rPr lang="en-US" sz="1600" i="1" dirty="0"/>
              <a:t> strategies’ could help low-proficiency Sixth-Form students improve</a:t>
            </a:r>
            <a:r>
              <a:rPr lang="tr-TR" sz="1600" i="1" dirty="0"/>
              <a:t> </a:t>
            </a:r>
            <a:r>
              <a:rPr lang="en-US" sz="1600" i="1" dirty="0"/>
              <a:t>their reading comprehension.</a:t>
            </a:r>
            <a:endParaRPr lang="tr-TR" sz="2800" i="1" dirty="0"/>
          </a:p>
          <a:p>
            <a:pPr marL="274320" lvl="1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56FB90B-C43C-4BCF-B7F0-12B1F11C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3429000"/>
            <a:ext cx="7668344" cy="18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Research </a:t>
            </a:r>
            <a:r>
              <a:rPr lang="tr-TR" sz="3600" dirty="0" err="1">
                <a:solidFill>
                  <a:srgbClr val="FF0000"/>
                </a:solidFill>
              </a:rPr>
              <a:t>Questions</a:t>
            </a:r>
            <a:r>
              <a:rPr lang="tr-TR" sz="3600" dirty="0">
                <a:solidFill>
                  <a:srgbClr val="FF0000"/>
                </a:solidFill>
              </a:rPr>
              <a:t> &amp; Hypotheses</a:t>
            </a:r>
            <a:endParaRPr lang="en-US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endParaRPr lang="tr-TR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CEDDF4-0AC2-4B53-A8EB-B766A100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63713"/>
            <a:ext cx="8363272" cy="242483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696D7D2-B585-4ADD-9314-D315392A2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6" y="4733058"/>
            <a:ext cx="8388424" cy="14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4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B0B2217F-4E55-4512-A236-45906B4EF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/>
              <a:t>METHODOLOGY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11E53C3F-2688-46ED-9921-01B81F00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2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F84F9D-6F42-4BD0-87B1-ACEFD960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Research Design</a:t>
            </a:r>
            <a:endParaRPr lang="tr-TR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1AA911AB-54ED-4473-94DE-6C385D236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2204864"/>
            <a:ext cx="7543800" cy="2915776"/>
          </a:xfrm>
        </p:spPr>
      </p:pic>
    </p:spTree>
    <p:extLst>
      <p:ext uri="{BB962C8B-B14F-4D97-AF65-F5344CB8AC3E}">
        <p14:creationId xmlns:p14="http://schemas.microsoft.com/office/powerpoint/2010/main" val="261821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Participants</a:t>
            </a:r>
            <a:endParaRPr lang="en-US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07BF2F4-41AC-408D-B35C-6E752B85F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988840"/>
            <a:ext cx="8136903" cy="3528392"/>
          </a:xfrm>
        </p:spPr>
      </p:pic>
    </p:spTree>
    <p:extLst>
      <p:ext uri="{BB962C8B-B14F-4D97-AF65-F5344CB8AC3E}">
        <p14:creationId xmlns:p14="http://schemas.microsoft.com/office/powerpoint/2010/main" val="126179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Instruments</a:t>
            </a:r>
            <a:endParaRPr lang="en-US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A1D7273-24E9-46F8-B59C-B680C77A1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2060848"/>
            <a:ext cx="7543800" cy="2768841"/>
          </a:xfrm>
        </p:spPr>
      </p:pic>
    </p:spTree>
    <p:extLst>
      <p:ext uri="{BB962C8B-B14F-4D97-AF65-F5344CB8AC3E}">
        <p14:creationId xmlns:p14="http://schemas.microsoft.com/office/powerpoint/2010/main" val="2225783560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</TotalTime>
  <Words>155</Words>
  <Application>Microsoft Office PowerPoint</Application>
  <PresentationFormat>Ekran Gösterisi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Geçmişe bakış</vt:lpstr>
      <vt:lpstr>Reviewing an Article</vt:lpstr>
      <vt:lpstr>Effects of Reciprocal Teaching Strategies on Reading Comprehension by Choo, Eng, and Ahmad (2011)</vt:lpstr>
      <vt:lpstr>INTRODUCTION</vt:lpstr>
      <vt:lpstr>Introduction-Purpose: </vt:lpstr>
      <vt:lpstr>Research Questions &amp; Hypotheses</vt:lpstr>
      <vt:lpstr>METHODOLOGY</vt:lpstr>
      <vt:lpstr>Research Design</vt:lpstr>
      <vt:lpstr>Participants</vt:lpstr>
      <vt:lpstr>Instruments</vt:lpstr>
      <vt:lpstr>Procedure and Data Collection</vt:lpstr>
      <vt:lpstr>Data Analysis</vt:lpstr>
      <vt:lpstr>FINDINGS</vt:lpstr>
      <vt:lpstr>Is this table correctly used? What do we understand from this table?</vt:lpstr>
      <vt:lpstr>What does this table tell us?</vt:lpstr>
      <vt:lpstr>Writing about the hypothesis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Reviewing an Article</dc:title>
  <dc:creator>Sony</dc:creator>
  <cp:lastModifiedBy>Sehnaz</cp:lastModifiedBy>
  <cp:revision>15</cp:revision>
  <dcterms:created xsi:type="dcterms:W3CDTF">2014-03-06T14:50:06Z</dcterms:created>
  <dcterms:modified xsi:type="dcterms:W3CDTF">2021-03-29T09:22:14Z</dcterms:modified>
</cp:coreProperties>
</file>