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4"/>
  </p:sldMasterIdLst>
  <p:notesMasterIdLst>
    <p:notesMasterId r:id="rId36"/>
  </p:notesMasterIdLst>
  <p:handoutMasterIdLst>
    <p:handoutMasterId r:id="rId37"/>
  </p:handoutMasterIdLst>
  <p:sldIdLst>
    <p:sldId id="402" r:id="rId5"/>
    <p:sldId id="290" r:id="rId6"/>
    <p:sldId id="397" r:id="rId7"/>
    <p:sldId id="378" r:id="rId8"/>
    <p:sldId id="409" r:id="rId9"/>
    <p:sldId id="380" r:id="rId10"/>
    <p:sldId id="411" r:id="rId11"/>
    <p:sldId id="410" r:id="rId12"/>
    <p:sldId id="379" r:id="rId13"/>
    <p:sldId id="413" r:id="rId14"/>
    <p:sldId id="412" r:id="rId15"/>
    <p:sldId id="381" r:id="rId16"/>
    <p:sldId id="414" r:id="rId17"/>
    <p:sldId id="382" r:id="rId18"/>
    <p:sldId id="383" r:id="rId19"/>
    <p:sldId id="415" r:id="rId20"/>
    <p:sldId id="416" r:id="rId21"/>
    <p:sldId id="417" r:id="rId22"/>
    <p:sldId id="418" r:id="rId23"/>
    <p:sldId id="406" r:id="rId24"/>
    <p:sldId id="386" r:id="rId25"/>
    <p:sldId id="419" r:id="rId26"/>
    <p:sldId id="387" r:id="rId27"/>
    <p:sldId id="401" r:id="rId28"/>
    <p:sldId id="391" r:id="rId29"/>
    <p:sldId id="403" r:id="rId30"/>
    <p:sldId id="407" r:id="rId31"/>
    <p:sldId id="392" r:id="rId32"/>
    <p:sldId id="393" r:id="rId33"/>
    <p:sldId id="395" r:id="rId34"/>
    <p:sldId id="408"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512319-A854-7873-E598-1A900235EAC6}" name="Lam, Amanda" initials="LA" userId="S::Amanda.Lam@mheducation.com::b23fb414-92b7-42ca-a50e-069dfd3bec31" providerId="AD"/>
  <p188:author id="{E65B927C-72D2-802B-9F31-3AC86C11C121}" name="Lam, Amanda" initials="LA" userId="S::amanda.lam@mheducation.com::b23fb414-92b7-42ca-a50e-069dfd3bec31" providerId="AD"/>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CC00"/>
    <a:srgbClr val="000066"/>
    <a:srgbClr val="663300"/>
    <a:srgbClr val="1C1C1C"/>
    <a:srgbClr val="CC9900"/>
    <a:srgbClr val="007FBE"/>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65586" autoAdjust="0"/>
  </p:normalViewPr>
  <p:slideViewPr>
    <p:cSldViewPr snapToGrid="0" snapToObjects="1">
      <p:cViewPr varScale="1">
        <p:scale>
          <a:sx n="72" d="100"/>
          <a:sy n="72" d="100"/>
        </p:scale>
        <p:origin x="27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 Amanda" userId="b23fb414-92b7-42ca-a50e-069dfd3bec31" providerId="ADAL" clId="{746F5185-0586-4A03-B537-C6C1C314076B}"/>
    <pc:docChg chg="modSld">
      <pc:chgData name="Lam, Amanda" userId="b23fb414-92b7-42ca-a50e-069dfd3bec31" providerId="ADAL" clId="{746F5185-0586-4A03-B537-C6C1C314076B}" dt="2023-11-03T18:38:03.271" v="2"/>
      <pc:docMkLst>
        <pc:docMk/>
      </pc:docMkLst>
      <pc:sldChg chg="modCm modNotesTx">
        <pc:chgData name="Lam, Amanda" userId="b23fb414-92b7-42ca-a50e-069dfd3bec31" providerId="ADAL" clId="{746F5185-0586-4A03-B537-C6C1C314076B}" dt="2023-11-03T18:38:03.271" v="2"/>
        <pc:sldMkLst>
          <pc:docMk/>
          <pc:sldMk cId="4277858943" sldId="406"/>
        </pc:sldMkLst>
        <pc:extLst>
          <p:ext xmlns:p="http://schemas.openxmlformats.org/presentationml/2006/main" uri="{D6D511B9-2390-475A-947B-AFAB55BFBCF1}">
            <pc226:cmChg xmlns:pc226="http://schemas.microsoft.com/office/powerpoint/2022/06/main/command" chg="">
              <pc226:chgData name="Lam, Amanda" userId="b23fb414-92b7-42ca-a50e-069dfd3bec31" providerId="ADAL" clId="{746F5185-0586-4A03-B537-C6C1C314076B}" dt="2023-11-03T18:38:03.271" v="2"/>
              <pc2:cmMkLst xmlns:pc2="http://schemas.microsoft.com/office/powerpoint/2019/9/main/command">
                <pc:docMk/>
                <pc:sldMk cId="4277858943" sldId="406"/>
                <pc2:cmMk id="{95FA0845-A403-4970-A017-53CDCD5E6384}"/>
              </pc2:cmMkLst>
              <pc226:cmRplyChg chg="add">
                <pc226:chgData name="Lam, Amanda" userId="b23fb414-92b7-42ca-a50e-069dfd3bec31" providerId="ADAL" clId="{746F5185-0586-4A03-B537-C6C1C314076B}" dt="2023-11-03T18:38:03.271" v="2"/>
                <pc2:cmRplyMkLst xmlns:pc2="http://schemas.microsoft.com/office/powerpoint/2019/9/main/command">
                  <pc:docMk/>
                  <pc:sldMk cId="4277858943" sldId="406"/>
                  <pc2:cmMk id="{95FA0845-A403-4970-A017-53CDCD5E6384}"/>
                  <pc2:cmRplyMk id="{B85A7F99-FEE5-40C3-9758-73D5046A330B}"/>
                </pc2:cmRplyMkLst>
              </pc226:cmRplyChg>
            </pc226:cmChg>
          </p:ext>
        </pc:extLst>
      </pc:sldChg>
    </pc:docChg>
  </pc:docChgLst>
  <pc:docChgLst>
    <pc:chgData name="Lam, Amanda" userId="S::amanda.lam@mheducation.com::b23fb414-92b7-42ca-a50e-069dfd3bec31" providerId="AD" clId="Web-{CCB30520-4310-A0FB-D79A-DEB5B0FAC9A5}"/>
    <pc:docChg chg="mod">
      <pc:chgData name="Lam, Amanda" userId="S::amanda.lam@mheducation.com::b23fb414-92b7-42ca-a50e-069dfd3bec31" providerId="AD" clId="Web-{CCB30520-4310-A0FB-D79A-DEB5B0FAC9A5}" dt="2023-09-05T22:03:48.963" v="2"/>
      <pc:docMkLst>
        <pc:docMk/>
      </pc:docMkLst>
      <pc:sldChg chg="modCm">
        <pc:chgData name="Lam, Amanda" userId="S::amanda.lam@mheducation.com::b23fb414-92b7-42ca-a50e-069dfd3bec31" providerId="AD" clId="Web-{CCB30520-4310-A0FB-D79A-DEB5B0FAC9A5}" dt="2023-09-05T22:03:48.963" v="2"/>
        <pc:sldMkLst>
          <pc:docMk/>
          <pc:sldMk cId="0" sldId="403"/>
        </pc:sldMkLst>
        <pc:extLst>
          <p:ext xmlns:p="http://schemas.openxmlformats.org/presentationml/2006/main" uri="{D6D511B9-2390-475A-947B-AFAB55BFBCF1}">
            <pc226:cmChg xmlns:pc226="http://schemas.microsoft.com/office/powerpoint/2022/06/main/command" chg="">
              <pc226:chgData name="Lam, Amanda" userId="S::amanda.lam@mheducation.com::b23fb414-92b7-42ca-a50e-069dfd3bec31" providerId="AD" clId="Web-{CCB30520-4310-A0FB-D79A-DEB5B0FAC9A5}" dt="2023-09-05T22:03:48.963" v="2"/>
              <pc2:cmMkLst xmlns:pc2="http://schemas.microsoft.com/office/powerpoint/2019/9/main/command">
                <pc:docMk/>
                <pc:sldMk cId="0" sldId="403"/>
                <pc2:cmMk id="{8C72C3B9-F4D6-4161-95DE-24F0AC1F8739}"/>
              </pc2:cmMkLst>
              <pc226:cmRplyChg chg="add">
                <pc226:chgData name="Lam, Amanda" userId="S::amanda.lam@mheducation.com::b23fb414-92b7-42ca-a50e-069dfd3bec31" providerId="AD" clId="Web-{CCB30520-4310-A0FB-D79A-DEB5B0FAC9A5}" dt="2023-09-05T22:03:48.963" v="2"/>
                <pc2:cmRplyMkLst xmlns:pc2="http://schemas.microsoft.com/office/powerpoint/2019/9/main/command">
                  <pc:docMk/>
                  <pc:sldMk cId="0" sldId="403"/>
                  <pc2:cmMk id="{8C72C3B9-F4D6-4161-95DE-24F0AC1F8739}"/>
                  <pc2:cmRplyMk id="{EF3FC519-3204-4000-8395-AD9E46E24B79}"/>
                </pc2:cmRplyMkLst>
              </pc226:cmRplyChg>
            </pc226:cmChg>
          </p:ext>
        </pc:extLst>
      </pc:sldChg>
      <pc:sldChg chg="modCm">
        <pc:chgData name="Lam, Amanda" userId="S::amanda.lam@mheducation.com::b23fb414-92b7-42ca-a50e-069dfd3bec31" providerId="AD" clId="Web-{CCB30520-4310-A0FB-D79A-DEB5B0FAC9A5}" dt="2023-09-05T21:59:03.638" v="1"/>
        <pc:sldMkLst>
          <pc:docMk/>
          <pc:sldMk cId="4277858943" sldId="406"/>
        </pc:sldMkLst>
        <pc:extLst>
          <p:ext xmlns:p="http://schemas.openxmlformats.org/presentationml/2006/main" uri="{D6D511B9-2390-475A-947B-AFAB55BFBCF1}">
            <pc226:cmChg xmlns:pc226="http://schemas.microsoft.com/office/powerpoint/2022/06/main/command" chg="">
              <pc226:chgData name="Lam, Amanda" userId="S::amanda.lam@mheducation.com::b23fb414-92b7-42ca-a50e-069dfd3bec31" providerId="AD" clId="Web-{CCB30520-4310-A0FB-D79A-DEB5B0FAC9A5}" dt="2023-09-05T21:59:03.638" v="1"/>
              <pc2:cmMkLst xmlns:pc2="http://schemas.microsoft.com/office/powerpoint/2019/9/main/command">
                <pc:docMk/>
                <pc:sldMk cId="4277858943" sldId="406"/>
                <pc2:cmMk id="{95FA0845-A403-4970-A017-53CDCD5E6384}"/>
              </pc2:cmMkLst>
              <pc226:cmRplyChg chg="add">
                <pc226:chgData name="Lam, Amanda" userId="S::amanda.lam@mheducation.com::b23fb414-92b7-42ca-a50e-069dfd3bec31" providerId="AD" clId="Web-{CCB30520-4310-A0FB-D79A-DEB5B0FAC9A5}" dt="2023-09-05T21:59:03.638" v="1"/>
                <pc2:cmRplyMkLst xmlns:pc2="http://schemas.microsoft.com/office/powerpoint/2019/9/main/command">
                  <pc:docMk/>
                  <pc:sldMk cId="4277858943" sldId="406"/>
                  <pc2:cmMk id="{95FA0845-A403-4970-A017-53CDCD5E6384}"/>
                  <pc2:cmRplyMk id="{2B3CA114-7E3F-4D12-B88E-640C62AD8E1E}"/>
                </pc2:cmRplyMkLst>
              </pc226:cmRplyChg>
            </pc226:cmChg>
          </p:ext>
        </pc:extLst>
      </pc:sldChg>
    </pc:docChg>
  </pc:docChgLst>
  <pc:docChgLst>
    <pc:chgData name="Lam, Amanda" userId="S::amanda.lam@mheducation.com::b23fb414-92b7-42ca-a50e-069dfd3bec31" providerId="AD" clId="Web-{644BF63C-1400-A178-86E2-4BD512539105}"/>
    <pc:docChg chg="">
      <pc:chgData name="Lam, Amanda" userId="S::amanda.lam@mheducation.com::b23fb414-92b7-42ca-a50e-069dfd3bec31" providerId="AD" clId="Web-{644BF63C-1400-A178-86E2-4BD512539105}" dt="2023-09-07T18:11:55.829" v="2"/>
      <pc:docMkLst>
        <pc:docMk/>
      </pc:docMkLst>
      <pc:sldChg chg="modCm">
        <pc:chgData name="Lam, Amanda" userId="S::amanda.lam@mheducation.com::b23fb414-92b7-42ca-a50e-069dfd3bec31" providerId="AD" clId="Web-{644BF63C-1400-A178-86E2-4BD512539105}" dt="2023-09-07T18:05:18.024" v="0"/>
        <pc:sldMkLst>
          <pc:docMk/>
          <pc:sldMk cId="0" sldId="403"/>
        </pc:sldMkLst>
        <pc:extLst>
          <p:ext xmlns:p="http://schemas.openxmlformats.org/presentationml/2006/main" uri="{D6D511B9-2390-475A-947B-AFAB55BFBCF1}">
            <pc226:cmChg xmlns:pc226="http://schemas.microsoft.com/office/powerpoint/2022/06/main/command" chg="mod">
              <pc226:chgData name="Lam, Amanda" userId="S::amanda.lam@mheducation.com::b23fb414-92b7-42ca-a50e-069dfd3bec31" providerId="AD" clId="Web-{644BF63C-1400-A178-86E2-4BD512539105}" dt="2023-09-07T18:05:18.024" v="0"/>
              <pc2:cmMkLst xmlns:pc2="http://schemas.microsoft.com/office/powerpoint/2019/9/main/command">
                <pc:docMk/>
                <pc:sldMk cId="0" sldId="403"/>
                <pc2:cmMk id="{8C72C3B9-F4D6-4161-95DE-24F0AC1F8739}"/>
              </pc2:cmMkLst>
            </pc226:cmChg>
          </p:ext>
        </pc:extLst>
      </pc:sldChg>
      <pc:sldChg chg="modCm">
        <pc:chgData name="Lam, Amanda" userId="S::amanda.lam@mheducation.com::b23fb414-92b7-42ca-a50e-069dfd3bec31" providerId="AD" clId="Web-{644BF63C-1400-A178-86E2-4BD512539105}" dt="2023-09-07T18:11:55.829" v="2"/>
        <pc:sldMkLst>
          <pc:docMk/>
          <pc:sldMk cId="4277858943" sldId="406"/>
        </pc:sldMkLst>
        <pc:extLst>
          <p:ext xmlns:p="http://schemas.openxmlformats.org/presentationml/2006/main" uri="{D6D511B9-2390-475A-947B-AFAB55BFBCF1}">
            <pc226:cmChg xmlns:pc226="http://schemas.microsoft.com/office/powerpoint/2022/06/main/command" chg="">
              <pc226:chgData name="Lam, Amanda" userId="S::amanda.lam@mheducation.com::b23fb414-92b7-42ca-a50e-069dfd3bec31" providerId="AD" clId="Web-{644BF63C-1400-A178-86E2-4BD512539105}" dt="2023-09-07T18:11:55.829" v="2"/>
              <pc2:cmMkLst xmlns:pc2="http://schemas.microsoft.com/office/powerpoint/2019/9/main/command">
                <pc:docMk/>
                <pc:sldMk cId="4277858943" sldId="406"/>
                <pc2:cmMk id="{95FA0845-A403-4970-A017-53CDCD5E6384}"/>
              </pc2:cmMkLst>
              <pc226:cmRplyChg chg="del">
                <pc226:chgData name="Lam, Amanda" userId="S::amanda.lam@mheducation.com::b23fb414-92b7-42ca-a50e-069dfd3bec31" providerId="AD" clId="Web-{644BF63C-1400-A178-86E2-4BD512539105}" dt="2023-09-07T18:11:28.985" v="1"/>
                <pc2:cmRplyMkLst xmlns:pc2="http://schemas.microsoft.com/office/powerpoint/2019/9/main/command">
                  <pc:docMk/>
                  <pc:sldMk cId="4277858943" sldId="406"/>
                  <pc2:cmMk id="{95FA0845-A403-4970-A017-53CDCD5E6384}"/>
                  <pc2:cmRplyMk id="{2B3CA114-7E3F-4D12-B88E-640C62AD8E1E}"/>
                </pc2:cmRplyMkLst>
              </pc226:cmRplyChg>
              <pc226:cmRplyChg chg="add">
                <pc226:chgData name="Lam, Amanda" userId="S::amanda.lam@mheducation.com::b23fb414-92b7-42ca-a50e-069dfd3bec31" providerId="AD" clId="Web-{644BF63C-1400-A178-86E2-4BD512539105}" dt="2023-09-07T18:11:55.829" v="2"/>
                <pc2:cmRplyMkLst xmlns:pc2="http://schemas.microsoft.com/office/powerpoint/2019/9/main/command">
                  <pc:docMk/>
                  <pc:sldMk cId="4277858943" sldId="406"/>
                  <pc2:cmMk id="{95FA0845-A403-4970-A017-53CDCD5E6384}"/>
                  <pc2:cmRplyMk id="{E914DDCE-BC80-4CF8-B920-600EEB10D4E2}"/>
                </pc2:cmRplyMkLst>
              </pc226:cmRplyChg>
            </pc226:cmChg>
          </p:ext>
        </pc:extLst>
      </pc:sldChg>
    </pc:docChg>
  </pc:docChgLst>
  <pc:docChgLst>
    <pc:chgData name="Lam, Amanda" userId="S::amanda.lam@mheducation.com::b23fb414-92b7-42ca-a50e-069dfd3bec31" providerId="AD" clId="Web-{470AB711-6BC1-E00D-A05B-57CDCD9CFCB3}"/>
    <pc:docChg chg="sldOrd">
      <pc:chgData name="Lam, Amanda" userId="S::amanda.lam@mheducation.com::b23fb414-92b7-42ca-a50e-069dfd3bec31" providerId="AD" clId="Web-{470AB711-6BC1-E00D-A05B-57CDCD9CFCB3}" dt="2023-09-05T22:15:42.595" v="0"/>
      <pc:docMkLst>
        <pc:docMk/>
      </pc:docMkLst>
      <pc:sldChg chg="ord">
        <pc:chgData name="Lam, Amanda" userId="S::amanda.lam@mheducation.com::b23fb414-92b7-42ca-a50e-069dfd3bec31" providerId="AD" clId="Web-{470AB711-6BC1-E00D-A05B-57CDCD9CFCB3}" dt="2023-09-05T22:15:42.595" v="0"/>
        <pc:sldMkLst>
          <pc:docMk/>
          <pc:sldMk cId="0" sldId="4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180DED5-C8D5-41D3-9AFE-D3AB6A6819FE}" type="slidenum">
              <a:rPr lang="en-US"/>
              <a:pPr>
                <a:defRPr/>
              </a:pPr>
              <a:t>‹#›</a:t>
            </a:fld>
            <a:endParaRPr lang="en-US" dirty="0"/>
          </a:p>
        </p:txBody>
      </p:sp>
    </p:spTree>
    <p:extLst>
      <p:ext uri="{BB962C8B-B14F-4D97-AF65-F5344CB8AC3E}">
        <p14:creationId xmlns:p14="http://schemas.microsoft.com/office/powerpoint/2010/main" val="20387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B2F5DD3-D646-43A9-BFE3-F899043CCDB3}" type="slidenum">
              <a:rPr lang="en-US"/>
              <a:pPr>
                <a:defRPr/>
              </a:pPr>
              <a:t>‹#›</a:t>
            </a:fld>
            <a:endParaRPr lang="en-US" dirty="0"/>
          </a:p>
        </p:txBody>
      </p:sp>
    </p:spTree>
    <p:extLst>
      <p:ext uri="{BB962C8B-B14F-4D97-AF65-F5344CB8AC3E}">
        <p14:creationId xmlns:p14="http://schemas.microsoft.com/office/powerpoint/2010/main" val="2514186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627AE56-B4E0-4F1F-84A2-58C289B65573}" type="slidenum">
              <a:rPr lang="en-US" altLang="en-US" sz="1200" smtClean="0"/>
              <a:pPr/>
              <a:t>2</a:t>
            </a:fld>
            <a:endParaRPr lang="en-US" altLang="en-US" sz="1200"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7656CA4-039C-4B48-A59D-558F5D3137EF}" type="slidenum">
              <a:rPr lang="en-US" altLang="en-US" sz="1200" smtClean="0"/>
              <a:pPr/>
              <a:t>11</a:t>
            </a:fld>
            <a:endParaRPr lang="en-US" alt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Note that in Table 11–1, which shows the aggregate balance sheet of U.S. banks, in 2021, deposits amounted to $19,701.96 billion (83.1 percent of total assets) and subordinated debt and all other liabilities were $66.40 and $1,591.90 billion (0.3 percent and 6.7 percent of total assets), respectively.</a:t>
            </a:r>
          </a:p>
          <a:p>
            <a:pPr marL="285750" indent="-285750">
              <a:buFont typeface="Arial" panose="020B0604020202020204" pitchFamily="34" charset="0"/>
              <a:buChar char="•"/>
            </a:pPr>
            <a:r>
              <a:rPr lang="en-US" sz="1200" b="0" i="0" u="none" strike="noStrike" baseline="0" dirty="0">
                <a:solidFill>
                  <a:srgbClr val="424D67"/>
                </a:solidFill>
                <a:latin typeface="+mn-lt"/>
              </a:rPr>
              <a:t>Of the total stock of deposits, transaction accounts represented 28.0 percent of total deposits (and 23.3 percent of total assets), or $5,516.63 billion. </a:t>
            </a:r>
          </a:p>
          <a:p>
            <a:pPr marL="285750" indent="-285750">
              <a:buFont typeface="Arial" panose="020B0604020202020204" pitchFamily="34" charset="0"/>
              <a:buChar char="•"/>
            </a:pPr>
            <a:r>
              <a:rPr lang="en-US" sz="1200" b="0" i="0" u="none" strike="noStrike" baseline="0" dirty="0">
                <a:solidFill>
                  <a:srgbClr val="424D67"/>
                </a:solidFill>
                <a:latin typeface="+mn-lt"/>
              </a:rPr>
              <a:t>Small nontransaction accounts compose 57.9 percent of total deposits (and 48.1 percent of total assets). </a:t>
            </a:r>
          </a:p>
          <a:p>
            <a:pPr marL="285750" indent="-285750">
              <a:buFont typeface="Arial" panose="020B0604020202020204" pitchFamily="34" charset="0"/>
              <a:buChar char="•"/>
            </a:pPr>
            <a:r>
              <a:rPr lang="en-US" altLang="en-US" sz="1200" b="0" i="0" u="none" strike="noStrike" baseline="0" dirty="0">
                <a:solidFill>
                  <a:srgbClr val="424D67"/>
                </a:solidFill>
                <a:latin typeface="+mn-lt"/>
              </a:rPr>
              <a:t>Large time deposits </a:t>
            </a:r>
            <a:r>
              <a:rPr lang="en-US" sz="1200" b="0" i="0" u="none" strike="noStrike" baseline="0" dirty="0">
                <a:solidFill>
                  <a:srgbClr val="424D67"/>
                </a:solidFill>
                <a:latin typeface="+mn-lt"/>
              </a:rPr>
              <a:t>amounted to $1,271.40 billion, or approximately 6.5 percent of total deposits (and 5.4 percent of total assets) in 2021. </a:t>
            </a:r>
          </a:p>
          <a:p>
            <a:pPr marL="285750" indent="-285750">
              <a:buFont typeface="Arial" panose="020B0604020202020204" pitchFamily="34" charset="0"/>
              <a:buChar char="•"/>
            </a:pPr>
            <a:r>
              <a:rPr lang="en-US" sz="1200" b="0" i="0" u="none" strike="noStrike" baseline="0" dirty="0">
                <a:solidFill>
                  <a:srgbClr val="424D67"/>
                </a:solidFill>
                <a:latin typeface="+mn-lt"/>
              </a:rPr>
              <a:t>Nondeposit liabilities comprise borrowings and other liabilities that total 7.0 percent of total assets, or $1,658.30 billion. </a:t>
            </a:r>
            <a:endParaRPr lang="en-US" altLang="en-US" sz="1200" dirty="0">
              <a:latin typeface="+mn-lt"/>
            </a:endParaRPr>
          </a:p>
        </p:txBody>
      </p:sp>
    </p:spTree>
    <p:extLst>
      <p:ext uri="{BB962C8B-B14F-4D97-AF65-F5344CB8AC3E}">
        <p14:creationId xmlns:p14="http://schemas.microsoft.com/office/powerpoint/2010/main" val="361728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6CFC879-985D-45DC-AD59-6722D5D4658A}" type="slidenum">
              <a:rPr lang="en-US" altLang="en-US" sz="1200" smtClean="0"/>
              <a:pPr/>
              <a:t>12</a:t>
            </a:fld>
            <a:endParaRPr lang="en-US" alt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CCBC0EB-ECD7-493F-B4D7-96EC84DFEBD7}" type="slidenum">
              <a:rPr lang="en-US" altLang="en-US" sz="1200" smtClean="0"/>
              <a:pPr/>
              <a:t>13</a:t>
            </a:fld>
            <a:endParaRPr lang="en-US" alt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By undertaking off-balance-sheet activities, banks hope to earn additional fee income to complement declining margins or spreads on their traditional lending business. At the same time, they can avoid regulatory costs or “taxes” since reserve requirements and deposit insurance premiums are not levied on off-balance-sheet activities (see Chapter 13). </a:t>
            </a:r>
            <a:endParaRPr lang="en-US" altLang="en-US" sz="1200" dirty="0">
              <a:latin typeface="+mn-lt"/>
            </a:endParaRPr>
          </a:p>
        </p:txBody>
      </p:sp>
    </p:spTree>
    <p:extLst>
      <p:ext uri="{BB962C8B-B14F-4D97-AF65-F5344CB8AC3E}">
        <p14:creationId xmlns:p14="http://schemas.microsoft.com/office/powerpoint/2010/main" val="327241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CCBC0EB-ECD7-493F-B4D7-96EC84DFEBD7}" type="slidenum">
              <a:rPr lang="en-US" altLang="en-US" sz="1200" smtClean="0"/>
              <a:pPr/>
              <a:t>14</a:t>
            </a:fld>
            <a:endParaRPr lang="en-US" alt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As a result of the role derivatives played in the financial crisis, the 2010 Wall Street Reform and Consumer Protection Act has called for a revamping of the U.S. financial regulatory system that includes extending regulatory oversight to unregulated OTC derivative securities. </a:t>
            </a:r>
            <a:endParaRPr lang="en-US" altLang="en-US" sz="12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5399CF-7252-4268-9C86-8BE9BCB47F5E}" type="slidenum">
              <a:rPr lang="en-US" altLang="en-US" sz="1200" smtClean="0"/>
              <a:pPr/>
              <a:t>15</a:t>
            </a:fld>
            <a:endParaRPr lang="en-US" altLang="en-US"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Commercial banks engage in other fee-generating activities that cannot be easily identified from analyzing their on- and off-balance-sheet accounts. Two of these include trust services and correspondent banking. </a:t>
            </a:r>
            <a:endParaRPr lang="en-US" altLang="en-US" sz="1200"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5399CF-7252-4268-9C86-8BE9BCB47F5E}" type="slidenum">
              <a:rPr lang="en-US" altLang="en-US" sz="1200" smtClean="0"/>
              <a:pPr/>
              <a:t>16</a:t>
            </a:fld>
            <a:endParaRPr lang="en-US" altLang="en-US"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58764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5399CF-7252-4268-9C86-8BE9BCB47F5E}" type="slidenum">
              <a:rPr lang="en-US" altLang="en-US" sz="1200" smtClean="0"/>
              <a:pPr/>
              <a:t>17</a:t>
            </a:fld>
            <a:endParaRPr lang="en-US" altLang="en-US"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66441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5399CF-7252-4268-9C86-8BE9BCB47F5E}" type="slidenum">
              <a:rPr lang="en-US" altLang="en-US" sz="1200" smtClean="0"/>
              <a:pPr/>
              <a:t>18</a:t>
            </a:fld>
            <a:endParaRPr lang="en-US" altLang="en-US"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7084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7656CA4-039C-4B48-A59D-558F5D3137EF}" type="slidenum">
              <a:rPr lang="en-US" altLang="en-US" sz="1200" smtClean="0"/>
              <a:pPr/>
              <a:t>19</a:t>
            </a:fld>
            <a:endParaRPr lang="en-US" alt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697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24D67"/>
                </a:solidFill>
                <a:latin typeface="+mn-lt"/>
              </a:rPr>
              <a:t>The largest 10 U.S. banks as of 2021 are listed in Table 11–3. The ranking is by consolidated assets at the holding company level. The table also lists size of the domestic assets and domestic assets as a percentage of consolidated assets. The last column shows cumulative consolidated assets as a percentage of the sum of consolidated assets for all banks. </a:t>
            </a:r>
          </a:p>
          <a:p>
            <a:endParaRPr lang="en-US" sz="1200" b="0" i="0" u="none" strike="noStrike" baseline="0" dirty="0">
              <a:solidFill>
                <a:srgbClr val="424D67"/>
              </a:solidFill>
              <a:latin typeface="+mn-lt"/>
            </a:endParaRPr>
          </a:p>
          <a:p>
            <a:r>
              <a:rPr lang="en-US" sz="1200" b="1" i="0" u="none" strike="noStrike" baseline="0" dirty="0">
                <a:solidFill>
                  <a:srgbClr val="424D67"/>
                </a:solidFill>
                <a:latin typeface="+mn-lt"/>
              </a:rPr>
              <a:t>Thus, the top 10 U.S. banks </a:t>
            </a:r>
            <a:r>
              <a:rPr lang="en-US" sz="1200" b="1" i="0" u="none" strike="noStrike" baseline="0">
                <a:solidFill>
                  <a:srgbClr val="424D67"/>
                </a:solidFill>
                <a:latin typeface="+mn-lt"/>
              </a:rPr>
              <a:t>represent 56 </a:t>
            </a:r>
            <a:r>
              <a:rPr lang="en-US" sz="1200" b="1" i="0" u="none" strike="noStrike" baseline="0" dirty="0">
                <a:solidFill>
                  <a:srgbClr val="424D67"/>
                </a:solidFill>
                <a:latin typeface="+mn-lt"/>
              </a:rPr>
              <a:t>percent of consolidated assets for all banks. </a:t>
            </a:r>
            <a:endParaRPr lang="en-US" sz="1200" b="1" dirty="0">
              <a:latin typeface="+mn-lt"/>
            </a:endParaRPr>
          </a:p>
        </p:txBody>
      </p:sp>
      <p:sp>
        <p:nvSpPr>
          <p:cNvPr id="4" name="Slide Number Placeholder 3"/>
          <p:cNvSpPr>
            <a:spLocks noGrp="1"/>
          </p:cNvSpPr>
          <p:nvPr>
            <p:ph type="sldNum" sz="quarter" idx="5"/>
          </p:nvPr>
        </p:nvSpPr>
        <p:spPr/>
        <p:txBody>
          <a:bodyPr/>
          <a:lstStyle/>
          <a:p>
            <a:pPr>
              <a:defRPr/>
            </a:pPr>
            <a:fld id="{2B2F5DD3-D646-43A9-BFE3-F899043CCDB3}" type="slidenum">
              <a:rPr lang="en-US" smtClean="0"/>
              <a:pPr>
                <a:defRPr/>
              </a:pPr>
              <a:t>20</a:t>
            </a:fld>
            <a:endParaRPr lang="en-US" dirty="0"/>
          </a:p>
        </p:txBody>
      </p:sp>
    </p:spTree>
    <p:extLst>
      <p:ext uri="{BB962C8B-B14F-4D97-AF65-F5344CB8AC3E}">
        <p14:creationId xmlns:p14="http://schemas.microsoft.com/office/powerpoint/2010/main" val="161436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10B9C32-93C5-4692-94F4-78C48105EFEB}" type="slidenum">
              <a:rPr lang="en-US" altLang="en-US" sz="1200" smtClean="0"/>
              <a:pPr/>
              <a:t>3</a:t>
            </a:fld>
            <a:endParaRPr lang="en-US" altLang="en-US"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E4FDDC-65DB-44A1-941D-6DDF1BDC9D44}" type="slidenum">
              <a:rPr lang="en-US" altLang="en-US" sz="1200" smtClean="0"/>
              <a:pPr/>
              <a:t>21</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E4FDDC-65DB-44A1-941D-6DDF1BDC9D44}" type="slidenum">
              <a:rPr lang="en-US" altLang="en-US" sz="1200" smtClean="0"/>
              <a:pPr/>
              <a:t>22</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90759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0A3FF3-A622-4980-8162-26D7146A748A}" type="slidenum">
              <a:rPr lang="en-US" altLang="en-US" sz="1200" smtClean="0"/>
              <a:pPr/>
              <a:t>23</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F76E8F-4838-41FB-BB43-15FCB97F9500}" type="slidenum">
              <a:rPr lang="en-US" altLang="en-US" sz="1200" smtClean="0"/>
              <a:pPr/>
              <a:t>24</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D7B7826-C06A-4AD8-B33A-ABA9D4F1E87A}" type="slidenum">
              <a:rPr lang="en-US" altLang="en-US" sz="1200" smtClean="0"/>
              <a:pPr/>
              <a:t>25</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53C798F-B596-42DD-B750-2CE072CB9795}" type="slidenum">
              <a:rPr lang="en-US" altLang="en-US" sz="1200" smtClean="0"/>
              <a:pPr/>
              <a:t>26</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11–4 presents selected performance ratios for the commercial banking industry for 1999 through 2021.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The performance in the late 1990s and early and mid-2000s was quite an improvement from the recessionary and high interest rate conditions in which the industry operated in the late 1980s. As reported in Table 11–4, the average ROA and ROE for commercial banks in the early 2000s was as high as 1.38 percent and 15.05 percent, respectively, compared to 1989 when ROA and ROE averaged 0.49 percent and 7.71 percent, respectively. </a:t>
            </a:r>
            <a:endParaRPr lang="en-US" altLang="en-US" sz="1200"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24D67"/>
                </a:solidFill>
                <a:latin typeface="+mn-lt"/>
              </a:rPr>
              <a:t>All 747 nationally chartered banks shown in Figure 11–8 are automatically members of the Federal Reserve System (FRS). In addition, 663 of the state-chartered banks have also chosen to become members.</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2B2F5DD3-D646-43A9-BFE3-F899043CCDB3}" type="slidenum">
              <a:rPr lang="en-US" smtClean="0"/>
              <a:pPr>
                <a:defRPr/>
              </a:pPr>
              <a:t>27</a:t>
            </a:fld>
            <a:endParaRPr lang="en-US" dirty="0"/>
          </a:p>
        </p:txBody>
      </p:sp>
    </p:spTree>
    <p:extLst>
      <p:ext uri="{BB962C8B-B14F-4D97-AF65-F5344CB8AC3E}">
        <p14:creationId xmlns:p14="http://schemas.microsoft.com/office/powerpoint/2010/main" val="2596664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64C7D97-A702-4334-8714-7D79FC48CFF5}" type="slidenum">
              <a:rPr lang="en-US" altLang="en-US" sz="1200" smtClean="0"/>
              <a:pPr/>
              <a:t>28</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11–5 lists the 20 largest banks in the world, measured by total assets (in billions of dollars), as of April 2022. </a:t>
            </a:r>
          </a:p>
          <a:p>
            <a:pPr marL="285750" indent="-285750">
              <a:buFont typeface="Arial" panose="020B0604020202020204" pitchFamily="34" charset="0"/>
              <a:buChar char="•"/>
            </a:pPr>
            <a:r>
              <a:rPr lang="en-US" sz="1200" b="0" i="0" u="none" strike="noStrike" baseline="0" dirty="0">
                <a:solidFill>
                  <a:srgbClr val="424D67"/>
                </a:solidFill>
                <a:latin typeface="+mn-lt"/>
              </a:rPr>
              <a:t>Chinese banks dominate the list as 4 of the top 5 banks are headquartered in China. </a:t>
            </a:r>
          </a:p>
          <a:p>
            <a:pPr marL="285750" indent="-285750">
              <a:buFont typeface="Arial" panose="020B0604020202020204" pitchFamily="34" charset="0"/>
              <a:buChar char="•"/>
            </a:pPr>
            <a:r>
              <a:rPr lang="en-US" sz="1200" b="0" i="0" u="none" strike="noStrike" baseline="0" dirty="0">
                <a:solidFill>
                  <a:srgbClr val="424D67"/>
                </a:solidFill>
                <a:latin typeface="+mn-lt"/>
              </a:rPr>
              <a:t>Only 4 of the top 20 banks are U.S. banks. </a:t>
            </a:r>
            <a:endParaRPr lang="en-US" altLang="en-US" sz="1200" dirty="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C0E0CE9-CEB5-4B09-B8FC-91779B6BA1D3}" type="slidenum">
              <a:rPr lang="en-US" altLang="en-US" sz="1200" smtClean="0"/>
              <a:pPr/>
              <a:t>29</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1BEFA5-899E-4EA4-8D3A-262E66DEAD80}" type="slidenum">
              <a:rPr lang="en-US" altLang="en-US" sz="1200" smtClean="0"/>
              <a:pPr/>
              <a:t>30</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09A533-7699-4B4E-94B1-68BAAEE180E3}" type="slidenum">
              <a:rPr lang="en-US" altLang="en-US" sz="1200" smtClean="0"/>
              <a:pPr/>
              <a:t>4</a:t>
            </a:fld>
            <a:endParaRPr lang="en-US" altLang="en-US" sz="1200"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1BEFA5-899E-4EA4-8D3A-262E66DEAD80}" type="slidenum">
              <a:rPr lang="en-US" altLang="en-US" sz="1200" smtClean="0"/>
              <a:pPr/>
              <a:t>31</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836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10B9C32-93C5-4692-94F4-78C48105EFEB}" type="slidenum">
              <a:rPr lang="en-US" altLang="en-US" sz="1200" smtClean="0"/>
              <a:pPr/>
              <a:t>5</a:t>
            </a:fld>
            <a:endParaRPr lang="en-US" altLang="en-US"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2815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7656CA4-039C-4B48-A59D-558F5D3137EF}" type="slidenum">
              <a:rPr lang="en-US" altLang="en-US" sz="1200" smtClean="0"/>
              <a:pPr/>
              <a:t>6</a:t>
            </a:fld>
            <a:endParaRPr lang="en-US" alt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Chapters 20-25 discuss each of these types of risks in more detail.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7656CA4-039C-4B48-A59D-558F5D3137EF}" type="slidenum">
              <a:rPr lang="en-US" altLang="en-US" sz="1200" smtClean="0"/>
              <a:pPr/>
              <a:t>7</a:t>
            </a:fld>
            <a:endParaRPr lang="en-US" alt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mn-lt"/>
              </a:rPr>
              <a:t>Question: Why have real estate loans been shrinking (from 2007 to 2014)?</a:t>
            </a:r>
          </a:p>
          <a:p>
            <a:endParaRPr lang="en-US" altLang="en-US" sz="1200" dirty="0">
              <a:latin typeface="+mn-lt"/>
            </a:endParaRPr>
          </a:p>
          <a:p>
            <a:r>
              <a:rPr lang="en-US" sz="1200" b="0" i="0" u="none" strike="noStrike" baseline="0" dirty="0">
                <a:solidFill>
                  <a:srgbClr val="424D67"/>
                </a:solidFill>
                <a:latin typeface="+mn-lt"/>
              </a:rPr>
              <a:t>Answer: The major reason for this has been the fact that a substantive share of 1–4 family mortgage origination and servicing migrated from banks to nonbanks following the financial crisis. </a:t>
            </a:r>
            <a:endParaRPr lang="en-US" altLang="en-US" sz="1200" dirty="0">
              <a:latin typeface="+mn-lt"/>
            </a:endParaRPr>
          </a:p>
        </p:txBody>
      </p:sp>
    </p:spTree>
    <p:extLst>
      <p:ext uri="{BB962C8B-B14F-4D97-AF65-F5344CB8AC3E}">
        <p14:creationId xmlns:p14="http://schemas.microsoft.com/office/powerpoint/2010/main" val="339053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7656CA4-039C-4B48-A59D-558F5D3137EF}" type="slidenum">
              <a:rPr lang="en-US" altLang="en-US" sz="1200" smtClean="0"/>
              <a:pPr/>
              <a:t>8</a:t>
            </a:fld>
            <a:endParaRPr lang="en-US" alt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Figure 11–4 shows broad trends over the 1992–2021 period in the four principal earning asset areas of commercial banks: </a:t>
            </a:r>
          </a:p>
          <a:p>
            <a:pPr marL="285750" indent="-285750">
              <a:buFont typeface="Arial" panose="020B0604020202020204" pitchFamily="34" charset="0"/>
              <a:buChar char="•"/>
            </a:pPr>
            <a:r>
              <a:rPr lang="en-US" sz="1200" b="0" i="0" u="none" strike="noStrike" baseline="0" dirty="0">
                <a:solidFill>
                  <a:srgbClr val="424D67"/>
                </a:solidFill>
                <a:latin typeface="+mn-lt"/>
              </a:rPr>
              <a:t>Loans secured by real estate (which includes residential and nonresidential real estate loans, construction and development loans, farmland loans, etc.)</a:t>
            </a:r>
          </a:p>
          <a:p>
            <a:pPr marL="285750" indent="-285750">
              <a:buFont typeface="Arial" panose="020B0604020202020204" pitchFamily="34" charset="0"/>
              <a:buChar char="•"/>
            </a:pPr>
            <a:r>
              <a:rPr lang="en-US" sz="1200" b="0" i="0" u="none" strike="noStrike" baseline="0" dirty="0">
                <a:solidFill>
                  <a:srgbClr val="424D67"/>
                </a:solidFill>
                <a:latin typeface="+mn-lt"/>
              </a:rPr>
              <a:t>Commercial and industrial loans</a:t>
            </a:r>
          </a:p>
          <a:p>
            <a:pPr marL="285750" indent="-285750">
              <a:buFont typeface="Arial" panose="020B0604020202020204" pitchFamily="34" charset="0"/>
              <a:buChar char="•"/>
            </a:pPr>
            <a:r>
              <a:rPr lang="en-US" sz="1200" b="0" i="0" u="none" strike="noStrike" baseline="0" dirty="0">
                <a:solidFill>
                  <a:srgbClr val="424D67"/>
                </a:solidFill>
                <a:latin typeface="+mn-lt"/>
              </a:rPr>
              <a:t>Loans to individuals (credit card loans, auto loans, etc.)</a:t>
            </a:r>
          </a:p>
          <a:p>
            <a:pPr marL="285750" indent="-285750">
              <a:buFont typeface="Arial" panose="020B0604020202020204" pitchFamily="34" charset="0"/>
              <a:buChar char="•"/>
            </a:pPr>
            <a:r>
              <a:rPr lang="en-US" sz="1200" b="0" i="0" u="none" strike="noStrike" baseline="0" dirty="0">
                <a:solidFill>
                  <a:srgbClr val="424D67"/>
                </a:solidFill>
                <a:latin typeface="+mn-lt"/>
              </a:rPr>
              <a:t>Securities (U.S. Treasury securities, mortgage-backed securities, state and municipal securities, and equity securities)</a:t>
            </a:r>
            <a:endParaRPr lang="en-US" altLang="en-US" sz="1200" dirty="0">
              <a:latin typeface="+mn-lt"/>
            </a:endParaRPr>
          </a:p>
        </p:txBody>
      </p:sp>
    </p:spTree>
    <p:extLst>
      <p:ext uri="{BB962C8B-B14F-4D97-AF65-F5344CB8AC3E}">
        <p14:creationId xmlns:p14="http://schemas.microsoft.com/office/powerpoint/2010/main" val="2575863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C88238-1EF3-4639-B7F0-BD46B06C8D4E}" type="slidenum">
              <a:rPr lang="en-US" altLang="en-US" sz="1200" smtClean="0"/>
              <a:pPr/>
              <a:t>9</a:t>
            </a:fld>
            <a:endParaRPr lang="en-US" alt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Commercial banks have two major sources of funds (other than the equity provided by owners and stockholders): (1) deposits and (2) borrowed or other liability funds. </a:t>
            </a:r>
            <a:endParaRPr lang="en-US" alt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C88238-1EF3-4639-B7F0-BD46B06C8D4E}" type="slidenum">
              <a:rPr lang="en-US" altLang="en-US" sz="1200" smtClean="0"/>
              <a:pPr/>
              <a:t>10</a:t>
            </a:fld>
            <a:endParaRPr lang="en-US" alt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dirty="0">
              <a:latin typeface="+mn-lt"/>
            </a:endParaRPr>
          </a:p>
        </p:txBody>
      </p:sp>
    </p:spTree>
    <p:extLst>
      <p:ext uri="{BB962C8B-B14F-4D97-AF65-F5344CB8AC3E}">
        <p14:creationId xmlns:p14="http://schemas.microsoft.com/office/powerpoint/2010/main" val="3817845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20DE6E47-7645-4907-B7B6-4D4C2DBF5177}"/>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62D26202-211D-4354-A59C-20BF5D231C2E}"/>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69596226-AED5-4E0A-930F-CB1F83276A54}"/>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55519899-8779-4A8E-A47D-8C724C15D1AE}"/>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868C7A2F-F1B4-457A-A119-7971C7B13BAB}"/>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17B4CFF2-3ABE-458A-A93E-CADECF09E4A1}"/>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5511A07C-1B52-4B77-91C7-B18141B9A422}"/>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FBA051E7-7961-49E2-84F6-E31D497AE927}"/>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78216CD0-B728-4B1B-BEB4-8F01E165FAAC}"/>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98871C0C-2A01-4760-B6F7-547076CADBF5}"/>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22AEB35A-A0D2-4779-B8F3-0B51D24EDFAA}"/>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44C62F09-BBA3-4607-80CD-361A58F58B10}"/>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EF65C492-4771-473E-8F61-A5308CD60E16}"/>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AFAAFDC8-5758-4367-BA62-C048D8C0DFD3}"/>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310C1456-0F99-47C8-A083-78C9F87692F3}"/>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4A2016BE-1227-4B82-A8A5-3948306E10A2}"/>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8817FA80-9BC4-459A-8B1C-D6A1932D9482}"/>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CC14A487-4FD8-4F20-9C63-F0A889226FCB}"/>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166DC0FB-651C-4C7D-B93C-7B274E4FA94F}"/>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4AEE7698-EF41-40D9-86FA-4A3CC46B5245}"/>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5A148AAE-80C7-4EC3-8EB7-AFFC167A8F83}"/>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4246195A-83AF-4FCF-A8DA-EBD94E1E3F05}"/>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EE5F7E92-DABA-43C6-92A0-DBA78A92C7EB}"/>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DB634979-1DDE-40F9-9CD4-B33FC9D241E6}"/>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E337C920-3E9A-4A17-A1DE-6C37C0AA0FD3}"/>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5F4136DA-56A9-4895-9078-450D47A14B39}"/>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656B6E5F-BAF6-4E76-B240-78C518865F5B}"/>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4AA9B7F5-9EE6-47EF-9E51-B2D7172F5CD7}"/>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B538CADF-0982-42E4-AD7E-F17EFA086AF1}"/>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6CB5D0E9-0924-49C3-9FBF-7446813DF2CB}"/>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20085781-31F5-43B7-BD64-1E18BCD6E708}"/>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D88E4877-FF0A-404D-A8F2-66877B72920D}"/>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2EC10520-516A-4A20-B1D1-DEA084E6BDDA}"/>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A03B0DDE-444E-4170-BC6D-B0FCF8180E1F}"/>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5355C983-D896-4E62-BABB-2062EA4FB97A}"/>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446683C9-C5F8-4CD1-9BF7-ED9A4C9C3FA5}"/>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CC9CC4D1-CAA0-493C-B86C-F5A9A1E23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C898305B-898B-4948-8269-320D618796DF}"/>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4ECE0771-B634-4A98-8DFD-9593F212D2A2}"/>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212235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C87726A-AA3E-4539-8DDD-A9D39E1B13CC}"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 McGraw Hill LLC. All rights reserved. No reproduction or distribution without the prior written consent of McGraw Hill. </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5619F58B-7171-45ED-8A33-F8598DECBA1E}" type="slidenum">
              <a:rPr lang="en-US" altLang="en-US"/>
              <a:pPr>
                <a:defRPr/>
              </a:pPr>
              <a:t>‹#›</a:t>
            </a:fld>
            <a:endParaRPr lang="en-US" altLang="en-US" dirty="0"/>
          </a:p>
        </p:txBody>
      </p:sp>
    </p:spTree>
    <p:extLst>
      <p:ext uri="{BB962C8B-B14F-4D97-AF65-F5344CB8AC3E}">
        <p14:creationId xmlns:p14="http://schemas.microsoft.com/office/powerpoint/2010/main" val="258022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233D40D6-0869-40B3-8A29-49654CFD4FF4}"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 McGraw Hill LLC. All rights reserved. No reproduction or distribution without the prior written consent of McGraw Hill. </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7C72B04-87EE-4E3F-A02B-33BDB1E01258}" type="slidenum">
              <a:rPr lang="en-US" altLang="en-US"/>
              <a:pPr>
                <a:defRPr/>
              </a:pPr>
              <a:t>‹#›</a:t>
            </a:fld>
            <a:endParaRPr lang="en-US" altLang="en-US" dirty="0"/>
          </a:p>
        </p:txBody>
      </p:sp>
    </p:spTree>
    <p:extLst>
      <p:ext uri="{BB962C8B-B14F-4D97-AF65-F5344CB8AC3E}">
        <p14:creationId xmlns:p14="http://schemas.microsoft.com/office/powerpoint/2010/main" val="223379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A7C89E1-C41C-45F7-B904-A04563C3109C}"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 McGraw Hill LLC. All rights reserved. No reproduction or distribution without the prior written consent of McGraw Hill. </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4836A37B-C01B-44C8-AC0B-122EDEADAC75}" type="slidenum">
              <a:rPr lang="en-US" altLang="en-US"/>
              <a:pPr>
                <a:defRPr/>
              </a:pPr>
              <a:t>‹#›</a:t>
            </a:fld>
            <a:endParaRPr lang="en-US" altLang="en-US" dirty="0"/>
          </a:p>
        </p:txBody>
      </p:sp>
    </p:spTree>
    <p:extLst>
      <p:ext uri="{BB962C8B-B14F-4D97-AF65-F5344CB8AC3E}">
        <p14:creationId xmlns:p14="http://schemas.microsoft.com/office/powerpoint/2010/main" val="113242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7BDACBC7-AAEB-4327-9A33-F0302FA49B12}"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 McGraw Hill LLC. All rights reserved. No reproduction or distribution without the prior written consent of McGraw Hill. </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D01DA91E-1BB1-4280-BCEC-BB47BD0D6894}" type="slidenum">
              <a:rPr lang="en-US" altLang="en-US"/>
              <a:pPr>
                <a:defRPr/>
              </a:pPr>
              <a:t>‹#›</a:t>
            </a:fld>
            <a:endParaRPr lang="en-US" altLang="en-US" dirty="0"/>
          </a:p>
        </p:txBody>
      </p:sp>
    </p:spTree>
    <p:extLst>
      <p:ext uri="{BB962C8B-B14F-4D97-AF65-F5344CB8AC3E}">
        <p14:creationId xmlns:p14="http://schemas.microsoft.com/office/powerpoint/2010/main" val="221713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ED7DFBE1-30D1-4C55-A0E2-86D6F083320F}"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 McGraw Hill LLC. All rights reserved. No reproduction or distribution without the prior written consent of McGraw Hill. </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B3E20635-676A-42C9-BF6B-5CFC3F735744}" type="slidenum">
              <a:rPr lang="en-US" altLang="en-US"/>
              <a:pPr>
                <a:defRPr/>
              </a:pPr>
              <a:t>‹#›</a:t>
            </a:fld>
            <a:endParaRPr lang="en-US" altLang="en-US" dirty="0"/>
          </a:p>
        </p:txBody>
      </p:sp>
    </p:spTree>
    <p:extLst>
      <p:ext uri="{BB962C8B-B14F-4D97-AF65-F5344CB8AC3E}">
        <p14:creationId xmlns:p14="http://schemas.microsoft.com/office/powerpoint/2010/main" val="265135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BAAA85A1-D6AF-4972-8C33-23EC476D9D2B}"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 McGraw Hill LLC. All rights reserved. No reproduction or distribution without the prior written consent of McGraw Hill. </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0E60105D-920C-4689-BECB-06F96876C103}" type="slidenum">
              <a:rPr lang="en-US" altLang="en-US"/>
              <a:pPr>
                <a:defRPr/>
              </a:pPr>
              <a:t>‹#›</a:t>
            </a:fld>
            <a:endParaRPr lang="en-US" altLang="en-US" dirty="0"/>
          </a:p>
        </p:txBody>
      </p:sp>
    </p:spTree>
    <p:extLst>
      <p:ext uri="{BB962C8B-B14F-4D97-AF65-F5344CB8AC3E}">
        <p14:creationId xmlns:p14="http://schemas.microsoft.com/office/powerpoint/2010/main" val="387031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AEA88CB0-198A-4B05-8F88-27B7C09DD421}"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 McGraw Hill LLC. All rights reserved. No reproduction or distribution without the prior written consent of McGraw Hill. </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892C8BD5-1AD9-41A4-8AFA-D57C3CB018A5}" type="slidenum">
              <a:rPr lang="en-US" altLang="en-US"/>
              <a:pPr>
                <a:defRPr/>
              </a:pPr>
              <a:t>‹#›</a:t>
            </a:fld>
            <a:endParaRPr lang="en-US" altLang="en-US" dirty="0"/>
          </a:p>
        </p:txBody>
      </p:sp>
    </p:spTree>
    <p:extLst>
      <p:ext uri="{BB962C8B-B14F-4D97-AF65-F5344CB8AC3E}">
        <p14:creationId xmlns:p14="http://schemas.microsoft.com/office/powerpoint/2010/main" val="232990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0BE5188-94F8-463F-BCEE-E7D4E38CDE21}"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 McGraw Hill LLC. All rights reserved. No reproduction or distribution without the prior written consent of McGraw Hill. </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97F4F653-0A74-43B6-87D8-465AF6C69277}" type="slidenum">
              <a:rPr lang="en-US" altLang="en-US"/>
              <a:pPr>
                <a:defRPr/>
              </a:pPr>
              <a:t>‹#›</a:t>
            </a:fld>
            <a:endParaRPr lang="en-US" altLang="en-US" dirty="0"/>
          </a:p>
        </p:txBody>
      </p:sp>
    </p:spTree>
    <p:extLst>
      <p:ext uri="{BB962C8B-B14F-4D97-AF65-F5344CB8AC3E}">
        <p14:creationId xmlns:p14="http://schemas.microsoft.com/office/powerpoint/2010/main" val="13716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D7E0245-6947-4B65-8FC9-584D0BF74C25}"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 McGraw Hill LLC. All rights reserved. No reproduction or distribution without the prior written consent of McGraw Hill. </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38ABF040-04FF-452C-89EF-CD580AB42E82}" type="slidenum">
              <a:rPr lang="en-US" altLang="en-US"/>
              <a:pPr>
                <a:defRPr/>
              </a:pPr>
              <a:t>‹#›</a:t>
            </a:fld>
            <a:endParaRPr lang="en-US" altLang="en-US" dirty="0"/>
          </a:p>
        </p:txBody>
      </p:sp>
    </p:spTree>
    <p:extLst>
      <p:ext uri="{BB962C8B-B14F-4D97-AF65-F5344CB8AC3E}">
        <p14:creationId xmlns:p14="http://schemas.microsoft.com/office/powerpoint/2010/main" val="367272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89BF52D-EF77-4FC8-958F-29272476BED8}"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 McGraw Hill LLC. All rights reserved. No reproduction or distribution without the prior written consent of McGraw Hill. </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3A11662B-66A8-4D1B-90A8-B2ECEB30B49C}" type="slidenum">
              <a:rPr lang="en-US" altLang="en-US"/>
              <a:pPr>
                <a:defRPr/>
              </a:pPr>
              <a:t>‹#›</a:t>
            </a:fld>
            <a:endParaRPr lang="en-US" altLang="en-US" dirty="0"/>
          </a:p>
        </p:txBody>
      </p:sp>
    </p:spTree>
    <p:extLst>
      <p:ext uri="{BB962C8B-B14F-4D97-AF65-F5344CB8AC3E}">
        <p14:creationId xmlns:p14="http://schemas.microsoft.com/office/powerpoint/2010/main" val="13868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656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fld id="{8956D206-EE4C-4BD9-9C09-FFFF37229348}" type="datetime1">
              <a:rPr lang="en-US" smtClean="0"/>
              <a:t>3/13/2024</a:t>
            </a:fld>
            <a:endParaRPr lang="en-US" altLang="en-US" dirty="0"/>
          </a:p>
        </p:txBody>
      </p:sp>
      <p:sp>
        <p:nvSpPr>
          <p:cNvPr id="6656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r>
              <a:rPr lang="en-US" altLang="en-US" dirty="0"/>
              <a:t> © McGraw Hill LLC. All rights reserved. No reproduction or distribution without the prior written consent of McGraw Hill. </a:t>
            </a:r>
          </a:p>
        </p:txBody>
      </p:sp>
      <p:sp>
        <p:nvSpPr>
          <p:cNvPr id="6656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r>
              <a:rPr lang="en-US" altLang="en-US" dirty="0"/>
              <a:t>1-</a:t>
            </a:r>
            <a:fld id="{24B25752-EE7B-4D94-85B0-EE926A467DB6}"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Eleven</a:t>
            </a:r>
          </a:p>
        </p:txBody>
      </p:sp>
      <p:sp>
        <p:nvSpPr>
          <p:cNvPr id="3075" name="Rectangle 5"/>
          <p:cNvSpPr>
            <a:spLocks noGrp="1" noChangeArrowheads="1"/>
          </p:cNvSpPr>
          <p:nvPr>
            <p:ph type="subTitle" idx="1"/>
          </p:nvPr>
        </p:nvSpPr>
        <p:spPr/>
        <p:txBody>
          <a:bodyPr/>
          <a:lstStyle/>
          <a:p>
            <a:pPr eaLnBrk="1" hangingPunct="1"/>
            <a:r>
              <a:rPr lang="en-US" altLang="en-US" sz="5500" dirty="0"/>
              <a:t>Commercial Banks: </a:t>
            </a:r>
            <a:r>
              <a:rPr lang="en-US" altLang="en-US" sz="5500" i="1" dirty="0"/>
              <a:t>Industry Overview</a:t>
            </a:r>
          </a:p>
        </p:txBody>
      </p:sp>
      <p:sp>
        <p:nvSpPr>
          <p:cNvPr id="2" name="Content Placeholder 1">
            <a:extLst>
              <a:ext uri="{FF2B5EF4-FFF2-40B4-BE49-F238E27FC236}">
                <a16:creationId xmlns:a16="http://schemas.microsoft.com/office/drawing/2014/main" id="{4E7BD1B6-1CFC-4F2B-AD7F-53AC9EE77556}"/>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   ©McGraw Hill LLC. All rights reserved. No reproduction or distribution without the prior written consent of McGraw Hill. </a:t>
            </a:r>
          </a:p>
          <a:p>
            <a:pPr algn="l"/>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defRPr/>
            </a:pPr>
            <a:r>
              <a:rPr lang="en-US" sz="3500" dirty="0"/>
              <a:t>Commercial Bank Liabilities: Borrowed or Other Liability Funds</a:t>
            </a:r>
          </a:p>
        </p:txBody>
      </p:sp>
      <p:sp>
        <p:nvSpPr>
          <p:cNvPr id="8197" name="Rectangle 3"/>
          <p:cNvSpPr>
            <a:spLocks noGrp="1" noChangeArrowheads="1"/>
          </p:cNvSpPr>
          <p:nvPr>
            <p:ph type="body" sz="half" idx="4294967295"/>
          </p:nvPr>
        </p:nvSpPr>
        <p:spPr>
          <a:xfrm>
            <a:off x="190500" y="1719262"/>
            <a:ext cx="8724900"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250"/>
              </a:spcBef>
            </a:pPr>
            <a:r>
              <a:rPr lang="en-US" altLang="en-US" sz="2500" dirty="0"/>
              <a:t>Nondeposit liabilities include a broad array of instruments:</a:t>
            </a:r>
          </a:p>
          <a:p>
            <a:pPr lvl="1" eaLnBrk="1" hangingPunct="1">
              <a:lnSpc>
                <a:spcPct val="90000"/>
              </a:lnSpc>
              <a:spcBef>
                <a:spcPts val="250"/>
              </a:spcBef>
            </a:pPr>
            <a:r>
              <a:rPr lang="en-US" altLang="en-US" sz="2200" dirty="0"/>
              <a:t>Shorter maturity instruments</a:t>
            </a:r>
          </a:p>
          <a:p>
            <a:pPr lvl="2" eaLnBrk="1" hangingPunct="1">
              <a:lnSpc>
                <a:spcPct val="90000"/>
              </a:lnSpc>
              <a:spcBef>
                <a:spcPts val="250"/>
              </a:spcBef>
            </a:pPr>
            <a:r>
              <a:rPr lang="en-US" altLang="en-US" sz="2000" dirty="0"/>
              <a:t>Purchase of federal funds (bank reserves) on the interbank market</a:t>
            </a:r>
          </a:p>
          <a:p>
            <a:pPr lvl="2" eaLnBrk="1" hangingPunct="1">
              <a:lnSpc>
                <a:spcPct val="90000"/>
              </a:lnSpc>
              <a:spcBef>
                <a:spcPts val="250"/>
              </a:spcBef>
            </a:pPr>
            <a:r>
              <a:rPr lang="en-US" altLang="en-US" sz="2000" dirty="0"/>
              <a:t>Repurchase agreements (temporary swaps of securities for federal funds)</a:t>
            </a:r>
          </a:p>
          <a:p>
            <a:pPr lvl="1" eaLnBrk="1" hangingPunct="1">
              <a:lnSpc>
                <a:spcPct val="90000"/>
              </a:lnSpc>
              <a:spcBef>
                <a:spcPts val="250"/>
              </a:spcBef>
            </a:pPr>
            <a:r>
              <a:rPr lang="en-US" altLang="en-US" sz="2200" dirty="0"/>
              <a:t>Longer maturity instruments</a:t>
            </a:r>
          </a:p>
          <a:p>
            <a:pPr lvl="2" eaLnBrk="1" hangingPunct="1">
              <a:lnSpc>
                <a:spcPct val="90000"/>
              </a:lnSpc>
              <a:spcBef>
                <a:spcPts val="250"/>
              </a:spcBef>
            </a:pPr>
            <a:r>
              <a:rPr lang="en-US" altLang="en-US" sz="2000" dirty="0"/>
              <a:t>Issuance of notes and bonds</a:t>
            </a:r>
          </a:p>
          <a:p>
            <a:pPr eaLnBrk="1" hangingPunct="1">
              <a:lnSpc>
                <a:spcPct val="90000"/>
              </a:lnSpc>
              <a:spcBef>
                <a:spcPts val="250"/>
              </a:spcBef>
            </a:pPr>
            <a:r>
              <a:rPr lang="en-US" sz="2500" b="0" i="0" u="none" strike="noStrike" baseline="0" dirty="0"/>
              <a:t>Liability structure of banks’ balance sheets tends to reflect shorter maturity structure than that of their asset portfolio</a:t>
            </a:r>
          </a:p>
          <a:p>
            <a:pPr eaLnBrk="1" hangingPunct="1">
              <a:lnSpc>
                <a:spcPct val="90000"/>
              </a:lnSpc>
              <a:spcBef>
                <a:spcPts val="250"/>
              </a:spcBef>
            </a:pPr>
            <a:r>
              <a:rPr lang="en-US" sz="2500" dirty="0"/>
              <a:t>R</a:t>
            </a:r>
            <a:r>
              <a:rPr lang="en-US" sz="2500" b="0" i="0" u="none" strike="noStrike" baseline="0" dirty="0"/>
              <a:t>elatively more liquid instruments, such as deposits and interbank borrowings, are used to fund relatively less liquid assets, such as loans</a:t>
            </a:r>
          </a:p>
          <a:p>
            <a:pPr lvl="1" eaLnBrk="1" hangingPunct="1">
              <a:lnSpc>
                <a:spcPct val="90000"/>
              </a:lnSpc>
              <a:spcBef>
                <a:spcPts val="250"/>
              </a:spcBef>
            </a:pPr>
            <a:r>
              <a:rPr lang="en-US" sz="2100" dirty="0"/>
              <a:t>I</a:t>
            </a:r>
            <a:r>
              <a:rPr lang="en-US" sz="2100" b="0" i="0" u="none" strike="noStrike" baseline="0" dirty="0"/>
              <a:t>nterest rate risk—or maturity mismatch risk—and liquidity risk are key exposure concerns for bank managers</a:t>
            </a:r>
            <a:endParaRPr lang="en-US" altLang="en-US" sz="2100" dirty="0"/>
          </a:p>
        </p:txBody>
      </p:sp>
      <p:sp>
        <p:nvSpPr>
          <p:cNvPr id="6" name="Slide Number Placeholder 2">
            <a:extLst>
              <a:ext uri="{FF2B5EF4-FFF2-40B4-BE49-F238E27FC236}">
                <a16:creationId xmlns:a16="http://schemas.microsoft.com/office/drawing/2014/main" id="{FF91AA40-980C-43AF-9235-54601200EF54}"/>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a:t>
            </a:r>
            <a:fld id="{97F4F653-0A74-43B6-87D8-465AF6C69277}" type="slidenum">
              <a:rPr lang="en-US" altLang="en-US" smtClean="0"/>
              <a:pPr>
                <a:defRPr/>
              </a:pPr>
              <a:t>10</a:t>
            </a:fld>
            <a:endParaRPr lang="en-US" altLang="en-US" dirty="0"/>
          </a:p>
        </p:txBody>
      </p:sp>
      <p:sp>
        <p:nvSpPr>
          <p:cNvPr id="3" name="Footer Placeholder 3">
            <a:extLst>
              <a:ext uri="{FF2B5EF4-FFF2-40B4-BE49-F238E27FC236}">
                <a16:creationId xmlns:a16="http://schemas.microsoft.com/office/drawing/2014/main" id="{6AF539B8-26AC-4C28-885E-9E995C422BE6}"/>
              </a:ext>
            </a:extLst>
          </p:cNvPr>
          <p:cNvSpPr txBox="1">
            <a:spLocks/>
          </p:cNvSpPr>
          <p:nvPr/>
        </p:nvSpPr>
        <p:spPr bwMode="auto">
          <a:xfrm>
            <a:off x="1045675" y="6583362"/>
            <a:ext cx="705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Tree>
    <p:extLst>
      <p:ext uri="{BB962C8B-B14F-4D97-AF65-F5344CB8AC3E}">
        <p14:creationId xmlns:p14="http://schemas.microsoft.com/office/powerpoint/2010/main" val="5011172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0" y="-56748"/>
            <a:ext cx="8153400" cy="1143000"/>
          </a:xfrm>
        </p:spPr>
        <p:txBody>
          <a:bodyPr anchor="ctr"/>
          <a:lstStyle/>
          <a:p>
            <a:pPr eaLnBrk="1" hangingPunct="1">
              <a:defRPr/>
            </a:pPr>
            <a:r>
              <a:rPr lang="en-US" sz="3100" dirty="0"/>
              <a:t>Balance Sheet of U.S. Commercial Banks </a:t>
            </a:r>
            <a:r>
              <a:rPr lang="en-US" sz="3000" dirty="0"/>
              <a:t>($ millions)</a:t>
            </a:r>
          </a:p>
        </p:txBody>
      </p:sp>
      <p:sp>
        <p:nvSpPr>
          <p:cNvPr id="6" name="Footer Placeholder 3">
            <a:extLst>
              <a:ext uri="{FF2B5EF4-FFF2-40B4-BE49-F238E27FC236}">
                <a16:creationId xmlns:a16="http://schemas.microsoft.com/office/drawing/2014/main" id="{F74695BF-F1AA-4370-AAEE-16E4C55B6BC7}"/>
              </a:ext>
            </a:extLst>
          </p:cNvPr>
          <p:cNvSpPr txBox="1">
            <a:spLocks/>
          </p:cNvSpPr>
          <p:nvPr/>
        </p:nvSpPr>
        <p:spPr bwMode="auto">
          <a:xfrm>
            <a:off x="787399" y="6578600"/>
            <a:ext cx="758705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11" name="Slide Number Placeholder 2">
            <a:extLst>
              <a:ext uri="{FF2B5EF4-FFF2-40B4-BE49-F238E27FC236}">
                <a16:creationId xmlns:a16="http://schemas.microsoft.com/office/drawing/2014/main" id="{3D3DA43B-9EDF-463A-91D9-EBC504029FF0}"/>
              </a:ext>
            </a:extLst>
          </p:cNvPr>
          <p:cNvSpPr>
            <a:spLocks noGrp="1"/>
          </p:cNvSpPr>
          <p:nvPr>
            <p:ph type="sldNum" sz="quarter" idx="12"/>
          </p:nvPr>
        </p:nvSpPr>
        <p:spPr>
          <a:xfrm>
            <a:off x="6582508" y="6559952"/>
            <a:ext cx="2133600" cy="291296"/>
          </a:xfrm>
        </p:spPr>
        <p:txBody>
          <a:bodyPr/>
          <a:lstStyle/>
          <a:p>
            <a:pPr>
              <a:defRPr/>
            </a:pPr>
            <a:r>
              <a:rPr lang="en-US" altLang="en-US" dirty="0"/>
              <a:t>11-</a:t>
            </a:r>
            <a:fld id="{97F4F653-0A74-43B6-87D8-465AF6C69277}" type="slidenum">
              <a:rPr lang="en-US" altLang="en-US" smtClean="0"/>
              <a:pPr>
                <a:defRPr/>
              </a:pPr>
              <a:t>11</a:t>
            </a:fld>
            <a:endParaRPr lang="en-US" altLang="en-US" dirty="0"/>
          </a:p>
        </p:txBody>
      </p:sp>
      <p:pic>
        <p:nvPicPr>
          <p:cNvPr id="4" name="Picture 3">
            <a:extLst>
              <a:ext uri="{FF2B5EF4-FFF2-40B4-BE49-F238E27FC236}">
                <a16:creationId xmlns:a16="http://schemas.microsoft.com/office/drawing/2014/main" id="{0B0C1FA4-BF71-81A3-4D0D-C332FE95577D}"/>
              </a:ext>
            </a:extLst>
          </p:cNvPr>
          <p:cNvPicPr>
            <a:picLocks noChangeAspect="1"/>
          </p:cNvPicPr>
          <p:nvPr/>
        </p:nvPicPr>
        <p:blipFill>
          <a:blip r:embed="rId3"/>
          <a:stretch>
            <a:fillRect/>
          </a:stretch>
        </p:blipFill>
        <p:spPr>
          <a:xfrm>
            <a:off x="1624970" y="1033824"/>
            <a:ext cx="5911914" cy="5526128"/>
          </a:xfrm>
          <a:prstGeom prst="rect">
            <a:avLst/>
          </a:prstGeom>
        </p:spPr>
      </p:pic>
    </p:spTree>
    <p:extLst>
      <p:ext uri="{BB962C8B-B14F-4D97-AF65-F5344CB8AC3E}">
        <p14:creationId xmlns:p14="http://schemas.microsoft.com/office/powerpoint/2010/main" val="38301751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idx="4294967295"/>
          </p:nvPr>
        </p:nvSpPr>
        <p:spPr/>
        <p:txBody>
          <a:bodyPr anchor="ctr"/>
          <a:lstStyle/>
          <a:p>
            <a:pPr eaLnBrk="1" hangingPunct="1">
              <a:defRPr/>
            </a:pPr>
            <a:r>
              <a:rPr lang="en-US" sz="3500" dirty="0"/>
              <a:t>Commercial Bank: Equity</a:t>
            </a:r>
          </a:p>
        </p:txBody>
      </p:sp>
      <p:sp>
        <p:nvSpPr>
          <p:cNvPr id="9221" name="Rectangle 3"/>
          <p:cNvSpPr>
            <a:spLocks noGrp="1" noChangeArrowheads="1"/>
          </p:cNvSpPr>
          <p:nvPr>
            <p:ph type="body" sz="half" idx="4294967295"/>
          </p:nvPr>
        </p:nvSpPr>
        <p:spPr>
          <a:xfrm>
            <a:off x="228600" y="1719262"/>
            <a:ext cx="8585200" cy="484068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Commercial bank equity capital consists mainly of common and preferred stock (listed at par value), surplus or additional paid-in capital, and retained earnings</a:t>
            </a:r>
          </a:p>
          <a:p>
            <a:pPr lvl="1" eaLnBrk="1" hangingPunct="1"/>
            <a:r>
              <a:rPr lang="en-US" altLang="en-US" sz="2200" dirty="0"/>
              <a:t>Commercial bank equity capital was 9.9% of total liabilities and equity in 2021</a:t>
            </a:r>
          </a:p>
          <a:p>
            <a:pPr eaLnBrk="1" hangingPunct="1"/>
            <a:r>
              <a:rPr lang="en-US" altLang="en-US" sz="2500" dirty="0"/>
              <a:t>Capital Purchase Program, part of Troubled Assets Relief Program (TARP), was intended to encourage U.S. FIs to build capital and increase flow of financing to U.S. businesses and consumers to support the U.S. economy</a:t>
            </a:r>
          </a:p>
          <a:p>
            <a:pPr eaLnBrk="1" hangingPunct="1"/>
            <a:r>
              <a:rPr lang="en-US" sz="2500" dirty="0"/>
              <a:t>L</a:t>
            </a:r>
            <a:r>
              <a:rPr lang="en-US" sz="2500" b="0" i="0" u="none" strike="noStrike" baseline="0" dirty="0"/>
              <a:t>argest banks subject to annual stress tests, designed to ensure that the banks are properly capitalized </a:t>
            </a:r>
          </a:p>
          <a:p>
            <a:pPr lvl="1" eaLnBrk="1" hangingPunct="1"/>
            <a:r>
              <a:rPr lang="en-US" sz="2200" b="0" i="0" u="none" strike="noStrike" baseline="0" dirty="0"/>
              <a:t>2010 Wall Street Reform and Consumer Protection Act</a:t>
            </a:r>
            <a:endParaRPr lang="en-US" altLang="en-US" sz="2200" dirty="0"/>
          </a:p>
        </p:txBody>
      </p:sp>
      <p:sp>
        <p:nvSpPr>
          <p:cNvPr id="6" name="Slide Number Placeholder 2">
            <a:extLst>
              <a:ext uri="{FF2B5EF4-FFF2-40B4-BE49-F238E27FC236}">
                <a16:creationId xmlns:a16="http://schemas.microsoft.com/office/drawing/2014/main" id="{C8915600-0A06-4567-8766-C8180443C702}"/>
              </a:ext>
            </a:extLst>
          </p:cNvPr>
          <p:cNvSpPr>
            <a:spLocks noGrp="1"/>
          </p:cNvSpPr>
          <p:nvPr>
            <p:ph type="sldNum" sz="quarter" idx="12"/>
          </p:nvPr>
        </p:nvSpPr>
        <p:spPr>
          <a:xfrm>
            <a:off x="6582508" y="6559952"/>
            <a:ext cx="2133600" cy="291296"/>
          </a:xfrm>
        </p:spPr>
        <p:txBody>
          <a:bodyPr/>
          <a:lstStyle/>
          <a:p>
            <a:pPr>
              <a:defRPr/>
            </a:pPr>
            <a:r>
              <a:rPr lang="en-US" altLang="en-US" dirty="0"/>
              <a:t>11-</a:t>
            </a:r>
            <a:fld id="{97F4F653-0A74-43B6-87D8-465AF6C69277}" type="slidenum">
              <a:rPr lang="en-US" altLang="en-US" smtClean="0"/>
              <a:pPr>
                <a:defRPr/>
              </a:pPr>
              <a:t>12</a:t>
            </a:fld>
            <a:endParaRPr lang="en-US" altLang="en-US" dirty="0"/>
          </a:p>
        </p:txBody>
      </p:sp>
      <p:sp>
        <p:nvSpPr>
          <p:cNvPr id="4" name="Footer Placeholder 3">
            <a:extLst>
              <a:ext uri="{FF2B5EF4-FFF2-40B4-BE49-F238E27FC236}">
                <a16:creationId xmlns:a16="http://schemas.microsoft.com/office/drawing/2014/main" id="{905350B2-236F-4300-9ED5-8CF22EB4280B}"/>
              </a:ext>
            </a:extLst>
          </p:cNvPr>
          <p:cNvSpPr txBox="1">
            <a:spLocks/>
          </p:cNvSpPr>
          <p:nvPr/>
        </p:nvSpPr>
        <p:spPr bwMode="auto">
          <a:xfrm>
            <a:off x="877180" y="6585428"/>
            <a:ext cx="728803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177800" y="122238"/>
            <a:ext cx="7823200" cy="1295400"/>
          </a:xfrm>
        </p:spPr>
        <p:txBody>
          <a:bodyPr anchor="ctr"/>
          <a:lstStyle/>
          <a:p>
            <a:pPr eaLnBrk="1" hangingPunct="1">
              <a:defRPr/>
            </a:pPr>
            <a:r>
              <a:rPr lang="en-US" sz="3600" dirty="0"/>
              <a:t>Off-Balance-Sheet (OBS) Activities</a:t>
            </a:r>
          </a:p>
        </p:txBody>
      </p:sp>
      <p:sp>
        <p:nvSpPr>
          <p:cNvPr id="11269" name="Rectangle 3"/>
          <p:cNvSpPr>
            <a:spLocks noGrp="1" noChangeArrowheads="1"/>
          </p:cNvSpPr>
          <p:nvPr>
            <p:ph type="body" sz="half" idx="4294967295"/>
          </p:nvPr>
        </p:nvSpPr>
        <p:spPr>
          <a:xfrm>
            <a:off x="177800" y="1719262"/>
            <a:ext cx="8750300" cy="47450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0000"/>
              </a:lnSpc>
            </a:pPr>
            <a:r>
              <a:rPr lang="en-US" altLang="en-US" sz="2500" dirty="0"/>
              <a:t>Banks engage in many fee-related activities off the balance sheet, such as the following: </a:t>
            </a:r>
          </a:p>
          <a:p>
            <a:pPr lvl="1" eaLnBrk="1" hangingPunct="1">
              <a:lnSpc>
                <a:spcPct val="80000"/>
              </a:lnSpc>
            </a:pPr>
            <a:r>
              <a:rPr lang="en-US" altLang="en-US" sz="2200" dirty="0"/>
              <a:t>Issuing various types of guarantees (e.g., letters of credit) </a:t>
            </a:r>
          </a:p>
          <a:p>
            <a:pPr lvl="1" eaLnBrk="1" hangingPunct="1">
              <a:lnSpc>
                <a:spcPct val="80000"/>
              </a:lnSpc>
            </a:pPr>
            <a:r>
              <a:rPr lang="en-US" altLang="en-US" sz="2200" dirty="0"/>
              <a:t>Making future commitments to lend</a:t>
            </a:r>
          </a:p>
          <a:p>
            <a:pPr lvl="1" eaLnBrk="1" hangingPunct="1">
              <a:lnSpc>
                <a:spcPct val="80000"/>
              </a:lnSpc>
            </a:pPr>
            <a:r>
              <a:rPr lang="en-US" altLang="en-US" sz="2200" dirty="0"/>
              <a:t>Engaging in derivative transactions – futures, forwards, options, and swaps</a:t>
            </a:r>
            <a:endParaRPr lang="en-US" altLang="en-US" sz="1700" dirty="0"/>
          </a:p>
          <a:p>
            <a:pPr eaLnBrk="1" hangingPunct="1">
              <a:lnSpc>
                <a:spcPct val="80000"/>
              </a:lnSpc>
            </a:pPr>
            <a:r>
              <a:rPr lang="en-US" altLang="en-US" sz="2500" b="1" dirty="0"/>
              <a:t>Off-balance-sheet (OBS) assets</a:t>
            </a:r>
            <a:endParaRPr lang="en-US" altLang="en-US" sz="2500" dirty="0"/>
          </a:p>
          <a:p>
            <a:pPr lvl="1" eaLnBrk="1" hangingPunct="1">
              <a:lnSpc>
                <a:spcPct val="80000"/>
              </a:lnSpc>
            </a:pPr>
            <a:r>
              <a:rPr lang="en-US" altLang="en-US" sz="2200" dirty="0"/>
              <a:t>When an event occurs, this item moves onto asset side of balance sheet or income is realized on income statement</a:t>
            </a:r>
          </a:p>
          <a:p>
            <a:pPr eaLnBrk="1" hangingPunct="1">
              <a:lnSpc>
                <a:spcPct val="80000"/>
              </a:lnSpc>
            </a:pPr>
            <a:r>
              <a:rPr lang="en-US" altLang="en-US" sz="2500" b="1" dirty="0"/>
              <a:t>Off-balance-sheet (OBS) liabilities</a:t>
            </a:r>
          </a:p>
          <a:p>
            <a:pPr lvl="1" eaLnBrk="1" hangingPunct="1">
              <a:lnSpc>
                <a:spcPct val="80000"/>
              </a:lnSpc>
            </a:pPr>
            <a:r>
              <a:rPr lang="en-US" altLang="en-US" sz="2200" dirty="0"/>
              <a:t>When an event occurs, this item moves onto liability side of balance sheet or an expense is realized on income statement</a:t>
            </a:r>
          </a:p>
          <a:p>
            <a:pPr eaLnBrk="1" hangingPunct="1">
              <a:lnSpc>
                <a:spcPct val="80000"/>
              </a:lnSpc>
            </a:pPr>
            <a:r>
              <a:rPr lang="en-US" altLang="en-US" sz="2500" dirty="0"/>
              <a:t>Banks have both earnings and regulatory “tax-avoidance” incentives to undertake OBS activities</a:t>
            </a:r>
          </a:p>
        </p:txBody>
      </p:sp>
      <p:sp>
        <p:nvSpPr>
          <p:cNvPr id="4" name="Footer Placeholder 3">
            <a:extLst>
              <a:ext uri="{FF2B5EF4-FFF2-40B4-BE49-F238E27FC236}">
                <a16:creationId xmlns:a16="http://schemas.microsoft.com/office/drawing/2014/main" id="{938A5501-292A-4D87-B3AB-2C623C2EB9A3}"/>
              </a:ext>
            </a:extLst>
          </p:cNvPr>
          <p:cNvSpPr txBox="1">
            <a:spLocks/>
          </p:cNvSpPr>
          <p:nvPr/>
        </p:nvSpPr>
        <p:spPr bwMode="auto">
          <a:xfrm>
            <a:off x="841029" y="6553200"/>
            <a:ext cx="742384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8" name="Slide Number Placeholder 2">
            <a:extLst>
              <a:ext uri="{FF2B5EF4-FFF2-40B4-BE49-F238E27FC236}">
                <a16:creationId xmlns:a16="http://schemas.microsoft.com/office/drawing/2014/main" id="{20582E2B-ADA7-4666-AAB9-239235237D5D}"/>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13</a:t>
            </a:fld>
            <a:endParaRPr lang="en-US" altLang="en-US" dirty="0"/>
          </a:p>
        </p:txBody>
      </p:sp>
    </p:spTree>
    <p:extLst>
      <p:ext uri="{BB962C8B-B14F-4D97-AF65-F5344CB8AC3E}">
        <p14:creationId xmlns:p14="http://schemas.microsoft.com/office/powerpoint/2010/main" val="5675275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p:txBody>
          <a:bodyPr anchor="ctr"/>
          <a:lstStyle/>
          <a:p>
            <a:pPr eaLnBrk="1" hangingPunct="1">
              <a:defRPr/>
            </a:pPr>
            <a:r>
              <a:rPr lang="en-US" sz="3500" dirty="0"/>
              <a:t>Off-Balance-Sheet (OBS) Activities</a:t>
            </a:r>
            <a:br>
              <a:rPr lang="en-US" sz="3500" dirty="0"/>
            </a:br>
            <a:r>
              <a:rPr lang="en-US" sz="3200" dirty="0"/>
              <a:t>(Continued)</a:t>
            </a:r>
          </a:p>
        </p:txBody>
      </p:sp>
      <p:sp>
        <p:nvSpPr>
          <p:cNvPr id="11269" name="Rectangle 3"/>
          <p:cNvSpPr>
            <a:spLocks noGrp="1" noChangeArrowheads="1"/>
          </p:cNvSpPr>
          <p:nvPr>
            <p:ph type="body" sz="half" idx="4294967295"/>
          </p:nvPr>
        </p:nvSpPr>
        <p:spPr>
          <a:xfrm>
            <a:off x="177800" y="1719262"/>
            <a:ext cx="8750300" cy="484069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sz="2500" dirty="0"/>
              <a:t>U</a:t>
            </a:r>
            <a:r>
              <a:rPr lang="en-US" sz="2500" b="0" i="0" u="none" strike="noStrike" baseline="0" dirty="0"/>
              <a:t>se of derivative contracts accelerated during 1992–2010 period; accounted for much of the growth in OBS activity</a:t>
            </a:r>
            <a:endParaRPr lang="en-US" sz="2500" dirty="0"/>
          </a:p>
          <a:p>
            <a:pPr lvl="1" eaLnBrk="1" hangingPunct="1">
              <a:lnSpc>
                <a:spcPct val="90000"/>
              </a:lnSpc>
              <a:spcBef>
                <a:spcPts val="600"/>
              </a:spcBef>
            </a:pPr>
            <a:r>
              <a:rPr lang="en-US" sz="2200" dirty="0"/>
              <a:t>N</a:t>
            </a:r>
            <a:r>
              <a:rPr lang="en-US" sz="2200" b="0" i="0" u="none" strike="noStrike" baseline="0" dirty="0"/>
              <a:t>otional value of OBS activities at commercial banks was $10,252.8b in 1992 compared to $4,593.0b of on-balance-sheet activities</a:t>
            </a:r>
          </a:p>
          <a:p>
            <a:pPr lvl="1" eaLnBrk="1" hangingPunct="1">
              <a:lnSpc>
                <a:spcPct val="90000"/>
              </a:lnSpc>
              <a:spcBef>
                <a:spcPts val="600"/>
              </a:spcBef>
            </a:pPr>
            <a:r>
              <a:rPr lang="en-US" sz="2200" b="0" i="0" u="none" strike="noStrike" baseline="0" dirty="0"/>
              <a:t>By 2010, the notional value of OBS bank activities was $254,731.5b (compared to the $13,254.2b value of on-balance-sheet activities) before falling to $180,421.6b in 2019</a:t>
            </a:r>
          </a:p>
          <a:p>
            <a:pPr eaLnBrk="1" hangingPunct="1">
              <a:lnSpc>
                <a:spcPct val="90000"/>
              </a:lnSpc>
              <a:spcBef>
                <a:spcPts val="600"/>
              </a:spcBef>
            </a:pPr>
            <a:r>
              <a:rPr lang="en-US" sz="2500" dirty="0"/>
              <a:t>A</a:t>
            </a:r>
            <a:r>
              <a:rPr lang="en-US" sz="2500" b="0" i="0" u="none" strike="noStrike" baseline="0" dirty="0"/>
              <a:t>t the heart of the financial crisis were losses from OBS mortgage-backed securities, created and held by FIs</a:t>
            </a:r>
          </a:p>
          <a:p>
            <a:pPr lvl="1" eaLnBrk="1" hangingPunct="1">
              <a:lnSpc>
                <a:spcPct val="90000"/>
              </a:lnSpc>
              <a:spcBef>
                <a:spcPts val="600"/>
              </a:spcBef>
            </a:pPr>
            <a:r>
              <a:rPr lang="en-US" sz="2200" b="0" i="0" u="none" strike="noStrike" baseline="0" dirty="0"/>
              <a:t>Losses from the falling value of OBS securities reached over $1 trillion worldwide through 2009</a:t>
            </a:r>
          </a:p>
          <a:p>
            <a:pPr lvl="1" eaLnBrk="1" hangingPunct="1">
              <a:lnSpc>
                <a:spcPct val="90000"/>
              </a:lnSpc>
              <a:spcBef>
                <a:spcPts val="600"/>
              </a:spcBef>
            </a:pPr>
            <a:r>
              <a:rPr lang="en-US" sz="2200" b="0" i="0" u="none" strike="noStrike" baseline="0" dirty="0"/>
              <a:t>TARP gave U.S. Treasury funds to buy “toxic” mortgages and other securities from FIs</a:t>
            </a:r>
            <a:endParaRPr lang="en-US" altLang="en-US" sz="2200" dirty="0"/>
          </a:p>
        </p:txBody>
      </p:sp>
      <p:sp>
        <p:nvSpPr>
          <p:cNvPr id="4" name="Footer Placeholder 3">
            <a:extLst>
              <a:ext uri="{FF2B5EF4-FFF2-40B4-BE49-F238E27FC236}">
                <a16:creationId xmlns:a16="http://schemas.microsoft.com/office/drawing/2014/main" id="{938A5501-292A-4D87-B3AB-2C623C2EB9A3}"/>
              </a:ext>
            </a:extLst>
          </p:cNvPr>
          <p:cNvSpPr txBox="1">
            <a:spLocks/>
          </p:cNvSpPr>
          <p:nvPr/>
        </p:nvSpPr>
        <p:spPr bwMode="auto">
          <a:xfrm>
            <a:off x="869133" y="6578600"/>
            <a:ext cx="71318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8" name="Slide Number Placeholder 2">
            <a:extLst>
              <a:ext uri="{FF2B5EF4-FFF2-40B4-BE49-F238E27FC236}">
                <a16:creationId xmlns:a16="http://schemas.microsoft.com/office/drawing/2014/main" id="{20582E2B-ADA7-4666-AAB9-239235237D5D}"/>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14</a:t>
            </a:fld>
            <a:endParaRPr lang="en-US"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a:xfrm>
            <a:off x="279400" y="155576"/>
            <a:ext cx="7543800" cy="1295400"/>
          </a:xfrm>
        </p:spPr>
        <p:txBody>
          <a:bodyPr anchor="ctr"/>
          <a:lstStyle/>
          <a:p>
            <a:pPr eaLnBrk="1" hangingPunct="1">
              <a:defRPr/>
            </a:pPr>
            <a:r>
              <a:rPr lang="en-US" sz="3500" dirty="0"/>
              <a:t>Other Fee-Generating Activities</a:t>
            </a:r>
          </a:p>
        </p:txBody>
      </p:sp>
      <p:sp>
        <p:nvSpPr>
          <p:cNvPr id="12293" name="Rectangle 3"/>
          <p:cNvSpPr>
            <a:spLocks noGrp="1" noChangeArrowheads="1"/>
          </p:cNvSpPr>
          <p:nvPr>
            <p:ph type="body" sz="half" idx="4294967295"/>
          </p:nvPr>
        </p:nvSpPr>
        <p:spPr>
          <a:xfrm>
            <a:off x="190500" y="1739900"/>
            <a:ext cx="8674100" cy="482005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Trust services </a:t>
            </a:r>
            <a:r>
              <a:rPr lang="en-US" altLang="en-US" sz="2500" dirty="0"/>
              <a:t>are offered by only the largest banks</a:t>
            </a:r>
          </a:p>
          <a:p>
            <a:pPr lvl="1" eaLnBrk="1" hangingPunct="1">
              <a:lnSpc>
                <a:spcPct val="90000"/>
              </a:lnSpc>
            </a:pPr>
            <a:r>
              <a:rPr lang="en-US" altLang="en-US" sz="2200" dirty="0"/>
              <a:t>Trust department of a commercial bank holds and manages assets for individuals or corporations are offered by only the largest banks</a:t>
            </a:r>
          </a:p>
          <a:p>
            <a:pPr lvl="2" eaLnBrk="1" hangingPunct="1">
              <a:lnSpc>
                <a:spcPct val="90000"/>
              </a:lnSpc>
            </a:pPr>
            <a:r>
              <a:rPr lang="en-US" altLang="en-US" sz="2000" dirty="0"/>
              <a:t>Individual trusts represent about one-half of all trust assets managed by commercial banks</a:t>
            </a:r>
          </a:p>
          <a:p>
            <a:pPr lvl="2" eaLnBrk="1" hangingPunct="1">
              <a:lnSpc>
                <a:spcPct val="90000"/>
              </a:lnSpc>
            </a:pPr>
            <a:r>
              <a:rPr lang="en-US" altLang="en-US" sz="2000" dirty="0"/>
              <a:t>Pension fund assets are the second largest group of assets managed by trust departments of commercial banks</a:t>
            </a:r>
          </a:p>
          <a:p>
            <a:pPr eaLnBrk="1" hangingPunct="1">
              <a:lnSpc>
                <a:spcPct val="90000"/>
              </a:lnSpc>
            </a:pPr>
            <a:r>
              <a:rPr lang="en-US" altLang="en-US" sz="2500" b="1" dirty="0"/>
              <a:t>Correspondent banking </a:t>
            </a:r>
            <a:r>
              <a:rPr lang="en-US" altLang="en-US" sz="2500" dirty="0"/>
              <a:t>is the provision of banking services to other banks that do not have the staff resources to perform the services themselves</a:t>
            </a:r>
          </a:p>
          <a:p>
            <a:pPr lvl="1" eaLnBrk="1" hangingPunct="1">
              <a:lnSpc>
                <a:spcPct val="90000"/>
              </a:lnSpc>
            </a:pPr>
            <a:r>
              <a:rPr lang="en-US" altLang="en-US" sz="2200" dirty="0"/>
              <a:t>Services include check clearing and collection, foreign exchange trading, hedging services, and participation in large loan and security issuances</a:t>
            </a:r>
          </a:p>
        </p:txBody>
      </p:sp>
      <p:sp>
        <p:nvSpPr>
          <p:cNvPr id="4" name="Footer Placeholder 3">
            <a:extLst>
              <a:ext uri="{FF2B5EF4-FFF2-40B4-BE49-F238E27FC236}">
                <a16:creationId xmlns:a16="http://schemas.microsoft.com/office/drawing/2014/main" id="{83C0D8C8-EAE6-46BE-8571-EE9101254A75}"/>
              </a:ext>
            </a:extLst>
          </p:cNvPr>
          <p:cNvSpPr txBox="1">
            <a:spLocks/>
          </p:cNvSpPr>
          <p:nvPr/>
        </p:nvSpPr>
        <p:spPr bwMode="auto">
          <a:xfrm>
            <a:off x="427891" y="6578600"/>
            <a:ext cx="778360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67E54551-0657-4E83-AAFA-84378F501FCA}"/>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a:xfrm>
            <a:off x="279400" y="155576"/>
            <a:ext cx="7543800" cy="1295400"/>
          </a:xfrm>
        </p:spPr>
        <p:txBody>
          <a:bodyPr anchor="ctr"/>
          <a:lstStyle/>
          <a:p>
            <a:pPr eaLnBrk="1" hangingPunct="1">
              <a:defRPr/>
            </a:pPr>
            <a:r>
              <a:rPr lang="en-US" sz="3500" dirty="0"/>
              <a:t>Size, Structure, and Composition of the Industry</a:t>
            </a:r>
          </a:p>
        </p:txBody>
      </p:sp>
      <p:sp>
        <p:nvSpPr>
          <p:cNvPr id="12293" name="Rectangle 3"/>
          <p:cNvSpPr>
            <a:spLocks noGrp="1" noChangeArrowheads="1"/>
          </p:cNvSpPr>
          <p:nvPr>
            <p:ph type="body" sz="half" idx="4294967295"/>
          </p:nvPr>
        </p:nvSpPr>
        <p:spPr>
          <a:xfrm>
            <a:off x="190500" y="1600200"/>
            <a:ext cx="8674100" cy="495975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b="0" i="0" u="none" strike="noStrike" baseline="0" dirty="0"/>
              <a:t>Number of commercial banks in U.S. has been declining, though much of this is </a:t>
            </a:r>
            <a:r>
              <a:rPr lang="en-US" sz="2500" dirty="0"/>
              <a:t>due to </a:t>
            </a:r>
            <a:r>
              <a:rPr lang="en-US" sz="2500" b="0" i="0" u="none" strike="noStrike" baseline="0" dirty="0"/>
              <a:t>mergers and acquisitions</a:t>
            </a:r>
          </a:p>
          <a:p>
            <a:pPr lvl="1" eaLnBrk="1" hangingPunct="1">
              <a:lnSpc>
                <a:spcPct val="90000"/>
              </a:lnSpc>
            </a:pPr>
            <a:r>
              <a:rPr lang="en-US" altLang="en-US" sz="2100" dirty="0"/>
              <a:t>2021 – 4,231 banks</a:t>
            </a:r>
          </a:p>
          <a:p>
            <a:pPr lvl="1" eaLnBrk="1" hangingPunct="1">
              <a:lnSpc>
                <a:spcPct val="90000"/>
              </a:lnSpc>
            </a:pPr>
            <a:r>
              <a:rPr lang="en-US" altLang="en-US" sz="2100" dirty="0"/>
              <a:t>1984 – 14,483 banks</a:t>
            </a:r>
          </a:p>
          <a:p>
            <a:pPr eaLnBrk="1" hangingPunct="1">
              <a:lnSpc>
                <a:spcPct val="90000"/>
              </a:lnSpc>
            </a:pPr>
            <a:r>
              <a:rPr lang="en-US" sz="2500" b="0" i="0" u="none" strike="noStrike" baseline="0" dirty="0"/>
              <a:t>It was not until the 1980s and 1990s that regulators allowed banks to merge with other banks across state lines (i.e., </a:t>
            </a:r>
            <a:r>
              <a:rPr lang="en-US" sz="2500" b="0" i="1" u="none" strike="noStrike" baseline="0" dirty="0"/>
              <a:t>interstate mergers</a:t>
            </a:r>
            <a:r>
              <a:rPr lang="en-US" sz="2500" b="0" i="0" u="none" strike="noStrike" baseline="0" dirty="0"/>
              <a:t>)</a:t>
            </a:r>
          </a:p>
          <a:p>
            <a:pPr lvl="1" eaLnBrk="1" hangingPunct="1">
              <a:lnSpc>
                <a:spcPct val="90000"/>
              </a:lnSpc>
            </a:pPr>
            <a:r>
              <a:rPr lang="en-US" sz="2100" b="0" i="0" u="none" strike="noStrike" baseline="0" dirty="0"/>
              <a:t>In 1994, Congress passed legislation (the </a:t>
            </a:r>
            <a:r>
              <a:rPr lang="en-US" sz="2100" b="1" u="none" strike="noStrike" baseline="0" dirty="0"/>
              <a:t>Reigle-Neal Act</a:t>
            </a:r>
            <a:r>
              <a:rPr lang="en-US" sz="2100" b="0" i="0" u="none" strike="noStrike" baseline="0" dirty="0"/>
              <a:t>) easing branching by banks across state lines </a:t>
            </a:r>
          </a:p>
          <a:p>
            <a:pPr eaLnBrk="1" hangingPunct="1">
              <a:lnSpc>
                <a:spcPct val="90000"/>
              </a:lnSpc>
            </a:pPr>
            <a:r>
              <a:rPr lang="en-US" sz="2500" b="0" i="0" u="none" strike="noStrike" baseline="0" dirty="0"/>
              <a:t>It has only been since 1987 that banks have possessed powers to underwrite corporate securities </a:t>
            </a:r>
            <a:endParaRPr lang="en-US" sz="2500" dirty="0"/>
          </a:p>
          <a:p>
            <a:pPr lvl="1" eaLnBrk="1" hangingPunct="1">
              <a:lnSpc>
                <a:spcPct val="90000"/>
              </a:lnSpc>
            </a:pPr>
            <a:r>
              <a:rPr lang="en-US" sz="2100" b="0" i="0" u="none" strike="noStrike" baseline="0" dirty="0"/>
              <a:t>Full authority to enter the investment banking (and insuranc</a:t>
            </a:r>
            <a:r>
              <a:rPr lang="en-US" sz="2100" dirty="0"/>
              <a:t>e)</a:t>
            </a:r>
            <a:r>
              <a:rPr lang="en-US" sz="2100" b="0" i="0" u="none" strike="noStrike" baseline="0" dirty="0"/>
              <a:t> business was received only with the passage of the </a:t>
            </a:r>
            <a:r>
              <a:rPr lang="en-US" sz="2100" b="1" i="0" u="none" strike="noStrike" baseline="0" dirty="0"/>
              <a:t>Financial Services Modernization Act</a:t>
            </a:r>
            <a:r>
              <a:rPr lang="en-US" sz="2100" b="0" i="0" u="none" strike="noStrike" baseline="0" dirty="0"/>
              <a:t> in 1999 </a:t>
            </a:r>
            <a:endParaRPr lang="en-US" altLang="en-US" sz="2100" dirty="0"/>
          </a:p>
        </p:txBody>
      </p:sp>
      <p:sp>
        <p:nvSpPr>
          <p:cNvPr id="4" name="Footer Placeholder 3">
            <a:extLst>
              <a:ext uri="{FF2B5EF4-FFF2-40B4-BE49-F238E27FC236}">
                <a16:creationId xmlns:a16="http://schemas.microsoft.com/office/drawing/2014/main" id="{83C0D8C8-EAE6-46BE-8571-EE9101254A75}"/>
              </a:ext>
            </a:extLst>
          </p:cNvPr>
          <p:cNvSpPr txBox="1">
            <a:spLocks/>
          </p:cNvSpPr>
          <p:nvPr/>
        </p:nvSpPr>
        <p:spPr bwMode="auto">
          <a:xfrm>
            <a:off x="679010" y="6594482"/>
            <a:ext cx="778598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67E54551-0657-4E83-AAFA-84378F501FCA}"/>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16</a:t>
            </a:fld>
            <a:endParaRPr lang="en-US" altLang="en-US" dirty="0"/>
          </a:p>
        </p:txBody>
      </p:sp>
    </p:spTree>
    <p:extLst>
      <p:ext uri="{BB962C8B-B14F-4D97-AF65-F5344CB8AC3E}">
        <p14:creationId xmlns:p14="http://schemas.microsoft.com/office/powerpoint/2010/main" val="11374440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a:xfrm>
            <a:off x="279400" y="155576"/>
            <a:ext cx="7543800" cy="1295400"/>
          </a:xfrm>
        </p:spPr>
        <p:txBody>
          <a:bodyPr anchor="ctr"/>
          <a:lstStyle/>
          <a:p>
            <a:pPr eaLnBrk="1" hangingPunct="1">
              <a:defRPr/>
            </a:pPr>
            <a:r>
              <a:rPr lang="en-US" sz="3500" dirty="0"/>
              <a:t>Shadow Banking</a:t>
            </a:r>
          </a:p>
        </p:txBody>
      </p:sp>
      <p:sp>
        <p:nvSpPr>
          <p:cNvPr id="12293" name="Rectangle 3"/>
          <p:cNvSpPr>
            <a:spLocks noGrp="1" noChangeArrowheads="1"/>
          </p:cNvSpPr>
          <p:nvPr>
            <p:ph type="body" sz="half" idx="4294967295"/>
          </p:nvPr>
        </p:nvSpPr>
        <p:spPr>
          <a:xfrm>
            <a:off x="190500" y="1739900"/>
            <a:ext cx="8674100" cy="482005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Activities of nonfinancial service firms that perform banking services have been termed </a:t>
            </a:r>
            <a:r>
              <a:rPr lang="en-US" altLang="en-US" sz="2500" b="1" dirty="0"/>
              <a:t>shadow banking</a:t>
            </a:r>
          </a:p>
          <a:p>
            <a:pPr lvl="1" eaLnBrk="1" hangingPunct="1">
              <a:lnSpc>
                <a:spcPct val="90000"/>
              </a:lnSpc>
            </a:pPr>
            <a:r>
              <a:rPr lang="en-US" sz="2200" dirty="0"/>
              <a:t>S</a:t>
            </a:r>
            <a:r>
              <a:rPr lang="en-US" sz="2200" b="0" i="0" u="none" strike="noStrike" baseline="0" dirty="0"/>
              <a:t>hadow banking system intermediates the flow of funds between net savers and net borrowers </a:t>
            </a:r>
          </a:p>
          <a:p>
            <a:pPr lvl="1" eaLnBrk="1" hangingPunct="1">
              <a:lnSpc>
                <a:spcPct val="90000"/>
              </a:lnSpc>
            </a:pPr>
            <a:r>
              <a:rPr lang="en-US" sz="2200" b="0" i="0" u="none" strike="noStrike" baseline="0" dirty="0"/>
              <a:t>Credit intermediation is performed through a series of steps involving </a:t>
            </a:r>
            <a:r>
              <a:rPr lang="en-US" sz="2200" b="0" i="1" u="none" strike="noStrike" baseline="0" dirty="0"/>
              <a:t>many</a:t>
            </a:r>
            <a:r>
              <a:rPr lang="en-US" sz="2200" b="0" i="0" u="none" strike="noStrike" baseline="0" dirty="0"/>
              <a:t> nonbank financial service firms </a:t>
            </a:r>
          </a:p>
          <a:p>
            <a:pPr lvl="1" eaLnBrk="1" hangingPunct="1">
              <a:lnSpc>
                <a:spcPct val="90000"/>
              </a:lnSpc>
            </a:pPr>
            <a:r>
              <a:rPr lang="en-US" sz="2200" dirty="0"/>
              <a:t>F</a:t>
            </a:r>
            <a:r>
              <a:rPr lang="en-US" sz="2200" b="0" i="0" u="none" strike="noStrike" baseline="0" dirty="0"/>
              <a:t>ace significantly reduced regulation than traditional banks </a:t>
            </a:r>
          </a:p>
          <a:p>
            <a:pPr lvl="1" eaLnBrk="1" hangingPunct="1">
              <a:lnSpc>
                <a:spcPct val="90000"/>
              </a:lnSpc>
            </a:pPr>
            <a:r>
              <a:rPr lang="en-US" sz="2200" b="0" i="0" u="none" strike="noStrike" baseline="0" dirty="0"/>
              <a:t>Can often perform credit intermediation process more cost efficiently than traditional banks </a:t>
            </a:r>
          </a:p>
          <a:p>
            <a:pPr eaLnBrk="1" hangingPunct="1">
              <a:lnSpc>
                <a:spcPct val="90000"/>
              </a:lnSpc>
            </a:pPr>
            <a:r>
              <a:rPr lang="en-US" sz="2500" b="0" i="0" u="none" strike="noStrike" baseline="0" dirty="0"/>
              <a:t>2010 Wall Street Reform and Consumer Protection Act called for regulators to be given broad authority to monitor and regulate nonbank financial firms that pose risks to the financial system </a:t>
            </a:r>
            <a:endParaRPr lang="en-US" sz="2500" dirty="0"/>
          </a:p>
          <a:p>
            <a:pPr eaLnBrk="1" hangingPunct="1">
              <a:lnSpc>
                <a:spcPct val="90000"/>
              </a:lnSpc>
            </a:pPr>
            <a:endParaRPr lang="en-US" altLang="en-US" sz="2600" dirty="0"/>
          </a:p>
          <a:p>
            <a:pPr lvl="1" eaLnBrk="1" hangingPunct="1">
              <a:lnSpc>
                <a:spcPct val="90000"/>
              </a:lnSpc>
            </a:pPr>
            <a:endParaRPr lang="en-US" altLang="en-US" sz="2500" dirty="0"/>
          </a:p>
        </p:txBody>
      </p:sp>
      <p:sp>
        <p:nvSpPr>
          <p:cNvPr id="4" name="Footer Placeholder 3">
            <a:extLst>
              <a:ext uri="{FF2B5EF4-FFF2-40B4-BE49-F238E27FC236}">
                <a16:creationId xmlns:a16="http://schemas.microsoft.com/office/drawing/2014/main" id="{83C0D8C8-EAE6-46BE-8571-EE9101254A75}"/>
              </a:ext>
            </a:extLst>
          </p:cNvPr>
          <p:cNvSpPr txBox="1">
            <a:spLocks/>
          </p:cNvSpPr>
          <p:nvPr/>
        </p:nvSpPr>
        <p:spPr bwMode="auto">
          <a:xfrm>
            <a:off x="761308" y="6578600"/>
            <a:ext cx="753248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67E54551-0657-4E83-AAFA-84378F501FCA}"/>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17</a:t>
            </a:fld>
            <a:endParaRPr lang="en-US" altLang="en-US" dirty="0"/>
          </a:p>
        </p:txBody>
      </p:sp>
    </p:spTree>
    <p:extLst>
      <p:ext uri="{BB962C8B-B14F-4D97-AF65-F5344CB8AC3E}">
        <p14:creationId xmlns:p14="http://schemas.microsoft.com/office/powerpoint/2010/main" val="23663625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a:xfrm>
            <a:off x="279400" y="155576"/>
            <a:ext cx="7543800" cy="1295400"/>
          </a:xfrm>
        </p:spPr>
        <p:txBody>
          <a:bodyPr anchor="ctr"/>
          <a:lstStyle/>
          <a:p>
            <a:pPr eaLnBrk="1" hangingPunct="1">
              <a:defRPr/>
            </a:pPr>
            <a:r>
              <a:rPr lang="en-US" sz="3500" dirty="0"/>
              <a:t>Bank Size and Concentration</a:t>
            </a:r>
          </a:p>
        </p:txBody>
      </p:sp>
      <p:sp>
        <p:nvSpPr>
          <p:cNvPr id="12293" name="Rectangle 3"/>
          <p:cNvSpPr>
            <a:spLocks noGrp="1" noChangeArrowheads="1"/>
          </p:cNvSpPr>
          <p:nvPr>
            <p:ph type="body" sz="half" idx="4294967295"/>
          </p:nvPr>
        </p:nvSpPr>
        <p:spPr>
          <a:xfrm>
            <a:off x="190500" y="1739900"/>
            <a:ext cx="8674100" cy="482005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b="1" dirty="0"/>
              <a:t>Community banks </a:t>
            </a:r>
            <a:r>
              <a:rPr lang="en-US" altLang="en-US" sz="2400" dirty="0"/>
              <a:t>have less than $1 billion in asset size and tend to specialize in </a:t>
            </a:r>
            <a:r>
              <a:rPr lang="en-US" altLang="en-US" sz="2400" b="1" dirty="0"/>
              <a:t>retail banking</a:t>
            </a:r>
          </a:p>
          <a:p>
            <a:pPr lvl="1" eaLnBrk="1" hangingPunct="1">
              <a:lnSpc>
                <a:spcPct val="90000"/>
              </a:lnSpc>
            </a:pPr>
            <a:r>
              <a:rPr lang="en-US" altLang="en-US" sz="2100" b="1" dirty="0"/>
              <a:t>Retail banking</a:t>
            </a:r>
            <a:r>
              <a:rPr lang="en-US" altLang="en-US" sz="2100" dirty="0"/>
              <a:t> is consumer-oriented banking, such as providing residential and consumer loans and accepting smaller deposits </a:t>
            </a:r>
          </a:p>
          <a:p>
            <a:pPr lvl="1" eaLnBrk="1" hangingPunct="1">
              <a:lnSpc>
                <a:spcPct val="90000"/>
              </a:lnSpc>
            </a:pPr>
            <a:r>
              <a:rPr lang="en-US" sz="2100" b="0" i="0" u="none" strike="noStrike" baseline="0" dirty="0"/>
              <a:t>Decreasing both in number and importance, as asset share has dropped from 36.6% in 1984 to 4.9% in 2021</a:t>
            </a:r>
          </a:p>
          <a:p>
            <a:pPr eaLnBrk="1" hangingPunct="1">
              <a:lnSpc>
                <a:spcPct val="90000"/>
              </a:lnSpc>
            </a:pPr>
            <a:r>
              <a:rPr lang="en-US" sz="2400" dirty="0"/>
              <a:t>R</a:t>
            </a:r>
            <a:r>
              <a:rPr lang="en-US" sz="2400" b="0" i="0" u="none" strike="noStrike" baseline="0" dirty="0"/>
              <a:t>elative asset share of largest banks (over $1 billion in size) increased from 63.4 percent in 1984 to 95.1 percent in 2021 </a:t>
            </a:r>
          </a:p>
          <a:p>
            <a:pPr lvl="1" eaLnBrk="1" hangingPunct="1">
              <a:lnSpc>
                <a:spcPct val="90000"/>
              </a:lnSpc>
            </a:pPr>
            <a:r>
              <a:rPr lang="en-US" altLang="en-US" sz="2200" b="1" dirty="0"/>
              <a:t>Regional or superregional banks </a:t>
            </a:r>
            <a:r>
              <a:rPr lang="en-US" altLang="en-US" sz="2200" dirty="0"/>
              <a:t>engage in a complete array of </a:t>
            </a:r>
            <a:r>
              <a:rPr lang="en-US" altLang="en-US" sz="2200" b="1" dirty="0"/>
              <a:t>wholesale banking</a:t>
            </a:r>
            <a:r>
              <a:rPr lang="en-US" altLang="en-US" sz="2200" dirty="0"/>
              <a:t>, or commercial-oriented,</a:t>
            </a:r>
            <a:r>
              <a:rPr lang="en-US" altLang="en-US" sz="2200" b="1" dirty="0"/>
              <a:t> </a:t>
            </a:r>
            <a:r>
              <a:rPr lang="en-US" altLang="en-US" sz="2200" dirty="0"/>
              <a:t>activities</a:t>
            </a:r>
          </a:p>
          <a:p>
            <a:pPr lvl="2" eaLnBrk="1" hangingPunct="1">
              <a:lnSpc>
                <a:spcPct val="90000"/>
              </a:lnSpc>
            </a:pPr>
            <a:r>
              <a:rPr lang="en-US" altLang="en-US" sz="1900" dirty="0"/>
              <a:t>Have access to the markets for purchased funds (e.g., interbank or </a:t>
            </a:r>
            <a:r>
              <a:rPr lang="en-US" altLang="en-US" sz="1900" b="1" dirty="0"/>
              <a:t>federal funds market</a:t>
            </a:r>
            <a:r>
              <a:rPr lang="en-US" altLang="en-US" sz="1900" dirty="0"/>
              <a:t>), to finance lending and investment activities</a:t>
            </a:r>
          </a:p>
          <a:p>
            <a:pPr lvl="1" eaLnBrk="1" hangingPunct="1">
              <a:lnSpc>
                <a:spcPct val="90000"/>
              </a:lnSpc>
            </a:pPr>
            <a:r>
              <a:rPr lang="en-US" altLang="en-US" sz="2200" b="1" dirty="0"/>
              <a:t>Money center banks </a:t>
            </a:r>
            <a:r>
              <a:rPr lang="en-US" altLang="en-US" sz="2200" dirty="0"/>
              <a:t>engage heavily in wholesale activity in money markets, with retail banks and large firms as clients</a:t>
            </a:r>
          </a:p>
          <a:p>
            <a:pPr lvl="1" eaLnBrk="1" hangingPunct="1">
              <a:lnSpc>
                <a:spcPct val="90000"/>
              </a:lnSpc>
            </a:pPr>
            <a:endParaRPr lang="en-US" altLang="en-US" sz="2000" b="1" dirty="0"/>
          </a:p>
          <a:p>
            <a:pPr marL="344487" lvl="1" indent="0" eaLnBrk="1" hangingPunct="1">
              <a:lnSpc>
                <a:spcPct val="90000"/>
              </a:lnSpc>
              <a:buNone/>
            </a:pPr>
            <a:endParaRPr lang="en-US" altLang="en-US" sz="2100" b="1" dirty="0"/>
          </a:p>
        </p:txBody>
      </p:sp>
      <p:sp>
        <p:nvSpPr>
          <p:cNvPr id="4" name="Footer Placeholder 3">
            <a:extLst>
              <a:ext uri="{FF2B5EF4-FFF2-40B4-BE49-F238E27FC236}">
                <a16:creationId xmlns:a16="http://schemas.microsoft.com/office/drawing/2014/main" id="{83C0D8C8-EAE6-46BE-8571-EE9101254A75}"/>
              </a:ext>
            </a:extLst>
          </p:cNvPr>
          <p:cNvSpPr txBox="1">
            <a:spLocks/>
          </p:cNvSpPr>
          <p:nvPr/>
        </p:nvSpPr>
        <p:spPr bwMode="auto">
          <a:xfrm>
            <a:off x="828392" y="6578600"/>
            <a:ext cx="748721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67E54551-0657-4E83-AAFA-84378F501FCA}"/>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18</a:t>
            </a:fld>
            <a:endParaRPr lang="en-US" altLang="en-US" dirty="0"/>
          </a:p>
        </p:txBody>
      </p:sp>
    </p:spTree>
    <p:extLst>
      <p:ext uri="{BB962C8B-B14F-4D97-AF65-F5344CB8AC3E}">
        <p14:creationId xmlns:p14="http://schemas.microsoft.com/office/powerpoint/2010/main" val="42489053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8900" y="95652"/>
            <a:ext cx="8153400" cy="1143000"/>
          </a:xfrm>
        </p:spPr>
        <p:txBody>
          <a:bodyPr anchor="ctr"/>
          <a:lstStyle/>
          <a:p>
            <a:pPr eaLnBrk="1" hangingPunct="1">
              <a:defRPr/>
            </a:pPr>
            <a:r>
              <a:rPr lang="en-US" sz="3600" dirty="0"/>
              <a:t>U.S. Bank Asset Concentration, </a:t>
            </a:r>
            <a:br>
              <a:rPr lang="en-US" sz="3600" dirty="0"/>
            </a:br>
            <a:r>
              <a:rPr lang="en-US" sz="3600" dirty="0"/>
              <a:t>1984 versus 2021</a:t>
            </a:r>
          </a:p>
        </p:txBody>
      </p:sp>
      <p:sp>
        <p:nvSpPr>
          <p:cNvPr id="6" name="Footer Placeholder 3">
            <a:extLst>
              <a:ext uri="{FF2B5EF4-FFF2-40B4-BE49-F238E27FC236}">
                <a16:creationId xmlns:a16="http://schemas.microsoft.com/office/drawing/2014/main" id="{F74695BF-F1AA-4370-AAEE-16E4C55B6BC7}"/>
              </a:ext>
            </a:extLst>
          </p:cNvPr>
          <p:cNvSpPr txBox="1">
            <a:spLocks/>
          </p:cNvSpPr>
          <p:nvPr/>
        </p:nvSpPr>
        <p:spPr bwMode="auto">
          <a:xfrm>
            <a:off x="926156" y="6561674"/>
            <a:ext cx="729168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11" name="Slide Number Placeholder 2">
            <a:extLst>
              <a:ext uri="{FF2B5EF4-FFF2-40B4-BE49-F238E27FC236}">
                <a16:creationId xmlns:a16="http://schemas.microsoft.com/office/drawing/2014/main" id="{3D3DA43B-9EDF-463A-91D9-EBC504029FF0}"/>
              </a:ext>
            </a:extLst>
          </p:cNvPr>
          <p:cNvSpPr>
            <a:spLocks noGrp="1"/>
          </p:cNvSpPr>
          <p:nvPr>
            <p:ph type="sldNum" sz="quarter" idx="12"/>
          </p:nvPr>
        </p:nvSpPr>
        <p:spPr>
          <a:xfrm>
            <a:off x="6582508" y="6559952"/>
            <a:ext cx="2133600" cy="291296"/>
          </a:xfrm>
        </p:spPr>
        <p:txBody>
          <a:bodyPr/>
          <a:lstStyle/>
          <a:p>
            <a:pPr>
              <a:defRPr/>
            </a:pPr>
            <a:r>
              <a:rPr lang="en-US" altLang="en-US" dirty="0"/>
              <a:t>11-</a:t>
            </a:r>
            <a:fld id="{97F4F653-0A74-43B6-87D8-465AF6C69277}" type="slidenum">
              <a:rPr lang="en-US" altLang="en-US" smtClean="0"/>
              <a:pPr>
                <a:defRPr/>
              </a:pPr>
              <a:t>19</a:t>
            </a:fld>
            <a:endParaRPr lang="en-US" altLang="en-US" dirty="0"/>
          </a:p>
        </p:txBody>
      </p:sp>
      <p:pic>
        <p:nvPicPr>
          <p:cNvPr id="3" name="Picture 2">
            <a:extLst>
              <a:ext uri="{FF2B5EF4-FFF2-40B4-BE49-F238E27FC236}">
                <a16:creationId xmlns:a16="http://schemas.microsoft.com/office/drawing/2014/main" id="{4F2291EF-DD6E-C133-71C6-920EEE14CE09}"/>
              </a:ext>
            </a:extLst>
          </p:cNvPr>
          <p:cNvPicPr>
            <a:picLocks noChangeAspect="1"/>
          </p:cNvPicPr>
          <p:nvPr/>
        </p:nvPicPr>
        <p:blipFill>
          <a:blip r:embed="rId3"/>
          <a:stretch>
            <a:fillRect/>
          </a:stretch>
        </p:blipFill>
        <p:spPr>
          <a:xfrm>
            <a:off x="2247900" y="1238652"/>
            <a:ext cx="4648200" cy="5372100"/>
          </a:xfrm>
          <a:prstGeom prst="rect">
            <a:avLst/>
          </a:prstGeom>
        </p:spPr>
      </p:pic>
    </p:spTree>
    <p:extLst>
      <p:ext uri="{BB962C8B-B14F-4D97-AF65-F5344CB8AC3E}">
        <p14:creationId xmlns:p14="http://schemas.microsoft.com/office/powerpoint/2010/main" val="12052127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Commercial Banks</a:t>
            </a:r>
          </a:p>
        </p:txBody>
      </p:sp>
      <p:sp>
        <p:nvSpPr>
          <p:cNvPr id="4101" name="Rectangle 3"/>
          <p:cNvSpPr>
            <a:spLocks noGrp="1" noChangeArrowheads="1"/>
          </p:cNvSpPr>
          <p:nvPr>
            <p:ph type="body" sz="half" idx="4294967295"/>
          </p:nvPr>
        </p:nvSpPr>
        <p:spPr>
          <a:xfrm>
            <a:off x="457200" y="1719262"/>
            <a:ext cx="8148638"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b="1" dirty="0"/>
              <a:t>Commercial banks </a:t>
            </a:r>
            <a:r>
              <a:rPr lang="en-US" altLang="en-US" sz="2400" dirty="0"/>
              <a:t>are the largest group of financial institutions in terms of the dollar value of assets</a:t>
            </a:r>
          </a:p>
          <a:p>
            <a:pPr eaLnBrk="1" hangingPunct="1">
              <a:lnSpc>
                <a:spcPct val="90000"/>
              </a:lnSpc>
            </a:pPr>
            <a:r>
              <a:rPr lang="en-US" altLang="en-US" sz="2400" dirty="0"/>
              <a:t>Also called </a:t>
            </a:r>
            <a:r>
              <a:rPr lang="en-US" altLang="en-US" sz="2400" i="1" dirty="0"/>
              <a:t>depository institutions </a:t>
            </a:r>
            <a:r>
              <a:rPr lang="en-US" altLang="en-US" sz="2400" dirty="0"/>
              <a:t>because a significant proportion of their funds come from customer deposits</a:t>
            </a:r>
          </a:p>
          <a:p>
            <a:pPr eaLnBrk="1" hangingPunct="1">
              <a:lnSpc>
                <a:spcPct val="90000"/>
              </a:lnSpc>
            </a:pPr>
            <a:r>
              <a:rPr lang="en-US" altLang="en-US" sz="2400" dirty="0"/>
              <a:t>Major assets are loans (financial assets), and major liabilities are deposits</a:t>
            </a:r>
          </a:p>
          <a:p>
            <a:pPr eaLnBrk="1" hangingPunct="1">
              <a:lnSpc>
                <a:spcPct val="90000"/>
              </a:lnSpc>
            </a:pPr>
            <a:r>
              <a:rPr lang="en-US" altLang="en-US" sz="2400" dirty="0"/>
              <a:t>Perform services essential to U.S. financial markets</a:t>
            </a:r>
          </a:p>
          <a:p>
            <a:pPr lvl="1" eaLnBrk="1" hangingPunct="1">
              <a:lnSpc>
                <a:spcPct val="90000"/>
              </a:lnSpc>
            </a:pPr>
            <a:r>
              <a:rPr lang="en-US" altLang="en-US" sz="2200" dirty="0"/>
              <a:t>Play a key role in the transmission of monetary policy</a:t>
            </a:r>
          </a:p>
          <a:p>
            <a:pPr lvl="1" eaLnBrk="1" hangingPunct="1">
              <a:lnSpc>
                <a:spcPct val="90000"/>
              </a:lnSpc>
            </a:pPr>
            <a:r>
              <a:rPr lang="en-US" altLang="en-US" sz="2200" dirty="0"/>
              <a:t>Provide payment services</a:t>
            </a:r>
          </a:p>
          <a:p>
            <a:pPr lvl="1" eaLnBrk="1" hangingPunct="1">
              <a:lnSpc>
                <a:spcPct val="90000"/>
              </a:lnSpc>
            </a:pPr>
            <a:r>
              <a:rPr lang="en-US" altLang="en-US" sz="2200" dirty="0"/>
              <a:t>Offer maturity intermediation services</a:t>
            </a:r>
          </a:p>
          <a:p>
            <a:pPr eaLnBrk="1" hangingPunct="1">
              <a:lnSpc>
                <a:spcPct val="90000"/>
              </a:lnSpc>
            </a:pPr>
            <a:r>
              <a:rPr lang="en-US" altLang="en-US" sz="2400" dirty="0"/>
              <a:t>Banks are regulated to protect against a disruption in the provision of these services and the cost this would impose on the economy and society at large</a:t>
            </a:r>
          </a:p>
        </p:txBody>
      </p:sp>
      <p:sp>
        <p:nvSpPr>
          <p:cNvPr id="5" name="Footer Placeholder 3">
            <a:extLst>
              <a:ext uri="{FF2B5EF4-FFF2-40B4-BE49-F238E27FC236}">
                <a16:creationId xmlns:a16="http://schemas.microsoft.com/office/drawing/2014/main" id="{68C05E75-B765-4981-8F4B-241091F39118}"/>
              </a:ext>
            </a:extLst>
          </p:cNvPr>
          <p:cNvSpPr>
            <a:spLocks noGrp="1"/>
          </p:cNvSpPr>
          <p:nvPr>
            <p:ph type="ftr" sz="quarter" idx="11"/>
          </p:nvPr>
        </p:nvSpPr>
        <p:spPr>
          <a:xfrm>
            <a:off x="933898" y="6583362"/>
            <a:ext cx="7195242" cy="304800"/>
          </a:xfrm>
        </p:spPr>
        <p:txBody>
          <a:bodyPr/>
          <a:lstStyle/>
          <a:p>
            <a:pPr>
              <a:defRPr/>
            </a:pPr>
            <a:r>
              <a:rPr lang="en-US" altLang="en-US" dirty="0"/>
              <a:t>   ©McGraw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72F42E3-2026-4C60-89EC-AE8DE78E2274}"/>
              </a:ext>
            </a:extLst>
          </p:cNvPr>
          <p:cNvSpPr>
            <a:spLocks noGrp="1"/>
          </p:cNvSpPr>
          <p:nvPr>
            <p:ph type="sldNum" sz="quarter" idx="12"/>
          </p:nvPr>
        </p:nvSpPr>
        <p:spPr>
          <a:xfrm>
            <a:off x="6523222" y="6569075"/>
            <a:ext cx="2133600" cy="273050"/>
          </a:xfrm>
        </p:spPr>
        <p:txBody>
          <a:bodyPr/>
          <a:lstStyle/>
          <a:p>
            <a:pPr>
              <a:defRPr/>
            </a:pPr>
            <a:r>
              <a:rPr lang="en-US" altLang="en-US" dirty="0"/>
              <a:t>11-2</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06BF-C32C-4D75-A9D3-58ECFEBF2943}"/>
              </a:ext>
            </a:extLst>
          </p:cNvPr>
          <p:cNvSpPr>
            <a:spLocks noGrp="1"/>
          </p:cNvSpPr>
          <p:nvPr>
            <p:ph type="title"/>
          </p:nvPr>
        </p:nvSpPr>
        <p:spPr>
          <a:xfrm>
            <a:off x="457200" y="439738"/>
            <a:ext cx="7543800" cy="1295400"/>
          </a:xfrm>
        </p:spPr>
        <p:txBody>
          <a:bodyPr/>
          <a:lstStyle/>
          <a:p>
            <a:r>
              <a:rPr lang="en-US" sz="3600" dirty="0"/>
              <a:t>Top Ten U.S. Banks Listed by Total Assets, 2021 </a:t>
            </a:r>
            <a:br>
              <a:rPr lang="en-US" dirty="0"/>
            </a:br>
            <a:r>
              <a:rPr lang="en-US" sz="3200" dirty="0"/>
              <a:t>(in billions of dollars)</a:t>
            </a:r>
          </a:p>
        </p:txBody>
      </p:sp>
      <p:sp>
        <p:nvSpPr>
          <p:cNvPr id="10" name="Footer Placeholder 3">
            <a:extLst>
              <a:ext uri="{FF2B5EF4-FFF2-40B4-BE49-F238E27FC236}">
                <a16:creationId xmlns:a16="http://schemas.microsoft.com/office/drawing/2014/main" id="{6C51B31A-5CA0-4DD1-8C86-F9B7A7E374C2}"/>
              </a:ext>
            </a:extLst>
          </p:cNvPr>
          <p:cNvSpPr txBox="1">
            <a:spLocks/>
          </p:cNvSpPr>
          <p:nvPr/>
        </p:nvSpPr>
        <p:spPr bwMode="auto">
          <a:xfrm>
            <a:off x="1059255" y="6578600"/>
            <a:ext cx="726088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11" name="Slide Number Placeholder 2">
            <a:extLst>
              <a:ext uri="{FF2B5EF4-FFF2-40B4-BE49-F238E27FC236}">
                <a16:creationId xmlns:a16="http://schemas.microsoft.com/office/drawing/2014/main" id="{CD0DB6B8-8E21-464D-93F3-8B3C727EA52E}"/>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20</a:t>
            </a:fld>
            <a:endParaRPr lang="en-US" altLang="en-US" dirty="0"/>
          </a:p>
        </p:txBody>
      </p:sp>
      <p:pic>
        <p:nvPicPr>
          <p:cNvPr id="5" name="Content Placeholder 4">
            <a:extLst>
              <a:ext uri="{FF2B5EF4-FFF2-40B4-BE49-F238E27FC236}">
                <a16:creationId xmlns:a16="http://schemas.microsoft.com/office/drawing/2014/main" id="{7C881ED1-0BA9-0CA9-799F-3846B0DE17E8}"/>
              </a:ext>
            </a:extLst>
          </p:cNvPr>
          <p:cNvPicPr>
            <a:picLocks noGrp="1" noChangeAspect="1"/>
          </p:cNvPicPr>
          <p:nvPr>
            <p:ph idx="1"/>
          </p:nvPr>
        </p:nvPicPr>
        <p:blipFill rotWithShape="1">
          <a:blip r:embed="rId3"/>
          <a:srcRect b="-798"/>
          <a:stretch/>
        </p:blipFill>
        <p:spPr>
          <a:xfrm>
            <a:off x="326835" y="2372008"/>
            <a:ext cx="8490329" cy="2951430"/>
          </a:xfrm>
        </p:spPr>
      </p:pic>
    </p:spTree>
    <p:extLst>
      <p:ext uri="{BB962C8B-B14F-4D97-AF65-F5344CB8AC3E}">
        <p14:creationId xmlns:p14="http://schemas.microsoft.com/office/powerpoint/2010/main" val="427785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p:txBody>
          <a:bodyPr anchor="ctr"/>
          <a:lstStyle/>
          <a:p>
            <a:pPr eaLnBrk="1" hangingPunct="1">
              <a:defRPr/>
            </a:pPr>
            <a:r>
              <a:rPr lang="en-US" sz="3500" dirty="0"/>
              <a:t>Bank Size and Activities</a:t>
            </a:r>
          </a:p>
        </p:txBody>
      </p:sp>
      <p:sp>
        <p:nvSpPr>
          <p:cNvPr id="15365" name="Rectangle 3"/>
          <p:cNvSpPr>
            <a:spLocks noGrp="1" noChangeArrowheads="1"/>
          </p:cNvSpPr>
          <p:nvPr>
            <p:ph type="body" sz="half" idx="4294967295"/>
          </p:nvPr>
        </p:nvSpPr>
        <p:spPr>
          <a:xfrm>
            <a:off x="165100" y="1719262"/>
            <a:ext cx="8813800" cy="484068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400" dirty="0"/>
              <a:t>Size has traditionally affected the types of activities and financial performance of commercial banks</a:t>
            </a:r>
          </a:p>
          <a:p>
            <a:pPr eaLnBrk="1" hangingPunct="1">
              <a:spcBef>
                <a:spcPts val="250"/>
              </a:spcBef>
            </a:pPr>
            <a:endParaRPr lang="en-US" altLang="en-US" sz="2400" dirty="0"/>
          </a:p>
          <a:p>
            <a:pPr eaLnBrk="1" hangingPunct="1">
              <a:spcBef>
                <a:spcPts val="250"/>
              </a:spcBef>
            </a:pPr>
            <a:r>
              <a:rPr lang="en-US" altLang="en-US" sz="2400" dirty="0"/>
              <a:t>Small banks typically focus on the retail side</a:t>
            </a:r>
            <a:endParaRPr lang="en-US" altLang="en-US" sz="2000" dirty="0"/>
          </a:p>
          <a:p>
            <a:pPr lvl="1" eaLnBrk="1" hangingPunct="1">
              <a:spcBef>
                <a:spcPts val="250"/>
              </a:spcBef>
            </a:pPr>
            <a:r>
              <a:rPr lang="en-US" altLang="en-US" sz="2100" dirty="0"/>
              <a:t>Generally hold fewer OBS assets and liabilities than large banks</a:t>
            </a:r>
          </a:p>
          <a:p>
            <a:pPr lvl="1" eaLnBrk="1" hangingPunct="1">
              <a:spcBef>
                <a:spcPts val="250"/>
              </a:spcBef>
            </a:pPr>
            <a:r>
              <a:rPr lang="en-US" altLang="en-US" sz="2100" dirty="0"/>
              <a:t>Rarely hold derivative securities</a:t>
            </a:r>
          </a:p>
          <a:p>
            <a:pPr lvl="1" eaLnBrk="1" hangingPunct="1">
              <a:spcBef>
                <a:spcPts val="250"/>
              </a:spcBef>
            </a:pPr>
            <a:r>
              <a:rPr lang="en-US" altLang="en-US" sz="2100" dirty="0"/>
              <a:t>More sheltered from competition in highly localized markets </a:t>
            </a:r>
          </a:p>
          <a:p>
            <a:pPr lvl="1" eaLnBrk="1" hangingPunct="1">
              <a:spcBef>
                <a:spcPts val="250"/>
              </a:spcBef>
            </a:pPr>
            <a:r>
              <a:rPr lang="en-US" altLang="en-US" sz="2100" dirty="0"/>
              <a:t>Lend to smaller, less sophisticated customers than do large banks</a:t>
            </a:r>
          </a:p>
        </p:txBody>
      </p:sp>
      <p:sp>
        <p:nvSpPr>
          <p:cNvPr id="4" name="Footer Placeholder 3">
            <a:extLst>
              <a:ext uri="{FF2B5EF4-FFF2-40B4-BE49-F238E27FC236}">
                <a16:creationId xmlns:a16="http://schemas.microsoft.com/office/drawing/2014/main" id="{899EE2B8-FA5D-4359-9FD4-AF8CBA4E04BA}"/>
              </a:ext>
            </a:extLst>
          </p:cNvPr>
          <p:cNvSpPr txBox="1">
            <a:spLocks/>
          </p:cNvSpPr>
          <p:nvPr/>
        </p:nvSpPr>
        <p:spPr bwMode="auto">
          <a:xfrm>
            <a:off x="1045675" y="6583362"/>
            <a:ext cx="70526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A4E932FE-A87B-4567-AA7F-E1A740CDC46E}"/>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21</a:t>
            </a:fld>
            <a:endParaRPr lang="en-US"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p:txBody>
          <a:bodyPr anchor="ctr"/>
          <a:lstStyle/>
          <a:p>
            <a:pPr eaLnBrk="1" hangingPunct="1">
              <a:defRPr/>
            </a:pPr>
            <a:r>
              <a:rPr lang="en-US" sz="3500" dirty="0"/>
              <a:t>Bank Size and Activities</a:t>
            </a:r>
            <a:br>
              <a:rPr lang="en-US" sz="3500" dirty="0"/>
            </a:br>
            <a:r>
              <a:rPr lang="en-US" sz="3200" dirty="0"/>
              <a:t>(Continued)</a:t>
            </a:r>
          </a:p>
        </p:txBody>
      </p:sp>
      <p:sp>
        <p:nvSpPr>
          <p:cNvPr id="15365" name="Rectangle 3"/>
          <p:cNvSpPr>
            <a:spLocks noGrp="1" noChangeArrowheads="1"/>
          </p:cNvSpPr>
          <p:nvPr>
            <p:ph type="body" sz="half" idx="4294967295"/>
          </p:nvPr>
        </p:nvSpPr>
        <p:spPr>
          <a:xfrm>
            <a:off x="165100" y="1719262"/>
            <a:ext cx="8813800" cy="484068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400" dirty="0"/>
              <a:t>Large banks usually engage in both retail and wholesale banking, but focus on the wholesale side of the business</a:t>
            </a:r>
          </a:p>
          <a:p>
            <a:pPr lvl="1" eaLnBrk="1" hangingPunct="1">
              <a:spcBef>
                <a:spcPts val="250"/>
              </a:spcBef>
            </a:pPr>
            <a:r>
              <a:rPr lang="en-US" altLang="en-US" sz="2100" dirty="0"/>
              <a:t>Operate with lower amounts of equity capital than do small banks</a:t>
            </a:r>
          </a:p>
          <a:p>
            <a:pPr lvl="1" eaLnBrk="1" hangingPunct="1">
              <a:spcBef>
                <a:spcPts val="250"/>
              </a:spcBef>
            </a:pPr>
            <a:r>
              <a:rPr lang="en-US" altLang="en-US" sz="2100" dirty="0"/>
              <a:t>Tend to use more purchased funds and have fewer core deposits</a:t>
            </a:r>
          </a:p>
          <a:p>
            <a:pPr lvl="1" eaLnBrk="1" hangingPunct="1">
              <a:spcBef>
                <a:spcPts val="250"/>
              </a:spcBef>
            </a:pPr>
            <a:r>
              <a:rPr lang="en-US" altLang="en-US" sz="2100" dirty="0"/>
              <a:t>Lend to larger corporations, which means their </a:t>
            </a:r>
            <a:r>
              <a:rPr lang="en-US" altLang="en-US" sz="2100" b="1" dirty="0"/>
              <a:t>interest rate spreads </a:t>
            </a:r>
            <a:r>
              <a:rPr lang="en-US" altLang="en-US" sz="2100" dirty="0"/>
              <a:t>(i.e., the difference between their lending rates and deposit rates) and </a:t>
            </a:r>
            <a:r>
              <a:rPr lang="en-US" altLang="en-US" sz="2100" b="1" dirty="0"/>
              <a:t>net interest margins </a:t>
            </a:r>
            <a:r>
              <a:rPr lang="en-US" altLang="en-US" sz="2100" dirty="0"/>
              <a:t>(i.e., interest income minus interest expense divided by earning assets) have usually been narrower than those of smaller regional banks</a:t>
            </a:r>
          </a:p>
          <a:p>
            <a:pPr lvl="1" eaLnBrk="1" hangingPunct="1">
              <a:spcBef>
                <a:spcPts val="250"/>
              </a:spcBef>
            </a:pPr>
            <a:r>
              <a:rPr lang="en-US" altLang="en-US" sz="2100" dirty="0"/>
              <a:t>Pay higher salaries and invest more in buildings and premises</a:t>
            </a:r>
          </a:p>
          <a:p>
            <a:pPr lvl="1" eaLnBrk="1" hangingPunct="1">
              <a:spcBef>
                <a:spcPts val="250"/>
              </a:spcBef>
            </a:pPr>
            <a:r>
              <a:rPr lang="en-US" altLang="en-US" sz="2100" dirty="0"/>
              <a:t>Diversity their operations and services more than small banks</a:t>
            </a:r>
          </a:p>
          <a:p>
            <a:pPr lvl="1" eaLnBrk="1" hangingPunct="1">
              <a:spcBef>
                <a:spcPts val="250"/>
              </a:spcBef>
            </a:pPr>
            <a:r>
              <a:rPr lang="en-US" altLang="en-US" sz="2100" dirty="0"/>
              <a:t>Generate more noninterest income than small banks</a:t>
            </a:r>
          </a:p>
          <a:p>
            <a:pPr marL="344487" lvl="1" indent="0" eaLnBrk="1" hangingPunct="1">
              <a:spcBef>
                <a:spcPts val="250"/>
              </a:spcBef>
              <a:buNone/>
            </a:pPr>
            <a:endParaRPr lang="en-US" altLang="en-US" sz="2000" dirty="0"/>
          </a:p>
          <a:p>
            <a:pPr lvl="1" eaLnBrk="1" hangingPunct="1">
              <a:spcBef>
                <a:spcPts val="250"/>
              </a:spcBef>
            </a:pPr>
            <a:endParaRPr lang="en-US" altLang="en-US" sz="2000" dirty="0"/>
          </a:p>
          <a:p>
            <a:pPr eaLnBrk="1" hangingPunct="1">
              <a:spcBef>
                <a:spcPts val="250"/>
              </a:spcBef>
            </a:pPr>
            <a:endParaRPr lang="en-US" altLang="en-US" sz="2200" dirty="0"/>
          </a:p>
        </p:txBody>
      </p:sp>
      <p:sp>
        <p:nvSpPr>
          <p:cNvPr id="4" name="Footer Placeholder 3">
            <a:extLst>
              <a:ext uri="{FF2B5EF4-FFF2-40B4-BE49-F238E27FC236}">
                <a16:creationId xmlns:a16="http://schemas.microsoft.com/office/drawing/2014/main" id="{899EE2B8-FA5D-4359-9FD4-AF8CBA4E04BA}"/>
              </a:ext>
            </a:extLst>
          </p:cNvPr>
          <p:cNvSpPr txBox="1">
            <a:spLocks/>
          </p:cNvSpPr>
          <p:nvPr/>
        </p:nvSpPr>
        <p:spPr bwMode="auto">
          <a:xfrm>
            <a:off x="828392" y="6583362"/>
            <a:ext cx="748721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A4E932FE-A87B-4567-AA7F-E1A740CDC46E}"/>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22</a:t>
            </a:fld>
            <a:endParaRPr lang="en-US" altLang="en-US" dirty="0"/>
          </a:p>
        </p:txBody>
      </p:sp>
    </p:spTree>
    <p:extLst>
      <p:ext uri="{BB962C8B-B14F-4D97-AF65-F5344CB8AC3E}">
        <p14:creationId xmlns:p14="http://schemas.microsoft.com/office/powerpoint/2010/main" val="17521104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p:txBody>
          <a:bodyPr anchor="ctr"/>
          <a:lstStyle/>
          <a:p>
            <a:pPr eaLnBrk="1" hangingPunct="1">
              <a:defRPr/>
            </a:pPr>
            <a:r>
              <a:rPr lang="en-US" sz="3500" dirty="0"/>
              <a:t>Industry Performance</a:t>
            </a:r>
          </a:p>
        </p:txBody>
      </p:sp>
      <p:sp>
        <p:nvSpPr>
          <p:cNvPr id="18437" name="Rectangle 3"/>
          <p:cNvSpPr>
            <a:spLocks noGrp="1" noChangeArrowheads="1"/>
          </p:cNvSpPr>
          <p:nvPr>
            <p:ph type="body" sz="half" idx="4294967295"/>
          </p:nvPr>
        </p:nvSpPr>
        <p:spPr>
          <a:xfrm>
            <a:off x="190500" y="1719262"/>
            <a:ext cx="8737600" cy="484068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Strong performance of commercial banks during early 2000s</a:t>
            </a:r>
          </a:p>
          <a:p>
            <a:pPr lvl="1" eaLnBrk="1" hangingPunct="1">
              <a:lnSpc>
                <a:spcPct val="90000"/>
              </a:lnSpc>
            </a:pPr>
            <a:r>
              <a:rPr lang="en-US" sz="2100" b="0" i="0" u="none" strike="noStrike" baseline="0" dirty="0"/>
              <a:t>Federal Reserve cut interest rates 13 times during this period </a:t>
            </a:r>
          </a:p>
          <a:p>
            <a:pPr lvl="1" eaLnBrk="1" hangingPunct="1">
              <a:lnSpc>
                <a:spcPct val="90000"/>
              </a:lnSpc>
            </a:pPr>
            <a:r>
              <a:rPr lang="en-US" sz="2100" dirty="0"/>
              <a:t>L</a:t>
            </a:r>
            <a:r>
              <a:rPr lang="en-US" sz="2100" b="0" i="0" u="none" strike="noStrike" baseline="0" dirty="0"/>
              <a:t>ower interest rates made home purchasing more affordable </a:t>
            </a:r>
            <a:endParaRPr lang="en-US" sz="2100" dirty="0"/>
          </a:p>
          <a:p>
            <a:pPr lvl="1" eaLnBrk="1" hangingPunct="1">
              <a:lnSpc>
                <a:spcPct val="90000"/>
              </a:lnSpc>
            </a:pPr>
            <a:r>
              <a:rPr lang="en-US" sz="2100" dirty="0"/>
              <a:t>D</a:t>
            </a:r>
            <a:r>
              <a:rPr lang="en-US" sz="2100" b="0" i="0" u="none" strike="noStrike" baseline="0" dirty="0"/>
              <a:t>evelopment of new financial instruments helped banks shift credit risk from their balance sheets to financial markets and other FIs, such as insurance companies </a:t>
            </a:r>
          </a:p>
          <a:p>
            <a:pPr lvl="1" eaLnBrk="1" hangingPunct="1">
              <a:lnSpc>
                <a:spcPct val="90000"/>
              </a:lnSpc>
            </a:pPr>
            <a:r>
              <a:rPr lang="en-US" sz="2100" dirty="0"/>
              <a:t>I</a:t>
            </a:r>
            <a:r>
              <a:rPr lang="en-US" sz="2100" b="0" i="0" u="none" strike="noStrike" baseline="0" dirty="0"/>
              <a:t>mproved IT helped banks manage their risk better </a:t>
            </a:r>
          </a:p>
          <a:p>
            <a:pPr eaLnBrk="1" hangingPunct="1">
              <a:lnSpc>
                <a:spcPct val="90000"/>
              </a:lnSpc>
            </a:pPr>
            <a:r>
              <a:rPr lang="en-US" sz="2400" b="0" i="0" u="none" strike="noStrike" baseline="0" dirty="0"/>
              <a:t>Rising interest rates in mid-2000s caused performance to decline, but not significantly </a:t>
            </a:r>
          </a:p>
          <a:p>
            <a:pPr lvl="1" eaLnBrk="1" hangingPunct="1">
              <a:lnSpc>
                <a:spcPct val="90000"/>
              </a:lnSpc>
            </a:pPr>
            <a:r>
              <a:rPr lang="en-US" sz="2100" b="0" i="0" u="none" strike="noStrike" baseline="0" dirty="0"/>
              <a:t>Third quarter 2006 earnings represented the second highest quarterly total ever reported by the industry </a:t>
            </a:r>
          </a:p>
          <a:p>
            <a:pPr lvl="1" eaLnBrk="1" hangingPunct="1">
              <a:lnSpc>
                <a:spcPct val="90000"/>
              </a:lnSpc>
            </a:pPr>
            <a:r>
              <a:rPr lang="en-US" sz="2100" b="0" i="0" u="none" strike="noStrike" baseline="0" dirty="0"/>
              <a:t>Industry’s core capital ratio increased to 10.36%, the highest level since new, risk-based capital ratios were implemented in 1993 </a:t>
            </a:r>
            <a:endParaRPr lang="en-US" sz="2100" dirty="0"/>
          </a:p>
          <a:p>
            <a:pPr lvl="1" eaLnBrk="1" hangingPunct="1">
              <a:lnSpc>
                <a:spcPct val="90000"/>
              </a:lnSpc>
            </a:pPr>
            <a:r>
              <a:rPr lang="en-US" sz="2100" dirty="0"/>
              <a:t>N</a:t>
            </a:r>
            <a:r>
              <a:rPr lang="en-US" sz="2100" b="0" i="0" u="none" strike="noStrike" baseline="0" dirty="0"/>
              <a:t>o FDIC-insured banks failed during 2005 or 2006 </a:t>
            </a:r>
          </a:p>
          <a:p>
            <a:pPr eaLnBrk="1" hangingPunct="1">
              <a:lnSpc>
                <a:spcPct val="90000"/>
              </a:lnSpc>
            </a:pPr>
            <a:endParaRPr lang="en-US" altLang="en-US" sz="2500" dirty="0"/>
          </a:p>
        </p:txBody>
      </p:sp>
      <p:sp>
        <p:nvSpPr>
          <p:cNvPr id="4" name="Footer Placeholder 3">
            <a:extLst>
              <a:ext uri="{FF2B5EF4-FFF2-40B4-BE49-F238E27FC236}">
                <a16:creationId xmlns:a16="http://schemas.microsoft.com/office/drawing/2014/main" id="{75FF1499-9A47-48F6-9E38-C4195A33F858}"/>
              </a:ext>
            </a:extLst>
          </p:cNvPr>
          <p:cNvSpPr txBox="1">
            <a:spLocks/>
          </p:cNvSpPr>
          <p:nvPr/>
        </p:nvSpPr>
        <p:spPr bwMode="auto">
          <a:xfrm>
            <a:off x="611989" y="6578600"/>
            <a:ext cx="789462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E8F5F3C6-B306-4A15-86E1-5F0FA2B14BBE}"/>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p:txBody>
          <a:bodyPr anchor="ctr"/>
          <a:lstStyle/>
          <a:p>
            <a:pPr eaLnBrk="1" hangingPunct="1">
              <a:defRPr/>
            </a:pPr>
            <a:r>
              <a:rPr lang="en-US" sz="3500" dirty="0"/>
              <a:t>Industry Performance </a:t>
            </a:r>
            <a:br>
              <a:rPr lang="en-US" sz="3500" dirty="0"/>
            </a:br>
            <a:r>
              <a:rPr lang="en-US" sz="3200" dirty="0"/>
              <a:t>(Continued)</a:t>
            </a:r>
          </a:p>
        </p:txBody>
      </p:sp>
      <p:sp>
        <p:nvSpPr>
          <p:cNvPr id="20485" name="Rectangle 3"/>
          <p:cNvSpPr>
            <a:spLocks noGrp="1" noChangeArrowheads="1"/>
          </p:cNvSpPr>
          <p:nvPr>
            <p:ph type="body" sz="half" idx="4294967295"/>
          </p:nvPr>
        </p:nvSpPr>
        <p:spPr>
          <a:xfrm>
            <a:off x="203200" y="1482111"/>
            <a:ext cx="8712200" cy="498206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400" b="0" i="0" u="none" strike="noStrike" baseline="0" dirty="0"/>
              <a:t>Performance deteriorate</a:t>
            </a:r>
            <a:r>
              <a:rPr lang="en-US" sz="2400" dirty="0"/>
              <a:t>d in late 2000s as U.S. economy experienced its strongest recession since Great Depression</a:t>
            </a:r>
          </a:p>
          <a:p>
            <a:pPr lvl="1" eaLnBrk="1" hangingPunct="1">
              <a:lnSpc>
                <a:spcPct val="90000"/>
              </a:lnSpc>
            </a:pPr>
            <a:r>
              <a:rPr lang="en-US" sz="2100" b="0" i="0" u="none" strike="noStrike" baseline="0" dirty="0"/>
              <a:t>For all of 2007, net income was $99.94 billion, a decline of $45.28 billion (31.1 percent) from 2006 </a:t>
            </a:r>
          </a:p>
          <a:p>
            <a:pPr lvl="1" eaLnBrk="1" hangingPunct="1">
              <a:lnSpc>
                <a:spcPct val="90000"/>
              </a:lnSpc>
            </a:pPr>
            <a:r>
              <a:rPr lang="en-US" sz="2100" dirty="0"/>
              <a:t>A</a:t>
            </a:r>
            <a:r>
              <a:rPr lang="en-US" sz="2100" b="0" i="0" u="none" strike="noStrike" baseline="0" dirty="0"/>
              <a:t>verage ROA for 2007 was 0.81 percent, the lowest yearly average since 1991 and the first time in 15 years that the industry’s annual ROA had been below 1 percent </a:t>
            </a:r>
            <a:endParaRPr lang="en-US" sz="2100" dirty="0"/>
          </a:p>
          <a:p>
            <a:pPr lvl="1" eaLnBrk="1" hangingPunct="1">
              <a:lnSpc>
                <a:spcPct val="90000"/>
              </a:lnSpc>
            </a:pPr>
            <a:r>
              <a:rPr lang="en-US" sz="2100" dirty="0"/>
              <a:t>O</a:t>
            </a:r>
            <a:r>
              <a:rPr lang="en-US" sz="2100" b="0" i="0" u="none" strike="noStrike" baseline="0" dirty="0"/>
              <a:t>ne in four institutions (25.0 percent) was unprofitable in 2008 </a:t>
            </a:r>
          </a:p>
          <a:p>
            <a:pPr eaLnBrk="1" hangingPunct="1">
              <a:lnSpc>
                <a:spcPct val="90000"/>
              </a:lnSpc>
            </a:pPr>
            <a:r>
              <a:rPr lang="en-US" sz="2500" dirty="0"/>
              <a:t>Bank performance slowly recovered in 2010 – 2016</a:t>
            </a:r>
          </a:p>
          <a:p>
            <a:pPr lvl="1" eaLnBrk="1" hangingPunct="1">
              <a:lnSpc>
                <a:spcPct val="90000"/>
              </a:lnSpc>
            </a:pPr>
            <a:r>
              <a:rPr lang="en-US" sz="2100" b="0" i="0" u="none" strike="noStrike" baseline="0" dirty="0"/>
              <a:t>2010 industry ROA and ROE increased to 0.65% and 5.85%, respectively; by 2016, industry ROA and ROE increased to 1.04% and 9.27%, respectively </a:t>
            </a:r>
          </a:p>
          <a:p>
            <a:pPr lvl="1" eaLnBrk="1" hangingPunct="1">
              <a:lnSpc>
                <a:spcPct val="90000"/>
              </a:lnSpc>
            </a:pPr>
            <a:r>
              <a:rPr lang="en-US" sz="2100" b="0" i="0" u="none" strike="noStrike" baseline="0" dirty="0"/>
              <a:t>By the end of 2019, 96.4 percent of banks were profitable</a:t>
            </a:r>
          </a:p>
          <a:p>
            <a:pPr lvl="1" eaLnBrk="1" hangingPunct="1">
              <a:lnSpc>
                <a:spcPct val="90000"/>
              </a:lnSpc>
            </a:pPr>
            <a:r>
              <a:rPr lang="en-US" sz="2100" dirty="0"/>
              <a:t>ROA and ROE declined due to COVID-19 but fully recovered to pre-pandemic levels in 2021</a:t>
            </a:r>
          </a:p>
        </p:txBody>
      </p:sp>
      <p:sp>
        <p:nvSpPr>
          <p:cNvPr id="4" name="Footer Placeholder 3">
            <a:extLst>
              <a:ext uri="{FF2B5EF4-FFF2-40B4-BE49-F238E27FC236}">
                <a16:creationId xmlns:a16="http://schemas.microsoft.com/office/drawing/2014/main" id="{8A2BDE7C-1C68-46CF-9E8E-5778A492EE30}"/>
              </a:ext>
            </a:extLst>
          </p:cNvPr>
          <p:cNvSpPr txBox="1">
            <a:spLocks/>
          </p:cNvSpPr>
          <p:nvPr/>
        </p:nvSpPr>
        <p:spPr bwMode="auto">
          <a:xfrm>
            <a:off x="365282" y="6559952"/>
            <a:ext cx="838803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6390DB5D-79D0-4AF3-A34B-23139CCE0F07}"/>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24</a:t>
            </a:fld>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nvPr>
        </p:nvSpPr>
        <p:spPr/>
        <p:txBody>
          <a:bodyPr anchor="ctr"/>
          <a:lstStyle/>
          <a:p>
            <a:pPr eaLnBrk="1" hangingPunct="1">
              <a:defRPr/>
            </a:pPr>
            <a:r>
              <a:rPr lang="en-US" sz="3500" dirty="0"/>
              <a:t>Regulators</a:t>
            </a:r>
          </a:p>
        </p:txBody>
      </p:sp>
      <p:sp>
        <p:nvSpPr>
          <p:cNvPr id="22533" name="Rectangle 3"/>
          <p:cNvSpPr>
            <a:spLocks noGrp="1" noChangeArrowheads="1"/>
          </p:cNvSpPr>
          <p:nvPr>
            <p:ph type="body" sz="half" idx="4294967295"/>
          </p:nvPr>
        </p:nvSpPr>
        <p:spPr>
          <a:xfrm>
            <a:off x="203200" y="1574800"/>
            <a:ext cx="8724900" cy="49851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00"/>
              </a:spcBef>
            </a:pPr>
            <a:r>
              <a:rPr lang="en-US" sz="2400" b="0" i="0" u="none" strike="noStrike" baseline="0" dirty="0"/>
              <a:t>U.S. banks may be subject to the supervision and regulations of as many as fou</a:t>
            </a:r>
            <a:r>
              <a:rPr lang="en-US" sz="2400" dirty="0"/>
              <a:t>r</a:t>
            </a:r>
            <a:r>
              <a:rPr lang="en-US" sz="2400" b="0" i="0" u="none" strike="noStrike" baseline="0" dirty="0"/>
              <a:t> separate regulators:</a:t>
            </a:r>
          </a:p>
          <a:p>
            <a:pPr marL="801687" lvl="1" indent="-457200" eaLnBrk="1" hangingPunct="1">
              <a:spcBef>
                <a:spcPts val="200"/>
              </a:spcBef>
              <a:buFont typeface="+mj-lt"/>
              <a:buAutoNum type="arabicPeriod"/>
            </a:pPr>
            <a:r>
              <a:rPr lang="en-US" sz="2200" i="1" u="none" strike="noStrike" baseline="0" dirty="0"/>
              <a:t>Federal Deposit Insurance Corporation (FDIC) </a:t>
            </a:r>
            <a:r>
              <a:rPr lang="en-US" sz="2200" b="0" i="0" u="none" strike="noStrike" baseline="0" dirty="0"/>
              <a:t>was established in 1933 and insures deposits of commercial banks</a:t>
            </a:r>
          </a:p>
          <a:p>
            <a:pPr marL="1096962" lvl="2" indent="-457200" eaLnBrk="1" hangingPunct="1">
              <a:spcBef>
                <a:spcPts val="200"/>
              </a:spcBef>
            </a:pPr>
            <a:r>
              <a:rPr lang="en-US" sz="2000" dirty="0"/>
              <a:t>Acts as receiver and liquidator when insured bank is closed</a:t>
            </a:r>
          </a:p>
          <a:p>
            <a:pPr marL="1096962" lvl="2" indent="-457200" eaLnBrk="1" hangingPunct="1">
              <a:spcBef>
                <a:spcPts val="200"/>
              </a:spcBef>
            </a:pPr>
            <a:r>
              <a:rPr lang="en-US" sz="2000" dirty="0"/>
              <a:t>Manages the Depositors Insurance Fund, or DIF</a:t>
            </a:r>
            <a:r>
              <a:rPr lang="en-US" sz="2000" b="0" i="0" u="none" strike="noStrike" baseline="0" dirty="0"/>
              <a:t> </a:t>
            </a:r>
          </a:p>
          <a:p>
            <a:pPr marL="801687" lvl="1" indent="-457200" eaLnBrk="1" hangingPunct="1">
              <a:spcBef>
                <a:spcPts val="200"/>
              </a:spcBef>
              <a:buFont typeface="+mj-lt"/>
              <a:buAutoNum type="arabicPeriod"/>
            </a:pPr>
            <a:r>
              <a:rPr lang="en-US" sz="2200" b="0" i="1" u="none" strike="noStrike" baseline="0" dirty="0"/>
              <a:t>Office of the Comptroller of the Currency (OCC) </a:t>
            </a:r>
            <a:r>
              <a:rPr lang="en-US" sz="2200" b="0" i="0" u="none" strike="noStrike" baseline="0" dirty="0"/>
              <a:t>is the oldest U.S. bank regulatory agency, established in 1863</a:t>
            </a:r>
          </a:p>
          <a:p>
            <a:pPr marL="1096962" lvl="2" indent="-457200" eaLnBrk="1" hangingPunct="1">
              <a:spcBef>
                <a:spcPts val="200"/>
              </a:spcBef>
            </a:pPr>
            <a:r>
              <a:rPr lang="en-US" sz="2000" dirty="0"/>
              <a:t>Primary function is to charter (and close) national banks</a:t>
            </a:r>
            <a:endParaRPr lang="en-US" sz="2000" b="0" i="0" u="none" strike="noStrike" baseline="0" dirty="0"/>
          </a:p>
          <a:p>
            <a:pPr marL="801687" lvl="1" indent="-457200" eaLnBrk="1" hangingPunct="1">
              <a:spcBef>
                <a:spcPts val="200"/>
              </a:spcBef>
              <a:buFont typeface="+mj-lt"/>
              <a:buAutoNum type="arabicPeriod"/>
            </a:pPr>
            <a:r>
              <a:rPr lang="en-US" sz="2200" b="0" i="1" u="none" strike="noStrike" baseline="0" dirty="0"/>
              <a:t>Federal Reserve System (FRS) </a:t>
            </a:r>
            <a:r>
              <a:rPr lang="en-US" sz="2200" b="0" i="0" u="none" strike="noStrike" baseline="0" dirty="0"/>
              <a:t>serves as the country’s central bank, has regulatory power over some banks, and where relevant, their </a:t>
            </a:r>
            <a:r>
              <a:rPr lang="en-US" sz="2200" b="1" i="0" u="none" strike="noStrike" baseline="0" dirty="0"/>
              <a:t>holding company </a:t>
            </a:r>
            <a:r>
              <a:rPr lang="en-US" sz="2200" b="0" i="0" u="none" strike="noStrike" baseline="0" dirty="0"/>
              <a:t>parents</a:t>
            </a:r>
            <a:endParaRPr lang="en-US" sz="1900" b="0" i="0" u="none" strike="noStrike" baseline="0" dirty="0"/>
          </a:p>
          <a:p>
            <a:pPr marL="801687" lvl="1" indent="-457200" eaLnBrk="1" hangingPunct="1">
              <a:spcBef>
                <a:spcPts val="200"/>
              </a:spcBef>
              <a:buFont typeface="+mj-lt"/>
              <a:buAutoNum type="arabicPeriod"/>
            </a:pPr>
            <a:r>
              <a:rPr lang="en-US" sz="2200" i="1" dirty="0"/>
              <a:t>S</a:t>
            </a:r>
            <a:r>
              <a:rPr lang="en-US" sz="2200" b="0" i="1" u="none" strike="noStrike" baseline="0" dirty="0"/>
              <a:t>tate bank regulators </a:t>
            </a:r>
            <a:r>
              <a:rPr lang="en-US" sz="2200" b="0" i="0" u="none" strike="noStrike" baseline="0" dirty="0"/>
              <a:t>perform function similar to those the OCC performs, but only for state-chartered commercial banks</a:t>
            </a:r>
            <a:endParaRPr lang="en-US" altLang="en-US" sz="2200" dirty="0"/>
          </a:p>
        </p:txBody>
      </p:sp>
      <p:sp>
        <p:nvSpPr>
          <p:cNvPr id="4" name="Footer Placeholder 3">
            <a:extLst>
              <a:ext uri="{FF2B5EF4-FFF2-40B4-BE49-F238E27FC236}">
                <a16:creationId xmlns:a16="http://schemas.microsoft.com/office/drawing/2014/main" id="{A6CCAA0B-0784-490A-AAC6-22AC516BD010}"/>
              </a:ext>
            </a:extLst>
          </p:cNvPr>
          <p:cNvSpPr txBox="1">
            <a:spLocks/>
          </p:cNvSpPr>
          <p:nvPr/>
        </p:nvSpPr>
        <p:spPr bwMode="auto">
          <a:xfrm>
            <a:off x="787651" y="6578600"/>
            <a:ext cx="772260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56A92B93-DF30-424E-B6C0-666B8DC8A8B9}"/>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25</a:t>
            </a:fld>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57200" y="231531"/>
            <a:ext cx="7543800" cy="1295400"/>
          </a:xfrm>
        </p:spPr>
        <p:txBody>
          <a:bodyPr anchor="ctr"/>
          <a:lstStyle/>
          <a:p>
            <a:pPr eaLnBrk="1" hangingPunct="1">
              <a:defRPr/>
            </a:pPr>
            <a:r>
              <a:rPr lang="en-US" sz="3500" dirty="0"/>
              <a:t>Selected Indicators for U.S. Commercial Banks:</a:t>
            </a:r>
            <a:br>
              <a:rPr lang="en-US" sz="3500" dirty="0"/>
            </a:br>
            <a:r>
              <a:rPr lang="en-US" sz="3200" dirty="0"/>
              <a:t>1999 through 2021</a:t>
            </a:r>
          </a:p>
        </p:txBody>
      </p:sp>
      <p:sp>
        <p:nvSpPr>
          <p:cNvPr id="8" name="Footer Placeholder 3">
            <a:extLst>
              <a:ext uri="{FF2B5EF4-FFF2-40B4-BE49-F238E27FC236}">
                <a16:creationId xmlns:a16="http://schemas.microsoft.com/office/drawing/2014/main" id="{0CDBBE57-EA27-4085-90B9-DB9223129AE1}"/>
              </a:ext>
            </a:extLst>
          </p:cNvPr>
          <p:cNvSpPr txBox="1">
            <a:spLocks/>
          </p:cNvSpPr>
          <p:nvPr/>
        </p:nvSpPr>
        <p:spPr bwMode="auto">
          <a:xfrm>
            <a:off x="552261" y="6578600"/>
            <a:ext cx="803947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10" name="Slide Number Placeholder 2">
            <a:extLst>
              <a:ext uri="{FF2B5EF4-FFF2-40B4-BE49-F238E27FC236}">
                <a16:creationId xmlns:a16="http://schemas.microsoft.com/office/drawing/2014/main" id="{3BF4D0FA-CE9E-452F-BBBB-94BFCD795FF2}"/>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26</a:t>
            </a:fld>
            <a:endParaRPr lang="en-US" altLang="en-US" dirty="0"/>
          </a:p>
        </p:txBody>
      </p:sp>
      <p:pic>
        <p:nvPicPr>
          <p:cNvPr id="4" name="Content Placeholder 3">
            <a:extLst>
              <a:ext uri="{FF2B5EF4-FFF2-40B4-BE49-F238E27FC236}">
                <a16:creationId xmlns:a16="http://schemas.microsoft.com/office/drawing/2014/main" id="{181326AB-F7F4-0537-AD72-A51E445FA73F}"/>
              </a:ext>
            </a:extLst>
          </p:cNvPr>
          <p:cNvPicPr>
            <a:picLocks noGrp="1" noChangeAspect="1"/>
          </p:cNvPicPr>
          <p:nvPr>
            <p:ph idx="1"/>
          </p:nvPr>
        </p:nvPicPr>
        <p:blipFill>
          <a:blip r:embed="rId3"/>
          <a:stretch>
            <a:fillRect/>
          </a:stretch>
        </p:blipFill>
        <p:spPr>
          <a:xfrm>
            <a:off x="166032" y="2032147"/>
            <a:ext cx="8811936" cy="4178529"/>
          </a:xfr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0483-33D8-4012-A20C-60EC07B442EB}"/>
              </a:ext>
            </a:extLst>
          </p:cNvPr>
          <p:cNvSpPr>
            <a:spLocks noGrp="1"/>
          </p:cNvSpPr>
          <p:nvPr>
            <p:ph type="title"/>
          </p:nvPr>
        </p:nvSpPr>
        <p:spPr/>
        <p:txBody>
          <a:bodyPr anchor="ctr"/>
          <a:lstStyle/>
          <a:p>
            <a:r>
              <a:rPr lang="en-US" dirty="0"/>
              <a:t>Bank Regulators</a:t>
            </a:r>
          </a:p>
        </p:txBody>
      </p:sp>
      <p:sp>
        <p:nvSpPr>
          <p:cNvPr id="10" name="Footer Placeholder 3">
            <a:extLst>
              <a:ext uri="{FF2B5EF4-FFF2-40B4-BE49-F238E27FC236}">
                <a16:creationId xmlns:a16="http://schemas.microsoft.com/office/drawing/2014/main" id="{6890FA32-1F60-4D09-9371-707F60D98962}"/>
              </a:ext>
            </a:extLst>
          </p:cNvPr>
          <p:cNvSpPr txBox="1">
            <a:spLocks/>
          </p:cNvSpPr>
          <p:nvPr/>
        </p:nvSpPr>
        <p:spPr bwMode="auto">
          <a:xfrm>
            <a:off x="586212" y="6556294"/>
            <a:ext cx="797157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12" name="Slide Number Placeholder 2">
            <a:extLst>
              <a:ext uri="{FF2B5EF4-FFF2-40B4-BE49-F238E27FC236}">
                <a16:creationId xmlns:a16="http://schemas.microsoft.com/office/drawing/2014/main" id="{EC07FB04-C5E2-4797-B79B-ACDA864F7DFD}"/>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27</a:t>
            </a:fld>
            <a:endParaRPr lang="en-US" altLang="en-US" dirty="0"/>
          </a:p>
        </p:txBody>
      </p:sp>
      <p:pic>
        <p:nvPicPr>
          <p:cNvPr id="5" name="Content Placeholder 4">
            <a:extLst>
              <a:ext uri="{FF2B5EF4-FFF2-40B4-BE49-F238E27FC236}">
                <a16:creationId xmlns:a16="http://schemas.microsoft.com/office/drawing/2014/main" id="{A048990D-AB7D-CC88-013D-2E89D103BD3F}"/>
              </a:ext>
            </a:extLst>
          </p:cNvPr>
          <p:cNvPicPr>
            <a:picLocks noGrp="1" noChangeAspect="1"/>
          </p:cNvPicPr>
          <p:nvPr>
            <p:ph idx="1"/>
          </p:nvPr>
        </p:nvPicPr>
        <p:blipFill>
          <a:blip r:embed="rId3"/>
          <a:stretch>
            <a:fillRect/>
          </a:stretch>
        </p:blipFill>
        <p:spPr>
          <a:xfrm>
            <a:off x="2325047" y="1389199"/>
            <a:ext cx="4493906" cy="5157249"/>
          </a:xfrm>
        </p:spPr>
      </p:pic>
    </p:spTree>
    <p:extLst>
      <p:ext uri="{BB962C8B-B14F-4D97-AF65-F5344CB8AC3E}">
        <p14:creationId xmlns:p14="http://schemas.microsoft.com/office/powerpoint/2010/main" val="34390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chor="ctr"/>
          <a:lstStyle/>
          <a:p>
            <a:pPr eaLnBrk="1" hangingPunct="1">
              <a:defRPr/>
            </a:pPr>
            <a:r>
              <a:rPr lang="en-US" sz="3500" dirty="0"/>
              <a:t>The 20 Largest (in Total Assets) Banks in the World, 2022</a:t>
            </a:r>
          </a:p>
        </p:txBody>
      </p:sp>
      <p:sp>
        <p:nvSpPr>
          <p:cNvPr id="5" name="Footer Placeholder 3">
            <a:extLst>
              <a:ext uri="{FF2B5EF4-FFF2-40B4-BE49-F238E27FC236}">
                <a16:creationId xmlns:a16="http://schemas.microsoft.com/office/drawing/2014/main" id="{6FD9D6CF-A48F-4CE6-BAF2-D014768FC31E}"/>
              </a:ext>
            </a:extLst>
          </p:cNvPr>
          <p:cNvSpPr txBox="1">
            <a:spLocks/>
          </p:cNvSpPr>
          <p:nvPr/>
        </p:nvSpPr>
        <p:spPr bwMode="auto">
          <a:xfrm>
            <a:off x="1023512" y="6538035"/>
            <a:ext cx="709697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7C77DB3B-7D6D-40E7-8057-4BF92F0043DD}"/>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28</a:t>
            </a:fld>
            <a:endParaRPr lang="en-US" altLang="en-US" dirty="0"/>
          </a:p>
        </p:txBody>
      </p:sp>
      <p:pic>
        <p:nvPicPr>
          <p:cNvPr id="4" name="Content Placeholder 3">
            <a:extLst>
              <a:ext uri="{FF2B5EF4-FFF2-40B4-BE49-F238E27FC236}">
                <a16:creationId xmlns:a16="http://schemas.microsoft.com/office/drawing/2014/main" id="{1C5B1364-B934-C4EE-C6BA-8B78929C653F}"/>
              </a:ext>
            </a:extLst>
          </p:cNvPr>
          <p:cNvPicPr>
            <a:picLocks noGrp="1" noChangeAspect="1"/>
          </p:cNvPicPr>
          <p:nvPr>
            <p:ph idx="1"/>
          </p:nvPr>
        </p:nvPicPr>
        <p:blipFill rotWithShape="1">
          <a:blip r:embed="rId3"/>
          <a:srcRect r="1091"/>
          <a:stretch/>
        </p:blipFill>
        <p:spPr>
          <a:xfrm>
            <a:off x="1374280" y="1610620"/>
            <a:ext cx="6395440" cy="4641639"/>
          </a:xfr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nchor="ctr"/>
          <a:lstStyle/>
          <a:p>
            <a:pPr eaLnBrk="1" hangingPunct="1">
              <a:defRPr/>
            </a:pPr>
            <a:r>
              <a:rPr lang="en-US" sz="3500" dirty="0"/>
              <a:t>Global Issues</a:t>
            </a:r>
          </a:p>
        </p:txBody>
      </p:sp>
      <p:sp>
        <p:nvSpPr>
          <p:cNvPr id="24581" name="Rectangle 3"/>
          <p:cNvSpPr>
            <a:spLocks noGrp="1" noChangeArrowheads="1"/>
          </p:cNvSpPr>
          <p:nvPr>
            <p:ph sz="half" idx="1"/>
          </p:nvPr>
        </p:nvSpPr>
        <p:spPr>
          <a:xfrm>
            <a:off x="127000" y="1719262"/>
            <a:ext cx="4194969" cy="46942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b="1" dirty="0"/>
              <a:t>Advantages of international expansion</a:t>
            </a:r>
          </a:p>
          <a:p>
            <a:pPr marL="801687" lvl="1" indent="-457200" eaLnBrk="1" hangingPunct="1">
              <a:buFont typeface="+mj-lt"/>
              <a:buAutoNum type="arabicPeriod"/>
            </a:pPr>
            <a:r>
              <a:rPr lang="en-US" altLang="en-US" sz="2200" dirty="0"/>
              <a:t>Risk diversification</a:t>
            </a:r>
          </a:p>
          <a:p>
            <a:pPr marL="801687" lvl="1" indent="-457200" eaLnBrk="1" hangingPunct="1">
              <a:buFont typeface="+mj-lt"/>
              <a:buAutoNum type="arabicPeriod"/>
            </a:pPr>
            <a:r>
              <a:rPr lang="en-US" altLang="en-US" sz="2200" dirty="0"/>
              <a:t>Economies of scale</a:t>
            </a:r>
          </a:p>
          <a:p>
            <a:pPr marL="801687" lvl="1" indent="-457200" eaLnBrk="1" hangingPunct="1">
              <a:buFont typeface="+mj-lt"/>
              <a:buAutoNum type="arabicPeriod"/>
            </a:pPr>
            <a:r>
              <a:rPr lang="en-US" altLang="en-US" sz="2200" dirty="0"/>
              <a:t>Innovations</a:t>
            </a:r>
          </a:p>
          <a:p>
            <a:pPr marL="801687" lvl="1" indent="-457200" eaLnBrk="1" hangingPunct="1">
              <a:buFont typeface="+mj-lt"/>
              <a:buAutoNum type="arabicPeriod"/>
            </a:pPr>
            <a:r>
              <a:rPr lang="en-US" altLang="en-US" sz="2200" dirty="0"/>
              <a:t>Funds source</a:t>
            </a:r>
          </a:p>
          <a:p>
            <a:pPr marL="801687" lvl="1" indent="-457200" eaLnBrk="1" hangingPunct="1">
              <a:buFont typeface="+mj-lt"/>
              <a:buAutoNum type="arabicPeriod"/>
            </a:pPr>
            <a:r>
              <a:rPr lang="en-US" altLang="en-US" sz="2200" dirty="0"/>
              <a:t>Customer relationships</a:t>
            </a:r>
          </a:p>
          <a:p>
            <a:pPr marL="801687" lvl="1" indent="-457200" eaLnBrk="1" hangingPunct="1">
              <a:buFont typeface="+mj-lt"/>
              <a:buAutoNum type="arabicPeriod"/>
            </a:pPr>
            <a:r>
              <a:rPr lang="en-US" altLang="en-US" sz="2200" dirty="0"/>
              <a:t>Regulatory avoidance</a:t>
            </a:r>
          </a:p>
        </p:txBody>
      </p:sp>
      <p:sp>
        <p:nvSpPr>
          <p:cNvPr id="2" name="Content Placeholder 1">
            <a:extLst>
              <a:ext uri="{FF2B5EF4-FFF2-40B4-BE49-F238E27FC236}">
                <a16:creationId xmlns:a16="http://schemas.microsoft.com/office/drawing/2014/main" id="{38F89112-87FC-409C-9BA7-296168E7D327}"/>
              </a:ext>
            </a:extLst>
          </p:cNvPr>
          <p:cNvSpPr>
            <a:spLocks noGrp="1"/>
          </p:cNvSpPr>
          <p:nvPr>
            <p:ph sz="half" idx="2"/>
          </p:nvPr>
        </p:nvSpPr>
        <p:spPr/>
        <p:txBody>
          <a:bodyPr/>
          <a:lstStyle/>
          <a:p>
            <a:pPr marL="0" indent="0">
              <a:buNone/>
            </a:pPr>
            <a:endParaRPr lang="en-US" sz="2200" dirty="0"/>
          </a:p>
        </p:txBody>
      </p:sp>
      <p:sp>
        <p:nvSpPr>
          <p:cNvPr id="8" name="Rectangle 3">
            <a:extLst>
              <a:ext uri="{FF2B5EF4-FFF2-40B4-BE49-F238E27FC236}">
                <a16:creationId xmlns:a16="http://schemas.microsoft.com/office/drawing/2014/main" id="{7376AC8E-7B09-4727-8380-591FC6447CBF}"/>
              </a:ext>
            </a:extLst>
          </p:cNvPr>
          <p:cNvSpPr txBox="1">
            <a:spLocks noChangeArrowheads="1"/>
          </p:cNvSpPr>
          <p:nvPr/>
        </p:nvSpPr>
        <p:spPr bwMode="auto">
          <a:xfrm>
            <a:off x="4407694" y="1719263"/>
            <a:ext cx="4609306" cy="4694236"/>
          </a:xfrm>
          <a:prstGeom prst="rect">
            <a:avLst/>
          </a:prstGeom>
          <a:solidFill>
            <a:schemeClr val="bg1"/>
          </a:solidFill>
          <a:ln w="31750">
            <a:solidFill>
              <a:srgbClr val="007FBE"/>
            </a:solidFill>
            <a:miter lim="800000"/>
            <a:headEnd/>
            <a:tailEnd/>
          </a:ln>
          <a:effectLst>
            <a:outerShdw dist="107763" dir="2700000" algn="ctr" rotWithShape="0">
              <a:schemeClr val="bg2"/>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18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18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9pPr>
          </a:lstStyle>
          <a:p>
            <a:r>
              <a:rPr lang="en-US" sz="2400" b="1" dirty="0"/>
              <a:t>Disadvantages of international expansion</a:t>
            </a:r>
          </a:p>
          <a:p>
            <a:pPr marL="801687" lvl="1" indent="-457200">
              <a:buFont typeface="+mj-lt"/>
              <a:buAutoNum type="arabicPeriod"/>
            </a:pPr>
            <a:r>
              <a:rPr lang="en-US" sz="2200" dirty="0"/>
              <a:t>Information/monitoring costs</a:t>
            </a:r>
          </a:p>
          <a:p>
            <a:pPr marL="801687" lvl="1" indent="-457200">
              <a:buFont typeface="+mj-lt"/>
              <a:buAutoNum type="arabicPeriod"/>
            </a:pPr>
            <a:r>
              <a:rPr lang="en-US" sz="2200" dirty="0"/>
              <a:t>Nationalization/expropriation</a:t>
            </a:r>
          </a:p>
          <a:p>
            <a:pPr marL="801687" lvl="1" indent="-457200">
              <a:buFont typeface="+mj-lt"/>
              <a:buAutoNum type="arabicPeriod"/>
            </a:pPr>
            <a:r>
              <a:rPr lang="en-US" sz="2200" dirty="0"/>
              <a:t>Fixed costs</a:t>
            </a:r>
            <a:endParaRPr lang="en-US" altLang="en-US" sz="2200" kern="0" dirty="0"/>
          </a:p>
        </p:txBody>
      </p:sp>
      <p:sp>
        <p:nvSpPr>
          <p:cNvPr id="5" name="Footer Placeholder 3">
            <a:extLst>
              <a:ext uri="{FF2B5EF4-FFF2-40B4-BE49-F238E27FC236}">
                <a16:creationId xmlns:a16="http://schemas.microsoft.com/office/drawing/2014/main" id="{97323F9A-6920-439D-AA38-2D3DA6B21F4B}"/>
              </a:ext>
            </a:extLst>
          </p:cNvPr>
          <p:cNvSpPr txBox="1">
            <a:spLocks/>
          </p:cNvSpPr>
          <p:nvPr/>
        </p:nvSpPr>
        <p:spPr bwMode="auto">
          <a:xfrm>
            <a:off x="514987" y="6549931"/>
            <a:ext cx="761396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054DA09D-61F8-4CFD-9683-A233D234CC4B}"/>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29</a:t>
            </a:fld>
            <a:endParaRPr lang="en-US"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275452"/>
            <a:ext cx="7543800" cy="1295400"/>
          </a:xfrm>
        </p:spPr>
        <p:txBody>
          <a:bodyPr anchor="ctr"/>
          <a:lstStyle/>
          <a:p>
            <a:pPr eaLnBrk="1" hangingPunct="1">
              <a:defRPr/>
            </a:pPr>
            <a:r>
              <a:rPr lang="en-US" sz="3500" dirty="0"/>
              <a:t>Differences in Balance Sheets of Commercial Banks and Nonfinancial Firms</a:t>
            </a:r>
          </a:p>
        </p:txBody>
      </p:sp>
      <p:sp>
        <p:nvSpPr>
          <p:cNvPr id="6" name="Footer Placeholder 3">
            <a:extLst>
              <a:ext uri="{FF2B5EF4-FFF2-40B4-BE49-F238E27FC236}">
                <a16:creationId xmlns:a16="http://schemas.microsoft.com/office/drawing/2014/main" id="{B73E9C06-F485-437F-B856-54DBAF8D2700}"/>
              </a:ext>
            </a:extLst>
          </p:cNvPr>
          <p:cNvSpPr>
            <a:spLocks noGrp="1"/>
          </p:cNvSpPr>
          <p:nvPr>
            <p:ph type="ftr" sz="quarter" idx="11"/>
          </p:nvPr>
        </p:nvSpPr>
        <p:spPr>
          <a:xfrm>
            <a:off x="909872" y="6553200"/>
            <a:ext cx="7324254" cy="304800"/>
          </a:xfrm>
        </p:spPr>
        <p:txBody>
          <a:bodyPr/>
          <a:lstStyle/>
          <a:p>
            <a:pPr>
              <a:defRPr/>
            </a:pPr>
            <a:r>
              <a:rPr lang="en-US" altLang="en-US" dirty="0"/>
              <a:t>   ©McGraw Hill LLC. All rights reserved. No reproduction or distribution without the prior written consent of McGraw Hill. </a:t>
            </a:r>
          </a:p>
        </p:txBody>
      </p:sp>
      <p:sp>
        <p:nvSpPr>
          <p:cNvPr id="8" name="Slide Number Placeholder 2">
            <a:extLst>
              <a:ext uri="{FF2B5EF4-FFF2-40B4-BE49-F238E27FC236}">
                <a16:creationId xmlns:a16="http://schemas.microsoft.com/office/drawing/2014/main" id="{9CB6C86C-EC9F-4B7B-BBD5-CA0F6715475D}"/>
              </a:ext>
            </a:extLst>
          </p:cNvPr>
          <p:cNvSpPr>
            <a:spLocks noGrp="1"/>
          </p:cNvSpPr>
          <p:nvPr>
            <p:ph type="sldNum" sz="quarter" idx="12"/>
          </p:nvPr>
        </p:nvSpPr>
        <p:spPr>
          <a:xfrm>
            <a:off x="6582508" y="6559952"/>
            <a:ext cx="2133600" cy="291296"/>
          </a:xfrm>
        </p:spPr>
        <p:txBody>
          <a:bodyPr/>
          <a:lstStyle/>
          <a:p>
            <a:pPr>
              <a:defRPr/>
            </a:pPr>
            <a:r>
              <a:rPr lang="en-US" altLang="en-US" dirty="0"/>
              <a:t>11-</a:t>
            </a:r>
            <a:fld id="{97F4F653-0A74-43B6-87D8-465AF6C69277}" type="slidenum">
              <a:rPr lang="en-US" altLang="en-US" smtClean="0"/>
              <a:pPr>
                <a:defRPr/>
              </a:pPr>
              <a:t>3</a:t>
            </a:fld>
            <a:endParaRPr lang="en-US" altLang="en-US" dirty="0"/>
          </a:p>
        </p:txBody>
      </p:sp>
      <p:pic>
        <p:nvPicPr>
          <p:cNvPr id="11" name="Content Placeholder 10" descr="Graphical user interface, application&#10;&#10;Description automatically generated">
            <a:extLst>
              <a:ext uri="{FF2B5EF4-FFF2-40B4-BE49-F238E27FC236}">
                <a16:creationId xmlns:a16="http://schemas.microsoft.com/office/drawing/2014/main" id="{60D90750-C080-4DCA-BB21-AA8B50DFAB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330" y="2205048"/>
            <a:ext cx="7821339" cy="3713956"/>
          </a:xfr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idx="4294967295"/>
          </p:nvPr>
        </p:nvSpPr>
        <p:spPr/>
        <p:txBody>
          <a:bodyPr anchor="ctr"/>
          <a:lstStyle/>
          <a:p>
            <a:pPr eaLnBrk="1" hangingPunct="1">
              <a:defRPr/>
            </a:pPr>
            <a:r>
              <a:rPr lang="en-US" sz="3500" dirty="0"/>
              <a:t>Global Banking Performance</a:t>
            </a:r>
          </a:p>
        </p:txBody>
      </p:sp>
      <p:sp>
        <p:nvSpPr>
          <p:cNvPr id="26629" name="Rectangle 3"/>
          <p:cNvSpPr>
            <a:spLocks noGrp="1" noChangeArrowheads="1"/>
          </p:cNvSpPr>
          <p:nvPr>
            <p:ph type="body" sz="half" idx="4294967295"/>
          </p:nvPr>
        </p:nvSpPr>
        <p:spPr>
          <a:xfrm>
            <a:off x="266700" y="1719262"/>
            <a:ext cx="8597900" cy="47323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The financial crisis of 2008-2009 spread worldwide and banks saw losses that were magnified by illiquid markets</a:t>
            </a:r>
          </a:p>
          <a:p>
            <a:pPr lvl="1" eaLnBrk="1" hangingPunct="1"/>
            <a:r>
              <a:rPr lang="en-US" altLang="en-US" sz="2100" dirty="0"/>
              <a:t>Largest banks in the Netherlands, Switzerland, and the U.K. had net losses in 2008</a:t>
            </a:r>
          </a:p>
          <a:p>
            <a:pPr lvl="1" eaLnBrk="1" hangingPunct="1"/>
            <a:r>
              <a:rPr lang="en-US" altLang="en-US" sz="2100" dirty="0"/>
              <a:t>Banks in Ireland, Spain, and the U.K. were especially hard hit because they had large investments in mortgages and mortgage-backed securities, both U.S. and domestic</a:t>
            </a:r>
            <a:endParaRPr lang="en-US" altLang="en-US" sz="2200" dirty="0"/>
          </a:p>
          <a:p>
            <a:pPr eaLnBrk="1" hangingPunct="1"/>
            <a:endParaRPr lang="en-US" altLang="en-US" sz="2400" dirty="0"/>
          </a:p>
          <a:p>
            <a:pPr eaLnBrk="1" hangingPunct="1"/>
            <a:r>
              <a:rPr lang="en-US" altLang="en-US" sz="2400" dirty="0"/>
              <a:t>Many European banks averted outright bankruptcy thanks to direct support from their central banks and national governments</a:t>
            </a:r>
          </a:p>
          <a:p>
            <a:pPr marL="0" indent="0" eaLnBrk="1" hangingPunct="1">
              <a:buNone/>
            </a:pPr>
            <a:endParaRPr lang="en-US" altLang="en-US" sz="2200" dirty="0"/>
          </a:p>
        </p:txBody>
      </p:sp>
      <p:sp>
        <p:nvSpPr>
          <p:cNvPr id="4" name="Footer Placeholder 3">
            <a:extLst>
              <a:ext uri="{FF2B5EF4-FFF2-40B4-BE49-F238E27FC236}">
                <a16:creationId xmlns:a16="http://schemas.microsoft.com/office/drawing/2014/main" id="{2EC279CB-6D2F-4745-B4AF-D7FBD80BD81F}"/>
              </a:ext>
            </a:extLst>
          </p:cNvPr>
          <p:cNvSpPr txBox="1">
            <a:spLocks/>
          </p:cNvSpPr>
          <p:nvPr/>
        </p:nvSpPr>
        <p:spPr bwMode="auto">
          <a:xfrm>
            <a:off x="819338" y="6549931"/>
            <a:ext cx="750532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2B0C392D-B292-48AC-B8CD-7B90814BC1E2}"/>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30</a:t>
            </a:fld>
            <a:endParaRPr lang="en-US" alt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idx="4294967295"/>
          </p:nvPr>
        </p:nvSpPr>
        <p:spPr/>
        <p:txBody>
          <a:bodyPr anchor="ctr"/>
          <a:lstStyle/>
          <a:p>
            <a:pPr eaLnBrk="1" hangingPunct="1">
              <a:defRPr/>
            </a:pPr>
            <a:r>
              <a:rPr lang="en-US" sz="3500" dirty="0"/>
              <a:t>Global Banking Performance </a:t>
            </a:r>
            <a:r>
              <a:rPr lang="en-US" sz="3200" dirty="0"/>
              <a:t>(Continued)</a:t>
            </a:r>
          </a:p>
        </p:txBody>
      </p:sp>
      <p:sp>
        <p:nvSpPr>
          <p:cNvPr id="26629" name="Rectangle 3"/>
          <p:cNvSpPr>
            <a:spLocks noGrp="1" noChangeArrowheads="1"/>
          </p:cNvSpPr>
          <p:nvPr>
            <p:ph type="body" sz="half" idx="4294967295"/>
          </p:nvPr>
        </p:nvSpPr>
        <p:spPr>
          <a:xfrm>
            <a:off x="184150" y="1505426"/>
            <a:ext cx="8775700" cy="507317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Greece suffered a severe debt crisis in the spring of 2010</a:t>
            </a:r>
          </a:p>
          <a:p>
            <a:pPr lvl="1" eaLnBrk="1" hangingPunct="1"/>
            <a:r>
              <a:rPr lang="en-US" altLang="en-US" sz="2200" dirty="0"/>
              <a:t>Problems from the Greek banking system then spread to other European nations, such as Portugal, Spain and Italy</a:t>
            </a:r>
          </a:p>
          <a:p>
            <a:pPr lvl="1" eaLnBrk="1" hangingPunct="1"/>
            <a:r>
              <a:rPr lang="en-US" altLang="en-US" sz="2200" dirty="0"/>
              <a:t>The situation stabilized after 2012, but a major debt payment was due from Greece to creditors on June 30, 2015</a:t>
            </a:r>
          </a:p>
          <a:p>
            <a:pPr lvl="2" eaLnBrk="1" hangingPunct="1"/>
            <a:r>
              <a:rPr lang="en-US" altLang="en-US" sz="2000" dirty="0"/>
              <a:t>Deal was reached that required Greece to surrender to all its creditors’ demands, including tax increases, pension reform, and the creation of a fund (under European supervision) with state-owned assets earmarked to be privatized or liquidated</a:t>
            </a:r>
          </a:p>
          <a:p>
            <a:pPr eaLnBrk="1" hangingPunct="1"/>
            <a:r>
              <a:rPr lang="en-US" altLang="en-US" sz="2400" dirty="0"/>
              <a:t>European banking system was rocked again in June 2016 with “Brexit”</a:t>
            </a:r>
          </a:p>
          <a:p>
            <a:pPr lvl="1" eaLnBrk="1" hangingPunct="1"/>
            <a:r>
              <a:rPr lang="en-US" sz="2200" b="0" i="0" u="none" strike="noStrike" baseline="0" dirty="0"/>
              <a:t>The EU and the UK Trade and Cooperation Agreement was signed on December 30, 2020, and entered into force on May 1, 2021</a:t>
            </a:r>
            <a:endParaRPr lang="en-US" altLang="en-US" sz="2200" dirty="0"/>
          </a:p>
        </p:txBody>
      </p:sp>
      <p:sp>
        <p:nvSpPr>
          <p:cNvPr id="4" name="Footer Placeholder 3">
            <a:extLst>
              <a:ext uri="{FF2B5EF4-FFF2-40B4-BE49-F238E27FC236}">
                <a16:creationId xmlns:a16="http://schemas.microsoft.com/office/drawing/2014/main" id="{5EF1F953-7027-4C8B-B524-CEACD1891C8B}"/>
              </a:ext>
            </a:extLst>
          </p:cNvPr>
          <p:cNvSpPr txBox="1">
            <a:spLocks/>
          </p:cNvSpPr>
          <p:nvPr/>
        </p:nvSpPr>
        <p:spPr bwMode="auto">
          <a:xfrm>
            <a:off x="814811" y="6578600"/>
            <a:ext cx="72699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F3A84835-0498-4FC1-A625-8026588EF1E7}"/>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11-</a:t>
            </a:r>
            <a:fld id="{97F4F653-0A74-43B6-87D8-465AF6C69277}" type="slidenum">
              <a:rPr lang="en-US" altLang="en-US" smtClean="0"/>
              <a:pPr>
                <a:defRPr/>
              </a:pPr>
              <a:t>31</a:t>
            </a:fld>
            <a:endParaRPr lang="en-US" altLang="en-US" dirty="0"/>
          </a:p>
        </p:txBody>
      </p:sp>
    </p:spTree>
    <p:extLst>
      <p:ext uri="{BB962C8B-B14F-4D97-AF65-F5344CB8AC3E}">
        <p14:creationId xmlns:p14="http://schemas.microsoft.com/office/powerpoint/2010/main" val="3843149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p:txBody>
          <a:bodyPr anchor="ctr"/>
          <a:lstStyle/>
          <a:p>
            <a:pPr eaLnBrk="1" hangingPunct="1">
              <a:defRPr/>
            </a:pPr>
            <a:r>
              <a:rPr lang="en-US" sz="3500" dirty="0"/>
              <a:t>Commercial Bank Assets</a:t>
            </a:r>
          </a:p>
        </p:txBody>
      </p:sp>
      <p:sp>
        <p:nvSpPr>
          <p:cNvPr id="5125" name="Rectangle 3"/>
          <p:cNvSpPr>
            <a:spLocks noGrp="1" noChangeArrowheads="1"/>
          </p:cNvSpPr>
          <p:nvPr>
            <p:ph type="body" sz="half" idx="4294967295"/>
          </p:nvPr>
        </p:nvSpPr>
        <p:spPr>
          <a:xfrm>
            <a:off x="177800" y="1719263"/>
            <a:ext cx="8737600" cy="46815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Majority of the assets held by commercial banks are </a:t>
            </a:r>
            <a:r>
              <a:rPr lang="en-US" altLang="en-US" sz="2400" b="1" dirty="0"/>
              <a:t>loans</a:t>
            </a:r>
          </a:p>
          <a:p>
            <a:pPr lvl="1" eaLnBrk="1" hangingPunct="1">
              <a:lnSpc>
                <a:spcPct val="90000"/>
              </a:lnSpc>
            </a:pPr>
            <a:r>
              <a:rPr lang="en-US" altLang="en-US" sz="2200" dirty="0"/>
              <a:t>In 2021, net loans and leases amounted 46.7% of total assets</a:t>
            </a:r>
          </a:p>
          <a:p>
            <a:pPr eaLnBrk="1" hangingPunct="1">
              <a:lnSpc>
                <a:spcPct val="90000"/>
              </a:lnSpc>
            </a:pPr>
            <a:r>
              <a:rPr lang="en-US" altLang="en-US" sz="2400" b="1" dirty="0"/>
              <a:t>Bank premises and fixed assets, other real estate owned, intangible assets, and all other assets </a:t>
            </a:r>
            <a:r>
              <a:rPr lang="en-US" altLang="en-US" sz="2400" dirty="0"/>
              <a:t>amounted to 27.0% of total assets in 2021</a:t>
            </a:r>
          </a:p>
          <a:p>
            <a:pPr eaLnBrk="1" hangingPunct="1">
              <a:lnSpc>
                <a:spcPct val="90000"/>
              </a:lnSpc>
            </a:pPr>
            <a:r>
              <a:rPr lang="en-US" altLang="en-US" sz="2400" b="1" dirty="0"/>
              <a:t>Investment securities </a:t>
            </a:r>
            <a:r>
              <a:rPr lang="en-US" altLang="en-US" sz="2400" dirty="0"/>
              <a:t>generate interest income and provide banks with liquidity</a:t>
            </a:r>
          </a:p>
          <a:p>
            <a:pPr lvl="1" eaLnBrk="1" hangingPunct="1">
              <a:lnSpc>
                <a:spcPct val="90000"/>
              </a:lnSpc>
            </a:pPr>
            <a:r>
              <a:rPr lang="en-US" altLang="en-US" sz="2200" dirty="0"/>
              <a:t>Include interest-bearing deposits purchased from other FIs, federal funds sold to other banks, repurchase agreements, U.S. Treasury and agency securities, municipal securities issued by states and political subdivisions, mortgage-backed securities, and other debt and equity securities</a:t>
            </a:r>
          </a:p>
          <a:p>
            <a:pPr lvl="1" eaLnBrk="1" hangingPunct="1">
              <a:lnSpc>
                <a:spcPct val="90000"/>
              </a:lnSpc>
            </a:pPr>
            <a:r>
              <a:rPr lang="en-US" altLang="en-US" sz="2200" dirty="0"/>
              <a:t>In 2021, the investment portfolio totaled 26.3% of total assets</a:t>
            </a:r>
          </a:p>
        </p:txBody>
      </p:sp>
      <p:sp>
        <p:nvSpPr>
          <p:cNvPr id="5" name="Footer Placeholder 3">
            <a:extLst>
              <a:ext uri="{FF2B5EF4-FFF2-40B4-BE49-F238E27FC236}">
                <a16:creationId xmlns:a16="http://schemas.microsoft.com/office/drawing/2014/main" id="{D895AB96-A7C3-42DA-BF3A-A2748E86FE48}"/>
              </a:ext>
            </a:extLst>
          </p:cNvPr>
          <p:cNvSpPr>
            <a:spLocks noGrp="1"/>
          </p:cNvSpPr>
          <p:nvPr>
            <p:ph type="ftr" sz="quarter" idx="11"/>
          </p:nvPr>
        </p:nvSpPr>
        <p:spPr>
          <a:xfrm>
            <a:off x="646820" y="6553200"/>
            <a:ext cx="7799560" cy="304800"/>
          </a:xfrm>
        </p:spPr>
        <p:txBody>
          <a:bodyPr/>
          <a:lstStyle/>
          <a:p>
            <a:pPr>
              <a:defRPr/>
            </a:pPr>
            <a:r>
              <a:rPr lang="en-US" altLang="en-US" dirty="0"/>
              <a:t>   ©McGraw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0C4A6C02-9948-442B-A0D0-C7CAD627EB84}"/>
              </a:ext>
            </a:extLst>
          </p:cNvPr>
          <p:cNvSpPr>
            <a:spLocks noGrp="1"/>
          </p:cNvSpPr>
          <p:nvPr>
            <p:ph type="sldNum" sz="quarter" idx="12"/>
          </p:nvPr>
        </p:nvSpPr>
        <p:spPr>
          <a:xfrm>
            <a:off x="6582508" y="6559952"/>
            <a:ext cx="2133600" cy="291296"/>
          </a:xfrm>
        </p:spPr>
        <p:txBody>
          <a:bodyPr/>
          <a:lstStyle/>
          <a:p>
            <a:pPr>
              <a:defRPr/>
            </a:pPr>
            <a:r>
              <a:rPr lang="en-US" altLang="en-US" dirty="0"/>
              <a:t>11-</a:t>
            </a:r>
            <a:fld id="{97F4F653-0A74-43B6-87D8-465AF6C69277}" type="slidenum">
              <a:rPr lang="en-US" altLang="en-US" smtClean="0"/>
              <a:pPr>
                <a:defRPr/>
              </a:pPr>
              <a:t>4</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90500" y="122238"/>
            <a:ext cx="7810500" cy="1295400"/>
          </a:xfrm>
        </p:spPr>
        <p:txBody>
          <a:bodyPr anchor="ctr"/>
          <a:lstStyle/>
          <a:p>
            <a:pPr eaLnBrk="1" hangingPunct="1">
              <a:defRPr/>
            </a:pPr>
            <a:r>
              <a:rPr lang="en-US" sz="3500" dirty="0"/>
              <a:t>Distribution of Commercial Bank Assets, Liabilities, and Equity, 2021</a:t>
            </a:r>
          </a:p>
        </p:txBody>
      </p:sp>
      <p:sp>
        <p:nvSpPr>
          <p:cNvPr id="6" name="Footer Placeholder 3">
            <a:extLst>
              <a:ext uri="{FF2B5EF4-FFF2-40B4-BE49-F238E27FC236}">
                <a16:creationId xmlns:a16="http://schemas.microsoft.com/office/drawing/2014/main" id="{B73E9C06-F485-437F-B856-54DBAF8D2700}"/>
              </a:ext>
            </a:extLst>
          </p:cNvPr>
          <p:cNvSpPr>
            <a:spLocks noGrp="1"/>
          </p:cNvSpPr>
          <p:nvPr>
            <p:ph type="ftr" sz="quarter" idx="11"/>
          </p:nvPr>
        </p:nvSpPr>
        <p:spPr>
          <a:xfrm>
            <a:off x="1050201" y="6553200"/>
            <a:ext cx="7134131" cy="304800"/>
          </a:xfrm>
        </p:spPr>
        <p:txBody>
          <a:bodyPr/>
          <a:lstStyle/>
          <a:p>
            <a:pPr>
              <a:defRPr/>
            </a:pPr>
            <a:r>
              <a:rPr lang="en-US" altLang="en-US" dirty="0"/>
              <a:t>   ©McGraw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D19508D-4931-4588-98E1-4FE523E24DA2}"/>
              </a:ext>
            </a:extLst>
          </p:cNvPr>
          <p:cNvSpPr>
            <a:spLocks noGrp="1"/>
          </p:cNvSpPr>
          <p:nvPr>
            <p:ph type="sldNum" sz="quarter" idx="12"/>
          </p:nvPr>
        </p:nvSpPr>
        <p:spPr>
          <a:xfrm>
            <a:off x="6582508" y="6559952"/>
            <a:ext cx="2133600" cy="291296"/>
          </a:xfrm>
        </p:spPr>
        <p:txBody>
          <a:bodyPr/>
          <a:lstStyle/>
          <a:p>
            <a:pPr>
              <a:defRPr/>
            </a:pPr>
            <a:r>
              <a:rPr lang="en-US" altLang="en-US" dirty="0"/>
              <a:t>11-</a:t>
            </a:r>
            <a:fld id="{97F4F653-0A74-43B6-87D8-465AF6C69277}" type="slidenum">
              <a:rPr lang="en-US" altLang="en-US" smtClean="0"/>
              <a:pPr>
                <a:defRPr/>
              </a:pPr>
              <a:t>5</a:t>
            </a:fld>
            <a:endParaRPr lang="en-US" altLang="en-US" dirty="0"/>
          </a:p>
        </p:txBody>
      </p:sp>
      <p:pic>
        <p:nvPicPr>
          <p:cNvPr id="4" name="Content Placeholder 3">
            <a:extLst>
              <a:ext uri="{FF2B5EF4-FFF2-40B4-BE49-F238E27FC236}">
                <a16:creationId xmlns:a16="http://schemas.microsoft.com/office/drawing/2014/main" id="{6DB6A328-E327-21EE-6C77-7EAA7EFCF61A}"/>
              </a:ext>
            </a:extLst>
          </p:cNvPr>
          <p:cNvPicPr>
            <a:picLocks noGrp="1" noChangeAspect="1"/>
          </p:cNvPicPr>
          <p:nvPr>
            <p:ph idx="1"/>
          </p:nvPr>
        </p:nvPicPr>
        <p:blipFill>
          <a:blip r:embed="rId3"/>
          <a:stretch>
            <a:fillRect/>
          </a:stretch>
        </p:blipFill>
        <p:spPr>
          <a:xfrm>
            <a:off x="142591" y="2163778"/>
            <a:ext cx="8858817" cy="3730028"/>
          </a:xfrm>
        </p:spPr>
      </p:pic>
    </p:spTree>
    <p:extLst>
      <p:ext uri="{BB962C8B-B14F-4D97-AF65-F5344CB8AC3E}">
        <p14:creationId xmlns:p14="http://schemas.microsoft.com/office/powerpoint/2010/main" val="36113466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p:txBody>
          <a:bodyPr anchor="ctr"/>
          <a:lstStyle/>
          <a:p>
            <a:pPr eaLnBrk="1" hangingPunct="1">
              <a:defRPr/>
            </a:pPr>
            <a:r>
              <a:rPr lang="en-US" sz="3500" dirty="0"/>
              <a:t>Commercial Bank Assets </a:t>
            </a:r>
            <a:r>
              <a:rPr lang="en-US" sz="3200" dirty="0"/>
              <a:t>(Continued)</a:t>
            </a:r>
          </a:p>
        </p:txBody>
      </p:sp>
      <p:sp>
        <p:nvSpPr>
          <p:cNvPr id="7173" name="Rectangle 3"/>
          <p:cNvSpPr>
            <a:spLocks noGrp="1" noChangeArrowheads="1"/>
          </p:cNvSpPr>
          <p:nvPr>
            <p:ph type="body" sz="half" idx="4294967295"/>
          </p:nvPr>
        </p:nvSpPr>
        <p:spPr>
          <a:xfrm>
            <a:off x="139700" y="1719262"/>
            <a:ext cx="8699500" cy="4706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Commercial banks face unique risks because of their asset structure:</a:t>
            </a:r>
          </a:p>
          <a:p>
            <a:pPr lvl="1" eaLnBrk="1" hangingPunct="1">
              <a:lnSpc>
                <a:spcPct val="90000"/>
              </a:lnSpc>
            </a:pPr>
            <a:r>
              <a:rPr lang="en-US" altLang="en-US" sz="2200" b="1" dirty="0"/>
              <a:t>Credit (i.e., default) risk </a:t>
            </a:r>
            <a:r>
              <a:rPr lang="en-US" altLang="en-US" sz="2200" dirty="0"/>
              <a:t>is the risk that promised cash flows from loans and securities held by FIs may not be paid in full</a:t>
            </a:r>
          </a:p>
          <a:p>
            <a:pPr lvl="1" eaLnBrk="1" hangingPunct="1">
              <a:lnSpc>
                <a:spcPct val="90000"/>
              </a:lnSpc>
            </a:pPr>
            <a:r>
              <a:rPr lang="en-US" altLang="en-US" sz="2200" b="1" dirty="0"/>
              <a:t>Liquidity risk </a:t>
            </a:r>
            <a:r>
              <a:rPr lang="en-US" altLang="en-US" sz="2200" dirty="0"/>
              <a:t>is the risk that a sudden and unexpected increase in liability withdrawals may require an FI to liquidate assets in a very short period of time and at low prices</a:t>
            </a:r>
          </a:p>
          <a:p>
            <a:pPr lvl="1" eaLnBrk="1" hangingPunct="1">
              <a:lnSpc>
                <a:spcPct val="90000"/>
              </a:lnSpc>
            </a:pPr>
            <a:r>
              <a:rPr lang="en-US" altLang="en-US" sz="2200" b="1" dirty="0"/>
              <a:t>Interest rate risk </a:t>
            </a:r>
            <a:r>
              <a:rPr lang="en-US" altLang="en-US" sz="2200" dirty="0"/>
              <a:t>is the risk incurred by an FI when the maturities of its assets and liabilities are mismatched and interest rates are volatile</a:t>
            </a:r>
          </a:p>
          <a:p>
            <a:pPr lvl="1" eaLnBrk="1" hangingPunct="1">
              <a:lnSpc>
                <a:spcPct val="90000"/>
              </a:lnSpc>
            </a:pPr>
            <a:r>
              <a:rPr lang="en-US" altLang="en-US" sz="2200" dirty="0"/>
              <a:t>Credit, liquidity, and interest rate risk all contribute to a commercial bank’s level of </a:t>
            </a:r>
            <a:r>
              <a:rPr lang="en-US" altLang="en-US" sz="2200" b="1" dirty="0"/>
              <a:t>insolvency risk</a:t>
            </a:r>
            <a:r>
              <a:rPr lang="en-US" altLang="en-US" sz="2200" dirty="0"/>
              <a:t>, the risk that an FI may not have enough capital to offset a sudden decline in the value of its assets relative to its liabilities</a:t>
            </a:r>
            <a:endParaRPr lang="en-US" altLang="en-US" sz="2200" b="1" dirty="0"/>
          </a:p>
        </p:txBody>
      </p:sp>
      <p:sp>
        <p:nvSpPr>
          <p:cNvPr id="3" name="Slide Number Placeholder 2">
            <a:extLst>
              <a:ext uri="{FF2B5EF4-FFF2-40B4-BE49-F238E27FC236}">
                <a16:creationId xmlns:a16="http://schemas.microsoft.com/office/drawing/2014/main" id="{1E293C22-E7B3-4E74-93EF-CC44FAD0CA47}"/>
              </a:ext>
            </a:extLst>
          </p:cNvPr>
          <p:cNvSpPr>
            <a:spLocks noGrp="1"/>
          </p:cNvSpPr>
          <p:nvPr>
            <p:ph type="sldNum" sz="quarter" idx="12"/>
          </p:nvPr>
        </p:nvSpPr>
        <p:spPr>
          <a:xfrm>
            <a:off x="6582508" y="6559952"/>
            <a:ext cx="2133600" cy="291296"/>
          </a:xfrm>
        </p:spPr>
        <p:txBody>
          <a:bodyPr/>
          <a:lstStyle/>
          <a:p>
            <a:pPr>
              <a:defRPr/>
            </a:pPr>
            <a:r>
              <a:rPr lang="en-US" altLang="en-US" dirty="0"/>
              <a:t>11-</a:t>
            </a:r>
            <a:fld id="{97F4F653-0A74-43B6-87D8-465AF6C69277}" type="slidenum">
              <a:rPr lang="en-US" altLang="en-US" smtClean="0"/>
              <a:pPr>
                <a:defRPr/>
              </a:pPr>
              <a:t>6</a:t>
            </a:fld>
            <a:endParaRPr lang="en-US" altLang="en-US" dirty="0"/>
          </a:p>
        </p:txBody>
      </p:sp>
      <p:sp>
        <p:nvSpPr>
          <p:cNvPr id="6" name="Footer Placeholder 3">
            <a:extLst>
              <a:ext uri="{FF2B5EF4-FFF2-40B4-BE49-F238E27FC236}">
                <a16:creationId xmlns:a16="http://schemas.microsoft.com/office/drawing/2014/main" id="{F74695BF-F1AA-4370-AAEE-16E4C55B6BC7}"/>
              </a:ext>
            </a:extLst>
          </p:cNvPr>
          <p:cNvSpPr txBox="1">
            <a:spLocks/>
          </p:cNvSpPr>
          <p:nvPr/>
        </p:nvSpPr>
        <p:spPr bwMode="auto">
          <a:xfrm>
            <a:off x="778598" y="6546448"/>
            <a:ext cx="758680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p:txBody>
          <a:bodyPr anchor="ctr"/>
          <a:lstStyle/>
          <a:p>
            <a:pPr eaLnBrk="1" hangingPunct="1">
              <a:defRPr/>
            </a:pPr>
            <a:r>
              <a:rPr lang="en-US" sz="3500" dirty="0"/>
              <a:t>Commercial Bank Assets </a:t>
            </a:r>
            <a:r>
              <a:rPr lang="en-US" sz="3200" dirty="0"/>
              <a:t>(Concluded)</a:t>
            </a:r>
          </a:p>
        </p:txBody>
      </p:sp>
      <p:sp>
        <p:nvSpPr>
          <p:cNvPr id="7173" name="Rectangle 3"/>
          <p:cNvSpPr>
            <a:spLocks noGrp="1" noChangeArrowheads="1"/>
          </p:cNvSpPr>
          <p:nvPr>
            <p:ph type="body" sz="half" idx="4294967295"/>
          </p:nvPr>
        </p:nvSpPr>
        <p:spPr>
          <a:xfrm>
            <a:off x="139700" y="1719262"/>
            <a:ext cx="8699500" cy="4706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b="0" i="0" u="none" strike="noStrike" baseline="0" dirty="0"/>
              <a:t>Loans and investment securities continue to be the primary assets of the banking industry </a:t>
            </a:r>
          </a:p>
          <a:p>
            <a:pPr eaLnBrk="1" hangingPunct="1">
              <a:lnSpc>
                <a:spcPct val="90000"/>
              </a:lnSpc>
            </a:pPr>
            <a:r>
              <a:rPr lang="en-US" sz="2500" b="0" i="0" u="none" strike="noStrike" baseline="0" dirty="0"/>
              <a:t>Loans secured by real estate have consistently been the largest asset class for commercial banks over the 1992–2019 period, but real estate loans have been shrinking steadily from 2007 to 2014</a:t>
            </a:r>
          </a:p>
          <a:p>
            <a:pPr eaLnBrk="1" hangingPunct="1">
              <a:lnSpc>
                <a:spcPct val="90000"/>
              </a:lnSpc>
            </a:pPr>
            <a:r>
              <a:rPr lang="en-US" sz="2500" b="0" i="0" u="none" strike="noStrike" baseline="0" dirty="0"/>
              <a:t>In 2016, the volume of 1–4 family mortgages originated by nonbanks surpassed the volume originated by banks </a:t>
            </a:r>
          </a:p>
          <a:p>
            <a:pPr lvl="1" eaLnBrk="1" hangingPunct="1">
              <a:lnSpc>
                <a:spcPct val="90000"/>
              </a:lnSpc>
            </a:pPr>
            <a:r>
              <a:rPr lang="en-US" sz="2200" b="0" i="0" u="none" strike="noStrike" baseline="0" dirty="0"/>
              <a:t>Nonbanks accounted for 52.5 percent of the volume of 1–4 family mortgages originated in 2017, up significantly from the financial crisis-era low of 23.5 percent in 2007 </a:t>
            </a:r>
            <a:endParaRPr lang="en-US" sz="2200" dirty="0"/>
          </a:p>
          <a:p>
            <a:pPr eaLnBrk="1" hangingPunct="1">
              <a:lnSpc>
                <a:spcPct val="90000"/>
              </a:lnSpc>
            </a:pPr>
            <a:r>
              <a:rPr lang="en-US" sz="2500" b="0" i="0" u="none" strike="noStrike" baseline="0" dirty="0"/>
              <a:t>Proportion of commercial and industrial loans have been declining since 2000</a:t>
            </a:r>
            <a:endParaRPr lang="en-US" altLang="en-US" sz="2500" b="1" dirty="0"/>
          </a:p>
        </p:txBody>
      </p:sp>
      <p:sp>
        <p:nvSpPr>
          <p:cNvPr id="3" name="Slide Number Placeholder 2">
            <a:extLst>
              <a:ext uri="{FF2B5EF4-FFF2-40B4-BE49-F238E27FC236}">
                <a16:creationId xmlns:a16="http://schemas.microsoft.com/office/drawing/2014/main" id="{1E293C22-E7B3-4E74-93EF-CC44FAD0CA47}"/>
              </a:ext>
            </a:extLst>
          </p:cNvPr>
          <p:cNvSpPr>
            <a:spLocks noGrp="1"/>
          </p:cNvSpPr>
          <p:nvPr>
            <p:ph type="sldNum" sz="quarter" idx="12"/>
          </p:nvPr>
        </p:nvSpPr>
        <p:spPr>
          <a:xfrm>
            <a:off x="6582508" y="6559952"/>
            <a:ext cx="2133600" cy="291296"/>
          </a:xfrm>
        </p:spPr>
        <p:txBody>
          <a:bodyPr/>
          <a:lstStyle/>
          <a:p>
            <a:pPr>
              <a:defRPr/>
            </a:pPr>
            <a:r>
              <a:rPr lang="en-US" altLang="en-US" dirty="0"/>
              <a:t>11-</a:t>
            </a:r>
            <a:fld id="{97F4F653-0A74-43B6-87D8-465AF6C69277}" type="slidenum">
              <a:rPr lang="en-US" altLang="en-US" smtClean="0"/>
              <a:pPr>
                <a:defRPr/>
              </a:pPr>
              <a:t>7</a:t>
            </a:fld>
            <a:endParaRPr lang="en-US" altLang="en-US" dirty="0"/>
          </a:p>
        </p:txBody>
      </p:sp>
      <p:sp>
        <p:nvSpPr>
          <p:cNvPr id="6" name="Footer Placeholder 3">
            <a:extLst>
              <a:ext uri="{FF2B5EF4-FFF2-40B4-BE49-F238E27FC236}">
                <a16:creationId xmlns:a16="http://schemas.microsoft.com/office/drawing/2014/main" id="{F74695BF-F1AA-4370-AAEE-16E4C55B6BC7}"/>
              </a:ext>
            </a:extLst>
          </p:cNvPr>
          <p:cNvSpPr txBox="1">
            <a:spLocks/>
          </p:cNvSpPr>
          <p:nvPr/>
        </p:nvSpPr>
        <p:spPr bwMode="auto">
          <a:xfrm>
            <a:off x="474238" y="6553200"/>
            <a:ext cx="803042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Tree>
    <p:extLst>
      <p:ext uri="{BB962C8B-B14F-4D97-AF65-F5344CB8AC3E}">
        <p14:creationId xmlns:p14="http://schemas.microsoft.com/office/powerpoint/2010/main" val="27690508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chor="ctr"/>
          <a:lstStyle/>
          <a:p>
            <a:pPr eaLnBrk="1" hangingPunct="1">
              <a:defRPr/>
            </a:pPr>
            <a:r>
              <a:rPr lang="en-US" sz="3500" dirty="0"/>
              <a:t>Portfolio Shift: U.S. Commercial Banks’ Financial Assets</a:t>
            </a:r>
            <a:endParaRPr lang="en-US" sz="3200" dirty="0"/>
          </a:p>
        </p:txBody>
      </p:sp>
      <p:sp>
        <p:nvSpPr>
          <p:cNvPr id="6" name="Footer Placeholder 3">
            <a:extLst>
              <a:ext uri="{FF2B5EF4-FFF2-40B4-BE49-F238E27FC236}">
                <a16:creationId xmlns:a16="http://schemas.microsoft.com/office/drawing/2014/main" id="{F74695BF-F1AA-4370-AAEE-16E4C55B6BC7}"/>
              </a:ext>
            </a:extLst>
          </p:cNvPr>
          <p:cNvSpPr txBox="1">
            <a:spLocks/>
          </p:cNvSpPr>
          <p:nvPr/>
        </p:nvSpPr>
        <p:spPr bwMode="auto">
          <a:xfrm>
            <a:off x="1054729" y="6544939"/>
            <a:ext cx="703454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
        <p:nvSpPr>
          <p:cNvPr id="11" name="Slide Number Placeholder 2">
            <a:extLst>
              <a:ext uri="{FF2B5EF4-FFF2-40B4-BE49-F238E27FC236}">
                <a16:creationId xmlns:a16="http://schemas.microsoft.com/office/drawing/2014/main" id="{3D3DA43B-9EDF-463A-91D9-EBC504029FF0}"/>
              </a:ext>
            </a:extLst>
          </p:cNvPr>
          <p:cNvSpPr>
            <a:spLocks noGrp="1"/>
          </p:cNvSpPr>
          <p:nvPr>
            <p:ph type="sldNum" sz="quarter" idx="12"/>
          </p:nvPr>
        </p:nvSpPr>
        <p:spPr>
          <a:xfrm>
            <a:off x="6582508" y="6559952"/>
            <a:ext cx="2133600" cy="291296"/>
          </a:xfrm>
        </p:spPr>
        <p:txBody>
          <a:bodyPr/>
          <a:lstStyle/>
          <a:p>
            <a:pPr>
              <a:defRPr/>
            </a:pPr>
            <a:r>
              <a:rPr lang="en-US" altLang="en-US" dirty="0"/>
              <a:t>11-</a:t>
            </a:r>
            <a:fld id="{97F4F653-0A74-43B6-87D8-465AF6C69277}" type="slidenum">
              <a:rPr lang="en-US" altLang="en-US" smtClean="0"/>
              <a:pPr>
                <a:defRPr/>
              </a:pPr>
              <a:t>8</a:t>
            </a:fld>
            <a:endParaRPr lang="en-US" altLang="en-US" dirty="0"/>
          </a:p>
        </p:txBody>
      </p:sp>
      <p:pic>
        <p:nvPicPr>
          <p:cNvPr id="3" name="Picture 2">
            <a:extLst>
              <a:ext uri="{FF2B5EF4-FFF2-40B4-BE49-F238E27FC236}">
                <a16:creationId xmlns:a16="http://schemas.microsoft.com/office/drawing/2014/main" id="{7B8FBDC6-2C65-18BE-E22A-601EE1E6FAE1}"/>
              </a:ext>
            </a:extLst>
          </p:cNvPr>
          <p:cNvPicPr>
            <a:picLocks noChangeAspect="1"/>
          </p:cNvPicPr>
          <p:nvPr/>
        </p:nvPicPr>
        <p:blipFill>
          <a:blip r:embed="rId3"/>
          <a:stretch>
            <a:fillRect/>
          </a:stretch>
        </p:blipFill>
        <p:spPr>
          <a:xfrm>
            <a:off x="1209439" y="1501966"/>
            <a:ext cx="6725122" cy="4943633"/>
          </a:xfrm>
          <a:prstGeom prst="rect">
            <a:avLst/>
          </a:prstGeom>
        </p:spPr>
      </p:pic>
    </p:spTree>
    <p:extLst>
      <p:ext uri="{BB962C8B-B14F-4D97-AF65-F5344CB8AC3E}">
        <p14:creationId xmlns:p14="http://schemas.microsoft.com/office/powerpoint/2010/main" val="38194220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defRPr/>
            </a:pPr>
            <a:r>
              <a:rPr lang="en-US" sz="3500" dirty="0"/>
              <a:t>Commercial Bank Liabilities: Deposits</a:t>
            </a:r>
          </a:p>
        </p:txBody>
      </p:sp>
      <p:sp>
        <p:nvSpPr>
          <p:cNvPr id="8197" name="Rectangle 3"/>
          <p:cNvSpPr>
            <a:spLocks noGrp="1" noChangeArrowheads="1"/>
          </p:cNvSpPr>
          <p:nvPr>
            <p:ph type="body" sz="half" idx="4294967295"/>
          </p:nvPr>
        </p:nvSpPr>
        <p:spPr>
          <a:xfrm>
            <a:off x="190500" y="1719262"/>
            <a:ext cx="8724900"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lnSpc>
                <a:spcPct val="90000"/>
              </a:lnSpc>
              <a:spcBef>
                <a:spcPts val="250"/>
              </a:spcBef>
              <a:buFont typeface="+mj-lt"/>
              <a:buAutoNum type="arabicPeriod"/>
            </a:pPr>
            <a:r>
              <a:rPr lang="en-US" altLang="en-US" sz="2500" b="1" dirty="0"/>
              <a:t>Transaction accounts </a:t>
            </a:r>
            <a:r>
              <a:rPr lang="en-US" altLang="en-US" sz="2500" dirty="0"/>
              <a:t>are checkable deposits that are either demand deposits or NOW accounts</a:t>
            </a:r>
          </a:p>
          <a:p>
            <a:pPr lvl="1" eaLnBrk="1" hangingPunct="1">
              <a:lnSpc>
                <a:spcPct val="90000"/>
              </a:lnSpc>
              <a:spcBef>
                <a:spcPts val="250"/>
              </a:spcBef>
            </a:pPr>
            <a:r>
              <a:rPr lang="en-US" altLang="en-US" sz="2200" dirty="0"/>
              <a:t>Transaction accounts are about 28.0% of total deposits</a:t>
            </a:r>
          </a:p>
          <a:p>
            <a:pPr lvl="1" eaLnBrk="1" hangingPunct="1">
              <a:lnSpc>
                <a:spcPct val="90000"/>
              </a:lnSpc>
              <a:spcBef>
                <a:spcPts val="250"/>
              </a:spcBef>
            </a:pPr>
            <a:r>
              <a:rPr lang="en-US" altLang="en-US" sz="2200" dirty="0"/>
              <a:t>Interest-bearing checking accounts are called </a:t>
            </a:r>
            <a:r>
              <a:rPr lang="en-US" altLang="en-US" sz="2200" b="1" dirty="0"/>
              <a:t>negotiable order of withdrawal (NOW) accounts</a:t>
            </a:r>
            <a:endParaRPr lang="en-US" altLang="en-US" sz="2200" dirty="0"/>
          </a:p>
          <a:p>
            <a:pPr marL="457200" indent="-457200" eaLnBrk="1" hangingPunct="1">
              <a:lnSpc>
                <a:spcPct val="90000"/>
              </a:lnSpc>
              <a:spcBef>
                <a:spcPts val="250"/>
              </a:spcBef>
              <a:buFont typeface="+mj-lt"/>
              <a:buAutoNum type="arabicPeriod"/>
            </a:pPr>
            <a:r>
              <a:rPr lang="en-US" altLang="en-US" sz="2500" dirty="0"/>
              <a:t>Household savings and time deposits (normally individual account holdings of less than $100,000) </a:t>
            </a:r>
          </a:p>
          <a:p>
            <a:pPr lvl="1" eaLnBrk="1" hangingPunct="1">
              <a:lnSpc>
                <a:spcPct val="90000"/>
              </a:lnSpc>
              <a:spcBef>
                <a:spcPts val="250"/>
              </a:spcBef>
            </a:pPr>
            <a:r>
              <a:rPr lang="en-US" altLang="en-US" sz="2200" dirty="0"/>
              <a:t>Important components of bank retail savings accounts are small nontransaction accounts, which include passbook savings accounts and retail time deposits</a:t>
            </a:r>
          </a:p>
          <a:p>
            <a:pPr marL="457200" indent="-457200" eaLnBrk="1" hangingPunct="1">
              <a:lnSpc>
                <a:spcPct val="90000"/>
              </a:lnSpc>
              <a:spcBef>
                <a:spcPts val="250"/>
              </a:spcBef>
              <a:buFont typeface="+mj-lt"/>
              <a:buAutoNum type="arabicPeriod"/>
            </a:pPr>
            <a:r>
              <a:rPr lang="en-US" altLang="en-US" sz="2500" dirty="0"/>
              <a:t>Large time deposits ($100,000 or more)</a:t>
            </a:r>
          </a:p>
          <a:p>
            <a:pPr lvl="1" eaLnBrk="1" hangingPunct="1">
              <a:lnSpc>
                <a:spcPct val="90000"/>
              </a:lnSpc>
              <a:spcBef>
                <a:spcPts val="250"/>
              </a:spcBef>
            </a:pPr>
            <a:r>
              <a:rPr lang="en-US" altLang="en-US" sz="2200" dirty="0"/>
              <a:t>Primarily made up of </a:t>
            </a:r>
            <a:r>
              <a:rPr lang="en-US" altLang="en-US" sz="2200" b="1" dirty="0"/>
              <a:t>negotiable CDs, </a:t>
            </a:r>
            <a:r>
              <a:rPr lang="en-US" altLang="en-US" sz="2200" dirty="0"/>
              <a:t>fixed-maturity interest-bearing deposits with face values of $100,000 or more that can be resold in the secondary market</a:t>
            </a:r>
          </a:p>
        </p:txBody>
      </p:sp>
      <p:sp>
        <p:nvSpPr>
          <p:cNvPr id="6" name="Slide Number Placeholder 2">
            <a:extLst>
              <a:ext uri="{FF2B5EF4-FFF2-40B4-BE49-F238E27FC236}">
                <a16:creationId xmlns:a16="http://schemas.microsoft.com/office/drawing/2014/main" id="{FF91AA40-980C-43AF-9235-54601200EF54}"/>
              </a:ext>
            </a:extLst>
          </p:cNvPr>
          <p:cNvSpPr txBox="1">
            <a:spLocks/>
          </p:cNvSpPr>
          <p:nvPr/>
        </p:nvSpPr>
        <p:spPr bwMode="auto">
          <a:xfrm>
            <a:off x="6582508" y="6559952"/>
            <a:ext cx="2133600" cy="2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1-</a:t>
            </a:r>
            <a:fld id="{97F4F653-0A74-43B6-87D8-465AF6C69277}" type="slidenum">
              <a:rPr lang="en-US" altLang="en-US" smtClean="0"/>
              <a:pPr>
                <a:defRPr/>
              </a:pPr>
              <a:t>9</a:t>
            </a:fld>
            <a:endParaRPr lang="en-US" altLang="en-US" dirty="0"/>
          </a:p>
        </p:txBody>
      </p:sp>
      <p:sp>
        <p:nvSpPr>
          <p:cNvPr id="3" name="Footer Placeholder 3">
            <a:extLst>
              <a:ext uri="{FF2B5EF4-FFF2-40B4-BE49-F238E27FC236}">
                <a16:creationId xmlns:a16="http://schemas.microsoft.com/office/drawing/2014/main" id="{6AF539B8-26AC-4C28-885E-9E995C422BE6}"/>
              </a:ext>
            </a:extLst>
          </p:cNvPr>
          <p:cNvSpPr txBox="1">
            <a:spLocks/>
          </p:cNvSpPr>
          <p:nvPr/>
        </p:nvSpPr>
        <p:spPr bwMode="auto">
          <a:xfrm>
            <a:off x="1013988" y="6553200"/>
            <a:ext cx="711602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   ©McGraw Hill LLC. All rights reserved. No reproduction or distribution without the prior written consent of McGraw Hill. </a:t>
            </a:r>
          </a:p>
        </p:txBody>
      </p:sp>
    </p:spTree>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SharedWithUsers xmlns="893f84f8-0566-415c-9cf5-b575de20e0a3">
      <UserInfo>
        <DisplayName>Quinones, Erin</DisplayName>
        <AccountId>205</AccountId>
        <AccountType/>
      </UserInfo>
      <UserInfo>
        <DisplayName>Janicek, Michele</DisplayName>
        <AccountId>184</AccountId>
        <AccountType/>
      </UserInfo>
      <UserInfo>
        <DisplayName>Lam, Amanda</DisplayName>
        <AccountId>194</AccountId>
        <AccountType/>
      </UserInfo>
    </SharedWithUsers>
  </documentManagement>
</p:properties>
</file>

<file path=customXml/itemProps1.xml><?xml version="1.0" encoding="utf-8"?>
<ds:datastoreItem xmlns:ds="http://schemas.openxmlformats.org/officeDocument/2006/customXml" ds:itemID="{FA4CD568-ACC0-4FD7-A69B-A45FB597D2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C11125-09BC-4414-83CC-23B3F48F9FC8}">
  <ds:schemaRefs>
    <ds:schemaRef ds:uri="http://schemas.microsoft.com/sharepoint/v3/contenttype/forms"/>
  </ds:schemaRefs>
</ds:datastoreItem>
</file>

<file path=customXml/itemProps3.xml><?xml version="1.0" encoding="utf-8"?>
<ds:datastoreItem xmlns:ds="http://schemas.openxmlformats.org/officeDocument/2006/customXml" ds:itemID="{A8FCE12C-F17F-4D3C-A2B2-D2A264D58A8C}">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docProps/app.xml><?xml version="1.0" encoding="utf-8"?>
<Properties xmlns="http://schemas.openxmlformats.org/officeDocument/2006/extended-properties" xmlns:vt="http://schemas.openxmlformats.org/officeDocument/2006/docPropsVTypes">
  <Template/>
  <TotalTime>6166</TotalTime>
  <Words>4032</Words>
  <Application>Microsoft Office PowerPoint</Application>
  <PresentationFormat>On-screen Show (4:3)</PresentationFormat>
  <Paragraphs>299</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Network</vt:lpstr>
      <vt:lpstr>Chapter Eleven</vt:lpstr>
      <vt:lpstr>Commercial Banks</vt:lpstr>
      <vt:lpstr>Differences in Balance Sheets of Commercial Banks and Nonfinancial Firms</vt:lpstr>
      <vt:lpstr>Commercial Bank Assets</vt:lpstr>
      <vt:lpstr>Distribution of Commercial Bank Assets, Liabilities, and Equity, 2021</vt:lpstr>
      <vt:lpstr>Commercial Bank Assets (Continued)</vt:lpstr>
      <vt:lpstr>Commercial Bank Assets (Concluded)</vt:lpstr>
      <vt:lpstr>Portfolio Shift: U.S. Commercial Banks’ Financial Assets</vt:lpstr>
      <vt:lpstr>Commercial Bank Liabilities: Deposits</vt:lpstr>
      <vt:lpstr>Commercial Bank Liabilities: Borrowed or Other Liability Funds</vt:lpstr>
      <vt:lpstr>Balance Sheet of U.S. Commercial Banks ($ millions)</vt:lpstr>
      <vt:lpstr>Commercial Bank: Equity</vt:lpstr>
      <vt:lpstr>Off-Balance-Sheet (OBS) Activities</vt:lpstr>
      <vt:lpstr>Off-Balance-Sheet (OBS) Activities (Continued)</vt:lpstr>
      <vt:lpstr>Other Fee-Generating Activities</vt:lpstr>
      <vt:lpstr>Size, Structure, and Composition of the Industry</vt:lpstr>
      <vt:lpstr>Shadow Banking</vt:lpstr>
      <vt:lpstr>Bank Size and Concentration</vt:lpstr>
      <vt:lpstr>U.S. Bank Asset Concentration,  1984 versus 2021</vt:lpstr>
      <vt:lpstr>Top Ten U.S. Banks Listed by Total Assets, 2021  (in billions of dollars)</vt:lpstr>
      <vt:lpstr>Bank Size and Activities</vt:lpstr>
      <vt:lpstr>Bank Size and Activities (Continued)</vt:lpstr>
      <vt:lpstr>Industry Performance</vt:lpstr>
      <vt:lpstr>Industry Performance  (Continued)</vt:lpstr>
      <vt:lpstr>Regulators</vt:lpstr>
      <vt:lpstr>Selected Indicators for U.S. Commercial Banks: 1999 through 2021</vt:lpstr>
      <vt:lpstr>Bank Regulators</vt:lpstr>
      <vt:lpstr>The 20 Largest (in Total Assets) Banks in the World, 2022</vt:lpstr>
      <vt:lpstr>Global Issues</vt:lpstr>
      <vt:lpstr>Global Banking Performance</vt:lpstr>
      <vt:lpstr>Global Banking Performance (Continued)</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452</cp:revision>
  <dcterms:created xsi:type="dcterms:W3CDTF">2000-07-01T19:33:32Z</dcterms:created>
  <dcterms:modified xsi:type="dcterms:W3CDTF">2024-03-13T09:34:42Z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