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69" r:id="rId16"/>
    <p:sldId id="275" r:id="rId17"/>
    <p:sldId id="274" r:id="rId18"/>
    <p:sldId id="271"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301" r:id="rId32"/>
    <p:sldId id="300" r:id="rId33"/>
    <p:sldId id="302" r:id="rId34"/>
    <p:sldId id="299" r:id="rId35"/>
    <p:sldId id="291" r:id="rId36"/>
    <p:sldId id="272" r:id="rId37"/>
    <p:sldId id="288" r:id="rId38"/>
    <p:sldId id="289" r:id="rId39"/>
    <p:sldId id="292" r:id="rId40"/>
    <p:sldId id="293" r:id="rId41"/>
    <p:sldId id="294" r:id="rId42"/>
    <p:sldId id="273" r:id="rId43"/>
    <p:sldId id="290" r:id="rId44"/>
    <p:sldId id="295" r:id="rId45"/>
    <p:sldId id="305" r:id="rId46"/>
    <p:sldId id="296" r:id="rId47"/>
    <p:sldId id="303" r:id="rId48"/>
    <p:sldId id="297" r:id="rId49"/>
    <p:sldId id="298" r:id="rId50"/>
    <p:sldId id="304" r:id="rId5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3B052-A59B-4AE3-A89A-E7748630C15B}"/>
              </a:ext>
            </a:extLst>
          </p:cNvPr>
          <p:cNvSpPr>
            <a:spLocks noGrp="1"/>
          </p:cNvSpPr>
          <p:nvPr>
            <p:ph type="ctrTitle"/>
          </p:nvPr>
        </p:nvSpPr>
        <p:spPr>
          <a:xfrm>
            <a:off x="1524000" y="1122363"/>
            <a:ext cx="9144000" cy="2387600"/>
          </a:xfrm>
        </p:spPr>
        <p:txBody>
          <a:bodyPr anchor="b"/>
          <a:lstStyle>
            <a:lvl1pPr algn="ctr">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BDA9EC4-FEA9-41D2-BE8D-F709F01D37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E155CF-52F5-4879-B7F3-D05812AC4A6D}"/>
              </a:ext>
            </a:extLst>
          </p:cNvPr>
          <p:cNvSpPr>
            <a:spLocks noGrp="1"/>
          </p:cNvSpPr>
          <p:nvPr>
            <p:ph type="dt" sz="half" idx="10"/>
          </p:nvPr>
        </p:nvSpPr>
        <p:spPr/>
        <p:txBody>
          <a:bodyPr/>
          <a:lstStyle/>
          <a:p>
            <a:fld id="{AA70F276-1833-4A75-9C1D-A56E2295A68D}" type="datetimeFigureOut">
              <a:rPr lang="en-US" smtClean="0"/>
              <a:t>3/22/2023</a:t>
            </a:fld>
            <a:endParaRPr lang="en-US"/>
          </a:p>
        </p:txBody>
      </p:sp>
      <p:sp>
        <p:nvSpPr>
          <p:cNvPr id="5" name="Footer Placeholder 4">
            <a:extLst>
              <a:ext uri="{FF2B5EF4-FFF2-40B4-BE49-F238E27FC236}">
                <a16:creationId xmlns:a16="http://schemas.microsoft.com/office/drawing/2014/main" id="{80D053AC-61ED-4C2F-90BF-D4A9165451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8B2ED7-A198-4613-B8C9-EE02BAE24FA4}"/>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1425217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B47DD-81F8-4128-9E50-04A9F2D3DCD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6564D1-2B83-4C0F-ACBA-E91472C50A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FA1D7D-D2EC-4ADB-9C65-191DEC82DDF4}"/>
              </a:ext>
            </a:extLst>
          </p:cNvPr>
          <p:cNvSpPr>
            <a:spLocks noGrp="1"/>
          </p:cNvSpPr>
          <p:nvPr>
            <p:ph type="dt" sz="half" idx="10"/>
          </p:nvPr>
        </p:nvSpPr>
        <p:spPr/>
        <p:txBody>
          <a:bodyPr/>
          <a:lstStyle/>
          <a:p>
            <a:fld id="{AA70F276-1833-4A75-9C1D-A56E2295A68D}" type="datetimeFigureOut">
              <a:rPr lang="en-US" smtClean="0"/>
              <a:t>3/22/2023</a:t>
            </a:fld>
            <a:endParaRPr lang="en-US"/>
          </a:p>
        </p:txBody>
      </p:sp>
      <p:sp>
        <p:nvSpPr>
          <p:cNvPr id="5" name="Footer Placeholder 4">
            <a:extLst>
              <a:ext uri="{FF2B5EF4-FFF2-40B4-BE49-F238E27FC236}">
                <a16:creationId xmlns:a16="http://schemas.microsoft.com/office/drawing/2014/main" id="{534CB571-86F9-474A-826A-75CC21C883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384F5F-50E6-4BB9-B848-EE2302C02ABE}"/>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3248952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3F08DF-1C0D-4F53-A3AB-95D7B55FA063}"/>
              </a:ext>
            </a:extLst>
          </p:cNvPr>
          <p:cNvSpPr>
            <a:spLocks noGrp="1"/>
          </p:cNvSpPr>
          <p:nvPr>
            <p:ph type="title" orient="vert"/>
          </p:nvPr>
        </p:nvSpPr>
        <p:spPr>
          <a:xfrm>
            <a:off x="8724900" y="761999"/>
            <a:ext cx="2628900" cy="5414963"/>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C0D3BBD-C494-4E94-B189-319802A93E38}"/>
              </a:ext>
            </a:extLst>
          </p:cNvPr>
          <p:cNvSpPr>
            <a:spLocks noGrp="1"/>
          </p:cNvSpPr>
          <p:nvPr>
            <p:ph type="body" orient="vert" idx="1"/>
          </p:nvPr>
        </p:nvSpPr>
        <p:spPr>
          <a:xfrm>
            <a:off x="838200" y="761999"/>
            <a:ext cx="7734300" cy="541496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63C0BD9-4BED-43D3-852F-B74B949A2287}"/>
              </a:ext>
            </a:extLst>
          </p:cNvPr>
          <p:cNvSpPr>
            <a:spLocks noGrp="1"/>
          </p:cNvSpPr>
          <p:nvPr>
            <p:ph type="dt" sz="half" idx="10"/>
          </p:nvPr>
        </p:nvSpPr>
        <p:spPr/>
        <p:txBody>
          <a:bodyPr/>
          <a:lstStyle/>
          <a:p>
            <a:fld id="{AA70F276-1833-4A75-9C1D-A56E2295A68D}" type="datetimeFigureOut">
              <a:rPr lang="en-US" smtClean="0"/>
              <a:t>3/22/2023</a:t>
            </a:fld>
            <a:endParaRPr lang="en-US"/>
          </a:p>
        </p:txBody>
      </p:sp>
      <p:sp>
        <p:nvSpPr>
          <p:cNvPr id="5" name="Footer Placeholder 4">
            <a:extLst>
              <a:ext uri="{FF2B5EF4-FFF2-40B4-BE49-F238E27FC236}">
                <a16:creationId xmlns:a16="http://schemas.microsoft.com/office/drawing/2014/main" id="{BB7811DC-C725-4462-B622-DB96A89876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C42D06-438F-4150-9238-E2FAEE5E28D9}"/>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639142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98991-AEF1-4F19-AAB8-436EAD58C282}"/>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D25B44F-E7DA-40C6-8B44-71EAB6BDFC98}"/>
              </a:ext>
            </a:extLst>
          </p:cNvPr>
          <p:cNvSpPr>
            <a:spLocks noGrp="1"/>
          </p:cNvSpPr>
          <p:nvPr>
            <p:ph idx="1"/>
          </p:nvPr>
        </p:nvSpPr>
        <p:spPr/>
        <p:txBody>
          <a:bodyPr/>
          <a:lstStyle>
            <a:lvl1pPr>
              <a:buFont typeface="Wingdings" panose="05000000000000000000" pitchFamily="2" charset="2"/>
              <a:buChar char="§"/>
              <a:defRPr/>
            </a:lvl1pPr>
            <a:lvl2pPr marL="685800" indent="-228600">
              <a:buFont typeface="Wingdings" panose="05000000000000000000" pitchFamily="2" charset="2"/>
              <a:buChar char="§"/>
              <a:defRPr/>
            </a:lvl2pPr>
            <a:lvl3pPr>
              <a:buFont typeface="Wingdings" panose="05000000000000000000" pitchFamily="2" charset="2"/>
              <a:buChar char="§"/>
              <a:defRPr/>
            </a:lvl3pPr>
            <a:lvl4pPr marL="1600200" indent="-228600">
              <a:buFont typeface="Wingdings" panose="05000000000000000000" pitchFamily="2" charset="2"/>
              <a:buChar char="§"/>
              <a:defRPr/>
            </a:lvl4pPr>
            <a:lvl5pPr>
              <a:buFont typeface="Wingdings" panose="05000000000000000000" pitchFamily="2"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F71817-A045-48C0-975B-CBEF88E9561E}"/>
              </a:ext>
            </a:extLst>
          </p:cNvPr>
          <p:cNvSpPr>
            <a:spLocks noGrp="1"/>
          </p:cNvSpPr>
          <p:nvPr>
            <p:ph type="dt" sz="half" idx="10"/>
          </p:nvPr>
        </p:nvSpPr>
        <p:spPr/>
        <p:txBody>
          <a:bodyPr/>
          <a:lstStyle/>
          <a:p>
            <a:fld id="{AA70F276-1833-4A75-9C1D-A56E2295A68D}" type="datetimeFigureOut">
              <a:rPr lang="en-US" smtClean="0"/>
              <a:t>3/22/2023</a:t>
            </a:fld>
            <a:endParaRPr lang="en-US"/>
          </a:p>
        </p:txBody>
      </p:sp>
      <p:sp>
        <p:nvSpPr>
          <p:cNvPr id="5" name="Footer Placeholder 4">
            <a:extLst>
              <a:ext uri="{FF2B5EF4-FFF2-40B4-BE49-F238E27FC236}">
                <a16:creationId xmlns:a16="http://schemas.microsoft.com/office/drawing/2014/main" id="{B61C39F0-32D4-407C-8BCA-97F2D9E500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CF4459-37B2-4F87-B508-DB04D4332067}"/>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3586977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BBD03-9D57-48E9-8B43-688B72997276}"/>
              </a:ext>
            </a:extLst>
          </p:cNvPr>
          <p:cNvSpPr>
            <a:spLocks noGrp="1"/>
          </p:cNvSpPr>
          <p:nvPr>
            <p:ph type="title"/>
          </p:nvPr>
        </p:nvSpPr>
        <p:spPr>
          <a:xfrm>
            <a:off x="831850" y="1709738"/>
            <a:ext cx="10515600" cy="2852737"/>
          </a:xfrm>
        </p:spPr>
        <p:txBody>
          <a:bodyPr anchor="b"/>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83F376C-8A2F-4BE5-9669-4A6DA21B77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654893-212E-4450-8F7A-27256B31F9FB}"/>
              </a:ext>
            </a:extLst>
          </p:cNvPr>
          <p:cNvSpPr>
            <a:spLocks noGrp="1"/>
          </p:cNvSpPr>
          <p:nvPr>
            <p:ph type="dt" sz="half" idx="10"/>
          </p:nvPr>
        </p:nvSpPr>
        <p:spPr/>
        <p:txBody>
          <a:bodyPr/>
          <a:lstStyle/>
          <a:p>
            <a:fld id="{AA70F276-1833-4A75-9C1D-A56E2295A68D}" type="datetimeFigureOut">
              <a:rPr lang="en-US" smtClean="0"/>
              <a:t>3/22/2023</a:t>
            </a:fld>
            <a:endParaRPr lang="en-US"/>
          </a:p>
        </p:txBody>
      </p:sp>
      <p:sp>
        <p:nvSpPr>
          <p:cNvPr id="5" name="Footer Placeholder 4">
            <a:extLst>
              <a:ext uri="{FF2B5EF4-FFF2-40B4-BE49-F238E27FC236}">
                <a16:creationId xmlns:a16="http://schemas.microsoft.com/office/drawing/2014/main" id="{600E881A-3958-44A9-9EDB-D86F4E4144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EDBC4F-D9B8-4BFA-BE4F-D4B9B739D1BA}"/>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4123740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C8777-C460-4649-8822-CA943386D06D}"/>
              </a:ext>
            </a:extLst>
          </p:cNvPr>
          <p:cNvSpPr>
            <a:spLocks noGrp="1"/>
          </p:cNvSpPr>
          <p:nvPr>
            <p:ph type="title"/>
          </p:nvPr>
        </p:nvSpPr>
        <p:spPr/>
        <p:txBody>
          <a:bodyPr/>
          <a:lstStyle>
            <a:lvl1pPr>
              <a:defRPr sz="4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FDF69E6-1094-437B-AA7E-0E21B7136CCA}"/>
              </a:ext>
            </a:extLst>
          </p:cNvPr>
          <p:cNvSpPr>
            <a:spLocks noGrp="1"/>
          </p:cNvSpPr>
          <p:nvPr>
            <p:ph sz="half" idx="1"/>
          </p:nvPr>
        </p:nvSpPr>
        <p:spPr>
          <a:xfrm>
            <a:off x="838200" y="2057399"/>
            <a:ext cx="5181600" cy="41195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C20BC963-4591-4BE3-AE63-4999A13C5054}"/>
              </a:ext>
            </a:extLst>
          </p:cNvPr>
          <p:cNvSpPr>
            <a:spLocks noGrp="1"/>
          </p:cNvSpPr>
          <p:nvPr>
            <p:ph sz="half" idx="2"/>
          </p:nvPr>
        </p:nvSpPr>
        <p:spPr>
          <a:xfrm>
            <a:off x="6172200" y="2057399"/>
            <a:ext cx="5181600" cy="4119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04D5BB-DB84-4266-9B4F-E65CCFE5B310}"/>
              </a:ext>
            </a:extLst>
          </p:cNvPr>
          <p:cNvSpPr>
            <a:spLocks noGrp="1"/>
          </p:cNvSpPr>
          <p:nvPr>
            <p:ph type="dt" sz="half" idx="10"/>
          </p:nvPr>
        </p:nvSpPr>
        <p:spPr/>
        <p:txBody>
          <a:bodyPr/>
          <a:lstStyle/>
          <a:p>
            <a:fld id="{AA70F276-1833-4A75-9C1D-A56E2295A68D}" type="datetimeFigureOut">
              <a:rPr lang="en-US" smtClean="0"/>
              <a:t>3/22/2023</a:t>
            </a:fld>
            <a:endParaRPr lang="en-US"/>
          </a:p>
        </p:txBody>
      </p:sp>
      <p:sp>
        <p:nvSpPr>
          <p:cNvPr id="6" name="Footer Placeholder 5">
            <a:extLst>
              <a:ext uri="{FF2B5EF4-FFF2-40B4-BE49-F238E27FC236}">
                <a16:creationId xmlns:a16="http://schemas.microsoft.com/office/drawing/2014/main" id="{891A99B5-D493-4AB1-AF24-6660540D56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E178D0-5F1E-43FA-B447-53501EDD17C0}"/>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4119217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C85CC-8D2B-4219-A2A4-1625A02DFECD}"/>
              </a:ext>
            </a:extLst>
          </p:cNvPr>
          <p:cNvSpPr>
            <a:spLocks noGrp="1"/>
          </p:cNvSpPr>
          <p:nvPr>
            <p:ph type="title"/>
          </p:nvPr>
        </p:nvSpPr>
        <p:spPr>
          <a:xfrm>
            <a:off x="839788" y="668338"/>
            <a:ext cx="10515600" cy="108426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DD6143C8-1CF7-440E-99A3-0527314598C6}"/>
              </a:ext>
            </a:extLst>
          </p:cNvPr>
          <p:cNvSpPr>
            <a:spLocks noGrp="1"/>
          </p:cNvSpPr>
          <p:nvPr>
            <p:ph type="body" idx="1"/>
          </p:nvPr>
        </p:nvSpPr>
        <p:spPr>
          <a:xfrm>
            <a:off x="839788" y="1828800"/>
            <a:ext cx="5157787" cy="82391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AEEFF5CA-4662-4430-80C7-99CD7D66C9CF}"/>
              </a:ext>
            </a:extLst>
          </p:cNvPr>
          <p:cNvSpPr>
            <a:spLocks noGrp="1"/>
          </p:cNvSpPr>
          <p:nvPr>
            <p:ph sz="half" idx="2"/>
          </p:nvPr>
        </p:nvSpPr>
        <p:spPr>
          <a:xfrm>
            <a:off x="839788" y="2743199"/>
            <a:ext cx="5157787" cy="34464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76CB5B7-DC23-41CE-872B-E25BD64F84A5}"/>
              </a:ext>
            </a:extLst>
          </p:cNvPr>
          <p:cNvSpPr>
            <a:spLocks noGrp="1"/>
          </p:cNvSpPr>
          <p:nvPr>
            <p:ph type="body" sz="quarter" idx="3"/>
          </p:nvPr>
        </p:nvSpPr>
        <p:spPr>
          <a:xfrm>
            <a:off x="6172200" y="1828800"/>
            <a:ext cx="5183188" cy="82391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4DF7633C-C24D-4947-979C-132B3AC405A8}"/>
              </a:ext>
            </a:extLst>
          </p:cNvPr>
          <p:cNvSpPr>
            <a:spLocks noGrp="1"/>
          </p:cNvSpPr>
          <p:nvPr>
            <p:ph sz="quarter" idx="4"/>
          </p:nvPr>
        </p:nvSpPr>
        <p:spPr>
          <a:xfrm>
            <a:off x="6172200" y="2743199"/>
            <a:ext cx="5183188" cy="34464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E8A46E1-3934-4807-900F-CA7A4D8D66B3}"/>
              </a:ext>
            </a:extLst>
          </p:cNvPr>
          <p:cNvSpPr>
            <a:spLocks noGrp="1"/>
          </p:cNvSpPr>
          <p:nvPr>
            <p:ph type="dt" sz="half" idx="10"/>
          </p:nvPr>
        </p:nvSpPr>
        <p:spPr/>
        <p:txBody>
          <a:bodyPr/>
          <a:lstStyle/>
          <a:p>
            <a:fld id="{AA70F276-1833-4A75-9C1D-A56E2295A68D}" type="datetimeFigureOut">
              <a:rPr lang="en-US" smtClean="0"/>
              <a:t>3/22/2023</a:t>
            </a:fld>
            <a:endParaRPr lang="en-US"/>
          </a:p>
        </p:txBody>
      </p:sp>
      <p:sp>
        <p:nvSpPr>
          <p:cNvPr id="8" name="Footer Placeholder 7">
            <a:extLst>
              <a:ext uri="{FF2B5EF4-FFF2-40B4-BE49-F238E27FC236}">
                <a16:creationId xmlns:a16="http://schemas.microsoft.com/office/drawing/2014/main" id="{4BC9C6EA-1549-4601-8226-E5C43469CAF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3658246-003D-4024-9F4B-BA3BD3FBFFBC}"/>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2551306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2DD4C-BFBC-4087-B94C-4DD0690E838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EB9D434-8228-4C7F-B520-14121EBC903B}"/>
              </a:ext>
            </a:extLst>
          </p:cNvPr>
          <p:cNvSpPr>
            <a:spLocks noGrp="1"/>
          </p:cNvSpPr>
          <p:nvPr>
            <p:ph type="dt" sz="half" idx="10"/>
          </p:nvPr>
        </p:nvSpPr>
        <p:spPr/>
        <p:txBody>
          <a:bodyPr/>
          <a:lstStyle/>
          <a:p>
            <a:fld id="{AA70F276-1833-4A75-9C1D-A56E2295A68D}" type="datetimeFigureOut">
              <a:rPr lang="en-US" smtClean="0"/>
              <a:t>3/22/2023</a:t>
            </a:fld>
            <a:endParaRPr lang="en-US"/>
          </a:p>
        </p:txBody>
      </p:sp>
      <p:sp>
        <p:nvSpPr>
          <p:cNvPr id="4" name="Footer Placeholder 3">
            <a:extLst>
              <a:ext uri="{FF2B5EF4-FFF2-40B4-BE49-F238E27FC236}">
                <a16:creationId xmlns:a16="http://schemas.microsoft.com/office/drawing/2014/main" id="{997B89BD-A70A-48D2-A3D9-DB2C0DB123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4ACF4EF-5A2A-4A47-81DF-80CB513060F6}"/>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4204551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8B9F00-8450-475B-B155-993BAF212AF6}"/>
              </a:ext>
            </a:extLst>
          </p:cNvPr>
          <p:cNvSpPr>
            <a:spLocks noGrp="1"/>
          </p:cNvSpPr>
          <p:nvPr>
            <p:ph type="dt" sz="half" idx="10"/>
          </p:nvPr>
        </p:nvSpPr>
        <p:spPr/>
        <p:txBody>
          <a:bodyPr/>
          <a:lstStyle/>
          <a:p>
            <a:fld id="{AA70F276-1833-4A75-9C1D-A56E2295A68D}" type="datetimeFigureOut">
              <a:rPr lang="en-US" smtClean="0"/>
              <a:t>3/22/2023</a:t>
            </a:fld>
            <a:endParaRPr lang="en-US"/>
          </a:p>
        </p:txBody>
      </p:sp>
      <p:sp>
        <p:nvSpPr>
          <p:cNvPr id="3" name="Footer Placeholder 2">
            <a:extLst>
              <a:ext uri="{FF2B5EF4-FFF2-40B4-BE49-F238E27FC236}">
                <a16:creationId xmlns:a16="http://schemas.microsoft.com/office/drawing/2014/main" id="{5C0FDDA3-8E6F-42F7-BFBE-7FA9C647CA4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2196545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10DAA-DDE3-4C9C-8171-385A3DAC81CF}"/>
              </a:ext>
            </a:extLst>
          </p:cNvPr>
          <p:cNvSpPr>
            <a:spLocks noGrp="1"/>
          </p:cNvSpPr>
          <p:nvPr>
            <p:ph type="title"/>
          </p:nvPr>
        </p:nvSpPr>
        <p:spPr>
          <a:xfrm>
            <a:off x="839788" y="685800"/>
            <a:ext cx="3932237" cy="13716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AAF73DB2-BD72-4F5E-9CA2-197343A0908A}"/>
              </a:ext>
            </a:extLst>
          </p:cNvPr>
          <p:cNvSpPr>
            <a:spLocks noGrp="1"/>
          </p:cNvSpPr>
          <p:nvPr>
            <p:ph idx="1"/>
          </p:nvPr>
        </p:nvSpPr>
        <p:spPr>
          <a:xfrm>
            <a:off x="5183188" y="685801"/>
            <a:ext cx="6172200" cy="51752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71F01536-2B0A-42A2-827E-2EB2C324A5FE}"/>
              </a:ext>
            </a:extLst>
          </p:cNvPr>
          <p:cNvSpPr>
            <a:spLocks noGrp="1"/>
          </p:cNvSpPr>
          <p:nvPr>
            <p:ph type="body" sz="half" idx="2"/>
          </p:nvPr>
        </p:nvSpPr>
        <p:spPr>
          <a:xfrm>
            <a:off x="839788" y="2209800"/>
            <a:ext cx="3932237" cy="3659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22CD09-61EF-4733-831C-5B133DAE1F4C}"/>
              </a:ext>
            </a:extLst>
          </p:cNvPr>
          <p:cNvSpPr>
            <a:spLocks noGrp="1"/>
          </p:cNvSpPr>
          <p:nvPr>
            <p:ph type="dt" sz="half" idx="10"/>
          </p:nvPr>
        </p:nvSpPr>
        <p:spPr/>
        <p:txBody>
          <a:bodyPr/>
          <a:lstStyle/>
          <a:p>
            <a:fld id="{AA70F276-1833-4A75-9C1D-A56E2295A68D}" type="datetimeFigureOut">
              <a:rPr lang="en-US" smtClean="0"/>
              <a:t>3/22/2023</a:t>
            </a:fld>
            <a:endParaRPr lang="en-US"/>
          </a:p>
        </p:txBody>
      </p:sp>
      <p:sp>
        <p:nvSpPr>
          <p:cNvPr id="6" name="Footer Placeholder 5">
            <a:extLst>
              <a:ext uri="{FF2B5EF4-FFF2-40B4-BE49-F238E27FC236}">
                <a16:creationId xmlns:a16="http://schemas.microsoft.com/office/drawing/2014/main" id="{5B109FCF-96E4-4EBF-AAFB-5E9AD22A68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E381A6-E580-49A4-989C-EF4A54F83B45}"/>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4155687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CFA6E-F719-4613-8815-591471E722E5}"/>
              </a:ext>
            </a:extLst>
          </p:cNvPr>
          <p:cNvSpPr>
            <a:spLocks noGrp="1"/>
          </p:cNvSpPr>
          <p:nvPr>
            <p:ph type="title"/>
          </p:nvPr>
        </p:nvSpPr>
        <p:spPr>
          <a:xfrm>
            <a:off x="839788" y="685800"/>
            <a:ext cx="3932237" cy="1371600"/>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54384F3-CDE0-4329-B76D-45AAC94B04A8}"/>
              </a:ext>
            </a:extLst>
          </p:cNvPr>
          <p:cNvSpPr>
            <a:spLocks noGrp="1"/>
          </p:cNvSpPr>
          <p:nvPr>
            <p:ph type="pic" idx="1"/>
          </p:nvPr>
        </p:nvSpPr>
        <p:spPr>
          <a:xfrm>
            <a:off x="5183188" y="685801"/>
            <a:ext cx="6172200" cy="5175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79A9D7EB-40DA-460F-A48A-3E6D5E5612E7}"/>
              </a:ext>
            </a:extLst>
          </p:cNvPr>
          <p:cNvSpPr>
            <a:spLocks noGrp="1"/>
          </p:cNvSpPr>
          <p:nvPr>
            <p:ph type="body" sz="half" idx="2"/>
          </p:nvPr>
        </p:nvSpPr>
        <p:spPr>
          <a:xfrm>
            <a:off x="839788" y="2209800"/>
            <a:ext cx="3932237" cy="3659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E56944C-E229-457E-868E-C48FF47DA37A}"/>
              </a:ext>
            </a:extLst>
          </p:cNvPr>
          <p:cNvSpPr>
            <a:spLocks noGrp="1"/>
          </p:cNvSpPr>
          <p:nvPr>
            <p:ph type="dt" sz="half" idx="10"/>
          </p:nvPr>
        </p:nvSpPr>
        <p:spPr/>
        <p:txBody>
          <a:bodyPr/>
          <a:lstStyle/>
          <a:p>
            <a:fld id="{AA70F276-1833-4A75-9C1D-A56E2295A68D}" type="datetimeFigureOut">
              <a:rPr lang="en-US" smtClean="0"/>
              <a:t>3/22/2023</a:t>
            </a:fld>
            <a:endParaRPr lang="en-US"/>
          </a:p>
        </p:txBody>
      </p:sp>
      <p:sp>
        <p:nvSpPr>
          <p:cNvPr id="6" name="Footer Placeholder 5">
            <a:extLst>
              <a:ext uri="{FF2B5EF4-FFF2-40B4-BE49-F238E27FC236}">
                <a16:creationId xmlns:a16="http://schemas.microsoft.com/office/drawing/2014/main" id="{CC7115FE-359F-46EA-A3C8-0D18544E34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165D17-3010-4FF5-9071-5CCD3E6995D6}"/>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2724475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DD7EAFE6-2BB9-41FB-9CF4-588CFC708774}"/>
              </a:ext>
            </a:extLst>
          </p:cNvPr>
          <p:cNvSpPr/>
          <p:nvPr/>
        </p:nvSpPr>
        <p:spPr>
          <a:xfrm>
            <a:off x="0"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41447F1F-BFA8-4A56-894B-40120132EE48}"/>
              </a:ext>
            </a:extLst>
          </p:cNvPr>
          <p:cNvSpPr>
            <a:spLocks noGrp="1"/>
          </p:cNvSpPr>
          <p:nvPr>
            <p:ph type="title"/>
          </p:nvPr>
        </p:nvSpPr>
        <p:spPr>
          <a:xfrm>
            <a:off x="838200" y="68103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658FB99-0FA3-49F4-99A1-61919F942794}"/>
              </a:ext>
            </a:extLst>
          </p:cNvPr>
          <p:cNvSpPr>
            <a:spLocks noGrp="1"/>
          </p:cNvSpPr>
          <p:nvPr>
            <p:ph type="body" idx="1"/>
          </p:nvPr>
        </p:nvSpPr>
        <p:spPr>
          <a:xfrm>
            <a:off x="838200" y="2178657"/>
            <a:ext cx="10515600" cy="399830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CDCCAE5-4EB0-4174-BD15-4943899B0A29}"/>
              </a:ext>
            </a:extLst>
          </p:cNvPr>
          <p:cNvSpPr>
            <a:spLocks noGrp="1"/>
          </p:cNvSpPr>
          <p:nvPr>
            <p:ph type="dt" sz="half" idx="2"/>
          </p:nvPr>
        </p:nvSpPr>
        <p:spPr>
          <a:xfrm>
            <a:off x="838200" y="6429375"/>
            <a:ext cx="2743200" cy="365125"/>
          </a:xfrm>
          <a:prstGeom prst="rect">
            <a:avLst/>
          </a:prstGeom>
        </p:spPr>
        <p:txBody>
          <a:bodyPr vert="horz" lIns="91440" tIns="45720" rIns="91440" bIns="45720" rtlCol="0" anchor="ctr"/>
          <a:lstStyle>
            <a:lvl1pPr algn="l">
              <a:defRPr sz="900" cap="all" spc="150" baseline="0">
                <a:solidFill>
                  <a:srgbClr val="FFFFFF"/>
                </a:solidFill>
              </a:defRPr>
            </a:lvl1pPr>
          </a:lstStyle>
          <a:p>
            <a:fld id="{AA70F276-1833-4A75-9C1D-A56E2295A68D}" type="datetimeFigureOut">
              <a:rPr lang="en-US" smtClean="0"/>
              <a:pPr/>
              <a:t>3/22/2023</a:t>
            </a:fld>
            <a:endParaRPr lang="en-US" dirty="0"/>
          </a:p>
        </p:txBody>
      </p:sp>
      <p:sp>
        <p:nvSpPr>
          <p:cNvPr id="5" name="Footer Placeholder 4">
            <a:extLst>
              <a:ext uri="{FF2B5EF4-FFF2-40B4-BE49-F238E27FC236}">
                <a16:creationId xmlns:a16="http://schemas.microsoft.com/office/drawing/2014/main" id="{26A4189E-43B2-4CEE-B13E-61A1FBBBD25D}"/>
              </a:ext>
            </a:extLst>
          </p:cNvPr>
          <p:cNvSpPr>
            <a:spLocks noGrp="1"/>
          </p:cNvSpPr>
          <p:nvPr>
            <p:ph type="ftr" sz="quarter" idx="3"/>
          </p:nvPr>
        </p:nvSpPr>
        <p:spPr>
          <a:xfrm>
            <a:off x="4038600" y="6429375"/>
            <a:ext cx="4114800" cy="365125"/>
          </a:xfrm>
          <a:prstGeom prst="rect">
            <a:avLst/>
          </a:prstGeom>
        </p:spPr>
        <p:txBody>
          <a:bodyPr vert="horz" lIns="91440" tIns="45720" rIns="91440" bIns="45720" rtlCol="0" anchor="ctr"/>
          <a:lstStyle>
            <a:lvl1pPr algn="ctr">
              <a:defRPr sz="900" cap="all" spc="150" baseline="0">
                <a:solidFill>
                  <a:srgbClr val="FFFFFF"/>
                </a:solidFill>
              </a:defRPr>
            </a:lvl1pPr>
          </a:lstStyle>
          <a:p>
            <a:endParaRPr lang="en-US">
              <a:solidFill>
                <a:srgbClr val="FFFFFF"/>
              </a:solidFill>
            </a:endParaRPr>
          </a:p>
        </p:txBody>
      </p:sp>
      <p:sp>
        <p:nvSpPr>
          <p:cNvPr id="6" name="Slide Number Placeholder 5">
            <a:extLst>
              <a:ext uri="{FF2B5EF4-FFF2-40B4-BE49-F238E27FC236}">
                <a16:creationId xmlns:a16="http://schemas.microsoft.com/office/drawing/2014/main" id="{EAA0530F-0BC8-46EF-A765-DD58B5367528}"/>
              </a:ext>
            </a:extLst>
          </p:cNvPr>
          <p:cNvSpPr>
            <a:spLocks noGrp="1"/>
          </p:cNvSpPr>
          <p:nvPr>
            <p:ph type="sldNum" sz="quarter" idx="4"/>
          </p:nvPr>
        </p:nvSpPr>
        <p:spPr>
          <a:xfrm>
            <a:off x="8610600" y="6429375"/>
            <a:ext cx="2743200" cy="365125"/>
          </a:xfrm>
          <a:prstGeom prst="rect">
            <a:avLst/>
          </a:prstGeom>
        </p:spPr>
        <p:txBody>
          <a:bodyPr vert="horz" lIns="91440" tIns="45720" rIns="91440" bIns="45720" rtlCol="0" anchor="ctr"/>
          <a:lstStyle>
            <a:lvl1pPr algn="r">
              <a:defRPr sz="900" cap="all" spc="150" baseline="0">
                <a:solidFill>
                  <a:srgbClr val="FFFFFF"/>
                </a:solidFill>
              </a:defRPr>
            </a:lvl1pPr>
          </a:lstStyle>
          <a:p>
            <a:fld id="{28844951-7827-47D4-8276-7DDE1FA7D85A}" type="slidenum">
              <a:rPr lang="en-US" smtClean="0"/>
              <a:pPr/>
              <a:t>‹#›</a:t>
            </a:fld>
            <a:endParaRPr lang="en-US"/>
          </a:p>
        </p:txBody>
      </p:sp>
    </p:spTree>
    <p:extLst>
      <p:ext uri="{BB962C8B-B14F-4D97-AF65-F5344CB8AC3E}">
        <p14:creationId xmlns:p14="http://schemas.microsoft.com/office/powerpoint/2010/main" val="131103839"/>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marL="0" algn="l" defTabSz="914400" rtl="0" eaLnBrk="1" latinLnBrk="0" hangingPunct="1">
        <a:lnSpc>
          <a:spcPct val="90000"/>
        </a:lnSpc>
        <a:spcBef>
          <a:spcPct val="0"/>
        </a:spcBef>
        <a:buNone/>
        <a:defRPr lang="en-US" sz="5200" kern="1200" dirty="0">
          <a:gradFill flip="none" rotWithShape="1">
            <a:gsLst>
              <a:gs pos="0">
                <a:schemeClr val="accent5"/>
              </a:gs>
              <a:gs pos="100000">
                <a:schemeClr val="accent1">
                  <a:alpha val="70000"/>
                </a:schemeClr>
              </a:gs>
            </a:gsLst>
            <a:lin ang="0" scaled="1"/>
            <a:tileRect/>
          </a:gradFill>
          <a:latin typeface="+mj-lt"/>
          <a:ea typeface="+mn-ea"/>
          <a:cs typeface="Angsana New" panose="02020603050405020304" pitchFamily="18" charset="-34"/>
        </a:defRPr>
      </a:lvl1pPr>
    </p:titleStyle>
    <p:bodyStyle>
      <a:lvl1pPr marL="457200" indent="-228600" algn="l" defTabSz="914400" rtl="0" eaLnBrk="1" latinLnBrk="0" hangingPunct="1">
        <a:lnSpc>
          <a:spcPct val="110000"/>
        </a:lnSpc>
        <a:spcBef>
          <a:spcPts val="1000"/>
        </a:spcBef>
        <a:buClr>
          <a:schemeClr val="tx2">
            <a:lumMod val="10000"/>
            <a:lumOff val="90000"/>
          </a:schemeClr>
        </a:buClr>
        <a:buSzPct val="80000"/>
        <a:buFont typeface="Wingdings" panose="05000000000000000000" pitchFamily="2" charset="2"/>
        <a:buChar char="§"/>
        <a:defRPr sz="2800" kern="1200">
          <a:solidFill>
            <a:schemeClr val="tx2">
              <a:alpha val="70000"/>
            </a:schemeClr>
          </a:solidFill>
          <a:latin typeface="+mn-lt"/>
          <a:ea typeface="+mn-ea"/>
          <a:cs typeface="+mn-cs"/>
        </a:defRPr>
      </a:lvl1pPr>
      <a:lvl2pPr marL="8001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400" kern="1200">
          <a:solidFill>
            <a:schemeClr val="tx2">
              <a:alpha val="70000"/>
            </a:schemeClr>
          </a:solidFill>
          <a:latin typeface="+mn-lt"/>
          <a:ea typeface="+mn-ea"/>
          <a:cs typeface="+mn-cs"/>
        </a:defRPr>
      </a:lvl2pPr>
      <a:lvl3pPr marL="12573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000" kern="1200">
          <a:solidFill>
            <a:schemeClr val="tx2">
              <a:alpha val="70000"/>
            </a:schemeClr>
          </a:solidFill>
          <a:latin typeface="+mn-lt"/>
          <a:ea typeface="+mn-ea"/>
          <a:cs typeface="+mn-cs"/>
        </a:defRPr>
      </a:lvl3pPr>
      <a:lvl4pPr marL="16573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1800" kern="1200">
          <a:solidFill>
            <a:schemeClr val="tx2">
              <a:alpha val="70000"/>
            </a:schemeClr>
          </a:solidFill>
          <a:latin typeface="+mn-lt"/>
          <a:ea typeface="+mn-ea"/>
          <a:cs typeface="+mn-cs"/>
        </a:defRPr>
      </a:lvl4pPr>
      <a:lvl5pPr marL="21145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1800" kern="1200">
          <a:solidFill>
            <a:schemeClr val="tx2">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image" Target="../media/image2.png"/><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s://www.statisticshowto.com/control-variable/" TargetMode="External"/><Relationship Id="rId2" Type="http://schemas.openxmlformats.org/officeDocument/2006/relationships/hyperlink" Target="https://www.statisticshowto.com/dependent-variable-definition/"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hyperlink" Target="https://www.shs-conferences.org/articles/shsconf/pdf/2023/04/shsconf_sdmc2022_02006.pdf"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3" Type="http://schemas.openxmlformats.org/officeDocument/2006/relationships/hyperlink" Target="https://www.statisticshowto.com/dependent-variable-definition/" TargetMode="External"/><Relationship Id="rId2" Type="http://schemas.openxmlformats.org/officeDocument/2006/relationships/hyperlink" Target="https://www.statisticshowto.com/independent-variable-definition/" TargetMode="External"/><Relationship Id="rId1" Type="http://schemas.openxmlformats.org/officeDocument/2006/relationships/slideLayout" Target="../slideLayouts/slideLayout2.xml"/><Relationship Id="rId4" Type="http://schemas.openxmlformats.org/officeDocument/2006/relationships/hyperlink" Target="http://www.csub.edu/~ddodenhoff/Bio100/Bio100sp04/formattingahypothesis.htm"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8C37C960-91F5-4F61-B2CD-8A03792072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4D5722D-1369-4F26-988A-3A3FD4472AC5}"/>
              </a:ext>
            </a:extLst>
          </p:cNvPr>
          <p:cNvSpPr>
            <a:spLocks noGrp="1"/>
          </p:cNvSpPr>
          <p:nvPr>
            <p:ph type="ctrTitle"/>
          </p:nvPr>
        </p:nvSpPr>
        <p:spPr>
          <a:xfrm>
            <a:off x="838200" y="1122363"/>
            <a:ext cx="5334000" cy="2387600"/>
          </a:xfrm>
        </p:spPr>
        <p:txBody>
          <a:bodyPr>
            <a:normAutofit/>
          </a:bodyPr>
          <a:lstStyle/>
          <a:p>
            <a:pPr algn="l"/>
            <a:r>
              <a:rPr lang="tr-TR">
                <a:gradFill flip="none" rotWithShape="1">
                  <a:gsLst>
                    <a:gs pos="0">
                      <a:schemeClr val="accent5">
                        <a:alpha val="70000"/>
                      </a:schemeClr>
                    </a:gs>
                    <a:gs pos="100000">
                      <a:schemeClr val="accent1">
                        <a:alpha val="70000"/>
                      </a:schemeClr>
                    </a:gs>
                  </a:gsLst>
                  <a:lin ang="0" scaled="1"/>
                  <a:tileRect/>
                </a:gradFill>
              </a:rPr>
              <a:t>MAT 304</a:t>
            </a:r>
            <a:br>
              <a:rPr lang="tr-TR">
                <a:gradFill flip="none" rotWithShape="1">
                  <a:gsLst>
                    <a:gs pos="0">
                      <a:schemeClr val="accent5">
                        <a:alpha val="70000"/>
                      </a:schemeClr>
                    </a:gs>
                    <a:gs pos="100000">
                      <a:schemeClr val="accent1">
                        <a:alpha val="70000"/>
                      </a:schemeClr>
                    </a:gs>
                  </a:gsLst>
                  <a:lin ang="0" scaled="1"/>
                  <a:tileRect/>
                </a:gradFill>
              </a:rPr>
            </a:br>
            <a:r>
              <a:rPr lang="tr-TR">
                <a:gradFill flip="none" rotWithShape="1">
                  <a:gsLst>
                    <a:gs pos="0">
                      <a:schemeClr val="accent5">
                        <a:alpha val="70000"/>
                      </a:schemeClr>
                    </a:gs>
                    <a:gs pos="100000">
                      <a:schemeClr val="accent1">
                        <a:alpha val="70000"/>
                      </a:schemeClr>
                    </a:gs>
                  </a:gsLst>
                  <a:lin ang="0" scaled="1"/>
                  <a:tileRect/>
                </a:gradFill>
              </a:rPr>
              <a:t>Data Analysis &amp; Reporting</a:t>
            </a:r>
          </a:p>
        </p:txBody>
      </p:sp>
      <p:sp>
        <p:nvSpPr>
          <p:cNvPr id="3" name="Alt Başlık 2">
            <a:extLst>
              <a:ext uri="{FF2B5EF4-FFF2-40B4-BE49-F238E27FC236}">
                <a16:creationId xmlns:a16="http://schemas.microsoft.com/office/drawing/2014/main" id="{9A9410E0-0D12-A3EB-4A4A-FF34B58D6977}"/>
              </a:ext>
            </a:extLst>
          </p:cNvPr>
          <p:cNvSpPr>
            <a:spLocks noGrp="1"/>
          </p:cNvSpPr>
          <p:nvPr>
            <p:ph type="subTitle" idx="1"/>
          </p:nvPr>
        </p:nvSpPr>
        <p:spPr>
          <a:xfrm>
            <a:off x="838200" y="3602038"/>
            <a:ext cx="5334000" cy="1655762"/>
          </a:xfrm>
        </p:spPr>
        <p:txBody>
          <a:bodyPr>
            <a:normAutofit/>
          </a:bodyPr>
          <a:lstStyle/>
          <a:p>
            <a:pPr algn="l"/>
            <a:r>
              <a:rPr lang="tr-TR" sz="2200" b="1">
                <a:solidFill>
                  <a:schemeClr val="tx2">
                    <a:alpha val="60000"/>
                  </a:schemeClr>
                </a:solidFill>
              </a:rPr>
              <a:t>Chapter 2 </a:t>
            </a:r>
          </a:p>
          <a:p>
            <a:pPr algn="l"/>
            <a:r>
              <a:rPr lang="tr-TR" sz="2200" b="1">
                <a:solidFill>
                  <a:schemeClr val="tx2">
                    <a:alpha val="60000"/>
                  </a:schemeClr>
                </a:solidFill>
              </a:rPr>
              <a:t>The Research Process</a:t>
            </a:r>
          </a:p>
        </p:txBody>
      </p:sp>
      <p:sp>
        <p:nvSpPr>
          <p:cNvPr id="53" name="Rectangle 52">
            <a:extLst>
              <a:ext uri="{FF2B5EF4-FFF2-40B4-BE49-F238E27FC236}">
                <a16:creationId xmlns:a16="http://schemas.microsoft.com/office/drawing/2014/main" id="{A5C31099-1BBD-40CE-BC60-FCE5074194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03670" y="533400"/>
            <a:ext cx="5231130" cy="5791199"/>
          </a:xfrm>
          <a:prstGeom prst="rect">
            <a:avLst/>
          </a:prstGeom>
          <a:gradFill flip="none" rotWithShape="1">
            <a:gsLst>
              <a:gs pos="0">
                <a:schemeClr val="accent2"/>
              </a:gs>
              <a:gs pos="100000">
                <a:schemeClr val="accent1"/>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3" descr="Vibrant multicolour checkered floor design">
            <a:extLst>
              <a:ext uri="{FF2B5EF4-FFF2-40B4-BE49-F238E27FC236}">
                <a16:creationId xmlns:a16="http://schemas.microsoft.com/office/drawing/2014/main" id="{3FB143A7-95A0-C27E-5F9C-5CBDCA5E8C40}"/>
              </a:ext>
            </a:extLst>
          </p:cNvPr>
          <p:cNvPicPr>
            <a:picLocks noChangeAspect="1"/>
          </p:cNvPicPr>
          <p:nvPr/>
        </p:nvPicPr>
        <p:blipFill rotWithShape="1">
          <a:blip r:embed="rId2">
            <a:alphaModFix/>
          </a:blip>
          <a:srcRect l="19351" r="19678" b="1"/>
          <a:stretch/>
        </p:blipFill>
        <p:spPr>
          <a:xfrm>
            <a:off x="6503670" y="533400"/>
            <a:ext cx="5231130" cy="5791199"/>
          </a:xfrm>
          <a:prstGeom prst="rect">
            <a:avLst/>
          </a:prstGeom>
        </p:spPr>
      </p:pic>
    </p:spTree>
    <p:extLst>
      <p:ext uri="{BB962C8B-B14F-4D97-AF65-F5344CB8AC3E}">
        <p14:creationId xmlns:p14="http://schemas.microsoft.com/office/powerpoint/2010/main" val="492887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302A5F1A-10E8-B769-9B23-A3C3554810DA}"/>
              </a:ext>
            </a:extLst>
          </p:cNvPr>
          <p:cNvSpPr>
            <a:spLocks noGrp="1"/>
          </p:cNvSpPr>
          <p:nvPr>
            <p:ph type="title"/>
          </p:nvPr>
        </p:nvSpPr>
        <p:spPr>
          <a:xfrm>
            <a:off x="874295" y="681037"/>
            <a:ext cx="10515600" cy="1325563"/>
          </a:xfrm>
        </p:spPr>
        <p:txBody>
          <a:bodyPr/>
          <a:lstStyle/>
          <a:p>
            <a:r>
              <a:rPr lang="tr-TR" dirty="0" err="1"/>
              <a:t>Primary</a:t>
            </a:r>
            <a:r>
              <a:rPr lang="tr-TR" dirty="0"/>
              <a:t> </a:t>
            </a:r>
            <a:r>
              <a:rPr lang="tr-TR" dirty="0" err="1"/>
              <a:t>Research</a:t>
            </a:r>
            <a:endParaRPr lang="tr-TR" dirty="0"/>
          </a:p>
        </p:txBody>
      </p:sp>
      <p:sp>
        <p:nvSpPr>
          <p:cNvPr id="5" name="İçerik Yer Tutucusu 4">
            <a:extLst>
              <a:ext uri="{FF2B5EF4-FFF2-40B4-BE49-F238E27FC236}">
                <a16:creationId xmlns:a16="http://schemas.microsoft.com/office/drawing/2014/main" id="{6AA05CA4-4266-8CD2-1A3B-C43C8ED195B5}"/>
              </a:ext>
            </a:extLst>
          </p:cNvPr>
          <p:cNvSpPr>
            <a:spLocks noGrp="1"/>
          </p:cNvSpPr>
          <p:nvPr>
            <p:ph idx="1"/>
          </p:nvPr>
        </p:nvSpPr>
        <p:spPr>
          <a:xfrm>
            <a:off x="838199" y="1844842"/>
            <a:ext cx="10551695" cy="4332121"/>
          </a:xfrm>
        </p:spPr>
        <p:txBody>
          <a:bodyPr>
            <a:normAutofit fontScale="92500" lnSpcReduction="10000"/>
          </a:bodyPr>
          <a:lstStyle/>
          <a:p>
            <a:pPr algn="l"/>
            <a:r>
              <a:rPr lang="en-US" sz="1800" b="0" i="0" u="none" strike="noStrike" baseline="0" dirty="0">
                <a:latin typeface="AdvGTIMES-R"/>
              </a:rPr>
              <a:t>Primary data are collected directly from respondents using data collection methods</a:t>
            </a:r>
            <a:r>
              <a:rPr lang="tr-TR" sz="1800" b="0" i="0" u="none" strike="noStrike" baseline="0" dirty="0">
                <a:latin typeface="AdvGTIMES-R"/>
              </a:rPr>
              <a:t> </a:t>
            </a:r>
            <a:r>
              <a:rPr lang="tr-TR" sz="1800" b="0" i="0" u="none" strike="noStrike" baseline="0" dirty="0" err="1">
                <a:latin typeface="AdvGTIMES-R"/>
              </a:rPr>
              <a:t>like</a:t>
            </a:r>
            <a:r>
              <a:rPr lang="tr-TR" sz="1800" b="0" i="0" u="none" strike="noStrike" baseline="0" dirty="0">
                <a:latin typeface="AdvGTIMES-R"/>
              </a:rPr>
              <a:t> </a:t>
            </a:r>
            <a:r>
              <a:rPr lang="tr-TR" sz="1800" b="0" i="0" u="none" strike="noStrike" baseline="0" dirty="0" err="1">
                <a:latin typeface="AdvGTIMES-R"/>
              </a:rPr>
              <a:t>survey</a:t>
            </a:r>
            <a:r>
              <a:rPr lang="tr-TR" sz="1800" b="0" i="0" u="none" strike="noStrike" baseline="0" dirty="0">
                <a:latin typeface="AdvGTIMES-R"/>
              </a:rPr>
              <a:t> </a:t>
            </a:r>
            <a:r>
              <a:rPr lang="tr-TR" sz="1800" b="0" i="0" u="none" strike="noStrike" baseline="0" dirty="0" err="1">
                <a:latin typeface="AdvGTIMES-R"/>
              </a:rPr>
              <a:t>interviews</a:t>
            </a:r>
            <a:r>
              <a:rPr lang="tr-TR" sz="1800" b="0" i="0" u="none" strike="noStrike" baseline="0" dirty="0">
                <a:latin typeface="AdvGTIMES-R"/>
              </a:rPr>
              <a:t>, </a:t>
            </a:r>
            <a:r>
              <a:rPr lang="tr-TR" sz="1800" b="0" i="0" u="none" strike="noStrike" baseline="0" dirty="0" err="1">
                <a:latin typeface="AdvGTIMES-R"/>
              </a:rPr>
              <a:t>questionnaires</a:t>
            </a:r>
            <a:r>
              <a:rPr lang="tr-TR" sz="1800" b="0" i="0" u="none" strike="noStrike" baseline="0" dirty="0">
                <a:latin typeface="AdvGTIMES-R"/>
              </a:rPr>
              <a:t>, </a:t>
            </a:r>
            <a:r>
              <a:rPr lang="tr-TR" sz="1800" b="0" i="0" u="none" strike="noStrike" baseline="0" dirty="0" err="1">
                <a:latin typeface="AdvGTIMES-R"/>
              </a:rPr>
              <a:t>measurements</a:t>
            </a:r>
            <a:r>
              <a:rPr lang="tr-TR" sz="1800" b="0" i="0" u="none" strike="noStrike" baseline="0" dirty="0">
                <a:latin typeface="AdvGTIMES-R"/>
              </a:rPr>
              <a:t>, </a:t>
            </a:r>
            <a:r>
              <a:rPr lang="tr-TR" sz="1800" b="0" i="0" u="none" strike="noStrike" baseline="0" dirty="0" err="1">
                <a:latin typeface="AdvGTIMES-R"/>
              </a:rPr>
              <a:t>direct</a:t>
            </a:r>
            <a:r>
              <a:rPr lang="tr-TR" sz="1800" b="0" i="0" u="none" strike="noStrike" baseline="0" dirty="0">
                <a:latin typeface="AdvGTIMES-R"/>
              </a:rPr>
              <a:t> </a:t>
            </a:r>
            <a:r>
              <a:rPr lang="tr-TR" sz="1800" b="0" i="0" u="none" strike="noStrike" baseline="0" dirty="0" err="1">
                <a:latin typeface="AdvGTIMES-R"/>
              </a:rPr>
              <a:t>observations</a:t>
            </a:r>
            <a:r>
              <a:rPr lang="tr-TR" sz="1800" b="0" i="0" u="none" strike="noStrike" baseline="0" dirty="0">
                <a:latin typeface="AdvGTIMES-R"/>
              </a:rPr>
              <a:t>. </a:t>
            </a:r>
            <a:r>
              <a:rPr lang="tr-TR" sz="1800" b="0" i="0" u="none" strike="noStrike" baseline="0" dirty="0" err="1">
                <a:latin typeface="AdvGTIMES-R"/>
              </a:rPr>
              <a:t>There</a:t>
            </a:r>
            <a:r>
              <a:rPr lang="tr-TR" sz="1800" b="0" i="0" u="none" strike="noStrike" baseline="0" dirty="0">
                <a:latin typeface="AdvGTIMES-R"/>
              </a:rPr>
              <a:t> </a:t>
            </a:r>
            <a:r>
              <a:rPr lang="tr-TR" sz="1800" b="0" i="0" u="none" strike="noStrike" baseline="0" dirty="0" err="1">
                <a:latin typeface="AdvGTIMES-R"/>
              </a:rPr>
              <a:t>are</a:t>
            </a:r>
            <a:r>
              <a:rPr lang="tr-TR" sz="1800" b="0" i="0" u="none" strike="noStrike" baseline="0" dirty="0">
                <a:latin typeface="AdvGTIMES-R"/>
              </a:rPr>
              <a:t> </a:t>
            </a:r>
            <a:r>
              <a:rPr lang="tr-TR" sz="1800" b="0" i="0" u="none" strike="noStrike" baseline="0" dirty="0" err="1">
                <a:latin typeface="AdvGTIMES-R"/>
              </a:rPr>
              <a:t>various</a:t>
            </a:r>
            <a:r>
              <a:rPr lang="tr-TR" sz="1800" b="0" i="0" u="none" strike="noStrike" baseline="0" dirty="0">
                <a:latin typeface="AdvGTIMES-R"/>
              </a:rPr>
              <a:t> </a:t>
            </a:r>
            <a:r>
              <a:rPr lang="tr-TR" sz="1800" b="0" i="0" u="none" strike="noStrike" baseline="0" dirty="0" err="1">
                <a:latin typeface="AdvGTIMES-R"/>
              </a:rPr>
              <a:t>advantages</a:t>
            </a:r>
            <a:r>
              <a:rPr lang="tr-TR" sz="1800" dirty="0">
                <a:latin typeface="AdvGTIMES-R"/>
              </a:rPr>
              <a:t> </a:t>
            </a:r>
            <a:r>
              <a:rPr lang="en-US" sz="1800" b="0" i="0" u="none" strike="noStrike" baseline="0" dirty="0">
                <a:latin typeface="AdvGTIMES-R"/>
              </a:rPr>
              <a:t>in conducting online surveys compared with traditional survey methods. These</a:t>
            </a:r>
            <a:r>
              <a:rPr lang="tr-TR" sz="1800" b="0" i="0" u="none" strike="noStrike" baseline="0" dirty="0">
                <a:latin typeface="AdvGTIMES-R"/>
              </a:rPr>
              <a:t> </a:t>
            </a:r>
            <a:r>
              <a:rPr lang="tr-TR" sz="1800" b="0" i="0" u="none" strike="noStrike" baseline="0" dirty="0" err="1">
                <a:latin typeface="AdvGTIMES-R"/>
              </a:rPr>
              <a:t>include</a:t>
            </a:r>
            <a:r>
              <a:rPr lang="tr-TR" sz="1800" b="0" i="0" u="none" strike="noStrike" baseline="0" dirty="0">
                <a:latin typeface="AdvGTIMES-R"/>
              </a:rPr>
              <a:t> </a:t>
            </a:r>
            <a:r>
              <a:rPr lang="tr-TR" sz="1800" b="0" i="0" u="none" strike="noStrike" baseline="0" dirty="0" err="1">
                <a:latin typeface="AdvGTIMES-R"/>
              </a:rPr>
              <a:t>the</a:t>
            </a:r>
            <a:r>
              <a:rPr lang="tr-TR" sz="1800" b="0" i="0" u="none" strike="noStrike" baseline="0" dirty="0">
                <a:latin typeface="AdvGTIMES-R"/>
              </a:rPr>
              <a:t> </a:t>
            </a:r>
            <a:r>
              <a:rPr lang="tr-TR" sz="1800" b="0" i="0" u="none" strike="noStrike" baseline="0" dirty="0" err="1">
                <a:latin typeface="AdvGTIMES-R"/>
              </a:rPr>
              <a:t>following</a:t>
            </a:r>
            <a:r>
              <a:rPr lang="tr-TR" sz="1800" b="0" i="0" u="none" strike="noStrike" baseline="0" dirty="0">
                <a:latin typeface="AdvGTIMES-R"/>
              </a:rPr>
              <a:t>:</a:t>
            </a:r>
          </a:p>
          <a:p>
            <a:pPr algn="l"/>
            <a:r>
              <a:rPr lang="en-US" sz="1800" b="0" i="0" u="none" strike="noStrike" baseline="0" dirty="0">
                <a:latin typeface="AdvGTIMES-R"/>
              </a:rPr>
              <a:t>The responses and feedback can be obtained faster.</a:t>
            </a:r>
          </a:p>
          <a:p>
            <a:pPr algn="l"/>
            <a:r>
              <a:rPr lang="en-US" sz="1800" b="0" i="0" u="none" strike="noStrike" baseline="0" dirty="0">
                <a:latin typeface="AdvGTIMES-R"/>
              </a:rPr>
              <a:t>Costs for conducting online surveys are less compared with traditional survey</a:t>
            </a:r>
            <a:r>
              <a:rPr lang="tr-TR" sz="1800" b="0" i="0" u="none" strike="noStrike" baseline="0" dirty="0">
                <a:latin typeface="AdvGTIMES-R"/>
              </a:rPr>
              <a:t> </a:t>
            </a:r>
            <a:r>
              <a:rPr lang="tr-TR" sz="1800" b="0" i="0" u="none" strike="noStrike" baseline="0" dirty="0" err="1">
                <a:latin typeface="AdvGTIMES-R"/>
              </a:rPr>
              <a:t>methods</a:t>
            </a:r>
            <a:r>
              <a:rPr lang="tr-TR" sz="1800" b="0" i="0" u="none" strike="noStrike" baseline="0" dirty="0">
                <a:latin typeface="AdvGTIMES-R"/>
              </a:rPr>
              <a:t>.</a:t>
            </a:r>
          </a:p>
          <a:p>
            <a:pPr algn="l"/>
            <a:r>
              <a:rPr lang="en-US" sz="1800" b="0" i="0" u="none" strike="noStrike" baseline="0" dirty="0">
                <a:latin typeface="AdvGTIMES-R"/>
              </a:rPr>
              <a:t>Questionnaires can be delivered to the respondents faster.</a:t>
            </a:r>
          </a:p>
          <a:p>
            <a:pPr algn="l"/>
            <a:r>
              <a:rPr lang="en-US" sz="1800" b="0" i="0" u="none" strike="noStrike" baseline="0" dirty="0">
                <a:latin typeface="AdvGTIMES-R"/>
              </a:rPr>
              <a:t>Confidentiality is maintained as only the recipients read the questionnaire.</a:t>
            </a:r>
          </a:p>
          <a:p>
            <a:pPr algn="l"/>
            <a:r>
              <a:rPr lang="en-US" sz="1800" b="0" i="0" u="none" strike="noStrike" baseline="0" dirty="0">
                <a:latin typeface="AdvGTIMES-R"/>
              </a:rPr>
              <a:t>Respondents can reply to the questionnaire at their convenience.</a:t>
            </a:r>
          </a:p>
          <a:p>
            <a:pPr algn="l"/>
            <a:r>
              <a:rPr lang="en-US" sz="1800" b="0" i="0" u="none" strike="noStrike" baseline="0" dirty="0">
                <a:latin typeface="AdvGTIMES-R"/>
              </a:rPr>
              <a:t>Apart from online surveys, organizations are also conducting online focus group</a:t>
            </a:r>
            <a:r>
              <a:rPr lang="tr-TR" sz="1800" b="0" i="0" u="none" strike="noStrike" baseline="0" dirty="0" err="1">
                <a:latin typeface="AdvGTIMES-R"/>
              </a:rPr>
              <a:t>studies</a:t>
            </a:r>
            <a:r>
              <a:rPr lang="tr-TR" sz="1800" b="0" i="0" u="none" strike="noStrike" baseline="0" dirty="0">
                <a:latin typeface="AdvGTIMES-R"/>
              </a:rPr>
              <a:t>.</a:t>
            </a:r>
          </a:p>
          <a:p>
            <a:pPr algn="l"/>
            <a:r>
              <a:rPr lang="en-US" sz="1800" b="0" i="0" u="none" strike="noStrike" baseline="0" dirty="0">
                <a:latin typeface="AdvGTIMES-R"/>
              </a:rPr>
              <a:t>Although there are several advantages in using the Internet, there are certain</a:t>
            </a:r>
            <a:r>
              <a:rPr lang="tr-TR" sz="1800" b="0" i="0" u="none" strike="noStrike" baseline="0" dirty="0">
                <a:latin typeface="AdvGTIMES-R"/>
              </a:rPr>
              <a:t> </a:t>
            </a:r>
            <a:r>
              <a:rPr lang="en-US" sz="1800" b="0" i="0" u="none" strike="noStrike" baseline="0" dirty="0">
                <a:latin typeface="AdvGTIMES-R"/>
              </a:rPr>
              <a:t>drawbacks as well. Online surveys lack face-to-face interaction. Also, lack of</a:t>
            </a:r>
            <a:r>
              <a:rPr lang="tr-TR" sz="1800" b="0" i="0" u="none" strike="noStrike" baseline="0" dirty="0">
                <a:latin typeface="AdvGTIMES-R"/>
              </a:rPr>
              <a:t> </a:t>
            </a:r>
            <a:r>
              <a:rPr lang="en-US" sz="1800" b="0" i="0" u="none" strike="noStrike" baseline="0" dirty="0">
                <a:latin typeface="AdvGTIMES-R"/>
              </a:rPr>
              <a:t>accessibility of the Internet among the population compared with other media is</a:t>
            </a:r>
            <a:r>
              <a:rPr lang="tr-TR" sz="1800" b="0" i="0" u="none" strike="noStrike" baseline="0" dirty="0">
                <a:latin typeface="AdvGTIMES-R"/>
              </a:rPr>
              <a:t> a </a:t>
            </a:r>
            <a:r>
              <a:rPr lang="tr-TR" sz="1800" b="0" i="0" u="none" strike="noStrike" baseline="0" dirty="0" err="1">
                <a:latin typeface="AdvGTIMES-R"/>
              </a:rPr>
              <a:t>major</a:t>
            </a:r>
            <a:r>
              <a:rPr lang="tr-TR" sz="1800" b="0" i="0" u="none" strike="noStrike" baseline="0" dirty="0">
                <a:latin typeface="AdvGTIMES-R"/>
              </a:rPr>
              <a:t> </a:t>
            </a:r>
            <a:r>
              <a:rPr lang="tr-TR" sz="1800" b="0" i="0" u="none" strike="noStrike" baseline="0" dirty="0" err="1">
                <a:latin typeface="AdvGTIMES-R"/>
              </a:rPr>
              <a:t>limitation</a:t>
            </a:r>
            <a:r>
              <a:rPr lang="tr-TR" sz="1800" b="0" i="0" u="none" strike="noStrike" baseline="0" dirty="0">
                <a:latin typeface="AdvGTIMES-R"/>
              </a:rPr>
              <a:t>.</a:t>
            </a:r>
            <a:endParaRPr lang="tr-TR" dirty="0"/>
          </a:p>
        </p:txBody>
      </p:sp>
    </p:spTree>
    <p:extLst>
      <p:ext uri="{BB962C8B-B14F-4D97-AF65-F5344CB8AC3E}">
        <p14:creationId xmlns:p14="http://schemas.microsoft.com/office/powerpoint/2010/main" val="3987432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fade">
                                      <p:cBhvr>
                                        <p:cTn id="32" dur="5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fade">
                                      <p:cBhvr>
                                        <p:cTn id="37"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15A98E-AAB1-52EA-2DB5-A322DF3A8238}"/>
              </a:ext>
            </a:extLst>
          </p:cNvPr>
          <p:cNvSpPr>
            <a:spLocks noGrp="1"/>
          </p:cNvSpPr>
          <p:nvPr>
            <p:ph type="title"/>
          </p:nvPr>
        </p:nvSpPr>
        <p:spPr/>
        <p:txBody>
          <a:bodyPr/>
          <a:lstStyle/>
          <a:p>
            <a:r>
              <a:rPr lang="tr-TR" dirty="0" err="1"/>
              <a:t>Secondary</a:t>
            </a:r>
            <a:r>
              <a:rPr lang="tr-TR" dirty="0"/>
              <a:t> </a:t>
            </a:r>
            <a:r>
              <a:rPr lang="tr-TR" dirty="0" err="1"/>
              <a:t>Research</a:t>
            </a:r>
            <a:endParaRPr lang="tr-TR" dirty="0"/>
          </a:p>
        </p:txBody>
      </p:sp>
      <p:sp>
        <p:nvSpPr>
          <p:cNvPr id="3" name="İçerik Yer Tutucusu 2">
            <a:extLst>
              <a:ext uri="{FF2B5EF4-FFF2-40B4-BE49-F238E27FC236}">
                <a16:creationId xmlns:a16="http://schemas.microsoft.com/office/drawing/2014/main" id="{E6FED404-5BC0-40F2-2142-64A4C9B21FFA}"/>
              </a:ext>
            </a:extLst>
          </p:cNvPr>
          <p:cNvSpPr>
            <a:spLocks noGrp="1"/>
          </p:cNvSpPr>
          <p:nvPr>
            <p:ph idx="1"/>
          </p:nvPr>
        </p:nvSpPr>
        <p:spPr>
          <a:xfrm>
            <a:off x="593558" y="1764632"/>
            <a:ext cx="10760242" cy="4412331"/>
          </a:xfrm>
        </p:spPr>
        <p:txBody>
          <a:bodyPr>
            <a:normAutofit/>
          </a:bodyPr>
          <a:lstStyle/>
          <a:p>
            <a:pPr algn="l"/>
            <a:r>
              <a:rPr lang="en-US" sz="2000" b="0" i="0" u="none" strike="noStrike" baseline="0" dirty="0">
                <a:latin typeface="AdvGTIMES-R"/>
              </a:rPr>
              <a:t>Secondary data are the data that already exist which have been collected by some</a:t>
            </a:r>
            <a:r>
              <a:rPr lang="tr-TR" sz="2000" b="0" i="0" u="none" strike="noStrike" baseline="0" dirty="0">
                <a:latin typeface="AdvGTIMES-R"/>
              </a:rPr>
              <a:t> </a:t>
            </a:r>
            <a:r>
              <a:rPr lang="en-US" sz="2000" b="0" i="0" u="none" strike="noStrike" baseline="0" dirty="0">
                <a:latin typeface="AdvGTIMES-R"/>
              </a:rPr>
              <a:t>other person or organization for their use and are generally made available to other</a:t>
            </a:r>
            <a:r>
              <a:rPr lang="tr-TR" sz="2000" b="0" i="0" u="none" strike="noStrike" baseline="0" dirty="0">
                <a:latin typeface="AdvGTIMES-R"/>
              </a:rPr>
              <a:t> </a:t>
            </a:r>
            <a:r>
              <a:rPr lang="en-US" sz="2000" b="0" i="0" u="none" strike="noStrike" baseline="0" dirty="0">
                <a:latin typeface="AdvGTIMES-R"/>
              </a:rPr>
              <a:t>researchers free or at a concessional rate. Major use of the Internet in business</a:t>
            </a:r>
            <a:r>
              <a:rPr lang="tr-TR" sz="2000" b="0" i="0" u="none" strike="noStrike" baseline="0" dirty="0">
                <a:latin typeface="AdvGTIMES-R"/>
              </a:rPr>
              <a:t> </a:t>
            </a:r>
            <a:r>
              <a:rPr lang="en-US" sz="2000" b="0" i="0" u="none" strike="noStrike" baseline="0" dirty="0">
                <a:latin typeface="AdvGTIMES-R"/>
              </a:rPr>
              <a:t>research is in the area of secondary research.</a:t>
            </a:r>
            <a:endParaRPr lang="tr-TR" sz="2000" b="0" i="0" u="none" strike="noStrike" baseline="0" dirty="0">
              <a:latin typeface="AdvGTIMES-R"/>
            </a:endParaRPr>
          </a:p>
          <a:p>
            <a:pPr algn="l"/>
            <a:r>
              <a:rPr lang="en-US" sz="2000" b="0" i="0" u="none" strike="noStrike" baseline="0" dirty="0">
                <a:latin typeface="AdvGTIMES-R"/>
              </a:rPr>
              <a:t>The research reports and databases</a:t>
            </a:r>
            <a:r>
              <a:rPr lang="tr-TR" sz="2000" b="0" i="0" u="none" strike="noStrike" baseline="0" dirty="0">
                <a:latin typeface="AdvGTIMES-R"/>
              </a:rPr>
              <a:t> </a:t>
            </a:r>
            <a:r>
              <a:rPr lang="en-US" sz="2000" b="0" i="0" u="none" strike="noStrike" baseline="0" dirty="0">
                <a:latin typeface="AdvGTIMES-R"/>
              </a:rPr>
              <a:t>maintained by major research companies are also available on the net. This makes</a:t>
            </a:r>
            <a:r>
              <a:rPr lang="tr-TR" sz="2000" b="0" i="0" u="none" strike="noStrike" baseline="0" dirty="0">
                <a:latin typeface="AdvGTIMES-R"/>
              </a:rPr>
              <a:t> </a:t>
            </a:r>
            <a:r>
              <a:rPr lang="en-US" sz="2000" b="0" i="0" u="none" strike="noStrike" baseline="0" dirty="0">
                <a:latin typeface="AdvGTIMES-R"/>
              </a:rPr>
              <a:t>it faster, economical and reliable for companies to know about competitor activities.</a:t>
            </a:r>
          </a:p>
          <a:p>
            <a:pPr algn="l"/>
            <a:r>
              <a:rPr lang="en-US" sz="2000" b="0" i="0" u="none" strike="noStrike" baseline="0" dirty="0">
                <a:latin typeface="AdvGTIMES-R"/>
              </a:rPr>
              <a:t>The very essence of the Internet as a major source of secondary information</a:t>
            </a:r>
            <a:r>
              <a:rPr lang="tr-TR" sz="2000" b="0" i="0" u="none" strike="noStrike" baseline="0" dirty="0">
                <a:latin typeface="AdvGTIMES-R"/>
              </a:rPr>
              <a:t> </a:t>
            </a:r>
            <a:r>
              <a:rPr lang="en-US" sz="2000" b="0" i="0" u="none" strike="noStrike" baseline="0" dirty="0">
                <a:latin typeface="AdvGTIMES-R"/>
              </a:rPr>
              <a:t>probably springs forth from the advantages of its broad scope, covering virtually</a:t>
            </a:r>
            <a:r>
              <a:rPr lang="tr-TR" sz="2000" b="0" i="0" u="none" strike="noStrike" baseline="0" dirty="0">
                <a:latin typeface="AdvGTIMES-R"/>
              </a:rPr>
              <a:t> </a:t>
            </a:r>
            <a:r>
              <a:rPr lang="en-US" sz="2000" b="0" i="0" u="none" strike="noStrike" baseline="0" dirty="0">
                <a:latin typeface="AdvGTIMES-R"/>
              </a:rPr>
              <a:t>every topic and the reasonable cost in acquiring them.</a:t>
            </a:r>
            <a:endParaRPr lang="tr-TR" sz="2000" dirty="0"/>
          </a:p>
        </p:txBody>
      </p:sp>
    </p:spTree>
    <p:extLst>
      <p:ext uri="{BB962C8B-B14F-4D97-AF65-F5344CB8AC3E}">
        <p14:creationId xmlns:p14="http://schemas.microsoft.com/office/powerpoint/2010/main" val="1817589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a:extLst>
              <a:ext uri="{FF2B5EF4-FFF2-40B4-BE49-F238E27FC236}">
                <a16:creationId xmlns:a16="http://schemas.microsoft.com/office/drawing/2014/main" id="{0EA504E1-22C1-C136-DA4E-776305A89F24}"/>
              </a:ext>
            </a:extLst>
          </p:cNvPr>
          <p:cNvSpPr>
            <a:spLocks noGrp="1"/>
          </p:cNvSpPr>
          <p:nvPr>
            <p:ph idx="1"/>
          </p:nvPr>
        </p:nvSpPr>
        <p:spPr>
          <a:xfrm>
            <a:off x="465221" y="545433"/>
            <a:ext cx="11229474" cy="5919536"/>
          </a:xfrm>
        </p:spPr>
        <p:txBody>
          <a:bodyPr>
            <a:normAutofit/>
          </a:bodyPr>
          <a:lstStyle/>
          <a:p>
            <a:pPr algn="l"/>
            <a:r>
              <a:rPr lang="en-US" sz="1800" b="0" i="0" u="none" strike="noStrike" baseline="0" dirty="0">
                <a:latin typeface="AdvGTIMES-R"/>
              </a:rPr>
              <a:t>Business research can be defined as </a:t>
            </a:r>
            <a:r>
              <a:rPr lang="en-US" sz="1800" b="1" i="0" u="none" strike="noStrike" baseline="0" dirty="0">
                <a:latin typeface="AdvGTIMES-R"/>
              </a:rPr>
              <a:t>a systematic and objective process of gathering,</a:t>
            </a:r>
            <a:r>
              <a:rPr lang="tr-TR" sz="1800" b="1" i="0" u="none" strike="noStrike" baseline="0" dirty="0">
                <a:latin typeface="AdvGTIMES-R"/>
              </a:rPr>
              <a:t> </a:t>
            </a:r>
            <a:r>
              <a:rPr lang="en-US" sz="1800" b="1" i="0" u="none" strike="noStrike" baseline="0" dirty="0">
                <a:latin typeface="AdvGTIMES-R"/>
              </a:rPr>
              <a:t>recording and </a:t>
            </a:r>
            <a:r>
              <a:rPr lang="en-US" sz="1800" b="1" i="0" u="none" strike="noStrike" baseline="0" dirty="0" err="1">
                <a:latin typeface="AdvGTIMES-R"/>
              </a:rPr>
              <a:t>analysing</a:t>
            </a:r>
            <a:r>
              <a:rPr lang="en-US" sz="1800" b="1" i="0" u="none" strike="noStrike" baseline="0" dirty="0">
                <a:latin typeface="AdvGTIMES-R"/>
              </a:rPr>
              <a:t> data to guide business decision-making</a:t>
            </a:r>
            <a:r>
              <a:rPr lang="en-US" sz="1800" b="0" i="0" u="none" strike="noStrike" baseline="0" dirty="0">
                <a:latin typeface="AdvGTIMES-R"/>
              </a:rPr>
              <a:t>.</a:t>
            </a:r>
            <a:endParaRPr lang="tr-TR" sz="1800" b="0" i="0" u="none" strike="noStrike" baseline="0" dirty="0">
              <a:latin typeface="AdvGTIMES-R"/>
            </a:endParaRPr>
          </a:p>
          <a:p>
            <a:pPr algn="l"/>
            <a:r>
              <a:rPr lang="tr-TR" sz="1800" b="0" i="0" u="none" strike="noStrike" baseline="0" dirty="0">
                <a:latin typeface="AdvGTIMES-R"/>
              </a:rPr>
              <a:t>Business </a:t>
            </a:r>
            <a:r>
              <a:rPr lang="en-US" sz="1800" b="0" i="0" u="none" strike="noStrike" baseline="0" dirty="0">
                <a:latin typeface="AdvGTIMES-R"/>
              </a:rPr>
              <a:t>research is mainly used to </a:t>
            </a:r>
            <a:r>
              <a:rPr lang="en-US" sz="1800" b="1" i="0" u="none" strike="noStrike" baseline="0" dirty="0">
                <a:latin typeface="AdvGTIMES-R"/>
              </a:rPr>
              <a:t>reduce the uncertainty of decisions</a:t>
            </a:r>
            <a:r>
              <a:rPr lang="en-US" sz="1800" b="0" i="0" u="none" strike="noStrike" baseline="0" dirty="0">
                <a:latin typeface="AdvGTIMES-R"/>
              </a:rPr>
              <a:t>. Marketing, finance, human resources, and manufacturing are some of the areas of business research that are covered in an organization.</a:t>
            </a:r>
            <a:endParaRPr lang="tr-TR" sz="1800" b="0" i="0" u="none" strike="noStrike" baseline="0" dirty="0">
              <a:latin typeface="AdvGTIMES-R"/>
            </a:endParaRPr>
          </a:p>
          <a:p>
            <a:pPr algn="l"/>
            <a:r>
              <a:rPr lang="en-US" sz="1800" b="0" i="0" u="none" strike="noStrike" baseline="0" dirty="0">
                <a:latin typeface="AdvGTIMES-R"/>
              </a:rPr>
              <a:t>Three types of business research</a:t>
            </a:r>
            <a:r>
              <a:rPr lang="tr-TR" sz="1800" b="0" i="0" u="none" strike="noStrike" baseline="0" dirty="0">
                <a:latin typeface="AdvGTIMES-R"/>
              </a:rPr>
              <a:t> </a:t>
            </a:r>
            <a:r>
              <a:rPr lang="en-US" sz="1800" b="0" i="0" u="none" strike="noStrike" baseline="0" dirty="0">
                <a:latin typeface="AdvGTIMES-R"/>
              </a:rPr>
              <a:t>studies are mainly employed by organizations: </a:t>
            </a:r>
            <a:r>
              <a:rPr lang="en-US" sz="1800" b="1" i="0" u="none" strike="noStrike" baseline="0" dirty="0">
                <a:latin typeface="AdvGTIMES-R"/>
              </a:rPr>
              <a:t>market research</a:t>
            </a:r>
            <a:r>
              <a:rPr lang="en-US" sz="1800" b="0" i="0" u="none" strike="noStrike" baseline="0" dirty="0">
                <a:latin typeface="AdvGTIMES-R"/>
              </a:rPr>
              <a:t>, </a:t>
            </a:r>
            <a:r>
              <a:rPr lang="en-US" sz="1800" b="1" i="0" u="none" strike="noStrike" baseline="0" dirty="0">
                <a:latin typeface="AdvGTIMES-R"/>
              </a:rPr>
              <a:t>operations</a:t>
            </a:r>
            <a:r>
              <a:rPr lang="tr-TR" sz="1800" b="1" dirty="0">
                <a:latin typeface="AdvGTIMES-R"/>
              </a:rPr>
              <a:t> </a:t>
            </a:r>
            <a:r>
              <a:rPr lang="tr-TR" sz="1800" b="1" i="0" u="none" strike="noStrike" baseline="0" dirty="0" err="1">
                <a:latin typeface="AdvGTIMES-R"/>
              </a:rPr>
              <a:t>research</a:t>
            </a:r>
            <a:r>
              <a:rPr lang="tr-TR" sz="1800" b="1" i="0" u="none" strike="noStrike" baseline="0" dirty="0">
                <a:latin typeface="AdvGTIMES-R"/>
              </a:rPr>
              <a:t> </a:t>
            </a:r>
            <a:r>
              <a:rPr lang="tr-TR" sz="1800" b="0" i="0" u="none" strike="noStrike" baseline="0" dirty="0" err="1">
                <a:latin typeface="AdvGTIMES-R"/>
              </a:rPr>
              <a:t>and</a:t>
            </a:r>
            <a:r>
              <a:rPr lang="tr-TR" sz="1800" b="0" i="0" u="none" strike="noStrike" baseline="0" dirty="0">
                <a:latin typeface="AdvGTIMES-R"/>
              </a:rPr>
              <a:t> </a:t>
            </a:r>
            <a:r>
              <a:rPr lang="tr-TR" sz="1800" b="1" i="0" u="none" strike="noStrike" baseline="0" dirty="0" err="1">
                <a:latin typeface="AdvGTIMES-R"/>
              </a:rPr>
              <a:t>motivational</a:t>
            </a:r>
            <a:r>
              <a:rPr lang="tr-TR" sz="1800" b="1" i="0" u="none" strike="noStrike" baseline="0" dirty="0">
                <a:latin typeface="AdvGTIMES-R"/>
              </a:rPr>
              <a:t> </a:t>
            </a:r>
            <a:r>
              <a:rPr lang="tr-TR" sz="1800" b="1" i="0" u="none" strike="noStrike" baseline="0" dirty="0" err="1">
                <a:latin typeface="AdvGTIMES-R"/>
              </a:rPr>
              <a:t>research</a:t>
            </a:r>
            <a:r>
              <a:rPr lang="tr-TR" sz="1800" b="1" i="0" u="none" strike="noStrike" baseline="0" dirty="0">
                <a:latin typeface="AdvGTIMES-R"/>
              </a:rPr>
              <a:t>.</a:t>
            </a:r>
          </a:p>
          <a:p>
            <a:pPr algn="l"/>
            <a:r>
              <a:rPr lang="en-US" sz="1800" b="1" i="0" u="none" strike="noStrike" baseline="0" dirty="0">
                <a:latin typeface="AdvGTIMES-R"/>
              </a:rPr>
              <a:t>Basic research </a:t>
            </a:r>
            <a:r>
              <a:rPr lang="en-US" sz="1800" b="0" i="0" u="none" strike="noStrike" baseline="0" dirty="0">
                <a:latin typeface="AdvGTIMES-R"/>
              </a:rPr>
              <a:t>refers to a</a:t>
            </a:r>
            <a:r>
              <a:rPr lang="tr-TR" sz="1800" b="0" i="0" u="none" strike="noStrike" baseline="0" dirty="0">
                <a:latin typeface="AdvGTIMES-R"/>
              </a:rPr>
              <a:t> </a:t>
            </a:r>
            <a:r>
              <a:rPr lang="en-US" sz="1800" b="0" i="0" u="none" strike="noStrike" baseline="0" dirty="0">
                <a:latin typeface="AdvGTIMES-R"/>
              </a:rPr>
              <a:t>focused, systematic study or investigation undertaken </a:t>
            </a:r>
            <a:r>
              <a:rPr lang="en-US" sz="1800" b="0" i="0" u="sng" strike="noStrike" baseline="0" dirty="0">
                <a:latin typeface="AdvGTIMES-R"/>
              </a:rPr>
              <a:t>to discover new knowledge</a:t>
            </a:r>
            <a:r>
              <a:rPr lang="tr-TR" sz="1800" b="0" i="0" u="sng" strike="noStrike" baseline="0" dirty="0">
                <a:latin typeface="AdvGTIMES-R"/>
              </a:rPr>
              <a:t> </a:t>
            </a:r>
            <a:r>
              <a:rPr lang="en-US" sz="1800" b="0" i="0" u="none" strike="noStrike" baseline="0" dirty="0">
                <a:latin typeface="AdvGTIMES-R"/>
              </a:rPr>
              <a:t>or </a:t>
            </a:r>
            <a:r>
              <a:rPr lang="en-US" sz="1800" b="0" i="0" u="sng" strike="noStrike" baseline="0" dirty="0">
                <a:latin typeface="AdvGTIMES-R"/>
              </a:rPr>
              <a:t>interpretations and establish facts or principles in a particular field</a:t>
            </a:r>
            <a:r>
              <a:rPr lang="en-US" sz="1800" b="0" i="0" u="none" strike="noStrike" baseline="0" dirty="0">
                <a:latin typeface="AdvGTIMES-R"/>
              </a:rPr>
              <a:t>. </a:t>
            </a:r>
            <a:r>
              <a:rPr lang="en-US" sz="1800" b="1" i="0" u="none" strike="noStrike" baseline="0" dirty="0">
                <a:latin typeface="AdvGTIMES-R"/>
              </a:rPr>
              <a:t>Applied</a:t>
            </a:r>
            <a:r>
              <a:rPr lang="tr-TR" sz="1800" b="1" i="0" u="none" strike="noStrike" baseline="0" dirty="0">
                <a:latin typeface="AdvGTIMES-R"/>
              </a:rPr>
              <a:t> </a:t>
            </a:r>
            <a:r>
              <a:rPr lang="en-US" sz="1800" b="1" i="0" u="none" strike="noStrike" baseline="0" dirty="0">
                <a:latin typeface="AdvGTIMES-R"/>
              </a:rPr>
              <a:t>research </a:t>
            </a:r>
            <a:r>
              <a:rPr lang="en-US" sz="1800" b="0" i="0" u="none" strike="noStrike" baseline="0" dirty="0">
                <a:latin typeface="AdvGTIMES-R"/>
              </a:rPr>
              <a:t>refers to investigation undertaken </a:t>
            </a:r>
            <a:r>
              <a:rPr lang="en-US" sz="1800" b="0" i="0" u="sng" strike="noStrike" baseline="0" dirty="0">
                <a:latin typeface="AdvGTIMES-R"/>
              </a:rPr>
              <a:t>to discover the applications and uses of</a:t>
            </a:r>
            <a:r>
              <a:rPr lang="tr-TR" sz="1800" b="0" i="0" u="sng" strike="noStrike" baseline="0" dirty="0">
                <a:latin typeface="AdvGTIMES-R"/>
              </a:rPr>
              <a:t> </a:t>
            </a:r>
            <a:r>
              <a:rPr lang="en-US" sz="1800" b="0" i="0" u="sng" strike="noStrike" baseline="0" dirty="0">
                <a:latin typeface="AdvGTIMES-R"/>
              </a:rPr>
              <a:t>theories</a:t>
            </a:r>
            <a:r>
              <a:rPr lang="en-US" sz="1800" b="0" i="0" u="none" strike="noStrike" baseline="0" dirty="0">
                <a:latin typeface="AdvGTIMES-R"/>
              </a:rPr>
              <a:t>, </a:t>
            </a:r>
            <a:r>
              <a:rPr lang="en-US" sz="1800" b="0" i="0" u="none" strike="noStrike" baseline="0" dirty="0">
                <a:effectLst>
                  <a:outerShdw blurRad="38100" dist="38100" dir="2700000" algn="tl">
                    <a:srgbClr val="000000">
                      <a:alpha val="43137"/>
                    </a:srgbClr>
                  </a:outerShdw>
                </a:effectLst>
                <a:latin typeface="AdvGTIMES-R"/>
              </a:rPr>
              <a:t>knowledge and principles in actual work or in solving problems.</a:t>
            </a:r>
            <a:endParaRPr lang="tr-TR" sz="1800" b="0" i="0" u="none" strike="noStrike" baseline="0" dirty="0">
              <a:effectLst>
                <a:outerShdw blurRad="38100" dist="38100" dir="2700000" algn="tl">
                  <a:srgbClr val="000000">
                    <a:alpha val="43137"/>
                  </a:srgbClr>
                </a:outerShdw>
              </a:effectLst>
              <a:latin typeface="AdvGTIMES-R"/>
            </a:endParaRPr>
          </a:p>
          <a:p>
            <a:pPr algn="l"/>
            <a:r>
              <a:rPr lang="tr-TR" sz="1800" b="1" i="0" u="none" strike="noStrike" baseline="0" dirty="0" err="1">
                <a:latin typeface="AdvGTIMES-R"/>
              </a:rPr>
              <a:t>The</a:t>
            </a:r>
            <a:r>
              <a:rPr lang="tr-TR" sz="1800" b="1" i="0" u="none" strike="noStrike" baseline="0" dirty="0">
                <a:latin typeface="AdvGTIMES-R"/>
              </a:rPr>
              <a:t> </a:t>
            </a:r>
            <a:r>
              <a:rPr lang="tr-TR" sz="1800" b="1" i="0" u="none" strike="noStrike" baseline="0" dirty="0" err="1">
                <a:latin typeface="AdvGTIMES-R"/>
              </a:rPr>
              <a:t>key</a:t>
            </a:r>
            <a:r>
              <a:rPr lang="tr-TR" sz="1800" b="1" i="0" u="none" strike="noStrike" baseline="0" dirty="0">
                <a:latin typeface="AdvGTIMES-R"/>
              </a:rPr>
              <a:t> </a:t>
            </a:r>
            <a:r>
              <a:rPr lang="en-US" sz="1800" b="1" i="0" u="none" strike="noStrike" baseline="0" dirty="0">
                <a:latin typeface="AdvGTIMES-R"/>
              </a:rPr>
              <a:t>objective of any business research </a:t>
            </a:r>
            <a:r>
              <a:rPr lang="en-US" sz="1800" b="0" i="0" u="none" strike="noStrike" baseline="0" dirty="0">
                <a:latin typeface="AdvGTIMES-R"/>
              </a:rPr>
              <a:t>is to provide </a:t>
            </a:r>
            <a:r>
              <a:rPr lang="en-US" sz="1800" b="0" i="0" u="sng" strike="noStrike" baseline="0" dirty="0">
                <a:latin typeface="AdvGTIMES-R"/>
              </a:rPr>
              <a:t>accurate, relevant and timely</a:t>
            </a:r>
            <a:r>
              <a:rPr lang="tr-TR" sz="1800" b="0" i="0" u="sng" strike="noStrike" baseline="0" dirty="0">
                <a:latin typeface="AdvGTIMES-R"/>
              </a:rPr>
              <a:t> </a:t>
            </a:r>
            <a:r>
              <a:rPr lang="en-US" sz="1800" b="0" i="0" u="sng" strike="noStrike" baseline="0" dirty="0">
                <a:latin typeface="AdvGTIMES-R"/>
              </a:rPr>
              <a:t>information </a:t>
            </a:r>
            <a:r>
              <a:rPr lang="en-US" sz="1800" b="0" i="0" u="none" strike="noStrike" baseline="0" dirty="0">
                <a:latin typeface="AdvGTIMES-R"/>
              </a:rPr>
              <a:t>to the top management, so that they can </a:t>
            </a:r>
            <a:r>
              <a:rPr lang="en-US" sz="1800" b="0" i="0" u="none" strike="noStrike" baseline="0" dirty="0">
                <a:effectLst>
                  <a:outerShdw blurRad="38100" dist="38100" dir="2700000" algn="tl">
                    <a:srgbClr val="000000">
                      <a:alpha val="43137"/>
                    </a:srgbClr>
                  </a:outerShdw>
                </a:effectLst>
                <a:latin typeface="AdvGTIMES-R"/>
              </a:rPr>
              <a:t>make effective decisions</a:t>
            </a:r>
            <a:r>
              <a:rPr lang="en-US" sz="1800" b="0" i="0" u="none" strike="noStrike" baseline="0" dirty="0">
                <a:latin typeface="AdvGTIMES-R"/>
              </a:rPr>
              <a:t>.</a:t>
            </a:r>
            <a:endParaRPr lang="tr-TR" sz="1800" b="0" i="0" u="none" strike="noStrike" baseline="0" dirty="0">
              <a:latin typeface="AdvGTIMES-R"/>
            </a:endParaRPr>
          </a:p>
          <a:p>
            <a:pPr algn="l"/>
            <a:r>
              <a:rPr lang="en-US" sz="1800" b="0" i="0" u="none" strike="noStrike" baseline="0" dirty="0">
                <a:latin typeface="AdvGTIMES-R"/>
              </a:rPr>
              <a:t>In business, </a:t>
            </a:r>
            <a:r>
              <a:rPr lang="en-US" sz="1800" b="1" i="0" u="none" strike="noStrike" baseline="0" dirty="0">
                <a:latin typeface="AdvGTIMES-R"/>
              </a:rPr>
              <a:t>decision-making goes through four key interrelated stages</a:t>
            </a:r>
            <a:r>
              <a:rPr lang="en-US" sz="1800" b="0" i="0" u="none" strike="noStrike" baseline="0" dirty="0">
                <a:latin typeface="AdvGTIMES-R"/>
              </a:rPr>
              <a:t>: </a:t>
            </a:r>
            <a:r>
              <a:rPr lang="en-US" sz="1800" b="0" i="0" u="sng" strike="noStrike" baseline="0" dirty="0">
                <a:latin typeface="AdvGTIMES-R"/>
              </a:rPr>
              <a:t>problem/</a:t>
            </a:r>
            <a:r>
              <a:rPr lang="tr-TR" sz="1800" b="0" i="0" u="sng" strike="noStrike" baseline="0" dirty="0">
                <a:latin typeface="AdvGTIMES-R"/>
              </a:rPr>
              <a:t> </a:t>
            </a:r>
            <a:r>
              <a:rPr lang="en-US" sz="1800" b="0" i="0" u="sng" strike="noStrike" baseline="0" dirty="0">
                <a:latin typeface="AdvGTIMES-R"/>
              </a:rPr>
              <a:t>opportunity identification</a:t>
            </a:r>
            <a:r>
              <a:rPr lang="en-US" sz="1800" b="0" i="0" u="none" strike="noStrike" baseline="0" dirty="0">
                <a:latin typeface="AdvGTIMES-R"/>
              </a:rPr>
              <a:t>, </a:t>
            </a:r>
            <a:r>
              <a:rPr lang="en-US" sz="1800" b="0" i="0" u="sng" strike="noStrike" baseline="0" dirty="0">
                <a:latin typeface="AdvGTIMES-R"/>
              </a:rPr>
              <a:t>problem/opportunity selection</a:t>
            </a:r>
            <a:r>
              <a:rPr lang="en-US" sz="1800" b="0" i="0" u="none" strike="noStrike" baseline="0" dirty="0">
                <a:latin typeface="AdvGTIMES-R"/>
              </a:rPr>
              <a:t>, </a:t>
            </a:r>
            <a:r>
              <a:rPr lang="en-US" sz="1800" b="0" i="0" u="sng" strike="noStrike" baseline="0" dirty="0">
                <a:latin typeface="AdvGTIMES-R"/>
              </a:rPr>
              <a:t>problem/opportunity</a:t>
            </a:r>
            <a:r>
              <a:rPr lang="tr-TR" sz="1800" b="0" i="0" u="sng" strike="noStrike" baseline="0" dirty="0">
                <a:latin typeface="AdvGTIMES-R"/>
              </a:rPr>
              <a:t> </a:t>
            </a:r>
            <a:r>
              <a:rPr lang="en-US" sz="1800" b="0" i="0" u="sng" strike="noStrike" baseline="0" dirty="0">
                <a:latin typeface="AdvGTIMES-R"/>
              </a:rPr>
              <a:t>resolution </a:t>
            </a:r>
            <a:r>
              <a:rPr lang="en-US" sz="1800" b="0" i="0" u="none" strike="noStrike" baseline="0" dirty="0">
                <a:latin typeface="AdvGTIMES-R"/>
              </a:rPr>
              <a:t>and </a:t>
            </a:r>
            <a:r>
              <a:rPr lang="en-US" sz="1800" b="0" i="0" u="sng" strike="noStrike" baseline="0" dirty="0">
                <a:latin typeface="AdvGTIMES-R"/>
              </a:rPr>
              <a:t>implementing the course of action</a:t>
            </a:r>
            <a:r>
              <a:rPr lang="en-US" sz="1800" b="0" i="0" u="none" strike="noStrike" baseline="0" dirty="0">
                <a:latin typeface="AdvGTIMES-R"/>
              </a:rPr>
              <a:t>.</a:t>
            </a:r>
            <a:r>
              <a:rPr lang="tr-TR" sz="1800" b="0" i="0" u="none" strike="noStrike" baseline="0" dirty="0">
                <a:latin typeface="AdvGTIMES-R"/>
              </a:rPr>
              <a:t> </a:t>
            </a:r>
            <a:r>
              <a:rPr lang="en-US" sz="1800" b="0" i="0" u="none" strike="noStrike" baseline="0" dirty="0">
                <a:latin typeface="AdvGTIMES-R"/>
              </a:rPr>
              <a:t>Business research helps the management in each of these stages by providing</a:t>
            </a:r>
            <a:r>
              <a:rPr lang="tr-TR" sz="1800" b="0" i="0" u="none" strike="noStrike" baseline="0" dirty="0">
                <a:latin typeface="AdvGTIMES-R"/>
              </a:rPr>
              <a:t> </a:t>
            </a:r>
            <a:r>
              <a:rPr lang="tr-TR" sz="1800" b="0" i="0" u="none" strike="noStrike" baseline="0" dirty="0" err="1">
                <a:latin typeface="AdvGTIMES-R"/>
              </a:rPr>
              <a:t>useful</a:t>
            </a:r>
            <a:r>
              <a:rPr lang="tr-TR" sz="1800" b="0" i="0" u="none" strike="noStrike" baseline="0" dirty="0">
                <a:latin typeface="AdvGTIMES-R"/>
              </a:rPr>
              <a:t> </a:t>
            </a:r>
            <a:r>
              <a:rPr lang="tr-TR" sz="1800" b="0" i="0" u="none" strike="noStrike" baseline="0" dirty="0" err="1">
                <a:latin typeface="AdvGTIMES-R"/>
              </a:rPr>
              <a:t>and</a:t>
            </a:r>
            <a:r>
              <a:rPr lang="tr-TR" sz="1800" b="0" i="0" u="none" strike="noStrike" baseline="0" dirty="0">
                <a:latin typeface="AdvGTIMES-R"/>
              </a:rPr>
              <a:t> </a:t>
            </a:r>
            <a:r>
              <a:rPr lang="tr-TR" sz="1800" b="0" i="0" u="none" strike="noStrike" baseline="0" dirty="0" err="1">
                <a:latin typeface="AdvGTIMES-R"/>
              </a:rPr>
              <a:t>timely</a:t>
            </a:r>
            <a:r>
              <a:rPr lang="tr-TR" sz="1800" b="0" i="0" u="none" strike="noStrike" baseline="0" dirty="0">
                <a:latin typeface="AdvGTIMES-R"/>
              </a:rPr>
              <a:t> </a:t>
            </a:r>
            <a:r>
              <a:rPr lang="tr-TR" sz="1800" b="0" i="0" u="none" strike="noStrike" baseline="0" dirty="0" err="1">
                <a:latin typeface="AdvGTIMES-R"/>
              </a:rPr>
              <a:t>information</a:t>
            </a:r>
            <a:r>
              <a:rPr lang="tr-TR" sz="1800" b="0" i="0" u="none" strike="noStrike" baseline="0" dirty="0">
                <a:latin typeface="AdvGTIMES-R"/>
              </a:rPr>
              <a:t>.</a:t>
            </a:r>
          </a:p>
          <a:p>
            <a:pPr algn="l"/>
            <a:endParaRPr lang="tr-TR" sz="1800" b="0" i="0" u="none" strike="noStrike" baseline="0" dirty="0">
              <a:latin typeface="AdvGTIMES-R"/>
            </a:endParaRPr>
          </a:p>
          <a:p>
            <a:pPr algn="l"/>
            <a:endParaRPr lang="tr-TR" sz="1800" b="0" i="0" u="none" strike="noStrike" baseline="0" dirty="0">
              <a:latin typeface="AdvGTIMES-R"/>
            </a:endParaRPr>
          </a:p>
          <a:p>
            <a:pPr algn="l"/>
            <a:endParaRPr lang="tr-TR" b="1" dirty="0"/>
          </a:p>
        </p:txBody>
      </p:sp>
    </p:spTree>
    <p:extLst>
      <p:ext uri="{BB962C8B-B14F-4D97-AF65-F5344CB8AC3E}">
        <p14:creationId xmlns:p14="http://schemas.microsoft.com/office/powerpoint/2010/main" val="737525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ame 9">
            <a:extLst>
              <a:ext uri="{FF2B5EF4-FFF2-40B4-BE49-F238E27FC236}">
                <a16:creationId xmlns:a16="http://schemas.microsoft.com/office/drawing/2014/main" id="{DD7EAFE6-2BB9-41FB-9CF4-588CFC708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8C37C960-91F5-4F61-B2CD-8A03792072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ame 13">
            <a:extLst>
              <a:ext uri="{FF2B5EF4-FFF2-40B4-BE49-F238E27FC236}">
                <a16:creationId xmlns:a16="http://schemas.microsoft.com/office/drawing/2014/main" id="{5E82C932-D9E1-46DB-A264-8CA218615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Başlık 3">
            <a:extLst>
              <a:ext uri="{FF2B5EF4-FFF2-40B4-BE49-F238E27FC236}">
                <a16:creationId xmlns:a16="http://schemas.microsoft.com/office/drawing/2014/main" id="{E3F1E2B4-5E64-D379-4AD3-28550F806A11}"/>
              </a:ext>
            </a:extLst>
          </p:cNvPr>
          <p:cNvSpPr>
            <a:spLocks noGrp="1"/>
          </p:cNvSpPr>
          <p:nvPr>
            <p:ph type="title"/>
          </p:nvPr>
        </p:nvSpPr>
        <p:spPr>
          <a:xfrm>
            <a:off x="838200" y="1122363"/>
            <a:ext cx="10515600" cy="2387600"/>
          </a:xfrm>
        </p:spPr>
        <p:txBody>
          <a:bodyPr vert="horz" lIns="91440" tIns="45720" rIns="91440" bIns="45720" rtlCol="0" anchor="b">
            <a:normAutofit/>
          </a:bodyPr>
          <a:lstStyle/>
          <a:p>
            <a:pPr algn="ctr"/>
            <a:r>
              <a:rPr lang="en-US" dirty="0">
                <a:gradFill flip="none" rotWithShape="1">
                  <a:gsLst>
                    <a:gs pos="0">
                      <a:schemeClr val="accent5">
                        <a:alpha val="70000"/>
                      </a:schemeClr>
                    </a:gs>
                    <a:gs pos="100000">
                      <a:schemeClr val="accent1">
                        <a:alpha val="70000"/>
                      </a:schemeClr>
                    </a:gs>
                  </a:gsLst>
                  <a:lin ang="0" scaled="1"/>
                  <a:tileRect/>
                </a:gradFill>
              </a:rPr>
              <a:t>Steps in </a:t>
            </a:r>
            <a:r>
              <a:rPr lang="tr-TR" dirty="0" err="1">
                <a:gradFill flip="none" rotWithShape="1">
                  <a:gsLst>
                    <a:gs pos="0">
                      <a:schemeClr val="accent5">
                        <a:alpha val="70000"/>
                      </a:schemeClr>
                    </a:gs>
                    <a:gs pos="100000">
                      <a:schemeClr val="accent1">
                        <a:alpha val="70000"/>
                      </a:schemeClr>
                    </a:gs>
                  </a:gsLst>
                  <a:lin ang="0" scaled="1"/>
                  <a:tileRect/>
                </a:gradFill>
              </a:rPr>
              <a:t>the</a:t>
            </a:r>
            <a:r>
              <a:rPr lang="tr-TR" dirty="0">
                <a:gradFill flip="none" rotWithShape="1">
                  <a:gsLst>
                    <a:gs pos="0">
                      <a:schemeClr val="accent5">
                        <a:alpha val="70000"/>
                      </a:schemeClr>
                    </a:gs>
                    <a:gs pos="100000">
                      <a:schemeClr val="accent1">
                        <a:alpha val="70000"/>
                      </a:schemeClr>
                    </a:gs>
                  </a:gsLst>
                  <a:lin ang="0" scaled="1"/>
                  <a:tileRect/>
                </a:gradFill>
              </a:rPr>
              <a:t> </a:t>
            </a:r>
            <a:r>
              <a:rPr lang="en-US" dirty="0">
                <a:gradFill flip="none" rotWithShape="1">
                  <a:gsLst>
                    <a:gs pos="0">
                      <a:schemeClr val="accent5">
                        <a:alpha val="70000"/>
                      </a:schemeClr>
                    </a:gs>
                    <a:gs pos="100000">
                      <a:schemeClr val="accent1">
                        <a:alpha val="70000"/>
                      </a:schemeClr>
                    </a:gs>
                  </a:gsLst>
                  <a:lin ang="0" scaled="1"/>
                  <a:tileRect/>
                </a:gradFill>
              </a:rPr>
              <a:t>Research Process</a:t>
            </a:r>
          </a:p>
        </p:txBody>
      </p:sp>
    </p:spTree>
    <p:extLst>
      <p:ext uri="{BB962C8B-B14F-4D97-AF65-F5344CB8AC3E}">
        <p14:creationId xmlns:p14="http://schemas.microsoft.com/office/powerpoint/2010/main" val="1089177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7AE85493-08EA-F68E-C8BA-60A522897854}"/>
              </a:ext>
            </a:extLst>
          </p:cNvPr>
          <p:cNvPicPr>
            <a:picLocks noChangeAspect="1"/>
          </p:cNvPicPr>
          <p:nvPr/>
        </p:nvPicPr>
        <p:blipFill>
          <a:blip r:embed="rId2"/>
          <a:stretch>
            <a:fillRect/>
          </a:stretch>
        </p:blipFill>
        <p:spPr>
          <a:xfrm>
            <a:off x="3496235" y="837167"/>
            <a:ext cx="4669399" cy="4785554"/>
          </a:xfrm>
          <a:prstGeom prst="rect">
            <a:avLst/>
          </a:prstGeom>
        </p:spPr>
      </p:pic>
    </p:spTree>
    <p:extLst>
      <p:ext uri="{BB962C8B-B14F-4D97-AF65-F5344CB8AC3E}">
        <p14:creationId xmlns:p14="http://schemas.microsoft.com/office/powerpoint/2010/main" val="174146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2E17E75A-0AD2-80B3-1F40-8ADAEFB86B7C}"/>
              </a:ext>
            </a:extLst>
          </p:cNvPr>
          <p:cNvSpPr>
            <a:spLocks noGrp="1"/>
          </p:cNvSpPr>
          <p:nvPr>
            <p:ph type="title"/>
          </p:nvPr>
        </p:nvSpPr>
        <p:spPr/>
        <p:txBody>
          <a:bodyPr>
            <a:normAutofit fontScale="90000"/>
          </a:bodyPr>
          <a:lstStyle/>
          <a:p>
            <a:r>
              <a:rPr lang="tr-TR" dirty="0"/>
              <a:t>1. </a:t>
            </a:r>
            <a:r>
              <a:rPr lang="tr-TR" dirty="0" err="1"/>
              <a:t>Identifying</a:t>
            </a:r>
            <a:r>
              <a:rPr lang="tr-TR" dirty="0"/>
              <a:t> </a:t>
            </a:r>
            <a:r>
              <a:rPr lang="tr-TR" dirty="0" err="1"/>
              <a:t>and</a:t>
            </a:r>
            <a:r>
              <a:rPr lang="tr-TR" dirty="0"/>
              <a:t> </a:t>
            </a:r>
            <a:r>
              <a:rPr lang="tr-TR" dirty="0" err="1"/>
              <a:t>Defining</a:t>
            </a:r>
            <a:r>
              <a:rPr lang="tr-TR" dirty="0"/>
              <a:t> </a:t>
            </a:r>
            <a:r>
              <a:rPr lang="tr-TR" dirty="0" err="1"/>
              <a:t>the</a:t>
            </a:r>
            <a:r>
              <a:rPr lang="tr-TR" dirty="0"/>
              <a:t> </a:t>
            </a:r>
            <a:r>
              <a:rPr lang="tr-TR" dirty="0" err="1"/>
              <a:t>Research</a:t>
            </a:r>
            <a:r>
              <a:rPr lang="tr-TR" dirty="0"/>
              <a:t> Problem</a:t>
            </a:r>
          </a:p>
        </p:txBody>
      </p:sp>
      <p:sp>
        <p:nvSpPr>
          <p:cNvPr id="5" name="İçerik Yer Tutucusu 4">
            <a:extLst>
              <a:ext uri="{FF2B5EF4-FFF2-40B4-BE49-F238E27FC236}">
                <a16:creationId xmlns:a16="http://schemas.microsoft.com/office/drawing/2014/main" id="{E9FA293E-E5D4-CB27-F564-3FD8408D2E18}"/>
              </a:ext>
            </a:extLst>
          </p:cNvPr>
          <p:cNvSpPr>
            <a:spLocks noGrp="1"/>
          </p:cNvSpPr>
          <p:nvPr>
            <p:ph idx="1"/>
          </p:nvPr>
        </p:nvSpPr>
        <p:spPr/>
        <p:txBody>
          <a:bodyPr>
            <a:normAutofit fontScale="92500"/>
          </a:bodyPr>
          <a:lstStyle/>
          <a:p>
            <a:pPr algn="l"/>
            <a:r>
              <a:rPr lang="en-US" sz="2300" b="0" i="0" u="none" strike="noStrike" baseline="0" dirty="0">
                <a:latin typeface="AdvGTIMES-R"/>
              </a:rPr>
              <a:t>The initial step in the research process is the identification of the problem</a:t>
            </a:r>
            <a:endParaRPr lang="tr-TR" sz="2300" b="0" i="0" u="none" strike="noStrike" baseline="0" dirty="0">
              <a:latin typeface="AdvGTIMES-R"/>
            </a:endParaRPr>
          </a:p>
          <a:p>
            <a:r>
              <a:rPr lang="en-US" sz="2300" b="1" dirty="0"/>
              <a:t>A research problem </a:t>
            </a:r>
            <a:r>
              <a:rPr lang="en-US" sz="2300" dirty="0"/>
              <a:t>is a </a:t>
            </a:r>
            <a:r>
              <a:rPr lang="en-US" sz="2300" u="sng" dirty="0"/>
              <a:t>definite or clear expression </a:t>
            </a:r>
            <a:r>
              <a:rPr lang="en-US" sz="2300" dirty="0"/>
              <a:t>[statement] about </a:t>
            </a:r>
            <a:r>
              <a:rPr lang="en-US" sz="2300" b="1" dirty="0"/>
              <a:t>an area of concern</a:t>
            </a:r>
            <a:r>
              <a:rPr lang="en-US" sz="2300" dirty="0"/>
              <a:t>, a </a:t>
            </a:r>
            <a:r>
              <a:rPr lang="en-US" sz="2300" b="1" dirty="0"/>
              <a:t>condition to be improved upon</a:t>
            </a:r>
            <a:r>
              <a:rPr lang="en-US" sz="2300" dirty="0"/>
              <a:t>, a </a:t>
            </a:r>
            <a:r>
              <a:rPr lang="en-US" sz="2300" b="1" dirty="0"/>
              <a:t>difficulty to be eliminated</a:t>
            </a:r>
            <a:r>
              <a:rPr lang="en-US" sz="2300" dirty="0"/>
              <a:t>, or a </a:t>
            </a:r>
            <a:r>
              <a:rPr lang="en-US" sz="2300" b="1" dirty="0"/>
              <a:t>troubling question </a:t>
            </a:r>
            <a:r>
              <a:rPr lang="en-US" sz="2300" dirty="0"/>
              <a:t>that exists in scholarly literature, in theory, or within existing practice that points to </a:t>
            </a:r>
            <a:r>
              <a:rPr lang="en-US" sz="2300" b="1" dirty="0"/>
              <a:t>a need for meaningful understanding</a:t>
            </a:r>
            <a:r>
              <a:rPr lang="en-US" sz="2300" dirty="0"/>
              <a:t> and </a:t>
            </a:r>
            <a:r>
              <a:rPr lang="en-US" sz="2300" b="1" dirty="0"/>
              <a:t>deliberate investigation</a:t>
            </a:r>
            <a:r>
              <a:rPr lang="en-US" sz="2300" dirty="0"/>
              <a:t>. </a:t>
            </a:r>
            <a:endParaRPr lang="tr-TR" sz="2300" dirty="0"/>
          </a:p>
          <a:p>
            <a:r>
              <a:rPr lang="en-US" sz="2300" dirty="0"/>
              <a:t>A research problem </a:t>
            </a:r>
            <a:r>
              <a:rPr lang="en-US" sz="2300" u="sng" dirty="0"/>
              <a:t>does not state how to do something</a:t>
            </a:r>
            <a:r>
              <a:rPr lang="tr-TR" sz="2300" dirty="0"/>
              <a:t>.</a:t>
            </a:r>
          </a:p>
          <a:p>
            <a:r>
              <a:rPr lang="en-US" sz="2300" b="1" dirty="0"/>
              <a:t>E.g. </a:t>
            </a:r>
            <a:r>
              <a:rPr lang="en-US" sz="2300" dirty="0"/>
              <a:t>understanding economic background of society may not address </a:t>
            </a:r>
            <a:r>
              <a:rPr lang="en-US" sz="2300" b="1" dirty="0"/>
              <a:t>the issues of unemployment </a:t>
            </a:r>
            <a:r>
              <a:rPr lang="en-US" sz="2300" dirty="0"/>
              <a:t>in the same society therefore unemployment needs to studied differently and individually to assess the underlying problems. </a:t>
            </a:r>
            <a:endParaRPr lang="tr-TR" sz="2300" b="0" i="0" u="none" strike="noStrike" baseline="0" dirty="0">
              <a:latin typeface="AdvGTIMES-R"/>
            </a:endParaRPr>
          </a:p>
          <a:p>
            <a:pPr algn="l"/>
            <a:endParaRPr lang="tr-TR" dirty="0"/>
          </a:p>
        </p:txBody>
      </p:sp>
    </p:spTree>
    <p:extLst>
      <p:ext uri="{BB962C8B-B14F-4D97-AF65-F5344CB8AC3E}">
        <p14:creationId xmlns:p14="http://schemas.microsoft.com/office/powerpoint/2010/main" val="2902469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B7237B3-4F0A-2533-04C5-48CE4E28832A}"/>
              </a:ext>
            </a:extLst>
          </p:cNvPr>
          <p:cNvSpPr>
            <a:spLocks noGrp="1"/>
          </p:cNvSpPr>
          <p:nvPr>
            <p:ph idx="1"/>
          </p:nvPr>
        </p:nvSpPr>
        <p:spPr>
          <a:xfrm>
            <a:off x="632012" y="632012"/>
            <a:ext cx="10721788" cy="5544951"/>
          </a:xfrm>
        </p:spPr>
        <p:txBody>
          <a:bodyPr>
            <a:normAutofit fontScale="85000" lnSpcReduction="20000"/>
          </a:bodyPr>
          <a:lstStyle/>
          <a:p>
            <a:r>
              <a:rPr lang="en-US" sz="1800" b="1" i="0" u="none" strike="noStrike" baseline="0" dirty="0">
                <a:solidFill>
                  <a:srgbClr val="000000"/>
                </a:solidFill>
                <a:latin typeface="Times New Roman" panose="02020603050405020304" pitchFamily="18" charset="0"/>
              </a:rPr>
              <a:t>Some sources of Research Problems may be identified as follows: </a:t>
            </a:r>
            <a:endParaRPr lang="tr-TR" sz="1800" b="0" i="0" u="none" strike="noStrike" baseline="0" dirty="0">
              <a:solidFill>
                <a:srgbClr val="000000"/>
              </a:solidFill>
              <a:latin typeface="Times New Roman" panose="02020603050405020304" pitchFamily="18" charset="0"/>
            </a:endParaRPr>
          </a:p>
          <a:p>
            <a:r>
              <a:rPr lang="tr-TR" sz="1800" b="1" i="0" u="none" strike="noStrike" baseline="0" dirty="0" err="1">
                <a:solidFill>
                  <a:srgbClr val="000000"/>
                </a:solidFill>
                <a:latin typeface="Times New Roman" panose="02020603050405020304" pitchFamily="18" charset="0"/>
              </a:rPr>
              <a:t>Personal</a:t>
            </a:r>
            <a:r>
              <a:rPr lang="tr-TR" sz="1800" b="1" i="0" u="none" strike="noStrike" baseline="0" dirty="0">
                <a:solidFill>
                  <a:srgbClr val="000000"/>
                </a:solidFill>
                <a:latin typeface="Times New Roman" panose="02020603050405020304" pitchFamily="18" charset="0"/>
              </a:rPr>
              <a:t> </a:t>
            </a:r>
            <a:r>
              <a:rPr lang="tr-TR" sz="1800" b="1" i="0" u="none" strike="noStrike" baseline="0" dirty="0" err="1">
                <a:solidFill>
                  <a:srgbClr val="000000"/>
                </a:solidFill>
                <a:latin typeface="Times New Roman" panose="02020603050405020304" pitchFamily="18" charset="0"/>
              </a:rPr>
              <a:t>Experiences</a:t>
            </a:r>
            <a:r>
              <a:rPr lang="tr-TR" sz="1800" b="1" i="0" u="none" strike="noStrike" baseline="0" dirty="0">
                <a:solidFill>
                  <a:srgbClr val="000000"/>
                </a:solidFill>
                <a:latin typeface="Times New Roman" panose="02020603050405020304" pitchFamily="18" charset="0"/>
              </a:rPr>
              <a:t>. </a:t>
            </a:r>
            <a:endParaRPr lang="tr-TR" sz="1800" b="0" i="0" u="none" strike="noStrike" baseline="0" dirty="0">
              <a:solidFill>
                <a:srgbClr val="000000"/>
              </a:solidFill>
              <a:latin typeface="Times New Roman" panose="02020603050405020304" pitchFamily="18" charset="0"/>
            </a:endParaRPr>
          </a:p>
          <a:p>
            <a:r>
              <a:rPr lang="en-US" sz="1800" b="1" i="0" u="none" strike="noStrike" baseline="0" dirty="0">
                <a:solidFill>
                  <a:srgbClr val="000000"/>
                </a:solidFill>
                <a:latin typeface="Times New Roman" panose="02020603050405020304" pitchFamily="18" charset="0"/>
              </a:rPr>
              <a:t>Media: </a:t>
            </a:r>
            <a:r>
              <a:rPr lang="en-US" sz="1800" b="0" i="0" u="none" strike="noStrike" baseline="0" dirty="0">
                <a:solidFill>
                  <a:srgbClr val="000000"/>
                </a:solidFill>
                <a:latin typeface="Times New Roman" panose="02020603050405020304" pitchFamily="18" charset="0"/>
              </a:rPr>
              <a:t>Documentation done on various issues, live coverage, panel discussions etc. </a:t>
            </a:r>
          </a:p>
          <a:p>
            <a:r>
              <a:rPr lang="en-US" sz="1800" b="1" i="0" u="none" strike="noStrike" baseline="0" dirty="0">
                <a:solidFill>
                  <a:srgbClr val="000000"/>
                </a:solidFill>
                <a:latin typeface="Times New Roman" panose="02020603050405020304" pitchFamily="18" charset="0"/>
              </a:rPr>
              <a:t>Resources</a:t>
            </a:r>
            <a:r>
              <a:rPr lang="en-US" sz="1800" b="0" i="0" u="none" strike="noStrike" baseline="0" dirty="0">
                <a:solidFill>
                  <a:srgbClr val="000000"/>
                </a:solidFill>
                <a:latin typeface="Times New Roman" panose="02020603050405020304" pitchFamily="18" charset="0"/>
              </a:rPr>
              <a:t>: Literature such as books, journals, news articles, periodicals </a:t>
            </a:r>
            <a:r>
              <a:rPr lang="en-US" sz="1800" b="0" i="0" u="none" strike="noStrike" baseline="0" dirty="0" err="1">
                <a:solidFill>
                  <a:srgbClr val="000000"/>
                </a:solidFill>
                <a:latin typeface="Times New Roman" panose="02020603050405020304" pitchFamily="18" charset="0"/>
              </a:rPr>
              <a:t>etc</a:t>
            </a:r>
            <a:r>
              <a:rPr lang="en-US" sz="1800" b="0" i="0" u="none" strike="noStrike" baseline="0" dirty="0">
                <a:solidFill>
                  <a:srgbClr val="000000"/>
                </a:solidFill>
                <a:latin typeface="Times New Roman" panose="02020603050405020304" pitchFamily="18" charset="0"/>
              </a:rPr>
              <a:t> may facilitate the researcher to identify a relevant problem based on the area of interest. </a:t>
            </a:r>
          </a:p>
          <a:p>
            <a:r>
              <a:rPr lang="en-US" sz="1800" b="1" i="0" u="none" strike="noStrike" baseline="0" dirty="0">
                <a:solidFill>
                  <a:srgbClr val="000000"/>
                </a:solidFill>
                <a:latin typeface="Times New Roman" panose="02020603050405020304" pitchFamily="18" charset="0"/>
              </a:rPr>
              <a:t>Government / Official Records</a:t>
            </a:r>
            <a:r>
              <a:rPr lang="en-US" sz="1800" b="0" i="0" u="none" strike="noStrike" baseline="0" dirty="0">
                <a:solidFill>
                  <a:srgbClr val="000000"/>
                </a:solidFill>
                <a:latin typeface="Times New Roman" panose="02020603050405020304" pitchFamily="18" charset="0"/>
              </a:rPr>
              <a:t>: The orders passed by government. The decisions given in various cases by courts, the petitions and surveys conducted become important sources to shortlist finer prints in abrader problem. </a:t>
            </a:r>
          </a:p>
          <a:p>
            <a:r>
              <a:rPr lang="en-US" sz="1800" b="1" i="0" u="none" strike="noStrike" baseline="0" dirty="0">
                <a:solidFill>
                  <a:srgbClr val="000000"/>
                </a:solidFill>
                <a:latin typeface="Times New Roman" panose="02020603050405020304" pitchFamily="18" charset="0"/>
              </a:rPr>
              <a:t>People</a:t>
            </a:r>
            <a:r>
              <a:rPr lang="en-US" sz="1800" b="0" i="0" u="none" strike="noStrike" baseline="0" dirty="0">
                <a:solidFill>
                  <a:srgbClr val="000000"/>
                </a:solidFill>
                <a:latin typeface="Times New Roman" panose="02020603050405020304" pitchFamily="18" charset="0"/>
              </a:rPr>
              <a:t>: A group of individuals may be studied to understand how they behave, how tiny respond to a particular situation do or what responses are generated when they are influenced from within or outside the group. </a:t>
            </a:r>
          </a:p>
          <a:p>
            <a:r>
              <a:rPr lang="en-US" sz="1800" b="1" i="0" u="none" strike="noStrike" baseline="0" dirty="0">
                <a:solidFill>
                  <a:srgbClr val="000000"/>
                </a:solidFill>
                <a:latin typeface="Times New Roman" panose="02020603050405020304" pitchFamily="18" charset="0"/>
              </a:rPr>
              <a:t>Discussions</a:t>
            </a:r>
            <a:r>
              <a:rPr lang="en-US" sz="1800" b="0" i="0" u="none" strike="noStrike" baseline="0" dirty="0">
                <a:solidFill>
                  <a:srgbClr val="000000"/>
                </a:solidFill>
                <a:latin typeface="Times New Roman" panose="02020603050405020304" pitchFamily="18" charset="0"/>
              </a:rPr>
              <a:t>: A researcher may be able to come to a conclusion to identify a research problem by discussing the perspectives with peers, colleagues, seniors in the field, guides etc. </a:t>
            </a:r>
            <a:endParaRPr lang="tr-TR" sz="1800" b="0" i="0" u="none" strike="noStrike" baseline="0" dirty="0">
              <a:solidFill>
                <a:srgbClr val="000000"/>
              </a:solidFill>
              <a:latin typeface="Times New Roman" panose="02020603050405020304" pitchFamily="18" charset="0"/>
            </a:endParaRPr>
          </a:p>
          <a:p>
            <a:r>
              <a:rPr lang="en-US" sz="1800" b="1" i="0" u="none" strike="noStrike" baseline="0" dirty="0">
                <a:solidFill>
                  <a:srgbClr val="000000"/>
                </a:solidFill>
                <a:latin typeface="Times New Roman" panose="02020603050405020304" pitchFamily="18" charset="0"/>
              </a:rPr>
              <a:t>Problems</a:t>
            </a:r>
            <a:r>
              <a:rPr lang="en-US" sz="1800" b="0" i="0" u="none" strike="noStrike" baseline="0" dirty="0">
                <a:solidFill>
                  <a:srgbClr val="000000"/>
                </a:solidFill>
                <a:latin typeface="Times New Roman" panose="02020603050405020304" pitchFamily="18" charset="0"/>
              </a:rPr>
              <a:t>: It may be decided to examine the existence of certain issues or problems relating to society, sciences or any subjects in reference. </a:t>
            </a:r>
          </a:p>
          <a:p>
            <a:r>
              <a:rPr lang="en-US" sz="1800" b="1" i="0" u="none" strike="noStrike" baseline="0" dirty="0">
                <a:solidFill>
                  <a:srgbClr val="000000"/>
                </a:solidFill>
                <a:latin typeface="Times New Roman" panose="02020603050405020304" pitchFamily="18" charset="0"/>
              </a:rPr>
              <a:t>Programs</a:t>
            </a:r>
            <a:r>
              <a:rPr lang="en-US" sz="1800" b="0" i="0" u="none" strike="noStrike" baseline="0" dirty="0">
                <a:solidFill>
                  <a:srgbClr val="000000"/>
                </a:solidFill>
                <a:latin typeface="Times New Roman" panose="02020603050405020304" pitchFamily="18" charset="0"/>
              </a:rPr>
              <a:t>: These may be used to evaluate the effectiveness of an interference, involvement or intrusions. </a:t>
            </a:r>
          </a:p>
          <a:p>
            <a:r>
              <a:rPr lang="en-US" sz="1800" b="1" i="0" u="none" strike="noStrike" baseline="0" dirty="0">
                <a:solidFill>
                  <a:srgbClr val="000000"/>
                </a:solidFill>
                <a:latin typeface="Times New Roman" panose="02020603050405020304" pitchFamily="18" charset="0"/>
              </a:rPr>
              <a:t>Phenomena</a:t>
            </a:r>
            <a:r>
              <a:rPr lang="en-US" sz="1800" b="0" i="0" u="none" strike="noStrike" baseline="0" dirty="0">
                <a:solidFill>
                  <a:srgbClr val="000000"/>
                </a:solidFill>
                <a:latin typeface="Times New Roman" panose="02020603050405020304" pitchFamily="18" charset="0"/>
              </a:rPr>
              <a:t>: To establish the existence of regularity and to understand if a procedure would yield similar results overtime when used repetitively. This includes causes and effects and relationships between variables. </a:t>
            </a:r>
          </a:p>
          <a:p>
            <a:r>
              <a:rPr lang="tr-TR" sz="1800" b="1" i="0" u="none" strike="noStrike" baseline="0" dirty="0" err="1">
                <a:solidFill>
                  <a:srgbClr val="000000"/>
                </a:solidFill>
                <a:latin typeface="Times New Roman" panose="02020603050405020304" pitchFamily="18" charset="0"/>
              </a:rPr>
              <a:t>Ideas</a:t>
            </a:r>
            <a:r>
              <a:rPr lang="tr-TR" sz="1800" b="1" i="0" u="none" strike="noStrike" baseline="0" dirty="0">
                <a:solidFill>
                  <a:srgbClr val="000000"/>
                </a:solidFill>
                <a:latin typeface="Times New Roman" panose="02020603050405020304" pitchFamily="18" charset="0"/>
              </a:rPr>
              <a:t> </a:t>
            </a:r>
            <a:r>
              <a:rPr lang="tr-TR" sz="1800" b="1" i="0" u="none" strike="noStrike" baseline="0" dirty="0" err="1">
                <a:solidFill>
                  <a:srgbClr val="000000"/>
                </a:solidFill>
                <a:latin typeface="Times New Roman" panose="02020603050405020304" pitchFamily="18" charset="0"/>
              </a:rPr>
              <a:t>from</a:t>
            </a:r>
            <a:r>
              <a:rPr lang="tr-TR" sz="1800" b="1" i="0" u="none" strike="noStrike" baseline="0" dirty="0">
                <a:solidFill>
                  <a:srgbClr val="000000"/>
                </a:solidFill>
                <a:latin typeface="Times New Roman" panose="02020603050405020304" pitchFamily="18" charset="0"/>
              </a:rPr>
              <a:t> </a:t>
            </a:r>
            <a:r>
              <a:rPr lang="tr-TR" sz="1800" b="1" i="0" u="none" strike="noStrike" baseline="0" dirty="0" err="1">
                <a:solidFill>
                  <a:srgbClr val="000000"/>
                </a:solidFill>
                <a:latin typeface="Times New Roman" panose="02020603050405020304" pitchFamily="18" charset="0"/>
              </a:rPr>
              <a:t>external</a:t>
            </a:r>
            <a:r>
              <a:rPr lang="tr-TR" sz="1800" b="1" i="0" u="none" strike="noStrike" baseline="0" dirty="0">
                <a:solidFill>
                  <a:srgbClr val="000000"/>
                </a:solidFill>
                <a:latin typeface="Times New Roman" panose="02020603050405020304" pitchFamily="18" charset="0"/>
              </a:rPr>
              <a:t> </a:t>
            </a:r>
            <a:r>
              <a:rPr lang="tr-TR" sz="1800" b="1" i="0" u="none" strike="noStrike" baseline="0" dirty="0" err="1">
                <a:solidFill>
                  <a:srgbClr val="000000"/>
                </a:solidFill>
                <a:latin typeface="Times New Roman" panose="02020603050405020304" pitchFamily="18" charset="0"/>
              </a:rPr>
              <a:t>sources</a:t>
            </a:r>
            <a:r>
              <a:rPr lang="tr-TR" sz="1800" b="0" i="0" u="none" strike="noStrike" baseline="0" dirty="0">
                <a:solidFill>
                  <a:srgbClr val="000000"/>
                </a:solidFill>
                <a:latin typeface="Times New Roman" panose="02020603050405020304" pitchFamily="18" charset="0"/>
              </a:rPr>
              <a:t>. </a:t>
            </a:r>
          </a:p>
          <a:p>
            <a:r>
              <a:rPr lang="tr-TR" sz="1800" b="1" i="0" u="none" strike="noStrike" baseline="0" dirty="0" err="1">
                <a:solidFill>
                  <a:srgbClr val="000000"/>
                </a:solidFill>
                <a:latin typeface="Times New Roman" panose="02020603050405020304" pitchFamily="18" charset="0"/>
              </a:rPr>
              <a:t>Interdisciplinary</a:t>
            </a:r>
            <a:r>
              <a:rPr lang="tr-TR" sz="1800" b="1" i="0" u="none" strike="noStrike" baseline="0" dirty="0">
                <a:solidFill>
                  <a:srgbClr val="000000"/>
                </a:solidFill>
                <a:latin typeface="Times New Roman" panose="02020603050405020304" pitchFamily="18" charset="0"/>
              </a:rPr>
              <a:t> </a:t>
            </a:r>
            <a:r>
              <a:rPr lang="tr-TR" sz="1800" b="1" i="0" u="none" strike="noStrike" baseline="0" dirty="0" err="1">
                <a:solidFill>
                  <a:srgbClr val="000000"/>
                </a:solidFill>
                <a:latin typeface="Times New Roman" panose="02020603050405020304" pitchFamily="18" charset="0"/>
              </a:rPr>
              <a:t>Perspectives</a:t>
            </a:r>
            <a:endParaRPr lang="tr-TR"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endParaRPr lang="tr-TR" dirty="0"/>
          </a:p>
        </p:txBody>
      </p:sp>
    </p:spTree>
    <p:extLst>
      <p:ext uri="{BB962C8B-B14F-4D97-AF65-F5344CB8AC3E}">
        <p14:creationId xmlns:p14="http://schemas.microsoft.com/office/powerpoint/2010/main" val="42016173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DE3DC24-9198-544B-7262-8419C368B8E3}"/>
              </a:ext>
            </a:extLst>
          </p:cNvPr>
          <p:cNvSpPr>
            <a:spLocks noGrp="1"/>
          </p:cNvSpPr>
          <p:nvPr>
            <p:ph idx="1"/>
          </p:nvPr>
        </p:nvSpPr>
        <p:spPr>
          <a:xfrm>
            <a:off x="643813" y="839755"/>
            <a:ext cx="10709988" cy="5337208"/>
          </a:xfrm>
        </p:spPr>
        <p:txBody>
          <a:bodyPr>
            <a:normAutofit fontScale="85000" lnSpcReduction="10000"/>
          </a:bodyPr>
          <a:lstStyle/>
          <a:p>
            <a:r>
              <a:rPr lang="en-US" sz="2800" dirty="0">
                <a:latin typeface="AdvGTIMES-R"/>
              </a:rPr>
              <a:t>As businesses today operate in a highly volatile environment governed</a:t>
            </a:r>
            <a:r>
              <a:rPr lang="tr-TR" sz="2800" dirty="0">
                <a:latin typeface="AdvGTIMES-R"/>
              </a:rPr>
              <a:t> </a:t>
            </a:r>
            <a:r>
              <a:rPr lang="en-US" sz="2800" dirty="0">
                <a:latin typeface="AdvGTIMES-R"/>
              </a:rPr>
              <a:t>by various macro environmental factors, they need to constantly assess their</a:t>
            </a:r>
            <a:r>
              <a:rPr lang="tr-TR" sz="2800" dirty="0">
                <a:latin typeface="AdvGTIMES-R"/>
              </a:rPr>
              <a:t> </a:t>
            </a:r>
            <a:r>
              <a:rPr lang="en-US" sz="2800" b="1" dirty="0">
                <a:latin typeface="AdvGTIMES-R"/>
              </a:rPr>
              <a:t>relative position and identify the various problem areas </a:t>
            </a:r>
            <a:r>
              <a:rPr lang="en-US" sz="2800" dirty="0">
                <a:latin typeface="AdvGTIMES-R"/>
              </a:rPr>
              <a:t>or </a:t>
            </a:r>
            <a:r>
              <a:rPr lang="en-US" sz="2800" b="1" dirty="0">
                <a:latin typeface="AdvGTIMES-R"/>
              </a:rPr>
              <a:t>opportunities</a:t>
            </a:r>
            <a:r>
              <a:rPr lang="en-US" sz="2800" dirty="0">
                <a:latin typeface="AdvGTIMES-R"/>
              </a:rPr>
              <a:t> they need</a:t>
            </a:r>
            <a:r>
              <a:rPr lang="tr-TR" sz="2800" dirty="0">
                <a:latin typeface="AdvGTIMES-R"/>
              </a:rPr>
              <a:t> </a:t>
            </a:r>
            <a:r>
              <a:rPr lang="en-US" sz="2800" dirty="0">
                <a:latin typeface="AdvGTIMES-R"/>
              </a:rPr>
              <a:t>to work upon in order to </a:t>
            </a:r>
            <a:r>
              <a:rPr lang="en-US" sz="2800" b="1" dirty="0">
                <a:latin typeface="AdvGTIMES-R"/>
              </a:rPr>
              <a:t>sustain themselves</a:t>
            </a:r>
            <a:r>
              <a:rPr lang="en-US" sz="2800" dirty="0">
                <a:latin typeface="AdvGTIMES-R"/>
              </a:rPr>
              <a:t> </a:t>
            </a:r>
            <a:r>
              <a:rPr lang="en-US" sz="2800" u="sng" dirty="0">
                <a:latin typeface="AdvGTIMES-R"/>
              </a:rPr>
              <a:t>competitively</a:t>
            </a:r>
            <a:r>
              <a:rPr lang="en-US" sz="2800" dirty="0">
                <a:latin typeface="AdvGTIMES-R"/>
              </a:rPr>
              <a:t> in the market</a:t>
            </a:r>
            <a:r>
              <a:rPr lang="tr-TR" sz="2800" dirty="0">
                <a:latin typeface="AdvGTIMES-R"/>
              </a:rPr>
              <a:t>.</a:t>
            </a:r>
            <a:endParaRPr lang="tr-TR" sz="2800" b="1" i="0" u="none" strike="noStrike" baseline="0" dirty="0">
              <a:latin typeface="AdvGTIMES-R"/>
            </a:endParaRPr>
          </a:p>
          <a:p>
            <a:r>
              <a:rPr lang="en-US" sz="2800" b="1" i="0" u="none" strike="noStrike" baseline="0" dirty="0">
                <a:latin typeface="AdvGTIMES-R"/>
              </a:rPr>
              <a:t>For instance, </a:t>
            </a:r>
            <a:r>
              <a:rPr lang="en-US" sz="2800" b="0" i="0" u="none" strike="noStrike" baseline="0" dirty="0">
                <a:latin typeface="AdvGTIMES-R"/>
              </a:rPr>
              <a:t>a company producing cell</a:t>
            </a:r>
            <a:r>
              <a:rPr lang="tr-TR" sz="2800" b="0" i="0" u="none" strike="noStrike" baseline="0" dirty="0">
                <a:latin typeface="AdvGTIMES-R"/>
              </a:rPr>
              <a:t> </a:t>
            </a:r>
            <a:r>
              <a:rPr lang="en-US" sz="2800" b="0" i="0" u="none" strike="noStrike" baseline="0" dirty="0">
                <a:latin typeface="AdvGTIMES-R"/>
              </a:rPr>
              <a:t>phone wave protectors (devices that protect the cell phone from harmful radiations)</a:t>
            </a:r>
            <a:r>
              <a:rPr lang="tr-TR" sz="2800" b="0" i="0" u="none" strike="noStrike" baseline="0" dirty="0">
                <a:latin typeface="AdvGTIMES-R"/>
              </a:rPr>
              <a:t> </a:t>
            </a:r>
            <a:r>
              <a:rPr lang="en-US" sz="2800" b="0" i="0" u="none" strike="noStrike" baseline="0" dirty="0">
                <a:latin typeface="AdvGTIMES-R"/>
              </a:rPr>
              <a:t>may realize that its new product is not selling, but it may not know the</a:t>
            </a:r>
            <a:r>
              <a:rPr lang="tr-TR" sz="2800" b="0" i="0" u="none" strike="noStrike" baseline="0" dirty="0">
                <a:latin typeface="AdvGTIMES-R"/>
              </a:rPr>
              <a:t> </a:t>
            </a:r>
            <a:r>
              <a:rPr lang="en-US" sz="2800" b="0" i="0" u="none" strike="noStrike" baseline="0" dirty="0">
                <a:latin typeface="AdvGTIMES-R"/>
              </a:rPr>
              <a:t>reason for this at the outset. Although it has identified the problem in a broader</a:t>
            </a:r>
            <a:r>
              <a:rPr lang="tr-TR" sz="2800" b="0" i="0" u="none" strike="noStrike" baseline="0" dirty="0">
                <a:latin typeface="AdvGTIMES-R"/>
              </a:rPr>
              <a:t> </a:t>
            </a:r>
            <a:r>
              <a:rPr lang="en-US" sz="2800" b="0" i="0" u="none" strike="noStrike" baseline="0" dirty="0">
                <a:latin typeface="AdvGTIMES-R"/>
              </a:rPr>
              <a:t>perspective, in terms of what is to be</a:t>
            </a:r>
            <a:r>
              <a:rPr lang="tr-TR" sz="2800" b="0" i="0" u="none" strike="noStrike" baseline="0" dirty="0">
                <a:latin typeface="AdvGTIMES-R"/>
              </a:rPr>
              <a:t> </a:t>
            </a:r>
            <a:r>
              <a:rPr lang="tr-TR" sz="2800" b="0" i="0" u="none" strike="noStrike" baseline="0" dirty="0" err="1">
                <a:latin typeface="AdvGTIMES-R"/>
              </a:rPr>
              <a:t>researched</a:t>
            </a:r>
            <a:r>
              <a:rPr lang="tr-TR" sz="2800" b="0" i="0" u="none" strike="noStrike" baseline="0" dirty="0">
                <a:latin typeface="AdvGTIMES-R"/>
              </a:rPr>
              <a:t>.</a:t>
            </a:r>
            <a:r>
              <a:rPr lang="en-US" sz="2800" b="1" dirty="0">
                <a:latin typeface="AdvGTIMES-R"/>
              </a:rPr>
              <a:t> </a:t>
            </a:r>
            <a:r>
              <a:rPr lang="tr-TR" sz="2800" b="1" dirty="0">
                <a:latin typeface="AdvGTIMES-R"/>
              </a:rPr>
              <a:t>They </a:t>
            </a:r>
            <a:r>
              <a:rPr lang="en-US" sz="2800" b="1" dirty="0">
                <a:latin typeface="AdvGTIMES-R"/>
              </a:rPr>
              <a:t>need to define the problem specifically</a:t>
            </a:r>
            <a:r>
              <a:rPr lang="tr-TR" sz="2800" b="1" dirty="0">
                <a:latin typeface="AdvGTIMES-R"/>
              </a:rPr>
              <a:t>.</a:t>
            </a:r>
            <a:r>
              <a:rPr lang="en-US" sz="2800" b="1" dirty="0">
                <a:latin typeface="AdvGTIMES-R"/>
              </a:rPr>
              <a:t> </a:t>
            </a:r>
            <a:endParaRPr lang="tr-TR" sz="2800" b="0" i="0" u="none" strike="noStrike" baseline="0" dirty="0">
              <a:latin typeface="AdvGTIMES-R"/>
            </a:endParaRPr>
          </a:p>
          <a:p>
            <a:pPr algn="l"/>
            <a:r>
              <a:rPr lang="tr-TR" sz="2800" b="0" i="0" u="none" strike="noStrike" baseline="0" dirty="0">
                <a:latin typeface="AdvGTIMES-R"/>
              </a:rPr>
              <a:t>A </a:t>
            </a:r>
            <a:r>
              <a:rPr lang="tr-TR" sz="2800" b="0" i="0" u="none" strike="noStrike" baseline="0" dirty="0" err="1">
                <a:latin typeface="AdvGTIMES-R"/>
              </a:rPr>
              <a:t>researcher</a:t>
            </a:r>
            <a:r>
              <a:rPr lang="tr-TR" sz="2800" b="0" i="0" u="none" strike="noStrike" baseline="0" dirty="0">
                <a:latin typeface="AdvGTIMES-R"/>
              </a:rPr>
              <a:t> can </a:t>
            </a:r>
            <a:r>
              <a:rPr lang="tr-TR" sz="2800" b="0" i="0" u="none" strike="noStrike" baseline="0" dirty="0" err="1">
                <a:latin typeface="AdvGTIMES-R"/>
              </a:rPr>
              <a:t>focus</a:t>
            </a:r>
            <a:r>
              <a:rPr lang="tr-TR" sz="2800" b="0" i="0" u="none" strike="noStrike" baseline="0" dirty="0">
                <a:latin typeface="AdvGTIMES-R"/>
              </a:rPr>
              <a:t> </a:t>
            </a:r>
            <a:r>
              <a:rPr lang="en-US" sz="2800" b="0" i="0" u="none" strike="noStrike" baseline="0" dirty="0">
                <a:latin typeface="AdvGTIMES-R"/>
              </a:rPr>
              <a:t>his efforts on collecting relevant information, if the problem is defined properly.</a:t>
            </a:r>
            <a:endParaRPr lang="tr-TR" sz="2800" b="0" i="0" u="none" strike="noStrike" baseline="0" dirty="0">
              <a:latin typeface="AdvGTIMES-R"/>
            </a:endParaRPr>
          </a:p>
          <a:p>
            <a:pPr algn="l"/>
            <a:r>
              <a:rPr lang="tr-TR" sz="2800" dirty="0" err="1">
                <a:latin typeface="AdvGTIMES-R"/>
              </a:rPr>
              <a:t>I</a:t>
            </a:r>
            <a:r>
              <a:rPr lang="tr-TR" sz="2800" b="0" i="0" u="none" strike="noStrike" baseline="0" dirty="0" err="1">
                <a:latin typeface="AdvGTIMES-R"/>
              </a:rPr>
              <a:t>f</a:t>
            </a:r>
            <a:r>
              <a:rPr lang="tr-TR" sz="2800" b="0" i="0" u="none" strike="noStrike" baseline="0" dirty="0">
                <a:latin typeface="AdvGTIMES-R"/>
              </a:rPr>
              <a:t> a </a:t>
            </a:r>
            <a:r>
              <a:rPr lang="tr-TR" sz="2800" b="0" i="0" u="none" strike="noStrike" baseline="0" dirty="0" err="1">
                <a:latin typeface="AdvGTIMES-R"/>
              </a:rPr>
              <a:t>company</a:t>
            </a:r>
            <a:r>
              <a:rPr lang="tr-TR" sz="2800" b="0" i="0" u="none" strike="noStrike" baseline="0" dirty="0">
                <a:latin typeface="AdvGTIMES-R"/>
              </a:rPr>
              <a:t> </a:t>
            </a:r>
            <a:r>
              <a:rPr lang="en-US" sz="2800" b="0" i="0" u="none" strike="noStrike" baseline="0" dirty="0">
                <a:latin typeface="AdvGTIMES-R"/>
              </a:rPr>
              <a:t>wants to </a:t>
            </a:r>
            <a:r>
              <a:rPr lang="en-US" sz="2800" b="1" i="0" u="none" strike="noStrike" baseline="0" dirty="0">
                <a:latin typeface="AdvGTIMES-R"/>
              </a:rPr>
              <a:t>define a research problem such as declining sales</a:t>
            </a:r>
            <a:r>
              <a:rPr lang="en-US" sz="2800" b="0" i="0" u="none" strike="noStrike" baseline="0" dirty="0">
                <a:latin typeface="AdvGTIMES-R"/>
              </a:rPr>
              <a:t>, it needs to explore the</a:t>
            </a:r>
            <a:r>
              <a:rPr lang="tr-TR" sz="2800" b="0" i="0" u="none" strike="noStrike" baseline="0" dirty="0">
                <a:latin typeface="AdvGTIMES-R"/>
              </a:rPr>
              <a:t> </a:t>
            </a:r>
            <a:r>
              <a:rPr lang="en-US" sz="2800" b="0" i="0" u="none" strike="noStrike" baseline="0" dirty="0">
                <a:latin typeface="AdvGTIMES-R"/>
              </a:rPr>
              <a:t>research problem further through </a:t>
            </a:r>
            <a:r>
              <a:rPr lang="en-US" sz="2800" b="1" i="0" u="none" strike="noStrike" baseline="0" dirty="0">
                <a:latin typeface="AdvGTIMES-R"/>
              </a:rPr>
              <a:t>exploratory research.</a:t>
            </a:r>
            <a:endParaRPr lang="tr-TR" sz="2800" b="1" i="0" u="none" strike="noStrike" baseline="0" dirty="0">
              <a:latin typeface="AdvGTIMES-R"/>
            </a:endParaRPr>
          </a:p>
          <a:p>
            <a:endParaRPr lang="tr-TR" dirty="0"/>
          </a:p>
        </p:txBody>
      </p:sp>
    </p:spTree>
    <p:extLst>
      <p:ext uri="{BB962C8B-B14F-4D97-AF65-F5344CB8AC3E}">
        <p14:creationId xmlns:p14="http://schemas.microsoft.com/office/powerpoint/2010/main" val="1606143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987FB4-8CCB-E35E-0783-2490D77514C9}"/>
              </a:ext>
            </a:extLst>
          </p:cNvPr>
          <p:cNvSpPr>
            <a:spLocks noGrp="1"/>
          </p:cNvSpPr>
          <p:nvPr>
            <p:ph type="title"/>
          </p:nvPr>
        </p:nvSpPr>
        <p:spPr/>
        <p:txBody>
          <a:bodyPr/>
          <a:lstStyle/>
          <a:p>
            <a:r>
              <a:rPr lang="tr-TR" dirty="0" err="1"/>
              <a:t>Exploratory</a:t>
            </a:r>
            <a:r>
              <a:rPr lang="tr-TR" dirty="0"/>
              <a:t> </a:t>
            </a:r>
            <a:r>
              <a:rPr lang="tr-TR" dirty="0" err="1"/>
              <a:t>Research</a:t>
            </a:r>
            <a:endParaRPr lang="tr-TR" dirty="0"/>
          </a:p>
        </p:txBody>
      </p:sp>
      <p:sp>
        <p:nvSpPr>
          <p:cNvPr id="3" name="İçerik Yer Tutucusu 2">
            <a:extLst>
              <a:ext uri="{FF2B5EF4-FFF2-40B4-BE49-F238E27FC236}">
                <a16:creationId xmlns:a16="http://schemas.microsoft.com/office/drawing/2014/main" id="{C6CBE6E8-F7C9-8020-D211-534B2BF5610F}"/>
              </a:ext>
            </a:extLst>
          </p:cNvPr>
          <p:cNvSpPr>
            <a:spLocks noGrp="1"/>
          </p:cNvSpPr>
          <p:nvPr>
            <p:ph idx="1"/>
          </p:nvPr>
        </p:nvSpPr>
        <p:spPr>
          <a:xfrm>
            <a:off x="765110" y="2006600"/>
            <a:ext cx="10588690" cy="4170363"/>
          </a:xfrm>
        </p:spPr>
        <p:txBody>
          <a:bodyPr>
            <a:normAutofit/>
          </a:bodyPr>
          <a:lstStyle/>
          <a:p>
            <a:r>
              <a:rPr lang="en-US" sz="1800" b="0" i="0" u="none" strike="noStrike" baseline="0" dirty="0">
                <a:latin typeface="AdvGTIMES-R"/>
              </a:rPr>
              <a:t>Exploratory research aims at </a:t>
            </a:r>
            <a:r>
              <a:rPr lang="en-US" sz="1800" b="0" i="0" u="none" strike="noStrike" baseline="0" dirty="0">
                <a:highlight>
                  <a:srgbClr val="FFFF00"/>
                </a:highlight>
                <a:latin typeface="AdvGTIMES-R"/>
              </a:rPr>
              <a:t>understanding the topic being researched</a:t>
            </a:r>
            <a:r>
              <a:rPr lang="en-US" sz="1800" b="0" i="0" u="none" strike="noStrike" baseline="0" dirty="0">
                <a:latin typeface="AdvGTIMES-R"/>
              </a:rPr>
              <a:t>.</a:t>
            </a:r>
            <a:endParaRPr lang="tr-TR" sz="1800" b="0" i="0" u="none" strike="noStrike" baseline="0" dirty="0">
              <a:latin typeface="AdvGTIMES-R"/>
            </a:endParaRPr>
          </a:p>
          <a:p>
            <a:pPr algn="l"/>
            <a:r>
              <a:rPr lang="en-US" sz="1800" b="0" i="0" u="none" strike="noStrike" baseline="0" dirty="0">
                <a:latin typeface="AdvGTIMES-R"/>
              </a:rPr>
              <a:t>This process involves </a:t>
            </a:r>
            <a:r>
              <a:rPr lang="en-US" sz="1800" b="1" i="0" u="none" strike="noStrike" baseline="0" dirty="0">
                <a:latin typeface="AdvGTIMES-R"/>
              </a:rPr>
              <a:t>evaluating the</a:t>
            </a:r>
            <a:r>
              <a:rPr lang="tr-TR" sz="1800" b="1" i="0" u="none" strike="noStrike" baseline="0" dirty="0">
                <a:latin typeface="AdvGTIMES-R"/>
              </a:rPr>
              <a:t> </a:t>
            </a:r>
            <a:r>
              <a:rPr lang="en-US" sz="1800" b="1" i="0" u="none" strike="noStrike" baseline="0" dirty="0">
                <a:latin typeface="AdvGTIMES-R"/>
              </a:rPr>
              <a:t>existing studies </a:t>
            </a:r>
            <a:r>
              <a:rPr lang="en-US" sz="1800" b="0" i="0" u="none" strike="noStrike" baseline="0" dirty="0">
                <a:latin typeface="AdvGTIMES-R"/>
              </a:rPr>
              <a:t>on related topics, </a:t>
            </a:r>
            <a:r>
              <a:rPr lang="en-US" sz="1800" b="1" i="0" u="none" strike="noStrike" baseline="0" dirty="0">
                <a:latin typeface="AdvGTIMES-R"/>
              </a:rPr>
              <a:t>discussing the problem with experts</a:t>
            </a:r>
            <a:r>
              <a:rPr lang="en-US" sz="1800" b="0" i="0" u="none" strike="noStrike" baseline="0" dirty="0">
                <a:latin typeface="AdvGTIMES-R"/>
              </a:rPr>
              <a:t>, </a:t>
            </a:r>
            <a:r>
              <a:rPr lang="en-US" sz="1800" b="0" i="0" u="none" strike="noStrike" baseline="0" dirty="0" err="1">
                <a:latin typeface="AdvGTIMES-R"/>
              </a:rPr>
              <a:t>analysing</a:t>
            </a:r>
            <a:r>
              <a:rPr lang="tr-TR" sz="1800" dirty="0">
                <a:latin typeface="AdvGTIMES-R"/>
              </a:rPr>
              <a:t> </a:t>
            </a:r>
            <a:r>
              <a:rPr lang="en-US" sz="1800" b="0" i="0" u="none" strike="noStrike" baseline="0" dirty="0">
                <a:latin typeface="AdvGTIMES-R"/>
              </a:rPr>
              <a:t>the situation and so on. </a:t>
            </a:r>
            <a:endParaRPr lang="tr-TR" sz="1800" b="0" i="0" u="none" strike="noStrike" baseline="0" dirty="0">
              <a:latin typeface="AdvGTIMES-R"/>
            </a:endParaRPr>
          </a:p>
          <a:p>
            <a:pPr algn="l"/>
            <a:r>
              <a:rPr lang="en-US" sz="1800" b="0" i="0" u="none" strike="noStrike" baseline="0" dirty="0">
                <a:latin typeface="AdvGTIMES-R"/>
              </a:rPr>
              <a:t>At the end of this process, the researchers should be clear</a:t>
            </a:r>
            <a:r>
              <a:rPr lang="tr-TR" sz="1800" b="0" i="0" u="none" strike="noStrike" baseline="0" dirty="0">
                <a:latin typeface="AdvGTIMES-R"/>
              </a:rPr>
              <a:t> </a:t>
            </a:r>
            <a:r>
              <a:rPr lang="en-US" sz="1800" b="0" i="0" u="none" strike="noStrike" baseline="0" dirty="0">
                <a:latin typeface="AdvGTIMES-R"/>
              </a:rPr>
              <a:t>about </a:t>
            </a:r>
            <a:r>
              <a:rPr lang="en-US" sz="1800" b="1" i="0" u="none" strike="noStrike" baseline="0" dirty="0">
                <a:latin typeface="AdvGTIMES-R"/>
              </a:rPr>
              <a:t>what type of information needs to be gathered </a:t>
            </a:r>
            <a:r>
              <a:rPr lang="en-US" sz="1800" b="0" i="0" u="none" strike="noStrike" baseline="0" dirty="0">
                <a:latin typeface="AdvGTIMES-R"/>
              </a:rPr>
              <a:t>and </a:t>
            </a:r>
            <a:r>
              <a:rPr lang="en-US" sz="1800" b="1" i="0" u="none" strike="noStrike" baseline="0" dirty="0">
                <a:latin typeface="AdvGTIMES-R"/>
              </a:rPr>
              <a:t>how the research process</a:t>
            </a:r>
            <a:r>
              <a:rPr lang="tr-TR" sz="1800" b="1" i="0" u="none" strike="noStrike" baseline="0" dirty="0">
                <a:latin typeface="AdvGTIMES-R"/>
              </a:rPr>
              <a:t> </a:t>
            </a:r>
            <a:r>
              <a:rPr lang="tr-TR" sz="1800" b="1" i="0" u="none" strike="noStrike" baseline="0" dirty="0" err="1">
                <a:latin typeface="AdvGTIMES-R"/>
              </a:rPr>
              <a:t>should</a:t>
            </a:r>
            <a:r>
              <a:rPr lang="tr-TR" sz="1800" b="1" i="0" u="none" strike="noStrike" baseline="0" dirty="0">
                <a:latin typeface="AdvGTIMES-R"/>
              </a:rPr>
              <a:t> </a:t>
            </a:r>
            <a:r>
              <a:rPr lang="tr-TR" sz="1800" b="1" i="0" u="none" strike="noStrike" baseline="0" dirty="0" err="1">
                <a:latin typeface="AdvGTIMES-R"/>
              </a:rPr>
              <a:t>proceed</a:t>
            </a:r>
            <a:r>
              <a:rPr lang="tr-TR" sz="1800" b="0" i="0" u="none" strike="noStrike" baseline="0" dirty="0">
                <a:latin typeface="AdvGTIMES-R"/>
              </a:rPr>
              <a:t>.</a:t>
            </a:r>
          </a:p>
          <a:p>
            <a:pPr algn="l"/>
            <a:r>
              <a:rPr lang="tr-TR" sz="1800" dirty="0" err="1">
                <a:latin typeface="AdvGTIMES-R"/>
              </a:rPr>
              <a:t>Secondary</a:t>
            </a:r>
            <a:r>
              <a:rPr lang="tr-TR" sz="1800" dirty="0">
                <a:latin typeface="AdvGTIMES-R"/>
              </a:rPr>
              <a:t> data </a:t>
            </a:r>
            <a:r>
              <a:rPr lang="tr-TR" sz="1800" dirty="0" err="1">
                <a:latin typeface="AdvGTIMES-R"/>
              </a:rPr>
              <a:t>analysis</a:t>
            </a:r>
            <a:r>
              <a:rPr lang="tr-TR" sz="1800" dirty="0">
                <a:latin typeface="AdvGTIMES-R"/>
              </a:rPr>
              <a:t> (</a:t>
            </a:r>
            <a:r>
              <a:rPr lang="tr-TR" sz="1800" dirty="0" err="1">
                <a:latin typeface="AdvGTIMES-R"/>
              </a:rPr>
              <a:t>from</a:t>
            </a:r>
            <a:r>
              <a:rPr lang="tr-TR" sz="1800" dirty="0">
                <a:latin typeface="AdvGTIMES-R"/>
              </a:rPr>
              <a:t> </a:t>
            </a:r>
            <a:r>
              <a:rPr lang="tr-TR" sz="1800" dirty="0" err="1">
                <a:latin typeface="AdvGTIMES-R"/>
              </a:rPr>
              <a:t>magazines</a:t>
            </a:r>
            <a:r>
              <a:rPr lang="tr-TR" sz="1800" dirty="0">
                <a:latin typeface="AdvGTIMES-R"/>
              </a:rPr>
              <a:t>, </a:t>
            </a:r>
            <a:r>
              <a:rPr lang="tr-TR" sz="1800" dirty="0" err="1">
                <a:latin typeface="AdvGTIMES-R"/>
              </a:rPr>
              <a:t>journals</a:t>
            </a:r>
            <a:r>
              <a:rPr lang="tr-TR" sz="1800" dirty="0">
                <a:latin typeface="AdvGTIMES-R"/>
              </a:rPr>
              <a:t>, online </a:t>
            </a:r>
            <a:r>
              <a:rPr lang="tr-TR" sz="1800" dirty="0" err="1">
                <a:latin typeface="AdvGTIMES-R"/>
              </a:rPr>
              <a:t>articles</a:t>
            </a:r>
            <a:r>
              <a:rPr lang="tr-TR" sz="1800" dirty="0">
                <a:latin typeface="AdvGTIMES-R"/>
              </a:rPr>
              <a:t>, </a:t>
            </a:r>
            <a:r>
              <a:rPr lang="tr-TR" sz="1800" dirty="0" err="1">
                <a:latin typeface="AdvGTIMES-R"/>
              </a:rPr>
              <a:t>company</a:t>
            </a:r>
            <a:r>
              <a:rPr lang="tr-TR" sz="1800" dirty="0">
                <a:latin typeface="AdvGTIMES-R"/>
              </a:rPr>
              <a:t> </a:t>
            </a:r>
            <a:r>
              <a:rPr lang="tr-TR" sz="1800" dirty="0" err="1">
                <a:latin typeface="AdvGTIMES-R"/>
              </a:rPr>
              <a:t>literature</a:t>
            </a:r>
            <a:r>
              <a:rPr lang="tr-TR" sz="1800" dirty="0">
                <a:latin typeface="AdvGTIMES-R"/>
              </a:rPr>
              <a:t>, </a:t>
            </a:r>
            <a:r>
              <a:rPr lang="tr-TR" sz="1800" dirty="0" err="1">
                <a:latin typeface="AdvGTIMES-R"/>
              </a:rPr>
              <a:t>etc</a:t>
            </a:r>
            <a:r>
              <a:rPr lang="tr-TR" sz="1800" dirty="0">
                <a:latin typeface="AdvGTIMES-R"/>
              </a:rPr>
              <a:t>)  </a:t>
            </a:r>
            <a:r>
              <a:rPr lang="tr-TR" sz="1800" dirty="0" err="1">
                <a:latin typeface="AdvGTIMES-R"/>
              </a:rPr>
              <a:t>and</a:t>
            </a:r>
            <a:r>
              <a:rPr lang="tr-TR" sz="1800" dirty="0">
                <a:latin typeface="AdvGTIMES-R"/>
              </a:rPr>
              <a:t> pilot </a:t>
            </a:r>
            <a:r>
              <a:rPr lang="tr-TR" sz="1800" dirty="0" err="1">
                <a:latin typeface="AdvGTIMES-R"/>
              </a:rPr>
              <a:t>studies</a:t>
            </a:r>
            <a:r>
              <a:rPr lang="tr-TR" sz="1800" dirty="0">
                <a:latin typeface="AdvGTIMES-R"/>
              </a:rPr>
              <a:t> </a:t>
            </a:r>
            <a:r>
              <a:rPr lang="tr-TR" sz="1800" dirty="0" err="1">
                <a:latin typeface="AdvGTIMES-R"/>
              </a:rPr>
              <a:t>are</a:t>
            </a:r>
            <a:r>
              <a:rPr lang="tr-TR" sz="1800" dirty="0">
                <a:latin typeface="AdvGTIMES-R"/>
              </a:rPr>
              <a:t> </a:t>
            </a:r>
            <a:r>
              <a:rPr lang="tr-TR" sz="1800" dirty="0" err="1">
                <a:latin typeface="AdvGTIMES-R"/>
              </a:rPr>
              <a:t>the</a:t>
            </a:r>
            <a:r>
              <a:rPr lang="tr-TR" sz="1800" dirty="0">
                <a:latin typeface="AdvGTIMES-R"/>
              </a:rPr>
              <a:t> </a:t>
            </a:r>
            <a:r>
              <a:rPr lang="tr-TR" sz="1800" dirty="0" err="1">
                <a:latin typeface="AdvGTIMES-R"/>
              </a:rPr>
              <a:t>most</a:t>
            </a:r>
            <a:r>
              <a:rPr lang="tr-TR" sz="1800" dirty="0">
                <a:latin typeface="AdvGTIMES-R"/>
              </a:rPr>
              <a:t> popular </a:t>
            </a:r>
            <a:r>
              <a:rPr lang="tr-TR" sz="1800" dirty="0" err="1">
                <a:latin typeface="AdvGTIMES-R"/>
              </a:rPr>
              <a:t>tools</a:t>
            </a:r>
            <a:r>
              <a:rPr lang="tr-TR" sz="1800" dirty="0">
                <a:latin typeface="AdvGTIMES-R"/>
              </a:rPr>
              <a:t> </a:t>
            </a:r>
            <a:r>
              <a:rPr lang="tr-TR" sz="1800" dirty="0" err="1">
                <a:latin typeface="AdvGTIMES-R"/>
              </a:rPr>
              <a:t>used</a:t>
            </a:r>
            <a:r>
              <a:rPr lang="tr-TR" sz="1800" dirty="0">
                <a:latin typeface="AdvGTIMES-R"/>
              </a:rPr>
              <a:t> in </a:t>
            </a:r>
            <a:r>
              <a:rPr lang="tr-TR" sz="1800" dirty="0" err="1">
                <a:latin typeface="AdvGTIMES-R"/>
              </a:rPr>
              <a:t>exploratory</a:t>
            </a:r>
            <a:r>
              <a:rPr lang="tr-TR" sz="1800" dirty="0">
                <a:latin typeface="AdvGTIMES-R"/>
              </a:rPr>
              <a:t> </a:t>
            </a:r>
            <a:r>
              <a:rPr lang="tr-TR" sz="1800" dirty="0" err="1">
                <a:latin typeface="AdvGTIMES-R"/>
              </a:rPr>
              <a:t>research</a:t>
            </a:r>
            <a:r>
              <a:rPr lang="tr-TR" sz="1800" dirty="0">
                <a:latin typeface="AdvGTIMES-R"/>
              </a:rPr>
              <a:t>.</a:t>
            </a:r>
          </a:p>
          <a:p>
            <a:pPr algn="l"/>
            <a:r>
              <a:rPr lang="tr-TR" sz="1800" b="1" i="0" u="none" strike="noStrike" baseline="0" dirty="0" err="1">
                <a:latin typeface="AdvGTIMES-R"/>
              </a:rPr>
              <a:t>E.g</a:t>
            </a:r>
            <a:r>
              <a:rPr lang="tr-TR" sz="1800" b="1" i="0" u="none" strike="noStrike" baseline="0" dirty="0">
                <a:latin typeface="AdvGTIMES-R"/>
              </a:rPr>
              <a:t>. </a:t>
            </a:r>
            <a:r>
              <a:rPr lang="en-US" sz="1800" b="0" i="0" u="none" strike="noStrike" baseline="0" dirty="0">
                <a:latin typeface="AdvGTIMES-R"/>
              </a:rPr>
              <a:t>For our problem of low sales, since it is a new product in the market, it</a:t>
            </a:r>
            <a:r>
              <a:rPr lang="tr-TR" sz="1800" b="0" i="0" u="none" strike="noStrike" baseline="0" dirty="0">
                <a:latin typeface="AdvGTIMES-R"/>
              </a:rPr>
              <a:t> </a:t>
            </a:r>
            <a:r>
              <a:rPr lang="en-US" sz="1800" b="0" i="0" u="none" strike="noStrike" baseline="0" dirty="0">
                <a:latin typeface="AdvGTIMES-R"/>
              </a:rPr>
              <a:t>may be difficult to obtain information</a:t>
            </a:r>
            <a:r>
              <a:rPr lang="tr-TR" sz="1800" b="0" i="0" u="none" strike="noStrike" baseline="0" dirty="0">
                <a:latin typeface="AdvGTIMES-R"/>
              </a:rPr>
              <a:t> but can </a:t>
            </a:r>
            <a:r>
              <a:rPr lang="tr-TR" sz="1800" b="0" i="0" u="none" strike="noStrike" baseline="0" dirty="0" err="1">
                <a:latin typeface="AdvGTIMES-R"/>
              </a:rPr>
              <a:t>use</a:t>
            </a:r>
            <a:r>
              <a:rPr lang="tr-TR" sz="1800" b="0" i="0" u="none" strike="noStrike" baseline="0" dirty="0">
                <a:latin typeface="AdvGTIMES-R"/>
              </a:rPr>
              <a:t> pilot </a:t>
            </a:r>
            <a:r>
              <a:rPr lang="tr-TR" sz="1800" b="0" i="0" u="none" strike="noStrike" baseline="0" dirty="0" err="1">
                <a:latin typeface="AdvGTIMES-R"/>
              </a:rPr>
              <a:t>studies</a:t>
            </a:r>
            <a:r>
              <a:rPr lang="tr-TR" sz="1800" dirty="0">
                <a:latin typeface="AdvGTIMES-R"/>
              </a:rPr>
              <a:t> </a:t>
            </a:r>
            <a:r>
              <a:rPr lang="tr-TR" sz="1800" dirty="0" err="1">
                <a:latin typeface="AdvGTIMES-R"/>
              </a:rPr>
              <a:t>that</a:t>
            </a:r>
            <a:r>
              <a:rPr lang="tr-TR" sz="1800" dirty="0">
                <a:latin typeface="AdvGTIMES-R"/>
              </a:rPr>
              <a:t> </a:t>
            </a:r>
            <a:r>
              <a:rPr lang="tr-TR" sz="1800" dirty="0" err="1">
                <a:latin typeface="AdvGTIMES-R"/>
              </a:rPr>
              <a:t>involve</a:t>
            </a:r>
            <a:r>
              <a:rPr lang="tr-TR" sz="1800" dirty="0">
                <a:latin typeface="AdvGTIMES-R"/>
              </a:rPr>
              <a:t> </a:t>
            </a:r>
            <a:r>
              <a:rPr lang="en-US" sz="1800" b="0" i="0" u="none" strike="noStrike" baseline="0" dirty="0">
                <a:latin typeface="AdvGTIMES-R"/>
              </a:rPr>
              <a:t>collecting data from the actual respondents in order to gain insight</a:t>
            </a:r>
            <a:r>
              <a:rPr lang="tr-TR" sz="1800" b="0" i="0" u="none" strike="noStrike" baseline="0" dirty="0">
                <a:latin typeface="AdvGTIMES-R"/>
              </a:rPr>
              <a:t> </a:t>
            </a:r>
            <a:r>
              <a:rPr lang="en-US" sz="1800" b="0" i="0" u="none" strike="noStrike" baseline="0" dirty="0">
                <a:latin typeface="AdvGTIMES-R"/>
              </a:rPr>
              <a:t>into the topic and help the researcher in conducting a larger study</a:t>
            </a:r>
            <a:endParaRPr lang="tr-TR" sz="1800" b="0" i="0" u="none" strike="noStrike" baseline="0" dirty="0">
              <a:latin typeface="AdvGTIMES-R"/>
            </a:endParaRPr>
          </a:p>
        </p:txBody>
      </p:sp>
    </p:spTree>
    <p:extLst>
      <p:ext uri="{BB962C8B-B14F-4D97-AF65-F5344CB8AC3E}">
        <p14:creationId xmlns:p14="http://schemas.microsoft.com/office/powerpoint/2010/main" val="3020505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anim calcmode="lin" valueType="num">
                                      <p:cBhvr>
                                        <p:cTn id="1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additive="base">
                                        <p:cTn id="2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C5A3CE-7036-1858-363D-382D2FC928C4}"/>
              </a:ext>
            </a:extLst>
          </p:cNvPr>
          <p:cNvSpPr>
            <a:spLocks noGrp="1"/>
          </p:cNvSpPr>
          <p:nvPr>
            <p:ph type="title"/>
          </p:nvPr>
        </p:nvSpPr>
        <p:spPr>
          <a:xfrm>
            <a:off x="838200" y="681038"/>
            <a:ext cx="10515600" cy="457952"/>
          </a:xfrm>
        </p:spPr>
        <p:txBody>
          <a:bodyPr>
            <a:noAutofit/>
          </a:bodyPr>
          <a:lstStyle/>
          <a:p>
            <a:r>
              <a:rPr lang="en-US" sz="3200" dirty="0"/>
              <a:t>Important Considerations In Selecting A Research Problem:</a:t>
            </a:r>
            <a:endParaRPr lang="tr-TR" sz="3200" dirty="0"/>
          </a:p>
        </p:txBody>
      </p:sp>
      <p:sp>
        <p:nvSpPr>
          <p:cNvPr id="3" name="İçerik Yer Tutucusu 2">
            <a:extLst>
              <a:ext uri="{FF2B5EF4-FFF2-40B4-BE49-F238E27FC236}">
                <a16:creationId xmlns:a16="http://schemas.microsoft.com/office/drawing/2014/main" id="{136A67E2-4B22-F9A0-0CE9-060C9FC9D5BE}"/>
              </a:ext>
            </a:extLst>
          </p:cNvPr>
          <p:cNvSpPr>
            <a:spLocks noGrp="1"/>
          </p:cNvSpPr>
          <p:nvPr>
            <p:ph idx="1"/>
          </p:nvPr>
        </p:nvSpPr>
        <p:spPr>
          <a:xfrm>
            <a:off x="838200" y="1331495"/>
            <a:ext cx="10515600" cy="4845468"/>
          </a:xfrm>
        </p:spPr>
        <p:txBody>
          <a:bodyPr/>
          <a:lstStyle/>
          <a:p>
            <a:r>
              <a:rPr lang="en-US" sz="1800" b="1" i="1" u="none" strike="noStrike" baseline="0" dirty="0">
                <a:solidFill>
                  <a:srgbClr val="000000"/>
                </a:solidFill>
                <a:latin typeface="Times New Roman" panose="02020603050405020304" pitchFamily="18" charset="0"/>
              </a:rPr>
              <a:t>A good problem statement begins by introducing the broad area in </a:t>
            </a:r>
            <a:r>
              <a:rPr lang="tr-TR" sz="1800" b="1" i="1" u="none" strike="noStrike" baseline="0" dirty="0" err="1">
                <a:solidFill>
                  <a:srgbClr val="000000"/>
                </a:solidFill>
                <a:latin typeface="Times New Roman" panose="02020603050405020304" pitchFamily="18" charset="0"/>
              </a:rPr>
              <a:t>which</a:t>
            </a:r>
            <a:r>
              <a:rPr lang="tr-TR" sz="1800" b="1" i="1" u="none" strike="noStrike" baseline="0" dirty="0">
                <a:solidFill>
                  <a:srgbClr val="000000"/>
                </a:solidFill>
                <a:latin typeface="Times New Roman" panose="02020603050405020304" pitchFamily="18" charset="0"/>
              </a:rPr>
              <a:t> </a:t>
            </a:r>
            <a:r>
              <a:rPr lang="tr-TR" sz="1800" b="1" i="1" u="none" strike="noStrike" baseline="0" dirty="0" err="1">
                <a:solidFill>
                  <a:srgbClr val="000000"/>
                </a:solidFill>
                <a:latin typeface="Times New Roman" panose="02020603050405020304" pitchFamily="18" charset="0"/>
              </a:rPr>
              <a:t>you</a:t>
            </a:r>
            <a:r>
              <a:rPr lang="tr-TR" sz="1800" b="1" i="1" u="none" strike="noStrike" baseline="0" dirty="0">
                <a:solidFill>
                  <a:srgbClr val="000000"/>
                </a:solidFill>
                <a:latin typeface="Times New Roman" panose="02020603050405020304" pitchFamily="18" charset="0"/>
              </a:rPr>
              <a:t> </a:t>
            </a:r>
            <a:r>
              <a:rPr lang="tr-TR" sz="1800" b="1" i="1" u="none" strike="noStrike" baseline="0" dirty="0" err="1">
                <a:solidFill>
                  <a:srgbClr val="000000"/>
                </a:solidFill>
                <a:latin typeface="Times New Roman" panose="02020603050405020304" pitchFamily="18" charset="0"/>
              </a:rPr>
              <a:t>research</a:t>
            </a:r>
            <a:r>
              <a:rPr lang="tr-TR" sz="1800" b="1" i="1" u="none" strike="noStrike" baseline="0" dirty="0">
                <a:solidFill>
                  <a:srgbClr val="000000"/>
                </a:solidFill>
                <a:latin typeface="Times New Roman" panose="02020603050405020304" pitchFamily="18" charset="0"/>
              </a:rPr>
              <a:t> </a:t>
            </a:r>
            <a:r>
              <a:rPr lang="tr-TR" sz="1800" b="1" i="1" u="none" strike="noStrike" baseline="0" dirty="0" err="1">
                <a:solidFill>
                  <a:srgbClr val="000000"/>
                </a:solidFill>
                <a:latin typeface="Times New Roman" panose="02020603050405020304" pitchFamily="18" charset="0"/>
              </a:rPr>
              <a:t>focuses</a:t>
            </a:r>
            <a:r>
              <a:rPr lang="tr-TR" sz="1800" b="1" i="1" u="none" strike="noStrike" baseline="0" dirty="0">
                <a:solidFill>
                  <a:srgbClr val="000000"/>
                </a:solidFill>
                <a:latin typeface="Times New Roman" panose="02020603050405020304" pitchFamily="18" charset="0"/>
              </a:rPr>
              <a:t> on, </a:t>
            </a:r>
            <a:r>
              <a:rPr lang="tr-TR" sz="1800" b="1" i="1" u="none" strike="noStrike" baseline="0" dirty="0" err="1">
                <a:solidFill>
                  <a:srgbClr val="000000"/>
                </a:solidFill>
                <a:latin typeface="Times New Roman" panose="02020603050405020304" pitchFamily="18" charset="0"/>
              </a:rPr>
              <a:t>so</a:t>
            </a:r>
            <a:r>
              <a:rPr lang="tr-TR" sz="1800" b="1" i="1" u="none" strike="noStrike" baseline="0" dirty="0">
                <a:solidFill>
                  <a:srgbClr val="000000"/>
                </a:solidFill>
                <a:latin typeface="Times New Roman" panose="02020603050405020304" pitchFamily="18" charset="0"/>
              </a:rPr>
              <a:t> </a:t>
            </a:r>
            <a:r>
              <a:rPr lang="tr-TR" sz="1800" b="1" i="1" u="none" strike="noStrike" baseline="0" dirty="0" err="1">
                <a:solidFill>
                  <a:srgbClr val="000000"/>
                </a:solidFill>
                <a:latin typeface="Times New Roman" panose="02020603050405020304" pitchFamily="18" charset="0"/>
              </a:rPr>
              <a:t>that</a:t>
            </a:r>
            <a:r>
              <a:rPr lang="tr-TR" sz="1800" b="1" i="1" u="none" strike="noStrike" baseline="0" dirty="0">
                <a:solidFill>
                  <a:srgbClr val="000000"/>
                </a:solidFill>
                <a:latin typeface="Times New Roman" panose="02020603050405020304" pitchFamily="18" charset="0"/>
              </a:rPr>
              <a:t> </a:t>
            </a:r>
            <a:r>
              <a:rPr lang="tr-TR" sz="1800" b="1" i="1" u="none" strike="noStrike" baseline="0" dirty="0" err="1">
                <a:solidFill>
                  <a:srgbClr val="000000"/>
                </a:solidFill>
                <a:latin typeface="Times New Roman" panose="02020603050405020304" pitchFamily="18" charset="0"/>
              </a:rPr>
              <a:t>you</a:t>
            </a:r>
            <a:r>
              <a:rPr lang="tr-TR" sz="1800" b="1" i="1" u="none" strike="noStrike" baseline="0" dirty="0">
                <a:solidFill>
                  <a:srgbClr val="000000"/>
                </a:solidFill>
                <a:latin typeface="Times New Roman" panose="02020603050405020304" pitchFamily="18" charset="0"/>
              </a:rPr>
              <a:t> </a:t>
            </a:r>
            <a:r>
              <a:rPr lang="tr-TR" sz="1800" b="1" i="1" u="none" strike="noStrike" baseline="0" dirty="0" err="1">
                <a:solidFill>
                  <a:srgbClr val="000000"/>
                </a:solidFill>
                <a:latin typeface="Times New Roman" panose="02020603050405020304" pitchFamily="18" charset="0"/>
              </a:rPr>
              <a:t>lead</a:t>
            </a:r>
            <a:r>
              <a:rPr lang="tr-TR" sz="1800" b="1" i="1" u="none" strike="noStrike" baseline="0" dirty="0">
                <a:solidFill>
                  <a:srgbClr val="000000"/>
                </a:solidFill>
                <a:latin typeface="Times New Roman" panose="02020603050405020304" pitchFamily="18" charset="0"/>
              </a:rPr>
              <a:t> </a:t>
            </a:r>
            <a:r>
              <a:rPr lang="tr-TR" sz="1800" b="1" i="1" u="none" strike="noStrike" baseline="0" dirty="0" err="1">
                <a:solidFill>
                  <a:srgbClr val="000000"/>
                </a:solidFill>
                <a:latin typeface="Times New Roman" panose="02020603050405020304" pitchFamily="18" charset="0"/>
              </a:rPr>
              <a:t>the</a:t>
            </a:r>
            <a:r>
              <a:rPr lang="tr-TR" sz="1800" b="1" i="1" u="none" strike="noStrike" baseline="0" dirty="0">
                <a:solidFill>
                  <a:srgbClr val="000000"/>
                </a:solidFill>
                <a:latin typeface="Times New Roman" panose="02020603050405020304" pitchFamily="18" charset="0"/>
              </a:rPr>
              <a:t> </a:t>
            </a:r>
            <a:r>
              <a:rPr lang="tr-TR" sz="1800" b="1" i="1" u="none" strike="noStrike" baseline="0" dirty="0" err="1">
                <a:solidFill>
                  <a:srgbClr val="000000"/>
                </a:solidFill>
                <a:latin typeface="Times New Roman" panose="02020603050405020304" pitchFamily="18" charset="0"/>
              </a:rPr>
              <a:t>reader</a:t>
            </a:r>
            <a:r>
              <a:rPr lang="tr-TR" sz="1800" b="1" i="1" u="none" strike="noStrike" baseline="0" dirty="0">
                <a:solidFill>
                  <a:srgbClr val="000000"/>
                </a:solidFill>
                <a:latin typeface="Times New Roman" panose="02020603050405020304" pitchFamily="18" charset="0"/>
              </a:rPr>
              <a:t> </a:t>
            </a:r>
            <a:r>
              <a:rPr lang="tr-TR" sz="1800" b="1" i="1" u="none" strike="noStrike" baseline="0" dirty="0" err="1">
                <a:solidFill>
                  <a:srgbClr val="000000"/>
                </a:solidFill>
                <a:latin typeface="Times New Roman" panose="02020603050405020304" pitchFamily="18" charset="0"/>
              </a:rPr>
              <a:t>to</a:t>
            </a:r>
            <a:r>
              <a:rPr lang="tr-TR" sz="1800" b="1" i="1" u="none" strike="noStrike" baseline="0" dirty="0">
                <a:solidFill>
                  <a:srgbClr val="000000"/>
                </a:solidFill>
                <a:latin typeface="Times New Roman" panose="02020603050405020304" pitchFamily="18" charset="0"/>
              </a:rPr>
              <a:t> </a:t>
            </a:r>
            <a:r>
              <a:rPr lang="tr-TR" sz="1800" b="1" i="1" u="none" strike="noStrike" baseline="0" dirty="0" err="1">
                <a:solidFill>
                  <a:srgbClr val="000000"/>
                </a:solidFill>
                <a:latin typeface="Times New Roman" panose="02020603050405020304" pitchFamily="18" charset="0"/>
              </a:rPr>
              <a:t>the</a:t>
            </a:r>
            <a:r>
              <a:rPr lang="tr-TR" sz="1800" b="1" i="1" u="none" strike="noStrike" baseline="0" dirty="0">
                <a:solidFill>
                  <a:srgbClr val="000000"/>
                </a:solidFill>
                <a:latin typeface="Times New Roman" panose="02020603050405020304" pitchFamily="18" charset="0"/>
              </a:rPr>
              <a:t> </a:t>
            </a:r>
            <a:r>
              <a:rPr lang="tr-TR" sz="1800" b="1" i="1" u="none" strike="noStrike" baseline="0" dirty="0" err="1">
                <a:solidFill>
                  <a:srgbClr val="000000"/>
                </a:solidFill>
                <a:latin typeface="Times New Roman" panose="02020603050405020304" pitchFamily="18" charset="0"/>
              </a:rPr>
              <a:t>specific</a:t>
            </a:r>
            <a:r>
              <a:rPr lang="tr-TR" sz="1800" b="1" i="1" u="none" strike="noStrike" baseline="0" dirty="0">
                <a:solidFill>
                  <a:srgbClr val="000000"/>
                </a:solidFill>
                <a:latin typeface="Times New Roman" panose="02020603050405020304" pitchFamily="18" charset="0"/>
              </a:rPr>
              <a:t> </a:t>
            </a:r>
            <a:r>
              <a:rPr lang="tr-TR" sz="1800" b="1" i="1" u="none" strike="noStrike" baseline="0" dirty="0" err="1">
                <a:solidFill>
                  <a:srgbClr val="000000"/>
                </a:solidFill>
                <a:latin typeface="Times New Roman" panose="02020603050405020304" pitchFamily="18" charset="0"/>
              </a:rPr>
              <a:t>issues</a:t>
            </a:r>
            <a:r>
              <a:rPr lang="tr-TR" sz="1800" b="1" i="1" u="none" strike="noStrike" baseline="0" dirty="0">
                <a:solidFill>
                  <a:srgbClr val="000000"/>
                </a:solidFill>
                <a:latin typeface="Times New Roman" panose="02020603050405020304" pitchFamily="18" charset="0"/>
              </a:rPr>
              <a:t> </a:t>
            </a:r>
            <a:r>
              <a:rPr lang="tr-TR" sz="1800" b="1" i="1" u="none" strike="noStrike" baseline="0" dirty="0" err="1">
                <a:solidFill>
                  <a:srgbClr val="000000"/>
                </a:solidFill>
                <a:latin typeface="Times New Roman" panose="02020603050405020304" pitchFamily="18" charset="0"/>
              </a:rPr>
              <a:t>you</a:t>
            </a:r>
            <a:r>
              <a:rPr lang="tr-TR" sz="1800" b="1" i="1" u="none" strike="noStrike" baseline="0" dirty="0">
                <a:solidFill>
                  <a:srgbClr val="000000"/>
                </a:solidFill>
                <a:latin typeface="Times New Roman" panose="02020603050405020304" pitchFamily="18" charset="0"/>
              </a:rPr>
              <a:t> </a:t>
            </a:r>
            <a:r>
              <a:rPr lang="tr-TR" sz="1800" b="1" i="1" u="none" strike="noStrike" baseline="0" dirty="0" err="1">
                <a:solidFill>
                  <a:srgbClr val="000000"/>
                </a:solidFill>
                <a:latin typeface="Times New Roman" panose="02020603050405020304" pitchFamily="18" charset="0"/>
              </a:rPr>
              <a:t>are</a:t>
            </a:r>
            <a:r>
              <a:rPr lang="tr-TR" sz="1800" b="1" i="1" u="none" strike="noStrike" baseline="0" dirty="0">
                <a:solidFill>
                  <a:srgbClr val="000000"/>
                </a:solidFill>
                <a:latin typeface="Times New Roman" panose="02020603050405020304" pitchFamily="18" charset="0"/>
              </a:rPr>
              <a:t> </a:t>
            </a:r>
            <a:r>
              <a:rPr lang="tr-TR" sz="1800" b="1" i="1" u="none" strike="noStrike" baseline="0" dirty="0" err="1">
                <a:solidFill>
                  <a:srgbClr val="000000"/>
                </a:solidFill>
                <a:latin typeface="Times New Roman" panose="02020603050405020304" pitchFamily="18" charset="0"/>
              </a:rPr>
              <a:t>investigating</a:t>
            </a:r>
            <a:r>
              <a:rPr lang="tr-TR" sz="1800" b="1" i="1" u="none" strike="noStrike" baseline="0" dirty="0">
                <a:solidFill>
                  <a:srgbClr val="000000"/>
                </a:solidFill>
                <a:latin typeface="Times New Roman" panose="02020603050405020304" pitchFamily="18" charset="0"/>
              </a:rPr>
              <a:t>.</a:t>
            </a:r>
            <a:r>
              <a:rPr lang="tr-TR" sz="1800" dirty="0">
                <a:solidFill>
                  <a:srgbClr val="000000"/>
                </a:solidFill>
                <a:latin typeface="Times New Roman" panose="02020603050405020304" pitchFamily="18" charset="0"/>
              </a:rPr>
              <a:t> A</a:t>
            </a:r>
            <a:r>
              <a:rPr lang="en-US" sz="1800" b="0" i="0" u="none" strike="noStrike" baseline="0" dirty="0">
                <a:solidFill>
                  <a:srgbClr val="000000"/>
                </a:solidFill>
                <a:latin typeface="Times New Roman" panose="02020603050405020304" pitchFamily="18" charset="0"/>
              </a:rPr>
              <a:t> good research problem should </a:t>
            </a:r>
            <a:r>
              <a:rPr lang="tr-TR" sz="1800" b="0" i="0" u="none" strike="noStrike" baseline="0" dirty="0" err="1">
                <a:solidFill>
                  <a:srgbClr val="000000"/>
                </a:solidFill>
                <a:latin typeface="Times New Roman" panose="02020603050405020304" pitchFamily="18" charset="0"/>
              </a:rPr>
              <a:t>include</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the</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following</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statements</a:t>
            </a:r>
            <a:r>
              <a:rPr lang="tr-TR" sz="1800" b="0" i="0" u="none" strike="noStrike" baseline="0" dirty="0">
                <a:solidFill>
                  <a:srgbClr val="000000"/>
                </a:solidFill>
                <a:latin typeface="Times New Roman" panose="02020603050405020304" pitchFamily="18" charset="0"/>
              </a:rPr>
              <a:t>:</a:t>
            </a:r>
          </a:p>
          <a:p>
            <a:pPr algn="ctr"/>
            <a:r>
              <a:rPr lang="tr-TR" sz="2500" b="1" i="0" u="none" strike="noStrike" baseline="0" dirty="0" err="1">
                <a:solidFill>
                  <a:srgbClr val="000000"/>
                </a:solidFill>
                <a:latin typeface="Times New Roman" panose="02020603050405020304" pitchFamily="18" charset="0"/>
              </a:rPr>
              <a:t>Persuasive</a:t>
            </a:r>
            <a:r>
              <a:rPr lang="tr-TR" sz="2500" b="1" i="0" u="none" strike="noStrike" baseline="0" dirty="0">
                <a:solidFill>
                  <a:srgbClr val="000000"/>
                </a:solidFill>
                <a:latin typeface="Times New Roman" panose="02020603050405020304" pitchFamily="18" charset="0"/>
              </a:rPr>
              <a:t> </a:t>
            </a:r>
            <a:r>
              <a:rPr lang="tr-TR" sz="2500" b="1" i="0" u="none" strike="noStrike" baseline="0" dirty="0" err="1">
                <a:solidFill>
                  <a:srgbClr val="000000"/>
                </a:solidFill>
                <a:latin typeface="Times New Roman" panose="02020603050405020304" pitchFamily="18" charset="0"/>
              </a:rPr>
              <a:t>Topic</a:t>
            </a:r>
            <a:r>
              <a:rPr lang="tr-TR" sz="2500" b="1" i="0" u="none" strike="noStrike" baseline="0" dirty="0">
                <a:solidFill>
                  <a:srgbClr val="000000"/>
                </a:solidFill>
                <a:latin typeface="Times New Roman" panose="02020603050405020304" pitchFamily="18" charset="0"/>
              </a:rPr>
              <a:t>: </a:t>
            </a:r>
            <a:endParaRPr lang="tr-TR" sz="2500" dirty="0">
              <a:solidFill>
                <a:srgbClr val="000000"/>
              </a:solidFill>
              <a:latin typeface="Times New Roman" panose="02020603050405020304" pitchFamily="18" charset="0"/>
            </a:endParaRPr>
          </a:p>
          <a:p>
            <a:pPr algn="ctr"/>
            <a:r>
              <a:rPr lang="tr-TR" sz="2500" b="1" dirty="0" err="1">
                <a:solidFill>
                  <a:srgbClr val="000000"/>
                </a:solidFill>
                <a:latin typeface="Times New Roman" panose="02020603050405020304" pitchFamily="18" charset="0"/>
              </a:rPr>
              <a:t>Viability</a:t>
            </a:r>
            <a:endParaRPr lang="tr-TR" sz="2500" b="1" dirty="0">
              <a:solidFill>
                <a:srgbClr val="000000"/>
              </a:solidFill>
              <a:latin typeface="Times New Roman" panose="02020603050405020304" pitchFamily="18" charset="0"/>
            </a:endParaRPr>
          </a:p>
          <a:p>
            <a:pPr algn="ctr"/>
            <a:r>
              <a:rPr lang="tr-TR" sz="2500" b="1" dirty="0" err="1">
                <a:solidFill>
                  <a:srgbClr val="000000"/>
                </a:solidFill>
                <a:latin typeface="Times New Roman" panose="02020603050405020304" pitchFamily="18" charset="0"/>
              </a:rPr>
              <a:t>The</a:t>
            </a:r>
            <a:r>
              <a:rPr lang="tr-TR" sz="2500" b="1" dirty="0">
                <a:solidFill>
                  <a:srgbClr val="000000"/>
                </a:solidFill>
                <a:latin typeface="Times New Roman" panose="02020603050405020304" pitchFamily="18" charset="0"/>
              </a:rPr>
              <a:t> </a:t>
            </a:r>
            <a:r>
              <a:rPr lang="tr-TR" sz="2500" b="1" dirty="0" err="1">
                <a:solidFill>
                  <a:srgbClr val="000000"/>
                </a:solidFill>
                <a:latin typeface="Times New Roman" panose="02020603050405020304" pitchFamily="18" charset="0"/>
              </a:rPr>
              <a:t>So</a:t>
            </a:r>
            <a:r>
              <a:rPr lang="tr-TR" sz="2500" b="1" dirty="0">
                <a:solidFill>
                  <a:srgbClr val="000000"/>
                </a:solidFill>
                <a:latin typeface="Times New Roman" panose="02020603050405020304" pitchFamily="18" charset="0"/>
              </a:rPr>
              <a:t> </a:t>
            </a:r>
            <a:r>
              <a:rPr lang="tr-TR" sz="2500" b="1" dirty="0" err="1">
                <a:solidFill>
                  <a:srgbClr val="000000"/>
                </a:solidFill>
                <a:latin typeface="Times New Roman" panose="02020603050405020304" pitchFamily="18" charset="0"/>
              </a:rPr>
              <a:t>What</a:t>
            </a:r>
            <a:r>
              <a:rPr lang="tr-TR" sz="2500" b="1" dirty="0">
                <a:solidFill>
                  <a:srgbClr val="000000"/>
                </a:solidFill>
                <a:latin typeface="Times New Roman" panose="02020603050405020304" pitchFamily="18" charset="0"/>
              </a:rPr>
              <a:t> Test:</a:t>
            </a:r>
            <a:endParaRPr lang="tr-TR" sz="2500" b="1" dirty="0"/>
          </a:p>
        </p:txBody>
      </p:sp>
    </p:spTree>
    <p:extLst>
      <p:ext uri="{BB962C8B-B14F-4D97-AF65-F5344CB8AC3E}">
        <p14:creationId xmlns:p14="http://schemas.microsoft.com/office/powerpoint/2010/main" val="3570487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14">
            <a:extLst>
              <a:ext uri="{FF2B5EF4-FFF2-40B4-BE49-F238E27FC236}">
                <a16:creationId xmlns:a16="http://schemas.microsoft.com/office/drawing/2014/main" id="{19B36E71-93BD-4984-AC9C-CC9FB9CC06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87C6B7A-D882-4572-95FA-4ECA8F2D2852}"/>
              </a:ext>
            </a:extLst>
          </p:cNvPr>
          <p:cNvSpPr>
            <a:spLocks noGrp="1"/>
          </p:cNvSpPr>
          <p:nvPr>
            <p:ph type="title"/>
          </p:nvPr>
        </p:nvSpPr>
        <p:spPr>
          <a:xfrm>
            <a:off x="838200" y="857250"/>
            <a:ext cx="5257800" cy="5143499"/>
          </a:xfrm>
        </p:spPr>
        <p:txBody>
          <a:bodyPr anchor="ctr">
            <a:normAutofit/>
          </a:bodyPr>
          <a:lstStyle/>
          <a:p>
            <a:r>
              <a:rPr lang="tr-TR" sz="4400" dirty="0" err="1">
                <a:gradFill flip="none" rotWithShape="1">
                  <a:gsLst>
                    <a:gs pos="0">
                      <a:schemeClr val="accent5">
                        <a:alpha val="70000"/>
                      </a:schemeClr>
                    </a:gs>
                    <a:gs pos="100000">
                      <a:schemeClr val="accent1">
                        <a:alpha val="70000"/>
                      </a:schemeClr>
                    </a:gs>
                  </a:gsLst>
                  <a:lin ang="0" scaled="1"/>
                  <a:tileRect/>
                </a:gradFill>
              </a:rPr>
              <a:t>Characteristics</a:t>
            </a:r>
            <a:r>
              <a:rPr lang="tr-TR" sz="4400" dirty="0">
                <a:gradFill flip="none" rotWithShape="1">
                  <a:gsLst>
                    <a:gs pos="0">
                      <a:schemeClr val="accent5">
                        <a:alpha val="70000"/>
                      </a:schemeClr>
                    </a:gs>
                    <a:gs pos="100000">
                      <a:schemeClr val="accent1">
                        <a:alpha val="70000"/>
                      </a:schemeClr>
                    </a:gs>
                  </a:gsLst>
                  <a:lin ang="0" scaled="1"/>
                  <a:tileRect/>
                </a:gradFill>
              </a:rPr>
              <a:t> of </a:t>
            </a:r>
            <a:r>
              <a:rPr lang="tr-TR" sz="4400" dirty="0" err="1">
                <a:gradFill flip="none" rotWithShape="1">
                  <a:gsLst>
                    <a:gs pos="0">
                      <a:schemeClr val="accent5">
                        <a:alpha val="70000"/>
                      </a:schemeClr>
                    </a:gs>
                    <a:gs pos="100000">
                      <a:schemeClr val="accent1">
                        <a:alpha val="70000"/>
                      </a:schemeClr>
                    </a:gs>
                  </a:gsLst>
                  <a:lin ang="0" scaled="1"/>
                  <a:tileRect/>
                </a:gradFill>
              </a:rPr>
              <a:t>Research</a:t>
            </a:r>
            <a:endParaRPr lang="tr-TR" sz="4400" dirty="0">
              <a:gradFill flip="none" rotWithShape="1">
                <a:gsLst>
                  <a:gs pos="0">
                    <a:schemeClr val="accent5">
                      <a:alpha val="70000"/>
                    </a:schemeClr>
                  </a:gs>
                  <a:gs pos="100000">
                    <a:schemeClr val="accent1">
                      <a:alpha val="70000"/>
                    </a:schemeClr>
                  </a:gs>
                </a:gsLst>
                <a:lin ang="0" scaled="1"/>
                <a:tileRect/>
              </a:gradFill>
            </a:endParaRPr>
          </a:p>
        </p:txBody>
      </p:sp>
      <p:sp>
        <p:nvSpPr>
          <p:cNvPr id="3" name="İçerik Yer Tutucusu 2">
            <a:extLst>
              <a:ext uri="{FF2B5EF4-FFF2-40B4-BE49-F238E27FC236}">
                <a16:creationId xmlns:a16="http://schemas.microsoft.com/office/drawing/2014/main" id="{9BCBF80D-0F05-984C-525E-A09F5773062E}"/>
              </a:ext>
            </a:extLst>
          </p:cNvPr>
          <p:cNvSpPr>
            <a:spLocks noGrp="1"/>
          </p:cNvSpPr>
          <p:nvPr>
            <p:ph idx="1"/>
          </p:nvPr>
        </p:nvSpPr>
        <p:spPr>
          <a:xfrm>
            <a:off x="5457825" y="514350"/>
            <a:ext cx="6324599" cy="5381626"/>
          </a:xfrm>
        </p:spPr>
        <p:txBody>
          <a:bodyPr anchor="ctr">
            <a:noAutofit/>
          </a:bodyPr>
          <a:lstStyle/>
          <a:p>
            <a:pPr algn="just">
              <a:lnSpc>
                <a:spcPct val="100000"/>
              </a:lnSpc>
            </a:pPr>
            <a:r>
              <a:rPr lang="en-US" sz="1700" b="1" dirty="0">
                <a:solidFill>
                  <a:schemeClr val="tx2">
                    <a:alpha val="60000"/>
                  </a:schemeClr>
                </a:solidFill>
              </a:rPr>
              <a:t>Characteristics of research </a:t>
            </a:r>
            <a:r>
              <a:rPr lang="en-US" sz="1700" dirty="0">
                <a:solidFill>
                  <a:schemeClr val="tx2">
                    <a:alpha val="60000"/>
                  </a:schemeClr>
                </a:solidFill>
              </a:rPr>
              <a:t>determine whether a research is </a:t>
            </a:r>
            <a:r>
              <a:rPr lang="en-US" sz="1700" u="sng" dirty="0">
                <a:solidFill>
                  <a:schemeClr val="tx2">
                    <a:alpha val="60000"/>
                  </a:schemeClr>
                </a:solidFill>
              </a:rPr>
              <a:t>free of biases, prejudices, and subjective errors or not</a:t>
            </a:r>
            <a:r>
              <a:rPr lang="en-US" sz="1700" dirty="0">
                <a:solidFill>
                  <a:schemeClr val="tx2">
                    <a:alpha val="60000"/>
                  </a:schemeClr>
                </a:solidFill>
              </a:rPr>
              <a:t>. The terms are very commonly used in research and the success of any research depends on these terms. They can be </a:t>
            </a:r>
            <a:r>
              <a:rPr lang="en-US" sz="1700" dirty="0" err="1">
                <a:solidFill>
                  <a:schemeClr val="tx2">
                    <a:alpha val="60000"/>
                  </a:schemeClr>
                </a:solidFill>
              </a:rPr>
              <a:t>summarised</a:t>
            </a:r>
            <a:r>
              <a:rPr lang="en-US" sz="1700" dirty="0">
                <a:solidFill>
                  <a:schemeClr val="tx2">
                    <a:alpha val="60000"/>
                  </a:schemeClr>
                </a:solidFill>
              </a:rPr>
              <a:t> as:</a:t>
            </a:r>
            <a:endParaRPr lang="tr-TR" sz="1700" dirty="0">
              <a:solidFill>
                <a:schemeClr val="tx2">
                  <a:alpha val="60000"/>
                </a:schemeClr>
              </a:solidFill>
            </a:endParaRPr>
          </a:p>
          <a:p>
            <a:pPr>
              <a:lnSpc>
                <a:spcPct val="100000"/>
              </a:lnSpc>
            </a:pPr>
            <a:r>
              <a:rPr lang="en-US" sz="1700" b="1" dirty="0">
                <a:solidFill>
                  <a:schemeClr val="tx2">
                    <a:alpha val="60000"/>
                  </a:schemeClr>
                </a:solidFill>
              </a:rPr>
              <a:t>1</a:t>
            </a:r>
            <a:r>
              <a:rPr lang="en-US" sz="1700" dirty="0">
                <a:solidFill>
                  <a:schemeClr val="tx2">
                    <a:alpha val="60000"/>
                  </a:schemeClr>
                </a:solidFill>
              </a:rPr>
              <a:t>. </a:t>
            </a:r>
            <a:r>
              <a:rPr lang="en-US" sz="1700" b="1" dirty="0">
                <a:solidFill>
                  <a:schemeClr val="tx1">
                    <a:alpha val="60000"/>
                  </a:schemeClr>
                </a:solidFill>
              </a:rPr>
              <a:t>Generalized</a:t>
            </a:r>
            <a:endParaRPr lang="tr-TR" sz="1700" b="1" dirty="0">
              <a:solidFill>
                <a:schemeClr val="tx1">
                  <a:alpha val="60000"/>
                </a:schemeClr>
              </a:solidFill>
            </a:endParaRPr>
          </a:p>
          <a:p>
            <a:pPr>
              <a:lnSpc>
                <a:spcPct val="100000"/>
              </a:lnSpc>
            </a:pPr>
            <a:r>
              <a:rPr lang="en-US" sz="1700" b="1" dirty="0">
                <a:solidFill>
                  <a:schemeClr val="tx1">
                    <a:alpha val="60000"/>
                  </a:schemeClr>
                </a:solidFill>
              </a:rPr>
              <a:t>2.Controlled</a:t>
            </a:r>
            <a:endParaRPr lang="tr-TR" sz="1700" b="1" dirty="0">
              <a:solidFill>
                <a:schemeClr val="tx1">
                  <a:alpha val="60000"/>
                </a:schemeClr>
              </a:solidFill>
            </a:endParaRPr>
          </a:p>
          <a:p>
            <a:pPr>
              <a:lnSpc>
                <a:spcPct val="100000"/>
              </a:lnSpc>
            </a:pPr>
            <a:r>
              <a:rPr lang="en-US" sz="1700" b="1" dirty="0">
                <a:solidFill>
                  <a:schemeClr val="tx1">
                    <a:alpha val="60000"/>
                  </a:schemeClr>
                </a:solidFill>
              </a:rPr>
              <a:t>3. Rigorous</a:t>
            </a:r>
            <a:endParaRPr lang="tr-TR" sz="1700" b="1" dirty="0">
              <a:solidFill>
                <a:schemeClr val="tx1">
                  <a:alpha val="60000"/>
                </a:schemeClr>
              </a:solidFill>
            </a:endParaRPr>
          </a:p>
          <a:p>
            <a:pPr>
              <a:lnSpc>
                <a:spcPct val="100000"/>
              </a:lnSpc>
            </a:pPr>
            <a:r>
              <a:rPr lang="en-US" sz="1700" b="1" dirty="0">
                <a:solidFill>
                  <a:schemeClr val="tx1">
                    <a:alpha val="60000"/>
                  </a:schemeClr>
                </a:solidFill>
              </a:rPr>
              <a:t>4. Empirical</a:t>
            </a:r>
            <a:endParaRPr lang="tr-TR" sz="1700" b="1" dirty="0">
              <a:solidFill>
                <a:schemeClr val="tx1">
                  <a:alpha val="60000"/>
                </a:schemeClr>
              </a:solidFill>
            </a:endParaRPr>
          </a:p>
          <a:p>
            <a:pPr>
              <a:lnSpc>
                <a:spcPct val="100000"/>
              </a:lnSpc>
            </a:pPr>
            <a:r>
              <a:rPr lang="en-US" sz="1700" b="1" dirty="0">
                <a:solidFill>
                  <a:schemeClr val="tx1">
                    <a:alpha val="60000"/>
                  </a:schemeClr>
                </a:solidFill>
              </a:rPr>
              <a:t>5. Systematic</a:t>
            </a:r>
            <a:endParaRPr lang="tr-TR" sz="1700" b="1" dirty="0">
              <a:solidFill>
                <a:schemeClr val="tx1">
                  <a:alpha val="60000"/>
                </a:schemeClr>
              </a:solidFill>
            </a:endParaRPr>
          </a:p>
          <a:p>
            <a:pPr>
              <a:lnSpc>
                <a:spcPct val="100000"/>
              </a:lnSpc>
            </a:pPr>
            <a:r>
              <a:rPr lang="en-US" sz="1700" b="1" dirty="0">
                <a:solidFill>
                  <a:schemeClr val="tx1">
                    <a:alpha val="60000"/>
                  </a:schemeClr>
                </a:solidFill>
              </a:rPr>
              <a:t>6. Reliability</a:t>
            </a:r>
            <a:endParaRPr lang="tr-TR" sz="1700" b="1" dirty="0">
              <a:solidFill>
                <a:schemeClr val="tx1">
                  <a:alpha val="60000"/>
                </a:schemeClr>
              </a:solidFill>
            </a:endParaRPr>
          </a:p>
          <a:p>
            <a:pPr>
              <a:lnSpc>
                <a:spcPct val="100000"/>
              </a:lnSpc>
            </a:pPr>
            <a:r>
              <a:rPr lang="en-US" sz="1700" b="1" dirty="0">
                <a:solidFill>
                  <a:schemeClr val="tx1">
                    <a:alpha val="60000"/>
                  </a:schemeClr>
                </a:solidFill>
              </a:rPr>
              <a:t>7. Validity</a:t>
            </a:r>
            <a:endParaRPr lang="tr-TR" sz="1700" b="1" dirty="0">
              <a:solidFill>
                <a:schemeClr val="tx1">
                  <a:alpha val="60000"/>
                </a:schemeClr>
              </a:solidFill>
            </a:endParaRPr>
          </a:p>
          <a:p>
            <a:pPr>
              <a:lnSpc>
                <a:spcPct val="100000"/>
              </a:lnSpc>
            </a:pPr>
            <a:r>
              <a:rPr lang="en-US" sz="1700" b="1" dirty="0">
                <a:solidFill>
                  <a:schemeClr val="tx1">
                    <a:alpha val="60000"/>
                  </a:schemeClr>
                </a:solidFill>
              </a:rPr>
              <a:t>8. Employs hypothesis</a:t>
            </a:r>
            <a:endParaRPr lang="tr-TR" sz="1700" b="1" dirty="0">
              <a:solidFill>
                <a:schemeClr val="tx1">
                  <a:alpha val="60000"/>
                </a:schemeClr>
              </a:solidFill>
            </a:endParaRPr>
          </a:p>
          <a:p>
            <a:pPr>
              <a:lnSpc>
                <a:spcPct val="100000"/>
              </a:lnSpc>
            </a:pPr>
            <a:r>
              <a:rPr lang="en-US" sz="1700" b="1" dirty="0">
                <a:solidFill>
                  <a:schemeClr val="tx1">
                    <a:alpha val="60000"/>
                  </a:schemeClr>
                </a:solidFill>
              </a:rPr>
              <a:t>9. Analytical &amp; Accuracy</a:t>
            </a:r>
            <a:endParaRPr lang="tr-TR" sz="1700" b="1" dirty="0">
              <a:solidFill>
                <a:schemeClr val="tx1">
                  <a:alpha val="60000"/>
                </a:schemeClr>
              </a:solidFill>
            </a:endParaRPr>
          </a:p>
          <a:p>
            <a:pPr>
              <a:lnSpc>
                <a:spcPct val="100000"/>
              </a:lnSpc>
            </a:pPr>
            <a:r>
              <a:rPr lang="en-US" sz="1700" b="1" dirty="0">
                <a:solidFill>
                  <a:schemeClr val="tx1">
                    <a:alpha val="60000"/>
                  </a:schemeClr>
                </a:solidFill>
              </a:rPr>
              <a:t>10. Credibility</a:t>
            </a:r>
            <a:endParaRPr lang="tr-TR" sz="1700" b="1" dirty="0">
              <a:solidFill>
                <a:schemeClr val="tx1">
                  <a:alpha val="60000"/>
                </a:schemeClr>
              </a:solidFill>
            </a:endParaRPr>
          </a:p>
          <a:p>
            <a:pPr>
              <a:lnSpc>
                <a:spcPct val="100000"/>
              </a:lnSpc>
            </a:pPr>
            <a:r>
              <a:rPr lang="en-US" sz="1700" b="1" dirty="0">
                <a:solidFill>
                  <a:schemeClr val="tx1">
                    <a:alpha val="60000"/>
                  </a:schemeClr>
                </a:solidFill>
              </a:rPr>
              <a:t>11. Critical</a:t>
            </a:r>
            <a:endParaRPr lang="tr-TR" sz="1700" b="1" dirty="0">
              <a:solidFill>
                <a:schemeClr val="tx1">
                  <a:alpha val="60000"/>
                </a:schemeClr>
              </a:solidFill>
            </a:endParaRPr>
          </a:p>
        </p:txBody>
      </p:sp>
    </p:spTree>
    <p:extLst>
      <p:ext uri="{BB962C8B-B14F-4D97-AF65-F5344CB8AC3E}">
        <p14:creationId xmlns:p14="http://schemas.microsoft.com/office/powerpoint/2010/main" val="3734368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10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down)">
                                      <p:cBhvr>
                                        <p:cTn id="10" dur="500"/>
                                        <p:tgtEl>
                                          <p:spTgt spid="3">
                                            <p:txEl>
                                              <p:pRg st="2" end="2"/>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down)">
                                      <p:cBhvr>
                                        <p:cTn id="13" dur="500"/>
                                        <p:tgtEl>
                                          <p:spTgt spid="3">
                                            <p:txEl>
                                              <p:pRg st="3" end="3"/>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down)">
                                      <p:cBhvr>
                                        <p:cTn id="16" dur="500"/>
                                        <p:tgtEl>
                                          <p:spTgt spid="3">
                                            <p:txEl>
                                              <p:pRg st="4" end="4"/>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wipe(down)">
                                      <p:cBhvr>
                                        <p:cTn id="19" dur="500"/>
                                        <p:tgtEl>
                                          <p:spTgt spid="3">
                                            <p:txEl>
                                              <p:pRg st="5" end="5"/>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wipe(down)">
                                      <p:cBhvr>
                                        <p:cTn id="25" dur="500"/>
                                        <p:tgtEl>
                                          <p:spTgt spid="3">
                                            <p:txEl>
                                              <p:pRg st="7" end="7"/>
                                            </p:txEl>
                                          </p:spTgt>
                                        </p:tgtEl>
                                      </p:cBhvr>
                                    </p:animEffect>
                                  </p:childTnLst>
                                </p:cTn>
                              </p:par>
                              <p:par>
                                <p:cTn id="26" presetID="22" presetClass="entr" presetSubtype="4" fill="hold"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wipe(down)">
                                      <p:cBhvr>
                                        <p:cTn id="28" dur="500"/>
                                        <p:tgtEl>
                                          <p:spTgt spid="3">
                                            <p:txEl>
                                              <p:pRg st="8" end="8"/>
                                            </p:txEl>
                                          </p:spTgt>
                                        </p:tgtEl>
                                      </p:cBhvr>
                                    </p:animEffect>
                                  </p:childTnLst>
                                </p:cTn>
                              </p:par>
                              <p:par>
                                <p:cTn id="29" presetID="22" presetClass="entr" presetSubtype="4"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Effect transition="in" filter="wipe(down)">
                                      <p:cBhvr>
                                        <p:cTn id="31" dur="500"/>
                                        <p:tgtEl>
                                          <p:spTgt spid="3">
                                            <p:txEl>
                                              <p:pRg st="9" end="9"/>
                                            </p:txEl>
                                          </p:spTgt>
                                        </p:tgtEl>
                                      </p:cBhvr>
                                    </p:animEffect>
                                  </p:childTnLst>
                                </p:cTn>
                              </p:par>
                              <p:par>
                                <p:cTn id="32" presetID="22" presetClass="entr" presetSubtype="4" fill="hold" nodeType="withEffect">
                                  <p:stCondLst>
                                    <p:cond delay="0"/>
                                  </p:stCondLst>
                                  <p:childTnLst>
                                    <p:set>
                                      <p:cBhvr>
                                        <p:cTn id="33" dur="1" fill="hold">
                                          <p:stCondLst>
                                            <p:cond delay="0"/>
                                          </p:stCondLst>
                                        </p:cTn>
                                        <p:tgtEl>
                                          <p:spTgt spid="3">
                                            <p:txEl>
                                              <p:pRg st="10" end="10"/>
                                            </p:txEl>
                                          </p:spTgt>
                                        </p:tgtEl>
                                        <p:attrNameLst>
                                          <p:attrName>style.visibility</p:attrName>
                                        </p:attrNameLst>
                                      </p:cBhvr>
                                      <p:to>
                                        <p:strVal val="visible"/>
                                      </p:to>
                                    </p:set>
                                    <p:animEffect transition="in" filter="wipe(down)">
                                      <p:cBhvr>
                                        <p:cTn id="34" dur="500"/>
                                        <p:tgtEl>
                                          <p:spTgt spid="3">
                                            <p:txEl>
                                              <p:pRg st="10" end="10"/>
                                            </p:txEl>
                                          </p:spTgt>
                                        </p:tgtEl>
                                      </p:cBhvr>
                                    </p:animEffect>
                                  </p:childTnLst>
                                </p:cTn>
                              </p:par>
                              <p:par>
                                <p:cTn id="35" presetID="22" presetClass="entr" presetSubtype="4" fill="hold" nodeType="with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animEffect transition="in" filter="wipe(down)">
                                      <p:cBhvr>
                                        <p:cTn id="37"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16E1107-A695-CA09-0247-03A5A5A81186}"/>
              </a:ext>
            </a:extLst>
          </p:cNvPr>
          <p:cNvSpPr>
            <a:spLocks noGrp="1"/>
          </p:cNvSpPr>
          <p:nvPr>
            <p:ph type="title"/>
          </p:nvPr>
        </p:nvSpPr>
        <p:spPr/>
        <p:txBody>
          <a:bodyPr>
            <a:normAutofit fontScale="90000"/>
          </a:bodyPr>
          <a:lstStyle/>
          <a:p>
            <a:r>
              <a:rPr lang="en-US" sz="4400" dirty="0"/>
              <a:t>Process Of Formulation Of A Research Problem</a:t>
            </a:r>
            <a:r>
              <a:rPr lang="en-US" dirty="0"/>
              <a:t>:</a:t>
            </a:r>
            <a:endParaRPr lang="tr-TR" dirty="0"/>
          </a:p>
        </p:txBody>
      </p:sp>
      <p:sp>
        <p:nvSpPr>
          <p:cNvPr id="3" name="İçerik Yer Tutucusu 2">
            <a:extLst>
              <a:ext uri="{FF2B5EF4-FFF2-40B4-BE49-F238E27FC236}">
                <a16:creationId xmlns:a16="http://schemas.microsoft.com/office/drawing/2014/main" id="{9BAA8E0C-6405-6760-7A32-ADCC931C7AAB}"/>
              </a:ext>
            </a:extLst>
          </p:cNvPr>
          <p:cNvSpPr>
            <a:spLocks noGrp="1"/>
          </p:cNvSpPr>
          <p:nvPr>
            <p:ph idx="1"/>
          </p:nvPr>
        </p:nvSpPr>
        <p:spPr/>
        <p:txBody>
          <a:bodyPr/>
          <a:lstStyle/>
          <a:p>
            <a:r>
              <a:rPr lang="en-US" sz="1800" b="0" i="0" u="none" strike="noStrike" baseline="0" dirty="0">
                <a:solidFill>
                  <a:srgbClr val="000000"/>
                </a:solidFill>
                <a:latin typeface="Times New Roman" panose="02020603050405020304" pitchFamily="18" charset="0"/>
              </a:rPr>
              <a:t>An appropriate statement of research problem would need the researcher to follow the follow certain steps to be able to arrive at the expected outcome with an addition of reasonable new knowledge. </a:t>
            </a:r>
            <a:endParaRPr lang="tr-TR" sz="1800" b="0" i="0" u="none" strike="noStrike" baseline="0" dirty="0">
              <a:solidFill>
                <a:srgbClr val="000000"/>
              </a:solidFill>
              <a:latin typeface="Times New Roman" panose="02020603050405020304" pitchFamily="18" charset="0"/>
            </a:endParaRPr>
          </a:p>
          <a:p>
            <a:r>
              <a:rPr lang="en-US" sz="1800" b="1" i="0" u="none" strike="noStrike" baseline="0" dirty="0">
                <a:solidFill>
                  <a:srgbClr val="000000"/>
                </a:solidFill>
                <a:latin typeface="Times New Roman" panose="02020603050405020304" pitchFamily="18" charset="0"/>
              </a:rPr>
              <a:t>1. Developing a Conceptual Framework: </a:t>
            </a:r>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Before making a short list of the last elements to be studied, the researcher must conceptualize, identify, and choose an expansive discipline.</a:t>
            </a:r>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Consider the set of questions that will best address the issue and create objectives that answer these questions.</a:t>
            </a:r>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E.g. The project report for a new hotel would include feasibility studies, market and competitor evaluations, budgetary and resource requirements, as well as any required licenses and approvals.</a:t>
            </a:r>
          </a:p>
          <a:p>
            <a:endParaRPr lang="tr-TR" sz="1800" b="0" i="0" u="none" strike="noStrike" baseline="0" dirty="0">
              <a:solidFill>
                <a:srgbClr val="000000"/>
              </a:solidFill>
              <a:latin typeface="Times New Roman" panose="02020603050405020304" pitchFamily="18" charset="0"/>
            </a:endParaRPr>
          </a:p>
          <a:p>
            <a:endParaRPr lang="tr-TR" dirty="0"/>
          </a:p>
        </p:txBody>
      </p:sp>
    </p:spTree>
    <p:extLst>
      <p:ext uri="{BB962C8B-B14F-4D97-AF65-F5344CB8AC3E}">
        <p14:creationId xmlns:p14="http://schemas.microsoft.com/office/powerpoint/2010/main" val="21744603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80F461-AAB8-3222-AE07-6C1B8C002B87}"/>
              </a:ext>
            </a:extLst>
          </p:cNvPr>
          <p:cNvSpPr>
            <a:spLocks noGrp="1"/>
          </p:cNvSpPr>
          <p:nvPr>
            <p:ph type="title"/>
          </p:nvPr>
        </p:nvSpPr>
        <p:spPr/>
        <p:txBody>
          <a:bodyPr>
            <a:noAutofit/>
          </a:bodyPr>
          <a:lstStyle/>
          <a:p>
            <a:r>
              <a:rPr lang="en-US" sz="4000" dirty="0"/>
              <a:t>Process Of Formulation Of A Research Problem</a:t>
            </a:r>
            <a:r>
              <a:rPr lang="en-US" sz="3600" dirty="0"/>
              <a:t>:</a:t>
            </a:r>
            <a:endParaRPr lang="tr-TR" sz="3600" dirty="0"/>
          </a:p>
        </p:txBody>
      </p:sp>
      <p:sp>
        <p:nvSpPr>
          <p:cNvPr id="3" name="İçerik Yer Tutucusu 2">
            <a:extLst>
              <a:ext uri="{FF2B5EF4-FFF2-40B4-BE49-F238E27FC236}">
                <a16:creationId xmlns:a16="http://schemas.microsoft.com/office/drawing/2014/main" id="{FD678EEE-B508-5924-8242-BF5E508CC51C}"/>
              </a:ext>
            </a:extLst>
          </p:cNvPr>
          <p:cNvSpPr>
            <a:spLocks noGrp="1"/>
          </p:cNvSpPr>
          <p:nvPr>
            <p:ph idx="1"/>
          </p:nvPr>
        </p:nvSpPr>
        <p:spPr/>
        <p:txBody>
          <a:bodyPr>
            <a:normAutofit lnSpcReduction="10000"/>
          </a:bodyPr>
          <a:lstStyle/>
          <a:p>
            <a:pPr marL="228600" indent="0">
              <a:buNone/>
            </a:pPr>
            <a:r>
              <a:rPr lang="en-US" sz="1800" b="1" i="0" u="none" strike="noStrike" baseline="0" dirty="0">
                <a:solidFill>
                  <a:srgbClr val="000000"/>
                </a:solidFill>
                <a:latin typeface="Times New Roman" panose="02020603050405020304" pitchFamily="18" charset="0"/>
              </a:rPr>
              <a:t>2. Referring the available literature on the problem</a:t>
            </a:r>
            <a:r>
              <a:rPr lang="en-US" sz="1800" b="0" i="0" u="none" strike="noStrike" baseline="0" dirty="0">
                <a:solidFill>
                  <a:srgbClr val="000000"/>
                </a:solidFill>
                <a:latin typeface="Times New Roman" panose="02020603050405020304" pitchFamily="18" charset="0"/>
              </a:rPr>
              <a:t>: </a:t>
            </a:r>
            <a:endParaRPr lang="tr-TR" sz="1800" b="0" i="0" u="none" strike="noStrike" baseline="0" dirty="0">
              <a:solidFill>
                <a:srgbClr val="000000"/>
              </a:solidFill>
              <a:latin typeface="Times New Roman" panose="02020603050405020304" pitchFamily="18" charset="0"/>
            </a:endParaRPr>
          </a:p>
          <a:p>
            <a:pPr algn="l"/>
            <a:r>
              <a:rPr lang="en-US" sz="1800" b="0" i="0" u="none" strike="noStrike" baseline="0" dirty="0">
                <a:solidFill>
                  <a:srgbClr val="000000"/>
                </a:solidFill>
                <a:latin typeface="Times New Roman" panose="02020603050405020304" pitchFamily="18" charset="0"/>
              </a:rPr>
              <a:t>An extensive literature reference is necessary to find out the available information about the identified problem. </a:t>
            </a:r>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It is the study of available knowledge in the field and esp. in the perspective of problem stated by the researcher. </a:t>
            </a:r>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It provides a description, summary, and critical evaluation of these works in relation to the research problem being investigated. </a:t>
            </a:r>
            <a:endParaRPr lang="tr-TR" sz="1800" b="0" i="0" u="none" strike="noStrike" baseline="0" dirty="0">
              <a:solidFill>
                <a:srgbClr val="000000"/>
              </a:solidFill>
              <a:latin typeface="Times New Roman" panose="02020603050405020304" pitchFamily="18" charset="0"/>
            </a:endParaRPr>
          </a:p>
          <a:p>
            <a:r>
              <a:rPr lang="en-US" sz="1800" b="0" i="0" u="sng" strike="noStrike" baseline="0" dirty="0">
                <a:solidFill>
                  <a:srgbClr val="000000"/>
                </a:solidFill>
                <a:latin typeface="Times New Roman" panose="02020603050405020304" pitchFamily="18" charset="0"/>
              </a:rPr>
              <a:t>To carry out review of literature</a:t>
            </a:r>
            <a:r>
              <a:rPr lang="en-US" sz="1800" b="0" i="0" u="none" strike="noStrike" baseline="0" dirty="0">
                <a:solidFill>
                  <a:srgbClr val="000000"/>
                </a:solidFill>
                <a:latin typeface="Times New Roman" panose="02020603050405020304" pitchFamily="18" charset="0"/>
              </a:rPr>
              <a:t>, you need to </a:t>
            </a:r>
            <a:r>
              <a:rPr lang="en-US" sz="1800" b="1" i="0" u="none" strike="noStrike" baseline="0" dirty="0">
                <a:solidFill>
                  <a:srgbClr val="000000"/>
                </a:solidFill>
                <a:latin typeface="Times New Roman" panose="02020603050405020304" pitchFamily="18" charset="0"/>
              </a:rPr>
              <a:t>locate, read and evaluate research documents</a:t>
            </a:r>
            <a:r>
              <a:rPr lang="en-US" sz="1800" b="0" i="0" u="none" strike="noStrike" baseline="0" dirty="0">
                <a:solidFill>
                  <a:srgbClr val="000000"/>
                </a:solidFill>
                <a:latin typeface="Times New Roman" panose="02020603050405020304" pitchFamily="18" charset="0"/>
              </a:rPr>
              <a:t>, </a:t>
            </a:r>
            <a:r>
              <a:rPr lang="en-US" sz="1800" b="1" i="0" u="none" strike="noStrike" baseline="0" dirty="0">
                <a:solidFill>
                  <a:srgbClr val="000000"/>
                </a:solidFill>
                <a:latin typeface="Times New Roman" panose="02020603050405020304" pitchFamily="18" charset="0"/>
              </a:rPr>
              <a:t>reports</a:t>
            </a:r>
            <a:r>
              <a:rPr lang="en-US" sz="1800" b="0" i="0" u="none" strike="noStrike" baseline="0" dirty="0">
                <a:solidFill>
                  <a:srgbClr val="000000"/>
                </a:solidFill>
                <a:latin typeface="Times New Roman" panose="02020603050405020304" pitchFamily="18" charset="0"/>
              </a:rPr>
              <a:t> as well as </a:t>
            </a:r>
            <a:r>
              <a:rPr lang="en-US" sz="1800" b="1" i="0" u="none" strike="noStrike" baseline="0" dirty="0">
                <a:solidFill>
                  <a:srgbClr val="000000"/>
                </a:solidFill>
                <a:latin typeface="Times New Roman" panose="02020603050405020304" pitchFamily="18" charset="0"/>
              </a:rPr>
              <a:t>thesis and other sources of academic materials</a:t>
            </a:r>
            <a:r>
              <a:rPr lang="en-US" sz="1800" b="0" i="0" u="none" strike="noStrike" baseline="0" dirty="0">
                <a:solidFill>
                  <a:srgbClr val="000000"/>
                </a:solidFill>
                <a:latin typeface="Times New Roman" panose="02020603050405020304" pitchFamily="18" charset="0"/>
              </a:rPr>
              <a:t>. </a:t>
            </a:r>
            <a:endParaRPr lang="tr-TR" sz="1800" b="0" i="0" u="none" strike="noStrike" baseline="0" dirty="0">
              <a:solidFill>
                <a:srgbClr val="000000"/>
              </a:solidFill>
              <a:latin typeface="Times New Roman" panose="02020603050405020304" pitchFamily="18" charset="0"/>
            </a:endParaRPr>
          </a:p>
          <a:p>
            <a:r>
              <a:rPr lang="tr-TR" sz="1800" dirty="0" err="1">
                <a:solidFill>
                  <a:srgbClr val="000000"/>
                </a:solidFill>
                <a:latin typeface="Times New Roman" panose="02020603050405020304" pitchFamily="18" charset="0"/>
              </a:rPr>
              <a:t>E.g</a:t>
            </a:r>
            <a:r>
              <a:rPr lang="tr-TR" sz="1800" dirty="0">
                <a:solidFill>
                  <a:srgbClr val="000000"/>
                </a:solidFill>
                <a:latin typeface="Times New Roman" panose="02020603050405020304" pitchFamily="18" charset="0"/>
              </a:rPr>
              <a:t>. </a:t>
            </a:r>
            <a:r>
              <a:rPr lang="en-US" sz="1800" i="1" dirty="0">
                <a:solidFill>
                  <a:srgbClr val="000000"/>
                </a:solidFill>
                <a:latin typeface="Times New Roman" panose="02020603050405020304" pitchFamily="18" charset="0"/>
              </a:rPr>
              <a:t>The reservation manager researches past occupancy trends for the previous two to three years to project future business volumes.</a:t>
            </a:r>
            <a:endParaRPr lang="en-US" sz="1800" b="0" i="1" u="none" strike="noStrike" baseline="0" dirty="0">
              <a:solidFill>
                <a:srgbClr val="000000"/>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endParaRPr lang="tr-TR" dirty="0"/>
          </a:p>
        </p:txBody>
      </p:sp>
    </p:spTree>
    <p:extLst>
      <p:ext uri="{BB962C8B-B14F-4D97-AF65-F5344CB8AC3E}">
        <p14:creationId xmlns:p14="http://schemas.microsoft.com/office/powerpoint/2010/main" val="3127659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FE7F22-7D09-5BAB-F07B-3E26547920B0}"/>
              </a:ext>
            </a:extLst>
          </p:cNvPr>
          <p:cNvSpPr>
            <a:spLocks noGrp="1"/>
          </p:cNvSpPr>
          <p:nvPr>
            <p:ph type="title"/>
          </p:nvPr>
        </p:nvSpPr>
        <p:spPr/>
        <p:txBody>
          <a:bodyPr>
            <a:noAutofit/>
          </a:bodyPr>
          <a:lstStyle/>
          <a:p>
            <a:r>
              <a:rPr lang="en-US" sz="4000" dirty="0"/>
              <a:t>Process Of Formulation Of A Research Problem</a:t>
            </a:r>
            <a:r>
              <a:rPr lang="en-US" sz="3200" dirty="0"/>
              <a:t>:</a:t>
            </a:r>
            <a:endParaRPr lang="tr-TR" sz="3600" dirty="0"/>
          </a:p>
        </p:txBody>
      </p:sp>
      <p:sp>
        <p:nvSpPr>
          <p:cNvPr id="3" name="İçerik Yer Tutucusu 2">
            <a:extLst>
              <a:ext uri="{FF2B5EF4-FFF2-40B4-BE49-F238E27FC236}">
                <a16:creationId xmlns:a16="http://schemas.microsoft.com/office/drawing/2014/main" id="{71E61064-EF73-EDA4-A429-E859941F947E}"/>
              </a:ext>
            </a:extLst>
          </p:cNvPr>
          <p:cNvSpPr>
            <a:spLocks noGrp="1"/>
          </p:cNvSpPr>
          <p:nvPr>
            <p:ph idx="1"/>
          </p:nvPr>
        </p:nvSpPr>
        <p:spPr/>
        <p:txBody>
          <a:bodyPr/>
          <a:lstStyle/>
          <a:p>
            <a:pPr algn="l"/>
            <a:r>
              <a:rPr lang="en-US" sz="1800" b="0" i="0" u="none" strike="noStrike" baseline="0" dirty="0">
                <a:solidFill>
                  <a:srgbClr val="000000"/>
                </a:solidFill>
                <a:latin typeface="Times New Roman" panose="02020603050405020304" pitchFamily="18" charset="0"/>
              </a:rPr>
              <a:t>The reference to the available literature and the reviewing it has the following advantages: </a:t>
            </a:r>
            <a:endParaRPr lang="tr-TR" sz="1800" b="0" i="0" u="none" strike="noStrike" baseline="0" dirty="0">
              <a:solidFill>
                <a:srgbClr val="000000"/>
              </a:solidFill>
              <a:latin typeface="Times New Roman" panose="02020603050405020304" pitchFamily="18" charset="0"/>
            </a:endParaRPr>
          </a:p>
          <a:p>
            <a:r>
              <a:rPr lang="en-US" sz="1800" b="1" i="0" u="none" strike="noStrike" baseline="0" dirty="0">
                <a:solidFill>
                  <a:srgbClr val="000000"/>
                </a:solidFill>
                <a:latin typeface="Times New Roman" panose="02020603050405020304" pitchFamily="18" charset="0"/>
              </a:rPr>
              <a:t>Brings clarity and focus to the research problem</a:t>
            </a:r>
            <a:r>
              <a:rPr lang="en-US" sz="1800" b="0" i="0" u="none" strike="noStrike" baseline="0" dirty="0">
                <a:solidFill>
                  <a:srgbClr val="000000"/>
                </a:solidFill>
                <a:latin typeface="Times New Roman" panose="02020603050405020304" pitchFamily="18" charset="0"/>
              </a:rPr>
              <a:t>; </a:t>
            </a:r>
            <a:endParaRPr lang="tr-TR" sz="1800" b="0" i="0" u="none" strike="noStrike" baseline="0" dirty="0">
              <a:solidFill>
                <a:srgbClr val="000000"/>
              </a:solidFill>
              <a:latin typeface="Times New Roman" panose="02020603050405020304" pitchFamily="18" charset="0"/>
            </a:endParaRPr>
          </a:p>
          <a:p>
            <a:pPr algn="l"/>
            <a:endParaRPr lang="tr-TR" sz="1800" b="0" i="0" u="none" strike="noStrike" baseline="0" dirty="0">
              <a:solidFill>
                <a:srgbClr val="000000"/>
              </a:solidFill>
              <a:latin typeface="Times New Roman" panose="02020603050405020304" pitchFamily="18" charset="0"/>
            </a:endParaRPr>
          </a:p>
          <a:p>
            <a:r>
              <a:rPr lang="tr-TR" sz="1800" b="1" i="0" u="none" strike="noStrike" baseline="0" dirty="0" err="1">
                <a:solidFill>
                  <a:srgbClr val="000000"/>
                </a:solidFill>
                <a:latin typeface="Times New Roman" panose="02020603050405020304" pitchFamily="18" charset="0"/>
              </a:rPr>
              <a:t>Improves</a:t>
            </a:r>
            <a:r>
              <a:rPr lang="tr-TR" sz="1800" b="1" i="0" u="none" strike="noStrike" baseline="0" dirty="0">
                <a:solidFill>
                  <a:srgbClr val="000000"/>
                </a:solidFill>
                <a:latin typeface="Times New Roman" panose="02020603050405020304" pitchFamily="18" charset="0"/>
              </a:rPr>
              <a:t> </a:t>
            </a:r>
            <a:r>
              <a:rPr lang="tr-TR" sz="1800" b="1" i="0" u="none" strike="noStrike" baseline="0" dirty="0" err="1">
                <a:solidFill>
                  <a:srgbClr val="000000"/>
                </a:solidFill>
                <a:latin typeface="Times New Roman" panose="02020603050405020304" pitchFamily="18" charset="0"/>
              </a:rPr>
              <a:t>the</a:t>
            </a:r>
            <a:r>
              <a:rPr lang="tr-TR" sz="1800" b="1" i="0" u="none" strike="noStrike" baseline="0" dirty="0">
                <a:solidFill>
                  <a:srgbClr val="000000"/>
                </a:solidFill>
                <a:latin typeface="Times New Roman" panose="02020603050405020304" pitchFamily="18" charset="0"/>
              </a:rPr>
              <a:t> </a:t>
            </a:r>
            <a:r>
              <a:rPr lang="tr-TR" sz="1800" b="1" i="0" u="none" strike="noStrike" baseline="0" dirty="0" err="1">
                <a:solidFill>
                  <a:srgbClr val="000000"/>
                </a:solidFill>
                <a:latin typeface="Times New Roman" panose="02020603050405020304" pitchFamily="18" charset="0"/>
              </a:rPr>
              <a:t>methodology</a:t>
            </a:r>
            <a:r>
              <a:rPr lang="tr-TR" sz="1800" b="0" i="0" u="none" strike="noStrike" baseline="0" dirty="0">
                <a:solidFill>
                  <a:srgbClr val="000000"/>
                </a:solidFill>
                <a:latin typeface="Times New Roman" panose="02020603050405020304" pitchFamily="18" charset="0"/>
              </a:rPr>
              <a:t>: </a:t>
            </a:r>
          </a:p>
          <a:p>
            <a:pPr algn="l"/>
            <a:endParaRPr lang="tr-TR" sz="1800" b="0" i="0" u="none" strike="noStrike" baseline="0" dirty="0">
              <a:solidFill>
                <a:srgbClr val="000000"/>
              </a:solidFill>
              <a:latin typeface="Times New Roman" panose="02020603050405020304" pitchFamily="18" charset="0"/>
            </a:endParaRPr>
          </a:p>
          <a:p>
            <a:r>
              <a:rPr lang="en-US" sz="1800" b="1" i="0" u="none" strike="noStrike" baseline="0" dirty="0">
                <a:solidFill>
                  <a:srgbClr val="000000"/>
                </a:solidFill>
                <a:latin typeface="Times New Roman" panose="02020603050405020304" pitchFamily="18" charset="0"/>
              </a:rPr>
              <a:t>Expands knowledge base in the research area</a:t>
            </a:r>
            <a:r>
              <a:rPr lang="en-US" sz="1800" b="0" i="0" u="none" strike="noStrike" baseline="0" dirty="0">
                <a:solidFill>
                  <a:srgbClr val="000000"/>
                </a:solidFill>
                <a:latin typeface="Times New Roman" panose="02020603050405020304" pitchFamily="18" charset="0"/>
              </a:rPr>
              <a:t>: </a:t>
            </a:r>
          </a:p>
          <a:p>
            <a:pPr algn="l"/>
            <a:endParaRPr lang="tr-TR" sz="1800" b="0" i="0" u="none" strike="noStrike" baseline="0" dirty="0">
              <a:solidFill>
                <a:srgbClr val="000000"/>
              </a:solidFill>
              <a:latin typeface="Times New Roman" panose="02020603050405020304" pitchFamily="18" charset="0"/>
            </a:endParaRPr>
          </a:p>
          <a:p>
            <a:r>
              <a:rPr lang="tr-TR" sz="1800" b="1" i="0" u="none" strike="noStrike" baseline="0" dirty="0" err="1">
                <a:solidFill>
                  <a:srgbClr val="000000"/>
                </a:solidFill>
                <a:latin typeface="Times New Roman" panose="02020603050405020304" pitchFamily="18" charset="0"/>
              </a:rPr>
              <a:t>Contextualizes</a:t>
            </a:r>
            <a:r>
              <a:rPr lang="tr-TR" sz="1800" b="1" i="0" u="none" strike="noStrike" baseline="0" dirty="0">
                <a:solidFill>
                  <a:srgbClr val="000000"/>
                </a:solidFill>
                <a:latin typeface="Times New Roman" panose="02020603050405020304" pitchFamily="18" charset="0"/>
              </a:rPr>
              <a:t> </a:t>
            </a:r>
            <a:r>
              <a:rPr lang="tr-TR" sz="1800" b="1" i="0" u="none" strike="noStrike" baseline="0" dirty="0" err="1">
                <a:solidFill>
                  <a:srgbClr val="000000"/>
                </a:solidFill>
                <a:latin typeface="Times New Roman" panose="02020603050405020304" pitchFamily="18" charset="0"/>
              </a:rPr>
              <a:t>your</a:t>
            </a:r>
            <a:r>
              <a:rPr lang="tr-TR" sz="1800" b="1" i="0" u="none" strike="noStrike" baseline="0" dirty="0">
                <a:solidFill>
                  <a:srgbClr val="000000"/>
                </a:solidFill>
                <a:latin typeface="Times New Roman" panose="02020603050405020304" pitchFamily="18" charset="0"/>
              </a:rPr>
              <a:t> </a:t>
            </a:r>
            <a:r>
              <a:rPr lang="tr-TR" sz="1800" b="1" i="0" u="none" strike="noStrike" baseline="0" dirty="0" err="1">
                <a:solidFill>
                  <a:srgbClr val="000000"/>
                </a:solidFill>
                <a:latin typeface="Times New Roman" panose="02020603050405020304" pitchFamily="18" charset="0"/>
              </a:rPr>
              <a:t>findings</a:t>
            </a:r>
            <a:r>
              <a:rPr lang="tr-TR" sz="1800" b="0" i="0" u="none" strike="noStrike" baseline="0" dirty="0">
                <a:solidFill>
                  <a:srgbClr val="000000"/>
                </a:solidFill>
                <a:latin typeface="Times New Roman" panose="02020603050405020304" pitchFamily="18" charset="0"/>
              </a:rPr>
              <a:t>: </a:t>
            </a:r>
          </a:p>
          <a:p>
            <a:endParaRPr lang="en-US" sz="1800" b="0" i="0" u="none" strike="noStrike" baseline="0" dirty="0">
              <a:solidFill>
                <a:srgbClr val="000000"/>
              </a:solidFill>
              <a:latin typeface="Times New Roman" panose="02020603050405020304" pitchFamily="18" charset="0"/>
            </a:endParaRPr>
          </a:p>
          <a:p>
            <a:endParaRPr lang="tr-TR" dirty="0"/>
          </a:p>
        </p:txBody>
      </p:sp>
    </p:spTree>
    <p:extLst>
      <p:ext uri="{BB962C8B-B14F-4D97-AF65-F5344CB8AC3E}">
        <p14:creationId xmlns:p14="http://schemas.microsoft.com/office/powerpoint/2010/main" val="12701639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E2CBFB-BF0F-38FF-6CD3-420200D88A9A}"/>
              </a:ext>
            </a:extLst>
          </p:cNvPr>
          <p:cNvSpPr>
            <a:spLocks noGrp="1"/>
          </p:cNvSpPr>
          <p:nvPr>
            <p:ph type="title"/>
          </p:nvPr>
        </p:nvSpPr>
        <p:spPr/>
        <p:txBody>
          <a:bodyPr>
            <a:normAutofit fontScale="90000"/>
          </a:bodyPr>
          <a:lstStyle/>
          <a:p>
            <a:r>
              <a:rPr lang="en-US" dirty="0"/>
              <a:t>Procedure for reviewing the literature:</a:t>
            </a:r>
            <a:br>
              <a:rPr lang="en-US" dirty="0"/>
            </a:br>
            <a:endParaRPr lang="tr-TR" dirty="0"/>
          </a:p>
        </p:txBody>
      </p:sp>
      <p:sp>
        <p:nvSpPr>
          <p:cNvPr id="3" name="İçerik Yer Tutucusu 2">
            <a:extLst>
              <a:ext uri="{FF2B5EF4-FFF2-40B4-BE49-F238E27FC236}">
                <a16:creationId xmlns:a16="http://schemas.microsoft.com/office/drawing/2014/main" id="{8E6DFE89-4081-DE86-CA43-8670BE72BD3A}"/>
              </a:ext>
            </a:extLst>
          </p:cNvPr>
          <p:cNvSpPr>
            <a:spLocks noGrp="1"/>
          </p:cNvSpPr>
          <p:nvPr>
            <p:ph idx="1"/>
          </p:nvPr>
        </p:nvSpPr>
        <p:spPr/>
        <p:txBody>
          <a:bodyPr/>
          <a:lstStyle/>
          <a:p>
            <a:r>
              <a:rPr lang="en-US" dirty="0"/>
              <a:t>a) Explore the existing literature in your area of study;</a:t>
            </a:r>
          </a:p>
          <a:p>
            <a:r>
              <a:rPr lang="en-US" dirty="0"/>
              <a:t>b) Review the literature selected;</a:t>
            </a:r>
          </a:p>
          <a:p>
            <a:r>
              <a:rPr lang="en-US" dirty="0"/>
              <a:t>c) Develop a theoretical framework;</a:t>
            </a:r>
          </a:p>
          <a:p>
            <a:r>
              <a:rPr lang="en-US" dirty="0"/>
              <a:t>d) Develop a conceptual framework.</a:t>
            </a:r>
            <a:endParaRPr lang="tr-TR" dirty="0"/>
          </a:p>
        </p:txBody>
      </p:sp>
    </p:spTree>
    <p:extLst>
      <p:ext uri="{BB962C8B-B14F-4D97-AF65-F5344CB8AC3E}">
        <p14:creationId xmlns:p14="http://schemas.microsoft.com/office/powerpoint/2010/main" val="31433167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5226841-B26F-7713-377D-2EEC3F8C3888}"/>
              </a:ext>
            </a:extLst>
          </p:cNvPr>
          <p:cNvSpPr>
            <a:spLocks noGrp="1"/>
          </p:cNvSpPr>
          <p:nvPr>
            <p:ph idx="1"/>
          </p:nvPr>
        </p:nvSpPr>
        <p:spPr>
          <a:xfrm>
            <a:off x="838200" y="705853"/>
            <a:ext cx="10515600" cy="5471110"/>
          </a:xfrm>
        </p:spPr>
        <p:txBody>
          <a:bodyPr>
            <a:normAutofit lnSpcReduction="10000"/>
          </a:bodyPr>
          <a:lstStyle/>
          <a:p>
            <a:pPr marL="228600" indent="0">
              <a:buNone/>
            </a:pPr>
            <a:r>
              <a:rPr lang="tr-TR" sz="1800" b="1" i="0" u="none" strike="noStrike" baseline="0" dirty="0">
                <a:solidFill>
                  <a:srgbClr val="000000"/>
                </a:solidFill>
                <a:latin typeface="Times New Roman" panose="02020603050405020304" pitchFamily="18" charset="0"/>
              </a:rPr>
              <a:t>a) </a:t>
            </a:r>
            <a:r>
              <a:rPr lang="en-US" sz="1800" b="1" i="0" u="none" strike="noStrike" baseline="0" dirty="0">
                <a:solidFill>
                  <a:srgbClr val="000000"/>
                </a:solidFill>
                <a:latin typeface="Times New Roman" panose="02020603050405020304" pitchFamily="18" charset="0"/>
              </a:rPr>
              <a:t>Explore the available literature: </a:t>
            </a:r>
            <a:r>
              <a:rPr lang="en-US" sz="1800" b="0" i="0" u="none" strike="noStrike" baseline="0" dirty="0">
                <a:solidFill>
                  <a:srgbClr val="000000"/>
                </a:solidFill>
                <a:latin typeface="Times New Roman" panose="02020603050405020304" pitchFamily="18" charset="0"/>
              </a:rPr>
              <a:t>It is essential to have at least a general understanding of the topic area and the issue that needs to be researched in order to </a:t>
            </a:r>
            <a:r>
              <a:rPr lang="en-US" sz="1800" b="1" i="0" u="none" strike="noStrike" baseline="0" dirty="0">
                <a:solidFill>
                  <a:srgbClr val="000000"/>
                </a:solidFill>
                <a:latin typeface="Times New Roman" panose="02020603050405020304" pitchFamily="18" charset="0"/>
              </a:rPr>
              <a:t>define search criteria </a:t>
            </a:r>
            <a:r>
              <a:rPr lang="en-US" sz="1800" b="0" i="0" u="none" strike="noStrike" baseline="0" dirty="0">
                <a:solidFill>
                  <a:srgbClr val="000000"/>
                </a:solidFill>
                <a:latin typeface="Times New Roman" panose="02020603050405020304" pitchFamily="18" charset="0"/>
              </a:rPr>
              <a:t>and </a:t>
            </a:r>
            <a:r>
              <a:rPr lang="en-US" sz="1800" b="1" i="0" u="none" strike="noStrike" baseline="0" dirty="0">
                <a:solidFill>
                  <a:srgbClr val="000000"/>
                </a:solidFill>
                <a:latin typeface="Times New Roman" panose="02020603050405020304" pitchFamily="18" charset="0"/>
              </a:rPr>
              <a:t>conduct an efficient literature search </a:t>
            </a:r>
            <a:r>
              <a:rPr lang="en-US" sz="1800" b="0" i="0" u="none" strike="noStrike" baseline="0" dirty="0">
                <a:solidFill>
                  <a:srgbClr val="000000"/>
                </a:solidFill>
                <a:latin typeface="Times New Roman" panose="02020603050405020304" pitchFamily="18" charset="0"/>
              </a:rPr>
              <a:t>in the area of interest. The creation of a </a:t>
            </a:r>
            <a:r>
              <a:rPr lang="en-US" sz="1800" b="1" i="0" u="none" strike="noStrike" baseline="0" dirty="0">
                <a:solidFill>
                  <a:srgbClr val="000000"/>
                </a:solidFill>
                <a:latin typeface="Times New Roman" panose="02020603050405020304" pitchFamily="18" charset="0"/>
              </a:rPr>
              <a:t>bibliography</a:t>
            </a:r>
            <a:r>
              <a:rPr lang="en-US" sz="1800" b="0" i="0" u="none" strike="noStrike" baseline="0" dirty="0">
                <a:solidFill>
                  <a:srgbClr val="000000"/>
                </a:solidFill>
                <a:latin typeface="Times New Roman" panose="02020603050405020304" pitchFamily="18" charset="0"/>
              </a:rPr>
              <a:t> for this large subject using </a:t>
            </a:r>
            <a:r>
              <a:rPr lang="en-US" sz="1800" b="0" i="1" u="none" strike="noStrike" baseline="0" dirty="0">
                <a:solidFill>
                  <a:srgbClr val="000000"/>
                </a:solidFill>
                <a:latin typeface="Times New Roman" panose="02020603050405020304" pitchFamily="18" charset="0"/>
              </a:rPr>
              <a:t>books, magazines, and journals comes after.</a:t>
            </a:r>
            <a:endParaRPr lang="tr-TR" sz="1800" b="0" i="0" u="none" strike="noStrike" baseline="0" dirty="0">
              <a:solidFill>
                <a:srgbClr val="000000"/>
              </a:solidFill>
              <a:latin typeface="Times New Roman" panose="02020603050405020304" pitchFamily="18" charset="0"/>
            </a:endParaRPr>
          </a:p>
          <a:p>
            <a:pPr marL="228600" indent="0" algn="just">
              <a:buNone/>
            </a:pPr>
            <a:r>
              <a:rPr lang="tr-TR" sz="1800" b="1" i="0" u="none" strike="noStrike" baseline="0" dirty="0">
                <a:solidFill>
                  <a:srgbClr val="000000"/>
                </a:solidFill>
                <a:latin typeface="Times New Roman" panose="02020603050405020304" pitchFamily="18" charset="0"/>
              </a:rPr>
              <a:t>b) </a:t>
            </a:r>
            <a:r>
              <a:rPr lang="en-US" sz="1800" b="1" i="0" u="none" strike="noStrike" baseline="0" dirty="0">
                <a:solidFill>
                  <a:srgbClr val="000000"/>
                </a:solidFill>
                <a:latin typeface="Times New Roman" panose="02020603050405020304" pitchFamily="18" charset="0"/>
              </a:rPr>
              <a:t>Review the literature chosen:</a:t>
            </a:r>
            <a:r>
              <a:rPr lang="tr-TR" sz="1800" b="1" i="0" u="none" strike="noStrike" baseline="0" dirty="0">
                <a:solidFill>
                  <a:srgbClr val="000000"/>
                </a:solidFill>
                <a:latin typeface="Times New Roman" panose="02020603050405020304" pitchFamily="18" charset="0"/>
              </a:rPr>
              <a:t> </a:t>
            </a:r>
            <a:r>
              <a:rPr lang="en-US" sz="1800" i="0" u="none" strike="noStrike" baseline="0" dirty="0">
                <a:solidFill>
                  <a:srgbClr val="000000"/>
                </a:solidFill>
                <a:latin typeface="Times New Roman" panose="02020603050405020304" pitchFamily="18" charset="0"/>
              </a:rPr>
              <a:t>The chosen literature must be critically examined in order to draw </a:t>
            </a:r>
            <a:r>
              <a:rPr lang="en-US" sz="1800" b="1" i="0" u="none" strike="noStrike" baseline="0" dirty="0">
                <a:solidFill>
                  <a:srgbClr val="000000"/>
                </a:solidFill>
                <a:latin typeface="Times New Roman" panose="02020603050405020304" pitchFamily="18" charset="0"/>
              </a:rPr>
              <a:t>connections between the research problem and the ideas covered in earlier publications</a:t>
            </a:r>
            <a:r>
              <a:rPr lang="en-US" sz="1800" i="0" u="none" strike="noStrike" baseline="0" dirty="0">
                <a:solidFill>
                  <a:srgbClr val="000000"/>
                </a:solidFill>
                <a:latin typeface="Times New Roman" panose="02020603050405020304" pitchFamily="18" charset="0"/>
              </a:rPr>
              <a:t>. The findings for each of the relevant subtopics or subareas can be recorded separately by the researcher and then combined later. For easier comparison and analysis, the results may then be organized in a </a:t>
            </a:r>
            <a:r>
              <a:rPr lang="en-US" sz="1800" b="1" i="0" u="none" strike="noStrike" baseline="0" dirty="0">
                <a:solidFill>
                  <a:srgbClr val="000000"/>
                </a:solidFill>
                <a:latin typeface="Times New Roman" panose="02020603050405020304" pitchFamily="18" charset="0"/>
              </a:rPr>
              <a:t>table fashion depending on these factors or themes.</a:t>
            </a:r>
            <a:r>
              <a:rPr lang="en-US" sz="1800" i="0" u="none" strike="noStrike" baseline="0" dirty="0">
                <a:solidFill>
                  <a:srgbClr val="000000"/>
                </a:solidFill>
                <a:latin typeface="Times New Roman" panose="02020603050405020304" pitchFamily="18" charset="0"/>
              </a:rPr>
              <a:t> Summarize the information where it logically goes under the previously developed assumption as the reading and referencing continue.</a:t>
            </a:r>
            <a:endParaRPr lang="tr-TR" sz="1800" i="0" u="none" strike="noStrike" baseline="0" dirty="0">
              <a:solidFill>
                <a:srgbClr val="000000"/>
              </a:solidFill>
              <a:latin typeface="Times New Roman" panose="02020603050405020304" pitchFamily="18" charset="0"/>
            </a:endParaRPr>
          </a:p>
          <a:p>
            <a:r>
              <a:rPr lang="en-US" sz="1800" b="1" i="0" u="none" strike="noStrike" baseline="0" dirty="0">
                <a:solidFill>
                  <a:srgbClr val="000000"/>
                </a:solidFill>
                <a:latin typeface="Times New Roman" panose="02020603050405020304" pitchFamily="18" charset="0"/>
              </a:rPr>
              <a:t>Read critically with particular reference to the following aspects: </a:t>
            </a:r>
            <a:endParaRPr lang="en-US" sz="1800" b="0" i="0" u="none" strike="noStrike" baseline="0" dirty="0">
              <a:solidFill>
                <a:srgbClr val="000000"/>
              </a:solidFill>
              <a:latin typeface="Times New Roman" panose="02020603050405020304" pitchFamily="18" charset="0"/>
            </a:endParaRPr>
          </a:p>
          <a:p>
            <a:r>
              <a:rPr lang="en-US" sz="1800" b="1" i="0" u="none" strike="noStrike" baseline="0" dirty="0">
                <a:solidFill>
                  <a:srgbClr val="000000"/>
                </a:solidFill>
                <a:latin typeface="Cambria" panose="02040503050406030204" pitchFamily="18" charset="0"/>
              </a:rPr>
              <a:t> </a:t>
            </a:r>
            <a:r>
              <a:rPr lang="en-US" sz="1800" b="0" i="0" u="none" strike="noStrike" baseline="0" dirty="0">
                <a:solidFill>
                  <a:srgbClr val="000000"/>
                </a:solidFill>
                <a:latin typeface="Times New Roman" panose="02020603050405020304" pitchFamily="18" charset="0"/>
              </a:rPr>
              <a:t>Notice whether the facts supporting your theoretical framework have been definitely proven.</a:t>
            </a:r>
            <a:endParaRPr lang="tr-TR" sz="1800" b="0" i="0" u="none" strike="noStrike" baseline="0" dirty="0">
              <a:solidFill>
                <a:srgbClr val="000000"/>
              </a:solidFill>
              <a:latin typeface="Times New Roman" panose="02020603050405020304" pitchFamily="18" charset="0"/>
            </a:endParaRPr>
          </a:p>
          <a:p>
            <a:r>
              <a:rPr lang="en-US" sz="1800" b="1" i="0" u="none" strike="noStrike" baseline="0" dirty="0">
                <a:solidFill>
                  <a:srgbClr val="000000"/>
                </a:solidFill>
                <a:latin typeface="Cambria" panose="02040503050406030204" pitchFamily="18" charset="0"/>
              </a:rPr>
              <a:t> </a:t>
            </a:r>
            <a:r>
              <a:rPr lang="en-US" sz="1800" b="0" i="0" u="none" strike="noStrike" baseline="0" dirty="0">
                <a:solidFill>
                  <a:srgbClr val="000000"/>
                </a:solidFill>
                <a:latin typeface="Times New Roman" panose="02020603050405020304" pitchFamily="18" charset="0"/>
              </a:rPr>
              <a:t>Note the theories put forward, the criticisms of these and their basis, the methodologies adopted and the criticisms of them. </a:t>
            </a:r>
          </a:p>
          <a:p>
            <a:r>
              <a:rPr lang="en-US" sz="1800" b="0" i="0" u="none" strike="noStrike" baseline="0" dirty="0">
                <a:solidFill>
                  <a:srgbClr val="000000"/>
                </a:solidFill>
                <a:latin typeface="Times New Roman" panose="02020603050405020304" pitchFamily="18" charset="0"/>
              </a:rPr>
              <a:t>Examine to what extent the findings can be generalized to other situations. Determine the places where little or nothing is known-the gaps in the body of knowledge.</a:t>
            </a:r>
            <a:endParaRPr lang="tr-TR" i="1" dirty="0"/>
          </a:p>
        </p:txBody>
      </p:sp>
    </p:spTree>
    <p:extLst>
      <p:ext uri="{BB962C8B-B14F-4D97-AF65-F5344CB8AC3E}">
        <p14:creationId xmlns:p14="http://schemas.microsoft.com/office/powerpoint/2010/main" val="3267717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fade">
                                      <p:cBhvr>
                                        <p:cTn id="11" dur="1000"/>
                                        <p:tgtEl>
                                          <p:spTgt spid="3">
                                            <p:txEl>
                                              <p:pRg st="2" end="2"/>
                                            </p:txEl>
                                          </p:spTgt>
                                        </p:tgtEl>
                                      </p:cBhvr>
                                    </p:animEffect>
                                    <p:anim calcmode="lin" valueType="num">
                                      <p:cBhvr>
                                        <p:cTn id="1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4" presetID="42"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anim calcmode="lin" valueType="num">
                                      <p:cBhvr>
                                        <p:cTn id="1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9" presetID="42"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1000"/>
                                        <p:tgtEl>
                                          <p:spTgt spid="3">
                                            <p:txEl>
                                              <p:pRg st="5" end="5"/>
                                            </p:txEl>
                                          </p:spTgt>
                                        </p:tgtEl>
                                      </p:cBhvr>
                                    </p:animEffect>
                                    <p:anim calcmode="lin" valueType="num">
                                      <p:cBhvr>
                                        <p:cTn id="2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538953A-BF9A-5D2A-FBCD-D60D16A6AFD6}"/>
              </a:ext>
            </a:extLst>
          </p:cNvPr>
          <p:cNvSpPr>
            <a:spLocks noGrp="1"/>
          </p:cNvSpPr>
          <p:nvPr>
            <p:ph idx="1"/>
          </p:nvPr>
        </p:nvSpPr>
        <p:spPr>
          <a:xfrm>
            <a:off x="838200" y="657726"/>
            <a:ext cx="10515600" cy="5519237"/>
          </a:xfrm>
        </p:spPr>
        <p:txBody>
          <a:bodyPr/>
          <a:lstStyle/>
          <a:p>
            <a:pPr algn="l"/>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c) </a:t>
            </a:r>
            <a:r>
              <a:rPr lang="en-US" sz="1800" b="1" i="0" u="none" strike="noStrike" baseline="0" dirty="0">
                <a:solidFill>
                  <a:srgbClr val="000000"/>
                </a:solidFill>
                <a:latin typeface="Times New Roman" panose="02020603050405020304" pitchFamily="18" charset="0"/>
              </a:rPr>
              <a:t>Develop a theoretical framework: </a:t>
            </a:r>
            <a:endParaRPr lang="tr-TR" sz="1800" b="0" i="0" u="none" strike="noStrike" baseline="0" dirty="0">
              <a:solidFill>
                <a:srgbClr val="000000"/>
              </a:solidFill>
              <a:latin typeface="Times New Roman" panose="02020603050405020304" pitchFamily="18" charset="0"/>
            </a:endParaRPr>
          </a:p>
          <a:p>
            <a:r>
              <a:rPr lang="tr-TR" sz="1800" dirty="0">
                <a:solidFill>
                  <a:srgbClr val="000000"/>
                </a:solidFill>
                <a:latin typeface="Times New Roman" panose="02020603050405020304" pitchFamily="18" charset="0"/>
              </a:rPr>
              <a:t>T</a:t>
            </a:r>
            <a:r>
              <a:rPr lang="en-US" sz="1800" b="0" i="0" u="none" strike="noStrike" baseline="0" dirty="0" err="1">
                <a:solidFill>
                  <a:srgbClr val="000000"/>
                </a:solidFill>
                <a:latin typeface="Times New Roman" panose="02020603050405020304" pitchFamily="18" charset="0"/>
              </a:rPr>
              <a:t>heoretical</a:t>
            </a:r>
            <a:r>
              <a:rPr lang="en-US" sz="1800" b="0" i="0" u="none" strike="noStrike" baseline="0" dirty="0">
                <a:solidFill>
                  <a:srgbClr val="000000"/>
                </a:solidFill>
                <a:latin typeface="Times New Roman" panose="02020603050405020304" pitchFamily="18" charset="0"/>
              </a:rPr>
              <a:t> framework consists of concepts and, together with their definitions and reference to relevant scholarly literature, existing theory that is used for a particular study. This framework must demonstrate an understanding of theories and concepts that are relevant to the research study and that relate to the broader areas of knowledge being considered. </a:t>
            </a:r>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Therefore, we can conclude that </a:t>
            </a:r>
            <a:r>
              <a:rPr lang="en-US" sz="1800" b="1" i="0" u="none" strike="noStrike" baseline="0" dirty="0">
                <a:solidFill>
                  <a:srgbClr val="000000"/>
                </a:solidFill>
                <a:latin typeface="Times New Roman" panose="02020603050405020304" pitchFamily="18" charset="0"/>
              </a:rPr>
              <a:t>theoretical framework and review of literature are complementing each other. </a:t>
            </a:r>
            <a:r>
              <a:rPr lang="en-US" sz="1800" b="0" i="0" u="none" strike="noStrike" baseline="0" dirty="0">
                <a:solidFill>
                  <a:srgbClr val="000000"/>
                </a:solidFill>
                <a:latin typeface="Times New Roman" panose="02020603050405020304" pitchFamily="18" charset="0"/>
              </a:rPr>
              <a:t>A theoretical framework cannot be developed if we do not look into the literature and inversely if we do not have a good theoretical framework; it is not possible to do an effective review of the literature </a:t>
            </a:r>
            <a:endParaRPr lang="tr-TR" dirty="0"/>
          </a:p>
        </p:txBody>
      </p:sp>
    </p:spTree>
    <p:extLst>
      <p:ext uri="{BB962C8B-B14F-4D97-AF65-F5344CB8AC3E}">
        <p14:creationId xmlns:p14="http://schemas.microsoft.com/office/powerpoint/2010/main" val="28896301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8E56DA3-34D2-F813-A472-6F9226AD66D9}"/>
              </a:ext>
            </a:extLst>
          </p:cNvPr>
          <p:cNvSpPr>
            <a:spLocks noGrp="1"/>
          </p:cNvSpPr>
          <p:nvPr>
            <p:ph sz="half" idx="1"/>
          </p:nvPr>
        </p:nvSpPr>
        <p:spPr>
          <a:xfrm>
            <a:off x="497305" y="753979"/>
            <a:ext cx="5522495" cy="5422984"/>
          </a:xfrm>
        </p:spPr>
        <p:txBody>
          <a:bodyPr>
            <a:normAutofit fontScale="77500" lnSpcReduction="20000"/>
          </a:bodyPr>
          <a:lstStyle/>
          <a:p>
            <a:r>
              <a:rPr lang="tr-TR" sz="1800" b="1" i="0" u="none" strike="noStrike" baseline="0" dirty="0" err="1">
                <a:solidFill>
                  <a:srgbClr val="000000"/>
                </a:solidFill>
                <a:latin typeface="Times New Roman" panose="02020603050405020304" pitchFamily="18" charset="0"/>
              </a:rPr>
              <a:t>Types</a:t>
            </a:r>
            <a:r>
              <a:rPr lang="tr-TR" sz="1800" b="1" i="0" u="none" strike="noStrike" baseline="0" dirty="0">
                <a:solidFill>
                  <a:srgbClr val="000000"/>
                </a:solidFill>
                <a:latin typeface="Times New Roman" panose="02020603050405020304" pitchFamily="18" charset="0"/>
              </a:rPr>
              <a:t> of </a:t>
            </a:r>
            <a:r>
              <a:rPr lang="tr-TR" sz="1800" b="1" i="0" u="none" strike="noStrike" baseline="0" dirty="0" err="1">
                <a:solidFill>
                  <a:srgbClr val="000000"/>
                </a:solidFill>
                <a:latin typeface="Times New Roman" panose="02020603050405020304" pitchFamily="18" charset="0"/>
              </a:rPr>
              <a:t>Literature</a:t>
            </a:r>
            <a:r>
              <a:rPr lang="tr-TR" sz="1800" b="1" i="0" u="none" strike="noStrike" baseline="0" dirty="0">
                <a:solidFill>
                  <a:srgbClr val="000000"/>
                </a:solidFill>
                <a:latin typeface="Times New Roman" panose="02020603050405020304" pitchFamily="18" charset="0"/>
              </a:rPr>
              <a:t>: </a:t>
            </a:r>
            <a:endParaRPr lang="tr-TR" sz="1800" b="0" i="0" u="none" strike="noStrike" baseline="0" dirty="0">
              <a:solidFill>
                <a:srgbClr val="000000"/>
              </a:solidFill>
              <a:latin typeface="Times New Roman" panose="02020603050405020304" pitchFamily="18" charset="0"/>
            </a:endParaRPr>
          </a:p>
          <a:p>
            <a:r>
              <a:rPr lang="en-US" sz="1800" b="1" i="0" u="none" strike="noStrike" baseline="0" dirty="0">
                <a:solidFill>
                  <a:srgbClr val="000000"/>
                </a:solidFill>
                <a:latin typeface="Times New Roman" panose="02020603050405020304" pitchFamily="18" charset="0"/>
              </a:rPr>
              <a:t>Primary Literature: </a:t>
            </a:r>
            <a:r>
              <a:rPr lang="en-US" sz="1800" b="0" i="0" u="none" strike="noStrike" baseline="0" dirty="0">
                <a:solidFill>
                  <a:srgbClr val="000000"/>
                </a:solidFill>
                <a:latin typeface="Times New Roman" panose="02020603050405020304" pitchFamily="18" charset="0"/>
              </a:rPr>
              <a:t>Primary sources means original study, based on direct observation, use of statistical records, interviews, or experimental methods, of actual practices or the actual impact of practices or policies. They are authored by researchers, contain original research data, and are usually published in a peer-reviewed journal. </a:t>
            </a:r>
            <a:r>
              <a:rPr lang="tr-TR" sz="1800" b="1" i="1" u="none" strike="noStrike" baseline="0" dirty="0" err="1">
                <a:solidFill>
                  <a:srgbClr val="000000"/>
                </a:solidFill>
                <a:latin typeface="Times New Roman" panose="02020603050405020304" pitchFamily="18" charset="0"/>
              </a:rPr>
              <a:t>Printed</a:t>
            </a:r>
            <a:r>
              <a:rPr lang="tr-TR" sz="1800" b="1" i="1" u="none" strike="noStrike" baseline="0" dirty="0">
                <a:solidFill>
                  <a:srgbClr val="000000"/>
                </a:solidFill>
                <a:latin typeface="Times New Roman" panose="02020603050405020304" pitchFamily="18" charset="0"/>
              </a:rPr>
              <a:t> </a:t>
            </a:r>
            <a:r>
              <a:rPr lang="tr-TR" sz="1800" b="1" i="1" u="none" strike="noStrike" baseline="0" dirty="0" err="1">
                <a:solidFill>
                  <a:srgbClr val="000000"/>
                </a:solidFill>
                <a:latin typeface="Times New Roman" panose="02020603050405020304" pitchFamily="18" charset="0"/>
              </a:rPr>
              <a:t>Literature</a:t>
            </a:r>
            <a:r>
              <a:rPr lang="tr-TR" sz="1800" b="1" i="1" u="none" strike="noStrike" baseline="0" dirty="0">
                <a:solidFill>
                  <a:srgbClr val="000000"/>
                </a:solidFill>
                <a:latin typeface="Times New Roman" panose="02020603050405020304" pitchFamily="18" charset="0"/>
              </a:rPr>
              <a:t> </a:t>
            </a:r>
            <a:r>
              <a:rPr lang="tr-TR" sz="1800" b="1" i="1" u="none" strike="noStrike" baseline="0" dirty="0" err="1">
                <a:solidFill>
                  <a:srgbClr val="000000"/>
                </a:solidFill>
                <a:latin typeface="Times New Roman" panose="02020603050405020304" pitchFamily="18" charset="0"/>
              </a:rPr>
              <a:t>Sources</a:t>
            </a:r>
            <a:r>
              <a:rPr lang="tr-TR" sz="1800" b="1" i="1" u="none" strike="noStrike" baseline="0" dirty="0">
                <a:solidFill>
                  <a:srgbClr val="000000"/>
                </a:solidFill>
                <a:latin typeface="Times New Roman" panose="02020603050405020304" pitchFamily="18" charset="0"/>
              </a:rPr>
              <a:t>: </a:t>
            </a:r>
            <a:endParaRPr lang="tr-TR" sz="1800" b="0" i="0" u="none" strike="noStrike" baseline="0" dirty="0">
              <a:solidFill>
                <a:srgbClr val="000000"/>
              </a:solidFill>
              <a:latin typeface="Times New Roman" panose="02020603050405020304" pitchFamily="18" charset="0"/>
            </a:endParaRPr>
          </a:p>
          <a:p>
            <a:r>
              <a:rPr lang="tr-TR" sz="1800" b="0" i="0" u="none" strike="noStrike" baseline="0" dirty="0">
                <a:solidFill>
                  <a:srgbClr val="000000"/>
                </a:solidFill>
                <a:latin typeface="Wingdings" panose="05000000000000000000" pitchFamily="2" charset="2"/>
              </a:rPr>
              <a:t> </a:t>
            </a:r>
            <a:r>
              <a:rPr lang="tr-TR" sz="1800" b="0" i="1" u="none" strike="noStrike" baseline="0" dirty="0" err="1">
                <a:solidFill>
                  <a:srgbClr val="000000"/>
                </a:solidFill>
                <a:latin typeface="Times New Roman" panose="02020603050405020304" pitchFamily="18" charset="0"/>
              </a:rPr>
              <a:t>Diaries</a:t>
            </a:r>
            <a:r>
              <a:rPr lang="tr-TR" sz="1800" b="0" i="1" u="none" strike="noStrike" baseline="0" dirty="0">
                <a:solidFill>
                  <a:srgbClr val="000000"/>
                </a:solidFill>
                <a:latin typeface="Times New Roman" panose="02020603050405020304" pitchFamily="18" charset="0"/>
              </a:rPr>
              <a:t> </a:t>
            </a:r>
            <a:endParaRPr lang="tr-TR" sz="1800" b="0" i="0" u="none" strike="noStrike" baseline="0" dirty="0">
              <a:solidFill>
                <a:srgbClr val="000000"/>
              </a:solidFill>
              <a:latin typeface="Times New Roman" panose="02020603050405020304" pitchFamily="18" charset="0"/>
            </a:endParaRPr>
          </a:p>
          <a:p>
            <a:r>
              <a:rPr lang="tr-TR" sz="1800" b="0" i="0" u="none" strike="noStrike" baseline="0" dirty="0">
                <a:solidFill>
                  <a:srgbClr val="000000"/>
                </a:solidFill>
                <a:latin typeface="Wingdings" panose="05000000000000000000" pitchFamily="2" charset="2"/>
              </a:rPr>
              <a:t> </a:t>
            </a:r>
            <a:r>
              <a:rPr lang="tr-TR" sz="1800" b="0" i="1" u="none" strike="noStrike" baseline="0" dirty="0" err="1">
                <a:solidFill>
                  <a:srgbClr val="000000"/>
                </a:solidFill>
                <a:latin typeface="Times New Roman" panose="02020603050405020304" pitchFamily="18" charset="0"/>
              </a:rPr>
              <a:t>Letters</a:t>
            </a:r>
            <a:r>
              <a:rPr lang="tr-TR" sz="1800" b="0" i="1" u="none" strike="noStrike" baseline="0" dirty="0">
                <a:solidFill>
                  <a:srgbClr val="000000"/>
                </a:solidFill>
                <a:latin typeface="Times New Roman" panose="02020603050405020304" pitchFamily="18" charset="0"/>
              </a:rPr>
              <a:t> </a:t>
            </a:r>
            <a:endParaRPr lang="tr-TR" sz="1800" b="0" i="0" u="none" strike="noStrike" baseline="0" dirty="0">
              <a:solidFill>
                <a:srgbClr val="000000"/>
              </a:solidFill>
              <a:latin typeface="Times New Roman" panose="02020603050405020304" pitchFamily="18" charset="0"/>
            </a:endParaRPr>
          </a:p>
          <a:p>
            <a:r>
              <a:rPr lang="tr-TR" sz="1800" b="0" i="0" u="none" strike="noStrike" baseline="0" dirty="0">
                <a:solidFill>
                  <a:srgbClr val="000000"/>
                </a:solidFill>
                <a:latin typeface="Wingdings" panose="05000000000000000000" pitchFamily="2" charset="2"/>
              </a:rPr>
              <a:t> </a:t>
            </a:r>
            <a:r>
              <a:rPr lang="tr-TR" sz="1800" b="0" i="1" u="none" strike="noStrike" baseline="0" dirty="0" err="1">
                <a:solidFill>
                  <a:srgbClr val="000000"/>
                </a:solidFill>
                <a:latin typeface="Times New Roman" panose="02020603050405020304" pitchFamily="18" charset="0"/>
              </a:rPr>
              <a:t>Speeches</a:t>
            </a:r>
            <a:r>
              <a:rPr lang="tr-TR" sz="1800" b="0" i="1" u="none" strike="noStrike" baseline="0" dirty="0">
                <a:solidFill>
                  <a:srgbClr val="000000"/>
                </a:solidFill>
                <a:latin typeface="Times New Roman" panose="02020603050405020304" pitchFamily="18" charset="0"/>
              </a:rPr>
              <a:t> </a:t>
            </a:r>
            <a:endParaRPr lang="tr-TR" sz="1800" b="0" i="0" u="none" strike="noStrike" baseline="0" dirty="0">
              <a:solidFill>
                <a:srgbClr val="000000"/>
              </a:solidFill>
              <a:latin typeface="Times New Roman" panose="02020603050405020304" pitchFamily="18" charset="0"/>
            </a:endParaRPr>
          </a:p>
          <a:p>
            <a:r>
              <a:rPr lang="tr-TR" sz="1800" b="0" i="0" u="none" strike="noStrike" baseline="0" dirty="0">
                <a:solidFill>
                  <a:srgbClr val="000000"/>
                </a:solidFill>
                <a:latin typeface="Wingdings" panose="05000000000000000000" pitchFamily="2" charset="2"/>
              </a:rPr>
              <a:t> </a:t>
            </a:r>
            <a:r>
              <a:rPr lang="tr-TR" sz="1800" b="0" i="1" u="none" strike="noStrike" baseline="0" dirty="0" err="1">
                <a:solidFill>
                  <a:srgbClr val="000000"/>
                </a:solidFill>
                <a:latin typeface="Times New Roman" panose="02020603050405020304" pitchFamily="18" charset="0"/>
              </a:rPr>
              <a:t>Patents</a:t>
            </a:r>
            <a:r>
              <a:rPr lang="tr-TR" sz="1800" b="0" i="1" u="none" strike="noStrike" baseline="0" dirty="0">
                <a:solidFill>
                  <a:srgbClr val="000000"/>
                </a:solidFill>
                <a:latin typeface="Times New Roman" panose="02020603050405020304" pitchFamily="18" charset="0"/>
              </a:rPr>
              <a:t> </a:t>
            </a:r>
            <a:endParaRPr lang="tr-TR" sz="1800" b="0" i="0" u="none" strike="noStrike" baseline="0" dirty="0">
              <a:solidFill>
                <a:srgbClr val="000000"/>
              </a:solidFill>
              <a:latin typeface="Times New Roman" panose="02020603050405020304" pitchFamily="18" charset="0"/>
            </a:endParaRPr>
          </a:p>
          <a:p>
            <a:r>
              <a:rPr lang="tr-TR" sz="1800" b="0" i="0" u="none" strike="noStrike" baseline="0" dirty="0">
                <a:solidFill>
                  <a:srgbClr val="000000"/>
                </a:solidFill>
                <a:latin typeface="Wingdings" panose="05000000000000000000" pitchFamily="2" charset="2"/>
              </a:rPr>
              <a:t> </a:t>
            </a:r>
            <a:r>
              <a:rPr lang="tr-TR" sz="1800" b="0" i="1" u="none" strike="noStrike" baseline="0" dirty="0" err="1">
                <a:solidFill>
                  <a:srgbClr val="000000"/>
                </a:solidFill>
                <a:latin typeface="Times New Roman" panose="02020603050405020304" pitchFamily="18" charset="0"/>
              </a:rPr>
              <a:t>Photographs</a:t>
            </a:r>
            <a:r>
              <a:rPr lang="tr-TR" sz="1800" b="0" i="1" u="none" strike="noStrike" baseline="0" dirty="0">
                <a:solidFill>
                  <a:srgbClr val="000000"/>
                </a:solidFill>
                <a:latin typeface="Times New Roman" panose="02020603050405020304" pitchFamily="18" charset="0"/>
              </a:rPr>
              <a:t> </a:t>
            </a:r>
            <a:endParaRPr lang="tr-TR" sz="1800" b="0" i="0" u="none" strike="noStrike" baseline="0" dirty="0">
              <a:solidFill>
                <a:srgbClr val="000000"/>
              </a:solidFill>
              <a:latin typeface="Times New Roman" panose="02020603050405020304" pitchFamily="18" charset="0"/>
            </a:endParaRPr>
          </a:p>
          <a:p>
            <a:r>
              <a:rPr lang="tr-TR" sz="1800" b="0" i="0" u="none" strike="noStrike" baseline="0" dirty="0">
                <a:solidFill>
                  <a:srgbClr val="000000"/>
                </a:solidFill>
                <a:latin typeface="Wingdings" panose="05000000000000000000" pitchFamily="2" charset="2"/>
              </a:rPr>
              <a:t> </a:t>
            </a:r>
            <a:r>
              <a:rPr lang="tr-TR" sz="1800" b="0" i="1" u="none" strike="noStrike" baseline="0" dirty="0" err="1">
                <a:solidFill>
                  <a:srgbClr val="000000"/>
                </a:solidFill>
                <a:latin typeface="Times New Roman" panose="02020603050405020304" pitchFamily="18" charset="0"/>
              </a:rPr>
              <a:t>Newspaper</a:t>
            </a:r>
            <a:r>
              <a:rPr lang="tr-TR" sz="1800" b="0" i="1" u="none" strike="noStrike" baseline="0" dirty="0">
                <a:solidFill>
                  <a:srgbClr val="000000"/>
                </a:solidFill>
                <a:latin typeface="Times New Roman" panose="02020603050405020304" pitchFamily="18" charset="0"/>
              </a:rPr>
              <a:t> </a:t>
            </a:r>
            <a:r>
              <a:rPr lang="tr-TR" sz="1800" b="0" i="1" u="none" strike="noStrike" baseline="0" dirty="0" err="1">
                <a:solidFill>
                  <a:srgbClr val="000000"/>
                </a:solidFill>
                <a:latin typeface="Times New Roman" panose="02020603050405020304" pitchFamily="18" charset="0"/>
              </a:rPr>
              <a:t>articles</a:t>
            </a:r>
            <a:r>
              <a:rPr lang="tr-TR" sz="1800" b="0" i="1" u="none" strike="noStrike" baseline="0" dirty="0">
                <a:solidFill>
                  <a:srgbClr val="000000"/>
                </a:solidFill>
                <a:latin typeface="Times New Roman" panose="02020603050405020304" pitchFamily="18" charset="0"/>
              </a:rPr>
              <a:t> </a:t>
            </a:r>
            <a:endParaRPr lang="tr-TR" sz="1800" b="0" i="0" u="none" strike="noStrike" baseline="0" dirty="0">
              <a:solidFill>
                <a:srgbClr val="000000"/>
              </a:solidFill>
              <a:latin typeface="Times New Roman" panose="02020603050405020304" pitchFamily="18" charset="0"/>
            </a:endParaRPr>
          </a:p>
          <a:p>
            <a:r>
              <a:rPr lang="tr-TR" sz="1800" b="0" i="0" u="none" strike="noStrike" baseline="0" dirty="0">
                <a:solidFill>
                  <a:srgbClr val="000000"/>
                </a:solidFill>
                <a:latin typeface="Wingdings" panose="05000000000000000000" pitchFamily="2" charset="2"/>
              </a:rPr>
              <a:t> </a:t>
            </a:r>
            <a:r>
              <a:rPr lang="tr-TR" sz="1800" b="0" i="1" u="none" strike="noStrike" baseline="0" dirty="0" err="1">
                <a:solidFill>
                  <a:srgbClr val="000000"/>
                </a:solidFill>
                <a:latin typeface="Times New Roman" panose="02020603050405020304" pitchFamily="18" charset="0"/>
              </a:rPr>
              <a:t>Journal</a:t>
            </a:r>
            <a:r>
              <a:rPr lang="tr-TR" sz="1800" b="0" i="1" u="none" strike="noStrike" baseline="0" dirty="0">
                <a:solidFill>
                  <a:srgbClr val="000000"/>
                </a:solidFill>
                <a:latin typeface="Times New Roman" panose="02020603050405020304" pitchFamily="18" charset="0"/>
              </a:rPr>
              <a:t> </a:t>
            </a:r>
            <a:r>
              <a:rPr lang="tr-TR" sz="1800" b="0" i="1" u="none" strike="noStrike" baseline="0" dirty="0" err="1">
                <a:solidFill>
                  <a:srgbClr val="000000"/>
                </a:solidFill>
                <a:latin typeface="Times New Roman" panose="02020603050405020304" pitchFamily="18" charset="0"/>
              </a:rPr>
              <a:t>articles</a:t>
            </a:r>
            <a:r>
              <a:rPr lang="tr-TR" sz="1800" b="0" i="1" u="none" strike="noStrike" baseline="0" dirty="0">
                <a:solidFill>
                  <a:srgbClr val="000000"/>
                </a:solidFill>
                <a:latin typeface="Times New Roman" panose="02020603050405020304" pitchFamily="18" charset="0"/>
              </a:rPr>
              <a:t> </a:t>
            </a:r>
            <a:endParaRPr lang="tr-TR" sz="1800" b="0" i="0" u="none" strike="noStrike" baseline="0" dirty="0">
              <a:solidFill>
                <a:srgbClr val="000000"/>
              </a:solidFill>
              <a:latin typeface="Times New Roman" panose="02020603050405020304" pitchFamily="18" charset="0"/>
            </a:endParaRPr>
          </a:p>
          <a:p>
            <a:r>
              <a:rPr lang="tr-TR" sz="1800" b="0" i="0" u="none" strike="noStrike" baseline="0" dirty="0">
                <a:solidFill>
                  <a:srgbClr val="000000"/>
                </a:solidFill>
                <a:latin typeface="Wingdings" panose="05000000000000000000" pitchFamily="2" charset="2"/>
              </a:rPr>
              <a:t> </a:t>
            </a:r>
            <a:r>
              <a:rPr lang="tr-TR" sz="1800" b="0" i="1" u="none" strike="noStrike" baseline="0" dirty="0" err="1">
                <a:solidFill>
                  <a:srgbClr val="000000"/>
                </a:solidFill>
                <a:latin typeface="Times New Roman" panose="02020603050405020304" pitchFamily="18" charset="0"/>
              </a:rPr>
              <a:t>Theses</a:t>
            </a:r>
            <a:r>
              <a:rPr lang="tr-TR" sz="1800" b="0" i="1" u="none" strike="noStrike" baseline="0" dirty="0">
                <a:solidFill>
                  <a:srgbClr val="000000"/>
                </a:solidFill>
                <a:latin typeface="Times New Roman" panose="02020603050405020304" pitchFamily="18" charset="0"/>
              </a:rPr>
              <a:t> </a:t>
            </a:r>
            <a:r>
              <a:rPr lang="tr-TR" sz="1800" b="0" i="1" u="none" strike="noStrike" baseline="0" dirty="0" err="1">
                <a:solidFill>
                  <a:srgbClr val="000000"/>
                </a:solidFill>
                <a:latin typeface="Times New Roman" panose="02020603050405020304" pitchFamily="18" charset="0"/>
              </a:rPr>
              <a:t>and</a:t>
            </a:r>
            <a:r>
              <a:rPr lang="tr-TR" sz="1800" b="0" i="1" u="none" strike="noStrike" baseline="0" dirty="0">
                <a:solidFill>
                  <a:srgbClr val="000000"/>
                </a:solidFill>
                <a:latin typeface="Times New Roman" panose="02020603050405020304" pitchFamily="18" charset="0"/>
              </a:rPr>
              <a:t> </a:t>
            </a:r>
            <a:r>
              <a:rPr lang="tr-TR" sz="1800" b="0" i="1" u="none" strike="noStrike" baseline="0" dirty="0" err="1">
                <a:solidFill>
                  <a:srgbClr val="000000"/>
                </a:solidFill>
                <a:latin typeface="Times New Roman" panose="02020603050405020304" pitchFamily="18" charset="0"/>
              </a:rPr>
              <a:t>dissertations</a:t>
            </a:r>
            <a:r>
              <a:rPr lang="tr-TR" sz="1800" b="0" i="1" u="none" strike="noStrike" baseline="0" dirty="0">
                <a:solidFill>
                  <a:srgbClr val="000000"/>
                </a:solidFill>
                <a:latin typeface="Times New Roman" panose="02020603050405020304" pitchFamily="18" charset="0"/>
              </a:rPr>
              <a:t> </a:t>
            </a:r>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Wingdings" panose="05000000000000000000" pitchFamily="2" charset="2"/>
              </a:rPr>
              <a:t> </a:t>
            </a:r>
            <a:r>
              <a:rPr lang="en-US" sz="1800" b="0" i="1" u="none" strike="noStrike" baseline="0" dirty="0">
                <a:solidFill>
                  <a:srgbClr val="000000"/>
                </a:solidFill>
                <a:latin typeface="Times New Roman" panose="02020603050405020304" pitchFamily="18" charset="0"/>
              </a:rPr>
              <a:t>Survey Research (e.g., market surveys, public opinion polls) </a:t>
            </a:r>
            <a:endParaRPr lang="tr-TR" sz="1800" b="0" i="1"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Wingdings" panose="05000000000000000000" pitchFamily="2" charset="2"/>
              </a:rPr>
              <a:t> </a:t>
            </a:r>
            <a:r>
              <a:rPr lang="en-US" sz="1800" b="0" i="1" u="none" strike="noStrike" baseline="0" dirty="0">
                <a:solidFill>
                  <a:srgbClr val="000000"/>
                </a:solidFill>
                <a:latin typeface="Times New Roman" panose="02020603050405020304" pitchFamily="18" charset="0"/>
              </a:rPr>
              <a:t>Proceedings of Meetings, conferences and symposia </a:t>
            </a:r>
            <a:endParaRPr lang="en-US"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Wingdings" panose="05000000000000000000" pitchFamily="2" charset="2"/>
              </a:rPr>
              <a:t> </a:t>
            </a:r>
            <a:r>
              <a:rPr lang="en-US" sz="1800" b="0" i="1" u="none" strike="noStrike" baseline="0" dirty="0">
                <a:solidFill>
                  <a:srgbClr val="000000"/>
                </a:solidFill>
                <a:latin typeface="Times New Roman" panose="02020603050405020304" pitchFamily="18" charset="0"/>
              </a:rPr>
              <a:t>Original Documents (i.e. birth certificates, wills, marriage licenses, trial transcripts) </a:t>
            </a:r>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endParaRPr lang="tr-TR" dirty="0"/>
          </a:p>
        </p:txBody>
      </p:sp>
      <p:sp>
        <p:nvSpPr>
          <p:cNvPr id="5" name="İçerik Yer Tutucusu 4">
            <a:extLst>
              <a:ext uri="{FF2B5EF4-FFF2-40B4-BE49-F238E27FC236}">
                <a16:creationId xmlns:a16="http://schemas.microsoft.com/office/drawing/2014/main" id="{923F2ED1-03BD-38A8-45E5-0E63397CDEE1}"/>
              </a:ext>
            </a:extLst>
          </p:cNvPr>
          <p:cNvSpPr>
            <a:spLocks noGrp="1"/>
          </p:cNvSpPr>
          <p:nvPr>
            <p:ph sz="half" idx="2"/>
          </p:nvPr>
        </p:nvSpPr>
        <p:spPr>
          <a:xfrm>
            <a:off x="6172200" y="577517"/>
            <a:ext cx="5522494" cy="5743072"/>
          </a:xfrm>
        </p:spPr>
        <p:txBody>
          <a:bodyPr>
            <a:normAutofit fontScale="77500" lnSpcReduction="20000"/>
          </a:bodyPr>
          <a:lstStyle/>
          <a:p>
            <a:pPr algn="l"/>
            <a:endParaRPr lang="tr-TR" sz="1800" b="0" i="0" u="none" strike="noStrike" baseline="0" dirty="0">
              <a:solidFill>
                <a:srgbClr val="000000"/>
              </a:solidFill>
              <a:latin typeface="Wingdings" panose="05000000000000000000" pitchFamily="2" charset="2"/>
            </a:endParaRP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Autobiographies</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Correspondence</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email</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letters</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Descriptions</a:t>
            </a:r>
            <a:r>
              <a:rPr lang="tr-TR" sz="1800" b="0" i="0" u="none" strike="noStrike" baseline="0" dirty="0">
                <a:solidFill>
                  <a:srgbClr val="000000"/>
                </a:solidFill>
                <a:latin typeface="Times New Roman" panose="02020603050405020304" pitchFamily="18" charset="0"/>
              </a:rPr>
              <a:t> of </a:t>
            </a:r>
            <a:r>
              <a:rPr lang="tr-TR" sz="1800" b="0" i="0" u="none" strike="noStrike" baseline="0" dirty="0" err="1">
                <a:solidFill>
                  <a:srgbClr val="000000"/>
                </a:solidFill>
                <a:latin typeface="Times New Roman" panose="02020603050405020304" pitchFamily="18" charset="0"/>
              </a:rPr>
              <a:t>travel</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Diaries</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Eyewitnesses</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Wingdings" panose="05000000000000000000" pitchFamily="2" charset="2"/>
              </a:rPr>
              <a:t> </a:t>
            </a:r>
            <a:r>
              <a:rPr lang="tr-TR" sz="1800" b="0" i="0" u="none" strike="noStrike" baseline="0" dirty="0">
                <a:solidFill>
                  <a:srgbClr val="000000"/>
                </a:solidFill>
                <a:latin typeface="Times New Roman" panose="02020603050405020304" pitchFamily="18" charset="0"/>
              </a:rPr>
              <a:t>Oral </a:t>
            </a:r>
            <a:r>
              <a:rPr lang="tr-TR" sz="1800" b="0" i="0" u="none" strike="noStrike" baseline="0" dirty="0" err="1">
                <a:solidFill>
                  <a:srgbClr val="000000"/>
                </a:solidFill>
                <a:latin typeface="Times New Roman" panose="02020603050405020304" pitchFamily="18" charset="0"/>
              </a:rPr>
              <a:t>histories</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Literary</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works</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Interviews</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Personal</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narratives</a:t>
            </a:r>
            <a:r>
              <a:rPr lang="tr-TR"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Wingdings" panose="05000000000000000000" pitchFamily="2" charset="2"/>
              </a:rPr>
              <a:t> </a:t>
            </a:r>
            <a:r>
              <a:rPr lang="en-US" sz="1800" b="0" i="0" u="none" strike="noStrike" baseline="0" dirty="0">
                <a:solidFill>
                  <a:srgbClr val="000000"/>
                </a:solidFill>
                <a:latin typeface="Times New Roman" panose="02020603050405020304" pitchFamily="18" charset="0"/>
              </a:rPr>
              <a:t>First-hand newspaper and magazine accounts of events </a:t>
            </a:r>
          </a:p>
          <a:p>
            <a:r>
              <a:rPr lang="tr-TR" sz="1800" b="0" i="0" u="none" strike="noStrike" baseline="0" dirty="0">
                <a:solidFill>
                  <a:srgbClr val="000000"/>
                </a:solidFill>
                <a:latin typeface="Wingdings" panose="05000000000000000000" pitchFamily="2" charset="2"/>
              </a:rPr>
              <a:t> </a:t>
            </a:r>
            <a:r>
              <a:rPr lang="tr-TR" sz="1800" b="0" i="0" u="none" strike="noStrike" baseline="0" dirty="0">
                <a:solidFill>
                  <a:srgbClr val="000000"/>
                </a:solidFill>
                <a:latin typeface="Times New Roman" panose="02020603050405020304" pitchFamily="18" charset="0"/>
              </a:rPr>
              <a:t>Legal </a:t>
            </a:r>
            <a:r>
              <a:rPr lang="tr-TR" sz="1800" b="0" i="0" u="none" strike="noStrike" baseline="0" dirty="0" err="1">
                <a:solidFill>
                  <a:srgbClr val="000000"/>
                </a:solidFill>
                <a:latin typeface="Times New Roman" panose="02020603050405020304" pitchFamily="18" charset="0"/>
              </a:rPr>
              <a:t>cases</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treaties</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Statistics</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surveys</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opinion</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polls</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Cartoons</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postcards</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posters</a:t>
            </a:r>
            <a:r>
              <a:rPr lang="tr-TR"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Wingdings" panose="05000000000000000000" pitchFamily="2" charset="2"/>
              </a:rPr>
              <a:t> </a:t>
            </a:r>
            <a:r>
              <a:rPr lang="en-US" sz="1800" b="0" i="1" u="none" strike="noStrike" baseline="0" dirty="0">
                <a:solidFill>
                  <a:srgbClr val="000000"/>
                </a:solidFill>
                <a:latin typeface="Times New Roman" panose="02020603050405020304" pitchFamily="18" charset="0"/>
              </a:rPr>
              <a:t>Records of organizations, government agencies (e.g. annual reports, treaties, constitutions, government documents) </a:t>
            </a:r>
            <a:endParaRPr lang="en-US" sz="1800" b="0" i="0" u="none" strike="noStrike" baseline="0" dirty="0">
              <a:solidFill>
                <a:srgbClr val="000000"/>
              </a:solidFill>
              <a:latin typeface="Times New Roman" panose="02020603050405020304" pitchFamily="18" charset="0"/>
            </a:endParaRPr>
          </a:p>
          <a:p>
            <a:endParaRPr lang="tr-TR" dirty="0"/>
          </a:p>
        </p:txBody>
      </p:sp>
    </p:spTree>
    <p:extLst>
      <p:ext uri="{BB962C8B-B14F-4D97-AF65-F5344CB8AC3E}">
        <p14:creationId xmlns:p14="http://schemas.microsoft.com/office/powerpoint/2010/main" val="41719899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5837A42-898D-A2D0-DEA2-446DF1777189}"/>
              </a:ext>
            </a:extLst>
          </p:cNvPr>
          <p:cNvSpPr>
            <a:spLocks noGrp="1"/>
          </p:cNvSpPr>
          <p:nvPr>
            <p:ph sz="half" idx="1"/>
          </p:nvPr>
        </p:nvSpPr>
        <p:spPr>
          <a:xfrm>
            <a:off x="625642" y="577517"/>
            <a:ext cx="3208421" cy="5599446"/>
          </a:xfrm>
        </p:spPr>
        <p:txBody>
          <a:bodyPr>
            <a:normAutofit fontScale="77500" lnSpcReduction="20000"/>
          </a:bodyPr>
          <a:lstStyle/>
          <a:p>
            <a:r>
              <a:rPr lang="tr-TR" sz="1800" b="1" i="0" u="none" strike="noStrike" baseline="0" dirty="0">
                <a:solidFill>
                  <a:srgbClr val="000000"/>
                </a:solidFill>
                <a:latin typeface="Times New Roman" panose="02020603050405020304" pitchFamily="18" charset="0"/>
              </a:rPr>
              <a:t>Electronic </a:t>
            </a:r>
            <a:r>
              <a:rPr lang="tr-TR" sz="1800" b="1" i="0" u="none" strike="noStrike" baseline="0" dirty="0" err="1">
                <a:solidFill>
                  <a:srgbClr val="000000"/>
                </a:solidFill>
                <a:latin typeface="Times New Roman" panose="02020603050405020304" pitchFamily="18" charset="0"/>
              </a:rPr>
              <a:t>Sources</a:t>
            </a:r>
            <a:r>
              <a:rPr lang="tr-TR" sz="1800" b="1" i="0" u="none" strike="noStrike" baseline="0" dirty="0">
                <a:solidFill>
                  <a:srgbClr val="000000"/>
                </a:solidFill>
                <a:latin typeface="Times New Roman" panose="02020603050405020304" pitchFamily="18" charset="0"/>
              </a:rPr>
              <a:t> of </a:t>
            </a:r>
            <a:r>
              <a:rPr lang="tr-TR" sz="1800" b="1" i="0" u="none" strike="noStrike" baseline="0" dirty="0" err="1">
                <a:solidFill>
                  <a:srgbClr val="000000"/>
                </a:solidFill>
                <a:latin typeface="Times New Roman" panose="02020603050405020304" pitchFamily="18" charset="0"/>
              </a:rPr>
              <a:t>Literature</a:t>
            </a:r>
            <a:r>
              <a:rPr lang="tr-TR" sz="1800" b="1" i="0" u="none" strike="noStrike" baseline="0" dirty="0">
                <a:solidFill>
                  <a:srgbClr val="000000"/>
                </a:solidFill>
                <a:latin typeface="Times New Roman" panose="02020603050405020304" pitchFamily="18" charset="0"/>
              </a:rPr>
              <a:t>: </a:t>
            </a:r>
            <a:endParaRPr lang="tr-TR" sz="1800" b="0" i="0" u="none" strike="noStrike" baseline="0" dirty="0">
              <a:solidFill>
                <a:srgbClr val="000000"/>
              </a:solidFill>
              <a:latin typeface="Times New Roman" panose="02020603050405020304" pitchFamily="18" charset="0"/>
            </a:endParaRPr>
          </a:p>
          <a:p>
            <a:r>
              <a:rPr lang="tr-TR" sz="1800" b="0" i="0" u="none" strike="noStrike" baseline="0" dirty="0">
                <a:solidFill>
                  <a:srgbClr val="000000"/>
                </a:solidFill>
                <a:latin typeface="Wingdings" panose="05000000000000000000" pitchFamily="2" charset="2"/>
              </a:rPr>
              <a:t> </a:t>
            </a:r>
            <a:r>
              <a:rPr lang="tr-TR" sz="1800" b="0" i="0" u="none" strike="noStrike" baseline="0" dirty="0">
                <a:solidFill>
                  <a:srgbClr val="000000"/>
                </a:solidFill>
                <a:latin typeface="Times New Roman" panose="02020603050405020304" pitchFamily="18" charset="0"/>
              </a:rPr>
              <a:t>Internet </a:t>
            </a:r>
          </a:p>
          <a:p>
            <a:r>
              <a:rPr lang="tr-TR" sz="1800" b="0" i="0" u="none" strike="noStrike" baseline="0" dirty="0">
                <a:solidFill>
                  <a:srgbClr val="000000"/>
                </a:solidFill>
                <a:latin typeface="Wingdings" panose="05000000000000000000" pitchFamily="2" charset="2"/>
              </a:rPr>
              <a:t> </a:t>
            </a:r>
            <a:r>
              <a:rPr lang="tr-TR" sz="1800" b="0" i="0" u="none" strike="noStrike" baseline="0" dirty="0">
                <a:solidFill>
                  <a:srgbClr val="000000"/>
                </a:solidFill>
                <a:latin typeface="Times New Roman" panose="02020603050405020304" pitchFamily="18" charset="0"/>
              </a:rPr>
              <a:t>E-mail </a:t>
            </a:r>
            <a:r>
              <a:rPr lang="tr-TR" sz="1800" b="0" i="0" u="none" strike="noStrike" baseline="0" dirty="0" err="1">
                <a:solidFill>
                  <a:srgbClr val="000000"/>
                </a:solidFill>
                <a:latin typeface="Times New Roman" panose="02020603050405020304" pitchFamily="18" charset="0"/>
              </a:rPr>
              <a:t>communication</a:t>
            </a:r>
            <a:r>
              <a:rPr lang="tr-TR"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Wingdings" panose="05000000000000000000" pitchFamily="2" charset="2"/>
              </a:rPr>
              <a:t> </a:t>
            </a:r>
            <a:r>
              <a:rPr lang="en-US" sz="1800" b="0" i="0" u="none" strike="noStrike" baseline="0" dirty="0">
                <a:solidFill>
                  <a:srgbClr val="000000"/>
                </a:solidFill>
                <a:latin typeface="Times New Roman" panose="02020603050405020304" pitchFamily="18" charset="0"/>
              </a:rPr>
              <a:t>Interviews (e.g., telephone, e-mail) </a:t>
            </a:r>
          </a:p>
          <a:p>
            <a:r>
              <a:rPr lang="en-US" sz="1800" b="0" i="0" u="none" strike="noStrike" baseline="0" dirty="0">
                <a:solidFill>
                  <a:srgbClr val="000000"/>
                </a:solidFill>
                <a:latin typeface="Wingdings" panose="05000000000000000000" pitchFamily="2" charset="2"/>
              </a:rPr>
              <a:t> </a:t>
            </a:r>
            <a:r>
              <a:rPr lang="en-US" sz="1800" b="0" i="0" u="none" strike="noStrike" baseline="0" dirty="0">
                <a:solidFill>
                  <a:srgbClr val="000000"/>
                </a:solidFill>
                <a:latin typeface="Times New Roman" panose="02020603050405020304" pitchFamily="18" charset="0"/>
              </a:rPr>
              <a:t>Video recordings (e.g. television programs) </a:t>
            </a:r>
          </a:p>
          <a:p>
            <a:r>
              <a:rPr lang="en-US" sz="1800" b="0" i="0" u="none" strike="noStrike" baseline="0" dirty="0">
                <a:solidFill>
                  <a:srgbClr val="000000"/>
                </a:solidFill>
                <a:latin typeface="Wingdings" panose="05000000000000000000" pitchFamily="2" charset="2"/>
              </a:rPr>
              <a:t> </a:t>
            </a:r>
            <a:r>
              <a:rPr lang="en-US" sz="1800" b="0" i="0" u="none" strike="noStrike" baseline="0" dirty="0">
                <a:solidFill>
                  <a:srgbClr val="000000"/>
                </a:solidFill>
                <a:latin typeface="Times New Roman" panose="02020603050405020304" pitchFamily="18" charset="0"/>
              </a:rPr>
              <a:t>Audio recordings (e.g. radio programs) </a:t>
            </a:r>
          </a:p>
          <a:p>
            <a:r>
              <a:rPr lang="tr-TR" sz="1800" b="0" i="0" u="none" strike="noStrike" baseline="0" dirty="0">
                <a:solidFill>
                  <a:srgbClr val="000000"/>
                </a:solidFill>
                <a:latin typeface="Wingdings" panose="05000000000000000000" pitchFamily="2" charset="2"/>
              </a:rPr>
              <a:t> </a:t>
            </a:r>
            <a:r>
              <a:rPr lang="tr-TR" sz="1800" b="0" i="0" u="none" strike="noStrike" baseline="0" dirty="0">
                <a:solidFill>
                  <a:srgbClr val="000000"/>
                </a:solidFill>
                <a:latin typeface="Times New Roman" panose="02020603050405020304" pitchFamily="18" charset="0"/>
              </a:rPr>
              <a:t>Web </a:t>
            </a:r>
            <a:r>
              <a:rPr lang="tr-TR" sz="1800" b="0" i="0" u="none" strike="noStrike" baseline="0" dirty="0" err="1">
                <a:solidFill>
                  <a:srgbClr val="000000"/>
                </a:solidFill>
                <a:latin typeface="Times New Roman" panose="02020603050405020304" pitchFamily="18" charset="0"/>
              </a:rPr>
              <a:t>sites</a:t>
            </a:r>
            <a:r>
              <a:rPr lang="tr-TR"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Wingdings" panose="05000000000000000000" pitchFamily="2" charset="2"/>
              </a:rPr>
              <a:t> </a:t>
            </a:r>
            <a:r>
              <a:rPr lang="en-US" sz="1800" b="0" i="0" u="none" strike="noStrike" baseline="0" dirty="0">
                <a:solidFill>
                  <a:srgbClr val="000000"/>
                </a:solidFill>
                <a:latin typeface="Times New Roman" panose="02020603050405020304" pitchFamily="18" charset="0"/>
              </a:rPr>
              <a:t>Communications through social networking applications (e.g. Face book, blogs, RSS, U-tube etc.) </a:t>
            </a:r>
          </a:p>
          <a:p>
            <a:endParaRPr lang="tr-TR" dirty="0"/>
          </a:p>
        </p:txBody>
      </p:sp>
      <p:sp>
        <p:nvSpPr>
          <p:cNvPr id="4" name="İçerik Yer Tutucusu 3">
            <a:extLst>
              <a:ext uri="{FF2B5EF4-FFF2-40B4-BE49-F238E27FC236}">
                <a16:creationId xmlns:a16="http://schemas.microsoft.com/office/drawing/2014/main" id="{9BF7AE84-B31A-1600-2B01-AB881222E6EE}"/>
              </a:ext>
            </a:extLst>
          </p:cNvPr>
          <p:cNvSpPr>
            <a:spLocks noGrp="1"/>
          </p:cNvSpPr>
          <p:nvPr>
            <p:ph sz="half" idx="2"/>
          </p:nvPr>
        </p:nvSpPr>
        <p:spPr>
          <a:xfrm>
            <a:off x="4475747" y="681037"/>
            <a:ext cx="7090609" cy="5495925"/>
          </a:xfrm>
        </p:spPr>
        <p:txBody>
          <a:bodyPr numCol="2">
            <a:normAutofit fontScale="77500" lnSpcReduction="20000"/>
          </a:bodyPr>
          <a:lstStyle/>
          <a:p>
            <a:r>
              <a:rPr lang="en-US" sz="1800" b="1" i="0" u="none" strike="noStrike" baseline="0" dirty="0">
                <a:solidFill>
                  <a:srgbClr val="000000"/>
                </a:solidFill>
                <a:latin typeface="Times New Roman" panose="02020603050405020304" pitchFamily="18" charset="0"/>
              </a:rPr>
              <a:t>Secondary Literature: </a:t>
            </a:r>
            <a:r>
              <a:rPr lang="en-US" sz="1800" b="0" i="0" u="none" strike="noStrike" baseline="0" dirty="0">
                <a:solidFill>
                  <a:srgbClr val="000000"/>
                </a:solidFill>
                <a:latin typeface="Times New Roman" panose="02020603050405020304" pitchFamily="18" charset="0"/>
              </a:rPr>
              <a:t>Secondary literature consists of interpretations and evaluations that are derived from or refer to the primary source literature. Examples include review articles (such as meta-analysis and systematic reviews) and reference </a:t>
            </a:r>
            <a:endParaRPr lang="tr-TR" sz="1800" b="0" i="0" u="none" strike="noStrike" baseline="0" dirty="0">
              <a:solidFill>
                <a:srgbClr val="000000"/>
              </a:solidFill>
              <a:latin typeface="Times New Roman" panose="02020603050405020304" pitchFamily="18" charset="0"/>
            </a:endParaRPr>
          </a:p>
          <a:p>
            <a:pPr algn="l"/>
            <a:endParaRPr lang="tr-TR" sz="1800" b="0" i="0" u="none" strike="noStrike" baseline="0" dirty="0">
              <a:solidFill>
                <a:srgbClr val="000000"/>
              </a:solidFill>
              <a:latin typeface="Wingdings" panose="05000000000000000000" pitchFamily="2" charset="2"/>
            </a:endParaRP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Biographical</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works</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Commentaries</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Criticisms</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Dictionaries</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Histories</a:t>
            </a:r>
            <a:r>
              <a:rPr lang="tr-TR"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Wingdings" panose="05000000000000000000" pitchFamily="2" charset="2"/>
              </a:rPr>
              <a:t> </a:t>
            </a:r>
            <a:r>
              <a:rPr lang="en-US" sz="1800" b="0" i="0" u="none" strike="noStrike" baseline="0" dirty="0">
                <a:solidFill>
                  <a:srgbClr val="000000"/>
                </a:solidFill>
                <a:latin typeface="Times New Roman" panose="02020603050405020304" pitchFamily="18" charset="0"/>
              </a:rPr>
              <a:t>Journal articles (depending on the discipline, these can be primary) </a:t>
            </a:r>
          </a:p>
          <a:p>
            <a:r>
              <a:rPr lang="en-US" sz="1800" b="0" i="0" u="none" strike="noStrike" baseline="0" dirty="0">
                <a:solidFill>
                  <a:srgbClr val="000000"/>
                </a:solidFill>
                <a:latin typeface="Wingdings" panose="05000000000000000000" pitchFamily="2" charset="2"/>
              </a:rPr>
              <a:t> </a:t>
            </a:r>
            <a:r>
              <a:rPr lang="en-US" sz="1800" b="0" i="0" u="none" strike="noStrike" baseline="0" dirty="0">
                <a:solidFill>
                  <a:srgbClr val="000000"/>
                </a:solidFill>
                <a:latin typeface="Times New Roman" panose="02020603050405020304" pitchFamily="18" charset="0"/>
              </a:rPr>
              <a:t>Magazine and newspaper articles (this distinction varies by discipline) </a:t>
            </a:r>
          </a:p>
          <a:p>
            <a:r>
              <a:rPr lang="en-US" sz="1800" b="0" i="0" u="none" strike="noStrike" baseline="0" dirty="0">
                <a:solidFill>
                  <a:srgbClr val="000000"/>
                </a:solidFill>
                <a:latin typeface="Wingdings" panose="05000000000000000000" pitchFamily="2" charset="2"/>
              </a:rPr>
              <a:t> </a:t>
            </a:r>
            <a:r>
              <a:rPr lang="en-US" sz="1800" b="0" i="0" u="none" strike="noStrike" baseline="0" dirty="0">
                <a:solidFill>
                  <a:srgbClr val="000000"/>
                </a:solidFill>
                <a:latin typeface="Times New Roman" panose="02020603050405020304" pitchFamily="18" charset="0"/>
              </a:rPr>
              <a:t>Monographs, other than fiction and autobiography </a:t>
            </a: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Textbooks</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also</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considered</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tertiary</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Websites</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also</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considered</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primary</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Biographies</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Encyclopaedias</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dictionaries</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handbooks</a:t>
            </a:r>
            <a:r>
              <a:rPr lang="tr-TR"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Wingdings" panose="05000000000000000000" pitchFamily="2" charset="2"/>
              </a:rPr>
              <a:t> </a:t>
            </a:r>
            <a:r>
              <a:rPr lang="en-US" sz="1800" b="0" i="0" u="none" strike="noStrike" baseline="0" dirty="0">
                <a:solidFill>
                  <a:srgbClr val="000000"/>
                </a:solidFill>
                <a:latin typeface="Times New Roman" panose="02020603050405020304" pitchFamily="18" charset="0"/>
              </a:rPr>
              <a:t>Textbooks &amp; monographs on a topic </a:t>
            </a: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Literary</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criticism</a:t>
            </a:r>
            <a:r>
              <a:rPr lang="tr-TR" sz="1800" b="0" i="0" u="none" strike="noStrike" baseline="0" dirty="0">
                <a:solidFill>
                  <a:srgbClr val="000000"/>
                </a:solidFill>
                <a:latin typeface="Times New Roman" panose="02020603050405020304" pitchFamily="18" charset="0"/>
              </a:rPr>
              <a:t> &amp; </a:t>
            </a:r>
            <a:r>
              <a:rPr lang="tr-TR" sz="1800" b="0" i="0" u="none" strike="noStrike" baseline="0" dirty="0" err="1">
                <a:solidFill>
                  <a:srgbClr val="000000"/>
                </a:solidFill>
                <a:latin typeface="Times New Roman" panose="02020603050405020304" pitchFamily="18" charset="0"/>
              </a:rPr>
              <a:t>interpretation</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History</a:t>
            </a:r>
            <a:r>
              <a:rPr lang="tr-TR" sz="1800" b="0" i="0" u="none" strike="noStrike" baseline="0" dirty="0">
                <a:solidFill>
                  <a:srgbClr val="000000"/>
                </a:solidFill>
                <a:latin typeface="Times New Roman" panose="02020603050405020304" pitchFamily="18" charset="0"/>
              </a:rPr>
              <a:t> &amp; </a:t>
            </a:r>
            <a:r>
              <a:rPr lang="tr-TR" sz="1800" b="0" i="0" u="none" strike="noStrike" baseline="0" dirty="0" err="1">
                <a:solidFill>
                  <a:srgbClr val="000000"/>
                </a:solidFill>
                <a:latin typeface="Times New Roman" panose="02020603050405020304" pitchFamily="18" charset="0"/>
              </a:rPr>
              <a:t>historical</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criticism</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Political</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analyses</a:t>
            </a:r>
            <a:r>
              <a:rPr lang="tr-TR"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Wingdings" panose="05000000000000000000" pitchFamily="2" charset="2"/>
              </a:rPr>
              <a:t> </a:t>
            </a:r>
            <a:r>
              <a:rPr lang="en-US" sz="1800" b="0" i="0" u="none" strike="noStrike" baseline="0" dirty="0">
                <a:solidFill>
                  <a:srgbClr val="000000"/>
                </a:solidFill>
                <a:latin typeface="Times New Roman" panose="02020603050405020304" pitchFamily="18" charset="0"/>
              </a:rPr>
              <a:t>Reviews of law and legislation </a:t>
            </a:r>
          </a:p>
          <a:p>
            <a:r>
              <a:rPr lang="en-US" sz="1800" b="0" i="0" u="none" strike="noStrike" baseline="0" dirty="0">
                <a:solidFill>
                  <a:srgbClr val="000000"/>
                </a:solidFill>
                <a:latin typeface="Wingdings" panose="05000000000000000000" pitchFamily="2" charset="2"/>
              </a:rPr>
              <a:t> </a:t>
            </a:r>
            <a:r>
              <a:rPr lang="en-US" sz="1800" b="0" i="0" u="none" strike="noStrike" baseline="0" dirty="0">
                <a:solidFill>
                  <a:srgbClr val="000000"/>
                </a:solidFill>
                <a:latin typeface="Times New Roman" panose="02020603050405020304" pitchFamily="18" charset="0"/>
              </a:rPr>
              <a:t>Essays on morals and ethics </a:t>
            </a: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Analyses</a:t>
            </a:r>
            <a:r>
              <a:rPr lang="tr-TR" sz="1800" b="0" i="0" u="none" strike="noStrike" baseline="0" dirty="0">
                <a:solidFill>
                  <a:srgbClr val="000000"/>
                </a:solidFill>
                <a:latin typeface="Times New Roman" panose="02020603050405020304" pitchFamily="18" charset="0"/>
              </a:rPr>
              <a:t> of </a:t>
            </a:r>
            <a:r>
              <a:rPr lang="tr-TR" sz="1800" b="0" i="0" u="none" strike="noStrike" baseline="0" dirty="0" err="1">
                <a:solidFill>
                  <a:srgbClr val="000000"/>
                </a:solidFill>
                <a:latin typeface="Times New Roman" panose="02020603050405020304" pitchFamily="18" charset="0"/>
              </a:rPr>
              <a:t>social</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policy</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Study</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and</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teaching</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material</a:t>
            </a:r>
            <a:r>
              <a:rPr lang="tr-TR"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Wingdings" panose="05000000000000000000" pitchFamily="2" charset="2"/>
              </a:rPr>
              <a:t> </a:t>
            </a:r>
            <a:r>
              <a:rPr lang="en-US" sz="1800" b="0" i="0" u="none" strike="noStrike" baseline="0" dirty="0">
                <a:solidFill>
                  <a:srgbClr val="000000"/>
                </a:solidFill>
                <a:latin typeface="Times New Roman" panose="02020603050405020304" pitchFamily="18" charset="0"/>
              </a:rPr>
              <a:t>Articles, such as literature reviews, </a:t>
            </a:r>
          </a:p>
          <a:p>
            <a:r>
              <a:rPr lang="tr-TR" sz="1800" b="0" i="0" u="none" strike="noStrike" baseline="0" dirty="0">
                <a:solidFill>
                  <a:srgbClr val="000000"/>
                </a:solidFill>
                <a:latin typeface="Wingdings" panose="05000000000000000000" pitchFamily="2" charset="2"/>
              </a:rPr>
              <a:t> </a:t>
            </a:r>
            <a:r>
              <a:rPr lang="tr-TR" sz="1800" b="0" i="0" u="none" strike="noStrike" baseline="0" dirty="0" err="1">
                <a:solidFill>
                  <a:srgbClr val="000000"/>
                </a:solidFill>
                <a:latin typeface="Times New Roman" panose="02020603050405020304" pitchFamily="18" charset="0"/>
              </a:rPr>
              <a:t>Commentaries</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research</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articles</a:t>
            </a:r>
            <a:r>
              <a:rPr lang="tr-TR" sz="1800" b="0" i="0" u="none" strike="noStrike" baseline="0" dirty="0">
                <a:solidFill>
                  <a:srgbClr val="000000"/>
                </a:solidFill>
                <a:latin typeface="Times New Roman" panose="02020603050405020304" pitchFamily="18" charset="0"/>
              </a:rPr>
              <a:t> in </a:t>
            </a:r>
            <a:r>
              <a:rPr lang="tr-TR" sz="1800" b="0" i="0" u="none" strike="noStrike" baseline="0" dirty="0" err="1">
                <a:solidFill>
                  <a:srgbClr val="000000"/>
                </a:solidFill>
                <a:latin typeface="Times New Roman" panose="02020603050405020304" pitchFamily="18" charset="0"/>
              </a:rPr>
              <a:t>all</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subject</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disciplines</a:t>
            </a:r>
            <a:r>
              <a:rPr lang="tr-TR"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Wingdings" panose="05000000000000000000" pitchFamily="2" charset="2"/>
              </a:rPr>
              <a:t> </a:t>
            </a:r>
            <a:r>
              <a:rPr lang="en-US" sz="1800" b="0" i="0" u="none" strike="noStrike" baseline="0" dirty="0">
                <a:solidFill>
                  <a:srgbClr val="000000"/>
                </a:solidFill>
                <a:latin typeface="Times New Roman" panose="02020603050405020304" pitchFamily="18" charset="0"/>
              </a:rPr>
              <a:t>Criticism of works of literature, art and music </a:t>
            </a:r>
          </a:p>
          <a:p>
            <a:r>
              <a:rPr lang="en-US" sz="1800" b="0" i="0" u="none" strike="noStrike" baseline="0" dirty="0">
                <a:solidFill>
                  <a:srgbClr val="000000"/>
                </a:solidFill>
                <a:latin typeface="Times New Roman" panose="02020603050405020304" pitchFamily="18" charset="0"/>
              </a:rPr>
              <a:t>works. </a:t>
            </a:r>
            <a:endParaRPr lang="tr-TR" dirty="0"/>
          </a:p>
        </p:txBody>
      </p:sp>
    </p:spTree>
    <p:extLst>
      <p:ext uri="{BB962C8B-B14F-4D97-AF65-F5344CB8AC3E}">
        <p14:creationId xmlns:p14="http://schemas.microsoft.com/office/powerpoint/2010/main" val="27508163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5">
            <a:extLst>
              <a:ext uri="{FF2B5EF4-FFF2-40B4-BE49-F238E27FC236}">
                <a16:creationId xmlns:a16="http://schemas.microsoft.com/office/drawing/2014/main" id="{A278CA26-14A7-1233-D671-C55872A57368}"/>
              </a:ext>
            </a:extLst>
          </p:cNvPr>
          <p:cNvSpPr>
            <a:spLocks noGrp="1"/>
          </p:cNvSpPr>
          <p:nvPr>
            <p:ph idx="1"/>
          </p:nvPr>
        </p:nvSpPr>
        <p:spPr>
          <a:xfrm>
            <a:off x="838200" y="641684"/>
            <a:ext cx="10515600" cy="5535279"/>
          </a:xfrm>
        </p:spPr>
        <p:txBody>
          <a:bodyPr/>
          <a:lstStyle/>
          <a:p>
            <a:r>
              <a:rPr lang="en-US" sz="1800" b="1" i="0" u="none" strike="noStrike" baseline="0" dirty="0">
                <a:solidFill>
                  <a:srgbClr val="000000"/>
                </a:solidFill>
                <a:latin typeface="Times New Roman" panose="02020603050405020304" pitchFamily="18" charset="0"/>
              </a:rPr>
              <a:t>Writing up the literature review: </a:t>
            </a:r>
            <a:r>
              <a:rPr lang="en-US" sz="1800" b="0" i="0" u="none" strike="noStrike" baseline="0" dirty="0">
                <a:solidFill>
                  <a:srgbClr val="000000"/>
                </a:solidFill>
                <a:latin typeface="Times New Roman" panose="02020603050405020304" pitchFamily="18" charset="0"/>
              </a:rPr>
              <a:t>In order to comply with the first function of literature review i.e. to provide theoretical background to your study: </a:t>
            </a:r>
            <a:endParaRPr lang="tr-TR" sz="1800" b="0" i="0" u="none" strike="noStrike" baseline="0" dirty="0">
              <a:solidFill>
                <a:srgbClr val="000000"/>
              </a:solidFill>
              <a:latin typeface="Times New Roman" panose="02020603050405020304" pitchFamily="18" charset="0"/>
            </a:endParaRPr>
          </a:p>
          <a:p>
            <a:pPr algn="l"/>
            <a:endParaRPr lang="tr-TR" sz="1800" b="0" i="0" u="none" strike="noStrike" baseline="0" dirty="0">
              <a:solidFill>
                <a:srgbClr val="000000"/>
              </a:solidFill>
              <a:latin typeface="Symbol" panose="05050102010706020507" pitchFamily="18" charset="2"/>
            </a:endParaRPr>
          </a:p>
          <a:p>
            <a:r>
              <a:rPr lang="en-US" sz="1800" b="0" i="0" u="none" strike="noStrike" baseline="0" dirty="0">
                <a:solidFill>
                  <a:srgbClr val="000000"/>
                </a:solidFill>
                <a:latin typeface="Times New Roman" panose="02020603050405020304" pitchFamily="18" charset="0"/>
              </a:rPr>
              <a:t>When reading the available literature, underline the major themes and give them the proper headings.</a:t>
            </a:r>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Change the main headings into subheadings that are precise, descriptive of the theme in question, and follow a logical progression. </a:t>
            </a:r>
          </a:p>
          <a:p>
            <a:r>
              <a:rPr lang="en-US" sz="1800" b="0" i="0" u="none" strike="noStrike" baseline="0" dirty="0">
                <a:solidFill>
                  <a:srgbClr val="000000"/>
                </a:solidFill>
                <a:latin typeface="Times New Roman" panose="02020603050405020304" pitchFamily="18" charset="0"/>
              </a:rPr>
              <a:t>Record the significant findings under these subheading with respect to the theme in question, highlighting the reasons for and against an argument if they exist, and identify gaps and issues. </a:t>
            </a:r>
          </a:p>
          <a:p>
            <a:endParaRPr lang="tr-TR" sz="1800" b="0" i="0" u="none" strike="noStrike" baseline="0" dirty="0">
              <a:solidFill>
                <a:srgbClr val="000000"/>
              </a:solidFill>
              <a:latin typeface="Times New Roman" panose="02020603050405020304" pitchFamily="18" charset="0"/>
            </a:endParaRPr>
          </a:p>
          <a:p>
            <a:endParaRPr lang="tr-TR" dirty="0"/>
          </a:p>
        </p:txBody>
      </p:sp>
    </p:spTree>
    <p:extLst>
      <p:ext uri="{BB962C8B-B14F-4D97-AF65-F5344CB8AC3E}">
        <p14:creationId xmlns:p14="http://schemas.microsoft.com/office/powerpoint/2010/main" val="8942682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5E392B6-8F40-C3F2-A684-1564BEE0F8BB}"/>
              </a:ext>
            </a:extLst>
          </p:cNvPr>
          <p:cNvSpPr>
            <a:spLocks noGrp="1"/>
          </p:cNvSpPr>
          <p:nvPr>
            <p:ph type="title"/>
          </p:nvPr>
        </p:nvSpPr>
        <p:spPr/>
        <p:txBody>
          <a:bodyPr>
            <a:normAutofit/>
          </a:bodyPr>
          <a:lstStyle/>
          <a:p>
            <a:r>
              <a:rPr lang="tr-TR" dirty="0" err="1"/>
              <a:t>What</a:t>
            </a:r>
            <a:r>
              <a:rPr lang="tr-TR" dirty="0"/>
              <a:t> </a:t>
            </a:r>
            <a:r>
              <a:rPr lang="tr-TR" dirty="0" err="1"/>
              <a:t>are</a:t>
            </a:r>
            <a:r>
              <a:rPr lang="tr-TR" dirty="0"/>
              <a:t> </a:t>
            </a:r>
            <a:r>
              <a:rPr lang="tr-TR" dirty="0" err="1"/>
              <a:t>the</a:t>
            </a:r>
            <a:r>
              <a:rPr lang="tr-TR" dirty="0"/>
              <a:t> </a:t>
            </a:r>
            <a:r>
              <a:rPr lang="tr-TR" dirty="0" err="1"/>
              <a:t>parts</a:t>
            </a:r>
            <a:r>
              <a:rPr lang="tr-TR" dirty="0"/>
              <a:t> of </a:t>
            </a:r>
            <a:r>
              <a:rPr lang="tr-TR" dirty="0" err="1"/>
              <a:t>literature</a:t>
            </a:r>
            <a:r>
              <a:rPr lang="tr-TR" dirty="0"/>
              <a:t> </a:t>
            </a:r>
            <a:r>
              <a:rPr lang="tr-TR" dirty="0" err="1"/>
              <a:t>review</a:t>
            </a:r>
            <a:r>
              <a:rPr lang="tr-TR" dirty="0"/>
              <a:t>?</a:t>
            </a:r>
          </a:p>
        </p:txBody>
      </p:sp>
      <p:sp>
        <p:nvSpPr>
          <p:cNvPr id="3" name="İçerik Yer Tutucusu 2">
            <a:extLst>
              <a:ext uri="{FF2B5EF4-FFF2-40B4-BE49-F238E27FC236}">
                <a16:creationId xmlns:a16="http://schemas.microsoft.com/office/drawing/2014/main" id="{5AFF52AA-9626-F985-B46C-F724690B6879}"/>
              </a:ext>
            </a:extLst>
          </p:cNvPr>
          <p:cNvSpPr>
            <a:spLocks noGrp="1"/>
          </p:cNvSpPr>
          <p:nvPr>
            <p:ph sz="half" idx="1"/>
          </p:nvPr>
        </p:nvSpPr>
        <p:spPr/>
        <p:txBody>
          <a:bodyPr>
            <a:normAutofit fontScale="47500" lnSpcReduction="20000"/>
          </a:bodyPr>
          <a:lstStyle/>
          <a:p>
            <a:r>
              <a:rPr lang="en-US" b="0" i="0" dirty="0">
                <a:solidFill>
                  <a:srgbClr val="000000"/>
                </a:solidFill>
                <a:effectLst/>
                <a:latin typeface="acumin-pro"/>
              </a:rPr>
              <a:t>A literature review can be a part of a research paper or scholarly article, usually falling after the introduction and before the research methods sections</a:t>
            </a:r>
            <a:endParaRPr lang="tr-TR" b="0" i="0" dirty="0">
              <a:solidFill>
                <a:srgbClr val="000000"/>
              </a:solidFill>
              <a:effectLst/>
              <a:latin typeface="acumin-pro"/>
            </a:endParaRPr>
          </a:p>
          <a:p>
            <a:pPr algn="l"/>
            <a:r>
              <a:rPr lang="en-US" b="1" i="0" dirty="0">
                <a:solidFill>
                  <a:srgbClr val="000000"/>
                </a:solidFill>
                <a:effectLst/>
                <a:latin typeface="acumin-pro"/>
              </a:rPr>
              <a:t>Introduction:</a:t>
            </a:r>
            <a:endParaRPr lang="en-US" b="0" i="0" dirty="0">
              <a:solidFill>
                <a:srgbClr val="000000"/>
              </a:solidFill>
              <a:effectLst/>
              <a:latin typeface="acumin-pro"/>
            </a:endParaRPr>
          </a:p>
          <a:p>
            <a:pPr algn="l">
              <a:buFont typeface="Arial" panose="020B0604020202020204" pitchFamily="34" charset="0"/>
              <a:buChar char="•"/>
            </a:pPr>
            <a:r>
              <a:rPr lang="en-US" b="0" i="0" dirty="0">
                <a:solidFill>
                  <a:srgbClr val="000000"/>
                </a:solidFill>
                <a:effectLst/>
                <a:latin typeface="acumin-pro"/>
              </a:rPr>
              <a:t>An introductory paragraph that explains what your working topic and thesis is</a:t>
            </a:r>
          </a:p>
          <a:p>
            <a:pPr algn="l">
              <a:buFont typeface="Arial" panose="020B0604020202020204" pitchFamily="34" charset="0"/>
              <a:buChar char="•"/>
            </a:pPr>
            <a:r>
              <a:rPr lang="en-US" b="0" i="0" dirty="0">
                <a:solidFill>
                  <a:srgbClr val="000000"/>
                </a:solidFill>
                <a:effectLst/>
                <a:latin typeface="acumin-pro"/>
              </a:rPr>
              <a:t>A forecast of key topics or texts that will appear in the review</a:t>
            </a:r>
          </a:p>
          <a:p>
            <a:pPr algn="l">
              <a:buFont typeface="Arial" panose="020B0604020202020204" pitchFamily="34" charset="0"/>
              <a:buChar char="•"/>
            </a:pPr>
            <a:r>
              <a:rPr lang="en-US" b="0" i="0" dirty="0">
                <a:solidFill>
                  <a:srgbClr val="000000"/>
                </a:solidFill>
                <a:effectLst/>
                <a:latin typeface="acumin-pro"/>
              </a:rPr>
              <a:t>Potentially, a description of how you found sources and how you analyzed them for inclusion and discussion in the review (more often found in published, standalone literature reviews than in lit review sections in an article or research paper)</a:t>
            </a:r>
          </a:p>
          <a:p>
            <a:endParaRPr lang="tr-TR" dirty="0"/>
          </a:p>
        </p:txBody>
      </p:sp>
      <p:sp>
        <p:nvSpPr>
          <p:cNvPr id="4" name="İçerik Yer Tutucusu 3">
            <a:extLst>
              <a:ext uri="{FF2B5EF4-FFF2-40B4-BE49-F238E27FC236}">
                <a16:creationId xmlns:a16="http://schemas.microsoft.com/office/drawing/2014/main" id="{EB2606AA-F807-BA3B-E1C7-BD6EE31B41FA}"/>
              </a:ext>
            </a:extLst>
          </p:cNvPr>
          <p:cNvSpPr>
            <a:spLocks noGrp="1"/>
          </p:cNvSpPr>
          <p:nvPr>
            <p:ph sz="half" idx="2"/>
          </p:nvPr>
        </p:nvSpPr>
        <p:spPr/>
        <p:txBody>
          <a:bodyPr>
            <a:normAutofit fontScale="47500" lnSpcReduction="20000"/>
          </a:bodyPr>
          <a:lstStyle/>
          <a:p>
            <a:pPr algn="l"/>
            <a:r>
              <a:rPr lang="en-US" b="1" i="0" dirty="0">
                <a:solidFill>
                  <a:srgbClr val="000000"/>
                </a:solidFill>
                <a:effectLst/>
                <a:latin typeface="acumin-pro"/>
              </a:rPr>
              <a:t>Body:</a:t>
            </a:r>
            <a:endParaRPr lang="en-US" b="0" i="0" dirty="0">
              <a:solidFill>
                <a:srgbClr val="000000"/>
              </a:solidFill>
              <a:effectLst/>
              <a:latin typeface="acumin-pro"/>
            </a:endParaRPr>
          </a:p>
          <a:p>
            <a:pPr algn="l">
              <a:buFont typeface="Arial" panose="020B0604020202020204" pitchFamily="34" charset="0"/>
              <a:buChar char="•"/>
            </a:pPr>
            <a:r>
              <a:rPr lang="en-US" b="0" i="0" dirty="0">
                <a:solidFill>
                  <a:srgbClr val="000000"/>
                </a:solidFill>
                <a:effectLst/>
                <a:latin typeface="acumin-pro"/>
              </a:rPr>
              <a:t>Summarize and synthesize: Give an overview of the main points of each source and combine them into a coherent whole</a:t>
            </a:r>
          </a:p>
          <a:p>
            <a:pPr algn="l">
              <a:buFont typeface="Arial" panose="020B0604020202020204" pitchFamily="34" charset="0"/>
              <a:buChar char="•"/>
            </a:pPr>
            <a:r>
              <a:rPr lang="en-US" b="0" i="0" dirty="0">
                <a:solidFill>
                  <a:srgbClr val="000000"/>
                </a:solidFill>
                <a:effectLst/>
                <a:latin typeface="acumin-pro"/>
              </a:rPr>
              <a:t>Analyze and interpret: Don’t just paraphrase other researchers – add your own interpretations where possible, discussing the significance of findings in relation to the literature as a whole</a:t>
            </a:r>
          </a:p>
          <a:p>
            <a:pPr algn="l">
              <a:buFont typeface="Arial" panose="020B0604020202020204" pitchFamily="34" charset="0"/>
              <a:buChar char="•"/>
            </a:pPr>
            <a:r>
              <a:rPr lang="en-US" b="0" i="0" dirty="0">
                <a:solidFill>
                  <a:srgbClr val="000000"/>
                </a:solidFill>
                <a:effectLst/>
                <a:latin typeface="acumin-pro"/>
              </a:rPr>
              <a:t>Critically Evaluate: Mention the strengths and weaknesses of your sources</a:t>
            </a:r>
          </a:p>
          <a:p>
            <a:pPr algn="l">
              <a:buFont typeface="Arial" panose="020B0604020202020204" pitchFamily="34" charset="0"/>
              <a:buChar char="•"/>
            </a:pPr>
            <a:r>
              <a:rPr lang="en-US" b="0" i="0" dirty="0">
                <a:solidFill>
                  <a:srgbClr val="000000"/>
                </a:solidFill>
                <a:effectLst/>
                <a:latin typeface="acumin-pro"/>
              </a:rPr>
              <a:t>Write in well-structured paragraphs: Use transition words and topic sentence to draw connections, comparisons, and contrasts.</a:t>
            </a:r>
          </a:p>
          <a:p>
            <a:pPr algn="l"/>
            <a:r>
              <a:rPr lang="en-US" b="1" i="0" dirty="0">
                <a:solidFill>
                  <a:srgbClr val="000000"/>
                </a:solidFill>
                <a:effectLst/>
                <a:latin typeface="acumin-pro"/>
              </a:rPr>
              <a:t>Conclusion:</a:t>
            </a:r>
            <a:endParaRPr lang="en-US" b="0" i="0" dirty="0">
              <a:solidFill>
                <a:srgbClr val="000000"/>
              </a:solidFill>
              <a:effectLst/>
              <a:latin typeface="acumin-pro"/>
            </a:endParaRPr>
          </a:p>
          <a:p>
            <a:pPr algn="l">
              <a:buFont typeface="Arial" panose="020B0604020202020204" pitchFamily="34" charset="0"/>
              <a:buChar char="•"/>
            </a:pPr>
            <a:r>
              <a:rPr lang="en-US" b="0" i="0" dirty="0">
                <a:solidFill>
                  <a:srgbClr val="000000"/>
                </a:solidFill>
                <a:effectLst/>
                <a:latin typeface="acumin-pro"/>
              </a:rPr>
              <a:t>Summarize the key findings you have taken from the literature and emphasize their significance</a:t>
            </a:r>
          </a:p>
          <a:p>
            <a:pPr algn="l">
              <a:buFont typeface="Arial" panose="020B0604020202020204" pitchFamily="34" charset="0"/>
              <a:buChar char="•"/>
            </a:pPr>
            <a:r>
              <a:rPr lang="en-US" b="0" i="0" dirty="0">
                <a:solidFill>
                  <a:srgbClr val="000000"/>
                </a:solidFill>
                <a:effectLst/>
                <a:latin typeface="acumin-pro"/>
              </a:rPr>
              <a:t>Connect it back to your primary research question</a:t>
            </a:r>
          </a:p>
          <a:p>
            <a:endParaRPr lang="tr-TR" dirty="0"/>
          </a:p>
        </p:txBody>
      </p:sp>
    </p:spTree>
    <p:extLst>
      <p:ext uri="{BB962C8B-B14F-4D97-AF65-F5344CB8AC3E}">
        <p14:creationId xmlns:p14="http://schemas.microsoft.com/office/powerpoint/2010/main" val="49113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4AE8741C-3709-49A4-2EA9-0C043AD87EF3}"/>
              </a:ext>
            </a:extLst>
          </p:cNvPr>
          <p:cNvSpPr>
            <a:spLocks noGrp="1"/>
          </p:cNvSpPr>
          <p:nvPr>
            <p:ph type="title"/>
          </p:nvPr>
        </p:nvSpPr>
        <p:spPr/>
        <p:txBody>
          <a:bodyPr/>
          <a:lstStyle/>
          <a:p>
            <a:r>
              <a:rPr lang="tr-TR" dirty="0" err="1"/>
              <a:t>Characteristics</a:t>
            </a:r>
            <a:r>
              <a:rPr lang="tr-TR" dirty="0"/>
              <a:t> of </a:t>
            </a:r>
            <a:r>
              <a:rPr lang="tr-TR" dirty="0" err="1"/>
              <a:t>Research</a:t>
            </a:r>
            <a:endParaRPr lang="tr-TR" dirty="0"/>
          </a:p>
        </p:txBody>
      </p:sp>
      <p:sp>
        <p:nvSpPr>
          <p:cNvPr id="5" name="İçerik Yer Tutucusu 4">
            <a:extLst>
              <a:ext uri="{FF2B5EF4-FFF2-40B4-BE49-F238E27FC236}">
                <a16:creationId xmlns:a16="http://schemas.microsoft.com/office/drawing/2014/main" id="{9BAE2303-26C0-0C68-AF00-01E81AAE1580}"/>
              </a:ext>
            </a:extLst>
          </p:cNvPr>
          <p:cNvSpPr>
            <a:spLocks noGrp="1"/>
          </p:cNvSpPr>
          <p:nvPr>
            <p:ph sz="half" idx="1"/>
          </p:nvPr>
        </p:nvSpPr>
        <p:spPr/>
        <p:txBody>
          <a:bodyPr>
            <a:normAutofit/>
          </a:bodyPr>
          <a:lstStyle/>
          <a:p>
            <a:pPr marL="228600" indent="0" algn="just">
              <a:buNone/>
            </a:pPr>
            <a:r>
              <a:rPr lang="tr-TR" sz="1800" b="1" i="0" u="none" strike="noStrike" baseline="0" dirty="0">
                <a:solidFill>
                  <a:srgbClr val="000000"/>
                </a:solidFill>
                <a:latin typeface="Times New Roman" panose="02020603050405020304" pitchFamily="18" charset="0"/>
              </a:rPr>
              <a:t>1. </a:t>
            </a:r>
            <a:r>
              <a:rPr lang="tr-TR" sz="1800" b="1" i="0" u="none" strike="noStrike" baseline="0" dirty="0" err="1">
                <a:solidFill>
                  <a:srgbClr val="000000"/>
                </a:solidFill>
                <a:latin typeface="Times New Roman" panose="02020603050405020304" pitchFamily="18" charset="0"/>
              </a:rPr>
              <a:t>Generalised</a:t>
            </a:r>
            <a:r>
              <a:rPr lang="tr-TR" sz="1800" b="1" i="0" u="none" strike="noStrike" baseline="0" dirty="0">
                <a:solidFill>
                  <a:srgbClr val="000000"/>
                </a:solidFill>
                <a:latin typeface="Times New Roman" panose="02020603050405020304" pitchFamily="18" charset="0"/>
              </a:rPr>
              <a:t>: </a:t>
            </a:r>
            <a:r>
              <a:rPr lang="tr-TR" sz="1800" i="0" u="none" strike="noStrike" baseline="0" dirty="0" err="1">
                <a:solidFill>
                  <a:srgbClr val="000000"/>
                </a:solidFill>
                <a:latin typeface="Times New Roman" panose="02020603050405020304" pitchFamily="18" charset="0"/>
              </a:rPr>
              <a:t>The</a:t>
            </a:r>
            <a:r>
              <a:rPr lang="tr-TR" sz="1800" i="0" u="none" strike="noStrike" baseline="0" dirty="0">
                <a:solidFill>
                  <a:srgbClr val="000000"/>
                </a:solidFill>
                <a:latin typeface="Times New Roman" panose="02020603050405020304" pitchFamily="18" charset="0"/>
              </a:rPr>
              <a:t> </a:t>
            </a:r>
            <a:r>
              <a:rPr lang="tr-TR" sz="1800" i="0" u="none" strike="noStrike" baseline="0" dirty="0" err="1">
                <a:solidFill>
                  <a:srgbClr val="000000"/>
                </a:solidFill>
                <a:latin typeface="Times New Roman" panose="02020603050405020304" pitchFamily="18" charset="0"/>
              </a:rPr>
              <a:t>sample</a:t>
            </a:r>
            <a:r>
              <a:rPr lang="tr-TR" sz="1800" i="0" u="none" strike="noStrike" baseline="0" dirty="0">
                <a:solidFill>
                  <a:srgbClr val="000000"/>
                </a:solidFill>
                <a:latin typeface="Times New Roman" panose="02020603050405020304" pitchFamily="18" charset="0"/>
              </a:rPr>
              <a:t> is </a:t>
            </a:r>
            <a:r>
              <a:rPr lang="tr-TR" sz="1800" i="0" u="none" strike="noStrike" baseline="0" dirty="0" err="1">
                <a:solidFill>
                  <a:srgbClr val="000000"/>
                </a:solidFill>
                <a:latin typeface="Times New Roman" panose="02020603050405020304" pitchFamily="18" charset="0"/>
              </a:rPr>
              <a:t>the</a:t>
            </a:r>
            <a:r>
              <a:rPr lang="tr-TR" sz="1800" i="0" u="none" strike="noStrike" baseline="0" dirty="0">
                <a:solidFill>
                  <a:srgbClr val="000000"/>
                </a:solidFill>
                <a:latin typeface="Times New Roman" panose="02020603050405020304" pitchFamily="18" charset="0"/>
              </a:rPr>
              <a:t> </a:t>
            </a:r>
            <a:r>
              <a:rPr lang="tr-TR" sz="1800" i="0" u="none" strike="noStrike" baseline="0" dirty="0" err="1">
                <a:solidFill>
                  <a:srgbClr val="000000"/>
                </a:solidFill>
                <a:latin typeface="Times New Roman" panose="02020603050405020304" pitchFamily="18" charset="0"/>
              </a:rPr>
              <a:t>representative</a:t>
            </a:r>
            <a:r>
              <a:rPr lang="tr-TR" sz="1800" i="0" u="none" strike="noStrike" baseline="0" dirty="0">
                <a:solidFill>
                  <a:srgbClr val="000000"/>
                </a:solidFill>
                <a:latin typeface="Times New Roman" panose="02020603050405020304" pitchFamily="18" charset="0"/>
              </a:rPr>
              <a:t> of </a:t>
            </a:r>
            <a:r>
              <a:rPr lang="tr-TR" sz="1800" i="0" u="none" strike="noStrike" baseline="0" dirty="0" err="1">
                <a:solidFill>
                  <a:srgbClr val="000000"/>
                </a:solidFill>
                <a:latin typeface="Times New Roman" panose="02020603050405020304" pitchFamily="18" charset="0"/>
              </a:rPr>
              <a:t>the</a:t>
            </a:r>
            <a:r>
              <a:rPr lang="tr-TR" sz="1800" i="0" u="none" strike="noStrike" baseline="0" dirty="0">
                <a:solidFill>
                  <a:srgbClr val="000000"/>
                </a:solidFill>
                <a:latin typeface="Times New Roman" panose="02020603050405020304" pitchFamily="18" charset="0"/>
              </a:rPr>
              <a:t> </a:t>
            </a:r>
            <a:r>
              <a:rPr lang="tr-TR" sz="1800" i="0" u="none" strike="noStrike" baseline="0" dirty="0" err="1">
                <a:solidFill>
                  <a:srgbClr val="000000"/>
                </a:solidFill>
                <a:latin typeface="Times New Roman" panose="02020603050405020304" pitchFamily="18" charset="0"/>
              </a:rPr>
              <a:t>identified</a:t>
            </a:r>
            <a:r>
              <a:rPr lang="tr-TR" sz="1800" i="0" u="none" strike="noStrike" baseline="0" dirty="0">
                <a:solidFill>
                  <a:srgbClr val="000000"/>
                </a:solidFill>
                <a:latin typeface="Times New Roman" panose="02020603050405020304" pitchFamily="18" charset="0"/>
              </a:rPr>
              <a:t> </a:t>
            </a:r>
            <a:r>
              <a:rPr lang="tr-TR" sz="1800" i="0" u="none" strike="noStrike" baseline="0" dirty="0" err="1">
                <a:solidFill>
                  <a:srgbClr val="000000"/>
                </a:solidFill>
                <a:latin typeface="Times New Roman" panose="02020603050405020304" pitchFamily="18" charset="0"/>
              </a:rPr>
              <a:t>population</a:t>
            </a:r>
            <a:r>
              <a:rPr lang="tr-TR" sz="1800" i="0" u="none" strike="noStrike" baseline="0" dirty="0">
                <a:solidFill>
                  <a:srgbClr val="000000"/>
                </a:solidFill>
                <a:latin typeface="Times New Roman" panose="02020603050405020304" pitchFamily="18" charset="0"/>
              </a:rPr>
              <a:t> </a:t>
            </a:r>
            <a:r>
              <a:rPr lang="tr-TR" sz="1800" i="0" u="none" strike="noStrike" baseline="0" dirty="0" err="1">
                <a:solidFill>
                  <a:srgbClr val="000000"/>
                </a:solidFill>
                <a:latin typeface="Times New Roman" panose="02020603050405020304" pitchFamily="18" charset="0"/>
              </a:rPr>
              <a:t>and</a:t>
            </a:r>
            <a:r>
              <a:rPr lang="tr-TR" sz="1800" i="0" u="none" strike="noStrike" baseline="0" dirty="0">
                <a:solidFill>
                  <a:srgbClr val="000000"/>
                </a:solidFill>
                <a:latin typeface="Times New Roman" panose="02020603050405020304" pitchFamily="18" charset="0"/>
              </a:rPr>
              <a:t> </a:t>
            </a:r>
            <a:r>
              <a:rPr lang="tr-TR" sz="1800" i="0" u="none" strike="noStrike" baseline="0" dirty="0" err="1">
                <a:solidFill>
                  <a:srgbClr val="000000"/>
                </a:solidFill>
                <a:latin typeface="Times New Roman" panose="02020603050405020304" pitchFamily="18" charset="0"/>
              </a:rPr>
              <a:t>the</a:t>
            </a:r>
            <a:r>
              <a:rPr lang="tr-TR" sz="1800" i="0" u="none" strike="noStrike" baseline="0" dirty="0">
                <a:solidFill>
                  <a:srgbClr val="000000"/>
                </a:solidFill>
                <a:latin typeface="Times New Roman" panose="02020603050405020304" pitchFamily="18" charset="0"/>
              </a:rPr>
              <a:t> </a:t>
            </a:r>
            <a:r>
              <a:rPr lang="tr-TR" sz="1800" i="0" u="none" strike="noStrike" baseline="0" dirty="0" err="1">
                <a:solidFill>
                  <a:srgbClr val="000000"/>
                </a:solidFill>
                <a:latin typeface="Times New Roman" panose="02020603050405020304" pitchFamily="18" charset="0"/>
              </a:rPr>
              <a:t>findings</a:t>
            </a:r>
            <a:r>
              <a:rPr lang="tr-TR" sz="1800" i="0" u="none" strike="noStrike" baseline="0" dirty="0">
                <a:solidFill>
                  <a:srgbClr val="000000"/>
                </a:solidFill>
                <a:latin typeface="Times New Roman" panose="02020603050405020304" pitchFamily="18" charset="0"/>
              </a:rPr>
              <a:t> on </a:t>
            </a:r>
            <a:r>
              <a:rPr lang="tr-TR" sz="1800" i="0" u="none" strike="noStrike" baseline="0" dirty="0" err="1">
                <a:solidFill>
                  <a:srgbClr val="000000"/>
                </a:solidFill>
                <a:latin typeface="Times New Roman" panose="02020603050405020304" pitchFamily="18" charset="0"/>
              </a:rPr>
              <a:t>the</a:t>
            </a:r>
            <a:r>
              <a:rPr lang="tr-TR" sz="1800" i="0" u="none" strike="noStrike" baseline="0" dirty="0">
                <a:solidFill>
                  <a:srgbClr val="000000"/>
                </a:solidFill>
                <a:latin typeface="Times New Roman" panose="02020603050405020304" pitchFamily="18" charset="0"/>
              </a:rPr>
              <a:t> </a:t>
            </a:r>
            <a:r>
              <a:rPr lang="tr-TR" sz="1800" i="0" u="none" strike="noStrike" baseline="0" dirty="0" err="1">
                <a:solidFill>
                  <a:srgbClr val="000000"/>
                </a:solidFill>
                <a:latin typeface="Times New Roman" panose="02020603050405020304" pitchFamily="18" charset="0"/>
              </a:rPr>
              <a:t>sample</a:t>
            </a:r>
            <a:r>
              <a:rPr lang="tr-TR" sz="1800" i="0" u="none" strike="noStrike" baseline="0" dirty="0">
                <a:solidFill>
                  <a:srgbClr val="000000"/>
                </a:solidFill>
                <a:latin typeface="Times New Roman" panose="02020603050405020304" pitchFamily="18" charset="0"/>
              </a:rPr>
              <a:t> </a:t>
            </a:r>
            <a:r>
              <a:rPr lang="tr-TR" sz="1800" i="0" u="none" strike="noStrike" baseline="0" dirty="0" err="1">
                <a:solidFill>
                  <a:srgbClr val="000000"/>
                </a:solidFill>
                <a:latin typeface="Times New Roman" panose="02020603050405020304" pitchFamily="18" charset="0"/>
              </a:rPr>
              <a:t>should</a:t>
            </a:r>
            <a:r>
              <a:rPr lang="tr-TR" sz="1800" i="0" u="none" strike="noStrike" baseline="0" dirty="0">
                <a:solidFill>
                  <a:srgbClr val="000000"/>
                </a:solidFill>
                <a:latin typeface="Times New Roman" panose="02020603050405020304" pitchFamily="18" charset="0"/>
              </a:rPr>
              <a:t> be </a:t>
            </a:r>
            <a:r>
              <a:rPr lang="tr-TR" sz="1800" i="0" u="none" strike="noStrike" baseline="0" dirty="0" err="1">
                <a:solidFill>
                  <a:srgbClr val="000000"/>
                </a:solidFill>
                <a:latin typeface="Times New Roman" panose="02020603050405020304" pitchFamily="18" charset="0"/>
              </a:rPr>
              <a:t>applicable</a:t>
            </a:r>
            <a:r>
              <a:rPr lang="tr-TR" sz="1800" i="0" u="none" strike="noStrike" baseline="0" dirty="0">
                <a:solidFill>
                  <a:srgbClr val="000000"/>
                </a:solidFill>
                <a:latin typeface="Times New Roman" panose="02020603050405020304" pitchFamily="18" charset="0"/>
              </a:rPr>
              <a:t> </a:t>
            </a:r>
            <a:r>
              <a:rPr lang="tr-TR" sz="1800" i="0" u="none" strike="noStrike" baseline="0" dirty="0" err="1">
                <a:solidFill>
                  <a:srgbClr val="000000"/>
                </a:solidFill>
                <a:latin typeface="Times New Roman" panose="02020603050405020304" pitchFamily="18" charset="0"/>
              </a:rPr>
              <a:t>to</a:t>
            </a:r>
            <a:r>
              <a:rPr lang="tr-TR" sz="1800" i="0" u="none" strike="noStrike" baseline="0" dirty="0">
                <a:solidFill>
                  <a:srgbClr val="000000"/>
                </a:solidFill>
                <a:latin typeface="Times New Roman" panose="02020603050405020304" pitchFamily="18" charset="0"/>
              </a:rPr>
              <a:t> </a:t>
            </a:r>
            <a:r>
              <a:rPr lang="tr-TR" sz="1800" i="0" u="none" strike="noStrike" baseline="0" dirty="0" err="1">
                <a:solidFill>
                  <a:srgbClr val="000000"/>
                </a:solidFill>
                <a:latin typeface="Times New Roman" panose="02020603050405020304" pitchFamily="18" charset="0"/>
              </a:rPr>
              <a:t>the</a:t>
            </a:r>
            <a:r>
              <a:rPr lang="tr-TR" sz="1800" i="0" u="none" strike="noStrike" baseline="0" dirty="0">
                <a:solidFill>
                  <a:srgbClr val="000000"/>
                </a:solidFill>
                <a:latin typeface="Times New Roman" panose="02020603050405020304" pitchFamily="18" charset="0"/>
              </a:rPr>
              <a:t> </a:t>
            </a:r>
            <a:r>
              <a:rPr lang="tr-TR" sz="1800" i="0" u="none" strike="noStrike" baseline="0" dirty="0" err="1">
                <a:solidFill>
                  <a:srgbClr val="000000"/>
                </a:solidFill>
                <a:latin typeface="Times New Roman" panose="02020603050405020304" pitchFamily="18" charset="0"/>
              </a:rPr>
              <a:t>entire</a:t>
            </a:r>
            <a:r>
              <a:rPr lang="tr-TR" sz="1800" i="0" u="none" strike="noStrike" baseline="0" dirty="0">
                <a:solidFill>
                  <a:srgbClr val="000000"/>
                </a:solidFill>
                <a:latin typeface="Times New Roman" panose="02020603050405020304" pitchFamily="18" charset="0"/>
              </a:rPr>
              <a:t> </a:t>
            </a:r>
            <a:r>
              <a:rPr lang="tr-TR" sz="1800" i="0" u="none" strike="noStrike" baseline="0" dirty="0" err="1">
                <a:solidFill>
                  <a:srgbClr val="000000"/>
                </a:solidFill>
                <a:latin typeface="Times New Roman" panose="02020603050405020304" pitchFamily="18" charset="0"/>
              </a:rPr>
              <a:t>population</a:t>
            </a:r>
            <a:r>
              <a:rPr lang="tr-TR" sz="1800" dirty="0">
                <a:solidFill>
                  <a:srgbClr val="000000"/>
                </a:solidFill>
                <a:latin typeface="Times New Roman" panose="02020603050405020304" pitchFamily="18" charset="0"/>
              </a:rPr>
              <a:t>.</a:t>
            </a:r>
          </a:p>
          <a:p>
            <a:r>
              <a:rPr lang="tr-TR" sz="1800" b="1" i="0" u="none" strike="noStrike" baseline="0" dirty="0" err="1">
                <a:solidFill>
                  <a:srgbClr val="000000"/>
                </a:solidFill>
                <a:latin typeface="Times New Roman" panose="02020603050405020304" pitchFamily="18" charset="0"/>
              </a:rPr>
              <a:t>E.g</a:t>
            </a:r>
            <a:r>
              <a:rPr lang="tr-TR" sz="1800" b="1" i="0" u="none" strike="noStrike" baseline="0" dirty="0">
                <a:solidFill>
                  <a:srgbClr val="000000"/>
                </a:solidFill>
                <a:latin typeface="Times New Roman" panose="02020603050405020304" pitchFamily="18" charset="0"/>
              </a:rPr>
              <a:t>.  </a:t>
            </a:r>
            <a:r>
              <a:rPr lang="tr-TR" sz="1800" i="0" u="none" strike="noStrike" baseline="0" dirty="0">
                <a:solidFill>
                  <a:srgbClr val="000000"/>
                </a:solidFill>
                <a:latin typeface="Times New Roman" panose="02020603050405020304" pitchFamily="18" charset="0"/>
              </a:rPr>
              <a:t>A </a:t>
            </a:r>
            <a:r>
              <a:rPr lang="tr-TR" sz="1800" i="0" u="none" strike="noStrike" baseline="0" dirty="0" err="1">
                <a:solidFill>
                  <a:srgbClr val="000000"/>
                </a:solidFill>
                <a:latin typeface="Times New Roman" panose="02020603050405020304" pitchFamily="18" charset="0"/>
              </a:rPr>
              <a:t>study</a:t>
            </a:r>
            <a:r>
              <a:rPr lang="tr-TR" sz="1800" i="0" u="none" strike="noStrike" baseline="0" dirty="0">
                <a:solidFill>
                  <a:srgbClr val="000000"/>
                </a:solidFill>
                <a:latin typeface="Times New Roman" panose="02020603050405020304" pitchFamily="18" charset="0"/>
              </a:rPr>
              <a:t> on </a:t>
            </a:r>
            <a:r>
              <a:rPr lang="tr-TR" sz="1800" i="0" u="none" strike="noStrike" baseline="0" dirty="0" err="1">
                <a:solidFill>
                  <a:srgbClr val="000000"/>
                </a:solidFill>
                <a:latin typeface="Times New Roman" panose="02020603050405020304" pitchFamily="18" charset="0"/>
              </a:rPr>
              <a:t>the</a:t>
            </a:r>
            <a:r>
              <a:rPr lang="tr-TR" sz="1800" i="0" u="none" strike="noStrike" baseline="0" dirty="0">
                <a:solidFill>
                  <a:srgbClr val="000000"/>
                </a:solidFill>
                <a:latin typeface="Times New Roman" panose="02020603050405020304" pitchFamily="18" charset="0"/>
              </a:rPr>
              <a:t> </a:t>
            </a:r>
            <a:r>
              <a:rPr lang="tr-TR" sz="1800" i="0" u="none" strike="noStrike" baseline="0" dirty="0" err="1">
                <a:solidFill>
                  <a:srgbClr val="000000"/>
                </a:solidFill>
                <a:latin typeface="Times New Roman" panose="02020603050405020304" pitchFamily="18" charset="0"/>
              </a:rPr>
              <a:t>small</a:t>
            </a:r>
            <a:r>
              <a:rPr lang="tr-TR" sz="1800" i="0" u="none" strike="noStrike" baseline="0" dirty="0">
                <a:solidFill>
                  <a:srgbClr val="000000"/>
                </a:solidFill>
                <a:latin typeface="Times New Roman" panose="02020603050405020304" pitchFamily="18" charset="0"/>
              </a:rPr>
              <a:t> </a:t>
            </a:r>
            <a:r>
              <a:rPr lang="tr-TR" sz="1800" i="0" u="none" strike="noStrike" baseline="0" dirty="0" err="1">
                <a:solidFill>
                  <a:srgbClr val="000000"/>
                </a:solidFill>
                <a:latin typeface="Times New Roman" panose="02020603050405020304" pitchFamily="18" charset="0"/>
              </a:rPr>
              <a:t>hotels</a:t>
            </a:r>
            <a:r>
              <a:rPr lang="tr-TR" sz="1800" i="0" u="none" strike="noStrike" baseline="0" dirty="0">
                <a:solidFill>
                  <a:srgbClr val="000000"/>
                </a:solidFill>
                <a:latin typeface="Times New Roman" panose="02020603050405020304" pitchFamily="18" charset="0"/>
              </a:rPr>
              <a:t> </a:t>
            </a:r>
            <a:r>
              <a:rPr lang="tr-TR" sz="1800" i="0" u="none" strike="noStrike" baseline="0" dirty="0" err="1">
                <a:solidFill>
                  <a:srgbClr val="000000"/>
                </a:solidFill>
                <a:latin typeface="Times New Roman" panose="02020603050405020304" pitchFamily="18" charset="0"/>
              </a:rPr>
              <a:t>and</a:t>
            </a:r>
            <a:r>
              <a:rPr lang="tr-TR" sz="1800" i="0" u="none" strike="noStrike" baseline="0" dirty="0">
                <a:solidFill>
                  <a:srgbClr val="000000"/>
                </a:solidFill>
                <a:latin typeface="Times New Roman" panose="02020603050405020304" pitchFamily="18" charset="0"/>
              </a:rPr>
              <a:t> </a:t>
            </a:r>
            <a:r>
              <a:rPr lang="tr-TR" sz="1800" i="0" u="none" strike="noStrike" baseline="0" dirty="0" err="1">
                <a:solidFill>
                  <a:srgbClr val="000000"/>
                </a:solidFill>
                <a:latin typeface="Times New Roman" panose="02020603050405020304" pitchFamily="18" charset="0"/>
              </a:rPr>
              <a:t>resort</a:t>
            </a:r>
            <a:r>
              <a:rPr lang="tr-TR" sz="1800" i="0" u="none" strike="noStrike" baseline="0" dirty="0">
                <a:solidFill>
                  <a:srgbClr val="000000"/>
                </a:solidFill>
                <a:latin typeface="Times New Roman" panose="02020603050405020304" pitchFamily="18" charset="0"/>
              </a:rPr>
              <a:t> in a </a:t>
            </a:r>
            <a:r>
              <a:rPr lang="tr-TR" sz="1800" i="0" u="none" strike="noStrike" baseline="0" dirty="0" err="1">
                <a:solidFill>
                  <a:srgbClr val="000000"/>
                </a:solidFill>
                <a:latin typeface="Times New Roman" panose="02020603050405020304" pitchFamily="18" charset="0"/>
              </a:rPr>
              <a:t>give</a:t>
            </a:r>
            <a:r>
              <a:rPr lang="tr-TR" sz="1800" dirty="0" err="1">
                <a:solidFill>
                  <a:srgbClr val="000000"/>
                </a:solidFill>
                <a:latin typeface="Times New Roman" panose="02020603050405020304" pitchFamily="18" charset="0"/>
              </a:rPr>
              <a:t>n</a:t>
            </a:r>
            <a:r>
              <a:rPr lang="tr-TR" sz="1800" dirty="0">
                <a:solidFill>
                  <a:srgbClr val="000000"/>
                </a:solidFill>
                <a:latin typeface="Times New Roman" panose="02020603050405020304" pitchFamily="18" charset="0"/>
              </a:rPr>
              <a:t> </a:t>
            </a:r>
            <a:r>
              <a:rPr lang="tr-TR" sz="1800" dirty="0" err="1">
                <a:solidFill>
                  <a:srgbClr val="000000"/>
                </a:solidFill>
                <a:latin typeface="Times New Roman" panose="02020603050405020304" pitchFamily="18" charset="0"/>
              </a:rPr>
              <a:t>city</a:t>
            </a:r>
            <a:r>
              <a:rPr lang="tr-TR" sz="1800" dirty="0">
                <a:solidFill>
                  <a:srgbClr val="000000"/>
                </a:solidFill>
                <a:latin typeface="Times New Roman" panose="02020603050405020304" pitchFamily="18" charset="0"/>
              </a:rPr>
              <a:t> (Adana) </a:t>
            </a:r>
            <a:r>
              <a:rPr lang="tr-TR" sz="1800" dirty="0" err="1">
                <a:solidFill>
                  <a:srgbClr val="000000"/>
                </a:solidFill>
                <a:latin typeface="Times New Roman" panose="02020603050405020304" pitchFamily="18" charset="0"/>
              </a:rPr>
              <a:t>would</a:t>
            </a:r>
            <a:r>
              <a:rPr lang="tr-TR" sz="1800" dirty="0">
                <a:solidFill>
                  <a:srgbClr val="000000"/>
                </a:solidFill>
                <a:latin typeface="Times New Roman" panose="02020603050405020304" pitchFamily="18" charset="0"/>
              </a:rPr>
              <a:t> </a:t>
            </a:r>
            <a:r>
              <a:rPr lang="tr-TR" sz="1800" dirty="0" err="1">
                <a:solidFill>
                  <a:srgbClr val="000000"/>
                </a:solidFill>
                <a:latin typeface="Times New Roman" panose="02020603050405020304" pitchFamily="18" charset="0"/>
              </a:rPr>
              <a:t>involve</a:t>
            </a:r>
            <a:r>
              <a:rPr lang="tr-TR" sz="1800" dirty="0">
                <a:solidFill>
                  <a:srgbClr val="000000"/>
                </a:solidFill>
                <a:latin typeface="Times New Roman" panose="02020603050405020304" pitchFamily="18" charset="0"/>
              </a:rPr>
              <a:t> </a:t>
            </a:r>
            <a:r>
              <a:rPr lang="en-US" sz="1800" i="0" u="none" strike="noStrike" baseline="0" dirty="0">
                <a:solidFill>
                  <a:srgbClr val="000000"/>
                </a:solidFill>
                <a:latin typeface="Times New Roman" panose="02020603050405020304" pitchFamily="18" charset="0"/>
              </a:rPr>
              <a:t>the researcher studying selected properties after the city is divided into zones (East, West, North, South and Central). He may also divide the properties on the basis of number of rooms for </a:t>
            </a:r>
            <a:r>
              <a:rPr lang="en-US" sz="1800" i="0" u="none" strike="noStrike" baseline="0" dirty="0" err="1">
                <a:solidFill>
                  <a:srgbClr val="000000"/>
                </a:solidFill>
                <a:latin typeface="Times New Roman" panose="02020603050405020304" pitchFamily="18" charset="0"/>
              </a:rPr>
              <a:t>categorisation</a:t>
            </a:r>
            <a:r>
              <a:rPr lang="en-US" sz="1800" i="0" u="none" strike="noStrike" baseline="0" dirty="0">
                <a:solidFill>
                  <a:srgbClr val="000000"/>
                </a:solidFill>
                <a:latin typeface="Times New Roman" panose="02020603050405020304" pitchFamily="18" charset="0"/>
              </a:rPr>
              <a:t> and selection for study purposes thus ensuring that the findings are representative of entire city. </a:t>
            </a:r>
            <a:endParaRPr lang="tr-TR" sz="1800" i="0" u="none" strike="noStrike" baseline="0" dirty="0">
              <a:solidFill>
                <a:srgbClr val="000000"/>
              </a:solidFill>
              <a:latin typeface="Times New Roman" panose="02020603050405020304" pitchFamily="18" charset="0"/>
            </a:endParaRPr>
          </a:p>
          <a:p>
            <a:endParaRPr lang="tr-TR" dirty="0"/>
          </a:p>
        </p:txBody>
      </p:sp>
      <p:sp>
        <p:nvSpPr>
          <p:cNvPr id="6" name="İçerik Yer Tutucusu 5">
            <a:extLst>
              <a:ext uri="{FF2B5EF4-FFF2-40B4-BE49-F238E27FC236}">
                <a16:creationId xmlns:a16="http://schemas.microsoft.com/office/drawing/2014/main" id="{2F56B57D-EC62-14E1-7FF2-3BD4E8041DE9}"/>
              </a:ext>
            </a:extLst>
          </p:cNvPr>
          <p:cNvSpPr>
            <a:spLocks noGrp="1"/>
          </p:cNvSpPr>
          <p:nvPr>
            <p:ph sz="half" idx="2"/>
          </p:nvPr>
        </p:nvSpPr>
        <p:spPr/>
        <p:txBody>
          <a:bodyPr>
            <a:normAutofit/>
          </a:bodyPr>
          <a:lstStyle/>
          <a:p>
            <a:pPr algn="l"/>
            <a:r>
              <a:rPr lang="tr-TR" sz="1800" b="1" dirty="0">
                <a:solidFill>
                  <a:srgbClr val="000000"/>
                </a:solidFill>
                <a:latin typeface="Times New Roman" panose="02020603050405020304" pitchFamily="18" charset="0"/>
              </a:rPr>
              <a:t>2. </a:t>
            </a:r>
            <a:r>
              <a:rPr lang="tr-TR" sz="1800" b="1" dirty="0" err="1">
                <a:solidFill>
                  <a:srgbClr val="000000"/>
                </a:solidFill>
                <a:latin typeface="Times New Roman" panose="02020603050405020304" pitchFamily="18" charset="0"/>
              </a:rPr>
              <a:t>Controlled</a:t>
            </a:r>
            <a:r>
              <a:rPr lang="tr-TR" sz="1800" b="1" dirty="0">
                <a:solidFill>
                  <a:srgbClr val="000000"/>
                </a:solidFill>
                <a:latin typeface="Times New Roman" panose="02020603050405020304" pitchFamily="18" charset="0"/>
              </a:rPr>
              <a:t>: </a:t>
            </a:r>
            <a:r>
              <a:rPr lang="en-US" sz="1800" b="0" i="0" u="none" strike="noStrike" baseline="0" dirty="0">
                <a:solidFill>
                  <a:srgbClr val="000000"/>
                </a:solidFill>
                <a:latin typeface="Times New Roman" panose="02020603050405020304" pitchFamily="18" charset="0"/>
              </a:rPr>
              <a:t>The concept of control implies that, in exploring causality in relation to two variables (factors), you set up your study in a way that minimizes the effects of other factors affecting the relationship </a:t>
            </a:r>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E.g. Destination studies are not controllable as they have variables like geography, climate, accessibility, seasonality, </a:t>
            </a:r>
            <a:r>
              <a:rPr lang="en-US" sz="1800" b="0" i="0" u="none" strike="noStrike" baseline="0" dirty="0" err="1">
                <a:solidFill>
                  <a:srgbClr val="000000"/>
                </a:solidFill>
                <a:latin typeface="Times New Roman" panose="02020603050405020304" pitchFamily="18" charset="0"/>
              </a:rPr>
              <a:t>etc</a:t>
            </a:r>
            <a:r>
              <a:rPr lang="en-US" sz="1800" b="0" i="0" u="none" strike="noStrike" baseline="0" dirty="0">
                <a:solidFill>
                  <a:srgbClr val="000000"/>
                </a:solidFill>
                <a:latin typeface="Times New Roman" panose="02020603050405020304" pitchFamily="18" charset="0"/>
              </a:rPr>
              <a:t> but studying the effects of standard operating procedures in a hotel applied in a particular service can be controlled. </a:t>
            </a:r>
          </a:p>
          <a:p>
            <a:pPr marL="228600" indent="0">
              <a:buNone/>
            </a:pPr>
            <a:endParaRPr lang="tr-TR" sz="1800" b="1"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4750579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A5C3484-8582-AC96-0FA4-2EC40B5ABC4F}"/>
              </a:ext>
            </a:extLst>
          </p:cNvPr>
          <p:cNvSpPr>
            <a:spLocks noGrp="1"/>
          </p:cNvSpPr>
          <p:nvPr>
            <p:ph type="title"/>
          </p:nvPr>
        </p:nvSpPr>
        <p:spPr/>
        <p:txBody>
          <a:bodyPr/>
          <a:lstStyle/>
          <a:p>
            <a:r>
              <a:rPr lang="tr-TR" dirty="0" err="1"/>
              <a:t>Bibliography</a:t>
            </a:r>
            <a:endParaRPr lang="tr-TR" dirty="0"/>
          </a:p>
        </p:txBody>
      </p:sp>
      <p:pic>
        <p:nvPicPr>
          <p:cNvPr id="6" name="Resim 5">
            <a:extLst>
              <a:ext uri="{FF2B5EF4-FFF2-40B4-BE49-F238E27FC236}">
                <a16:creationId xmlns:a16="http://schemas.microsoft.com/office/drawing/2014/main" id="{8771B2AF-C426-C580-77F3-F922FBDE81B6}"/>
              </a:ext>
            </a:extLst>
          </p:cNvPr>
          <p:cNvPicPr>
            <a:picLocks noChangeAspect="1"/>
          </p:cNvPicPr>
          <p:nvPr/>
        </p:nvPicPr>
        <p:blipFill>
          <a:blip r:embed="rId2"/>
          <a:stretch>
            <a:fillRect/>
          </a:stretch>
        </p:blipFill>
        <p:spPr>
          <a:xfrm>
            <a:off x="4823498" y="515508"/>
            <a:ext cx="5425401" cy="5826984"/>
          </a:xfrm>
          <a:prstGeom prst="rect">
            <a:avLst/>
          </a:prstGeom>
        </p:spPr>
      </p:pic>
      <p:sp>
        <p:nvSpPr>
          <p:cNvPr id="8" name="Metin kutusu 7">
            <a:extLst>
              <a:ext uri="{FF2B5EF4-FFF2-40B4-BE49-F238E27FC236}">
                <a16:creationId xmlns:a16="http://schemas.microsoft.com/office/drawing/2014/main" id="{0023213D-4D0B-7C35-D0D3-5C38162B8617}"/>
              </a:ext>
            </a:extLst>
          </p:cNvPr>
          <p:cNvSpPr txBox="1"/>
          <p:nvPr/>
        </p:nvSpPr>
        <p:spPr>
          <a:xfrm>
            <a:off x="72313" y="6211669"/>
            <a:ext cx="6097554" cy="646331"/>
          </a:xfrm>
          <a:prstGeom prst="rect">
            <a:avLst/>
          </a:prstGeom>
          <a:noFill/>
        </p:spPr>
        <p:txBody>
          <a:bodyPr wrap="square">
            <a:spAutoFit/>
          </a:bodyPr>
          <a:lstStyle/>
          <a:p>
            <a:r>
              <a:rPr lang="tr-TR" dirty="0"/>
              <a:t>https://www.sciencebuddies.org/science-fair-projects/science-fair/writing-a-bibliography-apa-format</a:t>
            </a:r>
          </a:p>
        </p:txBody>
      </p:sp>
    </p:spTree>
    <p:extLst>
      <p:ext uri="{BB962C8B-B14F-4D97-AF65-F5344CB8AC3E}">
        <p14:creationId xmlns:p14="http://schemas.microsoft.com/office/powerpoint/2010/main" val="34896973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a:extLst>
              <a:ext uri="{FF2B5EF4-FFF2-40B4-BE49-F238E27FC236}">
                <a16:creationId xmlns:a16="http://schemas.microsoft.com/office/drawing/2014/main" id="{1338D14B-6726-9F17-19A7-9D9906B89137}"/>
              </a:ext>
            </a:extLst>
          </p:cNvPr>
          <p:cNvPicPr>
            <a:picLocks noChangeAspect="1"/>
          </p:cNvPicPr>
          <p:nvPr/>
        </p:nvPicPr>
        <p:blipFill>
          <a:blip r:embed="rId2"/>
          <a:stretch>
            <a:fillRect/>
          </a:stretch>
        </p:blipFill>
        <p:spPr>
          <a:xfrm>
            <a:off x="2182791" y="639838"/>
            <a:ext cx="7826418" cy="5578323"/>
          </a:xfrm>
          <a:prstGeom prst="rect">
            <a:avLst/>
          </a:prstGeom>
        </p:spPr>
      </p:pic>
    </p:spTree>
    <p:extLst>
      <p:ext uri="{BB962C8B-B14F-4D97-AF65-F5344CB8AC3E}">
        <p14:creationId xmlns:p14="http://schemas.microsoft.com/office/powerpoint/2010/main" val="27817297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5">
            <a:extLst>
              <a:ext uri="{FF2B5EF4-FFF2-40B4-BE49-F238E27FC236}">
                <a16:creationId xmlns:a16="http://schemas.microsoft.com/office/drawing/2014/main" id="{D57B2754-E5B8-4C20-B1D9-07AFDCA359DB}"/>
              </a:ext>
            </a:extLst>
          </p:cNvPr>
          <p:cNvSpPr>
            <a:spLocks noGrp="1"/>
          </p:cNvSpPr>
          <p:nvPr>
            <p:ph idx="1"/>
          </p:nvPr>
        </p:nvSpPr>
        <p:spPr>
          <a:xfrm>
            <a:off x="838200" y="727788"/>
            <a:ext cx="10657114" cy="5449175"/>
          </a:xfrm>
        </p:spPr>
        <p:txBody>
          <a:bodyPr>
            <a:normAutofit/>
          </a:bodyPr>
          <a:lstStyle/>
          <a:p>
            <a:pPr algn="l"/>
            <a:r>
              <a:rPr lang="en-US" sz="1800" b="0" i="0" u="none" strike="noStrike" baseline="0" dirty="0">
                <a:latin typeface="Garamond-Light"/>
              </a:rPr>
              <a:t>A sales manager might </a:t>
            </a:r>
            <a:r>
              <a:rPr lang="en-US" sz="1800" b="0" i="1" u="none" strike="noStrike" baseline="0" dirty="0">
                <a:latin typeface="Garamond-LightItalic"/>
              </a:rPr>
              <a:t>observe </a:t>
            </a:r>
            <a:r>
              <a:rPr lang="en-US" sz="1800" b="0" i="0" u="none" strike="noStrike" baseline="0" dirty="0">
                <a:latin typeface="Garamond-Light"/>
              </a:rPr>
              <a:t>that customers are perhaps not as pleased as they</a:t>
            </a:r>
            <a:r>
              <a:rPr lang="tr-TR" sz="1800" b="0" i="0" u="none" strike="noStrike" baseline="0" dirty="0">
                <a:latin typeface="Garamond-Light"/>
              </a:rPr>
              <a:t> </a:t>
            </a:r>
            <a:r>
              <a:rPr lang="en-US" sz="1800" b="0" i="0" u="none" strike="noStrike" baseline="0" dirty="0">
                <a:latin typeface="Garamond-Light"/>
              </a:rPr>
              <a:t>used to be. The manager may not be certain that this is really the case but may</a:t>
            </a:r>
            <a:r>
              <a:rPr lang="tr-TR" sz="1800" dirty="0">
                <a:latin typeface="Garamond-Light"/>
              </a:rPr>
              <a:t> </a:t>
            </a:r>
            <a:r>
              <a:rPr lang="en-US" sz="1800" b="0" i="0" u="none" strike="noStrike" baseline="0" dirty="0">
                <a:latin typeface="Garamond-Light"/>
              </a:rPr>
              <a:t>experience anxiety and some uneasiness that customer satisfaction is on the</a:t>
            </a:r>
            <a:r>
              <a:rPr lang="tr-TR" sz="1800" b="0" i="0" u="none" strike="noStrike" baseline="0" dirty="0">
                <a:latin typeface="Garamond-Light"/>
              </a:rPr>
              <a:t> </a:t>
            </a:r>
            <a:r>
              <a:rPr lang="en-US" sz="1800" b="0" i="0" u="none" strike="noStrike" baseline="0" dirty="0">
                <a:latin typeface="Garamond-Light"/>
              </a:rPr>
              <a:t>decline. This process of </a:t>
            </a:r>
            <a:r>
              <a:rPr lang="en-US" sz="1800" b="1" i="1" u="none" strike="noStrike" baseline="0" dirty="0">
                <a:latin typeface="Garamond-BoldItalic"/>
              </a:rPr>
              <a:t>observation </a:t>
            </a:r>
            <a:r>
              <a:rPr lang="en-US" sz="1800" b="0" i="0" u="none" strike="noStrike" baseline="0" dirty="0">
                <a:latin typeface="Garamond-Light"/>
              </a:rPr>
              <a:t>or sensing of the phenomena around us is</a:t>
            </a:r>
            <a:r>
              <a:rPr lang="tr-TR" sz="1800" b="0" i="0" u="none" strike="noStrike" baseline="0" dirty="0">
                <a:latin typeface="Garamond-Light"/>
              </a:rPr>
              <a:t> </a:t>
            </a:r>
            <a:r>
              <a:rPr lang="en-US" sz="1800" b="0" i="0" u="none" strike="noStrike" baseline="0" dirty="0">
                <a:latin typeface="Garamond-Light"/>
              </a:rPr>
              <a:t>what gets most of the research—whether applied or basic—started. The next step</a:t>
            </a:r>
            <a:r>
              <a:rPr lang="tr-TR" sz="1800" b="0" i="0" u="none" strike="noStrike" baseline="0" dirty="0">
                <a:latin typeface="Garamond-Light"/>
              </a:rPr>
              <a:t> </a:t>
            </a:r>
            <a:r>
              <a:rPr lang="en-US" sz="1800" b="0" i="0" u="none" strike="noStrike" baseline="0" dirty="0">
                <a:latin typeface="Garamond-Light"/>
              </a:rPr>
              <a:t>for the manager is to determine whether there is a real problem, and if so, how</a:t>
            </a:r>
            <a:r>
              <a:rPr lang="tr-TR" sz="1800" b="0" i="0" u="none" strike="noStrike" baseline="0" dirty="0">
                <a:latin typeface="Garamond-Light"/>
              </a:rPr>
              <a:t> </a:t>
            </a:r>
            <a:r>
              <a:rPr lang="en-US" sz="1800" b="0" i="0" u="none" strike="noStrike" baseline="0" dirty="0">
                <a:latin typeface="Garamond-Light"/>
              </a:rPr>
              <a:t>serious it is. This </a:t>
            </a:r>
            <a:r>
              <a:rPr lang="en-US" sz="1800" b="1" i="1" u="none" strike="noStrike" baseline="0" dirty="0">
                <a:latin typeface="Garamond-BoldItalic"/>
              </a:rPr>
              <a:t>problem identification </a:t>
            </a:r>
            <a:r>
              <a:rPr lang="en-US" sz="1800" b="0" i="0" u="none" strike="noStrike" baseline="0" dirty="0">
                <a:latin typeface="Garamond-Light"/>
              </a:rPr>
              <a:t>calls for some preliminary data gathering.</a:t>
            </a:r>
            <a:r>
              <a:rPr lang="tr-TR" sz="1800" b="0" i="0" u="none" strike="noStrike" baseline="0" dirty="0">
                <a:latin typeface="Garamond-Light"/>
              </a:rPr>
              <a:t> </a:t>
            </a:r>
            <a:r>
              <a:rPr lang="en-US" sz="1800" b="0" i="0" u="none" strike="noStrike" baseline="0" dirty="0">
                <a:latin typeface="Garamond-Light"/>
              </a:rPr>
              <a:t>The manager might talk casually to a few customers to find out how they</a:t>
            </a:r>
            <a:r>
              <a:rPr lang="tr-TR" sz="1800" b="0" i="0" u="none" strike="noStrike" baseline="0" dirty="0">
                <a:latin typeface="Garamond-Light"/>
              </a:rPr>
              <a:t> </a:t>
            </a:r>
            <a:r>
              <a:rPr lang="en-US" sz="1800" b="0" i="0" u="none" strike="noStrike" baseline="0" dirty="0">
                <a:latin typeface="Garamond-Light"/>
              </a:rPr>
              <a:t>feel about the products and customer service. During the course of these conversations</a:t>
            </a:r>
            <a:r>
              <a:rPr lang="tr-TR" sz="1800" b="0" i="0" u="none" strike="noStrike" baseline="0" dirty="0">
                <a:latin typeface="Garamond-Light"/>
              </a:rPr>
              <a:t> </a:t>
            </a:r>
            <a:r>
              <a:rPr lang="en-US" sz="1800" b="0" i="0" u="none" strike="noStrike" baseline="0" dirty="0">
                <a:latin typeface="Garamond-Light"/>
              </a:rPr>
              <a:t>the manager might find that the customers like the products but are</a:t>
            </a:r>
            <a:r>
              <a:rPr lang="tr-TR" sz="1800" b="0" i="0" u="none" strike="noStrike" baseline="0" dirty="0">
                <a:latin typeface="Garamond-Light"/>
              </a:rPr>
              <a:t> </a:t>
            </a:r>
            <a:r>
              <a:rPr lang="en-US" sz="1800" b="0" i="0" u="none" strike="noStrike" baseline="0" dirty="0">
                <a:latin typeface="Garamond-Light"/>
              </a:rPr>
              <a:t>upset because many of the items they need are frequently out of stock, and they</a:t>
            </a:r>
            <a:r>
              <a:rPr lang="tr-TR" sz="1800" b="0" i="0" u="none" strike="noStrike" baseline="0" dirty="0">
                <a:latin typeface="Garamond-Light"/>
              </a:rPr>
              <a:t> </a:t>
            </a:r>
            <a:r>
              <a:rPr lang="en-US" sz="1800" b="0" i="0" u="none" strike="noStrike" baseline="0" dirty="0">
                <a:latin typeface="Garamond-Light"/>
              </a:rPr>
              <a:t>perceive the salespersons as not being helpful. From discussions with some of</a:t>
            </a:r>
            <a:r>
              <a:rPr lang="tr-TR" sz="1800" b="0" i="0" u="none" strike="noStrike" baseline="0" dirty="0">
                <a:latin typeface="Garamond-Light"/>
              </a:rPr>
              <a:t> </a:t>
            </a:r>
            <a:r>
              <a:rPr lang="en-US" sz="1800" b="0" i="0" u="none" strike="noStrike" baseline="0" dirty="0">
                <a:latin typeface="Garamond-Light"/>
              </a:rPr>
              <a:t>the salespersons, the manager might discover that the factory does not supply</a:t>
            </a:r>
            <a:r>
              <a:rPr lang="tr-TR" sz="1800" b="0" i="0" u="none" strike="noStrike" baseline="0" dirty="0">
                <a:latin typeface="Garamond-Light"/>
              </a:rPr>
              <a:t> </a:t>
            </a:r>
            <a:r>
              <a:rPr lang="en-US" sz="1800" b="0" i="0" u="none" strike="noStrike" baseline="0" dirty="0">
                <a:latin typeface="Garamond-Light"/>
              </a:rPr>
              <a:t>the goods on time and promises new delivery dates that it fails on occasions to</a:t>
            </a:r>
            <a:r>
              <a:rPr lang="tr-TR" sz="1800" b="0" i="0" u="none" strike="noStrike" baseline="0" dirty="0">
                <a:latin typeface="Garamond-Light"/>
              </a:rPr>
              <a:t> </a:t>
            </a:r>
            <a:r>
              <a:rPr lang="en-US" sz="1800" b="0" i="0" u="none" strike="noStrike" baseline="0" dirty="0">
                <a:latin typeface="Garamond-Light"/>
              </a:rPr>
              <a:t>keep. Salespersons might also indicate that they try to please and retain the customers</a:t>
            </a:r>
            <a:r>
              <a:rPr lang="tr-TR" sz="1800" b="0" i="0" u="none" strike="noStrike" baseline="0" dirty="0">
                <a:latin typeface="Garamond-Light"/>
              </a:rPr>
              <a:t> </a:t>
            </a:r>
            <a:r>
              <a:rPr lang="en-US" sz="1800" b="0" i="0" u="none" strike="noStrike" baseline="0" dirty="0">
                <a:latin typeface="Garamond-Light"/>
              </a:rPr>
              <a:t>by communicating the delivery dates given to them by the factory.</a:t>
            </a:r>
            <a:endParaRPr lang="tr-TR" dirty="0"/>
          </a:p>
        </p:txBody>
      </p:sp>
    </p:spTree>
    <p:extLst>
      <p:ext uri="{BB962C8B-B14F-4D97-AF65-F5344CB8AC3E}">
        <p14:creationId xmlns:p14="http://schemas.microsoft.com/office/powerpoint/2010/main" val="28222943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834A37D-DBDA-3D68-CE8B-60ADAA3E9345}"/>
              </a:ext>
            </a:extLst>
          </p:cNvPr>
          <p:cNvSpPr>
            <a:spLocks noGrp="1"/>
          </p:cNvSpPr>
          <p:nvPr>
            <p:ph idx="1"/>
          </p:nvPr>
        </p:nvSpPr>
        <p:spPr>
          <a:xfrm>
            <a:off x="625151" y="709127"/>
            <a:ext cx="10728649" cy="5467836"/>
          </a:xfrm>
        </p:spPr>
        <p:txBody>
          <a:bodyPr>
            <a:normAutofit/>
          </a:bodyPr>
          <a:lstStyle/>
          <a:p>
            <a:pPr algn="l"/>
            <a:r>
              <a:rPr lang="en-US" sz="1800" b="0" i="0" u="none" strike="noStrike" baseline="0" dirty="0">
                <a:latin typeface="Garamond-Light"/>
              </a:rPr>
              <a:t>Integration of the information obtained through the informal and formal interviewing</a:t>
            </a:r>
            <a:r>
              <a:rPr lang="tr-TR" sz="1800" b="0" i="0" u="none" strike="noStrike" baseline="0" dirty="0">
                <a:latin typeface="Garamond-Light"/>
              </a:rPr>
              <a:t> </a:t>
            </a:r>
            <a:r>
              <a:rPr lang="en-US" sz="1800" b="0" i="0" u="none" strike="noStrike" baseline="0" dirty="0">
                <a:latin typeface="Garamond-Light"/>
              </a:rPr>
              <a:t>process has helped the manager to determine that a problem does exist.</a:t>
            </a:r>
            <a:r>
              <a:rPr lang="tr-TR" sz="1800" b="0" i="0" u="none" strike="noStrike" baseline="0" dirty="0">
                <a:latin typeface="Garamond-Light"/>
              </a:rPr>
              <a:t> </a:t>
            </a:r>
            <a:r>
              <a:rPr lang="en-US" sz="1800" b="0" i="0" u="none" strike="noStrike" baseline="0" dirty="0">
                <a:latin typeface="Garamond-Light"/>
              </a:rPr>
              <a:t>It also helps the manager to formulate a conceptual model or </a:t>
            </a:r>
            <a:r>
              <a:rPr lang="en-US" sz="1800" b="1" i="1" u="none" strike="noStrike" baseline="0" dirty="0">
                <a:latin typeface="Garamond-BoldItalic"/>
              </a:rPr>
              <a:t>theoretical</a:t>
            </a:r>
            <a:r>
              <a:rPr lang="tr-TR" sz="1800" b="1" i="1" u="none" strike="noStrike" baseline="0" dirty="0">
                <a:latin typeface="Garamond-BoldItalic"/>
              </a:rPr>
              <a:t> </a:t>
            </a:r>
            <a:r>
              <a:rPr lang="en-US" sz="1800" b="1" i="1" u="none" strike="noStrike" baseline="0" dirty="0">
                <a:latin typeface="Garamond-BoldItalic"/>
              </a:rPr>
              <a:t>framework </a:t>
            </a:r>
            <a:r>
              <a:rPr lang="en-US" sz="1800" b="0" i="0" u="none" strike="noStrike" baseline="0" dirty="0">
                <a:latin typeface="Garamond-Light"/>
              </a:rPr>
              <a:t>of all the factors contributing to the problem. In this case, there is</a:t>
            </a:r>
            <a:r>
              <a:rPr lang="tr-TR" sz="1800" b="0" i="0" u="none" strike="noStrike" baseline="0" dirty="0">
                <a:latin typeface="Garamond-Light"/>
              </a:rPr>
              <a:t> </a:t>
            </a:r>
            <a:r>
              <a:rPr lang="en-US" sz="1800" b="0" i="0" u="none" strike="noStrike" baseline="0" dirty="0">
                <a:latin typeface="Garamond-Light"/>
              </a:rPr>
              <a:t>a network of connections among the following factors: delays by the factory in</a:t>
            </a:r>
            <a:r>
              <a:rPr lang="tr-TR" sz="1800" b="0" i="0" u="none" strike="noStrike" baseline="0" dirty="0">
                <a:latin typeface="Garamond-Light"/>
              </a:rPr>
              <a:t> </a:t>
            </a:r>
            <a:r>
              <a:rPr lang="en-US" sz="1800" b="0" i="0" u="none" strike="noStrike" baseline="0" dirty="0">
                <a:latin typeface="Garamond-Light"/>
              </a:rPr>
              <a:t>delivering goods, the notification of later delivery dates that are not kept, the</a:t>
            </a:r>
            <a:r>
              <a:rPr lang="tr-TR" sz="1800" b="0" i="0" u="none" strike="noStrike" baseline="0" dirty="0">
                <a:latin typeface="Garamond-Light"/>
              </a:rPr>
              <a:t> </a:t>
            </a:r>
            <a:r>
              <a:rPr lang="en-US" sz="1800" b="0" i="0" u="none" strike="noStrike" baseline="0" dirty="0">
                <a:latin typeface="Garamond-Light"/>
              </a:rPr>
              <a:t>promises of the salespersons to the customers (in hopes of retaining them) that</a:t>
            </a:r>
            <a:r>
              <a:rPr lang="tr-TR" sz="1800" b="0" i="0" u="none" strike="noStrike" baseline="0" dirty="0">
                <a:latin typeface="Garamond-Light"/>
              </a:rPr>
              <a:t> </a:t>
            </a:r>
            <a:r>
              <a:rPr lang="en-US" sz="1800" b="0" i="0" u="none" strike="noStrike" baseline="0" dirty="0">
                <a:latin typeface="Garamond-Light"/>
              </a:rPr>
              <a:t>cannot be fulfilled, all of which contribute to customer dissatisfaction. </a:t>
            </a:r>
            <a:endParaRPr lang="tr-TR" sz="1800" b="0" i="0" u="none" strike="noStrike" baseline="0" dirty="0">
              <a:latin typeface="Garamond-Light"/>
            </a:endParaRPr>
          </a:p>
          <a:p>
            <a:pPr algn="l"/>
            <a:r>
              <a:rPr lang="en-US" sz="1800" b="0" i="0" u="none" strike="noStrike" baseline="0" dirty="0">
                <a:latin typeface="Garamond-Light"/>
              </a:rPr>
              <a:t>From the</a:t>
            </a:r>
            <a:r>
              <a:rPr lang="tr-TR" sz="1800" b="0" i="0" u="none" strike="noStrike" baseline="0" dirty="0">
                <a:latin typeface="Garamond-Light"/>
              </a:rPr>
              <a:t> </a:t>
            </a:r>
            <a:r>
              <a:rPr lang="en-US" sz="1800" b="0" i="0" u="none" strike="noStrike" baseline="0" dirty="0">
                <a:latin typeface="Garamond-Light"/>
              </a:rPr>
              <a:t>theoretical framework, which is a meaningful integration of all the information</a:t>
            </a:r>
            <a:r>
              <a:rPr lang="tr-TR" sz="1800" b="0" i="0" u="none" strike="noStrike" baseline="0" dirty="0">
                <a:latin typeface="Garamond-Light"/>
              </a:rPr>
              <a:t> </a:t>
            </a:r>
            <a:r>
              <a:rPr lang="en-US" sz="1800" b="0" i="0" u="none" strike="noStrike" baseline="0" dirty="0">
                <a:latin typeface="Garamond-Light"/>
              </a:rPr>
              <a:t>gathered, several </a:t>
            </a:r>
            <a:r>
              <a:rPr lang="en-US" sz="1800" b="1" i="1" u="none" strike="noStrike" baseline="0" dirty="0">
                <a:latin typeface="Garamond-BoldItalic"/>
              </a:rPr>
              <a:t>hypotheses </a:t>
            </a:r>
            <a:r>
              <a:rPr lang="en-US" sz="1800" b="0" i="0" u="none" strike="noStrike" baseline="0" dirty="0">
                <a:latin typeface="Garamond-Light"/>
              </a:rPr>
              <a:t>can be generated and tested to determine if the</a:t>
            </a:r>
            <a:r>
              <a:rPr lang="tr-TR" sz="1800" b="0" i="0" u="none" strike="noStrike" baseline="0" dirty="0">
                <a:latin typeface="Garamond-Light"/>
              </a:rPr>
              <a:t> </a:t>
            </a:r>
            <a:r>
              <a:rPr lang="en-US" sz="1800" b="0" i="0" u="none" strike="noStrike" baseline="0" dirty="0">
                <a:latin typeface="Garamond-Light"/>
              </a:rPr>
              <a:t>data support them. Concepts are then </a:t>
            </a:r>
            <a:r>
              <a:rPr lang="en-US" sz="1800" b="1" i="1" u="none" strike="noStrike" baseline="0" dirty="0">
                <a:latin typeface="Garamond-BoldItalic"/>
              </a:rPr>
              <a:t>operationally defined </a:t>
            </a:r>
            <a:r>
              <a:rPr lang="en-US" sz="1800" b="0" i="0" u="none" strike="noStrike" baseline="0" dirty="0">
                <a:latin typeface="Garamond-Light"/>
              </a:rPr>
              <a:t>so that they can</a:t>
            </a:r>
            <a:r>
              <a:rPr lang="tr-TR" sz="1800" b="0" i="0" u="none" strike="noStrike" baseline="0" dirty="0">
                <a:latin typeface="Garamond-Light"/>
              </a:rPr>
              <a:t> </a:t>
            </a:r>
            <a:r>
              <a:rPr lang="en-US" sz="1800" b="0" i="0" u="none" strike="noStrike" baseline="0" dirty="0">
                <a:latin typeface="Garamond-Light"/>
              </a:rPr>
              <a:t>be measured. A </a:t>
            </a:r>
            <a:r>
              <a:rPr lang="en-US" sz="1800" b="1" i="1" u="none" strike="noStrike" baseline="0" dirty="0">
                <a:latin typeface="Garamond-BoldItalic"/>
              </a:rPr>
              <a:t>research design </a:t>
            </a:r>
            <a:r>
              <a:rPr lang="en-US" sz="1800" b="0" i="0" u="none" strike="noStrike" baseline="0" dirty="0">
                <a:latin typeface="Garamond-Light"/>
              </a:rPr>
              <a:t>is set up to decide on, among other issues,</a:t>
            </a:r>
            <a:r>
              <a:rPr lang="tr-TR" sz="1800" b="0" i="0" u="none" strike="noStrike" baseline="0" dirty="0">
                <a:latin typeface="Garamond-Light"/>
              </a:rPr>
              <a:t> </a:t>
            </a:r>
            <a:r>
              <a:rPr lang="en-US" sz="1800" b="0" i="0" u="none" strike="noStrike" baseline="0" dirty="0">
                <a:latin typeface="Garamond-Light"/>
              </a:rPr>
              <a:t>how to </a:t>
            </a:r>
            <a:r>
              <a:rPr lang="en-US" sz="1800" b="1" i="1" u="none" strike="noStrike" baseline="0" dirty="0">
                <a:latin typeface="Garamond-BoldItalic"/>
              </a:rPr>
              <a:t>collect </a:t>
            </a:r>
            <a:r>
              <a:rPr lang="en-US" sz="1800" b="0" i="0" u="none" strike="noStrike" baseline="0" dirty="0">
                <a:latin typeface="Garamond-Light"/>
              </a:rPr>
              <a:t>further data, </a:t>
            </a:r>
            <a:r>
              <a:rPr lang="en-US" sz="1800" b="1" i="1" u="none" strike="noStrike" baseline="0" dirty="0">
                <a:latin typeface="Garamond-BoldItalic"/>
              </a:rPr>
              <a:t>analyze </a:t>
            </a:r>
            <a:r>
              <a:rPr lang="en-US" sz="1800" b="0" i="0" u="none" strike="noStrike" baseline="0" dirty="0">
                <a:latin typeface="Garamond-Light"/>
              </a:rPr>
              <a:t>and </a:t>
            </a:r>
            <a:r>
              <a:rPr lang="en-US" sz="1800" b="1" i="1" u="none" strike="noStrike" baseline="0" dirty="0">
                <a:latin typeface="Garamond-BoldItalic"/>
              </a:rPr>
              <a:t>interpret </a:t>
            </a:r>
            <a:r>
              <a:rPr lang="en-US" sz="1800" b="0" i="0" u="none" strike="noStrike" baseline="0" dirty="0">
                <a:latin typeface="Garamond-Light"/>
              </a:rPr>
              <a:t>them, and finally, to provide</a:t>
            </a:r>
            <a:r>
              <a:rPr lang="tr-TR" sz="1800" b="0" i="0" u="none" strike="noStrike" baseline="0" dirty="0">
                <a:latin typeface="Garamond-Light"/>
              </a:rPr>
              <a:t> </a:t>
            </a:r>
            <a:r>
              <a:rPr lang="en-US" sz="1800" b="0" i="0" u="none" strike="noStrike" baseline="0" dirty="0">
                <a:latin typeface="Garamond-Light"/>
              </a:rPr>
              <a:t>an answer to the problem. The process of drawing from logical analysis an inference</a:t>
            </a:r>
            <a:r>
              <a:rPr lang="tr-TR" sz="1800" b="0" i="0" u="none" strike="noStrike" baseline="0" dirty="0">
                <a:latin typeface="Garamond-Light"/>
              </a:rPr>
              <a:t> </a:t>
            </a:r>
            <a:r>
              <a:rPr lang="en-US" sz="1800" b="0" i="0" u="none" strike="noStrike" baseline="0" dirty="0">
                <a:latin typeface="Garamond-Light"/>
              </a:rPr>
              <a:t>that purports to be conclusive is called </a:t>
            </a:r>
            <a:r>
              <a:rPr lang="en-US" sz="1800" b="1" i="1" u="none" strike="noStrike" baseline="0" dirty="0">
                <a:latin typeface="Garamond-BoldItalic"/>
              </a:rPr>
              <a:t>deduction.</a:t>
            </a:r>
            <a:endParaRPr lang="tr-TR" dirty="0"/>
          </a:p>
        </p:txBody>
      </p:sp>
    </p:spTree>
    <p:extLst>
      <p:ext uri="{BB962C8B-B14F-4D97-AF65-F5344CB8AC3E}">
        <p14:creationId xmlns:p14="http://schemas.microsoft.com/office/powerpoint/2010/main" val="23278335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a:extLst>
              <a:ext uri="{FF2B5EF4-FFF2-40B4-BE49-F238E27FC236}">
                <a16:creationId xmlns:a16="http://schemas.microsoft.com/office/drawing/2014/main" id="{571D7610-45B4-B45B-CE3B-22751EA18D4B}"/>
              </a:ext>
            </a:extLst>
          </p:cNvPr>
          <p:cNvPicPr>
            <a:picLocks noChangeAspect="1"/>
          </p:cNvPicPr>
          <p:nvPr/>
        </p:nvPicPr>
        <p:blipFill>
          <a:blip r:embed="rId2"/>
          <a:stretch>
            <a:fillRect/>
          </a:stretch>
        </p:blipFill>
        <p:spPr>
          <a:xfrm>
            <a:off x="1874154" y="891320"/>
            <a:ext cx="8443692" cy="5075360"/>
          </a:xfrm>
          <a:prstGeom prst="rect">
            <a:avLst/>
          </a:prstGeom>
        </p:spPr>
      </p:pic>
    </p:spTree>
    <p:extLst>
      <p:ext uri="{BB962C8B-B14F-4D97-AF65-F5344CB8AC3E}">
        <p14:creationId xmlns:p14="http://schemas.microsoft.com/office/powerpoint/2010/main" val="37327196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a:extLst>
              <a:ext uri="{FF2B5EF4-FFF2-40B4-BE49-F238E27FC236}">
                <a16:creationId xmlns:a16="http://schemas.microsoft.com/office/drawing/2014/main" id="{687F124A-CF41-4E93-3A3B-7C9AE870F586}"/>
              </a:ext>
            </a:extLst>
          </p:cNvPr>
          <p:cNvPicPr>
            <a:picLocks noChangeAspect="1"/>
          </p:cNvPicPr>
          <p:nvPr/>
        </p:nvPicPr>
        <p:blipFill>
          <a:blip r:embed="rId2"/>
          <a:stretch>
            <a:fillRect/>
          </a:stretch>
        </p:blipFill>
        <p:spPr>
          <a:xfrm>
            <a:off x="1492898" y="2048475"/>
            <a:ext cx="9872740" cy="2773912"/>
          </a:xfrm>
          <a:prstGeom prst="rect">
            <a:avLst/>
          </a:prstGeom>
        </p:spPr>
      </p:pic>
      <p:sp>
        <p:nvSpPr>
          <p:cNvPr id="7" name="Metin kutusu 6">
            <a:extLst>
              <a:ext uri="{FF2B5EF4-FFF2-40B4-BE49-F238E27FC236}">
                <a16:creationId xmlns:a16="http://schemas.microsoft.com/office/drawing/2014/main" id="{38FF10E3-3093-A3CE-6CE0-1C0481BF3DCC}"/>
              </a:ext>
            </a:extLst>
          </p:cNvPr>
          <p:cNvSpPr txBox="1"/>
          <p:nvPr/>
        </p:nvSpPr>
        <p:spPr>
          <a:xfrm>
            <a:off x="2435290" y="998376"/>
            <a:ext cx="6400800" cy="369332"/>
          </a:xfrm>
          <a:prstGeom prst="rect">
            <a:avLst/>
          </a:prstGeom>
          <a:noFill/>
        </p:spPr>
        <p:txBody>
          <a:bodyPr wrap="square" rtlCol="0">
            <a:spAutoFit/>
          </a:bodyPr>
          <a:lstStyle/>
          <a:p>
            <a:r>
              <a:rPr lang="tr-TR" dirty="0" err="1"/>
              <a:t>The</a:t>
            </a:r>
            <a:r>
              <a:rPr lang="tr-TR" dirty="0"/>
              <a:t> </a:t>
            </a:r>
            <a:r>
              <a:rPr lang="tr-TR" dirty="0" err="1"/>
              <a:t>Research</a:t>
            </a:r>
            <a:r>
              <a:rPr lang="tr-TR" dirty="0"/>
              <a:t> Design</a:t>
            </a:r>
          </a:p>
        </p:txBody>
      </p:sp>
    </p:spTree>
    <p:extLst>
      <p:ext uri="{BB962C8B-B14F-4D97-AF65-F5344CB8AC3E}">
        <p14:creationId xmlns:p14="http://schemas.microsoft.com/office/powerpoint/2010/main" val="26914561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9149AD-9462-3BE7-7A35-155C2A36B4DD}"/>
              </a:ext>
            </a:extLst>
          </p:cNvPr>
          <p:cNvSpPr>
            <a:spLocks noGrp="1"/>
          </p:cNvSpPr>
          <p:nvPr>
            <p:ph type="title"/>
          </p:nvPr>
        </p:nvSpPr>
        <p:spPr/>
        <p:txBody>
          <a:bodyPr>
            <a:normAutofit fontScale="90000"/>
          </a:bodyPr>
          <a:lstStyle/>
          <a:p>
            <a:r>
              <a:rPr lang="en-US" dirty="0"/>
              <a:t>Preparing the Statement of Research Objectives</a:t>
            </a:r>
            <a:endParaRPr lang="tr-TR" dirty="0"/>
          </a:p>
        </p:txBody>
      </p:sp>
      <p:sp>
        <p:nvSpPr>
          <p:cNvPr id="3" name="İçerik Yer Tutucusu 2">
            <a:extLst>
              <a:ext uri="{FF2B5EF4-FFF2-40B4-BE49-F238E27FC236}">
                <a16:creationId xmlns:a16="http://schemas.microsoft.com/office/drawing/2014/main" id="{FAD1DD50-5113-E12B-E481-8679BC5DB17F}"/>
              </a:ext>
            </a:extLst>
          </p:cNvPr>
          <p:cNvSpPr>
            <a:spLocks noGrp="1"/>
          </p:cNvSpPr>
          <p:nvPr>
            <p:ph idx="1"/>
          </p:nvPr>
        </p:nvSpPr>
        <p:spPr/>
        <p:txBody>
          <a:bodyPr>
            <a:normAutofit/>
          </a:bodyPr>
          <a:lstStyle/>
          <a:p>
            <a:pPr algn="l"/>
            <a:r>
              <a:rPr lang="en-US" sz="1800" b="0" i="0" u="none" strike="noStrike" baseline="0" dirty="0">
                <a:latin typeface="AdvGTIMES-R"/>
              </a:rPr>
              <a:t>Once the problem is clearly defined, it becomes absolutely essential to determine</a:t>
            </a:r>
            <a:r>
              <a:rPr lang="tr-TR" sz="1800" b="0" i="0" u="none" strike="noStrike" baseline="0" dirty="0">
                <a:latin typeface="AdvGTIMES-R"/>
              </a:rPr>
              <a:t> </a:t>
            </a:r>
            <a:r>
              <a:rPr lang="en-US" sz="1800" b="0" i="0" u="none" strike="noStrike" baseline="0" dirty="0">
                <a:latin typeface="AdvGTIMES-R"/>
              </a:rPr>
              <a:t>the objectives of the research</a:t>
            </a:r>
            <a:endParaRPr lang="tr-TR" sz="1800" b="0" i="0" u="none" strike="noStrike" baseline="0" dirty="0">
              <a:latin typeface="AdvGTIMES-R"/>
            </a:endParaRPr>
          </a:p>
          <a:p>
            <a:pPr algn="l"/>
            <a:r>
              <a:rPr lang="en-US" sz="1800" b="0" i="0" u="none" strike="noStrike" baseline="0" dirty="0">
                <a:latin typeface="AdvGTIMES-R"/>
              </a:rPr>
              <a:t>The statement of objectives should be</a:t>
            </a:r>
            <a:r>
              <a:rPr lang="tr-TR" sz="1800" b="0" i="0" u="none" strike="noStrike" baseline="0" dirty="0">
                <a:latin typeface="AdvGTIMES-R"/>
              </a:rPr>
              <a:t>:</a:t>
            </a:r>
          </a:p>
          <a:p>
            <a:pPr lvl="1"/>
            <a:r>
              <a:rPr lang="en-US" sz="1400" b="0" i="0" u="none" strike="noStrike" baseline="0" dirty="0">
                <a:latin typeface="AdvGTIMES-R"/>
              </a:rPr>
              <a:t> as precise as</a:t>
            </a:r>
            <a:r>
              <a:rPr lang="tr-TR" sz="1400" dirty="0">
                <a:latin typeface="AdvGTIMES-R"/>
              </a:rPr>
              <a:t> </a:t>
            </a:r>
            <a:r>
              <a:rPr lang="tr-TR" sz="1400" b="0" i="0" u="none" strike="noStrike" baseline="0" dirty="0" err="1">
                <a:latin typeface="AdvGTIMES-R"/>
              </a:rPr>
              <a:t>possible</a:t>
            </a:r>
            <a:r>
              <a:rPr lang="tr-TR" sz="1400" b="0" i="0" u="none" strike="noStrike" baseline="0" dirty="0">
                <a:latin typeface="AdvGTIMES-R"/>
              </a:rPr>
              <a:t>.</a:t>
            </a:r>
          </a:p>
          <a:p>
            <a:pPr lvl="1"/>
            <a:r>
              <a:rPr lang="tr-TR" sz="1400" dirty="0">
                <a:latin typeface="AdvGTIMES-R"/>
              </a:rPr>
              <a:t>Be </a:t>
            </a:r>
            <a:r>
              <a:rPr lang="tr-TR" sz="1400" dirty="0" err="1">
                <a:latin typeface="AdvGTIMES-R"/>
              </a:rPr>
              <a:t>brief</a:t>
            </a:r>
            <a:r>
              <a:rPr lang="tr-TR" sz="1400" dirty="0">
                <a:latin typeface="AdvGTIMES-R"/>
              </a:rPr>
              <a:t> </a:t>
            </a:r>
            <a:r>
              <a:rPr lang="tr-TR" sz="1400" dirty="0" err="1">
                <a:latin typeface="AdvGTIMES-R"/>
              </a:rPr>
              <a:t>and</a:t>
            </a:r>
            <a:r>
              <a:rPr lang="tr-TR" sz="1400" dirty="0">
                <a:latin typeface="AdvGTIMES-R"/>
              </a:rPr>
              <a:t> </a:t>
            </a:r>
            <a:r>
              <a:rPr lang="tr-TR" sz="1400" dirty="0" err="1">
                <a:latin typeface="AdvGTIMES-R"/>
              </a:rPr>
              <a:t>specific</a:t>
            </a:r>
            <a:endParaRPr lang="tr-TR" sz="1400" dirty="0">
              <a:latin typeface="AdvGTIMES-R"/>
            </a:endParaRPr>
          </a:p>
          <a:p>
            <a:pPr lvl="1"/>
            <a:r>
              <a:rPr lang="tr-TR" sz="1400" dirty="0">
                <a:latin typeface="AdvGTIMES-R"/>
              </a:rPr>
              <a:t>Limit </a:t>
            </a:r>
            <a:r>
              <a:rPr lang="tr-TR" sz="1400" dirty="0" err="1">
                <a:latin typeface="AdvGTIMES-R"/>
              </a:rPr>
              <a:t>the</a:t>
            </a:r>
            <a:r>
              <a:rPr lang="tr-TR" sz="1400" dirty="0">
                <a:latin typeface="AdvGTIMES-R"/>
              </a:rPr>
              <a:t> </a:t>
            </a:r>
            <a:r>
              <a:rPr lang="tr-TR" sz="1400" dirty="0" err="1">
                <a:latin typeface="AdvGTIMES-R"/>
              </a:rPr>
              <a:t>number</a:t>
            </a:r>
            <a:r>
              <a:rPr lang="tr-TR" sz="1400" dirty="0">
                <a:latin typeface="AdvGTIMES-R"/>
              </a:rPr>
              <a:t> of </a:t>
            </a:r>
            <a:r>
              <a:rPr lang="tr-TR" sz="1400" dirty="0" err="1">
                <a:latin typeface="AdvGTIMES-R"/>
              </a:rPr>
              <a:t>objectives</a:t>
            </a:r>
            <a:endParaRPr lang="tr-TR" sz="1400" dirty="0">
              <a:latin typeface="AdvGTIMES-R"/>
            </a:endParaRPr>
          </a:p>
          <a:p>
            <a:pPr algn="l"/>
            <a:r>
              <a:rPr lang="en-US" sz="1800" b="0" i="0" u="none" strike="noStrike" baseline="0" dirty="0">
                <a:latin typeface="AdvGTIMES-R"/>
              </a:rPr>
              <a:t>If the objective of the research is to study</a:t>
            </a:r>
            <a:r>
              <a:rPr lang="tr-TR" sz="1800" b="0" i="0" u="none" strike="noStrike" baseline="0" dirty="0">
                <a:latin typeface="AdvGTIMES-R"/>
              </a:rPr>
              <a:t> </a:t>
            </a:r>
            <a:r>
              <a:rPr lang="en-US" sz="1800" b="1" i="0" u="none" strike="noStrike" baseline="0" dirty="0">
                <a:latin typeface="AdvGTIMES-R"/>
              </a:rPr>
              <a:t>the perceptions of the customer,</a:t>
            </a:r>
            <a:r>
              <a:rPr lang="en-US" sz="1800" b="0" i="0" u="none" strike="noStrike" baseline="0" dirty="0">
                <a:latin typeface="AdvGTIMES-R"/>
              </a:rPr>
              <a:t> a typical research question could be: ‘Do the</a:t>
            </a:r>
            <a:r>
              <a:rPr lang="tr-TR" sz="1800" b="0" i="0" u="none" strike="noStrike" baseline="0" dirty="0">
                <a:latin typeface="AdvGTIMES-R"/>
              </a:rPr>
              <a:t> </a:t>
            </a:r>
            <a:r>
              <a:rPr lang="en-US" sz="1800" b="0" i="0" u="none" strike="noStrike" baseline="0" dirty="0">
                <a:latin typeface="AdvGTIMES-R"/>
              </a:rPr>
              <a:t>customers perceive the radiations from their cell phones to be hazardous to</a:t>
            </a:r>
            <a:r>
              <a:rPr lang="tr-TR" sz="1800" b="0" i="0" u="none" strike="noStrike" baseline="0" dirty="0">
                <a:latin typeface="AdvGTIMES-R"/>
              </a:rPr>
              <a:t> </a:t>
            </a:r>
            <a:r>
              <a:rPr lang="en-US" sz="1800" b="0" i="0" u="none" strike="noStrike" baseline="0" dirty="0">
                <a:latin typeface="AdvGTIMES-R"/>
              </a:rPr>
              <a:t>health?’</a:t>
            </a:r>
            <a:endParaRPr lang="tr-TR" sz="1800" b="0" i="0" u="none" strike="noStrike" baseline="0" dirty="0">
              <a:latin typeface="AdvGTIMES-R"/>
            </a:endParaRPr>
          </a:p>
          <a:p>
            <a:pPr algn="l"/>
            <a:r>
              <a:rPr lang="en-US" sz="1800" b="0" i="0" u="none" strike="noStrike" baseline="0" dirty="0">
                <a:latin typeface="AdvGTIMES-R"/>
              </a:rPr>
              <a:t>Once the objectives and the research questions are identified, a researcher</a:t>
            </a:r>
            <a:r>
              <a:rPr lang="tr-TR" sz="1800" b="0" i="0" u="none" strike="noStrike" baseline="0" dirty="0">
                <a:latin typeface="AdvGTIMES-R"/>
              </a:rPr>
              <a:t> </a:t>
            </a:r>
            <a:r>
              <a:rPr lang="en-US" sz="1800" b="0" i="0" u="none" strike="noStrike" baseline="0" dirty="0">
                <a:latin typeface="AdvGTIMES-R"/>
              </a:rPr>
              <a:t>has to develop a hypothesis statement that reflects these research objectives.</a:t>
            </a:r>
            <a:endParaRPr lang="tr-TR" sz="1400" dirty="0">
              <a:latin typeface="AdvGTIMES-R"/>
            </a:endParaRPr>
          </a:p>
          <a:p>
            <a:pPr marL="457200" lvl="1" indent="0">
              <a:buNone/>
            </a:pPr>
            <a:endParaRPr lang="tr-TR" sz="1400" dirty="0">
              <a:latin typeface="AdvGTIMES-R"/>
            </a:endParaRPr>
          </a:p>
          <a:p>
            <a:pPr lvl="1"/>
            <a:endParaRPr lang="tr-TR" sz="1400" dirty="0">
              <a:latin typeface="AdvGTIMES-R"/>
            </a:endParaRPr>
          </a:p>
        </p:txBody>
      </p:sp>
    </p:spTree>
    <p:extLst>
      <p:ext uri="{BB962C8B-B14F-4D97-AF65-F5344CB8AC3E}">
        <p14:creationId xmlns:p14="http://schemas.microsoft.com/office/powerpoint/2010/main" val="4084404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1" presetClass="entr" presetSubtype="0"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DF8A2EA-6DCF-AE8E-8CFD-72539F11F9E5}"/>
              </a:ext>
            </a:extLst>
          </p:cNvPr>
          <p:cNvSpPr>
            <a:spLocks noGrp="1"/>
          </p:cNvSpPr>
          <p:nvPr>
            <p:ph idx="1"/>
          </p:nvPr>
        </p:nvSpPr>
        <p:spPr>
          <a:xfrm>
            <a:off x="838200" y="541176"/>
            <a:ext cx="10515600" cy="5635787"/>
          </a:xfrm>
        </p:spPr>
        <p:txBody>
          <a:bodyPr>
            <a:normAutofit fontScale="92500" lnSpcReduction="10000"/>
          </a:bodyPr>
          <a:lstStyle/>
          <a:p>
            <a:pPr marL="228600" indent="0" algn="l">
              <a:buNone/>
            </a:pPr>
            <a:endParaRPr lang="tr-TR" sz="1800" b="0" i="0" u="none" strike="noStrike" baseline="0" dirty="0">
              <a:solidFill>
                <a:srgbClr val="000000"/>
              </a:solidFill>
              <a:latin typeface="Times New Roman" panose="02020603050405020304" pitchFamily="18" charset="0"/>
            </a:endParaRPr>
          </a:p>
          <a:p>
            <a:r>
              <a:rPr lang="en-US" sz="1800" b="1" i="0" u="none" strike="noStrike" baseline="0" dirty="0">
                <a:solidFill>
                  <a:srgbClr val="000000"/>
                </a:solidFill>
                <a:latin typeface="Times New Roman" panose="02020603050405020304" pitchFamily="18" charset="0"/>
              </a:rPr>
              <a:t>The objectives </a:t>
            </a:r>
            <a:r>
              <a:rPr lang="en-US" sz="1800" b="0" i="0" u="sng" strike="noStrike" baseline="0" dirty="0">
                <a:solidFill>
                  <a:srgbClr val="000000"/>
                </a:solidFill>
                <a:latin typeface="Times New Roman" panose="02020603050405020304" pitchFamily="18" charset="0"/>
              </a:rPr>
              <a:t>provide an accurate description of the specific actions you will take in order to reach the aim.</a:t>
            </a:r>
            <a:r>
              <a:rPr lang="en-US" sz="1800" b="0" i="0" u="none" strike="noStrike" baseline="0" dirty="0">
                <a:solidFill>
                  <a:srgbClr val="000000"/>
                </a:solidFill>
                <a:latin typeface="Times New Roman" panose="02020603050405020304" pitchFamily="18" charset="0"/>
              </a:rPr>
              <a:t> An objective is </a:t>
            </a:r>
            <a:r>
              <a:rPr lang="en-US" sz="1800" b="1" i="0" u="none" strike="noStrike" baseline="0" dirty="0">
                <a:solidFill>
                  <a:srgbClr val="000000"/>
                </a:solidFill>
                <a:latin typeface="Times New Roman" panose="02020603050405020304" pitchFamily="18" charset="0"/>
              </a:rPr>
              <a:t>measurable and operational</a:t>
            </a:r>
            <a:r>
              <a:rPr lang="en-US" sz="1800" b="0" i="0" u="none" strike="noStrike" baseline="0" dirty="0">
                <a:solidFill>
                  <a:srgbClr val="000000"/>
                </a:solidFill>
                <a:latin typeface="Times New Roman" panose="02020603050405020304" pitchFamily="18" charset="0"/>
              </a:rPr>
              <a:t>. </a:t>
            </a:r>
            <a:r>
              <a:rPr lang="en-US" sz="1800" b="0" i="0" u="sng" strike="noStrike" baseline="0" dirty="0">
                <a:solidFill>
                  <a:srgbClr val="000000"/>
                </a:solidFill>
                <a:latin typeface="Times New Roman" panose="02020603050405020304" pitchFamily="18" charset="0"/>
              </a:rPr>
              <a:t>It tells specific things you will accomplish in your project. </a:t>
            </a:r>
            <a:r>
              <a:rPr lang="en-US" sz="1800" b="0" i="0" u="none" strike="noStrike" baseline="0" dirty="0">
                <a:solidFill>
                  <a:srgbClr val="000000"/>
                </a:solidFill>
                <a:latin typeface="Times New Roman" panose="02020603050405020304" pitchFamily="18" charset="0"/>
              </a:rPr>
              <a:t>The objective should be as clearly and crisply stated as possible. Usually only one or at the most two objectives should be taken up in one study. If there are more than two objectives, then it may be appropriate to address the additional objectives through a separate study. Objectives are the goals set out to attain in a study. </a:t>
            </a:r>
          </a:p>
          <a:p>
            <a:r>
              <a:rPr lang="en-US" sz="1800" b="0" i="0" u="none" strike="noStrike" baseline="0" dirty="0">
                <a:solidFill>
                  <a:srgbClr val="000000"/>
                </a:solidFill>
                <a:latin typeface="Times New Roman" panose="02020603050405020304" pitchFamily="18" charset="0"/>
              </a:rPr>
              <a:t>They inform a reader what you want to attain through the study. </a:t>
            </a:r>
          </a:p>
          <a:p>
            <a:r>
              <a:rPr lang="en-US" sz="1800" b="0" i="0" u="none" strike="noStrike" baseline="0" dirty="0">
                <a:solidFill>
                  <a:srgbClr val="000000"/>
                </a:solidFill>
                <a:latin typeface="Times New Roman" panose="02020603050405020304" pitchFamily="18" charset="0"/>
              </a:rPr>
              <a:t>It is extremely important to word them clearly and specifically. </a:t>
            </a:r>
          </a:p>
          <a:p>
            <a:r>
              <a:rPr lang="tr-TR" sz="1800" b="1" i="0" u="sng" strike="noStrike" baseline="0" dirty="0" err="1">
                <a:solidFill>
                  <a:srgbClr val="000000"/>
                </a:solidFill>
                <a:latin typeface="Times New Roman" panose="02020603050405020304" pitchFamily="18" charset="0"/>
              </a:rPr>
              <a:t>Characteristics</a:t>
            </a:r>
            <a:r>
              <a:rPr lang="tr-TR" sz="1800" b="1" i="0" u="sng" strike="noStrike" baseline="0" dirty="0">
                <a:solidFill>
                  <a:srgbClr val="000000"/>
                </a:solidFill>
                <a:latin typeface="Times New Roman" panose="02020603050405020304" pitchFamily="18" charset="0"/>
              </a:rPr>
              <a:t> of </a:t>
            </a:r>
            <a:r>
              <a:rPr lang="tr-TR" sz="1800" b="1" i="0" u="sng" strike="noStrike" baseline="0" dirty="0" err="1">
                <a:solidFill>
                  <a:srgbClr val="000000"/>
                </a:solidFill>
                <a:latin typeface="Times New Roman" panose="02020603050405020304" pitchFamily="18" charset="0"/>
              </a:rPr>
              <a:t>Objectives</a:t>
            </a:r>
            <a:r>
              <a:rPr lang="tr-TR" sz="1800" b="1" i="0" u="sng" strike="noStrike" baseline="0" dirty="0">
                <a:solidFill>
                  <a:srgbClr val="000000"/>
                </a:solidFill>
                <a:latin typeface="Times New Roman" panose="02020603050405020304" pitchFamily="18" charset="0"/>
              </a:rPr>
              <a:t>: </a:t>
            </a:r>
          </a:p>
          <a:p>
            <a:r>
              <a:rPr lang="en-US" sz="1800" b="1" i="0" u="none" strike="noStrike" baseline="0" dirty="0">
                <a:solidFill>
                  <a:srgbClr val="000000"/>
                </a:solidFill>
                <a:latin typeface="Times New Roman" panose="02020603050405020304" pitchFamily="18" charset="0"/>
              </a:rPr>
              <a:t>1. Specific: </a:t>
            </a:r>
            <a:r>
              <a:rPr lang="en-US" sz="1800" b="0" i="0" u="none" strike="noStrike" baseline="0" dirty="0">
                <a:solidFill>
                  <a:srgbClr val="000000"/>
                </a:solidFill>
                <a:latin typeface="Times New Roman" panose="02020603050405020304" pitchFamily="18" charset="0"/>
              </a:rPr>
              <a:t>Precisely what you mean to achieve. </a:t>
            </a:r>
            <a:r>
              <a:rPr lang="en-US" sz="1800" b="1" i="0" u="none" strike="noStrike" baseline="0" dirty="0">
                <a:solidFill>
                  <a:srgbClr val="000000"/>
                </a:solidFill>
                <a:latin typeface="Times New Roman" panose="02020603050405020304" pitchFamily="18" charset="0"/>
              </a:rPr>
              <a:t>2. Important: </a:t>
            </a:r>
            <a:r>
              <a:rPr lang="en-US" sz="1800" b="0" i="0" u="none" strike="noStrike" baseline="0" dirty="0">
                <a:solidFill>
                  <a:srgbClr val="000000"/>
                </a:solidFill>
                <a:latin typeface="Times New Roman" panose="02020603050405020304" pitchFamily="18" charset="0"/>
              </a:rPr>
              <a:t>Indicate the relevance/importance of study. </a:t>
            </a:r>
            <a:r>
              <a:rPr lang="en-US" sz="1800" b="1" i="0" u="none" strike="noStrike" baseline="0" dirty="0">
                <a:solidFill>
                  <a:srgbClr val="000000"/>
                </a:solidFill>
                <a:latin typeface="Times New Roman" panose="02020603050405020304" pitchFamily="18" charset="0"/>
              </a:rPr>
              <a:t>3. Measurable: </a:t>
            </a:r>
            <a:r>
              <a:rPr lang="en-US" sz="1800" b="0" i="0" u="none" strike="noStrike" baseline="0" dirty="0">
                <a:solidFill>
                  <a:srgbClr val="000000"/>
                </a:solidFill>
                <a:latin typeface="Times New Roman" panose="02020603050405020304" pitchFamily="18" charset="0"/>
              </a:rPr>
              <a:t>What you would do/measure in terms of studying an issue. </a:t>
            </a:r>
            <a:r>
              <a:rPr lang="en-US" sz="1800" b="1" i="0" u="none" strike="noStrike" baseline="0" dirty="0">
                <a:solidFill>
                  <a:srgbClr val="000000"/>
                </a:solidFill>
                <a:latin typeface="Times New Roman" panose="02020603050405020304" pitchFamily="18" charset="0"/>
              </a:rPr>
              <a:t>4. Practical: </a:t>
            </a:r>
            <a:r>
              <a:rPr lang="en-US" sz="1800" b="0" i="0" u="none" strike="noStrike" baseline="0" dirty="0">
                <a:solidFill>
                  <a:srgbClr val="000000"/>
                </a:solidFill>
                <a:latin typeface="Times New Roman" panose="02020603050405020304" pitchFamily="18" charset="0"/>
              </a:rPr>
              <a:t>They should offer a solution to a problem. </a:t>
            </a:r>
            <a:r>
              <a:rPr lang="en-US" sz="1800" b="1" i="0" u="none" strike="noStrike" baseline="0" dirty="0">
                <a:solidFill>
                  <a:srgbClr val="000000"/>
                </a:solidFill>
                <a:latin typeface="Times New Roman" panose="02020603050405020304" pitchFamily="18" charset="0"/>
              </a:rPr>
              <a:t>5. Realistic: </a:t>
            </a:r>
            <a:r>
              <a:rPr lang="en-US" sz="1800" b="0" i="0" u="none" strike="noStrike" baseline="0" dirty="0">
                <a:solidFill>
                  <a:srgbClr val="000000"/>
                </a:solidFill>
                <a:latin typeface="Times New Roman" panose="02020603050405020304" pitchFamily="18" charset="0"/>
              </a:rPr>
              <a:t>Vague objectives should be avoided. Any objective that is not practically achievable should be ignored. </a:t>
            </a:r>
            <a:r>
              <a:rPr lang="en-US" sz="1800" b="1" i="0" u="none" strike="noStrike" baseline="0" dirty="0">
                <a:solidFill>
                  <a:srgbClr val="000000"/>
                </a:solidFill>
                <a:latin typeface="Times New Roman" panose="02020603050405020304" pitchFamily="18" charset="0"/>
              </a:rPr>
              <a:t>6. Feasible: </a:t>
            </a:r>
            <a:r>
              <a:rPr lang="en-US" sz="1800" b="0" i="0" u="none" strike="noStrike" baseline="0" dirty="0">
                <a:solidFill>
                  <a:srgbClr val="000000"/>
                </a:solidFill>
                <a:latin typeface="Times New Roman" panose="02020603050405020304" pitchFamily="18" charset="0"/>
              </a:rPr>
              <a:t>Researcher should be able to practice and perform as per stated objectives. </a:t>
            </a:r>
            <a:r>
              <a:rPr lang="en-US" sz="1800" b="1" i="0" u="none" strike="noStrike" baseline="0" dirty="0">
                <a:solidFill>
                  <a:srgbClr val="000000"/>
                </a:solidFill>
                <a:latin typeface="Times New Roman" panose="02020603050405020304" pitchFamily="18" charset="0"/>
              </a:rPr>
              <a:t>7. Evaluable: </a:t>
            </a:r>
            <a:r>
              <a:rPr lang="en-US" sz="1800" b="0" i="0" u="none" strike="noStrike" baseline="0" dirty="0">
                <a:solidFill>
                  <a:srgbClr val="000000"/>
                </a:solidFill>
                <a:latin typeface="Times New Roman" panose="02020603050405020304" pitchFamily="18" charset="0"/>
              </a:rPr>
              <a:t>These objectives set forth for study have to be such that they can be evaluated in different situations and using tools for research. </a:t>
            </a:r>
          </a:p>
          <a:p>
            <a:r>
              <a:rPr lang="en-US" sz="1800" b="1" i="0" u="none" strike="noStrike" baseline="0" dirty="0">
                <a:solidFill>
                  <a:srgbClr val="000000"/>
                </a:solidFill>
                <a:latin typeface="Times New Roman" panose="02020603050405020304" pitchFamily="18" charset="0"/>
              </a:rPr>
              <a:t>The objectives should be SMART. </a:t>
            </a:r>
            <a:endParaRPr lang="en-US"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 Specific • Measurable • Achievable • Relevant • Time bound </a:t>
            </a:r>
            <a:endParaRPr lang="tr-TR" dirty="0"/>
          </a:p>
        </p:txBody>
      </p:sp>
    </p:spTree>
    <p:extLst>
      <p:ext uri="{BB962C8B-B14F-4D97-AF65-F5344CB8AC3E}">
        <p14:creationId xmlns:p14="http://schemas.microsoft.com/office/powerpoint/2010/main" val="102284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1000"/>
                                        <p:tgtEl>
                                          <p:spTgt spid="3">
                                            <p:txEl>
                                              <p:pRg st="5" end="5"/>
                                            </p:txEl>
                                          </p:spTgt>
                                        </p:tgtEl>
                                      </p:cBhvr>
                                    </p:animEffect>
                                    <p:anim calcmode="lin" valueType="num">
                                      <p:cBhvr>
                                        <p:cTn id="1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1000"/>
                                        <p:tgtEl>
                                          <p:spTgt spid="3">
                                            <p:txEl>
                                              <p:pRg st="6" end="6"/>
                                            </p:txEl>
                                          </p:spTgt>
                                        </p:tgtEl>
                                      </p:cBhvr>
                                    </p:animEffect>
                                    <p:anim calcmode="lin" valueType="num">
                                      <p:cBhvr>
                                        <p:cTn id="1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1000"/>
                                        <p:tgtEl>
                                          <p:spTgt spid="3">
                                            <p:txEl>
                                              <p:pRg st="7" end="7"/>
                                            </p:txEl>
                                          </p:spTgt>
                                        </p:tgtEl>
                                      </p:cBhvr>
                                    </p:animEffect>
                                    <p:anim calcmode="lin" valueType="num">
                                      <p:cBhvr>
                                        <p:cTn id="2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352C524-4C23-D2F9-D1E4-EEC2F347B0BA}"/>
              </a:ext>
            </a:extLst>
          </p:cNvPr>
          <p:cNvSpPr>
            <a:spLocks noGrp="1"/>
          </p:cNvSpPr>
          <p:nvPr>
            <p:ph idx="1"/>
          </p:nvPr>
        </p:nvSpPr>
        <p:spPr>
          <a:xfrm>
            <a:off x="838200" y="788396"/>
            <a:ext cx="10515600" cy="3998306"/>
          </a:xfrm>
        </p:spPr>
        <p:txBody>
          <a:bodyPr/>
          <a:lstStyle/>
          <a:p>
            <a:r>
              <a:rPr lang="tr-TR" sz="1800" b="1" i="0" u="none" strike="noStrike" baseline="0" dirty="0" err="1">
                <a:solidFill>
                  <a:srgbClr val="000000"/>
                </a:solidFill>
                <a:latin typeface="Times New Roman" panose="02020603050405020304" pitchFamily="18" charset="0"/>
              </a:rPr>
              <a:t>For</a:t>
            </a:r>
            <a:r>
              <a:rPr lang="tr-TR" sz="1800" b="1" i="0" u="none" strike="noStrike" baseline="0" dirty="0">
                <a:solidFill>
                  <a:srgbClr val="000000"/>
                </a:solidFill>
                <a:latin typeface="Times New Roman" panose="02020603050405020304" pitchFamily="18" charset="0"/>
              </a:rPr>
              <a:t> </a:t>
            </a:r>
            <a:r>
              <a:rPr lang="tr-TR" sz="1800" b="1" i="0" u="none" strike="noStrike" baseline="0" dirty="0" err="1">
                <a:solidFill>
                  <a:srgbClr val="000000"/>
                </a:solidFill>
                <a:latin typeface="Times New Roman" panose="02020603050405020304" pitchFamily="18" charset="0"/>
              </a:rPr>
              <a:t>Example</a:t>
            </a:r>
            <a:r>
              <a:rPr lang="tr-TR" sz="1800" b="1" i="0" u="none" strike="noStrike" baseline="0" dirty="0">
                <a:solidFill>
                  <a:srgbClr val="000000"/>
                </a:solidFill>
                <a:latin typeface="Times New Roman" panose="02020603050405020304" pitchFamily="18" charset="0"/>
              </a:rPr>
              <a:t>: </a:t>
            </a:r>
            <a:endParaRPr lang="tr-TR" sz="1800" b="0" i="0" u="none" strike="noStrike" baseline="0" dirty="0">
              <a:solidFill>
                <a:srgbClr val="000000"/>
              </a:solidFill>
              <a:latin typeface="Times New Roman" panose="02020603050405020304" pitchFamily="18" charset="0"/>
            </a:endParaRPr>
          </a:p>
          <a:p>
            <a:r>
              <a:rPr lang="tr-TR" sz="1800" b="1" i="0" u="none" strike="noStrike" baseline="0" dirty="0" err="1">
                <a:solidFill>
                  <a:srgbClr val="000000"/>
                </a:solidFill>
                <a:latin typeface="Times New Roman" panose="02020603050405020304" pitchFamily="18" charset="0"/>
              </a:rPr>
              <a:t>Descriptive</a:t>
            </a:r>
            <a:r>
              <a:rPr lang="tr-TR" sz="1800" b="1" i="0" u="none" strike="noStrike" baseline="0" dirty="0">
                <a:solidFill>
                  <a:srgbClr val="000000"/>
                </a:solidFill>
                <a:latin typeface="Times New Roman" panose="02020603050405020304" pitchFamily="18" charset="0"/>
              </a:rPr>
              <a:t> </a:t>
            </a:r>
            <a:r>
              <a:rPr lang="tr-TR" sz="1800" b="1" i="0" u="none" strike="noStrike" baseline="0" dirty="0" err="1">
                <a:solidFill>
                  <a:srgbClr val="000000"/>
                </a:solidFill>
                <a:latin typeface="Times New Roman" panose="02020603050405020304" pitchFamily="18" charset="0"/>
              </a:rPr>
              <a:t>studies</a:t>
            </a:r>
            <a:r>
              <a:rPr lang="tr-TR" sz="1800" b="1" i="0" u="none" strike="noStrike" baseline="0" dirty="0">
                <a:solidFill>
                  <a:srgbClr val="000000"/>
                </a:solidFill>
                <a:latin typeface="Times New Roman" panose="02020603050405020304" pitchFamily="18" charset="0"/>
              </a:rPr>
              <a:t>: </a:t>
            </a:r>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To describe the types of incentives provides by Hotel XYZ to employees in Mumbai. </a:t>
            </a:r>
          </a:p>
          <a:p>
            <a:r>
              <a:rPr lang="en-US" sz="1800" b="0" i="0" u="none" strike="noStrike" baseline="0" dirty="0">
                <a:solidFill>
                  <a:srgbClr val="000000"/>
                </a:solidFill>
                <a:latin typeface="Times New Roman" panose="02020603050405020304" pitchFamily="18" charset="0"/>
              </a:rPr>
              <a:t>To find out the opinion of the employees about the medical facilities provided by five star hotels in Mumbai. </a:t>
            </a:r>
          </a:p>
          <a:p>
            <a:endParaRPr lang="tr-TR" sz="1800" b="0" i="0" u="none" strike="noStrike" baseline="0" dirty="0">
              <a:solidFill>
                <a:srgbClr val="000000"/>
              </a:solidFill>
              <a:latin typeface="Times New Roman" panose="02020603050405020304" pitchFamily="18" charset="0"/>
            </a:endParaRPr>
          </a:p>
          <a:p>
            <a:r>
              <a:rPr lang="tr-TR" sz="1800" b="1" i="0" u="none" strike="noStrike" baseline="0" dirty="0" err="1">
                <a:solidFill>
                  <a:srgbClr val="000000"/>
                </a:solidFill>
                <a:latin typeface="Times New Roman" panose="02020603050405020304" pitchFamily="18" charset="0"/>
              </a:rPr>
              <a:t>Co</a:t>
            </a:r>
            <a:r>
              <a:rPr lang="tr-TR" sz="1800" b="1" dirty="0" err="1">
                <a:solidFill>
                  <a:srgbClr val="000000"/>
                </a:solidFill>
                <a:latin typeface="Times New Roman" panose="02020603050405020304" pitchFamily="18" charset="0"/>
              </a:rPr>
              <a:t>-</a:t>
            </a:r>
            <a:r>
              <a:rPr lang="tr-TR" sz="1800" b="1" i="0" u="none" strike="noStrike" baseline="0" dirty="0" err="1">
                <a:solidFill>
                  <a:srgbClr val="000000"/>
                </a:solidFill>
                <a:latin typeface="Times New Roman" panose="02020603050405020304" pitchFamily="18" charset="0"/>
              </a:rPr>
              <a:t>relational</a:t>
            </a:r>
            <a:r>
              <a:rPr lang="tr-TR" sz="1800" b="1" i="0" u="none" strike="noStrike" baseline="0" dirty="0">
                <a:solidFill>
                  <a:srgbClr val="000000"/>
                </a:solidFill>
                <a:latin typeface="Times New Roman" panose="02020603050405020304" pitchFamily="18" charset="0"/>
              </a:rPr>
              <a:t> </a:t>
            </a:r>
            <a:r>
              <a:rPr lang="tr-TR" sz="1800" b="1" i="0" u="none" strike="noStrike" baseline="0" dirty="0" err="1">
                <a:solidFill>
                  <a:srgbClr val="000000"/>
                </a:solidFill>
                <a:latin typeface="Times New Roman" panose="02020603050405020304" pitchFamily="18" charset="0"/>
              </a:rPr>
              <a:t>studies</a:t>
            </a:r>
            <a:r>
              <a:rPr lang="tr-TR" sz="1800" b="1" i="0" u="none" strike="noStrike" baseline="0" dirty="0">
                <a:solidFill>
                  <a:srgbClr val="000000"/>
                </a:solidFill>
                <a:latin typeface="Times New Roman" panose="02020603050405020304" pitchFamily="18" charset="0"/>
              </a:rPr>
              <a:t>: </a:t>
            </a:r>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To ascertain the impact of training on employee retention. </a:t>
            </a:r>
          </a:p>
          <a:p>
            <a:r>
              <a:rPr lang="en-US" sz="1800" b="0" i="0" u="none" strike="noStrike" baseline="0" dirty="0">
                <a:solidFill>
                  <a:srgbClr val="000000"/>
                </a:solidFill>
                <a:latin typeface="Times New Roman" panose="02020603050405020304" pitchFamily="18" charset="0"/>
              </a:rPr>
              <a:t>To compare the effectiveness of different loyalty </a:t>
            </a:r>
            <a:r>
              <a:rPr lang="en-US" sz="1800" b="0" i="0" u="none" strike="noStrike" baseline="0" dirty="0" err="1">
                <a:solidFill>
                  <a:srgbClr val="000000"/>
                </a:solidFill>
                <a:latin typeface="Times New Roman" panose="02020603050405020304" pitchFamily="18" charset="0"/>
              </a:rPr>
              <a:t>programmes</a:t>
            </a:r>
            <a:r>
              <a:rPr lang="en-US" sz="1800" b="0" i="0" u="none" strike="noStrike" baseline="0" dirty="0">
                <a:solidFill>
                  <a:srgbClr val="000000"/>
                </a:solidFill>
                <a:latin typeface="Times New Roman" panose="02020603050405020304" pitchFamily="18" charset="0"/>
              </a:rPr>
              <a:t> on repeat clientele. </a:t>
            </a:r>
          </a:p>
          <a:p>
            <a:endParaRPr lang="tr-TR" dirty="0"/>
          </a:p>
        </p:txBody>
      </p:sp>
    </p:spTree>
    <p:extLst>
      <p:ext uri="{BB962C8B-B14F-4D97-AF65-F5344CB8AC3E}">
        <p14:creationId xmlns:p14="http://schemas.microsoft.com/office/powerpoint/2010/main" val="14882106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608898-0BEB-C43C-230E-44926E525BAA}"/>
              </a:ext>
            </a:extLst>
          </p:cNvPr>
          <p:cNvSpPr>
            <a:spLocks noGrp="1"/>
          </p:cNvSpPr>
          <p:nvPr>
            <p:ph type="title"/>
          </p:nvPr>
        </p:nvSpPr>
        <p:spPr/>
        <p:txBody>
          <a:bodyPr/>
          <a:lstStyle/>
          <a:p>
            <a:r>
              <a:rPr lang="tr-TR" sz="5400" b="1" i="0" u="none" strike="noStrike" baseline="0" dirty="0" err="1">
                <a:solidFill>
                  <a:srgbClr val="000000"/>
                </a:solidFill>
                <a:latin typeface="Times New Roman" panose="02020603050405020304" pitchFamily="18" charset="0"/>
              </a:rPr>
              <a:t>Types</a:t>
            </a:r>
            <a:r>
              <a:rPr lang="tr-TR" sz="5400" b="1" i="0" u="none" strike="noStrike" baseline="0" dirty="0">
                <a:solidFill>
                  <a:srgbClr val="000000"/>
                </a:solidFill>
                <a:latin typeface="Times New Roman" panose="02020603050405020304" pitchFamily="18" charset="0"/>
              </a:rPr>
              <a:t> of </a:t>
            </a:r>
            <a:r>
              <a:rPr lang="tr-TR" sz="5400" b="1" i="0" u="none" strike="noStrike" baseline="0" dirty="0" err="1">
                <a:solidFill>
                  <a:srgbClr val="000000"/>
                </a:solidFill>
                <a:latin typeface="Times New Roman" panose="02020603050405020304" pitchFamily="18" charset="0"/>
              </a:rPr>
              <a:t>Research</a:t>
            </a:r>
            <a:r>
              <a:rPr lang="tr-TR" sz="5400" b="1" i="0" u="none" strike="noStrike" baseline="0" dirty="0">
                <a:solidFill>
                  <a:srgbClr val="000000"/>
                </a:solidFill>
                <a:latin typeface="Times New Roman" panose="02020603050405020304" pitchFamily="18" charset="0"/>
              </a:rPr>
              <a:t> </a:t>
            </a:r>
            <a:r>
              <a:rPr lang="tr-TR" sz="5400" b="1" i="0" u="none" strike="noStrike" baseline="0" dirty="0" err="1">
                <a:solidFill>
                  <a:srgbClr val="000000"/>
                </a:solidFill>
                <a:latin typeface="Times New Roman" panose="02020603050405020304" pitchFamily="18" charset="0"/>
              </a:rPr>
              <a:t>Designs</a:t>
            </a:r>
            <a:r>
              <a:rPr lang="tr-TR" sz="5400" b="1" i="0" u="none" strike="noStrike" baseline="0" dirty="0">
                <a:solidFill>
                  <a:srgbClr val="000000"/>
                </a:solidFill>
                <a:latin typeface="Times New Roman" panose="02020603050405020304" pitchFamily="18" charset="0"/>
              </a:rPr>
              <a:t> </a:t>
            </a:r>
            <a:endParaRPr lang="tr-TR" dirty="0"/>
          </a:p>
        </p:txBody>
      </p:sp>
      <p:sp>
        <p:nvSpPr>
          <p:cNvPr id="3" name="İçerik Yer Tutucusu 2">
            <a:extLst>
              <a:ext uri="{FF2B5EF4-FFF2-40B4-BE49-F238E27FC236}">
                <a16:creationId xmlns:a16="http://schemas.microsoft.com/office/drawing/2014/main" id="{4584F6AA-914A-609D-CF4E-46CDB5948C1B}"/>
              </a:ext>
            </a:extLst>
          </p:cNvPr>
          <p:cNvSpPr>
            <a:spLocks noGrp="1"/>
          </p:cNvSpPr>
          <p:nvPr>
            <p:ph idx="1"/>
          </p:nvPr>
        </p:nvSpPr>
        <p:spPr/>
        <p:txBody>
          <a:bodyPr>
            <a:normAutofit fontScale="92500" lnSpcReduction="20000"/>
          </a:bodyPr>
          <a:lstStyle/>
          <a:p>
            <a:r>
              <a:rPr lang="en-US" sz="1800" b="0" i="0" u="none" strike="noStrike" baseline="0" dirty="0">
                <a:solidFill>
                  <a:srgbClr val="000000"/>
                </a:solidFill>
                <a:latin typeface="Times New Roman" panose="02020603050405020304" pitchFamily="18" charset="0"/>
              </a:rPr>
              <a:t>Research design can be a </a:t>
            </a:r>
            <a:r>
              <a:rPr lang="en-US" sz="1800" b="1" i="0" u="none" strike="noStrike" baseline="0" dirty="0">
                <a:solidFill>
                  <a:srgbClr val="000000"/>
                </a:solidFill>
                <a:latin typeface="Times New Roman" panose="02020603050405020304" pitchFamily="18" charset="0"/>
              </a:rPr>
              <a:t>quantitative </a:t>
            </a:r>
            <a:r>
              <a:rPr lang="en-US" sz="1800" b="0" i="0" u="none" strike="noStrike" baseline="0" dirty="0">
                <a:solidFill>
                  <a:srgbClr val="000000"/>
                </a:solidFill>
                <a:latin typeface="Times New Roman" panose="02020603050405020304" pitchFamily="18" charset="0"/>
              </a:rPr>
              <a:t>or </a:t>
            </a:r>
            <a:r>
              <a:rPr lang="en-US" sz="1800" b="1" i="0" u="none" strike="noStrike" baseline="0" dirty="0">
                <a:solidFill>
                  <a:srgbClr val="000000"/>
                </a:solidFill>
                <a:latin typeface="Times New Roman" panose="02020603050405020304" pitchFamily="18" charset="0"/>
              </a:rPr>
              <a:t>qualitative research with </a:t>
            </a:r>
            <a:r>
              <a:rPr lang="en-US" sz="1800" b="0" i="0" u="none" strike="noStrike" baseline="0" dirty="0">
                <a:solidFill>
                  <a:srgbClr val="000000"/>
                </a:solidFill>
                <a:latin typeface="Times New Roman" panose="02020603050405020304" pitchFamily="18" charset="0"/>
              </a:rPr>
              <a:t>have extensive components. They can both be used or applied distinctively or together</a:t>
            </a:r>
            <a:r>
              <a:rPr lang="tr-TR" sz="1800" b="0" i="0" u="none" strike="noStrike" baseline="0" dirty="0">
                <a:solidFill>
                  <a:srgbClr val="000000"/>
                </a:solidFill>
                <a:latin typeface="Times New Roman" panose="02020603050405020304" pitchFamily="18" charset="0"/>
              </a:rPr>
              <a:t>.</a:t>
            </a:r>
          </a:p>
          <a:p>
            <a:r>
              <a:rPr lang="en-US" sz="1800" b="1" i="0" u="none" strike="noStrike" baseline="0" dirty="0">
                <a:solidFill>
                  <a:srgbClr val="000000"/>
                </a:solidFill>
                <a:latin typeface="Times New Roman" panose="02020603050405020304" pitchFamily="18" charset="0"/>
              </a:rPr>
              <a:t>Quantitative Research design: </a:t>
            </a:r>
            <a:r>
              <a:rPr lang="en-US" sz="1800" b="0" i="0" u="none" strike="noStrike" baseline="0" dirty="0">
                <a:solidFill>
                  <a:srgbClr val="000000"/>
                </a:solidFill>
                <a:latin typeface="Times New Roman" panose="02020603050405020304" pitchFamily="18" charset="0"/>
              </a:rPr>
              <a:t>A quantitative research design shares similar characteristics with a scientific research in the following ways: </a:t>
            </a:r>
          </a:p>
          <a:p>
            <a:r>
              <a:rPr lang="en-US" sz="1800" b="0" i="0" u="none" strike="noStrike" baseline="0" dirty="0">
                <a:solidFill>
                  <a:srgbClr val="000000"/>
                </a:solidFill>
                <a:latin typeface="Times New Roman" panose="02020603050405020304" pitchFamily="18" charset="0"/>
              </a:rPr>
              <a:t>An outline question stating the problem that needs to be solved. </a:t>
            </a:r>
          </a:p>
          <a:p>
            <a:r>
              <a:rPr lang="en-US" sz="1800" b="0" i="0" u="none" strike="noStrike" baseline="0" dirty="0">
                <a:solidFill>
                  <a:srgbClr val="000000"/>
                </a:solidFill>
                <a:latin typeface="Times New Roman" panose="02020603050405020304" pitchFamily="18" charset="0"/>
              </a:rPr>
              <a:t>Has a set order and procedure used to answer these questions? </a:t>
            </a:r>
          </a:p>
          <a:p>
            <a:r>
              <a:rPr lang="tr-TR" sz="1800" b="0" i="0" u="none" strike="noStrike" baseline="0" dirty="0" err="1">
                <a:solidFill>
                  <a:srgbClr val="000000"/>
                </a:solidFill>
                <a:latin typeface="Times New Roman" panose="02020603050405020304" pitchFamily="18" charset="0"/>
              </a:rPr>
              <a:t>Analyses</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the</a:t>
            </a:r>
            <a:r>
              <a:rPr lang="tr-TR" sz="1800" b="0" i="0" u="none" strike="noStrike" baseline="0" dirty="0">
                <a:solidFill>
                  <a:srgbClr val="000000"/>
                </a:solidFill>
                <a:latin typeface="Times New Roman" panose="02020603050405020304" pitchFamily="18" charset="0"/>
              </a:rPr>
              <a:t> data </a:t>
            </a:r>
            <a:r>
              <a:rPr lang="tr-TR" sz="1800" b="0" i="0" u="none" strike="noStrike" baseline="0" dirty="0" err="1">
                <a:solidFill>
                  <a:srgbClr val="000000"/>
                </a:solidFill>
                <a:latin typeface="Times New Roman" panose="02020603050405020304" pitchFamily="18" charset="0"/>
              </a:rPr>
              <a:t>generated</a:t>
            </a:r>
            <a:r>
              <a:rPr lang="tr-TR"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Draws its conclusion after the data has been collated and analyzed so that the conclusion drawn from the findings are not predetermined. </a:t>
            </a:r>
          </a:p>
          <a:p>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A </a:t>
            </a:r>
            <a:r>
              <a:rPr lang="en-US" sz="1800" b="0" i="1" u="none" strike="noStrike" baseline="0" dirty="0">
                <a:solidFill>
                  <a:srgbClr val="000000"/>
                </a:solidFill>
                <a:latin typeface="Times New Roman" panose="02020603050405020304" pitchFamily="18" charset="0"/>
              </a:rPr>
              <a:t>quantitative research design </a:t>
            </a:r>
            <a:r>
              <a:rPr lang="en-US" sz="1800" b="0" i="0" u="none" strike="noStrike" baseline="0" dirty="0">
                <a:solidFill>
                  <a:srgbClr val="000000"/>
                </a:solidFill>
                <a:latin typeface="Times New Roman" panose="02020603050405020304" pitchFamily="18" charset="0"/>
              </a:rPr>
              <a:t>is used to examine the relationship between variable by using numbers and statistics to explain and analyze its findings </a:t>
            </a:r>
            <a:endParaRPr lang="tr-TR" dirty="0"/>
          </a:p>
        </p:txBody>
      </p:sp>
    </p:spTree>
    <p:extLst>
      <p:ext uri="{BB962C8B-B14F-4D97-AF65-F5344CB8AC3E}">
        <p14:creationId xmlns:p14="http://schemas.microsoft.com/office/powerpoint/2010/main" val="3762188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1000"/>
                                        <p:tgtEl>
                                          <p:spTgt spid="3">
                                            <p:txEl>
                                              <p:pRg st="7" end="7"/>
                                            </p:txEl>
                                          </p:spTgt>
                                        </p:tgtEl>
                                      </p:cBhvr>
                                    </p:animEffect>
                                    <p:anim calcmode="lin" valueType="num">
                                      <p:cBhvr>
                                        <p:cTn id="3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448360E-0AD1-FA26-B5F2-1EE55EE62FB7}"/>
              </a:ext>
            </a:extLst>
          </p:cNvPr>
          <p:cNvSpPr>
            <a:spLocks noGrp="1"/>
          </p:cNvSpPr>
          <p:nvPr>
            <p:ph type="title"/>
          </p:nvPr>
        </p:nvSpPr>
        <p:spPr/>
        <p:txBody>
          <a:bodyPr/>
          <a:lstStyle/>
          <a:p>
            <a:r>
              <a:rPr lang="tr-TR" dirty="0" err="1"/>
              <a:t>Characteristics</a:t>
            </a:r>
            <a:r>
              <a:rPr lang="tr-TR" dirty="0"/>
              <a:t> of </a:t>
            </a:r>
            <a:r>
              <a:rPr lang="tr-TR" dirty="0" err="1"/>
              <a:t>Research</a:t>
            </a:r>
            <a:endParaRPr lang="tr-TR" dirty="0"/>
          </a:p>
        </p:txBody>
      </p:sp>
      <p:sp>
        <p:nvSpPr>
          <p:cNvPr id="3" name="İçerik Yer Tutucusu 2">
            <a:extLst>
              <a:ext uri="{FF2B5EF4-FFF2-40B4-BE49-F238E27FC236}">
                <a16:creationId xmlns:a16="http://schemas.microsoft.com/office/drawing/2014/main" id="{063BA066-E925-89A4-BCC9-7ABD47726075}"/>
              </a:ext>
            </a:extLst>
          </p:cNvPr>
          <p:cNvSpPr>
            <a:spLocks noGrp="1"/>
          </p:cNvSpPr>
          <p:nvPr>
            <p:ph sz="half" idx="1"/>
          </p:nvPr>
        </p:nvSpPr>
        <p:spPr/>
        <p:txBody>
          <a:bodyPr>
            <a:normAutofit lnSpcReduction="10000"/>
          </a:bodyPr>
          <a:lstStyle/>
          <a:p>
            <a:pPr algn="l"/>
            <a:r>
              <a:rPr lang="tr-TR" sz="1800" b="1" dirty="0">
                <a:solidFill>
                  <a:srgbClr val="000000"/>
                </a:solidFill>
                <a:latin typeface="Times New Roman" panose="02020603050405020304" pitchFamily="18" charset="0"/>
              </a:rPr>
              <a:t>3. </a:t>
            </a:r>
            <a:r>
              <a:rPr lang="tr-TR" sz="1800" b="1" dirty="0" err="1">
                <a:solidFill>
                  <a:srgbClr val="000000"/>
                </a:solidFill>
                <a:latin typeface="Times New Roman" panose="02020603050405020304" pitchFamily="18" charset="0"/>
              </a:rPr>
              <a:t>Rigorous</a:t>
            </a:r>
            <a:r>
              <a:rPr lang="tr-TR" sz="1800" b="1" dirty="0">
                <a:solidFill>
                  <a:srgbClr val="000000"/>
                </a:solidFill>
                <a:latin typeface="Times New Roman" panose="02020603050405020304" pitchFamily="18" charset="0"/>
              </a:rPr>
              <a:t>: </a:t>
            </a:r>
          </a:p>
          <a:p>
            <a:pPr algn="just"/>
            <a:r>
              <a:rPr lang="en-US" sz="1800" b="0" i="0" u="none" strike="noStrike" baseline="0" dirty="0">
                <a:solidFill>
                  <a:srgbClr val="000000"/>
                </a:solidFill>
                <a:latin typeface="Times New Roman" panose="02020603050405020304" pitchFamily="18" charset="0"/>
              </a:rPr>
              <a:t>One must be careful in ensuring that the procedures followed to find answers to questions are </a:t>
            </a:r>
            <a:r>
              <a:rPr lang="en-US" sz="1800" b="0" i="1" u="none" strike="noStrike" baseline="0" dirty="0">
                <a:solidFill>
                  <a:srgbClr val="000000"/>
                </a:solidFill>
                <a:latin typeface="Times New Roman" panose="02020603050405020304" pitchFamily="18" charset="0"/>
              </a:rPr>
              <a:t>relevant, appropriate and justified. </a:t>
            </a:r>
            <a:r>
              <a:rPr lang="en-US" sz="1800" b="0" i="0" u="none" strike="noStrike" baseline="0" dirty="0">
                <a:solidFill>
                  <a:srgbClr val="000000"/>
                </a:solidFill>
                <a:latin typeface="Times New Roman" panose="02020603050405020304" pitchFamily="18" charset="0"/>
              </a:rPr>
              <a:t>Again, the degree of rigor varies markedly between the physical and social sciences and within the social sciences. </a:t>
            </a:r>
          </a:p>
          <a:p>
            <a:endParaRPr lang="tr-TR" dirty="0"/>
          </a:p>
        </p:txBody>
      </p:sp>
      <p:sp>
        <p:nvSpPr>
          <p:cNvPr id="4" name="İçerik Yer Tutucusu 3">
            <a:extLst>
              <a:ext uri="{FF2B5EF4-FFF2-40B4-BE49-F238E27FC236}">
                <a16:creationId xmlns:a16="http://schemas.microsoft.com/office/drawing/2014/main" id="{61CE7610-0C39-293F-4059-11F71B586B44}"/>
              </a:ext>
            </a:extLst>
          </p:cNvPr>
          <p:cNvSpPr>
            <a:spLocks noGrp="1"/>
          </p:cNvSpPr>
          <p:nvPr>
            <p:ph sz="half" idx="2"/>
          </p:nvPr>
        </p:nvSpPr>
        <p:spPr>
          <a:xfrm>
            <a:off x="6460957" y="1894305"/>
            <a:ext cx="5181600" cy="4119563"/>
          </a:xfrm>
        </p:spPr>
        <p:txBody>
          <a:bodyPr>
            <a:normAutofit lnSpcReduction="10000"/>
          </a:bodyPr>
          <a:lstStyle/>
          <a:p>
            <a:r>
              <a:rPr lang="tr-TR" sz="1800" b="1" dirty="0">
                <a:solidFill>
                  <a:srgbClr val="000000"/>
                </a:solidFill>
                <a:latin typeface="Times New Roman" panose="02020603050405020304" pitchFamily="18" charset="0"/>
              </a:rPr>
              <a:t>4. </a:t>
            </a:r>
            <a:r>
              <a:rPr lang="tr-TR" sz="1800" b="1" dirty="0" err="1">
                <a:solidFill>
                  <a:srgbClr val="000000"/>
                </a:solidFill>
                <a:latin typeface="Times New Roman" panose="02020603050405020304" pitchFamily="18" charset="0"/>
              </a:rPr>
              <a:t>Empirical</a:t>
            </a:r>
            <a:r>
              <a:rPr lang="tr-TR" sz="1800" b="1" dirty="0">
                <a:solidFill>
                  <a:srgbClr val="000000"/>
                </a:solidFill>
                <a:latin typeface="Times New Roman" panose="02020603050405020304" pitchFamily="18" charset="0"/>
              </a:rPr>
              <a:t>: (deneysel)</a:t>
            </a:r>
            <a:endParaRPr lang="tr-TR" sz="1800" b="0" i="0" u="none" strike="noStrike" baseline="0" dirty="0">
              <a:solidFill>
                <a:srgbClr val="000000"/>
              </a:solidFill>
              <a:latin typeface="Times New Roman" panose="02020603050405020304" pitchFamily="18" charset="0"/>
            </a:endParaRPr>
          </a:p>
          <a:p>
            <a:pPr algn="l"/>
            <a:r>
              <a:rPr lang="en-US" sz="1800" b="0" i="0" u="none" strike="noStrike" baseline="0" dirty="0">
                <a:solidFill>
                  <a:srgbClr val="000000"/>
                </a:solidFill>
                <a:latin typeface="Times New Roman" panose="02020603050405020304" pitchFamily="18" charset="0"/>
              </a:rPr>
              <a:t>The processes adopted should be tested for the accuracy and each step should be coherent in progression. This means that any conclusions drawn are based upon firm data gathered from information collected from real life experiences or observations. </a:t>
            </a:r>
            <a:endParaRPr lang="tr-TR" sz="1800" b="0" i="0" u="none" strike="noStrike" baseline="0" dirty="0">
              <a:solidFill>
                <a:srgbClr val="000000"/>
              </a:solidFill>
              <a:latin typeface="Times New Roman" panose="02020603050405020304" pitchFamily="18" charset="0"/>
            </a:endParaRPr>
          </a:p>
          <a:p>
            <a:pPr algn="l"/>
            <a:r>
              <a:rPr lang="en-US" sz="1800" b="0" i="0" u="none" strike="noStrike" baseline="0" dirty="0">
                <a:solidFill>
                  <a:srgbClr val="000000"/>
                </a:solidFill>
                <a:latin typeface="Times New Roman" panose="02020603050405020304" pitchFamily="18" charset="0"/>
              </a:rPr>
              <a:t>Empirical nature of research means that the research has been conducted following rigorous scientific methods and procedures. Quantitative research is easier to prove scientifically than qualitative research. In qualitative research biases and prejudice are easy to occur. </a:t>
            </a:r>
          </a:p>
          <a:p>
            <a:endParaRPr lang="tr-TR"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endParaRPr lang="tr-TR" sz="1800" b="1" dirty="0">
              <a:solidFill>
                <a:srgbClr val="000000"/>
              </a:solidFill>
              <a:latin typeface="Times New Roman" panose="02020603050405020304" pitchFamily="18" charset="0"/>
            </a:endParaRPr>
          </a:p>
          <a:p>
            <a:endParaRPr lang="tr-TR" sz="1800" b="1" dirty="0">
              <a:solidFill>
                <a:srgbClr val="000000"/>
              </a:solidFill>
              <a:latin typeface="Times New Roman" panose="02020603050405020304" pitchFamily="18" charset="0"/>
            </a:endParaRPr>
          </a:p>
        </p:txBody>
      </p:sp>
      <mc:AlternateContent xmlns:mc="http://schemas.openxmlformats.org/markup-compatibility/2006" xmlns:pslz="http://schemas.microsoft.com/office/powerpoint/2016/slidezoom">
        <mc:Choice Requires="pslz">
          <p:graphicFrame>
            <p:nvGraphicFramePr>
              <p:cNvPr id="6" name="Slayt Önizlemesi 5">
                <a:extLst>
                  <a:ext uri="{FF2B5EF4-FFF2-40B4-BE49-F238E27FC236}">
                    <a16:creationId xmlns:a16="http://schemas.microsoft.com/office/drawing/2014/main" id="{F5FD2C9E-7B40-0BDA-6E7E-A505744D3623}"/>
                  </a:ext>
                </a:extLst>
              </p:cNvPr>
              <p:cNvGraphicFramePr>
                <a:graphicFrameLocks noChangeAspect="1"/>
              </p:cNvGraphicFramePr>
              <p:nvPr>
                <p:extLst>
                  <p:ext uri="{D42A27DB-BD31-4B8C-83A1-F6EECF244321}">
                    <p14:modId xmlns:p14="http://schemas.microsoft.com/office/powerpoint/2010/main" val="2007143708"/>
                  </p:ext>
                </p:extLst>
              </p:nvPr>
            </p:nvGraphicFramePr>
            <p:xfrm>
              <a:off x="-1427747" y="1850699"/>
              <a:ext cx="3048000" cy="1714500"/>
            </p:xfrm>
            <a:graphic>
              <a:graphicData uri="http://schemas.microsoft.com/office/powerpoint/2016/slidezoom">
                <pslz:sldZm>
                  <pslz:sldZmObj sldId="260" cId="895413310">
                    <pslz:zmPr id="{A6801648-FABF-4369-9E08-A687E7BEE448}" returnToParent="0" transitionDur="1000">
                      <p166:blipFill xmlns:p166="http://schemas.microsoft.com/office/powerpoint/2016/6/main">
                        <a:blip r:embed="rId2"/>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6" name="Slayt Önizlemesi 5">
                <a:hlinkClick r:id="rId3" action="ppaction://hlinksldjump"/>
                <a:extLst>
                  <a:ext uri="{FF2B5EF4-FFF2-40B4-BE49-F238E27FC236}">
                    <a16:creationId xmlns:a16="http://schemas.microsoft.com/office/drawing/2014/main" id="{F5FD2C9E-7B40-0BDA-6E7E-A505744D3623}"/>
                  </a:ext>
                </a:extLst>
              </p:cNvPr>
              <p:cNvPicPr>
                <a:picLocks noGrp="1" noRot="1" noChangeAspect="1" noMove="1" noResize="1" noEditPoints="1" noAdjustHandles="1" noChangeArrowheads="1" noChangeShapeType="1"/>
              </p:cNvPicPr>
              <p:nvPr/>
            </p:nvPicPr>
            <p:blipFill>
              <a:blip r:embed="rId4"/>
              <a:stretch>
                <a:fillRect/>
              </a:stretch>
            </p:blipFill>
            <p:spPr>
              <a:xfrm>
                <a:off x="-1427747" y="1850699"/>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23568647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A2331C-97A8-E71F-2ABF-6D7DEE53E45B}"/>
              </a:ext>
            </a:extLst>
          </p:cNvPr>
          <p:cNvSpPr>
            <a:spLocks noGrp="1"/>
          </p:cNvSpPr>
          <p:nvPr>
            <p:ph type="title"/>
          </p:nvPr>
        </p:nvSpPr>
        <p:spPr/>
        <p:txBody>
          <a:bodyPr/>
          <a:lstStyle/>
          <a:p>
            <a:r>
              <a:rPr lang="tr-TR" dirty="0" err="1"/>
              <a:t>Type</a:t>
            </a:r>
            <a:r>
              <a:rPr lang="tr-TR" dirty="0"/>
              <a:t> of </a:t>
            </a:r>
            <a:r>
              <a:rPr lang="tr-TR" dirty="0" err="1"/>
              <a:t>Research</a:t>
            </a:r>
            <a:r>
              <a:rPr lang="tr-TR" dirty="0"/>
              <a:t> Design</a:t>
            </a:r>
          </a:p>
        </p:txBody>
      </p:sp>
      <p:sp>
        <p:nvSpPr>
          <p:cNvPr id="3" name="İçerik Yer Tutucusu 2">
            <a:extLst>
              <a:ext uri="{FF2B5EF4-FFF2-40B4-BE49-F238E27FC236}">
                <a16:creationId xmlns:a16="http://schemas.microsoft.com/office/drawing/2014/main" id="{B84DB6B8-8806-2B87-A5F8-31FE205203A3}"/>
              </a:ext>
            </a:extLst>
          </p:cNvPr>
          <p:cNvSpPr>
            <a:spLocks noGrp="1"/>
          </p:cNvSpPr>
          <p:nvPr>
            <p:ph idx="1"/>
          </p:nvPr>
        </p:nvSpPr>
        <p:spPr/>
        <p:txBody>
          <a:bodyPr/>
          <a:lstStyle/>
          <a:p>
            <a:r>
              <a:rPr lang="en-US" sz="1800" b="1" i="0" u="none" strike="noStrike" baseline="0" dirty="0">
                <a:solidFill>
                  <a:srgbClr val="000000"/>
                </a:solidFill>
                <a:latin typeface="Times New Roman" panose="02020603050405020304" pitchFamily="18" charset="0"/>
              </a:rPr>
              <a:t>Qualitative Research Design: </a:t>
            </a:r>
            <a:r>
              <a:rPr lang="en-US" sz="1800" b="0" i="0" u="none" strike="noStrike" baseline="0" dirty="0">
                <a:solidFill>
                  <a:srgbClr val="000000"/>
                </a:solidFill>
                <a:latin typeface="Times New Roman" panose="02020603050405020304" pitchFamily="18" charset="0"/>
              </a:rPr>
              <a:t>Qualitative research design, on the other hand, is </a:t>
            </a:r>
            <a:r>
              <a:rPr lang="en-US" sz="1800" b="1" i="0" u="none" strike="noStrike" baseline="0" dirty="0">
                <a:solidFill>
                  <a:srgbClr val="000000"/>
                </a:solidFill>
                <a:latin typeface="Times New Roman" panose="02020603050405020304" pitchFamily="18" charset="0"/>
              </a:rPr>
              <a:t>exploratory</a:t>
            </a:r>
            <a:r>
              <a:rPr lang="en-US" sz="1800" b="0" i="0" u="none" strike="noStrike" baseline="0" dirty="0">
                <a:solidFill>
                  <a:srgbClr val="000000"/>
                </a:solidFill>
                <a:latin typeface="Times New Roman" panose="02020603050405020304" pitchFamily="18" charset="0"/>
              </a:rPr>
              <a:t> in nature as it </a:t>
            </a:r>
            <a:r>
              <a:rPr lang="en-US" sz="1800" b="0" i="0" u="sng" strike="noStrike" baseline="0" dirty="0">
                <a:solidFill>
                  <a:srgbClr val="000000"/>
                </a:solidFill>
                <a:latin typeface="Times New Roman" panose="02020603050405020304" pitchFamily="18" charset="0"/>
              </a:rPr>
              <a:t>tries to discover not guess the conclusion</a:t>
            </a:r>
            <a:r>
              <a:rPr lang="en-US" sz="1800" b="0" i="0" u="none" strike="noStrike" baseline="0" dirty="0">
                <a:solidFill>
                  <a:srgbClr val="000000"/>
                </a:solidFill>
                <a:latin typeface="Times New Roman" panose="02020603050405020304" pitchFamily="18" charset="0"/>
              </a:rPr>
              <a:t>. It seeks to answer the questions </a:t>
            </a:r>
            <a:r>
              <a:rPr lang="en-US" sz="1800" b="1" i="0" u="none" strike="noStrike" baseline="0" dirty="0">
                <a:solidFill>
                  <a:srgbClr val="000000"/>
                </a:solidFill>
                <a:latin typeface="Times New Roman" panose="02020603050405020304" pitchFamily="18" charset="0"/>
              </a:rPr>
              <a:t>what and how</a:t>
            </a:r>
            <a:r>
              <a:rPr lang="en-US" sz="1800" b="0" i="0" u="none" strike="noStrike" baseline="0" dirty="0">
                <a:solidFill>
                  <a:srgbClr val="000000"/>
                </a:solidFill>
                <a:latin typeface="Times New Roman" panose="02020603050405020304" pitchFamily="18" charset="0"/>
              </a:rPr>
              <a:t>. </a:t>
            </a:r>
            <a:r>
              <a:rPr lang="en-US" sz="1800" b="0" i="0" u="sng" strike="noStrike" baseline="0" dirty="0">
                <a:solidFill>
                  <a:srgbClr val="000000"/>
                </a:solidFill>
                <a:latin typeface="Times New Roman" panose="02020603050405020304" pitchFamily="18" charset="0"/>
              </a:rPr>
              <a:t>It is a process to identify or develop a hypothesis that is further tested using other techniques. </a:t>
            </a:r>
          </a:p>
          <a:p>
            <a:r>
              <a:rPr lang="en-US" sz="1800" b="0" i="0" u="none" strike="noStrike" baseline="0" dirty="0">
                <a:solidFill>
                  <a:srgbClr val="000000"/>
                </a:solidFill>
                <a:latin typeface="Times New Roman" panose="02020603050405020304" pitchFamily="18" charset="0"/>
              </a:rPr>
              <a:t>A </a:t>
            </a:r>
            <a:r>
              <a:rPr lang="en-US" sz="1800" b="1" i="0" u="none" strike="noStrike" baseline="0" dirty="0">
                <a:solidFill>
                  <a:srgbClr val="000000"/>
                </a:solidFill>
                <a:latin typeface="Times New Roman" panose="02020603050405020304" pitchFamily="18" charset="0"/>
              </a:rPr>
              <a:t>qualitative research design </a:t>
            </a:r>
            <a:r>
              <a:rPr lang="en-US" sz="1800" b="0" i="0" u="none" strike="noStrike" baseline="0" dirty="0">
                <a:solidFill>
                  <a:srgbClr val="000000"/>
                </a:solidFill>
                <a:latin typeface="Times New Roman" panose="02020603050405020304" pitchFamily="18" charset="0"/>
              </a:rPr>
              <a:t>is used to explore the meaning and understanding of complex social environments, like the nature of experiences gained by a tourist by reading about the texts and stories shared by them. </a:t>
            </a:r>
            <a:endParaRPr lang="tr-TR" sz="1800" b="0" i="0" u="none" strike="noStrike" baseline="0" dirty="0">
              <a:solidFill>
                <a:srgbClr val="000000"/>
              </a:solidFill>
              <a:latin typeface="Times New Roman" panose="02020603050405020304" pitchFamily="18" charset="0"/>
            </a:endParaRPr>
          </a:p>
          <a:p>
            <a:r>
              <a:rPr lang="en-US" sz="1800" b="1" i="0" u="none" strike="noStrike" baseline="0" dirty="0">
                <a:solidFill>
                  <a:srgbClr val="000000"/>
                </a:solidFill>
                <a:latin typeface="Times New Roman" panose="02020603050405020304" pitchFamily="18" charset="0"/>
              </a:rPr>
              <a:t>It also intends to understand, describe or discover the findings. </a:t>
            </a:r>
            <a:r>
              <a:rPr lang="en-US" sz="1800" b="0" i="0" u="none" strike="noStrike" baseline="0" dirty="0">
                <a:solidFill>
                  <a:srgbClr val="000000"/>
                </a:solidFill>
                <a:latin typeface="Times New Roman" panose="02020603050405020304" pitchFamily="18" charset="0"/>
              </a:rPr>
              <a:t>The researcher is usually the primary instrument that formulates the question and interprets the meaning of a data</a:t>
            </a:r>
            <a:r>
              <a:rPr lang="en-US" sz="1800" b="0" i="0" u="sng" strike="noStrike" baseline="0" dirty="0">
                <a:solidFill>
                  <a:srgbClr val="000000"/>
                </a:solidFill>
                <a:latin typeface="Times New Roman" panose="02020603050405020304" pitchFamily="18" charset="0"/>
              </a:rPr>
              <a:t>. The data used are mostly documented words from interview, newspapers videos etc</a:t>
            </a:r>
            <a:r>
              <a:rPr lang="en-US" sz="1800" b="0" i="0" u="none" strike="noStrike" baseline="0" dirty="0">
                <a:solidFill>
                  <a:srgbClr val="000000"/>
                </a:solidFill>
                <a:latin typeface="Times New Roman" panose="02020603050405020304" pitchFamily="18" charset="0"/>
              </a:rPr>
              <a:t>. More than one type of data is collected during this research, from the field, where the participants are. In other words, the research goes beyond the intended scope, so making it emergent because the method of research changes and different types of data might be collected as the research goes on. </a:t>
            </a:r>
            <a:endParaRPr lang="tr-TR" dirty="0"/>
          </a:p>
        </p:txBody>
      </p:sp>
    </p:spTree>
    <p:extLst>
      <p:ext uri="{BB962C8B-B14F-4D97-AF65-F5344CB8AC3E}">
        <p14:creationId xmlns:p14="http://schemas.microsoft.com/office/powerpoint/2010/main" val="832518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2BCEF21A-AFE4-E537-C499-D5E62D769873}"/>
              </a:ext>
            </a:extLst>
          </p:cNvPr>
          <p:cNvPicPr>
            <a:picLocks noChangeAspect="1"/>
          </p:cNvPicPr>
          <p:nvPr/>
        </p:nvPicPr>
        <p:blipFill>
          <a:blip r:embed="rId2"/>
          <a:stretch>
            <a:fillRect/>
          </a:stretch>
        </p:blipFill>
        <p:spPr>
          <a:xfrm>
            <a:off x="2212987" y="1279554"/>
            <a:ext cx="8375155" cy="3311107"/>
          </a:xfrm>
          <a:prstGeom prst="rect">
            <a:avLst/>
          </a:prstGeom>
        </p:spPr>
      </p:pic>
    </p:spTree>
    <p:extLst>
      <p:ext uri="{BB962C8B-B14F-4D97-AF65-F5344CB8AC3E}">
        <p14:creationId xmlns:p14="http://schemas.microsoft.com/office/powerpoint/2010/main" val="331379438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CD195CA-6888-A2A3-3805-F76048F7D05A}"/>
              </a:ext>
            </a:extLst>
          </p:cNvPr>
          <p:cNvSpPr>
            <a:spLocks noGrp="1"/>
          </p:cNvSpPr>
          <p:nvPr>
            <p:ph type="title"/>
          </p:nvPr>
        </p:nvSpPr>
        <p:spPr/>
        <p:txBody>
          <a:bodyPr/>
          <a:lstStyle/>
          <a:p>
            <a:r>
              <a:rPr lang="tr-TR" dirty="0" err="1"/>
              <a:t>Developing</a:t>
            </a:r>
            <a:r>
              <a:rPr lang="tr-TR" dirty="0"/>
              <a:t> </a:t>
            </a:r>
            <a:r>
              <a:rPr lang="tr-TR" dirty="0" err="1"/>
              <a:t>the</a:t>
            </a:r>
            <a:r>
              <a:rPr lang="tr-TR" dirty="0"/>
              <a:t> </a:t>
            </a:r>
            <a:r>
              <a:rPr lang="tr-TR" dirty="0" err="1"/>
              <a:t>Hypotheses</a:t>
            </a:r>
            <a:endParaRPr lang="tr-TR" dirty="0"/>
          </a:p>
        </p:txBody>
      </p:sp>
      <p:sp>
        <p:nvSpPr>
          <p:cNvPr id="3" name="İçerik Yer Tutucusu 2">
            <a:extLst>
              <a:ext uri="{FF2B5EF4-FFF2-40B4-BE49-F238E27FC236}">
                <a16:creationId xmlns:a16="http://schemas.microsoft.com/office/drawing/2014/main" id="{42ED2252-08FC-36AC-A557-0456A2B1B846}"/>
              </a:ext>
            </a:extLst>
          </p:cNvPr>
          <p:cNvSpPr>
            <a:spLocks noGrp="1"/>
          </p:cNvSpPr>
          <p:nvPr>
            <p:ph idx="1"/>
          </p:nvPr>
        </p:nvSpPr>
        <p:spPr/>
        <p:txBody>
          <a:bodyPr>
            <a:normAutofit/>
          </a:bodyPr>
          <a:lstStyle/>
          <a:p>
            <a:pPr algn="l"/>
            <a:r>
              <a:rPr lang="en-US" sz="1800" b="0" i="0" u="none" strike="noStrike" baseline="0" dirty="0">
                <a:solidFill>
                  <a:srgbClr val="000000"/>
                </a:solidFill>
                <a:latin typeface="AdvGTIMES-R"/>
              </a:rPr>
              <a:t>A hypothesis is a statement based on some </a:t>
            </a:r>
            <a:r>
              <a:rPr lang="en-US" sz="1800" b="1" i="0" u="none" strike="noStrike" baseline="0" dirty="0">
                <a:solidFill>
                  <a:srgbClr val="000000"/>
                </a:solidFill>
                <a:latin typeface="AdvGTIMES-R"/>
              </a:rPr>
              <a:t>presumptions about the existence of a</a:t>
            </a:r>
            <a:r>
              <a:rPr lang="tr-TR" sz="1800" b="1" i="0" u="none" strike="noStrike" baseline="0" dirty="0">
                <a:solidFill>
                  <a:srgbClr val="000000"/>
                </a:solidFill>
                <a:latin typeface="AdvGTIMES-R"/>
              </a:rPr>
              <a:t> </a:t>
            </a:r>
            <a:r>
              <a:rPr lang="en-US" sz="1800" b="1" i="0" u="none" strike="noStrike" baseline="0" dirty="0">
                <a:solidFill>
                  <a:srgbClr val="000000"/>
                </a:solidFill>
                <a:latin typeface="AdvGTIMES-R"/>
              </a:rPr>
              <a:t>relationship between two or more variables that can be tested through empirical</a:t>
            </a:r>
            <a:r>
              <a:rPr lang="tr-TR" sz="1800" b="1" i="0" u="none" strike="noStrike" baseline="0" dirty="0">
                <a:solidFill>
                  <a:srgbClr val="000000"/>
                </a:solidFill>
                <a:latin typeface="AdvGTIMES-R"/>
              </a:rPr>
              <a:t> data.</a:t>
            </a:r>
          </a:p>
          <a:p>
            <a:pPr algn="l"/>
            <a:r>
              <a:rPr lang="en-US" sz="1800" b="0" i="0" u="none" strike="noStrike" baseline="0" dirty="0">
                <a:solidFill>
                  <a:schemeClr val="tx1">
                    <a:alpha val="70000"/>
                  </a:schemeClr>
                </a:solidFill>
                <a:latin typeface="AdvGTIMES-R"/>
              </a:rPr>
              <a:t>When a researcher is developing a hypothesis, he/she will try to assume an answer for a particular research question and then test it</a:t>
            </a:r>
            <a:r>
              <a:rPr lang="tr-TR" sz="1800" b="0" i="0" u="none" strike="noStrike" baseline="0" dirty="0">
                <a:solidFill>
                  <a:schemeClr val="tx1">
                    <a:alpha val="70000"/>
                  </a:schemeClr>
                </a:solidFill>
                <a:latin typeface="AdvGTIMES-R"/>
              </a:rPr>
              <a:t> </a:t>
            </a:r>
            <a:r>
              <a:rPr lang="tr-TR" sz="1800" b="0" i="0" u="none" strike="noStrike" baseline="0" dirty="0" err="1">
                <a:solidFill>
                  <a:schemeClr val="tx1">
                    <a:alpha val="70000"/>
                  </a:schemeClr>
                </a:solidFill>
                <a:latin typeface="AdvGTIMES-R"/>
              </a:rPr>
              <a:t>for</a:t>
            </a:r>
            <a:r>
              <a:rPr lang="tr-TR" sz="1800" b="0" i="0" u="none" strike="noStrike" baseline="0" dirty="0">
                <a:solidFill>
                  <a:schemeClr val="tx1">
                    <a:alpha val="70000"/>
                  </a:schemeClr>
                </a:solidFill>
                <a:latin typeface="AdvGTIMES-R"/>
              </a:rPr>
              <a:t> </a:t>
            </a:r>
            <a:r>
              <a:rPr lang="tr-TR" sz="1800" b="0" i="0" u="none" strike="noStrike" baseline="0" dirty="0" err="1">
                <a:solidFill>
                  <a:schemeClr val="tx1">
                    <a:alpha val="70000"/>
                  </a:schemeClr>
                </a:solidFill>
                <a:latin typeface="AdvGTIMES-R"/>
              </a:rPr>
              <a:t>its</a:t>
            </a:r>
            <a:r>
              <a:rPr lang="tr-TR" sz="1800" b="0" i="0" u="none" strike="noStrike" baseline="0" dirty="0">
                <a:solidFill>
                  <a:schemeClr val="tx1">
                    <a:alpha val="70000"/>
                  </a:schemeClr>
                </a:solidFill>
                <a:latin typeface="AdvGTIMES-R"/>
              </a:rPr>
              <a:t> </a:t>
            </a:r>
            <a:r>
              <a:rPr lang="tr-TR" sz="1800" b="0" i="0" u="none" strike="noStrike" baseline="0" dirty="0" err="1">
                <a:solidFill>
                  <a:schemeClr val="tx1">
                    <a:alpha val="70000"/>
                  </a:schemeClr>
                </a:solidFill>
                <a:latin typeface="AdvGTIMES-R"/>
              </a:rPr>
              <a:t>validity</a:t>
            </a:r>
            <a:r>
              <a:rPr lang="tr-TR" sz="1800" b="0" i="0" u="none" strike="noStrike" baseline="0" dirty="0">
                <a:solidFill>
                  <a:schemeClr val="tx1">
                    <a:alpha val="70000"/>
                  </a:schemeClr>
                </a:solidFill>
                <a:latin typeface="AdvGTIMES-R"/>
              </a:rPr>
              <a:t>.</a:t>
            </a:r>
          </a:p>
          <a:p>
            <a:pPr algn="l"/>
            <a:r>
              <a:rPr lang="en-US" sz="1800" b="0" i="0" u="none" strike="noStrike" baseline="0" dirty="0">
                <a:solidFill>
                  <a:schemeClr val="tx1">
                    <a:alpha val="70000"/>
                  </a:schemeClr>
                </a:solidFill>
                <a:latin typeface="AdvGTIMES-R"/>
              </a:rPr>
              <a:t>For instance, if the research question is—‘Why are the sales of refrigerators going</a:t>
            </a:r>
            <a:r>
              <a:rPr lang="tr-TR" sz="1800" b="0" i="0" u="none" strike="noStrike" baseline="0" dirty="0">
                <a:solidFill>
                  <a:schemeClr val="tx1">
                    <a:alpha val="70000"/>
                  </a:schemeClr>
                </a:solidFill>
                <a:latin typeface="AdvGTIMES-R"/>
              </a:rPr>
              <a:t> </a:t>
            </a:r>
            <a:r>
              <a:rPr lang="en-US" sz="1800" b="0" i="0" u="none" strike="noStrike" baseline="0" dirty="0">
                <a:solidFill>
                  <a:schemeClr val="tx1">
                    <a:alpha val="70000"/>
                  </a:schemeClr>
                </a:solidFill>
                <a:latin typeface="AdvGTIMES-R"/>
              </a:rPr>
              <a:t>up in winter? In this case, the hypothesis could be—‘The sales of refrigerators are</a:t>
            </a:r>
            <a:r>
              <a:rPr lang="tr-TR" sz="1800" b="0" i="0" u="none" strike="noStrike" baseline="0" dirty="0">
                <a:solidFill>
                  <a:schemeClr val="tx1">
                    <a:alpha val="70000"/>
                  </a:schemeClr>
                </a:solidFill>
                <a:latin typeface="AdvGTIMES-R"/>
              </a:rPr>
              <a:t> </a:t>
            </a:r>
            <a:r>
              <a:rPr lang="en-US" sz="1800" b="0" i="0" u="none" strike="noStrike" baseline="0" dirty="0">
                <a:solidFill>
                  <a:schemeClr val="tx1">
                    <a:alpha val="70000"/>
                  </a:schemeClr>
                </a:solidFill>
                <a:latin typeface="AdvGTIMES-R"/>
              </a:rPr>
              <a:t>going up during winter due to off-season discounts’</a:t>
            </a:r>
            <a:endParaRPr lang="tr-TR" sz="1800" b="0" i="0" u="none" strike="noStrike" baseline="0" dirty="0">
              <a:solidFill>
                <a:schemeClr val="tx1">
                  <a:alpha val="70000"/>
                </a:schemeClr>
              </a:solidFill>
              <a:latin typeface="AdvGTIMES-R"/>
            </a:endParaRPr>
          </a:p>
          <a:p>
            <a:pPr algn="l"/>
            <a:r>
              <a:rPr lang="en-US" sz="1800" b="0" i="0" u="none" strike="noStrike" baseline="0" dirty="0">
                <a:solidFill>
                  <a:schemeClr val="tx1">
                    <a:alpha val="70000"/>
                  </a:schemeClr>
                </a:solidFill>
                <a:latin typeface="AdvGTIMES-R"/>
              </a:rPr>
              <a:t>If a research study is to be conducted about the consumption patterns of tea and</a:t>
            </a:r>
            <a:r>
              <a:rPr lang="tr-TR" sz="1800" b="0" i="0" u="none" strike="noStrike" baseline="0" dirty="0">
                <a:solidFill>
                  <a:schemeClr val="tx1">
                    <a:alpha val="70000"/>
                  </a:schemeClr>
                </a:solidFill>
                <a:latin typeface="AdvGTIMES-R"/>
              </a:rPr>
              <a:t> </a:t>
            </a:r>
            <a:r>
              <a:rPr lang="en-US" sz="1800" b="0" i="0" u="none" strike="noStrike" baseline="0" dirty="0">
                <a:solidFill>
                  <a:schemeClr val="tx1">
                    <a:alpha val="70000"/>
                  </a:schemeClr>
                </a:solidFill>
                <a:latin typeface="AdvGTIMES-R"/>
              </a:rPr>
              <a:t>coffee in India, the hypothesis could be: ‘Consumption of tea is higher in North</a:t>
            </a:r>
            <a:r>
              <a:rPr lang="tr-TR" sz="1800" b="0" i="0" u="none" strike="noStrike" baseline="0" dirty="0">
                <a:solidFill>
                  <a:schemeClr val="tx1">
                    <a:alpha val="70000"/>
                  </a:schemeClr>
                </a:solidFill>
                <a:latin typeface="AdvGTIMES-R"/>
              </a:rPr>
              <a:t> </a:t>
            </a:r>
            <a:r>
              <a:rPr lang="en-US" sz="1800" b="0" i="0" u="none" strike="noStrike" baseline="0" dirty="0">
                <a:solidFill>
                  <a:schemeClr val="tx1">
                    <a:alpha val="70000"/>
                  </a:schemeClr>
                </a:solidFill>
                <a:latin typeface="AdvGTIMES-R"/>
              </a:rPr>
              <a:t>India and coffee in South India because of the varying lifestyles of these two</a:t>
            </a:r>
            <a:r>
              <a:rPr lang="tr-TR" sz="1800" b="0" i="0" u="none" strike="noStrike" baseline="0" dirty="0">
                <a:solidFill>
                  <a:schemeClr val="tx1">
                    <a:alpha val="70000"/>
                  </a:schemeClr>
                </a:solidFill>
                <a:latin typeface="AdvGTIMES-R"/>
              </a:rPr>
              <a:t> </a:t>
            </a:r>
            <a:r>
              <a:rPr lang="en-US" sz="1800" b="0" i="0" u="none" strike="noStrike" baseline="0" dirty="0">
                <a:solidFill>
                  <a:schemeClr val="tx1">
                    <a:alpha val="70000"/>
                  </a:schemeClr>
                </a:solidFill>
                <a:latin typeface="AdvGTIMES-R"/>
              </a:rPr>
              <a:t>regions’. This hypothesis adds factors of geographic location and lifestyle to the</a:t>
            </a:r>
            <a:r>
              <a:rPr lang="tr-TR" sz="1800" b="0" i="0" u="none" strike="noStrike" baseline="0" dirty="0">
                <a:solidFill>
                  <a:schemeClr val="tx1">
                    <a:alpha val="70000"/>
                  </a:schemeClr>
                </a:solidFill>
                <a:latin typeface="AdvGTIMES-R"/>
              </a:rPr>
              <a:t> </a:t>
            </a:r>
            <a:r>
              <a:rPr lang="tr-TR" sz="1800" b="0" i="0" u="none" strike="noStrike" baseline="0" dirty="0" err="1">
                <a:solidFill>
                  <a:schemeClr val="tx1">
                    <a:alpha val="70000"/>
                  </a:schemeClr>
                </a:solidFill>
                <a:latin typeface="AdvGTIMES-R"/>
              </a:rPr>
              <a:t>research</a:t>
            </a:r>
            <a:r>
              <a:rPr lang="tr-TR" sz="1800" b="0" i="0" u="none" strike="noStrike" baseline="0" dirty="0">
                <a:solidFill>
                  <a:schemeClr val="tx1">
                    <a:alpha val="70000"/>
                  </a:schemeClr>
                </a:solidFill>
                <a:latin typeface="AdvGTIMES-R"/>
              </a:rPr>
              <a:t> problem</a:t>
            </a:r>
          </a:p>
          <a:p>
            <a:pPr algn="l"/>
            <a:endParaRPr lang="tr-TR" sz="1800" b="0" i="0" u="none" strike="noStrike" baseline="0" dirty="0">
              <a:solidFill>
                <a:srgbClr val="000000"/>
              </a:solidFill>
              <a:latin typeface="AdvGTIMES-R"/>
            </a:endParaRPr>
          </a:p>
        </p:txBody>
      </p:sp>
    </p:spTree>
    <p:extLst>
      <p:ext uri="{BB962C8B-B14F-4D97-AF65-F5344CB8AC3E}">
        <p14:creationId xmlns:p14="http://schemas.microsoft.com/office/powerpoint/2010/main" val="2199665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anim calcmode="lin" valueType="num">
                                      <p:cBhvr>
                                        <p:cTn id="1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additive="base">
                                        <p:cTn id="2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868C976-0D59-23CB-870E-1ACB63DAB4DB}"/>
              </a:ext>
            </a:extLst>
          </p:cNvPr>
          <p:cNvSpPr>
            <a:spLocks noGrp="1"/>
          </p:cNvSpPr>
          <p:nvPr>
            <p:ph type="title"/>
          </p:nvPr>
        </p:nvSpPr>
        <p:spPr/>
        <p:txBody>
          <a:bodyPr/>
          <a:lstStyle/>
          <a:p>
            <a:r>
              <a:rPr lang="tr-TR" dirty="0" err="1"/>
              <a:t>Developing</a:t>
            </a:r>
            <a:r>
              <a:rPr lang="tr-TR" dirty="0"/>
              <a:t> </a:t>
            </a:r>
            <a:r>
              <a:rPr lang="tr-TR" dirty="0" err="1"/>
              <a:t>the</a:t>
            </a:r>
            <a:r>
              <a:rPr lang="tr-TR" dirty="0"/>
              <a:t> </a:t>
            </a:r>
            <a:r>
              <a:rPr lang="tr-TR" dirty="0" err="1"/>
              <a:t>Hypotheses</a:t>
            </a:r>
            <a:endParaRPr lang="tr-TR" dirty="0"/>
          </a:p>
        </p:txBody>
      </p:sp>
      <p:sp>
        <p:nvSpPr>
          <p:cNvPr id="3" name="İçerik Yer Tutucusu 2">
            <a:extLst>
              <a:ext uri="{FF2B5EF4-FFF2-40B4-BE49-F238E27FC236}">
                <a16:creationId xmlns:a16="http://schemas.microsoft.com/office/drawing/2014/main" id="{08A85043-D89F-F730-E723-BE7D2A693BD6}"/>
              </a:ext>
            </a:extLst>
          </p:cNvPr>
          <p:cNvSpPr>
            <a:spLocks noGrp="1"/>
          </p:cNvSpPr>
          <p:nvPr>
            <p:ph idx="1"/>
          </p:nvPr>
        </p:nvSpPr>
        <p:spPr/>
        <p:txBody>
          <a:bodyPr/>
          <a:lstStyle/>
          <a:p>
            <a:pPr algn="l"/>
            <a:r>
              <a:rPr lang="en-US" sz="1800" b="0" i="0" u="none" strike="noStrike" baseline="0" dirty="0">
                <a:latin typeface="AdvGTIMES-R"/>
              </a:rPr>
              <a:t>For example, if a company</a:t>
            </a:r>
            <a:r>
              <a:rPr lang="tr-TR" sz="1800" b="0" i="0" u="none" strike="noStrike" baseline="0" dirty="0">
                <a:latin typeface="AdvGTIMES-R"/>
              </a:rPr>
              <a:t> </a:t>
            </a:r>
            <a:r>
              <a:rPr lang="en-US" sz="1800" b="0" i="0" u="none" strike="noStrike" baseline="0" dirty="0">
                <a:latin typeface="AdvGTIMES-R"/>
              </a:rPr>
              <a:t>wants to know whether its sales will increase, then a hypothesis—‘The sales will</a:t>
            </a:r>
            <a:r>
              <a:rPr lang="tr-TR" sz="1800" b="0" i="0" u="none" strike="noStrike" baseline="0" dirty="0">
                <a:latin typeface="AdvGTIMES-R"/>
              </a:rPr>
              <a:t> </a:t>
            </a:r>
            <a:r>
              <a:rPr lang="en-US" sz="1800" b="0" i="0" u="none" strike="noStrike" baseline="0" dirty="0">
                <a:latin typeface="AdvGTIMES-R"/>
              </a:rPr>
              <a:t>increase’ versus ‘The sales will not increase’ will add little value to the research</a:t>
            </a:r>
            <a:r>
              <a:rPr lang="tr-TR" sz="1800" b="0" i="0" u="none" strike="noStrike" baseline="0" dirty="0">
                <a:latin typeface="AdvGTIMES-R"/>
              </a:rPr>
              <a:t> </a:t>
            </a:r>
            <a:r>
              <a:rPr lang="en-US" sz="1800" b="0" i="0" u="none" strike="noStrike" baseline="0" dirty="0">
                <a:latin typeface="AdvGTIMES-R"/>
              </a:rPr>
              <a:t>question as they are almost the same as the research question itself. Once the</a:t>
            </a:r>
            <a:r>
              <a:rPr lang="tr-TR" sz="1800" b="0" i="0" u="none" strike="noStrike" baseline="0" dirty="0">
                <a:latin typeface="AdvGTIMES-R"/>
              </a:rPr>
              <a:t> </a:t>
            </a:r>
            <a:r>
              <a:rPr lang="en-US" sz="1800" b="0" i="0" u="none" strike="noStrike" baseline="0" dirty="0">
                <a:latin typeface="AdvGTIMES-R"/>
              </a:rPr>
              <a:t>hypothesis is developed, the next stage in the research process, the research design</a:t>
            </a:r>
            <a:r>
              <a:rPr lang="tr-TR" sz="1800" b="0" i="0" u="none" strike="noStrike" baseline="0" dirty="0">
                <a:latin typeface="AdvGTIMES-R"/>
              </a:rPr>
              <a:t> </a:t>
            </a:r>
            <a:r>
              <a:rPr lang="tr-TR" sz="1800" b="0" i="0" u="none" strike="noStrike" baseline="0" dirty="0" err="1">
                <a:latin typeface="AdvGTIMES-R"/>
              </a:rPr>
              <a:t>phase</a:t>
            </a:r>
            <a:r>
              <a:rPr lang="tr-TR" sz="1800" b="0" i="0" u="none" strike="noStrike" baseline="0" dirty="0">
                <a:latin typeface="AdvGTIMES-R"/>
              </a:rPr>
              <a:t>, </a:t>
            </a:r>
            <a:r>
              <a:rPr lang="tr-TR" sz="1800" b="0" i="0" u="none" strike="noStrike" baseline="0" dirty="0" err="1">
                <a:latin typeface="AdvGTIMES-R"/>
              </a:rPr>
              <a:t>begins</a:t>
            </a:r>
            <a:r>
              <a:rPr lang="tr-TR" sz="1800" b="0" i="0" u="none" strike="noStrike" baseline="0" dirty="0">
                <a:latin typeface="AdvGTIMES-R"/>
              </a:rPr>
              <a:t>.</a:t>
            </a:r>
          </a:p>
          <a:p>
            <a:pPr algn="l"/>
            <a:r>
              <a:rPr lang="en-US" sz="1800" b="1" i="0" u="none" strike="noStrike" baseline="0" dirty="0">
                <a:solidFill>
                  <a:srgbClr val="000000"/>
                </a:solidFill>
                <a:latin typeface="Times New Roman" panose="02020603050405020304" pitchFamily="18" charset="0"/>
              </a:rPr>
              <a:t>Hypotheses specify the relationship between at least two </a:t>
            </a:r>
            <a:r>
              <a:rPr lang="en-US" sz="1800" b="1" i="0" u="none" strike="noStrike" baseline="0" dirty="0" err="1">
                <a:solidFill>
                  <a:srgbClr val="000000"/>
                </a:solidFill>
                <a:latin typeface="Times New Roman" panose="02020603050405020304" pitchFamily="18" charset="0"/>
              </a:rPr>
              <a:t>variables,and</a:t>
            </a:r>
            <a:r>
              <a:rPr lang="en-US" sz="1800" b="1" i="0" u="none" strike="noStrike" baseline="0" dirty="0">
                <a:solidFill>
                  <a:srgbClr val="000000"/>
                </a:solidFill>
                <a:latin typeface="Times New Roman" panose="02020603050405020304" pitchFamily="18" charset="0"/>
              </a:rPr>
              <a:t> are testable. </a:t>
            </a:r>
            <a:r>
              <a:rPr lang="en-US" sz="1800" b="0" i="0" u="none" strike="noStrike" baseline="0" dirty="0">
                <a:solidFill>
                  <a:srgbClr val="000000"/>
                </a:solidFill>
                <a:latin typeface="Times New Roman" panose="02020603050405020304" pitchFamily="18" charset="0"/>
              </a:rPr>
              <a:t>For a hypothesis to function properly, other researchers must be able to reproduce the results that prove or disprove it. </a:t>
            </a:r>
            <a:endParaRPr lang="tr-TR" sz="1800" dirty="0">
              <a:solidFill>
                <a:srgbClr val="000000"/>
              </a:solidFill>
              <a:latin typeface="AdvGTIMES-R"/>
            </a:endParaRPr>
          </a:p>
          <a:p>
            <a:pPr algn="l"/>
            <a:r>
              <a:rPr lang="en-US" sz="1800" b="0" i="0" u="none" strike="noStrike" baseline="0" dirty="0">
                <a:solidFill>
                  <a:srgbClr val="000000"/>
                </a:solidFill>
                <a:latin typeface="Times New Roman" panose="02020603050405020304" pitchFamily="18" charset="0"/>
              </a:rPr>
              <a:t>The researcher does not know about a phenomenon, but has an intuition to form the basis of certain assumption or guesses. These are tested by collecting information that will enable you to conclude if your assumption was correct. </a:t>
            </a:r>
            <a:endParaRPr lang="tr-TR" sz="1800" b="0" i="0" u="none" strike="noStrike" baseline="0" dirty="0">
              <a:latin typeface="AdvGTIMES-R"/>
            </a:endParaRPr>
          </a:p>
          <a:p>
            <a:pPr algn="l"/>
            <a:endParaRPr lang="tr-TR" dirty="0"/>
          </a:p>
        </p:txBody>
      </p:sp>
    </p:spTree>
    <p:extLst>
      <p:ext uri="{BB962C8B-B14F-4D97-AF65-F5344CB8AC3E}">
        <p14:creationId xmlns:p14="http://schemas.microsoft.com/office/powerpoint/2010/main" val="1637882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0883F78-D805-AA89-C008-CDF2CFEF56A3}"/>
              </a:ext>
            </a:extLst>
          </p:cNvPr>
          <p:cNvSpPr>
            <a:spLocks noGrp="1"/>
          </p:cNvSpPr>
          <p:nvPr>
            <p:ph idx="1"/>
          </p:nvPr>
        </p:nvSpPr>
        <p:spPr>
          <a:xfrm>
            <a:off x="867746" y="793102"/>
            <a:ext cx="10486053" cy="5383861"/>
          </a:xfrm>
        </p:spPr>
        <p:txBody>
          <a:bodyPr/>
          <a:lstStyle/>
          <a:p>
            <a:r>
              <a:rPr lang="en-US" sz="1800" b="0" i="0" u="none" strike="noStrike" baseline="0" dirty="0">
                <a:solidFill>
                  <a:srgbClr val="000000"/>
                </a:solidFill>
                <a:latin typeface="Times New Roman" panose="02020603050405020304" pitchFamily="18" charset="0"/>
              </a:rPr>
              <a:t>A hypothesis is used in an experiment to define the relationship between two </a:t>
            </a:r>
            <a:r>
              <a:rPr lang="en-US" sz="1800" b="1" i="0" u="none" strike="noStrike" baseline="0" dirty="0">
                <a:solidFill>
                  <a:srgbClr val="000000"/>
                </a:solidFill>
                <a:latin typeface="Times New Roman" panose="02020603050405020304" pitchFamily="18" charset="0"/>
              </a:rPr>
              <a:t>variables</a:t>
            </a:r>
            <a:r>
              <a:rPr lang="en-US" sz="1800" b="0" i="0" u="none" strike="noStrike" baseline="0" dirty="0">
                <a:solidFill>
                  <a:srgbClr val="000000"/>
                </a:solidFill>
                <a:latin typeface="Times New Roman" panose="02020603050405020304" pitchFamily="18" charset="0"/>
              </a:rPr>
              <a:t>. The purpose of a hypothesis is to find the answer to a question. A formalized hypothesis will force us to think about what results we should look for in an experiment. </a:t>
            </a:r>
          </a:p>
          <a:p>
            <a:r>
              <a:rPr lang="en-US" sz="1800" b="0" i="0" u="none" strike="noStrike" baseline="0" dirty="0">
                <a:solidFill>
                  <a:srgbClr val="000000"/>
                </a:solidFill>
                <a:latin typeface="Times New Roman" panose="02020603050405020304" pitchFamily="18" charset="0"/>
              </a:rPr>
              <a:t>The first variable is called the </a:t>
            </a:r>
            <a:r>
              <a:rPr lang="en-US" sz="1800" b="1" i="0" u="none" strike="noStrike" baseline="0" dirty="0">
                <a:solidFill>
                  <a:srgbClr val="000000"/>
                </a:solidFill>
                <a:latin typeface="Times New Roman" panose="02020603050405020304" pitchFamily="18" charset="0"/>
              </a:rPr>
              <a:t>independent variable</a:t>
            </a:r>
            <a:r>
              <a:rPr lang="en-US" sz="1800" b="0" i="0" u="none" strike="noStrike" baseline="0" dirty="0">
                <a:solidFill>
                  <a:srgbClr val="000000"/>
                </a:solidFill>
                <a:latin typeface="Times New Roman" panose="02020603050405020304" pitchFamily="18" charset="0"/>
              </a:rPr>
              <a:t>. This is the part of the experiment that can be changed and tested. The independent variable happens first and can be considered the cause of any changes in the outcome. The outcome is called the </a:t>
            </a:r>
            <a:r>
              <a:rPr lang="en-US" sz="1800" b="1" i="0" u="none" strike="noStrike" baseline="0" dirty="0">
                <a:solidFill>
                  <a:srgbClr val="000000"/>
                </a:solidFill>
                <a:latin typeface="Times New Roman" panose="02020603050405020304" pitchFamily="18" charset="0"/>
              </a:rPr>
              <a:t>dependent variable</a:t>
            </a:r>
            <a:r>
              <a:rPr lang="en-US" sz="1800" b="0" i="0" u="none" strike="noStrike" baseline="0" dirty="0">
                <a:solidFill>
                  <a:srgbClr val="000000"/>
                </a:solidFill>
                <a:latin typeface="Times New Roman" panose="02020603050405020304" pitchFamily="18" charset="0"/>
              </a:rPr>
              <a:t>. </a:t>
            </a:r>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The verification process can have one of the three outcomes. Your assumption may prove to be: </a:t>
            </a:r>
          </a:p>
          <a:p>
            <a:r>
              <a:rPr lang="tr-TR" sz="1800" b="0" i="0" u="none" strike="noStrike" baseline="0" dirty="0">
                <a:solidFill>
                  <a:srgbClr val="000000"/>
                </a:solidFill>
                <a:latin typeface="Times New Roman" panose="02020603050405020304" pitchFamily="18" charset="0"/>
              </a:rPr>
              <a:t>1. Right; </a:t>
            </a:r>
          </a:p>
          <a:p>
            <a:r>
              <a:rPr lang="tr-TR" sz="1800" b="0" i="0" u="none" strike="noStrike" baseline="0" dirty="0">
                <a:solidFill>
                  <a:srgbClr val="000000"/>
                </a:solidFill>
                <a:latin typeface="Times New Roman" panose="02020603050405020304" pitchFamily="18" charset="0"/>
              </a:rPr>
              <a:t>2. </a:t>
            </a:r>
            <a:r>
              <a:rPr lang="tr-TR" sz="1800" b="0" i="0" u="none" strike="noStrike" baseline="0" dirty="0" err="1">
                <a:solidFill>
                  <a:srgbClr val="000000"/>
                </a:solidFill>
                <a:latin typeface="Times New Roman" panose="02020603050405020304" pitchFamily="18" charset="0"/>
              </a:rPr>
              <a:t>Partially</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right</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or</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Times New Roman" panose="02020603050405020304" pitchFamily="18" charset="0"/>
              </a:rPr>
              <a:t>3. </a:t>
            </a:r>
            <a:r>
              <a:rPr lang="tr-TR" sz="1800" b="0" i="0" u="none" strike="noStrike" baseline="0" dirty="0" err="1">
                <a:solidFill>
                  <a:srgbClr val="000000"/>
                </a:solidFill>
                <a:latin typeface="Times New Roman" panose="02020603050405020304" pitchFamily="18" charset="0"/>
              </a:rPr>
              <a:t>Wrong</a:t>
            </a:r>
            <a:r>
              <a:rPr lang="tr-TR" sz="1800" b="0" i="0" u="none" strike="noStrike" baseline="0" dirty="0">
                <a:solidFill>
                  <a:srgbClr val="000000"/>
                </a:solidFill>
                <a:latin typeface="Times New Roman" panose="02020603050405020304" pitchFamily="18" charset="0"/>
              </a:rPr>
              <a:t>. </a:t>
            </a:r>
            <a:endParaRPr lang="tr-TR" dirty="0"/>
          </a:p>
        </p:txBody>
      </p:sp>
    </p:spTree>
    <p:extLst>
      <p:ext uri="{BB962C8B-B14F-4D97-AF65-F5344CB8AC3E}">
        <p14:creationId xmlns:p14="http://schemas.microsoft.com/office/powerpoint/2010/main" val="402734595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9C76CD7-0F3C-F2DF-66A0-9330E7C781C0}"/>
              </a:ext>
            </a:extLst>
          </p:cNvPr>
          <p:cNvSpPr>
            <a:spLocks noGrp="1"/>
          </p:cNvSpPr>
          <p:nvPr>
            <p:ph idx="1"/>
          </p:nvPr>
        </p:nvSpPr>
        <p:spPr>
          <a:xfrm>
            <a:off x="671804" y="671804"/>
            <a:ext cx="10681996" cy="5505159"/>
          </a:xfrm>
        </p:spPr>
        <p:txBody>
          <a:bodyPr>
            <a:normAutofit/>
          </a:bodyPr>
          <a:lstStyle/>
          <a:p>
            <a:pPr algn="just"/>
            <a:r>
              <a:rPr lang="en-US" sz="2000" b="1" i="0" dirty="0">
                <a:solidFill>
                  <a:srgbClr val="575760"/>
                </a:solidFill>
                <a:effectLst/>
                <a:latin typeface="Helvetica" panose="020B0604020202020204" pitchFamily="34" charset="0"/>
              </a:rPr>
              <a:t>Independent variables</a:t>
            </a:r>
            <a:r>
              <a:rPr lang="en-US" sz="2000" b="0" i="0" dirty="0">
                <a:solidFill>
                  <a:srgbClr val="575760"/>
                </a:solidFill>
                <a:effectLst/>
                <a:latin typeface="Helvetica" panose="020B0604020202020204" pitchFamily="34" charset="0"/>
              </a:rPr>
              <a:t> are variables that stand on their own and aren’t affected by anything that you, as a researcher, do. You have complete control over which independent variables you choose. During an experiment, you usually choose independent variables that you think will affect </a:t>
            </a:r>
            <a:r>
              <a:rPr lang="en-US" sz="2000" b="1" i="0" u="none" strike="noStrike" dirty="0">
                <a:solidFill>
                  <a:srgbClr val="005C85"/>
                </a:solidFill>
                <a:effectLst/>
                <a:latin typeface="Helvetica" panose="020B0604020202020204" pitchFamily="34" charset="0"/>
                <a:hlinkClick r:id="rId2"/>
              </a:rPr>
              <a:t>dependent variables</a:t>
            </a:r>
            <a:r>
              <a:rPr lang="en-US" sz="2000" b="0" i="0" dirty="0">
                <a:solidFill>
                  <a:srgbClr val="575760"/>
                </a:solidFill>
                <a:effectLst/>
                <a:latin typeface="Helvetica" panose="020B0604020202020204" pitchFamily="34" charset="0"/>
              </a:rPr>
              <a:t>. Those are variables that can be changed by outside factors. If a variable is classified as a </a:t>
            </a:r>
            <a:r>
              <a:rPr lang="en-US" sz="2000" b="0" i="0" u="none" strike="noStrike" dirty="0">
                <a:solidFill>
                  <a:srgbClr val="005C85"/>
                </a:solidFill>
                <a:effectLst/>
                <a:latin typeface="Helvetica" panose="020B0604020202020204" pitchFamily="34" charset="0"/>
                <a:hlinkClick r:id="rId3"/>
              </a:rPr>
              <a:t>control variable</a:t>
            </a:r>
            <a:r>
              <a:rPr lang="en-US" sz="2000" b="0" i="0" dirty="0">
                <a:solidFill>
                  <a:srgbClr val="575760"/>
                </a:solidFill>
                <a:effectLst/>
                <a:latin typeface="Helvetica" panose="020B0604020202020204" pitchFamily="34" charset="0"/>
              </a:rPr>
              <a:t>, it may be thought to alter either the independent variable or </a:t>
            </a:r>
            <a:r>
              <a:rPr lang="en-US" sz="2000" b="0" i="0" u="none" strike="noStrike" dirty="0">
                <a:solidFill>
                  <a:srgbClr val="005C85"/>
                </a:solidFill>
                <a:effectLst/>
                <a:latin typeface="Helvetica" panose="020B0604020202020204" pitchFamily="34" charset="0"/>
                <a:hlinkClick r:id="rId2"/>
              </a:rPr>
              <a:t>dependent variable</a:t>
            </a:r>
            <a:r>
              <a:rPr lang="en-US" sz="2000" b="0" i="0" dirty="0">
                <a:solidFill>
                  <a:srgbClr val="575760"/>
                </a:solidFill>
                <a:effectLst/>
                <a:latin typeface="Helvetica" panose="020B0604020202020204" pitchFamily="34" charset="0"/>
              </a:rPr>
              <a:t> but it isn’t the focus of the experiment.</a:t>
            </a:r>
          </a:p>
          <a:p>
            <a:pPr algn="just"/>
            <a:r>
              <a:rPr lang="en-US" sz="2000" b="1" i="0" dirty="0">
                <a:solidFill>
                  <a:srgbClr val="575760"/>
                </a:solidFill>
                <a:effectLst/>
                <a:latin typeface="Helvetica" panose="020B0604020202020204" pitchFamily="34" charset="0"/>
              </a:rPr>
              <a:t>Example</a:t>
            </a:r>
            <a:r>
              <a:rPr lang="en-US" sz="2000" b="0" i="0" dirty="0">
                <a:solidFill>
                  <a:srgbClr val="575760"/>
                </a:solidFill>
                <a:effectLst/>
                <a:latin typeface="Helvetica" panose="020B0604020202020204" pitchFamily="34" charset="0"/>
              </a:rPr>
              <a:t>: you want to know how calorie intake affects weight. Calorie intake is your independent variable and weight is your dependent variable. You can choose the calories given to participants, and you see how that independent variable affects the weights. You may decide to include a control variable of age in your study to see if it affects the outcome.</a:t>
            </a:r>
          </a:p>
          <a:p>
            <a:endParaRPr lang="tr-TR" dirty="0"/>
          </a:p>
        </p:txBody>
      </p:sp>
    </p:spTree>
    <p:extLst>
      <p:ext uri="{BB962C8B-B14F-4D97-AF65-F5344CB8AC3E}">
        <p14:creationId xmlns:p14="http://schemas.microsoft.com/office/powerpoint/2010/main" val="241436978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26CC88-5ED5-41FC-35B9-3C7710484282}"/>
              </a:ext>
            </a:extLst>
          </p:cNvPr>
          <p:cNvSpPr>
            <a:spLocks noGrp="1"/>
          </p:cNvSpPr>
          <p:nvPr>
            <p:ph sz="half" idx="1"/>
          </p:nvPr>
        </p:nvSpPr>
        <p:spPr>
          <a:xfrm>
            <a:off x="838200" y="793103"/>
            <a:ext cx="5181600" cy="5383860"/>
          </a:xfrm>
        </p:spPr>
        <p:txBody>
          <a:bodyPr>
            <a:normAutofit/>
          </a:bodyPr>
          <a:lstStyle/>
          <a:p>
            <a:r>
              <a:rPr lang="en-US" sz="1800" b="1" i="0" u="none" strike="noStrike" baseline="0" dirty="0">
                <a:solidFill>
                  <a:srgbClr val="000000"/>
                </a:solidFill>
                <a:latin typeface="Times New Roman" panose="02020603050405020304" pitchFamily="18" charset="0"/>
              </a:rPr>
              <a:t>The six most common forms of hypotheses are: </a:t>
            </a:r>
            <a:endParaRPr lang="en-US" sz="1800" b="0" i="0" u="none" strike="noStrike" baseline="0" dirty="0">
              <a:solidFill>
                <a:srgbClr val="000000"/>
              </a:solidFill>
              <a:latin typeface="Times New Roman" panose="02020603050405020304" pitchFamily="18" charset="0"/>
            </a:endParaRPr>
          </a:p>
          <a:p>
            <a:r>
              <a:rPr lang="tr-TR" sz="1800" b="0" i="0" u="none" strike="noStrike" baseline="0" dirty="0">
                <a:solidFill>
                  <a:srgbClr val="000000"/>
                </a:solidFill>
                <a:latin typeface="Times New Roman" panose="02020603050405020304" pitchFamily="18" charset="0"/>
              </a:rPr>
              <a:t>1. Simple </a:t>
            </a:r>
            <a:r>
              <a:rPr lang="tr-TR" sz="1800" b="0" i="0" u="none" strike="noStrike" baseline="0" dirty="0" err="1">
                <a:solidFill>
                  <a:srgbClr val="000000"/>
                </a:solidFill>
                <a:latin typeface="Times New Roman" panose="02020603050405020304" pitchFamily="18" charset="0"/>
              </a:rPr>
              <a:t>Hypothesis</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Times New Roman" panose="02020603050405020304" pitchFamily="18" charset="0"/>
              </a:rPr>
              <a:t>2. </a:t>
            </a:r>
            <a:r>
              <a:rPr lang="tr-TR" sz="1800" b="0" i="0" u="none" strike="noStrike" baseline="0" dirty="0" err="1">
                <a:solidFill>
                  <a:srgbClr val="000000"/>
                </a:solidFill>
                <a:latin typeface="Times New Roman" panose="02020603050405020304" pitchFamily="18" charset="0"/>
              </a:rPr>
              <a:t>Complex</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Hypothesis</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Times New Roman" panose="02020603050405020304" pitchFamily="18" charset="0"/>
              </a:rPr>
              <a:t>3. </a:t>
            </a:r>
            <a:r>
              <a:rPr lang="tr-TR" sz="1800" b="0" i="0" u="none" strike="noStrike" baseline="0" dirty="0" err="1">
                <a:solidFill>
                  <a:srgbClr val="000000"/>
                </a:solidFill>
                <a:latin typeface="Times New Roman" panose="02020603050405020304" pitchFamily="18" charset="0"/>
              </a:rPr>
              <a:t>Empirical</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Hypothesis</a:t>
            </a:r>
            <a:r>
              <a:rPr lang="tr-TR"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4. Null Hypothesis (Denoted by "HO") </a:t>
            </a:r>
          </a:p>
          <a:p>
            <a:r>
              <a:rPr lang="en-US" sz="1800" b="0" i="0" u="none" strike="noStrike" baseline="0" dirty="0">
                <a:solidFill>
                  <a:srgbClr val="000000"/>
                </a:solidFill>
                <a:latin typeface="Times New Roman" panose="02020603050405020304" pitchFamily="18" charset="0"/>
              </a:rPr>
              <a:t>5. Alternative Hypothesis (Denoted by "H1") </a:t>
            </a:r>
          </a:p>
          <a:p>
            <a:r>
              <a:rPr lang="tr-TR" sz="1800" b="0" i="0" u="none" strike="noStrike" baseline="0" dirty="0">
                <a:solidFill>
                  <a:srgbClr val="000000"/>
                </a:solidFill>
                <a:latin typeface="Times New Roman" panose="02020603050405020304" pitchFamily="18" charset="0"/>
              </a:rPr>
              <a:t>6. </a:t>
            </a:r>
            <a:r>
              <a:rPr lang="tr-TR" sz="1800" b="0" i="0" u="none" strike="noStrike" baseline="0" dirty="0" err="1">
                <a:solidFill>
                  <a:srgbClr val="000000"/>
                </a:solidFill>
                <a:latin typeface="Times New Roman" panose="02020603050405020304" pitchFamily="18" charset="0"/>
              </a:rPr>
              <a:t>Logical</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Hypothesis</a:t>
            </a:r>
            <a:r>
              <a:rPr lang="tr-TR" sz="1800" b="0" i="0" u="none" strike="noStrike" baseline="0" dirty="0">
                <a:solidFill>
                  <a:srgbClr val="000000"/>
                </a:solidFill>
                <a:latin typeface="Times New Roman" panose="02020603050405020304" pitchFamily="18" charset="0"/>
              </a:rPr>
              <a:t>. </a:t>
            </a:r>
          </a:p>
          <a:p>
            <a:r>
              <a:rPr lang="tr-TR" sz="1800" b="0" i="0" u="none" strike="noStrike" baseline="0" dirty="0">
                <a:solidFill>
                  <a:srgbClr val="000000"/>
                </a:solidFill>
                <a:latin typeface="Times New Roman" panose="02020603050405020304" pitchFamily="18" charset="0"/>
              </a:rPr>
              <a:t>7. Statistical </a:t>
            </a:r>
            <a:r>
              <a:rPr lang="tr-TR" sz="1800" b="0" i="0" u="none" strike="noStrike" baseline="0" dirty="0" err="1">
                <a:solidFill>
                  <a:srgbClr val="000000"/>
                </a:solidFill>
                <a:latin typeface="Times New Roman" panose="02020603050405020304" pitchFamily="18" charset="0"/>
              </a:rPr>
              <a:t>Hypothesis</a:t>
            </a:r>
            <a:r>
              <a:rPr lang="tr-TR" sz="1800" b="0" i="0" u="none" strike="noStrike" baseline="0" dirty="0">
                <a:solidFill>
                  <a:srgbClr val="000000"/>
                </a:solidFill>
                <a:latin typeface="Times New Roman" panose="02020603050405020304" pitchFamily="18" charset="0"/>
              </a:rPr>
              <a:t>. </a:t>
            </a:r>
          </a:p>
          <a:p>
            <a:endParaRPr lang="tr-TR" dirty="0"/>
          </a:p>
        </p:txBody>
      </p:sp>
      <p:sp>
        <p:nvSpPr>
          <p:cNvPr id="5" name="İçerik Yer Tutucusu 4">
            <a:extLst>
              <a:ext uri="{FF2B5EF4-FFF2-40B4-BE49-F238E27FC236}">
                <a16:creationId xmlns:a16="http://schemas.microsoft.com/office/drawing/2014/main" id="{18FBC417-B1A0-5769-0B03-BAF06D0869B2}"/>
              </a:ext>
            </a:extLst>
          </p:cNvPr>
          <p:cNvSpPr>
            <a:spLocks noGrp="1"/>
          </p:cNvSpPr>
          <p:nvPr>
            <p:ph sz="half" idx="2"/>
          </p:nvPr>
        </p:nvSpPr>
        <p:spPr>
          <a:xfrm>
            <a:off x="6172200" y="942393"/>
            <a:ext cx="4828592" cy="5234570"/>
          </a:xfrm>
        </p:spPr>
        <p:txBody>
          <a:bodyPr>
            <a:normAutofit/>
          </a:bodyPr>
          <a:lstStyle/>
          <a:p>
            <a:r>
              <a:rPr lang="en-US" sz="1800" b="0" i="0" u="none" strike="noStrike" baseline="0" dirty="0">
                <a:solidFill>
                  <a:srgbClr val="000000"/>
                </a:solidFill>
                <a:latin typeface="Times New Roman" panose="02020603050405020304" pitchFamily="18" charset="0"/>
              </a:rPr>
              <a:t>If enough evidence accumulates to support a </a:t>
            </a:r>
            <a:r>
              <a:rPr lang="en-US" sz="1800" b="1" i="0" u="none" strike="noStrike" baseline="0" dirty="0">
                <a:solidFill>
                  <a:srgbClr val="000000"/>
                </a:solidFill>
                <a:latin typeface="Times New Roman" panose="02020603050405020304" pitchFamily="18" charset="0"/>
              </a:rPr>
              <a:t>hypothesis</a:t>
            </a:r>
            <a:r>
              <a:rPr lang="en-US" sz="1800" b="0" i="0" u="none" strike="noStrike" baseline="0" dirty="0">
                <a:solidFill>
                  <a:srgbClr val="000000"/>
                </a:solidFill>
                <a:latin typeface="Times New Roman" panose="02020603050405020304" pitchFamily="18" charset="0"/>
              </a:rPr>
              <a:t>, it moves to the next step — known as a </a:t>
            </a:r>
            <a:r>
              <a:rPr lang="en-US" sz="1800" b="1" i="0" u="none" strike="noStrike" baseline="0" dirty="0">
                <a:solidFill>
                  <a:srgbClr val="000000"/>
                </a:solidFill>
                <a:latin typeface="Times New Roman" panose="02020603050405020304" pitchFamily="18" charset="0"/>
              </a:rPr>
              <a:t>theory </a:t>
            </a:r>
            <a:r>
              <a:rPr lang="en-US" sz="1800" b="0" i="0" u="none" strike="noStrike" baseline="0" dirty="0">
                <a:solidFill>
                  <a:srgbClr val="000000"/>
                </a:solidFill>
                <a:latin typeface="Times New Roman" panose="02020603050405020304" pitchFamily="18" charset="0"/>
              </a:rPr>
              <a:t>— in the scientific method and </a:t>
            </a:r>
            <a:r>
              <a:rPr lang="en-US" sz="1800" b="1" i="0" u="none" strike="noStrike" baseline="0" dirty="0">
                <a:solidFill>
                  <a:srgbClr val="000000"/>
                </a:solidFill>
                <a:latin typeface="Times New Roman" panose="02020603050405020304" pitchFamily="18" charset="0"/>
              </a:rPr>
              <a:t>becomes </a:t>
            </a:r>
            <a:r>
              <a:rPr lang="en-US" sz="1800" b="0" i="0" u="none" strike="noStrike" baseline="0" dirty="0">
                <a:solidFill>
                  <a:srgbClr val="000000"/>
                </a:solidFill>
                <a:latin typeface="Times New Roman" panose="02020603050405020304" pitchFamily="18" charset="0"/>
              </a:rPr>
              <a:t>accepted as a valid explanation of a phenomenon.</a:t>
            </a:r>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 The </a:t>
            </a:r>
            <a:r>
              <a:rPr lang="en-US" sz="1800" b="1" i="0" u="none" strike="noStrike" baseline="0" dirty="0">
                <a:solidFill>
                  <a:srgbClr val="000000"/>
                </a:solidFill>
                <a:latin typeface="Times New Roman" panose="02020603050405020304" pitchFamily="18" charset="0"/>
              </a:rPr>
              <a:t>null hypothesis, </a:t>
            </a:r>
            <a:r>
              <a:rPr lang="en-US" sz="1800" b="0" i="0" u="none" strike="noStrike" baseline="0" dirty="0">
                <a:solidFill>
                  <a:srgbClr val="000000"/>
                </a:solidFill>
                <a:latin typeface="Times New Roman" panose="02020603050405020304" pitchFamily="18" charset="0"/>
              </a:rPr>
              <a:t>H0 is the commonly accepted fact; it is the opposite of the alternate hypothesis. Researchers work to reject, nullify or disprove the null hypothesis. Researchers come up with an alternate hypothesis, one that they think explains a phenomenon, and then work to reject the null hypothesis.</a:t>
            </a:r>
          </a:p>
          <a:p>
            <a:r>
              <a:rPr lang="en-US" sz="1800" b="0" i="0" u="none" strike="noStrike" baseline="0" dirty="0">
                <a:solidFill>
                  <a:srgbClr val="000000"/>
                </a:solidFill>
                <a:latin typeface="Times New Roman" panose="02020603050405020304" pitchFamily="18" charset="0"/>
              </a:rPr>
              <a:t>Null hypothesis: H0: The world is flat.</a:t>
            </a:r>
          </a:p>
          <a:p>
            <a:r>
              <a:rPr lang="en-US" sz="1800" b="0" i="0" u="none" strike="noStrike" baseline="0" dirty="0">
                <a:solidFill>
                  <a:srgbClr val="000000"/>
                </a:solidFill>
                <a:latin typeface="Times New Roman" panose="02020603050405020304" pitchFamily="18" charset="0"/>
              </a:rPr>
              <a:t>Alternate hypothesis: The world is round.</a:t>
            </a:r>
          </a:p>
          <a:p>
            <a:endParaRPr lang="tr-TR" sz="1800" b="0" i="0" u="none" strike="noStrike" baseline="0" dirty="0">
              <a:solidFill>
                <a:srgbClr val="000000"/>
              </a:solidFill>
              <a:latin typeface="Times New Roman" panose="02020603050405020304" pitchFamily="18" charset="0"/>
            </a:endParaRPr>
          </a:p>
          <a:p>
            <a:endParaRPr lang="tr-TR" dirty="0"/>
          </a:p>
        </p:txBody>
      </p:sp>
    </p:spTree>
    <p:extLst>
      <p:ext uri="{BB962C8B-B14F-4D97-AF65-F5344CB8AC3E}">
        <p14:creationId xmlns:p14="http://schemas.microsoft.com/office/powerpoint/2010/main" val="181753438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567723-DB7F-5EBF-0016-AC19B36DB55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E6CEDCB-A870-ECCF-1559-4925CC87EC2F}"/>
              </a:ext>
            </a:extLst>
          </p:cNvPr>
          <p:cNvSpPr>
            <a:spLocks noGrp="1"/>
          </p:cNvSpPr>
          <p:nvPr>
            <p:ph idx="1"/>
          </p:nvPr>
        </p:nvSpPr>
        <p:spPr/>
        <p:txBody>
          <a:bodyPr>
            <a:normAutofit lnSpcReduction="10000"/>
          </a:bodyPr>
          <a:lstStyle/>
          <a:p>
            <a:r>
              <a:rPr lang="tr-TR" dirty="0"/>
              <a:t>file:///C:/Users/Duygu/Downloads/215-Article%20Text-1032-3-10-20220526.pdf</a:t>
            </a:r>
          </a:p>
          <a:p>
            <a:r>
              <a:rPr lang="tr-TR" dirty="0">
                <a:hlinkClick r:id="rId2"/>
              </a:rPr>
              <a:t>https://www.shs-conferences.org/articles/shsconf/pdf/2023/04/shsconf_sdmc2022_02006.pdf</a:t>
            </a:r>
            <a:endParaRPr lang="tr-TR" dirty="0"/>
          </a:p>
          <a:p>
            <a:r>
              <a:rPr lang="tr-TR" dirty="0"/>
              <a:t>file:///C:/Users/Duygu/Desktop/%C4%B0%C4%B0BF%202022/MAT%20304/social%20media%20article%20with%20hypothesis.pdf</a:t>
            </a:r>
          </a:p>
        </p:txBody>
      </p:sp>
    </p:spTree>
    <p:extLst>
      <p:ext uri="{BB962C8B-B14F-4D97-AF65-F5344CB8AC3E}">
        <p14:creationId xmlns:p14="http://schemas.microsoft.com/office/powerpoint/2010/main" val="148457921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36C3CE-CC34-C685-18EF-6835C927D59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1D1D712-812F-88DA-3E66-EF49E850BA82}"/>
              </a:ext>
            </a:extLst>
          </p:cNvPr>
          <p:cNvSpPr>
            <a:spLocks noGrp="1"/>
          </p:cNvSpPr>
          <p:nvPr>
            <p:ph sz="half" idx="1"/>
          </p:nvPr>
        </p:nvSpPr>
        <p:spPr/>
        <p:txBody>
          <a:bodyPr>
            <a:normAutofit fontScale="85000" lnSpcReduction="10000"/>
          </a:bodyPr>
          <a:lstStyle/>
          <a:p>
            <a:r>
              <a:rPr lang="tr-TR" sz="1800" b="1" i="0" u="none" strike="noStrike" baseline="0" dirty="0" err="1">
                <a:solidFill>
                  <a:srgbClr val="000000"/>
                </a:solidFill>
                <a:latin typeface="Times New Roman" panose="02020603050405020304" pitchFamily="18" charset="0"/>
              </a:rPr>
              <a:t>Proper</a:t>
            </a:r>
            <a:r>
              <a:rPr lang="tr-TR" sz="1800" b="1" i="0" u="none" strike="noStrike" baseline="0" dirty="0">
                <a:solidFill>
                  <a:srgbClr val="000000"/>
                </a:solidFill>
                <a:latin typeface="Times New Roman" panose="02020603050405020304" pitchFamily="18" charset="0"/>
              </a:rPr>
              <a:t> Data Collection </a:t>
            </a:r>
          </a:p>
          <a:p>
            <a:pPr algn="l"/>
            <a:endParaRPr lang="tr-TR" sz="1800" b="0" i="0" u="none" strike="noStrike" baseline="0" dirty="0">
              <a:solidFill>
                <a:srgbClr val="000000"/>
              </a:solidFill>
              <a:latin typeface="Cambria" panose="02040503050406030204" pitchFamily="18" charset="0"/>
            </a:endParaRPr>
          </a:p>
          <a:p>
            <a:r>
              <a:rPr lang="tr-TR" sz="1800" b="1" i="0" u="none" strike="noStrike" baseline="0" dirty="0">
                <a:solidFill>
                  <a:srgbClr val="000000"/>
                </a:solidFill>
                <a:latin typeface="Cambria" panose="02040503050406030204" pitchFamily="18" charset="0"/>
              </a:rPr>
              <a:t>• </a:t>
            </a:r>
            <a:r>
              <a:rPr lang="tr-TR" sz="1800" b="0" i="0" u="none" strike="noStrike" baseline="0" dirty="0" err="1">
                <a:solidFill>
                  <a:srgbClr val="000000"/>
                </a:solidFill>
                <a:latin typeface="Times New Roman" panose="02020603050405020304" pitchFamily="18" charset="0"/>
              </a:rPr>
              <a:t>Proper</a:t>
            </a:r>
            <a:r>
              <a:rPr lang="tr-TR" sz="1800" b="0" i="0" u="none" strike="noStrike" baseline="0" dirty="0">
                <a:solidFill>
                  <a:srgbClr val="000000"/>
                </a:solidFill>
                <a:latin typeface="Times New Roman" panose="02020603050405020304" pitchFamily="18" charset="0"/>
              </a:rPr>
              <a:t> </a:t>
            </a:r>
            <a:r>
              <a:rPr lang="tr-TR" sz="1800" b="0" i="0" u="none" strike="noStrike" baseline="0" dirty="0" err="1">
                <a:solidFill>
                  <a:srgbClr val="000000"/>
                </a:solidFill>
                <a:latin typeface="Times New Roman" panose="02020603050405020304" pitchFamily="18" charset="0"/>
              </a:rPr>
              <a:t>Conclusion</a:t>
            </a:r>
            <a:r>
              <a:rPr lang="tr-TR" sz="1800" b="0" i="0" u="none" strike="noStrike" baseline="0" dirty="0">
                <a:solidFill>
                  <a:srgbClr val="000000"/>
                </a:solidFill>
                <a:latin typeface="Times New Roman" panose="02020603050405020304" pitchFamily="18" charset="0"/>
              </a:rPr>
              <a:t> </a:t>
            </a:r>
          </a:p>
          <a:p>
            <a:r>
              <a:rPr lang="en-US" sz="1800" b="1" i="0" u="none" strike="noStrike" baseline="0" dirty="0">
                <a:solidFill>
                  <a:srgbClr val="000000"/>
                </a:solidFill>
                <a:latin typeface="Cambria" panose="02040503050406030204" pitchFamily="18" charset="0"/>
              </a:rPr>
              <a:t>• </a:t>
            </a:r>
            <a:r>
              <a:rPr lang="en-US" sz="1800" b="0" i="0" u="none" strike="noStrike" baseline="0" dirty="0">
                <a:solidFill>
                  <a:srgbClr val="000000"/>
                </a:solidFill>
                <a:latin typeface="Times New Roman" panose="02020603050405020304" pitchFamily="18" charset="0"/>
              </a:rPr>
              <a:t>A proper formulated hypothesis may lead to a good reasonable, utilized and proper conclusion. If the hypothesis is better than the conclusions drawn by a researcher would be better for solution of a problem. </a:t>
            </a:r>
          </a:p>
          <a:p>
            <a:r>
              <a:rPr lang="en-US" sz="1800" b="1" i="0" u="none" strike="noStrike" baseline="0" dirty="0">
                <a:solidFill>
                  <a:srgbClr val="000000"/>
                </a:solidFill>
                <a:latin typeface="Cambria" panose="02040503050406030204" pitchFamily="18" charset="0"/>
              </a:rPr>
              <a:t>• </a:t>
            </a:r>
            <a:r>
              <a:rPr lang="en-US" sz="1800" b="0" i="0" u="none" strike="noStrike" baseline="0" dirty="0">
                <a:solidFill>
                  <a:srgbClr val="000000"/>
                </a:solidFill>
                <a:latin typeface="Times New Roman" panose="02020603050405020304" pitchFamily="18" charset="0"/>
              </a:rPr>
              <a:t>The formulation of hypothesis provides a study with focus. It tells you what specific aspects of a research problem to investigate. </a:t>
            </a:r>
          </a:p>
          <a:p>
            <a:endParaRPr lang="tr-TR" dirty="0"/>
          </a:p>
        </p:txBody>
      </p:sp>
      <p:sp>
        <p:nvSpPr>
          <p:cNvPr id="4" name="İçerik Yer Tutucusu 3">
            <a:extLst>
              <a:ext uri="{FF2B5EF4-FFF2-40B4-BE49-F238E27FC236}">
                <a16:creationId xmlns:a16="http://schemas.microsoft.com/office/drawing/2014/main" id="{9020C600-8DD8-0312-B6E4-60F813A19840}"/>
              </a:ext>
            </a:extLst>
          </p:cNvPr>
          <p:cNvSpPr>
            <a:spLocks noGrp="1"/>
          </p:cNvSpPr>
          <p:nvPr>
            <p:ph sz="half" idx="2"/>
          </p:nvPr>
        </p:nvSpPr>
        <p:spPr/>
        <p:txBody>
          <a:bodyPr>
            <a:normAutofit fontScale="85000" lnSpcReduction="10000"/>
          </a:bodyPr>
          <a:lstStyle/>
          <a:p>
            <a:pPr algn="l"/>
            <a:endParaRPr lang="tr-TR" sz="1800" b="0" i="0" u="none" strike="noStrike" baseline="0" dirty="0">
              <a:solidFill>
                <a:srgbClr val="000000"/>
              </a:solidFill>
              <a:latin typeface="Cambria" panose="02040503050406030204" pitchFamily="18" charset="0"/>
            </a:endParaRPr>
          </a:p>
          <a:p>
            <a:r>
              <a:rPr lang="en-US" sz="1800" b="1" i="0" u="none" strike="noStrike" baseline="0" dirty="0">
                <a:solidFill>
                  <a:srgbClr val="000000"/>
                </a:solidFill>
                <a:latin typeface="Cambria" panose="02040503050406030204" pitchFamily="18" charset="0"/>
              </a:rPr>
              <a:t>• </a:t>
            </a:r>
            <a:r>
              <a:rPr lang="en-US" sz="1800" b="0" i="0" u="none" strike="noStrike" baseline="0" dirty="0">
                <a:solidFill>
                  <a:srgbClr val="000000"/>
                </a:solidFill>
                <a:latin typeface="Times New Roman" panose="02020603050405020304" pitchFamily="18" charset="0"/>
              </a:rPr>
              <a:t>A hypothesis tells you what data to collect and what not to collect, thereby providing focus to the study. </a:t>
            </a:r>
          </a:p>
          <a:p>
            <a:r>
              <a:rPr lang="en-US" sz="1800" b="1" i="0" u="none" strike="noStrike" baseline="0" dirty="0">
                <a:solidFill>
                  <a:srgbClr val="000000"/>
                </a:solidFill>
                <a:latin typeface="Cambria" panose="02040503050406030204" pitchFamily="18" charset="0"/>
              </a:rPr>
              <a:t>• </a:t>
            </a:r>
            <a:r>
              <a:rPr lang="en-US" sz="1800" b="0" i="0" u="none" strike="noStrike" baseline="0" dirty="0">
                <a:solidFill>
                  <a:srgbClr val="000000"/>
                </a:solidFill>
                <a:latin typeface="Times New Roman" panose="02020603050405020304" pitchFamily="18" charset="0"/>
              </a:rPr>
              <a:t>As it provides a focus, the construction of a hypothesis enhances objectivity in a study. </a:t>
            </a:r>
          </a:p>
          <a:p>
            <a:r>
              <a:rPr lang="en-US" sz="1800" b="1" i="0" u="none" strike="noStrike" baseline="0" dirty="0">
                <a:solidFill>
                  <a:srgbClr val="000000"/>
                </a:solidFill>
                <a:latin typeface="Cambria" panose="02040503050406030204" pitchFamily="18" charset="0"/>
              </a:rPr>
              <a:t>• </a:t>
            </a:r>
            <a:r>
              <a:rPr lang="en-US" sz="1800" b="0" i="0" u="none" strike="noStrike" baseline="0" dirty="0">
                <a:solidFill>
                  <a:srgbClr val="000000"/>
                </a:solidFill>
                <a:latin typeface="Times New Roman" panose="02020603050405020304" pitchFamily="18" charset="0"/>
              </a:rPr>
              <a:t>A hypothesis may enable you to add to the formulation of a theory. It enables you to specifically conclude what is true or what is false. </a:t>
            </a:r>
          </a:p>
          <a:p>
            <a:r>
              <a:rPr lang="en-US" dirty="0"/>
              <a:t>e. Hypothesis should be very specific and limited to the piece of research in hand because it has to be tested.</a:t>
            </a:r>
            <a:endParaRPr lang="tr-TR" dirty="0"/>
          </a:p>
        </p:txBody>
      </p:sp>
    </p:spTree>
    <p:extLst>
      <p:ext uri="{BB962C8B-B14F-4D97-AF65-F5344CB8AC3E}">
        <p14:creationId xmlns:p14="http://schemas.microsoft.com/office/powerpoint/2010/main" val="406483154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5">
            <a:extLst>
              <a:ext uri="{FF2B5EF4-FFF2-40B4-BE49-F238E27FC236}">
                <a16:creationId xmlns:a16="http://schemas.microsoft.com/office/drawing/2014/main" id="{25EBEB6E-4F51-0097-A954-80AEBBDBE6F3}"/>
              </a:ext>
            </a:extLst>
          </p:cNvPr>
          <p:cNvSpPr>
            <a:spLocks noGrp="1"/>
          </p:cNvSpPr>
          <p:nvPr>
            <p:ph idx="1"/>
          </p:nvPr>
        </p:nvSpPr>
        <p:spPr>
          <a:xfrm>
            <a:off x="838200" y="830424"/>
            <a:ext cx="10515600" cy="5346539"/>
          </a:xfrm>
        </p:spPr>
        <p:txBody>
          <a:bodyPr>
            <a:normAutofit fontScale="92500" lnSpcReduction="20000"/>
          </a:bodyPr>
          <a:lstStyle/>
          <a:p>
            <a:r>
              <a:rPr lang="en-US" dirty="0"/>
              <a:t>How does one go about developing working hypotheses? The answer is by using the following approach:</a:t>
            </a:r>
            <a:endParaRPr lang="tr-TR" dirty="0"/>
          </a:p>
          <a:p>
            <a:r>
              <a:rPr lang="en-US" dirty="0"/>
              <a:t>(a) Discussions with colleagues and experts about the problem, its origin and the objectives in seeking a solution; </a:t>
            </a:r>
            <a:endParaRPr lang="tr-TR" dirty="0"/>
          </a:p>
          <a:p>
            <a:r>
              <a:rPr lang="en-US" dirty="0"/>
              <a:t>(b) Examination of data and records, if available, concerning the problem for possible trends, peculiarities and other clues; </a:t>
            </a:r>
            <a:endParaRPr lang="tr-TR" dirty="0"/>
          </a:p>
          <a:p>
            <a:r>
              <a:rPr lang="en-US" dirty="0"/>
              <a:t>(c) Review of similar studies in the area or of the studies on similar problems; and </a:t>
            </a:r>
            <a:endParaRPr lang="tr-TR" dirty="0"/>
          </a:p>
          <a:p>
            <a:r>
              <a:rPr lang="en-US" dirty="0"/>
              <a:t>(d) Exploratory personal investigation which involves original field interviews on a limited scale with interested parties and individuals with a view to secure greater insight into the practical aspects of the problem.</a:t>
            </a:r>
            <a:endParaRPr lang="tr-TR" dirty="0"/>
          </a:p>
        </p:txBody>
      </p:sp>
    </p:spTree>
    <p:extLst>
      <p:ext uri="{BB962C8B-B14F-4D97-AF65-F5344CB8AC3E}">
        <p14:creationId xmlns:p14="http://schemas.microsoft.com/office/powerpoint/2010/main" val="2123597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297228-B8A9-71DD-F3AC-02D31906C9F5}"/>
              </a:ext>
            </a:extLst>
          </p:cNvPr>
          <p:cNvSpPr>
            <a:spLocks noGrp="1"/>
          </p:cNvSpPr>
          <p:nvPr>
            <p:ph type="title"/>
          </p:nvPr>
        </p:nvSpPr>
        <p:spPr/>
        <p:txBody>
          <a:bodyPr/>
          <a:lstStyle/>
          <a:p>
            <a:r>
              <a:rPr lang="tr-TR" dirty="0" err="1"/>
              <a:t>Characteristics</a:t>
            </a:r>
            <a:r>
              <a:rPr lang="tr-TR" dirty="0"/>
              <a:t> of </a:t>
            </a:r>
            <a:r>
              <a:rPr lang="tr-TR" dirty="0" err="1"/>
              <a:t>Research</a:t>
            </a:r>
            <a:endParaRPr lang="tr-TR" dirty="0"/>
          </a:p>
        </p:txBody>
      </p:sp>
      <p:sp>
        <p:nvSpPr>
          <p:cNvPr id="3" name="İçerik Yer Tutucusu 2">
            <a:extLst>
              <a:ext uri="{FF2B5EF4-FFF2-40B4-BE49-F238E27FC236}">
                <a16:creationId xmlns:a16="http://schemas.microsoft.com/office/drawing/2014/main" id="{28883A65-354A-86FF-D294-5D1382B595A7}"/>
              </a:ext>
            </a:extLst>
          </p:cNvPr>
          <p:cNvSpPr>
            <a:spLocks noGrp="1"/>
          </p:cNvSpPr>
          <p:nvPr>
            <p:ph sz="half" idx="1"/>
          </p:nvPr>
        </p:nvSpPr>
        <p:spPr/>
        <p:txBody>
          <a:bodyPr/>
          <a:lstStyle/>
          <a:p>
            <a:pPr algn="l"/>
            <a:endParaRPr lang="tr-TR" sz="1800" b="0" i="0" u="none" strike="noStrike" baseline="0" dirty="0">
              <a:solidFill>
                <a:srgbClr val="000000"/>
              </a:solidFill>
              <a:latin typeface="Times New Roman" panose="02020603050405020304" pitchFamily="18" charset="0"/>
            </a:endParaRPr>
          </a:p>
          <a:p>
            <a:r>
              <a:rPr lang="tr-TR" sz="1800" b="1" i="0" u="none" strike="noStrike" baseline="0" dirty="0">
                <a:solidFill>
                  <a:srgbClr val="000000"/>
                </a:solidFill>
                <a:latin typeface="Times New Roman" panose="02020603050405020304" pitchFamily="18" charset="0"/>
              </a:rPr>
              <a:t>5. </a:t>
            </a:r>
            <a:r>
              <a:rPr lang="tr-TR" sz="1800" b="1" i="0" u="none" strike="noStrike" baseline="0" dirty="0" err="1">
                <a:solidFill>
                  <a:srgbClr val="000000"/>
                </a:solidFill>
                <a:latin typeface="Times New Roman" panose="02020603050405020304" pitchFamily="18" charset="0"/>
              </a:rPr>
              <a:t>Systematic</a:t>
            </a:r>
            <a:r>
              <a:rPr lang="tr-TR" sz="1800" b="1" i="0" u="none" strike="noStrike" baseline="0" dirty="0">
                <a:solidFill>
                  <a:srgbClr val="000000"/>
                </a:solidFill>
                <a:latin typeface="Times New Roman" panose="02020603050405020304" pitchFamily="18" charset="0"/>
              </a:rPr>
              <a:t>: </a:t>
            </a:r>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Chaotic or disorganized procedures would never yield expected outcomes. The steps should follow a logical sequence to get to the desired outcome. </a:t>
            </a:r>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err="1">
                <a:solidFill>
                  <a:srgbClr val="000000"/>
                </a:solidFill>
                <a:latin typeface="Times New Roman" panose="02020603050405020304" pitchFamily="18" charset="0"/>
              </a:rPr>
              <a:t>E.g</a:t>
            </a:r>
            <a:r>
              <a:rPr lang="en-US" sz="1800" b="0" i="0" u="none" strike="noStrike" baseline="0" dirty="0">
                <a:solidFill>
                  <a:srgbClr val="000000"/>
                </a:solidFill>
                <a:latin typeface="Times New Roman" panose="02020603050405020304" pitchFamily="18" charset="0"/>
              </a:rPr>
              <a:t> The meal in a fine dine restaurant at a five star hotel cannot commence with dessert being served before the starter or soup course. </a:t>
            </a:r>
          </a:p>
          <a:p>
            <a:endParaRPr lang="tr-TR" dirty="0"/>
          </a:p>
        </p:txBody>
      </p:sp>
      <p:sp>
        <p:nvSpPr>
          <p:cNvPr id="4" name="İçerik Yer Tutucusu 3">
            <a:extLst>
              <a:ext uri="{FF2B5EF4-FFF2-40B4-BE49-F238E27FC236}">
                <a16:creationId xmlns:a16="http://schemas.microsoft.com/office/drawing/2014/main" id="{F1B8635F-C433-6290-5571-D853ECE1B12E}"/>
              </a:ext>
            </a:extLst>
          </p:cNvPr>
          <p:cNvSpPr>
            <a:spLocks noGrp="1"/>
          </p:cNvSpPr>
          <p:nvPr>
            <p:ph sz="half" idx="2"/>
          </p:nvPr>
        </p:nvSpPr>
        <p:spPr/>
        <p:txBody>
          <a:bodyPr/>
          <a:lstStyle/>
          <a:p>
            <a:pPr algn="l"/>
            <a:endParaRPr lang="tr-TR" sz="1800" b="0" i="0" u="none" strike="noStrike" baseline="0" dirty="0">
              <a:solidFill>
                <a:srgbClr val="000000"/>
              </a:solidFill>
              <a:latin typeface="Times New Roman" panose="02020603050405020304" pitchFamily="18" charset="0"/>
            </a:endParaRPr>
          </a:p>
          <a:p>
            <a:pPr algn="l"/>
            <a:r>
              <a:rPr lang="tr-TR" sz="1800" b="1" i="0" u="none" strike="noStrike" baseline="0" dirty="0">
                <a:solidFill>
                  <a:srgbClr val="000000"/>
                </a:solidFill>
                <a:latin typeface="Times New Roman" panose="02020603050405020304" pitchFamily="18" charset="0"/>
              </a:rPr>
              <a:t>6. </a:t>
            </a:r>
            <a:r>
              <a:rPr lang="tr-TR" sz="1800" b="1" i="0" u="none" strike="noStrike" baseline="0" dirty="0" err="1">
                <a:solidFill>
                  <a:srgbClr val="000000"/>
                </a:solidFill>
                <a:latin typeface="Times New Roman" panose="02020603050405020304" pitchFamily="18" charset="0"/>
              </a:rPr>
              <a:t>Reliability</a:t>
            </a:r>
            <a:r>
              <a:rPr lang="tr-TR" sz="1800" b="1" i="0" u="none" strike="noStrike" baseline="0" dirty="0">
                <a:solidFill>
                  <a:srgbClr val="000000"/>
                </a:solidFill>
                <a:latin typeface="Times New Roman" panose="02020603050405020304" pitchFamily="18" charset="0"/>
              </a:rPr>
              <a:t>:  </a:t>
            </a:r>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This is a the degree to which the result of a measurement, calculation, or specification can be depended on to be accurate.</a:t>
            </a:r>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If any research yields similar results each time it is undertaken with similar population and with similar procedures, it is called to be a reliable research. </a:t>
            </a:r>
          </a:p>
          <a:p>
            <a:endParaRPr lang="tr-TR" sz="1800" b="0" i="0" u="none" strike="noStrike" baseline="0" dirty="0">
              <a:solidFill>
                <a:srgbClr val="000000"/>
              </a:solidFill>
              <a:latin typeface="Times New Roman" panose="02020603050405020304" pitchFamily="18" charset="0"/>
            </a:endParaRPr>
          </a:p>
          <a:p>
            <a:endParaRPr lang="tr-TR" dirty="0"/>
          </a:p>
        </p:txBody>
      </p:sp>
    </p:spTree>
    <p:extLst>
      <p:ext uri="{BB962C8B-B14F-4D97-AF65-F5344CB8AC3E}">
        <p14:creationId xmlns:p14="http://schemas.microsoft.com/office/powerpoint/2010/main" val="89541331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00EE066-B9A0-E0DF-124A-EBDFE609C377}"/>
              </a:ext>
            </a:extLst>
          </p:cNvPr>
          <p:cNvSpPr>
            <a:spLocks noGrp="1"/>
          </p:cNvSpPr>
          <p:nvPr>
            <p:ph idx="1"/>
          </p:nvPr>
        </p:nvSpPr>
        <p:spPr>
          <a:xfrm>
            <a:off x="746449" y="783771"/>
            <a:ext cx="10607351" cy="5393192"/>
          </a:xfrm>
        </p:spPr>
        <p:txBody>
          <a:bodyPr>
            <a:normAutofit fontScale="62500" lnSpcReduction="20000"/>
          </a:bodyPr>
          <a:lstStyle/>
          <a:p>
            <a:pPr algn="l"/>
            <a:r>
              <a:rPr lang="tr-TR" b="0" i="0" dirty="0">
                <a:solidFill>
                  <a:srgbClr val="575760"/>
                </a:solidFill>
                <a:effectLst/>
                <a:latin typeface="Helvetica" panose="020B0604020202020204" pitchFamily="34" charset="0"/>
              </a:rPr>
              <a:t>I</a:t>
            </a:r>
            <a:r>
              <a:rPr lang="en-US" b="0" i="0" dirty="0">
                <a:solidFill>
                  <a:srgbClr val="575760"/>
                </a:solidFill>
                <a:effectLst/>
                <a:latin typeface="Helvetica" panose="020B0604020202020204" pitchFamily="34" charset="0"/>
              </a:rPr>
              <a:t>f you are going to propose a hypothesis, it’s customary to write a statement. Your statement will look like this:</a:t>
            </a:r>
            <a:br>
              <a:rPr lang="en-US" b="0" i="0" dirty="0">
                <a:solidFill>
                  <a:srgbClr val="575760"/>
                </a:solidFill>
                <a:effectLst/>
                <a:latin typeface="Helvetica" panose="020B0604020202020204" pitchFamily="34" charset="0"/>
              </a:rPr>
            </a:br>
            <a:r>
              <a:rPr lang="en-US" b="0" i="0" dirty="0">
                <a:solidFill>
                  <a:srgbClr val="575760"/>
                </a:solidFill>
                <a:effectLst/>
                <a:latin typeface="Helvetica" panose="020B0604020202020204" pitchFamily="34" charset="0"/>
              </a:rPr>
              <a:t>“If I…(do this to an </a:t>
            </a:r>
            <a:r>
              <a:rPr lang="en-US" b="0" i="0" u="none" strike="noStrike" dirty="0">
                <a:solidFill>
                  <a:srgbClr val="005C85"/>
                </a:solidFill>
                <a:effectLst/>
                <a:latin typeface="Helvetica" panose="020B0604020202020204" pitchFamily="34" charset="0"/>
                <a:hlinkClick r:id="rId2"/>
              </a:rPr>
              <a:t>independent variable</a:t>
            </a:r>
            <a:r>
              <a:rPr lang="en-US" b="0" i="0" dirty="0">
                <a:solidFill>
                  <a:srgbClr val="575760"/>
                </a:solidFill>
                <a:effectLst/>
                <a:latin typeface="Helvetica" panose="020B0604020202020204" pitchFamily="34" charset="0"/>
              </a:rPr>
              <a:t>)….then (this will happen to the </a:t>
            </a:r>
            <a:r>
              <a:rPr lang="en-US" b="0" i="0" u="none" strike="noStrike" dirty="0">
                <a:solidFill>
                  <a:srgbClr val="005C85"/>
                </a:solidFill>
                <a:effectLst/>
                <a:latin typeface="Helvetica" panose="020B0604020202020204" pitchFamily="34" charset="0"/>
                <a:hlinkClick r:id="rId3"/>
              </a:rPr>
              <a:t>dependent variable</a:t>
            </a:r>
            <a:r>
              <a:rPr lang="en-US" b="0" i="0" dirty="0">
                <a:solidFill>
                  <a:srgbClr val="575760"/>
                </a:solidFill>
                <a:effectLst/>
                <a:latin typeface="Helvetica" panose="020B0604020202020204" pitchFamily="34" charset="0"/>
              </a:rPr>
              <a:t>).”</a:t>
            </a:r>
            <a:br>
              <a:rPr lang="en-US" b="0" i="0" dirty="0">
                <a:solidFill>
                  <a:srgbClr val="575760"/>
                </a:solidFill>
                <a:effectLst/>
                <a:latin typeface="Helvetica" panose="020B0604020202020204" pitchFamily="34" charset="0"/>
              </a:rPr>
            </a:br>
            <a:r>
              <a:rPr lang="en-US" b="0" i="0" dirty="0">
                <a:solidFill>
                  <a:srgbClr val="575760"/>
                </a:solidFill>
                <a:effectLst/>
                <a:latin typeface="Helvetica" panose="020B0604020202020204" pitchFamily="34" charset="0"/>
              </a:rPr>
              <a:t>For example:</a:t>
            </a:r>
          </a:p>
          <a:p>
            <a:pPr algn="l">
              <a:buFont typeface="Arial" panose="020B0604020202020204" pitchFamily="34" charset="0"/>
              <a:buChar char="•"/>
            </a:pPr>
            <a:r>
              <a:rPr lang="en-US" b="0" i="0" dirty="0">
                <a:solidFill>
                  <a:srgbClr val="575760"/>
                </a:solidFill>
                <a:effectLst/>
                <a:latin typeface="Helvetica" panose="020B0604020202020204" pitchFamily="34" charset="0"/>
              </a:rPr>
              <a:t>If I (decrease the amount of water given to herbs) then (the herbs will increase in size).</a:t>
            </a:r>
          </a:p>
          <a:p>
            <a:pPr algn="l">
              <a:buFont typeface="Arial" panose="020B0604020202020204" pitchFamily="34" charset="0"/>
              <a:buChar char="•"/>
            </a:pPr>
            <a:r>
              <a:rPr lang="en-US" b="0" i="0" dirty="0">
                <a:solidFill>
                  <a:srgbClr val="575760"/>
                </a:solidFill>
                <a:effectLst/>
                <a:latin typeface="Helvetica" panose="020B0604020202020204" pitchFamily="34" charset="0"/>
              </a:rPr>
              <a:t>If I (give patients counseling in addition to medication) then (their overall depression scale will decrease).</a:t>
            </a:r>
          </a:p>
          <a:p>
            <a:pPr algn="l">
              <a:buFont typeface="Arial" panose="020B0604020202020204" pitchFamily="34" charset="0"/>
              <a:buChar char="•"/>
            </a:pPr>
            <a:r>
              <a:rPr lang="en-US" b="0" i="0" dirty="0">
                <a:solidFill>
                  <a:srgbClr val="575760"/>
                </a:solidFill>
                <a:effectLst/>
                <a:latin typeface="Helvetica" panose="020B0604020202020204" pitchFamily="34" charset="0"/>
              </a:rPr>
              <a:t>If I (give exams at noon instead of 7) then (student test scores will improve).</a:t>
            </a:r>
          </a:p>
          <a:p>
            <a:pPr algn="l">
              <a:buFont typeface="Arial" panose="020B0604020202020204" pitchFamily="34" charset="0"/>
              <a:buChar char="•"/>
            </a:pPr>
            <a:r>
              <a:rPr lang="en-US" b="0" i="0" dirty="0">
                <a:solidFill>
                  <a:srgbClr val="575760"/>
                </a:solidFill>
                <a:effectLst/>
                <a:latin typeface="Helvetica" panose="020B0604020202020204" pitchFamily="34" charset="0"/>
              </a:rPr>
              <a:t>If I (look in this certain location) then (I am more likely to find new species).</a:t>
            </a:r>
          </a:p>
          <a:p>
            <a:pPr algn="l"/>
            <a:r>
              <a:rPr lang="en-US" b="0" i="0" dirty="0">
                <a:solidFill>
                  <a:srgbClr val="575760"/>
                </a:solidFill>
                <a:effectLst/>
                <a:latin typeface="Helvetica" panose="020B0604020202020204" pitchFamily="34" charset="0"/>
              </a:rPr>
              <a:t>A good hypothesis statement should:</a:t>
            </a:r>
          </a:p>
          <a:p>
            <a:pPr algn="l">
              <a:buFont typeface="Arial" panose="020B0604020202020204" pitchFamily="34" charset="0"/>
              <a:buChar char="•"/>
            </a:pPr>
            <a:r>
              <a:rPr lang="en-US" b="0" i="0" dirty="0">
                <a:solidFill>
                  <a:srgbClr val="575760"/>
                </a:solidFill>
                <a:effectLst/>
                <a:latin typeface="Helvetica" panose="020B0604020202020204" pitchFamily="34" charset="0"/>
              </a:rPr>
              <a:t>Include an “if” and “then” statement </a:t>
            </a:r>
            <a:r>
              <a:rPr lang="en-US" b="0" i="0" u="none" strike="noStrike" dirty="0">
                <a:solidFill>
                  <a:srgbClr val="005C85"/>
                </a:solidFill>
                <a:effectLst/>
                <a:latin typeface="Helvetica" panose="020B0604020202020204" pitchFamily="34" charset="0"/>
                <a:hlinkClick r:id="rId4"/>
              </a:rPr>
              <a:t>(according to the University of California).</a:t>
            </a:r>
            <a:endParaRPr lang="en-US" b="0" i="0" dirty="0">
              <a:solidFill>
                <a:srgbClr val="575760"/>
              </a:solidFill>
              <a:effectLst/>
              <a:latin typeface="Helvetica" panose="020B0604020202020204" pitchFamily="34" charset="0"/>
            </a:endParaRPr>
          </a:p>
          <a:p>
            <a:pPr algn="l">
              <a:buFont typeface="Arial" panose="020B0604020202020204" pitchFamily="34" charset="0"/>
              <a:buChar char="•"/>
            </a:pPr>
            <a:r>
              <a:rPr lang="en-US" b="0" i="0" dirty="0">
                <a:solidFill>
                  <a:srgbClr val="575760"/>
                </a:solidFill>
                <a:effectLst/>
                <a:latin typeface="Helvetica" panose="020B0604020202020204" pitchFamily="34" charset="0"/>
              </a:rPr>
              <a:t>Include both the independent and </a:t>
            </a:r>
            <a:r>
              <a:rPr lang="en-US" b="0" i="0" u="none" strike="noStrike" dirty="0">
                <a:solidFill>
                  <a:srgbClr val="005C85"/>
                </a:solidFill>
                <a:effectLst/>
                <a:latin typeface="Helvetica" panose="020B0604020202020204" pitchFamily="34" charset="0"/>
                <a:hlinkClick r:id="rId3"/>
              </a:rPr>
              <a:t>dependent variables.</a:t>
            </a:r>
            <a:endParaRPr lang="en-US" b="0" i="0" dirty="0">
              <a:solidFill>
                <a:srgbClr val="575760"/>
              </a:solidFill>
              <a:effectLst/>
              <a:latin typeface="Helvetica" panose="020B0604020202020204" pitchFamily="34" charset="0"/>
            </a:endParaRPr>
          </a:p>
          <a:p>
            <a:pPr algn="l">
              <a:buFont typeface="Arial" panose="020B0604020202020204" pitchFamily="34" charset="0"/>
              <a:buChar char="•"/>
            </a:pPr>
            <a:r>
              <a:rPr lang="en-US" b="0" i="0" dirty="0">
                <a:solidFill>
                  <a:srgbClr val="575760"/>
                </a:solidFill>
                <a:effectLst/>
                <a:latin typeface="Helvetica" panose="020B0604020202020204" pitchFamily="34" charset="0"/>
              </a:rPr>
              <a:t>Be testable by experiment, survey or other scientifically sound technique.</a:t>
            </a:r>
          </a:p>
          <a:p>
            <a:pPr algn="l">
              <a:buFont typeface="Arial" panose="020B0604020202020204" pitchFamily="34" charset="0"/>
              <a:buChar char="•"/>
            </a:pPr>
            <a:r>
              <a:rPr lang="en-US" b="0" i="0" dirty="0">
                <a:solidFill>
                  <a:srgbClr val="575760"/>
                </a:solidFill>
                <a:effectLst/>
                <a:latin typeface="Helvetica" panose="020B0604020202020204" pitchFamily="34" charset="0"/>
              </a:rPr>
              <a:t>Be based on information in prior research (either yours or someone else’s).</a:t>
            </a:r>
          </a:p>
          <a:p>
            <a:pPr algn="l">
              <a:buFont typeface="Arial" panose="020B0604020202020204" pitchFamily="34" charset="0"/>
              <a:buChar char="•"/>
            </a:pPr>
            <a:r>
              <a:rPr lang="en-US" b="0" i="0" dirty="0">
                <a:solidFill>
                  <a:srgbClr val="575760"/>
                </a:solidFill>
                <a:effectLst/>
                <a:latin typeface="Helvetica" panose="020B0604020202020204" pitchFamily="34" charset="0"/>
              </a:rPr>
              <a:t>Have design criteria (for engineering or programming projects).</a:t>
            </a:r>
          </a:p>
          <a:p>
            <a:endParaRPr lang="tr-TR" dirty="0"/>
          </a:p>
        </p:txBody>
      </p:sp>
    </p:spTree>
    <p:extLst>
      <p:ext uri="{BB962C8B-B14F-4D97-AF65-F5344CB8AC3E}">
        <p14:creationId xmlns:p14="http://schemas.microsoft.com/office/powerpoint/2010/main" val="1839004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0319E4-66D0-F635-7392-91637958FB11}"/>
              </a:ext>
            </a:extLst>
          </p:cNvPr>
          <p:cNvSpPr>
            <a:spLocks noGrp="1"/>
          </p:cNvSpPr>
          <p:nvPr>
            <p:ph type="title"/>
          </p:nvPr>
        </p:nvSpPr>
        <p:spPr/>
        <p:txBody>
          <a:bodyPr/>
          <a:lstStyle/>
          <a:p>
            <a:r>
              <a:rPr lang="tr-TR" dirty="0" err="1"/>
              <a:t>Characteristics</a:t>
            </a:r>
            <a:r>
              <a:rPr lang="tr-TR" dirty="0"/>
              <a:t> of </a:t>
            </a:r>
            <a:r>
              <a:rPr lang="tr-TR" dirty="0" err="1"/>
              <a:t>Research</a:t>
            </a:r>
            <a:endParaRPr lang="tr-TR" dirty="0"/>
          </a:p>
        </p:txBody>
      </p:sp>
      <p:sp>
        <p:nvSpPr>
          <p:cNvPr id="3" name="İçerik Yer Tutucusu 2">
            <a:extLst>
              <a:ext uri="{FF2B5EF4-FFF2-40B4-BE49-F238E27FC236}">
                <a16:creationId xmlns:a16="http://schemas.microsoft.com/office/drawing/2014/main" id="{0B87A929-33F1-0AA3-B417-902FA95EBD5F}"/>
              </a:ext>
            </a:extLst>
          </p:cNvPr>
          <p:cNvSpPr>
            <a:spLocks noGrp="1"/>
          </p:cNvSpPr>
          <p:nvPr>
            <p:ph sz="half" idx="1"/>
          </p:nvPr>
        </p:nvSpPr>
        <p:spPr/>
        <p:txBody>
          <a:bodyPr>
            <a:normAutofit fontScale="92500" lnSpcReduction="10000"/>
          </a:bodyPr>
          <a:lstStyle/>
          <a:p>
            <a:pPr algn="l"/>
            <a:endParaRPr lang="tr-TR" sz="1800" b="0" i="0" u="none" strike="noStrike" baseline="0" dirty="0">
              <a:solidFill>
                <a:srgbClr val="000000"/>
              </a:solidFill>
              <a:latin typeface="Times New Roman" panose="02020603050405020304" pitchFamily="18" charset="0"/>
            </a:endParaRPr>
          </a:p>
          <a:p>
            <a:r>
              <a:rPr lang="tr-TR" sz="1800" b="1" i="0" u="none" strike="noStrike" baseline="0" dirty="0">
                <a:solidFill>
                  <a:srgbClr val="000000"/>
                </a:solidFill>
                <a:latin typeface="Times New Roman" panose="02020603050405020304" pitchFamily="18" charset="0"/>
              </a:rPr>
              <a:t>7. </a:t>
            </a:r>
            <a:r>
              <a:rPr lang="tr-TR" sz="1800" b="1" i="0" u="none" strike="noStrike" baseline="0" dirty="0" err="1">
                <a:solidFill>
                  <a:srgbClr val="000000"/>
                </a:solidFill>
                <a:latin typeface="Times New Roman" panose="02020603050405020304" pitchFamily="18" charset="0"/>
              </a:rPr>
              <a:t>Validity</a:t>
            </a:r>
            <a:r>
              <a:rPr lang="tr-TR" sz="1800" b="1" i="0" u="none" strike="noStrike" baseline="0" dirty="0">
                <a:solidFill>
                  <a:srgbClr val="000000"/>
                </a:solidFill>
                <a:latin typeface="Times New Roman" panose="02020603050405020304" pitchFamily="18" charset="0"/>
              </a:rPr>
              <a:t> &amp; </a:t>
            </a:r>
            <a:r>
              <a:rPr lang="tr-TR" sz="1800" b="1" i="0" u="none" strike="noStrike" baseline="0" dirty="0" err="1">
                <a:solidFill>
                  <a:srgbClr val="000000"/>
                </a:solidFill>
                <a:latin typeface="Times New Roman" panose="02020603050405020304" pitchFamily="18" charset="0"/>
              </a:rPr>
              <a:t>Verifiability</a:t>
            </a:r>
            <a:r>
              <a:rPr lang="tr-TR" sz="1800" b="1" i="0" u="none" strike="noStrike" baseline="0" dirty="0">
                <a:solidFill>
                  <a:srgbClr val="000000"/>
                </a:solidFill>
                <a:latin typeface="Times New Roman" panose="02020603050405020304" pitchFamily="18" charset="0"/>
              </a:rPr>
              <a:t>: </a:t>
            </a:r>
            <a:endParaRPr lang="tr-TR" sz="1800" b="0" i="0" u="none" strike="noStrike" baseline="0" dirty="0">
              <a:solidFill>
                <a:srgbClr val="000000"/>
              </a:solidFill>
              <a:latin typeface="Times New Roman" panose="02020603050405020304" pitchFamily="18" charset="0"/>
            </a:endParaRPr>
          </a:p>
          <a:p>
            <a:r>
              <a:rPr lang="en-US" sz="1900" b="0" i="0" u="none" strike="noStrike" baseline="0" dirty="0">
                <a:solidFill>
                  <a:srgbClr val="000000"/>
                </a:solidFill>
                <a:latin typeface="Times New Roman" panose="02020603050405020304" pitchFamily="18" charset="0"/>
              </a:rPr>
              <a:t>It is the extent to which a concept, conclusion or measurement is well-founded and likely corresponds accurately to the real world. </a:t>
            </a:r>
            <a:endParaRPr lang="tr-TR" sz="1900" b="0" i="0" u="none" strike="noStrike" baseline="0" dirty="0">
              <a:solidFill>
                <a:srgbClr val="000000"/>
              </a:solidFill>
              <a:latin typeface="Times New Roman" panose="02020603050405020304" pitchFamily="18" charset="0"/>
            </a:endParaRPr>
          </a:p>
          <a:p>
            <a:r>
              <a:rPr lang="en-US" sz="1900" b="0" i="0" u="none" strike="noStrike" baseline="0" dirty="0">
                <a:solidFill>
                  <a:srgbClr val="000000"/>
                </a:solidFill>
                <a:latin typeface="Times New Roman" panose="02020603050405020304" pitchFamily="18" charset="0"/>
              </a:rPr>
              <a:t>Validation refers to accuracy of measurement whether or not it measures what it is supposed to measure. </a:t>
            </a:r>
            <a:endParaRPr lang="tr-TR" sz="1900" b="0" i="0" u="none" strike="noStrike" baseline="0" dirty="0">
              <a:solidFill>
                <a:srgbClr val="000000"/>
              </a:solidFill>
              <a:latin typeface="Times New Roman" panose="02020603050405020304" pitchFamily="18" charset="0"/>
            </a:endParaRPr>
          </a:p>
          <a:p>
            <a:r>
              <a:rPr lang="en-US" sz="1900" b="0" i="0" u="none" strike="noStrike" baseline="0" dirty="0">
                <a:solidFill>
                  <a:srgbClr val="000000"/>
                </a:solidFill>
                <a:latin typeface="Times New Roman" panose="02020603050405020304" pitchFamily="18" charset="0"/>
              </a:rPr>
              <a:t>The findings of a study should be verifiable by the researcher as well as anyone else who wants to conduct the study on similar guidelines/ under similar conditions. </a:t>
            </a:r>
          </a:p>
          <a:p>
            <a:endParaRPr lang="tr-TR" sz="1800" b="0" i="0" u="none" strike="noStrike" baseline="0" dirty="0">
              <a:solidFill>
                <a:srgbClr val="000000"/>
              </a:solidFill>
              <a:latin typeface="Times New Roman" panose="02020603050405020304" pitchFamily="18" charset="0"/>
            </a:endParaRPr>
          </a:p>
          <a:p>
            <a:endParaRPr lang="tr-TR"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endParaRPr lang="tr-TR" dirty="0"/>
          </a:p>
        </p:txBody>
      </p:sp>
      <p:sp>
        <p:nvSpPr>
          <p:cNvPr id="4" name="İçerik Yer Tutucusu 3">
            <a:extLst>
              <a:ext uri="{FF2B5EF4-FFF2-40B4-BE49-F238E27FC236}">
                <a16:creationId xmlns:a16="http://schemas.microsoft.com/office/drawing/2014/main" id="{22CDE827-4048-0376-4F2F-E92FD8BD6485}"/>
              </a:ext>
            </a:extLst>
          </p:cNvPr>
          <p:cNvSpPr>
            <a:spLocks noGrp="1"/>
          </p:cNvSpPr>
          <p:nvPr>
            <p:ph sz="half" idx="2"/>
          </p:nvPr>
        </p:nvSpPr>
        <p:spPr>
          <a:xfrm>
            <a:off x="6096000" y="2006601"/>
            <a:ext cx="5257800" cy="4170362"/>
          </a:xfrm>
        </p:spPr>
        <p:txBody>
          <a:bodyPr>
            <a:normAutofit fontScale="92500" lnSpcReduction="10000"/>
          </a:bodyPr>
          <a:lstStyle/>
          <a:p>
            <a:pPr algn="l"/>
            <a:endParaRPr lang="tr-TR" sz="1800" b="0" i="0" u="none" strike="noStrike" baseline="0" dirty="0">
              <a:solidFill>
                <a:srgbClr val="000000"/>
              </a:solidFill>
              <a:latin typeface="Times New Roman" panose="02020603050405020304" pitchFamily="18" charset="0"/>
            </a:endParaRPr>
          </a:p>
          <a:p>
            <a:pPr algn="l"/>
            <a:r>
              <a:rPr lang="tr-TR" sz="1800" b="1" i="0" u="none" strike="noStrike" baseline="0" dirty="0">
                <a:solidFill>
                  <a:srgbClr val="000000"/>
                </a:solidFill>
                <a:latin typeface="Times New Roman" panose="02020603050405020304" pitchFamily="18" charset="0"/>
              </a:rPr>
              <a:t>8. </a:t>
            </a:r>
            <a:r>
              <a:rPr lang="tr-TR" sz="1800" b="1" i="0" u="none" strike="noStrike" baseline="0" dirty="0" err="1">
                <a:solidFill>
                  <a:srgbClr val="000000"/>
                </a:solidFill>
                <a:latin typeface="Times New Roman" panose="02020603050405020304" pitchFamily="18" charset="0"/>
              </a:rPr>
              <a:t>Employs</a:t>
            </a:r>
            <a:r>
              <a:rPr lang="tr-TR" sz="1800" b="1" i="0" u="none" strike="noStrike" baseline="0" dirty="0">
                <a:solidFill>
                  <a:srgbClr val="000000"/>
                </a:solidFill>
                <a:latin typeface="Times New Roman" panose="02020603050405020304" pitchFamily="18" charset="0"/>
              </a:rPr>
              <a:t> </a:t>
            </a:r>
            <a:r>
              <a:rPr lang="tr-TR" sz="1800" b="1" i="0" u="none" strike="noStrike" baseline="0" dirty="0" err="1">
                <a:solidFill>
                  <a:srgbClr val="000000"/>
                </a:solidFill>
                <a:latin typeface="Times New Roman" panose="02020603050405020304" pitchFamily="18" charset="0"/>
              </a:rPr>
              <a:t>Hypothesis</a:t>
            </a:r>
            <a:r>
              <a:rPr lang="tr-TR"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Any research definitely begins with formulation of a hypothesis. </a:t>
            </a:r>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A hypothesis can be defined as an educated guess about the relationship between two or more variables </a:t>
            </a:r>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A question is what forms the base and is later termed as hypothesis and it may or may not draw a logical outcome. </a:t>
            </a:r>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Part of the research process involves testing the hypothesis, and then examining the results of these tests Hypothesis may prove to be wrong or null or void after the study is conducted. </a:t>
            </a:r>
          </a:p>
          <a:p>
            <a:endParaRPr lang="en-US" sz="1800" b="0" i="0" u="none" strike="noStrike" baseline="0" dirty="0">
              <a:solidFill>
                <a:srgbClr val="000000"/>
              </a:solidFill>
              <a:latin typeface="Times New Roman" panose="02020603050405020304" pitchFamily="18" charset="0"/>
            </a:endParaRPr>
          </a:p>
          <a:p>
            <a:endParaRPr lang="tr-TR" sz="1800" b="0" i="0" u="none" strike="noStrike" baseline="0" dirty="0">
              <a:solidFill>
                <a:srgbClr val="000000"/>
              </a:solidFill>
              <a:latin typeface="Times New Roman" panose="02020603050405020304" pitchFamily="18" charset="0"/>
            </a:endParaRPr>
          </a:p>
          <a:p>
            <a:endParaRPr lang="tr-TR" dirty="0"/>
          </a:p>
        </p:txBody>
      </p:sp>
    </p:spTree>
    <p:extLst>
      <p:ext uri="{BB962C8B-B14F-4D97-AF65-F5344CB8AC3E}">
        <p14:creationId xmlns:p14="http://schemas.microsoft.com/office/powerpoint/2010/main" val="713298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1277A57-6CDD-7325-942A-76E02511E813}"/>
              </a:ext>
            </a:extLst>
          </p:cNvPr>
          <p:cNvSpPr>
            <a:spLocks noGrp="1"/>
          </p:cNvSpPr>
          <p:nvPr>
            <p:ph type="title"/>
          </p:nvPr>
        </p:nvSpPr>
        <p:spPr/>
        <p:txBody>
          <a:bodyPr/>
          <a:lstStyle/>
          <a:p>
            <a:r>
              <a:rPr lang="tr-TR" dirty="0" err="1"/>
              <a:t>Characteristics</a:t>
            </a:r>
            <a:r>
              <a:rPr lang="tr-TR" dirty="0"/>
              <a:t> of </a:t>
            </a:r>
            <a:r>
              <a:rPr lang="tr-TR" dirty="0" err="1"/>
              <a:t>Research</a:t>
            </a:r>
            <a:endParaRPr lang="tr-TR" dirty="0"/>
          </a:p>
        </p:txBody>
      </p:sp>
      <p:sp>
        <p:nvSpPr>
          <p:cNvPr id="3" name="İçerik Yer Tutucusu 2">
            <a:extLst>
              <a:ext uri="{FF2B5EF4-FFF2-40B4-BE49-F238E27FC236}">
                <a16:creationId xmlns:a16="http://schemas.microsoft.com/office/drawing/2014/main" id="{95989B5E-19BA-49A3-64D6-77723750E333}"/>
              </a:ext>
            </a:extLst>
          </p:cNvPr>
          <p:cNvSpPr>
            <a:spLocks noGrp="1"/>
          </p:cNvSpPr>
          <p:nvPr>
            <p:ph sz="half" idx="1"/>
          </p:nvPr>
        </p:nvSpPr>
        <p:spPr/>
        <p:txBody>
          <a:bodyPr>
            <a:normAutofit fontScale="92500" lnSpcReduction="20000"/>
          </a:bodyPr>
          <a:lstStyle/>
          <a:p>
            <a:pPr algn="l"/>
            <a:endParaRPr lang="tr-TR" sz="1800" b="0" i="0" u="none" strike="noStrike" baseline="0" dirty="0">
              <a:solidFill>
                <a:srgbClr val="000000"/>
              </a:solidFill>
              <a:latin typeface="Times New Roman" panose="02020603050405020304" pitchFamily="18" charset="0"/>
            </a:endParaRPr>
          </a:p>
          <a:p>
            <a:r>
              <a:rPr lang="tr-TR" sz="1800" b="1" i="0" u="none" strike="noStrike" baseline="0" dirty="0">
                <a:solidFill>
                  <a:srgbClr val="000000"/>
                </a:solidFill>
                <a:latin typeface="Times New Roman" panose="02020603050405020304" pitchFamily="18" charset="0"/>
              </a:rPr>
              <a:t>9. </a:t>
            </a:r>
            <a:r>
              <a:rPr lang="tr-TR" sz="1800" b="1" i="0" u="none" strike="noStrike" baseline="0" dirty="0" err="1">
                <a:solidFill>
                  <a:srgbClr val="000000"/>
                </a:solidFill>
                <a:latin typeface="Times New Roman" panose="02020603050405020304" pitchFamily="18" charset="0"/>
              </a:rPr>
              <a:t>Analytical</a:t>
            </a:r>
            <a:r>
              <a:rPr lang="tr-TR" sz="1800" b="1" i="0" u="none" strike="noStrike" baseline="0" dirty="0">
                <a:solidFill>
                  <a:srgbClr val="000000"/>
                </a:solidFill>
                <a:latin typeface="Times New Roman" panose="02020603050405020304" pitchFamily="18" charset="0"/>
              </a:rPr>
              <a:t> &amp; </a:t>
            </a:r>
            <a:r>
              <a:rPr lang="tr-TR" sz="1800" b="1" i="0" u="none" strike="noStrike" baseline="0" dirty="0" err="1">
                <a:solidFill>
                  <a:srgbClr val="000000"/>
                </a:solidFill>
                <a:latin typeface="Times New Roman" panose="02020603050405020304" pitchFamily="18" charset="0"/>
              </a:rPr>
              <a:t>Accurate</a:t>
            </a:r>
            <a:r>
              <a:rPr lang="tr-TR" sz="1800" b="1" i="0" u="none" strike="noStrike" baseline="0" dirty="0">
                <a:solidFill>
                  <a:srgbClr val="000000"/>
                </a:solidFill>
                <a:latin typeface="Times New Roman" panose="02020603050405020304" pitchFamily="18" charset="0"/>
              </a:rPr>
              <a:t> : </a:t>
            </a:r>
            <a:r>
              <a:rPr lang="tr-TR" sz="1800" dirty="0">
                <a:solidFill>
                  <a:srgbClr val="000000"/>
                </a:solidFill>
                <a:latin typeface="Times New Roman" panose="02020603050405020304" pitchFamily="18" charset="0"/>
              </a:rPr>
              <a:t>D</a:t>
            </a:r>
            <a:r>
              <a:rPr lang="en-US" sz="1800" b="0" i="0" u="none" strike="noStrike" baseline="0" dirty="0" err="1">
                <a:solidFill>
                  <a:srgbClr val="000000"/>
                </a:solidFill>
                <a:latin typeface="Times New Roman" panose="02020603050405020304" pitchFamily="18" charset="0"/>
              </a:rPr>
              <a:t>ata</a:t>
            </a:r>
            <a:r>
              <a:rPr lang="en-US" sz="1800" b="0" i="0" u="none" strike="noStrike" baseline="0" dirty="0">
                <a:solidFill>
                  <a:srgbClr val="000000"/>
                </a:solidFill>
                <a:latin typeface="Times New Roman" panose="02020603050405020304" pitchFamily="18" charset="0"/>
              </a:rPr>
              <a:t> collected should be reasonable and free of errors to be easily </a:t>
            </a:r>
            <a:r>
              <a:rPr lang="en-US" sz="1800" b="0" i="0" u="none" strike="noStrike" baseline="0" dirty="0" err="1">
                <a:solidFill>
                  <a:srgbClr val="000000"/>
                </a:solidFill>
                <a:latin typeface="Times New Roman" panose="02020603050405020304" pitchFamily="18" charset="0"/>
              </a:rPr>
              <a:t>analysed</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Accuracy also measures whether research tools have been selected in best possible manner and research procedures suits the research problem or not. Selection of appropriate data collection tools is essential for a research.</a:t>
            </a:r>
            <a:endParaRPr lang="tr-TR" sz="1800" b="1"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E.g. Guest Comments Card in hotels or Feedback Collection Card in a dining outlet gives the guest a chance to be honest in commenting about the standard of services in comparison to asking them to give a verbal feedback. </a:t>
            </a:r>
            <a:endParaRPr lang="tr-TR" sz="1800" b="0" i="0" u="none" strike="noStrike" baseline="0" dirty="0">
              <a:solidFill>
                <a:srgbClr val="000000"/>
              </a:solidFill>
              <a:latin typeface="Times New Roman" panose="02020603050405020304" pitchFamily="18" charset="0"/>
            </a:endParaRPr>
          </a:p>
          <a:p>
            <a:endParaRPr lang="tr-TR" dirty="0"/>
          </a:p>
        </p:txBody>
      </p:sp>
      <p:sp>
        <p:nvSpPr>
          <p:cNvPr id="4" name="İçerik Yer Tutucusu 3">
            <a:extLst>
              <a:ext uri="{FF2B5EF4-FFF2-40B4-BE49-F238E27FC236}">
                <a16:creationId xmlns:a16="http://schemas.microsoft.com/office/drawing/2014/main" id="{4BEC7CC9-99A2-46BC-B80C-E7324DF044EC}"/>
              </a:ext>
            </a:extLst>
          </p:cNvPr>
          <p:cNvSpPr>
            <a:spLocks noGrp="1"/>
          </p:cNvSpPr>
          <p:nvPr>
            <p:ph sz="half" idx="2"/>
          </p:nvPr>
        </p:nvSpPr>
        <p:spPr/>
        <p:txBody>
          <a:bodyPr>
            <a:normAutofit fontScale="92500" lnSpcReduction="20000"/>
          </a:bodyPr>
          <a:lstStyle/>
          <a:p>
            <a:pPr algn="l"/>
            <a:endParaRPr lang="tr-TR" sz="1800" b="0" i="0" u="none" strike="noStrike" baseline="0" dirty="0">
              <a:solidFill>
                <a:srgbClr val="000000"/>
              </a:solidFill>
              <a:latin typeface="Times New Roman" panose="02020603050405020304" pitchFamily="18" charset="0"/>
            </a:endParaRPr>
          </a:p>
          <a:p>
            <a:pPr algn="l"/>
            <a:r>
              <a:rPr lang="tr-TR" sz="1800" b="1" i="0" u="none" strike="noStrike" baseline="0" dirty="0">
                <a:solidFill>
                  <a:srgbClr val="000000"/>
                </a:solidFill>
                <a:latin typeface="Times New Roman" panose="02020603050405020304" pitchFamily="18" charset="0"/>
              </a:rPr>
              <a:t>10. </a:t>
            </a:r>
            <a:r>
              <a:rPr lang="tr-TR" sz="1800" b="1" i="0" u="none" strike="noStrike" baseline="0" dirty="0" err="1">
                <a:solidFill>
                  <a:srgbClr val="000000"/>
                </a:solidFill>
                <a:latin typeface="Times New Roman" panose="02020603050405020304" pitchFamily="18" charset="0"/>
              </a:rPr>
              <a:t>Credibility</a:t>
            </a:r>
            <a:r>
              <a:rPr lang="tr-TR" sz="1800" b="1" i="0" u="none" strike="noStrike" baseline="0" dirty="0">
                <a:solidFill>
                  <a:srgbClr val="000000"/>
                </a:solidFill>
                <a:latin typeface="Times New Roman" panose="02020603050405020304" pitchFamily="18" charset="0"/>
              </a:rPr>
              <a:t>: </a:t>
            </a:r>
            <a:r>
              <a:rPr lang="tr-TR" sz="1800" dirty="0">
                <a:solidFill>
                  <a:srgbClr val="000000"/>
                </a:solidFill>
                <a:latin typeface="Times New Roman" panose="02020603050405020304" pitchFamily="18" charset="0"/>
              </a:rPr>
              <a:t> </a:t>
            </a:r>
            <a:r>
              <a:rPr lang="en-US" sz="1800" b="0" i="0" u="none" strike="noStrike" baseline="0" dirty="0">
                <a:solidFill>
                  <a:srgbClr val="000000"/>
                </a:solidFill>
                <a:latin typeface="Times New Roman" panose="02020603050405020304" pitchFamily="18" charset="0"/>
              </a:rPr>
              <a:t>The extent to which an analysis of finding can be treated to be trustworthy is </a:t>
            </a:r>
            <a:r>
              <a:rPr lang="en-US" sz="1800" b="0" i="0" u="none" strike="noStrike" baseline="0" dirty="0" err="1">
                <a:solidFill>
                  <a:srgbClr val="000000"/>
                </a:solidFill>
                <a:latin typeface="Times New Roman" panose="02020603050405020304" pitchFamily="18" charset="0"/>
              </a:rPr>
              <a:t>tremed</a:t>
            </a:r>
            <a:r>
              <a:rPr lang="en-US" sz="1800" b="0" i="0" u="none" strike="noStrike" baseline="0" dirty="0">
                <a:solidFill>
                  <a:srgbClr val="000000"/>
                </a:solidFill>
                <a:latin typeface="Times New Roman" panose="02020603050405020304" pitchFamily="18" charset="0"/>
              </a:rPr>
              <a:t> as credibility. </a:t>
            </a:r>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The research study conducted based on primary data is always reliable and carries more credibility.</a:t>
            </a:r>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Researches based on secondary data are not reliable as such data may have been manipulated or distorted by earlier researchers to suit their work. </a:t>
            </a:r>
            <a:endParaRPr lang="tr-TR" sz="1800" b="0" i="0" u="none" strike="noStrike" baseline="0" dirty="0">
              <a:solidFill>
                <a:srgbClr val="000000"/>
              </a:solidFill>
              <a:latin typeface="Times New Roman" panose="02020603050405020304" pitchFamily="18" charset="0"/>
            </a:endParaRPr>
          </a:p>
          <a:p>
            <a:pPr algn="l"/>
            <a:endParaRPr lang="tr-TR"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A certain percentage of secondary data can be used if the primary source is not available but basing a research completely on secondary data when primary data can be gathered is least credible. </a:t>
            </a:r>
          </a:p>
          <a:p>
            <a:endParaRPr lang="en-US" sz="1800" b="0" i="0" u="none" strike="noStrike" baseline="0" dirty="0">
              <a:solidFill>
                <a:srgbClr val="000000"/>
              </a:solidFill>
              <a:latin typeface="Times New Roman" panose="02020603050405020304" pitchFamily="18" charset="0"/>
            </a:endParaRPr>
          </a:p>
          <a:p>
            <a:pPr algn="l"/>
            <a:endParaRPr lang="en-US" sz="1800" b="0" i="0" u="none" strike="noStrike" baseline="0" dirty="0">
              <a:solidFill>
                <a:srgbClr val="000000"/>
              </a:solidFill>
              <a:latin typeface="Times New Roman" panose="02020603050405020304" pitchFamily="18" charset="0"/>
            </a:endParaRPr>
          </a:p>
          <a:p>
            <a:endParaRPr lang="tr-TR" dirty="0"/>
          </a:p>
        </p:txBody>
      </p:sp>
    </p:spTree>
    <p:extLst>
      <p:ext uri="{BB962C8B-B14F-4D97-AF65-F5344CB8AC3E}">
        <p14:creationId xmlns:p14="http://schemas.microsoft.com/office/powerpoint/2010/main" val="4235772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40668E-0A21-69C6-0D37-B7F584732B0F}"/>
              </a:ext>
            </a:extLst>
          </p:cNvPr>
          <p:cNvSpPr>
            <a:spLocks noGrp="1"/>
          </p:cNvSpPr>
          <p:nvPr>
            <p:ph type="title"/>
          </p:nvPr>
        </p:nvSpPr>
        <p:spPr/>
        <p:txBody>
          <a:bodyPr/>
          <a:lstStyle/>
          <a:p>
            <a:r>
              <a:rPr lang="tr-TR" dirty="0" err="1"/>
              <a:t>Characteristics</a:t>
            </a:r>
            <a:r>
              <a:rPr lang="tr-TR" dirty="0"/>
              <a:t> of </a:t>
            </a:r>
            <a:r>
              <a:rPr lang="tr-TR" dirty="0" err="1"/>
              <a:t>Research</a:t>
            </a:r>
            <a:endParaRPr lang="tr-TR" dirty="0"/>
          </a:p>
        </p:txBody>
      </p:sp>
      <p:sp>
        <p:nvSpPr>
          <p:cNvPr id="3" name="İçerik Yer Tutucusu 2">
            <a:extLst>
              <a:ext uri="{FF2B5EF4-FFF2-40B4-BE49-F238E27FC236}">
                <a16:creationId xmlns:a16="http://schemas.microsoft.com/office/drawing/2014/main" id="{17DAD9A3-7990-D24F-22AC-C21C1917F7ED}"/>
              </a:ext>
            </a:extLst>
          </p:cNvPr>
          <p:cNvSpPr>
            <a:spLocks noGrp="1"/>
          </p:cNvSpPr>
          <p:nvPr>
            <p:ph sz="half" idx="1"/>
          </p:nvPr>
        </p:nvSpPr>
        <p:spPr>
          <a:xfrm>
            <a:off x="838199" y="2057399"/>
            <a:ext cx="10936706" cy="4119563"/>
          </a:xfrm>
        </p:spPr>
        <p:txBody>
          <a:bodyPr/>
          <a:lstStyle/>
          <a:p>
            <a:pPr algn="l"/>
            <a:endParaRPr lang="tr-TR" sz="1800" b="0" i="0" u="none" strike="noStrike" baseline="0" dirty="0">
              <a:solidFill>
                <a:srgbClr val="000000"/>
              </a:solidFill>
              <a:latin typeface="Times New Roman" panose="02020603050405020304" pitchFamily="18" charset="0"/>
            </a:endParaRPr>
          </a:p>
          <a:p>
            <a:r>
              <a:rPr lang="en-US" sz="1800" b="1" i="0" u="none" strike="noStrike" baseline="0" dirty="0">
                <a:solidFill>
                  <a:srgbClr val="000000"/>
                </a:solidFill>
                <a:latin typeface="Times New Roman" panose="02020603050405020304" pitchFamily="18" charset="0"/>
              </a:rPr>
              <a:t>11. Critical</a:t>
            </a:r>
            <a:r>
              <a:rPr lang="en-US" sz="1800" b="0" i="0" u="none" strike="noStrike" baseline="0" dirty="0">
                <a:solidFill>
                  <a:srgbClr val="000000"/>
                </a:solidFill>
                <a:latin typeface="Times New Roman" panose="02020603050405020304" pitchFamily="18" charset="0"/>
              </a:rPr>
              <a:t>: Critical scrutiny</a:t>
            </a:r>
            <a:r>
              <a:rPr lang="tr-TR" sz="1800" b="0" i="0" u="none" strike="noStrike" baseline="0" dirty="0">
                <a:solidFill>
                  <a:srgbClr val="000000"/>
                </a:solidFill>
                <a:latin typeface="Times New Roman" panose="02020603050405020304" pitchFamily="18" charset="0"/>
              </a:rPr>
              <a:t> ( dikkatli inceleme)</a:t>
            </a:r>
            <a:r>
              <a:rPr lang="en-US" sz="1800" b="0" i="0" u="none" strike="noStrike" baseline="0" dirty="0">
                <a:solidFill>
                  <a:srgbClr val="000000"/>
                </a:solidFill>
                <a:latin typeface="Times New Roman" panose="02020603050405020304" pitchFamily="18" charset="0"/>
              </a:rPr>
              <a:t> of the procedures used and the methods employed is crucial to a research enquiry. The process of investigation must be foolproof and free from drawbacks. The process adopted and the procedures used must be able to withstand critical scrutiny. </a:t>
            </a:r>
          </a:p>
          <a:p>
            <a:endParaRPr lang="tr-TR" dirty="0"/>
          </a:p>
        </p:txBody>
      </p:sp>
    </p:spTree>
    <p:extLst>
      <p:ext uri="{BB962C8B-B14F-4D97-AF65-F5344CB8AC3E}">
        <p14:creationId xmlns:p14="http://schemas.microsoft.com/office/powerpoint/2010/main" val="3405103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Frame 11">
            <a:extLst>
              <a:ext uri="{FF2B5EF4-FFF2-40B4-BE49-F238E27FC236}">
                <a16:creationId xmlns:a16="http://schemas.microsoft.com/office/drawing/2014/main" id="{DD7EAFE6-2BB9-41FB-9CF4-588CFC708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C3E06833-B59C-442F-9A6A-F8F55936D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9554"/>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ame 15">
            <a:extLst>
              <a:ext uri="{FF2B5EF4-FFF2-40B4-BE49-F238E27FC236}">
                <a16:creationId xmlns:a16="http://schemas.microsoft.com/office/drawing/2014/main" id="{FA2016CF-2F24-4AE4-8A87-D9B6A3DE31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2B5176E-ABE5-FC25-42EA-AF248A7C28F5}"/>
              </a:ext>
            </a:extLst>
          </p:cNvPr>
          <p:cNvSpPr>
            <a:spLocks noGrp="1"/>
          </p:cNvSpPr>
          <p:nvPr>
            <p:ph type="title"/>
          </p:nvPr>
        </p:nvSpPr>
        <p:spPr>
          <a:xfrm>
            <a:off x="838200" y="880844"/>
            <a:ext cx="4287253" cy="2629119"/>
          </a:xfrm>
        </p:spPr>
        <p:txBody>
          <a:bodyPr vert="horz" lIns="91440" tIns="45720" rIns="91440" bIns="45720" rtlCol="0" anchor="b">
            <a:normAutofit/>
          </a:bodyPr>
          <a:lstStyle/>
          <a:p>
            <a:r>
              <a:rPr lang="en-US" sz="5400">
                <a:gradFill flip="none" rotWithShape="1">
                  <a:gsLst>
                    <a:gs pos="0">
                      <a:schemeClr val="accent5">
                        <a:alpha val="70000"/>
                      </a:schemeClr>
                    </a:gs>
                    <a:gs pos="100000">
                      <a:schemeClr val="accent1">
                        <a:alpha val="70000"/>
                      </a:schemeClr>
                    </a:gs>
                  </a:gsLst>
                  <a:lin ang="0" scaled="1"/>
                  <a:tileRect/>
                </a:gradFill>
              </a:rPr>
              <a:t>Business Research and the Internet</a:t>
            </a:r>
          </a:p>
        </p:txBody>
      </p:sp>
      <p:pic>
        <p:nvPicPr>
          <p:cNvPr id="9" name="Graphic 8" descr="İnternet">
            <a:extLst>
              <a:ext uri="{FF2B5EF4-FFF2-40B4-BE49-F238E27FC236}">
                <a16:creationId xmlns:a16="http://schemas.microsoft.com/office/drawing/2014/main" id="{B70C6E8C-B576-DB05-5196-2CF676A4924F}"/>
              </a:ext>
            </a:extLst>
          </p:cNvPr>
          <p:cNvPicPr>
            <a:picLocks noChangeAspect="1"/>
          </p:cNvPicPr>
          <p:nvPr/>
        </p:nvPicPr>
        <p:blipFill>
          <a:blip r:embed="rId2">
            <a:alphaModFix amt="90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236516" y="880844"/>
            <a:ext cx="5117284" cy="5117284"/>
          </a:xfrm>
          <a:prstGeom prst="rect">
            <a:avLst/>
          </a:prstGeom>
        </p:spPr>
      </p:pic>
    </p:spTree>
    <p:extLst>
      <p:ext uri="{BB962C8B-B14F-4D97-AF65-F5344CB8AC3E}">
        <p14:creationId xmlns:p14="http://schemas.microsoft.com/office/powerpoint/2010/main" val="2891349940"/>
      </p:ext>
    </p:extLst>
  </p:cSld>
  <p:clrMapOvr>
    <a:masterClrMapping/>
  </p:clrMapOvr>
</p:sld>
</file>

<file path=ppt/theme/theme1.xml><?xml version="1.0" encoding="utf-8"?>
<a:theme xmlns:a="http://schemas.openxmlformats.org/drawingml/2006/main" name="LuminousVTI">
  <a:themeElements>
    <a:clrScheme name="AnalogousFromDarkSeedRightStep">
      <a:dk1>
        <a:srgbClr val="000000"/>
      </a:dk1>
      <a:lt1>
        <a:srgbClr val="FFFFFF"/>
      </a:lt1>
      <a:dk2>
        <a:srgbClr val="212F1B"/>
      </a:dk2>
      <a:lt2>
        <a:srgbClr val="F0F3F3"/>
      </a:lt2>
      <a:accent1>
        <a:srgbClr val="C34D61"/>
      </a:accent1>
      <a:accent2>
        <a:srgbClr val="B1583B"/>
      </a:accent2>
      <a:accent3>
        <a:srgbClr val="C39B4D"/>
      </a:accent3>
      <a:accent4>
        <a:srgbClr val="A1AA38"/>
      </a:accent4>
      <a:accent5>
        <a:srgbClr val="7BB145"/>
      </a:accent5>
      <a:accent6>
        <a:srgbClr val="45B13B"/>
      </a:accent6>
      <a:hlink>
        <a:srgbClr val="8361CA"/>
      </a:hlink>
      <a:folHlink>
        <a:srgbClr val="7F7F7F"/>
      </a:folHlink>
    </a:clrScheme>
    <a:fontScheme name="Custom 51">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uminousVTI" id="{3EBF12FF-FD44-415B-AB75-5B4F7E5C3AC4}" vid="{521B7FAE-6A8D-4468-B79A-0706294A0D4A}"/>
    </a:ext>
  </a:extLst>
</a:theme>
</file>

<file path=docProps/app.xml><?xml version="1.0" encoding="utf-8"?>
<Properties xmlns="http://schemas.openxmlformats.org/officeDocument/2006/extended-properties" xmlns:vt="http://schemas.openxmlformats.org/officeDocument/2006/docPropsVTypes">
  <TotalTime>1404</TotalTime>
  <Words>6212</Words>
  <Application>Microsoft Office PowerPoint</Application>
  <PresentationFormat>Geniş ekran</PresentationFormat>
  <Paragraphs>342</Paragraphs>
  <Slides>50</Slides>
  <Notes>0</Notes>
  <HiddenSlides>0</HiddenSlides>
  <MMClips>0</MMClips>
  <ScaleCrop>false</ScaleCrop>
  <HeadingPairs>
    <vt:vector size="6" baseType="variant">
      <vt:variant>
        <vt:lpstr>Kullanılan Yazı Tipleri</vt:lpstr>
      </vt:variant>
      <vt:variant>
        <vt:i4>13</vt:i4>
      </vt:variant>
      <vt:variant>
        <vt:lpstr>Tema</vt:lpstr>
      </vt:variant>
      <vt:variant>
        <vt:i4>1</vt:i4>
      </vt:variant>
      <vt:variant>
        <vt:lpstr>Slayt Başlıkları</vt:lpstr>
      </vt:variant>
      <vt:variant>
        <vt:i4>50</vt:i4>
      </vt:variant>
    </vt:vector>
  </HeadingPairs>
  <TitlesOfParts>
    <vt:vector size="64" baseType="lpstr">
      <vt:lpstr>acumin-pro</vt:lpstr>
      <vt:lpstr>AdvGTIMES-R</vt:lpstr>
      <vt:lpstr>Arial</vt:lpstr>
      <vt:lpstr>Avenir Next LT Pro</vt:lpstr>
      <vt:lpstr>Cambria</vt:lpstr>
      <vt:lpstr>Garamond-BoldItalic</vt:lpstr>
      <vt:lpstr>Garamond-Light</vt:lpstr>
      <vt:lpstr>Garamond-LightItalic</vt:lpstr>
      <vt:lpstr>Helvetica</vt:lpstr>
      <vt:lpstr>Sabon Next LT</vt:lpstr>
      <vt:lpstr>Symbol</vt:lpstr>
      <vt:lpstr>Times New Roman</vt:lpstr>
      <vt:lpstr>Wingdings</vt:lpstr>
      <vt:lpstr>LuminousVTI</vt:lpstr>
      <vt:lpstr>MAT 304 Data Analysis &amp; Reporting</vt:lpstr>
      <vt:lpstr>Characteristics of Research</vt:lpstr>
      <vt:lpstr>Characteristics of Research</vt:lpstr>
      <vt:lpstr>Characteristics of Research</vt:lpstr>
      <vt:lpstr>Characteristics of Research</vt:lpstr>
      <vt:lpstr>Characteristics of Research</vt:lpstr>
      <vt:lpstr>Characteristics of Research</vt:lpstr>
      <vt:lpstr>Characteristics of Research</vt:lpstr>
      <vt:lpstr>Business Research and the Internet</vt:lpstr>
      <vt:lpstr>Primary Research</vt:lpstr>
      <vt:lpstr>Secondary Research</vt:lpstr>
      <vt:lpstr>PowerPoint Sunusu</vt:lpstr>
      <vt:lpstr>Steps in the Research Process</vt:lpstr>
      <vt:lpstr>PowerPoint Sunusu</vt:lpstr>
      <vt:lpstr>1. Identifying and Defining the Research Problem</vt:lpstr>
      <vt:lpstr>PowerPoint Sunusu</vt:lpstr>
      <vt:lpstr>PowerPoint Sunusu</vt:lpstr>
      <vt:lpstr>Exploratory Research</vt:lpstr>
      <vt:lpstr>Important Considerations In Selecting A Research Problem:</vt:lpstr>
      <vt:lpstr>Process Of Formulation Of A Research Problem:</vt:lpstr>
      <vt:lpstr>Process Of Formulation Of A Research Problem:</vt:lpstr>
      <vt:lpstr>Process Of Formulation Of A Research Problem:</vt:lpstr>
      <vt:lpstr>Procedure for reviewing the literature: </vt:lpstr>
      <vt:lpstr>PowerPoint Sunusu</vt:lpstr>
      <vt:lpstr>PowerPoint Sunusu</vt:lpstr>
      <vt:lpstr>PowerPoint Sunusu</vt:lpstr>
      <vt:lpstr>PowerPoint Sunusu</vt:lpstr>
      <vt:lpstr>PowerPoint Sunusu</vt:lpstr>
      <vt:lpstr>What are the parts of literature review?</vt:lpstr>
      <vt:lpstr>Bibliography</vt:lpstr>
      <vt:lpstr>PowerPoint Sunusu</vt:lpstr>
      <vt:lpstr>PowerPoint Sunusu</vt:lpstr>
      <vt:lpstr>PowerPoint Sunusu</vt:lpstr>
      <vt:lpstr>PowerPoint Sunusu</vt:lpstr>
      <vt:lpstr>PowerPoint Sunusu</vt:lpstr>
      <vt:lpstr>Preparing the Statement of Research Objectives</vt:lpstr>
      <vt:lpstr>PowerPoint Sunusu</vt:lpstr>
      <vt:lpstr>PowerPoint Sunusu</vt:lpstr>
      <vt:lpstr>Types of Research Designs </vt:lpstr>
      <vt:lpstr>Type of Research Design</vt:lpstr>
      <vt:lpstr>PowerPoint Sunusu</vt:lpstr>
      <vt:lpstr>Developing the Hypotheses</vt:lpstr>
      <vt:lpstr>Developing the Hypotheses</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 304 Data Analysis &amp; Reporting</dc:title>
  <dc:creator>duygu gur</dc:creator>
  <cp:lastModifiedBy>duygu gur</cp:lastModifiedBy>
  <cp:revision>25</cp:revision>
  <dcterms:created xsi:type="dcterms:W3CDTF">2023-03-12T14:29:34Z</dcterms:created>
  <dcterms:modified xsi:type="dcterms:W3CDTF">2023-03-22T18:12:52Z</dcterms:modified>
</cp:coreProperties>
</file>