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61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718" r:id="rId10"/>
    <p:sldId id="719" r:id="rId11"/>
    <p:sldId id="264" r:id="rId12"/>
    <p:sldId id="265" r:id="rId13"/>
    <p:sldId id="266" r:id="rId14"/>
    <p:sldId id="267" r:id="rId15"/>
    <p:sldId id="268" r:id="rId16"/>
    <p:sldId id="269" r:id="rId17"/>
    <p:sldId id="618" r:id="rId18"/>
    <p:sldId id="270" r:id="rId19"/>
    <p:sldId id="271" r:id="rId20"/>
    <p:sldId id="272" r:id="rId21"/>
    <p:sldId id="273" r:id="rId22"/>
    <p:sldId id="364" r:id="rId23"/>
    <p:sldId id="621" r:id="rId24"/>
    <p:sldId id="651" r:id="rId25"/>
    <p:sldId id="619" r:id="rId26"/>
    <p:sldId id="620" r:id="rId27"/>
    <p:sldId id="368" r:id="rId28"/>
    <p:sldId id="650" r:id="rId29"/>
    <p:sldId id="720" r:id="rId30"/>
    <p:sldId id="721" r:id="rId31"/>
    <p:sldId id="722" r:id="rId32"/>
    <p:sldId id="723" r:id="rId33"/>
    <p:sldId id="724" r:id="rId34"/>
  </p:sldIdLst>
  <p:sldSz cx="9144000" cy="6858000" type="screen4x3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9BBAC-B052-49E4-9AAA-30B4B046875C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2AB08-12ED-4EB6-BAEA-0EABDF0FE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418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5:31.50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11028 13399,'21'0,"21"0,-21 0,0 0,22 0,-1 0,-21 0,22 0,-1 0,0 0,-21 0,22 0,-1 0,0 21,1-21,-22 0,42 21,-41-21,-1 0,21 0,-21 21,0-21,22 0,-22 0,0 21,43 0,-43-21,0 0,42 0,-20 0,-22 0,42 0,-20 0,-1 0,22 0,-22 0,21 0,-20 0,-1 0,22 0,-22 0,0-21,1 21,-1 0,0 0,-21 0,1 0,20 0,-21 0,0-21,22 21,-22 0,21-21,0 21,-20 0,-1 0,0 0,21 0,-21 0,1 0,20 0,-21 0,0 0,22 0,-22 0,0 0,21 0,-21 0,1 0,20 0,-21 0,21 0,-20 0,20-21,-21 21,0 0,22 0,-22 0,0 0,21 0,-21 0,-21 0,43 0,-22 0,0 0,21 0,-20 0,-1 0,0 0,0 0,21 0,-20 0,-1 0,0 0,21 0,-21 0,1 0,20 0,-21 0,0 0,22 0,-1 0,-21 0,0 0,22 0,-22 0,0 0,21 0,-21 0,1 0,20 0,-21 0,0 0,22 0,-22 0,0 0,21 0,-21 0,1 0,20-21,-21 21,0 0,22 0,-43 0,21 0,0 0,0-22,0 22,0 0,1 0,-22 0,21 0,0 0,0 0,-21 0,21 0,-21 0,21 0,1 0,-22 0,0 0,0 0,-22 0,-20 43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6:18.26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7345 12700,'21'0,"0"0,0 0,0 0,0 0,1 0,20 0,-21 0,0 0,22 0,-22 0,0 0,21 0,-21 0,1 0,20 0,-21 0,0 0,22 0,-22 0,0 0,21 0,22 0,-22 0,0 0,1 0,-1 0,0 0,22 0,-22 0,1 0,-1 0,21 0,1 0,21 0,-1 0,-20 0,-1 0,1 0,-1 0,1 0,-1 0,1 0,20-21,-41 21,63 0,-64 0,21 0,-20 0,-1 0,0 0,22 0,-1 0,-20 0,20 0,1 0,-22 0,22 0,-1 21,43-21,-64 0,43 0,0 0,20 0,-20 0,0 0,-1 0,-20 0,-22 0,43 0,-43 21,1-21,-22 0,21 0,-21 0,0 21,22-21,-1 0,-21 0,0 0,43 0,-22 0,1 0,-22 0,21 0,-21 0,0 0,22 0,-1 0,-21 0,22 0,-1 0,0 0,1 0,-1 0,0 0,1 0,-1 0,0 0,1 0,-1 0,0 0,1 0,-22 0,21 0,22 0,-43 0,21 0,22 0,-1 0,1 22,-22-22,-21 0,43 21,-1-21,-21 0,1 0,-22 0,21 0,22 0,-43 0,0 0,21 0,-20 0,-1-21,21 21,-42 0,21 0,-21 0,21 0,1 0,-22 0,21 0,-21 0,42 0,-42 0,21-22,0 22,1 0,-22 0,21 0,-21 0,0-21,0 21,21 0,-21 0,42 0,-21 0,1 0,20 0,-21 0,0 0,22 0,-22 0,0 0,21 0,-21 0,1 0,20 0,-21 0,0 0,22 21,-22-21,0 0,21 0,-21 22,1-22,20 0,-21 0,0 0,22 0,-22 0,0 0,0 0,21 0,-20 0,-1 0,21 0,-21 0,0 0,22 0,-22 0,0 0,21 0,-20 0,-1 0,21 0,0 0,-20 0,-1 0,21 0,-21 0,0 0,22 0,-22 0,0 0,0 0,0 0,1 0,-1 0,0 0,21 0,-21 0,1 0,-1 0,21 0,-21 0,0 0,43 0,-43 0,0 0,22 0,-22 0,0 0,21 0,-21 0,1 0,-1 0,21 0,-21 0,0 0,22 0,-22 0,0 0,21 0,-20 0,-1 0,21 0,-21 0,0 0,22 0,-22 0,0 0,21 0,-20 0,-1 0,21 0,-21 0,0 0,22 0,-1 0,-21 0,0 21,22-21,-22 0,0 0,21 0,-20 21,-1-21,21 0,-21 0,0 0,22 0,-22 0,0 0,21 0,-20 0,-1 0,21 0,0-21,-20 21,20 0,-21 0,0 0,22 0,-22 0,0-21,21 21,-21 0,1 0,-1 0,21 0,-21 0,0-22,22 22,-1 0,-21 0,22 0,-22 0,0 0,21-21,-21 21,1-21,20 21,-21 0,0 0,22-21,-22 21,0 0,21 0,-21 0,1 0,20 0,-42 0,21 0,0 0,0 0,1 0,-1 0,21 0,-21 0,0 0,1 0,20-21,-21 21,0 0,0-21,1 21,-22 0,21 0,0 0,0 0,21 0,-20 0,-1-22,21 22,-42 0,21 0,-21 0,21 0,1 0,-22 0,0-21,0 0,0 21,0 21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6:21.43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7323 13102,'0'0,"22"21,20-21,-21 22,21-22,22 0,-22 0,22 0,20 0,1 0,0 0,21 0,-1 0,22 0,-63 0,-1 0,1 0,-1 0,1 0,-1 0,1 0,-1-22,22 1,-21 0,-1 21,22 0,-22-21,1 21,63-21,-64 21,1 0,-22 0,22 0,20 0,22 0,-42 21,-1-21,1 0,-1 21,-21-21,22 21,-1-21,-20 21,-1-21,0 22,1-22,41 0,-41 0,-1 0,0 0,22 0,-22 0,64 0,-21 0,21 0,-43 0,43 0,-43 0,1 0,-43 21,21-21,-20 21,20-21,-21 0,43 0,-22 0,21 0,-20 0,-1 0,0 0,1 0,20 0,1 0,-22 0,22 0,-22 0,21 0,1-21,-1 21,22-21,0 21,-22 0,1 0,-22 0,43 0,-64 0,0 0,21 0,22 0,-43 0,0 0,0 0,43 0,-43 0,0 0,22 0,-22 0,0 0,21 0,-21 0,1 0,20 0,-21-22,0 22,22 0,-22 0,0 0,21 0,1 0,-1 0,-21 0,0 0,43 0,-43 0,0 0,21 0,-20 0,-1 0,21 0,22 0,-22 0,0 0,1 0,-1 0,21 0,-41-21,20 21,0 0,22-21,-22 21,-21 0,22 0,20 0,-21-21,1 21,-1 0,22 0,-22 0,21 0,-41 0,20 0,-21 0,43 0,-43 0,0 0,21-21,1 21,-1 0,-21 0,21 0,-20-21,20-1,0 22,1 0,-1-21,0 21,22 0,-22 0,0 0,1 0,-1 0,0 0,43 0,-21 0,-1 0,-21 0,1 0,-1 0,0 0,43-21,-43 21,1 0,-22 0,21 0,1 0,-22 0,0 0,21 0,-21 0,1 0,20 0,-21 0,0 0,22 0,-22 0,0 0,21 0,1 0,-22 0,0 0,42 0,-20 0,-1 0,0 0,1 0,20 0,-42 0,1 0,20 0,-21 0,0 0,0 0,22 0,-22 0,0 0,21 0,1 0,-22 0,21 0,1 0,-22 0,0 0,0 21,0-21,0 0,1 0,-1 0,21 21,-21 1,22-22,-22 21,21-21,-21 0,22 0,-22 0,0 0,21 0,-21 0,1 0,20 0,-21 0,0 0,22 0,-22 0,0 0,0 0,-21 0,42 0,-42 0,22 0,20 0,-21 0,0 0,22 0,-22 0,0 0,21 0,-21 0,-21 0,0 0,0 0,0-21,0 21,0-22,-21 22,0 22,0-1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6:24.18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7450 13462,'22'21,"20"-21,21 0,22 21,0-21,-1 0,22 0,-42 0,20 0,1 0,21-21,-43 21,1 0,-1 0,1 0,-22 0,1 0,20 0,43-21,-21 21,-1 0,43 0,-21 0,21 0,-21 0,21 0,0 0,-21 0,21 0,-21 0,21-21,0 21,-22-21,22 0,0-1,-63 22,21 0,-22 0,-21-21,22 21,-22 0,1 0,-22 0,42 0,1 0,20 0,-41 0,20 0,-20 0,41 0,-20 0,-1 0,1-21,20 0,1 21,-21 0,41 0,-20 0,-21 0,20 0,-20 21,-1-21,-20 0,-1 0,21 21,1 0,-22 1,22-22,-1 42,1-21,20 0,-20-21,-1 0,1 21,-1 1,1-1,-1-21,1 0,-1 0,1 0,21 21,-43-21,21 0,1 0,-1 21,-20 0,41 0,1 1,0-22,-1 0,-20 0,42 0,0 0,-43 0,1 0,-1 0,-21 0,1 0,-1 0,0 0,22 21,-22-21,22 0,-22 0,-21 0,22 0,-1 21,-21-21,21 0,1 0,-22 0,21 0,1 0,20 21,-21-21,1 0,-1 0,0 0,22 21,-22-21,1 0,-22 0,42 0,-42 0,22 0,-1 0,0 0,-20 0,-1 0,21 0,-21 0,22 0,-22 0,42 0,-20 0,-22 0,42 0,-42 0,43 0,-22 0,-21 0,1 0,41 0,-42 0,0 0,43 0,-22-21,1 21,-1 0,0 0,22 0,-22 0,-21 0,22 0,-1 0,0-21,-21 21,22-21,-1 21,-21 0,0 0,43 0,-22-21,1 21,20-22,-21 1,-20 21,-1 0,21 0,-21-21,0 21,22-21,-22 21,0 0,21 0,-20-21,20 21,-21-21,0 21,22 0,-22-22,0 22,21 0,-21-21,1 21,20 0,-42 0,21 0,0 0,0-21,-21 0,0 21,0-21,0 21,0-21,0-1,0 22,-21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6:28.97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7345 13885,'0'0,"21"0,42 0,1 0,-22-21,22-21,41 21,-41 0,21 21,20 0,-20 0,0 0,-22 0,43 0,-21 0,-1 21,-20-21,-1 21,1-21,-22 0,43 0,-22 0,1 0,21 0,42 0,-43 0,22 0,-21 0,-22 0,1 0,-43 0,0 0,43 0,-43 0,0 21,21-21,-21 21,22 0,20-21,-42 0,1 22,41-22,-42 21,0 0,43-21,-22 0,22 0,-22 21,-21-21,64 21,-64-21,21 0,1 0,-1 0,0 0,-20 0,20 0,21 0,-20 0,-1 0,-21 0,64 0,-43 0,43-21,-22 21,1 0,-1 0,-20 0,-1 0,0 0,22 0,-43 0,21 0,-20 0,41 0,-21 0,1 0,-22 0,21 0,1 0,-1 0,-21 0,21 0,22 0,-43 0,21 0,1 21,20-21,1 0,-22 0,0 0,22 0,-22 0,1 0,-1 0,0 0,1 21,20-21,1 0,-1 22,-21-22,22 21,-1 21,1-42,21 0,-22 21,1-21,-1 21,-21-21,1 22,20-22,1 0,-1 0,-42 0,22 0,-1 0,22 0,-22 21,0-21,1 0,-1 0,43 0,-43 0,0 0,1 0,20 0,-21 21,22-21,-22 0,1 21,-1-21,0 0,22 0,-43 0,21 0,1 0,20 0,-42 21,22-21,-22 0,42 0,-42 21,1-21,41 0,-42 0,0 0,1 0,41 0,-21 0,-20 22,20-22,0 0,1 0,-22 0,21 0,22 0,-22 0,0 0,1 0,20-22,22 1,-22 0,-20-21,-1 21,21-1,-20-20,-1 21,0 0,-20 0,20 21,0 0,-21-22,1 22,41-21,-42 21,22-21,-1 21,21-21,-20-21,-1 42,0-43,-20 43,-1 0,21 0,-21 0,0 0,22-21,-22 21,21 0,-21 0,22 0,-22 0,0 0,21 0,-20 0,-1 0,0 0,0 0,0 0,22 0,-22 0,0 0,21 0,-21 0,1 0,20 0,-21 0,0 0,43 0,-43-21,0 21,0 0,0 0,1 0,20 0,-21 0,0 0,0 0,1 0,-1 0,21 0,-42 0,21-21,0 21,1 0,-1 0,0 0,-21 0,42 0,-42 0,21 0,-21 0,22 0,-22-21,0 21,0-22,-22 22,-20 22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6:30.70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7239 14139,'0'0,"21"0,0 0,21 0,-20 0,-1 22,21-22,-21 0,0 0,43 21,-1-21,-20 0,20 0,43 0,-21 21,42-21,-43 0,22 21,-21-21,-22 0,22 0,-21 0,-1 21,1-21,-1 21,-21-21,-20 0,20 0,-21 22,21-22,-20 0,20 0,-21 0,43 0,-22 0,0 0,1 0,-22 0,0 0,21 0,-21 0,1 0,-22 0,21 0,-21 0,21 0,0 0,-21 0,21 0,22 0,-43 0,42 0,-21 0,0 0,0 0,22 0,-22 0,0 0,0 0,0 0,22 0,-22 0,0 0,0 0,22 0,-43 0,42 0,-42 0,21 0,-21 0,21 0,-21-22,0 22,0 0,0 0,-42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5:33.38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8403 13695,'0'0,"42"0,-21 0,22 0,-1 21,-21 0,43 0,-1 1,1-1,-1 0,1-21,-1 21,22 0,0-21,-22 21,1-21,-43 0,21 0,-21 0,0 0,22 22,-22-22,0 0,43 0,-22 0,0 0,22 0,-22 0,22 0,-22 0,21 21,-20-21,-1 0,-21 21,22-21,-22 0,0 0,21 0,-21 0,1 0,-1 0,0 21,21-21,-21 21,1-21,20 0,-21 0,0 0,22 0,-22 0,0 0,0 0,21 0,-20 0,-1 0,21 0,-21 0,0 0,-21 0,22 0,-1 0,0 0,0 0,0 0,0 0,1 0,-1 0,0 0,-21 0,42 0,-42 0,21 0,22 0,-43 0,21 0,0-21,-21 21,0 0,-21 0,-21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5:38.34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8551 14139,'42'0,"1"-21,20 21,-20 0,-1 0,21 0,1 0,-22 0,22 0,20 0,-20 0,-1 0,1 21,-1 1,-20-22,-1 0,22 0,20 0,-20 0,-22 0,43 0,-22 0,1 0,-1 0,22 0,0 0,-22 0,1 0,-1 0,1 0,-1 0,1 0,-1 0,-42 0,22 0,20 0,-21 0,1 0,-22 0,42 0,-20 0,-1 0,22 0,-22 0,0 0,22 0,-22 0,-21-22,43 22,-1 0,-20 0,-1 0,-21-21,21 21,-20 0,-1-21,21 21,-21 0,0 0,22 0,-22 0,0-21,21 21,-20 0,-1 0,21 0,-21 0,0 0,22 0,-22 0,0 0,0 0,22-21,-22 21,21 0,0 0,-20 0,-1-21,21 21,0 0,-20 0,41-22,1 22,-1-21,1 0,-1 21,-21-21,22 21,-1 0,22-21,-43 21,1 0,-22 0,21 0,22 0,-22 0,22 0,-1 0,-21 0,1 0,20 0,-20 0,20 0,1 0,-1 0,-21 0,43 0,21-21,-43 21,22 0,-43 0,1 0,-22 0,21 0,1 0,-22 0,21-22,-21 22,0 0,22 0,-22-21,0 21,43-21,-22 21,0 0,1-21,-1 21,43-21,-22 21,1-21,20-1,-20 22,42-21,-22 21,1 0,-22 0,1-21,-22 21,-21 0,22 0,20 0,-20 0,-1 0,0 0,-21 0,43 0,-43 0,0 0,22 0,-22 0,21 0,22 0,-43 0,63 0,-41 0,20 0,1 21,-22 0,43 1,-22-1,43-21,-42 0,-1 21,1 0,20 0,1 0,-43-21,1 0,-1 22,0-1,1 0,20-21,-21 21,1-21,41 21,-20 0,21 1,-22-22,-21 0,-20 0,20 21,-21-21,0 21,22-21,-22 0,21 0,0 0,1 0,-22 0,0 0,21 0,-42 0,22 0,-1 21,0-21,0 0,-21 0,42 0,-20 0,-1 0,21 0,-21 0,0 0,1 0,-22 0,0 21,-43-21,22 21,0 1,-64-22,43 21,-22 0,-63-21,64 21,-43-21,43 0,20 0,-20 0,42 0,-22 0,1 0,-22 0,22 0,21 0,-21 0,-22 0,22 0,-22 0,22 0,-22 0,22 0,-21 0,-1 0,-21 0,22 0,21 0,-1 0,1 0,21 0,-22 0,22 0,0 0,-21 21,21-21,-22 0,1 0,0 21,-1-21,1 0,0 0,-22 0,1 0,20 0,22 0,0 0,-21 0,20 0,1 0,-21 0,21 0,0 0,-22 22,22-22,0 0,0 0,0 0,-1 0,1 21,0-21,-21 0,21 0,-1 0,-20 0,21 0,0 0,-22-21,22 21,0 0,-21 0,21-22,-1 22,-20 0,21 0,0-21,-22 21,22 0,0 0,-21 0,21 0,-1 0,-20 0,21 0,0 0,-22 0,22 0,0 0,0 0,0 0,0 0,-22 0,22 0,0 0,-21 0,20 0,1 0,-21 0,21 0,0 0,-22 0,22 0,-21 0,21 0,-43 21,22-21,21 0,-22 0,1 0,21 0,0 0,-22 0,22 0,0 0,-21 0,20 0,1 0,-21 0,21 0,0 0,-22 0,1 0,0 0,-1 0,22 0,-42 0,41 0,-20 0,21 0,-21 0,20 0,1 0,-21 0,21 0,0 0,-22-21,1 21,21 0,-22 0,22 0,-21 0,21 0,-43 0,43 0,0 0,-21 0,20 0,1 0,-21 0,21 0,0 0,-22 0,22 0,0 21,-43-21,43 0,0 0,-21 0,-1 0,1 0,21 22,-21-22,-1 0,22 0,0 0,-21 0,20 0,-20 0,0 0,-1 0,1 0,21 0,-21 0,20 0,1 0,0 0,-21 0,21 0,-1 0,-20 0,21 0,0 0,-43 0,43 0,0 0,-21 0,-1 0,1 0,0 0,-1 0,1 0,0 0,-1 0,22 0,-21 0,21 0,-1 0,-20 0,21 0,0 0,-22 0,1 0,21 0,-21-22,20 22,-20 0,0 0,-1-21,1 21,21 0,-21 0,-22 0,22 0,-1-21,-20 21,21 0,-22-21,22 21,-1 0,1 0,21 0,-43 0,43 0,0-21,-21 21,21 0,-22 0,1 0,0 0,-1 0,-41 0,41-21,1 21,0 0,-1 0,22 0,-21 0,-1 0,22 0,0 0,-21 0,21 0,-1 0,-20 0,21 0,0 21,-22-21,22 0,-21 21,0-21,20 0,1 0,-21 0,21 0,0 21,-22 0,22-21,-21 0,21 0,-1 21,-20 1,0-1,21-21,-22 0,22 0,0 0,-21 0,20 0,1 21,-21-21,21 21,0-21,-1 0,22 0,-21 0,0 0,21 0,-21 0,21 0,-21 0,0 0,21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5:41.78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7641 14520,'42'0,"-21"0,1-21,20 21,0 0,-21 0,22 0,-1 0,0 0,1 0,-1 0,0 0,1 0,-1 0,-21 0,22 0,-1 0,-21 0,21 0,1 0,-1 0,0 0,-20 0,20 0,-21 0,21 0,-20 0,41 0,22 0,-22 0,1 0,-1 0,1 0,-22 0,0 0,1 0,20-21,-42 21,22 0,-1 0,22 0,-43 0,21-21,-21 21,22 0,-22 0,0 0,21 0,-21 0,1 0,20 0,-21 0,0 0,22 21,-22-21,0 0,21 0,-21 0,1 0,20 21,0-21,1 0,-1 0,0 0,43 0,-64 0,0 0,22 0,-1 0,0 0,1 0,-22 0,21 0,-21 0,22 0,-1 0,-21 0,0 0,0 0,22 0,-22 0,21 0,1 0,20 0,-21 0,22-21,-22 21,22 0,-22 0,-21 0,0 0,22-21,-22 21,0 0,21 0,1 0,-22 0,21 0,1 0,20 0,-42 0,43 0,-22 0,0 0,-20 21,-1-21,21 0,-21 21,22-21,-1 0,-21 0,21 0,1 0,-1 0,0 0,1 0,-22 0,21 0,-21-21,22 21,-1 0,0 0,-20-21,20 21,-21 0,0 0,22-21,-22 21,0 0,0 0,21 0,-20 0,20-21,-21 21,0 0,22-22,20 1,-21 21,1 0,-1 0,0 0,-20 0,20 0,-21 0,21 0,-20 0,20 0,0 0,1 0,-22 0,0 0,42 0,-20 0,-1-21,0 0,22 21,-1-21,1 21,-43 0,21 0,1 0,-22 0,0-21,21 21,-20 0,-1 0,21-22,-21 22,0 0,22 0,-22 0,21 0,-21 0,43 0,-22 0,1 0,-22 0,21 0,0 0,22 0,-43 0,43 0,-22 0,21 0,-20 0,-1 0,22 22,-22-22,0 21,1-21,-1 0,0 0,22 21,-43-21,21 21,1-21,-1 21,-21-21,21 0,-20 21,-1 1,21-22,-21 0,0 0,22 0,-22 0,0 0,21 0,-20 0,-1 21,21-21,-21 0,43 21,-1-21,-20 0,62 0,-41 0,-1 0,1 0,-1 0,1 0,-1 0,1 0,-22 0,22 0,-1 0,-20 0,20 0,-21 0,-20 0,20-21,0 21,-21 0,43 0,-22 0,1 0,-1 0,-21 0,21 0,1 0,-1-21,0 21,-20 0,20 0,-21 0,0 0,22 0,-22 0,0 0,21 0,-21 0,1 0,20 0,-21 0,0 0,0 0,22 0,-22 0,0 0,21 0,1 0,-22 0,21 0,22-22,-43 22,0 0,21 0,-20 0,-1-21,21 21,-42 0,21 0,22 0,-22 0,0 0,21 0,-21 0,1 0,-22 0,21 0,-21 0,0 0,21 0,-21 0,21 0,0 0,-21 0,21 0,-21 0,0 0,0 0,-21 0,-21 43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5:47.44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7641 14753,'0'0,"21"0,-21 0,21 0,0 0,1 0,20 0,-21 0,21 21,22-21,21 22,-1-22,1 0,42 0,-42 0,-22 0,64-22,-42 22,-22 0,1-21,42 0,-22 21,43-42,-21-1,0 22,21 0,0 21,-21 0,21 0,-21 0,21 0,0 0,-22 0,22 0,-21 0,21 0,-42-21,21 0,-22 21,-20-21,-22 21,22 0,-22 0,-21-22,22 22,-1 0,-21 0,0 0,22 0,-22-21,0 21,21 0,-21 0,1 0,20 0,-21 0,0 0,22 0,-22 0,21 21,0-21,-20 22,-1-1,21-21,-21 0,22 21,-43 0,21-21,0 0,0 21,21 0,-20-21,-1 0,21 22,-21-1,22-21,-22 21,0-21,21 21,-21-21,22 0,-1 0,0 0,1 21,-22-21,21 0,22 0,-22 0,0 0,1 0,41 0,-20 0,-1 0,1 0,-1 21,-20-21,-22 0,21 0,1 0,-1 22,0-22,1 0,20 0,-42 0,22 0,-1 0,0 0,22 0,-1 0,-20 0,41 0,-41 0,20 0,-21 0,1 0,-22 0,0 0,21 0,-20 0,-1 0,0 21,0-21,0 0,22 0,-22 0,0 21,21-21,-21 0,22 0,-1 0,0 0,-20 21,20-21,43 21,-22-21,1 21,20-21,-20 22,20-22,-20 0,-22 0,22 0,-43 0,21 21,22 0,-22-21,0 0,1 0,-1 0,43 21,-64-21,21 0,1 21,-22-21,0 21,21-21,22 0,-43 0,21 0,1 0,20 22,1-22,-1 0,-21 0,1 21,-1 0,-21-21,0 0,22 0,-1 0,-21 21,0-21,22 0,-22 0,0 0,43 0,-43 0,0 0,21 21,-21-21,1 0,20 0,-21 0,21 21,22-21,-1 0,1 0,-1 0,-20 0,20 0,1 0,-1 0,-20 0,20 0,1 0,-1 0,1 0,41 0,-62 0,-1 0,-21 0,22-21,-22 21,21-21,0 21,1 0,-22 0,42-21,-41 0,-1 21,21-21,-21 21,0 0,22-22,-43 1,21 21,-21 0,42-21,-42 21,21-21,1 0,-22 0,0-1,21 1,-21 0,21 0,-21 21,21-21,-21 21,21-43,-21 43,0 0,21 0,-21-21,22 21,-22 0,0 0,-22-21,1 21,0 0,-42 0,-1 0,-21 0,22 21,-22 0,-21-21,43 22,-1 20,-41-21,20 0,-21 0,43 1,-1-1,-42-21,64 21,0 0,-1-21,-20 0,-22 0,22 0,-1 0,1 0,-1 0,-21 0,22 0,-22 0,-21 21,1-21,-22 0,21 0,-21 0,42 0,22 0,-1 0,22 0,-1 0,-20 0,42 0,-43 0,22 21,0-21,-22 0,22 0,-1-21,1 21,-21 0,41 0,-20 0,0 0,-1 0,1 0,21 0,0 0,-22 0,22 0,0 0,-21 0,21 0,-1 0,-20-21,21 21,0 0,-22 0,22 0,0 0,-21-21,21 21,-1 0,1 0,-21 0,21 0,-22 0,1 0,21 0,-21 0,-22 0,22-21,-1 0,1 21,0-22,-1 22,22 0,0 0,-21 0,-1 0,22 0,0 0,-21 0,21-21,-1 21,-20-21,21 21,0 0,-43 0,22 0,21 0,0 0,-43 0,43 0,0 0,-22 0,-20 0,42 0,-22 0,1 0,0 0,21 0,-1 0,-20 0,0 0,21 0,-1 0,-41 0,42 0,-22 0,-20 0,42 0,0 0,-1 0,-20 0,21 0,0 21,-22-21,22 0,-21 0,0 0,-1 0,22 0,0 0,-21 0,20 0,-20 0,0 0,-1 0,22 0,0 0,-21 0,21 21,-1-21,-20 0,21 0,0 0,-22 0,22 22,-21-22,-22 21,22-21,21 0,0 0,-22 0,22 0,0 0,-21 0,21 0,-1 0,-20 21,21-21,-21 0,-1 21,1-21,0 0,20 0,-20 0,21 0,0 0,0 0,-43 0,43 0,-21 0,-1 0,1 0,21 0,0 0,-22 0,1 0,21 0,0 0,-22 0,22 0,0 0,-21 0,20 0,1 0,-21 0,21 0,0 0,-22 0,22 0,0 0,-21 0,20-21,1 21,-21 0,21 0,0 0,-22-21,22 21,0-21,-21 21,20 0,1 0,-21 0,21 0,0 0,-22 0,22 0,0-22,-21 22,20 0,1 0,-21 0,21 0,0 0,-22 0,22-21,21 21,-42 0,21 0,-1-21,1 21,0 0,0 0,0 0,-22 0,22 0,21 0,-21 0,0 0,-21 0,42 0,-22 0,1-21,0 21,0 0,0 0,0 0,-1 0,1 0,-21 0,21 0,0 0,-22 0,22 0,21 0,-42 0,21 0,-1 0,1 0,0 0,0 0,21 0,-42 0,42 0,-22 0,-20 0,21 0,0 0,-22 0,22 0,21 0,-21 0,0 0,21 0,-21-21,0 21,21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5:50.92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13546 14584,'22'0,"-22"0,21 0,0 0,0-21,21 21,-20 0,-1-21,21 21,-21 0,0 0,22-22,-22 22,0 0,21 0,-20 0,-1 0,21 0,22-21,-22 21,0-21,-21 21,43 0,-22 0,1-21,20 21,-21 0,43-21,-21 0,20-1,-20 22,-1-21,1 21,-22-21,0 21,22 0,-22 0,1 0,-22 0,0 0,21 0,1-21,-22 21,21 0,0 0,22 0,-22 0,-21 0,22 0,-1 0,0 0,-20 0,20 0,0 0,-21 21,22 0,-22-21,0 0,21 21,-20-21,-1 0,21 0,-21 0,0 0,22 0,-22 22,21-1,1-21,-22 21,0-21,21 0,-21 21,1-21,20 0,-42 0,42 0,-21 0,1 0,-1 0,21 0,-21 0,0 0,1 0,-22 0,42 0,-21 0,0 0,22 0,-22 0,0 0,21 0,-21-21,43 21,-22 0,22 0,-1-21,-20 21,-22-21,21 21,-21 0,0-22,22 22,-22 0,0 0,21-21,-20 21,-1 0,21-21,-42 21,42 0,-42 0,0 0,22 0,-22 0,21 0,-21 0,21-21,0 21,0 0,-21 0,0 0,21 0,-21 0,-42 0,-64 42,0 1,1-22,-22 21,0-21,21 0,42 22,1-43,20 21,1 0,0-21,-1 0,1 21,0-21,-22 21,1-21,20 22,22-22,-63 0,20 0,-21 0,1 21,-1-21,-21 0,43 0,-1 0,1 0,20 0,1 0,0 0,-1 0,1 0,0 0,-1 0,-62-21,41-1,1 22,-22-21,21 0,-20 21,20 0,22 0,0-21,20 21,-20 0,21-21,0 21,0 0,21 0,-43 0,22 0,0-21,-21 21,20 0,1 0,-21 0,42 0,-21 0,21 0,0 0,0 0,21 0,42 0,22 0,-21 0,-1 0,43 0,0 0,0-22,21 22,0 0,-22 0,22 0,22 0,-44 0,22 0,-21 0,42 22,-21-22,0 0,-42 21,0 0,-1-21,-41 21,-1-21,0 0,22 21,-1-21,22 0,-43 0,22 0,-22 0,1 0,-1 0,-21 0,21 0,-20 21,20-21,-21 0,0 0,22 0,-43 0,21 0,-21 0,0 0,21 0,0 0,-21 0,21 0,22 0,-22 0,0 0,0 0,0-21,-21 21,21-21,-21 21,22 0,-22 0,0 0,0 0,-22 0,1 0,-21 21,21 22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6:06.28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8170 11917,'0'0,"21"0,0 0,-21 0,22 0,20 0,-21 0,0 0,22 0,-1 0,-21 0,21 0,-20 0,-1 0,21 0,-21 0,0 0,22 0,-22 0,0 0,21 0,-20 0,-1 0,21 0,-21 0,0 0,1 0,20 0,-21 0,0 0,22 0,-22 0,0 0,21 0,-21 0,1 0,20 0,0 0,-21 0,22 0,-1 0,-21 0,0 0,22 0,-1 0,-21 0,0 0,22 0,-22 0,0 0,21 21,-20-21,20 21,-21-21,0 0,22 0,-22 0,0 21,21-21,-21 22,1-22,20 0,0 21,1-21,-1 21,0 0,-21-21,22 0,-22 0,0 21,21-21,1 0,-22 21,0-21,43 0,-43 0,0 0,21 0,-21 0,1 0,20 0,-21 0,0 22,22-22,-22 0,0 0,21 0,-21 0,22 0,-1 0,0 0,-20-22,-1 22,21 0,-21-21,0 21,43 0,-43 0,0 0,22-21,-22 21,0-21,21 0,-21 21,22 0,-22 0,0 0,21-21,-20 21,-22 0,21-22,0 22,21 0,-42 0,21 0,1 0,-1 0,-21 0,21 0,-21 0,21-21,0 21,-21 0,0-42,-21 42,21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6:08.53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10287 11578,'0'0,"21"0,0 21,21-21,-20 22,20-1,-21-21,0 0,22 21,-22-21,0 21,21-21,-21 21,22-21,-22 21,0-21,21 0,-20 22,20-22,0 0,1 0,-22 21,0-21,21 0,1 0,-22 0,21 0,-21 0,0 0,22 0,20 0,-42 0,22 0,-22 0,21 0,-21 0,1 0,20 0,-21 0,21 0,1 0,20 0,-20 0,-1 0,21 0,-20 0,-1 0,0 0,1 0,-22 0,21 0,-21 0,22 0,-1 21,0-21,1 0,-22 0,0 0,43 0,-22 21,-21-21,21 0,22 0,-22 0,1 0,-1 0,-21 0,43 21,-43-21,0 0,21 0,-21 0,1 0,20 0,21 0,-20 0,20 0,-20 0,-1 0,21 0,-20 0,-1-21,22 21,-22 0,21-21,1 21,-1 0,22-21,-43 21,22-21,-22 21,43 0,-43 0,1 0,-1-22,0 22,22-21,-1 21,-20 0,-1 0,21 0,-20 0,-1 0,22 0,-43 0,21 0,-21 0,22 0,-22 0,0 0,21 0,-21 0,1 0,20 0,-21 0,0 0,0 0,1 0,20 0,-42 0,21 0,21 0,-20 0,-1 0,0 0,0 0,0 0,22 0,-22 0,0 0,21 0,-21 0,1 0,-1 0,-21 0,21 0,-21 0,0 0,-21 0,0 0,-1 21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0-12-24T19:56:11.87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9758 12319,'21'0,"21"0,-42 0,21 0,0 0,22 0,-1 0,0 0,-20 0,-1 0,21 0,-21 0,22 0,-1 0,-21 0,0 0,22 0,-22 0,21 0,0 0,1 0,-1 0,0 0,1 0,-1 0,-21 21,0-21,22 0,-22 21,0-21,21 0,1 0,-22 0,21 0,22 0,-22 0,-21 0,43 0,-1 0,-20 0,20 0,-42 0,0 0,22 0,-22 0,0-21,21 21,1 0,-1 0,0 0,-20 0,41 0,-21 0,22 0,-1 0,1 0,-22 0,22 0,20-21,-20 21,-22 0,1 0,-1 0,0 0,1 0,-22 0,21 0,0 0,1 0,-1 0,-21 0,22 0,-22 0,21 21,-21-21,64 0,-22 21,-20-21,20 0,1 0,20 22,-41-22,41 0,-20 21,-22 0,1-21,20 0,-21 0,22 21,-1-21,-20 0,-1 0,0 21,1-21,-22 0,0 21,21-21,-20 22,20-22,0 0,-21 0,22 0,-1 0,-21 0,0 0,1 0,20 0,-21 0,21 0,1 0,-1 0,-21 0,22 0,20 0,-21 0,-20 0,20 0,0 0,-21 21,1-21,20 0,21 0,-41 21,-1-21,42 0,-20 0,-1 0,0 0,1 0,-1 0,43 0,-64 0,42 0,-20-21,-1 21,0 0,-21 0,1 0,20 0,-21 0,0 0,22 0,-22 0,0 0,21 0,-21 0,1 0,-1 0,21 0,-21 0,0 0,22-21,-22 21,0 0,21 0,-20 0,20-22,-21 22,21-21,-20 21,20-21,-21 0,21 21,-20 0,20-21,-21 21,43 0,-22 0,0 0,1 0,-1 0,21 0,-41 0,20-21,0 21,-21 0,1 0,20-22,-21 22,21 0,1 0,-1 0,-21 0,0 0,22 0,-22 0,0 0,0 0,22 0,-22 0,0 0,21 0,-21 0,1 0,20 0,-21 0,0 0,22 0,-22 0,0 0,21 0,-21 0,1-21,20 21,-21 0,0-21,0 21,1 0,-1 0,21 0,-21 0,22 0,-22 0,0 0,0 0,21 0,-20-21,-1 21,21 0,-21 0,0 0,43 0,-22-21,22 0,-1 21,1-22,-22 22,0 0,-20 0,-1 0,-21-21,21 21,-21 0,0 0,-21 0,0 0,-1 0,-20 0,0 43,-22-22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EB392-6C72-45E0-B97D-7525F65F9D5E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2B6F1-8115-4DA6-8FF9-D25BAD76E8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773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2B6F1-8115-4DA6-8FF9-D25BAD76E8D3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83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898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3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77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68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203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4389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26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247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30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99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21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A076F-4D52-4E12-9242-51080A08E950}" type="datetimeFigureOut">
              <a:rPr lang="tr-TR" smtClean="0"/>
              <a:t>09.12.2021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2FEF9-E3C5-466C-84DC-CE101FB151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569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14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emf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13.emf"/><Relationship Id="rId4" Type="http://schemas.openxmlformats.org/officeDocument/2006/relationships/image" Target="../media/image10.emf"/><Relationship Id="rId9" Type="http://schemas.openxmlformats.org/officeDocument/2006/relationships/customXml" Target="../ink/ink4.xml"/><Relationship Id="rId14" Type="http://schemas.openxmlformats.org/officeDocument/2006/relationships/image" Target="../media/image15.e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13" Type="http://schemas.openxmlformats.org/officeDocument/2006/relationships/customXml" Target="../ink/ink12.xml"/><Relationship Id="rId18" Type="http://schemas.openxmlformats.org/officeDocument/2006/relationships/image" Target="../media/image24.emf"/><Relationship Id="rId3" Type="http://schemas.openxmlformats.org/officeDocument/2006/relationships/customXml" Target="../ink/ink7.xml"/><Relationship Id="rId7" Type="http://schemas.openxmlformats.org/officeDocument/2006/relationships/customXml" Target="../ink/ink9.xml"/><Relationship Id="rId12" Type="http://schemas.openxmlformats.org/officeDocument/2006/relationships/image" Target="../media/image21.emf"/><Relationship Id="rId17" Type="http://schemas.openxmlformats.org/officeDocument/2006/relationships/customXml" Target="../ink/ink14.xml"/><Relationship Id="rId2" Type="http://schemas.openxmlformats.org/officeDocument/2006/relationships/image" Target="../media/image10.png"/><Relationship Id="rId16" Type="http://schemas.openxmlformats.org/officeDocument/2006/relationships/image" Target="../media/image2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emf"/><Relationship Id="rId11" Type="http://schemas.openxmlformats.org/officeDocument/2006/relationships/customXml" Target="../ink/ink11.xml"/><Relationship Id="rId5" Type="http://schemas.openxmlformats.org/officeDocument/2006/relationships/customXml" Target="../ink/ink8.xml"/><Relationship Id="rId15" Type="http://schemas.openxmlformats.org/officeDocument/2006/relationships/customXml" Target="../ink/ink13.xml"/><Relationship Id="rId10" Type="http://schemas.openxmlformats.org/officeDocument/2006/relationships/image" Target="../media/image20.emf"/><Relationship Id="rId4" Type="http://schemas.openxmlformats.org/officeDocument/2006/relationships/image" Target="../media/image17.emf"/><Relationship Id="rId9" Type="http://schemas.openxmlformats.org/officeDocument/2006/relationships/customXml" Target="../ink/ink10.xml"/><Relationship Id="rId14" Type="http://schemas.openxmlformats.org/officeDocument/2006/relationships/image" Target="../media/image2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Bütçe Hukuku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691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Çağdaş Bütçe Fonksiyonları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just">
              <a:defRPr/>
            </a:pPr>
            <a:r>
              <a:rPr lang="tr-TR" sz="2000" b="1" smtClean="0">
                <a:latin typeface="+mj-lt"/>
              </a:rPr>
              <a:t>1.Konjonktürel (iktisadi istikrar) fonksiyonu:</a:t>
            </a:r>
            <a:r>
              <a:rPr lang="tr-TR" sz="2000" smtClean="0">
                <a:latin typeface="+mj-lt"/>
              </a:rPr>
              <a:t> Bütçe, konjonktür devrelerinin yükseliş (enflasyon) ve alçalış (durgunluk) dönemlerinde, bu sorunlardan kurtulmak ve ekonomiyi tam istihdama getirmek ve fiyat istikrarını sağlamak aracı olarak kullanılır. </a:t>
            </a:r>
          </a:p>
          <a:p>
            <a:pPr algn="just">
              <a:defRPr/>
            </a:pPr>
            <a:r>
              <a:rPr lang="tr-TR" sz="2000" b="1" smtClean="0">
                <a:latin typeface="+mj-lt"/>
              </a:rPr>
              <a:t>2. Kaynakların tahsisi fonksiyonu:</a:t>
            </a:r>
            <a:r>
              <a:rPr lang="tr-TR" sz="2000" smtClean="0">
                <a:latin typeface="+mj-lt"/>
              </a:rPr>
              <a:t> Devlet bütçe aracılığıyla, giriştiği faaliyetleri etkin bir şekilde yerine getirmeyi ve dolayısıyla da hem piyasanın düzenli bir şekilde işlemesini hem de ekonomideki mevcut kaynakların optimum kullanımını sağlamaya çalışır.</a:t>
            </a:r>
            <a:endParaRPr lang="tr-TR" sz="2000" b="1" smtClean="0">
              <a:latin typeface="+mj-lt"/>
            </a:endParaRPr>
          </a:p>
          <a:p>
            <a:pPr algn="just">
              <a:defRPr/>
            </a:pPr>
            <a:r>
              <a:rPr lang="tr-TR" sz="2000" b="1" smtClean="0">
                <a:latin typeface="+mj-lt"/>
              </a:rPr>
              <a:t>3. Gelirlerin dağılımı fonksiyonu:</a:t>
            </a:r>
            <a:r>
              <a:rPr lang="tr-TR" sz="2000" smtClean="0">
                <a:latin typeface="+mj-lt"/>
              </a:rPr>
              <a:t> Devlet bütçe aracılığıyla gelir dağılımında adaleti sağlamaya çalışır. </a:t>
            </a:r>
            <a:endParaRPr lang="tr-TR" sz="2000" b="1" smtClean="0">
              <a:latin typeface="+mj-lt"/>
            </a:endParaRPr>
          </a:p>
          <a:p>
            <a:pPr algn="just">
              <a:defRPr/>
            </a:pPr>
            <a:r>
              <a:rPr lang="tr-TR" sz="2000" b="1" smtClean="0">
                <a:latin typeface="+mj-lt"/>
              </a:rPr>
              <a:t>4. Planlama ve yönetim aracı olma fonksiyonu:</a:t>
            </a:r>
            <a:r>
              <a:rPr lang="tr-TR" sz="2000" smtClean="0">
                <a:latin typeface="+mj-lt"/>
              </a:rPr>
              <a:t> Devlet, bütçe fonksiyonlarını yerine getirebilmek için planlamalar yapar. Yaptığı planlamalar ölçüsünde bütçeyi araç olarak kullanır. </a:t>
            </a:r>
          </a:p>
        </p:txBody>
      </p:sp>
    </p:spTree>
    <p:extLst>
      <p:ext uri="{BB962C8B-B14F-4D97-AF65-F5344CB8AC3E}">
        <p14:creationId xmlns:p14="http://schemas.microsoft.com/office/powerpoint/2010/main" val="193210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Bütçenin Gelişimi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/>
              <a:t>Türkiye bütçe hazırlama ve uygulama teknikleri bakımından, modern </a:t>
            </a:r>
            <a:r>
              <a:rPr lang="tr-TR" dirty="0" smtClean="0"/>
              <a:t>anlamda bütçeciliği </a:t>
            </a:r>
            <a:r>
              <a:rPr lang="tr-TR" dirty="0"/>
              <a:t>kabulde geç kalmış ülkelerdendir. </a:t>
            </a:r>
            <a:r>
              <a:rPr lang="tr-TR" b="1" dirty="0"/>
              <a:t>Tanzimat</a:t>
            </a:r>
            <a:r>
              <a:rPr lang="tr-TR" dirty="0"/>
              <a:t>’a (1876) kadar </a:t>
            </a:r>
            <a:r>
              <a:rPr lang="tr-TR" dirty="0" smtClean="0"/>
              <a:t>Osmanlı İmparatorluğu </a:t>
            </a:r>
            <a:r>
              <a:rPr lang="tr-TR" dirty="0"/>
              <a:t>döneminde önceleri </a:t>
            </a:r>
            <a:r>
              <a:rPr lang="tr-TR" i="1" dirty="0">
                <a:solidFill>
                  <a:srgbClr val="FF0000"/>
                </a:solidFill>
              </a:rPr>
              <a:t>şeriat kanunlarına göre ve sonraları </a:t>
            </a:r>
            <a:r>
              <a:rPr lang="tr-TR" i="1" dirty="0" smtClean="0">
                <a:solidFill>
                  <a:srgbClr val="FF0000"/>
                </a:solidFill>
              </a:rPr>
              <a:t>hükümdar kararnameleri</a:t>
            </a:r>
            <a:r>
              <a:rPr lang="tr-TR" dirty="0" smtClean="0"/>
              <a:t>ne </a:t>
            </a:r>
            <a:r>
              <a:rPr lang="tr-TR" dirty="0"/>
              <a:t>dayanarak yapılan bütçeler, ilk bölümde söz edilen </a:t>
            </a:r>
            <a:r>
              <a:rPr lang="tr-TR" dirty="0" smtClean="0"/>
              <a:t>Avrupa ülkelerinde </a:t>
            </a:r>
            <a:r>
              <a:rPr lang="tr-TR" dirty="0"/>
              <a:t>olduğu gibi </a:t>
            </a:r>
            <a:r>
              <a:rPr lang="tr-TR" i="1" dirty="0">
                <a:solidFill>
                  <a:srgbClr val="FF0000"/>
                </a:solidFill>
              </a:rPr>
              <a:t>halktan gelen tepki ya da devrimler sonucu ortaya çıkmadı</a:t>
            </a:r>
            <a:r>
              <a:rPr lang="tr-TR" i="1" dirty="0" smtClean="0">
                <a:solidFill>
                  <a:srgbClr val="FF0000"/>
                </a:solidFill>
              </a:rPr>
              <a:t>. </a:t>
            </a:r>
            <a:endParaRPr lang="tr-TR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96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Bütçenin Gelişimi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/>
              <a:t>Tanzimat ile başlayan yenilik hareketleri </a:t>
            </a:r>
            <a:r>
              <a:rPr lang="tr-TR" dirty="0" smtClean="0"/>
              <a:t>daha çok </a:t>
            </a:r>
            <a:r>
              <a:rPr lang="tr-TR" dirty="0"/>
              <a:t>idari ve askeri alanlarda gerçekleşti. Bugünkü merkeziyetçi mali </a:t>
            </a:r>
            <a:r>
              <a:rPr lang="tr-TR" dirty="0" smtClean="0"/>
              <a:t>yönetim anlayışının </a:t>
            </a:r>
            <a:r>
              <a:rPr lang="tr-TR" dirty="0"/>
              <a:t>da o dönemde başladığı söylenebilir. </a:t>
            </a:r>
            <a:endParaRPr lang="tr-TR" dirty="0" smtClean="0"/>
          </a:p>
          <a:p>
            <a:pPr algn="just"/>
            <a:r>
              <a:rPr lang="tr-TR" i="1" dirty="0" smtClean="0">
                <a:solidFill>
                  <a:srgbClr val="FF0000"/>
                </a:solidFill>
              </a:rPr>
              <a:t>Bütçe </a:t>
            </a:r>
            <a:r>
              <a:rPr lang="tr-TR" i="1" dirty="0">
                <a:solidFill>
                  <a:srgbClr val="FF0000"/>
                </a:solidFill>
              </a:rPr>
              <a:t>hakkı ilk defa </a:t>
            </a:r>
            <a:r>
              <a:rPr lang="tr-TR" b="1" i="1" dirty="0">
                <a:solidFill>
                  <a:srgbClr val="FF0000"/>
                </a:solidFill>
              </a:rPr>
              <a:t>1876 </a:t>
            </a:r>
            <a:r>
              <a:rPr lang="tr-TR" b="1" i="1" dirty="0" smtClean="0">
                <a:solidFill>
                  <a:srgbClr val="FF0000"/>
                </a:solidFill>
              </a:rPr>
              <a:t>Anayasası </a:t>
            </a:r>
            <a:r>
              <a:rPr lang="tr-TR" dirty="0" smtClean="0"/>
              <a:t>ile </a:t>
            </a:r>
            <a:r>
              <a:rPr lang="tr-TR" dirty="0"/>
              <a:t>kabul edildi, ancak uygulama olanağı olmadan son buldu. </a:t>
            </a:r>
            <a:endParaRPr lang="tr-TR" dirty="0" smtClean="0"/>
          </a:p>
          <a:p>
            <a:pPr algn="just"/>
            <a:r>
              <a:rPr lang="tr-TR" i="1" dirty="0" smtClean="0">
                <a:solidFill>
                  <a:srgbClr val="FF0000"/>
                </a:solidFill>
              </a:rPr>
              <a:t>1908’de </a:t>
            </a:r>
            <a:r>
              <a:rPr lang="tr-TR" b="1" i="1" dirty="0">
                <a:solidFill>
                  <a:srgbClr val="FF0000"/>
                </a:solidFill>
              </a:rPr>
              <a:t>II. </a:t>
            </a:r>
            <a:r>
              <a:rPr lang="tr-TR" b="1" i="1" dirty="0" smtClean="0">
                <a:solidFill>
                  <a:srgbClr val="FF0000"/>
                </a:solidFill>
              </a:rPr>
              <a:t>Meşrutiyet </a:t>
            </a:r>
            <a:r>
              <a:rPr lang="tr-TR" i="1" dirty="0" smtClean="0">
                <a:solidFill>
                  <a:srgbClr val="FF0000"/>
                </a:solidFill>
              </a:rPr>
              <a:t>ile </a:t>
            </a:r>
            <a:r>
              <a:rPr lang="tr-TR" i="1" dirty="0">
                <a:solidFill>
                  <a:srgbClr val="FF0000"/>
                </a:solidFill>
              </a:rPr>
              <a:t>birlikte bütçe devlet hayatına girdi</a:t>
            </a:r>
          </a:p>
        </p:txBody>
      </p:sp>
    </p:spTree>
    <p:extLst>
      <p:ext uri="{BB962C8B-B14F-4D97-AF65-F5344CB8AC3E}">
        <p14:creationId xmlns:p14="http://schemas.microsoft.com/office/powerpoint/2010/main" val="394510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Türkiye’de Bütçenin Gelişimi  (1876)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/>
              <a:t>1876 anayasası ile getirilen </a:t>
            </a:r>
            <a:r>
              <a:rPr lang="tr-TR" b="1" dirty="0">
                <a:solidFill>
                  <a:srgbClr val="FF0000"/>
                </a:solidFill>
              </a:rPr>
              <a:t>klasik </a:t>
            </a:r>
            <a:r>
              <a:rPr lang="tr-TR" b="1" dirty="0" smtClean="0">
                <a:solidFill>
                  <a:srgbClr val="FF0000"/>
                </a:solidFill>
              </a:rPr>
              <a:t>bütçe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/>
              <a:t>anlayışının esası, bütçeyi </a:t>
            </a:r>
            <a:r>
              <a:rPr lang="tr-TR" dirty="0" smtClean="0"/>
              <a:t>parlamentoda onama </a:t>
            </a:r>
            <a:r>
              <a:rPr lang="tr-TR" dirty="0"/>
              <a:t>hakkını İngiltere’den sonra elde eden ve uygulamaya koyan Fransa’da </a:t>
            </a:r>
            <a:r>
              <a:rPr lang="tr-TR" dirty="0" smtClean="0"/>
              <a:t>ortaya çıkmıştı</a:t>
            </a:r>
            <a:r>
              <a:rPr lang="tr-TR" dirty="0"/>
              <a:t>. Kıta Avrupa’sı ülkeleri ve Türkiye, Fransız bütçe hukukunun temel </a:t>
            </a:r>
            <a:r>
              <a:rPr lang="tr-TR" dirty="0" smtClean="0"/>
              <a:t>esaslarını alarak </a:t>
            </a:r>
            <a:r>
              <a:rPr lang="tr-TR" dirty="0"/>
              <a:t>klasik bütçeyi uyguladılar.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1734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Türkiye’de Bütçenin Gelişimi  (1876)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 smtClean="0"/>
              <a:t>Bu </a:t>
            </a:r>
            <a:r>
              <a:rPr lang="tr-TR" dirty="0"/>
              <a:t>anayasa ile devletin bütçesi </a:t>
            </a:r>
            <a:r>
              <a:rPr lang="tr-TR" dirty="0" smtClean="0"/>
              <a:t>tanımlanarak </a:t>
            </a:r>
            <a:r>
              <a:rPr lang="tr-TR" i="1" dirty="0" smtClean="0">
                <a:solidFill>
                  <a:srgbClr val="FF0000"/>
                </a:solidFill>
              </a:rPr>
              <a:t>vergilerin </a:t>
            </a:r>
            <a:r>
              <a:rPr lang="tr-TR" i="1" dirty="0">
                <a:solidFill>
                  <a:srgbClr val="FF0000"/>
                </a:solidFill>
              </a:rPr>
              <a:t>yıllık olması, gelir ve giderlerin bölümler itibariyle onanması ve </a:t>
            </a:r>
            <a:r>
              <a:rPr lang="tr-TR" i="1" dirty="0" smtClean="0">
                <a:solidFill>
                  <a:srgbClr val="FF0000"/>
                </a:solidFill>
              </a:rPr>
              <a:t>bütçenin yıllık </a:t>
            </a:r>
            <a:r>
              <a:rPr lang="tr-TR" i="1" dirty="0">
                <a:solidFill>
                  <a:srgbClr val="FF0000"/>
                </a:solidFill>
              </a:rPr>
              <a:t>olması ilkeleri </a:t>
            </a:r>
            <a:r>
              <a:rPr lang="tr-TR" dirty="0"/>
              <a:t>benimsendi. Ayrıca ileride söz edilecek olan </a:t>
            </a:r>
            <a:r>
              <a:rPr lang="tr-TR" b="1" i="1" dirty="0">
                <a:solidFill>
                  <a:srgbClr val="FF0000"/>
                </a:solidFill>
              </a:rPr>
              <a:t>Sayıştay </a:t>
            </a:r>
            <a:r>
              <a:rPr lang="tr-TR" i="1" dirty="0" smtClean="0">
                <a:solidFill>
                  <a:srgbClr val="FF0000"/>
                </a:solidFill>
              </a:rPr>
              <a:t>denetimi </a:t>
            </a:r>
            <a:r>
              <a:rPr lang="tr-TR" dirty="0" smtClean="0"/>
              <a:t>ve </a:t>
            </a:r>
            <a:r>
              <a:rPr lang="tr-TR" b="1" i="1" dirty="0">
                <a:solidFill>
                  <a:srgbClr val="FF0000"/>
                </a:solidFill>
              </a:rPr>
              <a:t>Kesin Hesap Kanunu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dirty="0"/>
              <a:t>(KHK) esasları da kabul edildi. </a:t>
            </a:r>
            <a:r>
              <a:rPr lang="tr-TR" i="1" dirty="0">
                <a:solidFill>
                  <a:srgbClr val="FF0000"/>
                </a:solidFill>
              </a:rPr>
              <a:t>Ancak bütçe </a:t>
            </a:r>
            <a:r>
              <a:rPr lang="tr-TR" i="1" dirty="0" smtClean="0">
                <a:solidFill>
                  <a:srgbClr val="FF0000"/>
                </a:solidFill>
              </a:rPr>
              <a:t>uygulaması 1908 </a:t>
            </a:r>
            <a:r>
              <a:rPr lang="tr-TR" i="1" dirty="0">
                <a:solidFill>
                  <a:srgbClr val="FF0000"/>
                </a:solidFill>
              </a:rPr>
              <a:t>yılına kadar gerçekleştirilemedi. </a:t>
            </a:r>
          </a:p>
        </p:txBody>
      </p:sp>
    </p:spTree>
    <p:extLst>
      <p:ext uri="{BB962C8B-B14F-4D97-AF65-F5344CB8AC3E}">
        <p14:creationId xmlns:p14="http://schemas.microsoft.com/office/powerpoint/2010/main" val="101688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Bütçenin Gelişimi (1908)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i="1" dirty="0" smtClean="0">
                <a:solidFill>
                  <a:srgbClr val="FF0000"/>
                </a:solidFill>
              </a:rPr>
              <a:t>Bütçecilik </a:t>
            </a:r>
            <a:r>
              <a:rPr lang="tr-TR" i="1" dirty="0">
                <a:solidFill>
                  <a:srgbClr val="FF0000"/>
                </a:solidFill>
              </a:rPr>
              <a:t>hukuki, siyasi ve teknik yapısıyla </a:t>
            </a:r>
            <a:r>
              <a:rPr lang="tr-TR" i="1" dirty="0" smtClean="0">
                <a:solidFill>
                  <a:srgbClr val="FF0000"/>
                </a:solidFill>
              </a:rPr>
              <a:t>ilk defa </a:t>
            </a:r>
            <a:r>
              <a:rPr lang="tr-TR" i="1" dirty="0">
                <a:solidFill>
                  <a:srgbClr val="FF0000"/>
                </a:solidFill>
              </a:rPr>
              <a:t>1908’de hayata geçmesine rağmen</a:t>
            </a:r>
            <a:r>
              <a:rPr lang="tr-TR" dirty="0"/>
              <a:t>, uygulanan kötü politikalar sonucu I. </a:t>
            </a:r>
            <a:r>
              <a:rPr lang="tr-TR" dirty="0" smtClean="0"/>
              <a:t>Dünya Savaşı </a:t>
            </a:r>
            <a:r>
              <a:rPr lang="tr-TR" dirty="0"/>
              <a:t>sonunda gelirlerdeki artışlar giderleri karşılayamaz duruma geldi.</a:t>
            </a:r>
          </a:p>
        </p:txBody>
      </p:sp>
    </p:spTree>
    <p:extLst>
      <p:ext uri="{BB962C8B-B14F-4D97-AF65-F5344CB8AC3E}">
        <p14:creationId xmlns:p14="http://schemas.microsoft.com/office/powerpoint/2010/main" val="148931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Bütçenin Gelişimi (1924)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Türkiye Cumhuriyeti’nin </a:t>
            </a:r>
            <a:r>
              <a:rPr lang="tr-TR" i="1" dirty="0">
                <a:solidFill>
                  <a:srgbClr val="FF0000"/>
                </a:solidFill>
              </a:rPr>
              <a:t>bütçe esasları ilk olarak </a:t>
            </a:r>
            <a:r>
              <a:rPr lang="tr-TR" b="1" i="1" dirty="0">
                <a:solidFill>
                  <a:srgbClr val="FF0000"/>
                </a:solidFill>
              </a:rPr>
              <a:t>1924 Anayasası </a:t>
            </a:r>
            <a:r>
              <a:rPr lang="tr-TR" i="1" dirty="0">
                <a:solidFill>
                  <a:srgbClr val="FF0000"/>
                </a:solidFill>
              </a:rPr>
              <a:t>ile belirlendi</a:t>
            </a:r>
            <a:r>
              <a:rPr lang="tr-TR" dirty="0"/>
              <a:t>. </a:t>
            </a:r>
            <a:r>
              <a:rPr lang="tr-TR" dirty="0" smtClean="0"/>
              <a:t>Ancak mali </a:t>
            </a:r>
            <a:r>
              <a:rPr lang="tr-TR" dirty="0"/>
              <a:t>sistemimizin yakın zamana kadar temelini teşkil eden </a:t>
            </a:r>
            <a:r>
              <a:rPr lang="tr-TR" i="1" dirty="0">
                <a:solidFill>
                  <a:srgbClr val="FF0000"/>
                </a:solidFill>
              </a:rPr>
              <a:t>çağdaş bütçe hakkı, </a:t>
            </a:r>
            <a:r>
              <a:rPr lang="tr-TR" i="1" dirty="0" smtClean="0">
                <a:solidFill>
                  <a:srgbClr val="FF0000"/>
                </a:solidFill>
              </a:rPr>
              <a:t>1927 yılında </a:t>
            </a:r>
            <a:r>
              <a:rPr lang="tr-TR" i="1" dirty="0">
                <a:solidFill>
                  <a:srgbClr val="FF0000"/>
                </a:solidFill>
              </a:rPr>
              <a:t>yayımlanan </a:t>
            </a:r>
            <a:r>
              <a:rPr lang="tr-TR" b="1" i="1" dirty="0">
                <a:solidFill>
                  <a:srgbClr val="FF0000"/>
                </a:solidFill>
              </a:rPr>
              <a:t>1050 sayılı Muhasebe-i Umumiye Kanunu </a:t>
            </a:r>
            <a:r>
              <a:rPr lang="tr-TR" i="1" dirty="0">
                <a:solidFill>
                  <a:srgbClr val="FF0000"/>
                </a:solidFill>
              </a:rPr>
              <a:t>ile gerçekleşti.</a:t>
            </a:r>
          </a:p>
        </p:txBody>
      </p:sp>
    </p:spTree>
    <p:extLst>
      <p:ext uri="{BB962C8B-B14F-4D97-AF65-F5344CB8AC3E}">
        <p14:creationId xmlns:p14="http://schemas.microsoft.com/office/powerpoint/2010/main" val="234745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Muhasebe-i Umumiye Kanunu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Ülkemizde çağdaş bütçe hakkı, mali sistemimizin yakın zamana kadar temelini teşkil eden 1050 sayılı Muhasebe-i Umumiye Kanunu’n 1927 yılında kabul edilmesiyle gerçekleşmiştir. </a:t>
            </a:r>
            <a:r>
              <a:rPr lang="tr-TR" i="1" dirty="0" smtClean="0">
                <a:solidFill>
                  <a:srgbClr val="FF0000"/>
                </a:solidFill>
              </a:rPr>
              <a:t>Bu kanunla devletin her türlü malvarlığı, gelir ve giderlerinin idaresi ve muhasebesi düzenlenmiştir. Bu yasa 80 yıla yakın süre (2005 yılı sonuna kadar) yürürlükte kalmıştır. “Mali anayasa” olarak nitelendirilmiştir.</a:t>
            </a:r>
            <a:endParaRPr lang="tr-TR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19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Bütçenin Gelişimi (1961)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/>
              <a:t>1961 Anayasası </a:t>
            </a:r>
            <a:r>
              <a:rPr lang="tr-TR" dirty="0"/>
              <a:t>ile bütçelemeye ilişkin </a:t>
            </a:r>
            <a:r>
              <a:rPr lang="tr-TR" dirty="0" smtClean="0"/>
              <a:t>yeni düzenlemeler </a:t>
            </a:r>
            <a:r>
              <a:rPr lang="tr-TR" dirty="0"/>
              <a:t>getirildi. </a:t>
            </a:r>
            <a:r>
              <a:rPr lang="tr-TR" i="1" dirty="0">
                <a:solidFill>
                  <a:srgbClr val="FF0000"/>
                </a:solidFill>
              </a:rPr>
              <a:t>1924 Anayasası’ndan farklı olarak yasaların </a:t>
            </a:r>
            <a:r>
              <a:rPr lang="tr-TR" i="1" dirty="0" smtClean="0">
                <a:solidFill>
                  <a:srgbClr val="FF0000"/>
                </a:solidFill>
              </a:rPr>
              <a:t>Anayasa’ya uygunluklarının </a:t>
            </a:r>
            <a:r>
              <a:rPr lang="tr-TR" i="1" dirty="0">
                <a:solidFill>
                  <a:srgbClr val="FF0000"/>
                </a:solidFill>
              </a:rPr>
              <a:t>Anayasa mahkemesi tarafından yargısal denetime tabi tutulması ile</a:t>
            </a:r>
            <a:r>
              <a:rPr lang="tr-TR" i="1" dirty="0" smtClean="0">
                <a:solidFill>
                  <a:srgbClr val="FF0000"/>
                </a:solidFill>
              </a:rPr>
              <a:t>, </a:t>
            </a:r>
            <a:r>
              <a:rPr lang="tr-TR" i="1" dirty="0">
                <a:solidFill>
                  <a:srgbClr val="FF0000"/>
                </a:solidFill>
              </a:rPr>
              <a:t>diğer kanunlar </a:t>
            </a:r>
            <a:r>
              <a:rPr lang="tr-TR" i="1" dirty="0" smtClean="0">
                <a:solidFill>
                  <a:srgbClr val="FF0000"/>
                </a:solidFill>
              </a:rPr>
              <a:t>yanı sıra </a:t>
            </a:r>
            <a:r>
              <a:rPr lang="tr-TR" i="1" dirty="0">
                <a:solidFill>
                  <a:srgbClr val="FF0000"/>
                </a:solidFill>
              </a:rPr>
              <a:t>vergi, gider ve bütçe kanunlarına da </a:t>
            </a:r>
            <a:r>
              <a:rPr lang="tr-TR" b="1" i="1" dirty="0">
                <a:solidFill>
                  <a:srgbClr val="FF0000"/>
                </a:solidFill>
              </a:rPr>
              <a:t>yargı denetimi </a:t>
            </a:r>
            <a:r>
              <a:rPr lang="tr-TR" i="1" dirty="0">
                <a:solidFill>
                  <a:srgbClr val="FF0000"/>
                </a:solidFill>
              </a:rPr>
              <a:t>yolu açıldı.</a:t>
            </a:r>
          </a:p>
        </p:txBody>
      </p:sp>
    </p:spTree>
    <p:extLst>
      <p:ext uri="{BB962C8B-B14F-4D97-AF65-F5344CB8AC3E}">
        <p14:creationId xmlns:p14="http://schemas.microsoft.com/office/powerpoint/2010/main" val="281285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Bütçenin Gelişimi (1982)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/>
              <a:t>1982 Anayasası </a:t>
            </a:r>
            <a:r>
              <a:rPr lang="tr-TR" dirty="0" smtClean="0"/>
              <a:t>ile </a:t>
            </a:r>
            <a:r>
              <a:rPr lang="tr-TR" dirty="0"/>
              <a:t>(dördüncü kısmının birinci bölümü, madde </a:t>
            </a:r>
            <a:r>
              <a:rPr lang="tr-TR" dirty="0" smtClean="0"/>
              <a:t>161) </a:t>
            </a:r>
            <a:r>
              <a:rPr lang="tr-TR" dirty="0"/>
              <a:t>bütçe </a:t>
            </a:r>
            <a:r>
              <a:rPr lang="tr-TR" dirty="0" smtClean="0"/>
              <a:t>hakkında çok </a:t>
            </a:r>
            <a:r>
              <a:rPr lang="tr-TR" dirty="0"/>
              <a:t>farklı hükümler geldi. </a:t>
            </a:r>
            <a:r>
              <a:rPr lang="tr-TR" dirty="0" smtClean="0"/>
              <a:t>Ancak 1982 </a:t>
            </a:r>
            <a:r>
              <a:rPr lang="tr-TR" dirty="0"/>
              <a:t>Anayasası’nın 1961 Anayasası’ndan farklı olarak bütçede değişiklik </a:t>
            </a:r>
            <a:r>
              <a:rPr lang="tr-TR" dirty="0" smtClean="0"/>
              <a:t>yapılabilme esaslarını </a:t>
            </a:r>
            <a:r>
              <a:rPr lang="tr-TR" dirty="0"/>
              <a:t>gösteren bir hüküm içerdiğini </a:t>
            </a:r>
            <a:r>
              <a:rPr lang="tr-TR" dirty="0" smtClean="0"/>
              <a:t>belirtelim.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960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Bütçe Nedir?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Devlet Bütçesi, </a:t>
            </a:r>
            <a:endParaRPr lang="tr-TR" dirty="0" smtClean="0"/>
          </a:p>
          <a:p>
            <a:pPr lvl="1" algn="just"/>
            <a:endParaRPr lang="tr-TR" dirty="0" smtClean="0"/>
          </a:p>
          <a:p>
            <a:pPr lvl="1" algn="just"/>
            <a:r>
              <a:rPr lang="tr-TR" dirty="0" smtClean="0"/>
              <a:t>Devlet </a:t>
            </a:r>
            <a:r>
              <a:rPr lang="tr-TR" dirty="0"/>
              <a:t>harcamaları ile gelirlerinin geleceğe yönelik </a:t>
            </a:r>
            <a:r>
              <a:rPr lang="tr-TR" dirty="0" smtClean="0"/>
              <a:t>tahminlerini ayrıntılı </a:t>
            </a:r>
            <a:r>
              <a:rPr lang="tr-TR" dirty="0"/>
              <a:t>biçimde gösteren </a:t>
            </a:r>
            <a:endParaRPr lang="tr-TR" dirty="0" smtClean="0"/>
          </a:p>
          <a:p>
            <a:pPr lvl="1" algn="just"/>
            <a:r>
              <a:rPr lang="tr-TR" dirty="0" smtClean="0"/>
              <a:t>Gerek </a:t>
            </a:r>
            <a:r>
              <a:rPr lang="tr-TR" dirty="0"/>
              <a:t>giderlerin yapılmasına </a:t>
            </a:r>
            <a:r>
              <a:rPr lang="tr-TR" dirty="0" smtClean="0"/>
              <a:t>izin </a:t>
            </a:r>
          </a:p>
          <a:p>
            <a:pPr lvl="1" algn="just"/>
            <a:r>
              <a:rPr lang="tr-TR" dirty="0" smtClean="0"/>
              <a:t>Gelirlerin toplanmasına yetki veren</a:t>
            </a:r>
          </a:p>
          <a:p>
            <a:pPr lvl="1" algn="just"/>
            <a:r>
              <a:rPr lang="tr-TR" dirty="0" smtClean="0"/>
              <a:t>Bir </a:t>
            </a:r>
            <a:r>
              <a:rPr lang="tr-TR" dirty="0"/>
              <a:t>kanundur.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4703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Bütçenin Gelişimi (1982)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 smtClean="0"/>
              <a:t>Ülkemizde </a:t>
            </a:r>
            <a:r>
              <a:rPr lang="tr-TR" dirty="0"/>
              <a:t>uygulanan bütçe yönetim sisteminin </a:t>
            </a:r>
            <a:r>
              <a:rPr lang="tr-TR" dirty="0" smtClean="0"/>
              <a:t>başlıca eksiklikleri </a:t>
            </a:r>
            <a:r>
              <a:rPr lang="tr-TR" dirty="0"/>
              <a:t>arasında </a:t>
            </a:r>
            <a:r>
              <a:rPr lang="tr-TR" i="1" dirty="0">
                <a:solidFill>
                  <a:srgbClr val="FF0000"/>
                </a:solidFill>
              </a:rPr>
              <a:t>kalkınma planları ile bütçeler arasında bağ kurulamaması, </a:t>
            </a:r>
            <a:r>
              <a:rPr lang="tr-TR" i="1" dirty="0" smtClean="0">
                <a:solidFill>
                  <a:srgbClr val="FF0000"/>
                </a:solidFill>
              </a:rPr>
              <a:t>bütçe uygulamalarının </a:t>
            </a:r>
            <a:r>
              <a:rPr lang="tr-TR" i="1" dirty="0">
                <a:solidFill>
                  <a:srgbClr val="FF0000"/>
                </a:solidFill>
              </a:rPr>
              <a:t>tek mali yılla sınırlı olması gibi özellikler </a:t>
            </a:r>
            <a:r>
              <a:rPr lang="tr-TR" dirty="0"/>
              <a:t>ön plana çıktı. Bu </a:t>
            </a:r>
            <a:r>
              <a:rPr lang="tr-TR" dirty="0" smtClean="0"/>
              <a:t>etkenlerden </a:t>
            </a:r>
            <a:r>
              <a:rPr lang="tr-TR" dirty="0"/>
              <a:t>dolayı </a:t>
            </a:r>
            <a:r>
              <a:rPr lang="tr-TR" dirty="0" smtClean="0"/>
              <a:t>ve AB’ye </a:t>
            </a:r>
            <a:r>
              <a:rPr lang="tr-TR" dirty="0"/>
              <a:t>uyum sürecinin de </a:t>
            </a:r>
            <a:r>
              <a:rPr lang="tr-TR" dirty="0" smtClean="0"/>
              <a:t>zorlamasıyla mevcut </a:t>
            </a:r>
            <a:r>
              <a:rPr lang="tr-TR" dirty="0"/>
              <a:t>mali yönetim anlayışımızda değişiklik gereksinimi kendini </a:t>
            </a:r>
            <a:r>
              <a:rPr lang="tr-TR" dirty="0" smtClean="0"/>
              <a:t>gösterdi.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650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Türkiye’de Bütçenin Gelişimi (5018 Sayılı Kanun)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i="1" dirty="0" smtClean="0">
                <a:solidFill>
                  <a:srgbClr val="FF0000"/>
                </a:solidFill>
              </a:rPr>
              <a:t>Bu bağlamda </a:t>
            </a:r>
            <a:r>
              <a:rPr lang="tr-TR" i="1" dirty="0">
                <a:solidFill>
                  <a:srgbClr val="FF0000"/>
                </a:solidFill>
              </a:rPr>
              <a:t>hazırlanan </a:t>
            </a:r>
            <a:r>
              <a:rPr lang="tr-TR" b="1" i="1" dirty="0">
                <a:solidFill>
                  <a:srgbClr val="FF0000"/>
                </a:solidFill>
              </a:rPr>
              <a:t>5018 sayılı Kamu Mali Yönetimi ve Kontrol </a:t>
            </a:r>
            <a:r>
              <a:rPr lang="tr-TR" b="1" i="1" dirty="0" smtClean="0">
                <a:solidFill>
                  <a:srgbClr val="FF0000"/>
                </a:solidFill>
              </a:rPr>
              <a:t>Kanunu</a:t>
            </a:r>
            <a:r>
              <a:rPr lang="tr-TR" i="1" dirty="0" smtClean="0">
                <a:solidFill>
                  <a:srgbClr val="FF0000"/>
                </a:solidFill>
              </a:rPr>
              <a:t> 10.12.2003 tarihinde (</a:t>
            </a:r>
            <a:r>
              <a:rPr lang="tr-TR" i="1" dirty="0">
                <a:solidFill>
                  <a:srgbClr val="FF0000"/>
                </a:solidFill>
              </a:rPr>
              <a:t>TBMM) tarafından kabul edildi</a:t>
            </a:r>
            <a:r>
              <a:rPr lang="tr-TR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701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smtClean="0"/>
              <a:t>Genel Esaslar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tr-TR" sz="2400" dirty="0" smtClean="0">
                <a:latin typeface="+mj-lt"/>
              </a:rPr>
              <a:t>Türkiye’de bütçe yasal dayanağını; </a:t>
            </a:r>
          </a:p>
          <a:p>
            <a:pPr lvl="2" algn="just">
              <a:defRPr/>
            </a:pPr>
            <a:r>
              <a:rPr lang="tr-TR" sz="1800" dirty="0" smtClean="0">
                <a:latin typeface="+mj-lt"/>
              </a:rPr>
              <a:t>T.C. Anayasası ve </a:t>
            </a:r>
          </a:p>
          <a:p>
            <a:pPr lvl="2" algn="just">
              <a:defRPr/>
            </a:pPr>
            <a:r>
              <a:rPr lang="tr-TR" sz="1800" dirty="0" smtClean="0">
                <a:latin typeface="+mj-lt"/>
              </a:rPr>
              <a:t>5018 Sayılı Kamu Mali Yönetimi ve Kontrol Kanunundan alır. (Muhasebe-i Umumiye Kanunu yerine) </a:t>
            </a:r>
          </a:p>
          <a:p>
            <a:pPr lvl="2" algn="just">
              <a:defRPr/>
            </a:pPr>
            <a:endParaRPr lang="tr-TR" sz="1800" dirty="0" smtClean="0">
              <a:latin typeface="+mj-lt"/>
            </a:endParaRPr>
          </a:p>
          <a:p>
            <a:pPr algn="just">
              <a:defRPr/>
            </a:pPr>
            <a:r>
              <a:rPr lang="tr-TR" sz="2400" dirty="0" smtClean="0">
                <a:latin typeface="+mj-lt"/>
              </a:rPr>
              <a:t>Anayasa’ya göre, merkezi yönetim bütçesinin hazırlanması, uygulanması ve kontrolü </a:t>
            </a:r>
            <a:r>
              <a:rPr lang="tr-TR" sz="2400" b="1" dirty="0" smtClean="0">
                <a:solidFill>
                  <a:srgbClr val="FF0000"/>
                </a:solidFill>
                <a:latin typeface="+mj-lt"/>
              </a:rPr>
              <a:t>kanun</a:t>
            </a:r>
            <a:r>
              <a:rPr lang="tr-TR" sz="2400" dirty="0" smtClean="0">
                <a:latin typeface="+mj-lt"/>
              </a:rPr>
              <a:t>la (Bütçe Kanunu) düzenlenir.</a:t>
            </a:r>
          </a:p>
          <a:p>
            <a:pPr algn="just">
              <a:defRPr/>
            </a:pPr>
            <a:r>
              <a:rPr lang="tr-TR" sz="2400" dirty="0" smtClean="0">
                <a:latin typeface="+mj-lt"/>
              </a:rPr>
              <a:t>5018 sayılı kanuna göre, Merkezî yönetim bütçe kanunu; merkezî yönetim kapsamındaki kamu idarelerinin gelir ve gider tahminlerini gösteren, bunların uygulanmasına ve yürütülmesine yetki ve izin veren kanundur.</a:t>
            </a:r>
          </a:p>
          <a:p>
            <a:pPr algn="just">
              <a:defRPr/>
            </a:pPr>
            <a:r>
              <a:rPr lang="tr-TR" sz="2400" dirty="0" smtClean="0">
                <a:latin typeface="+mj-lt"/>
              </a:rPr>
              <a:t>Bütçe Kanunu özel bir kanun olup, cumhurbaşkanının veto etme yetkisi bulunmamaktadır. </a:t>
            </a:r>
          </a:p>
        </p:txBody>
      </p:sp>
    </p:spTree>
    <p:extLst>
      <p:ext uri="{BB962C8B-B14F-4D97-AF65-F5344CB8AC3E}">
        <p14:creationId xmlns:p14="http://schemas.microsoft.com/office/powerpoint/2010/main" val="267591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1982 Anayasasının Bütçe ile İlgili Hükümleri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Autofit/>
          </a:bodyPr>
          <a:lstStyle/>
          <a:p>
            <a:r>
              <a:rPr lang="tr-TR" sz="2300" dirty="0" smtClean="0"/>
              <a:t>1982 Anayasasının</a:t>
            </a:r>
            <a:r>
              <a:rPr lang="tr-TR" sz="2300" dirty="0"/>
              <a:t>; </a:t>
            </a:r>
          </a:p>
          <a:p>
            <a:pPr lvl="1" algn="just"/>
            <a:r>
              <a:rPr lang="tr-TR" sz="2300" dirty="0" smtClean="0"/>
              <a:t>87</a:t>
            </a:r>
            <a:r>
              <a:rPr lang="tr-TR" sz="2300" dirty="0"/>
              <a:t>. Maddesi; TBMM’ye bütçe ve kesin hesap kanun tasarılarını görüşme ve kabul etme yetkisini, </a:t>
            </a:r>
          </a:p>
          <a:p>
            <a:pPr lvl="1" algn="just"/>
            <a:r>
              <a:rPr lang="tr-TR" sz="2300" dirty="0" smtClean="0"/>
              <a:t>89</a:t>
            </a:r>
            <a:r>
              <a:rPr lang="tr-TR" sz="2300" dirty="0"/>
              <a:t>. Maddesi; Cumhurbaşkanınca bütçe kanunlarının geri gönderilememesini, </a:t>
            </a:r>
          </a:p>
          <a:p>
            <a:pPr lvl="1" algn="just"/>
            <a:r>
              <a:rPr lang="tr-TR" sz="2300" dirty="0" smtClean="0"/>
              <a:t>130</a:t>
            </a:r>
            <a:r>
              <a:rPr lang="tr-TR" sz="2300" dirty="0"/>
              <a:t>. Maddesi; üniversitelerin bütçelerinin yürürlüğe konulması ve denetlenmesini, </a:t>
            </a:r>
            <a:endParaRPr lang="tr-TR" sz="2300" dirty="0" smtClean="0"/>
          </a:p>
          <a:p>
            <a:pPr lvl="1" algn="just"/>
            <a:r>
              <a:rPr lang="tr-TR" sz="2300" dirty="0" smtClean="0"/>
              <a:t>160. maddesi; Sayıştay ve denetim faaliyetlerini, </a:t>
            </a:r>
            <a:endParaRPr lang="tr-TR" sz="2300" dirty="0"/>
          </a:p>
          <a:p>
            <a:pPr lvl="1" algn="just"/>
            <a:r>
              <a:rPr lang="tr-TR" sz="2300" dirty="0" smtClean="0"/>
              <a:t>161. maddesi; </a:t>
            </a:r>
            <a:r>
              <a:rPr lang="tr-TR" sz="2300" dirty="0"/>
              <a:t>bütçenin hazırlanması, uygulanması ve görüşülmesine ilişkin hükümler ile bütçelerde değişiklik yapılabilme </a:t>
            </a:r>
            <a:r>
              <a:rPr lang="tr-TR" sz="2300" dirty="0" smtClean="0"/>
              <a:t>esaslarını,</a:t>
            </a:r>
          </a:p>
          <a:p>
            <a:pPr lvl="1" algn="just"/>
            <a:r>
              <a:rPr lang="tr-TR" sz="2300" dirty="0" smtClean="0"/>
              <a:t>165. maddesi; KİT’ lerin denetimini, </a:t>
            </a:r>
            <a:endParaRPr lang="tr-TR" sz="2300" dirty="0"/>
          </a:p>
          <a:p>
            <a:pPr marL="457200" lvl="1" indent="0" algn="just">
              <a:buNone/>
            </a:pPr>
            <a:r>
              <a:rPr lang="tr-TR" sz="2300" dirty="0" smtClean="0"/>
              <a:t>düzenlemektir</a:t>
            </a:r>
            <a:r>
              <a:rPr lang="tr-TR" sz="2300" dirty="0"/>
              <a:t>. </a:t>
            </a:r>
          </a:p>
          <a:p>
            <a:endParaRPr lang="tr-TR" sz="2300" dirty="0"/>
          </a:p>
        </p:txBody>
      </p:sp>
    </p:spTree>
    <p:extLst>
      <p:ext uri="{BB962C8B-B14F-4D97-AF65-F5344CB8AC3E}">
        <p14:creationId xmlns:p14="http://schemas.microsoft.com/office/powerpoint/2010/main" val="311320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2605088"/>
            <a:ext cx="913447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815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8425"/>
            <a:ext cx="91440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237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557213"/>
            <a:ext cx="6972300" cy="574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23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966913"/>
            <a:ext cx="843915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575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1152525"/>
            <a:ext cx="8791575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046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762125"/>
            <a:ext cx="84772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32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Bütçe Nedir?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Bütçe, kamu kaynaklarının </a:t>
            </a:r>
            <a:r>
              <a:rPr lang="tr-TR" dirty="0"/>
              <a:t>toplanması ve harcamaların yapılması için </a:t>
            </a:r>
            <a:r>
              <a:rPr lang="tr-TR" i="1" dirty="0">
                <a:solidFill>
                  <a:srgbClr val="FF0000"/>
                </a:solidFill>
              </a:rPr>
              <a:t>hükümetin, ulusal egemenliği </a:t>
            </a:r>
            <a:r>
              <a:rPr lang="tr-TR" i="1" dirty="0" smtClean="0">
                <a:solidFill>
                  <a:srgbClr val="FF0000"/>
                </a:solidFill>
              </a:rPr>
              <a:t>temsil eden </a:t>
            </a:r>
            <a:r>
              <a:rPr lang="tr-TR" i="1" dirty="0">
                <a:solidFill>
                  <a:srgbClr val="FF0000"/>
                </a:solidFill>
              </a:rPr>
              <a:t>parlamentodan aldığı bir yetkidir</a:t>
            </a:r>
            <a:r>
              <a:rPr lang="tr-TR" dirty="0"/>
              <a:t>; bu bağlamda, toplum ile siyasi </a:t>
            </a:r>
            <a:r>
              <a:rPr lang="tr-TR" dirty="0" smtClean="0"/>
              <a:t>iktidar arasında </a:t>
            </a:r>
            <a:r>
              <a:rPr lang="tr-TR" dirty="0"/>
              <a:t>kaynakların kullanımı konusunda da yapılan bir sözleşmedir. </a:t>
            </a:r>
            <a:endParaRPr lang="tr-TR" dirty="0" smtClean="0"/>
          </a:p>
          <a:p>
            <a:pPr algn="just"/>
            <a:r>
              <a:rPr lang="tr-TR" dirty="0" smtClean="0"/>
              <a:t>Demokratik parlamenter </a:t>
            </a:r>
            <a:r>
              <a:rPr lang="tr-TR" dirty="0"/>
              <a:t>rejimlerde bütçe yapma, yani </a:t>
            </a:r>
            <a:r>
              <a:rPr lang="tr-TR" i="1" dirty="0">
                <a:solidFill>
                  <a:srgbClr val="FF0000"/>
                </a:solidFill>
              </a:rPr>
              <a:t>devlet gelir ve giderlerini belirleme </a:t>
            </a:r>
            <a:r>
              <a:rPr lang="tr-TR" i="1" dirty="0" smtClean="0">
                <a:solidFill>
                  <a:srgbClr val="FF0000"/>
                </a:solidFill>
              </a:rPr>
              <a:t>yetkisi meclislere </a:t>
            </a:r>
            <a:r>
              <a:rPr lang="tr-TR" i="1" dirty="0">
                <a:solidFill>
                  <a:srgbClr val="FF0000"/>
                </a:solidFill>
              </a:rPr>
              <a:t>aittir.</a:t>
            </a:r>
          </a:p>
        </p:txBody>
      </p:sp>
    </p:spTree>
    <p:extLst>
      <p:ext uri="{BB962C8B-B14F-4D97-AF65-F5344CB8AC3E}">
        <p14:creationId xmlns:p14="http://schemas.microsoft.com/office/powerpoint/2010/main" val="228938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1924050"/>
            <a:ext cx="8677275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871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8391588" cy="63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351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485775"/>
            <a:ext cx="4343400" cy="588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Mürekkep 1"/>
              <p14:cNvContentPartPr/>
              <p14:nvPr/>
            </p14:nvContentPartPr>
            <p14:xfrm>
              <a:off x="3970080" y="4815720"/>
              <a:ext cx="1509120" cy="46080"/>
            </p14:xfrm>
          </p:contentPart>
        </mc:Choice>
        <mc:Fallback xmlns="">
          <p:pic>
            <p:nvPicPr>
              <p:cNvPr id="2" name="Mürekkep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53880" y="4752360"/>
                <a:ext cx="1541160" cy="17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Mürekkep 2"/>
              <p14:cNvContentPartPr/>
              <p14:nvPr/>
            </p14:nvContentPartPr>
            <p14:xfrm>
              <a:off x="3025080" y="4930200"/>
              <a:ext cx="922320" cy="106920"/>
            </p14:xfrm>
          </p:contentPart>
        </mc:Choice>
        <mc:Fallback xmlns="">
          <p:pic>
            <p:nvPicPr>
              <p:cNvPr id="3" name="Mürekkep 2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009240" y="4866480"/>
                <a:ext cx="954000" cy="23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" name="Mürekkep 3"/>
              <p14:cNvContentPartPr/>
              <p14:nvPr/>
            </p14:nvContentPartPr>
            <p14:xfrm>
              <a:off x="3055680" y="4937760"/>
              <a:ext cx="3520800" cy="228960"/>
            </p14:xfrm>
          </p:contentPart>
        </mc:Choice>
        <mc:Fallback xmlns="">
          <p:pic>
            <p:nvPicPr>
              <p:cNvPr id="4" name="Mürekkep 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039480" y="4874400"/>
                <a:ext cx="3552840" cy="35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" name="Mürekkep 4"/>
              <p14:cNvContentPartPr/>
              <p14:nvPr/>
            </p14:nvContentPartPr>
            <p14:xfrm>
              <a:off x="2750760" y="5135760"/>
              <a:ext cx="3817800" cy="91800"/>
            </p14:xfrm>
          </p:contentPart>
        </mc:Choice>
        <mc:Fallback xmlns="">
          <p:pic>
            <p:nvPicPr>
              <p:cNvPr id="5" name="Mürekkep 4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734920" y="5072400"/>
                <a:ext cx="3849480" cy="21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6" name="Mürekkep 5"/>
              <p14:cNvContentPartPr/>
              <p14:nvPr/>
            </p14:nvContentPartPr>
            <p14:xfrm>
              <a:off x="2750760" y="5219640"/>
              <a:ext cx="3825720" cy="236520"/>
            </p14:xfrm>
          </p:contentPart>
        </mc:Choice>
        <mc:Fallback xmlns="">
          <p:pic>
            <p:nvPicPr>
              <p:cNvPr id="6" name="Mürekkep 5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734920" y="5156280"/>
                <a:ext cx="3857400" cy="36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7" name="Mürekkep 6"/>
              <p14:cNvContentPartPr/>
              <p14:nvPr/>
            </p14:nvContentPartPr>
            <p14:xfrm>
              <a:off x="4876560" y="5158800"/>
              <a:ext cx="1425600" cy="129960"/>
            </p14:xfrm>
          </p:contentPart>
        </mc:Choice>
        <mc:Fallback xmlns="">
          <p:pic>
            <p:nvPicPr>
              <p:cNvPr id="7" name="Mürekkep 6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860720" y="5095080"/>
                <a:ext cx="1457280" cy="257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6558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471488"/>
            <a:ext cx="4295775" cy="591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Mürekkep 1"/>
              <p14:cNvContentPartPr/>
              <p14:nvPr/>
            </p14:nvContentPartPr>
            <p14:xfrm>
              <a:off x="2941200" y="4290120"/>
              <a:ext cx="1242360" cy="76680"/>
            </p14:xfrm>
          </p:contentPart>
        </mc:Choice>
        <mc:Fallback xmlns="">
          <p:pic>
            <p:nvPicPr>
              <p:cNvPr id="2" name="Mürekkep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25360" y="4226400"/>
                <a:ext cx="1274040" cy="20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Mürekkep 2"/>
              <p14:cNvContentPartPr/>
              <p14:nvPr/>
            </p14:nvContentPartPr>
            <p14:xfrm>
              <a:off x="3703320" y="4168080"/>
              <a:ext cx="1791000" cy="91800"/>
            </p14:xfrm>
          </p:contentPart>
        </mc:Choice>
        <mc:Fallback xmlns="">
          <p:pic>
            <p:nvPicPr>
              <p:cNvPr id="3" name="Mürekkep 2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687480" y="4104720"/>
                <a:ext cx="1822680" cy="21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" name="Mürekkep 3"/>
              <p14:cNvContentPartPr/>
              <p14:nvPr/>
            </p14:nvContentPartPr>
            <p14:xfrm>
              <a:off x="3512880" y="4396680"/>
              <a:ext cx="3078720" cy="122400"/>
            </p14:xfrm>
          </p:contentPart>
        </mc:Choice>
        <mc:Fallback xmlns="">
          <p:pic>
            <p:nvPicPr>
              <p:cNvPr id="4" name="Mürekkep 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496680" y="4333320"/>
                <a:ext cx="3110760" cy="24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" name="Mürekkep 4"/>
              <p14:cNvContentPartPr/>
              <p14:nvPr/>
            </p14:nvContentPartPr>
            <p14:xfrm>
              <a:off x="2644200" y="4526280"/>
              <a:ext cx="3886560" cy="84240"/>
            </p14:xfrm>
          </p:contentPart>
        </mc:Choice>
        <mc:Fallback xmlns="">
          <p:pic>
            <p:nvPicPr>
              <p:cNvPr id="5" name="Mürekkep 4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28000" y="4462920"/>
                <a:ext cx="3918600" cy="21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6" name="Mürekkep 5"/>
              <p14:cNvContentPartPr/>
              <p14:nvPr/>
            </p14:nvContentPartPr>
            <p14:xfrm>
              <a:off x="2636280" y="4663440"/>
              <a:ext cx="3932280" cy="84240"/>
            </p14:xfrm>
          </p:contentPart>
        </mc:Choice>
        <mc:Fallback xmlns="">
          <p:pic>
            <p:nvPicPr>
              <p:cNvPr id="6" name="Mürekkep 5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620440" y="4600080"/>
                <a:ext cx="3963960" cy="21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7" name="Mürekkep 6"/>
              <p14:cNvContentPartPr/>
              <p14:nvPr/>
            </p14:nvContentPartPr>
            <p14:xfrm>
              <a:off x="2682000" y="4793040"/>
              <a:ext cx="3840840" cy="152640"/>
            </p14:xfrm>
          </p:contentPart>
        </mc:Choice>
        <mc:Fallback xmlns="">
          <p:pic>
            <p:nvPicPr>
              <p:cNvPr id="7" name="Mürekkep 6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666160" y="4729320"/>
                <a:ext cx="3872520" cy="28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8" name="Mürekkep 7"/>
              <p14:cNvContentPartPr/>
              <p14:nvPr/>
            </p14:nvContentPartPr>
            <p14:xfrm>
              <a:off x="2644200" y="4952880"/>
              <a:ext cx="3703680" cy="191160"/>
            </p14:xfrm>
          </p:contentPart>
        </mc:Choice>
        <mc:Fallback xmlns="">
          <p:pic>
            <p:nvPicPr>
              <p:cNvPr id="8" name="Mürekkep 7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28000" y="4889520"/>
                <a:ext cx="3735720" cy="31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9" name="Mürekkep 8"/>
              <p14:cNvContentPartPr/>
              <p14:nvPr/>
            </p14:nvContentPartPr>
            <p14:xfrm>
              <a:off x="2606040" y="5090040"/>
              <a:ext cx="937440" cy="54000"/>
            </p14:xfrm>
          </p:contentPart>
        </mc:Choice>
        <mc:Fallback xmlns="">
          <p:pic>
            <p:nvPicPr>
              <p:cNvPr id="9" name="Mürekkep 8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590200" y="5026680"/>
                <a:ext cx="969120" cy="180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0243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Bütçe Bizi Neden İlgilendiriyor?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Tarih </a:t>
            </a:r>
            <a:r>
              <a:rPr lang="tr-TR" dirty="0" smtClean="0"/>
              <a:t>boyunca mali </a:t>
            </a:r>
            <a:r>
              <a:rPr lang="tr-TR" dirty="0"/>
              <a:t>yönetimin siyasi yönetim ile paralel bir oluşum içinde olması ve </a:t>
            </a:r>
            <a:r>
              <a:rPr lang="tr-TR" i="1" dirty="0" smtClean="0">
                <a:solidFill>
                  <a:srgbClr val="FF0000"/>
                </a:solidFill>
              </a:rPr>
              <a:t>yöneticilerin kendi </a:t>
            </a:r>
            <a:r>
              <a:rPr lang="tr-TR" i="1" dirty="0">
                <a:solidFill>
                  <a:srgbClr val="FF0000"/>
                </a:solidFill>
              </a:rPr>
              <a:t>siyasi hedefleri için mali yönetimi bir araç olarak kullanabilmeleri</a:t>
            </a:r>
            <a:r>
              <a:rPr lang="tr-TR" dirty="0"/>
              <a:t>, toplumları</a:t>
            </a:r>
            <a:r>
              <a:rPr lang="tr-TR" dirty="0" smtClean="0"/>
              <a:t>, yöneticilerin </a:t>
            </a:r>
            <a:r>
              <a:rPr lang="tr-TR" dirty="0"/>
              <a:t>çeşitli alanlardaki yetkilerini kısıtlarken en başta da </a:t>
            </a:r>
            <a:r>
              <a:rPr lang="tr-TR" i="1" dirty="0" smtClean="0">
                <a:solidFill>
                  <a:srgbClr val="FF0000"/>
                </a:solidFill>
              </a:rPr>
              <a:t>yöneticilerin mali </a:t>
            </a:r>
            <a:r>
              <a:rPr lang="tr-TR" i="1" dirty="0">
                <a:solidFill>
                  <a:srgbClr val="FF0000"/>
                </a:solidFill>
              </a:rPr>
              <a:t>alandaki yetkilerinin kısıtlama</a:t>
            </a:r>
            <a:r>
              <a:rPr lang="tr-TR" dirty="0"/>
              <a:t>ya itti.</a:t>
            </a:r>
          </a:p>
        </p:txBody>
      </p:sp>
    </p:spTree>
    <p:extLst>
      <p:ext uri="{BB962C8B-B14F-4D97-AF65-F5344CB8AC3E}">
        <p14:creationId xmlns:p14="http://schemas.microsoft.com/office/powerpoint/2010/main" val="213130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Bütçe Bizi Neden İlgilendiriyor?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Demokrasi </a:t>
            </a:r>
            <a:r>
              <a:rPr lang="tr-TR" dirty="0"/>
              <a:t>mücadelesi </a:t>
            </a:r>
            <a:r>
              <a:rPr lang="tr-TR" dirty="0" smtClean="0"/>
              <a:t>halkların öncelikle </a:t>
            </a:r>
            <a:r>
              <a:rPr lang="tr-TR" dirty="0"/>
              <a:t>hükümdarın keyfi olarak vergi alma, harcama yapma gibi yetkilerine </a:t>
            </a:r>
            <a:r>
              <a:rPr lang="tr-TR" dirty="0" smtClean="0"/>
              <a:t>karşı çıkmaları </a:t>
            </a:r>
            <a:r>
              <a:rPr lang="tr-TR" dirty="0"/>
              <a:t>ile başladı. Bu konuda </a:t>
            </a:r>
            <a:r>
              <a:rPr lang="tr-TR" i="1" dirty="0">
                <a:solidFill>
                  <a:srgbClr val="FF0000"/>
                </a:solidFill>
              </a:rPr>
              <a:t>ilk tarihsel belge 1215 yılında İngiltere’de </a:t>
            </a:r>
            <a:r>
              <a:rPr lang="tr-TR" i="1" dirty="0" smtClean="0">
                <a:solidFill>
                  <a:srgbClr val="FF0000"/>
                </a:solidFill>
              </a:rPr>
              <a:t>imzalanan Magna </a:t>
            </a:r>
            <a:r>
              <a:rPr lang="tr-TR" i="1" dirty="0">
                <a:solidFill>
                  <a:srgbClr val="FF0000"/>
                </a:solidFill>
              </a:rPr>
              <a:t>Carta</a:t>
            </a:r>
            <a:r>
              <a:rPr lang="tr-TR" dirty="0"/>
              <a:t>’dır.</a:t>
            </a:r>
          </a:p>
        </p:txBody>
      </p:sp>
    </p:spTree>
    <p:extLst>
      <p:ext uri="{BB962C8B-B14F-4D97-AF65-F5344CB8AC3E}">
        <p14:creationId xmlns:p14="http://schemas.microsoft.com/office/powerpoint/2010/main" val="977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Bütçe Bizi Neden İlgilendiriyor?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v-SE" dirty="0"/>
              <a:t>Bu nedenledir ki </a:t>
            </a:r>
            <a:r>
              <a:rPr lang="sv-SE" b="1" dirty="0"/>
              <a:t>bütçe hakkı, </a:t>
            </a:r>
            <a:r>
              <a:rPr lang="sv-SE" dirty="0"/>
              <a:t>parlamentoların, </a:t>
            </a:r>
            <a:r>
              <a:rPr lang="sv-SE" dirty="0" smtClean="0"/>
              <a:t>kamudan</a:t>
            </a:r>
            <a:r>
              <a:rPr lang="tr-TR" dirty="0" smtClean="0"/>
              <a:t> toplanacak </a:t>
            </a:r>
            <a:r>
              <a:rPr lang="tr-TR" dirty="0"/>
              <a:t>her türlü kaynak ve bunların harcama yerleri hakkındaki </a:t>
            </a:r>
            <a:r>
              <a:rPr lang="tr-TR" dirty="0" smtClean="0"/>
              <a:t>yetkilerinin tanınması </a:t>
            </a:r>
            <a:r>
              <a:rPr lang="tr-TR" dirty="0"/>
              <a:t>şeklinde ortaya çıktı. Kamu gelirlerinin toplanması doğrudan </a:t>
            </a:r>
            <a:r>
              <a:rPr lang="tr-TR" dirty="0" smtClean="0"/>
              <a:t>doğruya vatandaşı </a:t>
            </a:r>
            <a:r>
              <a:rPr lang="tr-TR" dirty="0"/>
              <a:t>ilgilendirdiği için </a:t>
            </a:r>
            <a:r>
              <a:rPr lang="tr-TR" i="1" dirty="0">
                <a:solidFill>
                  <a:srgbClr val="FF0000"/>
                </a:solidFill>
              </a:rPr>
              <a:t>ilk olarak bütçenin gelir tarafı, yani vergi konulması </a:t>
            </a:r>
            <a:r>
              <a:rPr lang="tr-TR" i="1" dirty="0" smtClean="0">
                <a:solidFill>
                  <a:srgbClr val="FF0000"/>
                </a:solidFill>
              </a:rPr>
              <a:t>ile ilgili </a:t>
            </a:r>
            <a:r>
              <a:rPr lang="tr-TR" i="1" dirty="0">
                <a:solidFill>
                  <a:srgbClr val="FF0000"/>
                </a:solidFill>
              </a:rPr>
              <a:t>söz hakkı hükümdardan parlamentoya geçti.</a:t>
            </a:r>
          </a:p>
        </p:txBody>
      </p:sp>
    </p:spTree>
    <p:extLst>
      <p:ext uri="{BB962C8B-B14F-4D97-AF65-F5344CB8AC3E}">
        <p14:creationId xmlns:p14="http://schemas.microsoft.com/office/powerpoint/2010/main" val="336618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Bütçe Bizi Neden İlgilendiriyor?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/>
              <a:t>Bu, ilk olarak bütçenin </a:t>
            </a:r>
            <a:r>
              <a:rPr lang="tr-TR" dirty="0" smtClean="0"/>
              <a:t>doğduğu ve </a:t>
            </a:r>
            <a:r>
              <a:rPr lang="tr-TR" dirty="0"/>
              <a:t>geliştiği İngiltere’de gerçekleşti. </a:t>
            </a:r>
            <a:r>
              <a:rPr lang="tr-TR" i="1" dirty="0">
                <a:solidFill>
                  <a:srgbClr val="FF0000"/>
                </a:solidFill>
              </a:rPr>
              <a:t>Daha sonra parlamentolar aynı hakkı </a:t>
            </a:r>
            <a:r>
              <a:rPr lang="tr-TR" i="1" dirty="0" smtClean="0">
                <a:solidFill>
                  <a:srgbClr val="FF0000"/>
                </a:solidFill>
              </a:rPr>
              <a:t>giderler için</a:t>
            </a:r>
            <a:r>
              <a:rPr lang="tr-TR" dirty="0" smtClean="0"/>
              <a:t> </a:t>
            </a:r>
            <a:r>
              <a:rPr lang="tr-TR" dirty="0"/>
              <a:t>elde ettiler. Son olarak da </a:t>
            </a:r>
            <a:r>
              <a:rPr lang="tr-TR" i="1" dirty="0">
                <a:solidFill>
                  <a:srgbClr val="FF0000"/>
                </a:solidFill>
              </a:rPr>
              <a:t>bütçenin gelir ve gider kısımlarının ortaya çıkması </a:t>
            </a:r>
            <a:r>
              <a:rPr lang="tr-TR" i="1" dirty="0" smtClean="0">
                <a:solidFill>
                  <a:srgbClr val="FF0000"/>
                </a:solidFill>
              </a:rPr>
              <a:t>ile birlikte</a:t>
            </a:r>
            <a:r>
              <a:rPr lang="tr-TR" i="1" dirty="0">
                <a:solidFill>
                  <a:srgbClr val="FF0000"/>
                </a:solidFill>
              </a:rPr>
              <a:t>, bütçenin belirli bir süre için hazırlanması </a:t>
            </a:r>
            <a:r>
              <a:rPr lang="tr-TR" dirty="0"/>
              <a:t>ve o dönem sonunda bütçenin </a:t>
            </a:r>
            <a:r>
              <a:rPr lang="tr-TR" dirty="0" smtClean="0"/>
              <a:t>yeni gelir </a:t>
            </a:r>
            <a:r>
              <a:rPr lang="tr-TR" dirty="0"/>
              <a:t>ve gideriyle tekrar hazırlanıp uygulanması esası getirildi.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3776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Bütçe Bizi Neden İlgilendiriyor?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 smtClean="0"/>
              <a:t>Bu </a:t>
            </a:r>
            <a:r>
              <a:rPr lang="tr-TR" dirty="0"/>
              <a:t>bağlamda </a:t>
            </a:r>
            <a:r>
              <a:rPr lang="tr-TR" i="1" dirty="0" smtClean="0">
                <a:solidFill>
                  <a:srgbClr val="FF0000"/>
                </a:solidFill>
              </a:rPr>
              <a:t>önce vergileme </a:t>
            </a:r>
            <a:r>
              <a:rPr lang="tr-TR" i="1" dirty="0">
                <a:solidFill>
                  <a:srgbClr val="FF0000"/>
                </a:solidFill>
              </a:rPr>
              <a:t>hakkı, sonra harcama hakkı olarak bütçe hakkı </a:t>
            </a:r>
            <a:r>
              <a:rPr lang="tr-TR" dirty="0"/>
              <a:t>oluştu. Böylece </a:t>
            </a:r>
            <a:r>
              <a:rPr lang="tr-TR" dirty="0" smtClean="0"/>
              <a:t>bütçelerin siyasal</a:t>
            </a:r>
            <a:r>
              <a:rPr lang="tr-TR" dirty="0"/>
              <a:t>, hukuksal, mali-iktisadi ve denetim işlevleri belirlenmiş oldu.</a:t>
            </a:r>
          </a:p>
        </p:txBody>
      </p:sp>
    </p:spTree>
    <p:extLst>
      <p:ext uri="{BB962C8B-B14F-4D97-AF65-F5344CB8AC3E}">
        <p14:creationId xmlns:p14="http://schemas.microsoft.com/office/powerpoint/2010/main" val="322155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Klasik Bütçe Fonksiyonları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31032"/>
            <a:ext cx="8229600" cy="3886200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tr-TR" sz="2000" b="1" dirty="0" smtClean="0">
                <a:latin typeface="+mj-lt"/>
              </a:rPr>
              <a:t>1. Mali Fonksiyon:</a:t>
            </a:r>
            <a:r>
              <a:rPr lang="tr-TR" sz="2000" dirty="0" smtClean="0">
                <a:latin typeface="+mj-lt"/>
              </a:rPr>
              <a:t> Geleneksel bütçe anlayışına göre, bütçe, devletin gelir ve giderleri arasında denge kurmaya çalışır. </a:t>
            </a:r>
            <a:endParaRPr lang="tr-TR" sz="2000" b="1" dirty="0" smtClean="0">
              <a:latin typeface="+mj-lt"/>
            </a:endParaRPr>
          </a:p>
          <a:p>
            <a:pPr algn="just">
              <a:lnSpc>
                <a:spcPct val="90000"/>
              </a:lnSpc>
              <a:defRPr/>
            </a:pPr>
            <a:r>
              <a:rPr lang="tr-TR" sz="2000" b="1" dirty="0" smtClean="0">
                <a:latin typeface="+mj-lt"/>
              </a:rPr>
              <a:t>2. İktisadi Fonksiyon:</a:t>
            </a:r>
            <a:r>
              <a:rPr lang="tr-TR" sz="2000" dirty="0" smtClean="0">
                <a:latin typeface="+mj-lt"/>
              </a:rPr>
              <a:t> Sınırlı kaynaklarla, sınırsız insan ihtiyaçları arasında alternatif tercihlerde bulunulması, bütçenin iktisadi niteliğini gösterir.</a:t>
            </a:r>
            <a:endParaRPr lang="tr-TR" sz="2000" b="1" dirty="0" smtClean="0">
              <a:latin typeface="+mj-lt"/>
            </a:endParaRPr>
          </a:p>
          <a:p>
            <a:pPr algn="just">
              <a:lnSpc>
                <a:spcPct val="90000"/>
              </a:lnSpc>
              <a:defRPr/>
            </a:pPr>
            <a:r>
              <a:rPr lang="tr-TR" sz="2000" b="1" dirty="0" smtClean="0">
                <a:latin typeface="+mj-lt"/>
              </a:rPr>
              <a:t>3. Siyasi Fonksiyonu</a:t>
            </a:r>
            <a:r>
              <a:rPr lang="tr-TR" sz="2000" dirty="0" smtClean="0">
                <a:latin typeface="+mj-lt"/>
              </a:rPr>
              <a:t>: Demokratik ülkelerde, parlamentolar, bütçe yardımıyla yürütme üzerinde egemenliğini sürdürür. Yasama organı, bütçenin hazırlanması ve onaylanması aşamasında, yürütme organının işlemlerine izin verme ve onu denetleme imkanını elde eder. </a:t>
            </a:r>
            <a:endParaRPr lang="tr-TR" sz="2000" b="1" dirty="0" smtClean="0">
              <a:latin typeface="+mj-lt"/>
            </a:endParaRPr>
          </a:p>
          <a:p>
            <a:pPr algn="just">
              <a:lnSpc>
                <a:spcPct val="90000"/>
              </a:lnSpc>
              <a:defRPr/>
            </a:pPr>
            <a:r>
              <a:rPr lang="tr-TR" sz="2000" b="1" dirty="0" smtClean="0">
                <a:latin typeface="+mj-lt"/>
              </a:rPr>
              <a:t>4. Hukuki Fonksiyonu</a:t>
            </a:r>
            <a:r>
              <a:rPr lang="tr-TR" sz="2000" dirty="0" smtClean="0">
                <a:latin typeface="+mj-lt"/>
              </a:rPr>
              <a:t>: Yasama organının, yürütme organına giderlerin yapılması için izin, gelirlerin toplanması için yetki vermesi kanunla olur. </a:t>
            </a:r>
          </a:p>
          <a:p>
            <a:pPr algn="just">
              <a:lnSpc>
                <a:spcPct val="90000"/>
              </a:lnSpc>
              <a:defRPr/>
            </a:pPr>
            <a:r>
              <a:rPr lang="tr-TR" sz="2000" b="1" dirty="0" smtClean="0"/>
              <a:t>5. Kontrol Fonksiyonu:</a:t>
            </a:r>
            <a:r>
              <a:rPr lang="tr-TR" sz="2000" dirty="0" smtClean="0"/>
              <a:t> Devletin, kendisini mali ve ekonomik açıdan denetleyebilmesidir. </a:t>
            </a:r>
          </a:p>
          <a:p>
            <a:pPr algn="just">
              <a:lnSpc>
                <a:spcPct val="90000"/>
              </a:lnSpc>
              <a:defRPr/>
            </a:pPr>
            <a:r>
              <a:rPr lang="tr-TR" sz="2000" b="1" dirty="0" smtClean="0"/>
              <a:t>6. Denetim Fonksiyonu: </a:t>
            </a:r>
            <a:r>
              <a:rPr lang="tr-TR" sz="2000" dirty="0" smtClean="0"/>
              <a:t>Yasama organının, yürütme organına bütçe ile verdiği yetkilerin nasıl, ne zaman, ne ölçüde (yani bütçe yasasındaki sınırlar içerisinde) kullandığını denetlemesidir. </a:t>
            </a:r>
          </a:p>
          <a:p>
            <a:pPr algn="just">
              <a:lnSpc>
                <a:spcPct val="90000"/>
              </a:lnSpc>
              <a:defRPr/>
            </a:pPr>
            <a:endParaRPr lang="tr-TR" sz="2000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2026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12076</TotalTime>
  <Words>1030</Words>
  <Application>Microsoft Office PowerPoint</Application>
  <PresentationFormat>Ekran Gösterisi (4:3)</PresentationFormat>
  <Paragraphs>75</Paragraphs>
  <Slides>33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4" baseType="lpstr">
      <vt:lpstr>Ofis Teması</vt:lpstr>
      <vt:lpstr>Bütçe Hukuku</vt:lpstr>
      <vt:lpstr>Bütçe Nedir? </vt:lpstr>
      <vt:lpstr>Bütçe Nedir? </vt:lpstr>
      <vt:lpstr>Bütçe Bizi Neden İlgilendiriyor?</vt:lpstr>
      <vt:lpstr>Bütçe Bizi Neden İlgilendiriyor?</vt:lpstr>
      <vt:lpstr>Bütçe Bizi Neden İlgilendiriyor?</vt:lpstr>
      <vt:lpstr>Bütçe Bizi Neden İlgilendiriyor?</vt:lpstr>
      <vt:lpstr>Bütçe Bizi Neden İlgilendiriyor?</vt:lpstr>
      <vt:lpstr>Klasik Bütçe Fonksiyonları</vt:lpstr>
      <vt:lpstr>Çağdaş Bütçe Fonksiyonları</vt:lpstr>
      <vt:lpstr>Türkiye’de Bütçenin Gelişimi </vt:lpstr>
      <vt:lpstr>Türkiye’de Bütçenin Gelişimi </vt:lpstr>
      <vt:lpstr>Türkiye’de Bütçenin Gelişimi  (1876)</vt:lpstr>
      <vt:lpstr>Türkiye’de Bütçenin Gelişimi  (1876)</vt:lpstr>
      <vt:lpstr>Türkiye’de Bütçenin Gelişimi (1908)</vt:lpstr>
      <vt:lpstr>Türkiye’de Bütçenin Gelişimi (1924)</vt:lpstr>
      <vt:lpstr>Muhasebe-i Umumiye Kanunu</vt:lpstr>
      <vt:lpstr>Türkiye’de Bütçenin Gelişimi (1961)</vt:lpstr>
      <vt:lpstr>Türkiye’de Bütçenin Gelişimi (1982)</vt:lpstr>
      <vt:lpstr>Türkiye’de Bütçenin Gelişimi (1982)</vt:lpstr>
      <vt:lpstr>Türkiye’de Bütçenin Gelişimi (5018 Sayılı Kanun)</vt:lpstr>
      <vt:lpstr>Genel Esaslar</vt:lpstr>
      <vt:lpstr>1982 Anayasasının Bütçe ile İlgili Hükümleri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Mali Hukuk</dc:title>
  <dc:creator>Senol KANDEMIR</dc:creator>
  <cp:lastModifiedBy>Senol KANDEMIR</cp:lastModifiedBy>
  <cp:revision>129</cp:revision>
  <cp:lastPrinted>2018-11-28T06:26:50Z</cp:lastPrinted>
  <dcterms:created xsi:type="dcterms:W3CDTF">2017-09-15T05:55:16Z</dcterms:created>
  <dcterms:modified xsi:type="dcterms:W3CDTF">2021-12-09T09:29:45Z</dcterms:modified>
</cp:coreProperties>
</file>