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880052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6655827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438324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46822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689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67009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05682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5669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89556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46351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96622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23F5F20-CA48-40AB-A057-6E579A383F5B}" type="datetimeFigureOut">
              <a:rPr lang="en-US" smtClean="0"/>
              <a:t>10/15/2024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7A31B9-DD7F-4F4B-B1E8-AD5DA314BE9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06129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b="1" i="1" dirty="0">
                <a:solidFill>
                  <a:prstClr val="black"/>
                </a:solidFill>
              </a:rPr>
              <a:t>RELATED QUESTIONS ABOUT THE REQUIRED READING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304616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33400"/>
            <a:ext cx="8229600" cy="884238"/>
          </a:xfrm>
        </p:spPr>
        <p:txBody>
          <a:bodyPr>
            <a:normAutofit fontScale="90000"/>
          </a:bodyPr>
          <a:lstStyle/>
          <a:p>
            <a:pPr fontAlgn="base"/>
            <a:r>
              <a:rPr lang="en-US" sz="3100" b="1" i="1" dirty="0" smtClean="0"/>
              <a:t>DISCOURSE ANALYSIS of : “</a:t>
            </a:r>
            <a:r>
              <a:rPr lang="en-US" sz="3100" b="0" i="1" dirty="0" smtClean="0">
                <a:effectLst/>
                <a:latin typeface="GH Guardian Headline"/>
              </a:rPr>
              <a:t>Why the witch-hunt victims of early modern Britain have come back to haunt us”</a:t>
            </a:r>
            <a:r>
              <a:rPr lang="en-US" b="0" i="1" dirty="0" smtClean="0">
                <a:effectLst/>
                <a:latin typeface="GH Guardian Headline"/>
              </a:rPr>
              <a:t/>
            </a:r>
            <a:br>
              <a:rPr lang="en-US" b="0" i="1" dirty="0" smtClean="0">
                <a:effectLst/>
                <a:latin typeface="GH Guardian Headline"/>
              </a:rPr>
            </a:br>
            <a:endParaRPr lang="en-US" b="1" i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>
                <a:solidFill>
                  <a:srgbClr val="FF0000"/>
                </a:solidFill>
              </a:rPr>
              <a:t>1-Who </a:t>
            </a:r>
            <a:r>
              <a:rPr lang="en-US" dirty="0">
                <a:solidFill>
                  <a:srgbClr val="FF0000"/>
                </a:solidFill>
              </a:rPr>
              <a:t>is </a:t>
            </a:r>
            <a:r>
              <a:rPr lang="en-US" dirty="0" smtClean="0">
                <a:solidFill>
                  <a:srgbClr val="FF0000"/>
                </a:solidFill>
              </a:rPr>
              <a:t>talking?</a:t>
            </a:r>
            <a:endParaRPr lang="tr-TR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2800" i="1" dirty="0" smtClean="0">
                <a:solidFill>
                  <a:prstClr val="black"/>
                </a:solidFill>
              </a:rPr>
              <a:t>Discourse</a:t>
            </a:r>
            <a:r>
              <a:rPr lang="tr-TR" sz="2800" i="1" dirty="0" smtClean="0">
                <a:solidFill>
                  <a:prstClr val="black"/>
                </a:solidFill>
              </a:rPr>
              <a:t> </a:t>
            </a:r>
            <a:r>
              <a:rPr lang="en-US" sz="2800" i="1" dirty="0">
                <a:solidFill>
                  <a:prstClr val="black"/>
                </a:solidFill>
              </a:rPr>
              <a:t>can be taken apart into individual words and phrases, and sets of statistics about</a:t>
            </a:r>
            <a:r>
              <a:rPr lang="tr-TR" sz="2800" dirty="0">
                <a:solidFill>
                  <a:prstClr val="black"/>
                </a:solidFill>
              </a:rPr>
              <a:t>:</a:t>
            </a:r>
          </a:p>
          <a:p>
            <a:pPr marL="0" lvl="0" indent="0">
              <a:buNone/>
            </a:pPr>
            <a:r>
              <a:rPr lang="tr-TR" sz="2800" dirty="0">
                <a:solidFill>
                  <a:prstClr val="black"/>
                </a:solidFill>
              </a:rPr>
              <a:t>          </a:t>
            </a:r>
            <a:r>
              <a:rPr lang="en-US" sz="2800" dirty="0">
                <a:solidFill>
                  <a:prstClr val="black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2</a:t>
            </a:r>
            <a:r>
              <a:rPr lang="tr-TR" sz="2800" dirty="0">
                <a:solidFill>
                  <a:prstClr val="black"/>
                </a:solidFill>
              </a:rPr>
              <a:t> </a:t>
            </a:r>
            <a:r>
              <a:rPr lang="tr-TR" sz="2800" dirty="0" smtClean="0">
                <a:solidFill>
                  <a:srgbClr val="FF0000"/>
                </a:solidFill>
              </a:rPr>
              <a:t>-</a:t>
            </a:r>
            <a:r>
              <a:rPr lang="en-US" sz="2800" dirty="0" smtClean="0">
                <a:solidFill>
                  <a:srgbClr val="FF0000"/>
                </a:solidFill>
              </a:rPr>
              <a:t>Where is a </a:t>
            </a:r>
            <a:r>
              <a:rPr lang="en-US" sz="2800" dirty="0">
                <a:solidFill>
                  <a:srgbClr val="FF0000"/>
                </a:solidFill>
              </a:rPr>
              <a:t>particular word </a:t>
            </a:r>
            <a:r>
              <a:rPr lang="en-US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likely to </a:t>
            </a:r>
            <a:r>
              <a:rPr lang="en-US" sz="2800" dirty="0" smtClean="0">
                <a:solidFill>
                  <a:srgbClr val="FF0000"/>
                </a:solidFill>
              </a:rPr>
              <a:t>occur?</a:t>
            </a:r>
            <a:endParaRPr lang="en-US" sz="28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tr-TR" sz="2800" dirty="0">
                <a:solidFill>
                  <a:srgbClr val="FF0000"/>
                </a:solidFill>
              </a:rPr>
              <a:t>          </a:t>
            </a:r>
            <a:r>
              <a:rPr lang="tr-TR" sz="2800" dirty="0" smtClean="0">
                <a:solidFill>
                  <a:srgbClr val="FF0000"/>
                </a:solidFill>
              </a:rPr>
              <a:t> </a:t>
            </a:r>
            <a:r>
              <a:rPr lang="en-US" sz="2800" dirty="0">
                <a:solidFill>
                  <a:srgbClr val="FF0000"/>
                </a:solidFill>
              </a:rPr>
              <a:t>3</a:t>
            </a:r>
            <a:r>
              <a:rPr lang="tr-TR" sz="2800" dirty="0">
                <a:solidFill>
                  <a:srgbClr val="FF0000"/>
                </a:solidFill>
              </a:rPr>
              <a:t>- </a:t>
            </a:r>
            <a:r>
              <a:rPr lang="en-US" sz="2800" dirty="0">
                <a:solidFill>
                  <a:srgbClr val="FF0000"/>
                </a:solidFill>
              </a:rPr>
              <a:t>H</a:t>
            </a:r>
            <a:r>
              <a:rPr lang="en-US" sz="2800" dirty="0" smtClean="0">
                <a:solidFill>
                  <a:srgbClr val="FF0000"/>
                </a:solidFill>
              </a:rPr>
              <a:t>ow </a:t>
            </a:r>
            <a:r>
              <a:rPr lang="en-US" sz="2800" dirty="0">
                <a:solidFill>
                  <a:srgbClr val="FF0000"/>
                </a:solidFill>
              </a:rPr>
              <a:t>frequent </a:t>
            </a:r>
            <a:r>
              <a:rPr lang="en-US" sz="2800" dirty="0" smtClean="0">
                <a:solidFill>
                  <a:srgbClr val="FF0000"/>
                </a:solidFill>
              </a:rPr>
              <a:t>is it ?</a:t>
            </a:r>
            <a:endParaRPr lang="tr-TR" sz="28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tr-TR" sz="2800" dirty="0">
                <a:solidFill>
                  <a:srgbClr val="FF0000"/>
                </a:solidFill>
              </a:rPr>
              <a:t>           </a:t>
            </a:r>
            <a:r>
              <a:rPr lang="en-US" sz="2800" dirty="0" smtClean="0">
                <a:solidFill>
                  <a:srgbClr val="FF0000"/>
                </a:solidFill>
              </a:rPr>
              <a:t>4</a:t>
            </a:r>
            <a:r>
              <a:rPr lang="tr-TR" sz="2800" dirty="0" smtClean="0">
                <a:solidFill>
                  <a:srgbClr val="FF0000"/>
                </a:solidFill>
              </a:rPr>
              <a:t>-</a:t>
            </a:r>
            <a:r>
              <a:rPr lang="en-US" sz="2800" dirty="0" smtClean="0">
                <a:solidFill>
                  <a:srgbClr val="FF0000"/>
                </a:solidFill>
              </a:rPr>
              <a:t>What </a:t>
            </a:r>
            <a:r>
              <a:rPr lang="en-US" sz="2800" dirty="0">
                <a:solidFill>
                  <a:srgbClr val="FF0000"/>
                </a:solidFill>
              </a:rPr>
              <a:t>words tend to be close to </a:t>
            </a:r>
            <a:r>
              <a:rPr lang="en-US" sz="2800" dirty="0" smtClean="0">
                <a:solidFill>
                  <a:srgbClr val="FF0000"/>
                </a:solidFill>
              </a:rPr>
              <a:t>it?</a:t>
            </a:r>
            <a:endParaRPr lang="en-US" sz="2800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          </a:t>
            </a:r>
            <a:r>
              <a:rPr lang="en-US" sz="2800" dirty="0" smtClean="0">
                <a:solidFill>
                  <a:srgbClr val="FF0000"/>
                </a:solidFill>
              </a:rPr>
              <a:t>5-Who </a:t>
            </a:r>
            <a:r>
              <a:rPr lang="en-US" sz="2800" dirty="0">
                <a:solidFill>
                  <a:srgbClr val="FF0000"/>
                </a:solidFill>
              </a:rPr>
              <a:t>is </a:t>
            </a:r>
            <a:r>
              <a:rPr lang="en-US" sz="2800">
                <a:solidFill>
                  <a:srgbClr val="FF0000"/>
                </a:solidFill>
              </a:rPr>
              <a:t>the </a:t>
            </a:r>
            <a:r>
              <a:rPr lang="en-US" sz="2800" smtClean="0">
                <a:solidFill>
                  <a:srgbClr val="FF0000"/>
                </a:solidFill>
              </a:rPr>
              <a:t>intended </a:t>
            </a:r>
            <a:r>
              <a:rPr lang="en-US" sz="2800" dirty="0">
                <a:solidFill>
                  <a:srgbClr val="FF0000"/>
                </a:solidFill>
              </a:rPr>
              <a:t>audience? Why</a:t>
            </a:r>
            <a:r>
              <a:rPr lang="en-US" sz="2800" dirty="0" smtClean="0">
                <a:solidFill>
                  <a:srgbClr val="FF0000"/>
                </a:solidFill>
              </a:rPr>
              <a:t>?</a:t>
            </a:r>
          </a:p>
          <a:p>
            <a:pPr marL="0" lvl="0" indent="0">
              <a:buNone/>
            </a:pPr>
            <a:r>
              <a:rPr lang="en-US" sz="2800" dirty="0">
                <a:solidFill>
                  <a:srgbClr val="FF0000"/>
                </a:solidFill>
              </a:rPr>
              <a:t> </a:t>
            </a:r>
            <a:r>
              <a:rPr lang="en-US" sz="2800" dirty="0" smtClean="0">
                <a:solidFill>
                  <a:srgbClr val="FF0000"/>
                </a:solidFill>
              </a:rPr>
              <a:t>          6- What is the purpose of the author?</a:t>
            </a:r>
            <a:endParaRPr lang="tr-TR" sz="2800" dirty="0">
              <a:solidFill>
                <a:srgbClr val="FF0000"/>
              </a:solidFill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7719652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</TotalTime>
  <Words>98</Words>
  <Application>Microsoft Office PowerPoint</Application>
  <PresentationFormat>On-screen Show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RELATED QUESTIONS ABOUT THE REQUIRED READING</vt:lpstr>
      <vt:lpstr>DISCOURSE ANALYSIS of : “Why the witch-hunt victims of early modern Britain have come back to haunt us”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FEN317</dc:creator>
  <cp:lastModifiedBy>FEN317</cp:lastModifiedBy>
  <cp:revision>10</cp:revision>
  <dcterms:created xsi:type="dcterms:W3CDTF">2024-10-15T07:25:41Z</dcterms:created>
  <dcterms:modified xsi:type="dcterms:W3CDTF">2024-10-15T07:33:37Z</dcterms:modified>
</cp:coreProperties>
</file>