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4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78" y="-4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0BC3D-15FF-4703-9E03-9D577B983688}" type="datetimeFigureOut">
              <a:rPr lang="tr-TR" smtClean="0"/>
              <a:t>17.09.2019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98304-3416-45F2-BDCB-A626F57C7F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6641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0BC3D-15FF-4703-9E03-9D577B983688}" type="datetimeFigureOut">
              <a:rPr lang="tr-TR" smtClean="0"/>
              <a:t>17.09.2019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98304-3416-45F2-BDCB-A626F57C7F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0317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0BC3D-15FF-4703-9E03-9D577B983688}" type="datetimeFigureOut">
              <a:rPr lang="tr-TR" smtClean="0"/>
              <a:t>17.09.2019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98304-3416-45F2-BDCB-A626F57C7F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7185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0BC3D-15FF-4703-9E03-9D577B983688}" type="datetimeFigureOut">
              <a:rPr lang="tr-TR" smtClean="0"/>
              <a:t>17.09.2019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98304-3416-45F2-BDCB-A626F57C7F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08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0BC3D-15FF-4703-9E03-9D577B983688}" type="datetimeFigureOut">
              <a:rPr lang="tr-TR" smtClean="0"/>
              <a:t>17.09.2019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98304-3416-45F2-BDCB-A626F57C7F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9884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0BC3D-15FF-4703-9E03-9D577B983688}" type="datetimeFigureOut">
              <a:rPr lang="tr-TR" smtClean="0"/>
              <a:t>17.09.2019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98304-3416-45F2-BDCB-A626F57C7F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4643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0BC3D-15FF-4703-9E03-9D577B983688}" type="datetimeFigureOut">
              <a:rPr lang="tr-TR" smtClean="0"/>
              <a:t>17.09.2019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98304-3416-45F2-BDCB-A626F57C7F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8669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0BC3D-15FF-4703-9E03-9D577B983688}" type="datetimeFigureOut">
              <a:rPr lang="tr-TR" smtClean="0"/>
              <a:t>17.09.2019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98304-3416-45F2-BDCB-A626F57C7F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8794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0BC3D-15FF-4703-9E03-9D577B983688}" type="datetimeFigureOut">
              <a:rPr lang="tr-TR" smtClean="0"/>
              <a:t>17.09.2019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98304-3416-45F2-BDCB-A626F57C7F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692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0BC3D-15FF-4703-9E03-9D577B983688}" type="datetimeFigureOut">
              <a:rPr lang="tr-TR" smtClean="0"/>
              <a:t>17.09.2019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98304-3416-45F2-BDCB-A626F57C7F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4604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0BC3D-15FF-4703-9E03-9D577B983688}" type="datetimeFigureOut">
              <a:rPr lang="tr-TR" smtClean="0"/>
              <a:t>17.09.2019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98304-3416-45F2-BDCB-A626F57C7F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5744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70BC3D-15FF-4703-9E03-9D577B983688}" type="datetimeFigureOut">
              <a:rPr lang="tr-TR" smtClean="0"/>
              <a:t>17.09.2019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098304-3416-45F2-BDCB-A626F57C7F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017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mgulmez@cag.edu.tr" TargetMode="External"/><Relationship Id="rId2" Type="http://schemas.openxmlformats.org/officeDocument/2006/relationships/hyperlink" Target="mailto:basaran@cag.edu.tr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haticekasar@cag.edu.tr" TargetMode="External"/><Relationship Id="rId5" Type="http://schemas.openxmlformats.org/officeDocument/2006/relationships/hyperlink" Target="mailto:hayriyebal@hotmail.com" TargetMode="External"/><Relationship Id="rId4" Type="http://schemas.openxmlformats.org/officeDocument/2006/relationships/hyperlink" Target="mailto:gokhansokmen@cag.edu.tr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mailto:sureyyayilmaz@cag.edu.tr" TargetMode="External"/><Relationship Id="rId13" Type="http://schemas.openxmlformats.org/officeDocument/2006/relationships/hyperlink" Target="mailto:saffetakkaya@cag.edu.tr" TargetMode="External"/><Relationship Id="rId3" Type="http://schemas.openxmlformats.org/officeDocument/2006/relationships/hyperlink" Target="mailto:hazalezgiozbek@cag.edu.tr" TargetMode="External"/><Relationship Id="rId7" Type="http://schemas.openxmlformats.org/officeDocument/2006/relationships/hyperlink" Target="mailto:sefikanilayonatca@cag.edu.tr" TargetMode="External"/><Relationship Id="rId12" Type="http://schemas.openxmlformats.org/officeDocument/2006/relationships/hyperlink" Target="mailto:sevgibalkan@cag.edu.tr" TargetMode="External"/><Relationship Id="rId2" Type="http://schemas.openxmlformats.org/officeDocument/2006/relationships/hyperlink" Target="mailto:edayasa@cag.edu.tr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aysegulkurtulgan@cag.edu.tr" TargetMode="External"/><Relationship Id="rId11" Type="http://schemas.openxmlformats.org/officeDocument/2006/relationships/hyperlink" Target="mailto:denizyalcintas@cag.edu.tr" TargetMode="External"/><Relationship Id="rId5" Type="http://schemas.openxmlformats.org/officeDocument/2006/relationships/hyperlink" Target="mailto:ayselulug&#252;ner@cag.edu.tr" TargetMode="External"/><Relationship Id="rId15" Type="http://schemas.openxmlformats.org/officeDocument/2006/relationships/hyperlink" Target="mailto:muhteremakguden@cag.edu.tr" TargetMode="External"/><Relationship Id="rId10" Type="http://schemas.openxmlformats.org/officeDocument/2006/relationships/hyperlink" Target="mailto:mgulmez@cag.edu.tr" TargetMode="External"/><Relationship Id="rId4" Type="http://schemas.openxmlformats.org/officeDocument/2006/relationships/hyperlink" Target="mailto:gizemari@cag.edu.tr" TargetMode="External"/><Relationship Id="rId9" Type="http://schemas.openxmlformats.org/officeDocument/2006/relationships/hyperlink" Target="mailto:gozdelebir@cag.edu.tr" TargetMode="External"/><Relationship Id="rId14" Type="http://schemas.openxmlformats.org/officeDocument/2006/relationships/hyperlink" Target="mailto:ozgecetiner@cag.edu.tr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cag.edu.tr/tr/iktisadi-ve-idari-bilimler-fakultesi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g.edu.tr/tr/adaylara-bilgi-akademik-programlar" TargetMode="External"/><Relationship Id="rId2" Type="http://schemas.openxmlformats.org/officeDocument/2006/relationships/hyperlink" Target="https://www.cag.edu.tr/tr/adaylara-bilgi-tanitim-videosu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g.edu.tr/tr/universite-dunden-bugune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/>
          <p:nvPr/>
        </p:nvSpPr>
        <p:spPr>
          <a:xfrm>
            <a:off x="670557" y="2402559"/>
            <a:ext cx="8044959" cy="2169825"/>
          </a:xfrm>
          <a:prstGeom prst="rect">
            <a:avLst/>
          </a:prstGeom>
          <a:noFill/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r-TR" sz="4500" b="1" dirty="0" smtClean="0">
                <a:ln w="1143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İktisadi İdari Bilimler </a:t>
            </a:r>
            <a:r>
              <a:rPr lang="tr-TR" sz="4500" b="1" dirty="0" smtClean="0">
                <a:ln w="1143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Fakültesi</a:t>
            </a:r>
          </a:p>
          <a:p>
            <a:pPr algn="ctr"/>
            <a:r>
              <a:rPr lang="tr-TR" sz="4500" b="1" dirty="0">
                <a:ln w="1143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sz="4500" b="1" dirty="0" smtClean="0">
                <a:ln w="1143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FEAS –I</a:t>
            </a:r>
          </a:p>
          <a:p>
            <a:pPr algn="ctr"/>
            <a:r>
              <a:rPr lang="tr-TR" sz="4500" b="1" dirty="0" smtClean="0">
                <a:ln w="1143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Oryantasyon</a:t>
            </a:r>
            <a:endParaRPr lang="tr-TR" sz="4500" b="1" dirty="0" smtClean="0">
              <a:ln w="1143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34201706812\Desktop\logo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61"/>
          <a:stretch/>
        </p:blipFill>
        <p:spPr bwMode="auto">
          <a:xfrm>
            <a:off x="1707777" y="757517"/>
            <a:ext cx="5366870" cy="115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2788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DEKANLIK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18383"/>
            <a:ext cx="8507288" cy="4857403"/>
          </a:xfrm>
        </p:spPr>
        <p:txBody>
          <a:bodyPr>
            <a:normAutofit fontScale="55000" lnSpcReduction="20000"/>
          </a:bodyPr>
          <a:lstStyle/>
          <a:p>
            <a:pPr marL="0" lvl="0" indent="0" algn="just">
              <a:buNone/>
            </a:pPr>
            <a:r>
              <a:rPr lang="tr-TR" sz="3000" b="1" dirty="0" smtClean="0">
                <a:solidFill>
                  <a:prstClr val="black"/>
                </a:solidFill>
              </a:rPr>
              <a:t>Dekan:  </a:t>
            </a:r>
            <a:r>
              <a:rPr lang="tr-TR" sz="3000" dirty="0" err="1">
                <a:solidFill>
                  <a:prstClr val="black"/>
                </a:solidFill>
              </a:rPr>
              <a:t>Prof.Dr</a:t>
            </a:r>
            <a:r>
              <a:rPr lang="tr-TR" sz="3000" dirty="0">
                <a:solidFill>
                  <a:prstClr val="black"/>
                </a:solidFill>
              </a:rPr>
              <a:t>. Mustafa </a:t>
            </a:r>
            <a:r>
              <a:rPr lang="tr-TR" sz="3000" dirty="0" smtClean="0">
                <a:solidFill>
                  <a:prstClr val="black"/>
                </a:solidFill>
              </a:rPr>
              <a:t>BAŞARAN  </a:t>
            </a:r>
            <a:r>
              <a:rPr lang="tr-TR" sz="3000" dirty="0" smtClean="0">
                <a:solidFill>
                  <a:prstClr val="black"/>
                </a:solidFill>
                <a:hlinkClick r:id="rId2"/>
              </a:rPr>
              <a:t>basaran@cag.edu.tr</a:t>
            </a:r>
            <a:endParaRPr lang="tr-TR" sz="3000" dirty="0" smtClean="0">
              <a:solidFill>
                <a:prstClr val="black"/>
              </a:solidFill>
            </a:endParaRPr>
          </a:p>
          <a:p>
            <a:pPr marL="0" lvl="0" indent="0" algn="just">
              <a:buNone/>
            </a:pPr>
            <a:endParaRPr lang="tr-TR" sz="3000" dirty="0" smtClean="0">
              <a:solidFill>
                <a:prstClr val="black"/>
              </a:solidFill>
            </a:endParaRPr>
          </a:p>
          <a:p>
            <a:pPr marL="0" lvl="0" indent="0" algn="just">
              <a:buNone/>
            </a:pPr>
            <a:endParaRPr lang="tr-TR" sz="3000" dirty="0" smtClean="0">
              <a:solidFill>
                <a:prstClr val="black"/>
              </a:solidFill>
            </a:endParaRPr>
          </a:p>
          <a:p>
            <a:pPr marL="0" lvl="0" indent="0" algn="just">
              <a:buNone/>
            </a:pPr>
            <a:r>
              <a:rPr lang="tr-TR" sz="3000" b="1" dirty="0" smtClean="0">
                <a:solidFill>
                  <a:prstClr val="black"/>
                </a:solidFill>
              </a:rPr>
              <a:t>Dekan Yardımcıları:</a:t>
            </a:r>
            <a:endParaRPr lang="tr-TR" sz="3000" b="1" dirty="0">
              <a:solidFill>
                <a:prstClr val="black"/>
              </a:solidFill>
            </a:endParaRPr>
          </a:p>
          <a:p>
            <a:pPr marL="0" lvl="0" indent="0" algn="ctr">
              <a:buNone/>
            </a:pPr>
            <a:r>
              <a:rPr lang="tr-TR" sz="3000" dirty="0">
                <a:solidFill>
                  <a:prstClr val="black"/>
                </a:solidFill>
              </a:rPr>
              <a:t>Dr. </a:t>
            </a:r>
            <a:r>
              <a:rPr lang="tr-TR" sz="3000" dirty="0" smtClean="0">
                <a:solidFill>
                  <a:prstClr val="black"/>
                </a:solidFill>
              </a:rPr>
              <a:t>Öğretim </a:t>
            </a:r>
            <a:r>
              <a:rPr lang="tr-TR" sz="3000" dirty="0">
                <a:solidFill>
                  <a:prstClr val="black"/>
                </a:solidFill>
              </a:rPr>
              <a:t>Üyesi </a:t>
            </a:r>
            <a:r>
              <a:rPr lang="tr-TR" sz="3000" dirty="0" smtClean="0">
                <a:solidFill>
                  <a:prstClr val="black"/>
                </a:solidFill>
              </a:rPr>
              <a:t>Murat GÜLMEZ </a:t>
            </a:r>
          </a:p>
          <a:p>
            <a:pPr marL="0" lvl="0" indent="0" algn="ctr">
              <a:buNone/>
            </a:pPr>
            <a:r>
              <a:rPr lang="tr-TR" sz="3000" dirty="0" smtClean="0">
                <a:solidFill>
                  <a:prstClr val="black"/>
                </a:solidFill>
                <a:hlinkClick r:id="rId3"/>
              </a:rPr>
              <a:t>mgulmez@cag.edu.tr</a:t>
            </a:r>
            <a:endParaRPr lang="tr-TR" sz="3000" dirty="0" smtClean="0">
              <a:solidFill>
                <a:prstClr val="black"/>
              </a:solidFill>
            </a:endParaRPr>
          </a:p>
          <a:p>
            <a:pPr marL="0" lvl="0" indent="0" algn="ctr">
              <a:buNone/>
            </a:pPr>
            <a:endParaRPr lang="tr-TR" sz="3000" dirty="0" smtClean="0">
              <a:solidFill>
                <a:prstClr val="black"/>
              </a:solidFill>
            </a:endParaRPr>
          </a:p>
          <a:p>
            <a:pPr marL="0" lvl="0" indent="0" algn="ctr">
              <a:buNone/>
            </a:pPr>
            <a:r>
              <a:rPr lang="tr-TR" sz="3000" dirty="0" smtClean="0">
                <a:solidFill>
                  <a:prstClr val="black"/>
                </a:solidFill>
              </a:rPr>
              <a:t> &amp;</a:t>
            </a:r>
          </a:p>
          <a:p>
            <a:pPr marL="0" lvl="0" indent="0" algn="ctr">
              <a:buNone/>
            </a:pPr>
            <a:r>
              <a:rPr lang="tr-TR" sz="3000" dirty="0" smtClean="0">
                <a:solidFill>
                  <a:prstClr val="black"/>
                </a:solidFill>
              </a:rPr>
              <a:t> </a:t>
            </a:r>
            <a:r>
              <a:rPr lang="tr-TR" sz="3000" dirty="0">
                <a:solidFill>
                  <a:prstClr val="black"/>
                </a:solidFill>
              </a:rPr>
              <a:t>Dr. Öğretim </a:t>
            </a:r>
            <a:r>
              <a:rPr lang="tr-TR" sz="3000" dirty="0" smtClean="0">
                <a:solidFill>
                  <a:prstClr val="black"/>
                </a:solidFill>
              </a:rPr>
              <a:t>Üyesi A. Gökhan SÖKMEN </a:t>
            </a:r>
          </a:p>
          <a:p>
            <a:pPr marL="0" lvl="0" indent="0" algn="ctr">
              <a:buNone/>
            </a:pPr>
            <a:r>
              <a:rPr lang="tr-TR" sz="3000" dirty="0" smtClean="0">
                <a:solidFill>
                  <a:prstClr val="black"/>
                </a:solidFill>
                <a:hlinkClick r:id="rId4"/>
              </a:rPr>
              <a:t>gokhansokmen@cag.edu.tr</a:t>
            </a:r>
            <a:endParaRPr lang="tr-TR" sz="3000" dirty="0" smtClean="0">
              <a:solidFill>
                <a:prstClr val="black"/>
              </a:solidFill>
            </a:endParaRPr>
          </a:p>
          <a:p>
            <a:pPr marL="0" lvl="0" indent="0" algn="just">
              <a:buNone/>
            </a:pPr>
            <a:endParaRPr lang="tr-TR" sz="3000" dirty="0" smtClean="0">
              <a:solidFill>
                <a:prstClr val="black"/>
              </a:solidFill>
            </a:endParaRPr>
          </a:p>
          <a:p>
            <a:pPr marL="0" lvl="0" indent="0" algn="just">
              <a:buNone/>
            </a:pPr>
            <a:endParaRPr lang="tr-TR" sz="3000" dirty="0">
              <a:solidFill>
                <a:prstClr val="black"/>
              </a:solidFill>
            </a:endParaRPr>
          </a:p>
          <a:p>
            <a:pPr marL="0" lvl="0" indent="0" algn="just">
              <a:buNone/>
            </a:pPr>
            <a:r>
              <a:rPr lang="tr-TR" b="1" dirty="0" smtClean="0"/>
              <a:t>Fakülte Sekreterleri</a:t>
            </a:r>
            <a:r>
              <a:rPr lang="tr-TR" dirty="0" smtClean="0"/>
              <a:t>: </a:t>
            </a:r>
          </a:p>
          <a:p>
            <a:pPr marL="0" lvl="0" indent="0" algn="just">
              <a:buNone/>
            </a:pPr>
            <a:r>
              <a:rPr lang="tr-TR" dirty="0" smtClean="0"/>
              <a:t>Hayriye BAL          </a:t>
            </a:r>
            <a:r>
              <a:rPr lang="tr-TR" dirty="0" smtClean="0">
                <a:hlinkClick r:id="rId5"/>
              </a:rPr>
              <a:t>hayriyebal@hotmail.com</a:t>
            </a:r>
            <a:endParaRPr lang="tr-TR" dirty="0" smtClean="0"/>
          </a:p>
          <a:p>
            <a:pPr marL="0" lvl="0" indent="0" algn="just">
              <a:buNone/>
            </a:pPr>
            <a:r>
              <a:rPr lang="tr-TR" dirty="0" smtClean="0"/>
              <a:t> </a:t>
            </a:r>
          </a:p>
          <a:p>
            <a:pPr marL="0" lvl="0" indent="0" algn="just">
              <a:buNone/>
            </a:pPr>
            <a:r>
              <a:rPr lang="tr-TR" dirty="0" smtClean="0"/>
              <a:t>Hatice KASAR       </a:t>
            </a:r>
            <a:r>
              <a:rPr lang="tr-TR" dirty="0" smtClean="0">
                <a:hlinkClick r:id="rId6"/>
              </a:rPr>
              <a:t>haticekasar@cag.edu.tr</a:t>
            </a:r>
            <a:endParaRPr lang="tr-TR" dirty="0" smtClean="0"/>
          </a:p>
          <a:p>
            <a:pPr marL="0" lvl="0" indent="0" algn="just">
              <a:buNone/>
            </a:pPr>
            <a:r>
              <a:rPr lang="tr-TR" dirty="0" smtClean="0"/>
              <a:t> </a:t>
            </a:r>
          </a:p>
          <a:p>
            <a:pPr marL="0" lv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053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4138550"/>
              </p:ext>
            </p:extLst>
          </p:nvPr>
        </p:nvGraphicFramePr>
        <p:xfrm>
          <a:off x="827584" y="2564904"/>
          <a:ext cx="7787208" cy="179767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893604"/>
                <a:gridCol w="3893604"/>
              </a:tblGrid>
              <a:tr h="757443">
                <a:tc gridSpan="2">
                  <a:txBody>
                    <a:bodyPr/>
                    <a:lstStyle/>
                    <a:p>
                      <a:r>
                        <a:rPr lang="tr-TR" dirty="0" smtClean="0"/>
                        <a:t>İktisadi ve İdari Bilimler Fakültesi  (2019-2020)</a:t>
                      </a:r>
                      <a:endParaRPr lang="en-US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520115">
                <a:tc>
                  <a:txBody>
                    <a:bodyPr/>
                    <a:lstStyle/>
                    <a:p>
                      <a:r>
                        <a:rPr lang="tr-TR" dirty="0" smtClean="0"/>
                        <a:t> Öğretim elemanı sayısı</a:t>
                      </a:r>
                      <a:endParaRPr lang="en-US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32</a:t>
                      </a:r>
                      <a:endParaRPr lang="en-US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52011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Öğrenci sayısı</a:t>
                      </a:r>
                      <a:endParaRPr lang="en-US" dirty="0" smtClean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890</a:t>
                      </a:r>
                      <a:endParaRPr lang="en-US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8444" y="44624"/>
            <a:ext cx="3264363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643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8769612"/>
              </p:ext>
            </p:extLst>
          </p:nvPr>
        </p:nvGraphicFramePr>
        <p:xfrm>
          <a:off x="35496" y="640080"/>
          <a:ext cx="9144000" cy="578140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19672"/>
                <a:gridCol w="2844752"/>
                <a:gridCol w="4679576"/>
              </a:tblGrid>
              <a:tr h="290371">
                <a:tc>
                  <a:txBody>
                    <a:bodyPr/>
                    <a:lstStyle/>
                    <a:p>
                      <a:r>
                        <a:rPr lang="tr-TR" sz="1400" baseline="0" dirty="0" smtClean="0"/>
                        <a:t> Bölüm adı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 </a:t>
                      </a:r>
                      <a:r>
                        <a:rPr lang="tr-TR" sz="1400" baseline="0" dirty="0" smtClean="0"/>
                        <a:t> Akademik Danışmanlar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Ders Seçim Danışmanları</a:t>
                      </a:r>
                      <a:endParaRPr lang="en-US" sz="1400" dirty="0"/>
                    </a:p>
                  </a:txBody>
                  <a:tcPr/>
                </a:tc>
              </a:tr>
              <a:tr h="1145575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 Uluslararası İşletmecilik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 smtClean="0"/>
                        <a:t>Doç.Dr.</a:t>
                      </a:r>
                      <a:r>
                        <a:rPr lang="tr-TR" sz="1400" baseline="0" dirty="0" smtClean="0"/>
                        <a:t> Eda YAŞA ÖZELTÜRKAY &amp; </a:t>
                      </a:r>
                      <a:r>
                        <a:rPr lang="tr-TR" sz="1400" dirty="0" smtClean="0"/>
                        <a:t>Dr. Öğr. Üyesi Murat GÜLMEZ </a:t>
                      </a:r>
                      <a:endParaRPr lang="tr-TR" sz="1400" baseline="0" dirty="0" smtClean="0"/>
                    </a:p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Doç.Dr.</a:t>
                      </a:r>
                      <a:r>
                        <a:rPr lang="tr-TR" sz="1400" baseline="0" dirty="0" smtClean="0"/>
                        <a:t> Eda YAŞA ÖZELTÜRKAY </a:t>
                      </a:r>
                      <a:r>
                        <a:rPr lang="tr-TR" sz="1400" baseline="0" dirty="0" smtClean="0">
                          <a:hlinkClick r:id="rId2"/>
                        </a:rPr>
                        <a:t>edayasa@cag.edu.tr</a:t>
                      </a:r>
                      <a:r>
                        <a:rPr lang="tr-TR" sz="1400" baseline="0" dirty="0" smtClean="0"/>
                        <a:t> </a:t>
                      </a:r>
                    </a:p>
                    <a:p>
                      <a:r>
                        <a:rPr lang="tr-TR" sz="1400" baseline="0" dirty="0" smtClean="0"/>
                        <a:t>Arş.Gör. Hazal ÖZBEK </a:t>
                      </a:r>
                      <a:r>
                        <a:rPr lang="tr-TR" sz="1400" baseline="0" dirty="0" smtClean="0">
                          <a:hlinkClick r:id="rId3"/>
                        </a:rPr>
                        <a:t>hazalezgiozbek@cag.edu.tr</a:t>
                      </a:r>
                      <a:r>
                        <a:rPr lang="tr-TR" sz="1400" baseline="0" dirty="0" smtClean="0"/>
                        <a:t> </a:t>
                      </a:r>
                    </a:p>
                    <a:p>
                      <a:r>
                        <a:rPr lang="tr-TR" sz="1400" baseline="0" dirty="0" smtClean="0"/>
                        <a:t>Arş.Gör. Gizem KOÇAK </a:t>
                      </a:r>
                      <a:r>
                        <a:rPr lang="tr-TR" sz="1400" baseline="0" dirty="0" smtClean="0">
                          <a:hlinkClick r:id="rId4"/>
                        </a:rPr>
                        <a:t>gizemari@cag.edu.tr</a:t>
                      </a:r>
                      <a:r>
                        <a:rPr lang="tr-TR" sz="1400" baseline="0" dirty="0" smtClean="0"/>
                        <a:t> </a:t>
                      </a:r>
                    </a:p>
                    <a:p>
                      <a:r>
                        <a:rPr lang="tr-TR" sz="1400" baseline="0" dirty="0" smtClean="0"/>
                        <a:t>Arş.Gör. Aysel ULUGÜNER  </a:t>
                      </a:r>
                      <a:r>
                        <a:rPr lang="tr-TR" sz="1400" baseline="0" dirty="0" smtClean="0">
                          <a:hlinkClick r:id="rId5"/>
                        </a:rPr>
                        <a:t>ayselulugüner@cag.edu.tr</a:t>
                      </a:r>
                      <a:endParaRPr lang="tr-TR" sz="1400" baseline="0" dirty="0"/>
                    </a:p>
                    <a:p>
                      <a:endParaRPr lang="tr-TR" sz="1400" baseline="0" dirty="0" smtClean="0"/>
                    </a:p>
                  </a:txBody>
                  <a:tcPr/>
                </a:tc>
              </a:tr>
              <a:tr h="1360371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Uluslararası Finans ve Bankacılık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 smtClean="0"/>
                        <a:t>Prof.Dr.</a:t>
                      </a:r>
                      <a:r>
                        <a:rPr lang="tr-TR" sz="1400" baseline="0" dirty="0" smtClean="0"/>
                        <a:t> Mustafa BAŞARAN &amp;</a:t>
                      </a:r>
                      <a:r>
                        <a:rPr lang="tr-TR" sz="1400" dirty="0" smtClean="0"/>
                        <a:t>Dr. Öğr. Üyesi Gökhan SÖKMEN</a:t>
                      </a:r>
                    </a:p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Dr. Öğr. Üyesi Gökhan SÖKMEN gokhansokmen@cag.edu.tr</a:t>
                      </a:r>
                    </a:p>
                    <a:p>
                      <a:r>
                        <a:rPr lang="tr-TR" sz="1400" dirty="0" smtClean="0"/>
                        <a:t> Öğr. Gör .</a:t>
                      </a:r>
                      <a:r>
                        <a:rPr lang="tr-TR" sz="1400" baseline="0" dirty="0" smtClean="0"/>
                        <a:t> Ayşegül KURTULGAN </a:t>
                      </a:r>
                      <a:r>
                        <a:rPr lang="tr-TR" sz="1400" baseline="0" dirty="0" smtClean="0">
                          <a:hlinkClick r:id="rId6"/>
                        </a:rPr>
                        <a:t>aysegulkurtulgan@cag.edu.tr</a:t>
                      </a:r>
                      <a:r>
                        <a:rPr lang="tr-TR" sz="1400" baseline="0" dirty="0" smtClean="0"/>
                        <a:t> </a:t>
                      </a:r>
                      <a:endParaRPr lang="tr-TR" sz="1400" dirty="0" smtClean="0"/>
                    </a:p>
                    <a:p>
                      <a:r>
                        <a:rPr lang="tr-TR" sz="1400" dirty="0" smtClean="0"/>
                        <a:t>Arş.Gör. Sefika ONATÇA AYGÜN </a:t>
                      </a:r>
                      <a:r>
                        <a:rPr lang="tr-TR" sz="1400" dirty="0" smtClean="0">
                          <a:hlinkClick r:id="rId7"/>
                        </a:rPr>
                        <a:t>sefikanilayonatca@cag.edu.tr</a:t>
                      </a:r>
                      <a:endParaRPr lang="tr-TR" sz="1400" dirty="0" smtClean="0"/>
                    </a:p>
                    <a:p>
                      <a:r>
                        <a:rPr lang="tr-TR" sz="1400" dirty="0" smtClean="0"/>
                        <a:t>Arş.Gör. Süreyya YILMAZ</a:t>
                      </a:r>
                    </a:p>
                    <a:p>
                      <a:r>
                        <a:rPr lang="tr-TR" sz="1400" dirty="0" smtClean="0">
                          <a:hlinkClick r:id="rId8"/>
                        </a:rPr>
                        <a:t>sureyyayilmaz@cag.edu.tr</a:t>
                      </a:r>
                      <a:endParaRPr lang="tr-TR" sz="1400" dirty="0" smtClean="0"/>
                    </a:p>
                    <a:p>
                      <a:r>
                        <a:rPr lang="tr-TR" sz="1400" dirty="0" smtClean="0"/>
                        <a:t> Arş.Gör. Gözde ELBİR  </a:t>
                      </a:r>
                      <a:r>
                        <a:rPr lang="tr-TR" sz="1400" dirty="0" smtClean="0">
                          <a:hlinkClick r:id="rId9"/>
                        </a:rPr>
                        <a:t>gozdelebir@cag.edu.tr</a:t>
                      </a:r>
                      <a:endParaRPr lang="tr-TR" sz="1400" dirty="0" smtClean="0"/>
                    </a:p>
                    <a:p>
                      <a:endParaRPr lang="en-US" sz="1400" dirty="0"/>
                    </a:p>
                  </a:txBody>
                  <a:tcPr/>
                </a:tc>
              </a:tr>
              <a:tr h="1145575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Uluslararası Ticaret ve Lojistik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 Doç.Dr.</a:t>
                      </a:r>
                      <a:r>
                        <a:rPr lang="tr-TR" sz="1400" baseline="0" dirty="0" smtClean="0"/>
                        <a:t> Soner  ÖĞÜT  &amp; Dr. Öğr. Üyesi Murat GÜLMEZ &amp;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Dr. Öğr. Üyesi Murat GÜLMEZ </a:t>
                      </a:r>
                      <a:r>
                        <a:rPr lang="tr-TR" sz="1400" dirty="0" smtClean="0">
                          <a:hlinkClick r:id="rId10"/>
                        </a:rPr>
                        <a:t>mgulmez@cag.edu.tr</a:t>
                      </a:r>
                      <a:r>
                        <a:rPr lang="tr-TR" sz="1400" dirty="0" smtClean="0"/>
                        <a:t> </a:t>
                      </a:r>
                    </a:p>
                    <a:p>
                      <a:r>
                        <a:rPr lang="tr-TR" sz="1400" dirty="0" smtClean="0"/>
                        <a:t>Dr.Öğr. Üyesi Saadet SAĞTAŞ saadetsagtas@cag.edu.tr</a:t>
                      </a:r>
                    </a:p>
                    <a:p>
                      <a:r>
                        <a:rPr lang="tr-TR" sz="1400" dirty="0" smtClean="0"/>
                        <a:t>Arş.Gör. Suzan OĞUZ  suzanoguz@cag.edu.tr</a:t>
                      </a:r>
                    </a:p>
                    <a:p>
                      <a:r>
                        <a:rPr lang="tr-TR" sz="1400" dirty="0" smtClean="0"/>
                        <a:t>Arş.Gör. Deniz YALÇINTAŞ  </a:t>
                      </a:r>
                      <a:r>
                        <a:rPr lang="tr-TR" sz="1400" dirty="0" smtClean="0">
                          <a:hlinkClick r:id="rId11"/>
                        </a:rPr>
                        <a:t>denizyalcintas@cag.edu.tr</a:t>
                      </a:r>
                      <a:endParaRPr lang="tr-TR" sz="1400" dirty="0" smtClean="0"/>
                    </a:p>
                    <a:p>
                      <a:r>
                        <a:rPr lang="tr-TR" sz="1400" dirty="0" smtClean="0"/>
                        <a:t>Öğr.Gör. Eda KAYHAN edakayhan@cag.edu.tr</a:t>
                      </a:r>
                      <a:endParaRPr lang="en-US" sz="1400" dirty="0"/>
                    </a:p>
                  </a:txBody>
                  <a:tcPr/>
                </a:tc>
              </a:tr>
              <a:tr h="1575166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Uluslararası İlişkiler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Prof.Dr. Ali</a:t>
                      </a:r>
                      <a:r>
                        <a:rPr lang="tr-TR" sz="1400" baseline="0" dirty="0" smtClean="0"/>
                        <a:t> Engin OBA &amp; Dr. Öğr. Üyesi  Sevgi BALKAN ŞAHİN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aseline="0" dirty="0" smtClean="0"/>
                        <a:t>Dr. Öğr. Üyesi  Sevgi BALKAN ŞAHİN </a:t>
                      </a:r>
                      <a:r>
                        <a:rPr lang="tr-TR" sz="1400" baseline="0" dirty="0" smtClean="0">
                          <a:hlinkClick r:id="rId12"/>
                        </a:rPr>
                        <a:t>sevgibalkan@cag.edu.tr</a:t>
                      </a:r>
                      <a:endParaRPr lang="tr-TR" sz="1400" baseline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aseline="0" dirty="0" smtClean="0"/>
                        <a:t> Dr. Öğr. Üyesi Saffet AKKAYA </a:t>
                      </a:r>
                      <a:r>
                        <a:rPr lang="tr-TR" sz="1400" baseline="0" dirty="0" smtClean="0">
                          <a:hlinkClick r:id="rId13"/>
                        </a:rPr>
                        <a:t>saffetakkaya@cag.edu.tr</a:t>
                      </a:r>
                      <a:r>
                        <a:rPr lang="tr-TR" sz="1400" baseline="0" dirty="0" smtClean="0"/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aseline="0" dirty="0" smtClean="0"/>
                        <a:t>Arş.Gör. İlke TAŞDEMİR ilketasdemir@cag.edu.tr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aseline="0" dirty="0" smtClean="0"/>
                        <a:t>Arş.Gör. Özge ÇETİNER </a:t>
                      </a:r>
                      <a:r>
                        <a:rPr lang="tr-TR" sz="1400" baseline="0" dirty="0" smtClean="0">
                          <a:hlinkClick r:id="rId14"/>
                        </a:rPr>
                        <a:t>ozgecetiner@cag.edu.tr</a:t>
                      </a:r>
                      <a:r>
                        <a:rPr lang="tr-TR" sz="1400" baseline="0" dirty="0" smtClean="0"/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aseline="0" dirty="0" smtClean="0"/>
                        <a:t>Arş.Gör. Muhterem Akgüden </a:t>
                      </a:r>
                      <a:r>
                        <a:rPr lang="tr-TR" sz="1400" baseline="0" dirty="0" smtClean="0">
                          <a:hlinkClick r:id="rId15"/>
                        </a:rPr>
                        <a:t>muhteremakguden@cag.edu.tr</a:t>
                      </a:r>
                      <a:r>
                        <a:rPr lang="tr-TR" sz="1400" baseline="0" dirty="0" smtClean="0"/>
                        <a:t> </a:t>
                      </a:r>
                    </a:p>
                    <a:p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3688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hlinkClick r:id="rId2"/>
              </a:rPr>
              <a:t>https://www.cag.edu.tr/tr/iktisadi-ve-idari-bilimler-fakultesi</a:t>
            </a:r>
            <a:endParaRPr lang="en-US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957" y="1600200"/>
            <a:ext cx="805008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5069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08176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8872" indent="0">
              <a:buNone/>
            </a:pP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İktisadi İdari Bilimler Fakültesi Bölümleri</a:t>
            </a:r>
          </a:p>
          <a:p>
            <a:pPr marL="118872" indent="0">
              <a:buNone/>
            </a:pP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Uluslararası İşletmecilik</a:t>
            </a: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Uluslararası Finans ve Bankacılık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Uluslararası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İlişkiler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Uluslararası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Ticaret ve Lojistik</a:t>
            </a:r>
          </a:p>
          <a:p>
            <a:endParaRPr lang="tr-TR" dirty="0"/>
          </a:p>
          <a:p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7477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tr-TR" dirty="0" smtClean="0"/>
              <a:t>Neden Çağ?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</a:t>
            </a:r>
            <a:r>
              <a:rPr lang="tr-TR" dirty="0" smtClean="0">
                <a:hlinkClick r:id="rId2"/>
              </a:rPr>
              <a:t>www.cag.edu.tr/tr/adaylara-bilgi-tanitim-videosu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>
                <a:hlinkClick r:id="rId3"/>
              </a:rPr>
              <a:t>https://www.cag.edu.tr/tr/adaylara-bilgi-akademik-programlar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2666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Çağ</a:t>
            </a:r>
            <a:r>
              <a:rPr lang="en-US" dirty="0"/>
              <a:t> </a:t>
            </a:r>
            <a:r>
              <a:rPr lang="en-US" dirty="0" err="1"/>
              <a:t>Üniversitesi</a:t>
            </a:r>
            <a:r>
              <a:rPr lang="en-US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9 </a:t>
            </a:r>
            <a:r>
              <a:rPr lang="en-US" dirty="0" err="1"/>
              <a:t>Temmuz</a:t>
            </a:r>
            <a:r>
              <a:rPr lang="en-US" dirty="0"/>
              <a:t> 1997 </a:t>
            </a:r>
            <a:r>
              <a:rPr lang="en-US" dirty="0" err="1"/>
              <a:t>tarihinde</a:t>
            </a:r>
            <a:r>
              <a:rPr lang="en-US" dirty="0"/>
              <a:t>, 4282 </a:t>
            </a:r>
            <a:r>
              <a:rPr lang="en-US" dirty="0" err="1"/>
              <a:t>Sayılı</a:t>
            </a:r>
            <a:r>
              <a:rPr lang="en-US" dirty="0"/>
              <a:t> </a:t>
            </a:r>
            <a:r>
              <a:rPr lang="en-US" dirty="0" err="1"/>
              <a:t>yasayla</a:t>
            </a:r>
            <a:r>
              <a:rPr lang="en-US" dirty="0"/>
              <a:t>, </a:t>
            </a:r>
            <a:r>
              <a:rPr lang="en-US" dirty="0" err="1"/>
              <a:t>Bayboğan</a:t>
            </a:r>
            <a:r>
              <a:rPr lang="en-US" dirty="0"/>
              <a:t> </a:t>
            </a:r>
            <a:r>
              <a:rPr lang="en-US" dirty="0" err="1"/>
              <a:t>Eğitim</a:t>
            </a:r>
            <a:r>
              <a:rPr lang="en-US" dirty="0"/>
              <a:t> </a:t>
            </a:r>
            <a:r>
              <a:rPr lang="en-US" dirty="0" err="1"/>
              <a:t>Vakfı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,</a:t>
            </a:r>
          </a:p>
          <a:p>
            <a:r>
              <a:rPr lang="en-US" dirty="0"/>
              <a:t>2547 </a:t>
            </a:r>
            <a:r>
              <a:rPr lang="en-US" dirty="0" err="1"/>
              <a:t>sayılı</a:t>
            </a:r>
            <a:r>
              <a:rPr lang="en-US" dirty="0"/>
              <a:t> </a:t>
            </a:r>
            <a:r>
              <a:rPr lang="en-US" dirty="0" err="1"/>
              <a:t>yasanın</a:t>
            </a:r>
            <a:r>
              <a:rPr lang="en-US" dirty="0"/>
              <a:t> </a:t>
            </a:r>
            <a:r>
              <a:rPr lang="en-US" dirty="0" err="1"/>
              <a:t>Vakıf</a:t>
            </a:r>
            <a:r>
              <a:rPr lang="en-US" dirty="0"/>
              <a:t> </a:t>
            </a:r>
            <a:r>
              <a:rPr lang="en-US" dirty="0" err="1"/>
              <a:t>Yükseköğretim</a:t>
            </a:r>
            <a:r>
              <a:rPr lang="en-US" dirty="0"/>
              <a:t> </a:t>
            </a:r>
            <a:r>
              <a:rPr lang="en-US" dirty="0" err="1"/>
              <a:t>Kurumları’na</a:t>
            </a:r>
            <a:r>
              <a:rPr lang="en-US" dirty="0"/>
              <a:t> </a:t>
            </a:r>
            <a:r>
              <a:rPr lang="en-US" dirty="0" err="1"/>
              <a:t>ilişkin</a:t>
            </a:r>
            <a:r>
              <a:rPr lang="en-US" dirty="0"/>
              <a:t> </a:t>
            </a:r>
            <a:r>
              <a:rPr lang="en-US" dirty="0" err="1"/>
              <a:t>hükümlerine</a:t>
            </a:r>
            <a:r>
              <a:rPr lang="en-US" dirty="0"/>
              <a:t> </a:t>
            </a:r>
            <a:r>
              <a:rPr lang="en-US" dirty="0" err="1"/>
              <a:t>tabi</a:t>
            </a:r>
            <a:r>
              <a:rPr lang="en-US" dirty="0"/>
              <a:t>, </a:t>
            </a:r>
            <a:r>
              <a:rPr lang="en-US" dirty="0" err="1"/>
              <a:t>kamu</a:t>
            </a:r>
            <a:r>
              <a:rPr lang="en-US" dirty="0"/>
              <a:t> </a:t>
            </a:r>
            <a:r>
              <a:rPr lang="en-US" dirty="0" err="1" smtClean="0"/>
              <a:t>tüzel</a:t>
            </a:r>
            <a:r>
              <a:rPr lang="tr-TR" dirty="0" smtClean="0"/>
              <a:t> </a:t>
            </a:r>
            <a:r>
              <a:rPr lang="en-US" dirty="0" err="1" smtClean="0"/>
              <a:t>kişiliğini</a:t>
            </a:r>
            <a:r>
              <a:rPr lang="en-US" dirty="0" smtClean="0"/>
              <a:t> </a:t>
            </a:r>
            <a:r>
              <a:rPr lang="en-US" dirty="0" err="1"/>
              <a:t>haiz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 smtClean="0"/>
              <a:t>kurulmuştur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  <a:r>
              <a:rPr lang="en-US" dirty="0" smtClean="0">
                <a:hlinkClick r:id="rId2"/>
              </a:rPr>
              <a:t>www.cag.edu.tr/tr/universite-dunden-bugune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2018 </a:t>
            </a:r>
            <a:r>
              <a:rPr lang="en-US" dirty="0" err="1"/>
              <a:t>yılı</a:t>
            </a:r>
            <a:r>
              <a:rPr lang="en-US" dirty="0"/>
              <a:t> </a:t>
            </a:r>
            <a:r>
              <a:rPr lang="en-US" dirty="0" err="1"/>
              <a:t>itibariyle</a:t>
            </a:r>
            <a:endParaRPr lang="en-US" dirty="0"/>
          </a:p>
          <a:p>
            <a:r>
              <a:rPr lang="en-US" dirty="0" err="1"/>
              <a:t>Öğrenci</a:t>
            </a:r>
            <a:r>
              <a:rPr lang="en-US" dirty="0"/>
              <a:t> </a:t>
            </a:r>
            <a:r>
              <a:rPr lang="en-US" dirty="0" err="1"/>
              <a:t>Sayısı</a:t>
            </a:r>
            <a:r>
              <a:rPr lang="en-US" dirty="0"/>
              <a:t>: 4691 (</a:t>
            </a:r>
            <a:r>
              <a:rPr lang="en-US" dirty="0" err="1"/>
              <a:t>Hazırlık</a:t>
            </a:r>
            <a:r>
              <a:rPr lang="en-US" dirty="0"/>
              <a:t>, </a:t>
            </a:r>
            <a:r>
              <a:rPr lang="en-US" dirty="0" err="1"/>
              <a:t>Önlisans</a:t>
            </a:r>
            <a:r>
              <a:rPr lang="en-US" dirty="0"/>
              <a:t>, </a:t>
            </a:r>
            <a:r>
              <a:rPr lang="en-US" dirty="0" err="1"/>
              <a:t>Lisans</a:t>
            </a:r>
            <a:r>
              <a:rPr lang="en-US" dirty="0"/>
              <a:t>, </a:t>
            </a:r>
            <a:r>
              <a:rPr lang="en-US" dirty="0" err="1"/>
              <a:t>Lisansüstü</a:t>
            </a:r>
            <a:r>
              <a:rPr lang="en-US" dirty="0"/>
              <a:t>)</a:t>
            </a:r>
          </a:p>
          <a:p>
            <a:r>
              <a:rPr lang="en-US" dirty="0" err="1"/>
              <a:t>Akademik</a:t>
            </a:r>
            <a:r>
              <a:rPr lang="en-US" dirty="0"/>
              <a:t> </a:t>
            </a:r>
            <a:r>
              <a:rPr lang="en-US" dirty="0" err="1"/>
              <a:t>Personel</a:t>
            </a:r>
            <a:r>
              <a:rPr lang="en-US" dirty="0"/>
              <a:t>: 194 (Tam </a:t>
            </a:r>
            <a:r>
              <a:rPr lang="en-US" dirty="0" err="1"/>
              <a:t>zamanlı</a:t>
            </a:r>
            <a:r>
              <a:rPr lang="en-US" dirty="0"/>
              <a:t>); 31 (</a:t>
            </a:r>
            <a:r>
              <a:rPr lang="en-US" dirty="0" err="1"/>
              <a:t>Yarı</a:t>
            </a:r>
            <a:r>
              <a:rPr lang="en-US" dirty="0"/>
              <a:t> </a:t>
            </a:r>
            <a:r>
              <a:rPr lang="en-US" dirty="0" err="1"/>
              <a:t>zamanlı</a:t>
            </a:r>
            <a:r>
              <a:rPr lang="en-US" dirty="0"/>
              <a:t>)</a:t>
            </a:r>
          </a:p>
          <a:p>
            <a:r>
              <a:rPr lang="en-US" dirty="0" err="1"/>
              <a:t>İdari</a:t>
            </a:r>
            <a:r>
              <a:rPr lang="en-US" dirty="0"/>
              <a:t> </a:t>
            </a:r>
            <a:r>
              <a:rPr lang="en-US" dirty="0" err="1"/>
              <a:t>Personel</a:t>
            </a:r>
            <a:r>
              <a:rPr lang="en-US" dirty="0"/>
              <a:t>: 102</a:t>
            </a:r>
          </a:p>
        </p:txBody>
      </p:sp>
    </p:spTree>
    <p:extLst>
      <p:ext uri="{BB962C8B-B14F-4D97-AF65-F5344CB8AC3E}">
        <p14:creationId xmlns:p14="http://schemas.microsoft.com/office/powerpoint/2010/main" val="213398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6712" y="0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7266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Vizyon</a:t>
            </a:r>
            <a:r>
              <a:rPr lang="en-US" dirty="0"/>
              <a:t>: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775191"/>
            <a:ext cx="8629348" cy="4625609"/>
          </a:xfrm>
        </p:spPr>
        <p:txBody>
          <a:bodyPr/>
          <a:lstStyle/>
          <a:p>
            <a:pPr marL="118872" indent="0">
              <a:buNone/>
            </a:pP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beşeri</a:t>
            </a:r>
            <a:r>
              <a:rPr lang="en-US" dirty="0"/>
              <a:t> </a:t>
            </a:r>
            <a:r>
              <a:rPr lang="en-US" dirty="0" err="1"/>
              <a:t>bilimler</a:t>
            </a:r>
            <a:r>
              <a:rPr lang="en-US" dirty="0"/>
              <a:t> </a:t>
            </a:r>
            <a:r>
              <a:rPr lang="en-US" dirty="0" err="1" smtClean="0"/>
              <a:t>alanında</a:t>
            </a:r>
            <a:endParaRPr lang="tr-TR" dirty="0" smtClean="0"/>
          </a:p>
          <a:p>
            <a:r>
              <a:rPr lang="en-US" dirty="0" smtClean="0"/>
              <a:t> </a:t>
            </a:r>
            <a:r>
              <a:rPr lang="en-US" dirty="0" err="1"/>
              <a:t>eğitim-öğretim</a:t>
            </a:r>
            <a:r>
              <a:rPr lang="en-US" dirty="0" smtClean="0"/>
              <a:t>,</a:t>
            </a:r>
            <a:endParaRPr lang="tr-TR" dirty="0" smtClean="0"/>
          </a:p>
          <a:p>
            <a:r>
              <a:rPr lang="en-US" dirty="0" smtClean="0"/>
              <a:t> </a:t>
            </a:r>
            <a:r>
              <a:rPr lang="en-US" dirty="0" err="1"/>
              <a:t>araştırma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endParaRPr lang="tr-TR" dirty="0" smtClean="0"/>
          </a:p>
          <a:p>
            <a:r>
              <a:rPr lang="en-US" dirty="0" smtClean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katkı</a:t>
            </a:r>
            <a:r>
              <a:rPr lang="tr-TR" dirty="0"/>
              <a:t> </a:t>
            </a:r>
            <a:r>
              <a:rPr lang="en-US" dirty="0" err="1" smtClean="0"/>
              <a:t>çalışmalarında</a:t>
            </a:r>
            <a:endParaRPr lang="tr-TR" dirty="0" smtClean="0"/>
          </a:p>
          <a:p>
            <a:r>
              <a:rPr lang="en-US" dirty="0" smtClean="0"/>
              <a:t> </a:t>
            </a:r>
            <a:r>
              <a:rPr lang="en-US" dirty="0" err="1"/>
              <a:t>Türkiye’nin</a:t>
            </a:r>
            <a:r>
              <a:rPr lang="en-US" dirty="0"/>
              <a:t> </a:t>
            </a:r>
            <a:r>
              <a:rPr lang="en-US" dirty="0" err="1"/>
              <a:t>önde</a:t>
            </a:r>
            <a:r>
              <a:rPr lang="en-US" dirty="0"/>
              <a:t> </a:t>
            </a:r>
            <a:r>
              <a:rPr lang="en-US" dirty="0" err="1"/>
              <a:t>gelen</a:t>
            </a:r>
            <a:r>
              <a:rPr lang="en-US" dirty="0"/>
              <a:t> </a:t>
            </a:r>
            <a:r>
              <a:rPr lang="en-US" dirty="0" err="1" smtClean="0"/>
              <a:t>vakıf</a:t>
            </a:r>
            <a:r>
              <a:rPr lang="tr-TR" dirty="0"/>
              <a:t> </a:t>
            </a:r>
            <a:r>
              <a:rPr lang="en-US" dirty="0" err="1" smtClean="0"/>
              <a:t>üniversitelerinden</a:t>
            </a:r>
            <a:r>
              <a:rPr lang="en-US" dirty="0" smtClean="0"/>
              <a:t> </a:t>
            </a:r>
            <a:r>
              <a:rPr lang="en-US" dirty="0" err="1"/>
              <a:t>biri</a:t>
            </a:r>
            <a:r>
              <a:rPr lang="en-US" dirty="0"/>
              <a:t> </a:t>
            </a:r>
            <a:r>
              <a:rPr lang="en-US" dirty="0" err="1" smtClean="0"/>
              <a:t>olmak</a:t>
            </a:r>
            <a:r>
              <a:rPr lang="tr-TR" dirty="0" smtClean="0"/>
              <a:t>tır.</a:t>
            </a:r>
            <a:endParaRPr lang="en-US" dirty="0"/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4487" y="5897159"/>
            <a:ext cx="1702061" cy="960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579" y="-11917"/>
            <a:ext cx="1689174" cy="1352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0871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Misyon</a:t>
            </a:r>
            <a:r>
              <a:rPr lang="en-US" dirty="0"/>
              <a:t>: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/>
              <a:t>üretim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paylaşım</a:t>
            </a:r>
            <a:r>
              <a:rPr lang="en-US" dirty="0"/>
              <a:t> </a:t>
            </a:r>
            <a:r>
              <a:rPr lang="en-US" dirty="0" err="1"/>
              <a:t>merkezi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Atatürkçü</a:t>
            </a:r>
            <a:r>
              <a:rPr lang="en-US" dirty="0"/>
              <a:t> </a:t>
            </a:r>
            <a:r>
              <a:rPr lang="en-US" dirty="0" err="1"/>
              <a:t>düşünce</a:t>
            </a:r>
            <a:r>
              <a:rPr lang="en-US" dirty="0"/>
              <a:t> </a:t>
            </a:r>
            <a:r>
              <a:rPr lang="en-US" dirty="0" err="1"/>
              <a:t>sistemi</a:t>
            </a:r>
            <a:r>
              <a:rPr lang="en-US" dirty="0"/>
              <a:t> </a:t>
            </a:r>
            <a:r>
              <a:rPr lang="en-US" dirty="0" err="1"/>
              <a:t>doğrultusunda</a:t>
            </a:r>
            <a:r>
              <a:rPr lang="en-US" dirty="0"/>
              <a:t>, </a:t>
            </a:r>
            <a:endParaRPr lang="tr-TR" dirty="0"/>
          </a:p>
          <a:p>
            <a:r>
              <a:rPr lang="en-US" dirty="0" err="1"/>
              <a:t>Dünya</a:t>
            </a:r>
            <a:r>
              <a:rPr lang="tr-TR" dirty="0"/>
              <a:t> </a:t>
            </a:r>
            <a:r>
              <a:rPr lang="en-US" dirty="0" err="1"/>
              <a:t>standartlarında</a:t>
            </a:r>
            <a:r>
              <a:rPr lang="en-US" dirty="0"/>
              <a:t> </a:t>
            </a:r>
            <a:r>
              <a:rPr lang="en-US" dirty="0" err="1"/>
              <a:t>eğitim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öğretim</a:t>
            </a:r>
            <a:r>
              <a:rPr lang="en-US" dirty="0"/>
              <a:t> </a:t>
            </a:r>
            <a:r>
              <a:rPr lang="en-US" dirty="0" err="1"/>
              <a:t>vererek</a:t>
            </a:r>
            <a:r>
              <a:rPr lang="en-US" dirty="0"/>
              <a:t>,</a:t>
            </a:r>
          </a:p>
          <a:p>
            <a:r>
              <a:rPr lang="en-US" dirty="0" err="1"/>
              <a:t>Araştırmacı</a:t>
            </a:r>
            <a:r>
              <a:rPr lang="en-US" dirty="0"/>
              <a:t>, </a:t>
            </a:r>
            <a:r>
              <a:rPr lang="en-US" dirty="0" err="1"/>
              <a:t>sorgulayıcı</a:t>
            </a:r>
            <a:r>
              <a:rPr lang="en-US" dirty="0"/>
              <a:t>, </a:t>
            </a:r>
            <a:r>
              <a:rPr lang="en-US" dirty="0" err="1"/>
              <a:t>girişimci</a:t>
            </a:r>
            <a:r>
              <a:rPr lang="en-US" dirty="0"/>
              <a:t>,</a:t>
            </a:r>
          </a:p>
          <a:p>
            <a:r>
              <a:rPr lang="en-US" dirty="0" err="1"/>
              <a:t>Evrensel</a:t>
            </a:r>
            <a:r>
              <a:rPr lang="en-US" dirty="0"/>
              <a:t> </a:t>
            </a:r>
            <a:r>
              <a:rPr lang="en-US" dirty="0" err="1"/>
              <a:t>değerler</a:t>
            </a:r>
            <a:r>
              <a:rPr lang="en-US" dirty="0"/>
              <a:t> </a:t>
            </a:r>
            <a:r>
              <a:rPr lang="en-US" dirty="0" err="1"/>
              <a:t>çerçevesinde</a:t>
            </a:r>
            <a:r>
              <a:rPr lang="en-US" dirty="0"/>
              <a:t> </a:t>
            </a:r>
            <a:r>
              <a:rPr lang="en-US" dirty="0" err="1"/>
              <a:t>topluma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çevreye</a:t>
            </a:r>
            <a:r>
              <a:rPr lang="en-US" dirty="0"/>
              <a:t> </a:t>
            </a:r>
            <a:r>
              <a:rPr lang="en-US" dirty="0" err="1"/>
              <a:t>duyarlı</a:t>
            </a:r>
            <a:r>
              <a:rPr lang="en-US" dirty="0"/>
              <a:t>,</a:t>
            </a:r>
          </a:p>
          <a:p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sorumluluk</a:t>
            </a:r>
            <a:r>
              <a:rPr lang="en-US" dirty="0"/>
              <a:t> </a:t>
            </a:r>
            <a:r>
              <a:rPr lang="en-US" dirty="0" err="1"/>
              <a:t>bilincine</a:t>
            </a:r>
            <a:r>
              <a:rPr lang="en-US" dirty="0"/>
              <a:t> </a:t>
            </a:r>
            <a:r>
              <a:rPr lang="en-US" dirty="0" err="1"/>
              <a:t>sahip</a:t>
            </a:r>
            <a:r>
              <a:rPr lang="en-US" dirty="0"/>
              <a:t>, </a:t>
            </a:r>
            <a:r>
              <a:rPr lang="en-US" dirty="0" err="1"/>
              <a:t>etik</a:t>
            </a:r>
            <a:r>
              <a:rPr lang="en-US" dirty="0"/>
              <a:t> </a:t>
            </a:r>
            <a:r>
              <a:rPr lang="en-US" dirty="0" err="1"/>
              <a:t>değerleri</a:t>
            </a:r>
            <a:r>
              <a:rPr lang="en-US" dirty="0"/>
              <a:t> </a:t>
            </a:r>
            <a:r>
              <a:rPr lang="en-US" dirty="0" err="1"/>
              <a:t>göz</a:t>
            </a:r>
            <a:r>
              <a:rPr lang="en-US" dirty="0"/>
              <a:t> </a:t>
            </a:r>
            <a:r>
              <a:rPr lang="en-US" dirty="0" err="1"/>
              <a:t>önünde</a:t>
            </a:r>
            <a:r>
              <a:rPr lang="en-US" dirty="0"/>
              <a:t> </a:t>
            </a:r>
            <a:r>
              <a:rPr lang="en-US" dirty="0" err="1"/>
              <a:t>bulunduran</a:t>
            </a:r>
            <a:r>
              <a:rPr lang="en-US" dirty="0"/>
              <a:t>,</a:t>
            </a:r>
          </a:p>
          <a:p>
            <a:r>
              <a:rPr lang="en-US" dirty="0" err="1"/>
              <a:t>Özgüveni</a:t>
            </a:r>
            <a:r>
              <a:rPr lang="en-US" dirty="0"/>
              <a:t> </a:t>
            </a:r>
            <a:r>
              <a:rPr lang="en-US" dirty="0" err="1"/>
              <a:t>yüksek</a:t>
            </a:r>
            <a:r>
              <a:rPr lang="en-US" dirty="0"/>
              <a:t>, </a:t>
            </a:r>
            <a:r>
              <a:rPr lang="en-US" dirty="0" err="1"/>
              <a:t>kendini</a:t>
            </a:r>
            <a:r>
              <a:rPr lang="en-US" dirty="0"/>
              <a:t> </a:t>
            </a:r>
            <a:r>
              <a:rPr lang="en-US" dirty="0" err="1"/>
              <a:t>ifade</a:t>
            </a:r>
            <a:r>
              <a:rPr lang="en-US" dirty="0"/>
              <a:t> </a:t>
            </a:r>
            <a:r>
              <a:rPr lang="en-US" dirty="0" err="1"/>
              <a:t>edebilen</a:t>
            </a:r>
            <a:r>
              <a:rPr lang="en-US" dirty="0"/>
              <a:t> </a:t>
            </a:r>
            <a:r>
              <a:rPr lang="en-US" dirty="0" err="1"/>
              <a:t>yaşama</a:t>
            </a:r>
            <a:r>
              <a:rPr lang="en-US" dirty="0"/>
              <a:t> </a:t>
            </a:r>
            <a:r>
              <a:rPr lang="en-US" dirty="0" err="1"/>
              <a:t>hazır</a:t>
            </a:r>
            <a:r>
              <a:rPr lang="en-US" dirty="0"/>
              <a:t> </a:t>
            </a:r>
            <a:r>
              <a:rPr lang="en-US" dirty="0" err="1"/>
              <a:t>bireyler</a:t>
            </a:r>
            <a:r>
              <a:rPr lang="en-US" dirty="0"/>
              <a:t> </a:t>
            </a:r>
            <a:r>
              <a:rPr lang="en-US" dirty="0" err="1"/>
              <a:t>yetiştirmek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535" y="116633"/>
            <a:ext cx="1708488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7306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değerler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Adil</a:t>
            </a:r>
            <a:r>
              <a:rPr lang="en-US" dirty="0"/>
              <a:t> </a:t>
            </a:r>
            <a:r>
              <a:rPr lang="en-US" dirty="0" err="1"/>
              <a:t>olmak</a:t>
            </a:r>
            <a:endParaRPr lang="en-US" dirty="0"/>
          </a:p>
          <a:p>
            <a:r>
              <a:rPr lang="en-US" dirty="0" err="1"/>
              <a:t>Etik</a:t>
            </a:r>
            <a:r>
              <a:rPr lang="en-US" dirty="0"/>
              <a:t> </a:t>
            </a:r>
            <a:r>
              <a:rPr lang="en-US" dirty="0" err="1"/>
              <a:t>davranmak</a:t>
            </a:r>
            <a:endParaRPr lang="en-US" dirty="0"/>
          </a:p>
          <a:p>
            <a:r>
              <a:rPr lang="en-US" dirty="0" err="1"/>
              <a:t>Şeffaflık</a:t>
            </a:r>
            <a:endParaRPr lang="en-US" dirty="0"/>
          </a:p>
          <a:p>
            <a:r>
              <a:rPr lang="en-US" dirty="0" err="1"/>
              <a:t>Bilimsellik</a:t>
            </a:r>
            <a:endParaRPr lang="en-US" dirty="0"/>
          </a:p>
          <a:p>
            <a:r>
              <a:rPr lang="en-US" dirty="0" err="1"/>
              <a:t>Girişimcilik</a:t>
            </a:r>
            <a:endParaRPr lang="en-US" dirty="0"/>
          </a:p>
          <a:p>
            <a:r>
              <a:rPr lang="en-US" dirty="0" err="1"/>
              <a:t>Kalite</a:t>
            </a:r>
            <a:r>
              <a:rPr lang="en-US" dirty="0"/>
              <a:t> </a:t>
            </a:r>
            <a:r>
              <a:rPr lang="en-US" dirty="0" err="1"/>
              <a:t>Odaklılık</a:t>
            </a:r>
            <a:endParaRPr lang="en-US" dirty="0"/>
          </a:p>
          <a:p>
            <a:r>
              <a:rPr lang="en-US" dirty="0" err="1"/>
              <a:t>Paydaş</a:t>
            </a:r>
            <a:r>
              <a:rPr lang="en-US" dirty="0"/>
              <a:t> </a:t>
            </a:r>
            <a:r>
              <a:rPr lang="en-US" dirty="0" err="1"/>
              <a:t>Odaklılık</a:t>
            </a:r>
            <a:endParaRPr lang="en-US" dirty="0"/>
          </a:p>
          <a:p>
            <a:r>
              <a:rPr lang="en-US" dirty="0" err="1"/>
              <a:t>Çevreye</a:t>
            </a:r>
            <a:r>
              <a:rPr lang="en-US" dirty="0"/>
              <a:t> </a:t>
            </a:r>
            <a:r>
              <a:rPr lang="en-US" dirty="0" err="1"/>
              <a:t>Duyarlılık</a:t>
            </a:r>
            <a:endParaRPr lang="en-US" dirty="0"/>
          </a:p>
          <a:p>
            <a:r>
              <a:rPr lang="en-US" dirty="0"/>
              <a:t>ÇAĞ </a:t>
            </a:r>
            <a:r>
              <a:rPr lang="en-US" dirty="0" err="1"/>
              <a:t>Kültürünü</a:t>
            </a:r>
            <a:r>
              <a:rPr lang="en-US" dirty="0"/>
              <a:t> </a:t>
            </a:r>
            <a:r>
              <a:rPr lang="en-US" dirty="0" err="1"/>
              <a:t>benimsemek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0"/>
            <a:ext cx="1691680" cy="1354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030" y="2488332"/>
            <a:ext cx="1411809" cy="85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5617" y="1412776"/>
            <a:ext cx="909420" cy="921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6328" y="1484784"/>
            <a:ext cx="1512168" cy="849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2585" y="2882611"/>
            <a:ext cx="1937792" cy="968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3164" y="3460474"/>
            <a:ext cx="1780456" cy="125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6428" y="5085184"/>
            <a:ext cx="1495053" cy="1495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93735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Stratejik amaçlar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 </a:t>
            </a:r>
            <a:r>
              <a:rPr lang="en-US" dirty="0" err="1"/>
              <a:t>Uluslararasılaşma</a:t>
            </a:r>
            <a:r>
              <a:rPr lang="en-US" dirty="0"/>
              <a:t> </a:t>
            </a:r>
            <a:r>
              <a:rPr lang="en-US" dirty="0" err="1"/>
              <a:t>düzeyini</a:t>
            </a:r>
            <a:r>
              <a:rPr lang="en-US" dirty="0"/>
              <a:t> </a:t>
            </a:r>
            <a:r>
              <a:rPr lang="en-US" dirty="0" err="1"/>
              <a:t>yükseltmek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 </a:t>
            </a:r>
            <a:r>
              <a:rPr lang="en-US" dirty="0" err="1"/>
              <a:t>Dünya</a:t>
            </a:r>
            <a:r>
              <a:rPr lang="en-US" dirty="0"/>
              <a:t> </a:t>
            </a:r>
            <a:r>
              <a:rPr lang="en-US" dirty="0" err="1"/>
              <a:t>standartlarında</a:t>
            </a:r>
            <a:r>
              <a:rPr lang="en-US" dirty="0"/>
              <a:t> </a:t>
            </a:r>
            <a:r>
              <a:rPr lang="en-US" dirty="0" err="1"/>
              <a:t>eğitim</a:t>
            </a:r>
            <a:r>
              <a:rPr lang="en-US" dirty="0"/>
              <a:t> </a:t>
            </a:r>
            <a:r>
              <a:rPr lang="en-US" dirty="0" err="1"/>
              <a:t>öğretim</a:t>
            </a:r>
            <a:r>
              <a:rPr lang="en-US" dirty="0"/>
              <a:t> </a:t>
            </a:r>
            <a:r>
              <a:rPr lang="en-US" dirty="0" err="1"/>
              <a:t>vermek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 smtClean="0"/>
              <a:t>Bölgesel</a:t>
            </a:r>
            <a:r>
              <a:rPr lang="en-US" dirty="0"/>
              <a:t>, </a:t>
            </a:r>
            <a:r>
              <a:rPr lang="en-US" dirty="0" err="1"/>
              <a:t>ulusal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uluslararası</a:t>
            </a:r>
            <a:r>
              <a:rPr lang="en-US" dirty="0"/>
              <a:t> </a:t>
            </a:r>
            <a:r>
              <a:rPr lang="en-US" dirty="0" err="1"/>
              <a:t>gereksinimlere</a:t>
            </a:r>
            <a:r>
              <a:rPr lang="en-US" dirty="0"/>
              <a:t> </a:t>
            </a:r>
            <a:r>
              <a:rPr lang="en-US" dirty="0" err="1"/>
              <a:t>yönelik</a:t>
            </a:r>
            <a:r>
              <a:rPr lang="en-US" dirty="0"/>
              <a:t> </a:t>
            </a:r>
            <a:r>
              <a:rPr lang="en-US" dirty="0" err="1"/>
              <a:t>araştırmalar</a:t>
            </a:r>
            <a:r>
              <a:rPr lang="en-US" dirty="0"/>
              <a:t> </a:t>
            </a:r>
            <a:r>
              <a:rPr lang="en-US" dirty="0" err="1"/>
              <a:t>gerçekleştirmek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/>
              <a:t>katkıyı</a:t>
            </a:r>
            <a:r>
              <a:rPr lang="en-US" dirty="0"/>
              <a:t> </a:t>
            </a:r>
            <a:r>
              <a:rPr lang="en-US" dirty="0" err="1"/>
              <a:t>arttırmak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 </a:t>
            </a:r>
            <a:r>
              <a:rPr lang="en-US" dirty="0" err="1"/>
              <a:t>Yönetsel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idari</a:t>
            </a:r>
            <a:r>
              <a:rPr lang="en-US" dirty="0"/>
              <a:t> </a:t>
            </a:r>
            <a:r>
              <a:rPr lang="en-US" dirty="0" err="1"/>
              <a:t>süreçleri</a:t>
            </a:r>
            <a:r>
              <a:rPr lang="en-US" dirty="0"/>
              <a:t> </a:t>
            </a:r>
            <a:r>
              <a:rPr lang="en-US" dirty="0" err="1"/>
              <a:t>sürekli</a:t>
            </a:r>
            <a:r>
              <a:rPr lang="en-US" dirty="0"/>
              <a:t> </a:t>
            </a:r>
            <a:r>
              <a:rPr lang="en-US" dirty="0" err="1"/>
              <a:t>iyileştirmek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689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www.cag.edu.tr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 Üniversite</a:t>
            </a:r>
          </a:p>
          <a:p>
            <a:r>
              <a:rPr lang="tr-TR" dirty="0" smtClean="0"/>
              <a:t>Akademik</a:t>
            </a:r>
          </a:p>
          <a:p>
            <a:r>
              <a:rPr lang="tr-TR" dirty="0" smtClean="0"/>
              <a:t>İdari</a:t>
            </a:r>
          </a:p>
          <a:p>
            <a:r>
              <a:rPr lang="tr-TR" dirty="0" smtClean="0"/>
              <a:t>Uygulama ve araştırma Merkezleri</a:t>
            </a:r>
          </a:p>
          <a:p>
            <a:r>
              <a:rPr lang="tr-TR" dirty="0" smtClean="0"/>
              <a:t>Uluslararası</a:t>
            </a:r>
          </a:p>
          <a:p>
            <a:r>
              <a:rPr lang="tr-TR" dirty="0" smtClean="0"/>
              <a:t>Kalite</a:t>
            </a:r>
          </a:p>
          <a:p>
            <a:r>
              <a:rPr lang="tr-TR" dirty="0" smtClean="0"/>
              <a:t>Kampüste yaşam</a:t>
            </a:r>
          </a:p>
          <a:p>
            <a:r>
              <a:rPr lang="tr-TR" dirty="0" smtClean="0"/>
              <a:t>Hizmetler</a:t>
            </a:r>
          </a:p>
          <a:p>
            <a:r>
              <a:rPr lang="tr-TR" dirty="0" smtClean="0"/>
              <a:t>İletişim</a:t>
            </a:r>
          </a:p>
          <a:p>
            <a:r>
              <a:rPr lang="tr-TR" dirty="0"/>
              <a:t> </a:t>
            </a:r>
            <a:r>
              <a:rPr lang="tr-TR" dirty="0" smtClean="0"/>
              <a:t>Çağın dergisi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20610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506</Words>
  <Application>Microsoft Office PowerPoint</Application>
  <PresentationFormat>On-screen Show (4:3)</PresentationFormat>
  <Paragraphs>115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Neden Çağ?</vt:lpstr>
      <vt:lpstr>Çağ Üniversitesi </vt:lpstr>
      <vt:lpstr>PowerPoint Presentation</vt:lpstr>
      <vt:lpstr>Vizyon: </vt:lpstr>
      <vt:lpstr>Misyon: </vt:lpstr>
      <vt:lpstr>Temel değerler</vt:lpstr>
      <vt:lpstr>Stratejik amaçlar</vt:lpstr>
      <vt:lpstr>www.cag.edu.tr</vt:lpstr>
      <vt:lpstr> DEKANLIK</vt:lpstr>
      <vt:lpstr>PowerPoint Presentation</vt:lpstr>
      <vt:lpstr>PowerPoint Presentation</vt:lpstr>
      <vt:lpstr>https://www.cag.edu.tr/tr/iktisadi-ve-idari-bilimler-fakultesi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none</dc:creator>
  <cp:lastModifiedBy>none</cp:lastModifiedBy>
  <cp:revision>2</cp:revision>
  <dcterms:created xsi:type="dcterms:W3CDTF">2019-09-17T11:39:45Z</dcterms:created>
  <dcterms:modified xsi:type="dcterms:W3CDTF">2019-09-17T12:22:09Z</dcterms:modified>
</cp:coreProperties>
</file>