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7"/>
  </p:notesMasterIdLst>
  <p:sldIdLst>
    <p:sldId id="336" r:id="rId2"/>
    <p:sldId id="337" r:id="rId3"/>
    <p:sldId id="269" r:id="rId4"/>
    <p:sldId id="270" r:id="rId5"/>
    <p:sldId id="27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33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C3F045-A26C-45B9-BCD6-6F08D9E2A6DD}" type="datetimeFigureOut">
              <a:rPr lang="tr-TR" smtClean="0"/>
              <a:t>19.02.2024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0317DB-A126-4427-AD11-ADF751E005AC}" type="slidenum">
              <a:rPr lang="tr-TR" smtClean="0"/>
              <a:t>‹#›</a:t>
            </a:fld>
            <a:endParaRPr lang="tr-TR"/>
          </a:p>
        </p:txBody>
      </p:sp>
    </p:spTree>
    <p:extLst>
      <p:ext uri="{BB962C8B-B14F-4D97-AF65-F5344CB8AC3E}">
        <p14:creationId xmlns:p14="http://schemas.microsoft.com/office/powerpoint/2010/main" val="232560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ayt Görüntüsü Yer Tutucusu 1"/>
          <p:cNvSpPr>
            <a:spLocks noGrp="1" noRot="1" noChangeAspect="1" noTextEdit="1"/>
          </p:cNvSpPr>
          <p:nvPr>
            <p:ph type="sldImg"/>
          </p:nvPr>
        </p:nvSpPr>
        <p:spPr>
          <a:ln/>
        </p:spPr>
      </p:sp>
      <p:sp>
        <p:nvSpPr>
          <p:cNvPr id="84995" name="Not Yer Tutucusu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84996" name="Slayt Numarası Yer Tutucus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Verdana" pitchFamily="34" charset="0"/>
                <a:cs typeface="Arial" charset="0"/>
              </a:defRPr>
            </a:lvl1pPr>
            <a:lvl2pPr marL="742950" indent="-285750" eaLnBrk="0" hangingPunct="0">
              <a:defRPr sz="3600">
                <a:solidFill>
                  <a:schemeClr val="tx1"/>
                </a:solidFill>
                <a:latin typeface="Verdana" pitchFamily="34" charset="0"/>
                <a:cs typeface="Arial" charset="0"/>
              </a:defRPr>
            </a:lvl2pPr>
            <a:lvl3pPr marL="1143000" indent="-228600" eaLnBrk="0" hangingPunct="0">
              <a:defRPr sz="3600">
                <a:solidFill>
                  <a:schemeClr val="tx1"/>
                </a:solidFill>
                <a:latin typeface="Verdana" pitchFamily="34" charset="0"/>
                <a:cs typeface="Arial" charset="0"/>
              </a:defRPr>
            </a:lvl3pPr>
            <a:lvl4pPr marL="1600200" indent="-228600" eaLnBrk="0" hangingPunct="0">
              <a:defRPr sz="3600">
                <a:solidFill>
                  <a:schemeClr val="tx1"/>
                </a:solidFill>
                <a:latin typeface="Verdana" pitchFamily="34" charset="0"/>
                <a:cs typeface="Arial" charset="0"/>
              </a:defRPr>
            </a:lvl4pPr>
            <a:lvl5pPr marL="2057400" indent="-228600" eaLnBrk="0" hangingPunct="0">
              <a:defRPr sz="3600">
                <a:solidFill>
                  <a:schemeClr val="tx1"/>
                </a:solidFill>
                <a:latin typeface="Verdana" pitchFamily="34" charset="0"/>
                <a:cs typeface="Arial" charset="0"/>
              </a:defRPr>
            </a:lvl5pPr>
            <a:lvl6pPr marL="2514600" indent="-228600" algn="ctr" eaLnBrk="0" fontAlgn="base" hangingPunct="0">
              <a:spcBef>
                <a:spcPct val="0"/>
              </a:spcBef>
              <a:spcAft>
                <a:spcPct val="0"/>
              </a:spcAft>
              <a:defRPr sz="3600">
                <a:solidFill>
                  <a:schemeClr val="tx1"/>
                </a:solidFill>
                <a:latin typeface="Verdana" pitchFamily="34" charset="0"/>
                <a:cs typeface="Arial" charset="0"/>
              </a:defRPr>
            </a:lvl6pPr>
            <a:lvl7pPr marL="2971800" indent="-228600" algn="ctr" eaLnBrk="0" fontAlgn="base" hangingPunct="0">
              <a:spcBef>
                <a:spcPct val="0"/>
              </a:spcBef>
              <a:spcAft>
                <a:spcPct val="0"/>
              </a:spcAft>
              <a:defRPr sz="3600">
                <a:solidFill>
                  <a:schemeClr val="tx1"/>
                </a:solidFill>
                <a:latin typeface="Verdana" pitchFamily="34" charset="0"/>
                <a:cs typeface="Arial" charset="0"/>
              </a:defRPr>
            </a:lvl7pPr>
            <a:lvl8pPr marL="3429000" indent="-228600" algn="ctr" eaLnBrk="0" fontAlgn="base" hangingPunct="0">
              <a:spcBef>
                <a:spcPct val="0"/>
              </a:spcBef>
              <a:spcAft>
                <a:spcPct val="0"/>
              </a:spcAft>
              <a:defRPr sz="3600">
                <a:solidFill>
                  <a:schemeClr val="tx1"/>
                </a:solidFill>
                <a:latin typeface="Verdana" pitchFamily="34" charset="0"/>
                <a:cs typeface="Arial" charset="0"/>
              </a:defRPr>
            </a:lvl8pPr>
            <a:lvl9pPr marL="3886200" indent="-228600" algn="ctr" eaLnBrk="0" fontAlgn="base" hangingPunct="0">
              <a:spcBef>
                <a:spcPct val="0"/>
              </a:spcBef>
              <a:spcAft>
                <a:spcPct val="0"/>
              </a:spcAft>
              <a:defRPr sz="3600">
                <a:solidFill>
                  <a:schemeClr val="tx1"/>
                </a:solidFill>
                <a:latin typeface="Verdana" pitchFamily="34" charset="0"/>
                <a:cs typeface="Arial" charset="0"/>
              </a:defRPr>
            </a:lvl9pPr>
          </a:lstStyle>
          <a:p>
            <a:pPr eaLnBrk="1" hangingPunct="1"/>
            <a:fld id="{9FD14317-B605-4F84-811B-8D3198E5015F}" type="slidenum">
              <a:rPr lang="tr-TR" altLang="tr-TR" sz="1200" smtClean="0"/>
              <a:pPr eaLnBrk="1" hangingPunct="1"/>
              <a:t>4</a:t>
            </a:fld>
            <a:endParaRPr lang="tr-TR" altLang="tr-TR"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ayt Görüntüsü Yer Tutucusu 1"/>
          <p:cNvSpPr>
            <a:spLocks noGrp="1" noRot="1" noChangeAspect="1" noTextEdit="1"/>
          </p:cNvSpPr>
          <p:nvPr>
            <p:ph type="sldImg"/>
          </p:nvPr>
        </p:nvSpPr>
        <p:spPr>
          <a:ln/>
        </p:spPr>
      </p:sp>
      <p:sp>
        <p:nvSpPr>
          <p:cNvPr id="86019" name="Not Yer Tutucusu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p>
        </p:txBody>
      </p:sp>
      <p:sp>
        <p:nvSpPr>
          <p:cNvPr id="86020" name="Slayt Numarası Yer Tutucus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Verdana" pitchFamily="34" charset="0"/>
                <a:cs typeface="Arial" charset="0"/>
              </a:defRPr>
            </a:lvl1pPr>
            <a:lvl2pPr marL="742950" indent="-285750" eaLnBrk="0" hangingPunct="0">
              <a:defRPr sz="3600">
                <a:solidFill>
                  <a:schemeClr val="tx1"/>
                </a:solidFill>
                <a:latin typeface="Verdana" pitchFamily="34" charset="0"/>
                <a:cs typeface="Arial" charset="0"/>
              </a:defRPr>
            </a:lvl2pPr>
            <a:lvl3pPr marL="1143000" indent="-228600" eaLnBrk="0" hangingPunct="0">
              <a:defRPr sz="3600">
                <a:solidFill>
                  <a:schemeClr val="tx1"/>
                </a:solidFill>
                <a:latin typeface="Verdana" pitchFamily="34" charset="0"/>
                <a:cs typeface="Arial" charset="0"/>
              </a:defRPr>
            </a:lvl3pPr>
            <a:lvl4pPr marL="1600200" indent="-228600" eaLnBrk="0" hangingPunct="0">
              <a:defRPr sz="3600">
                <a:solidFill>
                  <a:schemeClr val="tx1"/>
                </a:solidFill>
                <a:latin typeface="Verdana" pitchFamily="34" charset="0"/>
                <a:cs typeface="Arial" charset="0"/>
              </a:defRPr>
            </a:lvl4pPr>
            <a:lvl5pPr marL="2057400" indent="-228600" eaLnBrk="0" hangingPunct="0">
              <a:defRPr sz="3600">
                <a:solidFill>
                  <a:schemeClr val="tx1"/>
                </a:solidFill>
                <a:latin typeface="Verdana" pitchFamily="34" charset="0"/>
                <a:cs typeface="Arial" charset="0"/>
              </a:defRPr>
            </a:lvl5pPr>
            <a:lvl6pPr marL="2514600" indent="-228600" algn="ctr" eaLnBrk="0" fontAlgn="base" hangingPunct="0">
              <a:spcBef>
                <a:spcPct val="0"/>
              </a:spcBef>
              <a:spcAft>
                <a:spcPct val="0"/>
              </a:spcAft>
              <a:defRPr sz="3600">
                <a:solidFill>
                  <a:schemeClr val="tx1"/>
                </a:solidFill>
                <a:latin typeface="Verdana" pitchFamily="34" charset="0"/>
                <a:cs typeface="Arial" charset="0"/>
              </a:defRPr>
            </a:lvl6pPr>
            <a:lvl7pPr marL="2971800" indent="-228600" algn="ctr" eaLnBrk="0" fontAlgn="base" hangingPunct="0">
              <a:spcBef>
                <a:spcPct val="0"/>
              </a:spcBef>
              <a:spcAft>
                <a:spcPct val="0"/>
              </a:spcAft>
              <a:defRPr sz="3600">
                <a:solidFill>
                  <a:schemeClr val="tx1"/>
                </a:solidFill>
                <a:latin typeface="Verdana" pitchFamily="34" charset="0"/>
                <a:cs typeface="Arial" charset="0"/>
              </a:defRPr>
            </a:lvl7pPr>
            <a:lvl8pPr marL="3429000" indent="-228600" algn="ctr" eaLnBrk="0" fontAlgn="base" hangingPunct="0">
              <a:spcBef>
                <a:spcPct val="0"/>
              </a:spcBef>
              <a:spcAft>
                <a:spcPct val="0"/>
              </a:spcAft>
              <a:defRPr sz="3600">
                <a:solidFill>
                  <a:schemeClr val="tx1"/>
                </a:solidFill>
                <a:latin typeface="Verdana" pitchFamily="34" charset="0"/>
                <a:cs typeface="Arial" charset="0"/>
              </a:defRPr>
            </a:lvl8pPr>
            <a:lvl9pPr marL="3886200" indent="-228600" algn="ctr" eaLnBrk="0" fontAlgn="base" hangingPunct="0">
              <a:spcBef>
                <a:spcPct val="0"/>
              </a:spcBef>
              <a:spcAft>
                <a:spcPct val="0"/>
              </a:spcAft>
              <a:defRPr sz="3600">
                <a:solidFill>
                  <a:schemeClr val="tx1"/>
                </a:solidFill>
                <a:latin typeface="Verdana" pitchFamily="34" charset="0"/>
                <a:cs typeface="Arial" charset="0"/>
              </a:defRPr>
            </a:lvl9pPr>
          </a:lstStyle>
          <a:p>
            <a:pPr eaLnBrk="1" hangingPunct="1"/>
            <a:fld id="{EEDB070E-518D-4AEA-B36F-F559CFF0EED6}" type="slidenum">
              <a:rPr lang="tr-TR" altLang="tr-TR" sz="1200" smtClean="0"/>
              <a:pPr eaLnBrk="1" hangingPunct="1"/>
              <a:t>5</a:t>
            </a:fld>
            <a:endParaRPr lang="tr-TR" altLang="tr-TR"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19.02.2024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19.02.2024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19.02.2024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19.02.2024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C34D7D2-4820-3546-9D0D-836CDB550997}"/>
              </a:ext>
            </a:extLst>
          </p:cNvPr>
          <p:cNvSpPr>
            <a:spLocks noGrp="1"/>
          </p:cNvSpPr>
          <p:nvPr>
            <p:ph type="ctrTitle"/>
          </p:nvPr>
        </p:nvSpPr>
        <p:spPr>
          <a:xfrm>
            <a:off x="1524000" y="2006929"/>
            <a:ext cx="9144000" cy="1503033"/>
          </a:xfrm>
        </p:spPr>
        <p:txBody>
          <a:bodyPr>
            <a:normAutofit/>
          </a:bodyPr>
          <a:lstStyle/>
          <a:p>
            <a:r>
              <a:rPr lang="tr-TR" dirty="0" smtClean="0">
                <a:solidFill>
                  <a:schemeClr val="accent2">
                    <a:lumMod val="50000"/>
                  </a:schemeClr>
                </a:solidFill>
              </a:rPr>
              <a:t>ULUSLARARASI BANKACILIK</a:t>
            </a:r>
            <a:endParaRPr lang="tr-TR" dirty="0">
              <a:solidFill>
                <a:schemeClr val="accent2">
                  <a:lumMod val="50000"/>
                </a:schemeClr>
              </a:solidFill>
            </a:endParaRPr>
          </a:p>
        </p:txBody>
      </p:sp>
      <p:sp>
        <p:nvSpPr>
          <p:cNvPr id="3" name="Alt Başlık 2">
            <a:extLst>
              <a:ext uri="{FF2B5EF4-FFF2-40B4-BE49-F238E27FC236}">
                <a16:creationId xmlns="" xmlns:a16="http://schemas.microsoft.com/office/drawing/2014/main" id="{94CA1399-5658-6E41-9932-CB0F03E1DC6E}"/>
              </a:ext>
            </a:extLst>
          </p:cNvPr>
          <p:cNvSpPr>
            <a:spLocks noGrp="1"/>
          </p:cNvSpPr>
          <p:nvPr>
            <p:ph type="subTitle" idx="1"/>
          </p:nvPr>
        </p:nvSpPr>
        <p:spPr/>
        <p:txBody>
          <a:bodyPr/>
          <a:lstStyle/>
          <a:p>
            <a:pPr algn="r"/>
            <a:r>
              <a:rPr lang="tr-TR" dirty="0" smtClean="0"/>
              <a:t>TEMEL KAVRAMLAR</a:t>
            </a:r>
            <a:endParaRPr lang="tr-TR" dirty="0"/>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408982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Ders Planı</a:t>
            </a:r>
            <a:endParaRPr lang="tr-TR" cap="none" dirty="0"/>
          </a:p>
        </p:txBody>
      </p:sp>
      <p:sp>
        <p:nvSpPr>
          <p:cNvPr id="3" name="İçerik Yer Tutucusu 2"/>
          <p:cNvSpPr>
            <a:spLocks noGrp="1"/>
          </p:cNvSpPr>
          <p:nvPr>
            <p:ph idx="1"/>
          </p:nvPr>
        </p:nvSpPr>
        <p:spPr/>
        <p:txBody>
          <a:bodyPr>
            <a:noAutofit/>
          </a:bodyPr>
          <a:lstStyle/>
          <a:p>
            <a:r>
              <a:rPr lang="tr-TR" sz="2800" dirty="0" smtClean="0"/>
              <a:t>Kambiyo Rejimi</a:t>
            </a:r>
          </a:p>
          <a:p>
            <a:r>
              <a:rPr lang="tr-TR" sz="2800" dirty="0" smtClean="0"/>
              <a:t>Türkiye’de Kambiyo </a:t>
            </a:r>
            <a:r>
              <a:rPr lang="tr-TR" sz="2800" dirty="0" smtClean="0"/>
              <a:t>Rejiminin </a:t>
            </a:r>
            <a:r>
              <a:rPr lang="tr-TR" sz="2800" dirty="0" smtClean="0"/>
              <a:t>Tarihçesi</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7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r>
              <a:rPr lang="tr-TR" altLang="tr-TR" cap="none" dirty="0" smtClean="0"/>
              <a:t>Kambiyo (Döviz) Rejimi</a:t>
            </a:r>
          </a:p>
        </p:txBody>
      </p:sp>
      <p:sp>
        <p:nvSpPr>
          <p:cNvPr id="14339" name="İçerik Yer Tutucusu 2"/>
          <p:cNvSpPr>
            <a:spLocks noGrp="1"/>
          </p:cNvSpPr>
          <p:nvPr>
            <p:ph idx="1"/>
          </p:nvPr>
        </p:nvSpPr>
        <p:spPr/>
        <p:txBody>
          <a:bodyPr/>
          <a:lstStyle/>
          <a:p>
            <a:pPr algn="just"/>
            <a:r>
              <a:rPr lang="tr-TR" altLang="tr-TR" sz="2400" dirty="0" smtClean="0"/>
              <a:t>Bir ülkenin dış ekonomik işlemlerinin (yabancı para üzerinden yapılan işlemlerin) parasal yönlerini düzenleyen genel çerçevedir. </a:t>
            </a:r>
          </a:p>
          <a:p>
            <a:pPr algn="just"/>
            <a:r>
              <a:rPr lang="tr-TR" altLang="tr-TR" sz="2400" dirty="0" smtClean="0"/>
              <a:t>Döviz işlemlerinde serbestliği veya resmi denetimi öngörebilir.</a:t>
            </a:r>
          </a:p>
          <a:p>
            <a:pPr algn="just"/>
            <a:r>
              <a:rPr lang="tr-TR" altLang="tr-TR" sz="2400" dirty="0" smtClean="0"/>
              <a:t>Türkiye’ de kambiyo (döviz) rejimini belirleme yetkisi, TCMB’ dır. </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83350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r>
              <a:rPr lang="tr-TR" altLang="tr-TR" cap="none" dirty="0" smtClean="0"/>
              <a:t>Türkiye’de Kambiyo Rejiminde Önemli Bir Dönemeç: 32 Sayılı Karar</a:t>
            </a:r>
          </a:p>
        </p:txBody>
      </p:sp>
      <p:sp>
        <p:nvSpPr>
          <p:cNvPr id="15363" name="İçerik Yer Tutucusu 2"/>
          <p:cNvSpPr>
            <a:spLocks noGrp="1"/>
          </p:cNvSpPr>
          <p:nvPr>
            <p:ph idx="1"/>
          </p:nvPr>
        </p:nvSpPr>
        <p:spPr/>
        <p:txBody>
          <a:bodyPr>
            <a:normAutofit lnSpcReduction="10000"/>
          </a:bodyPr>
          <a:lstStyle/>
          <a:p>
            <a:pPr algn="just"/>
            <a:r>
              <a:rPr lang="tr-TR" altLang="tr-TR" sz="2400" smtClean="0"/>
              <a:t>Ağustos 1989 tarihi, Türkiye ekonomisi açısından oldukça önemli bir dönüm noktasını ifade etmektedir. Bu tarihte, Türk Parasının Kıymetini Koruma Hakkında 32 sayılı Karar yayımlanarak yürürlüğe girmiştir. </a:t>
            </a:r>
          </a:p>
          <a:p>
            <a:pPr algn="just"/>
            <a:r>
              <a:rPr lang="tr-TR" altLang="tr-TR" sz="2400" smtClean="0"/>
              <a:t>Bu kararla Türk Parası’nın “tam konvertibilite”ye geçişinin ilk adımları atılmış, kambiyo sisteminde serbestleştirme artırılmıştır. </a:t>
            </a:r>
          </a:p>
          <a:p>
            <a:pPr algn="just"/>
            <a:r>
              <a:rPr lang="tr-TR" altLang="tr-TR" sz="2400" smtClean="0"/>
              <a:t>Şubat 1990’da tam konvertibiliteye geçilmiştir. </a:t>
            </a:r>
          </a:p>
          <a:p>
            <a:pPr algn="just"/>
            <a:endParaRPr lang="tr-TR" altLang="tr-TR" sz="2000" smtClean="0"/>
          </a:p>
          <a:p>
            <a:pPr algn="just"/>
            <a:endParaRPr lang="tr-TR" altLang="tr-TR" sz="2000" smtClean="0"/>
          </a:p>
          <a:p>
            <a:endParaRPr lang="tr-TR" altLang="tr-TR" sz="2800" smtClean="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24134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r>
              <a:rPr lang="tr-TR" altLang="tr-TR" cap="none" dirty="0" smtClean="0"/>
              <a:t>Türkiye’de Kambiyo Rejiminde Önemli Bir Dönemeç: 32 Sayılı Karar</a:t>
            </a:r>
          </a:p>
        </p:txBody>
      </p:sp>
      <p:sp>
        <p:nvSpPr>
          <p:cNvPr id="16387" name="İçerik Yer Tutucusu 2"/>
          <p:cNvSpPr>
            <a:spLocks noGrp="1"/>
          </p:cNvSpPr>
          <p:nvPr>
            <p:ph idx="1"/>
          </p:nvPr>
        </p:nvSpPr>
        <p:spPr/>
        <p:txBody>
          <a:bodyPr>
            <a:noAutofit/>
          </a:bodyPr>
          <a:lstStyle/>
          <a:p>
            <a:pPr lvl="1" algn="just"/>
            <a:r>
              <a:rPr lang="tr-TR" altLang="tr-TR" sz="2400" smtClean="0"/>
              <a:t>Yine 32 Sayılı Kararla sermaye hareketleri üzerindeki kontroller büyük ölçüde hafifletilmiş ve bankaların kendi faaliyetlerinde kullandıkları döviz kurlarını serbestçe belirlemelerine izin verilmiştir. </a:t>
            </a:r>
          </a:p>
          <a:p>
            <a:pPr lvl="1" algn="just"/>
            <a:r>
              <a:rPr lang="tr-TR" altLang="tr-TR" sz="2400" smtClean="0"/>
              <a:t>Kambiyo rejiminde yapılan bu düzenlemeler neticesinde döviz üzerindeki kısıtlamalar büyük ölçüde kalkmış, bu ise </a:t>
            </a:r>
            <a:r>
              <a:rPr lang="tr-TR" altLang="tr-TR" sz="2400" b="1" smtClean="0"/>
              <a:t>para ikamesi</a:t>
            </a:r>
            <a:r>
              <a:rPr lang="tr-TR" altLang="tr-TR" sz="2400" smtClean="0"/>
              <a:t>ne doğru bir baskıya yol açmıştır.</a:t>
            </a:r>
          </a:p>
          <a:p>
            <a:pPr lvl="2" algn="just"/>
            <a:r>
              <a:rPr lang="tr-TR" altLang="tr-TR" smtClean="0"/>
              <a:t>Enflasyonun yükselmesi ile birlikte ulusal para biriminin taşıması gereken özellikler yıpranmaya başlar ve paranın fonksiyonlarını (değişim ölçüsü olma, hesap birimi ve değer saklama işlevleri) yerine getirememeye başlaması sonucunda ulusal para yerine yabancı para kullanımı yaygınlaşmaya başlar. Bu olgu para ikamesi ya da Dolarizasyon olarak adlandırılır.</a:t>
            </a:r>
          </a:p>
          <a:p>
            <a:pPr algn="just"/>
            <a:endParaRPr lang="tr-TR" altLang="tr-TR" sz="2800" smtClean="0"/>
          </a:p>
          <a:p>
            <a:pPr algn="just"/>
            <a:endParaRPr lang="tr-TR" altLang="tr-TR" sz="2800" smtClean="0"/>
          </a:p>
          <a:p>
            <a:endParaRPr lang="tr-TR" altLang="tr-TR" sz="3200" smtClean="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721763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51</TotalTime>
  <Words>185</Words>
  <Application>Microsoft Office PowerPoint</Application>
  <PresentationFormat>Özel</PresentationFormat>
  <Paragraphs>21</Paragraphs>
  <Slides>5</Slides>
  <Notes>2</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Paket</vt:lpstr>
      <vt:lpstr>ULUSLARARASI BANKACILIK</vt:lpstr>
      <vt:lpstr>Ders Planı</vt:lpstr>
      <vt:lpstr>Kambiyo (Döviz) Rejimi</vt:lpstr>
      <vt:lpstr>Türkiye’de Kambiyo Rejiminde Önemli Bir Dönemeç: 32 Sayılı Karar</vt:lpstr>
      <vt:lpstr>Türkiye’de Kambiyo Rejiminde Önemli Bir Dönemeç: 32 Sayılı Karar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15</cp:revision>
  <dcterms:created xsi:type="dcterms:W3CDTF">2021-10-23T00:07:47Z</dcterms:created>
  <dcterms:modified xsi:type="dcterms:W3CDTF">2024-02-19T11:35:46Z</dcterms:modified>
</cp:coreProperties>
</file>