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9"/>
  </p:notesMasterIdLst>
  <p:handoutMasterIdLst>
    <p:handoutMasterId r:id="rId60"/>
  </p:handoutMasterIdLst>
  <p:sldIdLst>
    <p:sldId id="270" r:id="rId2"/>
    <p:sldId id="290" r:id="rId3"/>
    <p:sldId id="313" r:id="rId4"/>
    <p:sldId id="314" r:id="rId5"/>
    <p:sldId id="364" r:id="rId6"/>
    <p:sldId id="365" r:id="rId7"/>
    <p:sldId id="316" r:id="rId8"/>
    <p:sldId id="291" r:id="rId9"/>
    <p:sldId id="317" r:id="rId10"/>
    <p:sldId id="292" r:id="rId11"/>
    <p:sldId id="318" r:id="rId12"/>
    <p:sldId id="319" r:id="rId13"/>
    <p:sldId id="333" r:id="rId14"/>
    <p:sldId id="336" r:id="rId15"/>
    <p:sldId id="337" r:id="rId16"/>
    <p:sldId id="338" r:id="rId17"/>
    <p:sldId id="339" r:id="rId18"/>
    <p:sldId id="340" r:id="rId19"/>
    <p:sldId id="341" r:id="rId20"/>
    <p:sldId id="334" r:id="rId21"/>
    <p:sldId id="335" r:id="rId22"/>
    <p:sldId id="343" r:id="rId23"/>
    <p:sldId id="293" r:id="rId24"/>
    <p:sldId id="294" r:id="rId25"/>
    <p:sldId id="295" r:id="rId26"/>
    <p:sldId id="344" r:id="rId27"/>
    <p:sldId id="309" r:id="rId28"/>
    <p:sldId id="310" r:id="rId29"/>
    <p:sldId id="345" r:id="rId30"/>
    <p:sldId id="346" r:id="rId31"/>
    <p:sldId id="299" r:id="rId32"/>
    <p:sldId id="320" r:id="rId33"/>
    <p:sldId id="321" r:id="rId34"/>
    <p:sldId id="322" r:id="rId35"/>
    <p:sldId id="303" r:id="rId36"/>
    <p:sldId id="301" r:id="rId37"/>
    <p:sldId id="311" r:id="rId38"/>
    <p:sldId id="312" r:id="rId39"/>
    <p:sldId id="342" r:id="rId40"/>
    <p:sldId id="347" r:id="rId41"/>
    <p:sldId id="348" r:id="rId42"/>
    <p:sldId id="349" r:id="rId43"/>
    <p:sldId id="366" r:id="rId44"/>
    <p:sldId id="356" r:id="rId45"/>
    <p:sldId id="357" r:id="rId46"/>
    <p:sldId id="351" r:id="rId47"/>
    <p:sldId id="358" r:id="rId48"/>
    <p:sldId id="359" r:id="rId49"/>
    <p:sldId id="360" r:id="rId50"/>
    <p:sldId id="352" r:id="rId51"/>
    <p:sldId id="353" r:id="rId52"/>
    <p:sldId id="354" r:id="rId53"/>
    <p:sldId id="355" r:id="rId54"/>
    <p:sldId id="361" r:id="rId55"/>
    <p:sldId id="362" r:id="rId56"/>
    <p:sldId id="363" r:id="rId57"/>
    <p:sldId id="332" r:id="rId58"/>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92" autoAdjust="0"/>
  </p:normalViewPr>
  <p:slideViewPr>
    <p:cSldViewPr>
      <p:cViewPr>
        <p:scale>
          <a:sx n="70" d="100"/>
          <a:sy n="70" d="100"/>
        </p:scale>
        <p:origin x="-138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8CC3E9-BA4B-4124-8E9E-82A9603E3230}" type="doc">
      <dgm:prSet loTypeId="urn:microsoft.com/office/officeart/2005/8/layout/radial5" loCatId="cycle" qsTypeId="urn:microsoft.com/office/officeart/2005/8/quickstyle/simple1" qsCatId="simple" csTypeId="urn:microsoft.com/office/officeart/2005/8/colors/accent1_1" csCatId="accent1" phldr="1"/>
      <dgm:spPr/>
      <dgm:t>
        <a:bodyPr/>
        <a:lstStyle/>
        <a:p>
          <a:endParaRPr lang="tr-TR"/>
        </a:p>
      </dgm:t>
    </dgm:pt>
    <dgm:pt modelId="{74056DF6-E1ED-4EEF-B13F-05E535F0B42D}">
      <dgm:prSet phldrT="[Metin]" custT="1"/>
      <dgm:spPr/>
      <dgm:t>
        <a:bodyPr/>
        <a:lstStyle/>
        <a:p>
          <a:r>
            <a:rPr lang="tr-TR" sz="1600" dirty="0" err="1" smtClean="0"/>
            <a:t>Statement</a:t>
          </a:r>
          <a:r>
            <a:rPr lang="tr-TR" sz="1600" dirty="0" smtClean="0"/>
            <a:t> of </a:t>
          </a:r>
          <a:r>
            <a:rPr lang="tr-TR" sz="1600" dirty="0" err="1" smtClean="0"/>
            <a:t>Cash</a:t>
          </a:r>
          <a:r>
            <a:rPr lang="tr-TR" sz="1600" dirty="0" smtClean="0"/>
            <a:t> </a:t>
          </a:r>
          <a:r>
            <a:rPr lang="tr-TR" sz="1600" dirty="0" err="1" smtClean="0"/>
            <a:t>Flows</a:t>
          </a:r>
          <a:endParaRPr lang="tr-TR" sz="1600" dirty="0"/>
        </a:p>
      </dgm:t>
    </dgm:pt>
    <dgm:pt modelId="{20C9C041-2064-4BF9-BE4D-0AC47123E507}" type="parTrans" cxnId="{55CBC8C2-6F03-43EA-9E8F-3522DDFD900A}">
      <dgm:prSet/>
      <dgm:spPr/>
      <dgm:t>
        <a:bodyPr/>
        <a:lstStyle/>
        <a:p>
          <a:endParaRPr lang="tr-TR"/>
        </a:p>
      </dgm:t>
    </dgm:pt>
    <dgm:pt modelId="{F3179684-F582-4907-B06C-A3B06988C97B}" type="sibTrans" cxnId="{55CBC8C2-6F03-43EA-9E8F-3522DDFD900A}">
      <dgm:prSet/>
      <dgm:spPr/>
      <dgm:t>
        <a:bodyPr/>
        <a:lstStyle/>
        <a:p>
          <a:endParaRPr lang="tr-TR"/>
        </a:p>
      </dgm:t>
    </dgm:pt>
    <dgm:pt modelId="{EC6A2A2A-CA70-4D0E-BB15-3720FDA4EB9F}">
      <dgm:prSet phldrT="[Metin]" custT="1"/>
      <dgm:spPr/>
      <dgm:t>
        <a:bodyPr/>
        <a:lstStyle/>
        <a:p>
          <a:r>
            <a:rPr lang="tr-TR" sz="1600" dirty="0" err="1" smtClean="0"/>
            <a:t>Operating</a:t>
          </a:r>
          <a:r>
            <a:rPr lang="tr-TR" sz="1600" dirty="0" smtClean="0"/>
            <a:t> </a:t>
          </a:r>
          <a:r>
            <a:rPr lang="tr-TR" sz="1600" dirty="0" err="1" smtClean="0"/>
            <a:t>Activities</a:t>
          </a:r>
          <a:endParaRPr lang="tr-TR" sz="1600" dirty="0"/>
        </a:p>
      </dgm:t>
    </dgm:pt>
    <dgm:pt modelId="{31703D57-3B40-4D18-988E-7A9FA780C757}" type="parTrans" cxnId="{48731585-5374-4826-B528-62441C5FE26C}">
      <dgm:prSet/>
      <dgm:spPr/>
      <dgm:t>
        <a:bodyPr/>
        <a:lstStyle/>
        <a:p>
          <a:endParaRPr lang="tr-TR"/>
        </a:p>
      </dgm:t>
    </dgm:pt>
    <dgm:pt modelId="{775AE19B-2736-4C4F-9DE9-021836D68A12}" type="sibTrans" cxnId="{48731585-5374-4826-B528-62441C5FE26C}">
      <dgm:prSet/>
      <dgm:spPr/>
      <dgm:t>
        <a:bodyPr/>
        <a:lstStyle/>
        <a:p>
          <a:endParaRPr lang="tr-TR"/>
        </a:p>
      </dgm:t>
    </dgm:pt>
    <dgm:pt modelId="{82A13029-1E5C-4AB5-ACB4-A9D9937D6CC3}">
      <dgm:prSet phldrT="[Metin]" custT="1"/>
      <dgm:spPr/>
      <dgm:t>
        <a:bodyPr/>
        <a:lstStyle/>
        <a:p>
          <a:r>
            <a:rPr lang="tr-TR" sz="1600" dirty="0" err="1" smtClean="0"/>
            <a:t>Financing</a:t>
          </a:r>
          <a:r>
            <a:rPr lang="tr-TR" sz="1600" dirty="0" smtClean="0"/>
            <a:t> </a:t>
          </a:r>
          <a:r>
            <a:rPr lang="tr-TR" sz="1600" dirty="0" err="1" smtClean="0"/>
            <a:t>Activities</a:t>
          </a:r>
          <a:endParaRPr lang="tr-TR" sz="1600" dirty="0"/>
        </a:p>
      </dgm:t>
    </dgm:pt>
    <dgm:pt modelId="{BC02A4A1-467E-4989-9E72-98B3192254CF}" type="parTrans" cxnId="{71982D39-FE62-4054-9873-FF9273FD7CB7}">
      <dgm:prSet/>
      <dgm:spPr/>
      <dgm:t>
        <a:bodyPr/>
        <a:lstStyle/>
        <a:p>
          <a:endParaRPr lang="tr-TR"/>
        </a:p>
      </dgm:t>
    </dgm:pt>
    <dgm:pt modelId="{39B41A22-70F2-4F07-8B2C-86C387F9613D}" type="sibTrans" cxnId="{71982D39-FE62-4054-9873-FF9273FD7CB7}">
      <dgm:prSet/>
      <dgm:spPr/>
      <dgm:t>
        <a:bodyPr/>
        <a:lstStyle/>
        <a:p>
          <a:endParaRPr lang="tr-TR"/>
        </a:p>
      </dgm:t>
    </dgm:pt>
    <dgm:pt modelId="{EE94812E-78F8-47F8-AAEF-A486CBFDA9D9}">
      <dgm:prSet phldrT="[Metin]" custT="1"/>
      <dgm:spPr/>
      <dgm:t>
        <a:bodyPr/>
        <a:lstStyle/>
        <a:p>
          <a:r>
            <a:rPr lang="tr-TR" sz="1600" dirty="0" err="1" smtClean="0"/>
            <a:t>Investment</a:t>
          </a:r>
          <a:r>
            <a:rPr lang="tr-TR" sz="1600" dirty="0" smtClean="0"/>
            <a:t> </a:t>
          </a:r>
          <a:r>
            <a:rPr lang="tr-TR" sz="1600" dirty="0" err="1" smtClean="0"/>
            <a:t>Activities</a:t>
          </a:r>
          <a:endParaRPr lang="tr-TR" sz="1600" dirty="0"/>
        </a:p>
      </dgm:t>
    </dgm:pt>
    <dgm:pt modelId="{4EA27EA3-2652-4709-AFC7-0D2BF16DEA77}" type="parTrans" cxnId="{D85FFF43-9C79-4757-B623-64D593AD4379}">
      <dgm:prSet/>
      <dgm:spPr/>
      <dgm:t>
        <a:bodyPr/>
        <a:lstStyle/>
        <a:p>
          <a:endParaRPr lang="tr-TR"/>
        </a:p>
      </dgm:t>
    </dgm:pt>
    <dgm:pt modelId="{4D513AB7-F2AA-48D2-B223-6A6D2AFE06E3}" type="sibTrans" cxnId="{D85FFF43-9C79-4757-B623-64D593AD4379}">
      <dgm:prSet/>
      <dgm:spPr/>
      <dgm:t>
        <a:bodyPr/>
        <a:lstStyle/>
        <a:p>
          <a:endParaRPr lang="tr-TR"/>
        </a:p>
      </dgm:t>
    </dgm:pt>
    <dgm:pt modelId="{BD05C9E2-10BE-4101-8F20-516004C85B0D}" type="pres">
      <dgm:prSet presAssocID="{8E8CC3E9-BA4B-4124-8E9E-82A9603E3230}" presName="Name0" presStyleCnt="0">
        <dgm:presLayoutVars>
          <dgm:chMax val="1"/>
          <dgm:dir/>
          <dgm:animLvl val="ctr"/>
          <dgm:resizeHandles val="exact"/>
        </dgm:presLayoutVars>
      </dgm:prSet>
      <dgm:spPr/>
      <dgm:t>
        <a:bodyPr/>
        <a:lstStyle/>
        <a:p>
          <a:endParaRPr lang="tr-TR"/>
        </a:p>
      </dgm:t>
    </dgm:pt>
    <dgm:pt modelId="{D856428F-A2EE-4491-941C-F7EC93A01D0D}" type="pres">
      <dgm:prSet presAssocID="{74056DF6-E1ED-4EEF-B13F-05E535F0B42D}" presName="centerShape" presStyleLbl="node0" presStyleIdx="0" presStyleCnt="1" custScaleX="132681" custScaleY="118441"/>
      <dgm:spPr/>
      <dgm:t>
        <a:bodyPr/>
        <a:lstStyle/>
        <a:p>
          <a:endParaRPr lang="tr-TR"/>
        </a:p>
      </dgm:t>
    </dgm:pt>
    <dgm:pt modelId="{DB325708-E4CF-487C-872C-F3FC93FF0BA9}" type="pres">
      <dgm:prSet presAssocID="{31703D57-3B40-4D18-988E-7A9FA780C757}" presName="parTrans" presStyleLbl="sibTrans2D1" presStyleIdx="0" presStyleCnt="3"/>
      <dgm:spPr/>
      <dgm:t>
        <a:bodyPr/>
        <a:lstStyle/>
        <a:p>
          <a:endParaRPr lang="tr-TR"/>
        </a:p>
      </dgm:t>
    </dgm:pt>
    <dgm:pt modelId="{F2A5AAFC-DD9C-4457-89A0-8B2912E28A80}" type="pres">
      <dgm:prSet presAssocID="{31703D57-3B40-4D18-988E-7A9FA780C757}" presName="connectorText" presStyleLbl="sibTrans2D1" presStyleIdx="0" presStyleCnt="3"/>
      <dgm:spPr/>
      <dgm:t>
        <a:bodyPr/>
        <a:lstStyle/>
        <a:p>
          <a:endParaRPr lang="tr-TR"/>
        </a:p>
      </dgm:t>
    </dgm:pt>
    <dgm:pt modelId="{B426F231-38A2-4EC3-A70C-602886418EDF}" type="pres">
      <dgm:prSet presAssocID="{EC6A2A2A-CA70-4D0E-BB15-3720FDA4EB9F}" presName="node" presStyleLbl="node1" presStyleIdx="0" presStyleCnt="3" custScaleX="116096" custScaleY="99671">
        <dgm:presLayoutVars>
          <dgm:bulletEnabled val="1"/>
        </dgm:presLayoutVars>
      </dgm:prSet>
      <dgm:spPr/>
      <dgm:t>
        <a:bodyPr/>
        <a:lstStyle/>
        <a:p>
          <a:endParaRPr lang="tr-TR"/>
        </a:p>
      </dgm:t>
    </dgm:pt>
    <dgm:pt modelId="{63CA6946-993D-40BF-B8C6-282EF2D952C9}" type="pres">
      <dgm:prSet presAssocID="{BC02A4A1-467E-4989-9E72-98B3192254CF}" presName="parTrans" presStyleLbl="sibTrans2D1" presStyleIdx="1" presStyleCnt="3"/>
      <dgm:spPr/>
      <dgm:t>
        <a:bodyPr/>
        <a:lstStyle/>
        <a:p>
          <a:endParaRPr lang="tr-TR"/>
        </a:p>
      </dgm:t>
    </dgm:pt>
    <dgm:pt modelId="{6D17C999-96A7-4F52-9BB2-75F59B252859}" type="pres">
      <dgm:prSet presAssocID="{BC02A4A1-467E-4989-9E72-98B3192254CF}" presName="connectorText" presStyleLbl="sibTrans2D1" presStyleIdx="1" presStyleCnt="3"/>
      <dgm:spPr/>
      <dgm:t>
        <a:bodyPr/>
        <a:lstStyle/>
        <a:p>
          <a:endParaRPr lang="tr-TR"/>
        </a:p>
      </dgm:t>
    </dgm:pt>
    <dgm:pt modelId="{FFEC5F03-55D4-4996-8F81-21923CB46795}" type="pres">
      <dgm:prSet presAssocID="{82A13029-1E5C-4AB5-ACB4-A9D9937D6CC3}" presName="node" presStyleLbl="node1" presStyleIdx="1" presStyleCnt="3" custScaleX="111945">
        <dgm:presLayoutVars>
          <dgm:bulletEnabled val="1"/>
        </dgm:presLayoutVars>
      </dgm:prSet>
      <dgm:spPr/>
      <dgm:t>
        <a:bodyPr/>
        <a:lstStyle/>
        <a:p>
          <a:endParaRPr lang="tr-TR"/>
        </a:p>
      </dgm:t>
    </dgm:pt>
    <dgm:pt modelId="{C9E88775-AD8D-455E-B03D-7DFBD79EF30A}" type="pres">
      <dgm:prSet presAssocID="{4EA27EA3-2652-4709-AFC7-0D2BF16DEA77}" presName="parTrans" presStyleLbl="sibTrans2D1" presStyleIdx="2" presStyleCnt="3"/>
      <dgm:spPr/>
      <dgm:t>
        <a:bodyPr/>
        <a:lstStyle/>
        <a:p>
          <a:endParaRPr lang="tr-TR"/>
        </a:p>
      </dgm:t>
    </dgm:pt>
    <dgm:pt modelId="{565D3B4D-4660-47B1-B612-FAACA1F73307}" type="pres">
      <dgm:prSet presAssocID="{4EA27EA3-2652-4709-AFC7-0D2BF16DEA77}" presName="connectorText" presStyleLbl="sibTrans2D1" presStyleIdx="2" presStyleCnt="3"/>
      <dgm:spPr/>
      <dgm:t>
        <a:bodyPr/>
        <a:lstStyle/>
        <a:p>
          <a:endParaRPr lang="tr-TR"/>
        </a:p>
      </dgm:t>
    </dgm:pt>
    <dgm:pt modelId="{C77224B4-6C73-42AF-B070-5163DBC84CA5}" type="pres">
      <dgm:prSet presAssocID="{EE94812E-78F8-47F8-AAEF-A486CBFDA9D9}" presName="node" presStyleLbl="node1" presStyleIdx="2" presStyleCnt="3" custScaleX="109945">
        <dgm:presLayoutVars>
          <dgm:bulletEnabled val="1"/>
        </dgm:presLayoutVars>
      </dgm:prSet>
      <dgm:spPr/>
      <dgm:t>
        <a:bodyPr/>
        <a:lstStyle/>
        <a:p>
          <a:endParaRPr lang="tr-TR"/>
        </a:p>
      </dgm:t>
    </dgm:pt>
  </dgm:ptLst>
  <dgm:cxnLst>
    <dgm:cxn modelId="{1530EE73-722E-4F84-919F-2D8F305344D4}" type="presOf" srcId="{82A13029-1E5C-4AB5-ACB4-A9D9937D6CC3}" destId="{FFEC5F03-55D4-4996-8F81-21923CB46795}" srcOrd="0" destOrd="0" presId="urn:microsoft.com/office/officeart/2005/8/layout/radial5"/>
    <dgm:cxn modelId="{21100FC3-39E8-4FF2-B451-FB1C554904D1}" type="presOf" srcId="{BC02A4A1-467E-4989-9E72-98B3192254CF}" destId="{63CA6946-993D-40BF-B8C6-282EF2D952C9}" srcOrd="0" destOrd="0" presId="urn:microsoft.com/office/officeart/2005/8/layout/radial5"/>
    <dgm:cxn modelId="{59E13813-91E9-4D60-8752-101ED892F6AB}" type="presOf" srcId="{8E8CC3E9-BA4B-4124-8E9E-82A9603E3230}" destId="{BD05C9E2-10BE-4101-8F20-516004C85B0D}" srcOrd="0" destOrd="0" presId="urn:microsoft.com/office/officeart/2005/8/layout/radial5"/>
    <dgm:cxn modelId="{55CBC8C2-6F03-43EA-9E8F-3522DDFD900A}" srcId="{8E8CC3E9-BA4B-4124-8E9E-82A9603E3230}" destId="{74056DF6-E1ED-4EEF-B13F-05E535F0B42D}" srcOrd="0" destOrd="0" parTransId="{20C9C041-2064-4BF9-BE4D-0AC47123E507}" sibTransId="{F3179684-F582-4907-B06C-A3B06988C97B}"/>
    <dgm:cxn modelId="{71982D39-FE62-4054-9873-FF9273FD7CB7}" srcId="{74056DF6-E1ED-4EEF-B13F-05E535F0B42D}" destId="{82A13029-1E5C-4AB5-ACB4-A9D9937D6CC3}" srcOrd="1" destOrd="0" parTransId="{BC02A4A1-467E-4989-9E72-98B3192254CF}" sibTransId="{39B41A22-70F2-4F07-8B2C-86C387F9613D}"/>
    <dgm:cxn modelId="{D85FFF43-9C79-4757-B623-64D593AD4379}" srcId="{74056DF6-E1ED-4EEF-B13F-05E535F0B42D}" destId="{EE94812E-78F8-47F8-AAEF-A486CBFDA9D9}" srcOrd="2" destOrd="0" parTransId="{4EA27EA3-2652-4709-AFC7-0D2BF16DEA77}" sibTransId="{4D513AB7-F2AA-48D2-B223-6A6D2AFE06E3}"/>
    <dgm:cxn modelId="{1BEA24B9-6874-492C-806A-B48CCBB6BA89}" type="presOf" srcId="{BC02A4A1-467E-4989-9E72-98B3192254CF}" destId="{6D17C999-96A7-4F52-9BB2-75F59B252859}" srcOrd="1" destOrd="0" presId="urn:microsoft.com/office/officeart/2005/8/layout/radial5"/>
    <dgm:cxn modelId="{917A41D9-9BED-4CF1-B8D6-36FCBF4736C4}" type="presOf" srcId="{74056DF6-E1ED-4EEF-B13F-05E535F0B42D}" destId="{D856428F-A2EE-4491-941C-F7EC93A01D0D}" srcOrd="0" destOrd="0" presId="urn:microsoft.com/office/officeart/2005/8/layout/radial5"/>
    <dgm:cxn modelId="{48731585-5374-4826-B528-62441C5FE26C}" srcId="{74056DF6-E1ED-4EEF-B13F-05E535F0B42D}" destId="{EC6A2A2A-CA70-4D0E-BB15-3720FDA4EB9F}" srcOrd="0" destOrd="0" parTransId="{31703D57-3B40-4D18-988E-7A9FA780C757}" sibTransId="{775AE19B-2736-4C4F-9DE9-021836D68A12}"/>
    <dgm:cxn modelId="{9C2F92D3-8CEB-4207-BFB0-4368351AFBD6}" type="presOf" srcId="{EC6A2A2A-CA70-4D0E-BB15-3720FDA4EB9F}" destId="{B426F231-38A2-4EC3-A70C-602886418EDF}" srcOrd="0" destOrd="0" presId="urn:microsoft.com/office/officeart/2005/8/layout/radial5"/>
    <dgm:cxn modelId="{01420AAE-5C37-422E-81C2-A879B1628A3F}" type="presOf" srcId="{4EA27EA3-2652-4709-AFC7-0D2BF16DEA77}" destId="{565D3B4D-4660-47B1-B612-FAACA1F73307}" srcOrd="1" destOrd="0" presId="urn:microsoft.com/office/officeart/2005/8/layout/radial5"/>
    <dgm:cxn modelId="{A807C4BB-822E-4E93-9E40-04BB15A43709}" type="presOf" srcId="{EE94812E-78F8-47F8-AAEF-A486CBFDA9D9}" destId="{C77224B4-6C73-42AF-B070-5163DBC84CA5}" srcOrd="0" destOrd="0" presId="urn:microsoft.com/office/officeart/2005/8/layout/radial5"/>
    <dgm:cxn modelId="{43CE7899-D407-4494-AD7A-58EA767B1E66}" type="presOf" srcId="{4EA27EA3-2652-4709-AFC7-0D2BF16DEA77}" destId="{C9E88775-AD8D-455E-B03D-7DFBD79EF30A}" srcOrd="0" destOrd="0" presId="urn:microsoft.com/office/officeart/2005/8/layout/radial5"/>
    <dgm:cxn modelId="{FCACD84B-C9C3-41CB-B06E-396FC7B90E40}" type="presOf" srcId="{31703D57-3B40-4D18-988E-7A9FA780C757}" destId="{F2A5AAFC-DD9C-4457-89A0-8B2912E28A80}" srcOrd="1" destOrd="0" presId="urn:microsoft.com/office/officeart/2005/8/layout/radial5"/>
    <dgm:cxn modelId="{50089F3F-F1DA-4EEA-B1EF-FB70D0813D2A}" type="presOf" srcId="{31703D57-3B40-4D18-988E-7A9FA780C757}" destId="{DB325708-E4CF-487C-872C-F3FC93FF0BA9}" srcOrd="0" destOrd="0" presId="urn:microsoft.com/office/officeart/2005/8/layout/radial5"/>
    <dgm:cxn modelId="{8403596E-E8F1-4522-9DDF-2026338626BD}" type="presParOf" srcId="{BD05C9E2-10BE-4101-8F20-516004C85B0D}" destId="{D856428F-A2EE-4491-941C-F7EC93A01D0D}" srcOrd="0" destOrd="0" presId="urn:microsoft.com/office/officeart/2005/8/layout/radial5"/>
    <dgm:cxn modelId="{78B3D308-A4E2-4735-A80B-FAC2D408E3EE}" type="presParOf" srcId="{BD05C9E2-10BE-4101-8F20-516004C85B0D}" destId="{DB325708-E4CF-487C-872C-F3FC93FF0BA9}" srcOrd="1" destOrd="0" presId="urn:microsoft.com/office/officeart/2005/8/layout/radial5"/>
    <dgm:cxn modelId="{064F46E4-2DF3-42C1-B456-C7C9082FDFFC}" type="presParOf" srcId="{DB325708-E4CF-487C-872C-F3FC93FF0BA9}" destId="{F2A5AAFC-DD9C-4457-89A0-8B2912E28A80}" srcOrd="0" destOrd="0" presId="urn:microsoft.com/office/officeart/2005/8/layout/radial5"/>
    <dgm:cxn modelId="{8DED5E92-896F-45F2-A706-E9F5AF3854F2}" type="presParOf" srcId="{BD05C9E2-10BE-4101-8F20-516004C85B0D}" destId="{B426F231-38A2-4EC3-A70C-602886418EDF}" srcOrd="2" destOrd="0" presId="urn:microsoft.com/office/officeart/2005/8/layout/radial5"/>
    <dgm:cxn modelId="{D8DED45F-0C1B-48A6-BCB0-D01FEC817A0D}" type="presParOf" srcId="{BD05C9E2-10BE-4101-8F20-516004C85B0D}" destId="{63CA6946-993D-40BF-B8C6-282EF2D952C9}" srcOrd="3" destOrd="0" presId="urn:microsoft.com/office/officeart/2005/8/layout/radial5"/>
    <dgm:cxn modelId="{89796ACF-5449-4D1E-B4A5-2B6D86992FC8}" type="presParOf" srcId="{63CA6946-993D-40BF-B8C6-282EF2D952C9}" destId="{6D17C999-96A7-4F52-9BB2-75F59B252859}" srcOrd="0" destOrd="0" presId="urn:microsoft.com/office/officeart/2005/8/layout/radial5"/>
    <dgm:cxn modelId="{86521548-FE1D-4B9F-BE05-F634ACC13B3A}" type="presParOf" srcId="{BD05C9E2-10BE-4101-8F20-516004C85B0D}" destId="{FFEC5F03-55D4-4996-8F81-21923CB46795}" srcOrd="4" destOrd="0" presId="urn:microsoft.com/office/officeart/2005/8/layout/radial5"/>
    <dgm:cxn modelId="{EEF76608-C42E-41C9-A33A-A8E840E3A9D6}" type="presParOf" srcId="{BD05C9E2-10BE-4101-8F20-516004C85B0D}" destId="{C9E88775-AD8D-455E-B03D-7DFBD79EF30A}" srcOrd="5" destOrd="0" presId="urn:microsoft.com/office/officeart/2005/8/layout/radial5"/>
    <dgm:cxn modelId="{97FB1B8D-B428-4C51-8680-642A3FFEFE89}" type="presParOf" srcId="{C9E88775-AD8D-455E-B03D-7DFBD79EF30A}" destId="{565D3B4D-4660-47B1-B612-FAACA1F73307}" srcOrd="0" destOrd="0" presId="urn:microsoft.com/office/officeart/2005/8/layout/radial5"/>
    <dgm:cxn modelId="{EF54DB58-0915-4B2E-86BF-8650699F77ED}" type="presParOf" srcId="{BD05C9E2-10BE-4101-8F20-516004C85B0D}" destId="{C77224B4-6C73-42AF-B070-5163DBC84CA5}" srcOrd="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6428F-A2EE-4491-941C-F7EC93A01D0D}">
      <dsp:nvSpPr>
        <dsp:cNvPr id="0" name=""/>
        <dsp:cNvSpPr/>
      </dsp:nvSpPr>
      <dsp:spPr>
        <a:xfrm>
          <a:off x="2741599" y="1878538"/>
          <a:ext cx="1575592" cy="140649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err="1" smtClean="0"/>
            <a:t>Statement</a:t>
          </a:r>
          <a:r>
            <a:rPr lang="tr-TR" sz="1600" kern="1200" dirty="0" smtClean="0"/>
            <a:t> of </a:t>
          </a:r>
          <a:r>
            <a:rPr lang="tr-TR" sz="1600" kern="1200" dirty="0" err="1" smtClean="0"/>
            <a:t>Cash</a:t>
          </a:r>
          <a:r>
            <a:rPr lang="tr-TR" sz="1600" kern="1200" dirty="0" smtClean="0"/>
            <a:t> </a:t>
          </a:r>
          <a:r>
            <a:rPr lang="tr-TR" sz="1600" kern="1200" dirty="0" err="1" smtClean="0"/>
            <a:t>Flows</a:t>
          </a:r>
          <a:endParaRPr lang="tr-TR" sz="1600" kern="1200" dirty="0"/>
        </a:p>
      </dsp:txBody>
      <dsp:txXfrm>
        <a:off x="2972339" y="2084514"/>
        <a:ext cx="1114112" cy="994539"/>
      </dsp:txXfrm>
    </dsp:sp>
    <dsp:sp modelId="{DB325708-E4CF-487C-872C-F3FC93FF0BA9}">
      <dsp:nvSpPr>
        <dsp:cNvPr id="0" name=""/>
        <dsp:cNvSpPr/>
      </dsp:nvSpPr>
      <dsp:spPr>
        <a:xfrm rot="16200000">
          <a:off x="3390977" y="1394492"/>
          <a:ext cx="276836" cy="461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tr-TR" sz="1900" kern="1200"/>
        </a:p>
      </dsp:txBody>
      <dsp:txXfrm>
        <a:off x="3432503" y="1528304"/>
        <a:ext cx="193785" cy="276858"/>
      </dsp:txXfrm>
    </dsp:sp>
    <dsp:sp modelId="{B426F231-38A2-4EC3-A70C-602886418EDF}">
      <dsp:nvSpPr>
        <dsp:cNvPr id="0" name=""/>
        <dsp:cNvSpPr/>
      </dsp:nvSpPr>
      <dsp:spPr>
        <a:xfrm>
          <a:off x="2741598" y="3523"/>
          <a:ext cx="1575594" cy="1352682"/>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err="1" smtClean="0"/>
            <a:t>Operating</a:t>
          </a:r>
          <a:r>
            <a:rPr lang="tr-TR" sz="1600" kern="1200" dirty="0" smtClean="0"/>
            <a:t> </a:t>
          </a:r>
          <a:r>
            <a:rPr lang="tr-TR" sz="1600" kern="1200" dirty="0" err="1" smtClean="0"/>
            <a:t>Activities</a:t>
          </a:r>
          <a:endParaRPr lang="tr-TR" sz="1600" kern="1200" dirty="0"/>
        </a:p>
      </dsp:txBody>
      <dsp:txXfrm>
        <a:off x="2972338" y="201619"/>
        <a:ext cx="1114114" cy="956490"/>
      </dsp:txXfrm>
    </dsp:sp>
    <dsp:sp modelId="{63CA6946-993D-40BF-B8C6-282EF2D952C9}">
      <dsp:nvSpPr>
        <dsp:cNvPr id="0" name=""/>
        <dsp:cNvSpPr/>
      </dsp:nvSpPr>
      <dsp:spPr>
        <a:xfrm rot="1800000">
          <a:off x="4253122" y="2830328"/>
          <a:ext cx="212748" cy="461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tr-TR" sz="1900" kern="1200"/>
        </a:p>
      </dsp:txBody>
      <dsp:txXfrm>
        <a:off x="4257397" y="2906658"/>
        <a:ext cx="148924" cy="276858"/>
      </dsp:txXfrm>
    </dsp:sp>
    <dsp:sp modelId="{FFEC5F03-55D4-4996-8F81-21923CB46795}">
      <dsp:nvSpPr>
        <dsp:cNvPr id="0" name=""/>
        <dsp:cNvSpPr/>
      </dsp:nvSpPr>
      <dsp:spPr>
        <a:xfrm>
          <a:off x="4416876" y="2854170"/>
          <a:ext cx="1519258" cy="135714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err="1" smtClean="0"/>
            <a:t>Financing</a:t>
          </a:r>
          <a:r>
            <a:rPr lang="tr-TR" sz="1600" kern="1200" dirty="0" smtClean="0"/>
            <a:t> </a:t>
          </a:r>
          <a:r>
            <a:rPr lang="tr-TR" sz="1600" kern="1200" dirty="0" err="1" smtClean="0"/>
            <a:t>Activities</a:t>
          </a:r>
          <a:endParaRPr lang="tr-TR" sz="1600" kern="1200" dirty="0"/>
        </a:p>
      </dsp:txBody>
      <dsp:txXfrm>
        <a:off x="4639366" y="3052920"/>
        <a:ext cx="1074278" cy="959647"/>
      </dsp:txXfrm>
    </dsp:sp>
    <dsp:sp modelId="{C9E88775-AD8D-455E-B03D-7DFBD79EF30A}">
      <dsp:nvSpPr>
        <dsp:cNvPr id="0" name=""/>
        <dsp:cNvSpPr/>
      </dsp:nvSpPr>
      <dsp:spPr>
        <a:xfrm rot="9000000">
          <a:off x="2586510" y="2832597"/>
          <a:ext cx="217707" cy="461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tr-TR" sz="1900" kern="1200"/>
        </a:p>
      </dsp:txBody>
      <dsp:txXfrm rot="10800000">
        <a:off x="2647447" y="2908555"/>
        <a:ext cx="152395" cy="276858"/>
      </dsp:txXfrm>
    </dsp:sp>
    <dsp:sp modelId="{C77224B4-6C73-42AF-B070-5163DBC84CA5}">
      <dsp:nvSpPr>
        <dsp:cNvPr id="0" name=""/>
        <dsp:cNvSpPr/>
      </dsp:nvSpPr>
      <dsp:spPr>
        <a:xfrm>
          <a:off x="1136226" y="2854170"/>
          <a:ext cx="1492115" cy="135714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err="1" smtClean="0"/>
            <a:t>Investment</a:t>
          </a:r>
          <a:r>
            <a:rPr lang="tr-TR" sz="1600" kern="1200" dirty="0" smtClean="0"/>
            <a:t> </a:t>
          </a:r>
          <a:r>
            <a:rPr lang="tr-TR" sz="1600" kern="1200" dirty="0" err="1" smtClean="0"/>
            <a:t>Activities</a:t>
          </a:r>
          <a:endParaRPr lang="tr-TR" sz="1600" kern="1200" dirty="0"/>
        </a:p>
      </dsp:txBody>
      <dsp:txXfrm>
        <a:off x="1354741" y="3052920"/>
        <a:ext cx="1055085" cy="95964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FCBA667-E472-43A1-978D-187C9B7331C8}" type="datetimeFigureOut">
              <a:rPr lang="en-US" smtClean="0"/>
              <a:t>12/11/2019</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63EE28D0-76D4-4C07-9C97-25435FF6821D}" type="slidenum">
              <a:rPr lang="en-US" smtClean="0"/>
              <a:t>‹#›</a:t>
            </a:fld>
            <a:endParaRPr lang="en-US"/>
          </a:p>
        </p:txBody>
      </p:sp>
    </p:spTree>
    <p:extLst>
      <p:ext uri="{BB962C8B-B14F-4D97-AF65-F5344CB8AC3E}">
        <p14:creationId xmlns:p14="http://schemas.microsoft.com/office/powerpoint/2010/main" val="414522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9B6E7D9-3269-4066-BBEE-4386A8F430D6}" type="datetimeFigureOut">
              <a:rPr lang="tr-TR" smtClean="0"/>
              <a:pPr/>
              <a:t>11.12.2019</a:t>
            </a:fld>
            <a:endParaRPr lang="tr-T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A5E93FA-23A8-4A21-B2FB-18D578968336}" type="slidenum">
              <a:rPr lang="tr-TR" smtClean="0"/>
              <a:pPr/>
              <a:t>‹#›</a:t>
            </a:fld>
            <a:endParaRPr lang="tr-TR"/>
          </a:p>
        </p:txBody>
      </p:sp>
    </p:spTree>
    <p:extLst>
      <p:ext uri="{BB962C8B-B14F-4D97-AF65-F5344CB8AC3E}">
        <p14:creationId xmlns:p14="http://schemas.microsoft.com/office/powerpoint/2010/main" val="93589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A5E93FA-23A8-4A21-B2FB-18D578968336}" type="slidenum">
              <a:rPr lang="tr-TR" smtClean="0"/>
              <a:pPr/>
              <a:t>2</a:t>
            </a:fld>
            <a:endParaRPr lang="tr-TR"/>
          </a:p>
        </p:txBody>
      </p:sp>
    </p:spTree>
    <p:extLst>
      <p:ext uri="{BB962C8B-B14F-4D97-AF65-F5344CB8AC3E}">
        <p14:creationId xmlns:p14="http://schemas.microsoft.com/office/powerpoint/2010/main" val="13213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E93FA-23A8-4A21-B2FB-18D578968336}" type="slidenum">
              <a:rPr lang="tr-TR" smtClean="0"/>
              <a:pPr/>
              <a:t>15</a:t>
            </a:fld>
            <a:endParaRPr lang="tr-TR"/>
          </a:p>
        </p:txBody>
      </p:sp>
    </p:spTree>
    <p:extLst>
      <p:ext uri="{BB962C8B-B14F-4D97-AF65-F5344CB8AC3E}">
        <p14:creationId xmlns:p14="http://schemas.microsoft.com/office/powerpoint/2010/main" val="3735478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E93FA-23A8-4A21-B2FB-18D578968336}" type="slidenum">
              <a:rPr lang="tr-TR" smtClean="0"/>
              <a:pPr/>
              <a:t>16</a:t>
            </a:fld>
            <a:endParaRPr lang="tr-TR"/>
          </a:p>
        </p:txBody>
      </p:sp>
    </p:spTree>
    <p:extLst>
      <p:ext uri="{BB962C8B-B14F-4D97-AF65-F5344CB8AC3E}">
        <p14:creationId xmlns:p14="http://schemas.microsoft.com/office/powerpoint/2010/main" val="1647865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A5E93FA-23A8-4A21-B2FB-18D578968336}" type="slidenum">
              <a:rPr lang="tr-TR" smtClean="0"/>
              <a:pPr/>
              <a:t>17</a:t>
            </a:fld>
            <a:endParaRPr lang="tr-TR"/>
          </a:p>
        </p:txBody>
      </p:sp>
    </p:spTree>
    <p:extLst>
      <p:ext uri="{BB962C8B-B14F-4D97-AF65-F5344CB8AC3E}">
        <p14:creationId xmlns:p14="http://schemas.microsoft.com/office/powerpoint/2010/main" val="1312960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A5E93FA-23A8-4A21-B2FB-18D578968336}" type="slidenum">
              <a:rPr lang="tr-TR" smtClean="0"/>
              <a:pPr/>
              <a:t>18</a:t>
            </a:fld>
            <a:endParaRPr lang="tr-TR"/>
          </a:p>
        </p:txBody>
      </p:sp>
    </p:spTree>
    <p:extLst>
      <p:ext uri="{BB962C8B-B14F-4D97-AF65-F5344CB8AC3E}">
        <p14:creationId xmlns:p14="http://schemas.microsoft.com/office/powerpoint/2010/main" val="114342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A5E93FA-23A8-4A21-B2FB-18D578968336}" type="slidenum">
              <a:rPr lang="tr-TR" smtClean="0"/>
              <a:pPr/>
              <a:t>19</a:t>
            </a:fld>
            <a:endParaRPr lang="tr-TR"/>
          </a:p>
        </p:txBody>
      </p:sp>
    </p:spTree>
    <p:extLst>
      <p:ext uri="{BB962C8B-B14F-4D97-AF65-F5344CB8AC3E}">
        <p14:creationId xmlns:p14="http://schemas.microsoft.com/office/powerpoint/2010/main" val="2919703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fontAlgn="auto">
              <a:spcBef>
                <a:spcPts val="0"/>
              </a:spcBef>
              <a:spcAft>
                <a:spcPts val="0"/>
              </a:spcAft>
              <a:defRPr/>
            </a:pPr>
            <a:endParaRPr lang="en-US" dirty="0"/>
          </a:p>
        </p:txBody>
      </p:sp>
    </p:spTree>
    <p:extLst>
      <p:ext uri="{BB962C8B-B14F-4D97-AF65-F5344CB8AC3E}">
        <p14:creationId xmlns:p14="http://schemas.microsoft.com/office/powerpoint/2010/main" val="522652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endParaRPr lang="en-US" dirty="0"/>
          </a:p>
        </p:txBody>
      </p:sp>
    </p:spTree>
    <p:extLst>
      <p:ext uri="{BB962C8B-B14F-4D97-AF65-F5344CB8AC3E}">
        <p14:creationId xmlns:p14="http://schemas.microsoft.com/office/powerpoint/2010/main" val="2288410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Times New Roman" pitchFamily="18" charset="0"/>
              </a:defRPr>
            </a:lvl1pPr>
            <a:lvl2pPr marL="729057" indent="-280406" defTabSz="914437" eaLnBrk="0" hangingPunct="0">
              <a:defRPr sz="2400">
                <a:solidFill>
                  <a:schemeClr val="tx1"/>
                </a:solidFill>
                <a:latin typeface="Times New Roman" pitchFamily="18" charset="0"/>
              </a:defRPr>
            </a:lvl2pPr>
            <a:lvl3pPr marL="1121626" indent="-224325" defTabSz="914437" eaLnBrk="0" hangingPunct="0">
              <a:defRPr sz="2400">
                <a:solidFill>
                  <a:schemeClr val="tx1"/>
                </a:solidFill>
                <a:latin typeface="Times New Roman" pitchFamily="18" charset="0"/>
              </a:defRPr>
            </a:lvl3pPr>
            <a:lvl4pPr marL="1570276" indent="-224325" defTabSz="914437" eaLnBrk="0" hangingPunct="0">
              <a:defRPr sz="2400">
                <a:solidFill>
                  <a:schemeClr val="tx1"/>
                </a:solidFill>
                <a:latin typeface="Times New Roman" pitchFamily="18" charset="0"/>
              </a:defRPr>
            </a:lvl4pPr>
            <a:lvl5pPr marL="2018927" indent="-224325" defTabSz="914437" eaLnBrk="0" hangingPunct="0">
              <a:defRPr sz="2400">
                <a:solidFill>
                  <a:schemeClr val="tx1"/>
                </a:solidFill>
                <a:latin typeface="Times New Roman" pitchFamily="18" charset="0"/>
              </a:defRPr>
            </a:lvl5pPr>
            <a:lvl6pPr marL="2467577" indent="-224325" defTabSz="914437" eaLnBrk="0" fontAlgn="base" hangingPunct="0">
              <a:spcBef>
                <a:spcPct val="0"/>
              </a:spcBef>
              <a:spcAft>
                <a:spcPct val="0"/>
              </a:spcAft>
              <a:defRPr sz="2400">
                <a:solidFill>
                  <a:schemeClr val="tx1"/>
                </a:solidFill>
                <a:latin typeface="Times New Roman" pitchFamily="18" charset="0"/>
              </a:defRPr>
            </a:lvl6pPr>
            <a:lvl7pPr marL="2916227" indent="-224325" defTabSz="914437" eaLnBrk="0" fontAlgn="base" hangingPunct="0">
              <a:spcBef>
                <a:spcPct val="0"/>
              </a:spcBef>
              <a:spcAft>
                <a:spcPct val="0"/>
              </a:spcAft>
              <a:defRPr sz="2400">
                <a:solidFill>
                  <a:schemeClr val="tx1"/>
                </a:solidFill>
                <a:latin typeface="Times New Roman" pitchFamily="18" charset="0"/>
              </a:defRPr>
            </a:lvl7pPr>
            <a:lvl8pPr marL="3364878" indent="-224325" defTabSz="914437" eaLnBrk="0" fontAlgn="base" hangingPunct="0">
              <a:spcBef>
                <a:spcPct val="0"/>
              </a:spcBef>
              <a:spcAft>
                <a:spcPct val="0"/>
              </a:spcAft>
              <a:defRPr sz="2400">
                <a:solidFill>
                  <a:schemeClr val="tx1"/>
                </a:solidFill>
                <a:latin typeface="Times New Roman" pitchFamily="18" charset="0"/>
              </a:defRPr>
            </a:lvl8pPr>
            <a:lvl9pPr marL="3813528" indent="-224325" defTabSz="914437" eaLnBrk="0" fontAlgn="base" hangingPunct="0">
              <a:spcBef>
                <a:spcPct val="0"/>
              </a:spcBef>
              <a:spcAft>
                <a:spcPct val="0"/>
              </a:spcAft>
              <a:defRPr sz="2400">
                <a:solidFill>
                  <a:schemeClr val="tx1"/>
                </a:solidFill>
                <a:latin typeface="Times New Roman" pitchFamily="18" charset="0"/>
              </a:defRPr>
            </a:lvl9pPr>
          </a:lstStyle>
          <a:p>
            <a:pPr eaLnBrk="1" hangingPunct="1"/>
            <a:fld id="{C9CDE3D2-1FD6-4EF3-9294-1BCD01613E3A}" type="slidenum">
              <a:rPr lang="en-US" altLang="en-US" sz="1200"/>
              <a:pPr eaLnBrk="1" hangingPunct="1"/>
              <a:t>22</a:t>
            </a:fld>
            <a:endParaRPr lang="en-US" altLang="en-US" sz="1200"/>
          </a:p>
        </p:txBody>
      </p:sp>
      <p:sp>
        <p:nvSpPr>
          <p:cNvPr id="66563" name="Rectangle 2"/>
          <p:cNvSpPr>
            <a:spLocks noChangeArrowheads="1"/>
          </p:cNvSpPr>
          <p:nvPr/>
        </p:nvSpPr>
        <p:spPr bwMode="auto">
          <a:xfrm>
            <a:off x="3851401" y="1"/>
            <a:ext cx="2946275" cy="4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730" tIns="44865" rIns="89730" bIns="44865"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6564" name="Rectangle 3"/>
          <p:cNvSpPr>
            <a:spLocks noChangeArrowheads="1"/>
          </p:cNvSpPr>
          <p:nvPr/>
        </p:nvSpPr>
        <p:spPr bwMode="auto">
          <a:xfrm>
            <a:off x="3851401" y="9431476"/>
            <a:ext cx="2946275" cy="49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8" tIns="0" rIns="19048" bIns="0" anchor="b"/>
          <a:lstStyle>
            <a:lvl1pPr defTabSz="931863" eaLnBrk="0" hangingPunct="0">
              <a:defRPr sz="2400">
                <a:solidFill>
                  <a:schemeClr val="tx1"/>
                </a:solidFill>
                <a:latin typeface="Times New Roman" pitchFamily="18" charset="0"/>
              </a:defRPr>
            </a:lvl1pPr>
            <a:lvl2pPr marL="742950" indent="-285750" defTabSz="931863" eaLnBrk="0" hangingPunct="0">
              <a:defRPr sz="2400">
                <a:solidFill>
                  <a:schemeClr val="tx1"/>
                </a:solidFill>
                <a:latin typeface="Times New Roman" pitchFamily="18" charset="0"/>
              </a:defRPr>
            </a:lvl2pPr>
            <a:lvl3pPr marL="1143000" indent="-228600" defTabSz="931863" eaLnBrk="0" hangingPunct="0">
              <a:defRPr sz="2400">
                <a:solidFill>
                  <a:schemeClr val="tx1"/>
                </a:solidFill>
                <a:latin typeface="Times New Roman" pitchFamily="18" charset="0"/>
              </a:defRPr>
            </a:lvl3pPr>
            <a:lvl4pPr marL="1600200" indent="-228600" defTabSz="931863" eaLnBrk="0" hangingPunct="0">
              <a:defRPr sz="2400">
                <a:solidFill>
                  <a:schemeClr val="tx1"/>
                </a:solidFill>
                <a:latin typeface="Times New Roman" pitchFamily="18" charset="0"/>
              </a:defRPr>
            </a:lvl4pPr>
            <a:lvl5pPr marL="2057400" indent="-228600" defTabSz="931863" eaLnBrk="0" hangingPunct="0">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a:t>23</a:t>
            </a:r>
          </a:p>
        </p:txBody>
      </p:sp>
      <p:sp>
        <p:nvSpPr>
          <p:cNvPr id="66565" name="Rectangle 4"/>
          <p:cNvSpPr>
            <a:spLocks noChangeArrowheads="1"/>
          </p:cNvSpPr>
          <p:nvPr/>
        </p:nvSpPr>
        <p:spPr bwMode="auto">
          <a:xfrm>
            <a:off x="1" y="9431476"/>
            <a:ext cx="2946275" cy="49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730" tIns="44865" rIns="89730" bIns="44865"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6566" name="Rectangle 5"/>
          <p:cNvSpPr>
            <a:spLocks noChangeArrowheads="1"/>
          </p:cNvSpPr>
          <p:nvPr/>
        </p:nvSpPr>
        <p:spPr bwMode="auto">
          <a:xfrm>
            <a:off x="1" y="1"/>
            <a:ext cx="2946275" cy="49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730" tIns="44865" rIns="89730" bIns="44865"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6567" name="Rectangle 6"/>
          <p:cNvSpPr>
            <a:spLocks noGrp="1" noRot="1" noChangeAspect="1" noChangeArrowheads="1" noTextEdit="1"/>
          </p:cNvSpPr>
          <p:nvPr>
            <p:ph type="sldImg"/>
          </p:nvPr>
        </p:nvSpPr>
        <p:spPr>
          <a:xfrm>
            <a:off x="927100" y="750888"/>
            <a:ext cx="4945063" cy="3709987"/>
          </a:xfrm>
          <a:ln w="12700" cap="flat">
            <a:solidFill>
              <a:schemeClr val="tx1"/>
            </a:solidFill>
          </a:ln>
        </p:spPr>
      </p:sp>
      <p:sp>
        <p:nvSpPr>
          <p:cNvPr id="66568"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8" tIns="44446" rIns="90478" bIns="44446"/>
          <a:lstStyle/>
          <a:p>
            <a:endParaRPr lang="en-US" alt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852016"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34819" name="Rectangle 3"/>
          <p:cNvSpPr>
            <a:spLocks noChangeArrowheads="1"/>
          </p:cNvSpPr>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6</a:t>
            </a:r>
          </a:p>
        </p:txBody>
      </p:sp>
      <p:sp>
        <p:nvSpPr>
          <p:cNvPr id="34820" name="Rectangle 4"/>
          <p:cNvSpPr>
            <a:spLocks noChangeArrowheads="1"/>
          </p:cNvSpPr>
          <p:nvPr/>
        </p:nvSpPr>
        <p:spPr bwMode="auto">
          <a:xfrm>
            <a:off x="0"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34821" name="Rectangle 5"/>
          <p:cNvSpPr>
            <a:spLocks noChangeArrowheads="1"/>
          </p:cNvSpPr>
          <p:nvPr/>
        </p:nvSpPr>
        <p:spPr bwMode="auto">
          <a:xfrm>
            <a:off x="0"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34822" name="Rectangle 6"/>
          <p:cNvSpPr>
            <a:spLocks noGrp="1" noRot="1" noChangeAspect="1" noChangeArrowheads="1" noTextEdit="1"/>
          </p:cNvSpPr>
          <p:nvPr>
            <p:ph type="sldImg"/>
          </p:nvPr>
        </p:nvSpPr>
        <p:spPr>
          <a:xfrm>
            <a:off x="925513" y="750888"/>
            <a:ext cx="4946650" cy="3709987"/>
          </a:xfrm>
          <a:ln cap="flat"/>
        </p:spPr>
      </p:sp>
      <p:sp>
        <p:nvSpPr>
          <p:cNvPr id="34823"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89792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52016"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37891" name="Rectangle 3"/>
          <p:cNvSpPr>
            <a:spLocks noChangeArrowheads="1"/>
          </p:cNvSpPr>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11</a:t>
            </a:r>
          </a:p>
        </p:txBody>
      </p:sp>
      <p:sp>
        <p:nvSpPr>
          <p:cNvPr id="37892" name="Rectangle 4"/>
          <p:cNvSpPr>
            <a:spLocks noChangeArrowheads="1"/>
          </p:cNvSpPr>
          <p:nvPr/>
        </p:nvSpPr>
        <p:spPr bwMode="auto">
          <a:xfrm>
            <a:off x="0"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37893" name="Rectangle 5"/>
          <p:cNvSpPr>
            <a:spLocks noChangeArrowheads="1"/>
          </p:cNvSpPr>
          <p:nvPr/>
        </p:nvSpPr>
        <p:spPr bwMode="auto">
          <a:xfrm>
            <a:off x="0"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37894" name="Rectangle 6"/>
          <p:cNvSpPr>
            <a:spLocks noGrp="1" noRot="1" noChangeAspect="1" noChangeArrowheads="1" noTextEdit="1"/>
          </p:cNvSpPr>
          <p:nvPr>
            <p:ph type="sldImg"/>
          </p:nvPr>
        </p:nvSpPr>
        <p:spPr>
          <a:xfrm>
            <a:off x="925513" y="750888"/>
            <a:ext cx="4946650" cy="3709987"/>
          </a:xfrm>
          <a:ln cap="flat"/>
        </p:spPr>
      </p:sp>
      <p:sp>
        <p:nvSpPr>
          <p:cNvPr id="37895"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5041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907"/>
            <a:ext cx="5438140" cy="4467701"/>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4199070" y="9430091"/>
            <a:ext cx="2597032" cy="496411"/>
          </a:xfrm>
          <a:prstGeom prst="rect">
            <a:avLst/>
          </a:prstGeom>
        </p:spPr>
        <p:txBody>
          <a:bodyPr/>
          <a:lstStyle/>
          <a:p>
            <a:fld id="{FF04C731-F33F-48F1-85D4-C4C0253DCB31}" type="slidenum">
              <a:rPr lang="en-US" smtClean="0"/>
              <a:pPr/>
              <a:t>3</a:t>
            </a:fld>
            <a:endParaRPr lang="en-US" dirty="0"/>
          </a:p>
        </p:txBody>
      </p:sp>
    </p:spTree>
    <p:extLst>
      <p:ext uri="{BB962C8B-B14F-4D97-AF65-F5344CB8AC3E}">
        <p14:creationId xmlns:p14="http://schemas.microsoft.com/office/powerpoint/2010/main" val="1655546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907"/>
            <a:ext cx="5438140" cy="4467701"/>
          </a:xfrm>
          <a:prstGeom prst="rect">
            <a:avLst/>
          </a:prstGeom>
        </p:spPr>
        <p:txBody>
          <a:bodyPr/>
          <a:lstStyle/>
          <a:p>
            <a:pPr>
              <a:spcBef>
                <a:spcPct val="0"/>
              </a:spcBef>
            </a:pPr>
            <a:endParaRPr lang="en-US" dirty="0"/>
          </a:p>
        </p:txBody>
      </p:sp>
    </p:spTree>
    <p:extLst>
      <p:ext uri="{BB962C8B-B14F-4D97-AF65-F5344CB8AC3E}">
        <p14:creationId xmlns:p14="http://schemas.microsoft.com/office/powerpoint/2010/main" val="2602269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907"/>
            <a:ext cx="5438140" cy="4467701"/>
          </a:xfrm>
          <a:prstGeom prst="rect">
            <a:avLst/>
          </a:prstGeom>
        </p:spPr>
        <p:txBody>
          <a:bodyPr/>
          <a:lstStyle/>
          <a:p>
            <a:pPr>
              <a:spcBef>
                <a:spcPct val="0"/>
              </a:spcBef>
            </a:pPr>
            <a:endParaRPr lang="en-US" dirty="0"/>
          </a:p>
        </p:txBody>
      </p:sp>
    </p:spTree>
    <p:extLst>
      <p:ext uri="{BB962C8B-B14F-4D97-AF65-F5344CB8AC3E}">
        <p14:creationId xmlns:p14="http://schemas.microsoft.com/office/powerpoint/2010/main" val="959666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907"/>
            <a:ext cx="5438140" cy="4467701"/>
          </a:xfrm>
          <a:prstGeom prst="rect">
            <a:avLst/>
          </a:prstGeom>
        </p:spPr>
        <p:txBody>
          <a:bodyPr/>
          <a:lstStyle/>
          <a:p>
            <a:pPr>
              <a:spcBef>
                <a:spcPct val="0"/>
              </a:spcBef>
            </a:pPr>
            <a:endParaRPr lang="en-US" dirty="0"/>
          </a:p>
        </p:txBody>
      </p:sp>
    </p:spTree>
    <p:extLst>
      <p:ext uri="{BB962C8B-B14F-4D97-AF65-F5344CB8AC3E}">
        <p14:creationId xmlns:p14="http://schemas.microsoft.com/office/powerpoint/2010/main" val="3179790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52016"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39939" name="Rectangle 3"/>
          <p:cNvSpPr>
            <a:spLocks noChangeArrowheads="1"/>
          </p:cNvSpPr>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13</a:t>
            </a:r>
          </a:p>
        </p:txBody>
      </p:sp>
      <p:sp>
        <p:nvSpPr>
          <p:cNvPr id="39940" name="Rectangle 4"/>
          <p:cNvSpPr>
            <a:spLocks noChangeArrowheads="1"/>
          </p:cNvSpPr>
          <p:nvPr/>
        </p:nvSpPr>
        <p:spPr bwMode="auto">
          <a:xfrm>
            <a:off x="0"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39941" name="Rectangle 5"/>
          <p:cNvSpPr>
            <a:spLocks noChangeArrowheads="1"/>
          </p:cNvSpPr>
          <p:nvPr/>
        </p:nvSpPr>
        <p:spPr bwMode="auto">
          <a:xfrm>
            <a:off x="0"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39942" name="Rectangle 6"/>
          <p:cNvSpPr>
            <a:spLocks noGrp="1" noRot="1" noChangeAspect="1" noChangeArrowheads="1" noTextEdit="1"/>
          </p:cNvSpPr>
          <p:nvPr>
            <p:ph type="sldImg"/>
          </p:nvPr>
        </p:nvSpPr>
        <p:spPr>
          <a:xfrm>
            <a:off x="925513" y="750888"/>
            <a:ext cx="4946650" cy="3709987"/>
          </a:xfrm>
          <a:ln cap="flat"/>
        </p:spPr>
      </p:sp>
      <p:sp>
        <p:nvSpPr>
          <p:cNvPr id="39943"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68985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852016"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38915" name="Rectangle 3"/>
          <p:cNvSpPr>
            <a:spLocks noChangeArrowheads="1"/>
          </p:cNvSpPr>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12</a:t>
            </a:r>
          </a:p>
        </p:txBody>
      </p:sp>
      <p:sp>
        <p:nvSpPr>
          <p:cNvPr id="38916" name="Rectangle 4"/>
          <p:cNvSpPr>
            <a:spLocks noChangeArrowheads="1"/>
          </p:cNvSpPr>
          <p:nvPr/>
        </p:nvSpPr>
        <p:spPr bwMode="auto">
          <a:xfrm>
            <a:off x="0"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38917" name="Rectangle 5"/>
          <p:cNvSpPr>
            <a:spLocks noChangeArrowheads="1"/>
          </p:cNvSpPr>
          <p:nvPr/>
        </p:nvSpPr>
        <p:spPr bwMode="auto">
          <a:xfrm>
            <a:off x="0"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38918" name="Rectangle 6"/>
          <p:cNvSpPr>
            <a:spLocks noGrp="1" noRot="1" noChangeAspect="1" noChangeArrowheads="1" noTextEdit="1"/>
          </p:cNvSpPr>
          <p:nvPr>
            <p:ph type="sldImg"/>
          </p:nvPr>
        </p:nvSpPr>
        <p:spPr>
          <a:xfrm>
            <a:off x="925513" y="750888"/>
            <a:ext cx="4946650" cy="3709987"/>
          </a:xfrm>
          <a:ln cap="flat"/>
        </p:spPr>
      </p:sp>
      <p:sp>
        <p:nvSpPr>
          <p:cNvPr id="38919"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50501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52016"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6083" name="Rectangle 3"/>
          <p:cNvSpPr>
            <a:spLocks noChangeArrowheads="1"/>
          </p:cNvSpPr>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23</a:t>
            </a:r>
          </a:p>
        </p:txBody>
      </p:sp>
      <p:sp>
        <p:nvSpPr>
          <p:cNvPr id="46084" name="Rectangle 4"/>
          <p:cNvSpPr>
            <a:spLocks noChangeArrowheads="1"/>
          </p:cNvSpPr>
          <p:nvPr/>
        </p:nvSpPr>
        <p:spPr bwMode="auto">
          <a:xfrm>
            <a:off x="0"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6085" name="Rectangle 5"/>
          <p:cNvSpPr>
            <a:spLocks noChangeArrowheads="1"/>
          </p:cNvSpPr>
          <p:nvPr/>
        </p:nvSpPr>
        <p:spPr bwMode="auto">
          <a:xfrm>
            <a:off x="0"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6086" name="Rectangle 6"/>
          <p:cNvSpPr>
            <a:spLocks noGrp="1" noRot="1" noChangeAspect="1" noChangeArrowheads="1" noTextEdit="1"/>
          </p:cNvSpPr>
          <p:nvPr>
            <p:ph type="sldImg"/>
          </p:nvPr>
        </p:nvSpPr>
        <p:spPr>
          <a:xfrm>
            <a:off x="925513" y="750888"/>
            <a:ext cx="4946650" cy="3709987"/>
          </a:xfrm>
          <a:ln cap="flat"/>
        </p:spPr>
      </p:sp>
      <p:sp>
        <p:nvSpPr>
          <p:cNvPr id="46087"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49085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52016"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6083" name="Rectangle 3"/>
          <p:cNvSpPr>
            <a:spLocks noChangeArrowheads="1"/>
          </p:cNvSpPr>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23</a:t>
            </a:r>
          </a:p>
        </p:txBody>
      </p:sp>
      <p:sp>
        <p:nvSpPr>
          <p:cNvPr id="46084" name="Rectangle 4"/>
          <p:cNvSpPr>
            <a:spLocks noChangeArrowheads="1"/>
          </p:cNvSpPr>
          <p:nvPr/>
        </p:nvSpPr>
        <p:spPr bwMode="auto">
          <a:xfrm>
            <a:off x="0"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6085" name="Rectangle 5"/>
          <p:cNvSpPr>
            <a:spLocks noChangeArrowheads="1"/>
          </p:cNvSpPr>
          <p:nvPr/>
        </p:nvSpPr>
        <p:spPr bwMode="auto">
          <a:xfrm>
            <a:off x="0"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6086" name="Rectangle 6"/>
          <p:cNvSpPr>
            <a:spLocks noGrp="1" noRot="1" noChangeAspect="1" noChangeArrowheads="1" noTextEdit="1"/>
          </p:cNvSpPr>
          <p:nvPr>
            <p:ph type="sldImg"/>
          </p:nvPr>
        </p:nvSpPr>
        <p:spPr>
          <a:xfrm>
            <a:off x="925513" y="750888"/>
            <a:ext cx="4946650" cy="3709987"/>
          </a:xfrm>
          <a:ln cap="flat"/>
        </p:spPr>
      </p:sp>
      <p:sp>
        <p:nvSpPr>
          <p:cNvPr id="46087"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49085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52016"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6083" name="Rectangle 3"/>
          <p:cNvSpPr>
            <a:spLocks noChangeArrowheads="1"/>
          </p:cNvSpPr>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23</a:t>
            </a:r>
          </a:p>
        </p:txBody>
      </p:sp>
      <p:sp>
        <p:nvSpPr>
          <p:cNvPr id="46084" name="Rectangle 4"/>
          <p:cNvSpPr>
            <a:spLocks noChangeArrowheads="1"/>
          </p:cNvSpPr>
          <p:nvPr/>
        </p:nvSpPr>
        <p:spPr bwMode="auto">
          <a:xfrm>
            <a:off x="0"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6085" name="Rectangle 5"/>
          <p:cNvSpPr>
            <a:spLocks noChangeArrowheads="1"/>
          </p:cNvSpPr>
          <p:nvPr/>
        </p:nvSpPr>
        <p:spPr bwMode="auto">
          <a:xfrm>
            <a:off x="0"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6086" name="Rectangle 6"/>
          <p:cNvSpPr>
            <a:spLocks noGrp="1" noRot="1" noChangeAspect="1" noChangeArrowheads="1" noTextEdit="1"/>
          </p:cNvSpPr>
          <p:nvPr>
            <p:ph type="sldImg"/>
          </p:nvPr>
        </p:nvSpPr>
        <p:spPr>
          <a:xfrm>
            <a:off x="925513" y="750888"/>
            <a:ext cx="4946650" cy="3709987"/>
          </a:xfrm>
          <a:ln cap="flat"/>
        </p:spPr>
      </p:sp>
      <p:sp>
        <p:nvSpPr>
          <p:cNvPr id="46087"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49085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52016"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6083" name="Rectangle 3"/>
          <p:cNvSpPr>
            <a:spLocks noChangeArrowheads="1"/>
          </p:cNvSpPr>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23</a:t>
            </a:r>
          </a:p>
        </p:txBody>
      </p:sp>
      <p:sp>
        <p:nvSpPr>
          <p:cNvPr id="46084" name="Rectangle 4"/>
          <p:cNvSpPr>
            <a:spLocks noChangeArrowheads="1"/>
          </p:cNvSpPr>
          <p:nvPr/>
        </p:nvSpPr>
        <p:spPr bwMode="auto">
          <a:xfrm>
            <a:off x="0"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6085" name="Rectangle 5"/>
          <p:cNvSpPr>
            <a:spLocks noChangeArrowheads="1"/>
          </p:cNvSpPr>
          <p:nvPr/>
        </p:nvSpPr>
        <p:spPr bwMode="auto">
          <a:xfrm>
            <a:off x="0"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6086" name="Rectangle 6"/>
          <p:cNvSpPr>
            <a:spLocks noGrp="1" noRot="1" noChangeAspect="1" noChangeArrowheads="1" noTextEdit="1"/>
          </p:cNvSpPr>
          <p:nvPr>
            <p:ph type="sldImg"/>
          </p:nvPr>
        </p:nvSpPr>
        <p:spPr>
          <a:xfrm>
            <a:off x="925513" y="750888"/>
            <a:ext cx="4946650" cy="3709987"/>
          </a:xfrm>
          <a:ln cap="flat"/>
        </p:spPr>
      </p:sp>
      <p:sp>
        <p:nvSpPr>
          <p:cNvPr id="46087"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49085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ROSS</a:t>
            </a:r>
          </a:p>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44</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907"/>
            <a:ext cx="5438140" cy="4467701"/>
          </a:xfrm>
          <a:prstGeom prst="rect">
            <a:avLst/>
          </a:prstGeom>
        </p:spPr>
        <p:txBody>
          <a:bodyPr/>
          <a:lstStyle/>
          <a:p>
            <a:endParaRPr lang="en-US" dirty="0"/>
          </a:p>
        </p:txBody>
      </p:sp>
      <p:sp>
        <p:nvSpPr>
          <p:cNvPr id="4" name="Slide Number Placeholder 3"/>
          <p:cNvSpPr>
            <a:spLocks noGrp="1"/>
          </p:cNvSpPr>
          <p:nvPr>
            <p:ph type="sldNum" sz="quarter" idx="10"/>
          </p:nvPr>
        </p:nvSpPr>
        <p:spPr>
          <a:xfrm>
            <a:off x="4199070" y="9430091"/>
            <a:ext cx="2597032" cy="496411"/>
          </a:xfrm>
          <a:prstGeom prst="rect">
            <a:avLst/>
          </a:prstGeom>
        </p:spPr>
        <p:txBody>
          <a:bodyPr/>
          <a:lstStyle/>
          <a:p>
            <a:fld id="{FADDBD1D-E557-424B-B692-3E234C7241B4}" type="slidenum">
              <a:rPr lang="en-US" smtClean="0"/>
              <a:pPr/>
              <a:t>4</a:t>
            </a:fld>
            <a:endParaRPr lang="en-US" dirty="0"/>
          </a:p>
        </p:txBody>
      </p:sp>
    </p:spTree>
    <p:extLst>
      <p:ext uri="{BB962C8B-B14F-4D97-AF65-F5344CB8AC3E}">
        <p14:creationId xmlns:p14="http://schemas.microsoft.com/office/powerpoint/2010/main" val="1914560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45</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52016"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1987" name="Rectangle 3"/>
          <p:cNvSpPr>
            <a:spLocks noChangeArrowheads="1"/>
          </p:cNvSpPr>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15</a:t>
            </a:r>
          </a:p>
        </p:txBody>
      </p:sp>
      <p:sp>
        <p:nvSpPr>
          <p:cNvPr id="41988" name="Rectangle 4"/>
          <p:cNvSpPr>
            <a:spLocks noChangeArrowheads="1"/>
          </p:cNvSpPr>
          <p:nvPr/>
        </p:nvSpPr>
        <p:spPr bwMode="auto">
          <a:xfrm>
            <a:off x="0"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1989" name="Rectangle 5"/>
          <p:cNvSpPr>
            <a:spLocks noChangeArrowheads="1"/>
          </p:cNvSpPr>
          <p:nvPr/>
        </p:nvSpPr>
        <p:spPr bwMode="auto">
          <a:xfrm>
            <a:off x="0"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1990" name="Rectangle 6"/>
          <p:cNvSpPr>
            <a:spLocks noGrp="1" noRot="1" noChangeAspect="1" noChangeArrowheads="1" noTextEdit="1"/>
          </p:cNvSpPr>
          <p:nvPr>
            <p:ph type="sldImg"/>
          </p:nvPr>
        </p:nvSpPr>
        <p:spPr>
          <a:xfrm>
            <a:off x="925513" y="750888"/>
            <a:ext cx="4946650" cy="3709987"/>
          </a:xfrm>
          <a:ln cap="flat"/>
        </p:spPr>
      </p:sp>
      <p:sp>
        <p:nvSpPr>
          <p:cNvPr id="41991"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22274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47</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48</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3 Slayt Numarası Yer Tutucusu"/>
          <p:cNvSpPr>
            <a:spLocks noGrp="1"/>
          </p:cNvSpPr>
          <p:nvPr>
            <p:ph type="sldNum" sz="quarter" idx="10"/>
          </p:nvPr>
        </p:nvSpPr>
        <p:spPr/>
        <p:txBody>
          <a:bodyPr/>
          <a:lstStyle/>
          <a:p>
            <a:fld id="{DE7A728C-FC37-4D8F-9331-99F0E93B73D5}" type="slidenum">
              <a:rPr lang="tr-TR" smtClean="0"/>
              <a:pPr/>
              <a:t>49</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852016"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3011" name="Rectangle 3"/>
          <p:cNvSpPr>
            <a:spLocks noChangeArrowheads="1"/>
          </p:cNvSpPr>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18</a:t>
            </a:r>
          </a:p>
        </p:txBody>
      </p:sp>
      <p:sp>
        <p:nvSpPr>
          <p:cNvPr id="43012" name="Rectangle 4"/>
          <p:cNvSpPr>
            <a:spLocks noChangeArrowheads="1"/>
          </p:cNvSpPr>
          <p:nvPr/>
        </p:nvSpPr>
        <p:spPr bwMode="auto">
          <a:xfrm>
            <a:off x="0"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3013" name="Rectangle 5"/>
          <p:cNvSpPr>
            <a:spLocks noChangeArrowheads="1"/>
          </p:cNvSpPr>
          <p:nvPr/>
        </p:nvSpPr>
        <p:spPr bwMode="auto">
          <a:xfrm>
            <a:off x="0"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3014" name="Rectangle 6"/>
          <p:cNvSpPr>
            <a:spLocks noGrp="1" noRot="1" noChangeAspect="1" noChangeArrowheads="1" noTextEdit="1"/>
          </p:cNvSpPr>
          <p:nvPr>
            <p:ph type="sldImg"/>
          </p:nvPr>
        </p:nvSpPr>
        <p:spPr>
          <a:xfrm>
            <a:off x="925513" y="750888"/>
            <a:ext cx="4946650" cy="3709987"/>
          </a:xfrm>
          <a:ln cap="flat"/>
        </p:spPr>
      </p:sp>
      <p:sp>
        <p:nvSpPr>
          <p:cNvPr id="43015"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802361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852016"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3011" name="Rectangle 3"/>
          <p:cNvSpPr>
            <a:spLocks noChangeArrowheads="1"/>
          </p:cNvSpPr>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18</a:t>
            </a:r>
          </a:p>
        </p:txBody>
      </p:sp>
      <p:sp>
        <p:nvSpPr>
          <p:cNvPr id="43012" name="Rectangle 4"/>
          <p:cNvSpPr>
            <a:spLocks noChangeArrowheads="1"/>
          </p:cNvSpPr>
          <p:nvPr/>
        </p:nvSpPr>
        <p:spPr bwMode="auto">
          <a:xfrm>
            <a:off x="0"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3013" name="Rectangle 5"/>
          <p:cNvSpPr>
            <a:spLocks noChangeArrowheads="1"/>
          </p:cNvSpPr>
          <p:nvPr/>
        </p:nvSpPr>
        <p:spPr bwMode="auto">
          <a:xfrm>
            <a:off x="0"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3014" name="Rectangle 6"/>
          <p:cNvSpPr>
            <a:spLocks noGrp="1" noRot="1" noChangeAspect="1" noChangeArrowheads="1" noTextEdit="1"/>
          </p:cNvSpPr>
          <p:nvPr>
            <p:ph type="sldImg"/>
          </p:nvPr>
        </p:nvSpPr>
        <p:spPr>
          <a:xfrm>
            <a:off x="925513" y="750888"/>
            <a:ext cx="4946650" cy="3709987"/>
          </a:xfrm>
          <a:ln cap="flat"/>
        </p:spPr>
      </p:sp>
      <p:sp>
        <p:nvSpPr>
          <p:cNvPr id="43015"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97411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852016"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3011" name="Rectangle 3"/>
          <p:cNvSpPr>
            <a:spLocks noChangeArrowheads="1"/>
          </p:cNvSpPr>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dirty="0"/>
              <a:t>18</a:t>
            </a:r>
          </a:p>
        </p:txBody>
      </p:sp>
      <p:sp>
        <p:nvSpPr>
          <p:cNvPr id="43012" name="Rectangle 4"/>
          <p:cNvSpPr>
            <a:spLocks noChangeArrowheads="1"/>
          </p:cNvSpPr>
          <p:nvPr/>
        </p:nvSpPr>
        <p:spPr bwMode="auto">
          <a:xfrm>
            <a:off x="0" y="9431814"/>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3013" name="Rectangle 5"/>
          <p:cNvSpPr>
            <a:spLocks noChangeArrowheads="1"/>
          </p:cNvSpPr>
          <p:nvPr/>
        </p:nvSpPr>
        <p:spPr bwMode="auto">
          <a:xfrm>
            <a:off x="0" y="0"/>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3014" name="Rectangle 6"/>
          <p:cNvSpPr>
            <a:spLocks noGrp="1" noRot="1" noChangeAspect="1" noChangeArrowheads="1" noTextEdit="1"/>
          </p:cNvSpPr>
          <p:nvPr>
            <p:ph type="sldImg"/>
          </p:nvPr>
        </p:nvSpPr>
        <p:spPr>
          <a:xfrm>
            <a:off x="925513" y="750888"/>
            <a:ext cx="4946650" cy="3709987"/>
          </a:xfrm>
          <a:ln cap="flat"/>
        </p:spPr>
      </p:sp>
      <p:sp>
        <p:nvSpPr>
          <p:cNvPr id="43015"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70168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A5E93FA-23A8-4A21-B2FB-18D578968336}" type="slidenum">
              <a:rPr lang="tr-TR" smtClean="0"/>
              <a:pPr/>
              <a:t>55</a:t>
            </a:fld>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A5E93FA-23A8-4A21-B2FB-18D578968336}" type="slidenum">
              <a:rPr lang="tr-TR" smtClean="0"/>
              <a:pPr/>
              <a:t>56</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907"/>
            <a:ext cx="5438140" cy="4467701"/>
          </a:xfrm>
          <a:prstGeom prst="rect">
            <a:avLst/>
          </a:prstGeom>
        </p:spPr>
        <p:txBody>
          <a:bodyPr/>
          <a:lstStyle/>
          <a:p>
            <a:endParaRPr lang="en-US" dirty="0"/>
          </a:p>
        </p:txBody>
      </p:sp>
    </p:spTree>
    <p:extLst>
      <p:ext uri="{BB962C8B-B14F-4D97-AF65-F5344CB8AC3E}">
        <p14:creationId xmlns:p14="http://schemas.microsoft.com/office/powerpoint/2010/main" val="609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907"/>
            <a:ext cx="5438140" cy="4467701"/>
          </a:xfrm>
          <a:prstGeom prst="rect">
            <a:avLst/>
          </a:prstGeom>
        </p:spPr>
        <p:txBody>
          <a:bodyPr/>
          <a:lstStyle/>
          <a:p>
            <a:pPr>
              <a:spcBef>
                <a:spcPct val="0"/>
              </a:spcBef>
            </a:pPr>
            <a:endParaRPr lang="en-US" dirty="0"/>
          </a:p>
        </p:txBody>
      </p:sp>
    </p:spTree>
    <p:extLst>
      <p:ext uri="{BB962C8B-B14F-4D97-AF65-F5344CB8AC3E}">
        <p14:creationId xmlns:p14="http://schemas.microsoft.com/office/powerpoint/2010/main" val="2602269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907"/>
            <a:ext cx="5438140" cy="4467701"/>
          </a:xfrm>
          <a:prstGeom prst="rect">
            <a:avLst/>
          </a:prstGeom>
        </p:spPr>
        <p:txBody>
          <a:bodyPr/>
          <a:lstStyle/>
          <a:p>
            <a:pPr>
              <a:spcBef>
                <a:spcPct val="0"/>
              </a:spcBef>
            </a:pPr>
            <a:endParaRPr lang="en-US" dirty="0"/>
          </a:p>
        </p:txBody>
      </p:sp>
    </p:spTree>
    <p:extLst>
      <p:ext uri="{BB962C8B-B14F-4D97-AF65-F5344CB8AC3E}">
        <p14:creationId xmlns:p14="http://schemas.microsoft.com/office/powerpoint/2010/main" val="4254597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907"/>
            <a:ext cx="5438140" cy="4467701"/>
          </a:xfrm>
          <a:prstGeom prst="rect">
            <a:avLst/>
          </a:prstGeom>
        </p:spPr>
        <p:txBody>
          <a:bodyPr/>
          <a:lstStyle/>
          <a:p>
            <a:pPr>
              <a:spcBef>
                <a:spcPct val="0"/>
              </a:spcBef>
            </a:pPr>
            <a:endParaRPr lang="en-US" dirty="0"/>
          </a:p>
        </p:txBody>
      </p:sp>
    </p:spTree>
    <p:extLst>
      <p:ext uri="{BB962C8B-B14F-4D97-AF65-F5344CB8AC3E}">
        <p14:creationId xmlns:p14="http://schemas.microsoft.com/office/powerpoint/2010/main" val="260226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p>
        </p:txBody>
      </p:sp>
    </p:spTree>
    <p:extLst>
      <p:ext uri="{BB962C8B-B14F-4D97-AF65-F5344CB8AC3E}">
        <p14:creationId xmlns:p14="http://schemas.microsoft.com/office/powerpoint/2010/main" val="260226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E93FA-23A8-4A21-B2FB-18D578968336}" type="slidenum">
              <a:rPr lang="tr-TR" smtClean="0"/>
              <a:pPr/>
              <a:t>14</a:t>
            </a:fld>
            <a:endParaRPr lang="tr-TR"/>
          </a:p>
        </p:txBody>
      </p:sp>
    </p:spTree>
    <p:extLst>
      <p:ext uri="{BB962C8B-B14F-4D97-AF65-F5344CB8AC3E}">
        <p14:creationId xmlns:p14="http://schemas.microsoft.com/office/powerpoint/2010/main" val="381307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6AD94F7-AC36-487F-85AD-503548CE489E}" type="datetimeFigureOut">
              <a:rPr lang="tr-TR" smtClean="0"/>
              <a:pPr/>
              <a:t>11.12.2019</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AD94F7-AC36-487F-85AD-503548CE489E}" type="datetimeFigureOut">
              <a:rPr lang="tr-TR" smtClean="0"/>
              <a:pPr/>
              <a:t>11.12.2019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AD94F7-AC36-487F-85AD-503548CE489E}" type="datetimeFigureOut">
              <a:rPr lang="tr-TR" smtClean="0"/>
              <a:pPr/>
              <a:t>11.12.2019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524000"/>
            <a:ext cx="7772400" cy="4572000"/>
          </a:xfrm>
        </p:spPr>
        <p:txBody>
          <a:bodyPr/>
          <a:lstStyle/>
          <a:p>
            <a:pPr lvl="0"/>
            <a:r>
              <a:rPr lang="en-US" noProof="0" dirty="0"/>
              <a:t>Click icon to add table</a:t>
            </a:r>
          </a:p>
        </p:txBody>
      </p:sp>
      <p:sp>
        <p:nvSpPr>
          <p:cNvPr id="4" name="Title 1"/>
          <p:cNvSpPr>
            <a:spLocks noGrp="1"/>
          </p:cNvSpPr>
          <p:nvPr>
            <p:ph type="title"/>
          </p:nvPr>
        </p:nvSpPr>
        <p:spPr>
          <a:xfrm>
            <a:off x="228600" y="76200"/>
            <a:ext cx="8649654" cy="838200"/>
          </a:xfrm>
        </p:spPr>
        <p:txBody>
          <a:bodyPr/>
          <a:lstStyle/>
          <a:p>
            <a:r>
              <a:rPr lang="en-US"/>
              <a:t>Click to edit Master title style</a:t>
            </a:r>
          </a:p>
        </p:txBody>
      </p:sp>
    </p:spTree>
    <p:extLst>
      <p:ext uri="{BB962C8B-B14F-4D97-AF65-F5344CB8AC3E}">
        <p14:creationId xmlns:p14="http://schemas.microsoft.com/office/powerpoint/2010/main" val="1414586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AD94F7-AC36-487F-85AD-503548CE489E}" type="datetimeFigureOut">
              <a:rPr lang="tr-TR" smtClean="0"/>
              <a:pPr/>
              <a:t>11.12.2019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6AD94F7-AC36-487F-85AD-503548CE489E}" type="datetimeFigureOut">
              <a:rPr lang="tr-TR" smtClean="0"/>
              <a:pPr/>
              <a:t>11.12.2019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6AD94F7-AC36-487F-85AD-503548CE489E}" type="datetimeFigureOut">
              <a:rPr lang="tr-TR" smtClean="0"/>
              <a:pPr/>
              <a:t>11.12.2019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6AD94F7-AC36-487F-85AD-503548CE489E}" type="datetimeFigureOut">
              <a:rPr lang="tr-TR" smtClean="0"/>
              <a:pPr/>
              <a:t>11.12.2019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6AD94F7-AC36-487F-85AD-503548CE489E}" type="datetimeFigureOut">
              <a:rPr lang="tr-TR" smtClean="0"/>
              <a:pPr/>
              <a:t>11.12.2019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D94F7-AC36-487F-85AD-503548CE489E}" type="datetimeFigureOut">
              <a:rPr lang="tr-TR" smtClean="0"/>
              <a:pPr/>
              <a:t>11.12.2019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6AD94F7-AC36-487F-85AD-503548CE489E}" type="datetimeFigureOut">
              <a:rPr lang="tr-TR" smtClean="0"/>
              <a:pPr/>
              <a:t>11.12.2019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6AD94F7-AC36-487F-85AD-503548CE489E}" type="datetimeFigureOut">
              <a:rPr lang="tr-TR" smtClean="0"/>
              <a:pPr/>
              <a:t>11.12.2019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A64C0B64-3832-4712-87A1-46D70DA8175F}"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6AD94F7-AC36-487F-85AD-503548CE489E}" type="datetimeFigureOut">
              <a:rPr lang="tr-TR" smtClean="0"/>
              <a:pPr/>
              <a:t>11.12.2019</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64C0B64-3832-4712-87A1-46D70DA8175F}"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20.wmf"/></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21.e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w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image" Target="../media/image27.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424936" cy="5976664"/>
          </a:xfrm>
        </p:spPr>
        <p:txBody>
          <a:bodyPr>
            <a:normAutofit lnSpcReduction="10000"/>
          </a:bodyPr>
          <a:lstStyle/>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endParaRPr lang="tr-TR" sz="2800" b="1" dirty="0">
              <a:latin typeface="Times New Roman" panose="02020603050405020304" pitchFamily="18" charset="0"/>
              <a:cs typeface="Times New Roman" panose="02020603050405020304" pitchFamily="18" charset="0"/>
            </a:endParaRPr>
          </a:p>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r>
              <a:rPr lang="tr-TR" b="1" dirty="0" smtClean="0">
                <a:latin typeface="Times New Roman" panose="02020603050405020304" pitchFamily="18" charset="0"/>
                <a:cs typeface="Times New Roman" panose="02020603050405020304" pitchFamily="18" charset="0"/>
              </a:rPr>
              <a:t>Course Title</a:t>
            </a:r>
          </a:p>
          <a:p>
            <a:pPr marL="0" indent="0" algn="ctr">
              <a:buNone/>
            </a:pPr>
            <a:r>
              <a:rPr lang="tr-TR" dirty="0">
                <a:latin typeface="Times New Roman" panose="02020603050405020304" pitchFamily="18" charset="0"/>
                <a:cs typeface="Times New Roman" panose="02020603050405020304" pitchFamily="18" charset="0"/>
              </a:rPr>
              <a:t>Financial Literacy</a:t>
            </a:r>
          </a:p>
          <a:p>
            <a:pPr marL="0" indent="0" algn="ctr">
              <a:buNone/>
            </a:pPr>
            <a:endParaRPr lang="tr-TR" b="1" dirty="0" smtClean="0">
              <a:latin typeface="Times New Roman" panose="02020603050405020304" pitchFamily="18" charset="0"/>
              <a:cs typeface="Times New Roman" panose="02020603050405020304" pitchFamily="18" charset="0"/>
            </a:endParaRPr>
          </a:p>
          <a:p>
            <a:pPr marL="0" indent="0" algn="ctr">
              <a:buNone/>
            </a:pPr>
            <a:r>
              <a:rPr lang="tr-TR" b="1" dirty="0" smtClean="0">
                <a:latin typeface="Times New Roman" panose="02020603050405020304" pitchFamily="18" charset="0"/>
                <a:cs typeface="Times New Roman" panose="02020603050405020304" pitchFamily="18" charset="0"/>
              </a:rPr>
              <a:t>Course Coordinator</a:t>
            </a:r>
          </a:p>
          <a:p>
            <a:pPr marL="0" indent="0" algn="ctr">
              <a:buNone/>
            </a:pPr>
            <a:r>
              <a:rPr lang="tr-TR" dirty="0" smtClean="0">
                <a:latin typeface="Times New Roman" panose="02020603050405020304" pitchFamily="18" charset="0"/>
                <a:cs typeface="Times New Roman" panose="02020603050405020304" pitchFamily="18" charset="0"/>
              </a:rPr>
              <a:t>Assist.Prof.Dr. Gökhan Sökmen</a:t>
            </a:r>
          </a:p>
          <a:p>
            <a:pPr marL="0" indent="0" algn="ctr">
              <a:buNone/>
            </a:pPr>
            <a:endParaRPr lang="tr-TR" dirty="0">
              <a:latin typeface="Times New Roman" panose="02020603050405020304" pitchFamily="18" charset="0"/>
              <a:cs typeface="Times New Roman" panose="02020603050405020304" pitchFamily="18" charset="0"/>
            </a:endParaRPr>
          </a:p>
          <a:p>
            <a:pPr marL="0" indent="0" algn="ctr">
              <a:buNone/>
            </a:pPr>
            <a:r>
              <a:rPr lang="tr-TR" b="1" dirty="0" smtClean="0"/>
              <a:t>Research Assistant</a:t>
            </a:r>
          </a:p>
          <a:p>
            <a:pPr marL="0" indent="0" algn="ctr">
              <a:buNone/>
            </a:pPr>
            <a:r>
              <a:rPr lang="tr-TR" dirty="0" smtClean="0"/>
              <a:t> </a:t>
            </a:r>
            <a:r>
              <a:rPr lang="tr-TR" dirty="0"/>
              <a:t>Gözde Elbir</a:t>
            </a:r>
            <a:endParaRPr lang="tr-TR"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finanslab10\Desktop\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829576"/>
            <a:ext cx="2175452" cy="1937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875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548680"/>
            <a:ext cx="8229600" cy="564672"/>
          </a:xfrm>
        </p:spPr>
        <p:txBody>
          <a:bodyPr>
            <a:normAutofit/>
          </a:bodyPr>
          <a:lstStyle/>
          <a:p>
            <a:pPr algn="ct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The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Balance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Sheet</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374" t="30556" r="20463" b="18462"/>
          <a:stretch/>
        </p:blipFill>
        <p:spPr bwMode="auto">
          <a:xfrm>
            <a:off x="971600" y="1340768"/>
            <a:ext cx="7272808" cy="5064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084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1" y="1221588"/>
            <a:ext cx="4550667" cy="52184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285574" y="1454386"/>
            <a:ext cx="4500045" cy="5119350"/>
          </a:xfrm>
          <a:prstGeom prst="rect">
            <a:avLst/>
          </a:prstGeom>
          <a:noFill/>
        </p:spPr>
        <p:txBody>
          <a:bodyPr wrap="square" rtlCol="0">
            <a:spAutoFit/>
          </a:bodyPr>
          <a:lstStyle/>
          <a:p>
            <a:pPr algn="ctr">
              <a:lnSpc>
                <a:spcPts val="1680"/>
              </a:lnSpc>
            </a:pPr>
            <a:r>
              <a:rPr lang="en-US" sz="1400" dirty="0">
                <a:solidFill>
                  <a:srgbClr val="0000FF"/>
                </a:solidFill>
                <a:latin typeface="Times New Roman" panose="02020603050405020304" pitchFamily="18" charset="0"/>
                <a:cs typeface="Times New Roman" panose="02020603050405020304" pitchFamily="18" charset="0"/>
              </a:rPr>
              <a:t>LE-NATURE’S INC.</a:t>
            </a:r>
          </a:p>
          <a:p>
            <a:pPr algn="ctr">
              <a:lnSpc>
                <a:spcPts val="1680"/>
              </a:lnSpc>
            </a:pPr>
            <a:r>
              <a:rPr lang="en-US" sz="1400" b="1" dirty="0">
                <a:latin typeface="Times New Roman" panose="02020603050405020304" pitchFamily="18" charset="0"/>
                <a:cs typeface="Times New Roman" panose="02020603050405020304" pitchFamily="18" charset="0"/>
              </a:rPr>
              <a:t>Balance Sheet</a:t>
            </a:r>
          </a:p>
          <a:p>
            <a:pPr algn="ctr">
              <a:lnSpc>
                <a:spcPts val="1680"/>
              </a:lnSpc>
            </a:pPr>
            <a:r>
              <a:rPr lang="en-US" sz="1400" b="1" dirty="0">
                <a:latin typeface="Times New Roman" panose="02020603050405020304" pitchFamily="18" charset="0"/>
                <a:cs typeface="Times New Roman" panose="02020603050405020304" pitchFamily="18" charset="0"/>
              </a:rPr>
              <a:t>At December 31, 2015</a:t>
            </a:r>
          </a:p>
          <a:p>
            <a:pPr algn="ctr">
              <a:lnSpc>
                <a:spcPts val="1680"/>
              </a:lnSpc>
            </a:pPr>
            <a:r>
              <a:rPr lang="en-US" sz="1400" b="1" dirty="0">
                <a:latin typeface="Times New Roman" panose="02020603050405020304" pitchFamily="18" charset="0"/>
                <a:cs typeface="Times New Roman" panose="02020603050405020304" pitchFamily="18" charset="0"/>
              </a:rPr>
              <a:t>(in millions of dollars)</a:t>
            </a:r>
          </a:p>
          <a:p>
            <a:pPr algn="ctr">
              <a:lnSpc>
                <a:spcPts val="1680"/>
              </a:lnSpc>
            </a:pPr>
            <a:endParaRPr lang="en-US" sz="1400" b="1" dirty="0">
              <a:latin typeface="Times New Roman" panose="02020603050405020304" pitchFamily="18" charset="0"/>
              <a:cs typeface="Times New Roman" panose="02020603050405020304" pitchFamily="18" charset="0"/>
            </a:endParaRPr>
          </a:p>
          <a:p>
            <a:pPr>
              <a:lnSpc>
                <a:spcPts val="1680"/>
              </a:lnSpc>
              <a:tabLst>
                <a:tab pos="233363" algn="l"/>
                <a:tab pos="3654425" algn="r"/>
              </a:tabLst>
            </a:pPr>
            <a:r>
              <a:rPr lang="en-US" sz="1400" b="1" dirty="0">
                <a:latin typeface="Times New Roman" panose="02020603050405020304" pitchFamily="18" charset="0"/>
                <a:cs typeface="Times New Roman" panose="02020603050405020304" pitchFamily="18" charset="0"/>
              </a:rPr>
              <a:t>Assets:</a:t>
            </a:r>
          </a:p>
          <a:p>
            <a:pPr>
              <a:lnSpc>
                <a:spcPts val="1680"/>
              </a:lnSpc>
              <a:tabLst>
                <a:tab pos="233363" algn="l"/>
                <a:tab pos="3654425" algn="r"/>
              </a:tabLst>
            </a:pPr>
            <a:r>
              <a:rPr lang="en-US" sz="1400" dirty="0">
                <a:latin typeface="Times New Roman" panose="02020603050405020304" pitchFamily="18" charset="0"/>
                <a:cs typeface="Times New Roman" panose="02020603050405020304" pitchFamily="18" charset="0"/>
              </a:rPr>
              <a:t>	Cash 	$ 10.6</a:t>
            </a:r>
          </a:p>
          <a:p>
            <a:pPr>
              <a:lnSpc>
                <a:spcPts val="1680"/>
              </a:lnSpc>
              <a:tabLst>
                <a:tab pos="233363" algn="l"/>
                <a:tab pos="3654425" algn="r"/>
              </a:tabLst>
            </a:pPr>
            <a:r>
              <a:rPr lang="en-US" sz="1400" dirty="0">
                <a:latin typeface="Times New Roman" panose="02020603050405020304" pitchFamily="18" charset="0"/>
                <a:cs typeface="Times New Roman" panose="02020603050405020304" pitchFamily="18" charset="0"/>
              </a:rPr>
              <a:t>	Accounts receivable 	6.6</a:t>
            </a:r>
          </a:p>
          <a:p>
            <a:pPr>
              <a:lnSpc>
                <a:spcPts val="1680"/>
              </a:lnSpc>
              <a:tabLst>
                <a:tab pos="233363" algn="l"/>
                <a:tab pos="3654425" algn="r"/>
              </a:tabLst>
            </a:pPr>
            <a:r>
              <a:rPr lang="en-US" sz="1400" dirty="0">
                <a:latin typeface="Times New Roman" panose="02020603050405020304" pitchFamily="18" charset="0"/>
                <a:cs typeface="Times New Roman" panose="02020603050405020304" pitchFamily="18" charset="0"/>
              </a:rPr>
              <a:t>	Inventories 	51.2</a:t>
            </a:r>
          </a:p>
          <a:p>
            <a:pPr>
              <a:lnSpc>
                <a:spcPts val="1680"/>
              </a:lnSpc>
              <a:tabLst>
                <a:tab pos="233363" algn="l"/>
                <a:tab pos="3654425" algn="r"/>
              </a:tabLst>
            </a:pPr>
            <a:r>
              <a:rPr lang="en-US" sz="1400" dirty="0">
                <a:latin typeface="Times New Roman" panose="02020603050405020304" pitchFamily="18" charset="0"/>
                <a:cs typeface="Times New Roman" panose="02020603050405020304" pitchFamily="18" charset="0"/>
              </a:rPr>
              <a:t>	Property, plant, and equipment 	459.0</a:t>
            </a:r>
          </a:p>
          <a:p>
            <a:pPr>
              <a:lnSpc>
                <a:spcPts val="1680"/>
              </a:lnSpc>
              <a:tabLst>
                <a:tab pos="233363" algn="l"/>
                <a:tab pos="3654425" algn="r"/>
              </a:tabLst>
            </a:pPr>
            <a:r>
              <a:rPr lang="en-US" sz="1400" b="1" dirty="0">
                <a:latin typeface="Times New Roman" panose="02020603050405020304" pitchFamily="18" charset="0"/>
                <a:cs typeface="Times New Roman" panose="02020603050405020304" pitchFamily="18" charset="0"/>
              </a:rPr>
              <a:t>Total assets 	$527.4</a:t>
            </a:r>
          </a:p>
          <a:p>
            <a:pPr>
              <a:lnSpc>
                <a:spcPts val="1680"/>
              </a:lnSpc>
              <a:spcBef>
                <a:spcPts val="600"/>
              </a:spcBef>
              <a:tabLst>
                <a:tab pos="233363" algn="l"/>
                <a:tab pos="3654425" algn="r"/>
              </a:tabLst>
            </a:pPr>
            <a:r>
              <a:rPr lang="en-US" sz="1400" b="1" dirty="0">
                <a:latin typeface="Times New Roman" panose="02020603050405020304" pitchFamily="18" charset="0"/>
                <a:cs typeface="Times New Roman" panose="02020603050405020304" pitchFamily="18" charset="0"/>
              </a:rPr>
              <a:t>Liabilities and stockholders’ equity:</a:t>
            </a:r>
          </a:p>
          <a:p>
            <a:pPr>
              <a:lnSpc>
                <a:spcPts val="1680"/>
              </a:lnSpc>
              <a:tabLst>
                <a:tab pos="233363" algn="l"/>
                <a:tab pos="3654425" algn="r"/>
              </a:tabLst>
            </a:pPr>
            <a:r>
              <a:rPr lang="en-US" sz="1400" dirty="0">
                <a:latin typeface="Times New Roman" panose="02020603050405020304" pitchFamily="18" charset="0"/>
                <a:cs typeface="Times New Roman" panose="02020603050405020304" pitchFamily="18" charset="0"/>
              </a:rPr>
              <a:t>Liabilities</a:t>
            </a:r>
          </a:p>
          <a:p>
            <a:pPr>
              <a:lnSpc>
                <a:spcPts val="1680"/>
              </a:lnSpc>
              <a:tabLst>
                <a:tab pos="233363" algn="l"/>
                <a:tab pos="3654425" algn="r"/>
              </a:tabLst>
            </a:pPr>
            <a:r>
              <a:rPr lang="en-US" sz="1400" dirty="0">
                <a:latin typeface="Times New Roman" panose="02020603050405020304" pitchFamily="18" charset="0"/>
                <a:cs typeface="Times New Roman" panose="02020603050405020304" pitchFamily="18" charset="0"/>
              </a:rPr>
              <a:t>	Accounts payable 	$ 26.0</a:t>
            </a:r>
          </a:p>
          <a:p>
            <a:pPr>
              <a:lnSpc>
                <a:spcPts val="1680"/>
              </a:lnSpc>
              <a:tabLst>
                <a:tab pos="233363" algn="l"/>
                <a:tab pos="3654425" algn="r"/>
              </a:tabLst>
            </a:pPr>
            <a:r>
              <a:rPr lang="en-US" sz="1400" dirty="0">
                <a:latin typeface="Times New Roman" panose="02020603050405020304" pitchFamily="18" charset="0"/>
                <a:cs typeface="Times New Roman" panose="02020603050405020304" pitchFamily="18" charset="0"/>
              </a:rPr>
              <a:t>	Notes payable to banks 	381.7</a:t>
            </a:r>
          </a:p>
          <a:p>
            <a:pPr>
              <a:lnSpc>
                <a:spcPts val="1680"/>
              </a:lnSpc>
              <a:tabLst>
                <a:tab pos="233363" algn="l"/>
                <a:tab pos="3654425" algn="r"/>
              </a:tabLst>
            </a:pPr>
            <a:r>
              <a:rPr lang="en-US" sz="1400" dirty="0">
                <a:latin typeface="Times New Roman" panose="02020603050405020304" pitchFamily="18" charset="0"/>
                <a:cs typeface="Times New Roman" panose="02020603050405020304" pitchFamily="18" charset="0"/>
              </a:rPr>
              <a:t>Total liabilities 	407.7</a:t>
            </a:r>
          </a:p>
          <a:p>
            <a:pPr>
              <a:lnSpc>
                <a:spcPts val="1680"/>
              </a:lnSpc>
              <a:tabLst>
                <a:tab pos="233363" algn="l"/>
                <a:tab pos="3654425" algn="r"/>
              </a:tabLst>
            </a:pPr>
            <a:r>
              <a:rPr lang="en-US" sz="1400" dirty="0">
                <a:latin typeface="Times New Roman" panose="02020603050405020304" pitchFamily="18" charset="0"/>
                <a:cs typeface="Times New Roman" panose="02020603050405020304" pitchFamily="18" charset="0"/>
              </a:rPr>
              <a:t>Stockholders’ equity</a:t>
            </a:r>
          </a:p>
          <a:p>
            <a:pPr>
              <a:lnSpc>
                <a:spcPts val="1680"/>
              </a:lnSpc>
              <a:tabLst>
                <a:tab pos="233363" algn="l"/>
                <a:tab pos="3654425" algn="r"/>
              </a:tabLst>
            </a:pPr>
            <a:r>
              <a:rPr lang="en-US" sz="1400" dirty="0">
                <a:latin typeface="Times New Roman" panose="02020603050405020304" pitchFamily="18" charset="0"/>
                <a:cs typeface="Times New Roman" panose="02020603050405020304" pitchFamily="18" charset="0"/>
              </a:rPr>
              <a:t>	Common stock 	55.7</a:t>
            </a:r>
          </a:p>
          <a:p>
            <a:pPr>
              <a:lnSpc>
                <a:spcPts val="1680"/>
              </a:lnSpc>
              <a:tabLst>
                <a:tab pos="233363" algn="l"/>
                <a:tab pos="3654425" algn="r"/>
              </a:tabLst>
            </a:pPr>
            <a:r>
              <a:rPr lang="en-US" sz="1400" dirty="0">
                <a:latin typeface="Times New Roman" panose="02020603050405020304" pitchFamily="18" charset="0"/>
                <a:cs typeface="Times New Roman" panose="02020603050405020304" pitchFamily="18" charset="0"/>
              </a:rPr>
              <a:t>	Retained earnings 	64.0</a:t>
            </a:r>
          </a:p>
          <a:p>
            <a:pPr>
              <a:lnSpc>
                <a:spcPts val="1680"/>
              </a:lnSpc>
              <a:tabLst>
                <a:tab pos="233363" algn="l"/>
                <a:tab pos="3654425" algn="r"/>
              </a:tabLst>
            </a:pPr>
            <a:r>
              <a:rPr lang="en-US" sz="1400" dirty="0">
                <a:latin typeface="Times New Roman" panose="02020603050405020304" pitchFamily="18" charset="0"/>
                <a:cs typeface="Times New Roman" panose="02020603050405020304" pitchFamily="18" charset="0"/>
              </a:rPr>
              <a:t>Total stockholders’ equity 	119.7</a:t>
            </a:r>
          </a:p>
          <a:p>
            <a:pPr>
              <a:lnSpc>
                <a:spcPts val="1680"/>
              </a:lnSpc>
              <a:tabLst>
                <a:tab pos="233363" algn="l"/>
                <a:tab pos="3654425" algn="r"/>
              </a:tabLst>
            </a:pPr>
            <a:r>
              <a:rPr lang="en-US" sz="1400" b="1" dirty="0">
                <a:latin typeface="Times New Roman" panose="02020603050405020304" pitchFamily="18" charset="0"/>
                <a:cs typeface="Times New Roman" panose="02020603050405020304" pitchFamily="18" charset="0"/>
              </a:rPr>
              <a:t>Total liabilities and stockholders’ equity 	$527.4</a:t>
            </a:r>
          </a:p>
          <a:p>
            <a:pPr>
              <a:lnSpc>
                <a:spcPts val="1680"/>
              </a:lnSpc>
              <a:spcBef>
                <a:spcPts val="1200"/>
              </a:spcBef>
              <a:tabLst>
                <a:tab pos="3654425" algn="r"/>
              </a:tabLst>
            </a:pPr>
            <a:r>
              <a:rPr lang="en-US" sz="1400" i="1" dirty="0">
                <a:latin typeface="Times New Roman" panose="02020603050405020304" pitchFamily="18" charset="0"/>
                <a:cs typeface="Times New Roman" panose="02020603050405020304" pitchFamily="18" charset="0"/>
              </a:rPr>
              <a:t>The notes are an integral part of these financial statements.</a:t>
            </a:r>
          </a:p>
        </p:txBody>
      </p:sp>
      <p:sp>
        <p:nvSpPr>
          <p:cNvPr id="5" name="TextBox 4"/>
          <p:cNvSpPr txBox="1"/>
          <p:nvPr/>
        </p:nvSpPr>
        <p:spPr>
          <a:xfrm>
            <a:off x="5002726" y="1221588"/>
            <a:ext cx="3961762" cy="5389104"/>
          </a:xfrm>
          <a:prstGeom prst="rect">
            <a:avLst/>
          </a:prstGeom>
          <a:noFill/>
        </p:spPr>
        <p:txBody>
          <a:bodyPr wrap="square" rtlCol="0">
            <a:spAutoFit/>
          </a:bodyPr>
          <a:lstStyle/>
          <a:p>
            <a:pPr algn="ctr">
              <a:lnSpc>
                <a:spcPts val="1680"/>
              </a:lnSpc>
            </a:pPr>
            <a:r>
              <a:rPr lang="en-US" sz="1400" b="1" dirty="0">
                <a:latin typeface="Times New Roman" panose="02020603050405020304" pitchFamily="18" charset="0"/>
                <a:cs typeface="Times New Roman" panose="02020603050405020304" pitchFamily="18" charset="0"/>
              </a:rPr>
              <a:t>EXPLANATION</a:t>
            </a:r>
            <a:endParaRPr lang="en-US" sz="1400" dirty="0">
              <a:latin typeface="Times New Roman" panose="02020603050405020304" pitchFamily="18" charset="0"/>
              <a:cs typeface="Times New Roman" panose="02020603050405020304" pitchFamily="18" charset="0"/>
            </a:endParaRPr>
          </a:p>
          <a:p>
            <a:pPr>
              <a:lnSpc>
                <a:spcPts val="1680"/>
              </a:lnSpc>
            </a:pPr>
            <a:r>
              <a:rPr lang="en-US" sz="1400" dirty="0">
                <a:latin typeface="Times New Roman" panose="02020603050405020304" pitchFamily="18" charset="0"/>
                <a:cs typeface="Times New Roman" panose="02020603050405020304" pitchFamily="18" charset="0"/>
              </a:rPr>
              <a:t>Name of the entity</a:t>
            </a:r>
          </a:p>
          <a:p>
            <a:pPr>
              <a:lnSpc>
                <a:spcPts val="1680"/>
              </a:lnSpc>
            </a:pPr>
            <a:r>
              <a:rPr lang="en-US" sz="1400" dirty="0">
                <a:latin typeface="Times New Roman" panose="02020603050405020304" pitchFamily="18" charset="0"/>
                <a:cs typeface="Times New Roman" panose="02020603050405020304" pitchFamily="18" charset="0"/>
              </a:rPr>
              <a:t>Title of the statement</a:t>
            </a:r>
          </a:p>
          <a:p>
            <a:pPr>
              <a:lnSpc>
                <a:spcPts val="1680"/>
              </a:lnSpc>
            </a:pPr>
            <a:r>
              <a:rPr lang="en-US" sz="1400" dirty="0">
                <a:latin typeface="Times New Roman" panose="02020603050405020304" pitchFamily="18" charset="0"/>
                <a:cs typeface="Times New Roman" panose="02020603050405020304" pitchFamily="18" charset="0"/>
              </a:rPr>
              <a:t>Specific date of the statement</a:t>
            </a:r>
          </a:p>
          <a:p>
            <a:pPr>
              <a:lnSpc>
                <a:spcPts val="1680"/>
              </a:lnSpc>
            </a:pPr>
            <a:r>
              <a:rPr lang="en-US" sz="1400" dirty="0">
                <a:latin typeface="Times New Roman" panose="02020603050405020304" pitchFamily="18" charset="0"/>
                <a:cs typeface="Times New Roman" panose="02020603050405020304" pitchFamily="18" charset="0"/>
              </a:rPr>
              <a:t>Unit of measure</a:t>
            </a:r>
          </a:p>
          <a:p>
            <a:pPr>
              <a:lnSpc>
                <a:spcPts val="1680"/>
              </a:lnSpc>
            </a:pPr>
            <a:endParaRPr lang="en-US" sz="1400" dirty="0">
              <a:latin typeface="Times New Roman" panose="02020603050405020304" pitchFamily="18" charset="0"/>
              <a:cs typeface="Times New Roman" panose="02020603050405020304" pitchFamily="18" charset="0"/>
            </a:endParaRPr>
          </a:p>
          <a:p>
            <a:pPr>
              <a:lnSpc>
                <a:spcPts val="1680"/>
              </a:lnSpc>
            </a:pPr>
            <a:r>
              <a:rPr lang="en-US" sz="1400" b="1" dirty="0">
                <a:latin typeface="Times New Roman" panose="02020603050405020304" pitchFamily="18" charset="0"/>
                <a:cs typeface="Times New Roman" panose="02020603050405020304" pitchFamily="18" charset="0"/>
              </a:rPr>
              <a:t>Resources controlled by the company</a:t>
            </a:r>
          </a:p>
          <a:p>
            <a:pPr>
              <a:lnSpc>
                <a:spcPts val="1680"/>
              </a:lnSpc>
            </a:pPr>
            <a:r>
              <a:rPr lang="en-US" sz="1400" dirty="0">
                <a:latin typeface="Times New Roman" panose="02020603050405020304" pitchFamily="18" charset="0"/>
                <a:cs typeface="Times New Roman" panose="02020603050405020304" pitchFamily="18" charset="0"/>
              </a:rPr>
              <a:t>Amount of cash in the company’s bank accounts</a:t>
            </a:r>
          </a:p>
          <a:p>
            <a:pPr>
              <a:lnSpc>
                <a:spcPts val="1680"/>
              </a:lnSpc>
            </a:pPr>
            <a:r>
              <a:rPr lang="en-US" sz="1400" dirty="0">
                <a:latin typeface="Times New Roman" panose="02020603050405020304" pitchFamily="18" charset="0"/>
                <a:cs typeface="Times New Roman" panose="02020603050405020304" pitchFamily="18" charset="0"/>
              </a:rPr>
              <a:t>Amounts owed by customers from prior sales</a:t>
            </a:r>
          </a:p>
          <a:p>
            <a:pPr>
              <a:lnSpc>
                <a:spcPts val="1680"/>
              </a:lnSpc>
            </a:pPr>
            <a:r>
              <a:rPr lang="en-US" sz="1400" dirty="0">
                <a:latin typeface="Times New Roman" panose="02020603050405020304" pitchFamily="18" charset="0"/>
                <a:cs typeface="Times New Roman" panose="02020603050405020304" pitchFamily="18" charset="0"/>
              </a:rPr>
              <a:t>Ingredients and beverages ready for sale</a:t>
            </a:r>
          </a:p>
          <a:p>
            <a:pPr>
              <a:lnSpc>
                <a:spcPts val="1680"/>
              </a:lnSpc>
            </a:pPr>
            <a:r>
              <a:rPr lang="en-US" sz="1400" dirty="0">
                <a:latin typeface="Times New Roman" panose="02020603050405020304" pitchFamily="18" charset="0"/>
                <a:cs typeface="Times New Roman" panose="02020603050405020304" pitchFamily="18" charset="0"/>
              </a:rPr>
              <a:t>Factories, production equipment, and land</a:t>
            </a:r>
          </a:p>
          <a:p>
            <a:pPr>
              <a:lnSpc>
                <a:spcPts val="1680"/>
              </a:lnSpc>
            </a:pPr>
            <a:r>
              <a:rPr lang="en-US" sz="1400" b="1" dirty="0">
                <a:latin typeface="Times New Roman" panose="02020603050405020304" pitchFamily="18" charset="0"/>
                <a:cs typeface="Times New Roman" panose="02020603050405020304" pitchFamily="18" charset="0"/>
              </a:rPr>
              <a:t>Total amount of company’s resources</a:t>
            </a:r>
          </a:p>
          <a:p>
            <a:pPr>
              <a:lnSpc>
                <a:spcPts val="1680"/>
              </a:lnSpc>
              <a:spcBef>
                <a:spcPts val="600"/>
              </a:spcBef>
            </a:pPr>
            <a:r>
              <a:rPr lang="en-US" sz="1400" b="1" dirty="0">
                <a:latin typeface="Times New Roman" panose="02020603050405020304" pitchFamily="18" charset="0"/>
                <a:cs typeface="Times New Roman" panose="02020603050405020304" pitchFamily="18" charset="0"/>
              </a:rPr>
              <a:t>Sources of financing for company’s resources</a:t>
            </a:r>
          </a:p>
          <a:p>
            <a:pPr>
              <a:lnSpc>
                <a:spcPts val="1680"/>
              </a:lnSpc>
            </a:pPr>
            <a:r>
              <a:rPr lang="en-US" sz="1400" dirty="0">
                <a:latin typeface="Times New Roman" panose="02020603050405020304" pitchFamily="18" charset="0"/>
                <a:cs typeface="Times New Roman" panose="02020603050405020304" pitchFamily="18" charset="0"/>
              </a:rPr>
              <a:t>Financing supplied by creditors</a:t>
            </a:r>
          </a:p>
          <a:p>
            <a:pPr>
              <a:lnSpc>
                <a:spcPts val="1680"/>
              </a:lnSpc>
            </a:pPr>
            <a:r>
              <a:rPr lang="en-US" sz="1400" dirty="0">
                <a:latin typeface="Times New Roman" panose="02020603050405020304" pitchFamily="18" charset="0"/>
                <a:cs typeface="Times New Roman" panose="02020603050405020304" pitchFamily="18" charset="0"/>
              </a:rPr>
              <a:t>Amounts owed to suppliers for prior purchases</a:t>
            </a:r>
          </a:p>
          <a:p>
            <a:pPr>
              <a:lnSpc>
                <a:spcPts val="1680"/>
              </a:lnSpc>
            </a:pPr>
            <a:r>
              <a:rPr lang="en-US" sz="1400" dirty="0">
                <a:latin typeface="Times New Roman" panose="02020603050405020304" pitchFamily="18" charset="0"/>
                <a:cs typeface="Times New Roman" panose="02020603050405020304" pitchFamily="18" charset="0"/>
              </a:rPr>
              <a:t>Amounts owed to banks on written debt contracts</a:t>
            </a:r>
          </a:p>
          <a:p>
            <a:pPr>
              <a:lnSpc>
                <a:spcPts val="1680"/>
              </a:lnSpc>
            </a:pPr>
            <a:endParaRPr lang="en-US" sz="1400" dirty="0">
              <a:latin typeface="Times New Roman" panose="02020603050405020304" pitchFamily="18" charset="0"/>
              <a:cs typeface="Times New Roman" panose="02020603050405020304" pitchFamily="18" charset="0"/>
            </a:endParaRPr>
          </a:p>
          <a:p>
            <a:pPr>
              <a:lnSpc>
                <a:spcPts val="1680"/>
              </a:lnSpc>
            </a:pPr>
            <a:r>
              <a:rPr lang="en-US" sz="1400" dirty="0">
                <a:latin typeface="Times New Roman" panose="02020603050405020304" pitchFamily="18" charset="0"/>
                <a:cs typeface="Times New Roman" panose="02020603050405020304" pitchFamily="18" charset="0"/>
              </a:rPr>
              <a:t>Financing provided by stockholders</a:t>
            </a:r>
          </a:p>
          <a:p>
            <a:pPr>
              <a:lnSpc>
                <a:spcPts val="1680"/>
              </a:lnSpc>
            </a:pPr>
            <a:r>
              <a:rPr lang="en-US" sz="1400" dirty="0">
                <a:latin typeface="Times New Roman" panose="02020603050405020304" pitchFamily="18" charset="0"/>
                <a:cs typeface="Times New Roman" panose="02020603050405020304" pitchFamily="18" charset="0"/>
              </a:rPr>
              <a:t>Amounts invested in the business by stockholders</a:t>
            </a:r>
          </a:p>
          <a:p>
            <a:pPr>
              <a:lnSpc>
                <a:spcPts val="1680"/>
              </a:lnSpc>
            </a:pPr>
            <a:r>
              <a:rPr lang="en-US" sz="1400" dirty="0">
                <a:latin typeface="Times New Roman" panose="02020603050405020304" pitchFamily="18" charset="0"/>
                <a:cs typeface="Times New Roman" panose="02020603050405020304" pitchFamily="18" charset="0"/>
              </a:rPr>
              <a:t>Past earnings not distributed to stockholders</a:t>
            </a:r>
          </a:p>
          <a:p>
            <a:pPr>
              <a:lnSpc>
                <a:spcPts val="1680"/>
              </a:lnSpc>
            </a:pPr>
            <a:endParaRPr lang="en-US" sz="1400" b="1" dirty="0">
              <a:latin typeface="Times New Roman" panose="02020603050405020304" pitchFamily="18" charset="0"/>
              <a:cs typeface="Times New Roman" panose="02020603050405020304" pitchFamily="18" charset="0"/>
            </a:endParaRPr>
          </a:p>
          <a:p>
            <a:pPr>
              <a:lnSpc>
                <a:spcPts val="1680"/>
              </a:lnSpc>
            </a:pPr>
            <a:r>
              <a:rPr lang="en-US" sz="1400" b="1" dirty="0">
                <a:latin typeface="Times New Roman" panose="02020603050405020304" pitchFamily="18" charset="0"/>
                <a:cs typeface="Times New Roman" panose="02020603050405020304" pitchFamily="18" charset="0"/>
              </a:rPr>
              <a:t>Total sources of financing for company’s resources</a:t>
            </a:r>
          </a:p>
          <a:p>
            <a:pPr>
              <a:lnSpc>
                <a:spcPts val="1680"/>
              </a:lnSpc>
            </a:pPr>
            <a:endParaRPr lang="en-US" sz="1400" dirty="0">
              <a:latin typeface="Times New Roman" panose="02020603050405020304" pitchFamily="18" charset="0"/>
              <a:cs typeface="Times New Roman" panose="02020603050405020304" pitchFamily="18" charset="0"/>
            </a:endParaRPr>
          </a:p>
        </p:txBody>
      </p:sp>
      <p:grpSp>
        <p:nvGrpSpPr>
          <p:cNvPr id="20" name="Group 19"/>
          <p:cNvGrpSpPr/>
          <p:nvPr/>
        </p:nvGrpSpPr>
        <p:grpSpPr>
          <a:xfrm>
            <a:off x="3426701" y="3618337"/>
            <a:ext cx="603250" cy="2453217"/>
            <a:chOff x="3984625" y="3402541"/>
            <a:chExt cx="603250" cy="2453217"/>
          </a:xfrm>
        </p:grpSpPr>
        <p:grpSp>
          <p:nvGrpSpPr>
            <p:cNvPr id="11" name="Group 10"/>
            <p:cNvGrpSpPr/>
            <p:nvPr/>
          </p:nvGrpSpPr>
          <p:grpSpPr>
            <a:xfrm>
              <a:off x="3984625" y="3402541"/>
              <a:ext cx="603250" cy="247650"/>
              <a:chOff x="3984625" y="3402541"/>
              <a:chExt cx="603250" cy="247650"/>
            </a:xfrm>
          </p:grpSpPr>
          <p:cxnSp>
            <p:nvCxnSpPr>
              <p:cNvPr id="8" name="Straight Connector 7"/>
              <p:cNvCxnSpPr/>
              <p:nvPr/>
            </p:nvCxnSpPr>
            <p:spPr>
              <a:xfrm flipH="1">
                <a:off x="3984625" y="3402541"/>
                <a:ext cx="60325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3984625" y="3618441"/>
                <a:ext cx="60325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3984625" y="3650191"/>
                <a:ext cx="60325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3984625" y="5608108"/>
              <a:ext cx="603250" cy="247650"/>
              <a:chOff x="3984625" y="3402541"/>
              <a:chExt cx="603250" cy="247650"/>
            </a:xfrm>
          </p:grpSpPr>
          <p:cxnSp>
            <p:nvCxnSpPr>
              <p:cNvPr id="13" name="Straight Connector 12"/>
              <p:cNvCxnSpPr/>
              <p:nvPr/>
            </p:nvCxnSpPr>
            <p:spPr>
              <a:xfrm flipH="1">
                <a:off x="3984625" y="3402541"/>
                <a:ext cx="60325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3984625" y="3618441"/>
                <a:ext cx="60325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3984625" y="3650191"/>
                <a:ext cx="60325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7" name="Straight Connector 16"/>
            <p:cNvCxnSpPr/>
            <p:nvPr/>
          </p:nvCxnSpPr>
          <p:spPr>
            <a:xfrm flipH="1">
              <a:off x="3984625" y="4539191"/>
              <a:ext cx="60325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3984625" y="5384799"/>
              <a:ext cx="60325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3984625" y="4765674"/>
              <a:ext cx="60325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1" name="Straight Connector 20"/>
          <p:cNvCxnSpPr/>
          <p:nvPr/>
        </p:nvCxnSpPr>
        <p:spPr>
          <a:xfrm flipH="1">
            <a:off x="251521" y="2540784"/>
            <a:ext cx="4550668" cy="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802188" y="1441065"/>
            <a:ext cx="0" cy="4998936"/>
          </a:xfrm>
          <a:prstGeom prst="line">
            <a:avLst/>
          </a:prstGeom>
          <a:ln w="76200" cmpd="sng">
            <a:solidFill>
              <a:srgbClr val="83B4A9"/>
            </a:solidFill>
          </a:ln>
          <a:effectLst/>
        </p:spPr>
        <p:style>
          <a:lnRef idx="2">
            <a:schemeClr val="accent1"/>
          </a:lnRef>
          <a:fillRef idx="0">
            <a:schemeClr val="accent1"/>
          </a:fillRef>
          <a:effectRef idx="1">
            <a:schemeClr val="accent1"/>
          </a:effectRef>
          <a:fontRef idx="minor">
            <a:schemeClr val="tx1"/>
          </a:fontRef>
        </p:style>
      </p:cxnSp>
      <p:sp>
        <p:nvSpPr>
          <p:cNvPr id="23" name="Başlık 1"/>
          <p:cNvSpPr>
            <a:spLocks noGrp="1"/>
          </p:cNvSpPr>
          <p:nvPr>
            <p:ph type="title"/>
          </p:nvPr>
        </p:nvSpPr>
        <p:spPr>
          <a:xfrm>
            <a:off x="395536" y="548680"/>
            <a:ext cx="8229600" cy="564672"/>
          </a:xfrm>
        </p:spPr>
        <p:txBody>
          <a:bodyPr>
            <a:normAutofit/>
          </a:bodyPr>
          <a:lstStyle/>
          <a:p>
            <a:pPr algn="ct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The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Balance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Sheet</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664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550727" y="633380"/>
            <a:ext cx="7284901" cy="530863"/>
          </a:xfrm>
        </p:spPr>
        <p:txBody>
          <a:bodyPr anchor="ctr">
            <a:normAutofit/>
          </a:bodyPr>
          <a:lstStyle/>
          <a:p>
            <a:pPr algn="ctr"/>
            <a:r>
              <a:rPr lang="en-US" sz="2800" b="1" dirty="0">
                <a:solidFill>
                  <a:schemeClr val="accent3">
                    <a:lumMod val="75000"/>
                  </a:schemeClr>
                </a:solidFill>
                <a:latin typeface="Times New Roman" panose="02020603050405020304" pitchFamily="18" charset="0"/>
                <a:cs typeface="Times New Roman" panose="02020603050405020304" pitchFamily="18" charset="0"/>
              </a:rPr>
              <a:t>The Accounting Equation</a:t>
            </a:r>
          </a:p>
        </p:txBody>
      </p:sp>
      <p:sp>
        <p:nvSpPr>
          <p:cNvPr id="14" name="Rectangle 4"/>
          <p:cNvSpPr>
            <a:spLocks noChangeArrowheads="1"/>
          </p:cNvSpPr>
          <p:nvPr/>
        </p:nvSpPr>
        <p:spPr bwMode="auto">
          <a:xfrm>
            <a:off x="780679" y="1365372"/>
            <a:ext cx="7712639" cy="1105431"/>
          </a:xfrm>
          <a:prstGeom prst="rect">
            <a:avLst/>
          </a:prstGeom>
          <a:noFill/>
          <a:ln w="12700">
            <a:noFill/>
            <a:miter lim="800000"/>
            <a:headEnd/>
            <a:tailEnd/>
          </a:ln>
          <a:effectLst/>
        </p:spPr>
        <p:txBody>
          <a:bodyPr wrap="square" lIns="90488" tIns="44450" rIns="90488" bIns="44450">
            <a:spAutoFit/>
          </a:bodyPr>
          <a:lstStyle/>
          <a:p>
            <a:pPr eaLnBrk="0" fontAlgn="auto" hangingPunct="0">
              <a:spcBef>
                <a:spcPct val="50000"/>
              </a:spcBef>
              <a:spcAft>
                <a:spcPts val="0"/>
              </a:spcAft>
              <a:defRPr/>
            </a:pPr>
            <a:r>
              <a:rPr lang="tr-TR" sz="6600" b="1" dirty="0" smtClean="0">
                <a:solidFill>
                  <a:schemeClr val="tx2"/>
                </a:solidFill>
                <a:latin typeface="Times New Roman" panose="02020603050405020304" pitchFamily="18" charset="0"/>
                <a:cs typeface="Times New Roman" panose="02020603050405020304" pitchFamily="18" charset="0"/>
              </a:rPr>
              <a:t> </a:t>
            </a:r>
            <a:r>
              <a:rPr lang="en-US" sz="6600" b="1" dirty="0" smtClean="0">
                <a:solidFill>
                  <a:schemeClr val="tx2"/>
                </a:solidFill>
                <a:latin typeface="Times New Roman" panose="02020603050405020304" pitchFamily="18" charset="0"/>
                <a:cs typeface="Times New Roman" panose="02020603050405020304" pitchFamily="18" charset="0"/>
              </a:rPr>
              <a:t> A </a:t>
            </a:r>
            <a:r>
              <a:rPr lang="tr-TR" sz="6600" b="1" dirty="0" smtClean="0">
                <a:solidFill>
                  <a:schemeClr val="tx2"/>
                </a:solidFill>
                <a:latin typeface="Times New Roman" panose="02020603050405020304" pitchFamily="18" charset="0"/>
                <a:cs typeface="Times New Roman" panose="02020603050405020304" pitchFamily="18" charset="0"/>
              </a:rPr>
              <a:t>   </a:t>
            </a:r>
            <a:r>
              <a:rPr lang="en-US" sz="6600" b="1" dirty="0" smtClean="0">
                <a:solidFill>
                  <a:schemeClr val="tx2"/>
                </a:solidFill>
                <a:latin typeface="Times New Roman" panose="02020603050405020304" pitchFamily="18" charset="0"/>
                <a:cs typeface="Times New Roman" panose="02020603050405020304" pitchFamily="18" charset="0"/>
              </a:rPr>
              <a:t>=   </a:t>
            </a:r>
            <a:r>
              <a:rPr lang="en-US" sz="6600" b="1" dirty="0">
                <a:solidFill>
                  <a:schemeClr val="tx2"/>
                </a:solidFill>
                <a:latin typeface="Times New Roman" panose="02020603050405020304" pitchFamily="18" charset="0"/>
                <a:cs typeface="Times New Roman" panose="02020603050405020304" pitchFamily="18" charset="0"/>
              </a:rPr>
              <a:t>L     +   SE</a:t>
            </a:r>
          </a:p>
        </p:txBody>
      </p:sp>
      <p:cxnSp>
        <p:nvCxnSpPr>
          <p:cNvPr id="15" name="Straight Arrow Connector 14"/>
          <p:cNvCxnSpPr/>
          <p:nvPr/>
        </p:nvCxnSpPr>
        <p:spPr>
          <a:xfrm>
            <a:off x="1696303" y="3085601"/>
            <a:ext cx="9177" cy="1029562"/>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 Box 5"/>
          <p:cNvSpPr txBox="1">
            <a:spLocks noChangeArrowheads="1"/>
          </p:cNvSpPr>
          <p:nvPr/>
        </p:nvSpPr>
        <p:spPr bwMode="auto">
          <a:xfrm>
            <a:off x="743803" y="2509077"/>
            <a:ext cx="1866900" cy="369332"/>
          </a:xfrm>
          <a:prstGeom prst="rect">
            <a:avLst/>
          </a:prstGeom>
          <a:noFill/>
          <a:ln w="9525">
            <a:noFill/>
            <a:miter lim="800000"/>
            <a:headEnd/>
            <a:tailEnd/>
          </a:ln>
        </p:spPr>
        <p:txBody>
          <a:bodyPr>
            <a:spAutoFit/>
          </a:bodyPr>
          <a:lstStyle/>
          <a:p>
            <a:pPr algn="ctr" fontAlgn="auto">
              <a:spcBef>
                <a:spcPts val="0"/>
              </a:spcBef>
              <a:spcAft>
                <a:spcPts val="0"/>
              </a:spcAft>
              <a:defRPr/>
            </a:pPr>
            <a:r>
              <a:rPr lang="en-US" b="1" dirty="0">
                <a:solidFill>
                  <a:srgbClr val="000099"/>
                </a:solidFill>
                <a:latin typeface="+mn-lt"/>
              </a:rPr>
              <a:t>Assets</a:t>
            </a:r>
          </a:p>
        </p:txBody>
      </p:sp>
      <p:sp>
        <p:nvSpPr>
          <p:cNvPr id="17" name="Text Box 6"/>
          <p:cNvSpPr txBox="1">
            <a:spLocks noChangeArrowheads="1"/>
          </p:cNvSpPr>
          <p:nvPr/>
        </p:nvSpPr>
        <p:spPr bwMode="auto">
          <a:xfrm>
            <a:off x="3657492" y="2470803"/>
            <a:ext cx="1090300" cy="369332"/>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b="1" dirty="0">
                <a:solidFill>
                  <a:srgbClr val="000099"/>
                </a:solidFill>
                <a:latin typeface="+mn-lt"/>
              </a:rPr>
              <a:t>Liabilities</a:t>
            </a:r>
          </a:p>
        </p:txBody>
      </p:sp>
      <p:sp>
        <p:nvSpPr>
          <p:cNvPr id="18" name="Text Box 7"/>
          <p:cNvSpPr txBox="1">
            <a:spLocks noChangeArrowheads="1"/>
          </p:cNvSpPr>
          <p:nvPr/>
        </p:nvSpPr>
        <p:spPr bwMode="auto">
          <a:xfrm>
            <a:off x="6258717" y="2344675"/>
            <a:ext cx="1478590" cy="646331"/>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b="1" dirty="0">
                <a:solidFill>
                  <a:srgbClr val="000099"/>
                </a:solidFill>
                <a:latin typeface="+mn-lt"/>
              </a:rPr>
              <a:t>Stockholders’</a:t>
            </a:r>
            <a:br>
              <a:rPr lang="en-US" b="1" dirty="0">
                <a:solidFill>
                  <a:srgbClr val="000099"/>
                </a:solidFill>
                <a:latin typeface="+mn-lt"/>
              </a:rPr>
            </a:br>
            <a:r>
              <a:rPr lang="en-US" b="1" dirty="0">
                <a:solidFill>
                  <a:srgbClr val="000099"/>
                </a:solidFill>
                <a:latin typeface="+mn-lt"/>
              </a:rPr>
              <a:t>Equity</a:t>
            </a:r>
          </a:p>
        </p:txBody>
      </p:sp>
      <p:sp>
        <p:nvSpPr>
          <p:cNvPr id="19" name="TextBox 18"/>
          <p:cNvSpPr txBox="1"/>
          <p:nvPr/>
        </p:nvSpPr>
        <p:spPr>
          <a:xfrm>
            <a:off x="684639" y="4193624"/>
            <a:ext cx="1949743" cy="646331"/>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en-US" b="1" dirty="0">
                <a:solidFill>
                  <a:schemeClr val="accent4">
                    <a:lumMod val="50000"/>
                  </a:schemeClr>
                </a:solidFill>
              </a:rPr>
              <a:t>Economic Resources</a:t>
            </a:r>
          </a:p>
        </p:txBody>
      </p:sp>
      <p:sp>
        <p:nvSpPr>
          <p:cNvPr id="20" name="TextBox 19"/>
          <p:cNvSpPr txBox="1"/>
          <p:nvPr/>
        </p:nvSpPr>
        <p:spPr>
          <a:xfrm>
            <a:off x="2796118" y="4147203"/>
            <a:ext cx="5173423" cy="1785104"/>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algn="ctr" fontAlgn="auto">
              <a:spcBef>
                <a:spcPts val="0"/>
              </a:spcBef>
              <a:spcAft>
                <a:spcPts val="0"/>
              </a:spcAft>
              <a:defRPr/>
            </a:pPr>
            <a:r>
              <a:rPr lang="en-US" b="1" dirty="0">
                <a:solidFill>
                  <a:schemeClr val="accent4">
                    <a:lumMod val="50000"/>
                  </a:schemeClr>
                </a:solidFill>
              </a:rPr>
              <a:t>Sources of Financing for Resources</a:t>
            </a:r>
          </a:p>
          <a:p>
            <a:pPr algn="ctr" fontAlgn="auto">
              <a:spcBef>
                <a:spcPts val="0"/>
              </a:spcBef>
              <a:spcAft>
                <a:spcPts val="0"/>
              </a:spcAft>
              <a:defRPr/>
            </a:pPr>
            <a:endParaRPr lang="en-US" b="1" dirty="0">
              <a:solidFill>
                <a:schemeClr val="accent4">
                  <a:lumMod val="50000"/>
                </a:schemeClr>
              </a:solidFill>
            </a:endParaRPr>
          </a:p>
          <a:p>
            <a:pPr algn="ctr" fontAlgn="auto">
              <a:spcBef>
                <a:spcPts val="0"/>
              </a:spcBef>
              <a:spcAft>
                <a:spcPts val="0"/>
              </a:spcAft>
              <a:defRPr/>
            </a:pPr>
            <a:endParaRPr lang="en-US" b="1" dirty="0">
              <a:solidFill>
                <a:schemeClr val="accent4">
                  <a:lumMod val="50000"/>
                </a:schemeClr>
              </a:solidFill>
            </a:endParaRPr>
          </a:p>
          <a:p>
            <a:pPr algn="ctr" fontAlgn="auto">
              <a:spcBef>
                <a:spcPts val="0"/>
              </a:spcBef>
              <a:spcAft>
                <a:spcPts val="0"/>
              </a:spcAft>
              <a:defRPr/>
            </a:pPr>
            <a:endParaRPr lang="en-US" b="1" dirty="0">
              <a:solidFill>
                <a:schemeClr val="accent4">
                  <a:lumMod val="50000"/>
                </a:schemeClr>
              </a:solidFill>
            </a:endParaRPr>
          </a:p>
          <a:p>
            <a:pPr fontAlgn="auto">
              <a:spcBef>
                <a:spcPts val="0"/>
              </a:spcBef>
              <a:spcAft>
                <a:spcPts val="0"/>
              </a:spcAft>
              <a:defRPr/>
            </a:pPr>
            <a:endParaRPr lang="tr-TR" b="1" dirty="0" smtClean="0">
              <a:solidFill>
                <a:srgbClr val="000099"/>
              </a:solidFill>
            </a:endParaRPr>
          </a:p>
          <a:p>
            <a:pPr algn="ctr" fontAlgn="auto">
              <a:spcBef>
                <a:spcPts val="0"/>
              </a:spcBef>
              <a:spcAft>
                <a:spcPts val="0"/>
              </a:spcAft>
              <a:defRPr/>
            </a:pPr>
            <a:r>
              <a:rPr lang="tr-TR" sz="2000" dirty="0" err="1" smtClean="0">
                <a:solidFill>
                  <a:schemeClr val="tx1"/>
                </a:solidFill>
                <a:latin typeface="Times New Roman" panose="02020603050405020304" pitchFamily="18" charset="0"/>
                <a:cs typeface="Times New Roman" panose="02020603050405020304" pitchFamily="18" charset="0"/>
              </a:rPr>
              <a:t>Where</a:t>
            </a:r>
            <a:r>
              <a:rPr lang="tr-TR" sz="2000" dirty="0" smtClean="0">
                <a:solidFill>
                  <a:schemeClr val="tx1"/>
                </a:solidFill>
                <a:latin typeface="Times New Roman" panose="02020603050405020304" pitchFamily="18" charset="0"/>
                <a:cs typeface="Times New Roman" panose="02020603050405020304" pitchFamily="18" charset="0"/>
              </a:rPr>
              <a:t> </a:t>
            </a:r>
            <a:r>
              <a:rPr lang="tr-TR" sz="2000" dirty="0" err="1" smtClean="0">
                <a:solidFill>
                  <a:schemeClr val="tx1"/>
                </a:solidFill>
                <a:latin typeface="Times New Roman" panose="02020603050405020304" pitchFamily="18" charset="0"/>
                <a:cs typeface="Times New Roman" panose="02020603050405020304" pitchFamily="18" charset="0"/>
              </a:rPr>
              <a:t>the</a:t>
            </a:r>
            <a:r>
              <a:rPr lang="tr-TR" sz="2000" dirty="0" smtClean="0">
                <a:solidFill>
                  <a:schemeClr val="tx1"/>
                </a:solidFill>
                <a:latin typeface="Times New Roman" panose="02020603050405020304" pitchFamily="18" charset="0"/>
                <a:cs typeface="Times New Roman" panose="02020603050405020304" pitchFamily="18" charset="0"/>
              </a:rPr>
              <a:t> </a:t>
            </a:r>
            <a:r>
              <a:rPr lang="tr-TR" sz="2000" dirty="0" err="1" smtClean="0">
                <a:solidFill>
                  <a:schemeClr val="tx1"/>
                </a:solidFill>
                <a:latin typeface="Times New Roman" panose="02020603050405020304" pitchFamily="18" charset="0"/>
                <a:cs typeface="Times New Roman" panose="02020603050405020304" pitchFamily="18" charset="0"/>
              </a:rPr>
              <a:t>money</a:t>
            </a:r>
            <a:r>
              <a:rPr lang="tr-TR" sz="2000" dirty="0" smtClean="0">
                <a:solidFill>
                  <a:schemeClr val="tx1"/>
                </a:solidFill>
                <a:latin typeface="Times New Roman" panose="02020603050405020304" pitchFamily="18" charset="0"/>
                <a:cs typeface="Times New Roman" panose="02020603050405020304" pitchFamily="18" charset="0"/>
              </a:rPr>
              <a:t> </a:t>
            </a:r>
            <a:r>
              <a:rPr lang="tr-TR" sz="2000" dirty="0" err="1" smtClean="0">
                <a:solidFill>
                  <a:schemeClr val="tx1"/>
                </a:solidFill>
                <a:latin typeface="Times New Roman" panose="02020603050405020304" pitchFamily="18" charset="0"/>
                <a:cs typeface="Times New Roman" panose="02020603050405020304" pitchFamily="18" charset="0"/>
              </a:rPr>
              <a:t>came</a:t>
            </a:r>
            <a:r>
              <a:rPr lang="tr-TR" sz="2000" dirty="0" smtClean="0">
                <a:solidFill>
                  <a:schemeClr val="tx1"/>
                </a:solidFill>
                <a:latin typeface="Times New Roman" panose="02020603050405020304" pitchFamily="18" charset="0"/>
                <a:cs typeface="Times New Roman" panose="02020603050405020304" pitchFamily="18" charset="0"/>
              </a:rPr>
              <a:t> </a:t>
            </a:r>
            <a:r>
              <a:rPr lang="tr-TR" sz="2000" dirty="0" err="1" smtClean="0">
                <a:solidFill>
                  <a:schemeClr val="tx1"/>
                </a:solidFill>
                <a:latin typeface="Times New Roman" panose="02020603050405020304" pitchFamily="18" charset="0"/>
                <a:cs typeface="Times New Roman" panose="02020603050405020304" pitchFamily="18" charset="0"/>
              </a:rPr>
              <a:t>from</a:t>
            </a:r>
            <a:endParaRPr lang="en-US" sz="2000" dirty="0">
              <a:solidFill>
                <a:schemeClr val="tx1"/>
              </a:solidFill>
              <a:latin typeface="Times New Roman" panose="02020603050405020304" pitchFamily="18" charset="0"/>
              <a:cs typeface="Times New Roman" panose="02020603050405020304" pitchFamily="18" charset="0"/>
            </a:endParaRPr>
          </a:p>
        </p:txBody>
      </p:sp>
      <p:cxnSp>
        <p:nvCxnSpPr>
          <p:cNvPr id="21" name="Straight Arrow Connector 20"/>
          <p:cNvCxnSpPr/>
          <p:nvPr/>
        </p:nvCxnSpPr>
        <p:spPr>
          <a:xfrm flipH="1">
            <a:off x="4143967" y="3075326"/>
            <a:ext cx="7876" cy="1039837"/>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5" idx="4"/>
          </p:cNvCxnSpPr>
          <p:nvPr/>
        </p:nvCxnSpPr>
        <p:spPr>
          <a:xfrm flipH="1">
            <a:off x="6969439" y="3106613"/>
            <a:ext cx="7132" cy="1013668"/>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819801" y="1164243"/>
            <a:ext cx="1771359" cy="1921358"/>
          </a:xfrm>
          <a:prstGeom prst="ellipse">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3274037" y="1174749"/>
            <a:ext cx="1771359" cy="1921358"/>
          </a:xfrm>
          <a:prstGeom prst="ellipse">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6090891" y="1185255"/>
            <a:ext cx="1771359" cy="1921358"/>
          </a:xfrm>
          <a:prstGeom prst="ellipse">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552103" y="5942435"/>
            <a:ext cx="8169790" cy="646331"/>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The balance sheet reports a company's assets, liabilities, </a:t>
            </a:r>
            <a:r>
              <a:rPr lang="en-US" dirty="0" smtClean="0">
                <a:latin typeface="Times New Roman" panose="02020603050405020304" pitchFamily="18" charset="0"/>
                <a:cs typeface="Times New Roman" panose="02020603050405020304" pitchFamily="18" charset="0"/>
              </a:rPr>
              <a:t>and stockholders</a:t>
            </a:r>
            <a:r>
              <a:rPr lang="en-US" dirty="0">
                <a:latin typeface="Times New Roman" panose="02020603050405020304" pitchFamily="18" charset="0"/>
                <a:cs typeface="Times New Roman" panose="02020603050405020304" pitchFamily="18" charset="0"/>
              </a:rPr>
              <a:t>' equity at a specific point in time.</a:t>
            </a:r>
          </a:p>
        </p:txBody>
      </p:sp>
      <p:sp>
        <p:nvSpPr>
          <p:cNvPr id="2" name="TextBox 1"/>
          <p:cNvSpPr txBox="1"/>
          <p:nvPr/>
        </p:nvSpPr>
        <p:spPr>
          <a:xfrm>
            <a:off x="3131841" y="4475701"/>
            <a:ext cx="1663362" cy="923330"/>
          </a:xfrm>
          <a:prstGeom prst="rect">
            <a:avLst/>
          </a:prstGeom>
          <a:noFill/>
          <a:ln>
            <a:solidFill>
              <a:schemeClr val="tx2"/>
            </a:solidFill>
          </a:ln>
        </p:spPr>
        <p:txBody>
          <a:bodyPr wrap="square" rtlCol="0">
            <a:spAutoFit/>
          </a:bodyPr>
          <a:lstStyle/>
          <a:p>
            <a:pPr algn="ctr"/>
            <a:r>
              <a:rPr lang="en-US" b="1" dirty="0"/>
              <a:t>Liabilities: </a:t>
            </a:r>
            <a:r>
              <a:rPr lang="en-US" b="1" dirty="0">
                <a:solidFill>
                  <a:srgbClr val="000099"/>
                </a:solidFill>
              </a:rPr>
              <a:t>from Creditors</a:t>
            </a:r>
            <a:endParaRPr lang="en-US" dirty="0"/>
          </a:p>
        </p:txBody>
      </p:sp>
      <p:sp>
        <p:nvSpPr>
          <p:cNvPr id="26" name="TextBox 25"/>
          <p:cNvSpPr txBox="1"/>
          <p:nvPr/>
        </p:nvSpPr>
        <p:spPr>
          <a:xfrm>
            <a:off x="5580112" y="4458687"/>
            <a:ext cx="2277737" cy="923330"/>
          </a:xfrm>
          <a:prstGeom prst="rect">
            <a:avLst/>
          </a:prstGeom>
          <a:noFill/>
          <a:ln>
            <a:solidFill>
              <a:schemeClr val="tx2"/>
            </a:solidFill>
          </a:ln>
        </p:spPr>
        <p:txBody>
          <a:bodyPr wrap="square" rtlCol="0">
            <a:spAutoFit/>
          </a:bodyPr>
          <a:lstStyle/>
          <a:p>
            <a:pPr algn="ctr" fontAlgn="auto">
              <a:spcBef>
                <a:spcPts val="0"/>
              </a:spcBef>
              <a:spcAft>
                <a:spcPts val="0"/>
              </a:spcAft>
              <a:defRPr/>
            </a:pPr>
            <a:r>
              <a:rPr lang="en-US" b="1" dirty="0"/>
              <a:t>Stockholders’ Equity: </a:t>
            </a:r>
          </a:p>
          <a:p>
            <a:pPr algn="ctr" fontAlgn="auto">
              <a:spcBef>
                <a:spcPts val="0"/>
              </a:spcBef>
              <a:spcAft>
                <a:spcPts val="0"/>
              </a:spcAft>
              <a:defRPr/>
            </a:pPr>
            <a:r>
              <a:rPr lang="en-US" b="1" dirty="0">
                <a:solidFill>
                  <a:srgbClr val="000099"/>
                </a:solidFill>
              </a:rPr>
              <a:t>from Stockholders</a:t>
            </a:r>
          </a:p>
        </p:txBody>
      </p:sp>
      <p:sp>
        <p:nvSpPr>
          <p:cNvPr id="3" name="Rectangle 2"/>
          <p:cNvSpPr/>
          <p:nvPr/>
        </p:nvSpPr>
        <p:spPr>
          <a:xfrm>
            <a:off x="743803" y="5085184"/>
            <a:ext cx="1890579" cy="69323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2000" dirty="0" smtClean="0">
                <a:latin typeface="Times New Roman" panose="02020603050405020304" pitchFamily="18" charset="0"/>
                <a:cs typeface="Times New Roman" panose="02020603050405020304" pitchFamily="18" charset="0"/>
              </a:rPr>
              <a:t>How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money</a:t>
            </a:r>
            <a:r>
              <a:rPr lang="tr-TR" sz="2000" dirty="0" smtClean="0">
                <a:latin typeface="Times New Roman" panose="02020603050405020304" pitchFamily="18" charset="0"/>
                <a:cs typeface="Times New Roman" panose="02020603050405020304" pitchFamily="18" charset="0"/>
              </a:rPr>
              <a:t> is </a:t>
            </a:r>
            <a:r>
              <a:rPr lang="tr-TR" sz="2000" dirty="0" err="1" smtClean="0">
                <a:latin typeface="Times New Roman" panose="02020603050405020304" pitchFamily="18" charset="0"/>
                <a:cs typeface="Times New Roman" panose="02020603050405020304" pitchFamily="18" charset="0"/>
              </a:rPr>
              <a:t>invested</a:t>
            </a:r>
            <a:endParaRPr lang="en-US" sz="2000" dirty="0">
              <a:latin typeface="Times New Roman" panose="02020603050405020304" pitchFamily="18" charset="0"/>
              <a:cs typeface="Times New Roman" panose="02020603050405020304" pitchFamily="18" charset="0"/>
            </a:endParaRPr>
          </a:p>
        </p:txBody>
      </p:sp>
      <p:pic>
        <p:nvPicPr>
          <p:cNvPr id="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152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54032" y="620688"/>
            <a:ext cx="7284901" cy="559593"/>
          </a:xfrm>
        </p:spPr>
        <p:txBody>
          <a:bodyPr anchor="ctr">
            <a:normAutofit/>
          </a:bodyPr>
          <a:lstStyle/>
          <a:p>
            <a:pPr algn="ctr"/>
            <a:r>
              <a:rPr lang="en-US" sz="3000" b="1" dirty="0">
                <a:solidFill>
                  <a:schemeClr val="accent3">
                    <a:lumMod val="75000"/>
                  </a:schemeClr>
                </a:solidFill>
                <a:latin typeface="Times New Roman" panose="02020603050405020304" pitchFamily="18" charset="0"/>
                <a:cs typeface="Times New Roman" panose="02020603050405020304" pitchFamily="18" charset="0"/>
              </a:rPr>
              <a:t>Elements of the Balance Sheet</a:t>
            </a:r>
          </a:p>
        </p:txBody>
      </p:sp>
      <p:sp>
        <p:nvSpPr>
          <p:cNvPr id="14" name="Rectangle 4"/>
          <p:cNvSpPr>
            <a:spLocks noChangeArrowheads="1"/>
          </p:cNvSpPr>
          <p:nvPr/>
        </p:nvSpPr>
        <p:spPr bwMode="auto">
          <a:xfrm>
            <a:off x="-494626" y="1041671"/>
            <a:ext cx="8767763" cy="1197764"/>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7200" b="1" dirty="0">
                <a:solidFill>
                  <a:schemeClr val="tx2"/>
                </a:solidFill>
              </a:rPr>
              <a:t> </a:t>
            </a:r>
            <a:r>
              <a:rPr lang="en-US" sz="7200" b="1" dirty="0" smtClean="0">
                <a:solidFill>
                  <a:schemeClr val="tx2"/>
                </a:solidFill>
              </a:rPr>
              <a:t> </a:t>
            </a:r>
            <a:r>
              <a:rPr lang="en-US" sz="6000" b="1" dirty="0" smtClean="0">
                <a:solidFill>
                  <a:schemeClr val="tx2"/>
                </a:solidFill>
                <a:latin typeface="Times New Roman" panose="02020603050405020304" pitchFamily="18" charset="0"/>
                <a:cs typeface="Times New Roman" panose="02020603050405020304" pitchFamily="18" charset="0"/>
              </a:rPr>
              <a:t>A </a:t>
            </a:r>
            <a:r>
              <a:rPr lang="en-US" sz="6000" b="1" dirty="0">
                <a:solidFill>
                  <a:schemeClr val="tx2"/>
                </a:solidFill>
                <a:latin typeface="Times New Roman" panose="02020603050405020304" pitchFamily="18" charset="0"/>
                <a:cs typeface="Times New Roman" panose="02020603050405020304" pitchFamily="18" charset="0"/>
              </a:rPr>
              <a:t>	= </a:t>
            </a:r>
            <a:r>
              <a:rPr lang="en-US" sz="6000" b="1" dirty="0" smtClean="0">
                <a:solidFill>
                  <a:schemeClr val="tx2"/>
                </a:solidFill>
                <a:latin typeface="Times New Roman" panose="02020603050405020304" pitchFamily="18" charset="0"/>
                <a:cs typeface="Times New Roman" panose="02020603050405020304" pitchFamily="18" charset="0"/>
              </a:rPr>
              <a:t> L   +   </a:t>
            </a:r>
            <a:r>
              <a:rPr lang="en-US" sz="6000" b="1" dirty="0">
                <a:solidFill>
                  <a:schemeClr val="tx2"/>
                </a:solidFill>
                <a:latin typeface="Times New Roman" panose="02020603050405020304" pitchFamily="18" charset="0"/>
                <a:cs typeface="Times New Roman" panose="02020603050405020304" pitchFamily="18" charset="0"/>
              </a:rPr>
              <a:t>SE</a:t>
            </a:r>
          </a:p>
        </p:txBody>
      </p:sp>
      <p:sp>
        <p:nvSpPr>
          <p:cNvPr id="16" name="Text Box 5"/>
          <p:cNvSpPr txBox="1">
            <a:spLocks noChangeArrowheads="1"/>
          </p:cNvSpPr>
          <p:nvPr/>
        </p:nvSpPr>
        <p:spPr bwMode="auto">
          <a:xfrm>
            <a:off x="899592" y="1972765"/>
            <a:ext cx="1866900" cy="369332"/>
          </a:xfrm>
          <a:prstGeom prst="rect">
            <a:avLst/>
          </a:prstGeom>
          <a:noFill/>
          <a:ln w="9525">
            <a:noFill/>
            <a:miter lim="800000"/>
            <a:headEnd/>
            <a:tailEnd/>
          </a:ln>
        </p:spPr>
        <p:txBody>
          <a:bodyPr>
            <a:spAutoFit/>
          </a:bodyPr>
          <a:lstStyle/>
          <a:p>
            <a:pPr algn="ctr" fontAlgn="auto">
              <a:spcBef>
                <a:spcPts val="0"/>
              </a:spcBef>
              <a:spcAft>
                <a:spcPts val="0"/>
              </a:spcAft>
              <a:defRPr/>
            </a:pPr>
            <a:r>
              <a:rPr lang="en-US" b="1" dirty="0">
                <a:solidFill>
                  <a:srgbClr val="000099"/>
                </a:solidFill>
                <a:latin typeface="+mn-lt"/>
              </a:rPr>
              <a:t>Assets</a:t>
            </a:r>
          </a:p>
        </p:txBody>
      </p:sp>
      <p:sp>
        <p:nvSpPr>
          <p:cNvPr id="17" name="Text Box 6"/>
          <p:cNvSpPr txBox="1">
            <a:spLocks noChangeArrowheads="1"/>
          </p:cNvSpPr>
          <p:nvPr/>
        </p:nvSpPr>
        <p:spPr bwMode="auto">
          <a:xfrm>
            <a:off x="3350721" y="1972765"/>
            <a:ext cx="1090300" cy="369332"/>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b="1" dirty="0">
                <a:solidFill>
                  <a:srgbClr val="000099"/>
                </a:solidFill>
                <a:latin typeface="+mn-lt"/>
              </a:rPr>
              <a:t>Liabilities</a:t>
            </a:r>
          </a:p>
        </p:txBody>
      </p:sp>
      <p:sp>
        <p:nvSpPr>
          <p:cNvPr id="18" name="Text Box 7"/>
          <p:cNvSpPr txBox="1">
            <a:spLocks noChangeArrowheads="1"/>
          </p:cNvSpPr>
          <p:nvPr/>
        </p:nvSpPr>
        <p:spPr bwMode="auto">
          <a:xfrm>
            <a:off x="5721748" y="1972765"/>
            <a:ext cx="1473224" cy="646331"/>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b="1" dirty="0">
                <a:solidFill>
                  <a:srgbClr val="000099"/>
                </a:solidFill>
                <a:latin typeface="+mn-lt"/>
              </a:rPr>
              <a:t>Stockholders’</a:t>
            </a:r>
            <a:br>
              <a:rPr lang="en-US" b="1" dirty="0">
                <a:solidFill>
                  <a:srgbClr val="000099"/>
                </a:solidFill>
                <a:latin typeface="+mn-lt"/>
              </a:rPr>
            </a:br>
            <a:r>
              <a:rPr lang="en-US" b="1" dirty="0">
                <a:solidFill>
                  <a:srgbClr val="000099"/>
                </a:solidFill>
                <a:latin typeface="+mn-lt"/>
              </a:rPr>
              <a:t>Equity</a:t>
            </a:r>
          </a:p>
        </p:txBody>
      </p:sp>
      <p:sp>
        <p:nvSpPr>
          <p:cNvPr id="23" name="TextBox 22"/>
          <p:cNvSpPr txBox="1"/>
          <p:nvPr/>
        </p:nvSpPr>
        <p:spPr>
          <a:xfrm>
            <a:off x="955772" y="2342097"/>
            <a:ext cx="1754540" cy="830997"/>
          </a:xfrm>
          <a:prstGeom prst="rect">
            <a:avLst/>
          </a:prstGeom>
          <a:noFill/>
          <a:ln>
            <a:solidFill>
              <a:schemeClr val="accent6">
                <a:lumMod val="75000"/>
              </a:schemeClr>
            </a:solidFill>
          </a:ln>
        </p:spPr>
        <p:txBody>
          <a:bodyPr wrap="square">
            <a:spAutoFit/>
          </a:bodyPr>
          <a:lstStyle/>
          <a:p>
            <a:pPr fontAlgn="auto">
              <a:spcBef>
                <a:spcPts val="0"/>
              </a:spcBef>
              <a:spcAft>
                <a:spcPts val="0"/>
              </a:spcAft>
              <a:defRPr/>
            </a:pPr>
            <a:r>
              <a:rPr lang="en-US" sz="1200" dirty="0">
                <a:latin typeface="Times New Roman" panose="02020603050405020304" pitchFamily="18" charset="0"/>
                <a:cs typeface="Times New Roman" panose="02020603050405020304" pitchFamily="18" charset="0"/>
              </a:rPr>
              <a:t>Economic resources with probable future benefits owned or controlled by the entity. </a:t>
            </a:r>
          </a:p>
        </p:txBody>
      </p:sp>
      <p:sp>
        <p:nvSpPr>
          <p:cNvPr id="24" name="TextBox 23"/>
          <p:cNvSpPr txBox="1"/>
          <p:nvPr/>
        </p:nvSpPr>
        <p:spPr>
          <a:xfrm>
            <a:off x="3042051" y="2342097"/>
            <a:ext cx="2538061" cy="1200329"/>
          </a:xfrm>
          <a:prstGeom prst="rect">
            <a:avLst/>
          </a:prstGeom>
          <a:noFill/>
          <a:ln>
            <a:solidFill>
              <a:schemeClr val="accent6">
                <a:lumMod val="75000"/>
              </a:schemeClr>
            </a:solidFill>
          </a:ln>
        </p:spPr>
        <p:txBody>
          <a:bodyPr wrap="square">
            <a:spAutoFit/>
          </a:bodyPr>
          <a:lstStyle/>
          <a:p>
            <a:pPr fontAlgn="auto">
              <a:spcBef>
                <a:spcPts val="0"/>
              </a:spcBef>
              <a:spcAft>
                <a:spcPts val="0"/>
              </a:spcAft>
              <a:defRPr/>
            </a:pPr>
            <a:r>
              <a:rPr lang="en-US" sz="1200" dirty="0">
                <a:latin typeface="Times New Roman" panose="02020603050405020304" pitchFamily="18" charset="0"/>
                <a:cs typeface="Times New Roman" panose="02020603050405020304" pitchFamily="18" charset="0"/>
              </a:rPr>
              <a:t>Debts or obligations (claims to a company’s resources) that result from a company’s past transactions and will be paid with assets or services. Entities that a company owes money to are called creditors.</a:t>
            </a:r>
          </a:p>
        </p:txBody>
      </p:sp>
      <p:sp>
        <p:nvSpPr>
          <p:cNvPr id="25" name="TextBox 24"/>
          <p:cNvSpPr txBox="1"/>
          <p:nvPr/>
        </p:nvSpPr>
        <p:spPr>
          <a:xfrm>
            <a:off x="5868144" y="2619096"/>
            <a:ext cx="1728192" cy="830997"/>
          </a:xfrm>
          <a:prstGeom prst="rect">
            <a:avLst/>
          </a:prstGeom>
          <a:noFill/>
          <a:ln>
            <a:solidFill>
              <a:schemeClr val="accent6">
                <a:lumMod val="75000"/>
              </a:schemeClr>
            </a:solidFill>
          </a:ln>
        </p:spPr>
        <p:txBody>
          <a:bodyPr wrap="square">
            <a:spAutoFit/>
          </a:bodyPr>
          <a:lstStyle/>
          <a:p>
            <a:pPr fontAlgn="auto">
              <a:spcBef>
                <a:spcPts val="0"/>
              </a:spcBef>
              <a:spcAft>
                <a:spcPts val="0"/>
              </a:spcAft>
              <a:defRPr/>
            </a:pPr>
            <a:r>
              <a:rPr lang="en-US" sz="1200" dirty="0">
                <a:latin typeface="Times New Roman" panose="02020603050405020304" pitchFamily="18" charset="0"/>
                <a:cs typeface="Times New Roman" panose="02020603050405020304" pitchFamily="18" charset="0"/>
              </a:rPr>
              <a:t>The financing provided by the owners and the operations of the business. </a:t>
            </a:r>
          </a:p>
        </p:txBody>
      </p:sp>
      <p:graphicFrame>
        <p:nvGraphicFramePr>
          <p:cNvPr id="15" name="Group 112"/>
          <p:cNvGraphicFramePr>
            <a:graphicFrameLocks noGrp="1"/>
          </p:cNvGraphicFramePr>
          <p:nvPr>
            <p:ph sz="half" idx="4294967295"/>
            <p:extLst>
              <p:ext uri="{D42A27DB-BD31-4B8C-83A1-F6EECF244321}">
                <p14:modId xmlns:p14="http://schemas.microsoft.com/office/powerpoint/2010/main" val="3835153145"/>
              </p:ext>
            </p:extLst>
          </p:nvPr>
        </p:nvGraphicFramePr>
        <p:xfrm>
          <a:off x="531851" y="3717032"/>
          <a:ext cx="7818339" cy="2736304"/>
        </p:xfrm>
        <a:graphic>
          <a:graphicData uri="http://schemas.openxmlformats.org/drawingml/2006/table">
            <a:tbl>
              <a:tblPr/>
              <a:tblGrid>
                <a:gridCol w="2606113"/>
                <a:gridCol w="2606113"/>
                <a:gridCol w="2606113"/>
              </a:tblGrid>
              <a:tr h="273630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Sample Asset accounts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Current assets</a:t>
                      </a:r>
                    </a:p>
                    <a:p>
                      <a:pPr marL="344488" marR="0" lvl="1"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Cash</a:t>
                      </a:r>
                    </a:p>
                    <a:p>
                      <a:pPr marL="344488" marR="0" lvl="1"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Inventory</a:t>
                      </a:r>
                    </a:p>
                    <a:p>
                      <a:pPr marL="344488" marR="0" lvl="1"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Accounts receivable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Fixed assets</a:t>
                      </a:r>
                    </a:p>
                    <a:p>
                      <a:pPr marL="344488" marR="0" lvl="1"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Equipment</a:t>
                      </a:r>
                    </a:p>
                    <a:p>
                      <a:pPr marL="344488" marR="0" lvl="1"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Property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Sample Liability accounts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Accounts payable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Credit card payable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Loan payable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Sample Equity accounts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Owner’s equity</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Retained earnings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9" name="Picture 55" descr="C:\Users\12829327442\Downloads\18030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768316"/>
            <a:ext cx="1299913" cy="1299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937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5696" y="1340768"/>
            <a:ext cx="6912768" cy="261610"/>
          </a:xfrm>
          <a:prstGeom prst="rect">
            <a:avLst/>
          </a:prstGeom>
          <a:noFill/>
        </p:spPr>
        <p:txBody>
          <a:bodyPr wrap="square" rtlCol="0">
            <a:spAutoFit/>
          </a:bodyPr>
          <a:lstStyle/>
          <a:p>
            <a:endParaRPr lang="en-GB" sz="1100" dirty="0"/>
          </a:p>
        </p:txBody>
      </p:sp>
      <p:sp>
        <p:nvSpPr>
          <p:cNvPr id="6" name="Rectangle 5">
            <a:extLst>
              <a:ext uri="{FF2B5EF4-FFF2-40B4-BE49-F238E27FC236}">
                <a16:creationId xmlns:a16="http://schemas.microsoft.com/office/drawing/2014/main" xmlns="" id="{AE55CE5F-14E5-4094-8F7D-D0861942F64A}"/>
              </a:ext>
            </a:extLst>
          </p:cNvPr>
          <p:cNvSpPr/>
          <p:nvPr/>
        </p:nvSpPr>
        <p:spPr>
          <a:xfrm>
            <a:off x="755576" y="1807017"/>
            <a:ext cx="7776864" cy="3243965"/>
          </a:xfrm>
          <a:prstGeom prst="rect">
            <a:avLst/>
          </a:prstGeom>
        </p:spPr>
        <p:txBody>
          <a:bodyPr wrap="square">
            <a:spAutoFit/>
          </a:bodyPr>
          <a:lstStyle/>
          <a:p>
            <a:pPr lvl="0" algn="just">
              <a:spcBef>
                <a:spcPct val="20000"/>
              </a:spcBef>
              <a:tabLst>
                <a:tab pos="360363" algn="l"/>
              </a:tabLst>
            </a:pPr>
            <a:r>
              <a:rPr lang="en-US" altLang="en-US" sz="3200" dirty="0">
                <a:solidFill>
                  <a:prstClr val="black"/>
                </a:solidFill>
                <a:latin typeface="Times New Roman" panose="02020603050405020304" pitchFamily="18" charset="0"/>
                <a:cs typeface="Times New Roman" panose="02020603050405020304" pitchFamily="18" charset="0"/>
              </a:rPr>
              <a:t>An </a:t>
            </a:r>
            <a:r>
              <a:rPr lang="en-US" altLang="en-US" sz="3200" b="1" dirty="0">
                <a:solidFill>
                  <a:schemeClr val="accent3">
                    <a:lumMod val="75000"/>
                  </a:schemeClr>
                </a:solidFill>
                <a:latin typeface="Times New Roman" panose="02020603050405020304" pitchFamily="18" charset="0"/>
                <a:cs typeface="Times New Roman" panose="02020603050405020304" pitchFamily="18" charset="0"/>
              </a:rPr>
              <a:t>asset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a:solidFill>
                  <a:prstClr val="black"/>
                </a:solidFill>
                <a:latin typeface="Times New Roman" panose="02020603050405020304" pitchFamily="18" charset="0"/>
                <a:cs typeface="Times New Roman" panose="02020603050405020304" pitchFamily="18" charset="0"/>
              </a:rPr>
              <a:t>is </a:t>
            </a:r>
            <a:r>
              <a:rPr lang="en-US" sz="3200" dirty="0">
                <a:latin typeface="Times New Roman" panose="02020603050405020304" pitchFamily="18" charset="0"/>
                <a:cs typeface="Times New Roman" panose="02020603050405020304" pitchFamily="18" charset="0"/>
              </a:rPr>
              <a:t>a present economic resource controlled by the entity as a result of past events</a:t>
            </a:r>
            <a:r>
              <a:rPr lang="en-US" altLang="en-US" sz="3200" dirty="0">
                <a:solidFill>
                  <a:prstClr val="black"/>
                </a:solidFill>
                <a:latin typeface="Times New Roman" panose="02020603050405020304" pitchFamily="18" charset="0"/>
                <a:cs typeface="Times New Roman" panose="02020603050405020304" pitchFamily="18" charset="0"/>
              </a:rPr>
              <a:t>. </a:t>
            </a:r>
          </a:p>
          <a:p>
            <a:pPr lvl="0" algn="just">
              <a:spcBef>
                <a:spcPct val="20000"/>
              </a:spcBef>
              <a:tabLst>
                <a:tab pos="360363" algn="l"/>
              </a:tabLst>
            </a:pPr>
            <a:endParaRPr lang="en-US" altLang="en-US" sz="3200" dirty="0">
              <a:solidFill>
                <a:prstClr val="black"/>
              </a:solidFill>
              <a:latin typeface="Times New Roman" panose="02020603050405020304" pitchFamily="18" charset="0"/>
              <a:cs typeface="Times New Roman" panose="02020603050405020304" pitchFamily="18" charset="0"/>
            </a:endParaRPr>
          </a:p>
          <a:p>
            <a:pPr lvl="0" algn="just">
              <a:spcBef>
                <a:spcPct val="20000"/>
              </a:spcBef>
              <a:tabLst>
                <a:tab pos="360363" algn="l"/>
              </a:tabLst>
            </a:pPr>
            <a:r>
              <a:rPr lang="en-US" altLang="en-US" sz="3200" dirty="0">
                <a:solidFill>
                  <a:prstClr val="black"/>
                </a:solidFill>
                <a:latin typeface="Times New Roman" panose="02020603050405020304" pitchFamily="18" charset="0"/>
                <a:cs typeface="Times New Roman" panose="02020603050405020304" pitchFamily="18" charset="0"/>
              </a:rPr>
              <a:t>Assets are categorized as either </a:t>
            </a:r>
            <a:r>
              <a:rPr lang="en-US" altLang="en-US" sz="3200" b="1" dirty="0">
                <a:solidFill>
                  <a:schemeClr val="accent3">
                    <a:lumMod val="75000"/>
                  </a:schemeClr>
                </a:solidFill>
                <a:latin typeface="Times New Roman" panose="02020603050405020304" pitchFamily="18" charset="0"/>
                <a:cs typeface="Times New Roman" panose="02020603050405020304" pitchFamily="18" charset="0"/>
              </a:rPr>
              <a:t>current </a:t>
            </a:r>
            <a:r>
              <a:rPr lang="en-US" altLang="en-US" sz="3200" dirty="0">
                <a:solidFill>
                  <a:prstClr val="black"/>
                </a:solidFill>
                <a:latin typeface="Times New Roman" panose="02020603050405020304" pitchFamily="18" charset="0"/>
                <a:cs typeface="Times New Roman" panose="02020603050405020304" pitchFamily="18" charset="0"/>
              </a:rPr>
              <a:t>or </a:t>
            </a:r>
            <a:r>
              <a:rPr lang="en-US" altLang="en-US" sz="3200" b="1" dirty="0">
                <a:solidFill>
                  <a:schemeClr val="accent3">
                    <a:lumMod val="75000"/>
                  </a:schemeClr>
                </a:solidFill>
                <a:latin typeface="Times New Roman" panose="02020603050405020304" pitchFamily="18" charset="0"/>
                <a:cs typeface="Times New Roman" panose="02020603050405020304" pitchFamily="18" charset="0"/>
              </a:rPr>
              <a:t>non-current</a:t>
            </a:r>
            <a:r>
              <a:rPr lang="en-US" altLang="en-US" sz="3200" dirty="0">
                <a:solidFill>
                  <a:prstClr val="black"/>
                </a:solidFill>
                <a:latin typeface="Times New Roman" panose="02020603050405020304" pitchFamily="18" charset="0"/>
                <a:cs typeface="Times New Roman" panose="02020603050405020304" pitchFamily="18" charset="0"/>
              </a:rPr>
              <a:t> in nature.  </a:t>
            </a:r>
          </a:p>
        </p:txBody>
      </p:sp>
      <p:sp>
        <p:nvSpPr>
          <p:cNvPr id="8" name="Title 1"/>
          <p:cNvSpPr txBox="1">
            <a:spLocks/>
          </p:cNvSpPr>
          <p:nvPr/>
        </p:nvSpPr>
        <p:spPr>
          <a:xfrm>
            <a:off x="654032" y="781175"/>
            <a:ext cx="7284901" cy="559593"/>
          </a:xfrm>
          <a:prstGeom prst="rect">
            <a:avLst/>
          </a:prstGeom>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err="1" smtClean="0">
                <a:solidFill>
                  <a:schemeClr val="accent3">
                    <a:lumMod val="75000"/>
                  </a:schemeClr>
                </a:solidFill>
                <a:effectLst/>
                <a:latin typeface="Times New Roman" panose="02020603050405020304" pitchFamily="18" charset="0"/>
                <a:cs typeface="Times New Roman" panose="02020603050405020304" pitchFamily="18" charset="0"/>
              </a:rPr>
              <a:t>Assets</a:t>
            </a:r>
            <a:endParaRPr lang="en-US" sz="3600" dirty="0">
              <a:solidFill>
                <a:schemeClr val="accent3">
                  <a:lumMod val="75000"/>
                </a:schemeClr>
              </a:solidFill>
              <a:effectLst/>
              <a:latin typeface="Times New Roman" panose="02020603050405020304" pitchFamily="18" charset="0"/>
              <a:cs typeface="Times New Roman" panose="02020603050405020304" pitchFamily="18" charset="0"/>
            </a:endParaRPr>
          </a:p>
        </p:txBody>
      </p:sp>
      <p:pic>
        <p:nvPicPr>
          <p:cNvPr id="9" name="Picture 3" descr="C:\Users\12829327442\Downloads\pi58B7AM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4869160"/>
            <a:ext cx="1303574" cy="18328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052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F1B83C0-E272-42BA-9A2E-A1023B972B0A}"/>
              </a:ext>
            </a:extLst>
          </p:cNvPr>
          <p:cNvSpPr/>
          <p:nvPr/>
        </p:nvSpPr>
        <p:spPr>
          <a:xfrm>
            <a:off x="1835696" y="1207174"/>
            <a:ext cx="7116254" cy="395173"/>
          </a:xfrm>
          <a:prstGeom prst="rect">
            <a:avLst/>
          </a:prstGeom>
        </p:spPr>
        <p:txBody>
          <a:bodyPr wrap="square">
            <a:spAutoFit/>
          </a:bodyPr>
          <a:lstStyle/>
          <a:p>
            <a:pPr lvl="0">
              <a:lnSpc>
                <a:spcPct val="80000"/>
              </a:lnSpc>
              <a:spcBef>
                <a:spcPct val="20000"/>
              </a:spcBef>
            </a:pPr>
            <a:r>
              <a:rPr lang="en-US" altLang="en-US" sz="2400" dirty="0">
                <a:solidFill>
                  <a:prstClr val="black"/>
                </a:solidFill>
              </a:rPr>
              <a:t> </a:t>
            </a:r>
            <a:endParaRPr lang="en-GB" altLang="en-US" sz="2400" dirty="0">
              <a:solidFill>
                <a:prstClr val="black"/>
              </a:solidFill>
            </a:endParaRPr>
          </a:p>
        </p:txBody>
      </p:sp>
      <p:sp>
        <p:nvSpPr>
          <p:cNvPr id="6" name="Rectangle 5">
            <a:extLst>
              <a:ext uri="{FF2B5EF4-FFF2-40B4-BE49-F238E27FC236}">
                <a16:creationId xmlns:a16="http://schemas.microsoft.com/office/drawing/2014/main" xmlns="" id="{BC574AE1-67EA-4CB2-97A7-CF6F9E31D55C}"/>
              </a:ext>
            </a:extLst>
          </p:cNvPr>
          <p:cNvSpPr/>
          <p:nvPr/>
        </p:nvSpPr>
        <p:spPr>
          <a:xfrm>
            <a:off x="539552" y="1105202"/>
            <a:ext cx="8412398" cy="5435334"/>
          </a:xfrm>
          <a:prstGeom prst="rect">
            <a:avLst/>
          </a:prstGeom>
        </p:spPr>
        <p:txBody>
          <a:bodyPr wrap="square">
            <a:spAutoFit/>
          </a:bodyPr>
          <a:lstStyle/>
          <a:p>
            <a:pPr lvl="0">
              <a:lnSpc>
                <a:spcPct val="150000"/>
              </a:lnSpc>
              <a:spcBef>
                <a:spcPct val="20000"/>
              </a:spcBef>
              <a:tabLst>
                <a:tab pos="360363" algn="l"/>
              </a:tabLst>
            </a:pP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Current assets - </a:t>
            </a:r>
            <a:r>
              <a:rPr lang="en-US" altLang="en-US" sz="2800" dirty="0">
                <a:solidFill>
                  <a:prstClr val="black"/>
                </a:solidFill>
                <a:latin typeface="Times New Roman" panose="02020603050405020304" pitchFamily="18" charset="0"/>
                <a:cs typeface="Times New Roman" panose="02020603050405020304" pitchFamily="18" charset="0"/>
              </a:rPr>
              <a:t>Assets that the entity expects to turn to cash within one year (and cash itself) or that are intended for sale or consumption as part of the entity’s normal operating activities:</a:t>
            </a:r>
          </a:p>
          <a:p>
            <a:pPr marL="539750" lvl="0" indent="-539750">
              <a:lnSpc>
                <a:spcPct val="150000"/>
              </a:lnSpc>
              <a:spcBef>
                <a:spcPct val="20000"/>
              </a:spcBef>
              <a:tabLst>
                <a:tab pos="360363" algn="l"/>
              </a:tabLst>
            </a:pP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 Inventory </a:t>
            </a:r>
            <a:r>
              <a:rPr lang="en-US" altLang="en-US" sz="2800" dirty="0">
                <a:solidFill>
                  <a:prstClr val="black"/>
                </a:solidFill>
                <a:latin typeface="Times New Roman" panose="02020603050405020304" pitchFamily="18" charset="0"/>
                <a:cs typeface="Times New Roman" panose="02020603050405020304" pitchFamily="18" charset="0"/>
              </a:rPr>
              <a:t>(stock) is the name for goods that have been purchased for resale, but are not yet sold.  </a:t>
            </a:r>
          </a:p>
          <a:p>
            <a:pPr marL="539750" lvl="0" indent="-539750">
              <a:lnSpc>
                <a:spcPct val="150000"/>
              </a:lnSpc>
              <a:spcBef>
                <a:spcPct val="20000"/>
              </a:spcBef>
              <a:tabLst>
                <a:tab pos="360363" algn="l"/>
              </a:tabLst>
            </a:pPr>
            <a:r>
              <a:rPr lang="en-US" altLang="en-US" sz="2800" dirty="0">
                <a:solidFill>
                  <a:prstClr val="black"/>
                </a:solidFill>
                <a:latin typeface="Times New Roman" panose="02020603050405020304" pitchFamily="18" charset="0"/>
                <a:cs typeface="Times New Roman" panose="02020603050405020304" pitchFamily="18" charset="0"/>
              </a:rPr>
              <a:t>	- A </a:t>
            </a: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trade receivable </a:t>
            </a:r>
            <a:r>
              <a:rPr lang="en-US" altLang="en-US" sz="2800" dirty="0">
                <a:solidFill>
                  <a:prstClr val="black"/>
                </a:solidFill>
                <a:latin typeface="Times New Roman" panose="02020603050405020304" pitchFamily="18" charset="0"/>
                <a:cs typeface="Times New Roman" panose="02020603050405020304" pitchFamily="18" charset="0"/>
              </a:rPr>
              <a:t>(debtor) is the term given to the money that is owed from a credit customer. </a:t>
            </a:r>
            <a:endParaRPr lang="en-GB" altLang="en-US" sz="2800" dirty="0">
              <a:solidFill>
                <a:prstClr val="black"/>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654032" y="501378"/>
            <a:ext cx="7284901" cy="559593"/>
          </a:xfrm>
          <a:prstGeom prst="rect">
            <a:avLst/>
          </a:prstGeom>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err="1" smtClean="0">
                <a:solidFill>
                  <a:schemeClr val="accent3">
                    <a:lumMod val="75000"/>
                  </a:schemeClr>
                </a:solidFill>
                <a:effectLst/>
                <a:latin typeface="Times New Roman" panose="02020603050405020304" pitchFamily="18" charset="0"/>
                <a:cs typeface="Times New Roman" panose="02020603050405020304" pitchFamily="18" charset="0"/>
              </a:rPr>
              <a:t>Assets</a:t>
            </a:r>
            <a:endParaRPr lang="en-US" sz="3600" dirty="0">
              <a:solidFill>
                <a:schemeClr val="accent3">
                  <a:lumMod val="75000"/>
                </a:schemeClr>
              </a:solidFill>
              <a:effectLst/>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297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5696" y="1340768"/>
            <a:ext cx="6912768" cy="261610"/>
          </a:xfrm>
          <a:prstGeom prst="rect">
            <a:avLst/>
          </a:prstGeom>
          <a:noFill/>
        </p:spPr>
        <p:txBody>
          <a:bodyPr wrap="square" rtlCol="0">
            <a:spAutoFit/>
          </a:bodyPr>
          <a:lstStyle/>
          <a:p>
            <a:endParaRPr lang="en-GB" sz="1100" dirty="0"/>
          </a:p>
        </p:txBody>
      </p:sp>
      <p:sp>
        <p:nvSpPr>
          <p:cNvPr id="6" name="Rectangle 5">
            <a:extLst>
              <a:ext uri="{FF2B5EF4-FFF2-40B4-BE49-F238E27FC236}">
                <a16:creationId xmlns:a16="http://schemas.microsoft.com/office/drawing/2014/main" xmlns="" id="{FA5D7F26-4B27-40CC-A9E6-6C176928B227}"/>
              </a:ext>
            </a:extLst>
          </p:cNvPr>
          <p:cNvSpPr/>
          <p:nvPr/>
        </p:nvSpPr>
        <p:spPr>
          <a:xfrm>
            <a:off x="539552" y="1114820"/>
            <a:ext cx="8064896" cy="5355312"/>
          </a:xfrm>
          <a:prstGeom prst="rect">
            <a:avLst/>
          </a:prstGeom>
        </p:spPr>
        <p:txBody>
          <a:bodyPr wrap="square">
            <a:spAutoFit/>
          </a:bodyPr>
          <a:lstStyle/>
          <a:p>
            <a:pPr lvl="0">
              <a:lnSpc>
                <a:spcPct val="150000"/>
              </a:lnSpc>
              <a:spcBef>
                <a:spcPct val="20000"/>
              </a:spcBef>
              <a:tabLst>
                <a:tab pos="360363" algn="l"/>
              </a:tabLst>
            </a:pPr>
            <a:r>
              <a:rPr lang="en-US" altLang="en-US" b="1" dirty="0">
                <a:solidFill>
                  <a:schemeClr val="accent3">
                    <a:lumMod val="75000"/>
                  </a:schemeClr>
                </a:solidFill>
                <a:latin typeface="Times New Roman" panose="02020603050405020304" pitchFamily="18" charset="0"/>
                <a:cs typeface="Times New Roman" panose="02020603050405020304" pitchFamily="18" charset="0"/>
              </a:rPr>
              <a:t>Non-current assets </a:t>
            </a:r>
            <a:r>
              <a:rPr lang="en-GB" alt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dirty="0">
                <a:solidFill>
                  <a:prstClr val="black"/>
                </a:solidFill>
                <a:latin typeface="Times New Roman" panose="02020603050405020304" pitchFamily="18" charset="0"/>
                <a:cs typeface="Times New Roman" panose="02020603050405020304" pitchFamily="18" charset="0"/>
              </a:rPr>
              <a:t>All other assets. Typically assets that the entity expects to use for periods that extend beyond one year. </a:t>
            </a:r>
          </a:p>
          <a:p>
            <a:pPr lvl="0">
              <a:lnSpc>
                <a:spcPct val="150000"/>
              </a:lnSpc>
              <a:spcBef>
                <a:spcPct val="20000"/>
              </a:spcBef>
              <a:tabLst>
                <a:tab pos="360363" algn="l"/>
              </a:tabLst>
            </a:pPr>
            <a:r>
              <a:rPr lang="en-US" altLang="en-US" dirty="0">
                <a:solidFill>
                  <a:prstClr val="black"/>
                </a:solidFill>
                <a:latin typeface="Times New Roman" panose="02020603050405020304" pitchFamily="18" charset="0"/>
                <a:cs typeface="Times New Roman" panose="02020603050405020304" pitchFamily="18" charset="0"/>
              </a:rPr>
              <a:t>There are 4 types of non-current asset:</a:t>
            </a:r>
          </a:p>
          <a:p>
            <a:pPr marL="357188" lvl="0" indent="-357188">
              <a:lnSpc>
                <a:spcPct val="150000"/>
              </a:lnSpc>
              <a:spcBef>
                <a:spcPct val="20000"/>
              </a:spcBef>
              <a:tabLst>
                <a:tab pos="360363" algn="l"/>
              </a:tabLst>
            </a:pPr>
            <a:r>
              <a:rPr lang="en-US" altLang="en-US" b="1" dirty="0">
                <a:solidFill>
                  <a:prstClr val="black"/>
                </a:solidFill>
                <a:latin typeface="Times New Roman" panose="02020603050405020304" pitchFamily="18" charset="0"/>
                <a:cs typeface="Times New Roman" panose="02020603050405020304" pitchFamily="18" charset="0"/>
              </a:rPr>
              <a:t>1.	</a:t>
            </a:r>
            <a:r>
              <a:rPr lang="en-US" altLang="en-US" b="1" dirty="0">
                <a:solidFill>
                  <a:schemeClr val="accent3">
                    <a:lumMod val="75000"/>
                  </a:schemeClr>
                </a:solidFill>
                <a:latin typeface="Times New Roman" panose="02020603050405020304" pitchFamily="18" charset="0"/>
                <a:cs typeface="Times New Roman" panose="02020603050405020304" pitchFamily="18" charset="0"/>
              </a:rPr>
              <a:t>Tangible assets</a:t>
            </a:r>
            <a:r>
              <a:rPr lang="en-US" altLang="en-US" b="1" dirty="0">
                <a:solidFill>
                  <a:prstClr val="black"/>
                </a:solidFill>
                <a:latin typeface="Times New Roman" panose="02020603050405020304" pitchFamily="18" charset="0"/>
                <a:cs typeface="Times New Roman" panose="02020603050405020304" pitchFamily="18" charset="0"/>
              </a:rPr>
              <a:t>, </a:t>
            </a:r>
            <a:r>
              <a:rPr lang="tr-TR" altLang="en-US" b="1" dirty="0" smtClean="0">
                <a:solidFill>
                  <a:prstClr val="black"/>
                </a:solidFill>
                <a:latin typeface="Times New Roman" panose="02020603050405020304" pitchFamily="18" charset="0"/>
                <a:cs typeface="Times New Roman" panose="02020603050405020304" pitchFamily="18" charset="0"/>
              </a:rPr>
              <a:t> </a:t>
            </a:r>
            <a:r>
              <a:rPr lang="en-US" altLang="en-US" dirty="0" smtClean="0">
                <a:solidFill>
                  <a:prstClr val="black"/>
                </a:solidFill>
                <a:latin typeface="Times New Roman" panose="02020603050405020304" pitchFamily="18" charset="0"/>
                <a:cs typeface="Times New Roman" panose="02020603050405020304" pitchFamily="18" charset="0"/>
              </a:rPr>
              <a:t>referred </a:t>
            </a:r>
            <a:r>
              <a:rPr lang="en-US" altLang="en-US" dirty="0">
                <a:solidFill>
                  <a:prstClr val="black"/>
                </a:solidFill>
                <a:latin typeface="Times New Roman" panose="02020603050405020304" pitchFamily="18" charset="0"/>
                <a:cs typeface="Times New Roman" panose="02020603050405020304" pitchFamily="18" charset="0"/>
              </a:rPr>
              <a:t>to in the statement of financial position as</a:t>
            </a:r>
            <a:r>
              <a:rPr lang="en-US" altLang="en-US" b="1" dirty="0">
                <a:solidFill>
                  <a:prstClr val="black"/>
                </a:solidFill>
                <a:latin typeface="Times New Roman" panose="02020603050405020304" pitchFamily="18" charset="0"/>
                <a:cs typeface="Times New Roman" panose="02020603050405020304" pitchFamily="18" charset="0"/>
              </a:rPr>
              <a:t> </a:t>
            </a:r>
            <a:r>
              <a:rPr lang="en-US" altLang="en-US" b="1" dirty="0">
                <a:solidFill>
                  <a:schemeClr val="accent3">
                    <a:lumMod val="75000"/>
                  </a:schemeClr>
                </a:solidFill>
                <a:latin typeface="Times New Roman" panose="02020603050405020304" pitchFamily="18" charset="0"/>
                <a:cs typeface="Times New Roman" panose="02020603050405020304" pitchFamily="18" charset="0"/>
              </a:rPr>
              <a:t>property, plant and equipment</a:t>
            </a:r>
            <a:r>
              <a:rPr lang="en-US" altLang="en-US" b="1" dirty="0">
                <a:solidFill>
                  <a:prstClr val="black"/>
                </a:solidFill>
                <a:latin typeface="Times New Roman" panose="02020603050405020304" pitchFamily="18" charset="0"/>
                <a:cs typeface="Times New Roman" panose="02020603050405020304" pitchFamily="18" charset="0"/>
              </a:rPr>
              <a:t>,</a:t>
            </a:r>
            <a:r>
              <a:rPr lang="en-US" altLang="en-US" dirty="0">
                <a:solidFill>
                  <a:prstClr val="black"/>
                </a:solidFill>
                <a:latin typeface="Times New Roman" panose="02020603050405020304" pitchFamily="18" charset="0"/>
                <a:cs typeface="Times New Roman" panose="02020603050405020304" pitchFamily="18" charset="0"/>
              </a:rPr>
              <a:t> can be seen and touched (they are tangible in nature), for example a car, a house, or a desk.  </a:t>
            </a:r>
            <a:endParaRPr lang="en-US" altLang="en-US" b="1" dirty="0">
              <a:solidFill>
                <a:prstClr val="black"/>
              </a:solidFill>
              <a:latin typeface="Times New Roman" panose="02020603050405020304" pitchFamily="18" charset="0"/>
              <a:cs typeface="Times New Roman" panose="02020603050405020304" pitchFamily="18" charset="0"/>
            </a:endParaRPr>
          </a:p>
          <a:p>
            <a:pPr lvl="0">
              <a:lnSpc>
                <a:spcPct val="150000"/>
              </a:lnSpc>
              <a:spcBef>
                <a:spcPct val="20000"/>
              </a:spcBef>
              <a:tabLst>
                <a:tab pos="360363" algn="l"/>
              </a:tabLst>
            </a:pPr>
            <a:r>
              <a:rPr lang="en-US" altLang="en-US" b="1" dirty="0">
                <a:solidFill>
                  <a:prstClr val="black"/>
                </a:solidFill>
                <a:latin typeface="Times New Roman" panose="02020603050405020304" pitchFamily="18" charset="0"/>
                <a:cs typeface="Times New Roman" panose="02020603050405020304" pitchFamily="18" charset="0"/>
              </a:rPr>
              <a:t>2.	</a:t>
            </a:r>
            <a:r>
              <a:rPr lang="en-US" altLang="en-US" b="1" dirty="0">
                <a:solidFill>
                  <a:schemeClr val="accent3">
                    <a:lumMod val="75000"/>
                  </a:schemeClr>
                </a:solidFill>
                <a:latin typeface="Times New Roman" panose="02020603050405020304" pitchFamily="18" charset="0"/>
                <a:cs typeface="Times New Roman" panose="02020603050405020304" pitchFamily="18" charset="0"/>
              </a:rPr>
              <a:t>Intangible assets </a:t>
            </a:r>
            <a:r>
              <a:rPr lang="en-US" altLang="en-US" dirty="0">
                <a:solidFill>
                  <a:prstClr val="black"/>
                </a:solidFill>
                <a:latin typeface="Times New Roman" panose="02020603050405020304" pitchFamily="18" charset="0"/>
                <a:cs typeface="Times New Roman" panose="02020603050405020304" pitchFamily="18" charset="0"/>
              </a:rPr>
              <a:t>cannot be seen or touched, but have value.  </a:t>
            </a:r>
            <a:endParaRPr lang="en-US" altLang="en-US" b="1" dirty="0">
              <a:solidFill>
                <a:prstClr val="black"/>
              </a:solidFill>
              <a:latin typeface="Times New Roman" panose="02020603050405020304" pitchFamily="18" charset="0"/>
              <a:cs typeface="Times New Roman" panose="02020603050405020304" pitchFamily="18" charset="0"/>
            </a:endParaRPr>
          </a:p>
          <a:p>
            <a:pPr marL="357188" lvl="0" indent="-357188">
              <a:lnSpc>
                <a:spcPct val="150000"/>
              </a:lnSpc>
              <a:spcBef>
                <a:spcPct val="20000"/>
              </a:spcBef>
              <a:tabLst>
                <a:tab pos="360363" algn="l"/>
              </a:tabLst>
            </a:pPr>
            <a:r>
              <a:rPr lang="en-US" altLang="en-US" b="1" dirty="0">
                <a:solidFill>
                  <a:prstClr val="black"/>
                </a:solidFill>
                <a:latin typeface="Times New Roman" panose="02020603050405020304" pitchFamily="18" charset="0"/>
                <a:cs typeface="Times New Roman" panose="02020603050405020304" pitchFamily="18" charset="0"/>
              </a:rPr>
              <a:t>3.	</a:t>
            </a:r>
            <a:r>
              <a:rPr lang="en-US" altLang="en-US" b="1" dirty="0">
                <a:solidFill>
                  <a:schemeClr val="accent3">
                    <a:lumMod val="75000"/>
                  </a:schemeClr>
                </a:solidFill>
                <a:latin typeface="Times New Roman" panose="02020603050405020304" pitchFamily="18" charset="0"/>
                <a:cs typeface="Times New Roman" panose="02020603050405020304" pitchFamily="18" charset="0"/>
              </a:rPr>
              <a:t>Available-for-sale assets </a:t>
            </a:r>
            <a:r>
              <a:rPr lang="en-US" altLang="en-US" dirty="0">
                <a:solidFill>
                  <a:prstClr val="black"/>
                </a:solidFill>
                <a:latin typeface="Times New Roman" panose="02020603050405020304" pitchFamily="18" charset="0"/>
                <a:cs typeface="Times New Roman" panose="02020603050405020304" pitchFamily="18" charset="0"/>
              </a:rPr>
              <a:t>(financial assets) are investments that are </a:t>
            </a:r>
            <a:r>
              <a:rPr lang="en-US" altLang="en-US" dirty="0" smtClean="0">
                <a:solidFill>
                  <a:prstClr val="black"/>
                </a:solidFill>
                <a:latin typeface="Times New Roman" panose="02020603050405020304" pitchFamily="18" charset="0"/>
                <a:cs typeface="Times New Roman" panose="02020603050405020304" pitchFamily="18" charset="0"/>
              </a:rPr>
              <a:t>denominated in </a:t>
            </a:r>
            <a:r>
              <a:rPr lang="en-US" altLang="en-US" dirty="0">
                <a:solidFill>
                  <a:prstClr val="black"/>
                </a:solidFill>
                <a:latin typeface="Times New Roman" panose="02020603050405020304" pitchFamily="18" charset="0"/>
                <a:cs typeface="Times New Roman" panose="02020603050405020304" pitchFamily="18" charset="0"/>
              </a:rPr>
              <a:t>money, or in paper (such as shares and bonds) which the entity holds for financial gain and which will be sold by the entity in the future.  </a:t>
            </a:r>
            <a:endParaRPr lang="en-US" altLang="en-US" b="1" dirty="0">
              <a:solidFill>
                <a:prstClr val="black"/>
              </a:solidFill>
              <a:latin typeface="Times New Roman" panose="02020603050405020304" pitchFamily="18" charset="0"/>
              <a:cs typeface="Times New Roman" panose="02020603050405020304" pitchFamily="18" charset="0"/>
            </a:endParaRPr>
          </a:p>
          <a:p>
            <a:pPr marL="357188" lvl="0" indent="-357188">
              <a:lnSpc>
                <a:spcPct val="150000"/>
              </a:lnSpc>
              <a:spcBef>
                <a:spcPct val="20000"/>
              </a:spcBef>
              <a:tabLst>
                <a:tab pos="360363" algn="l"/>
              </a:tabLst>
            </a:pPr>
            <a:r>
              <a:rPr lang="en-US" altLang="en-US" b="1" dirty="0">
                <a:solidFill>
                  <a:prstClr val="black"/>
                </a:solidFill>
                <a:latin typeface="Times New Roman" panose="02020603050405020304" pitchFamily="18" charset="0"/>
                <a:cs typeface="Times New Roman" panose="02020603050405020304" pitchFamily="18" charset="0"/>
              </a:rPr>
              <a:t>4.	</a:t>
            </a:r>
            <a:r>
              <a:rPr lang="en-US" altLang="en-US" b="1" dirty="0">
                <a:solidFill>
                  <a:schemeClr val="accent3">
                    <a:lumMod val="75000"/>
                  </a:schemeClr>
                </a:solidFill>
                <a:latin typeface="Times New Roman" panose="02020603050405020304" pitchFamily="18" charset="0"/>
                <a:cs typeface="Times New Roman" panose="02020603050405020304" pitchFamily="18" charset="0"/>
              </a:rPr>
              <a:t>Investments in associates </a:t>
            </a:r>
            <a:r>
              <a:rPr lang="en-US" altLang="en-US" dirty="0">
                <a:solidFill>
                  <a:prstClr val="black"/>
                </a:solidFill>
                <a:latin typeface="Times New Roman" panose="02020603050405020304" pitchFamily="18" charset="0"/>
                <a:cs typeface="Times New Roman" panose="02020603050405020304" pitchFamily="18" charset="0"/>
              </a:rPr>
              <a:t>are also investments in paper shares; however, the intention is to retain these investments as part of the entity’s normal activities. </a:t>
            </a:r>
            <a:endParaRPr lang="en-GB" altLang="en-US" dirty="0">
              <a:solidFill>
                <a:prstClr val="black"/>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654032" y="501378"/>
            <a:ext cx="7284901" cy="559593"/>
          </a:xfrm>
          <a:prstGeom prst="rect">
            <a:avLst/>
          </a:prstGeom>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err="1" smtClean="0">
                <a:solidFill>
                  <a:schemeClr val="accent3">
                    <a:lumMod val="75000"/>
                  </a:schemeClr>
                </a:solidFill>
                <a:effectLst/>
                <a:latin typeface="Times New Roman" panose="02020603050405020304" pitchFamily="18" charset="0"/>
                <a:cs typeface="Times New Roman" panose="02020603050405020304" pitchFamily="18" charset="0"/>
              </a:rPr>
              <a:t>Assets</a:t>
            </a:r>
            <a:endParaRPr lang="en-US" sz="3600" dirty="0">
              <a:solidFill>
                <a:schemeClr val="accent3">
                  <a:lumMod val="75000"/>
                </a:schemeClr>
              </a:solidFill>
              <a:effectLst/>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4836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5696" y="1340768"/>
            <a:ext cx="6912768" cy="261610"/>
          </a:xfrm>
          <a:prstGeom prst="rect">
            <a:avLst/>
          </a:prstGeom>
          <a:noFill/>
        </p:spPr>
        <p:txBody>
          <a:bodyPr wrap="square" rtlCol="0">
            <a:spAutoFit/>
          </a:bodyPr>
          <a:lstStyle/>
          <a:p>
            <a:endParaRPr lang="en-GB" sz="1100" dirty="0"/>
          </a:p>
        </p:txBody>
      </p:sp>
      <p:sp>
        <p:nvSpPr>
          <p:cNvPr id="8" name="TextBox 7">
            <a:extLst>
              <a:ext uri="{FF2B5EF4-FFF2-40B4-BE49-F238E27FC236}">
                <a16:creationId xmlns:a16="http://schemas.microsoft.com/office/drawing/2014/main" xmlns="" id="{CEC617C1-10D5-4332-B509-81099E1C34EC}"/>
              </a:ext>
            </a:extLst>
          </p:cNvPr>
          <p:cNvSpPr txBox="1"/>
          <p:nvPr/>
        </p:nvSpPr>
        <p:spPr>
          <a:xfrm>
            <a:off x="645065" y="1639877"/>
            <a:ext cx="8094432" cy="3970318"/>
          </a:xfrm>
          <a:prstGeom prst="rect">
            <a:avLst/>
          </a:prstGeom>
          <a:noFill/>
        </p:spPr>
        <p:txBody>
          <a:bodyPr wrap="square" rtlCol="0">
            <a:spAutoFit/>
          </a:bodyPr>
          <a:lstStyle/>
          <a:p>
            <a:pPr>
              <a:lnSpc>
                <a:spcPct val="150000"/>
              </a:lnSpc>
            </a:pP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Liabilities - </a:t>
            </a:r>
            <a:r>
              <a:rPr lang="en-US" sz="2800" dirty="0">
                <a:latin typeface="Times New Roman" panose="02020603050405020304" pitchFamily="18" charset="0"/>
                <a:cs typeface="Times New Roman" panose="02020603050405020304" pitchFamily="18" charset="0"/>
              </a:rPr>
              <a:t>a present obligation of the entity to transfer an economic resource as a result of past events</a:t>
            </a:r>
            <a:r>
              <a:rPr lang="en-US" altLang="en-US" sz="2800" dirty="0">
                <a:latin typeface="Times New Roman" panose="02020603050405020304" pitchFamily="18" charset="0"/>
                <a:cs typeface="Times New Roman" panose="02020603050405020304" pitchFamily="18" charset="0"/>
              </a:rPr>
              <a:t>.  </a:t>
            </a:r>
          </a:p>
          <a:p>
            <a:pPr>
              <a:lnSpc>
                <a:spcPct val="150000"/>
              </a:lnSpc>
            </a:pPr>
            <a:endParaRPr lang="en-US" altLang="en-US" sz="2800" dirty="0">
              <a:latin typeface="Times New Roman" panose="02020603050405020304" pitchFamily="18" charset="0"/>
              <a:cs typeface="Times New Roman" panose="02020603050405020304" pitchFamily="18" charset="0"/>
            </a:endParaRPr>
          </a:p>
          <a:p>
            <a:pPr>
              <a:lnSpc>
                <a:spcPct val="150000"/>
              </a:lnSpc>
            </a:pPr>
            <a:r>
              <a:rPr lang="en-US" altLang="en-US" sz="2800" dirty="0">
                <a:latin typeface="Times New Roman" panose="02020603050405020304" pitchFamily="18" charset="0"/>
                <a:cs typeface="Times New Roman" panose="02020603050405020304" pitchFamily="18" charset="0"/>
              </a:rPr>
              <a:t>Like assets, liabilities are presented in the financial statements according to the length of time an entity expects the liability to be outstanding. </a:t>
            </a:r>
          </a:p>
        </p:txBody>
      </p:sp>
      <p:sp>
        <p:nvSpPr>
          <p:cNvPr id="6" name="Title 1"/>
          <p:cNvSpPr txBox="1">
            <a:spLocks/>
          </p:cNvSpPr>
          <p:nvPr/>
        </p:nvSpPr>
        <p:spPr>
          <a:xfrm>
            <a:off x="654032" y="620688"/>
            <a:ext cx="7284901" cy="559593"/>
          </a:xfrm>
          <a:prstGeom prst="rect">
            <a:avLst/>
          </a:prstGeom>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err="1" smtClean="0">
                <a:solidFill>
                  <a:schemeClr val="accent3">
                    <a:lumMod val="75000"/>
                  </a:schemeClr>
                </a:solidFill>
                <a:effectLst/>
                <a:latin typeface="Times New Roman" panose="02020603050405020304" pitchFamily="18" charset="0"/>
                <a:cs typeface="Times New Roman" panose="02020603050405020304" pitchFamily="18" charset="0"/>
              </a:rPr>
              <a:t>Liabilities</a:t>
            </a:r>
            <a:endParaRPr lang="en-US" sz="3600" dirty="0">
              <a:solidFill>
                <a:schemeClr val="accent3">
                  <a:lumMod val="75000"/>
                </a:schemeClr>
              </a:solidFill>
              <a:effectLst/>
              <a:latin typeface="Times New Roman" panose="02020603050405020304" pitchFamily="18" charset="0"/>
              <a:cs typeface="Times New Roman" panose="02020603050405020304" pitchFamily="18" charset="0"/>
            </a:endParaRP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503" y="5030535"/>
            <a:ext cx="2043119" cy="1792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93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5696" y="1340768"/>
            <a:ext cx="6912768" cy="261610"/>
          </a:xfrm>
          <a:prstGeom prst="rect">
            <a:avLst/>
          </a:prstGeom>
          <a:noFill/>
        </p:spPr>
        <p:txBody>
          <a:bodyPr wrap="square" rtlCol="0">
            <a:spAutoFit/>
          </a:bodyPr>
          <a:lstStyle/>
          <a:p>
            <a:endParaRPr lang="en-GB" sz="1100" dirty="0"/>
          </a:p>
        </p:txBody>
      </p:sp>
      <p:sp>
        <p:nvSpPr>
          <p:cNvPr id="2" name="Rectangle 1">
            <a:extLst>
              <a:ext uri="{FF2B5EF4-FFF2-40B4-BE49-F238E27FC236}">
                <a16:creationId xmlns:a16="http://schemas.microsoft.com/office/drawing/2014/main" xmlns="" id="{FCEF37F1-CAC0-4F18-ADBB-3411E7620766}"/>
              </a:ext>
            </a:extLst>
          </p:cNvPr>
          <p:cNvSpPr/>
          <p:nvPr/>
        </p:nvSpPr>
        <p:spPr>
          <a:xfrm>
            <a:off x="654032" y="1224512"/>
            <a:ext cx="7923033" cy="5299912"/>
          </a:xfrm>
          <a:prstGeom prst="rect">
            <a:avLst/>
          </a:prstGeom>
        </p:spPr>
        <p:txBody>
          <a:bodyPr wrap="square">
            <a:spAutoFit/>
          </a:bodyPr>
          <a:lstStyle/>
          <a:p>
            <a:pPr lvl="0">
              <a:lnSpc>
                <a:spcPct val="150000"/>
              </a:lnSpc>
              <a:spcBef>
                <a:spcPct val="20000"/>
              </a:spcBef>
              <a:tabLst>
                <a:tab pos="442913" algn="l"/>
              </a:tabLst>
            </a:pPr>
            <a:r>
              <a:rPr lang="en-GB" altLang="en-US" sz="2400" b="1" dirty="0">
                <a:solidFill>
                  <a:schemeClr val="accent3">
                    <a:lumMod val="75000"/>
                  </a:schemeClr>
                </a:solidFill>
                <a:latin typeface="Times New Roman" panose="02020603050405020304" pitchFamily="18" charset="0"/>
                <a:cs typeface="Times New Roman" panose="02020603050405020304" pitchFamily="18" charset="0"/>
              </a:rPr>
              <a:t>Current liabilities - </a:t>
            </a:r>
            <a:r>
              <a:rPr lang="en-US" sz="2400" dirty="0">
                <a:latin typeface="Times New Roman" panose="02020603050405020304" pitchFamily="18" charset="0"/>
                <a:cs typeface="Times New Roman" panose="02020603050405020304" pitchFamily="18" charset="0"/>
              </a:rPr>
              <a:t>Liabilities that are due to be settled within 12 months or that are incurred as part of the firm’s normal operating (trading) activities</a:t>
            </a:r>
            <a:r>
              <a:rPr lang="en-US" altLang="en-US" sz="2400" dirty="0">
                <a:solidFill>
                  <a:prstClr val="black"/>
                </a:solidFill>
                <a:latin typeface="Times New Roman" panose="02020603050405020304" pitchFamily="18" charset="0"/>
                <a:cs typeface="Times New Roman" panose="02020603050405020304" pitchFamily="18" charset="0"/>
              </a:rPr>
              <a:t>. For example: </a:t>
            </a:r>
          </a:p>
          <a:p>
            <a:pPr marL="539750" lvl="0" indent="-539750">
              <a:lnSpc>
                <a:spcPct val="150000"/>
              </a:lnSpc>
              <a:spcBef>
                <a:spcPct val="20000"/>
              </a:spcBef>
              <a:tabLst>
                <a:tab pos="444500" algn="l"/>
              </a:tabLst>
            </a:pPr>
            <a:r>
              <a:rPr lang="en-US" altLang="en-US" sz="2400" dirty="0">
                <a:solidFill>
                  <a:prstClr val="black"/>
                </a:solidFill>
                <a:latin typeface="Times New Roman" panose="02020603050405020304" pitchFamily="18" charset="0"/>
                <a:cs typeface="Times New Roman" panose="02020603050405020304" pitchFamily="18" charset="0"/>
              </a:rPr>
              <a:t>	- A </a:t>
            </a:r>
            <a:r>
              <a:rPr lang="en-US" altLang="en-US" sz="2400" b="1" dirty="0">
                <a:solidFill>
                  <a:schemeClr val="accent3">
                    <a:lumMod val="75000"/>
                  </a:schemeClr>
                </a:solidFill>
                <a:latin typeface="Times New Roman" panose="02020603050405020304" pitchFamily="18" charset="0"/>
                <a:cs typeface="Times New Roman" panose="02020603050405020304" pitchFamily="18" charset="0"/>
              </a:rPr>
              <a:t>trade payable </a:t>
            </a:r>
            <a:r>
              <a:rPr lang="en-US" altLang="en-US" sz="2400" dirty="0">
                <a:solidFill>
                  <a:prstClr val="black"/>
                </a:solidFill>
                <a:latin typeface="Times New Roman" panose="02020603050405020304" pitchFamily="18" charset="0"/>
                <a:cs typeface="Times New Roman" panose="02020603050405020304" pitchFamily="18" charset="0"/>
              </a:rPr>
              <a:t>(creditor) is the term given to the money that is owed from a supplier who provided goods on credit</a:t>
            </a:r>
          </a:p>
          <a:p>
            <a:pPr marL="539750" lvl="0" indent="-539750">
              <a:lnSpc>
                <a:spcPct val="150000"/>
              </a:lnSpc>
              <a:spcBef>
                <a:spcPct val="20000"/>
              </a:spcBef>
              <a:tabLst>
                <a:tab pos="442913" algn="l"/>
              </a:tabLst>
            </a:pPr>
            <a:r>
              <a:rPr lang="en-US" altLang="en-US" sz="2400" dirty="0">
                <a:solidFill>
                  <a:prstClr val="black"/>
                </a:solidFill>
                <a:latin typeface="Times New Roman" panose="02020603050405020304" pitchFamily="18" charset="0"/>
                <a:cs typeface="Times New Roman" panose="02020603050405020304" pitchFamily="18" charset="0"/>
              </a:rPr>
              <a:t>	- A </a:t>
            </a:r>
            <a:r>
              <a:rPr lang="en-US" altLang="en-US" sz="2400" b="1" dirty="0">
                <a:solidFill>
                  <a:schemeClr val="accent3">
                    <a:lumMod val="75000"/>
                  </a:schemeClr>
                </a:solidFill>
                <a:latin typeface="Times New Roman" panose="02020603050405020304" pitchFamily="18" charset="0"/>
                <a:cs typeface="Times New Roman" panose="02020603050405020304" pitchFamily="18" charset="0"/>
              </a:rPr>
              <a:t>loan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a:solidFill>
                  <a:prstClr val="black"/>
                </a:solidFill>
                <a:latin typeface="Times New Roman" panose="02020603050405020304" pitchFamily="18" charset="0"/>
                <a:cs typeface="Times New Roman" panose="02020603050405020304" pitchFamily="18" charset="0"/>
              </a:rPr>
              <a:t>from a bank is a liability because at some point in the future the entity has to pay this back.  </a:t>
            </a:r>
          </a:p>
          <a:p>
            <a:pPr lvl="0">
              <a:lnSpc>
                <a:spcPct val="150000"/>
              </a:lnSpc>
              <a:spcBef>
                <a:spcPct val="20000"/>
              </a:spcBef>
              <a:tabLst>
                <a:tab pos="442913" algn="l"/>
              </a:tabLst>
            </a:pPr>
            <a:r>
              <a:rPr lang="en-US" altLang="en-US" sz="2400" b="1" dirty="0" smtClean="0">
                <a:solidFill>
                  <a:schemeClr val="accent3">
                    <a:lumMod val="75000"/>
                  </a:schemeClr>
                </a:solidFill>
                <a:latin typeface="Times New Roman" panose="02020603050405020304" pitchFamily="18" charset="0"/>
                <a:cs typeface="Times New Roman" panose="02020603050405020304" pitchFamily="18" charset="0"/>
              </a:rPr>
              <a:t>Non-current </a:t>
            </a:r>
            <a:r>
              <a:rPr lang="en-US" altLang="en-US" sz="2400" b="1" dirty="0">
                <a:solidFill>
                  <a:schemeClr val="accent3">
                    <a:lumMod val="75000"/>
                  </a:schemeClr>
                </a:solidFill>
                <a:latin typeface="Times New Roman" panose="02020603050405020304" pitchFamily="18" charset="0"/>
                <a:cs typeface="Times New Roman" panose="02020603050405020304" pitchFamily="18" charset="0"/>
              </a:rPr>
              <a:t>liabilities - </a:t>
            </a:r>
            <a:r>
              <a:rPr lang="en-US" altLang="en-US" sz="2400" dirty="0">
                <a:solidFill>
                  <a:prstClr val="black"/>
                </a:solidFill>
                <a:latin typeface="Times New Roman" panose="02020603050405020304" pitchFamily="18" charset="0"/>
                <a:cs typeface="Times New Roman" panose="02020603050405020304" pitchFamily="18" charset="0"/>
              </a:rPr>
              <a:t>All other liabilities. Usually payable in periods that extend beyond one year. </a:t>
            </a:r>
            <a:endParaRPr lang="en-GB" altLang="en-US" sz="2400" b="1" dirty="0">
              <a:solidFill>
                <a:prstClr val="black"/>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654032" y="620688"/>
            <a:ext cx="7284901" cy="559593"/>
          </a:xfrm>
          <a:prstGeom prst="rect">
            <a:avLst/>
          </a:prstGeom>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err="1" smtClean="0">
                <a:solidFill>
                  <a:schemeClr val="accent3">
                    <a:lumMod val="75000"/>
                  </a:schemeClr>
                </a:solidFill>
                <a:effectLst/>
                <a:latin typeface="Times New Roman" panose="02020603050405020304" pitchFamily="18" charset="0"/>
                <a:cs typeface="Times New Roman" panose="02020603050405020304" pitchFamily="18" charset="0"/>
              </a:rPr>
              <a:t>Liabilities</a:t>
            </a:r>
            <a:endParaRPr lang="en-US" sz="3600" dirty="0">
              <a:solidFill>
                <a:schemeClr val="accent3">
                  <a:lumMod val="75000"/>
                </a:schemeClr>
              </a:solidFill>
              <a:effectLst/>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807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5696" y="1340768"/>
            <a:ext cx="6912768" cy="261610"/>
          </a:xfrm>
          <a:prstGeom prst="rect">
            <a:avLst/>
          </a:prstGeom>
          <a:noFill/>
        </p:spPr>
        <p:txBody>
          <a:bodyPr wrap="square" rtlCol="0">
            <a:spAutoFit/>
          </a:bodyPr>
          <a:lstStyle/>
          <a:p>
            <a:endParaRPr lang="en-GB" sz="1100" dirty="0"/>
          </a:p>
        </p:txBody>
      </p:sp>
      <p:sp>
        <p:nvSpPr>
          <p:cNvPr id="2" name="Rectangle 1">
            <a:extLst>
              <a:ext uri="{FF2B5EF4-FFF2-40B4-BE49-F238E27FC236}">
                <a16:creationId xmlns:a16="http://schemas.microsoft.com/office/drawing/2014/main" xmlns="" id="{21FA7E8C-C5FB-4863-89C6-98F65F3F9A95}"/>
              </a:ext>
            </a:extLst>
          </p:cNvPr>
          <p:cNvSpPr/>
          <p:nvPr/>
        </p:nvSpPr>
        <p:spPr>
          <a:xfrm>
            <a:off x="654031" y="2276872"/>
            <a:ext cx="7884719" cy="1569660"/>
          </a:xfrm>
          <a:prstGeom prst="rect">
            <a:avLst/>
          </a:prstGeom>
        </p:spPr>
        <p:txBody>
          <a:bodyPr wrap="square">
            <a:spAutoFit/>
          </a:bodyPr>
          <a:lstStyle/>
          <a:p>
            <a:pPr algn="ctr">
              <a:lnSpc>
                <a:spcPct val="150000"/>
              </a:lnSpc>
            </a:pPr>
            <a:r>
              <a:rPr lang="en-US" sz="3200" b="1" dirty="0">
                <a:solidFill>
                  <a:schemeClr val="accent3">
                    <a:lumMod val="75000"/>
                  </a:schemeClr>
                </a:solidFill>
                <a:latin typeface="Times New Roman" panose="02020603050405020304" pitchFamily="18" charset="0"/>
                <a:cs typeface="Times New Roman" panose="02020603050405020304" pitchFamily="18" charset="0"/>
              </a:rPr>
              <a:t>Equity</a:t>
            </a:r>
            <a:r>
              <a:rPr lang="en-US" sz="3200" dirty="0">
                <a:latin typeface="Times New Roman" panose="02020603050405020304" pitchFamily="18" charset="0"/>
                <a:cs typeface="Times New Roman" panose="02020603050405020304" pitchFamily="18" charset="0"/>
              </a:rPr>
              <a:t> is the residual interest in the assets of the entity after deducting all its liabilities. </a:t>
            </a:r>
            <a:endParaRPr lang="en-GB" sz="32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654031" y="828692"/>
            <a:ext cx="7284901" cy="559593"/>
          </a:xfrm>
          <a:prstGeom prst="rect">
            <a:avLst/>
          </a:prstGeom>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600" dirty="0" err="1" smtClean="0">
                <a:solidFill>
                  <a:schemeClr val="accent3">
                    <a:lumMod val="75000"/>
                  </a:schemeClr>
                </a:solidFill>
                <a:effectLst/>
                <a:latin typeface="Times New Roman" panose="02020603050405020304" pitchFamily="18" charset="0"/>
                <a:cs typeface="Times New Roman" panose="02020603050405020304" pitchFamily="18" charset="0"/>
              </a:rPr>
              <a:t>Equity</a:t>
            </a:r>
            <a:endParaRPr lang="en-US" sz="3600" dirty="0">
              <a:solidFill>
                <a:schemeClr val="accent3">
                  <a:lumMod val="75000"/>
                </a:schemeClr>
              </a:solidFill>
              <a:effectLst/>
              <a:latin typeface="Times New Roman" panose="02020603050405020304" pitchFamily="18" charset="0"/>
              <a:cs typeface="Times New Roman" panose="02020603050405020304" pitchFamily="18"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5229200"/>
            <a:ext cx="230425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526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14422"/>
            <a:ext cx="8157592" cy="5127765"/>
          </a:xfrm>
        </p:spPr>
        <p:txBody>
          <a:bodyPr>
            <a:noAutofit/>
          </a:bodyPr>
          <a:lstStyle/>
          <a:p>
            <a:pPr marL="0" indent="0" algn="just">
              <a:lnSpc>
                <a:spcPct val="150000"/>
              </a:lnSpc>
              <a:buNone/>
            </a:pPr>
            <a:r>
              <a:rPr lang="tr-TR" altLang="en-US" sz="2000" dirty="0" err="1">
                <a:latin typeface="Times New Roman" panose="02020603050405020304" pitchFamily="18" charset="0"/>
                <a:cs typeface="Times New Roman" panose="02020603050405020304" pitchFamily="18" charset="0"/>
              </a:rPr>
              <a:t>After</a:t>
            </a:r>
            <a:r>
              <a:rPr lang="tr-TR" altLang="en-US" sz="2000" dirty="0">
                <a:latin typeface="Times New Roman" panose="02020603050405020304" pitchFamily="18" charset="0"/>
                <a:cs typeface="Times New Roman" panose="02020603050405020304" pitchFamily="18" charset="0"/>
              </a:rPr>
              <a:t> </a:t>
            </a:r>
            <a:r>
              <a:rPr lang="tr-TR" altLang="en-US" sz="2000" dirty="0" err="1">
                <a:latin typeface="Times New Roman" panose="02020603050405020304" pitchFamily="18" charset="0"/>
                <a:cs typeface="Times New Roman" panose="02020603050405020304" pitchFamily="18" charset="0"/>
              </a:rPr>
              <a:t>studying</a:t>
            </a:r>
            <a:r>
              <a:rPr lang="tr-TR" altLang="en-US" sz="2000" dirty="0">
                <a:latin typeface="Times New Roman" panose="02020603050405020304" pitchFamily="18" charset="0"/>
                <a:cs typeface="Times New Roman" panose="02020603050405020304" pitchFamily="18" charset="0"/>
              </a:rPr>
              <a:t> </a:t>
            </a:r>
            <a:r>
              <a:rPr lang="tr-TR" altLang="en-US" sz="2000" dirty="0" err="1">
                <a:latin typeface="Times New Roman" panose="02020603050405020304" pitchFamily="18" charset="0"/>
                <a:cs typeface="Times New Roman" panose="02020603050405020304" pitchFamily="18" charset="0"/>
              </a:rPr>
              <a:t>this</a:t>
            </a:r>
            <a:r>
              <a:rPr lang="tr-TR" altLang="en-US" sz="2000" dirty="0">
                <a:latin typeface="Times New Roman" panose="02020603050405020304" pitchFamily="18" charset="0"/>
                <a:cs typeface="Times New Roman" panose="02020603050405020304" pitchFamily="18" charset="0"/>
              </a:rPr>
              <a:t> </a:t>
            </a:r>
            <a:r>
              <a:rPr lang="tr-TR" altLang="en-US" sz="2000" dirty="0" err="1">
                <a:latin typeface="Times New Roman" panose="02020603050405020304" pitchFamily="18" charset="0"/>
                <a:cs typeface="Times New Roman" panose="02020603050405020304" pitchFamily="18" charset="0"/>
              </a:rPr>
              <a:t>chapter</a:t>
            </a:r>
            <a:r>
              <a:rPr lang="tr-TR" altLang="en-US" sz="2000" dirty="0">
                <a:latin typeface="Times New Roman" panose="02020603050405020304" pitchFamily="18" charset="0"/>
                <a:cs typeface="Times New Roman" panose="02020603050405020304" pitchFamily="18" charset="0"/>
              </a:rPr>
              <a:t>;</a:t>
            </a:r>
          </a:p>
          <a:p>
            <a:pPr algn="just">
              <a:lnSpc>
                <a:spcPct val="150000"/>
              </a:lnSpc>
            </a:pPr>
            <a:r>
              <a:rPr lang="tr-TR" altLang="en-US" sz="2000" dirty="0" err="1">
                <a:latin typeface="Times New Roman" panose="02020603050405020304" pitchFamily="18" charset="0"/>
                <a:cs typeface="Times New Roman" panose="02020603050405020304" pitchFamily="18" charset="0"/>
              </a:rPr>
              <a:t>You</a:t>
            </a:r>
            <a:r>
              <a:rPr lang="tr-TR" altLang="en-US" sz="2000" dirty="0">
                <a:latin typeface="Times New Roman" panose="02020603050405020304" pitchFamily="18" charset="0"/>
                <a:cs typeface="Times New Roman" panose="02020603050405020304" pitchFamily="18" charset="0"/>
              </a:rPr>
              <a:t> </a:t>
            </a:r>
            <a:r>
              <a:rPr lang="tr-TR" altLang="en-US" sz="2000" dirty="0" err="1">
                <a:latin typeface="Times New Roman" panose="02020603050405020304" pitchFamily="18" charset="0"/>
                <a:cs typeface="Times New Roman" panose="02020603050405020304" pitchFamily="18" charset="0"/>
              </a:rPr>
              <a:t>will</a:t>
            </a:r>
            <a:r>
              <a:rPr lang="tr-TR" altLang="en-US" sz="2000" dirty="0">
                <a:latin typeface="Times New Roman" panose="02020603050405020304" pitchFamily="18" charset="0"/>
                <a:cs typeface="Times New Roman" panose="02020603050405020304" pitchFamily="18" charset="0"/>
              </a:rPr>
              <a:t> be </a:t>
            </a:r>
            <a:r>
              <a:rPr lang="tr-TR" altLang="en-US" sz="2000" dirty="0" err="1">
                <a:latin typeface="Times New Roman" panose="02020603050405020304" pitchFamily="18" charset="0"/>
                <a:cs typeface="Times New Roman" panose="02020603050405020304" pitchFamily="18" charset="0"/>
              </a:rPr>
              <a:t>able</a:t>
            </a:r>
            <a:r>
              <a:rPr lang="tr-TR" altLang="en-US" sz="2000" dirty="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to</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know</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sources</a:t>
            </a:r>
            <a:r>
              <a:rPr lang="tr-TR" altLang="en-US" sz="2000" dirty="0" smtClean="0">
                <a:latin typeface="Times New Roman" panose="02020603050405020304" pitchFamily="18" charset="0"/>
                <a:cs typeface="Times New Roman" panose="02020603050405020304" pitchFamily="18" charset="0"/>
              </a:rPr>
              <a:t> of </a:t>
            </a:r>
            <a:r>
              <a:rPr lang="tr-TR" altLang="en-US" sz="2000" dirty="0" err="1" smtClean="0">
                <a:latin typeface="Times New Roman" panose="02020603050405020304" pitchFamily="18" charset="0"/>
                <a:cs typeface="Times New Roman" panose="02020603050405020304" pitchFamily="18" charset="0"/>
              </a:rPr>
              <a:t>financial</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resources</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and</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accounting</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system</a:t>
            </a:r>
            <a:r>
              <a:rPr lang="tr-TR" altLang="en-US" sz="2000" dirty="0" smtClean="0">
                <a:latin typeface="Times New Roman" panose="02020603050405020304" pitchFamily="18" charset="0"/>
                <a:cs typeface="Times New Roman" panose="02020603050405020304" pitchFamily="18" charset="0"/>
              </a:rPr>
              <a:t>,</a:t>
            </a:r>
          </a:p>
          <a:p>
            <a:pPr algn="just">
              <a:lnSpc>
                <a:spcPct val="150000"/>
              </a:lnSpc>
            </a:pPr>
            <a:r>
              <a:rPr lang="tr-TR" altLang="en-US" sz="2000" dirty="0" err="1">
                <a:latin typeface="Times New Roman" panose="02020603050405020304" pitchFamily="18" charset="0"/>
                <a:cs typeface="Times New Roman" panose="02020603050405020304" pitchFamily="18" charset="0"/>
              </a:rPr>
              <a:t>You</a:t>
            </a:r>
            <a:r>
              <a:rPr lang="tr-TR" altLang="en-US" sz="2000" dirty="0">
                <a:latin typeface="Times New Roman" panose="02020603050405020304" pitchFamily="18" charset="0"/>
                <a:cs typeface="Times New Roman" panose="02020603050405020304" pitchFamily="18" charset="0"/>
              </a:rPr>
              <a:t> </a:t>
            </a:r>
            <a:r>
              <a:rPr lang="tr-TR" altLang="en-US" sz="2000" dirty="0" err="1">
                <a:latin typeface="Times New Roman" panose="02020603050405020304" pitchFamily="18" charset="0"/>
                <a:cs typeface="Times New Roman" panose="02020603050405020304" pitchFamily="18" charset="0"/>
              </a:rPr>
              <a:t>will</a:t>
            </a:r>
            <a:r>
              <a:rPr lang="tr-TR" altLang="en-US" sz="2000" dirty="0">
                <a:latin typeface="Times New Roman" panose="02020603050405020304" pitchFamily="18" charset="0"/>
                <a:cs typeface="Times New Roman" panose="02020603050405020304" pitchFamily="18" charset="0"/>
              </a:rPr>
              <a:t> be </a:t>
            </a:r>
            <a:r>
              <a:rPr lang="tr-TR" altLang="en-US" sz="2000" dirty="0" err="1">
                <a:latin typeface="Times New Roman" panose="02020603050405020304" pitchFamily="18" charset="0"/>
                <a:cs typeface="Times New Roman" panose="02020603050405020304" pitchFamily="18" charset="0"/>
              </a:rPr>
              <a:t>able</a:t>
            </a:r>
            <a:r>
              <a:rPr lang="tr-TR" altLang="en-US" sz="2000" dirty="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to</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know</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financila</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statement</a:t>
            </a:r>
            <a:r>
              <a:rPr lang="tr-TR" altLang="en-US" sz="2000" dirty="0" smtClean="0">
                <a:latin typeface="Times New Roman" panose="02020603050405020304" pitchFamily="18" charset="0"/>
                <a:cs typeface="Times New Roman" panose="02020603050405020304" pitchFamily="18" charset="0"/>
              </a:rPr>
              <a:t>,</a:t>
            </a:r>
          </a:p>
          <a:p>
            <a:pPr algn="just">
              <a:lnSpc>
                <a:spcPct val="150000"/>
              </a:lnSpc>
            </a:pPr>
            <a:r>
              <a:rPr lang="tr-TR" altLang="en-US" sz="2000" dirty="0" err="1">
                <a:latin typeface="Times New Roman" panose="02020603050405020304" pitchFamily="18" charset="0"/>
                <a:cs typeface="Times New Roman" panose="02020603050405020304" pitchFamily="18" charset="0"/>
              </a:rPr>
              <a:t>You</a:t>
            </a:r>
            <a:r>
              <a:rPr lang="tr-TR" altLang="en-US" sz="2000" dirty="0">
                <a:latin typeface="Times New Roman" panose="02020603050405020304" pitchFamily="18" charset="0"/>
                <a:cs typeface="Times New Roman" panose="02020603050405020304" pitchFamily="18" charset="0"/>
              </a:rPr>
              <a:t> </a:t>
            </a:r>
            <a:r>
              <a:rPr lang="tr-TR" altLang="en-US" sz="2000" dirty="0" err="1">
                <a:latin typeface="Times New Roman" panose="02020603050405020304" pitchFamily="18" charset="0"/>
                <a:cs typeface="Times New Roman" panose="02020603050405020304" pitchFamily="18" charset="0"/>
              </a:rPr>
              <a:t>will</a:t>
            </a:r>
            <a:r>
              <a:rPr lang="tr-TR" altLang="en-US" sz="2000" dirty="0">
                <a:latin typeface="Times New Roman" panose="02020603050405020304" pitchFamily="18" charset="0"/>
                <a:cs typeface="Times New Roman" panose="02020603050405020304" pitchFamily="18" charset="0"/>
              </a:rPr>
              <a:t> be </a:t>
            </a:r>
            <a:r>
              <a:rPr lang="tr-TR" altLang="en-US" sz="2000" dirty="0" err="1">
                <a:latin typeface="Times New Roman" panose="02020603050405020304" pitchFamily="18" charset="0"/>
                <a:cs typeface="Times New Roman" panose="02020603050405020304" pitchFamily="18" charset="0"/>
              </a:rPr>
              <a:t>able</a:t>
            </a:r>
            <a:r>
              <a:rPr lang="tr-TR" altLang="en-US" sz="2000" dirty="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to</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explain</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cash</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flow</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statement</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income</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statement</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and</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balance</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sheet</a:t>
            </a:r>
            <a:r>
              <a:rPr lang="tr-TR" altLang="en-US" sz="2000" dirty="0" smtClean="0">
                <a:latin typeface="Times New Roman" panose="02020603050405020304" pitchFamily="18" charset="0"/>
                <a:cs typeface="Times New Roman" panose="02020603050405020304" pitchFamily="18" charset="0"/>
              </a:rPr>
              <a:t>,</a:t>
            </a:r>
          </a:p>
          <a:p>
            <a:pPr algn="just">
              <a:lnSpc>
                <a:spcPct val="150000"/>
              </a:lnSpc>
            </a:pPr>
            <a:r>
              <a:rPr lang="tr-TR" altLang="en-US" sz="2000" dirty="0" err="1">
                <a:latin typeface="Times New Roman" panose="02020603050405020304" pitchFamily="18" charset="0"/>
                <a:cs typeface="Times New Roman" panose="02020603050405020304" pitchFamily="18" charset="0"/>
              </a:rPr>
              <a:t>You</a:t>
            </a:r>
            <a:r>
              <a:rPr lang="tr-TR" altLang="en-US" sz="2000" dirty="0">
                <a:latin typeface="Times New Roman" panose="02020603050405020304" pitchFamily="18" charset="0"/>
                <a:cs typeface="Times New Roman" panose="02020603050405020304" pitchFamily="18" charset="0"/>
              </a:rPr>
              <a:t> </a:t>
            </a:r>
            <a:r>
              <a:rPr lang="tr-TR" altLang="en-US" sz="2000" dirty="0" err="1">
                <a:latin typeface="Times New Roman" panose="02020603050405020304" pitchFamily="18" charset="0"/>
                <a:cs typeface="Times New Roman" panose="02020603050405020304" pitchFamily="18" charset="0"/>
              </a:rPr>
              <a:t>will</a:t>
            </a:r>
            <a:r>
              <a:rPr lang="tr-TR" altLang="en-US" sz="2000" dirty="0">
                <a:latin typeface="Times New Roman" panose="02020603050405020304" pitchFamily="18" charset="0"/>
                <a:cs typeface="Times New Roman" panose="02020603050405020304" pitchFamily="18" charset="0"/>
              </a:rPr>
              <a:t> be </a:t>
            </a:r>
            <a:r>
              <a:rPr lang="tr-TR" altLang="en-US" sz="2000" dirty="0" err="1" smtClean="0">
                <a:latin typeface="Times New Roman" panose="02020603050405020304" pitchFamily="18" charset="0"/>
                <a:cs typeface="Times New Roman" panose="02020603050405020304" pitchFamily="18" charset="0"/>
              </a:rPr>
              <a:t>able</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to</a:t>
            </a:r>
            <a:r>
              <a:rPr lang="tr-TR" altLang="en-US" sz="2000" dirty="0" smtClean="0">
                <a:latin typeface="Times New Roman" panose="02020603050405020304" pitchFamily="18" charset="0"/>
                <a:cs typeface="Times New Roman" panose="02020603050405020304" pitchFamily="18" charset="0"/>
              </a:rPr>
              <a:t> define </a:t>
            </a:r>
            <a:r>
              <a:rPr lang="tr-TR" altLang="en-US" sz="2000" dirty="0" err="1" smtClean="0">
                <a:latin typeface="Times New Roman" panose="02020603050405020304" pitchFamily="18" charset="0"/>
                <a:cs typeface="Times New Roman" panose="02020603050405020304" pitchFamily="18" charset="0"/>
              </a:rPr>
              <a:t>assets</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liabilities</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and</a:t>
            </a:r>
            <a:r>
              <a:rPr lang="tr-TR" altLang="en-US" sz="2000" dirty="0" smtClean="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equity</a:t>
            </a:r>
            <a:r>
              <a:rPr lang="tr-TR" altLang="en-US" sz="2000" dirty="0" smtClean="0">
                <a:latin typeface="Times New Roman" panose="02020603050405020304" pitchFamily="18" charset="0"/>
                <a:cs typeface="Times New Roman" panose="02020603050405020304" pitchFamily="18" charset="0"/>
              </a:rPr>
              <a:t>,</a:t>
            </a:r>
          </a:p>
          <a:p>
            <a:pPr algn="just">
              <a:lnSpc>
                <a:spcPct val="150000"/>
              </a:lnSpc>
            </a:pPr>
            <a:r>
              <a:rPr lang="tr-TR" altLang="en-US" sz="2000" dirty="0" err="1">
                <a:latin typeface="Times New Roman" panose="02020603050405020304" pitchFamily="18" charset="0"/>
                <a:cs typeface="Times New Roman" panose="02020603050405020304" pitchFamily="18" charset="0"/>
              </a:rPr>
              <a:t>You</a:t>
            </a:r>
            <a:r>
              <a:rPr lang="tr-TR" altLang="en-US" sz="2000" dirty="0">
                <a:latin typeface="Times New Roman" panose="02020603050405020304" pitchFamily="18" charset="0"/>
                <a:cs typeface="Times New Roman" panose="02020603050405020304" pitchFamily="18" charset="0"/>
              </a:rPr>
              <a:t> </a:t>
            </a:r>
            <a:r>
              <a:rPr lang="tr-TR" altLang="en-US" sz="2000" dirty="0" err="1">
                <a:latin typeface="Times New Roman" panose="02020603050405020304" pitchFamily="18" charset="0"/>
                <a:cs typeface="Times New Roman" panose="02020603050405020304" pitchFamily="18" charset="0"/>
              </a:rPr>
              <a:t>will</a:t>
            </a:r>
            <a:r>
              <a:rPr lang="tr-TR" altLang="en-US" sz="2000" dirty="0">
                <a:latin typeface="Times New Roman" panose="02020603050405020304" pitchFamily="18" charset="0"/>
                <a:cs typeface="Times New Roman" panose="02020603050405020304" pitchFamily="18" charset="0"/>
              </a:rPr>
              <a:t> be </a:t>
            </a:r>
            <a:r>
              <a:rPr lang="tr-TR" altLang="en-US" sz="2000" dirty="0" err="1">
                <a:latin typeface="Times New Roman" panose="02020603050405020304" pitchFamily="18" charset="0"/>
                <a:cs typeface="Times New Roman" panose="02020603050405020304" pitchFamily="18" charset="0"/>
              </a:rPr>
              <a:t>able</a:t>
            </a:r>
            <a:r>
              <a:rPr lang="tr-TR" altLang="en-US" sz="2000" dirty="0">
                <a:latin typeface="Times New Roman" panose="02020603050405020304" pitchFamily="18" charset="0"/>
                <a:cs typeface="Times New Roman" panose="02020603050405020304" pitchFamily="18" charset="0"/>
              </a:rPr>
              <a:t> </a:t>
            </a:r>
            <a:r>
              <a:rPr lang="tr-TR" altLang="en-US" sz="2000" dirty="0" err="1">
                <a:latin typeface="Times New Roman" panose="02020603050405020304" pitchFamily="18" charset="0"/>
                <a:cs typeface="Times New Roman" panose="02020603050405020304" pitchFamily="18" charset="0"/>
              </a:rPr>
              <a:t>to</a:t>
            </a:r>
            <a:r>
              <a:rPr lang="tr-TR" altLang="en-US" sz="2000" dirty="0">
                <a:latin typeface="Times New Roman" panose="02020603050405020304" pitchFamily="18" charset="0"/>
                <a:cs typeface="Times New Roman" panose="02020603050405020304" pitchFamily="18" charset="0"/>
              </a:rPr>
              <a:t> </a:t>
            </a:r>
            <a:r>
              <a:rPr lang="tr-TR" altLang="en-US" sz="2000" dirty="0" err="1" smtClean="0">
                <a:latin typeface="Times New Roman" panose="02020603050405020304" pitchFamily="18" charset="0"/>
                <a:cs typeface="Times New Roman" panose="02020603050405020304" pitchFamily="18" charset="0"/>
              </a:rPr>
              <a:t>know</a:t>
            </a:r>
            <a:r>
              <a:rPr lang="tr-TR" altLang="en-US" sz="2000" dirty="0" smtClean="0">
                <a:latin typeface="Times New Roman" panose="02020603050405020304" pitchFamily="18" charset="0"/>
                <a:cs typeface="Times New Roman" panose="02020603050405020304" pitchFamily="18" charset="0"/>
              </a:rPr>
              <a:t> l</a:t>
            </a:r>
            <a:r>
              <a:rPr lang="en-US" altLang="en-US" sz="2000" dirty="0" smtClean="0">
                <a:latin typeface="Times New Roman" pitchFamily="18" charset="0"/>
                <a:cs typeface="Times New Roman" pitchFamily="18" charset="0"/>
              </a:rPr>
              <a:t>ink </a:t>
            </a:r>
            <a:r>
              <a:rPr lang="en-US" altLang="en-US" sz="2000" dirty="0">
                <a:latin typeface="Times New Roman" pitchFamily="18" charset="0"/>
                <a:cs typeface="Times New Roman" pitchFamily="18" charset="0"/>
              </a:rPr>
              <a:t>between balance sheet and income </a:t>
            </a:r>
            <a:r>
              <a:rPr lang="en-US" altLang="en-US" sz="2000" dirty="0" smtClean="0">
                <a:latin typeface="Times New Roman" pitchFamily="18" charset="0"/>
                <a:cs typeface="Times New Roman" pitchFamily="18" charset="0"/>
              </a:rPr>
              <a:t>statement</a:t>
            </a:r>
            <a:r>
              <a:rPr lang="tr-TR" altLang="en-US" sz="2000" dirty="0" smtClean="0">
                <a:latin typeface="Times New Roman" pitchFamily="18" charset="0"/>
                <a:cs typeface="Times New Roman" pitchFamily="18" charset="0"/>
              </a:rPr>
              <a:t>,</a:t>
            </a:r>
          </a:p>
          <a:p>
            <a:pPr algn="just">
              <a:lnSpc>
                <a:spcPct val="150000"/>
              </a:lnSpc>
            </a:pPr>
            <a:r>
              <a:rPr lang="tr-TR" sz="2000" dirty="0" err="1">
                <a:latin typeface="Times New Roman" panose="02020603050405020304" pitchFamily="18" charset="0"/>
                <a:cs typeface="Times New Roman" panose="02020603050405020304" pitchFamily="18" charset="0"/>
              </a:rPr>
              <a:t>You</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will</a:t>
            </a:r>
            <a:r>
              <a:rPr lang="tr-TR" sz="2000" dirty="0">
                <a:latin typeface="Times New Roman" panose="02020603050405020304" pitchFamily="18" charset="0"/>
                <a:cs typeface="Times New Roman" panose="02020603050405020304" pitchFamily="18" charset="0"/>
              </a:rPr>
              <a:t> be </a:t>
            </a:r>
            <a:r>
              <a:rPr lang="tr-TR" sz="2000" dirty="0" err="1">
                <a:latin typeface="Times New Roman" panose="02020603050405020304" pitchFamily="18" charset="0"/>
                <a:cs typeface="Times New Roman" panose="02020603050405020304" pitchFamily="18" charset="0"/>
              </a:rPr>
              <a:t>able</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to</a:t>
            </a:r>
            <a:r>
              <a:rPr lang="tr-TR" sz="2000" dirty="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create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balance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sheet</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and</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income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statement</a:t>
            </a:r>
            <a:r>
              <a:rPr lang="tr-TR" sz="2000" dirty="0" smtClean="0">
                <a:latin typeface="Times New Roman" panose="02020603050405020304" pitchFamily="18" charset="0"/>
                <a:cs typeface="Times New Roman" panose="02020603050405020304" pitchFamily="18" charset="0"/>
              </a:rPr>
              <a:t>.</a:t>
            </a:r>
            <a:endParaRPr lang="tr-TR" altLang="en-US" sz="2000" dirty="0">
              <a:latin typeface="Times New Roman" panose="02020603050405020304" pitchFamily="18" charset="0"/>
              <a:cs typeface="Times New Roman" panose="02020603050405020304" pitchFamily="18" charset="0"/>
            </a:endParaRPr>
          </a:p>
          <a:p>
            <a:pPr algn="just">
              <a:lnSpc>
                <a:spcPct val="150000"/>
              </a:lnSpc>
            </a:pPr>
            <a:endParaRPr lang="tr-TR" altLang="en-US" sz="20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57158" y="500042"/>
            <a:ext cx="8229600" cy="592138"/>
          </a:xfrm>
        </p:spPr>
        <p:txBody>
          <a:bodyPr>
            <a:normAutofit/>
          </a:bodyPr>
          <a:lstStyle/>
          <a:p>
            <a:pPr algn="ctr"/>
            <a:r>
              <a:rPr lang="tr-TR" sz="3200" b="1" dirty="0" smtClean="0">
                <a:solidFill>
                  <a:schemeClr val="tx1"/>
                </a:solidFill>
              </a:rPr>
              <a:t>Learning Objectives</a:t>
            </a:r>
            <a:endParaRPr lang="en-US" sz="3200" b="1" dirty="0">
              <a:solidFill>
                <a:schemeClr val="tx1"/>
              </a:solidFill>
            </a:endParaRPr>
          </a:p>
        </p:txBody>
      </p:sp>
    </p:spTree>
    <p:extLst>
      <p:ext uri="{BB962C8B-B14F-4D97-AF65-F5344CB8AC3E}">
        <p14:creationId xmlns:p14="http://schemas.microsoft.com/office/powerpoint/2010/main" val="541624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216" y="694223"/>
            <a:ext cx="8238720" cy="608167"/>
          </a:xfrm>
        </p:spPr>
        <p:txBody>
          <a:bodyPr/>
          <a:lstStyle/>
          <a:p>
            <a:r>
              <a:rPr lang="en-US" dirty="0"/>
              <a:t>Chipotle Mexican Grill, Inc., Balance Sheet </a:t>
            </a:r>
          </a:p>
          <a:p>
            <a:endParaRPr lang="en-US" dirty="0"/>
          </a:p>
        </p:txBody>
      </p:sp>
      <p:sp>
        <p:nvSpPr>
          <p:cNvPr id="5" name="TextBox 4"/>
          <p:cNvSpPr txBox="1"/>
          <p:nvPr/>
        </p:nvSpPr>
        <p:spPr>
          <a:xfrm>
            <a:off x="637947" y="1355086"/>
            <a:ext cx="934060" cy="759182"/>
          </a:xfrm>
          <a:prstGeom prst="rect">
            <a:avLst/>
          </a:prstGeom>
          <a:noFill/>
        </p:spPr>
        <p:txBody>
          <a:bodyPr wrap="square" rtlCol="0">
            <a:spAutoFit/>
          </a:bodyPr>
          <a:lstStyle/>
          <a:p>
            <a:pPr>
              <a:lnSpc>
                <a:spcPct val="90000"/>
              </a:lnSpc>
            </a:pPr>
            <a:r>
              <a:rPr lang="en-US" sz="800" i="1" dirty="0"/>
              <a:t>*The information has been adapted from actual statements and simplified for this chapter.</a:t>
            </a:r>
          </a:p>
        </p:txBody>
      </p:sp>
      <p:pic>
        <p:nvPicPr>
          <p:cNvPr id="23" name="Picture 22" descr="Screen Shot 2018-10-26 at 11.25.5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250792" y="920984"/>
            <a:ext cx="5252175" cy="6014980"/>
          </a:xfrm>
          <a:prstGeom prst="rect">
            <a:avLst/>
          </a:prstGeom>
        </p:spPr>
      </p:pic>
      <p:pic>
        <p:nvPicPr>
          <p:cNvPr id="35" name="Picture 34" descr="Screen Shot 2018-10-26 at 11.28.0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389" y="1302388"/>
            <a:ext cx="740682" cy="681365"/>
          </a:xfrm>
          <a:prstGeom prst="rect">
            <a:avLst/>
          </a:prstGeom>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001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164288" y="692696"/>
            <a:ext cx="1728192" cy="1728192"/>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0" name="TextBox 9"/>
          <p:cNvSpPr txBox="1"/>
          <p:nvPr/>
        </p:nvSpPr>
        <p:spPr>
          <a:xfrm>
            <a:off x="7086759" y="1015199"/>
            <a:ext cx="1883249" cy="923330"/>
          </a:xfrm>
          <a:prstGeom prst="rect">
            <a:avLst/>
          </a:prstGeom>
          <a:noFill/>
        </p:spPr>
        <p:txBody>
          <a:bodyPr wrap="square" rtlCol="0">
            <a:spAutoFit/>
          </a:bodyPr>
          <a:lstStyle/>
          <a:p>
            <a:pPr algn="ctr"/>
            <a:r>
              <a:rPr lang="en-US" sz="5400" dirty="0">
                <a:solidFill>
                  <a:srgbClr val="622233"/>
                </a:solidFill>
              </a:rPr>
              <a:t>$$$</a:t>
            </a:r>
          </a:p>
        </p:txBody>
      </p:sp>
      <p:sp>
        <p:nvSpPr>
          <p:cNvPr id="12" name="Title 1"/>
          <p:cNvSpPr>
            <a:spLocks noGrp="1"/>
          </p:cNvSpPr>
          <p:nvPr>
            <p:ph type="title"/>
          </p:nvPr>
        </p:nvSpPr>
        <p:spPr>
          <a:xfrm>
            <a:off x="683568" y="548680"/>
            <a:ext cx="6637338" cy="530863"/>
          </a:xfrm>
        </p:spPr>
        <p:txBody>
          <a:bodyPr/>
          <a:lstStyle/>
          <a:p>
            <a:pPr algn="ctr"/>
            <a:r>
              <a:rPr lang="en-US" sz="2400" b="1" dirty="0">
                <a:solidFill>
                  <a:schemeClr val="accent3">
                    <a:lumMod val="75000"/>
                  </a:schemeClr>
                </a:solidFill>
                <a:latin typeface="Times New Roman" panose="02020603050405020304" pitchFamily="18" charset="0"/>
                <a:cs typeface="Times New Roman" panose="02020603050405020304" pitchFamily="18" charset="0"/>
              </a:rPr>
              <a:t>Unrecorded but Valuable Assets and Liabilities</a:t>
            </a:r>
          </a:p>
        </p:txBody>
      </p:sp>
      <p:sp>
        <p:nvSpPr>
          <p:cNvPr id="9" name="Content Placeholder 2"/>
          <p:cNvSpPr txBox="1">
            <a:spLocks/>
          </p:cNvSpPr>
          <p:nvPr/>
        </p:nvSpPr>
        <p:spPr>
          <a:xfrm>
            <a:off x="827584" y="1396234"/>
            <a:ext cx="6336705" cy="4841078"/>
          </a:xfrm>
          <a:prstGeom prst="rect">
            <a:avLst/>
          </a:prstGeom>
        </p:spPr>
        <p:txBody>
          <a:bodyPr/>
          <a:lstStyle/>
          <a:p>
            <a:pPr lvl="0" algn="just">
              <a:spcBef>
                <a:spcPct val="20000"/>
              </a:spcBef>
              <a:defRPr/>
            </a:pPr>
            <a:r>
              <a:rPr lang="en-US" sz="2000" dirty="0">
                <a:latin typeface="Times New Roman" panose="02020603050405020304" pitchFamily="18" charset="0"/>
                <a:cs typeface="Times New Roman" panose="02020603050405020304" pitchFamily="18" charset="0"/>
              </a:rPr>
              <a:t>Many very valuable intangible </a:t>
            </a:r>
            <a:r>
              <a:rPr lang="en-US" sz="2000" b="1" dirty="0">
                <a:latin typeface="Times New Roman" panose="02020603050405020304" pitchFamily="18" charset="0"/>
                <a:cs typeface="Times New Roman" panose="02020603050405020304" pitchFamily="18" charset="0"/>
              </a:rPr>
              <a:t>assets, </a:t>
            </a:r>
            <a:r>
              <a:rPr lang="en-US" sz="2000" dirty="0">
                <a:latin typeface="Times New Roman" panose="02020603050405020304" pitchFamily="18" charset="0"/>
                <a:cs typeface="Times New Roman" panose="02020603050405020304" pitchFamily="18" charset="0"/>
              </a:rPr>
              <a:t>such as trademarks, patents, and copyrights are </a:t>
            </a:r>
            <a:r>
              <a:rPr lang="en-US" sz="2000" b="1" dirty="0">
                <a:latin typeface="Times New Roman" panose="02020603050405020304" pitchFamily="18" charset="0"/>
                <a:cs typeface="Times New Roman" panose="02020603050405020304" pitchFamily="18" charset="0"/>
              </a:rPr>
              <a:t>not reported </a:t>
            </a:r>
            <a:r>
              <a:rPr lang="en-US" sz="2000" dirty="0">
                <a:latin typeface="Times New Roman" panose="02020603050405020304" pitchFamily="18" charset="0"/>
                <a:cs typeface="Times New Roman" panose="02020603050405020304" pitchFamily="18" charset="0"/>
              </a:rPr>
              <a:t>on the balance sheet. </a:t>
            </a:r>
          </a:p>
          <a:p>
            <a:pPr lvl="0" algn="just">
              <a:spcBef>
                <a:spcPct val="20000"/>
              </a:spcBef>
              <a:defRPr/>
            </a:pP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Intangible assets not reported:</a:t>
            </a:r>
            <a:endParaRPr kumimoji="0" lang="en-US" sz="20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a:p>
            <a:pPr marL="742950" lvl="1" indent="-285750" algn="just">
              <a:spcBef>
                <a:spcPct val="20000"/>
              </a:spcBef>
              <a:buFont typeface="Wingdings" panose="05000000000000000000" pitchFamily="2" charset="2"/>
              <a:buChar char="ü"/>
              <a:defRPr/>
            </a:pPr>
            <a:r>
              <a:rPr lang="en-US" sz="2000" dirty="0">
                <a:latin typeface="Times New Roman" panose="02020603050405020304" pitchFamily="18" charset="0"/>
                <a:cs typeface="Times New Roman" panose="02020603050405020304" pitchFamily="18" charset="0"/>
              </a:rPr>
              <a:t>Internally developed over time</a:t>
            </a:r>
          </a:p>
          <a:p>
            <a:pPr marL="742950" lvl="1" indent="-285750" algn="just">
              <a:spcBef>
                <a:spcPct val="20000"/>
              </a:spcBef>
              <a:buFont typeface="Wingdings" panose="05000000000000000000" pitchFamily="2" charset="2"/>
              <a:buChar char="ü"/>
              <a:defRPr/>
            </a:pPr>
            <a:r>
              <a:rPr kumimoji="0" lang="en-US" sz="20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Not purchased</a:t>
            </a:r>
          </a:p>
          <a:p>
            <a:pPr marL="0" marR="0" lvl="0" indent="0" algn="just" defTabSz="457200" rtl="0" eaLnBrk="1" fontAlgn="auto" latinLnBrk="0" hangingPunct="1">
              <a:lnSpc>
                <a:spcPct val="100000"/>
              </a:lnSpc>
              <a:spcBef>
                <a:spcPct val="20000"/>
              </a:spcBef>
              <a:spcAft>
                <a:spcPts val="0"/>
              </a:spcAft>
              <a:buClrTx/>
              <a:buSzTx/>
              <a:buFont typeface="Wingdings" pitchFamily="2" charset="2"/>
              <a:buChar char="ü"/>
              <a:tabLst/>
              <a:defRPr/>
            </a:pPr>
            <a:endParaRPr lang="en-US" sz="2000" dirty="0">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ct val="20000"/>
              </a:spcBef>
              <a:spcAft>
                <a:spcPts val="0"/>
              </a:spcAft>
              <a:buClrTx/>
              <a:buSzTx/>
              <a:buFont typeface="Wingdings" pitchFamily="2" charset="2"/>
              <a:buChar char="ü"/>
              <a:tabLst/>
              <a:defRPr/>
            </a:pPr>
            <a:endParaRPr lang="en-US" sz="2000" dirty="0">
              <a:latin typeface="Times New Roman" panose="02020603050405020304" pitchFamily="18" charset="0"/>
              <a:cs typeface="Times New Roman" panose="02020603050405020304" pitchFamily="18" charset="0"/>
            </a:endParaRPr>
          </a:p>
          <a:p>
            <a:pPr lvl="0" algn="just">
              <a:spcBef>
                <a:spcPct val="20000"/>
              </a:spcBef>
              <a:defRPr/>
            </a:pPr>
            <a:r>
              <a:rPr lang="en-US" sz="2000" dirty="0">
                <a:latin typeface="Times New Roman" panose="02020603050405020304" pitchFamily="18" charset="0"/>
                <a:cs typeface="Times New Roman" panose="02020603050405020304" pitchFamily="18" charset="0"/>
              </a:rPr>
              <a:t>Some </a:t>
            </a:r>
            <a:r>
              <a:rPr lang="en-US" sz="2000" b="1" dirty="0">
                <a:latin typeface="Times New Roman" panose="02020603050405020304" pitchFamily="18" charset="0"/>
                <a:cs typeface="Times New Roman" panose="02020603050405020304" pitchFamily="18" charset="0"/>
              </a:rPr>
              <a:t>liabilities</a:t>
            </a:r>
            <a:r>
              <a:rPr lang="en-US" sz="2000" dirty="0">
                <a:latin typeface="Times New Roman" panose="02020603050405020304" pitchFamily="18" charset="0"/>
                <a:cs typeface="Times New Roman" panose="02020603050405020304" pitchFamily="18" charset="0"/>
              </a:rPr>
              <a:t>, called off-balance-sheet financing, are </a:t>
            </a:r>
            <a:r>
              <a:rPr lang="en-US" sz="2000" b="1" dirty="0">
                <a:latin typeface="Times New Roman" panose="02020603050405020304" pitchFamily="18" charset="0"/>
                <a:cs typeface="Times New Roman" panose="02020603050405020304" pitchFamily="18" charset="0"/>
              </a:rPr>
              <a:t>not reported </a:t>
            </a:r>
            <a:r>
              <a:rPr lang="en-US" sz="2000" dirty="0">
                <a:latin typeface="Times New Roman" panose="02020603050405020304" pitchFamily="18" charset="0"/>
                <a:cs typeface="Times New Roman" panose="02020603050405020304" pitchFamily="18" charset="0"/>
              </a:rPr>
              <a:t>as liabilities on the balance sheet. </a:t>
            </a:r>
          </a:p>
          <a:p>
            <a:pPr lvl="0" algn="just">
              <a:spcBef>
                <a:spcPct val="20000"/>
              </a:spcBef>
              <a:defRPr/>
            </a:pPr>
            <a:r>
              <a:rPr lang="en-US" sz="2000" dirty="0">
                <a:latin typeface="Times New Roman" panose="02020603050405020304" pitchFamily="18" charset="0"/>
                <a:cs typeface="Times New Roman" panose="02020603050405020304" pitchFamily="18" charset="0"/>
              </a:rPr>
              <a:t>Off-balance-sheet financing:</a:t>
            </a:r>
          </a:p>
          <a:p>
            <a:pPr marL="742950" lvl="1" indent="-285750" algn="just">
              <a:spcBef>
                <a:spcPct val="20000"/>
              </a:spcBef>
              <a:buFont typeface="Wingdings" panose="05000000000000000000" pitchFamily="2" charset="2"/>
              <a:buChar char="ü"/>
              <a:defRPr/>
            </a:pPr>
            <a:r>
              <a:rPr lang="en-US" sz="2000" dirty="0">
                <a:latin typeface="Times New Roman" panose="02020603050405020304" pitchFamily="18" charset="0"/>
                <a:cs typeface="Times New Roman" panose="02020603050405020304" pitchFamily="18" charset="0"/>
              </a:rPr>
              <a:t>	Some equipment or building rentals</a:t>
            </a:r>
          </a:p>
          <a:p>
            <a:pPr lvl="8" algn="just">
              <a:spcBef>
                <a:spcPct val="20000"/>
              </a:spcBef>
            </a:pPr>
            <a:endParaRPr kumimoji="0" lang="en-US" sz="20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p:txBody>
      </p:sp>
      <p:pic>
        <p:nvPicPr>
          <p:cNvPr id="11" name="Picture 3" descr="C:\Documents and Settings\brownmg\Local Settings\Temporary Internet Files\Content.IE5\4PEJ8TI7\MCBS01111_0000[1].wmf"/>
          <p:cNvPicPr>
            <a:picLocks noChangeAspect="1" noChangeArrowheads="1"/>
          </p:cNvPicPr>
          <p:nvPr/>
        </p:nvPicPr>
        <p:blipFill>
          <a:blip r:embed="rId3"/>
          <a:srcRect/>
          <a:stretch>
            <a:fillRect/>
          </a:stretch>
        </p:blipFill>
        <p:spPr bwMode="auto">
          <a:xfrm>
            <a:off x="7515006" y="5517232"/>
            <a:ext cx="1526740" cy="1165548"/>
          </a:xfrm>
          <a:prstGeom prst="rect">
            <a:avLst/>
          </a:prstGeom>
          <a:noFill/>
          <a:ln w="9525">
            <a:noFill/>
            <a:miter lim="800000"/>
            <a:headEnd/>
            <a:tailEnd/>
          </a:ln>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811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28600" y="1066800"/>
            <a:ext cx="3959225"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tabLst>
                <a:tab pos="3657600" algn="r"/>
              </a:tabLst>
              <a:defRPr sz="2400">
                <a:solidFill>
                  <a:schemeClr val="tx1"/>
                </a:solidFill>
                <a:latin typeface="Times New Roman" pitchFamily="18" charset="0"/>
              </a:defRPr>
            </a:lvl1pPr>
            <a:lvl2pPr marL="742950" indent="-285750" eaLnBrk="0" hangingPunct="0">
              <a:tabLst>
                <a:tab pos="3657600" algn="r"/>
              </a:tabLst>
              <a:defRPr sz="2400">
                <a:solidFill>
                  <a:schemeClr val="tx1"/>
                </a:solidFill>
                <a:latin typeface="Times New Roman" pitchFamily="18" charset="0"/>
              </a:defRPr>
            </a:lvl2pPr>
            <a:lvl3pPr marL="1143000" indent="-228600" eaLnBrk="0" hangingPunct="0">
              <a:tabLst>
                <a:tab pos="3657600" algn="r"/>
              </a:tabLst>
              <a:defRPr sz="2400">
                <a:solidFill>
                  <a:schemeClr val="tx1"/>
                </a:solidFill>
                <a:latin typeface="Times New Roman" pitchFamily="18" charset="0"/>
              </a:defRPr>
            </a:lvl3pPr>
            <a:lvl4pPr marL="1600200" indent="-228600" eaLnBrk="0" hangingPunct="0">
              <a:tabLst>
                <a:tab pos="3657600" algn="r"/>
              </a:tabLst>
              <a:defRPr sz="2400">
                <a:solidFill>
                  <a:schemeClr val="tx1"/>
                </a:solidFill>
                <a:latin typeface="Times New Roman" pitchFamily="18" charset="0"/>
              </a:defRPr>
            </a:lvl4pPr>
            <a:lvl5pPr marL="2057400" indent="-228600" eaLnBrk="0" hangingPunct="0">
              <a:tabLst>
                <a:tab pos="3657600"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3657600"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3657600"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3657600"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3657600" algn="r"/>
              </a:tabLst>
              <a:defRPr sz="2400">
                <a:solidFill>
                  <a:schemeClr val="tx1"/>
                </a:solidFill>
                <a:latin typeface="Times New Roman" pitchFamily="18" charset="0"/>
              </a:defRPr>
            </a:lvl9pPr>
          </a:lstStyle>
          <a:p>
            <a:pPr>
              <a:lnSpc>
                <a:spcPct val="90000"/>
              </a:lnSpc>
              <a:spcBef>
                <a:spcPct val="30000"/>
              </a:spcBef>
            </a:pPr>
            <a:r>
              <a:rPr lang="en-US" altLang="en-US" sz="3200" b="1" u="sng" dirty="0">
                <a:latin typeface="Arial Narrow" pitchFamily="34" charset="0"/>
              </a:rPr>
              <a:t>Assets</a:t>
            </a:r>
            <a:endParaRPr lang="en-US" altLang="en-US" sz="3200" b="1" dirty="0">
              <a:latin typeface="Arial Narrow" pitchFamily="34" charset="0"/>
            </a:endParaRPr>
          </a:p>
          <a:p>
            <a:pPr>
              <a:lnSpc>
                <a:spcPct val="90000"/>
              </a:lnSpc>
              <a:spcBef>
                <a:spcPct val="30000"/>
              </a:spcBef>
            </a:pPr>
            <a:r>
              <a:rPr lang="en-US" altLang="en-US" sz="2800" b="1" dirty="0">
                <a:latin typeface="Arial Narrow" pitchFamily="34" charset="0"/>
              </a:rPr>
              <a:t>Cash	           $  40</a:t>
            </a:r>
          </a:p>
          <a:p>
            <a:pPr>
              <a:lnSpc>
                <a:spcPct val="90000"/>
              </a:lnSpc>
              <a:spcBef>
                <a:spcPct val="30000"/>
              </a:spcBef>
            </a:pPr>
            <a:r>
              <a:rPr lang="en-US" altLang="en-US" sz="2800" b="1" dirty="0" smtClean="0">
                <a:latin typeface="Arial Narrow" pitchFamily="34" charset="0"/>
              </a:rPr>
              <a:t>Accounts </a:t>
            </a:r>
            <a:r>
              <a:rPr lang="en-US" altLang="en-US" sz="2800" b="1" dirty="0">
                <a:latin typeface="Arial Narrow" pitchFamily="34" charset="0"/>
              </a:rPr>
              <a:t>receivable	  100</a:t>
            </a:r>
          </a:p>
          <a:p>
            <a:pPr>
              <a:lnSpc>
                <a:spcPct val="90000"/>
              </a:lnSpc>
              <a:spcBef>
                <a:spcPct val="30000"/>
              </a:spcBef>
            </a:pPr>
            <a:r>
              <a:rPr lang="en-US" altLang="en-US" sz="2800" b="1" dirty="0">
                <a:latin typeface="Arial Narrow" pitchFamily="34" charset="0"/>
              </a:rPr>
              <a:t>Land	</a:t>
            </a:r>
            <a:r>
              <a:rPr lang="en-US" altLang="en-US" sz="2800" b="1" u="sng" dirty="0">
                <a:latin typeface="Arial Narrow" pitchFamily="34" charset="0"/>
              </a:rPr>
              <a:t>  200</a:t>
            </a:r>
            <a:endParaRPr lang="en-US" altLang="en-US" sz="2800" b="1" dirty="0">
              <a:latin typeface="Arial Narrow" pitchFamily="34" charset="0"/>
            </a:endParaRPr>
          </a:p>
          <a:p>
            <a:pPr>
              <a:lnSpc>
                <a:spcPct val="90000"/>
              </a:lnSpc>
              <a:spcBef>
                <a:spcPct val="30000"/>
              </a:spcBef>
            </a:pPr>
            <a:r>
              <a:rPr lang="en-US" altLang="en-US" sz="900" b="1" dirty="0">
                <a:latin typeface="Arial Narrow" pitchFamily="34" charset="0"/>
              </a:rPr>
              <a:t>  </a:t>
            </a:r>
          </a:p>
          <a:p>
            <a:pPr>
              <a:lnSpc>
                <a:spcPct val="90000"/>
              </a:lnSpc>
              <a:spcBef>
                <a:spcPct val="30000"/>
              </a:spcBef>
            </a:pPr>
            <a:r>
              <a:rPr lang="en-US" altLang="en-US" sz="2800" b="1" dirty="0">
                <a:latin typeface="Arial Narrow" pitchFamily="34" charset="0"/>
              </a:rPr>
              <a:t>   Total assets	</a:t>
            </a:r>
            <a:r>
              <a:rPr lang="en-US" altLang="en-US" sz="2800" b="1" u="sng" dirty="0">
                <a:solidFill>
                  <a:srgbClr val="990033"/>
                </a:solidFill>
                <a:latin typeface="Arial Narrow" pitchFamily="34" charset="0"/>
              </a:rPr>
              <a:t>$340</a:t>
            </a:r>
          </a:p>
        </p:txBody>
      </p:sp>
      <p:grpSp>
        <p:nvGrpSpPr>
          <p:cNvPr id="13315" name="Group 3"/>
          <p:cNvGrpSpPr>
            <a:grpSpLocks/>
          </p:cNvGrpSpPr>
          <p:nvPr/>
        </p:nvGrpSpPr>
        <p:grpSpPr bwMode="auto">
          <a:xfrm>
            <a:off x="4495800" y="1066800"/>
            <a:ext cx="4416425" cy="4943475"/>
            <a:chOff x="2785" y="961"/>
            <a:chExt cx="2782" cy="3114"/>
          </a:xfrm>
        </p:grpSpPr>
        <p:sp>
          <p:nvSpPr>
            <p:cNvPr id="13322" name="Rectangle 4"/>
            <p:cNvSpPr>
              <a:spLocks noChangeArrowheads="1"/>
            </p:cNvSpPr>
            <p:nvPr/>
          </p:nvSpPr>
          <p:spPr bwMode="auto">
            <a:xfrm>
              <a:off x="2785" y="961"/>
              <a:ext cx="2782" cy="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30000"/>
                </a:spcBef>
              </a:pPr>
              <a:r>
                <a:rPr lang="en-US" altLang="en-US" sz="3200" b="1" u="sng" dirty="0">
                  <a:latin typeface="Arial Narrow" pitchFamily="34" charset="0"/>
                </a:rPr>
                <a:t>Liabilities</a:t>
              </a:r>
              <a:endParaRPr lang="en-US" altLang="en-US" sz="3200" b="1" dirty="0">
                <a:latin typeface="Arial Narrow" pitchFamily="34" charset="0"/>
              </a:endParaRPr>
            </a:p>
            <a:p>
              <a:pPr>
                <a:lnSpc>
                  <a:spcPct val="90000"/>
                </a:lnSpc>
                <a:spcBef>
                  <a:spcPct val="30000"/>
                </a:spcBef>
              </a:pPr>
              <a:r>
                <a:rPr lang="en-US" altLang="en-US" sz="2800" b="1" dirty="0">
                  <a:latin typeface="Arial Narrow" pitchFamily="34" charset="0"/>
                </a:rPr>
                <a:t>Accounts payable 	         $  50</a:t>
              </a:r>
            </a:p>
            <a:p>
              <a:pPr>
                <a:lnSpc>
                  <a:spcPct val="90000"/>
                </a:lnSpc>
                <a:spcBef>
                  <a:spcPct val="30000"/>
                </a:spcBef>
              </a:pPr>
              <a:r>
                <a:rPr lang="en-US" altLang="en-US" sz="2800" b="1" dirty="0">
                  <a:latin typeface="Arial Narrow" pitchFamily="34" charset="0"/>
                </a:rPr>
                <a:t>Notes payable	         </a:t>
              </a:r>
              <a:r>
                <a:rPr lang="en-US" altLang="en-US" sz="2800" b="1" u="sng" dirty="0">
                  <a:latin typeface="Arial Narrow" pitchFamily="34" charset="0"/>
                </a:rPr>
                <a:t>  150</a:t>
              </a:r>
            </a:p>
            <a:p>
              <a:pPr>
                <a:lnSpc>
                  <a:spcPct val="90000"/>
                </a:lnSpc>
                <a:spcBef>
                  <a:spcPct val="30000"/>
                </a:spcBef>
              </a:pPr>
              <a:r>
                <a:rPr lang="en-US" altLang="en-US" sz="2800" b="1" dirty="0">
                  <a:latin typeface="Arial Narrow" pitchFamily="34" charset="0"/>
                </a:rPr>
                <a:t>			         </a:t>
              </a:r>
              <a:r>
                <a:rPr lang="en-US" altLang="en-US" sz="2800" b="1" u="sng" dirty="0">
                  <a:latin typeface="Arial Narrow" pitchFamily="34" charset="0"/>
                </a:rPr>
                <a:t>$200</a:t>
              </a:r>
            </a:p>
          </p:txBody>
        </p:sp>
        <p:sp>
          <p:nvSpPr>
            <p:cNvPr id="13323" name="Rectangle 5"/>
            <p:cNvSpPr>
              <a:spLocks noChangeArrowheads="1"/>
            </p:cNvSpPr>
            <p:nvPr/>
          </p:nvSpPr>
          <p:spPr bwMode="auto">
            <a:xfrm>
              <a:off x="2785" y="2209"/>
              <a:ext cx="2782" cy="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30000"/>
                </a:spcBef>
              </a:pPr>
              <a:r>
                <a:rPr lang="en-US" altLang="en-US" sz="3200" b="1" u="sng">
                  <a:latin typeface="Arial Narrow" pitchFamily="34" charset="0"/>
                </a:rPr>
                <a:t>Owners’ Equity</a:t>
              </a:r>
              <a:endParaRPr lang="en-US" altLang="en-US" sz="3000" b="1">
                <a:latin typeface="Arial Narrow" pitchFamily="34" charset="0"/>
              </a:endParaRPr>
            </a:p>
            <a:p>
              <a:pPr>
                <a:lnSpc>
                  <a:spcPct val="90000"/>
                </a:lnSpc>
                <a:spcBef>
                  <a:spcPct val="30000"/>
                </a:spcBef>
              </a:pPr>
              <a:r>
                <a:rPr lang="en-US" altLang="en-US" sz="2800" b="1">
                  <a:latin typeface="Arial Narrow" pitchFamily="34" charset="0"/>
                </a:rPr>
                <a:t>Capital stock  	         $100</a:t>
              </a:r>
            </a:p>
            <a:p>
              <a:pPr>
                <a:lnSpc>
                  <a:spcPct val="90000"/>
                </a:lnSpc>
                <a:spcBef>
                  <a:spcPct val="30000"/>
                </a:spcBef>
              </a:pPr>
              <a:r>
                <a:rPr lang="en-US" altLang="en-US" sz="2800" b="1">
                  <a:latin typeface="Arial Narrow" pitchFamily="34" charset="0"/>
                </a:rPr>
                <a:t>Retained earnings	         </a:t>
              </a:r>
              <a:r>
                <a:rPr lang="en-US" altLang="en-US" sz="2800" b="1" u="sng">
                  <a:latin typeface="Arial Narrow" pitchFamily="34" charset="0"/>
                </a:rPr>
                <a:t>    40</a:t>
              </a:r>
              <a:endParaRPr lang="en-US" altLang="en-US" sz="2800" b="1">
                <a:latin typeface="Arial Narrow" pitchFamily="34" charset="0"/>
              </a:endParaRPr>
            </a:p>
            <a:p>
              <a:pPr>
                <a:lnSpc>
                  <a:spcPct val="90000"/>
                </a:lnSpc>
                <a:spcBef>
                  <a:spcPct val="30000"/>
                </a:spcBef>
              </a:pPr>
              <a:r>
                <a:rPr lang="en-US" altLang="en-US" sz="2800" b="1">
                  <a:latin typeface="Arial Narrow" pitchFamily="34" charset="0"/>
                </a:rPr>
                <a:t>			         </a:t>
              </a:r>
              <a:r>
                <a:rPr lang="en-US" altLang="en-US" sz="2800" b="1" u="sng">
                  <a:latin typeface="Arial Narrow" pitchFamily="34" charset="0"/>
                </a:rPr>
                <a:t>$140</a:t>
              </a:r>
              <a:endParaRPr lang="en-US" altLang="en-US" sz="2800" b="1">
                <a:latin typeface="Arial Narrow" pitchFamily="34" charset="0"/>
              </a:endParaRPr>
            </a:p>
            <a:p>
              <a:pPr>
                <a:lnSpc>
                  <a:spcPct val="90000"/>
                </a:lnSpc>
                <a:spcBef>
                  <a:spcPct val="30000"/>
                </a:spcBef>
              </a:pPr>
              <a:r>
                <a:rPr lang="en-US" altLang="en-US" sz="2800" b="1">
                  <a:latin typeface="Arial Narrow" pitchFamily="34" charset="0"/>
                </a:rPr>
                <a:t>   Total  liabilities </a:t>
              </a:r>
            </a:p>
            <a:p>
              <a:pPr>
                <a:lnSpc>
                  <a:spcPct val="60000"/>
                </a:lnSpc>
                <a:spcBef>
                  <a:spcPct val="30000"/>
                </a:spcBef>
              </a:pPr>
              <a:r>
                <a:rPr lang="en-US" altLang="en-US" sz="2800" b="1">
                  <a:latin typeface="Arial Narrow" pitchFamily="34" charset="0"/>
                </a:rPr>
                <a:t>      and owners’ equity     </a:t>
              </a:r>
              <a:r>
                <a:rPr lang="en-US" altLang="en-US" sz="2800" b="1" u="sng">
                  <a:solidFill>
                    <a:srgbClr val="990033"/>
                  </a:solidFill>
                  <a:latin typeface="Arial Narrow" pitchFamily="34" charset="0"/>
                </a:rPr>
                <a:t>$340</a:t>
              </a:r>
            </a:p>
          </p:txBody>
        </p:sp>
      </p:grpSp>
      <p:sp>
        <p:nvSpPr>
          <p:cNvPr id="13316" name="Rectangle 6"/>
          <p:cNvSpPr>
            <a:spLocks noGrp="1" noChangeArrowheads="1"/>
          </p:cNvSpPr>
          <p:nvPr>
            <p:ph type="title"/>
          </p:nvPr>
        </p:nvSpPr>
        <p:spPr>
          <a:xfrm>
            <a:off x="573087" y="276225"/>
            <a:ext cx="7845425" cy="790575"/>
          </a:xfrm>
          <a:noFill/>
        </p:spPr>
        <p:txBody>
          <a:bodyPr lIns="90488" tIns="44450" rIns="90488" bIns="44450">
            <a:normAutofit/>
          </a:bodyPr>
          <a:lstStyle/>
          <a:p>
            <a:pPr algn="ctr" eaLnBrk="1" hangingPunct="1"/>
            <a:r>
              <a:rPr lang="en-US" altLang="en-US" sz="3200" b="1" dirty="0" smtClean="0">
                <a:latin typeface="Times New Roman" panose="02020603050405020304" pitchFamily="18" charset="0"/>
                <a:cs typeface="Times New Roman" panose="02020603050405020304" pitchFamily="18" charset="0"/>
              </a:rPr>
              <a:t>Balance Sheet</a:t>
            </a:r>
          </a:p>
        </p:txBody>
      </p:sp>
      <p:sp>
        <p:nvSpPr>
          <p:cNvPr id="13317" name="Line 7"/>
          <p:cNvSpPr>
            <a:spLocks noChangeShapeType="1"/>
          </p:cNvSpPr>
          <p:nvPr/>
        </p:nvSpPr>
        <p:spPr bwMode="auto">
          <a:xfrm flipV="1">
            <a:off x="3657600" y="3886200"/>
            <a:ext cx="0" cy="2667000"/>
          </a:xfrm>
          <a:prstGeom prst="line">
            <a:avLst/>
          </a:prstGeom>
          <a:noFill/>
          <a:ln w="50800">
            <a:solidFill>
              <a:srgbClr val="99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318" name="Line 8"/>
          <p:cNvSpPr>
            <a:spLocks noChangeShapeType="1"/>
          </p:cNvSpPr>
          <p:nvPr/>
        </p:nvSpPr>
        <p:spPr bwMode="auto">
          <a:xfrm>
            <a:off x="3657600" y="6527800"/>
            <a:ext cx="4876800" cy="0"/>
          </a:xfrm>
          <a:prstGeom prst="line">
            <a:avLst/>
          </a:prstGeom>
          <a:noFill/>
          <a:ln w="50800">
            <a:solidFill>
              <a:srgbClr val="99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319" name="Line 9"/>
          <p:cNvSpPr>
            <a:spLocks noChangeShapeType="1"/>
          </p:cNvSpPr>
          <p:nvPr/>
        </p:nvSpPr>
        <p:spPr bwMode="auto">
          <a:xfrm flipH="1">
            <a:off x="2209800" y="5410200"/>
            <a:ext cx="1447800" cy="0"/>
          </a:xfrm>
          <a:prstGeom prst="line">
            <a:avLst/>
          </a:prstGeom>
          <a:noFill/>
          <a:ln w="50800">
            <a:solidFill>
              <a:srgbClr val="99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320" name="Text Box 10"/>
          <p:cNvSpPr txBox="1">
            <a:spLocks noChangeArrowheads="1"/>
          </p:cNvSpPr>
          <p:nvPr/>
        </p:nvSpPr>
        <p:spPr bwMode="auto">
          <a:xfrm>
            <a:off x="838200" y="4876800"/>
            <a:ext cx="144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200" b="1">
                <a:solidFill>
                  <a:srgbClr val="990000"/>
                </a:solidFill>
                <a:latin typeface="Arial" pitchFamily="34" charset="0"/>
              </a:rPr>
              <a:t>Must Equal</a:t>
            </a:r>
          </a:p>
        </p:txBody>
      </p:sp>
      <p:sp>
        <p:nvSpPr>
          <p:cNvPr id="13321" name="Line 11"/>
          <p:cNvSpPr>
            <a:spLocks noChangeShapeType="1"/>
          </p:cNvSpPr>
          <p:nvPr/>
        </p:nvSpPr>
        <p:spPr bwMode="auto">
          <a:xfrm flipV="1">
            <a:off x="8534400" y="6096000"/>
            <a:ext cx="0" cy="457200"/>
          </a:xfrm>
          <a:prstGeom prst="line">
            <a:avLst/>
          </a:prstGeom>
          <a:noFill/>
          <a:ln w="50800">
            <a:solidFill>
              <a:srgbClr val="990033"/>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53064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564672"/>
          </a:xfrm>
        </p:spPr>
        <p:txBody>
          <a:bodyPr>
            <a:normAutofit/>
          </a:bodyPr>
          <a:lstStyle/>
          <a:p>
            <a:pPr algn="ct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The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Balance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Sheet</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6"/>
          <p:cNvSpPr txBox="1">
            <a:spLocks noChangeArrowheads="1"/>
          </p:cNvSpPr>
          <p:nvPr/>
        </p:nvSpPr>
        <p:spPr bwMode="auto">
          <a:xfrm>
            <a:off x="685800" y="1442772"/>
            <a:ext cx="80924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cs typeface="Times New Roman" panose="02020603050405020304" pitchFamily="18" charset="0"/>
              </a:rPr>
              <a:t>Home Depot’s Balance Sheet (December 31, 2017) $ Millions</a:t>
            </a:r>
          </a:p>
        </p:txBody>
      </p:sp>
      <p:pic>
        <p:nvPicPr>
          <p:cNvPr id="5" name="Picture 10">
            <a:extLst>
              <a:ext uri="{FF2B5EF4-FFF2-40B4-BE49-F238E27FC236}">
                <a16:creationId xmlns="" xmlns:a16="http://schemas.microsoft.com/office/drawing/2014/main" id="{B3380814-B3E1-4310-9945-A11299984AD4}"/>
              </a:ext>
            </a:extLst>
          </p:cNvPr>
          <p:cNvPicPr>
            <a:picLocks noChangeAspect="1"/>
          </p:cNvPicPr>
          <p:nvPr/>
        </p:nvPicPr>
        <p:blipFill>
          <a:blip r:embed="rId2"/>
          <a:stretch>
            <a:fillRect/>
          </a:stretch>
        </p:blipFill>
        <p:spPr>
          <a:xfrm>
            <a:off x="261504" y="2204864"/>
            <a:ext cx="8666667" cy="4009524"/>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855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564672"/>
          </a:xfrm>
        </p:spPr>
        <p:txBody>
          <a:bodyPr>
            <a:normAutofit/>
          </a:bodyPr>
          <a:lstStyle/>
          <a:p>
            <a:pPr algn="ct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The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Balance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Sheet</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İçerik Yer Tutucusu 2"/>
          <p:cNvSpPr>
            <a:spLocks noGrp="1"/>
          </p:cNvSpPr>
          <p:nvPr>
            <p:ph idx="1"/>
          </p:nvPr>
        </p:nvSpPr>
        <p:spPr>
          <a:xfrm>
            <a:off x="683568" y="1916832"/>
            <a:ext cx="7776864" cy="4407768"/>
          </a:xfrm>
        </p:spPr>
        <p:txBody>
          <a:bodyPr/>
          <a:lstStyle/>
          <a:p>
            <a:pPr algn="just">
              <a:lnSpc>
                <a:spcPct val="150000"/>
              </a:lnSpc>
              <a:defRPr/>
            </a:pPr>
            <a:r>
              <a:rPr lang="en-US" sz="3200" dirty="0">
                <a:latin typeface="Times New Roman" panose="02020603050405020304" pitchFamily="18" charset="0"/>
                <a:cs typeface="Times New Roman" panose="02020603050405020304" pitchFamily="18" charset="0"/>
              </a:rPr>
              <a:t>Common-Size Balance Sheet</a:t>
            </a:r>
          </a:p>
          <a:p>
            <a:pPr lvl="1" algn="just">
              <a:lnSpc>
                <a:spcPct val="150000"/>
              </a:lnSpc>
              <a:defRPr/>
            </a:pPr>
            <a:r>
              <a:rPr lang="en-US" sz="2800" dirty="0">
                <a:latin typeface="Times New Roman" panose="02020603050405020304" pitchFamily="18" charset="0"/>
                <a:cs typeface="Times New Roman" panose="02020603050405020304" pitchFamily="18" charset="0"/>
              </a:rPr>
              <a:t>All items in the balance sheet are expressed as a percentage of total assets</a:t>
            </a:r>
          </a:p>
          <a:p>
            <a:pPr algn="just"/>
            <a:endParaRPr lang="en-US" dirty="0">
              <a:latin typeface="Times New Roman" panose="02020603050405020304" pitchFamily="18" charset="0"/>
              <a:cs typeface="Times New Roman" panose="02020603050405020304" pitchFamily="18" charset="0"/>
            </a:endParaRPr>
          </a:p>
        </p:txBody>
      </p:sp>
      <p:pic>
        <p:nvPicPr>
          <p:cNvPr id="5" name="Picture 9"/>
          <p:cNvPicPr>
            <a:picLocks noChangeAspect="1" noChangeArrowheads="1"/>
          </p:cNvPicPr>
          <p:nvPr/>
        </p:nvPicPr>
        <p:blipFill>
          <a:blip r:embed="rId2"/>
          <a:srcRect/>
          <a:stretch>
            <a:fillRect/>
          </a:stretch>
        </p:blipFill>
        <p:spPr bwMode="auto">
          <a:xfrm>
            <a:off x="6948264" y="5157192"/>
            <a:ext cx="1835696" cy="1430701"/>
          </a:xfrm>
          <a:prstGeom prst="rect">
            <a:avLst/>
          </a:prstGeom>
          <a:noFill/>
          <a:ln w="9525">
            <a:noFill/>
            <a:miter lim="800000"/>
            <a:headEnd/>
            <a:tailEnd/>
          </a:ln>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335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564672"/>
          </a:xfrm>
        </p:spPr>
        <p:txBody>
          <a:bodyPr>
            <a:normAutofit/>
          </a:bodyPr>
          <a:lstStyle/>
          <a:p>
            <a:pPr algn="ct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The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Balance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Sheet</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6"/>
          <p:cNvSpPr txBox="1">
            <a:spLocks noChangeArrowheads="1"/>
          </p:cNvSpPr>
          <p:nvPr/>
        </p:nvSpPr>
        <p:spPr bwMode="auto">
          <a:xfrm>
            <a:off x="467544" y="1442772"/>
            <a:ext cx="81369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dirty="0">
                <a:cs typeface="Times New Roman" panose="02020603050405020304" pitchFamily="18" charset="0"/>
              </a:rPr>
              <a:t>Home Depot Common Size Balance Sheet (December 31, 2017) $ Millions</a:t>
            </a:r>
          </a:p>
        </p:txBody>
      </p:sp>
      <p:pic>
        <p:nvPicPr>
          <p:cNvPr id="6" name="Picture 1">
            <a:extLst>
              <a:ext uri="{FF2B5EF4-FFF2-40B4-BE49-F238E27FC236}">
                <a16:creationId xmlns="" xmlns:a16="http://schemas.microsoft.com/office/drawing/2014/main" id="{542AE28A-BA02-4740-9338-A1C52BF4B5F1}"/>
              </a:ext>
            </a:extLst>
          </p:cNvPr>
          <p:cNvPicPr>
            <a:picLocks noChangeAspect="1"/>
          </p:cNvPicPr>
          <p:nvPr/>
        </p:nvPicPr>
        <p:blipFill>
          <a:blip r:embed="rId2"/>
          <a:stretch>
            <a:fillRect/>
          </a:stretch>
        </p:blipFill>
        <p:spPr>
          <a:xfrm>
            <a:off x="211587" y="2286000"/>
            <a:ext cx="8666667" cy="4095328"/>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739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571472" y="0"/>
            <a:ext cx="8229600" cy="1143000"/>
          </a:xfrm>
        </p:spPr>
        <p:txBody>
          <a:bodyPr>
            <a:normAutofit/>
          </a:bodyPr>
          <a:lstStyle/>
          <a:p>
            <a:pPr algn="ctr"/>
            <a:r>
              <a:rPr lang="en-US" sz="3200" b="1" dirty="0">
                <a:latin typeface="Times New Roman" pitchFamily="18" charset="0"/>
                <a:cs typeface="Times New Roman" pitchFamily="18" charset="0"/>
              </a:rPr>
              <a:t>Book Values and Market </a:t>
            </a:r>
            <a:r>
              <a:rPr lang="en-US" sz="3200" b="1" dirty="0" smtClean="0">
                <a:latin typeface="Times New Roman" pitchFamily="18" charset="0"/>
                <a:cs typeface="Times New Roman" pitchFamily="18" charset="0"/>
              </a:rPr>
              <a:t>Values</a:t>
            </a:r>
            <a:endParaRPr lang="en-US" altLang="en-US" sz="3200" b="1" dirty="0">
              <a:latin typeface="Times New Roman" pitchFamily="18" charset="0"/>
              <a:cs typeface="Times New Roman" pitchFamily="18" charset="0"/>
            </a:endParaRPr>
          </a:p>
        </p:txBody>
      </p:sp>
      <p:sp>
        <p:nvSpPr>
          <p:cNvPr id="114693" name="Rectangle 5"/>
          <p:cNvSpPr>
            <a:spLocks noGrp="1" noChangeArrowheads="1"/>
          </p:cNvSpPr>
          <p:nvPr>
            <p:ph idx="1"/>
          </p:nvPr>
        </p:nvSpPr>
        <p:spPr>
          <a:xfrm>
            <a:off x="457200" y="1357298"/>
            <a:ext cx="8229600" cy="5500702"/>
          </a:xfrm>
        </p:spPr>
        <p:txBody>
          <a:bodyPr>
            <a:normAutofit/>
          </a:bodyPr>
          <a:lstStyle/>
          <a:p>
            <a:pPr algn="just">
              <a:lnSpc>
                <a:spcPct val="160000"/>
              </a:lnSpc>
            </a:pPr>
            <a:r>
              <a:rPr lang="en-US" altLang="en-US" sz="2200" dirty="0">
                <a:latin typeface="Times New Roman" pitchFamily="18" charset="0"/>
                <a:cs typeface="Times New Roman" pitchFamily="18" charset="0"/>
              </a:rPr>
              <a:t>Book Values</a:t>
            </a:r>
          </a:p>
          <a:p>
            <a:pPr lvl="1" algn="just">
              <a:lnSpc>
                <a:spcPct val="160000"/>
              </a:lnSpc>
            </a:pPr>
            <a:r>
              <a:rPr lang="en-US" altLang="en-US" sz="2200" dirty="0">
                <a:latin typeface="Times New Roman" pitchFamily="18" charset="0"/>
                <a:cs typeface="Times New Roman" pitchFamily="18" charset="0"/>
              </a:rPr>
              <a:t>Value of assets or liabilities according to the balance sheet</a:t>
            </a:r>
          </a:p>
          <a:p>
            <a:pPr algn="just">
              <a:lnSpc>
                <a:spcPct val="160000"/>
              </a:lnSpc>
            </a:pPr>
            <a:r>
              <a:rPr lang="en-US" altLang="en-US" sz="2200" dirty="0">
                <a:latin typeface="Times New Roman" pitchFamily="18" charset="0"/>
                <a:cs typeface="Times New Roman" pitchFamily="18" charset="0"/>
              </a:rPr>
              <a:t>Market Values</a:t>
            </a:r>
          </a:p>
          <a:p>
            <a:pPr lvl="1" algn="just">
              <a:lnSpc>
                <a:spcPct val="160000"/>
              </a:lnSpc>
            </a:pPr>
            <a:r>
              <a:rPr lang="en-US" altLang="en-US" sz="2200" dirty="0">
                <a:latin typeface="Times New Roman" pitchFamily="18" charset="0"/>
                <a:cs typeface="Times New Roman" pitchFamily="18" charset="0"/>
              </a:rPr>
              <a:t>The value of assets or liabilities were they to be resold in a market</a:t>
            </a:r>
          </a:p>
          <a:p>
            <a:pPr algn="just">
              <a:lnSpc>
                <a:spcPct val="160000"/>
              </a:lnSpc>
            </a:pPr>
            <a:r>
              <a:rPr lang="en-US" altLang="en-US" sz="2200" dirty="0">
                <a:latin typeface="Times New Roman" pitchFamily="18" charset="0"/>
                <a:cs typeface="Times New Roman" pitchFamily="18" charset="0"/>
              </a:rPr>
              <a:t>Generally Accepted Accounting Principles (GAAP)</a:t>
            </a:r>
          </a:p>
          <a:p>
            <a:pPr lvl="1" algn="just">
              <a:lnSpc>
                <a:spcPct val="160000"/>
              </a:lnSpc>
            </a:pPr>
            <a:r>
              <a:rPr lang="en-US" altLang="en-US" sz="2200" dirty="0">
                <a:latin typeface="Times New Roman" pitchFamily="18" charset="0"/>
                <a:cs typeface="Times New Roman" pitchFamily="18" charset="0"/>
              </a:rPr>
              <a:t>Procedures for preparing financial statements</a:t>
            </a:r>
          </a:p>
          <a:p>
            <a:pPr algn="just">
              <a:lnSpc>
                <a:spcPct val="160000"/>
              </a:lnSpc>
            </a:pPr>
            <a:r>
              <a:rPr lang="en-US" altLang="en-US" sz="2200" dirty="0">
                <a:latin typeface="Times New Roman" pitchFamily="18" charset="0"/>
                <a:cs typeface="Times New Roman" pitchFamily="18" charset="0"/>
              </a:rPr>
              <a:t>Equity and asset “market values” are usually higher than their “book values”</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749909"/>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693">
                                            <p:txEl>
                                              <p:pRg st="0" end="0"/>
                                            </p:txEl>
                                          </p:spTgt>
                                        </p:tgtEl>
                                        <p:attrNameLst>
                                          <p:attrName>style.visibility</p:attrName>
                                        </p:attrNameLst>
                                      </p:cBhvr>
                                      <p:to>
                                        <p:strVal val="visible"/>
                                      </p:to>
                                    </p:set>
                                    <p:anim calcmode="lin" valueType="num">
                                      <p:cBhvr additive="base">
                                        <p:cTn id="7" dur="500" fill="hold"/>
                                        <p:tgtEl>
                                          <p:spTgt spid="1146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4693">
                                            <p:txEl>
                                              <p:pRg st="0" end="0"/>
                                            </p:txEl>
                                          </p:spTgt>
                                        </p:tgtEl>
                                        <p:attrNameLst>
                                          <p:attrName>ppt_c</p:attrName>
                                        </p:attrNameLst>
                                      </p:cBhvr>
                                      <p:to>
                                        <a:schemeClr val="accent2"/>
                                      </p:to>
                                    </p:animClr>
                                  </p:subTnLst>
                                </p:cTn>
                              </p:par>
                              <p:par>
                                <p:cTn id="9" presetID="2" presetClass="entr" presetSubtype="4" fill="hold" grpId="0" nodeType="withEffect">
                                  <p:stCondLst>
                                    <p:cond delay="0"/>
                                  </p:stCondLst>
                                  <p:childTnLst>
                                    <p:set>
                                      <p:cBhvr>
                                        <p:cTn id="10" dur="1" fill="hold">
                                          <p:stCondLst>
                                            <p:cond delay="0"/>
                                          </p:stCondLst>
                                        </p:cTn>
                                        <p:tgtEl>
                                          <p:spTgt spid="114693">
                                            <p:txEl>
                                              <p:pRg st="1" end="1"/>
                                            </p:txEl>
                                          </p:spTgt>
                                        </p:tgtEl>
                                        <p:attrNameLst>
                                          <p:attrName>style.visibility</p:attrName>
                                        </p:attrNameLst>
                                      </p:cBhvr>
                                      <p:to>
                                        <p:strVal val="visible"/>
                                      </p:to>
                                    </p:set>
                                    <p:anim calcmode="lin" valueType="num">
                                      <p:cBhvr additive="base">
                                        <p:cTn id="11" dur="500" fill="hold"/>
                                        <p:tgtEl>
                                          <p:spTgt spid="11469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469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4693">
                                            <p:txEl>
                                              <p:pRg st="1" end="1"/>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4693">
                                            <p:txEl>
                                              <p:pRg st="2" end="2"/>
                                            </p:txEl>
                                          </p:spTgt>
                                        </p:tgtEl>
                                        <p:attrNameLst>
                                          <p:attrName>style.visibility</p:attrName>
                                        </p:attrNameLst>
                                      </p:cBhvr>
                                      <p:to>
                                        <p:strVal val="visible"/>
                                      </p:to>
                                    </p:set>
                                    <p:anim calcmode="lin" valueType="num">
                                      <p:cBhvr additive="base">
                                        <p:cTn id="17" dur="500" fill="hold"/>
                                        <p:tgtEl>
                                          <p:spTgt spid="11469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469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4693">
                                            <p:txEl>
                                              <p:pRg st="2" end="2"/>
                                            </p:txEl>
                                          </p:spTgt>
                                        </p:tgtEl>
                                        <p:attrNameLst>
                                          <p:attrName>ppt_c</p:attrName>
                                        </p:attrNameLst>
                                      </p:cBhvr>
                                      <p:to>
                                        <a:schemeClr val="accent2"/>
                                      </p:to>
                                    </p:animClr>
                                  </p:subTnLst>
                                </p:cTn>
                              </p:par>
                              <p:par>
                                <p:cTn id="19" presetID="2" presetClass="entr" presetSubtype="4" fill="hold" grpId="0" nodeType="withEffect">
                                  <p:stCondLst>
                                    <p:cond delay="0"/>
                                  </p:stCondLst>
                                  <p:childTnLst>
                                    <p:set>
                                      <p:cBhvr>
                                        <p:cTn id="20" dur="1" fill="hold">
                                          <p:stCondLst>
                                            <p:cond delay="0"/>
                                          </p:stCondLst>
                                        </p:cTn>
                                        <p:tgtEl>
                                          <p:spTgt spid="114693">
                                            <p:txEl>
                                              <p:pRg st="3" end="3"/>
                                            </p:txEl>
                                          </p:spTgt>
                                        </p:tgtEl>
                                        <p:attrNameLst>
                                          <p:attrName>style.visibility</p:attrName>
                                        </p:attrNameLst>
                                      </p:cBhvr>
                                      <p:to>
                                        <p:strVal val="visible"/>
                                      </p:to>
                                    </p:set>
                                    <p:anim calcmode="lin" valueType="num">
                                      <p:cBhvr additive="base">
                                        <p:cTn id="21" dur="500" fill="hold"/>
                                        <p:tgtEl>
                                          <p:spTgt spid="11469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469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4693">
                                            <p:txEl>
                                              <p:pRg st="3" end="3"/>
                                            </p:txEl>
                                          </p:spTgt>
                                        </p:tgtEl>
                                        <p:attrNameLst>
                                          <p:attrName>ppt_c</p:attrName>
                                        </p:attrNameLst>
                                      </p:cBhvr>
                                      <p:to>
                                        <a:schemeClr val="accent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4693">
                                            <p:txEl>
                                              <p:pRg st="4" end="4"/>
                                            </p:txEl>
                                          </p:spTgt>
                                        </p:tgtEl>
                                        <p:attrNameLst>
                                          <p:attrName>style.visibility</p:attrName>
                                        </p:attrNameLst>
                                      </p:cBhvr>
                                      <p:to>
                                        <p:strVal val="visible"/>
                                      </p:to>
                                    </p:set>
                                    <p:anim calcmode="lin" valueType="num">
                                      <p:cBhvr additive="base">
                                        <p:cTn id="27" dur="500" fill="hold"/>
                                        <p:tgtEl>
                                          <p:spTgt spid="11469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469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4693">
                                            <p:txEl>
                                              <p:pRg st="4" end="4"/>
                                            </p:txEl>
                                          </p:spTgt>
                                        </p:tgtEl>
                                        <p:attrNameLst>
                                          <p:attrName>ppt_c</p:attrName>
                                        </p:attrNameLst>
                                      </p:cBhvr>
                                      <p:to>
                                        <a:schemeClr val="accent2"/>
                                      </p:to>
                                    </p:animClr>
                                  </p:subTnLst>
                                </p:cTn>
                              </p:par>
                              <p:par>
                                <p:cTn id="29" presetID="2" presetClass="entr" presetSubtype="4" fill="hold" grpId="0" nodeType="withEffect">
                                  <p:stCondLst>
                                    <p:cond delay="0"/>
                                  </p:stCondLst>
                                  <p:childTnLst>
                                    <p:set>
                                      <p:cBhvr>
                                        <p:cTn id="30" dur="1" fill="hold">
                                          <p:stCondLst>
                                            <p:cond delay="0"/>
                                          </p:stCondLst>
                                        </p:cTn>
                                        <p:tgtEl>
                                          <p:spTgt spid="114693">
                                            <p:txEl>
                                              <p:pRg st="5" end="5"/>
                                            </p:txEl>
                                          </p:spTgt>
                                        </p:tgtEl>
                                        <p:attrNameLst>
                                          <p:attrName>style.visibility</p:attrName>
                                        </p:attrNameLst>
                                      </p:cBhvr>
                                      <p:to>
                                        <p:strVal val="visible"/>
                                      </p:to>
                                    </p:set>
                                    <p:anim calcmode="lin" valueType="num">
                                      <p:cBhvr additive="base">
                                        <p:cTn id="31" dur="500" fill="hold"/>
                                        <p:tgtEl>
                                          <p:spTgt spid="11469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4693">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4693">
                                            <p:txEl>
                                              <p:pRg st="5" end="5"/>
                                            </p:txEl>
                                          </p:spTgt>
                                        </p:tgtEl>
                                        <p:attrNameLst>
                                          <p:attrName>ppt_c</p:attrName>
                                        </p:attrNameLst>
                                      </p:cBhvr>
                                      <p:to>
                                        <a:schemeClr val="accent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4693">
                                            <p:txEl>
                                              <p:pRg st="6" end="6"/>
                                            </p:txEl>
                                          </p:spTgt>
                                        </p:tgtEl>
                                        <p:attrNameLst>
                                          <p:attrName>style.visibility</p:attrName>
                                        </p:attrNameLst>
                                      </p:cBhvr>
                                      <p:to>
                                        <p:strVal val="visible"/>
                                      </p:to>
                                    </p:set>
                                    <p:anim calcmode="lin" valueType="num">
                                      <p:cBhvr additive="base">
                                        <p:cTn id="37" dur="500" fill="hold"/>
                                        <p:tgtEl>
                                          <p:spTgt spid="11469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4693">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4693">
                                            <p:txEl>
                                              <p:pRg st="6" end="6"/>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12776"/>
            <a:ext cx="8229600" cy="5040560"/>
          </a:xfrm>
        </p:spPr>
        <p:txBody>
          <a:bodyPr>
            <a:normAutofit/>
          </a:bodyPr>
          <a:lstStyle/>
          <a:p>
            <a:pPr marL="0" indent="0" algn="just">
              <a:lnSpc>
                <a:spcPct val="150000"/>
              </a:lnSpc>
              <a:buNone/>
            </a:pPr>
            <a:r>
              <a:rPr lang="tr-TR" sz="2400" b="1" u="sng" dirty="0" err="1" smtClean="0">
                <a:latin typeface="Times New Roman" panose="02020603050405020304" pitchFamily="18" charset="0"/>
                <a:cs typeface="Times New Roman" panose="02020603050405020304" pitchFamily="18" charset="0"/>
              </a:rPr>
              <a:t>Example</a:t>
            </a:r>
            <a:r>
              <a:rPr lang="tr-TR" sz="2400" b="1" u="sng" dirty="0" smtClean="0">
                <a:latin typeface="Times New Roman" panose="02020603050405020304" pitchFamily="18" charset="0"/>
                <a:cs typeface="Times New Roman" panose="02020603050405020304" pitchFamily="18" charset="0"/>
              </a:rPr>
              <a:t> 1:</a:t>
            </a:r>
            <a:r>
              <a:rPr lang="tr-TR" sz="2400" b="1" dirty="0" smtClean="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a:t>
            </a:r>
            <a:r>
              <a:rPr lang="tr-TR" sz="2400" dirty="0" err="1" smtClean="0">
                <a:latin typeface="Times New Roman" panose="02020603050405020304" pitchFamily="18" charset="0"/>
                <a:cs typeface="Times New Roman" panose="02020603050405020304" pitchFamily="18" charset="0"/>
              </a:rPr>
              <a:t>onstruct</a:t>
            </a:r>
            <a:r>
              <a:rPr lang="tr-TR" sz="2400" dirty="0" smtClean="0">
                <a:latin typeface="Times New Roman" panose="02020603050405020304" pitchFamily="18" charset="0"/>
                <a:cs typeface="Times New Roman" panose="02020603050405020304" pitchFamily="18" charset="0"/>
              </a:rPr>
              <a:t> a </a:t>
            </a:r>
            <a:r>
              <a:rPr lang="tr-TR" sz="2400" dirty="0" err="1" smtClean="0">
                <a:latin typeface="Times New Roman" panose="02020603050405020304" pitchFamily="18" charset="0"/>
                <a:cs typeface="Times New Roman" panose="02020603050405020304" pitchFamily="18" charset="0"/>
              </a:rPr>
              <a:t>balance</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sheet</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for</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Sophie’s</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Sofas</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given</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the</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following</a:t>
            </a:r>
            <a:r>
              <a:rPr lang="tr-TR" sz="2400" dirty="0" smtClean="0">
                <a:latin typeface="Times New Roman" panose="02020603050405020304" pitchFamily="18" charset="0"/>
                <a:cs typeface="Times New Roman" panose="02020603050405020304" pitchFamily="18" charset="0"/>
              </a:rPr>
              <a:t> data. </a:t>
            </a:r>
            <a:r>
              <a:rPr lang="tr-TR" sz="2400" dirty="0" err="1" smtClean="0">
                <a:latin typeface="Times New Roman" panose="02020603050405020304" pitchFamily="18" charset="0"/>
                <a:cs typeface="Times New Roman" panose="02020603050405020304" pitchFamily="18" charset="0"/>
              </a:rPr>
              <a:t>What</a:t>
            </a:r>
            <a:r>
              <a:rPr lang="tr-TR" sz="2400" dirty="0" smtClean="0">
                <a:latin typeface="Times New Roman" panose="02020603050405020304" pitchFamily="18" charset="0"/>
                <a:cs typeface="Times New Roman" panose="02020603050405020304" pitchFamily="18" charset="0"/>
              </a:rPr>
              <a:t> is </a:t>
            </a:r>
            <a:r>
              <a:rPr lang="tr-TR" sz="2400" dirty="0" err="1" smtClean="0">
                <a:latin typeface="Times New Roman" panose="02020603050405020304" pitchFamily="18" charset="0"/>
                <a:cs typeface="Times New Roman" panose="02020603050405020304" pitchFamily="18" charset="0"/>
              </a:rPr>
              <a:t>shareholders</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equity</a:t>
            </a:r>
            <a:r>
              <a:rPr lang="tr-TR" sz="2400" dirty="0" smtClean="0">
                <a:latin typeface="Times New Roman" panose="02020603050405020304" pitchFamily="18" charset="0"/>
                <a:cs typeface="Times New Roman" panose="02020603050405020304" pitchFamily="18" charset="0"/>
              </a:rPr>
              <a:t>?</a:t>
            </a:r>
          </a:p>
          <a:p>
            <a:pPr marL="0" indent="0" algn="just">
              <a:lnSpc>
                <a:spcPct val="150000"/>
              </a:lnSpc>
              <a:buNone/>
            </a:pPr>
            <a:endParaRPr lang="en-US" sz="2400" dirty="0">
              <a:latin typeface="Times New Roman" panose="02020603050405020304" pitchFamily="18" charset="0"/>
              <a:cs typeface="Times New Roman" panose="02020603050405020304" pitchFamily="18" charset="0"/>
            </a:endParaRPr>
          </a:p>
        </p:txBody>
      </p:sp>
      <p:sp>
        <p:nvSpPr>
          <p:cNvPr id="4" name="Başlık 1"/>
          <p:cNvSpPr>
            <a:spLocks noGrp="1"/>
          </p:cNvSpPr>
          <p:nvPr>
            <p:ph type="title"/>
          </p:nvPr>
        </p:nvSpPr>
        <p:spPr>
          <a:xfrm>
            <a:off x="457200" y="704088"/>
            <a:ext cx="8229600" cy="564672"/>
          </a:xfrm>
        </p:spPr>
        <p:txBody>
          <a:bodyPr>
            <a:normAutofit/>
          </a:bodyPr>
          <a:lstStyle/>
          <a:p>
            <a:pPr algn="ct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The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Balance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Sheet</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1536268664"/>
              </p:ext>
            </p:extLst>
          </p:nvPr>
        </p:nvGraphicFramePr>
        <p:xfrm>
          <a:off x="1763688" y="2636912"/>
          <a:ext cx="5472608" cy="3096345"/>
        </p:xfrm>
        <a:graphic>
          <a:graphicData uri="http://schemas.openxmlformats.org/drawingml/2006/table">
            <a:tbl>
              <a:tblPr>
                <a:tableStyleId>{5940675A-B579-460E-94D1-54222C63F5DA}</a:tableStyleId>
              </a:tblPr>
              <a:tblGrid>
                <a:gridCol w="2736304"/>
                <a:gridCol w="2736304"/>
              </a:tblGrid>
              <a:tr h="442335">
                <a:tc>
                  <a:txBody>
                    <a:bodyPr/>
                    <a:lstStyle/>
                    <a:p>
                      <a:pPr algn="l" fontAlgn="b"/>
                      <a:r>
                        <a:rPr lang="en-US" sz="2000" b="1" u="none" strike="noStrike" dirty="0">
                          <a:solidFill>
                            <a:schemeClr val="tx1"/>
                          </a:solidFill>
                          <a:effectLst/>
                          <a:latin typeface="Times New Roman" panose="02020603050405020304" pitchFamily="18" charset="0"/>
                          <a:cs typeface="Times New Roman" panose="02020603050405020304" pitchFamily="18" charset="0"/>
                        </a:rPr>
                        <a:t>Input variables:</a:t>
                      </a:r>
                      <a:endParaRPr lang="en-US" sz="20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 </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442335">
                <a:tc>
                  <a:txBody>
                    <a:bodyPr/>
                    <a:lstStyle/>
                    <a:p>
                      <a:pPr algn="l" fontAlgn="b"/>
                      <a:r>
                        <a:rPr lang="en-US" sz="2000" u="none" strike="noStrike">
                          <a:effectLst/>
                          <a:latin typeface="Times New Roman" panose="02020603050405020304" pitchFamily="18" charset="0"/>
                          <a:cs typeface="Times New Roman" panose="02020603050405020304" pitchFamily="18" charset="0"/>
                        </a:rPr>
                        <a:t>Cash Balance</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$10.000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442335">
                <a:tc>
                  <a:txBody>
                    <a:bodyPr/>
                    <a:lstStyle/>
                    <a:p>
                      <a:pPr algn="l" fontAlgn="b"/>
                      <a:r>
                        <a:rPr lang="en-US" sz="2000" u="none" strike="noStrike">
                          <a:effectLst/>
                          <a:latin typeface="Times New Roman" panose="02020603050405020304" pitchFamily="18" charset="0"/>
                          <a:cs typeface="Times New Roman" panose="02020603050405020304" pitchFamily="18" charset="0"/>
                        </a:rPr>
                        <a:t>Inventory of Sofas</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$200.000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442335">
                <a:tc>
                  <a:txBody>
                    <a:bodyPr/>
                    <a:lstStyle/>
                    <a:p>
                      <a:pPr algn="l" fontAlgn="b"/>
                      <a:r>
                        <a:rPr lang="en-US" sz="2000" u="none" strike="noStrike">
                          <a:effectLst/>
                          <a:latin typeface="Times New Roman" panose="02020603050405020304" pitchFamily="18" charset="0"/>
                          <a:cs typeface="Times New Roman" panose="02020603050405020304" pitchFamily="18" charset="0"/>
                        </a:rPr>
                        <a:t>Store and Property</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$100.000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442335">
                <a:tc>
                  <a:txBody>
                    <a:bodyPr/>
                    <a:lstStyle/>
                    <a:p>
                      <a:pPr algn="l" fontAlgn="b"/>
                      <a:r>
                        <a:rPr lang="en-US" sz="2000" u="none" strike="noStrike">
                          <a:effectLst/>
                          <a:latin typeface="Times New Roman" panose="02020603050405020304" pitchFamily="18" charset="0"/>
                          <a:cs typeface="Times New Roman" panose="02020603050405020304" pitchFamily="18" charset="0"/>
                        </a:rPr>
                        <a:t>Acounts Receivable</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$22.000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442335">
                <a:tc>
                  <a:txBody>
                    <a:bodyPr/>
                    <a:lstStyle/>
                    <a:p>
                      <a:pPr algn="l" fontAlgn="b"/>
                      <a:r>
                        <a:rPr lang="en-US" sz="2000" u="none" strike="noStrike">
                          <a:effectLst/>
                          <a:latin typeface="Times New Roman" panose="02020603050405020304" pitchFamily="18" charset="0"/>
                          <a:cs typeface="Times New Roman" panose="02020603050405020304" pitchFamily="18" charset="0"/>
                        </a:rPr>
                        <a:t>Acounts Payable</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$17.000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442335">
                <a:tc>
                  <a:txBody>
                    <a:bodyPr/>
                    <a:lstStyle/>
                    <a:p>
                      <a:pPr algn="l" fontAlgn="b"/>
                      <a:r>
                        <a:rPr lang="en-US" sz="2000" u="none" strike="noStrike">
                          <a:effectLst/>
                          <a:latin typeface="Times New Roman" panose="02020603050405020304" pitchFamily="18" charset="0"/>
                          <a:cs typeface="Times New Roman" panose="02020603050405020304" pitchFamily="18" charset="0"/>
                        </a:rPr>
                        <a:t>Long Term Debt</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$170.000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bl>
          </a:graphicData>
        </a:graphic>
      </p:graphicFrame>
      <p:pic>
        <p:nvPicPr>
          <p:cNvPr id="6" name="Picture 4"/>
          <p:cNvPicPr>
            <a:picLocks noChangeAspect="1" noChangeArrowheads="1"/>
          </p:cNvPicPr>
          <p:nvPr/>
        </p:nvPicPr>
        <p:blipFill>
          <a:blip r:embed="rId2"/>
          <a:srcRect/>
          <a:stretch>
            <a:fillRect/>
          </a:stretch>
        </p:blipFill>
        <p:spPr bwMode="auto">
          <a:xfrm>
            <a:off x="7740352" y="5589240"/>
            <a:ext cx="1273125" cy="944992"/>
          </a:xfrm>
          <a:prstGeom prst="rect">
            <a:avLst/>
          </a:prstGeom>
          <a:noFill/>
          <a:ln w="9525">
            <a:noFill/>
            <a:miter lim="800000"/>
            <a:headEnd/>
            <a:tailEnd/>
          </a:ln>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9371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052736"/>
            <a:ext cx="8229600" cy="5400600"/>
          </a:xfrm>
        </p:spPr>
        <p:txBody>
          <a:bodyPr>
            <a:normAutofit/>
          </a:bodyPr>
          <a:lstStyle/>
          <a:p>
            <a:pPr marL="0" indent="0" algn="just">
              <a:lnSpc>
                <a:spcPct val="150000"/>
              </a:lnSpc>
              <a:buNone/>
            </a:pPr>
            <a:r>
              <a:rPr lang="tr-TR" sz="2400" b="1" u="sng" dirty="0" err="1" smtClean="0">
                <a:latin typeface="Times New Roman" panose="02020603050405020304" pitchFamily="18" charset="0"/>
                <a:cs typeface="Times New Roman" panose="02020603050405020304" pitchFamily="18" charset="0"/>
              </a:rPr>
              <a:t>Answer</a:t>
            </a:r>
            <a:r>
              <a:rPr lang="tr-TR" sz="2400" b="1" u="sng" dirty="0" smtClean="0">
                <a:latin typeface="Times New Roman" panose="02020603050405020304" pitchFamily="18" charset="0"/>
                <a:cs typeface="Times New Roman" panose="02020603050405020304" pitchFamily="18" charset="0"/>
              </a:rPr>
              <a:t> 1:</a:t>
            </a:r>
            <a:endParaRPr lang="en-US" sz="2400" dirty="0">
              <a:latin typeface="Times New Roman" panose="02020603050405020304" pitchFamily="18" charset="0"/>
              <a:cs typeface="Times New Roman" panose="02020603050405020304" pitchFamily="18" charset="0"/>
            </a:endParaRPr>
          </a:p>
        </p:txBody>
      </p:sp>
      <p:sp>
        <p:nvSpPr>
          <p:cNvPr id="4" name="Başlık 1"/>
          <p:cNvSpPr>
            <a:spLocks noGrp="1"/>
          </p:cNvSpPr>
          <p:nvPr>
            <p:ph type="title"/>
          </p:nvPr>
        </p:nvSpPr>
        <p:spPr>
          <a:xfrm>
            <a:off x="457200" y="704088"/>
            <a:ext cx="8229600" cy="564672"/>
          </a:xfrm>
        </p:spPr>
        <p:txBody>
          <a:bodyPr>
            <a:normAutofit/>
          </a:bodyPr>
          <a:lstStyle/>
          <a:p>
            <a:pPr algn="ct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The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Balance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Sheet</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4235129370"/>
              </p:ext>
            </p:extLst>
          </p:nvPr>
        </p:nvGraphicFramePr>
        <p:xfrm>
          <a:off x="827584" y="1700808"/>
          <a:ext cx="7560839" cy="4032449"/>
        </p:xfrm>
        <a:graphic>
          <a:graphicData uri="http://schemas.openxmlformats.org/drawingml/2006/table">
            <a:tbl>
              <a:tblPr>
                <a:tableStyleId>{5C22544A-7EE6-4342-B048-85BDC9FD1C3A}</a:tableStyleId>
              </a:tblPr>
              <a:tblGrid>
                <a:gridCol w="2299361"/>
                <a:gridCol w="1190257"/>
                <a:gridCol w="865642"/>
                <a:gridCol w="865642"/>
                <a:gridCol w="1149680"/>
                <a:gridCol w="1190257"/>
              </a:tblGrid>
              <a:tr h="482928">
                <a:tc gridSpan="2">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Assets</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3">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Liabilities &amp; Shareholders' Equity</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r>
              <a:tr h="482928">
                <a:tc>
                  <a:txBody>
                    <a:bodyPr/>
                    <a:lstStyle/>
                    <a:p>
                      <a:pPr algn="l" fontAlgn="b"/>
                      <a:r>
                        <a:rPr lang="en-US" sz="1800" u="none" strike="noStrike">
                          <a:effectLst/>
                          <a:latin typeface="Times New Roman" panose="02020603050405020304" pitchFamily="18" charset="0"/>
                          <a:cs typeface="Times New Roman" panose="02020603050405020304" pitchFamily="18" charset="0"/>
                        </a:rPr>
                        <a:t>Cash</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800" u="none" strike="noStrike">
                          <a:effectLst/>
                          <a:latin typeface="Times New Roman" panose="02020603050405020304" pitchFamily="18" charset="0"/>
                          <a:cs typeface="Times New Roman" panose="02020603050405020304" pitchFamily="18" charset="0"/>
                        </a:rPr>
                        <a:t>$10.000</a:t>
                      </a:r>
                      <a:endParaRPr lang="en-US" sz="18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8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1800" u="none" strike="noStrike">
                          <a:effectLst/>
                          <a:latin typeface="Times New Roman" panose="02020603050405020304" pitchFamily="18" charset="0"/>
                          <a:cs typeface="Times New Roman" panose="02020603050405020304" pitchFamily="18" charset="0"/>
                        </a:rPr>
                        <a:t>Accounts Payable</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r" fontAlgn="b"/>
                      <a:r>
                        <a:rPr lang="en-US" sz="1800" u="none" strike="noStrike">
                          <a:effectLst/>
                          <a:latin typeface="Times New Roman" panose="02020603050405020304" pitchFamily="18" charset="0"/>
                          <a:cs typeface="Times New Roman" panose="02020603050405020304" pitchFamily="18" charset="0"/>
                        </a:rPr>
                        <a:t>$17.000</a:t>
                      </a:r>
                      <a:endParaRPr lang="en-US" sz="18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r>
              <a:tr h="482928">
                <a:tc>
                  <a:txBody>
                    <a:bodyPr/>
                    <a:lstStyle/>
                    <a:p>
                      <a:pPr algn="l" fontAlgn="b"/>
                      <a:r>
                        <a:rPr lang="en-US" sz="1800" u="none" strike="noStrike">
                          <a:effectLst/>
                          <a:latin typeface="Times New Roman" panose="02020603050405020304" pitchFamily="18" charset="0"/>
                          <a:cs typeface="Times New Roman" panose="02020603050405020304" pitchFamily="18" charset="0"/>
                        </a:rPr>
                        <a:t>Accounts Receivable</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800" u="none" strike="noStrike">
                          <a:effectLst/>
                          <a:latin typeface="Times New Roman" panose="02020603050405020304" pitchFamily="18" charset="0"/>
                          <a:cs typeface="Times New Roman" panose="02020603050405020304" pitchFamily="18" charset="0"/>
                        </a:rPr>
                        <a:t>22.000</a:t>
                      </a:r>
                      <a:endParaRPr lang="en-US" sz="18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1800" u="none" strike="noStrike">
                          <a:effectLst/>
                          <a:latin typeface="Times New Roman" panose="02020603050405020304" pitchFamily="18" charset="0"/>
                          <a:cs typeface="Times New Roman" panose="02020603050405020304" pitchFamily="18" charset="0"/>
                        </a:rPr>
                        <a:t>Long Term Debt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r" fontAlgn="b"/>
                      <a:r>
                        <a:rPr lang="en-US" sz="1800" u="none" strike="noStrike">
                          <a:effectLst/>
                          <a:latin typeface="Times New Roman" panose="02020603050405020304" pitchFamily="18" charset="0"/>
                          <a:cs typeface="Times New Roman" panose="02020603050405020304" pitchFamily="18" charset="0"/>
                        </a:rPr>
                        <a:t>170.000</a:t>
                      </a:r>
                      <a:endParaRPr lang="en-US" sz="18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r>
              <a:tr h="482928">
                <a:tc>
                  <a:txBody>
                    <a:bodyPr/>
                    <a:lstStyle/>
                    <a:p>
                      <a:pPr algn="l" fontAlgn="b"/>
                      <a:r>
                        <a:rPr lang="en-US" sz="1800" u="none" strike="noStrike">
                          <a:effectLst/>
                          <a:latin typeface="Times New Roman" panose="02020603050405020304" pitchFamily="18" charset="0"/>
                          <a:cs typeface="Times New Roman" panose="02020603050405020304" pitchFamily="18" charset="0"/>
                        </a:rPr>
                        <a:t>Inventory</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800" u="none" strike="noStrike">
                          <a:effectLst/>
                          <a:latin typeface="Times New Roman" panose="02020603050405020304" pitchFamily="18" charset="0"/>
                          <a:cs typeface="Times New Roman" panose="02020603050405020304" pitchFamily="18" charset="0"/>
                        </a:rPr>
                        <a:t>200.000</a:t>
                      </a:r>
                      <a:endParaRPr lang="en-US" sz="18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endParaRPr lang="en-US" sz="18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r>
              <a:tr h="482928">
                <a:tc>
                  <a:txBody>
                    <a:bodyPr/>
                    <a:lstStyle/>
                    <a:p>
                      <a:pPr algn="l" fontAlgn="b"/>
                      <a:r>
                        <a:rPr lang="en-US" sz="1800" u="none" strike="noStrike">
                          <a:effectLst/>
                          <a:latin typeface="Times New Roman" panose="02020603050405020304" pitchFamily="18" charset="0"/>
                          <a:cs typeface="Times New Roman" panose="02020603050405020304" pitchFamily="18" charset="0"/>
                        </a:rPr>
                        <a:t>Store and Property</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800" u="sng" strike="noStrike">
                          <a:effectLst/>
                          <a:latin typeface="Times New Roman" panose="02020603050405020304" pitchFamily="18" charset="0"/>
                          <a:cs typeface="Times New Roman" panose="02020603050405020304" pitchFamily="18" charset="0"/>
                        </a:rPr>
                        <a:t>100.000</a:t>
                      </a:r>
                      <a:endParaRPr lang="en-US" sz="1800" b="0" i="0" u="sng"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1800" u="none" strike="noStrike">
                          <a:effectLst/>
                          <a:latin typeface="Times New Roman" panose="02020603050405020304" pitchFamily="18" charset="0"/>
                          <a:cs typeface="Times New Roman" panose="02020603050405020304" pitchFamily="18" charset="0"/>
                        </a:rPr>
                        <a:t>Shareholders Equity</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r" fontAlgn="b"/>
                      <a:r>
                        <a:rPr lang="en-US" sz="1800" u="sng" strike="noStrike">
                          <a:effectLst/>
                          <a:latin typeface="Times New Roman" panose="02020603050405020304" pitchFamily="18" charset="0"/>
                          <a:cs typeface="Times New Roman" panose="02020603050405020304" pitchFamily="18" charset="0"/>
                        </a:rPr>
                        <a:t>145.000</a:t>
                      </a:r>
                      <a:endParaRPr lang="en-US" sz="1800" b="0" i="0" u="sng"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r>
              <a:tr h="482928">
                <a:tc>
                  <a:txBody>
                    <a:bodyPr/>
                    <a:lstStyle/>
                    <a:p>
                      <a:pPr algn="l" fontAlgn="b"/>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8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8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r>
              <a:tr h="1134881">
                <a:tc>
                  <a:txBody>
                    <a:bodyPr/>
                    <a:lstStyle/>
                    <a:p>
                      <a:pPr algn="l" fontAlgn="b"/>
                      <a:r>
                        <a:rPr lang="en-US" sz="1800" u="none" strike="noStrike">
                          <a:effectLst/>
                          <a:latin typeface="Times New Roman" panose="02020603050405020304" pitchFamily="18" charset="0"/>
                          <a:cs typeface="Times New Roman" panose="02020603050405020304" pitchFamily="18" charset="0"/>
                        </a:rPr>
                        <a:t>Total Assets</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800" u="dbl" strike="noStrike">
                          <a:effectLst/>
                          <a:latin typeface="Times New Roman" panose="02020603050405020304" pitchFamily="18" charset="0"/>
                          <a:cs typeface="Times New Roman" panose="02020603050405020304" pitchFamily="18" charset="0"/>
                        </a:rPr>
                        <a:t>$332.000</a:t>
                      </a:r>
                      <a:endParaRPr lang="en-US" sz="1800" b="0" i="0" u="dbl"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l" fontAlgn="b"/>
                      <a:r>
                        <a:rPr lang="en-US" sz="1800" u="none" strike="noStrike">
                          <a:effectLst/>
                          <a:latin typeface="Times New Roman" panose="02020603050405020304" pitchFamily="18" charset="0"/>
                          <a:cs typeface="Times New Roman" panose="02020603050405020304" pitchFamily="18" charset="0"/>
                        </a:rPr>
                        <a:t>Total liabilities &amp; shareholders' equity</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r" fontAlgn="b"/>
                      <a:r>
                        <a:rPr lang="en-US" sz="1800" u="dbl" strike="noStrike" dirty="0">
                          <a:effectLst/>
                          <a:latin typeface="Times New Roman" panose="02020603050405020304" pitchFamily="18" charset="0"/>
                          <a:cs typeface="Times New Roman" panose="02020603050405020304" pitchFamily="18" charset="0"/>
                        </a:rPr>
                        <a:t>$332.000</a:t>
                      </a:r>
                      <a:endParaRPr lang="en-US" sz="1800" b="0" i="0" u="dbl"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r>
            </a:tbl>
          </a:graphicData>
        </a:graphic>
      </p:graphicFrame>
      <p:graphicFrame>
        <p:nvGraphicFramePr>
          <p:cNvPr id="7" name="Nesne 6"/>
          <p:cNvGraphicFramePr>
            <a:graphicFrameLocks/>
          </p:cNvGraphicFramePr>
          <p:nvPr>
            <p:extLst>
              <p:ext uri="{D42A27DB-BD31-4B8C-83A1-F6EECF244321}">
                <p14:modId xmlns:p14="http://schemas.microsoft.com/office/powerpoint/2010/main" val="3961284513"/>
              </p:ext>
            </p:extLst>
          </p:nvPr>
        </p:nvGraphicFramePr>
        <p:xfrm>
          <a:off x="7711794" y="5877272"/>
          <a:ext cx="1435298" cy="791468"/>
        </p:xfrm>
        <a:graphic>
          <a:graphicData uri="http://schemas.openxmlformats.org/presentationml/2006/ole">
            <mc:AlternateContent xmlns:mc="http://schemas.openxmlformats.org/markup-compatibility/2006">
              <mc:Choice xmlns:v="urn:schemas-microsoft-com:vml" Requires="v">
                <p:oleObj spid="_x0000_s11309" name="Clip" r:id="rId3" imgW="2285301" imgH="983609" progId="">
                  <p:embed/>
                </p:oleObj>
              </mc:Choice>
              <mc:Fallback>
                <p:oleObj name="Clip" r:id="rId3" imgW="2285301" imgH="983609" progId="">
                  <p:embed/>
                  <p:pic>
                    <p:nvPicPr>
                      <p:cNvPr id="0" name="Picture 3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1794" y="5877272"/>
                        <a:ext cx="1435298" cy="7914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1086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12776"/>
            <a:ext cx="8229600" cy="5040560"/>
          </a:xfrm>
        </p:spPr>
        <p:txBody>
          <a:bodyPr>
            <a:normAutofit/>
          </a:bodyPr>
          <a:lstStyle/>
          <a:p>
            <a:pPr marL="0" indent="0" algn="just">
              <a:lnSpc>
                <a:spcPct val="150000"/>
              </a:lnSpc>
              <a:buNone/>
            </a:pPr>
            <a:r>
              <a:rPr lang="tr-TR" sz="2400" b="1" u="sng" dirty="0" err="1" smtClean="0">
                <a:latin typeface="Times New Roman" panose="02020603050405020304" pitchFamily="18" charset="0"/>
                <a:cs typeface="Times New Roman" panose="02020603050405020304" pitchFamily="18" charset="0"/>
              </a:rPr>
              <a:t>Example</a:t>
            </a:r>
            <a:r>
              <a:rPr lang="tr-TR" sz="2400" b="1" u="sng" dirty="0" smtClean="0">
                <a:latin typeface="Times New Roman" panose="02020603050405020304" pitchFamily="18" charset="0"/>
                <a:cs typeface="Times New Roman" panose="02020603050405020304" pitchFamily="18" charset="0"/>
              </a:rPr>
              <a:t> 2:</a:t>
            </a:r>
            <a:r>
              <a:rPr lang="tr-TR" sz="2400" b="1" dirty="0" smtClean="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South Sea Baubles has the following (incomplete) balance sheet</a:t>
            </a:r>
            <a:r>
              <a:rPr lang="tr-TR" sz="2400" dirty="0" smtClean="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What is shareholders’ equity in 2018 and 2019? </a:t>
            </a:r>
            <a:endParaRPr lang="tr-TR" sz="2400" dirty="0" smtClean="0">
              <a:latin typeface="Times New Roman" panose="02020603050405020304" pitchFamily="18" charset="0"/>
              <a:cs typeface="Times New Roman" panose="02020603050405020304" pitchFamily="18" charset="0"/>
            </a:endParaRPr>
          </a:p>
          <a:p>
            <a:pPr marL="0" indent="0" algn="just">
              <a:lnSpc>
                <a:spcPct val="150000"/>
              </a:lnSpc>
              <a:buNone/>
            </a:pPr>
            <a:endParaRPr lang="en-US" sz="2400" dirty="0">
              <a:latin typeface="Times New Roman" panose="02020603050405020304" pitchFamily="18" charset="0"/>
              <a:cs typeface="Times New Roman" panose="02020603050405020304" pitchFamily="18" charset="0"/>
            </a:endParaRPr>
          </a:p>
        </p:txBody>
      </p:sp>
      <p:sp>
        <p:nvSpPr>
          <p:cNvPr id="4" name="Başlık 1"/>
          <p:cNvSpPr>
            <a:spLocks noGrp="1"/>
          </p:cNvSpPr>
          <p:nvPr>
            <p:ph type="title"/>
          </p:nvPr>
        </p:nvSpPr>
        <p:spPr>
          <a:xfrm>
            <a:off x="457200" y="704088"/>
            <a:ext cx="8229600" cy="564672"/>
          </a:xfrm>
        </p:spPr>
        <p:txBody>
          <a:bodyPr>
            <a:normAutofit/>
          </a:bodyPr>
          <a:lstStyle/>
          <a:p>
            <a:pPr algn="ct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The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Balance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Sheet</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7" name="6 Tablo"/>
          <p:cNvGraphicFramePr>
            <a:graphicFrameLocks noGrp="1"/>
          </p:cNvGraphicFramePr>
          <p:nvPr/>
        </p:nvGraphicFramePr>
        <p:xfrm>
          <a:off x="571472" y="2571744"/>
          <a:ext cx="8001056" cy="3357586"/>
        </p:xfrm>
        <a:graphic>
          <a:graphicData uri="http://schemas.openxmlformats.org/drawingml/2006/table">
            <a:tbl>
              <a:tblPr>
                <a:tableStyleId>{5940675A-B579-460E-94D1-54222C63F5DA}</a:tableStyleId>
              </a:tblPr>
              <a:tblGrid>
                <a:gridCol w="1785950"/>
                <a:gridCol w="785818"/>
                <a:gridCol w="1000132"/>
                <a:gridCol w="428628"/>
                <a:gridCol w="2235360"/>
                <a:gridCol w="836474"/>
                <a:gridCol w="928694"/>
              </a:tblGrid>
              <a:tr h="646059">
                <a:tc gridSpan="7">
                  <a:txBody>
                    <a:bodyPr/>
                    <a:lstStyle/>
                    <a:p>
                      <a:pPr algn="ctr" fontAlgn="b"/>
                      <a:r>
                        <a:rPr lang="en-GB" sz="1800" b="1" u="none" strike="noStrike" dirty="0">
                          <a:latin typeface="Times New Roman" pitchFamily="18" charset="0"/>
                          <a:cs typeface="Times New Roman" pitchFamily="18" charset="0"/>
                        </a:rPr>
                        <a:t>BALANCE SHEET AT END OF YEAR (figures in millions</a:t>
                      </a:r>
                      <a:r>
                        <a:rPr lang="en-GB" sz="1800" b="1" u="none" strike="noStrike" dirty="0" smtClean="0">
                          <a:latin typeface="Times New Roman" pitchFamily="18" charset="0"/>
                          <a:cs typeface="Times New Roman" pitchFamily="18" charset="0"/>
                        </a:rPr>
                        <a:t>)</a:t>
                      </a:r>
                      <a:endParaRPr lang="tr-TR" sz="1800" b="1" u="none" strike="noStrike" dirty="0" smtClean="0">
                        <a:latin typeface="Times New Roman" pitchFamily="18" charset="0"/>
                        <a:cs typeface="Times New Roman" pitchFamily="18" charset="0"/>
                      </a:endParaRPr>
                    </a:p>
                  </a:txBody>
                  <a:tcPr marL="7144" marR="7144" marT="7144" marB="0" anchor="b"/>
                </a:tc>
                <a:tc hMerge="1">
                  <a:txBody>
                    <a:bodyPr/>
                    <a:lstStyle/>
                    <a:p>
                      <a:pPr algn="ctr" fontAlgn="b"/>
                      <a:endParaRPr lang="tr-TR" sz="800" b="0" i="0" u="none" strike="noStrike" dirty="0">
                        <a:solidFill>
                          <a:srgbClr val="000000"/>
                        </a:solidFill>
                        <a:latin typeface="Calibri"/>
                      </a:endParaRPr>
                    </a:p>
                  </a:txBody>
                  <a:tcPr marL="7144" marR="7144" marT="7144" marB="0" anchor="b"/>
                </a:tc>
                <a:tc hMerge="1">
                  <a:txBody>
                    <a:bodyPr/>
                    <a:lstStyle/>
                    <a:p>
                      <a:pPr algn="ctr" fontAlgn="b"/>
                      <a:endParaRPr lang="tr-TR" sz="800" b="0" i="0" u="none" strike="noStrike" dirty="0">
                        <a:solidFill>
                          <a:srgbClr val="000000"/>
                        </a:solidFill>
                        <a:latin typeface="Calibri"/>
                      </a:endParaRPr>
                    </a:p>
                  </a:txBody>
                  <a:tcPr marL="7144" marR="7144" marT="7144" marB="0" anchor="b"/>
                </a:tc>
                <a:tc hMerge="1">
                  <a:txBody>
                    <a:bodyPr/>
                    <a:lstStyle/>
                    <a:p>
                      <a:pPr algn="ctr" fontAlgn="b"/>
                      <a:endParaRPr lang="tr-TR" sz="800" b="0" i="0" u="none" strike="noStrike" dirty="0">
                        <a:solidFill>
                          <a:srgbClr val="000000"/>
                        </a:solidFill>
                        <a:latin typeface="Calibri"/>
                      </a:endParaRPr>
                    </a:p>
                  </a:txBody>
                  <a:tcPr marL="7144" marR="7144" marT="7144" marB="0" anchor="b"/>
                </a:tc>
                <a:tc hMerge="1">
                  <a:txBody>
                    <a:bodyPr/>
                    <a:lstStyle/>
                    <a:p>
                      <a:pPr algn="ctr" fontAlgn="b"/>
                      <a:endParaRPr lang="tr-TR" sz="800" b="0" i="0" u="none" strike="noStrike" dirty="0">
                        <a:solidFill>
                          <a:srgbClr val="000000"/>
                        </a:solidFill>
                        <a:latin typeface="Calibri"/>
                      </a:endParaRPr>
                    </a:p>
                  </a:txBody>
                  <a:tcPr marL="7144" marR="7144" marT="7144" marB="0" anchor="b"/>
                </a:tc>
                <a:tc hMerge="1">
                  <a:txBody>
                    <a:bodyPr/>
                    <a:lstStyle/>
                    <a:p>
                      <a:pPr algn="ctr" fontAlgn="b"/>
                      <a:endParaRPr lang="tr-TR" sz="800" b="0" i="0" u="none" strike="noStrike" dirty="0">
                        <a:solidFill>
                          <a:srgbClr val="000000"/>
                        </a:solidFill>
                        <a:latin typeface="Calibri"/>
                      </a:endParaRPr>
                    </a:p>
                  </a:txBody>
                  <a:tcPr marL="7144" marR="7144" marT="7144" marB="0" anchor="b"/>
                </a:tc>
                <a:tc hMerge="1">
                  <a:txBody>
                    <a:bodyPr/>
                    <a:lstStyle/>
                    <a:p>
                      <a:pPr algn="ctr" fontAlgn="b"/>
                      <a:endParaRPr lang="tr-TR" sz="800" b="0" i="0" u="none" strike="noStrike" dirty="0">
                        <a:solidFill>
                          <a:srgbClr val="000000"/>
                        </a:solidFill>
                        <a:latin typeface="Calibri"/>
                      </a:endParaRPr>
                    </a:p>
                  </a:txBody>
                  <a:tcPr marL="7144" marR="7144" marT="7144" marB="0" anchor="b"/>
                </a:tc>
              </a:tr>
              <a:tr h="830647">
                <a:tc>
                  <a:txBody>
                    <a:bodyPr/>
                    <a:lstStyle/>
                    <a:p>
                      <a:pPr algn="l" fontAlgn="b"/>
                      <a:r>
                        <a:rPr lang="tr-TR" sz="1800" b="1" u="none" strike="noStrike" dirty="0" err="1">
                          <a:latin typeface="Times New Roman" pitchFamily="18" charset="0"/>
                          <a:cs typeface="Times New Roman" pitchFamily="18" charset="0"/>
                        </a:rPr>
                        <a:t>Assets</a:t>
                      </a:r>
                      <a:endParaRPr lang="tr-TR" sz="1800" b="1" i="0" u="none" strike="noStrike" dirty="0">
                        <a:solidFill>
                          <a:srgbClr val="000000"/>
                        </a:solidFill>
                        <a:latin typeface="Times New Roman" pitchFamily="18" charset="0"/>
                        <a:cs typeface="Times New Roman" pitchFamily="18" charset="0"/>
                      </a:endParaRPr>
                    </a:p>
                  </a:txBody>
                  <a:tcPr marL="7144" marR="7144" marT="7144" marB="0" anchor="b"/>
                </a:tc>
                <a:tc>
                  <a:txBody>
                    <a:bodyPr/>
                    <a:lstStyle/>
                    <a:p>
                      <a:pPr algn="r" fontAlgn="b"/>
                      <a:r>
                        <a:rPr lang="tr-TR" sz="1800" b="1" u="none" strike="noStrike" dirty="0">
                          <a:latin typeface="Times New Roman" pitchFamily="18" charset="0"/>
                          <a:cs typeface="Times New Roman" pitchFamily="18" charset="0"/>
                        </a:rPr>
                        <a:t>2018</a:t>
                      </a:r>
                      <a:endParaRPr lang="tr-TR" sz="1800" b="1" i="0" u="none" strike="noStrike" dirty="0">
                        <a:solidFill>
                          <a:srgbClr val="000000"/>
                        </a:solidFill>
                        <a:latin typeface="Times New Roman" pitchFamily="18" charset="0"/>
                        <a:cs typeface="Times New Roman" pitchFamily="18" charset="0"/>
                      </a:endParaRPr>
                    </a:p>
                  </a:txBody>
                  <a:tcPr marL="7144" marR="7144" marT="7144" marB="0" anchor="b"/>
                </a:tc>
                <a:tc>
                  <a:txBody>
                    <a:bodyPr/>
                    <a:lstStyle/>
                    <a:p>
                      <a:pPr algn="r" fontAlgn="b"/>
                      <a:r>
                        <a:rPr lang="tr-TR" sz="1800" b="1" u="none" strike="noStrike" dirty="0">
                          <a:latin typeface="Times New Roman" pitchFamily="18" charset="0"/>
                          <a:cs typeface="Times New Roman" pitchFamily="18" charset="0"/>
                        </a:rPr>
                        <a:t>2019</a:t>
                      </a:r>
                      <a:endParaRPr lang="tr-TR" sz="1800" b="1" i="0" u="none" strike="noStrike" dirty="0">
                        <a:solidFill>
                          <a:srgbClr val="000000"/>
                        </a:solidFill>
                        <a:latin typeface="Times New Roman" pitchFamily="18" charset="0"/>
                        <a:cs typeface="Times New Roman" pitchFamily="18" charset="0"/>
                      </a:endParaRPr>
                    </a:p>
                  </a:txBody>
                  <a:tcPr marL="7144" marR="7144" marT="7144" marB="0" anchor="b"/>
                </a:tc>
                <a:tc>
                  <a:txBody>
                    <a:bodyPr/>
                    <a:lstStyle/>
                    <a:p>
                      <a:pPr algn="l" fontAlgn="b"/>
                      <a:endParaRPr lang="tr-TR" sz="1800" b="0" i="0" u="none" strike="noStrike" dirty="0">
                        <a:solidFill>
                          <a:srgbClr val="000000"/>
                        </a:solidFill>
                        <a:latin typeface="Times New Roman" pitchFamily="18" charset="0"/>
                        <a:cs typeface="Times New Roman" pitchFamily="18" charset="0"/>
                      </a:endParaRPr>
                    </a:p>
                  </a:txBody>
                  <a:tcPr marL="7144" marR="7144" marT="7144" marB="0" anchor="b"/>
                </a:tc>
                <a:tc>
                  <a:txBody>
                    <a:bodyPr/>
                    <a:lstStyle/>
                    <a:p>
                      <a:pPr algn="l" fontAlgn="b"/>
                      <a:r>
                        <a:rPr lang="tr-TR" sz="1800" b="1" u="none" strike="noStrike" dirty="0" err="1">
                          <a:latin typeface="Times New Roman" pitchFamily="18" charset="0"/>
                          <a:cs typeface="Times New Roman" pitchFamily="18" charset="0"/>
                        </a:rPr>
                        <a:t>Liabilities</a:t>
                      </a:r>
                      <a:r>
                        <a:rPr lang="tr-TR" sz="1800" b="1" u="none" strike="noStrike" dirty="0">
                          <a:latin typeface="Times New Roman" pitchFamily="18" charset="0"/>
                          <a:cs typeface="Times New Roman" pitchFamily="18" charset="0"/>
                        </a:rPr>
                        <a:t> </a:t>
                      </a:r>
                      <a:r>
                        <a:rPr lang="tr-TR" sz="1800" b="1" u="none" strike="noStrike" dirty="0" err="1">
                          <a:latin typeface="Times New Roman" pitchFamily="18" charset="0"/>
                          <a:cs typeface="Times New Roman" pitchFamily="18" charset="0"/>
                        </a:rPr>
                        <a:t>and</a:t>
                      </a:r>
                      <a:r>
                        <a:rPr lang="tr-TR" sz="1800" b="1" u="none" strike="noStrike" dirty="0">
                          <a:latin typeface="Times New Roman" pitchFamily="18" charset="0"/>
                          <a:cs typeface="Times New Roman" pitchFamily="18" charset="0"/>
                        </a:rPr>
                        <a:t> </a:t>
                      </a:r>
                      <a:r>
                        <a:rPr lang="tr-TR" sz="1800" b="1" u="none" strike="noStrike" dirty="0" err="1">
                          <a:latin typeface="Times New Roman" pitchFamily="18" charset="0"/>
                          <a:cs typeface="Times New Roman" pitchFamily="18" charset="0"/>
                        </a:rPr>
                        <a:t>Shareholders</a:t>
                      </a:r>
                      <a:r>
                        <a:rPr lang="tr-TR" sz="1800" b="1" u="none" strike="noStrike" dirty="0">
                          <a:latin typeface="Times New Roman" pitchFamily="18" charset="0"/>
                          <a:cs typeface="Times New Roman" pitchFamily="18" charset="0"/>
                        </a:rPr>
                        <a:t>' </a:t>
                      </a:r>
                      <a:r>
                        <a:rPr lang="tr-TR" sz="1800" b="1" u="none" strike="noStrike" dirty="0" err="1">
                          <a:latin typeface="Times New Roman" pitchFamily="18" charset="0"/>
                          <a:cs typeface="Times New Roman" pitchFamily="18" charset="0"/>
                        </a:rPr>
                        <a:t>Equity</a:t>
                      </a:r>
                      <a:endParaRPr lang="tr-TR" sz="1800" b="1" i="0" u="none" strike="noStrike" dirty="0">
                        <a:solidFill>
                          <a:srgbClr val="000000"/>
                        </a:solidFill>
                        <a:latin typeface="Times New Roman" pitchFamily="18" charset="0"/>
                        <a:cs typeface="Times New Roman" pitchFamily="18" charset="0"/>
                      </a:endParaRPr>
                    </a:p>
                  </a:txBody>
                  <a:tcPr marL="7144" marR="7144" marT="7144" marB="0" anchor="b"/>
                </a:tc>
                <a:tc>
                  <a:txBody>
                    <a:bodyPr/>
                    <a:lstStyle/>
                    <a:p>
                      <a:pPr algn="r" fontAlgn="b"/>
                      <a:r>
                        <a:rPr lang="tr-TR" sz="1800" b="1" u="none" strike="noStrike" dirty="0">
                          <a:latin typeface="Times New Roman" pitchFamily="18" charset="0"/>
                          <a:cs typeface="Times New Roman" pitchFamily="18" charset="0"/>
                        </a:rPr>
                        <a:t>2018</a:t>
                      </a:r>
                      <a:endParaRPr lang="tr-TR" sz="1800" b="1" i="0" u="none" strike="noStrike" dirty="0">
                        <a:solidFill>
                          <a:srgbClr val="000000"/>
                        </a:solidFill>
                        <a:latin typeface="Times New Roman" pitchFamily="18" charset="0"/>
                        <a:cs typeface="Times New Roman" pitchFamily="18" charset="0"/>
                      </a:endParaRPr>
                    </a:p>
                  </a:txBody>
                  <a:tcPr marL="7144" marR="7144" marT="7144" marB="0" anchor="b"/>
                </a:tc>
                <a:tc>
                  <a:txBody>
                    <a:bodyPr/>
                    <a:lstStyle/>
                    <a:p>
                      <a:pPr algn="r" fontAlgn="b"/>
                      <a:r>
                        <a:rPr lang="tr-TR" sz="1800" b="1" u="none" strike="noStrike" dirty="0">
                          <a:latin typeface="Times New Roman" pitchFamily="18" charset="0"/>
                          <a:cs typeface="Times New Roman" pitchFamily="18" charset="0"/>
                        </a:rPr>
                        <a:t>2019</a:t>
                      </a:r>
                      <a:endParaRPr lang="tr-TR" sz="1800" b="1" i="0" u="none" strike="noStrike" dirty="0">
                        <a:solidFill>
                          <a:srgbClr val="000000"/>
                        </a:solidFill>
                        <a:latin typeface="Times New Roman" pitchFamily="18" charset="0"/>
                        <a:cs typeface="Times New Roman" pitchFamily="18" charset="0"/>
                      </a:endParaRPr>
                    </a:p>
                  </a:txBody>
                  <a:tcPr marL="7144" marR="7144" marT="7144" marB="0" anchor="b"/>
                </a:tc>
              </a:tr>
              <a:tr h="940440">
                <a:tc>
                  <a:txBody>
                    <a:bodyPr/>
                    <a:lstStyle/>
                    <a:p>
                      <a:pPr algn="l" fontAlgn="b"/>
                      <a:r>
                        <a:rPr lang="tr-TR" sz="1800" b="1" u="none" strike="noStrike" dirty="0" err="1">
                          <a:latin typeface="Times New Roman" pitchFamily="18" charset="0"/>
                          <a:cs typeface="Times New Roman" pitchFamily="18" charset="0"/>
                        </a:rPr>
                        <a:t>Current</a:t>
                      </a:r>
                      <a:r>
                        <a:rPr lang="tr-TR" sz="1800" b="1" u="none" strike="noStrike" dirty="0">
                          <a:latin typeface="Times New Roman" pitchFamily="18" charset="0"/>
                          <a:cs typeface="Times New Roman" pitchFamily="18" charset="0"/>
                        </a:rPr>
                        <a:t> </a:t>
                      </a:r>
                      <a:r>
                        <a:rPr lang="tr-TR" sz="1800" b="1" u="none" strike="noStrike" dirty="0" err="1">
                          <a:latin typeface="Times New Roman" pitchFamily="18" charset="0"/>
                          <a:cs typeface="Times New Roman" pitchFamily="18" charset="0"/>
                        </a:rPr>
                        <a:t>Assets</a:t>
                      </a:r>
                      <a:endParaRPr lang="tr-TR" sz="1800" b="1" i="0" u="none" strike="noStrike" dirty="0">
                        <a:solidFill>
                          <a:srgbClr val="000000"/>
                        </a:solidFill>
                        <a:latin typeface="Times New Roman" pitchFamily="18" charset="0"/>
                        <a:cs typeface="Times New Roman" pitchFamily="18" charset="0"/>
                      </a:endParaRPr>
                    </a:p>
                  </a:txBody>
                  <a:tcPr marL="7144" marR="7144" marT="7144" marB="0" anchor="b"/>
                </a:tc>
                <a:tc>
                  <a:txBody>
                    <a:bodyPr/>
                    <a:lstStyle/>
                    <a:p>
                      <a:pPr algn="r" fontAlgn="b"/>
                      <a:r>
                        <a:rPr lang="tr-TR" sz="1800" u="none" strike="noStrike">
                          <a:latin typeface="Times New Roman" pitchFamily="18" charset="0"/>
                          <a:cs typeface="Times New Roman" pitchFamily="18" charset="0"/>
                        </a:rPr>
                        <a:t>$90</a:t>
                      </a:r>
                      <a:endParaRPr lang="tr-TR" sz="1800" b="0" i="0" u="none" strike="noStrike">
                        <a:solidFill>
                          <a:srgbClr val="000000"/>
                        </a:solidFill>
                        <a:latin typeface="Times New Roman" pitchFamily="18" charset="0"/>
                        <a:cs typeface="Times New Roman" pitchFamily="18" charset="0"/>
                      </a:endParaRPr>
                    </a:p>
                  </a:txBody>
                  <a:tcPr marL="7144" marR="7144" marT="7144" marB="0" anchor="b"/>
                </a:tc>
                <a:tc>
                  <a:txBody>
                    <a:bodyPr/>
                    <a:lstStyle/>
                    <a:p>
                      <a:pPr algn="r" fontAlgn="b"/>
                      <a:r>
                        <a:rPr lang="tr-TR" sz="1800" u="none" strike="noStrike">
                          <a:latin typeface="Times New Roman" pitchFamily="18" charset="0"/>
                          <a:cs typeface="Times New Roman" pitchFamily="18" charset="0"/>
                        </a:rPr>
                        <a:t>$140</a:t>
                      </a:r>
                      <a:endParaRPr lang="tr-TR" sz="1800" b="0" i="0" u="none" strike="noStrike">
                        <a:solidFill>
                          <a:srgbClr val="000000"/>
                        </a:solidFill>
                        <a:latin typeface="Times New Roman" pitchFamily="18" charset="0"/>
                        <a:cs typeface="Times New Roman" pitchFamily="18" charset="0"/>
                      </a:endParaRPr>
                    </a:p>
                  </a:txBody>
                  <a:tcPr marL="7144" marR="7144" marT="7144" marB="0" anchor="b"/>
                </a:tc>
                <a:tc>
                  <a:txBody>
                    <a:bodyPr/>
                    <a:lstStyle/>
                    <a:p>
                      <a:pPr algn="l" fontAlgn="b"/>
                      <a:endParaRPr lang="tr-TR" sz="1800" b="0" i="0" u="none" strike="noStrike" dirty="0">
                        <a:solidFill>
                          <a:srgbClr val="000000"/>
                        </a:solidFill>
                        <a:latin typeface="Times New Roman" pitchFamily="18" charset="0"/>
                        <a:cs typeface="Times New Roman" pitchFamily="18" charset="0"/>
                      </a:endParaRPr>
                    </a:p>
                  </a:txBody>
                  <a:tcPr marL="7144" marR="7144" marT="7144" marB="0" anchor="b"/>
                </a:tc>
                <a:tc>
                  <a:txBody>
                    <a:bodyPr/>
                    <a:lstStyle/>
                    <a:p>
                      <a:pPr algn="l" fontAlgn="b"/>
                      <a:r>
                        <a:rPr lang="tr-TR" sz="1800" b="1" u="none" strike="noStrike" dirty="0" err="1">
                          <a:latin typeface="Times New Roman" pitchFamily="18" charset="0"/>
                          <a:cs typeface="Times New Roman" pitchFamily="18" charset="0"/>
                        </a:rPr>
                        <a:t>Current</a:t>
                      </a:r>
                      <a:r>
                        <a:rPr lang="tr-TR" sz="1800" b="1" u="none" strike="noStrike" dirty="0">
                          <a:latin typeface="Times New Roman" pitchFamily="18" charset="0"/>
                          <a:cs typeface="Times New Roman" pitchFamily="18" charset="0"/>
                        </a:rPr>
                        <a:t> </a:t>
                      </a:r>
                      <a:r>
                        <a:rPr lang="tr-TR" sz="1800" b="1" u="none" strike="noStrike" dirty="0" err="1">
                          <a:latin typeface="Times New Roman" pitchFamily="18" charset="0"/>
                          <a:cs typeface="Times New Roman" pitchFamily="18" charset="0"/>
                        </a:rPr>
                        <a:t>liabilities</a:t>
                      </a:r>
                      <a:endParaRPr lang="tr-TR" sz="1800" b="1" i="0" u="none" strike="noStrike" dirty="0">
                        <a:solidFill>
                          <a:srgbClr val="000000"/>
                        </a:solidFill>
                        <a:latin typeface="Times New Roman" pitchFamily="18" charset="0"/>
                        <a:cs typeface="Times New Roman" pitchFamily="18" charset="0"/>
                      </a:endParaRPr>
                    </a:p>
                  </a:txBody>
                  <a:tcPr marL="7144" marR="7144" marT="7144" marB="0" anchor="b"/>
                </a:tc>
                <a:tc>
                  <a:txBody>
                    <a:bodyPr/>
                    <a:lstStyle/>
                    <a:p>
                      <a:pPr algn="r" fontAlgn="b"/>
                      <a:r>
                        <a:rPr lang="tr-TR" sz="1800" u="none" strike="noStrike" dirty="0">
                          <a:latin typeface="Times New Roman" pitchFamily="18" charset="0"/>
                          <a:cs typeface="Times New Roman" pitchFamily="18" charset="0"/>
                        </a:rPr>
                        <a:t>$50</a:t>
                      </a:r>
                      <a:endParaRPr lang="tr-TR" sz="1800" b="0" i="0" u="none" strike="noStrike" dirty="0">
                        <a:solidFill>
                          <a:srgbClr val="000000"/>
                        </a:solidFill>
                        <a:latin typeface="Times New Roman" pitchFamily="18" charset="0"/>
                        <a:cs typeface="Times New Roman" pitchFamily="18" charset="0"/>
                      </a:endParaRPr>
                    </a:p>
                  </a:txBody>
                  <a:tcPr marL="7144" marR="7144" marT="7144" marB="0" anchor="b"/>
                </a:tc>
                <a:tc>
                  <a:txBody>
                    <a:bodyPr/>
                    <a:lstStyle/>
                    <a:p>
                      <a:pPr algn="r" fontAlgn="b"/>
                      <a:r>
                        <a:rPr lang="tr-TR" sz="1800" u="none" strike="noStrike" dirty="0">
                          <a:latin typeface="Times New Roman" pitchFamily="18" charset="0"/>
                          <a:cs typeface="Times New Roman" pitchFamily="18" charset="0"/>
                        </a:rPr>
                        <a:t>$60</a:t>
                      </a:r>
                      <a:endParaRPr lang="tr-TR" sz="1800" b="0" i="0" u="none" strike="noStrike" dirty="0">
                        <a:solidFill>
                          <a:srgbClr val="000000"/>
                        </a:solidFill>
                        <a:latin typeface="Times New Roman" pitchFamily="18" charset="0"/>
                        <a:cs typeface="Times New Roman" pitchFamily="18" charset="0"/>
                      </a:endParaRPr>
                    </a:p>
                  </a:txBody>
                  <a:tcPr marL="7144" marR="7144" marT="7144" marB="0" anchor="b"/>
                </a:tc>
              </a:tr>
              <a:tr h="940440">
                <a:tc>
                  <a:txBody>
                    <a:bodyPr/>
                    <a:lstStyle/>
                    <a:p>
                      <a:pPr algn="l" fontAlgn="b"/>
                      <a:r>
                        <a:rPr lang="tr-TR" sz="1800" b="1" u="none" strike="noStrike" dirty="0">
                          <a:latin typeface="Times New Roman" pitchFamily="18" charset="0"/>
                          <a:cs typeface="Times New Roman" pitchFamily="18" charset="0"/>
                        </a:rPr>
                        <a:t>Net </a:t>
                      </a:r>
                      <a:r>
                        <a:rPr lang="tr-TR" sz="1800" b="1" u="none" strike="noStrike" dirty="0" err="1">
                          <a:latin typeface="Times New Roman" pitchFamily="18" charset="0"/>
                          <a:cs typeface="Times New Roman" pitchFamily="18" charset="0"/>
                        </a:rPr>
                        <a:t>fixed</a:t>
                      </a:r>
                      <a:r>
                        <a:rPr lang="tr-TR" sz="1800" b="1" u="none" strike="noStrike" dirty="0">
                          <a:latin typeface="Times New Roman" pitchFamily="18" charset="0"/>
                          <a:cs typeface="Times New Roman" pitchFamily="18" charset="0"/>
                        </a:rPr>
                        <a:t> </a:t>
                      </a:r>
                      <a:r>
                        <a:rPr lang="tr-TR" sz="1800" b="1" u="none" strike="noStrike" dirty="0" err="1">
                          <a:latin typeface="Times New Roman" pitchFamily="18" charset="0"/>
                          <a:cs typeface="Times New Roman" pitchFamily="18" charset="0"/>
                        </a:rPr>
                        <a:t>assets</a:t>
                      </a:r>
                      <a:endParaRPr lang="tr-TR" sz="1800" b="1" i="0" u="none" strike="noStrike" dirty="0">
                        <a:solidFill>
                          <a:srgbClr val="000000"/>
                        </a:solidFill>
                        <a:latin typeface="Times New Roman" pitchFamily="18" charset="0"/>
                        <a:cs typeface="Times New Roman" pitchFamily="18" charset="0"/>
                      </a:endParaRPr>
                    </a:p>
                  </a:txBody>
                  <a:tcPr marL="7144" marR="7144" marT="7144" marB="0" anchor="b"/>
                </a:tc>
                <a:tc>
                  <a:txBody>
                    <a:bodyPr/>
                    <a:lstStyle/>
                    <a:p>
                      <a:pPr algn="r" fontAlgn="b"/>
                      <a:r>
                        <a:rPr lang="tr-TR" sz="1800" u="none" strike="noStrike" dirty="0">
                          <a:latin typeface="Times New Roman" pitchFamily="18" charset="0"/>
                          <a:cs typeface="Times New Roman" pitchFamily="18" charset="0"/>
                        </a:rPr>
                        <a:t>800</a:t>
                      </a:r>
                      <a:endParaRPr lang="tr-TR" sz="1800" b="0" i="0" u="none" strike="noStrike" dirty="0">
                        <a:solidFill>
                          <a:srgbClr val="000000"/>
                        </a:solidFill>
                        <a:latin typeface="Times New Roman" pitchFamily="18" charset="0"/>
                        <a:cs typeface="Times New Roman" pitchFamily="18" charset="0"/>
                      </a:endParaRPr>
                    </a:p>
                  </a:txBody>
                  <a:tcPr marL="7144" marR="7144" marT="7144" marB="0" anchor="b"/>
                </a:tc>
                <a:tc>
                  <a:txBody>
                    <a:bodyPr/>
                    <a:lstStyle/>
                    <a:p>
                      <a:pPr algn="r" fontAlgn="b"/>
                      <a:r>
                        <a:rPr lang="tr-TR" sz="1800" u="none" strike="noStrike" dirty="0">
                          <a:latin typeface="Times New Roman" pitchFamily="18" charset="0"/>
                          <a:cs typeface="Times New Roman" pitchFamily="18" charset="0"/>
                        </a:rPr>
                        <a:t>900</a:t>
                      </a:r>
                      <a:endParaRPr lang="tr-TR" sz="1800" b="0" i="0" u="none" strike="noStrike" dirty="0">
                        <a:solidFill>
                          <a:srgbClr val="000000"/>
                        </a:solidFill>
                        <a:latin typeface="Times New Roman" pitchFamily="18" charset="0"/>
                        <a:cs typeface="Times New Roman" pitchFamily="18" charset="0"/>
                      </a:endParaRPr>
                    </a:p>
                  </a:txBody>
                  <a:tcPr marL="7144" marR="7144" marT="7144" marB="0" anchor="b"/>
                </a:tc>
                <a:tc>
                  <a:txBody>
                    <a:bodyPr/>
                    <a:lstStyle/>
                    <a:p>
                      <a:pPr algn="l" fontAlgn="b"/>
                      <a:endParaRPr lang="tr-TR" sz="1800" b="0" i="0" u="none" strike="noStrike" dirty="0">
                        <a:solidFill>
                          <a:srgbClr val="000000"/>
                        </a:solidFill>
                        <a:latin typeface="Times New Roman" pitchFamily="18" charset="0"/>
                        <a:cs typeface="Times New Roman" pitchFamily="18" charset="0"/>
                      </a:endParaRPr>
                    </a:p>
                  </a:txBody>
                  <a:tcPr marL="7144" marR="7144" marT="7144" marB="0" anchor="b"/>
                </a:tc>
                <a:tc>
                  <a:txBody>
                    <a:bodyPr/>
                    <a:lstStyle/>
                    <a:p>
                      <a:pPr algn="l" fontAlgn="b"/>
                      <a:r>
                        <a:rPr lang="tr-TR" sz="1800" b="1" u="none" strike="noStrike" dirty="0" err="1">
                          <a:latin typeface="Times New Roman" pitchFamily="18" charset="0"/>
                          <a:cs typeface="Times New Roman" pitchFamily="18" charset="0"/>
                        </a:rPr>
                        <a:t>Long</a:t>
                      </a:r>
                      <a:r>
                        <a:rPr lang="tr-TR" sz="1800" b="1" u="none" strike="noStrike" dirty="0">
                          <a:latin typeface="Times New Roman" pitchFamily="18" charset="0"/>
                          <a:cs typeface="Times New Roman" pitchFamily="18" charset="0"/>
                        </a:rPr>
                        <a:t>-</a:t>
                      </a:r>
                      <a:r>
                        <a:rPr lang="tr-TR" sz="1800" b="1" u="none" strike="noStrike" dirty="0" err="1">
                          <a:latin typeface="Times New Roman" pitchFamily="18" charset="0"/>
                          <a:cs typeface="Times New Roman" pitchFamily="18" charset="0"/>
                        </a:rPr>
                        <a:t>term</a:t>
                      </a:r>
                      <a:r>
                        <a:rPr lang="tr-TR" sz="1800" b="1" u="none" strike="noStrike" dirty="0">
                          <a:latin typeface="Times New Roman" pitchFamily="18" charset="0"/>
                          <a:cs typeface="Times New Roman" pitchFamily="18" charset="0"/>
                        </a:rPr>
                        <a:t> </a:t>
                      </a:r>
                      <a:r>
                        <a:rPr lang="tr-TR" sz="1800" b="1" u="none" strike="noStrike" dirty="0" err="1">
                          <a:latin typeface="Times New Roman" pitchFamily="18" charset="0"/>
                          <a:cs typeface="Times New Roman" pitchFamily="18" charset="0"/>
                        </a:rPr>
                        <a:t>debt</a:t>
                      </a:r>
                      <a:endParaRPr lang="tr-TR" sz="1800" b="1" i="0" u="none" strike="noStrike" dirty="0">
                        <a:solidFill>
                          <a:srgbClr val="000000"/>
                        </a:solidFill>
                        <a:latin typeface="Times New Roman" pitchFamily="18" charset="0"/>
                        <a:cs typeface="Times New Roman" pitchFamily="18" charset="0"/>
                      </a:endParaRPr>
                    </a:p>
                  </a:txBody>
                  <a:tcPr marL="7144" marR="7144" marT="7144" marB="0" anchor="b"/>
                </a:tc>
                <a:tc>
                  <a:txBody>
                    <a:bodyPr/>
                    <a:lstStyle/>
                    <a:p>
                      <a:pPr algn="r" fontAlgn="b"/>
                      <a:r>
                        <a:rPr lang="tr-TR" sz="1800" u="none" strike="noStrike" dirty="0">
                          <a:latin typeface="Times New Roman" pitchFamily="18" charset="0"/>
                          <a:cs typeface="Times New Roman" pitchFamily="18" charset="0"/>
                        </a:rPr>
                        <a:t>600</a:t>
                      </a:r>
                      <a:endParaRPr lang="tr-TR" sz="1800" b="0" i="0" u="none" strike="noStrike" dirty="0">
                        <a:solidFill>
                          <a:srgbClr val="000000"/>
                        </a:solidFill>
                        <a:latin typeface="Times New Roman" pitchFamily="18" charset="0"/>
                        <a:cs typeface="Times New Roman" pitchFamily="18" charset="0"/>
                      </a:endParaRPr>
                    </a:p>
                  </a:txBody>
                  <a:tcPr marL="7144" marR="7144" marT="7144" marB="0" anchor="b"/>
                </a:tc>
                <a:tc>
                  <a:txBody>
                    <a:bodyPr/>
                    <a:lstStyle/>
                    <a:p>
                      <a:pPr algn="r" fontAlgn="b"/>
                      <a:r>
                        <a:rPr lang="tr-TR" sz="1800" u="none" strike="noStrike" dirty="0">
                          <a:latin typeface="Times New Roman" pitchFamily="18" charset="0"/>
                          <a:cs typeface="Times New Roman" pitchFamily="18" charset="0"/>
                        </a:rPr>
                        <a:t>750</a:t>
                      </a:r>
                      <a:endParaRPr lang="tr-TR" sz="1800" b="0" i="0" u="none" strike="noStrike" dirty="0">
                        <a:solidFill>
                          <a:srgbClr val="000000"/>
                        </a:solidFill>
                        <a:latin typeface="Times New Roman" pitchFamily="18" charset="0"/>
                        <a:cs typeface="Times New Roman" pitchFamily="18" charset="0"/>
                      </a:endParaRPr>
                    </a:p>
                  </a:txBody>
                  <a:tcPr marL="7144" marR="7144" marT="7144" marB="0" anchor="b"/>
                </a:tc>
              </a:tr>
            </a:tbl>
          </a:graphicData>
        </a:graphic>
      </p:graphicFrame>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9371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18317" y="717283"/>
            <a:ext cx="7283703" cy="531051"/>
          </a:xfrm>
        </p:spPr>
        <p:txBody>
          <a:bodyPr anchor="ctr">
            <a:normAutofit/>
          </a:bodyPr>
          <a:lstStyle/>
          <a:p>
            <a:pPr algn="ctr"/>
            <a:r>
              <a:rPr lang="en-US" sz="2800" b="1" dirty="0">
                <a:solidFill>
                  <a:schemeClr val="accent3">
                    <a:lumMod val="75000"/>
                  </a:schemeClr>
                </a:solidFill>
                <a:latin typeface="Times New Roman" panose="02020603050405020304" pitchFamily="18" charset="0"/>
                <a:cs typeface="Times New Roman" panose="02020603050405020304" pitchFamily="18" charset="0"/>
              </a:rPr>
              <a:t>Understanding the Business</a:t>
            </a:r>
          </a:p>
        </p:txBody>
      </p:sp>
      <p:grpSp>
        <p:nvGrpSpPr>
          <p:cNvPr id="18" name="Grup 17"/>
          <p:cNvGrpSpPr/>
          <p:nvPr/>
        </p:nvGrpSpPr>
        <p:grpSpPr>
          <a:xfrm>
            <a:off x="1016783" y="1748274"/>
            <a:ext cx="7242186" cy="3729745"/>
            <a:chOff x="1002222" y="1268760"/>
            <a:chExt cx="7242186" cy="3729745"/>
          </a:xfrm>
        </p:grpSpPr>
        <p:sp>
          <p:nvSpPr>
            <p:cNvPr id="7" name="TextBox 6"/>
            <p:cNvSpPr txBox="1"/>
            <p:nvPr/>
          </p:nvSpPr>
          <p:spPr>
            <a:xfrm>
              <a:off x="1002222" y="3798176"/>
              <a:ext cx="3050724" cy="1200329"/>
            </a:xfrm>
            <a:prstGeom prst="rect">
              <a:avLst/>
            </a:prstGeom>
            <a:solidFill>
              <a:schemeClr val="accent2">
                <a:lumMod val="40000"/>
                <a:lumOff val="60000"/>
              </a:schemeClr>
            </a:solidFill>
            <a:ln>
              <a:solidFill>
                <a:schemeClr val="accent5">
                  <a:lumMod val="75000"/>
                </a:schemeClr>
              </a:solidFill>
            </a:ln>
          </p:spPr>
          <p:txBody>
            <a:bodyPr wrap="square">
              <a:spAutoFit/>
            </a:bodyPr>
            <a:lstStyle/>
            <a:p>
              <a:pPr algn="ctr" fontAlgn="auto">
                <a:spcBef>
                  <a:spcPts val="0"/>
                </a:spcBef>
                <a:spcAft>
                  <a:spcPts val="0"/>
                </a:spcAft>
                <a:defRPr/>
              </a:pPr>
              <a:r>
                <a:rPr lang="en-US" dirty="0">
                  <a:latin typeface="+mn-lt"/>
                </a:rPr>
                <a:t>Potential Return for Stockholders:</a:t>
              </a:r>
            </a:p>
            <a:p>
              <a:pPr algn="ctr" fontAlgn="auto">
                <a:spcBef>
                  <a:spcPts val="0"/>
                </a:spcBef>
                <a:spcAft>
                  <a:spcPts val="0"/>
                </a:spcAft>
                <a:defRPr/>
              </a:pPr>
              <a:r>
                <a:rPr lang="en-US" dirty="0">
                  <a:latin typeface="+mn-lt"/>
                </a:rPr>
                <a:t>Dividends</a:t>
              </a:r>
            </a:p>
            <a:p>
              <a:pPr algn="ctr" fontAlgn="auto">
                <a:spcBef>
                  <a:spcPts val="0"/>
                </a:spcBef>
                <a:spcAft>
                  <a:spcPts val="0"/>
                </a:spcAft>
                <a:defRPr/>
              </a:pPr>
              <a:r>
                <a:rPr lang="en-US" dirty="0">
                  <a:latin typeface="+mn-lt"/>
                </a:rPr>
                <a:t>Higher future stock prices</a:t>
              </a:r>
            </a:p>
          </p:txBody>
        </p:sp>
        <p:sp>
          <p:nvSpPr>
            <p:cNvPr id="8" name="Rectangle 7"/>
            <p:cNvSpPr/>
            <p:nvPr/>
          </p:nvSpPr>
          <p:spPr>
            <a:xfrm>
              <a:off x="5492629" y="2334079"/>
              <a:ext cx="1955861" cy="494663"/>
            </a:xfrm>
            <a:prstGeom prst="rect">
              <a:avLst/>
            </a:prstGeom>
            <a:solidFill>
              <a:schemeClr val="accent6">
                <a:lumMod val="60000"/>
                <a:lumOff val="40000"/>
              </a:schemeClr>
            </a:solidFill>
            <a:ln w="190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n w="0"/>
                  <a:solidFill>
                    <a:schemeClr val="tx1"/>
                  </a:solidFill>
                </a:rPr>
                <a:t>Creditors</a:t>
              </a:r>
            </a:p>
          </p:txBody>
        </p:sp>
        <p:sp>
          <p:nvSpPr>
            <p:cNvPr id="9" name="TextBox 8"/>
            <p:cNvSpPr txBox="1"/>
            <p:nvPr/>
          </p:nvSpPr>
          <p:spPr>
            <a:xfrm>
              <a:off x="4932040" y="3754278"/>
              <a:ext cx="3312368" cy="923330"/>
            </a:xfrm>
            <a:prstGeom prst="rect">
              <a:avLst/>
            </a:prstGeom>
            <a:solidFill>
              <a:schemeClr val="accent2">
                <a:lumMod val="40000"/>
                <a:lumOff val="60000"/>
              </a:schemeClr>
            </a:solidFill>
            <a:ln>
              <a:solidFill>
                <a:schemeClr val="accent5">
                  <a:lumMod val="75000"/>
                </a:schemeClr>
              </a:solidFill>
            </a:ln>
          </p:spPr>
          <p:txBody>
            <a:bodyPr wrap="square">
              <a:spAutoFit/>
            </a:bodyPr>
            <a:lstStyle/>
            <a:p>
              <a:pPr algn="ctr" fontAlgn="auto">
                <a:spcBef>
                  <a:spcPts val="0"/>
                </a:spcBef>
                <a:spcAft>
                  <a:spcPts val="0"/>
                </a:spcAft>
                <a:defRPr/>
              </a:pPr>
              <a:r>
                <a:rPr lang="en-US" dirty="0">
                  <a:latin typeface="+mn-lt"/>
                </a:rPr>
                <a:t>Potential Return for Creditors:</a:t>
              </a:r>
            </a:p>
            <a:p>
              <a:pPr algn="ctr" fontAlgn="auto">
                <a:spcBef>
                  <a:spcPts val="0"/>
                </a:spcBef>
                <a:spcAft>
                  <a:spcPts val="0"/>
                </a:spcAft>
                <a:defRPr/>
              </a:pPr>
              <a:r>
                <a:rPr lang="en-US" dirty="0">
                  <a:latin typeface="+mn-lt"/>
                </a:rPr>
                <a:t>Interest</a:t>
              </a:r>
            </a:p>
            <a:p>
              <a:pPr algn="ctr" fontAlgn="auto">
                <a:spcBef>
                  <a:spcPts val="0"/>
                </a:spcBef>
                <a:spcAft>
                  <a:spcPts val="0"/>
                </a:spcAft>
                <a:defRPr/>
              </a:pPr>
              <a:endParaRPr lang="en-US" dirty="0">
                <a:latin typeface="+mn-lt"/>
              </a:endParaRPr>
            </a:p>
          </p:txBody>
        </p:sp>
        <p:sp>
          <p:nvSpPr>
            <p:cNvPr id="14" name="Rectangle 13"/>
            <p:cNvSpPr/>
            <p:nvPr/>
          </p:nvSpPr>
          <p:spPr>
            <a:xfrm>
              <a:off x="1016783" y="2306465"/>
              <a:ext cx="2514679" cy="494663"/>
            </a:xfrm>
            <a:prstGeom prst="rect">
              <a:avLst/>
            </a:prstGeom>
            <a:solidFill>
              <a:schemeClr val="accent6">
                <a:lumMod val="60000"/>
                <a:lumOff val="40000"/>
              </a:schemeClr>
            </a:solidFill>
            <a:ln w="190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n w="0"/>
                  <a:solidFill>
                    <a:schemeClr val="tx1"/>
                  </a:solidFill>
                </a:rPr>
                <a:t>Stockholders</a:t>
              </a:r>
            </a:p>
          </p:txBody>
        </p:sp>
        <p:sp>
          <p:nvSpPr>
            <p:cNvPr id="11" name="Text Box 7"/>
            <p:cNvSpPr txBox="1">
              <a:spLocks noChangeArrowheads="1"/>
            </p:cNvSpPr>
            <p:nvPr/>
          </p:nvSpPr>
          <p:spPr bwMode="auto">
            <a:xfrm>
              <a:off x="1855684" y="1268760"/>
              <a:ext cx="5029357" cy="479514"/>
            </a:xfrm>
            <a:prstGeom prst="rect">
              <a:avLst/>
            </a:prstGeom>
            <a:solidFill>
              <a:schemeClr val="accent2">
                <a:lumMod val="20000"/>
                <a:lumOff val="80000"/>
              </a:schemeClr>
            </a:solidFill>
            <a:ln w="9525">
              <a:solidFill>
                <a:schemeClr val="accent5"/>
              </a:solidFill>
              <a:miter lim="800000"/>
              <a:headEnd/>
              <a:tailEnd/>
            </a:ln>
          </p:spPr>
          <p:txBody>
            <a:bodyPr>
              <a:spAutoFit/>
            </a:bodyPr>
            <a:lstStyle/>
            <a:p>
              <a:pPr algn="ctr" fontAlgn="auto">
                <a:spcBef>
                  <a:spcPct val="50000"/>
                </a:spcBef>
                <a:spcAft>
                  <a:spcPts val="0"/>
                </a:spcAft>
                <a:defRPr/>
              </a:pPr>
              <a:r>
                <a:rPr lang="en-US" b="1" dirty="0">
                  <a:latin typeface="+mn-lt"/>
                </a:rPr>
                <a:t>Sources of Financial Resources</a:t>
              </a:r>
            </a:p>
          </p:txBody>
        </p:sp>
        <p:sp>
          <p:nvSpPr>
            <p:cNvPr id="13" name="Freeform 12"/>
            <p:cNvSpPr/>
            <p:nvPr/>
          </p:nvSpPr>
          <p:spPr>
            <a:xfrm>
              <a:off x="2319555" y="1748272"/>
              <a:ext cx="4098789" cy="564766"/>
            </a:xfrm>
            <a:custGeom>
              <a:avLst/>
              <a:gdLst>
                <a:gd name="connsiteX0" fmla="*/ 0 w 3353450"/>
                <a:gd name="connsiteY0" fmla="*/ 334197 h 345337"/>
                <a:gd name="connsiteX1" fmla="*/ 1660014 w 3353450"/>
                <a:gd name="connsiteY1" fmla="*/ 0 h 345337"/>
                <a:gd name="connsiteX2" fmla="*/ 3353450 w 3353450"/>
                <a:gd name="connsiteY2" fmla="*/ 345337 h 345337"/>
              </a:gdLst>
              <a:ahLst/>
              <a:cxnLst>
                <a:cxn ang="0">
                  <a:pos x="connsiteX0" y="connsiteY0"/>
                </a:cxn>
                <a:cxn ang="0">
                  <a:pos x="connsiteX1" y="connsiteY1"/>
                </a:cxn>
                <a:cxn ang="0">
                  <a:pos x="connsiteX2" y="connsiteY2"/>
                </a:cxn>
              </a:cxnLst>
              <a:rect l="l" t="t" r="r" b="b"/>
              <a:pathLst>
                <a:path w="3353450" h="345337">
                  <a:moveTo>
                    <a:pt x="0" y="334197"/>
                  </a:moveTo>
                  <a:lnTo>
                    <a:pt x="1660014" y="0"/>
                  </a:lnTo>
                  <a:lnTo>
                    <a:pt x="3353450" y="345337"/>
                  </a:lnTo>
                </a:path>
              </a:pathLst>
            </a:custGeom>
            <a:ln w="28575"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5" name="Straight Arrow Connector 14"/>
            <p:cNvCxnSpPr/>
            <p:nvPr/>
          </p:nvCxnSpPr>
          <p:spPr>
            <a:xfrm flipH="1">
              <a:off x="2290256" y="2821399"/>
              <a:ext cx="4" cy="920162"/>
            </a:xfrm>
            <a:prstGeom prst="straightConnector1">
              <a:avLst/>
            </a:prstGeom>
            <a:ln w="381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588220" y="2894094"/>
              <a:ext cx="4" cy="920162"/>
            </a:xfrm>
            <a:prstGeom prst="straightConnector1">
              <a:avLst/>
            </a:prstGeom>
            <a:ln w="381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2130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12776"/>
            <a:ext cx="8229600" cy="5040560"/>
          </a:xfrm>
        </p:spPr>
        <p:txBody>
          <a:bodyPr>
            <a:normAutofit/>
          </a:bodyPr>
          <a:lstStyle/>
          <a:p>
            <a:pPr marL="0" indent="0" algn="just">
              <a:lnSpc>
                <a:spcPct val="150000"/>
              </a:lnSpc>
              <a:buNone/>
            </a:pPr>
            <a:r>
              <a:rPr lang="tr-TR" sz="2400" b="1" u="sng" dirty="0" err="1" smtClean="0">
                <a:latin typeface="Times New Roman" panose="02020603050405020304" pitchFamily="18" charset="0"/>
                <a:cs typeface="Times New Roman" panose="02020603050405020304" pitchFamily="18" charset="0"/>
              </a:rPr>
              <a:t>Answer</a:t>
            </a:r>
            <a:r>
              <a:rPr lang="tr-TR" sz="2400" b="1" u="sng" dirty="0" smtClean="0">
                <a:latin typeface="Times New Roman" panose="02020603050405020304" pitchFamily="18" charset="0"/>
                <a:cs typeface="Times New Roman" panose="02020603050405020304" pitchFamily="18" charset="0"/>
              </a:rPr>
              <a:t> 2:</a:t>
            </a:r>
            <a:endParaRPr lang="tr-TR" sz="2400" dirty="0" smtClean="0">
              <a:latin typeface="Times New Roman" panose="02020603050405020304" pitchFamily="18" charset="0"/>
              <a:cs typeface="Times New Roman" panose="02020603050405020304" pitchFamily="18" charset="0"/>
            </a:endParaRPr>
          </a:p>
          <a:p>
            <a:pPr marL="0" indent="0" algn="just">
              <a:lnSpc>
                <a:spcPct val="150000"/>
              </a:lnSpc>
              <a:buNone/>
            </a:pPr>
            <a:endParaRPr lang="en-US" sz="2400" dirty="0">
              <a:latin typeface="Times New Roman" panose="02020603050405020304" pitchFamily="18" charset="0"/>
              <a:cs typeface="Times New Roman" panose="02020603050405020304" pitchFamily="18" charset="0"/>
            </a:endParaRPr>
          </a:p>
        </p:txBody>
      </p:sp>
      <p:sp>
        <p:nvSpPr>
          <p:cNvPr id="4" name="Başlık 1"/>
          <p:cNvSpPr>
            <a:spLocks noGrp="1"/>
          </p:cNvSpPr>
          <p:nvPr>
            <p:ph type="title"/>
          </p:nvPr>
        </p:nvSpPr>
        <p:spPr>
          <a:xfrm>
            <a:off x="457200" y="704088"/>
            <a:ext cx="8229600" cy="564672"/>
          </a:xfrm>
        </p:spPr>
        <p:txBody>
          <a:bodyPr>
            <a:normAutofit/>
          </a:bodyPr>
          <a:lstStyle/>
          <a:p>
            <a:pPr algn="ct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The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Balance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Sheet</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7" name="6 Tablo"/>
          <p:cNvGraphicFramePr>
            <a:graphicFrameLocks noGrp="1"/>
          </p:cNvGraphicFramePr>
          <p:nvPr/>
        </p:nvGraphicFramePr>
        <p:xfrm>
          <a:off x="571472" y="2071678"/>
          <a:ext cx="8215370" cy="3786215"/>
        </p:xfrm>
        <a:graphic>
          <a:graphicData uri="http://schemas.openxmlformats.org/drawingml/2006/table">
            <a:tbl>
              <a:tblPr>
                <a:tableStyleId>{5940675A-B579-460E-94D1-54222C63F5DA}</a:tableStyleId>
              </a:tblPr>
              <a:tblGrid>
                <a:gridCol w="1500198"/>
                <a:gridCol w="3357586"/>
                <a:gridCol w="3357586"/>
              </a:tblGrid>
              <a:tr h="431273">
                <a:tc>
                  <a:txBody>
                    <a:bodyPr/>
                    <a:lstStyle/>
                    <a:p>
                      <a:pPr algn="l"/>
                      <a:endParaRPr lang="tr-TR" sz="1800" dirty="0">
                        <a:latin typeface="Times New Roman" pitchFamily="18" charset="0"/>
                        <a:cs typeface="Times New Roman" pitchFamily="18" charset="0"/>
                      </a:endParaRPr>
                    </a:p>
                  </a:txBody>
                  <a:tcPr marL="9525" marR="9525" marT="9525" marB="0" anchor="b"/>
                </a:tc>
                <a:tc>
                  <a:txBody>
                    <a:bodyPr/>
                    <a:lstStyle/>
                    <a:p>
                      <a:pPr algn="ctr" fontAlgn="b"/>
                      <a:r>
                        <a:rPr lang="tr-TR" sz="1800" b="1" u="none" strike="noStrike" dirty="0">
                          <a:latin typeface="Times New Roman" pitchFamily="18" charset="0"/>
                          <a:cs typeface="Times New Roman" pitchFamily="18" charset="0"/>
                        </a:rPr>
                        <a:t>2018</a:t>
                      </a:r>
                      <a:endParaRPr lang="tr-TR" sz="1800" b="1" i="0" u="none" strike="noStrike" dirty="0">
                        <a:solidFill>
                          <a:srgbClr val="000000"/>
                        </a:solidFill>
                        <a:latin typeface="Times New Roman" pitchFamily="18" charset="0"/>
                        <a:cs typeface="Times New Roman" pitchFamily="18" charset="0"/>
                      </a:endParaRPr>
                    </a:p>
                  </a:txBody>
                  <a:tcPr marL="7144" marR="7144" marT="7144" marB="0" anchor="b"/>
                </a:tc>
                <a:tc>
                  <a:txBody>
                    <a:bodyPr/>
                    <a:lstStyle/>
                    <a:p>
                      <a:pPr algn="ctr" fontAlgn="b"/>
                      <a:r>
                        <a:rPr lang="tr-TR" sz="1800" b="1" u="none" strike="noStrike" dirty="0">
                          <a:latin typeface="Times New Roman" pitchFamily="18" charset="0"/>
                          <a:cs typeface="Times New Roman" pitchFamily="18" charset="0"/>
                        </a:rPr>
                        <a:t>2019</a:t>
                      </a:r>
                      <a:endParaRPr lang="tr-TR" sz="1800" b="1" i="0" u="none" strike="noStrike" dirty="0">
                        <a:solidFill>
                          <a:srgbClr val="000000"/>
                        </a:solidFill>
                        <a:latin typeface="Times New Roman" pitchFamily="18" charset="0"/>
                        <a:cs typeface="Times New Roman" pitchFamily="18" charset="0"/>
                      </a:endParaRPr>
                    </a:p>
                  </a:txBody>
                  <a:tcPr marL="7144" marR="7144" marT="7144" marB="0" anchor="b"/>
                </a:tc>
              </a:tr>
              <a:tr h="1035054">
                <a:tc>
                  <a:txBody>
                    <a:bodyPr/>
                    <a:lstStyle/>
                    <a:p>
                      <a:pPr algn="l" fontAlgn="b"/>
                      <a:r>
                        <a:rPr lang="tr-TR" sz="1800" b="1" i="0" u="none" strike="noStrike" dirty="0">
                          <a:solidFill>
                            <a:srgbClr val="000000"/>
                          </a:solidFill>
                          <a:latin typeface="Times New Roman" pitchFamily="18" charset="0"/>
                          <a:cs typeface="Times New Roman" pitchFamily="18" charset="0"/>
                        </a:rPr>
                        <a:t>Total </a:t>
                      </a:r>
                      <a:r>
                        <a:rPr lang="tr-TR" sz="1800" b="1" i="0" u="none" strike="noStrike" dirty="0" err="1" smtClean="0">
                          <a:solidFill>
                            <a:srgbClr val="000000"/>
                          </a:solidFill>
                          <a:latin typeface="Times New Roman" pitchFamily="18" charset="0"/>
                          <a:cs typeface="Times New Roman" pitchFamily="18" charset="0"/>
                        </a:rPr>
                        <a:t>assets</a:t>
                      </a:r>
                      <a:endParaRPr lang="tr-TR" sz="1800" b="1" i="0" u="none" strike="noStrike" dirty="0" smtClean="0">
                        <a:solidFill>
                          <a:srgbClr val="000000"/>
                        </a:solidFill>
                        <a:latin typeface="Times New Roman" pitchFamily="18" charset="0"/>
                        <a:cs typeface="Times New Roman" pitchFamily="18" charset="0"/>
                      </a:endParaRPr>
                    </a:p>
                    <a:p>
                      <a:pPr algn="l" fontAlgn="b"/>
                      <a:endParaRPr lang="tr-TR" sz="18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800" b="0" i="0" u="none" strike="noStrike" dirty="0" err="1">
                          <a:solidFill>
                            <a:srgbClr val="000000"/>
                          </a:solidFill>
                          <a:latin typeface="Times New Roman" pitchFamily="18" charset="0"/>
                          <a:cs typeface="Times New Roman" pitchFamily="18" charset="0"/>
                        </a:rPr>
                        <a:t>Current</a:t>
                      </a:r>
                      <a:r>
                        <a:rPr lang="tr-TR" sz="1800" b="0" i="0" u="none" strike="noStrike" dirty="0">
                          <a:solidFill>
                            <a:srgbClr val="000000"/>
                          </a:solidFill>
                          <a:latin typeface="Times New Roman" pitchFamily="18" charset="0"/>
                          <a:cs typeface="Times New Roman" pitchFamily="18" charset="0"/>
                        </a:rPr>
                        <a:t> </a:t>
                      </a:r>
                      <a:r>
                        <a:rPr lang="tr-TR" sz="1800" b="0" i="0" u="none" strike="noStrike" dirty="0" err="1" smtClean="0">
                          <a:solidFill>
                            <a:srgbClr val="000000"/>
                          </a:solidFill>
                          <a:latin typeface="Times New Roman" pitchFamily="18" charset="0"/>
                          <a:cs typeface="Times New Roman" pitchFamily="18" charset="0"/>
                        </a:rPr>
                        <a:t>assets</a:t>
                      </a:r>
                      <a:r>
                        <a:rPr lang="tr-TR" sz="1800" b="0" i="0" u="none" strike="noStrike" dirty="0" smtClean="0">
                          <a:solidFill>
                            <a:srgbClr val="000000"/>
                          </a:solidFill>
                          <a:latin typeface="Times New Roman" pitchFamily="18" charset="0"/>
                          <a:cs typeface="Times New Roman" pitchFamily="18" charset="0"/>
                        </a:rPr>
                        <a:t> +  Net </a:t>
                      </a:r>
                      <a:r>
                        <a:rPr lang="tr-TR" sz="1800" b="0" i="0" u="none" strike="noStrike" dirty="0" err="1" smtClean="0">
                          <a:solidFill>
                            <a:srgbClr val="000000"/>
                          </a:solidFill>
                          <a:latin typeface="Times New Roman" pitchFamily="18" charset="0"/>
                          <a:cs typeface="Times New Roman" pitchFamily="18" charset="0"/>
                        </a:rPr>
                        <a:t>fixed</a:t>
                      </a:r>
                      <a:r>
                        <a:rPr lang="tr-TR" sz="1800" b="0" i="0" u="none" strike="noStrike" dirty="0" smtClean="0">
                          <a:solidFill>
                            <a:srgbClr val="000000"/>
                          </a:solidFill>
                          <a:latin typeface="Times New Roman" pitchFamily="18" charset="0"/>
                          <a:cs typeface="Times New Roman" pitchFamily="18" charset="0"/>
                        </a:rPr>
                        <a:t> </a:t>
                      </a:r>
                      <a:r>
                        <a:rPr lang="tr-TR" sz="1800" b="0" i="0" u="none" strike="noStrike" dirty="0" err="1" smtClean="0">
                          <a:solidFill>
                            <a:srgbClr val="000000"/>
                          </a:solidFill>
                          <a:latin typeface="Times New Roman" pitchFamily="18" charset="0"/>
                          <a:cs typeface="Times New Roman" pitchFamily="18" charset="0"/>
                        </a:rPr>
                        <a:t>assets</a:t>
                      </a:r>
                      <a:endParaRPr lang="tr-TR" sz="1800" b="0" i="0" u="none" strike="noStrike" dirty="0" smtClean="0">
                        <a:solidFill>
                          <a:srgbClr val="000000"/>
                        </a:solidFill>
                        <a:latin typeface="Times New Roman" pitchFamily="18" charset="0"/>
                        <a:cs typeface="Times New Roman" pitchFamily="18"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tr-TR" sz="1800" b="0" i="0" u="none" strike="noStrike" dirty="0" smtClean="0">
                          <a:solidFill>
                            <a:srgbClr val="000000"/>
                          </a:solidFill>
                          <a:latin typeface="Times New Roman" pitchFamily="18" charset="0"/>
                          <a:cs typeface="Times New Roman" pitchFamily="18" charset="0"/>
                        </a:rPr>
                        <a:t>90 + 800</a:t>
                      </a:r>
                      <a:r>
                        <a:rPr lang="tr-TR" sz="1800" b="0" i="0" u="none" strike="noStrike" baseline="0" dirty="0" smtClean="0">
                          <a:solidFill>
                            <a:srgbClr val="000000"/>
                          </a:solidFill>
                          <a:latin typeface="Times New Roman" pitchFamily="18" charset="0"/>
                          <a:cs typeface="Times New Roman" pitchFamily="18" charset="0"/>
                        </a:rPr>
                        <a:t> = 890</a:t>
                      </a:r>
                      <a:endParaRPr lang="tr-TR" sz="1800" b="0" i="0" u="none" strike="noStrike" dirty="0" smtClean="0">
                        <a:solidFill>
                          <a:srgbClr val="000000"/>
                        </a:solidFill>
                        <a:latin typeface="Times New Roman" pitchFamily="18" charset="0"/>
                        <a:cs typeface="Times New Roman" pitchFamily="18"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800" b="0" i="0" u="none" strike="noStrike" dirty="0" err="1" smtClean="0">
                          <a:solidFill>
                            <a:srgbClr val="000000"/>
                          </a:solidFill>
                          <a:latin typeface="Times New Roman" pitchFamily="18" charset="0"/>
                          <a:cs typeface="Times New Roman" pitchFamily="18" charset="0"/>
                        </a:rPr>
                        <a:t>Current</a:t>
                      </a:r>
                      <a:r>
                        <a:rPr lang="tr-TR" sz="1800" b="0" i="0" u="none" strike="noStrike" dirty="0" smtClean="0">
                          <a:solidFill>
                            <a:srgbClr val="000000"/>
                          </a:solidFill>
                          <a:latin typeface="Times New Roman" pitchFamily="18" charset="0"/>
                          <a:cs typeface="Times New Roman" pitchFamily="18" charset="0"/>
                        </a:rPr>
                        <a:t> </a:t>
                      </a:r>
                      <a:r>
                        <a:rPr lang="tr-TR" sz="1800" b="0" i="0" u="none" strike="noStrike" dirty="0" err="1" smtClean="0">
                          <a:solidFill>
                            <a:srgbClr val="000000"/>
                          </a:solidFill>
                          <a:latin typeface="Times New Roman" pitchFamily="18" charset="0"/>
                          <a:cs typeface="Times New Roman" pitchFamily="18" charset="0"/>
                        </a:rPr>
                        <a:t>assets</a:t>
                      </a:r>
                      <a:r>
                        <a:rPr lang="tr-TR" sz="1800" b="0" i="0" u="none" strike="noStrike" dirty="0" smtClean="0">
                          <a:solidFill>
                            <a:srgbClr val="000000"/>
                          </a:solidFill>
                          <a:latin typeface="Times New Roman" pitchFamily="18" charset="0"/>
                          <a:cs typeface="Times New Roman" pitchFamily="18" charset="0"/>
                        </a:rPr>
                        <a:t> +  Net </a:t>
                      </a:r>
                      <a:r>
                        <a:rPr lang="tr-TR" sz="1800" b="0" i="0" u="none" strike="noStrike" dirty="0" err="1" smtClean="0">
                          <a:solidFill>
                            <a:srgbClr val="000000"/>
                          </a:solidFill>
                          <a:latin typeface="Times New Roman" pitchFamily="18" charset="0"/>
                          <a:cs typeface="Times New Roman" pitchFamily="18" charset="0"/>
                        </a:rPr>
                        <a:t>fixed</a:t>
                      </a:r>
                      <a:r>
                        <a:rPr lang="tr-TR" sz="1800" b="0" i="0" u="none" strike="noStrike" dirty="0" smtClean="0">
                          <a:solidFill>
                            <a:srgbClr val="000000"/>
                          </a:solidFill>
                          <a:latin typeface="Times New Roman" pitchFamily="18" charset="0"/>
                          <a:cs typeface="Times New Roman" pitchFamily="18" charset="0"/>
                        </a:rPr>
                        <a:t> </a:t>
                      </a:r>
                      <a:r>
                        <a:rPr lang="tr-TR" sz="1800" b="0" i="0" u="none" strike="noStrike" dirty="0" err="1" smtClean="0">
                          <a:solidFill>
                            <a:srgbClr val="000000"/>
                          </a:solidFill>
                          <a:latin typeface="Times New Roman" pitchFamily="18" charset="0"/>
                          <a:cs typeface="Times New Roman" pitchFamily="18" charset="0"/>
                        </a:rPr>
                        <a:t>assets</a:t>
                      </a:r>
                      <a:endParaRPr lang="tr-TR" sz="1800" b="0" i="0" u="none" strike="noStrike" dirty="0" smtClean="0">
                        <a:solidFill>
                          <a:srgbClr val="000000"/>
                        </a:solidFill>
                        <a:latin typeface="Times New Roman" pitchFamily="18" charset="0"/>
                        <a:cs typeface="Times New Roman" pitchFamily="18"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tr-TR" sz="1800" b="0" i="0" u="none" strike="noStrike" dirty="0" smtClean="0">
                          <a:solidFill>
                            <a:srgbClr val="000000"/>
                          </a:solidFill>
                          <a:latin typeface="Times New Roman" pitchFamily="18" charset="0"/>
                          <a:cs typeface="Times New Roman" pitchFamily="18" charset="0"/>
                        </a:rPr>
                        <a:t>140 + 900 =1040</a:t>
                      </a:r>
                    </a:p>
                  </a:txBody>
                  <a:tcPr marL="7144" marR="7144" marT="7144" marB="0" anchor="b"/>
                </a:tc>
              </a:tr>
              <a:tr h="1317262">
                <a:tc>
                  <a:txBody>
                    <a:bodyPr/>
                    <a:lstStyle/>
                    <a:p>
                      <a:pPr algn="l" fontAlgn="b"/>
                      <a:r>
                        <a:rPr lang="tr-TR" sz="1800" b="1" i="0" u="none" strike="noStrike" dirty="0">
                          <a:solidFill>
                            <a:srgbClr val="000000"/>
                          </a:solidFill>
                          <a:latin typeface="Times New Roman" pitchFamily="18" charset="0"/>
                          <a:cs typeface="Times New Roman" pitchFamily="18" charset="0"/>
                        </a:rPr>
                        <a:t>Total </a:t>
                      </a:r>
                      <a:r>
                        <a:rPr lang="tr-TR" sz="1800" b="1" i="0" u="none" strike="noStrike" dirty="0" err="1" smtClean="0">
                          <a:solidFill>
                            <a:srgbClr val="000000"/>
                          </a:solidFill>
                          <a:latin typeface="Times New Roman" pitchFamily="18" charset="0"/>
                          <a:cs typeface="Times New Roman" pitchFamily="18" charset="0"/>
                        </a:rPr>
                        <a:t>liabilities</a:t>
                      </a:r>
                      <a:endParaRPr lang="tr-TR" sz="1800" b="1" i="0" u="none" strike="noStrike" dirty="0" smtClean="0">
                        <a:solidFill>
                          <a:srgbClr val="000000"/>
                        </a:solidFill>
                        <a:latin typeface="Times New Roman" pitchFamily="18" charset="0"/>
                        <a:cs typeface="Times New Roman" pitchFamily="18" charset="0"/>
                      </a:endParaRPr>
                    </a:p>
                    <a:p>
                      <a:pPr algn="l" fontAlgn="b"/>
                      <a:endParaRPr lang="tr-TR" sz="18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800" b="0" i="0" u="none" strike="noStrike" dirty="0" err="1">
                          <a:solidFill>
                            <a:srgbClr val="000000"/>
                          </a:solidFill>
                          <a:latin typeface="Times New Roman" pitchFamily="18" charset="0"/>
                          <a:cs typeface="Times New Roman" pitchFamily="18" charset="0"/>
                        </a:rPr>
                        <a:t>Current</a:t>
                      </a:r>
                      <a:r>
                        <a:rPr lang="tr-TR" sz="1800" b="0" i="0" u="none" strike="noStrike" dirty="0">
                          <a:solidFill>
                            <a:srgbClr val="000000"/>
                          </a:solidFill>
                          <a:latin typeface="Times New Roman" pitchFamily="18" charset="0"/>
                          <a:cs typeface="Times New Roman" pitchFamily="18" charset="0"/>
                        </a:rPr>
                        <a:t> </a:t>
                      </a:r>
                      <a:r>
                        <a:rPr lang="tr-TR" sz="1800" b="0" i="0" u="none" strike="noStrike" dirty="0" err="1" smtClean="0">
                          <a:solidFill>
                            <a:srgbClr val="000000"/>
                          </a:solidFill>
                          <a:latin typeface="Times New Roman" pitchFamily="18" charset="0"/>
                          <a:cs typeface="Times New Roman" pitchFamily="18" charset="0"/>
                        </a:rPr>
                        <a:t>liabilites</a:t>
                      </a:r>
                      <a:r>
                        <a:rPr lang="tr-TR" sz="1800" b="0" i="0" u="none" strike="noStrike" dirty="0" smtClean="0">
                          <a:solidFill>
                            <a:srgbClr val="000000"/>
                          </a:solidFill>
                          <a:latin typeface="Times New Roman" pitchFamily="18" charset="0"/>
                          <a:cs typeface="Times New Roman" pitchFamily="18" charset="0"/>
                        </a:rPr>
                        <a:t> + </a:t>
                      </a:r>
                      <a:r>
                        <a:rPr lang="tr-TR" sz="1800" b="0" i="0" u="none" strike="noStrike" dirty="0" err="1" smtClean="0">
                          <a:solidFill>
                            <a:srgbClr val="000000"/>
                          </a:solidFill>
                          <a:latin typeface="Times New Roman" pitchFamily="18" charset="0"/>
                          <a:cs typeface="Times New Roman" pitchFamily="18" charset="0"/>
                        </a:rPr>
                        <a:t>Long</a:t>
                      </a:r>
                      <a:r>
                        <a:rPr lang="tr-TR" sz="1800" b="0" i="0" u="none" strike="noStrike" dirty="0" smtClean="0">
                          <a:solidFill>
                            <a:srgbClr val="000000"/>
                          </a:solidFill>
                          <a:latin typeface="Times New Roman" pitchFamily="18" charset="0"/>
                          <a:cs typeface="Times New Roman" pitchFamily="18" charset="0"/>
                        </a:rPr>
                        <a:t>-</a:t>
                      </a:r>
                      <a:r>
                        <a:rPr lang="tr-TR" sz="1800" b="0" i="0" u="none" strike="noStrike" dirty="0" err="1" smtClean="0">
                          <a:solidFill>
                            <a:srgbClr val="000000"/>
                          </a:solidFill>
                          <a:latin typeface="Times New Roman" pitchFamily="18" charset="0"/>
                          <a:cs typeface="Times New Roman" pitchFamily="18" charset="0"/>
                        </a:rPr>
                        <a:t>term</a:t>
                      </a:r>
                      <a:r>
                        <a:rPr lang="tr-TR" sz="1800" b="0" i="0" u="none" strike="noStrike" dirty="0" smtClean="0">
                          <a:solidFill>
                            <a:srgbClr val="000000"/>
                          </a:solidFill>
                          <a:latin typeface="Times New Roman" pitchFamily="18" charset="0"/>
                          <a:cs typeface="Times New Roman" pitchFamily="18" charset="0"/>
                        </a:rPr>
                        <a:t> </a:t>
                      </a:r>
                      <a:r>
                        <a:rPr lang="tr-TR" sz="1800" b="0" i="0" u="none" strike="noStrike" dirty="0" err="1" smtClean="0">
                          <a:solidFill>
                            <a:srgbClr val="000000"/>
                          </a:solidFill>
                          <a:latin typeface="Times New Roman" pitchFamily="18" charset="0"/>
                          <a:cs typeface="Times New Roman" pitchFamily="18" charset="0"/>
                        </a:rPr>
                        <a:t>debt</a:t>
                      </a:r>
                      <a:endParaRPr lang="tr-TR" sz="1800" b="0" i="0" u="none" strike="noStrike" dirty="0" smtClean="0">
                        <a:solidFill>
                          <a:srgbClr val="000000"/>
                        </a:solidFill>
                        <a:latin typeface="Times New Roman" pitchFamily="18" charset="0"/>
                        <a:cs typeface="Times New Roman" pitchFamily="18" charset="0"/>
                      </a:endParaRPr>
                    </a:p>
                    <a:p>
                      <a:pPr algn="ctr" fontAlgn="b"/>
                      <a:r>
                        <a:rPr lang="tr-TR" sz="1800" b="0" i="0" u="none" strike="noStrike" dirty="0" smtClean="0">
                          <a:solidFill>
                            <a:srgbClr val="000000"/>
                          </a:solidFill>
                          <a:latin typeface="Times New Roman" pitchFamily="18" charset="0"/>
                          <a:cs typeface="Times New Roman" pitchFamily="18" charset="0"/>
                        </a:rPr>
                        <a:t>50 + 600 = 650</a:t>
                      </a:r>
                      <a:endParaRPr lang="tr-TR" sz="18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800" b="0" i="0" u="none" strike="noStrike" dirty="0" err="1" smtClean="0">
                          <a:solidFill>
                            <a:srgbClr val="000000"/>
                          </a:solidFill>
                          <a:latin typeface="Times New Roman" pitchFamily="18" charset="0"/>
                          <a:cs typeface="Times New Roman" pitchFamily="18" charset="0"/>
                        </a:rPr>
                        <a:t>Current</a:t>
                      </a:r>
                      <a:r>
                        <a:rPr lang="tr-TR" sz="1800" b="0" i="0" u="none" strike="noStrike" dirty="0" smtClean="0">
                          <a:solidFill>
                            <a:srgbClr val="000000"/>
                          </a:solidFill>
                          <a:latin typeface="Times New Roman" pitchFamily="18" charset="0"/>
                          <a:cs typeface="Times New Roman" pitchFamily="18" charset="0"/>
                        </a:rPr>
                        <a:t> </a:t>
                      </a:r>
                      <a:r>
                        <a:rPr lang="tr-TR" sz="1800" b="0" i="0" u="none" strike="noStrike" dirty="0" err="1" smtClean="0">
                          <a:solidFill>
                            <a:srgbClr val="000000"/>
                          </a:solidFill>
                          <a:latin typeface="Times New Roman" pitchFamily="18" charset="0"/>
                          <a:cs typeface="Times New Roman" pitchFamily="18" charset="0"/>
                        </a:rPr>
                        <a:t>liabilites</a:t>
                      </a:r>
                      <a:r>
                        <a:rPr lang="tr-TR" sz="1800" b="0" i="0" u="none" strike="noStrike" dirty="0" smtClean="0">
                          <a:solidFill>
                            <a:srgbClr val="000000"/>
                          </a:solidFill>
                          <a:latin typeface="Times New Roman" pitchFamily="18" charset="0"/>
                          <a:cs typeface="Times New Roman" pitchFamily="18" charset="0"/>
                        </a:rPr>
                        <a:t> + </a:t>
                      </a:r>
                      <a:r>
                        <a:rPr lang="tr-TR" sz="1800" b="0" i="0" u="none" strike="noStrike" dirty="0" err="1" smtClean="0">
                          <a:solidFill>
                            <a:srgbClr val="000000"/>
                          </a:solidFill>
                          <a:latin typeface="Times New Roman" pitchFamily="18" charset="0"/>
                          <a:cs typeface="Times New Roman" pitchFamily="18" charset="0"/>
                        </a:rPr>
                        <a:t>Long</a:t>
                      </a:r>
                      <a:r>
                        <a:rPr lang="tr-TR" sz="1800" b="0" i="0" u="none" strike="noStrike" dirty="0" smtClean="0">
                          <a:solidFill>
                            <a:srgbClr val="000000"/>
                          </a:solidFill>
                          <a:latin typeface="Times New Roman" pitchFamily="18" charset="0"/>
                          <a:cs typeface="Times New Roman" pitchFamily="18" charset="0"/>
                        </a:rPr>
                        <a:t>-</a:t>
                      </a:r>
                      <a:r>
                        <a:rPr lang="tr-TR" sz="1800" b="0" i="0" u="none" strike="noStrike" dirty="0" err="1" smtClean="0">
                          <a:solidFill>
                            <a:srgbClr val="000000"/>
                          </a:solidFill>
                          <a:latin typeface="Times New Roman" pitchFamily="18" charset="0"/>
                          <a:cs typeface="Times New Roman" pitchFamily="18" charset="0"/>
                        </a:rPr>
                        <a:t>term</a:t>
                      </a:r>
                      <a:r>
                        <a:rPr lang="tr-TR" sz="1800" b="0" i="0" u="none" strike="noStrike" dirty="0" smtClean="0">
                          <a:solidFill>
                            <a:srgbClr val="000000"/>
                          </a:solidFill>
                          <a:latin typeface="Times New Roman" pitchFamily="18" charset="0"/>
                          <a:cs typeface="Times New Roman" pitchFamily="18" charset="0"/>
                        </a:rPr>
                        <a:t> </a:t>
                      </a:r>
                      <a:r>
                        <a:rPr lang="tr-TR" sz="1800" b="0" i="0" u="none" strike="noStrike" dirty="0" err="1" smtClean="0">
                          <a:solidFill>
                            <a:srgbClr val="000000"/>
                          </a:solidFill>
                          <a:latin typeface="Times New Roman" pitchFamily="18" charset="0"/>
                          <a:cs typeface="Times New Roman" pitchFamily="18" charset="0"/>
                        </a:rPr>
                        <a:t>debt</a:t>
                      </a:r>
                      <a:endParaRPr lang="tr-TR" sz="1800" b="0" i="0" u="none" strike="noStrike" dirty="0" smtClean="0">
                        <a:solidFill>
                          <a:srgbClr val="000000"/>
                        </a:solidFill>
                        <a:latin typeface="Times New Roman" pitchFamily="18" charset="0"/>
                        <a:cs typeface="Times New Roman" pitchFamily="18"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tr-TR" sz="1800" b="0" i="0" u="none" strike="noStrike" dirty="0" smtClean="0">
                          <a:solidFill>
                            <a:srgbClr val="000000"/>
                          </a:solidFill>
                          <a:latin typeface="Times New Roman" pitchFamily="18" charset="0"/>
                          <a:cs typeface="Times New Roman" pitchFamily="18" charset="0"/>
                        </a:rPr>
                        <a:t>60</a:t>
                      </a:r>
                      <a:r>
                        <a:rPr lang="tr-TR" sz="1800" b="0" i="0" u="none" strike="noStrike" baseline="0" dirty="0" smtClean="0">
                          <a:solidFill>
                            <a:srgbClr val="000000"/>
                          </a:solidFill>
                          <a:latin typeface="Times New Roman" pitchFamily="18" charset="0"/>
                          <a:cs typeface="Times New Roman" pitchFamily="18" charset="0"/>
                        </a:rPr>
                        <a:t> + 750 = 810</a:t>
                      </a:r>
                      <a:endParaRPr lang="tr-TR" sz="1800" b="0" i="0" u="none" strike="noStrike" dirty="0" smtClean="0">
                        <a:solidFill>
                          <a:srgbClr val="000000"/>
                        </a:solidFill>
                        <a:latin typeface="Times New Roman" pitchFamily="18" charset="0"/>
                        <a:cs typeface="Times New Roman" pitchFamily="18" charset="0"/>
                      </a:endParaRPr>
                    </a:p>
                  </a:txBody>
                  <a:tcPr marL="7144" marR="7144" marT="7144" marB="0" anchor="b"/>
                </a:tc>
              </a:tr>
              <a:tr h="1002626">
                <a:tc>
                  <a:txBody>
                    <a:bodyPr/>
                    <a:lstStyle/>
                    <a:p>
                      <a:pPr algn="l" fontAlgn="b"/>
                      <a:r>
                        <a:rPr lang="tr-TR" sz="1800" b="1" i="0" u="none" strike="noStrike" dirty="0" err="1">
                          <a:solidFill>
                            <a:srgbClr val="000000"/>
                          </a:solidFill>
                          <a:latin typeface="Times New Roman" pitchFamily="18" charset="0"/>
                          <a:cs typeface="Times New Roman" pitchFamily="18" charset="0"/>
                        </a:rPr>
                        <a:t>E</a:t>
                      </a:r>
                      <a:r>
                        <a:rPr lang="tr-TR" sz="1800" b="1" i="0" u="none" strike="noStrike" dirty="0" err="1" smtClean="0">
                          <a:solidFill>
                            <a:srgbClr val="000000"/>
                          </a:solidFill>
                          <a:latin typeface="Times New Roman" pitchFamily="18" charset="0"/>
                          <a:cs typeface="Times New Roman" pitchFamily="18" charset="0"/>
                        </a:rPr>
                        <a:t>quals</a:t>
                      </a:r>
                      <a:r>
                        <a:rPr lang="tr-TR" sz="1800" b="1" i="0" u="none" strike="noStrike" dirty="0" smtClean="0">
                          <a:solidFill>
                            <a:srgbClr val="000000"/>
                          </a:solidFill>
                          <a:latin typeface="Times New Roman" pitchFamily="18" charset="0"/>
                          <a:cs typeface="Times New Roman" pitchFamily="18" charset="0"/>
                        </a:rPr>
                        <a:t> </a:t>
                      </a:r>
                      <a:r>
                        <a:rPr lang="tr-TR" sz="1800" b="1" i="0" u="none" strike="noStrike" dirty="0" err="1" smtClean="0">
                          <a:solidFill>
                            <a:srgbClr val="000000"/>
                          </a:solidFill>
                          <a:latin typeface="Times New Roman" pitchFamily="18" charset="0"/>
                          <a:cs typeface="Times New Roman" pitchFamily="18" charset="0"/>
                        </a:rPr>
                        <a:t>equity</a:t>
                      </a:r>
                      <a:endParaRPr lang="tr-TR" sz="1800" b="1" i="0" u="none" strike="noStrike" dirty="0" smtClean="0">
                        <a:solidFill>
                          <a:srgbClr val="000000"/>
                        </a:solidFill>
                        <a:latin typeface="Times New Roman" pitchFamily="18" charset="0"/>
                        <a:cs typeface="Times New Roman" pitchFamily="18" charset="0"/>
                      </a:endParaRPr>
                    </a:p>
                    <a:p>
                      <a:pPr algn="l" fontAlgn="b"/>
                      <a:endParaRPr lang="tr-TR" sz="18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tr-TR" sz="1800" b="0" i="0" u="none" strike="noStrike" dirty="0" smtClean="0">
                          <a:solidFill>
                            <a:srgbClr val="000000"/>
                          </a:solidFill>
                          <a:latin typeface="Times New Roman" pitchFamily="18" charset="0"/>
                          <a:cs typeface="Times New Roman" pitchFamily="18" charset="0"/>
                        </a:rPr>
                        <a:t>890 </a:t>
                      </a:r>
                      <a:r>
                        <a:rPr lang="tr-TR" sz="1800" b="0" i="0" u="none" strike="noStrike" baseline="0" dirty="0" smtClean="0">
                          <a:solidFill>
                            <a:srgbClr val="000000"/>
                          </a:solidFill>
                          <a:latin typeface="Times New Roman" pitchFamily="18" charset="0"/>
                          <a:cs typeface="Times New Roman" pitchFamily="18" charset="0"/>
                        </a:rPr>
                        <a:t>− 650 =  240</a:t>
                      </a:r>
                      <a:endParaRPr lang="tr-TR" sz="18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tr-TR" sz="1800" b="0" i="0" u="none" strike="noStrike" dirty="0" smtClean="0">
                          <a:solidFill>
                            <a:srgbClr val="000000"/>
                          </a:solidFill>
                          <a:latin typeface="Times New Roman" pitchFamily="18" charset="0"/>
                          <a:cs typeface="Times New Roman" pitchFamily="18" charset="0"/>
                        </a:rPr>
                        <a:t>1040  </a:t>
                      </a:r>
                      <a:r>
                        <a:rPr lang="tr-TR" sz="1800" b="0" i="0" u="none" strike="noStrike" baseline="0" dirty="0" smtClean="0">
                          <a:solidFill>
                            <a:srgbClr val="000000"/>
                          </a:solidFill>
                          <a:latin typeface="Times New Roman" pitchFamily="18" charset="0"/>
                          <a:cs typeface="Times New Roman" pitchFamily="18" charset="0"/>
                        </a:rPr>
                        <a:t>−  810 = 230 </a:t>
                      </a:r>
                      <a:r>
                        <a:rPr lang="tr-TR" sz="1800" b="0" i="0" u="none" strike="noStrike" dirty="0" smtClean="0">
                          <a:solidFill>
                            <a:srgbClr val="000000"/>
                          </a:solidFill>
                          <a:latin typeface="Times New Roman" pitchFamily="18" charset="0"/>
                          <a:cs typeface="Times New Roman" pitchFamily="18" charset="0"/>
                        </a:rPr>
                        <a:t> </a:t>
                      </a:r>
                      <a:endParaRPr lang="tr-TR" sz="1800" b="0" i="0" u="none" strike="noStrike" dirty="0">
                        <a:solidFill>
                          <a:srgbClr val="000000"/>
                        </a:solidFill>
                        <a:latin typeface="Times New Roman" pitchFamily="18" charset="0"/>
                        <a:cs typeface="Times New Roman" pitchFamily="18" charset="0"/>
                      </a:endParaRPr>
                    </a:p>
                  </a:txBody>
                  <a:tcPr marL="7144" marR="7144" marT="7144" marB="0" anchor="b"/>
                </a:tc>
              </a:tr>
            </a:tbl>
          </a:graphicData>
        </a:graphic>
      </p:graphicFrame>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93715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467544" y="836712"/>
            <a:ext cx="8229600" cy="492664"/>
          </a:xfrm>
        </p:spPr>
        <p:txBody>
          <a:bodyPr>
            <a:normAutofit/>
          </a:bodyPr>
          <a:lstStyle/>
          <a:p>
            <a:pPr algn="ctr"/>
            <a:r>
              <a:rPr lang="en-US" altLang="en-US" sz="2800" b="1" dirty="0">
                <a:latin typeface="Times New Roman" panose="02020603050405020304" pitchFamily="18" charset="0"/>
                <a:cs typeface="Times New Roman" panose="02020603050405020304" pitchFamily="18" charset="0"/>
              </a:rPr>
              <a:t>The Income </a:t>
            </a:r>
            <a:r>
              <a:rPr lang="en-US" altLang="en-US" sz="2800" b="1" dirty="0" smtClean="0">
                <a:latin typeface="Times New Roman" panose="02020603050405020304" pitchFamily="18" charset="0"/>
                <a:cs typeface="Times New Roman" panose="02020603050405020304" pitchFamily="18" charset="0"/>
              </a:rPr>
              <a:t>Statement</a:t>
            </a:r>
            <a:endParaRPr lang="en-US" altLang="en-US" sz="2800" b="1" dirty="0">
              <a:latin typeface="Times New Roman" panose="02020603050405020304" pitchFamily="18" charset="0"/>
              <a:cs typeface="Times New Roman" panose="02020603050405020304" pitchFamily="18" charset="0"/>
            </a:endParaRPr>
          </a:p>
        </p:txBody>
      </p:sp>
      <p:sp>
        <p:nvSpPr>
          <p:cNvPr id="8" name="Rectangle 5"/>
          <p:cNvSpPr>
            <a:spLocks noGrp="1" noChangeArrowheads="1"/>
          </p:cNvSpPr>
          <p:nvPr>
            <p:ph idx="1"/>
          </p:nvPr>
        </p:nvSpPr>
        <p:spPr>
          <a:xfrm>
            <a:off x="683568" y="1935480"/>
            <a:ext cx="7776864" cy="4389120"/>
          </a:xfrm>
        </p:spPr>
        <p:txBody>
          <a:bodyPr>
            <a:normAutofit/>
          </a:bodyPr>
          <a:lstStyle/>
          <a:p>
            <a:pPr algn="just"/>
            <a:r>
              <a:rPr lang="en-US" altLang="en-US" sz="2800" dirty="0" smtClean="0">
                <a:latin typeface="Times New Roman" panose="02020603050405020304" pitchFamily="18" charset="0"/>
                <a:cs typeface="Times New Roman" panose="02020603050405020304" pitchFamily="18" charset="0"/>
              </a:rPr>
              <a:t>Definition</a:t>
            </a:r>
          </a:p>
          <a:p>
            <a:pPr marL="0" indent="0" algn="just">
              <a:buNone/>
            </a:pPr>
            <a:endParaRPr lang="en-US" altLang="en-US" sz="2800" dirty="0">
              <a:latin typeface="Times New Roman" panose="02020603050405020304" pitchFamily="18" charset="0"/>
              <a:cs typeface="Times New Roman" panose="02020603050405020304" pitchFamily="18" charset="0"/>
            </a:endParaRPr>
          </a:p>
          <a:p>
            <a:pPr lvl="1" algn="just"/>
            <a:r>
              <a:rPr lang="en-US" altLang="en-US" sz="2800" dirty="0">
                <a:latin typeface="Times New Roman" panose="02020603050405020304" pitchFamily="18" charset="0"/>
                <a:cs typeface="Times New Roman" panose="02020603050405020304" pitchFamily="18" charset="0"/>
              </a:rPr>
              <a:t>Financial statement that shows the revenues, expenses, and net income of a firm over a period of time (from an accounting perspective)</a:t>
            </a:r>
          </a:p>
        </p:txBody>
      </p:sp>
      <p:graphicFrame>
        <p:nvGraphicFramePr>
          <p:cNvPr id="2" name="Nesne 1"/>
          <p:cNvGraphicFramePr>
            <a:graphicFrameLocks/>
          </p:cNvGraphicFramePr>
          <p:nvPr>
            <p:extLst>
              <p:ext uri="{D42A27DB-BD31-4B8C-83A1-F6EECF244321}">
                <p14:modId xmlns:p14="http://schemas.microsoft.com/office/powerpoint/2010/main" val="3815104952"/>
              </p:ext>
            </p:extLst>
          </p:nvPr>
        </p:nvGraphicFramePr>
        <p:xfrm>
          <a:off x="8028384" y="5517232"/>
          <a:ext cx="616693" cy="916707"/>
        </p:xfrm>
        <a:graphic>
          <a:graphicData uri="http://schemas.openxmlformats.org/presentationml/2006/ole">
            <mc:AlternateContent xmlns:mc="http://schemas.openxmlformats.org/markup-compatibility/2006">
              <mc:Choice xmlns:v="urn:schemas-microsoft-com:vml" Requires="v">
                <p:oleObj spid="_x0000_s3123" name="Clip" r:id="rId4" imgW="36410400" imgH="60891480" progId="">
                  <p:embed/>
                </p:oleObj>
              </mc:Choice>
              <mc:Fallback>
                <p:oleObj name="Clip" r:id="rId4" imgW="36410400" imgH="60891480" progId="">
                  <p:embed/>
                  <p:pic>
                    <p:nvPicPr>
                      <p:cNvPr id="0" name="Picture 4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384" y="5517232"/>
                        <a:ext cx="616693" cy="9167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63092"/>
      </p:ext>
    </p:extLst>
  </p:cSld>
  <p:clrMapOvr>
    <a:masterClrMapping/>
  </p:clrMapOvr>
  <p:transition spd="med">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598147" y="1887007"/>
            <a:ext cx="2916238" cy="317009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ct val="50000"/>
              </a:spcBef>
              <a:spcAft>
                <a:spcPts val="0"/>
              </a:spcAft>
              <a:defRPr/>
            </a:pPr>
            <a:r>
              <a:rPr lang="en-US" sz="2000" b="1" u="sng" dirty="0">
                <a:latin typeface="Times New Roman" panose="02020603050405020304" pitchFamily="18" charset="0"/>
                <a:cs typeface="Times New Roman" panose="02020603050405020304" pitchFamily="18" charset="0"/>
              </a:rPr>
              <a:t>Revenues</a:t>
            </a:r>
            <a:r>
              <a:rPr lang="en-US" sz="2000" u="sng" dirty="0">
                <a:latin typeface="Times New Roman" panose="02020603050405020304" pitchFamily="18" charset="0"/>
                <a:cs typeface="Times New Roman" panose="02020603050405020304" pitchFamily="18" charset="0"/>
              </a:rPr>
              <a:t/>
            </a:r>
            <a:br>
              <a:rPr lang="en-US" sz="2000" u="sng"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Cash and promises received from delivery of goods and services.</a:t>
            </a:r>
          </a:p>
          <a:p>
            <a:pPr fontAlgn="auto">
              <a:spcAft>
                <a:spcPts val="0"/>
              </a:spcAft>
              <a:defRPr/>
            </a:pPr>
            <a:endParaRPr lang="en-US" sz="2000" dirty="0">
              <a:latin typeface="Times New Roman" panose="02020603050405020304" pitchFamily="18" charset="0"/>
              <a:cs typeface="Times New Roman" panose="02020603050405020304" pitchFamily="18" charset="0"/>
            </a:endParaRPr>
          </a:p>
          <a:p>
            <a:pPr fontAlgn="auto">
              <a:spcAft>
                <a:spcPts val="0"/>
              </a:spcAft>
              <a:defRPr/>
            </a:pPr>
            <a:r>
              <a:rPr lang="en-US" sz="2000" dirty="0">
                <a:latin typeface="Times New Roman" panose="02020603050405020304" pitchFamily="18" charset="0"/>
                <a:cs typeface="Times New Roman" panose="02020603050405020304" pitchFamily="18" charset="0"/>
              </a:rPr>
              <a:t>Examples:</a:t>
            </a:r>
          </a:p>
          <a:p>
            <a:pPr fontAlgn="auto">
              <a:spcAft>
                <a:spcPts val="0"/>
              </a:spcAft>
              <a:defRPr/>
            </a:pPr>
            <a:r>
              <a:rPr lang="en-US" sz="2000" dirty="0">
                <a:latin typeface="Times New Roman" panose="02020603050405020304" pitchFamily="18" charset="0"/>
                <a:cs typeface="Times New Roman" panose="02020603050405020304" pitchFamily="18" charset="0"/>
              </a:rPr>
              <a:t>Sales Revenue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Fee Revenue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Interest Revenue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Rent Revenue</a:t>
            </a:r>
          </a:p>
        </p:txBody>
      </p:sp>
      <p:sp>
        <p:nvSpPr>
          <p:cNvPr id="10" name="Text Box 4"/>
          <p:cNvSpPr txBox="1">
            <a:spLocks noChangeArrowheads="1"/>
          </p:cNvSpPr>
          <p:nvPr/>
        </p:nvSpPr>
        <p:spPr bwMode="auto">
          <a:xfrm>
            <a:off x="3928786" y="1887007"/>
            <a:ext cx="2971800" cy="378565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ct val="50000"/>
              </a:spcBef>
              <a:spcAft>
                <a:spcPts val="0"/>
              </a:spcAft>
              <a:defRPr/>
            </a:pPr>
            <a:r>
              <a:rPr lang="en-US" sz="2000" b="1" u="sng" dirty="0">
                <a:latin typeface="Times New Roman" panose="02020603050405020304" pitchFamily="18" charset="0"/>
                <a:cs typeface="Times New Roman" panose="02020603050405020304" pitchFamily="18" charset="0"/>
              </a:rPr>
              <a:t>Expenses</a:t>
            </a:r>
            <a:r>
              <a:rPr lang="en-US" sz="2000" u="sng" dirty="0">
                <a:latin typeface="Times New Roman" panose="02020603050405020304" pitchFamily="18" charset="0"/>
                <a:cs typeface="Times New Roman" panose="02020603050405020304" pitchFamily="18" charset="0"/>
              </a:rPr>
              <a:t/>
            </a:r>
            <a:br>
              <a:rPr lang="en-US" sz="2000" u="sng"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Resources used to earn period’s revenues.</a:t>
            </a:r>
          </a:p>
          <a:p>
            <a:pPr fontAlgn="auto">
              <a:spcAft>
                <a:spcPts val="0"/>
              </a:spcAft>
              <a:defRPr/>
            </a:pPr>
            <a:endParaRPr lang="en-US" sz="2000" dirty="0">
              <a:latin typeface="Times New Roman" panose="02020603050405020304" pitchFamily="18" charset="0"/>
              <a:cs typeface="Times New Roman" panose="02020603050405020304" pitchFamily="18" charset="0"/>
            </a:endParaRPr>
          </a:p>
          <a:p>
            <a:pPr fontAlgn="auto">
              <a:spcAft>
                <a:spcPts val="0"/>
              </a:spcAft>
              <a:defRPr/>
            </a:pPr>
            <a:r>
              <a:rPr lang="en-US" sz="2000" dirty="0">
                <a:latin typeface="Times New Roman" panose="02020603050405020304" pitchFamily="18" charset="0"/>
                <a:cs typeface="Times New Roman" panose="02020603050405020304" pitchFamily="18" charset="0"/>
              </a:rPr>
              <a:t>Examples:</a:t>
            </a:r>
          </a:p>
          <a:p>
            <a:pPr fontAlgn="auto">
              <a:spcAft>
                <a:spcPts val="0"/>
              </a:spcAft>
              <a:defRPr/>
            </a:pPr>
            <a:r>
              <a:rPr lang="en-US" sz="2000" dirty="0">
                <a:latin typeface="Times New Roman" panose="02020603050405020304" pitchFamily="18" charset="0"/>
                <a:cs typeface="Times New Roman" panose="02020603050405020304" pitchFamily="18" charset="0"/>
              </a:rPr>
              <a:t>Cost of Goods Sold</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Wages Expense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Rent Expense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Depreciation Expense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Insurance Expense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Repair Expense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Income Tax Expense</a:t>
            </a:r>
          </a:p>
        </p:txBody>
      </p:sp>
      <p:sp>
        <p:nvSpPr>
          <p:cNvPr id="14" name="Oval 13"/>
          <p:cNvSpPr/>
          <p:nvPr/>
        </p:nvSpPr>
        <p:spPr>
          <a:xfrm>
            <a:off x="6900586" y="367064"/>
            <a:ext cx="2044934" cy="2024224"/>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 name="TextBox 14"/>
          <p:cNvSpPr txBox="1"/>
          <p:nvPr/>
        </p:nvSpPr>
        <p:spPr>
          <a:xfrm>
            <a:off x="6981428" y="871344"/>
            <a:ext cx="1883249" cy="1015663"/>
          </a:xfrm>
          <a:prstGeom prst="rect">
            <a:avLst/>
          </a:prstGeom>
          <a:noFill/>
        </p:spPr>
        <p:txBody>
          <a:bodyPr wrap="square" rtlCol="0">
            <a:spAutoFit/>
          </a:bodyPr>
          <a:lstStyle/>
          <a:p>
            <a:pPr algn="ctr"/>
            <a:r>
              <a:rPr lang="en-US" sz="2000" dirty="0">
                <a:solidFill>
                  <a:srgbClr val="622233"/>
                </a:solidFill>
                <a:latin typeface="Times New Roman" panose="02020603050405020304" pitchFamily="18" charset="0"/>
                <a:cs typeface="Times New Roman" panose="02020603050405020304" pitchFamily="18" charset="0"/>
              </a:rPr>
              <a:t>Elements of </a:t>
            </a:r>
            <a:r>
              <a:rPr lang="tr-TR" sz="2000" dirty="0" smtClean="0">
                <a:solidFill>
                  <a:srgbClr val="622233"/>
                </a:solidFill>
                <a:latin typeface="Times New Roman" panose="02020603050405020304" pitchFamily="18" charset="0"/>
                <a:cs typeface="Times New Roman" panose="02020603050405020304" pitchFamily="18" charset="0"/>
              </a:rPr>
              <a:t> </a:t>
            </a:r>
            <a:r>
              <a:rPr lang="en-US" sz="2000" dirty="0" smtClean="0">
                <a:solidFill>
                  <a:srgbClr val="622233"/>
                </a:solidFill>
                <a:latin typeface="Times New Roman" panose="02020603050405020304" pitchFamily="18" charset="0"/>
                <a:cs typeface="Times New Roman" panose="02020603050405020304" pitchFamily="18" charset="0"/>
              </a:rPr>
              <a:t>the </a:t>
            </a:r>
            <a:r>
              <a:rPr lang="en-US" sz="2000" dirty="0">
                <a:solidFill>
                  <a:srgbClr val="622233"/>
                </a:solidFill>
                <a:latin typeface="Times New Roman" panose="02020603050405020304" pitchFamily="18" charset="0"/>
                <a:cs typeface="Times New Roman" panose="02020603050405020304" pitchFamily="18" charset="0"/>
              </a:rPr>
              <a:t>Income Statement</a:t>
            </a:r>
          </a:p>
        </p:txBody>
      </p:sp>
      <p:sp>
        <p:nvSpPr>
          <p:cNvPr id="11" name="TextBox 10"/>
          <p:cNvSpPr txBox="1"/>
          <p:nvPr/>
        </p:nvSpPr>
        <p:spPr>
          <a:xfrm>
            <a:off x="436714" y="5301208"/>
            <a:ext cx="3239103" cy="1015663"/>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a:solidFill>
                  <a:srgbClr val="C00000"/>
                </a:solidFill>
                <a:latin typeface="Times New Roman" panose="02020603050405020304" pitchFamily="18" charset="0"/>
                <a:cs typeface="Times New Roman" panose="02020603050405020304" pitchFamily="18" charset="0"/>
              </a:rPr>
              <a:t>The Income Statement is a measure of performance of the business. </a:t>
            </a:r>
          </a:p>
        </p:txBody>
      </p:sp>
      <p:sp>
        <p:nvSpPr>
          <p:cNvPr id="13" name="Rectangle 4"/>
          <p:cNvSpPr>
            <a:spLocks noGrp="1" noChangeArrowheads="1"/>
          </p:cNvSpPr>
          <p:nvPr>
            <p:ph type="title"/>
          </p:nvPr>
        </p:nvSpPr>
        <p:spPr>
          <a:xfrm>
            <a:off x="106339" y="692293"/>
            <a:ext cx="8229600" cy="492664"/>
          </a:xfrm>
        </p:spPr>
        <p:txBody>
          <a:bodyPr>
            <a:normAutofit/>
          </a:bodyPr>
          <a:lstStyle/>
          <a:p>
            <a:pPr algn="ctr"/>
            <a:r>
              <a:rPr lang="en-US" altLang="en-US" sz="2800" b="1" dirty="0">
                <a:latin typeface="Times New Roman" panose="02020603050405020304" pitchFamily="18" charset="0"/>
                <a:cs typeface="Times New Roman" panose="02020603050405020304" pitchFamily="18" charset="0"/>
              </a:rPr>
              <a:t>The Income </a:t>
            </a:r>
            <a:r>
              <a:rPr lang="en-US" altLang="en-US" sz="2800" b="1" dirty="0" smtClean="0">
                <a:latin typeface="Times New Roman" panose="02020603050405020304" pitchFamily="18" charset="0"/>
                <a:cs typeface="Times New Roman" panose="02020603050405020304" pitchFamily="18" charset="0"/>
              </a:rPr>
              <a:t>Statement</a:t>
            </a:r>
            <a:endParaRPr lang="en-US" altLang="en-US" sz="2800" b="1" dirty="0">
              <a:latin typeface="Times New Roman" panose="02020603050405020304" pitchFamily="18" charset="0"/>
              <a:cs typeface="Times New Roman" panose="02020603050405020304" pitchFamily="18" charset="0"/>
            </a:endParaRPr>
          </a:p>
        </p:txBody>
      </p:sp>
      <p:pic>
        <p:nvPicPr>
          <p:cNvPr id="14338" name="Picture 2" descr="C:\Users\12829327442\Desktop\photo\weigh-2856321__3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112" y="5057106"/>
            <a:ext cx="1767766" cy="17677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179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900088" y="633380"/>
            <a:ext cx="7284901" cy="530863"/>
          </a:xfrm>
        </p:spPr>
        <p:txBody>
          <a:bodyPr anchor="ctr">
            <a:normAutofit/>
          </a:bodyPr>
          <a:lstStyle/>
          <a:p>
            <a:pPr algn="ctr"/>
            <a:r>
              <a:rPr lang="en-US" sz="2800" b="1" dirty="0">
                <a:solidFill>
                  <a:schemeClr val="accent3">
                    <a:lumMod val="75000"/>
                  </a:schemeClr>
                </a:solidFill>
                <a:latin typeface="Times New Roman" panose="02020603050405020304" pitchFamily="18" charset="0"/>
                <a:cs typeface="Times New Roman" panose="02020603050405020304" pitchFamily="18" charset="0"/>
              </a:rPr>
              <a:t>The Income Statement Equation</a:t>
            </a:r>
          </a:p>
        </p:txBody>
      </p:sp>
      <p:sp>
        <p:nvSpPr>
          <p:cNvPr id="14" name="Rectangle 4"/>
          <p:cNvSpPr>
            <a:spLocks noChangeArrowheads="1"/>
          </p:cNvSpPr>
          <p:nvPr/>
        </p:nvSpPr>
        <p:spPr bwMode="auto">
          <a:xfrm>
            <a:off x="1007531" y="1300593"/>
            <a:ext cx="7453336" cy="1013098"/>
          </a:xfrm>
          <a:prstGeom prst="rect">
            <a:avLst/>
          </a:prstGeom>
          <a:noFill/>
          <a:ln w="12700">
            <a:noFill/>
            <a:miter lim="800000"/>
            <a:headEnd/>
            <a:tailEnd/>
          </a:ln>
          <a:effectLst/>
        </p:spPr>
        <p:txBody>
          <a:bodyPr wrap="square" lIns="90488" tIns="44450" rIns="90488" bIns="44450">
            <a:spAutoFit/>
          </a:bodyPr>
          <a:lstStyle/>
          <a:p>
            <a:pPr eaLnBrk="0" fontAlgn="auto" hangingPunct="0">
              <a:spcBef>
                <a:spcPct val="50000"/>
              </a:spcBef>
              <a:spcAft>
                <a:spcPts val="0"/>
              </a:spcAft>
              <a:defRPr/>
            </a:pPr>
            <a:r>
              <a:rPr lang="en-US" sz="6000" b="1" dirty="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R </a:t>
            </a:r>
            <a:r>
              <a:rPr lang="tr-TR" sz="6000" b="1" dirty="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tr-TR" sz="6000" b="1" dirty="0" smtClean="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6000" b="1" dirty="0" smtClean="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tr-TR" sz="6000" b="1" dirty="0" smtClean="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6000" b="1" dirty="0" smtClean="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     </a:t>
            </a:r>
            <a:r>
              <a:rPr lang="tr-TR" sz="6000" b="1" dirty="0" smtClean="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6000" b="1" dirty="0" smtClean="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6000" b="1" dirty="0">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NI</a:t>
            </a:r>
          </a:p>
        </p:txBody>
      </p:sp>
      <p:cxnSp>
        <p:nvCxnSpPr>
          <p:cNvPr id="15" name="Straight Arrow Connector 14"/>
          <p:cNvCxnSpPr/>
          <p:nvPr/>
        </p:nvCxnSpPr>
        <p:spPr>
          <a:xfrm>
            <a:off x="1687126" y="3096107"/>
            <a:ext cx="9177" cy="919594"/>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 Box 5"/>
          <p:cNvSpPr txBox="1">
            <a:spLocks noChangeArrowheads="1"/>
          </p:cNvSpPr>
          <p:nvPr/>
        </p:nvSpPr>
        <p:spPr bwMode="auto">
          <a:xfrm>
            <a:off x="762853" y="2416151"/>
            <a:ext cx="1866900" cy="369332"/>
          </a:xfrm>
          <a:prstGeom prst="rect">
            <a:avLst/>
          </a:prstGeom>
          <a:noFill/>
          <a:ln w="9525">
            <a:noFill/>
            <a:miter lim="800000"/>
            <a:headEnd/>
            <a:tailEnd/>
          </a:ln>
        </p:spPr>
        <p:txBody>
          <a:bodyPr>
            <a:spAutoFit/>
          </a:bodyPr>
          <a:lstStyle/>
          <a:p>
            <a:pPr algn="ctr" fontAlgn="auto">
              <a:spcBef>
                <a:spcPts val="0"/>
              </a:spcBef>
              <a:spcAft>
                <a:spcPts val="0"/>
              </a:spcAft>
              <a:defRPr/>
            </a:pPr>
            <a:r>
              <a:rPr lang="en-US" b="1" dirty="0">
                <a:solidFill>
                  <a:srgbClr val="000099"/>
                </a:solidFill>
                <a:latin typeface="+mn-lt"/>
              </a:rPr>
              <a:t>Revenues</a:t>
            </a:r>
          </a:p>
        </p:txBody>
      </p:sp>
      <p:sp>
        <p:nvSpPr>
          <p:cNvPr id="17" name="Text Box 6"/>
          <p:cNvSpPr txBox="1">
            <a:spLocks noChangeArrowheads="1"/>
          </p:cNvSpPr>
          <p:nvPr/>
        </p:nvSpPr>
        <p:spPr bwMode="auto">
          <a:xfrm>
            <a:off x="3620287" y="2416151"/>
            <a:ext cx="1063112" cy="369332"/>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b="1" dirty="0">
                <a:solidFill>
                  <a:srgbClr val="000099"/>
                </a:solidFill>
                <a:latin typeface="+mn-lt"/>
              </a:rPr>
              <a:t>Expenses</a:t>
            </a:r>
          </a:p>
        </p:txBody>
      </p:sp>
      <p:sp>
        <p:nvSpPr>
          <p:cNvPr id="18" name="Text Box 7"/>
          <p:cNvSpPr txBox="1">
            <a:spLocks noChangeArrowheads="1"/>
          </p:cNvSpPr>
          <p:nvPr/>
        </p:nvSpPr>
        <p:spPr bwMode="auto">
          <a:xfrm>
            <a:off x="6353218" y="2417731"/>
            <a:ext cx="1289584" cy="369332"/>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b="1" dirty="0">
                <a:solidFill>
                  <a:srgbClr val="000099"/>
                </a:solidFill>
              </a:rPr>
              <a:t>Net Income</a:t>
            </a:r>
            <a:endParaRPr lang="en-US" b="1" dirty="0">
              <a:solidFill>
                <a:srgbClr val="000099"/>
              </a:solidFill>
              <a:latin typeface="+mn-lt"/>
            </a:endParaRPr>
          </a:p>
        </p:txBody>
      </p:sp>
      <p:sp>
        <p:nvSpPr>
          <p:cNvPr id="19" name="TextBox 18"/>
          <p:cNvSpPr txBox="1"/>
          <p:nvPr/>
        </p:nvSpPr>
        <p:spPr>
          <a:xfrm>
            <a:off x="670990" y="4037391"/>
            <a:ext cx="1958763" cy="147732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ct val="50000"/>
              </a:spcBef>
              <a:spcAft>
                <a:spcPts val="0"/>
              </a:spcAft>
              <a:defRPr/>
            </a:pPr>
            <a:r>
              <a:rPr lang="en-US" dirty="0"/>
              <a:t>Cash and promises received from delivery of goods and services.</a:t>
            </a:r>
          </a:p>
        </p:txBody>
      </p:sp>
      <p:sp>
        <p:nvSpPr>
          <p:cNvPr id="23" name="Oval 22"/>
          <p:cNvSpPr/>
          <p:nvPr/>
        </p:nvSpPr>
        <p:spPr>
          <a:xfrm>
            <a:off x="819801" y="1164243"/>
            <a:ext cx="1771359" cy="1921358"/>
          </a:xfrm>
          <a:prstGeom prst="ellipse">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3274037" y="1174749"/>
            <a:ext cx="1771359" cy="1921358"/>
          </a:xfrm>
          <a:prstGeom prst="ellipse">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6137816" y="1185255"/>
            <a:ext cx="1771359" cy="1921358"/>
          </a:xfrm>
          <a:prstGeom prst="ellipse">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297597" y="5942435"/>
            <a:ext cx="7692747" cy="461665"/>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If total expenses exceed total revenues, a net loss is reported.</a:t>
            </a:r>
          </a:p>
        </p:txBody>
      </p:sp>
      <p:sp>
        <p:nvSpPr>
          <p:cNvPr id="2" name="TextBox 1"/>
          <p:cNvSpPr txBox="1"/>
          <p:nvPr/>
        </p:nvSpPr>
        <p:spPr>
          <a:xfrm>
            <a:off x="3383385" y="4037391"/>
            <a:ext cx="1536916"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Resources used to earn period’s revenues</a:t>
            </a:r>
          </a:p>
        </p:txBody>
      </p:sp>
      <p:sp>
        <p:nvSpPr>
          <p:cNvPr id="26" name="TextBox 25"/>
          <p:cNvSpPr txBox="1"/>
          <p:nvPr/>
        </p:nvSpPr>
        <p:spPr>
          <a:xfrm>
            <a:off x="5808474" y="4037391"/>
            <a:ext cx="2291917" cy="1754326"/>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auto">
              <a:spcBef>
                <a:spcPts val="0"/>
              </a:spcBef>
              <a:spcAft>
                <a:spcPts val="0"/>
              </a:spcAft>
              <a:defRPr/>
            </a:pPr>
            <a:r>
              <a:rPr lang="en-US" dirty="0"/>
              <a:t>Revenues earned minus expenses incurred. Also called “profit”, “net earnings”, or “the bottom line.”</a:t>
            </a:r>
            <a:endParaRPr lang="en-US" dirty="0">
              <a:solidFill>
                <a:srgbClr val="000099"/>
              </a:solidFill>
            </a:endParaRPr>
          </a:p>
        </p:txBody>
      </p:sp>
      <p:cxnSp>
        <p:nvCxnSpPr>
          <p:cNvPr id="27" name="Straight Arrow Connector 26"/>
          <p:cNvCxnSpPr/>
          <p:nvPr/>
        </p:nvCxnSpPr>
        <p:spPr>
          <a:xfrm>
            <a:off x="4155127" y="3120010"/>
            <a:ext cx="9177" cy="919594"/>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023495" y="3139880"/>
            <a:ext cx="9177" cy="919594"/>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21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1885" y="1798296"/>
            <a:ext cx="4100303" cy="451102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791013" y="1798297"/>
            <a:ext cx="4011175" cy="3362459"/>
          </a:xfrm>
          <a:prstGeom prst="rect">
            <a:avLst/>
          </a:prstGeom>
          <a:noFill/>
        </p:spPr>
        <p:txBody>
          <a:bodyPr wrap="square" rtlCol="0">
            <a:spAutoFit/>
          </a:bodyPr>
          <a:lstStyle/>
          <a:p>
            <a:pPr algn="ctr">
              <a:lnSpc>
                <a:spcPts val="1680"/>
              </a:lnSpc>
            </a:pPr>
            <a:r>
              <a:rPr lang="en-US" sz="1600" b="1" dirty="0">
                <a:latin typeface="Times New Roman" panose="02020603050405020304" pitchFamily="18" charset="0"/>
                <a:cs typeface="Times New Roman" panose="02020603050405020304" pitchFamily="18" charset="0"/>
              </a:rPr>
              <a:t>LE-NATURE’S INC.</a:t>
            </a:r>
          </a:p>
          <a:p>
            <a:pPr algn="ctr">
              <a:lnSpc>
                <a:spcPts val="1680"/>
              </a:lnSpc>
            </a:pPr>
            <a:r>
              <a:rPr lang="en-US" sz="1600" b="1" dirty="0">
                <a:latin typeface="Times New Roman" panose="02020603050405020304" pitchFamily="18" charset="0"/>
                <a:cs typeface="Times New Roman" panose="02020603050405020304" pitchFamily="18" charset="0"/>
              </a:rPr>
              <a:t>Income Statement </a:t>
            </a:r>
          </a:p>
          <a:p>
            <a:pPr algn="ctr">
              <a:lnSpc>
                <a:spcPts val="1680"/>
              </a:lnSpc>
            </a:pPr>
            <a:r>
              <a:rPr lang="en-US" sz="1600" b="1" dirty="0">
                <a:latin typeface="Times New Roman" panose="02020603050405020304" pitchFamily="18" charset="0"/>
                <a:cs typeface="Times New Roman" panose="02020603050405020304" pitchFamily="18" charset="0"/>
              </a:rPr>
              <a:t>For the Year Ended December 31, 2015 	</a:t>
            </a:r>
          </a:p>
          <a:p>
            <a:pPr algn="ctr">
              <a:lnSpc>
                <a:spcPts val="1680"/>
              </a:lnSpc>
            </a:pPr>
            <a:r>
              <a:rPr lang="en-US" sz="1600" b="1" dirty="0">
                <a:latin typeface="Times New Roman" panose="02020603050405020304" pitchFamily="18" charset="0"/>
                <a:cs typeface="Times New Roman" panose="02020603050405020304" pitchFamily="18" charset="0"/>
              </a:rPr>
              <a:t>(in millions of dollars)</a:t>
            </a:r>
          </a:p>
          <a:p>
            <a:pPr algn="ctr">
              <a:lnSpc>
                <a:spcPts val="1680"/>
              </a:lnSpc>
            </a:pPr>
            <a:endParaRPr lang="en-US" sz="1600" b="1" dirty="0">
              <a:latin typeface="Times New Roman" panose="02020603050405020304" pitchFamily="18" charset="0"/>
              <a:cs typeface="Times New Roman" panose="02020603050405020304" pitchFamily="18" charset="0"/>
            </a:endParaRPr>
          </a:p>
          <a:p>
            <a:pPr>
              <a:lnSpc>
                <a:spcPts val="1680"/>
              </a:lnSpc>
              <a:tabLst>
                <a:tab pos="233363" algn="l"/>
                <a:tab pos="3654425" algn="r"/>
              </a:tabLst>
            </a:pPr>
            <a:r>
              <a:rPr lang="en-US" sz="1600" b="1" dirty="0">
                <a:latin typeface="Times New Roman" panose="02020603050405020304" pitchFamily="18" charset="0"/>
                <a:cs typeface="Times New Roman" panose="02020603050405020304" pitchFamily="18" charset="0"/>
              </a:rPr>
              <a:t>Revenues 	</a:t>
            </a:r>
          </a:p>
          <a:p>
            <a:pPr>
              <a:lnSpc>
                <a:spcPts val="1680"/>
              </a:lnSpc>
              <a:tabLst>
                <a:tab pos="233363" algn="l"/>
                <a:tab pos="3654425" algn="r"/>
              </a:tabLst>
            </a:pPr>
            <a:r>
              <a:rPr lang="en-US" sz="1600" dirty="0">
                <a:latin typeface="Times New Roman" panose="02020603050405020304" pitchFamily="18" charset="0"/>
                <a:cs typeface="Times New Roman" panose="02020603050405020304" pitchFamily="18" charset="0"/>
              </a:rPr>
              <a:t>	Sales revenue 	$275.1	</a:t>
            </a:r>
          </a:p>
          <a:p>
            <a:pPr>
              <a:lnSpc>
                <a:spcPts val="1680"/>
              </a:lnSpc>
              <a:tabLst>
                <a:tab pos="233363" algn="l"/>
                <a:tab pos="3654425" algn="r"/>
              </a:tabLst>
            </a:pPr>
            <a:r>
              <a:rPr lang="en-US" sz="1600" b="1" dirty="0">
                <a:latin typeface="Times New Roman" panose="02020603050405020304" pitchFamily="18" charset="0"/>
                <a:cs typeface="Times New Roman" panose="02020603050405020304" pitchFamily="18" charset="0"/>
              </a:rPr>
              <a:t>Expenses 	</a:t>
            </a:r>
          </a:p>
          <a:p>
            <a:pPr>
              <a:lnSpc>
                <a:spcPts val="1680"/>
              </a:lnSpc>
              <a:tabLst>
                <a:tab pos="233363" algn="l"/>
                <a:tab pos="3654425" algn="r"/>
              </a:tabLst>
            </a:pPr>
            <a:r>
              <a:rPr lang="en-US" sz="1600" dirty="0">
                <a:latin typeface="Times New Roman" panose="02020603050405020304" pitchFamily="18" charset="0"/>
                <a:cs typeface="Times New Roman" panose="02020603050405020304" pitchFamily="18" charset="0"/>
              </a:rPr>
              <a:t>	Cost of goods sold 	140.8	Selling, general, and administrative 	 	         expenses	77.1		Interest expense 	17.2</a:t>
            </a:r>
          </a:p>
          <a:p>
            <a:pPr>
              <a:lnSpc>
                <a:spcPts val="1680"/>
              </a:lnSpc>
              <a:tabLst>
                <a:tab pos="233363" algn="l"/>
                <a:tab pos="3654425" algn="r"/>
              </a:tabLst>
            </a:pPr>
            <a:r>
              <a:rPr lang="en-US" sz="1600" dirty="0">
                <a:latin typeface="Times New Roman" panose="02020603050405020304" pitchFamily="18" charset="0"/>
                <a:cs typeface="Times New Roman" panose="02020603050405020304" pitchFamily="18" charset="0"/>
              </a:rPr>
              <a:t>Income before income taxes 	40.0	Income tax expense 	17.1	</a:t>
            </a:r>
          </a:p>
          <a:p>
            <a:pPr>
              <a:lnSpc>
                <a:spcPts val="1680"/>
              </a:lnSpc>
              <a:tabLst>
                <a:tab pos="233363" algn="l"/>
                <a:tab pos="3654425" algn="r"/>
              </a:tabLst>
            </a:pPr>
            <a:r>
              <a:rPr lang="en-US" sz="1600" b="1" dirty="0">
                <a:latin typeface="Times New Roman" panose="02020603050405020304" pitchFamily="18" charset="0"/>
                <a:cs typeface="Times New Roman" panose="02020603050405020304" pitchFamily="18" charset="0"/>
              </a:rPr>
              <a:t>Net income 	</a:t>
            </a:r>
            <a:r>
              <a:rPr lang="en-US" sz="1600" dirty="0">
                <a:latin typeface="Times New Roman" panose="02020603050405020304" pitchFamily="18" charset="0"/>
                <a:cs typeface="Times New Roman" panose="02020603050405020304" pitchFamily="18" charset="0"/>
              </a:rPr>
              <a:t>$ 22.9	</a:t>
            </a:r>
          </a:p>
        </p:txBody>
      </p:sp>
      <p:sp>
        <p:nvSpPr>
          <p:cNvPr id="5" name="TextBox 4"/>
          <p:cNvSpPr txBox="1"/>
          <p:nvPr/>
        </p:nvSpPr>
        <p:spPr>
          <a:xfrm>
            <a:off x="5002726" y="1578820"/>
            <a:ext cx="3742464" cy="3798476"/>
          </a:xfrm>
          <a:prstGeom prst="rect">
            <a:avLst/>
          </a:prstGeom>
          <a:noFill/>
        </p:spPr>
        <p:txBody>
          <a:bodyPr wrap="square" rtlCol="0">
            <a:spAutoFit/>
          </a:bodyPr>
          <a:lstStyle/>
          <a:p>
            <a:pPr algn="ctr">
              <a:lnSpc>
                <a:spcPts val="1680"/>
              </a:lnSpc>
            </a:pPr>
            <a:r>
              <a:rPr lang="en-US" sz="1600" b="1" dirty="0">
                <a:latin typeface="Times New Roman" panose="02020603050405020304" pitchFamily="18" charset="0"/>
                <a:cs typeface="Times New Roman" panose="02020603050405020304" pitchFamily="18" charset="0"/>
              </a:rPr>
              <a:t>EXPLANATION</a:t>
            </a:r>
            <a:endParaRPr lang="en-US" sz="1600" dirty="0">
              <a:latin typeface="Times New Roman" panose="02020603050405020304" pitchFamily="18" charset="0"/>
              <a:cs typeface="Times New Roman" panose="02020603050405020304" pitchFamily="18" charset="0"/>
            </a:endParaRPr>
          </a:p>
          <a:p>
            <a:pPr algn="just">
              <a:lnSpc>
                <a:spcPts val="1680"/>
              </a:lnSpc>
            </a:pPr>
            <a:r>
              <a:rPr lang="en-US" sz="1600" dirty="0">
                <a:latin typeface="Times New Roman" panose="02020603050405020304" pitchFamily="18" charset="0"/>
                <a:cs typeface="Times New Roman" panose="02020603050405020304" pitchFamily="18" charset="0"/>
              </a:rPr>
              <a:t>Name of the entity</a:t>
            </a:r>
          </a:p>
          <a:p>
            <a:pPr algn="just">
              <a:lnSpc>
                <a:spcPts val="1680"/>
              </a:lnSpc>
            </a:pPr>
            <a:r>
              <a:rPr lang="en-US" sz="1600" dirty="0">
                <a:latin typeface="Times New Roman" panose="02020603050405020304" pitchFamily="18" charset="0"/>
                <a:cs typeface="Times New Roman" panose="02020603050405020304" pitchFamily="18" charset="0"/>
              </a:rPr>
              <a:t>Title of the statement</a:t>
            </a:r>
          </a:p>
          <a:p>
            <a:pPr algn="just">
              <a:lnSpc>
                <a:spcPts val="1680"/>
              </a:lnSpc>
            </a:pPr>
            <a:r>
              <a:rPr lang="en-US" sz="1600" dirty="0">
                <a:latin typeface="Times New Roman" panose="02020603050405020304" pitchFamily="18" charset="0"/>
                <a:cs typeface="Times New Roman" panose="02020603050405020304" pitchFamily="18" charset="0"/>
              </a:rPr>
              <a:t>Accounting period</a:t>
            </a:r>
          </a:p>
          <a:p>
            <a:pPr algn="just">
              <a:lnSpc>
                <a:spcPts val="1680"/>
              </a:lnSpc>
            </a:pPr>
            <a:r>
              <a:rPr lang="en-US" sz="1600" dirty="0">
                <a:latin typeface="Times New Roman" panose="02020603050405020304" pitchFamily="18" charset="0"/>
                <a:cs typeface="Times New Roman" panose="02020603050405020304" pitchFamily="18" charset="0"/>
              </a:rPr>
              <a:t>Unit of measure</a:t>
            </a:r>
          </a:p>
          <a:p>
            <a:pPr algn="just">
              <a:lnSpc>
                <a:spcPts val="1680"/>
              </a:lnSpc>
            </a:pPr>
            <a:endParaRPr lang="en-US" sz="1600" dirty="0">
              <a:latin typeface="Times New Roman" panose="02020603050405020304" pitchFamily="18" charset="0"/>
              <a:cs typeface="Times New Roman" panose="02020603050405020304" pitchFamily="18" charset="0"/>
            </a:endParaRPr>
          </a:p>
          <a:p>
            <a:pPr algn="just">
              <a:lnSpc>
                <a:spcPts val="1680"/>
              </a:lnSpc>
            </a:pPr>
            <a:r>
              <a:rPr lang="en-US" sz="1600" dirty="0" smtClean="0">
                <a:latin typeface="Times New Roman" panose="02020603050405020304" pitchFamily="18" charset="0"/>
                <a:cs typeface="Times New Roman" panose="02020603050405020304" pitchFamily="18" charset="0"/>
              </a:rPr>
              <a:t>Cash </a:t>
            </a:r>
            <a:r>
              <a:rPr lang="en-US" sz="1600" dirty="0">
                <a:latin typeface="Times New Roman" panose="02020603050405020304" pitchFamily="18" charset="0"/>
                <a:cs typeface="Times New Roman" panose="02020603050405020304" pitchFamily="18" charset="0"/>
              </a:rPr>
              <a:t>and promises received from sale of beverages</a:t>
            </a:r>
          </a:p>
          <a:p>
            <a:pPr algn="just">
              <a:lnSpc>
                <a:spcPts val="1680"/>
              </a:lnSpc>
            </a:pPr>
            <a:r>
              <a:rPr lang="en-US" sz="1600" dirty="0">
                <a:latin typeface="Times New Roman" panose="02020603050405020304" pitchFamily="18" charset="0"/>
                <a:cs typeface="Times New Roman" panose="02020603050405020304" pitchFamily="18" charset="0"/>
              </a:rPr>
              <a:t> 	</a:t>
            </a:r>
          </a:p>
          <a:p>
            <a:pPr algn="just">
              <a:lnSpc>
                <a:spcPts val="1680"/>
              </a:lnSpc>
            </a:pPr>
            <a:r>
              <a:rPr lang="en-US" sz="1600" dirty="0">
                <a:latin typeface="Times New Roman" panose="02020603050405020304" pitchFamily="18" charset="0"/>
                <a:cs typeface="Times New Roman" panose="02020603050405020304" pitchFamily="18" charset="0"/>
              </a:rPr>
              <a:t>Cost to produce beverages sold 	</a:t>
            </a:r>
          </a:p>
          <a:p>
            <a:pPr algn="just">
              <a:lnSpc>
                <a:spcPts val="1680"/>
              </a:lnSpc>
            </a:pPr>
            <a:r>
              <a:rPr lang="en-US" sz="1600" dirty="0">
                <a:latin typeface="Times New Roman" panose="02020603050405020304" pitchFamily="18" charset="0"/>
                <a:cs typeface="Times New Roman" panose="02020603050405020304" pitchFamily="18" charset="0"/>
              </a:rPr>
              <a:t>Other operating expenses (utilities, delivery costs, etc.) 	</a:t>
            </a:r>
          </a:p>
          <a:p>
            <a:pPr algn="just">
              <a:lnSpc>
                <a:spcPts val="1680"/>
              </a:lnSpc>
            </a:pPr>
            <a:r>
              <a:rPr lang="en-US" sz="1600" dirty="0">
                <a:latin typeface="Times New Roman" panose="02020603050405020304" pitchFamily="18" charset="0"/>
                <a:cs typeface="Times New Roman" panose="02020603050405020304" pitchFamily="18" charset="0"/>
              </a:rPr>
              <a:t>Cost of using borrowed funds 	</a:t>
            </a:r>
          </a:p>
          <a:p>
            <a:pPr algn="just">
              <a:lnSpc>
                <a:spcPts val="1680"/>
              </a:lnSpc>
            </a:pPr>
            <a:endParaRPr lang="en-US" sz="1600" dirty="0">
              <a:latin typeface="Times New Roman" panose="02020603050405020304" pitchFamily="18" charset="0"/>
              <a:cs typeface="Times New Roman" panose="02020603050405020304" pitchFamily="18" charset="0"/>
            </a:endParaRPr>
          </a:p>
          <a:p>
            <a:pPr algn="just">
              <a:lnSpc>
                <a:spcPts val="1680"/>
              </a:lnSpc>
            </a:pPr>
            <a:r>
              <a:rPr lang="en-US" sz="1600" dirty="0">
                <a:latin typeface="Times New Roman" panose="02020603050405020304" pitchFamily="18" charset="0"/>
                <a:cs typeface="Times New Roman" panose="02020603050405020304" pitchFamily="18" charset="0"/>
              </a:rPr>
              <a:t>Income taxes on period’s income before income taxes Revenues earned minus expenses incurred 	</a:t>
            </a:r>
          </a:p>
        </p:txBody>
      </p:sp>
      <p:grpSp>
        <p:nvGrpSpPr>
          <p:cNvPr id="12" name="Group 11"/>
          <p:cNvGrpSpPr/>
          <p:nvPr/>
        </p:nvGrpSpPr>
        <p:grpSpPr>
          <a:xfrm>
            <a:off x="3984625" y="4842618"/>
            <a:ext cx="603250" cy="247650"/>
            <a:chOff x="3984625" y="3402541"/>
            <a:chExt cx="603250" cy="247650"/>
          </a:xfrm>
        </p:grpSpPr>
        <p:cxnSp>
          <p:nvCxnSpPr>
            <p:cNvPr id="13" name="Straight Connector 12"/>
            <p:cNvCxnSpPr/>
            <p:nvPr/>
          </p:nvCxnSpPr>
          <p:spPr>
            <a:xfrm flipH="1">
              <a:off x="3984625" y="3402541"/>
              <a:ext cx="60325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3984625" y="3618441"/>
              <a:ext cx="60325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3984625" y="3650191"/>
              <a:ext cx="60325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7" name="Straight Connector 16"/>
          <p:cNvCxnSpPr/>
          <p:nvPr/>
        </p:nvCxnSpPr>
        <p:spPr>
          <a:xfrm flipH="1">
            <a:off x="3984625" y="4422015"/>
            <a:ext cx="60325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01885" y="2835689"/>
            <a:ext cx="4100303" cy="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4802188" y="1798296"/>
            <a:ext cx="12154" cy="4367008"/>
          </a:xfrm>
          <a:prstGeom prst="line">
            <a:avLst/>
          </a:prstGeom>
          <a:ln w="76200" cmpd="sng">
            <a:solidFill>
              <a:srgbClr val="83B4A9"/>
            </a:solidFill>
          </a:ln>
          <a:effectLst/>
        </p:spPr>
        <p:style>
          <a:lnRef idx="2">
            <a:schemeClr val="accent1"/>
          </a:lnRef>
          <a:fillRef idx="0">
            <a:schemeClr val="accent1"/>
          </a:fillRef>
          <a:effectRef idx="1">
            <a:schemeClr val="accent1"/>
          </a:effectRef>
          <a:fontRef idx="minor">
            <a:schemeClr val="tx1"/>
          </a:fontRef>
        </p:style>
      </p:cxnSp>
      <p:sp>
        <p:nvSpPr>
          <p:cNvPr id="16" name="Rectangle 4"/>
          <p:cNvSpPr>
            <a:spLocks noGrp="1" noChangeArrowheads="1"/>
          </p:cNvSpPr>
          <p:nvPr>
            <p:ph type="title"/>
          </p:nvPr>
        </p:nvSpPr>
        <p:spPr>
          <a:xfrm>
            <a:off x="106339" y="692293"/>
            <a:ext cx="8229600" cy="492664"/>
          </a:xfrm>
        </p:spPr>
        <p:txBody>
          <a:bodyPr>
            <a:normAutofit/>
          </a:bodyPr>
          <a:lstStyle/>
          <a:p>
            <a:pPr algn="ctr"/>
            <a:r>
              <a:rPr lang="en-US" altLang="en-US" sz="2800" b="1" dirty="0">
                <a:latin typeface="Times New Roman" panose="02020603050405020304" pitchFamily="18" charset="0"/>
                <a:cs typeface="Times New Roman" panose="02020603050405020304" pitchFamily="18" charset="0"/>
              </a:rPr>
              <a:t>The Income </a:t>
            </a:r>
            <a:r>
              <a:rPr lang="en-US" altLang="en-US" sz="2800" b="1" dirty="0" smtClean="0">
                <a:latin typeface="Times New Roman" panose="02020603050405020304" pitchFamily="18" charset="0"/>
                <a:cs typeface="Times New Roman" panose="02020603050405020304" pitchFamily="18" charset="0"/>
              </a:rPr>
              <a:t>Statement</a:t>
            </a:r>
            <a:endParaRPr lang="en-US" altLang="en-US" sz="2800" b="1" dirty="0">
              <a:latin typeface="Times New Roman" panose="02020603050405020304" pitchFamily="18" charset="0"/>
              <a:cs typeface="Times New Roman" panose="02020603050405020304" pitchFamily="18" charset="0"/>
            </a:endParaRPr>
          </a:p>
        </p:txBody>
      </p:sp>
      <p:sp>
        <p:nvSpPr>
          <p:cNvPr id="18" name="TextBox 30"/>
          <p:cNvSpPr txBox="1"/>
          <p:nvPr/>
        </p:nvSpPr>
        <p:spPr>
          <a:xfrm>
            <a:off x="701883" y="5601687"/>
            <a:ext cx="4100303" cy="528350"/>
          </a:xfrm>
          <a:prstGeom prst="rect">
            <a:avLst/>
          </a:prstGeom>
          <a:noFill/>
        </p:spPr>
        <p:txBody>
          <a:bodyPr wrap="square" rtlCol="0">
            <a:spAutoFit/>
          </a:bodyPr>
          <a:lstStyle/>
          <a:p>
            <a:pPr>
              <a:lnSpc>
                <a:spcPts val="1680"/>
              </a:lnSpc>
              <a:spcBef>
                <a:spcPts val="1200"/>
              </a:spcBef>
              <a:tabLst>
                <a:tab pos="3654425" algn="r"/>
              </a:tabLst>
            </a:pPr>
            <a:r>
              <a:rPr lang="en-US" sz="1600" dirty="0">
                <a:latin typeface="Times New Roman" panose="02020603050405020304" pitchFamily="18" charset="0"/>
                <a:cs typeface="Times New Roman" panose="02020603050405020304" pitchFamily="18" charset="0"/>
              </a:rPr>
              <a:t>The notes are an integral part of these financial statements.</a:t>
            </a:r>
          </a:p>
        </p:txBody>
      </p:sp>
      <p:pic>
        <p:nvPicPr>
          <p:cNvPr id="19" name="Picture 2" descr="C:\Users\12829327442\Desktop\calculator-385506__3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5906224"/>
            <a:ext cx="1368152" cy="8061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501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4"/>
          <p:cNvSpPr>
            <a:spLocks noGrp="1" noChangeArrowheads="1"/>
          </p:cNvSpPr>
          <p:nvPr>
            <p:ph type="title"/>
          </p:nvPr>
        </p:nvSpPr>
        <p:spPr>
          <a:xfrm>
            <a:off x="153917" y="380999"/>
            <a:ext cx="8649654" cy="838200"/>
          </a:xfrm>
          <a:noFill/>
        </p:spPr>
        <p:txBody>
          <a:bodyPr>
            <a:normAutofit/>
          </a:bodyPr>
          <a:lstStyle/>
          <a:p>
            <a:pPr algn="ctr"/>
            <a:r>
              <a:rPr lang="en-US" altLang="en-US" sz="2800" b="1" dirty="0">
                <a:latin typeface="Times New Roman" panose="02020603050405020304" pitchFamily="18" charset="0"/>
                <a:cs typeface="Times New Roman" panose="02020603050405020304" pitchFamily="18" charset="0"/>
              </a:rPr>
              <a:t>The Income </a:t>
            </a:r>
            <a:r>
              <a:rPr lang="en-US" altLang="en-US" sz="2800" b="1" dirty="0" smtClean="0">
                <a:latin typeface="Times New Roman" panose="02020603050405020304" pitchFamily="18" charset="0"/>
                <a:cs typeface="Times New Roman" panose="02020603050405020304" pitchFamily="18" charset="0"/>
              </a:rPr>
              <a:t>Statement</a:t>
            </a:r>
            <a:endParaRPr lang="en-US" altLang="en-US" sz="2800" b="1" dirty="0">
              <a:latin typeface="Times New Roman" panose="02020603050405020304" pitchFamily="18" charset="0"/>
              <a:cs typeface="Times New Roman" panose="02020603050405020304" pitchFamily="18" charset="0"/>
            </a:endParaRPr>
          </a:p>
        </p:txBody>
      </p:sp>
      <p:sp>
        <p:nvSpPr>
          <p:cNvPr id="10" name="TextBox 6"/>
          <p:cNvSpPr txBox="1">
            <a:spLocks noChangeArrowheads="1"/>
          </p:cNvSpPr>
          <p:nvPr/>
        </p:nvSpPr>
        <p:spPr bwMode="auto">
          <a:xfrm>
            <a:off x="859244" y="1219199"/>
            <a:ext cx="723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cs typeface="Times New Roman" panose="02020603050405020304" pitchFamily="18" charset="0"/>
              </a:rPr>
              <a:t>Home Depot’s Income Statement (December 31, 2017) </a:t>
            </a:r>
          </a:p>
          <a:p>
            <a:pPr algn="ctr"/>
            <a:r>
              <a:rPr lang="en-US" altLang="en-US" dirty="0">
                <a:cs typeface="Times New Roman" panose="02020603050405020304" pitchFamily="18" charset="0"/>
              </a:rPr>
              <a:t>$ Millions</a:t>
            </a:r>
          </a:p>
        </p:txBody>
      </p:sp>
      <p:pic>
        <p:nvPicPr>
          <p:cNvPr id="5" name="Table Placeholder 4">
            <a:extLst>
              <a:ext uri="{FF2B5EF4-FFF2-40B4-BE49-F238E27FC236}">
                <a16:creationId xmlns="" xmlns:a16="http://schemas.microsoft.com/office/drawing/2014/main" id="{D0261DAA-B65D-40FF-AEC7-4C48C00D2F38}"/>
              </a:ext>
            </a:extLst>
          </p:cNvPr>
          <p:cNvPicPr>
            <a:picLocks noGrp="1" noChangeAspect="1"/>
          </p:cNvPicPr>
          <p:nvPr>
            <p:ph type="tbl" idx="1"/>
          </p:nvPr>
        </p:nvPicPr>
        <p:blipFill>
          <a:blip r:embed="rId3"/>
          <a:stretch>
            <a:fillRect/>
          </a:stretch>
        </p:blipFill>
        <p:spPr>
          <a:xfrm>
            <a:off x="1371600" y="2209800"/>
            <a:ext cx="6368752" cy="4171606"/>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572271"/>
      </p:ext>
    </p:extLst>
  </p:cSld>
  <p:clrMapOvr>
    <a:masterClrMapping/>
  </p:clrMapOvr>
  <p:transition spd="med">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67544" y="188640"/>
            <a:ext cx="8229600" cy="1143000"/>
          </a:xfrm>
        </p:spPr>
        <p:txBody>
          <a:bodyPr>
            <a:normAutofit/>
          </a:bodyPr>
          <a:lstStyle/>
          <a:p>
            <a:pPr algn="ctr"/>
            <a:r>
              <a:rPr lang="en-US" altLang="en-US" sz="2800" b="1" dirty="0">
                <a:latin typeface="Times New Roman" panose="02020603050405020304" pitchFamily="18" charset="0"/>
                <a:cs typeface="Times New Roman" panose="02020603050405020304" pitchFamily="18" charset="0"/>
              </a:rPr>
              <a:t>The Income Statement </a:t>
            </a:r>
          </a:p>
        </p:txBody>
      </p:sp>
      <p:sp>
        <p:nvSpPr>
          <p:cNvPr id="18437" name="Rectangle 5"/>
          <p:cNvSpPr>
            <a:spLocks noGrp="1" noChangeArrowheads="1"/>
          </p:cNvSpPr>
          <p:nvPr>
            <p:ph idx="1"/>
          </p:nvPr>
        </p:nvSpPr>
        <p:spPr>
          <a:xfrm>
            <a:off x="457200" y="1700808"/>
            <a:ext cx="8229600" cy="4623792"/>
          </a:xfrm>
        </p:spPr>
        <p:txBody>
          <a:bodyPr>
            <a:normAutofit/>
          </a:bodyPr>
          <a:lstStyle/>
          <a:p>
            <a:pPr algn="just"/>
            <a:r>
              <a:rPr lang="en-US" altLang="en-US" sz="2800" dirty="0">
                <a:latin typeface="Times New Roman" panose="02020603050405020304" pitchFamily="18" charset="0"/>
                <a:cs typeface="Times New Roman" panose="02020603050405020304" pitchFamily="18" charset="0"/>
              </a:rPr>
              <a:t>Earnings Before Interest and Taxes (EBIT)</a:t>
            </a:r>
          </a:p>
          <a:p>
            <a:pPr marL="182880" indent="0" algn="just">
              <a:buNone/>
            </a:pPr>
            <a:r>
              <a:rPr lang="en-US" altLang="en-US" sz="2800" dirty="0">
                <a:latin typeface="Times New Roman" panose="02020603050405020304" pitchFamily="18" charset="0"/>
                <a:cs typeface="Times New Roman" panose="02020603050405020304" pitchFamily="18" charset="0"/>
              </a:rPr>
              <a:t>EBIT = total revenues + other income </a:t>
            </a:r>
            <a:r>
              <a:rPr lang="en-US" altLang="en-US" sz="2800" dirty="0" smtClean="0">
                <a:latin typeface="Times New Roman" panose="02020603050405020304" pitchFamily="18" charset="0"/>
                <a:cs typeface="Times New Roman" panose="02020603050405020304" pitchFamily="18" charset="0"/>
              </a:rPr>
              <a:t>− costs</a:t>
            </a:r>
          </a:p>
          <a:p>
            <a:pPr marL="182880" indent="0" algn="just">
              <a:buNone/>
            </a:pP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    − </a:t>
            </a:r>
            <a:r>
              <a:rPr lang="en-US" altLang="en-US" sz="2800" dirty="0">
                <a:latin typeface="Times New Roman" panose="02020603050405020304" pitchFamily="18" charset="0"/>
                <a:cs typeface="Times New Roman" panose="02020603050405020304" pitchFamily="18" charset="0"/>
              </a:rPr>
              <a:t>deprecation</a:t>
            </a:r>
          </a:p>
          <a:p>
            <a:pPr marL="731520" indent="0" algn="just">
              <a:buNone/>
            </a:pPr>
            <a:r>
              <a:rPr lang="en-US" altLang="en-US" sz="2800" dirty="0">
                <a:latin typeface="Times New Roman" panose="02020603050405020304" pitchFamily="18" charset="0"/>
                <a:cs typeface="Times New Roman" panose="02020603050405020304" pitchFamily="18" charset="0"/>
              </a:rPr>
              <a:t> = 100,904 + 325 </a:t>
            </a:r>
            <a:r>
              <a:rPr lang="en-US" altLang="en-US" sz="2800" dirty="0" smtClean="0">
                <a:latin typeface="Times New Roman" panose="02020603050405020304" pitchFamily="18" charset="0"/>
                <a:cs typeface="Times New Roman" panose="02020603050405020304" pitchFamily="18" charset="0"/>
              </a:rPr>
              <a:t>− (66,54</a:t>
            </a:r>
            <a:r>
              <a:rPr lang="tr-TR" altLang="en-US" sz="2800" dirty="0" smtClean="0">
                <a:latin typeface="Times New Roman" panose="02020603050405020304" pitchFamily="18" charset="0"/>
                <a:cs typeface="Times New Roman" panose="02020603050405020304" pitchFamily="18" charset="0"/>
              </a:rPr>
              <a:t>8</a:t>
            </a:r>
            <a:r>
              <a:rPr lang="en-US" altLang="en-US" sz="2800" dirty="0" smtClean="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+ 17,864) − 2,062</a:t>
            </a:r>
          </a:p>
          <a:p>
            <a:pPr marL="731520" indent="0" algn="just">
              <a:buNone/>
            </a:pPr>
            <a:r>
              <a:rPr lang="en-US" altLang="en-US" sz="2800" dirty="0" smtClean="0">
                <a:latin typeface="Times New Roman" panose="02020603050405020304" pitchFamily="18" charset="0"/>
                <a:cs typeface="Times New Roman" panose="02020603050405020304" pitchFamily="18" charset="0"/>
              </a:rPr>
              <a:t> = </a:t>
            </a:r>
            <a:r>
              <a:rPr lang="en-US" altLang="en-US" sz="2800" dirty="0">
                <a:latin typeface="Times New Roman" panose="02020603050405020304" pitchFamily="18" charset="0"/>
                <a:cs typeface="Times New Roman" panose="02020603050405020304" pitchFamily="18" charset="0"/>
              </a:rPr>
              <a:t>$ 14,755 million</a:t>
            </a:r>
          </a:p>
          <a:p>
            <a:pPr marL="731520" indent="0" algn="just">
              <a:buNone/>
            </a:pPr>
            <a:endParaRPr lang="en-US" altLang="en-US" sz="2800" dirty="0">
              <a:latin typeface="Times New Roman" panose="02020603050405020304" pitchFamily="18" charset="0"/>
              <a:cs typeface="Times New Roman" panose="02020603050405020304" pitchFamily="18" charset="0"/>
            </a:endParaRPr>
          </a:p>
          <a:p>
            <a:pPr marL="182880" indent="0" algn="just">
              <a:buNone/>
            </a:pPr>
            <a:r>
              <a:rPr lang="en-US" altLang="en-US" sz="2800" dirty="0">
                <a:latin typeface="Times New Roman" panose="02020603050405020304" pitchFamily="18" charset="0"/>
                <a:cs typeface="Times New Roman" panose="02020603050405020304" pitchFamily="18" charset="0"/>
              </a:rPr>
              <a:t>Home Depot’s Income Statement (December 31, 2017)</a:t>
            </a:r>
          </a:p>
          <a:p>
            <a:pPr marL="0" indent="0" algn="just">
              <a:buNone/>
            </a:pPr>
            <a:endParaRPr lang="en-US" altLang="en-US" sz="28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794830"/>
      </p:ext>
    </p:extLst>
  </p:cSld>
  <p:clrMapOvr>
    <a:masterClrMapping/>
  </p:clrMapOvr>
  <p:transition spd="med">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704088"/>
            <a:ext cx="8305800" cy="636680"/>
          </a:xfrm>
        </p:spPr>
        <p:txBody>
          <a:bodyPr>
            <a:normAutofit/>
          </a:bodyPr>
          <a:lstStyle/>
          <a:p>
            <a:pPr algn="ctr"/>
            <a:r>
              <a:rPr lang="en-US" altLang="en-US" sz="2800" b="1" dirty="0">
                <a:latin typeface="Times New Roman" panose="02020603050405020304" pitchFamily="18" charset="0"/>
                <a:cs typeface="Times New Roman" panose="02020603050405020304" pitchFamily="18" charset="0"/>
              </a:rPr>
              <a:t>Corporate Tax </a:t>
            </a:r>
            <a:r>
              <a:rPr lang="en-US" altLang="en-US" sz="2800" b="1" dirty="0" smtClean="0">
                <a:latin typeface="Times New Roman" panose="02020603050405020304" pitchFamily="18" charset="0"/>
                <a:cs typeface="Times New Roman" panose="02020603050405020304" pitchFamily="18" charset="0"/>
              </a:rPr>
              <a:t>Rates</a:t>
            </a:r>
            <a:endParaRPr lang="en-US" altLang="en-US" sz="28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3BF6BC4D-1019-446E-B581-E65686EF4477}"/>
              </a:ext>
            </a:extLst>
          </p:cNvPr>
          <p:cNvSpPr/>
          <p:nvPr/>
        </p:nvSpPr>
        <p:spPr>
          <a:xfrm>
            <a:off x="827584" y="2060848"/>
            <a:ext cx="7200800" cy="1938992"/>
          </a:xfrm>
          <a:prstGeom prst="rect">
            <a:avLst/>
          </a:prstGeom>
          <a:noFill/>
        </p:spPr>
        <p:txBody>
          <a:bodyPr wrap="square" lIns="91440" tIns="45720" rIns="91440" bIns="45720">
            <a:spAutoFit/>
          </a:bodyPr>
          <a:lstStyle/>
          <a:p>
            <a:pPr algn="just">
              <a:lnSpc>
                <a:spcPct val="150000"/>
              </a:lnSpc>
            </a:pPr>
            <a:r>
              <a:rPr lang="tr-TR" sz="2000" b="1" dirty="0" err="1" smtClean="0">
                <a:ln w="0"/>
                <a:latin typeface="Times New Roman" panose="02020603050405020304" pitchFamily="18" charset="0"/>
                <a:cs typeface="Times New Roman" panose="02020603050405020304" pitchFamily="18" charset="0"/>
              </a:rPr>
              <a:t>Example</a:t>
            </a:r>
            <a:r>
              <a:rPr lang="tr-TR" sz="2000" b="1" dirty="0" smtClean="0">
                <a:ln w="0"/>
                <a:latin typeface="Times New Roman" panose="02020603050405020304" pitchFamily="18" charset="0"/>
                <a:cs typeface="Times New Roman" panose="02020603050405020304" pitchFamily="18" charset="0"/>
              </a:rPr>
              <a:t> 3: </a:t>
            </a:r>
            <a:r>
              <a:rPr lang="en-GB" sz="2000" dirty="0" smtClean="0">
                <a:ln w="0"/>
                <a:latin typeface="Times New Roman" panose="02020603050405020304" pitchFamily="18" charset="0"/>
                <a:cs typeface="Times New Roman" panose="02020603050405020304" pitchFamily="18" charset="0"/>
              </a:rPr>
              <a:t>Companies </a:t>
            </a:r>
            <a:r>
              <a:rPr lang="en-GB" sz="2000" dirty="0">
                <a:ln w="0"/>
                <a:latin typeface="Times New Roman" panose="02020603050405020304" pitchFamily="18" charset="0"/>
                <a:cs typeface="Times New Roman" panose="02020603050405020304" pitchFamily="18" charset="0"/>
              </a:rPr>
              <a:t>pay tax on their income.  The U.S. Tax Cuts and Jobs Act, passed in December 2017, reduced the corporate tax rate from 35% to 21%.  Thus for every $100 that the company earns, it pays $21 in federal tax.</a:t>
            </a:r>
            <a:endParaRPr lang="en-US" sz="2000" dirty="0">
              <a:ln w="0"/>
              <a:latin typeface="Times New Roman" panose="02020603050405020304" pitchFamily="18" charset="0"/>
              <a:cs typeface="Times New Roman" panose="02020603050405020304" pitchFamily="18" charset="0"/>
            </a:endParaRPr>
          </a:p>
        </p:txBody>
      </p:sp>
      <p:pic>
        <p:nvPicPr>
          <p:cNvPr id="4" name="Picture 3" descr="bs02064_"/>
          <p:cNvPicPr>
            <a:picLocks noChangeAspect="1" noChangeArrowheads="1"/>
          </p:cNvPicPr>
          <p:nvPr/>
        </p:nvPicPr>
        <p:blipFill>
          <a:blip r:embed="rId2"/>
          <a:srcRect/>
          <a:stretch>
            <a:fillRect/>
          </a:stretch>
        </p:blipFill>
        <p:spPr bwMode="auto">
          <a:xfrm>
            <a:off x="7524328" y="5373216"/>
            <a:ext cx="1229808" cy="1224136"/>
          </a:xfrm>
          <a:prstGeom prst="rect">
            <a:avLst/>
          </a:prstGeom>
          <a:noFill/>
          <a:ln w="9525">
            <a:noFill/>
            <a:miter lim="800000"/>
            <a:headEnd/>
            <a:tailEnd/>
          </a:ln>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7108674"/>
      </p:ext>
    </p:extLst>
  </p:cSld>
  <p:clrMapOvr>
    <a:masterClrMapping/>
  </p:clrMapOvr>
  <p:transition spd="med">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467544" y="16024"/>
            <a:ext cx="8229600" cy="1143000"/>
          </a:xfrm>
          <a:noFill/>
        </p:spPr>
        <p:txBody>
          <a:bodyPr>
            <a:normAutofit/>
          </a:bodyPr>
          <a:lstStyle/>
          <a:p>
            <a:pPr algn="ctr"/>
            <a:r>
              <a:rPr lang="en-US" altLang="en-US" sz="2800" b="1" dirty="0" smtClean="0">
                <a:latin typeface="Times New Roman" panose="02020603050405020304" pitchFamily="18" charset="0"/>
                <a:cs typeface="Times New Roman" panose="02020603050405020304" pitchFamily="18" charset="0"/>
              </a:rPr>
              <a:t>Taxes</a:t>
            </a:r>
            <a:endParaRPr lang="en-US" altLang="en-US" sz="2800" b="1" dirty="0">
              <a:latin typeface="Times New Roman" panose="02020603050405020304" pitchFamily="18" charset="0"/>
              <a:cs typeface="Times New Roman" panose="02020603050405020304" pitchFamily="18" charset="0"/>
            </a:endParaRPr>
          </a:p>
        </p:txBody>
      </p:sp>
      <p:sp>
        <p:nvSpPr>
          <p:cNvPr id="137221" name="Rectangle 5"/>
          <p:cNvSpPr>
            <a:spLocks noGrp="1" noChangeArrowheads="1"/>
          </p:cNvSpPr>
          <p:nvPr>
            <p:ph idx="1"/>
          </p:nvPr>
        </p:nvSpPr>
        <p:spPr>
          <a:xfrm>
            <a:off x="683568" y="1340768"/>
            <a:ext cx="7704856" cy="5652120"/>
          </a:xfrm>
          <a:noFill/>
        </p:spPr>
        <p:txBody>
          <a:bodyPr>
            <a:normAutofit/>
          </a:bodyPr>
          <a:lstStyle/>
          <a:p>
            <a:pPr algn="just">
              <a:lnSpc>
                <a:spcPct val="90000"/>
              </a:lnSpc>
              <a:buFont typeface="Wingdings" pitchFamily="2" charset="2"/>
              <a:buNone/>
            </a:pPr>
            <a:r>
              <a:rPr lang="tr-TR" altLang="en-US" sz="2400" b="1" u="sng" dirty="0" err="1" smtClean="0">
                <a:solidFill>
                  <a:schemeClr val="tx1"/>
                </a:solidFill>
                <a:latin typeface="Times New Roman" panose="02020603050405020304" pitchFamily="18" charset="0"/>
                <a:cs typeface="Times New Roman" panose="02020603050405020304" pitchFamily="18" charset="0"/>
              </a:rPr>
              <a:t>Answer</a:t>
            </a:r>
            <a:r>
              <a:rPr lang="tr-TR" altLang="en-US" sz="2400" b="1" u="sng" dirty="0" smtClean="0">
                <a:solidFill>
                  <a:schemeClr val="tx1"/>
                </a:solidFill>
                <a:latin typeface="Times New Roman" panose="02020603050405020304" pitchFamily="18" charset="0"/>
                <a:cs typeface="Times New Roman" panose="02020603050405020304" pitchFamily="18" charset="0"/>
              </a:rPr>
              <a:t> 3:</a:t>
            </a:r>
            <a:endParaRPr lang="en-US" altLang="en-US" sz="2400" b="1" dirty="0">
              <a:solidFill>
                <a:schemeClr val="tx1"/>
              </a:solidFill>
              <a:latin typeface="Times New Roman" panose="02020603050405020304" pitchFamily="18" charset="0"/>
              <a:cs typeface="Times New Roman" panose="02020603050405020304" pitchFamily="18" charset="0"/>
            </a:endParaRPr>
          </a:p>
          <a:p>
            <a:pPr algn="just">
              <a:lnSpc>
                <a:spcPct val="90000"/>
              </a:lnSpc>
              <a:buFont typeface="Wingdings" pitchFamily="2" charset="2"/>
              <a:buNone/>
            </a:pPr>
            <a:r>
              <a:rPr lang="en-US" altLang="en-US" sz="2400" dirty="0">
                <a:solidFill>
                  <a:schemeClr val="tx1"/>
                </a:solidFill>
                <a:latin typeface="Times New Roman" panose="02020603050405020304" pitchFamily="18" charset="0"/>
                <a:cs typeface="Times New Roman" panose="02020603050405020304" pitchFamily="18" charset="0"/>
              </a:rPr>
              <a:t>Taxes and cash flows can be changed by the use </a:t>
            </a:r>
            <a:r>
              <a:rPr lang="en-US" altLang="en-US" sz="2400" dirty="0" smtClean="0">
                <a:solidFill>
                  <a:schemeClr val="tx1"/>
                </a:solidFill>
                <a:latin typeface="Times New Roman" panose="02020603050405020304" pitchFamily="18" charset="0"/>
                <a:cs typeface="Times New Roman" panose="02020603050405020304" pitchFamily="18" charset="0"/>
              </a:rPr>
              <a:t>of</a:t>
            </a:r>
            <a:r>
              <a:rPr lang="tr-TR"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smtClean="0">
                <a:solidFill>
                  <a:schemeClr val="tx1"/>
                </a:solidFill>
                <a:latin typeface="Times New Roman" panose="02020603050405020304" pitchFamily="18" charset="0"/>
                <a:cs typeface="Times New Roman" panose="02020603050405020304" pitchFamily="18" charset="0"/>
              </a:rPr>
              <a:t>debt.</a:t>
            </a:r>
            <a:endParaRPr lang="tr-TR" altLang="en-US" sz="2400" dirty="0" smtClean="0">
              <a:solidFill>
                <a:schemeClr val="tx1"/>
              </a:solidFill>
              <a:latin typeface="Times New Roman" panose="02020603050405020304" pitchFamily="18" charset="0"/>
              <a:cs typeface="Times New Roman" panose="02020603050405020304" pitchFamily="18" charset="0"/>
            </a:endParaRPr>
          </a:p>
          <a:p>
            <a:pPr algn="just">
              <a:lnSpc>
                <a:spcPct val="90000"/>
              </a:lnSpc>
              <a:buFont typeface="Wingdings" pitchFamily="2" charset="2"/>
              <a:buNone/>
            </a:pPr>
            <a:r>
              <a:rPr lang="en-US" altLang="en-US" sz="2400" dirty="0" smtClean="0">
                <a:solidFill>
                  <a:schemeClr val="tx1"/>
                </a:solidFill>
                <a:latin typeface="Times New Roman" panose="02020603050405020304" pitchFamily="18" charset="0"/>
                <a:cs typeface="Times New Roman" panose="02020603050405020304" pitchFamily="18" charset="0"/>
              </a:rPr>
              <a:t>Firm </a:t>
            </a:r>
            <a:r>
              <a:rPr lang="en-US" altLang="en-US" sz="2400" dirty="0">
                <a:solidFill>
                  <a:schemeClr val="tx1"/>
                </a:solidFill>
                <a:latin typeface="Times New Roman" panose="02020603050405020304" pitchFamily="18" charset="0"/>
                <a:cs typeface="Times New Roman" panose="02020603050405020304" pitchFamily="18" charset="0"/>
              </a:rPr>
              <a:t>A pays part of its profits as debt interest.</a:t>
            </a:r>
          </a:p>
          <a:p>
            <a:pPr algn="just">
              <a:lnSpc>
                <a:spcPct val="90000"/>
              </a:lnSpc>
              <a:buFont typeface="Wingdings" pitchFamily="2" charset="2"/>
              <a:buNone/>
            </a:pPr>
            <a:r>
              <a:rPr lang="en-US" altLang="en-US" sz="2400" dirty="0">
                <a:solidFill>
                  <a:schemeClr val="tx1"/>
                </a:solidFill>
                <a:latin typeface="Times New Roman" panose="02020603050405020304" pitchFamily="18" charset="0"/>
                <a:cs typeface="Times New Roman" panose="02020603050405020304" pitchFamily="18" charset="0"/>
              </a:rPr>
              <a:t>Firm B does not.</a:t>
            </a:r>
          </a:p>
        </p:txBody>
      </p:sp>
      <p:pic>
        <p:nvPicPr>
          <p:cNvPr id="4" name="Picture 3">
            <a:extLst>
              <a:ext uri="{FF2B5EF4-FFF2-40B4-BE49-F238E27FC236}">
                <a16:creationId xmlns="" xmlns:a16="http://schemas.microsoft.com/office/drawing/2014/main" id="{20FF1722-AE9F-4A18-873B-B01888B361A1}"/>
              </a:ext>
            </a:extLst>
          </p:cNvPr>
          <p:cNvPicPr>
            <a:picLocks noChangeAspect="1"/>
          </p:cNvPicPr>
          <p:nvPr/>
        </p:nvPicPr>
        <p:blipFill>
          <a:blip r:embed="rId3"/>
          <a:stretch>
            <a:fillRect/>
          </a:stretch>
        </p:blipFill>
        <p:spPr>
          <a:xfrm>
            <a:off x="1619672" y="3054557"/>
            <a:ext cx="5256584" cy="2111757"/>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83535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blinds(horizontal)">
                                      <p:cBhvr>
                                        <p:cTn id="7" dur="500"/>
                                        <p:tgtEl>
                                          <p:spTgt spid="137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492664"/>
          </a:xfrm>
        </p:spPr>
        <p:txBody>
          <a:bodyPr>
            <a:noAutofit/>
          </a:bodyPr>
          <a:lstStyle/>
          <a:p>
            <a:pPr algn="ctr"/>
            <a:r>
              <a:rPr lang="tr-TR" sz="2400" b="1" dirty="0" err="1" smtClean="0">
                <a:latin typeface="Times New Roman" panose="02020603050405020304" pitchFamily="18" charset="0"/>
                <a:cs typeface="Times New Roman" panose="02020603050405020304" pitchFamily="18" charset="0"/>
              </a:rPr>
              <a:t>Balance</a:t>
            </a:r>
            <a:r>
              <a:rPr lang="tr-TR" sz="2400" b="1" dirty="0" smtClean="0">
                <a:latin typeface="Times New Roman" panose="02020603050405020304" pitchFamily="18" charset="0"/>
                <a:cs typeface="Times New Roman" panose="02020603050405020304" pitchFamily="18" charset="0"/>
              </a:rPr>
              <a:t> </a:t>
            </a:r>
            <a:r>
              <a:rPr lang="tr-TR" sz="2400" b="1" dirty="0" err="1" smtClean="0">
                <a:latin typeface="Times New Roman" panose="02020603050405020304" pitchFamily="18" charset="0"/>
                <a:cs typeface="Times New Roman" panose="02020603050405020304" pitchFamily="18" charset="0"/>
              </a:rPr>
              <a:t>Sheet</a:t>
            </a:r>
            <a:r>
              <a:rPr lang="tr-TR" sz="2400" b="1" dirty="0" smtClean="0">
                <a:latin typeface="Times New Roman" panose="02020603050405020304" pitchFamily="18" charset="0"/>
                <a:cs typeface="Times New Roman" panose="02020603050405020304" pitchFamily="18" charset="0"/>
              </a:rPr>
              <a:t> </a:t>
            </a:r>
            <a:r>
              <a:rPr lang="tr-TR" sz="2400" b="1" dirty="0" err="1" smtClean="0">
                <a:latin typeface="Times New Roman" panose="02020603050405020304" pitchFamily="18" charset="0"/>
                <a:cs typeface="Times New Roman" panose="02020603050405020304" pitchFamily="18" charset="0"/>
              </a:rPr>
              <a:t>and</a:t>
            </a:r>
            <a:r>
              <a:rPr lang="tr-TR" sz="2400" b="1" dirty="0" smtClean="0">
                <a:latin typeface="Times New Roman" panose="02020603050405020304" pitchFamily="18" charset="0"/>
                <a:cs typeface="Times New Roman" panose="02020603050405020304" pitchFamily="18" charset="0"/>
              </a:rPr>
              <a:t> </a:t>
            </a:r>
            <a:r>
              <a:rPr lang="tr-TR" sz="2400" b="1" dirty="0" err="1" smtClean="0">
                <a:latin typeface="Times New Roman" panose="02020603050405020304" pitchFamily="18" charset="0"/>
                <a:cs typeface="Times New Roman" panose="02020603050405020304" pitchFamily="18" charset="0"/>
              </a:rPr>
              <a:t>Income</a:t>
            </a:r>
            <a:r>
              <a:rPr lang="tr-TR" sz="2400" b="1" dirty="0" smtClean="0">
                <a:latin typeface="Times New Roman" panose="02020603050405020304" pitchFamily="18" charset="0"/>
                <a:cs typeface="Times New Roman" panose="02020603050405020304" pitchFamily="18" charset="0"/>
              </a:rPr>
              <a:t> Statement</a:t>
            </a:r>
            <a:endParaRPr lang="en-US" sz="2400" b="1"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851228858"/>
              </p:ext>
            </p:extLst>
          </p:nvPr>
        </p:nvGraphicFramePr>
        <p:xfrm>
          <a:off x="1541463" y="1187450"/>
          <a:ext cx="6783387" cy="5418138"/>
        </p:xfrm>
        <a:graphic>
          <a:graphicData uri="http://schemas.openxmlformats.org/presentationml/2006/ole">
            <mc:AlternateContent xmlns:mc="http://schemas.openxmlformats.org/markup-compatibility/2006">
              <mc:Choice xmlns:v="urn:schemas-microsoft-com:vml" Requires="v">
                <p:oleObj spid="_x0000_s24591" name="Çalışma Sayfası" r:id="rId3" imgW="8629740" imgH="6867650" progId="Excel.Sheet.12">
                  <p:embed/>
                </p:oleObj>
              </mc:Choice>
              <mc:Fallback>
                <p:oleObj name="Çalışma Sayfası" r:id="rId3" imgW="8629740" imgH="6867650" progId="Excel.Sheet.12">
                  <p:embed/>
                  <p:pic>
                    <p:nvPicPr>
                      <p:cNvPr id="0" name="Picture 4"/>
                      <p:cNvPicPr>
                        <a:picLocks noChangeAspect="1" noChangeArrowheads="1"/>
                      </p:cNvPicPr>
                      <p:nvPr/>
                    </p:nvPicPr>
                    <p:blipFill>
                      <a:blip r:embed="rId4"/>
                      <a:srcRect/>
                      <a:stretch>
                        <a:fillRect/>
                      </a:stretch>
                    </p:blipFill>
                    <p:spPr bwMode="auto">
                      <a:xfrm>
                        <a:off x="1541463" y="1187450"/>
                        <a:ext cx="6783387" cy="541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1520" y="1124744"/>
            <a:ext cx="1364476" cy="369332"/>
          </a:xfrm>
          <a:prstGeom prst="rect">
            <a:avLst/>
          </a:prstGeom>
        </p:spPr>
        <p:txBody>
          <a:bodyPr wrap="none">
            <a:spAutoFit/>
          </a:bodyPr>
          <a:lstStyle/>
          <a:p>
            <a:r>
              <a:rPr lang="tr-TR" b="1" dirty="0" err="1">
                <a:ln w="0"/>
                <a:latin typeface="Times New Roman" panose="02020603050405020304" pitchFamily="18" charset="0"/>
                <a:cs typeface="Times New Roman" panose="02020603050405020304" pitchFamily="18" charset="0"/>
              </a:rPr>
              <a:t>Example</a:t>
            </a:r>
            <a:r>
              <a:rPr lang="tr-TR" b="1" dirty="0">
                <a:ln w="0"/>
                <a:latin typeface="Times New Roman" panose="02020603050405020304" pitchFamily="18" charset="0"/>
                <a:cs typeface="Times New Roman" panose="02020603050405020304" pitchFamily="18" charset="0"/>
              </a:rPr>
              <a:t> </a:t>
            </a:r>
            <a:r>
              <a:rPr lang="tr-TR" b="1" dirty="0" smtClean="0">
                <a:ln w="0"/>
                <a:latin typeface="Times New Roman" panose="02020603050405020304" pitchFamily="18" charset="0"/>
                <a:cs typeface="Times New Roman" panose="02020603050405020304" pitchFamily="18" charset="0"/>
              </a:rPr>
              <a:t>4: </a:t>
            </a:r>
            <a:endParaRPr lang="en-US" dirty="0"/>
          </a:p>
        </p:txBody>
      </p:sp>
    </p:spTree>
    <p:extLst>
      <p:ext uri="{BB962C8B-B14F-4D97-AF65-F5344CB8AC3E}">
        <p14:creationId xmlns:p14="http://schemas.microsoft.com/office/powerpoint/2010/main" val="3591577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216" y="694944"/>
            <a:ext cx="8238720" cy="608167"/>
          </a:xfrm>
        </p:spPr>
        <p:txBody>
          <a:bodyPr/>
          <a:lstStyle/>
          <a:p>
            <a:pPr marL="0" indent="0" algn="ctr">
              <a:buNone/>
            </a:pPr>
            <a:r>
              <a:rPr lang="en-US" b="1" dirty="0">
                <a:solidFill>
                  <a:schemeClr val="accent3">
                    <a:lumMod val="75000"/>
                  </a:schemeClr>
                </a:solidFill>
                <a:latin typeface="Times New Roman" panose="02020603050405020304" pitchFamily="18" charset="0"/>
                <a:cs typeface="Times New Roman" panose="02020603050405020304" pitchFamily="18" charset="0"/>
              </a:rPr>
              <a:t>The Accounting System and Decision Makers</a:t>
            </a:r>
          </a:p>
        </p:txBody>
      </p:sp>
      <p:sp>
        <p:nvSpPr>
          <p:cNvPr id="7" name="TextBox 6"/>
          <p:cNvSpPr txBox="1"/>
          <p:nvPr/>
        </p:nvSpPr>
        <p:spPr>
          <a:xfrm>
            <a:off x="1743022" y="2385548"/>
            <a:ext cx="2329876" cy="1815882"/>
          </a:xfrm>
          <a:prstGeom prst="rect">
            <a:avLst/>
          </a:prstGeom>
          <a:noFill/>
        </p:spPr>
        <p:txBody>
          <a:bodyPr wrap="square" rtlCol="0">
            <a:spAutoFit/>
          </a:bodyPr>
          <a:lstStyle/>
          <a:p>
            <a:pPr algn="ctr"/>
            <a:r>
              <a:rPr lang="en-US" sz="1400" b="1" dirty="0"/>
              <a:t>Financial Accounting Reports </a:t>
            </a:r>
          </a:p>
          <a:p>
            <a:pPr algn="ctr"/>
            <a:r>
              <a:rPr lang="en-US" sz="1400" dirty="0"/>
              <a:t>Periodic financial statements and related disclosures</a:t>
            </a:r>
          </a:p>
          <a:p>
            <a:pPr algn="ctr"/>
            <a:endParaRPr lang="en-US" sz="1400" dirty="0"/>
          </a:p>
          <a:p>
            <a:pPr algn="ctr"/>
            <a:endParaRPr lang="en-US" sz="1400" dirty="0"/>
          </a:p>
          <a:p>
            <a:pPr algn="ctr"/>
            <a:endParaRPr lang="en-US" sz="1400" dirty="0"/>
          </a:p>
          <a:p>
            <a:pPr algn="ctr"/>
            <a:r>
              <a:rPr lang="en-US" sz="1400" b="1" dirty="0"/>
              <a:t>External Decision Makers</a:t>
            </a:r>
          </a:p>
          <a:p>
            <a:pPr algn="ctr"/>
            <a:r>
              <a:rPr lang="en-US" sz="1400" dirty="0"/>
              <a:t>Evaluate the company </a:t>
            </a:r>
          </a:p>
        </p:txBody>
      </p:sp>
      <p:sp>
        <p:nvSpPr>
          <p:cNvPr id="8" name="TextBox 7"/>
          <p:cNvSpPr txBox="1"/>
          <p:nvPr/>
        </p:nvSpPr>
        <p:spPr>
          <a:xfrm>
            <a:off x="5300656" y="2385548"/>
            <a:ext cx="2601160" cy="1815882"/>
          </a:xfrm>
          <a:prstGeom prst="rect">
            <a:avLst/>
          </a:prstGeom>
          <a:noFill/>
        </p:spPr>
        <p:txBody>
          <a:bodyPr wrap="square" rtlCol="0">
            <a:spAutoFit/>
          </a:bodyPr>
          <a:lstStyle/>
          <a:p>
            <a:pPr algn="ctr"/>
            <a:r>
              <a:rPr lang="en-US" sz="1400" b="1" dirty="0"/>
              <a:t>Managerial Accounting Reports </a:t>
            </a:r>
          </a:p>
          <a:p>
            <a:pPr algn="ctr"/>
            <a:r>
              <a:rPr lang="en-US" sz="1400" dirty="0"/>
              <a:t>Detailed plans and continuous performance reports</a:t>
            </a:r>
          </a:p>
          <a:p>
            <a:pPr algn="ctr"/>
            <a:endParaRPr lang="en-US" sz="1400" dirty="0"/>
          </a:p>
          <a:p>
            <a:pPr algn="ctr"/>
            <a:endParaRPr lang="en-US" sz="1400" dirty="0"/>
          </a:p>
          <a:p>
            <a:pPr algn="ctr"/>
            <a:endParaRPr lang="en-US" sz="1400" dirty="0"/>
          </a:p>
          <a:p>
            <a:pPr algn="ctr"/>
            <a:r>
              <a:rPr lang="en-US" sz="1400" b="1" dirty="0"/>
              <a:t>Internal Decision Makers </a:t>
            </a:r>
          </a:p>
          <a:p>
            <a:pPr algn="ctr"/>
            <a:r>
              <a:rPr lang="en-US" sz="1400" dirty="0"/>
              <a:t>Run the company  </a:t>
            </a:r>
          </a:p>
        </p:txBody>
      </p:sp>
      <p:sp>
        <p:nvSpPr>
          <p:cNvPr id="12" name="Freeform 11"/>
          <p:cNvSpPr/>
          <p:nvPr/>
        </p:nvSpPr>
        <p:spPr>
          <a:xfrm>
            <a:off x="3119488" y="1882104"/>
            <a:ext cx="3353450" cy="434995"/>
          </a:xfrm>
          <a:custGeom>
            <a:avLst/>
            <a:gdLst>
              <a:gd name="connsiteX0" fmla="*/ 0 w 3353450"/>
              <a:gd name="connsiteY0" fmla="*/ 334197 h 345337"/>
              <a:gd name="connsiteX1" fmla="*/ 1660014 w 3353450"/>
              <a:gd name="connsiteY1" fmla="*/ 0 h 345337"/>
              <a:gd name="connsiteX2" fmla="*/ 3353450 w 3353450"/>
              <a:gd name="connsiteY2" fmla="*/ 345337 h 345337"/>
            </a:gdLst>
            <a:ahLst/>
            <a:cxnLst>
              <a:cxn ang="0">
                <a:pos x="connsiteX0" y="connsiteY0"/>
              </a:cxn>
              <a:cxn ang="0">
                <a:pos x="connsiteX1" y="connsiteY1"/>
              </a:cxn>
              <a:cxn ang="0">
                <a:pos x="connsiteX2" y="connsiteY2"/>
              </a:cxn>
            </a:cxnLst>
            <a:rect l="l" t="t" r="r" b="b"/>
            <a:pathLst>
              <a:path w="3353450" h="345337">
                <a:moveTo>
                  <a:pt x="0" y="334197"/>
                </a:moveTo>
                <a:lnTo>
                  <a:pt x="1660014" y="0"/>
                </a:lnTo>
                <a:lnTo>
                  <a:pt x="3353450" y="345337"/>
                </a:lnTo>
              </a:path>
            </a:pathLst>
          </a:custGeom>
          <a:ln w="28575"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Rectangle 9"/>
          <p:cNvSpPr/>
          <p:nvPr/>
        </p:nvSpPr>
        <p:spPr>
          <a:xfrm>
            <a:off x="3818842" y="1506949"/>
            <a:ext cx="1938539" cy="430855"/>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958574" y="1574327"/>
            <a:ext cx="1798807" cy="307777"/>
          </a:xfrm>
          <a:prstGeom prst="rect">
            <a:avLst/>
          </a:prstGeom>
          <a:noFill/>
        </p:spPr>
        <p:txBody>
          <a:bodyPr wrap="square" rtlCol="0">
            <a:spAutoFit/>
          </a:bodyPr>
          <a:lstStyle/>
          <a:p>
            <a:pPr algn="ctr"/>
            <a:r>
              <a:rPr lang="en-US" sz="1400" b="1" dirty="0"/>
              <a:t>Accounting System</a:t>
            </a:r>
          </a:p>
        </p:txBody>
      </p:sp>
      <p:cxnSp>
        <p:nvCxnSpPr>
          <p:cNvPr id="14" name="Straight Arrow Connector 13"/>
          <p:cNvCxnSpPr/>
          <p:nvPr/>
        </p:nvCxnSpPr>
        <p:spPr>
          <a:xfrm>
            <a:off x="2874385" y="3528003"/>
            <a:ext cx="0" cy="590414"/>
          </a:xfrm>
          <a:prstGeom prst="straightConnector1">
            <a:avLst/>
          </a:prstGeom>
          <a:ln>
            <a:solidFill>
              <a:srgbClr val="CC0000"/>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608803" y="3374114"/>
            <a:ext cx="0" cy="590414"/>
          </a:xfrm>
          <a:prstGeom prst="straightConnector1">
            <a:avLst/>
          </a:prstGeom>
          <a:ln>
            <a:solidFill>
              <a:srgbClr val="CC0000"/>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713520" y="3220226"/>
            <a:ext cx="2166412" cy="307777"/>
          </a:xfrm>
          <a:prstGeom prst="rect">
            <a:avLst/>
          </a:prstGeom>
          <a:noFill/>
        </p:spPr>
        <p:txBody>
          <a:bodyPr wrap="square" rtlCol="0">
            <a:spAutoFit/>
          </a:bodyPr>
          <a:lstStyle/>
          <a:p>
            <a:pPr algn="ctr"/>
            <a:r>
              <a:rPr lang="en-US" sz="1400" dirty="0"/>
              <a:t>provided to</a:t>
            </a:r>
          </a:p>
        </p:txBody>
      </p:sp>
      <p:sp>
        <p:nvSpPr>
          <p:cNvPr id="18" name="TextBox 17"/>
          <p:cNvSpPr txBox="1"/>
          <p:nvPr/>
        </p:nvSpPr>
        <p:spPr>
          <a:xfrm>
            <a:off x="5792579" y="5417445"/>
            <a:ext cx="1460579" cy="307777"/>
          </a:xfrm>
          <a:prstGeom prst="rect">
            <a:avLst/>
          </a:prstGeom>
          <a:noFill/>
        </p:spPr>
        <p:txBody>
          <a:bodyPr wrap="square" rtlCol="0">
            <a:spAutoFit/>
          </a:bodyPr>
          <a:lstStyle/>
          <a:p>
            <a:pPr algn="ctr"/>
            <a:r>
              <a:rPr lang="en-US" sz="1400" dirty="0"/>
              <a:t>Managers</a:t>
            </a:r>
          </a:p>
        </p:txBody>
      </p:sp>
      <p:sp>
        <p:nvSpPr>
          <p:cNvPr id="19" name="TextBox 18"/>
          <p:cNvSpPr txBox="1"/>
          <p:nvPr/>
        </p:nvSpPr>
        <p:spPr>
          <a:xfrm>
            <a:off x="2780473" y="5412334"/>
            <a:ext cx="1292425" cy="307777"/>
          </a:xfrm>
          <a:prstGeom prst="rect">
            <a:avLst/>
          </a:prstGeom>
          <a:noFill/>
        </p:spPr>
        <p:txBody>
          <a:bodyPr wrap="square" rtlCol="0">
            <a:spAutoFit/>
          </a:bodyPr>
          <a:lstStyle/>
          <a:p>
            <a:pPr algn="ctr"/>
            <a:r>
              <a:rPr lang="en-US" sz="1400" dirty="0"/>
              <a:t>Investors </a:t>
            </a:r>
          </a:p>
        </p:txBody>
      </p:sp>
      <p:sp>
        <p:nvSpPr>
          <p:cNvPr id="20" name="TextBox 19"/>
          <p:cNvSpPr txBox="1"/>
          <p:nvPr/>
        </p:nvSpPr>
        <p:spPr>
          <a:xfrm>
            <a:off x="1554692" y="5383650"/>
            <a:ext cx="1319693" cy="307777"/>
          </a:xfrm>
          <a:prstGeom prst="rect">
            <a:avLst/>
          </a:prstGeom>
          <a:noFill/>
        </p:spPr>
        <p:txBody>
          <a:bodyPr wrap="square" rtlCol="0">
            <a:spAutoFit/>
          </a:bodyPr>
          <a:lstStyle/>
          <a:p>
            <a:pPr algn="ctr"/>
            <a:r>
              <a:rPr lang="en-US" sz="1400" dirty="0"/>
              <a:t>Creditors</a:t>
            </a:r>
          </a:p>
        </p:txBody>
      </p:sp>
      <p:pic>
        <p:nvPicPr>
          <p:cNvPr id="4" name="Picture 3" descr="Screen Shot 2018-09-12 at 2.07.4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4944" y="4357505"/>
            <a:ext cx="1478214" cy="1023116"/>
          </a:xfrm>
          <a:prstGeom prst="rect">
            <a:avLst/>
          </a:prstGeom>
        </p:spPr>
      </p:pic>
      <p:pic>
        <p:nvPicPr>
          <p:cNvPr id="9" name="Picture 8" descr="Screen Shot 2018-09-12 at 2.08.20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4692" y="4396035"/>
            <a:ext cx="2733944" cy="957208"/>
          </a:xfrm>
          <a:prstGeom prst="rect">
            <a:avLst/>
          </a:prstGeom>
        </p:spPr>
      </p:pic>
      <p:pic>
        <p:nvPicPr>
          <p:cNvPr id="2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3292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21" name="Rectangle 5"/>
          <p:cNvSpPr>
            <a:spLocks noGrp="1" noChangeArrowheads="1"/>
          </p:cNvSpPr>
          <p:nvPr>
            <p:ph idx="1"/>
          </p:nvPr>
        </p:nvSpPr>
        <p:spPr>
          <a:xfrm>
            <a:off x="357158" y="928670"/>
            <a:ext cx="8429684" cy="6064218"/>
          </a:xfrm>
          <a:noFill/>
        </p:spPr>
        <p:txBody>
          <a:bodyPr>
            <a:normAutofit/>
          </a:bodyPr>
          <a:lstStyle/>
          <a:p>
            <a:pPr algn="just">
              <a:lnSpc>
                <a:spcPct val="150000"/>
              </a:lnSpc>
              <a:buFont typeface="Wingdings" pitchFamily="2" charset="2"/>
              <a:buNone/>
            </a:pPr>
            <a:r>
              <a:rPr lang="tr-TR" altLang="en-US" sz="1700" b="1" u="sng" dirty="0" err="1" smtClean="0">
                <a:solidFill>
                  <a:schemeClr val="tx1"/>
                </a:solidFill>
                <a:latin typeface="Times New Roman" panose="02020603050405020304" pitchFamily="18" charset="0"/>
                <a:cs typeface="Times New Roman" panose="02020603050405020304" pitchFamily="18" charset="0"/>
              </a:rPr>
              <a:t>Example</a:t>
            </a:r>
            <a:r>
              <a:rPr lang="tr-TR" altLang="en-US" sz="1700" b="1" u="sng" dirty="0" smtClean="0">
                <a:solidFill>
                  <a:schemeClr val="tx1"/>
                </a:solidFill>
                <a:latin typeface="Times New Roman" panose="02020603050405020304" pitchFamily="18" charset="0"/>
                <a:cs typeface="Times New Roman" panose="02020603050405020304" pitchFamily="18" charset="0"/>
              </a:rPr>
              <a:t> 5:</a:t>
            </a:r>
            <a:r>
              <a:rPr lang="tr-TR" altLang="en-US" sz="1700" b="1" dirty="0" smtClean="0">
                <a:solidFill>
                  <a:schemeClr val="tx1"/>
                </a:solidFill>
                <a:latin typeface="Times New Roman" panose="02020603050405020304" pitchFamily="18" charset="0"/>
                <a:cs typeface="Times New Roman" panose="02020603050405020304" pitchFamily="18" charset="0"/>
              </a:rPr>
              <a:t> </a:t>
            </a:r>
            <a:r>
              <a:rPr lang="en-GB" altLang="en-US" sz="1700" dirty="0" smtClean="0">
                <a:latin typeface="Times New Roman" panose="02020603050405020304" pitchFamily="18" charset="0"/>
                <a:cs typeface="Times New Roman" panose="02020603050405020304" pitchFamily="18" charset="0"/>
              </a:rPr>
              <a:t>Henry </a:t>
            </a:r>
            <a:r>
              <a:rPr lang="en-GB" altLang="en-US" sz="1700" dirty="0" err="1" smtClean="0">
                <a:latin typeface="Times New Roman" panose="02020603050405020304" pitchFamily="18" charset="0"/>
                <a:cs typeface="Times New Roman" panose="02020603050405020304" pitchFamily="18" charset="0"/>
              </a:rPr>
              <a:t>Josstick</a:t>
            </a:r>
            <a:r>
              <a:rPr lang="en-GB" altLang="en-US" sz="1700" dirty="0" smtClean="0">
                <a:latin typeface="Times New Roman" panose="02020603050405020304" pitchFamily="18" charset="0"/>
                <a:cs typeface="Times New Roman" panose="02020603050405020304" pitchFamily="18" charset="0"/>
              </a:rPr>
              <a:t> has just started his first accounting course and has prepared the following balance sheet and income statement for Omega Corp. Unfortunately, although the data for the individual items are correct, he is very confused as to whether an item should go in the balance sheet or income statement and whether it is an asset or liability Prepare the balance sheet and income statement by rearranging the above items.</a:t>
            </a:r>
            <a:endParaRPr lang="tr-TR" altLang="en-US" sz="1700" dirty="0" smtClean="0">
              <a:latin typeface="Times New Roman" panose="02020603050405020304" pitchFamily="18" charset="0"/>
              <a:cs typeface="Times New Roman" panose="02020603050405020304" pitchFamily="18" charset="0"/>
            </a:endParaRPr>
          </a:p>
          <a:p>
            <a:pPr algn="just">
              <a:lnSpc>
                <a:spcPct val="90000"/>
              </a:lnSpc>
              <a:buFont typeface="Wingdings" pitchFamily="2" charset="2"/>
              <a:buNone/>
            </a:pPr>
            <a:endParaRPr lang="en-US" altLang="en-US" sz="2400" dirty="0">
              <a:solidFill>
                <a:schemeClr val="tx1"/>
              </a:solidFill>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500034" y="428604"/>
            <a:ext cx="8229600" cy="492664"/>
          </a:xfrm>
        </p:spPr>
        <p:txBody>
          <a:bodyPr>
            <a:noAutofit/>
          </a:bodyPr>
          <a:lstStyle/>
          <a:p>
            <a:pPr algn="ctr"/>
            <a:r>
              <a:rPr lang="tr-TR" sz="2000" b="1" dirty="0" err="1" smtClean="0">
                <a:latin typeface="Times New Roman" panose="02020603050405020304" pitchFamily="18" charset="0"/>
                <a:cs typeface="Times New Roman" panose="02020603050405020304" pitchFamily="18" charset="0"/>
              </a:rPr>
              <a:t>Balance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Sheet</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and</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Income</a:t>
            </a:r>
            <a:r>
              <a:rPr lang="tr-TR" sz="2000" b="1" dirty="0" smtClean="0">
                <a:latin typeface="Times New Roman" panose="02020603050405020304" pitchFamily="18" charset="0"/>
                <a:cs typeface="Times New Roman" panose="02020603050405020304" pitchFamily="18" charset="0"/>
              </a:rPr>
              <a:t> Statement</a:t>
            </a:r>
            <a:endParaRPr lang="en-US" sz="2000" b="1" dirty="0">
              <a:latin typeface="Times New Roman" panose="02020603050405020304" pitchFamily="18" charset="0"/>
              <a:cs typeface="Times New Roman" panose="02020603050405020304" pitchFamily="18" charset="0"/>
            </a:endParaRPr>
          </a:p>
        </p:txBody>
      </p:sp>
      <p:graphicFrame>
        <p:nvGraphicFramePr>
          <p:cNvPr id="7" name="6 Tablo"/>
          <p:cNvGraphicFramePr>
            <a:graphicFrameLocks noGrp="1"/>
          </p:cNvGraphicFramePr>
          <p:nvPr/>
        </p:nvGraphicFramePr>
        <p:xfrm>
          <a:off x="571472" y="3000348"/>
          <a:ext cx="8143932" cy="3500483"/>
        </p:xfrm>
        <a:graphic>
          <a:graphicData uri="http://schemas.openxmlformats.org/drawingml/2006/table">
            <a:tbl>
              <a:tblPr>
                <a:tableStyleId>{5940675A-B579-460E-94D1-54222C63F5DA}</a:tableStyleId>
              </a:tblPr>
              <a:tblGrid>
                <a:gridCol w="3000396"/>
                <a:gridCol w="642942"/>
                <a:gridCol w="357190"/>
                <a:gridCol w="3403046"/>
                <a:gridCol w="740358"/>
              </a:tblGrid>
              <a:tr h="314925">
                <a:tc gridSpan="2">
                  <a:txBody>
                    <a:bodyPr/>
                    <a:lstStyle/>
                    <a:p>
                      <a:pPr algn="ctr" fontAlgn="b"/>
                      <a:r>
                        <a:rPr lang="tr-TR" sz="1800" b="1" u="none" strike="noStrike" dirty="0" err="1">
                          <a:latin typeface="Times New Roman" pitchFamily="18" charset="0"/>
                          <a:cs typeface="Times New Roman" pitchFamily="18" charset="0"/>
                        </a:rPr>
                        <a:t>Balance</a:t>
                      </a:r>
                      <a:r>
                        <a:rPr lang="tr-TR" sz="1800" b="1" u="none" strike="noStrike" dirty="0">
                          <a:latin typeface="Times New Roman" pitchFamily="18" charset="0"/>
                          <a:cs typeface="Times New Roman" pitchFamily="18" charset="0"/>
                        </a:rPr>
                        <a:t> </a:t>
                      </a:r>
                      <a:r>
                        <a:rPr lang="tr-TR" sz="1800" b="1" u="none" strike="noStrike" dirty="0" err="1">
                          <a:latin typeface="Times New Roman" pitchFamily="18" charset="0"/>
                          <a:cs typeface="Times New Roman" pitchFamily="18" charset="0"/>
                        </a:rPr>
                        <a:t>Sheet</a:t>
                      </a:r>
                      <a:endParaRPr lang="tr-TR" sz="1800" b="1" i="0" u="none" strike="noStrike" dirty="0">
                        <a:solidFill>
                          <a:srgbClr val="000000"/>
                        </a:solidFill>
                        <a:latin typeface="Times New Roman" pitchFamily="18" charset="0"/>
                        <a:cs typeface="Times New Roman" pitchFamily="18" charset="0"/>
                      </a:endParaRPr>
                    </a:p>
                  </a:txBody>
                  <a:tcPr marL="7234" marR="7234" marT="7234" marB="0" anchor="b"/>
                </a:tc>
                <a:tc hMerge="1">
                  <a:txBody>
                    <a:bodyPr/>
                    <a:lstStyle/>
                    <a:p>
                      <a:pPr algn="ctr" fontAlgn="b"/>
                      <a:endParaRPr lang="tr-TR" sz="1800" b="1"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l" fontAlgn="b"/>
                      <a:endParaRPr lang="tr-TR" sz="1800" b="1" i="0" u="none" strike="noStrike" dirty="0">
                        <a:solidFill>
                          <a:srgbClr val="000000"/>
                        </a:solidFill>
                        <a:latin typeface="Times New Roman" pitchFamily="18" charset="0"/>
                        <a:cs typeface="Times New Roman" pitchFamily="18" charset="0"/>
                      </a:endParaRPr>
                    </a:p>
                  </a:txBody>
                  <a:tcPr marL="7234" marR="7234" marT="7234" marB="0" anchor="b"/>
                </a:tc>
                <a:tc gridSpan="2">
                  <a:txBody>
                    <a:bodyPr/>
                    <a:lstStyle/>
                    <a:p>
                      <a:pPr algn="ctr" fontAlgn="ctr"/>
                      <a:r>
                        <a:rPr lang="tr-TR" sz="1800" b="1" u="none" strike="noStrike" dirty="0" err="1">
                          <a:latin typeface="Times New Roman" pitchFamily="18" charset="0"/>
                          <a:cs typeface="Times New Roman" pitchFamily="18" charset="0"/>
                        </a:rPr>
                        <a:t>Income</a:t>
                      </a:r>
                      <a:r>
                        <a:rPr lang="tr-TR" sz="1800" b="1" u="none" strike="noStrike" dirty="0">
                          <a:latin typeface="Times New Roman" pitchFamily="18" charset="0"/>
                          <a:cs typeface="Times New Roman" pitchFamily="18" charset="0"/>
                        </a:rPr>
                        <a:t> </a:t>
                      </a:r>
                      <a:r>
                        <a:rPr lang="tr-TR" sz="1800" b="1" u="none" strike="noStrike" dirty="0" err="1">
                          <a:latin typeface="Times New Roman" pitchFamily="18" charset="0"/>
                          <a:cs typeface="Times New Roman" pitchFamily="18" charset="0"/>
                        </a:rPr>
                        <a:t>Statement</a:t>
                      </a:r>
                      <a:endParaRPr lang="tr-TR" sz="1800" b="1" i="0" u="none" strike="noStrike" dirty="0">
                        <a:solidFill>
                          <a:srgbClr val="000000"/>
                        </a:solidFill>
                        <a:latin typeface="Times New Roman" pitchFamily="18" charset="0"/>
                        <a:cs typeface="Times New Roman" pitchFamily="18" charset="0"/>
                      </a:endParaRPr>
                    </a:p>
                  </a:txBody>
                  <a:tcPr marL="7234" marR="7234" marT="7234" marB="0" anchor="ctr"/>
                </a:tc>
                <a:tc hMerge="1">
                  <a:txBody>
                    <a:bodyPr/>
                    <a:lstStyle/>
                    <a:p>
                      <a:pPr algn="ctr" fontAlgn="b"/>
                      <a:endParaRPr lang="tr-TR" sz="1800" b="1" i="0" u="none" strike="noStrike" dirty="0">
                        <a:solidFill>
                          <a:srgbClr val="000000"/>
                        </a:solidFill>
                        <a:latin typeface="Times New Roman" pitchFamily="18" charset="0"/>
                        <a:cs typeface="Times New Roman" pitchFamily="18" charset="0"/>
                      </a:endParaRPr>
                    </a:p>
                  </a:txBody>
                  <a:tcPr marL="7234" marR="7234" marT="7234" marB="0" anchor="b"/>
                </a:tc>
              </a:tr>
              <a:tr h="314925">
                <a:tc>
                  <a:txBody>
                    <a:bodyPr/>
                    <a:lstStyle/>
                    <a:p>
                      <a:pPr algn="l" fontAlgn="b"/>
                      <a:r>
                        <a:rPr lang="tr-TR" sz="1800" u="none" strike="noStrike" dirty="0" err="1">
                          <a:latin typeface="Times New Roman" pitchFamily="18" charset="0"/>
                          <a:cs typeface="Times New Roman" pitchFamily="18" charset="0"/>
                        </a:rPr>
                        <a:t>Payables</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1800" u="none" strike="noStrike" dirty="0">
                          <a:latin typeface="Times New Roman" pitchFamily="18" charset="0"/>
                          <a:cs typeface="Times New Roman" pitchFamily="18" charset="0"/>
                        </a:rPr>
                        <a:t>$35</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l" fontAlgn="b"/>
                      <a:endParaRPr lang="tr-TR" sz="1800" b="0" i="0" u="none" strike="noStrike">
                        <a:solidFill>
                          <a:srgbClr val="000000"/>
                        </a:solidFill>
                        <a:latin typeface="Times New Roman" pitchFamily="18" charset="0"/>
                        <a:cs typeface="Times New Roman" pitchFamily="18" charset="0"/>
                      </a:endParaRPr>
                    </a:p>
                  </a:txBody>
                  <a:tcPr marL="7234" marR="7234" marT="7234" marB="0" anchor="b"/>
                </a:tc>
                <a:tc>
                  <a:txBody>
                    <a:bodyPr/>
                    <a:lstStyle/>
                    <a:p>
                      <a:pPr algn="l" fontAlgn="ctr"/>
                      <a:r>
                        <a:rPr lang="tr-TR" sz="1800" u="none" strike="noStrike" dirty="0">
                          <a:latin typeface="Times New Roman" pitchFamily="18" charset="0"/>
                          <a:cs typeface="Times New Roman" pitchFamily="18" charset="0"/>
                        </a:rPr>
                        <a:t>Net </a:t>
                      </a:r>
                      <a:r>
                        <a:rPr lang="tr-TR" sz="1800" u="none" strike="noStrike" dirty="0" err="1">
                          <a:latin typeface="Times New Roman" pitchFamily="18" charset="0"/>
                          <a:cs typeface="Times New Roman" pitchFamily="18" charset="0"/>
                        </a:rPr>
                        <a:t>Sales</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ctr"/>
                </a:tc>
                <a:tc>
                  <a:txBody>
                    <a:bodyPr/>
                    <a:lstStyle/>
                    <a:p>
                      <a:pPr algn="ctr" fontAlgn="b"/>
                      <a:r>
                        <a:rPr lang="tr-TR" sz="1800" u="none" strike="noStrike" dirty="0">
                          <a:latin typeface="Times New Roman" pitchFamily="18" charset="0"/>
                          <a:cs typeface="Times New Roman" pitchFamily="18" charset="0"/>
                        </a:rPr>
                        <a:t>$700</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r>
              <a:tr h="503484">
                <a:tc>
                  <a:txBody>
                    <a:bodyPr/>
                    <a:lstStyle/>
                    <a:p>
                      <a:pPr algn="l" fontAlgn="b"/>
                      <a:r>
                        <a:rPr lang="tr-TR" sz="1800" u="none" strike="noStrike" dirty="0" err="1">
                          <a:latin typeface="Times New Roman" pitchFamily="18" charset="0"/>
                          <a:cs typeface="Times New Roman" pitchFamily="18" charset="0"/>
                        </a:rPr>
                        <a:t>Less</a:t>
                      </a:r>
                      <a:r>
                        <a:rPr lang="tr-TR" sz="1800" u="none" strike="noStrike" dirty="0">
                          <a:latin typeface="Times New Roman" pitchFamily="18" charset="0"/>
                          <a:cs typeface="Times New Roman" pitchFamily="18" charset="0"/>
                        </a:rPr>
                        <a:t> </a:t>
                      </a:r>
                      <a:r>
                        <a:rPr lang="tr-TR" sz="1800" u="none" strike="noStrike" dirty="0" err="1">
                          <a:latin typeface="Times New Roman" pitchFamily="18" charset="0"/>
                          <a:cs typeface="Times New Roman" pitchFamily="18" charset="0"/>
                        </a:rPr>
                        <a:t>accumulated</a:t>
                      </a:r>
                      <a:r>
                        <a:rPr lang="tr-TR" sz="1800" u="none" strike="noStrike" dirty="0">
                          <a:latin typeface="Times New Roman" pitchFamily="18" charset="0"/>
                          <a:cs typeface="Times New Roman" pitchFamily="18" charset="0"/>
                        </a:rPr>
                        <a:t> </a:t>
                      </a:r>
                      <a:r>
                        <a:rPr lang="tr-TR" sz="1800" u="none" strike="noStrike" dirty="0" err="1">
                          <a:latin typeface="Times New Roman" pitchFamily="18" charset="0"/>
                          <a:cs typeface="Times New Roman" pitchFamily="18" charset="0"/>
                        </a:rPr>
                        <a:t>depreciation</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1800" u="none" strike="noStrike" dirty="0">
                          <a:latin typeface="Times New Roman" pitchFamily="18" charset="0"/>
                          <a:cs typeface="Times New Roman" pitchFamily="18" charset="0"/>
                        </a:rPr>
                        <a:t>120</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l" fontAlgn="b"/>
                      <a:endParaRPr lang="tr-TR" sz="1800" b="0" i="0" u="none" strike="noStrike">
                        <a:solidFill>
                          <a:srgbClr val="000000"/>
                        </a:solidFill>
                        <a:latin typeface="Times New Roman" pitchFamily="18" charset="0"/>
                        <a:cs typeface="Times New Roman" pitchFamily="18" charset="0"/>
                      </a:endParaRPr>
                    </a:p>
                  </a:txBody>
                  <a:tcPr marL="7234" marR="7234" marT="7234" marB="0" anchor="b"/>
                </a:tc>
                <a:tc>
                  <a:txBody>
                    <a:bodyPr/>
                    <a:lstStyle/>
                    <a:p>
                      <a:pPr algn="l" fontAlgn="ctr"/>
                      <a:r>
                        <a:rPr lang="tr-TR" sz="1800" u="none" strike="noStrike">
                          <a:latin typeface="Times New Roman" pitchFamily="18" charset="0"/>
                          <a:cs typeface="Times New Roman" pitchFamily="18" charset="0"/>
                        </a:rPr>
                        <a:t>Cost of goods sold</a:t>
                      </a:r>
                      <a:endParaRPr lang="tr-TR" sz="1800" b="0" i="0" u="none" strike="noStrike">
                        <a:solidFill>
                          <a:srgbClr val="000000"/>
                        </a:solidFill>
                        <a:latin typeface="Times New Roman" pitchFamily="18" charset="0"/>
                        <a:cs typeface="Times New Roman" pitchFamily="18" charset="0"/>
                      </a:endParaRPr>
                    </a:p>
                  </a:txBody>
                  <a:tcPr marL="7234" marR="7234" marT="7234" marB="0" anchor="ctr"/>
                </a:tc>
                <a:tc>
                  <a:txBody>
                    <a:bodyPr/>
                    <a:lstStyle/>
                    <a:p>
                      <a:pPr algn="ctr" fontAlgn="b"/>
                      <a:r>
                        <a:rPr lang="tr-TR" sz="1800" u="none" strike="noStrike" dirty="0">
                          <a:latin typeface="Times New Roman" pitchFamily="18" charset="0"/>
                          <a:cs typeface="Times New Roman" pitchFamily="18" charset="0"/>
                        </a:rPr>
                        <a:t>580</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r>
              <a:tr h="603965">
                <a:tc>
                  <a:txBody>
                    <a:bodyPr/>
                    <a:lstStyle/>
                    <a:p>
                      <a:pPr algn="l" fontAlgn="b"/>
                      <a:r>
                        <a:rPr lang="tr-TR" sz="1800" u="none" strike="noStrike" dirty="0" err="1">
                          <a:latin typeface="Times New Roman" pitchFamily="18" charset="0"/>
                          <a:cs typeface="Times New Roman" pitchFamily="18" charset="0"/>
                        </a:rPr>
                        <a:t>Long</a:t>
                      </a:r>
                      <a:r>
                        <a:rPr lang="tr-TR" sz="1800" u="none" strike="noStrike" dirty="0">
                          <a:latin typeface="Times New Roman" pitchFamily="18" charset="0"/>
                          <a:cs typeface="Times New Roman" pitchFamily="18" charset="0"/>
                        </a:rPr>
                        <a:t>-</a:t>
                      </a:r>
                      <a:r>
                        <a:rPr lang="tr-TR" sz="1800" u="none" strike="noStrike" dirty="0" err="1">
                          <a:latin typeface="Times New Roman" pitchFamily="18" charset="0"/>
                          <a:cs typeface="Times New Roman" pitchFamily="18" charset="0"/>
                        </a:rPr>
                        <a:t>term</a:t>
                      </a:r>
                      <a:r>
                        <a:rPr lang="tr-TR" sz="1800" u="none" strike="noStrike" dirty="0">
                          <a:latin typeface="Times New Roman" pitchFamily="18" charset="0"/>
                          <a:cs typeface="Times New Roman" pitchFamily="18" charset="0"/>
                        </a:rPr>
                        <a:t> </a:t>
                      </a:r>
                      <a:r>
                        <a:rPr lang="tr-TR" sz="1800" u="none" strike="noStrike" dirty="0" err="1">
                          <a:latin typeface="Times New Roman" pitchFamily="18" charset="0"/>
                          <a:cs typeface="Times New Roman" pitchFamily="18" charset="0"/>
                        </a:rPr>
                        <a:t>debt</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1800" u="none" strike="noStrike" dirty="0">
                          <a:latin typeface="Times New Roman" pitchFamily="18" charset="0"/>
                          <a:cs typeface="Times New Roman" pitchFamily="18" charset="0"/>
                        </a:rPr>
                        <a:t>350</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l" fontAlgn="b"/>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l" fontAlgn="ctr"/>
                      <a:r>
                        <a:rPr lang="en-GB" sz="1800" u="none" strike="noStrike" dirty="0">
                          <a:latin typeface="Times New Roman" pitchFamily="18" charset="0"/>
                          <a:cs typeface="Times New Roman" pitchFamily="18" charset="0"/>
                        </a:rPr>
                        <a:t>Selling, general, and </a:t>
                      </a:r>
                      <a:r>
                        <a:rPr lang="en-GB" sz="1800" u="none" strike="noStrike" dirty="0" err="1">
                          <a:latin typeface="Times New Roman" pitchFamily="18" charset="0"/>
                          <a:cs typeface="Times New Roman" pitchFamily="18" charset="0"/>
                        </a:rPr>
                        <a:t>adminstrative</a:t>
                      </a:r>
                      <a:r>
                        <a:rPr lang="en-GB" sz="1800" u="none" strike="noStrike" dirty="0">
                          <a:latin typeface="Times New Roman" pitchFamily="18" charset="0"/>
                          <a:cs typeface="Times New Roman" pitchFamily="18" charset="0"/>
                        </a:rPr>
                        <a:t> expenses</a:t>
                      </a:r>
                      <a:endParaRPr lang="en-GB" sz="1800" b="0" i="0" u="none" strike="noStrike" dirty="0">
                        <a:solidFill>
                          <a:srgbClr val="000000"/>
                        </a:solidFill>
                        <a:latin typeface="Times New Roman" pitchFamily="18" charset="0"/>
                        <a:cs typeface="Times New Roman" pitchFamily="18" charset="0"/>
                      </a:endParaRPr>
                    </a:p>
                  </a:txBody>
                  <a:tcPr marL="7234" marR="7234" marT="7234" marB="0" anchor="ctr"/>
                </a:tc>
                <a:tc>
                  <a:txBody>
                    <a:bodyPr/>
                    <a:lstStyle/>
                    <a:p>
                      <a:pPr algn="ctr" fontAlgn="b"/>
                      <a:r>
                        <a:rPr lang="tr-TR" sz="1800" u="none" strike="noStrike" dirty="0">
                          <a:latin typeface="Times New Roman" pitchFamily="18" charset="0"/>
                          <a:cs typeface="Times New Roman" pitchFamily="18" charset="0"/>
                        </a:rPr>
                        <a:t>38</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r>
              <a:tr h="503484">
                <a:tc>
                  <a:txBody>
                    <a:bodyPr/>
                    <a:lstStyle/>
                    <a:p>
                      <a:pPr algn="l" fontAlgn="b"/>
                      <a:r>
                        <a:rPr lang="tr-TR" sz="1800" u="none" strike="noStrike">
                          <a:latin typeface="Times New Roman" pitchFamily="18" charset="0"/>
                          <a:cs typeface="Times New Roman" pitchFamily="18" charset="0"/>
                        </a:rPr>
                        <a:t>Property, plant, and equipment</a:t>
                      </a:r>
                      <a:endParaRPr lang="tr-TR" sz="1800" b="0" i="0" u="none" strike="noStrike">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1800" u="none" strike="noStrike" dirty="0">
                          <a:latin typeface="Times New Roman" pitchFamily="18" charset="0"/>
                          <a:cs typeface="Times New Roman" pitchFamily="18" charset="0"/>
                        </a:rPr>
                        <a:t>520</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l" fontAlgn="b"/>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l" fontAlgn="ctr"/>
                      <a:r>
                        <a:rPr lang="tr-TR" sz="1800" u="none" strike="noStrike" dirty="0" err="1">
                          <a:latin typeface="Times New Roman" pitchFamily="18" charset="0"/>
                          <a:cs typeface="Times New Roman" pitchFamily="18" charset="0"/>
                        </a:rPr>
                        <a:t>Debt</a:t>
                      </a:r>
                      <a:r>
                        <a:rPr lang="tr-TR" sz="1800" u="none" strike="noStrike" dirty="0">
                          <a:latin typeface="Times New Roman" pitchFamily="18" charset="0"/>
                          <a:cs typeface="Times New Roman" pitchFamily="18" charset="0"/>
                        </a:rPr>
                        <a:t> </a:t>
                      </a:r>
                      <a:r>
                        <a:rPr lang="tr-TR" sz="1800" u="none" strike="noStrike" dirty="0" err="1">
                          <a:latin typeface="Times New Roman" pitchFamily="18" charset="0"/>
                          <a:cs typeface="Times New Roman" pitchFamily="18" charset="0"/>
                        </a:rPr>
                        <a:t>due</a:t>
                      </a:r>
                      <a:r>
                        <a:rPr lang="tr-TR" sz="1800" u="none" strike="noStrike" dirty="0">
                          <a:latin typeface="Times New Roman" pitchFamily="18" charset="0"/>
                          <a:cs typeface="Times New Roman" pitchFamily="18" charset="0"/>
                        </a:rPr>
                        <a:t> </a:t>
                      </a:r>
                      <a:r>
                        <a:rPr lang="tr-TR" sz="1800" u="none" strike="noStrike" dirty="0" err="1">
                          <a:latin typeface="Times New Roman" pitchFamily="18" charset="0"/>
                          <a:cs typeface="Times New Roman" pitchFamily="18" charset="0"/>
                        </a:rPr>
                        <a:t>for</a:t>
                      </a:r>
                      <a:r>
                        <a:rPr lang="tr-TR" sz="1800" u="none" strike="noStrike" dirty="0">
                          <a:latin typeface="Times New Roman" pitchFamily="18" charset="0"/>
                          <a:cs typeface="Times New Roman" pitchFamily="18" charset="0"/>
                        </a:rPr>
                        <a:t> </a:t>
                      </a:r>
                      <a:r>
                        <a:rPr lang="tr-TR" sz="1800" u="none" strike="noStrike" dirty="0" err="1">
                          <a:latin typeface="Times New Roman" pitchFamily="18" charset="0"/>
                          <a:cs typeface="Times New Roman" pitchFamily="18" charset="0"/>
                        </a:rPr>
                        <a:t>repayment</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ctr"/>
                </a:tc>
                <a:tc>
                  <a:txBody>
                    <a:bodyPr/>
                    <a:lstStyle/>
                    <a:p>
                      <a:pPr algn="ctr" fontAlgn="b"/>
                      <a:r>
                        <a:rPr lang="tr-TR" sz="1800" u="none" strike="noStrike" dirty="0">
                          <a:latin typeface="Times New Roman" pitchFamily="18" charset="0"/>
                          <a:cs typeface="Times New Roman" pitchFamily="18" charset="0"/>
                        </a:rPr>
                        <a:t>25</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r>
              <a:tr h="314925">
                <a:tc>
                  <a:txBody>
                    <a:bodyPr/>
                    <a:lstStyle/>
                    <a:p>
                      <a:pPr algn="l" fontAlgn="b"/>
                      <a:r>
                        <a:rPr lang="tr-TR" sz="1800" u="none" strike="noStrike">
                          <a:latin typeface="Times New Roman" pitchFamily="18" charset="0"/>
                          <a:cs typeface="Times New Roman" pitchFamily="18" charset="0"/>
                        </a:rPr>
                        <a:t>Inventories</a:t>
                      </a:r>
                      <a:endParaRPr lang="tr-TR" sz="1800" b="0" i="0" u="none" strike="noStrike">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1800" u="none" strike="noStrike" dirty="0">
                          <a:latin typeface="Times New Roman" pitchFamily="18" charset="0"/>
                          <a:cs typeface="Times New Roman" pitchFamily="18" charset="0"/>
                        </a:rPr>
                        <a:t>50</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l" fontAlgn="b"/>
                      <a:endParaRPr lang="tr-TR" sz="1800" b="0" i="0" u="none" strike="noStrike">
                        <a:solidFill>
                          <a:srgbClr val="000000"/>
                        </a:solidFill>
                        <a:latin typeface="Times New Roman" pitchFamily="18" charset="0"/>
                        <a:cs typeface="Times New Roman" pitchFamily="18" charset="0"/>
                      </a:endParaRPr>
                    </a:p>
                  </a:txBody>
                  <a:tcPr marL="7234" marR="7234" marT="7234" marB="0" anchor="b"/>
                </a:tc>
                <a:tc>
                  <a:txBody>
                    <a:bodyPr/>
                    <a:lstStyle/>
                    <a:p>
                      <a:pPr algn="l" fontAlgn="ctr"/>
                      <a:r>
                        <a:rPr lang="tr-TR" sz="1800" u="none" strike="noStrike" dirty="0" err="1">
                          <a:latin typeface="Times New Roman" pitchFamily="18" charset="0"/>
                          <a:cs typeface="Times New Roman" pitchFamily="18" charset="0"/>
                        </a:rPr>
                        <a:t>Cash</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ctr"/>
                </a:tc>
                <a:tc>
                  <a:txBody>
                    <a:bodyPr/>
                    <a:lstStyle/>
                    <a:p>
                      <a:pPr algn="ctr" fontAlgn="b"/>
                      <a:r>
                        <a:rPr lang="tr-TR" sz="1800" u="none" strike="noStrike" dirty="0">
                          <a:latin typeface="Times New Roman" pitchFamily="18" charset="0"/>
                          <a:cs typeface="Times New Roman" pitchFamily="18" charset="0"/>
                        </a:rPr>
                        <a:t>15</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r>
              <a:tr h="314925">
                <a:tc>
                  <a:txBody>
                    <a:bodyPr/>
                    <a:lstStyle/>
                    <a:p>
                      <a:pPr algn="l" fontAlgn="b"/>
                      <a:r>
                        <a:rPr lang="tr-TR" sz="1800" u="none" strike="noStrike">
                          <a:latin typeface="Times New Roman" pitchFamily="18" charset="0"/>
                          <a:cs typeface="Times New Roman" pitchFamily="18" charset="0"/>
                        </a:rPr>
                        <a:t>Receivables</a:t>
                      </a:r>
                      <a:endParaRPr lang="tr-TR" sz="1800" b="0" i="0" u="none" strike="noStrike">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1800" u="none" strike="noStrike" dirty="0">
                          <a:latin typeface="Times New Roman" pitchFamily="18" charset="0"/>
                          <a:cs typeface="Times New Roman" pitchFamily="18" charset="0"/>
                        </a:rPr>
                        <a:t>35</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l" fontAlgn="b"/>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l" fontAlgn="ctr"/>
                      <a:r>
                        <a:rPr lang="tr-TR" sz="1800" u="none" strike="noStrike" dirty="0" err="1">
                          <a:latin typeface="Times New Roman" pitchFamily="18" charset="0"/>
                          <a:cs typeface="Times New Roman" pitchFamily="18" charset="0"/>
                        </a:rPr>
                        <a:t>Taxes</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ctr"/>
                </a:tc>
                <a:tc>
                  <a:txBody>
                    <a:bodyPr/>
                    <a:lstStyle/>
                    <a:p>
                      <a:pPr algn="ctr" fontAlgn="b"/>
                      <a:r>
                        <a:rPr lang="tr-TR" sz="1800" u="none" strike="noStrike" dirty="0">
                          <a:latin typeface="Times New Roman" pitchFamily="18" charset="0"/>
                          <a:cs typeface="Times New Roman" pitchFamily="18" charset="0"/>
                        </a:rPr>
                        <a:t>15</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r>
              <a:tr h="314925">
                <a:tc>
                  <a:txBody>
                    <a:bodyPr/>
                    <a:lstStyle/>
                    <a:p>
                      <a:pPr algn="l" fontAlgn="b"/>
                      <a:r>
                        <a:rPr lang="tr-TR" sz="1800" u="none" strike="noStrike">
                          <a:latin typeface="Times New Roman" pitchFamily="18" charset="0"/>
                          <a:cs typeface="Times New Roman" pitchFamily="18" charset="0"/>
                        </a:rPr>
                        <a:t>Interest expense</a:t>
                      </a:r>
                      <a:endParaRPr lang="tr-TR" sz="1800" b="0" i="0" u="none" strike="noStrike">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1800" u="none" strike="noStrike" dirty="0">
                          <a:latin typeface="Times New Roman" pitchFamily="18" charset="0"/>
                          <a:cs typeface="Times New Roman" pitchFamily="18" charset="0"/>
                        </a:rPr>
                        <a:t>25</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l" fontAlgn="b"/>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l" fontAlgn="ctr"/>
                      <a:r>
                        <a:rPr lang="tr-TR" sz="1800" u="none" strike="noStrike" dirty="0" err="1">
                          <a:latin typeface="Times New Roman" pitchFamily="18" charset="0"/>
                          <a:cs typeface="Times New Roman" pitchFamily="18" charset="0"/>
                        </a:rPr>
                        <a:t>Depreciation</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ctr"/>
                </a:tc>
                <a:tc>
                  <a:txBody>
                    <a:bodyPr/>
                    <a:lstStyle/>
                    <a:p>
                      <a:pPr algn="ctr" fontAlgn="b"/>
                      <a:r>
                        <a:rPr lang="tr-TR" sz="1800" u="none" strike="noStrike" dirty="0">
                          <a:latin typeface="Times New Roman" pitchFamily="18" charset="0"/>
                          <a:cs typeface="Times New Roman" pitchFamily="18" charset="0"/>
                        </a:rPr>
                        <a:t>12</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r>
              <a:tr h="314925">
                <a:tc>
                  <a:txBody>
                    <a:bodyPr/>
                    <a:lstStyle/>
                    <a:p>
                      <a:pPr algn="l" fontAlgn="b"/>
                      <a:r>
                        <a:rPr lang="tr-TR" sz="1800" u="none" strike="noStrike">
                          <a:latin typeface="Times New Roman" pitchFamily="18" charset="0"/>
                          <a:cs typeface="Times New Roman" pitchFamily="18" charset="0"/>
                        </a:rPr>
                        <a:t>Shareholders' equity</a:t>
                      </a:r>
                      <a:endParaRPr lang="tr-TR" sz="1800" b="0" i="0" u="none" strike="noStrike">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1800" u="none" strike="noStrike" dirty="0">
                          <a:latin typeface="Times New Roman" pitchFamily="18" charset="0"/>
                          <a:cs typeface="Times New Roman" pitchFamily="18" charset="0"/>
                        </a:rPr>
                        <a:t>90</a:t>
                      </a:r>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l" fontAlgn="b"/>
                      <a:endParaRPr lang="tr-TR" sz="1800" b="0" i="0" u="none" strike="noStrike">
                        <a:solidFill>
                          <a:srgbClr val="000000"/>
                        </a:solidFill>
                        <a:latin typeface="Times New Roman" pitchFamily="18" charset="0"/>
                        <a:cs typeface="Times New Roman" pitchFamily="18" charset="0"/>
                      </a:endParaRPr>
                    </a:p>
                  </a:txBody>
                  <a:tcPr marL="7234" marR="7234" marT="7234" marB="0" anchor="b"/>
                </a:tc>
                <a:tc>
                  <a:txBody>
                    <a:bodyPr/>
                    <a:lstStyle/>
                    <a:p>
                      <a:pPr algn="l" fontAlgn="b"/>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ctr" fontAlgn="b"/>
                      <a:endParaRPr lang="tr-TR" sz="1800" b="0" i="0" u="none" strike="noStrike" dirty="0">
                        <a:solidFill>
                          <a:srgbClr val="000000"/>
                        </a:solidFill>
                        <a:latin typeface="Times New Roman" pitchFamily="18" charset="0"/>
                        <a:cs typeface="Times New Roman" pitchFamily="18" charset="0"/>
                      </a:endParaRPr>
                    </a:p>
                  </a:txBody>
                  <a:tcPr marL="7234" marR="7234" marT="7234" marB="0" anchor="b"/>
                </a:tc>
              </a:tr>
            </a:tbl>
          </a:graphicData>
        </a:graphic>
      </p:graphicFrame>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83535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blinds(horizontal)">
                                      <p:cBhvr>
                                        <p:cTn id="7" dur="500"/>
                                        <p:tgtEl>
                                          <p:spTgt spid="137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21" name="Rectangle 5"/>
          <p:cNvSpPr>
            <a:spLocks noGrp="1" noChangeArrowheads="1"/>
          </p:cNvSpPr>
          <p:nvPr>
            <p:ph idx="1"/>
          </p:nvPr>
        </p:nvSpPr>
        <p:spPr>
          <a:xfrm>
            <a:off x="357158" y="714356"/>
            <a:ext cx="8429684" cy="6278532"/>
          </a:xfrm>
          <a:noFill/>
        </p:spPr>
        <p:txBody>
          <a:bodyPr>
            <a:normAutofit/>
          </a:bodyPr>
          <a:lstStyle/>
          <a:p>
            <a:pPr algn="just">
              <a:lnSpc>
                <a:spcPct val="150000"/>
              </a:lnSpc>
              <a:buFont typeface="Wingdings" pitchFamily="2" charset="2"/>
              <a:buNone/>
            </a:pPr>
            <a:r>
              <a:rPr lang="tr-TR" altLang="en-US" sz="1800" b="1" u="sng" dirty="0" err="1" smtClean="0">
                <a:solidFill>
                  <a:schemeClr val="tx1"/>
                </a:solidFill>
                <a:latin typeface="Times New Roman" panose="02020603050405020304" pitchFamily="18" charset="0"/>
                <a:cs typeface="Times New Roman" panose="02020603050405020304" pitchFamily="18" charset="0"/>
              </a:rPr>
              <a:t>Answer</a:t>
            </a:r>
            <a:r>
              <a:rPr lang="tr-TR" altLang="en-US" sz="1800" b="1" u="sng" dirty="0" smtClean="0">
                <a:solidFill>
                  <a:schemeClr val="tx1"/>
                </a:solidFill>
                <a:latin typeface="Times New Roman" panose="02020603050405020304" pitchFamily="18" charset="0"/>
                <a:cs typeface="Times New Roman" panose="02020603050405020304" pitchFamily="18" charset="0"/>
              </a:rPr>
              <a:t> 5:</a:t>
            </a:r>
            <a:endParaRPr lang="en-US" altLang="en-US" sz="2400" dirty="0">
              <a:solidFill>
                <a:schemeClr val="tx1"/>
              </a:solidFill>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467544" y="548680"/>
            <a:ext cx="8229600" cy="492664"/>
          </a:xfrm>
        </p:spPr>
        <p:txBody>
          <a:bodyPr>
            <a:noAutofit/>
          </a:bodyPr>
          <a:lstStyle/>
          <a:p>
            <a:pPr algn="ctr"/>
            <a:r>
              <a:rPr lang="tr-TR" sz="2400" b="1" dirty="0" err="1" smtClean="0">
                <a:latin typeface="Times New Roman" panose="02020603050405020304" pitchFamily="18" charset="0"/>
                <a:cs typeface="Times New Roman" panose="02020603050405020304" pitchFamily="18" charset="0"/>
              </a:rPr>
              <a:t>Balance</a:t>
            </a:r>
            <a:r>
              <a:rPr lang="tr-TR" sz="2400" b="1" dirty="0" smtClean="0">
                <a:latin typeface="Times New Roman" panose="02020603050405020304" pitchFamily="18" charset="0"/>
                <a:cs typeface="Times New Roman" panose="02020603050405020304" pitchFamily="18" charset="0"/>
              </a:rPr>
              <a:t> </a:t>
            </a:r>
            <a:r>
              <a:rPr lang="tr-TR" sz="2400" b="1" dirty="0" err="1" smtClean="0">
                <a:latin typeface="Times New Roman" panose="02020603050405020304" pitchFamily="18" charset="0"/>
                <a:cs typeface="Times New Roman" panose="02020603050405020304" pitchFamily="18" charset="0"/>
              </a:rPr>
              <a:t>Sheet</a:t>
            </a:r>
            <a:r>
              <a:rPr lang="tr-TR" sz="2400" b="1" dirty="0" smtClean="0">
                <a:latin typeface="Times New Roman" panose="02020603050405020304" pitchFamily="18" charset="0"/>
                <a:cs typeface="Times New Roman" panose="02020603050405020304" pitchFamily="18" charset="0"/>
              </a:rPr>
              <a:t> </a:t>
            </a:r>
            <a:r>
              <a:rPr lang="tr-TR" sz="2400" b="1" dirty="0" err="1" smtClean="0">
                <a:latin typeface="Times New Roman" panose="02020603050405020304" pitchFamily="18" charset="0"/>
                <a:cs typeface="Times New Roman" panose="02020603050405020304" pitchFamily="18" charset="0"/>
              </a:rPr>
              <a:t>and</a:t>
            </a:r>
            <a:r>
              <a:rPr lang="tr-TR" sz="2400" b="1" dirty="0" smtClean="0">
                <a:latin typeface="Times New Roman" panose="02020603050405020304" pitchFamily="18" charset="0"/>
                <a:cs typeface="Times New Roman" panose="02020603050405020304" pitchFamily="18" charset="0"/>
              </a:rPr>
              <a:t> </a:t>
            </a:r>
            <a:r>
              <a:rPr lang="tr-TR" sz="2400" b="1" dirty="0" err="1" smtClean="0">
                <a:latin typeface="Times New Roman" panose="02020603050405020304" pitchFamily="18" charset="0"/>
                <a:cs typeface="Times New Roman" panose="02020603050405020304" pitchFamily="18" charset="0"/>
              </a:rPr>
              <a:t>Income</a:t>
            </a:r>
            <a:r>
              <a:rPr lang="tr-TR" sz="2400" b="1" dirty="0" smtClean="0">
                <a:latin typeface="Times New Roman" panose="02020603050405020304" pitchFamily="18" charset="0"/>
                <a:cs typeface="Times New Roman" panose="02020603050405020304" pitchFamily="18" charset="0"/>
              </a:rPr>
              <a:t> Statement</a:t>
            </a:r>
            <a:endParaRPr lang="en-US" sz="2400" b="1" dirty="0">
              <a:latin typeface="Times New Roman" panose="02020603050405020304" pitchFamily="18" charset="0"/>
              <a:cs typeface="Times New Roman" panose="02020603050405020304" pitchFamily="18" charset="0"/>
            </a:endParaRPr>
          </a:p>
        </p:txBody>
      </p:sp>
      <p:graphicFrame>
        <p:nvGraphicFramePr>
          <p:cNvPr id="5" name="4 Tablo"/>
          <p:cNvGraphicFramePr>
            <a:graphicFrameLocks noGrp="1"/>
          </p:cNvGraphicFramePr>
          <p:nvPr/>
        </p:nvGraphicFramePr>
        <p:xfrm>
          <a:off x="571472" y="1214422"/>
          <a:ext cx="8215369" cy="5219438"/>
        </p:xfrm>
        <a:graphic>
          <a:graphicData uri="http://schemas.openxmlformats.org/drawingml/2006/table">
            <a:tbl>
              <a:tblPr>
                <a:tableStyleId>{5940675A-B579-460E-94D1-54222C63F5DA}</a:tableStyleId>
              </a:tblPr>
              <a:tblGrid>
                <a:gridCol w="2794785"/>
                <a:gridCol w="790103"/>
                <a:gridCol w="522796"/>
                <a:gridCol w="3470734"/>
                <a:gridCol w="636951"/>
              </a:tblGrid>
              <a:tr h="421117">
                <a:tc gridSpan="5">
                  <a:txBody>
                    <a:bodyPr/>
                    <a:lstStyle/>
                    <a:p>
                      <a:pPr algn="ctr" fontAlgn="b"/>
                      <a:r>
                        <a:rPr lang="tr-TR" sz="2000" b="1" u="none" strike="noStrike" dirty="0" err="1">
                          <a:latin typeface="Times New Roman" pitchFamily="18" charset="0"/>
                          <a:cs typeface="Times New Roman" pitchFamily="18" charset="0"/>
                        </a:rPr>
                        <a:t>Balance</a:t>
                      </a:r>
                      <a:r>
                        <a:rPr lang="tr-TR" sz="2000" b="1" u="none" strike="noStrike" dirty="0">
                          <a:latin typeface="Times New Roman" pitchFamily="18" charset="0"/>
                          <a:cs typeface="Times New Roman" pitchFamily="18" charset="0"/>
                        </a:rPr>
                        <a:t> </a:t>
                      </a:r>
                      <a:r>
                        <a:rPr lang="tr-TR" sz="2000" b="1" u="none" strike="noStrike" dirty="0" err="1">
                          <a:latin typeface="Times New Roman" pitchFamily="18" charset="0"/>
                          <a:cs typeface="Times New Roman" pitchFamily="18" charset="0"/>
                        </a:rPr>
                        <a:t>Sheet</a:t>
                      </a:r>
                      <a:endParaRPr lang="tr-TR" sz="2000" b="1" i="0" u="none" strike="noStrike" dirty="0">
                        <a:solidFill>
                          <a:srgbClr val="000000"/>
                        </a:solidFill>
                        <a:latin typeface="Times New Roman" pitchFamily="18" charset="0"/>
                        <a:cs typeface="Times New Roman" pitchFamily="18" charset="0"/>
                      </a:endParaRPr>
                    </a:p>
                  </a:txBody>
                  <a:tcPr marL="7234" marR="7234" marT="7234" marB="0" anchor="b"/>
                </a:tc>
                <a:tc hMerge="1">
                  <a:txBody>
                    <a:bodyPr/>
                    <a:lstStyle/>
                    <a:p>
                      <a:pPr algn="ctr" fontAlgn="b"/>
                      <a:endParaRPr lang="tr-TR" sz="1600" b="1" i="0" u="none" strike="noStrike" dirty="0">
                        <a:solidFill>
                          <a:srgbClr val="000000"/>
                        </a:solidFill>
                        <a:latin typeface="Times New Roman" pitchFamily="18" charset="0"/>
                        <a:cs typeface="Times New Roman" pitchFamily="18" charset="0"/>
                      </a:endParaRPr>
                    </a:p>
                  </a:txBody>
                  <a:tcPr marL="7234" marR="7234" marT="7234" marB="0" anchor="b"/>
                </a:tc>
                <a:tc hMerge="1">
                  <a:txBody>
                    <a:bodyPr/>
                    <a:lstStyle/>
                    <a:p>
                      <a:pPr algn="ctr" fontAlgn="b"/>
                      <a:endParaRPr lang="tr-TR" sz="1600" b="1" i="0" u="none" strike="noStrike" dirty="0">
                        <a:solidFill>
                          <a:srgbClr val="000000"/>
                        </a:solidFill>
                        <a:latin typeface="Times New Roman" pitchFamily="18" charset="0"/>
                        <a:cs typeface="Times New Roman" pitchFamily="18" charset="0"/>
                      </a:endParaRPr>
                    </a:p>
                  </a:txBody>
                  <a:tcPr marL="7234" marR="7234" marT="7234" marB="0" anchor="b"/>
                </a:tc>
                <a:tc hMerge="1">
                  <a:txBody>
                    <a:bodyPr/>
                    <a:lstStyle/>
                    <a:p>
                      <a:pPr algn="ctr" fontAlgn="b"/>
                      <a:endParaRPr lang="tr-TR" sz="1600" b="1" i="0" u="none" strike="noStrike" dirty="0">
                        <a:solidFill>
                          <a:srgbClr val="000000"/>
                        </a:solidFill>
                        <a:latin typeface="Times New Roman" pitchFamily="18" charset="0"/>
                        <a:cs typeface="Times New Roman" pitchFamily="18" charset="0"/>
                      </a:endParaRPr>
                    </a:p>
                  </a:txBody>
                  <a:tcPr marL="7234" marR="7234" marT="7234" marB="0" anchor="b"/>
                </a:tc>
                <a:tc hMerge="1">
                  <a:txBody>
                    <a:bodyPr/>
                    <a:lstStyle/>
                    <a:p>
                      <a:pPr algn="ctr" fontAlgn="b"/>
                      <a:endParaRPr lang="tr-TR" sz="1600" b="1" i="0" u="none" strike="noStrike" dirty="0">
                        <a:solidFill>
                          <a:srgbClr val="000000"/>
                        </a:solidFill>
                        <a:latin typeface="Times New Roman" pitchFamily="18" charset="0"/>
                        <a:cs typeface="Times New Roman" pitchFamily="18" charset="0"/>
                      </a:endParaRPr>
                    </a:p>
                  </a:txBody>
                  <a:tcPr marL="7234" marR="7234" marT="7234" marB="0" anchor="b"/>
                </a:tc>
              </a:tr>
              <a:tr h="421117">
                <a:tc>
                  <a:txBody>
                    <a:bodyPr/>
                    <a:lstStyle/>
                    <a:p>
                      <a:pPr algn="l" fontAlgn="ctr"/>
                      <a:r>
                        <a:rPr lang="tr-TR" sz="2000" u="none" strike="noStrike" dirty="0" err="1">
                          <a:latin typeface="Times New Roman" pitchFamily="18" charset="0"/>
                          <a:cs typeface="Times New Roman" pitchFamily="18" charset="0"/>
                        </a:rPr>
                        <a:t>Cash</a:t>
                      </a:r>
                      <a:endParaRPr lang="tr-TR" sz="2000" b="0" i="0" u="none" strike="noStrike" dirty="0">
                        <a:solidFill>
                          <a:srgbClr val="000000"/>
                        </a:solidFill>
                        <a:latin typeface="Times New Roman" pitchFamily="18" charset="0"/>
                        <a:cs typeface="Times New Roman" pitchFamily="18" charset="0"/>
                      </a:endParaRPr>
                    </a:p>
                  </a:txBody>
                  <a:tcPr marL="7234" marR="7234" marT="7234" marB="0" anchor="ctr"/>
                </a:tc>
                <a:tc>
                  <a:txBody>
                    <a:bodyPr/>
                    <a:lstStyle/>
                    <a:p>
                      <a:pPr algn="ctr" fontAlgn="ctr"/>
                      <a:r>
                        <a:rPr lang="tr-TR" sz="2000" u="none" strike="noStrike" dirty="0">
                          <a:latin typeface="Times New Roman" pitchFamily="18" charset="0"/>
                          <a:cs typeface="Times New Roman" pitchFamily="18" charset="0"/>
                        </a:rPr>
                        <a:t>$15</a:t>
                      </a:r>
                      <a:endParaRPr lang="tr-TR" sz="2000" b="0" i="0" u="none" strike="noStrike" dirty="0">
                        <a:solidFill>
                          <a:srgbClr val="FF0000"/>
                        </a:solidFill>
                        <a:latin typeface="Times New Roman" pitchFamily="18" charset="0"/>
                        <a:cs typeface="Times New Roman" pitchFamily="18" charset="0"/>
                      </a:endParaRPr>
                    </a:p>
                  </a:txBody>
                  <a:tcPr marL="7234" marR="7234" marT="7234" marB="0" anchor="ctr"/>
                </a:tc>
                <a:tc>
                  <a:txBody>
                    <a:bodyPr/>
                    <a:lstStyle/>
                    <a:p>
                      <a:pPr algn="l" fontAlgn="b"/>
                      <a:endParaRPr lang="tr-TR" sz="2000" b="0" i="0" u="none" strike="noStrike">
                        <a:solidFill>
                          <a:srgbClr val="FF0000"/>
                        </a:solidFill>
                        <a:latin typeface="Times New Roman" pitchFamily="18" charset="0"/>
                        <a:cs typeface="Times New Roman" pitchFamily="18" charset="0"/>
                      </a:endParaRPr>
                    </a:p>
                  </a:txBody>
                  <a:tcPr marL="7234" marR="7234" marT="7234" marB="0" anchor="b"/>
                </a:tc>
                <a:tc>
                  <a:txBody>
                    <a:bodyPr/>
                    <a:lstStyle/>
                    <a:p>
                      <a:pPr algn="l" fontAlgn="ctr"/>
                      <a:r>
                        <a:rPr lang="tr-TR" sz="2000" u="none" strike="noStrike">
                          <a:latin typeface="Times New Roman" pitchFamily="18" charset="0"/>
                          <a:cs typeface="Times New Roman" pitchFamily="18" charset="0"/>
                        </a:rPr>
                        <a:t>Debt due for repayment</a:t>
                      </a:r>
                      <a:endParaRPr lang="tr-TR" sz="2000" b="0" i="0" u="none" strike="noStrike">
                        <a:solidFill>
                          <a:srgbClr val="000000"/>
                        </a:solidFill>
                        <a:latin typeface="Times New Roman" pitchFamily="18" charset="0"/>
                        <a:cs typeface="Times New Roman" pitchFamily="18" charset="0"/>
                      </a:endParaRPr>
                    </a:p>
                  </a:txBody>
                  <a:tcPr marL="7234" marR="7234" marT="7234" marB="0" anchor="ctr"/>
                </a:tc>
                <a:tc>
                  <a:txBody>
                    <a:bodyPr/>
                    <a:lstStyle/>
                    <a:p>
                      <a:pPr algn="ctr" fontAlgn="b"/>
                      <a:r>
                        <a:rPr lang="tr-TR" sz="2000" u="none" strike="noStrike" dirty="0">
                          <a:latin typeface="Times New Roman" pitchFamily="18" charset="0"/>
                          <a:cs typeface="Times New Roman" pitchFamily="18" charset="0"/>
                        </a:rPr>
                        <a:t>$25</a:t>
                      </a:r>
                      <a:endParaRPr lang="tr-TR" sz="2000" b="0" i="0" u="none" strike="noStrike" dirty="0">
                        <a:solidFill>
                          <a:srgbClr val="FF0000"/>
                        </a:solidFill>
                        <a:latin typeface="Times New Roman" pitchFamily="18" charset="0"/>
                        <a:cs typeface="Times New Roman" pitchFamily="18" charset="0"/>
                      </a:endParaRPr>
                    </a:p>
                  </a:txBody>
                  <a:tcPr marL="7234" marR="7234" marT="7234" marB="0" anchor="b"/>
                </a:tc>
              </a:tr>
              <a:tr h="421117">
                <a:tc>
                  <a:txBody>
                    <a:bodyPr/>
                    <a:lstStyle/>
                    <a:p>
                      <a:pPr algn="l" fontAlgn="b"/>
                      <a:r>
                        <a:rPr lang="tr-TR" sz="2000" u="none" strike="noStrike" dirty="0" err="1">
                          <a:latin typeface="Times New Roman" pitchFamily="18" charset="0"/>
                          <a:cs typeface="Times New Roman" pitchFamily="18" charset="0"/>
                        </a:rPr>
                        <a:t>Receivables</a:t>
                      </a:r>
                      <a:endParaRPr lang="tr-TR" sz="20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2000" u="none" strike="noStrike" dirty="0">
                          <a:latin typeface="Times New Roman" pitchFamily="18" charset="0"/>
                          <a:cs typeface="Times New Roman" pitchFamily="18" charset="0"/>
                        </a:rPr>
                        <a:t>35</a:t>
                      </a:r>
                      <a:endParaRPr lang="tr-TR" sz="2000" b="0" i="0" u="none" strike="noStrike" dirty="0">
                        <a:solidFill>
                          <a:srgbClr val="FF0000"/>
                        </a:solidFill>
                        <a:latin typeface="Times New Roman" pitchFamily="18" charset="0"/>
                        <a:cs typeface="Times New Roman" pitchFamily="18" charset="0"/>
                      </a:endParaRPr>
                    </a:p>
                  </a:txBody>
                  <a:tcPr marL="7234" marR="7234" marT="7234" marB="0" anchor="b"/>
                </a:tc>
                <a:tc>
                  <a:txBody>
                    <a:bodyPr/>
                    <a:lstStyle/>
                    <a:p>
                      <a:pPr algn="l" fontAlgn="b"/>
                      <a:endParaRPr lang="tr-TR" sz="2000" b="0" i="0" u="none" strike="noStrike">
                        <a:solidFill>
                          <a:srgbClr val="FF0000"/>
                        </a:solidFill>
                        <a:latin typeface="Times New Roman" pitchFamily="18" charset="0"/>
                        <a:cs typeface="Times New Roman" pitchFamily="18" charset="0"/>
                      </a:endParaRPr>
                    </a:p>
                  </a:txBody>
                  <a:tcPr marL="7234" marR="7234" marT="7234" marB="0" anchor="b"/>
                </a:tc>
                <a:tc>
                  <a:txBody>
                    <a:bodyPr/>
                    <a:lstStyle/>
                    <a:p>
                      <a:pPr algn="l" fontAlgn="b"/>
                      <a:r>
                        <a:rPr lang="tr-TR" sz="2000" u="none" strike="noStrike">
                          <a:latin typeface="Times New Roman" pitchFamily="18" charset="0"/>
                          <a:cs typeface="Times New Roman" pitchFamily="18" charset="0"/>
                        </a:rPr>
                        <a:t>Payables</a:t>
                      </a:r>
                      <a:endParaRPr lang="tr-TR" sz="2000" b="0" i="0" u="none" strike="noStrike">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2000" u="none" strike="noStrike" dirty="0">
                          <a:latin typeface="Times New Roman" pitchFamily="18" charset="0"/>
                          <a:cs typeface="Times New Roman" pitchFamily="18" charset="0"/>
                        </a:rPr>
                        <a:t>35</a:t>
                      </a:r>
                      <a:endParaRPr lang="tr-TR" sz="2000" b="0" i="0" u="none" strike="noStrike" dirty="0">
                        <a:solidFill>
                          <a:srgbClr val="FF0000"/>
                        </a:solidFill>
                        <a:latin typeface="Times New Roman" pitchFamily="18" charset="0"/>
                        <a:cs typeface="Times New Roman" pitchFamily="18" charset="0"/>
                      </a:endParaRPr>
                    </a:p>
                  </a:txBody>
                  <a:tcPr marL="7234" marR="7234" marT="7234" marB="0" anchor="b"/>
                </a:tc>
              </a:tr>
              <a:tr h="421117">
                <a:tc>
                  <a:txBody>
                    <a:bodyPr/>
                    <a:lstStyle/>
                    <a:p>
                      <a:pPr algn="l" fontAlgn="b"/>
                      <a:r>
                        <a:rPr lang="tr-TR" sz="2000" u="none" strike="noStrike" dirty="0" err="1">
                          <a:latin typeface="Times New Roman" pitchFamily="18" charset="0"/>
                          <a:cs typeface="Times New Roman" pitchFamily="18" charset="0"/>
                        </a:rPr>
                        <a:t>Inventories</a:t>
                      </a:r>
                      <a:endParaRPr lang="tr-TR" sz="20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2000" u="sng" strike="noStrike" dirty="0">
                          <a:latin typeface="Times New Roman" pitchFamily="18" charset="0"/>
                          <a:cs typeface="Times New Roman" pitchFamily="18" charset="0"/>
                        </a:rPr>
                        <a:t>50</a:t>
                      </a:r>
                      <a:endParaRPr lang="tr-TR" sz="2000" b="0" i="0" u="sng" strike="noStrike" dirty="0">
                        <a:solidFill>
                          <a:srgbClr val="FF0000"/>
                        </a:solidFill>
                        <a:latin typeface="Times New Roman" pitchFamily="18" charset="0"/>
                        <a:cs typeface="Times New Roman" pitchFamily="18" charset="0"/>
                      </a:endParaRPr>
                    </a:p>
                  </a:txBody>
                  <a:tcPr marL="7234" marR="7234" marT="7234" marB="0" anchor="b"/>
                </a:tc>
                <a:tc>
                  <a:txBody>
                    <a:bodyPr/>
                    <a:lstStyle/>
                    <a:p>
                      <a:pPr algn="l" fontAlgn="b"/>
                      <a:endParaRPr lang="tr-TR" sz="2000" b="0" i="0" u="none" strike="noStrike">
                        <a:solidFill>
                          <a:srgbClr val="FF0000"/>
                        </a:solidFill>
                        <a:latin typeface="Times New Roman" pitchFamily="18" charset="0"/>
                        <a:cs typeface="Times New Roman" pitchFamily="18" charset="0"/>
                      </a:endParaRPr>
                    </a:p>
                  </a:txBody>
                  <a:tcPr marL="7234" marR="7234" marT="7234" marB="0" anchor="b"/>
                </a:tc>
                <a:tc>
                  <a:txBody>
                    <a:bodyPr/>
                    <a:lstStyle/>
                    <a:p>
                      <a:pPr algn="l" fontAlgn="b"/>
                      <a:r>
                        <a:rPr lang="tr-TR" sz="2000" b="1" u="none" strike="noStrike" dirty="0">
                          <a:latin typeface="Times New Roman" pitchFamily="18" charset="0"/>
                          <a:cs typeface="Times New Roman" pitchFamily="18" charset="0"/>
                        </a:rPr>
                        <a:t>Total </a:t>
                      </a:r>
                      <a:r>
                        <a:rPr lang="tr-TR" sz="2000" b="1" u="none" strike="noStrike" dirty="0" err="1">
                          <a:latin typeface="Times New Roman" pitchFamily="18" charset="0"/>
                          <a:cs typeface="Times New Roman" pitchFamily="18" charset="0"/>
                        </a:rPr>
                        <a:t>current</a:t>
                      </a:r>
                      <a:r>
                        <a:rPr lang="tr-TR" sz="2000" b="1" u="none" strike="noStrike" dirty="0">
                          <a:latin typeface="Times New Roman" pitchFamily="18" charset="0"/>
                          <a:cs typeface="Times New Roman" pitchFamily="18" charset="0"/>
                        </a:rPr>
                        <a:t> </a:t>
                      </a:r>
                      <a:r>
                        <a:rPr lang="tr-TR" sz="2000" b="1" u="none" strike="noStrike" dirty="0" err="1">
                          <a:latin typeface="Times New Roman" pitchFamily="18" charset="0"/>
                          <a:cs typeface="Times New Roman" pitchFamily="18" charset="0"/>
                        </a:rPr>
                        <a:t>liabilities</a:t>
                      </a:r>
                      <a:endParaRPr lang="tr-TR" sz="2000" b="1"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2000" b="1" u="none" strike="noStrike" dirty="0">
                          <a:latin typeface="Times New Roman" pitchFamily="18" charset="0"/>
                          <a:cs typeface="Times New Roman" pitchFamily="18" charset="0"/>
                        </a:rPr>
                        <a:t>$60</a:t>
                      </a:r>
                      <a:endParaRPr lang="tr-TR" sz="2000" b="1" i="0" u="none" strike="noStrike" dirty="0">
                        <a:solidFill>
                          <a:srgbClr val="FF0000"/>
                        </a:solidFill>
                        <a:latin typeface="Times New Roman" pitchFamily="18" charset="0"/>
                        <a:cs typeface="Times New Roman" pitchFamily="18" charset="0"/>
                      </a:endParaRPr>
                    </a:p>
                  </a:txBody>
                  <a:tcPr marL="7234" marR="7234" marT="7234" marB="0" anchor="b"/>
                </a:tc>
              </a:tr>
              <a:tr h="421117">
                <a:tc>
                  <a:txBody>
                    <a:bodyPr/>
                    <a:lstStyle/>
                    <a:p>
                      <a:pPr algn="l" fontAlgn="b"/>
                      <a:r>
                        <a:rPr lang="tr-TR" sz="2000" b="1" u="none" strike="noStrike" dirty="0">
                          <a:latin typeface="Times New Roman" pitchFamily="18" charset="0"/>
                          <a:cs typeface="Times New Roman" pitchFamily="18" charset="0"/>
                        </a:rPr>
                        <a:t>Total </a:t>
                      </a:r>
                      <a:r>
                        <a:rPr lang="tr-TR" sz="2000" b="1" u="none" strike="noStrike" dirty="0" err="1">
                          <a:latin typeface="Times New Roman" pitchFamily="18" charset="0"/>
                          <a:cs typeface="Times New Roman" pitchFamily="18" charset="0"/>
                        </a:rPr>
                        <a:t>current</a:t>
                      </a:r>
                      <a:r>
                        <a:rPr lang="tr-TR" sz="2000" b="1" u="none" strike="noStrike" dirty="0">
                          <a:latin typeface="Times New Roman" pitchFamily="18" charset="0"/>
                          <a:cs typeface="Times New Roman" pitchFamily="18" charset="0"/>
                        </a:rPr>
                        <a:t> </a:t>
                      </a:r>
                      <a:r>
                        <a:rPr lang="tr-TR" sz="2000" b="1" u="none" strike="noStrike" dirty="0" err="1">
                          <a:latin typeface="Times New Roman" pitchFamily="18" charset="0"/>
                          <a:cs typeface="Times New Roman" pitchFamily="18" charset="0"/>
                        </a:rPr>
                        <a:t>assets</a:t>
                      </a:r>
                      <a:endParaRPr lang="tr-TR" sz="2000" b="1"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2000" b="1" u="none" strike="noStrike" dirty="0">
                          <a:latin typeface="Times New Roman" pitchFamily="18" charset="0"/>
                          <a:cs typeface="Times New Roman" pitchFamily="18" charset="0"/>
                        </a:rPr>
                        <a:t>$100</a:t>
                      </a:r>
                      <a:endParaRPr lang="tr-TR" sz="2000" b="1" i="0" u="none" strike="noStrike" dirty="0">
                        <a:solidFill>
                          <a:srgbClr val="FF0000"/>
                        </a:solidFill>
                        <a:latin typeface="Times New Roman" pitchFamily="18" charset="0"/>
                        <a:cs typeface="Times New Roman" pitchFamily="18" charset="0"/>
                      </a:endParaRPr>
                    </a:p>
                  </a:txBody>
                  <a:tcPr marL="7234" marR="7234" marT="7234" marB="0" anchor="b"/>
                </a:tc>
                <a:tc>
                  <a:txBody>
                    <a:bodyPr/>
                    <a:lstStyle/>
                    <a:p>
                      <a:pPr algn="l" fontAlgn="b"/>
                      <a:endParaRPr lang="tr-TR" sz="2000" b="0" i="0" u="none" strike="noStrike">
                        <a:solidFill>
                          <a:srgbClr val="FF0000"/>
                        </a:solidFill>
                        <a:latin typeface="Times New Roman" pitchFamily="18" charset="0"/>
                        <a:cs typeface="Times New Roman" pitchFamily="18" charset="0"/>
                      </a:endParaRPr>
                    </a:p>
                  </a:txBody>
                  <a:tcPr marL="7234" marR="7234" marT="7234" marB="0" anchor="b"/>
                </a:tc>
                <a:tc>
                  <a:txBody>
                    <a:bodyPr/>
                    <a:lstStyle/>
                    <a:p>
                      <a:pPr algn="l" fontAlgn="b"/>
                      <a:endParaRPr lang="tr-TR" sz="2000" b="0" i="0" u="none" strike="noStrike">
                        <a:solidFill>
                          <a:srgbClr val="000000"/>
                        </a:solidFill>
                        <a:latin typeface="Times New Roman" pitchFamily="18" charset="0"/>
                        <a:cs typeface="Times New Roman" pitchFamily="18" charset="0"/>
                      </a:endParaRPr>
                    </a:p>
                  </a:txBody>
                  <a:tcPr marL="7234" marR="7234" marT="7234" marB="0" anchor="b"/>
                </a:tc>
                <a:tc>
                  <a:txBody>
                    <a:bodyPr/>
                    <a:lstStyle/>
                    <a:p>
                      <a:pPr algn="ctr" fontAlgn="b"/>
                      <a:endParaRPr lang="tr-TR" sz="2000" b="0" i="0" u="none" strike="noStrike" dirty="0">
                        <a:solidFill>
                          <a:srgbClr val="FF0000"/>
                        </a:solidFill>
                        <a:latin typeface="Times New Roman" pitchFamily="18" charset="0"/>
                        <a:cs typeface="Times New Roman" pitchFamily="18" charset="0"/>
                      </a:endParaRPr>
                    </a:p>
                  </a:txBody>
                  <a:tcPr marL="7234" marR="7234" marT="7234" marB="0" anchor="b"/>
                </a:tc>
              </a:tr>
              <a:tr h="421117">
                <a:tc>
                  <a:txBody>
                    <a:bodyPr/>
                    <a:lstStyle/>
                    <a:p>
                      <a:pPr algn="l" fontAlgn="b"/>
                      <a:endParaRPr lang="tr-TR" sz="20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ctr" fontAlgn="b"/>
                      <a:endParaRPr lang="tr-TR" sz="20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l" fontAlgn="b"/>
                      <a:endParaRPr lang="tr-TR" sz="2000" b="0" i="0" u="none" strike="noStrike">
                        <a:solidFill>
                          <a:srgbClr val="FF0000"/>
                        </a:solidFill>
                        <a:latin typeface="Times New Roman" pitchFamily="18" charset="0"/>
                        <a:cs typeface="Times New Roman" pitchFamily="18" charset="0"/>
                      </a:endParaRPr>
                    </a:p>
                  </a:txBody>
                  <a:tcPr marL="7234" marR="7234" marT="7234" marB="0" anchor="b"/>
                </a:tc>
                <a:tc>
                  <a:txBody>
                    <a:bodyPr/>
                    <a:lstStyle/>
                    <a:p>
                      <a:pPr algn="l" fontAlgn="b"/>
                      <a:r>
                        <a:rPr lang="tr-TR" sz="2000" u="none" strike="noStrike">
                          <a:latin typeface="Times New Roman" pitchFamily="18" charset="0"/>
                          <a:cs typeface="Times New Roman" pitchFamily="18" charset="0"/>
                        </a:rPr>
                        <a:t>Long-term debt</a:t>
                      </a:r>
                      <a:endParaRPr lang="tr-TR" sz="2000" b="0" i="0" u="none" strike="noStrike">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2000" u="none" strike="noStrike" dirty="0">
                          <a:latin typeface="Times New Roman" pitchFamily="18" charset="0"/>
                          <a:cs typeface="Times New Roman" pitchFamily="18" charset="0"/>
                        </a:rPr>
                        <a:t>350</a:t>
                      </a:r>
                      <a:endParaRPr lang="tr-TR" sz="2000" b="0" i="0" u="none" strike="noStrike" dirty="0">
                        <a:solidFill>
                          <a:srgbClr val="FF0000"/>
                        </a:solidFill>
                        <a:latin typeface="Times New Roman" pitchFamily="18" charset="0"/>
                        <a:cs typeface="Times New Roman" pitchFamily="18" charset="0"/>
                      </a:endParaRPr>
                    </a:p>
                  </a:txBody>
                  <a:tcPr marL="7234" marR="7234" marT="7234" marB="0" anchor="b"/>
                </a:tc>
              </a:tr>
              <a:tr h="615347">
                <a:tc>
                  <a:txBody>
                    <a:bodyPr/>
                    <a:lstStyle/>
                    <a:p>
                      <a:pPr algn="l" fontAlgn="b"/>
                      <a:r>
                        <a:rPr lang="tr-TR" sz="2000" u="none" strike="noStrike">
                          <a:latin typeface="Times New Roman" pitchFamily="18" charset="0"/>
                          <a:cs typeface="Times New Roman" pitchFamily="18" charset="0"/>
                        </a:rPr>
                        <a:t>Property, plant, and equipment</a:t>
                      </a:r>
                      <a:endParaRPr lang="tr-TR" sz="2000" b="0" i="0" u="none" strike="noStrike">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2000" u="none" strike="noStrike" dirty="0">
                          <a:latin typeface="Times New Roman" pitchFamily="18" charset="0"/>
                          <a:cs typeface="Times New Roman" pitchFamily="18" charset="0"/>
                        </a:rPr>
                        <a:t>$520</a:t>
                      </a:r>
                      <a:endParaRPr lang="tr-TR" sz="2000" b="0" i="0" u="none" strike="noStrike" dirty="0">
                        <a:solidFill>
                          <a:srgbClr val="FF0000"/>
                        </a:solidFill>
                        <a:latin typeface="Times New Roman" pitchFamily="18" charset="0"/>
                        <a:cs typeface="Times New Roman" pitchFamily="18" charset="0"/>
                      </a:endParaRPr>
                    </a:p>
                  </a:txBody>
                  <a:tcPr marL="7234" marR="7234" marT="7234" marB="0" anchor="b"/>
                </a:tc>
                <a:tc>
                  <a:txBody>
                    <a:bodyPr/>
                    <a:lstStyle/>
                    <a:p>
                      <a:pPr algn="l" fontAlgn="b"/>
                      <a:endParaRPr lang="tr-TR" sz="2000" b="0" i="0" u="none" strike="noStrike" dirty="0">
                        <a:solidFill>
                          <a:srgbClr val="FF0000"/>
                        </a:solidFill>
                        <a:latin typeface="Times New Roman" pitchFamily="18" charset="0"/>
                        <a:cs typeface="Times New Roman" pitchFamily="18" charset="0"/>
                      </a:endParaRPr>
                    </a:p>
                  </a:txBody>
                  <a:tcPr marL="7234" marR="7234" marT="7234" marB="0" anchor="b"/>
                </a:tc>
                <a:tc>
                  <a:txBody>
                    <a:bodyPr/>
                    <a:lstStyle/>
                    <a:p>
                      <a:pPr algn="l" fontAlgn="b"/>
                      <a:r>
                        <a:rPr lang="tr-TR" sz="2000" b="1" u="none" strike="noStrike" dirty="0">
                          <a:latin typeface="Times New Roman" pitchFamily="18" charset="0"/>
                          <a:cs typeface="Times New Roman" pitchFamily="18" charset="0"/>
                        </a:rPr>
                        <a:t>Total </a:t>
                      </a:r>
                      <a:r>
                        <a:rPr lang="tr-TR" sz="2000" b="1" u="none" strike="noStrike" dirty="0" err="1">
                          <a:latin typeface="Times New Roman" pitchFamily="18" charset="0"/>
                          <a:cs typeface="Times New Roman" pitchFamily="18" charset="0"/>
                        </a:rPr>
                        <a:t>liabilities</a:t>
                      </a:r>
                      <a:endParaRPr lang="tr-TR" sz="2000" b="1"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2000" b="1" u="none" strike="noStrike" dirty="0">
                          <a:latin typeface="Times New Roman" pitchFamily="18" charset="0"/>
                          <a:cs typeface="Times New Roman" pitchFamily="18" charset="0"/>
                        </a:rPr>
                        <a:t>$410</a:t>
                      </a:r>
                      <a:endParaRPr lang="tr-TR" sz="2000" b="1" i="0" u="none" strike="noStrike" dirty="0">
                        <a:solidFill>
                          <a:srgbClr val="FF0000"/>
                        </a:solidFill>
                        <a:latin typeface="Times New Roman" pitchFamily="18" charset="0"/>
                        <a:cs typeface="Times New Roman" pitchFamily="18" charset="0"/>
                      </a:endParaRPr>
                    </a:p>
                  </a:txBody>
                  <a:tcPr marL="7234" marR="7234" marT="7234" marB="0" anchor="b"/>
                </a:tc>
              </a:tr>
              <a:tr h="615347">
                <a:tc>
                  <a:txBody>
                    <a:bodyPr/>
                    <a:lstStyle/>
                    <a:p>
                      <a:pPr algn="l" fontAlgn="b"/>
                      <a:r>
                        <a:rPr lang="tr-TR" sz="2000" u="none" strike="noStrike">
                          <a:latin typeface="Times New Roman" pitchFamily="18" charset="0"/>
                          <a:cs typeface="Times New Roman" pitchFamily="18" charset="0"/>
                        </a:rPr>
                        <a:t>Less accumulated depreciation</a:t>
                      </a:r>
                      <a:endParaRPr lang="tr-TR" sz="2000" b="0" i="0" u="none" strike="noStrike">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2000" u="sng" strike="noStrike" dirty="0">
                          <a:latin typeface="Times New Roman" pitchFamily="18" charset="0"/>
                          <a:cs typeface="Times New Roman" pitchFamily="18" charset="0"/>
                        </a:rPr>
                        <a:t>120</a:t>
                      </a:r>
                      <a:endParaRPr lang="tr-TR" sz="2000" b="0" i="0" u="sng" strike="noStrike" dirty="0">
                        <a:solidFill>
                          <a:srgbClr val="FF0000"/>
                        </a:solidFill>
                        <a:latin typeface="Times New Roman" pitchFamily="18" charset="0"/>
                        <a:cs typeface="Times New Roman" pitchFamily="18" charset="0"/>
                      </a:endParaRPr>
                    </a:p>
                  </a:txBody>
                  <a:tcPr marL="7234" marR="7234" marT="7234" marB="0" anchor="b"/>
                </a:tc>
                <a:tc>
                  <a:txBody>
                    <a:bodyPr/>
                    <a:lstStyle/>
                    <a:p>
                      <a:pPr algn="l" fontAlgn="b"/>
                      <a:endParaRPr lang="tr-TR" sz="2000" b="0" i="0" u="none" strike="noStrike" dirty="0">
                        <a:solidFill>
                          <a:srgbClr val="FF0000"/>
                        </a:solidFill>
                        <a:latin typeface="Times New Roman" pitchFamily="18" charset="0"/>
                        <a:cs typeface="Times New Roman" pitchFamily="18" charset="0"/>
                      </a:endParaRPr>
                    </a:p>
                  </a:txBody>
                  <a:tcPr marL="7234" marR="7234" marT="7234" marB="0" anchor="b"/>
                </a:tc>
                <a:tc>
                  <a:txBody>
                    <a:bodyPr/>
                    <a:lstStyle/>
                    <a:p>
                      <a:pPr algn="l" fontAlgn="b"/>
                      <a:endParaRPr lang="tr-TR" sz="20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ctr" fontAlgn="b"/>
                      <a:endParaRPr lang="tr-TR" sz="2000" b="0" i="0" u="none" strike="noStrike" dirty="0">
                        <a:solidFill>
                          <a:srgbClr val="FF0000"/>
                        </a:solidFill>
                        <a:latin typeface="Times New Roman" pitchFamily="18" charset="0"/>
                        <a:cs typeface="Times New Roman" pitchFamily="18" charset="0"/>
                      </a:endParaRPr>
                    </a:p>
                  </a:txBody>
                  <a:tcPr marL="7234" marR="7234" marT="7234" marB="0" anchor="b"/>
                </a:tc>
              </a:tr>
              <a:tr h="421117">
                <a:tc>
                  <a:txBody>
                    <a:bodyPr/>
                    <a:lstStyle/>
                    <a:p>
                      <a:pPr algn="l" fontAlgn="b"/>
                      <a:r>
                        <a:rPr lang="tr-TR" sz="2000" b="1" u="none" strike="noStrike" dirty="0">
                          <a:latin typeface="Times New Roman" pitchFamily="18" charset="0"/>
                          <a:cs typeface="Times New Roman" pitchFamily="18" charset="0"/>
                        </a:rPr>
                        <a:t>Net </a:t>
                      </a:r>
                      <a:r>
                        <a:rPr lang="tr-TR" sz="2000" b="1" u="none" strike="noStrike" dirty="0" err="1">
                          <a:latin typeface="Times New Roman" pitchFamily="18" charset="0"/>
                          <a:cs typeface="Times New Roman" pitchFamily="18" charset="0"/>
                        </a:rPr>
                        <a:t>fixed</a:t>
                      </a:r>
                      <a:r>
                        <a:rPr lang="tr-TR" sz="2000" b="1" u="none" strike="noStrike" dirty="0">
                          <a:latin typeface="Times New Roman" pitchFamily="18" charset="0"/>
                          <a:cs typeface="Times New Roman" pitchFamily="18" charset="0"/>
                        </a:rPr>
                        <a:t> </a:t>
                      </a:r>
                      <a:r>
                        <a:rPr lang="tr-TR" sz="2000" b="1" u="none" strike="noStrike" dirty="0" err="1">
                          <a:latin typeface="Times New Roman" pitchFamily="18" charset="0"/>
                          <a:cs typeface="Times New Roman" pitchFamily="18" charset="0"/>
                        </a:rPr>
                        <a:t>assets</a:t>
                      </a:r>
                      <a:endParaRPr lang="tr-TR" sz="2000" b="1"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2000" b="1" u="sng" strike="noStrike" dirty="0">
                          <a:latin typeface="Times New Roman" pitchFamily="18" charset="0"/>
                          <a:cs typeface="Times New Roman" pitchFamily="18" charset="0"/>
                        </a:rPr>
                        <a:t>$400</a:t>
                      </a:r>
                      <a:endParaRPr lang="tr-TR" sz="2000" b="1" i="0" u="sng" strike="noStrike" dirty="0">
                        <a:solidFill>
                          <a:srgbClr val="FF0000"/>
                        </a:solidFill>
                        <a:latin typeface="Times New Roman" pitchFamily="18" charset="0"/>
                        <a:cs typeface="Times New Roman" pitchFamily="18" charset="0"/>
                      </a:endParaRPr>
                    </a:p>
                  </a:txBody>
                  <a:tcPr marL="7234" marR="7234" marT="7234" marB="0" anchor="b"/>
                </a:tc>
                <a:tc>
                  <a:txBody>
                    <a:bodyPr/>
                    <a:lstStyle/>
                    <a:p>
                      <a:pPr algn="l" fontAlgn="b"/>
                      <a:endParaRPr lang="tr-TR" sz="2000" b="0" i="0" u="none" strike="noStrike" dirty="0">
                        <a:solidFill>
                          <a:srgbClr val="FF0000"/>
                        </a:solidFill>
                        <a:latin typeface="Times New Roman" pitchFamily="18" charset="0"/>
                        <a:cs typeface="Times New Roman" pitchFamily="18" charset="0"/>
                      </a:endParaRPr>
                    </a:p>
                  </a:txBody>
                  <a:tcPr marL="7234" marR="7234" marT="7234" marB="0" anchor="b"/>
                </a:tc>
                <a:tc>
                  <a:txBody>
                    <a:bodyPr/>
                    <a:lstStyle/>
                    <a:p>
                      <a:pPr algn="l" fontAlgn="b"/>
                      <a:r>
                        <a:rPr lang="tr-TR" sz="2000" b="1" u="none" strike="noStrike" dirty="0" err="1">
                          <a:latin typeface="Times New Roman" pitchFamily="18" charset="0"/>
                          <a:cs typeface="Times New Roman" pitchFamily="18" charset="0"/>
                        </a:rPr>
                        <a:t>Shareholders</a:t>
                      </a:r>
                      <a:r>
                        <a:rPr lang="tr-TR" sz="2000" b="1" u="none" strike="noStrike" dirty="0">
                          <a:latin typeface="Times New Roman" pitchFamily="18" charset="0"/>
                          <a:cs typeface="Times New Roman" pitchFamily="18" charset="0"/>
                        </a:rPr>
                        <a:t>' </a:t>
                      </a:r>
                      <a:r>
                        <a:rPr lang="tr-TR" sz="2000" b="1" u="none" strike="noStrike" dirty="0" err="1">
                          <a:latin typeface="Times New Roman" pitchFamily="18" charset="0"/>
                          <a:cs typeface="Times New Roman" pitchFamily="18" charset="0"/>
                        </a:rPr>
                        <a:t>equity</a:t>
                      </a:r>
                      <a:endParaRPr lang="tr-TR" sz="2000" b="1"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2000" u="sng" strike="noStrike" dirty="0">
                          <a:latin typeface="Times New Roman" pitchFamily="18" charset="0"/>
                          <a:cs typeface="Times New Roman" pitchFamily="18" charset="0"/>
                        </a:rPr>
                        <a:t>90</a:t>
                      </a:r>
                      <a:endParaRPr lang="tr-TR" sz="2000" b="0" i="0" u="sng" strike="noStrike" dirty="0">
                        <a:solidFill>
                          <a:srgbClr val="FF0000"/>
                        </a:solidFill>
                        <a:latin typeface="Times New Roman" pitchFamily="18" charset="0"/>
                        <a:cs typeface="Times New Roman" pitchFamily="18" charset="0"/>
                      </a:endParaRPr>
                    </a:p>
                  </a:txBody>
                  <a:tcPr marL="7234" marR="7234" marT="7234" marB="0" anchor="b"/>
                </a:tc>
              </a:tr>
              <a:tr h="421117">
                <a:tc>
                  <a:txBody>
                    <a:bodyPr/>
                    <a:lstStyle/>
                    <a:p>
                      <a:pPr algn="l" fontAlgn="b"/>
                      <a:endParaRPr lang="tr-TR" sz="2000" b="0" i="0" u="none" strike="noStrike">
                        <a:solidFill>
                          <a:srgbClr val="000000"/>
                        </a:solidFill>
                        <a:latin typeface="Times New Roman" pitchFamily="18" charset="0"/>
                        <a:cs typeface="Times New Roman" pitchFamily="18" charset="0"/>
                      </a:endParaRPr>
                    </a:p>
                  </a:txBody>
                  <a:tcPr marL="7234" marR="7234" marT="7234" marB="0" anchor="b"/>
                </a:tc>
                <a:tc>
                  <a:txBody>
                    <a:bodyPr/>
                    <a:lstStyle/>
                    <a:p>
                      <a:pPr algn="ctr" fontAlgn="b"/>
                      <a:endParaRPr lang="tr-TR" sz="20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l" fontAlgn="b"/>
                      <a:endParaRPr lang="tr-TR" sz="2000" b="0" i="0" u="none" strike="noStrike" dirty="0">
                        <a:solidFill>
                          <a:srgbClr val="FF0000"/>
                        </a:solidFill>
                        <a:latin typeface="Times New Roman" pitchFamily="18" charset="0"/>
                        <a:cs typeface="Times New Roman" pitchFamily="18" charset="0"/>
                      </a:endParaRPr>
                    </a:p>
                  </a:txBody>
                  <a:tcPr marL="7234" marR="7234" marT="7234" marB="0" anchor="b"/>
                </a:tc>
                <a:tc>
                  <a:txBody>
                    <a:bodyPr/>
                    <a:lstStyle/>
                    <a:p>
                      <a:pPr algn="l" fontAlgn="b"/>
                      <a:endParaRPr lang="tr-TR" sz="2000" b="0"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ctr" fontAlgn="b"/>
                      <a:endParaRPr lang="tr-TR" sz="2000" b="0" i="0" u="none" strike="noStrike" dirty="0">
                        <a:solidFill>
                          <a:srgbClr val="FF0000"/>
                        </a:solidFill>
                        <a:latin typeface="Times New Roman" pitchFamily="18" charset="0"/>
                        <a:cs typeface="Times New Roman" pitchFamily="18" charset="0"/>
                      </a:endParaRPr>
                    </a:p>
                  </a:txBody>
                  <a:tcPr marL="7234" marR="7234" marT="7234" marB="0" anchor="b"/>
                </a:tc>
              </a:tr>
              <a:tr h="615347">
                <a:tc>
                  <a:txBody>
                    <a:bodyPr/>
                    <a:lstStyle/>
                    <a:p>
                      <a:pPr algn="l" fontAlgn="b"/>
                      <a:r>
                        <a:rPr lang="tr-TR" sz="2000" b="1" u="none" strike="noStrike" dirty="0">
                          <a:latin typeface="Times New Roman" pitchFamily="18" charset="0"/>
                          <a:cs typeface="Times New Roman" pitchFamily="18" charset="0"/>
                        </a:rPr>
                        <a:t>Total </a:t>
                      </a:r>
                      <a:r>
                        <a:rPr lang="tr-TR" sz="2000" b="1" u="none" strike="noStrike" dirty="0" err="1">
                          <a:latin typeface="Times New Roman" pitchFamily="18" charset="0"/>
                          <a:cs typeface="Times New Roman" pitchFamily="18" charset="0"/>
                        </a:rPr>
                        <a:t>assets</a:t>
                      </a:r>
                      <a:endParaRPr lang="tr-TR" sz="2000" b="1"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2000" b="1" u="dbl" strike="noStrike" dirty="0">
                          <a:latin typeface="Times New Roman" pitchFamily="18" charset="0"/>
                          <a:cs typeface="Times New Roman" pitchFamily="18" charset="0"/>
                        </a:rPr>
                        <a:t>$500</a:t>
                      </a:r>
                      <a:endParaRPr lang="tr-TR" sz="2000" b="1" i="0" u="dbl" strike="noStrike" dirty="0">
                        <a:solidFill>
                          <a:srgbClr val="FF0000"/>
                        </a:solidFill>
                        <a:latin typeface="Times New Roman" pitchFamily="18" charset="0"/>
                        <a:cs typeface="Times New Roman" pitchFamily="18" charset="0"/>
                      </a:endParaRPr>
                    </a:p>
                  </a:txBody>
                  <a:tcPr marL="7234" marR="7234" marT="7234" marB="0" anchor="b"/>
                </a:tc>
                <a:tc>
                  <a:txBody>
                    <a:bodyPr/>
                    <a:lstStyle/>
                    <a:p>
                      <a:pPr algn="l" fontAlgn="b"/>
                      <a:endParaRPr lang="tr-TR" sz="2000" b="1" i="0" u="none" strike="noStrike" dirty="0">
                        <a:solidFill>
                          <a:srgbClr val="FF0000"/>
                        </a:solidFill>
                        <a:latin typeface="Times New Roman" pitchFamily="18" charset="0"/>
                        <a:cs typeface="Times New Roman" pitchFamily="18" charset="0"/>
                      </a:endParaRPr>
                    </a:p>
                  </a:txBody>
                  <a:tcPr marL="7234" marR="7234" marT="7234" marB="0" anchor="b"/>
                </a:tc>
                <a:tc>
                  <a:txBody>
                    <a:bodyPr/>
                    <a:lstStyle/>
                    <a:p>
                      <a:pPr algn="l" fontAlgn="b"/>
                      <a:r>
                        <a:rPr lang="en-GB" sz="2000" b="1" u="none" strike="noStrike" dirty="0">
                          <a:latin typeface="Times New Roman" pitchFamily="18" charset="0"/>
                          <a:cs typeface="Times New Roman" pitchFamily="18" charset="0"/>
                        </a:rPr>
                        <a:t>Total </a:t>
                      </a:r>
                      <a:r>
                        <a:rPr lang="en-GB" sz="2000" b="1" u="none" strike="noStrike" dirty="0" err="1">
                          <a:latin typeface="Times New Roman" pitchFamily="18" charset="0"/>
                          <a:cs typeface="Times New Roman" pitchFamily="18" charset="0"/>
                        </a:rPr>
                        <a:t>liabilites</a:t>
                      </a:r>
                      <a:r>
                        <a:rPr lang="en-GB" sz="2000" b="1" u="none" strike="noStrike" dirty="0">
                          <a:latin typeface="Times New Roman" pitchFamily="18" charset="0"/>
                          <a:cs typeface="Times New Roman" pitchFamily="18" charset="0"/>
                        </a:rPr>
                        <a:t> and shareholders' equity</a:t>
                      </a:r>
                      <a:endParaRPr lang="en-GB" sz="2000" b="1" i="0" u="none" strike="noStrike" dirty="0">
                        <a:solidFill>
                          <a:srgbClr val="000000"/>
                        </a:solidFill>
                        <a:latin typeface="Times New Roman" pitchFamily="18" charset="0"/>
                        <a:cs typeface="Times New Roman" pitchFamily="18" charset="0"/>
                      </a:endParaRPr>
                    </a:p>
                  </a:txBody>
                  <a:tcPr marL="7234" marR="7234" marT="7234" marB="0" anchor="b"/>
                </a:tc>
                <a:tc>
                  <a:txBody>
                    <a:bodyPr/>
                    <a:lstStyle/>
                    <a:p>
                      <a:pPr algn="ctr" fontAlgn="b"/>
                      <a:r>
                        <a:rPr lang="tr-TR" sz="2000" b="1" u="dbl" strike="noStrike" dirty="0">
                          <a:latin typeface="Times New Roman" pitchFamily="18" charset="0"/>
                          <a:cs typeface="Times New Roman" pitchFamily="18" charset="0"/>
                        </a:rPr>
                        <a:t>$500</a:t>
                      </a:r>
                      <a:endParaRPr lang="tr-TR" sz="2000" b="1" i="0" u="dbl" strike="noStrike" dirty="0">
                        <a:solidFill>
                          <a:srgbClr val="FF0000"/>
                        </a:solidFill>
                        <a:latin typeface="Times New Roman" pitchFamily="18" charset="0"/>
                        <a:cs typeface="Times New Roman" pitchFamily="18" charset="0"/>
                      </a:endParaRPr>
                    </a:p>
                  </a:txBody>
                  <a:tcPr marL="7234" marR="7234" marT="7234" marB="0" anchor="b"/>
                </a:tc>
              </a:tr>
            </a:tbl>
          </a:graphicData>
        </a:graphic>
      </p:graphicFrame>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83535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blinds(horizontal)">
                                      <p:cBhvr>
                                        <p:cTn id="7" dur="500"/>
                                        <p:tgtEl>
                                          <p:spTgt spid="137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21" name="Rectangle 5"/>
          <p:cNvSpPr>
            <a:spLocks noGrp="1" noChangeArrowheads="1"/>
          </p:cNvSpPr>
          <p:nvPr>
            <p:ph idx="1"/>
          </p:nvPr>
        </p:nvSpPr>
        <p:spPr>
          <a:xfrm>
            <a:off x="357158" y="714356"/>
            <a:ext cx="8429684" cy="6278532"/>
          </a:xfrm>
          <a:noFill/>
        </p:spPr>
        <p:txBody>
          <a:bodyPr>
            <a:normAutofit/>
          </a:bodyPr>
          <a:lstStyle/>
          <a:p>
            <a:pPr algn="just">
              <a:lnSpc>
                <a:spcPct val="150000"/>
              </a:lnSpc>
              <a:buFont typeface="Wingdings" pitchFamily="2" charset="2"/>
              <a:buNone/>
            </a:pPr>
            <a:r>
              <a:rPr lang="tr-TR" altLang="en-US" sz="2400" b="1" u="sng" dirty="0" err="1" smtClean="0">
                <a:solidFill>
                  <a:schemeClr val="tx1"/>
                </a:solidFill>
                <a:latin typeface="Times New Roman" panose="02020603050405020304" pitchFamily="18" charset="0"/>
                <a:cs typeface="Times New Roman" panose="02020603050405020304" pitchFamily="18" charset="0"/>
              </a:rPr>
              <a:t>Answer</a:t>
            </a:r>
            <a:r>
              <a:rPr lang="tr-TR" altLang="en-US" sz="2400" b="1" u="sng" dirty="0" smtClean="0">
                <a:solidFill>
                  <a:schemeClr val="tx1"/>
                </a:solidFill>
                <a:latin typeface="Times New Roman" panose="02020603050405020304" pitchFamily="18" charset="0"/>
                <a:cs typeface="Times New Roman" panose="02020603050405020304" pitchFamily="18" charset="0"/>
              </a:rPr>
              <a:t> 5:</a:t>
            </a:r>
            <a:endParaRPr lang="en-US" altLang="en-US" sz="2400" dirty="0">
              <a:solidFill>
                <a:schemeClr val="tx1"/>
              </a:solidFill>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467544" y="548680"/>
            <a:ext cx="8229600" cy="492664"/>
          </a:xfrm>
        </p:spPr>
        <p:txBody>
          <a:bodyPr>
            <a:noAutofit/>
          </a:bodyPr>
          <a:lstStyle/>
          <a:p>
            <a:pPr algn="ctr"/>
            <a:r>
              <a:rPr lang="tr-TR" sz="2400" b="1" dirty="0" err="1" smtClean="0">
                <a:latin typeface="Times New Roman" panose="02020603050405020304" pitchFamily="18" charset="0"/>
                <a:cs typeface="Times New Roman" panose="02020603050405020304" pitchFamily="18" charset="0"/>
              </a:rPr>
              <a:t>Balance</a:t>
            </a:r>
            <a:r>
              <a:rPr lang="tr-TR" sz="2400" b="1" dirty="0" smtClean="0">
                <a:latin typeface="Times New Roman" panose="02020603050405020304" pitchFamily="18" charset="0"/>
                <a:cs typeface="Times New Roman" panose="02020603050405020304" pitchFamily="18" charset="0"/>
              </a:rPr>
              <a:t> </a:t>
            </a:r>
            <a:r>
              <a:rPr lang="tr-TR" sz="2400" b="1" dirty="0" err="1" smtClean="0">
                <a:latin typeface="Times New Roman" panose="02020603050405020304" pitchFamily="18" charset="0"/>
                <a:cs typeface="Times New Roman" panose="02020603050405020304" pitchFamily="18" charset="0"/>
              </a:rPr>
              <a:t>Sheet</a:t>
            </a:r>
            <a:r>
              <a:rPr lang="tr-TR" sz="2400" b="1" dirty="0" smtClean="0">
                <a:latin typeface="Times New Roman" panose="02020603050405020304" pitchFamily="18" charset="0"/>
                <a:cs typeface="Times New Roman" panose="02020603050405020304" pitchFamily="18" charset="0"/>
              </a:rPr>
              <a:t> </a:t>
            </a:r>
            <a:r>
              <a:rPr lang="tr-TR" sz="2400" b="1" dirty="0" err="1" smtClean="0">
                <a:latin typeface="Times New Roman" panose="02020603050405020304" pitchFamily="18" charset="0"/>
                <a:cs typeface="Times New Roman" panose="02020603050405020304" pitchFamily="18" charset="0"/>
              </a:rPr>
              <a:t>and</a:t>
            </a:r>
            <a:r>
              <a:rPr lang="tr-TR" sz="2400" b="1" dirty="0" smtClean="0">
                <a:latin typeface="Times New Roman" panose="02020603050405020304" pitchFamily="18" charset="0"/>
                <a:cs typeface="Times New Roman" panose="02020603050405020304" pitchFamily="18" charset="0"/>
              </a:rPr>
              <a:t> </a:t>
            </a:r>
            <a:r>
              <a:rPr lang="tr-TR" sz="2400" b="1" dirty="0" err="1" smtClean="0">
                <a:latin typeface="Times New Roman" panose="02020603050405020304" pitchFamily="18" charset="0"/>
                <a:cs typeface="Times New Roman" panose="02020603050405020304" pitchFamily="18" charset="0"/>
              </a:rPr>
              <a:t>Income</a:t>
            </a:r>
            <a:r>
              <a:rPr lang="tr-TR" sz="2400" b="1" dirty="0" smtClean="0">
                <a:latin typeface="Times New Roman" panose="02020603050405020304" pitchFamily="18" charset="0"/>
                <a:cs typeface="Times New Roman" panose="02020603050405020304" pitchFamily="18" charset="0"/>
              </a:rPr>
              <a:t> Statement</a:t>
            </a:r>
            <a:endParaRPr lang="en-US" sz="2400" b="1" dirty="0">
              <a:latin typeface="Times New Roman" panose="02020603050405020304" pitchFamily="18" charset="0"/>
              <a:cs typeface="Times New Roman" panose="02020603050405020304" pitchFamily="18" charset="0"/>
            </a:endParaRPr>
          </a:p>
        </p:txBody>
      </p:sp>
      <p:graphicFrame>
        <p:nvGraphicFramePr>
          <p:cNvPr id="7" name="6 Tablo"/>
          <p:cNvGraphicFramePr>
            <a:graphicFrameLocks noGrp="1"/>
          </p:cNvGraphicFramePr>
          <p:nvPr/>
        </p:nvGraphicFramePr>
        <p:xfrm>
          <a:off x="714348" y="1571612"/>
          <a:ext cx="8001056" cy="4857780"/>
        </p:xfrm>
        <a:graphic>
          <a:graphicData uri="http://schemas.openxmlformats.org/drawingml/2006/table">
            <a:tbl>
              <a:tblPr>
                <a:tableStyleId>{5940675A-B579-460E-94D1-54222C63F5DA}</a:tableStyleId>
              </a:tblPr>
              <a:tblGrid>
                <a:gridCol w="5929354"/>
                <a:gridCol w="2071702"/>
              </a:tblGrid>
              <a:tr h="485778">
                <a:tc gridSpan="2">
                  <a:txBody>
                    <a:bodyPr/>
                    <a:lstStyle/>
                    <a:p>
                      <a:pPr algn="ctr" fontAlgn="ctr"/>
                      <a:r>
                        <a:rPr lang="tr-TR" sz="2400" b="1" u="none" strike="noStrike" dirty="0" err="1">
                          <a:latin typeface="Times New Roman" pitchFamily="18" charset="0"/>
                          <a:cs typeface="Times New Roman" pitchFamily="18" charset="0"/>
                        </a:rPr>
                        <a:t>Income</a:t>
                      </a:r>
                      <a:r>
                        <a:rPr lang="tr-TR" sz="2400" b="1" u="none" strike="noStrike" dirty="0">
                          <a:latin typeface="Times New Roman" pitchFamily="18" charset="0"/>
                          <a:cs typeface="Times New Roman" pitchFamily="18" charset="0"/>
                        </a:rPr>
                        <a:t> </a:t>
                      </a:r>
                      <a:r>
                        <a:rPr lang="tr-TR" sz="2400" b="1" u="none" strike="noStrike" dirty="0" err="1" smtClean="0">
                          <a:latin typeface="Times New Roman" pitchFamily="18" charset="0"/>
                          <a:cs typeface="Times New Roman" pitchFamily="18" charset="0"/>
                        </a:rPr>
                        <a:t>Statement</a:t>
                      </a:r>
                      <a:endParaRPr lang="tr-TR" sz="2400" b="1" i="0" u="none" strike="noStrike" dirty="0">
                        <a:solidFill>
                          <a:srgbClr val="000000"/>
                        </a:solidFill>
                        <a:latin typeface="Times New Roman" pitchFamily="18" charset="0"/>
                        <a:cs typeface="Times New Roman" pitchFamily="18" charset="0"/>
                      </a:endParaRPr>
                    </a:p>
                  </a:txBody>
                  <a:tcPr marL="9525" marR="9525" marT="9525" marB="0" anchor="ctr"/>
                </a:tc>
                <a:tc hMerge="1">
                  <a:txBody>
                    <a:bodyPr/>
                    <a:lstStyle/>
                    <a:p>
                      <a:pPr algn="l" fontAlgn="b"/>
                      <a:endParaRPr lang="tr-TR" sz="1100" b="1" i="0" u="none" strike="noStrike" dirty="0">
                        <a:solidFill>
                          <a:srgbClr val="FF0000"/>
                        </a:solidFill>
                        <a:latin typeface="Calibri"/>
                      </a:endParaRPr>
                    </a:p>
                  </a:txBody>
                  <a:tcPr marL="9525" marR="9525" marT="9525" marB="0" anchor="b"/>
                </a:tc>
              </a:tr>
              <a:tr h="485778">
                <a:tc>
                  <a:txBody>
                    <a:bodyPr/>
                    <a:lstStyle/>
                    <a:p>
                      <a:pPr algn="l" fontAlgn="ctr"/>
                      <a:r>
                        <a:rPr lang="tr-TR" sz="2400" b="1" u="none" strike="noStrike" dirty="0">
                          <a:latin typeface="Times New Roman" pitchFamily="18" charset="0"/>
                          <a:cs typeface="Times New Roman" pitchFamily="18" charset="0"/>
                        </a:rPr>
                        <a:t>Net </a:t>
                      </a:r>
                      <a:r>
                        <a:rPr lang="tr-TR" sz="2400" b="1" u="none" strike="noStrike" dirty="0" err="1">
                          <a:latin typeface="Times New Roman" pitchFamily="18" charset="0"/>
                          <a:cs typeface="Times New Roman" pitchFamily="18" charset="0"/>
                        </a:rPr>
                        <a:t>sales</a:t>
                      </a:r>
                      <a:endParaRPr lang="tr-TR" sz="2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b"/>
                      <a:r>
                        <a:rPr lang="tr-TR" sz="2400" b="1" u="none" strike="noStrike" dirty="0">
                          <a:latin typeface="Times New Roman" pitchFamily="18" charset="0"/>
                          <a:cs typeface="Times New Roman" pitchFamily="18" charset="0"/>
                        </a:rPr>
                        <a:t>$700</a:t>
                      </a:r>
                      <a:endParaRPr lang="tr-TR" sz="2400" b="1" i="0" u="none" strike="noStrike" dirty="0">
                        <a:solidFill>
                          <a:srgbClr val="FF0000"/>
                        </a:solidFill>
                        <a:latin typeface="Times New Roman" pitchFamily="18" charset="0"/>
                        <a:cs typeface="Times New Roman" pitchFamily="18" charset="0"/>
                      </a:endParaRPr>
                    </a:p>
                  </a:txBody>
                  <a:tcPr marL="9525" marR="9525" marT="9525" marB="0" anchor="b"/>
                </a:tc>
              </a:tr>
              <a:tr h="485778">
                <a:tc>
                  <a:txBody>
                    <a:bodyPr/>
                    <a:lstStyle/>
                    <a:p>
                      <a:pPr algn="l" fontAlgn="ctr"/>
                      <a:r>
                        <a:rPr lang="tr-TR" sz="2400" u="none" strike="noStrike" dirty="0" err="1">
                          <a:latin typeface="Times New Roman" pitchFamily="18" charset="0"/>
                          <a:cs typeface="Times New Roman" pitchFamily="18" charset="0"/>
                        </a:rPr>
                        <a:t>Cost</a:t>
                      </a:r>
                      <a:r>
                        <a:rPr lang="tr-TR" sz="2400" u="none" strike="noStrike" dirty="0">
                          <a:latin typeface="Times New Roman" pitchFamily="18" charset="0"/>
                          <a:cs typeface="Times New Roman" pitchFamily="18" charset="0"/>
                        </a:rPr>
                        <a:t> of </a:t>
                      </a:r>
                      <a:r>
                        <a:rPr lang="tr-TR" sz="2400" u="none" strike="noStrike" dirty="0" err="1">
                          <a:latin typeface="Times New Roman" pitchFamily="18" charset="0"/>
                          <a:cs typeface="Times New Roman" pitchFamily="18" charset="0"/>
                        </a:rPr>
                        <a:t>goods</a:t>
                      </a:r>
                      <a:r>
                        <a:rPr lang="tr-TR" sz="2400" u="none" strike="noStrike" dirty="0">
                          <a:latin typeface="Times New Roman" pitchFamily="18" charset="0"/>
                          <a:cs typeface="Times New Roman" pitchFamily="18" charset="0"/>
                        </a:rPr>
                        <a:t> </a:t>
                      </a:r>
                      <a:r>
                        <a:rPr lang="tr-TR" sz="2400" u="none" strike="noStrike" dirty="0" err="1">
                          <a:latin typeface="Times New Roman" pitchFamily="18" charset="0"/>
                          <a:cs typeface="Times New Roman" pitchFamily="18" charset="0"/>
                        </a:rPr>
                        <a:t>sold</a:t>
                      </a:r>
                      <a:endParaRPr lang="tr-TR" sz="24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b"/>
                      <a:r>
                        <a:rPr lang="tr-TR" sz="2400" u="none" strike="noStrike" dirty="0">
                          <a:latin typeface="Times New Roman" pitchFamily="18" charset="0"/>
                          <a:cs typeface="Times New Roman" pitchFamily="18" charset="0"/>
                        </a:rPr>
                        <a:t>580</a:t>
                      </a:r>
                      <a:endParaRPr lang="tr-TR" sz="2400" b="0" i="0" u="none" strike="noStrike" dirty="0">
                        <a:solidFill>
                          <a:srgbClr val="FF0000"/>
                        </a:solidFill>
                        <a:latin typeface="Times New Roman" pitchFamily="18" charset="0"/>
                        <a:cs typeface="Times New Roman" pitchFamily="18" charset="0"/>
                      </a:endParaRPr>
                    </a:p>
                  </a:txBody>
                  <a:tcPr marL="9525" marR="9525" marT="9525" marB="0" anchor="b"/>
                </a:tc>
              </a:tr>
              <a:tr h="485778">
                <a:tc>
                  <a:txBody>
                    <a:bodyPr/>
                    <a:lstStyle/>
                    <a:p>
                      <a:pPr algn="l" fontAlgn="ctr"/>
                      <a:r>
                        <a:rPr lang="en-GB" sz="2400" u="none" strike="noStrike">
                          <a:latin typeface="Times New Roman" pitchFamily="18" charset="0"/>
                          <a:cs typeface="Times New Roman" pitchFamily="18" charset="0"/>
                        </a:rPr>
                        <a:t>Selling, general, and administrative expenses</a:t>
                      </a:r>
                      <a:endParaRPr lang="en-GB" sz="2400" b="0"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fontAlgn="b"/>
                      <a:r>
                        <a:rPr lang="tr-TR" sz="2400" u="none" strike="noStrike" dirty="0">
                          <a:latin typeface="Times New Roman" pitchFamily="18" charset="0"/>
                          <a:cs typeface="Times New Roman" pitchFamily="18" charset="0"/>
                        </a:rPr>
                        <a:t>38</a:t>
                      </a:r>
                      <a:endParaRPr lang="tr-TR" sz="2400" b="0" i="0" u="none" strike="noStrike" dirty="0">
                        <a:solidFill>
                          <a:srgbClr val="FF0000"/>
                        </a:solidFill>
                        <a:latin typeface="Times New Roman" pitchFamily="18" charset="0"/>
                        <a:cs typeface="Times New Roman" pitchFamily="18" charset="0"/>
                      </a:endParaRPr>
                    </a:p>
                  </a:txBody>
                  <a:tcPr marL="9525" marR="9525" marT="9525" marB="0" anchor="b"/>
                </a:tc>
              </a:tr>
              <a:tr h="485778">
                <a:tc>
                  <a:txBody>
                    <a:bodyPr/>
                    <a:lstStyle/>
                    <a:p>
                      <a:pPr algn="l" fontAlgn="ctr"/>
                      <a:r>
                        <a:rPr lang="tr-TR" sz="2400" u="none" strike="noStrike">
                          <a:latin typeface="Times New Roman" pitchFamily="18" charset="0"/>
                          <a:cs typeface="Times New Roman" pitchFamily="18" charset="0"/>
                        </a:rPr>
                        <a:t>Depreciation</a:t>
                      </a:r>
                      <a:endParaRPr lang="tr-TR" sz="2400" b="0"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ctr" fontAlgn="b"/>
                      <a:r>
                        <a:rPr lang="tr-TR" sz="2400" u="sng" strike="noStrike" dirty="0">
                          <a:latin typeface="Times New Roman" pitchFamily="18" charset="0"/>
                          <a:cs typeface="Times New Roman" pitchFamily="18" charset="0"/>
                        </a:rPr>
                        <a:t>12</a:t>
                      </a:r>
                      <a:endParaRPr lang="tr-TR" sz="2400" b="0" i="0" u="sng" strike="noStrike" dirty="0">
                        <a:solidFill>
                          <a:srgbClr val="FF0000"/>
                        </a:solidFill>
                        <a:latin typeface="Times New Roman" pitchFamily="18" charset="0"/>
                        <a:cs typeface="Times New Roman" pitchFamily="18" charset="0"/>
                      </a:endParaRPr>
                    </a:p>
                  </a:txBody>
                  <a:tcPr marL="9525" marR="9525" marT="9525" marB="0" anchor="b"/>
                </a:tc>
              </a:tr>
              <a:tr h="485778">
                <a:tc>
                  <a:txBody>
                    <a:bodyPr/>
                    <a:lstStyle/>
                    <a:p>
                      <a:pPr algn="l" fontAlgn="ctr"/>
                      <a:r>
                        <a:rPr lang="tr-TR" sz="2400" b="1" u="none" strike="noStrike" dirty="0">
                          <a:latin typeface="Times New Roman" pitchFamily="18" charset="0"/>
                          <a:cs typeface="Times New Roman" pitchFamily="18" charset="0"/>
                        </a:rPr>
                        <a:t>EBIT</a:t>
                      </a:r>
                      <a:endParaRPr lang="tr-TR" sz="2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b"/>
                      <a:r>
                        <a:rPr lang="tr-TR" sz="2400" b="1" u="none" strike="noStrike" dirty="0">
                          <a:latin typeface="Times New Roman" pitchFamily="18" charset="0"/>
                          <a:cs typeface="Times New Roman" pitchFamily="18" charset="0"/>
                        </a:rPr>
                        <a:t>$70</a:t>
                      </a:r>
                      <a:endParaRPr lang="tr-TR" sz="2400" b="1" i="0" u="none" strike="noStrike" dirty="0">
                        <a:solidFill>
                          <a:srgbClr val="FF0000"/>
                        </a:solidFill>
                        <a:latin typeface="Times New Roman" pitchFamily="18" charset="0"/>
                        <a:cs typeface="Times New Roman" pitchFamily="18" charset="0"/>
                      </a:endParaRPr>
                    </a:p>
                  </a:txBody>
                  <a:tcPr marL="9525" marR="9525" marT="9525" marB="0" anchor="b"/>
                </a:tc>
              </a:tr>
              <a:tr h="485778">
                <a:tc>
                  <a:txBody>
                    <a:bodyPr/>
                    <a:lstStyle/>
                    <a:p>
                      <a:pPr algn="l" fontAlgn="b"/>
                      <a:r>
                        <a:rPr lang="tr-TR" sz="2400" u="none" strike="noStrike">
                          <a:latin typeface="Times New Roman" pitchFamily="18" charset="0"/>
                          <a:cs typeface="Times New Roman" pitchFamily="18" charset="0"/>
                        </a:rPr>
                        <a:t>Interest expense</a:t>
                      </a:r>
                      <a:endParaRPr lang="tr-TR" sz="2400" b="0" i="0" u="none" strike="noStrike">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tr-TR" sz="2400" u="sng" strike="noStrike" dirty="0">
                          <a:latin typeface="Times New Roman" pitchFamily="18" charset="0"/>
                          <a:cs typeface="Times New Roman" pitchFamily="18" charset="0"/>
                        </a:rPr>
                        <a:t>25</a:t>
                      </a:r>
                      <a:endParaRPr lang="tr-TR" sz="2400" b="0" i="0" u="sng" strike="noStrike" dirty="0">
                        <a:solidFill>
                          <a:srgbClr val="FF0000"/>
                        </a:solidFill>
                        <a:latin typeface="Times New Roman" pitchFamily="18" charset="0"/>
                        <a:cs typeface="Times New Roman" pitchFamily="18" charset="0"/>
                      </a:endParaRPr>
                    </a:p>
                  </a:txBody>
                  <a:tcPr marL="9525" marR="9525" marT="9525" marB="0" anchor="b"/>
                </a:tc>
              </a:tr>
              <a:tr h="485778">
                <a:tc>
                  <a:txBody>
                    <a:bodyPr/>
                    <a:lstStyle/>
                    <a:p>
                      <a:pPr algn="l" fontAlgn="b"/>
                      <a:r>
                        <a:rPr lang="tr-TR" sz="2400" b="1" u="none" strike="noStrike" dirty="0" err="1">
                          <a:latin typeface="Times New Roman" pitchFamily="18" charset="0"/>
                          <a:cs typeface="Times New Roman" pitchFamily="18" charset="0"/>
                        </a:rPr>
                        <a:t>Taxable</a:t>
                      </a:r>
                      <a:r>
                        <a:rPr lang="tr-TR" sz="2400" b="1" u="none" strike="noStrike" dirty="0">
                          <a:latin typeface="Times New Roman" pitchFamily="18" charset="0"/>
                          <a:cs typeface="Times New Roman" pitchFamily="18" charset="0"/>
                        </a:rPr>
                        <a:t> </a:t>
                      </a:r>
                      <a:r>
                        <a:rPr lang="tr-TR" sz="2400" b="1" u="none" strike="noStrike" dirty="0" err="1">
                          <a:latin typeface="Times New Roman" pitchFamily="18" charset="0"/>
                          <a:cs typeface="Times New Roman" pitchFamily="18" charset="0"/>
                        </a:rPr>
                        <a:t>income</a:t>
                      </a:r>
                      <a:endParaRPr lang="tr-TR" sz="24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tr-TR" sz="2400" b="1" u="none" strike="noStrike" dirty="0">
                          <a:latin typeface="Times New Roman" pitchFamily="18" charset="0"/>
                          <a:cs typeface="Times New Roman" pitchFamily="18" charset="0"/>
                        </a:rPr>
                        <a:t>$45</a:t>
                      </a:r>
                      <a:endParaRPr lang="tr-TR" sz="2400" b="1" i="0" u="none" strike="noStrike" dirty="0">
                        <a:solidFill>
                          <a:srgbClr val="FF0000"/>
                        </a:solidFill>
                        <a:latin typeface="Times New Roman" pitchFamily="18" charset="0"/>
                        <a:cs typeface="Times New Roman" pitchFamily="18" charset="0"/>
                      </a:endParaRPr>
                    </a:p>
                  </a:txBody>
                  <a:tcPr marL="9525" marR="9525" marT="9525" marB="0" anchor="b"/>
                </a:tc>
              </a:tr>
              <a:tr h="485778">
                <a:tc>
                  <a:txBody>
                    <a:bodyPr/>
                    <a:lstStyle/>
                    <a:p>
                      <a:pPr algn="l" fontAlgn="b"/>
                      <a:r>
                        <a:rPr lang="tr-TR" sz="2400" u="none" strike="noStrike">
                          <a:latin typeface="Times New Roman" pitchFamily="18" charset="0"/>
                          <a:cs typeface="Times New Roman" pitchFamily="18" charset="0"/>
                        </a:rPr>
                        <a:t>Taxes</a:t>
                      </a:r>
                      <a:endParaRPr lang="tr-TR" sz="2400" b="0" i="0" u="none" strike="noStrike">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tr-TR" sz="2400" u="sng" strike="noStrike" dirty="0">
                          <a:latin typeface="Times New Roman" pitchFamily="18" charset="0"/>
                          <a:cs typeface="Times New Roman" pitchFamily="18" charset="0"/>
                        </a:rPr>
                        <a:t>15</a:t>
                      </a:r>
                      <a:endParaRPr lang="tr-TR" sz="2400" b="0" i="0" u="sng" strike="noStrike" dirty="0">
                        <a:solidFill>
                          <a:srgbClr val="FF0000"/>
                        </a:solidFill>
                        <a:latin typeface="Times New Roman" pitchFamily="18" charset="0"/>
                        <a:cs typeface="Times New Roman" pitchFamily="18" charset="0"/>
                      </a:endParaRPr>
                    </a:p>
                  </a:txBody>
                  <a:tcPr marL="9525" marR="9525" marT="9525" marB="0" anchor="b"/>
                </a:tc>
              </a:tr>
              <a:tr h="485778">
                <a:tc>
                  <a:txBody>
                    <a:bodyPr/>
                    <a:lstStyle/>
                    <a:p>
                      <a:pPr algn="l" fontAlgn="b"/>
                      <a:r>
                        <a:rPr lang="tr-TR" sz="2400" b="1" u="none" strike="noStrike" dirty="0">
                          <a:latin typeface="Times New Roman" pitchFamily="18" charset="0"/>
                          <a:cs typeface="Times New Roman" pitchFamily="18" charset="0"/>
                        </a:rPr>
                        <a:t>Net </a:t>
                      </a:r>
                      <a:r>
                        <a:rPr lang="tr-TR" sz="2400" b="1" u="none" strike="noStrike" dirty="0" err="1">
                          <a:latin typeface="Times New Roman" pitchFamily="18" charset="0"/>
                          <a:cs typeface="Times New Roman" pitchFamily="18" charset="0"/>
                        </a:rPr>
                        <a:t>income</a:t>
                      </a:r>
                      <a:endParaRPr lang="tr-TR" sz="2400" b="1"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tr-TR" sz="2400" b="1" u="dbl" strike="noStrike" dirty="0">
                          <a:latin typeface="Times New Roman" pitchFamily="18" charset="0"/>
                          <a:cs typeface="Times New Roman" pitchFamily="18" charset="0"/>
                        </a:rPr>
                        <a:t>$30</a:t>
                      </a:r>
                      <a:endParaRPr lang="tr-TR" sz="2400" b="1" i="0" u="dbl" strike="noStrike" dirty="0">
                        <a:solidFill>
                          <a:srgbClr val="FF0000"/>
                        </a:solidFill>
                        <a:latin typeface="Times New Roman" pitchFamily="18" charset="0"/>
                        <a:cs typeface="Times New Roman" pitchFamily="18" charset="0"/>
                      </a:endParaRPr>
                    </a:p>
                  </a:txBody>
                  <a:tcPr marL="9525" marR="9525" marT="9525" marB="0" anchor="b"/>
                </a:tc>
              </a:tr>
            </a:tbl>
          </a:graphicData>
        </a:graphic>
      </p:graphicFrame>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83535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blinds(horizontal)">
                                      <p:cBhvr>
                                        <p:cTn id="7" dur="500"/>
                                        <p:tgtEl>
                                          <p:spTgt spid="137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00034" y="0"/>
            <a:ext cx="8229600" cy="1143000"/>
          </a:xfrm>
        </p:spPr>
        <p:txBody>
          <a:bodyPr>
            <a:normAutofit/>
          </a:bodyPr>
          <a:lstStyle/>
          <a:p>
            <a:pPr eaLnBrk="1" hangingPunct="1"/>
            <a:r>
              <a:rPr lang="en-US" altLang="en-US" sz="3000" b="1" dirty="0" smtClean="0">
                <a:latin typeface="Times New Roman" pitchFamily="18" charset="0"/>
                <a:cs typeface="Times New Roman" pitchFamily="18" charset="0"/>
              </a:rPr>
              <a:t>Link between balance sheet and income statement</a:t>
            </a:r>
          </a:p>
        </p:txBody>
      </p:sp>
      <p:sp>
        <p:nvSpPr>
          <p:cNvPr id="13315" name="Rectangle 3"/>
          <p:cNvSpPr>
            <a:spLocks noGrp="1" noChangeArrowheads="1"/>
          </p:cNvSpPr>
          <p:nvPr>
            <p:ph type="body" idx="1"/>
          </p:nvPr>
        </p:nvSpPr>
        <p:spPr>
          <a:xfrm>
            <a:off x="457200" y="1357298"/>
            <a:ext cx="8458200" cy="4773627"/>
          </a:xfrm>
        </p:spPr>
        <p:txBody>
          <a:bodyPr>
            <a:normAutofit/>
          </a:bodyPr>
          <a:lstStyle/>
          <a:p>
            <a:pPr marL="0" indent="0" eaLnBrk="1" hangingPunct="1">
              <a:lnSpc>
                <a:spcPct val="150000"/>
              </a:lnSpc>
              <a:buFont typeface="Wingdings" pitchFamily="2" charset="2"/>
              <a:buNone/>
            </a:pPr>
            <a:r>
              <a:rPr lang="en-US" altLang="en-US" sz="1800" dirty="0" smtClean="0">
                <a:latin typeface="Times New Roman" pitchFamily="18" charset="0"/>
                <a:cs typeface="Times New Roman" pitchFamily="18" charset="0"/>
              </a:rPr>
              <a:t>Profit or loss is taken from the bottom line of the income statement and recorded on the balance sheet in the Retained Earnings equity account. Retained earnings accumulate over the life of the business.</a:t>
            </a:r>
          </a:p>
          <a:p>
            <a:pPr marL="750888" lvl="1" eaLnBrk="1" hangingPunct="1">
              <a:lnSpc>
                <a:spcPct val="150000"/>
              </a:lnSpc>
            </a:pPr>
            <a:r>
              <a:rPr lang="en-US" altLang="en-US" sz="1800" dirty="0" smtClean="0">
                <a:latin typeface="Times New Roman" pitchFamily="18" charset="0"/>
                <a:cs typeface="Times New Roman" pitchFamily="18" charset="0"/>
              </a:rPr>
              <a:t>When a business operates at a profit, it increases in equity (is worth more)</a:t>
            </a:r>
          </a:p>
          <a:p>
            <a:pPr marL="750888" lvl="1" eaLnBrk="1" hangingPunct="1">
              <a:lnSpc>
                <a:spcPct val="150000"/>
              </a:lnSpc>
            </a:pPr>
            <a:r>
              <a:rPr lang="en-US" altLang="en-US" sz="1800" dirty="0" smtClean="0">
                <a:latin typeface="Times New Roman" pitchFamily="18" charset="0"/>
                <a:cs typeface="Times New Roman" pitchFamily="18" charset="0"/>
              </a:rPr>
              <a:t>When a business operates at a loss, it decreases in equity (is worth less)</a:t>
            </a:r>
          </a:p>
        </p:txBody>
      </p:sp>
      <p:pic>
        <p:nvPicPr>
          <p:cNvPr id="13316" name="Picture 4"/>
          <p:cNvPicPr>
            <a:picLocks noChangeAspect="1" noChangeArrowheads="1"/>
          </p:cNvPicPr>
          <p:nvPr/>
        </p:nvPicPr>
        <p:blipFill>
          <a:blip r:embed="rId2"/>
          <a:srcRect l="46875" t="33333" r="25781" b="28125"/>
          <a:stretch>
            <a:fillRect/>
          </a:stretch>
        </p:blipFill>
        <p:spPr bwMode="auto">
          <a:xfrm>
            <a:off x="1219200" y="3810000"/>
            <a:ext cx="2378075" cy="2514600"/>
          </a:xfrm>
          <a:prstGeom prst="rect">
            <a:avLst/>
          </a:prstGeom>
          <a:noFill/>
          <a:ln w="9525">
            <a:noFill/>
            <a:miter lim="800000"/>
            <a:headEnd/>
            <a:tailEnd/>
          </a:ln>
          <a:effectLst/>
        </p:spPr>
      </p:pic>
      <p:pic>
        <p:nvPicPr>
          <p:cNvPr id="13317" name="Picture 5"/>
          <p:cNvPicPr>
            <a:picLocks noChangeAspect="1" noChangeArrowheads="1"/>
          </p:cNvPicPr>
          <p:nvPr/>
        </p:nvPicPr>
        <p:blipFill>
          <a:blip r:embed="rId3"/>
          <a:srcRect l="21875" t="48958" r="26563" b="23958"/>
          <a:stretch>
            <a:fillRect/>
          </a:stretch>
        </p:blipFill>
        <p:spPr bwMode="auto">
          <a:xfrm>
            <a:off x="3581400" y="3825875"/>
            <a:ext cx="5181600" cy="2041525"/>
          </a:xfrm>
          <a:prstGeom prst="rect">
            <a:avLst/>
          </a:prstGeom>
          <a:noFill/>
          <a:ln w="9525">
            <a:noFill/>
            <a:miter lim="800000"/>
            <a:headEnd/>
            <a:tailEnd/>
          </a:ln>
          <a:effectLst/>
        </p:spPr>
      </p:pic>
      <p:sp>
        <p:nvSpPr>
          <p:cNvPr id="13318" name="Oval 6"/>
          <p:cNvSpPr>
            <a:spLocks noChangeArrowheads="1"/>
          </p:cNvSpPr>
          <p:nvPr/>
        </p:nvSpPr>
        <p:spPr bwMode="auto">
          <a:xfrm>
            <a:off x="2819400" y="5943600"/>
            <a:ext cx="685800" cy="304800"/>
          </a:xfrm>
          <a:prstGeom prst="ellipse">
            <a:avLst/>
          </a:prstGeom>
          <a:noFill/>
          <a:ln w="38100">
            <a:solidFill>
              <a:srgbClr val="FF0000"/>
            </a:solidFill>
            <a:round/>
            <a:headEnd/>
            <a:tailEnd/>
          </a:ln>
          <a:effectLst/>
        </p:spPr>
        <p:txBody>
          <a:bodyPr wrap="none" anchor="ctr"/>
          <a:lstStyle/>
          <a:p>
            <a:endParaRPr lang="en-US" altLang="en-US"/>
          </a:p>
        </p:txBody>
      </p:sp>
      <p:sp>
        <p:nvSpPr>
          <p:cNvPr id="13319" name="Freeform 8"/>
          <p:cNvSpPr>
            <a:spLocks/>
          </p:cNvSpPr>
          <p:nvPr/>
        </p:nvSpPr>
        <p:spPr bwMode="auto">
          <a:xfrm>
            <a:off x="3492500" y="5448300"/>
            <a:ext cx="5194300" cy="800100"/>
          </a:xfrm>
          <a:custGeom>
            <a:avLst/>
            <a:gdLst>
              <a:gd name="T0" fmla="*/ 0 w 3032"/>
              <a:gd name="T1" fmla="*/ 2147483647 h 504"/>
              <a:gd name="T2" fmla="*/ 2147483647 w 3032"/>
              <a:gd name="T3" fmla="*/ 2147483647 h 504"/>
              <a:gd name="T4" fmla="*/ 2147483647 w 3032"/>
              <a:gd name="T5" fmla="*/ 0 h 504"/>
              <a:gd name="T6" fmla="*/ 0 60000 65536"/>
              <a:gd name="T7" fmla="*/ 0 60000 65536"/>
              <a:gd name="T8" fmla="*/ 0 60000 65536"/>
            </a:gdLst>
            <a:ahLst/>
            <a:cxnLst>
              <a:cxn ang="T6">
                <a:pos x="T0" y="T1"/>
              </a:cxn>
              <a:cxn ang="T7">
                <a:pos x="T2" y="T3"/>
              </a:cxn>
              <a:cxn ang="T8">
                <a:pos x="T4" y="T5"/>
              </a:cxn>
            </a:cxnLst>
            <a:rect l="0" t="0" r="r" b="b"/>
            <a:pathLst>
              <a:path w="3032" h="504">
                <a:moveTo>
                  <a:pt x="0" y="432"/>
                </a:moveTo>
                <a:cubicBezTo>
                  <a:pt x="1124" y="468"/>
                  <a:pt x="2248" y="504"/>
                  <a:pt x="2640" y="432"/>
                </a:cubicBezTo>
                <a:cubicBezTo>
                  <a:pt x="3032" y="360"/>
                  <a:pt x="2400" y="72"/>
                  <a:pt x="2352" y="0"/>
                </a:cubicBezTo>
              </a:path>
            </a:pathLst>
          </a:custGeom>
          <a:noFill/>
          <a:ln w="38100" cmpd="sng">
            <a:solidFill>
              <a:srgbClr val="FF0000"/>
            </a:solidFill>
            <a:round/>
            <a:headEnd type="none" w="med" len="med"/>
            <a:tailEnd type="arrow" w="med" len="med"/>
          </a:ln>
          <a:effectLst/>
        </p:spPr>
        <p:txBody>
          <a:bodyPr/>
          <a:lstStyle/>
          <a:p>
            <a:endParaRPr lang="tr-T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285720" y="571480"/>
            <a:ext cx="8229600" cy="735470"/>
          </a:xfrm>
        </p:spPr>
        <p:txBody>
          <a:bodyPr>
            <a:normAutofit/>
          </a:bodyPr>
          <a:lstStyle/>
          <a:p>
            <a:pPr algn="ctr"/>
            <a:r>
              <a:rPr lang="en-US" altLang="en-US" sz="3200" b="1" dirty="0" smtClean="0"/>
              <a:t>Statement of Financial Position</a:t>
            </a:r>
            <a:endParaRPr lang="tr-TR" sz="3200" b="1" dirty="0"/>
          </a:p>
        </p:txBody>
      </p:sp>
      <p:pic>
        <p:nvPicPr>
          <p:cNvPr id="6" name="Picture 7" descr="Ross-Figure-2"/>
          <p:cNvPicPr>
            <a:picLocks noGrp="1" noChangeAspect="1" noChangeArrowheads="1"/>
          </p:cNvPicPr>
          <p:nvPr>
            <p:ph idx="1"/>
          </p:nvPr>
        </p:nvPicPr>
        <p:blipFill>
          <a:blip r:embed="rId4"/>
          <a:srcRect l="19510" t="2916" r="18584" b="6711"/>
          <a:stretch>
            <a:fillRect/>
          </a:stretch>
        </p:blipFill>
        <p:spPr bwMode="auto">
          <a:xfrm>
            <a:off x="1285852" y="1571612"/>
            <a:ext cx="6715143" cy="4786346"/>
          </a:xfrm>
          <a:prstGeom prst="rect">
            <a:avLst/>
          </a:prstGeom>
          <a:noFill/>
          <a:ln w="9525">
            <a:noFill/>
            <a:miter lim="800000"/>
            <a:headEnd/>
            <a:tailEnd/>
          </a:ln>
        </p:spPr>
      </p:pic>
    </p:spTree>
    <p:extLst>
      <p:ext uri="{BB962C8B-B14F-4D97-AF65-F5344CB8AC3E}">
        <p14:creationId xmlns:p14="http://schemas.microsoft.com/office/powerpoint/2010/main" val="587566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642918"/>
            <a:ext cx="8229600" cy="642942"/>
          </a:xfrm>
        </p:spPr>
        <p:txBody>
          <a:bodyPr>
            <a:normAutofit/>
          </a:bodyPr>
          <a:lstStyle/>
          <a:p>
            <a:pPr algn="ctr"/>
            <a:r>
              <a:rPr lang="en-US" altLang="en-US" sz="3200" b="1" dirty="0" smtClean="0"/>
              <a:t>Net Working Capital</a:t>
            </a:r>
            <a:endParaRPr lang="tr-TR" sz="3200" b="1" dirty="0"/>
          </a:p>
        </p:txBody>
      </p:sp>
      <p:sp>
        <p:nvSpPr>
          <p:cNvPr id="3" name="Content Placeholder 2"/>
          <p:cNvSpPr>
            <a:spLocks noGrp="1"/>
          </p:cNvSpPr>
          <p:nvPr>
            <p:ph idx="1"/>
          </p:nvPr>
        </p:nvSpPr>
        <p:spPr>
          <a:xfrm>
            <a:off x="500034" y="1500174"/>
            <a:ext cx="8229600" cy="4913451"/>
          </a:xfrm>
        </p:spPr>
        <p:txBody>
          <a:bodyPr>
            <a:normAutofit/>
          </a:bodyPr>
          <a:lstStyle/>
          <a:p>
            <a:pPr algn="just">
              <a:buFont typeface="Arial" panose="020B0604020202020204" pitchFamily="34" charset="0"/>
              <a:buChar char="•"/>
              <a:defRPr/>
            </a:pPr>
            <a:r>
              <a:rPr lang="en-US" altLang="en-US" sz="3200" dirty="0" smtClean="0"/>
              <a:t>Net Working Capital</a:t>
            </a:r>
          </a:p>
          <a:p>
            <a:pPr lvl="1" algn="just">
              <a:buFont typeface="Arial" panose="020B0604020202020204" pitchFamily="34" charset="0"/>
              <a:buChar char="•"/>
              <a:defRPr/>
            </a:pPr>
            <a:r>
              <a:rPr lang="en-US" altLang="en-US" sz="3200" dirty="0" smtClean="0"/>
              <a:t>Current Assets – Current Liabilities</a:t>
            </a:r>
          </a:p>
          <a:p>
            <a:pPr lvl="1" algn="just">
              <a:buFont typeface="Arial" panose="020B0604020202020204" pitchFamily="34" charset="0"/>
              <a:buChar char="•"/>
              <a:defRPr/>
            </a:pPr>
            <a:r>
              <a:rPr lang="en-US" altLang="en-US" sz="3200" dirty="0" smtClean="0"/>
              <a:t>Positive when the cash that will be received over the next 12 months exceeds the cash that will be paid out</a:t>
            </a:r>
          </a:p>
          <a:p>
            <a:pPr lvl="1" algn="just">
              <a:buFont typeface="Arial" panose="020B0604020202020204" pitchFamily="34" charset="0"/>
              <a:buChar char="•"/>
              <a:defRPr/>
            </a:pPr>
            <a:r>
              <a:rPr lang="en-US" altLang="en-US" sz="3200" dirty="0" smtClean="0"/>
              <a:t>Usually positive in a healthy firm</a:t>
            </a:r>
          </a:p>
          <a:p>
            <a:endParaRPr lang="tr-TR" sz="32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srcRect/>
          <a:stretch>
            <a:fillRect/>
          </a:stretch>
        </p:blipFill>
        <p:spPr bwMode="auto">
          <a:xfrm>
            <a:off x="6572264" y="4714884"/>
            <a:ext cx="2051255" cy="1500198"/>
          </a:xfrm>
          <a:prstGeom prst="rect">
            <a:avLst/>
          </a:prstGeom>
          <a:noFill/>
          <a:ln w="9525">
            <a:noFill/>
            <a:miter lim="800000"/>
            <a:headEnd/>
            <a:tailEnd/>
          </a:ln>
        </p:spPr>
      </p:pic>
    </p:spTree>
    <p:extLst>
      <p:ext uri="{BB962C8B-B14F-4D97-AF65-F5344CB8AC3E}">
        <p14:creationId xmlns:p14="http://schemas.microsoft.com/office/powerpoint/2010/main" val="587566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428596" y="285728"/>
            <a:ext cx="8229600" cy="1143000"/>
          </a:xfrm>
        </p:spPr>
        <p:txBody>
          <a:bodyPr>
            <a:normAutofit/>
          </a:bodyPr>
          <a:lstStyle/>
          <a:p>
            <a:pPr algn="ctr"/>
            <a:r>
              <a:rPr lang="en-US" altLang="en-US" sz="3600" b="1" dirty="0">
                <a:latin typeface="Times New Roman" pitchFamily="18" charset="0"/>
                <a:cs typeface="Times New Roman" pitchFamily="18" charset="0"/>
              </a:rPr>
              <a:t>The Statement of Cash Flows </a:t>
            </a:r>
          </a:p>
        </p:txBody>
      </p:sp>
      <p:sp>
        <p:nvSpPr>
          <p:cNvPr id="3" name="Content Placeholder 2"/>
          <p:cNvSpPr>
            <a:spLocks noGrp="1"/>
          </p:cNvSpPr>
          <p:nvPr>
            <p:ph idx="1"/>
          </p:nvPr>
        </p:nvSpPr>
        <p:spPr/>
        <p:txBody>
          <a:bodyPr>
            <a:normAutofit/>
          </a:bodyPr>
          <a:lstStyle/>
          <a:p>
            <a:pPr algn="just">
              <a:lnSpc>
                <a:spcPct val="150000"/>
              </a:lnSpc>
            </a:pPr>
            <a:r>
              <a:rPr lang="en-US" altLang="en-US" sz="3200" dirty="0" smtClean="0">
                <a:latin typeface="Times New Roman" pitchFamily="18" charset="0"/>
                <a:cs typeface="Times New Roman" pitchFamily="18" charset="0"/>
              </a:rPr>
              <a:t>Definition</a:t>
            </a:r>
            <a:r>
              <a:rPr lang="tr-TR" altLang="en-US" sz="3200" dirty="0" smtClean="0">
                <a:latin typeface="Times New Roman" pitchFamily="18" charset="0"/>
                <a:cs typeface="Times New Roman" pitchFamily="18" charset="0"/>
              </a:rPr>
              <a:t>:</a:t>
            </a:r>
            <a:endParaRPr lang="en-US" altLang="en-US" sz="3200" dirty="0">
              <a:latin typeface="Times New Roman" pitchFamily="18" charset="0"/>
              <a:cs typeface="Times New Roman" pitchFamily="18" charset="0"/>
            </a:endParaRPr>
          </a:p>
          <a:p>
            <a:pPr lvl="1" algn="just">
              <a:lnSpc>
                <a:spcPct val="150000"/>
              </a:lnSpc>
              <a:buNone/>
            </a:pPr>
            <a:r>
              <a:rPr lang="en-US" altLang="en-US" sz="3200" dirty="0">
                <a:latin typeface="Times New Roman" pitchFamily="18" charset="0"/>
                <a:cs typeface="Times New Roman" pitchFamily="18" charset="0"/>
              </a:rPr>
              <a:t>Financial statement that shows the firm’s cash receipts and cash payments over a period of time</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656653"/>
      </p:ext>
    </p:extLst>
  </p:cSld>
  <p:clrMapOvr>
    <a:masterClrMapping/>
  </p:clrMapOvr>
  <p:transition spd="med">
    <p:pull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71480"/>
            <a:ext cx="8229600" cy="714380"/>
          </a:xfrm>
        </p:spPr>
        <p:txBody>
          <a:bodyPr>
            <a:normAutofit/>
          </a:bodyPr>
          <a:lstStyle/>
          <a:p>
            <a:pPr algn="ctr"/>
            <a:r>
              <a:rPr lang="en-US" altLang="en-US" sz="3200" b="1" dirty="0" smtClean="0"/>
              <a:t>Statement of Cash Flows</a:t>
            </a:r>
            <a:endParaRPr lang="tr-TR" sz="32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5 Diyagram"/>
          <p:cNvGraphicFramePr/>
          <p:nvPr>
            <p:extLst>
              <p:ext uri="{D42A27DB-BD31-4B8C-83A1-F6EECF244321}">
                <p14:modId xmlns:p14="http://schemas.microsoft.com/office/powerpoint/2010/main" val="3034765892"/>
              </p:ext>
            </p:extLst>
          </p:nvPr>
        </p:nvGraphicFramePr>
        <p:xfrm>
          <a:off x="1187624" y="1628800"/>
          <a:ext cx="7072362" cy="42148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7566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71480"/>
            <a:ext cx="8229600" cy="714380"/>
          </a:xfrm>
        </p:spPr>
        <p:txBody>
          <a:bodyPr>
            <a:normAutofit/>
          </a:bodyPr>
          <a:lstStyle/>
          <a:p>
            <a:pPr algn="ctr"/>
            <a:r>
              <a:rPr lang="en-US" altLang="en-US" sz="3200" b="1" dirty="0" smtClean="0"/>
              <a:t>Statement of Cash Flows</a:t>
            </a:r>
            <a:endParaRPr lang="tr-TR" sz="3200" b="1" dirty="0"/>
          </a:p>
        </p:txBody>
      </p:sp>
      <p:sp>
        <p:nvSpPr>
          <p:cNvPr id="3" name="Content Placeholder 2"/>
          <p:cNvSpPr>
            <a:spLocks noGrp="1"/>
          </p:cNvSpPr>
          <p:nvPr>
            <p:ph idx="1"/>
          </p:nvPr>
        </p:nvSpPr>
        <p:spPr>
          <a:xfrm>
            <a:off x="428596" y="1714488"/>
            <a:ext cx="8124532" cy="4627699"/>
          </a:xfrm>
        </p:spPr>
        <p:txBody>
          <a:bodyPr>
            <a:normAutofit/>
          </a:bodyPr>
          <a:lstStyle/>
          <a:p>
            <a:pPr algn="just"/>
            <a:r>
              <a:rPr lang="en-US" sz="3200" dirty="0" smtClean="0"/>
              <a:t>Operating Activities</a:t>
            </a:r>
            <a:r>
              <a:rPr lang="tr-TR" sz="3200" dirty="0" smtClean="0"/>
              <a:t>:</a:t>
            </a:r>
            <a:r>
              <a:rPr lang="en-US" sz="3200" dirty="0" smtClean="0"/>
              <a:t> Adjusts net income by all non-cash items related to operating activities and changes in net working capital </a:t>
            </a:r>
            <a:endParaRPr lang="tr-TR" sz="3200" dirty="0" smtClean="0"/>
          </a:p>
          <a:p>
            <a:pPr algn="just">
              <a:buNone/>
            </a:pPr>
            <a:r>
              <a:rPr lang="tr-TR" sz="3200" dirty="0" smtClean="0"/>
              <a:t>	</a:t>
            </a:r>
            <a:r>
              <a:rPr lang="en-US" sz="3200" dirty="0" smtClean="0"/>
              <a:t>•Accounts Receivable – deduct the increases</a:t>
            </a:r>
            <a:endParaRPr lang="tr-TR" sz="3200" dirty="0" smtClean="0"/>
          </a:p>
          <a:p>
            <a:pPr algn="just">
              <a:buNone/>
            </a:pPr>
            <a:r>
              <a:rPr lang="tr-TR" sz="3200" dirty="0" smtClean="0"/>
              <a:t>	</a:t>
            </a:r>
            <a:r>
              <a:rPr lang="en-US" sz="3200" dirty="0" smtClean="0"/>
              <a:t>• Accounts Payable – add the increases </a:t>
            </a:r>
            <a:endParaRPr lang="tr-TR" sz="3200" dirty="0" smtClean="0"/>
          </a:p>
          <a:p>
            <a:pPr algn="just">
              <a:buNone/>
            </a:pPr>
            <a:r>
              <a:rPr lang="tr-TR" sz="3200" dirty="0" smtClean="0"/>
              <a:t>	</a:t>
            </a:r>
            <a:r>
              <a:rPr lang="en-US" sz="3200" dirty="0" smtClean="0"/>
              <a:t>• Inventories – deduct the increases</a:t>
            </a:r>
            <a:endParaRPr lang="tr-TR" sz="32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566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71480"/>
            <a:ext cx="8229600" cy="714380"/>
          </a:xfrm>
        </p:spPr>
        <p:txBody>
          <a:bodyPr>
            <a:normAutofit/>
          </a:bodyPr>
          <a:lstStyle/>
          <a:p>
            <a:pPr algn="ctr"/>
            <a:r>
              <a:rPr lang="en-US" altLang="en-US" sz="3200" b="1" dirty="0" smtClean="0"/>
              <a:t>Statement of Cash Flows</a:t>
            </a:r>
            <a:endParaRPr lang="tr-TR" sz="3200" b="1" dirty="0"/>
          </a:p>
        </p:txBody>
      </p:sp>
      <p:sp>
        <p:nvSpPr>
          <p:cNvPr id="3" name="Content Placeholder 2"/>
          <p:cNvSpPr>
            <a:spLocks noGrp="1"/>
          </p:cNvSpPr>
          <p:nvPr>
            <p:ph idx="1"/>
          </p:nvPr>
        </p:nvSpPr>
        <p:spPr>
          <a:xfrm>
            <a:off x="428596" y="1571612"/>
            <a:ext cx="8124532" cy="4770575"/>
          </a:xfrm>
        </p:spPr>
        <p:txBody>
          <a:bodyPr>
            <a:normAutofit/>
          </a:bodyPr>
          <a:lstStyle/>
          <a:p>
            <a:pPr algn="just"/>
            <a:r>
              <a:rPr lang="en-US" sz="3000" dirty="0" smtClean="0"/>
              <a:t>Investing Activities </a:t>
            </a:r>
            <a:endParaRPr lang="tr-TR" sz="3000" dirty="0" smtClean="0"/>
          </a:p>
          <a:p>
            <a:pPr algn="just">
              <a:buNone/>
            </a:pPr>
            <a:r>
              <a:rPr lang="tr-TR" sz="3000" dirty="0" smtClean="0"/>
              <a:t>	</a:t>
            </a:r>
            <a:r>
              <a:rPr lang="en-US" sz="3000" dirty="0" smtClean="0"/>
              <a:t>– Capital Expenditures </a:t>
            </a:r>
            <a:endParaRPr lang="tr-TR" sz="3000" dirty="0" smtClean="0"/>
          </a:p>
          <a:p>
            <a:pPr algn="just">
              <a:buNone/>
            </a:pPr>
            <a:r>
              <a:rPr lang="tr-TR" sz="3000" dirty="0" smtClean="0"/>
              <a:t>	</a:t>
            </a:r>
            <a:r>
              <a:rPr lang="en-US" sz="3000" dirty="0" smtClean="0"/>
              <a:t>– Buying or Selling Marketable Securities </a:t>
            </a:r>
            <a:endParaRPr lang="tr-TR" sz="3000" dirty="0" smtClean="0"/>
          </a:p>
          <a:p>
            <a:pPr algn="just"/>
            <a:r>
              <a:rPr lang="en-US" sz="3000" dirty="0" smtClean="0"/>
              <a:t> Financing Activities </a:t>
            </a:r>
            <a:endParaRPr lang="tr-TR" sz="3000" dirty="0" smtClean="0"/>
          </a:p>
          <a:p>
            <a:pPr algn="just">
              <a:buNone/>
            </a:pPr>
            <a:r>
              <a:rPr lang="tr-TR" sz="3000" dirty="0" smtClean="0"/>
              <a:t>	</a:t>
            </a:r>
            <a:r>
              <a:rPr lang="en-US" sz="3000" dirty="0" smtClean="0"/>
              <a:t>– Payment of Dividends </a:t>
            </a:r>
            <a:endParaRPr lang="tr-TR" sz="3000" dirty="0" smtClean="0"/>
          </a:p>
          <a:p>
            <a:pPr algn="just">
              <a:buNone/>
            </a:pPr>
            <a:r>
              <a:rPr lang="tr-TR" sz="3000" dirty="0" smtClean="0"/>
              <a:t>	</a:t>
            </a:r>
            <a:r>
              <a:rPr lang="en-US" sz="3000" dirty="0" smtClean="0"/>
              <a:t>• Retained Earnings = Net Income–</a:t>
            </a:r>
            <a:r>
              <a:rPr lang="tr-TR" sz="3000" dirty="0" smtClean="0"/>
              <a:t>D</a:t>
            </a:r>
            <a:r>
              <a:rPr lang="en-US" sz="3000" dirty="0" err="1" smtClean="0"/>
              <a:t>ividends</a:t>
            </a:r>
            <a:r>
              <a:rPr lang="en-US" sz="3000" dirty="0" smtClean="0"/>
              <a:t> </a:t>
            </a:r>
            <a:endParaRPr lang="tr-TR" sz="3000" dirty="0" smtClean="0"/>
          </a:p>
          <a:p>
            <a:pPr algn="just">
              <a:buNone/>
            </a:pPr>
            <a:r>
              <a:rPr lang="tr-TR" sz="3000" dirty="0" smtClean="0"/>
              <a:t>	</a:t>
            </a:r>
            <a:r>
              <a:rPr lang="en-US" sz="3000" dirty="0" smtClean="0"/>
              <a:t>– Changes in Borrowings</a:t>
            </a:r>
            <a:endParaRPr lang="tr-TR" sz="3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a:srcRect/>
          <a:stretch>
            <a:fillRect/>
          </a:stretch>
        </p:blipFill>
        <p:spPr bwMode="auto">
          <a:xfrm>
            <a:off x="6858016" y="5286388"/>
            <a:ext cx="1714512" cy="1258193"/>
          </a:xfrm>
          <a:prstGeom prst="rect">
            <a:avLst/>
          </a:prstGeom>
          <a:noFill/>
          <a:ln w="9525">
            <a:noFill/>
            <a:miter lim="800000"/>
            <a:headEnd/>
            <a:tailEnd/>
          </a:ln>
        </p:spPr>
      </p:pic>
    </p:spTree>
    <p:extLst>
      <p:ext uri="{BB962C8B-B14F-4D97-AF65-F5344CB8AC3E}">
        <p14:creationId xmlns:p14="http://schemas.microsoft.com/office/powerpoint/2010/main" val="58756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14348" y="0"/>
            <a:ext cx="8153400" cy="1143000"/>
          </a:xfrm>
        </p:spPr>
        <p:txBody>
          <a:bodyPr>
            <a:normAutofit/>
          </a:bodyPr>
          <a:lstStyle/>
          <a:p>
            <a:pPr algn="ctr" eaLnBrk="1" hangingPunct="1"/>
            <a:r>
              <a:rPr lang="en-US" altLang="en-US" sz="3600" b="1" dirty="0" smtClean="0">
                <a:latin typeface="Times New Roman" pitchFamily="18" charset="0"/>
                <a:cs typeface="Times New Roman" pitchFamily="18" charset="0"/>
              </a:rPr>
              <a:t>What is a Financial Statement?</a:t>
            </a:r>
          </a:p>
        </p:txBody>
      </p:sp>
      <p:sp>
        <p:nvSpPr>
          <p:cNvPr id="3075" name="Text Box 5"/>
          <p:cNvSpPr txBox="1">
            <a:spLocks noChangeArrowheads="1"/>
          </p:cNvSpPr>
          <p:nvPr/>
        </p:nvSpPr>
        <p:spPr bwMode="auto">
          <a:xfrm>
            <a:off x="571472" y="1371600"/>
            <a:ext cx="8143932" cy="5001369"/>
          </a:xfrm>
          <a:prstGeom prst="rect">
            <a:avLst/>
          </a:prstGeom>
          <a:noFill/>
          <a:ln w="9525">
            <a:noFill/>
            <a:miter lim="800000"/>
            <a:headEnd/>
            <a:tailEnd/>
          </a:ln>
          <a:effectLst/>
        </p:spPr>
        <p:txBody>
          <a:bodyPr wrap="square">
            <a:spAutoFit/>
          </a:bodyPr>
          <a:lstStyle/>
          <a:p>
            <a:pPr marL="457200" indent="-457200" algn="just">
              <a:lnSpc>
                <a:spcPct val="150000"/>
              </a:lnSpc>
              <a:spcBef>
                <a:spcPct val="50000"/>
              </a:spcBef>
            </a:pPr>
            <a:r>
              <a:rPr lang="en-US" altLang="en-US" sz="2200" dirty="0">
                <a:latin typeface="Times New Roman" pitchFamily="18" charset="0"/>
                <a:cs typeface="Times New Roman" pitchFamily="18" charset="0"/>
              </a:rPr>
              <a:t>A financial statement is a quantitative way of showing how a company is doing.</a:t>
            </a:r>
          </a:p>
          <a:p>
            <a:pPr marL="457200" indent="-457200" algn="just">
              <a:lnSpc>
                <a:spcPct val="150000"/>
              </a:lnSpc>
              <a:spcBef>
                <a:spcPct val="50000"/>
              </a:spcBef>
            </a:pPr>
            <a:r>
              <a:rPr lang="en-US" altLang="en-US" sz="2200" dirty="0">
                <a:latin typeface="Times New Roman" pitchFamily="18" charset="0"/>
                <a:cs typeface="Times New Roman" pitchFamily="18" charset="0"/>
              </a:rPr>
              <a:t>Three different ways of representing the financial state of a company:</a:t>
            </a:r>
          </a:p>
          <a:p>
            <a:pPr marL="457200" indent="-457200" algn="just">
              <a:lnSpc>
                <a:spcPct val="150000"/>
              </a:lnSpc>
              <a:spcBef>
                <a:spcPct val="50000"/>
              </a:spcBef>
              <a:buFontTx/>
              <a:buAutoNum type="arabicPeriod"/>
            </a:pPr>
            <a:r>
              <a:rPr lang="en-US" altLang="en-US" sz="2200" dirty="0">
                <a:latin typeface="Times New Roman" pitchFamily="18" charset="0"/>
                <a:cs typeface="Times New Roman" pitchFamily="18" charset="0"/>
              </a:rPr>
              <a:t>Cash Management (can the company meet its obligations?)</a:t>
            </a:r>
          </a:p>
          <a:p>
            <a:pPr marL="457200" indent="-457200" algn="just">
              <a:lnSpc>
                <a:spcPct val="150000"/>
              </a:lnSpc>
              <a:spcBef>
                <a:spcPct val="50000"/>
              </a:spcBef>
              <a:buFontTx/>
              <a:buAutoNum type="arabicPeriod"/>
            </a:pPr>
            <a:r>
              <a:rPr lang="en-US" altLang="en-US" sz="2200" dirty="0">
                <a:latin typeface="Times New Roman" pitchFamily="18" charset="0"/>
                <a:cs typeface="Times New Roman" pitchFamily="18" charset="0"/>
              </a:rPr>
              <a:t>Profitability (Is it making money?) - the income statement</a:t>
            </a:r>
          </a:p>
          <a:p>
            <a:pPr marL="457200" indent="-457200" algn="just">
              <a:lnSpc>
                <a:spcPct val="150000"/>
              </a:lnSpc>
              <a:spcBef>
                <a:spcPct val="50000"/>
              </a:spcBef>
              <a:buFontTx/>
              <a:buAutoNum type="arabicPeriod"/>
            </a:pPr>
            <a:r>
              <a:rPr lang="en-US" altLang="en-US" sz="2200" dirty="0">
                <a:latin typeface="Times New Roman" pitchFamily="18" charset="0"/>
                <a:cs typeface="Times New Roman" pitchFamily="18" charset="0"/>
              </a:rPr>
              <a:t>Assets versus Liabilities (what is the value of the company? Who owns what?) - the balance sheet</a:t>
            </a:r>
          </a:p>
          <a:p>
            <a:pPr marL="457200" indent="-457200" algn="just">
              <a:lnSpc>
                <a:spcPct val="150000"/>
              </a:lnSpc>
              <a:spcBef>
                <a:spcPct val="50000"/>
              </a:spcBef>
            </a:pPr>
            <a:r>
              <a:rPr lang="en-US" altLang="en-US" sz="2200" dirty="0">
                <a:latin typeface="Times New Roman" pitchFamily="18" charset="0"/>
                <a:cs typeface="Times New Roman" pitchFamily="18" charset="0"/>
              </a:rPr>
              <a:t>Each one of these questions is answered by </a:t>
            </a:r>
            <a:r>
              <a:rPr lang="tr-TR" altLang="en-US" sz="2200" dirty="0" err="1" smtClean="0">
                <a:latin typeface="Times New Roman" pitchFamily="18" charset="0"/>
                <a:cs typeface="Times New Roman" pitchFamily="18" charset="0"/>
              </a:rPr>
              <a:t>the</a:t>
            </a:r>
            <a:r>
              <a:rPr lang="en-US" altLang="en-US" sz="2200" dirty="0" smtClean="0">
                <a:latin typeface="Times New Roman" pitchFamily="18" charset="0"/>
                <a:cs typeface="Times New Roman" pitchFamily="18" charset="0"/>
              </a:rPr>
              <a:t> </a:t>
            </a:r>
            <a:r>
              <a:rPr lang="en-US" altLang="en-US" sz="2200" dirty="0">
                <a:latin typeface="Times New Roman" pitchFamily="18" charset="0"/>
                <a:cs typeface="Times New Roman" pitchFamily="18" charset="0"/>
              </a:rPr>
              <a:t>Financial Statements.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Box 6"/>
          <p:cNvSpPr txBox="1">
            <a:spLocks noChangeArrowheads="1"/>
          </p:cNvSpPr>
          <p:nvPr/>
        </p:nvSpPr>
        <p:spPr bwMode="auto">
          <a:xfrm>
            <a:off x="819149" y="1295400"/>
            <a:ext cx="7791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cs typeface="Times New Roman" pitchFamily="18" charset="0"/>
              </a:rPr>
              <a:t>Home Depot Statement of Cash Flows (December 31, 2017) </a:t>
            </a:r>
          </a:p>
          <a:p>
            <a:pPr algn="ctr"/>
            <a:r>
              <a:rPr lang="en-US" altLang="en-US" dirty="0">
                <a:cs typeface="Times New Roman" pitchFamily="18" charset="0"/>
              </a:rPr>
              <a:t>$ Millions</a:t>
            </a:r>
          </a:p>
        </p:txBody>
      </p:sp>
      <p:pic>
        <p:nvPicPr>
          <p:cNvPr id="5" name="Table Placeholder 4">
            <a:extLst>
              <a:ext uri="{FF2B5EF4-FFF2-40B4-BE49-F238E27FC236}">
                <a16:creationId xmlns="" xmlns:a16="http://schemas.microsoft.com/office/drawing/2014/main" id="{6D366BBD-06BD-40ED-8F2C-852FD18F3421}"/>
              </a:ext>
            </a:extLst>
          </p:cNvPr>
          <p:cNvPicPr>
            <a:picLocks noGrp="1" noChangeAspect="1"/>
          </p:cNvPicPr>
          <p:nvPr>
            <p:ph type="tbl" idx="1"/>
          </p:nvPr>
        </p:nvPicPr>
        <p:blipFill>
          <a:blip r:embed="rId3"/>
          <a:stretch>
            <a:fillRect/>
          </a:stretch>
        </p:blipFill>
        <p:spPr>
          <a:xfrm>
            <a:off x="1000100" y="2285991"/>
            <a:ext cx="7072362" cy="3945633"/>
          </a:xfrm>
          <a:prstGeom prst="rect">
            <a:avLst/>
          </a:prstGeom>
          <a:ln>
            <a:noFill/>
          </a:ln>
          <a:effectLst>
            <a:outerShdw blurRad="292100" dist="139700" dir="2700000" algn="tl" rotWithShape="0">
              <a:srgbClr val="333333">
                <a:alpha val="65000"/>
              </a:srgbClr>
            </a:outerShdw>
          </a:effectLst>
        </p:spPr>
      </p:pic>
      <p:sp>
        <p:nvSpPr>
          <p:cNvPr id="7" name="Rectangle 4"/>
          <p:cNvSpPr>
            <a:spLocks noGrp="1" noChangeArrowheads="1"/>
          </p:cNvSpPr>
          <p:nvPr>
            <p:ph type="title"/>
          </p:nvPr>
        </p:nvSpPr>
        <p:spPr>
          <a:xfrm>
            <a:off x="428596" y="0"/>
            <a:ext cx="8229600" cy="1143000"/>
          </a:xfrm>
        </p:spPr>
        <p:txBody>
          <a:bodyPr>
            <a:normAutofit/>
          </a:bodyPr>
          <a:lstStyle/>
          <a:p>
            <a:pPr algn="ctr"/>
            <a:r>
              <a:rPr lang="en-US" altLang="en-US" sz="3600" b="1" dirty="0">
                <a:latin typeface="Times New Roman" pitchFamily="18" charset="0"/>
                <a:cs typeface="Times New Roman" pitchFamily="18" charset="0"/>
              </a:rPr>
              <a:t>The Statement of Cash Flows </a:t>
            </a: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011334"/>
      </p:ext>
    </p:extLst>
  </p:cSld>
  <p:clrMapOvr>
    <a:masterClrMapping/>
  </p:clrMapOvr>
  <p:transition spd="med">
    <p:pull dir="d"/>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Box 6"/>
          <p:cNvSpPr txBox="1">
            <a:spLocks noChangeArrowheads="1"/>
          </p:cNvSpPr>
          <p:nvPr/>
        </p:nvSpPr>
        <p:spPr bwMode="auto">
          <a:xfrm>
            <a:off x="642910" y="1428736"/>
            <a:ext cx="7839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dirty="0">
                <a:cs typeface="Times New Roman" pitchFamily="18" charset="0"/>
              </a:rPr>
              <a:t>Home Depot Statement of Cash Flows (December 31, 2017) (continued)  $ Millions</a:t>
            </a:r>
          </a:p>
        </p:txBody>
      </p:sp>
      <p:pic>
        <p:nvPicPr>
          <p:cNvPr id="2" name="Picture 1">
            <a:extLst>
              <a:ext uri="{FF2B5EF4-FFF2-40B4-BE49-F238E27FC236}">
                <a16:creationId xmlns="" xmlns:a16="http://schemas.microsoft.com/office/drawing/2014/main" id="{53A591E5-2763-4D48-9424-C0BA2C089DE1}"/>
              </a:ext>
            </a:extLst>
          </p:cNvPr>
          <p:cNvPicPr>
            <a:picLocks noChangeAspect="1"/>
          </p:cNvPicPr>
          <p:nvPr/>
        </p:nvPicPr>
        <p:blipFill>
          <a:blip r:embed="rId3"/>
          <a:stretch>
            <a:fillRect/>
          </a:stretch>
        </p:blipFill>
        <p:spPr>
          <a:xfrm>
            <a:off x="1643042" y="2285992"/>
            <a:ext cx="6144172" cy="4071966"/>
          </a:xfrm>
          <a:prstGeom prst="rect">
            <a:avLst/>
          </a:prstGeom>
          <a:ln>
            <a:noFill/>
          </a:ln>
          <a:effectLst>
            <a:outerShdw blurRad="292100" dist="139700" dir="2700000" algn="tl" rotWithShape="0">
              <a:srgbClr val="333333">
                <a:alpha val="65000"/>
              </a:srgbClr>
            </a:outerShdw>
          </a:effectLst>
        </p:spPr>
      </p:pic>
      <p:sp>
        <p:nvSpPr>
          <p:cNvPr id="6" name="Rectangle 4"/>
          <p:cNvSpPr>
            <a:spLocks noGrp="1" noChangeArrowheads="1"/>
          </p:cNvSpPr>
          <p:nvPr>
            <p:ph type="title"/>
          </p:nvPr>
        </p:nvSpPr>
        <p:spPr>
          <a:xfrm>
            <a:off x="428596" y="285728"/>
            <a:ext cx="8229600" cy="1143000"/>
          </a:xfrm>
        </p:spPr>
        <p:txBody>
          <a:bodyPr>
            <a:normAutofit/>
          </a:bodyPr>
          <a:lstStyle/>
          <a:p>
            <a:pPr algn="ctr"/>
            <a:r>
              <a:rPr lang="en-US" altLang="en-US" sz="3600" b="1" dirty="0">
                <a:latin typeface="Times New Roman" pitchFamily="18" charset="0"/>
                <a:cs typeface="Times New Roman" pitchFamily="18" charset="0"/>
              </a:rPr>
              <a:t>The Statement of Cash Flows </a:t>
            </a: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423447"/>
      </p:ext>
    </p:extLst>
  </p:cSld>
  <p:clrMapOvr>
    <a:masterClrMapping/>
  </p:clrMapOvr>
  <p:transition spd="med">
    <p:pull dir="d"/>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Box 6"/>
          <p:cNvSpPr txBox="1">
            <a:spLocks noChangeArrowheads="1"/>
          </p:cNvSpPr>
          <p:nvPr/>
        </p:nvSpPr>
        <p:spPr bwMode="auto">
          <a:xfrm>
            <a:off x="714348" y="1643050"/>
            <a:ext cx="81924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dirty="0">
                <a:cs typeface="Times New Roman" pitchFamily="18" charset="0"/>
              </a:rPr>
              <a:t>Home Depot Statement of Cash Flows (December 31, 2017) (continued)  $ Millions</a:t>
            </a:r>
          </a:p>
        </p:txBody>
      </p:sp>
      <p:pic>
        <p:nvPicPr>
          <p:cNvPr id="3" name="Picture 2">
            <a:extLst>
              <a:ext uri="{FF2B5EF4-FFF2-40B4-BE49-F238E27FC236}">
                <a16:creationId xmlns="" xmlns:a16="http://schemas.microsoft.com/office/drawing/2014/main" id="{734AF954-A55B-4CB1-AE3E-E5F1F07A2FF8}"/>
              </a:ext>
            </a:extLst>
          </p:cNvPr>
          <p:cNvPicPr>
            <a:picLocks noChangeAspect="1"/>
          </p:cNvPicPr>
          <p:nvPr/>
        </p:nvPicPr>
        <p:blipFill>
          <a:blip r:embed="rId3"/>
          <a:stretch>
            <a:fillRect/>
          </a:stretch>
        </p:blipFill>
        <p:spPr>
          <a:xfrm>
            <a:off x="685800" y="3324275"/>
            <a:ext cx="7859154" cy="1819237"/>
          </a:xfrm>
          <a:prstGeom prst="rect">
            <a:avLst/>
          </a:prstGeom>
          <a:ln>
            <a:noFill/>
          </a:ln>
          <a:effectLst>
            <a:outerShdw blurRad="292100" dist="139700" dir="2700000" algn="tl" rotWithShape="0">
              <a:srgbClr val="333333">
                <a:alpha val="65000"/>
              </a:srgbClr>
            </a:outerShdw>
          </a:effectLst>
        </p:spPr>
      </p:pic>
      <p:sp>
        <p:nvSpPr>
          <p:cNvPr id="6" name="Rectangle 4"/>
          <p:cNvSpPr>
            <a:spLocks noGrp="1" noChangeArrowheads="1"/>
          </p:cNvSpPr>
          <p:nvPr>
            <p:ph type="title"/>
          </p:nvPr>
        </p:nvSpPr>
        <p:spPr>
          <a:xfrm>
            <a:off x="428596" y="285728"/>
            <a:ext cx="8229600" cy="1143000"/>
          </a:xfrm>
        </p:spPr>
        <p:txBody>
          <a:bodyPr>
            <a:normAutofit/>
          </a:bodyPr>
          <a:lstStyle/>
          <a:p>
            <a:pPr algn="ctr"/>
            <a:r>
              <a:rPr lang="en-US" altLang="en-US" sz="3600" b="1" dirty="0">
                <a:latin typeface="Times New Roman" pitchFamily="18" charset="0"/>
                <a:cs typeface="Times New Roman" pitchFamily="18" charset="0"/>
              </a:rPr>
              <a:t>The Statement of Cash Flows </a:t>
            </a: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811142"/>
      </p:ext>
    </p:extLst>
  </p:cSld>
  <p:clrMapOvr>
    <a:masterClrMapping/>
  </p:clrMapOvr>
  <p:transition spd="med">
    <p:pull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57158" y="0"/>
            <a:ext cx="8229600" cy="1143000"/>
          </a:xfrm>
        </p:spPr>
        <p:txBody>
          <a:bodyPr>
            <a:normAutofit/>
          </a:bodyPr>
          <a:lstStyle/>
          <a:p>
            <a:pPr algn="ctr"/>
            <a:r>
              <a:rPr lang="en-US" altLang="en-US" sz="3200" b="1" dirty="0">
                <a:latin typeface="Times New Roman" pitchFamily="18" charset="0"/>
                <a:cs typeface="Times New Roman" pitchFamily="18" charset="0"/>
              </a:rPr>
              <a:t>Free Cash Flow</a:t>
            </a:r>
          </a:p>
        </p:txBody>
      </p:sp>
      <p:sp>
        <p:nvSpPr>
          <p:cNvPr id="21507" name="Content Placeholder 2"/>
          <p:cNvSpPr>
            <a:spLocks noGrp="1"/>
          </p:cNvSpPr>
          <p:nvPr>
            <p:ph idx="1"/>
          </p:nvPr>
        </p:nvSpPr>
        <p:spPr>
          <a:xfrm>
            <a:off x="500034" y="1295400"/>
            <a:ext cx="8186766" cy="5105400"/>
          </a:xfrm>
        </p:spPr>
        <p:txBody>
          <a:bodyPr>
            <a:noAutofit/>
          </a:bodyPr>
          <a:lstStyle/>
          <a:p>
            <a:pPr algn="just"/>
            <a:r>
              <a:rPr lang="en-US" altLang="en-US" sz="3000" dirty="0">
                <a:latin typeface="Times New Roman" pitchFamily="18" charset="0"/>
                <a:cs typeface="Times New Roman" pitchFamily="18" charset="0"/>
              </a:rPr>
              <a:t>Free Cash Flow (FCF)</a:t>
            </a:r>
          </a:p>
          <a:p>
            <a:pPr lvl="1" algn="just"/>
            <a:r>
              <a:rPr lang="en-US" altLang="en-US" sz="2600" dirty="0">
                <a:latin typeface="Times New Roman" pitchFamily="18" charset="0"/>
                <a:cs typeface="Times New Roman" pitchFamily="18" charset="0"/>
              </a:rPr>
              <a:t>Cash available for distribution to investors after firm pays for new investments or additions to working capital</a:t>
            </a:r>
          </a:p>
          <a:p>
            <a:pPr marL="1257300" lvl="3" indent="0" algn="just">
              <a:buNone/>
            </a:pPr>
            <a:r>
              <a:rPr lang="en-US" altLang="en-US" sz="2400" dirty="0">
                <a:latin typeface="Times New Roman" pitchFamily="18" charset="0"/>
                <a:cs typeface="Times New Roman" pitchFamily="18" charset="0"/>
              </a:rPr>
              <a:t>FCF = Net Income </a:t>
            </a:r>
          </a:p>
          <a:p>
            <a:pPr marL="1257300" lvl="3" indent="0" algn="just">
              <a:buNone/>
            </a:pPr>
            <a:r>
              <a:rPr lang="en-US" altLang="en-US" sz="2400" dirty="0">
                <a:latin typeface="Times New Roman" pitchFamily="18" charset="0"/>
                <a:cs typeface="Times New Roman" pitchFamily="18" charset="0"/>
              </a:rPr>
              <a:t>+ interest </a:t>
            </a:r>
          </a:p>
          <a:p>
            <a:pPr marL="1257300" lvl="3" indent="0" algn="just">
              <a:buNone/>
            </a:pPr>
            <a:r>
              <a:rPr lang="en-US" altLang="en-US" sz="2400" dirty="0">
                <a:latin typeface="Times New Roman" pitchFamily="18" charset="0"/>
                <a:cs typeface="Times New Roman" pitchFamily="18" charset="0"/>
              </a:rPr>
              <a:t>+ depreciation </a:t>
            </a:r>
          </a:p>
          <a:p>
            <a:pPr marL="1257300" lvl="3" indent="0" algn="just">
              <a:buNone/>
            </a:pPr>
            <a:r>
              <a:rPr lang="en-US" altLang="en-US" sz="2400" dirty="0">
                <a:latin typeface="Times New Roman" pitchFamily="18" charset="0"/>
                <a:cs typeface="Times New Roman" pitchFamily="18" charset="0"/>
              </a:rPr>
              <a:t>- additions to net working capital</a:t>
            </a:r>
          </a:p>
          <a:p>
            <a:pPr marL="1257300" lvl="3" indent="0" algn="just">
              <a:buNone/>
            </a:pPr>
            <a:r>
              <a:rPr lang="en-US" altLang="en-US" sz="2400" dirty="0">
                <a:latin typeface="Times New Roman" pitchFamily="18" charset="0"/>
                <a:cs typeface="Times New Roman" pitchFamily="18" charset="0"/>
              </a:rPr>
              <a:t>- capital expenditures</a:t>
            </a:r>
          </a:p>
          <a:p>
            <a:pPr marL="400050" lvl="1" indent="0" algn="just">
              <a:lnSpc>
                <a:spcPct val="150000"/>
              </a:lnSpc>
              <a:buNone/>
            </a:pPr>
            <a:r>
              <a:rPr lang="en-US" altLang="en-US" sz="2400" dirty="0">
                <a:latin typeface="Times New Roman" pitchFamily="18" charset="0"/>
                <a:cs typeface="Times New Roman" pitchFamily="18" charset="0"/>
              </a:rPr>
              <a:t>Home Depot free cash flow =</a:t>
            </a:r>
          </a:p>
          <a:p>
            <a:pPr marL="400050" lvl="1" indent="0" algn="just">
              <a:buNone/>
            </a:pPr>
            <a:r>
              <a:rPr lang="en-US" altLang="en-US" sz="2400" dirty="0">
                <a:latin typeface="Times New Roman" pitchFamily="18" charset="0"/>
                <a:cs typeface="Times New Roman" pitchFamily="18" charset="0"/>
              </a:rPr>
              <a:t>$8,630 + $1,057 + $2,062 - $1,066 - $1,955 = $8,728</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3439926"/>
      </p:ext>
    </p:extLst>
  </p:cSld>
  <p:clrMapOvr>
    <a:masterClrMapping/>
  </p:clrMapOvr>
  <p:transition spd="med">
    <p:pull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normAutofit/>
          </a:bodyPr>
          <a:lstStyle/>
          <a:p>
            <a:r>
              <a:rPr lang="tr-TR" sz="2800" b="1" dirty="0" err="1" smtClean="0">
                <a:latin typeface="Times New Roman" pitchFamily="18" charset="0"/>
                <a:cs typeface="Times New Roman" pitchFamily="18" charset="0"/>
              </a:rPr>
              <a:t>Example</a:t>
            </a:r>
            <a:r>
              <a:rPr lang="tr-TR" sz="2800" b="1" dirty="0" smtClean="0">
                <a:latin typeface="Times New Roman" pitchFamily="18" charset="0"/>
                <a:cs typeface="Times New Roman" pitchFamily="18" charset="0"/>
              </a:rPr>
              <a:t> 6:</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285860"/>
            <a:ext cx="8229600" cy="5286412"/>
          </a:xfrm>
        </p:spPr>
        <p:txBody>
          <a:bodyPr/>
          <a:lstStyle/>
          <a:p>
            <a:pPr algn="just">
              <a:buNone/>
            </a:pPr>
            <a:r>
              <a:rPr lang="tr-TR"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Here are the 2018 and 2019 (incomplete) balance sheets for </a:t>
            </a:r>
            <a:r>
              <a:rPr lang="en-GB" dirty="0" err="1" smtClean="0">
                <a:latin typeface="Times New Roman" pitchFamily="18" charset="0"/>
                <a:cs typeface="Times New Roman" pitchFamily="18" charset="0"/>
              </a:rPr>
              <a:t>Newble</a:t>
            </a:r>
            <a:r>
              <a:rPr lang="en-GB" dirty="0" smtClean="0">
                <a:latin typeface="Times New Roman" pitchFamily="18" charset="0"/>
                <a:cs typeface="Times New Roman" pitchFamily="18" charset="0"/>
              </a:rPr>
              <a:t> Oil Corp.</a:t>
            </a:r>
            <a:endParaRPr lang="tr-TR" dirty="0" smtClean="0">
              <a:latin typeface="Times New Roman" pitchFamily="18" charset="0"/>
              <a:cs typeface="Times New Roman" pitchFamily="18" charset="0"/>
            </a:endParaRPr>
          </a:p>
          <a:p>
            <a:pPr algn="just">
              <a:buNone/>
            </a:pPr>
            <a:endParaRPr lang="tr-TR" dirty="0" smtClean="0">
              <a:latin typeface="Times New Roman" pitchFamily="18" charset="0"/>
              <a:cs typeface="Times New Roman" pitchFamily="18" charset="0"/>
            </a:endParaRPr>
          </a:p>
          <a:p>
            <a:pPr algn="just">
              <a:buNone/>
            </a:pPr>
            <a:endParaRPr lang="tr-TR" dirty="0" smtClean="0">
              <a:latin typeface="Times New Roman" pitchFamily="18" charset="0"/>
              <a:cs typeface="Times New Roman" pitchFamily="18" charset="0"/>
            </a:endParaRPr>
          </a:p>
          <a:p>
            <a:pPr algn="just">
              <a:buNone/>
            </a:pPr>
            <a:endParaRPr lang="tr-TR" dirty="0" smtClean="0">
              <a:latin typeface="Times New Roman" pitchFamily="18" charset="0"/>
              <a:cs typeface="Times New Roman" pitchFamily="18" charset="0"/>
            </a:endParaRPr>
          </a:p>
          <a:p>
            <a:pPr algn="just">
              <a:buNone/>
            </a:pPr>
            <a:endParaRPr lang="tr-TR" dirty="0" smtClean="0">
              <a:latin typeface="Times New Roman" pitchFamily="18" charset="0"/>
              <a:cs typeface="Times New Roman" pitchFamily="18" charset="0"/>
            </a:endParaRPr>
          </a:p>
          <a:p>
            <a:pPr algn="just">
              <a:buNone/>
            </a:pPr>
            <a:endParaRPr lang="tr-TR" dirty="0" smtClean="0">
              <a:latin typeface="Times New Roman" pitchFamily="18" charset="0"/>
              <a:cs typeface="Times New Roman" pitchFamily="18" charset="0"/>
            </a:endParaRPr>
          </a:p>
          <a:p>
            <a:pPr marL="514350" indent="-514350" algn="just">
              <a:buAutoNum type="alphaLcPeriod"/>
            </a:pPr>
            <a:r>
              <a:rPr lang="en-GB" dirty="0" smtClean="0">
                <a:latin typeface="Times New Roman" pitchFamily="18" charset="0"/>
                <a:cs typeface="Times New Roman" pitchFamily="18" charset="0"/>
              </a:rPr>
              <a:t>What was owners’ equity at the end of 2018 and 2019?</a:t>
            </a:r>
            <a:endParaRPr lang="tr-TR" dirty="0" smtClean="0">
              <a:latin typeface="Times New Roman" pitchFamily="18" charset="0"/>
              <a:cs typeface="Times New Roman" pitchFamily="18" charset="0"/>
            </a:endParaRPr>
          </a:p>
          <a:p>
            <a:pPr marL="514350" indent="-514350" algn="just">
              <a:buAutoNum type="alphaLcPeriod"/>
            </a:pPr>
            <a:r>
              <a:rPr lang="en-GB" dirty="0" smtClean="0">
                <a:latin typeface="Times New Roman" pitchFamily="18" charset="0"/>
                <a:cs typeface="Times New Roman" pitchFamily="18" charset="0"/>
              </a:rPr>
              <a:t>What was the change in net working capital between 2018 and 2019?</a:t>
            </a:r>
            <a:endParaRPr lang="tr-TR" dirty="0">
              <a:latin typeface="Times New Roman" pitchFamily="18" charset="0"/>
              <a:cs typeface="Times New Roman" pitchFamily="18" charset="0"/>
            </a:endParaRPr>
          </a:p>
        </p:txBody>
      </p:sp>
      <p:graphicFrame>
        <p:nvGraphicFramePr>
          <p:cNvPr id="4" name="3 Tablo"/>
          <p:cNvGraphicFramePr>
            <a:graphicFrameLocks noGrp="1"/>
          </p:cNvGraphicFramePr>
          <p:nvPr/>
        </p:nvGraphicFramePr>
        <p:xfrm>
          <a:off x="857224" y="2285992"/>
          <a:ext cx="7715304" cy="2071702"/>
        </p:xfrm>
        <a:graphic>
          <a:graphicData uri="http://schemas.openxmlformats.org/drawingml/2006/table">
            <a:tbl>
              <a:tblPr>
                <a:tableStyleId>{5940675A-B579-460E-94D1-54222C63F5DA}</a:tableStyleId>
              </a:tblPr>
              <a:tblGrid>
                <a:gridCol w="2003012"/>
                <a:gridCol w="816042"/>
                <a:gridCol w="890227"/>
                <a:gridCol w="519299"/>
                <a:gridCol w="1780455"/>
                <a:gridCol w="816042"/>
                <a:gridCol w="890227"/>
              </a:tblGrid>
              <a:tr h="462922">
                <a:tc gridSpan="7">
                  <a:txBody>
                    <a:bodyPr/>
                    <a:lstStyle/>
                    <a:p>
                      <a:pPr algn="ctr" fontAlgn="ctr"/>
                      <a:r>
                        <a:rPr lang="tr-TR" sz="1800" b="1" u="none" strike="noStrike" dirty="0" err="1">
                          <a:latin typeface="Times New Roman" pitchFamily="18" charset="0"/>
                          <a:cs typeface="Times New Roman" pitchFamily="18" charset="0"/>
                        </a:rPr>
                        <a:t>Balance</a:t>
                      </a:r>
                      <a:r>
                        <a:rPr lang="tr-TR" sz="1800" b="1" u="none" strike="noStrike" dirty="0">
                          <a:latin typeface="Times New Roman" pitchFamily="18" charset="0"/>
                          <a:cs typeface="Times New Roman" pitchFamily="18" charset="0"/>
                        </a:rPr>
                        <a:t> </a:t>
                      </a:r>
                      <a:r>
                        <a:rPr lang="tr-TR" sz="1800" b="1" u="none" strike="noStrike" dirty="0" err="1">
                          <a:latin typeface="Times New Roman" pitchFamily="18" charset="0"/>
                          <a:cs typeface="Times New Roman" pitchFamily="18" charset="0"/>
                        </a:rPr>
                        <a:t>Sheet</a:t>
                      </a:r>
                      <a:r>
                        <a:rPr lang="tr-TR" sz="1800" b="1" u="none" strike="noStrike" dirty="0">
                          <a:latin typeface="Times New Roman" pitchFamily="18" charset="0"/>
                          <a:cs typeface="Times New Roman" pitchFamily="18" charset="0"/>
                        </a:rPr>
                        <a:t> (in </a:t>
                      </a:r>
                      <a:r>
                        <a:rPr lang="tr-TR" sz="1800" b="1" u="none" strike="noStrike" dirty="0" err="1">
                          <a:latin typeface="Times New Roman" pitchFamily="18" charset="0"/>
                          <a:cs typeface="Times New Roman" pitchFamily="18" charset="0"/>
                        </a:rPr>
                        <a:t>millions</a:t>
                      </a:r>
                      <a:r>
                        <a:rPr lang="tr-TR" sz="1800" b="1" u="none" strike="noStrike" dirty="0">
                          <a:latin typeface="Times New Roman" pitchFamily="18" charset="0"/>
                          <a:cs typeface="Times New Roman" pitchFamily="18" charset="0"/>
                        </a:rPr>
                        <a:t>)</a:t>
                      </a:r>
                      <a:endParaRPr lang="tr-TR" sz="1800" b="1" i="0" u="none" strike="noStrike" dirty="0">
                        <a:solidFill>
                          <a:srgbClr val="000000"/>
                        </a:solidFill>
                        <a:latin typeface="Times New Roman" pitchFamily="18" charset="0"/>
                        <a:cs typeface="Times New Roman" pitchFamily="18" charset="0"/>
                      </a:endParaRPr>
                    </a:p>
                  </a:txBody>
                  <a:tcPr marL="6991" marR="6991" marT="6991" marB="0" anchor="ctr"/>
                </a:tc>
                <a:tc hMerge="1">
                  <a:txBody>
                    <a:bodyPr/>
                    <a:lstStyle/>
                    <a:p>
                      <a:pPr algn="ctr" fontAlgn="ctr"/>
                      <a:endParaRPr lang="tr-TR" sz="800" b="1" i="0" u="none" strike="noStrike" dirty="0">
                        <a:solidFill>
                          <a:srgbClr val="000000"/>
                        </a:solidFill>
                        <a:latin typeface="Calibri"/>
                      </a:endParaRPr>
                    </a:p>
                  </a:txBody>
                  <a:tcPr marL="6991" marR="6991" marT="6991" marB="0" anchor="ctr"/>
                </a:tc>
                <a:tc hMerge="1">
                  <a:txBody>
                    <a:bodyPr/>
                    <a:lstStyle/>
                    <a:p>
                      <a:pPr algn="ctr" fontAlgn="ctr"/>
                      <a:endParaRPr lang="tr-TR" sz="800" b="1" i="0" u="none" strike="noStrike">
                        <a:solidFill>
                          <a:srgbClr val="000000"/>
                        </a:solidFill>
                        <a:latin typeface="Calibri"/>
                      </a:endParaRPr>
                    </a:p>
                  </a:txBody>
                  <a:tcPr marL="6991" marR="6991" marT="6991" marB="0" anchor="ctr"/>
                </a:tc>
                <a:tc hMerge="1">
                  <a:txBody>
                    <a:bodyPr/>
                    <a:lstStyle/>
                    <a:p>
                      <a:pPr algn="ctr" fontAlgn="ctr"/>
                      <a:endParaRPr lang="tr-TR" sz="800" b="1" i="0" u="none" strike="noStrike">
                        <a:solidFill>
                          <a:srgbClr val="000000"/>
                        </a:solidFill>
                        <a:latin typeface="Calibri"/>
                      </a:endParaRPr>
                    </a:p>
                  </a:txBody>
                  <a:tcPr marL="6991" marR="6991" marT="6991" marB="0" anchor="ctr"/>
                </a:tc>
                <a:tc hMerge="1">
                  <a:txBody>
                    <a:bodyPr/>
                    <a:lstStyle/>
                    <a:p>
                      <a:pPr algn="ctr" fontAlgn="ctr"/>
                      <a:endParaRPr lang="tr-TR" sz="800" b="1" i="0" u="none" strike="noStrike">
                        <a:solidFill>
                          <a:srgbClr val="000000"/>
                        </a:solidFill>
                        <a:latin typeface="Calibri"/>
                      </a:endParaRPr>
                    </a:p>
                  </a:txBody>
                  <a:tcPr marL="6991" marR="6991" marT="6991" marB="0" anchor="ctr"/>
                </a:tc>
                <a:tc hMerge="1">
                  <a:txBody>
                    <a:bodyPr/>
                    <a:lstStyle/>
                    <a:p>
                      <a:pPr algn="ctr" fontAlgn="ctr"/>
                      <a:endParaRPr lang="tr-TR" sz="800" b="1" i="0" u="none" strike="noStrike">
                        <a:solidFill>
                          <a:srgbClr val="000000"/>
                        </a:solidFill>
                        <a:latin typeface="Calibri"/>
                      </a:endParaRPr>
                    </a:p>
                  </a:txBody>
                  <a:tcPr marL="6991" marR="6991" marT="6991" marB="0" anchor="ctr"/>
                </a:tc>
                <a:tc hMerge="1">
                  <a:txBody>
                    <a:bodyPr/>
                    <a:lstStyle/>
                    <a:p>
                      <a:pPr algn="ctr" fontAlgn="ctr"/>
                      <a:endParaRPr lang="tr-TR" sz="800" b="1" i="0" u="none" strike="noStrike" dirty="0">
                        <a:solidFill>
                          <a:srgbClr val="000000"/>
                        </a:solidFill>
                        <a:latin typeface="Calibri"/>
                      </a:endParaRPr>
                    </a:p>
                  </a:txBody>
                  <a:tcPr marL="6991" marR="6991" marT="6991" marB="0" anchor="ctr"/>
                </a:tc>
              </a:tr>
              <a:tr h="462922">
                <a:tc>
                  <a:txBody>
                    <a:bodyPr/>
                    <a:lstStyle/>
                    <a:p>
                      <a:pPr algn="l" fontAlgn="ctr"/>
                      <a:r>
                        <a:rPr lang="tr-TR" sz="1800" b="1" u="none" strike="noStrike" dirty="0" err="1">
                          <a:latin typeface="Times New Roman" pitchFamily="18" charset="0"/>
                          <a:cs typeface="Times New Roman" pitchFamily="18" charset="0"/>
                        </a:rPr>
                        <a:t>Assets</a:t>
                      </a:r>
                      <a:endParaRPr lang="tr-TR" sz="1800" b="1" i="0" u="none" strike="noStrike" dirty="0">
                        <a:solidFill>
                          <a:srgbClr val="000000"/>
                        </a:solidFill>
                        <a:latin typeface="Times New Roman" pitchFamily="18" charset="0"/>
                        <a:cs typeface="Times New Roman" pitchFamily="18" charset="0"/>
                      </a:endParaRPr>
                    </a:p>
                  </a:txBody>
                  <a:tcPr marL="6991" marR="6991" marT="6991" marB="0" anchor="ctr"/>
                </a:tc>
                <a:tc>
                  <a:txBody>
                    <a:bodyPr/>
                    <a:lstStyle/>
                    <a:p>
                      <a:pPr algn="r" fontAlgn="ctr"/>
                      <a:r>
                        <a:rPr lang="tr-TR" sz="1800" b="1" u="none" strike="noStrike" dirty="0">
                          <a:latin typeface="Times New Roman" pitchFamily="18" charset="0"/>
                          <a:cs typeface="Times New Roman" pitchFamily="18" charset="0"/>
                        </a:rPr>
                        <a:t>2018</a:t>
                      </a:r>
                      <a:endParaRPr lang="tr-TR" sz="1800" b="1" i="0" u="none" strike="noStrike" dirty="0">
                        <a:solidFill>
                          <a:srgbClr val="000000"/>
                        </a:solidFill>
                        <a:latin typeface="Times New Roman" pitchFamily="18" charset="0"/>
                        <a:cs typeface="Times New Roman" pitchFamily="18" charset="0"/>
                      </a:endParaRPr>
                    </a:p>
                  </a:txBody>
                  <a:tcPr marL="6991" marR="6991" marT="6991" marB="0" anchor="ctr"/>
                </a:tc>
                <a:tc>
                  <a:txBody>
                    <a:bodyPr/>
                    <a:lstStyle/>
                    <a:p>
                      <a:pPr algn="r" fontAlgn="ctr"/>
                      <a:r>
                        <a:rPr lang="tr-TR" sz="1800" b="1" u="none" strike="noStrike" dirty="0">
                          <a:latin typeface="Times New Roman" pitchFamily="18" charset="0"/>
                          <a:cs typeface="Times New Roman" pitchFamily="18" charset="0"/>
                        </a:rPr>
                        <a:t>2019</a:t>
                      </a:r>
                      <a:endParaRPr lang="tr-TR" sz="1800" b="1" i="0" u="none" strike="noStrike" dirty="0">
                        <a:solidFill>
                          <a:srgbClr val="000000"/>
                        </a:solidFill>
                        <a:latin typeface="Times New Roman" pitchFamily="18" charset="0"/>
                        <a:cs typeface="Times New Roman" pitchFamily="18" charset="0"/>
                      </a:endParaRPr>
                    </a:p>
                  </a:txBody>
                  <a:tcPr marL="6991" marR="6991" marT="6991" marB="0" anchor="ctr"/>
                </a:tc>
                <a:tc>
                  <a:txBody>
                    <a:bodyPr/>
                    <a:lstStyle/>
                    <a:p>
                      <a:pPr algn="l" fontAlgn="ctr"/>
                      <a:endParaRPr lang="tr-TR" sz="1800" b="1" i="0" u="none" strike="noStrike" dirty="0">
                        <a:solidFill>
                          <a:srgbClr val="000000"/>
                        </a:solidFill>
                        <a:latin typeface="Times New Roman" pitchFamily="18" charset="0"/>
                        <a:cs typeface="Times New Roman" pitchFamily="18" charset="0"/>
                      </a:endParaRPr>
                    </a:p>
                  </a:txBody>
                  <a:tcPr marL="6991" marR="6991" marT="6991" marB="0" anchor="ctr"/>
                </a:tc>
                <a:tc>
                  <a:txBody>
                    <a:bodyPr/>
                    <a:lstStyle/>
                    <a:p>
                      <a:pPr algn="l" fontAlgn="ctr"/>
                      <a:r>
                        <a:rPr lang="tr-TR" sz="1800" b="1" u="none" strike="noStrike" dirty="0" err="1">
                          <a:latin typeface="Times New Roman" pitchFamily="18" charset="0"/>
                          <a:cs typeface="Times New Roman" pitchFamily="18" charset="0"/>
                        </a:rPr>
                        <a:t>Liabilities</a:t>
                      </a:r>
                      <a:endParaRPr lang="tr-TR" sz="1800" b="1" i="0" u="none" strike="noStrike" dirty="0">
                        <a:solidFill>
                          <a:srgbClr val="000000"/>
                        </a:solidFill>
                        <a:latin typeface="Times New Roman" pitchFamily="18" charset="0"/>
                        <a:cs typeface="Times New Roman" pitchFamily="18" charset="0"/>
                      </a:endParaRPr>
                    </a:p>
                  </a:txBody>
                  <a:tcPr marL="6991" marR="6991" marT="6991" marB="0" anchor="ctr"/>
                </a:tc>
                <a:tc>
                  <a:txBody>
                    <a:bodyPr/>
                    <a:lstStyle/>
                    <a:p>
                      <a:pPr algn="r" fontAlgn="ctr"/>
                      <a:r>
                        <a:rPr lang="tr-TR" sz="1800" b="1" u="none" strike="noStrike" dirty="0">
                          <a:latin typeface="Times New Roman" pitchFamily="18" charset="0"/>
                          <a:cs typeface="Times New Roman" pitchFamily="18" charset="0"/>
                        </a:rPr>
                        <a:t>2018</a:t>
                      </a:r>
                      <a:endParaRPr lang="tr-TR" sz="1800" b="1" i="0" u="none" strike="noStrike" dirty="0">
                        <a:solidFill>
                          <a:srgbClr val="000000"/>
                        </a:solidFill>
                        <a:latin typeface="Times New Roman" pitchFamily="18" charset="0"/>
                        <a:cs typeface="Times New Roman" pitchFamily="18" charset="0"/>
                      </a:endParaRPr>
                    </a:p>
                  </a:txBody>
                  <a:tcPr marL="6991" marR="6991" marT="6991" marB="0" anchor="ctr"/>
                </a:tc>
                <a:tc>
                  <a:txBody>
                    <a:bodyPr/>
                    <a:lstStyle/>
                    <a:p>
                      <a:pPr algn="r" fontAlgn="ctr"/>
                      <a:r>
                        <a:rPr lang="tr-TR" sz="1800" b="1" u="none" strike="noStrike" dirty="0">
                          <a:latin typeface="Times New Roman" pitchFamily="18" charset="0"/>
                          <a:cs typeface="Times New Roman" pitchFamily="18" charset="0"/>
                        </a:rPr>
                        <a:t>2019</a:t>
                      </a:r>
                      <a:endParaRPr lang="tr-TR" sz="1800" b="1" i="0" u="none" strike="noStrike" dirty="0">
                        <a:solidFill>
                          <a:srgbClr val="000000"/>
                        </a:solidFill>
                        <a:latin typeface="Times New Roman" pitchFamily="18" charset="0"/>
                        <a:cs typeface="Times New Roman" pitchFamily="18" charset="0"/>
                      </a:endParaRPr>
                    </a:p>
                  </a:txBody>
                  <a:tcPr marL="6991" marR="6991" marT="6991" marB="0" anchor="ctr"/>
                </a:tc>
              </a:tr>
              <a:tr h="572929">
                <a:tc>
                  <a:txBody>
                    <a:bodyPr/>
                    <a:lstStyle/>
                    <a:p>
                      <a:pPr algn="l" fontAlgn="ctr"/>
                      <a:r>
                        <a:rPr lang="tr-TR" sz="1800" u="none" strike="noStrike" dirty="0" err="1">
                          <a:latin typeface="Times New Roman" pitchFamily="18" charset="0"/>
                          <a:cs typeface="Times New Roman" pitchFamily="18" charset="0"/>
                        </a:rPr>
                        <a:t>Current</a:t>
                      </a:r>
                      <a:r>
                        <a:rPr lang="tr-TR" sz="1800" u="none" strike="noStrike" dirty="0">
                          <a:latin typeface="Times New Roman" pitchFamily="18" charset="0"/>
                          <a:cs typeface="Times New Roman" pitchFamily="18" charset="0"/>
                        </a:rPr>
                        <a:t> </a:t>
                      </a:r>
                      <a:r>
                        <a:rPr lang="tr-TR" sz="1800" u="none" strike="noStrike" dirty="0" err="1">
                          <a:latin typeface="Times New Roman" pitchFamily="18" charset="0"/>
                          <a:cs typeface="Times New Roman" pitchFamily="18" charset="0"/>
                        </a:rPr>
                        <a:t>Assets</a:t>
                      </a:r>
                      <a:endParaRPr lang="tr-TR" sz="1800" b="0" i="0" u="none" strike="noStrike" dirty="0">
                        <a:solidFill>
                          <a:srgbClr val="000000"/>
                        </a:solidFill>
                        <a:latin typeface="Times New Roman" pitchFamily="18" charset="0"/>
                        <a:cs typeface="Times New Roman" pitchFamily="18" charset="0"/>
                      </a:endParaRPr>
                    </a:p>
                  </a:txBody>
                  <a:tcPr marL="6991" marR="6991" marT="6991" marB="0" anchor="ctr"/>
                </a:tc>
                <a:tc>
                  <a:txBody>
                    <a:bodyPr/>
                    <a:lstStyle/>
                    <a:p>
                      <a:pPr algn="r" fontAlgn="ctr"/>
                      <a:r>
                        <a:rPr lang="tr-TR" sz="1800" u="none" strike="noStrike" dirty="0">
                          <a:latin typeface="Times New Roman" pitchFamily="18" charset="0"/>
                          <a:cs typeface="Times New Roman" pitchFamily="18" charset="0"/>
                        </a:rPr>
                        <a:t>$310</a:t>
                      </a:r>
                      <a:endParaRPr lang="tr-TR" sz="1800" b="0" i="0" u="none" strike="noStrike" dirty="0">
                        <a:solidFill>
                          <a:srgbClr val="000000"/>
                        </a:solidFill>
                        <a:latin typeface="Times New Roman" pitchFamily="18" charset="0"/>
                        <a:cs typeface="Times New Roman" pitchFamily="18" charset="0"/>
                      </a:endParaRPr>
                    </a:p>
                  </a:txBody>
                  <a:tcPr marL="6991" marR="6991" marT="6991" marB="0" anchor="ctr"/>
                </a:tc>
                <a:tc>
                  <a:txBody>
                    <a:bodyPr/>
                    <a:lstStyle/>
                    <a:p>
                      <a:pPr algn="r" fontAlgn="ctr"/>
                      <a:r>
                        <a:rPr lang="tr-TR" sz="1800" u="none" strike="noStrike" dirty="0">
                          <a:latin typeface="Times New Roman" pitchFamily="18" charset="0"/>
                          <a:cs typeface="Times New Roman" pitchFamily="18" charset="0"/>
                        </a:rPr>
                        <a:t>$420</a:t>
                      </a:r>
                      <a:endParaRPr lang="tr-TR" sz="1800" b="0" i="0" u="none" strike="noStrike" dirty="0">
                        <a:solidFill>
                          <a:srgbClr val="000000"/>
                        </a:solidFill>
                        <a:latin typeface="Times New Roman" pitchFamily="18" charset="0"/>
                        <a:cs typeface="Times New Roman" pitchFamily="18" charset="0"/>
                      </a:endParaRPr>
                    </a:p>
                  </a:txBody>
                  <a:tcPr marL="6991" marR="6991" marT="6991" marB="0" anchor="ctr"/>
                </a:tc>
                <a:tc>
                  <a:txBody>
                    <a:bodyPr/>
                    <a:lstStyle/>
                    <a:p>
                      <a:pPr algn="l" fontAlgn="ctr"/>
                      <a:endParaRPr lang="tr-TR" sz="1800" b="0" i="0" u="none" strike="noStrike" dirty="0">
                        <a:solidFill>
                          <a:srgbClr val="000000"/>
                        </a:solidFill>
                        <a:latin typeface="Times New Roman" pitchFamily="18" charset="0"/>
                        <a:cs typeface="Times New Roman" pitchFamily="18" charset="0"/>
                      </a:endParaRPr>
                    </a:p>
                  </a:txBody>
                  <a:tcPr marL="6991" marR="6991" marT="6991" marB="0" anchor="ctr"/>
                </a:tc>
                <a:tc>
                  <a:txBody>
                    <a:bodyPr/>
                    <a:lstStyle/>
                    <a:p>
                      <a:pPr algn="l" fontAlgn="ctr"/>
                      <a:r>
                        <a:rPr lang="tr-TR" sz="1800" u="none" strike="noStrike" dirty="0" err="1">
                          <a:latin typeface="Times New Roman" pitchFamily="18" charset="0"/>
                          <a:cs typeface="Times New Roman" pitchFamily="18" charset="0"/>
                        </a:rPr>
                        <a:t>Current</a:t>
                      </a:r>
                      <a:r>
                        <a:rPr lang="tr-TR" sz="1800" u="none" strike="noStrike" dirty="0">
                          <a:latin typeface="Times New Roman" pitchFamily="18" charset="0"/>
                          <a:cs typeface="Times New Roman" pitchFamily="18" charset="0"/>
                        </a:rPr>
                        <a:t> </a:t>
                      </a:r>
                      <a:r>
                        <a:rPr lang="tr-TR" sz="1800" u="none" strike="noStrike" dirty="0" err="1">
                          <a:latin typeface="Times New Roman" pitchFamily="18" charset="0"/>
                          <a:cs typeface="Times New Roman" pitchFamily="18" charset="0"/>
                        </a:rPr>
                        <a:t>liabilities</a:t>
                      </a:r>
                      <a:endParaRPr lang="tr-TR" sz="1800" b="0" i="0" u="none" strike="noStrike" dirty="0">
                        <a:solidFill>
                          <a:srgbClr val="000000"/>
                        </a:solidFill>
                        <a:latin typeface="Times New Roman" pitchFamily="18" charset="0"/>
                        <a:cs typeface="Times New Roman" pitchFamily="18" charset="0"/>
                      </a:endParaRPr>
                    </a:p>
                  </a:txBody>
                  <a:tcPr marL="6991" marR="6991" marT="6991" marB="0" anchor="ctr"/>
                </a:tc>
                <a:tc>
                  <a:txBody>
                    <a:bodyPr/>
                    <a:lstStyle/>
                    <a:p>
                      <a:pPr algn="r" fontAlgn="ctr"/>
                      <a:r>
                        <a:rPr lang="tr-TR" sz="1800" u="none" strike="noStrike">
                          <a:latin typeface="Times New Roman" pitchFamily="18" charset="0"/>
                          <a:cs typeface="Times New Roman" pitchFamily="18" charset="0"/>
                        </a:rPr>
                        <a:t>$210</a:t>
                      </a:r>
                      <a:endParaRPr lang="tr-TR" sz="1800" b="0" i="0" u="none" strike="noStrike">
                        <a:solidFill>
                          <a:srgbClr val="000000"/>
                        </a:solidFill>
                        <a:latin typeface="Times New Roman" pitchFamily="18" charset="0"/>
                        <a:cs typeface="Times New Roman" pitchFamily="18" charset="0"/>
                      </a:endParaRPr>
                    </a:p>
                  </a:txBody>
                  <a:tcPr marL="6991" marR="6991" marT="6991" marB="0" anchor="ctr"/>
                </a:tc>
                <a:tc>
                  <a:txBody>
                    <a:bodyPr/>
                    <a:lstStyle/>
                    <a:p>
                      <a:pPr algn="r" fontAlgn="ctr"/>
                      <a:r>
                        <a:rPr lang="tr-TR" sz="1800" u="none" strike="noStrike">
                          <a:latin typeface="Times New Roman" pitchFamily="18" charset="0"/>
                          <a:cs typeface="Times New Roman" pitchFamily="18" charset="0"/>
                        </a:rPr>
                        <a:t>$240</a:t>
                      </a:r>
                      <a:endParaRPr lang="tr-TR" sz="1800" b="0" i="0" u="none" strike="noStrike">
                        <a:solidFill>
                          <a:srgbClr val="000000"/>
                        </a:solidFill>
                        <a:latin typeface="Times New Roman" pitchFamily="18" charset="0"/>
                        <a:cs typeface="Times New Roman" pitchFamily="18" charset="0"/>
                      </a:endParaRPr>
                    </a:p>
                  </a:txBody>
                  <a:tcPr marL="6991" marR="6991" marT="6991" marB="0" anchor="ctr"/>
                </a:tc>
              </a:tr>
              <a:tr h="572929">
                <a:tc>
                  <a:txBody>
                    <a:bodyPr/>
                    <a:lstStyle/>
                    <a:p>
                      <a:pPr algn="l" fontAlgn="ctr"/>
                      <a:r>
                        <a:rPr lang="tr-TR" sz="1800" u="none" strike="noStrike" dirty="0">
                          <a:latin typeface="Times New Roman" pitchFamily="18" charset="0"/>
                          <a:cs typeface="Times New Roman" pitchFamily="18" charset="0"/>
                        </a:rPr>
                        <a:t>Net </a:t>
                      </a:r>
                      <a:r>
                        <a:rPr lang="tr-TR" sz="1800" u="none" strike="noStrike" dirty="0" err="1">
                          <a:latin typeface="Times New Roman" pitchFamily="18" charset="0"/>
                          <a:cs typeface="Times New Roman" pitchFamily="18" charset="0"/>
                        </a:rPr>
                        <a:t>fixed</a:t>
                      </a:r>
                      <a:r>
                        <a:rPr lang="tr-TR" sz="1800" u="none" strike="noStrike" dirty="0">
                          <a:latin typeface="Times New Roman" pitchFamily="18" charset="0"/>
                          <a:cs typeface="Times New Roman" pitchFamily="18" charset="0"/>
                        </a:rPr>
                        <a:t> </a:t>
                      </a:r>
                      <a:r>
                        <a:rPr lang="tr-TR" sz="1800" u="none" strike="noStrike" dirty="0" err="1">
                          <a:latin typeface="Times New Roman" pitchFamily="18" charset="0"/>
                          <a:cs typeface="Times New Roman" pitchFamily="18" charset="0"/>
                        </a:rPr>
                        <a:t>assets</a:t>
                      </a:r>
                      <a:endParaRPr lang="tr-TR" sz="1800" b="0" i="0" u="none" strike="noStrike" dirty="0">
                        <a:solidFill>
                          <a:srgbClr val="000000"/>
                        </a:solidFill>
                        <a:latin typeface="Times New Roman" pitchFamily="18" charset="0"/>
                        <a:cs typeface="Times New Roman" pitchFamily="18" charset="0"/>
                      </a:endParaRPr>
                    </a:p>
                  </a:txBody>
                  <a:tcPr marL="6991" marR="6991" marT="6991" marB="0" anchor="ctr"/>
                </a:tc>
                <a:tc>
                  <a:txBody>
                    <a:bodyPr/>
                    <a:lstStyle/>
                    <a:p>
                      <a:pPr algn="r" fontAlgn="ctr"/>
                      <a:r>
                        <a:rPr lang="tr-TR" sz="1800" u="none" strike="noStrike">
                          <a:latin typeface="Times New Roman" pitchFamily="18" charset="0"/>
                          <a:cs typeface="Times New Roman" pitchFamily="18" charset="0"/>
                        </a:rPr>
                        <a:t>1.200</a:t>
                      </a:r>
                      <a:endParaRPr lang="tr-TR" sz="1800" b="0" i="0" u="none" strike="noStrike">
                        <a:solidFill>
                          <a:srgbClr val="000000"/>
                        </a:solidFill>
                        <a:latin typeface="Times New Roman" pitchFamily="18" charset="0"/>
                        <a:cs typeface="Times New Roman" pitchFamily="18" charset="0"/>
                      </a:endParaRPr>
                    </a:p>
                  </a:txBody>
                  <a:tcPr marL="6991" marR="6991" marT="6991" marB="0" anchor="ctr"/>
                </a:tc>
                <a:tc>
                  <a:txBody>
                    <a:bodyPr/>
                    <a:lstStyle/>
                    <a:p>
                      <a:pPr algn="r" fontAlgn="ctr"/>
                      <a:r>
                        <a:rPr lang="tr-TR" sz="1800" u="none" strike="noStrike">
                          <a:latin typeface="Times New Roman" pitchFamily="18" charset="0"/>
                          <a:cs typeface="Times New Roman" pitchFamily="18" charset="0"/>
                        </a:rPr>
                        <a:t>1.420</a:t>
                      </a:r>
                      <a:endParaRPr lang="tr-TR" sz="1800" b="0" i="0" u="none" strike="noStrike">
                        <a:solidFill>
                          <a:srgbClr val="000000"/>
                        </a:solidFill>
                        <a:latin typeface="Times New Roman" pitchFamily="18" charset="0"/>
                        <a:cs typeface="Times New Roman" pitchFamily="18" charset="0"/>
                      </a:endParaRPr>
                    </a:p>
                  </a:txBody>
                  <a:tcPr marL="6991" marR="6991" marT="6991" marB="0" anchor="ctr"/>
                </a:tc>
                <a:tc>
                  <a:txBody>
                    <a:bodyPr/>
                    <a:lstStyle/>
                    <a:p>
                      <a:pPr algn="l" fontAlgn="ctr"/>
                      <a:endParaRPr lang="tr-TR" sz="1800" b="0" i="0" u="none" strike="noStrike">
                        <a:solidFill>
                          <a:srgbClr val="000000"/>
                        </a:solidFill>
                        <a:latin typeface="Times New Roman" pitchFamily="18" charset="0"/>
                        <a:cs typeface="Times New Roman" pitchFamily="18" charset="0"/>
                      </a:endParaRPr>
                    </a:p>
                  </a:txBody>
                  <a:tcPr marL="6991" marR="6991" marT="6991" marB="0" anchor="ctr"/>
                </a:tc>
                <a:tc>
                  <a:txBody>
                    <a:bodyPr/>
                    <a:lstStyle/>
                    <a:p>
                      <a:pPr algn="l" fontAlgn="ctr"/>
                      <a:r>
                        <a:rPr lang="tr-TR" sz="1800" u="none" strike="noStrike" dirty="0" err="1">
                          <a:latin typeface="Times New Roman" pitchFamily="18" charset="0"/>
                          <a:cs typeface="Times New Roman" pitchFamily="18" charset="0"/>
                        </a:rPr>
                        <a:t>Long</a:t>
                      </a:r>
                      <a:r>
                        <a:rPr lang="tr-TR" sz="1800" u="none" strike="noStrike" dirty="0">
                          <a:latin typeface="Times New Roman" pitchFamily="18" charset="0"/>
                          <a:cs typeface="Times New Roman" pitchFamily="18" charset="0"/>
                        </a:rPr>
                        <a:t>-</a:t>
                      </a:r>
                      <a:r>
                        <a:rPr lang="tr-TR" sz="1800" u="none" strike="noStrike" dirty="0" err="1">
                          <a:latin typeface="Times New Roman" pitchFamily="18" charset="0"/>
                          <a:cs typeface="Times New Roman" pitchFamily="18" charset="0"/>
                        </a:rPr>
                        <a:t>term</a:t>
                      </a:r>
                      <a:r>
                        <a:rPr lang="tr-TR" sz="1800" u="none" strike="noStrike" dirty="0">
                          <a:latin typeface="Times New Roman" pitchFamily="18" charset="0"/>
                          <a:cs typeface="Times New Roman" pitchFamily="18" charset="0"/>
                        </a:rPr>
                        <a:t> </a:t>
                      </a:r>
                      <a:r>
                        <a:rPr lang="tr-TR" sz="1800" u="none" strike="noStrike" dirty="0" err="1">
                          <a:latin typeface="Times New Roman" pitchFamily="18" charset="0"/>
                          <a:cs typeface="Times New Roman" pitchFamily="18" charset="0"/>
                        </a:rPr>
                        <a:t>debt</a:t>
                      </a:r>
                      <a:endParaRPr lang="tr-TR" sz="1800" b="0" i="0" u="none" strike="noStrike" dirty="0">
                        <a:solidFill>
                          <a:srgbClr val="000000"/>
                        </a:solidFill>
                        <a:latin typeface="Times New Roman" pitchFamily="18" charset="0"/>
                        <a:cs typeface="Times New Roman" pitchFamily="18" charset="0"/>
                      </a:endParaRPr>
                    </a:p>
                  </a:txBody>
                  <a:tcPr marL="6991" marR="6991" marT="6991" marB="0" anchor="ctr"/>
                </a:tc>
                <a:tc>
                  <a:txBody>
                    <a:bodyPr/>
                    <a:lstStyle/>
                    <a:p>
                      <a:pPr algn="r" fontAlgn="ctr"/>
                      <a:r>
                        <a:rPr lang="tr-TR" sz="1800" u="none" strike="noStrike" dirty="0">
                          <a:latin typeface="Times New Roman" pitchFamily="18" charset="0"/>
                          <a:cs typeface="Times New Roman" pitchFamily="18" charset="0"/>
                        </a:rPr>
                        <a:t>830</a:t>
                      </a:r>
                      <a:endParaRPr lang="tr-TR" sz="1800" b="0" i="0" u="none" strike="noStrike" dirty="0">
                        <a:solidFill>
                          <a:srgbClr val="000000"/>
                        </a:solidFill>
                        <a:latin typeface="Times New Roman" pitchFamily="18" charset="0"/>
                        <a:cs typeface="Times New Roman" pitchFamily="18" charset="0"/>
                      </a:endParaRPr>
                    </a:p>
                  </a:txBody>
                  <a:tcPr marL="6991" marR="6991" marT="6991" marB="0" anchor="ctr"/>
                </a:tc>
                <a:tc>
                  <a:txBody>
                    <a:bodyPr/>
                    <a:lstStyle/>
                    <a:p>
                      <a:pPr algn="r" fontAlgn="ctr"/>
                      <a:r>
                        <a:rPr lang="tr-TR" sz="1800" u="none" strike="noStrike" dirty="0">
                          <a:latin typeface="Times New Roman" pitchFamily="18" charset="0"/>
                          <a:cs typeface="Times New Roman" pitchFamily="18" charset="0"/>
                        </a:rPr>
                        <a:t>920</a:t>
                      </a:r>
                      <a:endParaRPr lang="tr-TR" sz="1800" b="0" i="0" u="none" strike="noStrike" dirty="0">
                        <a:solidFill>
                          <a:srgbClr val="000000"/>
                        </a:solidFill>
                        <a:latin typeface="Times New Roman" pitchFamily="18" charset="0"/>
                        <a:cs typeface="Times New Roman" pitchFamily="18" charset="0"/>
                      </a:endParaRPr>
                    </a:p>
                  </a:txBody>
                  <a:tcPr marL="6991" marR="6991" marT="6991" marB="0" anchor="ct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85860"/>
            <a:ext cx="8229600" cy="5038740"/>
          </a:xfrm>
        </p:spPr>
        <p:txBody>
          <a:bodyPr>
            <a:noAutofit/>
          </a:bodyPr>
          <a:lstStyle/>
          <a:p>
            <a:pPr marL="514350" indent="-514350" algn="just">
              <a:buAutoNum type="alphaLcPeriod"/>
            </a:pPr>
            <a:r>
              <a:rPr lang="en-GB" sz="2800" dirty="0" smtClean="0">
                <a:latin typeface="Times New Roman" pitchFamily="18" charset="0"/>
                <a:cs typeface="Times New Roman" pitchFamily="18" charset="0"/>
              </a:rPr>
              <a:t>What was owners’ equity at the end of 2018 and 2019?</a:t>
            </a:r>
            <a:endParaRPr lang="tr-TR" sz="2800" dirty="0" smtClean="0">
              <a:latin typeface="Times New Roman" pitchFamily="18" charset="0"/>
              <a:cs typeface="Times New Roman" pitchFamily="18" charset="0"/>
            </a:endParaRPr>
          </a:p>
          <a:p>
            <a:pPr marL="514350" indent="-514350" algn="just">
              <a:buAutoNum type="alphaLcPeriod"/>
            </a:pPr>
            <a:endParaRPr lang="tr-TR" sz="2800" dirty="0" smtClean="0">
              <a:latin typeface="Times New Roman" pitchFamily="18" charset="0"/>
              <a:cs typeface="Times New Roman" pitchFamily="18" charset="0"/>
            </a:endParaRPr>
          </a:p>
          <a:p>
            <a:pPr marL="514350" indent="-514350" algn="just">
              <a:buAutoNum type="alphaLcPeriod"/>
            </a:pPr>
            <a:endParaRPr lang="tr-TR" sz="2800" dirty="0" smtClean="0">
              <a:latin typeface="Times New Roman" pitchFamily="18" charset="0"/>
              <a:cs typeface="Times New Roman" pitchFamily="18" charset="0"/>
            </a:endParaRPr>
          </a:p>
          <a:p>
            <a:pPr marL="514350" indent="-514350" algn="just">
              <a:buAutoNum type="alphaLcPeriod"/>
            </a:pPr>
            <a:endParaRPr lang="tr-TR" sz="2800" dirty="0" smtClean="0">
              <a:latin typeface="Times New Roman" pitchFamily="18" charset="0"/>
              <a:cs typeface="Times New Roman" pitchFamily="18" charset="0"/>
            </a:endParaRPr>
          </a:p>
          <a:p>
            <a:pPr marL="514350" indent="-514350" algn="just">
              <a:buAutoNum type="alphaLcPeriod"/>
            </a:pPr>
            <a:endParaRPr lang="tr-TR" sz="2800" dirty="0" smtClean="0">
              <a:latin typeface="Times New Roman" pitchFamily="18" charset="0"/>
              <a:cs typeface="Times New Roman" pitchFamily="18" charset="0"/>
            </a:endParaRPr>
          </a:p>
          <a:p>
            <a:pPr marL="514350" indent="-514350" algn="just">
              <a:lnSpc>
                <a:spcPct val="150000"/>
              </a:lnSpc>
              <a:buNone/>
            </a:pPr>
            <a:r>
              <a:rPr lang="tr-TR" sz="2800" dirty="0" smtClean="0">
                <a:latin typeface="Times New Roman" pitchFamily="18" charset="0"/>
                <a:cs typeface="Times New Roman" pitchFamily="18" charset="0"/>
              </a:rPr>
              <a:t>Total </a:t>
            </a:r>
            <a:r>
              <a:rPr lang="tr-TR" sz="2800" dirty="0" err="1" smtClean="0">
                <a:latin typeface="Times New Roman" pitchFamily="18" charset="0"/>
                <a:cs typeface="Times New Roman" pitchFamily="18" charset="0"/>
              </a:rPr>
              <a:t>assets</a:t>
            </a:r>
            <a:r>
              <a:rPr lang="tr-TR" sz="2800" dirty="0" smtClean="0">
                <a:latin typeface="Times New Roman" pitchFamily="18" charset="0"/>
                <a:cs typeface="Times New Roman" pitchFamily="18" charset="0"/>
              </a:rPr>
              <a:t> = </a:t>
            </a:r>
            <a:r>
              <a:rPr lang="tr-TR" sz="2800" dirty="0" err="1" smtClean="0">
                <a:latin typeface="Times New Roman" pitchFamily="18" charset="0"/>
                <a:cs typeface="Times New Roman" pitchFamily="18" charset="0"/>
              </a:rPr>
              <a:t>Current</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Assets</a:t>
            </a:r>
            <a:r>
              <a:rPr lang="tr-TR" sz="2800" dirty="0" smtClean="0">
                <a:solidFill>
                  <a:srgbClr val="000000"/>
                </a:solidFill>
                <a:latin typeface="Times New Roman" pitchFamily="18" charset="0"/>
                <a:cs typeface="Times New Roman" pitchFamily="18" charset="0"/>
              </a:rPr>
              <a:t> + </a:t>
            </a:r>
            <a:r>
              <a:rPr lang="tr-TR" sz="2800" dirty="0" smtClean="0">
                <a:latin typeface="Times New Roman" pitchFamily="18" charset="0"/>
                <a:cs typeface="Times New Roman" pitchFamily="18" charset="0"/>
              </a:rPr>
              <a:t>Net </a:t>
            </a:r>
            <a:r>
              <a:rPr lang="tr-TR" sz="2800" dirty="0" err="1" smtClean="0">
                <a:latin typeface="Times New Roman" pitchFamily="18" charset="0"/>
                <a:cs typeface="Times New Roman" pitchFamily="18" charset="0"/>
              </a:rPr>
              <a:t>fixed</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assets</a:t>
            </a:r>
            <a:endParaRPr lang="tr-TR" sz="2800" dirty="0" smtClean="0">
              <a:solidFill>
                <a:srgbClr val="000000"/>
              </a:solidFill>
              <a:latin typeface="Times New Roman" pitchFamily="18" charset="0"/>
              <a:cs typeface="Times New Roman" pitchFamily="18" charset="0"/>
            </a:endParaRPr>
          </a:p>
          <a:p>
            <a:pPr marL="514350" indent="-514350" algn="just">
              <a:lnSpc>
                <a:spcPct val="150000"/>
              </a:lnSpc>
              <a:buNone/>
            </a:pPr>
            <a:r>
              <a:rPr lang="tr-TR" sz="2800" dirty="0" smtClean="0">
                <a:latin typeface="Times New Roman" pitchFamily="18" charset="0"/>
                <a:cs typeface="Times New Roman" pitchFamily="18" charset="0"/>
              </a:rPr>
              <a:t>Total </a:t>
            </a:r>
            <a:r>
              <a:rPr lang="tr-TR" sz="2800" dirty="0" err="1" smtClean="0">
                <a:latin typeface="Times New Roman" pitchFamily="18" charset="0"/>
                <a:cs typeface="Times New Roman" pitchFamily="18" charset="0"/>
              </a:rPr>
              <a:t>liabilities</a:t>
            </a:r>
            <a:r>
              <a:rPr lang="tr-TR" sz="2800" dirty="0" smtClean="0">
                <a:latin typeface="Times New Roman" pitchFamily="18" charset="0"/>
                <a:cs typeface="Times New Roman" pitchFamily="18" charset="0"/>
              </a:rPr>
              <a:t> = </a:t>
            </a:r>
            <a:r>
              <a:rPr lang="tr-TR" sz="2800" dirty="0" err="1" smtClean="0">
                <a:latin typeface="Times New Roman" pitchFamily="18" charset="0"/>
                <a:cs typeface="Times New Roman" pitchFamily="18" charset="0"/>
              </a:rPr>
              <a:t>Current</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liabilities</a:t>
            </a:r>
            <a:r>
              <a:rPr lang="tr-TR" sz="2800" dirty="0" smtClean="0">
                <a:solidFill>
                  <a:srgbClr val="000000"/>
                </a:solidFill>
                <a:latin typeface="Times New Roman" pitchFamily="18" charset="0"/>
                <a:cs typeface="Times New Roman" pitchFamily="18" charset="0"/>
              </a:rPr>
              <a:t> + </a:t>
            </a:r>
            <a:r>
              <a:rPr lang="tr-TR" sz="2800" dirty="0" err="1" smtClean="0">
                <a:latin typeface="Times New Roman" pitchFamily="18" charset="0"/>
                <a:cs typeface="Times New Roman" pitchFamily="18" charset="0"/>
              </a:rPr>
              <a:t>Long</a:t>
            </a:r>
            <a:r>
              <a:rPr lang="tr-TR" sz="2800" dirty="0" smtClean="0">
                <a:latin typeface="Times New Roman" pitchFamily="18" charset="0"/>
                <a:cs typeface="Times New Roman" pitchFamily="18" charset="0"/>
              </a:rPr>
              <a:t>-</a:t>
            </a:r>
            <a:r>
              <a:rPr lang="tr-TR" sz="2800" dirty="0" err="1" smtClean="0">
                <a:latin typeface="Times New Roman" pitchFamily="18" charset="0"/>
                <a:cs typeface="Times New Roman" pitchFamily="18" charset="0"/>
              </a:rPr>
              <a:t>term</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debt</a:t>
            </a:r>
            <a:endParaRPr lang="tr-TR" sz="2800" dirty="0" smtClean="0">
              <a:solidFill>
                <a:srgbClr val="000000"/>
              </a:solidFill>
              <a:latin typeface="Times New Roman" pitchFamily="18" charset="0"/>
              <a:cs typeface="Times New Roman" pitchFamily="18" charset="0"/>
            </a:endParaRPr>
          </a:p>
          <a:p>
            <a:pPr marL="514350" indent="-514350" algn="just">
              <a:lnSpc>
                <a:spcPct val="150000"/>
              </a:lnSpc>
              <a:buNone/>
            </a:pPr>
            <a:r>
              <a:rPr lang="tr-TR" sz="2800" dirty="0" err="1" smtClean="0">
                <a:latin typeface="Times New Roman" pitchFamily="18" charset="0"/>
                <a:cs typeface="Times New Roman" pitchFamily="18" charset="0"/>
              </a:rPr>
              <a:t>Owner’s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equity</a:t>
            </a:r>
            <a:r>
              <a:rPr lang="tr-TR" sz="2800" dirty="0" smtClean="0">
                <a:latin typeface="Times New Roman" pitchFamily="18" charset="0"/>
                <a:cs typeface="Times New Roman" pitchFamily="18" charset="0"/>
              </a:rPr>
              <a:t> = Total </a:t>
            </a:r>
            <a:r>
              <a:rPr lang="tr-TR" sz="2800" dirty="0" err="1" smtClean="0">
                <a:latin typeface="Times New Roman" pitchFamily="18" charset="0"/>
                <a:cs typeface="Times New Roman" pitchFamily="18" charset="0"/>
              </a:rPr>
              <a:t>assets</a:t>
            </a:r>
            <a:r>
              <a:rPr lang="tr-TR" sz="2800" dirty="0" smtClean="0">
                <a:latin typeface="Times New Roman" pitchFamily="18" charset="0"/>
                <a:cs typeface="Times New Roman" pitchFamily="18" charset="0"/>
              </a:rPr>
              <a:t> − Total </a:t>
            </a:r>
            <a:r>
              <a:rPr lang="tr-TR" sz="2800" dirty="0" err="1" smtClean="0">
                <a:latin typeface="Times New Roman" pitchFamily="18" charset="0"/>
                <a:cs typeface="Times New Roman" pitchFamily="18" charset="0"/>
              </a:rPr>
              <a:t>liabilities</a:t>
            </a:r>
            <a:r>
              <a:rPr lang="tr-TR" sz="2800" dirty="0" smtClean="0">
                <a:latin typeface="Times New Roman" pitchFamily="18" charset="0"/>
                <a:cs typeface="Times New Roman" pitchFamily="18" charset="0"/>
              </a:rPr>
              <a:t> </a:t>
            </a:r>
          </a:p>
          <a:p>
            <a:pPr algn="just">
              <a:buNone/>
            </a:pPr>
            <a:r>
              <a:rPr lang="tr-TR" sz="2800" dirty="0" smtClean="0">
                <a:latin typeface="Times New Roman" pitchFamily="18" charset="0"/>
                <a:cs typeface="Times New Roman" pitchFamily="18" charset="0"/>
              </a:rPr>
              <a:t> </a:t>
            </a:r>
            <a:endParaRPr lang="tr-TR" sz="2800" dirty="0">
              <a:latin typeface="Times New Roman" pitchFamily="18" charset="0"/>
              <a:cs typeface="Times New Roman" pitchFamily="18" charset="0"/>
            </a:endParaRPr>
          </a:p>
        </p:txBody>
      </p:sp>
      <p:sp>
        <p:nvSpPr>
          <p:cNvPr id="4" name="1 Başlık"/>
          <p:cNvSpPr>
            <a:spLocks noGrp="1"/>
          </p:cNvSpPr>
          <p:nvPr>
            <p:ph type="title"/>
          </p:nvPr>
        </p:nvSpPr>
        <p:spPr>
          <a:xfrm>
            <a:off x="500034" y="0"/>
            <a:ext cx="8229600" cy="1143000"/>
          </a:xfrm>
        </p:spPr>
        <p:txBody>
          <a:bodyPr>
            <a:normAutofit/>
          </a:bodyPr>
          <a:lstStyle/>
          <a:p>
            <a:r>
              <a:rPr lang="tr-TR" sz="2800" b="1" dirty="0" err="1" smtClean="0">
                <a:latin typeface="Times New Roman" pitchFamily="18" charset="0"/>
                <a:cs typeface="Times New Roman" pitchFamily="18" charset="0"/>
              </a:rPr>
              <a:t>Answer</a:t>
            </a:r>
            <a:r>
              <a:rPr lang="tr-TR" sz="2800" b="1" dirty="0" smtClean="0">
                <a:latin typeface="Times New Roman" pitchFamily="18" charset="0"/>
                <a:cs typeface="Times New Roman" pitchFamily="18" charset="0"/>
              </a:rPr>
              <a:t> 6:</a:t>
            </a:r>
            <a:endParaRPr lang="tr-TR" sz="2800" b="1" dirty="0">
              <a:latin typeface="Times New Roman" pitchFamily="18" charset="0"/>
              <a:cs typeface="Times New Roman" pitchFamily="18" charset="0"/>
            </a:endParaRPr>
          </a:p>
        </p:txBody>
      </p:sp>
      <p:graphicFrame>
        <p:nvGraphicFramePr>
          <p:cNvPr id="5" name="4 Tablo"/>
          <p:cNvGraphicFramePr>
            <a:graphicFrameLocks noGrp="1"/>
          </p:cNvGraphicFramePr>
          <p:nvPr/>
        </p:nvGraphicFramePr>
        <p:xfrm>
          <a:off x="1000100" y="2428868"/>
          <a:ext cx="7000924" cy="1714512"/>
        </p:xfrm>
        <a:graphic>
          <a:graphicData uri="http://schemas.openxmlformats.org/drawingml/2006/table">
            <a:tbl>
              <a:tblPr/>
              <a:tblGrid>
                <a:gridCol w="2281200"/>
                <a:gridCol w="2438524"/>
                <a:gridCol w="2281200"/>
              </a:tblGrid>
              <a:tr h="428628">
                <a:tc>
                  <a:txBody>
                    <a:bodyPr/>
                    <a:lstStyle/>
                    <a:p>
                      <a:pPr algn="l" fontAlgn="b"/>
                      <a:r>
                        <a:rPr lang="tr-TR" sz="2400" b="0" i="0" u="none" strike="noStrike" dirty="0">
                          <a:solidFill>
                            <a:srgbClr val="000000"/>
                          </a:solidFill>
                          <a:latin typeface="Times New Roman" pitchFamily="18" charset="0"/>
                          <a:cs typeface="Times New Roman"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1" i="0" u="sng" strike="noStrike" dirty="0">
                          <a:solidFill>
                            <a:srgbClr val="000000"/>
                          </a:solidFill>
                          <a:latin typeface="Times New Roman" pitchFamily="18" charset="0"/>
                          <a:cs typeface="Times New Roman" pitchFamily="18"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1" i="0" u="sng" strike="noStrike" dirty="0">
                          <a:solidFill>
                            <a:srgbClr val="000000"/>
                          </a:solidFill>
                          <a:latin typeface="Times New Roman" pitchFamily="18" charset="0"/>
                          <a:cs typeface="Times New Roman" pitchFamily="18"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8">
                <a:tc>
                  <a:txBody>
                    <a:bodyPr/>
                    <a:lstStyle/>
                    <a:p>
                      <a:pPr algn="l" fontAlgn="b"/>
                      <a:r>
                        <a:rPr lang="tr-TR" sz="2400" b="0" i="0" u="none" strike="noStrike" dirty="0">
                          <a:solidFill>
                            <a:srgbClr val="000000"/>
                          </a:solidFill>
                          <a:latin typeface="Times New Roman" pitchFamily="18" charset="0"/>
                          <a:cs typeface="Times New Roman" pitchFamily="18" charset="0"/>
                        </a:rPr>
                        <a:t>Total </a:t>
                      </a:r>
                      <a:r>
                        <a:rPr lang="tr-TR" sz="2400" b="0" i="0" u="none" strike="noStrike" dirty="0" err="1">
                          <a:solidFill>
                            <a:srgbClr val="000000"/>
                          </a:solidFill>
                          <a:latin typeface="Times New Roman" pitchFamily="18" charset="0"/>
                          <a:cs typeface="Times New Roman" pitchFamily="18" charset="0"/>
                        </a:rPr>
                        <a:t>assets</a:t>
                      </a:r>
                      <a:endParaRPr lang="tr-TR" sz="24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0" i="0" u="none" strike="noStrike" dirty="0">
                          <a:solidFill>
                            <a:srgbClr val="000000"/>
                          </a:solidFill>
                          <a:latin typeface="Times New Roman" pitchFamily="18" charset="0"/>
                          <a:cs typeface="Times New Roman" pitchFamily="18" charset="0"/>
                        </a:rPr>
                        <a:t>$1.510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0" i="0" u="none" strike="noStrike">
                          <a:solidFill>
                            <a:srgbClr val="000000"/>
                          </a:solidFill>
                          <a:latin typeface="Times New Roman" pitchFamily="18" charset="0"/>
                          <a:cs typeface="Times New Roman" pitchFamily="18" charset="0"/>
                        </a:rPr>
                        <a:t>$1.840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8">
                <a:tc>
                  <a:txBody>
                    <a:bodyPr/>
                    <a:lstStyle/>
                    <a:p>
                      <a:pPr algn="l" fontAlgn="b"/>
                      <a:r>
                        <a:rPr lang="tr-TR" sz="2400" b="0" i="0" u="none" strike="noStrike" dirty="0">
                          <a:solidFill>
                            <a:srgbClr val="000000"/>
                          </a:solidFill>
                          <a:latin typeface="Times New Roman" pitchFamily="18" charset="0"/>
                          <a:cs typeface="Times New Roman" pitchFamily="18" charset="0"/>
                        </a:rPr>
                        <a:t>Total </a:t>
                      </a:r>
                      <a:r>
                        <a:rPr lang="tr-TR" sz="2400" b="0" i="0" u="none" strike="noStrike" dirty="0" err="1">
                          <a:solidFill>
                            <a:srgbClr val="000000"/>
                          </a:solidFill>
                          <a:latin typeface="Times New Roman" pitchFamily="18" charset="0"/>
                          <a:cs typeface="Times New Roman" pitchFamily="18" charset="0"/>
                        </a:rPr>
                        <a:t>liabilities</a:t>
                      </a:r>
                      <a:endParaRPr lang="tr-TR" sz="2400" b="0"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0" i="0" u="sng" strike="noStrike" dirty="0">
                          <a:solidFill>
                            <a:srgbClr val="000000"/>
                          </a:solidFill>
                          <a:latin typeface="Times New Roman" pitchFamily="18" charset="0"/>
                          <a:cs typeface="Times New Roman" pitchFamily="18" charset="0"/>
                        </a:rPr>
                        <a:t>1.040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0" i="0" u="sng" strike="noStrike" dirty="0">
                          <a:solidFill>
                            <a:srgbClr val="000000"/>
                          </a:solidFill>
                          <a:latin typeface="Times New Roman" pitchFamily="18" charset="0"/>
                          <a:cs typeface="Times New Roman" pitchFamily="18" charset="0"/>
                        </a:rPr>
                        <a:t>1.160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8">
                <a:tc>
                  <a:txBody>
                    <a:bodyPr/>
                    <a:lstStyle/>
                    <a:p>
                      <a:pPr algn="l" fontAlgn="b"/>
                      <a:r>
                        <a:rPr lang="tr-TR" sz="2400" b="1" i="0" u="none" strike="noStrike" dirty="0" err="1">
                          <a:solidFill>
                            <a:srgbClr val="000000"/>
                          </a:solidFill>
                          <a:latin typeface="Times New Roman" pitchFamily="18" charset="0"/>
                          <a:cs typeface="Times New Roman" pitchFamily="18" charset="0"/>
                        </a:rPr>
                        <a:t>Owner's</a:t>
                      </a:r>
                      <a:r>
                        <a:rPr lang="tr-TR" sz="2400" b="1" i="0" u="none" strike="noStrike" dirty="0">
                          <a:solidFill>
                            <a:srgbClr val="000000"/>
                          </a:solidFill>
                          <a:latin typeface="Times New Roman" pitchFamily="18" charset="0"/>
                          <a:cs typeface="Times New Roman" pitchFamily="18" charset="0"/>
                        </a:rPr>
                        <a:t> </a:t>
                      </a:r>
                      <a:r>
                        <a:rPr lang="tr-TR" sz="2400" b="1" i="0" u="none" strike="noStrike" dirty="0" err="1">
                          <a:solidFill>
                            <a:srgbClr val="000000"/>
                          </a:solidFill>
                          <a:latin typeface="Times New Roman" pitchFamily="18" charset="0"/>
                          <a:cs typeface="Times New Roman" pitchFamily="18" charset="0"/>
                        </a:rPr>
                        <a:t>equity</a:t>
                      </a:r>
                      <a:endParaRPr lang="tr-TR" sz="24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1" i="0" u="dbl" strike="noStrike" dirty="0">
                          <a:solidFill>
                            <a:schemeClr val="tx1"/>
                          </a:solidFill>
                          <a:latin typeface="Times New Roman" pitchFamily="18" charset="0"/>
                          <a:cs typeface="Times New Roman" pitchFamily="18" charset="0"/>
                        </a:rPr>
                        <a:t>$470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1" i="0" u="dbl" strike="noStrike" dirty="0">
                          <a:solidFill>
                            <a:schemeClr val="tx1"/>
                          </a:solidFill>
                          <a:latin typeface="Times New Roman" pitchFamily="18" charset="0"/>
                          <a:cs typeface="Times New Roman" pitchFamily="18" charset="0"/>
                        </a:rPr>
                        <a:t>$680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85860"/>
            <a:ext cx="8543956" cy="5072098"/>
          </a:xfrm>
        </p:spPr>
        <p:txBody>
          <a:bodyPr>
            <a:noAutofit/>
          </a:bodyPr>
          <a:lstStyle/>
          <a:p>
            <a:pPr marL="514350" indent="-514350" algn="just">
              <a:buNone/>
            </a:pPr>
            <a:r>
              <a:rPr lang="tr-TR" sz="2800" dirty="0" smtClean="0">
                <a:latin typeface="Times New Roman" pitchFamily="18" charset="0"/>
                <a:cs typeface="Times New Roman" pitchFamily="18" charset="0"/>
              </a:rPr>
              <a:t>b. </a:t>
            </a:r>
            <a:r>
              <a:rPr lang="en-GB" sz="2400" dirty="0" smtClean="0">
                <a:latin typeface="Times New Roman" pitchFamily="18" charset="0"/>
                <a:cs typeface="Times New Roman" pitchFamily="18" charset="0"/>
              </a:rPr>
              <a:t>What was the change in net working capital between 2018 and 2019?</a:t>
            </a:r>
            <a:endParaRPr lang="tr-TR" sz="2400" dirty="0" smtClean="0">
              <a:latin typeface="Times New Roman" pitchFamily="18" charset="0"/>
              <a:cs typeface="Times New Roman" pitchFamily="18" charset="0"/>
            </a:endParaRPr>
          </a:p>
          <a:p>
            <a:pPr marL="514350" indent="-514350" algn="just">
              <a:buNone/>
            </a:pPr>
            <a:endParaRPr lang="tr-TR" sz="2800" dirty="0" smtClean="0">
              <a:latin typeface="Times New Roman" pitchFamily="18" charset="0"/>
              <a:cs typeface="Times New Roman" pitchFamily="18" charset="0"/>
            </a:endParaRPr>
          </a:p>
          <a:p>
            <a:pPr marL="514350" indent="-514350" algn="just">
              <a:buNone/>
            </a:pPr>
            <a:endParaRPr lang="tr-TR" sz="2800" dirty="0" smtClean="0">
              <a:latin typeface="Times New Roman" pitchFamily="18" charset="0"/>
              <a:cs typeface="Times New Roman" pitchFamily="18" charset="0"/>
            </a:endParaRPr>
          </a:p>
          <a:p>
            <a:pPr marL="514350" indent="-514350" algn="just">
              <a:buNone/>
            </a:pPr>
            <a:endParaRPr lang="tr-TR" sz="2800" dirty="0" smtClean="0">
              <a:latin typeface="Times New Roman" pitchFamily="18" charset="0"/>
              <a:cs typeface="Times New Roman" pitchFamily="18" charset="0"/>
            </a:endParaRPr>
          </a:p>
          <a:p>
            <a:pPr marL="514350" indent="-514350" algn="just">
              <a:buNone/>
            </a:pPr>
            <a:endParaRPr lang="tr-TR" sz="2800" dirty="0" smtClean="0">
              <a:latin typeface="Times New Roman" pitchFamily="18" charset="0"/>
              <a:cs typeface="Times New Roman" pitchFamily="18" charset="0"/>
            </a:endParaRPr>
          </a:p>
          <a:p>
            <a:pPr marL="514350" indent="-514350" algn="just">
              <a:lnSpc>
                <a:spcPct val="150000"/>
              </a:lnSpc>
              <a:buNone/>
            </a:pPr>
            <a:r>
              <a:rPr lang="tr-TR" sz="2000" dirty="0" smtClean="0">
                <a:solidFill>
                  <a:srgbClr val="000000"/>
                </a:solidFill>
                <a:latin typeface="Times New Roman" pitchFamily="18" charset="0"/>
                <a:cs typeface="Times New Roman" pitchFamily="18" charset="0"/>
              </a:rPr>
              <a:t>Net </a:t>
            </a:r>
            <a:r>
              <a:rPr lang="tr-TR" sz="2000" dirty="0" err="1" smtClean="0">
                <a:solidFill>
                  <a:srgbClr val="000000"/>
                </a:solidFill>
                <a:latin typeface="Times New Roman" pitchFamily="18" charset="0"/>
                <a:cs typeface="Times New Roman" pitchFamily="18" charset="0"/>
              </a:rPr>
              <a:t>working</a:t>
            </a:r>
            <a:r>
              <a:rPr lang="tr-TR" sz="2000" dirty="0" smtClean="0">
                <a:solidFill>
                  <a:srgbClr val="000000"/>
                </a:solidFill>
                <a:latin typeface="Times New Roman" pitchFamily="18" charset="0"/>
                <a:cs typeface="Times New Roman" pitchFamily="18" charset="0"/>
              </a:rPr>
              <a:t> </a:t>
            </a:r>
            <a:r>
              <a:rPr lang="tr-TR" sz="2000" dirty="0" err="1" smtClean="0">
                <a:solidFill>
                  <a:srgbClr val="000000"/>
                </a:solidFill>
                <a:latin typeface="Times New Roman" pitchFamily="18" charset="0"/>
                <a:cs typeface="Times New Roman" pitchFamily="18" charset="0"/>
              </a:rPr>
              <a:t>capital</a:t>
            </a:r>
            <a:r>
              <a:rPr lang="tr-TR" sz="2000" dirty="0" smtClean="0">
                <a:solidFill>
                  <a:srgbClr val="000000"/>
                </a:solidFill>
                <a:latin typeface="Times New Roman" pitchFamily="18" charset="0"/>
                <a:cs typeface="Times New Roman" pitchFamily="18" charset="0"/>
              </a:rPr>
              <a:t> 2019 = </a:t>
            </a:r>
            <a:r>
              <a:rPr lang="tr-TR" sz="2000" dirty="0" err="1" smtClean="0">
                <a:solidFill>
                  <a:srgbClr val="000000"/>
                </a:solidFill>
                <a:latin typeface="Times New Roman" pitchFamily="18" charset="0"/>
                <a:cs typeface="Times New Roman" pitchFamily="18" charset="0"/>
              </a:rPr>
              <a:t>Current</a:t>
            </a:r>
            <a:r>
              <a:rPr lang="tr-TR" sz="2000" dirty="0" smtClean="0">
                <a:solidFill>
                  <a:srgbClr val="000000"/>
                </a:solidFill>
                <a:latin typeface="Times New Roman" pitchFamily="18" charset="0"/>
                <a:cs typeface="Times New Roman" pitchFamily="18" charset="0"/>
              </a:rPr>
              <a:t> </a:t>
            </a:r>
            <a:r>
              <a:rPr lang="tr-TR" sz="2000" dirty="0" err="1" smtClean="0">
                <a:solidFill>
                  <a:srgbClr val="000000"/>
                </a:solidFill>
                <a:latin typeface="Times New Roman" pitchFamily="18" charset="0"/>
                <a:cs typeface="Times New Roman" pitchFamily="18" charset="0"/>
              </a:rPr>
              <a:t>assets</a:t>
            </a:r>
            <a:r>
              <a:rPr lang="tr-TR" sz="2000" dirty="0" smtClean="0">
                <a:solidFill>
                  <a:srgbClr val="000000"/>
                </a:solidFill>
                <a:latin typeface="Times New Roman" pitchFamily="18" charset="0"/>
                <a:cs typeface="Times New Roman" pitchFamily="18" charset="0"/>
              </a:rPr>
              <a:t> 2019 </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Current</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liabilities</a:t>
            </a:r>
            <a:r>
              <a:rPr lang="tr-TR" sz="2000" dirty="0" smtClean="0">
                <a:solidFill>
                  <a:srgbClr val="000000"/>
                </a:solidFill>
                <a:latin typeface="Times New Roman" pitchFamily="18" charset="0"/>
                <a:cs typeface="Times New Roman" pitchFamily="18" charset="0"/>
              </a:rPr>
              <a:t> 2019 </a:t>
            </a:r>
          </a:p>
          <a:p>
            <a:pPr marL="514350" indent="-514350" algn="just">
              <a:lnSpc>
                <a:spcPct val="150000"/>
              </a:lnSpc>
              <a:buNone/>
            </a:pPr>
            <a:r>
              <a:rPr lang="tr-TR" sz="2000" dirty="0" smtClean="0">
                <a:solidFill>
                  <a:srgbClr val="000000"/>
                </a:solidFill>
                <a:latin typeface="Times New Roman" pitchFamily="18" charset="0"/>
                <a:cs typeface="Times New Roman" pitchFamily="18" charset="0"/>
              </a:rPr>
              <a:t>Net </a:t>
            </a:r>
            <a:r>
              <a:rPr lang="tr-TR" sz="2000" dirty="0" err="1" smtClean="0">
                <a:solidFill>
                  <a:srgbClr val="000000"/>
                </a:solidFill>
                <a:latin typeface="Times New Roman" pitchFamily="18" charset="0"/>
                <a:cs typeface="Times New Roman" pitchFamily="18" charset="0"/>
              </a:rPr>
              <a:t>working</a:t>
            </a:r>
            <a:r>
              <a:rPr lang="tr-TR" sz="2000" dirty="0" smtClean="0">
                <a:solidFill>
                  <a:srgbClr val="000000"/>
                </a:solidFill>
                <a:latin typeface="Times New Roman" pitchFamily="18" charset="0"/>
                <a:cs typeface="Times New Roman" pitchFamily="18" charset="0"/>
              </a:rPr>
              <a:t> </a:t>
            </a:r>
            <a:r>
              <a:rPr lang="tr-TR" sz="2000" dirty="0" err="1" smtClean="0">
                <a:solidFill>
                  <a:srgbClr val="000000"/>
                </a:solidFill>
                <a:latin typeface="Times New Roman" pitchFamily="18" charset="0"/>
                <a:cs typeface="Times New Roman" pitchFamily="18" charset="0"/>
              </a:rPr>
              <a:t>capital</a:t>
            </a:r>
            <a:r>
              <a:rPr lang="tr-TR" sz="2000" dirty="0" smtClean="0">
                <a:solidFill>
                  <a:srgbClr val="000000"/>
                </a:solidFill>
                <a:latin typeface="Times New Roman" pitchFamily="18" charset="0"/>
                <a:cs typeface="Times New Roman" pitchFamily="18" charset="0"/>
              </a:rPr>
              <a:t> 2018 = </a:t>
            </a:r>
            <a:r>
              <a:rPr lang="tr-TR" sz="2000" dirty="0" err="1" smtClean="0">
                <a:solidFill>
                  <a:srgbClr val="000000"/>
                </a:solidFill>
                <a:latin typeface="Times New Roman" pitchFamily="18" charset="0"/>
                <a:cs typeface="Times New Roman" pitchFamily="18" charset="0"/>
              </a:rPr>
              <a:t>Current</a:t>
            </a:r>
            <a:r>
              <a:rPr lang="tr-TR" sz="2000" dirty="0" smtClean="0">
                <a:solidFill>
                  <a:srgbClr val="000000"/>
                </a:solidFill>
                <a:latin typeface="Times New Roman" pitchFamily="18" charset="0"/>
                <a:cs typeface="Times New Roman" pitchFamily="18" charset="0"/>
              </a:rPr>
              <a:t> </a:t>
            </a:r>
            <a:r>
              <a:rPr lang="tr-TR" sz="2000" dirty="0" err="1" smtClean="0">
                <a:solidFill>
                  <a:srgbClr val="000000"/>
                </a:solidFill>
                <a:latin typeface="Times New Roman" pitchFamily="18" charset="0"/>
                <a:cs typeface="Times New Roman" pitchFamily="18" charset="0"/>
              </a:rPr>
              <a:t>assets</a:t>
            </a:r>
            <a:r>
              <a:rPr lang="tr-TR" sz="2000" dirty="0" smtClean="0">
                <a:solidFill>
                  <a:srgbClr val="000000"/>
                </a:solidFill>
                <a:latin typeface="Times New Roman" pitchFamily="18" charset="0"/>
                <a:cs typeface="Times New Roman" pitchFamily="18" charset="0"/>
              </a:rPr>
              <a:t> 2018 </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Current</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liabilities</a:t>
            </a:r>
            <a:r>
              <a:rPr lang="tr-TR" sz="2000" dirty="0" smtClean="0">
                <a:solidFill>
                  <a:srgbClr val="000000"/>
                </a:solidFill>
                <a:latin typeface="Times New Roman" pitchFamily="18" charset="0"/>
                <a:cs typeface="Times New Roman" pitchFamily="18" charset="0"/>
              </a:rPr>
              <a:t> 2018 </a:t>
            </a:r>
          </a:p>
          <a:p>
            <a:pPr fontAlgn="b">
              <a:buNone/>
            </a:pPr>
            <a:r>
              <a:rPr lang="tr-TR" sz="2000" dirty="0" err="1" smtClean="0">
                <a:latin typeface="Times New Roman" pitchFamily="18" charset="0"/>
                <a:cs typeface="Times New Roman" pitchFamily="18" charset="0"/>
              </a:rPr>
              <a:t>Change</a:t>
            </a:r>
            <a:r>
              <a:rPr lang="tr-TR" sz="2000" dirty="0" smtClean="0">
                <a:latin typeface="Times New Roman" pitchFamily="18" charset="0"/>
                <a:cs typeface="Times New Roman" pitchFamily="18" charset="0"/>
              </a:rPr>
              <a:t> in NWC= </a:t>
            </a:r>
            <a:r>
              <a:rPr lang="tr-TR" sz="2000" dirty="0" smtClean="0">
                <a:solidFill>
                  <a:srgbClr val="000000"/>
                </a:solidFill>
                <a:latin typeface="Times New Roman" pitchFamily="18" charset="0"/>
                <a:cs typeface="Times New Roman" pitchFamily="18" charset="0"/>
              </a:rPr>
              <a:t>Net </a:t>
            </a:r>
            <a:r>
              <a:rPr lang="tr-TR" sz="2000" dirty="0" err="1" smtClean="0">
                <a:solidFill>
                  <a:srgbClr val="000000"/>
                </a:solidFill>
                <a:latin typeface="Times New Roman" pitchFamily="18" charset="0"/>
                <a:cs typeface="Times New Roman" pitchFamily="18" charset="0"/>
              </a:rPr>
              <a:t>working</a:t>
            </a:r>
            <a:r>
              <a:rPr lang="tr-TR" sz="2000" dirty="0" smtClean="0">
                <a:solidFill>
                  <a:srgbClr val="000000"/>
                </a:solidFill>
                <a:latin typeface="Times New Roman" pitchFamily="18" charset="0"/>
                <a:cs typeface="Times New Roman" pitchFamily="18" charset="0"/>
              </a:rPr>
              <a:t> </a:t>
            </a:r>
            <a:r>
              <a:rPr lang="tr-TR" sz="2000" dirty="0" err="1" smtClean="0">
                <a:solidFill>
                  <a:srgbClr val="000000"/>
                </a:solidFill>
                <a:latin typeface="Times New Roman" pitchFamily="18" charset="0"/>
                <a:cs typeface="Times New Roman" pitchFamily="18" charset="0"/>
              </a:rPr>
              <a:t>capital</a:t>
            </a:r>
            <a:r>
              <a:rPr lang="tr-TR" sz="2000" dirty="0" smtClean="0">
                <a:solidFill>
                  <a:srgbClr val="000000"/>
                </a:solidFill>
                <a:latin typeface="Times New Roman" pitchFamily="18" charset="0"/>
                <a:cs typeface="Times New Roman" pitchFamily="18" charset="0"/>
              </a:rPr>
              <a:t> 2019 </a:t>
            </a:r>
            <a:r>
              <a:rPr lang="tr-TR" sz="2000" dirty="0" smtClean="0">
                <a:latin typeface="Times New Roman" pitchFamily="18" charset="0"/>
                <a:cs typeface="Times New Roman" pitchFamily="18" charset="0"/>
              </a:rPr>
              <a:t>− </a:t>
            </a:r>
            <a:r>
              <a:rPr lang="tr-TR" sz="2000" dirty="0" smtClean="0">
                <a:solidFill>
                  <a:srgbClr val="000000"/>
                </a:solidFill>
                <a:latin typeface="Times New Roman" pitchFamily="18" charset="0"/>
                <a:cs typeface="Times New Roman" pitchFamily="18" charset="0"/>
              </a:rPr>
              <a:t>Net </a:t>
            </a:r>
            <a:r>
              <a:rPr lang="tr-TR" sz="2000" dirty="0" err="1" smtClean="0">
                <a:solidFill>
                  <a:srgbClr val="000000"/>
                </a:solidFill>
                <a:latin typeface="Times New Roman" pitchFamily="18" charset="0"/>
                <a:cs typeface="Times New Roman" pitchFamily="18" charset="0"/>
              </a:rPr>
              <a:t>working</a:t>
            </a:r>
            <a:r>
              <a:rPr lang="tr-TR" sz="2000" dirty="0" smtClean="0">
                <a:solidFill>
                  <a:srgbClr val="000000"/>
                </a:solidFill>
                <a:latin typeface="Times New Roman" pitchFamily="18" charset="0"/>
                <a:cs typeface="Times New Roman" pitchFamily="18" charset="0"/>
              </a:rPr>
              <a:t> </a:t>
            </a:r>
            <a:r>
              <a:rPr lang="tr-TR" sz="2000" dirty="0" err="1" smtClean="0">
                <a:solidFill>
                  <a:srgbClr val="000000"/>
                </a:solidFill>
                <a:latin typeface="Times New Roman" pitchFamily="18" charset="0"/>
                <a:cs typeface="Times New Roman" pitchFamily="18" charset="0"/>
              </a:rPr>
              <a:t>capital</a:t>
            </a:r>
            <a:r>
              <a:rPr lang="tr-TR" sz="2000" dirty="0" smtClean="0">
                <a:solidFill>
                  <a:srgbClr val="000000"/>
                </a:solidFill>
                <a:latin typeface="Times New Roman" pitchFamily="18" charset="0"/>
                <a:cs typeface="Times New Roman" pitchFamily="18" charset="0"/>
              </a:rPr>
              <a:t> 2018 </a:t>
            </a:r>
            <a:endParaRPr lang="tr-TR" sz="2000" dirty="0" smtClean="0">
              <a:latin typeface="Times New Roman" pitchFamily="18" charset="0"/>
              <a:cs typeface="Times New Roman" pitchFamily="18" charset="0"/>
            </a:endParaRPr>
          </a:p>
          <a:p>
            <a:pPr marL="514350" indent="-514350" algn="just">
              <a:buNone/>
            </a:pPr>
            <a:endParaRPr lang="tr-TR" sz="2800" dirty="0" smtClean="0">
              <a:latin typeface="Times New Roman" pitchFamily="18" charset="0"/>
              <a:cs typeface="Times New Roman" pitchFamily="18" charset="0"/>
            </a:endParaRPr>
          </a:p>
          <a:p>
            <a:pPr marL="514350" indent="-514350" algn="just">
              <a:buNone/>
            </a:pPr>
            <a:endParaRPr lang="tr-TR" sz="2800" dirty="0" smtClean="0">
              <a:latin typeface="Times New Roman" pitchFamily="18" charset="0"/>
              <a:cs typeface="Times New Roman" pitchFamily="18" charset="0"/>
            </a:endParaRPr>
          </a:p>
          <a:p>
            <a:pPr marL="514350" indent="-514350" algn="just">
              <a:buAutoNum type="alphaLcPeriod"/>
            </a:pPr>
            <a:endParaRPr lang="tr-TR" sz="2800" dirty="0" smtClean="0">
              <a:latin typeface="Times New Roman" pitchFamily="18" charset="0"/>
              <a:cs typeface="Times New Roman" pitchFamily="18" charset="0"/>
            </a:endParaRPr>
          </a:p>
          <a:p>
            <a:pPr marL="514350" indent="-514350" algn="just">
              <a:buAutoNum type="alphaLcPeriod"/>
            </a:pPr>
            <a:endParaRPr lang="tr-TR" sz="2800" dirty="0" smtClean="0">
              <a:latin typeface="Times New Roman" pitchFamily="18" charset="0"/>
              <a:cs typeface="Times New Roman" pitchFamily="18" charset="0"/>
            </a:endParaRPr>
          </a:p>
          <a:p>
            <a:pPr marL="514350" indent="-514350" algn="just">
              <a:buAutoNum type="alphaLcPeriod"/>
            </a:pPr>
            <a:endParaRPr lang="tr-TR" sz="2800" dirty="0" smtClean="0">
              <a:latin typeface="Times New Roman" pitchFamily="18" charset="0"/>
              <a:cs typeface="Times New Roman" pitchFamily="18" charset="0"/>
            </a:endParaRPr>
          </a:p>
          <a:p>
            <a:pPr marL="514350" indent="-514350" algn="just">
              <a:buAutoNum type="alphaLcPeriod"/>
            </a:pPr>
            <a:endParaRPr lang="tr-TR" sz="2800" dirty="0" smtClean="0">
              <a:latin typeface="Times New Roman" pitchFamily="18" charset="0"/>
              <a:cs typeface="Times New Roman" pitchFamily="18" charset="0"/>
            </a:endParaRPr>
          </a:p>
        </p:txBody>
      </p:sp>
      <p:sp>
        <p:nvSpPr>
          <p:cNvPr id="4" name="1 Başlık"/>
          <p:cNvSpPr>
            <a:spLocks noGrp="1"/>
          </p:cNvSpPr>
          <p:nvPr>
            <p:ph type="title"/>
          </p:nvPr>
        </p:nvSpPr>
        <p:spPr>
          <a:xfrm>
            <a:off x="500034" y="0"/>
            <a:ext cx="8229600" cy="1143000"/>
          </a:xfrm>
        </p:spPr>
        <p:txBody>
          <a:bodyPr>
            <a:normAutofit/>
          </a:bodyPr>
          <a:lstStyle/>
          <a:p>
            <a:r>
              <a:rPr lang="tr-TR" sz="2800" b="1" dirty="0" err="1" smtClean="0">
                <a:latin typeface="Times New Roman" pitchFamily="18" charset="0"/>
                <a:cs typeface="Times New Roman" pitchFamily="18" charset="0"/>
              </a:rPr>
              <a:t>Answer</a:t>
            </a:r>
            <a:r>
              <a:rPr lang="tr-TR" sz="2800" b="1" dirty="0" smtClean="0">
                <a:latin typeface="Times New Roman" pitchFamily="18" charset="0"/>
                <a:cs typeface="Times New Roman" pitchFamily="18" charset="0"/>
              </a:rPr>
              <a:t> 6:</a:t>
            </a:r>
            <a:endParaRPr lang="tr-TR" sz="2800" b="1" dirty="0">
              <a:latin typeface="Times New Roman" pitchFamily="18" charset="0"/>
              <a:cs typeface="Times New Roman" pitchFamily="18" charset="0"/>
            </a:endParaRPr>
          </a:p>
        </p:txBody>
      </p:sp>
      <p:graphicFrame>
        <p:nvGraphicFramePr>
          <p:cNvPr id="6" name="5 Tablo"/>
          <p:cNvGraphicFramePr>
            <a:graphicFrameLocks noGrp="1"/>
          </p:cNvGraphicFramePr>
          <p:nvPr/>
        </p:nvGraphicFramePr>
        <p:xfrm>
          <a:off x="1214414" y="2571745"/>
          <a:ext cx="6858048" cy="1428759"/>
        </p:xfrm>
        <a:graphic>
          <a:graphicData uri="http://schemas.openxmlformats.org/drawingml/2006/table">
            <a:tbl>
              <a:tblPr/>
              <a:tblGrid>
                <a:gridCol w="3571900"/>
                <a:gridCol w="3286148"/>
              </a:tblGrid>
              <a:tr h="476253">
                <a:tc>
                  <a:txBody>
                    <a:bodyPr/>
                    <a:lstStyle/>
                    <a:p>
                      <a:pPr algn="l" fontAlgn="b"/>
                      <a:r>
                        <a:rPr lang="tr-TR" sz="2000" b="0" i="0" u="none" strike="noStrike" dirty="0">
                          <a:solidFill>
                            <a:srgbClr val="000000"/>
                          </a:solidFill>
                          <a:latin typeface="Times New Roman" pitchFamily="18" charset="0"/>
                          <a:cs typeface="Times New Roman" pitchFamily="18" charset="0"/>
                        </a:rPr>
                        <a:t>Net </a:t>
                      </a:r>
                      <a:r>
                        <a:rPr lang="tr-TR" sz="2000" b="0" i="0" u="none" strike="noStrike" dirty="0" err="1">
                          <a:solidFill>
                            <a:srgbClr val="000000"/>
                          </a:solidFill>
                          <a:latin typeface="Times New Roman" pitchFamily="18" charset="0"/>
                          <a:cs typeface="Times New Roman" pitchFamily="18" charset="0"/>
                        </a:rPr>
                        <a:t>working</a:t>
                      </a:r>
                      <a:r>
                        <a:rPr lang="tr-TR" sz="2000" b="0" i="0" u="none" strike="noStrike" dirty="0">
                          <a:solidFill>
                            <a:srgbClr val="000000"/>
                          </a:solidFill>
                          <a:latin typeface="Times New Roman" pitchFamily="18" charset="0"/>
                          <a:cs typeface="Times New Roman" pitchFamily="18" charset="0"/>
                        </a:rPr>
                        <a:t> </a:t>
                      </a:r>
                      <a:r>
                        <a:rPr lang="tr-TR" sz="2000" b="0" i="0" u="none" strike="noStrike" dirty="0" err="1">
                          <a:solidFill>
                            <a:srgbClr val="000000"/>
                          </a:solidFill>
                          <a:latin typeface="Times New Roman" pitchFamily="18" charset="0"/>
                          <a:cs typeface="Times New Roman" pitchFamily="18" charset="0"/>
                        </a:rPr>
                        <a:t>capital</a:t>
                      </a:r>
                      <a:r>
                        <a:rPr lang="tr-TR" sz="2000" b="0" i="0" u="none" strike="noStrike" dirty="0">
                          <a:solidFill>
                            <a:srgbClr val="000000"/>
                          </a:solidFill>
                          <a:latin typeface="Times New Roman" pitchFamily="18" charset="0"/>
                          <a:cs typeface="Times New Roman" pitchFamily="18" charset="0"/>
                        </a:rPr>
                        <a:t> 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2000" b="0" i="0" u="none" strike="noStrike" dirty="0">
                          <a:solidFill>
                            <a:srgbClr val="000000"/>
                          </a:solidFill>
                          <a:latin typeface="Times New Roman" pitchFamily="18" charset="0"/>
                          <a:cs typeface="Times New Roman" pitchFamily="18" charset="0"/>
                        </a:rPr>
                        <a:t>$180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253">
                <a:tc>
                  <a:txBody>
                    <a:bodyPr/>
                    <a:lstStyle/>
                    <a:p>
                      <a:pPr algn="l" fontAlgn="b"/>
                      <a:r>
                        <a:rPr lang="tr-TR" sz="2000" b="0" i="0" u="none" strike="noStrike" dirty="0">
                          <a:solidFill>
                            <a:srgbClr val="000000"/>
                          </a:solidFill>
                          <a:latin typeface="Times New Roman" pitchFamily="18" charset="0"/>
                          <a:cs typeface="Times New Roman" pitchFamily="18" charset="0"/>
                        </a:rPr>
                        <a:t>Net </a:t>
                      </a:r>
                      <a:r>
                        <a:rPr lang="tr-TR" sz="2000" b="0" i="0" u="none" strike="noStrike" dirty="0" err="1">
                          <a:solidFill>
                            <a:srgbClr val="000000"/>
                          </a:solidFill>
                          <a:latin typeface="Times New Roman" pitchFamily="18" charset="0"/>
                          <a:cs typeface="Times New Roman" pitchFamily="18" charset="0"/>
                        </a:rPr>
                        <a:t>working</a:t>
                      </a:r>
                      <a:r>
                        <a:rPr lang="tr-TR" sz="2000" b="0" i="0" u="none" strike="noStrike" dirty="0">
                          <a:solidFill>
                            <a:srgbClr val="000000"/>
                          </a:solidFill>
                          <a:latin typeface="Times New Roman" pitchFamily="18" charset="0"/>
                          <a:cs typeface="Times New Roman" pitchFamily="18" charset="0"/>
                        </a:rPr>
                        <a:t> </a:t>
                      </a:r>
                      <a:r>
                        <a:rPr lang="tr-TR" sz="2000" b="0" i="0" u="none" strike="noStrike" dirty="0" err="1">
                          <a:solidFill>
                            <a:srgbClr val="000000"/>
                          </a:solidFill>
                          <a:latin typeface="Times New Roman" pitchFamily="18" charset="0"/>
                          <a:cs typeface="Times New Roman" pitchFamily="18" charset="0"/>
                        </a:rPr>
                        <a:t>capital</a:t>
                      </a:r>
                      <a:r>
                        <a:rPr lang="tr-TR" sz="2000" b="0" i="0" u="none" strike="noStrike" dirty="0">
                          <a:solidFill>
                            <a:srgbClr val="000000"/>
                          </a:solidFill>
                          <a:latin typeface="Times New Roman" pitchFamily="18" charset="0"/>
                          <a:cs typeface="Times New Roman" pitchFamily="18" charset="0"/>
                        </a:rPr>
                        <a:t> 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2000" b="0" i="0" u="sng" strike="noStrike" dirty="0">
                          <a:solidFill>
                            <a:srgbClr val="000000"/>
                          </a:solidFill>
                          <a:latin typeface="Times New Roman" pitchFamily="18" charset="0"/>
                          <a:cs typeface="Times New Roman" pitchFamily="18"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253">
                <a:tc>
                  <a:txBody>
                    <a:bodyPr/>
                    <a:lstStyle/>
                    <a:p>
                      <a:pPr algn="l" fontAlgn="b"/>
                      <a:r>
                        <a:rPr lang="tr-TR" sz="2000" b="1" i="0" u="none" strike="noStrike" dirty="0" err="1">
                          <a:solidFill>
                            <a:schemeClr val="tx1"/>
                          </a:solidFill>
                          <a:latin typeface="Times New Roman" pitchFamily="18" charset="0"/>
                          <a:cs typeface="Times New Roman" pitchFamily="18" charset="0"/>
                        </a:rPr>
                        <a:t>Change</a:t>
                      </a:r>
                      <a:r>
                        <a:rPr lang="tr-TR" sz="2000" b="1" i="0" u="none" strike="noStrike" dirty="0">
                          <a:solidFill>
                            <a:schemeClr val="tx1"/>
                          </a:solidFill>
                          <a:latin typeface="Times New Roman" pitchFamily="18" charset="0"/>
                          <a:cs typeface="Times New Roman" pitchFamily="18" charset="0"/>
                        </a:rPr>
                        <a:t> in net </a:t>
                      </a:r>
                      <a:r>
                        <a:rPr lang="tr-TR" sz="2000" b="1" i="0" u="none" strike="noStrike" dirty="0" err="1">
                          <a:solidFill>
                            <a:schemeClr val="tx1"/>
                          </a:solidFill>
                          <a:latin typeface="Times New Roman" pitchFamily="18" charset="0"/>
                          <a:cs typeface="Times New Roman" pitchFamily="18" charset="0"/>
                        </a:rPr>
                        <a:t>working</a:t>
                      </a:r>
                      <a:r>
                        <a:rPr lang="tr-TR" sz="2000" b="1" i="0" u="none" strike="noStrike" dirty="0">
                          <a:solidFill>
                            <a:schemeClr val="tx1"/>
                          </a:solidFill>
                          <a:latin typeface="Times New Roman" pitchFamily="18" charset="0"/>
                          <a:cs typeface="Times New Roman" pitchFamily="18" charset="0"/>
                        </a:rPr>
                        <a:t> </a:t>
                      </a:r>
                      <a:r>
                        <a:rPr lang="tr-TR" sz="2000" b="1" i="0" u="none" strike="noStrike" dirty="0" err="1">
                          <a:solidFill>
                            <a:schemeClr val="tx1"/>
                          </a:solidFill>
                          <a:latin typeface="Times New Roman" pitchFamily="18" charset="0"/>
                          <a:cs typeface="Times New Roman" pitchFamily="18" charset="0"/>
                        </a:rPr>
                        <a:t>capital</a:t>
                      </a:r>
                      <a:endParaRPr lang="tr-TR" sz="2000" b="1" i="0" u="none" strike="noStrike" dirty="0">
                        <a:solidFill>
                          <a:schemeClr val="tx1"/>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2000" b="1" i="0" u="dbl" strike="noStrike" dirty="0">
                          <a:solidFill>
                            <a:schemeClr val="tx1"/>
                          </a:solidFill>
                          <a:latin typeface="Times New Roman" pitchFamily="18" charset="0"/>
                          <a:cs typeface="Times New Roman" pitchFamily="18"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8294767"/>
              </p:ext>
            </p:extLst>
          </p:nvPr>
        </p:nvGraphicFramePr>
        <p:xfrm>
          <a:off x="457200" y="1557338"/>
          <a:ext cx="8219256" cy="4500758"/>
        </p:xfrm>
        <a:graphic>
          <a:graphicData uri="http://schemas.openxmlformats.org/drawingml/2006/table">
            <a:tbl>
              <a:tblPr firstRow="1" bandRow="1">
                <a:tableStyleId>{5940675A-B579-460E-94D1-54222C63F5DA}</a:tableStyleId>
              </a:tblPr>
              <a:tblGrid>
                <a:gridCol w="2242592"/>
                <a:gridCol w="2520280"/>
                <a:gridCol w="1401570"/>
                <a:gridCol w="2054814"/>
              </a:tblGrid>
              <a:tr h="7439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Financial Statement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Purpose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Structure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Examples of Content</a:t>
                      </a:r>
                    </a:p>
                  </a:txBody>
                  <a:tcPr/>
                </a:tc>
              </a:tr>
              <a:tr h="2019406">
                <a:tc>
                  <a:txBody>
                    <a:bodyPr/>
                    <a:lstStyle/>
                    <a:p>
                      <a:pPr algn="l"/>
                      <a:r>
                        <a:rPr lang="en-US" sz="1800" b="1" dirty="0" smtClean="0"/>
                        <a:t>Balance Sheet</a:t>
                      </a:r>
                    </a:p>
                    <a:p>
                      <a:pPr algn="l"/>
                      <a:r>
                        <a:rPr lang="en-US" sz="1800" dirty="0" smtClean="0"/>
                        <a:t>(Statement of </a:t>
                      </a:r>
                      <a:br>
                        <a:rPr lang="en-US" sz="1800" dirty="0" smtClean="0"/>
                      </a:br>
                      <a:r>
                        <a:rPr lang="en-US" sz="1800" dirty="0" smtClean="0"/>
                        <a:t>Financial Position)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Reports the financial position (economic resources and sources of financing) of an accounting entity </a:t>
                      </a:r>
                      <a:r>
                        <a:rPr lang="en-US" sz="1800" i="1" dirty="0" smtClean="0"/>
                        <a:t>at a point in time. </a:t>
                      </a:r>
                    </a:p>
                  </a:txBody>
                  <a:tcPr/>
                </a:tc>
                <a:tc>
                  <a:txBody>
                    <a:bodyPr/>
                    <a:lstStyle/>
                    <a:p>
                      <a:pPr algn="l"/>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Cash, accounts receivable, plant and equipment, long-term debt, common stock</a:t>
                      </a:r>
                    </a:p>
                  </a:txBody>
                  <a:tcPr/>
                </a:tc>
              </a:tr>
              <a:tr h="1700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Income Statement </a:t>
                      </a:r>
                      <a:r>
                        <a:rPr lang="en-US" sz="1800" dirty="0" smtClean="0"/>
                        <a:t>(Statement of Income, Statement of Earnings, Statement of Operations)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Reports the accountant’s primary measure of economic performance </a:t>
                      </a:r>
                      <a:r>
                        <a:rPr lang="en-US" sz="1800" i="1" dirty="0" smtClean="0"/>
                        <a:t>during the accounting period. </a:t>
                      </a:r>
                    </a:p>
                  </a:txBody>
                  <a:tcPr/>
                </a:tc>
                <a:tc>
                  <a:txBody>
                    <a:bodyPr/>
                    <a:lstStyle/>
                    <a:p>
                      <a:pPr algn="l"/>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Sales revenue, cost of goods sold, selling expense, interest expense </a:t>
                      </a:r>
                    </a:p>
                  </a:txBody>
                  <a:tcPr/>
                </a:tc>
              </a:tr>
            </a:tbl>
          </a:graphicData>
        </a:graphic>
      </p:graphicFrame>
      <p:sp>
        <p:nvSpPr>
          <p:cNvPr id="6" name="Content Placeholder 4"/>
          <p:cNvSpPr txBox="1">
            <a:spLocks/>
          </p:cNvSpPr>
          <p:nvPr/>
        </p:nvSpPr>
        <p:spPr>
          <a:xfrm>
            <a:off x="585216" y="836712"/>
            <a:ext cx="8238720" cy="608167"/>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b="1" dirty="0" smtClean="0">
                <a:latin typeface="Times New Roman" panose="02020603050405020304" pitchFamily="18" charset="0"/>
                <a:cs typeface="Times New Roman" panose="02020603050405020304" pitchFamily="18" charset="0"/>
              </a:rPr>
              <a:t>Summary of Balance Sheet and Income Statement</a:t>
            </a:r>
            <a:endParaRPr lang="en-US" b="1" dirty="0">
              <a:latin typeface="Times New Roman" panose="02020603050405020304" pitchFamily="18" charset="0"/>
              <a:cs typeface="Times New Roman" panose="02020603050405020304" pitchFamily="18" charset="0"/>
            </a:endParaRPr>
          </a:p>
        </p:txBody>
      </p:sp>
      <p:pic>
        <p:nvPicPr>
          <p:cNvPr id="8" name="Picture 7" descr="Ex1_7a.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2492896"/>
            <a:ext cx="1313875" cy="1224136"/>
          </a:xfrm>
          <a:prstGeom prst="rect">
            <a:avLst/>
          </a:prstGeom>
          <a:effectLst>
            <a:outerShdw blurRad="50800" dist="38100" dir="8100000" algn="tr" rotWithShape="0">
              <a:prstClr val="black">
                <a:alpha val="40000"/>
              </a:prstClr>
            </a:outerShdw>
          </a:effectLst>
        </p:spPr>
      </p:pic>
      <p:pic>
        <p:nvPicPr>
          <p:cNvPr id="9" name="Picture 8" descr="Ex1_7b.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1" y="4590258"/>
            <a:ext cx="1271452" cy="1287014"/>
          </a:xfrm>
          <a:prstGeom prst="rect">
            <a:avLst/>
          </a:prstGeom>
          <a:effectLst>
            <a:outerShdw blurRad="50800" dist="38100" dir="8100000" algn="tr" rotWithShape="0">
              <a:prstClr val="black">
                <a:alpha val="40000"/>
              </a:prstClr>
            </a:outerShdw>
          </a:effec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972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27"/>
          <p:cNvSpPr>
            <a:spLocks noGrp="1" noChangeArrowheads="1"/>
          </p:cNvSpPr>
          <p:nvPr>
            <p:ph type="body" idx="1"/>
          </p:nvPr>
        </p:nvSpPr>
        <p:spPr>
          <a:xfrm>
            <a:off x="457200" y="642918"/>
            <a:ext cx="8229600" cy="5681682"/>
          </a:xfrm>
        </p:spPr>
        <p:txBody>
          <a:bodyPr>
            <a:normAutofit/>
          </a:bodyPr>
          <a:lstStyle/>
          <a:p>
            <a:pPr algn="just" eaLnBrk="1" hangingPunct="1">
              <a:lnSpc>
                <a:spcPct val="150000"/>
              </a:lnSpc>
            </a:pPr>
            <a:r>
              <a:rPr lang="en-US" altLang="en-US" sz="2400" b="1" dirty="0" smtClean="0">
                <a:solidFill>
                  <a:schemeClr val="accent3">
                    <a:lumMod val="75000"/>
                  </a:schemeClr>
                </a:solidFill>
                <a:latin typeface="Times New Roman" pitchFamily="18" charset="0"/>
                <a:cs typeface="Times New Roman" pitchFamily="18" charset="0"/>
              </a:rPr>
              <a:t>Cash Flow Statements</a:t>
            </a:r>
          </a:p>
          <a:p>
            <a:pPr lvl="1" algn="just" eaLnBrk="1" hangingPunct="1">
              <a:lnSpc>
                <a:spcPct val="150000"/>
              </a:lnSpc>
            </a:pPr>
            <a:r>
              <a:rPr lang="en-US" altLang="en-US" dirty="0" smtClean="0">
                <a:latin typeface="Times New Roman" pitchFamily="18" charset="0"/>
                <a:cs typeface="Times New Roman" pitchFamily="18" charset="0"/>
              </a:rPr>
              <a:t>These answer the important managerial question “do I have enough cash to run my business”</a:t>
            </a:r>
          </a:p>
          <a:p>
            <a:pPr algn="just" eaLnBrk="1" hangingPunct="1">
              <a:lnSpc>
                <a:spcPct val="150000"/>
              </a:lnSpc>
            </a:pPr>
            <a:r>
              <a:rPr lang="en-US" altLang="en-US" sz="2400" b="1" dirty="0" smtClean="0">
                <a:solidFill>
                  <a:schemeClr val="accent3">
                    <a:lumMod val="75000"/>
                  </a:schemeClr>
                </a:solidFill>
                <a:latin typeface="Times New Roman" pitchFamily="18" charset="0"/>
                <a:cs typeface="Times New Roman" pitchFamily="18" charset="0"/>
              </a:rPr>
              <a:t>Income Statements</a:t>
            </a:r>
          </a:p>
          <a:p>
            <a:pPr lvl="1" algn="just" eaLnBrk="1" hangingPunct="1">
              <a:lnSpc>
                <a:spcPct val="150000"/>
              </a:lnSpc>
            </a:pPr>
            <a:r>
              <a:rPr lang="en-US" altLang="en-US" dirty="0" smtClean="0">
                <a:latin typeface="Times New Roman" pitchFamily="18" charset="0"/>
                <a:cs typeface="Times New Roman" pitchFamily="18" charset="0"/>
              </a:rPr>
              <a:t>This is the financial sheet that tells you if your company is profitable or not.</a:t>
            </a:r>
          </a:p>
          <a:p>
            <a:pPr algn="just" eaLnBrk="1" hangingPunct="1">
              <a:lnSpc>
                <a:spcPct val="150000"/>
              </a:lnSpc>
            </a:pPr>
            <a:r>
              <a:rPr lang="en-US" altLang="en-US" sz="2400" b="1" dirty="0" smtClean="0">
                <a:solidFill>
                  <a:schemeClr val="accent3">
                    <a:lumMod val="75000"/>
                  </a:schemeClr>
                </a:solidFill>
                <a:latin typeface="Times New Roman" pitchFamily="18" charset="0"/>
                <a:cs typeface="Times New Roman" pitchFamily="18" charset="0"/>
              </a:rPr>
              <a:t>Balance Sheets</a:t>
            </a:r>
          </a:p>
          <a:p>
            <a:pPr lvl="1" algn="just" eaLnBrk="1" hangingPunct="1">
              <a:lnSpc>
                <a:spcPct val="150000"/>
              </a:lnSpc>
            </a:pPr>
            <a:r>
              <a:rPr lang="en-US" altLang="en-US" dirty="0" smtClean="0">
                <a:latin typeface="Times New Roman" pitchFamily="18" charset="0"/>
                <a:cs typeface="Times New Roman" pitchFamily="18" charset="0"/>
              </a:rPr>
              <a:t>How much debt do I have? How large are my assets? This sheet tells you the answer to these questions.  </a:t>
            </a:r>
          </a:p>
        </p:txBody>
      </p:sp>
      <p:sp>
        <p:nvSpPr>
          <p:cNvPr id="4121" name="Freeform 1050"/>
          <p:cNvSpPr>
            <a:spLocks/>
          </p:cNvSpPr>
          <p:nvPr/>
        </p:nvSpPr>
        <p:spPr bwMode="auto">
          <a:xfrm>
            <a:off x="2030413" y="474663"/>
            <a:ext cx="6350" cy="14287"/>
          </a:xfrm>
          <a:custGeom>
            <a:avLst/>
            <a:gdLst>
              <a:gd name="T0" fmla="*/ 1588 w 4"/>
              <a:gd name="T1" fmla="*/ 0 h 9"/>
              <a:gd name="T2" fmla="*/ 6350 w 4"/>
              <a:gd name="T3" fmla="*/ 1587 h 9"/>
              <a:gd name="T4" fmla="*/ 6350 w 4"/>
              <a:gd name="T5" fmla="*/ 3175 h 9"/>
              <a:gd name="T6" fmla="*/ 6350 w 4"/>
              <a:gd name="T7" fmla="*/ 4762 h 9"/>
              <a:gd name="T8" fmla="*/ 4763 w 4"/>
              <a:gd name="T9" fmla="*/ 4762 h 9"/>
              <a:gd name="T10" fmla="*/ 4763 w 4"/>
              <a:gd name="T11" fmla="*/ 6350 h 9"/>
              <a:gd name="T12" fmla="*/ 4763 w 4"/>
              <a:gd name="T13" fmla="*/ 7937 h 9"/>
              <a:gd name="T14" fmla="*/ 4763 w 4"/>
              <a:gd name="T15" fmla="*/ 9525 h 9"/>
              <a:gd name="T16" fmla="*/ 3175 w 4"/>
              <a:gd name="T17" fmla="*/ 9525 h 9"/>
              <a:gd name="T18" fmla="*/ 3175 w 4"/>
              <a:gd name="T19" fmla="*/ 11112 h 9"/>
              <a:gd name="T20" fmla="*/ 3175 w 4"/>
              <a:gd name="T21" fmla="*/ 14287 h 9"/>
              <a:gd name="T22" fmla="*/ 1588 w 4"/>
              <a:gd name="T23" fmla="*/ 14287 h 9"/>
              <a:gd name="T24" fmla="*/ 1588 w 4"/>
              <a:gd name="T25" fmla="*/ 11112 h 9"/>
              <a:gd name="T26" fmla="*/ 1588 w 4"/>
              <a:gd name="T27" fmla="*/ 9525 h 9"/>
              <a:gd name="T28" fmla="*/ 1588 w 4"/>
              <a:gd name="T29" fmla="*/ 7937 h 9"/>
              <a:gd name="T30" fmla="*/ 1588 w 4"/>
              <a:gd name="T31" fmla="*/ 6350 h 9"/>
              <a:gd name="T32" fmla="*/ 1588 w 4"/>
              <a:gd name="T33" fmla="*/ 4762 h 9"/>
              <a:gd name="T34" fmla="*/ 0 w 4"/>
              <a:gd name="T35" fmla="*/ 3175 h 9"/>
              <a:gd name="T36" fmla="*/ 0 w 4"/>
              <a:gd name="T37" fmla="*/ 1587 h 9"/>
              <a:gd name="T38" fmla="*/ 1588 w 4"/>
              <a:gd name="T39" fmla="*/ 1587 h 9"/>
              <a:gd name="T40" fmla="*/ 1588 w 4"/>
              <a:gd name="T41" fmla="*/ 3175 h 9"/>
              <a:gd name="T42" fmla="*/ 3175 w 4"/>
              <a:gd name="T43" fmla="*/ 3175 h 9"/>
              <a:gd name="T44" fmla="*/ 4763 w 4"/>
              <a:gd name="T45" fmla="*/ 3175 h 9"/>
              <a:gd name="T46" fmla="*/ 4763 w 4"/>
              <a:gd name="T47" fmla="*/ 1587 h 9"/>
              <a:gd name="T48" fmla="*/ 6350 w 4"/>
              <a:gd name="T49" fmla="*/ 1587 h 9"/>
              <a:gd name="T50" fmla="*/ 1588 w 4"/>
              <a:gd name="T51" fmla="*/ 0 h 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 h="9">
                <a:moveTo>
                  <a:pt x="1" y="0"/>
                </a:moveTo>
                <a:lnTo>
                  <a:pt x="4" y="1"/>
                </a:lnTo>
                <a:lnTo>
                  <a:pt x="4" y="2"/>
                </a:lnTo>
                <a:lnTo>
                  <a:pt x="4" y="3"/>
                </a:lnTo>
                <a:lnTo>
                  <a:pt x="3" y="3"/>
                </a:lnTo>
                <a:lnTo>
                  <a:pt x="3" y="4"/>
                </a:lnTo>
                <a:lnTo>
                  <a:pt x="3" y="5"/>
                </a:lnTo>
                <a:lnTo>
                  <a:pt x="3" y="6"/>
                </a:lnTo>
                <a:lnTo>
                  <a:pt x="2" y="6"/>
                </a:lnTo>
                <a:lnTo>
                  <a:pt x="2" y="7"/>
                </a:lnTo>
                <a:lnTo>
                  <a:pt x="2" y="9"/>
                </a:lnTo>
                <a:lnTo>
                  <a:pt x="1" y="9"/>
                </a:lnTo>
                <a:lnTo>
                  <a:pt x="1" y="7"/>
                </a:lnTo>
                <a:lnTo>
                  <a:pt x="1" y="6"/>
                </a:lnTo>
                <a:lnTo>
                  <a:pt x="1" y="5"/>
                </a:lnTo>
                <a:lnTo>
                  <a:pt x="1" y="4"/>
                </a:lnTo>
                <a:lnTo>
                  <a:pt x="1" y="3"/>
                </a:lnTo>
                <a:lnTo>
                  <a:pt x="0" y="2"/>
                </a:lnTo>
                <a:lnTo>
                  <a:pt x="0" y="1"/>
                </a:lnTo>
                <a:lnTo>
                  <a:pt x="1" y="1"/>
                </a:lnTo>
                <a:lnTo>
                  <a:pt x="1" y="2"/>
                </a:lnTo>
                <a:lnTo>
                  <a:pt x="2" y="2"/>
                </a:lnTo>
                <a:lnTo>
                  <a:pt x="3" y="2"/>
                </a:lnTo>
                <a:lnTo>
                  <a:pt x="3" y="1"/>
                </a:lnTo>
                <a:lnTo>
                  <a:pt x="4" y="1"/>
                </a:lnTo>
                <a:lnTo>
                  <a:pt x="1" y="0"/>
                </a:lnTo>
                <a:close/>
              </a:path>
            </a:pathLst>
          </a:custGeom>
          <a:solidFill>
            <a:srgbClr val="000000"/>
          </a:solidFill>
          <a:ln w="9525">
            <a:noFill/>
            <a:round/>
            <a:headEnd/>
            <a:tailEnd/>
          </a:ln>
        </p:spPr>
        <p:txBody>
          <a:bodyPr/>
          <a:lstStyle/>
          <a:p>
            <a:endParaRPr lang="tr-TR"/>
          </a:p>
        </p:txBody>
      </p:sp>
      <p:sp>
        <p:nvSpPr>
          <p:cNvPr id="4180" name="Freeform 1117"/>
          <p:cNvSpPr>
            <a:spLocks/>
          </p:cNvSpPr>
          <p:nvPr/>
        </p:nvSpPr>
        <p:spPr bwMode="auto">
          <a:xfrm>
            <a:off x="4006850" y="765175"/>
            <a:ext cx="11113" cy="139700"/>
          </a:xfrm>
          <a:custGeom>
            <a:avLst/>
            <a:gdLst>
              <a:gd name="T0" fmla="*/ 9525 w 7"/>
              <a:gd name="T1" fmla="*/ 139700 h 88"/>
              <a:gd name="T2" fmla="*/ 6350 w 7"/>
              <a:gd name="T3" fmla="*/ 139700 h 88"/>
              <a:gd name="T4" fmla="*/ 0 w 7"/>
              <a:gd name="T5" fmla="*/ 0 h 88"/>
              <a:gd name="T6" fmla="*/ 0 w 7"/>
              <a:gd name="T7" fmla="*/ 3175 h 88"/>
              <a:gd name="T8" fmla="*/ 1588 w 7"/>
              <a:gd name="T9" fmla="*/ 9525 h 88"/>
              <a:gd name="T10" fmla="*/ 1588 w 7"/>
              <a:gd name="T11" fmla="*/ 14288 h 88"/>
              <a:gd name="T12" fmla="*/ 1588 w 7"/>
              <a:gd name="T13" fmla="*/ 17463 h 88"/>
              <a:gd name="T14" fmla="*/ 1588 w 7"/>
              <a:gd name="T15" fmla="*/ 22225 h 88"/>
              <a:gd name="T16" fmla="*/ 1588 w 7"/>
              <a:gd name="T17" fmla="*/ 25400 h 88"/>
              <a:gd name="T18" fmla="*/ 3175 w 7"/>
              <a:gd name="T19" fmla="*/ 31750 h 88"/>
              <a:gd name="T20" fmla="*/ 3175 w 7"/>
              <a:gd name="T21" fmla="*/ 34925 h 88"/>
              <a:gd name="T22" fmla="*/ 3175 w 7"/>
              <a:gd name="T23" fmla="*/ 39688 h 88"/>
              <a:gd name="T24" fmla="*/ 3175 w 7"/>
              <a:gd name="T25" fmla="*/ 42863 h 88"/>
              <a:gd name="T26" fmla="*/ 3175 w 7"/>
              <a:gd name="T27" fmla="*/ 47625 h 88"/>
              <a:gd name="T28" fmla="*/ 4763 w 7"/>
              <a:gd name="T29" fmla="*/ 53975 h 88"/>
              <a:gd name="T30" fmla="*/ 4763 w 7"/>
              <a:gd name="T31" fmla="*/ 57150 h 88"/>
              <a:gd name="T32" fmla="*/ 4763 w 7"/>
              <a:gd name="T33" fmla="*/ 61913 h 88"/>
              <a:gd name="T34" fmla="*/ 4763 w 7"/>
              <a:gd name="T35" fmla="*/ 65088 h 88"/>
              <a:gd name="T36" fmla="*/ 6350 w 7"/>
              <a:gd name="T37" fmla="*/ 69850 h 88"/>
              <a:gd name="T38" fmla="*/ 6350 w 7"/>
              <a:gd name="T39" fmla="*/ 73025 h 88"/>
              <a:gd name="T40" fmla="*/ 6350 w 7"/>
              <a:gd name="T41" fmla="*/ 79375 h 88"/>
              <a:gd name="T42" fmla="*/ 6350 w 7"/>
              <a:gd name="T43" fmla="*/ 82550 h 88"/>
              <a:gd name="T44" fmla="*/ 6350 w 7"/>
              <a:gd name="T45" fmla="*/ 87313 h 88"/>
              <a:gd name="T46" fmla="*/ 7938 w 7"/>
              <a:gd name="T47" fmla="*/ 90488 h 88"/>
              <a:gd name="T48" fmla="*/ 7938 w 7"/>
              <a:gd name="T49" fmla="*/ 95250 h 88"/>
              <a:gd name="T50" fmla="*/ 7938 w 7"/>
              <a:gd name="T51" fmla="*/ 101600 h 88"/>
              <a:gd name="T52" fmla="*/ 7938 w 7"/>
              <a:gd name="T53" fmla="*/ 104775 h 88"/>
              <a:gd name="T54" fmla="*/ 9525 w 7"/>
              <a:gd name="T55" fmla="*/ 109538 h 88"/>
              <a:gd name="T56" fmla="*/ 9525 w 7"/>
              <a:gd name="T57" fmla="*/ 112713 h 88"/>
              <a:gd name="T58" fmla="*/ 9525 w 7"/>
              <a:gd name="T59" fmla="*/ 117475 h 88"/>
              <a:gd name="T60" fmla="*/ 9525 w 7"/>
              <a:gd name="T61" fmla="*/ 120650 h 88"/>
              <a:gd name="T62" fmla="*/ 9525 w 7"/>
              <a:gd name="T63" fmla="*/ 127000 h 88"/>
              <a:gd name="T64" fmla="*/ 11113 w 7"/>
              <a:gd name="T65" fmla="*/ 130175 h 88"/>
              <a:gd name="T66" fmla="*/ 11113 w 7"/>
              <a:gd name="T67" fmla="*/ 134938 h 88"/>
              <a:gd name="T68" fmla="*/ 11113 w 7"/>
              <a:gd name="T69" fmla="*/ 138113 h 88"/>
              <a:gd name="T70" fmla="*/ 9525 w 7"/>
              <a:gd name="T71" fmla="*/ 139700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 h="88">
                <a:moveTo>
                  <a:pt x="6" y="88"/>
                </a:moveTo>
                <a:lnTo>
                  <a:pt x="4" y="88"/>
                </a:lnTo>
                <a:lnTo>
                  <a:pt x="0" y="0"/>
                </a:lnTo>
                <a:lnTo>
                  <a:pt x="0" y="2"/>
                </a:lnTo>
                <a:lnTo>
                  <a:pt x="1" y="6"/>
                </a:lnTo>
                <a:lnTo>
                  <a:pt x="1" y="9"/>
                </a:lnTo>
                <a:lnTo>
                  <a:pt x="1" y="11"/>
                </a:lnTo>
                <a:lnTo>
                  <a:pt x="1" y="14"/>
                </a:lnTo>
                <a:lnTo>
                  <a:pt x="1" y="16"/>
                </a:lnTo>
                <a:lnTo>
                  <a:pt x="2" y="20"/>
                </a:lnTo>
                <a:lnTo>
                  <a:pt x="2" y="22"/>
                </a:lnTo>
                <a:lnTo>
                  <a:pt x="2" y="25"/>
                </a:lnTo>
                <a:lnTo>
                  <a:pt x="2" y="27"/>
                </a:lnTo>
                <a:lnTo>
                  <a:pt x="2" y="30"/>
                </a:lnTo>
                <a:lnTo>
                  <a:pt x="3" y="34"/>
                </a:lnTo>
                <a:lnTo>
                  <a:pt x="3" y="36"/>
                </a:lnTo>
                <a:lnTo>
                  <a:pt x="3" y="39"/>
                </a:lnTo>
                <a:lnTo>
                  <a:pt x="3" y="41"/>
                </a:lnTo>
                <a:lnTo>
                  <a:pt x="4" y="44"/>
                </a:lnTo>
                <a:lnTo>
                  <a:pt x="4" y="46"/>
                </a:lnTo>
                <a:lnTo>
                  <a:pt x="4" y="50"/>
                </a:lnTo>
                <a:lnTo>
                  <a:pt x="4" y="52"/>
                </a:lnTo>
                <a:lnTo>
                  <a:pt x="4" y="55"/>
                </a:lnTo>
                <a:lnTo>
                  <a:pt x="5" y="57"/>
                </a:lnTo>
                <a:lnTo>
                  <a:pt x="5" y="60"/>
                </a:lnTo>
                <a:lnTo>
                  <a:pt x="5" y="64"/>
                </a:lnTo>
                <a:lnTo>
                  <a:pt x="5" y="66"/>
                </a:lnTo>
                <a:lnTo>
                  <a:pt x="6" y="69"/>
                </a:lnTo>
                <a:lnTo>
                  <a:pt x="6" y="71"/>
                </a:lnTo>
                <a:lnTo>
                  <a:pt x="6" y="74"/>
                </a:lnTo>
                <a:lnTo>
                  <a:pt x="6" y="76"/>
                </a:lnTo>
                <a:lnTo>
                  <a:pt x="6" y="80"/>
                </a:lnTo>
                <a:lnTo>
                  <a:pt x="7" y="82"/>
                </a:lnTo>
                <a:lnTo>
                  <a:pt x="7" y="85"/>
                </a:lnTo>
                <a:lnTo>
                  <a:pt x="7" y="87"/>
                </a:lnTo>
                <a:lnTo>
                  <a:pt x="6" y="88"/>
                </a:lnTo>
                <a:close/>
              </a:path>
            </a:pathLst>
          </a:custGeom>
          <a:solidFill>
            <a:srgbClr val="000000"/>
          </a:solidFill>
          <a:ln w="9525">
            <a:noFill/>
            <a:round/>
            <a:headEnd/>
            <a:tailEnd/>
          </a:ln>
        </p:spPr>
        <p:txBody>
          <a:bodyPr/>
          <a:lstStyle/>
          <a:p>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827584" y="764704"/>
            <a:ext cx="7283703" cy="531051"/>
          </a:xfrm>
        </p:spPr>
        <p:txBody>
          <a:bodyPr anchor="ctr"/>
          <a:lstStyle/>
          <a:p>
            <a:pPr algn="ctr"/>
            <a:r>
              <a:rPr lang="en-US" sz="2400" b="1" dirty="0" smtClean="0">
                <a:solidFill>
                  <a:schemeClr val="accent3">
                    <a:lumMod val="75000"/>
                  </a:schemeClr>
                </a:solidFill>
                <a:latin typeface="Times New Roman" panose="02020603050405020304" pitchFamily="18" charset="0"/>
                <a:cs typeface="Times New Roman" panose="02020603050405020304" pitchFamily="18" charset="0"/>
              </a:rPr>
              <a:t>Time </a:t>
            </a:r>
            <a:r>
              <a:rPr lang="en-US" sz="2400" b="1" dirty="0">
                <a:solidFill>
                  <a:schemeClr val="accent3">
                    <a:lumMod val="75000"/>
                  </a:schemeClr>
                </a:solidFill>
                <a:latin typeface="Times New Roman" panose="02020603050405020304" pitchFamily="18" charset="0"/>
                <a:cs typeface="Times New Roman" panose="02020603050405020304" pitchFamily="18" charset="0"/>
              </a:rPr>
              <a:t>Period &amp; Structure</a:t>
            </a:r>
            <a:endParaRPr lang="en-US" sz="18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90944" y="1556792"/>
            <a:ext cx="7553464" cy="156966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tables can </a:t>
            </a:r>
            <a:r>
              <a:rPr lang="en-US" sz="2400" dirty="0">
                <a:latin typeface="Times New Roman" panose="02020603050405020304" pitchFamily="18" charset="0"/>
                <a:cs typeface="Times New Roman" panose="02020603050405020304" pitchFamily="18" charset="0"/>
              </a:rPr>
              <a:t>be prepared at any point in time such as:</a:t>
            </a:r>
          </a:p>
          <a:p>
            <a:pPr marL="342900" indent="-342900" algn="jus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End of the year </a:t>
            </a:r>
            <a:r>
              <a:rPr lang="en-US" sz="2400" dirty="0">
                <a:latin typeface="Times New Roman" panose="02020603050405020304" pitchFamily="18" charset="0"/>
                <a:cs typeface="Times New Roman" panose="02020603050405020304" pitchFamily="18" charset="0"/>
              </a:rPr>
              <a:t>(for the year ended, annual reports)</a:t>
            </a:r>
          </a:p>
          <a:p>
            <a:pPr marL="342900" indent="-342900" algn="jus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Quarterly</a:t>
            </a:r>
            <a:r>
              <a:rPr lang="en-US" sz="2400" dirty="0">
                <a:latin typeface="Times New Roman" panose="02020603050405020304" pitchFamily="18" charset="0"/>
                <a:cs typeface="Times New Roman" panose="02020603050405020304" pitchFamily="18" charset="0"/>
              </a:rPr>
              <a:t> (for the quarter ended, quarterly reports)</a:t>
            </a:r>
          </a:p>
          <a:p>
            <a:pPr marL="342900" indent="-342900" algn="jus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Monthly</a:t>
            </a:r>
            <a:r>
              <a:rPr lang="en-US" sz="2400" dirty="0">
                <a:latin typeface="Times New Roman" panose="02020603050405020304" pitchFamily="18" charset="0"/>
                <a:cs typeface="Times New Roman" panose="02020603050405020304" pitchFamily="18" charset="0"/>
              </a:rPr>
              <a:t> (for the month ended, monthly reports)</a:t>
            </a:r>
          </a:p>
        </p:txBody>
      </p:sp>
      <p:sp>
        <p:nvSpPr>
          <p:cNvPr id="7" name="TextBox 6"/>
          <p:cNvSpPr txBox="1"/>
          <p:nvPr/>
        </p:nvSpPr>
        <p:spPr>
          <a:xfrm>
            <a:off x="690944" y="3933056"/>
            <a:ext cx="7697479" cy="2308324"/>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financial statement heading includes:</a:t>
            </a:r>
          </a:p>
          <a:p>
            <a:pPr marL="342900" indent="-342900" algn="jus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Name of the entity </a:t>
            </a:r>
            <a:r>
              <a:rPr lang="en-US" sz="2400" dirty="0">
                <a:latin typeface="Times New Roman" panose="02020603050405020304" pitchFamily="18" charset="0"/>
                <a:cs typeface="Times New Roman" panose="02020603050405020304" pitchFamily="18" charset="0"/>
              </a:rPr>
              <a:t>(Company name)</a:t>
            </a:r>
          </a:p>
          <a:p>
            <a:pPr marL="342900" indent="-342900" algn="jus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Title of the statement </a:t>
            </a:r>
            <a:r>
              <a:rPr lang="en-US" sz="2400" dirty="0">
                <a:latin typeface="Times New Roman" panose="02020603050405020304" pitchFamily="18" charset="0"/>
                <a:cs typeface="Times New Roman" panose="02020603050405020304" pitchFamily="18" charset="0"/>
              </a:rPr>
              <a:t>(e.g., Balance Sheet)</a:t>
            </a:r>
          </a:p>
          <a:p>
            <a:pPr marL="342900" indent="-342900" algn="jus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Specific date of the statement </a:t>
            </a:r>
            <a:r>
              <a:rPr lang="en-US" sz="2400" dirty="0">
                <a:latin typeface="Times New Roman" panose="02020603050405020304" pitchFamily="18" charset="0"/>
                <a:cs typeface="Times New Roman" panose="02020603050405020304" pitchFamily="18" charset="0"/>
              </a:rPr>
              <a:t>(e.g., at December 31, 2018)</a:t>
            </a:r>
          </a:p>
          <a:p>
            <a:pPr marL="342900" indent="-342900" algn="jus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Unit of measure </a:t>
            </a:r>
            <a:r>
              <a:rPr lang="en-US" sz="2400" dirty="0">
                <a:latin typeface="Times New Roman" panose="02020603050405020304" pitchFamily="18" charset="0"/>
                <a:cs typeface="Times New Roman" panose="02020603050405020304" pitchFamily="18" charset="0"/>
              </a:rPr>
              <a:t>(in millions of dollars)</a:t>
            </a:r>
          </a:p>
        </p:txBody>
      </p:sp>
      <p:pic>
        <p:nvPicPr>
          <p:cNvPr id="12290" name="Picture 2" descr="C:\Users\12829327442\Desktop\photo\justice-423446__3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5404690"/>
            <a:ext cx="1944216" cy="12961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867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564672"/>
          </a:xfrm>
        </p:spPr>
        <p:txBody>
          <a:bodyPr>
            <a:normAutofit/>
          </a:bodyPr>
          <a:lstStyle/>
          <a:p>
            <a:pPr algn="ct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The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Balance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Sheet</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İçerik Yer Tutucusu 2"/>
          <p:cNvSpPr>
            <a:spLocks noGrp="1"/>
          </p:cNvSpPr>
          <p:nvPr>
            <p:ph idx="1"/>
          </p:nvPr>
        </p:nvSpPr>
        <p:spPr>
          <a:xfrm>
            <a:off x="457200" y="1916832"/>
            <a:ext cx="8229600" cy="4407768"/>
          </a:xfrm>
        </p:spPr>
        <p:txBody>
          <a:bodyPr/>
          <a:lstStyle/>
          <a:p>
            <a:pPr algn="just">
              <a:lnSpc>
                <a:spcPct val="150000"/>
              </a:lnSpc>
            </a:pPr>
            <a:r>
              <a:rPr lang="en-US" altLang="en-US" sz="3200" dirty="0">
                <a:latin typeface="Times New Roman" panose="02020603050405020304" pitchFamily="18" charset="0"/>
                <a:cs typeface="Times New Roman" panose="02020603050405020304" pitchFamily="18" charset="0"/>
              </a:rPr>
              <a:t>Definition</a:t>
            </a:r>
          </a:p>
          <a:p>
            <a:pPr lvl="1" algn="just">
              <a:lnSpc>
                <a:spcPct val="150000"/>
              </a:lnSpc>
            </a:pPr>
            <a:r>
              <a:rPr lang="en-US" altLang="en-US" sz="2800" dirty="0">
                <a:latin typeface="Times New Roman" panose="02020603050405020304" pitchFamily="18" charset="0"/>
                <a:cs typeface="Times New Roman" panose="02020603050405020304" pitchFamily="18" charset="0"/>
              </a:rPr>
              <a:t>Financial statement that shows the value of the firm’s assets and liabilities at a particular time (from an accounting perspective)</a:t>
            </a:r>
          </a:p>
          <a:p>
            <a:pPr algn="just"/>
            <a:endParaRPr lang="en-US" dirty="0">
              <a:latin typeface="Times New Roman" panose="02020603050405020304" pitchFamily="18" charset="0"/>
              <a:cs typeface="Times New Roman" panose="02020603050405020304" pitchFamily="18" charset="0"/>
            </a:endParaRPr>
          </a:p>
        </p:txBody>
      </p:sp>
      <p:pic>
        <p:nvPicPr>
          <p:cNvPr id="4" name="Picture 20" descr="C:\Users\12829327442\Desktop\money-2696219_960_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320600"/>
            <a:ext cx="1727724" cy="11521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1399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0810" y="6133946"/>
            <a:ext cx="6751590"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rgbClr val="C00000"/>
                </a:solidFill>
                <a:latin typeface="Times New Roman" panose="02020603050405020304" pitchFamily="18" charset="0"/>
                <a:cs typeface="Times New Roman" panose="02020603050405020304" pitchFamily="18" charset="0"/>
              </a:rPr>
              <a:t>The Balance Sheet is a financial snapshot at a specific point in time.</a:t>
            </a:r>
          </a:p>
        </p:txBody>
      </p:sp>
      <p:sp>
        <p:nvSpPr>
          <p:cNvPr id="17" name="Başlık 1"/>
          <p:cNvSpPr txBox="1">
            <a:spLocks/>
          </p:cNvSpPr>
          <p:nvPr/>
        </p:nvSpPr>
        <p:spPr>
          <a:xfrm>
            <a:off x="250491" y="492470"/>
            <a:ext cx="8229600" cy="56467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The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Balance</a:t>
            </a:r>
            <a:r>
              <a:rPr lang="tr-TR"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800" b="1" dirty="0" err="1" smtClean="0">
                <a:latin typeface="Times New Roman" panose="02020603050405020304" pitchFamily="18" charset="0"/>
                <a:ea typeface="Tahoma" panose="020B0604030504040204" pitchFamily="34" charset="0"/>
                <a:cs typeface="Times New Roman" panose="02020603050405020304" pitchFamily="18" charset="0"/>
              </a:rPr>
              <a:t>Sheet</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524739554"/>
              </p:ext>
            </p:extLst>
          </p:nvPr>
        </p:nvGraphicFramePr>
        <p:xfrm>
          <a:off x="827584" y="1199814"/>
          <a:ext cx="7776864" cy="4687064"/>
        </p:xfrm>
        <a:graphic>
          <a:graphicData uri="http://schemas.openxmlformats.org/drawingml/2006/table">
            <a:tbl>
              <a:tblPr firstRow="1" bandRow="1">
                <a:tableStyleId>{5940675A-B579-460E-94D1-54222C63F5DA}</a:tableStyleId>
              </a:tblPr>
              <a:tblGrid>
                <a:gridCol w="3888432"/>
                <a:gridCol w="3888432"/>
              </a:tblGrid>
              <a:tr h="654611">
                <a:tc gridSpan="2">
                  <a:txBody>
                    <a:bodyPr/>
                    <a:lstStyle/>
                    <a:p>
                      <a:pPr algn="ctr"/>
                      <a:r>
                        <a:rPr lang="tr-TR" sz="1400" b="1" dirty="0" err="1" smtClean="0">
                          <a:latin typeface="Times New Roman" panose="02020603050405020304" pitchFamily="18" charset="0"/>
                          <a:cs typeface="Times New Roman" panose="02020603050405020304" pitchFamily="18" charset="0"/>
                        </a:rPr>
                        <a:t>Fred’s</a:t>
                      </a:r>
                      <a:r>
                        <a:rPr lang="tr-TR" sz="1400" b="1" dirty="0" smtClean="0">
                          <a:latin typeface="Times New Roman" panose="02020603050405020304" pitchFamily="18" charset="0"/>
                          <a:cs typeface="Times New Roman" panose="02020603050405020304" pitchFamily="18" charset="0"/>
                        </a:rPr>
                        <a:t> </a:t>
                      </a:r>
                      <a:r>
                        <a:rPr lang="tr-TR" sz="1400" b="1" dirty="0" err="1" smtClean="0">
                          <a:latin typeface="Times New Roman" panose="02020603050405020304" pitchFamily="18" charset="0"/>
                          <a:cs typeface="Times New Roman" panose="02020603050405020304" pitchFamily="18" charset="0"/>
                        </a:rPr>
                        <a:t>Factory</a:t>
                      </a:r>
                      <a:endParaRPr lang="tr-TR" sz="1400" b="1" baseline="0" dirty="0" smtClean="0">
                        <a:latin typeface="Times New Roman" panose="02020603050405020304" pitchFamily="18" charset="0"/>
                        <a:cs typeface="Times New Roman" panose="02020603050405020304" pitchFamily="18" charset="0"/>
                      </a:endParaRPr>
                    </a:p>
                    <a:p>
                      <a:pPr algn="ctr"/>
                      <a:r>
                        <a:rPr lang="tr-TR" sz="1400" b="1" baseline="0" dirty="0" smtClean="0">
                          <a:latin typeface="Times New Roman" panose="02020603050405020304" pitchFamily="18" charset="0"/>
                          <a:cs typeface="Times New Roman" panose="02020603050405020304" pitchFamily="18" charset="0"/>
                        </a:rPr>
                        <a:t>31.12.2018</a:t>
                      </a:r>
                    </a:p>
                    <a:p>
                      <a:pPr algn="ctr"/>
                      <a:r>
                        <a:rPr lang="tr-TR" sz="1400" b="1" baseline="0" dirty="0" err="1" smtClean="0">
                          <a:latin typeface="Times New Roman" panose="02020603050405020304" pitchFamily="18" charset="0"/>
                          <a:cs typeface="Times New Roman" panose="02020603050405020304" pitchFamily="18" charset="0"/>
                        </a:rPr>
                        <a:t>Balance</a:t>
                      </a:r>
                      <a:r>
                        <a:rPr lang="tr-TR" sz="1400" b="1" baseline="0" dirty="0" smtClean="0">
                          <a:latin typeface="Times New Roman" panose="02020603050405020304" pitchFamily="18" charset="0"/>
                          <a:cs typeface="Times New Roman" panose="02020603050405020304" pitchFamily="18" charset="0"/>
                        </a:rPr>
                        <a:t> </a:t>
                      </a:r>
                      <a:r>
                        <a:rPr lang="tr-TR" sz="1400" b="1" baseline="0" dirty="0" err="1" smtClean="0">
                          <a:latin typeface="Times New Roman" panose="02020603050405020304" pitchFamily="18" charset="0"/>
                          <a:cs typeface="Times New Roman" panose="02020603050405020304" pitchFamily="18" charset="0"/>
                        </a:rPr>
                        <a:t>Sheet</a:t>
                      </a:r>
                      <a:endParaRPr lang="en-US" sz="1400" b="1"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solidFill>
                      <a:schemeClr val="bg1"/>
                    </a:solidFill>
                  </a:tcPr>
                </a:tc>
              </a:tr>
              <a:tr h="331852">
                <a:tc>
                  <a:txBody>
                    <a:bodyPr/>
                    <a:lstStyle/>
                    <a:p>
                      <a:r>
                        <a:rPr lang="tr-TR" sz="1400" b="1" dirty="0" err="1" smtClean="0">
                          <a:latin typeface="Times New Roman" panose="02020603050405020304" pitchFamily="18" charset="0"/>
                          <a:cs typeface="Times New Roman" panose="02020603050405020304" pitchFamily="18" charset="0"/>
                        </a:rPr>
                        <a:t>Assets</a:t>
                      </a:r>
                      <a:r>
                        <a:rPr lang="tr-TR" sz="1400" b="1" baseline="0" dirty="0" smtClean="0">
                          <a:latin typeface="Times New Roman" panose="02020603050405020304" pitchFamily="18" charset="0"/>
                          <a:cs typeface="Times New Roman" panose="02020603050405020304" pitchFamily="18" charset="0"/>
                        </a:rPr>
                        <a:t>    </a:t>
                      </a:r>
                      <a:endParaRPr lang="en-US" sz="1400" b="1" dirty="0">
                        <a:latin typeface="Times New Roman" panose="02020603050405020304" pitchFamily="18" charset="0"/>
                        <a:cs typeface="Times New Roman" panose="02020603050405020304" pitchFamily="18" charset="0"/>
                      </a:endParaRPr>
                    </a:p>
                  </a:txBody>
                  <a:tcPr/>
                </a:tc>
                <a:tc>
                  <a:txBody>
                    <a:bodyPr/>
                    <a:lstStyle/>
                    <a:p>
                      <a:pPr algn="r"/>
                      <a:r>
                        <a:rPr lang="tr-TR" sz="1400" b="1" dirty="0" err="1" smtClean="0">
                          <a:latin typeface="Times New Roman" panose="02020603050405020304" pitchFamily="18" charset="0"/>
                          <a:cs typeface="Times New Roman" panose="02020603050405020304" pitchFamily="18" charset="0"/>
                        </a:rPr>
                        <a:t>Liabilities</a:t>
                      </a:r>
                      <a:r>
                        <a:rPr lang="tr-TR" sz="1400" b="1" dirty="0" smtClean="0">
                          <a:latin typeface="Times New Roman" panose="02020603050405020304" pitchFamily="18" charset="0"/>
                          <a:cs typeface="Times New Roman" panose="02020603050405020304" pitchFamily="18" charset="0"/>
                        </a:rPr>
                        <a:t> </a:t>
                      </a:r>
                      <a:endParaRPr lang="en-US" sz="1400" b="1" dirty="0">
                        <a:latin typeface="Times New Roman" panose="02020603050405020304" pitchFamily="18" charset="0"/>
                        <a:cs typeface="Times New Roman" panose="02020603050405020304" pitchFamily="18" charset="0"/>
                      </a:endParaRPr>
                    </a:p>
                  </a:txBody>
                  <a:tcPr/>
                </a:tc>
              </a:tr>
              <a:tr h="2945751">
                <a:tc>
                  <a:txBody>
                    <a:bodyPr/>
                    <a:lstStyle/>
                    <a:p>
                      <a:r>
                        <a:rPr lang="tr-TR" sz="1400" dirty="0" err="1" smtClean="0">
                          <a:latin typeface="Times New Roman" panose="02020603050405020304" pitchFamily="18" charset="0"/>
                          <a:cs typeface="Times New Roman" panose="02020603050405020304" pitchFamily="18" charset="0"/>
                        </a:rPr>
                        <a:t>Current</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Assets</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          Cash</a:t>
                      </a:r>
                    </a:p>
                    <a:p>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Account</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receivable</a:t>
                      </a:r>
                      <a:endParaRPr lang="tr-TR" sz="1400" baseline="0" dirty="0" smtClean="0">
                        <a:latin typeface="Times New Roman" panose="02020603050405020304" pitchFamily="18" charset="0"/>
                        <a:cs typeface="Times New Roman" panose="02020603050405020304" pitchFamily="18" charset="0"/>
                      </a:endParaRPr>
                    </a:p>
                    <a:p>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Inventories</a:t>
                      </a:r>
                      <a:endParaRPr lang="tr-TR" sz="1400" baseline="0" dirty="0" smtClean="0">
                        <a:latin typeface="Times New Roman" panose="02020603050405020304" pitchFamily="18" charset="0"/>
                        <a:cs typeface="Times New Roman" panose="02020603050405020304" pitchFamily="18" charset="0"/>
                      </a:endParaRPr>
                    </a:p>
                    <a:p>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Prepaid</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expenses</a:t>
                      </a:r>
                      <a:endParaRPr lang="tr-TR" sz="1400" baseline="0" dirty="0" smtClean="0">
                        <a:latin typeface="Times New Roman" panose="02020603050405020304" pitchFamily="18" charset="0"/>
                        <a:cs typeface="Times New Roman" panose="02020603050405020304" pitchFamily="18" charset="0"/>
                      </a:endParaRPr>
                    </a:p>
                    <a:p>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Other</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current</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assets</a:t>
                      </a:r>
                      <a:endParaRPr lang="tr-TR" sz="1400" baseline="0" dirty="0" smtClean="0">
                        <a:latin typeface="Times New Roman" panose="02020603050405020304" pitchFamily="18" charset="0"/>
                        <a:cs typeface="Times New Roman" panose="02020603050405020304" pitchFamily="18" charset="0"/>
                      </a:endParaRPr>
                    </a:p>
                    <a:p>
                      <a:endParaRPr lang="tr-TR" sz="1400" baseline="0" dirty="0" smtClean="0">
                        <a:latin typeface="Times New Roman" panose="02020603050405020304" pitchFamily="18" charset="0"/>
                        <a:cs typeface="Times New Roman" panose="02020603050405020304" pitchFamily="18" charset="0"/>
                      </a:endParaRPr>
                    </a:p>
                    <a:p>
                      <a:r>
                        <a:rPr lang="tr-TR" sz="1400" dirty="0" err="1" smtClean="0">
                          <a:latin typeface="Times New Roman" panose="02020603050405020304" pitchFamily="18" charset="0"/>
                          <a:cs typeface="Times New Roman" panose="02020603050405020304" pitchFamily="18" charset="0"/>
                        </a:rPr>
                        <a:t>Fixed</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Assets</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Building</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          Land</a:t>
                      </a:r>
                    </a:p>
                    <a:p>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Vehicles</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Investments</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Equipment</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Intangibles</a:t>
                      </a:r>
                      <a:endParaRPr lang="tr-TR" sz="1400" dirty="0" smtClean="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txBody>
                  <a:tcPr/>
                </a:tc>
                <a:tc>
                  <a:txBody>
                    <a:bodyPr/>
                    <a:lstStyle/>
                    <a:p>
                      <a:r>
                        <a:rPr lang="tr-TR" sz="1400" dirty="0" err="1" smtClean="0">
                          <a:latin typeface="Times New Roman" panose="02020603050405020304" pitchFamily="18" charset="0"/>
                          <a:cs typeface="Times New Roman" panose="02020603050405020304" pitchFamily="18" charset="0"/>
                        </a:rPr>
                        <a:t>Current</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Liabilities</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Accounts</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payable</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Accrued</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expenses</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Short-term</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loans</a:t>
                      </a:r>
                      <a:endParaRPr lang="tr-TR" sz="1400" baseline="0" dirty="0" smtClean="0">
                        <a:latin typeface="Times New Roman" panose="02020603050405020304" pitchFamily="18" charset="0"/>
                        <a:cs typeface="Times New Roman" panose="02020603050405020304" pitchFamily="18" charset="0"/>
                      </a:endParaRPr>
                    </a:p>
                    <a:p>
                      <a:r>
                        <a:rPr lang="tr-TR" sz="1400" baseline="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Taxes</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payable</a:t>
                      </a:r>
                      <a:endParaRPr lang="tr-TR" sz="1400" dirty="0" smtClean="0">
                        <a:latin typeface="Times New Roman" panose="02020603050405020304" pitchFamily="18" charset="0"/>
                        <a:cs typeface="Times New Roman" panose="02020603050405020304" pitchFamily="18" charset="0"/>
                      </a:endParaRPr>
                    </a:p>
                    <a:p>
                      <a:endParaRPr lang="tr-TR" sz="1400" dirty="0" smtClean="0">
                        <a:latin typeface="Times New Roman" panose="02020603050405020304" pitchFamily="18" charset="0"/>
                        <a:cs typeface="Times New Roman" panose="02020603050405020304" pitchFamily="18" charset="0"/>
                      </a:endParaRPr>
                    </a:p>
                    <a:p>
                      <a:endParaRPr lang="tr-TR" sz="1400" dirty="0" smtClean="0">
                        <a:latin typeface="Times New Roman" panose="02020603050405020304" pitchFamily="18" charset="0"/>
                        <a:cs typeface="Times New Roman" panose="02020603050405020304" pitchFamily="18" charset="0"/>
                      </a:endParaRPr>
                    </a:p>
                    <a:p>
                      <a:r>
                        <a:rPr lang="tr-TR" sz="1400" dirty="0" err="1" smtClean="0">
                          <a:latin typeface="Times New Roman" panose="02020603050405020304" pitchFamily="18" charset="0"/>
                          <a:cs typeface="Times New Roman" panose="02020603050405020304" pitchFamily="18" charset="0"/>
                        </a:rPr>
                        <a:t>Long-term</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Liabilities</a:t>
                      </a:r>
                      <a:endParaRPr lang="tr-TR" sz="1400" dirty="0" smtClean="0">
                        <a:latin typeface="Times New Roman" panose="02020603050405020304" pitchFamily="18" charset="0"/>
                        <a:cs typeface="Times New Roman" panose="02020603050405020304" pitchFamily="18" charset="0"/>
                      </a:endParaRPr>
                    </a:p>
                    <a:p>
                      <a:endParaRPr lang="tr-TR" sz="1400" dirty="0" smtClean="0">
                        <a:latin typeface="Times New Roman" panose="02020603050405020304" pitchFamily="18" charset="0"/>
                        <a:cs typeface="Times New Roman" panose="02020603050405020304" pitchFamily="18" charset="0"/>
                      </a:endParaRPr>
                    </a:p>
                    <a:p>
                      <a:endParaRPr lang="tr-TR" sz="1400" dirty="0" smtClean="0">
                        <a:latin typeface="Times New Roman" panose="02020603050405020304" pitchFamily="18" charset="0"/>
                        <a:cs typeface="Times New Roman" panose="02020603050405020304" pitchFamily="18" charset="0"/>
                      </a:endParaRPr>
                    </a:p>
                    <a:p>
                      <a:r>
                        <a:rPr lang="tr-TR" sz="1400" dirty="0" err="1" smtClean="0">
                          <a:latin typeface="Times New Roman" panose="02020603050405020304" pitchFamily="18" charset="0"/>
                          <a:cs typeface="Times New Roman" panose="02020603050405020304" pitchFamily="18" charset="0"/>
                        </a:rPr>
                        <a:t>Equity</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Common</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stock</a:t>
                      </a:r>
                      <a:endParaRPr lang="tr-TR" sz="1400" baseline="0" dirty="0" smtClean="0">
                        <a:latin typeface="Times New Roman" panose="02020603050405020304" pitchFamily="18" charset="0"/>
                        <a:cs typeface="Times New Roman" panose="02020603050405020304" pitchFamily="18" charset="0"/>
                      </a:endParaRPr>
                    </a:p>
                    <a:p>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Retained</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Earnings</a:t>
                      </a:r>
                      <a:endParaRPr lang="tr-TR" sz="1400" dirty="0" smtClean="0">
                        <a:latin typeface="Times New Roman" panose="02020603050405020304" pitchFamily="18" charset="0"/>
                        <a:cs typeface="Times New Roman" panose="02020603050405020304" pitchFamily="18" charset="0"/>
                      </a:endParaRPr>
                    </a:p>
                  </a:txBody>
                  <a:tcPr/>
                </a:tc>
              </a:tr>
              <a:tr h="331852">
                <a:tc gridSpan="2">
                  <a:txBody>
                    <a:bodyPr/>
                    <a:lstStyle/>
                    <a:p>
                      <a:r>
                        <a:rPr lang="tr-TR" sz="1400" b="1" dirty="0" smtClean="0">
                          <a:latin typeface="Times New Roman" panose="02020603050405020304" pitchFamily="18" charset="0"/>
                          <a:cs typeface="Times New Roman" panose="02020603050405020304" pitchFamily="18" charset="0"/>
                        </a:rPr>
                        <a:t>                        Total </a:t>
                      </a:r>
                      <a:r>
                        <a:rPr lang="tr-TR" sz="1400" b="1" dirty="0" err="1" smtClean="0">
                          <a:latin typeface="Times New Roman" panose="02020603050405020304" pitchFamily="18" charset="0"/>
                          <a:cs typeface="Times New Roman" panose="02020603050405020304" pitchFamily="18" charset="0"/>
                        </a:rPr>
                        <a:t>Assets</a:t>
                      </a:r>
                      <a:r>
                        <a:rPr lang="tr-TR" sz="1400" b="1" dirty="0" smtClean="0">
                          <a:latin typeface="Times New Roman" panose="02020603050405020304" pitchFamily="18" charset="0"/>
                          <a:cs typeface="Times New Roman" panose="02020603050405020304" pitchFamily="18" charset="0"/>
                        </a:rPr>
                        <a:t>                                        =</a:t>
                      </a:r>
                      <a:r>
                        <a:rPr lang="tr-TR" sz="1400" b="1" baseline="0" dirty="0" smtClean="0">
                          <a:latin typeface="Times New Roman" panose="02020603050405020304" pitchFamily="18" charset="0"/>
                          <a:cs typeface="Times New Roman" panose="02020603050405020304" pitchFamily="18" charset="0"/>
                        </a:rPr>
                        <a:t>                 </a:t>
                      </a:r>
                      <a:r>
                        <a:rPr lang="tr-TR" sz="1400" b="1" dirty="0" smtClean="0">
                          <a:latin typeface="Times New Roman" panose="02020603050405020304" pitchFamily="18" charset="0"/>
                          <a:cs typeface="Times New Roman" panose="02020603050405020304" pitchFamily="18" charset="0"/>
                        </a:rPr>
                        <a:t>Total</a:t>
                      </a:r>
                      <a:r>
                        <a:rPr lang="tr-TR" sz="1400" b="1" baseline="0" dirty="0" smtClean="0">
                          <a:latin typeface="Times New Roman" panose="02020603050405020304" pitchFamily="18" charset="0"/>
                          <a:cs typeface="Times New Roman" panose="02020603050405020304" pitchFamily="18" charset="0"/>
                        </a:rPr>
                        <a:t> </a:t>
                      </a:r>
                      <a:r>
                        <a:rPr lang="tr-TR" sz="1400" b="1" baseline="0" dirty="0" err="1" smtClean="0">
                          <a:latin typeface="Times New Roman" panose="02020603050405020304" pitchFamily="18" charset="0"/>
                          <a:cs typeface="Times New Roman" panose="02020603050405020304" pitchFamily="18" charset="0"/>
                        </a:rPr>
                        <a:t>Liabilities</a:t>
                      </a:r>
                      <a:r>
                        <a:rPr lang="tr-TR" sz="1400" b="1" baseline="0" dirty="0" smtClean="0">
                          <a:latin typeface="Times New Roman" panose="02020603050405020304" pitchFamily="18" charset="0"/>
                          <a:cs typeface="Times New Roman" panose="02020603050405020304" pitchFamily="18" charset="0"/>
                        </a:rPr>
                        <a:t> </a:t>
                      </a:r>
                      <a:r>
                        <a:rPr lang="tr-TR" sz="1400" b="1" baseline="0" dirty="0" err="1" smtClean="0">
                          <a:latin typeface="Times New Roman" panose="02020603050405020304" pitchFamily="18" charset="0"/>
                          <a:cs typeface="Times New Roman" panose="02020603050405020304" pitchFamily="18" charset="0"/>
                        </a:rPr>
                        <a:t>and</a:t>
                      </a:r>
                      <a:r>
                        <a:rPr lang="tr-TR" sz="1400" b="1" baseline="0" dirty="0" smtClean="0">
                          <a:latin typeface="Times New Roman" panose="02020603050405020304" pitchFamily="18" charset="0"/>
                          <a:cs typeface="Times New Roman" panose="02020603050405020304" pitchFamily="18" charset="0"/>
                        </a:rPr>
                        <a:t> </a:t>
                      </a:r>
                      <a:r>
                        <a:rPr lang="tr-TR" sz="1400" b="1" baseline="0" dirty="0" err="1" smtClean="0">
                          <a:latin typeface="Times New Roman" panose="02020603050405020304" pitchFamily="18" charset="0"/>
                          <a:cs typeface="Times New Roman" panose="02020603050405020304" pitchFamily="18" charset="0"/>
                        </a:rPr>
                        <a:t>equity</a:t>
                      </a:r>
                      <a:endParaRPr lang="en-US" sz="1400" b="1" dirty="0">
                        <a:latin typeface="Times New Roman" panose="02020603050405020304" pitchFamily="18" charset="0"/>
                        <a:cs typeface="Times New Roman" panose="02020603050405020304" pitchFamily="18" charset="0"/>
                      </a:endParaRPr>
                    </a:p>
                  </a:txBody>
                  <a:tcPr/>
                </a:tc>
                <a:tc hMerge="1">
                  <a:txBody>
                    <a:bodyPr/>
                    <a:lstStyle/>
                    <a:p>
                      <a:endParaRPr lang="en-US" sz="1400" b="1"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8782208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3496</TotalTime>
  <Words>2632</Words>
  <Application>Microsoft Office PowerPoint</Application>
  <PresentationFormat>On-screen Show (4:3)</PresentationFormat>
  <Paragraphs>664</Paragraphs>
  <Slides>57</Slides>
  <Notes>39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Flow</vt:lpstr>
      <vt:lpstr>Clip</vt:lpstr>
      <vt:lpstr>Çalışma Sayfası</vt:lpstr>
      <vt:lpstr>PowerPoint Presentation</vt:lpstr>
      <vt:lpstr>Learning Objectives</vt:lpstr>
      <vt:lpstr>Understanding the Business</vt:lpstr>
      <vt:lpstr>PowerPoint Presentation</vt:lpstr>
      <vt:lpstr>What is a Financial Statement?</vt:lpstr>
      <vt:lpstr>PowerPoint Presentation</vt:lpstr>
      <vt:lpstr>Time Period &amp; Structure</vt:lpstr>
      <vt:lpstr>The Balance Sheet</vt:lpstr>
      <vt:lpstr>PowerPoint Presentation</vt:lpstr>
      <vt:lpstr>The Balance Sheet</vt:lpstr>
      <vt:lpstr>The Balance Sheet</vt:lpstr>
      <vt:lpstr>The Accounting Equation</vt:lpstr>
      <vt:lpstr>Elements of the Balance 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Unrecorded but Valuable Assets and Liabilities</vt:lpstr>
      <vt:lpstr>Balance Sheet</vt:lpstr>
      <vt:lpstr>The Balance Sheet</vt:lpstr>
      <vt:lpstr>The Balance Sheet</vt:lpstr>
      <vt:lpstr>The Balance Sheet</vt:lpstr>
      <vt:lpstr>Book Values and Market Values</vt:lpstr>
      <vt:lpstr>The Balance Sheet</vt:lpstr>
      <vt:lpstr>The Balance Sheet</vt:lpstr>
      <vt:lpstr>The Balance Sheet</vt:lpstr>
      <vt:lpstr>The Balance Sheet</vt:lpstr>
      <vt:lpstr>The Income Statement</vt:lpstr>
      <vt:lpstr>The Income Statement</vt:lpstr>
      <vt:lpstr>The Income Statement Equation</vt:lpstr>
      <vt:lpstr>The Income Statement</vt:lpstr>
      <vt:lpstr>The Income Statement</vt:lpstr>
      <vt:lpstr>The Income Statement </vt:lpstr>
      <vt:lpstr>Corporate Tax Rates</vt:lpstr>
      <vt:lpstr>Taxes</vt:lpstr>
      <vt:lpstr>Balance Sheet and Income Statement</vt:lpstr>
      <vt:lpstr>Balance Sheet and Income Statement</vt:lpstr>
      <vt:lpstr>Balance Sheet and Income Statement</vt:lpstr>
      <vt:lpstr>Balance Sheet and Income Statement</vt:lpstr>
      <vt:lpstr>Link between balance sheet and income statement</vt:lpstr>
      <vt:lpstr>Statement of Financial Position</vt:lpstr>
      <vt:lpstr>Net Working Capital</vt:lpstr>
      <vt:lpstr>The Statement of Cash Flows </vt:lpstr>
      <vt:lpstr>Statement of Cash Flows</vt:lpstr>
      <vt:lpstr>Statement of Cash Flows</vt:lpstr>
      <vt:lpstr>Statement of Cash Flows</vt:lpstr>
      <vt:lpstr>The Statement of Cash Flows </vt:lpstr>
      <vt:lpstr>The Statement of Cash Flows </vt:lpstr>
      <vt:lpstr>The Statement of Cash Flows </vt:lpstr>
      <vt:lpstr>Free Cash Flow</vt:lpstr>
      <vt:lpstr>Example 6:</vt:lpstr>
      <vt:lpstr>Answer 6:</vt:lpstr>
      <vt:lpstr>Answer 6:</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FLOW</dc:title>
  <dc:creator>finanslab10</dc:creator>
  <cp:lastModifiedBy>Gözde Elbir</cp:lastModifiedBy>
  <cp:revision>132</cp:revision>
  <cp:lastPrinted>2019-12-04T06:13:13Z</cp:lastPrinted>
  <dcterms:created xsi:type="dcterms:W3CDTF">2019-09-12T07:12:57Z</dcterms:created>
  <dcterms:modified xsi:type="dcterms:W3CDTF">2019-12-11T13:50:02Z</dcterms:modified>
</cp:coreProperties>
</file>