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4630400" cy="8229600"/>
  <p:notesSz cx="8229600" cy="14630400"/>
  <p:embeddedFontLst>
    <p:embeddedFont>
      <p:font typeface="DM Sans Semi Bold" panose="020B0604020202020204" charset="-94"/>
      <p:regular r:id="rId28"/>
    </p:embeddedFont>
    <p:embeddedFont>
      <p:font typeface="Inter Medium" panose="020B0604020202020204" charset="0"/>
      <p:regular r:id="rId29"/>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0" d="100"/>
          <a:sy n="6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0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028355"/>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Loanable Funds Theory and Interest Rates</a:t>
            </a:r>
            <a:endParaRPr lang="en-US" sz="3900" dirty="0"/>
          </a:p>
        </p:txBody>
      </p:sp>
      <p:sp>
        <p:nvSpPr>
          <p:cNvPr id="4" name="Text 1"/>
          <p:cNvSpPr/>
          <p:nvPr/>
        </p:nvSpPr>
        <p:spPr>
          <a:xfrm>
            <a:off x="793790" y="4566166"/>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Understanding how interest rates are determined through the fundamental balance of supply and demand in financial markets.</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17220" y="424339"/>
            <a:ext cx="9249132" cy="482322"/>
          </a:xfrm>
          <a:prstGeom prst="rect">
            <a:avLst/>
          </a:prstGeom>
          <a:noFill/>
          <a:ln/>
        </p:spPr>
        <p:txBody>
          <a:bodyPr wrap="none" lIns="0" tIns="0" rIns="0" bIns="0" rtlCol="0" anchor="t"/>
          <a:lstStyle/>
          <a:p>
            <a:pPr marL="0" indent="0" algn="l">
              <a:lnSpc>
                <a:spcPts val="3750"/>
              </a:lnSpc>
              <a:buNone/>
            </a:pPr>
            <a:r>
              <a:rPr lang="en-US" sz="3000" dirty="0">
                <a:solidFill>
                  <a:srgbClr val="030303"/>
                </a:solidFill>
                <a:latin typeface="DM Sans Semi Bold" pitchFamily="34" charset="0"/>
                <a:ea typeface="DM Sans Semi Bold" pitchFamily="34" charset="-122"/>
                <a:cs typeface="DM Sans Semi Bold" pitchFamily="34" charset="-120"/>
              </a:rPr>
              <a:t>Present Value: What Future Money Is Worth Today</a:t>
            </a:r>
            <a:endParaRPr lang="en-US" sz="3000" dirty="0"/>
          </a:p>
        </p:txBody>
      </p:sp>
      <p:sp>
        <p:nvSpPr>
          <p:cNvPr id="3" name="Text 1"/>
          <p:cNvSpPr/>
          <p:nvPr/>
        </p:nvSpPr>
        <p:spPr>
          <a:xfrm>
            <a:off x="617220" y="1292423"/>
            <a:ext cx="2669262" cy="289322"/>
          </a:xfrm>
          <a:prstGeom prst="rect">
            <a:avLst/>
          </a:prstGeom>
          <a:noFill/>
          <a:ln/>
        </p:spPr>
        <p:txBody>
          <a:bodyPr wrap="none" lIns="0" tIns="0" rIns="0" bIns="0" rtlCol="0" anchor="t"/>
          <a:lstStyle/>
          <a:p>
            <a:pPr marL="0" indent="0" algn="l">
              <a:lnSpc>
                <a:spcPts val="2250"/>
              </a:lnSpc>
              <a:buNone/>
            </a:pPr>
            <a:r>
              <a:rPr lang="en-US" sz="1800" dirty="0">
                <a:solidFill>
                  <a:srgbClr val="030303"/>
                </a:solidFill>
                <a:latin typeface="DM Sans Semi Bold" pitchFamily="34" charset="0"/>
                <a:ea typeface="DM Sans Semi Bold" pitchFamily="34" charset="-122"/>
                <a:cs typeface="DM Sans Semi Bold" pitchFamily="34" charset="-120"/>
              </a:rPr>
              <a:t>The Reverse Calculation</a:t>
            </a:r>
            <a:endParaRPr lang="en-US" sz="1800" dirty="0"/>
          </a:p>
        </p:txBody>
      </p:sp>
      <p:sp>
        <p:nvSpPr>
          <p:cNvPr id="4" name="Text 2"/>
          <p:cNvSpPr/>
          <p:nvPr/>
        </p:nvSpPr>
        <p:spPr>
          <a:xfrm>
            <a:off x="617220" y="1777008"/>
            <a:ext cx="7198281" cy="482322"/>
          </a:xfrm>
          <a:prstGeom prst="rect">
            <a:avLst/>
          </a:prstGeom>
          <a:noFill/>
          <a:ln/>
        </p:spPr>
        <p:txBody>
          <a:bodyPr wrap="square" lIns="0" tIns="0" rIns="0" bIns="0" rtlCol="0" anchor="t"/>
          <a:lstStyle/>
          <a:p>
            <a:pPr marL="0" indent="0" algn="l">
              <a:lnSpc>
                <a:spcPts val="2150"/>
              </a:lnSpc>
              <a:buNone/>
            </a:pPr>
            <a:endParaRPr lang="en-US" sz="1350" dirty="0"/>
          </a:p>
        </p:txBody>
      </p:sp>
      <p:pic>
        <p:nvPicPr>
          <p:cNvPr id="5" name="Image 0" descr="preencoded.png"/>
          <p:cNvPicPr>
            <a:picLocks noChangeAspect="1"/>
          </p:cNvPicPr>
          <p:nvPr/>
        </p:nvPicPr>
        <p:blipFill>
          <a:blip r:embed="rId3"/>
          <a:stretch>
            <a:fillRect/>
          </a:stretch>
        </p:blipFill>
        <p:spPr>
          <a:xfrm>
            <a:off x="617220" y="1777008"/>
            <a:ext cx="7198281" cy="482322"/>
          </a:xfrm>
          <a:prstGeom prst="rect">
            <a:avLst/>
          </a:prstGeom>
        </p:spPr>
      </p:pic>
      <p:sp>
        <p:nvSpPr>
          <p:cNvPr id="6" name="Text 3"/>
          <p:cNvSpPr/>
          <p:nvPr/>
        </p:nvSpPr>
        <p:spPr>
          <a:xfrm>
            <a:off x="617220" y="2454593"/>
            <a:ext cx="7198281" cy="493633"/>
          </a:xfrm>
          <a:prstGeom prst="rect">
            <a:avLst/>
          </a:prstGeom>
          <a:noFill/>
          <a:ln/>
        </p:spPr>
        <p:txBody>
          <a:bodyPr wrap="square" lIns="0" tIns="0" rIns="0" bIns="0" rtlCol="0" anchor="t"/>
          <a:lstStyle/>
          <a:p>
            <a:pPr marL="0" indent="0" algn="l">
              <a:lnSpc>
                <a:spcPts val="1900"/>
              </a:lnSpc>
              <a:buNone/>
            </a:pPr>
            <a:r>
              <a:rPr lang="en-US" sz="1200" dirty="0">
                <a:solidFill>
                  <a:srgbClr val="464646"/>
                </a:solidFill>
                <a:latin typeface="Inter Medium" pitchFamily="34" charset="0"/>
                <a:ea typeface="Inter Medium" pitchFamily="34" charset="-122"/>
                <a:cs typeface="Inter Medium" pitchFamily="34" charset="-120"/>
              </a:rPr>
              <a:t>Present value reverses the future value calculation, answering the critical question: "What is a future payment worth in today's terms?"</a:t>
            </a:r>
            <a:endParaRPr lang="en-US" sz="1200" dirty="0"/>
          </a:p>
        </p:txBody>
      </p:sp>
      <p:sp>
        <p:nvSpPr>
          <p:cNvPr id="7" name="Text 4"/>
          <p:cNvSpPr/>
          <p:nvPr/>
        </p:nvSpPr>
        <p:spPr>
          <a:xfrm>
            <a:off x="617220" y="3087053"/>
            <a:ext cx="7198281" cy="246817"/>
          </a:xfrm>
          <a:prstGeom prst="rect">
            <a:avLst/>
          </a:prstGeom>
          <a:noFill/>
          <a:ln/>
        </p:spPr>
        <p:txBody>
          <a:bodyPr wrap="none" lIns="0" tIns="0" rIns="0" bIns="0" rtlCol="0" anchor="t"/>
          <a:lstStyle/>
          <a:p>
            <a:pPr marL="0" indent="0" algn="l">
              <a:lnSpc>
                <a:spcPts val="1900"/>
              </a:lnSpc>
              <a:buNone/>
            </a:pPr>
            <a:r>
              <a:rPr lang="en-US" sz="1200" b="1" dirty="0">
                <a:solidFill>
                  <a:srgbClr val="464646"/>
                </a:solidFill>
                <a:latin typeface="Inter Medium" pitchFamily="34" charset="0"/>
                <a:ea typeface="Inter Medium" pitchFamily="34" charset="-122"/>
                <a:cs typeface="Inter Medium" pitchFamily="34" charset="-120"/>
              </a:rPr>
              <a:t>Example Application:</a:t>
            </a:r>
            <a:r>
              <a:rPr lang="en-US" sz="1200" dirty="0">
                <a:solidFill>
                  <a:srgbClr val="464646"/>
                </a:solidFill>
                <a:latin typeface="Inter Medium" pitchFamily="34" charset="0"/>
                <a:ea typeface="Inter Medium" pitchFamily="34" charset="-122"/>
                <a:cs typeface="Inter Medium" pitchFamily="34" charset="-120"/>
              </a:rPr>
              <a:t> If you will receive ₺1,259 in 3 years and the interest rate is 8%, then:</a:t>
            </a:r>
            <a:endParaRPr lang="en-US" sz="1200" dirty="0"/>
          </a:p>
        </p:txBody>
      </p:sp>
      <p:sp>
        <p:nvSpPr>
          <p:cNvPr id="8" name="Text 5"/>
          <p:cNvSpPr/>
          <p:nvPr/>
        </p:nvSpPr>
        <p:spPr>
          <a:xfrm>
            <a:off x="617220" y="3472696"/>
            <a:ext cx="7198281" cy="246817"/>
          </a:xfrm>
          <a:prstGeom prst="rect">
            <a:avLst/>
          </a:prstGeom>
          <a:noFill/>
          <a:ln/>
        </p:spPr>
        <p:txBody>
          <a:bodyPr wrap="none" lIns="0" tIns="0" rIns="0" bIns="0" rtlCol="0" anchor="t"/>
          <a:lstStyle/>
          <a:p>
            <a:pPr marL="0" indent="0" algn="l">
              <a:lnSpc>
                <a:spcPts val="1900"/>
              </a:lnSpc>
              <a:buNone/>
            </a:pPr>
            <a:r>
              <a:rPr lang="en-US" sz="1200" dirty="0">
                <a:solidFill>
                  <a:srgbClr val="464646"/>
                </a:solidFill>
                <a:latin typeface="Inter Medium" pitchFamily="34" charset="0"/>
                <a:ea typeface="Inter Medium" pitchFamily="34" charset="-122"/>
                <a:cs typeface="Inter Medium" pitchFamily="34" charset="-120"/>
              </a:rPr>
              <a:t>PV = 1,259 / (1.08)³ = ₺1,000</a:t>
            </a:r>
            <a:endParaRPr lang="en-US" sz="1200" dirty="0"/>
          </a:p>
        </p:txBody>
      </p:sp>
      <p:sp>
        <p:nvSpPr>
          <p:cNvPr id="9" name="Text 6"/>
          <p:cNvSpPr/>
          <p:nvPr/>
        </p:nvSpPr>
        <p:spPr>
          <a:xfrm>
            <a:off x="617220" y="3858339"/>
            <a:ext cx="7198281" cy="493633"/>
          </a:xfrm>
          <a:prstGeom prst="rect">
            <a:avLst/>
          </a:prstGeom>
          <a:noFill/>
          <a:ln/>
        </p:spPr>
        <p:txBody>
          <a:bodyPr wrap="square" lIns="0" tIns="0" rIns="0" bIns="0" rtlCol="0" anchor="t"/>
          <a:lstStyle/>
          <a:p>
            <a:pPr marL="0" indent="0" algn="l">
              <a:lnSpc>
                <a:spcPts val="1900"/>
              </a:lnSpc>
              <a:buNone/>
            </a:pPr>
            <a:r>
              <a:rPr lang="en-US" sz="1200" dirty="0">
                <a:solidFill>
                  <a:srgbClr val="464646"/>
                </a:solidFill>
                <a:latin typeface="Inter Medium" pitchFamily="34" charset="0"/>
                <a:ea typeface="Inter Medium" pitchFamily="34" charset="-122"/>
                <a:cs typeface="Inter Medium" pitchFamily="34" charset="-120"/>
              </a:rPr>
              <a:t>This tells us that receiving ₺1,259 three years from now is equivalent to having ₺1,000 today, given an 8% discount rate.</a:t>
            </a:r>
            <a:endParaRPr lang="en-US" sz="1200" dirty="0"/>
          </a:p>
        </p:txBody>
      </p:sp>
      <p:pic>
        <p:nvPicPr>
          <p:cNvPr id="10" name="Image 1" descr="preencoded.png"/>
          <p:cNvPicPr>
            <a:picLocks noChangeAspect="1"/>
          </p:cNvPicPr>
          <p:nvPr/>
        </p:nvPicPr>
        <p:blipFill>
          <a:blip r:embed="rId4"/>
          <a:stretch>
            <a:fillRect/>
          </a:stretch>
        </p:blipFill>
        <p:spPr>
          <a:xfrm>
            <a:off x="8199596" y="1311712"/>
            <a:ext cx="5821085" cy="5821085"/>
          </a:xfrm>
          <a:prstGeom prst="rect">
            <a:avLst/>
          </a:prstGeom>
        </p:spPr>
      </p:pic>
      <p:sp>
        <p:nvSpPr>
          <p:cNvPr id="11" name="Text 7"/>
          <p:cNvSpPr/>
          <p:nvPr/>
        </p:nvSpPr>
        <p:spPr>
          <a:xfrm>
            <a:off x="8199596" y="7306389"/>
            <a:ext cx="1929051" cy="241102"/>
          </a:xfrm>
          <a:prstGeom prst="rect">
            <a:avLst/>
          </a:prstGeom>
          <a:noFill/>
          <a:ln/>
        </p:spPr>
        <p:txBody>
          <a:bodyPr wrap="none" lIns="0" tIns="0" rIns="0" bIns="0" rtlCol="0" anchor="t"/>
          <a:lstStyle/>
          <a:p>
            <a:pPr marL="0" indent="0" algn="l">
              <a:lnSpc>
                <a:spcPts val="1850"/>
              </a:lnSpc>
              <a:buNone/>
            </a:pPr>
            <a:r>
              <a:rPr lang="en-US" sz="1500" dirty="0">
                <a:solidFill>
                  <a:srgbClr val="030303"/>
                </a:solidFill>
                <a:latin typeface="DM Sans Semi Bold" pitchFamily="34" charset="0"/>
                <a:ea typeface="DM Sans Semi Bold" pitchFamily="34" charset="-122"/>
                <a:cs typeface="DM Sans Semi Bold" pitchFamily="34" charset="-120"/>
              </a:rPr>
              <a:t>Why This Matters</a:t>
            </a:r>
            <a:endParaRPr lang="en-US" sz="1500" dirty="0"/>
          </a:p>
        </p:txBody>
      </p:sp>
      <p:sp>
        <p:nvSpPr>
          <p:cNvPr id="12" name="Text 8"/>
          <p:cNvSpPr/>
          <p:nvPr/>
        </p:nvSpPr>
        <p:spPr>
          <a:xfrm>
            <a:off x="8199596" y="7701796"/>
            <a:ext cx="5821085" cy="740450"/>
          </a:xfrm>
          <a:prstGeom prst="rect">
            <a:avLst/>
          </a:prstGeom>
          <a:noFill/>
          <a:ln/>
        </p:spPr>
        <p:txBody>
          <a:bodyPr wrap="square" lIns="0" tIns="0" rIns="0" bIns="0" rtlCol="0" anchor="t"/>
          <a:lstStyle/>
          <a:p>
            <a:pPr marL="0" indent="0" algn="l">
              <a:lnSpc>
                <a:spcPts val="1900"/>
              </a:lnSpc>
              <a:buNone/>
            </a:pPr>
            <a:r>
              <a:rPr lang="en-US" sz="1200" dirty="0">
                <a:solidFill>
                  <a:srgbClr val="464646"/>
                </a:solidFill>
                <a:latin typeface="Inter Medium" pitchFamily="34" charset="0"/>
                <a:ea typeface="Inter Medium" pitchFamily="34" charset="-122"/>
                <a:cs typeface="Inter Medium" pitchFamily="34" charset="-120"/>
              </a:rPr>
              <a:t>Present value calculations are crucial for evaluating investment opportunities, comparing different payment streams, and making informed financial decisions across various time horizons.</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37830" y="508992"/>
            <a:ext cx="10665023" cy="576382"/>
          </a:xfrm>
          <a:prstGeom prst="rect">
            <a:avLst/>
          </a:prstGeom>
          <a:noFill/>
          <a:ln/>
        </p:spPr>
        <p:txBody>
          <a:bodyPr wrap="none" lIns="0" tIns="0" rIns="0" bIns="0" rtlCol="0" anchor="t"/>
          <a:lstStyle/>
          <a:p>
            <a:pPr marL="0" indent="0" algn="l">
              <a:lnSpc>
                <a:spcPts val="4500"/>
              </a:lnSpc>
              <a:buNone/>
            </a:pPr>
            <a:r>
              <a:rPr lang="en-US" sz="3600" dirty="0">
                <a:solidFill>
                  <a:srgbClr val="030303"/>
                </a:solidFill>
                <a:latin typeface="DM Sans Semi Bold" pitchFamily="34" charset="0"/>
                <a:ea typeface="DM Sans Semi Bold" pitchFamily="34" charset="-122"/>
                <a:cs typeface="DM Sans Semi Bold" pitchFamily="34" charset="-120"/>
              </a:rPr>
              <a:t>Net Present Value: The Investment Decision Tool</a:t>
            </a:r>
            <a:endParaRPr lang="en-US" sz="3600" dirty="0"/>
          </a:p>
        </p:txBody>
      </p:sp>
      <p:sp>
        <p:nvSpPr>
          <p:cNvPr id="3" name="Text 1"/>
          <p:cNvSpPr/>
          <p:nvPr/>
        </p:nvSpPr>
        <p:spPr>
          <a:xfrm>
            <a:off x="737830" y="1454229"/>
            <a:ext cx="13154739" cy="732830"/>
          </a:xfrm>
          <a:prstGeom prst="rect">
            <a:avLst/>
          </a:prstGeom>
          <a:noFill/>
          <a:ln/>
        </p:spPr>
        <p:txBody>
          <a:bodyPr wrap="square" lIns="0" tIns="0" rIns="0" bIns="0" rtlCol="0" anchor="t"/>
          <a:lstStyle/>
          <a:p>
            <a:pPr marL="0" indent="0" algn="l">
              <a:lnSpc>
                <a:spcPts val="2600"/>
              </a:lnSpc>
              <a:buNone/>
            </a:pPr>
            <a:endParaRPr lang="en-US" sz="1600" dirty="0"/>
          </a:p>
        </p:txBody>
      </p:sp>
      <p:pic>
        <p:nvPicPr>
          <p:cNvPr id="4" name="Image 0" descr="preencoded.png"/>
          <p:cNvPicPr>
            <a:picLocks noChangeAspect="1"/>
          </p:cNvPicPr>
          <p:nvPr/>
        </p:nvPicPr>
        <p:blipFill>
          <a:blip r:embed="rId3"/>
          <a:stretch>
            <a:fillRect/>
          </a:stretch>
        </p:blipFill>
        <p:spPr>
          <a:xfrm>
            <a:off x="737830" y="1454229"/>
            <a:ext cx="13154739" cy="732830"/>
          </a:xfrm>
          <a:prstGeom prst="rect">
            <a:avLst/>
          </a:prstGeom>
        </p:spPr>
      </p:pic>
      <p:sp>
        <p:nvSpPr>
          <p:cNvPr id="5" name="Text 2"/>
          <p:cNvSpPr/>
          <p:nvPr/>
        </p:nvSpPr>
        <p:spPr>
          <a:xfrm>
            <a:off x="737830" y="2420422"/>
            <a:ext cx="13154739" cy="295037"/>
          </a:xfrm>
          <a:prstGeom prst="rect">
            <a:avLst/>
          </a:prstGeom>
          <a:noFill/>
          <a:ln/>
        </p:spPr>
        <p:txBody>
          <a:bodyPr wrap="none" lIns="0" tIns="0" rIns="0" bIns="0" rtlCol="0" anchor="t"/>
          <a:lstStyle/>
          <a:p>
            <a:pPr marL="0" indent="0" algn="l">
              <a:lnSpc>
                <a:spcPts val="2300"/>
              </a:lnSpc>
              <a:buNone/>
            </a:pPr>
            <a:r>
              <a:rPr lang="en-US" sz="1450" b="1" dirty="0">
                <a:solidFill>
                  <a:srgbClr val="464646"/>
                </a:solidFill>
                <a:latin typeface="Inter Medium" pitchFamily="34" charset="0"/>
                <a:ea typeface="Inter Medium" pitchFamily="34" charset="-122"/>
                <a:cs typeface="Inter Medium" pitchFamily="34" charset="-120"/>
              </a:rPr>
              <a:t>Where:</a:t>
            </a:r>
            <a:r>
              <a:rPr lang="en-US" sz="1450" dirty="0">
                <a:solidFill>
                  <a:srgbClr val="464646"/>
                </a:solidFill>
                <a:latin typeface="Inter Medium" pitchFamily="34" charset="0"/>
                <a:ea typeface="Inter Medium" pitchFamily="34" charset="-122"/>
                <a:cs typeface="Inter Medium" pitchFamily="34" charset="-120"/>
              </a:rPr>
              <a:t> CFt = Cash flow at time t, i = Discount rate (interest rate), I0 = Initial investment</a:t>
            </a:r>
            <a:endParaRPr lang="en-US" sz="1450" dirty="0"/>
          </a:p>
        </p:txBody>
      </p:sp>
      <p:pic>
        <p:nvPicPr>
          <p:cNvPr id="6" name="Image 1" descr="preencoded.png"/>
          <p:cNvPicPr>
            <a:picLocks noChangeAspect="1"/>
          </p:cNvPicPr>
          <p:nvPr/>
        </p:nvPicPr>
        <p:blipFill>
          <a:blip r:embed="rId4"/>
          <a:stretch>
            <a:fillRect/>
          </a:stretch>
        </p:blipFill>
        <p:spPr>
          <a:xfrm>
            <a:off x="737830" y="2922984"/>
            <a:ext cx="4384834" cy="737830"/>
          </a:xfrm>
          <a:prstGeom prst="rect">
            <a:avLst/>
          </a:prstGeom>
        </p:spPr>
      </p:pic>
      <p:sp>
        <p:nvSpPr>
          <p:cNvPr id="7" name="Text 3"/>
          <p:cNvSpPr/>
          <p:nvPr/>
        </p:nvSpPr>
        <p:spPr>
          <a:xfrm>
            <a:off x="922258" y="3845243"/>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464646"/>
                </a:solidFill>
                <a:latin typeface="DM Sans Semi Bold" pitchFamily="34" charset="0"/>
                <a:ea typeface="DM Sans Semi Bold" pitchFamily="34" charset="-122"/>
                <a:cs typeface="DM Sans Semi Bold" pitchFamily="34" charset="-120"/>
              </a:rPr>
              <a:t>NPV &gt; 0</a:t>
            </a:r>
            <a:endParaRPr lang="en-US" sz="1800" dirty="0"/>
          </a:p>
        </p:txBody>
      </p:sp>
      <p:sp>
        <p:nvSpPr>
          <p:cNvPr id="8" name="Text 4"/>
          <p:cNvSpPr/>
          <p:nvPr/>
        </p:nvSpPr>
        <p:spPr>
          <a:xfrm>
            <a:off x="922258" y="4244102"/>
            <a:ext cx="4015978" cy="590074"/>
          </a:xfrm>
          <a:prstGeom prst="rect">
            <a:avLst/>
          </a:prstGeom>
          <a:noFill/>
          <a:ln/>
        </p:spPr>
        <p:txBody>
          <a:bodyPr wrap="squar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Investment is profitable and creates value. The project should be accepted.</a:t>
            </a:r>
            <a:endParaRPr lang="en-US" sz="1450" dirty="0"/>
          </a:p>
        </p:txBody>
      </p:sp>
      <p:pic>
        <p:nvPicPr>
          <p:cNvPr id="9" name="Image 2" descr="preencoded.png"/>
          <p:cNvPicPr>
            <a:picLocks noChangeAspect="1"/>
          </p:cNvPicPr>
          <p:nvPr/>
        </p:nvPicPr>
        <p:blipFill>
          <a:blip r:embed="rId5"/>
          <a:stretch>
            <a:fillRect/>
          </a:stretch>
        </p:blipFill>
        <p:spPr>
          <a:xfrm>
            <a:off x="5122664" y="2922984"/>
            <a:ext cx="4384953" cy="737830"/>
          </a:xfrm>
          <a:prstGeom prst="rect">
            <a:avLst/>
          </a:prstGeom>
        </p:spPr>
      </p:pic>
      <p:sp>
        <p:nvSpPr>
          <p:cNvPr id="10" name="Text 5"/>
          <p:cNvSpPr/>
          <p:nvPr/>
        </p:nvSpPr>
        <p:spPr>
          <a:xfrm>
            <a:off x="5307092" y="3845243"/>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464646"/>
                </a:solidFill>
                <a:latin typeface="DM Sans Semi Bold" pitchFamily="34" charset="0"/>
                <a:ea typeface="DM Sans Semi Bold" pitchFamily="34" charset="-122"/>
                <a:cs typeface="DM Sans Semi Bold" pitchFamily="34" charset="-120"/>
              </a:rPr>
              <a:t>NPV = 0</a:t>
            </a:r>
            <a:endParaRPr lang="en-US" sz="1800" dirty="0"/>
          </a:p>
        </p:txBody>
      </p:sp>
      <p:sp>
        <p:nvSpPr>
          <p:cNvPr id="11" name="Text 6"/>
          <p:cNvSpPr/>
          <p:nvPr/>
        </p:nvSpPr>
        <p:spPr>
          <a:xfrm>
            <a:off x="5307092" y="4244102"/>
            <a:ext cx="4016097" cy="590074"/>
          </a:xfrm>
          <a:prstGeom prst="rect">
            <a:avLst/>
          </a:prstGeom>
          <a:noFill/>
          <a:ln/>
        </p:spPr>
        <p:txBody>
          <a:bodyPr wrap="squar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Investment breaks even. The decision depends on other strategic factors.</a:t>
            </a:r>
            <a:endParaRPr lang="en-US" sz="1450" dirty="0"/>
          </a:p>
        </p:txBody>
      </p:sp>
      <p:pic>
        <p:nvPicPr>
          <p:cNvPr id="12" name="Image 3" descr="preencoded.png"/>
          <p:cNvPicPr>
            <a:picLocks noChangeAspect="1"/>
          </p:cNvPicPr>
          <p:nvPr/>
        </p:nvPicPr>
        <p:blipFill>
          <a:blip r:embed="rId6"/>
          <a:stretch>
            <a:fillRect/>
          </a:stretch>
        </p:blipFill>
        <p:spPr>
          <a:xfrm>
            <a:off x="9507617" y="2922984"/>
            <a:ext cx="4384953" cy="737830"/>
          </a:xfrm>
          <a:prstGeom prst="rect">
            <a:avLst/>
          </a:prstGeom>
        </p:spPr>
      </p:pic>
      <p:sp>
        <p:nvSpPr>
          <p:cNvPr id="13" name="Text 7"/>
          <p:cNvSpPr/>
          <p:nvPr/>
        </p:nvSpPr>
        <p:spPr>
          <a:xfrm>
            <a:off x="9692045" y="3845243"/>
            <a:ext cx="2305764" cy="288250"/>
          </a:xfrm>
          <a:prstGeom prst="rect">
            <a:avLst/>
          </a:prstGeom>
          <a:noFill/>
          <a:ln/>
        </p:spPr>
        <p:txBody>
          <a:bodyPr wrap="none" lIns="0" tIns="0" rIns="0" bIns="0" rtlCol="0" anchor="t"/>
          <a:lstStyle/>
          <a:p>
            <a:pPr marL="0" indent="0" algn="l">
              <a:lnSpc>
                <a:spcPts val="2250"/>
              </a:lnSpc>
              <a:buNone/>
            </a:pPr>
            <a:r>
              <a:rPr lang="en-US" sz="1800" dirty="0">
                <a:solidFill>
                  <a:srgbClr val="464646"/>
                </a:solidFill>
                <a:latin typeface="DM Sans Semi Bold" pitchFamily="34" charset="0"/>
                <a:ea typeface="DM Sans Semi Bold" pitchFamily="34" charset="-122"/>
                <a:cs typeface="DM Sans Semi Bold" pitchFamily="34" charset="-120"/>
              </a:rPr>
              <a:t>NPV &lt; 0</a:t>
            </a:r>
            <a:endParaRPr lang="en-US" sz="1800" dirty="0"/>
          </a:p>
        </p:txBody>
      </p:sp>
      <p:sp>
        <p:nvSpPr>
          <p:cNvPr id="14" name="Text 8"/>
          <p:cNvSpPr/>
          <p:nvPr/>
        </p:nvSpPr>
        <p:spPr>
          <a:xfrm>
            <a:off x="9692045" y="4244102"/>
            <a:ext cx="4016097" cy="590074"/>
          </a:xfrm>
          <a:prstGeom prst="rect">
            <a:avLst/>
          </a:prstGeom>
          <a:noFill/>
          <a:ln/>
        </p:spPr>
        <p:txBody>
          <a:bodyPr wrap="squar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Investment destroys value and should be rejected.</a:t>
            </a:r>
            <a:endParaRPr lang="en-US" sz="1450" dirty="0"/>
          </a:p>
        </p:txBody>
      </p:sp>
      <p:sp>
        <p:nvSpPr>
          <p:cNvPr id="15" name="Text 9"/>
          <p:cNvSpPr/>
          <p:nvPr/>
        </p:nvSpPr>
        <p:spPr>
          <a:xfrm>
            <a:off x="737830" y="5295305"/>
            <a:ext cx="2767013" cy="345877"/>
          </a:xfrm>
          <a:prstGeom prst="rect">
            <a:avLst/>
          </a:prstGeom>
          <a:noFill/>
          <a:ln/>
        </p:spPr>
        <p:txBody>
          <a:bodyPr wrap="none" lIns="0" tIns="0" rIns="0" bIns="0" rtlCol="0" anchor="t"/>
          <a:lstStyle/>
          <a:p>
            <a:pPr marL="0" indent="0" algn="l">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Practical Example</a:t>
            </a:r>
            <a:endParaRPr lang="en-US" sz="2150" dirty="0"/>
          </a:p>
        </p:txBody>
      </p:sp>
      <p:sp>
        <p:nvSpPr>
          <p:cNvPr id="16" name="Text 10"/>
          <p:cNvSpPr/>
          <p:nvPr/>
        </p:nvSpPr>
        <p:spPr>
          <a:xfrm>
            <a:off x="737830" y="5917883"/>
            <a:ext cx="13154739" cy="295037"/>
          </a:xfrm>
          <a:prstGeom prst="rect">
            <a:avLst/>
          </a:prstGeom>
          <a:noFill/>
          <a:ln/>
        </p:spPr>
        <p:txBody>
          <a:bodyPr wrap="non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An investment costs ₺1,000 and generates ₺400 each year for 3 years. The discount rate is 10%.</a:t>
            </a:r>
            <a:endParaRPr lang="en-US" sz="1450" dirty="0"/>
          </a:p>
        </p:txBody>
      </p:sp>
      <p:sp>
        <p:nvSpPr>
          <p:cNvPr id="17" name="Text 11"/>
          <p:cNvSpPr/>
          <p:nvPr/>
        </p:nvSpPr>
        <p:spPr>
          <a:xfrm>
            <a:off x="737830" y="6420445"/>
            <a:ext cx="13154739" cy="295037"/>
          </a:xfrm>
          <a:prstGeom prst="rect">
            <a:avLst/>
          </a:prstGeom>
          <a:noFill/>
          <a:ln/>
        </p:spPr>
        <p:txBody>
          <a:bodyPr wrap="non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NPV = [400/(1.10)¹] + [400/(1.10)²] + [400/(1.10)³] - 1,000</a:t>
            </a:r>
            <a:endParaRPr lang="en-US" sz="1450" dirty="0"/>
          </a:p>
        </p:txBody>
      </p:sp>
      <p:sp>
        <p:nvSpPr>
          <p:cNvPr id="18" name="Text 12"/>
          <p:cNvSpPr/>
          <p:nvPr/>
        </p:nvSpPr>
        <p:spPr>
          <a:xfrm>
            <a:off x="737830" y="6923008"/>
            <a:ext cx="13154739" cy="295037"/>
          </a:xfrm>
          <a:prstGeom prst="rect">
            <a:avLst/>
          </a:prstGeom>
          <a:noFill/>
          <a:ln/>
        </p:spPr>
        <p:txBody>
          <a:bodyPr wrap="non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NPV = 363.64 + 330.58 + 300.53 - 1,000 = ₺994.75 - ₺1,000 ≈ </a:t>
            </a:r>
            <a:r>
              <a:rPr lang="en-US" sz="1450" b="1" dirty="0">
                <a:solidFill>
                  <a:srgbClr val="1C9770"/>
                </a:solidFill>
                <a:latin typeface="Inter Medium" pitchFamily="34" charset="0"/>
                <a:ea typeface="Inter Medium" pitchFamily="34" charset="-122"/>
                <a:cs typeface="Inter Medium" pitchFamily="34" charset="-120"/>
              </a:rPr>
              <a:t>+₺5</a:t>
            </a:r>
            <a:endParaRPr lang="en-US" sz="1450" dirty="0"/>
          </a:p>
        </p:txBody>
      </p:sp>
      <p:sp>
        <p:nvSpPr>
          <p:cNvPr id="19" name="Text 13"/>
          <p:cNvSpPr/>
          <p:nvPr/>
        </p:nvSpPr>
        <p:spPr>
          <a:xfrm>
            <a:off x="737830" y="7425571"/>
            <a:ext cx="13154739" cy="295037"/>
          </a:xfrm>
          <a:prstGeom prst="rect">
            <a:avLst/>
          </a:prstGeom>
          <a:noFill/>
          <a:ln/>
        </p:spPr>
        <p:txBody>
          <a:bodyPr wrap="none" lIns="0" tIns="0" rIns="0" bIns="0" rtlCol="0" anchor="t"/>
          <a:lstStyle/>
          <a:p>
            <a:pPr marL="0" indent="0" algn="l">
              <a:lnSpc>
                <a:spcPts val="2300"/>
              </a:lnSpc>
              <a:buNone/>
            </a:pPr>
            <a:r>
              <a:rPr lang="en-US" sz="1450" dirty="0">
                <a:solidFill>
                  <a:srgbClr val="464646"/>
                </a:solidFill>
                <a:latin typeface="Inter Medium" pitchFamily="34" charset="0"/>
                <a:ea typeface="Inter Medium" pitchFamily="34" charset="-122"/>
                <a:cs typeface="Inter Medium" pitchFamily="34" charset="-120"/>
              </a:rPr>
              <a:t>Since NPV &gt; 0, this investment is profitable and should be pursued.</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551384"/>
            <a:ext cx="10508218"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Excel Applications for Financial Calculations</a:t>
            </a:r>
            <a:endParaRPr lang="en-US" sz="3900" dirty="0"/>
          </a:p>
        </p:txBody>
      </p:sp>
      <p:sp>
        <p:nvSpPr>
          <p:cNvPr id="3" name="Shape 1"/>
          <p:cNvSpPr/>
          <p:nvPr/>
        </p:nvSpPr>
        <p:spPr>
          <a:xfrm>
            <a:off x="793790" y="2568297"/>
            <a:ext cx="13042821" cy="3251478"/>
          </a:xfrm>
          <a:prstGeom prst="roundRect">
            <a:avLst>
              <a:gd name="adj" fmla="val 916"/>
            </a:avLst>
          </a:prstGeom>
          <a:noFill/>
          <a:ln w="7620">
            <a:solidFill>
              <a:srgbClr val="000000">
                <a:alpha val="8000"/>
              </a:srgbClr>
            </a:solidFill>
            <a:prstDash val="solid"/>
          </a:ln>
        </p:spPr>
      </p:sp>
      <p:sp>
        <p:nvSpPr>
          <p:cNvPr id="4" name="Shape 2"/>
          <p:cNvSpPr/>
          <p:nvPr/>
        </p:nvSpPr>
        <p:spPr>
          <a:xfrm>
            <a:off x="801410" y="2575917"/>
            <a:ext cx="13027581" cy="570905"/>
          </a:xfrm>
          <a:prstGeom prst="rect">
            <a:avLst/>
          </a:prstGeom>
          <a:solidFill>
            <a:srgbClr val="FFFFFF">
              <a:alpha val="4000"/>
            </a:srgbClr>
          </a:solidFill>
          <a:ln/>
        </p:spPr>
      </p:sp>
      <p:sp>
        <p:nvSpPr>
          <p:cNvPr id="5" name="Text 3"/>
          <p:cNvSpPr/>
          <p:nvPr/>
        </p:nvSpPr>
        <p:spPr>
          <a:xfrm>
            <a:off x="999887" y="2702600"/>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Calculation</a:t>
            </a:r>
            <a:endParaRPr lang="en-US" sz="1550" dirty="0"/>
          </a:p>
        </p:txBody>
      </p:sp>
      <p:sp>
        <p:nvSpPr>
          <p:cNvPr id="6" name="Text 4"/>
          <p:cNvSpPr/>
          <p:nvPr/>
        </p:nvSpPr>
        <p:spPr>
          <a:xfrm>
            <a:off x="4911923" y="2702600"/>
            <a:ext cx="4155281" cy="317540"/>
          </a:xfrm>
          <a:prstGeom prst="rect">
            <a:avLst/>
          </a:prstGeom>
          <a:noFill/>
          <a:ln/>
        </p:spPr>
        <p:txBody>
          <a:bodyPr wrap="non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Excel Formula</a:t>
            </a:r>
            <a:endParaRPr lang="en-US" sz="1550" dirty="0"/>
          </a:p>
        </p:txBody>
      </p:sp>
      <p:sp>
        <p:nvSpPr>
          <p:cNvPr id="7" name="Text 5"/>
          <p:cNvSpPr/>
          <p:nvPr/>
        </p:nvSpPr>
        <p:spPr>
          <a:xfrm>
            <a:off x="9471541" y="2702600"/>
            <a:ext cx="4159091" cy="317540"/>
          </a:xfrm>
          <a:prstGeom prst="rect">
            <a:avLst/>
          </a:prstGeom>
          <a:noFill/>
          <a:ln/>
        </p:spPr>
        <p:txBody>
          <a:bodyPr wrap="non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Explanation</a:t>
            </a:r>
            <a:endParaRPr lang="en-US" sz="1550" dirty="0"/>
          </a:p>
        </p:txBody>
      </p:sp>
      <p:sp>
        <p:nvSpPr>
          <p:cNvPr id="8" name="Shape 6"/>
          <p:cNvSpPr/>
          <p:nvPr/>
        </p:nvSpPr>
        <p:spPr>
          <a:xfrm>
            <a:off x="801410" y="3146822"/>
            <a:ext cx="13027581" cy="888444"/>
          </a:xfrm>
          <a:prstGeom prst="rect">
            <a:avLst/>
          </a:prstGeom>
          <a:solidFill>
            <a:srgbClr val="000000">
              <a:alpha val="4000"/>
            </a:srgbClr>
          </a:solidFill>
          <a:ln/>
        </p:spPr>
      </p:sp>
      <p:sp>
        <p:nvSpPr>
          <p:cNvPr id="9" name="Text 7"/>
          <p:cNvSpPr/>
          <p:nvPr/>
        </p:nvSpPr>
        <p:spPr>
          <a:xfrm>
            <a:off x="999887" y="327350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Future Value (FV)</a:t>
            </a:r>
            <a:endParaRPr lang="en-US" sz="1550" dirty="0"/>
          </a:p>
        </p:txBody>
      </p:sp>
      <p:sp>
        <p:nvSpPr>
          <p:cNvPr id="10" name="Text 8"/>
          <p:cNvSpPr/>
          <p:nvPr/>
        </p:nvSpPr>
        <p:spPr>
          <a:xfrm>
            <a:off x="4911923" y="3273504"/>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=FV(0.08, 3, 0, -1000)</a:t>
            </a:r>
            <a:endParaRPr lang="en-US" sz="1550" dirty="0"/>
          </a:p>
        </p:txBody>
      </p:sp>
      <p:sp>
        <p:nvSpPr>
          <p:cNvPr id="11" name="Text 9"/>
          <p:cNvSpPr/>
          <p:nvPr/>
        </p:nvSpPr>
        <p:spPr>
          <a:xfrm>
            <a:off x="9471541" y="3273504"/>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Calculates the future value of ₺1000 invested at 8% for 3 years</a:t>
            </a:r>
            <a:endParaRPr lang="en-US" sz="1550" dirty="0"/>
          </a:p>
        </p:txBody>
      </p:sp>
      <p:sp>
        <p:nvSpPr>
          <p:cNvPr id="12" name="Shape 10"/>
          <p:cNvSpPr/>
          <p:nvPr/>
        </p:nvSpPr>
        <p:spPr>
          <a:xfrm>
            <a:off x="801410" y="4035266"/>
            <a:ext cx="13027581" cy="888444"/>
          </a:xfrm>
          <a:prstGeom prst="rect">
            <a:avLst/>
          </a:prstGeom>
          <a:solidFill>
            <a:srgbClr val="FFFFFF">
              <a:alpha val="4000"/>
            </a:srgbClr>
          </a:solidFill>
          <a:ln/>
        </p:spPr>
      </p:sp>
      <p:sp>
        <p:nvSpPr>
          <p:cNvPr id="13" name="Text 11"/>
          <p:cNvSpPr/>
          <p:nvPr/>
        </p:nvSpPr>
        <p:spPr>
          <a:xfrm>
            <a:off x="999887" y="4161949"/>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Present Value (PV)</a:t>
            </a:r>
            <a:endParaRPr lang="en-US" sz="1550" dirty="0"/>
          </a:p>
        </p:txBody>
      </p:sp>
      <p:sp>
        <p:nvSpPr>
          <p:cNvPr id="14" name="Text 12"/>
          <p:cNvSpPr/>
          <p:nvPr/>
        </p:nvSpPr>
        <p:spPr>
          <a:xfrm>
            <a:off x="4911923" y="4161949"/>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=PV(0.08, 3, 0, 1259)</a:t>
            </a:r>
            <a:endParaRPr lang="en-US" sz="1550" dirty="0"/>
          </a:p>
        </p:txBody>
      </p:sp>
      <p:sp>
        <p:nvSpPr>
          <p:cNvPr id="15" name="Text 13"/>
          <p:cNvSpPr/>
          <p:nvPr/>
        </p:nvSpPr>
        <p:spPr>
          <a:xfrm>
            <a:off x="9471541" y="4161949"/>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Calculates the present value of ₺1259 to be received in 3 years at 8%</a:t>
            </a:r>
            <a:endParaRPr lang="en-US" sz="1550" dirty="0"/>
          </a:p>
        </p:txBody>
      </p:sp>
      <p:sp>
        <p:nvSpPr>
          <p:cNvPr id="16" name="Shape 14"/>
          <p:cNvSpPr/>
          <p:nvPr/>
        </p:nvSpPr>
        <p:spPr>
          <a:xfrm>
            <a:off x="801410" y="4923711"/>
            <a:ext cx="13027581" cy="888444"/>
          </a:xfrm>
          <a:prstGeom prst="rect">
            <a:avLst/>
          </a:prstGeom>
          <a:solidFill>
            <a:srgbClr val="000000">
              <a:alpha val="4000"/>
            </a:srgbClr>
          </a:solidFill>
          <a:ln/>
        </p:spPr>
      </p:sp>
      <p:sp>
        <p:nvSpPr>
          <p:cNvPr id="17" name="Text 15"/>
          <p:cNvSpPr/>
          <p:nvPr/>
        </p:nvSpPr>
        <p:spPr>
          <a:xfrm>
            <a:off x="999887" y="5050393"/>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Net Present Value (NPV)</a:t>
            </a:r>
            <a:endParaRPr lang="en-US" sz="1550" dirty="0"/>
          </a:p>
        </p:txBody>
      </p:sp>
      <p:sp>
        <p:nvSpPr>
          <p:cNvPr id="18" name="Text 16"/>
          <p:cNvSpPr/>
          <p:nvPr/>
        </p:nvSpPr>
        <p:spPr>
          <a:xfrm>
            <a:off x="4911923" y="5050393"/>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=NPV(0.10, 400, 400, 400) - 1000</a:t>
            </a:r>
            <a:endParaRPr lang="en-US" sz="1550" dirty="0"/>
          </a:p>
        </p:txBody>
      </p:sp>
      <p:sp>
        <p:nvSpPr>
          <p:cNvPr id="19" name="Text 17"/>
          <p:cNvSpPr/>
          <p:nvPr/>
        </p:nvSpPr>
        <p:spPr>
          <a:xfrm>
            <a:off x="9471541" y="5050393"/>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Calculates the project's net present value using a 10% discount rate</a:t>
            </a:r>
            <a:endParaRPr lang="en-US" sz="1550" dirty="0"/>
          </a:p>
        </p:txBody>
      </p:sp>
      <p:sp>
        <p:nvSpPr>
          <p:cNvPr id="20" name="Text 18"/>
          <p:cNvSpPr/>
          <p:nvPr/>
        </p:nvSpPr>
        <p:spPr>
          <a:xfrm>
            <a:off x="793790" y="604301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These Excel functions streamline complex financial calculations, enabling rapid analysis of investment opportunities and financial planning scenarios. Mastering these tools is essential for modern financial analysis and decision-making.</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744766"/>
            <a:ext cx="9461778"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Supply and Demand for Loanable Funds</a:t>
            </a:r>
            <a:endParaRPr lang="en-US" sz="3900" dirty="0"/>
          </a:p>
        </p:txBody>
      </p:sp>
      <p:pic>
        <p:nvPicPr>
          <p:cNvPr id="3" name="Image 0" descr="preencoded.png"/>
          <p:cNvPicPr>
            <a:picLocks noChangeAspect="1"/>
          </p:cNvPicPr>
          <p:nvPr/>
        </p:nvPicPr>
        <p:blipFill>
          <a:blip r:embed="rId3"/>
          <a:stretch>
            <a:fillRect/>
          </a:stretch>
        </p:blipFill>
        <p:spPr>
          <a:xfrm>
            <a:off x="3160296" y="1524000"/>
            <a:ext cx="7234988" cy="3998400"/>
          </a:xfrm>
          <a:prstGeom prst="rect">
            <a:avLst/>
          </a:prstGeom>
        </p:spPr>
      </p:pic>
      <p:sp>
        <p:nvSpPr>
          <p:cNvPr id="4" name="Text 1"/>
          <p:cNvSpPr/>
          <p:nvPr/>
        </p:nvSpPr>
        <p:spPr>
          <a:xfrm>
            <a:off x="793790" y="5976818"/>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intersection of the upward-sloping supply curve (S) and the downward-sloping demand curve (D) determines the equilibrium interest rate (i*) and the equilibrium quantity of loanable funds (Q*). At this point, the quantity of funds that savers are willing to supply precisely matches the quantity of funds that borrowers wish to demand, establishing the market-clearing price for money.</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33369" y="341716"/>
            <a:ext cx="8610481"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Factors Shifting the Supply of Funds</a:t>
            </a:r>
            <a:endParaRPr lang="en-US" sz="3900" dirty="0"/>
          </a:p>
        </p:txBody>
      </p:sp>
      <p:pic>
        <p:nvPicPr>
          <p:cNvPr id="3" name="Image 0" descr="preencoded.png"/>
          <p:cNvPicPr>
            <a:picLocks noChangeAspect="1"/>
          </p:cNvPicPr>
          <p:nvPr/>
        </p:nvPicPr>
        <p:blipFill>
          <a:blip r:embed="rId3"/>
          <a:stretch>
            <a:fillRect/>
          </a:stretch>
        </p:blipFill>
        <p:spPr>
          <a:xfrm>
            <a:off x="3120526" y="1197768"/>
            <a:ext cx="8389348" cy="630993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87241" y="542330"/>
            <a:ext cx="8011716" cy="615077"/>
          </a:xfrm>
          <a:prstGeom prst="rect">
            <a:avLst/>
          </a:prstGeom>
          <a:noFill/>
          <a:ln/>
        </p:spPr>
        <p:txBody>
          <a:bodyPr wrap="none" lIns="0" tIns="0" rIns="0" bIns="0" rtlCol="0" anchor="t"/>
          <a:lstStyle/>
          <a:p>
            <a:pPr marL="0" indent="0" algn="l">
              <a:lnSpc>
                <a:spcPts val="4800"/>
              </a:lnSpc>
              <a:buNone/>
            </a:pPr>
            <a:r>
              <a:rPr lang="en-US" sz="3850" dirty="0">
                <a:solidFill>
                  <a:srgbClr val="030303"/>
                </a:solidFill>
                <a:latin typeface="DM Sans Semi Bold" pitchFamily="34" charset="0"/>
                <a:ea typeface="DM Sans Semi Bold" pitchFamily="34" charset="-122"/>
                <a:cs typeface="DM Sans Semi Bold" pitchFamily="34" charset="-120"/>
              </a:rPr>
              <a:t>Additional Factors Shifting Supply</a:t>
            </a:r>
            <a:endParaRPr lang="en-US" sz="3850" dirty="0"/>
          </a:p>
        </p:txBody>
      </p:sp>
      <p:sp>
        <p:nvSpPr>
          <p:cNvPr id="3" name="Shape 1"/>
          <p:cNvSpPr/>
          <p:nvPr/>
        </p:nvSpPr>
        <p:spPr>
          <a:xfrm>
            <a:off x="787241" y="1551027"/>
            <a:ext cx="6429494" cy="1809274"/>
          </a:xfrm>
          <a:prstGeom prst="roundRect">
            <a:avLst>
              <a:gd name="adj" fmla="val 6065"/>
            </a:avLst>
          </a:prstGeom>
          <a:solidFill>
            <a:srgbClr val="FFFFFF"/>
          </a:solidFill>
          <a:ln w="22860">
            <a:solidFill>
              <a:srgbClr val="D8D4D4"/>
            </a:solidFill>
            <a:prstDash val="solid"/>
          </a:ln>
        </p:spPr>
      </p:sp>
      <p:sp>
        <p:nvSpPr>
          <p:cNvPr id="4" name="Shape 2"/>
          <p:cNvSpPr/>
          <p:nvPr/>
        </p:nvSpPr>
        <p:spPr>
          <a:xfrm>
            <a:off x="764381" y="1551027"/>
            <a:ext cx="91440" cy="1809274"/>
          </a:xfrm>
          <a:prstGeom prst="roundRect">
            <a:avLst>
              <a:gd name="adj" fmla="val 32289"/>
            </a:avLst>
          </a:prstGeom>
          <a:solidFill>
            <a:srgbClr val="1C9770"/>
          </a:solidFill>
          <a:ln/>
        </p:spPr>
      </p:sp>
      <p:sp>
        <p:nvSpPr>
          <p:cNvPr id="5" name="Text 3"/>
          <p:cNvSpPr/>
          <p:nvPr/>
        </p:nvSpPr>
        <p:spPr>
          <a:xfrm>
            <a:off x="1075492" y="1770697"/>
            <a:ext cx="3164562" cy="307538"/>
          </a:xfrm>
          <a:prstGeom prst="rect">
            <a:avLst/>
          </a:prstGeom>
          <a:noFill/>
          <a:ln/>
        </p:spPr>
        <p:txBody>
          <a:bodyPr wrap="none" lIns="0" tIns="0" rIns="0" bIns="0" rtlCol="0" anchor="t"/>
          <a:lstStyle/>
          <a:p>
            <a:pPr marL="0" indent="0" algn="l">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Income and Demographics</a:t>
            </a:r>
            <a:endParaRPr lang="en-US" sz="1900" dirty="0"/>
          </a:p>
        </p:txBody>
      </p:sp>
      <p:sp>
        <p:nvSpPr>
          <p:cNvPr id="6" name="Text 4"/>
          <p:cNvSpPr/>
          <p:nvPr/>
        </p:nvSpPr>
        <p:spPr>
          <a:xfrm>
            <a:off x="1075492" y="2196227"/>
            <a:ext cx="5921573" cy="944404"/>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As household income rises, especially among middle and high-income groups, savings tend to increase → S shifts right, putting downward pressure on interest rates.</a:t>
            </a:r>
            <a:endParaRPr lang="en-US" sz="1500" dirty="0"/>
          </a:p>
        </p:txBody>
      </p:sp>
      <p:sp>
        <p:nvSpPr>
          <p:cNvPr id="7" name="Shape 5"/>
          <p:cNvSpPr/>
          <p:nvPr/>
        </p:nvSpPr>
        <p:spPr>
          <a:xfrm>
            <a:off x="7413546" y="1551027"/>
            <a:ext cx="6429613" cy="1809274"/>
          </a:xfrm>
          <a:prstGeom prst="roundRect">
            <a:avLst>
              <a:gd name="adj" fmla="val 6065"/>
            </a:avLst>
          </a:prstGeom>
          <a:solidFill>
            <a:srgbClr val="FFFFFF"/>
          </a:solidFill>
          <a:ln w="22860">
            <a:solidFill>
              <a:srgbClr val="D8D4D4"/>
            </a:solidFill>
            <a:prstDash val="solid"/>
          </a:ln>
        </p:spPr>
      </p:sp>
      <p:sp>
        <p:nvSpPr>
          <p:cNvPr id="8" name="Shape 6"/>
          <p:cNvSpPr/>
          <p:nvPr/>
        </p:nvSpPr>
        <p:spPr>
          <a:xfrm>
            <a:off x="7390686" y="1551027"/>
            <a:ext cx="91440" cy="1809274"/>
          </a:xfrm>
          <a:prstGeom prst="roundRect">
            <a:avLst>
              <a:gd name="adj" fmla="val 32289"/>
            </a:avLst>
          </a:prstGeom>
          <a:solidFill>
            <a:srgbClr val="1C9770"/>
          </a:solidFill>
          <a:ln/>
        </p:spPr>
      </p:sp>
      <p:sp>
        <p:nvSpPr>
          <p:cNvPr id="9" name="Text 7"/>
          <p:cNvSpPr/>
          <p:nvPr/>
        </p:nvSpPr>
        <p:spPr>
          <a:xfrm>
            <a:off x="7701796" y="1770697"/>
            <a:ext cx="4657725" cy="307538"/>
          </a:xfrm>
          <a:prstGeom prst="rect">
            <a:avLst/>
          </a:prstGeom>
          <a:noFill/>
          <a:ln/>
        </p:spPr>
        <p:txBody>
          <a:bodyPr wrap="none" lIns="0" tIns="0" rIns="0" bIns="0" rtlCol="0" anchor="t"/>
          <a:lstStyle/>
          <a:p>
            <a:pPr marL="0" indent="0" algn="l">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Preferences and Precautionary Motives</a:t>
            </a:r>
            <a:endParaRPr lang="en-US" sz="1900" dirty="0"/>
          </a:p>
        </p:txBody>
      </p:sp>
      <p:sp>
        <p:nvSpPr>
          <p:cNvPr id="10" name="Text 8"/>
          <p:cNvSpPr/>
          <p:nvPr/>
        </p:nvSpPr>
        <p:spPr>
          <a:xfrm>
            <a:off x="7701796" y="2196227"/>
            <a:ext cx="5921693" cy="629603"/>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When economic uncertainty grows, precautionary savings rise as households build financial buffers → S shifts right.</a:t>
            </a:r>
            <a:endParaRPr lang="en-US" sz="1500" dirty="0"/>
          </a:p>
        </p:txBody>
      </p:sp>
      <p:sp>
        <p:nvSpPr>
          <p:cNvPr id="11" name="Shape 9"/>
          <p:cNvSpPr/>
          <p:nvPr/>
        </p:nvSpPr>
        <p:spPr>
          <a:xfrm>
            <a:off x="787241" y="3557111"/>
            <a:ext cx="6429494" cy="1809274"/>
          </a:xfrm>
          <a:prstGeom prst="roundRect">
            <a:avLst>
              <a:gd name="adj" fmla="val 6065"/>
            </a:avLst>
          </a:prstGeom>
          <a:solidFill>
            <a:srgbClr val="FFFFFF"/>
          </a:solidFill>
          <a:ln w="22860">
            <a:solidFill>
              <a:srgbClr val="D8D4D4"/>
            </a:solidFill>
            <a:prstDash val="solid"/>
          </a:ln>
        </p:spPr>
      </p:sp>
      <p:sp>
        <p:nvSpPr>
          <p:cNvPr id="12" name="Shape 10"/>
          <p:cNvSpPr/>
          <p:nvPr/>
        </p:nvSpPr>
        <p:spPr>
          <a:xfrm>
            <a:off x="764381" y="3557111"/>
            <a:ext cx="91440" cy="1809274"/>
          </a:xfrm>
          <a:prstGeom prst="roundRect">
            <a:avLst>
              <a:gd name="adj" fmla="val 32289"/>
            </a:avLst>
          </a:prstGeom>
          <a:solidFill>
            <a:srgbClr val="1C9770"/>
          </a:solidFill>
          <a:ln/>
        </p:spPr>
      </p:sp>
      <p:sp>
        <p:nvSpPr>
          <p:cNvPr id="13" name="Text 11"/>
          <p:cNvSpPr/>
          <p:nvPr/>
        </p:nvSpPr>
        <p:spPr>
          <a:xfrm>
            <a:off x="1075492" y="3776782"/>
            <a:ext cx="2460427" cy="307538"/>
          </a:xfrm>
          <a:prstGeom prst="rect">
            <a:avLst/>
          </a:prstGeom>
          <a:noFill/>
          <a:ln/>
        </p:spPr>
        <p:txBody>
          <a:bodyPr wrap="none" lIns="0" tIns="0" rIns="0" bIns="0" rtlCol="0" anchor="t"/>
          <a:lstStyle/>
          <a:p>
            <a:pPr marL="0" indent="0" algn="l">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Financial Inclusion</a:t>
            </a:r>
            <a:endParaRPr lang="en-US" sz="1900" dirty="0"/>
          </a:p>
        </p:txBody>
      </p:sp>
      <p:sp>
        <p:nvSpPr>
          <p:cNvPr id="14" name="Text 12"/>
          <p:cNvSpPr/>
          <p:nvPr/>
        </p:nvSpPr>
        <p:spPr>
          <a:xfrm>
            <a:off x="1075492" y="4202311"/>
            <a:ext cx="5921573" cy="944404"/>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Greater access to banking and fintech services encourages households to channel their savings into the formal financial system → S shifts right.</a:t>
            </a:r>
            <a:endParaRPr lang="en-US" sz="1500" dirty="0"/>
          </a:p>
        </p:txBody>
      </p:sp>
      <p:sp>
        <p:nvSpPr>
          <p:cNvPr id="15" name="Shape 13"/>
          <p:cNvSpPr/>
          <p:nvPr/>
        </p:nvSpPr>
        <p:spPr>
          <a:xfrm>
            <a:off x="7413546" y="3557111"/>
            <a:ext cx="6429613" cy="1809274"/>
          </a:xfrm>
          <a:prstGeom prst="roundRect">
            <a:avLst>
              <a:gd name="adj" fmla="val 6065"/>
            </a:avLst>
          </a:prstGeom>
          <a:solidFill>
            <a:srgbClr val="FFFFFF"/>
          </a:solidFill>
          <a:ln w="22860">
            <a:solidFill>
              <a:srgbClr val="D8D4D4"/>
            </a:solidFill>
            <a:prstDash val="solid"/>
          </a:ln>
        </p:spPr>
      </p:sp>
      <p:sp>
        <p:nvSpPr>
          <p:cNvPr id="16" name="Shape 14"/>
          <p:cNvSpPr/>
          <p:nvPr/>
        </p:nvSpPr>
        <p:spPr>
          <a:xfrm>
            <a:off x="7390686" y="3557111"/>
            <a:ext cx="91440" cy="1809274"/>
          </a:xfrm>
          <a:prstGeom prst="roundRect">
            <a:avLst>
              <a:gd name="adj" fmla="val 32289"/>
            </a:avLst>
          </a:prstGeom>
          <a:solidFill>
            <a:srgbClr val="1C9770"/>
          </a:solidFill>
          <a:ln/>
        </p:spPr>
      </p:sp>
      <p:sp>
        <p:nvSpPr>
          <p:cNvPr id="17" name="Text 15"/>
          <p:cNvSpPr/>
          <p:nvPr/>
        </p:nvSpPr>
        <p:spPr>
          <a:xfrm>
            <a:off x="7701796" y="3776782"/>
            <a:ext cx="2460427" cy="307538"/>
          </a:xfrm>
          <a:prstGeom prst="rect">
            <a:avLst/>
          </a:prstGeom>
          <a:noFill/>
          <a:ln/>
        </p:spPr>
        <p:txBody>
          <a:bodyPr wrap="none" lIns="0" tIns="0" rIns="0" bIns="0" rtlCol="0" anchor="t"/>
          <a:lstStyle/>
          <a:p>
            <a:pPr marL="0" indent="0" algn="l">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Tax Policy</a:t>
            </a:r>
            <a:endParaRPr lang="en-US" sz="1900" dirty="0"/>
          </a:p>
        </p:txBody>
      </p:sp>
      <p:sp>
        <p:nvSpPr>
          <p:cNvPr id="18" name="Text 16"/>
          <p:cNvSpPr/>
          <p:nvPr/>
        </p:nvSpPr>
        <p:spPr>
          <a:xfrm>
            <a:off x="7701796" y="4202311"/>
            <a:ext cx="5921693" cy="944404"/>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Tax incentives promoting savings (e.g., private pension plans, tax exemptions on interest income) lead to higher savings → S shifts right.</a:t>
            </a:r>
            <a:endParaRPr lang="en-US" sz="1500" dirty="0"/>
          </a:p>
        </p:txBody>
      </p:sp>
      <p:sp>
        <p:nvSpPr>
          <p:cNvPr id="19" name="Shape 17"/>
          <p:cNvSpPr/>
          <p:nvPr/>
        </p:nvSpPr>
        <p:spPr>
          <a:xfrm>
            <a:off x="787241" y="5563195"/>
            <a:ext cx="6429494" cy="2124075"/>
          </a:xfrm>
          <a:prstGeom prst="roundRect">
            <a:avLst>
              <a:gd name="adj" fmla="val 5166"/>
            </a:avLst>
          </a:prstGeom>
          <a:solidFill>
            <a:srgbClr val="FFFFFF"/>
          </a:solidFill>
          <a:ln w="22860">
            <a:solidFill>
              <a:srgbClr val="D8D4D4"/>
            </a:solidFill>
            <a:prstDash val="solid"/>
          </a:ln>
        </p:spPr>
      </p:sp>
      <p:sp>
        <p:nvSpPr>
          <p:cNvPr id="20" name="Shape 18"/>
          <p:cNvSpPr/>
          <p:nvPr/>
        </p:nvSpPr>
        <p:spPr>
          <a:xfrm>
            <a:off x="764381" y="5563195"/>
            <a:ext cx="91440" cy="2124075"/>
          </a:xfrm>
          <a:prstGeom prst="roundRect">
            <a:avLst>
              <a:gd name="adj" fmla="val 32289"/>
            </a:avLst>
          </a:prstGeom>
          <a:solidFill>
            <a:srgbClr val="1C9770"/>
          </a:solidFill>
          <a:ln/>
        </p:spPr>
      </p:sp>
      <p:sp>
        <p:nvSpPr>
          <p:cNvPr id="21" name="Text 19"/>
          <p:cNvSpPr/>
          <p:nvPr/>
        </p:nvSpPr>
        <p:spPr>
          <a:xfrm>
            <a:off x="1075492" y="5782866"/>
            <a:ext cx="2586990" cy="307538"/>
          </a:xfrm>
          <a:prstGeom prst="rect">
            <a:avLst/>
          </a:prstGeom>
          <a:noFill/>
          <a:ln/>
        </p:spPr>
        <p:txBody>
          <a:bodyPr wrap="none" lIns="0" tIns="0" rIns="0" bIns="0" rtlCol="0" anchor="t"/>
          <a:lstStyle/>
          <a:p>
            <a:pPr marL="0" indent="0" algn="l">
              <a:lnSpc>
                <a:spcPts val="2400"/>
              </a:lnSpc>
              <a:buNone/>
            </a:pPr>
            <a:r>
              <a:rPr lang="en-US" sz="1900" dirty="0">
                <a:solidFill>
                  <a:srgbClr val="464646"/>
                </a:solidFill>
                <a:latin typeface="DM Sans Semi Bold" pitchFamily="34" charset="0"/>
                <a:ea typeface="DM Sans Semi Bold" pitchFamily="34" charset="-122"/>
                <a:cs typeface="DM Sans Semi Bold" pitchFamily="34" charset="-120"/>
              </a:rPr>
              <a:t>Inflation Expectations</a:t>
            </a:r>
            <a:endParaRPr lang="en-US" sz="1900" dirty="0"/>
          </a:p>
        </p:txBody>
      </p:sp>
      <p:sp>
        <p:nvSpPr>
          <p:cNvPr id="22" name="Text 20"/>
          <p:cNvSpPr/>
          <p:nvPr/>
        </p:nvSpPr>
        <p:spPr>
          <a:xfrm>
            <a:off x="1075492" y="6208395"/>
            <a:ext cx="5921573" cy="1259205"/>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If expected inflation increases, the real return on savings declines. The effect is ambiguous: some savers demand higher nominal rates, while others reduce savings due to eroding value.</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6158" y="749975"/>
            <a:ext cx="7618690" cy="543878"/>
          </a:xfrm>
          <a:prstGeom prst="rect">
            <a:avLst/>
          </a:prstGeom>
          <a:noFill/>
          <a:ln/>
        </p:spPr>
        <p:txBody>
          <a:bodyPr wrap="none" lIns="0" tIns="0" rIns="0" bIns="0" rtlCol="0" anchor="t"/>
          <a:lstStyle/>
          <a:p>
            <a:pPr marL="0" indent="0" algn="l">
              <a:lnSpc>
                <a:spcPts val="4250"/>
              </a:lnSpc>
              <a:buNone/>
            </a:pPr>
            <a:r>
              <a:rPr lang="en-US" sz="3400" dirty="0">
                <a:solidFill>
                  <a:srgbClr val="030303"/>
                </a:solidFill>
                <a:latin typeface="DM Sans Semi Bold" pitchFamily="34" charset="0"/>
                <a:ea typeface="DM Sans Semi Bold" pitchFamily="34" charset="-122"/>
                <a:cs typeface="DM Sans Semi Bold" pitchFamily="34" charset="-120"/>
              </a:rPr>
              <a:t>Factors Shifting Investment Demand</a:t>
            </a:r>
            <a:endParaRPr lang="en-US" sz="3400" dirty="0"/>
          </a:p>
        </p:txBody>
      </p:sp>
      <p:sp>
        <p:nvSpPr>
          <p:cNvPr id="4" name="Shape 1"/>
          <p:cNvSpPr/>
          <p:nvPr/>
        </p:nvSpPr>
        <p:spPr>
          <a:xfrm>
            <a:off x="696158" y="1554837"/>
            <a:ext cx="7751683" cy="1559600"/>
          </a:xfrm>
          <a:prstGeom prst="roundRect">
            <a:avLst>
              <a:gd name="adj" fmla="val 1674"/>
            </a:avLst>
          </a:prstGeom>
          <a:solidFill>
            <a:srgbClr val="F2EEEE"/>
          </a:solidFill>
          <a:ln/>
        </p:spPr>
      </p:sp>
      <p:sp>
        <p:nvSpPr>
          <p:cNvPr id="5" name="Text 2"/>
          <p:cNvSpPr/>
          <p:nvPr/>
        </p:nvSpPr>
        <p:spPr>
          <a:xfrm>
            <a:off x="870109" y="1728787"/>
            <a:ext cx="2923818" cy="271820"/>
          </a:xfrm>
          <a:prstGeom prst="rect">
            <a:avLst/>
          </a:prstGeom>
          <a:noFill/>
          <a:ln/>
        </p:spPr>
        <p:txBody>
          <a:bodyPr wrap="none" lIns="0" tIns="0" rIns="0" bIns="0" rtlCol="0" anchor="t"/>
          <a:lstStyle/>
          <a:p>
            <a:pPr marL="0" indent="0" algn="l">
              <a:lnSpc>
                <a:spcPts val="2100"/>
              </a:lnSpc>
              <a:buNone/>
            </a:pPr>
            <a:r>
              <a:rPr lang="en-US" sz="1700" dirty="0">
                <a:solidFill>
                  <a:srgbClr val="464646"/>
                </a:solidFill>
                <a:latin typeface="DM Sans Semi Bold" pitchFamily="34" charset="0"/>
                <a:ea typeface="DM Sans Semi Bold" pitchFamily="34" charset="-122"/>
                <a:cs typeface="DM Sans Semi Bold" pitchFamily="34" charset="-120"/>
              </a:rPr>
              <a:t>Technology and Profitability</a:t>
            </a:r>
            <a:endParaRPr lang="en-US" sz="1700" dirty="0"/>
          </a:p>
        </p:txBody>
      </p:sp>
      <p:sp>
        <p:nvSpPr>
          <p:cNvPr id="6" name="Text 3"/>
          <p:cNvSpPr/>
          <p:nvPr/>
        </p:nvSpPr>
        <p:spPr>
          <a:xfrm>
            <a:off x="870109" y="2105025"/>
            <a:ext cx="7403783" cy="835462"/>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When expected net returns on investment projects increase due to technological advances or improved market conditions, firms are more willing to borrow → D shifts right, pushing interest rates upward.</a:t>
            </a:r>
            <a:endParaRPr lang="en-US" sz="1350" dirty="0"/>
          </a:p>
        </p:txBody>
      </p:sp>
      <p:sp>
        <p:nvSpPr>
          <p:cNvPr id="7" name="Shape 4"/>
          <p:cNvSpPr/>
          <p:nvPr/>
        </p:nvSpPr>
        <p:spPr>
          <a:xfrm>
            <a:off x="696158" y="3288387"/>
            <a:ext cx="7751683" cy="1281113"/>
          </a:xfrm>
          <a:prstGeom prst="roundRect">
            <a:avLst>
              <a:gd name="adj" fmla="val 2038"/>
            </a:avLst>
          </a:prstGeom>
          <a:solidFill>
            <a:srgbClr val="F2EEEE"/>
          </a:solidFill>
          <a:ln/>
        </p:spPr>
      </p:sp>
      <p:sp>
        <p:nvSpPr>
          <p:cNvPr id="8" name="Text 5"/>
          <p:cNvSpPr/>
          <p:nvPr/>
        </p:nvSpPr>
        <p:spPr>
          <a:xfrm>
            <a:off x="870109" y="3462338"/>
            <a:ext cx="2352556" cy="271820"/>
          </a:xfrm>
          <a:prstGeom prst="rect">
            <a:avLst/>
          </a:prstGeom>
          <a:noFill/>
          <a:ln/>
        </p:spPr>
        <p:txBody>
          <a:bodyPr wrap="none" lIns="0" tIns="0" rIns="0" bIns="0" rtlCol="0" anchor="t"/>
          <a:lstStyle/>
          <a:p>
            <a:pPr marL="0" indent="0" algn="l">
              <a:lnSpc>
                <a:spcPts val="2100"/>
              </a:lnSpc>
              <a:buNone/>
            </a:pPr>
            <a:r>
              <a:rPr lang="en-US" sz="1700" dirty="0">
                <a:solidFill>
                  <a:srgbClr val="464646"/>
                </a:solidFill>
                <a:latin typeface="DM Sans Semi Bold" pitchFamily="34" charset="0"/>
                <a:ea typeface="DM Sans Semi Bold" pitchFamily="34" charset="-122"/>
                <a:cs typeface="DM Sans Semi Bold" pitchFamily="34" charset="-120"/>
              </a:rPr>
              <a:t>Institutional Efficiency</a:t>
            </a:r>
            <a:endParaRPr lang="en-US" sz="1700" dirty="0"/>
          </a:p>
        </p:txBody>
      </p:sp>
      <p:sp>
        <p:nvSpPr>
          <p:cNvPr id="9" name="Text 6"/>
          <p:cNvSpPr/>
          <p:nvPr/>
        </p:nvSpPr>
        <p:spPr>
          <a:xfrm>
            <a:off x="870109" y="3838575"/>
            <a:ext cx="7403783" cy="556974"/>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Improvements in legal predictability, contract enforcement, and reductions in bureaucratic costs encourage borrowing for productive investments → D shifts right.</a:t>
            </a:r>
            <a:endParaRPr lang="en-US" sz="1350" dirty="0"/>
          </a:p>
        </p:txBody>
      </p:sp>
      <p:sp>
        <p:nvSpPr>
          <p:cNvPr id="10" name="Shape 7"/>
          <p:cNvSpPr/>
          <p:nvPr/>
        </p:nvSpPr>
        <p:spPr>
          <a:xfrm>
            <a:off x="696158" y="4743450"/>
            <a:ext cx="7751683" cy="1281113"/>
          </a:xfrm>
          <a:prstGeom prst="roundRect">
            <a:avLst>
              <a:gd name="adj" fmla="val 2038"/>
            </a:avLst>
          </a:prstGeom>
          <a:solidFill>
            <a:srgbClr val="F2EEEE"/>
          </a:solidFill>
          <a:ln/>
        </p:spPr>
      </p:sp>
      <p:sp>
        <p:nvSpPr>
          <p:cNvPr id="11" name="Text 8"/>
          <p:cNvSpPr/>
          <p:nvPr/>
        </p:nvSpPr>
        <p:spPr>
          <a:xfrm>
            <a:off x="870109" y="4917400"/>
            <a:ext cx="2321481" cy="271820"/>
          </a:xfrm>
          <a:prstGeom prst="rect">
            <a:avLst/>
          </a:prstGeom>
          <a:noFill/>
          <a:ln/>
        </p:spPr>
        <p:txBody>
          <a:bodyPr wrap="none" lIns="0" tIns="0" rIns="0" bIns="0" rtlCol="0" anchor="t"/>
          <a:lstStyle/>
          <a:p>
            <a:pPr marL="0" indent="0" algn="l">
              <a:lnSpc>
                <a:spcPts val="2100"/>
              </a:lnSpc>
              <a:buNone/>
            </a:pPr>
            <a:r>
              <a:rPr lang="en-US" sz="1700" dirty="0">
                <a:solidFill>
                  <a:srgbClr val="464646"/>
                </a:solidFill>
                <a:latin typeface="DM Sans Semi Bold" pitchFamily="34" charset="0"/>
                <a:ea typeface="DM Sans Semi Bold" pitchFamily="34" charset="-122"/>
                <a:cs typeface="DM Sans Semi Bold" pitchFamily="34" charset="-120"/>
              </a:rPr>
              <a:t>Investment Incentives</a:t>
            </a:r>
            <a:endParaRPr lang="en-US" sz="1700" dirty="0"/>
          </a:p>
        </p:txBody>
      </p:sp>
      <p:sp>
        <p:nvSpPr>
          <p:cNvPr id="12" name="Text 9"/>
          <p:cNvSpPr/>
          <p:nvPr/>
        </p:nvSpPr>
        <p:spPr>
          <a:xfrm>
            <a:off x="870109" y="5293638"/>
            <a:ext cx="7403783" cy="556974"/>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When capital expenditures become more attractive through government tax subsidies or investment incentives → D shifts right.</a:t>
            </a:r>
            <a:endParaRPr lang="en-US" sz="1350" dirty="0"/>
          </a:p>
        </p:txBody>
      </p:sp>
      <p:sp>
        <p:nvSpPr>
          <p:cNvPr id="13" name="Shape 10"/>
          <p:cNvSpPr/>
          <p:nvPr/>
        </p:nvSpPr>
        <p:spPr>
          <a:xfrm>
            <a:off x="696158" y="6198513"/>
            <a:ext cx="7751683" cy="1281113"/>
          </a:xfrm>
          <a:prstGeom prst="roundRect">
            <a:avLst>
              <a:gd name="adj" fmla="val 2038"/>
            </a:avLst>
          </a:prstGeom>
          <a:solidFill>
            <a:srgbClr val="F2EEEE"/>
          </a:solidFill>
          <a:ln/>
        </p:spPr>
      </p:sp>
      <p:sp>
        <p:nvSpPr>
          <p:cNvPr id="14" name="Text 11"/>
          <p:cNvSpPr/>
          <p:nvPr/>
        </p:nvSpPr>
        <p:spPr>
          <a:xfrm>
            <a:off x="870109" y="6372463"/>
            <a:ext cx="2215158" cy="271820"/>
          </a:xfrm>
          <a:prstGeom prst="rect">
            <a:avLst/>
          </a:prstGeom>
          <a:noFill/>
          <a:ln/>
        </p:spPr>
        <p:txBody>
          <a:bodyPr wrap="none" lIns="0" tIns="0" rIns="0" bIns="0" rtlCol="0" anchor="t"/>
          <a:lstStyle/>
          <a:p>
            <a:pPr marL="0" indent="0" algn="l">
              <a:lnSpc>
                <a:spcPts val="2100"/>
              </a:lnSpc>
              <a:buNone/>
            </a:pPr>
            <a:r>
              <a:rPr lang="en-US" sz="1700" dirty="0">
                <a:solidFill>
                  <a:srgbClr val="464646"/>
                </a:solidFill>
                <a:latin typeface="DM Sans Semi Bold" pitchFamily="34" charset="0"/>
                <a:ea typeface="DM Sans Semi Bold" pitchFamily="34" charset="-122"/>
                <a:cs typeface="DM Sans Semi Bold" pitchFamily="34" charset="-120"/>
              </a:rPr>
              <a:t>Alternative Financing</a:t>
            </a:r>
            <a:endParaRPr lang="en-US" sz="1700" dirty="0"/>
          </a:p>
        </p:txBody>
      </p:sp>
      <p:sp>
        <p:nvSpPr>
          <p:cNvPr id="15" name="Text 12"/>
          <p:cNvSpPr/>
          <p:nvPr/>
        </p:nvSpPr>
        <p:spPr>
          <a:xfrm>
            <a:off x="870109" y="6748701"/>
            <a:ext cx="7403783" cy="556974"/>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If access to equity financing or government grants increases, the need for debt financing declines → D shifts left, reducing pressure on interest rates.</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31150"/>
            <a:ext cx="5846564"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 Crowding Out Effect</a:t>
            </a:r>
            <a:endParaRPr lang="en-US" sz="3900" dirty="0"/>
          </a:p>
        </p:txBody>
      </p:sp>
      <p:pic>
        <p:nvPicPr>
          <p:cNvPr id="3" name="Image 0" descr="preencoded.png"/>
          <p:cNvPicPr>
            <a:picLocks noChangeAspect="1"/>
          </p:cNvPicPr>
          <p:nvPr/>
        </p:nvPicPr>
        <p:blipFill>
          <a:blip r:embed="rId3"/>
          <a:stretch>
            <a:fillRect/>
          </a:stretch>
        </p:blipFill>
        <p:spPr>
          <a:xfrm>
            <a:off x="793790" y="1772126"/>
            <a:ext cx="5602962" cy="5602962"/>
          </a:xfrm>
          <a:prstGeom prst="rect">
            <a:avLst/>
          </a:prstGeom>
        </p:spPr>
      </p:pic>
      <p:sp>
        <p:nvSpPr>
          <p:cNvPr id="4" name="Text 1"/>
          <p:cNvSpPr/>
          <p:nvPr/>
        </p:nvSpPr>
        <p:spPr>
          <a:xfrm>
            <a:off x="6888480" y="1747242"/>
            <a:ext cx="4395311"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Government Borrowing Impact</a:t>
            </a:r>
            <a:endParaRPr lang="en-US" sz="2300" dirty="0"/>
          </a:p>
        </p:txBody>
      </p:sp>
      <p:sp>
        <p:nvSpPr>
          <p:cNvPr id="5" name="Text 2"/>
          <p:cNvSpPr/>
          <p:nvPr/>
        </p:nvSpPr>
        <p:spPr>
          <a:xfrm>
            <a:off x="6888480" y="2317671"/>
            <a:ext cx="695563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When the budget deficit increases, the government's demand for funds rises significantly → D curve shifts right.</a:t>
            </a:r>
            <a:endParaRPr lang="en-US" sz="1550" dirty="0"/>
          </a:p>
        </p:txBody>
      </p:sp>
      <p:sp>
        <p:nvSpPr>
          <p:cNvPr id="6" name="Text 3"/>
          <p:cNvSpPr/>
          <p:nvPr/>
        </p:nvSpPr>
        <p:spPr>
          <a:xfrm>
            <a:off x="6888480" y="3131344"/>
            <a:ext cx="6955631"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Since both the public and private sectors borrow from the same pool of loanable funds, the equilibrium interest rate increases as competition for available capital intensifies.</a:t>
            </a:r>
            <a:endParaRPr lang="en-US" sz="1550" dirty="0"/>
          </a:p>
        </p:txBody>
      </p:sp>
      <p:sp>
        <p:nvSpPr>
          <p:cNvPr id="7" name="Text 4"/>
          <p:cNvSpPr/>
          <p:nvPr/>
        </p:nvSpPr>
        <p:spPr>
          <a:xfrm>
            <a:off x="6888480" y="4262557"/>
            <a:ext cx="6955631" cy="1587698"/>
          </a:xfrm>
          <a:prstGeom prst="rect">
            <a:avLst/>
          </a:prstGeom>
          <a:noFill/>
          <a:ln/>
        </p:spPr>
        <p:txBody>
          <a:bodyPr wrap="squar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The Crowding Out Effect:</a:t>
            </a:r>
            <a:r>
              <a:rPr lang="en-US" sz="1550" dirty="0">
                <a:solidFill>
                  <a:srgbClr val="464646"/>
                </a:solidFill>
                <a:latin typeface="Inter Medium" pitchFamily="34" charset="0"/>
                <a:ea typeface="Inter Medium" pitchFamily="34" charset="-122"/>
                <a:cs typeface="Inter Medium" pitchFamily="34" charset="-120"/>
              </a:rPr>
              <a:t> As interest rates rise due to increased government borrowing, some private investment projects become unprofitable or too expensive to finance. These projects are "crowded out" of the market, potentially reducing private sector growth and innovation.</a:t>
            </a:r>
            <a:endParaRPr lang="en-US" sz="1550" dirty="0"/>
          </a:p>
        </p:txBody>
      </p:sp>
      <p:sp>
        <p:nvSpPr>
          <p:cNvPr id="8" name="Text 5"/>
          <p:cNvSpPr/>
          <p:nvPr/>
        </p:nvSpPr>
        <p:spPr>
          <a:xfrm>
            <a:off x="6888480" y="6028849"/>
            <a:ext cx="6955631" cy="952619"/>
          </a:xfrm>
          <a:prstGeom prst="rect">
            <a:avLst/>
          </a:prstGeom>
          <a:noFill/>
          <a:ln/>
        </p:spPr>
        <p:txBody>
          <a:bodyPr wrap="square" lIns="0" tIns="0" rIns="0" bIns="0" rtlCol="0" anchor="t"/>
          <a:lstStyle/>
          <a:p>
            <a:pPr marL="0" indent="0" algn="l">
              <a:lnSpc>
                <a:spcPts val="2500"/>
              </a:lnSpc>
              <a:buNone/>
            </a:pPr>
            <a:r>
              <a:rPr lang="en-US" sz="1550" i="1" dirty="0">
                <a:solidFill>
                  <a:srgbClr val="464646"/>
                </a:solidFill>
                <a:latin typeface="Inter Medium" pitchFamily="34" charset="0"/>
                <a:ea typeface="Inter Medium" pitchFamily="34" charset="-122"/>
                <a:cs typeface="Inter Medium" pitchFamily="34" charset="-120"/>
              </a:rPr>
              <a:t>Important Caveat:</a:t>
            </a:r>
            <a:r>
              <a:rPr lang="en-US" sz="1550" dirty="0">
                <a:solidFill>
                  <a:srgbClr val="464646"/>
                </a:solidFill>
                <a:latin typeface="Inter Medium" pitchFamily="34" charset="0"/>
                <a:ea typeface="Inter Medium" pitchFamily="34" charset="-122"/>
                <a:cs typeface="Inter Medium" pitchFamily="34" charset="-120"/>
              </a:rPr>
              <a:t> During economic recessions, public investment may only partially crowd out private investment, since the economy operates below potential output and there may be idle resources available.</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33369" y="541265"/>
            <a:ext cx="11609546"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 Yield Curve: Term Structure of Interest Rates</a:t>
            </a:r>
            <a:endParaRPr lang="en-US" sz="3900" dirty="0"/>
          </a:p>
        </p:txBody>
      </p:sp>
      <p:sp>
        <p:nvSpPr>
          <p:cNvPr id="3" name="Text 1"/>
          <p:cNvSpPr/>
          <p:nvPr/>
        </p:nvSpPr>
        <p:spPr>
          <a:xfrm>
            <a:off x="793789" y="135976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Interest rates are not a single number—they vary by maturity, forming what is known as the yield curve or term structure of interest rates. This relationship between interest rates and time to maturity provides crucial insights into market expectations and economic conditions.</a:t>
            </a:r>
            <a:endParaRPr lang="en-US" sz="1550" dirty="0"/>
          </a:p>
        </p:txBody>
      </p:sp>
      <p:pic>
        <p:nvPicPr>
          <p:cNvPr id="4" name="Image 0" descr="preencoded.png"/>
          <p:cNvPicPr>
            <a:picLocks noChangeAspect="1"/>
          </p:cNvPicPr>
          <p:nvPr/>
        </p:nvPicPr>
        <p:blipFill>
          <a:blip r:embed="rId3"/>
          <a:stretch>
            <a:fillRect/>
          </a:stretch>
        </p:blipFill>
        <p:spPr>
          <a:xfrm>
            <a:off x="3632871" y="2193264"/>
            <a:ext cx="7364658" cy="549507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617702"/>
            <a:ext cx="5124688"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Types of Yield Curves</a:t>
            </a:r>
            <a:endParaRPr lang="en-US" sz="3900" dirty="0"/>
          </a:p>
        </p:txBody>
      </p:sp>
      <p:sp>
        <p:nvSpPr>
          <p:cNvPr id="3" name="Shape 1"/>
          <p:cNvSpPr/>
          <p:nvPr/>
        </p:nvSpPr>
        <p:spPr>
          <a:xfrm>
            <a:off x="793790" y="2932271"/>
            <a:ext cx="4215289" cy="3679508"/>
          </a:xfrm>
          <a:prstGeom prst="roundRect">
            <a:avLst>
              <a:gd name="adj" fmla="val 2982"/>
            </a:avLst>
          </a:prstGeom>
          <a:solidFill>
            <a:srgbClr val="FFFFFF"/>
          </a:solidFill>
          <a:ln/>
        </p:spPr>
      </p:sp>
      <p:sp>
        <p:nvSpPr>
          <p:cNvPr id="4" name="Shape 2"/>
          <p:cNvSpPr/>
          <p:nvPr/>
        </p:nvSpPr>
        <p:spPr>
          <a:xfrm>
            <a:off x="793790" y="2909411"/>
            <a:ext cx="4215289" cy="91440"/>
          </a:xfrm>
          <a:prstGeom prst="roundRect">
            <a:avLst>
              <a:gd name="adj" fmla="val 32558"/>
            </a:avLst>
          </a:prstGeom>
          <a:solidFill>
            <a:srgbClr val="1C9770"/>
          </a:solidFill>
          <a:ln/>
        </p:spPr>
      </p:sp>
      <p:sp>
        <p:nvSpPr>
          <p:cNvPr id="5" name="Shape 3"/>
          <p:cNvSpPr/>
          <p:nvPr/>
        </p:nvSpPr>
        <p:spPr>
          <a:xfrm>
            <a:off x="2603778" y="2634615"/>
            <a:ext cx="595313" cy="595313"/>
          </a:xfrm>
          <a:prstGeom prst="roundRect">
            <a:avLst>
              <a:gd name="adj" fmla="val 153600"/>
            </a:avLst>
          </a:prstGeom>
          <a:solidFill>
            <a:srgbClr val="1C9770"/>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2372" y="2813209"/>
            <a:ext cx="238125" cy="238125"/>
          </a:xfrm>
          <a:prstGeom prst="rect">
            <a:avLst/>
          </a:prstGeom>
        </p:spPr>
      </p:pic>
      <p:sp>
        <p:nvSpPr>
          <p:cNvPr id="7" name="Text 4"/>
          <p:cNvSpPr/>
          <p:nvPr/>
        </p:nvSpPr>
        <p:spPr>
          <a:xfrm>
            <a:off x="1015008" y="3428405"/>
            <a:ext cx="3772853" cy="620316"/>
          </a:xfrm>
          <a:prstGeom prst="rect">
            <a:avLst/>
          </a:prstGeom>
          <a:noFill/>
          <a:ln/>
        </p:spPr>
        <p:txBody>
          <a:bodyPr wrap="squar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Normal (Upward-Sloping) Curve</a:t>
            </a:r>
            <a:endParaRPr lang="en-US" sz="1950" dirty="0"/>
          </a:p>
        </p:txBody>
      </p:sp>
      <p:sp>
        <p:nvSpPr>
          <p:cNvPr id="8" name="Text 5"/>
          <p:cNvSpPr/>
          <p:nvPr/>
        </p:nvSpPr>
        <p:spPr>
          <a:xfrm>
            <a:off x="1015008" y="4167783"/>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Long-term interest rates exceed short-term rates. This occurs because of the Inflation Premium (greater uncertainty about inflation in the long run) and the Liquidity Premium (long-term assets are less liquid, so investors demand extra return).</a:t>
            </a:r>
            <a:endParaRPr lang="en-US" sz="1550" dirty="0"/>
          </a:p>
        </p:txBody>
      </p:sp>
      <p:sp>
        <p:nvSpPr>
          <p:cNvPr id="9" name="Shape 6"/>
          <p:cNvSpPr/>
          <p:nvPr/>
        </p:nvSpPr>
        <p:spPr>
          <a:xfrm>
            <a:off x="5207437" y="2932271"/>
            <a:ext cx="4215408" cy="3679508"/>
          </a:xfrm>
          <a:prstGeom prst="roundRect">
            <a:avLst>
              <a:gd name="adj" fmla="val 2982"/>
            </a:avLst>
          </a:prstGeom>
          <a:solidFill>
            <a:srgbClr val="FFFFFF"/>
          </a:solidFill>
          <a:ln/>
        </p:spPr>
      </p:sp>
      <p:sp>
        <p:nvSpPr>
          <p:cNvPr id="10" name="Shape 7"/>
          <p:cNvSpPr/>
          <p:nvPr/>
        </p:nvSpPr>
        <p:spPr>
          <a:xfrm>
            <a:off x="5207437" y="2909411"/>
            <a:ext cx="4215408" cy="91440"/>
          </a:xfrm>
          <a:prstGeom prst="roundRect">
            <a:avLst>
              <a:gd name="adj" fmla="val 32558"/>
            </a:avLst>
          </a:prstGeom>
          <a:solidFill>
            <a:srgbClr val="1C9770"/>
          </a:solidFill>
          <a:ln/>
        </p:spPr>
      </p:sp>
      <p:sp>
        <p:nvSpPr>
          <p:cNvPr id="11" name="Shape 8"/>
          <p:cNvSpPr/>
          <p:nvPr/>
        </p:nvSpPr>
        <p:spPr>
          <a:xfrm>
            <a:off x="7017425" y="2634615"/>
            <a:ext cx="595313" cy="595313"/>
          </a:xfrm>
          <a:prstGeom prst="roundRect">
            <a:avLst>
              <a:gd name="adj" fmla="val 153600"/>
            </a:avLst>
          </a:prstGeom>
          <a:solidFill>
            <a:srgbClr val="1C9770"/>
          </a:solidFill>
          <a:ln/>
        </p:spPr>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6018" y="2813209"/>
            <a:ext cx="238125" cy="238125"/>
          </a:xfrm>
          <a:prstGeom prst="rect">
            <a:avLst/>
          </a:prstGeom>
        </p:spPr>
      </p:pic>
      <p:sp>
        <p:nvSpPr>
          <p:cNvPr id="13" name="Text 9"/>
          <p:cNvSpPr/>
          <p:nvPr/>
        </p:nvSpPr>
        <p:spPr>
          <a:xfrm>
            <a:off x="5428655" y="34284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Inverted Curve</a:t>
            </a:r>
            <a:endParaRPr lang="en-US" sz="1950" dirty="0"/>
          </a:p>
        </p:txBody>
      </p:sp>
      <p:sp>
        <p:nvSpPr>
          <p:cNvPr id="14" name="Text 10"/>
          <p:cNvSpPr/>
          <p:nvPr/>
        </p:nvSpPr>
        <p:spPr>
          <a:xfrm>
            <a:off x="5428655" y="3857625"/>
            <a:ext cx="3772972" cy="158769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Short-term rates exceed long-term rates, often signaling economic slowdown expectations or tight monetary policy. Historically, inverted yield curves have preceded recessions.</a:t>
            </a:r>
            <a:endParaRPr lang="en-US" sz="1550" dirty="0"/>
          </a:p>
        </p:txBody>
      </p:sp>
      <p:sp>
        <p:nvSpPr>
          <p:cNvPr id="15" name="Shape 11"/>
          <p:cNvSpPr/>
          <p:nvPr/>
        </p:nvSpPr>
        <p:spPr>
          <a:xfrm>
            <a:off x="9621203" y="2932271"/>
            <a:ext cx="4215289" cy="3679508"/>
          </a:xfrm>
          <a:prstGeom prst="roundRect">
            <a:avLst>
              <a:gd name="adj" fmla="val 2982"/>
            </a:avLst>
          </a:prstGeom>
          <a:solidFill>
            <a:srgbClr val="FFFFFF"/>
          </a:solidFill>
          <a:ln/>
        </p:spPr>
      </p:sp>
      <p:sp>
        <p:nvSpPr>
          <p:cNvPr id="16" name="Shape 12"/>
          <p:cNvSpPr/>
          <p:nvPr/>
        </p:nvSpPr>
        <p:spPr>
          <a:xfrm>
            <a:off x="9621203" y="2909411"/>
            <a:ext cx="4215289" cy="91440"/>
          </a:xfrm>
          <a:prstGeom prst="roundRect">
            <a:avLst>
              <a:gd name="adj" fmla="val 32558"/>
            </a:avLst>
          </a:prstGeom>
          <a:solidFill>
            <a:srgbClr val="1C9770"/>
          </a:solidFill>
          <a:ln/>
        </p:spPr>
      </p:sp>
      <p:sp>
        <p:nvSpPr>
          <p:cNvPr id="17" name="Shape 13"/>
          <p:cNvSpPr/>
          <p:nvPr/>
        </p:nvSpPr>
        <p:spPr>
          <a:xfrm>
            <a:off x="11431191" y="2634615"/>
            <a:ext cx="595313" cy="595313"/>
          </a:xfrm>
          <a:prstGeom prst="roundRect">
            <a:avLst>
              <a:gd name="adj" fmla="val 153600"/>
            </a:avLst>
          </a:prstGeom>
          <a:solidFill>
            <a:srgbClr val="1C9770"/>
          </a:solidFill>
          <a:ln/>
        </p:spPr>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09784" y="2813209"/>
            <a:ext cx="238125" cy="238125"/>
          </a:xfrm>
          <a:prstGeom prst="rect">
            <a:avLst/>
          </a:prstGeom>
        </p:spPr>
      </p:pic>
      <p:sp>
        <p:nvSpPr>
          <p:cNvPr id="19" name="Text 14"/>
          <p:cNvSpPr/>
          <p:nvPr/>
        </p:nvSpPr>
        <p:spPr>
          <a:xfrm>
            <a:off x="9842421" y="342840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Flat Curve</a:t>
            </a:r>
            <a:endParaRPr lang="en-US" sz="1950" dirty="0"/>
          </a:p>
        </p:txBody>
      </p:sp>
      <p:sp>
        <p:nvSpPr>
          <p:cNvPr id="20" name="Text 15"/>
          <p:cNvSpPr/>
          <p:nvPr/>
        </p:nvSpPr>
        <p:spPr>
          <a:xfrm>
            <a:off x="9842421" y="3857625"/>
            <a:ext cx="3772853" cy="158769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Short- and long-term rates are roughly similar, indicating market uncertainty about future economic conditions and the transition between economic phases.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15891"/>
            <a:ext cx="9987201"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 Core Principle: Supply Meets Demand</a:t>
            </a:r>
            <a:endParaRPr lang="en-US" sz="3900" dirty="0"/>
          </a:p>
        </p:txBody>
      </p:sp>
      <p:sp>
        <p:nvSpPr>
          <p:cNvPr id="3" name="Text 1"/>
          <p:cNvSpPr/>
          <p:nvPr/>
        </p:nvSpPr>
        <p:spPr>
          <a:xfrm>
            <a:off x="793790" y="2531983"/>
            <a:ext cx="3702248"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The Fundamental Balance</a:t>
            </a:r>
            <a:endParaRPr lang="en-US" sz="2300" dirty="0"/>
          </a:p>
        </p:txBody>
      </p:sp>
      <p:sp>
        <p:nvSpPr>
          <p:cNvPr id="4" name="Text 2"/>
          <p:cNvSpPr/>
          <p:nvPr/>
        </p:nvSpPr>
        <p:spPr>
          <a:xfrm>
            <a:off x="793790" y="3102412"/>
            <a:ext cx="6279356" cy="158769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Interest rates are determined by the equilibrium between the supply of funds (savings) and the demand for funds (investments). This market mechanism creates the "price of money" that governs borrowing and lending throughout the economy.</a:t>
            </a:r>
            <a:endParaRPr lang="en-US" sz="1550" dirty="0"/>
          </a:p>
        </p:txBody>
      </p:sp>
      <p:sp>
        <p:nvSpPr>
          <p:cNvPr id="5" name="Text 3"/>
          <p:cNvSpPr/>
          <p:nvPr/>
        </p:nvSpPr>
        <p:spPr>
          <a:xfrm>
            <a:off x="793790" y="4868704"/>
            <a:ext cx="6279356" cy="635079"/>
          </a:xfrm>
          <a:prstGeom prst="rect">
            <a:avLst/>
          </a:prstGeom>
          <a:noFill/>
          <a:ln/>
        </p:spPr>
        <p:txBody>
          <a:bodyPr wrap="squar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When Supply Exceeds Demand:</a:t>
            </a:r>
            <a:r>
              <a:rPr lang="en-US" sz="1550" dirty="0">
                <a:solidFill>
                  <a:srgbClr val="464646"/>
                </a:solidFill>
                <a:latin typeface="Inter Medium" pitchFamily="34" charset="0"/>
                <a:ea typeface="Inter Medium" pitchFamily="34" charset="-122"/>
                <a:cs typeface="Inter Medium" pitchFamily="34" charset="-120"/>
              </a:rPr>
              <a:t> Interest rates decrease, making credit more accessible and encouraging investment activity.</a:t>
            </a:r>
            <a:endParaRPr lang="en-US" sz="1550" dirty="0"/>
          </a:p>
        </p:txBody>
      </p:sp>
      <p:sp>
        <p:nvSpPr>
          <p:cNvPr id="6" name="Text 4"/>
          <p:cNvSpPr/>
          <p:nvPr/>
        </p:nvSpPr>
        <p:spPr>
          <a:xfrm>
            <a:off x="793790" y="5682377"/>
            <a:ext cx="6279356" cy="952619"/>
          </a:xfrm>
          <a:prstGeom prst="rect">
            <a:avLst/>
          </a:prstGeom>
          <a:noFill/>
          <a:ln/>
        </p:spPr>
        <p:txBody>
          <a:bodyPr wrap="squar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When Demand Exceeds Supply:</a:t>
            </a:r>
            <a:r>
              <a:rPr lang="en-US" sz="1550" dirty="0">
                <a:solidFill>
                  <a:srgbClr val="464646"/>
                </a:solidFill>
                <a:latin typeface="Inter Medium" pitchFamily="34" charset="0"/>
                <a:ea typeface="Inter Medium" pitchFamily="34" charset="-122"/>
                <a:cs typeface="Inter Medium" pitchFamily="34" charset="-120"/>
              </a:rPr>
              <a:t> Interest rates increase, reflecting the scarcity of available funds and the competition among borrowers.</a:t>
            </a:r>
            <a:endParaRPr lang="en-US" sz="1550" dirty="0"/>
          </a:p>
        </p:txBody>
      </p:sp>
      <p:sp>
        <p:nvSpPr>
          <p:cNvPr id="7" name="Text 5"/>
          <p:cNvSpPr/>
          <p:nvPr/>
        </p:nvSpPr>
        <p:spPr>
          <a:xfrm>
            <a:off x="7564874" y="253198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Real-World Example</a:t>
            </a:r>
            <a:endParaRPr lang="en-US" sz="2300" dirty="0"/>
          </a:p>
        </p:txBody>
      </p:sp>
      <p:sp>
        <p:nvSpPr>
          <p:cNvPr id="8" name="Text 6"/>
          <p:cNvSpPr/>
          <p:nvPr/>
        </p:nvSpPr>
        <p:spPr>
          <a:xfrm>
            <a:off x="7564874" y="3102412"/>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Consider an economy where households increase their savings rate. The supply of loanable funds rises, pushing interest rates downward. This makes it easier and cheaper for businesses to obtain credit for expansion projects.</a:t>
            </a:r>
            <a:endParaRPr lang="en-US" sz="1550" dirty="0"/>
          </a:p>
        </p:txBody>
      </p:sp>
      <p:sp>
        <p:nvSpPr>
          <p:cNvPr id="9" name="Text 7"/>
          <p:cNvSpPr/>
          <p:nvPr/>
        </p:nvSpPr>
        <p:spPr>
          <a:xfrm>
            <a:off x="7564874" y="4551164"/>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Conversely, during periods of high inflation when savings decline, the demand for funds exceeds supply. Interest rates rise as borrowers compete for the limited pool of available capital, making credit more expensive across the economy.</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2657475"/>
            <a:ext cx="9264372"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Theories Explaining the Term Structure</a:t>
            </a:r>
            <a:endParaRPr lang="en-US" sz="3900" dirty="0"/>
          </a:p>
        </p:txBody>
      </p:sp>
      <p:sp>
        <p:nvSpPr>
          <p:cNvPr id="3" name="Text 1"/>
          <p:cNvSpPr/>
          <p:nvPr/>
        </p:nvSpPr>
        <p:spPr>
          <a:xfrm>
            <a:off x="793790" y="3872746"/>
            <a:ext cx="2984540"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Expectations Hypothesis</a:t>
            </a:r>
            <a:endParaRPr lang="en-US" sz="1950" dirty="0"/>
          </a:p>
        </p:txBody>
      </p:sp>
      <p:sp>
        <p:nvSpPr>
          <p:cNvPr id="4" name="Text 2"/>
          <p:cNvSpPr/>
          <p:nvPr/>
        </p:nvSpPr>
        <p:spPr>
          <a:xfrm>
            <a:off x="793790" y="4301966"/>
            <a:ext cx="4182189"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long-term interest rate approximately equals the average of expected future short-term rates. If markets expect rates to rise, the yield curve slopes upward.</a:t>
            </a:r>
            <a:endParaRPr lang="en-US" sz="1550" dirty="0"/>
          </a:p>
        </p:txBody>
      </p:sp>
      <p:sp>
        <p:nvSpPr>
          <p:cNvPr id="5" name="Text 3"/>
          <p:cNvSpPr/>
          <p:nvPr/>
        </p:nvSpPr>
        <p:spPr>
          <a:xfrm>
            <a:off x="5223986" y="3872746"/>
            <a:ext cx="3315414"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Liquidity Preference Theory</a:t>
            </a:r>
            <a:endParaRPr lang="en-US" sz="1950" dirty="0"/>
          </a:p>
        </p:txBody>
      </p:sp>
      <p:sp>
        <p:nvSpPr>
          <p:cNvPr id="6" name="Text 4"/>
          <p:cNvSpPr/>
          <p:nvPr/>
        </p:nvSpPr>
        <p:spPr>
          <a:xfrm>
            <a:off x="5223986" y="4301966"/>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Investors require an additional "liquidity premium" for holding long-term securities due to increased price risk and reduced flexibility → curve naturally slopes upward.</a:t>
            </a:r>
            <a:endParaRPr lang="en-US" sz="1550" dirty="0"/>
          </a:p>
        </p:txBody>
      </p:sp>
      <p:sp>
        <p:nvSpPr>
          <p:cNvPr id="7" name="Text 5"/>
          <p:cNvSpPr/>
          <p:nvPr/>
        </p:nvSpPr>
        <p:spPr>
          <a:xfrm>
            <a:off x="9654302" y="3872746"/>
            <a:ext cx="3468172"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Market Segmentation Theory</a:t>
            </a:r>
            <a:endParaRPr lang="en-US" sz="1950" dirty="0"/>
          </a:p>
        </p:txBody>
      </p:sp>
      <p:sp>
        <p:nvSpPr>
          <p:cNvPr id="8" name="Text 6"/>
          <p:cNvSpPr/>
          <p:nvPr/>
        </p:nvSpPr>
        <p:spPr>
          <a:xfrm>
            <a:off x="9654302" y="4301966"/>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Investors prefer specific maturity segments based on their needs, and each segment's rate is determined by its own supply and demand conditions independently.</a:t>
            </a:r>
            <a:endParaRPr lang="en-US" sz="15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852607"/>
            <a:ext cx="8431887"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 Risk Structure of Interest Rates</a:t>
            </a:r>
            <a:endParaRPr lang="en-US" sz="3900" dirty="0"/>
          </a:p>
        </p:txBody>
      </p:sp>
      <p:sp>
        <p:nvSpPr>
          <p:cNvPr id="3" name="Text 1"/>
          <p:cNvSpPr/>
          <p:nvPr/>
        </p:nvSpPr>
        <p:spPr>
          <a:xfrm>
            <a:off x="793790" y="1869519"/>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Not all debt instruments with the same maturity carry the same interest rate. Four main factors explain why rates differ across securities:</a:t>
            </a:r>
            <a:endParaRPr lang="en-US" sz="1550" dirty="0"/>
          </a:p>
        </p:txBody>
      </p:sp>
      <p:sp>
        <p:nvSpPr>
          <p:cNvPr id="4" name="Text 2"/>
          <p:cNvSpPr/>
          <p:nvPr/>
        </p:nvSpPr>
        <p:spPr>
          <a:xfrm>
            <a:off x="2254091" y="2410301"/>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Default (Credit) Risk</a:t>
            </a:r>
            <a:endParaRPr lang="en-US" sz="1950" dirty="0"/>
          </a:p>
        </p:txBody>
      </p:sp>
      <p:sp>
        <p:nvSpPr>
          <p:cNvPr id="5" name="Text 3"/>
          <p:cNvSpPr/>
          <p:nvPr/>
        </p:nvSpPr>
        <p:spPr>
          <a:xfrm>
            <a:off x="793790" y="2839522"/>
            <a:ext cx="3941207" cy="2222778"/>
          </a:xfrm>
          <a:prstGeom prst="rect">
            <a:avLst/>
          </a:prstGeom>
          <a:noFill/>
          <a:ln/>
        </p:spPr>
        <p:txBody>
          <a:bodyPr wrap="square" lIns="0" tIns="0" rIns="0" bIns="0" rtlCol="0" anchor="t"/>
          <a:lstStyle/>
          <a:p>
            <a:pPr marL="0" indent="0" algn="r">
              <a:lnSpc>
                <a:spcPts val="2500"/>
              </a:lnSpc>
              <a:buNone/>
            </a:pPr>
            <a:r>
              <a:rPr lang="en-US" sz="1550" dirty="0">
                <a:solidFill>
                  <a:srgbClr val="464646"/>
                </a:solidFill>
                <a:latin typeface="Inter Medium" pitchFamily="34" charset="0"/>
                <a:ea typeface="Inter Medium" pitchFamily="34" charset="-122"/>
                <a:cs typeface="Inter Medium" pitchFamily="34" charset="-120"/>
              </a:rPr>
              <a:t>The possibility that the borrower may fail to make payments. Government bonds generally carry the lowest risk, while small or highly leveraged firms face higher risk. Investors demand a risk premium, pushing the interest rate upward.</a:t>
            </a:r>
            <a:endParaRPr lang="en-US" sz="1550" dirty="0"/>
          </a:p>
        </p:txBody>
      </p:sp>
      <p:pic>
        <p:nvPicPr>
          <p:cNvPr id="6" name="Image 0" descr="preencoded.png"/>
          <p:cNvPicPr>
            <a:picLocks noChangeAspect="1"/>
          </p:cNvPicPr>
          <p:nvPr/>
        </p:nvPicPr>
        <p:blipFill>
          <a:blip r:embed="rId3"/>
          <a:stretch>
            <a:fillRect/>
          </a:stretch>
        </p:blipFill>
        <p:spPr>
          <a:xfrm>
            <a:off x="5032653" y="2611041"/>
            <a:ext cx="4564975" cy="4564975"/>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7864" y="3437751"/>
            <a:ext cx="296942" cy="296942"/>
          </a:xfrm>
          <a:prstGeom prst="rect">
            <a:avLst/>
          </a:prstGeom>
        </p:spPr>
      </p:pic>
      <p:sp>
        <p:nvSpPr>
          <p:cNvPr id="8" name="Text 4"/>
          <p:cNvSpPr/>
          <p:nvPr/>
        </p:nvSpPr>
        <p:spPr>
          <a:xfrm>
            <a:off x="9895284" y="272784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Liquidity</a:t>
            </a:r>
            <a:endParaRPr lang="en-US" sz="1950" dirty="0"/>
          </a:p>
        </p:txBody>
      </p:sp>
      <p:sp>
        <p:nvSpPr>
          <p:cNvPr id="9" name="Text 5"/>
          <p:cNvSpPr/>
          <p:nvPr/>
        </p:nvSpPr>
        <p:spPr>
          <a:xfrm>
            <a:off x="9895284" y="3157061"/>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ease with which an asset can be converted into cash without significant loss in value. Less liquid bonds require higher compensation → interest rates increase.</a:t>
            </a:r>
            <a:endParaRPr lang="en-US" sz="1550" dirty="0"/>
          </a:p>
        </p:txBody>
      </p:sp>
      <p:pic>
        <p:nvPicPr>
          <p:cNvPr id="10" name="Image 2" descr="preencoded.png"/>
          <p:cNvPicPr>
            <a:picLocks noChangeAspect="1"/>
          </p:cNvPicPr>
          <p:nvPr/>
        </p:nvPicPr>
        <p:blipFill>
          <a:blip r:embed="rId6"/>
          <a:stretch>
            <a:fillRect/>
          </a:stretch>
        </p:blipFill>
        <p:spPr>
          <a:xfrm>
            <a:off x="5032653" y="2611041"/>
            <a:ext cx="4564975" cy="4564975"/>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3738" y="3826252"/>
            <a:ext cx="296942" cy="296942"/>
          </a:xfrm>
          <a:prstGeom prst="rect">
            <a:avLst/>
          </a:prstGeom>
        </p:spPr>
      </p:pic>
      <p:sp>
        <p:nvSpPr>
          <p:cNvPr id="12" name="Text 6"/>
          <p:cNvSpPr/>
          <p:nvPr/>
        </p:nvSpPr>
        <p:spPr>
          <a:xfrm>
            <a:off x="9895284" y="53599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Tax Treatment</a:t>
            </a:r>
            <a:endParaRPr lang="en-US" sz="1950" dirty="0"/>
          </a:p>
        </p:txBody>
      </p:sp>
      <p:sp>
        <p:nvSpPr>
          <p:cNvPr id="13" name="Text 7"/>
          <p:cNvSpPr/>
          <p:nvPr/>
        </p:nvSpPr>
        <p:spPr>
          <a:xfrm>
            <a:off x="9895284" y="5789176"/>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Interest income exempt from taxation can offer lower nominal yields since investors focus on after-tax returns. Tax-advantaged securities trade at premium prices (lower yields).</a:t>
            </a:r>
            <a:endParaRPr lang="en-US" sz="1550" dirty="0"/>
          </a:p>
        </p:txBody>
      </p:sp>
      <p:pic>
        <p:nvPicPr>
          <p:cNvPr id="14" name="Image 4" descr="preencoded.png"/>
          <p:cNvPicPr>
            <a:picLocks noChangeAspect="1"/>
          </p:cNvPicPr>
          <p:nvPr/>
        </p:nvPicPr>
        <p:blipFill>
          <a:blip r:embed="rId9"/>
          <a:stretch>
            <a:fillRect/>
          </a:stretch>
        </p:blipFill>
        <p:spPr>
          <a:xfrm>
            <a:off x="5032653" y="2611041"/>
            <a:ext cx="4564975" cy="4564975"/>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5237" y="6052125"/>
            <a:ext cx="296942" cy="296942"/>
          </a:xfrm>
          <a:prstGeom prst="rect">
            <a:avLst/>
          </a:prstGeom>
        </p:spPr>
      </p:pic>
      <p:sp>
        <p:nvSpPr>
          <p:cNvPr id="16" name="Text 8"/>
          <p:cNvSpPr/>
          <p:nvPr/>
        </p:nvSpPr>
        <p:spPr>
          <a:xfrm>
            <a:off x="2254091" y="535995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Term and Inflation</a:t>
            </a:r>
            <a:endParaRPr lang="en-US" sz="1950" dirty="0"/>
          </a:p>
        </p:txBody>
      </p:sp>
      <p:sp>
        <p:nvSpPr>
          <p:cNvPr id="17" name="Text 9"/>
          <p:cNvSpPr/>
          <p:nvPr/>
        </p:nvSpPr>
        <p:spPr>
          <a:xfrm>
            <a:off x="793790" y="5789176"/>
            <a:ext cx="3941207" cy="1587698"/>
          </a:xfrm>
          <a:prstGeom prst="rect">
            <a:avLst/>
          </a:prstGeom>
          <a:noFill/>
          <a:ln/>
        </p:spPr>
        <p:txBody>
          <a:bodyPr wrap="square" lIns="0" tIns="0" rIns="0" bIns="0" rtlCol="0" anchor="t"/>
          <a:lstStyle/>
          <a:p>
            <a:pPr marL="0" indent="0" algn="r">
              <a:lnSpc>
                <a:spcPts val="2500"/>
              </a:lnSpc>
              <a:buNone/>
            </a:pPr>
            <a:r>
              <a:rPr lang="en-US" sz="1550" dirty="0">
                <a:solidFill>
                  <a:srgbClr val="464646"/>
                </a:solidFill>
                <a:latin typeface="Inter Medium" pitchFamily="34" charset="0"/>
                <a:ea typeface="Inter Medium" pitchFamily="34" charset="-122"/>
                <a:cs typeface="Inter Medium" pitchFamily="34" charset="-120"/>
              </a:rPr>
              <a:t>Longer maturities increase inflation uncertainty. Investors demand both an inflation premium and a liquidity premium to compensate for higher risk and reduced flexibility.</a:t>
            </a:r>
            <a:endParaRPr lang="en-US" sz="1550" dirty="0"/>
          </a:p>
        </p:txBody>
      </p:sp>
      <p:pic>
        <p:nvPicPr>
          <p:cNvPr id="18" name="Image 6" descr="preencoded.png"/>
          <p:cNvPicPr>
            <a:picLocks noChangeAspect="1"/>
          </p:cNvPicPr>
          <p:nvPr/>
        </p:nvPicPr>
        <p:blipFill>
          <a:blip r:embed="rId12"/>
          <a:stretch>
            <a:fillRect/>
          </a:stretch>
        </p:blipFill>
        <p:spPr>
          <a:xfrm>
            <a:off x="5032653" y="2611041"/>
            <a:ext cx="4564975" cy="4564975"/>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59363" y="5663625"/>
            <a:ext cx="296942" cy="29694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9944" y="619482"/>
            <a:ext cx="7676912" cy="1146096"/>
          </a:xfrm>
          <a:prstGeom prst="rect">
            <a:avLst/>
          </a:prstGeom>
          <a:noFill/>
          <a:ln/>
        </p:spPr>
        <p:txBody>
          <a:bodyPr wrap="square" lIns="0" tIns="0" rIns="0" bIns="0" rtlCol="0" anchor="t"/>
          <a:lstStyle/>
          <a:p>
            <a:pPr marL="0" indent="0" algn="l">
              <a:lnSpc>
                <a:spcPts val="4500"/>
              </a:lnSpc>
              <a:buNone/>
            </a:pPr>
            <a:r>
              <a:rPr lang="en-US" sz="3600" dirty="0">
                <a:solidFill>
                  <a:srgbClr val="030303"/>
                </a:solidFill>
                <a:latin typeface="DM Sans Semi Bold" pitchFamily="34" charset="0"/>
                <a:ea typeface="DM Sans Semi Bold" pitchFamily="34" charset="-122"/>
                <a:cs typeface="DM Sans Semi Bold" pitchFamily="34" charset="-120"/>
              </a:rPr>
              <a:t>Monetary Policy and Interest Rates</a:t>
            </a:r>
            <a:endParaRPr lang="en-US" sz="3600" dirty="0"/>
          </a:p>
        </p:txBody>
      </p:sp>
      <p:sp>
        <p:nvSpPr>
          <p:cNvPr id="4" name="Text 1"/>
          <p:cNvSpPr/>
          <p:nvPr/>
        </p:nvSpPr>
        <p:spPr>
          <a:xfrm>
            <a:off x="6219944" y="2223968"/>
            <a:ext cx="2750701" cy="343733"/>
          </a:xfrm>
          <a:prstGeom prst="rect">
            <a:avLst/>
          </a:prstGeom>
          <a:noFill/>
          <a:ln/>
        </p:spPr>
        <p:txBody>
          <a:bodyPr wrap="none" lIns="0" tIns="0" rIns="0" bIns="0" rtlCol="0" anchor="t"/>
          <a:lstStyle/>
          <a:p>
            <a:pPr marL="0" indent="0" algn="l">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Central Bank Tools</a:t>
            </a:r>
            <a:endParaRPr lang="en-US" sz="2150" dirty="0"/>
          </a:p>
        </p:txBody>
      </p:sp>
      <p:sp>
        <p:nvSpPr>
          <p:cNvPr id="5" name="Text 2"/>
          <p:cNvSpPr/>
          <p:nvPr/>
        </p:nvSpPr>
        <p:spPr>
          <a:xfrm>
            <a:off x="6219944" y="2751058"/>
            <a:ext cx="3614738" cy="1466850"/>
          </a:xfrm>
          <a:prstGeom prst="rect">
            <a:avLst/>
          </a:prstGeom>
          <a:noFill/>
          <a:ln/>
        </p:spPr>
        <p:txBody>
          <a:bodyPr wrap="square" lIns="0" tIns="0" rIns="0" bIns="0" rtlCol="0" anchor="t"/>
          <a:lstStyle/>
          <a:p>
            <a:pPr marL="0" indent="0" algn="l">
              <a:lnSpc>
                <a:spcPts val="2300"/>
              </a:lnSpc>
              <a:buNone/>
            </a:pPr>
            <a:r>
              <a:rPr lang="en-US" sz="1400" dirty="0">
                <a:solidFill>
                  <a:srgbClr val="464646"/>
                </a:solidFill>
                <a:latin typeface="Inter Medium" pitchFamily="34" charset="0"/>
                <a:ea typeface="Inter Medium" pitchFamily="34" charset="-122"/>
                <a:cs typeface="Inter Medium" pitchFamily="34" charset="-120"/>
              </a:rPr>
              <a:t>The Central Bank (CBRT) manages money supply and liquidity through its short-term policy rate, which serves as the anchor for the entire interest rate structure.</a:t>
            </a:r>
            <a:endParaRPr lang="en-US" sz="1400" dirty="0"/>
          </a:p>
        </p:txBody>
      </p:sp>
      <p:sp>
        <p:nvSpPr>
          <p:cNvPr id="6" name="Text 3"/>
          <p:cNvSpPr/>
          <p:nvPr/>
        </p:nvSpPr>
        <p:spPr>
          <a:xfrm>
            <a:off x="6219944" y="4382929"/>
            <a:ext cx="3614738" cy="293370"/>
          </a:xfrm>
          <a:prstGeom prst="rect">
            <a:avLst/>
          </a:prstGeom>
          <a:noFill/>
          <a:ln/>
        </p:spPr>
        <p:txBody>
          <a:bodyPr wrap="none" lIns="0" tIns="0" rIns="0" bIns="0" rtlCol="0" anchor="t"/>
          <a:lstStyle/>
          <a:p>
            <a:pPr marL="0" indent="0" algn="l">
              <a:lnSpc>
                <a:spcPts val="2300"/>
              </a:lnSpc>
              <a:buNone/>
            </a:pPr>
            <a:r>
              <a:rPr lang="en-US" sz="1400" b="1" dirty="0">
                <a:solidFill>
                  <a:srgbClr val="464646"/>
                </a:solidFill>
                <a:latin typeface="Inter Medium" pitchFamily="34" charset="0"/>
                <a:ea typeface="Inter Medium" pitchFamily="34" charset="-122"/>
                <a:cs typeface="Inter Medium" pitchFamily="34" charset="-120"/>
              </a:rPr>
              <a:t>Expansionary Monetary Policy:</a:t>
            </a:r>
            <a:endParaRPr lang="en-US" sz="1400" dirty="0"/>
          </a:p>
        </p:txBody>
      </p:sp>
      <p:sp>
        <p:nvSpPr>
          <p:cNvPr id="7" name="Text 4"/>
          <p:cNvSpPr/>
          <p:nvPr/>
        </p:nvSpPr>
        <p:spPr>
          <a:xfrm>
            <a:off x="6219944" y="4841319"/>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Policy rate ↓</a:t>
            </a:r>
            <a:endParaRPr lang="en-US" sz="1400" dirty="0"/>
          </a:p>
        </p:txBody>
      </p:sp>
      <p:sp>
        <p:nvSpPr>
          <p:cNvPr id="8" name="Text 5"/>
          <p:cNvSpPr/>
          <p:nvPr/>
        </p:nvSpPr>
        <p:spPr>
          <a:xfrm>
            <a:off x="6219944" y="5198864"/>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Open market purchases ↑</a:t>
            </a:r>
            <a:endParaRPr lang="en-US" sz="1400" dirty="0"/>
          </a:p>
        </p:txBody>
      </p:sp>
      <p:sp>
        <p:nvSpPr>
          <p:cNvPr id="9" name="Text 6"/>
          <p:cNvSpPr/>
          <p:nvPr/>
        </p:nvSpPr>
        <p:spPr>
          <a:xfrm>
            <a:off x="6219944" y="5556409"/>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Short-term interest rates fall</a:t>
            </a:r>
            <a:endParaRPr lang="en-US" sz="1400" dirty="0"/>
          </a:p>
        </p:txBody>
      </p:sp>
      <p:sp>
        <p:nvSpPr>
          <p:cNvPr id="10" name="Text 7"/>
          <p:cNvSpPr/>
          <p:nvPr/>
        </p:nvSpPr>
        <p:spPr>
          <a:xfrm>
            <a:off x="6219944" y="5913953"/>
            <a:ext cx="3614738" cy="586740"/>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Credit expands throughout the economy</a:t>
            </a:r>
            <a:endParaRPr lang="en-US" sz="1400" dirty="0"/>
          </a:p>
        </p:txBody>
      </p:sp>
      <p:sp>
        <p:nvSpPr>
          <p:cNvPr id="11" name="Text 8"/>
          <p:cNvSpPr/>
          <p:nvPr/>
        </p:nvSpPr>
        <p:spPr>
          <a:xfrm>
            <a:off x="6219944" y="6564868"/>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Aggregate demand increases</a:t>
            </a:r>
            <a:endParaRPr lang="en-US" sz="1400" dirty="0"/>
          </a:p>
        </p:txBody>
      </p:sp>
      <p:sp>
        <p:nvSpPr>
          <p:cNvPr id="12" name="Text 9"/>
          <p:cNvSpPr/>
          <p:nvPr/>
        </p:nvSpPr>
        <p:spPr>
          <a:xfrm>
            <a:off x="10289738" y="2223968"/>
            <a:ext cx="2967276" cy="343733"/>
          </a:xfrm>
          <a:prstGeom prst="rect">
            <a:avLst/>
          </a:prstGeom>
          <a:noFill/>
          <a:ln/>
        </p:spPr>
        <p:txBody>
          <a:bodyPr wrap="none" lIns="0" tIns="0" rIns="0" bIns="0" rtlCol="0" anchor="t"/>
          <a:lstStyle/>
          <a:p>
            <a:pPr marL="0" indent="0" algn="l">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Policy Implementation</a:t>
            </a:r>
            <a:endParaRPr lang="en-US" sz="2150" dirty="0"/>
          </a:p>
        </p:txBody>
      </p:sp>
      <p:sp>
        <p:nvSpPr>
          <p:cNvPr id="13" name="Text 10"/>
          <p:cNvSpPr/>
          <p:nvPr/>
        </p:nvSpPr>
        <p:spPr>
          <a:xfrm>
            <a:off x="10289738" y="2751058"/>
            <a:ext cx="3614738" cy="293370"/>
          </a:xfrm>
          <a:prstGeom prst="rect">
            <a:avLst/>
          </a:prstGeom>
          <a:noFill/>
          <a:ln/>
        </p:spPr>
        <p:txBody>
          <a:bodyPr wrap="none" lIns="0" tIns="0" rIns="0" bIns="0" rtlCol="0" anchor="t"/>
          <a:lstStyle/>
          <a:p>
            <a:pPr marL="0" indent="0" algn="l">
              <a:lnSpc>
                <a:spcPts val="2300"/>
              </a:lnSpc>
              <a:buNone/>
            </a:pPr>
            <a:r>
              <a:rPr lang="en-US" sz="1400" b="1" dirty="0">
                <a:solidFill>
                  <a:srgbClr val="464646"/>
                </a:solidFill>
                <a:latin typeface="Inter Medium" pitchFamily="34" charset="0"/>
                <a:ea typeface="Inter Medium" pitchFamily="34" charset="-122"/>
                <a:cs typeface="Inter Medium" pitchFamily="34" charset="-120"/>
              </a:rPr>
              <a:t>Contractionary (Tight) Monetary Policy:</a:t>
            </a:r>
            <a:endParaRPr lang="en-US" sz="1400" dirty="0"/>
          </a:p>
        </p:txBody>
      </p:sp>
      <p:sp>
        <p:nvSpPr>
          <p:cNvPr id="14" name="Text 11"/>
          <p:cNvSpPr/>
          <p:nvPr/>
        </p:nvSpPr>
        <p:spPr>
          <a:xfrm>
            <a:off x="10289738" y="3209449"/>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Policy rate ↑</a:t>
            </a:r>
            <a:endParaRPr lang="en-US" sz="1400" dirty="0"/>
          </a:p>
        </p:txBody>
      </p:sp>
      <p:sp>
        <p:nvSpPr>
          <p:cNvPr id="15" name="Text 12"/>
          <p:cNvSpPr/>
          <p:nvPr/>
        </p:nvSpPr>
        <p:spPr>
          <a:xfrm>
            <a:off x="10289738" y="3566993"/>
            <a:ext cx="3614738" cy="586740"/>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Liquidity is withdrawn from the system</a:t>
            </a:r>
            <a:endParaRPr lang="en-US" sz="1400" dirty="0"/>
          </a:p>
        </p:txBody>
      </p:sp>
      <p:sp>
        <p:nvSpPr>
          <p:cNvPr id="16" name="Text 13"/>
          <p:cNvSpPr/>
          <p:nvPr/>
        </p:nvSpPr>
        <p:spPr>
          <a:xfrm>
            <a:off x="10289738" y="4217908"/>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Short-term interest rates rise</a:t>
            </a:r>
            <a:endParaRPr lang="en-US" sz="1400" dirty="0"/>
          </a:p>
        </p:txBody>
      </p:sp>
      <p:sp>
        <p:nvSpPr>
          <p:cNvPr id="17" name="Text 14"/>
          <p:cNvSpPr/>
          <p:nvPr/>
        </p:nvSpPr>
        <p:spPr>
          <a:xfrm>
            <a:off x="10289738" y="4575453"/>
            <a:ext cx="3614738" cy="293370"/>
          </a:xfrm>
          <a:prstGeom prst="rect">
            <a:avLst/>
          </a:prstGeom>
          <a:noFill/>
          <a:ln/>
        </p:spPr>
        <p:txBody>
          <a:bodyPr wrap="non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Credit becomes more expensive</a:t>
            </a:r>
            <a:endParaRPr lang="en-US" sz="1400" dirty="0"/>
          </a:p>
        </p:txBody>
      </p:sp>
      <p:sp>
        <p:nvSpPr>
          <p:cNvPr id="18" name="Text 15"/>
          <p:cNvSpPr/>
          <p:nvPr/>
        </p:nvSpPr>
        <p:spPr>
          <a:xfrm>
            <a:off x="10289738" y="4932998"/>
            <a:ext cx="3614738" cy="586740"/>
          </a:xfrm>
          <a:prstGeom prst="rect">
            <a:avLst/>
          </a:prstGeom>
          <a:noFill/>
          <a:ln/>
        </p:spPr>
        <p:txBody>
          <a:bodyPr wrap="square" lIns="0" tIns="0" rIns="0" bIns="0" rtlCol="0" anchor="t"/>
          <a:lstStyle/>
          <a:p>
            <a:pPr marL="342900" indent="-342900" algn="l">
              <a:lnSpc>
                <a:spcPts val="2300"/>
              </a:lnSpc>
              <a:buSzPct val="100000"/>
              <a:buChar char="•"/>
            </a:pPr>
            <a:r>
              <a:rPr lang="en-US" sz="1400" dirty="0">
                <a:solidFill>
                  <a:srgbClr val="464646"/>
                </a:solidFill>
                <a:latin typeface="Inter Medium" pitchFamily="34" charset="0"/>
                <a:ea typeface="Inter Medium" pitchFamily="34" charset="-122"/>
                <a:cs typeface="Inter Medium" pitchFamily="34" charset="-120"/>
              </a:rPr>
              <a:t>Aggregate demand cools, reducing inflation pressure</a:t>
            </a:r>
            <a:endParaRPr lang="en-US" sz="1400" dirty="0"/>
          </a:p>
        </p:txBody>
      </p:sp>
      <p:sp>
        <p:nvSpPr>
          <p:cNvPr id="19" name="Text 16"/>
          <p:cNvSpPr/>
          <p:nvPr/>
        </p:nvSpPr>
        <p:spPr>
          <a:xfrm>
            <a:off x="10289738" y="5684758"/>
            <a:ext cx="3614738" cy="1760220"/>
          </a:xfrm>
          <a:prstGeom prst="rect">
            <a:avLst/>
          </a:prstGeom>
          <a:noFill/>
          <a:ln/>
        </p:spPr>
        <p:txBody>
          <a:bodyPr wrap="square" lIns="0" tIns="0" rIns="0" bIns="0" rtlCol="0" anchor="t"/>
          <a:lstStyle/>
          <a:p>
            <a:pPr marL="0" indent="0" algn="l">
              <a:lnSpc>
                <a:spcPts val="2300"/>
              </a:lnSpc>
              <a:buNone/>
            </a:pPr>
            <a:r>
              <a:rPr lang="en-US" sz="1400" b="1" dirty="0">
                <a:solidFill>
                  <a:srgbClr val="464646"/>
                </a:solidFill>
                <a:latin typeface="Inter Medium" pitchFamily="34" charset="0"/>
                <a:ea typeface="Inter Medium" pitchFamily="34" charset="-122"/>
                <a:cs typeface="Inter Medium" pitchFamily="34" charset="-120"/>
              </a:rPr>
              <a:t>Expectations Channel:</a:t>
            </a:r>
            <a:r>
              <a:rPr lang="en-US" sz="1400" dirty="0">
                <a:solidFill>
                  <a:srgbClr val="464646"/>
                </a:solidFill>
                <a:latin typeface="Inter Medium" pitchFamily="34" charset="0"/>
                <a:ea typeface="Inter Medium" pitchFamily="34" charset="-122"/>
                <a:cs typeface="Inter Medium" pitchFamily="34" charset="-120"/>
              </a:rPr>
              <a:t> The Central Bank's communication and forward guidance influence market expectations of future inflation and interest rates, which in turn affect long-term yields even before policy changes occur.</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49379" y="515541"/>
            <a:ext cx="9076611" cy="585430"/>
          </a:xfrm>
          <a:prstGeom prst="rect">
            <a:avLst/>
          </a:prstGeom>
          <a:noFill/>
          <a:ln/>
        </p:spPr>
        <p:txBody>
          <a:bodyPr wrap="none" lIns="0" tIns="0" rIns="0" bIns="0" rtlCol="0" anchor="t"/>
          <a:lstStyle/>
          <a:p>
            <a:pPr marL="0" indent="0" algn="l">
              <a:lnSpc>
                <a:spcPts val="4600"/>
              </a:lnSpc>
              <a:buNone/>
            </a:pPr>
            <a:r>
              <a:rPr lang="en-US" sz="3650" dirty="0">
                <a:solidFill>
                  <a:srgbClr val="030303"/>
                </a:solidFill>
                <a:latin typeface="DM Sans Semi Bold" pitchFamily="34" charset="0"/>
                <a:ea typeface="DM Sans Semi Bold" pitchFamily="34" charset="-122"/>
                <a:cs typeface="DM Sans Semi Bold" pitchFamily="34" charset="-120"/>
              </a:rPr>
              <a:t>Fiscal Policy and Interest Rate Dynamics</a:t>
            </a:r>
            <a:endParaRPr lang="en-US" sz="3650" dirty="0"/>
          </a:p>
        </p:txBody>
      </p:sp>
      <p:pic>
        <p:nvPicPr>
          <p:cNvPr id="3" name="Image 0" descr="preencoded.png"/>
          <p:cNvPicPr>
            <a:picLocks noChangeAspect="1"/>
          </p:cNvPicPr>
          <p:nvPr/>
        </p:nvPicPr>
        <p:blipFill>
          <a:blip r:embed="rId3"/>
          <a:stretch>
            <a:fillRect/>
          </a:stretch>
        </p:blipFill>
        <p:spPr>
          <a:xfrm>
            <a:off x="749379" y="1756648"/>
            <a:ext cx="6472118" cy="1143000"/>
          </a:xfrm>
          <a:prstGeom prst="rect">
            <a:avLst/>
          </a:prstGeom>
        </p:spPr>
      </p:pic>
      <p:sp>
        <p:nvSpPr>
          <p:cNvPr id="4" name="Text 1"/>
          <p:cNvSpPr/>
          <p:nvPr/>
        </p:nvSpPr>
        <p:spPr>
          <a:xfrm>
            <a:off x="936665" y="2506028"/>
            <a:ext cx="2754035" cy="292656"/>
          </a:xfrm>
          <a:prstGeom prst="rect">
            <a:avLst/>
          </a:prstGeom>
          <a:noFill/>
          <a:ln/>
        </p:spPr>
        <p:txBody>
          <a:bodyPr wrap="none" lIns="0" tIns="0" rIns="0" bIns="0" rtlCol="0" anchor="t"/>
          <a:lstStyle/>
          <a:p>
            <a:pPr marL="0" indent="0" algn="l">
              <a:lnSpc>
                <a:spcPts val="2300"/>
              </a:lnSpc>
              <a:buNone/>
            </a:pPr>
            <a:r>
              <a:rPr lang="en-US" sz="1800" dirty="0">
                <a:solidFill>
                  <a:srgbClr val="464646"/>
                </a:solidFill>
                <a:latin typeface="DM Sans Semi Bold" pitchFamily="34" charset="0"/>
                <a:ea typeface="DM Sans Semi Bold" pitchFamily="34" charset="-122"/>
                <a:cs typeface="DM Sans Semi Bold" pitchFamily="34" charset="-120"/>
              </a:rPr>
              <a:t>Budget Deficit Increases</a:t>
            </a:r>
            <a:endParaRPr lang="en-US" sz="1800" dirty="0"/>
          </a:p>
        </p:txBody>
      </p:sp>
      <p:sp>
        <p:nvSpPr>
          <p:cNvPr id="5" name="Text 2"/>
          <p:cNvSpPr/>
          <p:nvPr/>
        </p:nvSpPr>
        <p:spPr>
          <a:xfrm>
            <a:off x="936665" y="2911078"/>
            <a:ext cx="6097548" cy="599599"/>
          </a:xfrm>
          <a:prstGeom prst="rect">
            <a:avLst/>
          </a:prstGeom>
          <a:noFill/>
          <a:ln/>
        </p:spPr>
        <p:txBody>
          <a:bodyPr wrap="square" lIns="0" tIns="0" rIns="0" bIns="0" rtlCol="0" anchor="t"/>
          <a:lstStyle/>
          <a:p>
            <a:pPr marL="0" indent="0" algn="l">
              <a:lnSpc>
                <a:spcPts val="2350"/>
              </a:lnSpc>
              <a:buNone/>
            </a:pPr>
            <a:r>
              <a:rPr lang="en-US" sz="1450" dirty="0">
                <a:solidFill>
                  <a:srgbClr val="464646"/>
                </a:solidFill>
                <a:latin typeface="Inter Medium" pitchFamily="34" charset="0"/>
                <a:ea typeface="Inter Medium" pitchFamily="34" charset="-122"/>
                <a:cs typeface="Inter Medium" pitchFamily="34" charset="-120"/>
              </a:rPr>
              <a:t>Government borrowing demand rises as fiscal spending exceeds revenue collection.</a:t>
            </a:r>
            <a:endParaRPr lang="en-US" sz="1450" dirty="0"/>
          </a:p>
        </p:txBody>
      </p:sp>
      <p:pic>
        <p:nvPicPr>
          <p:cNvPr id="6" name="Image 1" descr="preencoded.png"/>
          <p:cNvPicPr>
            <a:picLocks noChangeAspect="1"/>
          </p:cNvPicPr>
          <p:nvPr/>
        </p:nvPicPr>
        <p:blipFill>
          <a:blip r:embed="rId3"/>
          <a:stretch>
            <a:fillRect/>
          </a:stretch>
        </p:blipFill>
        <p:spPr>
          <a:xfrm>
            <a:off x="7408783" y="1475661"/>
            <a:ext cx="6472238" cy="1143000"/>
          </a:xfrm>
          <a:prstGeom prst="rect">
            <a:avLst/>
          </a:prstGeom>
        </p:spPr>
      </p:pic>
      <p:sp>
        <p:nvSpPr>
          <p:cNvPr id="7" name="Text 3"/>
          <p:cNvSpPr/>
          <p:nvPr/>
        </p:nvSpPr>
        <p:spPr>
          <a:xfrm>
            <a:off x="7596068" y="2225040"/>
            <a:ext cx="3014305" cy="292656"/>
          </a:xfrm>
          <a:prstGeom prst="rect">
            <a:avLst/>
          </a:prstGeom>
          <a:noFill/>
          <a:ln/>
        </p:spPr>
        <p:txBody>
          <a:bodyPr wrap="none" lIns="0" tIns="0" rIns="0" bIns="0" rtlCol="0" anchor="t"/>
          <a:lstStyle/>
          <a:p>
            <a:pPr marL="0" indent="0" algn="l">
              <a:lnSpc>
                <a:spcPts val="2300"/>
              </a:lnSpc>
              <a:buNone/>
            </a:pPr>
            <a:r>
              <a:rPr lang="en-US" sz="1800" dirty="0">
                <a:solidFill>
                  <a:srgbClr val="464646"/>
                </a:solidFill>
                <a:latin typeface="DM Sans Semi Bold" pitchFamily="34" charset="0"/>
                <a:ea typeface="DM Sans Semi Bold" pitchFamily="34" charset="-122"/>
                <a:cs typeface="DM Sans Semi Bold" pitchFamily="34" charset="-120"/>
              </a:rPr>
              <a:t>Demand Curve Shifts Right</a:t>
            </a:r>
            <a:endParaRPr lang="en-US" sz="1800" dirty="0"/>
          </a:p>
        </p:txBody>
      </p:sp>
      <p:sp>
        <p:nvSpPr>
          <p:cNvPr id="8" name="Text 4"/>
          <p:cNvSpPr/>
          <p:nvPr/>
        </p:nvSpPr>
        <p:spPr>
          <a:xfrm>
            <a:off x="7596068" y="2630091"/>
            <a:ext cx="6097667" cy="599599"/>
          </a:xfrm>
          <a:prstGeom prst="rect">
            <a:avLst/>
          </a:prstGeom>
          <a:noFill/>
          <a:ln/>
        </p:spPr>
        <p:txBody>
          <a:bodyPr wrap="square" lIns="0" tIns="0" rIns="0" bIns="0" rtlCol="0" anchor="t"/>
          <a:lstStyle/>
          <a:p>
            <a:pPr marL="0" indent="0" algn="l">
              <a:lnSpc>
                <a:spcPts val="2350"/>
              </a:lnSpc>
              <a:buNone/>
            </a:pPr>
            <a:r>
              <a:rPr lang="en-US" sz="1450" dirty="0">
                <a:solidFill>
                  <a:srgbClr val="464646"/>
                </a:solidFill>
                <a:latin typeface="Inter Medium" pitchFamily="34" charset="0"/>
                <a:ea typeface="Inter Medium" pitchFamily="34" charset="-122"/>
                <a:cs typeface="Inter Medium" pitchFamily="34" charset="-120"/>
              </a:rPr>
              <a:t>The D curve in the loanable funds market shifts rightward as government competes for available capital.</a:t>
            </a:r>
            <a:endParaRPr lang="en-US" sz="1450" dirty="0"/>
          </a:p>
        </p:txBody>
      </p:sp>
      <p:pic>
        <p:nvPicPr>
          <p:cNvPr id="9" name="Image 2" descr="preencoded.png"/>
          <p:cNvPicPr>
            <a:picLocks noChangeAspect="1"/>
          </p:cNvPicPr>
          <p:nvPr/>
        </p:nvPicPr>
        <p:blipFill>
          <a:blip r:embed="rId3"/>
          <a:stretch>
            <a:fillRect/>
          </a:stretch>
        </p:blipFill>
        <p:spPr>
          <a:xfrm>
            <a:off x="749379" y="4166235"/>
            <a:ext cx="6472118" cy="1143000"/>
          </a:xfrm>
          <a:prstGeom prst="rect">
            <a:avLst/>
          </a:prstGeom>
        </p:spPr>
      </p:pic>
      <p:sp>
        <p:nvSpPr>
          <p:cNvPr id="10" name="Text 5"/>
          <p:cNvSpPr/>
          <p:nvPr/>
        </p:nvSpPr>
        <p:spPr>
          <a:xfrm>
            <a:off x="936665" y="4915614"/>
            <a:ext cx="2342078" cy="292656"/>
          </a:xfrm>
          <a:prstGeom prst="rect">
            <a:avLst/>
          </a:prstGeom>
          <a:noFill/>
          <a:ln/>
        </p:spPr>
        <p:txBody>
          <a:bodyPr wrap="none" lIns="0" tIns="0" rIns="0" bIns="0" rtlCol="0" anchor="t"/>
          <a:lstStyle/>
          <a:p>
            <a:pPr marL="0" indent="0" algn="l">
              <a:lnSpc>
                <a:spcPts val="2300"/>
              </a:lnSpc>
              <a:buNone/>
            </a:pPr>
            <a:r>
              <a:rPr lang="en-US" sz="1800" dirty="0">
                <a:solidFill>
                  <a:srgbClr val="464646"/>
                </a:solidFill>
                <a:latin typeface="DM Sans Semi Bold" pitchFamily="34" charset="0"/>
                <a:ea typeface="DM Sans Semi Bold" pitchFamily="34" charset="-122"/>
                <a:cs typeface="DM Sans Semi Bold" pitchFamily="34" charset="-120"/>
              </a:rPr>
              <a:t>Interest Rates Rise</a:t>
            </a:r>
            <a:endParaRPr lang="en-US" sz="1800" dirty="0"/>
          </a:p>
        </p:txBody>
      </p:sp>
      <p:sp>
        <p:nvSpPr>
          <p:cNvPr id="11" name="Text 6"/>
          <p:cNvSpPr/>
          <p:nvPr/>
        </p:nvSpPr>
        <p:spPr>
          <a:xfrm>
            <a:off x="936665" y="5320665"/>
            <a:ext cx="6097548" cy="599599"/>
          </a:xfrm>
          <a:prstGeom prst="rect">
            <a:avLst/>
          </a:prstGeom>
          <a:noFill/>
          <a:ln/>
        </p:spPr>
        <p:txBody>
          <a:bodyPr wrap="square" lIns="0" tIns="0" rIns="0" bIns="0" rtlCol="0" anchor="t"/>
          <a:lstStyle/>
          <a:p>
            <a:pPr marL="0" indent="0" algn="l">
              <a:lnSpc>
                <a:spcPts val="2350"/>
              </a:lnSpc>
              <a:buNone/>
            </a:pPr>
            <a:r>
              <a:rPr lang="en-US" sz="1450" dirty="0">
                <a:solidFill>
                  <a:srgbClr val="464646"/>
                </a:solidFill>
                <a:latin typeface="Inter Medium" pitchFamily="34" charset="0"/>
                <a:ea typeface="Inter Medium" pitchFamily="34" charset="-122"/>
                <a:cs typeface="Inter Medium" pitchFamily="34" charset="-120"/>
              </a:rPr>
              <a:t>All else equal, the equilibrium interest rate increases due to increased competition for funds.</a:t>
            </a:r>
            <a:endParaRPr lang="en-US" sz="1450" dirty="0"/>
          </a:p>
        </p:txBody>
      </p:sp>
      <p:pic>
        <p:nvPicPr>
          <p:cNvPr id="12" name="Image 3" descr="preencoded.png"/>
          <p:cNvPicPr>
            <a:picLocks noChangeAspect="1"/>
          </p:cNvPicPr>
          <p:nvPr/>
        </p:nvPicPr>
        <p:blipFill>
          <a:blip r:embed="rId3"/>
          <a:stretch>
            <a:fillRect/>
          </a:stretch>
        </p:blipFill>
        <p:spPr>
          <a:xfrm>
            <a:off x="7408783" y="3885247"/>
            <a:ext cx="6472238" cy="1143000"/>
          </a:xfrm>
          <a:prstGeom prst="rect">
            <a:avLst/>
          </a:prstGeom>
        </p:spPr>
      </p:pic>
      <p:sp>
        <p:nvSpPr>
          <p:cNvPr id="13" name="Text 7"/>
          <p:cNvSpPr/>
          <p:nvPr/>
        </p:nvSpPr>
        <p:spPr>
          <a:xfrm>
            <a:off x="7596068" y="4634627"/>
            <a:ext cx="2342078" cy="292656"/>
          </a:xfrm>
          <a:prstGeom prst="rect">
            <a:avLst/>
          </a:prstGeom>
          <a:noFill/>
          <a:ln/>
        </p:spPr>
        <p:txBody>
          <a:bodyPr wrap="none" lIns="0" tIns="0" rIns="0" bIns="0" rtlCol="0" anchor="t"/>
          <a:lstStyle/>
          <a:p>
            <a:pPr marL="0" indent="0" algn="l">
              <a:lnSpc>
                <a:spcPts val="2300"/>
              </a:lnSpc>
              <a:buNone/>
            </a:pPr>
            <a:r>
              <a:rPr lang="en-US" sz="1800" dirty="0">
                <a:solidFill>
                  <a:srgbClr val="464646"/>
                </a:solidFill>
                <a:latin typeface="DM Sans Semi Bold" pitchFamily="34" charset="0"/>
                <a:ea typeface="DM Sans Semi Bold" pitchFamily="34" charset="-122"/>
                <a:cs typeface="DM Sans Semi Bold" pitchFamily="34" charset="-120"/>
              </a:rPr>
              <a:t>Crowding Out Effect</a:t>
            </a:r>
            <a:endParaRPr lang="en-US" sz="1800" dirty="0"/>
          </a:p>
        </p:txBody>
      </p:sp>
      <p:sp>
        <p:nvSpPr>
          <p:cNvPr id="14" name="Text 8"/>
          <p:cNvSpPr/>
          <p:nvPr/>
        </p:nvSpPr>
        <p:spPr>
          <a:xfrm>
            <a:off x="7596068" y="5039678"/>
            <a:ext cx="6097667" cy="599599"/>
          </a:xfrm>
          <a:prstGeom prst="rect">
            <a:avLst/>
          </a:prstGeom>
          <a:noFill/>
          <a:ln/>
        </p:spPr>
        <p:txBody>
          <a:bodyPr wrap="square" lIns="0" tIns="0" rIns="0" bIns="0" rtlCol="0" anchor="t"/>
          <a:lstStyle/>
          <a:p>
            <a:pPr marL="0" indent="0" algn="l">
              <a:lnSpc>
                <a:spcPts val="2350"/>
              </a:lnSpc>
              <a:buNone/>
            </a:pPr>
            <a:r>
              <a:rPr lang="en-US" sz="1450" dirty="0">
                <a:solidFill>
                  <a:srgbClr val="464646"/>
                </a:solidFill>
                <a:latin typeface="Inter Medium" pitchFamily="34" charset="0"/>
                <a:ea typeface="Inter Medium" pitchFamily="34" charset="-122"/>
                <a:cs typeface="Inter Medium" pitchFamily="34" charset="-120"/>
              </a:rPr>
              <a:t>Higher interest rates make some private investment projects unprofitable, reducing private sector investment.</a:t>
            </a:r>
            <a:endParaRPr lang="en-US" sz="1450" dirty="0"/>
          </a:p>
        </p:txBody>
      </p:sp>
      <p:sp>
        <p:nvSpPr>
          <p:cNvPr id="15" name="Shape 9"/>
          <p:cNvSpPr/>
          <p:nvPr/>
        </p:nvSpPr>
        <p:spPr>
          <a:xfrm>
            <a:off x="749379" y="6318290"/>
            <a:ext cx="13131641" cy="1395651"/>
          </a:xfrm>
          <a:prstGeom prst="roundRect">
            <a:avLst>
              <a:gd name="adj" fmla="val 2014"/>
            </a:avLst>
          </a:prstGeom>
          <a:solidFill>
            <a:srgbClr val="BEF3E2"/>
          </a:solidFill>
          <a:ln/>
        </p:spPr>
      </p:sp>
      <p:pic>
        <p:nvPicPr>
          <p:cNvPr id="16" name="Image 4" descr="preencoded.png"/>
          <p:cNvPicPr>
            <a:picLocks noChangeAspect="1"/>
          </p:cNvPicPr>
          <p:nvPr/>
        </p:nvPicPr>
        <p:blipFill>
          <a:blip r:embed="rId4"/>
          <a:stretch>
            <a:fillRect/>
          </a:stretch>
        </p:blipFill>
        <p:spPr>
          <a:xfrm>
            <a:off x="936665" y="6601778"/>
            <a:ext cx="234196" cy="187285"/>
          </a:xfrm>
          <a:prstGeom prst="rect">
            <a:avLst/>
          </a:prstGeom>
        </p:spPr>
      </p:pic>
      <p:sp>
        <p:nvSpPr>
          <p:cNvPr id="17" name="Text 10"/>
          <p:cNvSpPr/>
          <p:nvPr/>
        </p:nvSpPr>
        <p:spPr>
          <a:xfrm>
            <a:off x="1358146" y="6552367"/>
            <a:ext cx="12335589" cy="899398"/>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Inter Medium" pitchFamily="34" charset="0"/>
                <a:ea typeface="Inter Medium" pitchFamily="34" charset="-122"/>
                <a:cs typeface="Inter Medium" pitchFamily="34" charset="-120"/>
              </a:rPr>
              <a:t>Important Context:</a:t>
            </a:r>
            <a:r>
              <a:rPr lang="en-US" sz="1450" dirty="0">
                <a:solidFill>
                  <a:srgbClr val="000000"/>
                </a:solidFill>
                <a:latin typeface="Inter Medium" pitchFamily="34" charset="0"/>
                <a:ea typeface="Inter Medium" pitchFamily="34" charset="-122"/>
                <a:cs typeface="Inter Medium" pitchFamily="34" charset="-120"/>
              </a:rPr>
              <a:t> During an economic recession, public investment may only partially crowd out private investment, since the economy operates below potential output (output gap exists). In such cases, fiscal stimulus can actually complement private investment by boosting aggregate demand and business confidence.</a:t>
            </a:r>
            <a:endParaRPr lang="en-US" sz="14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86527" y="697825"/>
            <a:ext cx="11437025" cy="614482"/>
          </a:xfrm>
          <a:prstGeom prst="rect">
            <a:avLst/>
          </a:prstGeom>
          <a:noFill/>
          <a:ln/>
        </p:spPr>
        <p:txBody>
          <a:bodyPr wrap="none" lIns="0" tIns="0" rIns="0" bIns="0" rtlCol="0" anchor="t"/>
          <a:lstStyle/>
          <a:p>
            <a:pPr marL="0" indent="0" algn="l">
              <a:lnSpc>
                <a:spcPts val="4800"/>
              </a:lnSpc>
              <a:buNone/>
            </a:pPr>
            <a:r>
              <a:rPr lang="en-US" sz="3850" dirty="0">
                <a:solidFill>
                  <a:srgbClr val="030303"/>
                </a:solidFill>
                <a:latin typeface="DM Sans Semi Bold" pitchFamily="34" charset="0"/>
                <a:ea typeface="DM Sans Semi Bold" pitchFamily="34" charset="-122"/>
                <a:cs typeface="DM Sans Semi Bold" pitchFamily="34" charset="-120"/>
              </a:rPr>
              <a:t>Open Economy: Capital Flows and Interest Rates</a:t>
            </a:r>
            <a:endParaRPr lang="en-US" sz="3850" dirty="0"/>
          </a:p>
        </p:txBody>
      </p:sp>
      <p:sp>
        <p:nvSpPr>
          <p:cNvPr id="3" name="Text 1"/>
          <p:cNvSpPr/>
          <p:nvPr/>
        </p:nvSpPr>
        <p:spPr>
          <a:xfrm>
            <a:off x="786527" y="1705570"/>
            <a:ext cx="13057346" cy="629364"/>
          </a:xfrm>
          <a:prstGeom prst="rect">
            <a:avLst/>
          </a:prstGeom>
          <a:noFill/>
          <a:ln/>
        </p:spPr>
        <p:txBody>
          <a:bodyPr wrap="squar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In economies with free capital mobility, global interest rates and country risk premiums become key determinants of domestic interest rates. The domestic financial market no longer operates in isolation but is integrated into the global financial system.</a:t>
            </a:r>
            <a:endParaRPr lang="en-US" sz="1500" dirty="0"/>
          </a:p>
        </p:txBody>
      </p:sp>
      <p:sp>
        <p:nvSpPr>
          <p:cNvPr id="4" name="Text 2"/>
          <p:cNvSpPr/>
          <p:nvPr/>
        </p:nvSpPr>
        <p:spPr>
          <a:xfrm>
            <a:off x="786527" y="2629853"/>
            <a:ext cx="5699998" cy="368737"/>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Interest Rate Parity (Simplified Intuition)</a:t>
            </a:r>
            <a:endParaRPr lang="en-US" sz="2300" dirty="0"/>
          </a:p>
        </p:txBody>
      </p:sp>
      <p:sp>
        <p:nvSpPr>
          <p:cNvPr id="5" name="Text 3"/>
          <p:cNvSpPr/>
          <p:nvPr/>
        </p:nvSpPr>
        <p:spPr>
          <a:xfrm>
            <a:off x="786527" y="3293507"/>
            <a:ext cx="13057346" cy="343972"/>
          </a:xfrm>
          <a:prstGeom prst="rect">
            <a:avLst/>
          </a:prstGeom>
          <a:noFill/>
          <a:ln/>
        </p:spPr>
        <p:txBody>
          <a:bodyPr wrap="none" lIns="0" tIns="0" rIns="0" bIns="0" rtlCol="0" anchor="t"/>
          <a:lstStyle/>
          <a:p>
            <a:pPr marL="0" indent="0" algn="l">
              <a:lnSpc>
                <a:spcPts val="2750"/>
              </a:lnSpc>
              <a:buNone/>
            </a:pPr>
            <a:endParaRPr lang="en-US" sz="1700" dirty="0"/>
          </a:p>
        </p:txBody>
      </p:sp>
      <p:pic>
        <p:nvPicPr>
          <p:cNvPr id="6" name="Image 0" descr="preencoded.png"/>
          <p:cNvPicPr>
            <a:picLocks noChangeAspect="1"/>
          </p:cNvPicPr>
          <p:nvPr/>
        </p:nvPicPr>
        <p:blipFill>
          <a:blip r:embed="rId3"/>
          <a:stretch>
            <a:fillRect/>
          </a:stretch>
        </p:blipFill>
        <p:spPr>
          <a:xfrm>
            <a:off x="786527" y="3293507"/>
            <a:ext cx="13057346" cy="343972"/>
          </a:xfrm>
          <a:prstGeom prst="rect">
            <a:avLst/>
          </a:prstGeom>
        </p:spPr>
      </p:pic>
      <p:sp>
        <p:nvSpPr>
          <p:cNvPr id="7" name="Text 4"/>
          <p:cNvSpPr/>
          <p:nvPr/>
        </p:nvSpPr>
        <p:spPr>
          <a:xfrm>
            <a:off x="786527" y="3886319"/>
            <a:ext cx="13057346" cy="314682"/>
          </a:xfrm>
          <a:prstGeom prst="rect">
            <a:avLst/>
          </a:prstGeom>
          <a:noFill/>
          <a:ln/>
        </p:spPr>
        <p:txBody>
          <a:bodyPr wrap="non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Where: Δee = Expected exchange rate change</a:t>
            </a:r>
            <a:endParaRPr lang="en-US" sz="1500" dirty="0"/>
          </a:p>
        </p:txBody>
      </p:sp>
      <p:sp>
        <p:nvSpPr>
          <p:cNvPr id="8" name="Text 5"/>
          <p:cNvSpPr/>
          <p:nvPr/>
        </p:nvSpPr>
        <p:spPr>
          <a:xfrm>
            <a:off x="786527" y="4618792"/>
            <a:ext cx="3311723" cy="307300"/>
          </a:xfrm>
          <a:prstGeom prst="rect">
            <a:avLst/>
          </a:prstGeom>
          <a:noFill/>
          <a:ln/>
        </p:spPr>
        <p:txBody>
          <a:bodyPr wrap="none" lIns="0" tIns="0" rIns="0" bIns="0" rtlCol="0" anchor="t"/>
          <a:lstStyle/>
          <a:p>
            <a:pPr marL="0" indent="0" algn="l">
              <a:lnSpc>
                <a:spcPts val="2400"/>
              </a:lnSpc>
              <a:buNone/>
            </a:pPr>
            <a:r>
              <a:rPr lang="en-US" sz="1900" dirty="0">
                <a:solidFill>
                  <a:srgbClr val="030303"/>
                </a:solidFill>
                <a:latin typeface="DM Sans Semi Bold" pitchFamily="34" charset="0"/>
                <a:ea typeface="DM Sans Semi Bold" pitchFamily="34" charset="-122"/>
                <a:cs typeface="DM Sans Semi Bold" pitchFamily="34" charset="-120"/>
              </a:rPr>
              <a:t>Capital Inflows (Net Inflows)</a:t>
            </a:r>
            <a:endParaRPr lang="en-US" sz="1900" dirty="0"/>
          </a:p>
        </p:txBody>
      </p:sp>
      <p:sp>
        <p:nvSpPr>
          <p:cNvPr id="9" name="Text 6"/>
          <p:cNvSpPr/>
          <p:nvPr/>
        </p:nvSpPr>
        <p:spPr>
          <a:xfrm>
            <a:off x="786527" y="5122664"/>
            <a:ext cx="6288762" cy="314682"/>
          </a:xfrm>
          <a:prstGeom prst="rect">
            <a:avLst/>
          </a:prstGeom>
          <a:noFill/>
          <a:ln/>
        </p:spPr>
        <p:txBody>
          <a:bodyPr wrap="non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When foreign investors find domestic assets attractive:</a:t>
            </a:r>
            <a:endParaRPr lang="en-US" sz="1500" dirty="0"/>
          </a:p>
        </p:txBody>
      </p:sp>
      <p:sp>
        <p:nvSpPr>
          <p:cNvPr id="10" name="Text 7"/>
          <p:cNvSpPr/>
          <p:nvPr/>
        </p:nvSpPr>
        <p:spPr>
          <a:xfrm>
            <a:off x="786527" y="5614273"/>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Increased demand for domestic assets</a:t>
            </a:r>
            <a:endParaRPr lang="en-US" sz="1500" dirty="0"/>
          </a:p>
        </p:txBody>
      </p:sp>
      <p:sp>
        <p:nvSpPr>
          <p:cNvPr id="11" name="Text 8"/>
          <p:cNvSpPr/>
          <p:nvPr/>
        </p:nvSpPr>
        <p:spPr>
          <a:xfrm>
            <a:off x="786527" y="5997773"/>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Supply of funds rises (S shifts right)</a:t>
            </a:r>
            <a:endParaRPr lang="en-US" sz="1500" dirty="0"/>
          </a:p>
        </p:txBody>
      </p:sp>
      <p:sp>
        <p:nvSpPr>
          <p:cNvPr id="12" name="Text 9"/>
          <p:cNvSpPr/>
          <p:nvPr/>
        </p:nvSpPr>
        <p:spPr>
          <a:xfrm>
            <a:off x="786527" y="63812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Interest rates may decline</a:t>
            </a:r>
            <a:endParaRPr lang="en-US" sz="1500" dirty="0"/>
          </a:p>
        </p:txBody>
      </p:sp>
      <p:sp>
        <p:nvSpPr>
          <p:cNvPr id="13" name="Text 10"/>
          <p:cNvSpPr/>
          <p:nvPr/>
        </p:nvSpPr>
        <p:spPr>
          <a:xfrm>
            <a:off x="786527" y="67647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Exchange rate appreciates</a:t>
            </a:r>
            <a:endParaRPr lang="en-US" sz="1500" dirty="0"/>
          </a:p>
        </p:txBody>
      </p:sp>
      <p:sp>
        <p:nvSpPr>
          <p:cNvPr id="14" name="Text 11"/>
          <p:cNvSpPr/>
          <p:nvPr/>
        </p:nvSpPr>
        <p:spPr>
          <a:xfrm>
            <a:off x="786527" y="71482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Improved financing conditions for domestic borrowers</a:t>
            </a:r>
            <a:endParaRPr lang="en-US" sz="1500" dirty="0"/>
          </a:p>
        </p:txBody>
      </p:sp>
      <p:sp>
        <p:nvSpPr>
          <p:cNvPr id="15" name="Text 12"/>
          <p:cNvSpPr/>
          <p:nvPr/>
        </p:nvSpPr>
        <p:spPr>
          <a:xfrm>
            <a:off x="7562731" y="4618792"/>
            <a:ext cx="2458164" cy="307300"/>
          </a:xfrm>
          <a:prstGeom prst="rect">
            <a:avLst/>
          </a:prstGeom>
          <a:noFill/>
          <a:ln/>
        </p:spPr>
        <p:txBody>
          <a:bodyPr wrap="none" lIns="0" tIns="0" rIns="0" bIns="0" rtlCol="0" anchor="t"/>
          <a:lstStyle/>
          <a:p>
            <a:pPr marL="0" indent="0" algn="l">
              <a:lnSpc>
                <a:spcPts val="2400"/>
              </a:lnSpc>
              <a:buNone/>
            </a:pPr>
            <a:r>
              <a:rPr lang="en-US" sz="1900" dirty="0">
                <a:solidFill>
                  <a:srgbClr val="030303"/>
                </a:solidFill>
                <a:latin typeface="DM Sans Semi Bold" pitchFamily="34" charset="0"/>
                <a:ea typeface="DM Sans Semi Bold" pitchFamily="34" charset="-122"/>
                <a:cs typeface="DM Sans Semi Bold" pitchFamily="34" charset="-120"/>
              </a:rPr>
              <a:t>Capital Outflows</a:t>
            </a:r>
            <a:endParaRPr lang="en-US" sz="1900" dirty="0"/>
          </a:p>
        </p:txBody>
      </p:sp>
      <p:sp>
        <p:nvSpPr>
          <p:cNvPr id="16" name="Text 13"/>
          <p:cNvSpPr/>
          <p:nvPr/>
        </p:nvSpPr>
        <p:spPr>
          <a:xfrm>
            <a:off x="7562731" y="5122664"/>
            <a:ext cx="6288762" cy="314682"/>
          </a:xfrm>
          <a:prstGeom prst="rect">
            <a:avLst/>
          </a:prstGeom>
          <a:noFill/>
          <a:ln/>
        </p:spPr>
        <p:txBody>
          <a:bodyPr wrap="none" lIns="0" tIns="0" rIns="0" bIns="0" rtlCol="0" anchor="t"/>
          <a:lstStyle/>
          <a:p>
            <a:pPr marL="0" indent="0" algn="l">
              <a:lnSpc>
                <a:spcPts val="2450"/>
              </a:lnSpc>
              <a:buNone/>
            </a:pPr>
            <a:r>
              <a:rPr lang="en-US" sz="1500" dirty="0">
                <a:solidFill>
                  <a:srgbClr val="464646"/>
                </a:solidFill>
                <a:latin typeface="Inter Medium" pitchFamily="34" charset="0"/>
                <a:ea typeface="Inter Medium" pitchFamily="34" charset="-122"/>
                <a:cs typeface="Inter Medium" pitchFamily="34" charset="-120"/>
              </a:rPr>
              <a:t>When domestic investors seek foreign opportunities or flee risk:</a:t>
            </a:r>
            <a:endParaRPr lang="en-US" sz="1500" dirty="0"/>
          </a:p>
        </p:txBody>
      </p:sp>
      <p:sp>
        <p:nvSpPr>
          <p:cNvPr id="17" name="Text 14"/>
          <p:cNvSpPr/>
          <p:nvPr/>
        </p:nvSpPr>
        <p:spPr>
          <a:xfrm>
            <a:off x="7562731" y="5614273"/>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Reduced fund supply (S shifts left)</a:t>
            </a:r>
            <a:endParaRPr lang="en-US" sz="1500" dirty="0"/>
          </a:p>
        </p:txBody>
      </p:sp>
      <p:sp>
        <p:nvSpPr>
          <p:cNvPr id="18" name="Text 15"/>
          <p:cNvSpPr/>
          <p:nvPr/>
        </p:nvSpPr>
        <p:spPr>
          <a:xfrm>
            <a:off x="7562731" y="5997773"/>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Interest rates increase, assuming other factors remain constant</a:t>
            </a:r>
            <a:endParaRPr lang="en-US" sz="1500" dirty="0"/>
          </a:p>
        </p:txBody>
      </p:sp>
      <p:sp>
        <p:nvSpPr>
          <p:cNvPr id="19" name="Text 16"/>
          <p:cNvSpPr/>
          <p:nvPr/>
        </p:nvSpPr>
        <p:spPr>
          <a:xfrm>
            <a:off x="7562731" y="63812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Exchange rate depreciates</a:t>
            </a:r>
            <a:endParaRPr lang="en-US" sz="1500" dirty="0"/>
          </a:p>
        </p:txBody>
      </p:sp>
      <p:sp>
        <p:nvSpPr>
          <p:cNvPr id="20" name="Text 17"/>
          <p:cNvSpPr/>
          <p:nvPr/>
        </p:nvSpPr>
        <p:spPr>
          <a:xfrm>
            <a:off x="7562731" y="67647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Tighter financing conditions domestically</a:t>
            </a:r>
            <a:endParaRPr lang="en-US" sz="1500" dirty="0"/>
          </a:p>
        </p:txBody>
      </p:sp>
      <p:sp>
        <p:nvSpPr>
          <p:cNvPr id="21" name="Text 18"/>
          <p:cNvSpPr/>
          <p:nvPr/>
        </p:nvSpPr>
        <p:spPr>
          <a:xfrm>
            <a:off x="7562731" y="7148274"/>
            <a:ext cx="6288762" cy="314682"/>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64646"/>
                </a:solidFill>
                <a:latin typeface="Inter Medium" pitchFamily="34" charset="0"/>
                <a:ea typeface="Inter Medium" pitchFamily="34" charset="-122"/>
                <a:cs typeface="Inter Medium" pitchFamily="34" charset="-120"/>
              </a:rPr>
              <a:t>Potential balance of payments pressure</a:t>
            </a:r>
            <a:endParaRPr lang="en-US" sz="1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86991" y="608171"/>
            <a:ext cx="9014936" cy="536615"/>
          </a:xfrm>
          <a:prstGeom prst="rect">
            <a:avLst/>
          </a:prstGeom>
          <a:noFill/>
          <a:ln/>
        </p:spPr>
        <p:txBody>
          <a:bodyPr wrap="none" lIns="0" tIns="0" rIns="0" bIns="0" rtlCol="0" anchor="t"/>
          <a:lstStyle/>
          <a:p>
            <a:pPr marL="0" indent="0" algn="l">
              <a:lnSpc>
                <a:spcPts val="4200"/>
              </a:lnSpc>
              <a:buNone/>
            </a:pPr>
            <a:r>
              <a:rPr lang="en-US" sz="3350" dirty="0">
                <a:solidFill>
                  <a:srgbClr val="030303"/>
                </a:solidFill>
                <a:latin typeface="DM Sans Semi Bold" pitchFamily="34" charset="0"/>
                <a:ea typeface="DM Sans Semi Bold" pitchFamily="34" charset="-122"/>
                <a:cs typeface="DM Sans Semi Bold" pitchFamily="34" charset="-120"/>
              </a:rPr>
              <a:t>Key Takeaways: Interest Rate Determination</a:t>
            </a:r>
            <a:endParaRPr lang="en-US" sz="3350" dirty="0"/>
          </a:p>
        </p:txBody>
      </p:sp>
      <p:sp>
        <p:nvSpPr>
          <p:cNvPr id="3" name="Shape 1"/>
          <p:cNvSpPr/>
          <p:nvPr/>
        </p:nvSpPr>
        <p:spPr>
          <a:xfrm>
            <a:off x="686991" y="1488281"/>
            <a:ext cx="386358" cy="386358"/>
          </a:xfrm>
          <a:prstGeom prst="roundRect">
            <a:avLst>
              <a:gd name="adj" fmla="val 6668"/>
            </a:avLst>
          </a:prstGeom>
          <a:solidFill>
            <a:srgbClr val="F2EEEE"/>
          </a:solidFill>
          <a:ln/>
        </p:spPr>
      </p:sp>
      <p:sp>
        <p:nvSpPr>
          <p:cNvPr id="4" name="Text 2"/>
          <p:cNvSpPr/>
          <p:nvPr/>
        </p:nvSpPr>
        <p:spPr>
          <a:xfrm>
            <a:off x="1245037" y="1520428"/>
            <a:ext cx="2576274" cy="32206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Market Equilibrium</a:t>
            </a:r>
            <a:endParaRPr lang="en-US" sz="2000" dirty="0"/>
          </a:p>
        </p:txBody>
      </p:sp>
      <p:sp>
        <p:nvSpPr>
          <p:cNvPr id="5" name="Text 3"/>
          <p:cNvSpPr/>
          <p:nvPr/>
        </p:nvSpPr>
        <p:spPr>
          <a:xfrm>
            <a:off x="1245037" y="1945481"/>
            <a:ext cx="12698373" cy="549593"/>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Interest rates are determined by the intersection of supply (savings) and demand (investment) for loanable funds, creating the fundamental "price of money" in the economy.</a:t>
            </a:r>
            <a:endParaRPr lang="en-US" sz="1350" dirty="0"/>
          </a:p>
        </p:txBody>
      </p:sp>
      <p:sp>
        <p:nvSpPr>
          <p:cNvPr id="6" name="Shape 4"/>
          <p:cNvSpPr/>
          <p:nvPr/>
        </p:nvSpPr>
        <p:spPr>
          <a:xfrm>
            <a:off x="686991" y="2838569"/>
            <a:ext cx="386358" cy="386358"/>
          </a:xfrm>
          <a:prstGeom prst="roundRect">
            <a:avLst>
              <a:gd name="adj" fmla="val 6668"/>
            </a:avLst>
          </a:prstGeom>
          <a:solidFill>
            <a:srgbClr val="F2EEEE"/>
          </a:solidFill>
          <a:ln/>
        </p:spPr>
      </p:sp>
      <p:sp>
        <p:nvSpPr>
          <p:cNvPr id="7" name="Text 5"/>
          <p:cNvSpPr/>
          <p:nvPr/>
        </p:nvSpPr>
        <p:spPr>
          <a:xfrm>
            <a:off x="1245037" y="2870716"/>
            <a:ext cx="2576274" cy="32206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Multiple Influences</a:t>
            </a:r>
            <a:endParaRPr lang="en-US" sz="2000" dirty="0"/>
          </a:p>
        </p:txBody>
      </p:sp>
      <p:sp>
        <p:nvSpPr>
          <p:cNvPr id="8" name="Text 6"/>
          <p:cNvSpPr/>
          <p:nvPr/>
        </p:nvSpPr>
        <p:spPr>
          <a:xfrm>
            <a:off x="1245037" y="3295769"/>
            <a:ext cx="12698373" cy="549593"/>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Inflation expectations, economic growth, monetary policy, fiscal policy, risk premiums, and global capital flows all shape interest rate levels and movements.</a:t>
            </a:r>
            <a:endParaRPr lang="en-US" sz="1350" dirty="0"/>
          </a:p>
        </p:txBody>
      </p:sp>
      <p:sp>
        <p:nvSpPr>
          <p:cNvPr id="9" name="Shape 7"/>
          <p:cNvSpPr/>
          <p:nvPr/>
        </p:nvSpPr>
        <p:spPr>
          <a:xfrm>
            <a:off x="686991" y="4188857"/>
            <a:ext cx="386358" cy="386358"/>
          </a:xfrm>
          <a:prstGeom prst="roundRect">
            <a:avLst>
              <a:gd name="adj" fmla="val 6668"/>
            </a:avLst>
          </a:prstGeom>
          <a:solidFill>
            <a:srgbClr val="F2EEEE"/>
          </a:solidFill>
          <a:ln/>
        </p:spPr>
      </p:sp>
      <p:sp>
        <p:nvSpPr>
          <p:cNvPr id="10" name="Text 8"/>
          <p:cNvSpPr/>
          <p:nvPr/>
        </p:nvSpPr>
        <p:spPr>
          <a:xfrm>
            <a:off x="1245037" y="4221004"/>
            <a:ext cx="2969657" cy="32206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Term and Risk Structure</a:t>
            </a:r>
            <a:endParaRPr lang="en-US" sz="2000" dirty="0"/>
          </a:p>
        </p:txBody>
      </p:sp>
      <p:sp>
        <p:nvSpPr>
          <p:cNvPr id="11" name="Text 9"/>
          <p:cNvSpPr/>
          <p:nvPr/>
        </p:nvSpPr>
        <p:spPr>
          <a:xfrm>
            <a:off x="1245037" y="4646057"/>
            <a:ext cx="12698373" cy="274796"/>
          </a:xfrm>
          <a:prstGeom prst="rect">
            <a:avLst/>
          </a:prstGeom>
          <a:noFill/>
          <a:ln/>
        </p:spPr>
        <p:txBody>
          <a:bodyPr wrap="non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Interest rates vary by maturity (yield curve) and risk characteristics, reflecting market expectations, liquidity preferences, and credit quality differences.</a:t>
            </a:r>
            <a:endParaRPr lang="en-US" sz="1350" dirty="0"/>
          </a:p>
        </p:txBody>
      </p:sp>
      <p:sp>
        <p:nvSpPr>
          <p:cNvPr id="12" name="Shape 10"/>
          <p:cNvSpPr/>
          <p:nvPr/>
        </p:nvSpPr>
        <p:spPr>
          <a:xfrm>
            <a:off x="686991" y="5264348"/>
            <a:ext cx="386358" cy="386358"/>
          </a:xfrm>
          <a:prstGeom prst="roundRect">
            <a:avLst>
              <a:gd name="adj" fmla="val 6668"/>
            </a:avLst>
          </a:prstGeom>
          <a:solidFill>
            <a:srgbClr val="F2EEEE"/>
          </a:solidFill>
          <a:ln/>
        </p:spPr>
      </p:sp>
      <p:sp>
        <p:nvSpPr>
          <p:cNvPr id="13" name="Text 11"/>
          <p:cNvSpPr/>
          <p:nvPr/>
        </p:nvSpPr>
        <p:spPr>
          <a:xfrm>
            <a:off x="1245037" y="5296495"/>
            <a:ext cx="2816900" cy="32206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Time Value Foundation</a:t>
            </a:r>
            <a:endParaRPr lang="en-US" sz="2000" dirty="0"/>
          </a:p>
        </p:txBody>
      </p:sp>
      <p:sp>
        <p:nvSpPr>
          <p:cNvPr id="14" name="Text 12"/>
          <p:cNvSpPr/>
          <p:nvPr/>
        </p:nvSpPr>
        <p:spPr>
          <a:xfrm>
            <a:off x="1245037" y="5721548"/>
            <a:ext cx="12698373" cy="549593"/>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The time value of money principle—that money today is worth more than money tomorrow—underlies all financial analysis, from simple savings to complex investment decisions.</a:t>
            </a:r>
            <a:endParaRPr lang="en-US" sz="1350" dirty="0"/>
          </a:p>
        </p:txBody>
      </p:sp>
      <p:sp>
        <p:nvSpPr>
          <p:cNvPr id="15" name="Shape 13"/>
          <p:cNvSpPr/>
          <p:nvPr/>
        </p:nvSpPr>
        <p:spPr>
          <a:xfrm>
            <a:off x="686991" y="6614636"/>
            <a:ext cx="386358" cy="386358"/>
          </a:xfrm>
          <a:prstGeom prst="roundRect">
            <a:avLst>
              <a:gd name="adj" fmla="val 6668"/>
            </a:avLst>
          </a:prstGeom>
          <a:solidFill>
            <a:srgbClr val="F2EEEE"/>
          </a:solidFill>
          <a:ln/>
        </p:spPr>
      </p:sp>
      <p:sp>
        <p:nvSpPr>
          <p:cNvPr id="16" name="Text 14"/>
          <p:cNvSpPr/>
          <p:nvPr/>
        </p:nvSpPr>
        <p:spPr>
          <a:xfrm>
            <a:off x="1245037" y="6646783"/>
            <a:ext cx="2576274" cy="322064"/>
          </a:xfrm>
          <a:prstGeom prst="rect">
            <a:avLst/>
          </a:prstGeom>
          <a:noFill/>
          <a:ln/>
        </p:spPr>
        <p:txBody>
          <a:bodyPr wrap="none" lIns="0" tIns="0" rIns="0" bIns="0" rtlCol="0" anchor="t"/>
          <a:lstStyle/>
          <a:p>
            <a:pPr marL="0" indent="0" algn="l">
              <a:lnSpc>
                <a:spcPts val="2500"/>
              </a:lnSpc>
              <a:buNone/>
            </a:pPr>
            <a:r>
              <a:rPr lang="en-US" sz="2000" dirty="0">
                <a:solidFill>
                  <a:srgbClr val="464646"/>
                </a:solidFill>
                <a:latin typeface="DM Sans Semi Bold" pitchFamily="34" charset="0"/>
                <a:ea typeface="DM Sans Semi Bold" pitchFamily="34" charset="-122"/>
                <a:cs typeface="DM Sans Semi Bold" pitchFamily="34" charset="-120"/>
              </a:rPr>
              <a:t>Policy Implications</a:t>
            </a:r>
            <a:endParaRPr lang="en-US" sz="2000" dirty="0"/>
          </a:p>
        </p:txBody>
      </p:sp>
      <p:sp>
        <p:nvSpPr>
          <p:cNvPr id="17" name="Text 15"/>
          <p:cNvSpPr/>
          <p:nvPr/>
        </p:nvSpPr>
        <p:spPr>
          <a:xfrm>
            <a:off x="1245037" y="7071836"/>
            <a:ext cx="12698373" cy="549593"/>
          </a:xfrm>
          <a:prstGeom prst="rect">
            <a:avLst/>
          </a:prstGeom>
          <a:noFill/>
          <a:ln/>
        </p:spPr>
        <p:txBody>
          <a:bodyPr wrap="square" lIns="0" tIns="0" rIns="0" bIns="0" rtlCol="0" anchor="t"/>
          <a:lstStyle/>
          <a:p>
            <a:pPr marL="0" indent="0" algn="l">
              <a:lnSpc>
                <a:spcPts val="2150"/>
              </a:lnSpc>
              <a:buNone/>
            </a:pPr>
            <a:r>
              <a:rPr lang="en-US" sz="1350" dirty="0">
                <a:solidFill>
                  <a:srgbClr val="464646"/>
                </a:solidFill>
                <a:latin typeface="Inter Medium" pitchFamily="34" charset="0"/>
                <a:ea typeface="Inter Medium" pitchFamily="34" charset="-122"/>
                <a:cs typeface="Inter Medium" pitchFamily="34" charset="-120"/>
              </a:rPr>
              <a:t>Both monetary and fiscal policy significantly impact interest rates, with important consequences for investment, consumption, and overall economic activity through various transmission channels.</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934879"/>
            <a:ext cx="8547021"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Key Factors Affecting Interest Rates</a:t>
            </a:r>
            <a:endParaRPr lang="en-US" sz="3900" dirty="0"/>
          </a:p>
        </p:txBody>
      </p:sp>
      <p:sp>
        <p:nvSpPr>
          <p:cNvPr id="3" name="Shape 1"/>
          <p:cNvSpPr/>
          <p:nvPr/>
        </p:nvSpPr>
        <p:spPr>
          <a:xfrm>
            <a:off x="793790" y="1951792"/>
            <a:ext cx="4215289" cy="2889766"/>
          </a:xfrm>
          <a:prstGeom prst="roundRect">
            <a:avLst>
              <a:gd name="adj" fmla="val 1030"/>
            </a:avLst>
          </a:prstGeom>
          <a:solidFill>
            <a:srgbClr val="F2EEEE"/>
          </a:solidFill>
          <a:ln/>
        </p:spPr>
      </p:sp>
      <p:sp>
        <p:nvSpPr>
          <p:cNvPr id="4" name="Shape 2"/>
          <p:cNvSpPr/>
          <p:nvPr/>
        </p:nvSpPr>
        <p:spPr>
          <a:xfrm>
            <a:off x="992148" y="2150150"/>
            <a:ext cx="595313" cy="595313"/>
          </a:xfrm>
          <a:prstGeom prst="roundRect">
            <a:avLst>
              <a:gd name="adj" fmla="val 15358451"/>
            </a:avLst>
          </a:prstGeom>
          <a:solidFill>
            <a:srgbClr val="1C9770"/>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5859" y="2313742"/>
            <a:ext cx="267891" cy="267891"/>
          </a:xfrm>
          <a:prstGeom prst="rect">
            <a:avLst/>
          </a:prstGeom>
        </p:spPr>
      </p:pic>
      <p:sp>
        <p:nvSpPr>
          <p:cNvPr id="6" name="Text 3"/>
          <p:cNvSpPr/>
          <p:nvPr/>
        </p:nvSpPr>
        <p:spPr>
          <a:xfrm>
            <a:off x="992148" y="2943820"/>
            <a:ext cx="2609612"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Inflation Expectations</a:t>
            </a:r>
            <a:endParaRPr lang="en-US" sz="1950" dirty="0"/>
          </a:p>
        </p:txBody>
      </p:sp>
      <p:sp>
        <p:nvSpPr>
          <p:cNvPr id="7" name="Text 4"/>
          <p:cNvSpPr/>
          <p:nvPr/>
        </p:nvSpPr>
        <p:spPr>
          <a:xfrm>
            <a:off x="992148" y="3373041"/>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Future price level predictions directly influence nominal interest rates as lenders demand compensation for purchasing power erosion.</a:t>
            </a:r>
            <a:endParaRPr lang="en-US" sz="1550" dirty="0"/>
          </a:p>
        </p:txBody>
      </p:sp>
      <p:sp>
        <p:nvSpPr>
          <p:cNvPr id="8" name="Shape 5"/>
          <p:cNvSpPr/>
          <p:nvPr/>
        </p:nvSpPr>
        <p:spPr>
          <a:xfrm>
            <a:off x="5207437" y="1951792"/>
            <a:ext cx="4215408" cy="2889766"/>
          </a:xfrm>
          <a:prstGeom prst="roundRect">
            <a:avLst>
              <a:gd name="adj" fmla="val 1030"/>
            </a:avLst>
          </a:prstGeom>
          <a:solidFill>
            <a:srgbClr val="F2EEEE"/>
          </a:solidFill>
          <a:ln/>
        </p:spPr>
      </p:sp>
      <p:sp>
        <p:nvSpPr>
          <p:cNvPr id="9" name="Shape 6"/>
          <p:cNvSpPr/>
          <p:nvPr/>
        </p:nvSpPr>
        <p:spPr>
          <a:xfrm>
            <a:off x="5405795" y="2150150"/>
            <a:ext cx="595313" cy="595313"/>
          </a:xfrm>
          <a:prstGeom prst="roundRect">
            <a:avLst>
              <a:gd name="adj" fmla="val 15358451"/>
            </a:avLst>
          </a:prstGeom>
          <a:solidFill>
            <a:srgbClr val="1C9770"/>
          </a:solidFill>
          <a:ln/>
        </p:spPr>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9506" y="2313742"/>
            <a:ext cx="267891" cy="267891"/>
          </a:xfrm>
          <a:prstGeom prst="rect">
            <a:avLst/>
          </a:prstGeom>
        </p:spPr>
      </p:pic>
      <p:sp>
        <p:nvSpPr>
          <p:cNvPr id="11" name="Text 7"/>
          <p:cNvSpPr/>
          <p:nvPr/>
        </p:nvSpPr>
        <p:spPr>
          <a:xfrm>
            <a:off x="5405795" y="2943820"/>
            <a:ext cx="2726650"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Economic Growth Rate</a:t>
            </a:r>
            <a:endParaRPr lang="en-US" sz="1950" dirty="0"/>
          </a:p>
        </p:txBody>
      </p:sp>
      <p:sp>
        <p:nvSpPr>
          <p:cNvPr id="12" name="Text 8"/>
          <p:cNvSpPr/>
          <p:nvPr/>
        </p:nvSpPr>
        <p:spPr>
          <a:xfrm>
            <a:off x="5405795" y="3373041"/>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Faster economic expansion increases investment demand, putting upward pressure on interest rates.</a:t>
            </a:r>
            <a:endParaRPr lang="en-US" sz="1550" dirty="0"/>
          </a:p>
        </p:txBody>
      </p:sp>
      <p:sp>
        <p:nvSpPr>
          <p:cNvPr id="13" name="Shape 9"/>
          <p:cNvSpPr/>
          <p:nvPr/>
        </p:nvSpPr>
        <p:spPr>
          <a:xfrm>
            <a:off x="9621203" y="1951792"/>
            <a:ext cx="4215289" cy="2889766"/>
          </a:xfrm>
          <a:prstGeom prst="roundRect">
            <a:avLst>
              <a:gd name="adj" fmla="val 1030"/>
            </a:avLst>
          </a:prstGeom>
          <a:solidFill>
            <a:srgbClr val="F2EEEE"/>
          </a:solidFill>
          <a:ln/>
        </p:spPr>
      </p:sp>
      <p:sp>
        <p:nvSpPr>
          <p:cNvPr id="14" name="Shape 10"/>
          <p:cNvSpPr/>
          <p:nvPr/>
        </p:nvSpPr>
        <p:spPr>
          <a:xfrm>
            <a:off x="9819561" y="2150150"/>
            <a:ext cx="595313" cy="595313"/>
          </a:xfrm>
          <a:prstGeom prst="roundRect">
            <a:avLst>
              <a:gd name="adj" fmla="val 15358451"/>
            </a:avLst>
          </a:prstGeom>
          <a:solidFill>
            <a:srgbClr val="1C9770"/>
          </a:solidFill>
          <a:ln/>
        </p:spPr>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272" y="2313742"/>
            <a:ext cx="267891" cy="267891"/>
          </a:xfrm>
          <a:prstGeom prst="rect">
            <a:avLst/>
          </a:prstGeom>
        </p:spPr>
      </p:pic>
      <p:sp>
        <p:nvSpPr>
          <p:cNvPr id="16" name="Text 11"/>
          <p:cNvSpPr/>
          <p:nvPr/>
        </p:nvSpPr>
        <p:spPr>
          <a:xfrm>
            <a:off x="9819561" y="2943820"/>
            <a:ext cx="249995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Central Bank Policies</a:t>
            </a:r>
            <a:endParaRPr lang="en-US" sz="1950" dirty="0"/>
          </a:p>
        </p:txBody>
      </p:sp>
      <p:sp>
        <p:nvSpPr>
          <p:cNvPr id="17" name="Text 12"/>
          <p:cNvSpPr/>
          <p:nvPr/>
        </p:nvSpPr>
        <p:spPr>
          <a:xfrm>
            <a:off x="9819561" y="3373041"/>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Monetary policy decisions directly impact short-term rates and influence the entire yield curve structure.</a:t>
            </a:r>
            <a:endParaRPr lang="en-US" sz="1550" dirty="0"/>
          </a:p>
        </p:txBody>
      </p:sp>
      <p:sp>
        <p:nvSpPr>
          <p:cNvPr id="18" name="Shape 13"/>
          <p:cNvSpPr/>
          <p:nvPr/>
        </p:nvSpPr>
        <p:spPr>
          <a:xfrm>
            <a:off x="793790" y="5039916"/>
            <a:ext cx="6422112" cy="2254687"/>
          </a:xfrm>
          <a:prstGeom prst="roundRect">
            <a:avLst>
              <a:gd name="adj" fmla="val 1320"/>
            </a:avLst>
          </a:prstGeom>
          <a:solidFill>
            <a:srgbClr val="F2EEEE"/>
          </a:solidFill>
          <a:ln/>
        </p:spPr>
      </p:sp>
      <p:sp>
        <p:nvSpPr>
          <p:cNvPr id="19" name="Shape 14"/>
          <p:cNvSpPr/>
          <p:nvPr/>
        </p:nvSpPr>
        <p:spPr>
          <a:xfrm>
            <a:off x="992148" y="5238274"/>
            <a:ext cx="595313" cy="595313"/>
          </a:xfrm>
          <a:prstGeom prst="roundRect">
            <a:avLst>
              <a:gd name="adj" fmla="val 15358451"/>
            </a:avLst>
          </a:prstGeom>
          <a:solidFill>
            <a:srgbClr val="1C9770"/>
          </a:solidFill>
          <a:ln/>
        </p:spPr>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5859" y="5401866"/>
            <a:ext cx="267891" cy="267891"/>
          </a:xfrm>
          <a:prstGeom prst="rect">
            <a:avLst/>
          </a:prstGeom>
        </p:spPr>
      </p:pic>
      <p:sp>
        <p:nvSpPr>
          <p:cNvPr id="21" name="Text 15"/>
          <p:cNvSpPr/>
          <p:nvPr/>
        </p:nvSpPr>
        <p:spPr>
          <a:xfrm>
            <a:off x="992148" y="60319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Risk Premium</a:t>
            </a:r>
            <a:endParaRPr lang="en-US" sz="1950" dirty="0"/>
          </a:p>
        </p:txBody>
      </p:sp>
      <p:sp>
        <p:nvSpPr>
          <p:cNvPr id="22" name="Text 16"/>
          <p:cNvSpPr/>
          <p:nvPr/>
        </p:nvSpPr>
        <p:spPr>
          <a:xfrm>
            <a:off x="992148" y="6461165"/>
            <a:ext cx="6025396"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Country risk and credit risk add layers of compensation demanded by lenders for uncertainty.</a:t>
            </a:r>
            <a:endParaRPr lang="en-US" sz="1550" dirty="0"/>
          </a:p>
        </p:txBody>
      </p:sp>
      <p:sp>
        <p:nvSpPr>
          <p:cNvPr id="23" name="Shape 17"/>
          <p:cNvSpPr/>
          <p:nvPr/>
        </p:nvSpPr>
        <p:spPr>
          <a:xfrm>
            <a:off x="7414260" y="5039916"/>
            <a:ext cx="6422231" cy="2254687"/>
          </a:xfrm>
          <a:prstGeom prst="roundRect">
            <a:avLst>
              <a:gd name="adj" fmla="val 1320"/>
            </a:avLst>
          </a:prstGeom>
          <a:solidFill>
            <a:srgbClr val="F2EEEE"/>
          </a:solidFill>
          <a:ln/>
        </p:spPr>
      </p:sp>
      <p:sp>
        <p:nvSpPr>
          <p:cNvPr id="24" name="Shape 18"/>
          <p:cNvSpPr/>
          <p:nvPr/>
        </p:nvSpPr>
        <p:spPr>
          <a:xfrm>
            <a:off x="7612618" y="5238274"/>
            <a:ext cx="595313" cy="595313"/>
          </a:xfrm>
          <a:prstGeom prst="roundRect">
            <a:avLst>
              <a:gd name="adj" fmla="val 15358451"/>
            </a:avLst>
          </a:prstGeom>
          <a:solidFill>
            <a:srgbClr val="1C9770"/>
          </a:solidFill>
          <a:ln/>
        </p:spPr>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6329" y="5401866"/>
            <a:ext cx="267891" cy="267891"/>
          </a:xfrm>
          <a:prstGeom prst="rect">
            <a:avLst/>
          </a:prstGeom>
        </p:spPr>
      </p:pic>
      <p:sp>
        <p:nvSpPr>
          <p:cNvPr id="26" name="Text 19"/>
          <p:cNvSpPr/>
          <p:nvPr/>
        </p:nvSpPr>
        <p:spPr>
          <a:xfrm>
            <a:off x="7612618" y="60319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Liquidity Conditions</a:t>
            </a:r>
            <a:endParaRPr lang="en-US" sz="1950" dirty="0"/>
          </a:p>
        </p:txBody>
      </p:sp>
      <p:sp>
        <p:nvSpPr>
          <p:cNvPr id="27" name="Text 20"/>
          <p:cNvSpPr/>
          <p:nvPr/>
        </p:nvSpPr>
        <p:spPr>
          <a:xfrm>
            <a:off x="7612618" y="6461165"/>
            <a:ext cx="602551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ease of converting assets to cash affects the premium investors require for holding various securities.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733431"/>
            <a:ext cx="12302252"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The Fisher Equation: Linking Nominal and Real Rates</a:t>
            </a:r>
            <a:endParaRPr lang="en-US" sz="3900" dirty="0"/>
          </a:p>
        </p:txBody>
      </p:sp>
      <p:sp>
        <p:nvSpPr>
          <p:cNvPr id="3" name="Text 1"/>
          <p:cNvSpPr/>
          <p:nvPr/>
        </p:nvSpPr>
        <p:spPr>
          <a:xfrm>
            <a:off x="793790" y="2902268"/>
            <a:ext cx="4926568" cy="346948"/>
          </a:xfrm>
          <a:prstGeom prst="rect">
            <a:avLst/>
          </a:prstGeom>
          <a:noFill/>
          <a:ln/>
        </p:spPr>
        <p:txBody>
          <a:bodyPr wrap="none" lIns="0" tIns="0" rIns="0" bIns="0" rtlCol="0" anchor="t"/>
          <a:lstStyle/>
          <a:p>
            <a:pPr marL="0" indent="0" algn="l">
              <a:lnSpc>
                <a:spcPts val="2800"/>
              </a:lnSpc>
              <a:buNone/>
            </a:pPr>
            <a:endParaRPr lang="en-US" sz="1750" dirty="0"/>
          </a:p>
        </p:txBody>
      </p:sp>
      <p:pic>
        <p:nvPicPr>
          <p:cNvPr id="4" name="Image 0" descr="preencoded.png"/>
          <p:cNvPicPr>
            <a:picLocks noChangeAspect="1"/>
          </p:cNvPicPr>
          <p:nvPr/>
        </p:nvPicPr>
        <p:blipFill>
          <a:blip r:embed="rId3"/>
          <a:stretch>
            <a:fillRect/>
          </a:stretch>
        </p:blipFill>
        <p:spPr>
          <a:xfrm>
            <a:off x="793790" y="2902268"/>
            <a:ext cx="4926568" cy="346948"/>
          </a:xfrm>
          <a:prstGeom prst="rect">
            <a:avLst/>
          </a:prstGeom>
        </p:spPr>
      </p:pic>
      <p:sp>
        <p:nvSpPr>
          <p:cNvPr id="5" name="Text 2"/>
          <p:cNvSpPr/>
          <p:nvPr/>
        </p:nvSpPr>
        <p:spPr>
          <a:xfrm>
            <a:off x="793790" y="3500318"/>
            <a:ext cx="4926568" cy="317540"/>
          </a:xfrm>
          <a:prstGeom prst="rect">
            <a:avLst/>
          </a:prstGeom>
          <a:noFill/>
          <a:ln/>
        </p:spPr>
        <p:txBody>
          <a:bodyPr wrap="non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Where:</a:t>
            </a:r>
            <a:endParaRPr lang="en-US" sz="1550" dirty="0"/>
          </a:p>
        </p:txBody>
      </p:sp>
      <p:sp>
        <p:nvSpPr>
          <p:cNvPr id="6" name="Text 3"/>
          <p:cNvSpPr/>
          <p:nvPr/>
        </p:nvSpPr>
        <p:spPr>
          <a:xfrm>
            <a:off x="793790" y="3996452"/>
            <a:ext cx="4926568" cy="317540"/>
          </a:xfrm>
          <a:prstGeom prst="rect">
            <a:avLst/>
          </a:prstGeom>
          <a:noFill/>
          <a:ln/>
        </p:spPr>
        <p:txBody>
          <a:bodyPr wrap="none" lIns="0" tIns="0" rIns="0" bIns="0" rtlCol="0" anchor="t"/>
          <a:lstStyle/>
          <a:p>
            <a:pPr marL="342900" indent="-342900" algn="l">
              <a:lnSpc>
                <a:spcPts val="2500"/>
              </a:lnSpc>
              <a:buSzPct val="100000"/>
              <a:buChar char="•"/>
            </a:pPr>
            <a:r>
              <a:rPr lang="en-US" sz="1550" i="1" dirty="0">
                <a:solidFill>
                  <a:srgbClr val="464646"/>
                </a:solidFill>
                <a:latin typeface="Inter Medium" pitchFamily="34" charset="0"/>
                <a:ea typeface="Inter Medium" pitchFamily="34" charset="-122"/>
                <a:cs typeface="Inter Medium" pitchFamily="34" charset="-120"/>
              </a:rPr>
              <a:t>i</a:t>
            </a:r>
            <a:r>
              <a:rPr lang="en-US" sz="1550" dirty="0">
                <a:solidFill>
                  <a:srgbClr val="464646"/>
                </a:solidFill>
                <a:latin typeface="Inter Medium" pitchFamily="34" charset="0"/>
                <a:ea typeface="Inter Medium" pitchFamily="34" charset="-122"/>
                <a:cs typeface="Inter Medium" pitchFamily="34" charset="-120"/>
              </a:rPr>
              <a:t> = Nominal Interest Rate</a:t>
            </a:r>
            <a:endParaRPr lang="en-US" sz="1550" dirty="0"/>
          </a:p>
        </p:txBody>
      </p:sp>
      <p:sp>
        <p:nvSpPr>
          <p:cNvPr id="7" name="Text 4"/>
          <p:cNvSpPr/>
          <p:nvPr/>
        </p:nvSpPr>
        <p:spPr>
          <a:xfrm>
            <a:off x="793790" y="4383405"/>
            <a:ext cx="4926568" cy="317540"/>
          </a:xfrm>
          <a:prstGeom prst="rect">
            <a:avLst/>
          </a:prstGeom>
          <a:noFill/>
          <a:ln/>
        </p:spPr>
        <p:txBody>
          <a:bodyPr wrap="none" lIns="0" tIns="0" rIns="0" bIns="0" rtlCol="0" anchor="t"/>
          <a:lstStyle/>
          <a:p>
            <a:pPr marL="342900" indent="-342900" algn="l">
              <a:lnSpc>
                <a:spcPts val="2500"/>
              </a:lnSpc>
              <a:buSzPct val="100000"/>
              <a:buChar char="•"/>
            </a:pPr>
            <a:r>
              <a:rPr lang="en-US" sz="1550" i="1" dirty="0">
                <a:solidFill>
                  <a:srgbClr val="464646"/>
                </a:solidFill>
                <a:latin typeface="Inter Medium" pitchFamily="34" charset="0"/>
                <a:ea typeface="Inter Medium" pitchFamily="34" charset="-122"/>
                <a:cs typeface="Inter Medium" pitchFamily="34" charset="-120"/>
              </a:rPr>
              <a:t>r</a:t>
            </a:r>
            <a:r>
              <a:rPr lang="en-US" sz="1550" dirty="0">
                <a:solidFill>
                  <a:srgbClr val="464646"/>
                </a:solidFill>
                <a:latin typeface="Inter Medium" pitchFamily="34" charset="0"/>
                <a:ea typeface="Inter Medium" pitchFamily="34" charset="-122"/>
                <a:cs typeface="Inter Medium" pitchFamily="34" charset="-120"/>
              </a:rPr>
              <a:t> = Real Interest Rate</a:t>
            </a:r>
            <a:endParaRPr lang="en-US" sz="1550" dirty="0"/>
          </a:p>
        </p:txBody>
      </p:sp>
      <p:sp>
        <p:nvSpPr>
          <p:cNvPr id="8" name="Text 5"/>
          <p:cNvSpPr/>
          <p:nvPr/>
        </p:nvSpPr>
        <p:spPr>
          <a:xfrm>
            <a:off x="793790" y="4770358"/>
            <a:ext cx="4926568" cy="317540"/>
          </a:xfrm>
          <a:prstGeom prst="rect">
            <a:avLst/>
          </a:prstGeom>
          <a:noFill/>
          <a:ln/>
        </p:spPr>
        <p:txBody>
          <a:bodyPr wrap="none" lIns="0" tIns="0" rIns="0" bIns="0" rtlCol="0" anchor="t"/>
          <a:lstStyle/>
          <a:p>
            <a:pPr marL="342900" indent="-342900" algn="l">
              <a:lnSpc>
                <a:spcPts val="2500"/>
              </a:lnSpc>
              <a:buSzPct val="100000"/>
              <a:buChar char="•"/>
            </a:pPr>
            <a:r>
              <a:rPr lang="en-US" sz="1550" i="1" dirty="0">
                <a:solidFill>
                  <a:srgbClr val="464646"/>
                </a:solidFill>
                <a:latin typeface="Inter Medium" pitchFamily="34" charset="0"/>
                <a:ea typeface="Inter Medium" pitchFamily="34" charset="-122"/>
                <a:cs typeface="Inter Medium" pitchFamily="34" charset="-120"/>
              </a:rPr>
              <a:t>πe</a:t>
            </a:r>
            <a:r>
              <a:rPr lang="en-US" sz="1550" dirty="0">
                <a:solidFill>
                  <a:srgbClr val="464646"/>
                </a:solidFill>
                <a:latin typeface="Inter Medium" pitchFamily="34" charset="0"/>
                <a:ea typeface="Inter Medium" pitchFamily="34" charset="-122"/>
                <a:cs typeface="Inter Medium" pitchFamily="34" charset="-120"/>
              </a:rPr>
              <a:t> = Expected Inflation</a:t>
            </a:r>
            <a:endParaRPr lang="en-US" sz="1550" dirty="0"/>
          </a:p>
        </p:txBody>
      </p:sp>
      <p:sp>
        <p:nvSpPr>
          <p:cNvPr id="9" name="Text 6"/>
          <p:cNvSpPr/>
          <p:nvPr/>
        </p:nvSpPr>
        <p:spPr>
          <a:xfrm>
            <a:off x="6212086" y="2849523"/>
            <a:ext cx="4501515"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Understanding the Relationship</a:t>
            </a:r>
            <a:endParaRPr lang="en-US" sz="2300" dirty="0"/>
          </a:p>
        </p:txBody>
      </p:sp>
      <p:sp>
        <p:nvSpPr>
          <p:cNvPr id="10" name="Text 7"/>
          <p:cNvSpPr/>
          <p:nvPr/>
        </p:nvSpPr>
        <p:spPr>
          <a:xfrm>
            <a:off x="6212086" y="3419951"/>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Fisher Equation reveals that the nominal interest rate (what you observe in the market) consists of two components: the real interest rate (the true cost of borrowing) and compensation for expected inflation.</a:t>
            </a:r>
            <a:endParaRPr lang="en-US" sz="1550" dirty="0"/>
          </a:p>
        </p:txBody>
      </p:sp>
      <p:sp>
        <p:nvSpPr>
          <p:cNvPr id="11" name="Text 8"/>
          <p:cNvSpPr/>
          <p:nvPr/>
        </p:nvSpPr>
        <p:spPr>
          <a:xfrm>
            <a:off x="6212086" y="4551164"/>
            <a:ext cx="7632025" cy="952619"/>
          </a:xfrm>
          <a:prstGeom prst="rect">
            <a:avLst/>
          </a:prstGeom>
          <a:noFill/>
          <a:ln/>
        </p:spPr>
        <p:txBody>
          <a:bodyPr wrap="square" lIns="0" tIns="0" rIns="0" bIns="0" rtlCol="0" anchor="t"/>
          <a:lstStyle/>
          <a:p>
            <a:pPr marL="0" indent="0" algn="l">
              <a:lnSpc>
                <a:spcPts val="2500"/>
              </a:lnSpc>
              <a:buNone/>
            </a:pPr>
            <a:r>
              <a:rPr lang="en-US" sz="1550" b="1" dirty="0">
                <a:solidFill>
                  <a:srgbClr val="464646"/>
                </a:solidFill>
                <a:latin typeface="Inter Medium" pitchFamily="34" charset="0"/>
                <a:ea typeface="Inter Medium" pitchFamily="34" charset="-122"/>
                <a:cs typeface="Inter Medium" pitchFamily="34" charset="-120"/>
              </a:rPr>
              <a:t>Practical Example:</a:t>
            </a:r>
            <a:r>
              <a:rPr lang="en-US" sz="1550" dirty="0">
                <a:solidFill>
                  <a:srgbClr val="464646"/>
                </a:solidFill>
                <a:latin typeface="Inter Medium" pitchFamily="34" charset="0"/>
                <a:ea typeface="Inter Medium" pitchFamily="34" charset="-122"/>
                <a:cs typeface="Inter Medium" pitchFamily="34" charset="-120"/>
              </a:rPr>
              <a:t> If expected inflation is 6% and the real interest rate is 4%, then the nominal interest rate will be 10%. This means lenders require 4% real return plus 6% to offset inflation's erosion of purchasing power.</a:t>
            </a:r>
            <a:endParaRPr lang="en-US" sz="1550" dirty="0"/>
          </a:p>
        </p:txBody>
      </p:sp>
      <p:sp>
        <p:nvSpPr>
          <p:cNvPr id="12" name="Text 9"/>
          <p:cNvSpPr/>
          <p:nvPr/>
        </p:nvSpPr>
        <p:spPr>
          <a:xfrm>
            <a:off x="6212086" y="5682377"/>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This relationship is fundamental to understanding why interest rates rise during inflationary periods even when real borrowing costs remain stable.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2708434"/>
            <a:ext cx="5762149"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From Theory to Practice</a:t>
            </a:r>
            <a:endParaRPr lang="en-US" sz="3900" dirty="0"/>
          </a:p>
        </p:txBody>
      </p:sp>
      <p:sp>
        <p:nvSpPr>
          <p:cNvPr id="3" name="Shape 1"/>
          <p:cNvSpPr/>
          <p:nvPr/>
        </p:nvSpPr>
        <p:spPr>
          <a:xfrm>
            <a:off x="793790" y="3725347"/>
            <a:ext cx="446484" cy="446484"/>
          </a:xfrm>
          <a:prstGeom prst="roundRect">
            <a:avLst>
              <a:gd name="adj" fmla="val 6668"/>
            </a:avLst>
          </a:prstGeom>
          <a:solidFill>
            <a:srgbClr val="F2EEEE"/>
          </a:solidFill>
          <a:ln/>
        </p:spPr>
      </p:sp>
      <p:sp>
        <p:nvSpPr>
          <p:cNvPr id="4" name="Text 2"/>
          <p:cNvSpPr/>
          <p:nvPr/>
        </p:nvSpPr>
        <p:spPr>
          <a:xfrm>
            <a:off x="1438632" y="3789759"/>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We've seen how interest rates are determined in the market through supply and demand for loanable funds</a:t>
            </a:r>
            <a:endParaRPr lang="en-US" sz="1550" dirty="0"/>
          </a:p>
        </p:txBody>
      </p:sp>
      <p:sp>
        <p:nvSpPr>
          <p:cNvPr id="5" name="Shape 3"/>
          <p:cNvSpPr/>
          <p:nvPr/>
        </p:nvSpPr>
        <p:spPr>
          <a:xfrm>
            <a:off x="7439144" y="3725347"/>
            <a:ext cx="446484" cy="446484"/>
          </a:xfrm>
          <a:prstGeom prst="roundRect">
            <a:avLst>
              <a:gd name="adj" fmla="val 6668"/>
            </a:avLst>
          </a:prstGeom>
          <a:solidFill>
            <a:srgbClr val="F2EEEE"/>
          </a:solidFill>
          <a:ln/>
        </p:spPr>
      </p:sp>
      <p:sp>
        <p:nvSpPr>
          <p:cNvPr id="6" name="Text 4"/>
          <p:cNvSpPr/>
          <p:nvPr/>
        </p:nvSpPr>
        <p:spPr>
          <a:xfrm>
            <a:off x="8083987" y="3789759"/>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Now we'll explore how these interest rates are used in practical financial calculations</a:t>
            </a:r>
            <a:endParaRPr lang="en-US" sz="1550" dirty="0"/>
          </a:p>
        </p:txBody>
      </p:sp>
      <p:sp>
        <p:nvSpPr>
          <p:cNvPr id="7" name="Shape 5"/>
          <p:cNvSpPr/>
          <p:nvPr/>
        </p:nvSpPr>
        <p:spPr>
          <a:xfrm>
            <a:off x="793790" y="4821674"/>
            <a:ext cx="446484" cy="446484"/>
          </a:xfrm>
          <a:prstGeom prst="roundRect">
            <a:avLst>
              <a:gd name="adj" fmla="val 6668"/>
            </a:avLst>
          </a:prstGeom>
          <a:solidFill>
            <a:srgbClr val="F2EEEE"/>
          </a:solidFill>
          <a:ln/>
        </p:spPr>
      </p:sp>
      <p:sp>
        <p:nvSpPr>
          <p:cNvPr id="8" name="Text 6"/>
          <p:cNvSpPr/>
          <p:nvPr/>
        </p:nvSpPr>
        <p:spPr>
          <a:xfrm>
            <a:off x="1438632" y="4886087"/>
            <a:ext cx="575250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time value of money principle helps us understand how interest rates affect the value of money over time</a:t>
            </a:r>
            <a:endParaRPr lang="en-US" sz="1550" dirty="0"/>
          </a:p>
        </p:txBody>
      </p:sp>
      <p:sp>
        <p:nvSpPr>
          <p:cNvPr id="9" name="Shape 7"/>
          <p:cNvSpPr/>
          <p:nvPr/>
        </p:nvSpPr>
        <p:spPr>
          <a:xfrm>
            <a:off x="7439144" y="4821674"/>
            <a:ext cx="446484" cy="446484"/>
          </a:xfrm>
          <a:prstGeom prst="roundRect">
            <a:avLst>
              <a:gd name="adj" fmla="val 6668"/>
            </a:avLst>
          </a:prstGeom>
          <a:solidFill>
            <a:srgbClr val="F2EEEE"/>
          </a:solidFill>
          <a:ln/>
        </p:spPr>
      </p:sp>
      <p:sp>
        <p:nvSpPr>
          <p:cNvPr id="10" name="Text 8"/>
          <p:cNvSpPr/>
          <p:nvPr/>
        </p:nvSpPr>
        <p:spPr>
          <a:xfrm>
            <a:off x="8083987" y="4886087"/>
            <a:ext cx="5752624"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This forms the foundation for all investment and financing decisions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497223"/>
            <a:ext cx="11154608"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Time Value of Money: Why Today Matters More</a:t>
            </a:r>
            <a:endParaRPr lang="en-US" sz="3900" dirty="0"/>
          </a:p>
        </p:txBody>
      </p:sp>
      <p:sp>
        <p:nvSpPr>
          <p:cNvPr id="4" name="Text 1"/>
          <p:cNvSpPr/>
          <p:nvPr/>
        </p:nvSpPr>
        <p:spPr>
          <a:xfrm>
            <a:off x="1091446" y="4638199"/>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"One Turkish Lira today is worth more than one Turkish Lira in the future."</a:t>
            </a:r>
            <a:endParaRPr lang="en-US" sz="1550" dirty="0"/>
          </a:p>
        </p:txBody>
      </p:sp>
      <p:sp>
        <p:nvSpPr>
          <p:cNvPr id="5" name="Shape 2"/>
          <p:cNvSpPr/>
          <p:nvPr/>
        </p:nvSpPr>
        <p:spPr>
          <a:xfrm>
            <a:off x="793790" y="4414957"/>
            <a:ext cx="22860" cy="764024"/>
          </a:xfrm>
          <a:prstGeom prst="rect">
            <a:avLst/>
          </a:prstGeom>
          <a:solidFill>
            <a:srgbClr val="1C9770"/>
          </a:solidFill>
          <a:ln/>
        </p:spPr>
      </p:sp>
      <p:sp>
        <p:nvSpPr>
          <p:cNvPr id="6" name="Text 3"/>
          <p:cNvSpPr/>
          <p:nvPr/>
        </p:nvSpPr>
        <p:spPr>
          <a:xfrm>
            <a:off x="793790" y="54022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This fundamental principle underlies all financial analysis and investment decisions. Money available today can be invested to earn interest or generate returns, making it inherently more valuable than the same amount received in the future.</a:t>
            </a:r>
            <a:endParaRPr lang="en-US" sz="1550" dirty="0"/>
          </a:p>
        </p:txBody>
      </p:sp>
      <p:sp>
        <p:nvSpPr>
          <p:cNvPr id="7" name="Text 4"/>
          <p:cNvSpPr/>
          <p:nvPr/>
        </p:nvSpPr>
        <p:spPr>
          <a:xfrm>
            <a:off x="793790" y="6260544"/>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Therefore, in financial analysis, all future cash flows must be discounted to their present value to make meaningful comparisons and investment decisions. This concept forms the foundation for valuation, capital budgeting, and financial planning across all sectors of the economy.</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493163"/>
            <a:ext cx="9106614"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Interest Rates and Value Relationships</a:t>
            </a:r>
            <a:endParaRPr lang="en-US" sz="3900" dirty="0"/>
          </a:p>
        </p:txBody>
      </p:sp>
      <p:sp>
        <p:nvSpPr>
          <p:cNvPr id="3" name="Text 1"/>
          <p:cNvSpPr/>
          <p:nvPr/>
        </p:nvSpPr>
        <p:spPr>
          <a:xfrm>
            <a:off x="793790" y="251007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following illustration visually represents how changes in interest rates affect both present and future values, highlighting their distinct relationships.</a:t>
            </a:r>
            <a:endParaRPr lang="en-US" sz="1550" dirty="0"/>
          </a:p>
        </p:txBody>
      </p:sp>
      <p:pic>
        <p:nvPicPr>
          <p:cNvPr id="4" name="Image 0" descr="preencoded.png"/>
          <p:cNvPicPr>
            <a:picLocks noChangeAspect="1"/>
          </p:cNvPicPr>
          <p:nvPr/>
        </p:nvPicPr>
        <p:blipFill>
          <a:blip r:embed="rId3"/>
          <a:stretch>
            <a:fillRect/>
          </a:stretch>
        </p:blipFill>
        <p:spPr>
          <a:xfrm>
            <a:off x="4052061" y="3305576"/>
            <a:ext cx="6526278" cy="46352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71268"/>
            <a:ext cx="7765494"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Understanding the Relationships</a:t>
            </a:r>
            <a:endParaRPr lang="en-US" sz="3900" dirty="0"/>
          </a:p>
        </p:txBody>
      </p:sp>
      <p:sp>
        <p:nvSpPr>
          <p:cNvPr id="3" name="Text 1"/>
          <p:cNvSpPr/>
          <p:nvPr/>
        </p:nvSpPr>
        <p:spPr>
          <a:xfrm>
            <a:off x="793790" y="2588181"/>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Interest rates play a crucial role in determining the present and future value of money, as outlined in these key relationships:</a:t>
            </a:r>
            <a:endParaRPr lang="en-US" sz="1550" dirty="0"/>
          </a:p>
        </p:txBody>
      </p:sp>
      <p:sp>
        <p:nvSpPr>
          <p:cNvPr id="4" name="Shape 2"/>
          <p:cNvSpPr/>
          <p:nvPr/>
        </p:nvSpPr>
        <p:spPr>
          <a:xfrm>
            <a:off x="793790" y="3128963"/>
            <a:ext cx="6422231" cy="1506736"/>
          </a:xfrm>
          <a:prstGeom prst="roundRect">
            <a:avLst>
              <a:gd name="adj" fmla="val 1976"/>
            </a:avLst>
          </a:prstGeom>
          <a:solidFill>
            <a:srgbClr val="FFFFFF"/>
          </a:solidFill>
          <a:ln w="22860">
            <a:solidFill>
              <a:srgbClr val="D8D4D4"/>
            </a:solidFill>
            <a:prstDash val="solid"/>
          </a:ln>
        </p:spPr>
      </p:sp>
      <p:sp>
        <p:nvSpPr>
          <p:cNvPr id="5" name="Text 3"/>
          <p:cNvSpPr/>
          <p:nvPr/>
        </p:nvSpPr>
        <p:spPr>
          <a:xfrm>
            <a:off x="1015008" y="3350181"/>
            <a:ext cx="3119199"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Present Value relationship</a:t>
            </a:r>
            <a:endParaRPr lang="en-US" sz="1950" dirty="0"/>
          </a:p>
        </p:txBody>
      </p:sp>
      <p:sp>
        <p:nvSpPr>
          <p:cNvPr id="6" name="Text 4"/>
          <p:cNvSpPr/>
          <p:nvPr/>
        </p:nvSpPr>
        <p:spPr>
          <a:xfrm>
            <a:off x="1015008" y="3779401"/>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As interest rates increase, present value decreases (inverse relationship)</a:t>
            </a:r>
            <a:endParaRPr lang="en-US" sz="1550" dirty="0"/>
          </a:p>
        </p:txBody>
      </p:sp>
      <p:sp>
        <p:nvSpPr>
          <p:cNvPr id="7" name="Shape 5"/>
          <p:cNvSpPr/>
          <p:nvPr/>
        </p:nvSpPr>
        <p:spPr>
          <a:xfrm>
            <a:off x="7414379" y="3128963"/>
            <a:ext cx="6422231" cy="1506736"/>
          </a:xfrm>
          <a:prstGeom prst="roundRect">
            <a:avLst>
              <a:gd name="adj" fmla="val 1976"/>
            </a:avLst>
          </a:prstGeom>
          <a:solidFill>
            <a:srgbClr val="FFFFFF"/>
          </a:solidFill>
          <a:ln w="22860">
            <a:solidFill>
              <a:srgbClr val="D8D4D4"/>
            </a:solidFill>
            <a:prstDash val="solid"/>
          </a:ln>
        </p:spPr>
      </p:sp>
      <p:sp>
        <p:nvSpPr>
          <p:cNvPr id="8" name="Text 6"/>
          <p:cNvSpPr/>
          <p:nvPr/>
        </p:nvSpPr>
        <p:spPr>
          <a:xfrm>
            <a:off x="7635597" y="3350181"/>
            <a:ext cx="2979063"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Future Value relationship</a:t>
            </a:r>
            <a:endParaRPr lang="en-US" sz="1950" dirty="0"/>
          </a:p>
        </p:txBody>
      </p:sp>
      <p:sp>
        <p:nvSpPr>
          <p:cNvPr id="9" name="Text 7"/>
          <p:cNvSpPr/>
          <p:nvPr/>
        </p:nvSpPr>
        <p:spPr>
          <a:xfrm>
            <a:off x="7635597" y="3779401"/>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As interest rates increase, future value increases (direct relationship)</a:t>
            </a:r>
            <a:endParaRPr lang="en-US" sz="1550" dirty="0"/>
          </a:p>
        </p:txBody>
      </p:sp>
      <p:sp>
        <p:nvSpPr>
          <p:cNvPr id="10" name="Shape 8"/>
          <p:cNvSpPr/>
          <p:nvPr/>
        </p:nvSpPr>
        <p:spPr>
          <a:xfrm>
            <a:off x="793790" y="4834057"/>
            <a:ext cx="6422231" cy="1824276"/>
          </a:xfrm>
          <a:prstGeom prst="roundRect">
            <a:avLst>
              <a:gd name="adj" fmla="val 1632"/>
            </a:avLst>
          </a:prstGeom>
          <a:solidFill>
            <a:srgbClr val="FFFFFF"/>
          </a:solidFill>
          <a:ln w="22860">
            <a:solidFill>
              <a:srgbClr val="D8D4D4"/>
            </a:solidFill>
            <a:prstDash val="solid"/>
          </a:ln>
        </p:spPr>
      </p:sp>
      <p:sp>
        <p:nvSpPr>
          <p:cNvPr id="11" name="Text 9"/>
          <p:cNvSpPr/>
          <p:nvPr/>
        </p:nvSpPr>
        <p:spPr>
          <a:xfrm>
            <a:off x="1015008" y="5055275"/>
            <a:ext cx="3514011"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Why these relationships exist</a:t>
            </a:r>
            <a:endParaRPr lang="en-US" sz="1950" dirty="0"/>
          </a:p>
        </p:txBody>
      </p:sp>
      <p:sp>
        <p:nvSpPr>
          <p:cNvPr id="12" name="Text 10"/>
          <p:cNvSpPr/>
          <p:nvPr/>
        </p:nvSpPr>
        <p:spPr>
          <a:xfrm>
            <a:off x="1015008" y="5484495"/>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Higher discount rates reduce the current worth of future money, while higher rates increase the growth of current investments</a:t>
            </a:r>
            <a:endParaRPr lang="en-US" sz="1550" dirty="0"/>
          </a:p>
        </p:txBody>
      </p:sp>
      <p:sp>
        <p:nvSpPr>
          <p:cNvPr id="13" name="Shape 11"/>
          <p:cNvSpPr/>
          <p:nvPr/>
        </p:nvSpPr>
        <p:spPr>
          <a:xfrm>
            <a:off x="7414379" y="4834057"/>
            <a:ext cx="6422231" cy="1824276"/>
          </a:xfrm>
          <a:prstGeom prst="roundRect">
            <a:avLst>
              <a:gd name="adj" fmla="val 1632"/>
            </a:avLst>
          </a:prstGeom>
          <a:solidFill>
            <a:srgbClr val="FFFFFF"/>
          </a:solidFill>
          <a:ln w="22860">
            <a:solidFill>
              <a:srgbClr val="D8D4D4"/>
            </a:solidFill>
            <a:prstDash val="solid"/>
          </a:ln>
        </p:spPr>
      </p:sp>
      <p:sp>
        <p:nvSpPr>
          <p:cNvPr id="14" name="Text 12"/>
          <p:cNvSpPr/>
          <p:nvPr/>
        </p:nvSpPr>
        <p:spPr>
          <a:xfrm>
            <a:off x="7635597" y="5055275"/>
            <a:ext cx="2581513"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Practical implications</a:t>
            </a:r>
            <a:endParaRPr lang="en-US" sz="1950" dirty="0"/>
          </a:p>
        </p:txBody>
      </p:sp>
      <p:sp>
        <p:nvSpPr>
          <p:cNvPr id="15" name="Text 13"/>
          <p:cNvSpPr/>
          <p:nvPr/>
        </p:nvSpPr>
        <p:spPr>
          <a:xfrm>
            <a:off x="7635597" y="5484495"/>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Interest rate changes significantly impact investment valuations and financial planning decisions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73192"/>
            <a:ext cx="9231154" cy="620078"/>
          </a:xfrm>
          <a:prstGeom prst="rect">
            <a:avLst/>
          </a:prstGeom>
          <a:noFill/>
          <a:ln/>
        </p:spPr>
        <p:txBody>
          <a:bodyPr wrap="none" lIns="0" tIns="0" rIns="0" bIns="0" rtlCol="0" anchor="t"/>
          <a:lstStyle/>
          <a:p>
            <a:pPr marL="0" indent="0" algn="l">
              <a:lnSpc>
                <a:spcPts val="4850"/>
              </a:lnSpc>
              <a:buNone/>
            </a:pPr>
            <a:r>
              <a:rPr lang="en-US" sz="3900" dirty="0">
                <a:solidFill>
                  <a:srgbClr val="030303"/>
                </a:solidFill>
                <a:latin typeface="DM Sans Semi Bold" pitchFamily="34" charset="0"/>
                <a:ea typeface="DM Sans Semi Bold" pitchFamily="34" charset="-122"/>
                <a:cs typeface="DM Sans Semi Bold" pitchFamily="34" charset="-120"/>
              </a:rPr>
              <a:t>Future Value: Growing Your Investment</a:t>
            </a:r>
            <a:endParaRPr lang="en-US" sz="3900" dirty="0"/>
          </a:p>
        </p:txBody>
      </p:sp>
      <p:sp>
        <p:nvSpPr>
          <p:cNvPr id="3" name="Text 1"/>
          <p:cNvSpPr/>
          <p:nvPr/>
        </p:nvSpPr>
        <p:spPr>
          <a:xfrm>
            <a:off x="793790" y="17901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DM Sans Light" pitchFamily="34" charset="0"/>
                <a:ea typeface="DM Sans Light" pitchFamily="34" charset="-122"/>
                <a:cs typeface="DM Sans Light" pitchFamily="34" charset="-120"/>
              </a:rPr>
              <a:t>01</a:t>
            </a:r>
            <a:endParaRPr lang="en-US" sz="1550" dirty="0"/>
          </a:p>
        </p:txBody>
      </p:sp>
      <p:sp>
        <p:nvSpPr>
          <p:cNvPr id="4" name="Shape 2"/>
          <p:cNvSpPr/>
          <p:nvPr/>
        </p:nvSpPr>
        <p:spPr>
          <a:xfrm>
            <a:off x="793790" y="2104430"/>
            <a:ext cx="6422231" cy="22860"/>
          </a:xfrm>
          <a:prstGeom prst="rect">
            <a:avLst/>
          </a:prstGeom>
          <a:solidFill>
            <a:srgbClr val="1C9770"/>
          </a:solidFill>
          <a:ln/>
        </p:spPr>
      </p:sp>
      <p:sp>
        <p:nvSpPr>
          <p:cNvPr id="5" name="Text 3"/>
          <p:cNvSpPr/>
          <p:nvPr/>
        </p:nvSpPr>
        <p:spPr>
          <a:xfrm>
            <a:off x="793790" y="22493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The Formula</a:t>
            </a:r>
            <a:endParaRPr lang="en-US" sz="1950" dirty="0"/>
          </a:p>
        </p:txBody>
      </p:sp>
      <p:sp>
        <p:nvSpPr>
          <p:cNvPr id="6" name="Text 4"/>
          <p:cNvSpPr/>
          <p:nvPr/>
        </p:nvSpPr>
        <p:spPr>
          <a:xfrm>
            <a:off x="793790" y="267854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FV = PV × (1 + i)ⁿ</a:t>
            </a:r>
            <a:endParaRPr lang="en-US" sz="1550" dirty="0"/>
          </a:p>
        </p:txBody>
      </p:sp>
      <p:sp>
        <p:nvSpPr>
          <p:cNvPr id="7" name="Text 5"/>
          <p:cNvSpPr/>
          <p:nvPr/>
        </p:nvSpPr>
        <p:spPr>
          <a:xfrm>
            <a:off x="7414379" y="17901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DM Sans Light" pitchFamily="34" charset="0"/>
                <a:ea typeface="DM Sans Light" pitchFamily="34" charset="-122"/>
                <a:cs typeface="DM Sans Light" pitchFamily="34" charset="-120"/>
              </a:rPr>
              <a:t>02</a:t>
            </a:r>
            <a:endParaRPr lang="en-US" sz="1550" dirty="0"/>
          </a:p>
        </p:txBody>
      </p:sp>
      <p:sp>
        <p:nvSpPr>
          <p:cNvPr id="8" name="Shape 6"/>
          <p:cNvSpPr/>
          <p:nvPr/>
        </p:nvSpPr>
        <p:spPr>
          <a:xfrm>
            <a:off x="7414379" y="2104430"/>
            <a:ext cx="6422231" cy="22860"/>
          </a:xfrm>
          <a:prstGeom prst="rect">
            <a:avLst/>
          </a:prstGeom>
          <a:solidFill>
            <a:srgbClr val="1C9770"/>
          </a:solidFill>
          <a:ln/>
        </p:spPr>
      </p:sp>
      <p:sp>
        <p:nvSpPr>
          <p:cNvPr id="9" name="Text 7"/>
          <p:cNvSpPr/>
          <p:nvPr/>
        </p:nvSpPr>
        <p:spPr>
          <a:xfrm>
            <a:off x="7414379" y="224932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Define Variables</a:t>
            </a:r>
            <a:endParaRPr lang="en-US" sz="1950" dirty="0"/>
          </a:p>
        </p:txBody>
      </p:sp>
      <p:sp>
        <p:nvSpPr>
          <p:cNvPr id="10" name="Text 8"/>
          <p:cNvSpPr/>
          <p:nvPr/>
        </p:nvSpPr>
        <p:spPr>
          <a:xfrm>
            <a:off x="7414379" y="2678549"/>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FV = Future Value, PV = Present Value, i = Interest rate per period, n = Number of periods</a:t>
            </a:r>
            <a:endParaRPr lang="en-US" sz="1550" dirty="0"/>
          </a:p>
        </p:txBody>
      </p:sp>
      <p:sp>
        <p:nvSpPr>
          <p:cNvPr id="11" name="Text 9"/>
          <p:cNvSpPr/>
          <p:nvPr/>
        </p:nvSpPr>
        <p:spPr>
          <a:xfrm>
            <a:off x="793790" y="366081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DM Sans Light" pitchFamily="34" charset="0"/>
                <a:ea typeface="DM Sans Light" pitchFamily="34" charset="-122"/>
                <a:cs typeface="DM Sans Light" pitchFamily="34" charset="-120"/>
              </a:rPr>
              <a:t>03</a:t>
            </a:r>
            <a:endParaRPr lang="en-US" sz="1550" dirty="0"/>
          </a:p>
        </p:txBody>
      </p:sp>
      <p:sp>
        <p:nvSpPr>
          <p:cNvPr id="12" name="Shape 10"/>
          <p:cNvSpPr/>
          <p:nvPr/>
        </p:nvSpPr>
        <p:spPr>
          <a:xfrm>
            <a:off x="793790" y="3975140"/>
            <a:ext cx="6422231" cy="22860"/>
          </a:xfrm>
          <a:prstGeom prst="rect">
            <a:avLst/>
          </a:prstGeom>
          <a:solidFill>
            <a:srgbClr val="1C9770"/>
          </a:solidFill>
          <a:ln/>
        </p:spPr>
      </p:sp>
      <p:sp>
        <p:nvSpPr>
          <p:cNvPr id="13" name="Text 11"/>
          <p:cNvSpPr/>
          <p:nvPr/>
        </p:nvSpPr>
        <p:spPr>
          <a:xfrm>
            <a:off x="793790" y="4120039"/>
            <a:ext cx="2579846"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Apply the Calculation</a:t>
            </a:r>
            <a:endParaRPr lang="en-US" sz="1950" dirty="0"/>
          </a:p>
        </p:txBody>
      </p:sp>
      <p:sp>
        <p:nvSpPr>
          <p:cNvPr id="14" name="Text 12"/>
          <p:cNvSpPr/>
          <p:nvPr/>
        </p:nvSpPr>
        <p:spPr>
          <a:xfrm>
            <a:off x="793790" y="454925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Investment of ₺1000 at 8% annual interest for 3 years</a:t>
            </a:r>
            <a:endParaRPr lang="en-US" sz="1550" dirty="0"/>
          </a:p>
        </p:txBody>
      </p:sp>
      <p:sp>
        <p:nvSpPr>
          <p:cNvPr id="15" name="Text 13"/>
          <p:cNvSpPr/>
          <p:nvPr/>
        </p:nvSpPr>
        <p:spPr>
          <a:xfrm>
            <a:off x="7414379" y="366081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DM Sans Light" pitchFamily="34" charset="0"/>
                <a:ea typeface="DM Sans Light" pitchFamily="34" charset="-122"/>
                <a:cs typeface="DM Sans Light" pitchFamily="34" charset="-120"/>
              </a:rPr>
              <a:t>04</a:t>
            </a:r>
            <a:endParaRPr lang="en-US" sz="1550" dirty="0"/>
          </a:p>
        </p:txBody>
      </p:sp>
      <p:sp>
        <p:nvSpPr>
          <p:cNvPr id="16" name="Shape 14"/>
          <p:cNvSpPr/>
          <p:nvPr/>
        </p:nvSpPr>
        <p:spPr>
          <a:xfrm>
            <a:off x="7414379" y="3975140"/>
            <a:ext cx="6422231" cy="22860"/>
          </a:xfrm>
          <a:prstGeom prst="rect">
            <a:avLst/>
          </a:prstGeom>
          <a:solidFill>
            <a:srgbClr val="1C9770"/>
          </a:solidFill>
          <a:ln/>
        </p:spPr>
      </p:sp>
      <p:sp>
        <p:nvSpPr>
          <p:cNvPr id="17" name="Text 15"/>
          <p:cNvSpPr/>
          <p:nvPr/>
        </p:nvSpPr>
        <p:spPr>
          <a:xfrm>
            <a:off x="7414379" y="41200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64646"/>
                </a:solidFill>
                <a:latin typeface="DM Sans Semi Bold" pitchFamily="34" charset="0"/>
                <a:ea typeface="DM Sans Semi Bold" pitchFamily="34" charset="-122"/>
                <a:cs typeface="DM Sans Semi Bold" pitchFamily="34" charset="-120"/>
              </a:rPr>
              <a:t>Calculate Result</a:t>
            </a:r>
            <a:endParaRPr lang="en-US" sz="1950" dirty="0"/>
          </a:p>
        </p:txBody>
      </p:sp>
      <p:sp>
        <p:nvSpPr>
          <p:cNvPr id="18" name="Text 16"/>
          <p:cNvSpPr/>
          <p:nvPr/>
        </p:nvSpPr>
        <p:spPr>
          <a:xfrm>
            <a:off x="7414379" y="4549259"/>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FV = 1000 × (1.08)³ = ₺1,259</a:t>
            </a:r>
            <a:endParaRPr lang="en-US" sz="1550" dirty="0"/>
          </a:p>
        </p:txBody>
      </p:sp>
      <p:sp>
        <p:nvSpPr>
          <p:cNvPr id="19" name="Text 17"/>
          <p:cNvSpPr/>
          <p:nvPr/>
        </p:nvSpPr>
        <p:spPr>
          <a:xfrm>
            <a:off x="793790" y="5437227"/>
            <a:ext cx="4920972"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Understanding Compound Growth</a:t>
            </a:r>
            <a:endParaRPr lang="en-US" sz="2300" dirty="0"/>
          </a:p>
        </p:txBody>
      </p:sp>
      <p:sp>
        <p:nvSpPr>
          <p:cNvPr id="20" name="Text 18"/>
          <p:cNvSpPr/>
          <p:nvPr/>
        </p:nvSpPr>
        <p:spPr>
          <a:xfrm>
            <a:off x="793790" y="6007656"/>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The future value formula captures the power of compound interest, where you earn returns not only on your initial investment but also on the accumulated interest from previous periods.</a:t>
            </a:r>
            <a:endParaRPr lang="en-US" sz="1550" dirty="0"/>
          </a:p>
        </p:txBody>
      </p:sp>
      <p:sp>
        <p:nvSpPr>
          <p:cNvPr id="21" name="Text 19"/>
          <p:cNvSpPr/>
          <p:nvPr/>
        </p:nvSpPr>
        <p:spPr>
          <a:xfrm>
            <a:off x="7564874" y="5437227"/>
            <a:ext cx="2989659" cy="372070"/>
          </a:xfrm>
          <a:prstGeom prst="rect">
            <a:avLst/>
          </a:prstGeom>
          <a:noFill/>
          <a:ln/>
        </p:spPr>
        <p:txBody>
          <a:bodyPr wrap="none" lIns="0" tIns="0" rIns="0" bIns="0" rtlCol="0" anchor="t"/>
          <a:lstStyle/>
          <a:p>
            <a:pPr marL="0" indent="0" algn="l">
              <a:lnSpc>
                <a:spcPts val="2900"/>
              </a:lnSpc>
              <a:buNone/>
            </a:pPr>
            <a:r>
              <a:rPr lang="en-US" sz="2300" dirty="0">
                <a:solidFill>
                  <a:srgbClr val="030303"/>
                </a:solidFill>
                <a:latin typeface="DM Sans Semi Bold" pitchFamily="34" charset="0"/>
                <a:ea typeface="DM Sans Semi Bold" pitchFamily="34" charset="-122"/>
                <a:cs typeface="DM Sans Semi Bold" pitchFamily="34" charset="-120"/>
              </a:rPr>
              <a:t>Practical Application</a:t>
            </a:r>
            <a:endParaRPr lang="en-US" sz="2300" dirty="0"/>
          </a:p>
        </p:txBody>
      </p:sp>
      <p:sp>
        <p:nvSpPr>
          <p:cNvPr id="22" name="Text 20"/>
          <p:cNvSpPr/>
          <p:nvPr/>
        </p:nvSpPr>
        <p:spPr>
          <a:xfrm>
            <a:off x="7564874" y="6007656"/>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64646"/>
                </a:solidFill>
                <a:latin typeface="Inter Medium" pitchFamily="34" charset="0"/>
                <a:ea typeface="Inter Medium" pitchFamily="34" charset="-122"/>
                <a:cs typeface="Inter Medium" pitchFamily="34" charset="-120"/>
              </a:rPr>
              <a:t>This calculation is essential for retirement planning, education savings, and any long-term financial goal where you need to understand how much your current investment will grow over time.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2724</Words>
  <Application>Microsoft Office PowerPoint</Application>
  <PresentationFormat>Özel</PresentationFormat>
  <Paragraphs>239</Paragraphs>
  <Slides>25</Slides>
  <Notes>25</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Inter Medium</vt:lpstr>
      <vt:lpstr>DM Sans Semi Bold</vt:lpstr>
      <vt:lpstr>Arial</vt:lpstr>
      <vt:lpstr>DM Sans Light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Eda Kayhan</dc:creator>
  <cp:lastModifiedBy>Eda Kayhan</cp:lastModifiedBy>
  <cp:revision>2</cp:revision>
  <dcterms:created xsi:type="dcterms:W3CDTF">2025-11-04T20:30:22Z</dcterms:created>
  <dcterms:modified xsi:type="dcterms:W3CDTF">2025-11-05T09:58:27Z</dcterms:modified>
</cp:coreProperties>
</file>