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6933" y="2364485"/>
            <a:ext cx="3304540" cy="2668905"/>
          </a:xfrm>
          <a:custGeom>
            <a:avLst/>
            <a:gdLst/>
            <a:ahLst/>
            <a:cxnLst/>
            <a:rect l="l" t="t" r="r" b="b"/>
            <a:pathLst>
              <a:path w="3304540" h="2668904">
                <a:moveTo>
                  <a:pt x="0" y="0"/>
                </a:moveTo>
                <a:lnTo>
                  <a:pt x="0" y="2668524"/>
                </a:lnTo>
                <a:lnTo>
                  <a:pt x="3304031" y="2668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523738" y="2364485"/>
            <a:ext cx="3305810" cy="2668905"/>
          </a:xfrm>
          <a:custGeom>
            <a:avLst/>
            <a:gdLst/>
            <a:ahLst/>
            <a:cxnLst/>
            <a:rect l="l" t="t" r="r" b="b"/>
            <a:pathLst>
              <a:path w="3305809" h="2668904">
                <a:moveTo>
                  <a:pt x="0" y="0"/>
                </a:moveTo>
                <a:lnTo>
                  <a:pt x="0" y="2668524"/>
                </a:lnTo>
                <a:lnTo>
                  <a:pt x="3305556" y="2668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523738" y="3755897"/>
            <a:ext cx="2668905" cy="1905"/>
          </a:xfrm>
          <a:custGeom>
            <a:avLst/>
            <a:gdLst/>
            <a:ahLst/>
            <a:cxnLst/>
            <a:rect l="l" t="t" r="r" b="b"/>
            <a:pathLst>
              <a:path w="2668904" h="1904">
                <a:moveTo>
                  <a:pt x="0" y="0"/>
                </a:moveTo>
                <a:lnTo>
                  <a:pt x="2668523" y="1524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539" y="150113"/>
            <a:ext cx="7082891" cy="5182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640" y="1633169"/>
            <a:ext cx="8685530" cy="3880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1091" y="189898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solidFill>
                  <a:srgbClr val="000000"/>
                </a:solidFill>
              </a:rPr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3147441" y="2797810"/>
            <a:ext cx="2769870" cy="14318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>
                <a:solidFill>
                  <a:srgbClr val="4F81BC"/>
                </a:solidFill>
                <a:latin typeface="Calibri"/>
                <a:cs typeface="Calibri"/>
              </a:rPr>
              <a:t>Market</a:t>
            </a:r>
            <a:r>
              <a:rPr sz="2400" spc="-7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4F81BC"/>
                </a:solidFill>
                <a:latin typeface="Calibri"/>
                <a:cs typeface="Calibri"/>
              </a:rPr>
              <a:t>Power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sz="2000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60" dirty="0">
                <a:solidFill>
                  <a:srgbClr val="0F243E"/>
                </a:solidFill>
                <a:latin typeface="Calibri"/>
                <a:cs typeface="Calibri"/>
              </a:rPr>
              <a:t>Cansu Unver-Erbas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25292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WHY</a:t>
            </a:r>
            <a:r>
              <a:rPr spc="-25" dirty="0"/>
              <a:t> </a:t>
            </a:r>
            <a:r>
              <a:rPr spc="-20" dirty="0"/>
              <a:t>MONOPOLY</a:t>
            </a:r>
            <a:r>
              <a:rPr spc="-45" dirty="0"/>
              <a:t> </a:t>
            </a:r>
            <a:r>
              <a:rPr spc="-10" dirty="0"/>
              <a:t>ARISE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</a:t>
            </a:r>
            <a:r>
              <a:rPr spc="-50" dirty="0"/>
              <a:t> </a:t>
            </a:r>
            <a:r>
              <a:rPr dirty="0"/>
              <a:t>fundamental</a:t>
            </a:r>
            <a:r>
              <a:rPr spc="-40" dirty="0"/>
              <a:t> </a:t>
            </a:r>
            <a:r>
              <a:rPr dirty="0"/>
              <a:t>cause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monopoly</a:t>
            </a:r>
            <a:r>
              <a:rPr spc="-7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barriers</a:t>
            </a:r>
            <a:r>
              <a:rPr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6FC0"/>
                </a:solidFill>
                <a:latin typeface="Calibri"/>
                <a:cs typeface="Calibri"/>
              </a:rPr>
              <a:t>entry</a:t>
            </a:r>
            <a:r>
              <a:rPr spc="-10" dirty="0"/>
              <a:t>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dirty="0"/>
              <a:t>Other</a:t>
            </a:r>
            <a:r>
              <a:rPr spc="-55" dirty="0"/>
              <a:t> </a:t>
            </a:r>
            <a:r>
              <a:rPr dirty="0"/>
              <a:t>firms</a:t>
            </a:r>
            <a:r>
              <a:rPr spc="-35" dirty="0"/>
              <a:t> </a:t>
            </a:r>
            <a:r>
              <a:rPr dirty="0"/>
              <a:t>cannot</a:t>
            </a:r>
            <a:r>
              <a:rPr spc="-55" dirty="0"/>
              <a:t> </a:t>
            </a:r>
            <a:r>
              <a:rPr dirty="0"/>
              <a:t>enter</a:t>
            </a:r>
            <a:r>
              <a:rPr spc="-40" dirty="0"/>
              <a:t> </a:t>
            </a:r>
            <a:r>
              <a:rPr spc="-10" dirty="0"/>
              <a:t>because:</a:t>
            </a: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only</a:t>
            </a:r>
            <a:r>
              <a:rPr spc="-5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monopoly</a:t>
            </a:r>
            <a:r>
              <a:rPr spc="-65" dirty="0"/>
              <a:t> </a:t>
            </a:r>
            <a:r>
              <a:rPr dirty="0"/>
              <a:t>owns</a:t>
            </a:r>
            <a:r>
              <a:rPr spc="-45" dirty="0"/>
              <a:t> </a:t>
            </a:r>
            <a:r>
              <a:rPr b="1" dirty="0">
                <a:latin typeface="Calibri"/>
                <a:cs typeface="Calibri"/>
              </a:rPr>
              <a:t>a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key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resource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dirty="0"/>
              <a:t>(does</a:t>
            </a:r>
            <a:r>
              <a:rPr spc="-35" dirty="0"/>
              <a:t> </a:t>
            </a:r>
            <a:r>
              <a:rPr dirty="0"/>
              <a:t>not</a:t>
            </a:r>
            <a:r>
              <a:rPr spc="-45" dirty="0"/>
              <a:t> </a:t>
            </a:r>
            <a:r>
              <a:rPr dirty="0"/>
              <a:t>occur</a:t>
            </a:r>
            <a:r>
              <a:rPr spc="-40" dirty="0"/>
              <a:t> </a:t>
            </a:r>
            <a:r>
              <a:rPr dirty="0"/>
              <a:t>often</a:t>
            </a:r>
            <a:r>
              <a:rPr spc="-40" dirty="0"/>
              <a:t> </a:t>
            </a:r>
            <a:r>
              <a:rPr dirty="0"/>
              <a:t>in</a:t>
            </a:r>
            <a:r>
              <a:rPr spc="-25" dirty="0"/>
              <a:t> </a:t>
            </a:r>
            <a:r>
              <a:rPr spc="-10" dirty="0"/>
              <a:t>reality);</a:t>
            </a:r>
          </a:p>
          <a:p>
            <a:pPr marL="355600" marR="5080" indent="-342900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5600" algn="l"/>
              </a:tabLst>
            </a:pPr>
            <a:r>
              <a:rPr dirty="0"/>
              <a:t>the</a:t>
            </a:r>
            <a:r>
              <a:rPr spc="305" dirty="0"/>
              <a:t> </a:t>
            </a:r>
            <a:r>
              <a:rPr dirty="0"/>
              <a:t>government</a:t>
            </a:r>
            <a:r>
              <a:rPr spc="305" dirty="0"/>
              <a:t> </a:t>
            </a:r>
            <a:r>
              <a:rPr dirty="0"/>
              <a:t>gives</a:t>
            </a:r>
            <a:r>
              <a:rPr spc="295" dirty="0"/>
              <a:t> </a:t>
            </a:r>
            <a:r>
              <a:rPr dirty="0"/>
              <a:t>a</a:t>
            </a:r>
            <a:r>
              <a:rPr spc="305" dirty="0"/>
              <a:t> </a:t>
            </a:r>
            <a:r>
              <a:rPr dirty="0"/>
              <a:t>single</a:t>
            </a:r>
            <a:r>
              <a:rPr spc="300" dirty="0"/>
              <a:t> </a:t>
            </a:r>
            <a:r>
              <a:rPr dirty="0"/>
              <a:t>firm</a:t>
            </a:r>
            <a:r>
              <a:rPr spc="295" dirty="0"/>
              <a:t> </a:t>
            </a:r>
            <a:r>
              <a:rPr dirty="0"/>
              <a:t>the</a:t>
            </a:r>
            <a:r>
              <a:rPr spc="310" dirty="0"/>
              <a:t> </a:t>
            </a:r>
            <a:r>
              <a:rPr b="1" dirty="0">
                <a:latin typeface="Calibri"/>
                <a:cs typeface="Calibri"/>
              </a:rPr>
              <a:t>exclusive</a:t>
            </a:r>
            <a:r>
              <a:rPr b="1" spc="30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right</a:t>
            </a:r>
            <a:r>
              <a:rPr b="1" spc="290" dirty="0">
                <a:latin typeface="Calibri"/>
                <a:cs typeface="Calibri"/>
              </a:rPr>
              <a:t> </a:t>
            </a:r>
            <a:r>
              <a:rPr dirty="0"/>
              <a:t>to</a:t>
            </a:r>
            <a:r>
              <a:rPr spc="300" dirty="0"/>
              <a:t> </a:t>
            </a:r>
            <a:r>
              <a:rPr dirty="0"/>
              <a:t>produce</a:t>
            </a:r>
            <a:r>
              <a:rPr spc="300" dirty="0"/>
              <a:t> </a:t>
            </a:r>
            <a:r>
              <a:rPr dirty="0"/>
              <a:t>a</a:t>
            </a:r>
            <a:r>
              <a:rPr spc="290" dirty="0"/>
              <a:t> </a:t>
            </a:r>
            <a:r>
              <a:rPr dirty="0"/>
              <a:t>good</a:t>
            </a:r>
            <a:r>
              <a:rPr spc="305" dirty="0"/>
              <a:t> </a:t>
            </a:r>
            <a:r>
              <a:rPr spc="-25" dirty="0"/>
              <a:t>or </a:t>
            </a:r>
            <a:r>
              <a:rPr dirty="0"/>
              <a:t>service</a:t>
            </a:r>
            <a:r>
              <a:rPr spc="-30" dirty="0"/>
              <a:t> </a:t>
            </a:r>
            <a:r>
              <a:rPr dirty="0"/>
              <a:t>(e.g.,</a:t>
            </a:r>
            <a:r>
              <a:rPr spc="-55" dirty="0"/>
              <a:t> </a:t>
            </a:r>
            <a:r>
              <a:rPr dirty="0"/>
              <a:t>Sweden</a:t>
            </a:r>
            <a:r>
              <a:rPr spc="-55" dirty="0"/>
              <a:t> </a:t>
            </a:r>
            <a:r>
              <a:rPr dirty="0"/>
              <a:t>has</a:t>
            </a:r>
            <a:r>
              <a:rPr spc="-40" dirty="0"/>
              <a:t> </a:t>
            </a:r>
            <a:r>
              <a:rPr dirty="0"/>
              <a:t>an</a:t>
            </a:r>
            <a:r>
              <a:rPr spc="-45" dirty="0"/>
              <a:t> </a:t>
            </a:r>
            <a:r>
              <a:rPr dirty="0"/>
              <a:t>alcohol</a:t>
            </a:r>
            <a:r>
              <a:rPr spc="-55" dirty="0"/>
              <a:t> </a:t>
            </a:r>
            <a:r>
              <a:rPr dirty="0"/>
              <a:t>retail</a:t>
            </a:r>
            <a:r>
              <a:rPr spc="-35" dirty="0"/>
              <a:t> </a:t>
            </a:r>
            <a:r>
              <a:rPr spc="-10" dirty="0"/>
              <a:t>monopoly);</a:t>
            </a:r>
          </a:p>
          <a:p>
            <a:pPr marL="354965" indent="-342265">
              <a:lnSpc>
                <a:spcPct val="100000"/>
              </a:lnSpc>
              <a:spcBef>
                <a:spcPts val="163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the</a:t>
            </a:r>
            <a:r>
              <a:rPr spc="80" dirty="0"/>
              <a:t> </a:t>
            </a:r>
            <a:r>
              <a:rPr dirty="0"/>
              <a:t>costs</a:t>
            </a:r>
            <a:r>
              <a:rPr spc="75" dirty="0"/>
              <a:t> </a:t>
            </a:r>
            <a:r>
              <a:rPr dirty="0"/>
              <a:t>of</a:t>
            </a:r>
            <a:r>
              <a:rPr spc="85" dirty="0"/>
              <a:t> </a:t>
            </a:r>
            <a:r>
              <a:rPr dirty="0"/>
              <a:t>production</a:t>
            </a:r>
            <a:r>
              <a:rPr spc="90" dirty="0"/>
              <a:t> </a:t>
            </a:r>
            <a:r>
              <a:rPr dirty="0"/>
              <a:t>are</a:t>
            </a:r>
            <a:r>
              <a:rPr spc="80" dirty="0"/>
              <a:t> </a:t>
            </a:r>
            <a:r>
              <a:rPr dirty="0"/>
              <a:t>such</a:t>
            </a:r>
            <a:r>
              <a:rPr spc="90" dirty="0"/>
              <a:t> </a:t>
            </a:r>
            <a:r>
              <a:rPr dirty="0"/>
              <a:t>that</a:t>
            </a:r>
            <a:r>
              <a:rPr spc="80" dirty="0"/>
              <a:t> </a:t>
            </a:r>
            <a:r>
              <a:rPr dirty="0"/>
              <a:t>a</a:t>
            </a:r>
            <a:r>
              <a:rPr spc="80" dirty="0"/>
              <a:t> </a:t>
            </a:r>
            <a:r>
              <a:rPr dirty="0"/>
              <a:t>single</a:t>
            </a:r>
            <a:r>
              <a:rPr spc="80" dirty="0"/>
              <a:t> </a:t>
            </a:r>
            <a:r>
              <a:rPr dirty="0"/>
              <a:t>producer</a:t>
            </a:r>
            <a:r>
              <a:rPr spc="75" dirty="0"/>
              <a:t> </a:t>
            </a:r>
            <a:r>
              <a:rPr dirty="0"/>
              <a:t>is</a:t>
            </a:r>
            <a:r>
              <a:rPr spc="80" dirty="0"/>
              <a:t> </a:t>
            </a:r>
            <a:r>
              <a:rPr b="1" dirty="0">
                <a:latin typeface="Calibri"/>
                <a:cs typeface="Calibri"/>
              </a:rPr>
              <a:t>more</a:t>
            </a:r>
            <a:r>
              <a:rPr b="1" spc="8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efficient</a:t>
            </a:r>
            <a:r>
              <a:rPr b="1" spc="65" dirty="0">
                <a:latin typeface="Calibri"/>
                <a:cs typeface="Calibri"/>
              </a:rPr>
              <a:t> </a:t>
            </a:r>
            <a:r>
              <a:rPr dirty="0"/>
              <a:t>than</a:t>
            </a:r>
            <a:r>
              <a:rPr spc="85" dirty="0"/>
              <a:t> </a:t>
            </a:r>
            <a:r>
              <a:rPr spc="-50" dirty="0"/>
              <a:t>a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/>
              <a:t>large</a:t>
            </a:r>
            <a:r>
              <a:rPr spc="-55" dirty="0"/>
              <a:t> </a:t>
            </a:r>
            <a:r>
              <a:rPr dirty="0"/>
              <a:t>number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producers</a:t>
            </a:r>
            <a:r>
              <a:rPr spc="-45" dirty="0"/>
              <a:t> </a:t>
            </a:r>
            <a:r>
              <a:rPr dirty="0"/>
              <a:t>(e.g.,</a:t>
            </a:r>
            <a:r>
              <a:rPr spc="-60" dirty="0"/>
              <a:t> </a:t>
            </a:r>
            <a:r>
              <a:rPr dirty="0"/>
              <a:t>for</a:t>
            </a:r>
            <a:r>
              <a:rPr spc="-55" dirty="0"/>
              <a:t> </a:t>
            </a:r>
            <a:r>
              <a:rPr dirty="0"/>
              <a:t>water</a:t>
            </a:r>
            <a:r>
              <a:rPr spc="-35" dirty="0"/>
              <a:t> </a:t>
            </a:r>
            <a:r>
              <a:rPr spc="-10" dirty="0"/>
              <a:t>distribution);</a:t>
            </a:r>
          </a:p>
          <a:p>
            <a:pPr marL="354965" indent="-342265">
              <a:lnSpc>
                <a:spcPct val="100000"/>
              </a:lnSpc>
              <a:spcBef>
                <a:spcPts val="163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a</a:t>
            </a:r>
            <a:r>
              <a:rPr spc="45" dirty="0"/>
              <a:t> </a:t>
            </a:r>
            <a:r>
              <a:rPr dirty="0"/>
              <a:t>firm</a:t>
            </a:r>
            <a:r>
              <a:rPr spc="40" dirty="0"/>
              <a:t> </a:t>
            </a:r>
            <a:r>
              <a:rPr dirty="0"/>
              <a:t>is</a:t>
            </a:r>
            <a:r>
              <a:rPr spc="50" dirty="0"/>
              <a:t> </a:t>
            </a:r>
            <a:r>
              <a:rPr dirty="0"/>
              <a:t>able</a:t>
            </a:r>
            <a:r>
              <a:rPr spc="45" dirty="0"/>
              <a:t> </a:t>
            </a:r>
            <a:r>
              <a:rPr dirty="0"/>
              <a:t>to</a:t>
            </a:r>
            <a:r>
              <a:rPr spc="35" dirty="0"/>
              <a:t> </a:t>
            </a:r>
            <a:r>
              <a:rPr dirty="0"/>
              <a:t>gain</a:t>
            </a:r>
            <a:r>
              <a:rPr spc="25" dirty="0"/>
              <a:t> </a:t>
            </a:r>
            <a:r>
              <a:rPr dirty="0"/>
              <a:t>control</a:t>
            </a:r>
            <a:r>
              <a:rPr spc="30" dirty="0"/>
              <a:t> </a:t>
            </a:r>
            <a:r>
              <a:rPr dirty="0"/>
              <a:t>of</a:t>
            </a:r>
            <a:r>
              <a:rPr spc="35" dirty="0"/>
              <a:t> </a:t>
            </a:r>
            <a:r>
              <a:rPr dirty="0"/>
              <a:t>other</a:t>
            </a:r>
            <a:r>
              <a:rPr spc="40" dirty="0"/>
              <a:t> </a:t>
            </a:r>
            <a:r>
              <a:rPr dirty="0"/>
              <a:t>firms</a:t>
            </a:r>
            <a:r>
              <a:rPr spc="40" dirty="0"/>
              <a:t> </a:t>
            </a:r>
            <a:r>
              <a:rPr dirty="0"/>
              <a:t>in</a:t>
            </a:r>
            <a:r>
              <a:rPr spc="50" dirty="0"/>
              <a:t> </a:t>
            </a:r>
            <a:r>
              <a:rPr dirty="0"/>
              <a:t>the</a:t>
            </a:r>
            <a:r>
              <a:rPr spc="40" dirty="0"/>
              <a:t> </a:t>
            </a:r>
            <a:r>
              <a:rPr dirty="0"/>
              <a:t>market</a:t>
            </a:r>
            <a:r>
              <a:rPr spc="45" dirty="0"/>
              <a:t> </a:t>
            </a:r>
            <a:r>
              <a:rPr dirty="0"/>
              <a:t>and</a:t>
            </a:r>
            <a:r>
              <a:rPr spc="40" dirty="0"/>
              <a:t> </a:t>
            </a:r>
            <a:r>
              <a:rPr dirty="0"/>
              <a:t>thus</a:t>
            </a:r>
            <a:r>
              <a:rPr spc="40" dirty="0"/>
              <a:t> </a:t>
            </a:r>
            <a:r>
              <a:rPr b="1" dirty="0">
                <a:latin typeface="Calibri"/>
                <a:cs typeface="Calibri"/>
              </a:rPr>
              <a:t>grows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size</a:t>
            </a:r>
          </a:p>
          <a:p>
            <a:pPr marL="355600">
              <a:lnSpc>
                <a:spcPct val="100000"/>
              </a:lnSpc>
            </a:pPr>
            <a:r>
              <a:rPr dirty="0"/>
              <a:t>(e.g.,</a:t>
            </a:r>
            <a:r>
              <a:rPr spc="-20" dirty="0"/>
              <a:t> </a:t>
            </a:r>
            <a:r>
              <a:rPr spc="-10" dirty="0"/>
              <a:t>facebook).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</a:pPr>
            <a:r>
              <a:rPr dirty="0"/>
              <a:t>EXAMPLE</a:t>
            </a:r>
            <a:r>
              <a:rPr spc="-2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A </a:t>
            </a:r>
            <a:r>
              <a:rPr spc="-10" dirty="0"/>
              <a:t>MONOPOLY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1296" y="890016"/>
            <a:ext cx="2209800" cy="290169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2709" y="4147184"/>
            <a:ext cx="798830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National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Football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League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(NFL)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close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competitors.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However,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anyone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attempt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replicate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NFL.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enough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could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create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football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league,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create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teams,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media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coverage,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find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sponsors,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lease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stadium,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etc.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problem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barriers</a:t>
            </a:r>
            <a:r>
              <a:rPr sz="2000" b="1" spc="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entry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order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venture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profitable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simply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isn't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worthwhile. </a:t>
            </a:r>
            <a:r>
              <a:rPr sz="2000" dirty="0">
                <a:latin typeface="Calibri"/>
                <a:cs typeface="Calibri"/>
              </a:rPr>
              <a:t>Especially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after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couple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colossal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failures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those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tried.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35264" y="2415254"/>
            <a:ext cx="3869690" cy="2925445"/>
            <a:chOff x="5035264" y="2415254"/>
            <a:chExt cx="3869690" cy="2925445"/>
          </a:xfrm>
        </p:grpSpPr>
        <p:sp>
          <p:nvSpPr>
            <p:cNvPr id="3" name="object 3"/>
            <p:cNvSpPr/>
            <p:nvPr/>
          </p:nvSpPr>
          <p:spPr>
            <a:xfrm>
              <a:off x="5112258" y="2535174"/>
              <a:ext cx="3546475" cy="2647315"/>
            </a:xfrm>
            <a:custGeom>
              <a:avLst/>
              <a:gdLst/>
              <a:ahLst/>
              <a:cxnLst/>
              <a:rect l="l" t="t" r="r" b="b"/>
              <a:pathLst>
                <a:path w="3546475" h="2647315">
                  <a:moveTo>
                    <a:pt x="0" y="2647188"/>
                  </a:moveTo>
                  <a:lnTo>
                    <a:pt x="3546347" y="2647188"/>
                  </a:lnTo>
                  <a:lnTo>
                    <a:pt x="3546347" y="0"/>
                  </a:lnTo>
                  <a:lnTo>
                    <a:pt x="0" y="0"/>
                  </a:lnTo>
                  <a:lnTo>
                    <a:pt x="0" y="2647188"/>
                  </a:lnTo>
                  <a:close/>
                </a:path>
              </a:pathLst>
            </a:custGeom>
            <a:ln w="153987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11496" y="2534412"/>
              <a:ext cx="3546475" cy="2647315"/>
            </a:xfrm>
            <a:custGeom>
              <a:avLst/>
              <a:gdLst/>
              <a:ahLst/>
              <a:cxnLst/>
              <a:rect l="l" t="t" r="r" b="b"/>
              <a:pathLst>
                <a:path w="3546475" h="2647315">
                  <a:moveTo>
                    <a:pt x="0" y="2647188"/>
                  </a:moveTo>
                  <a:lnTo>
                    <a:pt x="3546348" y="2647188"/>
                  </a:lnTo>
                  <a:lnTo>
                    <a:pt x="3546348" y="0"/>
                  </a:lnTo>
                  <a:lnTo>
                    <a:pt x="0" y="0"/>
                  </a:lnTo>
                  <a:lnTo>
                    <a:pt x="0" y="2647188"/>
                  </a:lnTo>
                  <a:close/>
                </a:path>
              </a:pathLst>
            </a:custGeom>
            <a:ln w="1397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56632" y="2421636"/>
              <a:ext cx="3848100" cy="2918460"/>
            </a:xfrm>
            <a:custGeom>
              <a:avLst/>
              <a:gdLst/>
              <a:ahLst/>
              <a:cxnLst/>
              <a:rect l="l" t="t" r="r" b="b"/>
              <a:pathLst>
                <a:path w="3848100" h="2918460">
                  <a:moveTo>
                    <a:pt x="3848100" y="0"/>
                  </a:moveTo>
                  <a:lnTo>
                    <a:pt x="0" y="0"/>
                  </a:lnTo>
                  <a:lnTo>
                    <a:pt x="0" y="2918460"/>
                  </a:lnTo>
                  <a:lnTo>
                    <a:pt x="3848100" y="2918460"/>
                  </a:lnTo>
                  <a:lnTo>
                    <a:pt x="3848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57394" y="2422398"/>
              <a:ext cx="3589020" cy="2703830"/>
            </a:xfrm>
            <a:custGeom>
              <a:avLst/>
              <a:gdLst/>
              <a:ahLst/>
              <a:cxnLst/>
              <a:rect l="l" t="t" r="r" b="b"/>
              <a:pathLst>
                <a:path w="3589020" h="2703829">
                  <a:moveTo>
                    <a:pt x="0" y="0"/>
                  </a:moveTo>
                  <a:lnTo>
                    <a:pt x="0" y="2703576"/>
                  </a:lnTo>
                  <a:lnTo>
                    <a:pt x="3589020" y="2703576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621728" y="2415254"/>
            <a:ext cx="3615690" cy="2718435"/>
            <a:chOff x="621728" y="2415254"/>
            <a:chExt cx="3615690" cy="2718435"/>
          </a:xfrm>
        </p:grpSpPr>
        <p:sp>
          <p:nvSpPr>
            <p:cNvPr id="8" name="object 8"/>
            <p:cNvSpPr/>
            <p:nvPr/>
          </p:nvSpPr>
          <p:spPr>
            <a:xfrm>
              <a:off x="642366" y="2422398"/>
              <a:ext cx="3587750" cy="2703830"/>
            </a:xfrm>
            <a:custGeom>
              <a:avLst/>
              <a:gdLst/>
              <a:ahLst/>
              <a:cxnLst/>
              <a:rect l="l" t="t" r="r" b="b"/>
              <a:pathLst>
                <a:path w="3587750" h="2703829">
                  <a:moveTo>
                    <a:pt x="0" y="0"/>
                  </a:moveTo>
                  <a:lnTo>
                    <a:pt x="0" y="2703576"/>
                  </a:lnTo>
                  <a:lnTo>
                    <a:pt x="3587496" y="2703576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2366" y="3815334"/>
              <a:ext cx="2845435" cy="1905"/>
            </a:xfrm>
            <a:custGeom>
              <a:avLst/>
              <a:gdLst/>
              <a:ahLst/>
              <a:cxnLst/>
              <a:rect l="l" t="t" r="r" b="b"/>
              <a:pathLst>
                <a:path w="2845435" h="1904">
                  <a:moveTo>
                    <a:pt x="0" y="0"/>
                  </a:moveTo>
                  <a:lnTo>
                    <a:pt x="2845308" y="1524"/>
                  </a:lnTo>
                </a:path>
              </a:pathLst>
            </a:custGeom>
            <a:ln w="41275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929508" y="5137150"/>
            <a:ext cx="137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Quantity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Output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54984" y="3717797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49527" y="2036190"/>
            <a:ext cx="28581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(a)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0" dirty="0">
                <a:latin typeface="Arial"/>
                <a:cs typeface="Arial"/>
              </a:rPr>
              <a:t>Firm’s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Curve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60263" y="2036190"/>
            <a:ext cx="24434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(b)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Monopolist’s </a:t>
            </a: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Curve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127" y="514210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626" y="2377566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41869" y="5137150"/>
            <a:ext cx="137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Quantity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Output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28361" y="514210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42484" y="2377566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183885" y="2900933"/>
            <a:ext cx="2409825" cy="1774189"/>
          </a:xfrm>
          <a:custGeom>
            <a:avLst/>
            <a:gdLst/>
            <a:ahLst/>
            <a:cxnLst/>
            <a:rect l="l" t="t" r="r" b="b"/>
            <a:pathLst>
              <a:path w="2409825" h="1774189">
                <a:moveTo>
                  <a:pt x="0" y="0"/>
                </a:moveTo>
                <a:lnTo>
                  <a:pt x="2409443" y="1773935"/>
                </a:lnTo>
              </a:path>
            </a:pathLst>
          </a:custGeom>
          <a:ln w="41274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673720" y="4549902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680195" y="6526479"/>
            <a:ext cx="1028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MONOPOLIES</a:t>
            </a:r>
            <a:r>
              <a:rPr spc="-65" dirty="0"/>
              <a:t> </a:t>
            </a:r>
            <a:r>
              <a:rPr dirty="0"/>
              <a:t>MAKE</a:t>
            </a:r>
            <a:r>
              <a:rPr spc="-30" dirty="0"/>
              <a:t> </a:t>
            </a:r>
            <a:r>
              <a:rPr dirty="0"/>
              <a:t>PRODUCTION</a:t>
            </a:r>
            <a:r>
              <a:rPr spc="-7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PRICING</a:t>
            </a:r>
            <a:r>
              <a:rPr spc="-45" dirty="0"/>
              <a:t> </a:t>
            </a:r>
            <a:r>
              <a:rPr spc="-10" dirty="0"/>
              <a:t>DECISIONS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275640" y="901953"/>
            <a:ext cx="868299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Contrarily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firms,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perfectly </a:t>
            </a:r>
            <a:r>
              <a:rPr sz="2000" dirty="0">
                <a:latin typeface="Calibri"/>
                <a:cs typeface="Calibri"/>
              </a:rPr>
              <a:t>elastic: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monopoly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faces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market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demand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7211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6955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HOW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MAKE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PRICING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DECISIONS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1572426"/>
            <a:ext cx="8683625" cy="39287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(downward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sloping)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raises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less,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reduces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sells,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 increases.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(P,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Q)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provides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constraint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monopoly’s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ability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power.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point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best?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" y="1709927"/>
            <a:ext cx="8915400" cy="415747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459607" y="6039103"/>
            <a:ext cx="39433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Notice: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AR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but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not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equal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MR!!!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3317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Monopoly’s</a:t>
            </a:r>
            <a:r>
              <a:rPr spc="-90" dirty="0"/>
              <a:t> </a:t>
            </a:r>
            <a:r>
              <a:rPr spc="-25" dirty="0"/>
              <a:t>Total,</a:t>
            </a:r>
            <a:r>
              <a:rPr spc="-80" dirty="0"/>
              <a:t> </a:t>
            </a:r>
            <a:r>
              <a:rPr spc="-10" dirty="0"/>
              <a:t>Average,</a:t>
            </a:r>
            <a:r>
              <a:rPr spc="-30" dirty="0"/>
              <a:t> </a:t>
            </a:r>
            <a:r>
              <a:rPr dirty="0"/>
              <a:t>and</a:t>
            </a:r>
            <a:r>
              <a:rPr spc="-70" dirty="0"/>
              <a:t> </a:t>
            </a:r>
            <a:r>
              <a:rPr dirty="0"/>
              <a:t>Marginal</a:t>
            </a:r>
            <a:r>
              <a:rPr spc="-60" dirty="0"/>
              <a:t> </a:t>
            </a:r>
            <a:r>
              <a:rPr spc="-10" dirty="0"/>
              <a:t>Revenue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35697" y="1367377"/>
            <a:ext cx="7092950" cy="4819015"/>
            <a:chOff x="1135697" y="1367377"/>
            <a:chExt cx="7092950" cy="4819015"/>
          </a:xfrm>
        </p:grpSpPr>
        <p:sp>
          <p:nvSpPr>
            <p:cNvPr id="3" name="object 3"/>
            <p:cNvSpPr/>
            <p:nvPr/>
          </p:nvSpPr>
          <p:spPr>
            <a:xfrm>
              <a:off x="1165860" y="1842516"/>
              <a:ext cx="4154804" cy="4307205"/>
            </a:xfrm>
            <a:custGeom>
              <a:avLst/>
              <a:gdLst/>
              <a:ahLst/>
              <a:cxnLst/>
              <a:rect l="l" t="t" r="r" b="b"/>
              <a:pathLst>
                <a:path w="4154804" h="4307205">
                  <a:moveTo>
                    <a:pt x="0" y="0"/>
                  </a:moveTo>
                  <a:lnTo>
                    <a:pt x="4154424" y="4306824"/>
                  </a:lnTo>
                </a:path>
              </a:pathLst>
            </a:custGeom>
            <a:ln w="60325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65860" y="1842516"/>
              <a:ext cx="4418330" cy="2286000"/>
            </a:xfrm>
            <a:custGeom>
              <a:avLst/>
              <a:gdLst/>
              <a:ahLst/>
              <a:cxnLst/>
              <a:rect l="l" t="t" r="r" b="b"/>
              <a:pathLst>
                <a:path w="4418330" h="2286000">
                  <a:moveTo>
                    <a:pt x="0" y="0"/>
                  </a:moveTo>
                  <a:lnTo>
                    <a:pt x="4418076" y="2286000"/>
                  </a:lnTo>
                </a:path>
              </a:pathLst>
            </a:custGeom>
            <a:ln w="60325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85672" y="1377696"/>
              <a:ext cx="4419600" cy="4733925"/>
            </a:xfrm>
            <a:custGeom>
              <a:avLst/>
              <a:gdLst/>
              <a:ahLst/>
              <a:cxnLst/>
              <a:rect l="l" t="t" r="r" b="b"/>
              <a:pathLst>
                <a:path w="4419600" h="4733925">
                  <a:moveTo>
                    <a:pt x="0" y="0"/>
                  </a:moveTo>
                  <a:lnTo>
                    <a:pt x="1524" y="4732020"/>
                  </a:lnTo>
                </a:path>
                <a:path w="4419600" h="4733925">
                  <a:moveTo>
                    <a:pt x="21336" y="749807"/>
                  </a:moveTo>
                  <a:lnTo>
                    <a:pt x="182880" y="751331"/>
                  </a:lnTo>
                </a:path>
                <a:path w="4419600" h="4733925">
                  <a:moveTo>
                    <a:pt x="21336" y="1031748"/>
                  </a:moveTo>
                  <a:lnTo>
                    <a:pt x="182880" y="1033271"/>
                  </a:lnTo>
                </a:path>
                <a:path w="4419600" h="4733925">
                  <a:moveTo>
                    <a:pt x="21336" y="1335024"/>
                  </a:moveTo>
                  <a:lnTo>
                    <a:pt x="182880" y="1336548"/>
                  </a:lnTo>
                </a:path>
                <a:path w="4419600" h="4733925">
                  <a:moveTo>
                    <a:pt x="21336" y="1618488"/>
                  </a:moveTo>
                  <a:lnTo>
                    <a:pt x="182880" y="1620012"/>
                  </a:lnTo>
                </a:path>
                <a:path w="4419600" h="4733925">
                  <a:moveTo>
                    <a:pt x="21336" y="1901952"/>
                  </a:moveTo>
                  <a:lnTo>
                    <a:pt x="182880" y="1903476"/>
                  </a:lnTo>
                </a:path>
                <a:path w="4419600" h="4733925">
                  <a:moveTo>
                    <a:pt x="21336" y="2185416"/>
                  </a:moveTo>
                  <a:lnTo>
                    <a:pt x="182880" y="2186940"/>
                  </a:lnTo>
                </a:path>
                <a:path w="4419600" h="4733925">
                  <a:moveTo>
                    <a:pt x="21336" y="2467355"/>
                  </a:moveTo>
                  <a:lnTo>
                    <a:pt x="182880" y="2468879"/>
                  </a:lnTo>
                </a:path>
                <a:path w="4419600" h="4733925">
                  <a:moveTo>
                    <a:pt x="21336" y="2731008"/>
                  </a:moveTo>
                  <a:lnTo>
                    <a:pt x="182880" y="2732531"/>
                  </a:lnTo>
                </a:path>
                <a:path w="4419600" h="4733925">
                  <a:moveTo>
                    <a:pt x="21336" y="3034284"/>
                  </a:moveTo>
                  <a:lnTo>
                    <a:pt x="182880" y="3035808"/>
                  </a:lnTo>
                </a:path>
                <a:path w="4419600" h="4733925">
                  <a:moveTo>
                    <a:pt x="21336" y="3297935"/>
                  </a:moveTo>
                  <a:lnTo>
                    <a:pt x="182880" y="3299459"/>
                  </a:lnTo>
                </a:path>
                <a:path w="4419600" h="4733925">
                  <a:moveTo>
                    <a:pt x="21336" y="4146804"/>
                  </a:moveTo>
                  <a:lnTo>
                    <a:pt x="182880" y="4148328"/>
                  </a:lnTo>
                </a:path>
                <a:path w="4419600" h="4733925">
                  <a:moveTo>
                    <a:pt x="21336" y="3863340"/>
                  </a:moveTo>
                  <a:lnTo>
                    <a:pt x="182880" y="3864864"/>
                  </a:lnTo>
                </a:path>
                <a:path w="4419600" h="4733925">
                  <a:moveTo>
                    <a:pt x="21336" y="4732020"/>
                  </a:moveTo>
                  <a:lnTo>
                    <a:pt x="182880" y="4733544"/>
                  </a:lnTo>
                </a:path>
                <a:path w="4419600" h="4733925">
                  <a:moveTo>
                    <a:pt x="21336" y="4428744"/>
                  </a:moveTo>
                  <a:lnTo>
                    <a:pt x="182880" y="4430268"/>
                  </a:lnTo>
                </a:path>
                <a:path w="4419600" h="4733925">
                  <a:moveTo>
                    <a:pt x="566928" y="3520440"/>
                  </a:moveTo>
                  <a:lnTo>
                    <a:pt x="568452" y="3681983"/>
                  </a:lnTo>
                </a:path>
                <a:path w="4419600" h="4733925">
                  <a:moveTo>
                    <a:pt x="1114044" y="3520440"/>
                  </a:moveTo>
                  <a:lnTo>
                    <a:pt x="1115567" y="3681983"/>
                  </a:lnTo>
                </a:path>
                <a:path w="4419600" h="4733925">
                  <a:moveTo>
                    <a:pt x="1662684" y="3520440"/>
                  </a:moveTo>
                  <a:lnTo>
                    <a:pt x="1664208" y="3681983"/>
                  </a:lnTo>
                </a:path>
                <a:path w="4419600" h="4733925">
                  <a:moveTo>
                    <a:pt x="2208276" y="3520440"/>
                  </a:moveTo>
                  <a:lnTo>
                    <a:pt x="2209800" y="3681983"/>
                  </a:lnTo>
                </a:path>
                <a:path w="4419600" h="4733925">
                  <a:moveTo>
                    <a:pt x="2776728" y="3520440"/>
                  </a:moveTo>
                  <a:lnTo>
                    <a:pt x="2778252" y="3681983"/>
                  </a:lnTo>
                </a:path>
                <a:path w="4419600" h="4733925">
                  <a:moveTo>
                    <a:pt x="3323843" y="3520440"/>
                  </a:moveTo>
                  <a:lnTo>
                    <a:pt x="3325367" y="3681983"/>
                  </a:lnTo>
                </a:path>
                <a:path w="4419600" h="4733925">
                  <a:moveTo>
                    <a:pt x="3870960" y="3520440"/>
                  </a:moveTo>
                  <a:lnTo>
                    <a:pt x="3872483" y="3681983"/>
                  </a:lnTo>
                </a:path>
                <a:path w="4419600" h="4733925">
                  <a:moveTo>
                    <a:pt x="4418076" y="3520440"/>
                  </a:moveTo>
                  <a:lnTo>
                    <a:pt x="4419600" y="3681983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1828" y="2066544"/>
              <a:ext cx="135636" cy="13715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0280" y="2350008"/>
              <a:ext cx="135636" cy="1356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87395" y="2653284"/>
              <a:ext cx="137160" cy="1356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34511" y="2935224"/>
              <a:ext cx="135636" cy="13716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81627" y="3220212"/>
              <a:ext cx="135636" cy="13563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75860" y="3784091"/>
              <a:ext cx="135636" cy="1371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44312" y="4067556"/>
              <a:ext cx="135636" cy="1356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27219" y="3502152"/>
              <a:ext cx="137159" cy="13716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218175" y="6050280"/>
              <a:ext cx="137160" cy="13563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23944" y="4898136"/>
              <a:ext cx="137159" cy="13563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29512" y="2106168"/>
              <a:ext cx="135635" cy="1371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51248" y="5462016"/>
              <a:ext cx="137160" cy="1371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503932" y="3220212"/>
              <a:ext cx="135636" cy="13563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09900" y="3764280"/>
              <a:ext cx="137160" cy="13563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57016" y="4331208"/>
              <a:ext cx="137160" cy="13563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935480" y="2631948"/>
              <a:ext cx="135636" cy="13716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185672" y="4978908"/>
              <a:ext cx="7042784" cy="0"/>
            </a:xfrm>
            <a:custGeom>
              <a:avLst/>
              <a:gdLst/>
              <a:ahLst/>
              <a:cxnLst/>
              <a:rect l="l" t="t" r="r" b="b"/>
              <a:pathLst>
                <a:path w="7042784">
                  <a:moveTo>
                    <a:pt x="0" y="0"/>
                  </a:moveTo>
                  <a:lnTo>
                    <a:pt x="7042404" y="0"/>
                  </a:lnTo>
                </a:path>
              </a:pathLst>
            </a:custGeom>
            <a:ln w="207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228715" y="5094478"/>
            <a:ext cx="181800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Arial"/>
                <a:cs typeface="Arial"/>
              </a:rPr>
              <a:t>Quantity</a:t>
            </a:r>
            <a:r>
              <a:rPr sz="1700" b="1" spc="-1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of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Water</a:t>
            </a:r>
            <a:endParaRPr sz="17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6549" y="1178026"/>
            <a:ext cx="651510" cy="5057775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R="102235" algn="r">
              <a:lnSpc>
                <a:spcPct val="100000"/>
              </a:lnSpc>
              <a:spcBef>
                <a:spcPts val="1135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 marL="302895" marR="40005" indent="-122555" algn="r">
              <a:lnSpc>
                <a:spcPct val="107400"/>
              </a:lnSpc>
              <a:spcBef>
                <a:spcPts val="880"/>
              </a:spcBef>
            </a:pPr>
            <a:r>
              <a:rPr sz="1700" spc="-20" dirty="0">
                <a:latin typeface="Arial"/>
                <a:cs typeface="Arial"/>
              </a:rPr>
              <a:t>€1,1 </a:t>
            </a:r>
            <a:r>
              <a:rPr sz="1700" spc="-25" dirty="0">
                <a:latin typeface="Arial"/>
                <a:cs typeface="Arial"/>
              </a:rPr>
              <a:t>1,0</a:t>
            </a:r>
            <a:endParaRPr sz="1700">
              <a:latin typeface="Arial"/>
              <a:cs typeface="Arial"/>
            </a:endParaRPr>
          </a:p>
          <a:p>
            <a:pPr marL="313055">
              <a:lnSpc>
                <a:spcPct val="100000"/>
              </a:lnSpc>
              <a:spcBef>
                <a:spcPts val="204"/>
              </a:spcBef>
            </a:pPr>
            <a:r>
              <a:rPr sz="1700" spc="-25" dirty="0">
                <a:latin typeface="Arial"/>
                <a:cs typeface="Arial"/>
              </a:rPr>
              <a:t>0,9</a:t>
            </a:r>
            <a:endParaRPr sz="1700">
              <a:latin typeface="Arial"/>
              <a:cs typeface="Arial"/>
            </a:endParaRPr>
          </a:p>
          <a:p>
            <a:pPr marL="313055">
              <a:lnSpc>
                <a:spcPct val="100000"/>
              </a:lnSpc>
              <a:spcBef>
                <a:spcPts val="345"/>
              </a:spcBef>
            </a:pPr>
            <a:r>
              <a:rPr sz="1700" spc="-25" dirty="0">
                <a:latin typeface="Arial"/>
                <a:cs typeface="Arial"/>
              </a:rPr>
              <a:t>0,8</a:t>
            </a:r>
            <a:endParaRPr sz="1700">
              <a:latin typeface="Arial"/>
              <a:cs typeface="Arial"/>
            </a:endParaRPr>
          </a:p>
          <a:p>
            <a:pPr marL="338455">
              <a:lnSpc>
                <a:spcPct val="100000"/>
              </a:lnSpc>
              <a:spcBef>
                <a:spcPts val="20"/>
              </a:spcBef>
            </a:pPr>
            <a:r>
              <a:rPr sz="1700" spc="-25" dirty="0">
                <a:latin typeface="Arial"/>
                <a:cs typeface="Arial"/>
              </a:rPr>
              <a:t>0,7</a:t>
            </a:r>
            <a:endParaRPr sz="1700">
              <a:latin typeface="Arial"/>
              <a:cs typeface="Arial"/>
            </a:endParaRPr>
          </a:p>
          <a:p>
            <a:pPr marL="305435">
              <a:lnSpc>
                <a:spcPct val="100000"/>
              </a:lnSpc>
              <a:spcBef>
                <a:spcPts val="270"/>
              </a:spcBef>
            </a:pPr>
            <a:r>
              <a:rPr sz="1700" spc="-25" dirty="0">
                <a:latin typeface="Arial"/>
                <a:cs typeface="Arial"/>
              </a:rPr>
              <a:t>0,6</a:t>
            </a:r>
            <a:endParaRPr sz="1700">
              <a:latin typeface="Arial"/>
              <a:cs typeface="Arial"/>
            </a:endParaRPr>
          </a:p>
          <a:p>
            <a:pPr marL="328930">
              <a:lnSpc>
                <a:spcPct val="100000"/>
              </a:lnSpc>
              <a:spcBef>
                <a:spcPts val="284"/>
              </a:spcBef>
            </a:pPr>
            <a:r>
              <a:rPr sz="1700" spc="-25" dirty="0">
                <a:latin typeface="Arial"/>
                <a:cs typeface="Arial"/>
              </a:rPr>
              <a:t>0,5</a:t>
            </a:r>
            <a:endParaRPr sz="17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85"/>
              </a:spcBef>
            </a:pPr>
            <a:r>
              <a:rPr sz="1700" spc="-25" dirty="0">
                <a:latin typeface="Arial"/>
                <a:cs typeface="Arial"/>
              </a:rPr>
              <a:t>0,4</a:t>
            </a:r>
            <a:endParaRPr sz="1700">
              <a:latin typeface="Arial"/>
              <a:cs typeface="Arial"/>
            </a:endParaRPr>
          </a:p>
          <a:p>
            <a:pPr marL="201930">
              <a:lnSpc>
                <a:spcPct val="100000"/>
              </a:lnSpc>
              <a:spcBef>
                <a:spcPts val="110"/>
              </a:spcBef>
            </a:pPr>
            <a:r>
              <a:rPr sz="1700" spc="-25" dirty="0">
                <a:latin typeface="Arial"/>
                <a:cs typeface="Arial"/>
              </a:rPr>
              <a:t>0,3</a:t>
            </a:r>
            <a:endParaRPr sz="1700">
              <a:latin typeface="Arial"/>
              <a:cs typeface="Arial"/>
            </a:endParaRPr>
          </a:p>
          <a:p>
            <a:pPr marL="271780">
              <a:lnSpc>
                <a:spcPct val="100000"/>
              </a:lnSpc>
              <a:spcBef>
                <a:spcPts val="280"/>
              </a:spcBef>
            </a:pPr>
            <a:r>
              <a:rPr sz="1700" spc="-25" dirty="0">
                <a:latin typeface="Arial"/>
                <a:cs typeface="Arial"/>
              </a:rPr>
              <a:t>0,2</a:t>
            </a:r>
            <a:endParaRPr sz="1700">
              <a:latin typeface="Arial"/>
              <a:cs typeface="Arial"/>
            </a:endParaRPr>
          </a:p>
          <a:p>
            <a:pPr marL="301625">
              <a:lnSpc>
                <a:spcPct val="100000"/>
              </a:lnSpc>
              <a:spcBef>
                <a:spcPts val="20"/>
              </a:spcBef>
            </a:pPr>
            <a:r>
              <a:rPr sz="1700" spc="-25" dirty="0">
                <a:latin typeface="Arial"/>
                <a:cs typeface="Arial"/>
              </a:rPr>
              <a:t>0,1</a:t>
            </a:r>
            <a:endParaRPr sz="1700">
              <a:latin typeface="Arial"/>
              <a:cs typeface="Arial"/>
            </a:endParaRPr>
          </a:p>
          <a:p>
            <a:pPr marL="424180">
              <a:lnSpc>
                <a:spcPct val="100000"/>
              </a:lnSpc>
              <a:spcBef>
                <a:spcPts val="185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  <a:p>
            <a:pPr marL="302895">
              <a:lnSpc>
                <a:spcPct val="100000"/>
              </a:lnSpc>
              <a:spcBef>
                <a:spcPts val="200"/>
              </a:spcBef>
            </a:pPr>
            <a:r>
              <a:rPr sz="1700" spc="-25" dirty="0">
                <a:latin typeface="Arial"/>
                <a:cs typeface="Arial"/>
              </a:rPr>
              <a:t>–1</a:t>
            </a:r>
            <a:endParaRPr sz="1700">
              <a:latin typeface="Arial"/>
              <a:cs typeface="Arial"/>
            </a:endParaRPr>
          </a:p>
          <a:p>
            <a:pPr marL="302895">
              <a:lnSpc>
                <a:spcPct val="100000"/>
              </a:lnSpc>
              <a:spcBef>
                <a:spcPts val="229"/>
              </a:spcBef>
            </a:pPr>
            <a:r>
              <a:rPr sz="1700" spc="-25" dirty="0">
                <a:latin typeface="Arial"/>
                <a:cs typeface="Arial"/>
              </a:rPr>
              <a:t>–2</a:t>
            </a:r>
            <a:endParaRPr sz="1700">
              <a:latin typeface="Arial"/>
              <a:cs typeface="Arial"/>
            </a:endParaRPr>
          </a:p>
          <a:p>
            <a:pPr marL="302895">
              <a:lnSpc>
                <a:spcPct val="100000"/>
              </a:lnSpc>
              <a:spcBef>
                <a:spcPts val="200"/>
              </a:spcBef>
            </a:pPr>
            <a:r>
              <a:rPr sz="1700" spc="-25" dirty="0">
                <a:latin typeface="Arial"/>
                <a:cs typeface="Arial"/>
              </a:rPr>
              <a:t>–3</a:t>
            </a:r>
            <a:endParaRPr sz="1700">
              <a:latin typeface="Arial"/>
              <a:cs typeface="Arial"/>
            </a:endParaRPr>
          </a:p>
          <a:p>
            <a:pPr marL="302895">
              <a:lnSpc>
                <a:spcPct val="100000"/>
              </a:lnSpc>
              <a:spcBef>
                <a:spcPts val="185"/>
              </a:spcBef>
            </a:pPr>
            <a:r>
              <a:rPr sz="1700" spc="-25" dirty="0">
                <a:latin typeface="Arial"/>
                <a:cs typeface="Arial"/>
              </a:rPr>
              <a:t>–4</a:t>
            </a:r>
            <a:endParaRPr sz="1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70041" y="4048125"/>
            <a:ext cx="880110" cy="82550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algn="just">
              <a:lnSpc>
                <a:spcPct val="104200"/>
              </a:lnSpc>
              <a:spcBef>
                <a:spcPts val="15"/>
              </a:spcBef>
            </a:pPr>
            <a:r>
              <a:rPr sz="1700" spc="-10" dirty="0">
                <a:latin typeface="Arial"/>
                <a:cs typeface="Arial"/>
              </a:rPr>
              <a:t>Demand (average revenue)</a:t>
            </a:r>
            <a:endParaRPr sz="1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35379" y="4230751"/>
            <a:ext cx="4010660" cy="116205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956944" marR="2214880">
              <a:lnSpc>
                <a:spcPct val="104200"/>
              </a:lnSpc>
              <a:spcBef>
                <a:spcPts val="15"/>
              </a:spcBef>
            </a:pPr>
            <a:r>
              <a:rPr sz="1700" spc="-10" dirty="0">
                <a:latin typeface="Arial"/>
                <a:cs typeface="Arial"/>
              </a:rPr>
              <a:t>Marginal revenue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80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566420" algn="l"/>
                <a:tab pos="1118870" algn="l"/>
                <a:tab pos="1671320" algn="l"/>
                <a:tab pos="2218055" algn="l"/>
                <a:tab pos="2771775" algn="l"/>
                <a:tab pos="3324860" algn="l"/>
                <a:tab pos="3876675" algn="l"/>
              </a:tabLst>
            </a:pPr>
            <a:r>
              <a:rPr sz="1700" spc="-50" dirty="0">
                <a:latin typeface="Arial"/>
                <a:cs typeface="Arial"/>
              </a:rPr>
              <a:t>1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2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3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4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5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6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7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50" dirty="0">
                <a:latin typeface="Arial"/>
                <a:cs typeface="Arial"/>
              </a:rPr>
              <a:t>8</a:t>
            </a:r>
            <a:endParaRPr sz="17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27211" y="633567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6955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MONOPOLIES</a:t>
            </a:r>
            <a:r>
              <a:rPr spc="-65" dirty="0"/>
              <a:t> </a:t>
            </a:r>
            <a:r>
              <a:rPr dirty="0"/>
              <a:t>MAKE</a:t>
            </a:r>
            <a:r>
              <a:rPr spc="-30" dirty="0"/>
              <a:t> </a:t>
            </a:r>
            <a:r>
              <a:rPr dirty="0"/>
              <a:t>PRODUCTION</a:t>
            </a:r>
            <a:r>
              <a:rPr spc="-7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PRICING</a:t>
            </a:r>
            <a:r>
              <a:rPr spc="-45" dirty="0"/>
              <a:t> </a:t>
            </a:r>
            <a:r>
              <a:rPr spc="-10" dirty="0"/>
              <a:t>DECISIONS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640" y="1267713"/>
            <a:ext cx="868426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4800" algn="l"/>
                <a:tab pos="1646555" algn="l"/>
                <a:tab pos="2691765" algn="l"/>
                <a:tab pos="3679825" algn="l"/>
                <a:tab pos="3980179" algn="l"/>
                <a:tab pos="4812030" algn="l"/>
                <a:tab pos="5541010" algn="l"/>
                <a:tab pos="6159500" algn="l"/>
                <a:tab pos="6649084" algn="l"/>
                <a:tab pos="7307580" algn="l"/>
                <a:tab pos="7662545" algn="l"/>
                <a:tab pos="8151495" algn="l"/>
              </a:tabLst>
            </a:pPr>
            <a:r>
              <a:rPr sz="2000" spc="-50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monopoly’s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marginal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revenue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always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lower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price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(graphically: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640" y="5962903"/>
            <a:ext cx="86848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Intuition: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640" y="6267703"/>
            <a:ext cx="43180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decrease.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6296" y="1880616"/>
            <a:ext cx="5353811" cy="377952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6955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MONOPOLIES</a:t>
            </a:r>
            <a:r>
              <a:rPr spc="-65" dirty="0"/>
              <a:t> </a:t>
            </a:r>
            <a:r>
              <a:rPr dirty="0"/>
              <a:t>MAKE</a:t>
            </a:r>
            <a:r>
              <a:rPr spc="-30" dirty="0"/>
              <a:t> </a:t>
            </a:r>
            <a:r>
              <a:rPr dirty="0"/>
              <a:t>PRODUCTION</a:t>
            </a:r>
            <a:r>
              <a:rPr spc="-7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PRICING</a:t>
            </a:r>
            <a:r>
              <a:rPr spc="-45" dirty="0"/>
              <a:t> </a:t>
            </a:r>
            <a:r>
              <a:rPr spc="-10" dirty="0"/>
              <a:t>DECISIONS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When</a:t>
            </a:r>
            <a:r>
              <a:rPr spc="400" dirty="0"/>
              <a:t> </a:t>
            </a:r>
            <a:r>
              <a:rPr dirty="0"/>
              <a:t>a</a:t>
            </a:r>
            <a:r>
              <a:rPr spc="395" dirty="0"/>
              <a:t> </a:t>
            </a:r>
            <a:r>
              <a:rPr b="1" dirty="0">
                <a:latin typeface="Calibri"/>
                <a:cs typeface="Calibri"/>
              </a:rPr>
              <a:t>monopoly</a:t>
            </a:r>
            <a:r>
              <a:rPr b="1" spc="39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increases</a:t>
            </a:r>
            <a:r>
              <a:rPr b="1" spc="415" dirty="0">
                <a:latin typeface="Calibri"/>
                <a:cs typeface="Calibri"/>
              </a:rPr>
              <a:t> </a:t>
            </a:r>
            <a:r>
              <a:rPr dirty="0"/>
              <a:t>the</a:t>
            </a:r>
            <a:r>
              <a:rPr spc="405" dirty="0"/>
              <a:t> </a:t>
            </a:r>
            <a:r>
              <a:rPr dirty="0"/>
              <a:t>amount</a:t>
            </a:r>
            <a:r>
              <a:rPr spc="409" dirty="0"/>
              <a:t> </a:t>
            </a:r>
            <a:r>
              <a:rPr dirty="0"/>
              <a:t>it</a:t>
            </a:r>
            <a:r>
              <a:rPr spc="409" dirty="0"/>
              <a:t> </a:t>
            </a:r>
            <a:r>
              <a:rPr dirty="0"/>
              <a:t>sells,</a:t>
            </a:r>
            <a:r>
              <a:rPr spc="409" dirty="0"/>
              <a:t> </a:t>
            </a:r>
            <a:r>
              <a:rPr dirty="0"/>
              <a:t>this</a:t>
            </a:r>
            <a:r>
              <a:rPr spc="415" dirty="0"/>
              <a:t> </a:t>
            </a:r>
            <a:r>
              <a:rPr dirty="0"/>
              <a:t>has</a:t>
            </a:r>
            <a:r>
              <a:rPr spc="405" dirty="0"/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two</a:t>
            </a:r>
            <a:r>
              <a:rPr u="sng" spc="39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effects</a:t>
            </a:r>
            <a:r>
              <a:rPr u="sng" spc="409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/>
              <a:t>on</a:t>
            </a:r>
            <a:r>
              <a:rPr spc="400" dirty="0"/>
              <a:t> </a:t>
            </a:r>
            <a:r>
              <a:rPr spc="-10" dirty="0"/>
              <a:t>total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revenue:</a:t>
            </a: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dirty="0">
                <a:solidFill>
                  <a:srgbClr val="006FC0"/>
                </a:solidFill>
              </a:rPr>
              <a:t>output</a:t>
            </a:r>
            <a:r>
              <a:rPr spc="-60" dirty="0">
                <a:solidFill>
                  <a:srgbClr val="006FC0"/>
                </a:solidFill>
              </a:rPr>
              <a:t> </a:t>
            </a:r>
            <a:r>
              <a:rPr spc="-10" dirty="0">
                <a:solidFill>
                  <a:srgbClr val="006FC0"/>
                </a:solidFill>
              </a:rPr>
              <a:t>effect</a:t>
            </a:r>
            <a:r>
              <a:rPr spc="-10" dirty="0"/>
              <a:t>:</a:t>
            </a:r>
            <a:r>
              <a:rPr spc="-40" dirty="0"/>
              <a:t> </a:t>
            </a:r>
            <a:r>
              <a:rPr dirty="0"/>
              <a:t>Q</a:t>
            </a:r>
            <a:r>
              <a:rPr spc="-5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higher</a:t>
            </a:r>
            <a:r>
              <a:rPr spc="-60" dirty="0"/>
              <a:t> </a:t>
            </a:r>
            <a:r>
              <a:rPr dirty="0"/>
              <a:t>→</a:t>
            </a:r>
            <a:r>
              <a:rPr spc="-45" dirty="0"/>
              <a:t> </a:t>
            </a:r>
            <a:r>
              <a:rPr dirty="0"/>
              <a:t>tends</a:t>
            </a:r>
            <a:r>
              <a:rPr spc="-40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increase</a:t>
            </a:r>
            <a:r>
              <a:rPr spc="-40" dirty="0"/>
              <a:t> </a:t>
            </a:r>
            <a:r>
              <a:rPr dirty="0"/>
              <a:t>total</a:t>
            </a:r>
            <a:r>
              <a:rPr spc="-35" dirty="0"/>
              <a:t> </a:t>
            </a:r>
            <a:r>
              <a:rPr spc="-10" dirty="0"/>
              <a:t>revenue</a:t>
            </a: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dirty="0">
                <a:solidFill>
                  <a:srgbClr val="006FC0"/>
                </a:solidFill>
              </a:rPr>
              <a:t>price</a:t>
            </a:r>
            <a:r>
              <a:rPr spc="-50" dirty="0">
                <a:solidFill>
                  <a:srgbClr val="006FC0"/>
                </a:solidFill>
              </a:rPr>
              <a:t> </a:t>
            </a:r>
            <a:r>
              <a:rPr spc="-10" dirty="0">
                <a:solidFill>
                  <a:srgbClr val="006FC0"/>
                </a:solidFill>
              </a:rPr>
              <a:t>effect</a:t>
            </a:r>
            <a:r>
              <a:rPr spc="-10" dirty="0"/>
              <a:t>:</a:t>
            </a:r>
            <a:r>
              <a:rPr spc="-40" dirty="0"/>
              <a:t> </a:t>
            </a:r>
            <a:r>
              <a:rPr dirty="0"/>
              <a:t>P</a:t>
            </a:r>
            <a:r>
              <a:rPr spc="-5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lower</a:t>
            </a:r>
            <a:r>
              <a:rPr spc="-60" dirty="0"/>
              <a:t> </a:t>
            </a:r>
            <a:r>
              <a:rPr dirty="0"/>
              <a:t>→</a:t>
            </a:r>
            <a:r>
              <a:rPr spc="-50" dirty="0"/>
              <a:t> </a:t>
            </a:r>
            <a:r>
              <a:rPr dirty="0"/>
              <a:t>tends</a:t>
            </a:r>
            <a:r>
              <a:rPr spc="-4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decrease</a:t>
            </a:r>
            <a:r>
              <a:rPr spc="-45" dirty="0"/>
              <a:t> </a:t>
            </a:r>
            <a:r>
              <a:rPr dirty="0"/>
              <a:t>total</a:t>
            </a:r>
            <a:r>
              <a:rPr spc="-40" dirty="0"/>
              <a:t> </a:t>
            </a:r>
            <a:r>
              <a:rPr spc="-10" dirty="0"/>
              <a:t>revenue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=&gt;</a:t>
            </a:r>
            <a:r>
              <a:rPr spc="490" dirty="0"/>
              <a:t> </a:t>
            </a:r>
            <a:r>
              <a:rPr b="1" dirty="0">
                <a:latin typeface="Calibri"/>
                <a:cs typeface="Calibri"/>
              </a:rPr>
              <a:t>Total</a:t>
            </a:r>
            <a:r>
              <a:rPr b="1" spc="49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revenue</a:t>
            </a:r>
            <a:r>
              <a:rPr b="1" spc="25" dirty="0">
                <a:latin typeface="Calibri"/>
                <a:cs typeface="Calibri"/>
              </a:rPr>
              <a:t>  </a:t>
            </a:r>
            <a:r>
              <a:rPr dirty="0"/>
              <a:t>may</a:t>
            </a:r>
            <a:r>
              <a:rPr spc="484" dirty="0"/>
              <a:t> </a:t>
            </a:r>
            <a:r>
              <a:rPr dirty="0"/>
              <a:t>either</a:t>
            </a:r>
            <a:r>
              <a:rPr spc="490" dirty="0"/>
              <a:t> </a:t>
            </a:r>
            <a:r>
              <a:rPr dirty="0"/>
              <a:t>increase</a:t>
            </a:r>
            <a:r>
              <a:rPr spc="495" dirty="0"/>
              <a:t> </a:t>
            </a:r>
            <a:r>
              <a:rPr dirty="0"/>
              <a:t>or</a:t>
            </a:r>
            <a:r>
              <a:rPr spc="490" dirty="0"/>
              <a:t> </a:t>
            </a:r>
            <a:r>
              <a:rPr dirty="0"/>
              <a:t>decrease</a:t>
            </a:r>
            <a:r>
              <a:rPr spc="490" dirty="0"/>
              <a:t> </a:t>
            </a:r>
            <a:r>
              <a:rPr dirty="0"/>
              <a:t>(marginal</a:t>
            </a:r>
            <a:r>
              <a:rPr spc="484" dirty="0"/>
              <a:t> </a:t>
            </a:r>
            <a:r>
              <a:rPr dirty="0"/>
              <a:t>revenue</a:t>
            </a:r>
            <a:r>
              <a:rPr spc="25" dirty="0"/>
              <a:t>  </a:t>
            </a:r>
            <a:r>
              <a:rPr dirty="0"/>
              <a:t>may</a:t>
            </a:r>
            <a:r>
              <a:rPr spc="25" dirty="0"/>
              <a:t>  </a:t>
            </a:r>
            <a:r>
              <a:rPr spc="-25" dirty="0"/>
              <a:t>be </a:t>
            </a:r>
            <a:r>
              <a:rPr dirty="0"/>
              <a:t>positive</a:t>
            </a:r>
            <a:r>
              <a:rPr spc="335" dirty="0"/>
              <a:t> </a:t>
            </a:r>
            <a:r>
              <a:rPr dirty="0"/>
              <a:t>or</a:t>
            </a:r>
            <a:r>
              <a:rPr spc="335" dirty="0"/>
              <a:t> </a:t>
            </a:r>
            <a:r>
              <a:rPr dirty="0"/>
              <a:t>negative)</a:t>
            </a:r>
            <a:r>
              <a:rPr spc="345" dirty="0"/>
              <a:t> </a:t>
            </a:r>
            <a:r>
              <a:rPr dirty="0"/>
              <a:t>depending</a:t>
            </a:r>
            <a:r>
              <a:rPr spc="340" dirty="0"/>
              <a:t> </a:t>
            </a:r>
            <a:r>
              <a:rPr dirty="0"/>
              <a:t>on</a:t>
            </a:r>
            <a:r>
              <a:rPr spc="330" dirty="0"/>
              <a:t> </a:t>
            </a:r>
            <a:r>
              <a:rPr dirty="0"/>
              <a:t>whether</a:t>
            </a:r>
            <a:r>
              <a:rPr spc="335" dirty="0"/>
              <a:t> </a:t>
            </a:r>
            <a:r>
              <a:rPr dirty="0"/>
              <a:t>the</a:t>
            </a:r>
            <a:r>
              <a:rPr spc="340" dirty="0"/>
              <a:t> </a:t>
            </a:r>
            <a:r>
              <a:rPr dirty="0"/>
              <a:t>output</a:t>
            </a:r>
            <a:r>
              <a:rPr spc="335" dirty="0"/>
              <a:t> </a:t>
            </a:r>
            <a:r>
              <a:rPr dirty="0"/>
              <a:t>effect</a:t>
            </a:r>
            <a:r>
              <a:rPr spc="345" dirty="0"/>
              <a:t> </a:t>
            </a:r>
            <a:r>
              <a:rPr dirty="0"/>
              <a:t>or</a:t>
            </a:r>
            <a:r>
              <a:rPr spc="340" dirty="0"/>
              <a:t> </a:t>
            </a:r>
            <a:r>
              <a:rPr dirty="0"/>
              <a:t>price</a:t>
            </a:r>
            <a:r>
              <a:rPr spc="345" dirty="0"/>
              <a:t> </a:t>
            </a:r>
            <a:r>
              <a:rPr dirty="0"/>
              <a:t>effect</a:t>
            </a:r>
            <a:r>
              <a:rPr spc="345" dirty="0"/>
              <a:t> </a:t>
            </a:r>
            <a:r>
              <a:rPr spc="-25" dirty="0"/>
              <a:t>is </a:t>
            </a:r>
            <a:r>
              <a:rPr spc="-10" dirty="0"/>
              <a:t>dominant.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36891" y="1029461"/>
            <a:ext cx="7041515" cy="4953000"/>
            <a:chOff x="1036891" y="1029461"/>
            <a:chExt cx="7041515" cy="4953000"/>
          </a:xfrm>
        </p:grpSpPr>
        <p:sp>
          <p:nvSpPr>
            <p:cNvPr id="3" name="object 3"/>
            <p:cNvSpPr/>
            <p:nvPr/>
          </p:nvSpPr>
          <p:spPr>
            <a:xfrm>
              <a:off x="3060191" y="2564891"/>
              <a:ext cx="7620" cy="3380740"/>
            </a:xfrm>
            <a:custGeom>
              <a:avLst/>
              <a:gdLst/>
              <a:ahLst/>
              <a:cxnLst/>
              <a:rect l="l" t="t" r="r" b="b"/>
              <a:pathLst>
                <a:path w="7619" h="3380740">
                  <a:moveTo>
                    <a:pt x="7619" y="3380232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67561" y="5906261"/>
              <a:ext cx="7010400" cy="76200"/>
            </a:xfrm>
            <a:custGeom>
              <a:avLst/>
              <a:gdLst/>
              <a:ahLst/>
              <a:cxnLst/>
              <a:rect l="l" t="t" r="r" b="b"/>
              <a:pathLst>
                <a:path w="7010400" h="76200">
                  <a:moveTo>
                    <a:pt x="6883400" y="0"/>
                  </a:moveTo>
                  <a:lnTo>
                    <a:pt x="6934200" y="38100"/>
                  </a:lnTo>
                  <a:lnTo>
                    <a:pt x="6883400" y="76200"/>
                  </a:lnTo>
                  <a:lnTo>
                    <a:pt x="6968066" y="50800"/>
                  </a:lnTo>
                  <a:lnTo>
                    <a:pt x="6934327" y="50800"/>
                  </a:lnTo>
                  <a:lnTo>
                    <a:pt x="6934327" y="25400"/>
                  </a:lnTo>
                  <a:lnTo>
                    <a:pt x="6968066" y="25400"/>
                  </a:lnTo>
                  <a:lnTo>
                    <a:pt x="6883400" y="0"/>
                  </a:lnTo>
                  <a:close/>
                </a:path>
                <a:path w="7010400" h="76200">
                  <a:moveTo>
                    <a:pt x="6917266" y="25400"/>
                  </a:moveTo>
                  <a:lnTo>
                    <a:pt x="0" y="25400"/>
                  </a:lnTo>
                  <a:lnTo>
                    <a:pt x="0" y="50800"/>
                  </a:lnTo>
                  <a:lnTo>
                    <a:pt x="6917266" y="50800"/>
                  </a:lnTo>
                  <a:lnTo>
                    <a:pt x="6934200" y="38100"/>
                  </a:lnTo>
                  <a:lnTo>
                    <a:pt x="6917266" y="25400"/>
                  </a:lnTo>
                  <a:close/>
                </a:path>
                <a:path w="7010400" h="76200">
                  <a:moveTo>
                    <a:pt x="6968066" y="25400"/>
                  </a:moveTo>
                  <a:lnTo>
                    <a:pt x="6934327" y="25400"/>
                  </a:lnTo>
                  <a:lnTo>
                    <a:pt x="6934327" y="50800"/>
                  </a:lnTo>
                  <a:lnTo>
                    <a:pt x="6968066" y="50800"/>
                  </a:lnTo>
                  <a:lnTo>
                    <a:pt x="7010400" y="38100"/>
                  </a:lnTo>
                  <a:lnTo>
                    <a:pt x="6968066" y="25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58417" y="1434845"/>
              <a:ext cx="6360160" cy="3705225"/>
            </a:xfrm>
            <a:custGeom>
              <a:avLst/>
              <a:gdLst/>
              <a:ahLst/>
              <a:cxnLst/>
              <a:rect l="l" t="t" r="r" b="b"/>
              <a:pathLst>
                <a:path w="6360159" h="3705225">
                  <a:moveTo>
                    <a:pt x="0" y="0"/>
                  </a:moveTo>
                  <a:lnTo>
                    <a:pt x="6359652" y="3704843"/>
                  </a:lnTo>
                </a:path>
              </a:pathLst>
            </a:custGeom>
            <a:ln w="381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6891" y="1029461"/>
              <a:ext cx="76200" cy="4915535"/>
            </a:xfrm>
            <a:custGeom>
              <a:avLst/>
              <a:gdLst/>
              <a:ahLst/>
              <a:cxnLst/>
              <a:rect l="l" t="t" r="r" b="b"/>
              <a:pathLst>
                <a:path w="76200" h="4915535">
                  <a:moveTo>
                    <a:pt x="38176" y="76200"/>
                  </a:moveTo>
                  <a:lnTo>
                    <a:pt x="25451" y="93132"/>
                  </a:lnTo>
                  <a:lnTo>
                    <a:pt x="17970" y="4914874"/>
                  </a:lnTo>
                  <a:lnTo>
                    <a:pt x="43370" y="4914912"/>
                  </a:lnTo>
                  <a:lnTo>
                    <a:pt x="50849" y="93132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38290" y="0"/>
                  </a:moveTo>
                  <a:lnTo>
                    <a:pt x="0" y="127000"/>
                  </a:lnTo>
                  <a:lnTo>
                    <a:pt x="25449" y="93134"/>
                  </a:lnTo>
                  <a:lnTo>
                    <a:pt x="25476" y="76200"/>
                  </a:lnTo>
                  <a:lnTo>
                    <a:pt x="61036" y="76200"/>
                  </a:lnTo>
                  <a:lnTo>
                    <a:pt x="38290" y="0"/>
                  </a:lnTo>
                  <a:close/>
                </a:path>
                <a:path w="76200" h="4915535">
                  <a:moveTo>
                    <a:pt x="61036" y="76200"/>
                  </a:moveTo>
                  <a:lnTo>
                    <a:pt x="50876" y="76200"/>
                  </a:lnTo>
                  <a:lnTo>
                    <a:pt x="50851" y="93134"/>
                  </a:lnTo>
                  <a:lnTo>
                    <a:pt x="76200" y="127000"/>
                  </a:lnTo>
                  <a:lnTo>
                    <a:pt x="61036" y="76200"/>
                  </a:lnTo>
                  <a:close/>
                </a:path>
                <a:path w="76200" h="4915535">
                  <a:moveTo>
                    <a:pt x="38176" y="76200"/>
                  </a:moveTo>
                  <a:lnTo>
                    <a:pt x="25476" y="76200"/>
                  </a:lnTo>
                  <a:lnTo>
                    <a:pt x="25449" y="93134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50876" y="76200"/>
                  </a:moveTo>
                  <a:lnTo>
                    <a:pt x="38176" y="76200"/>
                  </a:lnTo>
                  <a:lnTo>
                    <a:pt x="50849" y="93132"/>
                  </a:lnTo>
                  <a:lnTo>
                    <a:pt x="50876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74419" y="2564891"/>
              <a:ext cx="1993900" cy="0"/>
            </a:xfrm>
            <a:custGeom>
              <a:avLst/>
              <a:gdLst/>
              <a:ahLst/>
              <a:cxnLst/>
              <a:rect l="l" t="t" r="r" b="b"/>
              <a:pathLst>
                <a:path w="1993900">
                  <a:moveTo>
                    <a:pt x="1993392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4246" y="2501137"/>
              <a:ext cx="151892" cy="15189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572255" y="2906267"/>
              <a:ext cx="0" cy="3035935"/>
            </a:xfrm>
            <a:custGeom>
              <a:avLst/>
              <a:gdLst/>
              <a:ahLst/>
              <a:cxnLst/>
              <a:rect l="l" t="t" r="r" b="b"/>
              <a:pathLst>
                <a:path h="3035935">
                  <a:moveTo>
                    <a:pt x="0" y="3035808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1559" y="2916935"/>
              <a:ext cx="2520950" cy="0"/>
            </a:xfrm>
            <a:custGeom>
              <a:avLst/>
              <a:gdLst/>
              <a:ahLst/>
              <a:cxnLst/>
              <a:rect l="l" t="t" r="r" b="b"/>
              <a:pathLst>
                <a:path w="2520950">
                  <a:moveTo>
                    <a:pt x="252069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96309" y="2830322"/>
              <a:ext cx="151891" cy="15189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121152" y="2968751"/>
              <a:ext cx="451484" cy="2973705"/>
            </a:xfrm>
            <a:custGeom>
              <a:avLst/>
              <a:gdLst/>
              <a:ahLst/>
              <a:cxnLst/>
              <a:rect l="l" t="t" r="r" b="b"/>
              <a:pathLst>
                <a:path w="451485" h="2973704">
                  <a:moveTo>
                    <a:pt x="451103" y="0"/>
                  </a:moveTo>
                  <a:lnTo>
                    <a:pt x="0" y="0"/>
                  </a:lnTo>
                  <a:lnTo>
                    <a:pt x="0" y="2973324"/>
                  </a:lnTo>
                  <a:lnTo>
                    <a:pt x="451103" y="2973324"/>
                  </a:lnTo>
                  <a:lnTo>
                    <a:pt x="451103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32225" y="4077461"/>
              <a:ext cx="1213485" cy="1341755"/>
            </a:xfrm>
            <a:custGeom>
              <a:avLst/>
              <a:gdLst/>
              <a:ahLst/>
              <a:cxnLst/>
              <a:rect l="l" t="t" r="r" b="b"/>
              <a:pathLst>
                <a:path w="1213485" h="1341754">
                  <a:moveTo>
                    <a:pt x="106331" y="96439"/>
                  </a:moveTo>
                  <a:lnTo>
                    <a:pt x="85110" y="115602"/>
                  </a:lnTo>
                  <a:lnTo>
                    <a:pt x="1191768" y="1341501"/>
                  </a:lnTo>
                  <a:lnTo>
                    <a:pt x="1213103" y="1322451"/>
                  </a:lnTo>
                  <a:lnTo>
                    <a:pt x="106331" y="96439"/>
                  </a:lnTo>
                  <a:close/>
                </a:path>
                <a:path w="1213485" h="1341754">
                  <a:moveTo>
                    <a:pt x="0" y="0"/>
                  </a:moveTo>
                  <a:lnTo>
                    <a:pt x="42672" y="153924"/>
                  </a:lnTo>
                  <a:lnTo>
                    <a:pt x="85110" y="115602"/>
                  </a:lnTo>
                  <a:lnTo>
                    <a:pt x="75564" y="105029"/>
                  </a:lnTo>
                  <a:lnTo>
                    <a:pt x="96774" y="85851"/>
                  </a:lnTo>
                  <a:lnTo>
                    <a:pt x="118056" y="85851"/>
                  </a:lnTo>
                  <a:lnTo>
                    <a:pt x="148716" y="58165"/>
                  </a:lnTo>
                  <a:lnTo>
                    <a:pt x="0" y="0"/>
                  </a:lnTo>
                  <a:close/>
                </a:path>
                <a:path w="1213485" h="1341754">
                  <a:moveTo>
                    <a:pt x="96774" y="85851"/>
                  </a:moveTo>
                  <a:lnTo>
                    <a:pt x="75564" y="105029"/>
                  </a:lnTo>
                  <a:lnTo>
                    <a:pt x="85110" y="115602"/>
                  </a:lnTo>
                  <a:lnTo>
                    <a:pt x="106331" y="96439"/>
                  </a:lnTo>
                  <a:lnTo>
                    <a:pt x="96774" y="85851"/>
                  </a:lnTo>
                  <a:close/>
                </a:path>
                <a:path w="1213485" h="1341754">
                  <a:moveTo>
                    <a:pt x="118056" y="85851"/>
                  </a:moveTo>
                  <a:lnTo>
                    <a:pt x="96774" y="85851"/>
                  </a:lnTo>
                  <a:lnTo>
                    <a:pt x="106331" y="96439"/>
                  </a:lnTo>
                  <a:lnTo>
                    <a:pt x="118056" y="85851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092702" y="5170170"/>
              <a:ext cx="2330450" cy="471170"/>
            </a:xfrm>
            <a:custGeom>
              <a:avLst/>
              <a:gdLst/>
              <a:ahLst/>
              <a:cxnLst/>
              <a:rect l="l" t="t" r="r" b="b"/>
              <a:pathLst>
                <a:path w="2330450" h="471170">
                  <a:moveTo>
                    <a:pt x="2251710" y="0"/>
                  </a:moveTo>
                  <a:lnTo>
                    <a:pt x="78486" y="0"/>
                  </a:lnTo>
                  <a:lnTo>
                    <a:pt x="47952" y="6173"/>
                  </a:lnTo>
                  <a:lnTo>
                    <a:pt x="23002" y="23002"/>
                  </a:lnTo>
                  <a:lnTo>
                    <a:pt x="6173" y="47952"/>
                  </a:lnTo>
                  <a:lnTo>
                    <a:pt x="0" y="78485"/>
                  </a:lnTo>
                  <a:lnTo>
                    <a:pt x="0" y="392429"/>
                  </a:lnTo>
                  <a:lnTo>
                    <a:pt x="6173" y="422979"/>
                  </a:lnTo>
                  <a:lnTo>
                    <a:pt x="23002" y="447927"/>
                  </a:lnTo>
                  <a:lnTo>
                    <a:pt x="47952" y="464747"/>
                  </a:lnTo>
                  <a:lnTo>
                    <a:pt x="78486" y="470915"/>
                  </a:lnTo>
                  <a:lnTo>
                    <a:pt x="2251710" y="470915"/>
                  </a:lnTo>
                  <a:lnTo>
                    <a:pt x="2282243" y="464747"/>
                  </a:lnTo>
                  <a:lnTo>
                    <a:pt x="2307193" y="447927"/>
                  </a:lnTo>
                  <a:lnTo>
                    <a:pt x="2324022" y="422979"/>
                  </a:lnTo>
                  <a:lnTo>
                    <a:pt x="2330196" y="392429"/>
                  </a:lnTo>
                  <a:lnTo>
                    <a:pt x="2330196" y="78485"/>
                  </a:lnTo>
                  <a:lnTo>
                    <a:pt x="2324022" y="47952"/>
                  </a:lnTo>
                  <a:lnTo>
                    <a:pt x="2307193" y="23002"/>
                  </a:lnTo>
                  <a:lnTo>
                    <a:pt x="2282243" y="6173"/>
                  </a:lnTo>
                  <a:lnTo>
                    <a:pt x="2251710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092702" y="5170170"/>
              <a:ext cx="2330450" cy="471170"/>
            </a:xfrm>
            <a:custGeom>
              <a:avLst/>
              <a:gdLst/>
              <a:ahLst/>
              <a:cxnLst/>
              <a:rect l="l" t="t" r="r" b="b"/>
              <a:pathLst>
                <a:path w="2330450" h="471170">
                  <a:moveTo>
                    <a:pt x="0" y="78485"/>
                  </a:moveTo>
                  <a:lnTo>
                    <a:pt x="6173" y="47952"/>
                  </a:lnTo>
                  <a:lnTo>
                    <a:pt x="23002" y="23002"/>
                  </a:lnTo>
                  <a:lnTo>
                    <a:pt x="47952" y="6173"/>
                  </a:lnTo>
                  <a:lnTo>
                    <a:pt x="78486" y="0"/>
                  </a:lnTo>
                  <a:lnTo>
                    <a:pt x="2251710" y="0"/>
                  </a:lnTo>
                  <a:lnTo>
                    <a:pt x="2282243" y="6173"/>
                  </a:lnTo>
                  <a:lnTo>
                    <a:pt x="2307193" y="23002"/>
                  </a:lnTo>
                  <a:lnTo>
                    <a:pt x="2324022" y="47952"/>
                  </a:lnTo>
                  <a:lnTo>
                    <a:pt x="2330196" y="78485"/>
                  </a:lnTo>
                  <a:lnTo>
                    <a:pt x="2330196" y="392429"/>
                  </a:lnTo>
                  <a:lnTo>
                    <a:pt x="2324022" y="422979"/>
                  </a:lnTo>
                  <a:lnTo>
                    <a:pt x="2307193" y="447927"/>
                  </a:lnTo>
                  <a:lnTo>
                    <a:pt x="2282243" y="464747"/>
                  </a:lnTo>
                  <a:lnTo>
                    <a:pt x="2251710" y="470915"/>
                  </a:lnTo>
                  <a:lnTo>
                    <a:pt x="78486" y="470915"/>
                  </a:lnTo>
                  <a:lnTo>
                    <a:pt x="47952" y="464747"/>
                  </a:lnTo>
                  <a:lnTo>
                    <a:pt x="23002" y="447927"/>
                  </a:lnTo>
                  <a:lnTo>
                    <a:pt x="6173" y="422979"/>
                  </a:lnTo>
                  <a:lnTo>
                    <a:pt x="0" y="392429"/>
                  </a:lnTo>
                  <a:lnTo>
                    <a:pt x="0" y="78485"/>
                  </a:lnTo>
                  <a:close/>
                </a:path>
              </a:pathLst>
            </a:custGeom>
            <a:ln w="28574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702042" y="6039103"/>
            <a:ext cx="262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Q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62101" y="6028131"/>
            <a:ext cx="2235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78394" y="4965268"/>
            <a:ext cx="8464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1F487C"/>
                </a:solidFill>
                <a:latin typeface="Arial"/>
                <a:cs typeface="Arial"/>
              </a:rPr>
              <a:t>D=AR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9107" y="2217648"/>
            <a:ext cx="374650" cy="857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34290">
              <a:lnSpc>
                <a:spcPct val="136400"/>
              </a:lnSpc>
              <a:spcBef>
                <a:spcPts val="9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 </a:t>
            </a:r>
            <a:r>
              <a:rPr sz="2000" i="1" spc="-50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0648" y="1145794"/>
            <a:ext cx="229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P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8267" y="204977"/>
            <a:ext cx="45593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REVENUE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REVENUE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91027" y="5984240"/>
            <a:ext cx="3689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86582" y="5995822"/>
            <a:ext cx="3689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3671" y="2891408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i="1" spc="-50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92015" y="5233797"/>
            <a:ext cx="21329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006FC0"/>
                </a:solidFill>
                <a:latin typeface="Arial"/>
                <a:cs typeface="Arial"/>
              </a:rPr>
              <a:t>Additional</a:t>
            </a:r>
            <a:r>
              <a:rPr sz="2000" spc="-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Arial"/>
                <a:cs typeface="Arial"/>
              </a:rPr>
              <a:t>revenue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3046666" y="1106614"/>
            <a:ext cx="5224145" cy="1123315"/>
            <a:chOff x="3046666" y="1106614"/>
            <a:chExt cx="5224145" cy="1123315"/>
          </a:xfrm>
        </p:grpSpPr>
        <p:sp>
          <p:nvSpPr>
            <p:cNvPr id="27" name="object 27"/>
            <p:cNvSpPr/>
            <p:nvPr/>
          </p:nvSpPr>
          <p:spPr>
            <a:xfrm>
              <a:off x="3060954" y="1120902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5058537" y="0"/>
                  </a:moveTo>
                  <a:lnTo>
                    <a:pt x="136778" y="0"/>
                  </a:lnTo>
                  <a:lnTo>
                    <a:pt x="93537" y="6970"/>
                  </a:lnTo>
                  <a:lnTo>
                    <a:pt x="55988" y="26383"/>
                  </a:lnTo>
                  <a:lnTo>
                    <a:pt x="26383" y="55988"/>
                  </a:lnTo>
                  <a:lnTo>
                    <a:pt x="6970" y="93537"/>
                  </a:lnTo>
                  <a:lnTo>
                    <a:pt x="0" y="136778"/>
                  </a:lnTo>
                  <a:lnTo>
                    <a:pt x="0" y="957452"/>
                  </a:lnTo>
                  <a:lnTo>
                    <a:pt x="6970" y="1000694"/>
                  </a:lnTo>
                  <a:lnTo>
                    <a:pt x="26383" y="1038243"/>
                  </a:lnTo>
                  <a:lnTo>
                    <a:pt x="55988" y="1067848"/>
                  </a:lnTo>
                  <a:lnTo>
                    <a:pt x="93537" y="1087261"/>
                  </a:lnTo>
                  <a:lnTo>
                    <a:pt x="136778" y="1094232"/>
                  </a:lnTo>
                  <a:lnTo>
                    <a:pt x="5058537" y="1094232"/>
                  </a:lnTo>
                  <a:lnTo>
                    <a:pt x="5101778" y="1087261"/>
                  </a:lnTo>
                  <a:lnTo>
                    <a:pt x="5139327" y="1067848"/>
                  </a:lnTo>
                  <a:lnTo>
                    <a:pt x="5168932" y="1038243"/>
                  </a:lnTo>
                  <a:lnTo>
                    <a:pt x="5188345" y="1000694"/>
                  </a:lnTo>
                  <a:lnTo>
                    <a:pt x="5195316" y="957452"/>
                  </a:lnTo>
                  <a:lnTo>
                    <a:pt x="5195316" y="136778"/>
                  </a:lnTo>
                  <a:lnTo>
                    <a:pt x="5188345" y="93537"/>
                  </a:lnTo>
                  <a:lnTo>
                    <a:pt x="5168932" y="55988"/>
                  </a:lnTo>
                  <a:lnTo>
                    <a:pt x="5139327" y="26383"/>
                  </a:lnTo>
                  <a:lnTo>
                    <a:pt x="5101778" y="6970"/>
                  </a:lnTo>
                  <a:lnTo>
                    <a:pt x="5058537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060954" y="1120902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0" y="136778"/>
                  </a:moveTo>
                  <a:lnTo>
                    <a:pt x="6970" y="93537"/>
                  </a:lnTo>
                  <a:lnTo>
                    <a:pt x="26383" y="55988"/>
                  </a:lnTo>
                  <a:lnTo>
                    <a:pt x="55988" y="26383"/>
                  </a:lnTo>
                  <a:lnTo>
                    <a:pt x="93537" y="6970"/>
                  </a:lnTo>
                  <a:lnTo>
                    <a:pt x="136778" y="0"/>
                  </a:lnTo>
                  <a:lnTo>
                    <a:pt x="5058537" y="0"/>
                  </a:lnTo>
                  <a:lnTo>
                    <a:pt x="5101778" y="6970"/>
                  </a:lnTo>
                  <a:lnTo>
                    <a:pt x="5139327" y="26383"/>
                  </a:lnTo>
                  <a:lnTo>
                    <a:pt x="5168932" y="55988"/>
                  </a:lnTo>
                  <a:lnTo>
                    <a:pt x="5188345" y="93537"/>
                  </a:lnTo>
                  <a:lnTo>
                    <a:pt x="5195316" y="136778"/>
                  </a:lnTo>
                  <a:lnTo>
                    <a:pt x="5195316" y="957452"/>
                  </a:lnTo>
                  <a:lnTo>
                    <a:pt x="5188345" y="1000694"/>
                  </a:lnTo>
                  <a:lnTo>
                    <a:pt x="5168932" y="1038243"/>
                  </a:lnTo>
                  <a:lnTo>
                    <a:pt x="5139327" y="1067848"/>
                  </a:lnTo>
                  <a:lnTo>
                    <a:pt x="5101778" y="1087261"/>
                  </a:lnTo>
                  <a:lnTo>
                    <a:pt x="5058537" y="1094232"/>
                  </a:lnTo>
                  <a:lnTo>
                    <a:pt x="136778" y="1094232"/>
                  </a:lnTo>
                  <a:lnTo>
                    <a:pt x="93537" y="1087261"/>
                  </a:lnTo>
                  <a:lnTo>
                    <a:pt x="55988" y="1067848"/>
                  </a:lnTo>
                  <a:lnTo>
                    <a:pt x="26383" y="1038243"/>
                  </a:lnTo>
                  <a:lnTo>
                    <a:pt x="6970" y="1000694"/>
                  </a:lnTo>
                  <a:lnTo>
                    <a:pt x="0" y="957452"/>
                  </a:lnTo>
                  <a:lnTo>
                    <a:pt x="0" y="136778"/>
                  </a:lnTo>
                  <a:close/>
                </a:path>
              </a:pathLst>
            </a:custGeom>
            <a:ln w="28575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179191" y="1180591"/>
            <a:ext cx="489648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Producing</a:t>
            </a:r>
            <a:r>
              <a:rPr sz="20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an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extra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output:</a:t>
            </a:r>
            <a:endParaRPr sz="2000">
              <a:latin typeface="Calibri"/>
              <a:cs typeface="Calibri"/>
            </a:endParaRPr>
          </a:p>
          <a:p>
            <a:pPr marL="261620" indent="-248920">
              <a:lnSpc>
                <a:spcPct val="100000"/>
              </a:lnSpc>
              <a:buAutoNum type="arabicPeriod"/>
              <a:tabLst>
                <a:tab pos="261620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increases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amount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F81BC"/>
                </a:solidFill>
                <a:latin typeface="Calibri"/>
                <a:cs typeface="Calibri"/>
              </a:rPr>
              <a:t>but</a:t>
            </a:r>
            <a:endParaRPr sz="2000">
              <a:latin typeface="Calibri"/>
              <a:cs typeface="Calibri"/>
            </a:endParaRPr>
          </a:p>
          <a:p>
            <a:pPr marL="260985" indent="-248285">
              <a:lnSpc>
                <a:spcPct val="100000"/>
              </a:lnSpc>
              <a:buAutoNum type="arabicPeriod"/>
              <a:tabLst>
                <a:tab pos="260985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it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lowers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for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which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all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are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074419" y="2525458"/>
            <a:ext cx="5390515" cy="445134"/>
            <a:chOff x="1074419" y="2525458"/>
            <a:chExt cx="5390515" cy="445134"/>
          </a:xfrm>
        </p:grpSpPr>
        <p:sp>
          <p:nvSpPr>
            <p:cNvPr id="31" name="object 31"/>
            <p:cNvSpPr/>
            <p:nvPr/>
          </p:nvSpPr>
          <p:spPr>
            <a:xfrm>
              <a:off x="1074419" y="2587751"/>
              <a:ext cx="1955800" cy="329565"/>
            </a:xfrm>
            <a:custGeom>
              <a:avLst/>
              <a:gdLst/>
              <a:ahLst/>
              <a:cxnLst/>
              <a:rect l="l" t="t" r="r" b="b"/>
              <a:pathLst>
                <a:path w="1955800" h="329564">
                  <a:moveTo>
                    <a:pt x="1955292" y="0"/>
                  </a:moveTo>
                  <a:lnTo>
                    <a:pt x="0" y="0"/>
                  </a:lnTo>
                  <a:lnTo>
                    <a:pt x="0" y="329184"/>
                  </a:lnTo>
                  <a:lnTo>
                    <a:pt x="1955292" y="329184"/>
                  </a:lnTo>
                  <a:lnTo>
                    <a:pt x="1955292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603753" y="2675508"/>
              <a:ext cx="2051685" cy="142875"/>
            </a:xfrm>
            <a:custGeom>
              <a:avLst/>
              <a:gdLst/>
              <a:ahLst/>
              <a:cxnLst/>
              <a:rect l="l" t="t" r="r" b="b"/>
              <a:pathLst>
                <a:path w="2051685" h="142875">
                  <a:moveTo>
                    <a:pt x="142875" y="0"/>
                  </a:moveTo>
                  <a:lnTo>
                    <a:pt x="0" y="71500"/>
                  </a:lnTo>
                  <a:lnTo>
                    <a:pt x="142875" y="142875"/>
                  </a:lnTo>
                  <a:lnTo>
                    <a:pt x="142875" y="85725"/>
                  </a:lnTo>
                  <a:lnTo>
                    <a:pt x="128523" y="85725"/>
                  </a:lnTo>
                  <a:lnTo>
                    <a:pt x="128523" y="57150"/>
                  </a:lnTo>
                  <a:lnTo>
                    <a:pt x="142875" y="57150"/>
                  </a:lnTo>
                  <a:lnTo>
                    <a:pt x="142875" y="0"/>
                  </a:lnTo>
                  <a:close/>
                </a:path>
                <a:path w="2051685" h="142875">
                  <a:moveTo>
                    <a:pt x="142875" y="57150"/>
                  </a:moveTo>
                  <a:lnTo>
                    <a:pt x="128523" y="57150"/>
                  </a:lnTo>
                  <a:lnTo>
                    <a:pt x="128523" y="85725"/>
                  </a:lnTo>
                  <a:lnTo>
                    <a:pt x="142875" y="85725"/>
                  </a:lnTo>
                  <a:lnTo>
                    <a:pt x="142875" y="57150"/>
                  </a:lnTo>
                  <a:close/>
                </a:path>
                <a:path w="2051685" h="142875">
                  <a:moveTo>
                    <a:pt x="2051304" y="57150"/>
                  </a:moveTo>
                  <a:lnTo>
                    <a:pt x="142875" y="57150"/>
                  </a:lnTo>
                  <a:lnTo>
                    <a:pt x="142875" y="85725"/>
                  </a:lnTo>
                  <a:lnTo>
                    <a:pt x="2051304" y="85725"/>
                  </a:lnTo>
                  <a:lnTo>
                    <a:pt x="2051304" y="5715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434078" y="2539745"/>
              <a:ext cx="2016760" cy="416559"/>
            </a:xfrm>
            <a:custGeom>
              <a:avLst/>
              <a:gdLst/>
              <a:ahLst/>
              <a:cxnLst/>
              <a:rect l="l" t="t" r="r" b="b"/>
              <a:pathLst>
                <a:path w="2016760" h="416560">
                  <a:moveTo>
                    <a:pt x="1946910" y="0"/>
                  </a:moveTo>
                  <a:lnTo>
                    <a:pt x="69342" y="0"/>
                  </a:lnTo>
                  <a:lnTo>
                    <a:pt x="42326" y="5441"/>
                  </a:lnTo>
                  <a:lnTo>
                    <a:pt x="20288" y="20288"/>
                  </a:lnTo>
                  <a:lnTo>
                    <a:pt x="5441" y="42326"/>
                  </a:lnTo>
                  <a:lnTo>
                    <a:pt x="0" y="69341"/>
                  </a:lnTo>
                  <a:lnTo>
                    <a:pt x="0" y="346709"/>
                  </a:lnTo>
                  <a:lnTo>
                    <a:pt x="5441" y="373725"/>
                  </a:lnTo>
                  <a:lnTo>
                    <a:pt x="20288" y="395763"/>
                  </a:lnTo>
                  <a:lnTo>
                    <a:pt x="42326" y="410610"/>
                  </a:lnTo>
                  <a:lnTo>
                    <a:pt x="69342" y="416051"/>
                  </a:lnTo>
                  <a:lnTo>
                    <a:pt x="1946910" y="416051"/>
                  </a:lnTo>
                  <a:lnTo>
                    <a:pt x="1973925" y="410610"/>
                  </a:lnTo>
                  <a:lnTo>
                    <a:pt x="1995963" y="395763"/>
                  </a:lnTo>
                  <a:lnTo>
                    <a:pt x="2010810" y="373725"/>
                  </a:lnTo>
                  <a:lnTo>
                    <a:pt x="2016252" y="346709"/>
                  </a:lnTo>
                  <a:lnTo>
                    <a:pt x="2016252" y="69341"/>
                  </a:lnTo>
                  <a:lnTo>
                    <a:pt x="2010810" y="42326"/>
                  </a:lnTo>
                  <a:lnTo>
                    <a:pt x="1995963" y="20288"/>
                  </a:lnTo>
                  <a:lnTo>
                    <a:pt x="1973925" y="5441"/>
                  </a:lnTo>
                  <a:lnTo>
                    <a:pt x="1946910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34078" y="2539745"/>
              <a:ext cx="2016760" cy="416559"/>
            </a:xfrm>
            <a:custGeom>
              <a:avLst/>
              <a:gdLst/>
              <a:ahLst/>
              <a:cxnLst/>
              <a:rect l="l" t="t" r="r" b="b"/>
              <a:pathLst>
                <a:path w="2016760" h="416560">
                  <a:moveTo>
                    <a:pt x="0" y="69341"/>
                  </a:moveTo>
                  <a:lnTo>
                    <a:pt x="5441" y="42326"/>
                  </a:lnTo>
                  <a:lnTo>
                    <a:pt x="20288" y="20288"/>
                  </a:lnTo>
                  <a:lnTo>
                    <a:pt x="42326" y="5441"/>
                  </a:lnTo>
                  <a:lnTo>
                    <a:pt x="69342" y="0"/>
                  </a:lnTo>
                  <a:lnTo>
                    <a:pt x="1946910" y="0"/>
                  </a:lnTo>
                  <a:lnTo>
                    <a:pt x="1973925" y="5441"/>
                  </a:lnTo>
                  <a:lnTo>
                    <a:pt x="1995963" y="20288"/>
                  </a:lnTo>
                  <a:lnTo>
                    <a:pt x="2010810" y="42326"/>
                  </a:lnTo>
                  <a:lnTo>
                    <a:pt x="2016252" y="69341"/>
                  </a:lnTo>
                  <a:lnTo>
                    <a:pt x="2016252" y="346709"/>
                  </a:lnTo>
                  <a:lnTo>
                    <a:pt x="2010810" y="373725"/>
                  </a:lnTo>
                  <a:lnTo>
                    <a:pt x="1995963" y="395763"/>
                  </a:lnTo>
                  <a:lnTo>
                    <a:pt x="1973925" y="410610"/>
                  </a:lnTo>
                  <a:lnTo>
                    <a:pt x="1946910" y="416051"/>
                  </a:lnTo>
                  <a:lnTo>
                    <a:pt x="69342" y="416051"/>
                  </a:lnTo>
                  <a:lnTo>
                    <a:pt x="42326" y="410610"/>
                  </a:lnTo>
                  <a:lnTo>
                    <a:pt x="20288" y="395763"/>
                  </a:lnTo>
                  <a:lnTo>
                    <a:pt x="5441" y="373725"/>
                  </a:lnTo>
                  <a:lnTo>
                    <a:pt x="0" y="346709"/>
                  </a:lnTo>
                  <a:lnTo>
                    <a:pt x="0" y="69341"/>
                  </a:lnTo>
                  <a:close/>
                </a:path>
              </a:pathLst>
            </a:custGeom>
            <a:ln w="28575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4526660" y="2575051"/>
            <a:ext cx="1832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6FC0"/>
                </a:solidFill>
                <a:latin typeface="Arial"/>
                <a:cs typeface="Arial"/>
              </a:rPr>
              <a:t>Loss</a:t>
            </a:r>
            <a:r>
              <a:rPr sz="20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20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Arial"/>
                <a:cs typeface="Arial"/>
              </a:rPr>
              <a:t>revenue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36891" y="1029461"/>
            <a:ext cx="7233920" cy="4953000"/>
            <a:chOff x="1036891" y="1029461"/>
            <a:chExt cx="7233920" cy="4953000"/>
          </a:xfrm>
        </p:grpSpPr>
        <p:sp>
          <p:nvSpPr>
            <p:cNvPr id="3" name="object 3"/>
            <p:cNvSpPr/>
            <p:nvPr/>
          </p:nvSpPr>
          <p:spPr>
            <a:xfrm>
              <a:off x="3060191" y="2564891"/>
              <a:ext cx="7620" cy="3380740"/>
            </a:xfrm>
            <a:custGeom>
              <a:avLst/>
              <a:gdLst/>
              <a:ahLst/>
              <a:cxnLst/>
              <a:rect l="l" t="t" r="r" b="b"/>
              <a:pathLst>
                <a:path w="7619" h="3380740">
                  <a:moveTo>
                    <a:pt x="7619" y="3380232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67561" y="5906261"/>
              <a:ext cx="7010400" cy="76200"/>
            </a:xfrm>
            <a:custGeom>
              <a:avLst/>
              <a:gdLst/>
              <a:ahLst/>
              <a:cxnLst/>
              <a:rect l="l" t="t" r="r" b="b"/>
              <a:pathLst>
                <a:path w="7010400" h="76200">
                  <a:moveTo>
                    <a:pt x="6883400" y="0"/>
                  </a:moveTo>
                  <a:lnTo>
                    <a:pt x="6934200" y="38100"/>
                  </a:lnTo>
                  <a:lnTo>
                    <a:pt x="6883400" y="76200"/>
                  </a:lnTo>
                  <a:lnTo>
                    <a:pt x="6968066" y="50800"/>
                  </a:lnTo>
                  <a:lnTo>
                    <a:pt x="6934327" y="50800"/>
                  </a:lnTo>
                  <a:lnTo>
                    <a:pt x="6934327" y="25400"/>
                  </a:lnTo>
                  <a:lnTo>
                    <a:pt x="6968066" y="25400"/>
                  </a:lnTo>
                  <a:lnTo>
                    <a:pt x="6883400" y="0"/>
                  </a:lnTo>
                  <a:close/>
                </a:path>
                <a:path w="7010400" h="76200">
                  <a:moveTo>
                    <a:pt x="6917266" y="25400"/>
                  </a:moveTo>
                  <a:lnTo>
                    <a:pt x="0" y="25400"/>
                  </a:lnTo>
                  <a:lnTo>
                    <a:pt x="0" y="50800"/>
                  </a:lnTo>
                  <a:lnTo>
                    <a:pt x="6917266" y="50800"/>
                  </a:lnTo>
                  <a:lnTo>
                    <a:pt x="6934200" y="38100"/>
                  </a:lnTo>
                  <a:lnTo>
                    <a:pt x="6917266" y="25400"/>
                  </a:lnTo>
                  <a:close/>
                </a:path>
                <a:path w="7010400" h="76200">
                  <a:moveTo>
                    <a:pt x="6968066" y="25400"/>
                  </a:moveTo>
                  <a:lnTo>
                    <a:pt x="6934327" y="25400"/>
                  </a:lnTo>
                  <a:lnTo>
                    <a:pt x="6934327" y="50800"/>
                  </a:lnTo>
                  <a:lnTo>
                    <a:pt x="6968066" y="50800"/>
                  </a:lnTo>
                  <a:lnTo>
                    <a:pt x="7010400" y="38100"/>
                  </a:lnTo>
                  <a:lnTo>
                    <a:pt x="6968066" y="25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58417" y="1434845"/>
              <a:ext cx="6360160" cy="3705225"/>
            </a:xfrm>
            <a:custGeom>
              <a:avLst/>
              <a:gdLst/>
              <a:ahLst/>
              <a:cxnLst/>
              <a:rect l="l" t="t" r="r" b="b"/>
              <a:pathLst>
                <a:path w="6360159" h="3705225">
                  <a:moveTo>
                    <a:pt x="0" y="0"/>
                  </a:moveTo>
                  <a:lnTo>
                    <a:pt x="6359652" y="3704843"/>
                  </a:lnTo>
                </a:path>
              </a:pathLst>
            </a:custGeom>
            <a:ln w="381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6891" y="1029461"/>
              <a:ext cx="76200" cy="4915535"/>
            </a:xfrm>
            <a:custGeom>
              <a:avLst/>
              <a:gdLst/>
              <a:ahLst/>
              <a:cxnLst/>
              <a:rect l="l" t="t" r="r" b="b"/>
              <a:pathLst>
                <a:path w="76200" h="4915535">
                  <a:moveTo>
                    <a:pt x="38176" y="76200"/>
                  </a:moveTo>
                  <a:lnTo>
                    <a:pt x="25451" y="93132"/>
                  </a:lnTo>
                  <a:lnTo>
                    <a:pt x="17970" y="4914874"/>
                  </a:lnTo>
                  <a:lnTo>
                    <a:pt x="43370" y="4914912"/>
                  </a:lnTo>
                  <a:lnTo>
                    <a:pt x="50849" y="93132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38290" y="0"/>
                  </a:moveTo>
                  <a:lnTo>
                    <a:pt x="0" y="127000"/>
                  </a:lnTo>
                  <a:lnTo>
                    <a:pt x="25449" y="93134"/>
                  </a:lnTo>
                  <a:lnTo>
                    <a:pt x="25476" y="76200"/>
                  </a:lnTo>
                  <a:lnTo>
                    <a:pt x="61036" y="76200"/>
                  </a:lnTo>
                  <a:lnTo>
                    <a:pt x="38290" y="0"/>
                  </a:lnTo>
                  <a:close/>
                </a:path>
                <a:path w="76200" h="4915535">
                  <a:moveTo>
                    <a:pt x="61036" y="76200"/>
                  </a:moveTo>
                  <a:lnTo>
                    <a:pt x="50876" y="76200"/>
                  </a:lnTo>
                  <a:lnTo>
                    <a:pt x="50851" y="93134"/>
                  </a:lnTo>
                  <a:lnTo>
                    <a:pt x="76200" y="127000"/>
                  </a:lnTo>
                  <a:lnTo>
                    <a:pt x="61036" y="76200"/>
                  </a:lnTo>
                  <a:close/>
                </a:path>
                <a:path w="76200" h="4915535">
                  <a:moveTo>
                    <a:pt x="38176" y="76200"/>
                  </a:moveTo>
                  <a:lnTo>
                    <a:pt x="25476" y="76200"/>
                  </a:lnTo>
                  <a:lnTo>
                    <a:pt x="25449" y="93134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50876" y="76200"/>
                  </a:moveTo>
                  <a:lnTo>
                    <a:pt x="38176" y="76200"/>
                  </a:lnTo>
                  <a:lnTo>
                    <a:pt x="50849" y="93132"/>
                  </a:lnTo>
                  <a:lnTo>
                    <a:pt x="50876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74419" y="2564891"/>
              <a:ext cx="1993900" cy="0"/>
            </a:xfrm>
            <a:custGeom>
              <a:avLst/>
              <a:gdLst/>
              <a:ahLst/>
              <a:cxnLst/>
              <a:rect l="l" t="t" r="r" b="b"/>
              <a:pathLst>
                <a:path w="1993900">
                  <a:moveTo>
                    <a:pt x="1993392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4246" y="2501137"/>
              <a:ext cx="151892" cy="15189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572255" y="2906267"/>
              <a:ext cx="0" cy="3035935"/>
            </a:xfrm>
            <a:custGeom>
              <a:avLst/>
              <a:gdLst/>
              <a:ahLst/>
              <a:cxnLst/>
              <a:rect l="l" t="t" r="r" b="b"/>
              <a:pathLst>
                <a:path h="3035935">
                  <a:moveTo>
                    <a:pt x="0" y="2033016"/>
                  </a:moveTo>
                  <a:lnTo>
                    <a:pt x="0" y="3035808"/>
                  </a:lnTo>
                </a:path>
                <a:path h="3035935">
                  <a:moveTo>
                    <a:pt x="0" y="0"/>
                  </a:moveTo>
                  <a:lnTo>
                    <a:pt x="0" y="1743456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1559" y="2916935"/>
              <a:ext cx="2520950" cy="0"/>
            </a:xfrm>
            <a:custGeom>
              <a:avLst/>
              <a:gdLst/>
              <a:ahLst/>
              <a:cxnLst/>
              <a:rect l="l" t="t" r="r" b="b"/>
              <a:pathLst>
                <a:path w="2520950">
                  <a:moveTo>
                    <a:pt x="252069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96309" y="2830322"/>
              <a:ext cx="151891" cy="15189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121152" y="2968751"/>
              <a:ext cx="451484" cy="2973705"/>
            </a:xfrm>
            <a:custGeom>
              <a:avLst/>
              <a:gdLst/>
              <a:ahLst/>
              <a:cxnLst/>
              <a:rect l="l" t="t" r="r" b="b"/>
              <a:pathLst>
                <a:path w="451485" h="2973704">
                  <a:moveTo>
                    <a:pt x="451104" y="1970532"/>
                  </a:moveTo>
                  <a:lnTo>
                    <a:pt x="0" y="1970532"/>
                  </a:lnTo>
                  <a:lnTo>
                    <a:pt x="0" y="2973324"/>
                  </a:lnTo>
                  <a:lnTo>
                    <a:pt x="451104" y="2973324"/>
                  </a:lnTo>
                  <a:lnTo>
                    <a:pt x="451104" y="1970532"/>
                  </a:lnTo>
                  <a:close/>
                </a:path>
                <a:path w="451485" h="2973704">
                  <a:moveTo>
                    <a:pt x="451104" y="0"/>
                  </a:moveTo>
                  <a:lnTo>
                    <a:pt x="0" y="0"/>
                  </a:lnTo>
                  <a:lnTo>
                    <a:pt x="0" y="1680972"/>
                  </a:lnTo>
                  <a:lnTo>
                    <a:pt x="451104" y="1680972"/>
                  </a:lnTo>
                  <a:lnTo>
                    <a:pt x="451104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60953" y="1120901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5058537" y="0"/>
                  </a:moveTo>
                  <a:lnTo>
                    <a:pt x="136778" y="0"/>
                  </a:lnTo>
                  <a:lnTo>
                    <a:pt x="93537" y="6970"/>
                  </a:lnTo>
                  <a:lnTo>
                    <a:pt x="55988" y="26383"/>
                  </a:lnTo>
                  <a:lnTo>
                    <a:pt x="26383" y="55988"/>
                  </a:lnTo>
                  <a:lnTo>
                    <a:pt x="6970" y="93537"/>
                  </a:lnTo>
                  <a:lnTo>
                    <a:pt x="0" y="136778"/>
                  </a:lnTo>
                  <a:lnTo>
                    <a:pt x="0" y="957452"/>
                  </a:lnTo>
                  <a:lnTo>
                    <a:pt x="6970" y="1000694"/>
                  </a:lnTo>
                  <a:lnTo>
                    <a:pt x="26383" y="1038243"/>
                  </a:lnTo>
                  <a:lnTo>
                    <a:pt x="55988" y="1067848"/>
                  </a:lnTo>
                  <a:lnTo>
                    <a:pt x="93537" y="1087261"/>
                  </a:lnTo>
                  <a:lnTo>
                    <a:pt x="136778" y="1094232"/>
                  </a:lnTo>
                  <a:lnTo>
                    <a:pt x="5058537" y="1094232"/>
                  </a:lnTo>
                  <a:lnTo>
                    <a:pt x="5101778" y="1087261"/>
                  </a:lnTo>
                  <a:lnTo>
                    <a:pt x="5139327" y="1067848"/>
                  </a:lnTo>
                  <a:lnTo>
                    <a:pt x="5168932" y="1038243"/>
                  </a:lnTo>
                  <a:lnTo>
                    <a:pt x="5188345" y="1000694"/>
                  </a:lnTo>
                  <a:lnTo>
                    <a:pt x="5195316" y="957452"/>
                  </a:lnTo>
                  <a:lnTo>
                    <a:pt x="5195316" y="136778"/>
                  </a:lnTo>
                  <a:lnTo>
                    <a:pt x="5188345" y="93537"/>
                  </a:lnTo>
                  <a:lnTo>
                    <a:pt x="5168932" y="55988"/>
                  </a:lnTo>
                  <a:lnTo>
                    <a:pt x="5139327" y="26383"/>
                  </a:lnTo>
                  <a:lnTo>
                    <a:pt x="5101778" y="6970"/>
                  </a:lnTo>
                  <a:lnTo>
                    <a:pt x="5058537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60953" y="1120901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0" y="136778"/>
                  </a:moveTo>
                  <a:lnTo>
                    <a:pt x="6970" y="93537"/>
                  </a:lnTo>
                  <a:lnTo>
                    <a:pt x="26383" y="55988"/>
                  </a:lnTo>
                  <a:lnTo>
                    <a:pt x="55988" y="26383"/>
                  </a:lnTo>
                  <a:lnTo>
                    <a:pt x="93537" y="6970"/>
                  </a:lnTo>
                  <a:lnTo>
                    <a:pt x="136778" y="0"/>
                  </a:lnTo>
                  <a:lnTo>
                    <a:pt x="5058537" y="0"/>
                  </a:lnTo>
                  <a:lnTo>
                    <a:pt x="5101778" y="6970"/>
                  </a:lnTo>
                  <a:lnTo>
                    <a:pt x="5139327" y="26383"/>
                  </a:lnTo>
                  <a:lnTo>
                    <a:pt x="5168932" y="55988"/>
                  </a:lnTo>
                  <a:lnTo>
                    <a:pt x="5188345" y="93537"/>
                  </a:lnTo>
                  <a:lnTo>
                    <a:pt x="5195316" y="136778"/>
                  </a:lnTo>
                  <a:lnTo>
                    <a:pt x="5195316" y="957452"/>
                  </a:lnTo>
                  <a:lnTo>
                    <a:pt x="5188345" y="1000694"/>
                  </a:lnTo>
                  <a:lnTo>
                    <a:pt x="5168932" y="1038243"/>
                  </a:lnTo>
                  <a:lnTo>
                    <a:pt x="5139327" y="1067848"/>
                  </a:lnTo>
                  <a:lnTo>
                    <a:pt x="5101778" y="1087261"/>
                  </a:lnTo>
                  <a:lnTo>
                    <a:pt x="5058537" y="1094232"/>
                  </a:lnTo>
                  <a:lnTo>
                    <a:pt x="136778" y="1094232"/>
                  </a:lnTo>
                  <a:lnTo>
                    <a:pt x="93537" y="1087261"/>
                  </a:lnTo>
                  <a:lnTo>
                    <a:pt x="55988" y="1067848"/>
                  </a:lnTo>
                  <a:lnTo>
                    <a:pt x="26383" y="1038243"/>
                  </a:lnTo>
                  <a:lnTo>
                    <a:pt x="6970" y="1000694"/>
                  </a:lnTo>
                  <a:lnTo>
                    <a:pt x="0" y="957452"/>
                  </a:lnTo>
                  <a:lnTo>
                    <a:pt x="0" y="136778"/>
                  </a:lnTo>
                  <a:close/>
                </a:path>
              </a:pathLst>
            </a:custGeom>
            <a:ln w="28575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702042" y="6039103"/>
            <a:ext cx="262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Q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2101" y="6028131"/>
            <a:ext cx="2235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78394" y="4965268"/>
            <a:ext cx="8464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1F487C"/>
                </a:solidFill>
                <a:latin typeface="Arial"/>
                <a:cs typeface="Arial"/>
              </a:rPr>
              <a:t>D=AR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9107" y="2217648"/>
            <a:ext cx="374650" cy="857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34290">
              <a:lnSpc>
                <a:spcPct val="136400"/>
              </a:lnSpc>
              <a:spcBef>
                <a:spcPts val="9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 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0648" y="1145794"/>
            <a:ext cx="229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P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211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sz="2400" spc="-45" dirty="0"/>
              <a:t>Total</a:t>
            </a:r>
            <a:r>
              <a:rPr sz="2400" spc="-70" dirty="0"/>
              <a:t> </a:t>
            </a:r>
            <a:r>
              <a:rPr sz="2400" dirty="0"/>
              <a:t>revenue</a:t>
            </a:r>
            <a:r>
              <a:rPr sz="2400" spc="-40" dirty="0"/>
              <a:t> </a:t>
            </a:r>
            <a:r>
              <a:rPr sz="2400" dirty="0"/>
              <a:t>and</a:t>
            </a:r>
            <a:r>
              <a:rPr sz="2400" spc="-65" dirty="0"/>
              <a:t> </a:t>
            </a:r>
            <a:r>
              <a:rPr sz="2400" dirty="0"/>
              <a:t>marginal</a:t>
            </a:r>
            <a:r>
              <a:rPr sz="2400" spc="-65" dirty="0"/>
              <a:t> </a:t>
            </a:r>
            <a:r>
              <a:rPr sz="2400" spc="-10" dirty="0"/>
              <a:t>revenue</a:t>
            </a:r>
            <a:endParaRPr sz="2400"/>
          </a:p>
        </p:txBody>
      </p:sp>
      <p:sp>
        <p:nvSpPr>
          <p:cNvPr id="21" name="object 21"/>
          <p:cNvSpPr txBox="1"/>
          <p:nvPr/>
        </p:nvSpPr>
        <p:spPr>
          <a:xfrm>
            <a:off x="2891027" y="5984240"/>
            <a:ext cx="3689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386582" y="5995822"/>
            <a:ext cx="3689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79191" y="1180591"/>
            <a:ext cx="489648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Producing</a:t>
            </a:r>
            <a:r>
              <a:rPr sz="20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an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extra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output:</a:t>
            </a:r>
            <a:endParaRPr sz="2000">
              <a:latin typeface="Calibri"/>
              <a:cs typeface="Calibri"/>
            </a:endParaRPr>
          </a:p>
          <a:p>
            <a:pPr marL="261620" indent="-248920">
              <a:lnSpc>
                <a:spcPct val="100000"/>
              </a:lnSpc>
              <a:buAutoNum type="arabicPeriod"/>
              <a:tabLst>
                <a:tab pos="261620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increases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amount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F81BC"/>
                </a:solidFill>
                <a:latin typeface="Calibri"/>
                <a:cs typeface="Calibri"/>
              </a:rPr>
              <a:t>but</a:t>
            </a:r>
            <a:endParaRPr sz="2000">
              <a:latin typeface="Calibri"/>
              <a:cs typeface="Calibri"/>
            </a:endParaRPr>
          </a:p>
          <a:p>
            <a:pPr marL="260985" indent="-248285">
              <a:lnSpc>
                <a:spcPct val="100000"/>
              </a:lnSpc>
              <a:buAutoNum type="arabicPeriod"/>
              <a:tabLst>
                <a:tab pos="260985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it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lowers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for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which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all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are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048258" y="2587751"/>
            <a:ext cx="5979795" cy="3365500"/>
            <a:chOff x="1048258" y="2587751"/>
            <a:chExt cx="5979795" cy="3365500"/>
          </a:xfrm>
        </p:grpSpPr>
        <p:sp>
          <p:nvSpPr>
            <p:cNvPr id="25" name="object 25"/>
            <p:cNvSpPr/>
            <p:nvPr/>
          </p:nvSpPr>
          <p:spPr>
            <a:xfrm>
              <a:off x="1074420" y="2587751"/>
              <a:ext cx="1955800" cy="329565"/>
            </a:xfrm>
            <a:custGeom>
              <a:avLst/>
              <a:gdLst/>
              <a:ahLst/>
              <a:cxnLst/>
              <a:rect l="l" t="t" r="r" b="b"/>
              <a:pathLst>
                <a:path w="1955800" h="329564">
                  <a:moveTo>
                    <a:pt x="1955292" y="0"/>
                  </a:moveTo>
                  <a:lnTo>
                    <a:pt x="0" y="0"/>
                  </a:lnTo>
                  <a:lnTo>
                    <a:pt x="0" y="329184"/>
                  </a:lnTo>
                  <a:lnTo>
                    <a:pt x="1955292" y="329184"/>
                  </a:lnTo>
                  <a:lnTo>
                    <a:pt x="1955292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54608" y="4623816"/>
              <a:ext cx="5965190" cy="317500"/>
            </a:xfrm>
            <a:custGeom>
              <a:avLst/>
              <a:gdLst/>
              <a:ahLst/>
              <a:cxnLst/>
              <a:rect l="l" t="t" r="r" b="b"/>
              <a:pathLst>
                <a:path w="5965190" h="317500">
                  <a:moveTo>
                    <a:pt x="5448299" y="0"/>
                  </a:moveTo>
                  <a:lnTo>
                    <a:pt x="0" y="0"/>
                  </a:lnTo>
                </a:path>
                <a:path w="5965190" h="317500">
                  <a:moveTo>
                    <a:pt x="5964936" y="315467"/>
                  </a:moveTo>
                  <a:lnTo>
                    <a:pt x="19811" y="316991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15099" y="4623816"/>
              <a:ext cx="504825" cy="1321435"/>
            </a:xfrm>
            <a:custGeom>
              <a:avLst/>
              <a:gdLst/>
              <a:ahLst/>
              <a:cxnLst/>
              <a:rect l="l" t="t" r="r" b="b"/>
              <a:pathLst>
                <a:path w="504825" h="1321435">
                  <a:moveTo>
                    <a:pt x="0" y="1321307"/>
                  </a:moveTo>
                  <a:lnTo>
                    <a:pt x="0" y="0"/>
                  </a:lnTo>
                </a:path>
                <a:path w="504825" h="1321435">
                  <a:moveTo>
                    <a:pt x="504444" y="1318259"/>
                  </a:moveTo>
                  <a:lnTo>
                    <a:pt x="504444" y="315467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56234" y="4456557"/>
            <a:ext cx="348615" cy="6400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indent="8890">
              <a:lnSpc>
                <a:spcPct val="101400"/>
              </a:lnSpc>
              <a:spcBef>
                <a:spcPts val="70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3 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46952" y="5979972"/>
            <a:ext cx="889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46100" algn="l"/>
              </a:tabLst>
            </a:pPr>
            <a:r>
              <a:rPr sz="3000" i="1" spc="-37" baseline="2777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17094" dirty="0">
                <a:solidFill>
                  <a:srgbClr val="1F487C"/>
                </a:solidFill>
                <a:latin typeface="Arial"/>
                <a:cs typeface="Arial"/>
              </a:rPr>
              <a:t>3</a:t>
            </a:r>
            <a:r>
              <a:rPr sz="1950" i="1" baseline="-17094" dirty="0">
                <a:solidFill>
                  <a:srgbClr val="1F487C"/>
                </a:solidFill>
                <a:latin typeface="Arial"/>
                <a:cs typeface="Arial"/>
              </a:rPr>
              <a:t>	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086611" y="4547870"/>
            <a:ext cx="6035040" cy="1397635"/>
            <a:chOff x="1086611" y="4547870"/>
            <a:chExt cx="6035040" cy="1397635"/>
          </a:xfrm>
        </p:grpSpPr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0677" y="4547870"/>
              <a:ext cx="151892" cy="15189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69505" y="4863338"/>
              <a:ext cx="151892" cy="15189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544055" y="4939284"/>
              <a:ext cx="475615" cy="1005840"/>
            </a:xfrm>
            <a:custGeom>
              <a:avLst/>
              <a:gdLst/>
              <a:ahLst/>
              <a:cxnLst/>
              <a:rect l="l" t="t" r="r" b="b"/>
              <a:pathLst>
                <a:path w="475615" h="1005839">
                  <a:moveTo>
                    <a:pt x="475488" y="0"/>
                  </a:moveTo>
                  <a:lnTo>
                    <a:pt x="0" y="0"/>
                  </a:lnTo>
                  <a:lnTo>
                    <a:pt x="0" y="1005839"/>
                  </a:lnTo>
                  <a:lnTo>
                    <a:pt x="475488" y="1005839"/>
                  </a:lnTo>
                  <a:lnTo>
                    <a:pt x="475488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086612" y="4649723"/>
              <a:ext cx="5428615" cy="289560"/>
            </a:xfrm>
            <a:custGeom>
              <a:avLst/>
              <a:gdLst/>
              <a:ahLst/>
              <a:cxnLst/>
              <a:rect l="l" t="t" r="r" b="b"/>
              <a:pathLst>
                <a:path w="5428615" h="289560">
                  <a:moveTo>
                    <a:pt x="5428488" y="25908"/>
                  </a:moveTo>
                  <a:lnTo>
                    <a:pt x="5358384" y="25908"/>
                  </a:lnTo>
                  <a:lnTo>
                    <a:pt x="5358384" y="0"/>
                  </a:lnTo>
                  <a:lnTo>
                    <a:pt x="0" y="0"/>
                  </a:lnTo>
                  <a:lnTo>
                    <a:pt x="0" y="25908"/>
                  </a:lnTo>
                  <a:lnTo>
                    <a:pt x="0" y="289560"/>
                  </a:lnTo>
                  <a:lnTo>
                    <a:pt x="5358384" y="289560"/>
                  </a:lnTo>
                  <a:lnTo>
                    <a:pt x="5428488" y="289560"/>
                  </a:lnTo>
                  <a:lnTo>
                    <a:pt x="5428488" y="25908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8427211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740" cy="5208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AIM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THIS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LECTURE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MARKET</a:t>
            </a:r>
            <a:r>
              <a:rPr sz="2000" b="1" spc="-5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POWER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previous</a:t>
            </a:r>
            <a:r>
              <a:rPr sz="2000"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lectures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assumed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perfect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competition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 </a:t>
            </a:r>
            <a:r>
              <a:rPr sz="2000" dirty="0">
                <a:latin typeface="Calibri"/>
                <a:cs typeface="Calibri"/>
              </a:rPr>
              <a:t>pricing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power,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i.e.,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takers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under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certain</a:t>
            </a:r>
            <a:r>
              <a:rPr sz="2000" i="1" spc="-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conditions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efficient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way.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2000">
              <a:latin typeface="Calibri"/>
              <a:cs typeface="Calibri"/>
            </a:endParaRPr>
          </a:p>
          <a:p>
            <a:pPr marL="12700" marR="6350">
              <a:lnSpc>
                <a:spcPct val="110100"/>
              </a:lnSpc>
              <a:tabLst>
                <a:tab pos="1001394" algn="l"/>
                <a:tab pos="1481455" algn="l"/>
                <a:tab pos="2345690" algn="l"/>
                <a:tab pos="2842895" algn="l"/>
                <a:tab pos="3898900" algn="l"/>
                <a:tab pos="5339080" algn="l"/>
                <a:tab pos="6139815" algn="l"/>
                <a:tab pos="6772275" algn="l"/>
                <a:tab pos="7121525" algn="l"/>
                <a:tab pos="7755255" algn="l"/>
              </a:tabLst>
            </a:pPr>
            <a:r>
              <a:rPr sz="2000" spc="-30" dirty="0">
                <a:latin typeface="Calibri"/>
                <a:cs typeface="Calibri"/>
              </a:rPr>
              <a:t>However,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extreme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spectrum</a:t>
            </a:r>
            <a:r>
              <a:rPr sz="2000" b="1" spc="-10" dirty="0">
                <a:latin typeface="Calibri"/>
                <a:cs typeface="Calibri"/>
              </a:rPr>
              <a:t>.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usually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not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perfectly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competitive: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sellers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least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some </a:t>
            </a:r>
            <a:r>
              <a:rPr sz="2000" dirty="0">
                <a:latin typeface="Calibri"/>
                <a:cs typeface="Calibri"/>
              </a:rPr>
              <a:t>pricing/market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power.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influence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called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3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power</a:t>
            </a:r>
            <a:r>
              <a:rPr sz="2000" b="1" spc="3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 failure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36891" y="1029461"/>
            <a:ext cx="7041515" cy="4953000"/>
            <a:chOff x="1036891" y="1029461"/>
            <a:chExt cx="7041515" cy="4953000"/>
          </a:xfrm>
        </p:grpSpPr>
        <p:sp>
          <p:nvSpPr>
            <p:cNvPr id="3" name="object 3"/>
            <p:cNvSpPr/>
            <p:nvPr/>
          </p:nvSpPr>
          <p:spPr>
            <a:xfrm>
              <a:off x="3060191" y="2564891"/>
              <a:ext cx="7620" cy="3380740"/>
            </a:xfrm>
            <a:custGeom>
              <a:avLst/>
              <a:gdLst/>
              <a:ahLst/>
              <a:cxnLst/>
              <a:rect l="l" t="t" r="r" b="b"/>
              <a:pathLst>
                <a:path w="7619" h="3380740">
                  <a:moveTo>
                    <a:pt x="7619" y="3380232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67561" y="5906261"/>
              <a:ext cx="7010400" cy="76200"/>
            </a:xfrm>
            <a:custGeom>
              <a:avLst/>
              <a:gdLst/>
              <a:ahLst/>
              <a:cxnLst/>
              <a:rect l="l" t="t" r="r" b="b"/>
              <a:pathLst>
                <a:path w="7010400" h="76200">
                  <a:moveTo>
                    <a:pt x="6883400" y="0"/>
                  </a:moveTo>
                  <a:lnTo>
                    <a:pt x="6934200" y="38100"/>
                  </a:lnTo>
                  <a:lnTo>
                    <a:pt x="6883400" y="76200"/>
                  </a:lnTo>
                  <a:lnTo>
                    <a:pt x="6968066" y="50800"/>
                  </a:lnTo>
                  <a:lnTo>
                    <a:pt x="6934327" y="50800"/>
                  </a:lnTo>
                  <a:lnTo>
                    <a:pt x="6934327" y="25400"/>
                  </a:lnTo>
                  <a:lnTo>
                    <a:pt x="6968066" y="25400"/>
                  </a:lnTo>
                  <a:lnTo>
                    <a:pt x="6883400" y="0"/>
                  </a:lnTo>
                  <a:close/>
                </a:path>
                <a:path w="7010400" h="76200">
                  <a:moveTo>
                    <a:pt x="6917266" y="25400"/>
                  </a:moveTo>
                  <a:lnTo>
                    <a:pt x="0" y="25400"/>
                  </a:lnTo>
                  <a:lnTo>
                    <a:pt x="0" y="50800"/>
                  </a:lnTo>
                  <a:lnTo>
                    <a:pt x="6917266" y="50800"/>
                  </a:lnTo>
                  <a:lnTo>
                    <a:pt x="6934200" y="38100"/>
                  </a:lnTo>
                  <a:lnTo>
                    <a:pt x="6917266" y="25400"/>
                  </a:lnTo>
                  <a:close/>
                </a:path>
                <a:path w="7010400" h="76200">
                  <a:moveTo>
                    <a:pt x="6968066" y="25400"/>
                  </a:moveTo>
                  <a:lnTo>
                    <a:pt x="6934327" y="25400"/>
                  </a:lnTo>
                  <a:lnTo>
                    <a:pt x="6934327" y="50800"/>
                  </a:lnTo>
                  <a:lnTo>
                    <a:pt x="6968066" y="50800"/>
                  </a:lnTo>
                  <a:lnTo>
                    <a:pt x="7010400" y="38100"/>
                  </a:lnTo>
                  <a:lnTo>
                    <a:pt x="6968066" y="25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58417" y="1434845"/>
              <a:ext cx="6360160" cy="3705225"/>
            </a:xfrm>
            <a:custGeom>
              <a:avLst/>
              <a:gdLst/>
              <a:ahLst/>
              <a:cxnLst/>
              <a:rect l="l" t="t" r="r" b="b"/>
              <a:pathLst>
                <a:path w="6360159" h="3705225">
                  <a:moveTo>
                    <a:pt x="0" y="0"/>
                  </a:moveTo>
                  <a:lnTo>
                    <a:pt x="6359652" y="3704843"/>
                  </a:lnTo>
                </a:path>
              </a:pathLst>
            </a:custGeom>
            <a:ln w="381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6891" y="1029461"/>
              <a:ext cx="76200" cy="4915535"/>
            </a:xfrm>
            <a:custGeom>
              <a:avLst/>
              <a:gdLst/>
              <a:ahLst/>
              <a:cxnLst/>
              <a:rect l="l" t="t" r="r" b="b"/>
              <a:pathLst>
                <a:path w="76200" h="4915535">
                  <a:moveTo>
                    <a:pt x="38176" y="76200"/>
                  </a:moveTo>
                  <a:lnTo>
                    <a:pt x="25451" y="93132"/>
                  </a:lnTo>
                  <a:lnTo>
                    <a:pt x="17970" y="4914874"/>
                  </a:lnTo>
                  <a:lnTo>
                    <a:pt x="43370" y="4914912"/>
                  </a:lnTo>
                  <a:lnTo>
                    <a:pt x="50849" y="93132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38290" y="0"/>
                  </a:moveTo>
                  <a:lnTo>
                    <a:pt x="0" y="127000"/>
                  </a:lnTo>
                  <a:lnTo>
                    <a:pt x="25449" y="93134"/>
                  </a:lnTo>
                  <a:lnTo>
                    <a:pt x="25476" y="76200"/>
                  </a:lnTo>
                  <a:lnTo>
                    <a:pt x="61036" y="76200"/>
                  </a:lnTo>
                  <a:lnTo>
                    <a:pt x="38290" y="0"/>
                  </a:lnTo>
                  <a:close/>
                </a:path>
                <a:path w="76200" h="4915535">
                  <a:moveTo>
                    <a:pt x="61036" y="76200"/>
                  </a:moveTo>
                  <a:lnTo>
                    <a:pt x="50876" y="76200"/>
                  </a:lnTo>
                  <a:lnTo>
                    <a:pt x="50851" y="93134"/>
                  </a:lnTo>
                  <a:lnTo>
                    <a:pt x="76200" y="127000"/>
                  </a:lnTo>
                  <a:lnTo>
                    <a:pt x="61036" y="76200"/>
                  </a:lnTo>
                  <a:close/>
                </a:path>
                <a:path w="76200" h="4915535">
                  <a:moveTo>
                    <a:pt x="38176" y="76200"/>
                  </a:moveTo>
                  <a:lnTo>
                    <a:pt x="25476" y="76200"/>
                  </a:lnTo>
                  <a:lnTo>
                    <a:pt x="25449" y="93134"/>
                  </a:lnTo>
                  <a:lnTo>
                    <a:pt x="38176" y="76200"/>
                  </a:lnTo>
                  <a:close/>
                </a:path>
                <a:path w="76200" h="4915535">
                  <a:moveTo>
                    <a:pt x="50876" y="76200"/>
                  </a:moveTo>
                  <a:lnTo>
                    <a:pt x="38176" y="76200"/>
                  </a:lnTo>
                  <a:lnTo>
                    <a:pt x="50849" y="93132"/>
                  </a:lnTo>
                  <a:lnTo>
                    <a:pt x="50876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74419" y="2564891"/>
              <a:ext cx="1993900" cy="0"/>
            </a:xfrm>
            <a:custGeom>
              <a:avLst/>
              <a:gdLst/>
              <a:ahLst/>
              <a:cxnLst/>
              <a:rect l="l" t="t" r="r" b="b"/>
              <a:pathLst>
                <a:path w="1993900">
                  <a:moveTo>
                    <a:pt x="1993392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4246" y="2501137"/>
              <a:ext cx="151892" cy="15189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572255" y="2906267"/>
              <a:ext cx="0" cy="3035935"/>
            </a:xfrm>
            <a:custGeom>
              <a:avLst/>
              <a:gdLst/>
              <a:ahLst/>
              <a:cxnLst/>
              <a:rect l="l" t="t" r="r" b="b"/>
              <a:pathLst>
                <a:path h="3035935">
                  <a:moveTo>
                    <a:pt x="0" y="2033016"/>
                  </a:moveTo>
                  <a:lnTo>
                    <a:pt x="0" y="3035808"/>
                  </a:lnTo>
                </a:path>
                <a:path h="3035935">
                  <a:moveTo>
                    <a:pt x="0" y="0"/>
                  </a:moveTo>
                  <a:lnTo>
                    <a:pt x="0" y="1743456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1559" y="2916935"/>
              <a:ext cx="2520950" cy="0"/>
            </a:xfrm>
            <a:custGeom>
              <a:avLst/>
              <a:gdLst/>
              <a:ahLst/>
              <a:cxnLst/>
              <a:rect l="l" t="t" r="r" b="b"/>
              <a:pathLst>
                <a:path w="2520950">
                  <a:moveTo>
                    <a:pt x="252069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96309" y="2830322"/>
              <a:ext cx="151891" cy="151891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702042" y="6039103"/>
            <a:ext cx="262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Q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2101" y="6028131"/>
            <a:ext cx="2235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78394" y="4965268"/>
            <a:ext cx="8464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solidFill>
                  <a:srgbClr val="1F487C"/>
                </a:solidFill>
                <a:latin typeface="Arial"/>
                <a:cs typeface="Arial"/>
              </a:rPr>
              <a:t>D=AR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9107" y="2217648"/>
            <a:ext cx="374650" cy="857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34290">
              <a:lnSpc>
                <a:spcPct val="136400"/>
              </a:lnSpc>
              <a:spcBef>
                <a:spcPts val="9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 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0648" y="1145794"/>
            <a:ext cx="229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0" dirty="0">
                <a:latin typeface="Arial"/>
                <a:cs typeface="Arial"/>
              </a:rPr>
              <a:t>P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211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sz="2400" spc="-45" dirty="0"/>
              <a:t>Total</a:t>
            </a:r>
            <a:r>
              <a:rPr sz="2400" spc="-70" dirty="0"/>
              <a:t> </a:t>
            </a:r>
            <a:r>
              <a:rPr sz="2400" dirty="0"/>
              <a:t>revenue</a:t>
            </a:r>
            <a:r>
              <a:rPr sz="2400" spc="-40" dirty="0"/>
              <a:t> </a:t>
            </a:r>
            <a:r>
              <a:rPr sz="2400" dirty="0"/>
              <a:t>and</a:t>
            </a:r>
            <a:r>
              <a:rPr sz="2400" spc="-65" dirty="0"/>
              <a:t> </a:t>
            </a:r>
            <a:r>
              <a:rPr sz="2400" dirty="0"/>
              <a:t>marginal</a:t>
            </a:r>
            <a:r>
              <a:rPr sz="2400" spc="-65" dirty="0"/>
              <a:t> </a:t>
            </a:r>
            <a:r>
              <a:rPr sz="2400" spc="-10" dirty="0"/>
              <a:t>revenue</a:t>
            </a:r>
            <a:endParaRPr sz="2400"/>
          </a:p>
        </p:txBody>
      </p:sp>
      <p:sp>
        <p:nvSpPr>
          <p:cNvPr id="18" name="object 18"/>
          <p:cNvSpPr txBox="1"/>
          <p:nvPr/>
        </p:nvSpPr>
        <p:spPr>
          <a:xfrm>
            <a:off x="2891027" y="5984240"/>
            <a:ext cx="3689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86582" y="5995822"/>
            <a:ext cx="3689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046666" y="1106614"/>
            <a:ext cx="5224145" cy="4835525"/>
            <a:chOff x="3046666" y="1106614"/>
            <a:chExt cx="5224145" cy="4835525"/>
          </a:xfrm>
        </p:grpSpPr>
        <p:sp>
          <p:nvSpPr>
            <p:cNvPr id="21" name="object 21"/>
            <p:cNvSpPr/>
            <p:nvPr/>
          </p:nvSpPr>
          <p:spPr>
            <a:xfrm>
              <a:off x="3121152" y="2968751"/>
              <a:ext cx="451484" cy="2973705"/>
            </a:xfrm>
            <a:custGeom>
              <a:avLst/>
              <a:gdLst/>
              <a:ahLst/>
              <a:cxnLst/>
              <a:rect l="l" t="t" r="r" b="b"/>
              <a:pathLst>
                <a:path w="451485" h="2973704">
                  <a:moveTo>
                    <a:pt x="451104" y="1970532"/>
                  </a:moveTo>
                  <a:lnTo>
                    <a:pt x="0" y="1970532"/>
                  </a:lnTo>
                  <a:lnTo>
                    <a:pt x="0" y="2973324"/>
                  </a:lnTo>
                  <a:lnTo>
                    <a:pt x="451104" y="2973324"/>
                  </a:lnTo>
                  <a:lnTo>
                    <a:pt x="451104" y="1970532"/>
                  </a:lnTo>
                  <a:close/>
                </a:path>
                <a:path w="451485" h="2973704">
                  <a:moveTo>
                    <a:pt x="451104" y="0"/>
                  </a:moveTo>
                  <a:lnTo>
                    <a:pt x="0" y="0"/>
                  </a:lnTo>
                  <a:lnTo>
                    <a:pt x="0" y="1680972"/>
                  </a:lnTo>
                  <a:lnTo>
                    <a:pt x="451104" y="1680972"/>
                  </a:lnTo>
                  <a:lnTo>
                    <a:pt x="451104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60954" y="1120902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5058537" y="0"/>
                  </a:moveTo>
                  <a:lnTo>
                    <a:pt x="136778" y="0"/>
                  </a:lnTo>
                  <a:lnTo>
                    <a:pt x="93537" y="6970"/>
                  </a:lnTo>
                  <a:lnTo>
                    <a:pt x="55988" y="26383"/>
                  </a:lnTo>
                  <a:lnTo>
                    <a:pt x="26383" y="55988"/>
                  </a:lnTo>
                  <a:lnTo>
                    <a:pt x="6970" y="93537"/>
                  </a:lnTo>
                  <a:lnTo>
                    <a:pt x="0" y="136778"/>
                  </a:lnTo>
                  <a:lnTo>
                    <a:pt x="0" y="957452"/>
                  </a:lnTo>
                  <a:lnTo>
                    <a:pt x="6970" y="1000694"/>
                  </a:lnTo>
                  <a:lnTo>
                    <a:pt x="26383" y="1038243"/>
                  </a:lnTo>
                  <a:lnTo>
                    <a:pt x="55988" y="1067848"/>
                  </a:lnTo>
                  <a:lnTo>
                    <a:pt x="93537" y="1087261"/>
                  </a:lnTo>
                  <a:lnTo>
                    <a:pt x="136778" y="1094232"/>
                  </a:lnTo>
                  <a:lnTo>
                    <a:pt x="5058537" y="1094232"/>
                  </a:lnTo>
                  <a:lnTo>
                    <a:pt x="5101778" y="1087261"/>
                  </a:lnTo>
                  <a:lnTo>
                    <a:pt x="5139327" y="1067848"/>
                  </a:lnTo>
                  <a:lnTo>
                    <a:pt x="5168932" y="1038243"/>
                  </a:lnTo>
                  <a:lnTo>
                    <a:pt x="5188345" y="1000694"/>
                  </a:lnTo>
                  <a:lnTo>
                    <a:pt x="5195316" y="957452"/>
                  </a:lnTo>
                  <a:lnTo>
                    <a:pt x="5195316" y="136778"/>
                  </a:lnTo>
                  <a:lnTo>
                    <a:pt x="5188345" y="93537"/>
                  </a:lnTo>
                  <a:lnTo>
                    <a:pt x="5168932" y="55988"/>
                  </a:lnTo>
                  <a:lnTo>
                    <a:pt x="5139327" y="26383"/>
                  </a:lnTo>
                  <a:lnTo>
                    <a:pt x="5101778" y="6970"/>
                  </a:lnTo>
                  <a:lnTo>
                    <a:pt x="5058537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60954" y="1120902"/>
              <a:ext cx="5195570" cy="1094740"/>
            </a:xfrm>
            <a:custGeom>
              <a:avLst/>
              <a:gdLst/>
              <a:ahLst/>
              <a:cxnLst/>
              <a:rect l="l" t="t" r="r" b="b"/>
              <a:pathLst>
                <a:path w="5195570" h="1094739">
                  <a:moveTo>
                    <a:pt x="0" y="136778"/>
                  </a:moveTo>
                  <a:lnTo>
                    <a:pt x="6970" y="93537"/>
                  </a:lnTo>
                  <a:lnTo>
                    <a:pt x="26383" y="55988"/>
                  </a:lnTo>
                  <a:lnTo>
                    <a:pt x="55988" y="26383"/>
                  </a:lnTo>
                  <a:lnTo>
                    <a:pt x="93537" y="6970"/>
                  </a:lnTo>
                  <a:lnTo>
                    <a:pt x="136778" y="0"/>
                  </a:lnTo>
                  <a:lnTo>
                    <a:pt x="5058537" y="0"/>
                  </a:lnTo>
                  <a:lnTo>
                    <a:pt x="5101778" y="6970"/>
                  </a:lnTo>
                  <a:lnTo>
                    <a:pt x="5139327" y="26383"/>
                  </a:lnTo>
                  <a:lnTo>
                    <a:pt x="5168932" y="55988"/>
                  </a:lnTo>
                  <a:lnTo>
                    <a:pt x="5188345" y="93537"/>
                  </a:lnTo>
                  <a:lnTo>
                    <a:pt x="5195316" y="136778"/>
                  </a:lnTo>
                  <a:lnTo>
                    <a:pt x="5195316" y="957452"/>
                  </a:lnTo>
                  <a:lnTo>
                    <a:pt x="5188345" y="1000694"/>
                  </a:lnTo>
                  <a:lnTo>
                    <a:pt x="5168932" y="1038243"/>
                  </a:lnTo>
                  <a:lnTo>
                    <a:pt x="5139327" y="1067848"/>
                  </a:lnTo>
                  <a:lnTo>
                    <a:pt x="5101778" y="1087261"/>
                  </a:lnTo>
                  <a:lnTo>
                    <a:pt x="5058537" y="1094232"/>
                  </a:lnTo>
                  <a:lnTo>
                    <a:pt x="136778" y="1094232"/>
                  </a:lnTo>
                  <a:lnTo>
                    <a:pt x="93537" y="1087261"/>
                  </a:lnTo>
                  <a:lnTo>
                    <a:pt x="55988" y="1067848"/>
                  </a:lnTo>
                  <a:lnTo>
                    <a:pt x="26383" y="1038243"/>
                  </a:lnTo>
                  <a:lnTo>
                    <a:pt x="6970" y="1000694"/>
                  </a:lnTo>
                  <a:lnTo>
                    <a:pt x="0" y="957452"/>
                  </a:lnTo>
                  <a:lnTo>
                    <a:pt x="0" y="136778"/>
                  </a:lnTo>
                  <a:close/>
                </a:path>
              </a:pathLst>
            </a:custGeom>
            <a:ln w="28575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179191" y="1180591"/>
            <a:ext cx="489648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Producing</a:t>
            </a:r>
            <a:r>
              <a:rPr sz="20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an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extra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output:</a:t>
            </a:r>
            <a:endParaRPr sz="2000">
              <a:latin typeface="Calibri"/>
              <a:cs typeface="Calibri"/>
            </a:endParaRPr>
          </a:p>
          <a:p>
            <a:pPr marL="261620" indent="-248920">
              <a:lnSpc>
                <a:spcPct val="100000"/>
              </a:lnSpc>
              <a:buAutoNum type="arabicPeriod"/>
              <a:tabLst>
                <a:tab pos="261620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increases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amount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r>
              <a:rPr sz="20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F81BC"/>
                </a:solidFill>
                <a:latin typeface="Calibri"/>
                <a:cs typeface="Calibri"/>
              </a:rPr>
              <a:t>but</a:t>
            </a:r>
            <a:endParaRPr sz="2000">
              <a:latin typeface="Calibri"/>
              <a:cs typeface="Calibri"/>
            </a:endParaRPr>
          </a:p>
          <a:p>
            <a:pPr marL="260985" indent="-248285">
              <a:lnSpc>
                <a:spcPct val="100000"/>
              </a:lnSpc>
              <a:buAutoNum type="arabicPeriod"/>
              <a:tabLst>
                <a:tab pos="260985" algn="l"/>
              </a:tabLst>
            </a:pP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it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lowers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for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which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all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units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are</a:t>
            </a:r>
            <a:r>
              <a:rPr sz="20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F81BC"/>
                </a:solidFill>
                <a:latin typeface="Calibri"/>
                <a:cs typeface="Calibri"/>
              </a:rPr>
              <a:t>sold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048258" y="2587751"/>
            <a:ext cx="5979795" cy="3365500"/>
            <a:chOff x="1048258" y="2587751"/>
            <a:chExt cx="5979795" cy="3365500"/>
          </a:xfrm>
        </p:grpSpPr>
        <p:sp>
          <p:nvSpPr>
            <p:cNvPr id="26" name="object 26"/>
            <p:cNvSpPr/>
            <p:nvPr/>
          </p:nvSpPr>
          <p:spPr>
            <a:xfrm>
              <a:off x="1074420" y="2587751"/>
              <a:ext cx="1955800" cy="329565"/>
            </a:xfrm>
            <a:custGeom>
              <a:avLst/>
              <a:gdLst/>
              <a:ahLst/>
              <a:cxnLst/>
              <a:rect l="l" t="t" r="r" b="b"/>
              <a:pathLst>
                <a:path w="1955800" h="329564">
                  <a:moveTo>
                    <a:pt x="1955292" y="0"/>
                  </a:moveTo>
                  <a:lnTo>
                    <a:pt x="0" y="0"/>
                  </a:lnTo>
                  <a:lnTo>
                    <a:pt x="0" y="329184"/>
                  </a:lnTo>
                  <a:lnTo>
                    <a:pt x="1955292" y="329184"/>
                  </a:lnTo>
                  <a:lnTo>
                    <a:pt x="1955292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54608" y="4623816"/>
              <a:ext cx="5965190" cy="317500"/>
            </a:xfrm>
            <a:custGeom>
              <a:avLst/>
              <a:gdLst/>
              <a:ahLst/>
              <a:cxnLst/>
              <a:rect l="l" t="t" r="r" b="b"/>
              <a:pathLst>
                <a:path w="5965190" h="317500">
                  <a:moveTo>
                    <a:pt x="5448299" y="0"/>
                  </a:moveTo>
                  <a:lnTo>
                    <a:pt x="0" y="0"/>
                  </a:lnTo>
                </a:path>
                <a:path w="5965190" h="317500">
                  <a:moveTo>
                    <a:pt x="5964936" y="315467"/>
                  </a:moveTo>
                  <a:lnTo>
                    <a:pt x="19811" y="316991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515099" y="4623816"/>
              <a:ext cx="504825" cy="1321435"/>
            </a:xfrm>
            <a:custGeom>
              <a:avLst/>
              <a:gdLst/>
              <a:ahLst/>
              <a:cxnLst/>
              <a:rect l="l" t="t" r="r" b="b"/>
              <a:pathLst>
                <a:path w="504825" h="1321435">
                  <a:moveTo>
                    <a:pt x="0" y="1321307"/>
                  </a:moveTo>
                  <a:lnTo>
                    <a:pt x="0" y="0"/>
                  </a:lnTo>
                </a:path>
                <a:path w="504825" h="1321435">
                  <a:moveTo>
                    <a:pt x="504444" y="1318259"/>
                  </a:moveTo>
                  <a:lnTo>
                    <a:pt x="504444" y="315467"/>
                  </a:lnTo>
                </a:path>
              </a:pathLst>
            </a:custGeom>
            <a:ln w="1587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56234" y="4456557"/>
            <a:ext cx="348615" cy="6400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indent="8890">
              <a:lnSpc>
                <a:spcPct val="101400"/>
              </a:lnSpc>
              <a:spcBef>
                <a:spcPts val="70"/>
              </a:spcBef>
            </a:pP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3 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P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46952" y="5979972"/>
            <a:ext cx="889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46100" algn="l"/>
              </a:tabLst>
            </a:pPr>
            <a:r>
              <a:rPr sz="3000" i="1" spc="-37" baseline="2777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17094" dirty="0">
                <a:solidFill>
                  <a:srgbClr val="1F487C"/>
                </a:solidFill>
                <a:latin typeface="Arial"/>
                <a:cs typeface="Arial"/>
              </a:rPr>
              <a:t>3</a:t>
            </a:r>
            <a:r>
              <a:rPr sz="1950" i="1" baseline="-17094" dirty="0">
                <a:solidFill>
                  <a:srgbClr val="1F487C"/>
                </a:solidFill>
                <a:latin typeface="Arial"/>
                <a:cs typeface="Arial"/>
              </a:rPr>
              <a:t>	</a:t>
            </a:r>
            <a:r>
              <a:rPr sz="2000" i="1" spc="-25" dirty="0">
                <a:solidFill>
                  <a:srgbClr val="1F487C"/>
                </a:solidFill>
                <a:latin typeface="Arial"/>
                <a:cs typeface="Arial"/>
              </a:rPr>
              <a:t>Q</a:t>
            </a:r>
            <a:r>
              <a:rPr sz="1950" i="1" spc="-37" baseline="-21367" dirty="0">
                <a:solidFill>
                  <a:srgbClr val="1F487C"/>
                </a:solidFill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051560" y="1427988"/>
            <a:ext cx="6069965" cy="5020310"/>
            <a:chOff x="1051560" y="1427988"/>
            <a:chExt cx="6069965" cy="5020310"/>
          </a:xfrm>
        </p:grpSpPr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0677" y="4547870"/>
              <a:ext cx="151892" cy="15189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69506" y="4863338"/>
              <a:ext cx="151892" cy="15189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6544056" y="4939284"/>
              <a:ext cx="475615" cy="1005840"/>
            </a:xfrm>
            <a:custGeom>
              <a:avLst/>
              <a:gdLst/>
              <a:ahLst/>
              <a:cxnLst/>
              <a:rect l="l" t="t" r="r" b="b"/>
              <a:pathLst>
                <a:path w="475615" h="1005839">
                  <a:moveTo>
                    <a:pt x="475488" y="0"/>
                  </a:moveTo>
                  <a:lnTo>
                    <a:pt x="0" y="0"/>
                  </a:lnTo>
                  <a:lnTo>
                    <a:pt x="0" y="1005839"/>
                  </a:lnTo>
                  <a:lnTo>
                    <a:pt x="475488" y="1005839"/>
                  </a:lnTo>
                  <a:lnTo>
                    <a:pt x="475488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086612" y="4649723"/>
              <a:ext cx="5428615" cy="289560"/>
            </a:xfrm>
            <a:custGeom>
              <a:avLst/>
              <a:gdLst/>
              <a:ahLst/>
              <a:cxnLst/>
              <a:rect l="l" t="t" r="r" b="b"/>
              <a:pathLst>
                <a:path w="5428615" h="289560">
                  <a:moveTo>
                    <a:pt x="5428488" y="25908"/>
                  </a:moveTo>
                  <a:lnTo>
                    <a:pt x="5358384" y="25908"/>
                  </a:lnTo>
                  <a:lnTo>
                    <a:pt x="5358384" y="0"/>
                  </a:lnTo>
                  <a:lnTo>
                    <a:pt x="0" y="0"/>
                  </a:lnTo>
                  <a:lnTo>
                    <a:pt x="0" y="25908"/>
                  </a:lnTo>
                  <a:lnTo>
                    <a:pt x="0" y="289560"/>
                  </a:lnTo>
                  <a:lnTo>
                    <a:pt x="5358384" y="289560"/>
                  </a:lnTo>
                  <a:lnTo>
                    <a:pt x="5428488" y="289560"/>
                  </a:lnTo>
                  <a:lnTo>
                    <a:pt x="5428488" y="25908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70610" y="1447038"/>
              <a:ext cx="3502660" cy="4982210"/>
            </a:xfrm>
            <a:custGeom>
              <a:avLst/>
              <a:gdLst/>
              <a:ahLst/>
              <a:cxnLst/>
              <a:rect l="l" t="t" r="r" b="b"/>
              <a:pathLst>
                <a:path w="3502660" h="4982210">
                  <a:moveTo>
                    <a:pt x="0" y="0"/>
                  </a:moveTo>
                  <a:lnTo>
                    <a:pt x="3502152" y="4981956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277874" y="4726685"/>
              <a:ext cx="2014855" cy="965200"/>
            </a:xfrm>
            <a:custGeom>
              <a:avLst/>
              <a:gdLst/>
              <a:ahLst/>
              <a:cxnLst/>
              <a:rect l="l" t="t" r="r" b="b"/>
              <a:pathLst>
                <a:path w="2014854" h="965200">
                  <a:moveTo>
                    <a:pt x="1853945" y="0"/>
                  </a:moveTo>
                  <a:lnTo>
                    <a:pt x="160781" y="0"/>
                  </a:lnTo>
                  <a:lnTo>
                    <a:pt x="109971" y="8199"/>
                  </a:lnTo>
                  <a:lnTo>
                    <a:pt x="65836" y="31028"/>
                  </a:lnTo>
                  <a:lnTo>
                    <a:pt x="31028" y="65836"/>
                  </a:lnTo>
                  <a:lnTo>
                    <a:pt x="8199" y="109971"/>
                  </a:lnTo>
                  <a:lnTo>
                    <a:pt x="0" y="160781"/>
                  </a:lnTo>
                  <a:lnTo>
                    <a:pt x="0" y="803910"/>
                  </a:lnTo>
                  <a:lnTo>
                    <a:pt x="8199" y="854729"/>
                  </a:lnTo>
                  <a:lnTo>
                    <a:pt x="31028" y="898866"/>
                  </a:lnTo>
                  <a:lnTo>
                    <a:pt x="65836" y="933670"/>
                  </a:lnTo>
                  <a:lnTo>
                    <a:pt x="109971" y="956495"/>
                  </a:lnTo>
                  <a:lnTo>
                    <a:pt x="160781" y="964691"/>
                  </a:lnTo>
                  <a:lnTo>
                    <a:pt x="1853945" y="964691"/>
                  </a:lnTo>
                  <a:lnTo>
                    <a:pt x="1904756" y="956495"/>
                  </a:lnTo>
                  <a:lnTo>
                    <a:pt x="1948891" y="933670"/>
                  </a:lnTo>
                  <a:lnTo>
                    <a:pt x="1983699" y="898866"/>
                  </a:lnTo>
                  <a:lnTo>
                    <a:pt x="2006528" y="854729"/>
                  </a:lnTo>
                  <a:lnTo>
                    <a:pt x="2014727" y="803910"/>
                  </a:lnTo>
                  <a:lnTo>
                    <a:pt x="2014727" y="160781"/>
                  </a:lnTo>
                  <a:lnTo>
                    <a:pt x="2006528" y="109971"/>
                  </a:lnTo>
                  <a:lnTo>
                    <a:pt x="1983699" y="65836"/>
                  </a:lnTo>
                  <a:lnTo>
                    <a:pt x="1948891" y="31028"/>
                  </a:lnTo>
                  <a:lnTo>
                    <a:pt x="1904756" y="8199"/>
                  </a:lnTo>
                  <a:lnTo>
                    <a:pt x="1853945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277874" y="4726685"/>
              <a:ext cx="2014855" cy="965200"/>
            </a:xfrm>
            <a:custGeom>
              <a:avLst/>
              <a:gdLst/>
              <a:ahLst/>
              <a:cxnLst/>
              <a:rect l="l" t="t" r="r" b="b"/>
              <a:pathLst>
                <a:path w="2014854" h="965200">
                  <a:moveTo>
                    <a:pt x="0" y="160781"/>
                  </a:moveTo>
                  <a:lnTo>
                    <a:pt x="8199" y="109971"/>
                  </a:lnTo>
                  <a:lnTo>
                    <a:pt x="31028" y="65836"/>
                  </a:lnTo>
                  <a:lnTo>
                    <a:pt x="65836" y="31028"/>
                  </a:lnTo>
                  <a:lnTo>
                    <a:pt x="109971" y="8199"/>
                  </a:lnTo>
                  <a:lnTo>
                    <a:pt x="160781" y="0"/>
                  </a:lnTo>
                  <a:lnTo>
                    <a:pt x="1853945" y="0"/>
                  </a:lnTo>
                  <a:lnTo>
                    <a:pt x="1904756" y="8199"/>
                  </a:lnTo>
                  <a:lnTo>
                    <a:pt x="1948891" y="31028"/>
                  </a:lnTo>
                  <a:lnTo>
                    <a:pt x="1983699" y="65836"/>
                  </a:lnTo>
                  <a:lnTo>
                    <a:pt x="2006528" y="109971"/>
                  </a:lnTo>
                  <a:lnTo>
                    <a:pt x="2014727" y="160781"/>
                  </a:lnTo>
                  <a:lnTo>
                    <a:pt x="2014727" y="803910"/>
                  </a:lnTo>
                  <a:lnTo>
                    <a:pt x="2006528" y="854729"/>
                  </a:lnTo>
                  <a:lnTo>
                    <a:pt x="1983699" y="898866"/>
                  </a:lnTo>
                  <a:lnTo>
                    <a:pt x="1948891" y="933670"/>
                  </a:lnTo>
                  <a:lnTo>
                    <a:pt x="1904756" y="956495"/>
                  </a:lnTo>
                  <a:lnTo>
                    <a:pt x="1853945" y="964691"/>
                  </a:lnTo>
                  <a:lnTo>
                    <a:pt x="160781" y="964691"/>
                  </a:lnTo>
                  <a:lnTo>
                    <a:pt x="109971" y="956495"/>
                  </a:lnTo>
                  <a:lnTo>
                    <a:pt x="65836" y="933670"/>
                  </a:lnTo>
                  <a:lnTo>
                    <a:pt x="31028" y="898866"/>
                  </a:lnTo>
                  <a:lnTo>
                    <a:pt x="8199" y="854729"/>
                  </a:lnTo>
                  <a:lnTo>
                    <a:pt x="0" y="803910"/>
                  </a:lnTo>
                  <a:lnTo>
                    <a:pt x="0" y="160781"/>
                  </a:lnTo>
                  <a:close/>
                </a:path>
              </a:pathLst>
            </a:custGeom>
            <a:ln w="28575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4759578" y="6196380"/>
            <a:ext cx="5010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5" dirty="0">
                <a:solidFill>
                  <a:srgbClr val="C0504D"/>
                </a:solidFill>
                <a:latin typeface="Arial"/>
                <a:cs typeface="Arial"/>
              </a:rPr>
              <a:t>MR</a:t>
            </a:r>
            <a:endParaRPr sz="2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472311" y="4779391"/>
            <a:ext cx="1561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An</a:t>
            </a:r>
            <a:r>
              <a:rPr sz="18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extra</a:t>
            </a:r>
            <a:r>
              <a:rPr sz="1800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unit</a:t>
            </a:r>
            <a:r>
              <a:rPr sz="18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006FC0"/>
                </a:solidFill>
                <a:latin typeface="Arial"/>
                <a:cs typeface="Arial"/>
              </a:rPr>
              <a:t>of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21663" y="5053710"/>
            <a:ext cx="1327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95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output</a:t>
            </a:r>
            <a:r>
              <a:rPr sz="1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006FC0"/>
                </a:solidFill>
                <a:latin typeface="Arial"/>
                <a:cs typeface="Arial"/>
              </a:rPr>
              <a:t>does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not</a:t>
            </a:r>
            <a:r>
              <a:rPr sz="18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affect</a:t>
            </a:r>
            <a:r>
              <a:rPr sz="1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006FC0"/>
                </a:solidFill>
                <a:latin typeface="Arial"/>
                <a:cs typeface="Arial"/>
              </a:rPr>
              <a:t>TR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274948" y="5530341"/>
            <a:ext cx="962660" cy="424815"/>
          </a:xfrm>
          <a:custGeom>
            <a:avLst/>
            <a:gdLst/>
            <a:ahLst/>
            <a:cxnLst/>
            <a:rect l="l" t="t" r="r" b="b"/>
            <a:pathLst>
              <a:path w="962660" h="424814">
                <a:moveTo>
                  <a:pt x="825253" y="371992"/>
                </a:moveTo>
                <a:lnTo>
                  <a:pt x="803148" y="424726"/>
                </a:lnTo>
                <a:lnTo>
                  <a:pt x="962533" y="414020"/>
                </a:lnTo>
                <a:lnTo>
                  <a:pt x="931140" y="377520"/>
                </a:lnTo>
                <a:lnTo>
                  <a:pt x="838453" y="377520"/>
                </a:lnTo>
                <a:lnTo>
                  <a:pt x="825253" y="371992"/>
                </a:lnTo>
                <a:close/>
              </a:path>
              <a:path w="962660" h="424814">
                <a:moveTo>
                  <a:pt x="836300" y="345639"/>
                </a:moveTo>
                <a:lnTo>
                  <a:pt x="825253" y="371992"/>
                </a:lnTo>
                <a:lnTo>
                  <a:pt x="838453" y="377520"/>
                </a:lnTo>
                <a:lnTo>
                  <a:pt x="849502" y="351167"/>
                </a:lnTo>
                <a:lnTo>
                  <a:pt x="836300" y="345639"/>
                </a:lnTo>
                <a:close/>
              </a:path>
              <a:path w="962660" h="424814">
                <a:moveTo>
                  <a:pt x="858392" y="292938"/>
                </a:moveTo>
                <a:lnTo>
                  <a:pt x="836300" y="345639"/>
                </a:lnTo>
                <a:lnTo>
                  <a:pt x="849502" y="351167"/>
                </a:lnTo>
                <a:lnTo>
                  <a:pt x="838453" y="377520"/>
                </a:lnTo>
                <a:lnTo>
                  <a:pt x="931140" y="377520"/>
                </a:lnTo>
                <a:lnTo>
                  <a:pt x="858392" y="292938"/>
                </a:lnTo>
                <a:close/>
              </a:path>
              <a:path w="962660" h="424814">
                <a:moveTo>
                  <a:pt x="10922" y="0"/>
                </a:moveTo>
                <a:lnTo>
                  <a:pt x="0" y="26416"/>
                </a:lnTo>
                <a:lnTo>
                  <a:pt x="825253" y="371992"/>
                </a:lnTo>
                <a:lnTo>
                  <a:pt x="836300" y="345639"/>
                </a:lnTo>
                <a:lnTo>
                  <a:pt x="10922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6955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HOW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MAKE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PRICING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DECISIONS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1633169"/>
            <a:ext cx="8241665" cy="2527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Objective: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maximize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profit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5770"/>
              </a:lnSpc>
              <a:spcBef>
                <a:spcPts val="545"/>
              </a:spcBef>
              <a:tabLst>
                <a:tab pos="1242060" algn="l"/>
                <a:tab pos="1748789" algn="l"/>
                <a:tab pos="2998470" algn="l"/>
              </a:tabLst>
            </a:pPr>
            <a:r>
              <a:rPr sz="2000" dirty="0">
                <a:latin typeface="Calibri"/>
                <a:cs typeface="Calibri"/>
              </a:rPr>
              <a:t>Compare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(MR)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produced. </a:t>
            </a:r>
            <a:r>
              <a:rPr sz="2000" dirty="0">
                <a:latin typeface="Calibri"/>
                <a:cs typeface="Calibri"/>
              </a:rPr>
              <a:t>Optimal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Q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mbria Math"/>
                <a:cs typeface="Cambria Math"/>
              </a:rPr>
              <a:t>⇒</a:t>
            </a:r>
            <a:r>
              <a:rPr sz="2000" dirty="0">
                <a:latin typeface="Cambria Math"/>
                <a:cs typeface="Cambria Math"/>
              </a:rPr>
              <a:t>	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MR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MC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000" dirty="0">
                <a:latin typeface="Calibri"/>
                <a:cs typeface="Calibri"/>
              </a:rPr>
              <a:t>(profit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maximization)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774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00"/>
              </a:spcBef>
            </a:pPr>
            <a:r>
              <a:rPr dirty="0"/>
              <a:t>EQUILIBRIUM</a:t>
            </a:r>
            <a:r>
              <a:rPr spc="-75" dirty="0"/>
              <a:t> </a:t>
            </a:r>
            <a:r>
              <a:rPr dirty="0"/>
              <a:t>UNDER</a:t>
            </a:r>
            <a:r>
              <a:rPr spc="-65" dirty="0"/>
              <a:t> </a:t>
            </a:r>
            <a:r>
              <a:rPr spc="-10" dirty="0"/>
              <a:t>MONOPOLY</a:t>
            </a:r>
          </a:p>
        </p:txBody>
      </p:sp>
      <p:sp>
        <p:nvSpPr>
          <p:cNvPr id="3" name="object 3"/>
          <p:cNvSpPr/>
          <p:nvPr/>
        </p:nvSpPr>
        <p:spPr>
          <a:xfrm>
            <a:off x="1480566" y="1322069"/>
            <a:ext cx="6716395" cy="4932045"/>
          </a:xfrm>
          <a:custGeom>
            <a:avLst/>
            <a:gdLst/>
            <a:ahLst/>
            <a:cxnLst/>
            <a:rect l="l" t="t" r="r" b="b"/>
            <a:pathLst>
              <a:path w="6716395" h="4932045">
                <a:moveTo>
                  <a:pt x="0" y="0"/>
                </a:moveTo>
                <a:lnTo>
                  <a:pt x="0" y="4931664"/>
                </a:lnTo>
                <a:lnTo>
                  <a:pt x="6716267" y="493166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348219" y="6248806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4477" y="6255207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6400" y="1226718"/>
            <a:ext cx="1006475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320" marR="5080" indent="-135255">
              <a:lnSpc>
                <a:spcPct val="105500"/>
              </a:lnSpc>
              <a:spcBef>
                <a:spcPts val="100"/>
              </a:spcBef>
            </a:pPr>
            <a:r>
              <a:rPr sz="1600" b="1" dirty="0">
                <a:latin typeface="Arial"/>
                <a:cs typeface="Arial"/>
              </a:rPr>
              <a:t>Costs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and </a:t>
            </a:r>
            <a:r>
              <a:rPr sz="1600" b="1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79803" y="1630679"/>
            <a:ext cx="5268595" cy="3253740"/>
          </a:xfrm>
          <a:custGeom>
            <a:avLst/>
            <a:gdLst/>
            <a:ahLst/>
            <a:cxnLst/>
            <a:rect l="l" t="t" r="r" b="b"/>
            <a:pathLst>
              <a:path w="5268595" h="3253740">
                <a:moveTo>
                  <a:pt x="0" y="0"/>
                </a:moveTo>
                <a:lnTo>
                  <a:pt x="5268468" y="3253740"/>
                </a:lnTo>
              </a:path>
              <a:path w="5268595" h="3253740">
                <a:moveTo>
                  <a:pt x="172212" y="1828800"/>
                </a:moveTo>
                <a:lnTo>
                  <a:pt x="184715" y="1866653"/>
                </a:lnTo>
                <a:lnTo>
                  <a:pt x="199852" y="1909207"/>
                </a:lnTo>
                <a:lnTo>
                  <a:pt x="217844" y="1955899"/>
                </a:lnTo>
                <a:lnTo>
                  <a:pt x="238910" y="2006165"/>
                </a:lnTo>
                <a:lnTo>
                  <a:pt x="254772" y="2041385"/>
                </a:lnTo>
                <a:lnTo>
                  <a:pt x="272164" y="2077776"/>
                </a:lnTo>
                <a:lnTo>
                  <a:pt x="291152" y="2115174"/>
                </a:lnTo>
                <a:lnTo>
                  <a:pt x="311802" y="2153411"/>
                </a:lnTo>
                <a:lnTo>
                  <a:pt x="334178" y="2192320"/>
                </a:lnTo>
                <a:lnTo>
                  <a:pt x="358346" y="2231734"/>
                </a:lnTo>
                <a:lnTo>
                  <a:pt x="384373" y="2271489"/>
                </a:lnTo>
                <a:lnTo>
                  <a:pt x="412322" y="2311415"/>
                </a:lnTo>
                <a:lnTo>
                  <a:pt x="442260" y="2351348"/>
                </a:lnTo>
                <a:lnTo>
                  <a:pt x="474252" y="2391119"/>
                </a:lnTo>
                <a:lnTo>
                  <a:pt x="508364" y="2430564"/>
                </a:lnTo>
                <a:lnTo>
                  <a:pt x="544660" y="2469515"/>
                </a:lnTo>
                <a:lnTo>
                  <a:pt x="583207" y="2507804"/>
                </a:lnTo>
                <a:lnTo>
                  <a:pt x="624070" y="2545267"/>
                </a:lnTo>
                <a:lnTo>
                  <a:pt x="667315" y="2581736"/>
                </a:lnTo>
                <a:lnTo>
                  <a:pt x="713006" y="2617044"/>
                </a:lnTo>
                <a:lnTo>
                  <a:pt x="761209" y="2651025"/>
                </a:lnTo>
                <a:lnTo>
                  <a:pt x="811990" y="2683513"/>
                </a:lnTo>
                <a:lnTo>
                  <a:pt x="865415" y="2714340"/>
                </a:lnTo>
                <a:lnTo>
                  <a:pt x="921548" y="2743340"/>
                </a:lnTo>
                <a:lnTo>
                  <a:pt x="980455" y="2770346"/>
                </a:lnTo>
                <a:lnTo>
                  <a:pt x="1042202" y="2795192"/>
                </a:lnTo>
                <a:lnTo>
                  <a:pt x="1106854" y="2817711"/>
                </a:lnTo>
                <a:lnTo>
                  <a:pt x="1174477" y="2837736"/>
                </a:lnTo>
                <a:lnTo>
                  <a:pt x="1245135" y="2855101"/>
                </a:lnTo>
                <a:lnTo>
                  <a:pt x="1318895" y="2869640"/>
                </a:lnTo>
                <a:lnTo>
                  <a:pt x="1356958" y="2875797"/>
                </a:lnTo>
                <a:lnTo>
                  <a:pt x="1395822" y="2881185"/>
                </a:lnTo>
                <a:lnTo>
                  <a:pt x="1435493" y="2885782"/>
                </a:lnTo>
                <a:lnTo>
                  <a:pt x="1475981" y="2889569"/>
                </a:lnTo>
                <a:lnTo>
                  <a:pt x="1517293" y="2892525"/>
                </a:lnTo>
                <a:lnTo>
                  <a:pt x="1559438" y="2894627"/>
                </a:lnTo>
                <a:lnTo>
                  <a:pt x="1602424" y="2895857"/>
                </a:lnTo>
                <a:lnTo>
                  <a:pt x="1646258" y="2896192"/>
                </a:lnTo>
                <a:lnTo>
                  <a:pt x="1690950" y="2895612"/>
                </a:lnTo>
                <a:lnTo>
                  <a:pt x="1736507" y="2894097"/>
                </a:lnTo>
                <a:lnTo>
                  <a:pt x="1782938" y="2891625"/>
                </a:lnTo>
                <a:lnTo>
                  <a:pt x="1830250" y="2888175"/>
                </a:lnTo>
                <a:lnTo>
                  <a:pt x="1878453" y="2883727"/>
                </a:lnTo>
                <a:lnTo>
                  <a:pt x="1927553" y="2878260"/>
                </a:lnTo>
                <a:lnTo>
                  <a:pt x="1977560" y="2871753"/>
                </a:lnTo>
                <a:lnTo>
                  <a:pt x="2028481" y="2864185"/>
                </a:lnTo>
                <a:lnTo>
                  <a:pt x="2080325" y="2855535"/>
                </a:lnTo>
                <a:lnTo>
                  <a:pt x="2133100" y="2845783"/>
                </a:lnTo>
                <a:lnTo>
                  <a:pt x="2186813" y="2834908"/>
                </a:lnTo>
                <a:lnTo>
                  <a:pt x="2241474" y="2822888"/>
                </a:lnTo>
                <a:lnTo>
                  <a:pt x="2297090" y="2809704"/>
                </a:lnTo>
                <a:lnTo>
                  <a:pt x="2353670" y="2795333"/>
                </a:lnTo>
                <a:lnTo>
                  <a:pt x="2411222" y="2779757"/>
                </a:lnTo>
                <a:lnTo>
                  <a:pt x="2469753" y="2762952"/>
                </a:lnTo>
                <a:lnTo>
                  <a:pt x="2529273" y="2744900"/>
                </a:lnTo>
                <a:lnTo>
                  <a:pt x="2589789" y="2725578"/>
                </a:lnTo>
                <a:lnTo>
                  <a:pt x="2651309" y="2704967"/>
                </a:lnTo>
                <a:lnTo>
                  <a:pt x="2713842" y="2683044"/>
                </a:lnTo>
                <a:lnTo>
                  <a:pt x="2777396" y="2659791"/>
                </a:lnTo>
                <a:lnTo>
                  <a:pt x="2841979" y="2635184"/>
                </a:lnTo>
                <a:lnTo>
                  <a:pt x="2907599" y="2609205"/>
                </a:lnTo>
                <a:lnTo>
                  <a:pt x="2974264" y="2581831"/>
                </a:lnTo>
                <a:lnTo>
                  <a:pt x="3041983" y="2553043"/>
                </a:lnTo>
                <a:lnTo>
                  <a:pt x="3110764" y="2522818"/>
                </a:lnTo>
                <a:lnTo>
                  <a:pt x="3180615" y="2491138"/>
                </a:lnTo>
                <a:lnTo>
                  <a:pt x="3251543" y="2457979"/>
                </a:lnTo>
                <a:lnTo>
                  <a:pt x="3323558" y="2423323"/>
                </a:lnTo>
                <a:lnTo>
                  <a:pt x="3396668" y="2387148"/>
                </a:lnTo>
                <a:lnTo>
                  <a:pt x="3470880" y="2349432"/>
                </a:lnTo>
                <a:lnTo>
                  <a:pt x="3546203" y="2310156"/>
                </a:lnTo>
                <a:lnTo>
                  <a:pt x="3622645" y="2269299"/>
                </a:lnTo>
                <a:lnTo>
                  <a:pt x="3700215" y="2226839"/>
                </a:lnTo>
                <a:lnTo>
                  <a:pt x="3778919" y="2182756"/>
                </a:lnTo>
                <a:lnTo>
                  <a:pt x="3858768" y="2137029"/>
                </a:lnTo>
              </a:path>
            </a:pathLst>
          </a:custGeom>
          <a:ln w="57150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822693" y="4741926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57190" y="3600450"/>
            <a:ext cx="16478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Average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total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79803" y="1630679"/>
            <a:ext cx="3667125" cy="4410710"/>
          </a:xfrm>
          <a:custGeom>
            <a:avLst/>
            <a:gdLst/>
            <a:ahLst/>
            <a:cxnLst/>
            <a:rect l="l" t="t" r="r" b="b"/>
            <a:pathLst>
              <a:path w="3667125" h="4410710">
                <a:moveTo>
                  <a:pt x="0" y="0"/>
                </a:moveTo>
                <a:lnTo>
                  <a:pt x="3666744" y="4372356"/>
                </a:lnTo>
              </a:path>
              <a:path w="3667125" h="4410710">
                <a:moveTo>
                  <a:pt x="3511296" y="905256"/>
                </a:moveTo>
                <a:lnTo>
                  <a:pt x="269747" y="4410456"/>
                </a:lnTo>
              </a:path>
            </a:pathLst>
          </a:custGeom>
          <a:ln w="57150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258815" y="5818428"/>
            <a:ext cx="15932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0154" y="4816754"/>
            <a:ext cx="803275" cy="54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7170" marR="5080" indent="-205104">
              <a:lnSpc>
                <a:spcPct val="1055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Marginal </a:t>
            </a: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480566" y="2922270"/>
            <a:ext cx="2045335" cy="3313429"/>
          </a:xfrm>
          <a:custGeom>
            <a:avLst/>
            <a:gdLst/>
            <a:ahLst/>
            <a:cxnLst/>
            <a:rect l="l" t="t" r="r" b="b"/>
            <a:pathLst>
              <a:path w="2045335" h="3313429">
                <a:moveTo>
                  <a:pt x="2045208" y="3313176"/>
                </a:moveTo>
                <a:lnTo>
                  <a:pt x="2045208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9727" y="2710078"/>
            <a:ext cx="907415" cy="5365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90"/>
              </a:spcBef>
            </a:pPr>
            <a:r>
              <a:rPr sz="1600" spc="-10" dirty="0">
                <a:latin typeface="Arial"/>
                <a:cs typeface="Arial"/>
              </a:rPr>
              <a:t>Monopoly</a:t>
            </a:r>
            <a:endParaRPr sz="1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600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5932" y="6255207"/>
            <a:ext cx="3467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75" i="1" spc="-37" baseline="-21164" dirty="0">
                <a:latin typeface="Arial"/>
                <a:cs typeface="Arial"/>
              </a:rPr>
              <a:t>M</a:t>
            </a:r>
            <a:endParaRPr sz="1575" baseline="-21164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7100" y="2843783"/>
            <a:ext cx="135636" cy="135636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3464433" y="2555493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53434" y="2285238"/>
            <a:ext cx="1911350" cy="1812289"/>
          </a:xfrm>
          <a:custGeom>
            <a:avLst/>
            <a:gdLst/>
            <a:ahLst/>
            <a:cxnLst/>
            <a:rect l="l" t="t" r="r" b="b"/>
            <a:pathLst>
              <a:path w="1911350" h="1812289">
                <a:moveTo>
                  <a:pt x="0" y="1812036"/>
                </a:moveTo>
                <a:lnTo>
                  <a:pt x="1911095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47944" y="1476755"/>
            <a:ext cx="2452370" cy="163703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0955" rIns="0" bIns="0" rtlCol="0">
            <a:spAutoFit/>
          </a:bodyPr>
          <a:lstStyle/>
          <a:p>
            <a:pPr marL="91440" marR="119380">
              <a:lnSpc>
                <a:spcPct val="105100"/>
              </a:lnSpc>
              <a:spcBef>
                <a:spcPts val="165"/>
              </a:spcBef>
            </a:pPr>
            <a:r>
              <a:rPr sz="1600" dirty="0">
                <a:latin typeface="Arial"/>
                <a:cs typeface="Arial"/>
              </a:rPr>
              <a:t>1.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intersection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the </a:t>
            </a:r>
            <a:r>
              <a:rPr sz="1600" spc="-10" dirty="0">
                <a:latin typeface="Arial"/>
                <a:cs typeface="Arial"/>
              </a:rPr>
              <a:t>marginal-</a:t>
            </a:r>
            <a:r>
              <a:rPr sz="1600" dirty="0">
                <a:latin typeface="Arial"/>
                <a:cs typeface="Arial"/>
              </a:rPr>
              <a:t>revenue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curve </a:t>
            </a:r>
            <a:r>
              <a:rPr sz="1600" dirty="0">
                <a:latin typeface="Arial"/>
                <a:cs typeface="Arial"/>
              </a:rPr>
              <a:t>and 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marginal-</a:t>
            </a:r>
            <a:r>
              <a:rPr sz="1600" spc="-20" dirty="0">
                <a:latin typeface="Arial"/>
                <a:cs typeface="Arial"/>
              </a:rPr>
              <a:t>cost </a:t>
            </a:r>
            <a:r>
              <a:rPr sz="1600" dirty="0">
                <a:latin typeface="Arial"/>
                <a:cs typeface="Arial"/>
              </a:rPr>
              <a:t>curve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determines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the </a:t>
            </a:r>
            <a:r>
              <a:rPr sz="1600" spc="-10" dirty="0">
                <a:latin typeface="Arial"/>
                <a:cs typeface="Arial"/>
              </a:rPr>
              <a:t>profit-maximizing </a:t>
            </a:r>
            <a:r>
              <a:rPr sz="1600" dirty="0">
                <a:latin typeface="Arial"/>
                <a:cs typeface="Arial"/>
              </a:rPr>
              <a:t>quantity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467100" y="2275713"/>
            <a:ext cx="628015" cy="1898650"/>
            <a:chOff x="3467100" y="2275713"/>
            <a:chExt cx="628015" cy="1898650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67100" y="4037076"/>
              <a:ext cx="135636" cy="13716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659886" y="2285238"/>
              <a:ext cx="425450" cy="405765"/>
            </a:xfrm>
            <a:custGeom>
              <a:avLst/>
              <a:gdLst/>
              <a:ahLst/>
              <a:cxnLst/>
              <a:rect l="l" t="t" r="r" b="b"/>
              <a:pathLst>
                <a:path w="425450" h="405764">
                  <a:moveTo>
                    <a:pt x="0" y="405384"/>
                  </a:moveTo>
                  <a:lnTo>
                    <a:pt x="42519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694557" y="3965575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14244" y="1455419"/>
            <a:ext cx="2778760" cy="86741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7305" rIns="0" bIns="0" rtlCol="0">
            <a:spAutoFit/>
          </a:bodyPr>
          <a:lstStyle/>
          <a:p>
            <a:pPr marL="108585" marR="151130">
              <a:lnSpc>
                <a:spcPct val="105200"/>
              </a:lnSpc>
              <a:spcBef>
                <a:spcPts val="215"/>
              </a:spcBef>
            </a:pPr>
            <a:r>
              <a:rPr sz="1600" dirty="0">
                <a:latin typeface="Arial"/>
                <a:cs typeface="Arial"/>
              </a:rPr>
              <a:t>2.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then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demand </a:t>
            </a:r>
            <a:r>
              <a:rPr sz="1600" dirty="0">
                <a:latin typeface="Arial"/>
                <a:cs typeface="Arial"/>
              </a:rPr>
              <a:t>curve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shows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price </a:t>
            </a:r>
            <a:r>
              <a:rPr sz="1600" dirty="0">
                <a:latin typeface="Arial"/>
                <a:cs typeface="Arial"/>
              </a:rPr>
              <a:t>consistent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quantity.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6955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MONOPOLIES</a:t>
            </a:r>
            <a:r>
              <a:rPr spc="-65" dirty="0"/>
              <a:t> </a:t>
            </a:r>
            <a:r>
              <a:rPr dirty="0"/>
              <a:t>MAKE</a:t>
            </a:r>
            <a:r>
              <a:rPr spc="-30" dirty="0"/>
              <a:t> </a:t>
            </a:r>
            <a:r>
              <a:rPr dirty="0"/>
              <a:t>PRODUCTION</a:t>
            </a:r>
            <a:r>
              <a:rPr spc="-7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PRICING</a:t>
            </a:r>
            <a:r>
              <a:rPr spc="-45" dirty="0"/>
              <a:t> </a:t>
            </a:r>
            <a:r>
              <a:rPr spc="-10" dirty="0"/>
              <a:t>DECISIONS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640" y="1633169"/>
            <a:ext cx="8683625" cy="2404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libri"/>
                <a:cs typeface="Calibri"/>
              </a:rPr>
              <a:t>Monopolists’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maximizing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intersection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revenue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6985">
              <a:lnSpc>
                <a:spcPct val="100000"/>
              </a:lnSpc>
              <a:tabLst>
                <a:tab pos="7572375" algn="l"/>
              </a:tabLst>
            </a:pPr>
            <a:r>
              <a:rPr sz="2000" dirty="0">
                <a:latin typeface="Calibri"/>
                <a:cs typeface="Calibri"/>
              </a:rPr>
              <a:t>After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MR=MC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dirty="0">
                <a:latin typeface="Calibri"/>
                <a:cs typeface="Calibri"/>
              </a:rPr>
              <a:t>	it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sold.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exceeds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9705" y="4725161"/>
            <a:ext cx="5088890" cy="864235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92075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725"/>
              </a:spcBef>
              <a:tabLst>
                <a:tab pos="3634740" algn="l"/>
              </a:tabLst>
            </a:pP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P=MR=MC</a:t>
            </a:r>
            <a:endParaRPr sz="20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  <a:spcBef>
                <a:spcPts val="480"/>
              </a:spcBef>
              <a:tabLst>
                <a:tab pos="3662045" algn="l"/>
              </a:tabLst>
            </a:pP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P&gt;MR=MC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80185" y="1240916"/>
            <a:ext cx="6678930" cy="4949190"/>
            <a:chOff x="1480185" y="1240916"/>
            <a:chExt cx="6678930" cy="4949190"/>
          </a:xfrm>
        </p:grpSpPr>
        <p:sp>
          <p:nvSpPr>
            <p:cNvPr id="3" name="object 3"/>
            <p:cNvSpPr/>
            <p:nvPr/>
          </p:nvSpPr>
          <p:spPr>
            <a:xfrm>
              <a:off x="1489710" y="1250441"/>
              <a:ext cx="6659880" cy="4930140"/>
            </a:xfrm>
            <a:custGeom>
              <a:avLst/>
              <a:gdLst/>
              <a:ahLst/>
              <a:cxnLst/>
              <a:rect l="l" t="t" r="r" b="b"/>
              <a:pathLst>
                <a:path w="6659880" h="4930140">
                  <a:moveTo>
                    <a:pt x="0" y="0"/>
                  </a:moveTo>
                  <a:lnTo>
                    <a:pt x="0" y="4930140"/>
                  </a:lnTo>
                  <a:lnTo>
                    <a:pt x="6659880" y="493014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88948" y="2866643"/>
              <a:ext cx="2047239" cy="1464945"/>
            </a:xfrm>
            <a:custGeom>
              <a:avLst/>
              <a:gdLst/>
              <a:ahLst/>
              <a:cxnLst/>
              <a:rect l="l" t="t" r="r" b="b"/>
              <a:pathLst>
                <a:path w="2047239" h="1464945">
                  <a:moveTo>
                    <a:pt x="2046731" y="0"/>
                  </a:moveTo>
                  <a:lnTo>
                    <a:pt x="0" y="0"/>
                  </a:lnTo>
                  <a:lnTo>
                    <a:pt x="0" y="1464563"/>
                  </a:lnTo>
                  <a:lnTo>
                    <a:pt x="2046731" y="1464563"/>
                  </a:lnTo>
                  <a:lnTo>
                    <a:pt x="2046731" y="0"/>
                  </a:lnTo>
                  <a:close/>
                </a:path>
              </a:pathLst>
            </a:custGeom>
            <a:solidFill>
              <a:srgbClr val="92D050">
                <a:alpha val="6195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93976" y="3375659"/>
              <a:ext cx="879475" cy="243840"/>
            </a:xfrm>
            <a:custGeom>
              <a:avLst/>
              <a:gdLst/>
              <a:ahLst/>
              <a:cxnLst/>
              <a:rect l="l" t="t" r="r" b="b"/>
              <a:pathLst>
                <a:path w="879475" h="243839">
                  <a:moveTo>
                    <a:pt x="879348" y="0"/>
                  </a:moveTo>
                  <a:lnTo>
                    <a:pt x="0" y="0"/>
                  </a:lnTo>
                  <a:lnTo>
                    <a:pt x="0" y="243839"/>
                  </a:lnTo>
                  <a:lnTo>
                    <a:pt x="879348" y="243839"/>
                  </a:lnTo>
                  <a:lnTo>
                    <a:pt x="879348" y="0"/>
                  </a:lnTo>
                  <a:close/>
                </a:path>
              </a:pathLst>
            </a:custGeom>
            <a:solidFill>
              <a:srgbClr val="92D050">
                <a:alpha val="1803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081529" y="3352546"/>
            <a:ext cx="9055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Monopoly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11907" y="3630167"/>
            <a:ext cx="452755" cy="245745"/>
          </a:xfrm>
          <a:custGeom>
            <a:avLst/>
            <a:gdLst/>
            <a:ahLst/>
            <a:cxnLst/>
            <a:rect l="l" t="t" r="r" b="b"/>
            <a:pathLst>
              <a:path w="452755" h="245745">
                <a:moveTo>
                  <a:pt x="452628" y="0"/>
                </a:moveTo>
                <a:lnTo>
                  <a:pt x="0" y="0"/>
                </a:lnTo>
                <a:lnTo>
                  <a:pt x="0" y="245363"/>
                </a:lnTo>
                <a:lnTo>
                  <a:pt x="452628" y="245363"/>
                </a:lnTo>
                <a:lnTo>
                  <a:pt x="452628" y="0"/>
                </a:lnTo>
                <a:close/>
              </a:path>
            </a:pathLst>
          </a:custGeom>
          <a:solidFill>
            <a:srgbClr val="92D050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99207" y="3608323"/>
            <a:ext cx="4762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profit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460372" y="1528952"/>
            <a:ext cx="5287645" cy="4643120"/>
            <a:chOff x="1460372" y="1528952"/>
            <a:chExt cx="5287645" cy="4643120"/>
          </a:xfrm>
        </p:grpSpPr>
        <p:sp>
          <p:nvSpPr>
            <p:cNvPr id="10" name="object 10"/>
            <p:cNvSpPr/>
            <p:nvPr/>
          </p:nvSpPr>
          <p:spPr>
            <a:xfrm>
              <a:off x="1489709" y="2867405"/>
              <a:ext cx="2047239" cy="3295015"/>
            </a:xfrm>
            <a:custGeom>
              <a:avLst/>
              <a:gdLst/>
              <a:ahLst/>
              <a:cxnLst/>
              <a:rect l="l" t="t" r="r" b="b"/>
              <a:pathLst>
                <a:path w="2047239" h="3295015">
                  <a:moveTo>
                    <a:pt x="2046731" y="1464564"/>
                  </a:moveTo>
                  <a:lnTo>
                    <a:pt x="0" y="1466088"/>
                  </a:lnTo>
                </a:path>
                <a:path w="2047239" h="3295015">
                  <a:moveTo>
                    <a:pt x="2046731" y="3294888"/>
                  </a:moveTo>
                  <a:lnTo>
                    <a:pt x="2046731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88947" y="1557527"/>
              <a:ext cx="5230495" cy="3369945"/>
            </a:xfrm>
            <a:custGeom>
              <a:avLst/>
              <a:gdLst/>
              <a:ahLst/>
              <a:cxnLst/>
              <a:rect l="l" t="t" r="r" b="b"/>
              <a:pathLst>
                <a:path w="5230495" h="3369945">
                  <a:moveTo>
                    <a:pt x="0" y="0"/>
                  </a:moveTo>
                  <a:lnTo>
                    <a:pt x="5230368" y="3369564"/>
                  </a:lnTo>
                </a:path>
              </a:pathLst>
            </a:custGeom>
            <a:ln w="57150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41400" y="4159529"/>
            <a:ext cx="782955" cy="79248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190"/>
              </a:spcBef>
            </a:pPr>
            <a:r>
              <a:rPr sz="1600" spc="-10" dirty="0">
                <a:latin typeface="Arial"/>
                <a:cs typeface="Arial"/>
              </a:rPr>
              <a:t>Average</a:t>
            </a:r>
            <a:endParaRPr sz="16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total</a:t>
            </a:r>
            <a:endParaRPr sz="1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86370" y="6188455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65932" y="6243624"/>
            <a:ext cx="5264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400" i="1" spc="-30" baseline="13888" dirty="0">
                <a:latin typeface="Arial"/>
                <a:cs typeface="Arial"/>
              </a:rPr>
              <a:t>Q</a:t>
            </a:r>
            <a:r>
              <a:rPr sz="1050" i="1" spc="-20" dirty="0">
                <a:latin typeface="Arial"/>
                <a:cs typeface="Arial"/>
              </a:rPr>
              <a:t>MAX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81430" y="6194856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1276" y="1177188"/>
            <a:ext cx="1006475" cy="537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320" marR="5080" indent="-135255">
              <a:lnSpc>
                <a:spcPct val="104900"/>
              </a:lnSpc>
              <a:spcBef>
                <a:spcPts val="100"/>
              </a:spcBef>
            </a:pPr>
            <a:r>
              <a:rPr sz="1600" b="1" dirty="0">
                <a:latin typeface="Arial"/>
                <a:cs typeface="Arial"/>
              </a:rPr>
              <a:t>Costs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and </a:t>
            </a:r>
            <a:r>
              <a:rPr sz="1600" b="1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79768" y="4786376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03704" y="2270760"/>
            <a:ext cx="2548255" cy="3698875"/>
          </a:xfrm>
          <a:custGeom>
            <a:avLst/>
            <a:gdLst/>
            <a:ahLst/>
            <a:cxnLst/>
            <a:rect l="l" t="t" r="r" b="b"/>
            <a:pathLst>
              <a:path w="2548254" h="3698875">
                <a:moveTo>
                  <a:pt x="2548128" y="0"/>
                </a:moveTo>
                <a:lnTo>
                  <a:pt x="0" y="3698748"/>
                </a:lnTo>
              </a:path>
            </a:pathLst>
          </a:custGeom>
          <a:ln w="57150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822063" y="2123693"/>
            <a:ext cx="12331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431036" y="1528952"/>
            <a:ext cx="4120515" cy="4487545"/>
            <a:chOff x="1431036" y="1528952"/>
            <a:chExt cx="4120515" cy="4487545"/>
          </a:xfrm>
        </p:grpSpPr>
        <p:sp>
          <p:nvSpPr>
            <p:cNvPr id="21" name="object 21"/>
            <p:cNvSpPr/>
            <p:nvPr/>
          </p:nvSpPr>
          <p:spPr>
            <a:xfrm>
              <a:off x="1488948" y="1557527"/>
              <a:ext cx="3667125" cy="4430395"/>
            </a:xfrm>
            <a:custGeom>
              <a:avLst/>
              <a:gdLst/>
              <a:ahLst/>
              <a:cxnLst/>
              <a:rect l="l" t="t" r="r" b="b"/>
              <a:pathLst>
                <a:path w="3667125" h="4430395">
                  <a:moveTo>
                    <a:pt x="0" y="0"/>
                  </a:moveTo>
                  <a:lnTo>
                    <a:pt x="3666743" y="4430268"/>
                  </a:lnTo>
                </a:path>
              </a:pathLst>
            </a:custGeom>
            <a:ln w="57150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56231" y="3252216"/>
              <a:ext cx="3667125" cy="1082040"/>
            </a:xfrm>
            <a:custGeom>
              <a:avLst/>
              <a:gdLst/>
              <a:ahLst/>
              <a:cxnLst/>
              <a:rect l="l" t="t" r="r" b="b"/>
              <a:pathLst>
                <a:path w="3667125" h="1082039">
                  <a:moveTo>
                    <a:pt x="0" y="0"/>
                  </a:moveTo>
                  <a:lnTo>
                    <a:pt x="10939" y="37908"/>
                  </a:lnTo>
                  <a:lnTo>
                    <a:pt x="24597" y="80603"/>
                  </a:lnTo>
                  <a:lnTo>
                    <a:pt x="41194" y="127515"/>
                  </a:lnTo>
                  <a:lnTo>
                    <a:pt x="60947" y="178077"/>
                  </a:lnTo>
                  <a:lnTo>
                    <a:pt x="75977" y="213533"/>
                  </a:lnTo>
                  <a:lnTo>
                    <a:pt x="92572" y="250191"/>
                  </a:lnTo>
                  <a:lnTo>
                    <a:pt x="110796" y="287883"/>
                  </a:lnTo>
                  <a:lnTo>
                    <a:pt x="130715" y="326441"/>
                  </a:lnTo>
                  <a:lnTo>
                    <a:pt x="152392" y="365696"/>
                  </a:lnTo>
                  <a:lnTo>
                    <a:pt x="175893" y="405480"/>
                  </a:lnTo>
                  <a:lnTo>
                    <a:pt x="201282" y="445626"/>
                  </a:lnTo>
                  <a:lnTo>
                    <a:pt x="228624" y="485965"/>
                  </a:lnTo>
                  <a:lnTo>
                    <a:pt x="257984" y="526329"/>
                  </a:lnTo>
                  <a:lnTo>
                    <a:pt x="289426" y="566549"/>
                  </a:lnTo>
                  <a:lnTo>
                    <a:pt x="323016" y="606459"/>
                  </a:lnTo>
                  <a:lnTo>
                    <a:pt x="358817" y="645889"/>
                  </a:lnTo>
                  <a:lnTo>
                    <a:pt x="396895" y="684671"/>
                  </a:lnTo>
                  <a:lnTo>
                    <a:pt x="437314" y="722637"/>
                  </a:lnTo>
                  <a:lnTo>
                    <a:pt x="480139" y="759620"/>
                  </a:lnTo>
                  <a:lnTo>
                    <a:pt x="525435" y="795450"/>
                  </a:lnTo>
                  <a:lnTo>
                    <a:pt x="573266" y="829960"/>
                  </a:lnTo>
                  <a:lnTo>
                    <a:pt x="623698" y="862982"/>
                  </a:lnTo>
                  <a:lnTo>
                    <a:pt x="676795" y="894347"/>
                  </a:lnTo>
                  <a:lnTo>
                    <a:pt x="732621" y="923888"/>
                  </a:lnTo>
                  <a:lnTo>
                    <a:pt x="791241" y="951436"/>
                  </a:lnTo>
                  <a:lnTo>
                    <a:pt x="852721" y="976823"/>
                  </a:lnTo>
                  <a:lnTo>
                    <a:pt x="917124" y="999881"/>
                  </a:lnTo>
                  <a:lnTo>
                    <a:pt x="984516" y="1020441"/>
                  </a:lnTo>
                  <a:lnTo>
                    <a:pt x="1054961" y="1038336"/>
                  </a:lnTo>
                  <a:lnTo>
                    <a:pt x="1128524" y="1053398"/>
                  </a:lnTo>
                  <a:lnTo>
                    <a:pt x="1166495" y="1059813"/>
                  </a:lnTo>
                  <a:lnTo>
                    <a:pt x="1205270" y="1065458"/>
                  </a:lnTo>
                  <a:lnTo>
                    <a:pt x="1244856" y="1070309"/>
                  </a:lnTo>
                  <a:lnTo>
                    <a:pt x="1285263" y="1074348"/>
                  </a:lnTo>
                  <a:lnTo>
                    <a:pt x="1326497" y="1077551"/>
                  </a:lnTo>
                  <a:lnTo>
                    <a:pt x="1368568" y="1079900"/>
                  </a:lnTo>
                  <a:lnTo>
                    <a:pt x="1411483" y="1081371"/>
                  </a:lnTo>
                  <a:lnTo>
                    <a:pt x="1455250" y="1081945"/>
                  </a:lnTo>
                  <a:lnTo>
                    <a:pt x="1499878" y="1081601"/>
                  </a:lnTo>
                  <a:lnTo>
                    <a:pt x="1545374" y="1080317"/>
                  </a:lnTo>
                  <a:lnTo>
                    <a:pt x="1591746" y="1078072"/>
                  </a:lnTo>
                  <a:lnTo>
                    <a:pt x="1639004" y="1074846"/>
                  </a:lnTo>
                  <a:lnTo>
                    <a:pt x="1687154" y="1070617"/>
                  </a:lnTo>
                  <a:lnTo>
                    <a:pt x="1736204" y="1065365"/>
                  </a:lnTo>
                  <a:lnTo>
                    <a:pt x="1786164" y="1059067"/>
                  </a:lnTo>
                  <a:lnTo>
                    <a:pt x="1837041" y="1051705"/>
                  </a:lnTo>
                  <a:lnTo>
                    <a:pt x="1888843" y="1043255"/>
                  </a:lnTo>
                  <a:lnTo>
                    <a:pt x="1941578" y="1033697"/>
                  </a:lnTo>
                  <a:lnTo>
                    <a:pt x="1995254" y="1023011"/>
                  </a:lnTo>
                  <a:lnTo>
                    <a:pt x="2049880" y="1011175"/>
                  </a:lnTo>
                  <a:lnTo>
                    <a:pt x="2105463" y="998169"/>
                  </a:lnTo>
                  <a:lnTo>
                    <a:pt x="2162012" y="983970"/>
                  </a:lnTo>
                  <a:lnTo>
                    <a:pt x="2219534" y="968559"/>
                  </a:lnTo>
                  <a:lnTo>
                    <a:pt x="2278038" y="951914"/>
                  </a:lnTo>
                  <a:lnTo>
                    <a:pt x="2337532" y="934014"/>
                  </a:lnTo>
                  <a:lnTo>
                    <a:pt x="2398024" y="914838"/>
                  </a:lnTo>
                  <a:lnTo>
                    <a:pt x="2459522" y="894365"/>
                  </a:lnTo>
                  <a:lnTo>
                    <a:pt x="2522034" y="872574"/>
                  </a:lnTo>
                  <a:lnTo>
                    <a:pt x="2585568" y="849444"/>
                  </a:lnTo>
                  <a:lnTo>
                    <a:pt x="2650132" y="824954"/>
                  </a:lnTo>
                  <a:lnTo>
                    <a:pt x="2715735" y="799084"/>
                  </a:lnTo>
                  <a:lnTo>
                    <a:pt x="2782384" y="771811"/>
                  </a:lnTo>
                  <a:lnTo>
                    <a:pt x="2850088" y="743115"/>
                  </a:lnTo>
                  <a:lnTo>
                    <a:pt x="2918855" y="712976"/>
                  </a:lnTo>
                  <a:lnTo>
                    <a:pt x="2988692" y="681371"/>
                  </a:lnTo>
                  <a:lnTo>
                    <a:pt x="3059608" y="648280"/>
                  </a:lnTo>
                  <a:lnTo>
                    <a:pt x="3131611" y="613682"/>
                  </a:lnTo>
                  <a:lnTo>
                    <a:pt x="3204708" y="577556"/>
                  </a:lnTo>
                  <a:lnTo>
                    <a:pt x="3278909" y="539881"/>
                  </a:lnTo>
                  <a:lnTo>
                    <a:pt x="3354222" y="500636"/>
                  </a:lnTo>
                  <a:lnTo>
                    <a:pt x="3430653" y="459799"/>
                  </a:lnTo>
                  <a:lnTo>
                    <a:pt x="3508212" y="417350"/>
                  </a:lnTo>
                  <a:lnTo>
                    <a:pt x="3586906" y="373269"/>
                  </a:lnTo>
                  <a:lnTo>
                    <a:pt x="3666744" y="327533"/>
                  </a:lnTo>
                </a:path>
              </a:pathLst>
            </a:custGeom>
            <a:ln w="57150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6243" y="2810255"/>
              <a:ext cx="137159" cy="13411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31036" y="2810255"/>
              <a:ext cx="135635" cy="13411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1036" y="4273295"/>
              <a:ext cx="135635" cy="13563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76243" y="4273295"/>
              <a:ext cx="137159" cy="135636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5244465" y="5745581"/>
            <a:ext cx="15932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41340" y="3422396"/>
            <a:ext cx="16478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Average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total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05910" y="2623819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05910" y="4338573"/>
            <a:ext cx="172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4299" y="2611653"/>
            <a:ext cx="1229360" cy="536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 marR="5080" indent="-441959">
              <a:lnSpc>
                <a:spcPct val="104700"/>
              </a:lnSpc>
              <a:spcBef>
                <a:spcPts val="100"/>
              </a:spcBef>
              <a:tabLst>
                <a:tab pos="1080770" algn="l"/>
              </a:tabLst>
            </a:pPr>
            <a:r>
              <a:rPr sz="1600" spc="-10" dirty="0">
                <a:latin typeface="Arial"/>
                <a:cs typeface="Arial"/>
              </a:rPr>
              <a:t>Monopoly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50" dirty="0">
                <a:latin typeface="Arial"/>
                <a:cs typeface="Arial"/>
              </a:rPr>
              <a:t>E </a:t>
            </a:r>
            <a:r>
              <a:rPr sz="1600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82927" y="4338573"/>
            <a:ext cx="172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D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774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5" dirty="0"/>
              <a:t> </a:t>
            </a:r>
            <a:r>
              <a:rPr spc="-20" dirty="0"/>
              <a:t>MONOPOLY’S </a:t>
            </a:r>
            <a:r>
              <a:rPr spc="-10" dirty="0"/>
              <a:t>PROFIT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284209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WELFARE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 marL="12700" marR="2432685">
              <a:lnSpc>
                <a:spcPts val="5760"/>
              </a:lnSpc>
              <a:spcBef>
                <a:spcPts val="750"/>
              </a:spcBef>
            </a:pP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resources?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organize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Consumers’</a:t>
            </a:r>
            <a:r>
              <a:rPr sz="2000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standpoint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undesirable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charges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prices.</a:t>
            </a:r>
            <a:endParaRPr sz="2000">
              <a:latin typeface="Calibri"/>
              <a:cs typeface="Calibri"/>
            </a:endParaRPr>
          </a:p>
          <a:p>
            <a:pPr marL="12700" marR="475615">
              <a:lnSpc>
                <a:spcPct val="240099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Producer’s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standpoint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desirable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allows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profits.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whole’s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standpoint?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4895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WELFARE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Reminder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30" dirty="0">
                <a:latin typeface="Calibri"/>
                <a:cs typeface="Calibri"/>
              </a:rPr>
              <a:t>Total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surplus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measure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society’s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economic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well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being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35" dirty="0">
                <a:latin typeface="Calibri"/>
                <a:cs typeface="Calibri"/>
              </a:rPr>
              <a:t>Total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surplus.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Consumer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(CS)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willingness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actually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for it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2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Producer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(PS)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receive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377697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REMINDER:</a:t>
            </a:r>
            <a:r>
              <a:rPr spc="-40" dirty="0"/>
              <a:t> </a:t>
            </a:r>
            <a:r>
              <a:rPr dirty="0"/>
              <a:t>PERFECT</a:t>
            </a:r>
            <a:r>
              <a:rPr spc="-55" dirty="0"/>
              <a:t> </a:t>
            </a:r>
            <a:r>
              <a:rPr spc="-10" dirty="0"/>
              <a:t>COMPETITION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7155" y="1457010"/>
            <a:ext cx="6417440" cy="482630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655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105"/>
              </a:spcBef>
            </a:pPr>
            <a:r>
              <a:rPr dirty="0"/>
              <a:t>INEFFICIENCY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MONOPOLY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64944" y="1309497"/>
            <a:ext cx="6662420" cy="4502785"/>
            <a:chOff x="1464944" y="1309497"/>
            <a:chExt cx="6662420" cy="4502785"/>
          </a:xfrm>
        </p:grpSpPr>
        <p:sp>
          <p:nvSpPr>
            <p:cNvPr id="4" name="object 4"/>
            <p:cNvSpPr/>
            <p:nvPr/>
          </p:nvSpPr>
          <p:spPr>
            <a:xfrm>
              <a:off x="3005327" y="2645663"/>
              <a:ext cx="786765" cy="1251585"/>
            </a:xfrm>
            <a:custGeom>
              <a:avLst/>
              <a:gdLst/>
              <a:ahLst/>
              <a:cxnLst/>
              <a:rect l="l" t="t" r="r" b="b"/>
              <a:pathLst>
                <a:path w="786764" h="1251585">
                  <a:moveTo>
                    <a:pt x="0" y="0"/>
                  </a:moveTo>
                  <a:lnTo>
                    <a:pt x="0" y="1251204"/>
                  </a:lnTo>
                  <a:lnTo>
                    <a:pt x="786384" y="654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A4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74469" y="1319022"/>
              <a:ext cx="6643370" cy="4483735"/>
            </a:xfrm>
            <a:custGeom>
              <a:avLst/>
              <a:gdLst/>
              <a:ahLst/>
              <a:cxnLst/>
              <a:rect l="l" t="t" r="r" b="b"/>
              <a:pathLst>
                <a:path w="6643370" h="4483735">
                  <a:moveTo>
                    <a:pt x="0" y="0"/>
                  </a:moveTo>
                  <a:lnTo>
                    <a:pt x="0" y="4483608"/>
                  </a:lnTo>
                  <a:lnTo>
                    <a:pt x="6643115" y="448360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294244" y="5853480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7226" y="5859881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3178" y="1278762"/>
            <a:ext cx="521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74314" y="2088642"/>
            <a:ext cx="459105" cy="1135380"/>
          </a:xfrm>
          <a:custGeom>
            <a:avLst/>
            <a:gdLst/>
            <a:ahLst/>
            <a:cxnLst/>
            <a:rect l="l" t="t" r="r" b="b"/>
            <a:pathLst>
              <a:path w="459104" h="1135380">
                <a:moveTo>
                  <a:pt x="0" y="1135380"/>
                </a:moveTo>
                <a:lnTo>
                  <a:pt x="458724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59632" y="1575841"/>
            <a:ext cx="1095375" cy="537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745" marR="5080" indent="-360680">
              <a:lnSpc>
                <a:spcPct val="1049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Deadweight </a:t>
            </a:r>
            <a:r>
              <a:rPr sz="1600" spc="-20" dirty="0">
                <a:latin typeface="Arial"/>
                <a:cs typeface="Arial"/>
              </a:rPr>
              <a:t>loss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73708" y="1434083"/>
            <a:ext cx="4346575" cy="3502660"/>
          </a:xfrm>
          <a:custGeom>
            <a:avLst/>
            <a:gdLst/>
            <a:ahLst/>
            <a:cxnLst/>
            <a:rect l="l" t="t" r="r" b="b"/>
            <a:pathLst>
              <a:path w="4346575" h="3502660">
                <a:moveTo>
                  <a:pt x="0" y="0"/>
                </a:moveTo>
                <a:lnTo>
                  <a:pt x="4346447" y="3502152"/>
                </a:lnTo>
              </a:path>
            </a:pathLst>
          </a:custGeom>
          <a:ln w="57150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89116" y="4845177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445133" y="1405508"/>
            <a:ext cx="2566035" cy="3483610"/>
            <a:chOff x="1445133" y="1405508"/>
            <a:chExt cx="2566035" cy="3483610"/>
          </a:xfrm>
        </p:grpSpPr>
        <p:sp>
          <p:nvSpPr>
            <p:cNvPr id="14" name="object 14"/>
            <p:cNvSpPr/>
            <p:nvPr/>
          </p:nvSpPr>
          <p:spPr>
            <a:xfrm>
              <a:off x="1473708" y="1434083"/>
              <a:ext cx="2124710" cy="3426460"/>
            </a:xfrm>
            <a:custGeom>
              <a:avLst/>
              <a:gdLst/>
              <a:ahLst/>
              <a:cxnLst/>
              <a:rect l="l" t="t" r="r" b="b"/>
              <a:pathLst>
                <a:path w="2124710" h="3426460">
                  <a:moveTo>
                    <a:pt x="0" y="0"/>
                  </a:moveTo>
                  <a:lnTo>
                    <a:pt x="2124455" y="3425952"/>
                  </a:lnTo>
                </a:path>
              </a:pathLst>
            </a:custGeom>
            <a:ln w="57150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42537" y="4627626"/>
              <a:ext cx="459105" cy="79375"/>
            </a:xfrm>
            <a:custGeom>
              <a:avLst/>
              <a:gdLst/>
              <a:ahLst/>
              <a:cxnLst/>
              <a:rect l="l" t="t" r="r" b="b"/>
              <a:pathLst>
                <a:path w="459104" h="79375">
                  <a:moveTo>
                    <a:pt x="0" y="0"/>
                  </a:moveTo>
                  <a:lnTo>
                    <a:pt x="458724" y="7924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026534" y="4586630"/>
            <a:ext cx="803275" cy="54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" marR="5080" indent="-19685">
              <a:lnSpc>
                <a:spcPct val="1055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Marginal revenue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907541" y="1563877"/>
            <a:ext cx="5017770" cy="4230370"/>
            <a:chOff x="907541" y="1563877"/>
            <a:chExt cx="5017770" cy="4230370"/>
          </a:xfrm>
        </p:grpSpPr>
        <p:sp>
          <p:nvSpPr>
            <p:cNvPr id="18" name="object 18"/>
            <p:cNvSpPr/>
            <p:nvPr/>
          </p:nvSpPr>
          <p:spPr>
            <a:xfrm>
              <a:off x="1507236" y="1684019"/>
              <a:ext cx="4389120" cy="3365500"/>
            </a:xfrm>
            <a:custGeom>
              <a:avLst/>
              <a:gdLst/>
              <a:ahLst/>
              <a:cxnLst/>
              <a:rect l="l" t="t" r="r" b="b"/>
              <a:pathLst>
                <a:path w="4389120" h="3365500">
                  <a:moveTo>
                    <a:pt x="4389120" y="0"/>
                  </a:moveTo>
                  <a:lnTo>
                    <a:pt x="0" y="3364991"/>
                  </a:lnTo>
                </a:path>
              </a:pathLst>
            </a:custGeom>
            <a:ln w="57150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92474" y="3301745"/>
              <a:ext cx="1905" cy="2463165"/>
            </a:xfrm>
            <a:custGeom>
              <a:avLst/>
              <a:gdLst/>
              <a:ahLst/>
              <a:cxnLst/>
              <a:rect l="l" t="t" r="r" b="b"/>
              <a:pathLst>
                <a:path w="1904" h="2463165">
                  <a:moveTo>
                    <a:pt x="0" y="2462784"/>
                  </a:moveTo>
                  <a:lnTo>
                    <a:pt x="1524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26180" y="3243072"/>
              <a:ext cx="135636" cy="13716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41319" y="3838955"/>
              <a:ext cx="137160" cy="13563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006090" y="2646425"/>
              <a:ext cx="1905" cy="3138170"/>
            </a:xfrm>
            <a:custGeom>
              <a:avLst/>
              <a:gdLst/>
              <a:ahLst/>
              <a:cxnLst/>
              <a:rect l="l" t="t" r="r" b="b"/>
              <a:pathLst>
                <a:path w="1905" h="3138170">
                  <a:moveTo>
                    <a:pt x="0" y="3137916"/>
                  </a:moveTo>
                  <a:lnTo>
                    <a:pt x="1524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7541" y="1563877"/>
              <a:ext cx="2170938" cy="3450844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5971413" y="1523237"/>
            <a:ext cx="12338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Marginal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cost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81832" y="5845860"/>
            <a:ext cx="746125" cy="54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5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Efficient 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0900" y="2479507"/>
            <a:ext cx="908685" cy="5397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R="7620" algn="r">
              <a:lnSpc>
                <a:spcPct val="100000"/>
              </a:lnSpc>
              <a:spcBef>
                <a:spcPts val="204"/>
              </a:spcBef>
            </a:pPr>
            <a:r>
              <a:rPr sz="1600" spc="-10" dirty="0">
                <a:latin typeface="Arial"/>
                <a:cs typeface="Arial"/>
              </a:rPr>
              <a:t>Monopoly</a:t>
            </a:r>
            <a:endParaRPr sz="1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440304" y="5845860"/>
            <a:ext cx="905510" cy="54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 marR="5080" indent="-84455">
              <a:lnSpc>
                <a:spcPct val="105500"/>
              </a:lnSpc>
              <a:spcBef>
                <a:spcPts val="100"/>
              </a:spcBef>
            </a:pPr>
            <a:r>
              <a:rPr sz="1600" spc="-10" dirty="0">
                <a:latin typeface="Arial"/>
                <a:cs typeface="Arial"/>
              </a:rPr>
              <a:t>Monopoly 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3961" y="1763395"/>
            <a:ext cx="3289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FFFF00"/>
                </a:solidFill>
                <a:latin typeface="Calibri"/>
                <a:cs typeface="Calibri"/>
              </a:rPr>
              <a:t>CS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84428" y="3932682"/>
            <a:ext cx="321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92D050"/>
                </a:solidFill>
                <a:latin typeface="Calibri"/>
                <a:cs typeface="Calibri"/>
              </a:rPr>
              <a:t>PS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4260" cy="313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WELFARE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monopoly,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under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competition.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greater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under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under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optimum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obtained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with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monopoly,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monopoly</a:t>
            </a:r>
            <a:r>
              <a:rPr sz="200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deadweight</a:t>
            </a:r>
            <a:r>
              <a:rPr sz="2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loss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4438650"/>
            <a:ext cx="868235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(Competitive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socially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optimal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level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 </a:t>
            </a:r>
            <a:r>
              <a:rPr sz="2000" dirty="0">
                <a:latin typeface="Calibri"/>
                <a:cs typeface="Calibri"/>
              </a:rPr>
              <a:t>deadweight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loss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markets.)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LECTURE</a:t>
            </a:r>
            <a:r>
              <a:rPr b="0" spc="-9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302512"/>
            <a:ext cx="3606165" cy="1794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Calibri"/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  <a:p>
            <a:pPr marL="927100" lvl="1" indent="-4572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  <a:p>
            <a:pPr marL="927100" lvl="1" indent="-4572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927100" algn="l"/>
              </a:tabLst>
            </a:pPr>
            <a:r>
              <a:rPr sz="2000" spc="-10" dirty="0">
                <a:latin typeface="Calibri"/>
                <a:cs typeface="Calibri"/>
              </a:rPr>
              <a:t>Oligopoly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2990" cy="4660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PUBLIC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POLICY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TOWARDS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Contrarily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monopolies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optimal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allocation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(social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maximized).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Calibri"/>
                <a:cs typeface="Calibri"/>
              </a:rPr>
              <a:t>Policy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makers’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goal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maximize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Calibri"/>
                <a:cs typeface="Calibri"/>
              </a:rPr>
              <a:t>Policy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makers’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tools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policies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(laws,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regulations…)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Policy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makers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problem: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trying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monopolized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competitive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regulating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monopolies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turning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private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public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enterprises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nothing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 </a:t>
            </a:r>
            <a:r>
              <a:rPr sz="2000" spc="-25" dirty="0">
                <a:latin typeface="Calibri"/>
                <a:cs typeface="Calibri"/>
              </a:rPr>
              <a:t>all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9070" y="2819781"/>
            <a:ext cx="44430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IMPERFECT</a:t>
            </a:r>
            <a:r>
              <a:rPr sz="3200" spc="-140" dirty="0"/>
              <a:t> </a:t>
            </a:r>
            <a:r>
              <a:rPr sz="3200" spc="-10" dirty="0"/>
              <a:t>COMPETITION</a:t>
            </a:r>
            <a:endParaRPr sz="3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4169130"/>
            <a:ext cx="8086725" cy="14281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Most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firms:</a:t>
            </a:r>
            <a:endParaRPr sz="2000">
              <a:latin typeface="Calibri"/>
              <a:cs typeface="Calibri"/>
            </a:endParaRPr>
          </a:p>
          <a:p>
            <a:pPr marL="1196975" indent="-269875">
              <a:lnSpc>
                <a:spcPct val="100000"/>
              </a:lnSpc>
              <a:spcBef>
                <a:spcPts val="480"/>
              </a:spcBef>
              <a:buAutoNum type="romanLcParenBoth"/>
              <a:tabLst>
                <a:tab pos="1196975" algn="l"/>
              </a:tabLst>
            </a:pPr>
            <a:r>
              <a:rPr sz="2000" dirty="0">
                <a:latin typeface="Calibri"/>
                <a:cs typeface="Calibri"/>
              </a:rPr>
              <a:t>do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as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opposed</a:t>
            </a:r>
            <a:r>
              <a:rPr sz="2000" i="1" spc="-6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to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monopoly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1254760" indent="-327660">
              <a:lnSpc>
                <a:spcPct val="100000"/>
              </a:lnSpc>
              <a:spcBef>
                <a:spcPts val="480"/>
              </a:spcBef>
              <a:buAutoNum type="romanLcParenBoth"/>
              <a:tabLst>
                <a:tab pos="1254760" algn="l"/>
              </a:tabLst>
            </a:pP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takers,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as</a:t>
            </a:r>
            <a:r>
              <a:rPr sz="2000" i="1" spc="-6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opposed</a:t>
            </a:r>
            <a:r>
              <a:rPr sz="2000" i="1" spc="-8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sz="2000" i="1" dirty="0">
                <a:latin typeface="Calibri"/>
                <a:cs typeface="Calibri"/>
              </a:rPr>
              <a:t>perfect</a:t>
            </a:r>
            <a:r>
              <a:rPr sz="2000" i="1" spc="-7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competition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45842" y="2415286"/>
            <a:ext cx="2720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5244" y="2411349"/>
            <a:ext cx="10071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Oligopoly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59557" y="2791205"/>
            <a:ext cx="4206240" cy="492759"/>
          </a:xfrm>
          <a:custGeom>
            <a:avLst/>
            <a:gdLst/>
            <a:ahLst/>
            <a:cxnLst/>
            <a:rect l="l" t="t" r="r" b="b"/>
            <a:pathLst>
              <a:path w="4206240" h="492760">
                <a:moveTo>
                  <a:pt x="4206240" y="0"/>
                </a:moveTo>
                <a:lnTo>
                  <a:pt x="4204143" y="77778"/>
                </a:lnTo>
                <a:lnTo>
                  <a:pt x="4198311" y="145340"/>
                </a:lnTo>
                <a:lnTo>
                  <a:pt x="4189424" y="198625"/>
                </a:lnTo>
                <a:lnTo>
                  <a:pt x="4165219" y="246126"/>
                </a:lnTo>
                <a:lnTo>
                  <a:pt x="2144141" y="246126"/>
                </a:lnTo>
                <a:lnTo>
                  <a:pt x="2131194" y="258677"/>
                </a:lnTo>
                <a:lnTo>
                  <a:pt x="2119935" y="293626"/>
                </a:lnTo>
                <a:lnTo>
                  <a:pt x="2111048" y="346911"/>
                </a:lnTo>
                <a:lnTo>
                  <a:pt x="2105216" y="414473"/>
                </a:lnTo>
                <a:lnTo>
                  <a:pt x="2103120" y="492252"/>
                </a:lnTo>
                <a:lnTo>
                  <a:pt x="2101023" y="414473"/>
                </a:lnTo>
                <a:lnTo>
                  <a:pt x="2095191" y="346911"/>
                </a:lnTo>
                <a:lnTo>
                  <a:pt x="2086304" y="293626"/>
                </a:lnTo>
                <a:lnTo>
                  <a:pt x="2075045" y="258677"/>
                </a:lnTo>
                <a:lnTo>
                  <a:pt x="2062099" y="246126"/>
                </a:lnTo>
                <a:lnTo>
                  <a:pt x="41021" y="246126"/>
                </a:lnTo>
                <a:lnTo>
                  <a:pt x="28074" y="233574"/>
                </a:lnTo>
                <a:lnTo>
                  <a:pt x="16815" y="198625"/>
                </a:lnTo>
                <a:lnTo>
                  <a:pt x="7928" y="145340"/>
                </a:lnTo>
                <a:lnTo>
                  <a:pt x="2096" y="77778"/>
                </a:lnTo>
                <a:lnTo>
                  <a:pt x="0" y="0"/>
                </a:lnTo>
              </a:path>
            </a:pathLst>
          </a:custGeom>
          <a:ln w="1905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58267" y="3246247"/>
            <a:ext cx="8086725" cy="2350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45485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Most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firms:</a:t>
            </a:r>
            <a:endParaRPr sz="2000">
              <a:latin typeface="Calibri"/>
              <a:cs typeface="Calibri"/>
            </a:endParaRPr>
          </a:p>
          <a:p>
            <a:pPr marL="1196975" indent="-269875">
              <a:lnSpc>
                <a:spcPct val="100000"/>
              </a:lnSpc>
              <a:spcBef>
                <a:spcPts val="480"/>
              </a:spcBef>
              <a:buAutoNum type="romanLcParenBoth"/>
              <a:tabLst>
                <a:tab pos="1196975" algn="l"/>
              </a:tabLst>
            </a:pPr>
            <a:r>
              <a:rPr sz="2000" dirty="0">
                <a:latin typeface="Calibri"/>
                <a:cs typeface="Calibri"/>
              </a:rPr>
              <a:t>do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as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opposed</a:t>
            </a:r>
            <a:r>
              <a:rPr sz="2000" i="1" spc="-6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to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monopoly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1254760" indent="-327660">
              <a:lnSpc>
                <a:spcPct val="100000"/>
              </a:lnSpc>
              <a:spcBef>
                <a:spcPts val="480"/>
              </a:spcBef>
              <a:buAutoNum type="romanLcParenBoth"/>
              <a:tabLst>
                <a:tab pos="1254760" algn="l"/>
              </a:tabLst>
            </a:pP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takers,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as</a:t>
            </a:r>
            <a:r>
              <a:rPr sz="2000" i="1" spc="-6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opposed</a:t>
            </a:r>
            <a:r>
              <a:rPr sz="2000" i="1" spc="-8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sz="2000" i="1" dirty="0">
                <a:latin typeface="Calibri"/>
                <a:cs typeface="Calibri"/>
              </a:rPr>
              <a:t>perfect</a:t>
            </a:r>
            <a:r>
              <a:rPr sz="2000" i="1" spc="-7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competition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5530" cy="4538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STRUCTURES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2000">
              <a:latin typeface="Calibri"/>
              <a:cs typeface="Calibri"/>
            </a:endParaRPr>
          </a:p>
          <a:p>
            <a:pPr marL="12700" marR="8255">
              <a:lnSpc>
                <a:spcPct val="110100"/>
              </a:lnSpc>
            </a:pPr>
            <a:r>
              <a:rPr sz="2000" dirty="0">
                <a:latin typeface="Calibri"/>
                <a:cs typeface="Calibri"/>
              </a:rPr>
              <a:t>Many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somewhere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between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perfect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competition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monopoly</a:t>
            </a:r>
            <a:r>
              <a:rPr sz="2000" spc="-10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competitors,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 make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takers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→ </a:t>
            </a: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Two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Monopolistic</a:t>
            </a:r>
            <a:r>
              <a:rPr sz="2000" spc="2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competition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structure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(but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identical)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books,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restaurants).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889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Oligopoly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structure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few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offer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identical </a:t>
            </a:r>
            <a:r>
              <a:rPr sz="2000" dirty="0">
                <a:latin typeface="Calibri"/>
                <a:cs typeface="Calibri"/>
              </a:rPr>
              <a:t>products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01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MARKET</a:t>
            </a:r>
            <a:r>
              <a:rPr spc="-25" dirty="0"/>
              <a:t> </a:t>
            </a:r>
            <a:r>
              <a:rPr spc="-10" dirty="0"/>
              <a:t>STRUCTURES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903224" y="4371847"/>
            <a:ext cx="7242809" cy="1838960"/>
            <a:chOff x="903224" y="4371847"/>
            <a:chExt cx="7242809" cy="1838960"/>
          </a:xfrm>
        </p:grpSpPr>
        <p:sp>
          <p:nvSpPr>
            <p:cNvPr id="4" name="object 4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96849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7799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34796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4796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4796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34796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53974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34924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35558" y="6095237"/>
              <a:ext cx="1446530" cy="17145"/>
            </a:xfrm>
            <a:custGeom>
              <a:avLst/>
              <a:gdLst/>
              <a:ahLst/>
              <a:cxnLst/>
              <a:rect l="l" t="t" r="r" b="b"/>
              <a:pathLst>
                <a:path w="1446530" h="17145">
                  <a:moveTo>
                    <a:pt x="0" y="16764"/>
                  </a:moveTo>
                  <a:lnTo>
                    <a:pt x="1446276" y="16764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6764"/>
                  </a:lnTo>
                  <a:close/>
                </a:path>
              </a:pathLst>
            </a:custGeom>
            <a:solidFill>
              <a:srgbClr val="E6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35558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30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968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78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907791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907791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907791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907791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53975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34925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1446275" y="0"/>
                  </a:moveTo>
                  <a:lnTo>
                    <a:pt x="0" y="0"/>
                  </a:lnTo>
                  <a:lnTo>
                    <a:pt x="0" y="1588007"/>
                  </a:lnTo>
                  <a:lnTo>
                    <a:pt x="1446275" y="1588007"/>
                  </a:lnTo>
                  <a:lnTo>
                    <a:pt x="1446275" y="0"/>
                  </a:lnTo>
                  <a:close/>
                </a:path>
              </a:pathLst>
            </a:custGeom>
            <a:solidFill>
              <a:srgbClr val="E6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908553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5" y="1588007"/>
                  </a:lnTo>
                  <a:lnTo>
                    <a:pt x="1446275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968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78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764024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764024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764024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764024" y="4523231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8"/>
                  </a:moveTo>
                  <a:lnTo>
                    <a:pt x="1446276" y="1588008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53975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34925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1446276" y="0"/>
                  </a:moveTo>
                  <a:lnTo>
                    <a:pt x="0" y="0"/>
                  </a:lnTo>
                  <a:lnTo>
                    <a:pt x="0" y="1588007"/>
                  </a:lnTo>
                  <a:lnTo>
                    <a:pt x="1446276" y="1588007"/>
                  </a:lnTo>
                  <a:lnTo>
                    <a:pt x="1446276" y="0"/>
                  </a:lnTo>
                  <a:close/>
                </a:path>
              </a:pathLst>
            </a:custGeom>
            <a:solidFill>
              <a:srgbClr val="E6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64786" y="4523993"/>
              <a:ext cx="1446530" cy="1588135"/>
            </a:xfrm>
            <a:custGeom>
              <a:avLst/>
              <a:gdLst/>
              <a:ahLst/>
              <a:cxnLst/>
              <a:rect l="l" t="t" r="r" b="b"/>
              <a:pathLst>
                <a:path w="1446529" h="1588135">
                  <a:moveTo>
                    <a:pt x="0" y="1588007"/>
                  </a:moveTo>
                  <a:lnTo>
                    <a:pt x="1446276" y="1588007"/>
                  </a:lnTo>
                  <a:lnTo>
                    <a:pt x="1446276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968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78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601968" y="4523231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8"/>
                  </a:moveTo>
                  <a:lnTo>
                    <a:pt x="1444752" y="1588008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601968" y="4523231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8"/>
                  </a:moveTo>
                  <a:lnTo>
                    <a:pt x="1444752" y="1588008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601968" y="4523231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8"/>
                  </a:moveTo>
                  <a:lnTo>
                    <a:pt x="1444752" y="1588008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601968" y="4523231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8"/>
                  </a:moveTo>
                  <a:lnTo>
                    <a:pt x="1444752" y="1588008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8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53975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34925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602730" y="6095237"/>
              <a:ext cx="1445260" cy="17145"/>
            </a:xfrm>
            <a:custGeom>
              <a:avLst/>
              <a:gdLst/>
              <a:ahLst/>
              <a:cxnLst/>
              <a:rect l="l" t="t" r="r" b="b"/>
              <a:pathLst>
                <a:path w="1445259" h="17145">
                  <a:moveTo>
                    <a:pt x="0" y="16764"/>
                  </a:moveTo>
                  <a:lnTo>
                    <a:pt x="1444752" y="16764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6764"/>
                  </a:lnTo>
                  <a:close/>
                </a:path>
              </a:pathLst>
            </a:custGeom>
            <a:solidFill>
              <a:srgbClr val="E6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602730" y="4523993"/>
              <a:ext cx="1445260" cy="1588135"/>
            </a:xfrm>
            <a:custGeom>
              <a:avLst/>
              <a:gdLst/>
              <a:ahLst/>
              <a:cxnLst/>
              <a:rect l="l" t="t" r="r" b="b"/>
              <a:pathLst>
                <a:path w="1445259" h="1588135">
                  <a:moveTo>
                    <a:pt x="0" y="1588007"/>
                  </a:moveTo>
                  <a:lnTo>
                    <a:pt x="1444752" y="1588007"/>
                  </a:lnTo>
                  <a:lnTo>
                    <a:pt x="1444752" y="0"/>
                  </a:lnTo>
                  <a:lnTo>
                    <a:pt x="0" y="0"/>
                  </a:lnTo>
                  <a:lnTo>
                    <a:pt x="0" y="1588007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477762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1569719" y="0"/>
                  </a:moveTo>
                  <a:lnTo>
                    <a:pt x="0" y="0"/>
                  </a:lnTo>
                  <a:lnTo>
                    <a:pt x="0" y="1714500"/>
                  </a:lnTo>
                  <a:lnTo>
                    <a:pt x="1569719" y="1714500"/>
                  </a:lnTo>
                  <a:lnTo>
                    <a:pt x="15697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477762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0" y="1714500"/>
                  </a:moveTo>
                  <a:lnTo>
                    <a:pt x="1569719" y="1714500"/>
                  </a:lnTo>
                  <a:lnTo>
                    <a:pt x="1569719" y="0"/>
                  </a:lnTo>
                  <a:lnTo>
                    <a:pt x="0" y="0"/>
                  </a:lnTo>
                  <a:lnTo>
                    <a:pt x="0" y="1714500"/>
                  </a:lnTo>
                  <a:close/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912114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1569720" y="0"/>
                  </a:moveTo>
                  <a:lnTo>
                    <a:pt x="0" y="0"/>
                  </a:lnTo>
                  <a:lnTo>
                    <a:pt x="0" y="1714500"/>
                  </a:lnTo>
                  <a:lnTo>
                    <a:pt x="1569720" y="1714500"/>
                  </a:lnTo>
                  <a:lnTo>
                    <a:pt x="15697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912114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0" y="1714500"/>
                  </a:moveTo>
                  <a:lnTo>
                    <a:pt x="1569720" y="1714500"/>
                  </a:lnTo>
                  <a:lnTo>
                    <a:pt x="1569720" y="0"/>
                  </a:lnTo>
                  <a:lnTo>
                    <a:pt x="0" y="0"/>
                  </a:lnTo>
                  <a:lnTo>
                    <a:pt x="0" y="1714500"/>
                  </a:lnTo>
                  <a:close/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12114" y="5237225"/>
              <a:ext cx="1569720" cy="3175"/>
            </a:xfrm>
            <a:custGeom>
              <a:avLst/>
              <a:gdLst/>
              <a:ahLst/>
              <a:cxnLst/>
              <a:rect l="l" t="t" r="r" b="b"/>
              <a:pathLst>
                <a:path w="1569720" h="3175">
                  <a:moveTo>
                    <a:pt x="1569720" y="0"/>
                  </a:moveTo>
                  <a:lnTo>
                    <a:pt x="0" y="3048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621530" y="4380737"/>
              <a:ext cx="1571625" cy="1714500"/>
            </a:xfrm>
            <a:custGeom>
              <a:avLst/>
              <a:gdLst/>
              <a:ahLst/>
              <a:cxnLst/>
              <a:rect l="l" t="t" r="r" b="b"/>
              <a:pathLst>
                <a:path w="1571625" h="1714500">
                  <a:moveTo>
                    <a:pt x="1571244" y="0"/>
                  </a:moveTo>
                  <a:lnTo>
                    <a:pt x="0" y="0"/>
                  </a:lnTo>
                  <a:lnTo>
                    <a:pt x="0" y="1714500"/>
                  </a:lnTo>
                  <a:lnTo>
                    <a:pt x="1571244" y="1714500"/>
                  </a:lnTo>
                  <a:lnTo>
                    <a:pt x="15712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621530" y="4380737"/>
              <a:ext cx="1571625" cy="1714500"/>
            </a:xfrm>
            <a:custGeom>
              <a:avLst/>
              <a:gdLst/>
              <a:ahLst/>
              <a:cxnLst/>
              <a:rect l="l" t="t" r="r" b="b"/>
              <a:pathLst>
                <a:path w="1571625" h="1714500">
                  <a:moveTo>
                    <a:pt x="0" y="1714500"/>
                  </a:moveTo>
                  <a:lnTo>
                    <a:pt x="1571244" y="1714500"/>
                  </a:lnTo>
                  <a:lnTo>
                    <a:pt x="1571244" y="0"/>
                  </a:lnTo>
                  <a:lnTo>
                    <a:pt x="0" y="0"/>
                  </a:lnTo>
                  <a:lnTo>
                    <a:pt x="0" y="1714500"/>
                  </a:lnTo>
                  <a:close/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621530" y="5237225"/>
              <a:ext cx="1571625" cy="3175"/>
            </a:xfrm>
            <a:custGeom>
              <a:avLst/>
              <a:gdLst/>
              <a:ahLst/>
              <a:cxnLst/>
              <a:rect l="l" t="t" r="r" b="b"/>
              <a:pathLst>
                <a:path w="1571625" h="3175">
                  <a:moveTo>
                    <a:pt x="1571244" y="0"/>
                  </a:moveTo>
                  <a:lnTo>
                    <a:pt x="0" y="3048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766822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1569720" y="0"/>
                  </a:moveTo>
                  <a:lnTo>
                    <a:pt x="0" y="0"/>
                  </a:lnTo>
                  <a:lnTo>
                    <a:pt x="0" y="1714500"/>
                  </a:lnTo>
                  <a:lnTo>
                    <a:pt x="1569720" y="1714500"/>
                  </a:lnTo>
                  <a:lnTo>
                    <a:pt x="15697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766822" y="4380737"/>
              <a:ext cx="1569720" cy="1714500"/>
            </a:xfrm>
            <a:custGeom>
              <a:avLst/>
              <a:gdLst/>
              <a:ahLst/>
              <a:cxnLst/>
              <a:rect l="l" t="t" r="r" b="b"/>
              <a:pathLst>
                <a:path w="1569720" h="1714500">
                  <a:moveTo>
                    <a:pt x="0" y="1714500"/>
                  </a:moveTo>
                  <a:lnTo>
                    <a:pt x="1569720" y="1714500"/>
                  </a:lnTo>
                  <a:lnTo>
                    <a:pt x="1569720" y="0"/>
                  </a:lnTo>
                  <a:lnTo>
                    <a:pt x="0" y="0"/>
                  </a:lnTo>
                  <a:lnTo>
                    <a:pt x="0" y="1714500"/>
                  </a:lnTo>
                  <a:close/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766822" y="5237225"/>
              <a:ext cx="5280660" cy="3175"/>
            </a:xfrm>
            <a:custGeom>
              <a:avLst/>
              <a:gdLst/>
              <a:ahLst/>
              <a:cxnLst/>
              <a:rect l="l" t="t" r="r" b="b"/>
              <a:pathLst>
                <a:path w="5280659" h="3175">
                  <a:moveTo>
                    <a:pt x="1569719" y="0"/>
                  </a:moveTo>
                  <a:lnTo>
                    <a:pt x="0" y="3048"/>
                  </a:lnTo>
                </a:path>
                <a:path w="5280659" h="3175">
                  <a:moveTo>
                    <a:pt x="5280659" y="0"/>
                  </a:moveTo>
                  <a:lnTo>
                    <a:pt x="3710940" y="3048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133983" y="4523232"/>
            <a:ext cx="1339215" cy="70548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47320" rIns="0" bIns="0" rtlCol="0">
            <a:spAutoFit/>
          </a:bodyPr>
          <a:lstStyle/>
          <a:p>
            <a:pPr marL="175895">
              <a:lnSpc>
                <a:spcPct val="100000"/>
              </a:lnSpc>
              <a:spcBef>
                <a:spcPts val="1160"/>
              </a:spcBef>
            </a:pPr>
            <a:r>
              <a:rPr sz="1500" spc="-10" dirty="0">
                <a:latin typeface="Arial"/>
                <a:cs typeface="Arial"/>
              </a:rPr>
              <a:t>Monopoly</a:t>
            </a:r>
            <a:endParaRPr sz="15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630261" y="5249005"/>
            <a:ext cx="1553845" cy="8375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9220" rIns="0" bIns="0" rtlCol="0">
            <a:spAutoFit/>
          </a:bodyPr>
          <a:lstStyle/>
          <a:p>
            <a:pPr marL="333375" indent="-132080">
              <a:lnSpc>
                <a:spcPct val="100000"/>
              </a:lnSpc>
              <a:spcBef>
                <a:spcPts val="860"/>
              </a:spcBef>
              <a:buChar char="•"/>
              <a:tabLst>
                <a:tab pos="333375" algn="l"/>
              </a:tabLst>
            </a:pPr>
            <a:r>
              <a:rPr sz="1500" spc="-10" dirty="0">
                <a:latin typeface="Arial"/>
                <a:cs typeface="Arial"/>
              </a:rPr>
              <a:t>Novels</a:t>
            </a:r>
            <a:endParaRPr sz="1500">
              <a:latin typeface="Arial"/>
              <a:cs typeface="Arial"/>
            </a:endParaRPr>
          </a:p>
          <a:p>
            <a:pPr marL="333375" indent="-132080">
              <a:lnSpc>
                <a:spcPct val="100000"/>
              </a:lnSpc>
              <a:spcBef>
                <a:spcPts val="60"/>
              </a:spcBef>
              <a:buChar char="•"/>
              <a:tabLst>
                <a:tab pos="333375" algn="l"/>
              </a:tabLst>
            </a:pPr>
            <a:r>
              <a:rPr sz="1500" spc="-10" dirty="0">
                <a:latin typeface="Arial"/>
                <a:cs typeface="Arial"/>
              </a:rPr>
              <a:t>Restaurants</a:t>
            </a:r>
            <a:endParaRPr sz="15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630261" y="4389469"/>
            <a:ext cx="1553845" cy="83946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830" rIns="0" bIns="0" rtlCol="0">
            <a:spAutoFit/>
          </a:bodyPr>
          <a:lstStyle/>
          <a:p>
            <a:pPr marL="278765" marR="227329" indent="-24130">
              <a:lnSpc>
                <a:spcPct val="103400"/>
              </a:lnSpc>
              <a:spcBef>
                <a:spcPts val="290"/>
              </a:spcBef>
            </a:pPr>
            <a:r>
              <a:rPr sz="1500" spc="-10" dirty="0">
                <a:latin typeface="Arial"/>
                <a:cs typeface="Arial"/>
              </a:rPr>
              <a:t>Monopolistic Competition</a:t>
            </a:r>
            <a:endParaRPr sz="15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775553" y="5249005"/>
            <a:ext cx="1552575" cy="8375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9220" rIns="0" bIns="0" rtlCol="0">
            <a:spAutoFit/>
          </a:bodyPr>
          <a:lstStyle/>
          <a:p>
            <a:pPr marL="342900" indent="-133985">
              <a:lnSpc>
                <a:spcPct val="100000"/>
              </a:lnSpc>
              <a:spcBef>
                <a:spcPts val="860"/>
              </a:spcBef>
              <a:buChar char="•"/>
              <a:tabLst>
                <a:tab pos="342900" algn="l"/>
              </a:tabLst>
            </a:pPr>
            <a:r>
              <a:rPr sz="1500" spc="-10" dirty="0">
                <a:latin typeface="Arial"/>
                <a:cs typeface="Arial"/>
              </a:rPr>
              <a:t>Airplanes</a:t>
            </a:r>
            <a:endParaRPr sz="1500">
              <a:latin typeface="Arial"/>
              <a:cs typeface="Arial"/>
            </a:endParaRPr>
          </a:p>
          <a:p>
            <a:pPr marL="342900" indent="-133985">
              <a:lnSpc>
                <a:spcPct val="100000"/>
              </a:lnSpc>
              <a:spcBef>
                <a:spcPts val="60"/>
              </a:spcBef>
              <a:buChar char="•"/>
              <a:tabLst>
                <a:tab pos="342900" algn="l"/>
              </a:tabLst>
            </a:pPr>
            <a:r>
              <a:rPr sz="1500" spc="-20" dirty="0">
                <a:latin typeface="Arial"/>
                <a:cs typeface="Arial"/>
              </a:rPr>
              <a:t>Beer</a:t>
            </a:r>
            <a:endParaRPr sz="15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775553" y="4389469"/>
            <a:ext cx="1552575" cy="83946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6159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84"/>
              </a:spcBef>
            </a:pPr>
            <a:endParaRPr sz="15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sz="1500" spc="-10" dirty="0">
                <a:latin typeface="Arial"/>
                <a:cs typeface="Arial"/>
              </a:rPr>
              <a:t>Oligopoly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035045" y="1328166"/>
            <a:ext cx="2059939" cy="473709"/>
            <a:chOff x="3035045" y="1328166"/>
            <a:chExt cx="2059939" cy="473709"/>
          </a:xfrm>
        </p:grpSpPr>
        <p:sp>
          <p:nvSpPr>
            <p:cNvPr id="69" name="object 69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968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778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211067" y="1434084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211067" y="1434084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211067" y="1434084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211067" y="1434084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53975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34925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211829" y="1434846"/>
              <a:ext cx="1784985" cy="268605"/>
            </a:xfrm>
            <a:custGeom>
              <a:avLst/>
              <a:gdLst/>
              <a:ahLst/>
              <a:cxnLst/>
              <a:rect l="l" t="t" r="r" b="b"/>
              <a:pathLst>
                <a:path w="1784985" h="268605">
                  <a:moveTo>
                    <a:pt x="0" y="268224"/>
                  </a:moveTo>
                  <a:lnTo>
                    <a:pt x="1784604" y="268224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035045" y="1328166"/>
              <a:ext cx="1961514" cy="375285"/>
            </a:xfrm>
            <a:custGeom>
              <a:avLst/>
              <a:gdLst/>
              <a:ahLst/>
              <a:cxnLst/>
              <a:rect l="l" t="t" r="r" b="b"/>
              <a:pathLst>
                <a:path w="1961514" h="375285">
                  <a:moveTo>
                    <a:pt x="1961387" y="0"/>
                  </a:moveTo>
                  <a:lnTo>
                    <a:pt x="0" y="0"/>
                  </a:lnTo>
                  <a:lnTo>
                    <a:pt x="0" y="374903"/>
                  </a:lnTo>
                  <a:lnTo>
                    <a:pt x="1961387" y="374903"/>
                  </a:lnTo>
                  <a:lnTo>
                    <a:pt x="1961387" y="0"/>
                  </a:lnTo>
                  <a:close/>
                </a:path>
              </a:pathLst>
            </a:custGeom>
            <a:solidFill>
              <a:srgbClr val="6CCE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object 81"/>
          <p:cNvSpPr txBox="1"/>
          <p:nvPr/>
        </p:nvSpPr>
        <p:spPr>
          <a:xfrm>
            <a:off x="3035045" y="1328166"/>
            <a:ext cx="1961514" cy="375285"/>
          </a:xfrm>
          <a:prstGeom prst="rect">
            <a:avLst/>
          </a:prstGeom>
          <a:ln w="17462">
            <a:solidFill>
              <a:srgbClr val="0000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525"/>
              </a:spcBef>
            </a:pPr>
            <a:r>
              <a:rPr sz="1500" b="1" dirty="0">
                <a:latin typeface="Arial"/>
                <a:cs typeface="Arial"/>
              </a:rPr>
              <a:t>Number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Firms?</a:t>
            </a:r>
            <a:endParaRPr sz="15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665468" y="5345429"/>
            <a:ext cx="72263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0"/>
              </a:spcBef>
              <a:buChar char="•"/>
              <a:tabLst>
                <a:tab pos="152400" algn="l"/>
              </a:tabLst>
            </a:pPr>
            <a:r>
              <a:rPr sz="1500" spc="-10" dirty="0">
                <a:latin typeface="Arial"/>
                <a:cs typeface="Arial"/>
              </a:rPr>
              <a:t>Wheat</a:t>
            </a:r>
            <a:endParaRPr sz="15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665468" y="5581903"/>
            <a:ext cx="5060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0"/>
              </a:spcBef>
              <a:buChar char="•"/>
              <a:tabLst>
                <a:tab pos="152400" algn="l"/>
              </a:tabLst>
            </a:pPr>
            <a:r>
              <a:rPr sz="1500" spc="-20" dirty="0">
                <a:latin typeface="Arial"/>
                <a:cs typeface="Arial"/>
              </a:rPr>
              <a:t>Milk</a:t>
            </a:r>
            <a:endParaRPr sz="15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701155" y="4523232"/>
            <a:ext cx="1337945" cy="70548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R="211454" algn="ctr">
              <a:lnSpc>
                <a:spcPts val="1095"/>
              </a:lnSpc>
            </a:pPr>
            <a:r>
              <a:rPr sz="1500" spc="-10" dirty="0">
                <a:latin typeface="Arial"/>
                <a:cs typeface="Arial"/>
              </a:rPr>
              <a:t>Perfect</a:t>
            </a:r>
            <a:endParaRPr sz="1500">
              <a:latin typeface="Arial"/>
              <a:cs typeface="Arial"/>
            </a:endParaRPr>
          </a:p>
          <a:p>
            <a:pPr marR="201930" algn="ctr">
              <a:lnSpc>
                <a:spcPct val="100000"/>
              </a:lnSpc>
              <a:spcBef>
                <a:spcPts val="60"/>
              </a:spcBef>
            </a:pPr>
            <a:r>
              <a:rPr sz="1500" spc="-10" dirty="0">
                <a:latin typeface="Arial"/>
                <a:cs typeface="Arial"/>
              </a:rPr>
              <a:t>Competition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6307709" y="2577845"/>
            <a:ext cx="1856739" cy="492125"/>
            <a:chOff x="6307709" y="2577845"/>
            <a:chExt cx="1856739" cy="492125"/>
          </a:xfrm>
        </p:grpSpPr>
        <p:sp>
          <p:nvSpPr>
            <p:cNvPr id="86" name="object 86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96849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77799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60337">
              <a:solidFill>
                <a:srgbClr val="F0F4F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405372" y="2702051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5" y="268224"/>
                  </a:lnTo>
                  <a:lnTo>
                    <a:pt x="1659635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42875">
              <a:solidFill>
                <a:srgbClr val="EFF1F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405372" y="2702051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5" y="268224"/>
                  </a:lnTo>
                  <a:lnTo>
                    <a:pt x="1659635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25412">
              <a:solidFill>
                <a:srgbClr val="EDF0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405372" y="2702051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5" y="268224"/>
                  </a:lnTo>
                  <a:lnTo>
                    <a:pt x="1659635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06362">
              <a:solidFill>
                <a:srgbClr val="ECEE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405372" y="2702051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5" y="268224"/>
                  </a:lnTo>
                  <a:lnTo>
                    <a:pt x="1659635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88900">
              <a:solidFill>
                <a:srgbClr val="EBE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71437">
              <a:solidFill>
                <a:srgbClr val="EAEB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53974">
              <a:solidFill>
                <a:srgbClr val="E9EB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34924">
              <a:solidFill>
                <a:srgbClr val="E7E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1659636" y="0"/>
                  </a:moveTo>
                  <a:lnTo>
                    <a:pt x="0" y="0"/>
                  </a:lnTo>
                  <a:lnTo>
                    <a:pt x="0" y="268224"/>
                  </a:lnTo>
                  <a:lnTo>
                    <a:pt x="1659636" y="268224"/>
                  </a:lnTo>
                  <a:lnTo>
                    <a:pt x="1659636" y="0"/>
                  </a:lnTo>
                  <a:close/>
                </a:path>
              </a:pathLst>
            </a:custGeom>
            <a:solidFill>
              <a:srgbClr val="E6E9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6406134" y="2702813"/>
              <a:ext cx="1659889" cy="268605"/>
            </a:xfrm>
            <a:custGeom>
              <a:avLst/>
              <a:gdLst/>
              <a:ahLst/>
              <a:cxnLst/>
              <a:rect l="l" t="t" r="r" b="b"/>
              <a:pathLst>
                <a:path w="1659890" h="268605">
                  <a:moveTo>
                    <a:pt x="0" y="268224"/>
                  </a:moveTo>
                  <a:lnTo>
                    <a:pt x="1659636" y="268224"/>
                  </a:lnTo>
                  <a:lnTo>
                    <a:pt x="1659636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17462">
              <a:solidFill>
                <a:srgbClr val="E6E9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6334506" y="2577845"/>
              <a:ext cx="1713230" cy="373380"/>
            </a:xfrm>
            <a:custGeom>
              <a:avLst/>
              <a:gdLst/>
              <a:ahLst/>
              <a:cxnLst/>
              <a:rect l="l" t="t" r="r" b="b"/>
              <a:pathLst>
                <a:path w="1713229" h="373380">
                  <a:moveTo>
                    <a:pt x="1712976" y="0"/>
                  </a:moveTo>
                  <a:lnTo>
                    <a:pt x="0" y="0"/>
                  </a:lnTo>
                  <a:lnTo>
                    <a:pt x="0" y="373379"/>
                  </a:lnTo>
                  <a:lnTo>
                    <a:pt x="1712976" y="373379"/>
                  </a:lnTo>
                  <a:lnTo>
                    <a:pt x="1712976" y="0"/>
                  </a:lnTo>
                  <a:close/>
                </a:path>
              </a:pathLst>
            </a:custGeom>
            <a:solidFill>
              <a:srgbClr val="6CCE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object 99"/>
          <p:cNvSpPr txBox="1"/>
          <p:nvPr/>
        </p:nvSpPr>
        <p:spPr>
          <a:xfrm>
            <a:off x="6334505" y="2577845"/>
            <a:ext cx="1713230" cy="373380"/>
          </a:xfrm>
          <a:prstGeom prst="rect">
            <a:avLst/>
          </a:prstGeom>
          <a:ln w="17462">
            <a:solidFill>
              <a:srgbClr val="000000"/>
            </a:solidFill>
          </a:ln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1500" b="1" spc="-20" dirty="0">
                <a:latin typeface="Arial"/>
                <a:cs typeface="Arial"/>
              </a:rPr>
              <a:t>Type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of</a:t>
            </a:r>
            <a:r>
              <a:rPr sz="1500" b="1" spc="-6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Products?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6334505" y="2951226"/>
            <a:ext cx="929640" cy="1430020"/>
          </a:xfrm>
          <a:custGeom>
            <a:avLst/>
            <a:gdLst/>
            <a:ahLst/>
            <a:cxnLst/>
            <a:rect l="l" t="t" r="r" b="b"/>
            <a:pathLst>
              <a:path w="929640" h="1430020">
                <a:moveTo>
                  <a:pt x="929640" y="1429512"/>
                </a:moveTo>
                <a:lnTo>
                  <a:pt x="0" y="0"/>
                </a:lnTo>
              </a:path>
            </a:pathLst>
          </a:custGeom>
          <a:ln w="17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003542" y="3384296"/>
            <a:ext cx="759460" cy="49085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 indent="10795">
              <a:lnSpc>
                <a:spcPct val="103400"/>
              </a:lnSpc>
              <a:spcBef>
                <a:spcPts val="35"/>
              </a:spcBef>
            </a:pPr>
            <a:r>
              <a:rPr sz="1500" spc="-10" dirty="0">
                <a:latin typeface="Arial"/>
                <a:cs typeface="Arial"/>
              </a:rPr>
              <a:t>Identical products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5407914" y="2951226"/>
            <a:ext cx="927100" cy="1430020"/>
          </a:xfrm>
          <a:custGeom>
            <a:avLst/>
            <a:gdLst/>
            <a:ahLst/>
            <a:cxnLst/>
            <a:rect l="l" t="t" r="r" b="b"/>
            <a:pathLst>
              <a:path w="927100" h="1430020">
                <a:moveTo>
                  <a:pt x="0" y="1429512"/>
                </a:moveTo>
                <a:lnTo>
                  <a:pt x="926591" y="0"/>
                </a:lnTo>
              </a:path>
            </a:pathLst>
          </a:custGeom>
          <a:ln w="17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4623561" y="3384296"/>
            <a:ext cx="1160780" cy="49085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13995" marR="5080" indent="-201930">
              <a:lnSpc>
                <a:spcPct val="103400"/>
              </a:lnSpc>
              <a:spcBef>
                <a:spcPts val="35"/>
              </a:spcBef>
            </a:pPr>
            <a:r>
              <a:rPr sz="1500" spc="-10" dirty="0">
                <a:latin typeface="Arial"/>
                <a:cs typeface="Arial"/>
              </a:rPr>
              <a:t>Differentiated products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696973" y="1719833"/>
            <a:ext cx="2318385" cy="2661285"/>
          </a:xfrm>
          <a:custGeom>
            <a:avLst/>
            <a:gdLst/>
            <a:ahLst/>
            <a:cxnLst/>
            <a:rect l="l" t="t" r="r" b="b"/>
            <a:pathLst>
              <a:path w="2318385" h="2661285">
                <a:moveTo>
                  <a:pt x="0" y="2660904"/>
                </a:moveTo>
                <a:lnTo>
                  <a:pt x="2318004" y="0"/>
                </a:lnTo>
              </a:path>
            </a:pathLst>
          </a:custGeom>
          <a:ln w="17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 txBox="1"/>
          <p:nvPr/>
        </p:nvSpPr>
        <p:spPr>
          <a:xfrm>
            <a:off x="1687829" y="3384296"/>
            <a:ext cx="385445" cy="49085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9845" marR="5080" indent="-17780">
              <a:lnSpc>
                <a:spcPct val="103400"/>
              </a:lnSpc>
              <a:spcBef>
                <a:spcPts val="35"/>
              </a:spcBef>
            </a:pPr>
            <a:r>
              <a:rPr sz="1500" spc="-25" dirty="0">
                <a:latin typeface="Arial"/>
                <a:cs typeface="Arial"/>
              </a:rPr>
              <a:t>One </a:t>
            </a:r>
            <a:r>
              <a:rPr sz="1500" spc="-20" dirty="0">
                <a:latin typeface="Arial"/>
                <a:cs typeface="Arial"/>
              </a:rPr>
              <a:t>firm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3551682" y="1719833"/>
            <a:ext cx="463550" cy="2661285"/>
          </a:xfrm>
          <a:custGeom>
            <a:avLst/>
            <a:gdLst/>
            <a:ahLst/>
            <a:cxnLst/>
            <a:rect l="l" t="t" r="r" b="b"/>
            <a:pathLst>
              <a:path w="463550" h="2661285">
                <a:moveTo>
                  <a:pt x="0" y="2660904"/>
                </a:moveTo>
                <a:lnTo>
                  <a:pt x="463295" y="0"/>
                </a:lnTo>
              </a:path>
            </a:pathLst>
          </a:custGeom>
          <a:ln w="17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3120008" y="3384296"/>
            <a:ext cx="438784" cy="49085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 indent="23495">
              <a:lnSpc>
                <a:spcPct val="103400"/>
              </a:lnSpc>
              <a:spcBef>
                <a:spcPts val="35"/>
              </a:spcBef>
            </a:pPr>
            <a:r>
              <a:rPr sz="1500" spc="-25" dirty="0">
                <a:latin typeface="Arial"/>
                <a:cs typeface="Arial"/>
              </a:rPr>
              <a:t>Few </a:t>
            </a:r>
            <a:r>
              <a:rPr sz="1500" spc="-10" dirty="0">
                <a:latin typeface="Arial"/>
                <a:cs typeface="Arial"/>
              </a:rPr>
              <a:t>firms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4014978" y="1719833"/>
            <a:ext cx="2319655" cy="1231900"/>
          </a:xfrm>
          <a:custGeom>
            <a:avLst/>
            <a:gdLst/>
            <a:ahLst/>
            <a:cxnLst/>
            <a:rect l="l" t="t" r="r" b="b"/>
            <a:pathLst>
              <a:path w="2319654" h="1231900">
                <a:moveTo>
                  <a:pt x="2319528" y="1231391"/>
                </a:moveTo>
                <a:lnTo>
                  <a:pt x="0" y="0"/>
                </a:lnTo>
              </a:path>
            </a:pathLst>
          </a:custGeom>
          <a:ln w="17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5352415" y="1939290"/>
            <a:ext cx="492125" cy="490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0" dirty="0">
                <a:latin typeface="Arial"/>
                <a:cs typeface="Arial"/>
              </a:rPr>
              <a:t>Many</a:t>
            </a:r>
            <a:endParaRPr sz="1500">
              <a:latin typeface="Arial"/>
              <a:cs typeface="Arial"/>
            </a:endParaRPr>
          </a:p>
          <a:p>
            <a:pPr marL="36195">
              <a:lnSpc>
                <a:spcPct val="100000"/>
              </a:lnSpc>
              <a:spcBef>
                <a:spcPts val="60"/>
              </a:spcBef>
            </a:pPr>
            <a:r>
              <a:rPr sz="1500" spc="-10" dirty="0">
                <a:latin typeface="Arial"/>
                <a:cs typeface="Arial"/>
              </a:rPr>
              <a:t>firms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133983" y="5249005"/>
            <a:ext cx="1339215" cy="8375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29539" indent="-125730">
              <a:lnSpc>
                <a:spcPct val="100000"/>
              </a:lnSpc>
              <a:spcBef>
                <a:spcPts val="860"/>
              </a:spcBef>
              <a:buChar char="•"/>
              <a:tabLst>
                <a:tab pos="129539" algn="l"/>
              </a:tabLst>
            </a:pPr>
            <a:r>
              <a:rPr sz="1500" spc="-50" dirty="0">
                <a:latin typeface="Arial"/>
                <a:cs typeface="Arial"/>
              </a:rPr>
              <a:t>Tap </a:t>
            </a:r>
            <a:r>
              <a:rPr sz="1500" spc="-10" dirty="0">
                <a:latin typeface="Arial"/>
                <a:cs typeface="Arial"/>
              </a:rPr>
              <a:t>water</a:t>
            </a:r>
            <a:endParaRPr sz="1500">
              <a:latin typeface="Arial"/>
              <a:cs typeface="Arial"/>
            </a:endParaRPr>
          </a:p>
          <a:p>
            <a:pPr marL="168275" marR="494665" indent="-164465">
              <a:lnSpc>
                <a:spcPts val="1750"/>
              </a:lnSpc>
              <a:spcBef>
                <a:spcPts val="434"/>
              </a:spcBef>
              <a:buChar char="•"/>
              <a:tabLst>
                <a:tab pos="170180" algn="l"/>
              </a:tabLst>
            </a:pPr>
            <a:r>
              <a:rPr sz="1500" spc="-10" dirty="0">
                <a:latin typeface="Arial"/>
                <a:cs typeface="Arial"/>
              </a:rPr>
              <a:t>Railway 	service</a:t>
            </a:r>
            <a:endParaRPr sz="15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45842" y="2415286"/>
            <a:ext cx="27825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libri"/>
                <a:cs typeface="Calibri"/>
              </a:rPr>
              <a:t>Monopolistic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5244" y="2411349"/>
            <a:ext cx="10071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Oligopoly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59557" y="2791205"/>
            <a:ext cx="4206240" cy="492759"/>
          </a:xfrm>
          <a:custGeom>
            <a:avLst/>
            <a:gdLst/>
            <a:ahLst/>
            <a:cxnLst/>
            <a:rect l="l" t="t" r="r" b="b"/>
            <a:pathLst>
              <a:path w="4206240" h="492760">
                <a:moveTo>
                  <a:pt x="4206240" y="0"/>
                </a:moveTo>
                <a:lnTo>
                  <a:pt x="4204143" y="77778"/>
                </a:lnTo>
                <a:lnTo>
                  <a:pt x="4198311" y="145340"/>
                </a:lnTo>
                <a:lnTo>
                  <a:pt x="4189424" y="198625"/>
                </a:lnTo>
                <a:lnTo>
                  <a:pt x="4165219" y="246126"/>
                </a:lnTo>
                <a:lnTo>
                  <a:pt x="2144141" y="246126"/>
                </a:lnTo>
                <a:lnTo>
                  <a:pt x="2131194" y="258677"/>
                </a:lnTo>
                <a:lnTo>
                  <a:pt x="2119935" y="293626"/>
                </a:lnTo>
                <a:lnTo>
                  <a:pt x="2111048" y="346911"/>
                </a:lnTo>
                <a:lnTo>
                  <a:pt x="2105216" y="414473"/>
                </a:lnTo>
                <a:lnTo>
                  <a:pt x="2103120" y="492252"/>
                </a:lnTo>
                <a:lnTo>
                  <a:pt x="2101023" y="414473"/>
                </a:lnTo>
                <a:lnTo>
                  <a:pt x="2095191" y="346911"/>
                </a:lnTo>
                <a:lnTo>
                  <a:pt x="2086304" y="293626"/>
                </a:lnTo>
                <a:lnTo>
                  <a:pt x="2075045" y="258677"/>
                </a:lnTo>
                <a:lnTo>
                  <a:pt x="2062099" y="246126"/>
                </a:lnTo>
                <a:lnTo>
                  <a:pt x="41021" y="246126"/>
                </a:lnTo>
                <a:lnTo>
                  <a:pt x="28074" y="233574"/>
                </a:lnTo>
                <a:lnTo>
                  <a:pt x="16815" y="198625"/>
                </a:lnTo>
                <a:lnTo>
                  <a:pt x="7928" y="145340"/>
                </a:lnTo>
                <a:lnTo>
                  <a:pt x="2096" y="77778"/>
                </a:lnTo>
                <a:lnTo>
                  <a:pt x="0" y="0"/>
                </a:lnTo>
              </a:path>
            </a:pathLst>
          </a:custGeom>
          <a:ln w="1905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491229" y="3246247"/>
            <a:ext cx="2377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32613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MONOPOLISTIC</a:t>
            </a:r>
            <a:r>
              <a:rPr spc="-100" dirty="0"/>
              <a:t> </a:t>
            </a:r>
            <a:r>
              <a:rPr spc="-10" dirty="0"/>
              <a:t>COMPETITION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684260" cy="4782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refers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many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sellers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compete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each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sell</a:t>
            </a:r>
            <a:r>
              <a:rPr sz="2000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products.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products</a:t>
            </a:r>
            <a:r>
              <a:rPr sz="2000" b="1" spc="4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are</a:t>
            </a:r>
            <a:r>
              <a:rPr sz="2000" b="1" spc="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differentiated</a:t>
            </a:r>
            <a:r>
              <a:rPr sz="2000" b="1" spc="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imperfect substitutes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market</a:t>
            </a:r>
            <a:r>
              <a:rPr sz="2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power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reason,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influence</a:t>
            </a:r>
            <a:r>
              <a:rPr sz="2000" b="1" spc="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charge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their </a:t>
            </a:r>
            <a:r>
              <a:rPr sz="2000" dirty="0">
                <a:latin typeface="Calibri"/>
                <a:cs typeface="Calibri"/>
              </a:rPr>
              <a:t>products.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thus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set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loosing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customers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spc="-10" dirty="0">
                <a:latin typeface="Calibri"/>
                <a:cs typeface="Calibri"/>
              </a:rPr>
              <a:t>low-</a:t>
            </a:r>
            <a:r>
              <a:rPr sz="2000" dirty="0">
                <a:latin typeface="Calibri"/>
                <a:cs typeface="Calibri"/>
              </a:rPr>
              <a:t>priced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rivals.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Attributes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market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monopolistic</a:t>
            </a: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competition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Char char="-"/>
              <a:tabLst>
                <a:tab pos="147320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many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  <a:p>
            <a:pPr marL="147320" indent="-134620">
              <a:lnSpc>
                <a:spcPct val="100000"/>
              </a:lnSpc>
              <a:spcBef>
                <a:spcPts val="484"/>
              </a:spcBef>
              <a:buClr>
                <a:srgbClr val="000000"/>
              </a:buClr>
              <a:buChar char="-"/>
              <a:tabLst>
                <a:tab pos="147320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differentiation</a:t>
            </a:r>
            <a:r>
              <a:rPr sz="2000" spc="-10" dirty="0"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  <a:p>
            <a:pPr marL="12700" marR="5715" indent="15113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Char char="-"/>
              <a:tabLst>
                <a:tab pos="163830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free</a:t>
            </a:r>
            <a:r>
              <a:rPr sz="2000" spc="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entry/exit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enter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exit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restrictions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(no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barriers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entry/exit).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6858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Examples: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books,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CDs,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restaurants, </a:t>
            </a:r>
            <a:r>
              <a:rPr sz="2000" dirty="0">
                <a:latin typeface="Calibri"/>
                <a:cs typeface="Calibri"/>
              </a:rPr>
              <a:t>clothes,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furniture,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haircuts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4895" cy="3806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MONOPOLISTIC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COMPETITION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Product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those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downward</a:t>
            </a:r>
            <a:r>
              <a:rPr sz="2000" b="1" spc="1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sloping</a:t>
            </a:r>
            <a:r>
              <a:rPr sz="2000" b="1" spc="1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1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curve</a:t>
            </a:r>
            <a:r>
              <a:rPr sz="2000" b="1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(like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unlike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competition)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maker)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follows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rule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maximization: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MR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MC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use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consistent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Thus,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short</a:t>
            </a:r>
            <a:r>
              <a:rPr sz="2000" b="1" spc="4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term</a:t>
            </a:r>
            <a:r>
              <a:rPr sz="2000" b="1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largely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similar</a:t>
            </a:r>
            <a:r>
              <a:rPr sz="2000" b="1" spc="4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4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situation.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1507" y="2819781"/>
            <a:ext cx="2041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" dirty="0"/>
              <a:t>MONOPOLY</a:t>
            </a:r>
            <a:endParaRPr sz="32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494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65" dirty="0"/>
              <a:t> </a:t>
            </a:r>
            <a:r>
              <a:rPr dirty="0"/>
              <a:t>COMPETITION</a:t>
            </a:r>
            <a:r>
              <a:rPr spc="-70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dirty="0"/>
              <a:t>SHORT</a:t>
            </a:r>
            <a:r>
              <a:rPr spc="-35" dirty="0"/>
              <a:t> </a:t>
            </a:r>
            <a:r>
              <a:rPr spc="-25" dirty="0"/>
              <a:t>RUN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098548" y="1835086"/>
            <a:ext cx="4863465" cy="3940810"/>
            <a:chOff x="2098548" y="1835086"/>
            <a:chExt cx="4863465" cy="3940810"/>
          </a:xfrm>
        </p:grpSpPr>
        <p:sp>
          <p:nvSpPr>
            <p:cNvPr id="4" name="object 4"/>
            <p:cNvSpPr/>
            <p:nvPr/>
          </p:nvSpPr>
          <p:spPr>
            <a:xfrm>
              <a:off x="2098548" y="3988307"/>
              <a:ext cx="1579245" cy="402590"/>
            </a:xfrm>
            <a:custGeom>
              <a:avLst/>
              <a:gdLst/>
              <a:ahLst/>
              <a:cxnLst/>
              <a:rect l="l" t="t" r="r" b="b"/>
              <a:pathLst>
                <a:path w="1579245" h="402589">
                  <a:moveTo>
                    <a:pt x="1578864" y="0"/>
                  </a:moveTo>
                  <a:lnTo>
                    <a:pt x="0" y="0"/>
                  </a:lnTo>
                  <a:lnTo>
                    <a:pt x="0" y="402336"/>
                  </a:lnTo>
                  <a:lnTo>
                    <a:pt x="1578864" y="402336"/>
                  </a:lnTo>
                  <a:lnTo>
                    <a:pt x="1578864" y="0"/>
                  </a:lnTo>
                  <a:close/>
                </a:path>
              </a:pathLst>
            </a:custGeom>
            <a:solidFill>
              <a:srgbClr val="92D05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9884" y="1845563"/>
              <a:ext cx="4831080" cy="3919854"/>
            </a:xfrm>
            <a:custGeom>
              <a:avLst/>
              <a:gdLst/>
              <a:ahLst/>
              <a:cxnLst/>
              <a:rect l="l" t="t" r="r" b="b"/>
              <a:pathLst>
                <a:path w="4831080" h="3919854">
                  <a:moveTo>
                    <a:pt x="0" y="0"/>
                  </a:moveTo>
                  <a:lnTo>
                    <a:pt x="0" y="3919728"/>
                  </a:lnTo>
                  <a:lnTo>
                    <a:pt x="4831080" y="3919728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19884" y="3988307"/>
              <a:ext cx="1557655" cy="1777364"/>
            </a:xfrm>
            <a:custGeom>
              <a:avLst/>
              <a:gdLst/>
              <a:ahLst/>
              <a:cxnLst/>
              <a:rect l="l" t="t" r="r" b="b"/>
              <a:pathLst>
                <a:path w="1557654" h="1777364">
                  <a:moveTo>
                    <a:pt x="0" y="0"/>
                  </a:moveTo>
                  <a:lnTo>
                    <a:pt x="1557528" y="0"/>
                  </a:lnTo>
                  <a:lnTo>
                    <a:pt x="1557528" y="1776984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60092" y="3441191"/>
              <a:ext cx="3398520" cy="1333500"/>
            </a:xfrm>
            <a:custGeom>
              <a:avLst/>
              <a:gdLst/>
              <a:ahLst/>
              <a:cxnLst/>
              <a:rect l="l" t="t" r="r" b="b"/>
              <a:pathLst>
                <a:path w="3398520" h="1333500">
                  <a:moveTo>
                    <a:pt x="0" y="0"/>
                  </a:moveTo>
                  <a:lnTo>
                    <a:pt x="3398520" y="1333500"/>
                  </a:lnTo>
                </a:path>
              </a:pathLst>
            </a:custGeom>
            <a:ln w="60325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076315" y="5812332"/>
            <a:ext cx="9023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25827" y="5818733"/>
            <a:ext cx="1460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22602" y="1775841"/>
            <a:ext cx="55435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1157" y="5818733"/>
            <a:ext cx="1106805" cy="82169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indent="-6350" algn="ctr">
              <a:lnSpc>
                <a:spcPct val="103499"/>
              </a:lnSpc>
              <a:spcBef>
                <a:spcPts val="30"/>
              </a:spcBef>
            </a:pPr>
            <a:r>
              <a:rPr sz="1700" spc="-10" dirty="0">
                <a:latin typeface="Arial"/>
                <a:cs typeface="Arial"/>
              </a:rPr>
              <a:t>Profit- maximizing 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87602" y="3824096"/>
            <a:ext cx="892175" cy="97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227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 marL="12700" marR="5080" indent="60325">
              <a:lnSpc>
                <a:spcPct val="103699"/>
              </a:lnSpc>
              <a:spcBef>
                <a:spcPts val="1165"/>
              </a:spcBef>
            </a:pPr>
            <a:r>
              <a:rPr sz="1700" spc="-10" dirty="0">
                <a:latin typeface="Arial"/>
                <a:cs typeface="Arial"/>
              </a:rPr>
              <a:t>Average </a:t>
            </a:r>
            <a:r>
              <a:rPr sz="1700" dirty="0">
                <a:latin typeface="Arial"/>
                <a:cs typeface="Arial"/>
              </a:rPr>
              <a:t>total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cost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33415" y="4637277"/>
            <a:ext cx="8439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Arial"/>
                <a:cs typeface="Arial"/>
              </a:rPr>
              <a:t>Demand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82595" y="3685032"/>
            <a:ext cx="1981200" cy="1556385"/>
          </a:xfrm>
          <a:custGeom>
            <a:avLst/>
            <a:gdLst/>
            <a:ahLst/>
            <a:cxnLst/>
            <a:rect l="l" t="t" r="r" b="b"/>
            <a:pathLst>
              <a:path w="1981200" h="1556385">
                <a:moveTo>
                  <a:pt x="0" y="0"/>
                </a:moveTo>
                <a:lnTo>
                  <a:pt x="1981200" y="1556004"/>
                </a:lnTo>
              </a:path>
            </a:pathLst>
          </a:custGeom>
          <a:ln w="60324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551934" y="5134102"/>
            <a:ext cx="35814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spc="-25" dirty="0">
                <a:latin typeface="Arial"/>
                <a:cs typeface="Arial"/>
              </a:rPr>
              <a:t>MR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109406" y="2888297"/>
            <a:ext cx="3942079" cy="1897380"/>
            <a:chOff x="2109406" y="2888297"/>
            <a:chExt cx="3942079" cy="1897380"/>
          </a:xfrm>
        </p:grpSpPr>
        <p:sp>
          <p:nvSpPr>
            <p:cNvPr id="17" name="object 17"/>
            <p:cNvSpPr/>
            <p:nvPr/>
          </p:nvSpPr>
          <p:spPr>
            <a:xfrm>
              <a:off x="2482596" y="2918460"/>
              <a:ext cx="3538854" cy="1510030"/>
            </a:xfrm>
            <a:custGeom>
              <a:avLst/>
              <a:gdLst/>
              <a:ahLst/>
              <a:cxnLst/>
              <a:rect l="l" t="t" r="r" b="b"/>
              <a:pathLst>
                <a:path w="3538854" h="1510029">
                  <a:moveTo>
                    <a:pt x="0" y="464185"/>
                  </a:moveTo>
                  <a:lnTo>
                    <a:pt x="37743" y="514726"/>
                  </a:lnTo>
                  <a:lnTo>
                    <a:pt x="81543" y="570739"/>
                  </a:lnTo>
                  <a:lnTo>
                    <a:pt x="105673" y="600577"/>
                  </a:lnTo>
                  <a:lnTo>
                    <a:pt x="131267" y="631518"/>
                  </a:lnTo>
                  <a:lnTo>
                    <a:pt x="158309" y="663473"/>
                  </a:lnTo>
                  <a:lnTo>
                    <a:pt x="186782" y="696355"/>
                  </a:lnTo>
                  <a:lnTo>
                    <a:pt x="216670" y="730076"/>
                  </a:lnTo>
                  <a:lnTo>
                    <a:pt x="247955" y="764546"/>
                  </a:lnTo>
                  <a:lnTo>
                    <a:pt x="280623" y="799678"/>
                  </a:lnTo>
                  <a:lnTo>
                    <a:pt x="314654" y="835383"/>
                  </a:lnTo>
                  <a:lnTo>
                    <a:pt x="350035" y="871573"/>
                  </a:lnTo>
                  <a:lnTo>
                    <a:pt x="386746" y="908161"/>
                  </a:lnTo>
                  <a:lnTo>
                    <a:pt x="424773" y="945057"/>
                  </a:lnTo>
                  <a:lnTo>
                    <a:pt x="464098" y="982173"/>
                  </a:lnTo>
                  <a:lnTo>
                    <a:pt x="504705" y="1019421"/>
                  </a:lnTo>
                  <a:lnTo>
                    <a:pt x="546578" y="1056713"/>
                  </a:lnTo>
                  <a:lnTo>
                    <a:pt x="589699" y="1093960"/>
                  </a:lnTo>
                  <a:lnTo>
                    <a:pt x="634052" y="1131075"/>
                  </a:lnTo>
                  <a:lnTo>
                    <a:pt x="679620" y="1167969"/>
                  </a:lnTo>
                  <a:lnTo>
                    <a:pt x="726388" y="1204553"/>
                  </a:lnTo>
                  <a:lnTo>
                    <a:pt x="774337" y="1240740"/>
                  </a:lnTo>
                  <a:lnTo>
                    <a:pt x="823453" y="1276441"/>
                  </a:lnTo>
                  <a:lnTo>
                    <a:pt x="873717" y="1311568"/>
                  </a:lnTo>
                  <a:lnTo>
                    <a:pt x="925114" y="1346032"/>
                  </a:lnTo>
                  <a:lnTo>
                    <a:pt x="977627" y="1379746"/>
                  </a:lnTo>
                  <a:lnTo>
                    <a:pt x="1031240" y="1412620"/>
                  </a:lnTo>
                  <a:lnTo>
                    <a:pt x="1095891" y="1446681"/>
                  </a:lnTo>
                  <a:lnTo>
                    <a:pt x="1162965" y="1473141"/>
                  </a:lnTo>
                  <a:lnTo>
                    <a:pt x="1232292" y="1492280"/>
                  </a:lnTo>
                  <a:lnTo>
                    <a:pt x="1303701" y="1504373"/>
                  </a:lnTo>
                  <a:lnTo>
                    <a:pt x="1377019" y="1509698"/>
                  </a:lnTo>
                  <a:lnTo>
                    <a:pt x="1414342" y="1509909"/>
                  </a:lnTo>
                  <a:lnTo>
                    <a:pt x="1452077" y="1508531"/>
                  </a:lnTo>
                  <a:lnTo>
                    <a:pt x="1490205" y="1505600"/>
                  </a:lnTo>
                  <a:lnTo>
                    <a:pt x="1528704" y="1501150"/>
                  </a:lnTo>
                  <a:lnTo>
                    <a:pt x="1567551" y="1495216"/>
                  </a:lnTo>
                  <a:lnTo>
                    <a:pt x="1606727" y="1487832"/>
                  </a:lnTo>
                  <a:lnTo>
                    <a:pt x="1646209" y="1479033"/>
                  </a:lnTo>
                  <a:lnTo>
                    <a:pt x="1685977" y="1468853"/>
                  </a:lnTo>
                  <a:lnTo>
                    <a:pt x="1726008" y="1457328"/>
                  </a:lnTo>
                  <a:lnTo>
                    <a:pt x="1766282" y="1444491"/>
                  </a:lnTo>
                  <a:lnTo>
                    <a:pt x="1806776" y="1430377"/>
                  </a:lnTo>
                  <a:lnTo>
                    <a:pt x="1847471" y="1415022"/>
                  </a:lnTo>
                  <a:lnTo>
                    <a:pt x="1888344" y="1398459"/>
                  </a:lnTo>
                  <a:lnTo>
                    <a:pt x="1929373" y="1380724"/>
                  </a:lnTo>
                  <a:lnTo>
                    <a:pt x="1970538" y="1361850"/>
                  </a:lnTo>
                  <a:lnTo>
                    <a:pt x="2011818" y="1341873"/>
                  </a:lnTo>
                  <a:lnTo>
                    <a:pt x="2053190" y="1320828"/>
                  </a:lnTo>
                  <a:lnTo>
                    <a:pt x="2094633" y="1298747"/>
                  </a:lnTo>
                  <a:lnTo>
                    <a:pt x="2136127" y="1275668"/>
                  </a:lnTo>
                  <a:lnTo>
                    <a:pt x="2177649" y="1251623"/>
                  </a:lnTo>
                  <a:lnTo>
                    <a:pt x="2219178" y="1226648"/>
                  </a:lnTo>
                  <a:lnTo>
                    <a:pt x="2260693" y="1200777"/>
                  </a:lnTo>
                  <a:lnTo>
                    <a:pt x="2302173" y="1174045"/>
                  </a:lnTo>
                  <a:lnTo>
                    <a:pt x="2343596" y="1146486"/>
                  </a:lnTo>
                  <a:lnTo>
                    <a:pt x="2384941" y="1118136"/>
                  </a:lnTo>
                  <a:lnTo>
                    <a:pt x="2426186" y="1089028"/>
                  </a:lnTo>
                  <a:lnTo>
                    <a:pt x="2467310" y="1059198"/>
                  </a:lnTo>
                  <a:lnTo>
                    <a:pt x="2508291" y="1028680"/>
                  </a:lnTo>
                  <a:lnTo>
                    <a:pt x="2549109" y="997508"/>
                  </a:lnTo>
                  <a:lnTo>
                    <a:pt x="2589742" y="965718"/>
                  </a:lnTo>
                  <a:lnTo>
                    <a:pt x="2630168" y="933343"/>
                  </a:lnTo>
                  <a:lnTo>
                    <a:pt x="2670367" y="900419"/>
                  </a:lnTo>
                  <a:lnTo>
                    <a:pt x="2710316" y="866980"/>
                  </a:lnTo>
                  <a:lnTo>
                    <a:pt x="2749994" y="833061"/>
                  </a:lnTo>
                  <a:lnTo>
                    <a:pt x="2789380" y="798696"/>
                  </a:lnTo>
                  <a:lnTo>
                    <a:pt x="2828453" y="763920"/>
                  </a:lnTo>
                  <a:lnTo>
                    <a:pt x="2867192" y="728768"/>
                  </a:lnTo>
                  <a:lnTo>
                    <a:pt x="2905574" y="693274"/>
                  </a:lnTo>
                  <a:lnTo>
                    <a:pt x="2943578" y="657473"/>
                  </a:lnTo>
                  <a:lnTo>
                    <a:pt x="2981184" y="621399"/>
                  </a:lnTo>
                  <a:lnTo>
                    <a:pt x="3018369" y="585087"/>
                  </a:lnTo>
                  <a:lnTo>
                    <a:pt x="3055112" y="548572"/>
                  </a:lnTo>
                  <a:lnTo>
                    <a:pt x="3091393" y="511889"/>
                  </a:lnTo>
                  <a:lnTo>
                    <a:pt x="3127189" y="475071"/>
                  </a:lnTo>
                  <a:lnTo>
                    <a:pt x="3162479" y="438154"/>
                  </a:lnTo>
                  <a:lnTo>
                    <a:pt x="3197242" y="401172"/>
                  </a:lnTo>
                  <a:lnTo>
                    <a:pt x="3231457" y="364160"/>
                  </a:lnTo>
                  <a:lnTo>
                    <a:pt x="3265101" y="327153"/>
                  </a:lnTo>
                  <a:lnTo>
                    <a:pt x="3298155" y="290185"/>
                  </a:lnTo>
                  <a:lnTo>
                    <a:pt x="3330595" y="253290"/>
                  </a:lnTo>
                  <a:lnTo>
                    <a:pt x="3362402" y="216504"/>
                  </a:lnTo>
                  <a:lnTo>
                    <a:pt x="3393553" y="179860"/>
                  </a:lnTo>
                  <a:lnTo>
                    <a:pt x="3424027" y="143394"/>
                  </a:lnTo>
                  <a:lnTo>
                    <a:pt x="3453803" y="107141"/>
                  </a:lnTo>
                  <a:lnTo>
                    <a:pt x="3482859" y="71134"/>
                  </a:lnTo>
                  <a:lnTo>
                    <a:pt x="3511174" y="35409"/>
                  </a:lnTo>
                  <a:lnTo>
                    <a:pt x="3538728" y="0"/>
                  </a:lnTo>
                </a:path>
              </a:pathLst>
            </a:custGeom>
            <a:ln w="60325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19884" y="4390644"/>
              <a:ext cx="1557655" cy="1905"/>
            </a:xfrm>
            <a:custGeom>
              <a:avLst/>
              <a:gdLst/>
              <a:ahLst/>
              <a:cxnLst/>
              <a:rect l="l" t="t" r="r" b="b"/>
              <a:pathLst>
                <a:path w="1557654" h="1904">
                  <a:moveTo>
                    <a:pt x="0" y="0"/>
                  </a:moveTo>
                  <a:lnTo>
                    <a:pt x="1557528" y="1523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03932" y="4250436"/>
              <a:ext cx="161925" cy="524510"/>
            </a:xfrm>
            <a:custGeom>
              <a:avLst/>
              <a:gdLst/>
              <a:ahLst/>
              <a:cxnLst/>
              <a:rect l="l" t="t" r="r" b="b"/>
              <a:pathLst>
                <a:path w="161925" h="524510">
                  <a:moveTo>
                    <a:pt x="0" y="524256"/>
                  </a:moveTo>
                  <a:lnTo>
                    <a:pt x="161544" y="0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477259" y="1299463"/>
            <a:ext cx="18415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Firm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Makes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Profit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30202" y="4743703"/>
            <a:ext cx="15373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Arial"/>
                <a:cs typeface="Arial"/>
              </a:rPr>
              <a:t>Profit</a:t>
            </a:r>
            <a:endParaRPr sz="17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746248" y="2513076"/>
            <a:ext cx="3053080" cy="3031490"/>
          </a:xfrm>
          <a:custGeom>
            <a:avLst/>
            <a:gdLst/>
            <a:ahLst/>
            <a:cxnLst/>
            <a:rect l="l" t="t" r="r" b="b"/>
            <a:pathLst>
              <a:path w="3053079" h="3031490">
                <a:moveTo>
                  <a:pt x="3052572" y="0"/>
                </a:moveTo>
                <a:lnTo>
                  <a:pt x="0" y="3031236"/>
                </a:lnTo>
              </a:path>
            </a:pathLst>
          </a:custGeom>
          <a:ln w="6032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747765" y="2218385"/>
            <a:ext cx="832485" cy="728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i="1" spc="-25" dirty="0">
                <a:latin typeface="Arial"/>
                <a:cs typeface="Arial"/>
              </a:rPr>
              <a:t>MC</a:t>
            </a:r>
            <a:endParaRPr sz="1700">
              <a:latin typeface="Arial"/>
              <a:cs typeface="Arial"/>
            </a:endParaRPr>
          </a:p>
          <a:p>
            <a:pPr marL="401320">
              <a:lnSpc>
                <a:spcPct val="100000"/>
              </a:lnSpc>
              <a:spcBef>
                <a:spcPts val="1450"/>
              </a:spcBef>
            </a:pPr>
            <a:r>
              <a:rPr sz="1700" i="1" spc="-25" dirty="0">
                <a:latin typeface="Arial"/>
                <a:cs typeface="Arial"/>
              </a:rPr>
              <a:t>ATC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6452" y="4553711"/>
            <a:ext cx="120396" cy="140207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4634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MONOPOLISTIC</a:t>
            </a:r>
            <a:r>
              <a:rPr spc="-70" dirty="0"/>
              <a:t> </a:t>
            </a:r>
            <a:r>
              <a:rPr dirty="0"/>
              <a:t>COMPETITION</a:t>
            </a:r>
            <a:r>
              <a:rPr spc="-8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dirty="0"/>
              <a:t>LONG</a:t>
            </a:r>
            <a:r>
              <a:rPr spc="-50" dirty="0"/>
              <a:t> </a:t>
            </a:r>
            <a:r>
              <a:rPr spc="-25" dirty="0"/>
              <a:t>RUN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640" y="1207739"/>
            <a:ext cx="8684260" cy="386651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Free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entry/exit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new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enter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Customers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higher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number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similar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products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698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faced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shifts</a:t>
            </a:r>
            <a:r>
              <a:rPr sz="2000" b="1" spc="2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204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left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(demand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firm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elastic)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falls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  <a:spcBef>
                <a:spcPts val="5"/>
              </a:spcBef>
              <a:tabLst>
                <a:tab pos="525780" algn="l"/>
                <a:tab pos="812165" algn="l"/>
                <a:tab pos="1482725" algn="l"/>
                <a:tab pos="1894839" algn="l"/>
                <a:tab pos="2383790" algn="l"/>
                <a:tab pos="3260090" algn="l"/>
                <a:tab pos="3738879" algn="l"/>
                <a:tab pos="4635500" algn="l"/>
                <a:tab pos="5650865" algn="l"/>
                <a:tab pos="6513195" algn="l"/>
                <a:tab pos="7185025" algn="l"/>
                <a:tab pos="7959725" algn="l"/>
                <a:tab pos="8477885" algn="l"/>
              </a:tabLst>
            </a:pPr>
            <a:r>
              <a:rPr sz="2000" spc="-25" dirty="0">
                <a:latin typeface="Calibri"/>
                <a:cs typeface="Calibri"/>
              </a:rPr>
              <a:t>NB: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making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losses=&gt;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(some)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exit=&gt;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rise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demand=&gt;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Entry/exit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continues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until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zero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(P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ATC).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Thus,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similar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perfect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competition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5597" y="1370838"/>
            <a:ext cx="6734809" cy="4495800"/>
          </a:xfrm>
          <a:custGeom>
            <a:avLst/>
            <a:gdLst/>
            <a:ahLst/>
            <a:cxnLst/>
            <a:rect l="l" t="t" r="r" b="b"/>
            <a:pathLst>
              <a:path w="6734809" h="4495800">
                <a:moveTo>
                  <a:pt x="0" y="0"/>
                </a:moveTo>
                <a:lnTo>
                  <a:pt x="0" y="4495800"/>
                </a:lnTo>
                <a:lnTo>
                  <a:pt x="6734556" y="44958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30618" y="5858357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7575" y="1339087"/>
            <a:ext cx="521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19301" y="5691632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07058" y="2707385"/>
            <a:ext cx="3291840" cy="2539365"/>
          </a:xfrm>
          <a:custGeom>
            <a:avLst/>
            <a:gdLst/>
            <a:ahLst/>
            <a:cxnLst/>
            <a:rect l="l" t="t" r="r" b="b"/>
            <a:pathLst>
              <a:path w="3291840" h="2539365">
                <a:moveTo>
                  <a:pt x="0" y="0"/>
                </a:moveTo>
                <a:lnTo>
                  <a:pt x="3291840" y="2538984"/>
                </a:lnTo>
              </a:path>
            </a:pathLst>
          </a:custGeom>
          <a:ln w="58737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042661" y="5119877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00605" y="3211829"/>
            <a:ext cx="1510665" cy="2306320"/>
          </a:xfrm>
          <a:custGeom>
            <a:avLst/>
            <a:gdLst/>
            <a:ahLst/>
            <a:cxnLst/>
            <a:rect l="l" t="t" r="r" b="b"/>
            <a:pathLst>
              <a:path w="1510664" h="2306320">
                <a:moveTo>
                  <a:pt x="0" y="0"/>
                </a:moveTo>
                <a:lnTo>
                  <a:pt x="1510283" y="2305812"/>
                </a:lnTo>
              </a:path>
            </a:pathLst>
          </a:custGeom>
          <a:ln w="58737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07409" y="5335904"/>
            <a:ext cx="338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MR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731454" y="2039302"/>
            <a:ext cx="4434840" cy="3508375"/>
            <a:chOff x="1731454" y="2039302"/>
            <a:chExt cx="4434840" cy="3508375"/>
          </a:xfrm>
        </p:grpSpPr>
        <p:sp>
          <p:nvSpPr>
            <p:cNvPr id="11" name="object 11"/>
            <p:cNvSpPr/>
            <p:nvPr/>
          </p:nvSpPr>
          <p:spPr>
            <a:xfrm>
              <a:off x="1760982" y="2300477"/>
              <a:ext cx="4375785" cy="1725295"/>
            </a:xfrm>
            <a:custGeom>
              <a:avLst/>
              <a:gdLst/>
              <a:ahLst/>
              <a:cxnLst/>
              <a:rect l="l" t="t" r="r" b="b"/>
              <a:pathLst>
                <a:path w="4375785" h="1725295">
                  <a:moveTo>
                    <a:pt x="4375404" y="0"/>
                  </a:moveTo>
                  <a:lnTo>
                    <a:pt x="4347385" y="36157"/>
                  </a:lnTo>
                  <a:lnTo>
                    <a:pt x="4318652" y="72609"/>
                  </a:lnTo>
                  <a:lnTo>
                    <a:pt x="4289224" y="109326"/>
                  </a:lnTo>
                  <a:lnTo>
                    <a:pt x="4259119" y="146280"/>
                  </a:lnTo>
                  <a:lnTo>
                    <a:pt x="4228354" y="183443"/>
                  </a:lnTo>
                  <a:lnTo>
                    <a:pt x="4196948" y="220786"/>
                  </a:lnTo>
                  <a:lnTo>
                    <a:pt x="4164919" y="258281"/>
                  </a:lnTo>
                  <a:lnTo>
                    <a:pt x="4132284" y="295900"/>
                  </a:lnTo>
                  <a:lnTo>
                    <a:pt x="4099063" y="333613"/>
                  </a:lnTo>
                  <a:lnTo>
                    <a:pt x="4065273" y="371394"/>
                  </a:lnTo>
                  <a:lnTo>
                    <a:pt x="4030933" y="409213"/>
                  </a:lnTo>
                  <a:lnTo>
                    <a:pt x="3996060" y="447042"/>
                  </a:lnTo>
                  <a:lnTo>
                    <a:pt x="3960673" y="484853"/>
                  </a:lnTo>
                  <a:lnTo>
                    <a:pt x="3924789" y="522618"/>
                  </a:lnTo>
                  <a:lnTo>
                    <a:pt x="3888427" y="560307"/>
                  </a:lnTo>
                  <a:lnTo>
                    <a:pt x="3851605" y="597893"/>
                  </a:lnTo>
                  <a:lnTo>
                    <a:pt x="3814342" y="635347"/>
                  </a:lnTo>
                  <a:lnTo>
                    <a:pt x="3776654" y="672641"/>
                  </a:lnTo>
                  <a:lnTo>
                    <a:pt x="3738561" y="709747"/>
                  </a:lnTo>
                  <a:lnTo>
                    <a:pt x="3700081" y="746636"/>
                  </a:lnTo>
                  <a:lnTo>
                    <a:pt x="3661231" y="783279"/>
                  </a:lnTo>
                  <a:lnTo>
                    <a:pt x="3622029" y="819649"/>
                  </a:lnTo>
                  <a:lnTo>
                    <a:pt x="3582495" y="855717"/>
                  </a:lnTo>
                  <a:lnTo>
                    <a:pt x="3542646" y="891455"/>
                  </a:lnTo>
                  <a:lnTo>
                    <a:pt x="3502499" y="926834"/>
                  </a:lnTo>
                  <a:lnTo>
                    <a:pt x="3462074" y="961826"/>
                  </a:lnTo>
                  <a:lnTo>
                    <a:pt x="3421388" y="996402"/>
                  </a:lnTo>
                  <a:lnTo>
                    <a:pt x="3380460" y="1030535"/>
                  </a:lnTo>
                  <a:lnTo>
                    <a:pt x="3339307" y="1064196"/>
                  </a:lnTo>
                  <a:lnTo>
                    <a:pt x="3297948" y="1097356"/>
                  </a:lnTo>
                  <a:lnTo>
                    <a:pt x="3256401" y="1129987"/>
                  </a:lnTo>
                  <a:lnTo>
                    <a:pt x="3214684" y="1162061"/>
                  </a:lnTo>
                  <a:lnTo>
                    <a:pt x="3172815" y="1193549"/>
                  </a:lnTo>
                  <a:lnTo>
                    <a:pt x="3130812" y="1224423"/>
                  </a:lnTo>
                  <a:lnTo>
                    <a:pt x="3088693" y="1254655"/>
                  </a:lnTo>
                  <a:lnTo>
                    <a:pt x="3046477" y="1284216"/>
                  </a:lnTo>
                  <a:lnTo>
                    <a:pt x="3004181" y="1313078"/>
                  </a:lnTo>
                  <a:lnTo>
                    <a:pt x="2961824" y="1341213"/>
                  </a:lnTo>
                  <a:lnTo>
                    <a:pt x="2919424" y="1368591"/>
                  </a:lnTo>
                  <a:lnTo>
                    <a:pt x="2876999" y="1395186"/>
                  </a:lnTo>
                  <a:lnTo>
                    <a:pt x="2834567" y="1420968"/>
                  </a:lnTo>
                  <a:lnTo>
                    <a:pt x="2792146" y="1445909"/>
                  </a:lnTo>
                  <a:lnTo>
                    <a:pt x="2749755" y="1469980"/>
                  </a:lnTo>
                  <a:lnTo>
                    <a:pt x="2707410" y="1493154"/>
                  </a:lnTo>
                  <a:lnTo>
                    <a:pt x="2665132" y="1515402"/>
                  </a:lnTo>
                  <a:lnTo>
                    <a:pt x="2622937" y="1536695"/>
                  </a:lnTo>
                  <a:lnTo>
                    <a:pt x="2580844" y="1557006"/>
                  </a:lnTo>
                  <a:lnTo>
                    <a:pt x="2538871" y="1576306"/>
                  </a:lnTo>
                  <a:lnTo>
                    <a:pt x="2497036" y="1594566"/>
                  </a:lnTo>
                  <a:lnTo>
                    <a:pt x="2455357" y="1611758"/>
                  </a:lnTo>
                  <a:lnTo>
                    <a:pt x="2413852" y="1627853"/>
                  </a:lnTo>
                  <a:lnTo>
                    <a:pt x="2372540" y="1642824"/>
                  </a:lnTo>
                  <a:lnTo>
                    <a:pt x="2331438" y="1656643"/>
                  </a:lnTo>
                  <a:lnTo>
                    <a:pt x="2290565" y="1669279"/>
                  </a:lnTo>
                  <a:lnTo>
                    <a:pt x="2249939" y="1680706"/>
                  </a:lnTo>
                  <a:lnTo>
                    <a:pt x="2209577" y="1690895"/>
                  </a:lnTo>
                  <a:lnTo>
                    <a:pt x="2169499" y="1699818"/>
                  </a:lnTo>
                  <a:lnTo>
                    <a:pt x="2129722" y="1707445"/>
                  </a:lnTo>
                  <a:lnTo>
                    <a:pt x="2090264" y="1713750"/>
                  </a:lnTo>
                  <a:lnTo>
                    <a:pt x="2051143" y="1718702"/>
                  </a:lnTo>
                  <a:lnTo>
                    <a:pt x="2012378" y="1722275"/>
                  </a:lnTo>
                  <a:lnTo>
                    <a:pt x="1973987" y="1724440"/>
                  </a:lnTo>
                  <a:lnTo>
                    <a:pt x="1935988" y="1725168"/>
                  </a:lnTo>
                  <a:lnTo>
                    <a:pt x="1872898" y="1722220"/>
                  </a:lnTo>
                  <a:lnTo>
                    <a:pt x="1809280" y="1713978"/>
                  </a:lnTo>
                  <a:lnTo>
                    <a:pt x="1745978" y="1701341"/>
                  </a:lnTo>
                  <a:lnTo>
                    <a:pt x="1683839" y="1685210"/>
                  </a:lnTo>
                  <a:lnTo>
                    <a:pt x="1623708" y="1666486"/>
                  </a:lnTo>
                  <a:lnTo>
                    <a:pt x="1566432" y="1646068"/>
                  </a:lnTo>
                  <a:lnTo>
                    <a:pt x="1512856" y="1624857"/>
                  </a:lnTo>
                  <a:lnTo>
                    <a:pt x="1463826" y="1603754"/>
                  </a:lnTo>
                  <a:lnTo>
                    <a:pt x="1420189" y="1583659"/>
                  </a:lnTo>
                  <a:lnTo>
                    <a:pt x="1382790" y="1565472"/>
                  </a:lnTo>
                  <a:lnTo>
                    <a:pt x="1330090" y="1538425"/>
                  </a:lnTo>
                  <a:lnTo>
                    <a:pt x="1316482" y="1531366"/>
                  </a:lnTo>
                  <a:lnTo>
                    <a:pt x="1281489" y="1510114"/>
                  </a:lnTo>
                  <a:lnTo>
                    <a:pt x="1246236" y="1487118"/>
                  </a:lnTo>
                  <a:lnTo>
                    <a:pt x="1210751" y="1462450"/>
                  </a:lnTo>
                  <a:lnTo>
                    <a:pt x="1175063" y="1436182"/>
                  </a:lnTo>
                  <a:lnTo>
                    <a:pt x="1139201" y="1408388"/>
                  </a:lnTo>
                  <a:lnTo>
                    <a:pt x="1103194" y="1379140"/>
                  </a:lnTo>
                  <a:lnTo>
                    <a:pt x="1067071" y="1348511"/>
                  </a:lnTo>
                  <a:lnTo>
                    <a:pt x="1030862" y="1316574"/>
                  </a:lnTo>
                  <a:lnTo>
                    <a:pt x="994594" y="1283401"/>
                  </a:lnTo>
                  <a:lnTo>
                    <a:pt x="958298" y="1249064"/>
                  </a:lnTo>
                  <a:lnTo>
                    <a:pt x="922002" y="1213638"/>
                  </a:lnTo>
                  <a:lnTo>
                    <a:pt x="885735" y="1177193"/>
                  </a:lnTo>
                  <a:lnTo>
                    <a:pt x="849527" y="1139804"/>
                  </a:lnTo>
                  <a:lnTo>
                    <a:pt x="813406" y="1101542"/>
                  </a:lnTo>
                  <a:lnTo>
                    <a:pt x="777401" y="1062481"/>
                  </a:lnTo>
                  <a:lnTo>
                    <a:pt x="741541" y="1022693"/>
                  </a:lnTo>
                  <a:lnTo>
                    <a:pt x="705856" y="982251"/>
                  </a:lnTo>
                  <a:lnTo>
                    <a:pt x="670375" y="941227"/>
                  </a:lnTo>
                  <a:lnTo>
                    <a:pt x="635126" y="899694"/>
                  </a:lnTo>
                  <a:lnTo>
                    <a:pt x="600138" y="857726"/>
                  </a:lnTo>
                  <a:lnTo>
                    <a:pt x="565441" y="815394"/>
                  </a:lnTo>
                  <a:lnTo>
                    <a:pt x="531063" y="772771"/>
                  </a:lnTo>
                  <a:lnTo>
                    <a:pt x="497034" y="729930"/>
                  </a:lnTo>
                  <a:lnTo>
                    <a:pt x="463383" y="686945"/>
                  </a:lnTo>
                  <a:lnTo>
                    <a:pt x="430138" y="643886"/>
                  </a:lnTo>
                  <a:lnTo>
                    <a:pt x="397329" y="600828"/>
                  </a:lnTo>
                  <a:lnTo>
                    <a:pt x="364984" y="557842"/>
                  </a:lnTo>
                  <a:lnTo>
                    <a:pt x="333134" y="515002"/>
                  </a:lnTo>
                  <a:lnTo>
                    <a:pt x="301806" y="472380"/>
                  </a:lnTo>
                  <a:lnTo>
                    <a:pt x="271029" y="430049"/>
                  </a:lnTo>
                  <a:lnTo>
                    <a:pt x="240834" y="388082"/>
                  </a:lnTo>
                  <a:lnTo>
                    <a:pt x="211248" y="346551"/>
                  </a:lnTo>
                  <a:lnTo>
                    <a:pt x="182301" y="305529"/>
                  </a:lnTo>
                  <a:lnTo>
                    <a:pt x="154022" y="265089"/>
                  </a:lnTo>
                  <a:lnTo>
                    <a:pt x="126440" y="225303"/>
                  </a:lnTo>
                  <a:lnTo>
                    <a:pt x="99584" y="186244"/>
                  </a:lnTo>
                  <a:lnTo>
                    <a:pt x="73483" y="147985"/>
                  </a:lnTo>
                  <a:lnTo>
                    <a:pt x="48166" y="110599"/>
                  </a:lnTo>
                  <a:lnTo>
                    <a:pt x="23662" y="74158"/>
                  </a:lnTo>
                  <a:lnTo>
                    <a:pt x="0" y="38735"/>
                  </a:lnTo>
                </a:path>
              </a:pathLst>
            </a:custGeom>
            <a:ln w="58737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07514" y="2068829"/>
              <a:ext cx="3482340" cy="3449320"/>
            </a:xfrm>
            <a:custGeom>
              <a:avLst/>
              <a:gdLst/>
              <a:ahLst/>
              <a:cxnLst/>
              <a:rect l="l" t="t" r="r" b="b"/>
              <a:pathLst>
                <a:path w="3482340" h="3449320">
                  <a:moveTo>
                    <a:pt x="3482340" y="0"/>
                  </a:moveTo>
                  <a:lnTo>
                    <a:pt x="0" y="3448812"/>
                  </a:lnTo>
                </a:path>
              </a:pathLst>
            </a:custGeom>
            <a:ln w="58737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8889" y="1665617"/>
            <a:ext cx="1142365" cy="71247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endParaRPr sz="1600">
              <a:latin typeface="Arial"/>
              <a:cs typeface="Arial"/>
            </a:endParaRPr>
          </a:p>
          <a:p>
            <a:pPr marL="738505">
              <a:lnSpc>
                <a:spcPct val="100000"/>
              </a:lnSpc>
              <a:spcBef>
                <a:spcPts val="785"/>
              </a:spcBef>
            </a:pP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365885" y="3617976"/>
            <a:ext cx="1575435" cy="2258695"/>
            <a:chOff x="1365885" y="3617976"/>
            <a:chExt cx="1575435" cy="2258695"/>
          </a:xfrm>
        </p:grpSpPr>
        <p:sp>
          <p:nvSpPr>
            <p:cNvPr id="15" name="object 15"/>
            <p:cNvSpPr/>
            <p:nvPr/>
          </p:nvSpPr>
          <p:spPr>
            <a:xfrm>
              <a:off x="1375410" y="3696462"/>
              <a:ext cx="1489075" cy="2170430"/>
            </a:xfrm>
            <a:custGeom>
              <a:avLst/>
              <a:gdLst/>
              <a:ahLst/>
              <a:cxnLst/>
              <a:rect l="l" t="t" r="r" b="b"/>
              <a:pathLst>
                <a:path w="1489075" h="2170429">
                  <a:moveTo>
                    <a:pt x="0" y="0"/>
                  </a:moveTo>
                  <a:lnTo>
                    <a:pt x="1488948" y="0"/>
                  </a:lnTo>
                  <a:lnTo>
                    <a:pt x="1488948" y="2170176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07208" y="3617976"/>
              <a:ext cx="134112" cy="135636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135504" y="5864148"/>
            <a:ext cx="1582420" cy="523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Profit-maximizing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5"/>
              </a:spcBef>
            </a:pPr>
            <a:r>
              <a:rPr sz="1600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8378" y="3560445"/>
            <a:ext cx="7842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7207" y="4779264"/>
            <a:ext cx="134112" cy="137160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494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70" dirty="0"/>
              <a:t> </a:t>
            </a:r>
            <a:r>
              <a:rPr dirty="0"/>
              <a:t>COMPETITION</a:t>
            </a:r>
            <a:r>
              <a:rPr spc="-80" dirty="0"/>
              <a:t> </a:t>
            </a:r>
            <a:r>
              <a:rPr dirty="0"/>
              <a:t>–</a:t>
            </a:r>
            <a:r>
              <a:rPr spc="-55" dirty="0"/>
              <a:t> </a:t>
            </a:r>
            <a:r>
              <a:rPr dirty="0"/>
              <a:t>LONG</a:t>
            </a:r>
            <a:r>
              <a:rPr spc="-50" dirty="0"/>
              <a:t> </a:t>
            </a:r>
            <a:r>
              <a:rPr spc="-25" dirty="0"/>
              <a:t>RUN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4634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MONOPOLISTIC</a:t>
            </a:r>
            <a:r>
              <a:rPr spc="-70" dirty="0"/>
              <a:t> </a:t>
            </a:r>
            <a:r>
              <a:rPr dirty="0"/>
              <a:t>COMPETITION</a:t>
            </a:r>
            <a:r>
              <a:rPr spc="-8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dirty="0"/>
              <a:t>LONG</a:t>
            </a:r>
            <a:r>
              <a:rPr spc="-50" dirty="0"/>
              <a:t> </a:t>
            </a:r>
            <a:r>
              <a:rPr spc="-25" dirty="0"/>
              <a:t>RUN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640" y="1207739"/>
            <a:ext cx="4813300" cy="756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As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monopolies,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MC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As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competitive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ATC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profit=0.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640" y="2730830"/>
            <a:ext cx="6499225" cy="1795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libri"/>
                <a:cs typeface="Calibri"/>
              </a:rPr>
              <a:t>Profit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maximization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MC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(independent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type)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4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downward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sloping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MC.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Free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entry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driven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zero.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4513" y="2364485"/>
            <a:ext cx="3304540" cy="2668905"/>
          </a:xfrm>
          <a:custGeom>
            <a:avLst/>
            <a:gdLst/>
            <a:ahLst/>
            <a:cxnLst/>
            <a:rect l="l" t="t" r="r" b="b"/>
            <a:pathLst>
              <a:path w="3304540" h="2668904">
                <a:moveTo>
                  <a:pt x="0" y="0"/>
                </a:moveTo>
                <a:lnTo>
                  <a:pt x="0" y="2668524"/>
                </a:lnTo>
                <a:lnTo>
                  <a:pt x="3304032" y="2668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190680" y="2357183"/>
            <a:ext cx="3333750" cy="2683510"/>
            <a:chOff x="5190680" y="2357183"/>
            <a:chExt cx="3333750" cy="2683510"/>
          </a:xfrm>
        </p:grpSpPr>
        <p:sp>
          <p:nvSpPr>
            <p:cNvPr id="4" name="object 4"/>
            <p:cNvSpPr/>
            <p:nvPr/>
          </p:nvSpPr>
          <p:spPr>
            <a:xfrm>
              <a:off x="5211317" y="2364485"/>
              <a:ext cx="3305810" cy="2668905"/>
            </a:xfrm>
            <a:custGeom>
              <a:avLst/>
              <a:gdLst/>
              <a:ahLst/>
              <a:cxnLst/>
              <a:rect l="l" t="t" r="r" b="b"/>
              <a:pathLst>
                <a:path w="3305809" h="2668904">
                  <a:moveTo>
                    <a:pt x="0" y="0"/>
                  </a:moveTo>
                  <a:lnTo>
                    <a:pt x="0" y="2668524"/>
                  </a:lnTo>
                  <a:lnTo>
                    <a:pt x="3305556" y="2668524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11317" y="3755897"/>
              <a:ext cx="2668905" cy="1905"/>
            </a:xfrm>
            <a:custGeom>
              <a:avLst/>
              <a:gdLst/>
              <a:ahLst/>
              <a:cxnLst/>
              <a:rect l="l" t="t" r="r" b="b"/>
              <a:pathLst>
                <a:path w="2668904" h="1904">
                  <a:moveTo>
                    <a:pt x="0" y="0"/>
                  </a:moveTo>
                  <a:lnTo>
                    <a:pt x="2668524" y="1524"/>
                  </a:lnTo>
                </a:path>
              </a:pathLst>
            </a:custGeom>
            <a:ln w="41275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00328" y="5086562"/>
          <a:ext cx="7664448" cy="358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4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624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3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1610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Efficient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ts val="1325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335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Quantity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produced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ts val="1325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3505" algn="r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produced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295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scale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29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Efficient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scale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42924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44346" y="3185922"/>
            <a:ext cx="2155190" cy="1374775"/>
          </a:xfrm>
          <a:custGeom>
            <a:avLst/>
            <a:gdLst/>
            <a:ahLst/>
            <a:cxnLst/>
            <a:rect l="l" t="t" r="r" b="b"/>
            <a:pathLst>
              <a:path w="2155190" h="1374775">
                <a:moveTo>
                  <a:pt x="0" y="0"/>
                </a:moveTo>
                <a:lnTo>
                  <a:pt x="2154936" y="1374647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42208" y="4476750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06778" y="2007489"/>
            <a:ext cx="27381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(a)</a:t>
            </a:r>
            <a:r>
              <a:rPr sz="1200" b="1" spc="-10" dirty="0">
                <a:latin typeface="Arial"/>
                <a:cs typeface="Arial"/>
              </a:rPr>
              <a:t> Monopolistically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85486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52264" y="3657345"/>
            <a:ext cx="528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97494" y="3657345"/>
            <a:ext cx="528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56346" y="3841495"/>
            <a:ext cx="628015" cy="393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(demand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spc="-10" dirty="0">
                <a:latin typeface="Arial"/>
                <a:cs typeface="Arial"/>
              </a:rPr>
              <a:t>curve)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04661" y="2007489"/>
            <a:ext cx="2191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(b)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Perfectly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-20" dirty="0">
                <a:latin typeface="Arial"/>
                <a:cs typeface="Arial"/>
              </a:rPr>
              <a:t> 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487161" y="2977133"/>
            <a:ext cx="2254250" cy="1542415"/>
          </a:xfrm>
          <a:custGeom>
            <a:avLst/>
            <a:gdLst/>
            <a:ahLst/>
            <a:cxnLst/>
            <a:rect l="l" t="t" r="r" b="b"/>
            <a:pathLst>
              <a:path w="2254250" h="1542414">
                <a:moveTo>
                  <a:pt x="2253995" y="0"/>
                </a:moveTo>
                <a:lnTo>
                  <a:pt x="0" y="1542288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621269" y="2793619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459729" y="2879598"/>
            <a:ext cx="2725420" cy="876300"/>
          </a:xfrm>
          <a:custGeom>
            <a:avLst/>
            <a:gdLst/>
            <a:ahLst/>
            <a:cxnLst/>
            <a:rect l="l" t="t" r="r" b="b"/>
            <a:pathLst>
              <a:path w="2725420" h="876300">
                <a:moveTo>
                  <a:pt x="0" y="0"/>
                </a:moveTo>
                <a:lnTo>
                  <a:pt x="58566" y="136921"/>
                </a:lnTo>
                <a:lnTo>
                  <a:pt x="250698" y="438150"/>
                </a:lnTo>
                <a:lnTo>
                  <a:pt x="601039" y="739378"/>
                </a:lnTo>
                <a:lnTo>
                  <a:pt x="1134237" y="876300"/>
                </a:lnTo>
                <a:lnTo>
                  <a:pt x="1186922" y="874994"/>
                </a:lnTo>
                <a:lnTo>
                  <a:pt x="1240566" y="871165"/>
                </a:lnTo>
                <a:lnTo>
                  <a:pt x="1295042" y="864948"/>
                </a:lnTo>
                <a:lnTo>
                  <a:pt x="1350225" y="856478"/>
                </a:lnTo>
                <a:lnTo>
                  <a:pt x="1405989" y="845888"/>
                </a:lnTo>
                <a:lnTo>
                  <a:pt x="1462209" y="833313"/>
                </a:lnTo>
                <a:lnTo>
                  <a:pt x="1518757" y="818886"/>
                </a:lnTo>
                <a:lnTo>
                  <a:pt x="1575509" y="802743"/>
                </a:lnTo>
                <a:lnTo>
                  <a:pt x="1632338" y="785018"/>
                </a:lnTo>
                <a:lnTo>
                  <a:pt x="1689119" y="765844"/>
                </a:lnTo>
                <a:lnTo>
                  <a:pt x="1745726" y="745357"/>
                </a:lnTo>
                <a:lnTo>
                  <a:pt x="1802033" y="723690"/>
                </a:lnTo>
                <a:lnTo>
                  <a:pt x="1857915" y="700978"/>
                </a:lnTo>
                <a:lnTo>
                  <a:pt x="1913244" y="677355"/>
                </a:lnTo>
                <a:lnTo>
                  <a:pt x="1967897" y="652955"/>
                </a:lnTo>
                <a:lnTo>
                  <a:pt x="2021746" y="627912"/>
                </a:lnTo>
                <a:lnTo>
                  <a:pt x="2074666" y="602362"/>
                </a:lnTo>
                <a:lnTo>
                  <a:pt x="2126531" y="576438"/>
                </a:lnTo>
                <a:lnTo>
                  <a:pt x="2177216" y="550274"/>
                </a:lnTo>
                <a:lnTo>
                  <a:pt x="2226593" y="524005"/>
                </a:lnTo>
                <a:lnTo>
                  <a:pt x="2274539" y="497765"/>
                </a:lnTo>
                <a:lnTo>
                  <a:pt x="2320926" y="471689"/>
                </a:lnTo>
                <a:lnTo>
                  <a:pt x="2365630" y="445910"/>
                </a:lnTo>
                <a:lnTo>
                  <a:pt x="2408523" y="420563"/>
                </a:lnTo>
                <a:lnTo>
                  <a:pt x="2449481" y="395782"/>
                </a:lnTo>
                <a:lnTo>
                  <a:pt x="2488377" y="371702"/>
                </a:lnTo>
                <a:lnTo>
                  <a:pt x="2525086" y="348457"/>
                </a:lnTo>
                <a:lnTo>
                  <a:pt x="2559481" y="326180"/>
                </a:lnTo>
                <a:lnTo>
                  <a:pt x="2591438" y="305007"/>
                </a:lnTo>
                <a:lnTo>
                  <a:pt x="2647531" y="266509"/>
                </a:lnTo>
                <a:lnTo>
                  <a:pt x="2692357" y="234035"/>
                </a:lnTo>
                <a:lnTo>
                  <a:pt x="2710231" y="220393"/>
                </a:lnTo>
                <a:lnTo>
                  <a:pt x="2724912" y="208661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099297" y="2904185"/>
            <a:ext cx="3206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340358" y="2977133"/>
            <a:ext cx="2240280" cy="1527175"/>
          </a:xfrm>
          <a:custGeom>
            <a:avLst/>
            <a:gdLst/>
            <a:ahLst/>
            <a:cxnLst/>
            <a:rect l="l" t="t" r="r" b="b"/>
            <a:pathLst>
              <a:path w="2240279" h="1527175">
                <a:moveTo>
                  <a:pt x="2240279" y="0"/>
                </a:moveTo>
                <a:lnTo>
                  <a:pt x="0" y="1527047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475735" y="2788665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311402" y="2865882"/>
            <a:ext cx="2711450" cy="876300"/>
          </a:xfrm>
          <a:custGeom>
            <a:avLst/>
            <a:gdLst/>
            <a:ahLst/>
            <a:cxnLst/>
            <a:rect l="l" t="t" r="r" b="b"/>
            <a:pathLst>
              <a:path w="2711450" h="876300">
                <a:moveTo>
                  <a:pt x="0" y="0"/>
                </a:moveTo>
                <a:lnTo>
                  <a:pt x="58566" y="136882"/>
                </a:lnTo>
                <a:lnTo>
                  <a:pt x="250697" y="438022"/>
                </a:lnTo>
                <a:lnTo>
                  <a:pt x="601039" y="739163"/>
                </a:lnTo>
                <a:lnTo>
                  <a:pt x="1134236" y="876045"/>
                </a:lnTo>
                <a:lnTo>
                  <a:pt x="1186899" y="875870"/>
                </a:lnTo>
                <a:lnTo>
                  <a:pt x="1240456" y="873044"/>
                </a:lnTo>
                <a:lnTo>
                  <a:pt x="1294785" y="867709"/>
                </a:lnTo>
                <a:lnTo>
                  <a:pt x="1349763" y="860007"/>
                </a:lnTo>
                <a:lnTo>
                  <a:pt x="1405270" y="850080"/>
                </a:lnTo>
                <a:lnTo>
                  <a:pt x="1461182" y="838071"/>
                </a:lnTo>
                <a:lnTo>
                  <a:pt x="1517379" y="824122"/>
                </a:lnTo>
                <a:lnTo>
                  <a:pt x="1573738" y="808374"/>
                </a:lnTo>
                <a:lnTo>
                  <a:pt x="1630138" y="790969"/>
                </a:lnTo>
                <a:lnTo>
                  <a:pt x="1686455" y="772051"/>
                </a:lnTo>
                <a:lnTo>
                  <a:pt x="1742570" y="751760"/>
                </a:lnTo>
                <a:lnTo>
                  <a:pt x="1798358" y="730239"/>
                </a:lnTo>
                <a:lnTo>
                  <a:pt x="1853699" y="707629"/>
                </a:lnTo>
                <a:lnTo>
                  <a:pt x="1908471" y="684074"/>
                </a:lnTo>
                <a:lnTo>
                  <a:pt x="1962552" y="659715"/>
                </a:lnTo>
                <a:lnTo>
                  <a:pt x="2015819" y="634694"/>
                </a:lnTo>
                <a:lnTo>
                  <a:pt x="2068151" y="609154"/>
                </a:lnTo>
                <a:lnTo>
                  <a:pt x="2119426" y="583235"/>
                </a:lnTo>
                <a:lnTo>
                  <a:pt x="2169521" y="557081"/>
                </a:lnTo>
                <a:lnTo>
                  <a:pt x="2218316" y="530834"/>
                </a:lnTo>
                <a:lnTo>
                  <a:pt x="2265688" y="504635"/>
                </a:lnTo>
                <a:lnTo>
                  <a:pt x="2311514" y="478626"/>
                </a:lnTo>
                <a:lnTo>
                  <a:pt x="2355674" y="452950"/>
                </a:lnTo>
                <a:lnTo>
                  <a:pt x="2398046" y="427749"/>
                </a:lnTo>
                <a:lnTo>
                  <a:pt x="2438506" y="403165"/>
                </a:lnTo>
                <a:lnTo>
                  <a:pt x="2476934" y="379340"/>
                </a:lnTo>
                <a:lnTo>
                  <a:pt x="2513207" y="356415"/>
                </a:lnTo>
                <a:lnTo>
                  <a:pt x="2547204" y="334534"/>
                </a:lnTo>
                <a:lnTo>
                  <a:pt x="2607880" y="294468"/>
                </a:lnTo>
                <a:lnTo>
                  <a:pt x="2657987" y="260280"/>
                </a:lnTo>
                <a:lnTo>
                  <a:pt x="2696549" y="233106"/>
                </a:lnTo>
                <a:lnTo>
                  <a:pt x="2711196" y="222503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958209" y="2895091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270253" y="3338321"/>
            <a:ext cx="843280" cy="1140460"/>
          </a:xfrm>
          <a:custGeom>
            <a:avLst/>
            <a:gdLst/>
            <a:ahLst/>
            <a:cxnLst/>
            <a:rect l="l" t="t" r="r" b="b"/>
            <a:pathLst>
              <a:path w="843280" h="1140460">
                <a:moveTo>
                  <a:pt x="0" y="0"/>
                </a:moveTo>
                <a:lnTo>
                  <a:pt x="842772" y="1139952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160777" y="4411471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057370" y="3532632"/>
            <a:ext cx="1443990" cy="1508125"/>
            <a:chOff x="1057370" y="3532632"/>
            <a:chExt cx="1443990" cy="1508125"/>
          </a:xfrm>
        </p:grpSpPr>
        <p:sp>
          <p:nvSpPr>
            <p:cNvPr id="27" name="object 27"/>
            <p:cNvSpPr/>
            <p:nvPr/>
          </p:nvSpPr>
          <p:spPr>
            <a:xfrm>
              <a:off x="2445258" y="3755898"/>
              <a:ext cx="1905" cy="1277620"/>
            </a:xfrm>
            <a:custGeom>
              <a:avLst/>
              <a:gdLst/>
              <a:ahLst/>
              <a:cxnLst/>
              <a:rect l="l" t="t" r="r" b="b"/>
              <a:pathLst>
                <a:path w="1905" h="1277620">
                  <a:moveTo>
                    <a:pt x="0" y="0"/>
                  </a:moveTo>
                  <a:lnTo>
                    <a:pt x="1524" y="127711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03347" y="3698748"/>
              <a:ext cx="97535" cy="97535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064513" y="3588258"/>
              <a:ext cx="802005" cy="1445260"/>
            </a:xfrm>
            <a:custGeom>
              <a:avLst/>
              <a:gdLst/>
              <a:ahLst/>
              <a:cxnLst/>
              <a:rect l="l" t="t" r="r" b="b"/>
              <a:pathLst>
                <a:path w="802005" h="1445260">
                  <a:moveTo>
                    <a:pt x="0" y="0"/>
                  </a:moveTo>
                  <a:lnTo>
                    <a:pt x="801624" y="0"/>
                  </a:lnTo>
                  <a:lnTo>
                    <a:pt x="801624" y="144475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4227" y="3532632"/>
              <a:ext cx="96012" cy="96011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905052" y="3487292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0" dirty="0">
                <a:latin typeface="Arial"/>
                <a:cs typeface="Arial"/>
              </a:rPr>
              <a:t>P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551676" y="3710940"/>
            <a:ext cx="97790" cy="1329690"/>
            <a:chOff x="6551676" y="3710940"/>
            <a:chExt cx="97790" cy="1329690"/>
          </a:xfrm>
        </p:grpSpPr>
        <p:sp>
          <p:nvSpPr>
            <p:cNvPr id="33" name="object 33"/>
            <p:cNvSpPr/>
            <p:nvPr/>
          </p:nvSpPr>
          <p:spPr>
            <a:xfrm>
              <a:off x="6607302" y="3755898"/>
              <a:ext cx="1905" cy="1277620"/>
            </a:xfrm>
            <a:custGeom>
              <a:avLst/>
              <a:gdLst/>
              <a:ahLst/>
              <a:cxnLst/>
              <a:rect l="l" t="t" r="r" b="b"/>
              <a:pathLst>
                <a:path w="1904" h="1277620">
                  <a:moveTo>
                    <a:pt x="0" y="0"/>
                  </a:moveTo>
                  <a:lnTo>
                    <a:pt x="1524" y="127711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51676" y="3710940"/>
              <a:ext cx="97535" cy="85343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494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110" dirty="0"/>
              <a:t> </a:t>
            </a:r>
            <a:r>
              <a:rPr dirty="0"/>
              <a:t>versus</a:t>
            </a:r>
            <a:r>
              <a:rPr spc="-60" dirty="0"/>
              <a:t> </a:t>
            </a:r>
            <a:r>
              <a:rPr dirty="0"/>
              <a:t>Perfect</a:t>
            </a:r>
            <a:r>
              <a:rPr spc="-65" dirty="0"/>
              <a:t> </a:t>
            </a:r>
            <a:r>
              <a:rPr dirty="0"/>
              <a:t>Competition</a:t>
            </a:r>
            <a:r>
              <a:rPr spc="-100" dirty="0"/>
              <a:t> </a:t>
            </a:r>
            <a:r>
              <a:rPr dirty="0"/>
              <a:t>(Long</a:t>
            </a:r>
            <a:r>
              <a:rPr spc="-75" dirty="0"/>
              <a:t> </a:t>
            </a:r>
            <a:r>
              <a:rPr spc="-20" dirty="0"/>
              <a:t>run)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110" dirty="0"/>
              <a:t> </a:t>
            </a:r>
            <a:r>
              <a:rPr dirty="0"/>
              <a:t>versus</a:t>
            </a:r>
            <a:r>
              <a:rPr spc="-60" dirty="0"/>
              <a:t> </a:t>
            </a:r>
            <a:r>
              <a:rPr dirty="0"/>
              <a:t>Perfect</a:t>
            </a:r>
            <a:r>
              <a:rPr spc="-65" dirty="0"/>
              <a:t> </a:t>
            </a:r>
            <a:r>
              <a:rPr dirty="0"/>
              <a:t>Competition</a:t>
            </a:r>
            <a:r>
              <a:rPr spc="-100" dirty="0"/>
              <a:t> </a:t>
            </a:r>
            <a:r>
              <a:rPr dirty="0"/>
              <a:t>(Long</a:t>
            </a:r>
            <a:r>
              <a:rPr spc="-75" dirty="0"/>
              <a:t> </a:t>
            </a:r>
            <a:r>
              <a:rPr spc="-20" dirty="0"/>
              <a:t>run)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095247"/>
            <a:ext cx="862711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Two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differences: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Mark-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exceeds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(mark-</a:t>
            </a:r>
            <a:r>
              <a:rPr sz="2000" spc="-25" dirty="0">
                <a:latin typeface="Calibri"/>
                <a:cs typeface="Calibri"/>
              </a:rPr>
              <a:t>up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MC).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(holds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makers)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3229482"/>
            <a:ext cx="862838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Excess</a:t>
            </a:r>
            <a:r>
              <a:rPr sz="2000" b="1" spc="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capacity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competition,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below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(below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ATC).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2509" y="5059426"/>
            <a:ext cx="643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Quantity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32103" y="506437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5954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56766" y="3185922"/>
            <a:ext cx="2155190" cy="1374775"/>
          </a:xfrm>
          <a:custGeom>
            <a:avLst/>
            <a:gdLst/>
            <a:ahLst/>
            <a:cxnLst/>
            <a:rect l="l" t="t" r="r" b="b"/>
            <a:pathLst>
              <a:path w="2155190" h="1374775">
                <a:moveTo>
                  <a:pt x="0" y="0"/>
                </a:moveTo>
                <a:lnTo>
                  <a:pt x="2154936" y="1374647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754882" y="4476750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9452" y="2007489"/>
            <a:ext cx="27381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(a)</a:t>
            </a:r>
            <a:r>
              <a:rPr sz="1200" b="1" spc="-10" dirty="0">
                <a:latin typeface="Arial"/>
                <a:cs typeface="Arial"/>
              </a:rPr>
              <a:t> Monopolistically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15121" y="5059426"/>
            <a:ext cx="643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Quantity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7688" y="506437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98160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64938" y="3657345"/>
            <a:ext cx="528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10168" y="3657345"/>
            <a:ext cx="5289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69020" y="3841495"/>
            <a:ext cx="628015" cy="393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(demand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spc="-10" dirty="0">
                <a:latin typeface="Arial"/>
                <a:cs typeface="Arial"/>
              </a:rPr>
              <a:t>curve)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7716" y="2007489"/>
            <a:ext cx="21907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(b)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Perfectly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-20" dirty="0">
                <a:latin typeface="Arial"/>
                <a:cs typeface="Arial"/>
              </a:rPr>
              <a:t> 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09194" y="3365753"/>
            <a:ext cx="330835" cy="833755"/>
          </a:xfrm>
          <a:custGeom>
            <a:avLst/>
            <a:gdLst/>
            <a:ahLst/>
            <a:cxnLst/>
            <a:rect l="l" t="t" r="r" b="b"/>
            <a:pathLst>
              <a:path w="330834" h="833754">
                <a:moveTo>
                  <a:pt x="330708" y="152400"/>
                </a:moveTo>
                <a:lnTo>
                  <a:pt x="304776" y="159561"/>
                </a:lnTo>
                <a:lnTo>
                  <a:pt x="287845" y="178450"/>
                </a:lnTo>
                <a:lnTo>
                  <a:pt x="278630" y="205174"/>
                </a:lnTo>
                <a:lnTo>
                  <a:pt x="275844" y="235838"/>
                </a:lnTo>
                <a:lnTo>
                  <a:pt x="275844" y="356397"/>
                </a:lnTo>
                <a:lnTo>
                  <a:pt x="275844" y="418306"/>
                </a:lnTo>
                <a:lnTo>
                  <a:pt x="275844" y="441114"/>
                </a:lnTo>
                <a:lnTo>
                  <a:pt x="275844" y="444373"/>
                </a:lnTo>
                <a:lnTo>
                  <a:pt x="271129" y="464798"/>
                </a:lnTo>
                <a:lnTo>
                  <a:pt x="258699" y="482615"/>
                </a:lnTo>
                <a:lnTo>
                  <a:pt x="241125" y="495218"/>
                </a:lnTo>
                <a:lnTo>
                  <a:pt x="220979" y="499999"/>
                </a:lnTo>
                <a:lnTo>
                  <a:pt x="241125" y="504779"/>
                </a:lnTo>
                <a:lnTo>
                  <a:pt x="258698" y="517382"/>
                </a:lnTo>
                <a:lnTo>
                  <a:pt x="271129" y="535199"/>
                </a:lnTo>
                <a:lnTo>
                  <a:pt x="275844" y="555625"/>
                </a:lnTo>
                <a:lnTo>
                  <a:pt x="275844" y="676183"/>
                </a:lnTo>
                <a:lnTo>
                  <a:pt x="275844" y="738092"/>
                </a:lnTo>
                <a:lnTo>
                  <a:pt x="275844" y="760900"/>
                </a:lnTo>
                <a:lnTo>
                  <a:pt x="275844" y="764159"/>
                </a:lnTo>
                <a:lnTo>
                  <a:pt x="278630" y="786747"/>
                </a:lnTo>
                <a:lnTo>
                  <a:pt x="287845" y="809323"/>
                </a:lnTo>
                <a:lnTo>
                  <a:pt x="304776" y="826684"/>
                </a:lnTo>
                <a:lnTo>
                  <a:pt x="330708" y="833628"/>
                </a:lnTo>
              </a:path>
              <a:path w="330834" h="833754">
                <a:moveTo>
                  <a:pt x="0" y="0"/>
                </a:moveTo>
                <a:lnTo>
                  <a:pt x="178308" y="49987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7452" y="3169920"/>
            <a:ext cx="594360" cy="22288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2384" rIns="0" bIns="0" rtlCol="0">
            <a:spAutoFit/>
          </a:bodyPr>
          <a:lstStyle/>
          <a:p>
            <a:pPr marL="61594">
              <a:lnSpc>
                <a:spcPct val="100000"/>
              </a:lnSpc>
              <a:spcBef>
                <a:spcPts val="254"/>
              </a:spcBef>
            </a:pPr>
            <a:r>
              <a:rPr sz="1100" dirty="0">
                <a:latin typeface="Arial"/>
                <a:cs typeface="Arial"/>
              </a:rPr>
              <a:t>mark-</a:t>
            </a:r>
            <a:r>
              <a:rPr sz="1100" spc="-25" dirty="0">
                <a:latin typeface="Arial"/>
                <a:cs typeface="Arial"/>
              </a:rPr>
              <a:t>up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799582" y="2977133"/>
            <a:ext cx="2254250" cy="1542415"/>
          </a:xfrm>
          <a:custGeom>
            <a:avLst/>
            <a:gdLst/>
            <a:ahLst/>
            <a:cxnLst/>
            <a:rect l="l" t="t" r="r" b="b"/>
            <a:pathLst>
              <a:path w="2254250" h="1542414">
                <a:moveTo>
                  <a:pt x="2253995" y="0"/>
                </a:moveTo>
                <a:lnTo>
                  <a:pt x="0" y="1542288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934070" y="2793619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773673" y="2879598"/>
            <a:ext cx="2723515" cy="876300"/>
          </a:xfrm>
          <a:custGeom>
            <a:avLst/>
            <a:gdLst/>
            <a:ahLst/>
            <a:cxnLst/>
            <a:rect l="l" t="t" r="r" b="b"/>
            <a:pathLst>
              <a:path w="2723515" h="876300">
                <a:moveTo>
                  <a:pt x="0" y="0"/>
                </a:moveTo>
                <a:lnTo>
                  <a:pt x="58539" y="136921"/>
                </a:lnTo>
                <a:lnTo>
                  <a:pt x="250571" y="438150"/>
                </a:lnTo>
                <a:lnTo>
                  <a:pt x="600717" y="739378"/>
                </a:lnTo>
                <a:lnTo>
                  <a:pt x="1133602" y="876300"/>
                </a:lnTo>
                <a:lnTo>
                  <a:pt x="1186254" y="874994"/>
                </a:lnTo>
                <a:lnTo>
                  <a:pt x="1239866" y="871165"/>
                </a:lnTo>
                <a:lnTo>
                  <a:pt x="1294309" y="864948"/>
                </a:lnTo>
                <a:lnTo>
                  <a:pt x="1349460" y="856478"/>
                </a:lnTo>
                <a:lnTo>
                  <a:pt x="1405192" y="845888"/>
                </a:lnTo>
                <a:lnTo>
                  <a:pt x="1461379" y="833313"/>
                </a:lnTo>
                <a:lnTo>
                  <a:pt x="1517895" y="818886"/>
                </a:lnTo>
                <a:lnTo>
                  <a:pt x="1574615" y="802743"/>
                </a:lnTo>
                <a:lnTo>
                  <a:pt x="1631413" y="785018"/>
                </a:lnTo>
                <a:lnTo>
                  <a:pt x="1688163" y="765844"/>
                </a:lnTo>
                <a:lnTo>
                  <a:pt x="1744740" y="745357"/>
                </a:lnTo>
                <a:lnTo>
                  <a:pt x="1801017" y="723690"/>
                </a:lnTo>
                <a:lnTo>
                  <a:pt x="1856868" y="700978"/>
                </a:lnTo>
                <a:lnTo>
                  <a:pt x="1912168" y="677355"/>
                </a:lnTo>
                <a:lnTo>
                  <a:pt x="1966792" y="652955"/>
                </a:lnTo>
                <a:lnTo>
                  <a:pt x="2020613" y="627912"/>
                </a:lnTo>
                <a:lnTo>
                  <a:pt x="2073505" y="602362"/>
                </a:lnTo>
                <a:lnTo>
                  <a:pt x="2125343" y="576438"/>
                </a:lnTo>
                <a:lnTo>
                  <a:pt x="2176001" y="550274"/>
                </a:lnTo>
                <a:lnTo>
                  <a:pt x="2225353" y="524005"/>
                </a:lnTo>
                <a:lnTo>
                  <a:pt x="2273273" y="497765"/>
                </a:lnTo>
                <a:lnTo>
                  <a:pt x="2319636" y="471689"/>
                </a:lnTo>
                <a:lnTo>
                  <a:pt x="2364316" y="445910"/>
                </a:lnTo>
                <a:lnTo>
                  <a:pt x="2407186" y="420563"/>
                </a:lnTo>
                <a:lnTo>
                  <a:pt x="2448122" y="395782"/>
                </a:lnTo>
                <a:lnTo>
                  <a:pt x="2486997" y="371702"/>
                </a:lnTo>
                <a:lnTo>
                  <a:pt x="2523686" y="348457"/>
                </a:lnTo>
                <a:lnTo>
                  <a:pt x="2558062" y="326180"/>
                </a:lnTo>
                <a:lnTo>
                  <a:pt x="2590000" y="305007"/>
                </a:lnTo>
                <a:lnTo>
                  <a:pt x="2646060" y="266509"/>
                </a:lnTo>
                <a:lnTo>
                  <a:pt x="2690858" y="234035"/>
                </a:lnTo>
                <a:lnTo>
                  <a:pt x="2708719" y="220393"/>
                </a:lnTo>
                <a:lnTo>
                  <a:pt x="2723387" y="208661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411971" y="2904185"/>
            <a:ext cx="3206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652777" y="2977133"/>
            <a:ext cx="2240280" cy="1527175"/>
          </a:xfrm>
          <a:custGeom>
            <a:avLst/>
            <a:gdLst/>
            <a:ahLst/>
            <a:cxnLst/>
            <a:rect l="l" t="t" r="r" b="b"/>
            <a:pathLst>
              <a:path w="2240279" h="1527175">
                <a:moveTo>
                  <a:pt x="2240280" y="0"/>
                </a:moveTo>
                <a:lnTo>
                  <a:pt x="0" y="1527047"/>
                </a:lnTo>
              </a:path>
            </a:pathLst>
          </a:custGeom>
          <a:ln w="41274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788409" y="2788665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625346" y="2865882"/>
            <a:ext cx="2710180" cy="876300"/>
          </a:xfrm>
          <a:custGeom>
            <a:avLst/>
            <a:gdLst/>
            <a:ahLst/>
            <a:cxnLst/>
            <a:rect l="l" t="t" r="r" b="b"/>
            <a:pathLst>
              <a:path w="2710179" h="876300">
                <a:moveTo>
                  <a:pt x="0" y="0"/>
                </a:moveTo>
                <a:lnTo>
                  <a:pt x="58539" y="136882"/>
                </a:lnTo>
                <a:lnTo>
                  <a:pt x="250571" y="438022"/>
                </a:lnTo>
                <a:lnTo>
                  <a:pt x="600717" y="739163"/>
                </a:lnTo>
                <a:lnTo>
                  <a:pt x="1133602" y="876045"/>
                </a:lnTo>
                <a:lnTo>
                  <a:pt x="1186232" y="875870"/>
                </a:lnTo>
                <a:lnTo>
                  <a:pt x="1239756" y="873044"/>
                </a:lnTo>
                <a:lnTo>
                  <a:pt x="1294052" y="867709"/>
                </a:lnTo>
                <a:lnTo>
                  <a:pt x="1348998" y="860007"/>
                </a:lnTo>
                <a:lnTo>
                  <a:pt x="1404472" y="850080"/>
                </a:lnTo>
                <a:lnTo>
                  <a:pt x="1460353" y="838071"/>
                </a:lnTo>
                <a:lnTo>
                  <a:pt x="1516518" y="824122"/>
                </a:lnTo>
                <a:lnTo>
                  <a:pt x="1572845" y="808374"/>
                </a:lnTo>
                <a:lnTo>
                  <a:pt x="1629213" y="790969"/>
                </a:lnTo>
                <a:lnTo>
                  <a:pt x="1685500" y="772051"/>
                </a:lnTo>
                <a:lnTo>
                  <a:pt x="1741583" y="751760"/>
                </a:lnTo>
                <a:lnTo>
                  <a:pt x="1797342" y="730239"/>
                </a:lnTo>
                <a:lnTo>
                  <a:pt x="1852653" y="707629"/>
                </a:lnTo>
                <a:lnTo>
                  <a:pt x="1907395" y="684074"/>
                </a:lnTo>
                <a:lnTo>
                  <a:pt x="1961447" y="659715"/>
                </a:lnTo>
                <a:lnTo>
                  <a:pt x="2014686" y="634694"/>
                </a:lnTo>
                <a:lnTo>
                  <a:pt x="2066990" y="609154"/>
                </a:lnTo>
                <a:lnTo>
                  <a:pt x="2118237" y="583235"/>
                </a:lnTo>
                <a:lnTo>
                  <a:pt x="2168306" y="557081"/>
                </a:lnTo>
                <a:lnTo>
                  <a:pt x="2217075" y="530834"/>
                </a:lnTo>
                <a:lnTo>
                  <a:pt x="2264422" y="504635"/>
                </a:lnTo>
                <a:lnTo>
                  <a:pt x="2310224" y="478626"/>
                </a:lnTo>
                <a:lnTo>
                  <a:pt x="2354360" y="452950"/>
                </a:lnTo>
                <a:lnTo>
                  <a:pt x="2396709" y="427749"/>
                </a:lnTo>
                <a:lnTo>
                  <a:pt x="2437147" y="403165"/>
                </a:lnTo>
                <a:lnTo>
                  <a:pt x="2475554" y="379340"/>
                </a:lnTo>
                <a:lnTo>
                  <a:pt x="2511807" y="356415"/>
                </a:lnTo>
                <a:lnTo>
                  <a:pt x="2545785" y="334534"/>
                </a:lnTo>
                <a:lnTo>
                  <a:pt x="2606425" y="294468"/>
                </a:lnTo>
                <a:lnTo>
                  <a:pt x="2656501" y="260280"/>
                </a:lnTo>
                <a:lnTo>
                  <a:pt x="2695036" y="233106"/>
                </a:lnTo>
                <a:lnTo>
                  <a:pt x="2709671" y="222503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271009" y="2895091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584197" y="3338321"/>
            <a:ext cx="843280" cy="1140460"/>
          </a:xfrm>
          <a:custGeom>
            <a:avLst/>
            <a:gdLst/>
            <a:ahLst/>
            <a:cxnLst/>
            <a:rect l="l" t="t" r="r" b="b"/>
            <a:pathLst>
              <a:path w="843280" h="1140460">
                <a:moveTo>
                  <a:pt x="0" y="0"/>
                </a:moveTo>
                <a:lnTo>
                  <a:pt x="842772" y="1139952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473832" y="4411471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369758" y="3532632"/>
            <a:ext cx="864869" cy="1508125"/>
            <a:chOff x="1369758" y="3532632"/>
            <a:chExt cx="864869" cy="1508125"/>
          </a:xfrm>
        </p:grpSpPr>
        <p:sp>
          <p:nvSpPr>
            <p:cNvPr id="28" name="object 28"/>
            <p:cNvSpPr/>
            <p:nvPr/>
          </p:nvSpPr>
          <p:spPr>
            <a:xfrm>
              <a:off x="1376934" y="4156710"/>
              <a:ext cx="802005" cy="1905"/>
            </a:xfrm>
            <a:custGeom>
              <a:avLst/>
              <a:gdLst/>
              <a:ahLst/>
              <a:cxnLst/>
              <a:rect l="l" t="t" r="r" b="b"/>
              <a:pathLst>
                <a:path w="802005" h="1904">
                  <a:moveTo>
                    <a:pt x="0" y="0"/>
                  </a:moveTo>
                  <a:lnTo>
                    <a:pt x="801623" y="1523"/>
                  </a:lnTo>
                </a:path>
              </a:pathLst>
            </a:custGeom>
            <a:ln w="143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6648" y="4101084"/>
              <a:ext cx="97535" cy="9753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376934" y="3588258"/>
              <a:ext cx="802005" cy="1445260"/>
            </a:xfrm>
            <a:custGeom>
              <a:avLst/>
              <a:gdLst/>
              <a:ahLst/>
              <a:cxnLst/>
              <a:rect l="l" t="t" r="r" b="b"/>
              <a:pathLst>
                <a:path w="802005" h="1445260">
                  <a:moveTo>
                    <a:pt x="0" y="0"/>
                  </a:moveTo>
                  <a:lnTo>
                    <a:pt x="801623" y="0"/>
                  </a:lnTo>
                  <a:lnTo>
                    <a:pt x="801623" y="144475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6648" y="3532632"/>
              <a:ext cx="97535" cy="96011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754176" y="4057650"/>
            <a:ext cx="609600" cy="39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Marginal</a:t>
            </a:r>
            <a:endParaRPr sz="1200">
              <a:latin typeface="Arial"/>
              <a:cs typeface="Arial"/>
            </a:endParaRPr>
          </a:p>
          <a:p>
            <a:pPr marR="14604" algn="r">
              <a:lnSpc>
                <a:spcPct val="100000"/>
              </a:lnSpc>
              <a:spcBef>
                <a:spcPts val="10"/>
              </a:spcBef>
            </a:pPr>
            <a:r>
              <a:rPr sz="1200" spc="-20" dirty="0">
                <a:latin typeface="Arial"/>
                <a:cs typeface="Arial"/>
              </a:rPr>
              <a:t>cost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17777" y="3487292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0" dirty="0">
                <a:latin typeface="Arial"/>
                <a:cs typeface="Arial"/>
              </a:rPr>
              <a:t>P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56029" y="5064379"/>
            <a:ext cx="661670" cy="39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286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Quantity produced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6864095" y="3710940"/>
            <a:ext cx="97790" cy="1329690"/>
            <a:chOff x="6864095" y="3710940"/>
            <a:chExt cx="97790" cy="1329690"/>
          </a:xfrm>
        </p:grpSpPr>
        <p:sp>
          <p:nvSpPr>
            <p:cNvPr id="36" name="object 36"/>
            <p:cNvSpPr/>
            <p:nvPr/>
          </p:nvSpPr>
          <p:spPr>
            <a:xfrm>
              <a:off x="6921245" y="3755898"/>
              <a:ext cx="1905" cy="1277620"/>
            </a:xfrm>
            <a:custGeom>
              <a:avLst/>
              <a:gdLst/>
              <a:ahLst/>
              <a:cxnLst/>
              <a:rect l="l" t="t" r="r" b="b"/>
              <a:pathLst>
                <a:path w="1904" h="1277620">
                  <a:moveTo>
                    <a:pt x="0" y="0"/>
                  </a:moveTo>
                  <a:lnTo>
                    <a:pt x="1524" y="127711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64095" y="3710940"/>
              <a:ext cx="97535" cy="85343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6233540" y="5064379"/>
            <a:ext cx="1270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Quantity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produced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494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110" dirty="0"/>
              <a:t> </a:t>
            </a:r>
            <a:r>
              <a:rPr dirty="0"/>
              <a:t>versus</a:t>
            </a:r>
            <a:r>
              <a:rPr spc="-60" dirty="0"/>
              <a:t> </a:t>
            </a:r>
            <a:r>
              <a:rPr dirty="0"/>
              <a:t>Perfect</a:t>
            </a:r>
            <a:r>
              <a:rPr spc="-65" dirty="0"/>
              <a:t> </a:t>
            </a:r>
            <a:r>
              <a:rPr dirty="0"/>
              <a:t>Competition</a:t>
            </a:r>
            <a:r>
              <a:rPr spc="-100" dirty="0"/>
              <a:t> </a:t>
            </a:r>
            <a:r>
              <a:rPr dirty="0"/>
              <a:t>(Long</a:t>
            </a:r>
            <a:r>
              <a:rPr spc="-75" dirty="0"/>
              <a:t> </a:t>
            </a:r>
            <a:r>
              <a:rPr spc="-20" dirty="0"/>
              <a:t>run)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954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56766" y="3185922"/>
            <a:ext cx="2155190" cy="1374775"/>
          </a:xfrm>
          <a:custGeom>
            <a:avLst/>
            <a:gdLst/>
            <a:ahLst/>
            <a:cxnLst/>
            <a:rect l="l" t="t" r="r" b="b"/>
            <a:pathLst>
              <a:path w="2155190" h="1374775">
                <a:moveTo>
                  <a:pt x="0" y="0"/>
                </a:moveTo>
                <a:lnTo>
                  <a:pt x="2154936" y="1374647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54882" y="4476750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19452" y="2007489"/>
            <a:ext cx="27381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(a)</a:t>
            </a:r>
            <a:r>
              <a:rPr sz="1200" b="1" spc="-10" dirty="0">
                <a:latin typeface="Arial"/>
                <a:cs typeface="Arial"/>
              </a:rPr>
              <a:t> Monopolistically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98160" y="2332990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64938" y="3657345"/>
            <a:ext cx="528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10168" y="3657345"/>
            <a:ext cx="5289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Arial"/>
                <a:cs typeface="Arial"/>
              </a:rPr>
              <a:t>P</a:t>
            </a:r>
            <a:r>
              <a:rPr sz="1200" i="1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9020" y="3841495"/>
            <a:ext cx="628015" cy="393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(demand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200" spc="-10" dirty="0">
                <a:latin typeface="Arial"/>
                <a:cs typeface="Arial"/>
              </a:rPr>
              <a:t>curve)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17716" y="2007489"/>
            <a:ext cx="21907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(b)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Perfectly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Competitive</a:t>
            </a:r>
            <a:r>
              <a:rPr sz="1200" b="1" spc="-20" dirty="0">
                <a:latin typeface="Arial"/>
                <a:cs typeface="Arial"/>
              </a:rPr>
              <a:t> Firm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9194" y="3365753"/>
            <a:ext cx="330835" cy="833755"/>
          </a:xfrm>
          <a:custGeom>
            <a:avLst/>
            <a:gdLst/>
            <a:ahLst/>
            <a:cxnLst/>
            <a:rect l="l" t="t" r="r" b="b"/>
            <a:pathLst>
              <a:path w="330834" h="833754">
                <a:moveTo>
                  <a:pt x="330708" y="152400"/>
                </a:moveTo>
                <a:lnTo>
                  <a:pt x="304776" y="159561"/>
                </a:lnTo>
                <a:lnTo>
                  <a:pt x="287845" y="178450"/>
                </a:lnTo>
                <a:lnTo>
                  <a:pt x="278630" y="205174"/>
                </a:lnTo>
                <a:lnTo>
                  <a:pt x="275844" y="235838"/>
                </a:lnTo>
                <a:lnTo>
                  <a:pt x="275844" y="356397"/>
                </a:lnTo>
                <a:lnTo>
                  <a:pt x="275844" y="418306"/>
                </a:lnTo>
                <a:lnTo>
                  <a:pt x="275844" y="441114"/>
                </a:lnTo>
                <a:lnTo>
                  <a:pt x="275844" y="444373"/>
                </a:lnTo>
                <a:lnTo>
                  <a:pt x="271129" y="464798"/>
                </a:lnTo>
                <a:lnTo>
                  <a:pt x="258699" y="482615"/>
                </a:lnTo>
                <a:lnTo>
                  <a:pt x="241125" y="495218"/>
                </a:lnTo>
                <a:lnTo>
                  <a:pt x="220979" y="499999"/>
                </a:lnTo>
                <a:lnTo>
                  <a:pt x="241125" y="504779"/>
                </a:lnTo>
                <a:lnTo>
                  <a:pt x="258698" y="517382"/>
                </a:lnTo>
                <a:lnTo>
                  <a:pt x="271129" y="535199"/>
                </a:lnTo>
                <a:lnTo>
                  <a:pt x="275844" y="555625"/>
                </a:lnTo>
                <a:lnTo>
                  <a:pt x="275844" y="676183"/>
                </a:lnTo>
                <a:lnTo>
                  <a:pt x="275844" y="738092"/>
                </a:lnTo>
                <a:lnTo>
                  <a:pt x="275844" y="760900"/>
                </a:lnTo>
                <a:lnTo>
                  <a:pt x="275844" y="764159"/>
                </a:lnTo>
                <a:lnTo>
                  <a:pt x="278630" y="786747"/>
                </a:lnTo>
                <a:lnTo>
                  <a:pt x="287845" y="809323"/>
                </a:lnTo>
                <a:lnTo>
                  <a:pt x="304776" y="826684"/>
                </a:lnTo>
                <a:lnTo>
                  <a:pt x="330708" y="833628"/>
                </a:lnTo>
              </a:path>
              <a:path w="330834" h="833754">
                <a:moveTo>
                  <a:pt x="0" y="0"/>
                </a:moveTo>
                <a:lnTo>
                  <a:pt x="178308" y="49987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7452" y="3169920"/>
            <a:ext cx="594360" cy="22288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3238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4"/>
              </a:spcBef>
            </a:pPr>
            <a:r>
              <a:rPr sz="1100" dirty="0">
                <a:latin typeface="Arial"/>
                <a:cs typeface="Arial"/>
              </a:rPr>
              <a:t>mark-</a:t>
            </a:r>
            <a:r>
              <a:rPr sz="1100" spc="-25" dirty="0">
                <a:latin typeface="Arial"/>
                <a:cs typeface="Arial"/>
              </a:rPr>
              <a:t>up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914144" y="5441918"/>
            <a:ext cx="1092835" cy="381635"/>
            <a:chOff x="1914144" y="5441918"/>
            <a:chExt cx="1092835" cy="381635"/>
          </a:xfrm>
        </p:grpSpPr>
        <p:sp>
          <p:nvSpPr>
            <p:cNvPr id="14" name="object 14"/>
            <p:cNvSpPr/>
            <p:nvPr/>
          </p:nvSpPr>
          <p:spPr>
            <a:xfrm>
              <a:off x="2164842" y="5449061"/>
              <a:ext cx="622300" cy="111760"/>
            </a:xfrm>
            <a:custGeom>
              <a:avLst/>
              <a:gdLst/>
              <a:ahLst/>
              <a:cxnLst/>
              <a:rect l="l" t="t" r="r" b="b"/>
              <a:pathLst>
                <a:path w="622300" h="111760">
                  <a:moveTo>
                    <a:pt x="0" y="0"/>
                  </a:moveTo>
                  <a:lnTo>
                    <a:pt x="6901" y="20425"/>
                  </a:lnTo>
                  <a:lnTo>
                    <a:pt x="24161" y="38242"/>
                  </a:lnTo>
                  <a:lnTo>
                    <a:pt x="46612" y="50845"/>
                  </a:lnTo>
                  <a:lnTo>
                    <a:pt x="69087" y="55625"/>
                  </a:lnTo>
                  <a:lnTo>
                    <a:pt x="172906" y="55625"/>
                  </a:lnTo>
                  <a:lnTo>
                    <a:pt x="226218" y="55625"/>
                  </a:lnTo>
                  <a:lnTo>
                    <a:pt x="245860" y="55625"/>
                  </a:lnTo>
                  <a:lnTo>
                    <a:pt x="248665" y="55625"/>
                  </a:lnTo>
                  <a:lnTo>
                    <a:pt x="268997" y="60406"/>
                  </a:lnTo>
                  <a:lnTo>
                    <a:pt x="286734" y="73009"/>
                  </a:lnTo>
                  <a:lnTo>
                    <a:pt x="299279" y="90826"/>
                  </a:lnTo>
                  <a:lnTo>
                    <a:pt x="304038" y="111251"/>
                  </a:lnTo>
                  <a:lnTo>
                    <a:pt x="308776" y="90826"/>
                  </a:lnTo>
                  <a:lnTo>
                    <a:pt x="321278" y="73009"/>
                  </a:lnTo>
                  <a:lnTo>
                    <a:pt x="338970" y="60406"/>
                  </a:lnTo>
                  <a:lnTo>
                    <a:pt x="359282" y="55625"/>
                  </a:lnTo>
                  <a:lnTo>
                    <a:pt x="463101" y="55625"/>
                  </a:lnTo>
                  <a:lnTo>
                    <a:pt x="516413" y="55625"/>
                  </a:lnTo>
                  <a:lnTo>
                    <a:pt x="536055" y="55625"/>
                  </a:lnTo>
                  <a:lnTo>
                    <a:pt x="538860" y="55625"/>
                  </a:lnTo>
                  <a:lnTo>
                    <a:pt x="563498" y="50845"/>
                  </a:lnTo>
                  <a:lnTo>
                    <a:pt x="590708" y="38242"/>
                  </a:lnTo>
                  <a:lnTo>
                    <a:pt x="612727" y="20425"/>
                  </a:lnTo>
                  <a:lnTo>
                    <a:pt x="621791" y="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14144" y="5600699"/>
              <a:ext cx="1092835" cy="222885"/>
            </a:xfrm>
            <a:custGeom>
              <a:avLst/>
              <a:gdLst/>
              <a:ahLst/>
              <a:cxnLst/>
              <a:rect l="l" t="t" r="r" b="b"/>
              <a:pathLst>
                <a:path w="1092835" h="222885">
                  <a:moveTo>
                    <a:pt x="1092708" y="0"/>
                  </a:moveTo>
                  <a:lnTo>
                    <a:pt x="0" y="0"/>
                  </a:lnTo>
                  <a:lnTo>
                    <a:pt x="0" y="222503"/>
                  </a:lnTo>
                  <a:lnTo>
                    <a:pt x="1092708" y="222503"/>
                  </a:lnTo>
                  <a:lnTo>
                    <a:pt x="1092708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941576" y="5615940"/>
            <a:ext cx="1014094" cy="20764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80"/>
              </a:lnSpc>
            </a:pPr>
            <a:r>
              <a:rPr sz="1100" dirty="0">
                <a:latin typeface="Arial"/>
                <a:cs typeface="Arial"/>
              </a:rPr>
              <a:t>Excess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capacity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213053" y="5086562"/>
          <a:ext cx="7665718" cy="358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4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631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44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1610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Efficient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ts val="1325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335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Quantity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produced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ts val="1325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Quantity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3505" algn="r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produced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295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scale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29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Efficient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scale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5799582" y="2977133"/>
            <a:ext cx="2254250" cy="1542415"/>
          </a:xfrm>
          <a:custGeom>
            <a:avLst/>
            <a:gdLst/>
            <a:ahLst/>
            <a:cxnLst/>
            <a:rect l="l" t="t" r="r" b="b"/>
            <a:pathLst>
              <a:path w="2254250" h="1542414">
                <a:moveTo>
                  <a:pt x="2253995" y="0"/>
                </a:moveTo>
                <a:lnTo>
                  <a:pt x="0" y="1542288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934070" y="2793619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773673" y="2879598"/>
            <a:ext cx="2723515" cy="876300"/>
          </a:xfrm>
          <a:custGeom>
            <a:avLst/>
            <a:gdLst/>
            <a:ahLst/>
            <a:cxnLst/>
            <a:rect l="l" t="t" r="r" b="b"/>
            <a:pathLst>
              <a:path w="2723515" h="876300">
                <a:moveTo>
                  <a:pt x="0" y="0"/>
                </a:moveTo>
                <a:lnTo>
                  <a:pt x="58539" y="136921"/>
                </a:lnTo>
                <a:lnTo>
                  <a:pt x="250571" y="438150"/>
                </a:lnTo>
                <a:lnTo>
                  <a:pt x="600717" y="739378"/>
                </a:lnTo>
                <a:lnTo>
                  <a:pt x="1133602" y="876300"/>
                </a:lnTo>
                <a:lnTo>
                  <a:pt x="1186254" y="874994"/>
                </a:lnTo>
                <a:lnTo>
                  <a:pt x="1239866" y="871165"/>
                </a:lnTo>
                <a:lnTo>
                  <a:pt x="1294309" y="864948"/>
                </a:lnTo>
                <a:lnTo>
                  <a:pt x="1349460" y="856478"/>
                </a:lnTo>
                <a:lnTo>
                  <a:pt x="1405192" y="845888"/>
                </a:lnTo>
                <a:lnTo>
                  <a:pt x="1461379" y="833313"/>
                </a:lnTo>
                <a:lnTo>
                  <a:pt x="1517895" y="818886"/>
                </a:lnTo>
                <a:lnTo>
                  <a:pt x="1574615" y="802743"/>
                </a:lnTo>
                <a:lnTo>
                  <a:pt x="1631413" y="785018"/>
                </a:lnTo>
                <a:lnTo>
                  <a:pt x="1688163" y="765844"/>
                </a:lnTo>
                <a:lnTo>
                  <a:pt x="1744740" y="745357"/>
                </a:lnTo>
                <a:lnTo>
                  <a:pt x="1801017" y="723690"/>
                </a:lnTo>
                <a:lnTo>
                  <a:pt x="1856868" y="700978"/>
                </a:lnTo>
                <a:lnTo>
                  <a:pt x="1912168" y="677355"/>
                </a:lnTo>
                <a:lnTo>
                  <a:pt x="1966792" y="652955"/>
                </a:lnTo>
                <a:lnTo>
                  <a:pt x="2020613" y="627912"/>
                </a:lnTo>
                <a:lnTo>
                  <a:pt x="2073505" y="602362"/>
                </a:lnTo>
                <a:lnTo>
                  <a:pt x="2125343" y="576438"/>
                </a:lnTo>
                <a:lnTo>
                  <a:pt x="2176001" y="550274"/>
                </a:lnTo>
                <a:lnTo>
                  <a:pt x="2225353" y="524005"/>
                </a:lnTo>
                <a:lnTo>
                  <a:pt x="2273273" y="497765"/>
                </a:lnTo>
                <a:lnTo>
                  <a:pt x="2319636" y="471689"/>
                </a:lnTo>
                <a:lnTo>
                  <a:pt x="2364316" y="445910"/>
                </a:lnTo>
                <a:lnTo>
                  <a:pt x="2407186" y="420563"/>
                </a:lnTo>
                <a:lnTo>
                  <a:pt x="2448122" y="395782"/>
                </a:lnTo>
                <a:lnTo>
                  <a:pt x="2486997" y="371702"/>
                </a:lnTo>
                <a:lnTo>
                  <a:pt x="2523686" y="348457"/>
                </a:lnTo>
                <a:lnTo>
                  <a:pt x="2558062" y="326180"/>
                </a:lnTo>
                <a:lnTo>
                  <a:pt x="2590000" y="305007"/>
                </a:lnTo>
                <a:lnTo>
                  <a:pt x="2646060" y="266509"/>
                </a:lnTo>
                <a:lnTo>
                  <a:pt x="2690858" y="234035"/>
                </a:lnTo>
                <a:lnTo>
                  <a:pt x="2708719" y="220393"/>
                </a:lnTo>
                <a:lnTo>
                  <a:pt x="2723387" y="208661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411971" y="2904185"/>
            <a:ext cx="3206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652777" y="2977133"/>
            <a:ext cx="2240280" cy="1527175"/>
          </a:xfrm>
          <a:custGeom>
            <a:avLst/>
            <a:gdLst/>
            <a:ahLst/>
            <a:cxnLst/>
            <a:rect l="l" t="t" r="r" b="b"/>
            <a:pathLst>
              <a:path w="2240279" h="1527175">
                <a:moveTo>
                  <a:pt x="2240280" y="0"/>
                </a:moveTo>
                <a:lnTo>
                  <a:pt x="0" y="1527047"/>
                </a:lnTo>
              </a:path>
            </a:pathLst>
          </a:custGeom>
          <a:ln w="41274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788409" y="2788665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625346" y="2865882"/>
            <a:ext cx="2710180" cy="876300"/>
          </a:xfrm>
          <a:custGeom>
            <a:avLst/>
            <a:gdLst/>
            <a:ahLst/>
            <a:cxnLst/>
            <a:rect l="l" t="t" r="r" b="b"/>
            <a:pathLst>
              <a:path w="2710179" h="876300">
                <a:moveTo>
                  <a:pt x="0" y="0"/>
                </a:moveTo>
                <a:lnTo>
                  <a:pt x="58539" y="136882"/>
                </a:lnTo>
                <a:lnTo>
                  <a:pt x="250571" y="438022"/>
                </a:lnTo>
                <a:lnTo>
                  <a:pt x="600717" y="739163"/>
                </a:lnTo>
                <a:lnTo>
                  <a:pt x="1133602" y="876045"/>
                </a:lnTo>
                <a:lnTo>
                  <a:pt x="1186232" y="875870"/>
                </a:lnTo>
                <a:lnTo>
                  <a:pt x="1239756" y="873044"/>
                </a:lnTo>
                <a:lnTo>
                  <a:pt x="1294052" y="867709"/>
                </a:lnTo>
                <a:lnTo>
                  <a:pt x="1348998" y="860007"/>
                </a:lnTo>
                <a:lnTo>
                  <a:pt x="1404472" y="850080"/>
                </a:lnTo>
                <a:lnTo>
                  <a:pt x="1460353" y="838071"/>
                </a:lnTo>
                <a:lnTo>
                  <a:pt x="1516518" y="824122"/>
                </a:lnTo>
                <a:lnTo>
                  <a:pt x="1572845" y="808374"/>
                </a:lnTo>
                <a:lnTo>
                  <a:pt x="1629213" y="790969"/>
                </a:lnTo>
                <a:lnTo>
                  <a:pt x="1685500" y="772051"/>
                </a:lnTo>
                <a:lnTo>
                  <a:pt x="1741583" y="751760"/>
                </a:lnTo>
                <a:lnTo>
                  <a:pt x="1797342" y="730239"/>
                </a:lnTo>
                <a:lnTo>
                  <a:pt x="1852653" y="707629"/>
                </a:lnTo>
                <a:lnTo>
                  <a:pt x="1907395" y="684074"/>
                </a:lnTo>
                <a:lnTo>
                  <a:pt x="1961447" y="659715"/>
                </a:lnTo>
                <a:lnTo>
                  <a:pt x="2014686" y="634694"/>
                </a:lnTo>
                <a:lnTo>
                  <a:pt x="2066990" y="609154"/>
                </a:lnTo>
                <a:lnTo>
                  <a:pt x="2118237" y="583235"/>
                </a:lnTo>
                <a:lnTo>
                  <a:pt x="2168306" y="557081"/>
                </a:lnTo>
                <a:lnTo>
                  <a:pt x="2217075" y="530834"/>
                </a:lnTo>
                <a:lnTo>
                  <a:pt x="2264422" y="504635"/>
                </a:lnTo>
                <a:lnTo>
                  <a:pt x="2310224" y="478626"/>
                </a:lnTo>
                <a:lnTo>
                  <a:pt x="2354360" y="452950"/>
                </a:lnTo>
                <a:lnTo>
                  <a:pt x="2396709" y="427749"/>
                </a:lnTo>
                <a:lnTo>
                  <a:pt x="2437147" y="403165"/>
                </a:lnTo>
                <a:lnTo>
                  <a:pt x="2475554" y="379340"/>
                </a:lnTo>
                <a:lnTo>
                  <a:pt x="2511807" y="356415"/>
                </a:lnTo>
                <a:lnTo>
                  <a:pt x="2545785" y="334534"/>
                </a:lnTo>
                <a:lnTo>
                  <a:pt x="2606425" y="294468"/>
                </a:lnTo>
                <a:lnTo>
                  <a:pt x="2656501" y="260280"/>
                </a:lnTo>
                <a:lnTo>
                  <a:pt x="2695036" y="233106"/>
                </a:lnTo>
                <a:lnTo>
                  <a:pt x="2709671" y="222503"/>
                </a:lnTo>
              </a:path>
            </a:pathLst>
          </a:custGeom>
          <a:ln w="41275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271009" y="2895091"/>
            <a:ext cx="320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ATC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584197" y="3338321"/>
            <a:ext cx="843280" cy="1140460"/>
          </a:xfrm>
          <a:custGeom>
            <a:avLst/>
            <a:gdLst/>
            <a:ahLst/>
            <a:cxnLst/>
            <a:rect l="l" t="t" r="r" b="b"/>
            <a:pathLst>
              <a:path w="843280" h="1140460">
                <a:moveTo>
                  <a:pt x="0" y="0"/>
                </a:moveTo>
                <a:lnTo>
                  <a:pt x="842772" y="1139952"/>
                </a:lnTo>
              </a:path>
            </a:pathLst>
          </a:custGeom>
          <a:ln w="41275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473832" y="4411471"/>
            <a:ext cx="261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Arial"/>
                <a:cs typeface="Arial"/>
              </a:rPr>
              <a:t>MR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369758" y="3532632"/>
            <a:ext cx="1443990" cy="1508125"/>
            <a:chOff x="1369758" y="3532632"/>
            <a:chExt cx="1443990" cy="1508125"/>
          </a:xfrm>
        </p:grpSpPr>
        <p:sp>
          <p:nvSpPr>
            <p:cNvPr id="29" name="object 29"/>
            <p:cNvSpPr/>
            <p:nvPr/>
          </p:nvSpPr>
          <p:spPr>
            <a:xfrm>
              <a:off x="1376934" y="4156710"/>
              <a:ext cx="802005" cy="1905"/>
            </a:xfrm>
            <a:custGeom>
              <a:avLst/>
              <a:gdLst/>
              <a:ahLst/>
              <a:cxnLst/>
              <a:rect l="l" t="t" r="r" b="b"/>
              <a:pathLst>
                <a:path w="802005" h="1904">
                  <a:moveTo>
                    <a:pt x="0" y="0"/>
                  </a:moveTo>
                  <a:lnTo>
                    <a:pt x="801623" y="1523"/>
                  </a:lnTo>
                </a:path>
              </a:pathLst>
            </a:custGeom>
            <a:ln w="143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6648" y="4101084"/>
              <a:ext cx="97535" cy="97536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757678" y="3755898"/>
              <a:ext cx="1905" cy="1277620"/>
            </a:xfrm>
            <a:custGeom>
              <a:avLst/>
              <a:gdLst/>
              <a:ahLst/>
              <a:cxnLst/>
              <a:rect l="l" t="t" r="r" b="b"/>
              <a:pathLst>
                <a:path w="1905" h="1277620">
                  <a:moveTo>
                    <a:pt x="0" y="0"/>
                  </a:moveTo>
                  <a:lnTo>
                    <a:pt x="1524" y="127711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15768" y="3698748"/>
              <a:ext cx="97536" cy="9753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376934" y="3588258"/>
              <a:ext cx="802005" cy="1445260"/>
            </a:xfrm>
            <a:custGeom>
              <a:avLst/>
              <a:gdLst/>
              <a:ahLst/>
              <a:cxnLst/>
              <a:rect l="l" t="t" r="r" b="b"/>
              <a:pathLst>
                <a:path w="802005" h="1445260">
                  <a:moveTo>
                    <a:pt x="0" y="0"/>
                  </a:moveTo>
                  <a:lnTo>
                    <a:pt x="801623" y="0"/>
                  </a:lnTo>
                  <a:lnTo>
                    <a:pt x="801623" y="144475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36648" y="3532632"/>
              <a:ext cx="97535" cy="96011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754176" y="4057650"/>
            <a:ext cx="609600" cy="39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Marginal</a:t>
            </a:r>
            <a:endParaRPr sz="1200">
              <a:latin typeface="Arial"/>
              <a:cs typeface="Arial"/>
            </a:endParaRPr>
          </a:p>
          <a:p>
            <a:pPr marR="14604" algn="r">
              <a:lnSpc>
                <a:spcPct val="100000"/>
              </a:lnSpc>
              <a:spcBef>
                <a:spcPts val="10"/>
              </a:spcBef>
            </a:pPr>
            <a:r>
              <a:rPr sz="1200" spc="-20" dirty="0">
                <a:latin typeface="Arial"/>
                <a:cs typeface="Arial"/>
              </a:rPr>
              <a:t>cost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17777" y="3487292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0" dirty="0">
                <a:latin typeface="Arial"/>
                <a:cs typeface="Arial"/>
              </a:rPr>
              <a:t>P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864095" y="3710940"/>
            <a:ext cx="97790" cy="1329690"/>
            <a:chOff x="6864095" y="3710940"/>
            <a:chExt cx="97790" cy="1329690"/>
          </a:xfrm>
        </p:grpSpPr>
        <p:sp>
          <p:nvSpPr>
            <p:cNvPr id="38" name="object 38"/>
            <p:cNvSpPr/>
            <p:nvPr/>
          </p:nvSpPr>
          <p:spPr>
            <a:xfrm>
              <a:off x="6921245" y="3755898"/>
              <a:ext cx="1905" cy="1277620"/>
            </a:xfrm>
            <a:custGeom>
              <a:avLst/>
              <a:gdLst/>
              <a:ahLst/>
              <a:cxnLst/>
              <a:rect l="l" t="t" r="r" b="b"/>
              <a:pathLst>
                <a:path w="1904" h="1277620">
                  <a:moveTo>
                    <a:pt x="0" y="0"/>
                  </a:moveTo>
                  <a:lnTo>
                    <a:pt x="1524" y="1277112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64095" y="3710940"/>
              <a:ext cx="97535" cy="85343"/>
            </a:xfrm>
            <a:prstGeom prst="rect">
              <a:avLst/>
            </a:prstGeom>
          </p:spPr>
        </p:pic>
      </p:grp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494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r>
              <a:rPr dirty="0"/>
              <a:t>Monopolistic</a:t>
            </a:r>
            <a:r>
              <a:rPr spc="-110" dirty="0"/>
              <a:t> </a:t>
            </a:r>
            <a:r>
              <a:rPr dirty="0"/>
              <a:t>versus</a:t>
            </a:r>
            <a:r>
              <a:rPr spc="-60" dirty="0"/>
              <a:t> </a:t>
            </a:r>
            <a:r>
              <a:rPr dirty="0"/>
              <a:t>Perfect</a:t>
            </a:r>
            <a:r>
              <a:rPr spc="-65" dirty="0"/>
              <a:t> </a:t>
            </a:r>
            <a:r>
              <a:rPr dirty="0"/>
              <a:t>Competition</a:t>
            </a:r>
            <a:r>
              <a:rPr spc="-100" dirty="0"/>
              <a:t> </a:t>
            </a:r>
            <a:r>
              <a:rPr dirty="0"/>
              <a:t>(Long</a:t>
            </a:r>
            <a:r>
              <a:rPr spc="-75" dirty="0"/>
              <a:t> </a:t>
            </a:r>
            <a:r>
              <a:rPr spc="-20" dirty="0"/>
              <a:t>run)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58267" y="150113"/>
            <a:ext cx="8630285" cy="6105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Monopolistic</a:t>
            </a:r>
            <a:r>
              <a:rPr sz="2000" b="1" spc="-1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versus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Perfect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Competition</a:t>
            </a:r>
            <a:r>
              <a:rPr sz="2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(Long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run)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</a:pPr>
            <a:endParaRPr sz="20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  <a:tabLst>
                <a:tab pos="455930" algn="l"/>
                <a:tab pos="942340" algn="l"/>
                <a:tab pos="1473835" algn="l"/>
                <a:tab pos="2200910" algn="l"/>
                <a:tab pos="2882265" algn="l"/>
                <a:tab pos="3650615" algn="l"/>
                <a:tab pos="5160010" algn="l"/>
                <a:tab pos="6581775" algn="l"/>
                <a:tab pos="7574280" algn="l"/>
                <a:tab pos="8368665" algn="l"/>
              </a:tabLst>
            </a:pP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one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hand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firms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under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monopolistic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competition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produce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where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its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tangent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negatively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sloped,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monopolistically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LRAC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reaches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minimum.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Such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said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excess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capacity</a:t>
            </a:r>
            <a:r>
              <a:rPr sz="2000" i="1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≠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Competitive</a:t>
            </a:r>
            <a:r>
              <a:rPr sz="2000" b="1" spc="2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firms</a:t>
            </a:r>
            <a:r>
              <a:rPr sz="2000" b="1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lowest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possible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average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unit: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possible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unit.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sz="2000" u="sng" spc="2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2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</a:t>
            </a:r>
            <a:r>
              <a:rPr sz="2000" u="sng" spc="2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hand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thus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monopolistic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Calibri"/>
                <a:cs typeface="Calibri"/>
              </a:rPr>
              <a:t>competition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greater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variety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from.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65"/>
              </a:spcBef>
            </a:pPr>
            <a:endParaRPr sz="200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Is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transforming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monopolistically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into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industries?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clear,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spc="-20" dirty="0">
                <a:latin typeface="Calibri"/>
                <a:cs typeface="Calibri"/>
              </a:rPr>
              <a:t>trade-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savings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loss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product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differentiation.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58267" y="150113"/>
            <a:ext cx="8629015" cy="395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Monopolistic</a:t>
            </a:r>
            <a:r>
              <a:rPr sz="2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versus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Monopoly(Long</a:t>
            </a:r>
            <a:r>
              <a:rPr sz="2000" b="1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run)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one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hand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freedom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entry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lack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supernormal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(in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run) </a:t>
            </a:r>
            <a:r>
              <a:rPr sz="2000" dirty="0">
                <a:latin typeface="Calibri"/>
                <a:cs typeface="Calibri"/>
              </a:rPr>
              <a:t>under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likely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keep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prices</a:t>
            </a:r>
            <a:r>
              <a:rPr sz="2000" spc="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down</a:t>
            </a:r>
            <a:r>
              <a:rPr sz="2000" spc="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encourage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saving.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sz="2000" u="sng" spc="22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22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</a:t>
            </a:r>
            <a:r>
              <a:rPr sz="2000" u="sng" spc="2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hand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monopolies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likely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achieve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greater</a:t>
            </a:r>
            <a:r>
              <a:rPr sz="2000" spc="2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economies</a:t>
            </a:r>
            <a:r>
              <a:rPr sz="2000" spc="2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2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scale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investment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research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development.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75"/>
              </a:spcBef>
            </a:pP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Not</a:t>
            </a:r>
            <a:r>
              <a:rPr sz="2000" spc="19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clear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1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society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transforming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monopolies</a:t>
            </a:r>
            <a:r>
              <a:rPr sz="2000" spc="200" dirty="0">
                <a:latin typeface="Calibri"/>
                <a:cs typeface="Calibri"/>
              </a:rPr>
              <a:t>  </a:t>
            </a:r>
            <a:r>
              <a:rPr sz="2000" spc="-20" dirty="0">
                <a:latin typeface="Calibri"/>
                <a:cs typeface="Calibri"/>
              </a:rPr>
              <a:t>into </a:t>
            </a:r>
            <a:r>
              <a:rPr sz="2000" dirty="0">
                <a:latin typeface="Calibri"/>
                <a:cs typeface="Calibri"/>
              </a:rPr>
              <a:t>monopolistically</a:t>
            </a:r>
            <a:r>
              <a:rPr sz="2000" spc="-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industries.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201625"/>
            <a:ext cx="22834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Comparison</a:t>
            </a:r>
            <a:r>
              <a:rPr sz="2400" spc="-40" dirty="0"/>
              <a:t> </a:t>
            </a:r>
            <a:r>
              <a:rPr sz="2400" spc="-25" dirty="0"/>
              <a:t>Table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059938" y="854709"/>
            <a:ext cx="11531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431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AF50"/>
                </a:solidFill>
                <a:latin typeface="Calibri"/>
                <a:cs typeface="Calibri"/>
              </a:rPr>
              <a:t>Perfect competition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33898" y="852932"/>
            <a:ext cx="1238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244" marR="5080" indent="-431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Monopolistic competition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79944" y="991361"/>
            <a:ext cx="9798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Monopoly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437" y="1791080"/>
            <a:ext cx="1334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1.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Output</a:t>
            </a:r>
            <a:r>
              <a:rPr sz="1800" spc="-20" dirty="0">
                <a:latin typeface="Calibri"/>
                <a:cs typeface="Calibri"/>
              </a:rPr>
              <a:t> rule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259" y="2322321"/>
            <a:ext cx="1906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2.</a:t>
            </a:r>
            <a:r>
              <a:rPr sz="1800" spc="-10" dirty="0">
                <a:latin typeface="Calibri"/>
                <a:cs typeface="Calibri"/>
              </a:rPr>
              <a:t> Short-</a:t>
            </a:r>
            <a:r>
              <a:rPr sz="1800" dirty="0">
                <a:latin typeface="Calibri"/>
                <a:cs typeface="Calibri"/>
              </a:rPr>
              <a:t>run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profits?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2437" y="2844165"/>
            <a:ext cx="1341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3.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Price</a:t>
            </a:r>
            <a:r>
              <a:rPr sz="1800" spc="-10" dirty="0">
                <a:latin typeface="Calibri"/>
                <a:cs typeface="Calibri"/>
              </a:rPr>
              <a:t> taker?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2437" y="3372992"/>
            <a:ext cx="709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4.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Price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2437" y="3885438"/>
            <a:ext cx="1795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5.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Efficient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output?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6036" y="4485894"/>
            <a:ext cx="1784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6.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Number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firms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591" y="5680049"/>
            <a:ext cx="18510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8.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Long-</a:t>
            </a:r>
            <a:r>
              <a:rPr sz="1800" dirty="0">
                <a:latin typeface="Calibri"/>
                <a:cs typeface="Calibri"/>
              </a:rPr>
              <a:t>run</a:t>
            </a:r>
            <a:r>
              <a:rPr sz="1800" spc="-10" dirty="0">
                <a:latin typeface="Calibri"/>
                <a:cs typeface="Calibri"/>
              </a:rPr>
              <a:t> profits?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1827" y="5085079"/>
            <a:ext cx="18973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7.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Entry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long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run?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5320" y="1791080"/>
            <a:ext cx="880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MR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56001" y="2322321"/>
            <a:ext cx="12153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supernormal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71164" y="2844165"/>
            <a:ext cx="329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yes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35883" y="3372992"/>
            <a:ext cx="1000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equals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1164" y="3885438"/>
            <a:ext cx="329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yes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71977" y="4499813"/>
            <a:ext cx="5245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many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5609" y="5085079"/>
            <a:ext cx="316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yes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04032" y="5680049"/>
            <a:ext cx="679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normal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85028" y="1791080"/>
            <a:ext cx="880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MR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45709" y="2322321"/>
            <a:ext cx="12153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supernormal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505577" y="2844165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58104" y="3372992"/>
            <a:ext cx="946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above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05577" y="3885438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61685" y="4499813"/>
            <a:ext cx="5245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many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65317" y="5085079"/>
            <a:ext cx="316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yes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93740" y="5680049"/>
            <a:ext cx="679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normal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228458" y="1791080"/>
            <a:ext cx="880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MR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62343" y="2322321"/>
            <a:ext cx="12153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supernormal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49006" y="2844165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201534" y="3372992"/>
            <a:ext cx="946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above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549006" y="3885438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70140" y="4499813"/>
            <a:ext cx="3810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one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528052" y="5085079"/>
            <a:ext cx="266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062343" y="5680049"/>
            <a:ext cx="12153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supernormal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496823" y="827519"/>
            <a:ext cx="7949565" cy="5607050"/>
            <a:chOff x="496823" y="827519"/>
            <a:chExt cx="7949565" cy="5607050"/>
          </a:xfrm>
        </p:grpSpPr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1662" y="827519"/>
              <a:ext cx="102029" cy="5606845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2484881" y="837437"/>
              <a:ext cx="0" cy="5544820"/>
            </a:xfrm>
            <a:custGeom>
              <a:avLst/>
              <a:gdLst/>
              <a:ahLst/>
              <a:cxnLst/>
              <a:rect l="l" t="t" r="r" b="b"/>
              <a:pathLst>
                <a:path h="5544820">
                  <a:moveTo>
                    <a:pt x="0" y="0"/>
                  </a:moveTo>
                  <a:lnTo>
                    <a:pt x="0" y="5544616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6823" y="1606259"/>
              <a:ext cx="7949183" cy="119035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540257" y="1645158"/>
              <a:ext cx="7849234" cy="0"/>
            </a:xfrm>
            <a:custGeom>
              <a:avLst/>
              <a:gdLst/>
              <a:ahLst/>
              <a:cxnLst/>
              <a:rect l="l" t="t" r="r" b="b"/>
              <a:pathLst>
                <a:path w="7849234">
                  <a:moveTo>
                    <a:pt x="0" y="0"/>
                  </a:moveTo>
                  <a:lnTo>
                    <a:pt x="7848854" y="0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916173" y="4365497"/>
              <a:ext cx="3385185" cy="1873250"/>
            </a:xfrm>
            <a:custGeom>
              <a:avLst/>
              <a:gdLst/>
              <a:ahLst/>
              <a:cxnLst/>
              <a:rect l="l" t="t" r="r" b="b"/>
              <a:pathLst>
                <a:path w="3385185" h="1873250">
                  <a:moveTo>
                    <a:pt x="0" y="1872995"/>
                  </a:moveTo>
                  <a:lnTo>
                    <a:pt x="3384804" y="1872995"/>
                  </a:lnTo>
                  <a:lnTo>
                    <a:pt x="3384804" y="0"/>
                  </a:lnTo>
                  <a:lnTo>
                    <a:pt x="0" y="0"/>
                  </a:lnTo>
                  <a:lnTo>
                    <a:pt x="0" y="1872995"/>
                  </a:lnTo>
                  <a:close/>
                </a:path>
              </a:pathLst>
            </a:custGeom>
            <a:ln w="254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716018" y="2751582"/>
              <a:ext cx="3700779" cy="1577340"/>
            </a:xfrm>
            <a:custGeom>
              <a:avLst/>
              <a:gdLst/>
              <a:ahLst/>
              <a:cxnLst/>
              <a:rect l="l" t="t" r="r" b="b"/>
              <a:pathLst>
                <a:path w="3700779" h="1577339">
                  <a:moveTo>
                    <a:pt x="0" y="1577339"/>
                  </a:moveTo>
                  <a:lnTo>
                    <a:pt x="3700272" y="1577339"/>
                  </a:lnTo>
                  <a:lnTo>
                    <a:pt x="3700272" y="0"/>
                  </a:lnTo>
                  <a:lnTo>
                    <a:pt x="0" y="0"/>
                  </a:lnTo>
                  <a:lnTo>
                    <a:pt x="0" y="1577339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COMPETITION</a:t>
            </a:r>
            <a:r>
              <a:rPr spc="-75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8889" y="2407412"/>
            <a:ext cx="2104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8661" y="2411349"/>
            <a:ext cx="1087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45842" y="2415286"/>
            <a:ext cx="2720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5244" y="2411349"/>
            <a:ext cx="10350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Calibri"/>
                <a:cs typeface="Calibri"/>
              </a:rPr>
              <a:t>Oligopoly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1262" y="2220467"/>
            <a:ext cx="8374380" cy="114300"/>
          </a:xfrm>
          <a:custGeom>
            <a:avLst/>
            <a:gdLst/>
            <a:ahLst/>
            <a:cxnLst/>
            <a:rect l="l" t="t" r="r" b="b"/>
            <a:pathLst>
              <a:path w="8374380" h="114300">
                <a:moveTo>
                  <a:pt x="114299" y="0"/>
                </a:moveTo>
                <a:lnTo>
                  <a:pt x="0" y="57150"/>
                </a:lnTo>
                <a:lnTo>
                  <a:pt x="114299" y="114300"/>
                </a:lnTo>
                <a:lnTo>
                  <a:pt x="114299" y="76200"/>
                </a:lnTo>
                <a:lnTo>
                  <a:pt x="95224" y="76200"/>
                </a:lnTo>
                <a:lnTo>
                  <a:pt x="95224" y="38100"/>
                </a:lnTo>
                <a:lnTo>
                  <a:pt x="114299" y="38100"/>
                </a:lnTo>
                <a:lnTo>
                  <a:pt x="114299" y="0"/>
                </a:lnTo>
                <a:close/>
              </a:path>
              <a:path w="8374380" h="114300">
                <a:moveTo>
                  <a:pt x="8259699" y="0"/>
                </a:moveTo>
                <a:lnTo>
                  <a:pt x="8259699" y="114300"/>
                </a:lnTo>
                <a:lnTo>
                  <a:pt x="8335899" y="76200"/>
                </a:lnTo>
                <a:lnTo>
                  <a:pt x="8278749" y="76200"/>
                </a:lnTo>
                <a:lnTo>
                  <a:pt x="8278749" y="38100"/>
                </a:lnTo>
                <a:lnTo>
                  <a:pt x="8335899" y="38100"/>
                </a:lnTo>
                <a:lnTo>
                  <a:pt x="8259699" y="0"/>
                </a:lnTo>
                <a:close/>
              </a:path>
              <a:path w="8374380" h="114300">
                <a:moveTo>
                  <a:pt x="114299" y="38100"/>
                </a:moveTo>
                <a:lnTo>
                  <a:pt x="95224" y="38100"/>
                </a:lnTo>
                <a:lnTo>
                  <a:pt x="95224" y="76200"/>
                </a:lnTo>
                <a:lnTo>
                  <a:pt x="114299" y="76200"/>
                </a:lnTo>
                <a:lnTo>
                  <a:pt x="114299" y="38100"/>
                </a:lnTo>
                <a:close/>
              </a:path>
              <a:path w="8374380" h="114300">
                <a:moveTo>
                  <a:pt x="8259699" y="38100"/>
                </a:moveTo>
                <a:lnTo>
                  <a:pt x="114299" y="38100"/>
                </a:lnTo>
                <a:lnTo>
                  <a:pt x="114299" y="76200"/>
                </a:lnTo>
                <a:lnTo>
                  <a:pt x="8259699" y="76200"/>
                </a:lnTo>
                <a:lnTo>
                  <a:pt x="8259699" y="38100"/>
                </a:lnTo>
                <a:close/>
              </a:path>
              <a:path w="8374380" h="114300">
                <a:moveTo>
                  <a:pt x="8335899" y="38100"/>
                </a:moveTo>
                <a:lnTo>
                  <a:pt x="8278749" y="38100"/>
                </a:lnTo>
                <a:lnTo>
                  <a:pt x="8278749" y="76200"/>
                </a:lnTo>
                <a:lnTo>
                  <a:pt x="8335899" y="76200"/>
                </a:lnTo>
                <a:lnTo>
                  <a:pt x="8373999" y="57150"/>
                </a:lnTo>
                <a:lnTo>
                  <a:pt x="8335899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20922" y="1605533"/>
            <a:ext cx="2408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Competition</a:t>
            </a:r>
            <a:r>
              <a:rPr sz="20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Spectrum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59557" y="2791205"/>
            <a:ext cx="4206240" cy="492759"/>
          </a:xfrm>
          <a:custGeom>
            <a:avLst/>
            <a:gdLst/>
            <a:ahLst/>
            <a:cxnLst/>
            <a:rect l="l" t="t" r="r" b="b"/>
            <a:pathLst>
              <a:path w="4206240" h="492760">
                <a:moveTo>
                  <a:pt x="4206240" y="0"/>
                </a:moveTo>
                <a:lnTo>
                  <a:pt x="4204143" y="77778"/>
                </a:lnTo>
                <a:lnTo>
                  <a:pt x="4198311" y="145340"/>
                </a:lnTo>
                <a:lnTo>
                  <a:pt x="4189424" y="198625"/>
                </a:lnTo>
                <a:lnTo>
                  <a:pt x="4165219" y="246126"/>
                </a:lnTo>
                <a:lnTo>
                  <a:pt x="2144141" y="246126"/>
                </a:lnTo>
                <a:lnTo>
                  <a:pt x="2131194" y="258677"/>
                </a:lnTo>
                <a:lnTo>
                  <a:pt x="2119935" y="293626"/>
                </a:lnTo>
                <a:lnTo>
                  <a:pt x="2111048" y="346911"/>
                </a:lnTo>
                <a:lnTo>
                  <a:pt x="2105216" y="414473"/>
                </a:lnTo>
                <a:lnTo>
                  <a:pt x="2103120" y="492252"/>
                </a:lnTo>
                <a:lnTo>
                  <a:pt x="2101023" y="414473"/>
                </a:lnTo>
                <a:lnTo>
                  <a:pt x="2095191" y="346911"/>
                </a:lnTo>
                <a:lnTo>
                  <a:pt x="2086304" y="293626"/>
                </a:lnTo>
                <a:lnTo>
                  <a:pt x="2075045" y="258677"/>
                </a:lnTo>
                <a:lnTo>
                  <a:pt x="2062099" y="246126"/>
                </a:lnTo>
                <a:lnTo>
                  <a:pt x="41021" y="246126"/>
                </a:lnTo>
                <a:lnTo>
                  <a:pt x="28074" y="233574"/>
                </a:lnTo>
                <a:lnTo>
                  <a:pt x="16815" y="198625"/>
                </a:lnTo>
                <a:lnTo>
                  <a:pt x="7928" y="145340"/>
                </a:lnTo>
                <a:lnTo>
                  <a:pt x="2096" y="77778"/>
                </a:lnTo>
                <a:lnTo>
                  <a:pt x="0" y="0"/>
                </a:lnTo>
              </a:path>
            </a:pathLst>
          </a:custGeom>
          <a:ln w="1905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491229" y="3246247"/>
            <a:ext cx="2377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Imperfect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1434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OLIGOPOLIES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686800" cy="5086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Oligopoly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contains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few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competing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oligopolists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strategic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take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explicit </a:t>
            </a:r>
            <a:r>
              <a:rPr sz="2000" dirty="0">
                <a:latin typeface="Calibri"/>
                <a:cs typeface="Calibri"/>
              </a:rPr>
              <a:t>account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competing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reactions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expect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competing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889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oligopolistic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3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few</a:t>
            </a:r>
            <a:r>
              <a:rPr sz="2000" b="1" spc="30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firms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oligopoly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also </a:t>
            </a:r>
            <a:r>
              <a:rPr sz="2000" spc="-10" dirty="0">
                <a:latin typeface="Calibri"/>
                <a:cs typeface="Calibri"/>
              </a:rPr>
              <a:t>consistent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big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few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dominate.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952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UK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supermarkets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 a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 example of an oligopolistic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market. In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first </a:t>
            </a:r>
            <a:r>
              <a:rPr sz="2000" dirty="0">
                <a:latin typeface="Calibri"/>
                <a:cs typeface="Calibri"/>
              </a:rPr>
              <a:t>quarter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2014,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har char="-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4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big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occupied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nearly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75%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market </a:t>
            </a:r>
            <a:r>
              <a:rPr sz="2000" spc="-25" dirty="0">
                <a:latin typeface="Calibri"/>
                <a:cs typeface="Calibri"/>
              </a:rPr>
              <a:t>(Tesco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28.6%,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Asda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17.4%,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Sainsbury’s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16.5%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Morrisons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11.1%),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Char char="-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5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smaller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supermarkets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occupied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20%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(Co- </a:t>
            </a:r>
            <a:r>
              <a:rPr sz="2000" dirty="0">
                <a:latin typeface="Calibri"/>
                <a:cs typeface="Calibri"/>
              </a:rPr>
              <a:t>op,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Waitrose, </a:t>
            </a:r>
            <a:r>
              <a:rPr sz="2000" dirty="0">
                <a:latin typeface="Calibri"/>
                <a:cs typeface="Calibri"/>
              </a:rPr>
              <a:t>Aldi,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Lidl,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Iceland).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683625" cy="5208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OLIGOPOLIES</a:t>
            </a:r>
            <a:endParaRPr sz="2000">
              <a:latin typeface="Calibri"/>
              <a:cs typeface="Calibri"/>
            </a:endParaRPr>
          </a:p>
          <a:p>
            <a:pPr marL="12700" marR="353695">
              <a:lnSpc>
                <a:spcPts val="5760"/>
              </a:lnSpc>
              <a:spcBef>
                <a:spcPts val="750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interdependence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oligopoly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pulls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distinct</a:t>
            </a:r>
            <a:r>
              <a:rPr sz="2000" spc="-10" dirty="0">
                <a:latin typeface="Calibri"/>
                <a:cs typeface="Calibri"/>
              </a:rPr>
              <a:t> directions: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prices.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destructive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oligopolists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might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prefer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collude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63500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Collusion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together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monopoly,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could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take </a:t>
            </a:r>
            <a:r>
              <a:rPr sz="2000" dirty="0">
                <a:latin typeface="Calibri"/>
                <a:cs typeface="Calibri"/>
              </a:rPr>
              <a:t>actions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jointly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maximise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industry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share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them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agreeing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advertising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expenditures…).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Oligopolists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group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cooperate,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however,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one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itself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alone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cooperate.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basic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dilemma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between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competing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colluding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564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dirty="0"/>
              <a:t>SUMMARY</a:t>
            </a:r>
            <a:r>
              <a:rPr spc="-40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spc="-10" dirty="0"/>
              <a:t>Monopoly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936751"/>
            <a:ext cx="8628380" cy="5440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sole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seller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6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downward-</a:t>
            </a:r>
            <a:r>
              <a:rPr sz="2000" b="1" dirty="0">
                <a:latin typeface="Calibri"/>
                <a:cs typeface="Calibri"/>
              </a:rPr>
              <a:t>sloping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monopoly’s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always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below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&gt;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MR</a:t>
            </a:r>
            <a:r>
              <a:rPr sz="2000" spc="-2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6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Like 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 firm,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maximizes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 by producing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b="1" dirty="0">
                <a:latin typeface="Calibri"/>
                <a:cs typeface="Calibri"/>
              </a:rPr>
              <a:t>MC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MR</a:t>
            </a:r>
            <a:r>
              <a:rPr sz="2000" spc="-2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Unlike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firm,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exceeds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revenue,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 exceeds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</a:t>
            </a:r>
            <a:r>
              <a:rPr sz="2000" b="1" spc="-10" dirty="0">
                <a:latin typeface="Calibri"/>
                <a:cs typeface="Calibri"/>
              </a:rPr>
              <a:t>P&gt;MC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4965" algn="l"/>
                <a:tab pos="657225" algn="l"/>
                <a:tab pos="2135505" algn="l"/>
                <a:tab pos="4106545" algn="l"/>
                <a:tab pos="4739005" algn="l"/>
                <a:tab pos="5103495" algn="l"/>
                <a:tab pos="5961380" algn="l"/>
                <a:tab pos="6270625" algn="l"/>
                <a:tab pos="7057390" algn="l"/>
                <a:tab pos="7555865" algn="l"/>
                <a:tab pos="8188325" algn="l"/>
              </a:tabLst>
            </a:pPr>
            <a:r>
              <a:rPr sz="2000" spc="-50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monopolist’s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profit-maximizing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level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output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below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level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that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maximizes</a:t>
            </a:r>
            <a:r>
              <a:rPr sz="2000" dirty="0">
                <a:latin typeface="Calibri"/>
                <a:cs typeface="Calibri"/>
              </a:rPr>
              <a:t> 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surplus.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6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causes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deadweight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losses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deadweight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losses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caused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taxes.</a:t>
            </a:r>
            <a:endParaRPr sz="2000">
              <a:latin typeface="Calibri"/>
              <a:cs typeface="Calibri"/>
            </a:endParaRPr>
          </a:p>
          <a:p>
            <a:pPr marL="355600" marR="7620" indent="-342900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Public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authorities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therefore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intervene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monopolistic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order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raise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welfare.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58267" y="204977"/>
            <a:ext cx="8630920" cy="4843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SUMMARY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Imperfect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Competition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467359" indent="-454659" algn="just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7359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Monopolistic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competition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hybrid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competition.</a:t>
            </a:r>
            <a:endParaRPr sz="2000">
              <a:latin typeface="Calibri"/>
              <a:cs typeface="Calibri"/>
            </a:endParaRPr>
          </a:p>
          <a:p>
            <a:pPr marL="925194" lvl="1" indent="-455295" algn="just">
              <a:lnSpc>
                <a:spcPct val="100000"/>
              </a:lnSpc>
              <a:spcBef>
                <a:spcPts val="480"/>
              </a:spcBef>
              <a:buAutoNum type="alphaLcPeriod"/>
              <a:tabLst>
                <a:tab pos="925194" algn="l"/>
              </a:tabLst>
            </a:pP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face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downward</a:t>
            </a:r>
            <a:r>
              <a:rPr sz="2000" b="1" spc="3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sloping</a:t>
            </a:r>
            <a:r>
              <a:rPr sz="2000" b="1" spc="3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charge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prices</a:t>
            </a:r>
            <a:r>
              <a:rPr sz="2000" b="1" spc="3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3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marginal</a:t>
            </a:r>
            <a:endParaRPr sz="2000">
              <a:latin typeface="Calibri"/>
              <a:cs typeface="Calibri"/>
            </a:endParaRPr>
          </a:p>
          <a:p>
            <a:pPr marL="927100" algn="just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not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make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profits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long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run</a:t>
            </a:r>
            <a:r>
              <a:rPr sz="2000" spc="-2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924560" lvl="1" indent="-454659" algn="just">
              <a:lnSpc>
                <a:spcPct val="100000"/>
              </a:lnSpc>
              <a:spcBef>
                <a:spcPts val="480"/>
              </a:spcBef>
              <a:buAutoNum type="alphaLcPeriod" startAt="2"/>
              <a:tabLst>
                <a:tab pos="924560" algn="l"/>
              </a:tabLst>
            </a:pPr>
            <a:r>
              <a:rPr sz="2000" dirty="0">
                <a:latin typeface="Calibri"/>
                <a:cs typeface="Calibri"/>
              </a:rPr>
              <a:t>Many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monopolistically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competitive.</a:t>
            </a:r>
            <a:endParaRPr sz="2000">
              <a:latin typeface="Calibri"/>
              <a:cs typeface="Calibri"/>
            </a:endParaRPr>
          </a:p>
          <a:p>
            <a:pPr marL="923925" marR="6985" lvl="1" indent="-454659" algn="just">
              <a:lnSpc>
                <a:spcPct val="100000"/>
              </a:lnSpc>
              <a:spcBef>
                <a:spcPts val="480"/>
              </a:spcBef>
              <a:buAutoNum type="alphaLcPeriod" startAt="2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Theory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yield</a:t>
            </a:r>
            <a:r>
              <a:rPr sz="2000" spc="11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simple</a:t>
            </a:r>
            <a:r>
              <a:rPr sz="2000" spc="11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advice</a:t>
            </a:r>
            <a:r>
              <a:rPr sz="2000" spc="114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11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public</a:t>
            </a:r>
            <a:r>
              <a:rPr sz="2000" spc="114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policy: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of 	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optimal,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little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done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improve 	</a:t>
            </a:r>
            <a:r>
              <a:rPr sz="2000" spc="-25" dirty="0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9"/>
              </a:spcBef>
              <a:buFont typeface="Calibri"/>
              <a:buAutoNum type="alphaLcPeriod" startAt="2"/>
            </a:pP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buAutoNum type="arabicPeriod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An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oligopoly</a:t>
            </a:r>
            <a:r>
              <a:rPr sz="2000" spc="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structure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dominated</a:t>
            </a:r>
            <a:r>
              <a:rPr sz="2000" b="1" spc="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by</a:t>
            </a:r>
            <a:r>
              <a:rPr sz="2000" b="1" spc="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8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small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number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large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sellers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927100" lvl="1" indent="-457200">
              <a:lnSpc>
                <a:spcPct val="100000"/>
              </a:lnSpc>
              <a:spcBef>
                <a:spcPts val="484"/>
              </a:spcBef>
              <a:buAutoNum type="alphaLcPeriod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strategically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other’s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actions.</a:t>
            </a:r>
            <a:endParaRPr sz="2000">
              <a:latin typeface="Calibri"/>
              <a:cs typeface="Calibri"/>
            </a:endParaRPr>
          </a:p>
          <a:p>
            <a:pPr marL="927100" lvl="1" indent="-457200">
              <a:lnSpc>
                <a:spcPct val="100000"/>
              </a:lnSpc>
              <a:spcBef>
                <a:spcPts val="480"/>
              </a:spcBef>
              <a:buAutoNum type="alphaLcPeriod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collude.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170180"/>
            <a:ext cx="8682990" cy="3562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spectrum.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Theory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only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seller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without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close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substitutes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Practice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dominant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exert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some</a:t>
            </a:r>
            <a:r>
              <a:rPr sz="2000" b="1" spc="2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control</a:t>
            </a:r>
            <a:r>
              <a:rPr sz="2000" b="1" spc="2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over</a:t>
            </a:r>
            <a:r>
              <a:rPr sz="2000" b="1" spc="2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2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640" y="170180"/>
            <a:ext cx="8046720" cy="1794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EXAMPLE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own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PC,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probably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version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Windows,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Microsoft.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Operating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systems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shares: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4926329"/>
            <a:ext cx="868426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3795" algn="l"/>
                <a:tab pos="1652270" algn="l"/>
                <a:tab pos="2061210" algn="l"/>
                <a:tab pos="2729865" algn="l"/>
                <a:tab pos="4118610" algn="l"/>
                <a:tab pos="4516120" algn="l"/>
                <a:tab pos="5151755" algn="l"/>
                <a:tab pos="6182360" algn="l"/>
                <a:tab pos="7277100" algn="l"/>
                <a:tab pos="7753984" algn="l"/>
                <a:tab pos="8248015" algn="l"/>
              </a:tabLst>
            </a:pPr>
            <a:r>
              <a:rPr sz="2000" spc="-10" dirty="0">
                <a:latin typeface="Calibri"/>
                <a:cs typeface="Calibri"/>
              </a:rPr>
              <a:t>Microsoft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has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no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close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competitors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=&gt;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their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business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decisions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not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well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described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model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chapters.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70014" y="2205227"/>
            <a:ext cx="7929880" cy="2034539"/>
            <a:chOff x="370014" y="2205227"/>
            <a:chExt cx="7929880" cy="203453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6240" y="2205227"/>
              <a:ext cx="7903464" cy="203454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97002" y="3070097"/>
              <a:ext cx="1295400" cy="1016635"/>
            </a:xfrm>
            <a:custGeom>
              <a:avLst/>
              <a:gdLst/>
              <a:ahLst/>
              <a:cxnLst/>
              <a:rect l="l" t="t" r="r" b="b"/>
              <a:pathLst>
                <a:path w="1295400" h="1016635">
                  <a:moveTo>
                    <a:pt x="0" y="508253"/>
                  </a:moveTo>
                  <a:lnTo>
                    <a:pt x="2147" y="466573"/>
                  </a:lnTo>
                  <a:lnTo>
                    <a:pt x="8477" y="425820"/>
                  </a:lnTo>
                  <a:lnTo>
                    <a:pt x="18823" y="386124"/>
                  </a:lnTo>
                  <a:lnTo>
                    <a:pt x="33019" y="347618"/>
                  </a:lnTo>
                  <a:lnTo>
                    <a:pt x="50898" y="310431"/>
                  </a:lnTo>
                  <a:lnTo>
                    <a:pt x="72293" y="274695"/>
                  </a:lnTo>
                  <a:lnTo>
                    <a:pt x="97038" y="240541"/>
                  </a:lnTo>
                  <a:lnTo>
                    <a:pt x="124966" y="208099"/>
                  </a:lnTo>
                  <a:lnTo>
                    <a:pt x="155910" y="177500"/>
                  </a:lnTo>
                  <a:lnTo>
                    <a:pt x="189704" y="148875"/>
                  </a:lnTo>
                  <a:lnTo>
                    <a:pt x="226181" y="122356"/>
                  </a:lnTo>
                  <a:lnTo>
                    <a:pt x="265174" y="98072"/>
                  </a:lnTo>
                  <a:lnTo>
                    <a:pt x="306516" y="76155"/>
                  </a:lnTo>
                  <a:lnTo>
                    <a:pt x="350041" y="56736"/>
                  </a:lnTo>
                  <a:lnTo>
                    <a:pt x="395583" y="39945"/>
                  </a:lnTo>
                  <a:lnTo>
                    <a:pt x="442974" y="25914"/>
                  </a:lnTo>
                  <a:lnTo>
                    <a:pt x="492048" y="14772"/>
                  </a:lnTo>
                  <a:lnTo>
                    <a:pt x="542638" y="6653"/>
                  </a:lnTo>
                  <a:lnTo>
                    <a:pt x="594577" y="1685"/>
                  </a:lnTo>
                  <a:lnTo>
                    <a:pt x="647700" y="0"/>
                  </a:lnTo>
                  <a:lnTo>
                    <a:pt x="700827" y="1685"/>
                  </a:lnTo>
                  <a:lnTo>
                    <a:pt x="752771" y="6653"/>
                  </a:lnTo>
                  <a:lnTo>
                    <a:pt x="803364" y="14772"/>
                  </a:lnTo>
                  <a:lnTo>
                    <a:pt x="852440" y="25914"/>
                  </a:lnTo>
                  <a:lnTo>
                    <a:pt x="899832" y="39945"/>
                  </a:lnTo>
                  <a:lnTo>
                    <a:pt x="945374" y="56736"/>
                  </a:lnTo>
                  <a:lnTo>
                    <a:pt x="988900" y="76155"/>
                  </a:lnTo>
                  <a:lnTo>
                    <a:pt x="1030242" y="98072"/>
                  </a:lnTo>
                  <a:lnTo>
                    <a:pt x="1069234" y="122356"/>
                  </a:lnTo>
                  <a:lnTo>
                    <a:pt x="1105709" y="148875"/>
                  </a:lnTo>
                  <a:lnTo>
                    <a:pt x="1139501" y="177500"/>
                  </a:lnTo>
                  <a:lnTo>
                    <a:pt x="1170444" y="208099"/>
                  </a:lnTo>
                  <a:lnTo>
                    <a:pt x="1198370" y="240541"/>
                  </a:lnTo>
                  <a:lnTo>
                    <a:pt x="1223113" y="274695"/>
                  </a:lnTo>
                  <a:lnTo>
                    <a:pt x="1244506" y="310431"/>
                  </a:lnTo>
                  <a:lnTo>
                    <a:pt x="1262384" y="347618"/>
                  </a:lnTo>
                  <a:lnTo>
                    <a:pt x="1276578" y="386124"/>
                  </a:lnTo>
                  <a:lnTo>
                    <a:pt x="1286923" y="425820"/>
                  </a:lnTo>
                  <a:lnTo>
                    <a:pt x="1293253" y="466573"/>
                  </a:lnTo>
                  <a:lnTo>
                    <a:pt x="1295399" y="508253"/>
                  </a:lnTo>
                  <a:lnTo>
                    <a:pt x="1293253" y="549934"/>
                  </a:lnTo>
                  <a:lnTo>
                    <a:pt x="1286923" y="590687"/>
                  </a:lnTo>
                  <a:lnTo>
                    <a:pt x="1276578" y="630383"/>
                  </a:lnTo>
                  <a:lnTo>
                    <a:pt x="1262384" y="668889"/>
                  </a:lnTo>
                  <a:lnTo>
                    <a:pt x="1244506" y="706076"/>
                  </a:lnTo>
                  <a:lnTo>
                    <a:pt x="1223113" y="741812"/>
                  </a:lnTo>
                  <a:lnTo>
                    <a:pt x="1198370" y="775966"/>
                  </a:lnTo>
                  <a:lnTo>
                    <a:pt x="1170444" y="808408"/>
                  </a:lnTo>
                  <a:lnTo>
                    <a:pt x="1139501" y="839007"/>
                  </a:lnTo>
                  <a:lnTo>
                    <a:pt x="1105709" y="867632"/>
                  </a:lnTo>
                  <a:lnTo>
                    <a:pt x="1069234" y="894151"/>
                  </a:lnTo>
                  <a:lnTo>
                    <a:pt x="1030242" y="918435"/>
                  </a:lnTo>
                  <a:lnTo>
                    <a:pt x="988900" y="940352"/>
                  </a:lnTo>
                  <a:lnTo>
                    <a:pt x="945374" y="959771"/>
                  </a:lnTo>
                  <a:lnTo>
                    <a:pt x="899832" y="976562"/>
                  </a:lnTo>
                  <a:lnTo>
                    <a:pt x="852440" y="990593"/>
                  </a:lnTo>
                  <a:lnTo>
                    <a:pt x="803364" y="1001735"/>
                  </a:lnTo>
                  <a:lnTo>
                    <a:pt x="752771" y="1009854"/>
                  </a:lnTo>
                  <a:lnTo>
                    <a:pt x="700827" y="1014822"/>
                  </a:lnTo>
                  <a:lnTo>
                    <a:pt x="647700" y="1016507"/>
                  </a:lnTo>
                  <a:lnTo>
                    <a:pt x="594577" y="1014822"/>
                  </a:lnTo>
                  <a:lnTo>
                    <a:pt x="542638" y="1009854"/>
                  </a:lnTo>
                  <a:lnTo>
                    <a:pt x="492048" y="1001735"/>
                  </a:lnTo>
                  <a:lnTo>
                    <a:pt x="442974" y="990593"/>
                  </a:lnTo>
                  <a:lnTo>
                    <a:pt x="395583" y="976562"/>
                  </a:lnTo>
                  <a:lnTo>
                    <a:pt x="350041" y="959771"/>
                  </a:lnTo>
                  <a:lnTo>
                    <a:pt x="306516" y="940352"/>
                  </a:lnTo>
                  <a:lnTo>
                    <a:pt x="265174" y="918435"/>
                  </a:lnTo>
                  <a:lnTo>
                    <a:pt x="226181" y="894151"/>
                  </a:lnTo>
                  <a:lnTo>
                    <a:pt x="189704" y="867632"/>
                  </a:lnTo>
                  <a:lnTo>
                    <a:pt x="155910" y="839007"/>
                  </a:lnTo>
                  <a:lnTo>
                    <a:pt x="124966" y="808408"/>
                  </a:lnTo>
                  <a:lnTo>
                    <a:pt x="97038" y="775966"/>
                  </a:lnTo>
                  <a:lnTo>
                    <a:pt x="72293" y="741812"/>
                  </a:lnTo>
                  <a:lnTo>
                    <a:pt x="50898" y="706076"/>
                  </a:lnTo>
                  <a:lnTo>
                    <a:pt x="33019" y="668889"/>
                  </a:lnTo>
                  <a:lnTo>
                    <a:pt x="18823" y="630383"/>
                  </a:lnTo>
                  <a:lnTo>
                    <a:pt x="8477" y="590687"/>
                  </a:lnTo>
                  <a:lnTo>
                    <a:pt x="2147" y="549934"/>
                  </a:lnTo>
                  <a:lnTo>
                    <a:pt x="0" y="508253"/>
                  </a:lnTo>
                  <a:close/>
                </a:path>
              </a:pathLst>
            </a:custGeom>
            <a:ln w="539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170180"/>
            <a:ext cx="8682990" cy="3562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spectrum.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Theory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only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seller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without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close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substitutes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Practice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dominant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exert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some</a:t>
            </a:r>
            <a:r>
              <a:rPr sz="2000" b="1" spc="2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control</a:t>
            </a:r>
            <a:r>
              <a:rPr sz="2000" b="1" spc="2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over</a:t>
            </a:r>
            <a:r>
              <a:rPr sz="2000" b="1" spc="2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29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MONOPOLY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901953"/>
            <a:ext cx="8682990" cy="313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Monopolies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spectrum.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Theory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monopoly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only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seller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without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close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substitutes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Practice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power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dominant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exert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some</a:t>
            </a:r>
            <a:r>
              <a:rPr sz="2000" b="1" spc="2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control</a:t>
            </a:r>
            <a:r>
              <a:rPr sz="2000" b="1" spc="2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over</a:t>
            </a:r>
            <a:r>
              <a:rPr sz="2000" b="1" spc="2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2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market,</a:t>
            </a:r>
            <a:r>
              <a:rPr sz="2000" b="1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e.g.,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Microsoft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(about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75%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 </a:t>
            </a:r>
            <a:r>
              <a:rPr sz="2000" dirty="0">
                <a:latin typeface="Calibri"/>
                <a:cs typeface="Calibri"/>
              </a:rPr>
              <a:t>share)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Google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(about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70%).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4804409"/>
            <a:ext cx="868489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follows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seller.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choose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monopoly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maker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3509</Words>
  <Application>Microsoft Office PowerPoint</Application>
  <PresentationFormat>On-screen Show (4:3)</PresentationFormat>
  <Paragraphs>651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Calibri</vt:lpstr>
      <vt:lpstr>Cambria Math</vt:lpstr>
      <vt:lpstr>Times New Roman</vt:lpstr>
      <vt:lpstr>Wingdings</vt:lpstr>
      <vt:lpstr>Office Theme</vt:lpstr>
      <vt:lpstr>Economics</vt:lpstr>
      <vt:lpstr>PowerPoint Presentation</vt:lpstr>
      <vt:lpstr>LECTURE OUTLINE</vt:lpstr>
      <vt:lpstr>MONOPOLY</vt:lpstr>
      <vt:lpstr>COMPETITION SPECTRUM</vt:lpstr>
      <vt:lpstr>PowerPoint Presentation</vt:lpstr>
      <vt:lpstr>PowerPoint Presentation</vt:lpstr>
      <vt:lpstr>PowerPoint Presentation</vt:lpstr>
      <vt:lpstr>MONOPOLY</vt:lpstr>
      <vt:lpstr>WHY MONOPOLY ARISE</vt:lpstr>
      <vt:lpstr>EXAMPLE OF A MONOPOLY</vt:lpstr>
      <vt:lpstr>HOW MONOPOLIES MAKE PRODUCTION AND PRICING DECISIONS</vt:lpstr>
      <vt:lpstr>PowerPoint Presentation</vt:lpstr>
      <vt:lpstr>Monopoly’s Total, Average, and Marginal Revenue</vt:lpstr>
      <vt:lpstr>PowerPoint Presentation</vt:lpstr>
      <vt:lpstr>HOW MONOPOLIES MAKE PRODUCTION AND PRICING DECISIONS</vt:lpstr>
      <vt:lpstr>HOW MONOPOLIES MAKE PRODUCTION AND PRICING DECISIONS</vt:lpstr>
      <vt:lpstr>PowerPoint Presentation</vt:lpstr>
      <vt:lpstr>Total revenue and marginal revenue</vt:lpstr>
      <vt:lpstr>Total revenue and marginal revenue</vt:lpstr>
      <vt:lpstr>PowerPoint Presentation</vt:lpstr>
      <vt:lpstr>EQUILIBRIUM UNDER MONOPOLY</vt:lpstr>
      <vt:lpstr>HOW MONOPOLIES MAKE PRODUCTION AND PRICING DECISIONS</vt:lpstr>
      <vt:lpstr>THE MONOPOLY’S PROFIT</vt:lpstr>
      <vt:lpstr>PowerPoint Presentation</vt:lpstr>
      <vt:lpstr>PowerPoint Presentation</vt:lpstr>
      <vt:lpstr>REMINDER: PERFECT COMPETITION</vt:lpstr>
      <vt:lpstr>INEFFICIENCY OF MONOPOLY</vt:lpstr>
      <vt:lpstr>PowerPoint Presentation</vt:lpstr>
      <vt:lpstr>PowerPoint Presentation</vt:lpstr>
      <vt:lpstr>IMPERFECT COMPETITION</vt:lpstr>
      <vt:lpstr>COMPETITION SPECTRUM</vt:lpstr>
      <vt:lpstr>COMPETITION SPECTRUM</vt:lpstr>
      <vt:lpstr>COMPETITION SPECTRUM</vt:lpstr>
      <vt:lpstr>PowerPoint Presentation</vt:lpstr>
      <vt:lpstr>MARKET STRUCTURES</vt:lpstr>
      <vt:lpstr>COMPETITION SPECTRUM</vt:lpstr>
      <vt:lpstr>MONOPOLISTIC COMPETITION</vt:lpstr>
      <vt:lpstr>PowerPoint Presentation</vt:lpstr>
      <vt:lpstr>MONOPOLISTIC COMPETITION – SHORT RUN</vt:lpstr>
      <vt:lpstr>MONOPOLISTIC COMPETITION – LONG RUN</vt:lpstr>
      <vt:lpstr>MONOPOLISTIC COMPETITION – LONG RUN</vt:lpstr>
      <vt:lpstr>MONOPOLISTIC COMPETITION – LONG RUN</vt:lpstr>
      <vt:lpstr>Monopolistic versus Perfect Competition (Long run)</vt:lpstr>
      <vt:lpstr>Monopolistic versus Perfect Competition (Long run)</vt:lpstr>
      <vt:lpstr>Monopolistic versus Perfect Competition (Long run)</vt:lpstr>
      <vt:lpstr>Monopolistic versus Perfect Competition (Long run)</vt:lpstr>
      <vt:lpstr>PowerPoint Presentation</vt:lpstr>
      <vt:lpstr>PowerPoint Presentation</vt:lpstr>
      <vt:lpstr>Comparison Table</vt:lpstr>
      <vt:lpstr>COMPETITION SPECTRUM</vt:lpstr>
      <vt:lpstr>OLIGOPOLIES</vt:lpstr>
      <vt:lpstr>PowerPoint Presentation</vt:lpstr>
      <vt:lpstr>SUMMARY – Monopoly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 UNVER ERBAS</cp:lastModifiedBy>
  <cp:revision>2</cp:revision>
  <dcterms:created xsi:type="dcterms:W3CDTF">2023-11-28T10:09:20Z</dcterms:created>
  <dcterms:modified xsi:type="dcterms:W3CDTF">2025-12-16T06:32:18Z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