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 id="2147483691" r:id="rId2"/>
    <p:sldMasterId id="2147483684" r:id="rId3"/>
    <p:sldMasterId id="2147483686" r:id="rId4"/>
    <p:sldMasterId id="2147483701" r:id="rId5"/>
  </p:sldMasterIdLst>
  <p:notesMasterIdLst>
    <p:notesMasterId r:id="rId51"/>
  </p:notesMasterIdLst>
  <p:sldIdLst>
    <p:sldId id="888" r:id="rId6"/>
    <p:sldId id="1186" r:id="rId7"/>
    <p:sldId id="1187" r:id="rId8"/>
    <p:sldId id="1188" r:id="rId9"/>
    <p:sldId id="1163" r:id="rId10"/>
    <p:sldId id="1162" r:id="rId11"/>
    <p:sldId id="1189" r:id="rId12"/>
    <p:sldId id="1190" r:id="rId13"/>
    <p:sldId id="1223" r:id="rId14"/>
    <p:sldId id="1224" r:id="rId15"/>
    <p:sldId id="1193" r:id="rId16"/>
    <p:sldId id="1194" r:id="rId17"/>
    <p:sldId id="1195" r:id="rId18"/>
    <p:sldId id="1196" r:id="rId19"/>
    <p:sldId id="1197" r:id="rId20"/>
    <p:sldId id="1198" r:id="rId21"/>
    <p:sldId id="1199" r:id="rId22"/>
    <p:sldId id="1200" r:id="rId23"/>
    <p:sldId id="1201" r:id="rId24"/>
    <p:sldId id="1192" r:id="rId25"/>
    <p:sldId id="1203" r:id="rId26"/>
    <p:sldId id="1204" r:id="rId27"/>
    <p:sldId id="1222" r:id="rId28"/>
    <p:sldId id="1205" r:id="rId29"/>
    <p:sldId id="1206" r:id="rId30"/>
    <p:sldId id="1207" r:id="rId31"/>
    <p:sldId id="1208" r:id="rId32"/>
    <p:sldId id="1209" r:id="rId33"/>
    <p:sldId id="1210" r:id="rId34"/>
    <p:sldId id="1211" r:id="rId35"/>
    <p:sldId id="1212" r:id="rId36"/>
    <p:sldId id="1213" r:id="rId37"/>
    <p:sldId id="1214" r:id="rId38"/>
    <p:sldId id="1215" r:id="rId39"/>
    <p:sldId id="1216" r:id="rId40"/>
    <p:sldId id="1217" r:id="rId41"/>
    <p:sldId id="1218" r:id="rId42"/>
    <p:sldId id="1219" r:id="rId43"/>
    <p:sldId id="1220" r:id="rId44"/>
    <p:sldId id="1202" r:id="rId45"/>
    <p:sldId id="442" r:id="rId46"/>
    <p:sldId id="1225" r:id="rId47"/>
    <p:sldId id="990" r:id="rId48"/>
    <p:sldId id="1185" r:id="rId49"/>
    <p:sldId id="1221"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5973D931-3BAC-4F30-9C16-B7461F574E40}">
          <p14:sldIdLst>
            <p14:sldId id="888"/>
            <p14:sldId id="1186"/>
            <p14:sldId id="1187"/>
            <p14:sldId id="1188"/>
            <p14:sldId id="1163"/>
            <p14:sldId id="1162"/>
            <p14:sldId id="1189"/>
            <p14:sldId id="1190"/>
            <p14:sldId id="1223"/>
            <p14:sldId id="1224"/>
            <p14:sldId id="1193"/>
            <p14:sldId id="1194"/>
            <p14:sldId id="1195"/>
            <p14:sldId id="1196"/>
            <p14:sldId id="1197"/>
            <p14:sldId id="1198"/>
            <p14:sldId id="1199"/>
            <p14:sldId id="1200"/>
            <p14:sldId id="1201"/>
            <p14:sldId id="1192"/>
            <p14:sldId id="1203"/>
            <p14:sldId id="1204"/>
            <p14:sldId id="1222"/>
            <p14:sldId id="1205"/>
            <p14:sldId id="1206"/>
            <p14:sldId id="1207"/>
            <p14:sldId id="1208"/>
            <p14:sldId id="1209"/>
            <p14:sldId id="1210"/>
            <p14:sldId id="1211"/>
            <p14:sldId id="1212"/>
            <p14:sldId id="1213"/>
            <p14:sldId id="1214"/>
            <p14:sldId id="1215"/>
            <p14:sldId id="1216"/>
            <p14:sldId id="1217"/>
            <p14:sldId id="1218"/>
            <p14:sldId id="1219"/>
            <p14:sldId id="1220"/>
            <p14:sldId id="1202"/>
            <p14:sldId id="442"/>
          </p14:sldIdLst>
        </p14:section>
        <p14:section name="Appendix: Image Descriptions for Unsighted Students" id="{9E859B0B-078E-463E-89A6-21C20DD280C4}">
          <p14:sldIdLst>
            <p14:sldId id="1225"/>
            <p14:sldId id="990"/>
            <p14:sldId id="1185"/>
            <p14:sldId id="1221"/>
          </p14:sldIdLst>
        </p14:section>
      </p14:sectionLst>
    </p:ext>
    <p:ext uri="{EFAFB233-063F-42B5-8137-9DF3F51BA10A}">
      <p15:sldGuideLst xmlns="" xmlns:p15="http://schemas.microsoft.com/office/powerpoint/2012/main">
        <p15:guide id="2" pos="2904" userDrawn="1">
          <p15:clr>
            <a:srgbClr val="A4A3A4"/>
          </p15:clr>
        </p15:guide>
        <p15:guide id="3" orient="horz" pos="2208" userDrawn="1">
          <p15:clr>
            <a:srgbClr val="A4A3A4"/>
          </p15:clr>
        </p15:guide>
        <p15:guide id="4" pos="5664" userDrawn="1">
          <p15:clr>
            <a:srgbClr val="A4A3A4"/>
          </p15:clr>
        </p15:guide>
        <p15:guide id="5" pos="456" userDrawn="1">
          <p15:clr>
            <a:srgbClr val="A4A3A4"/>
          </p15:clr>
        </p15:guide>
        <p15:guide id="6" orient="horz" pos="79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poren, Laura" initials="CL" lastIdx="4" clrIdx="0">
    <p:extLst>
      <p:ext uri="{19B8F6BF-5375-455C-9EA6-DF929625EA0E}">
        <p15:presenceInfo xmlns="" xmlns:p15="http://schemas.microsoft.com/office/powerpoint/2012/main" userId="S-1-5-21-1645522239-1123561945-839522115-1006658" providerId="AD"/>
      </p:ext>
    </p:extLst>
  </p:cmAuthor>
  <p:cmAuthor id="2" name="Ciporen, Laura" initials="CL [2]" lastIdx="2" clrIdx="1">
    <p:extLst>
      <p:ext uri="{19B8F6BF-5375-455C-9EA6-DF929625EA0E}">
        <p15:presenceInfo xmlns="" xmlns:p15="http://schemas.microsoft.com/office/powerpoint/2012/main" userId="S::laura.ciporen@mheducation.com::567f631f-0624-4179-9d16-569ddce48823" providerId="AD"/>
      </p:ext>
    </p:extLst>
  </p:cmAuthor>
  <p:cmAuthor id="3" name="1769" initials="1" lastIdx="2" clrIdx="2">
    <p:extLst>
      <p:ext uri="{19B8F6BF-5375-455C-9EA6-DF929625EA0E}">
        <p15:presenceInfo xmlns="" xmlns:p15="http://schemas.microsoft.com/office/powerpoint/2012/main" userId="1769"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FAE7E8"/>
    <a:srgbClr val="A9131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59" autoAdjust="0"/>
    <p:restoredTop sz="92624" autoAdjust="0"/>
  </p:normalViewPr>
  <p:slideViewPr>
    <p:cSldViewPr snapToGrid="0" showGuides="1">
      <p:cViewPr>
        <p:scale>
          <a:sx n="87" d="100"/>
          <a:sy n="87" d="100"/>
        </p:scale>
        <p:origin x="-1666" y="-10"/>
      </p:cViewPr>
      <p:guideLst>
        <p:guide orient="horz" pos="2208"/>
        <p:guide orient="horz" pos="794"/>
        <p:guide pos="2904"/>
        <p:guide pos="5664"/>
        <p:guide pos="456"/>
      </p:guideLst>
    </p:cSldViewPr>
  </p:slideViewPr>
  <p:outlineViewPr>
    <p:cViewPr>
      <p:scale>
        <a:sx n="33" d="100"/>
        <a:sy n="33" d="100"/>
      </p:scale>
      <p:origin x="0" y="-31344"/>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0C1A02-B94D-44D6-8AA3-0DD14C84C13F}" type="datetimeFigureOut">
              <a:rPr lang="en-US" smtClean="0"/>
              <a:t>3/2/2026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9E8D09-9492-4554-9C8F-456CB81F32A8}" type="slidenum">
              <a:rPr lang="en-US" smtClean="0"/>
              <a:t>‹#›</a:t>
            </a:fld>
            <a:endParaRPr lang="en-US"/>
          </a:p>
        </p:txBody>
      </p:sp>
    </p:spTree>
    <p:extLst>
      <p:ext uri="{BB962C8B-B14F-4D97-AF65-F5344CB8AC3E}">
        <p14:creationId xmlns:p14="http://schemas.microsoft.com/office/powerpoint/2010/main" val="302017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b="0" i="0" u="none" strike="noStrike" kern="1200" baseline="0" dirty="0">
                <a:solidFill>
                  <a:schemeClr val="tx1"/>
                </a:solidFill>
                <a:latin typeface="+mn-lt"/>
                <a:ea typeface="+mn-ea"/>
                <a:cs typeface="+mn-cs"/>
              </a:rPr>
              <a:t>CHAPTER 11 differentiates between international bank and domestic bank operations and examines the institutional differences of various types of international banking offices. International banks and their clients constitute the Eurocurrency market and form the core of the international money market. </a:t>
            </a:r>
            <a:endParaRPr lang="en-US" altLang="en-US" dirty="0"/>
          </a:p>
        </p:txBody>
      </p:sp>
      <p:sp>
        <p:nvSpPr>
          <p:cNvPr id="4" name="Slide Number Placeholder 3"/>
          <p:cNvSpPr>
            <a:spLocks noGrp="1"/>
          </p:cNvSpPr>
          <p:nvPr>
            <p:ph type="sldNum" sz="quarter" idx="5"/>
          </p:nvPr>
        </p:nvSpPr>
        <p:spPr/>
        <p:txBody>
          <a:bodyPr/>
          <a:lstStyle/>
          <a:p>
            <a:fld id="{B92DAC94-9F0F-40D5-A23E-FE7174680F07}" type="slidenum">
              <a:rPr lang="en-US" smtClean="0"/>
              <a:t>1</a:t>
            </a:fld>
            <a:endParaRPr lang="en-US"/>
          </a:p>
        </p:txBody>
      </p:sp>
    </p:spTree>
    <p:extLst>
      <p:ext uri="{BB962C8B-B14F-4D97-AF65-F5344CB8AC3E}">
        <p14:creationId xmlns:p14="http://schemas.microsoft.com/office/powerpoint/2010/main" val="801767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Few banks chose the third alternative.</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t>35</a:t>
            </a:fld>
            <a:endParaRPr lang="en-US"/>
          </a:p>
        </p:txBody>
      </p:sp>
    </p:spTree>
    <p:extLst>
      <p:ext uri="{BB962C8B-B14F-4D97-AF65-F5344CB8AC3E}">
        <p14:creationId xmlns:p14="http://schemas.microsoft.com/office/powerpoint/2010/main" val="1090359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Few banks chose the third alternative.</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t>36</a:t>
            </a:fld>
            <a:endParaRPr lang="en-US"/>
          </a:p>
        </p:txBody>
      </p:sp>
    </p:spTree>
    <p:extLst>
      <p:ext uri="{BB962C8B-B14F-4D97-AF65-F5344CB8AC3E}">
        <p14:creationId xmlns:p14="http://schemas.microsoft.com/office/powerpoint/2010/main" val="1463112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41</a:t>
            </a:fld>
            <a:endParaRPr lang="en-US"/>
          </a:p>
        </p:txBody>
      </p:sp>
    </p:spTree>
    <p:extLst>
      <p:ext uri="{BB962C8B-B14F-4D97-AF65-F5344CB8AC3E}">
        <p14:creationId xmlns:p14="http://schemas.microsoft.com/office/powerpoint/2010/main" val="4005741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t>42</a:t>
            </a:fld>
            <a:endParaRPr lang="en-US"/>
          </a:p>
        </p:txBody>
      </p:sp>
    </p:spTree>
    <p:extLst>
      <p:ext uri="{BB962C8B-B14F-4D97-AF65-F5344CB8AC3E}">
        <p14:creationId xmlns:p14="http://schemas.microsoft.com/office/powerpoint/2010/main" val="2293002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800" dirty="0" smtClean="0"/>
              <a:t>Bir para birimi, ait olduğu ülkenin dışındaki bir bankada tutuluyorsa buna </a:t>
            </a:r>
            <a:r>
              <a:rPr lang="tr-TR" sz="800" b="1" dirty="0" err="1" smtClean="0"/>
              <a:t>Eurocurrency</a:t>
            </a:r>
            <a:r>
              <a:rPr lang="tr-TR" sz="800" dirty="0" smtClean="0"/>
              <a:t> denir ve bu fonların işlem gördüğü piyasa da </a:t>
            </a:r>
            <a:r>
              <a:rPr lang="tr-TR" sz="800" b="1" dirty="0" err="1" smtClean="0"/>
              <a:t>Eurocurrency</a:t>
            </a:r>
            <a:r>
              <a:rPr lang="tr-TR" sz="800" b="1" dirty="0" smtClean="0"/>
              <a:t> market</a:t>
            </a:r>
            <a:r>
              <a:rPr lang="tr-TR" sz="800" dirty="0" smtClean="0"/>
              <a:t> olarak adlandırılır.</a:t>
            </a:r>
          </a:p>
          <a:p>
            <a:r>
              <a:rPr lang="tr-TR" sz="800" b="1" dirty="0" smtClean="0"/>
              <a:t>Örnek:</a:t>
            </a:r>
          </a:p>
          <a:p>
            <a:r>
              <a:rPr lang="tr-TR" sz="800" dirty="0" smtClean="0"/>
              <a:t>ABD dolarının Londra’daki bir bankada tutulması → </a:t>
            </a:r>
            <a:r>
              <a:rPr lang="tr-TR" sz="800" b="1" dirty="0" err="1" smtClean="0"/>
              <a:t>Eurodollar</a:t>
            </a:r>
            <a:endParaRPr lang="tr-TR" sz="800" dirty="0" smtClean="0"/>
          </a:p>
          <a:p>
            <a:r>
              <a:rPr lang="tr-TR" sz="800" dirty="0" smtClean="0"/>
              <a:t>Japon yeninin Türkiye’de tutulması → </a:t>
            </a:r>
            <a:r>
              <a:rPr lang="tr-TR" sz="800" b="1" dirty="0" err="1" smtClean="0"/>
              <a:t>Euroyen</a:t>
            </a:r>
            <a:endParaRPr lang="tr-TR" sz="800" dirty="0" smtClean="0"/>
          </a:p>
          <a:p>
            <a:r>
              <a:rPr lang="tr-TR" sz="800" dirty="0" smtClean="0"/>
              <a:t>Euro’nun ABD’de tutulması → </a:t>
            </a:r>
            <a:r>
              <a:rPr lang="tr-TR" sz="800" b="1" dirty="0" err="1" smtClean="0"/>
              <a:t>Euroeuro</a:t>
            </a:r>
            <a:endParaRPr lang="tr-TR" sz="800" dirty="0" smtClean="0"/>
          </a:p>
          <a:p>
            <a:r>
              <a:rPr lang="tr-TR" sz="800" dirty="0" smtClean="0"/>
              <a:t>Buradaki “Euro” kelimesi </a:t>
            </a:r>
            <a:r>
              <a:rPr lang="tr-TR" sz="800" b="1" dirty="0" smtClean="0"/>
              <a:t>Euro para birimini ifade etmez</a:t>
            </a:r>
            <a:r>
              <a:rPr lang="tr-TR" sz="800" dirty="0" smtClean="0"/>
              <a:t>, sadece “</a:t>
            </a:r>
            <a:r>
              <a:rPr lang="tr-TR" sz="800" b="1" dirty="0" smtClean="0"/>
              <a:t>para biriminin kendi ülkesi dışında tutulduğunu</a:t>
            </a:r>
            <a:r>
              <a:rPr lang="tr-TR" sz="800" dirty="0" smtClean="0"/>
              <a:t>” gösterir.</a:t>
            </a:r>
          </a:p>
          <a:p>
            <a:endParaRPr lang="tr-TR" dirty="0"/>
          </a:p>
        </p:txBody>
      </p:sp>
      <p:sp>
        <p:nvSpPr>
          <p:cNvPr id="4" name="Slayt Numarası Yer Tutucusu 3"/>
          <p:cNvSpPr>
            <a:spLocks noGrp="1"/>
          </p:cNvSpPr>
          <p:nvPr>
            <p:ph type="sldNum" sz="quarter" idx="10"/>
          </p:nvPr>
        </p:nvSpPr>
        <p:spPr/>
        <p:txBody>
          <a:bodyPr/>
          <a:lstStyle/>
          <a:p>
            <a:fld id="{969E8D09-9492-4554-9C8F-456CB81F32A8}" type="slidenum">
              <a:rPr lang="en-US" smtClean="0"/>
              <a:t>5</a:t>
            </a:fld>
            <a:endParaRPr lang="en-US"/>
          </a:p>
        </p:txBody>
      </p:sp>
    </p:spTree>
    <p:extLst>
      <p:ext uri="{BB962C8B-B14F-4D97-AF65-F5344CB8AC3E}">
        <p14:creationId xmlns:p14="http://schemas.microsoft.com/office/powerpoint/2010/main" val="3269099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Branch banking is the most popular way for U.S. banks to expand operations overseas.</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t>14</a:t>
            </a:fld>
            <a:endParaRPr lang="en-US"/>
          </a:p>
        </p:txBody>
      </p:sp>
    </p:spTree>
    <p:extLst>
      <p:ext uri="{BB962C8B-B14F-4D97-AF65-F5344CB8AC3E}">
        <p14:creationId xmlns:p14="http://schemas.microsoft.com/office/powerpoint/2010/main" val="3449653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International Monetary Fund has recognized the Bahamas, Bahrain, the Cayman Islands, Hong Kong, Panama, and Singapore as major offshore banking centers.</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t>17</a:t>
            </a:fld>
            <a:endParaRPr lang="en-US"/>
          </a:p>
        </p:txBody>
      </p:sp>
    </p:spTree>
    <p:extLst>
      <p:ext uri="{BB962C8B-B14F-4D97-AF65-F5344CB8AC3E}">
        <p14:creationId xmlns:p14="http://schemas.microsoft.com/office/powerpoint/2010/main" val="3789005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On December 7, 2017, the Basel Committee announced additional reforms to Basel III that seek to restore credibility in the calculation of risk-weighted assets and improve the comparability of banks’ capital ratios. They are scheduled for implementation through 2021.</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t>20</a:t>
            </a:fld>
            <a:endParaRPr lang="en-US"/>
          </a:p>
        </p:txBody>
      </p:sp>
    </p:spTree>
    <p:extLst>
      <p:ext uri="{BB962C8B-B14F-4D97-AF65-F5344CB8AC3E}">
        <p14:creationId xmlns:p14="http://schemas.microsoft.com/office/powerpoint/2010/main" val="57051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London has historically been, and remains, the major Eurocurrency financial center.</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t>22</a:t>
            </a:fld>
            <a:endParaRPr lang="en-US"/>
          </a:p>
        </p:txBody>
      </p:sp>
    </p:spTree>
    <p:extLst>
      <p:ext uri="{BB962C8B-B14F-4D97-AF65-F5344CB8AC3E}">
        <p14:creationId xmlns:p14="http://schemas.microsoft.com/office/powerpoint/2010/main" val="174454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FRAs can be used for speculative purposes also.</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t>28</a:t>
            </a:fld>
            <a:endParaRPr lang="en-US"/>
          </a:p>
        </p:txBody>
      </p:sp>
    </p:spTree>
    <p:extLst>
      <p:ext uri="{BB962C8B-B14F-4D97-AF65-F5344CB8AC3E}">
        <p14:creationId xmlns:p14="http://schemas.microsoft.com/office/powerpoint/2010/main" val="3637954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During the LDC debt crisis, a secondary market developed for LDC debt at prices discounted significantly from face value. The secondary market consisted of approximately 50 creditor banks, investment banks, and boutique market makers.</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t>33</a:t>
            </a:fld>
            <a:endParaRPr lang="en-US"/>
          </a:p>
        </p:txBody>
      </p:sp>
    </p:spTree>
    <p:extLst>
      <p:ext uri="{BB962C8B-B14F-4D97-AF65-F5344CB8AC3E}">
        <p14:creationId xmlns:p14="http://schemas.microsoft.com/office/powerpoint/2010/main" val="369158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Exhibit 11.9 diagrams a hypothetical debt-for-equity swap. The exhibit shows a MNC purchasing $100 million of Mexican debt (either directly or through a market maker) from a creditor bank for $60 million, that is, at a 40 percent discount from face value. The MNC then redeems the $100 million note from the Mexican central bank for the equivalent of $80 million in Mexican pesos at the current exchange rate. The Mexican pesos are invested in a Mexican subsidiary of the MNC or in an equity position in an LDC firm. The MNC has paid $60 million for $80 million in Mexican pesos. </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t>34</a:t>
            </a:fld>
            <a:endParaRPr lang="en-US"/>
          </a:p>
        </p:txBody>
      </p:sp>
    </p:spTree>
    <p:extLst>
      <p:ext uri="{BB962C8B-B14F-4D97-AF65-F5344CB8AC3E}">
        <p14:creationId xmlns:p14="http://schemas.microsoft.com/office/powerpoint/2010/main" val="948550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 xmlns:adec="http://schemas.microsoft.com/office/drawing/2017/decorative" val="1"/>
              </a:ext>
            </a:extLst>
          </p:cNvPr>
          <p:cNvGrpSpPr/>
          <p:nvPr userDrawn="1"/>
        </p:nvGrpSpPr>
        <p:grpSpPr>
          <a:xfrm>
            <a:off x="346105" y="2099014"/>
            <a:ext cx="3863458" cy="3863458"/>
            <a:chOff x="331115" y="2099014"/>
            <a:chExt cx="3863458" cy="3863458"/>
          </a:xfrm>
        </p:grpSpPr>
        <p:sp>
          <p:nvSpPr>
            <p:cNvPr id="13" name="Rectangle 12">
              <a:extLst>
                <a:ext uri="{FF2B5EF4-FFF2-40B4-BE49-F238E27FC236}">
                  <a16:creationId xmlns="" xmlns:a16="http://schemas.microsoft.com/office/drawing/2014/main" id="{FD9DDEA9-6897-2B48-BA6A-9075880AA615}"/>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4" name="Rectangle 13">
              <a:extLst>
                <a:ext uri="{FF2B5EF4-FFF2-40B4-BE49-F238E27FC236}">
                  <a16:creationId xmlns="" xmlns:a16="http://schemas.microsoft.com/office/drawing/2014/main"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 xmlns:a16="http://schemas.microsoft.com/office/drawing/2014/main" id="{AFE6DE48-1064-2849-AF2D-2E29711B1885}"/>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p:ph type="ctrTitle" hasCustomPrompt="1"/>
          </p:nvPr>
        </p:nvSpPr>
        <p:spPr>
          <a:xfrm>
            <a:off x="621792" y="3140014"/>
            <a:ext cx="2788920" cy="1157665"/>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p:ph type="subTitle" idx="1" hasCustomPrompt="1"/>
          </p:nvPr>
        </p:nvSpPr>
        <p:spPr>
          <a:xfrm>
            <a:off x="621792" y="4261103"/>
            <a:ext cx="2788920" cy="612821"/>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 xmlns:a16="http://schemas.microsoft.com/office/drawing/2014/main" id="{EC86C884-D766-9149-B40E-B86A943DE6D1}"/>
              </a:ext>
              <a:ext uri="{C183D7F6-B498-43B3-948B-1728B52AA6E4}">
                <adec:decorative xmlns=""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p:ph type="body" sz="quarter" idx="10" hasCustomPrompt="1"/>
          </p:nvPr>
        </p:nvSpPr>
        <p:spPr>
          <a:xfrm>
            <a:off x="621792" y="5093208"/>
            <a:ext cx="2788920" cy="576185"/>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 xmlns:a16="http://schemas.microsoft.com/office/drawing/2014/main" id="{67C61915-1FDF-4DF1-95F4-8BAC894B4DC1}"/>
              </a:ext>
            </a:extLst>
          </p:cNvPr>
          <p:cNvSpPr>
            <a:spLocks noGrp="1"/>
          </p:cNvSpPr>
          <p:nvPr>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2" name="Long Copyright">
            <a:extLst>
              <a:ext uri="{FF2B5EF4-FFF2-40B4-BE49-F238E27FC236}">
                <a16:creationId xmlns="" xmlns:a16="http://schemas.microsoft.com/office/drawing/2014/main" id="{8AC4EEC4-5547-4185-92E7-A6CAF888043F}"/>
              </a:ext>
            </a:extLst>
          </p:cNvPr>
          <p:cNvSpPr>
            <a:spLocks noGrp="1"/>
          </p:cNvSpPr>
          <p:nvPr>
            <p:ph type="ftr" sz="quarter" idx="12"/>
          </p:nvPr>
        </p:nvSpPr>
        <p:spPr>
          <a:xfrm>
            <a:off x="0" y="6478438"/>
            <a:ext cx="9144000" cy="374266"/>
          </a:xfrm>
        </p:spPr>
        <p:txBody>
          <a:bodyPr/>
          <a:lstStyle>
            <a:lvl1pPr algn="ctr">
              <a:defRPr>
                <a:solidFill>
                  <a:schemeClr val="tx1">
                    <a:lumMod val="50000"/>
                    <a:lumOff val="50000"/>
                  </a:schemeClr>
                </a:solidFill>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Tree>
    <p:extLst>
      <p:ext uri="{BB962C8B-B14F-4D97-AF65-F5344CB8AC3E}">
        <p14:creationId xmlns:p14="http://schemas.microsoft.com/office/powerpoint/2010/main" val="1001655917"/>
      </p:ext>
    </p:extLst>
  </p:cSld>
  <p:clrMapOvr>
    <a:masterClrMapping/>
  </p:clrMapOvr>
  <p:extLst>
    <p:ext uri="{DCECCB84-F9BA-43D5-87BE-67443E8EF086}">
      <p15:sldGuideLst xmlns="" xmlns:p15="http://schemas.microsoft.com/office/powerpoint/2012/main">
        <p15:guide id="1" orient="horz" pos="957">
          <p15:clr>
            <a:srgbClr val="FBAE40"/>
          </p15:clr>
        </p15:guide>
        <p15:guide id="2" orient="horz" pos="41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One Main Placeholder">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A4407840-F6A4-4638-BB2F-9FBAA1A81461}"/>
              </a:ext>
            </a:extLst>
          </p:cNvPr>
          <p:cNvSpPr>
            <a:spLocks noGrp="1"/>
          </p:cNvSpPr>
          <p:nvPr>
            <p:ph type="title" hasCustomPrompt="1"/>
          </p:nvPr>
        </p:nvSpPr>
        <p:spPr>
          <a:xfrm>
            <a:off x="342901" y="304800"/>
            <a:ext cx="2344882"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0" name="Picture 9">
            <a:extLst>
              <a:ext uri="{FF2B5EF4-FFF2-40B4-BE49-F238E27FC236}">
                <a16:creationId xmlns="" xmlns:a16="http://schemas.microsoft.com/office/drawing/2014/main" id="{23A00108-6ED3-416D-B7AC-3A9D6F2EF0AF}"/>
              </a:ext>
            </a:extLst>
          </p:cNvPr>
          <p:cNvPicPr>
            <a:picLocks noChangeAspect="1"/>
          </p:cNvPicPr>
          <p:nvPr userDrawn="1"/>
        </p:nvPicPr>
        <p:blipFill>
          <a:blip r:embed="rId2"/>
          <a:stretch>
            <a:fillRect/>
          </a:stretch>
        </p:blipFill>
        <p:spPr>
          <a:xfrm>
            <a:off x="4448193" y="489743"/>
            <a:ext cx="4352906" cy="239714"/>
          </a:xfrm>
          <a:prstGeom prst="rect">
            <a:avLst/>
          </a:prstGeom>
        </p:spPr>
      </p:pic>
    </p:spTree>
    <p:extLst>
      <p:ext uri="{BB962C8B-B14F-4D97-AF65-F5344CB8AC3E}">
        <p14:creationId xmlns:p14="http://schemas.microsoft.com/office/powerpoint/2010/main" val="43045211"/>
      </p:ext>
    </p:extLst>
  </p:cSld>
  <p:clrMapOvr>
    <a:masterClrMapping/>
  </p:clrMapOvr>
  <p:extLst>
    <p:ext uri="{DCECCB84-F9BA-43D5-87BE-67443E8EF086}">
      <p15:sldGuideLst xmlns=""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One Main Placeholder">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0" name="Picture 9" descr="Adapting to Change logo.">
            <a:extLst>
              <a:ext uri="{FF2B5EF4-FFF2-40B4-BE49-F238E27FC236}">
                <a16:creationId xmlns="" xmlns:a16="http://schemas.microsoft.com/office/drawing/2014/main" id="{A0A183BC-7319-45B8-B0D2-D92CDB14409F}"/>
              </a:ext>
            </a:extLst>
          </p:cNvPr>
          <p:cNvPicPr>
            <a:picLocks noChangeAspect="1"/>
          </p:cNvPicPr>
          <p:nvPr userDrawn="1"/>
        </p:nvPicPr>
        <p:blipFill>
          <a:blip r:embed="rId2"/>
          <a:stretch>
            <a:fillRect/>
          </a:stretch>
        </p:blipFill>
        <p:spPr>
          <a:xfrm>
            <a:off x="55420" y="207110"/>
            <a:ext cx="2472744" cy="824248"/>
          </a:xfrm>
          <a:prstGeom prst="rect">
            <a:avLst/>
          </a:prstGeom>
        </p:spPr>
      </p:pic>
    </p:spTree>
    <p:extLst>
      <p:ext uri="{BB962C8B-B14F-4D97-AF65-F5344CB8AC3E}">
        <p14:creationId xmlns:p14="http://schemas.microsoft.com/office/powerpoint/2010/main" val="624793107"/>
      </p:ext>
    </p:extLst>
  </p:cSld>
  <p:clrMapOvr>
    <a:masterClrMapping/>
  </p:clrMapOvr>
  <p:extLst>
    <p:ext uri="{DCECCB84-F9BA-43D5-87BE-67443E8EF086}">
      <p15:sldGuideLst xmlns=""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One Main Placeholder">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 xmlns:a16="http://schemas.microsoft.com/office/drawing/2014/main" id="{D13536C2-DC17-4031-9948-17E37EF99112}"/>
              </a:ext>
            </a:extLst>
          </p:cNvPr>
          <p:cNvSpPr>
            <a:spLocks noGrp="1"/>
          </p:cNvSpPr>
          <p:nvPr>
            <p:ph sz="quarter" idx="11" hasCustomPrompt="1"/>
          </p:nvPr>
        </p:nvSpPr>
        <p:spPr>
          <a:xfrm>
            <a:off x="342900" y="1276709"/>
            <a:ext cx="8458200" cy="288621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8" name="Content Placeholder 1">
            <a:extLst>
              <a:ext uri="{FF2B5EF4-FFF2-40B4-BE49-F238E27FC236}">
                <a16:creationId xmlns="" xmlns:a16="http://schemas.microsoft.com/office/drawing/2014/main" id="{DFC2A6F8-97FC-43BF-92B6-FFCCF20D98D7}"/>
              </a:ext>
            </a:extLst>
          </p:cNvPr>
          <p:cNvSpPr>
            <a:spLocks noGrp="1"/>
          </p:cNvSpPr>
          <p:nvPr>
            <p:ph sz="quarter" idx="14" hasCustomPrompt="1"/>
          </p:nvPr>
        </p:nvSpPr>
        <p:spPr>
          <a:xfrm>
            <a:off x="342900" y="4275652"/>
            <a:ext cx="8458200" cy="197132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0" name="Picture 9" descr="Adapting to Change logo.">
            <a:extLst>
              <a:ext uri="{FF2B5EF4-FFF2-40B4-BE49-F238E27FC236}">
                <a16:creationId xmlns="" xmlns:a16="http://schemas.microsoft.com/office/drawing/2014/main" id="{A0A183BC-7319-45B8-B0D2-D92CDB14409F}"/>
              </a:ext>
            </a:extLst>
          </p:cNvPr>
          <p:cNvPicPr>
            <a:picLocks noChangeAspect="1"/>
          </p:cNvPicPr>
          <p:nvPr userDrawn="1"/>
        </p:nvPicPr>
        <p:blipFill>
          <a:blip r:embed="rId2"/>
          <a:stretch>
            <a:fillRect/>
          </a:stretch>
        </p:blipFill>
        <p:spPr>
          <a:xfrm>
            <a:off x="55420" y="207110"/>
            <a:ext cx="2472744" cy="824248"/>
          </a:xfrm>
          <a:prstGeom prst="rect">
            <a:avLst/>
          </a:prstGeom>
        </p:spPr>
      </p:pic>
    </p:spTree>
    <p:extLst>
      <p:ext uri="{BB962C8B-B14F-4D97-AF65-F5344CB8AC3E}">
        <p14:creationId xmlns:p14="http://schemas.microsoft.com/office/powerpoint/2010/main" val="765222957"/>
      </p:ext>
    </p:extLst>
  </p:cSld>
  <p:clrMapOvr>
    <a:masterClrMapping/>
  </p:clrMapOvr>
  <p:extLst>
    <p:ext uri="{DCECCB84-F9BA-43D5-87BE-67443E8EF086}">
      <p15:sldGuideLst xmlns=""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One Main Placeholder">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2" name="Picture 11" descr="Reaching beyond our borders icon.">
            <a:extLst>
              <a:ext uri="{FF2B5EF4-FFF2-40B4-BE49-F238E27FC236}">
                <a16:creationId xmlns="" xmlns:a16="http://schemas.microsoft.com/office/drawing/2014/main" id="{6B5ACA4D-D63F-4493-A4F0-FFA2A5827540}"/>
              </a:ext>
            </a:extLst>
          </p:cNvPr>
          <p:cNvPicPr>
            <a:picLocks noChangeAspect="1"/>
          </p:cNvPicPr>
          <p:nvPr userDrawn="1"/>
        </p:nvPicPr>
        <p:blipFill>
          <a:blip r:embed="rId2"/>
          <a:stretch>
            <a:fillRect/>
          </a:stretch>
        </p:blipFill>
        <p:spPr>
          <a:xfrm>
            <a:off x="28124" y="217261"/>
            <a:ext cx="2514600" cy="803946"/>
          </a:xfrm>
          <a:prstGeom prst="rect">
            <a:avLst/>
          </a:prstGeom>
        </p:spPr>
      </p:pic>
    </p:spTree>
    <p:extLst>
      <p:ext uri="{BB962C8B-B14F-4D97-AF65-F5344CB8AC3E}">
        <p14:creationId xmlns:p14="http://schemas.microsoft.com/office/powerpoint/2010/main" val="2367333426"/>
      </p:ext>
    </p:extLst>
  </p:cSld>
  <p:clrMapOvr>
    <a:masterClrMapping/>
  </p:clrMapOvr>
  <p:extLst>
    <p:ext uri="{DCECCB84-F9BA-43D5-87BE-67443E8EF086}">
      <p15:sldGuideLst xmlns=""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defRPr sz="2400"/>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 xmlns:a16="http://schemas.microsoft.com/office/drawing/2014/main" id="{0B2D170F-7AF9-40BB-A11B-08474DF5C3AA}"/>
              </a:ext>
            </a:extLst>
          </p:cNvPr>
          <p:cNvSpPr>
            <a:spLocks noGrp="1"/>
          </p:cNvSpPr>
          <p:nvPr>
            <p:ph sz="quarter" idx="14" hasCustomPrompt="1"/>
          </p:nvPr>
        </p:nvSpPr>
        <p:spPr>
          <a:xfrm>
            <a:off x="342900" y="4343400"/>
            <a:ext cx="8458200" cy="1905000"/>
          </a:xfrm>
        </p:spPr>
        <p:txBody>
          <a:bodyPr/>
          <a:lstStyle>
            <a:lvl1pPr>
              <a:defRPr sz="2400"/>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3422933013"/>
      </p:ext>
    </p:extLst>
  </p:cSld>
  <p:clrMapOvr>
    <a:masterClrMapping/>
  </p:clrMapOvr>
  <p:extLst>
    <p:ext uri="{DCECCB84-F9BA-43D5-87BE-67443E8EF086}">
      <p15:sldGuideLst xmlns="" xmlns:p15="http://schemas.microsoft.com/office/powerpoint/2012/main">
        <p15:guide id="1" orient="horz" pos="2592" userDrawn="1">
          <p15:clr>
            <a:srgbClr val="FBAE40"/>
          </p15:clr>
        </p15:guide>
        <p15:guide id="2" orient="horz" pos="273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 xmlns:a16="http://schemas.microsoft.com/office/drawing/2014/main" id="{D13536C2-DC17-4031-9948-17E37EF99112}"/>
              </a:ext>
            </a:extLst>
          </p:cNvPr>
          <p:cNvSpPr>
            <a:spLocks noGrp="1"/>
          </p:cNvSpPr>
          <p:nvPr>
            <p:ph sz="quarter" idx="11" hasCustomPrompt="1"/>
          </p:nvPr>
        </p:nvSpPr>
        <p:spPr>
          <a:xfrm>
            <a:off x="342900" y="1276709"/>
            <a:ext cx="2885209"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 xmlns:a16="http://schemas.microsoft.com/office/drawing/2014/main" id="{0B2D170F-7AF9-40BB-A11B-08474DF5C3AA}"/>
              </a:ext>
            </a:extLst>
          </p:cNvPr>
          <p:cNvSpPr>
            <a:spLocks noGrp="1"/>
          </p:cNvSpPr>
          <p:nvPr>
            <p:ph sz="quarter" idx="14" hasCustomPrompt="1"/>
          </p:nvPr>
        </p:nvSpPr>
        <p:spPr>
          <a:xfrm>
            <a:off x="5915890" y="1276709"/>
            <a:ext cx="2885209" cy="4971691"/>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
        <p:nvSpPr>
          <p:cNvPr id="8" name="Content Placeholder 1">
            <a:extLst>
              <a:ext uri="{FF2B5EF4-FFF2-40B4-BE49-F238E27FC236}">
                <a16:creationId xmlns="" xmlns:a16="http://schemas.microsoft.com/office/drawing/2014/main" id="{AFC6CBC7-BAAC-424A-9874-C0A2733A2711}"/>
              </a:ext>
            </a:extLst>
          </p:cNvPr>
          <p:cNvSpPr>
            <a:spLocks noGrp="1"/>
          </p:cNvSpPr>
          <p:nvPr>
            <p:ph sz="quarter" idx="15" hasCustomPrompt="1"/>
          </p:nvPr>
        </p:nvSpPr>
        <p:spPr>
          <a:xfrm>
            <a:off x="2961419" y="1290559"/>
            <a:ext cx="2885209"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Tree>
    <p:extLst>
      <p:ext uri="{BB962C8B-B14F-4D97-AF65-F5344CB8AC3E}">
        <p14:creationId xmlns:p14="http://schemas.microsoft.com/office/powerpoint/2010/main" val="374121542"/>
      </p:ext>
    </p:extLst>
  </p:cSld>
  <p:clrMapOvr>
    <a:masterClrMapping/>
  </p:clrMapOvr>
  <p:extLst>
    <p:ext uri="{DCECCB84-F9BA-43D5-87BE-67443E8EF086}">
      <p15:sldGuideLst xmlns=""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 xmlns:a16="http://schemas.microsoft.com/office/drawing/2014/main" id="{D13536C2-DC17-4031-9948-17E37EF99112}"/>
              </a:ext>
            </a:extLst>
          </p:cNvPr>
          <p:cNvSpPr>
            <a:spLocks noGrp="1"/>
          </p:cNvSpPr>
          <p:nvPr>
            <p:ph sz="quarter" idx="11" hasCustomPrompt="1"/>
          </p:nvPr>
        </p:nvSpPr>
        <p:spPr>
          <a:xfrm>
            <a:off x="342900" y="1276709"/>
            <a:ext cx="8458200" cy="157732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 xmlns:a16="http://schemas.microsoft.com/office/drawing/2014/main" id="{0B2D170F-7AF9-40BB-A11B-08474DF5C3AA}"/>
              </a:ext>
            </a:extLst>
          </p:cNvPr>
          <p:cNvSpPr>
            <a:spLocks noGrp="1"/>
          </p:cNvSpPr>
          <p:nvPr>
            <p:ph sz="quarter" idx="14" hasCustomPrompt="1"/>
          </p:nvPr>
        </p:nvSpPr>
        <p:spPr>
          <a:xfrm>
            <a:off x="342900" y="2916383"/>
            <a:ext cx="8458200" cy="1577327"/>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
        <p:nvSpPr>
          <p:cNvPr id="8" name="Content Placeholder 2">
            <a:extLst>
              <a:ext uri="{FF2B5EF4-FFF2-40B4-BE49-F238E27FC236}">
                <a16:creationId xmlns="" xmlns:a16="http://schemas.microsoft.com/office/drawing/2014/main" id="{7C02FDC4-9007-47FA-8867-BFB4513F337E}"/>
              </a:ext>
            </a:extLst>
          </p:cNvPr>
          <p:cNvSpPr>
            <a:spLocks noGrp="1"/>
          </p:cNvSpPr>
          <p:nvPr>
            <p:ph sz="quarter" idx="15" hasCustomPrompt="1"/>
          </p:nvPr>
        </p:nvSpPr>
        <p:spPr>
          <a:xfrm>
            <a:off x="356750" y="4648197"/>
            <a:ext cx="8458200" cy="1577327"/>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Tree>
    <p:extLst>
      <p:ext uri="{BB962C8B-B14F-4D97-AF65-F5344CB8AC3E}">
        <p14:creationId xmlns:p14="http://schemas.microsoft.com/office/powerpoint/2010/main" val="2620176990"/>
      </p:ext>
    </p:extLst>
  </p:cSld>
  <p:clrMapOvr>
    <a:masterClrMapping/>
  </p:clrMapOvr>
  <p:extLst>
    <p:ext uri="{DCECCB84-F9BA-43D5-87BE-67443E8EF086}">
      <p15:sldGuideLst xmlns=""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 xmlns:a16="http://schemas.microsoft.com/office/drawing/2014/main" id="{D13536C2-DC17-4031-9948-17E37EF99112}"/>
              </a:ext>
            </a:extLst>
          </p:cNvPr>
          <p:cNvSpPr>
            <a:spLocks noGrp="1"/>
          </p:cNvSpPr>
          <p:nvPr>
            <p:ph sz="quarter" idx="11" hasCustomPrompt="1"/>
          </p:nvPr>
        </p:nvSpPr>
        <p:spPr>
          <a:xfrm>
            <a:off x="342900" y="1276709"/>
            <a:ext cx="40767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 xmlns:a16="http://schemas.microsoft.com/office/drawing/2014/main" id="{0B2D170F-7AF9-40BB-A11B-08474DF5C3AA}"/>
              </a:ext>
            </a:extLst>
          </p:cNvPr>
          <p:cNvSpPr>
            <a:spLocks noGrp="1"/>
          </p:cNvSpPr>
          <p:nvPr>
            <p:ph sz="quarter" idx="14" hasCustomPrompt="1"/>
          </p:nvPr>
        </p:nvSpPr>
        <p:spPr>
          <a:xfrm>
            <a:off x="4724400" y="1273051"/>
            <a:ext cx="4076700" cy="4991100"/>
          </a:xfrm>
        </p:spPr>
        <p:txBody>
          <a:bodyPr/>
          <a:lstStyle>
            <a:lvl1pPr>
              <a:defRPr/>
            </a:lvl1pPr>
            <a:lvl2pPr marL="292608" indent="-292608">
              <a:spcBef>
                <a:spcPts val="1000"/>
              </a:spcBef>
              <a:spcAft>
                <a:spcPts val="0"/>
              </a:spcAft>
              <a:defRPr/>
            </a:lvl2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478815702"/>
      </p:ext>
    </p:extLst>
  </p:cSld>
  <p:clrMapOvr>
    <a:masterClrMapping/>
  </p:clrMapOvr>
  <p:extLst>
    <p:ext uri="{DCECCB84-F9BA-43D5-87BE-67443E8EF086}">
      <p15:sldGuideLst xmlns=""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A4407840-F6A4-4638-BB2F-9FBAA1A81461}"/>
              </a:ext>
            </a:extLst>
          </p:cNvPr>
          <p:cNvSpPr>
            <a:spLocks noGrp="1"/>
          </p:cNvSpPr>
          <p:nvPr>
            <p:ph type="title" hasCustomPrompt="1"/>
          </p:nvPr>
        </p:nvSpPr>
        <p:spPr>
          <a:xfrm>
            <a:off x="2022764" y="192490"/>
            <a:ext cx="6778335"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4" name="Picture 3">
            <a:extLst>
              <a:ext uri="{FF2B5EF4-FFF2-40B4-BE49-F238E27FC236}">
                <a16:creationId xmlns="" xmlns:a16="http://schemas.microsoft.com/office/drawing/2014/main" id="{15A7E40D-2A6B-4B43-8474-A1C9EAF1D337}"/>
              </a:ext>
            </a:extLst>
          </p:cNvPr>
          <p:cNvPicPr>
            <a:picLocks noChangeAspect="1"/>
          </p:cNvPicPr>
          <p:nvPr userDrawn="1"/>
        </p:nvPicPr>
        <p:blipFill>
          <a:blip r:embed="rId2"/>
          <a:stretch>
            <a:fillRect/>
          </a:stretch>
        </p:blipFill>
        <p:spPr>
          <a:xfrm>
            <a:off x="342900" y="399540"/>
            <a:ext cx="1531522" cy="420120"/>
          </a:xfrm>
          <a:prstGeom prst="rect">
            <a:avLst/>
          </a:prstGeom>
        </p:spPr>
      </p:pic>
    </p:spTree>
    <p:extLst>
      <p:ext uri="{BB962C8B-B14F-4D97-AF65-F5344CB8AC3E}">
        <p14:creationId xmlns:p14="http://schemas.microsoft.com/office/powerpoint/2010/main" val="482981918"/>
      </p:ext>
    </p:extLst>
  </p:cSld>
  <p:clrMapOvr>
    <a:masterClrMapping/>
  </p:clrMapOvr>
  <p:extLst>
    <p:ext uri="{DCECCB84-F9BA-43D5-87BE-67443E8EF086}">
      <p15:sldGuideLst xmlns=""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 Main One Secondary">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 xmlns:a16="http://schemas.microsoft.com/office/drawing/2014/main" id="{D13536C2-DC17-4031-9948-17E37EF99112}"/>
              </a:ext>
            </a:extLst>
          </p:cNvPr>
          <p:cNvSpPr>
            <a:spLocks noGrp="1"/>
          </p:cNvSpPr>
          <p:nvPr>
            <p:ph sz="quarter" idx="11" hasCustomPrompt="1"/>
          </p:nvPr>
        </p:nvSpPr>
        <p:spPr>
          <a:xfrm>
            <a:off x="342900" y="1276709"/>
            <a:ext cx="5791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 xmlns:a16="http://schemas.microsoft.com/office/drawing/2014/main" id="{0B2D170F-7AF9-40BB-A11B-08474DF5C3AA}"/>
              </a:ext>
            </a:extLst>
          </p:cNvPr>
          <p:cNvSpPr>
            <a:spLocks noGrp="1"/>
          </p:cNvSpPr>
          <p:nvPr>
            <p:ph sz="quarter" idx="14" hasCustomPrompt="1"/>
          </p:nvPr>
        </p:nvSpPr>
        <p:spPr>
          <a:xfrm>
            <a:off x="6418052" y="1257300"/>
            <a:ext cx="2383047" cy="4991100"/>
          </a:xfrm>
        </p:spPr>
        <p:txBody>
          <a:bodyPr/>
          <a:lstStyle>
            <a:lvl1pPr>
              <a:defRPr/>
            </a:lvl1pPr>
            <a:lvl2pPr marL="292608" indent="-292608">
              <a:spcBef>
                <a:spcPts val="1000"/>
              </a:spcBef>
              <a:spcAft>
                <a:spcPts val="0"/>
              </a:spcAft>
              <a:defRPr/>
            </a:lvl2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marL="0" marR="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defRPr sz="900"/>
            </a:lvl1pPr>
          </a:lstStyle>
          <a:p>
            <a:pPr lvl="0"/>
            <a:r>
              <a:rPr lang="en-US" dirty="0"/>
              <a:t>Add text alternative link, if needed.</a:t>
            </a:r>
          </a:p>
        </p:txBody>
      </p:sp>
      <p:sp>
        <p:nvSpPr>
          <p:cNvPr id="9" name="Image Credit">
            <a:extLst>
              <a:ext uri="{FF2B5EF4-FFF2-40B4-BE49-F238E27FC236}">
                <a16:creationId xmlns=""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1446962700"/>
      </p:ext>
    </p:extLst>
  </p:cSld>
  <p:clrMapOvr>
    <a:masterClrMapping/>
  </p:clrMapOvr>
  <p:extLst>
    <p:ext uri="{DCECCB84-F9BA-43D5-87BE-67443E8EF086}">
      <p15:sldGuideLst xmlns="" xmlns:p15="http://schemas.microsoft.com/office/powerpoint/2012/main">
        <p15:guide id="1" orient="horz" pos="2592">
          <p15:clr>
            <a:srgbClr val="FBAE40"/>
          </p15:clr>
        </p15:guide>
        <p15:guide id="2" orient="horz" pos="2736">
          <p15:clr>
            <a:srgbClr val="FBAE40"/>
          </p15:clr>
        </p15:guide>
        <p15:guide id="4" pos="4032" userDrawn="1">
          <p15:clr>
            <a:srgbClr val="FBAE40"/>
          </p15:clr>
        </p15:guide>
        <p15:guide id="5" pos="386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grpSp>
        <p:nvGrpSpPr>
          <p:cNvPr id="4" name="MHE Altered Background, fixed">
            <a:extLst>
              <a:ext uri="{FF2B5EF4-FFF2-40B4-BE49-F238E27FC236}">
                <a16:creationId xmlns="" xmlns:a16="http://schemas.microsoft.com/office/drawing/2014/main" id="{E2D8ACCF-E5FC-4FE9-9E84-B2A0A6B1EEBA}"/>
              </a:ext>
              <a:ext uri="{C183D7F6-B498-43B3-948B-1728B52AA6E4}">
                <adec:decorative xmlns="" xmlns:adec="http://schemas.microsoft.com/office/drawing/2017/decorative" val="1"/>
              </a:ext>
            </a:extLst>
          </p:cNvPr>
          <p:cNvGrpSpPr/>
          <p:nvPr userDrawn="1"/>
        </p:nvGrpSpPr>
        <p:grpSpPr>
          <a:xfrm>
            <a:off x="342900" y="2095500"/>
            <a:ext cx="3886199" cy="3886199"/>
            <a:chOff x="342900" y="2095500"/>
            <a:chExt cx="3886199" cy="3886199"/>
          </a:xfrm>
        </p:grpSpPr>
        <p:sp>
          <p:nvSpPr>
            <p:cNvPr id="14" name="Rectangle 13">
              <a:extLst>
                <a:ext uri="{FF2B5EF4-FFF2-40B4-BE49-F238E27FC236}">
                  <a16:creationId xmlns="" xmlns:a16="http://schemas.microsoft.com/office/drawing/2014/main" id="{52AD1ADE-6D88-5C48-9EEF-7E081C733011}"/>
                </a:ext>
              </a:extLst>
            </p:cNvPr>
            <p:cNvSpPr/>
            <p:nvPr userDrawn="1"/>
          </p:nvSpPr>
          <p:spPr>
            <a:xfrm>
              <a:off x="342900" y="2095500"/>
              <a:ext cx="3886199" cy="3886199"/>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 xmlns:a16="http://schemas.microsoft.com/office/drawing/2014/main" id="{AFE6DE48-1064-2849-AF2D-2E29711B1885}"/>
                </a:ext>
              </a:extLst>
            </p:cNvPr>
            <p:cNvSpPr/>
            <p:nvPr userDrawn="1"/>
          </p:nvSpPr>
          <p:spPr>
            <a:xfrm>
              <a:off x="495300" y="2362200"/>
              <a:ext cx="3429000" cy="34671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userDrawn="1">
            <p:ph type="ctrTitle" hasCustomPrompt="1"/>
          </p:nvPr>
        </p:nvSpPr>
        <p:spPr>
          <a:xfrm>
            <a:off x="621792" y="2608290"/>
            <a:ext cx="3035808" cy="1394084"/>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userDrawn="1">
            <p:ph type="subTitle" idx="1" hasCustomPrompt="1"/>
          </p:nvPr>
        </p:nvSpPr>
        <p:spPr>
          <a:xfrm>
            <a:off x="621792" y="4069830"/>
            <a:ext cx="3035808" cy="804094"/>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 xmlns:a16="http://schemas.microsoft.com/office/drawing/2014/main" id="{EC86C884-D766-9149-B40E-B86A943DE6D1}"/>
              </a:ext>
              <a:ext uri="{C183D7F6-B498-43B3-948B-1728B52AA6E4}">
                <adec:decorative xmlns=""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621791" y="5096656"/>
            <a:ext cx="3043303" cy="569626"/>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 xmlns:a16="http://schemas.microsoft.com/office/drawing/2014/main" id="{67C61915-1FDF-4DF1-95F4-8BAC894B4DC1}"/>
              </a:ext>
            </a:extLst>
          </p:cNvPr>
          <p:cNvSpPr>
            <a:spLocks noGrp="1"/>
          </p:cNvSpPr>
          <p:nvPr userDrawn="1">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2" name="Long Copyright">
            <a:extLst>
              <a:ext uri="{FF2B5EF4-FFF2-40B4-BE49-F238E27FC236}">
                <a16:creationId xmlns="" xmlns:a16="http://schemas.microsoft.com/office/drawing/2014/main" id="{F4607C07-D864-4A1A-8061-D12997CC50CE}"/>
              </a:ext>
            </a:extLst>
          </p:cNvPr>
          <p:cNvSpPr>
            <a:spLocks noGrp="1"/>
          </p:cNvSpPr>
          <p:nvPr>
            <p:ph type="ftr" sz="quarter" idx="12"/>
          </p:nvPr>
        </p:nvSpPr>
        <p:spPr/>
        <p:txBody>
          <a:bodyPr/>
          <a:lstStyle>
            <a:lvl1pPr algn="ctr">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Tree>
    <p:extLst>
      <p:ext uri="{BB962C8B-B14F-4D97-AF65-F5344CB8AC3E}">
        <p14:creationId xmlns:p14="http://schemas.microsoft.com/office/powerpoint/2010/main" val="2489068921"/>
      </p:ext>
    </p:extLst>
  </p:cSld>
  <p:clrMapOvr>
    <a:masterClrMapping/>
  </p:clrMapOvr>
  <p:extLst>
    <p:ext uri="{DCECCB84-F9BA-43D5-87BE-67443E8EF086}">
      <p15:sldGuideLst xmlns=""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with Third as Accent">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 xmlns:a16="http://schemas.microsoft.com/office/drawing/2014/main" id="{0B2D170F-7AF9-40BB-A11B-08474DF5C3AA}"/>
              </a:ext>
            </a:extLst>
          </p:cNvPr>
          <p:cNvSpPr>
            <a:spLocks noGrp="1"/>
          </p:cNvSpPr>
          <p:nvPr>
            <p:ph sz="quarter" idx="14" hasCustomPrompt="1"/>
          </p:nvPr>
        </p:nvSpPr>
        <p:spPr>
          <a:xfrm>
            <a:off x="342901" y="4343400"/>
            <a:ext cx="5791200" cy="1905000"/>
          </a:xfr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 xmlns:a16="http://schemas.microsoft.com/office/drawing/2014/main" id="{22432755-BCF5-451F-968D-CFFD10D87BE2}"/>
              </a:ext>
            </a:extLst>
          </p:cNvPr>
          <p:cNvSpPr>
            <a:spLocks noGrp="1"/>
          </p:cNvSpPr>
          <p:nvPr>
            <p:ph sz="quarter" idx="15" hasCustomPrompt="1"/>
          </p:nvPr>
        </p:nvSpPr>
        <p:spPr>
          <a:xfrm>
            <a:off x="6400800" y="4343400"/>
            <a:ext cx="2400300" cy="1905000"/>
          </a:xfr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 3</a:t>
            </a:r>
          </a:p>
          <a:p>
            <a:pPr lvl="1"/>
            <a:r>
              <a:rPr lang="en-US" dirty="0"/>
              <a:t>Second level</a:t>
            </a:r>
          </a:p>
          <a:p>
            <a:pPr lvl="2"/>
            <a:r>
              <a:rPr lang="en-US" dirty="0"/>
              <a:t>Third level</a:t>
            </a:r>
          </a:p>
        </p:txBody>
      </p:sp>
      <p:sp>
        <p:nvSpPr>
          <p:cNvPr id="7" name="Appendix Link">
            <a:extLst>
              <a:ext uri="{FF2B5EF4-FFF2-40B4-BE49-F238E27FC236}">
                <a16:creationId xmlns=""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4100005588"/>
      </p:ext>
    </p:extLst>
  </p:cSld>
  <p:clrMapOvr>
    <a:masterClrMapping/>
  </p:clrMapOvr>
  <p:extLst>
    <p:ext uri="{DCECCB84-F9BA-43D5-87BE-67443E8EF086}">
      <p15:sldGuideLst xmlns=""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x Main Placeholders">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 xmlns:a16="http://schemas.microsoft.com/office/drawing/2014/main" id="{D13536C2-DC17-4031-9948-17E37EF99112}"/>
              </a:ext>
            </a:extLst>
          </p:cNvPr>
          <p:cNvSpPr>
            <a:spLocks noGrp="1"/>
          </p:cNvSpPr>
          <p:nvPr>
            <p:ph sz="quarter" idx="11" hasCustomPrompt="1"/>
          </p:nvPr>
        </p:nvSpPr>
        <p:spPr>
          <a:xfrm>
            <a:off x="342900" y="1276710"/>
            <a:ext cx="8458200" cy="612476"/>
          </a:xfrm>
          <a:prstGeom prst="rect">
            <a:avLst/>
          </a:prstGeom>
        </p:spPr>
        <p:txBody>
          <a:bodyPr/>
          <a:lstStyle>
            <a:lvl1pPr>
              <a:spcBef>
                <a:spcPts val="1000"/>
              </a:spcBef>
              <a:spcAft>
                <a:spcPts val="0"/>
              </a:spcAft>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 xmlns:a16="http://schemas.microsoft.com/office/drawing/2014/main" id="{0B2D170F-7AF9-40BB-A11B-08474DF5C3AA}"/>
              </a:ext>
            </a:extLst>
          </p:cNvPr>
          <p:cNvSpPr>
            <a:spLocks noGrp="1"/>
          </p:cNvSpPr>
          <p:nvPr>
            <p:ph sz="quarter" idx="14" hasCustomPrompt="1"/>
          </p:nvPr>
        </p:nvSpPr>
        <p:spPr>
          <a:xfrm>
            <a:off x="342900" y="2070496"/>
            <a:ext cx="8458200" cy="649138"/>
          </a:xfrm>
        </p:spPr>
        <p:txBody>
          <a:bodyPr/>
          <a:lstStyle>
            <a:lvl1pPr>
              <a:spcBef>
                <a:spcPts val="1000"/>
              </a:spcBef>
              <a:spcAft>
                <a:spcPts val="0"/>
              </a:spcAft>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 xmlns:a16="http://schemas.microsoft.com/office/drawing/2014/main" id="{3356A590-66B5-4770-8441-82DC031F56EA}"/>
              </a:ext>
            </a:extLst>
          </p:cNvPr>
          <p:cNvSpPr>
            <a:spLocks noGrp="1"/>
          </p:cNvSpPr>
          <p:nvPr>
            <p:ph sz="quarter" idx="15" hasCustomPrompt="1"/>
          </p:nvPr>
        </p:nvSpPr>
        <p:spPr>
          <a:xfrm>
            <a:off x="342900" y="2900944"/>
            <a:ext cx="8458200" cy="673100"/>
          </a:xfrm>
        </p:spPr>
        <p:txBody>
          <a:bodyPr/>
          <a:lstStyle>
            <a:lvl1pPr>
              <a:spcBef>
                <a:spcPts val="1000"/>
              </a:spcBef>
              <a:spcAft>
                <a:spcPts val="0"/>
              </a:spcAft>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 xmlns:a16="http://schemas.microsoft.com/office/drawing/2014/main" id="{30BD29E5-BD7B-4CD0-9B09-8F8B24F89FBE}"/>
              </a:ext>
            </a:extLst>
          </p:cNvPr>
          <p:cNvSpPr>
            <a:spLocks noGrp="1"/>
          </p:cNvSpPr>
          <p:nvPr>
            <p:ph sz="quarter" idx="16" hasCustomPrompt="1"/>
          </p:nvPr>
        </p:nvSpPr>
        <p:spPr>
          <a:xfrm>
            <a:off x="342900" y="3755354"/>
            <a:ext cx="8458200" cy="698500"/>
          </a:xfrm>
        </p:spPr>
        <p:txBody>
          <a:bodyPr/>
          <a:lstStyle>
            <a:lvl1pPr>
              <a:spcBef>
                <a:spcPts val="1000"/>
              </a:spcBef>
              <a:spcAft>
                <a:spcPts val="0"/>
              </a:spcAft>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 xmlns:a16="http://schemas.microsoft.com/office/drawing/2014/main" id="{E908CA92-5DB2-4DC0-937B-1B178AA91781}"/>
              </a:ext>
            </a:extLst>
          </p:cNvPr>
          <p:cNvSpPr>
            <a:spLocks noGrp="1"/>
          </p:cNvSpPr>
          <p:nvPr>
            <p:ph sz="quarter" idx="17" hasCustomPrompt="1"/>
          </p:nvPr>
        </p:nvSpPr>
        <p:spPr>
          <a:xfrm>
            <a:off x="342900" y="4635164"/>
            <a:ext cx="8458200" cy="698500"/>
          </a:xfrm>
        </p:spPr>
        <p:txBody>
          <a:bodyPr/>
          <a:lstStyle>
            <a:lvl1pPr>
              <a:spcBef>
                <a:spcPts val="1000"/>
              </a:spcBef>
              <a:spcAft>
                <a:spcPts val="0"/>
              </a:spcAft>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 xmlns:a16="http://schemas.microsoft.com/office/drawing/2014/main" id="{8B728CCD-2639-461B-9841-57505AC13467}"/>
              </a:ext>
            </a:extLst>
          </p:cNvPr>
          <p:cNvSpPr>
            <a:spLocks noGrp="1"/>
          </p:cNvSpPr>
          <p:nvPr>
            <p:ph sz="quarter" idx="18" hasCustomPrompt="1"/>
          </p:nvPr>
        </p:nvSpPr>
        <p:spPr>
          <a:xfrm>
            <a:off x="342900" y="5514975"/>
            <a:ext cx="8458200" cy="733425"/>
          </a:xfrm>
        </p:spPr>
        <p:txBody>
          <a:bodyPr/>
          <a:lstStyle>
            <a:lvl1pPr>
              <a:spcBef>
                <a:spcPts val="1000"/>
              </a:spcBef>
              <a:spcAft>
                <a:spcPts val="0"/>
              </a:spcAft>
              <a:defRPr/>
            </a:lvl1pPr>
          </a:lstStyle>
          <a:p>
            <a:pPr lvl="0"/>
            <a:r>
              <a:rPr lang="en-US" dirty="0"/>
              <a:t>Slide Content 6</a:t>
            </a:r>
          </a:p>
          <a:p>
            <a:pPr lvl="1"/>
            <a:r>
              <a:rPr lang="en-US" dirty="0"/>
              <a:t>Second level</a:t>
            </a:r>
          </a:p>
          <a:p>
            <a:pPr lvl="2"/>
            <a:r>
              <a:rPr lang="en-US" dirty="0"/>
              <a:t>Third level</a:t>
            </a:r>
          </a:p>
        </p:txBody>
      </p:sp>
      <p:sp>
        <p:nvSpPr>
          <p:cNvPr id="7" name="Appendix Link">
            <a:extLst>
              <a:ext uri="{FF2B5EF4-FFF2-40B4-BE49-F238E27FC236}">
                <a16:creationId xmlns=""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407061431"/>
      </p:ext>
    </p:extLst>
  </p:cSld>
  <p:clrMapOvr>
    <a:masterClrMapping/>
  </p:clrMapOvr>
  <p:extLst>
    <p:ext uri="{DCECCB84-F9BA-43D5-87BE-67443E8EF086}">
      <p15:sldGuideLst xmlns=""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ix Main Placeholders">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 xmlns:a16="http://schemas.microsoft.com/office/drawing/2014/main" id="{D13536C2-DC17-4031-9948-17E37EF99112}"/>
              </a:ext>
            </a:extLst>
          </p:cNvPr>
          <p:cNvSpPr>
            <a:spLocks noGrp="1"/>
          </p:cNvSpPr>
          <p:nvPr>
            <p:ph sz="quarter" idx="11" hasCustomPrompt="1"/>
          </p:nvPr>
        </p:nvSpPr>
        <p:spPr>
          <a:xfrm>
            <a:off x="342900" y="1276710"/>
            <a:ext cx="3915201" cy="612476"/>
          </a:xfrm>
          <a:prstGeom prst="rect">
            <a:avLst/>
          </a:prstGeom>
        </p:spPr>
        <p:txBody>
          <a:bodyPr/>
          <a:lstStyle>
            <a:lvl1pPr>
              <a:spcBef>
                <a:spcPts val="1000"/>
              </a:spcBef>
              <a:spcAft>
                <a:spcPts val="0"/>
              </a:spcAft>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 xmlns:a16="http://schemas.microsoft.com/office/drawing/2014/main" id="{0B2D170F-7AF9-40BB-A11B-08474DF5C3AA}"/>
              </a:ext>
            </a:extLst>
          </p:cNvPr>
          <p:cNvSpPr>
            <a:spLocks noGrp="1"/>
          </p:cNvSpPr>
          <p:nvPr>
            <p:ph sz="quarter" idx="14" hasCustomPrompt="1"/>
          </p:nvPr>
        </p:nvSpPr>
        <p:spPr>
          <a:xfrm>
            <a:off x="342900" y="2070496"/>
            <a:ext cx="3915201" cy="649138"/>
          </a:xfrm>
        </p:spPr>
        <p:txBody>
          <a:bodyPr/>
          <a:lstStyle>
            <a:lvl1pPr>
              <a:spcBef>
                <a:spcPts val="1000"/>
              </a:spcBef>
              <a:spcAft>
                <a:spcPts val="0"/>
              </a:spcAft>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 xmlns:a16="http://schemas.microsoft.com/office/drawing/2014/main" id="{3356A590-66B5-4770-8441-82DC031F56EA}"/>
              </a:ext>
            </a:extLst>
          </p:cNvPr>
          <p:cNvSpPr>
            <a:spLocks noGrp="1"/>
          </p:cNvSpPr>
          <p:nvPr>
            <p:ph sz="quarter" idx="15" hasCustomPrompt="1"/>
          </p:nvPr>
        </p:nvSpPr>
        <p:spPr>
          <a:xfrm>
            <a:off x="342900" y="2900944"/>
            <a:ext cx="3915201" cy="673100"/>
          </a:xfrm>
        </p:spPr>
        <p:txBody>
          <a:bodyPr/>
          <a:lstStyle>
            <a:lvl1pPr>
              <a:spcBef>
                <a:spcPts val="1000"/>
              </a:spcBef>
              <a:spcAft>
                <a:spcPts val="0"/>
              </a:spcAft>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 xmlns:a16="http://schemas.microsoft.com/office/drawing/2014/main" id="{30BD29E5-BD7B-4CD0-9B09-8F8B24F89FBE}"/>
              </a:ext>
            </a:extLst>
          </p:cNvPr>
          <p:cNvSpPr>
            <a:spLocks noGrp="1"/>
          </p:cNvSpPr>
          <p:nvPr>
            <p:ph sz="quarter" idx="16" hasCustomPrompt="1"/>
          </p:nvPr>
        </p:nvSpPr>
        <p:spPr>
          <a:xfrm>
            <a:off x="342900" y="3755354"/>
            <a:ext cx="3915201" cy="698500"/>
          </a:xfrm>
        </p:spPr>
        <p:txBody>
          <a:bodyPr/>
          <a:lstStyle>
            <a:lvl1pPr>
              <a:spcBef>
                <a:spcPts val="1000"/>
              </a:spcBef>
              <a:spcAft>
                <a:spcPts val="0"/>
              </a:spcAft>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 xmlns:a16="http://schemas.microsoft.com/office/drawing/2014/main" id="{E908CA92-5DB2-4DC0-937B-1B178AA91781}"/>
              </a:ext>
            </a:extLst>
          </p:cNvPr>
          <p:cNvSpPr>
            <a:spLocks noGrp="1"/>
          </p:cNvSpPr>
          <p:nvPr>
            <p:ph sz="quarter" idx="17" hasCustomPrompt="1"/>
          </p:nvPr>
        </p:nvSpPr>
        <p:spPr>
          <a:xfrm>
            <a:off x="342900" y="4635164"/>
            <a:ext cx="3915201" cy="698500"/>
          </a:xfrm>
        </p:spPr>
        <p:txBody>
          <a:bodyPr/>
          <a:lstStyle>
            <a:lvl1pPr>
              <a:spcBef>
                <a:spcPts val="1000"/>
              </a:spcBef>
              <a:spcAft>
                <a:spcPts val="0"/>
              </a:spcAft>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 xmlns:a16="http://schemas.microsoft.com/office/drawing/2014/main" id="{8B728CCD-2639-461B-9841-57505AC13467}"/>
              </a:ext>
            </a:extLst>
          </p:cNvPr>
          <p:cNvSpPr>
            <a:spLocks noGrp="1"/>
          </p:cNvSpPr>
          <p:nvPr>
            <p:ph sz="quarter" idx="18" hasCustomPrompt="1"/>
          </p:nvPr>
        </p:nvSpPr>
        <p:spPr>
          <a:xfrm>
            <a:off x="342900" y="5514975"/>
            <a:ext cx="3915201" cy="733425"/>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2" name="Content Placeholder 6">
            <a:extLst>
              <a:ext uri="{FF2B5EF4-FFF2-40B4-BE49-F238E27FC236}">
                <a16:creationId xmlns="" xmlns:a16="http://schemas.microsoft.com/office/drawing/2014/main" id="{DB5446E9-DDFC-4F9F-AEF5-5E6061E5BD1A}"/>
              </a:ext>
            </a:extLst>
          </p:cNvPr>
          <p:cNvSpPr>
            <a:spLocks noGrp="1"/>
          </p:cNvSpPr>
          <p:nvPr>
            <p:ph sz="quarter" idx="19" hasCustomPrompt="1"/>
          </p:nvPr>
        </p:nvSpPr>
        <p:spPr>
          <a:xfrm>
            <a:off x="4619199" y="1255490"/>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4" name="Content Placeholder 6">
            <a:extLst>
              <a:ext uri="{FF2B5EF4-FFF2-40B4-BE49-F238E27FC236}">
                <a16:creationId xmlns="" xmlns:a16="http://schemas.microsoft.com/office/drawing/2014/main" id="{9BC59DB4-A285-4104-8DAD-21B49267AAD3}"/>
              </a:ext>
            </a:extLst>
          </p:cNvPr>
          <p:cNvSpPr>
            <a:spLocks noGrp="1"/>
          </p:cNvSpPr>
          <p:nvPr>
            <p:ph sz="quarter" idx="20" hasCustomPrompt="1"/>
          </p:nvPr>
        </p:nvSpPr>
        <p:spPr>
          <a:xfrm>
            <a:off x="4619199" y="1998291"/>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6" name="Content Placeholder 6">
            <a:extLst>
              <a:ext uri="{FF2B5EF4-FFF2-40B4-BE49-F238E27FC236}">
                <a16:creationId xmlns="" xmlns:a16="http://schemas.microsoft.com/office/drawing/2014/main" id="{FF319E46-D027-404B-8292-60A07B8E3C98}"/>
              </a:ext>
            </a:extLst>
          </p:cNvPr>
          <p:cNvSpPr>
            <a:spLocks noGrp="1"/>
          </p:cNvSpPr>
          <p:nvPr>
            <p:ph sz="quarter" idx="21" hasCustomPrompt="1"/>
          </p:nvPr>
        </p:nvSpPr>
        <p:spPr>
          <a:xfrm>
            <a:off x="4619198" y="2723530"/>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7" name="Content Placeholder 6">
            <a:extLst>
              <a:ext uri="{FF2B5EF4-FFF2-40B4-BE49-F238E27FC236}">
                <a16:creationId xmlns="" xmlns:a16="http://schemas.microsoft.com/office/drawing/2014/main" id="{E1FA65FE-4DFA-484E-A01C-9BF08B32C20A}"/>
              </a:ext>
            </a:extLst>
          </p:cNvPr>
          <p:cNvSpPr>
            <a:spLocks noGrp="1"/>
          </p:cNvSpPr>
          <p:nvPr>
            <p:ph sz="quarter" idx="22" hasCustomPrompt="1"/>
          </p:nvPr>
        </p:nvSpPr>
        <p:spPr>
          <a:xfrm>
            <a:off x="4619197" y="3528194"/>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8" name="Content Placeholder 6">
            <a:extLst>
              <a:ext uri="{FF2B5EF4-FFF2-40B4-BE49-F238E27FC236}">
                <a16:creationId xmlns="" xmlns:a16="http://schemas.microsoft.com/office/drawing/2014/main" id="{6FE7E90B-1DE9-4A55-9F1D-9EF5F50C09A3}"/>
              </a:ext>
            </a:extLst>
          </p:cNvPr>
          <p:cNvSpPr>
            <a:spLocks noGrp="1"/>
          </p:cNvSpPr>
          <p:nvPr>
            <p:ph sz="quarter" idx="23" hasCustomPrompt="1"/>
          </p:nvPr>
        </p:nvSpPr>
        <p:spPr>
          <a:xfrm>
            <a:off x="4619199" y="4351336"/>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9" name="Content Placeholder 6">
            <a:extLst>
              <a:ext uri="{FF2B5EF4-FFF2-40B4-BE49-F238E27FC236}">
                <a16:creationId xmlns="" xmlns:a16="http://schemas.microsoft.com/office/drawing/2014/main" id="{78067368-CA9E-4B15-AE6A-F50A1D1FEE7F}"/>
              </a:ext>
            </a:extLst>
          </p:cNvPr>
          <p:cNvSpPr>
            <a:spLocks noGrp="1"/>
          </p:cNvSpPr>
          <p:nvPr>
            <p:ph sz="quarter" idx="24" hasCustomPrompt="1"/>
          </p:nvPr>
        </p:nvSpPr>
        <p:spPr>
          <a:xfrm>
            <a:off x="4619199" y="5142672"/>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7" name="Appendix Link">
            <a:extLst>
              <a:ext uri="{FF2B5EF4-FFF2-40B4-BE49-F238E27FC236}">
                <a16:creationId xmlns=""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3908758658"/>
      </p:ext>
    </p:extLst>
  </p:cSld>
  <p:clrMapOvr>
    <a:masterClrMapping/>
  </p:clrMapOvr>
  <p:extLst>
    <p:ext uri="{DCECCB84-F9BA-43D5-87BE-67443E8EF086}">
      <p15:sldGuideLst xmlns=""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 xmlns:a16="http://schemas.microsoft.com/office/drawing/2014/main" id="{60DCFDF5-2A5B-440E-888A-BC0BFEF9FF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3" name="Long Copyright">
            <a:extLst>
              <a:ext uri="{FF2B5EF4-FFF2-40B4-BE49-F238E27FC236}">
                <a16:creationId xmlns="" xmlns:a16="http://schemas.microsoft.com/office/drawing/2014/main" id="{9AB572CE-E262-4FA6-8D47-02F068ADD1BE}"/>
              </a:ext>
            </a:extLst>
          </p:cNvPr>
          <p:cNvSpPr>
            <a:spLocks noGrp="1"/>
          </p:cNvSpPr>
          <p:nvPr>
            <p:ph type="ftr" sz="quarter" idx="10"/>
          </p:nvPr>
        </p:nvSpPr>
        <p:spPr>
          <a:xfrm>
            <a:off x="0" y="6487064"/>
            <a:ext cx="9144000" cy="370936"/>
          </a:xfrm>
        </p:spPr>
        <p:txBody>
          <a:bodyPr/>
          <a:lstStyle>
            <a:lvl1pPr algn="ctr">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
        <p:nvSpPr>
          <p:cNvPr id="9" name="MGH Tagline">
            <a:extLst>
              <a:ext uri="{FF2B5EF4-FFF2-40B4-BE49-F238E27FC236}">
                <a16:creationId xmlns=""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7443668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losingSlide">
    <p:spTree>
      <p:nvGrpSpPr>
        <p:cNvPr id="1" name=""/>
        <p:cNvGrpSpPr/>
        <p:nvPr/>
      </p:nvGrpSpPr>
      <p:grpSpPr>
        <a:xfrm>
          <a:off x="0" y="0"/>
          <a:ext cx="0" cy="0"/>
          <a:chOff x="0" y="0"/>
          <a:chExt cx="0" cy="0"/>
        </a:xfrm>
      </p:grpSpPr>
      <p:sp>
        <p:nvSpPr>
          <p:cNvPr id="2" name="Hidden Slide Title">
            <a:extLst>
              <a:ext uri="{FF2B5EF4-FFF2-40B4-BE49-F238E27FC236}">
                <a16:creationId xmlns=""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 xmlns:a16="http://schemas.microsoft.com/office/drawing/2014/main" id="{60DCFDF5-2A5B-440E-888A-BC0BFEF9FF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9" name="MGH Tagline">
            <a:extLst>
              <a:ext uri="{FF2B5EF4-FFF2-40B4-BE49-F238E27FC236}">
                <a16:creationId xmlns=""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
        <p:nvSpPr>
          <p:cNvPr id="5" name="Content Placeholder 4">
            <a:extLst>
              <a:ext uri="{FF2B5EF4-FFF2-40B4-BE49-F238E27FC236}">
                <a16:creationId xmlns="" xmlns:a16="http://schemas.microsoft.com/office/drawing/2014/main" id="{8352138A-1304-465B-AE03-541BDE0CCB45}"/>
              </a:ext>
            </a:extLst>
          </p:cNvPr>
          <p:cNvSpPr>
            <a:spLocks noGrp="1"/>
          </p:cNvSpPr>
          <p:nvPr>
            <p:ph sz="quarter" idx="10"/>
          </p:nvPr>
        </p:nvSpPr>
        <p:spPr>
          <a:xfrm>
            <a:off x="228600" y="6543675"/>
            <a:ext cx="8715375" cy="1873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3891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A6CA9270-FD0E-4B64-B0D8-24095E6A2959}"/>
              </a:ext>
            </a:extLst>
          </p:cNvPr>
          <p:cNvSpPr>
            <a:spLocks noGrp="1"/>
          </p:cNvSpPr>
          <p:nvPr>
            <p:ph type="title" hasCustomPrompt="1"/>
          </p:nvPr>
        </p:nvSpPr>
        <p:spPr>
          <a:xfrm>
            <a:off x="342899" y="2366309"/>
            <a:ext cx="7696919" cy="526936"/>
          </a:xfrm>
          <a:prstGeom prst="rect">
            <a:avLst/>
          </a:prstGeom>
        </p:spPr>
        <p:txBody>
          <a:bodyPr anchor="ctr"/>
          <a:lstStyle>
            <a:lvl1pPr>
              <a:defRPr/>
            </a:lvl1pPr>
          </a:lstStyle>
          <a:p>
            <a:r>
              <a:rPr lang="en-US" dirty="0"/>
              <a:t>Accessibility Content: Text Alternatives for Images</a:t>
            </a:r>
          </a:p>
        </p:txBody>
      </p:sp>
    </p:spTree>
    <p:extLst>
      <p:ext uri="{BB962C8B-B14F-4D97-AF65-F5344CB8AC3E}">
        <p14:creationId xmlns:p14="http://schemas.microsoft.com/office/powerpoint/2010/main" val="36925710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isc. Divider">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C0136BE0-3F2D-44D5-B125-B7A30D2C8896}"/>
              </a:ext>
            </a:extLst>
          </p:cNvPr>
          <p:cNvSpPr>
            <a:spLocks noGrp="1"/>
          </p:cNvSpPr>
          <p:nvPr>
            <p:ph type="title"/>
          </p:nvPr>
        </p:nvSpPr>
        <p:spPr>
          <a:xfrm>
            <a:off x="339450" y="117244"/>
            <a:ext cx="6065851" cy="730970"/>
          </a:xfrm>
          <a:prstGeom prst="rect">
            <a:avLst/>
          </a:prstGeom>
        </p:spPr>
        <p:txBody>
          <a:bodyPr/>
          <a:lstStyle/>
          <a:p>
            <a:r>
              <a:rPr lang="en-US" dirty="0"/>
              <a:t>Click to edit Master title style</a:t>
            </a:r>
          </a:p>
        </p:txBody>
      </p:sp>
      <p:sp>
        <p:nvSpPr>
          <p:cNvPr id="5" name="Content Placeholder">
            <a:extLst>
              <a:ext uri="{FF2B5EF4-FFF2-40B4-BE49-F238E27FC236}">
                <a16:creationId xmlns="" xmlns:a16="http://schemas.microsoft.com/office/drawing/2014/main" id="{DA8444E8-1445-4AB7-85DD-90449330C005}"/>
              </a:ext>
            </a:extLst>
          </p:cNvPr>
          <p:cNvSpPr>
            <a:spLocks noGrp="1"/>
          </p:cNvSpPr>
          <p:nvPr>
            <p:ph sz="quarter" idx="11" hasCustomPrompt="1"/>
          </p:nvPr>
        </p:nvSpPr>
        <p:spPr>
          <a:xfrm>
            <a:off x="342900" y="1973249"/>
            <a:ext cx="6477000" cy="4343400"/>
          </a:xfrm>
        </p:spPr>
        <p:txBody>
          <a:bodyPr/>
          <a:lstStyle>
            <a:lvl1pPr>
              <a:defRPr/>
            </a:lvl1pPr>
            <a:lvl2pPr marL="344488" indent="-342900">
              <a:buFont typeface="Arial" panose="020B0604020202020204" pitchFamily="34" charset="0"/>
              <a:buChar char="•"/>
              <a:defRPr/>
            </a:lvl2pPr>
            <a:lvl3pPr>
              <a:defRPr/>
            </a:lvl3pPr>
            <a:lvl4pPr>
              <a:defRPr/>
            </a:lvl4pPr>
          </a:lstStyle>
          <a:p>
            <a:pPr lvl="0"/>
            <a:r>
              <a:rPr lang="en-US" dirty="0"/>
              <a:t>Slide Content</a:t>
            </a:r>
          </a:p>
          <a:p>
            <a:pPr lvl="2"/>
            <a:r>
              <a:rPr lang="en-US" dirty="0"/>
              <a:t>Second level</a:t>
            </a:r>
          </a:p>
          <a:p>
            <a:pPr lvl="3"/>
            <a:r>
              <a:rPr lang="en-US" dirty="0"/>
              <a:t>Third level</a:t>
            </a:r>
          </a:p>
        </p:txBody>
      </p:sp>
    </p:spTree>
    <p:extLst>
      <p:ext uri="{BB962C8B-B14F-4D97-AF65-F5344CB8AC3E}">
        <p14:creationId xmlns:p14="http://schemas.microsoft.com/office/powerpoint/2010/main" val="44541601"/>
      </p:ext>
    </p:extLst>
  </p:cSld>
  <p:clrMapOvr>
    <a:masterClrMapping/>
  </p:clrMapOvr>
  <p:extLst>
    <p:ext uri="{DCECCB84-F9BA-43D5-87BE-67443E8EF086}">
      <p15:sldGuideLst xmlns=""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 xmlns:a16="http://schemas.microsoft.com/office/drawing/2014/main"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 xmlns:a16="http://schemas.microsoft.com/office/drawing/2014/main" id="{D13536C2-DC17-4031-9948-17E37EF99112}"/>
              </a:ext>
            </a:extLst>
          </p:cNvPr>
          <p:cNvSpPr>
            <a:spLocks noGrp="1"/>
          </p:cNvSpPr>
          <p:nvPr>
            <p:ph sz="quarter" idx="11" hasCustomPrompt="1"/>
          </p:nvPr>
        </p:nvSpPr>
        <p:spPr>
          <a:xfrm>
            <a:off x="342900" y="1371601"/>
            <a:ext cx="8458200" cy="4876800"/>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 xmlns:a16="http://schemas.microsoft.com/office/drawing/2014/main"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Tree>
    <p:extLst>
      <p:ext uri="{BB962C8B-B14F-4D97-AF65-F5344CB8AC3E}">
        <p14:creationId xmlns:p14="http://schemas.microsoft.com/office/powerpoint/2010/main" val="842702864"/>
      </p:ext>
    </p:extLst>
  </p:cSld>
  <p:clrMapOvr>
    <a:masterClrMapping/>
  </p:clrMapOvr>
  <p:extLst>
    <p:ext uri="{DCECCB84-F9BA-43D5-87BE-67443E8EF086}">
      <p15:sldGuideLst xmlns=""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9" name="Return to main slide Link 1">
            <a:extLst>
              <a:ext uri="{FF2B5EF4-FFF2-40B4-BE49-F238E27FC236}">
                <a16:creationId xmlns="" xmlns:a16="http://schemas.microsoft.com/office/drawing/2014/main" id="{29651301-3A88-4CBC-9B7F-A569599DC51F}"/>
              </a:ext>
            </a:extLst>
          </p:cNvPr>
          <p:cNvSpPr>
            <a:spLocks noGrp="1"/>
          </p:cNvSpPr>
          <p:nvPr>
            <p:ph type="body" sz="quarter" idx="13" hasCustomPrompt="1"/>
          </p:nvPr>
        </p:nvSpPr>
        <p:spPr>
          <a:xfrm>
            <a:off x="3081528" y="1059828"/>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8" name="Image Identifier 1">
            <a:extLst>
              <a:ext uri="{FF2B5EF4-FFF2-40B4-BE49-F238E27FC236}">
                <a16:creationId xmlns="" xmlns:a16="http://schemas.microsoft.com/office/drawing/2014/main" id="{C828D23C-A7ED-420E-B199-2D8CCF24D6BE}"/>
              </a:ext>
            </a:extLst>
          </p:cNvPr>
          <p:cNvSpPr>
            <a:spLocks noGrp="1"/>
          </p:cNvSpPr>
          <p:nvPr>
            <p:ph type="body" sz="quarter" idx="15" hasCustomPrompt="1"/>
          </p:nvPr>
        </p:nvSpPr>
        <p:spPr>
          <a:xfrm>
            <a:off x="365125" y="1410562"/>
            <a:ext cx="4076700" cy="392112"/>
          </a:xfrm>
        </p:spPr>
        <p:txBody>
          <a:bodyPr/>
          <a:lstStyle>
            <a:lvl1pPr>
              <a:defRPr/>
            </a:lvl1pPr>
          </a:lstStyle>
          <a:p>
            <a:pPr lvl="0"/>
            <a:r>
              <a:rPr lang="en-US" dirty="0"/>
              <a:t>Image Identifier 1</a:t>
            </a:r>
          </a:p>
        </p:txBody>
      </p:sp>
      <p:sp>
        <p:nvSpPr>
          <p:cNvPr id="5" name="Content Placeholder 1">
            <a:extLst>
              <a:ext uri="{FF2B5EF4-FFF2-40B4-BE49-F238E27FC236}">
                <a16:creationId xmlns="" xmlns:a16="http://schemas.microsoft.com/office/drawing/2014/main" id="{D13536C2-DC17-4031-9948-17E37EF99112}"/>
              </a:ext>
            </a:extLst>
          </p:cNvPr>
          <p:cNvSpPr>
            <a:spLocks noGrp="1"/>
          </p:cNvSpPr>
          <p:nvPr>
            <p:ph sz="quarter" idx="11" hasCustomPrompt="1"/>
          </p:nvPr>
        </p:nvSpPr>
        <p:spPr>
          <a:xfrm>
            <a:off x="342900" y="1933303"/>
            <a:ext cx="4076700" cy="4315097"/>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1" name="Image Identifier 2">
            <a:extLst>
              <a:ext uri="{FF2B5EF4-FFF2-40B4-BE49-F238E27FC236}">
                <a16:creationId xmlns="" xmlns:a16="http://schemas.microsoft.com/office/drawing/2014/main" id="{7DBCEA22-E8D2-4B8A-B55C-3FFA6FAB317C}"/>
              </a:ext>
            </a:extLst>
          </p:cNvPr>
          <p:cNvSpPr>
            <a:spLocks noGrp="1"/>
          </p:cNvSpPr>
          <p:nvPr>
            <p:ph type="body" sz="quarter" idx="16" hasCustomPrompt="1"/>
          </p:nvPr>
        </p:nvSpPr>
        <p:spPr>
          <a:xfrm>
            <a:off x="4715145" y="1410562"/>
            <a:ext cx="4078224" cy="393192"/>
          </a:xfrm>
        </p:spPr>
        <p:txBody>
          <a:bodyPr/>
          <a:lstStyle>
            <a:lvl1pPr>
              <a:defRPr/>
            </a:lvl1pPr>
          </a:lstStyle>
          <a:p>
            <a:pPr lvl="0"/>
            <a:r>
              <a:rPr lang="en-US" dirty="0"/>
              <a:t>Image Identifier 2</a:t>
            </a:r>
          </a:p>
        </p:txBody>
      </p:sp>
      <p:sp>
        <p:nvSpPr>
          <p:cNvPr id="6" name="Content Placeholder 2">
            <a:extLst>
              <a:ext uri="{FF2B5EF4-FFF2-40B4-BE49-F238E27FC236}">
                <a16:creationId xmlns="" xmlns:a16="http://schemas.microsoft.com/office/drawing/2014/main" id="{0B2D170F-7AF9-40BB-A11B-08474DF5C3AA}"/>
              </a:ext>
            </a:extLst>
          </p:cNvPr>
          <p:cNvSpPr>
            <a:spLocks noGrp="1"/>
          </p:cNvSpPr>
          <p:nvPr>
            <p:ph sz="quarter" idx="14" hasCustomPrompt="1"/>
          </p:nvPr>
        </p:nvSpPr>
        <p:spPr>
          <a:xfrm>
            <a:off x="4724400" y="1933303"/>
            <a:ext cx="4076700" cy="4315097"/>
          </a:xfrm>
          <a:prstGeom prst="rect">
            <a:avLst/>
          </a:prstGeo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Return to main slide Link 2">
            <a:extLst>
              <a:ext uri="{FF2B5EF4-FFF2-40B4-BE49-F238E27FC236}">
                <a16:creationId xmlns="" xmlns:a16="http://schemas.microsoft.com/office/drawing/2014/main" id="{24E3FC7A-8095-4466-BF43-4B6D04A5D884}"/>
              </a:ext>
            </a:extLst>
          </p:cNvPr>
          <p:cNvSpPr>
            <a:spLocks noGrp="1"/>
          </p:cNvSpPr>
          <p:nvPr>
            <p:ph type="body" sz="quarter" idx="12" hasCustomPrompt="1"/>
          </p:nvPr>
        </p:nvSpPr>
        <p:spPr>
          <a:xfrm>
            <a:off x="3081528" y="6348550"/>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2505933215"/>
      </p:ext>
    </p:extLst>
  </p:cSld>
  <p:clrMapOvr>
    <a:masterClrMapping/>
  </p:clrMapOvr>
  <p:extLst>
    <p:ext uri="{DCECCB84-F9BA-43D5-87BE-67443E8EF086}">
      <p15:sldGuideLst xmlns=""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NO 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 xmlns:adec="http://schemas.microsoft.com/office/drawing/2017/decorative" val="1"/>
              </a:ext>
            </a:extLst>
          </p:cNvPr>
          <p:cNvGrpSpPr/>
          <p:nvPr userDrawn="1"/>
        </p:nvGrpSpPr>
        <p:grpSpPr>
          <a:xfrm>
            <a:off x="0" y="1452559"/>
            <a:ext cx="9144000" cy="4982750"/>
            <a:chOff x="0" y="1521567"/>
            <a:chExt cx="9144000" cy="4846438"/>
          </a:xfrm>
        </p:grpSpPr>
        <p:sp>
          <p:nvSpPr>
            <p:cNvPr id="11" name="Rectangle 10">
              <a:extLst>
                <a:ext uri="{FF2B5EF4-FFF2-40B4-BE49-F238E27FC236}">
                  <a16:creationId xmlns="" xmlns:a16="http://schemas.microsoft.com/office/drawing/2014/main" id="{23FD8DC8-1EF1-6B48-9F31-D9D254F85818}"/>
                </a:ext>
              </a:extLst>
            </p:cNvPr>
            <p:cNvSpPr/>
            <p:nvPr userDrawn="1"/>
          </p:nvSpPr>
          <p:spPr>
            <a:xfrm>
              <a:off x="0" y="1521567"/>
              <a:ext cx="9144000" cy="484643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Rectangle 11">
              <a:extLst>
                <a:ext uri="{FF2B5EF4-FFF2-40B4-BE49-F238E27FC236}">
                  <a16:creationId xmlns="" xmlns:a16="http://schemas.microsoft.com/office/drawing/2014/main" id="{9500492E-5EBE-C745-8EEE-F17D4BB4582E}"/>
                </a:ext>
              </a:extLst>
            </p:cNvPr>
            <p:cNvSpPr/>
            <p:nvPr userDrawn="1"/>
          </p:nvSpPr>
          <p:spPr>
            <a:xfrm>
              <a:off x="185629" y="2001422"/>
              <a:ext cx="8493233" cy="4166364"/>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 xmlns:a16="http://schemas.microsoft.com/office/drawing/2014/main" id="{6D976C39-0B94-D44F-9108-A52DD0916B5A}"/>
                </a:ext>
              </a:extLst>
            </p:cNvPr>
            <p:cNvSpPr/>
            <p:nvPr userDrawn="1"/>
          </p:nvSpPr>
          <p:spPr>
            <a:xfrm>
              <a:off x="364385" y="2475809"/>
              <a:ext cx="7858340" cy="3513221"/>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p:nvPr>
        </p:nvSpPr>
        <p:spPr>
          <a:xfrm>
            <a:off x="777240" y="2985555"/>
            <a:ext cx="6521640" cy="873214"/>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p:ph type="subTitle" idx="1"/>
          </p:nvPr>
        </p:nvSpPr>
        <p:spPr>
          <a:xfrm>
            <a:off x="782058" y="3986784"/>
            <a:ext cx="4297680" cy="517585"/>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 xmlns:a16="http://schemas.microsoft.com/office/drawing/2014/main" id="{EC86C884-D766-9149-B40E-B86A943DE6D1}"/>
              </a:ext>
              <a:ext uri="{C183D7F6-B498-43B3-948B-1728B52AA6E4}">
                <adec:decorative xmlns="" xmlns:adec="http://schemas.microsoft.com/office/drawing/2017/decorative" val="1"/>
              </a:ext>
            </a:extLst>
          </p:cNvPr>
          <p:cNvCxnSpPr>
            <a:cxnSpLocks/>
          </p:cNvCxnSpPr>
          <p:nvPr userDrawn="1"/>
        </p:nvCxnSpPr>
        <p:spPr>
          <a:xfrm>
            <a:off x="867202" y="465003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p:ph type="body" sz="quarter" idx="10"/>
          </p:nvPr>
        </p:nvSpPr>
        <p:spPr>
          <a:xfrm>
            <a:off x="777240" y="4718304"/>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 name="Long Copyright">
            <a:extLst>
              <a:ext uri="{FF2B5EF4-FFF2-40B4-BE49-F238E27FC236}">
                <a16:creationId xmlns="" xmlns:a16="http://schemas.microsoft.com/office/drawing/2014/main" id="{54514DA3-A928-4CD1-BFAE-B5DF399C4B36}"/>
              </a:ext>
            </a:extLst>
          </p:cNvPr>
          <p:cNvSpPr>
            <a:spLocks noGrp="1"/>
          </p:cNvSpPr>
          <p:nvPr>
            <p:ph type="ftr" sz="quarter" idx="11"/>
          </p:nvPr>
        </p:nvSpPr>
        <p:spPr>
          <a:xfrm>
            <a:off x="0" y="6487064"/>
            <a:ext cx="9144000" cy="370935"/>
          </a:xfrm>
        </p:spPr>
        <p:txBody>
          <a:bodyPr/>
          <a:lstStyle>
            <a:lvl1pPr algn="ctr">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Tree>
    <p:extLst>
      <p:ext uri="{BB962C8B-B14F-4D97-AF65-F5344CB8AC3E}">
        <p14:creationId xmlns:p14="http://schemas.microsoft.com/office/powerpoint/2010/main" val="380643474"/>
      </p:ext>
    </p:extLst>
  </p:cSld>
  <p:clrMapOvr>
    <a:masterClrMapping/>
  </p:clrMapOvr>
  <p:extLst>
    <p:ext uri="{DCECCB84-F9BA-43D5-87BE-67443E8EF086}">
      <p15:sldGuideLst xmlns="" xmlns:p15="http://schemas.microsoft.com/office/powerpoint/2012/main">
        <p15:guide id="1" orient="horz" pos="95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NO Cover">
    <p:spTree>
      <p:nvGrpSpPr>
        <p:cNvPr id="1" name=""/>
        <p:cNvGrpSpPr/>
        <p:nvPr/>
      </p:nvGrpSpPr>
      <p:grpSpPr>
        <a:xfrm>
          <a:off x="0" y="0"/>
          <a:ext cx="0" cy="0"/>
          <a:chOff x="0" y="0"/>
          <a:chExt cx="0" cy="0"/>
        </a:xfrm>
      </p:grpSpPr>
      <p:grpSp>
        <p:nvGrpSpPr>
          <p:cNvPr id="5" name="MHE altered Background, fixed">
            <a:extLst>
              <a:ext uri="{FF2B5EF4-FFF2-40B4-BE49-F238E27FC236}">
                <a16:creationId xmlns="" xmlns:a16="http://schemas.microsoft.com/office/drawing/2014/main" id="{7A14A7A9-A9D7-4A08-A24F-4D1C1F4C29CE}"/>
              </a:ext>
              <a:ext uri="{C183D7F6-B498-43B3-948B-1728B52AA6E4}">
                <adec:decorative xmlns="" xmlns:adec="http://schemas.microsoft.com/office/drawing/2017/decorative" val="1"/>
              </a:ext>
            </a:extLst>
          </p:cNvPr>
          <p:cNvGrpSpPr/>
          <p:nvPr userDrawn="1"/>
        </p:nvGrpSpPr>
        <p:grpSpPr>
          <a:xfrm>
            <a:off x="0" y="1446366"/>
            <a:ext cx="9143999" cy="4991100"/>
            <a:chOff x="0" y="1524000"/>
            <a:chExt cx="9143999" cy="4991100"/>
          </a:xfrm>
        </p:grpSpPr>
        <p:sp>
          <p:nvSpPr>
            <p:cNvPr id="12" name="Rectangle 11">
              <a:extLst>
                <a:ext uri="{FF2B5EF4-FFF2-40B4-BE49-F238E27FC236}">
                  <a16:creationId xmlns="" xmlns:a16="http://schemas.microsoft.com/office/drawing/2014/main" id="{9500492E-5EBE-C745-8EEE-F17D4BB4582E}"/>
                </a:ext>
              </a:extLst>
            </p:cNvPr>
            <p:cNvSpPr/>
            <p:nvPr userDrawn="1"/>
          </p:nvSpPr>
          <p:spPr>
            <a:xfrm>
              <a:off x="0" y="1524000"/>
              <a:ext cx="9143999" cy="4991100"/>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 xmlns:a16="http://schemas.microsoft.com/office/drawing/2014/main" id="{6D976C39-0B94-D44F-9108-A52DD0916B5A}"/>
                </a:ext>
              </a:extLst>
            </p:cNvPr>
            <p:cNvSpPr/>
            <p:nvPr userDrawn="1"/>
          </p:nvSpPr>
          <p:spPr>
            <a:xfrm>
              <a:off x="190500" y="2019300"/>
              <a:ext cx="8496300" cy="42672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p:nvPr>
        </p:nvSpPr>
        <p:spPr>
          <a:xfrm>
            <a:off x="567378" y="2593298"/>
            <a:ext cx="6980170" cy="1130559"/>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userDrawn="1">
            <p:ph type="subTitle" idx="1"/>
          </p:nvPr>
        </p:nvSpPr>
        <p:spPr>
          <a:xfrm>
            <a:off x="567378" y="3807503"/>
            <a:ext cx="4542020" cy="719352"/>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 xmlns:a16="http://schemas.microsoft.com/office/drawing/2014/main" id="{EC86C884-D766-9149-B40E-B86A943DE6D1}"/>
              </a:ext>
              <a:ext uri="{C183D7F6-B498-43B3-948B-1728B52AA6E4}">
                <adec:decorative xmlns="" xmlns:adec="http://schemas.microsoft.com/office/drawing/2017/decorative" val="1"/>
              </a:ext>
            </a:extLst>
          </p:cNvPr>
          <p:cNvCxnSpPr>
            <a:cxnSpLocks/>
          </p:cNvCxnSpPr>
          <p:nvPr userDrawn="1"/>
        </p:nvCxnSpPr>
        <p:spPr>
          <a:xfrm>
            <a:off x="702310" y="466502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userDrawn="1">
            <p:ph type="body" sz="quarter" idx="10"/>
          </p:nvPr>
        </p:nvSpPr>
        <p:spPr>
          <a:xfrm>
            <a:off x="567378" y="4770769"/>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 name="Long Copyright">
            <a:extLst>
              <a:ext uri="{FF2B5EF4-FFF2-40B4-BE49-F238E27FC236}">
                <a16:creationId xmlns="" xmlns:a16="http://schemas.microsoft.com/office/drawing/2014/main" id="{54514DA3-A928-4CD1-BFAE-B5DF399C4B36}"/>
              </a:ext>
            </a:extLst>
          </p:cNvPr>
          <p:cNvSpPr>
            <a:spLocks noGrp="1"/>
          </p:cNvSpPr>
          <p:nvPr userDrawn="1">
            <p:ph type="ftr" sz="quarter" idx="11"/>
          </p:nvPr>
        </p:nvSpPr>
        <p:spPr>
          <a:xfrm>
            <a:off x="0" y="6487064"/>
            <a:ext cx="9144000" cy="370935"/>
          </a:xfrm>
        </p:spPr>
        <p:txBody>
          <a:bodyPr/>
          <a:lstStyle>
            <a:lvl1pPr algn="ctr">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Tree>
    <p:extLst>
      <p:ext uri="{BB962C8B-B14F-4D97-AF65-F5344CB8AC3E}">
        <p14:creationId xmlns:p14="http://schemas.microsoft.com/office/powerpoint/2010/main" val="1233895555"/>
      </p:ext>
    </p:extLst>
  </p:cSld>
  <p:clrMapOvr>
    <a:masterClrMapping/>
  </p:clrMapOvr>
  <p:extLst>
    <p:ext uri="{DCECCB84-F9BA-43D5-87BE-67443E8EF086}">
      <p15:sldGuideLst xmlns="" xmlns:p15="http://schemas.microsoft.com/office/powerpoint/2012/main">
        <p15:guide id="1" orient="horz" pos="1272">
          <p15:clr>
            <a:srgbClr val="FBAE40"/>
          </p15:clr>
        </p15:guide>
        <p15:guide id="2" orient="horz" pos="3960">
          <p15:clr>
            <a:srgbClr val="FBAE40"/>
          </p15:clr>
        </p15:guide>
        <p15:guide id="3" pos="120">
          <p15:clr>
            <a:srgbClr val="FBAE40"/>
          </p15:clr>
        </p15:guide>
        <p15:guide id="4" pos="5472">
          <p15:clr>
            <a:srgbClr val="FBAE40"/>
          </p15:clr>
        </p15:guide>
        <p15:guide id="5" orient="horz" pos="22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Slide W/Cover">
    <p:spTree>
      <p:nvGrpSpPr>
        <p:cNvPr id="1" name=""/>
        <p:cNvGrpSpPr/>
        <p:nvPr/>
      </p:nvGrpSpPr>
      <p:grpSpPr>
        <a:xfrm>
          <a:off x="0" y="0"/>
          <a:ext cx="0" cy="0"/>
          <a:chOff x="0" y="0"/>
          <a:chExt cx="0" cy="0"/>
        </a:xfrm>
      </p:grpSpPr>
      <p:grpSp>
        <p:nvGrpSpPr>
          <p:cNvPr id="4" name="MHE Altered Background, fixed">
            <a:extLst>
              <a:ext uri="{FF2B5EF4-FFF2-40B4-BE49-F238E27FC236}">
                <a16:creationId xmlns="" xmlns:a16="http://schemas.microsoft.com/office/drawing/2014/main" id="{E2D8ACCF-E5FC-4FE9-9E84-B2A0A6B1EEBA}"/>
              </a:ext>
              <a:ext uri="{C183D7F6-B498-43B3-948B-1728B52AA6E4}">
                <adec:decorative xmlns="" xmlns:adec="http://schemas.microsoft.com/office/drawing/2017/decorative" val="1"/>
              </a:ext>
            </a:extLst>
          </p:cNvPr>
          <p:cNvGrpSpPr/>
          <p:nvPr userDrawn="1"/>
        </p:nvGrpSpPr>
        <p:grpSpPr>
          <a:xfrm>
            <a:off x="342900" y="2095500"/>
            <a:ext cx="3886199" cy="3886199"/>
            <a:chOff x="342900" y="2095500"/>
            <a:chExt cx="3886199" cy="3886199"/>
          </a:xfrm>
        </p:grpSpPr>
        <p:sp>
          <p:nvSpPr>
            <p:cNvPr id="14" name="Rectangle 13">
              <a:extLst>
                <a:ext uri="{FF2B5EF4-FFF2-40B4-BE49-F238E27FC236}">
                  <a16:creationId xmlns="" xmlns:a16="http://schemas.microsoft.com/office/drawing/2014/main" id="{52AD1ADE-6D88-5C48-9EEF-7E081C733011}"/>
                </a:ext>
              </a:extLst>
            </p:cNvPr>
            <p:cNvSpPr/>
            <p:nvPr userDrawn="1"/>
          </p:nvSpPr>
          <p:spPr>
            <a:xfrm>
              <a:off x="342900" y="2095500"/>
              <a:ext cx="3886199" cy="3886199"/>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 xmlns:a16="http://schemas.microsoft.com/office/drawing/2014/main" id="{AFE6DE48-1064-2849-AF2D-2E29711B1885}"/>
                </a:ext>
              </a:extLst>
            </p:cNvPr>
            <p:cNvSpPr/>
            <p:nvPr userDrawn="1"/>
          </p:nvSpPr>
          <p:spPr>
            <a:xfrm>
              <a:off x="495300" y="2362200"/>
              <a:ext cx="3429000" cy="34671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userDrawn="1">
            <p:ph type="ctrTitle" hasCustomPrompt="1"/>
          </p:nvPr>
        </p:nvSpPr>
        <p:spPr>
          <a:xfrm>
            <a:off x="621792" y="2608290"/>
            <a:ext cx="3035808" cy="1394084"/>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userDrawn="1">
            <p:ph type="subTitle" idx="1" hasCustomPrompt="1"/>
          </p:nvPr>
        </p:nvSpPr>
        <p:spPr>
          <a:xfrm>
            <a:off x="621792" y="4069830"/>
            <a:ext cx="3035808" cy="804094"/>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 xmlns:a16="http://schemas.microsoft.com/office/drawing/2014/main" id="{EC86C884-D766-9149-B40E-B86A943DE6D1}"/>
              </a:ext>
              <a:ext uri="{C183D7F6-B498-43B3-948B-1728B52AA6E4}">
                <adec:decorative xmlns=""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621791" y="5096656"/>
            <a:ext cx="3043303" cy="569626"/>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 xmlns:a16="http://schemas.microsoft.com/office/drawing/2014/main" id="{67C61915-1FDF-4DF1-95F4-8BAC894B4DC1}"/>
              </a:ext>
            </a:extLst>
          </p:cNvPr>
          <p:cNvSpPr>
            <a:spLocks noGrp="1"/>
          </p:cNvSpPr>
          <p:nvPr userDrawn="1">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11" name="Content Placeholder 6">
            <a:extLst>
              <a:ext uri="{FF2B5EF4-FFF2-40B4-BE49-F238E27FC236}">
                <a16:creationId xmlns="" xmlns:a16="http://schemas.microsoft.com/office/drawing/2014/main" id="{CCC5E4C5-DE5F-4519-B471-65A9978A0651}"/>
              </a:ext>
            </a:extLst>
          </p:cNvPr>
          <p:cNvSpPr>
            <a:spLocks noGrp="1"/>
          </p:cNvSpPr>
          <p:nvPr>
            <p:ph sz="quarter" idx="12"/>
          </p:nvPr>
        </p:nvSpPr>
        <p:spPr>
          <a:xfrm>
            <a:off x="38037" y="6518711"/>
            <a:ext cx="9108774" cy="24245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4629126"/>
      </p:ext>
    </p:extLst>
  </p:cSld>
  <p:clrMapOvr>
    <a:masterClrMapping/>
  </p:clrMapOvr>
  <p:extLst>
    <p:ext uri="{DCECCB84-F9BA-43D5-87BE-67443E8EF086}">
      <p15:sldGuideLst xmlns=""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Main Placeholder">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3600"/>
            </a:lvl1pPr>
          </a:lstStyle>
          <a:p>
            <a:r>
              <a:rPr lang="en-US" dirty="0"/>
              <a:t>Slide Title</a:t>
            </a:r>
          </a:p>
        </p:txBody>
      </p:sp>
      <p:sp>
        <p:nvSpPr>
          <p:cNvPr id="5" name="Content Placeholder 1">
            <a:extLst>
              <a:ext uri="{FF2B5EF4-FFF2-40B4-BE49-F238E27FC236}">
                <a16:creationId xmlns=""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noAutofit/>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8" name="Slide Number Placeholder">
            <a:extLst>
              <a:ext uri="{FF2B5EF4-FFF2-40B4-BE49-F238E27FC236}">
                <a16:creationId xmlns="" xmlns:a16="http://schemas.microsoft.com/office/drawing/2014/main" id="{EF8D8291-5BF4-41AC-87CE-ED5DE4CB1B61}"/>
              </a:ext>
            </a:extLst>
          </p:cNvPr>
          <p:cNvSpPr>
            <a:spLocks noGrp="1"/>
          </p:cNvSpPr>
          <p:nvPr>
            <p:ph type="sldNum" sz="quarter" idx="4"/>
          </p:nvPr>
        </p:nvSpPr>
        <p:spPr>
          <a:xfrm>
            <a:off x="8626412" y="6673531"/>
            <a:ext cx="355840" cy="161396"/>
          </a:xfrm>
          <a:prstGeom prst="rect">
            <a:avLst/>
          </a:prstGeom>
        </p:spPr>
        <p:txBody>
          <a:bodyPr/>
          <a:lstStyle>
            <a:lvl1pPr>
              <a:defRPr sz="800"/>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745085821"/>
      </p:ext>
    </p:extLst>
  </p:cSld>
  <p:clrMapOvr>
    <a:masterClrMapping/>
  </p:clrMapOvr>
  <p:extLst>
    <p:ext uri="{DCECCB84-F9BA-43D5-87BE-67443E8EF086}">
      <p15:sldGuideLst xmlns="" xmlns:p15="http://schemas.microsoft.com/office/powerpoint/2012/main">
        <p15:guide id="1" pos="2880" userDrawn="1">
          <p15:clr>
            <a:srgbClr val="FBAE40"/>
          </p15:clr>
        </p15:guide>
        <p15:guide id="2" orient="horz" pos="360" userDrawn="1">
          <p15:clr>
            <a:srgbClr val="FBAE40"/>
          </p15:clr>
        </p15:guide>
        <p15:guide id="3" pos="264" userDrawn="1">
          <p15:clr>
            <a:srgbClr val="FBAE40"/>
          </p15:clr>
        </p15:guide>
        <p15:guide id="4"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One Main Placeholder">
    <p:spTree>
      <p:nvGrpSpPr>
        <p:cNvPr id="1" name=""/>
        <p:cNvGrpSpPr/>
        <p:nvPr/>
      </p:nvGrpSpPr>
      <p:grpSpPr>
        <a:xfrm>
          <a:off x="0" y="0"/>
          <a:ext cx="0" cy="0"/>
          <a:chOff x="0" y="0"/>
          <a:chExt cx="0" cy="0"/>
        </a:xfrm>
      </p:grpSpPr>
      <p:sp>
        <p:nvSpPr>
          <p:cNvPr id="2" name="Slide Title 1">
            <a:extLst>
              <a:ext uri="{FF2B5EF4-FFF2-40B4-BE49-F238E27FC236}">
                <a16:creationId xmlns="" xmlns:a16="http://schemas.microsoft.com/office/drawing/2014/main" id="{A4407840-F6A4-4638-BB2F-9FBAA1A81461}"/>
              </a:ext>
            </a:extLst>
          </p:cNvPr>
          <p:cNvSpPr>
            <a:spLocks noGrp="1"/>
          </p:cNvSpPr>
          <p:nvPr>
            <p:ph type="title" hasCustomPrompt="1"/>
          </p:nvPr>
        </p:nvSpPr>
        <p:spPr>
          <a:xfrm>
            <a:off x="342900" y="192490"/>
            <a:ext cx="4229100" cy="903231"/>
          </a:xfrm>
          <a:prstGeom prst="rect">
            <a:avLst/>
          </a:prstGeom>
        </p:spPr>
        <p:txBody>
          <a:bodyPr anchor="ctr">
            <a:normAutofit/>
          </a:bodyPr>
          <a:lstStyle>
            <a:lvl1pPr>
              <a:defRPr sz="4000"/>
            </a:lvl1pPr>
          </a:lstStyle>
          <a:p>
            <a:r>
              <a:rPr lang="en-US" dirty="0"/>
              <a:t>Slide Title</a:t>
            </a:r>
          </a:p>
        </p:txBody>
      </p:sp>
      <p:sp>
        <p:nvSpPr>
          <p:cNvPr id="15" name="Slide Title 2">
            <a:extLst>
              <a:ext uri="{FF2B5EF4-FFF2-40B4-BE49-F238E27FC236}">
                <a16:creationId xmlns="" xmlns:a16="http://schemas.microsoft.com/office/drawing/2014/main" id="{B5BB26E5-AE57-4ED5-B8A8-BEE1BD13AD34}"/>
              </a:ext>
            </a:extLst>
          </p:cNvPr>
          <p:cNvSpPr>
            <a:spLocks noGrp="1"/>
          </p:cNvSpPr>
          <p:nvPr>
            <p:ph type="body" sz="quarter" idx="14" hasCustomPrompt="1"/>
          </p:nvPr>
        </p:nvSpPr>
        <p:spPr>
          <a:xfrm>
            <a:off x="4749800" y="192088"/>
            <a:ext cx="4051300" cy="903287"/>
          </a:xfrm>
        </p:spPr>
        <p:txBody>
          <a:bodyPr vert="horz" lIns="91440" tIns="45720" rIns="91440" bIns="45720" rtlCol="0" anchor="ctr">
            <a:normAutofit/>
          </a:bodyPr>
          <a:lstStyle>
            <a:lvl1pPr>
              <a:defRPr lang="en-IN" sz="4000" b="1" dirty="0">
                <a:latin typeface="+mj-lt"/>
                <a:ea typeface="+mj-ea"/>
                <a:cs typeface="+mj-cs"/>
              </a:defRPr>
            </a:lvl1pPr>
          </a:lstStyle>
          <a:p>
            <a:pPr lvl="0">
              <a:lnSpc>
                <a:spcPct val="90000"/>
              </a:lnSpc>
              <a:spcBef>
                <a:spcPct val="0"/>
              </a:spcBef>
            </a:pPr>
            <a:r>
              <a:rPr kumimoji="0" lang="en-US" sz="4000" b="1" i="0" u="none" strike="noStrike" kern="1200" cap="none" spc="0" normalizeH="0" baseline="0" noProof="0" dirty="0">
                <a:ln>
                  <a:noFill/>
                </a:ln>
                <a:solidFill>
                  <a:srgbClr val="000000"/>
                </a:solidFill>
                <a:effectLst/>
                <a:uLnTx/>
                <a:uFillTx/>
                <a:latin typeface="+mn-lt"/>
                <a:ea typeface="+mj-ea"/>
                <a:cs typeface="+mj-cs"/>
              </a:rPr>
              <a:t>Slide Title</a:t>
            </a:r>
            <a:endParaRPr lang="en-IN" dirty="0"/>
          </a:p>
        </p:txBody>
      </p:sp>
      <p:sp>
        <p:nvSpPr>
          <p:cNvPr id="5" name="Content Placeholder 1">
            <a:extLst>
              <a:ext uri="{FF2B5EF4-FFF2-40B4-BE49-F238E27FC236}">
                <a16:creationId xmlns=""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1296839023"/>
      </p:ext>
    </p:extLst>
  </p:cSld>
  <p:clrMapOvr>
    <a:masterClrMapping/>
  </p:clrMapOvr>
  <p:extLst>
    <p:ext uri="{DCECCB84-F9BA-43D5-87BE-67443E8EF086}">
      <p15:sldGuideLst xmlns=""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One Main Placeholder">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8" name="Picture 7" descr="Connecting through social media icon.">
            <a:extLst>
              <a:ext uri="{FF2B5EF4-FFF2-40B4-BE49-F238E27FC236}">
                <a16:creationId xmlns="" xmlns:a16="http://schemas.microsoft.com/office/drawing/2014/main" id="{48BB348F-12C6-489F-958D-1FDE88A9246E}"/>
              </a:ext>
            </a:extLst>
          </p:cNvPr>
          <p:cNvPicPr>
            <a:picLocks noChangeAspect="1"/>
          </p:cNvPicPr>
          <p:nvPr userDrawn="1"/>
        </p:nvPicPr>
        <p:blipFill>
          <a:blip r:embed="rId2"/>
          <a:stretch>
            <a:fillRect/>
          </a:stretch>
        </p:blipFill>
        <p:spPr>
          <a:xfrm>
            <a:off x="124695" y="298541"/>
            <a:ext cx="2438400" cy="669365"/>
          </a:xfrm>
          <a:prstGeom prst="rect">
            <a:avLst/>
          </a:prstGeom>
        </p:spPr>
      </p:pic>
    </p:spTree>
    <p:extLst>
      <p:ext uri="{BB962C8B-B14F-4D97-AF65-F5344CB8AC3E}">
        <p14:creationId xmlns:p14="http://schemas.microsoft.com/office/powerpoint/2010/main" val="1816512595"/>
      </p:ext>
    </p:extLst>
  </p:cSld>
  <p:clrMapOvr>
    <a:masterClrMapping/>
  </p:clrMapOvr>
  <p:extLst>
    <p:ext uri="{DCECCB84-F9BA-43D5-87BE-67443E8EF086}">
      <p15:sldGuideLst xmlns=""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One Main Placeholder">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0" name="Picture 9" descr="Making Ethical Decisions icon.">
            <a:extLst>
              <a:ext uri="{FF2B5EF4-FFF2-40B4-BE49-F238E27FC236}">
                <a16:creationId xmlns="" xmlns:a16="http://schemas.microsoft.com/office/drawing/2014/main" id="{35AB3571-1B64-4E5D-ADAB-A22232BBBD05}"/>
              </a:ext>
            </a:extLst>
          </p:cNvPr>
          <p:cNvPicPr>
            <a:picLocks noChangeAspect="1"/>
          </p:cNvPicPr>
          <p:nvPr userDrawn="1"/>
        </p:nvPicPr>
        <p:blipFill>
          <a:blip r:embed="rId2"/>
          <a:stretch>
            <a:fillRect/>
          </a:stretch>
        </p:blipFill>
        <p:spPr>
          <a:xfrm>
            <a:off x="0" y="312475"/>
            <a:ext cx="2498501" cy="663262"/>
          </a:xfrm>
          <a:prstGeom prst="rect">
            <a:avLst/>
          </a:prstGeom>
        </p:spPr>
      </p:pic>
    </p:spTree>
    <p:extLst>
      <p:ext uri="{BB962C8B-B14F-4D97-AF65-F5344CB8AC3E}">
        <p14:creationId xmlns:p14="http://schemas.microsoft.com/office/powerpoint/2010/main" val="2414323337"/>
      </p:ext>
    </p:extLst>
  </p:cSld>
  <p:clrMapOvr>
    <a:masterClrMapping/>
  </p:clrMapOvr>
  <p:extLst>
    <p:ext uri="{DCECCB84-F9BA-43D5-87BE-67443E8EF086}">
      <p15:sldGuideLst xmlns=""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 xmlns:a16="http://schemas.microsoft.com/office/drawing/2014/main" id="{BF372B49-B6F5-4826-B4F8-2F8A4FFF889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94106" y="283845"/>
            <a:ext cx="999514" cy="999514"/>
          </a:xfrm>
          <a:prstGeom prst="rect">
            <a:avLst/>
          </a:prstGeom>
        </p:spPr>
      </p:pic>
      <p:sp>
        <p:nvSpPr>
          <p:cNvPr id="3" name="MGH Tagline">
            <a:extLst>
              <a:ext uri="{FF2B5EF4-FFF2-40B4-BE49-F238E27FC236}">
                <a16:creationId xmlns="" xmlns:a16="http://schemas.microsoft.com/office/drawing/2014/main" id="{70E12349-CEA7-4006-B6E3-3E283BDBD258}"/>
              </a:ext>
            </a:extLst>
          </p:cNvPr>
          <p:cNvSpPr txBox="1"/>
          <p:nvPr userDrawn="1"/>
        </p:nvSpPr>
        <p:spPr>
          <a:xfrm>
            <a:off x="5060273" y="337349"/>
            <a:ext cx="3873993" cy="338554"/>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40" dirty="0">
                <a:effectLst/>
                <a:latin typeface="Arial" panose="020B0604020202020204" pitchFamily="34" charset="0"/>
                <a:ea typeface="Calibri" panose="020F0502020204030204" pitchFamily="34" charset="0"/>
              </a:rPr>
              <a:t>Because learning changes everything.</a:t>
            </a:r>
            <a:r>
              <a:rPr lang="en-US" sz="1050" spc="40" baseline="60000" dirty="0">
                <a:effectLst/>
                <a:latin typeface="Arial" panose="020B0604020202020204" pitchFamily="34" charset="0"/>
                <a:ea typeface="Calibri" panose="020F0502020204030204" pitchFamily="34" charset="0"/>
              </a:rPr>
              <a:t>®</a:t>
            </a:r>
            <a:endParaRPr lang="en-US" sz="1600" spc="40" baseline="60000" dirty="0"/>
          </a:p>
        </p:txBody>
      </p:sp>
      <p:sp>
        <p:nvSpPr>
          <p:cNvPr id="5" name="Long Copyright"/>
          <p:cNvSpPr>
            <a:spLocks noGrp="1"/>
          </p:cNvSpPr>
          <p:nvPr>
            <p:ph type="ftr" sz="quarter" idx="3"/>
          </p:nvPr>
        </p:nvSpPr>
        <p:spPr>
          <a:xfrm>
            <a:off x="0" y="6478439"/>
            <a:ext cx="9144000" cy="379562"/>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pPr defTabSz="457200">
              <a:spcBef>
                <a:spcPct val="20000"/>
              </a:spcBef>
              <a:defRPr/>
            </a:pPr>
            <a:r>
              <a:rPr lang="en-US" dirty="0"/>
              <a:t>Add long copyright</a:t>
            </a:r>
          </a:p>
        </p:txBody>
      </p:sp>
      <p:sp>
        <p:nvSpPr>
          <p:cNvPr id="8" name="MGH Yellow Line">
            <a:extLst>
              <a:ext uri="{FF2B5EF4-FFF2-40B4-BE49-F238E27FC236}">
                <a16:creationId xmlns="" xmlns:a16="http://schemas.microsoft.com/office/drawing/2014/main" id="{86E6E250-D1F9-6444-A77C-4DC8C64A97D7}"/>
              </a:ext>
              <a:ext uri="{C183D7F6-B498-43B3-948B-1728B52AA6E4}">
                <adec:decorative xmlns=""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545871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23" r:id="rId5"/>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Autofit/>
          </a:bodyPr>
          <a:lstStyle/>
          <a:p>
            <a:r>
              <a:rPr lang="en-US" dirty="0"/>
              <a:t>Title goes here</a:t>
            </a:r>
          </a:p>
        </p:txBody>
      </p:sp>
      <p:sp>
        <p:nvSpPr>
          <p:cNvPr id="5" name="Text Placeholder">
            <a:extLst>
              <a:ext uri="{FF2B5EF4-FFF2-40B4-BE49-F238E27FC236}">
                <a16:creationId xmlns="" xmlns:a16="http://schemas.microsoft.com/office/drawing/2014/main" id="{4F2C87DD-ADFA-433D-B7C8-4E9E42BC9E0F}"/>
              </a:ext>
            </a:extLst>
          </p:cNvPr>
          <p:cNvSpPr>
            <a:spLocks noGrp="1"/>
          </p:cNvSpPr>
          <p:nvPr>
            <p:ph type="body" idx="1"/>
          </p:nvPr>
        </p:nvSpPr>
        <p:spPr>
          <a:xfrm>
            <a:off x="342900" y="1273877"/>
            <a:ext cx="8458200" cy="494437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 xmlns:a16="http://schemas.microsoft.com/office/drawing/2014/main" id="{86E6E250-D1F9-6444-A77C-4DC8C64A97D7}"/>
              </a:ext>
              <a:ext uri="{C183D7F6-B498-43B3-948B-1728B52AA6E4}">
                <adec:decorative xmlns=""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lumMod val="65000"/>
                    <a:lumOff val="35000"/>
                  </a:schemeClr>
                </a:solidFill>
              </a:rPr>
              <a:t>© McGraw Hill LLC</a:t>
            </a:r>
          </a:p>
        </p:txBody>
      </p:sp>
      <p:sp>
        <p:nvSpPr>
          <p:cNvPr id="10" name="Slide Number Placeholder">
            <a:extLst>
              <a:ext uri="{FF2B5EF4-FFF2-40B4-BE49-F238E27FC236}">
                <a16:creationId xmlns="" xmlns:a16="http://schemas.microsoft.com/office/drawing/2014/main" id="{A9994BA6-A29E-44A0-A7B3-164E7D8FE393}"/>
              </a:ext>
            </a:extLst>
          </p:cNvPr>
          <p:cNvSpPr>
            <a:spLocks noGrp="1"/>
          </p:cNvSpPr>
          <p:nvPr>
            <p:ph type="sldNum" sz="quarter" idx="4"/>
          </p:nvPr>
        </p:nvSpPr>
        <p:spPr>
          <a:xfrm>
            <a:off x="8626412" y="6673531"/>
            <a:ext cx="355840" cy="161396"/>
          </a:xfrm>
          <a:prstGeom prst="rect">
            <a:avLst/>
          </a:prstGeom>
        </p:spPr>
        <p:txBody>
          <a:bodyPr/>
          <a:lstStyle>
            <a:lvl1pPr>
              <a:defRPr sz="800"/>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881564708"/>
      </p:ext>
    </p:extLst>
  </p:cSld>
  <p:clrMap bg1="lt1" tx1="dk1" bg2="lt2" tx2="dk2" accent1="accent1" accent2="accent2" accent3="accent3" accent4="accent4" accent5="accent5" accent6="accent6" hlink="hlink" folHlink="folHlink"/>
  <p:sldLayoutIdLst>
    <p:sldLayoutId id="2147483692" r:id="rId1"/>
    <p:sldLayoutId id="2147483717" r:id="rId2"/>
    <p:sldLayoutId id="2147483706" r:id="rId3"/>
    <p:sldLayoutId id="2147483709" r:id="rId4"/>
    <p:sldLayoutId id="2147483707" r:id="rId5"/>
    <p:sldLayoutId id="2147483708" r:id="rId6"/>
    <p:sldLayoutId id="2147483711" r:id="rId7"/>
    <p:sldLayoutId id="2147483716" r:id="rId8"/>
    <p:sldLayoutId id="2147483693" r:id="rId9"/>
    <p:sldLayoutId id="2147483719" r:id="rId10"/>
    <p:sldLayoutId id="2147483718" r:id="rId11"/>
    <p:sldLayoutId id="2147483699" r:id="rId12"/>
    <p:sldLayoutId id="2147483720" r:id="rId13"/>
    <p:sldLayoutId id="2147483695" r:id="rId14"/>
    <p:sldLayoutId id="2147483696" r:id="rId15"/>
    <p:sldLayoutId id="2147483697" r:id="rId16"/>
    <p:sldLayoutId id="2147483721" r:id="rId17"/>
  </p:sldLayoutIdLst>
  <p:hf hd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kern="1200">
          <a:solidFill>
            <a:schemeClr val="tx2"/>
          </a:solidFill>
          <a:latin typeface="+mn-lt"/>
          <a:ea typeface="+mn-ea"/>
          <a:cs typeface="+mn-cs"/>
        </a:defRPr>
      </a:lvl1pPr>
      <a:lvl2pPr marL="292608" indent="-292608" algn="l" defTabSz="914400" rtl="0" eaLnBrk="1" latinLnBrk="0" hangingPunct="1">
        <a:lnSpc>
          <a:spcPct val="100000"/>
        </a:lnSpc>
        <a:spcBef>
          <a:spcPts val="1000"/>
        </a:spcBef>
        <a:spcAft>
          <a:spcPts val="0"/>
        </a:spcAft>
        <a:buClrTx/>
        <a:buFont typeface="Arial" panose="020B0604020202020204" pitchFamily="34" charset="0"/>
        <a:buChar char="•"/>
        <a:defRPr sz="2400" kern="1200">
          <a:solidFill>
            <a:schemeClr val="tx2"/>
          </a:solidFill>
          <a:latin typeface="+mn-lt"/>
          <a:ea typeface="+mn-ea"/>
          <a:cs typeface="+mn-cs"/>
        </a:defRPr>
      </a:lvl2pPr>
      <a:lvl3pPr marL="622800" indent="-292608" algn="l" defTabSz="914400" rtl="0" eaLnBrk="1" latinLnBrk="0" hangingPunct="1">
        <a:lnSpc>
          <a:spcPct val="100000"/>
        </a:lnSpc>
        <a:spcBef>
          <a:spcPts val="1000"/>
        </a:spcBef>
        <a:spcAft>
          <a:spcPts val="0"/>
        </a:spcAft>
        <a:buFont typeface="Arial" panose="020B0604020202020204" pitchFamily="34" charset="0"/>
        <a:buChar char="•"/>
        <a:defRPr sz="20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984" userDrawn="1">
          <p15:clr>
            <a:srgbClr val="F26B43"/>
          </p15:clr>
        </p15:guide>
        <p15:guide id="16" pos="5376" userDrawn="1">
          <p15:clr>
            <a:srgbClr val="F26B43"/>
          </p15:clr>
        </p15:guide>
        <p15:guide id="17" pos="2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5691"/>
            <a:ext cx="9144000" cy="362309"/>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r>
              <a:rPr lang="en-US" dirty="0"/>
              <a:t>Add long copyright line here</a:t>
            </a:r>
          </a:p>
        </p:txBody>
      </p:sp>
      <p:sp>
        <p:nvSpPr>
          <p:cNvPr id="6" name="MGH Yellow Line">
            <a:extLst>
              <a:ext uri="{FF2B5EF4-FFF2-40B4-BE49-F238E27FC236}">
                <a16:creationId xmlns="" xmlns:a16="http://schemas.microsoft.com/office/drawing/2014/main" id="{F20163A4-4644-4B17-9C8A-EF42A992331B}"/>
              </a:ext>
              <a:ext uri="{C183D7F6-B498-43B3-948B-1728B52AA6E4}">
                <adec:decorative xmlns=""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7998185"/>
      </p:ext>
    </p:extLst>
  </p:cSld>
  <p:clrMap bg1="lt1" tx1="dk1" bg2="lt2" tx2="dk2" accent1="accent1" accent2="accent2" accent3="accent3" accent4="accent4" accent5="accent5" accent6="accent6" hlink="hlink" folHlink="folHlink"/>
  <p:sldLayoutIdLst>
    <p:sldLayoutId id="2147483685" r:id="rId1"/>
    <p:sldLayoutId id="2147483705" r:id="rId2"/>
  </p:sldLayoutIdLst>
  <p:hf hd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360">
          <p15:clr>
            <a:srgbClr val="F26B43"/>
          </p15:clr>
        </p15:guide>
        <p15:guide id="2" orient="horz" pos="192">
          <p15:clr>
            <a:srgbClr val="F26B43"/>
          </p15:clr>
        </p15:guide>
        <p15:guide id="5" pos="2112" userDrawn="1">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2160" userDrawn="1">
          <p15:clr>
            <a:srgbClr val="F26B43"/>
          </p15:clr>
        </p15:guide>
        <p15:guide id="13" pos="364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a:extLst>
              <a:ext uri="{FF2B5EF4-FFF2-40B4-BE49-F238E27FC236}">
                <a16:creationId xmlns="" xmlns:a16="http://schemas.microsoft.com/office/drawing/2014/main" id="{BEB99B55-73FB-42B4-93ED-C5E818675C31}"/>
              </a:ext>
            </a:extLst>
          </p:cNvPr>
          <p:cNvSpPr>
            <a:spLocks noGrp="1"/>
          </p:cNvSpPr>
          <p:nvPr>
            <p:ph type="body" idx="1"/>
          </p:nvPr>
        </p:nvSpPr>
        <p:spPr>
          <a:xfrm>
            <a:off x="342901" y="1976546"/>
            <a:ext cx="6480593" cy="4351338"/>
          </a:xfrm>
          <a:prstGeom prst="rect">
            <a:avLst/>
          </a:prstGeom>
        </p:spPr>
        <p:txBody>
          <a:bodyPr vert="horz" lIns="91440" tIns="45720" rIns="91440" bIns="45720" rtlCol="0">
            <a:normAutofit/>
          </a:bodyPr>
          <a:lstStyle/>
          <a:p>
            <a:pPr lvl="0"/>
            <a:r>
              <a:rPr lang="en-US" dirty="0"/>
              <a:t>Slide Content</a:t>
            </a:r>
          </a:p>
          <a:p>
            <a:pPr lvl="2"/>
            <a:r>
              <a:rPr lang="en-US" dirty="0"/>
              <a:t>Second level</a:t>
            </a:r>
          </a:p>
          <a:p>
            <a:pPr lvl="3"/>
            <a:r>
              <a:rPr lang="en-US" dirty="0"/>
              <a:t>Third level</a:t>
            </a:r>
          </a:p>
        </p:txBody>
      </p:sp>
      <p:sp>
        <p:nvSpPr>
          <p:cNvPr id="8" name="MGH Yellow Line">
            <a:extLst>
              <a:ext uri="{FF2B5EF4-FFF2-40B4-BE49-F238E27FC236}">
                <a16:creationId xmlns="" xmlns:a16="http://schemas.microsoft.com/office/drawing/2014/main" id="{86E6E250-D1F9-6444-A77C-4DC8C64A97D7}"/>
              </a:ext>
              <a:ext uri="{C183D7F6-B498-43B3-948B-1728B52AA6E4}">
                <adec:decorative xmlns=""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 xmlns:a16="http://schemas.microsoft.com/office/drawing/2014/main" id="{36838A37-515E-4F5C-BF9F-CE51891A9C27}"/>
              </a:ext>
            </a:extLst>
          </p:cNvPr>
          <p:cNvSpPr txBox="1"/>
          <p:nvPr userDrawn="1"/>
        </p:nvSpPr>
        <p:spPr>
          <a:xfrm>
            <a:off x="224279" y="6660234"/>
            <a:ext cx="1285344" cy="215444"/>
          </a:xfrm>
          <a:prstGeom prst="rect">
            <a:avLst/>
          </a:prstGeom>
          <a:noFill/>
        </p:spPr>
        <p:txBody>
          <a:bodyPr wrap="square" lIns="45720" rIns="45720" rtlCol="0" anchor="ctr">
            <a:spAutoFit/>
          </a:bodyPr>
          <a:lstStyle/>
          <a:p>
            <a:r>
              <a:rPr lang="en-US" sz="800" b="0" dirty="0">
                <a:solidFill>
                  <a:schemeClr val="tx1">
                    <a:lumMod val="65000"/>
                    <a:lumOff val="35000"/>
                  </a:schemeClr>
                </a:solidFill>
              </a:rPr>
              <a:t>© McGraw Hill LLC</a:t>
            </a:r>
          </a:p>
        </p:txBody>
      </p:sp>
      <p:grpSp>
        <p:nvGrpSpPr>
          <p:cNvPr id="6" name="MGH Shape">
            <a:extLst>
              <a:ext uri="{FF2B5EF4-FFF2-40B4-BE49-F238E27FC236}">
                <a16:creationId xmlns="" xmlns:a16="http://schemas.microsoft.com/office/drawing/2014/main" id="{B719ECBD-8119-4217-9D58-2638FA4365C1}"/>
              </a:ext>
              <a:ext uri="{C183D7F6-B498-43B3-948B-1728B52AA6E4}">
                <adec:decorative xmlns="" xmlns:adec="http://schemas.microsoft.com/office/drawing/2017/decorative" val="1"/>
              </a:ext>
            </a:extLst>
          </p:cNvPr>
          <p:cNvGrpSpPr/>
          <p:nvPr userDrawn="1"/>
        </p:nvGrpSpPr>
        <p:grpSpPr>
          <a:xfrm>
            <a:off x="6622742" y="0"/>
            <a:ext cx="2521258" cy="6623843"/>
            <a:chOff x="3491346" y="0"/>
            <a:chExt cx="2508933" cy="6367263"/>
          </a:xfrm>
        </p:grpSpPr>
        <p:sp>
          <p:nvSpPr>
            <p:cNvPr id="9" name="Freeform 11">
              <a:extLst>
                <a:ext uri="{FF2B5EF4-FFF2-40B4-BE49-F238E27FC236}">
                  <a16:creationId xmlns="" xmlns:a16="http://schemas.microsoft.com/office/drawing/2014/main" id="{FCAD01AC-30CD-4728-B0FD-543493B2CE55}"/>
                </a:ext>
              </a:extLst>
            </p:cNvPr>
            <p:cNvSpPr/>
            <p:nvPr/>
          </p:nvSpPr>
          <p:spPr>
            <a:xfrm rot="10800000">
              <a:off x="5468761" y="1352709"/>
              <a:ext cx="531517" cy="1821241"/>
            </a:xfrm>
            <a:custGeom>
              <a:avLst/>
              <a:gdLst>
                <a:gd name="connsiteX0" fmla="*/ 0 w 531517"/>
                <a:gd name="connsiteY0" fmla="*/ 1821241 h 1821241"/>
                <a:gd name="connsiteX1" fmla="*/ 0 w 531517"/>
                <a:gd name="connsiteY1" fmla="*/ 0 h 1821241"/>
                <a:gd name="connsiteX2" fmla="*/ 531517 w 531517"/>
                <a:gd name="connsiteY2" fmla="*/ 672400 h 1821241"/>
                <a:gd name="connsiteX3" fmla="*/ 0 w 531517"/>
                <a:gd name="connsiteY3" fmla="*/ 1821241 h 1821241"/>
              </a:gdLst>
              <a:ahLst/>
              <a:cxnLst>
                <a:cxn ang="0">
                  <a:pos x="connsiteX0" y="connsiteY0"/>
                </a:cxn>
                <a:cxn ang="0">
                  <a:pos x="connsiteX1" y="connsiteY1"/>
                </a:cxn>
                <a:cxn ang="0">
                  <a:pos x="connsiteX2" y="connsiteY2"/>
                </a:cxn>
                <a:cxn ang="0">
                  <a:pos x="connsiteX3" y="connsiteY3"/>
                </a:cxn>
              </a:cxnLst>
              <a:rect l="l" t="t" r="r" b="b"/>
              <a:pathLst>
                <a:path w="531517" h="1821241">
                  <a:moveTo>
                    <a:pt x="0" y="1821241"/>
                  </a:moveTo>
                  <a:lnTo>
                    <a:pt x="0" y="0"/>
                  </a:lnTo>
                  <a:lnTo>
                    <a:pt x="531517" y="672400"/>
                  </a:lnTo>
                  <a:lnTo>
                    <a:pt x="0" y="1821241"/>
                  </a:lnTo>
                  <a:close/>
                </a:path>
              </a:pathLst>
            </a:custGeom>
            <a:solidFill>
              <a:srgbClr val="9F2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0" name="Freeform 12">
              <a:extLst>
                <a:ext uri="{FF2B5EF4-FFF2-40B4-BE49-F238E27FC236}">
                  <a16:creationId xmlns="" xmlns:a16="http://schemas.microsoft.com/office/drawing/2014/main" id="{9A51DD71-B849-456F-A479-25728C0B26F4}"/>
                </a:ext>
              </a:extLst>
            </p:cNvPr>
            <p:cNvSpPr/>
            <p:nvPr/>
          </p:nvSpPr>
          <p:spPr>
            <a:xfrm rot="10800000">
              <a:off x="3491346" y="0"/>
              <a:ext cx="2508932" cy="2501550"/>
            </a:xfrm>
            <a:custGeom>
              <a:avLst/>
              <a:gdLst>
                <a:gd name="connsiteX0" fmla="*/ 2508932 w 2508932"/>
                <a:gd name="connsiteY0" fmla="*/ 2501550 h 2501550"/>
                <a:gd name="connsiteX1" fmla="*/ 0 w 2508932"/>
                <a:gd name="connsiteY1" fmla="*/ 2501550 h 2501550"/>
                <a:gd name="connsiteX2" fmla="*/ 0 w 2508932"/>
                <a:gd name="connsiteY2" fmla="*/ 1148841 h 2501550"/>
                <a:gd name="connsiteX3" fmla="*/ 531517 w 2508932"/>
                <a:gd name="connsiteY3" fmla="*/ 0 h 2501550"/>
                <a:gd name="connsiteX4" fmla="*/ 2508932 w 2508932"/>
                <a:gd name="connsiteY4" fmla="*/ 2501550 h 250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932" h="2501550">
                  <a:moveTo>
                    <a:pt x="2508932" y="2501550"/>
                  </a:moveTo>
                  <a:lnTo>
                    <a:pt x="0" y="2501550"/>
                  </a:lnTo>
                  <a:lnTo>
                    <a:pt x="0" y="1148841"/>
                  </a:lnTo>
                  <a:lnTo>
                    <a:pt x="531517" y="0"/>
                  </a:lnTo>
                  <a:lnTo>
                    <a:pt x="2508932" y="2501550"/>
                  </a:lnTo>
                  <a:close/>
                </a:path>
              </a:pathLst>
            </a:custGeom>
            <a:solidFill>
              <a:srgbClr val="E2D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1" name="Freeform 13">
              <a:extLst>
                <a:ext uri="{FF2B5EF4-FFF2-40B4-BE49-F238E27FC236}">
                  <a16:creationId xmlns="" xmlns:a16="http://schemas.microsoft.com/office/drawing/2014/main" id="{CE349BEA-4244-4589-91D3-1DECC6AB1E90}"/>
                </a:ext>
              </a:extLst>
            </p:cNvPr>
            <p:cNvSpPr/>
            <p:nvPr/>
          </p:nvSpPr>
          <p:spPr>
            <a:xfrm rot="10800000">
              <a:off x="3680272" y="1352707"/>
              <a:ext cx="2320007" cy="5014556"/>
            </a:xfrm>
            <a:custGeom>
              <a:avLst/>
              <a:gdLst>
                <a:gd name="connsiteX0" fmla="*/ 0 w 2320007"/>
                <a:gd name="connsiteY0" fmla="*/ 5014556 h 5014556"/>
                <a:gd name="connsiteX1" fmla="*/ 0 w 2320007"/>
                <a:gd name="connsiteY1" fmla="*/ 0 h 5014556"/>
                <a:gd name="connsiteX2" fmla="*/ 2320007 w 2320007"/>
                <a:gd name="connsiteY2" fmla="*/ 0 h 5014556"/>
                <a:gd name="connsiteX3" fmla="*/ 531518 w 2320007"/>
                <a:gd name="connsiteY3" fmla="*/ 3865713 h 5014556"/>
                <a:gd name="connsiteX4" fmla="*/ 1 w 2320007"/>
                <a:gd name="connsiteY4" fmla="*/ 3193313 h 5014556"/>
                <a:gd name="connsiteX5" fmla="*/ 1 w 2320007"/>
                <a:gd name="connsiteY5" fmla="*/ 5014554 h 5014556"/>
                <a:gd name="connsiteX6" fmla="*/ 0 w 2320007"/>
                <a:gd name="connsiteY6" fmla="*/ 5014556 h 501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0007" h="5014556">
                  <a:moveTo>
                    <a:pt x="0" y="5014556"/>
                  </a:moveTo>
                  <a:lnTo>
                    <a:pt x="0" y="0"/>
                  </a:lnTo>
                  <a:lnTo>
                    <a:pt x="2320007" y="0"/>
                  </a:lnTo>
                  <a:lnTo>
                    <a:pt x="531518" y="3865713"/>
                  </a:lnTo>
                  <a:lnTo>
                    <a:pt x="1" y="3193313"/>
                  </a:lnTo>
                  <a:lnTo>
                    <a:pt x="1" y="5014554"/>
                  </a:lnTo>
                  <a:lnTo>
                    <a:pt x="0" y="50145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
        <p:nvSpPr>
          <p:cNvPr id="13" name="Title Placeholder">
            <a:extLst>
              <a:ext uri="{FF2B5EF4-FFF2-40B4-BE49-F238E27FC236}">
                <a16:creationId xmlns="" xmlns:a16="http://schemas.microsoft.com/office/drawing/2014/main" id="{34622483-C344-43F3-82BE-D7AE2DFFFAB0}"/>
              </a:ext>
            </a:extLst>
          </p:cNvPr>
          <p:cNvSpPr>
            <a:spLocks noGrp="1"/>
          </p:cNvSpPr>
          <p:nvPr>
            <p:ph type="title"/>
          </p:nvPr>
        </p:nvSpPr>
        <p:spPr>
          <a:xfrm>
            <a:off x="342900" y="136257"/>
            <a:ext cx="6073803" cy="685800"/>
          </a:xfrm>
          <a:prstGeom prst="rect">
            <a:avLst/>
          </a:prstGeom>
        </p:spPr>
        <p:txBody>
          <a:bodyPr vert="horz" lIns="91440" tIns="45720" rIns="91440" bIns="45720" rtlCol="0" anchor="ctr">
            <a:normAutofit/>
          </a:bodyPr>
          <a:lstStyle/>
          <a:p>
            <a:r>
              <a:rPr lang="en-US" dirty="0"/>
              <a:t>Title goes here</a:t>
            </a:r>
          </a:p>
        </p:txBody>
      </p:sp>
    </p:spTree>
    <p:extLst>
      <p:ext uri="{BB962C8B-B14F-4D97-AF65-F5344CB8AC3E}">
        <p14:creationId xmlns:p14="http://schemas.microsoft.com/office/powerpoint/2010/main" val="3690558099"/>
      </p:ext>
    </p:extLst>
  </p:cSld>
  <p:clrMap bg1="lt1" tx1="dk1" bg2="lt2" tx2="dk2" accent1="accent1" accent2="accent2" accent3="accent3" accent4="accent4" accent5="accent5" accent6="accent6" hlink="hlink" folHlink="folHlink"/>
  <p:sldLayoutIdLst>
    <p:sldLayoutId id="2147483690" r:id="rId1"/>
    <p:sldLayoutId id="2147483698"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kern="1200">
          <a:solidFill>
            <a:schemeClr val="tx2"/>
          </a:solidFill>
          <a:latin typeface="+mn-lt"/>
          <a:ea typeface="+mn-ea"/>
          <a:cs typeface="+mn-cs"/>
        </a:defRPr>
      </a:lvl1pPr>
      <a:lvl2pPr marL="1588" indent="0" algn="l" defTabSz="914400" rtl="0" eaLnBrk="1" latinLnBrk="0" hangingPunct="1">
        <a:lnSpc>
          <a:spcPct val="100000"/>
        </a:lnSpc>
        <a:spcBef>
          <a:spcPts val="800"/>
        </a:spcBef>
        <a:buClrTx/>
        <a:buFont typeface="Arial" panose="020B0604020202020204" pitchFamily="34" charset="0"/>
        <a:buNone/>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buFont typeface="Arial" panose="020B0604020202020204" pitchFamily="34" charset="0"/>
        <a:buChar char="•"/>
        <a:defRPr sz="20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360">
          <p15:clr>
            <a:srgbClr val="F26B43"/>
          </p15:clr>
        </p15:guide>
        <p15:guide id="2" orient="horz" pos="192">
          <p15:clr>
            <a:srgbClr val="F26B43"/>
          </p15:clr>
        </p15:guide>
        <p15:guide id="5" pos="5544" userDrawn="1">
          <p15:clr>
            <a:srgbClr val="F26B43"/>
          </p15:clr>
        </p15:guide>
        <p15:guide id="6" pos="216">
          <p15:clr>
            <a:srgbClr val="F26B43"/>
          </p15:clr>
        </p15:guide>
        <p15:guide id="7" pos="4296" userDrawn="1">
          <p15:clr>
            <a:srgbClr val="F26B43"/>
          </p15:clr>
        </p15:guide>
        <p15:guide id="9" orient="horz" pos="4211">
          <p15:clr>
            <a:srgbClr val="F26B43"/>
          </p15:clr>
        </p15:guide>
        <p15:guide id="10" orient="horz" pos="1248" userDrawn="1">
          <p15:clr>
            <a:srgbClr val="F26B43"/>
          </p15:clr>
        </p15:guide>
        <p15:guide id="11" orient="horz" pos="3984" userDrawn="1">
          <p15:clr>
            <a:srgbClr val="F26B43"/>
          </p15:clr>
        </p15:guide>
        <p15:guide id="12" orient="horz" pos="1656" userDrawn="1">
          <p15:clr>
            <a:srgbClr val="F26B43"/>
          </p15:clr>
        </p15:guide>
        <p15:guide id="13" pos="2980">
          <p15:clr>
            <a:srgbClr val="F26B43"/>
          </p15:clr>
        </p15:guide>
        <p15:guide id="14" orient="horz" pos="2260" userDrawn="1">
          <p15:clr>
            <a:srgbClr val="F26B43"/>
          </p15:clr>
        </p15:guide>
        <p15:guide id="15" pos="26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 xmlns:a16="http://schemas.microsoft.com/office/drawing/2014/main" id="{4F2C87DD-ADFA-433D-B7C8-4E9E42BC9E0F}"/>
              </a:ext>
            </a:extLst>
          </p:cNvPr>
          <p:cNvSpPr>
            <a:spLocks noGrp="1"/>
          </p:cNvSpPr>
          <p:nvPr>
            <p:ph type="body" idx="1"/>
          </p:nvPr>
        </p:nvSpPr>
        <p:spPr>
          <a:xfrm>
            <a:off x="342900" y="1371599"/>
            <a:ext cx="8458200" cy="48768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 xmlns:a16="http://schemas.microsoft.com/office/drawing/2014/main" id="{86E6E250-D1F9-6444-A77C-4DC8C64A97D7}"/>
              </a:ext>
              <a:ext uri="{C183D7F6-B498-43B3-948B-1728B52AA6E4}">
                <adec:decorative xmlns=""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lumMod val="65000"/>
                    <a:lumOff val="35000"/>
                  </a:schemeClr>
                </a:solidFill>
              </a:rPr>
              <a:t>© McGraw Hill LLC</a:t>
            </a:r>
          </a:p>
        </p:txBody>
      </p:sp>
    </p:spTree>
    <p:extLst>
      <p:ext uri="{BB962C8B-B14F-4D97-AF65-F5344CB8AC3E}">
        <p14:creationId xmlns:p14="http://schemas.microsoft.com/office/powerpoint/2010/main" val="2924093042"/>
      </p:ext>
    </p:extLst>
  </p:cSld>
  <p:clrMap bg1="lt1" tx1="dk1" bg2="lt2" tx2="dk2" accent1="accent1" accent2="accent2" accent3="accent3" accent4="accent4" accent5="accent5" accent6="accent6" hlink="hlink" folHlink="folHlink"/>
  <p:sldLayoutIdLst>
    <p:sldLayoutId id="2147483702" r:id="rId1"/>
    <p:sldLayoutId id="2147483703"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mn-lt"/>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image" Target="../media/image12.wmf"/><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slide" Target="slide4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2.xml"/><Relationship Id="rId1" Type="http://schemas.openxmlformats.org/officeDocument/2006/relationships/vmlDrawing" Target="../drawings/vmlDrawing3.vml"/><Relationship Id="rId4" Type="http://schemas.openxmlformats.org/officeDocument/2006/relationships/image" Target="../media/image14.w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D5518FC6-2C5F-473B-9FEF-619029DB3A8A}"/>
              </a:ext>
            </a:extLst>
          </p:cNvPr>
          <p:cNvSpPr>
            <a:spLocks noGrp="1"/>
          </p:cNvSpPr>
          <p:nvPr>
            <p:ph type="ctrTitle"/>
          </p:nvPr>
        </p:nvSpPr>
        <p:spPr/>
        <p:txBody>
          <a:bodyPr/>
          <a:lstStyle/>
          <a:p>
            <a:r>
              <a:rPr lang="en-US" dirty="0"/>
              <a:t>Chapter Eleven</a:t>
            </a:r>
          </a:p>
        </p:txBody>
      </p:sp>
      <p:sp>
        <p:nvSpPr>
          <p:cNvPr id="7" name="Subtitle 6">
            <a:extLst>
              <a:ext uri="{FF2B5EF4-FFF2-40B4-BE49-F238E27FC236}">
                <a16:creationId xmlns="" xmlns:a16="http://schemas.microsoft.com/office/drawing/2014/main" id="{C5386377-27C0-4F28-862D-650C186528D3}"/>
              </a:ext>
            </a:extLst>
          </p:cNvPr>
          <p:cNvSpPr>
            <a:spLocks noGrp="1"/>
          </p:cNvSpPr>
          <p:nvPr>
            <p:ph type="subTitle" idx="1"/>
          </p:nvPr>
        </p:nvSpPr>
        <p:spPr/>
        <p:txBody>
          <a:bodyPr/>
          <a:lstStyle/>
          <a:p>
            <a:r>
              <a:rPr lang="en-US" dirty="0"/>
              <a:t>International Banking and Money Market</a:t>
            </a:r>
          </a:p>
        </p:txBody>
      </p:sp>
      <p:pic>
        <p:nvPicPr>
          <p:cNvPr id="3" name="Picture 2" descr="International Financial management, tenth edition. By, Cheol S Eun, Bruce G Resnick, Tuugi Chulum.">
            <a:extLst>
              <a:ext uri="{FF2B5EF4-FFF2-40B4-BE49-F238E27FC236}">
                <a16:creationId xmlns="" xmlns:a16="http://schemas.microsoft.com/office/drawing/2014/main" id="{F8381A91-A47C-4C0F-99E1-004DC1030438}"/>
              </a:ext>
            </a:extLst>
          </p:cNvPr>
          <p:cNvPicPr>
            <a:picLocks noChangeAspect="1"/>
          </p:cNvPicPr>
          <p:nvPr/>
        </p:nvPicPr>
        <p:blipFill>
          <a:blip r:embed="rId3"/>
          <a:stretch>
            <a:fillRect/>
          </a:stretch>
        </p:blipFill>
        <p:spPr>
          <a:xfrm>
            <a:off x="4587553" y="847234"/>
            <a:ext cx="4225567" cy="5384257"/>
          </a:xfrm>
          <a:prstGeom prst="rect">
            <a:avLst/>
          </a:prstGeom>
        </p:spPr>
      </p:pic>
      <p:sp>
        <p:nvSpPr>
          <p:cNvPr id="12" name="Content Placeholder 11">
            <a:extLst>
              <a:ext uri="{FF2B5EF4-FFF2-40B4-BE49-F238E27FC236}">
                <a16:creationId xmlns="" xmlns:a16="http://schemas.microsoft.com/office/drawing/2014/main" id="{CC8925A9-407A-4B8E-8BF9-068217BDDBFD}"/>
              </a:ext>
            </a:extLst>
          </p:cNvPr>
          <p:cNvSpPr>
            <a:spLocks noGrp="1"/>
          </p:cNvSpPr>
          <p:nvPr>
            <p:ph sz="quarter" idx="12"/>
          </p:nvPr>
        </p:nvSpPr>
        <p:spPr>
          <a:xfrm>
            <a:off x="38037" y="6526925"/>
            <a:ext cx="9108774" cy="250007"/>
          </a:xfrm>
        </p:spPr>
        <p:txBody>
          <a:bodyPr/>
          <a:lstStyle/>
          <a:p>
            <a:pPr algn="ctr"/>
            <a:r>
              <a:rPr lang="en-US" sz="1200" dirty="0"/>
              <a:t>© McGraw Hill LLC. All rights reserved. No reproduction or distribution without the prior written consent of McGraw Hill LLC.</a:t>
            </a:r>
            <a:endParaRPr lang="en-US" sz="1200" noProof="0" dirty="0"/>
          </a:p>
        </p:txBody>
      </p:sp>
    </p:spTree>
    <p:extLst>
      <p:ext uri="{BB962C8B-B14F-4D97-AF65-F5344CB8AC3E}">
        <p14:creationId xmlns:p14="http://schemas.microsoft.com/office/powerpoint/2010/main" val="3873030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E99C16-5684-4878-C59E-857EECE0F60A}"/>
              </a:ext>
            </a:extLst>
          </p:cNvPr>
          <p:cNvSpPr>
            <a:spLocks noGrp="1"/>
          </p:cNvSpPr>
          <p:nvPr>
            <p:ph type="title"/>
          </p:nvPr>
        </p:nvSpPr>
        <p:spPr/>
        <p:txBody>
          <a:bodyPr>
            <a:normAutofit/>
          </a:bodyPr>
          <a:lstStyle/>
          <a:p>
            <a:r>
              <a:rPr lang="en-US" sz="3600" dirty="0"/>
              <a:t>Reasons for International Banking </a:t>
            </a:r>
            <a:r>
              <a:rPr lang="en-US" sz="1100" b="0" dirty="0"/>
              <a:t>3</a:t>
            </a:r>
            <a:endParaRPr lang="en-IN" sz="1100" b="0" dirty="0"/>
          </a:p>
        </p:txBody>
      </p:sp>
      <p:sp>
        <p:nvSpPr>
          <p:cNvPr id="34" name="Content Placeholder 33">
            <a:extLst>
              <a:ext uri="{FF2B5EF4-FFF2-40B4-BE49-F238E27FC236}">
                <a16:creationId xmlns="" xmlns:a16="http://schemas.microsoft.com/office/drawing/2014/main" id="{700FD89F-0EE5-4692-A831-AB3E7FD422EB}"/>
              </a:ext>
            </a:extLst>
          </p:cNvPr>
          <p:cNvSpPr>
            <a:spLocks noGrp="1"/>
          </p:cNvSpPr>
          <p:nvPr>
            <p:ph sz="quarter" idx="11"/>
          </p:nvPr>
        </p:nvSpPr>
        <p:spPr>
          <a:xfrm>
            <a:off x="342900" y="1276710"/>
            <a:ext cx="8458200" cy="1124860"/>
          </a:xfrm>
        </p:spPr>
        <p:txBody>
          <a:bodyPr/>
          <a:lstStyle/>
          <a:p>
            <a:r>
              <a:rPr lang="en-US" sz="2000" dirty="0"/>
              <a:t>Growth:</a:t>
            </a:r>
          </a:p>
          <a:p>
            <a:pPr marL="292608" indent="-292608">
              <a:buFont typeface="Arial" panose="020B0604020202020204" pitchFamily="34" charset="0"/>
              <a:buChar char="•"/>
            </a:pPr>
            <a:r>
              <a:rPr lang="en-US" sz="2000" dirty="0"/>
              <a:t>Foreign markets may offer opportunities for growth not found domestically.</a:t>
            </a:r>
          </a:p>
        </p:txBody>
      </p:sp>
      <p:sp>
        <p:nvSpPr>
          <p:cNvPr id="37" name="Content Placeholder 36">
            <a:extLst>
              <a:ext uri="{FF2B5EF4-FFF2-40B4-BE49-F238E27FC236}">
                <a16:creationId xmlns="" xmlns:a16="http://schemas.microsoft.com/office/drawing/2014/main" id="{35B145E6-A93B-4874-81A5-6F72F066F464}"/>
              </a:ext>
            </a:extLst>
          </p:cNvPr>
          <p:cNvSpPr>
            <a:spLocks noGrp="1"/>
          </p:cNvSpPr>
          <p:nvPr>
            <p:ph sz="quarter" idx="14"/>
          </p:nvPr>
        </p:nvSpPr>
        <p:spPr>
          <a:xfrm>
            <a:off x="342900" y="2480401"/>
            <a:ext cx="8458200" cy="1192966"/>
          </a:xfrm>
        </p:spPr>
        <p:txBody>
          <a:bodyPr/>
          <a:lstStyle/>
          <a:p>
            <a:r>
              <a:rPr lang="en-US" sz="2000" dirty="0"/>
              <a:t>Risk reduction:</a:t>
            </a:r>
          </a:p>
          <a:p>
            <a:pPr marL="292608" indent="-292608">
              <a:buFont typeface="Arial" panose="020B0604020202020204" pitchFamily="34" charset="0"/>
              <a:buChar char="•"/>
            </a:pPr>
            <a:r>
              <a:rPr lang="en-US" sz="2000" dirty="0"/>
              <a:t>Greater stability of earnings with diversification.</a:t>
            </a:r>
          </a:p>
        </p:txBody>
      </p:sp>
      <p:sp>
        <p:nvSpPr>
          <p:cNvPr id="17" name="Slide Number Placeholder 16">
            <a:extLst>
              <a:ext uri="{FF2B5EF4-FFF2-40B4-BE49-F238E27FC236}">
                <a16:creationId xmlns="" xmlns:a16="http://schemas.microsoft.com/office/drawing/2014/main" id="{B16113BD-30D1-B174-4F33-F02EF4F54C42}"/>
              </a:ext>
            </a:extLst>
          </p:cNvPr>
          <p:cNvSpPr>
            <a:spLocks noGrp="1"/>
          </p:cNvSpPr>
          <p:nvPr>
            <p:ph type="sldNum" sz="quarter" idx="10"/>
          </p:nvPr>
        </p:nvSpPr>
        <p:spPr/>
        <p:txBody>
          <a:bodyPr/>
          <a:lstStyle/>
          <a:p>
            <a:fld id="{68151E55-6873-49E2-B8D5-2F265E6F1973}" type="slidenum">
              <a:rPr lang="en-US" smtClean="0"/>
              <a:t>10</a:t>
            </a:fld>
            <a:endParaRPr lang="en-US"/>
          </a:p>
        </p:txBody>
      </p:sp>
    </p:spTree>
    <p:extLst>
      <p:ext uri="{BB962C8B-B14F-4D97-AF65-F5344CB8AC3E}">
        <p14:creationId xmlns:p14="http://schemas.microsoft.com/office/powerpoint/2010/main" val="805272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B5B012-4EE3-BA26-7B4F-58E4B105D712}"/>
              </a:ext>
            </a:extLst>
          </p:cNvPr>
          <p:cNvSpPr>
            <a:spLocks noGrp="1"/>
          </p:cNvSpPr>
          <p:nvPr>
            <p:ph type="title"/>
          </p:nvPr>
        </p:nvSpPr>
        <p:spPr/>
        <p:txBody>
          <a:bodyPr>
            <a:normAutofit fontScale="90000"/>
          </a:bodyPr>
          <a:lstStyle/>
          <a:p>
            <a:r>
              <a:rPr lang="en-US" dirty="0"/>
              <a:t>Types of International Banking Offices</a:t>
            </a:r>
            <a:endParaRPr lang="en-IN" dirty="0"/>
          </a:p>
        </p:txBody>
      </p:sp>
      <p:sp>
        <p:nvSpPr>
          <p:cNvPr id="3" name="Content Placeholder 2">
            <a:extLst>
              <a:ext uri="{FF2B5EF4-FFF2-40B4-BE49-F238E27FC236}">
                <a16:creationId xmlns="" xmlns:a16="http://schemas.microsoft.com/office/drawing/2014/main" id="{E6647A74-DBD1-8725-F604-A25119D31E57}"/>
              </a:ext>
            </a:extLst>
          </p:cNvPr>
          <p:cNvSpPr>
            <a:spLocks noGrp="1"/>
          </p:cNvSpPr>
          <p:nvPr>
            <p:ph sz="quarter" idx="11"/>
          </p:nvPr>
        </p:nvSpPr>
        <p:spPr/>
        <p:txBody>
          <a:bodyPr/>
          <a:lstStyle/>
          <a:p>
            <a:r>
              <a:rPr lang="en-US" dirty="0"/>
              <a:t>Correspondent bank.</a:t>
            </a:r>
          </a:p>
          <a:p>
            <a:r>
              <a:rPr lang="en-US" dirty="0"/>
              <a:t>Representative offices.</a:t>
            </a:r>
          </a:p>
          <a:p>
            <a:r>
              <a:rPr lang="en-US" dirty="0"/>
              <a:t>Foreign branches.</a:t>
            </a:r>
          </a:p>
          <a:p>
            <a:r>
              <a:rPr lang="en-US" dirty="0"/>
              <a:t>Subsidiary and affiliate banks.</a:t>
            </a:r>
          </a:p>
          <a:p>
            <a:r>
              <a:rPr lang="en-US" dirty="0"/>
              <a:t>Edge Act banks.</a:t>
            </a:r>
          </a:p>
          <a:p>
            <a:r>
              <a:rPr lang="en-US" dirty="0"/>
              <a:t>Offshore banking centers.</a:t>
            </a:r>
          </a:p>
          <a:p>
            <a:r>
              <a:rPr lang="en-US" dirty="0"/>
              <a:t>International banking facilities.</a:t>
            </a:r>
            <a:endParaRPr lang="en-IN" dirty="0"/>
          </a:p>
        </p:txBody>
      </p:sp>
      <p:sp>
        <p:nvSpPr>
          <p:cNvPr id="6" name="Slide Number Placeholder 5">
            <a:extLst>
              <a:ext uri="{FF2B5EF4-FFF2-40B4-BE49-F238E27FC236}">
                <a16:creationId xmlns="" xmlns:a16="http://schemas.microsoft.com/office/drawing/2014/main" id="{BB3D21BE-DC2C-5E9D-62EC-51E64B6EE012}"/>
              </a:ext>
            </a:extLst>
          </p:cNvPr>
          <p:cNvSpPr>
            <a:spLocks noGrp="1"/>
          </p:cNvSpPr>
          <p:nvPr>
            <p:ph type="sldNum" sz="quarter" idx="4"/>
          </p:nvPr>
        </p:nvSpPr>
        <p:spPr/>
        <p:txBody>
          <a:bodyPr/>
          <a:lstStyle/>
          <a:p>
            <a:fld id="{68151E55-6873-49E2-B8D5-2F265E6F1973}" type="slidenum">
              <a:rPr lang="en-US" smtClean="0"/>
              <a:pPr/>
              <a:t>11</a:t>
            </a:fld>
            <a:endParaRPr lang="en-US" dirty="0"/>
          </a:p>
        </p:txBody>
      </p:sp>
    </p:spTree>
    <p:extLst>
      <p:ext uri="{BB962C8B-B14F-4D97-AF65-F5344CB8AC3E}">
        <p14:creationId xmlns:p14="http://schemas.microsoft.com/office/powerpoint/2010/main" val="2498514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24886C-B64D-F5C1-88B2-3EBB0BD04FF9}"/>
              </a:ext>
            </a:extLst>
          </p:cNvPr>
          <p:cNvSpPr>
            <a:spLocks noGrp="1"/>
          </p:cNvSpPr>
          <p:nvPr>
            <p:ph type="title"/>
          </p:nvPr>
        </p:nvSpPr>
        <p:spPr/>
        <p:txBody>
          <a:bodyPr/>
          <a:lstStyle/>
          <a:p>
            <a:r>
              <a:rPr lang="en-IN" dirty="0"/>
              <a:t>Correspondent Bank</a:t>
            </a:r>
          </a:p>
        </p:txBody>
      </p:sp>
      <p:sp>
        <p:nvSpPr>
          <p:cNvPr id="3" name="Content Placeholder 2">
            <a:extLst>
              <a:ext uri="{FF2B5EF4-FFF2-40B4-BE49-F238E27FC236}">
                <a16:creationId xmlns="" xmlns:a16="http://schemas.microsoft.com/office/drawing/2014/main" id="{8106D00F-E635-EC43-4123-55A929024CB4}"/>
              </a:ext>
            </a:extLst>
          </p:cNvPr>
          <p:cNvSpPr>
            <a:spLocks noGrp="1"/>
          </p:cNvSpPr>
          <p:nvPr>
            <p:ph sz="quarter" idx="11"/>
          </p:nvPr>
        </p:nvSpPr>
        <p:spPr>
          <a:xfrm>
            <a:off x="342900" y="1276710"/>
            <a:ext cx="8458200" cy="3256380"/>
          </a:xfrm>
        </p:spPr>
        <p:txBody>
          <a:bodyPr/>
          <a:lstStyle/>
          <a:p>
            <a:r>
              <a:rPr lang="en-US" dirty="0"/>
              <a:t>A </a:t>
            </a:r>
            <a:r>
              <a:rPr lang="en-US" b="1" dirty="0"/>
              <a:t>correspondent bank relationship</a:t>
            </a:r>
            <a:r>
              <a:rPr lang="en-US" dirty="0"/>
              <a:t> is established when two banks maintain a correspondent bank account with one another.</a:t>
            </a:r>
          </a:p>
          <a:p>
            <a:pPr marL="292608" indent="-292608">
              <a:buFont typeface="Arial" panose="020B0604020202020204" pitchFamily="34" charset="0"/>
              <a:buChar char="•"/>
            </a:pPr>
            <a:r>
              <a:rPr lang="en-US" dirty="0"/>
              <a:t>Beneficial because a bank can service its M</a:t>
            </a:r>
            <a:r>
              <a:rPr lang="en-US" sz="100" dirty="0"/>
              <a:t> </a:t>
            </a:r>
            <a:r>
              <a:rPr lang="en-US" dirty="0"/>
              <a:t>N</a:t>
            </a:r>
            <a:r>
              <a:rPr lang="en-US" sz="100" dirty="0"/>
              <a:t> </a:t>
            </a:r>
            <a:r>
              <a:rPr lang="en-US" dirty="0"/>
              <a:t>C clients at a low cost, without the need of having bank personnel physically located in many countries.</a:t>
            </a:r>
          </a:p>
          <a:p>
            <a:pPr marL="292608" indent="-292608">
              <a:buFont typeface="Arial" panose="020B0604020202020204" pitchFamily="34" charset="0"/>
              <a:buChar char="•"/>
            </a:pPr>
            <a:r>
              <a:rPr lang="en-US" dirty="0"/>
              <a:t>Disadvantage is that the bank’s clients may not receive the same level of service.</a:t>
            </a:r>
            <a:endParaRPr lang="en-IN" dirty="0"/>
          </a:p>
        </p:txBody>
      </p:sp>
      <p:sp>
        <p:nvSpPr>
          <p:cNvPr id="4" name="Content Placeholder 3">
            <a:extLst>
              <a:ext uri="{FF2B5EF4-FFF2-40B4-BE49-F238E27FC236}">
                <a16:creationId xmlns="" xmlns:a16="http://schemas.microsoft.com/office/drawing/2014/main" id="{35907325-9532-2C93-BE4C-5B4405059D5B}"/>
              </a:ext>
            </a:extLst>
          </p:cNvPr>
          <p:cNvSpPr>
            <a:spLocks noGrp="1"/>
          </p:cNvSpPr>
          <p:nvPr>
            <p:ph sz="quarter" idx="14"/>
          </p:nvPr>
        </p:nvSpPr>
        <p:spPr>
          <a:xfrm>
            <a:off x="342900" y="4598310"/>
            <a:ext cx="8458200" cy="1172183"/>
          </a:xfrm>
        </p:spPr>
        <p:txBody>
          <a:bodyPr/>
          <a:lstStyle/>
          <a:p>
            <a:r>
              <a:rPr lang="en-US" dirty="0"/>
              <a:t>Correspondent banking allows a bank’s M</a:t>
            </a:r>
            <a:r>
              <a:rPr lang="en-US" sz="100" dirty="0"/>
              <a:t> </a:t>
            </a:r>
            <a:r>
              <a:rPr lang="en-US" dirty="0"/>
              <a:t>N</a:t>
            </a:r>
            <a:r>
              <a:rPr lang="en-US" sz="100" dirty="0"/>
              <a:t> </a:t>
            </a:r>
            <a:r>
              <a:rPr lang="en-US" dirty="0"/>
              <a:t>C client to conduct business worldwide through his local bank or its contacts</a:t>
            </a:r>
            <a:endParaRPr lang="en-IN" dirty="0"/>
          </a:p>
        </p:txBody>
      </p:sp>
      <p:sp>
        <p:nvSpPr>
          <p:cNvPr id="7" name="Slide Number Placeholder 6">
            <a:extLst>
              <a:ext uri="{FF2B5EF4-FFF2-40B4-BE49-F238E27FC236}">
                <a16:creationId xmlns="" xmlns:a16="http://schemas.microsoft.com/office/drawing/2014/main" id="{892E0212-74DF-F5C8-D037-CD5719EF81F7}"/>
              </a:ext>
            </a:extLst>
          </p:cNvPr>
          <p:cNvSpPr>
            <a:spLocks noGrp="1"/>
          </p:cNvSpPr>
          <p:nvPr>
            <p:ph type="sldNum" sz="quarter" idx="10"/>
          </p:nvPr>
        </p:nvSpPr>
        <p:spPr/>
        <p:txBody>
          <a:bodyPr/>
          <a:lstStyle/>
          <a:p>
            <a:fld id="{68151E55-6873-49E2-B8D5-2F265E6F1973}" type="slidenum">
              <a:rPr lang="en-US" smtClean="0"/>
              <a:t>12</a:t>
            </a:fld>
            <a:endParaRPr lang="en-US"/>
          </a:p>
        </p:txBody>
      </p:sp>
    </p:spTree>
    <p:extLst>
      <p:ext uri="{BB962C8B-B14F-4D97-AF65-F5344CB8AC3E}">
        <p14:creationId xmlns:p14="http://schemas.microsoft.com/office/powerpoint/2010/main" val="2884045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47F273-98C9-7B87-C3D9-BB1544028FC6}"/>
              </a:ext>
            </a:extLst>
          </p:cNvPr>
          <p:cNvSpPr>
            <a:spLocks noGrp="1"/>
          </p:cNvSpPr>
          <p:nvPr>
            <p:ph type="title"/>
          </p:nvPr>
        </p:nvSpPr>
        <p:spPr/>
        <p:txBody>
          <a:bodyPr>
            <a:normAutofit/>
          </a:bodyPr>
          <a:lstStyle/>
          <a:p>
            <a:r>
              <a:rPr lang="en-IN" sz="3600" dirty="0"/>
              <a:t>Representative Offices</a:t>
            </a:r>
          </a:p>
        </p:txBody>
      </p:sp>
      <p:sp>
        <p:nvSpPr>
          <p:cNvPr id="3" name="Content Placeholder 2">
            <a:extLst>
              <a:ext uri="{FF2B5EF4-FFF2-40B4-BE49-F238E27FC236}">
                <a16:creationId xmlns="" xmlns:a16="http://schemas.microsoft.com/office/drawing/2014/main" id="{5431FA0A-596C-2257-7280-3DA6131FA77B}"/>
              </a:ext>
            </a:extLst>
          </p:cNvPr>
          <p:cNvSpPr>
            <a:spLocks noGrp="1"/>
          </p:cNvSpPr>
          <p:nvPr>
            <p:ph sz="quarter" idx="11"/>
          </p:nvPr>
        </p:nvSpPr>
        <p:spPr>
          <a:xfrm>
            <a:off x="342900" y="1276710"/>
            <a:ext cx="8458200" cy="2760270"/>
          </a:xfrm>
        </p:spPr>
        <p:txBody>
          <a:bodyPr/>
          <a:lstStyle/>
          <a:p>
            <a:r>
              <a:rPr lang="en-US" dirty="0"/>
              <a:t>A </a:t>
            </a:r>
            <a:r>
              <a:rPr lang="en-US" b="1" dirty="0"/>
              <a:t>representative office</a:t>
            </a:r>
            <a:r>
              <a:rPr lang="en-US" dirty="0"/>
              <a:t> is a small service facility staffed by parent bank personnel that is designed to assist M</a:t>
            </a:r>
            <a:r>
              <a:rPr lang="en-US" sz="100" dirty="0"/>
              <a:t> </a:t>
            </a:r>
            <a:r>
              <a:rPr lang="en-US" dirty="0"/>
              <a:t>N</a:t>
            </a:r>
            <a:r>
              <a:rPr lang="en-US" sz="100" dirty="0"/>
              <a:t> </a:t>
            </a:r>
            <a:r>
              <a:rPr lang="en-US" dirty="0"/>
              <a:t>C clients of the parent bank in dealings with the bank’s correspondents.</a:t>
            </a:r>
          </a:p>
          <a:p>
            <a:pPr marL="292608" indent="-292608">
              <a:buFont typeface="Arial" panose="020B0604020202020204" pitchFamily="34" charset="0"/>
              <a:buChar char="•"/>
            </a:pPr>
            <a:r>
              <a:rPr lang="en-US" dirty="0"/>
              <a:t>Serves as a way for the parent bank to provide its M</a:t>
            </a:r>
            <a:r>
              <a:rPr lang="en-US" sz="100" dirty="0"/>
              <a:t> </a:t>
            </a:r>
            <a:r>
              <a:rPr lang="en-US" dirty="0"/>
              <a:t>N</a:t>
            </a:r>
            <a:r>
              <a:rPr lang="en-US" sz="100" dirty="0"/>
              <a:t> </a:t>
            </a:r>
            <a:r>
              <a:rPr lang="en-US" dirty="0"/>
              <a:t>C clients with a level of service greater than that provided through a correspondent relationship.</a:t>
            </a:r>
            <a:endParaRPr lang="en-IN" dirty="0"/>
          </a:p>
        </p:txBody>
      </p:sp>
      <p:sp>
        <p:nvSpPr>
          <p:cNvPr id="4" name="Content Placeholder 3">
            <a:extLst>
              <a:ext uri="{FF2B5EF4-FFF2-40B4-BE49-F238E27FC236}">
                <a16:creationId xmlns="" xmlns:a16="http://schemas.microsoft.com/office/drawing/2014/main" id="{59712EF0-5437-03CB-242E-3E77A812C09F}"/>
              </a:ext>
            </a:extLst>
          </p:cNvPr>
          <p:cNvSpPr>
            <a:spLocks noGrp="1"/>
          </p:cNvSpPr>
          <p:nvPr>
            <p:ph sz="quarter" idx="14"/>
          </p:nvPr>
        </p:nvSpPr>
        <p:spPr>
          <a:xfrm>
            <a:off x="342900" y="4119663"/>
            <a:ext cx="8458200" cy="1522379"/>
          </a:xfrm>
        </p:spPr>
        <p:txBody>
          <a:bodyPr/>
          <a:lstStyle/>
          <a:p>
            <a:r>
              <a:rPr lang="en-US" dirty="0"/>
              <a:t>Representative offices also assist M</a:t>
            </a:r>
            <a:r>
              <a:rPr lang="en-US" sz="100" dirty="0"/>
              <a:t> </a:t>
            </a:r>
            <a:r>
              <a:rPr lang="en-US" dirty="0"/>
              <a:t>N</a:t>
            </a:r>
            <a:r>
              <a:rPr lang="en-US" sz="100" dirty="0"/>
              <a:t> </a:t>
            </a:r>
            <a:r>
              <a:rPr lang="en-US" dirty="0"/>
              <a:t>C clients with information about local business practices, economic information, and credit evaluation of the M</a:t>
            </a:r>
            <a:r>
              <a:rPr lang="en-US" sz="100" dirty="0"/>
              <a:t> </a:t>
            </a:r>
            <a:r>
              <a:rPr lang="en-US" dirty="0"/>
              <a:t>N</a:t>
            </a:r>
            <a:r>
              <a:rPr lang="en-US" sz="100" dirty="0"/>
              <a:t> </a:t>
            </a:r>
            <a:r>
              <a:rPr lang="en-US" dirty="0"/>
              <a:t>C’s foreign customers.</a:t>
            </a:r>
            <a:endParaRPr lang="en-IN" dirty="0"/>
          </a:p>
        </p:txBody>
      </p:sp>
      <p:sp>
        <p:nvSpPr>
          <p:cNvPr id="7" name="Slide Number Placeholder 6">
            <a:extLst>
              <a:ext uri="{FF2B5EF4-FFF2-40B4-BE49-F238E27FC236}">
                <a16:creationId xmlns="" xmlns:a16="http://schemas.microsoft.com/office/drawing/2014/main" id="{41290C57-A92B-60A6-B4E9-0EA71D71C47C}"/>
              </a:ext>
            </a:extLst>
          </p:cNvPr>
          <p:cNvSpPr>
            <a:spLocks noGrp="1"/>
          </p:cNvSpPr>
          <p:nvPr>
            <p:ph type="sldNum" sz="quarter" idx="10"/>
          </p:nvPr>
        </p:nvSpPr>
        <p:spPr/>
        <p:txBody>
          <a:bodyPr/>
          <a:lstStyle/>
          <a:p>
            <a:fld id="{68151E55-6873-49E2-B8D5-2F265E6F1973}" type="slidenum">
              <a:rPr lang="en-US" smtClean="0"/>
              <a:t>13</a:t>
            </a:fld>
            <a:endParaRPr lang="en-US"/>
          </a:p>
        </p:txBody>
      </p:sp>
    </p:spTree>
    <p:extLst>
      <p:ext uri="{BB962C8B-B14F-4D97-AF65-F5344CB8AC3E}">
        <p14:creationId xmlns:p14="http://schemas.microsoft.com/office/powerpoint/2010/main" val="3603245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0714B6-CC23-DC99-4C49-EFE68A6AA8A7}"/>
              </a:ext>
            </a:extLst>
          </p:cNvPr>
          <p:cNvSpPr>
            <a:spLocks noGrp="1"/>
          </p:cNvSpPr>
          <p:nvPr>
            <p:ph type="title"/>
          </p:nvPr>
        </p:nvSpPr>
        <p:spPr/>
        <p:txBody>
          <a:bodyPr>
            <a:normAutofit/>
          </a:bodyPr>
          <a:lstStyle/>
          <a:p>
            <a:r>
              <a:rPr lang="en-IN" sz="3600" dirty="0"/>
              <a:t>Foreign Branches</a:t>
            </a:r>
          </a:p>
        </p:txBody>
      </p:sp>
      <p:sp>
        <p:nvSpPr>
          <p:cNvPr id="3" name="Content Placeholder 2">
            <a:extLst>
              <a:ext uri="{FF2B5EF4-FFF2-40B4-BE49-F238E27FC236}">
                <a16:creationId xmlns="" xmlns:a16="http://schemas.microsoft.com/office/drawing/2014/main" id="{4834BC99-422C-DA79-F013-A61B3954C874}"/>
              </a:ext>
            </a:extLst>
          </p:cNvPr>
          <p:cNvSpPr>
            <a:spLocks noGrp="1"/>
          </p:cNvSpPr>
          <p:nvPr>
            <p:ph sz="quarter" idx="11"/>
          </p:nvPr>
        </p:nvSpPr>
        <p:spPr>
          <a:xfrm>
            <a:off x="342900" y="1276710"/>
            <a:ext cx="8458200" cy="1690226"/>
          </a:xfrm>
        </p:spPr>
        <p:txBody>
          <a:bodyPr/>
          <a:lstStyle/>
          <a:p>
            <a:r>
              <a:rPr lang="en-US" dirty="0"/>
              <a:t>A </a:t>
            </a:r>
            <a:r>
              <a:rPr lang="en-US" b="1" dirty="0"/>
              <a:t>foreign branch bank</a:t>
            </a:r>
            <a:r>
              <a:rPr lang="en-US" dirty="0"/>
              <a:t> operates like a local bank but is legally a part of the parent bank.</a:t>
            </a:r>
          </a:p>
          <a:p>
            <a:pPr marL="292608" indent="-292608">
              <a:buFont typeface="Arial" panose="020B0604020202020204" pitchFamily="34" charset="0"/>
              <a:buChar char="•"/>
            </a:pPr>
            <a:r>
              <a:rPr lang="en-US" dirty="0"/>
              <a:t>Subject to the banking regulations of both the home country and the country in which it operates.</a:t>
            </a:r>
            <a:endParaRPr lang="en-IN" dirty="0"/>
          </a:p>
        </p:txBody>
      </p:sp>
      <p:sp>
        <p:nvSpPr>
          <p:cNvPr id="4" name="Content Placeholder 3">
            <a:extLst>
              <a:ext uri="{FF2B5EF4-FFF2-40B4-BE49-F238E27FC236}">
                <a16:creationId xmlns="" xmlns:a16="http://schemas.microsoft.com/office/drawing/2014/main" id="{3C267F0E-30B9-8C2D-7B29-A0ED4C1D74C2}"/>
              </a:ext>
            </a:extLst>
          </p:cNvPr>
          <p:cNvSpPr>
            <a:spLocks noGrp="1"/>
          </p:cNvSpPr>
          <p:nvPr>
            <p:ph sz="quarter" idx="14"/>
          </p:nvPr>
        </p:nvSpPr>
        <p:spPr>
          <a:xfrm>
            <a:off x="342900" y="3107985"/>
            <a:ext cx="8458200" cy="3429002"/>
          </a:xfrm>
        </p:spPr>
        <p:txBody>
          <a:bodyPr/>
          <a:lstStyle/>
          <a:p>
            <a:r>
              <a:rPr lang="en-US" dirty="0"/>
              <a:t>May be established for various reasons:</a:t>
            </a:r>
          </a:p>
          <a:p>
            <a:pPr marL="292608" indent="-292608">
              <a:buFont typeface="Arial" panose="020B0604020202020204" pitchFamily="34" charset="0"/>
              <a:buChar char="•"/>
            </a:pPr>
            <a:r>
              <a:rPr lang="en-US" dirty="0"/>
              <a:t>Can provide a much fuller range of services for its M</a:t>
            </a:r>
            <a:r>
              <a:rPr lang="en-US" sz="100" dirty="0"/>
              <a:t> </a:t>
            </a:r>
            <a:r>
              <a:rPr lang="en-US" dirty="0"/>
              <a:t>N</a:t>
            </a:r>
            <a:r>
              <a:rPr lang="en-US" sz="100" dirty="0"/>
              <a:t> </a:t>
            </a:r>
            <a:r>
              <a:rPr lang="en-US" dirty="0"/>
              <a:t>C customers than can be provided through a representative office.</a:t>
            </a:r>
          </a:p>
          <a:p>
            <a:pPr marL="292608" indent="-292608">
              <a:buFont typeface="Arial" panose="020B0604020202020204" pitchFamily="34" charset="0"/>
              <a:buChar char="•"/>
            </a:pPr>
            <a:r>
              <a:rPr lang="en-US" dirty="0"/>
              <a:t>Books of a foreign branch are part of the parent bank’s books.</a:t>
            </a:r>
          </a:p>
          <a:p>
            <a:pPr marL="292608" indent="-292608">
              <a:buFont typeface="Arial" panose="020B0604020202020204" pitchFamily="34" charset="0"/>
              <a:buChar char="•"/>
            </a:pPr>
            <a:r>
              <a:rPr lang="en-US" dirty="0"/>
              <a:t>Facilitates competition on a local level with banks of the host country.</a:t>
            </a:r>
            <a:endParaRPr lang="en-IN" dirty="0"/>
          </a:p>
        </p:txBody>
      </p:sp>
      <p:sp>
        <p:nvSpPr>
          <p:cNvPr id="7" name="Slide Number Placeholder 6">
            <a:extLst>
              <a:ext uri="{FF2B5EF4-FFF2-40B4-BE49-F238E27FC236}">
                <a16:creationId xmlns="" xmlns:a16="http://schemas.microsoft.com/office/drawing/2014/main" id="{43432357-370A-E9DA-DA16-012D8DFA5E67}"/>
              </a:ext>
            </a:extLst>
          </p:cNvPr>
          <p:cNvSpPr>
            <a:spLocks noGrp="1"/>
          </p:cNvSpPr>
          <p:nvPr>
            <p:ph type="sldNum" sz="quarter" idx="10"/>
          </p:nvPr>
        </p:nvSpPr>
        <p:spPr/>
        <p:txBody>
          <a:bodyPr/>
          <a:lstStyle/>
          <a:p>
            <a:fld id="{68151E55-6873-49E2-B8D5-2F265E6F1973}" type="slidenum">
              <a:rPr lang="en-US" smtClean="0"/>
              <a:t>14</a:t>
            </a:fld>
            <a:endParaRPr lang="en-US"/>
          </a:p>
        </p:txBody>
      </p:sp>
    </p:spTree>
    <p:extLst>
      <p:ext uri="{BB962C8B-B14F-4D97-AF65-F5344CB8AC3E}">
        <p14:creationId xmlns:p14="http://schemas.microsoft.com/office/powerpoint/2010/main" val="3410829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75FC20-200F-DEA6-E0A8-90E7F8AF797B}"/>
              </a:ext>
            </a:extLst>
          </p:cNvPr>
          <p:cNvSpPr>
            <a:spLocks noGrp="1"/>
          </p:cNvSpPr>
          <p:nvPr>
            <p:ph type="title"/>
          </p:nvPr>
        </p:nvSpPr>
        <p:spPr/>
        <p:txBody>
          <a:bodyPr>
            <a:normAutofit/>
          </a:bodyPr>
          <a:lstStyle/>
          <a:p>
            <a:r>
              <a:rPr lang="en-IN" sz="3600" dirty="0"/>
              <a:t>Subsidiary and Affiliate Banks</a:t>
            </a:r>
          </a:p>
        </p:txBody>
      </p:sp>
      <p:sp>
        <p:nvSpPr>
          <p:cNvPr id="3" name="Content Placeholder 2">
            <a:extLst>
              <a:ext uri="{FF2B5EF4-FFF2-40B4-BE49-F238E27FC236}">
                <a16:creationId xmlns="" xmlns:a16="http://schemas.microsoft.com/office/drawing/2014/main" id="{A29B8E21-628F-CE52-A926-133F0D57CDBE}"/>
              </a:ext>
            </a:extLst>
          </p:cNvPr>
          <p:cNvSpPr>
            <a:spLocks noGrp="1"/>
          </p:cNvSpPr>
          <p:nvPr>
            <p:ph sz="quarter" idx="11"/>
          </p:nvPr>
        </p:nvSpPr>
        <p:spPr>
          <a:xfrm>
            <a:off x="342900" y="1276709"/>
            <a:ext cx="8458200" cy="2896457"/>
          </a:xfrm>
        </p:spPr>
        <p:txBody>
          <a:bodyPr/>
          <a:lstStyle/>
          <a:p>
            <a:r>
              <a:rPr lang="en-US" dirty="0"/>
              <a:t>Both subsidiary and affiliate banks operate under the banking laws of the country in which they are incorporated.</a:t>
            </a:r>
          </a:p>
          <a:p>
            <a:pPr marL="292608" indent="-292608">
              <a:buFont typeface="Arial" panose="020B0604020202020204" pitchFamily="34" charset="0"/>
              <a:buChar char="•"/>
            </a:pPr>
            <a:r>
              <a:rPr lang="en-US" dirty="0"/>
              <a:t>A </a:t>
            </a:r>
            <a:r>
              <a:rPr lang="en-US" b="1" dirty="0"/>
              <a:t>subsidiary bank</a:t>
            </a:r>
            <a:r>
              <a:rPr lang="en-US" dirty="0"/>
              <a:t> is a locally incorporated bank that is either wholly owned or owned in major part by a foreign parent.</a:t>
            </a:r>
          </a:p>
          <a:p>
            <a:pPr marL="292608" indent="-292608">
              <a:buFont typeface="Arial" panose="020B0604020202020204" pitchFamily="34" charset="0"/>
              <a:buChar char="•"/>
            </a:pPr>
            <a:r>
              <a:rPr lang="en-US" dirty="0"/>
              <a:t>An </a:t>
            </a:r>
            <a:r>
              <a:rPr lang="en-US" b="1" dirty="0"/>
              <a:t>affiliate bank</a:t>
            </a:r>
            <a:r>
              <a:rPr lang="en-US" dirty="0"/>
              <a:t> is one that is only partially owned but not controlled by its foreign parent.</a:t>
            </a:r>
            <a:endParaRPr lang="en-IN" dirty="0"/>
          </a:p>
        </p:txBody>
      </p:sp>
      <p:sp>
        <p:nvSpPr>
          <p:cNvPr id="4" name="Content Placeholder 3">
            <a:extLst>
              <a:ext uri="{FF2B5EF4-FFF2-40B4-BE49-F238E27FC236}">
                <a16:creationId xmlns="" xmlns:a16="http://schemas.microsoft.com/office/drawing/2014/main" id="{E51DFD08-7864-B62B-87F1-F9A11E3D4CAF}"/>
              </a:ext>
            </a:extLst>
          </p:cNvPr>
          <p:cNvSpPr>
            <a:spLocks noGrp="1"/>
          </p:cNvSpPr>
          <p:nvPr>
            <p:ph sz="quarter" idx="14"/>
          </p:nvPr>
        </p:nvSpPr>
        <p:spPr>
          <a:xfrm>
            <a:off x="342900" y="4256442"/>
            <a:ext cx="8458200" cy="812260"/>
          </a:xfrm>
        </p:spPr>
        <p:txBody>
          <a:bodyPr/>
          <a:lstStyle/>
          <a:p>
            <a:r>
              <a:rPr lang="en-US" dirty="0"/>
              <a:t>U.S. parent banks find subsidiary and affiliate banking structures desirable because they can underwrite securities.</a:t>
            </a:r>
            <a:endParaRPr lang="en-IN" dirty="0"/>
          </a:p>
        </p:txBody>
      </p:sp>
      <p:sp>
        <p:nvSpPr>
          <p:cNvPr id="7" name="Slide Number Placeholder 6">
            <a:extLst>
              <a:ext uri="{FF2B5EF4-FFF2-40B4-BE49-F238E27FC236}">
                <a16:creationId xmlns="" xmlns:a16="http://schemas.microsoft.com/office/drawing/2014/main" id="{14302AD0-2BCE-8F05-6264-BA514F15DE4D}"/>
              </a:ext>
            </a:extLst>
          </p:cNvPr>
          <p:cNvSpPr>
            <a:spLocks noGrp="1"/>
          </p:cNvSpPr>
          <p:nvPr>
            <p:ph type="sldNum" sz="quarter" idx="10"/>
          </p:nvPr>
        </p:nvSpPr>
        <p:spPr/>
        <p:txBody>
          <a:bodyPr/>
          <a:lstStyle/>
          <a:p>
            <a:fld id="{68151E55-6873-49E2-B8D5-2F265E6F1973}" type="slidenum">
              <a:rPr lang="en-US" smtClean="0"/>
              <a:t>15</a:t>
            </a:fld>
            <a:endParaRPr lang="en-US"/>
          </a:p>
        </p:txBody>
      </p:sp>
    </p:spTree>
    <p:extLst>
      <p:ext uri="{BB962C8B-B14F-4D97-AF65-F5344CB8AC3E}">
        <p14:creationId xmlns:p14="http://schemas.microsoft.com/office/powerpoint/2010/main" val="3121892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F2F52E-B518-73EF-7F2A-1C577CB2474C}"/>
              </a:ext>
            </a:extLst>
          </p:cNvPr>
          <p:cNvSpPr>
            <a:spLocks noGrp="1"/>
          </p:cNvSpPr>
          <p:nvPr>
            <p:ph type="title"/>
          </p:nvPr>
        </p:nvSpPr>
        <p:spPr/>
        <p:txBody>
          <a:bodyPr/>
          <a:lstStyle/>
          <a:p>
            <a:r>
              <a:rPr lang="en-IN" dirty="0"/>
              <a:t>Edge Act Banks</a:t>
            </a:r>
          </a:p>
        </p:txBody>
      </p:sp>
      <p:sp>
        <p:nvSpPr>
          <p:cNvPr id="3" name="Content Placeholder 2">
            <a:extLst>
              <a:ext uri="{FF2B5EF4-FFF2-40B4-BE49-F238E27FC236}">
                <a16:creationId xmlns="" xmlns:a16="http://schemas.microsoft.com/office/drawing/2014/main" id="{00E47398-7218-2AFA-969A-0A6F55EFC543}"/>
              </a:ext>
            </a:extLst>
          </p:cNvPr>
          <p:cNvSpPr>
            <a:spLocks noGrp="1"/>
          </p:cNvSpPr>
          <p:nvPr>
            <p:ph sz="quarter" idx="11"/>
          </p:nvPr>
        </p:nvSpPr>
        <p:spPr/>
        <p:txBody>
          <a:bodyPr/>
          <a:lstStyle/>
          <a:p>
            <a:r>
              <a:rPr lang="en-US" dirty="0"/>
              <a:t>Edge Act was a 19</a:t>
            </a:r>
            <a:r>
              <a:rPr lang="en-US" sz="100" dirty="0"/>
              <a:t> </a:t>
            </a:r>
            <a:r>
              <a:rPr lang="en-US" dirty="0"/>
              <a:t>19 amendment to Section 25 of the 19</a:t>
            </a:r>
            <a:r>
              <a:rPr lang="en-US" sz="100" dirty="0"/>
              <a:t> </a:t>
            </a:r>
            <a:r>
              <a:rPr lang="en-US" dirty="0"/>
              <a:t>14 Federal Reserve Act.</a:t>
            </a:r>
          </a:p>
          <a:p>
            <a:r>
              <a:rPr lang="en-US" b="1" dirty="0"/>
              <a:t>Edge Act banks</a:t>
            </a:r>
            <a:r>
              <a:rPr lang="en-US" dirty="0"/>
              <a:t> are federally chartered subsidiaries of U.S. banks that are physically located in the United States and can engage in a full range of international banking activities.</a:t>
            </a:r>
          </a:p>
          <a:p>
            <a:pPr marL="292608" indent="-292608">
              <a:buFont typeface="Arial" panose="020B0604020202020204" pitchFamily="34" charset="0"/>
              <a:buChar char="•"/>
            </a:pPr>
            <a:r>
              <a:rPr lang="en-US" dirty="0"/>
              <a:t>Edge Act banks are typically located in a state different from that of the parent to get around the prohibition on interstate branch banking.</a:t>
            </a:r>
          </a:p>
          <a:p>
            <a:pPr marL="292608" indent="-292608">
              <a:buFont typeface="Arial" panose="020B0604020202020204" pitchFamily="34" charset="0"/>
              <a:buChar char="•"/>
            </a:pPr>
            <a:r>
              <a:rPr lang="en-US" dirty="0"/>
              <a:t>Edge Act banks are not prohibited from owning equity in business corporations, unlike domestic commercial banks.</a:t>
            </a:r>
            <a:endParaRPr lang="en-IN" dirty="0"/>
          </a:p>
        </p:txBody>
      </p:sp>
      <p:sp>
        <p:nvSpPr>
          <p:cNvPr id="6" name="Slide Number Placeholder 5">
            <a:extLst>
              <a:ext uri="{FF2B5EF4-FFF2-40B4-BE49-F238E27FC236}">
                <a16:creationId xmlns="" xmlns:a16="http://schemas.microsoft.com/office/drawing/2014/main" id="{E171C8A0-CEE3-20E4-A25A-DF18D0596CF6}"/>
              </a:ext>
            </a:extLst>
          </p:cNvPr>
          <p:cNvSpPr>
            <a:spLocks noGrp="1"/>
          </p:cNvSpPr>
          <p:nvPr>
            <p:ph type="sldNum" sz="quarter" idx="4"/>
          </p:nvPr>
        </p:nvSpPr>
        <p:spPr/>
        <p:txBody>
          <a:bodyPr/>
          <a:lstStyle/>
          <a:p>
            <a:fld id="{68151E55-6873-49E2-B8D5-2F265E6F1973}" type="slidenum">
              <a:rPr lang="en-US" smtClean="0"/>
              <a:pPr/>
              <a:t>16</a:t>
            </a:fld>
            <a:endParaRPr lang="en-US" dirty="0"/>
          </a:p>
        </p:txBody>
      </p:sp>
    </p:spTree>
    <p:extLst>
      <p:ext uri="{BB962C8B-B14F-4D97-AF65-F5344CB8AC3E}">
        <p14:creationId xmlns:p14="http://schemas.microsoft.com/office/powerpoint/2010/main" val="923669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DC516D-E28C-6AC2-9CAD-DA4B7388BAE8}"/>
              </a:ext>
            </a:extLst>
          </p:cNvPr>
          <p:cNvSpPr>
            <a:spLocks noGrp="1"/>
          </p:cNvSpPr>
          <p:nvPr>
            <p:ph type="title"/>
          </p:nvPr>
        </p:nvSpPr>
        <p:spPr/>
        <p:txBody>
          <a:bodyPr>
            <a:normAutofit/>
          </a:bodyPr>
          <a:lstStyle/>
          <a:p>
            <a:r>
              <a:rPr lang="en-IN" sz="3600" dirty="0"/>
              <a:t>Offshore Banking </a:t>
            </a:r>
            <a:r>
              <a:rPr lang="en-IN" sz="3600" dirty="0" err="1"/>
              <a:t>Centers</a:t>
            </a:r>
            <a:endParaRPr lang="en-IN" sz="3600" dirty="0"/>
          </a:p>
        </p:txBody>
      </p:sp>
      <p:sp>
        <p:nvSpPr>
          <p:cNvPr id="3" name="Content Placeholder 2">
            <a:extLst>
              <a:ext uri="{FF2B5EF4-FFF2-40B4-BE49-F238E27FC236}">
                <a16:creationId xmlns="" xmlns:a16="http://schemas.microsoft.com/office/drawing/2014/main" id="{1000E13A-082D-87D8-B324-F14C90DFC123}"/>
              </a:ext>
            </a:extLst>
          </p:cNvPr>
          <p:cNvSpPr>
            <a:spLocks noGrp="1"/>
          </p:cNvSpPr>
          <p:nvPr>
            <p:ph sz="quarter" idx="11"/>
          </p:nvPr>
        </p:nvSpPr>
        <p:spPr>
          <a:xfrm>
            <a:off x="342900" y="1276710"/>
            <a:ext cx="8458200" cy="2059878"/>
          </a:xfrm>
        </p:spPr>
        <p:txBody>
          <a:bodyPr/>
          <a:lstStyle/>
          <a:p>
            <a:r>
              <a:rPr lang="en-US" dirty="0"/>
              <a:t>An </a:t>
            </a:r>
            <a:r>
              <a:rPr lang="en-US" b="1" dirty="0"/>
              <a:t>offshore banking center</a:t>
            </a:r>
            <a:r>
              <a:rPr lang="en-US" dirty="0"/>
              <a:t> is a country whose banking system is organized to permit external accounts beyond the normal economic activity of the country</a:t>
            </a:r>
          </a:p>
          <a:p>
            <a:pPr marL="292608" indent="-292608">
              <a:buFont typeface="Arial" panose="020B0604020202020204" pitchFamily="34" charset="0"/>
              <a:buChar char="•"/>
            </a:pPr>
            <a:r>
              <a:rPr lang="en-US" dirty="0"/>
              <a:t>Offshore banks operate as branches or subsidiaries of the parent bank.</a:t>
            </a:r>
            <a:endParaRPr lang="en-IN" dirty="0"/>
          </a:p>
        </p:txBody>
      </p:sp>
      <p:sp>
        <p:nvSpPr>
          <p:cNvPr id="4" name="Content Placeholder 3">
            <a:extLst>
              <a:ext uri="{FF2B5EF4-FFF2-40B4-BE49-F238E27FC236}">
                <a16:creationId xmlns="" xmlns:a16="http://schemas.microsoft.com/office/drawing/2014/main" id="{CFA39232-E5CA-1057-87A1-C528CF748177}"/>
              </a:ext>
            </a:extLst>
          </p:cNvPr>
          <p:cNvSpPr>
            <a:spLocks noGrp="1"/>
          </p:cNvSpPr>
          <p:nvPr>
            <p:ph sz="quarter" idx="14"/>
          </p:nvPr>
        </p:nvSpPr>
        <p:spPr>
          <a:xfrm>
            <a:off x="342900" y="3428999"/>
            <a:ext cx="8458200" cy="1541834"/>
          </a:xfrm>
        </p:spPr>
        <p:txBody>
          <a:bodyPr/>
          <a:lstStyle/>
          <a:p>
            <a:r>
              <a:rPr lang="en-US" dirty="0"/>
              <a:t>Principal features that make a country attractive for establishing an offshore banking operation are virtually total freedom from host-country governmental banking regulations.</a:t>
            </a:r>
            <a:endParaRPr lang="en-IN" dirty="0"/>
          </a:p>
        </p:txBody>
      </p:sp>
      <p:sp>
        <p:nvSpPr>
          <p:cNvPr id="7" name="Slide Number Placeholder 6">
            <a:extLst>
              <a:ext uri="{FF2B5EF4-FFF2-40B4-BE49-F238E27FC236}">
                <a16:creationId xmlns="" xmlns:a16="http://schemas.microsoft.com/office/drawing/2014/main" id="{6FD0F751-9A27-FDE0-52FE-F0433B1C377A}"/>
              </a:ext>
            </a:extLst>
          </p:cNvPr>
          <p:cNvSpPr>
            <a:spLocks noGrp="1"/>
          </p:cNvSpPr>
          <p:nvPr>
            <p:ph type="sldNum" sz="quarter" idx="10"/>
          </p:nvPr>
        </p:nvSpPr>
        <p:spPr/>
        <p:txBody>
          <a:bodyPr/>
          <a:lstStyle/>
          <a:p>
            <a:fld id="{68151E55-6873-49E2-B8D5-2F265E6F1973}" type="slidenum">
              <a:rPr lang="en-US" smtClean="0"/>
              <a:t>17</a:t>
            </a:fld>
            <a:endParaRPr lang="en-US"/>
          </a:p>
        </p:txBody>
      </p:sp>
    </p:spTree>
    <p:extLst>
      <p:ext uri="{BB962C8B-B14F-4D97-AF65-F5344CB8AC3E}">
        <p14:creationId xmlns:p14="http://schemas.microsoft.com/office/powerpoint/2010/main" val="3586839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07A999-8F04-97F9-AD38-F5F19A3E00C6}"/>
              </a:ext>
            </a:extLst>
          </p:cNvPr>
          <p:cNvSpPr>
            <a:spLocks noGrp="1"/>
          </p:cNvSpPr>
          <p:nvPr>
            <p:ph type="title"/>
          </p:nvPr>
        </p:nvSpPr>
        <p:spPr/>
        <p:txBody>
          <a:bodyPr>
            <a:normAutofit/>
          </a:bodyPr>
          <a:lstStyle/>
          <a:p>
            <a:r>
              <a:rPr lang="en-IN" sz="3600" dirty="0"/>
              <a:t>International Banking Facilities</a:t>
            </a:r>
          </a:p>
        </p:txBody>
      </p:sp>
      <p:sp>
        <p:nvSpPr>
          <p:cNvPr id="3" name="Content Placeholder 2">
            <a:extLst>
              <a:ext uri="{FF2B5EF4-FFF2-40B4-BE49-F238E27FC236}">
                <a16:creationId xmlns="" xmlns:a16="http://schemas.microsoft.com/office/drawing/2014/main" id="{623DEA60-6BEE-9008-5F09-5AE0D36DBF84}"/>
              </a:ext>
            </a:extLst>
          </p:cNvPr>
          <p:cNvSpPr>
            <a:spLocks noGrp="1"/>
          </p:cNvSpPr>
          <p:nvPr>
            <p:ph sz="quarter" idx="11"/>
          </p:nvPr>
        </p:nvSpPr>
        <p:spPr>
          <a:xfrm>
            <a:off x="342900" y="1276710"/>
            <a:ext cx="8458200" cy="2410074"/>
          </a:xfrm>
        </p:spPr>
        <p:txBody>
          <a:bodyPr/>
          <a:lstStyle/>
          <a:p>
            <a:r>
              <a:rPr lang="en-US" b="1" dirty="0"/>
              <a:t>An international banking facility (I</a:t>
            </a:r>
            <a:r>
              <a:rPr lang="en-US" sz="100" b="1" dirty="0"/>
              <a:t> </a:t>
            </a:r>
            <a:r>
              <a:rPr lang="en-US" b="1" dirty="0"/>
              <a:t>B</a:t>
            </a:r>
            <a:r>
              <a:rPr lang="en-US" sz="100" b="1" dirty="0"/>
              <a:t> </a:t>
            </a:r>
            <a:r>
              <a:rPr lang="en-US" b="1" dirty="0"/>
              <a:t>F)</a:t>
            </a:r>
            <a:r>
              <a:rPr lang="en-US" dirty="0"/>
              <a:t> is a separate set of asset and liability accounts that are segregated on the parent bank’s books, though it is not a unique physical or legal entity</a:t>
            </a:r>
          </a:p>
          <a:p>
            <a:pPr marL="292608" indent="-292608">
              <a:buFont typeface="Arial" panose="020B0604020202020204" pitchFamily="34" charset="0"/>
              <a:buChar char="•"/>
            </a:pPr>
            <a:r>
              <a:rPr lang="en-US" dirty="0"/>
              <a:t>Any U.S.-chartered depository institution, a U.S. branch or subsidiary of a foreign bank, or a U.S. office of an Edge Act bank may operate an I</a:t>
            </a:r>
            <a:r>
              <a:rPr lang="en-US" sz="100" dirty="0"/>
              <a:t> </a:t>
            </a:r>
            <a:r>
              <a:rPr lang="en-US" dirty="0"/>
              <a:t>B</a:t>
            </a:r>
            <a:r>
              <a:rPr lang="en-US" sz="100" dirty="0"/>
              <a:t> </a:t>
            </a:r>
            <a:r>
              <a:rPr lang="en-US" dirty="0"/>
              <a:t>F.</a:t>
            </a:r>
            <a:endParaRPr lang="en-IN" dirty="0"/>
          </a:p>
        </p:txBody>
      </p:sp>
      <p:sp>
        <p:nvSpPr>
          <p:cNvPr id="4" name="Content Placeholder 3">
            <a:extLst>
              <a:ext uri="{FF2B5EF4-FFF2-40B4-BE49-F238E27FC236}">
                <a16:creationId xmlns="" xmlns:a16="http://schemas.microsoft.com/office/drawing/2014/main" id="{B6FB5755-D7EE-ADA6-DB32-2C9027104840}"/>
              </a:ext>
            </a:extLst>
          </p:cNvPr>
          <p:cNvSpPr>
            <a:spLocks noGrp="1"/>
          </p:cNvSpPr>
          <p:nvPr>
            <p:ph sz="quarter" idx="14"/>
          </p:nvPr>
        </p:nvSpPr>
        <p:spPr>
          <a:xfrm>
            <a:off x="342900" y="3827834"/>
            <a:ext cx="8458200" cy="1668294"/>
          </a:xfrm>
        </p:spPr>
        <p:txBody>
          <a:bodyPr/>
          <a:lstStyle/>
          <a:p>
            <a:r>
              <a:rPr lang="en-US" dirty="0"/>
              <a:t>Originally established largely as a result of the success of offshore banking.</a:t>
            </a:r>
          </a:p>
          <a:p>
            <a:pPr marL="292608" indent="-292608">
              <a:buFont typeface="Arial" panose="020B0604020202020204" pitchFamily="34" charset="0"/>
              <a:buChar char="•"/>
            </a:pPr>
            <a:r>
              <a:rPr lang="en-US" dirty="0"/>
              <a:t>Have been successful in capturing a large portion of Eurodollar business previously handled offshore.</a:t>
            </a:r>
            <a:endParaRPr lang="en-IN" dirty="0"/>
          </a:p>
        </p:txBody>
      </p:sp>
      <p:sp>
        <p:nvSpPr>
          <p:cNvPr id="7" name="Slide Number Placeholder 6">
            <a:extLst>
              <a:ext uri="{FF2B5EF4-FFF2-40B4-BE49-F238E27FC236}">
                <a16:creationId xmlns="" xmlns:a16="http://schemas.microsoft.com/office/drawing/2014/main" id="{93D0AF9E-B8F2-EF29-F0CE-21AB911A9336}"/>
              </a:ext>
            </a:extLst>
          </p:cNvPr>
          <p:cNvSpPr>
            <a:spLocks noGrp="1"/>
          </p:cNvSpPr>
          <p:nvPr>
            <p:ph type="sldNum" sz="quarter" idx="10"/>
          </p:nvPr>
        </p:nvSpPr>
        <p:spPr/>
        <p:txBody>
          <a:bodyPr/>
          <a:lstStyle/>
          <a:p>
            <a:fld id="{68151E55-6873-49E2-B8D5-2F265E6F1973}" type="slidenum">
              <a:rPr lang="en-US" smtClean="0"/>
              <a:t>18</a:t>
            </a:fld>
            <a:endParaRPr lang="en-US"/>
          </a:p>
        </p:txBody>
      </p:sp>
    </p:spTree>
    <p:extLst>
      <p:ext uri="{BB962C8B-B14F-4D97-AF65-F5344CB8AC3E}">
        <p14:creationId xmlns:p14="http://schemas.microsoft.com/office/powerpoint/2010/main" val="1308454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8862A4-C3CB-0C4D-270E-97AC019A64A5}"/>
              </a:ext>
            </a:extLst>
          </p:cNvPr>
          <p:cNvSpPr>
            <a:spLocks noGrp="1"/>
          </p:cNvSpPr>
          <p:nvPr>
            <p:ph type="title"/>
          </p:nvPr>
        </p:nvSpPr>
        <p:spPr/>
        <p:txBody>
          <a:bodyPr>
            <a:normAutofit fontScale="90000"/>
          </a:bodyPr>
          <a:lstStyle/>
          <a:p>
            <a:r>
              <a:rPr lang="en-US" dirty="0"/>
              <a:t>Organizational Structure of International Banking Offices from the U.S. Perspective</a:t>
            </a:r>
            <a:endParaRPr lang="en-IN" dirty="0"/>
          </a:p>
        </p:txBody>
      </p:sp>
      <p:graphicFrame>
        <p:nvGraphicFramePr>
          <p:cNvPr id="7" name="Table 7">
            <a:extLst>
              <a:ext uri="{FF2B5EF4-FFF2-40B4-BE49-F238E27FC236}">
                <a16:creationId xmlns="" xmlns:a16="http://schemas.microsoft.com/office/drawing/2014/main" id="{378AB9D9-E62A-14BA-D3B0-DDB734AD0802}"/>
              </a:ext>
            </a:extLst>
          </p:cNvPr>
          <p:cNvGraphicFramePr>
            <a:graphicFrameLocks noGrp="1"/>
          </p:cNvGraphicFramePr>
          <p:nvPr>
            <p:extLst>
              <p:ext uri="{D42A27DB-BD31-4B8C-83A1-F6EECF244321}">
                <p14:modId xmlns:p14="http://schemas.microsoft.com/office/powerpoint/2010/main" val="1360764792"/>
              </p:ext>
            </p:extLst>
          </p:nvPr>
        </p:nvGraphicFramePr>
        <p:xfrm>
          <a:off x="342900" y="1371600"/>
          <a:ext cx="8639351" cy="4820920"/>
        </p:xfrm>
        <a:graphic>
          <a:graphicData uri="http://schemas.openxmlformats.org/drawingml/2006/table">
            <a:tbl>
              <a:tblPr firstRow="1" bandRow="1">
                <a:tableStyleId>{5C22544A-7EE6-4342-B048-85BDC9FD1C3A}</a:tableStyleId>
              </a:tblPr>
              <a:tblGrid>
                <a:gridCol w="1310802">
                  <a:extLst>
                    <a:ext uri="{9D8B030D-6E8A-4147-A177-3AD203B41FA5}">
                      <a16:colId xmlns="" xmlns:a16="http://schemas.microsoft.com/office/drawing/2014/main" val="2592297084"/>
                    </a:ext>
                  </a:extLst>
                </a:gridCol>
                <a:gridCol w="1157584">
                  <a:extLst>
                    <a:ext uri="{9D8B030D-6E8A-4147-A177-3AD203B41FA5}">
                      <a16:colId xmlns="" xmlns:a16="http://schemas.microsoft.com/office/drawing/2014/main" val="1995750087"/>
                    </a:ext>
                  </a:extLst>
                </a:gridCol>
                <a:gridCol w="982501">
                  <a:extLst>
                    <a:ext uri="{9D8B030D-6E8A-4147-A177-3AD203B41FA5}">
                      <a16:colId xmlns="" xmlns:a16="http://schemas.microsoft.com/office/drawing/2014/main" val="132933355"/>
                    </a:ext>
                  </a:extLst>
                </a:gridCol>
                <a:gridCol w="1322962">
                  <a:extLst>
                    <a:ext uri="{9D8B030D-6E8A-4147-A177-3AD203B41FA5}">
                      <a16:colId xmlns="" xmlns:a16="http://schemas.microsoft.com/office/drawing/2014/main" val="2876926719"/>
                    </a:ext>
                  </a:extLst>
                </a:gridCol>
                <a:gridCol w="1397116">
                  <a:extLst>
                    <a:ext uri="{9D8B030D-6E8A-4147-A177-3AD203B41FA5}">
                      <a16:colId xmlns="" xmlns:a16="http://schemas.microsoft.com/office/drawing/2014/main" val="833839870"/>
                    </a:ext>
                  </a:extLst>
                </a:gridCol>
                <a:gridCol w="1234193">
                  <a:extLst>
                    <a:ext uri="{9D8B030D-6E8A-4147-A177-3AD203B41FA5}">
                      <a16:colId xmlns="" xmlns:a16="http://schemas.microsoft.com/office/drawing/2014/main" val="260364685"/>
                    </a:ext>
                  </a:extLst>
                </a:gridCol>
                <a:gridCol w="1234193">
                  <a:extLst>
                    <a:ext uri="{9D8B030D-6E8A-4147-A177-3AD203B41FA5}">
                      <a16:colId xmlns="" xmlns:a16="http://schemas.microsoft.com/office/drawing/2014/main" val="3467934248"/>
                    </a:ext>
                  </a:extLst>
                </a:gridCol>
              </a:tblGrid>
              <a:tr h="370840">
                <a:tc>
                  <a:txBody>
                    <a:bodyPr/>
                    <a:lstStyle/>
                    <a:p>
                      <a:r>
                        <a:rPr lang="en-IN" sz="1400" dirty="0"/>
                        <a:t>Type of Bank</a:t>
                      </a:r>
                    </a:p>
                  </a:txBody>
                  <a:tcPr/>
                </a:tc>
                <a:tc>
                  <a:txBody>
                    <a:bodyPr/>
                    <a:lstStyle/>
                    <a:p>
                      <a:r>
                        <a:rPr lang="en-IN" sz="1400" dirty="0"/>
                        <a:t>Physical Location</a:t>
                      </a:r>
                    </a:p>
                  </a:txBody>
                  <a:tcPr/>
                </a:tc>
                <a:tc>
                  <a:txBody>
                    <a:bodyPr/>
                    <a:lstStyle/>
                    <a:p>
                      <a:r>
                        <a:rPr lang="en-IN" sz="1400" dirty="0"/>
                        <a:t>Accept Foreign Deposits</a:t>
                      </a:r>
                    </a:p>
                  </a:txBody>
                  <a:tcPr/>
                </a:tc>
                <a:tc>
                  <a:txBody>
                    <a:bodyPr/>
                    <a:lstStyle/>
                    <a:p>
                      <a:r>
                        <a:rPr lang="en-IN" sz="1400" dirty="0"/>
                        <a:t>Make Loans to Foreigners</a:t>
                      </a:r>
                    </a:p>
                  </a:txBody>
                  <a:tcPr/>
                </a:tc>
                <a:tc>
                  <a:txBody>
                    <a:bodyPr/>
                    <a:lstStyle/>
                    <a:p>
                      <a:r>
                        <a:rPr lang="en-US" sz="1400" dirty="0"/>
                        <a:t>Subject to Fed Reserve Requirements</a:t>
                      </a:r>
                      <a:endParaRPr lang="en-IN" sz="1400" dirty="0"/>
                    </a:p>
                  </a:txBody>
                  <a:tcPr/>
                </a:tc>
                <a:tc>
                  <a:txBody>
                    <a:bodyPr/>
                    <a:lstStyle/>
                    <a:p>
                      <a:r>
                        <a:rPr lang="en-US" sz="1400" dirty="0"/>
                        <a:t>F</a:t>
                      </a:r>
                      <a:r>
                        <a:rPr lang="en-US" sz="100" baseline="0" dirty="0"/>
                        <a:t> </a:t>
                      </a:r>
                      <a:r>
                        <a:rPr lang="en-US" sz="1400" dirty="0"/>
                        <a:t>D</a:t>
                      </a:r>
                      <a:r>
                        <a:rPr lang="en-US" sz="100" baseline="0" dirty="0"/>
                        <a:t> </a:t>
                      </a:r>
                      <a:r>
                        <a:rPr lang="en-US" sz="1400" dirty="0"/>
                        <a:t>I</a:t>
                      </a:r>
                      <a:r>
                        <a:rPr lang="en-US" sz="100" baseline="0" dirty="0"/>
                        <a:t> </a:t>
                      </a:r>
                      <a:r>
                        <a:rPr lang="en-US" sz="1400" dirty="0"/>
                        <a:t>C Insured Deposits</a:t>
                      </a:r>
                    </a:p>
                  </a:txBody>
                  <a:tcPr/>
                </a:tc>
                <a:tc>
                  <a:txBody>
                    <a:bodyPr/>
                    <a:lstStyle/>
                    <a:p>
                      <a:r>
                        <a:rPr lang="en-US" sz="1400" dirty="0"/>
                        <a:t>Separate Legal Equity from Parent</a:t>
                      </a:r>
                      <a:endParaRPr lang="en-IN" sz="1400" dirty="0"/>
                    </a:p>
                  </a:txBody>
                  <a:tcPr/>
                </a:tc>
                <a:extLst>
                  <a:ext uri="{0D108BD9-81ED-4DB2-BD59-A6C34878D82A}">
                    <a16:rowId xmlns="" xmlns:a16="http://schemas.microsoft.com/office/drawing/2014/main" val="2756505618"/>
                  </a:ext>
                </a:extLst>
              </a:tr>
              <a:tr h="370840">
                <a:tc>
                  <a:txBody>
                    <a:bodyPr/>
                    <a:lstStyle/>
                    <a:p>
                      <a:pPr marL="79375" eaLnBrk="0" hangingPunct="0">
                        <a:lnSpc>
                          <a:spcPts val="1050"/>
                        </a:lnSpc>
                        <a:spcBef>
                          <a:spcPts val="275"/>
                        </a:spcBef>
                        <a:spcAft>
                          <a:spcPts val="0"/>
                        </a:spcAft>
                      </a:pPr>
                      <a:r>
                        <a:rPr lang="en-US" sz="1400" b="0" dirty="0">
                          <a:solidFill>
                            <a:srgbClr val="231F20"/>
                          </a:solidFill>
                          <a:effectLst/>
                          <a:latin typeface="+mn-lt"/>
                          <a:ea typeface="Times New Roman"/>
                          <a:cs typeface="Times New Roman"/>
                        </a:rPr>
                        <a:t>Domestic bank</a:t>
                      </a:r>
                      <a:endParaRPr lang="en-US" sz="1400" b="0" dirty="0">
                        <a:effectLst/>
                        <a:latin typeface="+mn-lt"/>
                        <a:ea typeface="Times New Roman"/>
                        <a:cs typeface="Times New Roman"/>
                      </a:endParaRPr>
                    </a:p>
                  </a:txBody>
                  <a:tcPr marL="0" marR="0" marT="0" marB="0" anchor="ctr"/>
                </a:tc>
                <a:tc>
                  <a:txBody>
                    <a:bodyPr/>
                    <a:lstStyle/>
                    <a:p>
                      <a:pPr marL="187960" eaLnBrk="0" hangingPunct="0">
                        <a:lnSpc>
                          <a:spcPts val="1050"/>
                        </a:lnSpc>
                        <a:spcBef>
                          <a:spcPts val="275"/>
                        </a:spcBef>
                        <a:spcAft>
                          <a:spcPts val="0"/>
                        </a:spcAft>
                      </a:pPr>
                      <a:r>
                        <a:rPr lang="en-US" sz="1400" dirty="0">
                          <a:solidFill>
                            <a:srgbClr val="231F20"/>
                          </a:solidFill>
                          <a:effectLst/>
                          <a:latin typeface="+mn-lt"/>
                          <a:ea typeface="Times New Roman"/>
                          <a:cs typeface="Times New Roman"/>
                        </a:rPr>
                        <a:t>U.S.</a:t>
                      </a:r>
                      <a:endParaRPr lang="en-US" sz="1400" dirty="0">
                        <a:effectLst/>
                        <a:latin typeface="+mn-lt"/>
                        <a:ea typeface="Times New Roman"/>
                        <a:cs typeface="Times New Roman"/>
                      </a:endParaRPr>
                    </a:p>
                  </a:txBody>
                  <a:tcPr marL="0" marR="0" marT="0" marB="0" anchor="ctr"/>
                </a:tc>
                <a:tc>
                  <a:txBody>
                    <a:bodyPr/>
                    <a:lstStyle/>
                    <a:p>
                      <a:pPr marL="0" marR="262890" indent="0" algn="ctr" eaLnBrk="0" hangingPunct="0">
                        <a:lnSpc>
                          <a:spcPts val="1050"/>
                        </a:lnSpc>
                        <a:spcBef>
                          <a:spcPts val="275"/>
                        </a:spcBef>
                        <a:spcAft>
                          <a:spcPts val="0"/>
                        </a:spcAft>
                      </a:pPr>
                      <a:r>
                        <a:rPr lang="en-US" sz="1400" dirty="0">
                          <a:solidFill>
                            <a:srgbClr val="231F20"/>
                          </a:solidFill>
                          <a:effectLst/>
                          <a:latin typeface="+mn-lt"/>
                          <a:ea typeface="Times New Roman"/>
                          <a:cs typeface="Times New Roman"/>
                        </a:rPr>
                        <a:t>No</a:t>
                      </a:r>
                      <a:endParaRPr lang="en-US" sz="1400" dirty="0">
                        <a:effectLst/>
                        <a:latin typeface="+mn-lt"/>
                        <a:ea typeface="Times New Roman"/>
                        <a:cs typeface="Times New Roman"/>
                      </a:endParaRPr>
                    </a:p>
                  </a:txBody>
                  <a:tcPr marL="0" marR="0" marT="0" marB="0" anchor="ctr"/>
                </a:tc>
                <a:tc>
                  <a:txBody>
                    <a:bodyPr/>
                    <a:lstStyle/>
                    <a:p>
                      <a:pPr marL="0" marR="346710" indent="0" algn="ctr" eaLnBrk="0" hangingPunct="0">
                        <a:lnSpc>
                          <a:spcPts val="1050"/>
                        </a:lnSpc>
                        <a:spcBef>
                          <a:spcPts val="275"/>
                        </a:spcBef>
                        <a:spcAft>
                          <a:spcPts val="0"/>
                        </a:spcAft>
                        <a:tabLst/>
                      </a:pPr>
                      <a:r>
                        <a:rPr lang="en-US" sz="1400" dirty="0">
                          <a:solidFill>
                            <a:srgbClr val="231F20"/>
                          </a:solidFill>
                          <a:effectLst/>
                          <a:latin typeface="+mn-lt"/>
                          <a:ea typeface="Times New Roman"/>
                          <a:cs typeface="Times New Roman"/>
                        </a:rPr>
                        <a:t>No</a:t>
                      </a:r>
                      <a:endParaRPr lang="en-US" sz="1400" dirty="0">
                        <a:effectLst/>
                        <a:latin typeface="+mn-lt"/>
                        <a:ea typeface="Times New Roman"/>
                        <a:cs typeface="Times New Roman"/>
                      </a:endParaRPr>
                    </a:p>
                  </a:txBody>
                  <a:tcPr marL="0" marR="0" marT="0" marB="0" anchor="ctr"/>
                </a:tc>
                <a:tc>
                  <a:txBody>
                    <a:bodyPr/>
                    <a:lstStyle/>
                    <a:p>
                      <a:pPr marL="0" indent="0" algn="ctr" eaLnBrk="0" hangingPunct="0">
                        <a:lnSpc>
                          <a:spcPts val="1050"/>
                        </a:lnSpc>
                        <a:spcBef>
                          <a:spcPts val="275"/>
                        </a:spcBef>
                        <a:spcAft>
                          <a:spcPts val="0"/>
                        </a:spcAft>
                      </a:pPr>
                      <a:r>
                        <a:rPr lang="en-US" sz="1400" dirty="0">
                          <a:solidFill>
                            <a:srgbClr val="231F20"/>
                          </a:solidFill>
                          <a:effectLst/>
                          <a:latin typeface="+mn-lt"/>
                          <a:ea typeface="Times New Roman"/>
                          <a:cs typeface="Times New Roman"/>
                        </a:rPr>
                        <a:t>Yes</a:t>
                      </a:r>
                      <a:endParaRPr lang="en-US" sz="1400" dirty="0">
                        <a:effectLst/>
                        <a:latin typeface="+mn-lt"/>
                        <a:ea typeface="Times New Roman"/>
                        <a:cs typeface="Times New Roman"/>
                      </a:endParaRPr>
                    </a:p>
                  </a:txBody>
                  <a:tcPr marL="0" marR="0" marT="0" marB="0" anchor="ctr"/>
                </a:tc>
                <a:tc>
                  <a:txBody>
                    <a:bodyPr/>
                    <a:lstStyle/>
                    <a:p>
                      <a:pPr marL="0" algn="ctr" eaLnBrk="0" hangingPunct="0">
                        <a:lnSpc>
                          <a:spcPts val="1050"/>
                        </a:lnSpc>
                        <a:spcBef>
                          <a:spcPts val="275"/>
                        </a:spcBef>
                        <a:spcAft>
                          <a:spcPts val="0"/>
                        </a:spcAft>
                      </a:pPr>
                      <a:r>
                        <a:rPr lang="en-US" sz="1400" dirty="0">
                          <a:solidFill>
                            <a:srgbClr val="231F20"/>
                          </a:solidFill>
                          <a:effectLst/>
                          <a:latin typeface="+mn-lt"/>
                          <a:ea typeface="Times New Roman"/>
                          <a:cs typeface="Times New Roman"/>
                        </a:rPr>
                        <a:t>Yes</a:t>
                      </a:r>
                      <a:endParaRPr lang="en-US" sz="1400" dirty="0">
                        <a:effectLst/>
                        <a:latin typeface="+mn-lt"/>
                        <a:ea typeface="Times New Roman"/>
                        <a:cs typeface="Times New Roman"/>
                      </a:endParaRPr>
                    </a:p>
                  </a:txBody>
                  <a:tcPr marL="0" marR="0" marT="0" marB="0" anchor="ctr"/>
                </a:tc>
                <a:tc>
                  <a:txBody>
                    <a:bodyPr/>
                    <a:lstStyle/>
                    <a:p>
                      <a:pPr marL="0" indent="0" algn="ctr" eaLnBrk="0" hangingPunct="0">
                        <a:lnSpc>
                          <a:spcPts val="1050"/>
                        </a:lnSpc>
                        <a:spcBef>
                          <a:spcPts val="275"/>
                        </a:spcBef>
                        <a:spcAft>
                          <a:spcPts val="0"/>
                        </a:spcAft>
                      </a:pPr>
                      <a:r>
                        <a:rPr lang="en-US" sz="1400" dirty="0">
                          <a:solidFill>
                            <a:srgbClr val="231F20"/>
                          </a:solidFill>
                          <a:effectLst/>
                          <a:latin typeface="+mn-lt"/>
                          <a:ea typeface="Times New Roman"/>
                          <a:cs typeface="Times New Roman"/>
                        </a:rPr>
                        <a:t>No</a:t>
                      </a:r>
                      <a:endParaRPr lang="en-US" sz="1400" dirty="0">
                        <a:effectLst/>
                        <a:latin typeface="+mn-lt"/>
                        <a:ea typeface="Times New Roman"/>
                        <a:cs typeface="Times New Roman"/>
                      </a:endParaRPr>
                    </a:p>
                  </a:txBody>
                  <a:tcPr marL="0" marR="0" marT="0" marB="0" anchor="ctr"/>
                </a:tc>
                <a:extLst>
                  <a:ext uri="{0D108BD9-81ED-4DB2-BD59-A6C34878D82A}">
                    <a16:rowId xmlns="" xmlns:a16="http://schemas.microsoft.com/office/drawing/2014/main" val="3988491583"/>
                  </a:ext>
                </a:extLst>
              </a:tr>
              <a:tr h="370840">
                <a:tc>
                  <a:txBody>
                    <a:bodyPr/>
                    <a:lstStyle/>
                    <a:p>
                      <a:pPr marL="78740" eaLnBrk="0" hangingPunct="0">
                        <a:lnSpc>
                          <a:spcPts val="1050"/>
                        </a:lnSpc>
                        <a:spcAft>
                          <a:spcPts val="0"/>
                        </a:spcAft>
                      </a:pPr>
                      <a:r>
                        <a:rPr lang="en-US" sz="1400" b="0" dirty="0">
                          <a:solidFill>
                            <a:srgbClr val="231F20"/>
                          </a:solidFill>
                          <a:effectLst/>
                          <a:latin typeface="+mn-lt"/>
                          <a:ea typeface="Times New Roman"/>
                          <a:cs typeface="Times New Roman"/>
                        </a:rPr>
                        <a:t>Correspondent bank</a:t>
                      </a:r>
                      <a:endParaRPr lang="en-US" sz="1400" b="0" dirty="0">
                        <a:effectLst/>
                        <a:latin typeface="+mn-lt"/>
                        <a:ea typeface="Times New Roman"/>
                        <a:cs typeface="Times New Roman"/>
                      </a:endParaRPr>
                    </a:p>
                  </a:txBody>
                  <a:tcPr marL="0" marR="0" marT="0" marB="0" anchor="ctr"/>
                </a:tc>
                <a:tc>
                  <a:txBody>
                    <a:bodyPr/>
                    <a:lstStyle/>
                    <a:p>
                      <a:pPr marL="187325" eaLnBrk="0" hangingPunct="0">
                        <a:lnSpc>
                          <a:spcPts val="1050"/>
                        </a:lnSpc>
                        <a:spcAft>
                          <a:spcPts val="0"/>
                        </a:spcAft>
                      </a:pPr>
                      <a:r>
                        <a:rPr lang="en-US" sz="1400" dirty="0">
                          <a:solidFill>
                            <a:srgbClr val="231F20"/>
                          </a:solidFill>
                          <a:effectLst/>
                          <a:latin typeface="+mn-lt"/>
                          <a:ea typeface="Times New Roman"/>
                          <a:cs typeface="Times New Roman"/>
                        </a:rPr>
                        <a:t>Foreign</a:t>
                      </a:r>
                      <a:endParaRPr lang="en-US" sz="1400" dirty="0">
                        <a:effectLst/>
                        <a:latin typeface="+mn-lt"/>
                        <a:ea typeface="Times New Roman"/>
                        <a:cs typeface="Times New Roman"/>
                      </a:endParaRPr>
                    </a:p>
                  </a:txBody>
                  <a:tcPr marL="0" marR="0" marT="0" marB="0" anchor="ctr"/>
                </a:tc>
                <a:tc>
                  <a:txBody>
                    <a:bodyPr/>
                    <a:lstStyle/>
                    <a:p>
                      <a:pPr marL="0" marR="262890" algn="ctr" eaLnBrk="0" hangingPunct="0">
                        <a:lnSpc>
                          <a:spcPts val="1050"/>
                        </a:lnSpc>
                        <a:spcAft>
                          <a:spcPts val="0"/>
                        </a:spcAft>
                      </a:pPr>
                      <a:r>
                        <a:rPr lang="en-US" sz="1400" dirty="0">
                          <a:solidFill>
                            <a:srgbClr val="231F20"/>
                          </a:solidFill>
                          <a:effectLst/>
                          <a:latin typeface="+mn-lt"/>
                          <a:ea typeface="Times New Roman"/>
                          <a:cs typeface="Times New Roman"/>
                        </a:rPr>
                        <a:t>N/A</a:t>
                      </a:r>
                      <a:endParaRPr lang="en-US" sz="1400" dirty="0">
                        <a:effectLst/>
                        <a:latin typeface="+mn-lt"/>
                        <a:ea typeface="Times New Roman"/>
                        <a:cs typeface="Times New Roman"/>
                      </a:endParaRPr>
                    </a:p>
                  </a:txBody>
                  <a:tcPr marL="0" marR="0" marT="0" marB="0" anchor="ctr"/>
                </a:tc>
                <a:tc>
                  <a:txBody>
                    <a:bodyPr/>
                    <a:lstStyle/>
                    <a:p>
                      <a:pPr marL="0" indent="0" algn="ctr" eaLnBrk="0" hangingPunct="0">
                        <a:lnSpc>
                          <a:spcPct val="100000"/>
                        </a:lnSpc>
                        <a:spcAft>
                          <a:spcPts val="0"/>
                        </a:spcAft>
                      </a:pPr>
                      <a:r>
                        <a:rPr lang="en-US" sz="1400" dirty="0">
                          <a:solidFill>
                            <a:srgbClr val="231F20"/>
                          </a:solidFill>
                          <a:effectLst/>
                          <a:latin typeface="+mn-lt"/>
                          <a:ea typeface="Times New Roman"/>
                          <a:cs typeface="Times New Roman"/>
                        </a:rPr>
                        <a:t>N/A</a:t>
                      </a:r>
                      <a:endParaRPr lang="en-US" sz="1400" dirty="0">
                        <a:effectLst/>
                        <a:latin typeface="+mn-lt"/>
                        <a:ea typeface="Times New Roman"/>
                        <a:cs typeface="Times New Roman"/>
                      </a:endParaRPr>
                    </a:p>
                  </a:txBody>
                  <a:tcPr marL="72000" marR="396000" marT="0" marB="0" anchor="ctr"/>
                </a:tc>
                <a:tc>
                  <a:txBody>
                    <a:bodyPr/>
                    <a:lstStyle/>
                    <a:p>
                      <a:pPr marL="0" indent="0" algn="ctr" eaLnBrk="0" hangingPunct="0">
                        <a:lnSpc>
                          <a:spcPts val="1050"/>
                        </a:lnSpc>
                        <a:spcAft>
                          <a:spcPts val="0"/>
                        </a:spcAft>
                      </a:pPr>
                      <a:r>
                        <a:rPr lang="en-US" sz="1400" dirty="0">
                          <a:solidFill>
                            <a:srgbClr val="231F20"/>
                          </a:solidFill>
                          <a:effectLst/>
                          <a:latin typeface="+mn-lt"/>
                          <a:ea typeface="Times New Roman"/>
                          <a:cs typeface="Times New Roman"/>
                        </a:rPr>
                        <a:t>No</a:t>
                      </a:r>
                      <a:endParaRPr lang="en-US" sz="1400" dirty="0">
                        <a:effectLst/>
                        <a:latin typeface="+mn-lt"/>
                        <a:ea typeface="Times New Roman"/>
                        <a:cs typeface="Times New Roman"/>
                      </a:endParaRPr>
                    </a:p>
                  </a:txBody>
                  <a:tcPr marL="0" marR="0" marT="0" marB="0" anchor="ctr"/>
                </a:tc>
                <a:tc>
                  <a:txBody>
                    <a:bodyPr/>
                    <a:lstStyle/>
                    <a:p>
                      <a:pPr marL="0" indent="0" algn="ctr" eaLnBrk="0" hangingPunct="0">
                        <a:lnSpc>
                          <a:spcPts val="1050"/>
                        </a:lnSpc>
                        <a:spcAft>
                          <a:spcPts val="0"/>
                        </a:spcAft>
                      </a:pPr>
                      <a:r>
                        <a:rPr lang="en-US" sz="1400" dirty="0">
                          <a:solidFill>
                            <a:srgbClr val="231F20"/>
                          </a:solidFill>
                          <a:effectLst/>
                          <a:latin typeface="+mn-lt"/>
                          <a:ea typeface="Times New Roman"/>
                          <a:cs typeface="Times New Roman"/>
                        </a:rPr>
                        <a:t>No</a:t>
                      </a:r>
                      <a:endParaRPr lang="en-US" sz="1400" dirty="0">
                        <a:effectLst/>
                        <a:latin typeface="+mn-lt"/>
                        <a:ea typeface="Times New Roman"/>
                        <a:cs typeface="Times New Roman"/>
                      </a:endParaRPr>
                    </a:p>
                  </a:txBody>
                  <a:tcPr marL="0" marR="0" marT="0" marB="0" anchor="ctr"/>
                </a:tc>
                <a:tc>
                  <a:txBody>
                    <a:bodyPr/>
                    <a:lstStyle/>
                    <a:p>
                      <a:pPr marL="0" indent="0" algn="ctr" eaLnBrk="0" hangingPunct="0">
                        <a:lnSpc>
                          <a:spcPts val="1050"/>
                        </a:lnSpc>
                        <a:spcAft>
                          <a:spcPts val="0"/>
                        </a:spcAft>
                      </a:pPr>
                      <a:r>
                        <a:rPr lang="en-US" sz="1400" dirty="0">
                          <a:solidFill>
                            <a:srgbClr val="231F20"/>
                          </a:solidFill>
                          <a:effectLst/>
                          <a:latin typeface="+mn-lt"/>
                          <a:ea typeface="Times New Roman"/>
                          <a:cs typeface="Times New Roman"/>
                        </a:rPr>
                        <a:t>N/A</a:t>
                      </a:r>
                      <a:endParaRPr lang="en-US" sz="1400" dirty="0">
                        <a:effectLst/>
                        <a:latin typeface="+mn-lt"/>
                        <a:ea typeface="Times New Roman"/>
                        <a:cs typeface="Times New Roman"/>
                      </a:endParaRPr>
                    </a:p>
                  </a:txBody>
                  <a:tcPr marL="0" marR="0" marT="0" marB="0" anchor="ctr"/>
                </a:tc>
                <a:extLst>
                  <a:ext uri="{0D108BD9-81ED-4DB2-BD59-A6C34878D82A}">
                    <a16:rowId xmlns="" xmlns:a16="http://schemas.microsoft.com/office/drawing/2014/main" val="445474429"/>
                  </a:ext>
                </a:extLst>
              </a:tr>
              <a:tr h="370840">
                <a:tc>
                  <a:txBody>
                    <a:bodyPr/>
                    <a:lstStyle/>
                    <a:p>
                      <a:pPr marL="78740" eaLnBrk="0" hangingPunct="0">
                        <a:lnSpc>
                          <a:spcPts val="1050"/>
                        </a:lnSpc>
                        <a:spcAft>
                          <a:spcPts val="0"/>
                        </a:spcAft>
                      </a:pPr>
                      <a:r>
                        <a:rPr lang="en-US" sz="1400" b="0" dirty="0">
                          <a:solidFill>
                            <a:srgbClr val="231F20"/>
                          </a:solidFill>
                          <a:effectLst/>
                          <a:latin typeface="+mn-lt"/>
                          <a:ea typeface="Times New Roman"/>
                          <a:cs typeface="Times New Roman"/>
                        </a:rPr>
                        <a:t>Representative office</a:t>
                      </a:r>
                      <a:endParaRPr lang="en-US" sz="1400" b="0" dirty="0">
                        <a:effectLst/>
                        <a:latin typeface="+mn-lt"/>
                        <a:ea typeface="Times New Roman"/>
                        <a:cs typeface="Times New Roman"/>
                      </a:endParaRPr>
                    </a:p>
                  </a:txBody>
                  <a:tcPr marL="0" marR="0" marT="0" marB="0" anchor="ctr"/>
                </a:tc>
                <a:tc>
                  <a:txBody>
                    <a:bodyPr/>
                    <a:lstStyle/>
                    <a:p>
                      <a:pPr marL="187325" eaLnBrk="0" hangingPunct="0">
                        <a:lnSpc>
                          <a:spcPts val="1050"/>
                        </a:lnSpc>
                        <a:spcAft>
                          <a:spcPts val="0"/>
                        </a:spcAft>
                      </a:pPr>
                      <a:r>
                        <a:rPr lang="en-US" sz="1400" dirty="0">
                          <a:solidFill>
                            <a:srgbClr val="231F20"/>
                          </a:solidFill>
                          <a:effectLst/>
                          <a:latin typeface="+mn-lt"/>
                          <a:ea typeface="Times New Roman"/>
                          <a:cs typeface="Times New Roman"/>
                        </a:rPr>
                        <a:t>Foreign</a:t>
                      </a:r>
                      <a:endParaRPr lang="en-US" sz="1400" dirty="0">
                        <a:effectLst/>
                        <a:latin typeface="+mn-lt"/>
                        <a:ea typeface="Times New Roman"/>
                        <a:cs typeface="Times New Roman"/>
                      </a:endParaRPr>
                    </a:p>
                  </a:txBody>
                  <a:tcPr marL="0" marR="0" marT="0" marB="0" anchor="ctr"/>
                </a:tc>
                <a:tc>
                  <a:txBody>
                    <a:bodyPr/>
                    <a:lstStyle/>
                    <a:p>
                      <a:pPr marL="0" marR="262890" algn="ctr" eaLnBrk="0" hangingPunct="0">
                        <a:lnSpc>
                          <a:spcPts val="1050"/>
                        </a:lnSpc>
                        <a:spcAft>
                          <a:spcPts val="0"/>
                        </a:spcAft>
                      </a:pPr>
                      <a:r>
                        <a:rPr lang="en-US" sz="1400" dirty="0">
                          <a:solidFill>
                            <a:srgbClr val="231F20"/>
                          </a:solidFill>
                          <a:effectLst/>
                          <a:latin typeface="+mn-lt"/>
                          <a:ea typeface="Times New Roman"/>
                          <a:cs typeface="Times New Roman"/>
                        </a:rPr>
                        <a:t>No</a:t>
                      </a:r>
                      <a:endParaRPr lang="en-US" sz="1400" dirty="0">
                        <a:effectLst/>
                        <a:latin typeface="+mn-lt"/>
                        <a:ea typeface="Times New Roman"/>
                        <a:cs typeface="Times New Roman"/>
                      </a:endParaRPr>
                    </a:p>
                  </a:txBody>
                  <a:tcPr marL="0" marR="0" marT="0" marB="0" anchor="ctr"/>
                </a:tc>
                <a:tc>
                  <a:txBody>
                    <a:bodyPr/>
                    <a:lstStyle/>
                    <a:p>
                      <a:pPr marL="0" marR="347345" indent="0" algn="ctr" eaLnBrk="0" hangingPunct="0">
                        <a:lnSpc>
                          <a:spcPts val="1050"/>
                        </a:lnSpc>
                        <a:spcAft>
                          <a:spcPts val="0"/>
                        </a:spcAft>
                      </a:pPr>
                      <a:r>
                        <a:rPr lang="en-US" sz="1400" dirty="0">
                          <a:solidFill>
                            <a:srgbClr val="231F20"/>
                          </a:solidFill>
                          <a:effectLst/>
                          <a:latin typeface="+mn-lt"/>
                          <a:ea typeface="Times New Roman"/>
                          <a:cs typeface="Times New Roman"/>
                        </a:rPr>
                        <a:t>No</a:t>
                      </a:r>
                      <a:endParaRPr lang="en-US" sz="1400" dirty="0">
                        <a:effectLst/>
                        <a:latin typeface="+mn-lt"/>
                        <a:ea typeface="Times New Roman"/>
                        <a:cs typeface="Times New Roman"/>
                      </a:endParaRPr>
                    </a:p>
                  </a:txBody>
                  <a:tcPr marL="0" marR="0" marT="0" marB="0" anchor="ctr"/>
                </a:tc>
                <a:tc>
                  <a:txBody>
                    <a:bodyPr/>
                    <a:lstStyle/>
                    <a:p>
                      <a:pPr marL="0" indent="0" algn="ctr" eaLnBrk="0" hangingPunct="0">
                        <a:lnSpc>
                          <a:spcPts val="1050"/>
                        </a:lnSpc>
                        <a:spcAft>
                          <a:spcPts val="0"/>
                        </a:spcAft>
                      </a:pPr>
                      <a:r>
                        <a:rPr lang="en-US" sz="1400" dirty="0">
                          <a:solidFill>
                            <a:srgbClr val="231F20"/>
                          </a:solidFill>
                          <a:effectLst/>
                          <a:latin typeface="+mn-lt"/>
                          <a:ea typeface="Times New Roman"/>
                          <a:cs typeface="Times New Roman"/>
                        </a:rPr>
                        <a:t>Yes</a:t>
                      </a:r>
                      <a:endParaRPr lang="en-US" sz="1400" dirty="0">
                        <a:effectLst/>
                        <a:latin typeface="+mn-lt"/>
                        <a:ea typeface="Times New Roman"/>
                        <a:cs typeface="Times New Roman"/>
                      </a:endParaRPr>
                    </a:p>
                  </a:txBody>
                  <a:tcPr marL="0" marR="0" marT="0" marB="0" anchor="ctr"/>
                </a:tc>
                <a:tc>
                  <a:txBody>
                    <a:bodyPr/>
                    <a:lstStyle/>
                    <a:p>
                      <a:pPr marL="0" indent="0" algn="ctr" eaLnBrk="0" hangingPunct="0">
                        <a:lnSpc>
                          <a:spcPts val="1050"/>
                        </a:lnSpc>
                        <a:spcAft>
                          <a:spcPts val="0"/>
                        </a:spcAft>
                      </a:pPr>
                      <a:r>
                        <a:rPr lang="en-US" sz="1400" dirty="0">
                          <a:solidFill>
                            <a:srgbClr val="231F20"/>
                          </a:solidFill>
                          <a:effectLst/>
                          <a:latin typeface="+mn-lt"/>
                          <a:ea typeface="Times New Roman"/>
                          <a:cs typeface="Times New Roman"/>
                        </a:rPr>
                        <a:t>Yes</a:t>
                      </a:r>
                      <a:endParaRPr lang="en-US" sz="1400" dirty="0">
                        <a:effectLst/>
                        <a:latin typeface="+mn-lt"/>
                        <a:ea typeface="Times New Roman"/>
                        <a:cs typeface="Times New Roman"/>
                      </a:endParaRPr>
                    </a:p>
                  </a:txBody>
                  <a:tcPr marL="0" marR="0" marT="0" marB="0" anchor="ctr"/>
                </a:tc>
                <a:tc>
                  <a:txBody>
                    <a:bodyPr/>
                    <a:lstStyle/>
                    <a:p>
                      <a:pPr marL="0" indent="0" algn="ctr" eaLnBrk="0" hangingPunct="0">
                        <a:lnSpc>
                          <a:spcPts val="1050"/>
                        </a:lnSpc>
                        <a:spcAft>
                          <a:spcPts val="0"/>
                        </a:spcAft>
                      </a:pPr>
                      <a:r>
                        <a:rPr lang="en-US" sz="1400" dirty="0">
                          <a:solidFill>
                            <a:srgbClr val="231F20"/>
                          </a:solidFill>
                          <a:effectLst/>
                          <a:latin typeface="+mn-lt"/>
                          <a:ea typeface="Times New Roman"/>
                          <a:cs typeface="Times New Roman"/>
                        </a:rPr>
                        <a:t>No</a:t>
                      </a:r>
                      <a:endParaRPr lang="en-US" sz="1400" dirty="0">
                        <a:effectLst/>
                        <a:latin typeface="+mn-lt"/>
                        <a:ea typeface="Times New Roman"/>
                        <a:cs typeface="Times New Roman"/>
                      </a:endParaRPr>
                    </a:p>
                  </a:txBody>
                  <a:tcPr marL="0" marR="0" marT="0" marB="0" anchor="ctr"/>
                </a:tc>
                <a:extLst>
                  <a:ext uri="{0D108BD9-81ED-4DB2-BD59-A6C34878D82A}">
                    <a16:rowId xmlns="" xmlns:a16="http://schemas.microsoft.com/office/drawing/2014/main" val="2715313810"/>
                  </a:ext>
                </a:extLst>
              </a:tr>
              <a:tr h="370840">
                <a:tc>
                  <a:txBody>
                    <a:bodyPr/>
                    <a:lstStyle/>
                    <a:p>
                      <a:pPr marL="78105" eaLnBrk="0" hangingPunct="0">
                        <a:lnSpc>
                          <a:spcPts val="1050"/>
                        </a:lnSpc>
                        <a:spcAft>
                          <a:spcPts val="0"/>
                        </a:spcAft>
                      </a:pPr>
                      <a:r>
                        <a:rPr lang="en-US" sz="1400" b="0" dirty="0">
                          <a:solidFill>
                            <a:srgbClr val="231F20"/>
                          </a:solidFill>
                          <a:effectLst/>
                          <a:latin typeface="+mn-lt"/>
                          <a:ea typeface="Times New Roman"/>
                          <a:cs typeface="Times New Roman"/>
                        </a:rPr>
                        <a:t>Foreign branch</a:t>
                      </a:r>
                      <a:endParaRPr lang="en-US" sz="1400" b="0" dirty="0">
                        <a:effectLst/>
                        <a:latin typeface="+mn-lt"/>
                        <a:ea typeface="Times New Roman"/>
                        <a:cs typeface="Times New Roman"/>
                      </a:endParaRPr>
                    </a:p>
                  </a:txBody>
                  <a:tcPr marL="0" marR="0" marT="0" marB="0" anchor="ctr"/>
                </a:tc>
                <a:tc>
                  <a:txBody>
                    <a:bodyPr/>
                    <a:lstStyle/>
                    <a:p>
                      <a:pPr marL="187325" eaLnBrk="0" hangingPunct="0">
                        <a:lnSpc>
                          <a:spcPts val="1050"/>
                        </a:lnSpc>
                        <a:spcAft>
                          <a:spcPts val="0"/>
                        </a:spcAft>
                      </a:pPr>
                      <a:r>
                        <a:rPr lang="en-US" sz="1400" dirty="0">
                          <a:solidFill>
                            <a:srgbClr val="231F20"/>
                          </a:solidFill>
                          <a:effectLst/>
                          <a:latin typeface="+mn-lt"/>
                          <a:ea typeface="Times New Roman"/>
                          <a:cs typeface="Times New Roman"/>
                        </a:rPr>
                        <a:t>Foreign</a:t>
                      </a:r>
                      <a:endParaRPr lang="en-US" sz="1400" dirty="0">
                        <a:effectLst/>
                        <a:latin typeface="+mn-lt"/>
                        <a:ea typeface="Times New Roman"/>
                        <a:cs typeface="Times New Roman"/>
                      </a:endParaRPr>
                    </a:p>
                  </a:txBody>
                  <a:tcPr marL="0" marR="0" marT="0" marB="0" anchor="ctr"/>
                </a:tc>
                <a:tc>
                  <a:txBody>
                    <a:bodyPr/>
                    <a:lstStyle/>
                    <a:p>
                      <a:pPr marL="0" marR="262890" algn="ctr" eaLnBrk="0" hangingPunct="0">
                        <a:lnSpc>
                          <a:spcPts val="1050"/>
                        </a:lnSpc>
                        <a:spcAft>
                          <a:spcPts val="0"/>
                        </a:spcAft>
                      </a:pPr>
                      <a:r>
                        <a:rPr lang="en-US" sz="1400" dirty="0">
                          <a:solidFill>
                            <a:srgbClr val="231F20"/>
                          </a:solidFill>
                          <a:effectLst/>
                          <a:latin typeface="+mn-lt"/>
                          <a:ea typeface="Times New Roman"/>
                          <a:cs typeface="Times New Roman"/>
                        </a:rPr>
                        <a:t>Yes</a:t>
                      </a:r>
                      <a:endParaRPr lang="en-US" sz="1400" dirty="0">
                        <a:effectLst/>
                        <a:latin typeface="+mn-lt"/>
                        <a:ea typeface="Times New Roman"/>
                        <a:cs typeface="Times New Roman"/>
                      </a:endParaRPr>
                    </a:p>
                  </a:txBody>
                  <a:tcPr marL="0" marR="0" marT="0" marB="0" anchor="ctr"/>
                </a:tc>
                <a:tc>
                  <a:txBody>
                    <a:bodyPr/>
                    <a:lstStyle/>
                    <a:p>
                      <a:pPr marL="0" marR="333375" indent="0" algn="ctr" eaLnBrk="0" hangingPunct="0">
                        <a:lnSpc>
                          <a:spcPts val="1050"/>
                        </a:lnSpc>
                        <a:spcAft>
                          <a:spcPts val="0"/>
                        </a:spcAft>
                      </a:pPr>
                      <a:r>
                        <a:rPr lang="en-US" sz="1400" dirty="0">
                          <a:solidFill>
                            <a:srgbClr val="231F20"/>
                          </a:solidFill>
                          <a:effectLst/>
                          <a:latin typeface="+mn-lt"/>
                          <a:ea typeface="Times New Roman"/>
                          <a:cs typeface="Times New Roman"/>
                        </a:rPr>
                        <a:t>Yes</a:t>
                      </a:r>
                      <a:endParaRPr lang="en-US" sz="1400" dirty="0">
                        <a:effectLst/>
                        <a:latin typeface="+mn-lt"/>
                        <a:ea typeface="Times New Roman"/>
                        <a:cs typeface="Times New Roman"/>
                      </a:endParaRPr>
                    </a:p>
                  </a:txBody>
                  <a:tcPr marL="0" marR="0" marT="0" marB="0" anchor="ctr"/>
                </a:tc>
                <a:tc>
                  <a:txBody>
                    <a:bodyPr/>
                    <a:lstStyle/>
                    <a:p>
                      <a:pPr marL="0" indent="0" algn="ctr" eaLnBrk="0" hangingPunct="0">
                        <a:lnSpc>
                          <a:spcPts val="1050"/>
                        </a:lnSpc>
                        <a:spcAft>
                          <a:spcPts val="0"/>
                        </a:spcAft>
                      </a:pPr>
                      <a:r>
                        <a:rPr lang="en-US" sz="1400" dirty="0">
                          <a:solidFill>
                            <a:srgbClr val="231F20"/>
                          </a:solidFill>
                          <a:effectLst/>
                          <a:latin typeface="+mn-lt"/>
                          <a:ea typeface="Times New Roman"/>
                          <a:cs typeface="Times New Roman"/>
                        </a:rPr>
                        <a:t>No</a:t>
                      </a:r>
                      <a:endParaRPr lang="en-US" sz="1400" dirty="0">
                        <a:effectLst/>
                        <a:latin typeface="+mn-lt"/>
                        <a:ea typeface="Times New Roman"/>
                        <a:cs typeface="Times New Roman"/>
                      </a:endParaRPr>
                    </a:p>
                  </a:txBody>
                  <a:tcPr marL="0" marR="0" marT="0" marB="0" anchor="ctr"/>
                </a:tc>
                <a:tc>
                  <a:txBody>
                    <a:bodyPr/>
                    <a:lstStyle/>
                    <a:p>
                      <a:pPr marL="0" indent="0" algn="ctr" eaLnBrk="0" hangingPunct="0">
                        <a:lnSpc>
                          <a:spcPts val="1050"/>
                        </a:lnSpc>
                        <a:spcAft>
                          <a:spcPts val="0"/>
                        </a:spcAft>
                      </a:pPr>
                      <a:r>
                        <a:rPr lang="en-US" sz="1400" dirty="0">
                          <a:solidFill>
                            <a:srgbClr val="231F20"/>
                          </a:solidFill>
                          <a:effectLst/>
                          <a:latin typeface="+mn-lt"/>
                          <a:ea typeface="Times New Roman"/>
                          <a:cs typeface="Times New Roman"/>
                        </a:rPr>
                        <a:t>No</a:t>
                      </a:r>
                      <a:endParaRPr lang="en-US" sz="1400" dirty="0">
                        <a:effectLst/>
                        <a:latin typeface="+mn-lt"/>
                        <a:ea typeface="Times New Roman"/>
                        <a:cs typeface="Times New Roman"/>
                      </a:endParaRPr>
                    </a:p>
                  </a:txBody>
                  <a:tcPr marL="0" marR="0" marT="0" marB="0" anchor="ctr"/>
                </a:tc>
                <a:tc>
                  <a:txBody>
                    <a:bodyPr/>
                    <a:lstStyle/>
                    <a:p>
                      <a:pPr marL="0" indent="0" algn="ctr" eaLnBrk="0" hangingPunct="0">
                        <a:lnSpc>
                          <a:spcPts val="1050"/>
                        </a:lnSpc>
                        <a:spcAft>
                          <a:spcPts val="0"/>
                        </a:spcAft>
                      </a:pPr>
                      <a:r>
                        <a:rPr lang="en-US" sz="1400" dirty="0">
                          <a:solidFill>
                            <a:srgbClr val="231F20"/>
                          </a:solidFill>
                          <a:effectLst/>
                          <a:latin typeface="+mn-lt"/>
                          <a:ea typeface="Times New Roman"/>
                          <a:cs typeface="Times New Roman"/>
                        </a:rPr>
                        <a:t>No</a:t>
                      </a:r>
                      <a:endParaRPr lang="en-US" sz="1400" dirty="0">
                        <a:effectLst/>
                        <a:latin typeface="+mn-lt"/>
                        <a:ea typeface="Times New Roman"/>
                        <a:cs typeface="Times New Roman"/>
                      </a:endParaRPr>
                    </a:p>
                  </a:txBody>
                  <a:tcPr marL="0" marR="0" marT="0" marB="0" anchor="ctr"/>
                </a:tc>
                <a:extLst>
                  <a:ext uri="{0D108BD9-81ED-4DB2-BD59-A6C34878D82A}">
                    <a16:rowId xmlns="" xmlns:a16="http://schemas.microsoft.com/office/drawing/2014/main" val="1781950339"/>
                  </a:ext>
                </a:extLst>
              </a:tr>
              <a:tr h="370840">
                <a:tc>
                  <a:txBody>
                    <a:bodyPr/>
                    <a:lstStyle/>
                    <a:p>
                      <a:pPr marL="78105" eaLnBrk="0" hangingPunct="0">
                        <a:lnSpc>
                          <a:spcPts val="1050"/>
                        </a:lnSpc>
                        <a:spcAft>
                          <a:spcPts val="0"/>
                        </a:spcAft>
                      </a:pPr>
                      <a:r>
                        <a:rPr lang="en-US" sz="1400" b="0" dirty="0">
                          <a:solidFill>
                            <a:srgbClr val="231F20"/>
                          </a:solidFill>
                          <a:effectLst/>
                          <a:latin typeface="+mn-lt"/>
                          <a:ea typeface="Times New Roman"/>
                          <a:cs typeface="Times New Roman"/>
                        </a:rPr>
                        <a:t>Subsidiary bank</a:t>
                      </a:r>
                      <a:endParaRPr lang="en-US" sz="1400" b="0" dirty="0">
                        <a:effectLst/>
                        <a:latin typeface="+mn-lt"/>
                        <a:ea typeface="Times New Roman"/>
                        <a:cs typeface="Times New Roman"/>
                      </a:endParaRPr>
                    </a:p>
                  </a:txBody>
                  <a:tcPr marL="0" marR="0" marT="0" marB="0" anchor="ctr"/>
                </a:tc>
                <a:tc>
                  <a:txBody>
                    <a:bodyPr/>
                    <a:lstStyle/>
                    <a:p>
                      <a:pPr marL="187325" eaLnBrk="0" hangingPunct="0">
                        <a:lnSpc>
                          <a:spcPts val="1050"/>
                        </a:lnSpc>
                        <a:spcAft>
                          <a:spcPts val="0"/>
                        </a:spcAft>
                      </a:pPr>
                      <a:r>
                        <a:rPr lang="en-US" sz="1400" dirty="0">
                          <a:solidFill>
                            <a:srgbClr val="231F20"/>
                          </a:solidFill>
                          <a:effectLst/>
                          <a:latin typeface="+mn-lt"/>
                          <a:ea typeface="Times New Roman"/>
                          <a:cs typeface="Times New Roman"/>
                        </a:rPr>
                        <a:t>Foreign</a:t>
                      </a:r>
                      <a:endParaRPr lang="en-US" sz="1400" dirty="0">
                        <a:effectLst/>
                        <a:latin typeface="+mn-lt"/>
                        <a:ea typeface="Times New Roman"/>
                        <a:cs typeface="Times New Roman"/>
                      </a:endParaRPr>
                    </a:p>
                  </a:txBody>
                  <a:tcPr marL="0" marR="0" marT="0" marB="0" anchor="ctr"/>
                </a:tc>
                <a:tc>
                  <a:txBody>
                    <a:bodyPr/>
                    <a:lstStyle/>
                    <a:p>
                      <a:pPr marL="0" marR="262890" algn="ctr" eaLnBrk="0" hangingPunct="0">
                        <a:lnSpc>
                          <a:spcPts val="1050"/>
                        </a:lnSpc>
                        <a:spcAft>
                          <a:spcPts val="0"/>
                        </a:spcAft>
                      </a:pPr>
                      <a:r>
                        <a:rPr lang="en-US" sz="1400" dirty="0">
                          <a:solidFill>
                            <a:srgbClr val="231F20"/>
                          </a:solidFill>
                          <a:effectLst/>
                          <a:latin typeface="+mn-lt"/>
                          <a:ea typeface="Times New Roman"/>
                          <a:cs typeface="Times New Roman"/>
                        </a:rPr>
                        <a:t>Yes</a:t>
                      </a:r>
                      <a:endParaRPr lang="en-US" sz="1400" dirty="0">
                        <a:effectLst/>
                        <a:latin typeface="+mn-lt"/>
                        <a:ea typeface="Times New Roman"/>
                        <a:cs typeface="Times New Roman"/>
                      </a:endParaRPr>
                    </a:p>
                  </a:txBody>
                  <a:tcPr marL="0" marR="0" marT="0" marB="0" anchor="ctr"/>
                </a:tc>
                <a:tc>
                  <a:txBody>
                    <a:bodyPr/>
                    <a:lstStyle/>
                    <a:p>
                      <a:pPr marL="0" marR="333375" indent="0" algn="ctr" eaLnBrk="0" hangingPunct="0">
                        <a:lnSpc>
                          <a:spcPts val="1050"/>
                        </a:lnSpc>
                        <a:spcAft>
                          <a:spcPts val="0"/>
                        </a:spcAft>
                      </a:pPr>
                      <a:r>
                        <a:rPr lang="en-US" sz="1400" dirty="0">
                          <a:solidFill>
                            <a:srgbClr val="231F20"/>
                          </a:solidFill>
                          <a:effectLst/>
                          <a:latin typeface="+mn-lt"/>
                          <a:ea typeface="Times New Roman"/>
                          <a:cs typeface="Times New Roman"/>
                        </a:rPr>
                        <a:t> Yes</a:t>
                      </a:r>
                      <a:endParaRPr lang="en-US" sz="1400" dirty="0">
                        <a:effectLst/>
                        <a:latin typeface="+mn-lt"/>
                        <a:ea typeface="Times New Roman"/>
                        <a:cs typeface="Times New Roman"/>
                      </a:endParaRPr>
                    </a:p>
                  </a:txBody>
                  <a:tcPr marL="0" marR="0" marT="0" marB="0" anchor="ctr"/>
                </a:tc>
                <a:tc>
                  <a:txBody>
                    <a:bodyPr/>
                    <a:lstStyle/>
                    <a:p>
                      <a:pPr marL="0" indent="0" algn="ctr" eaLnBrk="0" hangingPunct="0">
                        <a:lnSpc>
                          <a:spcPts val="1050"/>
                        </a:lnSpc>
                        <a:spcAft>
                          <a:spcPts val="0"/>
                        </a:spcAft>
                      </a:pPr>
                      <a:r>
                        <a:rPr lang="en-US" sz="1400" dirty="0">
                          <a:solidFill>
                            <a:srgbClr val="231F20"/>
                          </a:solidFill>
                          <a:effectLst/>
                          <a:latin typeface="+mn-lt"/>
                          <a:ea typeface="Times New Roman"/>
                          <a:cs typeface="Times New Roman"/>
                        </a:rPr>
                        <a:t>No</a:t>
                      </a:r>
                      <a:endParaRPr lang="en-US" sz="1400" dirty="0">
                        <a:effectLst/>
                        <a:latin typeface="+mn-lt"/>
                        <a:ea typeface="Times New Roman"/>
                        <a:cs typeface="Times New Roman"/>
                      </a:endParaRPr>
                    </a:p>
                  </a:txBody>
                  <a:tcPr marL="0" marR="0" marT="0" marB="0" anchor="ctr"/>
                </a:tc>
                <a:tc>
                  <a:txBody>
                    <a:bodyPr/>
                    <a:lstStyle/>
                    <a:p>
                      <a:pPr marL="0" indent="0" algn="ctr" eaLnBrk="0" hangingPunct="0">
                        <a:lnSpc>
                          <a:spcPts val="1050"/>
                        </a:lnSpc>
                        <a:spcAft>
                          <a:spcPts val="0"/>
                        </a:spcAft>
                      </a:pPr>
                      <a:r>
                        <a:rPr lang="en-US" sz="1400" dirty="0">
                          <a:solidFill>
                            <a:srgbClr val="231F20"/>
                          </a:solidFill>
                          <a:effectLst/>
                          <a:latin typeface="+mn-lt"/>
                          <a:ea typeface="Times New Roman"/>
                          <a:cs typeface="Times New Roman"/>
                        </a:rPr>
                        <a:t>No</a:t>
                      </a:r>
                      <a:endParaRPr lang="en-US" sz="1400" dirty="0">
                        <a:effectLst/>
                        <a:latin typeface="+mn-lt"/>
                        <a:ea typeface="Times New Roman"/>
                        <a:cs typeface="Times New Roman"/>
                      </a:endParaRPr>
                    </a:p>
                  </a:txBody>
                  <a:tcPr marL="0" marR="0" marT="0" marB="0" anchor="ctr"/>
                </a:tc>
                <a:tc>
                  <a:txBody>
                    <a:bodyPr/>
                    <a:lstStyle/>
                    <a:p>
                      <a:pPr marL="0" indent="0" algn="ctr" eaLnBrk="0" hangingPunct="0">
                        <a:lnSpc>
                          <a:spcPts val="1050"/>
                        </a:lnSpc>
                        <a:spcAft>
                          <a:spcPts val="0"/>
                        </a:spcAft>
                      </a:pPr>
                      <a:r>
                        <a:rPr lang="en-US" sz="1400" dirty="0">
                          <a:solidFill>
                            <a:srgbClr val="231F20"/>
                          </a:solidFill>
                          <a:effectLst/>
                          <a:latin typeface="+mn-lt"/>
                          <a:ea typeface="Times New Roman"/>
                          <a:cs typeface="Times New Roman"/>
                        </a:rPr>
                        <a:t>Yes</a:t>
                      </a:r>
                      <a:endParaRPr lang="en-US" sz="1400" dirty="0">
                        <a:effectLst/>
                        <a:latin typeface="+mn-lt"/>
                        <a:ea typeface="Times New Roman"/>
                        <a:cs typeface="Times New Roman"/>
                      </a:endParaRPr>
                    </a:p>
                  </a:txBody>
                  <a:tcPr marL="0" marR="0" marT="0" marB="0" anchor="ctr"/>
                </a:tc>
                <a:extLst>
                  <a:ext uri="{0D108BD9-81ED-4DB2-BD59-A6C34878D82A}">
                    <a16:rowId xmlns="" xmlns:a16="http://schemas.microsoft.com/office/drawing/2014/main" val="532467520"/>
                  </a:ext>
                </a:extLst>
              </a:tr>
              <a:tr h="370840">
                <a:tc>
                  <a:txBody>
                    <a:bodyPr/>
                    <a:lstStyle/>
                    <a:p>
                      <a:pPr marL="78105" eaLnBrk="0" hangingPunct="0">
                        <a:lnSpc>
                          <a:spcPts val="1050"/>
                        </a:lnSpc>
                        <a:spcAft>
                          <a:spcPts val="0"/>
                        </a:spcAft>
                      </a:pPr>
                      <a:r>
                        <a:rPr lang="en-US" sz="1400" b="0" dirty="0">
                          <a:solidFill>
                            <a:srgbClr val="231F20"/>
                          </a:solidFill>
                          <a:effectLst/>
                          <a:latin typeface="+mn-lt"/>
                          <a:ea typeface="Times New Roman"/>
                          <a:cs typeface="Times New Roman"/>
                        </a:rPr>
                        <a:t>Affiliate bank</a:t>
                      </a:r>
                      <a:endParaRPr lang="en-US" sz="1400" b="0" dirty="0">
                        <a:effectLst/>
                        <a:latin typeface="+mn-lt"/>
                        <a:ea typeface="Times New Roman"/>
                        <a:cs typeface="Times New Roman"/>
                      </a:endParaRPr>
                    </a:p>
                  </a:txBody>
                  <a:tcPr marL="0" marR="0" marT="0" marB="0" anchor="ctr"/>
                </a:tc>
                <a:tc>
                  <a:txBody>
                    <a:bodyPr/>
                    <a:lstStyle/>
                    <a:p>
                      <a:pPr marL="186690" eaLnBrk="0" hangingPunct="0">
                        <a:lnSpc>
                          <a:spcPts val="1050"/>
                        </a:lnSpc>
                        <a:spcAft>
                          <a:spcPts val="0"/>
                        </a:spcAft>
                      </a:pPr>
                      <a:r>
                        <a:rPr lang="en-US" sz="1400" dirty="0">
                          <a:solidFill>
                            <a:srgbClr val="231F20"/>
                          </a:solidFill>
                          <a:effectLst/>
                          <a:latin typeface="+mn-lt"/>
                          <a:ea typeface="Times New Roman"/>
                          <a:cs typeface="Times New Roman"/>
                        </a:rPr>
                        <a:t>Foreign</a:t>
                      </a:r>
                      <a:endParaRPr lang="en-US" sz="1400" dirty="0">
                        <a:effectLst/>
                        <a:latin typeface="+mn-lt"/>
                        <a:ea typeface="Times New Roman"/>
                        <a:cs typeface="Times New Roman"/>
                      </a:endParaRPr>
                    </a:p>
                  </a:txBody>
                  <a:tcPr marL="0" marR="0" marT="0" marB="0" anchor="ctr"/>
                </a:tc>
                <a:tc>
                  <a:txBody>
                    <a:bodyPr/>
                    <a:lstStyle/>
                    <a:p>
                      <a:pPr marL="0" marR="262890" algn="ctr" eaLnBrk="0" hangingPunct="0">
                        <a:lnSpc>
                          <a:spcPts val="1050"/>
                        </a:lnSpc>
                        <a:spcAft>
                          <a:spcPts val="0"/>
                        </a:spcAft>
                      </a:pPr>
                      <a:r>
                        <a:rPr lang="en-US" sz="1400" dirty="0">
                          <a:solidFill>
                            <a:srgbClr val="231F20"/>
                          </a:solidFill>
                          <a:effectLst/>
                          <a:latin typeface="+mn-lt"/>
                          <a:ea typeface="Times New Roman"/>
                          <a:cs typeface="Times New Roman"/>
                        </a:rPr>
                        <a:t>Yes</a:t>
                      </a:r>
                      <a:endParaRPr lang="en-US" sz="1400" dirty="0">
                        <a:effectLst/>
                        <a:latin typeface="+mn-lt"/>
                        <a:ea typeface="Times New Roman"/>
                        <a:cs typeface="Times New Roman"/>
                      </a:endParaRPr>
                    </a:p>
                  </a:txBody>
                  <a:tcPr marL="0" marR="0" marT="0" marB="0" anchor="ctr"/>
                </a:tc>
                <a:tc>
                  <a:txBody>
                    <a:bodyPr/>
                    <a:lstStyle/>
                    <a:p>
                      <a:pPr marL="0" marR="333375" indent="0" algn="ctr" eaLnBrk="0" hangingPunct="0">
                        <a:lnSpc>
                          <a:spcPts val="1050"/>
                        </a:lnSpc>
                        <a:spcAft>
                          <a:spcPts val="0"/>
                        </a:spcAft>
                      </a:pPr>
                      <a:r>
                        <a:rPr lang="en-US" sz="1400" dirty="0">
                          <a:solidFill>
                            <a:srgbClr val="231F20"/>
                          </a:solidFill>
                          <a:effectLst/>
                          <a:latin typeface="+mn-lt"/>
                          <a:ea typeface="Times New Roman"/>
                          <a:cs typeface="Times New Roman"/>
                        </a:rPr>
                        <a:t>Yes</a:t>
                      </a:r>
                      <a:endParaRPr lang="en-US" sz="1400" dirty="0">
                        <a:effectLst/>
                        <a:latin typeface="+mn-lt"/>
                        <a:ea typeface="Times New Roman"/>
                        <a:cs typeface="Times New Roman"/>
                      </a:endParaRPr>
                    </a:p>
                  </a:txBody>
                  <a:tcPr marL="0" marR="0" marT="0" marB="0" anchor="ctr"/>
                </a:tc>
                <a:tc>
                  <a:txBody>
                    <a:bodyPr/>
                    <a:lstStyle/>
                    <a:p>
                      <a:pPr marL="0" indent="0" algn="ctr" eaLnBrk="0" hangingPunct="0">
                        <a:lnSpc>
                          <a:spcPts val="1050"/>
                        </a:lnSpc>
                        <a:spcAft>
                          <a:spcPts val="0"/>
                        </a:spcAft>
                        <a:tabLst/>
                      </a:pPr>
                      <a:r>
                        <a:rPr lang="en-US" sz="1400" dirty="0">
                          <a:solidFill>
                            <a:srgbClr val="231F20"/>
                          </a:solidFill>
                          <a:effectLst/>
                          <a:latin typeface="+mn-lt"/>
                          <a:ea typeface="Times New Roman"/>
                          <a:cs typeface="Times New Roman"/>
                        </a:rPr>
                        <a:t>No</a:t>
                      </a:r>
                      <a:endParaRPr lang="en-US" sz="1400" dirty="0">
                        <a:effectLst/>
                        <a:latin typeface="+mn-lt"/>
                        <a:ea typeface="Times New Roman"/>
                        <a:cs typeface="Times New Roman"/>
                      </a:endParaRPr>
                    </a:p>
                  </a:txBody>
                  <a:tcPr marL="0" marR="0" marT="0" marB="0" anchor="ctr"/>
                </a:tc>
                <a:tc>
                  <a:txBody>
                    <a:bodyPr/>
                    <a:lstStyle/>
                    <a:p>
                      <a:pPr marL="0" indent="0" algn="ctr" eaLnBrk="0" hangingPunct="0">
                        <a:lnSpc>
                          <a:spcPts val="1050"/>
                        </a:lnSpc>
                        <a:spcAft>
                          <a:spcPts val="0"/>
                        </a:spcAft>
                      </a:pPr>
                      <a:r>
                        <a:rPr lang="en-US" sz="1400" dirty="0">
                          <a:solidFill>
                            <a:srgbClr val="231F20"/>
                          </a:solidFill>
                          <a:effectLst/>
                          <a:latin typeface="+mn-lt"/>
                          <a:ea typeface="Times New Roman"/>
                          <a:cs typeface="Times New Roman"/>
                        </a:rPr>
                        <a:t>No</a:t>
                      </a:r>
                      <a:endParaRPr lang="en-US" sz="1400" dirty="0">
                        <a:effectLst/>
                        <a:latin typeface="+mn-lt"/>
                        <a:ea typeface="Times New Roman"/>
                        <a:cs typeface="Times New Roman"/>
                      </a:endParaRPr>
                    </a:p>
                  </a:txBody>
                  <a:tcPr marL="0" marR="0" marT="0" marB="0" anchor="ctr"/>
                </a:tc>
                <a:tc>
                  <a:txBody>
                    <a:bodyPr/>
                    <a:lstStyle/>
                    <a:p>
                      <a:pPr marL="0" indent="0" algn="ctr" eaLnBrk="0" hangingPunct="0">
                        <a:lnSpc>
                          <a:spcPts val="1050"/>
                        </a:lnSpc>
                        <a:spcAft>
                          <a:spcPts val="0"/>
                        </a:spcAft>
                      </a:pPr>
                      <a:r>
                        <a:rPr lang="en-US" sz="1400" dirty="0">
                          <a:solidFill>
                            <a:srgbClr val="231F20"/>
                          </a:solidFill>
                          <a:effectLst/>
                          <a:latin typeface="+mn-lt"/>
                          <a:ea typeface="Times New Roman"/>
                          <a:cs typeface="Times New Roman"/>
                        </a:rPr>
                        <a:t>Yes</a:t>
                      </a:r>
                      <a:endParaRPr lang="en-US" sz="1400" dirty="0">
                        <a:effectLst/>
                        <a:latin typeface="+mn-lt"/>
                        <a:ea typeface="Times New Roman"/>
                        <a:cs typeface="Times New Roman"/>
                      </a:endParaRPr>
                    </a:p>
                  </a:txBody>
                  <a:tcPr marL="0" marR="0" marT="0" marB="0" anchor="ctr"/>
                </a:tc>
                <a:extLst>
                  <a:ext uri="{0D108BD9-81ED-4DB2-BD59-A6C34878D82A}">
                    <a16:rowId xmlns="" xmlns:a16="http://schemas.microsoft.com/office/drawing/2014/main" val="3176100239"/>
                  </a:ext>
                </a:extLst>
              </a:tr>
              <a:tr h="370840">
                <a:tc>
                  <a:txBody>
                    <a:bodyPr/>
                    <a:lstStyle/>
                    <a:p>
                      <a:pPr marL="78105" eaLnBrk="0" hangingPunct="0">
                        <a:lnSpc>
                          <a:spcPts val="1050"/>
                        </a:lnSpc>
                        <a:spcAft>
                          <a:spcPts val="0"/>
                        </a:spcAft>
                      </a:pPr>
                      <a:r>
                        <a:rPr lang="en-US" sz="1400" b="0" dirty="0">
                          <a:solidFill>
                            <a:srgbClr val="231F20"/>
                          </a:solidFill>
                          <a:effectLst/>
                          <a:latin typeface="+mn-lt"/>
                          <a:ea typeface="Times New Roman"/>
                          <a:cs typeface="Times New Roman"/>
                        </a:rPr>
                        <a:t>Edge Act bank</a:t>
                      </a:r>
                      <a:endParaRPr lang="en-US" sz="1400" b="0" dirty="0">
                        <a:effectLst/>
                        <a:latin typeface="+mn-lt"/>
                        <a:ea typeface="Times New Roman"/>
                        <a:cs typeface="Times New Roman"/>
                      </a:endParaRPr>
                    </a:p>
                  </a:txBody>
                  <a:tcPr marL="0" marR="0" marT="0" marB="0" anchor="ctr"/>
                </a:tc>
                <a:tc>
                  <a:txBody>
                    <a:bodyPr/>
                    <a:lstStyle/>
                    <a:p>
                      <a:pPr marL="186690" eaLnBrk="0" hangingPunct="0">
                        <a:lnSpc>
                          <a:spcPts val="1050"/>
                        </a:lnSpc>
                        <a:spcAft>
                          <a:spcPts val="0"/>
                        </a:spcAft>
                      </a:pPr>
                      <a:r>
                        <a:rPr lang="en-US" sz="1400" dirty="0">
                          <a:solidFill>
                            <a:srgbClr val="231F20"/>
                          </a:solidFill>
                          <a:effectLst/>
                          <a:latin typeface="+mn-lt"/>
                          <a:ea typeface="Times New Roman"/>
                          <a:cs typeface="Times New Roman"/>
                        </a:rPr>
                        <a:t>U.S.</a:t>
                      </a:r>
                      <a:endParaRPr lang="en-US" sz="1400" dirty="0">
                        <a:effectLst/>
                        <a:latin typeface="+mn-lt"/>
                        <a:ea typeface="Times New Roman"/>
                        <a:cs typeface="Times New Roman"/>
                      </a:endParaRPr>
                    </a:p>
                  </a:txBody>
                  <a:tcPr marL="0" marR="0" marT="0" marB="0" anchor="ctr"/>
                </a:tc>
                <a:tc>
                  <a:txBody>
                    <a:bodyPr/>
                    <a:lstStyle/>
                    <a:p>
                      <a:pPr marL="0" marR="262890" algn="ctr" eaLnBrk="0" hangingPunct="0">
                        <a:lnSpc>
                          <a:spcPts val="1050"/>
                        </a:lnSpc>
                        <a:spcAft>
                          <a:spcPts val="0"/>
                        </a:spcAft>
                      </a:pPr>
                      <a:r>
                        <a:rPr lang="en-US" sz="1400" dirty="0">
                          <a:solidFill>
                            <a:srgbClr val="231F20"/>
                          </a:solidFill>
                          <a:effectLst/>
                          <a:latin typeface="+mn-lt"/>
                          <a:ea typeface="Times New Roman"/>
                          <a:cs typeface="Times New Roman"/>
                        </a:rPr>
                        <a:t>Yes</a:t>
                      </a:r>
                      <a:endParaRPr lang="en-US" sz="1400" dirty="0">
                        <a:effectLst/>
                        <a:latin typeface="+mn-lt"/>
                        <a:ea typeface="Times New Roman"/>
                        <a:cs typeface="Times New Roman"/>
                      </a:endParaRPr>
                    </a:p>
                  </a:txBody>
                  <a:tcPr marL="0" marR="0" marT="0" marB="0" anchor="ctr"/>
                </a:tc>
                <a:tc>
                  <a:txBody>
                    <a:bodyPr/>
                    <a:lstStyle/>
                    <a:p>
                      <a:pPr marL="0" marR="334010" indent="0" algn="ctr" eaLnBrk="0" hangingPunct="0">
                        <a:lnSpc>
                          <a:spcPts val="1050"/>
                        </a:lnSpc>
                        <a:spcAft>
                          <a:spcPts val="0"/>
                        </a:spcAft>
                      </a:pPr>
                      <a:r>
                        <a:rPr lang="en-US" sz="1400" dirty="0">
                          <a:solidFill>
                            <a:srgbClr val="231F20"/>
                          </a:solidFill>
                          <a:effectLst/>
                          <a:latin typeface="+mn-lt"/>
                          <a:ea typeface="Times New Roman"/>
                          <a:cs typeface="Times New Roman"/>
                        </a:rPr>
                        <a:t>Yes</a:t>
                      </a:r>
                      <a:endParaRPr lang="en-US" sz="1400" dirty="0">
                        <a:effectLst/>
                        <a:latin typeface="+mn-lt"/>
                        <a:ea typeface="Times New Roman"/>
                        <a:cs typeface="Times New Roman"/>
                      </a:endParaRPr>
                    </a:p>
                  </a:txBody>
                  <a:tcPr marL="0" marR="0" marT="0" marB="0" anchor="ctr"/>
                </a:tc>
                <a:tc>
                  <a:txBody>
                    <a:bodyPr/>
                    <a:lstStyle/>
                    <a:p>
                      <a:pPr marL="0" indent="0" algn="ctr" eaLnBrk="0" hangingPunct="0">
                        <a:lnSpc>
                          <a:spcPts val="1050"/>
                        </a:lnSpc>
                        <a:spcAft>
                          <a:spcPts val="0"/>
                        </a:spcAft>
                      </a:pPr>
                      <a:r>
                        <a:rPr lang="en-US" sz="1400" dirty="0">
                          <a:solidFill>
                            <a:srgbClr val="231F20"/>
                          </a:solidFill>
                          <a:effectLst/>
                          <a:latin typeface="+mn-lt"/>
                          <a:ea typeface="Times New Roman"/>
                          <a:cs typeface="Times New Roman"/>
                        </a:rPr>
                        <a:t>No</a:t>
                      </a:r>
                      <a:endParaRPr lang="en-US" sz="1400" dirty="0">
                        <a:effectLst/>
                        <a:latin typeface="+mn-lt"/>
                        <a:ea typeface="Times New Roman"/>
                        <a:cs typeface="Times New Roman"/>
                      </a:endParaRPr>
                    </a:p>
                  </a:txBody>
                  <a:tcPr marL="0" marR="0" marT="0" marB="0" anchor="ctr"/>
                </a:tc>
                <a:tc>
                  <a:txBody>
                    <a:bodyPr/>
                    <a:lstStyle/>
                    <a:p>
                      <a:pPr marL="0" indent="0" algn="ctr" eaLnBrk="0" hangingPunct="0">
                        <a:lnSpc>
                          <a:spcPts val="1050"/>
                        </a:lnSpc>
                        <a:spcAft>
                          <a:spcPts val="0"/>
                        </a:spcAft>
                      </a:pPr>
                      <a:r>
                        <a:rPr lang="en-US" sz="1400" dirty="0">
                          <a:solidFill>
                            <a:srgbClr val="231F20"/>
                          </a:solidFill>
                          <a:effectLst/>
                          <a:latin typeface="+mn-lt"/>
                          <a:ea typeface="Times New Roman"/>
                          <a:cs typeface="Times New Roman"/>
                        </a:rPr>
                        <a:t>No</a:t>
                      </a:r>
                      <a:endParaRPr lang="en-US" sz="1400" dirty="0">
                        <a:effectLst/>
                        <a:latin typeface="+mn-lt"/>
                        <a:ea typeface="Times New Roman"/>
                        <a:cs typeface="Times New Roman"/>
                      </a:endParaRPr>
                    </a:p>
                  </a:txBody>
                  <a:tcPr marL="0" marR="0" marT="0" marB="0" anchor="ctr"/>
                </a:tc>
                <a:tc>
                  <a:txBody>
                    <a:bodyPr/>
                    <a:lstStyle/>
                    <a:p>
                      <a:pPr marL="0" indent="0" algn="ctr" eaLnBrk="0" hangingPunct="0">
                        <a:lnSpc>
                          <a:spcPts val="1050"/>
                        </a:lnSpc>
                        <a:spcAft>
                          <a:spcPts val="0"/>
                        </a:spcAft>
                      </a:pPr>
                      <a:r>
                        <a:rPr lang="en-US" sz="1400" dirty="0">
                          <a:solidFill>
                            <a:srgbClr val="231F20"/>
                          </a:solidFill>
                          <a:effectLst/>
                          <a:latin typeface="+mn-lt"/>
                          <a:ea typeface="Times New Roman"/>
                          <a:cs typeface="Times New Roman"/>
                        </a:rPr>
                        <a:t>Yes</a:t>
                      </a:r>
                      <a:endParaRPr lang="en-US" sz="1400" dirty="0">
                        <a:effectLst/>
                        <a:latin typeface="+mn-lt"/>
                        <a:ea typeface="Times New Roman"/>
                        <a:cs typeface="Times New Roman"/>
                      </a:endParaRPr>
                    </a:p>
                  </a:txBody>
                  <a:tcPr marL="0" marR="0" marT="0" marB="0" anchor="ctr"/>
                </a:tc>
                <a:extLst>
                  <a:ext uri="{0D108BD9-81ED-4DB2-BD59-A6C34878D82A}">
                    <a16:rowId xmlns="" xmlns:a16="http://schemas.microsoft.com/office/drawing/2014/main" val="2739350606"/>
                  </a:ext>
                </a:extLst>
              </a:tr>
              <a:tr h="370840">
                <a:tc>
                  <a:txBody>
                    <a:bodyPr/>
                    <a:lstStyle/>
                    <a:p>
                      <a:pPr marL="154305" marR="49530" indent="-76835" eaLnBrk="0" hangingPunct="0">
                        <a:lnSpc>
                          <a:spcPct val="100000"/>
                        </a:lnSpc>
                        <a:spcAft>
                          <a:spcPts val="0"/>
                        </a:spcAft>
                      </a:pPr>
                      <a:r>
                        <a:rPr lang="en-US" sz="1400" b="0" dirty="0">
                          <a:solidFill>
                            <a:srgbClr val="231F20"/>
                          </a:solidFill>
                          <a:effectLst/>
                          <a:latin typeface="+mn-lt"/>
                          <a:ea typeface="Times New Roman"/>
                          <a:cs typeface="Times New Roman"/>
                        </a:rPr>
                        <a:t>Offshore banking center</a:t>
                      </a:r>
                      <a:endParaRPr lang="en-US" sz="1400" b="0" dirty="0">
                        <a:effectLst/>
                        <a:latin typeface="+mn-lt"/>
                        <a:ea typeface="Times New Roman"/>
                        <a:cs typeface="Times New Roman"/>
                      </a:endParaRPr>
                    </a:p>
                  </a:txBody>
                  <a:tcPr marL="0" marR="0" marT="0" marB="0" anchor="ctr"/>
                </a:tc>
                <a:tc>
                  <a:txBody>
                    <a:bodyPr/>
                    <a:lstStyle/>
                    <a:p>
                      <a:pPr marL="186690" eaLnBrk="0" hangingPunct="0">
                        <a:lnSpc>
                          <a:spcPct val="100000"/>
                        </a:lnSpc>
                        <a:spcAft>
                          <a:spcPts val="0"/>
                        </a:spcAft>
                      </a:pPr>
                      <a:r>
                        <a:rPr lang="en-US" sz="1400" dirty="0">
                          <a:solidFill>
                            <a:srgbClr val="231F20"/>
                          </a:solidFill>
                          <a:effectLst/>
                          <a:latin typeface="+mn-lt"/>
                          <a:ea typeface="Times New Roman"/>
                          <a:cs typeface="Times New Roman"/>
                        </a:rPr>
                        <a:t>Technically Foreign</a:t>
                      </a:r>
                      <a:endParaRPr lang="en-US" sz="1400" dirty="0">
                        <a:effectLst/>
                        <a:latin typeface="+mn-lt"/>
                        <a:ea typeface="Times New Roman"/>
                        <a:cs typeface="Times New Roman"/>
                      </a:endParaRPr>
                    </a:p>
                  </a:txBody>
                  <a:tcPr marL="0" marR="0" marT="0" marB="0" anchor="ctr"/>
                </a:tc>
                <a:tc>
                  <a:txBody>
                    <a:bodyPr/>
                    <a:lstStyle/>
                    <a:p>
                      <a:pPr marL="0" marR="262890" algn="ctr" eaLnBrk="0" hangingPunct="0">
                        <a:lnSpc>
                          <a:spcPts val="1050"/>
                        </a:lnSpc>
                        <a:spcAft>
                          <a:spcPts val="0"/>
                        </a:spcAft>
                      </a:pPr>
                      <a:r>
                        <a:rPr lang="en-US" sz="1400" dirty="0">
                          <a:solidFill>
                            <a:srgbClr val="231F20"/>
                          </a:solidFill>
                          <a:effectLst/>
                          <a:latin typeface="+mn-lt"/>
                          <a:ea typeface="Times New Roman"/>
                          <a:cs typeface="Times New Roman"/>
                        </a:rPr>
                        <a:t>Yes</a:t>
                      </a:r>
                      <a:endParaRPr lang="en-US" sz="1400" dirty="0">
                        <a:effectLst/>
                        <a:latin typeface="+mn-lt"/>
                        <a:ea typeface="Times New Roman"/>
                        <a:cs typeface="Times New Roman"/>
                      </a:endParaRPr>
                    </a:p>
                  </a:txBody>
                  <a:tcPr marL="0" marR="0" marT="0" marB="0" anchor="ctr"/>
                </a:tc>
                <a:tc>
                  <a:txBody>
                    <a:bodyPr/>
                    <a:lstStyle/>
                    <a:p>
                      <a:pPr marL="0" marR="334010" indent="0" algn="ctr" eaLnBrk="0" hangingPunct="0">
                        <a:lnSpc>
                          <a:spcPts val="1050"/>
                        </a:lnSpc>
                        <a:spcAft>
                          <a:spcPts val="0"/>
                        </a:spcAft>
                      </a:pPr>
                      <a:r>
                        <a:rPr lang="en-US" sz="1400" dirty="0">
                          <a:solidFill>
                            <a:srgbClr val="231F20"/>
                          </a:solidFill>
                          <a:effectLst/>
                          <a:latin typeface="+mn-lt"/>
                          <a:ea typeface="Times New Roman"/>
                          <a:cs typeface="Times New Roman"/>
                        </a:rPr>
                        <a:t>Yes</a:t>
                      </a:r>
                      <a:endParaRPr lang="en-US" sz="1400" dirty="0">
                        <a:effectLst/>
                        <a:latin typeface="+mn-lt"/>
                        <a:ea typeface="Times New Roman"/>
                        <a:cs typeface="Times New Roman"/>
                      </a:endParaRPr>
                    </a:p>
                  </a:txBody>
                  <a:tcPr marL="0" marR="0" marT="0" marB="0" anchor="ctr"/>
                </a:tc>
                <a:tc>
                  <a:txBody>
                    <a:bodyPr/>
                    <a:lstStyle/>
                    <a:p>
                      <a:pPr marL="0" indent="0" algn="ctr" eaLnBrk="0" hangingPunct="0">
                        <a:lnSpc>
                          <a:spcPts val="1050"/>
                        </a:lnSpc>
                        <a:spcAft>
                          <a:spcPts val="0"/>
                        </a:spcAft>
                      </a:pPr>
                      <a:r>
                        <a:rPr lang="en-US" sz="1400" dirty="0">
                          <a:solidFill>
                            <a:srgbClr val="231F20"/>
                          </a:solidFill>
                          <a:effectLst/>
                          <a:latin typeface="+mn-lt"/>
                          <a:ea typeface="Times New Roman"/>
                          <a:cs typeface="Times New Roman"/>
                        </a:rPr>
                        <a:t>No</a:t>
                      </a:r>
                      <a:endParaRPr lang="en-US" sz="1400" dirty="0">
                        <a:effectLst/>
                        <a:latin typeface="+mn-lt"/>
                        <a:ea typeface="Times New Roman"/>
                        <a:cs typeface="Times New Roman"/>
                      </a:endParaRPr>
                    </a:p>
                  </a:txBody>
                  <a:tcPr marL="0" marR="0" marT="0" marB="0" anchor="ctr"/>
                </a:tc>
                <a:tc>
                  <a:txBody>
                    <a:bodyPr/>
                    <a:lstStyle/>
                    <a:p>
                      <a:pPr marL="0" indent="0" algn="ctr" eaLnBrk="0" hangingPunct="0">
                        <a:lnSpc>
                          <a:spcPts val="1050"/>
                        </a:lnSpc>
                        <a:spcAft>
                          <a:spcPts val="0"/>
                        </a:spcAft>
                      </a:pPr>
                      <a:r>
                        <a:rPr lang="en-US" sz="1400" dirty="0">
                          <a:solidFill>
                            <a:srgbClr val="231F20"/>
                          </a:solidFill>
                          <a:effectLst/>
                          <a:latin typeface="+mn-lt"/>
                          <a:ea typeface="Times New Roman"/>
                          <a:cs typeface="Times New Roman"/>
                        </a:rPr>
                        <a:t>No</a:t>
                      </a:r>
                      <a:endParaRPr lang="en-US" sz="1400" dirty="0">
                        <a:effectLst/>
                        <a:latin typeface="+mn-lt"/>
                        <a:ea typeface="Times New Roman"/>
                        <a:cs typeface="Times New Roman"/>
                      </a:endParaRPr>
                    </a:p>
                  </a:txBody>
                  <a:tcPr marL="0" marR="0" marT="0" marB="0" anchor="ctr"/>
                </a:tc>
                <a:tc>
                  <a:txBody>
                    <a:bodyPr/>
                    <a:lstStyle/>
                    <a:p>
                      <a:pPr marL="0" indent="0" algn="ctr" eaLnBrk="0" hangingPunct="0">
                        <a:lnSpc>
                          <a:spcPts val="1050"/>
                        </a:lnSpc>
                        <a:spcAft>
                          <a:spcPts val="0"/>
                        </a:spcAft>
                      </a:pPr>
                      <a:r>
                        <a:rPr lang="en-US" sz="1400" dirty="0">
                          <a:solidFill>
                            <a:srgbClr val="231F20"/>
                          </a:solidFill>
                          <a:effectLst/>
                          <a:latin typeface="+mn-lt"/>
                          <a:ea typeface="Times New Roman"/>
                          <a:cs typeface="Times New Roman"/>
                        </a:rPr>
                        <a:t>No</a:t>
                      </a:r>
                      <a:endParaRPr lang="en-US" sz="1400" dirty="0">
                        <a:effectLst/>
                        <a:latin typeface="+mn-lt"/>
                        <a:ea typeface="Times New Roman"/>
                        <a:cs typeface="Times New Roman"/>
                      </a:endParaRPr>
                    </a:p>
                  </a:txBody>
                  <a:tcPr marL="0" marR="0" marT="0" marB="0" anchor="ctr"/>
                </a:tc>
                <a:extLst>
                  <a:ext uri="{0D108BD9-81ED-4DB2-BD59-A6C34878D82A}">
                    <a16:rowId xmlns="" xmlns:a16="http://schemas.microsoft.com/office/drawing/2014/main" val="2377725030"/>
                  </a:ext>
                </a:extLst>
              </a:tr>
              <a:tr h="370840">
                <a:tc>
                  <a:txBody>
                    <a:bodyPr/>
                    <a:lstStyle/>
                    <a:p>
                      <a:pPr marL="154305" indent="-76835" eaLnBrk="0" hangingPunct="0">
                        <a:lnSpc>
                          <a:spcPct val="100000"/>
                        </a:lnSpc>
                        <a:spcAft>
                          <a:spcPts val="0"/>
                        </a:spcAft>
                      </a:pPr>
                      <a:r>
                        <a:rPr lang="en-US" sz="1400" b="0" dirty="0">
                          <a:solidFill>
                            <a:srgbClr val="231F20"/>
                          </a:solidFill>
                          <a:effectLst/>
                          <a:latin typeface="+mn-lt"/>
                          <a:ea typeface="Times New Roman"/>
                          <a:cs typeface="Times New Roman"/>
                        </a:rPr>
                        <a:t>International banking facility</a:t>
                      </a:r>
                      <a:endParaRPr lang="en-US" sz="1400" b="0" dirty="0">
                        <a:effectLst/>
                        <a:latin typeface="+mn-lt"/>
                        <a:ea typeface="Times New Roman"/>
                        <a:cs typeface="Times New Roman"/>
                      </a:endParaRPr>
                    </a:p>
                  </a:txBody>
                  <a:tcPr marL="0" marR="0" marT="0" marB="0" anchor="ctr"/>
                </a:tc>
                <a:tc>
                  <a:txBody>
                    <a:bodyPr/>
                    <a:lstStyle/>
                    <a:p>
                      <a:pPr marL="186690" eaLnBrk="0" hangingPunct="0">
                        <a:lnSpc>
                          <a:spcPts val="1050"/>
                        </a:lnSpc>
                        <a:spcAft>
                          <a:spcPts val="0"/>
                        </a:spcAft>
                      </a:pPr>
                      <a:r>
                        <a:rPr lang="en-US" sz="1400" dirty="0">
                          <a:solidFill>
                            <a:srgbClr val="231F20"/>
                          </a:solidFill>
                          <a:effectLst/>
                          <a:latin typeface="+mn-lt"/>
                          <a:ea typeface="Times New Roman"/>
                          <a:cs typeface="Times New Roman"/>
                        </a:rPr>
                        <a:t>U.S.</a:t>
                      </a:r>
                      <a:endParaRPr lang="en-US" sz="1400" dirty="0">
                        <a:effectLst/>
                        <a:latin typeface="+mn-lt"/>
                        <a:ea typeface="Times New Roman"/>
                        <a:cs typeface="Times New Roman"/>
                      </a:endParaRPr>
                    </a:p>
                  </a:txBody>
                  <a:tcPr marL="0" marR="0" marT="0" marB="0" anchor="ctr"/>
                </a:tc>
                <a:tc>
                  <a:txBody>
                    <a:bodyPr/>
                    <a:lstStyle/>
                    <a:p>
                      <a:pPr marL="0" marR="262890" algn="ctr" eaLnBrk="0" hangingPunct="0">
                        <a:lnSpc>
                          <a:spcPts val="1050"/>
                        </a:lnSpc>
                        <a:spcAft>
                          <a:spcPts val="0"/>
                        </a:spcAft>
                      </a:pPr>
                      <a:r>
                        <a:rPr lang="en-US" sz="1400" dirty="0">
                          <a:solidFill>
                            <a:srgbClr val="231F20"/>
                          </a:solidFill>
                          <a:effectLst/>
                          <a:latin typeface="+mn-lt"/>
                          <a:ea typeface="Times New Roman"/>
                          <a:cs typeface="Times New Roman"/>
                        </a:rPr>
                        <a:t>Yes</a:t>
                      </a:r>
                      <a:endParaRPr lang="en-US" sz="1400" dirty="0">
                        <a:effectLst/>
                        <a:latin typeface="+mn-lt"/>
                        <a:ea typeface="Times New Roman"/>
                        <a:cs typeface="Times New Roman"/>
                      </a:endParaRPr>
                    </a:p>
                  </a:txBody>
                  <a:tcPr marL="0" marR="0" marT="0" marB="0" anchor="ctr"/>
                </a:tc>
                <a:tc>
                  <a:txBody>
                    <a:bodyPr/>
                    <a:lstStyle/>
                    <a:p>
                      <a:pPr marL="0" marR="334010" indent="0" algn="ctr" eaLnBrk="0" hangingPunct="0">
                        <a:lnSpc>
                          <a:spcPts val="1050"/>
                        </a:lnSpc>
                        <a:spcAft>
                          <a:spcPts val="0"/>
                        </a:spcAft>
                      </a:pPr>
                      <a:r>
                        <a:rPr lang="en-US" sz="1400" dirty="0">
                          <a:solidFill>
                            <a:srgbClr val="231F20"/>
                          </a:solidFill>
                          <a:effectLst/>
                          <a:latin typeface="+mn-lt"/>
                          <a:ea typeface="Times New Roman"/>
                          <a:cs typeface="Times New Roman"/>
                        </a:rPr>
                        <a:t>Yes</a:t>
                      </a:r>
                      <a:endParaRPr lang="en-US" sz="1400" dirty="0">
                        <a:effectLst/>
                        <a:latin typeface="+mn-lt"/>
                        <a:ea typeface="Times New Roman"/>
                        <a:cs typeface="Times New Roman"/>
                      </a:endParaRPr>
                    </a:p>
                  </a:txBody>
                  <a:tcPr marL="0" marR="0" marT="0" marB="0" anchor="ctr"/>
                </a:tc>
                <a:tc>
                  <a:txBody>
                    <a:bodyPr/>
                    <a:lstStyle/>
                    <a:p>
                      <a:pPr marL="0" indent="0" algn="ctr" eaLnBrk="0" hangingPunct="0">
                        <a:lnSpc>
                          <a:spcPts val="1050"/>
                        </a:lnSpc>
                        <a:spcAft>
                          <a:spcPts val="0"/>
                        </a:spcAft>
                      </a:pPr>
                      <a:r>
                        <a:rPr lang="en-US" sz="1400" dirty="0">
                          <a:solidFill>
                            <a:srgbClr val="231F20"/>
                          </a:solidFill>
                          <a:effectLst/>
                          <a:latin typeface="+mn-lt"/>
                          <a:ea typeface="Times New Roman"/>
                          <a:cs typeface="Times New Roman"/>
                        </a:rPr>
                        <a:t>No</a:t>
                      </a:r>
                      <a:endParaRPr lang="en-US" sz="1400" dirty="0">
                        <a:effectLst/>
                        <a:latin typeface="+mn-lt"/>
                        <a:ea typeface="Times New Roman"/>
                        <a:cs typeface="Times New Roman"/>
                      </a:endParaRPr>
                    </a:p>
                  </a:txBody>
                  <a:tcPr marL="0" marR="0" marT="0" marB="0" anchor="ctr"/>
                </a:tc>
                <a:tc>
                  <a:txBody>
                    <a:bodyPr/>
                    <a:lstStyle/>
                    <a:p>
                      <a:pPr marL="0" indent="0" algn="ctr" eaLnBrk="0" hangingPunct="0">
                        <a:lnSpc>
                          <a:spcPts val="1050"/>
                        </a:lnSpc>
                        <a:spcAft>
                          <a:spcPts val="0"/>
                        </a:spcAft>
                      </a:pPr>
                      <a:r>
                        <a:rPr lang="en-US" sz="1400" dirty="0">
                          <a:solidFill>
                            <a:srgbClr val="231F20"/>
                          </a:solidFill>
                          <a:effectLst/>
                          <a:latin typeface="+mn-lt"/>
                          <a:ea typeface="Times New Roman"/>
                          <a:cs typeface="Times New Roman"/>
                        </a:rPr>
                        <a:t>No</a:t>
                      </a:r>
                      <a:endParaRPr lang="en-US" sz="1400" dirty="0">
                        <a:effectLst/>
                        <a:latin typeface="+mn-lt"/>
                        <a:ea typeface="Times New Roman"/>
                        <a:cs typeface="Times New Roman"/>
                      </a:endParaRPr>
                    </a:p>
                  </a:txBody>
                  <a:tcPr marL="0" marR="0" marT="0" marB="0" anchor="ctr"/>
                </a:tc>
                <a:tc>
                  <a:txBody>
                    <a:bodyPr/>
                    <a:lstStyle/>
                    <a:p>
                      <a:pPr marL="0" indent="0" algn="ctr" eaLnBrk="0" hangingPunct="0">
                        <a:lnSpc>
                          <a:spcPts val="1050"/>
                        </a:lnSpc>
                        <a:spcAft>
                          <a:spcPts val="0"/>
                        </a:spcAft>
                      </a:pPr>
                      <a:r>
                        <a:rPr lang="en-US" sz="1400" dirty="0">
                          <a:solidFill>
                            <a:srgbClr val="231F20"/>
                          </a:solidFill>
                          <a:effectLst/>
                          <a:latin typeface="+mn-lt"/>
                          <a:ea typeface="Times New Roman"/>
                          <a:cs typeface="Times New Roman"/>
                        </a:rPr>
                        <a:t>No</a:t>
                      </a:r>
                      <a:endParaRPr lang="en-US" sz="1400" dirty="0">
                        <a:effectLst/>
                        <a:latin typeface="+mn-lt"/>
                        <a:ea typeface="Times New Roman"/>
                        <a:cs typeface="Times New Roman"/>
                      </a:endParaRPr>
                    </a:p>
                  </a:txBody>
                  <a:tcPr marL="0" marR="0" marT="0" marB="0" anchor="ctr"/>
                </a:tc>
                <a:extLst>
                  <a:ext uri="{0D108BD9-81ED-4DB2-BD59-A6C34878D82A}">
                    <a16:rowId xmlns="" xmlns:a16="http://schemas.microsoft.com/office/drawing/2014/main" val="3191418376"/>
                  </a:ext>
                </a:extLst>
              </a:tr>
            </a:tbl>
          </a:graphicData>
        </a:graphic>
      </p:graphicFrame>
      <p:sp>
        <p:nvSpPr>
          <p:cNvPr id="6" name="Slide Number Placeholder 5">
            <a:extLst>
              <a:ext uri="{FF2B5EF4-FFF2-40B4-BE49-F238E27FC236}">
                <a16:creationId xmlns="" xmlns:a16="http://schemas.microsoft.com/office/drawing/2014/main" id="{4208B4FA-906B-A87D-315E-9138B784E121}"/>
              </a:ext>
            </a:extLst>
          </p:cNvPr>
          <p:cNvSpPr>
            <a:spLocks noGrp="1"/>
          </p:cNvSpPr>
          <p:nvPr>
            <p:ph type="sldNum" sz="quarter" idx="4"/>
          </p:nvPr>
        </p:nvSpPr>
        <p:spPr/>
        <p:txBody>
          <a:bodyPr/>
          <a:lstStyle/>
          <a:p>
            <a:fld id="{68151E55-6873-49E2-B8D5-2F265E6F1973}" type="slidenum">
              <a:rPr lang="en-US" smtClean="0"/>
              <a:pPr/>
              <a:t>19</a:t>
            </a:fld>
            <a:endParaRPr lang="en-US" dirty="0"/>
          </a:p>
        </p:txBody>
      </p:sp>
    </p:spTree>
    <p:extLst>
      <p:ext uri="{BB962C8B-B14F-4D97-AF65-F5344CB8AC3E}">
        <p14:creationId xmlns:p14="http://schemas.microsoft.com/office/powerpoint/2010/main" val="1309722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CD95A9-D09D-4A32-8E28-E261EFEFBDD2}"/>
              </a:ext>
            </a:extLst>
          </p:cNvPr>
          <p:cNvSpPr>
            <a:spLocks noGrp="1"/>
          </p:cNvSpPr>
          <p:nvPr>
            <p:ph type="title"/>
          </p:nvPr>
        </p:nvSpPr>
        <p:spPr/>
        <p:txBody>
          <a:bodyPr/>
          <a:lstStyle/>
          <a:p>
            <a:r>
              <a:rPr lang="en-IN" sz="3600" dirty="0"/>
              <a:t>Chapter Outline </a:t>
            </a:r>
            <a:r>
              <a:rPr lang="en-IN" sz="1000" b="0" dirty="0"/>
              <a:t>1</a:t>
            </a:r>
          </a:p>
        </p:txBody>
      </p:sp>
      <p:sp>
        <p:nvSpPr>
          <p:cNvPr id="3" name="Content Placeholder 2">
            <a:extLst>
              <a:ext uri="{FF2B5EF4-FFF2-40B4-BE49-F238E27FC236}">
                <a16:creationId xmlns="" xmlns:a16="http://schemas.microsoft.com/office/drawing/2014/main" id="{45A028CD-56EA-A8E8-0A65-1F753C846AA4}"/>
              </a:ext>
            </a:extLst>
          </p:cNvPr>
          <p:cNvSpPr>
            <a:spLocks noGrp="1"/>
          </p:cNvSpPr>
          <p:nvPr>
            <p:ph sz="quarter" idx="11"/>
          </p:nvPr>
        </p:nvSpPr>
        <p:spPr>
          <a:xfrm>
            <a:off x="342900" y="1276710"/>
            <a:ext cx="8458200" cy="814737"/>
          </a:xfrm>
        </p:spPr>
        <p:txBody>
          <a:bodyPr/>
          <a:lstStyle/>
          <a:p>
            <a:r>
              <a:rPr lang="en-US" sz="2000" dirty="0"/>
              <a:t>International Banking Services.</a:t>
            </a:r>
          </a:p>
          <a:p>
            <a:pPr marL="292608" indent="-292608">
              <a:buFont typeface="Arial" panose="020B0604020202020204" pitchFamily="34" charset="0"/>
              <a:buChar char="•"/>
            </a:pPr>
            <a:r>
              <a:rPr lang="en-US" sz="2000" dirty="0"/>
              <a:t>The World’s Largest Banks.</a:t>
            </a:r>
            <a:endParaRPr lang="en-IN" sz="2000" dirty="0"/>
          </a:p>
        </p:txBody>
      </p:sp>
      <p:sp>
        <p:nvSpPr>
          <p:cNvPr id="4" name="Content Placeholder 3">
            <a:extLst>
              <a:ext uri="{FF2B5EF4-FFF2-40B4-BE49-F238E27FC236}">
                <a16:creationId xmlns="" xmlns:a16="http://schemas.microsoft.com/office/drawing/2014/main" id="{A7A65FC4-81E0-4B96-7B86-C8B97F63978C}"/>
              </a:ext>
            </a:extLst>
          </p:cNvPr>
          <p:cNvSpPr>
            <a:spLocks noGrp="1"/>
          </p:cNvSpPr>
          <p:nvPr>
            <p:ph sz="quarter" idx="14"/>
          </p:nvPr>
        </p:nvSpPr>
        <p:spPr>
          <a:xfrm>
            <a:off x="356750" y="2145975"/>
            <a:ext cx="8458200" cy="3836535"/>
          </a:xfrm>
        </p:spPr>
        <p:txBody>
          <a:bodyPr/>
          <a:lstStyle/>
          <a:p>
            <a:r>
              <a:rPr lang="en-US" sz="2000" dirty="0"/>
              <a:t>Reasons for International Banking.</a:t>
            </a:r>
          </a:p>
          <a:p>
            <a:r>
              <a:rPr lang="en-US" sz="2000" dirty="0"/>
              <a:t>Types of International Banking Offices.</a:t>
            </a:r>
          </a:p>
          <a:p>
            <a:pPr marL="292608" indent="-292608">
              <a:buFont typeface="Arial" panose="020B0604020202020204" pitchFamily="34" charset="0"/>
              <a:buChar char="•"/>
            </a:pPr>
            <a:r>
              <a:rPr lang="en-US" sz="2000" dirty="0"/>
              <a:t>Correspondent Bank.</a:t>
            </a:r>
          </a:p>
          <a:p>
            <a:pPr marL="292608" indent="-292608">
              <a:buFont typeface="Arial" panose="020B0604020202020204" pitchFamily="34" charset="0"/>
              <a:buChar char="•"/>
            </a:pPr>
            <a:r>
              <a:rPr lang="en-US" sz="2000" dirty="0"/>
              <a:t>Representative Offices.</a:t>
            </a:r>
          </a:p>
          <a:p>
            <a:pPr marL="292608" indent="-292608">
              <a:buFont typeface="Arial" panose="020B0604020202020204" pitchFamily="34" charset="0"/>
              <a:buChar char="•"/>
            </a:pPr>
            <a:r>
              <a:rPr lang="en-US" sz="2000" dirty="0"/>
              <a:t>Foreign Branches.</a:t>
            </a:r>
          </a:p>
          <a:p>
            <a:pPr marL="292608" indent="-292608">
              <a:buFont typeface="Arial" panose="020B0604020202020204" pitchFamily="34" charset="0"/>
              <a:buChar char="•"/>
            </a:pPr>
            <a:r>
              <a:rPr lang="en-US" sz="2000" dirty="0"/>
              <a:t>Subsidiary and Affiliate Bank.</a:t>
            </a:r>
          </a:p>
          <a:p>
            <a:pPr marL="292608" indent="-292608">
              <a:buFont typeface="Arial" panose="020B0604020202020204" pitchFamily="34" charset="0"/>
              <a:buChar char="•"/>
            </a:pPr>
            <a:r>
              <a:rPr lang="en-US" sz="2000" dirty="0"/>
              <a:t>Edge Act Banks.</a:t>
            </a:r>
          </a:p>
          <a:p>
            <a:pPr marL="292608" indent="-292608">
              <a:buFont typeface="Arial" panose="020B0604020202020204" pitchFamily="34" charset="0"/>
              <a:buChar char="•"/>
            </a:pPr>
            <a:r>
              <a:rPr lang="en-US" sz="2000" dirty="0"/>
              <a:t>Offshore Banking Centers.</a:t>
            </a:r>
          </a:p>
          <a:p>
            <a:pPr marL="292608" indent="-292608">
              <a:buFont typeface="Arial" panose="020B0604020202020204" pitchFamily="34" charset="0"/>
              <a:buChar char="•"/>
            </a:pPr>
            <a:r>
              <a:rPr lang="en-US" sz="2000" dirty="0"/>
              <a:t>International Banking Facilities.</a:t>
            </a:r>
            <a:endParaRPr lang="en-IN" sz="2000" dirty="0"/>
          </a:p>
        </p:txBody>
      </p:sp>
      <p:sp>
        <p:nvSpPr>
          <p:cNvPr id="8" name="Content Placeholder 7">
            <a:extLst>
              <a:ext uri="{FF2B5EF4-FFF2-40B4-BE49-F238E27FC236}">
                <a16:creationId xmlns="" xmlns:a16="http://schemas.microsoft.com/office/drawing/2014/main" id="{5B0556B7-51DA-BB27-4A04-D796B0C927CB}"/>
              </a:ext>
            </a:extLst>
          </p:cNvPr>
          <p:cNvSpPr>
            <a:spLocks noGrp="1"/>
          </p:cNvSpPr>
          <p:nvPr>
            <p:ph sz="quarter" idx="15"/>
          </p:nvPr>
        </p:nvSpPr>
        <p:spPr>
          <a:xfrm>
            <a:off x="342900" y="6066003"/>
            <a:ext cx="8458200" cy="381003"/>
          </a:xfrm>
        </p:spPr>
        <p:txBody>
          <a:bodyPr/>
          <a:lstStyle/>
          <a:p>
            <a:r>
              <a:rPr lang="en-IN" sz="2000" dirty="0"/>
              <a:t>Capital Adequacy Standards.</a:t>
            </a:r>
          </a:p>
        </p:txBody>
      </p:sp>
      <p:sp>
        <p:nvSpPr>
          <p:cNvPr id="7" name="Slide Number Placeholder 6">
            <a:extLst>
              <a:ext uri="{FF2B5EF4-FFF2-40B4-BE49-F238E27FC236}">
                <a16:creationId xmlns="" xmlns:a16="http://schemas.microsoft.com/office/drawing/2014/main" id="{31C0C7BA-5F11-B9A7-5EFE-A0482B94D01E}"/>
              </a:ext>
            </a:extLst>
          </p:cNvPr>
          <p:cNvSpPr>
            <a:spLocks noGrp="1"/>
          </p:cNvSpPr>
          <p:nvPr>
            <p:ph type="sldNum" sz="quarter" idx="10"/>
          </p:nvPr>
        </p:nvSpPr>
        <p:spPr/>
        <p:txBody>
          <a:bodyPr/>
          <a:lstStyle/>
          <a:p>
            <a:fld id="{68151E55-6873-49E2-B8D5-2F265E6F1973}" type="slidenum">
              <a:rPr lang="en-US" smtClean="0"/>
              <a:t>2</a:t>
            </a:fld>
            <a:endParaRPr lang="en-US"/>
          </a:p>
        </p:txBody>
      </p:sp>
    </p:spTree>
    <p:extLst>
      <p:ext uri="{BB962C8B-B14F-4D97-AF65-F5344CB8AC3E}">
        <p14:creationId xmlns:p14="http://schemas.microsoft.com/office/powerpoint/2010/main" val="246301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E99C16-5684-4878-C59E-857EECE0F60A}"/>
              </a:ext>
            </a:extLst>
          </p:cNvPr>
          <p:cNvSpPr>
            <a:spLocks noGrp="1"/>
          </p:cNvSpPr>
          <p:nvPr>
            <p:ph type="title"/>
          </p:nvPr>
        </p:nvSpPr>
        <p:spPr/>
        <p:txBody>
          <a:bodyPr/>
          <a:lstStyle/>
          <a:p>
            <a:r>
              <a:rPr lang="en-IN" dirty="0"/>
              <a:t>Capital Adequacy Standards</a:t>
            </a:r>
          </a:p>
        </p:txBody>
      </p:sp>
      <p:sp>
        <p:nvSpPr>
          <p:cNvPr id="3" name="Content Placeholder 2">
            <a:extLst>
              <a:ext uri="{FF2B5EF4-FFF2-40B4-BE49-F238E27FC236}">
                <a16:creationId xmlns="" xmlns:a16="http://schemas.microsoft.com/office/drawing/2014/main" id="{F044A67E-534D-AB8E-D8DF-3912FF839DA7}"/>
              </a:ext>
            </a:extLst>
          </p:cNvPr>
          <p:cNvSpPr>
            <a:spLocks noGrp="1"/>
          </p:cNvSpPr>
          <p:nvPr>
            <p:ph sz="quarter" idx="11"/>
          </p:nvPr>
        </p:nvSpPr>
        <p:spPr>
          <a:xfrm>
            <a:off x="342900" y="1276709"/>
            <a:ext cx="8635730" cy="3168831"/>
          </a:xfrm>
        </p:spPr>
        <p:txBody>
          <a:bodyPr/>
          <a:lstStyle/>
          <a:p>
            <a:r>
              <a:rPr lang="en-US" b="1" dirty="0"/>
              <a:t>Bank capital adequacy</a:t>
            </a:r>
            <a:r>
              <a:rPr lang="en-US" dirty="0"/>
              <a:t> refers to the amount of equity capital and other securities a bank holds as reserves against risky assets to reduce the probability of a bank failure</a:t>
            </a:r>
          </a:p>
          <a:p>
            <a:r>
              <a:rPr lang="en-US" dirty="0"/>
              <a:t>Three pillars of capital adequacy:</a:t>
            </a:r>
          </a:p>
          <a:p>
            <a:pPr marL="292608" indent="-292608">
              <a:buFont typeface="Arial" panose="020B0604020202020204" pitchFamily="34" charset="0"/>
              <a:buChar char="•"/>
            </a:pPr>
            <a:r>
              <a:rPr lang="en-US" dirty="0"/>
              <a:t>Minimum capital requirements.</a:t>
            </a:r>
          </a:p>
          <a:p>
            <a:pPr marL="292608" indent="-292608">
              <a:buFont typeface="Arial" panose="020B0604020202020204" pitchFamily="34" charset="0"/>
              <a:buChar char="•"/>
            </a:pPr>
            <a:r>
              <a:rPr lang="en-US" dirty="0"/>
              <a:t>Supervisory review process.</a:t>
            </a:r>
          </a:p>
          <a:p>
            <a:pPr marL="292608" indent="-292608">
              <a:buFont typeface="Arial" panose="020B0604020202020204" pitchFamily="34" charset="0"/>
              <a:buChar char="•"/>
            </a:pPr>
            <a:r>
              <a:rPr lang="en-US" dirty="0"/>
              <a:t>Effective use of market discipline.</a:t>
            </a:r>
            <a:endParaRPr lang="en-IN" dirty="0"/>
          </a:p>
        </p:txBody>
      </p:sp>
      <p:sp>
        <p:nvSpPr>
          <p:cNvPr id="4" name="Content Placeholder 3">
            <a:extLst>
              <a:ext uri="{FF2B5EF4-FFF2-40B4-BE49-F238E27FC236}">
                <a16:creationId xmlns="" xmlns:a16="http://schemas.microsoft.com/office/drawing/2014/main" id="{977D5231-3AF6-1C0D-CEDA-0571020BF4EE}"/>
              </a:ext>
            </a:extLst>
          </p:cNvPr>
          <p:cNvSpPr>
            <a:spLocks noGrp="1"/>
          </p:cNvSpPr>
          <p:nvPr>
            <p:ph sz="quarter" idx="14"/>
          </p:nvPr>
        </p:nvSpPr>
        <p:spPr>
          <a:xfrm>
            <a:off x="342901" y="4548709"/>
            <a:ext cx="950878" cy="451308"/>
          </a:xfrm>
        </p:spPr>
        <p:txBody>
          <a:bodyPr/>
          <a:lstStyle/>
          <a:p>
            <a:r>
              <a:rPr lang="en-IN" dirty="0"/>
              <a:t>Basel</a:t>
            </a:r>
          </a:p>
        </p:txBody>
      </p:sp>
      <p:graphicFrame>
        <p:nvGraphicFramePr>
          <p:cNvPr id="19" name="Object 18">
            <a:extLst>
              <a:ext uri="{FF2B5EF4-FFF2-40B4-BE49-F238E27FC236}">
                <a16:creationId xmlns="" xmlns:a16="http://schemas.microsoft.com/office/drawing/2014/main" id="{5E53B816-205F-AAE9-7BD2-2ED0218276C4}"/>
              </a:ext>
            </a:extLst>
          </p:cNvPr>
          <p:cNvGraphicFramePr>
            <a:graphicFrameLocks noChangeAspect="1"/>
          </p:cNvGraphicFramePr>
          <p:nvPr>
            <p:extLst>
              <p:ext uri="{D42A27DB-BD31-4B8C-83A1-F6EECF244321}">
                <p14:modId xmlns:p14="http://schemas.microsoft.com/office/powerpoint/2010/main" val="3346813306"/>
              </p:ext>
            </p:extLst>
          </p:nvPr>
        </p:nvGraphicFramePr>
        <p:xfrm>
          <a:off x="1310528" y="4733777"/>
          <a:ext cx="300182" cy="246785"/>
        </p:xfrm>
        <a:graphic>
          <a:graphicData uri="http://schemas.openxmlformats.org/presentationml/2006/ole">
            <mc:AlternateContent xmlns:mc="http://schemas.openxmlformats.org/markup-compatibility/2006">
              <mc:Choice xmlns:v="urn:schemas-microsoft-com:vml" Requires="v">
                <p:oleObj spid="_x0000_s1032" name="Equation" r:id="rId4" imgW="330120" imgH="266400" progId="Equation.DSMT4">
                  <p:embed/>
                </p:oleObj>
              </mc:Choice>
              <mc:Fallback>
                <p:oleObj name="Equation" r:id="rId4" imgW="330120" imgH="266400" progId="Equation.DSMT4">
                  <p:embed/>
                  <p:pic>
                    <p:nvPicPr>
                      <p:cNvPr id="0" name="Object 1"/>
                      <p:cNvPicPr>
                        <a:picLocks noChangeAspect="1" noChangeArrowheads="1"/>
                      </p:cNvPicPr>
                      <p:nvPr/>
                    </p:nvPicPr>
                    <p:blipFill>
                      <a:blip r:embed="rId5"/>
                      <a:srcRect/>
                      <a:stretch>
                        <a:fillRect/>
                      </a:stretch>
                    </p:blipFill>
                    <p:spPr bwMode="auto">
                      <a:xfrm>
                        <a:off x="1310528" y="4733777"/>
                        <a:ext cx="300182" cy="2467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a:extLst>
              <a:ext uri="{FF2B5EF4-FFF2-40B4-BE49-F238E27FC236}">
                <a16:creationId xmlns="" xmlns:a16="http://schemas.microsoft.com/office/drawing/2014/main" id="{B007CEC9-1F6A-6BB3-0B1B-E011E774F191}"/>
              </a:ext>
            </a:extLst>
          </p:cNvPr>
          <p:cNvSpPr>
            <a:spLocks noGrp="1"/>
          </p:cNvSpPr>
          <p:nvPr>
            <p:ph sz="quarter" idx="15"/>
          </p:nvPr>
        </p:nvSpPr>
        <p:spPr>
          <a:xfrm>
            <a:off x="1720649" y="4530541"/>
            <a:ext cx="5536185" cy="450021"/>
          </a:xfrm>
        </p:spPr>
        <p:txBody>
          <a:bodyPr lIns="0"/>
          <a:lstStyle/>
          <a:p>
            <a:r>
              <a:rPr lang="en-US" dirty="0"/>
              <a:t>was announced on September 12, 2010</a:t>
            </a:r>
            <a:endParaRPr lang="en-IN" dirty="0"/>
          </a:p>
        </p:txBody>
      </p:sp>
      <p:sp>
        <p:nvSpPr>
          <p:cNvPr id="6" name="Content Placeholder 5">
            <a:extLst>
              <a:ext uri="{FF2B5EF4-FFF2-40B4-BE49-F238E27FC236}">
                <a16:creationId xmlns="" xmlns:a16="http://schemas.microsoft.com/office/drawing/2014/main" id="{F3D074BD-838C-1DF1-AA54-BD6A70341918}"/>
              </a:ext>
            </a:extLst>
          </p:cNvPr>
          <p:cNvSpPr>
            <a:spLocks noGrp="1"/>
          </p:cNvSpPr>
          <p:nvPr>
            <p:ph sz="quarter" idx="16"/>
          </p:nvPr>
        </p:nvSpPr>
        <p:spPr>
          <a:xfrm>
            <a:off x="342900" y="5058379"/>
            <a:ext cx="8616274" cy="807397"/>
          </a:xfrm>
        </p:spPr>
        <p:txBody>
          <a:bodyPr/>
          <a:lstStyle/>
          <a:p>
            <a:pPr marL="292608" indent="-292608">
              <a:buFont typeface="Arial" panose="020B0604020202020204" pitchFamily="34" charset="0"/>
              <a:buChar char="•"/>
            </a:pPr>
            <a:r>
              <a:rPr lang="en-US" dirty="0"/>
              <a:t>Designed to substantially strengthen the regulatory capital framework and increase the quality of bank capital.</a:t>
            </a:r>
            <a:endParaRPr lang="en-IN" dirty="0"/>
          </a:p>
        </p:txBody>
      </p:sp>
      <p:sp>
        <p:nvSpPr>
          <p:cNvPr id="17" name="Slide Number Placeholder 16">
            <a:extLst>
              <a:ext uri="{FF2B5EF4-FFF2-40B4-BE49-F238E27FC236}">
                <a16:creationId xmlns="" xmlns:a16="http://schemas.microsoft.com/office/drawing/2014/main" id="{B16113BD-30D1-B174-4F33-F02EF4F54C42}"/>
              </a:ext>
            </a:extLst>
          </p:cNvPr>
          <p:cNvSpPr>
            <a:spLocks noGrp="1"/>
          </p:cNvSpPr>
          <p:nvPr>
            <p:ph type="sldNum" sz="quarter" idx="10"/>
          </p:nvPr>
        </p:nvSpPr>
        <p:spPr/>
        <p:txBody>
          <a:bodyPr/>
          <a:lstStyle/>
          <a:p>
            <a:fld id="{68151E55-6873-49E2-B8D5-2F265E6F1973}" type="slidenum">
              <a:rPr lang="en-US" smtClean="0"/>
              <a:t>20</a:t>
            </a:fld>
            <a:endParaRPr lang="en-US"/>
          </a:p>
        </p:txBody>
      </p:sp>
    </p:spTree>
    <p:extLst>
      <p:ext uri="{BB962C8B-B14F-4D97-AF65-F5344CB8AC3E}">
        <p14:creationId xmlns:p14="http://schemas.microsoft.com/office/powerpoint/2010/main" val="181791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7553E5-7630-30C8-1AFF-532037722BE5}"/>
              </a:ext>
            </a:extLst>
          </p:cNvPr>
          <p:cNvSpPr>
            <a:spLocks noGrp="1"/>
          </p:cNvSpPr>
          <p:nvPr>
            <p:ph type="title"/>
          </p:nvPr>
        </p:nvSpPr>
        <p:spPr/>
        <p:txBody>
          <a:bodyPr>
            <a:normAutofit/>
          </a:bodyPr>
          <a:lstStyle/>
          <a:p>
            <a:r>
              <a:rPr lang="en-IN" sz="3600" dirty="0"/>
              <a:t>International Money Market</a:t>
            </a:r>
          </a:p>
        </p:txBody>
      </p:sp>
      <p:sp>
        <p:nvSpPr>
          <p:cNvPr id="3" name="Content Placeholder 2">
            <a:extLst>
              <a:ext uri="{FF2B5EF4-FFF2-40B4-BE49-F238E27FC236}">
                <a16:creationId xmlns="" xmlns:a16="http://schemas.microsoft.com/office/drawing/2014/main" id="{23342441-D2A8-0F1D-BB80-0BA94E078FDF}"/>
              </a:ext>
            </a:extLst>
          </p:cNvPr>
          <p:cNvSpPr>
            <a:spLocks noGrp="1"/>
          </p:cNvSpPr>
          <p:nvPr>
            <p:ph sz="quarter" idx="11"/>
          </p:nvPr>
        </p:nvSpPr>
        <p:spPr>
          <a:xfrm>
            <a:off x="342900" y="1276710"/>
            <a:ext cx="8458200" cy="2760270"/>
          </a:xfrm>
        </p:spPr>
        <p:txBody>
          <a:bodyPr/>
          <a:lstStyle/>
          <a:p>
            <a:r>
              <a:rPr lang="en-US" dirty="0"/>
              <a:t>Eurocurrency is a </a:t>
            </a:r>
            <a:r>
              <a:rPr lang="en-US" i="1" dirty="0"/>
              <a:t>time</a:t>
            </a:r>
            <a:r>
              <a:rPr lang="en-US" dirty="0"/>
              <a:t> deposit in an international bank located in a country different from the country that issued the currency.</a:t>
            </a:r>
          </a:p>
          <a:p>
            <a:pPr marL="292608" indent="-292608">
              <a:buFont typeface="Arial" panose="020B0604020202020204" pitchFamily="34" charset="0"/>
              <a:buChar char="•"/>
            </a:pPr>
            <a:r>
              <a:rPr lang="en-US" dirty="0"/>
              <a:t>For example, Eurodollars are deposits of U.S. dollars in banks located outside of the United States, while </a:t>
            </a:r>
            <a:r>
              <a:rPr lang="en-US" dirty="0" err="1"/>
              <a:t>Eurosterling</a:t>
            </a:r>
            <a:r>
              <a:rPr lang="en-US" dirty="0"/>
              <a:t> are deposits of British pound sterling in banks outside of the United Kingdom.</a:t>
            </a:r>
            <a:endParaRPr lang="en-IN" dirty="0"/>
          </a:p>
        </p:txBody>
      </p:sp>
      <p:sp>
        <p:nvSpPr>
          <p:cNvPr id="4" name="Content Placeholder 3">
            <a:extLst>
              <a:ext uri="{FF2B5EF4-FFF2-40B4-BE49-F238E27FC236}">
                <a16:creationId xmlns="" xmlns:a16="http://schemas.microsoft.com/office/drawing/2014/main" id="{9BD2A046-67C2-E6A2-CFFB-893436633FC4}"/>
              </a:ext>
            </a:extLst>
          </p:cNvPr>
          <p:cNvSpPr>
            <a:spLocks noGrp="1"/>
          </p:cNvSpPr>
          <p:nvPr>
            <p:ph sz="quarter" idx="14"/>
          </p:nvPr>
        </p:nvSpPr>
        <p:spPr>
          <a:xfrm>
            <a:off x="342900" y="4148846"/>
            <a:ext cx="8458200" cy="1678021"/>
          </a:xfrm>
        </p:spPr>
        <p:txBody>
          <a:bodyPr/>
          <a:lstStyle/>
          <a:p>
            <a:r>
              <a:rPr lang="en-US" dirty="0"/>
              <a:t>Eurocurrency market is an </a:t>
            </a:r>
            <a:r>
              <a:rPr lang="en-US" i="1" dirty="0"/>
              <a:t>external</a:t>
            </a:r>
            <a:r>
              <a:rPr lang="en-US" dirty="0"/>
              <a:t> banking system that runs parallel to the </a:t>
            </a:r>
            <a:r>
              <a:rPr lang="en-US" i="1" dirty="0"/>
              <a:t>domestic</a:t>
            </a:r>
            <a:r>
              <a:rPr lang="en-US" dirty="0"/>
              <a:t> banking system of the country that issued the currency.</a:t>
            </a:r>
          </a:p>
          <a:p>
            <a:pPr marL="292608" indent="-292608">
              <a:buFont typeface="Arial" panose="020B0604020202020204" pitchFamily="34" charset="0"/>
              <a:buChar char="•"/>
            </a:pPr>
            <a:r>
              <a:rPr lang="en-US" dirty="0"/>
              <a:t>Origin can be traced back to the 19</a:t>
            </a:r>
            <a:r>
              <a:rPr lang="en-US" sz="100" dirty="0"/>
              <a:t> </a:t>
            </a:r>
            <a:r>
              <a:rPr lang="en-US" dirty="0"/>
              <a:t>50s and 19</a:t>
            </a:r>
            <a:r>
              <a:rPr lang="en-US" sz="100" dirty="0"/>
              <a:t> </a:t>
            </a:r>
            <a:r>
              <a:rPr lang="en-US" dirty="0"/>
              <a:t>60s.</a:t>
            </a:r>
            <a:endParaRPr lang="en-IN" dirty="0"/>
          </a:p>
        </p:txBody>
      </p:sp>
      <p:sp>
        <p:nvSpPr>
          <p:cNvPr id="7" name="Slide Number Placeholder 6">
            <a:extLst>
              <a:ext uri="{FF2B5EF4-FFF2-40B4-BE49-F238E27FC236}">
                <a16:creationId xmlns="" xmlns:a16="http://schemas.microsoft.com/office/drawing/2014/main" id="{42545FE3-F0F0-426E-24AF-A35AED07E1F3}"/>
              </a:ext>
            </a:extLst>
          </p:cNvPr>
          <p:cNvSpPr>
            <a:spLocks noGrp="1"/>
          </p:cNvSpPr>
          <p:nvPr>
            <p:ph type="sldNum" sz="quarter" idx="10"/>
          </p:nvPr>
        </p:nvSpPr>
        <p:spPr/>
        <p:txBody>
          <a:bodyPr/>
          <a:lstStyle/>
          <a:p>
            <a:fld id="{68151E55-6873-49E2-B8D5-2F265E6F1973}" type="slidenum">
              <a:rPr lang="en-US" smtClean="0"/>
              <a:t>21</a:t>
            </a:fld>
            <a:endParaRPr lang="en-US"/>
          </a:p>
        </p:txBody>
      </p:sp>
    </p:spTree>
    <p:extLst>
      <p:ext uri="{BB962C8B-B14F-4D97-AF65-F5344CB8AC3E}">
        <p14:creationId xmlns:p14="http://schemas.microsoft.com/office/powerpoint/2010/main" val="2713280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214E8F-A0AD-EE71-EE05-31CDFC923DAB}"/>
              </a:ext>
            </a:extLst>
          </p:cNvPr>
          <p:cNvSpPr>
            <a:spLocks noGrp="1"/>
          </p:cNvSpPr>
          <p:nvPr>
            <p:ph type="title"/>
          </p:nvPr>
        </p:nvSpPr>
        <p:spPr/>
        <p:txBody>
          <a:bodyPr/>
          <a:lstStyle/>
          <a:p>
            <a:r>
              <a:rPr lang="en-IN" dirty="0"/>
              <a:t>Eurocurrency Market </a:t>
            </a:r>
            <a:r>
              <a:rPr lang="en-IN" sz="1000" b="0" dirty="0"/>
              <a:t>1</a:t>
            </a:r>
          </a:p>
        </p:txBody>
      </p:sp>
      <p:sp>
        <p:nvSpPr>
          <p:cNvPr id="3" name="Content Placeholder 2">
            <a:extLst>
              <a:ext uri="{FF2B5EF4-FFF2-40B4-BE49-F238E27FC236}">
                <a16:creationId xmlns="" xmlns:a16="http://schemas.microsoft.com/office/drawing/2014/main" id="{89DC8CC5-C64F-44BC-70DD-B75B2F40C8BE}"/>
              </a:ext>
            </a:extLst>
          </p:cNvPr>
          <p:cNvSpPr>
            <a:spLocks noGrp="1"/>
          </p:cNvSpPr>
          <p:nvPr>
            <p:ph sz="quarter" idx="11"/>
          </p:nvPr>
        </p:nvSpPr>
        <p:spPr/>
        <p:txBody>
          <a:bodyPr/>
          <a:lstStyle/>
          <a:p>
            <a:r>
              <a:rPr lang="en-US" sz="2200" dirty="0"/>
              <a:t>Eurocurrency market operates at the </a:t>
            </a:r>
            <a:r>
              <a:rPr lang="en-US" sz="2200" i="1" dirty="0"/>
              <a:t>interbank</a:t>
            </a:r>
            <a:r>
              <a:rPr lang="en-US" sz="2200" dirty="0"/>
              <a:t> and/or </a:t>
            </a:r>
            <a:r>
              <a:rPr lang="en-US" sz="2200" i="1" dirty="0"/>
              <a:t>wholesale </a:t>
            </a:r>
            <a:r>
              <a:rPr lang="en-US" sz="2200" dirty="0"/>
              <a:t>level, with most transactions being interbank transactions in the amount of $1,000,000 or more.</a:t>
            </a:r>
          </a:p>
          <a:p>
            <a:r>
              <a:rPr lang="en-US" sz="2200" b="1" dirty="0"/>
              <a:t>LIBOR (London Interbank Offered Rate)</a:t>
            </a:r>
            <a:r>
              <a:rPr lang="en-US" sz="2200" dirty="0"/>
              <a:t> was a common reference rate.</a:t>
            </a:r>
          </a:p>
          <a:p>
            <a:r>
              <a:rPr lang="en-US" sz="2200" dirty="0"/>
              <a:t>Beginning on January 1, 2022, a new series of reference rates, known collectively as </a:t>
            </a:r>
            <a:r>
              <a:rPr lang="en-US" sz="2200" b="1" dirty="0"/>
              <a:t>Alternative Risk-Free Rates (R</a:t>
            </a:r>
            <a:r>
              <a:rPr lang="en-US" sz="100" b="1" dirty="0"/>
              <a:t> </a:t>
            </a:r>
            <a:r>
              <a:rPr lang="en-US" sz="2200" b="1" dirty="0"/>
              <a:t>F</a:t>
            </a:r>
            <a:r>
              <a:rPr lang="en-US" sz="100" b="1" dirty="0"/>
              <a:t> </a:t>
            </a:r>
            <a:r>
              <a:rPr lang="en-US" sz="2200" b="1" dirty="0"/>
              <a:t>Rs)</a:t>
            </a:r>
            <a:r>
              <a:rPr lang="en-US" sz="2200" dirty="0"/>
              <a:t>, went into effect for the various Eurocurrencies.</a:t>
            </a:r>
          </a:p>
          <a:p>
            <a:pPr marL="292608" indent="-292608">
              <a:buFont typeface="Arial" panose="020B0604020202020204" pitchFamily="34" charset="0"/>
              <a:buChar char="•"/>
            </a:pPr>
            <a:r>
              <a:rPr lang="en-US" sz="2200" dirty="0"/>
              <a:t>These R</a:t>
            </a:r>
            <a:r>
              <a:rPr lang="en-US" sz="100" dirty="0"/>
              <a:t> </a:t>
            </a:r>
            <a:r>
              <a:rPr lang="en-US" sz="2200" dirty="0"/>
              <a:t>F</a:t>
            </a:r>
            <a:r>
              <a:rPr lang="en-US" sz="100" dirty="0"/>
              <a:t> </a:t>
            </a:r>
            <a:r>
              <a:rPr lang="en-US" sz="2200" dirty="0"/>
              <a:t>Rs are based on overnight wholesale transactions that are unsecured or secured repurchase or “repo” transactions and representative of actual market transactions.</a:t>
            </a:r>
          </a:p>
          <a:p>
            <a:pPr marL="292608" indent="-292608">
              <a:buFont typeface="Arial" panose="020B0604020202020204" pitchFamily="34" charset="0"/>
              <a:buChar char="•"/>
            </a:pPr>
            <a:r>
              <a:rPr lang="en-US" sz="2200" dirty="0"/>
              <a:t>Representative of risk-free rates, or nearly risk-free rates.</a:t>
            </a:r>
            <a:endParaRPr lang="en-IN" sz="2200" dirty="0"/>
          </a:p>
        </p:txBody>
      </p:sp>
      <p:sp>
        <p:nvSpPr>
          <p:cNvPr id="6" name="Slide Number Placeholder 5">
            <a:extLst>
              <a:ext uri="{FF2B5EF4-FFF2-40B4-BE49-F238E27FC236}">
                <a16:creationId xmlns="" xmlns:a16="http://schemas.microsoft.com/office/drawing/2014/main" id="{7C102904-0F2B-F934-7376-CCED73D6F38A}"/>
              </a:ext>
            </a:extLst>
          </p:cNvPr>
          <p:cNvSpPr>
            <a:spLocks noGrp="1"/>
          </p:cNvSpPr>
          <p:nvPr>
            <p:ph type="sldNum" sz="quarter" idx="4"/>
          </p:nvPr>
        </p:nvSpPr>
        <p:spPr/>
        <p:txBody>
          <a:bodyPr/>
          <a:lstStyle/>
          <a:p>
            <a:fld id="{68151E55-6873-49E2-B8D5-2F265E6F1973}" type="slidenum">
              <a:rPr lang="en-US" smtClean="0"/>
              <a:pPr/>
              <a:t>22</a:t>
            </a:fld>
            <a:endParaRPr lang="en-US" dirty="0"/>
          </a:p>
        </p:txBody>
      </p:sp>
    </p:spTree>
    <p:extLst>
      <p:ext uri="{BB962C8B-B14F-4D97-AF65-F5344CB8AC3E}">
        <p14:creationId xmlns:p14="http://schemas.microsoft.com/office/powerpoint/2010/main" val="2808133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B856F3-DD1A-E439-4144-880F0C207EF8}"/>
              </a:ext>
            </a:extLst>
          </p:cNvPr>
          <p:cNvSpPr>
            <a:spLocks noGrp="1"/>
          </p:cNvSpPr>
          <p:nvPr>
            <p:ph type="title"/>
          </p:nvPr>
        </p:nvSpPr>
        <p:spPr/>
        <p:txBody>
          <a:bodyPr/>
          <a:lstStyle/>
          <a:p>
            <a:r>
              <a:rPr lang="en-IN" dirty="0"/>
              <a:t>Eurocurrency Market </a:t>
            </a:r>
            <a:r>
              <a:rPr lang="en-IN" sz="1000" b="0" dirty="0"/>
              <a:t>2</a:t>
            </a:r>
          </a:p>
        </p:txBody>
      </p:sp>
      <p:sp>
        <p:nvSpPr>
          <p:cNvPr id="3" name="Content Placeholder 2">
            <a:extLst>
              <a:ext uri="{FF2B5EF4-FFF2-40B4-BE49-F238E27FC236}">
                <a16:creationId xmlns="" xmlns:a16="http://schemas.microsoft.com/office/drawing/2014/main" id="{1A7B587A-B9DB-DEA9-0600-CA201C8C85E5}"/>
              </a:ext>
            </a:extLst>
          </p:cNvPr>
          <p:cNvSpPr>
            <a:spLocks noGrp="1"/>
          </p:cNvSpPr>
          <p:nvPr>
            <p:ph sz="quarter" idx="11"/>
          </p:nvPr>
        </p:nvSpPr>
        <p:spPr>
          <a:xfrm>
            <a:off x="342900" y="1276709"/>
            <a:ext cx="8458200" cy="445087"/>
          </a:xfrm>
        </p:spPr>
        <p:txBody>
          <a:bodyPr/>
          <a:lstStyle/>
          <a:p>
            <a:r>
              <a:rPr lang="en-IN" b="1" dirty="0"/>
              <a:t>Exhibit 11.4 </a:t>
            </a:r>
            <a:r>
              <a:rPr lang="en-IN" dirty="0"/>
              <a:t>Alternative Risk-Free Rates</a:t>
            </a:r>
          </a:p>
        </p:txBody>
      </p:sp>
      <p:graphicFrame>
        <p:nvGraphicFramePr>
          <p:cNvPr id="7" name="Table 7">
            <a:extLst>
              <a:ext uri="{FF2B5EF4-FFF2-40B4-BE49-F238E27FC236}">
                <a16:creationId xmlns="" xmlns:a16="http://schemas.microsoft.com/office/drawing/2014/main" id="{16CD1710-DE2B-3360-A5F0-06B7A4A34681}"/>
              </a:ext>
            </a:extLst>
          </p:cNvPr>
          <p:cNvGraphicFramePr>
            <a:graphicFrameLocks noGrp="1"/>
          </p:cNvGraphicFramePr>
          <p:nvPr>
            <p:extLst>
              <p:ext uri="{D42A27DB-BD31-4B8C-83A1-F6EECF244321}">
                <p14:modId xmlns:p14="http://schemas.microsoft.com/office/powerpoint/2010/main" val="511424058"/>
              </p:ext>
            </p:extLst>
          </p:nvPr>
        </p:nvGraphicFramePr>
        <p:xfrm>
          <a:off x="419100" y="2058481"/>
          <a:ext cx="7660005" cy="2225040"/>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172048765"/>
                    </a:ext>
                  </a:extLst>
                </a:gridCol>
                <a:gridCol w="4612005">
                  <a:extLst>
                    <a:ext uri="{9D8B030D-6E8A-4147-A177-3AD203B41FA5}">
                      <a16:colId xmlns="" xmlns:a16="http://schemas.microsoft.com/office/drawing/2014/main" val="2496977738"/>
                    </a:ext>
                  </a:extLst>
                </a:gridCol>
              </a:tblGrid>
              <a:tr h="370840">
                <a:tc>
                  <a:txBody>
                    <a:bodyPr/>
                    <a:lstStyle/>
                    <a:p>
                      <a:r>
                        <a:rPr lang="en-IN" dirty="0"/>
                        <a:t>Currency (Symbol)</a:t>
                      </a:r>
                    </a:p>
                  </a:txBody>
                  <a:tcPr/>
                </a:tc>
                <a:tc>
                  <a:txBody>
                    <a:bodyPr/>
                    <a:lstStyle/>
                    <a:p>
                      <a:r>
                        <a:rPr lang="en-IN" dirty="0"/>
                        <a:t>R</a:t>
                      </a:r>
                      <a:r>
                        <a:rPr lang="en-IN" sz="100" baseline="0" dirty="0"/>
                        <a:t> </a:t>
                      </a:r>
                      <a:r>
                        <a:rPr lang="en-IN" dirty="0"/>
                        <a:t>F</a:t>
                      </a:r>
                      <a:r>
                        <a:rPr lang="en-IN" sz="100" baseline="0" dirty="0"/>
                        <a:t> </a:t>
                      </a:r>
                      <a:r>
                        <a:rPr lang="en-IN" dirty="0"/>
                        <a:t>R</a:t>
                      </a:r>
                    </a:p>
                  </a:txBody>
                  <a:tcPr/>
                </a:tc>
                <a:extLst>
                  <a:ext uri="{0D108BD9-81ED-4DB2-BD59-A6C34878D82A}">
                    <a16:rowId xmlns="" xmlns:a16="http://schemas.microsoft.com/office/drawing/2014/main" val="3926215916"/>
                  </a:ext>
                </a:extLst>
              </a:tr>
              <a:tr h="370840">
                <a:tc>
                  <a:txBody>
                    <a:bodyPr/>
                    <a:lstStyle/>
                    <a:p>
                      <a:r>
                        <a:rPr lang="en-IN" dirty="0"/>
                        <a:t>U.S. Dollar (U</a:t>
                      </a:r>
                      <a:r>
                        <a:rPr lang="en-IN" sz="100" baseline="0" dirty="0"/>
                        <a:t> </a:t>
                      </a:r>
                      <a:r>
                        <a:rPr lang="en-IN" dirty="0"/>
                        <a:t>S</a:t>
                      </a:r>
                      <a:r>
                        <a:rPr lang="en-IN" sz="100" baseline="0" dirty="0"/>
                        <a:t> </a:t>
                      </a:r>
                      <a:r>
                        <a:rPr lang="en-IN" dirty="0"/>
                        <a:t>D)</a:t>
                      </a:r>
                    </a:p>
                  </a:txBody>
                  <a:tcPr/>
                </a:tc>
                <a:tc>
                  <a:txBody>
                    <a:bodyPr/>
                    <a:lstStyle/>
                    <a:p>
                      <a:r>
                        <a:rPr lang="en-US" dirty="0"/>
                        <a:t>Secured Overnight Financing Rate (S</a:t>
                      </a:r>
                      <a:r>
                        <a:rPr lang="en-US" sz="100" baseline="0" dirty="0"/>
                        <a:t> </a:t>
                      </a:r>
                      <a:r>
                        <a:rPr lang="en-US" dirty="0"/>
                        <a:t>O</a:t>
                      </a:r>
                      <a:r>
                        <a:rPr lang="en-US" sz="100" baseline="0" dirty="0"/>
                        <a:t> </a:t>
                      </a:r>
                      <a:r>
                        <a:rPr lang="en-US" dirty="0"/>
                        <a:t>F</a:t>
                      </a:r>
                      <a:r>
                        <a:rPr lang="en-US" sz="100" baseline="0" dirty="0"/>
                        <a:t> </a:t>
                      </a:r>
                      <a:r>
                        <a:rPr lang="en-US" dirty="0"/>
                        <a:t>R)</a:t>
                      </a:r>
                      <a:endParaRPr lang="en-IN" dirty="0"/>
                    </a:p>
                  </a:txBody>
                  <a:tcPr/>
                </a:tc>
                <a:extLst>
                  <a:ext uri="{0D108BD9-81ED-4DB2-BD59-A6C34878D82A}">
                    <a16:rowId xmlns="" xmlns:a16="http://schemas.microsoft.com/office/drawing/2014/main" val="3865051781"/>
                  </a:ext>
                </a:extLst>
              </a:tr>
              <a:tr h="370840">
                <a:tc>
                  <a:txBody>
                    <a:bodyPr/>
                    <a:lstStyle/>
                    <a:p>
                      <a:r>
                        <a:rPr lang="en-IN" dirty="0"/>
                        <a:t>Sterling (G</a:t>
                      </a:r>
                      <a:r>
                        <a:rPr lang="en-IN" sz="100" baseline="0" dirty="0"/>
                        <a:t> </a:t>
                      </a:r>
                      <a:r>
                        <a:rPr lang="en-IN" dirty="0"/>
                        <a:t>B</a:t>
                      </a:r>
                      <a:r>
                        <a:rPr lang="en-IN" sz="100" baseline="0" dirty="0"/>
                        <a:t> </a:t>
                      </a:r>
                      <a:r>
                        <a:rPr lang="en-IN" dirty="0"/>
                        <a:t>P)</a:t>
                      </a:r>
                    </a:p>
                  </a:txBody>
                  <a:tcPr/>
                </a:tc>
                <a:tc>
                  <a:txBody>
                    <a:bodyPr/>
                    <a:lstStyle/>
                    <a:p>
                      <a:r>
                        <a:rPr lang="en-US" dirty="0"/>
                        <a:t>Sterling Overnight Index Average (S</a:t>
                      </a:r>
                      <a:r>
                        <a:rPr lang="en-US" sz="100" baseline="0" dirty="0"/>
                        <a:t> </a:t>
                      </a:r>
                      <a:r>
                        <a:rPr lang="en-US" dirty="0"/>
                        <a:t>O</a:t>
                      </a:r>
                      <a:r>
                        <a:rPr lang="en-US" sz="100" baseline="0" dirty="0"/>
                        <a:t> </a:t>
                      </a:r>
                      <a:r>
                        <a:rPr lang="en-US" dirty="0"/>
                        <a:t>N</a:t>
                      </a:r>
                      <a:r>
                        <a:rPr lang="en-US" sz="100" baseline="0" dirty="0"/>
                        <a:t> </a:t>
                      </a:r>
                      <a:r>
                        <a:rPr lang="en-US" dirty="0"/>
                        <a:t>I</a:t>
                      </a:r>
                      <a:r>
                        <a:rPr lang="en-US" sz="100" baseline="0" dirty="0"/>
                        <a:t> </a:t>
                      </a:r>
                      <a:r>
                        <a:rPr lang="en-US" dirty="0"/>
                        <a:t>A)</a:t>
                      </a:r>
                      <a:endParaRPr lang="en-IN" dirty="0"/>
                    </a:p>
                  </a:txBody>
                  <a:tcPr/>
                </a:tc>
                <a:extLst>
                  <a:ext uri="{0D108BD9-81ED-4DB2-BD59-A6C34878D82A}">
                    <a16:rowId xmlns="" xmlns:a16="http://schemas.microsoft.com/office/drawing/2014/main" val="4188411100"/>
                  </a:ext>
                </a:extLst>
              </a:tr>
              <a:tr h="370840">
                <a:tc>
                  <a:txBody>
                    <a:bodyPr/>
                    <a:lstStyle/>
                    <a:p>
                      <a:r>
                        <a:rPr lang="en-IN" dirty="0"/>
                        <a:t>Euro (E</a:t>
                      </a:r>
                      <a:r>
                        <a:rPr lang="en-IN" sz="100" baseline="0" dirty="0"/>
                        <a:t> </a:t>
                      </a:r>
                      <a:r>
                        <a:rPr lang="en-IN" dirty="0"/>
                        <a:t>U</a:t>
                      </a:r>
                      <a:r>
                        <a:rPr lang="en-IN" sz="100" baseline="0" dirty="0"/>
                        <a:t> </a:t>
                      </a:r>
                      <a:r>
                        <a:rPr lang="en-IN" dirty="0"/>
                        <a:t>R)</a:t>
                      </a:r>
                    </a:p>
                  </a:txBody>
                  <a:tcPr/>
                </a:tc>
                <a:tc>
                  <a:txBody>
                    <a:bodyPr/>
                    <a:lstStyle/>
                    <a:p>
                      <a:r>
                        <a:rPr lang="en-US" dirty="0"/>
                        <a:t>Euro Short Term Rate (€</a:t>
                      </a:r>
                      <a:r>
                        <a:rPr lang="en-US" sz="100" baseline="0" dirty="0"/>
                        <a:t> </a:t>
                      </a:r>
                      <a:r>
                        <a:rPr lang="en-US" dirty="0"/>
                        <a:t>S</a:t>
                      </a:r>
                      <a:r>
                        <a:rPr lang="en-US" sz="100" baseline="0" dirty="0"/>
                        <a:t> </a:t>
                      </a:r>
                      <a:r>
                        <a:rPr lang="en-US" dirty="0"/>
                        <a:t>T</a:t>
                      </a:r>
                      <a:r>
                        <a:rPr lang="en-US" sz="100" baseline="0" dirty="0"/>
                        <a:t> </a:t>
                      </a:r>
                      <a:r>
                        <a:rPr lang="en-US" dirty="0"/>
                        <a:t>R)</a:t>
                      </a:r>
                      <a:endParaRPr lang="en-IN" dirty="0"/>
                    </a:p>
                  </a:txBody>
                  <a:tcPr/>
                </a:tc>
                <a:extLst>
                  <a:ext uri="{0D108BD9-81ED-4DB2-BD59-A6C34878D82A}">
                    <a16:rowId xmlns="" xmlns:a16="http://schemas.microsoft.com/office/drawing/2014/main" val="38109699"/>
                  </a:ext>
                </a:extLst>
              </a:tr>
              <a:tr h="370840">
                <a:tc>
                  <a:txBody>
                    <a:bodyPr/>
                    <a:lstStyle/>
                    <a:p>
                      <a:r>
                        <a:rPr lang="en-IN" dirty="0"/>
                        <a:t>Swiss Franc (C</a:t>
                      </a:r>
                      <a:r>
                        <a:rPr lang="en-IN" sz="100" baseline="0" dirty="0"/>
                        <a:t> </a:t>
                      </a:r>
                      <a:r>
                        <a:rPr lang="en-IN" dirty="0"/>
                        <a:t>H</a:t>
                      </a:r>
                      <a:r>
                        <a:rPr lang="en-IN" sz="100" baseline="0" dirty="0"/>
                        <a:t> </a:t>
                      </a:r>
                      <a:r>
                        <a:rPr lang="en-IN" dirty="0"/>
                        <a:t>F)</a:t>
                      </a:r>
                    </a:p>
                  </a:txBody>
                  <a:tcPr/>
                </a:tc>
                <a:tc>
                  <a:txBody>
                    <a:bodyPr/>
                    <a:lstStyle/>
                    <a:p>
                      <a:r>
                        <a:rPr lang="en-US" dirty="0"/>
                        <a:t>Swiss Average Overnight Rate (S</a:t>
                      </a:r>
                      <a:r>
                        <a:rPr lang="en-US" sz="100" baseline="0" dirty="0"/>
                        <a:t> </a:t>
                      </a:r>
                      <a:r>
                        <a:rPr lang="en-US" dirty="0"/>
                        <a:t>A</a:t>
                      </a:r>
                      <a:r>
                        <a:rPr lang="en-US" sz="100" baseline="0" dirty="0"/>
                        <a:t> </a:t>
                      </a:r>
                      <a:r>
                        <a:rPr lang="en-US" dirty="0"/>
                        <a:t>R</a:t>
                      </a:r>
                      <a:r>
                        <a:rPr lang="en-US" sz="100" baseline="0" dirty="0"/>
                        <a:t> </a:t>
                      </a:r>
                      <a:r>
                        <a:rPr lang="en-US" dirty="0"/>
                        <a:t>O</a:t>
                      </a:r>
                      <a:r>
                        <a:rPr lang="en-US" sz="100" baseline="0" dirty="0"/>
                        <a:t> </a:t>
                      </a:r>
                      <a:r>
                        <a:rPr lang="en-US" dirty="0"/>
                        <a:t>N)</a:t>
                      </a:r>
                      <a:endParaRPr lang="en-IN" dirty="0"/>
                    </a:p>
                  </a:txBody>
                  <a:tcPr/>
                </a:tc>
                <a:extLst>
                  <a:ext uri="{0D108BD9-81ED-4DB2-BD59-A6C34878D82A}">
                    <a16:rowId xmlns="" xmlns:a16="http://schemas.microsoft.com/office/drawing/2014/main" val="4286520064"/>
                  </a:ext>
                </a:extLst>
              </a:tr>
              <a:tr h="370840">
                <a:tc>
                  <a:txBody>
                    <a:bodyPr/>
                    <a:lstStyle/>
                    <a:p>
                      <a:r>
                        <a:rPr lang="en-IN" dirty="0"/>
                        <a:t>Japanese Yen (J</a:t>
                      </a:r>
                      <a:r>
                        <a:rPr lang="en-IN" sz="100" baseline="0" dirty="0"/>
                        <a:t> </a:t>
                      </a:r>
                      <a:r>
                        <a:rPr lang="en-IN" dirty="0"/>
                        <a:t>P</a:t>
                      </a:r>
                      <a:r>
                        <a:rPr lang="en-IN" sz="100" baseline="0" dirty="0"/>
                        <a:t> </a:t>
                      </a:r>
                      <a:r>
                        <a:rPr lang="en-IN" dirty="0"/>
                        <a:t>Y)</a:t>
                      </a:r>
                    </a:p>
                  </a:txBody>
                  <a:tcPr/>
                </a:tc>
                <a:tc>
                  <a:txBody>
                    <a:bodyPr/>
                    <a:lstStyle/>
                    <a:p>
                      <a:r>
                        <a:rPr lang="en-US" dirty="0"/>
                        <a:t>Tokyo Overnight Average Rate (T</a:t>
                      </a:r>
                      <a:r>
                        <a:rPr lang="en-US" sz="100" baseline="0" dirty="0"/>
                        <a:t> </a:t>
                      </a:r>
                      <a:r>
                        <a:rPr lang="en-US" dirty="0"/>
                        <a:t>O</a:t>
                      </a:r>
                      <a:r>
                        <a:rPr lang="en-US" sz="100" baseline="0" dirty="0"/>
                        <a:t> </a:t>
                      </a:r>
                      <a:r>
                        <a:rPr lang="en-US" dirty="0"/>
                        <a:t>N</a:t>
                      </a:r>
                      <a:r>
                        <a:rPr lang="en-US" sz="100" baseline="0" dirty="0"/>
                        <a:t> </a:t>
                      </a:r>
                      <a:r>
                        <a:rPr lang="en-US" dirty="0"/>
                        <a:t>A</a:t>
                      </a:r>
                      <a:r>
                        <a:rPr lang="en-US" sz="100" baseline="0" dirty="0"/>
                        <a:t> </a:t>
                      </a:r>
                      <a:r>
                        <a:rPr lang="en-US" dirty="0"/>
                        <a:t>R)</a:t>
                      </a:r>
                      <a:endParaRPr lang="en-IN" dirty="0"/>
                    </a:p>
                  </a:txBody>
                  <a:tcPr/>
                </a:tc>
                <a:extLst>
                  <a:ext uri="{0D108BD9-81ED-4DB2-BD59-A6C34878D82A}">
                    <a16:rowId xmlns="" xmlns:a16="http://schemas.microsoft.com/office/drawing/2014/main" val="3856340719"/>
                  </a:ext>
                </a:extLst>
              </a:tr>
            </a:tbl>
          </a:graphicData>
        </a:graphic>
      </p:graphicFrame>
      <p:sp>
        <p:nvSpPr>
          <p:cNvPr id="6" name="Slide Number Placeholder 5">
            <a:extLst>
              <a:ext uri="{FF2B5EF4-FFF2-40B4-BE49-F238E27FC236}">
                <a16:creationId xmlns="" xmlns:a16="http://schemas.microsoft.com/office/drawing/2014/main" id="{D79F2828-E760-D7E5-B678-CE084285A523}"/>
              </a:ext>
            </a:extLst>
          </p:cNvPr>
          <p:cNvSpPr>
            <a:spLocks noGrp="1"/>
          </p:cNvSpPr>
          <p:nvPr>
            <p:ph type="sldNum" sz="quarter" idx="4"/>
          </p:nvPr>
        </p:nvSpPr>
        <p:spPr/>
        <p:txBody>
          <a:bodyPr/>
          <a:lstStyle/>
          <a:p>
            <a:fld id="{68151E55-6873-49E2-B8D5-2F265E6F1973}" type="slidenum">
              <a:rPr lang="en-US" smtClean="0"/>
              <a:pPr/>
              <a:t>23</a:t>
            </a:fld>
            <a:endParaRPr lang="en-US" dirty="0"/>
          </a:p>
        </p:txBody>
      </p:sp>
    </p:spTree>
    <p:extLst>
      <p:ext uri="{BB962C8B-B14F-4D97-AF65-F5344CB8AC3E}">
        <p14:creationId xmlns:p14="http://schemas.microsoft.com/office/powerpoint/2010/main" val="2680753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6D0B67-5F53-A5EE-B259-AA6DC2D6FB8E}"/>
              </a:ext>
            </a:extLst>
          </p:cNvPr>
          <p:cNvSpPr>
            <a:spLocks noGrp="1"/>
          </p:cNvSpPr>
          <p:nvPr>
            <p:ph type="title"/>
          </p:nvPr>
        </p:nvSpPr>
        <p:spPr/>
        <p:txBody>
          <a:bodyPr>
            <a:normAutofit/>
          </a:bodyPr>
          <a:lstStyle/>
          <a:p>
            <a:r>
              <a:rPr lang="en-IN" sz="3600" dirty="0"/>
              <a:t>Eurocredits</a:t>
            </a:r>
          </a:p>
        </p:txBody>
      </p:sp>
      <p:sp>
        <p:nvSpPr>
          <p:cNvPr id="3" name="Content Placeholder 2">
            <a:extLst>
              <a:ext uri="{FF2B5EF4-FFF2-40B4-BE49-F238E27FC236}">
                <a16:creationId xmlns="" xmlns:a16="http://schemas.microsoft.com/office/drawing/2014/main" id="{37973027-92F6-383C-563B-EE36F703F821}"/>
              </a:ext>
            </a:extLst>
          </p:cNvPr>
          <p:cNvSpPr>
            <a:spLocks noGrp="1"/>
          </p:cNvSpPr>
          <p:nvPr>
            <p:ph sz="quarter" idx="11"/>
          </p:nvPr>
        </p:nvSpPr>
        <p:spPr>
          <a:xfrm>
            <a:off x="342900" y="1276709"/>
            <a:ext cx="8458200" cy="2906185"/>
          </a:xfrm>
        </p:spPr>
        <p:txBody>
          <a:bodyPr/>
          <a:lstStyle/>
          <a:p>
            <a:r>
              <a:rPr lang="en-US" b="1" dirty="0" err="1"/>
              <a:t>Eurocredits</a:t>
            </a:r>
            <a:r>
              <a:rPr lang="en-US" dirty="0"/>
              <a:t> are short- to medium-term loans of Eurocurrency extended by Eurobanks.</a:t>
            </a:r>
          </a:p>
          <a:p>
            <a:r>
              <a:rPr lang="en-US" dirty="0"/>
              <a:t>Loans are denominated in currencies other than the home currency of the Eurobank.</a:t>
            </a:r>
          </a:p>
          <a:p>
            <a:pPr marL="292608" indent="-292608">
              <a:buFont typeface="Arial" panose="020B0604020202020204" pitchFamily="34" charset="0"/>
              <a:buChar char="•"/>
            </a:pPr>
            <a:r>
              <a:rPr lang="en-US" dirty="0"/>
              <a:t>Because the loans are often too large for one bank to handle, Eurobanks will band together to form a bank lending </a:t>
            </a:r>
            <a:r>
              <a:rPr lang="en-US" b="1" dirty="0"/>
              <a:t>syndicate</a:t>
            </a:r>
            <a:r>
              <a:rPr lang="en-US" dirty="0"/>
              <a:t> to share the risk.</a:t>
            </a:r>
            <a:endParaRPr lang="en-IN" dirty="0"/>
          </a:p>
        </p:txBody>
      </p:sp>
      <p:sp>
        <p:nvSpPr>
          <p:cNvPr id="4" name="Content Placeholder 3">
            <a:extLst>
              <a:ext uri="{FF2B5EF4-FFF2-40B4-BE49-F238E27FC236}">
                <a16:creationId xmlns="" xmlns:a16="http://schemas.microsoft.com/office/drawing/2014/main" id="{FE9B80BE-69B5-D151-E890-5734BCCD0E66}"/>
              </a:ext>
            </a:extLst>
          </p:cNvPr>
          <p:cNvSpPr>
            <a:spLocks noGrp="1"/>
          </p:cNvSpPr>
          <p:nvPr>
            <p:ph sz="quarter" idx="14"/>
          </p:nvPr>
        </p:nvSpPr>
        <p:spPr>
          <a:xfrm>
            <a:off x="342900" y="4343400"/>
            <a:ext cx="8458200" cy="1687749"/>
          </a:xfrm>
        </p:spPr>
        <p:txBody>
          <a:bodyPr/>
          <a:lstStyle/>
          <a:p>
            <a:r>
              <a:rPr lang="en-US" dirty="0"/>
              <a:t>Credit risk on these loans is greater than on loans to other banks in the interbank market.</a:t>
            </a:r>
          </a:p>
          <a:p>
            <a:pPr marL="292608" indent="-292608">
              <a:buFont typeface="Arial" panose="020B0604020202020204" pitchFamily="34" charset="0"/>
              <a:buChar char="•"/>
            </a:pPr>
            <a:r>
              <a:rPr lang="en-US" dirty="0"/>
              <a:t>Interest rate on </a:t>
            </a:r>
            <a:r>
              <a:rPr lang="en-US" dirty="0" err="1"/>
              <a:t>Eurocredits</a:t>
            </a:r>
            <a:r>
              <a:rPr lang="en-US" dirty="0"/>
              <a:t> must compensate the bank for the added credit risk.</a:t>
            </a:r>
            <a:endParaRPr lang="en-IN" dirty="0"/>
          </a:p>
        </p:txBody>
      </p:sp>
      <p:sp>
        <p:nvSpPr>
          <p:cNvPr id="7" name="Slide Number Placeholder 6">
            <a:extLst>
              <a:ext uri="{FF2B5EF4-FFF2-40B4-BE49-F238E27FC236}">
                <a16:creationId xmlns="" xmlns:a16="http://schemas.microsoft.com/office/drawing/2014/main" id="{013457C7-9029-98F7-9A60-F8A8EAC72BC0}"/>
              </a:ext>
            </a:extLst>
          </p:cNvPr>
          <p:cNvSpPr>
            <a:spLocks noGrp="1"/>
          </p:cNvSpPr>
          <p:nvPr>
            <p:ph type="sldNum" sz="quarter" idx="10"/>
          </p:nvPr>
        </p:nvSpPr>
        <p:spPr/>
        <p:txBody>
          <a:bodyPr/>
          <a:lstStyle/>
          <a:p>
            <a:fld id="{68151E55-6873-49E2-B8D5-2F265E6F1973}" type="slidenum">
              <a:rPr lang="en-US" smtClean="0"/>
              <a:t>24</a:t>
            </a:fld>
            <a:endParaRPr lang="en-US"/>
          </a:p>
        </p:txBody>
      </p:sp>
    </p:spTree>
    <p:extLst>
      <p:ext uri="{BB962C8B-B14F-4D97-AF65-F5344CB8AC3E}">
        <p14:creationId xmlns:p14="http://schemas.microsoft.com/office/powerpoint/2010/main" val="618886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F2E3B1-CEE1-5DE4-91A4-40ED126302F9}"/>
              </a:ext>
            </a:extLst>
          </p:cNvPr>
          <p:cNvSpPr>
            <a:spLocks noGrp="1"/>
          </p:cNvSpPr>
          <p:nvPr>
            <p:ph type="title"/>
          </p:nvPr>
        </p:nvSpPr>
        <p:spPr/>
        <p:txBody>
          <a:bodyPr/>
          <a:lstStyle/>
          <a:p>
            <a:r>
              <a:rPr lang="en-IN" dirty="0"/>
              <a:t>Forward Rate Agreements </a:t>
            </a:r>
            <a:r>
              <a:rPr lang="en-IN" sz="1000" b="0" dirty="0"/>
              <a:t>1</a:t>
            </a:r>
          </a:p>
        </p:txBody>
      </p:sp>
      <p:sp>
        <p:nvSpPr>
          <p:cNvPr id="3" name="Content Placeholder 2">
            <a:extLst>
              <a:ext uri="{FF2B5EF4-FFF2-40B4-BE49-F238E27FC236}">
                <a16:creationId xmlns="" xmlns:a16="http://schemas.microsoft.com/office/drawing/2014/main" id="{185A594C-5FA3-0D68-D284-569FDD4E50A1}"/>
              </a:ext>
            </a:extLst>
          </p:cNvPr>
          <p:cNvSpPr>
            <a:spLocks noGrp="1"/>
          </p:cNvSpPr>
          <p:nvPr>
            <p:ph sz="quarter" idx="11"/>
          </p:nvPr>
        </p:nvSpPr>
        <p:spPr/>
        <p:txBody>
          <a:bodyPr/>
          <a:lstStyle/>
          <a:p>
            <a:r>
              <a:rPr lang="en-US" dirty="0"/>
              <a:t>A major risk Eurobanks face in accepting Eurodeposits and in extending </a:t>
            </a:r>
            <a:r>
              <a:rPr lang="en-US" dirty="0" err="1"/>
              <a:t>Eurocredits</a:t>
            </a:r>
            <a:r>
              <a:rPr lang="en-US" dirty="0"/>
              <a:t> is interest rate risk resulting from a mismatch in the maturities of the deposits and credits</a:t>
            </a:r>
          </a:p>
          <a:p>
            <a:r>
              <a:rPr lang="en-US" dirty="0"/>
              <a:t>An interbank contract that allows the Eurobank to hedge the interest rate risk in mismatched deposits and credits is a </a:t>
            </a:r>
            <a:r>
              <a:rPr lang="en-US" b="1" dirty="0"/>
              <a:t>forward rate agreement (F</a:t>
            </a:r>
            <a:r>
              <a:rPr lang="en-US" sz="100" b="1" dirty="0"/>
              <a:t> </a:t>
            </a:r>
            <a:r>
              <a:rPr lang="en-US" b="1" dirty="0"/>
              <a:t>R</a:t>
            </a:r>
            <a:r>
              <a:rPr lang="en-US" sz="100" b="1" dirty="0"/>
              <a:t> </a:t>
            </a:r>
            <a:r>
              <a:rPr lang="en-US" b="1" dirty="0"/>
              <a:t>A)</a:t>
            </a:r>
            <a:r>
              <a:rPr lang="en-US" dirty="0"/>
              <a:t>.</a:t>
            </a:r>
          </a:p>
          <a:p>
            <a:r>
              <a:rPr lang="en-US" dirty="0"/>
              <a:t>F</a:t>
            </a:r>
            <a:r>
              <a:rPr lang="en-US" sz="100" dirty="0"/>
              <a:t> </a:t>
            </a:r>
            <a:r>
              <a:rPr lang="en-US" dirty="0"/>
              <a:t>R</a:t>
            </a:r>
            <a:r>
              <a:rPr lang="en-US" sz="100" dirty="0"/>
              <a:t> </a:t>
            </a:r>
            <a:r>
              <a:rPr lang="en-US" dirty="0"/>
              <a:t>A involves two parties:</a:t>
            </a:r>
          </a:p>
          <a:p>
            <a:pPr marL="292608" indent="-292608">
              <a:buFont typeface="Arial" panose="020B0604020202020204" pitchFamily="34" charset="0"/>
              <a:buChar char="•"/>
            </a:pPr>
            <a:r>
              <a:rPr lang="en-US" dirty="0"/>
              <a:t>Buyer agrees to pay seller the increased interest cost on a notional amount if interest rates fall below an agreed rate.</a:t>
            </a:r>
          </a:p>
          <a:p>
            <a:pPr marL="292608" indent="-292608">
              <a:buFont typeface="Arial" panose="020B0604020202020204" pitchFamily="34" charset="0"/>
              <a:buChar char="•"/>
            </a:pPr>
            <a:r>
              <a:rPr lang="en-US" dirty="0"/>
              <a:t>Seller agrees to pay buyer the increased interest cost if interest rates increase above the agreed rate.</a:t>
            </a:r>
            <a:endParaRPr lang="en-IN" dirty="0"/>
          </a:p>
        </p:txBody>
      </p:sp>
      <p:sp>
        <p:nvSpPr>
          <p:cNvPr id="6" name="Slide Number Placeholder 5">
            <a:extLst>
              <a:ext uri="{FF2B5EF4-FFF2-40B4-BE49-F238E27FC236}">
                <a16:creationId xmlns="" xmlns:a16="http://schemas.microsoft.com/office/drawing/2014/main" id="{46530ADB-366B-0694-CED2-22127125D658}"/>
              </a:ext>
            </a:extLst>
          </p:cNvPr>
          <p:cNvSpPr>
            <a:spLocks noGrp="1"/>
          </p:cNvSpPr>
          <p:nvPr>
            <p:ph type="sldNum" sz="quarter" idx="4"/>
          </p:nvPr>
        </p:nvSpPr>
        <p:spPr/>
        <p:txBody>
          <a:bodyPr/>
          <a:lstStyle/>
          <a:p>
            <a:fld id="{68151E55-6873-49E2-B8D5-2F265E6F1973}" type="slidenum">
              <a:rPr lang="en-US" smtClean="0"/>
              <a:pPr/>
              <a:t>25</a:t>
            </a:fld>
            <a:endParaRPr lang="en-US" dirty="0"/>
          </a:p>
        </p:txBody>
      </p:sp>
    </p:spTree>
    <p:extLst>
      <p:ext uri="{BB962C8B-B14F-4D97-AF65-F5344CB8AC3E}">
        <p14:creationId xmlns:p14="http://schemas.microsoft.com/office/powerpoint/2010/main" val="849173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69FD8B-43ED-7814-63D3-5CCC7B66E1A4}"/>
              </a:ext>
            </a:extLst>
          </p:cNvPr>
          <p:cNvSpPr>
            <a:spLocks noGrp="1"/>
          </p:cNvSpPr>
          <p:nvPr>
            <p:ph type="title"/>
          </p:nvPr>
        </p:nvSpPr>
        <p:spPr/>
        <p:txBody>
          <a:bodyPr/>
          <a:lstStyle/>
          <a:p>
            <a:r>
              <a:rPr lang="pt-BR" dirty="0"/>
              <a:t>F</a:t>
            </a:r>
            <a:r>
              <a:rPr lang="pt-BR" sz="100" dirty="0"/>
              <a:t> </a:t>
            </a:r>
            <a:r>
              <a:rPr lang="pt-BR" dirty="0"/>
              <a:t>R</a:t>
            </a:r>
            <a:r>
              <a:rPr lang="pt-BR" sz="100" dirty="0"/>
              <a:t> </a:t>
            </a:r>
            <a:r>
              <a:rPr lang="pt-BR" dirty="0"/>
              <a:t>A Payoff Profile</a:t>
            </a:r>
            <a:endParaRPr lang="en-IN" dirty="0"/>
          </a:p>
        </p:txBody>
      </p:sp>
      <p:pic>
        <p:nvPicPr>
          <p:cNvPr id="7" name="Picture 6" descr="Graph showing the forward rate agreement payoff profile">
            <a:extLst>
              <a:ext uri="{FF2B5EF4-FFF2-40B4-BE49-F238E27FC236}">
                <a16:creationId xmlns="" xmlns:a16="http://schemas.microsoft.com/office/drawing/2014/main" id="{E64AE17F-85B4-0A1D-3716-EF2BB24D116B}"/>
              </a:ext>
            </a:extLst>
          </p:cNvPr>
          <p:cNvPicPr>
            <a:picLocks noChangeAspect="1"/>
          </p:cNvPicPr>
          <p:nvPr/>
        </p:nvPicPr>
        <p:blipFill>
          <a:blip r:embed="rId2"/>
          <a:stretch>
            <a:fillRect/>
          </a:stretch>
        </p:blipFill>
        <p:spPr>
          <a:xfrm>
            <a:off x="603160" y="1335425"/>
            <a:ext cx="7937680" cy="4206605"/>
          </a:xfrm>
          <a:prstGeom prst="rect">
            <a:avLst/>
          </a:prstGeom>
        </p:spPr>
      </p:pic>
      <p:sp>
        <p:nvSpPr>
          <p:cNvPr id="4" name="Text Placeholder 3">
            <a:extLst>
              <a:ext uri="{FF2B5EF4-FFF2-40B4-BE49-F238E27FC236}">
                <a16:creationId xmlns="" xmlns:a16="http://schemas.microsoft.com/office/drawing/2014/main" id="{6247EC2F-0C9C-7939-6921-05089C55DCE7}"/>
              </a:ext>
            </a:extLst>
          </p:cNvPr>
          <p:cNvSpPr>
            <a:spLocks noGrp="1"/>
          </p:cNvSpPr>
          <p:nvPr>
            <p:ph type="body" sz="quarter" idx="12"/>
          </p:nvPr>
        </p:nvSpPr>
        <p:spPr>
          <a:xfrm>
            <a:off x="3369347" y="6288833"/>
            <a:ext cx="3115429" cy="226267"/>
          </a:xfrm>
        </p:spPr>
        <p:txBody>
          <a:bodyPr/>
          <a:lstStyle/>
          <a:p>
            <a:r>
              <a:rPr lang="en-US" sz="1200" dirty="0">
                <a:hlinkClick r:id="rId3" action="ppaction://hlinksldjump"/>
              </a:rPr>
              <a:t>Access the text alternative for slide images.</a:t>
            </a:r>
            <a:endParaRPr lang="en-IN" sz="1200" dirty="0">
              <a:hlinkClick r:id="rId3" action="ppaction://hlinksldjump"/>
            </a:endParaRPr>
          </a:p>
        </p:txBody>
      </p:sp>
      <p:sp>
        <p:nvSpPr>
          <p:cNvPr id="6" name="Slide Number Placeholder 5">
            <a:extLst>
              <a:ext uri="{FF2B5EF4-FFF2-40B4-BE49-F238E27FC236}">
                <a16:creationId xmlns="" xmlns:a16="http://schemas.microsoft.com/office/drawing/2014/main" id="{B130D315-A976-1E30-ADBF-333FB7E8C442}"/>
              </a:ext>
            </a:extLst>
          </p:cNvPr>
          <p:cNvSpPr>
            <a:spLocks noGrp="1"/>
          </p:cNvSpPr>
          <p:nvPr>
            <p:ph type="sldNum" sz="quarter" idx="4"/>
          </p:nvPr>
        </p:nvSpPr>
        <p:spPr/>
        <p:txBody>
          <a:bodyPr/>
          <a:lstStyle/>
          <a:p>
            <a:fld id="{68151E55-6873-49E2-B8D5-2F265E6F1973}" type="slidenum">
              <a:rPr lang="en-US" smtClean="0"/>
              <a:pPr/>
              <a:t>26</a:t>
            </a:fld>
            <a:endParaRPr lang="en-US" dirty="0"/>
          </a:p>
        </p:txBody>
      </p:sp>
    </p:spTree>
    <p:extLst>
      <p:ext uri="{BB962C8B-B14F-4D97-AF65-F5344CB8AC3E}">
        <p14:creationId xmlns:p14="http://schemas.microsoft.com/office/powerpoint/2010/main" val="3220847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79DD1A-AF1D-CCD0-1953-71F7EEBC1A60}"/>
              </a:ext>
            </a:extLst>
          </p:cNvPr>
          <p:cNvSpPr>
            <a:spLocks noGrp="1"/>
          </p:cNvSpPr>
          <p:nvPr>
            <p:ph type="title"/>
          </p:nvPr>
        </p:nvSpPr>
        <p:spPr/>
        <p:txBody>
          <a:bodyPr/>
          <a:lstStyle/>
          <a:p>
            <a:r>
              <a:rPr lang="en-IN" dirty="0"/>
              <a:t>Forward Rate Agreements </a:t>
            </a:r>
            <a:r>
              <a:rPr lang="en-IN" sz="1000" b="0" dirty="0"/>
              <a:t>2</a:t>
            </a:r>
          </a:p>
        </p:txBody>
      </p:sp>
      <p:sp>
        <p:nvSpPr>
          <p:cNvPr id="3" name="Content Placeholder 2">
            <a:extLst>
              <a:ext uri="{FF2B5EF4-FFF2-40B4-BE49-F238E27FC236}">
                <a16:creationId xmlns="" xmlns:a16="http://schemas.microsoft.com/office/drawing/2014/main" id="{2ADA151B-8684-EFED-FB73-4408790F2B1B}"/>
              </a:ext>
            </a:extLst>
          </p:cNvPr>
          <p:cNvSpPr>
            <a:spLocks noGrp="1"/>
          </p:cNvSpPr>
          <p:nvPr>
            <p:ph sz="quarter" idx="11"/>
          </p:nvPr>
        </p:nvSpPr>
        <p:spPr>
          <a:xfrm>
            <a:off x="342900" y="1276709"/>
            <a:ext cx="8458200" cy="2555989"/>
          </a:xfrm>
        </p:spPr>
        <p:txBody>
          <a:bodyPr/>
          <a:lstStyle/>
          <a:p>
            <a:r>
              <a:rPr lang="en-US" dirty="0"/>
              <a:t>F</a:t>
            </a:r>
            <a:r>
              <a:rPr lang="en-US" sz="100" dirty="0"/>
              <a:t> </a:t>
            </a:r>
            <a:r>
              <a:rPr lang="en-US" dirty="0"/>
              <a:t>R</a:t>
            </a:r>
            <a:r>
              <a:rPr lang="en-US" sz="100" dirty="0"/>
              <a:t> </a:t>
            </a:r>
            <a:r>
              <a:rPr lang="en-US" dirty="0"/>
              <a:t>As are structured to capture the maturity mismatch in standard-length Eurodeposits and credits</a:t>
            </a:r>
          </a:p>
          <a:p>
            <a:pPr marL="292608" indent="-292608">
              <a:buFont typeface="Arial" panose="020B0604020202020204" pitchFamily="34" charset="0"/>
              <a:buChar char="•"/>
            </a:pPr>
            <a:r>
              <a:rPr lang="en-US" u="sng" dirty="0"/>
              <a:t>Example</a:t>
            </a:r>
            <a:r>
              <a:rPr lang="en-US" dirty="0"/>
              <a:t>: The F</a:t>
            </a:r>
            <a:r>
              <a:rPr lang="en-US" sz="100" dirty="0"/>
              <a:t> </a:t>
            </a:r>
            <a:r>
              <a:rPr lang="en-US" dirty="0"/>
              <a:t>R</a:t>
            </a:r>
            <a:r>
              <a:rPr lang="en-US" sz="100" dirty="0"/>
              <a:t> </a:t>
            </a:r>
            <a:r>
              <a:rPr lang="en-US" dirty="0"/>
              <a:t>A might be on a six-month interest rate for a six-month period beginning three months from today and ending nine months from today.</a:t>
            </a:r>
          </a:p>
          <a:p>
            <a:pPr marL="292608" indent="-292608">
              <a:buFont typeface="Arial" panose="020B0604020202020204" pitchFamily="34" charset="0"/>
              <a:buChar char="•"/>
            </a:pPr>
            <a:r>
              <a:rPr lang="en-US" dirty="0"/>
              <a:t>This would be a “three against nine” F</a:t>
            </a:r>
            <a:r>
              <a:rPr lang="en-US" sz="100" dirty="0"/>
              <a:t> </a:t>
            </a:r>
            <a:r>
              <a:rPr lang="en-US" dirty="0"/>
              <a:t>R</a:t>
            </a:r>
            <a:r>
              <a:rPr lang="en-US" sz="100" dirty="0"/>
              <a:t> </a:t>
            </a:r>
            <a:r>
              <a:rPr lang="en-US" dirty="0"/>
              <a:t>A .</a:t>
            </a:r>
            <a:endParaRPr lang="en-IN" dirty="0"/>
          </a:p>
        </p:txBody>
      </p:sp>
      <p:pic>
        <p:nvPicPr>
          <p:cNvPr id="7" name="Picture 6" descr="A time line depicting an FRA example.">
            <a:extLst>
              <a:ext uri="{FF2B5EF4-FFF2-40B4-BE49-F238E27FC236}">
                <a16:creationId xmlns="" xmlns:a16="http://schemas.microsoft.com/office/drawing/2014/main" id="{0348E733-2F7B-1B13-4860-4FACFA75562F}"/>
              </a:ext>
            </a:extLst>
          </p:cNvPr>
          <p:cNvPicPr>
            <a:picLocks noChangeAspect="1"/>
          </p:cNvPicPr>
          <p:nvPr/>
        </p:nvPicPr>
        <p:blipFill>
          <a:blip r:embed="rId2"/>
          <a:stretch>
            <a:fillRect/>
          </a:stretch>
        </p:blipFill>
        <p:spPr>
          <a:xfrm>
            <a:off x="536098" y="4109361"/>
            <a:ext cx="8071804" cy="1304657"/>
          </a:xfrm>
          <a:prstGeom prst="rect">
            <a:avLst/>
          </a:prstGeom>
        </p:spPr>
      </p:pic>
      <p:sp>
        <p:nvSpPr>
          <p:cNvPr id="5" name="Text Placeholder 4">
            <a:extLst>
              <a:ext uri="{FF2B5EF4-FFF2-40B4-BE49-F238E27FC236}">
                <a16:creationId xmlns="" xmlns:a16="http://schemas.microsoft.com/office/drawing/2014/main" id="{BDCA5086-8C00-BABB-F7D0-7F668648B517}"/>
              </a:ext>
            </a:extLst>
          </p:cNvPr>
          <p:cNvSpPr>
            <a:spLocks noGrp="1"/>
          </p:cNvSpPr>
          <p:nvPr>
            <p:ph type="body" sz="quarter" idx="12"/>
          </p:nvPr>
        </p:nvSpPr>
        <p:spPr>
          <a:xfrm>
            <a:off x="3004955" y="6288833"/>
            <a:ext cx="3134090" cy="226267"/>
          </a:xfrm>
        </p:spPr>
        <p:txBody>
          <a:bodyPr/>
          <a:lstStyle/>
          <a:p>
            <a:r>
              <a:rPr lang="en-US" sz="1200" dirty="0">
                <a:hlinkClick r:id="rId3" action="ppaction://hlinksldjump"/>
              </a:rPr>
              <a:t>Access the text alternative for slide images.</a:t>
            </a:r>
            <a:endParaRPr lang="en-IN" sz="1200" dirty="0">
              <a:hlinkClick r:id="rId3" action="ppaction://hlinksldjump"/>
            </a:endParaRPr>
          </a:p>
        </p:txBody>
      </p:sp>
      <p:sp>
        <p:nvSpPr>
          <p:cNvPr id="6" name="Slide Number Placeholder 5">
            <a:extLst>
              <a:ext uri="{FF2B5EF4-FFF2-40B4-BE49-F238E27FC236}">
                <a16:creationId xmlns="" xmlns:a16="http://schemas.microsoft.com/office/drawing/2014/main" id="{5AEB8258-0119-C904-5269-D45D9B7EFD6D}"/>
              </a:ext>
            </a:extLst>
          </p:cNvPr>
          <p:cNvSpPr>
            <a:spLocks noGrp="1"/>
          </p:cNvSpPr>
          <p:nvPr>
            <p:ph type="sldNum" sz="quarter" idx="4"/>
          </p:nvPr>
        </p:nvSpPr>
        <p:spPr/>
        <p:txBody>
          <a:bodyPr/>
          <a:lstStyle/>
          <a:p>
            <a:fld id="{68151E55-6873-49E2-B8D5-2F265E6F1973}" type="slidenum">
              <a:rPr lang="en-US" smtClean="0"/>
              <a:pPr/>
              <a:t>27</a:t>
            </a:fld>
            <a:endParaRPr lang="en-US" dirty="0"/>
          </a:p>
        </p:txBody>
      </p:sp>
    </p:spTree>
    <p:extLst>
      <p:ext uri="{BB962C8B-B14F-4D97-AF65-F5344CB8AC3E}">
        <p14:creationId xmlns:p14="http://schemas.microsoft.com/office/powerpoint/2010/main" val="2428474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DB3A4C-602F-D87E-47FF-FFBE732E6D03}"/>
              </a:ext>
            </a:extLst>
          </p:cNvPr>
          <p:cNvSpPr>
            <a:spLocks noGrp="1"/>
          </p:cNvSpPr>
          <p:nvPr>
            <p:ph type="title"/>
          </p:nvPr>
        </p:nvSpPr>
        <p:spPr/>
        <p:txBody>
          <a:bodyPr/>
          <a:lstStyle/>
          <a:p>
            <a:r>
              <a:rPr lang="en-IN" sz="3600" dirty="0"/>
              <a:t>Forward Rate Agreements </a:t>
            </a:r>
            <a:r>
              <a:rPr lang="en-IN" sz="1000" b="0" dirty="0"/>
              <a:t>3</a:t>
            </a:r>
          </a:p>
        </p:txBody>
      </p:sp>
      <p:sp>
        <p:nvSpPr>
          <p:cNvPr id="3" name="Content Placeholder 2">
            <a:extLst>
              <a:ext uri="{FF2B5EF4-FFF2-40B4-BE49-F238E27FC236}">
                <a16:creationId xmlns="" xmlns:a16="http://schemas.microsoft.com/office/drawing/2014/main" id="{6C0731E7-E806-8516-1927-BAD0D1689325}"/>
              </a:ext>
            </a:extLst>
          </p:cNvPr>
          <p:cNvSpPr>
            <a:spLocks noGrp="1"/>
          </p:cNvSpPr>
          <p:nvPr>
            <p:ph sz="quarter" idx="11"/>
          </p:nvPr>
        </p:nvSpPr>
        <p:spPr>
          <a:xfrm>
            <a:off x="342900" y="1276710"/>
            <a:ext cx="8458200" cy="795282"/>
          </a:xfrm>
        </p:spPr>
        <p:txBody>
          <a:bodyPr/>
          <a:lstStyle/>
          <a:p>
            <a:r>
              <a:rPr lang="en-US" dirty="0"/>
              <a:t>Payment amount under an F</a:t>
            </a:r>
            <a:r>
              <a:rPr lang="en-US" sz="100" dirty="0"/>
              <a:t> </a:t>
            </a:r>
            <a:r>
              <a:rPr lang="en-US" dirty="0"/>
              <a:t>R</a:t>
            </a:r>
            <a:r>
              <a:rPr lang="en-US" sz="100" dirty="0"/>
              <a:t> </a:t>
            </a:r>
            <a:r>
              <a:rPr lang="en-US" dirty="0"/>
              <a:t>A is calculated as the absolute value of:</a:t>
            </a:r>
            <a:endParaRPr lang="en-IN" dirty="0"/>
          </a:p>
        </p:txBody>
      </p:sp>
      <p:graphicFrame>
        <p:nvGraphicFramePr>
          <p:cNvPr id="8" name="Object 3">
            <a:extLst>
              <a:ext uri="{FF2B5EF4-FFF2-40B4-BE49-F238E27FC236}">
                <a16:creationId xmlns="" xmlns:a16="http://schemas.microsoft.com/office/drawing/2014/main" id="{7AA3104F-11BE-609B-49D8-FC6D9CDB5964}"/>
              </a:ext>
            </a:extLst>
          </p:cNvPr>
          <p:cNvGraphicFramePr>
            <a:graphicFrameLocks noChangeAspect="1"/>
          </p:cNvGraphicFramePr>
          <p:nvPr>
            <p:extLst>
              <p:ext uri="{D42A27DB-BD31-4B8C-83A1-F6EECF244321}">
                <p14:modId xmlns:p14="http://schemas.microsoft.com/office/powerpoint/2010/main" val="736545607"/>
              </p:ext>
            </p:extLst>
          </p:nvPr>
        </p:nvGraphicFramePr>
        <p:xfrm>
          <a:off x="1447800" y="2636829"/>
          <a:ext cx="5589747" cy="878364"/>
        </p:xfrm>
        <a:graphic>
          <a:graphicData uri="http://schemas.openxmlformats.org/presentationml/2006/ole">
            <mc:AlternateContent xmlns:mc="http://schemas.openxmlformats.org/markup-compatibility/2006">
              <mc:Choice xmlns:v="urn:schemas-microsoft-com:vml" Requires="v">
                <p:oleObj spid="_x0000_s2056" name="Equation" r:id="rId4" imgW="5079960" imgH="799920" progId="Equation.DSMT4">
                  <p:embed/>
                </p:oleObj>
              </mc:Choice>
              <mc:Fallback>
                <p:oleObj name="Equation" r:id="rId4" imgW="5079960" imgH="799920" progId="Equation.DSMT4">
                  <p:embed/>
                  <p:pic>
                    <p:nvPicPr>
                      <p:cNvPr id="7" name="Object 3">
                        <a:extLst>
                          <a:ext uri="{FF2B5EF4-FFF2-40B4-BE49-F238E27FC236}">
                            <a16:creationId xmlns="" xmlns:a16="http://schemas.microsoft.com/office/drawing/2014/main" id="{E71C2FE3-E551-48CC-80BC-BE2F1EDEC8A1}"/>
                          </a:ext>
                        </a:extLst>
                      </p:cNvPr>
                      <p:cNvPicPr/>
                      <p:nvPr/>
                    </p:nvPicPr>
                    <p:blipFill>
                      <a:blip r:embed="rId5"/>
                      <a:stretch>
                        <a:fillRect/>
                      </a:stretch>
                    </p:blipFill>
                    <p:spPr>
                      <a:xfrm>
                        <a:off x="1447800" y="2636829"/>
                        <a:ext cx="5589747" cy="878364"/>
                      </a:xfrm>
                      <a:prstGeom prst="rect">
                        <a:avLst/>
                      </a:prstGeom>
                    </p:spPr>
                  </p:pic>
                </p:oleObj>
              </mc:Fallback>
            </mc:AlternateContent>
          </a:graphicData>
        </a:graphic>
      </p:graphicFrame>
      <p:sp>
        <p:nvSpPr>
          <p:cNvPr id="4" name="Content Placeholder 3">
            <a:extLst>
              <a:ext uri="{FF2B5EF4-FFF2-40B4-BE49-F238E27FC236}">
                <a16:creationId xmlns="" xmlns:a16="http://schemas.microsoft.com/office/drawing/2014/main" id="{59777FB8-CBBB-1DFB-E6E7-D379A697888E}"/>
              </a:ext>
            </a:extLst>
          </p:cNvPr>
          <p:cNvSpPr>
            <a:spLocks noGrp="1"/>
          </p:cNvSpPr>
          <p:nvPr>
            <p:ph sz="quarter" idx="14"/>
          </p:nvPr>
        </p:nvSpPr>
        <p:spPr>
          <a:xfrm>
            <a:off x="342900" y="4022388"/>
            <a:ext cx="8458200" cy="491247"/>
          </a:xfrm>
        </p:spPr>
        <p:txBody>
          <a:bodyPr/>
          <a:lstStyle/>
          <a:p>
            <a:r>
              <a:rPr lang="en-US" i="1" dirty="0"/>
              <a:t>Days </a:t>
            </a:r>
            <a:r>
              <a:rPr lang="en-US" dirty="0"/>
              <a:t>denotes the length of the F</a:t>
            </a:r>
            <a:r>
              <a:rPr lang="en-US" sz="100" dirty="0"/>
              <a:t> </a:t>
            </a:r>
            <a:r>
              <a:rPr lang="en-US" dirty="0"/>
              <a:t>R</a:t>
            </a:r>
            <a:r>
              <a:rPr lang="en-US" sz="100" dirty="0"/>
              <a:t> </a:t>
            </a:r>
            <a:r>
              <a:rPr lang="en-US" dirty="0"/>
              <a:t>A period.</a:t>
            </a:r>
            <a:endParaRPr lang="en-IN" dirty="0"/>
          </a:p>
        </p:txBody>
      </p:sp>
      <p:sp>
        <p:nvSpPr>
          <p:cNvPr id="7" name="Slide Number Placeholder 6">
            <a:extLst>
              <a:ext uri="{FF2B5EF4-FFF2-40B4-BE49-F238E27FC236}">
                <a16:creationId xmlns="" xmlns:a16="http://schemas.microsoft.com/office/drawing/2014/main" id="{0005F14A-ADD1-F371-5941-FC55FE5C0FDE}"/>
              </a:ext>
            </a:extLst>
          </p:cNvPr>
          <p:cNvSpPr>
            <a:spLocks noGrp="1"/>
          </p:cNvSpPr>
          <p:nvPr>
            <p:ph type="sldNum" sz="quarter" idx="10"/>
          </p:nvPr>
        </p:nvSpPr>
        <p:spPr/>
        <p:txBody>
          <a:bodyPr/>
          <a:lstStyle/>
          <a:p>
            <a:fld id="{68151E55-6873-49E2-B8D5-2F265E6F1973}" type="slidenum">
              <a:rPr lang="en-US" smtClean="0"/>
              <a:t>28</a:t>
            </a:fld>
            <a:endParaRPr lang="en-US"/>
          </a:p>
        </p:txBody>
      </p:sp>
    </p:spTree>
    <p:extLst>
      <p:ext uri="{BB962C8B-B14F-4D97-AF65-F5344CB8AC3E}">
        <p14:creationId xmlns:p14="http://schemas.microsoft.com/office/powerpoint/2010/main" val="909786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10B06A-2FA8-5A52-5076-370C760B44F6}"/>
              </a:ext>
            </a:extLst>
          </p:cNvPr>
          <p:cNvSpPr>
            <a:spLocks noGrp="1"/>
          </p:cNvSpPr>
          <p:nvPr>
            <p:ph type="title"/>
          </p:nvPr>
        </p:nvSpPr>
        <p:spPr/>
        <p:txBody>
          <a:bodyPr/>
          <a:lstStyle/>
          <a:p>
            <a:r>
              <a:rPr lang="en-IN" dirty="0"/>
              <a:t>Euronotes</a:t>
            </a:r>
          </a:p>
        </p:txBody>
      </p:sp>
      <p:sp>
        <p:nvSpPr>
          <p:cNvPr id="3" name="Content Placeholder 2">
            <a:extLst>
              <a:ext uri="{FF2B5EF4-FFF2-40B4-BE49-F238E27FC236}">
                <a16:creationId xmlns="" xmlns:a16="http://schemas.microsoft.com/office/drawing/2014/main" id="{5E698F9C-2976-FD7F-7440-F0A685F18E4D}"/>
              </a:ext>
            </a:extLst>
          </p:cNvPr>
          <p:cNvSpPr>
            <a:spLocks noGrp="1"/>
          </p:cNvSpPr>
          <p:nvPr>
            <p:ph sz="quarter" idx="11"/>
          </p:nvPr>
        </p:nvSpPr>
        <p:spPr/>
        <p:txBody>
          <a:bodyPr/>
          <a:lstStyle/>
          <a:p>
            <a:r>
              <a:rPr lang="en-US" b="1" dirty="0"/>
              <a:t>Euronotes</a:t>
            </a:r>
            <a:r>
              <a:rPr lang="en-US" dirty="0"/>
              <a:t> are short-term notes underwritten by a group of international investment or commercial banks called a “facility”</a:t>
            </a:r>
          </a:p>
          <a:p>
            <a:pPr marL="292608" indent="-292608">
              <a:buFont typeface="Arial" panose="020B0604020202020204" pitchFamily="34" charset="0"/>
              <a:buChar char="•"/>
            </a:pPr>
            <a:r>
              <a:rPr lang="en-US" dirty="0"/>
              <a:t>Client-borrower makes an agreement with a facility to issue Euronotes in its own name for a period of time, generally 3 to 10 years.</a:t>
            </a:r>
          </a:p>
          <a:p>
            <a:pPr marL="292608" indent="-292608">
              <a:buFont typeface="Arial" panose="020B0604020202020204" pitchFamily="34" charset="0"/>
              <a:buChar char="•"/>
            </a:pPr>
            <a:r>
              <a:rPr lang="en-US" dirty="0"/>
              <a:t>Sold at a discount from face value and pay back the full face value at maturity.</a:t>
            </a:r>
          </a:p>
          <a:p>
            <a:pPr marL="292608" indent="-292608">
              <a:buFont typeface="Arial" panose="020B0604020202020204" pitchFamily="34" charset="0"/>
              <a:buChar char="•"/>
            </a:pPr>
            <a:r>
              <a:rPr lang="en-US" dirty="0"/>
              <a:t>Maturity is typically three to six months.</a:t>
            </a:r>
          </a:p>
          <a:p>
            <a:pPr marL="292608" indent="-292608">
              <a:buFont typeface="Arial" panose="020B0604020202020204" pitchFamily="34" charset="0"/>
              <a:buChar char="•"/>
            </a:pPr>
            <a:r>
              <a:rPr lang="en-US" dirty="0"/>
              <a:t>Attractive to borrowers because interest expense is usually slightly less in comparison to syndicated Eurobank loans.</a:t>
            </a:r>
            <a:endParaRPr lang="en-IN" dirty="0"/>
          </a:p>
        </p:txBody>
      </p:sp>
      <p:sp>
        <p:nvSpPr>
          <p:cNvPr id="6" name="Slide Number Placeholder 5">
            <a:extLst>
              <a:ext uri="{FF2B5EF4-FFF2-40B4-BE49-F238E27FC236}">
                <a16:creationId xmlns="" xmlns:a16="http://schemas.microsoft.com/office/drawing/2014/main" id="{D04E34DA-13DD-EC58-AED2-8F5E6D879602}"/>
              </a:ext>
            </a:extLst>
          </p:cNvPr>
          <p:cNvSpPr>
            <a:spLocks noGrp="1"/>
          </p:cNvSpPr>
          <p:nvPr>
            <p:ph type="sldNum" sz="quarter" idx="4"/>
          </p:nvPr>
        </p:nvSpPr>
        <p:spPr/>
        <p:txBody>
          <a:bodyPr/>
          <a:lstStyle/>
          <a:p>
            <a:fld id="{68151E55-6873-49E2-B8D5-2F265E6F1973}" type="slidenum">
              <a:rPr lang="en-US" smtClean="0"/>
              <a:pPr/>
              <a:t>29</a:t>
            </a:fld>
            <a:endParaRPr lang="en-US" dirty="0"/>
          </a:p>
        </p:txBody>
      </p:sp>
    </p:spTree>
    <p:extLst>
      <p:ext uri="{BB962C8B-B14F-4D97-AF65-F5344CB8AC3E}">
        <p14:creationId xmlns:p14="http://schemas.microsoft.com/office/powerpoint/2010/main" val="2427442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9250B5-5126-9A0F-4156-FB56AD9C5C36}"/>
              </a:ext>
            </a:extLst>
          </p:cNvPr>
          <p:cNvSpPr>
            <a:spLocks noGrp="1"/>
          </p:cNvSpPr>
          <p:nvPr>
            <p:ph type="title"/>
          </p:nvPr>
        </p:nvSpPr>
        <p:spPr/>
        <p:txBody>
          <a:bodyPr/>
          <a:lstStyle/>
          <a:p>
            <a:r>
              <a:rPr lang="en-IN" sz="3600" dirty="0"/>
              <a:t>Chapter Outline </a:t>
            </a:r>
            <a:r>
              <a:rPr lang="en-IN" sz="1000" b="0" dirty="0"/>
              <a:t>2</a:t>
            </a:r>
          </a:p>
        </p:txBody>
      </p:sp>
      <p:sp>
        <p:nvSpPr>
          <p:cNvPr id="3" name="Content Placeholder 2">
            <a:extLst>
              <a:ext uri="{FF2B5EF4-FFF2-40B4-BE49-F238E27FC236}">
                <a16:creationId xmlns="" xmlns:a16="http://schemas.microsoft.com/office/drawing/2014/main" id="{3E639070-31B5-9668-2D72-22FA21006B26}"/>
              </a:ext>
            </a:extLst>
          </p:cNvPr>
          <p:cNvSpPr>
            <a:spLocks noGrp="1"/>
          </p:cNvSpPr>
          <p:nvPr>
            <p:ph sz="quarter" idx="11"/>
          </p:nvPr>
        </p:nvSpPr>
        <p:spPr>
          <a:xfrm>
            <a:off x="342900" y="1276710"/>
            <a:ext cx="8458200" cy="2945094"/>
          </a:xfrm>
        </p:spPr>
        <p:txBody>
          <a:bodyPr/>
          <a:lstStyle/>
          <a:p>
            <a:r>
              <a:rPr lang="en-IN" sz="1600" dirty="0"/>
              <a:t>International Money Market.</a:t>
            </a:r>
          </a:p>
          <a:p>
            <a:pPr marL="292608" indent="-292608">
              <a:buFont typeface="Arial" panose="020B0604020202020204" pitchFamily="34" charset="0"/>
              <a:buChar char="•"/>
            </a:pPr>
            <a:r>
              <a:rPr lang="en-IN" sz="1600" dirty="0"/>
              <a:t>International Money Market.</a:t>
            </a:r>
          </a:p>
          <a:p>
            <a:pPr marL="292608" indent="-292608">
              <a:buFont typeface="Arial" panose="020B0604020202020204" pitchFamily="34" charset="0"/>
              <a:buChar char="•"/>
            </a:pPr>
            <a:r>
              <a:rPr lang="en-IN" sz="1600" dirty="0"/>
              <a:t>Alternative Risk-Free Rates</a:t>
            </a:r>
          </a:p>
          <a:p>
            <a:pPr marL="292608" indent="-292608">
              <a:buFont typeface="Arial" panose="020B0604020202020204" pitchFamily="34" charset="0"/>
              <a:buChar char="•"/>
            </a:pPr>
            <a:r>
              <a:rPr lang="en-IN" sz="1600" dirty="0"/>
              <a:t>Eurocredits.</a:t>
            </a:r>
          </a:p>
          <a:p>
            <a:pPr marL="292608" indent="-292608">
              <a:buFont typeface="Arial" panose="020B0604020202020204" pitchFamily="34" charset="0"/>
              <a:buChar char="•"/>
            </a:pPr>
            <a:r>
              <a:rPr lang="en-IN" sz="1600" dirty="0"/>
              <a:t>Forward Rate Agreements.</a:t>
            </a:r>
          </a:p>
          <a:p>
            <a:pPr marL="292608" indent="-292608">
              <a:buFont typeface="Arial" panose="020B0604020202020204" pitchFamily="34" charset="0"/>
              <a:buChar char="•"/>
            </a:pPr>
            <a:r>
              <a:rPr lang="en-IN" sz="1600" dirty="0"/>
              <a:t>Euronotes.</a:t>
            </a:r>
          </a:p>
          <a:p>
            <a:pPr marL="292608" indent="-292608">
              <a:buFont typeface="Arial" panose="020B0604020202020204" pitchFamily="34" charset="0"/>
              <a:buChar char="•"/>
            </a:pPr>
            <a:r>
              <a:rPr lang="en-IN" sz="1600" dirty="0"/>
              <a:t>Eurocommercial Paper.</a:t>
            </a:r>
          </a:p>
          <a:p>
            <a:pPr marL="292608" indent="-292608">
              <a:buFont typeface="Arial" panose="020B0604020202020204" pitchFamily="34" charset="0"/>
              <a:buChar char="•"/>
            </a:pPr>
            <a:r>
              <a:rPr lang="en-IN" sz="1600" dirty="0"/>
              <a:t>C</a:t>
            </a:r>
            <a:r>
              <a:rPr lang="en-IN" sz="100" dirty="0"/>
              <a:t> </a:t>
            </a:r>
            <a:r>
              <a:rPr lang="en-IN" sz="1600" dirty="0"/>
              <a:t>M</a:t>
            </a:r>
            <a:r>
              <a:rPr lang="en-IN" sz="100" dirty="0"/>
              <a:t> </a:t>
            </a:r>
            <a:r>
              <a:rPr lang="en-IN" sz="1600" dirty="0"/>
              <a:t>E S</a:t>
            </a:r>
            <a:r>
              <a:rPr lang="en-IN" sz="100" dirty="0"/>
              <a:t> </a:t>
            </a:r>
            <a:r>
              <a:rPr lang="en-IN" sz="1600" dirty="0"/>
              <a:t>O</a:t>
            </a:r>
            <a:r>
              <a:rPr lang="en-IN" sz="100" dirty="0"/>
              <a:t> </a:t>
            </a:r>
            <a:r>
              <a:rPr lang="en-IN" sz="1600" dirty="0"/>
              <a:t>F</a:t>
            </a:r>
            <a:r>
              <a:rPr lang="en-IN" sz="100" dirty="0"/>
              <a:t> </a:t>
            </a:r>
            <a:r>
              <a:rPr lang="en-IN" sz="1600" dirty="0"/>
              <a:t>R Futures Contracts.</a:t>
            </a:r>
          </a:p>
        </p:txBody>
      </p:sp>
      <p:sp>
        <p:nvSpPr>
          <p:cNvPr id="8" name="Content Placeholder 7">
            <a:extLst>
              <a:ext uri="{FF2B5EF4-FFF2-40B4-BE49-F238E27FC236}">
                <a16:creationId xmlns="" xmlns:a16="http://schemas.microsoft.com/office/drawing/2014/main" id="{98E3018A-64DC-F1A8-1A0D-9D4505B540A1}"/>
              </a:ext>
            </a:extLst>
          </p:cNvPr>
          <p:cNvSpPr>
            <a:spLocks noGrp="1"/>
          </p:cNvSpPr>
          <p:nvPr>
            <p:ph sz="quarter" idx="15"/>
          </p:nvPr>
        </p:nvSpPr>
        <p:spPr>
          <a:xfrm>
            <a:off x="356750" y="4288275"/>
            <a:ext cx="8458200" cy="1441317"/>
          </a:xfrm>
        </p:spPr>
        <p:txBody>
          <a:bodyPr/>
          <a:lstStyle/>
          <a:p>
            <a:r>
              <a:rPr lang="en-US" sz="1600" dirty="0"/>
              <a:t>International Debt Crisis.</a:t>
            </a:r>
          </a:p>
          <a:p>
            <a:pPr marL="292608" indent="-292608">
              <a:buFont typeface="Arial" panose="020B0604020202020204" pitchFamily="34" charset="0"/>
              <a:buChar char="•"/>
            </a:pPr>
            <a:r>
              <a:rPr lang="en-US" sz="1600" dirty="0"/>
              <a:t>History.</a:t>
            </a:r>
          </a:p>
          <a:p>
            <a:pPr marL="292608" indent="-292608">
              <a:buFont typeface="Arial" panose="020B0604020202020204" pitchFamily="34" charset="0"/>
              <a:buChar char="•"/>
            </a:pPr>
            <a:r>
              <a:rPr lang="en-US" sz="1600" dirty="0"/>
              <a:t>Debt-for-Equity Swaps.</a:t>
            </a:r>
          </a:p>
          <a:p>
            <a:pPr marL="292608" indent="-292608">
              <a:buFont typeface="Arial" panose="020B0604020202020204" pitchFamily="34" charset="0"/>
              <a:buChar char="•"/>
            </a:pPr>
            <a:r>
              <a:rPr lang="en-US" sz="1600" dirty="0"/>
              <a:t>The Solution: Brady Bonds.</a:t>
            </a:r>
            <a:endParaRPr lang="en-IN" sz="1600" dirty="0"/>
          </a:p>
        </p:txBody>
      </p:sp>
      <p:sp>
        <p:nvSpPr>
          <p:cNvPr id="4" name="Content Placeholder 3">
            <a:extLst>
              <a:ext uri="{FF2B5EF4-FFF2-40B4-BE49-F238E27FC236}">
                <a16:creationId xmlns="" xmlns:a16="http://schemas.microsoft.com/office/drawing/2014/main" id="{E0F87834-A395-3E60-AB8F-594B25E56BE4}"/>
              </a:ext>
            </a:extLst>
          </p:cNvPr>
          <p:cNvSpPr>
            <a:spLocks noGrp="1"/>
          </p:cNvSpPr>
          <p:nvPr>
            <p:ph sz="quarter" idx="14"/>
          </p:nvPr>
        </p:nvSpPr>
        <p:spPr>
          <a:xfrm>
            <a:off x="356750" y="5821333"/>
            <a:ext cx="8458200" cy="686469"/>
          </a:xfrm>
        </p:spPr>
        <p:txBody>
          <a:bodyPr/>
          <a:lstStyle/>
          <a:p>
            <a:r>
              <a:rPr lang="en-IN" sz="1600" dirty="0"/>
              <a:t>The Asian Crisis.</a:t>
            </a:r>
          </a:p>
          <a:p>
            <a:r>
              <a:rPr lang="en-IN" sz="1600" dirty="0"/>
              <a:t>Global Financial Crisis.</a:t>
            </a:r>
          </a:p>
        </p:txBody>
      </p:sp>
      <p:sp>
        <p:nvSpPr>
          <p:cNvPr id="7" name="Slide Number Placeholder 6">
            <a:extLst>
              <a:ext uri="{FF2B5EF4-FFF2-40B4-BE49-F238E27FC236}">
                <a16:creationId xmlns="" xmlns:a16="http://schemas.microsoft.com/office/drawing/2014/main" id="{F2EB1407-9EEA-5C84-E9E9-17BD0B61FB12}"/>
              </a:ext>
            </a:extLst>
          </p:cNvPr>
          <p:cNvSpPr>
            <a:spLocks noGrp="1"/>
          </p:cNvSpPr>
          <p:nvPr>
            <p:ph type="sldNum" sz="quarter" idx="10"/>
          </p:nvPr>
        </p:nvSpPr>
        <p:spPr/>
        <p:txBody>
          <a:bodyPr/>
          <a:lstStyle/>
          <a:p>
            <a:fld id="{68151E55-6873-49E2-B8D5-2F265E6F1973}" type="slidenum">
              <a:rPr lang="en-US" smtClean="0"/>
              <a:t>3</a:t>
            </a:fld>
            <a:endParaRPr lang="en-US"/>
          </a:p>
        </p:txBody>
      </p:sp>
    </p:spTree>
    <p:extLst>
      <p:ext uri="{BB962C8B-B14F-4D97-AF65-F5344CB8AC3E}">
        <p14:creationId xmlns:p14="http://schemas.microsoft.com/office/powerpoint/2010/main" val="2959531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8D7463-3AA9-B1D8-BD4D-6F68D6D436C1}"/>
              </a:ext>
            </a:extLst>
          </p:cNvPr>
          <p:cNvSpPr>
            <a:spLocks noGrp="1"/>
          </p:cNvSpPr>
          <p:nvPr>
            <p:ph type="title"/>
          </p:nvPr>
        </p:nvSpPr>
        <p:spPr/>
        <p:txBody>
          <a:bodyPr/>
          <a:lstStyle/>
          <a:p>
            <a:r>
              <a:rPr lang="en-IN" dirty="0"/>
              <a:t>Eurocommercial Paper</a:t>
            </a:r>
          </a:p>
        </p:txBody>
      </p:sp>
      <p:sp>
        <p:nvSpPr>
          <p:cNvPr id="3" name="Content Placeholder 2">
            <a:extLst>
              <a:ext uri="{FF2B5EF4-FFF2-40B4-BE49-F238E27FC236}">
                <a16:creationId xmlns="" xmlns:a16="http://schemas.microsoft.com/office/drawing/2014/main" id="{3697890F-CE7A-D915-0CB0-239DAEBE25C1}"/>
              </a:ext>
            </a:extLst>
          </p:cNvPr>
          <p:cNvSpPr>
            <a:spLocks noGrp="1"/>
          </p:cNvSpPr>
          <p:nvPr>
            <p:ph sz="quarter" idx="11"/>
          </p:nvPr>
        </p:nvSpPr>
        <p:spPr/>
        <p:txBody>
          <a:bodyPr/>
          <a:lstStyle/>
          <a:p>
            <a:r>
              <a:rPr lang="en-US" b="1" dirty="0"/>
              <a:t>Eurocommercial paper</a:t>
            </a:r>
            <a:r>
              <a:rPr lang="en-US" dirty="0"/>
              <a:t>, like domestic commercial paper, is an unsecured short-term promissory note issued by a corporation or a bank and placed directly with the investment public through a dealer</a:t>
            </a:r>
          </a:p>
          <a:p>
            <a:r>
              <a:rPr lang="en-US" dirty="0"/>
              <a:t>Sold at a discount from face value, like Euronotes.</a:t>
            </a:r>
          </a:p>
          <a:p>
            <a:r>
              <a:rPr lang="en-US" dirty="0"/>
              <a:t>Maturities typically range from one to six months.</a:t>
            </a:r>
          </a:p>
          <a:p>
            <a:r>
              <a:rPr lang="en-US" dirty="0"/>
              <a:t>Vast majority of Eurocommercial paper is denominated in the euro and the U.S. dollar.</a:t>
            </a:r>
          </a:p>
          <a:p>
            <a:r>
              <a:rPr lang="en-US" dirty="0"/>
              <a:t>Eurocommercial paper issuers tend to be of much lower quality than their U.S. counterparts.</a:t>
            </a:r>
          </a:p>
          <a:p>
            <a:pPr marL="292608" indent="-292608">
              <a:buFont typeface="Arial" panose="020B0604020202020204" pitchFamily="34" charset="0"/>
              <a:buChar char="•"/>
            </a:pPr>
            <a:r>
              <a:rPr lang="en-US" dirty="0"/>
              <a:t>As such, yields tend to be higher.</a:t>
            </a:r>
            <a:endParaRPr lang="en-IN" dirty="0"/>
          </a:p>
        </p:txBody>
      </p:sp>
      <p:sp>
        <p:nvSpPr>
          <p:cNvPr id="6" name="Slide Number Placeholder 5">
            <a:extLst>
              <a:ext uri="{FF2B5EF4-FFF2-40B4-BE49-F238E27FC236}">
                <a16:creationId xmlns="" xmlns:a16="http://schemas.microsoft.com/office/drawing/2014/main" id="{5CA71B2B-1EF8-FA15-C8C0-DC48E568A97D}"/>
              </a:ext>
            </a:extLst>
          </p:cNvPr>
          <p:cNvSpPr>
            <a:spLocks noGrp="1"/>
          </p:cNvSpPr>
          <p:nvPr>
            <p:ph type="sldNum" sz="quarter" idx="4"/>
          </p:nvPr>
        </p:nvSpPr>
        <p:spPr/>
        <p:txBody>
          <a:bodyPr/>
          <a:lstStyle/>
          <a:p>
            <a:fld id="{68151E55-6873-49E2-B8D5-2F265E6F1973}" type="slidenum">
              <a:rPr lang="en-US" smtClean="0"/>
              <a:pPr/>
              <a:t>30</a:t>
            </a:fld>
            <a:endParaRPr lang="en-US" dirty="0"/>
          </a:p>
        </p:txBody>
      </p:sp>
    </p:spTree>
    <p:extLst>
      <p:ext uri="{BB962C8B-B14F-4D97-AF65-F5344CB8AC3E}">
        <p14:creationId xmlns:p14="http://schemas.microsoft.com/office/powerpoint/2010/main" val="1991808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DE8303-1404-5579-CEAF-690EF7EEE0F2}"/>
              </a:ext>
            </a:extLst>
          </p:cNvPr>
          <p:cNvSpPr>
            <a:spLocks noGrp="1"/>
          </p:cNvSpPr>
          <p:nvPr>
            <p:ph type="title"/>
          </p:nvPr>
        </p:nvSpPr>
        <p:spPr/>
        <p:txBody>
          <a:bodyPr/>
          <a:lstStyle/>
          <a:p>
            <a:r>
              <a:rPr lang="en-IN" dirty="0"/>
              <a:t>C</a:t>
            </a:r>
            <a:r>
              <a:rPr lang="en-IN" sz="100" dirty="0"/>
              <a:t> </a:t>
            </a:r>
            <a:r>
              <a:rPr lang="en-IN" dirty="0"/>
              <a:t>M</a:t>
            </a:r>
            <a:r>
              <a:rPr lang="en-IN" sz="100" dirty="0"/>
              <a:t> </a:t>
            </a:r>
            <a:r>
              <a:rPr lang="en-IN" dirty="0"/>
              <a:t>E S</a:t>
            </a:r>
            <a:r>
              <a:rPr lang="en-IN" sz="100" dirty="0"/>
              <a:t> </a:t>
            </a:r>
            <a:r>
              <a:rPr lang="en-IN" dirty="0"/>
              <a:t>O</a:t>
            </a:r>
            <a:r>
              <a:rPr lang="en-IN" sz="100" dirty="0"/>
              <a:t> </a:t>
            </a:r>
            <a:r>
              <a:rPr lang="en-IN" dirty="0"/>
              <a:t>F</a:t>
            </a:r>
            <a:r>
              <a:rPr lang="en-IN" sz="100" dirty="0"/>
              <a:t> </a:t>
            </a:r>
            <a:r>
              <a:rPr lang="en-IN" dirty="0"/>
              <a:t>R Futures Contract</a:t>
            </a:r>
          </a:p>
        </p:txBody>
      </p:sp>
      <p:sp>
        <p:nvSpPr>
          <p:cNvPr id="3" name="Content Placeholder 2">
            <a:extLst>
              <a:ext uri="{FF2B5EF4-FFF2-40B4-BE49-F238E27FC236}">
                <a16:creationId xmlns="" xmlns:a16="http://schemas.microsoft.com/office/drawing/2014/main" id="{DF933177-52D9-7A35-4454-754C7669BCB0}"/>
              </a:ext>
            </a:extLst>
          </p:cNvPr>
          <p:cNvSpPr>
            <a:spLocks noGrp="1"/>
          </p:cNvSpPr>
          <p:nvPr>
            <p:ph sz="quarter" idx="11"/>
          </p:nvPr>
        </p:nvSpPr>
        <p:spPr/>
        <p:txBody>
          <a:bodyPr/>
          <a:lstStyle/>
          <a:p>
            <a:r>
              <a:rPr lang="en-US" dirty="0"/>
              <a:t>One-Month and Three-Month S</a:t>
            </a:r>
            <a:r>
              <a:rPr lang="en-US" sz="100" dirty="0"/>
              <a:t> </a:t>
            </a:r>
            <a:r>
              <a:rPr lang="en-US" dirty="0"/>
              <a:t>O</a:t>
            </a:r>
            <a:r>
              <a:rPr lang="en-US" sz="100" dirty="0"/>
              <a:t> </a:t>
            </a:r>
            <a:r>
              <a:rPr lang="en-US" dirty="0"/>
              <a:t>F</a:t>
            </a:r>
            <a:r>
              <a:rPr lang="en-US" sz="100" dirty="0"/>
              <a:t> </a:t>
            </a:r>
            <a:r>
              <a:rPr lang="en-US" dirty="0"/>
              <a:t>R interest rate futures contracts traded on the C</a:t>
            </a:r>
            <a:r>
              <a:rPr lang="en-US" sz="100" dirty="0"/>
              <a:t> </a:t>
            </a:r>
            <a:r>
              <a:rPr lang="en-US" dirty="0"/>
              <a:t>M</a:t>
            </a:r>
            <a:r>
              <a:rPr lang="en-US" sz="100" dirty="0"/>
              <a:t> </a:t>
            </a:r>
            <a:r>
              <a:rPr lang="en-US" dirty="0"/>
              <a:t>E Group are two important contracts.</a:t>
            </a:r>
          </a:p>
          <a:p>
            <a:pPr marL="292608" indent="-292608">
              <a:buFont typeface="Arial" panose="020B0604020202020204" pitchFamily="34" charset="0"/>
              <a:buChar char="•"/>
            </a:pPr>
            <a:r>
              <a:rPr lang="en-US" dirty="0"/>
              <a:t>The C</a:t>
            </a:r>
            <a:r>
              <a:rPr lang="en-US" sz="100" dirty="0"/>
              <a:t> </a:t>
            </a:r>
            <a:r>
              <a:rPr lang="en-US" dirty="0"/>
              <a:t>M</a:t>
            </a:r>
            <a:r>
              <a:rPr lang="en-US" sz="100" dirty="0"/>
              <a:t> </a:t>
            </a:r>
            <a:r>
              <a:rPr lang="en-US" dirty="0"/>
              <a:t>E Three-Month S</a:t>
            </a:r>
            <a:r>
              <a:rPr lang="en-US" sz="100" dirty="0"/>
              <a:t> </a:t>
            </a:r>
            <a:r>
              <a:rPr lang="en-US" dirty="0"/>
              <a:t>O</a:t>
            </a:r>
            <a:r>
              <a:rPr lang="en-US" sz="100" dirty="0"/>
              <a:t> </a:t>
            </a:r>
            <a:r>
              <a:rPr lang="en-US" dirty="0"/>
              <a:t>F</a:t>
            </a:r>
            <a:r>
              <a:rPr lang="en-US" sz="100" dirty="0"/>
              <a:t> </a:t>
            </a:r>
            <a:r>
              <a:rPr lang="en-US" dirty="0"/>
              <a:t>R futures contract is written on a hypothetical risk-free deposit of dollars with quarter year maturity.</a:t>
            </a:r>
          </a:p>
          <a:p>
            <a:pPr marL="292608" indent="-292608">
              <a:buFont typeface="Arial" panose="020B0604020202020204" pitchFamily="34" charset="0"/>
              <a:buChar char="•"/>
            </a:pPr>
            <a:r>
              <a:rPr lang="en-US" dirty="0"/>
              <a:t>Contract trades in the March, June, September, and December cycle.</a:t>
            </a:r>
          </a:p>
          <a:p>
            <a:pPr marL="292608" indent="-292608">
              <a:buFont typeface="Arial" panose="020B0604020202020204" pitchFamily="34" charset="0"/>
              <a:buChar char="•"/>
            </a:pPr>
            <a:r>
              <a:rPr lang="en-US" dirty="0"/>
              <a:t>Contract is a cash settlement contract.</a:t>
            </a:r>
          </a:p>
          <a:p>
            <a:pPr marL="292608" indent="-292608">
              <a:buFont typeface="Arial" panose="020B0604020202020204" pitchFamily="34" charset="0"/>
              <a:buChar char="•"/>
            </a:pPr>
            <a:r>
              <a:rPr lang="en-US" dirty="0"/>
              <a:t>Contracts trade out 39 quarters into the future.</a:t>
            </a:r>
            <a:endParaRPr lang="en-IN" dirty="0"/>
          </a:p>
        </p:txBody>
      </p:sp>
      <p:sp>
        <p:nvSpPr>
          <p:cNvPr id="6" name="Slide Number Placeholder 5">
            <a:extLst>
              <a:ext uri="{FF2B5EF4-FFF2-40B4-BE49-F238E27FC236}">
                <a16:creationId xmlns="" xmlns:a16="http://schemas.microsoft.com/office/drawing/2014/main" id="{B5D790B1-E9D4-A331-CB25-8C421D54ED0F}"/>
              </a:ext>
            </a:extLst>
          </p:cNvPr>
          <p:cNvSpPr>
            <a:spLocks noGrp="1"/>
          </p:cNvSpPr>
          <p:nvPr>
            <p:ph type="sldNum" sz="quarter" idx="4"/>
          </p:nvPr>
        </p:nvSpPr>
        <p:spPr/>
        <p:txBody>
          <a:bodyPr/>
          <a:lstStyle/>
          <a:p>
            <a:fld id="{68151E55-6873-49E2-B8D5-2F265E6F1973}" type="slidenum">
              <a:rPr lang="en-US" smtClean="0"/>
              <a:pPr/>
              <a:t>31</a:t>
            </a:fld>
            <a:endParaRPr lang="en-US" dirty="0"/>
          </a:p>
        </p:txBody>
      </p:sp>
    </p:spTree>
    <p:extLst>
      <p:ext uri="{BB962C8B-B14F-4D97-AF65-F5344CB8AC3E}">
        <p14:creationId xmlns:p14="http://schemas.microsoft.com/office/powerpoint/2010/main" val="3651084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2366FF-54A8-C657-F9DC-A9BAFCBD56D6}"/>
              </a:ext>
            </a:extLst>
          </p:cNvPr>
          <p:cNvSpPr>
            <a:spLocks noGrp="1"/>
          </p:cNvSpPr>
          <p:nvPr>
            <p:ph type="title"/>
          </p:nvPr>
        </p:nvSpPr>
        <p:spPr/>
        <p:txBody>
          <a:bodyPr/>
          <a:lstStyle/>
          <a:p>
            <a:r>
              <a:rPr lang="en-IN" dirty="0"/>
              <a:t>International Debt Crisis</a:t>
            </a:r>
          </a:p>
        </p:txBody>
      </p:sp>
      <p:sp>
        <p:nvSpPr>
          <p:cNvPr id="3" name="Content Placeholder 2">
            <a:extLst>
              <a:ext uri="{FF2B5EF4-FFF2-40B4-BE49-F238E27FC236}">
                <a16:creationId xmlns="" xmlns:a16="http://schemas.microsoft.com/office/drawing/2014/main" id="{72907787-E5BF-C676-5A5D-596BE4B85BE1}"/>
              </a:ext>
            </a:extLst>
          </p:cNvPr>
          <p:cNvSpPr>
            <a:spLocks noGrp="1"/>
          </p:cNvSpPr>
          <p:nvPr>
            <p:ph sz="quarter" idx="11"/>
          </p:nvPr>
        </p:nvSpPr>
        <p:spPr/>
        <p:txBody>
          <a:bodyPr/>
          <a:lstStyle/>
          <a:p>
            <a:r>
              <a:rPr lang="en-US" sz="2200" b="1" dirty="0"/>
              <a:t>International debt crisis</a:t>
            </a:r>
            <a:r>
              <a:rPr lang="en-US" sz="2200" dirty="0"/>
              <a:t> was caused by lending to the sovereign governments of some </a:t>
            </a:r>
            <a:r>
              <a:rPr lang="en-US" sz="2200" b="1" dirty="0"/>
              <a:t>less-developed countries (L</a:t>
            </a:r>
            <a:r>
              <a:rPr lang="en-US" sz="100" b="1" dirty="0"/>
              <a:t> </a:t>
            </a:r>
            <a:r>
              <a:rPr lang="en-US" sz="2200" b="1" dirty="0"/>
              <a:t>D</a:t>
            </a:r>
            <a:r>
              <a:rPr lang="en-US" sz="100" b="1" dirty="0"/>
              <a:t> </a:t>
            </a:r>
            <a:r>
              <a:rPr lang="en-US" sz="2200" b="1" dirty="0"/>
              <a:t>Cs).</a:t>
            </a:r>
          </a:p>
          <a:p>
            <a:pPr marL="292608" indent="-292608">
              <a:buFont typeface="Arial" panose="020B0604020202020204" pitchFamily="34" charset="0"/>
              <a:buChar char="•"/>
            </a:pPr>
            <a:r>
              <a:rPr lang="en-US" sz="2200" dirty="0"/>
              <a:t>Crisis began on August 20, 19</a:t>
            </a:r>
            <a:r>
              <a:rPr lang="en-US" sz="100" dirty="0"/>
              <a:t> </a:t>
            </a:r>
            <a:r>
              <a:rPr lang="en-US" sz="2200" dirty="0"/>
              <a:t>82, when Mexico asked more than 100 U.S. and foreign banks to forgive its $68 billion in loans. Soon after, Brazil, Argentina, and more than 20 other developing countries announced similar problems in making the debt service on their bank loans.</a:t>
            </a:r>
          </a:p>
          <a:p>
            <a:pPr marL="292608" indent="-292608">
              <a:buFont typeface="Arial" panose="020B0604020202020204" pitchFamily="34" charset="0"/>
              <a:buChar char="•"/>
            </a:pPr>
            <a:r>
              <a:rPr lang="en-US" sz="2200" dirty="0"/>
              <a:t>At the height of the crisis, Third World countries owed $1.2 trillion.</a:t>
            </a:r>
          </a:p>
          <a:p>
            <a:pPr marL="292608" indent="-292608">
              <a:buFont typeface="Arial" panose="020B0604020202020204" pitchFamily="34" charset="0"/>
              <a:buChar char="•"/>
            </a:pPr>
            <a:r>
              <a:rPr lang="en-US" sz="2200" dirty="0"/>
              <a:t>Source of the international debt crisis was oil.</a:t>
            </a:r>
          </a:p>
          <a:p>
            <a:pPr marL="292608" indent="-292608">
              <a:buFont typeface="Arial" panose="020B0604020202020204" pitchFamily="34" charset="0"/>
              <a:buChar char="•"/>
            </a:pPr>
            <a:r>
              <a:rPr lang="en-US" sz="2200" dirty="0"/>
              <a:t>U.S. banks claimed there was official arm-twisting from Washington to assist the economic development of the Third World countries.</a:t>
            </a:r>
            <a:endParaRPr lang="en-IN" sz="2200" dirty="0"/>
          </a:p>
        </p:txBody>
      </p:sp>
      <p:sp>
        <p:nvSpPr>
          <p:cNvPr id="6" name="Slide Number Placeholder 5">
            <a:extLst>
              <a:ext uri="{FF2B5EF4-FFF2-40B4-BE49-F238E27FC236}">
                <a16:creationId xmlns="" xmlns:a16="http://schemas.microsoft.com/office/drawing/2014/main" id="{F74C9895-5971-1B52-8FE2-23B7C7D5C8D8}"/>
              </a:ext>
            </a:extLst>
          </p:cNvPr>
          <p:cNvSpPr>
            <a:spLocks noGrp="1"/>
          </p:cNvSpPr>
          <p:nvPr>
            <p:ph type="sldNum" sz="quarter" idx="4"/>
          </p:nvPr>
        </p:nvSpPr>
        <p:spPr/>
        <p:txBody>
          <a:bodyPr/>
          <a:lstStyle/>
          <a:p>
            <a:fld id="{68151E55-6873-49E2-B8D5-2F265E6F1973}" type="slidenum">
              <a:rPr lang="en-US" smtClean="0"/>
              <a:pPr/>
              <a:t>32</a:t>
            </a:fld>
            <a:endParaRPr lang="en-US" dirty="0"/>
          </a:p>
        </p:txBody>
      </p:sp>
    </p:spTree>
    <p:extLst>
      <p:ext uri="{BB962C8B-B14F-4D97-AF65-F5344CB8AC3E}">
        <p14:creationId xmlns:p14="http://schemas.microsoft.com/office/powerpoint/2010/main" val="33634261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CC8D08-C813-CFDD-EE8E-27E49938F5C8}"/>
              </a:ext>
            </a:extLst>
          </p:cNvPr>
          <p:cNvSpPr>
            <a:spLocks noGrp="1"/>
          </p:cNvSpPr>
          <p:nvPr>
            <p:ph type="title"/>
          </p:nvPr>
        </p:nvSpPr>
        <p:spPr/>
        <p:txBody>
          <a:bodyPr/>
          <a:lstStyle/>
          <a:p>
            <a:r>
              <a:rPr lang="en-IN" dirty="0"/>
              <a:t>Debt-for-Equity Swaps</a:t>
            </a:r>
          </a:p>
        </p:txBody>
      </p:sp>
      <p:sp>
        <p:nvSpPr>
          <p:cNvPr id="3" name="Content Placeholder 2">
            <a:extLst>
              <a:ext uri="{FF2B5EF4-FFF2-40B4-BE49-F238E27FC236}">
                <a16:creationId xmlns="" xmlns:a16="http://schemas.microsoft.com/office/drawing/2014/main" id="{44A8CDBC-272C-1A23-E609-76B83BBDBEAD}"/>
              </a:ext>
            </a:extLst>
          </p:cNvPr>
          <p:cNvSpPr>
            <a:spLocks noGrp="1"/>
          </p:cNvSpPr>
          <p:nvPr>
            <p:ph sz="quarter" idx="11"/>
          </p:nvPr>
        </p:nvSpPr>
        <p:spPr/>
        <p:txBody>
          <a:bodyPr/>
          <a:lstStyle/>
          <a:p>
            <a:r>
              <a:rPr lang="en-US" sz="2200" dirty="0"/>
              <a:t>A </a:t>
            </a:r>
            <a:r>
              <a:rPr lang="en-US" sz="2200" b="1" dirty="0"/>
              <a:t>debt-for-equity swap</a:t>
            </a:r>
            <a:r>
              <a:rPr lang="en-US" sz="2200" dirty="0"/>
              <a:t> is the sale of sovereign debt for U.S. dollars to investors desiring to make equity investment in the indebted nation</a:t>
            </a:r>
          </a:p>
          <a:p>
            <a:pPr marL="292608" indent="-292608">
              <a:buFont typeface="Arial" panose="020B0604020202020204" pitchFamily="34" charset="0"/>
              <a:buChar char="•"/>
            </a:pPr>
            <a:r>
              <a:rPr lang="en-US" sz="2200" dirty="0"/>
              <a:t>As part of debt rescheduling agreements among the bank lending syndicates and the debtor nations, creditor banks would sell their loans for U.S. dollars at discounts from face value to M</a:t>
            </a:r>
            <a:r>
              <a:rPr lang="en-US" sz="100" dirty="0"/>
              <a:t> </a:t>
            </a:r>
            <a:r>
              <a:rPr lang="en-US" sz="2200" dirty="0"/>
              <a:t>N</a:t>
            </a:r>
            <a:r>
              <a:rPr lang="en-US" sz="100" dirty="0"/>
              <a:t> </a:t>
            </a:r>
            <a:r>
              <a:rPr lang="en-US" sz="2200" dirty="0"/>
              <a:t>Cs desiring to make equity investment in subsidiaries or local firms in the L</a:t>
            </a:r>
            <a:r>
              <a:rPr lang="en-US" sz="100" dirty="0"/>
              <a:t> </a:t>
            </a:r>
            <a:r>
              <a:rPr lang="en-US" sz="2200" dirty="0"/>
              <a:t>D</a:t>
            </a:r>
            <a:r>
              <a:rPr lang="en-US" sz="100" dirty="0"/>
              <a:t> </a:t>
            </a:r>
            <a:r>
              <a:rPr lang="en-US" sz="2200" dirty="0"/>
              <a:t>Cs.</a:t>
            </a:r>
          </a:p>
          <a:p>
            <a:pPr marL="292608" indent="-292608">
              <a:buFont typeface="Arial" panose="020B0604020202020204" pitchFamily="34" charset="0"/>
              <a:buChar char="•"/>
            </a:pPr>
            <a:r>
              <a:rPr lang="en-US" sz="2200" dirty="0"/>
              <a:t>L</a:t>
            </a:r>
            <a:r>
              <a:rPr lang="en-US" sz="100" dirty="0"/>
              <a:t> </a:t>
            </a:r>
            <a:r>
              <a:rPr lang="en-US" sz="2200" dirty="0"/>
              <a:t>D</a:t>
            </a:r>
            <a:r>
              <a:rPr lang="en-US" sz="100" dirty="0"/>
              <a:t> </a:t>
            </a:r>
            <a:r>
              <a:rPr lang="en-US" sz="2200" dirty="0"/>
              <a:t>C central bank would buy the bank debt from a M</a:t>
            </a:r>
            <a:r>
              <a:rPr lang="en-US" sz="100" dirty="0"/>
              <a:t> </a:t>
            </a:r>
            <a:r>
              <a:rPr lang="en-US" sz="2200" dirty="0"/>
              <a:t>N</a:t>
            </a:r>
            <a:r>
              <a:rPr lang="en-US" sz="100" dirty="0"/>
              <a:t> </a:t>
            </a:r>
            <a:r>
              <a:rPr lang="en-US" sz="2200" dirty="0"/>
              <a:t>C at a smaller discount than the M</a:t>
            </a:r>
            <a:r>
              <a:rPr lang="en-US" sz="100" dirty="0"/>
              <a:t> </a:t>
            </a:r>
            <a:r>
              <a:rPr lang="en-US" sz="2200" dirty="0"/>
              <a:t>N</a:t>
            </a:r>
            <a:r>
              <a:rPr lang="en-US" sz="100" dirty="0"/>
              <a:t> </a:t>
            </a:r>
            <a:r>
              <a:rPr lang="en-US" sz="2200" dirty="0"/>
              <a:t>C paid, but in local currency.</a:t>
            </a:r>
          </a:p>
          <a:p>
            <a:pPr marL="292608" indent="-292608">
              <a:buFont typeface="Arial" panose="020B0604020202020204" pitchFamily="34" charset="0"/>
              <a:buChar char="•"/>
            </a:pPr>
            <a:r>
              <a:rPr lang="en-US" sz="2200" dirty="0"/>
              <a:t>The M</a:t>
            </a:r>
            <a:r>
              <a:rPr lang="en-US" sz="100" dirty="0"/>
              <a:t> </a:t>
            </a:r>
            <a:r>
              <a:rPr lang="en-US" sz="2200" dirty="0"/>
              <a:t>N</a:t>
            </a:r>
            <a:r>
              <a:rPr lang="en-US" sz="100" dirty="0"/>
              <a:t> </a:t>
            </a:r>
            <a:r>
              <a:rPr lang="en-US" sz="2200" dirty="0"/>
              <a:t>C would use the local currency to make preapproved new investment in the L</a:t>
            </a:r>
            <a:r>
              <a:rPr lang="en-US" sz="100" dirty="0"/>
              <a:t> </a:t>
            </a:r>
            <a:r>
              <a:rPr lang="en-US" sz="2200" dirty="0"/>
              <a:t>D</a:t>
            </a:r>
            <a:r>
              <a:rPr lang="en-US" sz="100" dirty="0"/>
              <a:t> </a:t>
            </a:r>
            <a:r>
              <a:rPr lang="en-US" sz="2200" dirty="0"/>
              <a:t>C that was economically or socially beneficial to the L</a:t>
            </a:r>
            <a:r>
              <a:rPr lang="en-US" sz="100" dirty="0"/>
              <a:t> </a:t>
            </a:r>
            <a:r>
              <a:rPr lang="en-US" sz="2200" dirty="0"/>
              <a:t>D</a:t>
            </a:r>
            <a:r>
              <a:rPr lang="en-US" sz="100" dirty="0"/>
              <a:t> </a:t>
            </a:r>
            <a:r>
              <a:rPr lang="en-US" sz="2200" dirty="0"/>
              <a:t>C and its populace.</a:t>
            </a:r>
            <a:endParaRPr lang="en-IN" sz="2200" dirty="0"/>
          </a:p>
        </p:txBody>
      </p:sp>
      <p:sp>
        <p:nvSpPr>
          <p:cNvPr id="6" name="Slide Number Placeholder 5">
            <a:extLst>
              <a:ext uri="{FF2B5EF4-FFF2-40B4-BE49-F238E27FC236}">
                <a16:creationId xmlns="" xmlns:a16="http://schemas.microsoft.com/office/drawing/2014/main" id="{E0D75DB9-742D-CE77-3B12-466594728AF7}"/>
              </a:ext>
            </a:extLst>
          </p:cNvPr>
          <p:cNvSpPr>
            <a:spLocks noGrp="1"/>
          </p:cNvSpPr>
          <p:nvPr>
            <p:ph type="sldNum" sz="quarter" idx="4"/>
          </p:nvPr>
        </p:nvSpPr>
        <p:spPr/>
        <p:txBody>
          <a:bodyPr/>
          <a:lstStyle/>
          <a:p>
            <a:fld id="{68151E55-6873-49E2-B8D5-2F265E6F1973}" type="slidenum">
              <a:rPr lang="en-US" smtClean="0"/>
              <a:pPr/>
              <a:t>33</a:t>
            </a:fld>
            <a:endParaRPr lang="en-US" dirty="0"/>
          </a:p>
        </p:txBody>
      </p:sp>
    </p:spTree>
    <p:extLst>
      <p:ext uri="{BB962C8B-B14F-4D97-AF65-F5344CB8AC3E}">
        <p14:creationId xmlns:p14="http://schemas.microsoft.com/office/powerpoint/2010/main" val="39943123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4EA474-2583-FCDC-3B37-9C5DACDDA2DA}"/>
              </a:ext>
            </a:extLst>
          </p:cNvPr>
          <p:cNvSpPr>
            <a:spLocks noGrp="1"/>
          </p:cNvSpPr>
          <p:nvPr>
            <p:ph type="title"/>
          </p:nvPr>
        </p:nvSpPr>
        <p:spPr/>
        <p:txBody>
          <a:bodyPr/>
          <a:lstStyle/>
          <a:p>
            <a:r>
              <a:rPr lang="en-IN" dirty="0"/>
              <a:t>Debt-for-Equity Swap Illustration</a:t>
            </a:r>
          </a:p>
        </p:txBody>
      </p:sp>
      <p:pic>
        <p:nvPicPr>
          <p:cNvPr id="7" name="Picture 6" descr="Debt-for-Equity Swap Illustration">
            <a:extLst>
              <a:ext uri="{FF2B5EF4-FFF2-40B4-BE49-F238E27FC236}">
                <a16:creationId xmlns="" xmlns:a16="http://schemas.microsoft.com/office/drawing/2014/main" id="{F20BE213-6345-DD64-4B58-998D145ADCA4}"/>
              </a:ext>
            </a:extLst>
          </p:cNvPr>
          <p:cNvPicPr>
            <a:picLocks noChangeAspect="1"/>
          </p:cNvPicPr>
          <p:nvPr/>
        </p:nvPicPr>
        <p:blipFill>
          <a:blip r:embed="rId3"/>
          <a:stretch>
            <a:fillRect/>
          </a:stretch>
        </p:blipFill>
        <p:spPr>
          <a:xfrm>
            <a:off x="859214" y="1297461"/>
            <a:ext cx="7425572" cy="4846740"/>
          </a:xfrm>
          <a:prstGeom prst="rect">
            <a:avLst/>
          </a:prstGeom>
        </p:spPr>
      </p:pic>
      <p:sp>
        <p:nvSpPr>
          <p:cNvPr id="4" name="Text Placeholder 3">
            <a:extLst>
              <a:ext uri="{FF2B5EF4-FFF2-40B4-BE49-F238E27FC236}">
                <a16:creationId xmlns="" xmlns:a16="http://schemas.microsoft.com/office/drawing/2014/main" id="{6E98A75C-6014-0E5F-0BC5-ED8E795B6F14}"/>
              </a:ext>
            </a:extLst>
          </p:cNvPr>
          <p:cNvSpPr>
            <a:spLocks noGrp="1"/>
          </p:cNvSpPr>
          <p:nvPr>
            <p:ph type="body" sz="quarter" idx="12"/>
          </p:nvPr>
        </p:nvSpPr>
        <p:spPr>
          <a:xfrm>
            <a:off x="3014286" y="6279502"/>
            <a:ext cx="3115429" cy="235598"/>
          </a:xfrm>
        </p:spPr>
        <p:txBody>
          <a:bodyPr/>
          <a:lstStyle/>
          <a:p>
            <a:r>
              <a:rPr lang="en-US" sz="1200" dirty="0">
                <a:hlinkClick r:id="rId4" action="ppaction://hlinksldjump"/>
              </a:rPr>
              <a:t>Access the text alternative for slide images.</a:t>
            </a:r>
            <a:endParaRPr lang="en-IN" sz="1200" dirty="0">
              <a:hlinkClick r:id="rId4" action="ppaction://hlinksldjump"/>
            </a:endParaRPr>
          </a:p>
        </p:txBody>
      </p:sp>
      <p:sp>
        <p:nvSpPr>
          <p:cNvPr id="6" name="Slide Number Placeholder 5">
            <a:extLst>
              <a:ext uri="{FF2B5EF4-FFF2-40B4-BE49-F238E27FC236}">
                <a16:creationId xmlns="" xmlns:a16="http://schemas.microsoft.com/office/drawing/2014/main" id="{E0B9F0A2-38AE-B984-2EB0-20404CA3D432}"/>
              </a:ext>
            </a:extLst>
          </p:cNvPr>
          <p:cNvSpPr>
            <a:spLocks noGrp="1"/>
          </p:cNvSpPr>
          <p:nvPr>
            <p:ph type="sldNum" sz="quarter" idx="4"/>
          </p:nvPr>
        </p:nvSpPr>
        <p:spPr/>
        <p:txBody>
          <a:bodyPr/>
          <a:lstStyle/>
          <a:p>
            <a:fld id="{68151E55-6873-49E2-B8D5-2F265E6F1973}" type="slidenum">
              <a:rPr lang="en-US" smtClean="0"/>
              <a:pPr/>
              <a:t>34</a:t>
            </a:fld>
            <a:endParaRPr lang="en-US" dirty="0"/>
          </a:p>
        </p:txBody>
      </p:sp>
    </p:spTree>
    <p:extLst>
      <p:ext uri="{BB962C8B-B14F-4D97-AF65-F5344CB8AC3E}">
        <p14:creationId xmlns:p14="http://schemas.microsoft.com/office/powerpoint/2010/main" val="36800322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82A01E-8932-D0A1-EDE7-67A3CAB5F7C6}"/>
              </a:ext>
            </a:extLst>
          </p:cNvPr>
          <p:cNvSpPr>
            <a:spLocks noGrp="1"/>
          </p:cNvSpPr>
          <p:nvPr>
            <p:ph type="title"/>
          </p:nvPr>
        </p:nvSpPr>
        <p:spPr/>
        <p:txBody>
          <a:bodyPr/>
          <a:lstStyle/>
          <a:p>
            <a:r>
              <a:rPr lang="en-US" dirty="0"/>
              <a:t>The Solution: Brady Bonds </a:t>
            </a:r>
            <a:r>
              <a:rPr lang="en-US" sz="1000" b="0" dirty="0"/>
              <a:t>1</a:t>
            </a:r>
            <a:endParaRPr lang="en-IN" sz="1000" b="0" dirty="0"/>
          </a:p>
        </p:txBody>
      </p:sp>
      <p:sp>
        <p:nvSpPr>
          <p:cNvPr id="3" name="Content Placeholder 2">
            <a:extLst>
              <a:ext uri="{FF2B5EF4-FFF2-40B4-BE49-F238E27FC236}">
                <a16:creationId xmlns="" xmlns:a16="http://schemas.microsoft.com/office/drawing/2014/main" id="{510AC22E-C616-8455-2EE7-88B7CA9E749A}"/>
              </a:ext>
            </a:extLst>
          </p:cNvPr>
          <p:cNvSpPr>
            <a:spLocks noGrp="1"/>
          </p:cNvSpPr>
          <p:nvPr>
            <p:ph sz="quarter" idx="11"/>
          </p:nvPr>
        </p:nvSpPr>
        <p:spPr/>
        <p:txBody>
          <a:bodyPr/>
          <a:lstStyle/>
          <a:p>
            <a:r>
              <a:rPr lang="en-US" dirty="0"/>
              <a:t>U.S. Treasury Secretary Nicholas F. Brady of the first Bush administration is largely credited with designing a strategy in the spring of 19</a:t>
            </a:r>
            <a:r>
              <a:rPr lang="en-US" sz="100" dirty="0"/>
              <a:t> </a:t>
            </a:r>
            <a:r>
              <a:rPr lang="en-US" dirty="0"/>
              <a:t>89 to resolve the international debt crisis.</a:t>
            </a:r>
          </a:p>
          <a:p>
            <a:r>
              <a:rPr lang="en-US" dirty="0"/>
              <a:t>Creditor banks were offered one of three options:</a:t>
            </a:r>
          </a:p>
          <a:p>
            <a:pPr marL="402336" indent="-402336">
              <a:buFont typeface="+mj-lt"/>
              <a:buAutoNum type="arabicPeriod"/>
            </a:pPr>
            <a:r>
              <a:rPr lang="en-US" dirty="0"/>
              <a:t>Convert their loans to marketable bonds with a face value equal to 65% of the original loan amount.</a:t>
            </a:r>
          </a:p>
          <a:p>
            <a:pPr marL="402336" indent="-402336">
              <a:buFont typeface="+mj-lt"/>
              <a:buAutoNum type="arabicPeriod"/>
            </a:pPr>
            <a:r>
              <a:rPr lang="en-US" dirty="0"/>
              <a:t>Convert the loans into collateralized bonds with a reduced interest rate of 6.5% (that is, </a:t>
            </a:r>
            <a:r>
              <a:rPr lang="en-US" b="1" dirty="0"/>
              <a:t>Brady bonds</a:t>
            </a:r>
            <a:r>
              <a:rPr lang="en-US" dirty="0"/>
              <a:t>).</a:t>
            </a:r>
          </a:p>
          <a:p>
            <a:pPr marL="402336" indent="-402336">
              <a:buFont typeface="+mj-lt"/>
              <a:buAutoNum type="arabicPeriod"/>
            </a:pPr>
            <a:r>
              <a:rPr lang="en-US" dirty="0"/>
              <a:t>Lend additional funds to allow the debtor nations to get on their feet.</a:t>
            </a:r>
            <a:endParaRPr lang="en-IN" dirty="0"/>
          </a:p>
        </p:txBody>
      </p:sp>
      <p:sp>
        <p:nvSpPr>
          <p:cNvPr id="6" name="Slide Number Placeholder 5">
            <a:extLst>
              <a:ext uri="{FF2B5EF4-FFF2-40B4-BE49-F238E27FC236}">
                <a16:creationId xmlns="" xmlns:a16="http://schemas.microsoft.com/office/drawing/2014/main" id="{D1249C85-AF54-7A5C-4F38-4BEC488C68AA}"/>
              </a:ext>
            </a:extLst>
          </p:cNvPr>
          <p:cNvSpPr>
            <a:spLocks noGrp="1"/>
          </p:cNvSpPr>
          <p:nvPr>
            <p:ph type="sldNum" sz="quarter" idx="4"/>
          </p:nvPr>
        </p:nvSpPr>
        <p:spPr/>
        <p:txBody>
          <a:bodyPr/>
          <a:lstStyle/>
          <a:p>
            <a:fld id="{68151E55-6873-49E2-B8D5-2F265E6F1973}" type="slidenum">
              <a:rPr lang="en-US" smtClean="0"/>
              <a:pPr/>
              <a:t>35</a:t>
            </a:fld>
            <a:endParaRPr lang="en-US" dirty="0"/>
          </a:p>
        </p:txBody>
      </p:sp>
    </p:spTree>
    <p:extLst>
      <p:ext uri="{BB962C8B-B14F-4D97-AF65-F5344CB8AC3E}">
        <p14:creationId xmlns:p14="http://schemas.microsoft.com/office/powerpoint/2010/main" val="21399740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276E00-5408-E7E6-480D-742D8FCDF530}"/>
              </a:ext>
            </a:extLst>
          </p:cNvPr>
          <p:cNvSpPr>
            <a:spLocks noGrp="1"/>
          </p:cNvSpPr>
          <p:nvPr>
            <p:ph type="title"/>
          </p:nvPr>
        </p:nvSpPr>
        <p:spPr/>
        <p:txBody>
          <a:bodyPr/>
          <a:lstStyle/>
          <a:p>
            <a:r>
              <a:rPr lang="en-US" dirty="0"/>
              <a:t>The Solution: Brady Bonds </a:t>
            </a:r>
            <a:r>
              <a:rPr lang="en-US" sz="1000" b="0" dirty="0"/>
              <a:t>2</a:t>
            </a:r>
            <a:endParaRPr lang="en-IN" sz="1000" b="0" dirty="0"/>
          </a:p>
        </p:txBody>
      </p:sp>
      <p:sp>
        <p:nvSpPr>
          <p:cNvPr id="3" name="Content Placeholder 2">
            <a:extLst>
              <a:ext uri="{FF2B5EF4-FFF2-40B4-BE49-F238E27FC236}">
                <a16:creationId xmlns="" xmlns:a16="http://schemas.microsoft.com/office/drawing/2014/main" id="{205B95D2-0E3D-60CD-2741-F3B0152FC22C}"/>
              </a:ext>
            </a:extLst>
          </p:cNvPr>
          <p:cNvSpPr>
            <a:spLocks noGrp="1"/>
          </p:cNvSpPr>
          <p:nvPr>
            <p:ph sz="quarter" idx="11"/>
          </p:nvPr>
        </p:nvSpPr>
        <p:spPr/>
        <p:txBody>
          <a:bodyPr/>
          <a:lstStyle/>
          <a:p>
            <a:r>
              <a:rPr lang="en-US" b="1" dirty="0"/>
              <a:t>Brady bonds</a:t>
            </a:r>
            <a:r>
              <a:rPr lang="en-US" dirty="0"/>
              <a:t> are loans converted into collateralized bonds with a reduced interest rate devised to resolve the international debt crisis in the late 19</a:t>
            </a:r>
            <a:r>
              <a:rPr lang="en-US" sz="100" dirty="0"/>
              <a:t> </a:t>
            </a:r>
            <a:r>
              <a:rPr lang="en-US" dirty="0"/>
              <a:t>80s.</a:t>
            </a:r>
          </a:p>
          <a:p>
            <a:pPr marL="292608" indent="-292608">
              <a:buFont typeface="Arial" panose="020B0604020202020204" pitchFamily="34" charset="0"/>
              <a:buChar char="•"/>
            </a:pPr>
            <a:r>
              <a:rPr lang="en-US" dirty="0"/>
              <a:t>Called for extending the debt maturities by 25 to 30 years and the purchase by the debtor nation of zero-coupon U.S. Treasury bonds with a corresponding maturity to guarantee the bonds and make them marketable.</a:t>
            </a:r>
          </a:p>
          <a:p>
            <a:pPr marL="292608" indent="-292608">
              <a:buFont typeface="Arial" panose="020B0604020202020204" pitchFamily="34" charset="0"/>
              <a:buChar char="•"/>
            </a:pPr>
            <a:r>
              <a:rPr lang="en-US" dirty="0"/>
              <a:t>By August of 19</a:t>
            </a:r>
            <a:r>
              <a:rPr lang="en-US" sz="100" dirty="0"/>
              <a:t> </a:t>
            </a:r>
            <a:r>
              <a:rPr lang="en-US" dirty="0"/>
              <a:t>92, 12 of 16 major debtor nations had reached refinancing agreements accounting for 92% of their outstanding private bank debt.</a:t>
            </a:r>
          </a:p>
          <a:p>
            <a:pPr marL="292608" indent="-292608">
              <a:buFont typeface="Arial" panose="020B0604020202020204" pitchFamily="34" charset="0"/>
              <a:buChar char="•"/>
            </a:pPr>
            <a:r>
              <a:rPr lang="en-US" dirty="0"/>
              <a:t>Over $100 billion in bank debt has been converted to Brady bonds.</a:t>
            </a:r>
            <a:endParaRPr lang="en-IN" dirty="0"/>
          </a:p>
        </p:txBody>
      </p:sp>
      <p:sp>
        <p:nvSpPr>
          <p:cNvPr id="5" name="Text Placeholder 4">
            <a:extLst>
              <a:ext uri="{FF2B5EF4-FFF2-40B4-BE49-F238E27FC236}">
                <a16:creationId xmlns="" xmlns:a16="http://schemas.microsoft.com/office/drawing/2014/main" id="{2A5EF4BA-4887-ED2C-9741-0F4BAA7C81E5}"/>
              </a:ext>
            </a:extLst>
          </p:cNvPr>
          <p:cNvSpPr>
            <a:spLocks noGrp="1"/>
          </p:cNvSpPr>
          <p:nvPr>
            <p:ph type="body" sz="quarter" idx="13"/>
          </p:nvPr>
        </p:nvSpPr>
        <p:spPr/>
        <p:txBody>
          <a:bodyPr/>
          <a:lstStyle/>
          <a:p>
            <a:endParaRPr lang="en-IN"/>
          </a:p>
        </p:txBody>
      </p:sp>
      <p:sp>
        <p:nvSpPr>
          <p:cNvPr id="6" name="Slide Number Placeholder 5">
            <a:extLst>
              <a:ext uri="{FF2B5EF4-FFF2-40B4-BE49-F238E27FC236}">
                <a16:creationId xmlns="" xmlns:a16="http://schemas.microsoft.com/office/drawing/2014/main" id="{A1B6709E-8598-2A1E-CED7-529C87FB06D8}"/>
              </a:ext>
            </a:extLst>
          </p:cNvPr>
          <p:cNvSpPr>
            <a:spLocks noGrp="1"/>
          </p:cNvSpPr>
          <p:nvPr>
            <p:ph type="sldNum" sz="quarter" idx="4"/>
          </p:nvPr>
        </p:nvSpPr>
        <p:spPr/>
        <p:txBody>
          <a:bodyPr/>
          <a:lstStyle/>
          <a:p>
            <a:fld id="{68151E55-6873-49E2-B8D5-2F265E6F1973}" type="slidenum">
              <a:rPr lang="en-US" smtClean="0"/>
              <a:pPr/>
              <a:t>36</a:t>
            </a:fld>
            <a:endParaRPr lang="en-US" dirty="0"/>
          </a:p>
        </p:txBody>
      </p:sp>
    </p:spTree>
    <p:extLst>
      <p:ext uri="{BB962C8B-B14F-4D97-AF65-F5344CB8AC3E}">
        <p14:creationId xmlns:p14="http://schemas.microsoft.com/office/powerpoint/2010/main" val="21742603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A5BCE8-1A7F-1CBD-40CD-003852CAF8AA}"/>
              </a:ext>
            </a:extLst>
          </p:cNvPr>
          <p:cNvSpPr>
            <a:spLocks noGrp="1"/>
          </p:cNvSpPr>
          <p:nvPr>
            <p:ph type="title"/>
          </p:nvPr>
        </p:nvSpPr>
        <p:spPr/>
        <p:txBody>
          <a:bodyPr/>
          <a:lstStyle/>
          <a:p>
            <a:r>
              <a:rPr lang="en-IN" dirty="0"/>
              <a:t>The Asian Crisis</a:t>
            </a:r>
          </a:p>
        </p:txBody>
      </p:sp>
      <p:sp>
        <p:nvSpPr>
          <p:cNvPr id="3" name="Content Placeholder 2">
            <a:extLst>
              <a:ext uri="{FF2B5EF4-FFF2-40B4-BE49-F238E27FC236}">
                <a16:creationId xmlns="" xmlns:a16="http://schemas.microsoft.com/office/drawing/2014/main" id="{4028A5E9-E759-D37D-9486-01056FD9FDE0}"/>
              </a:ext>
            </a:extLst>
          </p:cNvPr>
          <p:cNvSpPr>
            <a:spLocks noGrp="1"/>
          </p:cNvSpPr>
          <p:nvPr>
            <p:ph sz="quarter" idx="11"/>
          </p:nvPr>
        </p:nvSpPr>
        <p:spPr/>
        <p:txBody>
          <a:bodyPr/>
          <a:lstStyle/>
          <a:p>
            <a:r>
              <a:rPr lang="en-US" dirty="0"/>
              <a:t>Crisis began in mid-19</a:t>
            </a:r>
            <a:r>
              <a:rPr lang="en-US" sz="100" dirty="0"/>
              <a:t> </a:t>
            </a:r>
            <a:r>
              <a:rPr lang="en-US" dirty="0"/>
              <a:t>97 when Thailand devalued the baht. Consequently, other Asian countries devalued their currencies by letting them float.</a:t>
            </a:r>
          </a:p>
          <a:p>
            <a:pPr marL="292608" indent="-292608">
              <a:buFont typeface="Arial" panose="020B0604020202020204" pitchFamily="34" charset="0"/>
              <a:buChar char="•"/>
            </a:pPr>
            <a:r>
              <a:rPr lang="en-US" dirty="0"/>
              <a:t>Crisis followed a period of economic expansion in the region financed by record private capital inflows.</a:t>
            </a:r>
          </a:p>
          <a:p>
            <a:pPr marL="292608" indent="-292608">
              <a:buFont typeface="Arial" panose="020B0604020202020204" pitchFamily="34" charset="0"/>
              <a:buChar char="•"/>
            </a:pPr>
            <a:r>
              <a:rPr lang="en-US" dirty="0"/>
              <a:t>Bankers from the G-10 countries actively sought to finance growth opportunities in Asia by providing businesses with a full range of products and services, leading to domestic price bubbles in East Asia, particularly in real estate.</a:t>
            </a:r>
          </a:p>
          <a:p>
            <a:pPr marL="292608" indent="-292608">
              <a:buFont typeface="Arial" panose="020B0604020202020204" pitchFamily="34" charset="0"/>
              <a:buChar char="•"/>
            </a:pPr>
            <a:r>
              <a:rPr lang="en-US" dirty="0"/>
              <a:t>Close interrelationships common among commercial firms and financial institutions in Asia resulted in poor investment decision making.</a:t>
            </a:r>
            <a:endParaRPr lang="en-IN" dirty="0"/>
          </a:p>
        </p:txBody>
      </p:sp>
      <p:sp>
        <p:nvSpPr>
          <p:cNvPr id="6" name="Slide Number Placeholder 5">
            <a:extLst>
              <a:ext uri="{FF2B5EF4-FFF2-40B4-BE49-F238E27FC236}">
                <a16:creationId xmlns="" xmlns:a16="http://schemas.microsoft.com/office/drawing/2014/main" id="{729DB5F8-FC7E-8739-9D01-F8005C938DA8}"/>
              </a:ext>
            </a:extLst>
          </p:cNvPr>
          <p:cNvSpPr>
            <a:spLocks noGrp="1"/>
          </p:cNvSpPr>
          <p:nvPr>
            <p:ph type="sldNum" sz="quarter" idx="4"/>
          </p:nvPr>
        </p:nvSpPr>
        <p:spPr/>
        <p:txBody>
          <a:bodyPr/>
          <a:lstStyle/>
          <a:p>
            <a:fld id="{68151E55-6873-49E2-B8D5-2F265E6F1973}" type="slidenum">
              <a:rPr lang="en-US" smtClean="0"/>
              <a:pPr/>
              <a:t>37</a:t>
            </a:fld>
            <a:endParaRPr lang="en-US" dirty="0"/>
          </a:p>
        </p:txBody>
      </p:sp>
    </p:spTree>
    <p:extLst>
      <p:ext uri="{BB962C8B-B14F-4D97-AF65-F5344CB8AC3E}">
        <p14:creationId xmlns:p14="http://schemas.microsoft.com/office/powerpoint/2010/main" val="7686113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A027E6-BAE6-89CD-CBFA-0833C17C35DC}"/>
              </a:ext>
            </a:extLst>
          </p:cNvPr>
          <p:cNvSpPr>
            <a:spLocks noGrp="1"/>
          </p:cNvSpPr>
          <p:nvPr>
            <p:ph type="title"/>
          </p:nvPr>
        </p:nvSpPr>
        <p:spPr/>
        <p:txBody>
          <a:bodyPr>
            <a:normAutofit/>
          </a:bodyPr>
          <a:lstStyle/>
          <a:p>
            <a:r>
              <a:rPr lang="en-IN" sz="3400" dirty="0"/>
              <a:t>Global Financial Crisis: Credit Crunch </a:t>
            </a:r>
            <a:r>
              <a:rPr lang="en-IN" sz="1100" b="0" dirty="0"/>
              <a:t>1</a:t>
            </a:r>
          </a:p>
        </p:txBody>
      </p:sp>
      <p:sp>
        <p:nvSpPr>
          <p:cNvPr id="3" name="Content Placeholder 2">
            <a:extLst>
              <a:ext uri="{FF2B5EF4-FFF2-40B4-BE49-F238E27FC236}">
                <a16:creationId xmlns="" xmlns:a16="http://schemas.microsoft.com/office/drawing/2014/main" id="{CE29FC61-94B9-930F-9179-7809361F143F}"/>
              </a:ext>
            </a:extLst>
          </p:cNvPr>
          <p:cNvSpPr>
            <a:spLocks noGrp="1"/>
          </p:cNvSpPr>
          <p:nvPr>
            <p:ph sz="quarter" idx="11"/>
          </p:nvPr>
        </p:nvSpPr>
        <p:spPr/>
        <p:txBody>
          <a:bodyPr/>
          <a:lstStyle/>
          <a:p>
            <a:r>
              <a:rPr lang="en-US" dirty="0"/>
              <a:t>Credit crunch, or inability of borrowers to easily obtain credit, began in the United States in the summer of 2007 and turned into a global financial crisis and economic downturn.</a:t>
            </a:r>
          </a:p>
          <a:p>
            <a:r>
              <a:rPr lang="en-US" dirty="0"/>
              <a:t>Origin of credit crunch can be traced back to three key contributing factors:</a:t>
            </a:r>
          </a:p>
          <a:p>
            <a:pPr marL="402336" indent="-402336">
              <a:buFont typeface="Arial" panose="020B0604020202020204" pitchFamily="34" charset="0"/>
              <a:buChar char="•"/>
            </a:pPr>
            <a:r>
              <a:rPr lang="en-US" dirty="0"/>
              <a:t>Liberalization of banking and securities regulation.</a:t>
            </a:r>
          </a:p>
          <a:p>
            <a:pPr marL="402336" indent="-402336">
              <a:buFont typeface="Arial" panose="020B0604020202020204" pitchFamily="34" charset="0"/>
              <a:buChar char="•"/>
            </a:pPr>
            <a:r>
              <a:rPr lang="en-US" dirty="0"/>
              <a:t>Global savings glut.</a:t>
            </a:r>
          </a:p>
          <a:p>
            <a:pPr marL="402336" indent="-402336">
              <a:buFont typeface="Arial" panose="020B0604020202020204" pitchFamily="34" charset="0"/>
              <a:buChar char="•"/>
            </a:pPr>
            <a:r>
              <a:rPr lang="en-US" dirty="0"/>
              <a:t>Low interest rate environment created by the Federal Reserve in the early part of this decade.</a:t>
            </a:r>
            <a:endParaRPr lang="en-IN" dirty="0"/>
          </a:p>
        </p:txBody>
      </p:sp>
      <p:sp>
        <p:nvSpPr>
          <p:cNvPr id="6" name="Slide Number Placeholder 5">
            <a:extLst>
              <a:ext uri="{FF2B5EF4-FFF2-40B4-BE49-F238E27FC236}">
                <a16:creationId xmlns="" xmlns:a16="http://schemas.microsoft.com/office/drawing/2014/main" id="{B2DBC1FA-C784-3D7A-8B69-E3D1D9C6774F}"/>
              </a:ext>
            </a:extLst>
          </p:cNvPr>
          <p:cNvSpPr>
            <a:spLocks noGrp="1"/>
          </p:cNvSpPr>
          <p:nvPr>
            <p:ph type="sldNum" sz="quarter" idx="4"/>
          </p:nvPr>
        </p:nvSpPr>
        <p:spPr/>
        <p:txBody>
          <a:bodyPr/>
          <a:lstStyle/>
          <a:p>
            <a:fld id="{68151E55-6873-49E2-B8D5-2F265E6F1973}" type="slidenum">
              <a:rPr lang="en-US" smtClean="0"/>
              <a:pPr/>
              <a:t>38</a:t>
            </a:fld>
            <a:endParaRPr lang="en-US" dirty="0"/>
          </a:p>
        </p:txBody>
      </p:sp>
    </p:spTree>
    <p:extLst>
      <p:ext uri="{BB962C8B-B14F-4D97-AF65-F5344CB8AC3E}">
        <p14:creationId xmlns:p14="http://schemas.microsoft.com/office/powerpoint/2010/main" val="30250704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829591-EC95-7FF6-2FED-94D578416908}"/>
              </a:ext>
            </a:extLst>
          </p:cNvPr>
          <p:cNvSpPr>
            <a:spLocks noGrp="1"/>
          </p:cNvSpPr>
          <p:nvPr>
            <p:ph type="title"/>
          </p:nvPr>
        </p:nvSpPr>
        <p:spPr/>
        <p:txBody>
          <a:bodyPr>
            <a:normAutofit/>
          </a:bodyPr>
          <a:lstStyle/>
          <a:p>
            <a:r>
              <a:rPr lang="en-IN" sz="3400" dirty="0"/>
              <a:t>Global Financial Crisis: Credit Crunch </a:t>
            </a:r>
            <a:r>
              <a:rPr lang="en-IN" sz="1000" b="0" dirty="0"/>
              <a:t>2</a:t>
            </a:r>
          </a:p>
        </p:txBody>
      </p:sp>
      <p:sp>
        <p:nvSpPr>
          <p:cNvPr id="3" name="Content Placeholder 2">
            <a:extLst>
              <a:ext uri="{FF2B5EF4-FFF2-40B4-BE49-F238E27FC236}">
                <a16:creationId xmlns="" xmlns:a16="http://schemas.microsoft.com/office/drawing/2014/main" id="{BC15878F-190E-BBF8-EA38-E8C672A23A88}"/>
              </a:ext>
            </a:extLst>
          </p:cNvPr>
          <p:cNvSpPr>
            <a:spLocks noGrp="1"/>
          </p:cNvSpPr>
          <p:nvPr>
            <p:ph sz="quarter" idx="11"/>
          </p:nvPr>
        </p:nvSpPr>
        <p:spPr/>
        <p:txBody>
          <a:bodyPr/>
          <a:lstStyle/>
          <a:p>
            <a:r>
              <a:rPr lang="en-US" dirty="0"/>
              <a:t>During this time, subprime mortgages were re-packaged into </a:t>
            </a:r>
            <a:r>
              <a:rPr lang="en-US" b="1" dirty="0"/>
              <a:t>mortgage-backed securities</a:t>
            </a:r>
            <a:r>
              <a:rPr lang="en-US" dirty="0"/>
              <a:t> (M</a:t>
            </a:r>
            <a:r>
              <a:rPr lang="en-US" sz="100" dirty="0"/>
              <a:t> </a:t>
            </a:r>
            <a:r>
              <a:rPr lang="en-US" dirty="0"/>
              <a:t>B</a:t>
            </a:r>
            <a:r>
              <a:rPr lang="en-US" sz="100" dirty="0"/>
              <a:t> </a:t>
            </a:r>
            <a:r>
              <a:rPr lang="en-US" dirty="0"/>
              <a:t>Ss) to be sold to investors.</a:t>
            </a:r>
          </a:p>
          <a:p>
            <a:r>
              <a:rPr lang="en-US" dirty="0"/>
              <a:t>The amounts of subprime M</a:t>
            </a:r>
            <a:r>
              <a:rPr lang="en-US" sz="100" dirty="0"/>
              <a:t> </a:t>
            </a:r>
            <a:r>
              <a:rPr lang="en-US" dirty="0"/>
              <a:t>B</a:t>
            </a:r>
            <a:r>
              <a:rPr lang="en-US" sz="100" dirty="0"/>
              <a:t> </a:t>
            </a:r>
            <a:r>
              <a:rPr lang="en-US" dirty="0"/>
              <a:t>S debt in </a:t>
            </a:r>
            <a:r>
              <a:rPr lang="en-US" b="1" dirty="0"/>
              <a:t>structured investment vehicles</a:t>
            </a:r>
            <a:r>
              <a:rPr lang="en-US" dirty="0"/>
              <a:t> (S</a:t>
            </a:r>
            <a:r>
              <a:rPr lang="en-US" sz="100" dirty="0"/>
              <a:t> </a:t>
            </a:r>
            <a:r>
              <a:rPr lang="en-US" dirty="0"/>
              <a:t>I</a:t>
            </a:r>
            <a:r>
              <a:rPr lang="en-US" sz="100" dirty="0"/>
              <a:t> </a:t>
            </a:r>
            <a:r>
              <a:rPr lang="en-US" dirty="0"/>
              <a:t>Vs) and </a:t>
            </a:r>
            <a:r>
              <a:rPr lang="en-US" b="1" dirty="0"/>
              <a:t>collateralized debt</a:t>
            </a:r>
            <a:r>
              <a:rPr lang="en-US" dirty="0"/>
              <a:t> </a:t>
            </a:r>
            <a:r>
              <a:rPr lang="en-US" b="1" dirty="0"/>
              <a:t>obligations</a:t>
            </a:r>
            <a:r>
              <a:rPr lang="en-US" dirty="0"/>
              <a:t> (C</a:t>
            </a:r>
            <a:r>
              <a:rPr lang="en-US" sz="100" dirty="0"/>
              <a:t> </a:t>
            </a:r>
            <a:r>
              <a:rPr lang="en-US" dirty="0"/>
              <a:t>D</a:t>
            </a:r>
            <a:r>
              <a:rPr lang="en-US" sz="100" dirty="0"/>
              <a:t> </a:t>
            </a:r>
            <a:r>
              <a:rPr lang="en-US" dirty="0"/>
              <a:t>O</a:t>
            </a:r>
            <a:r>
              <a:rPr lang="en-US" sz="100" dirty="0"/>
              <a:t> </a:t>
            </a:r>
            <a:r>
              <a:rPr lang="en-US" dirty="0"/>
              <a:t>s), and who exactly owned it, were essentially unknown, or at least unappreciated.</a:t>
            </a:r>
          </a:p>
          <a:p>
            <a:r>
              <a:rPr lang="en-US" dirty="0"/>
              <a:t>When subprime debtors began defaulting on their mortgages, trading in the interbank Eurocurrency market essentially ceased and liquidity worldwide dried up.</a:t>
            </a:r>
            <a:endParaRPr lang="en-IN" dirty="0"/>
          </a:p>
        </p:txBody>
      </p:sp>
      <p:sp>
        <p:nvSpPr>
          <p:cNvPr id="6" name="Slide Number Placeholder 5">
            <a:extLst>
              <a:ext uri="{FF2B5EF4-FFF2-40B4-BE49-F238E27FC236}">
                <a16:creationId xmlns="" xmlns:a16="http://schemas.microsoft.com/office/drawing/2014/main" id="{3131DE0C-C329-F770-F325-CBFDCA0F1971}"/>
              </a:ext>
            </a:extLst>
          </p:cNvPr>
          <p:cNvSpPr>
            <a:spLocks noGrp="1"/>
          </p:cNvSpPr>
          <p:nvPr>
            <p:ph type="sldNum" sz="quarter" idx="4"/>
          </p:nvPr>
        </p:nvSpPr>
        <p:spPr/>
        <p:txBody>
          <a:bodyPr/>
          <a:lstStyle/>
          <a:p>
            <a:fld id="{68151E55-6873-49E2-B8D5-2F265E6F1973}" type="slidenum">
              <a:rPr lang="en-US" smtClean="0"/>
              <a:pPr/>
              <a:t>39</a:t>
            </a:fld>
            <a:endParaRPr lang="en-US" dirty="0"/>
          </a:p>
        </p:txBody>
      </p:sp>
    </p:spTree>
    <p:extLst>
      <p:ext uri="{BB962C8B-B14F-4D97-AF65-F5344CB8AC3E}">
        <p14:creationId xmlns:p14="http://schemas.microsoft.com/office/powerpoint/2010/main" val="4123833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A87AF6-8464-550A-5335-FBBBF8DE46DF}"/>
              </a:ext>
            </a:extLst>
          </p:cNvPr>
          <p:cNvSpPr>
            <a:spLocks noGrp="1"/>
          </p:cNvSpPr>
          <p:nvPr>
            <p:ph type="title"/>
          </p:nvPr>
        </p:nvSpPr>
        <p:spPr/>
        <p:txBody>
          <a:bodyPr/>
          <a:lstStyle/>
          <a:p>
            <a:r>
              <a:rPr lang="en-IN" dirty="0"/>
              <a:t>International Banking Services </a:t>
            </a:r>
            <a:r>
              <a:rPr lang="en-IN" sz="1000" b="0" dirty="0"/>
              <a:t>1</a:t>
            </a:r>
          </a:p>
        </p:txBody>
      </p:sp>
      <p:sp>
        <p:nvSpPr>
          <p:cNvPr id="3" name="Content Placeholder 2">
            <a:extLst>
              <a:ext uri="{FF2B5EF4-FFF2-40B4-BE49-F238E27FC236}">
                <a16:creationId xmlns="" xmlns:a16="http://schemas.microsoft.com/office/drawing/2014/main" id="{40C26076-3053-C010-819F-53737EA48825}"/>
              </a:ext>
            </a:extLst>
          </p:cNvPr>
          <p:cNvSpPr>
            <a:spLocks noGrp="1"/>
          </p:cNvSpPr>
          <p:nvPr>
            <p:ph sz="quarter" idx="11"/>
          </p:nvPr>
        </p:nvSpPr>
        <p:spPr/>
        <p:txBody>
          <a:bodyPr/>
          <a:lstStyle/>
          <a:p>
            <a:r>
              <a:rPr lang="en-US" dirty="0"/>
              <a:t>International banks can be characterized by the types of services they provide that distinguish them from domestic banks:</a:t>
            </a:r>
          </a:p>
          <a:p>
            <a:pPr marL="292608" indent="-292608">
              <a:buFont typeface="Arial" panose="020B0604020202020204" pitchFamily="34" charset="0"/>
              <a:buChar char="•"/>
            </a:pPr>
            <a:r>
              <a:rPr lang="en-US" dirty="0"/>
              <a:t>Facilitate the imports and exports of their clients by arranging trade financing.</a:t>
            </a:r>
          </a:p>
          <a:p>
            <a:pPr marL="292608" indent="-292608">
              <a:buFont typeface="Arial" panose="020B0604020202020204" pitchFamily="34" charset="0"/>
              <a:buChar char="•"/>
            </a:pPr>
            <a:r>
              <a:rPr lang="en-US" dirty="0"/>
              <a:t>Serve their clients by arranging for foreign exchange necessary to conduct cross-border transactions and make foreign investments.</a:t>
            </a:r>
          </a:p>
          <a:p>
            <a:pPr marL="292608" indent="-292608">
              <a:buFont typeface="Arial" panose="020B0604020202020204" pitchFamily="34" charset="0"/>
              <a:buChar char="•"/>
            </a:pPr>
            <a:r>
              <a:rPr lang="en-US" dirty="0"/>
              <a:t>Assist their clients in hedging exchange rate risk through forward and options contracts.</a:t>
            </a:r>
          </a:p>
          <a:p>
            <a:pPr marL="292608" indent="-292608">
              <a:buFont typeface="Arial" panose="020B0604020202020204" pitchFamily="34" charset="0"/>
              <a:buChar char="•"/>
            </a:pPr>
            <a:r>
              <a:rPr lang="en-US" dirty="0"/>
              <a:t>Trade foreign exchange products for their own account.</a:t>
            </a:r>
            <a:endParaRPr lang="en-IN" dirty="0"/>
          </a:p>
        </p:txBody>
      </p:sp>
      <p:sp>
        <p:nvSpPr>
          <p:cNvPr id="6" name="Slide Number Placeholder 5">
            <a:extLst>
              <a:ext uri="{FF2B5EF4-FFF2-40B4-BE49-F238E27FC236}">
                <a16:creationId xmlns="" xmlns:a16="http://schemas.microsoft.com/office/drawing/2014/main" id="{43C50F3A-291D-0A31-95C9-BF34E2E5ABF2}"/>
              </a:ext>
            </a:extLst>
          </p:cNvPr>
          <p:cNvSpPr>
            <a:spLocks noGrp="1"/>
          </p:cNvSpPr>
          <p:nvPr>
            <p:ph type="sldNum" sz="quarter" idx="4"/>
          </p:nvPr>
        </p:nvSpPr>
        <p:spPr/>
        <p:txBody>
          <a:bodyPr/>
          <a:lstStyle/>
          <a:p>
            <a:fld id="{68151E55-6873-49E2-B8D5-2F265E6F1973}" type="slidenum">
              <a:rPr lang="en-US" smtClean="0"/>
              <a:pPr/>
              <a:t>4</a:t>
            </a:fld>
            <a:endParaRPr lang="en-US" dirty="0"/>
          </a:p>
        </p:txBody>
      </p:sp>
    </p:spTree>
    <p:extLst>
      <p:ext uri="{BB962C8B-B14F-4D97-AF65-F5344CB8AC3E}">
        <p14:creationId xmlns:p14="http://schemas.microsoft.com/office/powerpoint/2010/main" val="41510419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E99C16-5684-4878-C59E-857EECE0F60A}"/>
              </a:ext>
            </a:extLst>
          </p:cNvPr>
          <p:cNvSpPr>
            <a:spLocks noGrp="1"/>
          </p:cNvSpPr>
          <p:nvPr>
            <p:ph type="title"/>
          </p:nvPr>
        </p:nvSpPr>
        <p:spPr/>
        <p:txBody>
          <a:bodyPr>
            <a:normAutofit/>
          </a:bodyPr>
          <a:lstStyle/>
          <a:p>
            <a:r>
              <a:rPr lang="en-IN" sz="3600" dirty="0"/>
              <a:t>Global Financial Crisis: Aftermath</a:t>
            </a:r>
          </a:p>
        </p:txBody>
      </p:sp>
      <p:sp>
        <p:nvSpPr>
          <p:cNvPr id="3" name="Content Placeholder 2">
            <a:extLst>
              <a:ext uri="{FF2B5EF4-FFF2-40B4-BE49-F238E27FC236}">
                <a16:creationId xmlns="" xmlns:a16="http://schemas.microsoft.com/office/drawing/2014/main" id="{F044A67E-534D-AB8E-D8DF-3912FF839DA7}"/>
              </a:ext>
            </a:extLst>
          </p:cNvPr>
          <p:cNvSpPr>
            <a:spLocks noGrp="1"/>
          </p:cNvSpPr>
          <p:nvPr>
            <p:ph sz="quarter" idx="11"/>
          </p:nvPr>
        </p:nvSpPr>
        <p:spPr>
          <a:xfrm>
            <a:off x="342900" y="1276710"/>
            <a:ext cx="8645457" cy="1670772"/>
          </a:xfrm>
        </p:spPr>
        <p:txBody>
          <a:bodyPr/>
          <a:lstStyle/>
          <a:p>
            <a:r>
              <a:rPr lang="en-US" dirty="0"/>
              <a:t>Dramatic changes have taken place in the financial services industry, the auto industry, and in financial markets worldwide</a:t>
            </a:r>
          </a:p>
          <a:p>
            <a:r>
              <a:rPr lang="en-US" dirty="0"/>
              <a:t>More political and regulatory scrutiny of banking operations and the functioning of financial markets followed:</a:t>
            </a:r>
            <a:endParaRPr lang="en-IN" dirty="0"/>
          </a:p>
        </p:txBody>
      </p:sp>
      <p:sp>
        <p:nvSpPr>
          <p:cNvPr id="4" name="Content Placeholder 3">
            <a:extLst>
              <a:ext uri="{FF2B5EF4-FFF2-40B4-BE49-F238E27FC236}">
                <a16:creationId xmlns="" xmlns:a16="http://schemas.microsoft.com/office/drawing/2014/main" id="{977D5231-3AF6-1C0D-CEDA-0571020BF4EE}"/>
              </a:ext>
            </a:extLst>
          </p:cNvPr>
          <p:cNvSpPr>
            <a:spLocks noGrp="1"/>
          </p:cNvSpPr>
          <p:nvPr>
            <p:ph sz="quarter" idx="14"/>
          </p:nvPr>
        </p:nvSpPr>
        <p:spPr>
          <a:xfrm>
            <a:off x="342900" y="3104431"/>
            <a:ext cx="1242709" cy="465620"/>
          </a:xfrm>
        </p:spPr>
        <p:txBody>
          <a:bodyPr/>
          <a:lstStyle/>
          <a:p>
            <a:pPr marL="292608" indent="-292608">
              <a:buFont typeface="Arial" panose="020B0604020202020204" pitchFamily="34" charset="0"/>
              <a:buChar char="•"/>
            </a:pPr>
            <a:r>
              <a:rPr lang="en-IN" dirty="0"/>
              <a:t>Basel</a:t>
            </a:r>
          </a:p>
        </p:txBody>
      </p:sp>
      <p:graphicFrame>
        <p:nvGraphicFramePr>
          <p:cNvPr id="19" name="Object 18">
            <a:extLst>
              <a:ext uri="{FF2B5EF4-FFF2-40B4-BE49-F238E27FC236}">
                <a16:creationId xmlns="" xmlns:a16="http://schemas.microsoft.com/office/drawing/2014/main" id="{611BB3FA-130F-7B61-3796-B02A87E01016}"/>
              </a:ext>
            </a:extLst>
          </p:cNvPr>
          <p:cNvGraphicFramePr>
            <a:graphicFrameLocks noChangeAspect="1"/>
          </p:cNvGraphicFramePr>
          <p:nvPr>
            <p:extLst>
              <p:ext uri="{D42A27DB-BD31-4B8C-83A1-F6EECF244321}">
                <p14:modId xmlns:p14="http://schemas.microsoft.com/office/powerpoint/2010/main" val="230186150"/>
              </p:ext>
            </p:extLst>
          </p:nvPr>
        </p:nvGraphicFramePr>
        <p:xfrm>
          <a:off x="1670590" y="3197439"/>
          <a:ext cx="330200" cy="269875"/>
        </p:xfrm>
        <a:graphic>
          <a:graphicData uri="http://schemas.openxmlformats.org/presentationml/2006/ole">
            <mc:AlternateContent xmlns:mc="http://schemas.openxmlformats.org/markup-compatibility/2006">
              <mc:Choice xmlns:v="urn:schemas-microsoft-com:vml" Requires="v">
                <p:oleObj spid="_x0000_s3080" name="Equation" r:id="rId3" imgW="330120" imgH="266400" progId="Equation.DSMT4">
                  <p:embed/>
                </p:oleObj>
              </mc:Choice>
              <mc:Fallback>
                <p:oleObj name="Equation" r:id="rId3" imgW="330120" imgH="266400" progId="Equation.DSMT4">
                  <p:embed/>
                  <p:pic>
                    <p:nvPicPr>
                      <p:cNvPr id="0" name="Object 1"/>
                      <p:cNvPicPr>
                        <a:picLocks noChangeAspect="1" noChangeArrowheads="1"/>
                      </p:cNvPicPr>
                      <p:nvPr/>
                    </p:nvPicPr>
                    <p:blipFill>
                      <a:blip r:embed="rId4"/>
                      <a:srcRect/>
                      <a:stretch>
                        <a:fillRect/>
                      </a:stretch>
                    </p:blipFill>
                    <p:spPr bwMode="auto">
                      <a:xfrm>
                        <a:off x="1670590" y="3197439"/>
                        <a:ext cx="330200" cy="269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a:extLst>
              <a:ext uri="{FF2B5EF4-FFF2-40B4-BE49-F238E27FC236}">
                <a16:creationId xmlns="" xmlns:a16="http://schemas.microsoft.com/office/drawing/2014/main" id="{B007CEC9-1F6A-6BB3-0B1B-E011E774F191}"/>
              </a:ext>
            </a:extLst>
          </p:cNvPr>
          <p:cNvSpPr>
            <a:spLocks noGrp="1"/>
          </p:cNvSpPr>
          <p:nvPr>
            <p:ph sz="quarter" idx="15"/>
          </p:nvPr>
        </p:nvSpPr>
        <p:spPr>
          <a:xfrm>
            <a:off x="342900" y="3649176"/>
            <a:ext cx="8645457" cy="786637"/>
          </a:xfrm>
        </p:spPr>
        <p:txBody>
          <a:bodyPr/>
          <a:lstStyle/>
          <a:p>
            <a:pPr marL="292608" indent="-292608">
              <a:buFont typeface="Arial" panose="020B0604020202020204" pitchFamily="34" charset="0"/>
              <a:buChar char="•"/>
            </a:pPr>
            <a:r>
              <a:rPr lang="en-US" dirty="0"/>
              <a:t>Dodd-Frank Wall Street Reform and Consumer Protection Act in the U.S.</a:t>
            </a:r>
            <a:endParaRPr lang="en-IN" dirty="0"/>
          </a:p>
        </p:txBody>
      </p:sp>
      <p:sp>
        <p:nvSpPr>
          <p:cNvPr id="17" name="Slide Number Placeholder 16">
            <a:extLst>
              <a:ext uri="{FF2B5EF4-FFF2-40B4-BE49-F238E27FC236}">
                <a16:creationId xmlns="" xmlns:a16="http://schemas.microsoft.com/office/drawing/2014/main" id="{B16113BD-30D1-B174-4F33-F02EF4F54C42}"/>
              </a:ext>
            </a:extLst>
          </p:cNvPr>
          <p:cNvSpPr>
            <a:spLocks noGrp="1"/>
          </p:cNvSpPr>
          <p:nvPr>
            <p:ph type="sldNum" sz="quarter" idx="10"/>
          </p:nvPr>
        </p:nvSpPr>
        <p:spPr/>
        <p:txBody>
          <a:bodyPr/>
          <a:lstStyle/>
          <a:p>
            <a:fld id="{68151E55-6873-49E2-B8D5-2F265E6F1973}" type="slidenum">
              <a:rPr lang="en-US" smtClean="0"/>
              <a:t>40</a:t>
            </a:fld>
            <a:endParaRPr lang="en-US"/>
          </a:p>
        </p:txBody>
      </p:sp>
    </p:spTree>
    <p:extLst>
      <p:ext uri="{BB962C8B-B14F-4D97-AF65-F5344CB8AC3E}">
        <p14:creationId xmlns:p14="http://schemas.microsoft.com/office/powerpoint/2010/main" val="35313997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6F92C4D4-C867-4E2F-BF62-33A518B42728}"/>
              </a:ext>
            </a:extLst>
          </p:cNvPr>
          <p:cNvSpPr>
            <a:spLocks noGrp="1"/>
          </p:cNvSpPr>
          <p:nvPr>
            <p:ph type="title"/>
          </p:nvPr>
        </p:nvSpPr>
        <p:spPr/>
        <p:txBody>
          <a:bodyPr/>
          <a:lstStyle/>
          <a:p>
            <a:r>
              <a:rPr lang="en-US" noProof="0" dirty="0"/>
              <a:t>End of Main Content</a:t>
            </a:r>
          </a:p>
        </p:txBody>
      </p:sp>
      <p:sp>
        <p:nvSpPr>
          <p:cNvPr id="4" name="Content Placeholder 3">
            <a:extLst>
              <a:ext uri="{FF2B5EF4-FFF2-40B4-BE49-F238E27FC236}">
                <a16:creationId xmlns="" xmlns:a16="http://schemas.microsoft.com/office/drawing/2014/main" id="{9946A61A-BFE6-4A7C-8D2C-21B89B6A8546}"/>
              </a:ext>
            </a:extLst>
          </p:cNvPr>
          <p:cNvSpPr>
            <a:spLocks noGrp="1"/>
          </p:cNvSpPr>
          <p:nvPr>
            <p:ph sz="quarter" idx="10"/>
          </p:nvPr>
        </p:nvSpPr>
        <p:spPr>
          <a:xfrm>
            <a:off x="218768" y="6531807"/>
            <a:ext cx="8715375" cy="263131"/>
          </a:xfrm>
        </p:spPr>
        <p:txBody>
          <a:bodyPr/>
          <a:lstStyle/>
          <a:p>
            <a:r>
              <a:rPr lang="en-US" sz="1200" dirty="0"/>
              <a:t>© McGraw Hill LLC. All rights reserved. No reproduction or distribution without the prior written consent of McGraw Hill LLC.</a:t>
            </a:r>
            <a:endParaRPr lang="en-US" sz="1200" noProof="0" dirty="0"/>
          </a:p>
        </p:txBody>
      </p:sp>
    </p:spTree>
    <p:extLst>
      <p:ext uri="{BB962C8B-B14F-4D97-AF65-F5344CB8AC3E}">
        <p14:creationId xmlns:p14="http://schemas.microsoft.com/office/powerpoint/2010/main" val="38482663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0B6140-A63B-4D20-A758-54BAF6E00ACE}"/>
              </a:ext>
            </a:extLst>
          </p:cNvPr>
          <p:cNvSpPr>
            <a:spLocks noGrp="1"/>
          </p:cNvSpPr>
          <p:nvPr>
            <p:ph type="title"/>
          </p:nvPr>
        </p:nvSpPr>
        <p:spPr/>
        <p:txBody>
          <a:bodyPr/>
          <a:lstStyle/>
          <a:p>
            <a:r>
              <a:rPr lang="en-US" noProof="0" dirty="0"/>
              <a:t>Accessibility Content: Text Alternatives for Images</a:t>
            </a:r>
          </a:p>
        </p:txBody>
      </p:sp>
      <p:sp>
        <p:nvSpPr>
          <p:cNvPr id="3" name="Slide Number Placeholder 6">
            <a:extLst>
              <a:ext uri="{FF2B5EF4-FFF2-40B4-BE49-F238E27FC236}">
                <a16:creationId xmlns="" xmlns:a16="http://schemas.microsoft.com/office/drawing/2014/main" id="{49CF3DB0-4F0F-474F-BB7D-388747C53342}"/>
              </a:ext>
            </a:extLst>
          </p:cNvPr>
          <p:cNvSpPr>
            <a:spLocks noGrp="1"/>
          </p:cNvSpPr>
          <p:nvPr>
            <p:ph type="sldNum" sz="quarter" idx="4294967295"/>
          </p:nvPr>
        </p:nvSpPr>
        <p:spPr>
          <a:xfrm>
            <a:off x="8626412" y="6673531"/>
            <a:ext cx="355840" cy="161396"/>
          </a:xfrm>
          <a:prstGeom prst="rect">
            <a:avLst/>
          </a:prstGeom>
        </p:spPr>
        <p:txBody>
          <a:bodyPr/>
          <a:lstStyle/>
          <a:p>
            <a:fld id="{68151E55-6873-49E2-B8D5-2F265E6F1973}" type="slidenum">
              <a:rPr lang="en-US" sz="800" smtClean="0"/>
              <a:t>42</a:t>
            </a:fld>
            <a:endParaRPr lang="en-US" sz="800" dirty="0"/>
          </a:p>
        </p:txBody>
      </p:sp>
    </p:spTree>
    <p:extLst>
      <p:ext uri="{BB962C8B-B14F-4D97-AF65-F5344CB8AC3E}">
        <p14:creationId xmlns:p14="http://schemas.microsoft.com/office/powerpoint/2010/main" val="2228790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914DC0-63E4-49EF-91C5-8E91E65CD590}"/>
              </a:ext>
            </a:extLst>
          </p:cNvPr>
          <p:cNvSpPr>
            <a:spLocks noGrp="1"/>
          </p:cNvSpPr>
          <p:nvPr>
            <p:ph type="title"/>
          </p:nvPr>
        </p:nvSpPr>
        <p:spPr>
          <a:xfrm>
            <a:off x="342900" y="204282"/>
            <a:ext cx="8458200" cy="779130"/>
          </a:xfrm>
        </p:spPr>
        <p:txBody>
          <a:bodyPr>
            <a:noAutofit/>
          </a:bodyPr>
          <a:lstStyle/>
          <a:p>
            <a:r>
              <a:rPr lang="en-US" sz="3600" dirty="0"/>
              <a:t>F</a:t>
            </a:r>
            <a:r>
              <a:rPr lang="en-US" sz="100" dirty="0"/>
              <a:t> </a:t>
            </a:r>
            <a:r>
              <a:rPr lang="en-US" sz="3600" dirty="0"/>
              <a:t>R</a:t>
            </a:r>
            <a:r>
              <a:rPr lang="en-US" sz="100" dirty="0"/>
              <a:t> </a:t>
            </a:r>
            <a:r>
              <a:rPr lang="en-US" sz="3600" dirty="0"/>
              <a:t>A Payoff Profile – Text Alternative</a:t>
            </a:r>
          </a:p>
        </p:txBody>
      </p:sp>
      <p:sp>
        <p:nvSpPr>
          <p:cNvPr id="9" name="Text Placeholder 8">
            <a:extLst>
              <a:ext uri="{FF2B5EF4-FFF2-40B4-BE49-F238E27FC236}">
                <a16:creationId xmlns="" xmlns:a16="http://schemas.microsoft.com/office/drawing/2014/main" id="{226AE933-9BDB-D214-E7B3-51376C08F4AA}"/>
              </a:ext>
            </a:extLst>
          </p:cNvPr>
          <p:cNvSpPr>
            <a:spLocks noGrp="1"/>
          </p:cNvSpPr>
          <p:nvPr>
            <p:ph type="body" sz="quarter" idx="14"/>
          </p:nvPr>
        </p:nvSpPr>
        <p:spPr/>
        <p:txBody>
          <a:bodyPr/>
          <a:lstStyle/>
          <a:p>
            <a:r>
              <a:rPr lang="en-US" dirty="0">
                <a:hlinkClick r:id="rId2" action="ppaction://hlinksldjump"/>
              </a:rPr>
              <a:t>Return to parent-slide containing images.</a:t>
            </a:r>
            <a:endParaRPr lang="en-IN" dirty="0">
              <a:hlinkClick r:id="rId2" action="ppaction://hlinksldjump"/>
            </a:endParaRPr>
          </a:p>
        </p:txBody>
      </p:sp>
      <p:sp>
        <p:nvSpPr>
          <p:cNvPr id="4" name="Content Placeholder 3">
            <a:extLst>
              <a:ext uri="{FF2B5EF4-FFF2-40B4-BE49-F238E27FC236}">
                <a16:creationId xmlns="" xmlns:a16="http://schemas.microsoft.com/office/drawing/2014/main" id="{E430858B-CE27-488D-835F-D3F07E4514DC}"/>
              </a:ext>
            </a:extLst>
          </p:cNvPr>
          <p:cNvSpPr>
            <a:spLocks noGrp="1"/>
          </p:cNvSpPr>
          <p:nvPr>
            <p:ph sz="quarter" idx="11"/>
          </p:nvPr>
        </p:nvSpPr>
        <p:spPr/>
        <p:txBody>
          <a:bodyPr>
            <a:noAutofit/>
          </a:bodyPr>
          <a:lstStyle/>
          <a:p>
            <a:r>
              <a:rPr lang="en-US" sz="2400" dirty="0"/>
              <a:t>This graph shows Profit percentage on the y-axis. There are two points shown on the y-axis that include A</a:t>
            </a:r>
            <a:r>
              <a:rPr lang="en-US" sz="100" dirty="0"/>
              <a:t> </a:t>
            </a:r>
            <a:r>
              <a:rPr lang="en-US" sz="2400" dirty="0"/>
              <a:t>R and negative A</a:t>
            </a:r>
            <a:r>
              <a:rPr lang="en-US" sz="100" dirty="0"/>
              <a:t> </a:t>
            </a:r>
            <a:r>
              <a:rPr lang="en-US" sz="2400" dirty="0"/>
              <a:t>R. There is a horizontal line starting at 0 on the y-axis that is labeled S</a:t>
            </a:r>
            <a:r>
              <a:rPr lang="en-US" sz="100" dirty="0"/>
              <a:t> </a:t>
            </a:r>
            <a:r>
              <a:rPr lang="en-US" sz="2400" dirty="0"/>
              <a:t>R. There is a diagonal line starting at A</a:t>
            </a:r>
            <a:r>
              <a:rPr lang="en-US" sz="100" dirty="0"/>
              <a:t> </a:t>
            </a:r>
            <a:r>
              <a:rPr lang="en-US" sz="2400" dirty="0"/>
              <a:t>R on the y-axis going downward that is labeled Short position (Sell) and another diagonal line starting at negative A</a:t>
            </a:r>
            <a:r>
              <a:rPr lang="en-US" sz="100" dirty="0"/>
              <a:t> </a:t>
            </a:r>
            <a:r>
              <a:rPr lang="en-US" sz="2400" dirty="0"/>
              <a:t>R on the y-axis going upward that is labeled Long position (Buy). There is a point labeled A</a:t>
            </a:r>
            <a:r>
              <a:rPr lang="en-US" sz="100" dirty="0"/>
              <a:t> </a:t>
            </a:r>
            <a:r>
              <a:rPr lang="en-US" sz="2400" dirty="0"/>
              <a:t>R where these three lines intersect.</a:t>
            </a:r>
          </a:p>
        </p:txBody>
      </p:sp>
      <p:sp>
        <p:nvSpPr>
          <p:cNvPr id="7" name="Text Placeholder 6">
            <a:extLst>
              <a:ext uri="{FF2B5EF4-FFF2-40B4-BE49-F238E27FC236}">
                <a16:creationId xmlns="" xmlns:a16="http://schemas.microsoft.com/office/drawing/2014/main" id="{59F8A8DE-0157-8A29-4A70-062C5674EB88}"/>
              </a:ext>
            </a:extLst>
          </p:cNvPr>
          <p:cNvSpPr>
            <a:spLocks noGrp="1"/>
          </p:cNvSpPr>
          <p:nvPr>
            <p:ph type="body" sz="quarter" idx="15"/>
          </p:nvPr>
        </p:nvSpPr>
        <p:spPr/>
        <p:txBody>
          <a:bodyPr/>
          <a:lstStyle/>
          <a:p>
            <a:r>
              <a:rPr lang="en-US" dirty="0">
                <a:hlinkClick r:id="rId2" action="ppaction://hlinksldjump"/>
              </a:rPr>
              <a:t>Return to parent-slide containing images.</a:t>
            </a:r>
            <a:endParaRPr lang="en-IN" dirty="0">
              <a:hlinkClick r:id="rId2" action="ppaction://hlinksldjump"/>
            </a:endParaRPr>
          </a:p>
        </p:txBody>
      </p:sp>
      <p:sp>
        <p:nvSpPr>
          <p:cNvPr id="3" name="Slide Number Placeholder 16">
            <a:extLst>
              <a:ext uri="{FF2B5EF4-FFF2-40B4-BE49-F238E27FC236}">
                <a16:creationId xmlns="" xmlns:a16="http://schemas.microsoft.com/office/drawing/2014/main" id="{CF0D9EBF-EFD9-F235-8025-BCC2351761F5}"/>
              </a:ext>
            </a:extLst>
          </p:cNvPr>
          <p:cNvSpPr>
            <a:spLocks noGrp="1"/>
          </p:cNvSpPr>
          <p:nvPr>
            <p:ph type="sldNum" sz="quarter" idx="4294967295"/>
          </p:nvPr>
        </p:nvSpPr>
        <p:spPr>
          <a:xfrm>
            <a:off x="8626412" y="6673531"/>
            <a:ext cx="355840" cy="161396"/>
          </a:xfrm>
          <a:prstGeom prst="rect">
            <a:avLst/>
          </a:prstGeom>
        </p:spPr>
        <p:txBody>
          <a:bodyPr/>
          <a:lstStyle/>
          <a:p>
            <a:fld id="{68151E55-6873-49E2-B8D5-2F265E6F1973}" type="slidenum">
              <a:rPr lang="en-US" sz="800" smtClean="0"/>
              <a:t>43</a:t>
            </a:fld>
            <a:endParaRPr lang="en-US" sz="800" dirty="0"/>
          </a:p>
        </p:txBody>
      </p:sp>
    </p:spTree>
    <p:extLst>
      <p:ext uri="{BB962C8B-B14F-4D97-AF65-F5344CB8AC3E}">
        <p14:creationId xmlns:p14="http://schemas.microsoft.com/office/powerpoint/2010/main" val="3720908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914DC0-63E4-49EF-91C5-8E91E65CD590}"/>
              </a:ext>
            </a:extLst>
          </p:cNvPr>
          <p:cNvSpPr>
            <a:spLocks noGrp="1"/>
          </p:cNvSpPr>
          <p:nvPr>
            <p:ph type="title"/>
          </p:nvPr>
        </p:nvSpPr>
        <p:spPr>
          <a:xfrm>
            <a:off x="342900" y="204282"/>
            <a:ext cx="8458200" cy="779130"/>
          </a:xfrm>
        </p:spPr>
        <p:txBody>
          <a:bodyPr>
            <a:noAutofit/>
          </a:bodyPr>
          <a:lstStyle/>
          <a:p>
            <a:r>
              <a:rPr lang="en-US" sz="3000" dirty="0"/>
              <a:t>Forward Rate Agreements </a:t>
            </a:r>
            <a:r>
              <a:rPr lang="en-US" sz="1000" b="0" dirty="0"/>
              <a:t>2</a:t>
            </a:r>
            <a:r>
              <a:rPr lang="en-US" sz="3000" dirty="0"/>
              <a:t> – Text Alternative</a:t>
            </a:r>
          </a:p>
        </p:txBody>
      </p:sp>
      <p:sp>
        <p:nvSpPr>
          <p:cNvPr id="15" name="Text Placeholder 14">
            <a:extLst>
              <a:ext uri="{FF2B5EF4-FFF2-40B4-BE49-F238E27FC236}">
                <a16:creationId xmlns="" xmlns:a16="http://schemas.microsoft.com/office/drawing/2014/main" id="{308C0145-1363-B215-8180-C71C11579FA0}"/>
              </a:ext>
            </a:extLst>
          </p:cNvPr>
          <p:cNvSpPr>
            <a:spLocks noGrp="1"/>
          </p:cNvSpPr>
          <p:nvPr>
            <p:ph type="body" sz="quarter" idx="14"/>
          </p:nvPr>
        </p:nvSpPr>
        <p:spPr/>
        <p:txBody>
          <a:bodyPr/>
          <a:lstStyle/>
          <a:p>
            <a:r>
              <a:rPr lang="en-US" dirty="0">
                <a:hlinkClick r:id="rId2" action="ppaction://hlinksldjump"/>
              </a:rPr>
              <a:t>Return to parent-slide containing images.</a:t>
            </a:r>
            <a:endParaRPr lang="en-IN" dirty="0">
              <a:hlinkClick r:id="rId2" action="ppaction://hlinksldjump"/>
            </a:endParaRPr>
          </a:p>
        </p:txBody>
      </p:sp>
      <p:sp>
        <p:nvSpPr>
          <p:cNvPr id="4" name="Content Placeholder 3">
            <a:extLst>
              <a:ext uri="{FF2B5EF4-FFF2-40B4-BE49-F238E27FC236}">
                <a16:creationId xmlns="" xmlns:a16="http://schemas.microsoft.com/office/drawing/2014/main" id="{E430858B-CE27-488D-835F-D3F07E4514DC}"/>
              </a:ext>
            </a:extLst>
          </p:cNvPr>
          <p:cNvSpPr>
            <a:spLocks noGrp="1"/>
          </p:cNvSpPr>
          <p:nvPr>
            <p:ph sz="quarter" idx="11"/>
          </p:nvPr>
        </p:nvSpPr>
        <p:spPr/>
        <p:txBody>
          <a:bodyPr>
            <a:noAutofit/>
          </a:bodyPr>
          <a:lstStyle/>
          <a:p>
            <a:r>
              <a:rPr lang="en-US" sz="2400" dirty="0"/>
              <a:t>There are three points shown on the time line. The first point is Start, the middle point is Cash Settlement, and the last point is End. The time between start and cash settlement is called the agreement period, which lasts three months. The time between cash settlement and the end is the F</a:t>
            </a:r>
            <a:r>
              <a:rPr lang="en-US" sz="100" dirty="0"/>
              <a:t> </a:t>
            </a:r>
            <a:r>
              <a:rPr lang="en-US" sz="2400" dirty="0"/>
              <a:t>R</a:t>
            </a:r>
            <a:r>
              <a:rPr lang="en-US" sz="100" dirty="0"/>
              <a:t> </a:t>
            </a:r>
            <a:r>
              <a:rPr lang="en-US" sz="2400" dirty="0"/>
              <a:t>A period, which lasts six months.</a:t>
            </a:r>
          </a:p>
        </p:txBody>
      </p:sp>
      <p:sp>
        <p:nvSpPr>
          <p:cNvPr id="13" name="Text Placeholder 12">
            <a:extLst>
              <a:ext uri="{FF2B5EF4-FFF2-40B4-BE49-F238E27FC236}">
                <a16:creationId xmlns="" xmlns:a16="http://schemas.microsoft.com/office/drawing/2014/main" id="{31F3003B-A334-AED4-564E-596BA96402DD}"/>
              </a:ext>
            </a:extLst>
          </p:cNvPr>
          <p:cNvSpPr>
            <a:spLocks noGrp="1"/>
          </p:cNvSpPr>
          <p:nvPr>
            <p:ph type="body" sz="quarter" idx="15"/>
          </p:nvPr>
        </p:nvSpPr>
        <p:spPr/>
        <p:txBody>
          <a:bodyPr/>
          <a:lstStyle/>
          <a:p>
            <a:r>
              <a:rPr lang="en-US" dirty="0">
                <a:hlinkClick r:id="rId2" action="ppaction://hlinksldjump"/>
              </a:rPr>
              <a:t>Return to parent-slide containing images.</a:t>
            </a:r>
            <a:endParaRPr lang="en-IN" dirty="0">
              <a:hlinkClick r:id="rId2" action="ppaction://hlinksldjump"/>
            </a:endParaRPr>
          </a:p>
        </p:txBody>
      </p:sp>
      <p:sp>
        <p:nvSpPr>
          <p:cNvPr id="3" name="Slide Number Placeholder 16">
            <a:extLst>
              <a:ext uri="{FF2B5EF4-FFF2-40B4-BE49-F238E27FC236}">
                <a16:creationId xmlns="" xmlns:a16="http://schemas.microsoft.com/office/drawing/2014/main" id="{FED8C284-71A7-67FC-3D97-9C8BA120089F}"/>
              </a:ext>
            </a:extLst>
          </p:cNvPr>
          <p:cNvSpPr txBox="1">
            <a:spLocks/>
          </p:cNvSpPr>
          <p:nvPr/>
        </p:nvSpPr>
        <p:spPr>
          <a:xfrm>
            <a:off x="8626412" y="6673531"/>
            <a:ext cx="355840" cy="16139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151E55-6873-49E2-B8D5-2F265E6F1973}" type="slidenum">
              <a:rPr lang="en-US" sz="800" smtClean="0"/>
              <a:pPr/>
              <a:t>44</a:t>
            </a:fld>
            <a:endParaRPr lang="en-US" sz="800" dirty="0"/>
          </a:p>
        </p:txBody>
      </p:sp>
    </p:spTree>
    <p:extLst>
      <p:ext uri="{BB962C8B-B14F-4D97-AF65-F5344CB8AC3E}">
        <p14:creationId xmlns:p14="http://schemas.microsoft.com/office/powerpoint/2010/main" val="1040487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914DC0-63E4-49EF-91C5-8E91E65CD590}"/>
              </a:ext>
            </a:extLst>
          </p:cNvPr>
          <p:cNvSpPr>
            <a:spLocks noGrp="1"/>
          </p:cNvSpPr>
          <p:nvPr>
            <p:ph type="title"/>
          </p:nvPr>
        </p:nvSpPr>
        <p:spPr>
          <a:xfrm>
            <a:off x="342900" y="204282"/>
            <a:ext cx="8458200" cy="779130"/>
          </a:xfrm>
        </p:spPr>
        <p:txBody>
          <a:bodyPr>
            <a:noAutofit/>
          </a:bodyPr>
          <a:lstStyle/>
          <a:p>
            <a:r>
              <a:rPr lang="en-US" sz="3000" dirty="0"/>
              <a:t>Debt-for-Equity Swap Illustration – Text Alternative</a:t>
            </a:r>
          </a:p>
        </p:txBody>
      </p:sp>
      <p:sp>
        <p:nvSpPr>
          <p:cNvPr id="17" name="Text Placeholder 16">
            <a:extLst>
              <a:ext uri="{FF2B5EF4-FFF2-40B4-BE49-F238E27FC236}">
                <a16:creationId xmlns="" xmlns:a16="http://schemas.microsoft.com/office/drawing/2014/main" id="{BE06628E-8D03-BA51-1FAC-995DCB4B3E25}"/>
              </a:ext>
            </a:extLst>
          </p:cNvPr>
          <p:cNvSpPr>
            <a:spLocks noGrp="1"/>
          </p:cNvSpPr>
          <p:nvPr>
            <p:ph type="body" sz="quarter" idx="14"/>
          </p:nvPr>
        </p:nvSpPr>
        <p:spPr/>
        <p:txBody>
          <a:bodyPr/>
          <a:lstStyle/>
          <a:p>
            <a:r>
              <a:rPr lang="en-US" dirty="0">
                <a:hlinkClick r:id="rId2" action="ppaction://hlinksldjump"/>
              </a:rPr>
              <a:t>Return to parent-slide containing images.</a:t>
            </a:r>
            <a:endParaRPr lang="en-IN" dirty="0">
              <a:hlinkClick r:id="rId2" action="ppaction://hlinksldjump"/>
            </a:endParaRPr>
          </a:p>
        </p:txBody>
      </p:sp>
      <p:sp>
        <p:nvSpPr>
          <p:cNvPr id="4" name="Content Placeholder 3">
            <a:extLst>
              <a:ext uri="{FF2B5EF4-FFF2-40B4-BE49-F238E27FC236}">
                <a16:creationId xmlns="" xmlns:a16="http://schemas.microsoft.com/office/drawing/2014/main" id="{E430858B-CE27-488D-835F-D3F07E4514DC}"/>
              </a:ext>
            </a:extLst>
          </p:cNvPr>
          <p:cNvSpPr>
            <a:spLocks noGrp="1"/>
          </p:cNvSpPr>
          <p:nvPr>
            <p:ph sz="quarter" idx="11"/>
          </p:nvPr>
        </p:nvSpPr>
        <p:spPr/>
        <p:txBody>
          <a:bodyPr>
            <a:noAutofit/>
          </a:bodyPr>
          <a:lstStyle/>
          <a:p>
            <a:r>
              <a:rPr lang="en-US" sz="2200" dirty="0"/>
              <a:t>This illustration has three boxes on the right side. The boxes are stacked one over the other with arrows in between. Box 1 is labeled International bank. Box 2 is labeled Equity investor or M</a:t>
            </a:r>
            <a:r>
              <a:rPr lang="en-US" sz="100" dirty="0"/>
              <a:t> </a:t>
            </a:r>
            <a:r>
              <a:rPr lang="en-US" sz="2200" dirty="0"/>
              <a:t>N</a:t>
            </a:r>
            <a:r>
              <a:rPr lang="en-US" sz="100" dirty="0"/>
              <a:t> </a:t>
            </a:r>
            <a:r>
              <a:rPr lang="en-US" sz="2200" dirty="0"/>
              <a:t>C. Box 3 is labeled L</a:t>
            </a:r>
            <a:r>
              <a:rPr lang="en-US" sz="100" dirty="0"/>
              <a:t> </a:t>
            </a:r>
            <a:r>
              <a:rPr lang="en-US" sz="2200" dirty="0"/>
              <a:t>D</a:t>
            </a:r>
            <a:r>
              <a:rPr lang="en-US" sz="100" dirty="0"/>
              <a:t> </a:t>
            </a:r>
            <a:r>
              <a:rPr lang="en-US" sz="2200" dirty="0"/>
              <a:t>C central bank. Boxes 1 and 2 have arrows pointing back and forth to each other. The arrow from Box 1 to Box 2 is labeled Sell $100M</a:t>
            </a:r>
            <a:r>
              <a:rPr lang="en-US" sz="100" dirty="0"/>
              <a:t> </a:t>
            </a:r>
            <a:r>
              <a:rPr lang="en-US" sz="2200" dirty="0"/>
              <a:t>L</a:t>
            </a:r>
            <a:r>
              <a:rPr lang="en-US" sz="100" dirty="0"/>
              <a:t> </a:t>
            </a:r>
            <a:r>
              <a:rPr lang="en-US" sz="2200" dirty="0"/>
              <a:t>D</a:t>
            </a:r>
            <a:r>
              <a:rPr lang="en-US" sz="100" dirty="0"/>
              <a:t> </a:t>
            </a:r>
            <a:r>
              <a:rPr lang="en-US" sz="2200" dirty="0"/>
              <a:t>C debt at 60% of face value. The arrow from Box 2 to Box 1 is labeled $60M. Boxes 2 and 3 have arrows pointing back and forth to each other. The arrow from Box 2 to Box 3 is labeled Redeem L</a:t>
            </a:r>
            <a:r>
              <a:rPr lang="en-US" sz="100" dirty="0"/>
              <a:t> </a:t>
            </a:r>
            <a:r>
              <a:rPr lang="en-US" sz="2200" dirty="0"/>
              <a:t>D</a:t>
            </a:r>
            <a:r>
              <a:rPr lang="en-US" sz="100" dirty="0"/>
              <a:t> </a:t>
            </a:r>
            <a:r>
              <a:rPr lang="en-US" sz="2200" dirty="0"/>
              <a:t>C debt at 80% of face value in local currency. The arrow from Box 3 to Box 2 is labeled $80M in local currency. There is another box to the left of Box 2 that is labeled L D</a:t>
            </a:r>
            <a:r>
              <a:rPr lang="en-US" sz="100" dirty="0"/>
              <a:t> </a:t>
            </a:r>
            <a:r>
              <a:rPr lang="en-US" sz="2200" dirty="0"/>
              <a:t>C firm or M</a:t>
            </a:r>
            <a:r>
              <a:rPr lang="en-US" sz="100" dirty="0"/>
              <a:t> </a:t>
            </a:r>
            <a:r>
              <a:rPr lang="en-US" sz="2200" dirty="0"/>
              <a:t>N</a:t>
            </a:r>
            <a:r>
              <a:rPr lang="en-US" sz="100" dirty="0"/>
              <a:t> </a:t>
            </a:r>
            <a:r>
              <a:rPr lang="en-US" sz="2200" dirty="0"/>
              <a:t>C subsidiary. There is an arrow pointing from Box 2 to this box that is labeled $80M in local currency.</a:t>
            </a:r>
          </a:p>
        </p:txBody>
      </p:sp>
      <p:sp>
        <p:nvSpPr>
          <p:cNvPr id="15" name="Text Placeholder 14">
            <a:extLst>
              <a:ext uri="{FF2B5EF4-FFF2-40B4-BE49-F238E27FC236}">
                <a16:creationId xmlns="" xmlns:a16="http://schemas.microsoft.com/office/drawing/2014/main" id="{C2812B40-CB94-E19B-7F69-ADC0D075BBD1}"/>
              </a:ext>
            </a:extLst>
          </p:cNvPr>
          <p:cNvSpPr>
            <a:spLocks noGrp="1"/>
          </p:cNvSpPr>
          <p:nvPr>
            <p:ph type="body" sz="quarter" idx="15"/>
          </p:nvPr>
        </p:nvSpPr>
        <p:spPr/>
        <p:txBody>
          <a:bodyPr/>
          <a:lstStyle/>
          <a:p>
            <a:r>
              <a:rPr lang="en-US" dirty="0">
                <a:hlinkClick r:id="rId2" action="ppaction://hlinksldjump"/>
              </a:rPr>
              <a:t>Return to parent-slide containing images.</a:t>
            </a:r>
            <a:endParaRPr lang="en-IN" dirty="0">
              <a:hlinkClick r:id="rId2" action="ppaction://hlinksldjump"/>
            </a:endParaRPr>
          </a:p>
        </p:txBody>
      </p:sp>
      <p:sp>
        <p:nvSpPr>
          <p:cNvPr id="3" name="Slide Number Placeholder 16">
            <a:extLst>
              <a:ext uri="{FF2B5EF4-FFF2-40B4-BE49-F238E27FC236}">
                <a16:creationId xmlns="" xmlns:a16="http://schemas.microsoft.com/office/drawing/2014/main" id="{B1ECD18E-5BB6-1B38-A9A9-B58D8CD1FC41}"/>
              </a:ext>
            </a:extLst>
          </p:cNvPr>
          <p:cNvSpPr txBox="1">
            <a:spLocks/>
          </p:cNvSpPr>
          <p:nvPr/>
        </p:nvSpPr>
        <p:spPr>
          <a:xfrm>
            <a:off x="8626412" y="6673531"/>
            <a:ext cx="355840" cy="16139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151E55-6873-49E2-B8D5-2F265E6F1973}" type="slidenum">
              <a:rPr lang="en-US" sz="800" smtClean="0"/>
              <a:pPr/>
              <a:t>45</a:t>
            </a:fld>
            <a:endParaRPr lang="en-US" sz="800" dirty="0"/>
          </a:p>
        </p:txBody>
      </p:sp>
    </p:spTree>
    <p:extLst>
      <p:ext uri="{BB962C8B-B14F-4D97-AF65-F5344CB8AC3E}">
        <p14:creationId xmlns:p14="http://schemas.microsoft.com/office/powerpoint/2010/main" val="1430476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6AE3CB-56AB-F616-7425-5EACAE9B8805}"/>
              </a:ext>
            </a:extLst>
          </p:cNvPr>
          <p:cNvSpPr>
            <a:spLocks noGrp="1"/>
          </p:cNvSpPr>
          <p:nvPr>
            <p:ph type="title"/>
          </p:nvPr>
        </p:nvSpPr>
        <p:spPr/>
        <p:txBody>
          <a:bodyPr>
            <a:normAutofit/>
          </a:bodyPr>
          <a:lstStyle/>
          <a:p>
            <a:r>
              <a:rPr lang="en-IN" sz="3600" dirty="0"/>
              <a:t>International Banking Services </a:t>
            </a:r>
            <a:r>
              <a:rPr lang="en-IN" sz="1000" b="0" dirty="0"/>
              <a:t>2</a:t>
            </a:r>
          </a:p>
        </p:txBody>
      </p:sp>
      <p:sp>
        <p:nvSpPr>
          <p:cNvPr id="6" name="Content Placeholder 5">
            <a:extLst>
              <a:ext uri="{FF2B5EF4-FFF2-40B4-BE49-F238E27FC236}">
                <a16:creationId xmlns="" xmlns:a16="http://schemas.microsoft.com/office/drawing/2014/main" id="{44E6AD4B-458F-03FF-925E-15E2E3C7FD45}"/>
              </a:ext>
            </a:extLst>
          </p:cNvPr>
          <p:cNvSpPr>
            <a:spLocks noGrp="1"/>
          </p:cNvSpPr>
          <p:nvPr>
            <p:ph sz="quarter" idx="11"/>
          </p:nvPr>
        </p:nvSpPr>
        <p:spPr>
          <a:xfrm>
            <a:off x="342900" y="1276710"/>
            <a:ext cx="8458200" cy="2011240"/>
          </a:xfrm>
        </p:spPr>
        <p:txBody>
          <a:bodyPr/>
          <a:lstStyle/>
          <a:p>
            <a:r>
              <a:rPr lang="en-US" dirty="0"/>
              <a:t>Major features that distinguish international banks from domestic banks are the types of deposits they accept and the loans and investments they make.</a:t>
            </a:r>
          </a:p>
          <a:p>
            <a:pPr marL="292608" indent="-292608">
              <a:buFont typeface="Arial" panose="020B0604020202020204" pitchFamily="34" charset="0"/>
              <a:buChar char="•"/>
            </a:pPr>
            <a:r>
              <a:rPr lang="en-US" b="1" dirty="0"/>
              <a:t>Large international banks both borrow and lend in the Eurocurrency market.</a:t>
            </a:r>
            <a:endParaRPr lang="en-IN" b="1" dirty="0"/>
          </a:p>
        </p:txBody>
      </p:sp>
      <p:sp>
        <p:nvSpPr>
          <p:cNvPr id="9" name="Content Placeholder 8">
            <a:extLst>
              <a:ext uri="{FF2B5EF4-FFF2-40B4-BE49-F238E27FC236}">
                <a16:creationId xmlns="" xmlns:a16="http://schemas.microsoft.com/office/drawing/2014/main" id="{C7A8757B-2481-F268-DAF2-B749CC0B34BA}"/>
              </a:ext>
            </a:extLst>
          </p:cNvPr>
          <p:cNvSpPr>
            <a:spLocks noGrp="1"/>
          </p:cNvSpPr>
          <p:nvPr>
            <p:ph sz="quarter" idx="14"/>
          </p:nvPr>
        </p:nvSpPr>
        <p:spPr>
          <a:xfrm>
            <a:off x="342900" y="3360902"/>
            <a:ext cx="8458200" cy="1172187"/>
          </a:xfrm>
        </p:spPr>
        <p:txBody>
          <a:bodyPr/>
          <a:lstStyle/>
          <a:p>
            <a:r>
              <a:rPr lang="en-US" dirty="0"/>
              <a:t>Banks are frequently structured as bank holding companies so that they can perform both traditional commercial banking functions and engage in investment banking activities.</a:t>
            </a:r>
            <a:endParaRPr lang="en-IN" dirty="0"/>
          </a:p>
        </p:txBody>
      </p:sp>
      <p:sp>
        <p:nvSpPr>
          <p:cNvPr id="7" name="Slide Number Placeholder 6">
            <a:extLst>
              <a:ext uri="{FF2B5EF4-FFF2-40B4-BE49-F238E27FC236}">
                <a16:creationId xmlns="" xmlns:a16="http://schemas.microsoft.com/office/drawing/2014/main" id="{7A4E888B-9E7A-7E49-1317-6661D70F242E}"/>
              </a:ext>
            </a:extLst>
          </p:cNvPr>
          <p:cNvSpPr>
            <a:spLocks noGrp="1"/>
          </p:cNvSpPr>
          <p:nvPr>
            <p:ph type="sldNum" sz="quarter" idx="10"/>
          </p:nvPr>
        </p:nvSpPr>
        <p:spPr/>
        <p:txBody>
          <a:bodyPr/>
          <a:lstStyle/>
          <a:p>
            <a:fld id="{68151E55-6873-49E2-B8D5-2F265E6F1973}" type="slidenum">
              <a:rPr lang="en-US" smtClean="0"/>
              <a:t>5</a:t>
            </a:fld>
            <a:endParaRPr lang="en-US"/>
          </a:p>
        </p:txBody>
      </p:sp>
    </p:spTree>
    <p:extLst>
      <p:ext uri="{BB962C8B-B14F-4D97-AF65-F5344CB8AC3E}">
        <p14:creationId xmlns:p14="http://schemas.microsoft.com/office/powerpoint/2010/main" val="850239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27A530-9500-D581-D653-59F0B7A499A3}"/>
              </a:ext>
            </a:extLst>
          </p:cNvPr>
          <p:cNvSpPr>
            <a:spLocks noGrp="1"/>
          </p:cNvSpPr>
          <p:nvPr>
            <p:ph type="title"/>
          </p:nvPr>
        </p:nvSpPr>
        <p:spPr>
          <a:xfrm>
            <a:off x="352248" y="215563"/>
            <a:ext cx="8458200" cy="903231"/>
          </a:xfrm>
        </p:spPr>
        <p:txBody>
          <a:bodyPr>
            <a:noAutofit/>
          </a:bodyPr>
          <a:lstStyle/>
          <a:p>
            <a:r>
              <a:rPr lang="en-US" sz="3200" dirty="0"/>
              <a:t>The World’s 30 Largest Banks </a:t>
            </a:r>
            <a:r>
              <a:rPr lang="en-US" sz="1000" b="0" dirty="0"/>
              <a:t>1</a:t>
            </a:r>
            <a:endParaRPr lang="en-IN" sz="1000" b="0" dirty="0"/>
          </a:p>
        </p:txBody>
      </p:sp>
      <p:sp>
        <p:nvSpPr>
          <p:cNvPr id="3" name="Content Placeholder 2">
            <a:extLst>
              <a:ext uri="{FF2B5EF4-FFF2-40B4-BE49-F238E27FC236}">
                <a16:creationId xmlns="" xmlns:a16="http://schemas.microsoft.com/office/drawing/2014/main" id="{B817716A-6D13-A9A7-3F26-EE57A808F2C5}"/>
              </a:ext>
            </a:extLst>
          </p:cNvPr>
          <p:cNvSpPr>
            <a:spLocks noGrp="1"/>
          </p:cNvSpPr>
          <p:nvPr>
            <p:ph sz="quarter" idx="11"/>
          </p:nvPr>
        </p:nvSpPr>
        <p:spPr>
          <a:xfrm>
            <a:off x="352248" y="1299782"/>
            <a:ext cx="8458200" cy="620185"/>
          </a:xfrm>
        </p:spPr>
        <p:txBody>
          <a:bodyPr/>
          <a:lstStyle/>
          <a:p>
            <a:r>
              <a:rPr lang="en-US" sz="1800" b="1" dirty="0"/>
              <a:t>Exhibit 11.1</a:t>
            </a:r>
            <a:r>
              <a:rPr lang="en-US" sz="1800" dirty="0"/>
              <a:t> The World’s 30 Largest Banks (in billions of U.S. dollars, as of March 2022).</a:t>
            </a:r>
            <a:endParaRPr lang="en-IN" sz="1800" dirty="0"/>
          </a:p>
        </p:txBody>
      </p:sp>
      <p:graphicFrame>
        <p:nvGraphicFramePr>
          <p:cNvPr id="8" name="Table 8">
            <a:extLst>
              <a:ext uri="{FF2B5EF4-FFF2-40B4-BE49-F238E27FC236}">
                <a16:creationId xmlns="" xmlns:a16="http://schemas.microsoft.com/office/drawing/2014/main" id="{3F6F7548-AAA1-7148-5842-51F0454D0D68}"/>
              </a:ext>
            </a:extLst>
          </p:cNvPr>
          <p:cNvGraphicFramePr>
            <a:graphicFrameLocks noGrp="1"/>
          </p:cNvGraphicFramePr>
          <p:nvPr>
            <p:extLst>
              <p:ext uri="{D42A27DB-BD31-4B8C-83A1-F6EECF244321}">
                <p14:modId xmlns:p14="http://schemas.microsoft.com/office/powerpoint/2010/main" val="1769695488"/>
              </p:ext>
            </p:extLst>
          </p:nvPr>
        </p:nvGraphicFramePr>
        <p:xfrm>
          <a:off x="428448" y="1968606"/>
          <a:ext cx="7410690" cy="4389120"/>
        </p:xfrm>
        <a:graphic>
          <a:graphicData uri="http://schemas.openxmlformats.org/drawingml/2006/table">
            <a:tbl>
              <a:tblPr firstRow="1" bandRow="1">
                <a:tableStyleId>{5C22544A-7EE6-4342-B048-85BDC9FD1C3A}</a:tableStyleId>
              </a:tblPr>
              <a:tblGrid>
                <a:gridCol w="597218">
                  <a:extLst>
                    <a:ext uri="{9D8B030D-6E8A-4147-A177-3AD203B41FA5}">
                      <a16:colId xmlns="" xmlns:a16="http://schemas.microsoft.com/office/drawing/2014/main" val="2970914283"/>
                    </a:ext>
                  </a:extLst>
                </a:gridCol>
                <a:gridCol w="2222993">
                  <a:extLst>
                    <a:ext uri="{9D8B030D-6E8A-4147-A177-3AD203B41FA5}">
                      <a16:colId xmlns="" xmlns:a16="http://schemas.microsoft.com/office/drawing/2014/main" val="2825619661"/>
                    </a:ext>
                  </a:extLst>
                </a:gridCol>
                <a:gridCol w="1305243">
                  <a:extLst>
                    <a:ext uri="{9D8B030D-6E8A-4147-A177-3AD203B41FA5}">
                      <a16:colId xmlns="" xmlns:a16="http://schemas.microsoft.com/office/drawing/2014/main" val="19631338"/>
                    </a:ext>
                  </a:extLst>
                </a:gridCol>
                <a:gridCol w="1113663">
                  <a:extLst>
                    <a:ext uri="{9D8B030D-6E8A-4147-A177-3AD203B41FA5}">
                      <a16:colId xmlns="" xmlns:a16="http://schemas.microsoft.com/office/drawing/2014/main" val="1748328373"/>
                    </a:ext>
                  </a:extLst>
                </a:gridCol>
                <a:gridCol w="1016000">
                  <a:extLst>
                    <a:ext uri="{9D8B030D-6E8A-4147-A177-3AD203B41FA5}">
                      <a16:colId xmlns="" xmlns:a16="http://schemas.microsoft.com/office/drawing/2014/main" val="2470039658"/>
                    </a:ext>
                  </a:extLst>
                </a:gridCol>
                <a:gridCol w="1155573">
                  <a:extLst>
                    <a:ext uri="{9D8B030D-6E8A-4147-A177-3AD203B41FA5}">
                      <a16:colId xmlns="" xmlns:a16="http://schemas.microsoft.com/office/drawing/2014/main" val="558776160"/>
                    </a:ext>
                  </a:extLst>
                </a:gridCol>
              </a:tblGrid>
              <a:tr h="199195">
                <a:tc>
                  <a:txBody>
                    <a:bodyPr/>
                    <a:lstStyle/>
                    <a:p>
                      <a:r>
                        <a:rPr lang="en-IN" sz="1200" dirty="0"/>
                        <a:t>Rank</a:t>
                      </a:r>
                    </a:p>
                  </a:txBody>
                  <a:tcPr/>
                </a:tc>
                <a:tc>
                  <a:txBody>
                    <a:bodyPr/>
                    <a:lstStyle/>
                    <a:p>
                      <a:r>
                        <a:rPr lang="en-IN" sz="1200" dirty="0"/>
                        <a:t>Bank</a:t>
                      </a:r>
                    </a:p>
                  </a:txBody>
                  <a:tcPr/>
                </a:tc>
                <a:tc>
                  <a:txBody>
                    <a:bodyPr/>
                    <a:lstStyle/>
                    <a:p>
                      <a:r>
                        <a:rPr lang="en-IN" sz="1200" dirty="0"/>
                        <a:t>Country</a:t>
                      </a:r>
                    </a:p>
                  </a:txBody>
                  <a:tcPr/>
                </a:tc>
                <a:tc>
                  <a:txBody>
                    <a:bodyPr/>
                    <a:lstStyle/>
                    <a:p>
                      <a:r>
                        <a:rPr lang="en-IN" sz="1200" dirty="0"/>
                        <a:t>Total Assets</a:t>
                      </a:r>
                    </a:p>
                  </a:txBody>
                  <a:tcPr/>
                </a:tc>
                <a:tc>
                  <a:txBody>
                    <a:bodyPr/>
                    <a:lstStyle/>
                    <a:p>
                      <a:r>
                        <a:rPr lang="en-IN" sz="1200" dirty="0"/>
                        <a:t>Net Income</a:t>
                      </a:r>
                    </a:p>
                  </a:txBody>
                  <a:tcPr/>
                </a:tc>
                <a:tc>
                  <a:txBody>
                    <a:bodyPr/>
                    <a:lstStyle/>
                    <a:p>
                      <a:r>
                        <a:rPr lang="en-IN" sz="1200" dirty="0"/>
                        <a:t>Market Value</a:t>
                      </a:r>
                    </a:p>
                  </a:txBody>
                  <a:tcPr/>
                </a:tc>
                <a:extLst>
                  <a:ext uri="{0D108BD9-81ED-4DB2-BD59-A6C34878D82A}">
                    <a16:rowId xmlns="" xmlns:a16="http://schemas.microsoft.com/office/drawing/2014/main" val="1227354332"/>
                  </a:ext>
                </a:extLst>
              </a:tr>
              <a:tr h="199195">
                <a:tc>
                  <a:txBody>
                    <a:bodyPr/>
                    <a:lstStyle/>
                    <a:p>
                      <a:r>
                        <a:rPr lang="en-IN" sz="1200" dirty="0"/>
                        <a:t>1</a:t>
                      </a:r>
                    </a:p>
                  </a:txBody>
                  <a:tcPr/>
                </a:tc>
                <a:tc>
                  <a:txBody>
                    <a:bodyPr/>
                    <a:lstStyle/>
                    <a:p>
                      <a:r>
                        <a:rPr lang="en-IN" sz="1200" dirty="0"/>
                        <a:t>I</a:t>
                      </a:r>
                      <a:r>
                        <a:rPr lang="en-IN" sz="100" baseline="0" dirty="0"/>
                        <a:t> </a:t>
                      </a:r>
                      <a:r>
                        <a:rPr lang="en-IN" sz="1200" dirty="0"/>
                        <a:t>C</a:t>
                      </a:r>
                      <a:r>
                        <a:rPr lang="en-IN" sz="100" baseline="0" dirty="0"/>
                        <a:t> </a:t>
                      </a:r>
                      <a:r>
                        <a:rPr lang="en-IN" sz="1200" dirty="0"/>
                        <a:t>B</a:t>
                      </a:r>
                      <a:r>
                        <a:rPr lang="en-IN" sz="100" baseline="0" dirty="0"/>
                        <a:t> </a:t>
                      </a:r>
                      <a:r>
                        <a:rPr lang="en-IN" sz="1200" dirty="0"/>
                        <a:t>C</a:t>
                      </a:r>
                    </a:p>
                  </a:txBody>
                  <a:tcPr/>
                </a:tc>
                <a:tc>
                  <a:txBody>
                    <a:bodyPr/>
                    <a:lstStyle/>
                    <a:p>
                      <a:r>
                        <a:rPr lang="en-IN" sz="1200" dirty="0"/>
                        <a:t>China</a:t>
                      </a:r>
                    </a:p>
                  </a:txBody>
                  <a:tcPr/>
                </a:tc>
                <a:tc>
                  <a:txBody>
                    <a:bodyPr/>
                    <a:lstStyle/>
                    <a:p>
                      <a:pPr algn="r"/>
                      <a:r>
                        <a:rPr lang="en-IN" sz="1200" dirty="0"/>
                        <a:t>4,914.7</a:t>
                      </a:r>
                    </a:p>
                  </a:txBody>
                  <a:tcPr/>
                </a:tc>
                <a:tc>
                  <a:txBody>
                    <a:bodyPr/>
                    <a:lstStyle/>
                    <a:p>
                      <a:pPr algn="r"/>
                      <a:r>
                        <a:rPr lang="en-IN" sz="1200" dirty="0"/>
                        <a:t>45.8</a:t>
                      </a:r>
                    </a:p>
                  </a:txBody>
                  <a:tcPr/>
                </a:tc>
                <a:tc>
                  <a:txBody>
                    <a:bodyPr/>
                    <a:lstStyle/>
                    <a:p>
                      <a:pPr algn="r"/>
                      <a:r>
                        <a:rPr lang="en-IN" sz="1200" dirty="0"/>
                        <a:t>249.5</a:t>
                      </a:r>
                    </a:p>
                  </a:txBody>
                  <a:tcPr/>
                </a:tc>
                <a:extLst>
                  <a:ext uri="{0D108BD9-81ED-4DB2-BD59-A6C34878D82A}">
                    <a16:rowId xmlns="" xmlns:a16="http://schemas.microsoft.com/office/drawing/2014/main" val="2015600954"/>
                  </a:ext>
                </a:extLst>
              </a:tr>
              <a:tr h="199195">
                <a:tc>
                  <a:txBody>
                    <a:bodyPr/>
                    <a:lstStyle/>
                    <a:p>
                      <a:r>
                        <a:rPr lang="en-IN" sz="1200" dirty="0"/>
                        <a:t>2</a:t>
                      </a:r>
                    </a:p>
                  </a:txBody>
                  <a:tcPr/>
                </a:tc>
                <a:tc>
                  <a:txBody>
                    <a:bodyPr/>
                    <a:lstStyle/>
                    <a:p>
                      <a:r>
                        <a:rPr lang="en-IN" sz="1200" dirty="0"/>
                        <a:t>China Construction Bank</a:t>
                      </a:r>
                    </a:p>
                  </a:txBody>
                  <a:tcPr/>
                </a:tc>
                <a:tc>
                  <a:txBody>
                    <a:bodyPr/>
                    <a:lstStyle/>
                    <a:p>
                      <a:r>
                        <a:rPr lang="en-IN" sz="1200" dirty="0"/>
                        <a:t>China</a:t>
                      </a:r>
                    </a:p>
                  </a:txBody>
                  <a:tcPr/>
                </a:tc>
                <a:tc>
                  <a:txBody>
                    <a:bodyPr/>
                    <a:lstStyle/>
                    <a:p>
                      <a:pPr algn="r"/>
                      <a:r>
                        <a:rPr lang="en-IN" sz="1200" dirty="0"/>
                        <a:t>4,301.7</a:t>
                      </a:r>
                    </a:p>
                  </a:txBody>
                  <a:tcPr/>
                </a:tc>
                <a:tc>
                  <a:txBody>
                    <a:bodyPr/>
                    <a:lstStyle/>
                    <a:p>
                      <a:pPr algn="r"/>
                      <a:r>
                        <a:rPr lang="en-IN" sz="1200" dirty="0"/>
                        <a:t>39.3</a:t>
                      </a:r>
                    </a:p>
                  </a:txBody>
                  <a:tcPr/>
                </a:tc>
                <a:tc>
                  <a:txBody>
                    <a:bodyPr/>
                    <a:lstStyle/>
                    <a:p>
                      <a:pPr algn="r"/>
                      <a:r>
                        <a:rPr lang="en-IN" sz="1200" dirty="0"/>
                        <a:t>210.4</a:t>
                      </a:r>
                    </a:p>
                  </a:txBody>
                  <a:tcPr/>
                </a:tc>
                <a:extLst>
                  <a:ext uri="{0D108BD9-81ED-4DB2-BD59-A6C34878D82A}">
                    <a16:rowId xmlns="" xmlns:a16="http://schemas.microsoft.com/office/drawing/2014/main" val="3799400266"/>
                  </a:ext>
                </a:extLst>
              </a:tr>
              <a:tr h="199195">
                <a:tc>
                  <a:txBody>
                    <a:bodyPr/>
                    <a:lstStyle/>
                    <a:p>
                      <a:r>
                        <a:rPr lang="en-IN" sz="1200" dirty="0"/>
                        <a:t>3</a:t>
                      </a:r>
                    </a:p>
                  </a:txBody>
                  <a:tcPr/>
                </a:tc>
                <a:tc>
                  <a:txBody>
                    <a:bodyPr/>
                    <a:lstStyle/>
                    <a:p>
                      <a:r>
                        <a:rPr lang="en-IN" sz="1200" dirty="0"/>
                        <a:t>Agricultural Bank of China</a:t>
                      </a:r>
                    </a:p>
                  </a:txBody>
                  <a:tcPr/>
                </a:tc>
                <a:tc>
                  <a:txBody>
                    <a:bodyPr/>
                    <a:lstStyle/>
                    <a:p>
                      <a:r>
                        <a:rPr lang="en-IN" sz="1200" dirty="0"/>
                        <a:t>China</a:t>
                      </a:r>
                    </a:p>
                  </a:txBody>
                  <a:tcPr/>
                </a:tc>
                <a:tc>
                  <a:txBody>
                    <a:bodyPr/>
                    <a:lstStyle/>
                    <a:p>
                      <a:pPr algn="r"/>
                      <a:r>
                        <a:rPr lang="en-IN" sz="1200" dirty="0"/>
                        <a:t>4,159.9</a:t>
                      </a:r>
                    </a:p>
                  </a:txBody>
                  <a:tcPr/>
                </a:tc>
                <a:tc>
                  <a:txBody>
                    <a:bodyPr/>
                    <a:lstStyle/>
                    <a:p>
                      <a:pPr algn="r"/>
                      <a:r>
                        <a:rPr lang="en-IN" sz="1200" dirty="0"/>
                        <a:t>31.3</a:t>
                      </a:r>
                    </a:p>
                  </a:txBody>
                  <a:tcPr/>
                </a:tc>
                <a:tc>
                  <a:txBody>
                    <a:bodyPr/>
                    <a:lstStyle/>
                    <a:p>
                      <a:pPr algn="r"/>
                      <a:r>
                        <a:rPr lang="en-IN" sz="1200" dirty="0"/>
                        <a:t>140.1</a:t>
                      </a:r>
                    </a:p>
                  </a:txBody>
                  <a:tcPr/>
                </a:tc>
                <a:extLst>
                  <a:ext uri="{0D108BD9-81ED-4DB2-BD59-A6C34878D82A}">
                    <a16:rowId xmlns="" xmlns:a16="http://schemas.microsoft.com/office/drawing/2014/main" val="3075353316"/>
                  </a:ext>
                </a:extLst>
              </a:tr>
              <a:tr h="199195">
                <a:tc>
                  <a:txBody>
                    <a:bodyPr/>
                    <a:lstStyle/>
                    <a:p>
                      <a:r>
                        <a:rPr lang="en-IN" sz="1200" dirty="0"/>
                        <a:t>4</a:t>
                      </a:r>
                    </a:p>
                  </a:txBody>
                  <a:tcPr/>
                </a:tc>
                <a:tc>
                  <a:txBody>
                    <a:bodyPr/>
                    <a:lstStyle/>
                    <a:p>
                      <a:r>
                        <a:rPr lang="en-IN" sz="1200" dirty="0"/>
                        <a:t>Bank of China</a:t>
                      </a:r>
                    </a:p>
                  </a:txBody>
                  <a:tcPr/>
                </a:tc>
                <a:tc>
                  <a:txBody>
                    <a:bodyPr/>
                    <a:lstStyle/>
                    <a:p>
                      <a:r>
                        <a:rPr lang="en-IN" sz="1200" dirty="0"/>
                        <a:t>China</a:t>
                      </a:r>
                    </a:p>
                  </a:txBody>
                  <a:tcPr/>
                </a:tc>
                <a:tc>
                  <a:txBody>
                    <a:bodyPr/>
                    <a:lstStyle/>
                    <a:p>
                      <a:pPr algn="r"/>
                      <a:r>
                        <a:rPr lang="en-IN" sz="1200" dirty="0"/>
                        <a:t>3,731.4</a:t>
                      </a:r>
                    </a:p>
                  </a:txBody>
                  <a:tcPr/>
                </a:tc>
                <a:tc>
                  <a:txBody>
                    <a:bodyPr/>
                    <a:lstStyle/>
                    <a:p>
                      <a:pPr algn="r"/>
                      <a:r>
                        <a:rPr lang="en-IN" sz="1200" dirty="0"/>
                        <a:t>27.9</a:t>
                      </a:r>
                    </a:p>
                  </a:txBody>
                  <a:tcPr/>
                </a:tc>
                <a:tc>
                  <a:txBody>
                    <a:bodyPr/>
                    <a:lstStyle/>
                    <a:p>
                      <a:pPr algn="r"/>
                      <a:r>
                        <a:rPr lang="en-IN" sz="1200" dirty="0"/>
                        <a:t>116.7</a:t>
                      </a:r>
                    </a:p>
                  </a:txBody>
                  <a:tcPr/>
                </a:tc>
                <a:extLst>
                  <a:ext uri="{0D108BD9-81ED-4DB2-BD59-A6C34878D82A}">
                    <a16:rowId xmlns="" xmlns:a16="http://schemas.microsoft.com/office/drawing/2014/main" val="3136394747"/>
                  </a:ext>
                </a:extLst>
              </a:tr>
              <a:tr h="199195">
                <a:tc>
                  <a:txBody>
                    <a:bodyPr/>
                    <a:lstStyle/>
                    <a:p>
                      <a:r>
                        <a:rPr lang="en-IN" sz="1200" dirty="0"/>
                        <a:t>5</a:t>
                      </a:r>
                    </a:p>
                  </a:txBody>
                  <a:tcPr/>
                </a:tc>
                <a:tc>
                  <a:txBody>
                    <a:bodyPr/>
                    <a:lstStyle/>
                    <a:p>
                      <a:r>
                        <a:rPr lang="en-IN" sz="1200" dirty="0"/>
                        <a:t>Mitsubishi U</a:t>
                      </a:r>
                      <a:r>
                        <a:rPr lang="en-IN" sz="100" baseline="0" dirty="0"/>
                        <a:t> </a:t>
                      </a:r>
                      <a:r>
                        <a:rPr lang="en-IN" sz="1200" dirty="0"/>
                        <a:t>F</a:t>
                      </a:r>
                      <a:r>
                        <a:rPr lang="en-IN" sz="100" baseline="0" dirty="0"/>
                        <a:t> </a:t>
                      </a:r>
                      <a:r>
                        <a:rPr lang="en-IN" sz="1200" dirty="0"/>
                        <a:t>J Financial</a:t>
                      </a:r>
                    </a:p>
                  </a:txBody>
                  <a:tcPr/>
                </a:tc>
                <a:tc>
                  <a:txBody>
                    <a:bodyPr/>
                    <a:lstStyle/>
                    <a:p>
                      <a:r>
                        <a:rPr lang="en-IN" sz="1200" dirty="0"/>
                        <a:t>Japan</a:t>
                      </a:r>
                    </a:p>
                  </a:txBody>
                  <a:tcPr/>
                </a:tc>
                <a:tc>
                  <a:txBody>
                    <a:bodyPr/>
                    <a:lstStyle/>
                    <a:p>
                      <a:pPr algn="r"/>
                      <a:r>
                        <a:rPr lang="en-IN" sz="1200" dirty="0"/>
                        <a:t>3,406.5</a:t>
                      </a:r>
                    </a:p>
                  </a:txBody>
                  <a:tcPr/>
                </a:tc>
                <a:tc>
                  <a:txBody>
                    <a:bodyPr/>
                    <a:lstStyle/>
                    <a:p>
                      <a:pPr algn="r"/>
                      <a:r>
                        <a:rPr lang="en-IN" sz="1200" dirty="0"/>
                        <a:t>5.2</a:t>
                      </a:r>
                    </a:p>
                  </a:txBody>
                  <a:tcPr/>
                </a:tc>
                <a:tc>
                  <a:txBody>
                    <a:bodyPr/>
                    <a:lstStyle/>
                    <a:p>
                      <a:pPr algn="r"/>
                      <a:r>
                        <a:rPr lang="en-IN" sz="1200" dirty="0"/>
                        <a:t>69.7</a:t>
                      </a:r>
                    </a:p>
                  </a:txBody>
                  <a:tcPr/>
                </a:tc>
                <a:extLst>
                  <a:ext uri="{0D108BD9-81ED-4DB2-BD59-A6C34878D82A}">
                    <a16:rowId xmlns="" xmlns:a16="http://schemas.microsoft.com/office/drawing/2014/main" val="3911201739"/>
                  </a:ext>
                </a:extLst>
              </a:tr>
              <a:tr h="199195">
                <a:tc>
                  <a:txBody>
                    <a:bodyPr/>
                    <a:lstStyle/>
                    <a:p>
                      <a:r>
                        <a:rPr lang="en-IN" sz="1200" dirty="0"/>
                        <a:t>6</a:t>
                      </a:r>
                    </a:p>
                  </a:txBody>
                  <a:tcPr/>
                </a:tc>
                <a:tc>
                  <a:txBody>
                    <a:bodyPr/>
                    <a:lstStyle/>
                    <a:p>
                      <a:r>
                        <a:rPr lang="en-IN" sz="1200" dirty="0"/>
                        <a:t>B</a:t>
                      </a:r>
                      <a:r>
                        <a:rPr lang="en-IN" sz="100" baseline="0" dirty="0"/>
                        <a:t> </a:t>
                      </a:r>
                      <a:r>
                        <a:rPr lang="en-IN" sz="1200" dirty="0"/>
                        <a:t>N</a:t>
                      </a:r>
                      <a:r>
                        <a:rPr lang="en-IN" sz="100" baseline="0" dirty="0"/>
                        <a:t> </a:t>
                      </a:r>
                      <a:r>
                        <a:rPr lang="en-IN" sz="1200" dirty="0"/>
                        <a:t>P Paribas</a:t>
                      </a:r>
                    </a:p>
                  </a:txBody>
                  <a:tcPr/>
                </a:tc>
                <a:tc>
                  <a:txBody>
                    <a:bodyPr/>
                    <a:lstStyle/>
                    <a:p>
                      <a:r>
                        <a:rPr lang="en-IN" sz="1200" dirty="0"/>
                        <a:t>France</a:t>
                      </a:r>
                    </a:p>
                  </a:txBody>
                  <a:tcPr/>
                </a:tc>
                <a:tc>
                  <a:txBody>
                    <a:bodyPr/>
                    <a:lstStyle/>
                    <a:p>
                      <a:pPr algn="r"/>
                      <a:r>
                        <a:rPr lang="en-IN" sz="1200" dirty="0"/>
                        <a:t>3,044.8</a:t>
                      </a:r>
                    </a:p>
                  </a:txBody>
                  <a:tcPr/>
                </a:tc>
                <a:tc>
                  <a:txBody>
                    <a:bodyPr/>
                    <a:lstStyle/>
                    <a:p>
                      <a:pPr algn="r"/>
                      <a:r>
                        <a:rPr lang="en-IN" sz="1200" dirty="0"/>
                        <a:t>7.6</a:t>
                      </a:r>
                    </a:p>
                  </a:txBody>
                  <a:tcPr/>
                </a:tc>
                <a:tc>
                  <a:txBody>
                    <a:bodyPr/>
                    <a:lstStyle/>
                    <a:p>
                      <a:pPr algn="r"/>
                      <a:r>
                        <a:rPr lang="en-IN" sz="1200" dirty="0"/>
                        <a:t>79.1</a:t>
                      </a:r>
                    </a:p>
                  </a:txBody>
                  <a:tcPr/>
                </a:tc>
                <a:extLst>
                  <a:ext uri="{0D108BD9-81ED-4DB2-BD59-A6C34878D82A}">
                    <a16:rowId xmlns="" xmlns:a16="http://schemas.microsoft.com/office/drawing/2014/main" val="176814096"/>
                  </a:ext>
                </a:extLst>
              </a:tr>
              <a:tr h="229151">
                <a:tc>
                  <a:txBody>
                    <a:bodyPr/>
                    <a:lstStyle/>
                    <a:p>
                      <a:r>
                        <a:rPr lang="en-IN" sz="1200" dirty="0"/>
                        <a:t>7</a:t>
                      </a:r>
                    </a:p>
                  </a:txBody>
                  <a:tcPr/>
                </a:tc>
                <a:tc>
                  <a:txBody>
                    <a:bodyPr/>
                    <a:lstStyle/>
                    <a:p>
                      <a:r>
                        <a:rPr lang="en-IN" sz="1200" dirty="0"/>
                        <a:t>H</a:t>
                      </a:r>
                      <a:r>
                        <a:rPr lang="en-IN" sz="100" baseline="0" dirty="0"/>
                        <a:t> </a:t>
                      </a:r>
                      <a:r>
                        <a:rPr lang="en-IN" sz="1200" dirty="0"/>
                        <a:t>S</a:t>
                      </a:r>
                      <a:r>
                        <a:rPr lang="en-IN" sz="100" baseline="0" dirty="0"/>
                        <a:t> </a:t>
                      </a:r>
                      <a:r>
                        <a:rPr lang="en-IN" sz="1200" dirty="0"/>
                        <a:t>B</a:t>
                      </a:r>
                      <a:r>
                        <a:rPr lang="en-IN" sz="100" baseline="0" dirty="0"/>
                        <a:t> </a:t>
                      </a:r>
                      <a:r>
                        <a:rPr lang="en-IN" sz="1200" dirty="0"/>
                        <a:t>C Holdings</a:t>
                      </a:r>
                    </a:p>
                  </a:txBody>
                  <a:tcPr/>
                </a:tc>
                <a:tc>
                  <a:txBody>
                    <a:bodyPr/>
                    <a:lstStyle/>
                    <a:p>
                      <a:r>
                        <a:rPr lang="en-IN" sz="1200" dirty="0"/>
                        <a:t>United Kingdom</a:t>
                      </a:r>
                    </a:p>
                  </a:txBody>
                  <a:tcPr/>
                </a:tc>
                <a:tc>
                  <a:txBody>
                    <a:bodyPr/>
                    <a:lstStyle/>
                    <a:p>
                      <a:pPr algn="r"/>
                      <a:r>
                        <a:rPr lang="en-IN" sz="1200" dirty="0"/>
                        <a:t>2,984.2</a:t>
                      </a:r>
                    </a:p>
                  </a:txBody>
                  <a:tcPr/>
                </a:tc>
                <a:tc>
                  <a:txBody>
                    <a:bodyPr/>
                    <a:lstStyle/>
                    <a:p>
                      <a:pPr algn="r"/>
                      <a:r>
                        <a:rPr lang="en-IN" sz="1200" dirty="0"/>
                        <a:t>4.0</a:t>
                      </a:r>
                    </a:p>
                  </a:txBody>
                  <a:tcPr/>
                </a:tc>
                <a:tc>
                  <a:txBody>
                    <a:bodyPr/>
                    <a:lstStyle/>
                    <a:p>
                      <a:pPr algn="r"/>
                      <a:r>
                        <a:rPr lang="en-IN" sz="1200" dirty="0"/>
                        <a:t>120.3</a:t>
                      </a:r>
                    </a:p>
                  </a:txBody>
                  <a:tcPr/>
                </a:tc>
                <a:extLst>
                  <a:ext uri="{0D108BD9-81ED-4DB2-BD59-A6C34878D82A}">
                    <a16:rowId xmlns="" xmlns:a16="http://schemas.microsoft.com/office/drawing/2014/main" val="3904371417"/>
                  </a:ext>
                </a:extLst>
              </a:tr>
              <a:tr h="229151">
                <a:tc>
                  <a:txBody>
                    <a:bodyPr/>
                    <a:lstStyle/>
                    <a:p>
                      <a:r>
                        <a:rPr lang="en-IN" sz="1200" dirty="0"/>
                        <a:t>8</a:t>
                      </a:r>
                    </a:p>
                  </a:txBody>
                  <a:tcPr/>
                </a:tc>
                <a:tc>
                  <a:txBody>
                    <a:bodyPr/>
                    <a:lstStyle/>
                    <a:p>
                      <a:r>
                        <a:rPr lang="en-IN" sz="1200" dirty="0"/>
                        <a:t>Bank of America</a:t>
                      </a:r>
                    </a:p>
                  </a:txBody>
                  <a:tcPr/>
                </a:tc>
                <a:tc>
                  <a:txBody>
                    <a:bodyPr/>
                    <a:lstStyle/>
                    <a:p>
                      <a:r>
                        <a:rPr lang="en-IN" sz="1200" dirty="0"/>
                        <a:t>Unites States</a:t>
                      </a:r>
                    </a:p>
                  </a:txBody>
                  <a:tcPr/>
                </a:tc>
                <a:tc>
                  <a:txBody>
                    <a:bodyPr/>
                    <a:lstStyle/>
                    <a:p>
                      <a:pPr algn="r"/>
                      <a:r>
                        <a:rPr lang="en-IN" sz="1200" dirty="0"/>
                        <a:t>2,832.2</a:t>
                      </a:r>
                    </a:p>
                  </a:txBody>
                  <a:tcPr/>
                </a:tc>
                <a:tc>
                  <a:txBody>
                    <a:bodyPr/>
                    <a:lstStyle/>
                    <a:p>
                      <a:pPr algn="r"/>
                      <a:r>
                        <a:rPr lang="en-IN" sz="1200" dirty="0"/>
                        <a:t>17.9</a:t>
                      </a:r>
                    </a:p>
                  </a:txBody>
                  <a:tcPr/>
                </a:tc>
                <a:tc>
                  <a:txBody>
                    <a:bodyPr/>
                    <a:lstStyle/>
                    <a:p>
                      <a:pPr algn="r"/>
                      <a:r>
                        <a:rPr lang="en-IN" sz="1200" dirty="0"/>
                        <a:t>336.3</a:t>
                      </a:r>
                    </a:p>
                  </a:txBody>
                  <a:tcPr/>
                </a:tc>
                <a:extLst>
                  <a:ext uri="{0D108BD9-81ED-4DB2-BD59-A6C34878D82A}">
                    <a16:rowId xmlns="" xmlns:a16="http://schemas.microsoft.com/office/drawing/2014/main" val="2998250596"/>
                  </a:ext>
                </a:extLst>
              </a:tr>
              <a:tr h="199195">
                <a:tc>
                  <a:txBody>
                    <a:bodyPr/>
                    <a:lstStyle/>
                    <a:p>
                      <a:r>
                        <a:rPr lang="en-IN" sz="1200" dirty="0"/>
                        <a:t>9</a:t>
                      </a:r>
                    </a:p>
                  </a:txBody>
                  <a:tcPr/>
                </a:tc>
                <a:tc>
                  <a:txBody>
                    <a:bodyPr/>
                    <a:lstStyle/>
                    <a:p>
                      <a:r>
                        <a:rPr lang="en-IN" sz="1200" dirty="0"/>
                        <a:t>Credit Agricole</a:t>
                      </a:r>
                    </a:p>
                  </a:txBody>
                  <a:tcPr/>
                </a:tc>
                <a:tc>
                  <a:txBody>
                    <a:bodyPr/>
                    <a:lstStyle/>
                    <a:p>
                      <a:r>
                        <a:rPr lang="en-IN" sz="1200" dirty="0"/>
                        <a:t>France</a:t>
                      </a:r>
                    </a:p>
                  </a:txBody>
                  <a:tcPr/>
                </a:tc>
                <a:tc>
                  <a:txBody>
                    <a:bodyPr/>
                    <a:lstStyle/>
                    <a:p>
                      <a:pPr algn="r"/>
                      <a:r>
                        <a:rPr lang="en-IN" sz="1200" dirty="0"/>
                        <a:t>2,399.5</a:t>
                      </a:r>
                    </a:p>
                  </a:txBody>
                  <a:tcPr/>
                </a:tc>
                <a:tc>
                  <a:txBody>
                    <a:bodyPr/>
                    <a:lstStyle/>
                    <a:p>
                      <a:pPr algn="r"/>
                      <a:r>
                        <a:rPr lang="en-IN" sz="1200" dirty="0"/>
                        <a:t>2.6</a:t>
                      </a:r>
                    </a:p>
                  </a:txBody>
                  <a:tcPr/>
                </a:tc>
                <a:tc>
                  <a:txBody>
                    <a:bodyPr/>
                    <a:lstStyle/>
                    <a:p>
                      <a:pPr algn="r"/>
                      <a:r>
                        <a:rPr lang="en-IN" sz="1200" dirty="0"/>
                        <a:t>41.0</a:t>
                      </a:r>
                    </a:p>
                  </a:txBody>
                  <a:tcPr/>
                </a:tc>
                <a:extLst>
                  <a:ext uri="{0D108BD9-81ED-4DB2-BD59-A6C34878D82A}">
                    <a16:rowId xmlns="" xmlns:a16="http://schemas.microsoft.com/office/drawing/2014/main" val="2164232530"/>
                  </a:ext>
                </a:extLst>
              </a:tr>
              <a:tr h="199195">
                <a:tc>
                  <a:txBody>
                    <a:bodyPr/>
                    <a:lstStyle/>
                    <a:p>
                      <a:r>
                        <a:rPr lang="en-IN" sz="1200" dirty="0"/>
                        <a:t>10</a:t>
                      </a:r>
                    </a:p>
                  </a:txBody>
                  <a:tcPr/>
                </a:tc>
                <a:tc>
                  <a:txBody>
                    <a:bodyPr/>
                    <a:lstStyle/>
                    <a:p>
                      <a:r>
                        <a:rPr lang="en-IN" sz="1200" dirty="0"/>
                        <a:t>Sumitomo Mitsui Financial</a:t>
                      </a:r>
                    </a:p>
                  </a:txBody>
                  <a:tcPr/>
                </a:tc>
                <a:tc>
                  <a:txBody>
                    <a:bodyPr/>
                    <a:lstStyle/>
                    <a:p>
                      <a:r>
                        <a:rPr lang="en-IN" sz="1200" dirty="0"/>
                        <a:t>Japan</a:t>
                      </a:r>
                    </a:p>
                  </a:txBody>
                  <a:tcPr/>
                </a:tc>
                <a:tc>
                  <a:txBody>
                    <a:bodyPr/>
                    <a:lstStyle/>
                    <a:p>
                      <a:pPr algn="r"/>
                      <a:r>
                        <a:rPr lang="en-IN" sz="1200" dirty="0"/>
                        <a:t>2,256.8</a:t>
                      </a:r>
                    </a:p>
                  </a:txBody>
                  <a:tcPr/>
                </a:tc>
                <a:tc>
                  <a:txBody>
                    <a:bodyPr/>
                    <a:lstStyle/>
                    <a:p>
                      <a:pPr algn="r"/>
                      <a:r>
                        <a:rPr lang="en-IN" sz="1200" dirty="0"/>
                        <a:t>4.9</a:t>
                      </a:r>
                    </a:p>
                  </a:txBody>
                  <a:tcPr/>
                </a:tc>
                <a:tc>
                  <a:txBody>
                    <a:bodyPr/>
                    <a:lstStyle/>
                    <a:p>
                      <a:pPr algn="r"/>
                      <a:r>
                        <a:rPr lang="en-IN" sz="1200" dirty="0"/>
                        <a:t>48.9</a:t>
                      </a:r>
                    </a:p>
                  </a:txBody>
                  <a:tcPr/>
                </a:tc>
                <a:extLst>
                  <a:ext uri="{0D108BD9-81ED-4DB2-BD59-A6C34878D82A}">
                    <a16:rowId xmlns="" xmlns:a16="http://schemas.microsoft.com/office/drawing/2014/main" val="2058730169"/>
                  </a:ext>
                </a:extLst>
              </a:tr>
              <a:tr h="229151">
                <a:tc>
                  <a:txBody>
                    <a:bodyPr/>
                    <a:lstStyle/>
                    <a:p>
                      <a:r>
                        <a:rPr lang="en-IN" sz="1200" dirty="0"/>
                        <a:t>11</a:t>
                      </a:r>
                    </a:p>
                  </a:txBody>
                  <a:tcPr/>
                </a:tc>
                <a:tc>
                  <a:txBody>
                    <a:bodyPr/>
                    <a:lstStyle/>
                    <a:p>
                      <a:r>
                        <a:rPr lang="en-IN" sz="1200" dirty="0"/>
                        <a:t>Wells Fargo</a:t>
                      </a:r>
                    </a:p>
                  </a:txBody>
                  <a:tcPr/>
                </a:tc>
                <a:tc>
                  <a:txBody>
                    <a:bodyPr/>
                    <a:lstStyle/>
                    <a:p>
                      <a:r>
                        <a:rPr lang="en-IN" sz="1200" dirty="0"/>
                        <a:t>United States</a:t>
                      </a:r>
                    </a:p>
                  </a:txBody>
                  <a:tcPr/>
                </a:tc>
                <a:tc>
                  <a:txBody>
                    <a:bodyPr/>
                    <a:lstStyle/>
                    <a:p>
                      <a:pPr algn="r"/>
                      <a:r>
                        <a:rPr lang="en-IN" sz="1200" dirty="0"/>
                        <a:t>1,959.5</a:t>
                      </a:r>
                    </a:p>
                  </a:txBody>
                  <a:tcPr/>
                </a:tc>
                <a:tc>
                  <a:txBody>
                    <a:bodyPr/>
                    <a:lstStyle/>
                    <a:p>
                      <a:pPr algn="r"/>
                      <a:r>
                        <a:rPr lang="en-IN" sz="1200" dirty="0"/>
                        <a:t>7.4</a:t>
                      </a:r>
                    </a:p>
                  </a:txBody>
                  <a:tcPr/>
                </a:tc>
                <a:tc>
                  <a:txBody>
                    <a:bodyPr/>
                    <a:lstStyle/>
                    <a:p>
                      <a:pPr algn="r"/>
                      <a:r>
                        <a:rPr lang="en-IN" sz="1200" dirty="0"/>
                        <a:t>181.5</a:t>
                      </a:r>
                    </a:p>
                  </a:txBody>
                  <a:tcPr/>
                </a:tc>
                <a:extLst>
                  <a:ext uri="{0D108BD9-81ED-4DB2-BD59-A6C34878D82A}">
                    <a16:rowId xmlns="" xmlns:a16="http://schemas.microsoft.com/office/drawing/2014/main" val="270961971"/>
                  </a:ext>
                </a:extLst>
              </a:tr>
              <a:tr h="199195">
                <a:tc>
                  <a:txBody>
                    <a:bodyPr/>
                    <a:lstStyle/>
                    <a:p>
                      <a:r>
                        <a:rPr lang="en-IN" sz="1200" dirty="0"/>
                        <a:t>12</a:t>
                      </a:r>
                    </a:p>
                  </a:txBody>
                  <a:tcPr/>
                </a:tc>
                <a:tc>
                  <a:txBody>
                    <a:bodyPr/>
                    <a:lstStyle/>
                    <a:p>
                      <a:r>
                        <a:rPr lang="en-IN" sz="1200" dirty="0"/>
                        <a:t>Postal Savings Bank of China</a:t>
                      </a:r>
                    </a:p>
                  </a:txBody>
                  <a:tcPr/>
                </a:tc>
                <a:tc>
                  <a:txBody>
                    <a:bodyPr/>
                    <a:lstStyle/>
                    <a:p>
                      <a:r>
                        <a:rPr lang="en-IN" sz="1200" dirty="0"/>
                        <a:t>China</a:t>
                      </a:r>
                    </a:p>
                  </a:txBody>
                  <a:tcPr/>
                </a:tc>
                <a:tc>
                  <a:txBody>
                    <a:bodyPr/>
                    <a:lstStyle/>
                    <a:p>
                      <a:pPr algn="r"/>
                      <a:r>
                        <a:rPr lang="en-IN" sz="1200" dirty="0"/>
                        <a:t>1,736.2</a:t>
                      </a:r>
                    </a:p>
                  </a:txBody>
                  <a:tcPr/>
                </a:tc>
                <a:tc>
                  <a:txBody>
                    <a:bodyPr/>
                    <a:lstStyle/>
                    <a:p>
                      <a:pPr algn="r"/>
                      <a:r>
                        <a:rPr lang="en-IN" sz="1200" dirty="0"/>
                        <a:t>9.3</a:t>
                      </a:r>
                    </a:p>
                  </a:txBody>
                  <a:tcPr/>
                </a:tc>
                <a:tc>
                  <a:txBody>
                    <a:bodyPr/>
                    <a:lstStyle/>
                    <a:p>
                      <a:pPr algn="r"/>
                      <a:r>
                        <a:rPr lang="en-IN" sz="1200" dirty="0"/>
                        <a:t>112.4</a:t>
                      </a:r>
                    </a:p>
                  </a:txBody>
                  <a:tcPr/>
                </a:tc>
                <a:extLst>
                  <a:ext uri="{0D108BD9-81ED-4DB2-BD59-A6C34878D82A}">
                    <a16:rowId xmlns="" xmlns:a16="http://schemas.microsoft.com/office/drawing/2014/main" val="112005749"/>
                  </a:ext>
                </a:extLst>
              </a:tr>
              <a:tr h="199195">
                <a:tc>
                  <a:txBody>
                    <a:bodyPr/>
                    <a:lstStyle/>
                    <a:p>
                      <a:r>
                        <a:rPr lang="en-IN" sz="1200" dirty="0"/>
                        <a:t>13</a:t>
                      </a:r>
                    </a:p>
                  </a:txBody>
                  <a:tcPr/>
                </a:tc>
                <a:tc>
                  <a:txBody>
                    <a:bodyPr/>
                    <a:lstStyle/>
                    <a:p>
                      <a:r>
                        <a:rPr lang="en-IN" sz="1200" dirty="0"/>
                        <a:t>Bank of Communications</a:t>
                      </a:r>
                    </a:p>
                  </a:txBody>
                  <a:tcPr/>
                </a:tc>
                <a:tc>
                  <a:txBody>
                    <a:bodyPr/>
                    <a:lstStyle/>
                    <a:p>
                      <a:r>
                        <a:rPr lang="en-IN" sz="1200" dirty="0"/>
                        <a:t>China</a:t>
                      </a:r>
                    </a:p>
                  </a:txBody>
                  <a:tcPr/>
                </a:tc>
                <a:tc>
                  <a:txBody>
                    <a:bodyPr/>
                    <a:lstStyle/>
                    <a:p>
                      <a:pPr algn="r"/>
                      <a:r>
                        <a:rPr lang="en-IN" sz="1200" dirty="0"/>
                        <a:t>1,635.8</a:t>
                      </a:r>
                    </a:p>
                  </a:txBody>
                  <a:tcPr/>
                </a:tc>
                <a:tc>
                  <a:txBody>
                    <a:bodyPr/>
                    <a:lstStyle/>
                    <a:p>
                      <a:pPr algn="r"/>
                      <a:r>
                        <a:rPr lang="en-IN" sz="1200" dirty="0"/>
                        <a:t>11.1</a:t>
                      </a:r>
                    </a:p>
                  </a:txBody>
                  <a:tcPr/>
                </a:tc>
                <a:tc>
                  <a:txBody>
                    <a:bodyPr/>
                    <a:lstStyle/>
                    <a:p>
                      <a:pPr algn="r"/>
                      <a:r>
                        <a:rPr lang="en-IN" sz="1200" dirty="0"/>
                        <a:t>47.9</a:t>
                      </a:r>
                    </a:p>
                  </a:txBody>
                  <a:tcPr/>
                </a:tc>
                <a:extLst>
                  <a:ext uri="{0D108BD9-81ED-4DB2-BD59-A6C34878D82A}">
                    <a16:rowId xmlns="" xmlns:a16="http://schemas.microsoft.com/office/drawing/2014/main" val="3547134420"/>
                  </a:ext>
                </a:extLst>
              </a:tr>
              <a:tr h="199195">
                <a:tc>
                  <a:txBody>
                    <a:bodyPr/>
                    <a:lstStyle/>
                    <a:p>
                      <a:r>
                        <a:rPr lang="en-IN" sz="1200" dirty="0"/>
                        <a:t>14</a:t>
                      </a:r>
                    </a:p>
                  </a:txBody>
                  <a:tcPr/>
                </a:tc>
                <a:tc>
                  <a:txBody>
                    <a:bodyPr/>
                    <a:lstStyle/>
                    <a:p>
                      <a:r>
                        <a:rPr lang="en-IN" sz="1200" dirty="0"/>
                        <a:t>T</a:t>
                      </a:r>
                      <a:r>
                        <a:rPr lang="en-IN" sz="100" baseline="0" dirty="0"/>
                        <a:t> </a:t>
                      </a:r>
                      <a:r>
                        <a:rPr lang="en-IN" sz="1200" dirty="0"/>
                        <a:t>D Bank Group</a:t>
                      </a:r>
                    </a:p>
                  </a:txBody>
                  <a:tcPr/>
                </a:tc>
                <a:tc>
                  <a:txBody>
                    <a:bodyPr/>
                    <a:lstStyle/>
                    <a:p>
                      <a:r>
                        <a:rPr lang="en-IN" sz="1200" dirty="0"/>
                        <a:t>Canada</a:t>
                      </a:r>
                    </a:p>
                  </a:txBody>
                  <a:tcPr/>
                </a:tc>
                <a:tc>
                  <a:txBody>
                    <a:bodyPr/>
                    <a:lstStyle/>
                    <a:p>
                      <a:pPr algn="r"/>
                      <a:r>
                        <a:rPr lang="en-IN" sz="1200" dirty="0"/>
                        <a:t>1,358.6</a:t>
                      </a:r>
                    </a:p>
                  </a:txBody>
                  <a:tcPr/>
                </a:tc>
                <a:tc>
                  <a:txBody>
                    <a:bodyPr/>
                    <a:lstStyle/>
                    <a:p>
                      <a:pPr algn="r"/>
                      <a:r>
                        <a:rPr lang="en-IN" sz="1200" dirty="0"/>
                        <a:t>9.1</a:t>
                      </a:r>
                    </a:p>
                  </a:txBody>
                  <a:tcPr/>
                </a:tc>
                <a:tc>
                  <a:txBody>
                    <a:bodyPr/>
                    <a:lstStyle/>
                    <a:p>
                      <a:pPr algn="r"/>
                      <a:r>
                        <a:rPr lang="en-IN" sz="1200" dirty="0"/>
                        <a:t>120.6</a:t>
                      </a:r>
                    </a:p>
                  </a:txBody>
                  <a:tcPr/>
                </a:tc>
                <a:extLst>
                  <a:ext uri="{0D108BD9-81ED-4DB2-BD59-A6C34878D82A}">
                    <a16:rowId xmlns="" xmlns:a16="http://schemas.microsoft.com/office/drawing/2014/main" val="4180230751"/>
                  </a:ext>
                </a:extLst>
              </a:tr>
              <a:tr h="199195">
                <a:tc>
                  <a:txBody>
                    <a:bodyPr/>
                    <a:lstStyle/>
                    <a:p>
                      <a:r>
                        <a:rPr lang="en-IN" sz="1200" dirty="0"/>
                        <a:t>15</a:t>
                      </a:r>
                    </a:p>
                  </a:txBody>
                  <a:tcPr/>
                </a:tc>
                <a:tc>
                  <a:txBody>
                    <a:bodyPr/>
                    <a:lstStyle/>
                    <a:p>
                      <a:r>
                        <a:rPr lang="en-IN" sz="1200" dirty="0"/>
                        <a:t>Royal Bank of Canada</a:t>
                      </a:r>
                    </a:p>
                  </a:txBody>
                  <a:tcPr/>
                </a:tc>
                <a:tc>
                  <a:txBody>
                    <a:bodyPr/>
                    <a:lstStyle/>
                    <a:p>
                      <a:r>
                        <a:rPr lang="en-IN" sz="1200" dirty="0"/>
                        <a:t>Canada</a:t>
                      </a:r>
                    </a:p>
                  </a:txBody>
                  <a:tcPr/>
                </a:tc>
                <a:tc>
                  <a:txBody>
                    <a:bodyPr/>
                    <a:lstStyle/>
                    <a:p>
                      <a:pPr algn="r"/>
                      <a:r>
                        <a:rPr lang="en-IN" sz="1200" dirty="0"/>
                        <a:t>1,308.2</a:t>
                      </a:r>
                    </a:p>
                  </a:txBody>
                  <a:tcPr/>
                </a:tc>
                <a:tc>
                  <a:txBody>
                    <a:bodyPr/>
                    <a:lstStyle/>
                    <a:p>
                      <a:pPr algn="r"/>
                      <a:r>
                        <a:rPr lang="en-IN" sz="1200" dirty="0"/>
                        <a:t>8.8</a:t>
                      </a:r>
                    </a:p>
                  </a:txBody>
                  <a:tcPr/>
                </a:tc>
                <a:tc>
                  <a:txBody>
                    <a:bodyPr/>
                    <a:lstStyle/>
                    <a:p>
                      <a:pPr algn="r"/>
                      <a:r>
                        <a:rPr lang="en-IN" sz="1200" dirty="0"/>
                        <a:t>135.0</a:t>
                      </a:r>
                    </a:p>
                  </a:txBody>
                  <a:tcPr/>
                </a:tc>
                <a:extLst>
                  <a:ext uri="{0D108BD9-81ED-4DB2-BD59-A6C34878D82A}">
                    <a16:rowId xmlns="" xmlns:a16="http://schemas.microsoft.com/office/drawing/2014/main" val="2922030901"/>
                  </a:ext>
                </a:extLst>
              </a:tr>
            </a:tbl>
          </a:graphicData>
        </a:graphic>
      </p:graphicFrame>
      <p:sp>
        <p:nvSpPr>
          <p:cNvPr id="7" name="Slide Number Placeholder 6">
            <a:extLst>
              <a:ext uri="{FF2B5EF4-FFF2-40B4-BE49-F238E27FC236}">
                <a16:creationId xmlns="" xmlns:a16="http://schemas.microsoft.com/office/drawing/2014/main" id="{82A0B28B-A93E-B689-99E6-E3A96F7161AD}"/>
              </a:ext>
            </a:extLst>
          </p:cNvPr>
          <p:cNvSpPr>
            <a:spLocks noGrp="1"/>
          </p:cNvSpPr>
          <p:nvPr>
            <p:ph type="sldNum" sz="quarter" idx="10"/>
          </p:nvPr>
        </p:nvSpPr>
        <p:spPr>
          <a:xfrm>
            <a:off x="8635760" y="6696604"/>
            <a:ext cx="355840" cy="161396"/>
          </a:xfrm>
        </p:spPr>
        <p:txBody>
          <a:bodyPr/>
          <a:lstStyle/>
          <a:p>
            <a:fld id="{68151E55-6873-49E2-B8D5-2F265E6F1973}" type="slidenum">
              <a:rPr lang="en-US" smtClean="0"/>
              <a:t>6</a:t>
            </a:fld>
            <a:endParaRPr lang="en-US"/>
          </a:p>
        </p:txBody>
      </p:sp>
    </p:spTree>
    <p:extLst>
      <p:ext uri="{BB962C8B-B14F-4D97-AF65-F5344CB8AC3E}">
        <p14:creationId xmlns:p14="http://schemas.microsoft.com/office/powerpoint/2010/main" val="2588072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27A530-9500-D581-D653-59F0B7A499A3}"/>
              </a:ext>
            </a:extLst>
          </p:cNvPr>
          <p:cNvSpPr>
            <a:spLocks noGrp="1"/>
          </p:cNvSpPr>
          <p:nvPr>
            <p:ph type="title"/>
          </p:nvPr>
        </p:nvSpPr>
        <p:spPr>
          <a:xfrm>
            <a:off x="352248" y="215563"/>
            <a:ext cx="8458200" cy="903231"/>
          </a:xfrm>
        </p:spPr>
        <p:txBody>
          <a:bodyPr>
            <a:noAutofit/>
          </a:bodyPr>
          <a:lstStyle/>
          <a:p>
            <a:r>
              <a:rPr lang="en-US" sz="3200" dirty="0"/>
              <a:t>The World’s 30 Largest Banks </a:t>
            </a:r>
            <a:r>
              <a:rPr lang="en-US" sz="1000" b="0" dirty="0"/>
              <a:t>2</a:t>
            </a:r>
            <a:endParaRPr lang="en-IN" sz="1000" b="0" dirty="0"/>
          </a:p>
        </p:txBody>
      </p:sp>
      <p:graphicFrame>
        <p:nvGraphicFramePr>
          <p:cNvPr id="8" name="Table 8">
            <a:extLst>
              <a:ext uri="{FF2B5EF4-FFF2-40B4-BE49-F238E27FC236}">
                <a16:creationId xmlns="" xmlns:a16="http://schemas.microsoft.com/office/drawing/2014/main" id="{3F6F7548-AAA1-7148-5842-51F0454D0D68}"/>
              </a:ext>
            </a:extLst>
          </p:cNvPr>
          <p:cNvGraphicFramePr>
            <a:graphicFrameLocks noGrp="1"/>
          </p:cNvGraphicFramePr>
          <p:nvPr>
            <p:extLst>
              <p:ext uri="{D42A27DB-BD31-4B8C-83A1-F6EECF244321}">
                <p14:modId xmlns:p14="http://schemas.microsoft.com/office/powerpoint/2010/main" val="559229644"/>
              </p:ext>
            </p:extLst>
          </p:nvPr>
        </p:nvGraphicFramePr>
        <p:xfrm>
          <a:off x="419100" y="1260475"/>
          <a:ext cx="7244002" cy="4572000"/>
        </p:xfrm>
        <a:graphic>
          <a:graphicData uri="http://schemas.openxmlformats.org/drawingml/2006/table">
            <a:tbl>
              <a:tblPr firstRow="1" bandRow="1">
                <a:tableStyleId>{5C22544A-7EE6-4342-B048-85BDC9FD1C3A}</a:tableStyleId>
              </a:tblPr>
              <a:tblGrid>
                <a:gridCol w="597218">
                  <a:extLst>
                    <a:ext uri="{9D8B030D-6E8A-4147-A177-3AD203B41FA5}">
                      <a16:colId xmlns="" xmlns:a16="http://schemas.microsoft.com/office/drawing/2014/main" val="2970914283"/>
                    </a:ext>
                  </a:extLst>
                </a:gridCol>
                <a:gridCol w="2222993">
                  <a:extLst>
                    <a:ext uri="{9D8B030D-6E8A-4147-A177-3AD203B41FA5}">
                      <a16:colId xmlns="" xmlns:a16="http://schemas.microsoft.com/office/drawing/2014/main" val="2825619661"/>
                    </a:ext>
                  </a:extLst>
                </a:gridCol>
                <a:gridCol w="1138555">
                  <a:extLst>
                    <a:ext uri="{9D8B030D-6E8A-4147-A177-3AD203B41FA5}">
                      <a16:colId xmlns="" xmlns:a16="http://schemas.microsoft.com/office/drawing/2014/main" val="19631338"/>
                    </a:ext>
                  </a:extLst>
                </a:gridCol>
                <a:gridCol w="1113663">
                  <a:extLst>
                    <a:ext uri="{9D8B030D-6E8A-4147-A177-3AD203B41FA5}">
                      <a16:colId xmlns="" xmlns:a16="http://schemas.microsoft.com/office/drawing/2014/main" val="1748328373"/>
                    </a:ext>
                  </a:extLst>
                </a:gridCol>
                <a:gridCol w="1016000">
                  <a:extLst>
                    <a:ext uri="{9D8B030D-6E8A-4147-A177-3AD203B41FA5}">
                      <a16:colId xmlns="" xmlns:a16="http://schemas.microsoft.com/office/drawing/2014/main" val="2470039658"/>
                    </a:ext>
                  </a:extLst>
                </a:gridCol>
                <a:gridCol w="1155573">
                  <a:extLst>
                    <a:ext uri="{9D8B030D-6E8A-4147-A177-3AD203B41FA5}">
                      <a16:colId xmlns="" xmlns:a16="http://schemas.microsoft.com/office/drawing/2014/main" val="558776160"/>
                    </a:ext>
                  </a:extLst>
                </a:gridCol>
              </a:tblGrid>
              <a:tr h="235579">
                <a:tc>
                  <a:txBody>
                    <a:bodyPr/>
                    <a:lstStyle/>
                    <a:p>
                      <a:r>
                        <a:rPr lang="en-IN" sz="1200" dirty="0"/>
                        <a:t>Rank</a:t>
                      </a:r>
                    </a:p>
                  </a:txBody>
                  <a:tcPr/>
                </a:tc>
                <a:tc>
                  <a:txBody>
                    <a:bodyPr/>
                    <a:lstStyle/>
                    <a:p>
                      <a:r>
                        <a:rPr lang="en-IN" sz="1200" dirty="0"/>
                        <a:t>Bank</a:t>
                      </a:r>
                    </a:p>
                  </a:txBody>
                  <a:tcPr/>
                </a:tc>
                <a:tc>
                  <a:txBody>
                    <a:bodyPr/>
                    <a:lstStyle/>
                    <a:p>
                      <a:r>
                        <a:rPr lang="en-IN" sz="1200" dirty="0"/>
                        <a:t>Country</a:t>
                      </a:r>
                    </a:p>
                  </a:txBody>
                  <a:tcPr/>
                </a:tc>
                <a:tc>
                  <a:txBody>
                    <a:bodyPr/>
                    <a:lstStyle/>
                    <a:p>
                      <a:r>
                        <a:rPr lang="en-IN" sz="1200" dirty="0"/>
                        <a:t>Total Assets</a:t>
                      </a:r>
                    </a:p>
                  </a:txBody>
                  <a:tcPr/>
                </a:tc>
                <a:tc>
                  <a:txBody>
                    <a:bodyPr/>
                    <a:lstStyle/>
                    <a:p>
                      <a:r>
                        <a:rPr lang="en-IN" sz="1200" dirty="0"/>
                        <a:t>Net Income</a:t>
                      </a:r>
                    </a:p>
                  </a:txBody>
                  <a:tcPr/>
                </a:tc>
                <a:tc>
                  <a:txBody>
                    <a:bodyPr/>
                    <a:lstStyle/>
                    <a:p>
                      <a:r>
                        <a:rPr lang="en-IN" sz="1200" dirty="0"/>
                        <a:t>Market Value</a:t>
                      </a:r>
                    </a:p>
                  </a:txBody>
                  <a:tcPr/>
                </a:tc>
                <a:extLst>
                  <a:ext uri="{0D108BD9-81ED-4DB2-BD59-A6C34878D82A}">
                    <a16:rowId xmlns="" xmlns:a16="http://schemas.microsoft.com/office/drawing/2014/main" val="1227354332"/>
                  </a:ext>
                </a:extLst>
              </a:tr>
              <a:tr h="235579">
                <a:tc>
                  <a:txBody>
                    <a:bodyPr/>
                    <a:lstStyle/>
                    <a:p>
                      <a:r>
                        <a:rPr lang="en-IN" sz="1200" dirty="0"/>
                        <a:t>16</a:t>
                      </a:r>
                    </a:p>
                  </a:txBody>
                  <a:tcPr/>
                </a:tc>
                <a:tc>
                  <a:txBody>
                    <a:bodyPr/>
                    <a:lstStyle/>
                    <a:p>
                      <a:r>
                        <a:rPr lang="en-IN" sz="1200" dirty="0"/>
                        <a:t>China Merchants Bank</a:t>
                      </a:r>
                    </a:p>
                  </a:txBody>
                  <a:tcPr/>
                </a:tc>
                <a:tc>
                  <a:txBody>
                    <a:bodyPr/>
                    <a:lstStyle/>
                    <a:p>
                      <a:r>
                        <a:rPr lang="en-IN" sz="1200" dirty="0"/>
                        <a:t>China</a:t>
                      </a:r>
                    </a:p>
                  </a:txBody>
                  <a:tcPr/>
                </a:tc>
                <a:tc>
                  <a:txBody>
                    <a:bodyPr/>
                    <a:lstStyle/>
                    <a:p>
                      <a:pPr algn="r"/>
                      <a:r>
                        <a:rPr lang="en-IN" sz="1200" dirty="0"/>
                        <a:t>1,278.5</a:t>
                      </a:r>
                    </a:p>
                  </a:txBody>
                  <a:tcPr/>
                </a:tc>
                <a:tc>
                  <a:txBody>
                    <a:bodyPr/>
                    <a:lstStyle/>
                    <a:p>
                      <a:pPr algn="r"/>
                      <a:r>
                        <a:rPr lang="en-IN" sz="1200" dirty="0"/>
                        <a:t>14.1</a:t>
                      </a:r>
                    </a:p>
                  </a:txBody>
                  <a:tcPr/>
                </a:tc>
                <a:tc>
                  <a:txBody>
                    <a:bodyPr/>
                    <a:lstStyle/>
                    <a:p>
                      <a:pPr algn="r"/>
                      <a:r>
                        <a:rPr lang="en-IN" sz="1200" dirty="0"/>
                        <a:t>192.8</a:t>
                      </a:r>
                    </a:p>
                  </a:txBody>
                  <a:tcPr/>
                </a:tc>
                <a:extLst>
                  <a:ext uri="{0D108BD9-81ED-4DB2-BD59-A6C34878D82A}">
                    <a16:rowId xmlns="" xmlns:a16="http://schemas.microsoft.com/office/drawing/2014/main" val="2015600954"/>
                  </a:ext>
                </a:extLst>
              </a:tr>
              <a:tr h="235579">
                <a:tc>
                  <a:txBody>
                    <a:bodyPr/>
                    <a:lstStyle/>
                    <a:p>
                      <a:r>
                        <a:rPr lang="en-IN" sz="1200" dirty="0"/>
                        <a:t>17</a:t>
                      </a:r>
                    </a:p>
                  </a:txBody>
                  <a:tcPr/>
                </a:tc>
                <a:tc>
                  <a:txBody>
                    <a:bodyPr/>
                    <a:lstStyle/>
                    <a:p>
                      <a:r>
                        <a:rPr lang="en-IN" sz="1200" dirty="0"/>
                        <a:t>Intesa Sanpaolo</a:t>
                      </a:r>
                    </a:p>
                  </a:txBody>
                  <a:tcPr/>
                </a:tc>
                <a:tc>
                  <a:txBody>
                    <a:bodyPr/>
                    <a:lstStyle/>
                    <a:p>
                      <a:r>
                        <a:rPr lang="en-IN" sz="1200" dirty="0"/>
                        <a:t>Italy</a:t>
                      </a:r>
                    </a:p>
                  </a:txBody>
                  <a:tcPr/>
                </a:tc>
                <a:tc>
                  <a:txBody>
                    <a:bodyPr/>
                    <a:lstStyle/>
                    <a:p>
                      <a:pPr algn="r"/>
                      <a:r>
                        <a:rPr lang="en-IN" sz="1200" dirty="0"/>
                        <a:t>1,226.7</a:t>
                      </a:r>
                    </a:p>
                  </a:txBody>
                  <a:tcPr/>
                </a:tc>
                <a:tc>
                  <a:txBody>
                    <a:bodyPr/>
                    <a:lstStyle/>
                    <a:p>
                      <a:pPr algn="r"/>
                      <a:r>
                        <a:rPr lang="en-IN" sz="1200" dirty="0"/>
                        <a:t>3.7</a:t>
                      </a:r>
                    </a:p>
                  </a:txBody>
                  <a:tcPr/>
                </a:tc>
                <a:tc>
                  <a:txBody>
                    <a:bodyPr/>
                    <a:lstStyle/>
                    <a:p>
                      <a:pPr algn="r"/>
                      <a:r>
                        <a:rPr lang="en-IN" sz="1200" dirty="0"/>
                        <a:t>53.3</a:t>
                      </a:r>
                    </a:p>
                  </a:txBody>
                  <a:tcPr/>
                </a:tc>
                <a:extLst>
                  <a:ext uri="{0D108BD9-81ED-4DB2-BD59-A6C34878D82A}">
                    <a16:rowId xmlns="" xmlns:a16="http://schemas.microsoft.com/office/drawing/2014/main" val="3799400266"/>
                  </a:ext>
                </a:extLst>
              </a:tr>
              <a:tr h="392631">
                <a:tc>
                  <a:txBody>
                    <a:bodyPr/>
                    <a:lstStyle/>
                    <a:p>
                      <a:r>
                        <a:rPr lang="en-IN" sz="1200" dirty="0"/>
                        <a:t>18</a:t>
                      </a:r>
                    </a:p>
                  </a:txBody>
                  <a:tcPr/>
                </a:tc>
                <a:tc>
                  <a:txBody>
                    <a:bodyPr/>
                    <a:lstStyle/>
                    <a:p>
                      <a:r>
                        <a:rPr lang="en-IN" sz="1200" dirty="0"/>
                        <a:t>Shanghai Pudong Development</a:t>
                      </a:r>
                    </a:p>
                  </a:txBody>
                  <a:tcPr/>
                </a:tc>
                <a:tc>
                  <a:txBody>
                    <a:bodyPr/>
                    <a:lstStyle/>
                    <a:p>
                      <a:r>
                        <a:rPr lang="en-IN" sz="1200" dirty="0"/>
                        <a:t>China</a:t>
                      </a:r>
                    </a:p>
                  </a:txBody>
                  <a:tcPr/>
                </a:tc>
                <a:tc>
                  <a:txBody>
                    <a:bodyPr/>
                    <a:lstStyle/>
                    <a:p>
                      <a:pPr algn="r"/>
                      <a:r>
                        <a:rPr lang="en-IN" sz="1200" dirty="0"/>
                        <a:t>1,215.7</a:t>
                      </a:r>
                    </a:p>
                  </a:txBody>
                  <a:tcPr/>
                </a:tc>
                <a:tc>
                  <a:txBody>
                    <a:bodyPr/>
                    <a:lstStyle/>
                    <a:p>
                      <a:pPr algn="r"/>
                      <a:r>
                        <a:rPr lang="en-IN" sz="1200" dirty="0"/>
                        <a:t>8.5</a:t>
                      </a:r>
                    </a:p>
                  </a:txBody>
                  <a:tcPr/>
                </a:tc>
                <a:tc>
                  <a:txBody>
                    <a:bodyPr/>
                    <a:lstStyle/>
                    <a:p>
                      <a:pPr algn="r"/>
                      <a:r>
                        <a:rPr lang="en-IN" sz="1200" dirty="0"/>
                        <a:t>47.4</a:t>
                      </a:r>
                    </a:p>
                  </a:txBody>
                  <a:tcPr/>
                </a:tc>
                <a:extLst>
                  <a:ext uri="{0D108BD9-81ED-4DB2-BD59-A6C34878D82A}">
                    <a16:rowId xmlns="" xmlns:a16="http://schemas.microsoft.com/office/drawing/2014/main" val="3075353316"/>
                  </a:ext>
                </a:extLst>
              </a:tr>
              <a:tr h="235579">
                <a:tc>
                  <a:txBody>
                    <a:bodyPr/>
                    <a:lstStyle/>
                    <a:p>
                      <a:r>
                        <a:rPr lang="en-IN" sz="1200" dirty="0"/>
                        <a:t>19</a:t>
                      </a:r>
                    </a:p>
                  </a:txBody>
                  <a:tcPr/>
                </a:tc>
                <a:tc>
                  <a:txBody>
                    <a:bodyPr/>
                    <a:lstStyle/>
                    <a:p>
                      <a:r>
                        <a:rPr lang="en-IN" sz="1200" dirty="0"/>
                        <a:t>Industrial Bank</a:t>
                      </a:r>
                    </a:p>
                  </a:txBody>
                  <a:tcPr/>
                </a:tc>
                <a:tc>
                  <a:txBody>
                    <a:bodyPr/>
                    <a:lstStyle/>
                    <a:p>
                      <a:r>
                        <a:rPr lang="en-IN" sz="1200" dirty="0"/>
                        <a:t>China</a:t>
                      </a:r>
                    </a:p>
                  </a:txBody>
                  <a:tcPr/>
                </a:tc>
                <a:tc>
                  <a:txBody>
                    <a:bodyPr/>
                    <a:lstStyle/>
                    <a:p>
                      <a:pPr algn="r"/>
                      <a:r>
                        <a:rPr lang="en-IN" sz="1200" dirty="0"/>
                        <a:t>1,207.2</a:t>
                      </a:r>
                    </a:p>
                  </a:txBody>
                  <a:tcPr/>
                </a:tc>
                <a:tc>
                  <a:txBody>
                    <a:bodyPr/>
                    <a:lstStyle/>
                    <a:p>
                      <a:pPr algn="r"/>
                      <a:r>
                        <a:rPr lang="en-IN" sz="1200" dirty="0"/>
                        <a:t>9.7</a:t>
                      </a:r>
                    </a:p>
                  </a:txBody>
                  <a:tcPr/>
                </a:tc>
                <a:tc>
                  <a:txBody>
                    <a:bodyPr/>
                    <a:lstStyle/>
                    <a:p>
                      <a:pPr algn="r"/>
                      <a:r>
                        <a:rPr lang="en-IN" sz="1200" dirty="0"/>
                        <a:t>66.5</a:t>
                      </a:r>
                    </a:p>
                  </a:txBody>
                  <a:tcPr/>
                </a:tc>
                <a:extLst>
                  <a:ext uri="{0D108BD9-81ED-4DB2-BD59-A6C34878D82A}">
                    <a16:rowId xmlns="" xmlns:a16="http://schemas.microsoft.com/office/drawing/2014/main" val="3136394747"/>
                  </a:ext>
                </a:extLst>
              </a:tr>
              <a:tr h="235579">
                <a:tc>
                  <a:txBody>
                    <a:bodyPr/>
                    <a:lstStyle/>
                    <a:p>
                      <a:r>
                        <a:rPr lang="en-IN" sz="1200" dirty="0"/>
                        <a:t>20</a:t>
                      </a:r>
                    </a:p>
                  </a:txBody>
                  <a:tcPr/>
                </a:tc>
                <a:tc>
                  <a:txBody>
                    <a:bodyPr/>
                    <a:lstStyle/>
                    <a:p>
                      <a:r>
                        <a:rPr lang="en-IN" sz="1200" dirty="0"/>
                        <a:t>U</a:t>
                      </a:r>
                      <a:r>
                        <a:rPr lang="en-IN" sz="100" baseline="0" dirty="0"/>
                        <a:t> </a:t>
                      </a:r>
                      <a:r>
                        <a:rPr lang="en-IN" sz="1200" dirty="0"/>
                        <a:t>B</a:t>
                      </a:r>
                      <a:r>
                        <a:rPr lang="en-IN" sz="100" baseline="0" dirty="0"/>
                        <a:t> </a:t>
                      </a:r>
                      <a:r>
                        <a:rPr lang="en-IN" sz="1200" dirty="0"/>
                        <a:t>S</a:t>
                      </a:r>
                    </a:p>
                  </a:txBody>
                  <a:tcPr/>
                </a:tc>
                <a:tc>
                  <a:txBody>
                    <a:bodyPr/>
                    <a:lstStyle/>
                    <a:p>
                      <a:r>
                        <a:rPr lang="en-IN" sz="1200" dirty="0"/>
                        <a:t>Switzerland</a:t>
                      </a:r>
                    </a:p>
                  </a:txBody>
                  <a:tcPr/>
                </a:tc>
                <a:tc>
                  <a:txBody>
                    <a:bodyPr/>
                    <a:lstStyle/>
                    <a:p>
                      <a:pPr algn="r"/>
                      <a:r>
                        <a:rPr lang="en-IN" sz="1200" dirty="0"/>
                        <a:t>1,125.8</a:t>
                      </a:r>
                    </a:p>
                  </a:txBody>
                  <a:tcPr/>
                </a:tc>
                <a:tc>
                  <a:txBody>
                    <a:bodyPr/>
                    <a:lstStyle/>
                    <a:p>
                      <a:pPr algn="r"/>
                      <a:r>
                        <a:rPr lang="en-IN" sz="1200" dirty="0"/>
                        <a:t>6.5</a:t>
                      </a:r>
                    </a:p>
                  </a:txBody>
                  <a:tcPr/>
                </a:tc>
                <a:tc>
                  <a:txBody>
                    <a:bodyPr/>
                    <a:lstStyle/>
                    <a:p>
                      <a:pPr algn="r"/>
                      <a:r>
                        <a:rPr lang="en-IN" sz="1200" dirty="0"/>
                        <a:t>57.3</a:t>
                      </a:r>
                    </a:p>
                  </a:txBody>
                  <a:tcPr/>
                </a:tc>
                <a:extLst>
                  <a:ext uri="{0D108BD9-81ED-4DB2-BD59-A6C34878D82A}">
                    <a16:rowId xmlns="" xmlns:a16="http://schemas.microsoft.com/office/drawing/2014/main" val="3911201739"/>
                  </a:ext>
                </a:extLst>
              </a:tr>
              <a:tr h="235579">
                <a:tc>
                  <a:txBody>
                    <a:bodyPr/>
                    <a:lstStyle/>
                    <a:p>
                      <a:r>
                        <a:rPr lang="en-IN" sz="1200" dirty="0"/>
                        <a:t>21</a:t>
                      </a:r>
                    </a:p>
                  </a:txBody>
                  <a:tcPr/>
                </a:tc>
                <a:tc>
                  <a:txBody>
                    <a:bodyPr/>
                    <a:lstStyle/>
                    <a:p>
                      <a:r>
                        <a:rPr lang="en-IN" sz="1200" dirty="0"/>
                        <a:t>Bank of Nova Scotia</a:t>
                      </a:r>
                    </a:p>
                  </a:txBody>
                  <a:tcPr/>
                </a:tc>
                <a:tc>
                  <a:txBody>
                    <a:bodyPr/>
                    <a:lstStyle/>
                    <a:p>
                      <a:r>
                        <a:rPr lang="en-IN" sz="1200" dirty="0"/>
                        <a:t>Canada</a:t>
                      </a:r>
                    </a:p>
                  </a:txBody>
                  <a:tcPr/>
                </a:tc>
                <a:tc>
                  <a:txBody>
                    <a:bodyPr/>
                    <a:lstStyle/>
                    <a:p>
                      <a:pPr algn="r"/>
                      <a:r>
                        <a:rPr lang="en-IN" sz="1200" dirty="0"/>
                        <a:t>911,2</a:t>
                      </a:r>
                    </a:p>
                  </a:txBody>
                  <a:tcPr/>
                </a:tc>
                <a:tc>
                  <a:txBody>
                    <a:bodyPr/>
                    <a:lstStyle/>
                    <a:p>
                      <a:pPr algn="r"/>
                      <a:r>
                        <a:rPr lang="en-IN" sz="1200" dirty="0"/>
                        <a:t>5.1</a:t>
                      </a:r>
                    </a:p>
                  </a:txBody>
                  <a:tcPr/>
                </a:tc>
                <a:tc>
                  <a:txBody>
                    <a:bodyPr/>
                    <a:lstStyle/>
                    <a:p>
                      <a:pPr algn="r"/>
                      <a:r>
                        <a:rPr lang="en-IN" sz="1200" dirty="0"/>
                        <a:t>75.3</a:t>
                      </a:r>
                    </a:p>
                  </a:txBody>
                  <a:tcPr/>
                </a:tc>
                <a:extLst>
                  <a:ext uri="{0D108BD9-81ED-4DB2-BD59-A6C34878D82A}">
                    <a16:rowId xmlns="" xmlns:a16="http://schemas.microsoft.com/office/drawing/2014/main" val="176814096"/>
                  </a:ext>
                </a:extLst>
              </a:tr>
              <a:tr h="235579">
                <a:tc>
                  <a:txBody>
                    <a:bodyPr/>
                    <a:lstStyle/>
                    <a:p>
                      <a:r>
                        <a:rPr lang="en-IN" sz="1200" dirty="0"/>
                        <a:t>22</a:t>
                      </a:r>
                    </a:p>
                  </a:txBody>
                  <a:tcPr/>
                </a:tc>
                <a:tc>
                  <a:txBody>
                    <a:bodyPr/>
                    <a:lstStyle/>
                    <a:p>
                      <a:r>
                        <a:rPr lang="en-IN" sz="1200" dirty="0"/>
                        <a:t>Commonwealth Bank</a:t>
                      </a:r>
                    </a:p>
                  </a:txBody>
                  <a:tcPr/>
                </a:tc>
                <a:tc>
                  <a:txBody>
                    <a:bodyPr/>
                    <a:lstStyle/>
                    <a:p>
                      <a:r>
                        <a:rPr lang="en-IN" sz="1200" dirty="0"/>
                        <a:t>Australia</a:t>
                      </a:r>
                    </a:p>
                  </a:txBody>
                  <a:tcPr/>
                </a:tc>
                <a:tc>
                  <a:txBody>
                    <a:bodyPr/>
                    <a:lstStyle/>
                    <a:p>
                      <a:pPr algn="r"/>
                      <a:r>
                        <a:rPr lang="en-IN" sz="1200" dirty="0"/>
                        <a:t>816.2</a:t>
                      </a:r>
                    </a:p>
                  </a:txBody>
                  <a:tcPr/>
                </a:tc>
                <a:tc>
                  <a:txBody>
                    <a:bodyPr/>
                    <a:lstStyle/>
                    <a:p>
                      <a:pPr algn="r"/>
                      <a:r>
                        <a:rPr lang="en-IN" sz="1200" dirty="0"/>
                        <a:t>5.7</a:t>
                      </a:r>
                    </a:p>
                  </a:txBody>
                  <a:tcPr/>
                </a:tc>
                <a:tc>
                  <a:txBody>
                    <a:bodyPr/>
                    <a:lstStyle/>
                    <a:p>
                      <a:pPr algn="r"/>
                      <a:r>
                        <a:rPr lang="en-IN" sz="1200" dirty="0"/>
                        <a:t>120.7</a:t>
                      </a:r>
                    </a:p>
                  </a:txBody>
                  <a:tcPr/>
                </a:tc>
                <a:extLst>
                  <a:ext uri="{0D108BD9-81ED-4DB2-BD59-A6C34878D82A}">
                    <a16:rowId xmlns="" xmlns:a16="http://schemas.microsoft.com/office/drawing/2014/main" val="3904371417"/>
                  </a:ext>
                </a:extLst>
              </a:tr>
              <a:tr h="235579">
                <a:tc>
                  <a:txBody>
                    <a:bodyPr/>
                    <a:lstStyle/>
                    <a:p>
                      <a:r>
                        <a:rPr lang="en-IN" sz="1200" dirty="0"/>
                        <a:t>23</a:t>
                      </a:r>
                    </a:p>
                  </a:txBody>
                  <a:tcPr/>
                </a:tc>
                <a:tc>
                  <a:txBody>
                    <a:bodyPr/>
                    <a:lstStyle/>
                    <a:p>
                      <a:r>
                        <a:rPr lang="en-IN" sz="1200" dirty="0"/>
                        <a:t>Bank of Montreal</a:t>
                      </a:r>
                    </a:p>
                  </a:txBody>
                  <a:tcPr/>
                </a:tc>
                <a:tc>
                  <a:txBody>
                    <a:bodyPr/>
                    <a:lstStyle/>
                    <a:p>
                      <a:r>
                        <a:rPr lang="en-IN" sz="1200" dirty="0"/>
                        <a:t>Canada</a:t>
                      </a:r>
                    </a:p>
                  </a:txBody>
                  <a:tcPr/>
                </a:tc>
                <a:tc>
                  <a:txBody>
                    <a:bodyPr/>
                    <a:lstStyle/>
                    <a:p>
                      <a:pPr algn="r"/>
                      <a:r>
                        <a:rPr lang="en-IN" sz="1200" dirty="0"/>
                        <a:t>761.8</a:t>
                      </a:r>
                    </a:p>
                  </a:txBody>
                  <a:tcPr/>
                </a:tc>
                <a:tc>
                  <a:txBody>
                    <a:bodyPr/>
                    <a:lstStyle/>
                    <a:p>
                      <a:pPr algn="r"/>
                      <a:r>
                        <a:rPr lang="en-IN" sz="1200" dirty="0"/>
                        <a:t>4.1</a:t>
                      </a:r>
                    </a:p>
                  </a:txBody>
                  <a:tcPr/>
                </a:tc>
                <a:tc>
                  <a:txBody>
                    <a:bodyPr/>
                    <a:lstStyle/>
                    <a:p>
                      <a:pPr algn="r"/>
                      <a:r>
                        <a:rPr lang="en-IN" sz="1200" dirty="0"/>
                        <a:t>59.4</a:t>
                      </a:r>
                    </a:p>
                  </a:txBody>
                  <a:tcPr/>
                </a:tc>
                <a:extLst>
                  <a:ext uri="{0D108BD9-81ED-4DB2-BD59-A6C34878D82A}">
                    <a16:rowId xmlns="" xmlns:a16="http://schemas.microsoft.com/office/drawing/2014/main" val="2998250596"/>
                  </a:ext>
                </a:extLst>
              </a:tr>
              <a:tr h="235579">
                <a:tc>
                  <a:txBody>
                    <a:bodyPr/>
                    <a:lstStyle/>
                    <a:p>
                      <a:r>
                        <a:rPr lang="en-IN" sz="1200" dirty="0"/>
                        <a:t>24</a:t>
                      </a:r>
                    </a:p>
                  </a:txBody>
                  <a:tcPr/>
                </a:tc>
                <a:tc>
                  <a:txBody>
                    <a:bodyPr/>
                    <a:lstStyle/>
                    <a:p>
                      <a:r>
                        <a:rPr lang="en-IN" sz="1200" dirty="0"/>
                        <a:t>State Bank of India</a:t>
                      </a:r>
                    </a:p>
                  </a:txBody>
                  <a:tcPr/>
                </a:tc>
                <a:tc>
                  <a:txBody>
                    <a:bodyPr/>
                    <a:lstStyle/>
                    <a:p>
                      <a:r>
                        <a:rPr lang="en-IN" sz="1200" dirty="0"/>
                        <a:t>India</a:t>
                      </a:r>
                    </a:p>
                  </a:txBody>
                  <a:tcPr/>
                </a:tc>
                <a:tc>
                  <a:txBody>
                    <a:bodyPr/>
                    <a:lstStyle/>
                    <a:p>
                      <a:pPr algn="r"/>
                      <a:r>
                        <a:rPr lang="en-IN" sz="1200" dirty="0"/>
                        <a:t>638.1</a:t>
                      </a:r>
                    </a:p>
                  </a:txBody>
                  <a:tcPr/>
                </a:tc>
                <a:tc>
                  <a:txBody>
                    <a:bodyPr/>
                    <a:lstStyle/>
                    <a:p>
                      <a:pPr algn="r"/>
                      <a:r>
                        <a:rPr lang="en-IN" sz="1200" dirty="0"/>
                        <a:t>3.1</a:t>
                      </a:r>
                    </a:p>
                  </a:txBody>
                  <a:tcPr/>
                </a:tc>
                <a:tc>
                  <a:txBody>
                    <a:bodyPr/>
                    <a:lstStyle/>
                    <a:p>
                      <a:pPr algn="r"/>
                      <a:r>
                        <a:rPr lang="en-IN" sz="1200" dirty="0"/>
                        <a:t>40.8</a:t>
                      </a:r>
                    </a:p>
                  </a:txBody>
                  <a:tcPr/>
                </a:tc>
                <a:extLst>
                  <a:ext uri="{0D108BD9-81ED-4DB2-BD59-A6C34878D82A}">
                    <a16:rowId xmlns="" xmlns:a16="http://schemas.microsoft.com/office/drawing/2014/main" val="2164232530"/>
                  </a:ext>
                </a:extLst>
              </a:tr>
              <a:tr h="235579">
                <a:tc>
                  <a:txBody>
                    <a:bodyPr/>
                    <a:lstStyle/>
                    <a:p>
                      <a:r>
                        <a:rPr lang="en-IN" sz="1200" dirty="0"/>
                        <a:t>25</a:t>
                      </a:r>
                    </a:p>
                  </a:txBody>
                  <a:tcPr/>
                </a:tc>
                <a:tc>
                  <a:txBody>
                    <a:bodyPr/>
                    <a:lstStyle/>
                    <a:p>
                      <a:r>
                        <a:rPr lang="en-IN" sz="1200" dirty="0"/>
                        <a:t>U</a:t>
                      </a:r>
                      <a:r>
                        <a:rPr lang="en-IN" sz="100" baseline="0" dirty="0"/>
                        <a:t> </a:t>
                      </a:r>
                      <a:r>
                        <a:rPr lang="en-IN" sz="1200" dirty="0"/>
                        <a:t>S Bancorp</a:t>
                      </a:r>
                    </a:p>
                  </a:txBody>
                  <a:tcPr/>
                </a:tc>
                <a:tc>
                  <a:txBody>
                    <a:bodyPr/>
                    <a:lstStyle/>
                    <a:p>
                      <a:r>
                        <a:rPr lang="en-IN" sz="1200" dirty="0"/>
                        <a:t>United States</a:t>
                      </a:r>
                    </a:p>
                  </a:txBody>
                  <a:tcPr/>
                </a:tc>
                <a:tc>
                  <a:txBody>
                    <a:bodyPr/>
                    <a:lstStyle/>
                    <a:p>
                      <a:pPr algn="r"/>
                      <a:r>
                        <a:rPr lang="en-IN" sz="1200" dirty="0"/>
                        <a:t>553.4</a:t>
                      </a:r>
                    </a:p>
                  </a:txBody>
                  <a:tcPr/>
                </a:tc>
                <a:tc>
                  <a:txBody>
                    <a:bodyPr/>
                    <a:lstStyle/>
                    <a:p>
                      <a:pPr algn="r"/>
                      <a:r>
                        <a:rPr lang="en-IN" sz="1200" dirty="0"/>
                        <a:t>6.1</a:t>
                      </a:r>
                    </a:p>
                  </a:txBody>
                  <a:tcPr/>
                </a:tc>
                <a:tc>
                  <a:txBody>
                    <a:bodyPr/>
                    <a:lstStyle/>
                    <a:p>
                      <a:pPr algn="r"/>
                      <a:r>
                        <a:rPr lang="en-IN" sz="1200" dirty="0"/>
                        <a:t>86.9</a:t>
                      </a:r>
                    </a:p>
                  </a:txBody>
                  <a:tcPr/>
                </a:tc>
                <a:extLst>
                  <a:ext uri="{0D108BD9-81ED-4DB2-BD59-A6C34878D82A}">
                    <a16:rowId xmlns="" xmlns:a16="http://schemas.microsoft.com/office/drawing/2014/main" val="2058730169"/>
                  </a:ext>
                </a:extLst>
              </a:tr>
              <a:tr h="235579">
                <a:tc>
                  <a:txBody>
                    <a:bodyPr/>
                    <a:lstStyle/>
                    <a:p>
                      <a:r>
                        <a:rPr lang="en-IN" sz="1200" dirty="0"/>
                        <a:t>26</a:t>
                      </a:r>
                    </a:p>
                  </a:txBody>
                  <a:tcPr/>
                </a:tc>
                <a:tc>
                  <a:txBody>
                    <a:bodyPr/>
                    <a:lstStyle/>
                    <a:p>
                      <a:r>
                        <a:rPr lang="en-IN" sz="1200" dirty="0"/>
                        <a:t>Truist Bank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t>United States</a:t>
                      </a:r>
                    </a:p>
                  </a:txBody>
                  <a:tcPr/>
                </a:tc>
                <a:tc>
                  <a:txBody>
                    <a:bodyPr/>
                    <a:lstStyle/>
                    <a:p>
                      <a:pPr algn="r"/>
                      <a:r>
                        <a:rPr lang="en-IN" sz="1200" dirty="0"/>
                        <a:t>517.5</a:t>
                      </a:r>
                    </a:p>
                  </a:txBody>
                  <a:tcPr/>
                </a:tc>
                <a:tc>
                  <a:txBody>
                    <a:bodyPr/>
                    <a:lstStyle/>
                    <a:p>
                      <a:pPr algn="r"/>
                      <a:r>
                        <a:rPr lang="en-IN" sz="1200" dirty="0"/>
                        <a:t>4.9</a:t>
                      </a:r>
                    </a:p>
                  </a:txBody>
                  <a:tcPr/>
                </a:tc>
                <a:tc>
                  <a:txBody>
                    <a:bodyPr/>
                    <a:lstStyle/>
                    <a:p>
                      <a:pPr algn="r"/>
                      <a:r>
                        <a:rPr lang="en-IN" sz="1200" dirty="0"/>
                        <a:t>77.8</a:t>
                      </a:r>
                    </a:p>
                  </a:txBody>
                  <a:tcPr/>
                </a:tc>
                <a:extLst>
                  <a:ext uri="{0D108BD9-81ED-4DB2-BD59-A6C34878D82A}">
                    <a16:rowId xmlns="" xmlns:a16="http://schemas.microsoft.com/office/drawing/2014/main" val="270961971"/>
                  </a:ext>
                </a:extLst>
              </a:tr>
              <a:tr h="235579">
                <a:tc>
                  <a:txBody>
                    <a:bodyPr/>
                    <a:lstStyle/>
                    <a:p>
                      <a:r>
                        <a:rPr lang="en-IN" sz="1200" dirty="0"/>
                        <a:t>27</a:t>
                      </a:r>
                    </a:p>
                  </a:txBody>
                  <a:tcPr/>
                </a:tc>
                <a:tc>
                  <a:txBody>
                    <a:bodyPr/>
                    <a:lstStyle/>
                    <a:p>
                      <a:r>
                        <a:rPr lang="en-IN" sz="1200" dirty="0"/>
                        <a:t>SberBank</a:t>
                      </a:r>
                    </a:p>
                  </a:txBody>
                  <a:tcPr/>
                </a:tc>
                <a:tc>
                  <a:txBody>
                    <a:bodyPr/>
                    <a:lstStyle/>
                    <a:p>
                      <a:r>
                        <a:rPr lang="en-IN" sz="1200" dirty="0"/>
                        <a:t>Russia</a:t>
                      </a:r>
                    </a:p>
                  </a:txBody>
                  <a:tcPr/>
                </a:tc>
                <a:tc>
                  <a:txBody>
                    <a:bodyPr/>
                    <a:lstStyle/>
                    <a:p>
                      <a:pPr algn="r"/>
                      <a:r>
                        <a:rPr lang="en-IN" sz="1200" dirty="0"/>
                        <a:t>486.9</a:t>
                      </a:r>
                    </a:p>
                  </a:txBody>
                  <a:tcPr/>
                </a:tc>
                <a:tc>
                  <a:txBody>
                    <a:bodyPr/>
                    <a:lstStyle/>
                    <a:p>
                      <a:pPr algn="r"/>
                      <a:r>
                        <a:rPr lang="en-IN" sz="1200" dirty="0"/>
                        <a:t>10.4</a:t>
                      </a:r>
                    </a:p>
                  </a:txBody>
                  <a:tcPr/>
                </a:tc>
                <a:tc>
                  <a:txBody>
                    <a:bodyPr/>
                    <a:lstStyle/>
                    <a:p>
                      <a:pPr algn="r"/>
                      <a:r>
                        <a:rPr lang="en-IN" sz="1200" dirty="0"/>
                        <a:t>85.7</a:t>
                      </a:r>
                    </a:p>
                  </a:txBody>
                  <a:tcPr/>
                </a:tc>
                <a:extLst>
                  <a:ext uri="{0D108BD9-81ED-4DB2-BD59-A6C34878D82A}">
                    <a16:rowId xmlns="" xmlns:a16="http://schemas.microsoft.com/office/drawing/2014/main" val="112005749"/>
                  </a:ext>
                </a:extLst>
              </a:tr>
              <a:tr h="235579">
                <a:tc>
                  <a:txBody>
                    <a:bodyPr/>
                    <a:lstStyle/>
                    <a:p>
                      <a:r>
                        <a:rPr lang="en-IN" sz="1200" dirty="0"/>
                        <a:t>28</a:t>
                      </a:r>
                    </a:p>
                  </a:txBody>
                  <a:tcPr/>
                </a:tc>
                <a:tc>
                  <a:txBody>
                    <a:bodyPr/>
                    <a:lstStyle/>
                    <a:p>
                      <a:r>
                        <a:rPr lang="en-IN" sz="1200" dirty="0"/>
                        <a:t>P</a:t>
                      </a:r>
                      <a:r>
                        <a:rPr lang="en-IN" sz="100" baseline="0" dirty="0"/>
                        <a:t> </a:t>
                      </a:r>
                      <a:r>
                        <a:rPr lang="en-IN" sz="1200" dirty="0"/>
                        <a:t>N</a:t>
                      </a:r>
                      <a:r>
                        <a:rPr lang="en-IN" sz="100" baseline="0" dirty="0"/>
                        <a:t> </a:t>
                      </a:r>
                      <a:r>
                        <a:rPr lang="en-IN" sz="1200" dirty="0"/>
                        <a:t>C Financial Services</a:t>
                      </a:r>
                    </a:p>
                  </a:txBody>
                  <a:tcPr/>
                </a:tc>
                <a:tc>
                  <a:txBody>
                    <a:bodyPr/>
                    <a:lstStyle/>
                    <a:p>
                      <a:r>
                        <a:rPr lang="en-IN" sz="1200" dirty="0"/>
                        <a:t>United States</a:t>
                      </a:r>
                    </a:p>
                  </a:txBody>
                  <a:tcPr/>
                </a:tc>
                <a:tc>
                  <a:txBody>
                    <a:bodyPr/>
                    <a:lstStyle/>
                    <a:p>
                      <a:pPr algn="r"/>
                      <a:r>
                        <a:rPr lang="en-IN" sz="1200" dirty="0"/>
                        <a:t>474.4</a:t>
                      </a:r>
                    </a:p>
                  </a:txBody>
                  <a:tcPr/>
                </a:tc>
                <a:tc>
                  <a:txBody>
                    <a:bodyPr/>
                    <a:lstStyle/>
                    <a:p>
                      <a:pPr algn="r"/>
                      <a:r>
                        <a:rPr lang="en-IN" sz="1200" dirty="0"/>
                        <a:t>8.4</a:t>
                      </a:r>
                    </a:p>
                  </a:txBody>
                  <a:tcPr/>
                </a:tc>
                <a:tc>
                  <a:txBody>
                    <a:bodyPr/>
                    <a:lstStyle/>
                    <a:p>
                      <a:pPr algn="r"/>
                      <a:r>
                        <a:rPr lang="en-IN" sz="1200" dirty="0"/>
                        <a:t>75.8</a:t>
                      </a:r>
                    </a:p>
                  </a:txBody>
                  <a:tcPr/>
                </a:tc>
                <a:extLst>
                  <a:ext uri="{0D108BD9-81ED-4DB2-BD59-A6C34878D82A}">
                    <a16:rowId xmlns="" xmlns:a16="http://schemas.microsoft.com/office/drawing/2014/main" val="3547134420"/>
                  </a:ext>
                </a:extLst>
              </a:tr>
              <a:tr h="235579">
                <a:tc>
                  <a:txBody>
                    <a:bodyPr/>
                    <a:lstStyle/>
                    <a:p>
                      <a:r>
                        <a:rPr lang="en-IN" sz="1200" dirty="0"/>
                        <a:t>29</a:t>
                      </a:r>
                    </a:p>
                  </a:txBody>
                  <a:tcPr/>
                </a:tc>
                <a:tc>
                  <a:txBody>
                    <a:bodyPr/>
                    <a:lstStyle/>
                    <a:p>
                      <a:r>
                        <a:rPr lang="en-IN" sz="1200" dirty="0"/>
                        <a:t>Itau Unibanco Holdings</a:t>
                      </a:r>
                    </a:p>
                  </a:txBody>
                  <a:tcPr/>
                </a:tc>
                <a:tc>
                  <a:txBody>
                    <a:bodyPr/>
                    <a:lstStyle/>
                    <a:p>
                      <a:r>
                        <a:rPr lang="en-IN" sz="1200" dirty="0"/>
                        <a:t>Brazil</a:t>
                      </a:r>
                    </a:p>
                  </a:txBody>
                  <a:tcPr/>
                </a:tc>
                <a:tc>
                  <a:txBody>
                    <a:bodyPr/>
                    <a:lstStyle/>
                    <a:p>
                      <a:pPr algn="r"/>
                      <a:r>
                        <a:rPr lang="en-IN" sz="1200" dirty="0"/>
                        <a:t>389.7</a:t>
                      </a:r>
                    </a:p>
                  </a:txBody>
                  <a:tcPr/>
                </a:tc>
                <a:tc>
                  <a:txBody>
                    <a:bodyPr/>
                    <a:lstStyle/>
                    <a:p>
                      <a:pPr algn="r"/>
                      <a:r>
                        <a:rPr lang="en-IN" sz="1200" dirty="0"/>
                        <a:t>3.7</a:t>
                      </a:r>
                    </a:p>
                  </a:txBody>
                  <a:tcPr/>
                </a:tc>
                <a:tc>
                  <a:txBody>
                    <a:bodyPr/>
                    <a:lstStyle/>
                    <a:p>
                      <a:pPr algn="r"/>
                      <a:r>
                        <a:rPr lang="en-IN" sz="1200" dirty="0"/>
                        <a:t>48.5</a:t>
                      </a:r>
                    </a:p>
                  </a:txBody>
                  <a:tcPr/>
                </a:tc>
                <a:extLst>
                  <a:ext uri="{0D108BD9-81ED-4DB2-BD59-A6C34878D82A}">
                    <a16:rowId xmlns="" xmlns:a16="http://schemas.microsoft.com/office/drawing/2014/main" val="4180230751"/>
                  </a:ext>
                </a:extLst>
              </a:tr>
              <a:tr h="235579">
                <a:tc>
                  <a:txBody>
                    <a:bodyPr/>
                    <a:lstStyle/>
                    <a:p>
                      <a:r>
                        <a:rPr lang="en-IN" sz="1200" dirty="0"/>
                        <a:t>30</a:t>
                      </a:r>
                    </a:p>
                  </a:txBody>
                  <a:tcPr/>
                </a:tc>
                <a:tc>
                  <a:txBody>
                    <a:bodyPr/>
                    <a:lstStyle/>
                    <a:p>
                      <a:r>
                        <a:rPr lang="en-IN" sz="1200" dirty="0"/>
                        <a:t>H</a:t>
                      </a:r>
                      <a:r>
                        <a:rPr lang="en-IN" sz="100" baseline="0" dirty="0"/>
                        <a:t> </a:t>
                      </a:r>
                      <a:r>
                        <a:rPr lang="en-IN" sz="1200" dirty="0"/>
                        <a:t>D</a:t>
                      </a:r>
                      <a:r>
                        <a:rPr lang="en-IN" sz="100" baseline="0" dirty="0"/>
                        <a:t> </a:t>
                      </a:r>
                      <a:r>
                        <a:rPr lang="en-IN" sz="1200" dirty="0"/>
                        <a:t>F</a:t>
                      </a:r>
                      <a:r>
                        <a:rPr lang="en-IN" sz="100" baseline="0" dirty="0"/>
                        <a:t> </a:t>
                      </a:r>
                      <a:r>
                        <a:rPr lang="en-IN" sz="1200" dirty="0"/>
                        <a:t>C Bank</a:t>
                      </a:r>
                    </a:p>
                  </a:txBody>
                  <a:tcPr/>
                </a:tc>
                <a:tc>
                  <a:txBody>
                    <a:bodyPr/>
                    <a:lstStyle/>
                    <a:p>
                      <a:r>
                        <a:rPr lang="en-IN" sz="1200" dirty="0"/>
                        <a:t>India</a:t>
                      </a:r>
                    </a:p>
                  </a:txBody>
                  <a:tcPr/>
                </a:tc>
                <a:tc>
                  <a:txBody>
                    <a:bodyPr/>
                    <a:lstStyle/>
                    <a:p>
                      <a:pPr algn="r"/>
                      <a:r>
                        <a:rPr lang="en-IN" sz="1200" dirty="0"/>
                        <a:t>233.6</a:t>
                      </a:r>
                    </a:p>
                  </a:txBody>
                  <a:tcPr/>
                </a:tc>
                <a:tc>
                  <a:txBody>
                    <a:bodyPr/>
                    <a:lstStyle/>
                    <a:p>
                      <a:pPr algn="r"/>
                      <a:r>
                        <a:rPr lang="en-IN" sz="1200" dirty="0"/>
                        <a:t>4.1</a:t>
                      </a:r>
                    </a:p>
                  </a:txBody>
                  <a:tcPr/>
                </a:tc>
                <a:tc>
                  <a:txBody>
                    <a:bodyPr/>
                    <a:lstStyle/>
                    <a:p>
                      <a:pPr algn="r"/>
                      <a:r>
                        <a:rPr lang="en-IN" sz="1200" dirty="0"/>
                        <a:t>105.9</a:t>
                      </a:r>
                    </a:p>
                  </a:txBody>
                  <a:tcPr/>
                </a:tc>
                <a:extLst>
                  <a:ext uri="{0D108BD9-81ED-4DB2-BD59-A6C34878D82A}">
                    <a16:rowId xmlns="" xmlns:a16="http://schemas.microsoft.com/office/drawing/2014/main" val="2922030901"/>
                  </a:ext>
                </a:extLst>
              </a:tr>
            </a:tbl>
          </a:graphicData>
        </a:graphic>
      </p:graphicFrame>
      <p:sp>
        <p:nvSpPr>
          <p:cNvPr id="3" name="Content Placeholder 2">
            <a:extLst>
              <a:ext uri="{FF2B5EF4-FFF2-40B4-BE49-F238E27FC236}">
                <a16:creationId xmlns="" xmlns:a16="http://schemas.microsoft.com/office/drawing/2014/main" id="{B817716A-6D13-A9A7-3F26-EE57A808F2C5}"/>
              </a:ext>
            </a:extLst>
          </p:cNvPr>
          <p:cNvSpPr>
            <a:spLocks noGrp="1"/>
          </p:cNvSpPr>
          <p:nvPr>
            <p:ph sz="quarter" idx="11"/>
          </p:nvPr>
        </p:nvSpPr>
        <p:spPr>
          <a:xfrm>
            <a:off x="352248" y="5933391"/>
            <a:ext cx="8458200" cy="315009"/>
          </a:xfrm>
        </p:spPr>
        <p:txBody>
          <a:bodyPr/>
          <a:lstStyle/>
          <a:p>
            <a:r>
              <a:rPr lang="en-US" sz="1400" b="1" dirty="0"/>
              <a:t>Source</a:t>
            </a:r>
            <a:r>
              <a:rPr lang="en-US" sz="1400" dirty="0"/>
              <a:t>: Compiled from </a:t>
            </a:r>
            <a:r>
              <a:rPr lang="en-US" sz="1400" i="1" dirty="0"/>
              <a:t>The Global 2000</a:t>
            </a:r>
            <a:r>
              <a:rPr lang="en-US" sz="1400" dirty="0"/>
              <a:t>, www.forbes.com.</a:t>
            </a:r>
          </a:p>
        </p:txBody>
      </p:sp>
      <p:sp>
        <p:nvSpPr>
          <p:cNvPr id="7" name="Slide Number Placeholder 6">
            <a:extLst>
              <a:ext uri="{FF2B5EF4-FFF2-40B4-BE49-F238E27FC236}">
                <a16:creationId xmlns="" xmlns:a16="http://schemas.microsoft.com/office/drawing/2014/main" id="{82A0B28B-A93E-B689-99E6-E3A96F7161AD}"/>
              </a:ext>
            </a:extLst>
          </p:cNvPr>
          <p:cNvSpPr>
            <a:spLocks noGrp="1"/>
          </p:cNvSpPr>
          <p:nvPr>
            <p:ph type="sldNum" sz="quarter" idx="10"/>
          </p:nvPr>
        </p:nvSpPr>
        <p:spPr>
          <a:xfrm>
            <a:off x="8635760" y="6696604"/>
            <a:ext cx="355840" cy="161396"/>
          </a:xfrm>
        </p:spPr>
        <p:txBody>
          <a:bodyPr/>
          <a:lstStyle/>
          <a:p>
            <a:fld id="{68151E55-6873-49E2-B8D5-2F265E6F1973}" type="slidenum">
              <a:rPr lang="en-US" smtClean="0"/>
              <a:t>7</a:t>
            </a:fld>
            <a:endParaRPr lang="en-US"/>
          </a:p>
        </p:txBody>
      </p:sp>
    </p:spTree>
    <p:extLst>
      <p:ext uri="{BB962C8B-B14F-4D97-AF65-F5344CB8AC3E}">
        <p14:creationId xmlns:p14="http://schemas.microsoft.com/office/powerpoint/2010/main" val="1382000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E99C16-5684-4878-C59E-857EECE0F60A}"/>
              </a:ext>
            </a:extLst>
          </p:cNvPr>
          <p:cNvSpPr>
            <a:spLocks noGrp="1"/>
          </p:cNvSpPr>
          <p:nvPr>
            <p:ph type="title"/>
          </p:nvPr>
        </p:nvSpPr>
        <p:spPr/>
        <p:txBody>
          <a:bodyPr>
            <a:normAutofit/>
          </a:bodyPr>
          <a:lstStyle/>
          <a:p>
            <a:r>
              <a:rPr lang="en-US" sz="3600" dirty="0"/>
              <a:t>Reasons for International Banking </a:t>
            </a:r>
            <a:r>
              <a:rPr lang="en-US" sz="1100" b="0" dirty="0"/>
              <a:t>1</a:t>
            </a:r>
            <a:endParaRPr lang="en-IN" sz="1100" b="0" dirty="0"/>
          </a:p>
        </p:txBody>
      </p:sp>
      <p:sp>
        <p:nvSpPr>
          <p:cNvPr id="34" name="Content Placeholder 33">
            <a:extLst>
              <a:ext uri="{FF2B5EF4-FFF2-40B4-BE49-F238E27FC236}">
                <a16:creationId xmlns="" xmlns:a16="http://schemas.microsoft.com/office/drawing/2014/main" id="{700FD89F-0EE5-4692-A831-AB3E7FD422EB}"/>
              </a:ext>
            </a:extLst>
          </p:cNvPr>
          <p:cNvSpPr>
            <a:spLocks noGrp="1"/>
          </p:cNvSpPr>
          <p:nvPr>
            <p:ph sz="quarter" idx="11"/>
          </p:nvPr>
        </p:nvSpPr>
        <p:spPr>
          <a:xfrm>
            <a:off x="342900" y="1276710"/>
            <a:ext cx="8458200" cy="1124860"/>
          </a:xfrm>
        </p:spPr>
        <p:txBody>
          <a:bodyPr/>
          <a:lstStyle/>
          <a:p>
            <a:r>
              <a:rPr lang="en-US" sz="2000" dirty="0"/>
              <a:t>Low marginal costs:</a:t>
            </a:r>
          </a:p>
          <a:p>
            <a:pPr marL="292608" indent="-292608">
              <a:buFont typeface="Arial" panose="020B0604020202020204" pitchFamily="34" charset="0"/>
              <a:buChar char="•"/>
            </a:pPr>
            <a:r>
              <a:rPr lang="en-US" sz="2000" dirty="0"/>
              <a:t>Managerial and marketing knowledge developed at home can be used abroad with low marginal costs.</a:t>
            </a:r>
          </a:p>
        </p:txBody>
      </p:sp>
      <p:sp>
        <p:nvSpPr>
          <p:cNvPr id="37" name="Content Placeholder 36">
            <a:extLst>
              <a:ext uri="{FF2B5EF4-FFF2-40B4-BE49-F238E27FC236}">
                <a16:creationId xmlns="" xmlns:a16="http://schemas.microsoft.com/office/drawing/2014/main" id="{35B145E6-A93B-4874-81A5-6F72F066F464}"/>
              </a:ext>
            </a:extLst>
          </p:cNvPr>
          <p:cNvSpPr>
            <a:spLocks noGrp="1"/>
          </p:cNvSpPr>
          <p:nvPr>
            <p:ph sz="quarter" idx="14"/>
          </p:nvPr>
        </p:nvSpPr>
        <p:spPr>
          <a:xfrm>
            <a:off x="342900" y="2480400"/>
            <a:ext cx="8458200" cy="1413685"/>
          </a:xfrm>
        </p:spPr>
        <p:txBody>
          <a:bodyPr/>
          <a:lstStyle/>
          <a:p>
            <a:r>
              <a:rPr lang="en-US" sz="2000" dirty="0"/>
              <a:t>Knowledge advantage:</a:t>
            </a:r>
          </a:p>
          <a:p>
            <a:pPr marL="292608" indent="-292608">
              <a:buFont typeface="Arial" panose="020B0604020202020204" pitchFamily="34" charset="0"/>
              <a:buChar char="•"/>
            </a:pPr>
            <a:r>
              <a:rPr lang="en-US" sz="2000" dirty="0"/>
              <a:t>Foreign bank subsidiary can draw on parent bank’s knowledge of personal contacts and credit investigations for use in that foreign market.</a:t>
            </a:r>
          </a:p>
        </p:txBody>
      </p:sp>
      <p:sp>
        <p:nvSpPr>
          <p:cNvPr id="38" name="Content Placeholder 37">
            <a:extLst>
              <a:ext uri="{FF2B5EF4-FFF2-40B4-BE49-F238E27FC236}">
                <a16:creationId xmlns="" xmlns:a16="http://schemas.microsoft.com/office/drawing/2014/main" id="{F3AD5EB8-9EE4-490B-BD90-8C57FBCACAFD}"/>
              </a:ext>
            </a:extLst>
          </p:cNvPr>
          <p:cNvSpPr>
            <a:spLocks noGrp="1"/>
          </p:cNvSpPr>
          <p:nvPr>
            <p:ph sz="quarter" idx="15"/>
          </p:nvPr>
        </p:nvSpPr>
        <p:spPr>
          <a:xfrm>
            <a:off x="342900" y="3978131"/>
            <a:ext cx="8458200" cy="1429441"/>
          </a:xfrm>
        </p:spPr>
        <p:txBody>
          <a:bodyPr/>
          <a:lstStyle/>
          <a:p>
            <a:r>
              <a:rPr lang="en-US" sz="2000" dirty="0"/>
              <a:t>Home nation information services:</a:t>
            </a:r>
          </a:p>
          <a:p>
            <a:pPr marL="292608" indent="-292608">
              <a:buFont typeface="Arial" panose="020B0604020202020204" pitchFamily="34" charset="0"/>
              <a:buChar char="•"/>
            </a:pPr>
            <a:r>
              <a:rPr lang="en-US" sz="2000" dirty="0"/>
              <a:t>Local firms in a foreign market may be able to obtain more complete information on trade and financial markets in the multinational bank’s home nation than is obtainable from foreign domestic banks.</a:t>
            </a:r>
          </a:p>
        </p:txBody>
      </p:sp>
      <p:sp>
        <p:nvSpPr>
          <p:cNvPr id="39" name="Content Placeholder 38">
            <a:extLst>
              <a:ext uri="{FF2B5EF4-FFF2-40B4-BE49-F238E27FC236}">
                <a16:creationId xmlns="" xmlns:a16="http://schemas.microsoft.com/office/drawing/2014/main" id="{8CC84D5F-2894-4925-AAEC-650D557A147E}"/>
              </a:ext>
            </a:extLst>
          </p:cNvPr>
          <p:cNvSpPr>
            <a:spLocks noGrp="1"/>
          </p:cNvSpPr>
          <p:nvPr>
            <p:ph sz="quarter" idx="16"/>
          </p:nvPr>
        </p:nvSpPr>
        <p:spPr>
          <a:xfrm>
            <a:off x="342900" y="5473799"/>
            <a:ext cx="8458200" cy="1100421"/>
          </a:xfrm>
        </p:spPr>
        <p:txBody>
          <a:bodyPr/>
          <a:lstStyle/>
          <a:p>
            <a:r>
              <a:rPr lang="en-US" sz="2000" dirty="0"/>
              <a:t>Prestige:</a:t>
            </a:r>
          </a:p>
          <a:p>
            <a:pPr marL="292608" indent="-292608">
              <a:buFont typeface="Arial" panose="020B0604020202020204" pitchFamily="34" charset="0"/>
              <a:buChar char="•"/>
            </a:pPr>
            <a:r>
              <a:rPr lang="en-US" sz="2000" dirty="0"/>
              <a:t>Very large multinational banks have high perceived prestige, which can be attractive to new clients.</a:t>
            </a:r>
          </a:p>
        </p:txBody>
      </p:sp>
      <p:sp>
        <p:nvSpPr>
          <p:cNvPr id="17" name="Slide Number Placeholder 16">
            <a:extLst>
              <a:ext uri="{FF2B5EF4-FFF2-40B4-BE49-F238E27FC236}">
                <a16:creationId xmlns="" xmlns:a16="http://schemas.microsoft.com/office/drawing/2014/main" id="{B16113BD-30D1-B174-4F33-F02EF4F54C42}"/>
              </a:ext>
            </a:extLst>
          </p:cNvPr>
          <p:cNvSpPr>
            <a:spLocks noGrp="1"/>
          </p:cNvSpPr>
          <p:nvPr>
            <p:ph type="sldNum" sz="quarter" idx="10"/>
          </p:nvPr>
        </p:nvSpPr>
        <p:spPr/>
        <p:txBody>
          <a:bodyPr/>
          <a:lstStyle/>
          <a:p>
            <a:fld id="{68151E55-6873-49E2-B8D5-2F265E6F1973}" type="slidenum">
              <a:rPr lang="en-US" smtClean="0"/>
              <a:t>8</a:t>
            </a:fld>
            <a:endParaRPr lang="en-US"/>
          </a:p>
        </p:txBody>
      </p:sp>
    </p:spTree>
    <p:extLst>
      <p:ext uri="{BB962C8B-B14F-4D97-AF65-F5344CB8AC3E}">
        <p14:creationId xmlns:p14="http://schemas.microsoft.com/office/powerpoint/2010/main" val="470621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E99C16-5684-4878-C59E-857EECE0F60A}"/>
              </a:ext>
            </a:extLst>
          </p:cNvPr>
          <p:cNvSpPr>
            <a:spLocks noGrp="1"/>
          </p:cNvSpPr>
          <p:nvPr>
            <p:ph type="title"/>
          </p:nvPr>
        </p:nvSpPr>
        <p:spPr/>
        <p:txBody>
          <a:bodyPr>
            <a:normAutofit/>
          </a:bodyPr>
          <a:lstStyle/>
          <a:p>
            <a:r>
              <a:rPr lang="en-US" sz="3600" dirty="0"/>
              <a:t>Reasons for International Banking </a:t>
            </a:r>
            <a:r>
              <a:rPr lang="en-US" sz="1100" b="0" dirty="0"/>
              <a:t>2</a:t>
            </a:r>
            <a:endParaRPr lang="en-IN" sz="1100" b="0" dirty="0"/>
          </a:p>
        </p:txBody>
      </p:sp>
      <p:sp>
        <p:nvSpPr>
          <p:cNvPr id="34" name="Content Placeholder 33">
            <a:extLst>
              <a:ext uri="{FF2B5EF4-FFF2-40B4-BE49-F238E27FC236}">
                <a16:creationId xmlns="" xmlns:a16="http://schemas.microsoft.com/office/drawing/2014/main" id="{700FD89F-0EE5-4692-A831-AB3E7FD422EB}"/>
              </a:ext>
            </a:extLst>
          </p:cNvPr>
          <p:cNvSpPr>
            <a:spLocks noGrp="1"/>
          </p:cNvSpPr>
          <p:nvPr>
            <p:ph sz="quarter" idx="11"/>
          </p:nvPr>
        </p:nvSpPr>
        <p:spPr>
          <a:xfrm>
            <a:off x="342900" y="1276710"/>
            <a:ext cx="8458200" cy="1124860"/>
          </a:xfrm>
        </p:spPr>
        <p:txBody>
          <a:bodyPr/>
          <a:lstStyle/>
          <a:p>
            <a:r>
              <a:rPr lang="en-US" sz="2000" dirty="0"/>
              <a:t>Regulation advantage:</a:t>
            </a:r>
          </a:p>
          <a:p>
            <a:pPr marL="292608" indent="-292608">
              <a:buFont typeface="Arial" panose="020B0604020202020204" pitchFamily="34" charset="0"/>
              <a:buChar char="•"/>
            </a:pPr>
            <a:r>
              <a:rPr lang="en-US" sz="2000" dirty="0"/>
              <a:t>Multinational banks are often not subject to the same regulations as domestic banks.</a:t>
            </a:r>
          </a:p>
        </p:txBody>
      </p:sp>
      <p:sp>
        <p:nvSpPr>
          <p:cNvPr id="37" name="Content Placeholder 36">
            <a:extLst>
              <a:ext uri="{FF2B5EF4-FFF2-40B4-BE49-F238E27FC236}">
                <a16:creationId xmlns="" xmlns:a16="http://schemas.microsoft.com/office/drawing/2014/main" id="{35B145E6-A93B-4874-81A5-6F72F066F464}"/>
              </a:ext>
            </a:extLst>
          </p:cNvPr>
          <p:cNvSpPr>
            <a:spLocks noGrp="1"/>
          </p:cNvSpPr>
          <p:nvPr>
            <p:ph sz="quarter" idx="14"/>
          </p:nvPr>
        </p:nvSpPr>
        <p:spPr>
          <a:xfrm>
            <a:off x="342900" y="2480401"/>
            <a:ext cx="8458200" cy="1192966"/>
          </a:xfrm>
        </p:spPr>
        <p:txBody>
          <a:bodyPr/>
          <a:lstStyle/>
          <a:p>
            <a:r>
              <a:rPr lang="en-US" sz="2000" dirty="0"/>
              <a:t>Wholesale defensive strategy:</a:t>
            </a:r>
          </a:p>
          <a:p>
            <a:pPr marL="292608" indent="-292608">
              <a:buFont typeface="Arial" panose="020B0604020202020204" pitchFamily="34" charset="0"/>
              <a:buChar char="•"/>
            </a:pPr>
            <a:r>
              <a:rPr lang="en-US" sz="2000" dirty="0"/>
              <a:t>Banks follow their multinational customers abroad to avoid losing their business at home and abroad.</a:t>
            </a:r>
          </a:p>
        </p:txBody>
      </p:sp>
      <p:sp>
        <p:nvSpPr>
          <p:cNvPr id="38" name="Content Placeholder 37">
            <a:extLst>
              <a:ext uri="{FF2B5EF4-FFF2-40B4-BE49-F238E27FC236}">
                <a16:creationId xmlns="" xmlns:a16="http://schemas.microsoft.com/office/drawing/2014/main" id="{F3AD5EB8-9EE4-490B-BD90-8C57FBCACAFD}"/>
              </a:ext>
            </a:extLst>
          </p:cNvPr>
          <p:cNvSpPr>
            <a:spLocks noGrp="1"/>
          </p:cNvSpPr>
          <p:nvPr>
            <p:ph sz="quarter" idx="15"/>
          </p:nvPr>
        </p:nvSpPr>
        <p:spPr>
          <a:xfrm>
            <a:off x="342900" y="3741645"/>
            <a:ext cx="8458200" cy="1429441"/>
          </a:xfrm>
        </p:spPr>
        <p:txBody>
          <a:bodyPr/>
          <a:lstStyle/>
          <a:p>
            <a:r>
              <a:rPr lang="en-US" sz="2000" dirty="0"/>
              <a:t>Retail defensive strategy:</a:t>
            </a:r>
          </a:p>
          <a:p>
            <a:pPr marL="292608" indent="-292608">
              <a:buFont typeface="Arial" panose="020B0604020202020204" pitchFamily="34" charset="0"/>
              <a:buChar char="•"/>
            </a:pPr>
            <a:r>
              <a:rPr lang="en-US" sz="2000" dirty="0"/>
              <a:t>Multinational banking operations help a bank prevent the erosion of its traveler’s check, tourist, and foreign business markets from foreign bank competition.</a:t>
            </a:r>
          </a:p>
        </p:txBody>
      </p:sp>
      <p:sp>
        <p:nvSpPr>
          <p:cNvPr id="39" name="Content Placeholder 38">
            <a:extLst>
              <a:ext uri="{FF2B5EF4-FFF2-40B4-BE49-F238E27FC236}">
                <a16:creationId xmlns="" xmlns:a16="http://schemas.microsoft.com/office/drawing/2014/main" id="{8CC84D5F-2894-4925-AAEC-650D557A147E}"/>
              </a:ext>
            </a:extLst>
          </p:cNvPr>
          <p:cNvSpPr>
            <a:spLocks noGrp="1"/>
          </p:cNvSpPr>
          <p:nvPr>
            <p:ph sz="quarter" idx="16"/>
          </p:nvPr>
        </p:nvSpPr>
        <p:spPr>
          <a:xfrm>
            <a:off x="342900" y="5300376"/>
            <a:ext cx="8458200" cy="1195017"/>
          </a:xfrm>
        </p:spPr>
        <p:txBody>
          <a:bodyPr/>
          <a:lstStyle/>
          <a:p>
            <a:r>
              <a:rPr lang="en-US" sz="2000" dirty="0"/>
              <a:t>Transactions costs:</a:t>
            </a:r>
          </a:p>
          <a:p>
            <a:pPr marL="292608" indent="-292608">
              <a:buFont typeface="Arial" panose="020B0604020202020204" pitchFamily="34" charset="0"/>
              <a:buChar char="•"/>
            </a:pPr>
            <a:r>
              <a:rPr lang="en-US" sz="2000" dirty="0"/>
              <a:t>Multinational banks may be able to circumvent government currency controls.</a:t>
            </a:r>
          </a:p>
        </p:txBody>
      </p:sp>
      <p:sp>
        <p:nvSpPr>
          <p:cNvPr id="17" name="Slide Number Placeholder 16">
            <a:extLst>
              <a:ext uri="{FF2B5EF4-FFF2-40B4-BE49-F238E27FC236}">
                <a16:creationId xmlns="" xmlns:a16="http://schemas.microsoft.com/office/drawing/2014/main" id="{B16113BD-30D1-B174-4F33-F02EF4F54C42}"/>
              </a:ext>
            </a:extLst>
          </p:cNvPr>
          <p:cNvSpPr>
            <a:spLocks noGrp="1"/>
          </p:cNvSpPr>
          <p:nvPr>
            <p:ph type="sldNum" sz="quarter" idx="10"/>
          </p:nvPr>
        </p:nvSpPr>
        <p:spPr/>
        <p:txBody>
          <a:bodyPr/>
          <a:lstStyle/>
          <a:p>
            <a:fld id="{68151E55-6873-49E2-B8D5-2F265E6F1973}" type="slidenum">
              <a:rPr lang="en-US" smtClean="0"/>
              <a:t>9</a:t>
            </a:fld>
            <a:endParaRPr lang="en-US"/>
          </a:p>
        </p:txBody>
      </p:sp>
    </p:spTree>
    <p:extLst>
      <p:ext uri="{BB962C8B-B14F-4D97-AF65-F5344CB8AC3E}">
        <p14:creationId xmlns:p14="http://schemas.microsoft.com/office/powerpoint/2010/main" val="3356946689"/>
      </p:ext>
    </p:extLst>
  </p:cSld>
  <p:clrMapOvr>
    <a:masterClrMapping/>
  </p:clrMapOvr>
</p:sld>
</file>

<file path=ppt/theme/theme1.xml><?xml version="1.0" encoding="utf-8"?>
<a:theme xmlns:a="http://schemas.openxmlformats.org/drawingml/2006/main" name="Title Slides 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MHHE_Generic Accessible PPT Template_Editorial_v9_2019.potx" id="{41975DA0-F041-4DB0-8948-AC3BFD0C25BA}" vid="{84F6219E-3D47-41AC-9893-1108D06AA07D}"/>
    </a:ext>
  </a:extLst>
</a:theme>
</file>

<file path=ppt/theme/theme2.xml><?xml version="1.0" encoding="utf-8"?>
<a:theme xmlns:a="http://schemas.openxmlformats.org/drawingml/2006/main" name="MainContentSlideMaster">
  <a:themeElements>
    <a:clrScheme name="Custom 164">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2060"/>
      </a:hlink>
      <a:folHlink>
        <a:srgbClr val="00206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MHHE_Generic Accessible PPT Template_Editorial_v9_2019.potx" id="{41975DA0-F041-4DB0-8948-AC3BFD0C25BA}" vid="{B385948E-CF34-4CE8-9AC7-28DE40FDC656}"/>
    </a:ext>
  </a:extLst>
</a:theme>
</file>

<file path=ppt/theme/theme3.xml><?xml version="1.0" encoding="utf-8"?>
<a:theme xmlns:a="http://schemas.openxmlformats.org/drawingml/2006/main" name="Closing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MHHE_Generic Accessible PPT Template_Editorial_v9_2019.potx" id="{41975DA0-F041-4DB0-8948-AC3BFD0C25BA}" vid="{FEE61EC3-6634-45B5-BF77-FBC9B835BC79}"/>
    </a:ext>
  </a:extLst>
</a:theme>
</file>

<file path=ppt/theme/theme4.xml><?xml version="1.0" encoding="utf-8"?>
<a:theme xmlns:a="http://schemas.openxmlformats.org/drawingml/2006/main" name="Divider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MHHE_Generic Accessible PPT Template_Editorial_v9_2019.potx" id="{41975DA0-F041-4DB0-8948-AC3BFD0C25BA}" vid="{A15A20A0-BEE6-47A5-BC6B-F87134FBF13C}"/>
    </a:ext>
  </a:extLst>
</a:theme>
</file>

<file path=ppt/theme/theme5.xml><?xml version="1.0" encoding="utf-8"?>
<a:theme xmlns:a="http://schemas.openxmlformats.org/drawingml/2006/main" name="ImageDescriptionAppendixSlideMaster">
  <a:themeElements>
    <a:clrScheme name="Custom 163">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2060"/>
      </a:hlink>
      <a:folHlink>
        <a:srgbClr val="00206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MHHE_Generic Accessible PPT Template_Editorial_v9_2019.potx" id="{41975DA0-F041-4DB0-8948-AC3BFD0C25BA}" vid="{22313DF8-AA3F-4A8D-9652-6DDC53D759E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Nickels_UB13e_PPT_Instructor_Ch03</Template>
  <TotalTime>4095</TotalTime>
  <Words>4270</Words>
  <Application>Microsoft Office PowerPoint</Application>
  <PresentationFormat>Ekran Gösterisi (4:3)</PresentationFormat>
  <Paragraphs>580</Paragraphs>
  <Slides>45</Slides>
  <Notes>13</Notes>
  <HiddenSlides>4</HiddenSlides>
  <MMClips>0</MMClips>
  <ScaleCrop>false</ScaleCrop>
  <HeadingPairs>
    <vt:vector size="6" baseType="variant">
      <vt:variant>
        <vt:lpstr>Tema</vt:lpstr>
      </vt:variant>
      <vt:variant>
        <vt:i4>5</vt:i4>
      </vt:variant>
      <vt:variant>
        <vt:lpstr>Katıştırılmış OLE Hizmet Programları</vt:lpstr>
      </vt:variant>
      <vt:variant>
        <vt:i4>1</vt:i4>
      </vt:variant>
      <vt:variant>
        <vt:lpstr>Slayt Başlıkları</vt:lpstr>
      </vt:variant>
      <vt:variant>
        <vt:i4>45</vt:i4>
      </vt:variant>
    </vt:vector>
  </HeadingPairs>
  <TitlesOfParts>
    <vt:vector size="51" baseType="lpstr">
      <vt:lpstr>Title Slides Master</vt:lpstr>
      <vt:lpstr>MainContentSlideMaster</vt:lpstr>
      <vt:lpstr>ClosingMaster</vt:lpstr>
      <vt:lpstr>DividerSlideMaster</vt:lpstr>
      <vt:lpstr>ImageDescriptionAppendixSlideMaster</vt:lpstr>
      <vt:lpstr>Equation</vt:lpstr>
      <vt:lpstr>Chapter Eleven</vt:lpstr>
      <vt:lpstr>Chapter Outline 1</vt:lpstr>
      <vt:lpstr>Chapter Outline 2</vt:lpstr>
      <vt:lpstr>International Banking Services 1</vt:lpstr>
      <vt:lpstr>International Banking Services 2</vt:lpstr>
      <vt:lpstr>The World’s 30 Largest Banks 1</vt:lpstr>
      <vt:lpstr>The World’s 30 Largest Banks 2</vt:lpstr>
      <vt:lpstr>Reasons for International Banking 1</vt:lpstr>
      <vt:lpstr>Reasons for International Banking 2</vt:lpstr>
      <vt:lpstr>Reasons for International Banking 3</vt:lpstr>
      <vt:lpstr>Types of International Banking Offices</vt:lpstr>
      <vt:lpstr>Correspondent Bank</vt:lpstr>
      <vt:lpstr>Representative Offices</vt:lpstr>
      <vt:lpstr>Foreign Branches</vt:lpstr>
      <vt:lpstr>Subsidiary and Affiliate Banks</vt:lpstr>
      <vt:lpstr>Edge Act Banks</vt:lpstr>
      <vt:lpstr>Offshore Banking Centers</vt:lpstr>
      <vt:lpstr>International Banking Facilities</vt:lpstr>
      <vt:lpstr>Organizational Structure of International Banking Offices from the U.S. Perspective</vt:lpstr>
      <vt:lpstr>Capital Adequacy Standards</vt:lpstr>
      <vt:lpstr>International Money Market</vt:lpstr>
      <vt:lpstr>Eurocurrency Market 1</vt:lpstr>
      <vt:lpstr>Eurocurrency Market 2</vt:lpstr>
      <vt:lpstr>Eurocredits</vt:lpstr>
      <vt:lpstr>Forward Rate Agreements 1</vt:lpstr>
      <vt:lpstr>F R A Payoff Profile</vt:lpstr>
      <vt:lpstr>Forward Rate Agreements 2</vt:lpstr>
      <vt:lpstr>Forward Rate Agreements 3</vt:lpstr>
      <vt:lpstr>Euronotes</vt:lpstr>
      <vt:lpstr>Eurocommercial Paper</vt:lpstr>
      <vt:lpstr>C M E S O F R Futures Contract</vt:lpstr>
      <vt:lpstr>International Debt Crisis</vt:lpstr>
      <vt:lpstr>Debt-for-Equity Swaps</vt:lpstr>
      <vt:lpstr>Debt-for-Equity Swap Illustration</vt:lpstr>
      <vt:lpstr>The Solution: Brady Bonds 1</vt:lpstr>
      <vt:lpstr>The Solution: Brady Bonds 2</vt:lpstr>
      <vt:lpstr>The Asian Crisis</vt:lpstr>
      <vt:lpstr>Global Financial Crisis: Credit Crunch 1</vt:lpstr>
      <vt:lpstr>Global Financial Crisis: Credit Crunch 2</vt:lpstr>
      <vt:lpstr>Global Financial Crisis: Aftermath</vt:lpstr>
      <vt:lpstr>End of Main Content</vt:lpstr>
      <vt:lpstr>Accessibility Content: Text Alternatives for Images</vt:lpstr>
      <vt:lpstr>F R A Payoff Profile – Text Alternative</vt:lpstr>
      <vt:lpstr>Forward Rate Agreements 2 – Text Alternative</vt:lpstr>
      <vt:lpstr>Debt-for-Equity Swap Illustration – Text Alternative</vt:lpstr>
    </vt:vector>
  </TitlesOfParts>
  <Company>McGraw 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Eleven</dc:title>
  <dc:creator>Aysegul KURTULGAN</dc:creator>
  <cp:lastModifiedBy>Aysegul KURTULGAN</cp:lastModifiedBy>
  <cp:revision>1255</cp:revision>
  <dcterms:created xsi:type="dcterms:W3CDTF">2020-12-08T04:00:13Z</dcterms:created>
  <dcterms:modified xsi:type="dcterms:W3CDTF">2026-03-02T07:57:08Z</dcterms:modified>
</cp:coreProperties>
</file>