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8"/>
  </p:notesMasterIdLst>
  <p:handoutMasterIdLst>
    <p:handoutMasterId r:id="rId49"/>
  </p:handoutMasterIdLst>
  <p:sldIdLst>
    <p:sldId id="320" r:id="rId2"/>
    <p:sldId id="321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322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323" r:id="rId28"/>
    <p:sldId id="324" r:id="rId29"/>
    <p:sldId id="291" r:id="rId30"/>
    <p:sldId id="292" r:id="rId31"/>
    <p:sldId id="294" r:id="rId32"/>
    <p:sldId id="295" r:id="rId33"/>
    <p:sldId id="299" r:id="rId34"/>
    <p:sldId id="301" r:id="rId35"/>
    <p:sldId id="302" r:id="rId36"/>
    <p:sldId id="303" r:id="rId37"/>
    <p:sldId id="310" r:id="rId38"/>
    <p:sldId id="311" r:id="rId39"/>
    <p:sldId id="308" r:id="rId40"/>
    <p:sldId id="309" r:id="rId41"/>
    <p:sldId id="313" r:id="rId42"/>
    <p:sldId id="314" r:id="rId43"/>
    <p:sldId id="315" r:id="rId44"/>
    <p:sldId id="316" r:id="rId45"/>
    <p:sldId id="318" r:id="rId46"/>
    <p:sldId id="31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Bello" initials="EB" lastIdx="3" clrIdx="0">
    <p:extLst>
      <p:ext uri="{19B8F6BF-5375-455C-9EA6-DF929625EA0E}">
        <p15:presenceInfo xmlns:p15="http://schemas.microsoft.com/office/powerpoint/2012/main" xmlns="" userId="Emily B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45D"/>
    <a:srgbClr val="9B4349"/>
    <a:srgbClr val="CF9A31"/>
    <a:srgbClr val="9E223D"/>
    <a:srgbClr val="898989"/>
    <a:srgbClr val="751928"/>
    <a:srgbClr val="651526"/>
    <a:srgbClr val="7F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04580-8575-4C57-9FB7-9B53967CFE1D}" v="33" dt="2020-04-30T00:33:41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87" autoAdjust="0"/>
  </p:normalViewPr>
  <p:slideViewPr>
    <p:cSldViewPr>
      <p:cViewPr>
        <p:scale>
          <a:sx n="91" d="100"/>
          <a:sy n="91" d="100"/>
        </p:scale>
        <p:origin x="-1166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5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Knight" userId="26c5f3286dc594ad" providerId="LiveId" clId="{36B04580-8575-4C57-9FB7-9B53967CFE1D}"/>
    <pc:docChg chg="custSel addSld delSld modSld sldOrd">
      <pc:chgData name="Tori Knight" userId="26c5f3286dc594ad" providerId="LiveId" clId="{36B04580-8575-4C57-9FB7-9B53967CFE1D}" dt="2020-04-30T00:33:49.076" v="73" actId="1076"/>
      <pc:docMkLst>
        <pc:docMk/>
      </pc:docMkLst>
      <pc:sldChg chg="modSp">
        <pc:chgData name="Tori Knight" userId="26c5f3286dc594ad" providerId="LiveId" clId="{36B04580-8575-4C57-9FB7-9B53967CFE1D}" dt="2020-04-29T23:40:49.988" v="6"/>
        <pc:sldMkLst>
          <pc:docMk/>
          <pc:sldMk cId="2396337981" sldId="259"/>
        </pc:sldMkLst>
        <pc:spChg chg="mod">
          <ac:chgData name="Tori Knight" userId="26c5f3286dc594ad" providerId="LiveId" clId="{36B04580-8575-4C57-9FB7-9B53967CFE1D}" dt="2020-04-29T23:40:49.988" v="6"/>
          <ac:spMkLst>
            <pc:docMk/>
            <pc:sldMk cId="2396337981" sldId="259"/>
            <ac:spMk id="4" creationId="{00000000-0000-0000-0000-000000000000}"/>
          </ac:spMkLst>
        </pc:spChg>
      </pc:sldChg>
      <pc:sldChg chg="addSp delSp modSp">
        <pc:chgData name="Tori Knight" userId="26c5f3286dc594ad" providerId="LiveId" clId="{36B04580-8575-4C57-9FB7-9B53967CFE1D}" dt="2020-04-29T23:49:13.288" v="9" actId="1076"/>
        <pc:sldMkLst>
          <pc:docMk/>
          <pc:sldMk cId="1532826305" sldId="265"/>
        </pc:sldMkLst>
        <pc:picChg chg="add mod">
          <ac:chgData name="Tori Knight" userId="26c5f3286dc594ad" providerId="LiveId" clId="{36B04580-8575-4C57-9FB7-9B53967CFE1D}" dt="2020-04-29T23:49:13.288" v="9" actId="1076"/>
          <ac:picMkLst>
            <pc:docMk/>
            <pc:sldMk cId="1532826305" sldId="265"/>
            <ac:picMk id="2" creationId="{53C58DE5-3522-4DEB-A356-E8BB883A490C}"/>
          </ac:picMkLst>
        </pc:picChg>
        <pc:picChg chg="del">
          <ac:chgData name="Tori Knight" userId="26c5f3286dc594ad" providerId="LiveId" clId="{36B04580-8575-4C57-9FB7-9B53967CFE1D}" dt="2020-04-29T23:49:06.588" v="7" actId="478"/>
          <ac:picMkLst>
            <pc:docMk/>
            <pc:sldMk cId="1532826305" sldId="265"/>
            <ac:picMk id="2050" creationId="{00000000-0000-0000-0000-000000000000}"/>
          </ac:picMkLst>
        </pc:picChg>
      </pc:sldChg>
      <pc:sldChg chg="addSp delSp modSp">
        <pc:chgData name="Tori Knight" userId="26c5f3286dc594ad" providerId="LiveId" clId="{36B04580-8575-4C57-9FB7-9B53967CFE1D}" dt="2020-04-29T23:49:41.740" v="12" actId="1076"/>
        <pc:sldMkLst>
          <pc:docMk/>
          <pc:sldMk cId="2762897063" sldId="266"/>
        </pc:sldMkLst>
        <pc:picChg chg="add mod">
          <ac:chgData name="Tori Knight" userId="26c5f3286dc594ad" providerId="LiveId" clId="{36B04580-8575-4C57-9FB7-9B53967CFE1D}" dt="2020-04-29T23:49:41.740" v="12" actId="1076"/>
          <ac:picMkLst>
            <pc:docMk/>
            <pc:sldMk cId="2762897063" sldId="266"/>
            <ac:picMk id="2" creationId="{CD1024E5-3357-4C1C-8FD6-9BAD9C990D73}"/>
          </ac:picMkLst>
        </pc:picChg>
        <pc:picChg chg="del">
          <ac:chgData name="Tori Knight" userId="26c5f3286dc594ad" providerId="LiveId" clId="{36B04580-8575-4C57-9FB7-9B53967CFE1D}" dt="2020-04-29T23:49:20.871" v="10" actId="478"/>
          <ac:picMkLst>
            <pc:docMk/>
            <pc:sldMk cId="2762897063" sldId="266"/>
            <ac:picMk id="7" creationId="{00000000-0000-0000-0000-000000000000}"/>
          </ac:picMkLst>
        </pc:picChg>
      </pc:sldChg>
      <pc:sldChg chg="modSp">
        <pc:chgData name="Tori Knight" userId="26c5f3286dc594ad" providerId="LiveId" clId="{36B04580-8575-4C57-9FB7-9B53967CFE1D}" dt="2020-04-29T23:51:55.477" v="17" actId="20577"/>
        <pc:sldMkLst>
          <pc:docMk/>
          <pc:sldMk cId="2333646191" sldId="272"/>
        </pc:sldMkLst>
        <pc:spChg chg="mod">
          <ac:chgData name="Tori Knight" userId="26c5f3286dc594ad" providerId="LiveId" clId="{36B04580-8575-4C57-9FB7-9B53967CFE1D}" dt="2020-04-29T23:51:55.477" v="17" actId="20577"/>
          <ac:spMkLst>
            <pc:docMk/>
            <pc:sldMk cId="2333646191" sldId="272"/>
            <ac:spMk id="19460" creationId="{00000000-0000-0000-0000-000000000000}"/>
          </ac:spMkLst>
        </pc:spChg>
      </pc:sldChg>
      <pc:sldChg chg="addSp delSp modSp">
        <pc:chgData name="Tori Knight" userId="26c5f3286dc594ad" providerId="LiveId" clId="{36B04580-8575-4C57-9FB7-9B53967CFE1D}" dt="2020-04-29T23:54:41.241" v="20" actId="1076"/>
        <pc:sldMkLst>
          <pc:docMk/>
          <pc:sldMk cId="687120824" sldId="276"/>
        </pc:sldMkLst>
        <pc:picChg chg="add mod">
          <ac:chgData name="Tori Knight" userId="26c5f3286dc594ad" providerId="LiveId" clId="{36B04580-8575-4C57-9FB7-9B53967CFE1D}" dt="2020-04-29T23:54:41.241" v="20" actId="1076"/>
          <ac:picMkLst>
            <pc:docMk/>
            <pc:sldMk cId="687120824" sldId="276"/>
            <ac:picMk id="2" creationId="{904AB254-1ABB-4EDE-9F74-4B2D08DB6C40}"/>
          </ac:picMkLst>
        </pc:picChg>
        <pc:picChg chg="del">
          <ac:chgData name="Tori Knight" userId="26c5f3286dc594ad" providerId="LiveId" clId="{36B04580-8575-4C57-9FB7-9B53967CFE1D}" dt="2020-04-29T23:53:52.500" v="18" actId="478"/>
          <ac:picMkLst>
            <pc:docMk/>
            <pc:sldMk cId="687120824" sldId="276"/>
            <ac:picMk id="3074" creationId="{00000000-0000-0000-0000-000000000000}"/>
          </ac:picMkLst>
        </pc:picChg>
      </pc:sldChg>
      <pc:sldChg chg="modSp">
        <pc:chgData name="Tori Knight" userId="26c5f3286dc594ad" providerId="LiveId" clId="{36B04580-8575-4C57-9FB7-9B53967CFE1D}" dt="2020-04-30T00:04:30.002" v="39" actId="20577"/>
        <pc:sldMkLst>
          <pc:docMk/>
          <pc:sldMk cId="2854288189" sldId="283"/>
        </pc:sldMkLst>
        <pc:spChg chg="mod">
          <ac:chgData name="Tori Knight" userId="26c5f3286dc594ad" providerId="LiveId" clId="{36B04580-8575-4C57-9FB7-9B53967CFE1D}" dt="2020-04-30T00:04:30.002" v="39" actId="20577"/>
          <ac:spMkLst>
            <pc:docMk/>
            <pc:sldMk cId="2854288189" sldId="283"/>
            <ac:spMk id="29700" creationId="{00000000-0000-0000-0000-000000000000}"/>
          </ac:spMkLst>
        </pc:spChg>
      </pc:sldChg>
      <pc:sldChg chg="addSp delSp modSp">
        <pc:chgData name="Tori Knight" userId="26c5f3286dc594ad" providerId="LiveId" clId="{36B04580-8575-4C57-9FB7-9B53967CFE1D}" dt="2020-04-30T00:02:32.839" v="24" actId="1076"/>
        <pc:sldMkLst>
          <pc:docMk/>
          <pc:sldMk cId="3617708374" sldId="285"/>
        </pc:sldMkLst>
        <pc:picChg chg="add mod">
          <ac:chgData name="Tori Knight" userId="26c5f3286dc594ad" providerId="LiveId" clId="{36B04580-8575-4C57-9FB7-9B53967CFE1D}" dt="2020-04-30T00:02:32.839" v="24" actId="1076"/>
          <ac:picMkLst>
            <pc:docMk/>
            <pc:sldMk cId="3617708374" sldId="285"/>
            <ac:picMk id="2" creationId="{86570D40-21C5-4183-8181-67F8B7FF9B8F}"/>
          </ac:picMkLst>
        </pc:picChg>
        <pc:picChg chg="del mod">
          <ac:chgData name="Tori Knight" userId="26c5f3286dc594ad" providerId="LiveId" clId="{36B04580-8575-4C57-9FB7-9B53967CFE1D}" dt="2020-04-30T00:02:26.055" v="22" actId="478"/>
          <ac:picMkLst>
            <pc:docMk/>
            <pc:sldMk cId="3617708374" sldId="285"/>
            <ac:picMk id="4098" creationId="{00000000-0000-0000-0000-000000000000}"/>
          </ac:picMkLst>
        </pc:picChg>
      </pc:sldChg>
      <pc:sldChg chg="modSp">
        <pc:chgData name="Tori Knight" userId="26c5f3286dc594ad" providerId="LiveId" clId="{36B04580-8575-4C57-9FB7-9B53967CFE1D}" dt="2020-04-30T00:18:44.697" v="54" actId="20577"/>
        <pc:sldMkLst>
          <pc:docMk/>
          <pc:sldMk cId="2406814355" sldId="295"/>
        </pc:sldMkLst>
        <pc:spChg chg="mod">
          <ac:chgData name="Tori Knight" userId="26c5f3286dc594ad" providerId="LiveId" clId="{36B04580-8575-4C57-9FB7-9B53967CFE1D}" dt="2020-04-30T00:18:44.697" v="54" actId="20577"/>
          <ac:spMkLst>
            <pc:docMk/>
            <pc:sldMk cId="2406814355" sldId="295"/>
            <ac:spMk id="110595" creationId="{00000000-0000-0000-0000-000000000000}"/>
          </ac:spMkLst>
        </pc:spChg>
      </pc:sldChg>
      <pc:sldChg chg="del">
        <pc:chgData name="Tori Knight" userId="26c5f3286dc594ad" providerId="LiveId" clId="{36B04580-8575-4C57-9FB7-9B53967CFE1D}" dt="2020-04-30T00:12:38.845" v="49" actId="47"/>
        <pc:sldMkLst>
          <pc:docMk/>
          <pc:sldMk cId="620330455" sldId="298"/>
        </pc:sldMkLst>
      </pc:sldChg>
      <pc:sldChg chg="addSp delSp modSp">
        <pc:chgData name="Tori Knight" userId="26c5f3286dc594ad" providerId="LiveId" clId="{36B04580-8575-4C57-9FB7-9B53967CFE1D}" dt="2020-04-30T00:13:48.749" v="52" actId="1076"/>
        <pc:sldMkLst>
          <pc:docMk/>
          <pc:sldMk cId="3694700353" sldId="299"/>
        </pc:sldMkLst>
        <pc:picChg chg="add mod">
          <ac:chgData name="Tori Knight" userId="26c5f3286dc594ad" providerId="LiveId" clId="{36B04580-8575-4C57-9FB7-9B53967CFE1D}" dt="2020-04-30T00:13:48.749" v="52" actId="1076"/>
          <ac:picMkLst>
            <pc:docMk/>
            <pc:sldMk cId="3694700353" sldId="299"/>
            <ac:picMk id="2" creationId="{AB517E77-A39A-42FE-B49B-9E123071243A}"/>
          </ac:picMkLst>
        </pc:picChg>
        <pc:picChg chg="del">
          <ac:chgData name="Tori Knight" userId="26c5f3286dc594ad" providerId="LiveId" clId="{36B04580-8575-4C57-9FB7-9B53967CFE1D}" dt="2020-04-30T00:13:33.455" v="50" actId="478"/>
          <ac:picMkLst>
            <pc:docMk/>
            <pc:sldMk cId="3694700353" sldId="299"/>
            <ac:picMk id="5122" creationId="{00000000-0000-0000-0000-000000000000}"/>
          </ac:picMkLst>
        </pc:picChg>
      </pc:sldChg>
      <pc:sldChg chg="addSp delSp modSp ord">
        <pc:chgData name="Tori Knight" userId="26c5f3286dc594ad" providerId="LiveId" clId="{36B04580-8575-4C57-9FB7-9B53967CFE1D}" dt="2020-04-30T00:23:36.637" v="66" actId="1076"/>
        <pc:sldMkLst>
          <pc:docMk/>
          <pc:sldMk cId="4180001519" sldId="310"/>
        </pc:sldMkLst>
        <pc:picChg chg="add mod">
          <ac:chgData name="Tori Knight" userId="26c5f3286dc594ad" providerId="LiveId" clId="{36B04580-8575-4C57-9FB7-9B53967CFE1D}" dt="2020-04-30T00:23:36.637" v="66" actId="1076"/>
          <ac:picMkLst>
            <pc:docMk/>
            <pc:sldMk cId="4180001519" sldId="310"/>
            <ac:picMk id="2" creationId="{057EBEBC-FC50-432D-BD9C-7D010C8FC3A6}"/>
          </ac:picMkLst>
        </pc:picChg>
        <pc:picChg chg="del">
          <ac:chgData name="Tori Knight" userId="26c5f3286dc594ad" providerId="LiveId" clId="{36B04580-8575-4C57-9FB7-9B53967CFE1D}" dt="2020-04-30T00:23:29.579" v="64" actId="478"/>
          <ac:picMkLst>
            <pc:docMk/>
            <pc:sldMk cId="4180001519" sldId="310"/>
            <ac:picMk id="6146" creationId="{00000000-0000-0000-0000-000000000000}"/>
          </ac:picMkLst>
        </pc:picChg>
      </pc:sldChg>
      <pc:sldChg chg="addSp delSp modSp ord">
        <pc:chgData name="Tori Knight" userId="26c5f3286dc594ad" providerId="LiveId" clId="{36B04580-8575-4C57-9FB7-9B53967CFE1D}" dt="2020-04-30T00:23:25.735" v="63" actId="1076"/>
        <pc:sldMkLst>
          <pc:docMk/>
          <pc:sldMk cId="1540160270" sldId="311"/>
        </pc:sldMkLst>
        <pc:picChg chg="add mod">
          <ac:chgData name="Tori Knight" userId="26c5f3286dc594ad" providerId="LiveId" clId="{36B04580-8575-4C57-9FB7-9B53967CFE1D}" dt="2020-04-30T00:23:25.735" v="63" actId="1076"/>
          <ac:picMkLst>
            <pc:docMk/>
            <pc:sldMk cId="1540160270" sldId="311"/>
            <ac:picMk id="2" creationId="{0C209478-2E42-417F-A139-F3F159B91215}"/>
          </ac:picMkLst>
        </pc:picChg>
        <pc:picChg chg="del">
          <ac:chgData name="Tori Knight" userId="26c5f3286dc594ad" providerId="LiveId" clId="{36B04580-8575-4C57-9FB7-9B53967CFE1D}" dt="2020-04-30T00:23:16.565" v="61" actId="478"/>
          <ac:picMkLst>
            <pc:docMk/>
            <pc:sldMk cId="1540160270" sldId="311"/>
            <ac:picMk id="7" creationId="{00000000-0000-0000-0000-000000000000}"/>
          </ac:picMkLst>
        </pc:picChg>
      </pc:sldChg>
      <pc:sldChg chg="addSp delSp modSp">
        <pc:chgData name="Tori Knight" userId="26c5f3286dc594ad" providerId="LiveId" clId="{36B04580-8575-4C57-9FB7-9B53967CFE1D}" dt="2020-04-30T00:32:26.073" v="70" actId="1076"/>
        <pc:sldMkLst>
          <pc:docMk/>
          <pc:sldMk cId="4256837111" sldId="318"/>
        </pc:sldMkLst>
        <pc:picChg chg="add mod">
          <ac:chgData name="Tori Knight" userId="26c5f3286dc594ad" providerId="LiveId" clId="{36B04580-8575-4C57-9FB7-9B53967CFE1D}" dt="2020-04-30T00:32:26.073" v="70" actId="1076"/>
          <ac:picMkLst>
            <pc:docMk/>
            <pc:sldMk cId="4256837111" sldId="318"/>
            <ac:picMk id="2" creationId="{6114BC93-4E66-4D9D-BB4A-4294001F0BA1}"/>
          </ac:picMkLst>
        </pc:picChg>
        <pc:picChg chg="del">
          <ac:chgData name="Tori Knight" userId="26c5f3286dc594ad" providerId="LiveId" clId="{36B04580-8575-4C57-9FB7-9B53967CFE1D}" dt="2020-04-30T00:32:15.256" v="67" actId="478"/>
          <ac:picMkLst>
            <pc:docMk/>
            <pc:sldMk cId="4256837111" sldId="318"/>
            <ac:picMk id="59396" creationId="{00000000-0000-0000-0000-000000000000}"/>
          </ac:picMkLst>
        </pc:picChg>
      </pc:sldChg>
      <pc:sldChg chg="addSp delSp modSp">
        <pc:chgData name="Tori Knight" userId="26c5f3286dc594ad" providerId="LiveId" clId="{36B04580-8575-4C57-9FB7-9B53967CFE1D}" dt="2020-04-30T00:33:49.076" v="73" actId="1076"/>
        <pc:sldMkLst>
          <pc:docMk/>
          <pc:sldMk cId="1656590664" sldId="319"/>
        </pc:sldMkLst>
        <pc:picChg chg="add mod">
          <ac:chgData name="Tori Knight" userId="26c5f3286dc594ad" providerId="LiveId" clId="{36B04580-8575-4C57-9FB7-9B53967CFE1D}" dt="2020-04-30T00:33:49.076" v="73" actId="1076"/>
          <ac:picMkLst>
            <pc:docMk/>
            <pc:sldMk cId="1656590664" sldId="319"/>
            <ac:picMk id="2" creationId="{6E5129B2-7C2F-46D4-8F55-F1197B5A630F}"/>
          </ac:picMkLst>
        </pc:picChg>
        <pc:picChg chg="del">
          <ac:chgData name="Tori Knight" userId="26c5f3286dc594ad" providerId="LiveId" clId="{36B04580-8575-4C57-9FB7-9B53967CFE1D}" dt="2020-04-30T00:33:40.451" v="71" actId="478"/>
          <ac:picMkLst>
            <pc:docMk/>
            <pc:sldMk cId="1656590664" sldId="319"/>
            <ac:picMk id="7170" creationId="{00000000-0000-0000-0000-000000000000}"/>
          </ac:picMkLst>
        </pc:picChg>
      </pc:sldChg>
      <pc:sldChg chg="modSp">
        <pc:chgData name="Tori Knight" userId="26c5f3286dc594ad" providerId="LiveId" clId="{36B04580-8575-4C57-9FB7-9B53967CFE1D}" dt="2020-04-29T23:39:38.885" v="2" actId="27636"/>
        <pc:sldMkLst>
          <pc:docMk/>
          <pc:sldMk cId="2743899746" sldId="320"/>
        </pc:sldMkLst>
        <pc:spChg chg="mod">
          <ac:chgData name="Tori Knight" userId="26c5f3286dc594ad" providerId="LiveId" clId="{36B04580-8575-4C57-9FB7-9B53967CFE1D}" dt="2020-04-29T23:39:38.885" v="2" actId="27636"/>
          <ac:spMkLst>
            <pc:docMk/>
            <pc:sldMk cId="2743899746" sldId="320"/>
            <ac:spMk id="2" creationId="{00000000-0000-0000-0000-000000000000}"/>
          </ac:spMkLst>
        </pc:spChg>
      </pc:sldChg>
      <pc:sldChg chg="modSp">
        <pc:chgData name="Tori Knight" userId="26c5f3286dc594ad" providerId="LiveId" clId="{36B04580-8575-4C57-9FB7-9B53967CFE1D}" dt="2020-04-29T23:39:42.663" v="4" actId="27636"/>
        <pc:sldMkLst>
          <pc:docMk/>
          <pc:sldMk cId="1656519826" sldId="321"/>
        </pc:sldMkLst>
        <pc:spChg chg="mod">
          <ac:chgData name="Tori Knight" userId="26c5f3286dc594ad" providerId="LiveId" clId="{36B04580-8575-4C57-9FB7-9B53967CFE1D}" dt="2020-04-29T23:39:42.663" v="4" actId="27636"/>
          <ac:spMkLst>
            <pc:docMk/>
            <pc:sldMk cId="1656519826" sldId="321"/>
            <ac:spMk id="3" creationId="{00000000-0000-0000-0000-000000000000}"/>
          </ac:spMkLst>
        </pc:spChg>
      </pc:sldChg>
      <pc:sldChg chg="addSp delSp modSp">
        <pc:chgData name="Tori Knight" userId="26c5f3286dc594ad" providerId="LiveId" clId="{36B04580-8575-4C57-9FB7-9B53967CFE1D}" dt="2020-04-30T00:03:40.155" v="29" actId="20577"/>
        <pc:sldMkLst>
          <pc:docMk/>
          <pc:sldMk cId="153933145" sldId="323"/>
        </pc:sldMkLst>
        <pc:spChg chg="mod">
          <ac:chgData name="Tori Knight" userId="26c5f3286dc594ad" providerId="LiveId" clId="{36B04580-8575-4C57-9FB7-9B53967CFE1D}" dt="2020-04-30T00:03:40.155" v="29" actId="20577"/>
          <ac:spMkLst>
            <pc:docMk/>
            <pc:sldMk cId="153933145" sldId="323"/>
            <ac:spMk id="3" creationId="{00000000-0000-0000-0000-000000000000}"/>
          </ac:spMkLst>
        </pc:spChg>
        <pc:picChg chg="add mod">
          <ac:chgData name="Tori Knight" userId="26c5f3286dc594ad" providerId="LiveId" clId="{36B04580-8575-4C57-9FB7-9B53967CFE1D}" dt="2020-04-30T00:02:47.527" v="27" actId="1076"/>
          <ac:picMkLst>
            <pc:docMk/>
            <pc:sldMk cId="153933145" sldId="323"/>
            <ac:picMk id="2" creationId="{55ECEA87-5193-4455-BB01-9B8D009077C4}"/>
          </ac:picMkLst>
        </pc:picChg>
        <pc:picChg chg="del">
          <ac:chgData name="Tori Knight" userId="26c5f3286dc594ad" providerId="LiveId" clId="{36B04580-8575-4C57-9FB7-9B53967CFE1D}" dt="2020-04-30T00:02:37.018" v="25" actId="478"/>
          <ac:picMkLst>
            <pc:docMk/>
            <pc:sldMk cId="153933145" sldId="323"/>
            <ac:picMk id="6" creationId="{00000000-0000-0000-0000-000000000000}"/>
          </ac:picMkLst>
        </pc:picChg>
      </pc:sldChg>
      <pc:sldChg chg="addSp delSp modSp add">
        <pc:chgData name="Tori Knight" userId="26c5f3286dc594ad" providerId="LiveId" clId="{36B04580-8575-4C57-9FB7-9B53967CFE1D}" dt="2020-04-30T00:06:20.851" v="47" actId="1076"/>
        <pc:sldMkLst>
          <pc:docMk/>
          <pc:sldMk cId="305582150" sldId="324"/>
        </pc:sldMkLst>
        <pc:spChg chg="del">
          <ac:chgData name="Tori Knight" userId="26c5f3286dc594ad" providerId="LiveId" clId="{36B04580-8575-4C57-9FB7-9B53967CFE1D}" dt="2020-04-30T00:05:26.716" v="43" actId="478"/>
          <ac:spMkLst>
            <pc:docMk/>
            <pc:sldMk cId="305582150" sldId="324"/>
            <ac:spMk id="3" creationId="{00000000-0000-0000-0000-000000000000}"/>
          </ac:spMkLst>
        </pc:spChg>
        <pc:spChg chg="add del mod">
          <ac:chgData name="Tori Knight" userId="26c5f3286dc594ad" providerId="LiveId" clId="{36B04580-8575-4C57-9FB7-9B53967CFE1D}" dt="2020-04-30T00:05:23.434" v="42"/>
          <ac:spMkLst>
            <pc:docMk/>
            <pc:sldMk cId="305582150" sldId="324"/>
            <ac:spMk id="6" creationId="{717D2B3D-C84F-4F3B-8252-01377D0FFC5B}"/>
          </ac:spMkLst>
        </pc:spChg>
        <pc:spChg chg="add del mod">
          <ac:chgData name="Tori Knight" userId="26c5f3286dc594ad" providerId="LiveId" clId="{36B04580-8575-4C57-9FB7-9B53967CFE1D}" dt="2020-04-30T00:05:35.007" v="44" actId="478"/>
          <ac:spMkLst>
            <pc:docMk/>
            <pc:sldMk cId="305582150" sldId="324"/>
            <ac:spMk id="8" creationId="{7A0C486C-12A0-41E1-ABE6-2BEDA2893AE7}"/>
          </ac:spMkLst>
        </pc:spChg>
        <pc:picChg chg="add mod">
          <ac:chgData name="Tori Knight" userId="26c5f3286dc594ad" providerId="LiveId" clId="{36B04580-8575-4C57-9FB7-9B53967CFE1D}" dt="2020-04-30T00:06:20.851" v="47" actId="1076"/>
          <ac:picMkLst>
            <pc:docMk/>
            <pc:sldMk cId="305582150" sldId="324"/>
            <ac:picMk id="9" creationId="{5D5DE74E-FC3C-44CE-8704-18DB698862EF}"/>
          </ac:picMkLst>
        </pc:picChg>
      </pc:sldChg>
      <pc:sldChg chg="modSp add del">
        <pc:chgData name="Tori Knight" userId="26c5f3286dc594ad" providerId="LiveId" clId="{36B04580-8575-4C57-9FB7-9B53967CFE1D}" dt="2020-04-29T23:39:40.258" v="3"/>
        <pc:sldMkLst>
          <pc:docMk/>
          <pc:sldMk cId="1573671469" sldId="324"/>
        </pc:sldMkLst>
        <pc:spChg chg="mod">
          <ac:chgData name="Tori Knight" userId="26c5f3286dc594ad" providerId="LiveId" clId="{36B04580-8575-4C57-9FB7-9B53967CFE1D}" dt="2020-04-29T23:39:33.457" v="1" actId="27636"/>
          <ac:spMkLst>
            <pc:docMk/>
            <pc:sldMk cId="1573671469" sldId="324"/>
            <ac:spMk id="2" creationId="{F0AF18DE-C5C3-4D21-BFF5-218E5B34CE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01BBE51-BD4A-457F-BD39-CDECCCF36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7ADEA5-6AE3-428D-8E4C-97CAEED8CF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BAE06-F6B1-4BFB-AF3D-AE6CF14B5C9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24CC58-9545-4D9E-87E6-58C2BCC89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922D07-0AB2-4851-86A8-669A6518F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F4E5-DB0D-4529-BEC8-312280D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96A7-5459-4700-8144-86950AEAB11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649A-E6E0-4200-9E28-AEB70660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6649A-E6E0-4200-9E28-AEB7066077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7632C2FD-0978-48D6-8E58-CFF770BEB341}" type="slidenum">
              <a:rPr lang="en-US" altLang="en-US" sz="1200" smtClean="0"/>
              <a:pPr eaLnBrk="1" hangingPunct="1"/>
              <a:t>26</a:t>
            </a:fld>
            <a:endParaRPr lang="en-US" altLang="en-US" sz="1200" dirty="0"/>
          </a:p>
        </p:txBody>
      </p:sp>
      <p:sp>
        <p:nvSpPr>
          <p:cNvPr id="7987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8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7F9B284C-8184-4DB8-AFE9-96E3E2B05C6C}" type="slidenum">
              <a:rPr lang="en-US" altLang="en-US" sz="1200" smtClean="0"/>
              <a:pPr eaLnBrk="1" hangingPunct="1"/>
              <a:t>29</a:t>
            </a:fld>
            <a:endParaRPr lang="en-US" altLang="en-US" sz="1200" dirty="0"/>
          </a:p>
        </p:txBody>
      </p:sp>
      <p:sp>
        <p:nvSpPr>
          <p:cNvPr id="788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2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4BD98D85-FD1F-4BA0-A9B5-FA75F7B4956E}" type="slidenum">
              <a:rPr lang="en-US" altLang="en-US" sz="1200" smtClean="0"/>
              <a:pPr eaLnBrk="1" hangingPunct="1"/>
              <a:t>34</a:t>
            </a:fld>
            <a:endParaRPr lang="en-US" altLang="en-US" sz="1200" dirty="0"/>
          </a:p>
        </p:txBody>
      </p:sp>
      <p:sp>
        <p:nvSpPr>
          <p:cNvPr id="8089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40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BC55A4EB-43C8-42A8-8F81-95EBB0AD2868}" type="slidenum">
              <a:rPr lang="en-US" altLang="en-US" sz="1200" smtClean="0"/>
              <a:pPr eaLnBrk="1" hangingPunct="1"/>
              <a:t>36</a:t>
            </a:fld>
            <a:endParaRPr lang="en-US" altLang="en-US" sz="1200" dirty="0"/>
          </a:p>
        </p:txBody>
      </p:sp>
      <p:sp>
        <p:nvSpPr>
          <p:cNvPr id="8192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9F30E400-222D-4379-869B-459EA25FE98E}" type="slidenum">
              <a:rPr lang="en-US" altLang="en-US" sz="1200" smtClean="0"/>
              <a:pPr eaLnBrk="1" hangingPunct="1"/>
              <a:t>39</a:t>
            </a:fld>
            <a:endParaRPr lang="en-US" altLang="en-US" sz="1200" dirty="0"/>
          </a:p>
        </p:txBody>
      </p:sp>
      <p:sp>
        <p:nvSpPr>
          <p:cNvPr id="8397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74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C2BF59DF-1785-45E1-B3B8-7D66A7108784}" type="slidenum">
              <a:rPr lang="en-US" altLang="en-US" sz="1200" smtClean="0"/>
              <a:pPr eaLnBrk="1" hangingPunct="1"/>
              <a:t>41</a:t>
            </a:fld>
            <a:endParaRPr lang="en-US" altLang="en-US" sz="1200"/>
          </a:p>
        </p:txBody>
      </p:sp>
      <p:sp>
        <p:nvSpPr>
          <p:cNvPr id="8499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40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E2D0961F-9B5E-4DC5-9952-76F9ABA3F33A}" type="slidenum">
              <a:rPr lang="en-US" altLang="en-US" sz="1200" smtClean="0"/>
              <a:pPr eaLnBrk="1" hangingPunct="1"/>
              <a:t>42</a:t>
            </a:fld>
            <a:endParaRPr lang="en-US" altLang="en-US" sz="1200"/>
          </a:p>
        </p:txBody>
      </p:sp>
      <p:sp>
        <p:nvSpPr>
          <p:cNvPr id="8601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6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15A6D6BF-F5DC-416C-B1DE-50DD15BBB723}" type="slidenum">
              <a:rPr lang="en-US" altLang="en-US" sz="1200" smtClean="0"/>
              <a:pPr eaLnBrk="1" hangingPunct="1"/>
              <a:t>45</a:t>
            </a:fld>
            <a:endParaRPr lang="en-US" altLang="en-US" sz="1200"/>
          </a:p>
        </p:txBody>
      </p:sp>
      <p:sp>
        <p:nvSpPr>
          <p:cNvPr id="8704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00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D31D7380-430B-48C4-B5E5-7A9D9E415C65}" type="slidenum">
              <a:rPr lang="en-US" altLang="en-US" sz="1200" smtClean="0"/>
              <a:pPr eaLnBrk="1" hangingPunct="1"/>
              <a:t>46</a:t>
            </a:fld>
            <a:endParaRPr lang="en-US" altLang="en-US" sz="1200"/>
          </a:p>
        </p:txBody>
      </p:sp>
      <p:sp>
        <p:nvSpPr>
          <p:cNvPr id="8806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4C391260-8905-46DB-8206-E67A67FB0922}" type="slidenum">
              <a:rPr lang="en-US" altLang="en-US" sz="1200" smtClean="0"/>
              <a:pPr eaLnBrk="1" hangingPunct="1"/>
              <a:t>11</a:t>
            </a:fld>
            <a:endParaRPr lang="en-US" altLang="en-US" sz="1200" dirty="0"/>
          </a:p>
        </p:txBody>
      </p:sp>
      <p:sp>
        <p:nvSpPr>
          <p:cNvPr id="6861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3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36B403B4-EDFE-4D1C-9870-A8CE7E8ED2EB}" type="slidenum">
              <a:rPr lang="en-US" altLang="en-US" sz="1200" smtClean="0"/>
              <a:pPr eaLnBrk="1" hangingPunct="1"/>
              <a:t>14</a:t>
            </a:fld>
            <a:endParaRPr lang="en-US" altLang="en-US" sz="1200" dirty="0"/>
          </a:p>
        </p:txBody>
      </p:sp>
      <p:sp>
        <p:nvSpPr>
          <p:cNvPr id="716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7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C725F63A-16DC-4427-A09F-87F8A87B9527}" type="slidenum">
              <a:rPr lang="en-US" altLang="en-US" sz="1200" smtClean="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7270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6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FEE3049B-6AF2-4530-9C9A-591BE3F23644}" type="slidenum">
              <a:rPr lang="en-US" altLang="en-US" sz="1200" smtClean="0"/>
              <a:pPr eaLnBrk="1" hangingPunct="1"/>
              <a:t>18</a:t>
            </a:fld>
            <a:endParaRPr lang="en-US" altLang="en-US" sz="1200" dirty="0"/>
          </a:p>
        </p:txBody>
      </p:sp>
      <p:sp>
        <p:nvSpPr>
          <p:cNvPr id="7475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8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2A3A3ADC-97F7-4C64-A167-121021AFAE0C}" type="slidenum">
              <a:rPr lang="en-US" altLang="en-US" sz="1200" smtClean="0"/>
              <a:pPr eaLnBrk="1" hangingPunct="1"/>
              <a:t>19</a:t>
            </a:fld>
            <a:endParaRPr lang="en-US" altLang="en-US" sz="1200" dirty="0"/>
          </a:p>
        </p:txBody>
      </p:sp>
      <p:sp>
        <p:nvSpPr>
          <p:cNvPr id="7373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EC7C01C0-2CFF-42FC-881D-ED0A954FEBEE}" type="slidenum">
              <a:rPr lang="en-US" altLang="en-US" sz="1200" smtClean="0"/>
              <a:pPr eaLnBrk="1" hangingPunct="1"/>
              <a:t>22</a:t>
            </a:fld>
            <a:endParaRPr lang="en-US" altLang="en-US" sz="1200" dirty="0"/>
          </a:p>
        </p:txBody>
      </p:sp>
      <p:sp>
        <p:nvSpPr>
          <p:cNvPr id="7577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6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E376F87A-5947-4208-B970-AC91DC53F14C}" type="slidenum">
              <a:rPr lang="en-US" altLang="en-US" sz="1200" smtClean="0"/>
              <a:pPr eaLnBrk="1" hangingPunct="1"/>
              <a:t>23</a:t>
            </a:fld>
            <a:endParaRPr lang="en-US" altLang="en-US" sz="1200" dirty="0"/>
          </a:p>
        </p:txBody>
      </p:sp>
      <p:sp>
        <p:nvSpPr>
          <p:cNvPr id="7680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8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15A02148-09F6-4553-889D-C1EFD88EFC3B}" type="slidenum">
              <a:rPr lang="en-US" altLang="en-US" sz="1200" smtClean="0"/>
              <a:pPr eaLnBrk="1" hangingPunct="1"/>
              <a:t>24</a:t>
            </a:fld>
            <a:endParaRPr lang="en-US" altLang="en-US" sz="1200" dirty="0"/>
          </a:p>
        </p:txBody>
      </p:sp>
      <p:sp>
        <p:nvSpPr>
          <p:cNvPr id="7782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9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42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8AF9DE-284D-44DE-87C0-9BC18E4B9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5240"/>
            <a:ext cx="9138008" cy="69186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5994" y="3657600"/>
            <a:ext cx="9138007" cy="1066800"/>
          </a:xfrm>
          <a:solidFill>
            <a:srgbClr val="84245D">
              <a:alpha val="7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style- Chapter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9144000" cy="349250"/>
          </a:xfrm>
          <a:prstGeom prst="rect">
            <a:avLst/>
          </a:prstGeom>
        </p:spPr>
        <p:txBody>
          <a:bodyPr/>
          <a:lstStyle>
            <a:lvl1pPr algn="ctr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41" y="0"/>
            <a:ext cx="3616959" cy="1219200"/>
          </a:xfrm>
          <a:solidFill>
            <a:srgbClr val="84245D">
              <a:alpha val="70000"/>
            </a:srgb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>
              <a:defRPr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Click to edit Master title style-Chapter #</a:t>
            </a:r>
          </a:p>
        </p:txBody>
      </p:sp>
    </p:spTree>
    <p:extLst>
      <p:ext uri="{BB962C8B-B14F-4D97-AF65-F5344CB8AC3E}">
        <p14:creationId xmlns:p14="http://schemas.microsoft.com/office/powerpoint/2010/main" val="103446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477000"/>
            <a:ext cx="12954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1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60198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5221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2245" y="6553200"/>
            <a:ext cx="47175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47220"/>
            <a:ext cx="4267200" cy="310780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Financial Instruments, Financial Markets, and Financial Institutions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363AE8-060F-DB3C-7B0B-5ACA96BB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NO REPRODUCTION OR DISTRIBUTION WITHOUT THE PRIOR WRITTEN CONSENT OF MCGRAW HILL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3152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When losses are experienced, firms try to </a:t>
            </a:r>
            <a:r>
              <a:rPr lang="en-US" altLang="en-US" i="1" dirty="0"/>
              <a:t>deleverage </a:t>
            </a:r>
            <a:r>
              <a:rPr lang="en-US" altLang="en-US" dirty="0"/>
              <a:t>to raise net worth.</a:t>
            </a:r>
          </a:p>
          <a:p>
            <a:pPr lvl="2" eaLnBrk="1" hangingPunct="1"/>
            <a:r>
              <a:rPr lang="en-US" altLang="en-US" dirty="0"/>
              <a:t>As many institutions deleveraged, prices fell, losses increased, and net worth fell.</a:t>
            </a:r>
          </a:p>
          <a:p>
            <a:pPr lvl="1" eaLnBrk="1" hangingPunct="1"/>
            <a:r>
              <a:rPr lang="en-US" altLang="en-US" dirty="0"/>
              <a:t>This is called the “paradox of leverage”.</a:t>
            </a:r>
          </a:p>
          <a:p>
            <a:pPr lvl="2" eaLnBrk="1" hangingPunct="1"/>
            <a:r>
              <a:rPr lang="en-US" altLang="en-US" dirty="0"/>
              <a:t>Reinforces the leverage spiral </a:t>
            </a:r>
          </a:p>
          <a:p>
            <a:pPr lvl="2" eaLnBrk="1" hangingPunct="1"/>
            <a:r>
              <a:rPr lang="en-US" altLang="en-US" dirty="0"/>
              <a:t>Both spirals fed the cycle of falling prices and widespread deleveraging - the hallmark of the financial crisis of 2007-2009.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BE6194-3532-62D4-F04B-A5F6F446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9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Characteristics of Financial Instruments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These contracts are very complex.</a:t>
            </a:r>
          </a:p>
          <a:p>
            <a:pPr eaLnBrk="1" hangingPunct="1"/>
            <a:r>
              <a:rPr lang="en-US" altLang="en-US" dirty="0"/>
              <a:t>This complexity is costly, and people do not want to bear these costs.</a:t>
            </a:r>
          </a:p>
          <a:p>
            <a:pPr eaLnBrk="1" hangingPunct="1"/>
            <a:r>
              <a:rPr lang="en-US" altLang="en-US" i="1" dirty="0"/>
              <a:t>Standardization</a:t>
            </a:r>
            <a:r>
              <a:rPr lang="en-US" altLang="en-US" dirty="0"/>
              <a:t> of financial instruments overcomes potential costs of complexity.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Financial instruments also communicate </a:t>
            </a:r>
            <a:r>
              <a:rPr lang="en-US" altLang="en-US" i="1" dirty="0"/>
              <a:t>information</a:t>
            </a:r>
            <a:r>
              <a:rPr lang="en-US" altLang="en-US" dirty="0"/>
              <a:t>, summarizing certain details about the issuer.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2158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39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Characteristics of Financial Instruments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Mechanisms exist to reduce the cost of monitoring the behavior of </a:t>
            </a:r>
            <a:r>
              <a:rPr lang="en-US" altLang="en-US" i="1" dirty="0"/>
              <a:t>counterparties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counterparty is the person or institution on the other side of the contract.</a:t>
            </a:r>
          </a:p>
          <a:p>
            <a:r>
              <a:rPr lang="en-US" altLang="en-US" dirty="0"/>
              <a:t>The solution to the high cost of obtaining information is to standardize both the instrument and the information about the issuer.</a:t>
            </a:r>
          </a:p>
          <a:p>
            <a:r>
              <a:rPr lang="en-US" altLang="en-US" dirty="0"/>
              <a:t>Financial instruments are designed to handle the problem of </a:t>
            </a:r>
            <a:r>
              <a:rPr lang="en-US" altLang="en-US" i="1" dirty="0"/>
              <a:t>asymmetric information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Borrowers have some information they don’t disclose to lenders.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8119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Underlying Versus Derivative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77225" cy="4638675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</a:rPr>
              <a:t>Underlying instruments</a:t>
            </a:r>
            <a:r>
              <a:rPr lang="en-US" altLang="en-US" sz="3200" dirty="0"/>
              <a:t> are used by savers/lenders to transfer resources directly to investors/borrowers.</a:t>
            </a:r>
            <a:endParaRPr lang="en-US" altLang="en-US" dirty="0"/>
          </a:p>
          <a:p>
            <a:pPr lvl="1"/>
            <a:r>
              <a:rPr lang="en-US" dirty="0"/>
              <a:t>This improves </a:t>
            </a:r>
            <a:r>
              <a:rPr lang="en-US" altLang="en-US" dirty="0"/>
              <a:t> the efficient allocation of resources.</a:t>
            </a:r>
          </a:p>
          <a:p>
            <a:pPr lvl="2"/>
            <a:r>
              <a:rPr lang="en-US" altLang="en-US" dirty="0"/>
              <a:t>Examples: stocks and bonds</a:t>
            </a:r>
          </a:p>
          <a:p>
            <a:pPr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Derivative instruments</a:t>
            </a:r>
            <a:r>
              <a:rPr lang="en-US" altLang="en-US" dirty="0"/>
              <a:t> are those where their value and payoffs are “derived” from the behavior of the underlying instruments.</a:t>
            </a:r>
          </a:p>
          <a:p>
            <a:pPr lvl="1"/>
            <a:r>
              <a:rPr lang="en-US" altLang="en-US" dirty="0"/>
              <a:t>Examples are futures, options, and swaps.</a:t>
            </a:r>
          </a:p>
          <a:p>
            <a:pPr lvl="1"/>
            <a:r>
              <a:rPr lang="en-US" altLang="en-US" dirty="0"/>
              <a:t>The primary use is to shift risk among investors.</a:t>
            </a:r>
          </a:p>
          <a:p>
            <a:pPr lvl="2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13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4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 Primer for Valuing Financial Instruments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01000" cy="464820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Four fundamental characteristics influence the value of a financial instrument: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Size of the payment: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dirty="0"/>
              <a:t>Larger payment - more valuable.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Timing of payment: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dirty="0"/>
              <a:t>Payment is sooner - more valuable.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Likelihood that payment is made: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dirty="0"/>
              <a:t>More likely to be made - more valuable.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Conditions under with payment is made: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Made when we need them - more valuable.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3364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A Primer for Valuing Financial Instruments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dirty="0"/>
              <a:t>We organize financial instruments by how they are used:</a:t>
            </a:r>
          </a:p>
          <a:p>
            <a:pPr marL="533400" indent="-533400" eaLnBrk="1" hangingPunct="1"/>
            <a:r>
              <a:rPr lang="en-US" altLang="en-US" dirty="0"/>
              <a:t>Primarily used as stores of value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dirty="0"/>
              <a:t>Bank loans</a:t>
            </a:r>
          </a:p>
          <a:p>
            <a:pPr marL="914400" lvl="1" indent="-457200" eaLnBrk="1" hangingPunct="1"/>
            <a:r>
              <a:rPr lang="en-US" altLang="en-US" dirty="0"/>
              <a:t>Borrower obtains resources from a lender to be repaid in the future.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dirty="0"/>
              <a:t>Bonds</a:t>
            </a:r>
          </a:p>
          <a:p>
            <a:pPr marL="914400" lvl="1" indent="-457200" eaLnBrk="1" hangingPunct="1"/>
            <a:r>
              <a:rPr lang="en-US" altLang="en-US" dirty="0"/>
              <a:t>A form of a loan issued by a corporation or government.</a:t>
            </a:r>
          </a:p>
          <a:p>
            <a:pPr marL="914400" lvl="1" indent="-457200" eaLnBrk="1" hangingPunct="1"/>
            <a:r>
              <a:rPr lang="en-US" altLang="en-US" dirty="0"/>
              <a:t>Can be bought and sold in financial markets.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102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A Primer for Valuing Financial Instruments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3152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AutoNum type="arabicPeriod" startAt="3"/>
            </a:pPr>
            <a:r>
              <a:rPr lang="en-US" altLang="en-US" dirty="0"/>
              <a:t>Home mortgages</a:t>
            </a:r>
          </a:p>
          <a:p>
            <a:pPr marL="990600" lvl="1" indent="-533400" eaLnBrk="1" hangingPunct="1"/>
            <a:r>
              <a:rPr lang="en-US" altLang="en-US" dirty="0"/>
              <a:t>Home buyers usually need to borrow using the home as </a:t>
            </a:r>
            <a:r>
              <a:rPr lang="en-US" altLang="en-US" dirty="0">
                <a:solidFill>
                  <a:srgbClr val="FF0000"/>
                </a:solidFill>
              </a:rPr>
              <a:t>collateral</a:t>
            </a:r>
            <a:r>
              <a:rPr lang="en-US" altLang="en-US" dirty="0"/>
              <a:t> for the loan.</a:t>
            </a:r>
          </a:p>
          <a:p>
            <a:pPr marL="1371600" lvl="2" indent="-457200" eaLnBrk="1" hangingPunct="1"/>
            <a:r>
              <a:rPr lang="en-US" altLang="en-US" dirty="0"/>
              <a:t>A specific asset the borrower pledges to protect the lender’s interests.</a:t>
            </a:r>
          </a:p>
          <a:p>
            <a:pPr eaLnBrk="1" hangingPunct="1">
              <a:buFontTx/>
              <a:buAutoNum type="arabicPeriod" startAt="4"/>
            </a:pPr>
            <a:r>
              <a:rPr lang="en-US" altLang="en-US" dirty="0"/>
              <a:t>Stocks</a:t>
            </a:r>
          </a:p>
          <a:p>
            <a:pPr marL="990600" lvl="1" indent="-533400" eaLnBrk="1" hangingPunct="1"/>
            <a:r>
              <a:rPr lang="en-US" altLang="en-US" dirty="0"/>
              <a:t>The holder owns a small piece of the firm and entitled to part of its profits.</a:t>
            </a:r>
          </a:p>
          <a:p>
            <a:pPr marL="990600" lvl="1" indent="-533400" eaLnBrk="1" hangingPunct="1"/>
            <a:r>
              <a:rPr lang="en-US" altLang="en-US" dirty="0"/>
              <a:t>Firms sell stocks to raise money.</a:t>
            </a:r>
          </a:p>
          <a:p>
            <a:pPr marL="990600" lvl="1" indent="-533400" eaLnBrk="1" hangingPunct="1"/>
            <a:r>
              <a:rPr lang="en-US" altLang="en-US" dirty="0"/>
              <a:t>Primarily used as a stores of wealth.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537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A Primer for Valuing Financial Instruments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315200" cy="4876800"/>
          </a:xfrm>
        </p:spPr>
        <p:txBody>
          <a:bodyPr/>
          <a:lstStyle/>
          <a:p>
            <a:pPr eaLnBrk="1" hangingPunct="1">
              <a:buFontTx/>
              <a:buAutoNum type="arabicPeriod" startAt="5"/>
            </a:pPr>
            <a:r>
              <a:rPr lang="en-US" altLang="en-US" dirty="0"/>
              <a:t>Asset-backed securities</a:t>
            </a:r>
          </a:p>
          <a:p>
            <a:pPr marL="990600" lvl="1" indent="-533400" eaLnBrk="1" hangingPunct="1"/>
            <a:r>
              <a:rPr lang="en-US" altLang="en-US" dirty="0"/>
              <a:t>Shares in the returns or payments arising from specific assets, such as home mortgages and student loans.</a:t>
            </a:r>
          </a:p>
          <a:p>
            <a:pPr marL="990600" lvl="1" indent="-533400"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Mortgage-backed securities</a:t>
            </a:r>
            <a:r>
              <a:rPr lang="en-US" altLang="en-US" dirty="0"/>
              <a:t> bundle a large number of mortgages together into a pool in which shares are sold.</a:t>
            </a:r>
          </a:p>
          <a:p>
            <a:pPr marL="1371600" lvl="2" indent="-457200" eaLnBrk="1" hangingPunct="1"/>
            <a:r>
              <a:rPr lang="en-US" altLang="en-US" dirty="0"/>
              <a:t>Securities backed by </a:t>
            </a:r>
            <a:r>
              <a:rPr lang="en-US" altLang="en-US" i="1" dirty="0"/>
              <a:t>subprime mortgages</a:t>
            </a:r>
            <a:r>
              <a:rPr lang="en-US" altLang="en-US" dirty="0"/>
              <a:t> played an important role in the financial crisis of 2007-2009.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0612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5438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biggest risk we all face is becoming disabled and losing our earning capacity.</a:t>
            </a:r>
          </a:p>
          <a:p>
            <a:pPr lvl="1" eaLnBrk="1" hangingPunct="1"/>
            <a:r>
              <a:rPr lang="en-US" altLang="en-US" dirty="0"/>
              <a:t>Insuring against this should be one of our highest priorities.</a:t>
            </a:r>
          </a:p>
          <a:p>
            <a:pPr eaLnBrk="1" hangingPunct="1"/>
            <a:r>
              <a:rPr lang="en-US" altLang="en-US" dirty="0"/>
              <a:t>It is important to assess to make sure you have enough insurance.</a:t>
            </a:r>
          </a:p>
          <a:p>
            <a:pPr eaLnBrk="1" hangingPunct="1"/>
            <a:r>
              <a:rPr lang="en-US" altLang="en-US" dirty="0"/>
              <a:t>Disability insurance is one way to transfer that risk to someone else.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4AB254-1ABB-4EDE-9F74-4B2D08DB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Financial Instruments Used Primarily to Transfer Risk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620000" cy="45720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Insurance contracts.</a:t>
            </a:r>
          </a:p>
          <a:p>
            <a:pPr marL="990600" lvl="1" indent="-533400" eaLnBrk="1" hangingPunct="1"/>
            <a:r>
              <a:rPr lang="en-US" altLang="en-US" dirty="0"/>
              <a:t>Primary purpose is to assure that payments will be made under particular, and often rare, circumstances.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dirty="0"/>
              <a:t>Futures contracts.</a:t>
            </a:r>
          </a:p>
          <a:p>
            <a:pPr marL="990600" lvl="1" indent="-533400" eaLnBrk="1" hangingPunct="1"/>
            <a:r>
              <a:rPr lang="en-US" altLang="en-US" dirty="0"/>
              <a:t>An agreement between two parties to exchange a fixed quantity of a commodity or an asset at a fixed price on a set future date.</a:t>
            </a:r>
          </a:p>
          <a:p>
            <a:pPr marL="990600" lvl="1" indent="-533400" eaLnBrk="1" hangingPunct="1"/>
            <a:r>
              <a:rPr lang="en-US" altLang="en-US" dirty="0"/>
              <a:t>A </a:t>
            </a:r>
            <a:r>
              <a:rPr lang="en-US" altLang="en-US" i="1" dirty="0"/>
              <a:t>price </a:t>
            </a:r>
            <a:r>
              <a:rPr lang="en-US" altLang="en-US" dirty="0"/>
              <a:t>is always specified.</a:t>
            </a:r>
          </a:p>
          <a:p>
            <a:pPr marL="990600" lvl="1" indent="-533400" eaLnBrk="1" hangingPunct="1"/>
            <a:r>
              <a:rPr lang="en-US" altLang="en-US" dirty="0"/>
              <a:t>This is a type of derivative instrument.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61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Explain what financial instruments are, how they are used, and how they are valued.</a:t>
            </a:r>
          </a:p>
          <a:p>
            <a:pPr marL="514350" indent="-514350">
              <a:buAutoNum type="arabicPeriod"/>
            </a:pPr>
            <a:r>
              <a:rPr lang="en-US" dirty="0"/>
              <a:t>Discuss the role and structure of financial markets and identity the characteristics of a well-run financial market.</a:t>
            </a:r>
          </a:p>
          <a:p>
            <a:pPr marL="514350" indent="-514350">
              <a:buAutoNum type="arabicPeriod"/>
            </a:pPr>
            <a:r>
              <a:rPr lang="en-US" dirty="0"/>
              <a:t>Describe the role of financial institutions and structure of the financial industry.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McGraw Hill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651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Financial Instruments Used Primarily to Transfer Risk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315200" cy="4724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altLang="en-US" b="1" dirty="0"/>
              <a:t>Options</a:t>
            </a:r>
          </a:p>
          <a:p>
            <a:pPr marL="990600" lvl="1" indent="-533400" eaLnBrk="1" hangingPunct="1"/>
            <a:r>
              <a:rPr lang="en-US" altLang="en-US" dirty="0"/>
              <a:t>Derivative instruments whose prices are based on the value of an underlying asset.</a:t>
            </a:r>
          </a:p>
          <a:p>
            <a:pPr marL="990600" lvl="1" indent="-533400" eaLnBrk="1" hangingPunct="1"/>
            <a:r>
              <a:rPr lang="en-US" altLang="en-US" dirty="0"/>
              <a:t>Give the holder the right, not obligation, to buy or sell a fixed quantity of the asset at a pre-determined price on either a specific date or at any time during a specified period.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2951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Financial Instruments Used Primarily to Transfer Risk</a:t>
            </a:r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Arial" charset="0"/>
              <a:buAutoNum type="arabicPeriod" startAt="4"/>
            </a:pPr>
            <a:r>
              <a:rPr lang="en-US" altLang="en-US" b="1" dirty="0"/>
              <a:t>Swaps</a:t>
            </a:r>
          </a:p>
          <a:p>
            <a:pPr marL="914400" lvl="1" indent="-457200" eaLnBrk="1" hangingPunct="1"/>
            <a:r>
              <a:rPr lang="en-US" altLang="en-US" dirty="0"/>
              <a:t>Agreements to exchange two specific cash flows at certain times in the future.</a:t>
            </a:r>
          </a:p>
          <a:p>
            <a:pPr marL="914400" lvl="1" indent="-457200" eaLnBrk="1" hangingPunct="1"/>
            <a:r>
              <a:rPr lang="en-US" altLang="en-US" dirty="0"/>
              <a:t>Come in many varieties reflecting differences in maturity, payment frequency, and underlying cash flows.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7812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Financial Markets</a:t>
            </a:r>
            <a:endParaRPr lang="en-US" altLang="en-US" sz="4000" dirty="0"/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Financial markets </a:t>
            </a:r>
            <a:r>
              <a:rPr lang="en-US" altLang="en-US" dirty="0"/>
              <a:t>are places where financial instruments are bought and sold.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markets are the economy’s central nervous system.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markets enable both firms and individuals to find financing for their activities.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markets promote economic efficiency.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7832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Role of Financial Markets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315200" cy="4495800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b="1" dirty="0"/>
              <a:t>Market liquidity:</a:t>
            </a:r>
          </a:p>
          <a:p>
            <a:pPr marL="914400" lvl="1" indent="-457200" eaLnBrk="1" hangingPunct="1"/>
            <a:r>
              <a:rPr lang="en-US" altLang="en-US" dirty="0"/>
              <a:t>Ensure owners can buy and sell financial instruments cheaply.</a:t>
            </a:r>
          </a:p>
          <a:p>
            <a:pPr marL="914400" lvl="1" indent="-457200" eaLnBrk="1" hangingPunct="1"/>
            <a:r>
              <a:rPr lang="en-US" altLang="en-US" dirty="0"/>
              <a:t>Keeps transactions costs low.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b="1" dirty="0"/>
              <a:t>Information:</a:t>
            </a:r>
          </a:p>
          <a:p>
            <a:pPr marL="914400" lvl="1" indent="-457200" eaLnBrk="1" hangingPunct="1"/>
            <a:r>
              <a:rPr lang="en-US" altLang="en-US" dirty="0"/>
              <a:t>Pool and communication information about issuers of financial instruments.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b="1" dirty="0"/>
              <a:t>Risk sharing:</a:t>
            </a:r>
          </a:p>
          <a:p>
            <a:pPr marL="914400" lvl="1" indent="-457200" eaLnBrk="1" hangingPunct="1"/>
            <a:r>
              <a:rPr lang="en-US" altLang="en-US" dirty="0"/>
              <a:t>Provide individuals a place to buy and sell risk.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6635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Structure of Financial Markets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Distinguish between primary or secondary markets.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Categorize by the way they trade.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Group based on the type of instrument they trade.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4939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Primary versus Secondary Markets</a:t>
            </a:r>
            <a:endParaRPr lang="en-US" alt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primary financial market</a:t>
            </a:r>
            <a:r>
              <a:rPr lang="en-US" altLang="en-US" dirty="0"/>
              <a:t> is one in which a borrower obtains funds from a lender by selling newly issued securities.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Secondary financial markets</a:t>
            </a:r>
            <a:r>
              <a:rPr lang="en-US" altLang="en-US" dirty="0"/>
              <a:t> are those where people can buy and sell existing securities.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5428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Trading is what makes financial markets work.</a:t>
            </a:r>
          </a:p>
          <a:p>
            <a:r>
              <a:rPr lang="en-US" altLang="en-US" dirty="0"/>
              <a:t>You can place a market order.</a:t>
            </a:r>
          </a:p>
          <a:p>
            <a:r>
              <a:rPr lang="en-US" altLang="en-US" dirty="0"/>
              <a:t>You can place a limit order.</a:t>
            </a:r>
          </a:p>
          <a:p>
            <a:r>
              <a:rPr lang="en-US" altLang="en-US" dirty="0"/>
              <a:t>Executing a trade requires someone on the other side.</a:t>
            </a:r>
          </a:p>
          <a:p>
            <a:pPr lvl="1"/>
            <a:r>
              <a:rPr lang="en-US" altLang="en-US" dirty="0"/>
              <a:t>Can seek help of a broker who can facilitate access to an electronic trading system known as an Electronic Communication network (ECN).</a:t>
            </a:r>
          </a:p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570D40-21C5-4183-8181-67F8B7FF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a well-known stock, the NYSE is another place from which to order.</a:t>
            </a:r>
          </a:p>
          <a:p>
            <a:pPr lvl="1"/>
            <a:r>
              <a:rPr lang="en-US" altLang="en-US" dirty="0"/>
              <a:t>Liquidity may be supplemented by designated market makers (DMMs).</a:t>
            </a:r>
          </a:p>
          <a:p>
            <a:r>
              <a:rPr lang="en-US" altLang="en-US" dirty="0"/>
              <a:t>The system combines the buy (sell) orders of different customers at each price.</a:t>
            </a:r>
          </a:p>
          <a:p>
            <a:pPr lvl="1"/>
            <a:r>
              <a:rPr lang="en-US" altLang="en-US" dirty="0"/>
              <a:t>We can see the aggregate supply (demand) of the stock at that price.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27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ECEA87-5193-4455-BB01-9B8D0090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28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ECEA87-5193-4455-BB01-9B8D0090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20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76080E-E495-B0C2-AAB4-DF19C2A8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4010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2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Secondary-Market Trading in Stocks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01000" cy="47244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/>
              <a:t>Historically there were:</a:t>
            </a:r>
          </a:p>
          <a:p>
            <a:pPr lvl="1"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Centralized exchanges</a:t>
            </a:r>
            <a:r>
              <a:rPr lang="en-US" altLang="en-US" dirty="0"/>
              <a:t> - buyers and sellers meet in a central, physical location.</a:t>
            </a:r>
          </a:p>
          <a:p>
            <a:pPr lvl="1"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Over-the-counter markets (OTS’s)</a:t>
            </a:r>
            <a:r>
              <a:rPr lang="en-US" altLang="en-US" dirty="0"/>
              <a:t> - decentralized markets where dealers stand ready to buy and sell securities electronically.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/>
              <a:t>More recently, there are </a:t>
            </a:r>
            <a:r>
              <a:rPr lang="en-US" altLang="en-US" dirty="0">
                <a:solidFill>
                  <a:srgbClr val="FF0000"/>
                </a:solidFill>
              </a:rPr>
              <a:t>electronic communication networks (ECN’s):</a:t>
            </a:r>
          </a:p>
          <a:p>
            <a:pPr lvl="1"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/>
              <a:t>Electronic system bringing buyers and sellers together without the use of a broker or dealer.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8905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447800"/>
            <a:ext cx="7315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Direct Finance</a:t>
            </a:r>
            <a:r>
              <a:rPr lang="en-US" altLang="en-US" sz="3000" dirty="0">
                <a:latin typeface="+mj-lt"/>
              </a:rPr>
              <a:t>: Borrowers sell securities directly to lenders in the financial markets.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500" dirty="0">
                <a:latin typeface="+mj-lt"/>
              </a:rPr>
              <a:t>Direct finance provides financing for governments and corporations.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Indirect Finance</a:t>
            </a:r>
            <a:r>
              <a:rPr lang="en-US" altLang="en-US" sz="3000" dirty="0">
                <a:latin typeface="+mj-lt"/>
              </a:rPr>
              <a:t>: An institution stands between lender and borrower.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500" dirty="0">
                <a:latin typeface="+mj-lt"/>
              </a:rPr>
              <a:t>We get a loan from a bank or finance company to buy a car.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Asset</a:t>
            </a:r>
            <a:r>
              <a:rPr lang="en-US" altLang="en-US" sz="3000" dirty="0">
                <a:latin typeface="+mj-lt"/>
              </a:rPr>
              <a:t>: Something of value that you own.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Liability</a:t>
            </a:r>
            <a:r>
              <a:rPr lang="en-US" altLang="en-US" sz="3000" dirty="0">
                <a:latin typeface="+mj-lt"/>
              </a:rPr>
              <a:t>: Something you owe.</a:t>
            </a:r>
          </a:p>
          <a:p>
            <a:pPr marL="914400" lvl="1" indent="-457200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6337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Secondary-Market Trading in Stocks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077200" cy="48768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altLang="en-US" dirty="0"/>
              <a:t>Pace of structural change has accelerated dramatically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dirty="0"/>
              <a:t>Ongoing technological advances in computing and communications</a:t>
            </a:r>
          </a:p>
          <a:p>
            <a:pPr marL="1371600" lvl="2" indent="-457200" eaLnBrk="1" hangingPunct="1"/>
            <a:r>
              <a:rPr lang="en-US" altLang="en-US" dirty="0"/>
              <a:t>Physical location of exchange less important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dirty="0"/>
              <a:t>Increased globalization</a:t>
            </a:r>
          </a:p>
          <a:p>
            <a:pPr marL="1371600" lvl="2" indent="-457200" eaLnBrk="1" hangingPunct="1"/>
            <a:r>
              <a:rPr lang="en-US" altLang="en-US" dirty="0"/>
              <a:t>Encouraged more cross-border mergers of exchanges.</a:t>
            </a:r>
          </a:p>
          <a:p>
            <a:pPr marL="1371600" lvl="2" indent="-457200" eaLnBrk="1" hangingPunct="1"/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87171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Secondary-Market Trading in Stocks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Decentralized electronic exchanges has benefits</a:t>
            </a:r>
          </a:p>
          <a:p>
            <a:pPr lvl="1" eaLnBrk="1" hangingPunct="1"/>
            <a:r>
              <a:rPr lang="en-US" altLang="en-US" dirty="0"/>
              <a:t>Customers can see their orders</a:t>
            </a:r>
          </a:p>
          <a:p>
            <a:pPr lvl="1" eaLnBrk="1" hangingPunct="1"/>
            <a:r>
              <a:rPr lang="en-US" altLang="en-US" dirty="0"/>
              <a:t>Orders happen quickly </a:t>
            </a:r>
          </a:p>
          <a:p>
            <a:pPr lvl="1" eaLnBrk="1" hangingPunct="1"/>
            <a:r>
              <a:rPr lang="en-US" altLang="en-US" dirty="0"/>
              <a:t>Can trade 24 hours a day</a:t>
            </a:r>
          </a:p>
          <a:p>
            <a:pPr lvl="1" eaLnBrk="1" hangingPunct="1"/>
            <a:r>
              <a:rPr lang="en-US" altLang="en-US" dirty="0"/>
              <a:t>Low cost</a:t>
            </a:r>
          </a:p>
          <a:p>
            <a:pPr lvl="1" eaLnBrk="1" hangingPunct="1"/>
            <a:r>
              <a:rPr lang="en-US" altLang="en-US" dirty="0"/>
              <a:t>Reduces operational risk, like when the NYSE was inaccessible for days after 9-11.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13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Secondary-Market Trading in Stocks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848600" cy="4800600"/>
          </a:xfrm>
        </p:spPr>
        <p:txBody>
          <a:bodyPr>
            <a:normAutofit fontScale="92500" lnSpcReduction="20000"/>
          </a:bodyPr>
          <a:lstStyle/>
          <a:p>
            <a:pPr marL="533400" indent="-533400"/>
            <a:r>
              <a:rPr lang="en-US" altLang="en-US" dirty="0"/>
              <a:t>But it also has risks</a:t>
            </a:r>
          </a:p>
          <a:p>
            <a:pPr marL="914400" lvl="1" indent="-457200"/>
            <a:r>
              <a:rPr lang="en-US" altLang="en-US" dirty="0"/>
              <a:t>The system has proven prone to errors. </a:t>
            </a:r>
          </a:p>
          <a:p>
            <a:pPr marL="1314450" lvl="2" indent="-457200"/>
            <a:r>
              <a:rPr lang="en-US" altLang="en-US" dirty="0">
                <a:solidFill>
                  <a:srgbClr val="FF0000"/>
                </a:solidFill>
              </a:rPr>
              <a:t>Trading algorithm</a:t>
            </a:r>
            <a:r>
              <a:rPr lang="en-US" altLang="en-US" dirty="0"/>
              <a:t> a rule-based program for automatically executing hundreds or thousands of trades.</a:t>
            </a:r>
          </a:p>
          <a:p>
            <a:pPr marL="1314450" lvl="2" indent="-457200"/>
            <a:r>
              <a:rPr lang="en-US" altLang="en-US" dirty="0">
                <a:solidFill>
                  <a:srgbClr val="FF0000"/>
                </a:solidFill>
              </a:rPr>
              <a:t>High frequency traders (HFTs) </a:t>
            </a:r>
            <a:r>
              <a:rPr lang="en-US" altLang="en-US" dirty="0"/>
              <a:t>can purchase or sell thousands of stocks in seconds.</a:t>
            </a:r>
          </a:p>
          <a:p>
            <a:pPr marL="533400" indent="-533400"/>
            <a:r>
              <a:rPr lang="en-US" altLang="en-US" dirty="0"/>
              <a:t>We also see that efforts to speed up electronic trading drain resources from other uses.</a:t>
            </a:r>
          </a:p>
          <a:p>
            <a:pPr marL="533400" lvl="1" indent="-533400">
              <a:buFont typeface="Arial" panose="020B0604020202020204" pitchFamily="34" charset="0"/>
              <a:buChar char="•"/>
            </a:pPr>
            <a:r>
              <a:rPr lang="en-US" altLang="en-US" sz="3200" dirty="0"/>
              <a:t>Could diminish the willingness of market makers to provide liquidity.</a:t>
            </a:r>
          </a:p>
          <a:p>
            <a:pPr marL="533400" indent="-533400"/>
            <a:endParaRPr lang="en-US" altLang="en-US" dirty="0"/>
          </a:p>
          <a:p>
            <a:pPr marL="533400" indent="-533400"/>
            <a:endParaRPr lang="en-US" altLang="en-US" dirty="0"/>
          </a:p>
          <a:p>
            <a:pPr marL="857250" lvl="2" indent="0">
              <a:buNone/>
            </a:pPr>
            <a:endParaRPr lang="en-US" altLang="en-US" dirty="0"/>
          </a:p>
          <a:p>
            <a:pPr marL="857250" lvl="2" indent="0">
              <a:buNone/>
            </a:pPr>
            <a:endParaRPr lang="en-US" altLang="en-US" dirty="0"/>
          </a:p>
          <a:p>
            <a:pPr marL="914400" lvl="1" indent="-457200"/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06814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467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High-frequency trading (HFT) poses at least five problems</a:t>
            </a:r>
          </a:p>
          <a:p>
            <a:pPr marL="514350" indent="-514350">
              <a:buAutoNum type="arabicPeriod"/>
            </a:pPr>
            <a:r>
              <a:rPr lang="en-US" altLang="en-US" dirty="0"/>
              <a:t>It amplifies the risks of electronic operations.</a:t>
            </a:r>
          </a:p>
          <a:p>
            <a:pPr marL="514350" indent="-514350">
              <a:buAutoNum type="arabicPeriod"/>
            </a:pPr>
            <a:r>
              <a:rPr lang="en-US" altLang="en-US" dirty="0"/>
              <a:t>The complex real-time interaction of HFT algorithms can overwhelm trading platforms and disrupt the markets.</a:t>
            </a:r>
          </a:p>
          <a:p>
            <a:pPr marL="514350" indent="-514350">
              <a:buAutoNum type="arabicPeriod"/>
            </a:pPr>
            <a:r>
              <a:rPr lang="en-US" altLang="en-US" dirty="0"/>
              <a:t>The prevalence of HFT weakens the position of market makers, who provide liquidity to traditional investors.</a:t>
            </a:r>
          </a:p>
          <a:p>
            <a:pPr marL="514350" indent="-514350">
              <a:buAutoNum type="arabicPeriod"/>
            </a:pPr>
            <a:r>
              <a:rPr lang="en-US" altLang="en-US" dirty="0"/>
              <a:t>Creates a temptation for front-running customer orders, which damages investor confidence.</a:t>
            </a:r>
          </a:p>
          <a:p>
            <a:pPr marL="514350" indent="-514350">
              <a:buAutoNum type="arabicPeriod"/>
            </a:pPr>
            <a:r>
              <a:rPr lang="en-US" altLang="en-US" dirty="0"/>
              <a:t>It can trigger a socially unproductive arms race.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517E77-A39A-42FE-B49B-9E123071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" y="0"/>
            <a:ext cx="9144000" cy="12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0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Debt and Equity versus Derivative Markets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Used to distinguish between markets where </a:t>
            </a:r>
            <a:r>
              <a:rPr lang="en-US" altLang="en-US" i="1" dirty="0"/>
              <a:t>debt and equity</a:t>
            </a:r>
            <a:r>
              <a:rPr lang="en-US" altLang="en-US" dirty="0"/>
              <a:t> are traded and those where </a:t>
            </a:r>
            <a:r>
              <a:rPr lang="en-US" altLang="en-US" i="1" dirty="0"/>
              <a:t>derivative instruments</a:t>
            </a:r>
            <a:r>
              <a:rPr lang="en-US" altLang="en-US" dirty="0"/>
              <a:t> are traded.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Debt markets</a:t>
            </a:r>
            <a:r>
              <a:rPr lang="en-US" altLang="en-US" dirty="0"/>
              <a:t> are markets for loans, mortgages, and bonds.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Equity markets</a:t>
            </a:r>
            <a:r>
              <a:rPr lang="en-US" altLang="en-US" dirty="0"/>
              <a:t> are the markets for stocks.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Derivative markets</a:t>
            </a:r>
            <a:r>
              <a:rPr lang="en-US" altLang="en-US" dirty="0"/>
              <a:t> are the markets where investors trade instruments like futures, options, and swaps.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4796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Debt and Equity versus Derivative Markets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In debt and equity markets, actual claims are bought and sold for immediate cash payments.</a:t>
            </a:r>
          </a:p>
          <a:p>
            <a:pPr eaLnBrk="1" hangingPunct="1"/>
            <a:r>
              <a:rPr lang="en-US" altLang="en-US" dirty="0"/>
              <a:t>In derivative markets, investors make agreements that are settled later.</a:t>
            </a:r>
          </a:p>
          <a:p>
            <a:pPr eaLnBrk="1" hangingPunct="1"/>
            <a:r>
              <a:rPr lang="en-US" altLang="en-US" dirty="0"/>
              <a:t>Debt instruments categorized by the loan’s maturity</a:t>
            </a:r>
          </a:p>
          <a:p>
            <a:pPr lvl="1" eaLnBrk="1" hangingPunct="1"/>
            <a:r>
              <a:rPr lang="en-US" altLang="en-US" dirty="0"/>
              <a:t>Repaid in less than a year - traded in </a:t>
            </a:r>
            <a:r>
              <a:rPr lang="en-US" altLang="en-US" dirty="0">
                <a:solidFill>
                  <a:srgbClr val="FF0000"/>
                </a:solidFill>
              </a:rPr>
              <a:t>money markets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/>
              <a:t>Maturity of more than a year - traded in </a:t>
            </a:r>
            <a:r>
              <a:rPr lang="en-US" altLang="en-US" dirty="0">
                <a:solidFill>
                  <a:srgbClr val="FF0000"/>
                </a:solidFill>
              </a:rPr>
              <a:t>bond markets</a:t>
            </a:r>
            <a:r>
              <a:rPr lang="en-US" altLang="en-US" dirty="0"/>
              <a:t>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55751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Characteristics of a Well-Run Financial Market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01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Essential characteristics of a well-run financial market:</a:t>
            </a:r>
          </a:p>
          <a:p>
            <a:pPr lvl="1" eaLnBrk="1" hangingPunct="1"/>
            <a:r>
              <a:rPr lang="en-US" altLang="en-US" dirty="0"/>
              <a:t>Must be designed to keep transaction costs low.</a:t>
            </a:r>
          </a:p>
          <a:p>
            <a:pPr lvl="1" eaLnBrk="1" hangingPunct="1"/>
            <a:r>
              <a:rPr lang="en-US" altLang="en-US" dirty="0"/>
              <a:t>Information the market pools and communicates must be accurate and widely available.</a:t>
            </a:r>
          </a:p>
          <a:p>
            <a:pPr lvl="1" eaLnBrk="1" hangingPunct="1"/>
            <a:r>
              <a:rPr lang="en-US" altLang="en-US" dirty="0"/>
              <a:t>Borrowers promises to pay lenders much be credible.</a:t>
            </a:r>
          </a:p>
          <a:p>
            <a:pPr lvl="1" eaLnBrk="1" hangingPunct="1"/>
            <a:r>
              <a:rPr lang="en-US" altLang="en-US" dirty="0"/>
              <a:t>Lenders must be able to enforce their right of repayment quickly and at low cost.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56120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4648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Financial intermediation and leverage in the U.S. have shifted away from traditional banks and toward other financial institutions less subject to government regulations.</a:t>
            </a:r>
          </a:p>
          <a:p>
            <a:pPr lvl="1" eaLnBrk="1" hangingPunct="1"/>
            <a:r>
              <a:rPr lang="en-US" altLang="en-US" dirty="0"/>
              <a:t>Brokerages, insurers, hedge funds, etc.</a:t>
            </a:r>
          </a:p>
          <a:p>
            <a:pPr eaLnBrk="1" hangingPunct="1"/>
            <a:r>
              <a:rPr lang="en-US" altLang="en-US" dirty="0"/>
              <a:t>These have become known as shadow banks.</a:t>
            </a:r>
          </a:p>
          <a:p>
            <a:pPr lvl="1" eaLnBrk="1" hangingPunct="1"/>
            <a:r>
              <a:rPr lang="en-US" altLang="en-US" dirty="0"/>
              <a:t>Provide services that compete with banks but do not accept deposits.</a:t>
            </a:r>
          </a:p>
          <a:p>
            <a:pPr lvl="1" eaLnBrk="1" hangingPunct="1"/>
            <a:r>
              <a:rPr lang="en-US" altLang="en-US" dirty="0"/>
              <a:t>Take on more risk than traditional banks and are less transparent.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DF2EAB-0C11-C849-75C6-6BC3AB92A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9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1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1524001"/>
            <a:ext cx="8201025" cy="46116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The rise of highly leveraged shadow banks, combined with government relaxation of rules for traditional banks, permitted a rise of leverage in the financial system as a whole.</a:t>
            </a:r>
          </a:p>
          <a:p>
            <a:pPr eaLnBrk="1" hangingPunct="1"/>
            <a:r>
              <a:rPr lang="en-US" altLang="en-US" dirty="0"/>
              <a:t>Rapid growth in some financial instruments made it easier to conceal leverage and risk-taking.</a:t>
            </a:r>
          </a:p>
          <a:p>
            <a:r>
              <a:rPr lang="en-US" altLang="en-US" dirty="0"/>
              <a:t>The financial crisis of 2007-2009 transformed shadow banking.</a:t>
            </a:r>
          </a:p>
          <a:p>
            <a:pPr lvl="1"/>
            <a:r>
              <a:rPr lang="en-US" altLang="en-US" dirty="0"/>
              <a:t>Scrutinize any financial institution that could, by risk taking, pose a threat to the financial system.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328343-13D7-C518-872E-B37AB4CF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9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0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Financial Institutions</a:t>
            </a:r>
            <a:endParaRPr lang="en-US" altLang="en-US" sz="40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Firms that provide access to the financial markets, both </a:t>
            </a:r>
          </a:p>
          <a:p>
            <a:pPr lvl="1" eaLnBrk="1" hangingPunct="1"/>
            <a:r>
              <a:rPr lang="en-US" altLang="en-US" dirty="0"/>
              <a:t>to savers who wish to purchase financial instruments directly and </a:t>
            </a:r>
          </a:p>
          <a:p>
            <a:pPr lvl="1" eaLnBrk="1" hangingPunct="1"/>
            <a:r>
              <a:rPr lang="en-US" altLang="en-US" dirty="0"/>
              <a:t>to borrowers who want to issue them.</a:t>
            </a:r>
          </a:p>
          <a:p>
            <a:pPr eaLnBrk="1" hangingPunct="1"/>
            <a:r>
              <a:rPr lang="en-US" altLang="en-US" dirty="0"/>
              <a:t>Also known as financial intermediaries.</a:t>
            </a:r>
          </a:p>
          <a:p>
            <a:pPr lvl="1" eaLnBrk="1" hangingPunct="1"/>
            <a:r>
              <a:rPr lang="en-US" altLang="en-US" dirty="0"/>
              <a:t>Examples: banks, insurance companies, securities firms, and pension funds.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3554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Financial development is linked to economic growth.</a:t>
            </a:r>
          </a:p>
          <a:p>
            <a:r>
              <a:rPr lang="en-US" altLang="en-US" dirty="0"/>
              <a:t>The role of the financial system is to facilitate production, employment, and consumption.</a:t>
            </a:r>
          </a:p>
          <a:p>
            <a:r>
              <a:rPr lang="en-US" altLang="en-US" dirty="0"/>
              <a:t>Resources are funneled through the system so resources flow to their most efficient uses.</a:t>
            </a:r>
          </a:p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82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Role of Financial Institutions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To reduce transaction costs by specializing in the issuance of standardized securities.</a:t>
            </a:r>
          </a:p>
          <a:p>
            <a:pPr eaLnBrk="1" hangingPunct="1"/>
            <a:r>
              <a:rPr lang="en-US" altLang="en-US" dirty="0"/>
              <a:t>To reduce the information costs of screening and monitoring borrowers.</a:t>
            </a:r>
          </a:p>
          <a:p>
            <a:pPr lvl="1" eaLnBrk="1" hangingPunct="1"/>
            <a:r>
              <a:rPr lang="en-US" altLang="en-US" dirty="0"/>
              <a:t>They curb asymmetries, helping resources flow to most productive uses.</a:t>
            </a:r>
          </a:p>
          <a:p>
            <a:pPr eaLnBrk="1" hangingPunct="1"/>
            <a:r>
              <a:rPr lang="en-US" altLang="en-US" dirty="0"/>
              <a:t>To give savers ready access to their funds.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1243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Structure of the Financial Industry</a:t>
            </a:r>
            <a:endParaRPr lang="en-US" altLang="en-US" dirty="0"/>
          </a:p>
        </p:txBody>
      </p:sp>
      <p:sp>
        <p:nvSpPr>
          <p:cNvPr id="54276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570038"/>
            <a:ext cx="7848600" cy="4373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We can divide intermediaries into two broad categories:</a:t>
            </a:r>
          </a:p>
          <a:p>
            <a:pPr lvl="1" eaLnBrk="1" hangingPunct="1"/>
            <a:r>
              <a:rPr lang="en-US" altLang="en-US" b="1" dirty="0"/>
              <a:t>Depository institutions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Take deposits and make loans.</a:t>
            </a:r>
          </a:p>
          <a:p>
            <a:pPr lvl="2" eaLnBrk="1" hangingPunct="1"/>
            <a:r>
              <a:rPr lang="en-US" altLang="en-US" dirty="0"/>
              <a:t>What most people think of as banks.</a:t>
            </a:r>
          </a:p>
          <a:p>
            <a:pPr lvl="1" eaLnBrk="1" hangingPunct="1"/>
            <a:r>
              <a:rPr lang="en-US" altLang="en-US" b="1" dirty="0" err="1"/>
              <a:t>Nondepository</a:t>
            </a:r>
            <a:r>
              <a:rPr lang="en-US" altLang="en-US" b="1" dirty="0"/>
              <a:t> institutions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Include insurance companies, securities firms, mutual fund companies, hedge funds, private equity or venture capital firms, finance companies, and pension funds.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5892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Structure of the Financial Industry</a:t>
            </a:r>
            <a:endParaRPr lang="en-US" altLang="en-US" dirty="0"/>
          </a:p>
        </p:txBody>
      </p:sp>
      <p:sp>
        <p:nvSpPr>
          <p:cNvPr id="55300" name="Rectangle 6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315200" cy="46482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b="1" dirty="0"/>
              <a:t>Depository institutions </a:t>
            </a:r>
            <a:r>
              <a:rPr lang="en-US" altLang="en-US" dirty="0"/>
              <a:t>take deposits and make loans.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b="1" dirty="0"/>
              <a:t>Insurance companies </a:t>
            </a:r>
            <a:r>
              <a:rPr lang="en-US" altLang="en-US" dirty="0"/>
              <a:t>accept premiums, which they invest, in return for promising compensation to policy holders under certain events.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b="1" dirty="0"/>
              <a:t>Pension funds </a:t>
            </a:r>
            <a:r>
              <a:rPr lang="en-US" altLang="en-US" dirty="0"/>
              <a:t>invest individual and company contributions in stocks, bonds, and real estate in order to provide payments to retired workers.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07400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Structure of the Financial Industry</a:t>
            </a:r>
            <a:endParaRPr lang="en-US" altLang="en-US" dirty="0"/>
          </a:p>
        </p:txBody>
      </p:sp>
      <p:sp>
        <p:nvSpPr>
          <p:cNvPr id="56324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315200" cy="4724400"/>
          </a:xfrm>
        </p:spPr>
        <p:txBody>
          <a:bodyPr>
            <a:normAutofit fontScale="85000"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en-US" b="1" dirty="0"/>
              <a:t>Securities firms </a:t>
            </a:r>
            <a:r>
              <a:rPr lang="en-US" altLang="en-US" dirty="0"/>
              <a:t>include brokers, investment banks, underwriters, mutual fund companies, private equity firms, and venture capital firms.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dirty="0"/>
              <a:t>Brokers and investment banks issue stocks and bonds to corporate customers, trade them, and advise customers.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dirty="0"/>
              <a:t>Mutual-fund companies pool the resources of individuals and companies and invest them in portfolios - passive investing.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dirty="0"/>
              <a:t>Hedge funds do the same for small groups of wealthy investors.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Private equity and venture capital firms also serve wealthy investors by acquiring controlling stakes in a few firms and manage them actively.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9788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The Structure of the Financial Industry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315200" cy="4648200"/>
          </a:xfrm>
        </p:spPr>
        <p:txBody>
          <a:bodyPr>
            <a:normAutofit/>
          </a:bodyPr>
          <a:lstStyle/>
          <a:p>
            <a:pPr marL="533400" indent="-533400" eaLnBrk="1" hangingPunct="1">
              <a:buFontTx/>
              <a:buAutoNum type="arabicPeriod" startAt="5"/>
            </a:pPr>
            <a:r>
              <a:rPr lang="en-US" altLang="en-US" b="1" dirty="0"/>
              <a:t>Finance companies </a:t>
            </a:r>
            <a:r>
              <a:rPr lang="en-US" altLang="en-US" dirty="0"/>
              <a:t>raise funds directly in the financial markets in order to make loans to individuals and firms.</a:t>
            </a:r>
          </a:p>
          <a:p>
            <a:pPr marL="533400" indent="-533400" eaLnBrk="1" hangingPunct="1">
              <a:buFontTx/>
              <a:buAutoNum type="arabicPeriod" startAt="5"/>
            </a:pPr>
            <a:r>
              <a:rPr lang="en-US" altLang="en-US" b="1" dirty="0"/>
              <a:t>Government-sponsored enterprises (GSEs)</a:t>
            </a:r>
            <a:r>
              <a:rPr lang="en-US" altLang="en-US" dirty="0"/>
              <a:t> are federal credit agencies that provide loans directly for farmers and home mortgagors.</a:t>
            </a:r>
          </a:p>
          <a:p>
            <a:pPr marL="914400" lvl="1" indent="-457200" eaLnBrk="1" hangingPunct="1"/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7713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Figure 3.2: Flow of Funds through Financial Institutions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873C44-D63D-71C4-2809-EC28B267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1492024"/>
            <a:ext cx="5629275" cy="48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37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Financial access promotes both economic equality and economic growth</a:t>
            </a:r>
          </a:p>
          <a:p>
            <a:pPr eaLnBrk="1" hangingPunct="1"/>
            <a:r>
              <a:rPr lang="en-US" altLang="en-US" dirty="0"/>
              <a:t>Finance allows countries to mobilize domestic savings effectively, lowering transaction costs </a:t>
            </a:r>
          </a:p>
          <a:p>
            <a:pPr lvl="1"/>
            <a:r>
              <a:rPr lang="en-US" altLang="en-US" dirty="0"/>
              <a:t>Efficient means of payment broadens the markets for goods and services and facilitates a greater division of labor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A86E87-6E14-7498-5902-395E0612B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07"/>
            <a:ext cx="9220200" cy="1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en-US" dirty="0"/>
              <a:t>We will survey the financial system in three steps: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/>
              <a:t>Financial instruments or securities</a:t>
            </a:r>
          </a:p>
          <a:p>
            <a:pPr marL="990600" lvl="1" indent="-533400"/>
            <a:r>
              <a:rPr lang="en-US" altLang="en-US" dirty="0"/>
              <a:t>Stocks, bonds, loans and insurance.</a:t>
            </a:r>
          </a:p>
          <a:p>
            <a:pPr marL="990600" lvl="1" indent="-533400"/>
            <a:r>
              <a:rPr lang="en-US" altLang="en-US" dirty="0"/>
              <a:t>What is their role in our economy?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/>
              <a:t>Financial Markets</a:t>
            </a:r>
          </a:p>
          <a:p>
            <a:pPr marL="990600" lvl="1" indent="-533400"/>
            <a:r>
              <a:rPr lang="en-US" altLang="en-US" dirty="0"/>
              <a:t>New York Stock Exchange, Nasdaq.</a:t>
            </a:r>
          </a:p>
          <a:p>
            <a:pPr marL="990600" lvl="1" indent="-533400"/>
            <a:r>
              <a:rPr lang="en-US" altLang="en-US" dirty="0"/>
              <a:t>Where investors trade financial instruments.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/>
              <a:t>Financial institutions</a:t>
            </a:r>
          </a:p>
          <a:p>
            <a:pPr marL="990600" lvl="1" indent="-533400"/>
            <a:r>
              <a:rPr lang="en-US" altLang="en-US" dirty="0"/>
              <a:t>What they are and what they do.</a:t>
            </a:r>
          </a:p>
          <a:p>
            <a:pPr marL="990600" lvl="1" indent="-533400"/>
            <a:endParaRPr lang="en-US" altLang="en-US" dirty="0"/>
          </a:p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Figure 3.1: Funds Flowing through the Financial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790700"/>
            <a:ext cx="7267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0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/>
              <a:t>Financial Instruments</a:t>
            </a:r>
            <a:r>
              <a:rPr lang="en-US" altLang="en-US" i="1" dirty="0"/>
              <a:t>: </a:t>
            </a:r>
            <a:r>
              <a:rPr lang="en-US" altLang="en-US" dirty="0"/>
              <a:t>The written legal obligation of one party to transfer something of value, usually money, to another party at some future date, under specified conditions.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enforceability of the obligation is important.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Financial instruments </a:t>
            </a:r>
            <a:r>
              <a:rPr lang="en-US" altLang="en-US" i="1" dirty="0"/>
              <a:t>obligate one party</a:t>
            </a:r>
            <a:r>
              <a:rPr lang="en-US" altLang="en-US" dirty="0"/>
              <a:t> (person, company, or government) to transfer something to another party.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Financial instruments specify payment will be made at </a:t>
            </a:r>
            <a:r>
              <a:rPr lang="en-US" altLang="en-US" i="1" dirty="0"/>
              <a:t>some future date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Financial instruments </a:t>
            </a:r>
            <a:r>
              <a:rPr lang="en-US" altLang="en-US" i="1" dirty="0"/>
              <a:t>specify conditions</a:t>
            </a:r>
            <a:r>
              <a:rPr lang="en-US" altLang="en-US" dirty="0"/>
              <a:t> under which a payment will be made.</a:t>
            </a:r>
          </a:p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Uses of Financial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Three functions: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Financial instruments act as a means of payment (like money).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Employees take stock options as payment for working.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Financial instruments act as stores of value (like money).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Financial instruments can be used to transfer purchasing power into the future.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Financial instruments allow for the transfer of risk (unlike money).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Futures and insurance contracts allows one person to transfer risk to another.</a:t>
            </a:r>
          </a:p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6200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use of borrowing to finance part of an investment is called </a:t>
            </a:r>
            <a:r>
              <a:rPr lang="en-US" altLang="en-US" i="1" dirty="0"/>
              <a:t>leverage.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Leverage played a key role in the financial crisis of 2007-2009.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more leverage, the greater the risk that an adverse surprise will lead to bankruptcy.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During the crisis, some financial firms leveraged more than 30 times their net worth.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For those important firms, small declines in assets made these firms vulnerable.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9C5BF9B0-2791-427F-8EC9-20B62A3C9D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 sz="900"/>
              <a:t>© McGraw Hill LLC. All Rights Reserved.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E74D42-82F9-5D54-56B9-2201DB56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63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cchetti 6e PowerPoint Template.potx" id="{EA56CC5F-2888-44DC-9157-818928E3FCE0}" vid="{64A47232-9E85-4B09-B311-C34F182B2D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Cecchetti 6e PowerPoint Template</Template>
  <TotalTime>31934</TotalTime>
  <Words>2999</Words>
  <Application>Microsoft Office PowerPoint</Application>
  <PresentationFormat>Ekran Gösterisi (4:3)</PresentationFormat>
  <Paragraphs>354</Paragraphs>
  <Slides>46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1_Office Theme</vt:lpstr>
      <vt:lpstr>Chapter 3</vt:lpstr>
      <vt:lpstr>Learning Objectives</vt:lpstr>
      <vt:lpstr>Introduction</vt:lpstr>
      <vt:lpstr>Introduction</vt:lpstr>
      <vt:lpstr>Introduction</vt:lpstr>
      <vt:lpstr>Figure 3.1: Funds Flowing through the Financial System</vt:lpstr>
      <vt:lpstr>Financial Instruments</vt:lpstr>
      <vt:lpstr>Uses of Financial Instruments</vt:lpstr>
      <vt:lpstr>PowerPoint Sunusu</vt:lpstr>
      <vt:lpstr>PowerPoint Sunusu</vt:lpstr>
      <vt:lpstr>Characteristics of Financial Instruments</vt:lpstr>
      <vt:lpstr>Characteristics of Financial Instruments</vt:lpstr>
      <vt:lpstr>Underlying Versus Derivative Instruments</vt:lpstr>
      <vt:lpstr>A Primer for Valuing Financial Instruments</vt:lpstr>
      <vt:lpstr>A Primer for Valuing Financial Instruments</vt:lpstr>
      <vt:lpstr>A Primer for Valuing Financial Instruments</vt:lpstr>
      <vt:lpstr>A Primer for Valuing Financial Instruments</vt:lpstr>
      <vt:lpstr>PowerPoint Sunusu</vt:lpstr>
      <vt:lpstr>Financial Instruments Used Primarily to Transfer Risk</vt:lpstr>
      <vt:lpstr>Financial Instruments Used Primarily to Transfer Risk</vt:lpstr>
      <vt:lpstr>Financial Instruments Used Primarily to Transfer Risk</vt:lpstr>
      <vt:lpstr>Financial Markets</vt:lpstr>
      <vt:lpstr>The Role of Financial Markets</vt:lpstr>
      <vt:lpstr>The Structure of Financial Markets</vt:lpstr>
      <vt:lpstr>Primary versus Secondary Markets</vt:lpstr>
      <vt:lpstr>PowerPoint Sunusu</vt:lpstr>
      <vt:lpstr>PowerPoint Sunusu</vt:lpstr>
      <vt:lpstr>PowerPoint Sunusu</vt:lpstr>
      <vt:lpstr>Secondary-Market Trading in Stocks</vt:lpstr>
      <vt:lpstr>Secondary-Market Trading in Stocks</vt:lpstr>
      <vt:lpstr>Secondary-Market Trading in Stocks</vt:lpstr>
      <vt:lpstr>Secondary-Market Trading in Stocks</vt:lpstr>
      <vt:lpstr>PowerPoint Sunusu</vt:lpstr>
      <vt:lpstr>Debt and Equity versus Derivative Markets</vt:lpstr>
      <vt:lpstr>Debt and Equity versus Derivative Markets</vt:lpstr>
      <vt:lpstr>Characteristics of a Well-Run Financial Market</vt:lpstr>
      <vt:lpstr>PowerPoint Sunusu</vt:lpstr>
      <vt:lpstr>PowerPoint Sunusu</vt:lpstr>
      <vt:lpstr>Financial Institutions</vt:lpstr>
      <vt:lpstr>The Role of Financial Institutions</vt:lpstr>
      <vt:lpstr>The Structure of the Financial Industry</vt:lpstr>
      <vt:lpstr>The Structure of the Financial Industry</vt:lpstr>
      <vt:lpstr>The Structure of the Financial Industry</vt:lpstr>
      <vt:lpstr>The Structure of the Financial Industry</vt:lpstr>
      <vt:lpstr>Figure 3.2: Flow of Funds through Financial Institutions</vt:lpstr>
      <vt:lpstr>PowerPoint Sunusu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Tori Knight</dc:creator>
  <cp:lastModifiedBy>Aysegul KURTULGAN</cp:lastModifiedBy>
  <cp:revision>9</cp:revision>
  <dcterms:created xsi:type="dcterms:W3CDTF">2020-04-28T00:50:42Z</dcterms:created>
  <dcterms:modified xsi:type="dcterms:W3CDTF">2024-10-22T08:28:05Z</dcterms:modified>
</cp:coreProperties>
</file>