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9" r:id="rId3"/>
    <p:sldId id="260" r:id="rId4"/>
    <p:sldId id="268" r:id="rId5"/>
    <p:sldId id="294" r:id="rId6"/>
    <p:sldId id="293" r:id="rId7"/>
    <p:sldId id="269" r:id="rId8"/>
    <p:sldId id="295" r:id="rId9"/>
    <p:sldId id="270" r:id="rId10"/>
    <p:sldId id="296" r:id="rId11"/>
    <p:sldId id="271" r:id="rId12"/>
    <p:sldId id="297" r:id="rId13"/>
    <p:sldId id="273" r:id="rId14"/>
    <p:sldId id="299" r:id="rId15"/>
    <p:sldId id="274" r:id="rId16"/>
    <p:sldId id="275" r:id="rId17"/>
    <p:sldId id="300" r:id="rId18"/>
    <p:sldId id="276" r:id="rId19"/>
    <p:sldId id="292"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301"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4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3B045-DA3C-4D92-9785-F57FED11E996}" type="datetimeFigureOut">
              <a:rPr lang="tr-TR" smtClean="0"/>
              <a:t>13.02.2026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68345-65BA-4757-BA0B-720A8FAE9752}" type="slidenum">
              <a:rPr lang="tr-TR" smtClean="0"/>
              <a:t>‹#›</a:t>
            </a:fld>
            <a:endParaRPr lang="tr-TR"/>
          </a:p>
        </p:txBody>
      </p:sp>
    </p:spTree>
    <p:extLst>
      <p:ext uri="{BB962C8B-B14F-4D97-AF65-F5344CB8AC3E}">
        <p14:creationId xmlns:p14="http://schemas.microsoft.com/office/powerpoint/2010/main" val="277906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ayt Resmi Yer Tutucusu 1">
            <a:extLst>
              <a:ext uri="{FF2B5EF4-FFF2-40B4-BE49-F238E27FC236}">
                <a16:creationId xmlns:a16="http://schemas.microsoft.com/office/drawing/2014/main" id="{D1140C35-56E5-09AC-C222-5B68FEE90B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 Yer Tutucusu 2">
            <a:extLst>
              <a:ext uri="{FF2B5EF4-FFF2-40B4-BE49-F238E27FC236}">
                <a16:creationId xmlns:a16="http://schemas.microsoft.com/office/drawing/2014/main" id="{8B3532F1-7D8F-9E6B-B877-9B6CCEF36F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8436" name="Slayt Numarası Yer Tutucusu 3">
            <a:extLst>
              <a:ext uri="{FF2B5EF4-FFF2-40B4-BE49-F238E27FC236}">
                <a16:creationId xmlns:a16="http://schemas.microsoft.com/office/drawing/2014/main" id="{2863A260-1E62-F461-2166-5DCB874255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7CB5FE-A206-4BB2-86F3-51AC422A4508}" type="slidenum">
              <a:rPr lang="tr-TR" altLang="tr-TR" smtClean="0">
                <a:latin typeface="Calibri" panose="020F0502020204030204" pitchFamily="34" charset="0"/>
              </a:rPr>
              <a:pPr/>
              <a:t>15</a:t>
            </a:fld>
            <a:endParaRPr lang="tr-TR" altLang="tr-T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84655E-0CD0-591A-E506-2ACD8B9D1BF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7648F07-BD21-467A-BB41-151BF3C406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FB7C9FD-C425-CBD5-FD8A-B3D6735CAB32}"/>
              </a:ext>
            </a:extLst>
          </p:cNvPr>
          <p:cNvSpPr>
            <a:spLocks noGrp="1"/>
          </p:cNvSpPr>
          <p:nvPr>
            <p:ph type="dt" sz="half" idx="10"/>
          </p:nvPr>
        </p:nvSpPr>
        <p:spPr/>
        <p:txBody>
          <a:bodyPr/>
          <a:lstStyle/>
          <a:p>
            <a:fld id="{7BEDCE30-C878-43E8-B5CF-F10159A8B316}" type="datetimeFigureOut">
              <a:rPr lang="tr-TR" smtClean="0"/>
              <a:t>13.02.2026</a:t>
            </a:fld>
            <a:endParaRPr lang="tr-TR"/>
          </a:p>
        </p:txBody>
      </p:sp>
      <p:sp>
        <p:nvSpPr>
          <p:cNvPr id="5" name="Alt Bilgi Yer Tutucusu 4">
            <a:extLst>
              <a:ext uri="{FF2B5EF4-FFF2-40B4-BE49-F238E27FC236}">
                <a16:creationId xmlns:a16="http://schemas.microsoft.com/office/drawing/2014/main" id="{17975633-78E2-5301-E3E7-DECB2A4086E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A96AED8-343E-34A2-AAFE-43E48BBDB671}"/>
              </a:ext>
            </a:extLst>
          </p:cNvPr>
          <p:cNvSpPr>
            <a:spLocks noGrp="1"/>
          </p:cNvSpPr>
          <p:nvPr>
            <p:ph type="sldNum" sz="quarter" idx="12"/>
          </p:nvPr>
        </p:nvSpPr>
        <p:spPr/>
        <p:txBody>
          <a:bodyPr/>
          <a:lstStyle/>
          <a:p>
            <a:fld id="{9505350A-9DE5-40C8-A4C5-012E57B5E01C}" type="slidenum">
              <a:rPr lang="tr-TR" smtClean="0"/>
              <a:t>‹#›</a:t>
            </a:fld>
            <a:endParaRPr lang="tr-TR"/>
          </a:p>
        </p:txBody>
      </p:sp>
    </p:spTree>
    <p:extLst>
      <p:ext uri="{BB962C8B-B14F-4D97-AF65-F5344CB8AC3E}">
        <p14:creationId xmlns:p14="http://schemas.microsoft.com/office/powerpoint/2010/main" val="1013848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822503-C91E-99EB-6EF4-3EB5553ECDA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BB2CFF3-B67A-C324-BA49-57FDC294239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CF7C14B-C659-6FFE-1A9C-4A4D515943E7}"/>
              </a:ext>
            </a:extLst>
          </p:cNvPr>
          <p:cNvSpPr>
            <a:spLocks noGrp="1"/>
          </p:cNvSpPr>
          <p:nvPr>
            <p:ph type="dt" sz="half" idx="10"/>
          </p:nvPr>
        </p:nvSpPr>
        <p:spPr/>
        <p:txBody>
          <a:bodyPr/>
          <a:lstStyle/>
          <a:p>
            <a:fld id="{7BEDCE30-C878-43E8-B5CF-F10159A8B316}" type="datetimeFigureOut">
              <a:rPr lang="tr-TR" smtClean="0"/>
              <a:t>13.02.2026</a:t>
            </a:fld>
            <a:endParaRPr lang="tr-TR"/>
          </a:p>
        </p:txBody>
      </p:sp>
      <p:sp>
        <p:nvSpPr>
          <p:cNvPr id="5" name="Alt Bilgi Yer Tutucusu 4">
            <a:extLst>
              <a:ext uri="{FF2B5EF4-FFF2-40B4-BE49-F238E27FC236}">
                <a16:creationId xmlns:a16="http://schemas.microsoft.com/office/drawing/2014/main" id="{C82748D1-0CDF-6AE0-38FF-FDC7AB39437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82D3222-E15A-23DF-1BBE-0A9194122E6D}"/>
              </a:ext>
            </a:extLst>
          </p:cNvPr>
          <p:cNvSpPr>
            <a:spLocks noGrp="1"/>
          </p:cNvSpPr>
          <p:nvPr>
            <p:ph type="sldNum" sz="quarter" idx="12"/>
          </p:nvPr>
        </p:nvSpPr>
        <p:spPr/>
        <p:txBody>
          <a:bodyPr/>
          <a:lstStyle/>
          <a:p>
            <a:fld id="{9505350A-9DE5-40C8-A4C5-012E57B5E01C}" type="slidenum">
              <a:rPr lang="tr-TR" smtClean="0"/>
              <a:t>‹#›</a:t>
            </a:fld>
            <a:endParaRPr lang="tr-TR"/>
          </a:p>
        </p:txBody>
      </p:sp>
    </p:spTree>
    <p:extLst>
      <p:ext uri="{BB962C8B-B14F-4D97-AF65-F5344CB8AC3E}">
        <p14:creationId xmlns:p14="http://schemas.microsoft.com/office/powerpoint/2010/main" val="389506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CDEAB16-4EF9-3004-0D09-1C35BC16E38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65084A5-228A-F039-F49E-59F3CC8E020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0B007EF-8486-C4EC-0382-46A70F6C42B9}"/>
              </a:ext>
            </a:extLst>
          </p:cNvPr>
          <p:cNvSpPr>
            <a:spLocks noGrp="1"/>
          </p:cNvSpPr>
          <p:nvPr>
            <p:ph type="dt" sz="half" idx="10"/>
          </p:nvPr>
        </p:nvSpPr>
        <p:spPr/>
        <p:txBody>
          <a:bodyPr/>
          <a:lstStyle/>
          <a:p>
            <a:fld id="{7BEDCE30-C878-43E8-B5CF-F10159A8B316}" type="datetimeFigureOut">
              <a:rPr lang="tr-TR" smtClean="0"/>
              <a:t>13.02.2026</a:t>
            </a:fld>
            <a:endParaRPr lang="tr-TR"/>
          </a:p>
        </p:txBody>
      </p:sp>
      <p:sp>
        <p:nvSpPr>
          <p:cNvPr id="5" name="Alt Bilgi Yer Tutucusu 4">
            <a:extLst>
              <a:ext uri="{FF2B5EF4-FFF2-40B4-BE49-F238E27FC236}">
                <a16:creationId xmlns:a16="http://schemas.microsoft.com/office/drawing/2014/main" id="{87DE5AE9-77DF-7ABA-C3CE-57AF9F0BCA7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C69B97C-8FD9-6BE0-6C84-2E6725F2DAFF}"/>
              </a:ext>
            </a:extLst>
          </p:cNvPr>
          <p:cNvSpPr>
            <a:spLocks noGrp="1"/>
          </p:cNvSpPr>
          <p:nvPr>
            <p:ph type="sldNum" sz="quarter" idx="12"/>
          </p:nvPr>
        </p:nvSpPr>
        <p:spPr/>
        <p:txBody>
          <a:bodyPr/>
          <a:lstStyle/>
          <a:p>
            <a:fld id="{9505350A-9DE5-40C8-A4C5-012E57B5E01C}" type="slidenum">
              <a:rPr lang="tr-TR" smtClean="0"/>
              <a:t>‹#›</a:t>
            </a:fld>
            <a:endParaRPr lang="tr-TR"/>
          </a:p>
        </p:txBody>
      </p:sp>
    </p:spTree>
    <p:extLst>
      <p:ext uri="{BB962C8B-B14F-4D97-AF65-F5344CB8AC3E}">
        <p14:creationId xmlns:p14="http://schemas.microsoft.com/office/powerpoint/2010/main" val="270066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4B897B-691C-EEBC-16A1-3A5B295659A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CC4D6CC-1966-AF4A-E19B-99C59B6480A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948C3B7-DE8C-2B45-23E3-CEC97CEC1E80}"/>
              </a:ext>
            </a:extLst>
          </p:cNvPr>
          <p:cNvSpPr>
            <a:spLocks noGrp="1"/>
          </p:cNvSpPr>
          <p:nvPr>
            <p:ph type="dt" sz="half" idx="10"/>
          </p:nvPr>
        </p:nvSpPr>
        <p:spPr/>
        <p:txBody>
          <a:bodyPr/>
          <a:lstStyle/>
          <a:p>
            <a:fld id="{7BEDCE30-C878-43E8-B5CF-F10159A8B316}" type="datetimeFigureOut">
              <a:rPr lang="tr-TR" smtClean="0"/>
              <a:t>13.02.2026</a:t>
            </a:fld>
            <a:endParaRPr lang="tr-TR"/>
          </a:p>
        </p:txBody>
      </p:sp>
      <p:sp>
        <p:nvSpPr>
          <p:cNvPr id="5" name="Alt Bilgi Yer Tutucusu 4">
            <a:extLst>
              <a:ext uri="{FF2B5EF4-FFF2-40B4-BE49-F238E27FC236}">
                <a16:creationId xmlns:a16="http://schemas.microsoft.com/office/drawing/2014/main" id="{554CD964-E6AF-A2D4-9CB6-FD4A98D0671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41448F3-C5DC-C118-A5E9-5B12E49C82DB}"/>
              </a:ext>
            </a:extLst>
          </p:cNvPr>
          <p:cNvSpPr>
            <a:spLocks noGrp="1"/>
          </p:cNvSpPr>
          <p:nvPr>
            <p:ph type="sldNum" sz="quarter" idx="12"/>
          </p:nvPr>
        </p:nvSpPr>
        <p:spPr/>
        <p:txBody>
          <a:bodyPr/>
          <a:lstStyle/>
          <a:p>
            <a:fld id="{9505350A-9DE5-40C8-A4C5-012E57B5E01C}" type="slidenum">
              <a:rPr lang="tr-TR" smtClean="0"/>
              <a:t>‹#›</a:t>
            </a:fld>
            <a:endParaRPr lang="tr-TR"/>
          </a:p>
        </p:txBody>
      </p:sp>
    </p:spTree>
    <p:extLst>
      <p:ext uri="{BB962C8B-B14F-4D97-AF65-F5344CB8AC3E}">
        <p14:creationId xmlns:p14="http://schemas.microsoft.com/office/powerpoint/2010/main" val="389059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C31EF0-0A9D-4D7E-B106-A1C5C292E6F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2EC6704-6A3B-7F3D-C061-1ABD1BB82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8FEA4DF-7057-4C6C-1B16-12E8DAFC7376}"/>
              </a:ext>
            </a:extLst>
          </p:cNvPr>
          <p:cNvSpPr>
            <a:spLocks noGrp="1"/>
          </p:cNvSpPr>
          <p:nvPr>
            <p:ph type="dt" sz="half" idx="10"/>
          </p:nvPr>
        </p:nvSpPr>
        <p:spPr/>
        <p:txBody>
          <a:bodyPr/>
          <a:lstStyle/>
          <a:p>
            <a:fld id="{7BEDCE30-C878-43E8-B5CF-F10159A8B316}" type="datetimeFigureOut">
              <a:rPr lang="tr-TR" smtClean="0"/>
              <a:t>13.02.2026</a:t>
            </a:fld>
            <a:endParaRPr lang="tr-TR"/>
          </a:p>
        </p:txBody>
      </p:sp>
      <p:sp>
        <p:nvSpPr>
          <p:cNvPr id="5" name="Alt Bilgi Yer Tutucusu 4">
            <a:extLst>
              <a:ext uri="{FF2B5EF4-FFF2-40B4-BE49-F238E27FC236}">
                <a16:creationId xmlns:a16="http://schemas.microsoft.com/office/drawing/2014/main" id="{F893CC80-69FA-CAC8-E1D0-56EAB37127E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20D005-1EF2-F3B1-AC25-F4A7D8F437E5}"/>
              </a:ext>
            </a:extLst>
          </p:cNvPr>
          <p:cNvSpPr>
            <a:spLocks noGrp="1"/>
          </p:cNvSpPr>
          <p:nvPr>
            <p:ph type="sldNum" sz="quarter" idx="12"/>
          </p:nvPr>
        </p:nvSpPr>
        <p:spPr/>
        <p:txBody>
          <a:bodyPr/>
          <a:lstStyle/>
          <a:p>
            <a:fld id="{9505350A-9DE5-40C8-A4C5-012E57B5E01C}" type="slidenum">
              <a:rPr lang="tr-TR" smtClean="0"/>
              <a:t>‹#›</a:t>
            </a:fld>
            <a:endParaRPr lang="tr-TR"/>
          </a:p>
        </p:txBody>
      </p:sp>
    </p:spTree>
    <p:extLst>
      <p:ext uri="{BB962C8B-B14F-4D97-AF65-F5344CB8AC3E}">
        <p14:creationId xmlns:p14="http://schemas.microsoft.com/office/powerpoint/2010/main" val="400436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212698-6A30-144C-6CF3-68D69B80178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25B31C9-EC83-A1CE-542D-E1B0290269C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FAE1326-3229-EA01-2FC2-5FF3C648987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E2D749F-1CE4-B130-B21B-800CEFC5EF10}"/>
              </a:ext>
            </a:extLst>
          </p:cNvPr>
          <p:cNvSpPr>
            <a:spLocks noGrp="1"/>
          </p:cNvSpPr>
          <p:nvPr>
            <p:ph type="dt" sz="half" idx="10"/>
          </p:nvPr>
        </p:nvSpPr>
        <p:spPr/>
        <p:txBody>
          <a:bodyPr/>
          <a:lstStyle/>
          <a:p>
            <a:fld id="{7BEDCE30-C878-43E8-B5CF-F10159A8B316}" type="datetimeFigureOut">
              <a:rPr lang="tr-TR" smtClean="0"/>
              <a:t>13.02.2026</a:t>
            </a:fld>
            <a:endParaRPr lang="tr-TR"/>
          </a:p>
        </p:txBody>
      </p:sp>
      <p:sp>
        <p:nvSpPr>
          <p:cNvPr id="6" name="Alt Bilgi Yer Tutucusu 5">
            <a:extLst>
              <a:ext uri="{FF2B5EF4-FFF2-40B4-BE49-F238E27FC236}">
                <a16:creationId xmlns:a16="http://schemas.microsoft.com/office/drawing/2014/main" id="{38580168-D554-D34D-8F3D-B61BF860363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D195DB6-3DCC-3360-FEE9-9CA7598CB9BB}"/>
              </a:ext>
            </a:extLst>
          </p:cNvPr>
          <p:cNvSpPr>
            <a:spLocks noGrp="1"/>
          </p:cNvSpPr>
          <p:nvPr>
            <p:ph type="sldNum" sz="quarter" idx="12"/>
          </p:nvPr>
        </p:nvSpPr>
        <p:spPr/>
        <p:txBody>
          <a:bodyPr/>
          <a:lstStyle/>
          <a:p>
            <a:fld id="{9505350A-9DE5-40C8-A4C5-012E57B5E01C}" type="slidenum">
              <a:rPr lang="tr-TR" smtClean="0"/>
              <a:t>‹#›</a:t>
            </a:fld>
            <a:endParaRPr lang="tr-TR"/>
          </a:p>
        </p:txBody>
      </p:sp>
    </p:spTree>
    <p:extLst>
      <p:ext uri="{BB962C8B-B14F-4D97-AF65-F5344CB8AC3E}">
        <p14:creationId xmlns:p14="http://schemas.microsoft.com/office/powerpoint/2010/main" val="1206257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56BAF-5F4B-C895-35FE-730E9782C33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354E806-1698-BD38-3931-15E230620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73D02C2-47A5-5107-A863-E99D13C22D7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B1BC591-F6E6-4AB3-02B9-59A4CEECA0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A53287D-1907-5C43-4A40-22C257D0DD7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F5DEF72-6F52-5646-7B38-E9CF7206EAC5}"/>
              </a:ext>
            </a:extLst>
          </p:cNvPr>
          <p:cNvSpPr>
            <a:spLocks noGrp="1"/>
          </p:cNvSpPr>
          <p:nvPr>
            <p:ph type="dt" sz="half" idx="10"/>
          </p:nvPr>
        </p:nvSpPr>
        <p:spPr/>
        <p:txBody>
          <a:bodyPr/>
          <a:lstStyle/>
          <a:p>
            <a:fld id="{7BEDCE30-C878-43E8-B5CF-F10159A8B316}" type="datetimeFigureOut">
              <a:rPr lang="tr-TR" smtClean="0"/>
              <a:t>13.02.2026</a:t>
            </a:fld>
            <a:endParaRPr lang="tr-TR"/>
          </a:p>
        </p:txBody>
      </p:sp>
      <p:sp>
        <p:nvSpPr>
          <p:cNvPr id="8" name="Alt Bilgi Yer Tutucusu 7">
            <a:extLst>
              <a:ext uri="{FF2B5EF4-FFF2-40B4-BE49-F238E27FC236}">
                <a16:creationId xmlns:a16="http://schemas.microsoft.com/office/drawing/2014/main" id="{B2396665-5A5A-F535-64FB-B088AB201E0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D9BB640-3496-94A7-DAF1-16780F95BC20}"/>
              </a:ext>
            </a:extLst>
          </p:cNvPr>
          <p:cNvSpPr>
            <a:spLocks noGrp="1"/>
          </p:cNvSpPr>
          <p:nvPr>
            <p:ph type="sldNum" sz="quarter" idx="12"/>
          </p:nvPr>
        </p:nvSpPr>
        <p:spPr/>
        <p:txBody>
          <a:bodyPr/>
          <a:lstStyle/>
          <a:p>
            <a:fld id="{9505350A-9DE5-40C8-A4C5-012E57B5E01C}" type="slidenum">
              <a:rPr lang="tr-TR" smtClean="0"/>
              <a:t>‹#›</a:t>
            </a:fld>
            <a:endParaRPr lang="tr-TR"/>
          </a:p>
        </p:txBody>
      </p:sp>
    </p:spTree>
    <p:extLst>
      <p:ext uri="{BB962C8B-B14F-4D97-AF65-F5344CB8AC3E}">
        <p14:creationId xmlns:p14="http://schemas.microsoft.com/office/powerpoint/2010/main" val="350824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2C29CB-75FA-E64F-7648-E30AACB0A87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68D8DA8-BBD6-006A-27EA-DB39AC664F7D}"/>
              </a:ext>
            </a:extLst>
          </p:cNvPr>
          <p:cNvSpPr>
            <a:spLocks noGrp="1"/>
          </p:cNvSpPr>
          <p:nvPr>
            <p:ph type="dt" sz="half" idx="10"/>
          </p:nvPr>
        </p:nvSpPr>
        <p:spPr/>
        <p:txBody>
          <a:bodyPr/>
          <a:lstStyle/>
          <a:p>
            <a:fld id="{7BEDCE30-C878-43E8-B5CF-F10159A8B316}" type="datetimeFigureOut">
              <a:rPr lang="tr-TR" smtClean="0"/>
              <a:t>13.02.2026</a:t>
            </a:fld>
            <a:endParaRPr lang="tr-TR"/>
          </a:p>
        </p:txBody>
      </p:sp>
      <p:sp>
        <p:nvSpPr>
          <p:cNvPr id="4" name="Alt Bilgi Yer Tutucusu 3">
            <a:extLst>
              <a:ext uri="{FF2B5EF4-FFF2-40B4-BE49-F238E27FC236}">
                <a16:creationId xmlns:a16="http://schemas.microsoft.com/office/drawing/2014/main" id="{CB1F2F9B-C743-CE16-DDCA-11FFC163E3C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22A9C97-7363-A8AA-307F-8A69EE2D678F}"/>
              </a:ext>
            </a:extLst>
          </p:cNvPr>
          <p:cNvSpPr>
            <a:spLocks noGrp="1"/>
          </p:cNvSpPr>
          <p:nvPr>
            <p:ph type="sldNum" sz="quarter" idx="12"/>
          </p:nvPr>
        </p:nvSpPr>
        <p:spPr/>
        <p:txBody>
          <a:bodyPr/>
          <a:lstStyle/>
          <a:p>
            <a:fld id="{9505350A-9DE5-40C8-A4C5-012E57B5E01C}" type="slidenum">
              <a:rPr lang="tr-TR" smtClean="0"/>
              <a:t>‹#›</a:t>
            </a:fld>
            <a:endParaRPr lang="tr-TR"/>
          </a:p>
        </p:txBody>
      </p:sp>
    </p:spTree>
    <p:extLst>
      <p:ext uri="{BB962C8B-B14F-4D97-AF65-F5344CB8AC3E}">
        <p14:creationId xmlns:p14="http://schemas.microsoft.com/office/powerpoint/2010/main" val="260476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6639032-E8B6-682E-9168-A6AE11FEF805}"/>
              </a:ext>
            </a:extLst>
          </p:cNvPr>
          <p:cNvSpPr>
            <a:spLocks noGrp="1"/>
          </p:cNvSpPr>
          <p:nvPr>
            <p:ph type="dt" sz="half" idx="10"/>
          </p:nvPr>
        </p:nvSpPr>
        <p:spPr/>
        <p:txBody>
          <a:bodyPr/>
          <a:lstStyle/>
          <a:p>
            <a:fld id="{7BEDCE30-C878-43E8-B5CF-F10159A8B316}" type="datetimeFigureOut">
              <a:rPr lang="tr-TR" smtClean="0"/>
              <a:t>13.02.2026</a:t>
            </a:fld>
            <a:endParaRPr lang="tr-TR"/>
          </a:p>
        </p:txBody>
      </p:sp>
      <p:sp>
        <p:nvSpPr>
          <p:cNvPr id="3" name="Alt Bilgi Yer Tutucusu 2">
            <a:extLst>
              <a:ext uri="{FF2B5EF4-FFF2-40B4-BE49-F238E27FC236}">
                <a16:creationId xmlns:a16="http://schemas.microsoft.com/office/drawing/2014/main" id="{FE6ED4B6-6644-336E-3A7B-84D49D31C95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D09254F-204D-3B7A-CFF8-0A53445B0942}"/>
              </a:ext>
            </a:extLst>
          </p:cNvPr>
          <p:cNvSpPr>
            <a:spLocks noGrp="1"/>
          </p:cNvSpPr>
          <p:nvPr>
            <p:ph type="sldNum" sz="quarter" idx="12"/>
          </p:nvPr>
        </p:nvSpPr>
        <p:spPr/>
        <p:txBody>
          <a:bodyPr/>
          <a:lstStyle/>
          <a:p>
            <a:fld id="{9505350A-9DE5-40C8-A4C5-012E57B5E01C}" type="slidenum">
              <a:rPr lang="tr-TR" smtClean="0"/>
              <a:t>‹#›</a:t>
            </a:fld>
            <a:endParaRPr lang="tr-TR"/>
          </a:p>
        </p:txBody>
      </p:sp>
    </p:spTree>
    <p:extLst>
      <p:ext uri="{BB962C8B-B14F-4D97-AF65-F5344CB8AC3E}">
        <p14:creationId xmlns:p14="http://schemas.microsoft.com/office/powerpoint/2010/main" val="172859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3F2B26-19A5-62B5-B162-DDCCE21B4B4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CB006A2-85B5-4E8B-654D-695C2153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A30D096-85DB-D064-4CB0-7A3021FF0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DD11F29-0DC6-2285-A758-F86E81CBAED2}"/>
              </a:ext>
            </a:extLst>
          </p:cNvPr>
          <p:cNvSpPr>
            <a:spLocks noGrp="1"/>
          </p:cNvSpPr>
          <p:nvPr>
            <p:ph type="dt" sz="half" idx="10"/>
          </p:nvPr>
        </p:nvSpPr>
        <p:spPr/>
        <p:txBody>
          <a:bodyPr/>
          <a:lstStyle/>
          <a:p>
            <a:fld id="{7BEDCE30-C878-43E8-B5CF-F10159A8B316}" type="datetimeFigureOut">
              <a:rPr lang="tr-TR" smtClean="0"/>
              <a:t>13.02.2026</a:t>
            </a:fld>
            <a:endParaRPr lang="tr-TR"/>
          </a:p>
        </p:txBody>
      </p:sp>
      <p:sp>
        <p:nvSpPr>
          <p:cNvPr id="6" name="Alt Bilgi Yer Tutucusu 5">
            <a:extLst>
              <a:ext uri="{FF2B5EF4-FFF2-40B4-BE49-F238E27FC236}">
                <a16:creationId xmlns:a16="http://schemas.microsoft.com/office/drawing/2014/main" id="{26587284-728A-DB28-C3D9-363A862CB30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4FA0A73-614E-138D-C779-D079912DDC31}"/>
              </a:ext>
            </a:extLst>
          </p:cNvPr>
          <p:cNvSpPr>
            <a:spLocks noGrp="1"/>
          </p:cNvSpPr>
          <p:nvPr>
            <p:ph type="sldNum" sz="quarter" idx="12"/>
          </p:nvPr>
        </p:nvSpPr>
        <p:spPr/>
        <p:txBody>
          <a:bodyPr/>
          <a:lstStyle/>
          <a:p>
            <a:fld id="{9505350A-9DE5-40C8-A4C5-012E57B5E01C}" type="slidenum">
              <a:rPr lang="tr-TR" smtClean="0"/>
              <a:t>‹#›</a:t>
            </a:fld>
            <a:endParaRPr lang="tr-TR"/>
          </a:p>
        </p:txBody>
      </p:sp>
    </p:spTree>
    <p:extLst>
      <p:ext uri="{BB962C8B-B14F-4D97-AF65-F5344CB8AC3E}">
        <p14:creationId xmlns:p14="http://schemas.microsoft.com/office/powerpoint/2010/main" val="13565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1E4AE-E239-18BB-028A-5A28AE933B1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1774105-6318-67A2-8B81-23CF44A0C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5241BC2-52FA-622E-2547-106407D7D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96E2372-CA7A-410C-E196-386BE66CD0F8}"/>
              </a:ext>
            </a:extLst>
          </p:cNvPr>
          <p:cNvSpPr>
            <a:spLocks noGrp="1"/>
          </p:cNvSpPr>
          <p:nvPr>
            <p:ph type="dt" sz="half" idx="10"/>
          </p:nvPr>
        </p:nvSpPr>
        <p:spPr/>
        <p:txBody>
          <a:bodyPr/>
          <a:lstStyle/>
          <a:p>
            <a:fld id="{7BEDCE30-C878-43E8-B5CF-F10159A8B316}" type="datetimeFigureOut">
              <a:rPr lang="tr-TR" smtClean="0"/>
              <a:t>13.02.2026</a:t>
            </a:fld>
            <a:endParaRPr lang="tr-TR"/>
          </a:p>
        </p:txBody>
      </p:sp>
      <p:sp>
        <p:nvSpPr>
          <p:cNvPr id="6" name="Alt Bilgi Yer Tutucusu 5">
            <a:extLst>
              <a:ext uri="{FF2B5EF4-FFF2-40B4-BE49-F238E27FC236}">
                <a16:creationId xmlns:a16="http://schemas.microsoft.com/office/drawing/2014/main" id="{32D9AC9E-4356-0A25-A7A8-FE521CD4EEB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F6EF0D2-39F2-F991-AAF4-7C6BBE7F59A1}"/>
              </a:ext>
            </a:extLst>
          </p:cNvPr>
          <p:cNvSpPr>
            <a:spLocks noGrp="1"/>
          </p:cNvSpPr>
          <p:nvPr>
            <p:ph type="sldNum" sz="quarter" idx="12"/>
          </p:nvPr>
        </p:nvSpPr>
        <p:spPr/>
        <p:txBody>
          <a:bodyPr/>
          <a:lstStyle/>
          <a:p>
            <a:fld id="{9505350A-9DE5-40C8-A4C5-012E57B5E01C}" type="slidenum">
              <a:rPr lang="tr-TR" smtClean="0"/>
              <a:t>‹#›</a:t>
            </a:fld>
            <a:endParaRPr lang="tr-TR"/>
          </a:p>
        </p:txBody>
      </p:sp>
    </p:spTree>
    <p:extLst>
      <p:ext uri="{BB962C8B-B14F-4D97-AF65-F5344CB8AC3E}">
        <p14:creationId xmlns:p14="http://schemas.microsoft.com/office/powerpoint/2010/main" val="369877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2356B8C-961A-F605-5636-1C03FA6CFB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CA719F8-B0E1-B4E1-FF55-7EAAC6D154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CCBE24-B80F-173D-756F-4F0675943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DCE30-C878-43E8-B5CF-F10159A8B316}" type="datetimeFigureOut">
              <a:rPr lang="tr-TR" smtClean="0"/>
              <a:t>13.02.2026</a:t>
            </a:fld>
            <a:endParaRPr lang="tr-TR"/>
          </a:p>
        </p:txBody>
      </p:sp>
      <p:sp>
        <p:nvSpPr>
          <p:cNvPr id="5" name="Alt Bilgi Yer Tutucusu 4">
            <a:extLst>
              <a:ext uri="{FF2B5EF4-FFF2-40B4-BE49-F238E27FC236}">
                <a16:creationId xmlns:a16="http://schemas.microsoft.com/office/drawing/2014/main" id="{C494BC35-96F9-B770-EE51-A9C17F40AC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4DB4E62-9393-5AD8-D159-D80FD293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5350A-9DE5-40C8-A4C5-012E57B5E01C}" type="slidenum">
              <a:rPr lang="tr-TR" smtClean="0"/>
              <a:t>‹#›</a:t>
            </a:fld>
            <a:endParaRPr lang="tr-TR"/>
          </a:p>
        </p:txBody>
      </p:sp>
    </p:spTree>
    <p:extLst>
      <p:ext uri="{BB962C8B-B14F-4D97-AF65-F5344CB8AC3E}">
        <p14:creationId xmlns:p14="http://schemas.microsoft.com/office/powerpoint/2010/main" val="3203029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000000.%202026%20BAHAR%20HIS202%20Atat&#252;rk%20&#304;lkeleri%20ve%20&#304;nk&#305;l&#226;p%20Tarihi\000.1HIS%20202%20Ders%20Sunumlar&#305;\2.%20D&#214;NEM%202.%20HAFTA\BEYNAM%20-%20%20ANKARANIN%20BA&#350;KENT%20OLU&#350;U%20(BELGESEL).mp4" TargetMode="External"/><Relationship Id="rId1" Type="http://schemas.microsoft.com/office/2007/relationships/media" Target="file:///D:\000000.%202026%20BAHAR%20HIS202%20Atat&#252;rk%20&#304;lkeleri%20ve%20&#304;nk&#305;l&#226;p%20Tarihi\000.1HIS%20202%20Ders%20Sunumlar&#305;\2.%20D&#214;NEM%202.%20HAFTA\BEYNAM%20-%20%20ANKARANIN%20BA&#350;KENT%20OLU&#350;U%20(BELGESEL).mp4"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000000.%202026%20BAHAR%20HIS202%20Atat&#252;rk%20&#304;lkeleri%20ve%20&#304;nk&#305;l&#226;p%20Tarihi\000.1HIS%20202%20Ders%20Sunumlar&#305;\2.%20D&#214;NEM%202.%20HAFTA\cumhuriyetin%20ilan&#305;.mp4" TargetMode="External"/><Relationship Id="rId1" Type="http://schemas.microsoft.com/office/2007/relationships/media" Target="file:///D:\000000.%202026%20BAHAR%20HIS202%20Atat&#252;rk%20&#304;lkeleri%20ve%20&#304;nk&#305;l&#226;p%20Tarihi\000.1HIS%20202%20Ders%20Sunumlar&#305;\2.%20D&#214;NEM%202.%20HAFTA\cumhuriyetin%20ilan&#305;.mp4"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000000.%202026%20BAHAR%20HIS202%20Atat&#252;rk%20&#304;lkeleri%20ve%20&#304;nk&#305;l&#226;p%20Tarihi\000.1HIS%20202%20Ders%20Sunumlar&#305;\2.%20D&#214;NEM%202.%20HAFTA\K&#305;sa%20Belgesel-%20Mazhar%20M&#252;fit%20Kansu'dan%20muazzam%20bir%20Atat&#252;rk%20hik&#226;yesi.mp4" TargetMode="External"/><Relationship Id="rId1" Type="http://schemas.microsoft.com/office/2007/relationships/media" Target="file:///D:\000000.%202026%20BAHAR%20HIS202%20Atat&#252;rk%20&#304;lkeleri%20ve%20&#304;nk&#305;l&#226;p%20Tarihi\000.1HIS%20202%20Ders%20Sunumlar&#305;\2.%20D&#214;NEM%202.%20HAFTA\K&#305;sa%20Belgesel-%20Mazhar%20M&#252;fit%20Kansu'dan%20muazzam%20bir%20Atat&#252;rk%20hik&#226;yesi.mp4"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ikdörtgen 3">
            <a:extLst>
              <a:ext uri="{FF2B5EF4-FFF2-40B4-BE49-F238E27FC236}">
                <a16:creationId xmlns:a16="http://schemas.microsoft.com/office/drawing/2014/main" id="{594603A7-4827-4D13-4E93-C93E8C6900BF}"/>
              </a:ext>
            </a:extLst>
          </p:cNvPr>
          <p:cNvSpPr>
            <a:spLocks noChangeArrowheads="1"/>
          </p:cNvSpPr>
          <p:nvPr/>
        </p:nvSpPr>
        <p:spPr bwMode="auto">
          <a:xfrm>
            <a:off x="3309938" y="3914776"/>
            <a:ext cx="5643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Siyasal Alanda İki Büyük İnkılâp</a:t>
            </a:r>
          </a:p>
        </p:txBody>
      </p:sp>
      <p:sp>
        <p:nvSpPr>
          <p:cNvPr id="3075" name="AutoShape 5">
            <a:extLst>
              <a:ext uri="{FF2B5EF4-FFF2-40B4-BE49-F238E27FC236}">
                <a16:creationId xmlns:a16="http://schemas.microsoft.com/office/drawing/2014/main" id="{71ECA4DA-9E6F-FF78-ED08-42DE1F812C54}"/>
              </a:ext>
            </a:extLst>
          </p:cNvPr>
          <p:cNvSpPr>
            <a:spLocks noGrp="1" noChangeArrowheads="1"/>
          </p:cNvSpPr>
          <p:nvPr>
            <p:ph type="subTitle" idx="1"/>
          </p:nvPr>
        </p:nvSpPr>
        <p:spPr>
          <a:xfrm>
            <a:off x="2128838" y="1125538"/>
            <a:ext cx="7993062" cy="2087562"/>
          </a:xfrm>
          <a:prstGeom prst="ribbon">
            <a:avLst>
              <a:gd name="adj1" fmla="val 10963"/>
              <a:gd name="adj2" fmla="val 71750"/>
            </a:avLst>
          </a:prstGeom>
          <a:solidFill>
            <a:srgbClr val="FFFF00"/>
          </a:solidFill>
          <a:ln w="28575">
            <a:solidFill>
              <a:srgbClr val="FF0000"/>
            </a:solidFill>
            <a:round/>
            <a:headEnd/>
            <a:tailEnd/>
          </a:ln>
        </p:spPr>
        <p:txBody>
          <a:bodyPr wrap="none" anchor="ctr"/>
          <a:lstStyle/>
          <a:p>
            <a:pPr eaLnBrk="1" hangingPunct="1"/>
            <a:r>
              <a:rPr lang="tr-TR" altLang="tr-TR" sz="2800" b="1">
                <a:solidFill>
                  <a:srgbClr val="FF0000"/>
                </a:solidFill>
                <a:latin typeface="Arial" panose="020B0604020202020204" pitchFamily="34" charset="0"/>
                <a:cs typeface="Arial" panose="020B0604020202020204" pitchFamily="34" charset="0"/>
              </a:rPr>
              <a:t>ATATÜRK İLKELERİ </a:t>
            </a:r>
          </a:p>
          <a:p>
            <a:pPr eaLnBrk="1" hangingPunct="1"/>
            <a:r>
              <a:rPr lang="tr-TR" altLang="tr-TR" sz="2800" b="1">
                <a:solidFill>
                  <a:srgbClr val="FF0000"/>
                </a:solidFill>
                <a:latin typeface="Arial" panose="020B0604020202020204" pitchFamily="34" charset="0"/>
                <a:cs typeface="Arial" panose="020B0604020202020204" pitchFamily="34" charset="0"/>
              </a:rPr>
              <a:t>VE</a:t>
            </a:r>
          </a:p>
          <a:p>
            <a:pPr eaLnBrk="1" hangingPunct="1"/>
            <a:r>
              <a:rPr lang="tr-TR" altLang="tr-TR" sz="2800" b="1">
                <a:solidFill>
                  <a:srgbClr val="FF0000"/>
                </a:solidFill>
                <a:latin typeface="Arial" panose="020B0604020202020204" pitchFamily="34" charset="0"/>
                <a:cs typeface="Arial" panose="020B0604020202020204" pitchFamily="34" charset="0"/>
              </a:rPr>
              <a:t> İNKILÂP TARİHİ II</a:t>
            </a:r>
            <a:endParaRPr lang="tr-TR" altLang="tr-TR" sz="2800">
              <a:solidFill>
                <a:srgbClr val="FF0000"/>
              </a:solidFill>
              <a:latin typeface="Arial" panose="020B0604020202020204" pitchFamily="34" charset="0"/>
              <a:cs typeface="Arial" panose="020B0604020202020204" pitchFamily="34" charset="0"/>
            </a:endParaRPr>
          </a:p>
        </p:txBody>
      </p:sp>
      <p:sp>
        <p:nvSpPr>
          <p:cNvPr id="3076" name="Dikdörtgen 5">
            <a:extLst>
              <a:ext uri="{FF2B5EF4-FFF2-40B4-BE49-F238E27FC236}">
                <a16:creationId xmlns:a16="http://schemas.microsoft.com/office/drawing/2014/main" id="{65DB327E-9B8F-C275-6F1C-95EFC723C3FC}"/>
              </a:ext>
            </a:extLst>
          </p:cNvPr>
          <p:cNvSpPr>
            <a:spLocks noChangeArrowheads="1"/>
          </p:cNvSpPr>
          <p:nvPr/>
        </p:nvSpPr>
        <p:spPr bwMode="auto">
          <a:xfrm>
            <a:off x="6600825" y="5140326"/>
            <a:ext cx="3709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000" b="1">
                <a:latin typeface="Arial" panose="020B0604020202020204" pitchFamily="34" charset="0"/>
              </a:rPr>
              <a:t>Hazırlayan: Ayhan CANKUT</a:t>
            </a:r>
            <a:r>
              <a:rPr lang="tr-TR" altLang="tr-TR" sz="2000">
                <a:latin typeface="Arial" panose="020B0604020202020204" pitchFamily="34" charset="0"/>
              </a:rPr>
              <a:t> </a:t>
            </a:r>
          </a:p>
          <a:p>
            <a:pPr algn="just" eaLnBrk="1" hangingPunct="1">
              <a:spcBef>
                <a:spcPct val="0"/>
              </a:spcBef>
              <a:buFontTx/>
              <a:buNone/>
            </a:pPr>
            <a:r>
              <a:rPr lang="tr-TR" altLang="tr-TR" sz="2000" b="1">
                <a:latin typeface="Arial" panose="020B0604020202020204" pitchFamily="34" charset="0"/>
              </a:rPr>
              <a:t>	       Dr. Öğr. Üyesi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ayt Numarası Yer Tutucusu 4">
            <a:extLst>
              <a:ext uri="{FF2B5EF4-FFF2-40B4-BE49-F238E27FC236}">
                <a16:creationId xmlns:a16="http://schemas.microsoft.com/office/drawing/2014/main" id="{58BCF14D-E915-0188-D9C3-DF137E4B9D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D4E8AE2-8B6B-4A1A-80D7-3B3AC39410BD}" type="slidenum">
              <a:rPr lang="tr-TR" altLang="tr-TR" sz="1200" b="1">
                <a:latin typeface="Arial" panose="020B0604020202020204" pitchFamily="34" charset="0"/>
              </a:rPr>
              <a:pPr>
                <a:spcBef>
                  <a:spcPct val="0"/>
                </a:spcBef>
                <a:buFontTx/>
                <a:buNone/>
              </a:pPr>
              <a:t>10</a:t>
            </a:fld>
            <a:endParaRPr lang="tr-TR" altLang="tr-TR" sz="1200" b="1">
              <a:latin typeface="Arial" panose="020B0604020202020204" pitchFamily="34" charset="0"/>
            </a:endParaRPr>
          </a:p>
        </p:txBody>
      </p:sp>
      <p:sp>
        <p:nvSpPr>
          <p:cNvPr id="12291" name="Dikdörtgen 6">
            <a:extLst>
              <a:ext uri="{FF2B5EF4-FFF2-40B4-BE49-F238E27FC236}">
                <a16:creationId xmlns:a16="http://schemas.microsoft.com/office/drawing/2014/main" id="{720844D1-1FFE-1C5E-5036-2DCC129C5283}"/>
              </a:ext>
            </a:extLst>
          </p:cNvPr>
          <p:cNvSpPr>
            <a:spLocks noChangeArrowheads="1"/>
          </p:cNvSpPr>
          <p:nvPr/>
        </p:nvSpPr>
        <p:spPr bwMode="auto">
          <a:xfrm>
            <a:off x="1803400" y="4581526"/>
            <a:ext cx="86423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	</a:t>
            </a:r>
            <a:r>
              <a:rPr lang="tr-TR" altLang="tr-TR" sz="2600">
                <a:latin typeface="Arial" panose="020B0604020202020204" pitchFamily="34" charset="0"/>
              </a:rPr>
              <a:t>Atatürk, bu olay üzerine </a:t>
            </a:r>
            <a:r>
              <a:rPr lang="tr-TR" altLang="tr-TR" sz="2600">
                <a:solidFill>
                  <a:srgbClr val="0070C0"/>
                </a:solidFill>
                <a:latin typeface="Arial" panose="020B0604020202020204" pitchFamily="34" charset="0"/>
              </a:rPr>
              <a:t>7 Aralık 1922’de </a:t>
            </a:r>
            <a:r>
              <a:rPr lang="tr-TR" altLang="tr-TR" sz="2600">
                <a:latin typeface="Arial" panose="020B0604020202020204" pitchFamily="34" charset="0"/>
              </a:rPr>
              <a:t>Mecliste    Müdafaa-i Hukuk Grubu yerine </a:t>
            </a:r>
            <a:r>
              <a:rPr lang="tr-TR" altLang="tr-TR" sz="2600">
                <a:solidFill>
                  <a:srgbClr val="0070C0"/>
                </a:solidFill>
                <a:latin typeface="Arial" panose="020B0604020202020204" pitchFamily="34" charset="0"/>
              </a:rPr>
              <a:t>“Halk Fırkası” </a:t>
            </a:r>
            <a:r>
              <a:rPr lang="tr-TR" altLang="tr-TR" sz="2600">
                <a:latin typeface="Arial" panose="020B0604020202020204" pitchFamily="34" charset="0"/>
              </a:rPr>
              <a:t>adlı bir siyasal partinin kurulacağını açıkladı. 13 Ocak 1923’te kamuoyunu yoklamak amacıyla bir yut gezisine çıktı.</a:t>
            </a:r>
            <a:r>
              <a:rPr lang="tr-TR" altLang="tr-TR" sz="2600">
                <a:solidFill>
                  <a:srgbClr val="0070C0"/>
                </a:solidFill>
                <a:latin typeface="Arial" panose="020B0604020202020204" pitchFamily="34" charset="0"/>
              </a:rPr>
              <a:t>	</a:t>
            </a:r>
          </a:p>
        </p:txBody>
      </p:sp>
      <p:sp>
        <p:nvSpPr>
          <p:cNvPr id="12292" name="AutoShape 2">
            <a:extLst>
              <a:ext uri="{FF2B5EF4-FFF2-40B4-BE49-F238E27FC236}">
                <a16:creationId xmlns:a16="http://schemas.microsoft.com/office/drawing/2014/main" id="{76344161-199E-242F-EC7A-4BD667D67E91}"/>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pic>
        <p:nvPicPr>
          <p:cNvPr id="12293" name="Picture 2">
            <a:extLst>
              <a:ext uri="{FF2B5EF4-FFF2-40B4-BE49-F238E27FC236}">
                <a16:creationId xmlns:a16="http://schemas.microsoft.com/office/drawing/2014/main" id="{53B7E4AA-3991-A6C1-97AC-7A57C22BB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979489"/>
            <a:ext cx="424815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descr="atatürk yurt gezisi ile ilgili görsel sonucu">
            <a:extLst>
              <a:ext uri="{FF2B5EF4-FFF2-40B4-BE49-F238E27FC236}">
                <a16:creationId xmlns:a16="http://schemas.microsoft.com/office/drawing/2014/main" id="{C458E100-4CA0-4653-CDE0-4BE3F440E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1347788"/>
            <a:ext cx="3960812"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 Bilgi Yer Tutucusu 1">
            <a:extLst>
              <a:ext uri="{FF2B5EF4-FFF2-40B4-BE49-F238E27FC236}">
                <a16:creationId xmlns:a16="http://schemas.microsoft.com/office/drawing/2014/main" id="{78B1A692-10CD-D0A0-1043-F69E81D0B76B}"/>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yt Numarası Yer Tutucusu 4">
            <a:extLst>
              <a:ext uri="{FF2B5EF4-FFF2-40B4-BE49-F238E27FC236}">
                <a16:creationId xmlns:a16="http://schemas.microsoft.com/office/drawing/2014/main" id="{10CFE599-00DA-5AF7-9D08-D6B0C070FA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60355E5-866A-4718-A464-92E8287EB568}" type="slidenum">
              <a:rPr lang="tr-TR" altLang="tr-TR" sz="1200" b="1">
                <a:latin typeface="Arial" panose="020B0604020202020204" pitchFamily="34" charset="0"/>
              </a:rPr>
              <a:pPr>
                <a:spcBef>
                  <a:spcPct val="0"/>
                </a:spcBef>
                <a:buFontTx/>
                <a:buNone/>
              </a:pPr>
              <a:t>11</a:t>
            </a:fld>
            <a:endParaRPr lang="tr-TR" altLang="tr-TR" sz="1200" b="1">
              <a:latin typeface="Arial" panose="020B0604020202020204" pitchFamily="34" charset="0"/>
            </a:endParaRPr>
          </a:p>
        </p:txBody>
      </p:sp>
      <p:sp>
        <p:nvSpPr>
          <p:cNvPr id="13315" name="Dikdörtgen 6">
            <a:extLst>
              <a:ext uri="{FF2B5EF4-FFF2-40B4-BE49-F238E27FC236}">
                <a16:creationId xmlns:a16="http://schemas.microsoft.com/office/drawing/2014/main" id="{284F4C66-486A-768F-C7E2-308DBA08DCD7}"/>
              </a:ext>
            </a:extLst>
          </p:cNvPr>
          <p:cNvSpPr>
            <a:spLocks noChangeArrowheads="1"/>
          </p:cNvSpPr>
          <p:nvPr/>
        </p:nvSpPr>
        <p:spPr bwMode="auto">
          <a:xfrm>
            <a:off x="1809750" y="4292601"/>
            <a:ext cx="86423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	</a:t>
            </a:r>
            <a:r>
              <a:rPr lang="tr-TR" altLang="tr-TR" sz="2400">
                <a:latin typeface="Arial" panose="020B0604020202020204" pitchFamily="34" charset="0"/>
              </a:rPr>
              <a:t>Muhalifleri </a:t>
            </a:r>
            <a:r>
              <a:rPr lang="tr-TR" altLang="tr-TR" sz="2400">
                <a:solidFill>
                  <a:srgbClr val="FF0000"/>
                </a:solidFill>
                <a:latin typeface="Arial" panose="020B0604020202020204" pitchFamily="34" charset="0"/>
              </a:rPr>
              <a:t>“Hilafet-i İslamiye ve Büyük Millet Meclisi” </a:t>
            </a:r>
            <a:r>
              <a:rPr lang="tr-TR" altLang="tr-TR" sz="2400">
                <a:latin typeface="Arial" panose="020B0604020202020204" pitchFamily="34" charset="0"/>
              </a:rPr>
              <a:t>başlıklı bir broşür yayınladılar. Hilafet kurumunun korunmasını istediler. Mustafa Kemal Paşa verdiği yanıtta, </a:t>
            </a:r>
            <a:r>
              <a:rPr lang="tr-TR" altLang="tr-TR" sz="2400">
                <a:solidFill>
                  <a:srgbClr val="0070C0"/>
                </a:solidFill>
                <a:latin typeface="Arial" panose="020B0604020202020204" pitchFamily="34" charset="0"/>
              </a:rPr>
              <a:t>Meclis’in Halifeye değil, Millete ait olduğunu hilafetin dinle ilgisi olmadığını ve kendilerini öldürmedikçe başladıkları inkılâp ve ilerlemenin durdurulamayacağını açıkladı.</a:t>
            </a:r>
          </a:p>
        </p:txBody>
      </p:sp>
      <p:sp>
        <p:nvSpPr>
          <p:cNvPr id="13316" name="AutoShape 2">
            <a:extLst>
              <a:ext uri="{FF2B5EF4-FFF2-40B4-BE49-F238E27FC236}">
                <a16:creationId xmlns:a16="http://schemas.microsoft.com/office/drawing/2014/main" id="{9FC2BEE8-41A4-1745-BA03-EB96DCD48DEF}"/>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pic>
        <p:nvPicPr>
          <p:cNvPr id="13317" name="Picture 6" descr="İlgili resim">
            <a:extLst>
              <a:ext uri="{FF2B5EF4-FFF2-40B4-BE49-F238E27FC236}">
                <a16:creationId xmlns:a16="http://schemas.microsoft.com/office/drawing/2014/main" id="{EF54EB71-C2F9-C24E-A77C-1F970D84F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76" y="1341438"/>
            <a:ext cx="3814763"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Dikdörtgen 6">
            <a:extLst>
              <a:ext uri="{FF2B5EF4-FFF2-40B4-BE49-F238E27FC236}">
                <a16:creationId xmlns:a16="http://schemas.microsoft.com/office/drawing/2014/main" id="{7A35394C-4F4C-4AAC-70D2-847AFD1F5681}"/>
              </a:ext>
            </a:extLst>
          </p:cNvPr>
          <p:cNvSpPr>
            <a:spLocks noChangeArrowheads="1"/>
          </p:cNvSpPr>
          <p:nvPr/>
        </p:nvSpPr>
        <p:spPr bwMode="auto">
          <a:xfrm>
            <a:off x="1771651" y="765176"/>
            <a:ext cx="496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	Halk Fırkası'nın Kurulması:</a:t>
            </a:r>
          </a:p>
        </p:txBody>
      </p:sp>
      <p:pic>
        <p:nvPicPr>
          <p:cNvPr id="13319" name="Picture 7">
            <a:extLst>
              <a:ext uri="{FF2B5EF4-FFF2-40B4-BE49-F238E27FC236}">
                <a16:creationId xmlns:a16="http://schemas.microsoft.com/office/drawing/2014/main" id="{744029DF-8808-56B7-8F0A-98F79495B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511" r="13023"/>
          <a:stretch>
            <a:fillRect/>
          </a:stretch>
        </p:blipFill>
        <p:spPr bwMode="auto">
          <a:xfrm>
            <a:off x="5951538" y="1433513"/>
            <a:ext cx="433705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 Bilgi Yer Tutucusu 1">
            <a:extLst>
              <a:ext uri="{FF2B5EF4-FFF2-40B4-BE49-F238E27FC236}">
                <a16:creationId xmlns:a16="http://schemas.microsoft.com/office/drawing/2014/main" id="{18359AFF-002C-D4D2-F01F-299F4646AA60}"/>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Numarası Yer Tutucusu 4">
            <a:extLst>
              <a:ext uri="{FF2B5EF4-FFF2-40B4-BE49-F238E27FC236}">
                <a16:creationId xmlns:a16="http://schemas.microsoft.com/office/drawing/2014/main" id="{E2F4998A-DEEA-B3FB-19D2-926362DC38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4F08F1-3BD4-4602-9CF8-BA532C18844F}" type="slidenum">
              <a:rPr lang="tr-TR" altLang="tr-TR" sz="1200" b="1">
                <a:latin typeface="Arial" panose="020B0604020202020204" pitchFamily="34" charset="0"/>
              </a:rPr>
              <a:pPr>
                <a:spcBef>
                  <a:spcPct val="0"/>
                </a:spcBef>
                <a:buFontTx/>
                <a:buNone/>
              </a:pPr>
              <a:t>12</a:t>
            </a:fld>
            <a:endParaRPr lang="tr-TR" altLang="tr-TR" sz="1200" b="1">
              <a:latin typeface="Arial" panose="020B0604020202020204" pitchFamily="34" charset="0"/>
            </a:endParaRPr>
          </a:p>
        </p:txBody>
      </p:sp>
      <p:sp>
        <p:nvSpPr>
          <p:cNvPr id="14339" name="Dikdörtgen 6">
            <a:extLst>
              <a:ext uri="{FF2B5EF4-FFF2-40B4-BE49-F238E27FC236}">
                <a16:creationId xmlns:a16="http://schemas.microsoft.com/office/drawing/2014/main" id="{C1550F80-5F0F-559D-908D-5748BE825ABA}"/>
              </a:ext>
            </a:extLst>
          </p:cNvPr>
          <p:cNvSpPr>
            <a:spLocks noChangeArrowheads="1"/>
          </p:cNvSpPr>
          <p:nvPr/>
        </p:nvSpPr>
        <p:spPr bwMode="auto">
          <a:xfrm>
            <a:off x="1809750" y="692150"/>
            <a:ext cx="86423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	Halk Fırkası'nın Kurulması:</a:t>
            </a:r>
          </a:p>
          <a:p>
            <a:pPr algn="just" eaLnBrk="1" hangingPunct="1">
              <a:spcBef>
                <a:spcPct val="0"/>
              </a:spcBef>
              <a:buFontTx/>
              <a:buNone/>
            </a:pPr>
            <a:r>
              <a:rPr lang="tr-TR" altLang="tr-TR" sz="2400" b="1">
                <a:latin typeface="Arial" panose="020B0604020202020204" pitchFamily="34" charset="0"/>
              </a:rPr>
              <a:t>	</a:t>
            </a:r>
            <a:r>
              <a:rPr lang="tr-TR" altLang="tr-TR" sz="2400">
                <a:latin typeface="Arial" panose="020B0604020202020204" pitchFamily="34" charset="0"/>
              </a:rPr>
              <a:t>8 Nisan 1923’te yayınlanan Halk Fırkası’nın programı ile; </a:t>
            </a:r>
            <a:r>
              <a:rPr lang="tr-TR" altLang="tr-TR" sz="2400" i="1">
                <a:solidFill>
                  <a:srgbClr val="0070C0"/>
                </a:solidFill>
                <a:latin typeface="Arial" panose="020B0604020202020204" pitchFamily="34" charset="0"/>
              </a:rPr>
              <a:t>“Egemenliğin ulusta olduğu, Meclis’in en üstün güç olduğu, bağımsızlık ilkesi kabul ediliyor, ekonomik gelişimin ve eğitimin  esasları açıklanıyordu.” </a:t>
            </a:r>
          </a:p>
          <a:p>
            <a:pPr algn="just" eaLnBrk="1" hangingPunct="1">
              <a:spcBef>
                <a:spcPct val="0"/>
              </a:spcBef>
              <a:buFontTx/>
              <a:buNone/>
            </a:pPr>
            <a:r>
              <a:rPr lang="tr-TR" altLang="tr-TR" sz="2400">
                <a:latin typeface="Arial" panose="020B0604020202020204" pitchFamily="34" charset="0"/>
              </a:rPr>
              <a:t>	Halk Fırkası, </a:t>
            </a:r>
            <a:r>
              <a:rPr lang="tr-TR" altLang="tr-TR" sz="2400">
                <a:solidFill>
                  <a:srgbClr val="0070C0"/>
                </a:solidFill>
                <a:latin typeface="Arial" panose="020B0604020202020204" pitchFamily="34" charset="0"/>
              </a:rPr>
              <a:t>9 Eylül 1923’te </a:t>
            </a:r>
            <a:r>
              <a:rPr lang="tr-TR" altLang="tr-TR" sz="2400">
                <a:latin typeface="Arial" panose="020B0604020202020204" pitchFamily="34" charset="0"/>
              </a:rPr>
              <a:t>kuruldu. 11 Eylül’de çalışmalara başlayan fırkanın genel başkanlığına Mustafa Kemal Paşa, genel sekreterliğine de Recep (Peker) Bey getirildi. </a:t>
            </a:r>
            <a:endParaRPr lang="tr-TR" altLang="tr-TR" sz="2400">
              <a:solidFill>
                <a:srgbClr val="0070C0"/>
              </a:solidFill>
              <a:latin typeface="Arial" panose="020B0604020202020204" pitchFamily="34" charset="0"/>
            </a:endParaRPr>
          </a:p>
        </p:txBody>
      </p:sp>
      <p:sp>
        <p:nvSpPr>
          <p:cNvPr id="14340" name="AutoShape 2">
            <a:extLst>
              <a:ext uri="{FF2B5EF4-FFF2-40B4-BE49-F238E27FC236}">
                <a16:creationId xmlns:a16="http://schemas.microsoft.com/office/drawing/2014/main" id="{2C997484-9728-904B-4C49-CCD25ED66EB9}"/>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pic>
        <p:nvPicPr>
          <p:cNvPr id="14341" name="Picture 1">
            <a:extLst>
              <a:ext uri="{FF2B5EF4-FFF2-40B4-BE49-F238E27FC236}">
                <a16:creationId xmlns:a16="http://schemas.microsoft.com/office/drawing/2014/main" id="{3FAA54A9-45CD-4B26-9166-0A28BD820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4070350"/>
            <a:ext cx="4103688"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a:extLst>
              <a:ext uri="{FF2B5EF4-FFF2-40B4-BE49-F238E27FC236}">
                <a16:creationId xmlns:a16="http://schemas.microsoft.com/office/drawing/2014/main" id="{8749326D-2C34-E110-F351-928743217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4071938"/>
            <a:ext cx="3827462"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 Bilgi Yer Tutucusu 1">
            <a:extLst>
              <a:ext uri="{FF2B5EF4-FFF2-40B4-BE49-F238E27FC236}">
                <a16:creationId xmlns:a16="http://schemas.microsoft.com/office/drawing/2014/main" id="{BCA029C7-35D1-C205-7B7A-86D32DFE7990}"/>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ayt Numarası Yer Tutucusu 4">
            <a:extLst>
              <a:ext uri="{FF2B5EF4-FFF2-40B4-BE49-F238E27FC236}">
                <a16:creationId xmlns:a16="http://schemas.microsoft.com/office/drawing/2014/main" id="{9B920630-66AD-41C7-19DD-F698B248CB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4F02DF-2872-46B2-B321-AA7EBC81FBD0}" type="slidenum">
              <a:rPr lang="tr-TR" altLang="tr-TR" sz="1200" b="1">
                <a:latin typeface="Arial" panose="020B0604020202020204" pitchFamily="34" charset="0"/>
              </a:rPr>
              <a:pPr>
                <a:spcBef>
                  <a:spcPct val="0"/>
                </a:spcBef>
                <a:buFontTx/>
                <a:buNone/>
              </a:pPr>
              <a:t>13</a:t>
            </a:fld>
            <a:endParaRPr lang="tr-TR" altLang="tr-TR" sz="1200" b="1">
              <a:latin typeface="Arial" panose="020B0604020202020204" pitchFamily="34" charset="0"/>
            </a:endParaRPr>
          </a:p>
        </p:txBody>
      </p:sp>
      <p:sp>
        <p:nvSpPr>
          <p:cNvPr id="15363" name="Dikdörtgen 6">
            <a:extLst>
              <a:ext uri="{FF2B5EF4-FFF2-40B4-BE49-F238E27FC236}">
                <a16:creationId xmlns:a16="http://schemas.microsoft.com/office/drawing/2014/main" id="{340AB203-1AD4-4A43-0117-E6AAA525D8A4}"/>
              </a:ext>
            </a:extLst>
          </p:cNvPr>
          <p:cNvSpPr>
            <a:spLocks noChangeArrowheads="1"/>
          </p:cNvSpPr>
          <p:nvPr/>
        </p:nvSpPr>
        <p:spPr bwMode="auto">
          <a:xfrm>
            <a:off x="1809750" y="776289"/>
            <a:ext cx="864235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	</a:t>
            </a:r>
            <a:r>
              <a:rPr lang="tr-TR" altLang="tr-TR" sz="2600" b="1">
                <a:latin typeface="Arial" panose="020B0604020202020204" pitchFamily="34" charset="0"/>
              </a:rPr>
              <a:t>Ankara'nın Resmen Başkent Olması (13 Ekim 1923):</a:t>
            </a:r>
          </a:p>
          <a:p>
            <a:pPr algn="just" eaLnBrk="1" hangingPunct="1">
              <a:spcBef>
                <a:spcPct val="0"/>
              </a:spcBef>
              <a:buFontTx/>
              <a:buNone/>
            </a:pPr>
            <a:endParaRPr lang="tr-TR" altLang="tr-TR" sz="1800" b="1">
              <a:latin typeface="Arial" panose="020B0604020202020204" pitchFamily="34" charset="0"/>
            </a:endParaRPr>
          </a:p>
          <a:p>
            <a:pPr algn="just" eaLnBrk="1" hangingPunct="1">
              <a:spcBef>
                <a:spcPct val="0"/>
              </a:spcBef>
              <a:buFontTx/>
              <a:buNone/>
            </a:pPr>
            <a:r>
              <a:rPr lang="tr-TR" altLang="tr-TR" sz="2400">
                <a:latin typeface="Arial" panose="020B0604020202020204" pitchFamily="34" charset="0"/>
              </a:rPr>
              <a:t>	</a:t>
            </a:r>
            <a:r>
              <a:rPr lang="tr-TR" altLang="tr-TR" sz="2600">
                <a:latin typeface="Arial" panose="020B0604020202020204" pitchFamily="34" charset="0"/>
              </a:rPr>
              <a:t>Lozan Anlaşması’nın onayını müteakip Dışişleri Bakanı İsmet Paşa’nın sunduğu ve </a:t>
            </a:r>
            <a:r>
              <a:rPr lang="tr-TR" altLang="tr-TR" sz="2600">
                <a:solidFill>
                  <a:srgbClr val="FF0000"/>
                </a:solidFill>
                <a:latin typeface="Arial" panose="020B0604020202020204" pitchFamily="34" charset="0"/>
              </a:rPr>
              <a:t>13 Ekim 1923’te </a:t>
            </a:r>
            <a:r>
              <a:rPr lang="tr-TR" altLang="tr-TR" sz="2600">
                <a:latin typeface="Arial" panose="020B0604020202020204" pitchFamily="34" charset="0"/>
              </a:rPr>
              <a:t>kabul edilen tek maddelik bir yasa tasarı uyarınca, Ankara’nın başkent olması onaylandı.</a:t>
            </a:r>
          </a:p>
          <a:p>
            <a:pPr algn="just" eaLnBrk="1" hangingPunct="1">
              <a:spcBef>
                <a:spcPct val="0"/>
              </a:spcBef>
              <a:buFontTx/>
              <a:buNone/>
            </a:pPr>
            <a:endParaRPr lang="tr-TR" altLang="tr-TR" sz="2600">
              <a:latin typeface="Arial" panose="020B0604020202020204" pitchFamily="34" charset="0"/>
            </a:endParaRPr>
          </a:p>
          <a:p>
            <a:pPr algn="just" eaLnBrk="1" hangingPunct="1">
              <a:spcBef>
                <a:spcPct val="0"/>
              </a:spcBef>
              <a:buFontTx/>
              <a:buNone/>
            </a:pPr>
            <a:r>
              <a:rPr lang="tr-TR" altLang="tr-TR" sz="2600">
                <a:latin typeface="Arial" panose="020B0604020202020204" pitchFamily="34" charset="0"/>
              </a:rPr>
              <a:t>	İngiltere, Fransa ve İtalya politik çıkarlarına uymadığı için bu karara karşı çıktılar ve başkentin Ankara olması halinde, büyükelçilerini geri çekerek, ülkelerini orta elçi düzeyinde temsil ettireceklerini bildirdiler. Ancak bu tehditler Ankara hükümetini hiç etkilemedi.</a:t>
            </a:r>
            <a:endParaRPr lang="tr-TR" altLang="tr-TR" sz="2600">
              <a:solidFill>
                <a:srgbClr val="0070C0"/>
              </a:solidFill>
              <a:latin typeface="Arial" panose="020B0604020202020204" pitchFamily="34" charset="0"/>
            </a:endParaRPr>
          </a:p>
        </p:txBody>
      </p:sp>
      <p:sp>
        <p:nvSpPr>
          <p:cNvPr id="15364" name="AutoShape 2">
            <a:extLst>
              <a:ext uri="{FF2B5EF4-FFF2-40B4-BE49-F238E27FC236}">
                <a16:creationId xmlns:a16="http://schemas.microsoft.com/office/drawing/2014/main" id="{B67318C8-B2A9-F837-F39A-883837665702}"/>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sp>
        <p:nvSpPr>
          <p:cNvPr id="2" name="Alt Bilgi Yer Tutucusu 1">
            <a:extLst>
              <a:ext uri="{FF2B5EF4-FFF2-40B4-BE49-F238E27FC236}">
                <a16:creationId xmlns:a16="http://schemas.microsoft.com/office/drawing/2014/main" id="{05080B12-5F2F-734D-1D56-0CE5ECB55B64}"/>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EYNAM -  ANKARANIN BAŞKENT OLUŞU (BELGESEL).mp4">
            <a:hlinkClick r:id="" action="ppaction://media"/>
            <a:extLst>
              <a:ext uri="{FF2B5EF4-FFF2-40B4-BE49-F238E27FC236}">
                <a16:creationId xmlns:a16="http://schemas.microsoft.com/office/drawing/2014/main" id="{1C0C9AE5-253A-260A-3094-AB9E18B587B7}"/>
              </a:ext>
            </a:extLst>
          </p:cNvPr>
          <p:cNvPicPr>
            <a:picLocks noGrp="1" noChangeAspect="1" noChangeArrowheads="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2640014" y="1247775"/>
            <a:ext cx="6840537" cy="5130800"/>
          </a:xfrm>
        </p:spPr>
      </p:pic>
      <p:sp>
        <p:nvSpPr>
          <p:cNvPr id="16387" name="Slayt Numarası Yer Tutucusu 3">
            <a:extLst>
              <a:ext uri="{FF2B5EF4-FFF2-40B4-BE49-F238E27FC236}">
                <a16:creationId xmlns:a16="http://schemas.microsoft.com/office/drawing/2014/main" id="{B68899F2-26B7-D1C0-2643-963BB82AEF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D0AD0D4-B8F4-4229-9695-BA4AC9AF282C}" type="slidenum">
              <a:rPr lang="tr-TR" altLang="tr-TR" sz="1200">
                <a:solidFill>
                  <a:srgbClr val="898989"/>
                </a:solidFill>
              </a:rPr>
              <a:pPr>
                <a:spcBef>
                  <a:spcPct val="0"/>
                </a:spcBef>
                <a:buFontTx/>
                <a:buNone/>
              </a:pPr>
              <a:t>14</a:t>
            </a:fld>
            <a:endParaRPr lang="tr-TR" altLang="tr-TR" sz="1200">
              <a:solidFill>
                <a:srgbClr val="898989"/>
              </a:solidFill>
            </a:endParaRPr>
          </a:p>
        </p:txBody>
      </p:sp>
      <p:sp>
        <p:nvSpPr>
          <p:cNvPr id="16388" name="AutoShape 2">
            <a:extLst>
              <a:ext uri="{FF2B5EF4-FFF2-40B4-BE49-F238E27FC236}">
                <a16:creationId xmlns:a16="http://schemas.microsoft.com/office/drawing/2014/main" id="{EC5C63B3-1819-35E6-F812-A44FA5EF6551}"/>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sp>
        <p:nvSpPr>
          <p:cNvPr id="16389" name="Dikdörtgen 6">
            <a:extLst>
              <a:ext uri="{FF2B5EF4-FFF2-40B4-BE49-F238E27FC236}">
                <a16:creationId xmlns:a16="http://schemas.microsoft.com/office/drawing/2014/main" id="{2ECFFDCF-949B-D06B-AAF5-6A0F58F0665B}"/>
              </a:ext>
            </a:extLst>
          </p:cNvPr>
          <p:cNvSpPr>
            <a:spLocks noChangeArrowheads="1"/>
          </p:cNvSpPr>
          <p:nvPr/>
        </p:nvSpPr>
        <p:spPr bwMode="auto">
          <a:xfrm>
            <a:off x="1809751" y="776288"/>
            <a:ext cx="8462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	Ankara'nın Resmen Başkent Olması </a:t>
            </a:r>
            <a:r>
              <a:rPr lang="tr-TR" altLang="tr-TR" sz="2400" b="1">
                <a:solidFill>
                  <a:srgbClr val="FF0000"/>
                </a:solidFill>
                <a:latin typeface="Arial" panose="020B0604020202020204" pitchFamily="34" charset="0"/>
              </a:rPr>
              <a:t>(13 Ekim 1923)</a:t>
            </a:r>
            <a:r>
              <a:rPr lang="tr-TR" altLang="tr-TR" sz="2400" b="1">
                <a:latin typeface="Arial" panose="020B0604020202020204" pitchFamily="34" charset="0"/>
              </a:rPr>
              <a:t>:</a:t>
            </a:r>
          </a:p>
        </p:txBody>
      </p:sp>
      <p:sp>
        <p:nvSpPr>
          <p:cNvPr id="2" name="Alt Bilgi Yer Tutucusu 1">
            <a:extLst>
              <a:ext uri="{FF2B5EF4-FFF2-40B4-BE49-F238E27FC236}">
                <a16:creationId xmlns:a16="http://schemas.microsoft.com/office/drawing/2014/main" id="{795638EE-7B95-8345-6FBA-27AC6DB08140}"/>
              </a:ext>
            </a:extLst>
          </p:cNvPr>
          <p:cNvSpPr>
            <a:spLocks noGrp="1"/>
          </p:cNvSpPr>
          <p:nvPr>
            <p:ph type="ftr" sz="quarter" idx="11"/>
          </p:nvPr>
        </p:nvSpPr>
        <p:spPr/>
        <p:txBody>
          <a:bodyPr/>
          <a:lstStyle/>
          <a:p>
            <a:pPr>
              <a:defRPr/>
            </a:pPr>
            <a:r>
              <a:rPr lang="tr-TR"/>
              <a:t>Dr. Öğr. Üyesi Ayhan CANKUT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ayt Numarası Yer Tutucusu 4">
            <a:extLst>
              <a:ext uri="{FF2B5EF4-FFF2-40B4-BE49-F238E27FC236}">
                <a16:creationId xmlns:a16="http://schemas.microsoft.com/office/drawing/2014/main" id="{1024FB1D-C059-DFA4-FB88-3B996F61F5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792EF0-3E83-4B3A-AC23-FFB70DCF7A58}" type="slidenum">
              <a:rPr lang="tr-TR" altLang="tr-TR" sz="1200" b="1">
                <a:latin typeface="Arial" panose="020B0604020202020204" pitchFamily="34" charset="0"/>
              </a:rPr>
              <a:pPr>
                <a:spcBef>
                  <a:spcPct val="0"/>
                </a:spcBef>
                <a:buFontTx/>
                <a:buNone/>
              </a:pPr>
              <a:t>15</a:t>
            </a:fld>
            <a:endParaRPr lang="tr-TR" altLang="tr-TR" sz="1200" b="1">
              <a:latin typeface="Arial" panose="020B0604020202020204" pitchFamily="34" charset="0"/>
            </a:endParaRPr>
          </a:p>
        </p:txBody>
      </p:sp>
      <p:sp>
        <p:nvSpPr>
          <p:cNvPr id="17411" name="Dikdörtgen 6">
            <a:extLst>
              <a:ext uri="{FF2B5EF4-FFF2-40B4-BE49-F238E27FC236}">
                <a16:creationId xmlns:a16="http://schemas.microsoft.com/office/drawing/2014/main" id="{C4267E05-7AF1-CA1E-3FCA-5B6695583977}"/>
              </a:ext>
            </a:extLst>
          </p:cNvPr>
          <p:cNvSpPr>
            <a:spLocks noChangeArrowheads="1"/>
          </p:cNvSpPr>
          <p:nvPr/>
        </p:nvSpPr>
        <p:spPr bwMode="auto">
          <a:xfrm>
            <a:off x="1797050" y="633414"/>
            <a:ext cx="8642350" cy="615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	Cumhuriyetin İlanı:</a:t>
            </a:r>
          </a:p>
          <a:p>
            <a:pPr algn="just" eaLnBrk="1" hangingPunct="1">
              <a:spcBef>
                <a:spcPct val="0"/>
              </a:spcBef>
              <a:buFontTx/>
              <a:buNone/>
            </a:pPr>
            <a:endParaRPr lang="tr-TR" altLang="tr-TR" sz="1000" b="1">
              <a:latin typeface="Arial" panose="020B0604020202020204" pitchFamily="34" charset="0"/>
            </a:endParaRPr>
          </a:p>
          <a:p>
            <a:pPr algn="just" eaLnBrk="1" hangingPunct="1">
              <a:spcBef>
                <a:spcPct val="0"/>
              </a:spcBef>
              <a:buFontTx/>
              <a:buNone/>
            </a:pPr>
            <a:r>
              <a:rPr lang="tr-TR" altLang="tr-TR" sz="2400" b="1">
                <a:latin typeface="Arial" panose="020B0604020202020204" pitchFamily="34" charset="0"/>
              </a:rPr>
              <a:t>	</a:t>
            </a:r>
            <a:r>
              <a:rPr lang="tr-TR" altLang="tr-TR" sz="2400">
                <a:latin typeface="Arial" panose="020B0604020202020204" pitchFamily="34" charset="0"/>
              </a:rPr>
              <a:t>Mustafa Kemal, Cumhuriyetin ilânı konusunda aradığı fırsatı, Mecliste hükümetin kurulması hususunda güçlükler ortaya çıkması ile yakaladı.</a:t>
            </a:r>
          </a:p>
          <a:p>
            <a:pPr algn="just" eaLnBrk="1" hangingPunct="1">
              <a:spcBef>
                <a:spcPct val="0"/>
              </a:spcBef>
              <a:buFontTx/>
              <a:buNone/>
            </a:pPr>
            <a:r>
              <a:rPr lang="tr-TR" altLang="tr-TR" sz="2400">
                <a:latin typeface="Arial" panose="020B0604020202020204" pitchFamily="34" charset="0"/>
              </a:rPr>
              <a:t>	Lozan Antlaşması'nın imzalanmasından sonra, Vekiller Kurulu Başkanı </a:t>
            </a:r>
            <a:r>
              <a:rPr lang="tr-TR" altLang="tr-TR" sz="2400">
                <a:solidFill>
                  <a:srgbClr val="0070C0"/>
                </a:solidFill>
                <a:latin typeface="Arial" panose="020B0604020202020204" pitchFamily="34" charset="0"/>
              </a:rPr>
              <a:t>Rauf Bey </a:t>
            </a:r>
            <a:r>
              <a:rPr lang="tr-TR" altLang="tr-TR" sz="2400">
                <a:latin typeface="Arial" panose="020B0604020202020204" pitchFamily="34" charset="0"/>
              </a:rPr>
              <a:t>görevinden çekildi ve yerine </a:t>
            </a:r>
            <a:r>
              <a:rPr lang="tr-TR" altLang="tr-TR" sz="2400">
                <a:solidFill>
                  <a:srgbClr val="0070C0"/>
                </a:solidFill>
                <a:latin typeface="Arial" panose="020B0604020202020204" pitchFamily="34" charset="0"/>
              </a:rPr>
              <a:t>Ali Fethi (Okyar) Bey </a:t>
            </a:r>
            <a:r>
              <a:rPr lang="tr-TR" altLang="tr-TR" sz="2400">
                <a:latin typeface="Arial" panose="020B0604020202020204" pitchFamily="34" charset="0"/>
              </a:rPr>
              <a:t>getirildi. İkinci Meclis’te doğrudan Atatürk’e karşı cephe almaya cesaret edemeyen muhalifler, Vekiller Kurulu'nu iş göremez hale getirdiler. Bunun üzerine Ali Fethi Bey, tüm kabinesiyle istifa etti (27 Ekim 1923).</a:t>
            </a:r>
          </a:p>
          <a:p>
            <a:pPr algn="just" eaLnBrk="1" hangingPunct="1">
              <a:spcBef>
                <a:spcPct val="0"/>
              </a:spcBef>
              <a:buFontTx/>
              <a:buNone/>
            </a:pPr>
            <a:r>
              <a:rPr lang="tr-TR" altLang="tr-TR" sz="2400" b="1">
                <a:latin typeface="Arial" panose="020B0604020202020204" pitchFamily="34" charset="0"/>
              </a:rPr>
              <a:t>	</a:t>
            </a:r>
            <a:r>
              <a:rPr lang="tr-TR" altLang="tr-TR" sz="2400">
                <a:latin typeface="Arial" panose="020B0604020202020204" pitchFamily="34" charset="0"/>
              </a:rPr>
              <a:t>28 Ekim 1923’te Mustafa Kemal Paşa, İsmet Paşa (İnönü), Fethi Bey (Okyar), Kazım Paşa (Özalp), Kemalettin Sami Paşa, Halit Paşa, Rize Mebusu Fuat ve Afyonkarahisar Mebusu Ruşen Eşref Beyi Çankaya’ya yemeğe davet etti. Bu yemek esnasında ertesi gün Cumhuriyet’i ilan edeceklerini açıkladı. </a:t>
            </a:r>
          </a:p>
        </p:txBody>
      </p:sp>
      <p:sp>
        <p:nvSpPr>
          <p:cNvPr id="17412" name="AutoShape 2">
            <a:extLst>
              <a:ext uri="{FF2B5EF4-FFF2-40B4-BE49-F238E27FC236}">
                <a16:creationId xmlns:a16="http://schemas.microsoft.com/office/drawing/2014/main" id="{FA2BCBA1-16FF-9C0D-3836-5CC4AC7A3B90}"/>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sp>
        <p:nvSpPr>
          <p:cNvPr id="2" name="Alt Bilgi Yer Tutucusu 1">
            <a:extLst>
              <a:ext uri="{FF2B5EF4-FFF2-40B4-BE49-F238E27FC236}">
                <a16:creationId xmlns:a16="http://schemas.microsoft.com/office/drawing/2014/main" id="{BFE6A727-E6CA-230F-0B7A-D06D447B8771}"/>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Numarası Yer Tutucusu 4">
            <a:extLst>
              <a:ext uri="{FF2B5EF4-FFF2-40B4-BE49-F238E27FC236}">
                <a16:creationId xmlns:a16="http://schemas.microsoft.com/office/drawing/2014/main" id="{DE1A1B11-60B4-BCF4-049B-772DFA43AF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749A82-056D-4451-A9EE-711A4A18FDEB}" type="slidenum">
              <a:rPr lang="tr-TR" altLang="tr-TR" sz="1200" b="1">
                <a:latin typeface="Arial" panose="020B0604020202020204" pitchFamily="34" charset="0"/>
              </a:rPr>
              <a:pPr>
                <a:spcBef>
                  <a:spcPct val="0"/>
                </a:spcBef>
                <a:buFontTx/>
                <a:buNone/>
              </a:pPr>
              <a:t>16</a:t>
            </a:fld>
            <a:endParaRPr lang="tr-TR" altLang="tr-TR" sz="1200" b="1">
              <a:latin typeface="Arial" panose="020B0604020202020204" pitchFamily="34" charset="0"/>
            </a:endParaRPr>
          </a:p>
        </p:txBody>
      </p:sp>
      <p:sp>
        <p:nvSpPr>
          <p:cNvPr id="19459" name="Dikdörtgen 6">
            <a:extLst>
              <a:ext uri="{FF2B5EF4-FFF2-40B4-BE49-F238E27FC236}">
                <a16:creationId xmlns:a16="http://schemas.microsoft.com/office/drawing/2014/main" id="{B715AA68-5267-0C09-D40D-A822480DD409}"/>
              </a:ext>
            </a:extLst>
          </p:cNvPr>
          <p:cNvSpPr>
            <a:spLocks noChangeArrowheads="1"/>
          </p:cNvSpPr>
          <p:nvPr/>
        </p:nvSpPr>
        <p:spPr bwMode="auto">
          <a:xfrm>
            <a:off x="1809750" y="620713"/>
            <a:ext cx="864235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	</a:t>
            </a:r>
            <a:r>
              <a:rPr lang="tr-TR" altLang="tr-TR" sz="2300">
                <a:latin typeface="Arial" panose="020B0604020202020204" pitchFamily="34" charset="0"/>
              </a:rPr>
              <a:t>Yemekten sonra Mustafa Kemal Paşa ve  İsmet Paşa, o gece Anayasa’da Cumhuriyet’in ilanı için gerekil değişikliği yapan bir kanun tasarısını kaleme aldılar. Bu tasarıya göre Anayasa'nın temel maddeleri ve yönetim biçimi değiştirilecekti.</a:t>
            </a:r>
          </a:p>
          <a:p>
            <a:pPr algn="just" eaLnBrk="1" hangingPunct="1">
              <a:spcBef>
                <a:spcPct val="0"/>
              </a:spcBef>
              <a:buFontTx/>
              <a:buNone/>
            </a:pPr>
            <a:r>
              <a:rPr lang="tr-TR" altLang="tr-TR" sz="2300">
                <a:latin typeface="Arial" panose="020B0604020202020204" pitchFamily="34" charset="0"/>
              </a:rPr>
              <a:t>Mustafa Kemal, bu görüşmelerden sonra Parti Grubuna Anayasa'da değişiklik yapılmasını öngören önergeyi sundu. Buna göre;</a:t>
            </a:r>
          </a:p>
          <a:p>
            <a:pPr algn="just" eaLnBrk="1" hangingPunct="1">
              <a:spcBef>
                <a:spcPct val="0"/>
              </a:spcBef>
              <a:buClr>
                <a:srgbClr val="E46C0A"/>
              </a:buClr>
              <a:buFont typeface="Wingdings" panose="05000000000000000000" pitchFamily="2" charset="2"/>
              <a:buChar char="Ø"/>
            </a:pPr>
            <a:r>
              <a:rPr lang="tr-TR" altLang="tr-TR" sz="2300">
                <a:latin typeface="Arial" panose="020B0604020202020204" pitchFamily="34" charset="0"/>
              </a:rPr>
              <a:t>	Türkiye Devleti’nin hükümet şekil Cumhuriyettir.</a:t>
            </a:r>
          </a:p>
          <a:p>
            <a:pPr algn="just" eaLnBrk="1" hangingPunct="1">
              <a:spcBef>
                <a:spcPct val="0"/>
              </a:spcBef>
              <a:buClr>
                <a:srgbClr val="E46C0A"/>
              </a:buClr>
              <a:buFont typeface="Wingdings" panose="05000000000000000000" pitchFamily="2" charset="2"/>
              <a:buChar char="Ø"/>
            </a:pPr>
            <a:r>
              <a:rPr lang="tr-TR" altLang="tr-TR" sz="2300">
                <a:latin typeface="Arial" panose="020B0604020202020204" pitchFamily="34" charset="0"/>
              </a:rPr>
              <a:t>	Türkiye Devleti, TBMM tarafından idare olunur.</a:t>
            </a:r>
          </a:p>
          <a:p>
            <a:pPr algn="just" eaLnBrk="1" hangingPunct="1">
              <a:spcBef>
                <a:spcPct val="0"/>
              </a:spcBef>
              <a:buClr>
                <a:srgbClr val="E46C0A"/>
              </a:buClr>
              <a:buFont typeface="Wingdings" panose="05000000000000000000" pitchFamily="2" charset="2"/>
              <a:buChar char="Ø"/>
            </a:pPr>
            <a:r>
              <a:rPr lang="tr-TR" altLang="tr-TR" sz="2300">
                <a:latin typeface="Arial" panose="020B0604020202020204" pitchFamily="34" charset="0"/>
              </a:rPr>
              <a:t>	Türkiye Devleti, hükümetin bölündüğü idare şubelerini, icra vekilleri (Bakanlar Kurulu) vasıtasıyla idare eder.</a:t>
            </a:r>
          </a:p>
          <a:p>
            <a:pPr algn="just" eaLnBrk="1" hangingPunct="1">
              <a:spcBef>
                <a:spcPct val="0"/>
              </a:spcBef>
              <a:buClr>
                <a:srgbClr val="E46C0A"/>
              </a:buClr>
              <a:buFontTx/>
              <a:buNone/>
            </a:pPr>
            <a:r>
              <a:rPr lang="tr-TR" altLang="tr-TR" sz="2300">
                <a:latin typeface="Arial" panose="020B0604020202020204" pitchFamily="34" charset="0"/>
              </a:rPr>
              <a:t>Daha sonra TBMM Genel Kurulu’na getirilen bu önerge    </a:t>
            </a:r>
            <a:r>
              <a:rPr lang="tr-TR" altLang="tr-TR" sz="2300">
                <a:solidFill>
                  <a:srgbClr val="000000"/>
                </a:solidFill>
                <a:latin typeface="Arial" panose="020B0604020202020204" pitchFamily="34" charset="0"/>
                <a:cs typeface="Calibri" panose="020F0502020204030204" pitchFamily="34" charset="0"/>
              </a:rPr>
              <a:t>birçok konuşmacının </a:t>
            </a:r>
            <a:r>
              <a:rPr lang="tr-TR" altLang="tr-TR" sz="2300" i="1">
                <a:solidFill>
                  <a:srgbClr val="000000"/>
                </a:solidFill>
                <a:latin typeface="Arial" panose="020B0604020202020204" pitchFamily="34" charset="0"/>
                <a:cs typeface="Calibri" panose="020F0502020204030204" pitchFamily="34" charset="0"/>
              </a:rPr>
              <a:t>“Yaşasın Cumhuriyet!” </a:t>
            </a:r>
            <a:r>
              <a:rPr lang="tr-TR" altLang="tr-TR" sz="2300">
                <a:solidFill>
                  <a:srgbClr val="000000"/>
                </a:solidFill>
                <a:latin typeface="Arial" panose="020B0604020202020204" pitchFamily="34" charset="0"/>
                <a:cs typeface="Calibri" panose="020F0502020204030204" pitchFamily="34" charset="0"/>
              </a:rPr>
              <a:t>sesleriyle alkışlanan konuşmalarıyla kabul edildi. </a:t>
            </a:r>
            <a:r>
              <a:rPr lang="tr-TR" altLang="tr-TR" sz="2300">
                <a:latin typeface="Arial" panose="020B0604020202020204" pitchFamily="34" charset="0"/>
                <a:cs typeface="Calibri" panose="020F0502020204030204" pitchFamily="34" charset="0"/>
              </a:rPr>
              <a:t>Meclis'çe Cumhuriyet kararı 29/30 Ekim 1923 gecesi saat 20.30'da verildi. </a:t>
            </a:r>
            <a:endParaRPr lang="tr-TR" altLang="tr-TR" sz="2300">
              <a:latin typeface="Arial" panose="020B0604020202020204" pitchFamily="34" charset="0"/>
            </a:endParaRPr>
          </a:p>
        </p:txBody>
      </p:sp>
      <p:sp>
        <p:nvSpPr>
          <p:cNvPr id="19460" name="AutoShape 2">
            <a:extLst>
              <a:ext uri="{FF2B5EF4-FFF2-40B4-BE49-F238E27FC236}">
                <a16:creationId xmlns:a16="http://schemas.microsoft.com/office/drawing/2014/main" id="{CE3BDF58-37BC-4229-F6BB-92F3BF3A8E31}"/>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sp>
        <p:nvSpPr>
          <p:cNvPr id="2" name="Alt Bilgi Yer Tutucusu 1">
            <a:extLst>
              <a:ext uri="{FF2B5EF4-FFF2-40B4-BE49-F238E27FC236}">
                <a16:creationId xmlns:a16="http://schemas.microsoft.com/office/drawing/2014/main" id="{671FB504-4B76-2A26-8C3E-6CD20E87F5CB}"/>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umhuriyetin ilanı.mp4">
            <a:hlinkClick r:id="" action="ppaction://media"/>
            <a:extLst>
              <a:ext uri="{FF2B5EF4-FFF2-40B4-BE49-F238E27FC236}">
                <a16:creationId xmlns:a16="http://schemas.microsoft.com/office/drawing/2014/main" id="{71B9E4C5-8453-787F-CADA-598DB094437F}"/>
              </a:ext>
            </a:extLst>
          </p:cNvPr>
          <p:cNvPicPr>
            <a:picLocks noGrp="1" noChangeAspect="1" noChangeArrowheads="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2279651" y="692150"/>
            <a:ext cx="7680325" cy="5761038"/>
          </a:xfrm>
        </p:spPr>
      </p:pic>
      <p:sp>
        <p:nvSpPr>
          <p:cNvPr id="20483" name="Slayt Numarası Yer Tutucusu 3">
            <a:extLst>
              <a:ext uri="{FF2B5EF4-FFF2-40B4-BE49-F238E27FC236}">
                <a16:creationId xmlns:a16="http://schemas.microsoft.com/office/drawing/2014/main" id="{8C221031-E394-8003-0B6D-E4B821975C2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03A0D9-C868-425D-AC86-6D593A78E123}" type="slidenum">
              <a:rPr lang="tr-TR" altLang="tr-TR" sz="1200">
                <a:solidFill>
                  <a:srgbClr val="898989"/>
                </a:solidFill>
              </a:rPr>
              <a:pPr>
                <a:spcBef>
                  <a:spcPct val="0"/>
                </a:spcBef>
                <a:buFontTx/>
                <a:buNone/>
              </a:pPr>
              <a:t>17</a:t>
            </a:fld>
            <a:endParaRPr lang="tr-TR" altLang="tr-TR" sz="1200">
              <a:solidFill>
                <a:srgbClr val="898989"/>
              </a:solidFill>
            </a:endParaRPr>
          </a:p>
        </p:txBody>
      </p:sp>
      <p:sp>
        <p:nvSpPr>
          <p:cNvPr id="20484" name="AutoShape 2">
            <a:extLst>
              <a:ext uri="{FF2B5EF4-FFF2-40B4-BE49-F238E27FC236}">
                <a16:creationId xmlns:a16="http://schemas.microsoft.com/office/drawing/2014/main" id="{CFA0B63C-F5FF-267B-115E-850FC7BF880E}"/>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Cumhuriyetin İlanı</a:t>
            </a:r>
          </a:p>
        </p:txBody>
      </p:sp>
      <p:sp>
        <p:nvSpPr>
          <p:cNvPr id="2" name="Alt Bilgi Yer Tutucusu 1">
            <a:extLst>
              <a:ext uri="{FF2B5EF4-FFF2-40B4-BE49-F238E27FC236}">
                <a16:creationId xmlns:a16="http://schemas.microsoft.com/office/drawing/2014/main" id="{6B500370-CB2E-DE6E-3AF9-0B3B3BCE7A1B}"/>
              </a:ext>
            </a:extLst>
          </p:cNvPr>
          <p:cNvSpPr>
            <a:spLocks noGrp="1"/>
          </p:cNvSpPr>
          <p:nvPr>
            <p:ph type="ftr" sz="quarter" idx="11"/>
          </p:nvPr>
        </p:nvSpPr>
        <p:spPr/>
        <p:txBody>
          <a:bodyPr/>
          <a:lstStyle/>
          <a:p>
            <a:pPr>
              <a:defRPr/>
            </a:pPr>
            <a:r>
              <a:rPr lang="tr-TR"/>
              <a:t>Dr. Öğr. Üyesi Ayhan CANKUT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ayt Numarası Yer Tutucusu 4">
            <a:extLst>
              <a:ext uri="{FF2B5EF4-FFF2-40B4-BE49-F238E27FC236}">
                <a16:creationId xmlns:a16="http://schemas.microsoft.com/office/drawing/2014/main" id="{7D9ED51F-9CDB-A108-7220-09D236C0C2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30972F-E7FD-404F-B110-69B810D71972}" type="slidenum">
              <a:rPr lang="tr-TR" altLang="tr-TR" sz="1200" b="1">
                <a:latin typeface="Arial" panose="020B0604020202020204" pitchFamily="34" charset="0"/>
              </a:rPr>
              <a:pPr>
                <a:spcBef>
                  <a:spcPct val="0"/>
                </a:spcBef>
                <a:buFontTx/>
                <a:buNone/>
              </a:pPr>
              <a:t>18</a:t>
            </a:fld>
            <a:endParaRPr lang="tr-TR" altLang="tr-TR" sz="1200" b="1">
              <a:latin typeface="Arial" panose="020B0604020202020204" pitchFamily="34" charset="0"/>
            </a:endParaRPr>
          </a:p>
        </p:txBody>
      </p:sp>
      <p:sp>
        <p:nvSpPr>
          <p:cNvPr id="21507" name="Dikdörtgen 6">
            <a:extLst>
              <a:ext uri="{FF2B5EF4-FFF2-40B4-BE49-F238E27FC236}">
                <a16:creationId xmlns:a16="http://schemas.microsoft.com/office/drawing/2014/main" id="{AC265F2F-686D-A115-79B5-8695CCC2E43A}"/>
              </a:ext>
            </a:extLst>
          </p:cNvPr>
          <p:cNvSpPr>
            <a:spLocks noChangeArrowheads="1"/>
          </p:cNvSpPr>
          <p:nvPr/>
        </p:nvSpPr>
        <p:spPr bwMode="auto">
          <a:xfrm>
            <a:off x="1774825" y="1006475"/>
            <a:ext cx="50419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	</a:t>
            </a:r>
            <a:r>
              <a:rPr lang="tr-TR" altLang="tr-TR" sz="2800" b="1">
                <a:latin typeface="Arial" panose="020B0604020202020204" pitchFamily="34" charset="0"/>
              </a:rPr>
              <a:t>Cumhuriyetin İlanı:</a:t>
            </a:r>
          </a:p>
          <a:p>
            <a:pPr algn="just" eaLnBrk="1" hangingPunct="1">
              <a:spcBef>
                <a:spcPct val="0"/>
              </a:spcBef>
              <a:buFontTx/>
              <a:buNone/>
            </a:pPr>
            <a:endParaRPr lang="tr-TR" altLang="tr-TR" sz="2800" b="1">
              <a:latin typeface="Arial" panose="020B0604020202020204" pitchFamily="34" charset="0"/>
            </a:endParaRPr>
          </a:p>
          <a:p>
            <a:pPr algn="just" eaLnBrk="1" hangingPunct="1">
              <a:spcBef>
                <a:spcPct val="0"/>
              </a:spcBef>
              <a:buFontTx/>
              <a:buNone/>
            </a:pPr>
            <a:r>
              <a:rPr lang="tr-TR" altLang="tr-TR" sz="2800" b="1">
                <a:latin typeface="Arial" panose="020B0604020202020204" pitchFamily="34" charset="0"/>
              </a:rPr>
              <a:t>	</a:t>
            </a:r>
            <a:r>
              <a:rPr lang="tr-TR" altLang="tr-TR" sz="2800">
                <a:latin typeface="Arial" panose="020B0604020202020204" pitchFamily="34" charset="0"/>
              </a:rPr>
              <a:t>Aynı gece 20.45'de</a:t>
            </a:r>
            <a:r>
              <a:rPr lang="tr-TR" altLang="tr-TR" sz="2800" i="1">
                <a:latin typeface="Arial" panose="020B0604020202020204" pitchFamily="34" charset="0"/>
              </a:rPr>
              <a:t> Mustafa Kemal Paşa </a:t>
            </a:r>
            <a:r>
              <a:rPr lang="tr-TR" altLang="tr-TR" sz="2800">
                <a:latin typeface="Arial" panose="020B0604020202020204" pitchFamily="34" charset="0"/>
              </a:rPr>
              <a:t>oybirliği ile Türkiye Cumhuriyeti'nin ilk     Cumhurbaşkanı olarak seçildi. </a:t>
            </a:r>
          </a:p>
          <a:p>
            <a:pPr algn="just" eaLnBrk="1" hangingPunct="1">
              <a:spcBef>
                <a:spcPct val="0"/>
              </a:spcBef>
              <a:buFontTx/>
              <a:buNone/>
            </a:pPr>
            <a:r>
              <a:rPr lang="tr-TR" altLang="tr-TR" sz="2800">
                <a:latin typeface="Arial" panose="020B0604020202020204" pitchFamily="34" charset="0"/>
              </a:rPr>
              <a:t>	Ertesi gün</a:t>
            </a:r>
            <a:r>
              <a:rPr lang="tr-TR" altLang="tr-TR" sz="2800" i="1">
                <a:latin typeface="Arial" panose="020B0604020202020204" pitchFamily="34" charset="0"/>
              </a:rPr>
              <a:t> Mustafa Kemal Paşa, İsmet Paşa’yı</a:t>
            </a:r>
            <a:r>
              <a:rPr lang="tr-TR" altLang="tr-TR" sz="2800">
                <a:latin typeface="Arial" panose="020B0604020202020204" pitchFamily="34" charset="0"/>
              </a:rPr>
              <a:t> Başbakanlıkla görevlendirdi. Meclis Başkanlığı’na ise</a:t>
            </a:r>
            <a:r>
              <a:rPr lang="tr-TR" altLang="tr-TR" sz="2800" i="1">
                <a:latin typeface="Arial" panose="020B0604020202020204" pitchFamily="34" charset="0"/>
              </a:rPr>
              <a:t> Fethi (Okyar) Bey</a:t>
            </a:r>
            <a:r>
              <a:rPr lang="tr-TR" altLang="tr-TR" sz="2800">
                <a:latin typeface="Arial" panose="020B0604020202020204" pitchFamily="34" charset="0"/>
              </a:rPr>
              <a:t> getirildi.</a:t>
            </a:r>
          </a:p>
          <a:p>
            <a:pPr algn="just" eaLnBrk="1" hangingPunct="1">
              <a:spcBef>
                <a:spcPct val="0"/>
              </a:spcBef>
              <a:buFontTx/>
              <a:buNone/>
            </a:pPr>
            <a:endParaRPr lang="tr-TR" altLang="tr-TR" sz="1000">
              <a:latin typeface="Arial" panose="020B0604020202020204" pitchFamily="34" charset="0"/>
            </a:endParaRPr>
          </a:p>
        </p:txBody>
      </p:sp>
      <p:sp>
        <p:nvSpPr>
          <p:cNvPr id="21508" name="AutoShape 2">
            <a:extLst>
              <a:ext uri="{FF2B5EF4-FFF2-40B4-BE49-F238E27FC236}">
                <a16:creationId xmlns:a16="http://schemas.microsoft.com/office/drawing/2014/main" id="{E3D15180-16A4-B720-2C48-072F9031D870}"/>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pic>
        <p:nvPicPr>
          <p:cNvPr id="21509" name="Picture 8" descr="cumhuriyet ve atatürk ile ilgili görsel sonucu">
            <a:extLst>
              <a:ext uri="{FF2B5EF4-FFF2-40B4-BE49-F238E27FC236}">
                <a16:creationId xmlns:a16="http://schemas.microsoft.com/office/drawing/2014/main" id="{FF9F4E73-024A-A49B-C9AE-9BF388870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063" y="1147764"/>
            <a:ext cx="3313112"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 Bilgi Yer Tutucusu 1">
            <a:extLst>
              <a:ext uri="{FF2B5EF4-FFF2-40B4-BE49-F238E27FC236}">
                <a16:creationId xmlns:a16="http://schemas.microsoft.com/office/drawing/2014/main" id="{8460A626-E238-F7AE-F56C-9932B8181648}"/>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ayt Numarası Yer Tutucusu 4">
            <a:extLst>
              <a:ext uri="{FF2B5EF4-FFF2-40B4-BE49-F238E27FC236}">
                <a16:creationId xmlns:a16="http://schemas.microsoft.com/office/drawing/2014/main" id="{424289A0-35E9-6DBC-2577-A026C0BB65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541867-E4B1-4F3A-816E-E44EE5AE3934}" type="slidenum">
              <a:rPr lang="tr-TR" altLang="tr-TR" sz="1200" b="1">
                <a:latin typeface="Arial" panose="020B0604020202020204" pitchFamily="34" charset="0"/>
              </a:rPr>
              <a:pPr>
                <a:spcBef>
                  <a:spcPct val="0"/>
                </a:spcBef>
                <a:buFontTx/>
                <a:buNone/>
              </a:pPr>
              <a:t>19</a:t>
            </a:fld>
            <a:endParaRPr lang="tr-TR" altLang="tr-TR" sz="1200" b="1">
              <a:latin typeface="Arial" panose="020B0604020202020204" pitchFamily="34" charset="0"/>
            </a:endParaRPr>
          </a:p>
        </p:txBody>
      </p:sp>
      <p:sp>
        <p:nvSpPr>
          <p:cNvPr id="22531" name="Dikdörtgen 6">
            <a:extLst>
              <a:ext uri="{FF2B5EF4-FFF2-40B4-BE49-F238E27FC236}">
                <a16:creationId xmlns:a16="http://schemas.microsoft.com/office/drawing/2014/main" id="{6883419A-6CF6-F614-266C-51FA21407F48}"/>
              </a:ext>
            </a:extLst>
          </p:cNvPr>
          <p:cNvSpPr>
            <a:spLocks noChangeArrowheads="1"/>
          </p:cNvSpPr>
          <p:nvPr/>
        </p:nvSpPr>
        <p:spPr bwMode="auto">
          <a:xfrm>
            <a:off x="1809750" y="549276"/>
            <a:ext cx="86423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endParaRPr lang="tr-TR" altLang="tr-TR" sz="1000">
              <a:latin typeface="Arial" panose="020B0604020202020204" pitchFamily="34" charset="0"/>
            </a:endParaRPr>
          </a:p>
          <a:p>
            <a:pPr algn="just" eaLnBrk="1" hangingPunct="1">
              <a:spcBef>
                <a:spcPct val="0"/>
              </a:spcBef>
              <a:buFontTx/>
              <a:buNone/>
            </a:pPr>
            <a:r>
              <a:rPr lang="tr-TR" altLang="tr-TR" sz="2400" i="1">
                <a:latin typeface="Arial" panose="020B0604020202020204" pitchFamily="34" charset="0"/>
              </a:rPr>
              <a:t>	</a:t>
            </a:r>
            <a:r>
              <a:rPr lang="tr-TR" altLang="tr-TR" sz="2400" b="1" i="1">
                <a:latin typeface="Arial" panose="020B0604020202020204" pitchFamily="34" charset="0"/>
              </a:rPr>
              <a:t>Atatürk’e</a:t>
            </a:r>
            <a:r>
              <a:rPr lang="tr-TR" altLang="tr-TR" sz="2400" b="1">
                <a:latin typeface="Arial" panose="020B0604020202020204" pitchFamily="34" charset="0"/>
              </a:rPr>
              <a:t> göre, </a:t>
            </a:r>
          </a:p>
        </p:txBody>
      </p:sp>
      <p:sp>
        <p:nvSpPr>
          <p:cNvPr id="22532" name="AutoShape 2">
            <a:extLst>
              <a:ext uri="{FF2B5EF4-FFF2-40B4-BE49-F238E27FC236}">
                <a16:creationId xmlns:a16="http://schemas.microsoft.com/office/drawing/2014/main" id="{F879C074-E461-686B-4DFD-F0C0C6F6103E}"/>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sp>
        <p:nvSpPr>
          <p:cNvPr id="22533" name="AutoShape 4" descr="Parşömen">
            <a:extLst>
              <a:ext uri="{FF2B5EF4-FFF2-40B4-BE49-F238E27FC236}">
                <a16:creationId xmlns:a16="http://schemas.microsoft.com/office/drawing/2014/main" id="{DA15C45E-3679-98F6-0DE0-15DA2CE11001}"/>
              </a:ext>
            </a:extLst>
          </p:cNvPr>
          <p:cNvSpPr>
            <a:spLocks noChangeArrowheads="1"/>
          </p:cNvSpPr>
          <p:nvPr/>
        </p:nvSpPr>
        <p:spPr bwMode="auto">
          <a:xfrm>
            <a:off x="1884364" y="981076"/>
            <a:ext cx="8497887" cy="1598613"/>
          </a:xfrm>
          <a:prstGeom prst="horizontalScroll">
            <a:avLst>
              <a:gd name="adj" fmla="val 15310"/>
            </a:avLst>
          </a:prstGeom>
          <a:blipFill dpi="0" rotWithShape="1">
            <a:blip r:embed="rId2"/>
            <a:srcRect/>
            <a:tile tx="0" ty="0" sx="100000" sy="100000" flip="none" algn="tl"/>
          </a:blipFill>
          <a:ln w="9525">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i="1">
                <a:solidFill>
                  <a:srgbClr val="FF0000"/>
                </a:solidFill>
                <a:latin typeface="Arial" panose="020B0604020202020204" pitchFamily="34" charset="0"/>
              </a:rPr>
              <a:t>Cumhuriyet fazilettir. Faziletli ve namuslu insanlar yetiştirir. </a:t>
            </a:r>
            <a:r>
              <a:rPr lang="tr-TR" altLang="tr-TR" sz="2400" i="1">
                <a:latin typeface="Arial" panose="020B0604020202020204" pitchFamily="34" charset="0"/>
              </a:rPr>
              <a:t>Sultanlık ise tam tersine, korku ve tehdide dayalı bir idare olduğu için korkak ve sefil insanlar yetiştirecektir.  </a:t>
            </a:r>
            <a:endParaRPr lang="tr-TR" altLang="tr-TR" sz="2400" b="1" i="1">
              <a:latin typeface="Arial" panose="020B0604020202020204" pitchFamily="34" charset="0"/>
            </a:endParaRPr>
          </a:p>
        </p:txBody>
      </p:sp>
      <p:sp>
        <p:nvSpPr>
          <p:cNvPr id="22534" name="AutoShape 3">
            <a:extLst>
              <a:ext uri="{FF2B5EF4-FFF2-40B4-BE49-F238E27FC236}">
                <a16:creationId xmlns:a16="http://schemas.microsoft.com/office/drawing/2014/main" id="{721333CD-B54A-613A-CB03-CEE85EB90F33}"/>
              </a:ext>
            </a:extLst>
          </p:cNvPr>
          <p:cNvSpPr>
            <a:spLocks noChangeArrowheads="1"/>
          </p:cNvSpPr>
          <p:nvPr/>
        </p:nvSpPr>
        <p:spPr bwMode="auto">
          <a:xfrm>
            <a:off x="1831975" y="4868864"/>
            <a:ext cx="8497888" cy="1184275"/>
          </a:xfrm>
          <a:prstGeom prst="flowChartAlternateProcess">
            <a:avLst/>
          </a:prstGeom>
          <a:solidFill>
            <a:srgbClr val="BDFFEE"/>
          </a:solidFill>
          <a:ln w="28575">
            <a:solidFill>
              <a:srgbClr val="FF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rPr>
              <a:t> </a:t>
            </a:r>
            <a:r>
              <a:rPr lang="tr-TR" altLang="tr-TR" sz="2400" i="1">
                <a:solidFill>
                  <a:srgbClr val="FF0000"/>
                </a:solidFill>
                <a:latin typeface="Arial" panose="020B0604020202020204" pitchFamily="34" charset="0"/>
              </a:rPr>
              <a:t>“</a:t>
            </a:r>
            <a:r>
              <a:rPr lang="tr-TR" altLang="tr-TR" sz="2400">
                <a:solidFill>
                  <a:srgbClr val="FF0000"/>
                </a:solidFill>
                <a:latin typeface="Arial" panose="020B0604020202020204" pitchFamily="34" charset="0"/>
              </a:rPr>
              <a:t>Benim en büyük eserim Cumhuriyettir.” </a:t>
            </a:r>
          </a:p>
          <a:p>
            <a:pPr algn="just" eaLnBrk="1" hangingPunct="1">
              <a:spcBef>
                <a:spcPct val="0"/>
              </a:spcBef>
              <a:buFontTx/>
              <a:buNone/>
            </a:pPr>
            <a:r>
              <a:rPr lang="tr-TR" altLang="tr-TR" sz="2400" b="1"/>
              <a:t>					Mustafa Kemal Atatürk</a:t>
            </a:r>
          </a:p>
        </p:txBody>
      </p:sp>
      <p:sp>
        <p:nvSpPr>
          <p:cNvPr id="22535" name="AutoShape 2" descr="cumhuriyet ve atatürk ile ilgili görsel sonucu">
            <a:extLst>
              <a:ext uri="{FF2B5EF4-FFF2-40B4-BE49-F238E27FC236}">
                <a16:creationId xmlns:a16="http://schemas.microsoft.com/office/drawing/2014/main" id="{B496ED58-C6A1-F551-2D6F-93DB67E87556}"/>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Arial" panose="020B0604020202020204" pitchFamily="34" charset="0"/>
            </a:endParaRPr>
          </a:p>
        </p:txBody>
      </p:sp>
      <p:sp>
        <p:nvSpPr>
          <p:cNvPr id="22536" name="AutoShape 4" descr="cumhuriyet ve atatürk ile ilgili görsel sonucu">
            <a:extLst>
              <a:ext uri="{FF2B5EF4-FFF2-40B4-BE49-F238E27FC236}">
                <a16:creationId xmlns:a16="http://schemas.microsoft.com/office/drawing/2014/main" id="{BEE5BD52-D1AB-4D84-304A-D5528AA46613}"/>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Arial" panose="020B0604020202020204" pitchFamily="34" charset="0"/>
            </a:endParaRPr>
          </a:p>
        </p:txBody>
      </p:sp>
      <p:sp>
        <p:nvSpPr>
          <p:cNvPr id="22537" name="AutoShape 6" descr="cumhuriyet ve atatürk ile ilgili görsel sonucu">
            <a:extLst>
              <a:ext uri="{FF2B5EF4-FFF2-40B4-BE49-F238E27FC236}">
                <a16:creationId xmlns:a16="http://schemas.microsoft.com/office/drawing/2014/main" id="{05C36CD0-13FE-EA28-E576-FCC7FC08C60F}"/>
              </a:ext>
            </a:extLst>
          </p:cNvPr>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Arial" panose="020B0604020202020204" pitchFamily="34" charset="0"/>
            </a:endParaRPr>
          </a:p>
        </p:txBody>
      </p:sp>
      <p:sp>
        <p:nvSpPr>
          <p:cNvPr id="22538" name="AutoShape 8" descr="cumhuriyet ve atatürk ile ilgili görsel sonucu">
            <a:extLst>
              <a:ext uri="{FF2B5EF4-FFF2-40B4-BE49-F238E27FC236}">
                <a16:creationId xmlns:a16="http://schemas.microsoft.com/office/drawing/2014/main" id="{259E397A-B769-B7F4-62AC-8D3AE109B6B4}"/>
              </a:ext>
            </a:extLst>
          </p:cNvPr>
          <p:cNvSpPr>
            <a:spLocks noChangeAspect="1" noChangeArrowheads="1"/>
          </p:cNvSpPr>
          <p:nvPr/>
        </p:nvSpPr>
        <p:spPr bwMode="auto">
          <a:xfrm>
            <a:off x="2136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Arial" panose="020B0604020202020204" pitchFamily="34" charset="0"/>
            </a:endParaRPr>
          </a:p>
        </p:txBody>
      </p:sp>
      <p:pic>
        <p:nvPicPr>
          <p:cNvPr id="22539" name="Picture 9">
            <a:extLst>
              <a:ext uri="{FF2B5EF4-FFF2-40B4-BE49-F238E27FC236}">
                <a16:creationId xmlns:a16="http://schemas.microsoft.com/office/drawing/2014/main" id="{76D72656-091E-FF47-0A28-02074E1CD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4" y="2420938"/>
            <a:ext cx="558482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 Bilgi Yer Tutucusu 1">
            <a:extLst>
              <a:ext uri="{FF2B5EF4-FFF2-40B4-BE49-F238E27FC236}">
                <a16:creationId xmlns:a16="http://schemas.microsoft.com/office/drawing/2014/main" id="{D1AF1525-561A-625C-9C3A-41586C47AC8C}"/>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ayt Numarası Yer Tutucusu 4">
            <a:extLst>
              <a:ext uri="{FF2B5EF4-FFF2-40B4-BE49-F238E27FC236}">
                <a16:creationId xmlns:a16="http://schemas.microsoft.com/office/drawing/2014/main" id="{EFF40870-D2A4-EAD6-E592-5B5ECC284E4F}"/>
              </a:ext>
            </a:extLst>
          </p:cNvPr>
          <p:cNvSpPr>
            <a:spLocks noGrp="1"/>
          </p:cNvSpPr>
          <p:nvPr>
            <p:ph type="sldNum" sz="quarter" idx="12"/>
          </p:nvPr>
        </p:nvSpPr>
        <p:spPr bwMode="auto">
          <a:xfrm>
            <a:off x="8077200" y="592137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E19DF5A-BC78-463E-9F93-882D85E11518}" type="slidenum">
              <a:rPr lang="tr-TR" altLang="tr-TR" sz="1200" b="1">
                <a:latin typeface="Arial" panose="020B0604020202020204" pitchFamily="34" charset="0"/>
              </a:rPr>
              <a:pPr>
                <a:spcBef>
                  <a:spcPct val="0"/>
                </a:spcBef>
                <a:buFontTx/>
                <a:buNone/>
              </a:pPr>
              <a:t>2</a:t>
            </a:fld>
            <a:endParaRPr lang="tr-TR" altLang="tr-TR" sz="1200" b="1">
              <a:latin typeface="Arial" panose="020B0604020202020204" pitchFamily="34" charset="0"/>
            </a:endParaRPr>
          </a:p>
        </p:txBody>
      </p:sp>
      <p:sp>
        <p:nvSpPr>
          <p:cNvPr id="4099" name="AutoShape 4" descr="Parşömen">
            <a:extLst>
              <a:ext uri="{FF2B5EF4-FFF2-40B4-BE49-F238E27FC236}">
                <a16:creationId xmlns:a16="http://schemas.microsoft.com/office/drawing/2014/main" id="{E4170192-7E42-1819-E40D-809117C91F88}"/>
              </a:ext>
            </a:extLst>
          </p:cNvPr>
          <p:cNvSpPr>
            <a:spLocks noChangeArrowheads="1"/>
          </p:cNvSpPr>
          <p:nvPr/>
        </p:nvSpPr>
        <p:spPr bwMode="auto">
          <a:xfrm>
            <a:off x="1919289" y="901701"/>
            <a:ext cx="8497887" cy="1598613"/>
          </a:xfrm>
          <a:prstGeom prst="horizontalScroll">
            <a:avLst>
              <a:gd name="adj" fmla="val 15310"/>
            </a:avLst>
          </a:prstGeom>
          <a:blipFill dpi="0" rotWithShape="1">
            <a:blip r:embed="rId2"/>
            <a:srcRect/>
            <a:tile tx="0" ty="0" sx="100000" sy="100000" flip="none" algn="tl"/>
          </a:blipFill>
          <a:ln w="9525">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tr-TR" altLang="tr-TR" sz="2400" b="1" u="sng">
              <a:solidFill>
                <a:srgbClr val="0000CC"/>
              </a:solidFill>
              <a:latin typeface="Arial" panose="020B0604020202020204" pitchFamily="34" charset="0"/>
            </a:endParaRPr>
          </a:p>
          <a:p>
            <a:pPr algn="ctr" eaLnBrk="1" hangingPunct="1">
              <a:spcBef>
                <a:spcPct val="0"/>
              </a:spcBef>
              <a:buFontTx/>
              <a:buNone/>
            </a:pPr>
            <a:r>
              <a:rPr lang="tr-TR" altLang="tr-TR" sz="2400" b="1" u="sng">
                <a:solidFill>
                  <a:srgbClr val="FF3300"/>
                </a:solidFill>
                <a:latin typeface="Arial" panose="020B0604020202020204" pitchFamily="34" charset="0"/>
              </a:rPr>
              <a:t>Cumhuriyet Kavramı:</a:t>
            </a:r>
            <a:r>
              <a:rPr lang="tr-TR" altLang="tr-TR" sz="2400" b="1">
                <a:solidFill>
                  <a:srgbClr val="FF3300"/>
                </a:solidFill>
                <a:latin typeface="Arial" panose="020B0604020202020204" pitchFamily="34" charset="0"/>
              </a:rPr>
              <a:t> </a:t>
            </a:r>
          </a:p>
          <a:p>
            <a:pPr algn="ctr" eaLnBrk="1" hangingPunct="1">
              <a:spcBef>
                <a:spcPct val="0"/>
              </a:spcBef>
              <a:buFontTx/>
              <a:buNone/>
            </a:pPr>
            <a:r>
              <a:rPr lang="tr-TR" altLang="tr-TR" sz="2400" b="1">
                <a:latin typeface="Arial" panose="020B0604020202020204" pitchFamily="34" charset="0"/>
              </a:rPr>
              <a:t>Arapça bir sözcüktür. </a:t>
            </a:r>
          </a:p>
          <a:p>
            <a:pPr algn="ctr" eaLnBrk="1" hangingPunct="1">
              <a:spcBef>
                <a:spcPct val="0"/>
              </a:spcBef>
              <a:buFontTx/>
              <a:buNone/>
            </a:pPr>
            <a:endParaRPr lang="tr-TR" altLang="tr-TR" sz="2400" b="1">
              <a:latin typeface="Arial" panose="020B0604020202020204" pitchFamily="34" charset="0"/>
            </a:endParaRPr>
          </a:p>
        </p:txBody>
      </p:sp>
      <p:sp>
        <p:nvSpPr>
          <p:cNvPr id="4100" name="İçerik Yer Tutucusu 2">
            <a:extLst>
              <a:ext uri="{FF2B5EF4-FFF2-40B4-BE49-F238E27FC236}">
                <a16:creationId xmlns:a16="http://schemas.microsoft.com/office/drawing/2014/main" id="{5AEC09DB-7EC3-5310-B27E-058D8034A78F}"/>
              </a:ext>
            </a:extLst>
          </p:cNvPr>
          <p:cNvSpPr>
            <a:spLocks noGrp="1"/>
          </p:cNvSpPr>
          <p:nvPr>
            <p:ph idx="1"/>
          </p:nvPr>
        </p:nvSpPr>
        <p:spPr>
          <a:xfrm>
            <a:off x="1954214" y="2500313"/>
            <a:ext cx="8429625" cy="3429000"/>
          </a:xfrm>
        </p:spPr>
        <p:txBody>
          <a:bodyPr/>
          <a:lstStyle/>
          <a:p>
            <a:pPr marL="0" indent="0">
              <a:buNone/>
            </a:pPr>
            <a:r>
              <a:rPr lang="tr-TR" altLang="tr-TR" sz="2200" b="1" u="sng">
                <a:solidFill>
                  <a:srgbClr val="FF3300"/>
                </a:solidFill>
                <a:latin typeface="Arial" panose="020B0604020202020204" pitchFamily="34" charset="0"/>
                <a:cs typeface="Arial" panose="020B0604020202020204" pitchFamily="34" charset="0"/>
              </a:rPr>
              <a:t>Cumhuriyet;</a:t>
            </a:r>
          </a:p>
          <a:p>
            <a:pPr marL="0" indent="0" algn="just">
              <a:buClr>
                <a:srgbClr val="FF3300"/>
              </a:buClr>
              <a:buFont typeface="Wingdings" panose="05000000000000000000" pitchFamily="2" charset="2"/>
              <a:buChar char="Ø"/>
            </a:pPr>
            <a:r>
              <a:rPr lang="tr-TR" altLang="tr-TR" sz="2200" b="1">
                <a:latin typeface="Arial" panose="020B0604020202020204" pitchFamily="34" charset="0"/>
                <a:cs typeface="Arial" panose="020B0604020202020204" pitchFamily="34" charset="0"/>
              </a:rPr>
              <a:t> </a:t>
            </a:r>
            <a:r>
              <a:rPr lang="tr-TR" altLang="tr-TR" sz="2400" b="1">
                <a:latin typeface="Arial" panose="020B0604020202020204" pitchFamily="34" charset="0"/>
                <a:cs typeface="Arial" panose="020B0604020202020204" pitchFamily="34" charset="0"/>
              </a:rPr>
              <a:t>Bir devlet ve hükümet biçimidir. </a:t>
            </a:r>
          </a:p>
          <a:p>
            <a:pPr marL="0" indent="0" algn="just">
              <a:buClr>
                <a:srgbClr val="FF3300"/>
              </a:buClr>
              <a:buFont typeface="Wingdings" panose="05000000000000000000" pitchFamily="2" charset="2"/>
              <a:buChar char="Ø"/>
            </a:pPr>
            <a:r>
              <a:rPr lang="tr-TR" altLang="tr-TR" sz="2400" b="1">
                <a:latin typeface="Arial" panose="020B0604020202020204" pitchFamily="34" charset="0"/>
                <a:cs typeface="Arial" panose="020B0604020202020204" pitchFamily="34" charset="0"/>
              </a:rPr>
              <a:t>Bir ülkedeki temel organların, halkın yaptığı bir seçimle işbaşına gelmesidir. </a:t>
            </a:r>
          </a:p>
          <a:p>
            <a:pPr marL="0" indent="0" algn="just">
              <a:buClr>
                <a:srgbClr val="FF3300"/>
              </a:buClr>
              <a:buFont typeface="Wingdings" panose="05000000000000000000" pitchFamily="2" charset="2"/>
              <a:buChar char="Ø"/>
            </a:pPr>
            <a:r>
              <a:rPr lang="tr-TR" altLang="tr-TR" sz="2400" b="1">
                <a:latin typeface="Arial" panose="020B0604020202020204" pitchFamily="34" charset="0"/>
                <a:cs typeface="Arial" panose="020B0604020202020204" pitchFamily="34" charset="0"/>
              </a:rPr>
              <a:t>Egemenlik toplumun tümüne aittir. </a:t>
            </a:r>
          </a:p>
          <a:p>
            <a:pPr marL="0" indent="0" algn="just">
              <a:buClr>
                <a:srgbClr val="FF3300"/>
              </a:buClr>
              <a:buFont typeface="Wingdings" panose="05000000000000000000" pitchFamily="2" charset="2"/>
              <a:buChar char="Ø"/>
            </a:pPr>
            <a:r>
              <a:rPr lang="tr-TR" altLang="tr-TR" sz="2400" b="1">
                <a:latin typeface="Arial" panose="020B0604020202020204" pitchFamily="34" charset="0"/>
                <a:cs typeface="Arial" panose="020B0604020202020204" pitchFamily="34" charset="0"/>
              </a:rPr>
              <a:t>Bütün vatandaşlar, devlet yönetimine eşit olarak katılırlar.</a:t>
            </a:r>
          </a:p>
          <a:p>
            <a:pPr marL="0" indent="0" algn="just">
              <a:buClr>
                <a:srgbClr val="FF3300"/>
              </a:buClr>
              <a:buFont typeface="Wingdings" panose="05000000000000000000" pitchFamily="2" charset="2"/>
              <a:buChar char="Ø"/>
            </a:pPr>
            <a:r>
              <a:rPr lang="tr-TR" altLang="tr-TR" sz="2400" b="1">
                <a:latin typeface="Arial" panose="020B0604020202020204" pitchFamily="34" charset="0"/>
                <a:cs typeface="Arial" panose="020B0604020202020204" pitchFamily="34" charset="0"/>
              </a:rPr>
              <a:t> Devlet, onların ortak iradelerinin sonucudur.</a:t>
            </a:r>
          </a:p>
          <a:p>
            <a:pPr marL="0" indent="0" algn="just">
              <a:lnSpc>
                <a:spcPct val="120000"/>
              </a:lnSpc>
              <a:spcBef>
                <a:spcPts val="600"/>
              </a:spcBef>
              <a:spcAft>
                <a:spcPts val="600"/>
              </a:spcAft>
              <a:buNone/>
            </a:pPr>
            <a:endParaRPr lang="tr-TR" altLang="tr-TR" sz="2200">
              <a:latin typeface="Arial" panose="020B0604020202020204" pitchFamily="34" charset="0"/>
              <a:cs typeface="Arial" panose="020B0604020202020204" pitchFamily="34" charset="0"/>
            </a:endParaRPr>
          </a:p>
        </p:txBody>
      </p:sp>
      <p:sp>
        <p:nvSpPr>
          <p:cNvPr id="4101" name="AutoShape 2">
            <a:extLst>
              <a:ext uri="{FF2B5EF4-FFF2-40B4-BE49-F238E27FC236}">
                <a16:creationId xmlns:a16="http://schemas.microsoft.com/office/drawing/2014/main" id="{7A72B391-700F-4CE8-65AA-30B70544A723}"/>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sp>
        <p:nvSpPr>
          <p:cNvPr id="2" name="Alt Bilgi Yer Tutucusu 1">
            <a:extLst>
              <a:ext uri="{FF2B5EF4-FFF2-40B4-BE49-F238E27FC236}">
                <a16:creationId xmlns:a16="http://schemas.microsoft.com/office/drawing/2014/main" id="{BC18D2E0-1654-FB8E-4A1A-E39D91B8C874}"/>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Numarası Yer Tutucusu 4">
            <a:extLst>
              <a:ext uri="{FF2B5EF4-FFF2-40B4-BE49-F238E27FC236}">
                <a16:creationId xmlns:a16="http://schemas.microsoft.com/office/drawing/2014/main" id="{51D17FDC-C8CE-E57E-A562-1EE7A0A068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E7C0B6-3B7C-4D0D-AD17-B2221E05837F}" type="slidenum">
              <a:rPr lang="tr-TR" altLang="tr-TR" sz="1200" b="1">
                <a:latin typeface="Arial" panose="020B0604020202020204" pitchFamily="34" charset="0"/>
              </a:rPr>
              <a:pPr>
                <a:spcBef>
                  <a:spcPct val="0"/>
                </a:spcBef>
                <a:buFontTx/>
                <a:buNone/>
              </a:pPr>
              <a:t>20</a:t>
            </a:fld>
            <a:endParaRPr lang="tr-TR" altLang="tr-TR" sz="1200" b="1">
              <a:latin typeface="Arial" panose="020B0604020202020204" pitchFamily="34" charset="0"/>
            </a:endParaRPr>
          </a:p>
        </p:txBody>
      </p:sp>
      <p:sp>
        <p:nvSpPr>
          <p:cNvPr id="23555" name="Dikdörtgen 6">
            <a:extLst>
              <a:ext uri="{FF2B5EF4-FFF2-40B4-BE49-F238E27FC236}">
                <a16:creationId xmlns:a16="http://schemas.microsoft.com/office/drawing/2014/main" id="{3B0AA881-09C0-6E80-12B4-B4216ECDB799}"/>
              </a:ext>
            </a:extLst>
          </p:cNvPr>
          <p:cNvSpPr>
            <a:spLocks noChangeArrowheads="1"/>
          </p:cNvSpPr>
          <p:nvPr/>
        </p:nvSpPr>
        <p:spPr bwMode="auto">
          <a:xfrm>
            <a:off x="1809750" y="776288"/>
            <a:ext cx="86423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indent="45720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	</a:t>
            </a:r>
            <a:r>
              <a:rPr lang="tr-TR" altLang="tr-TR" sz="2400">
                <a:latin typeface="Arial" panose="020B0604020202020204" pitchFamily="34" charset="0"/>
              </a:rPr>
              <a:t> Ancak cumhuriyetin ilanı, Halifelik taraftarları ile olan mücadeleyi açığa çıkarmıştı. Halifeliği vazgeçilmez bir makam olarak görenler, cumhuriyet sistemini tepki ile karşıladılar. </a:t>
            </a:r>
          </a:p>
          <a:p>
            <a:pPr algn="just" eaLnBrk="1" hangingPunct="1">
              <a:spcBef>
                <a:spcPct val="0"/>
              </a:spcBef>
              <a:buFontTx/>
              <a:buNone/>
            </a:pPr>
            <a:endParaRPr lang="tr-TR" altLang="tr-TR" sz="1000">
              <a:latin typeface="Arial" panose="020B0604020202020204" pitchFamily="34" charset="0"/>
            </a:endParaRPr>
          </a:p>
          <a:p>
            <a:pPr algn="just" eaLnBrk="1" hangingPunct="1">
              <a:spcBef>
                <a:spcPct val="0"/>
              </a:spcBef>
              <a:buFontTx/>
              <a:buNone/>
            </a:pPr>
            <a:r>
              <a:rPr lang="tr-TR" altLang="tr-TR" sz="2400">
                <a:latin typeface="Arial" panose="020B0604020202020204" pitchFamily="34" charset="0"/>
              </a:rPr>
              <a:t>	Hilafet taraftarı olan bazı gazeteler de cumhuriyetin ilanı üzerine tepkilerini açıkça ortaya koydular.</a:t>
            </a:r>
          </a:p>
          <a:p>
            <a:pPr algn="just" eaLnBrk="1" hangingPunct="1">
              <a:spcBef>
                <a:spcPct val="0"/>
              </a:spcBef>
              <a:buFontTx/>
              <a:buNone/>
            </a:pPr>
            <a:endParaRPr lang="tr-TR" altLang="tr-TR" sz="1000">
              <a:latin typeface="Arial" panose="020B0604020202020204" pitchFamily="34" charset="0"/>
            </a:endParaRPr>
          </a:p>
          <a:p>
            <a:pPr marL="0" lvl="1" algn="just">
              <a:spcBef>
                <a:spcPct val="0"/>
              </a:spcBef>
              <a:buNone/>
            </a:pPr>
            <a:r>
              <a:rPr lang="tr-TR" altLang="tr-TR" sz="2400">
                <a:latin typeface="Arial" panose="020B0604020202020204" pitchFamily="34" charset="0"/>
              </a:rPr>
              <a:t>Bu gazetelerde, </a:t>
            </a:r>
            <a:r>
              <a:rPr lang="tr-TR" altLang="tr-TR" sz="2400" i="1">
                <a:solidFill>
                  <a:srgbClr val="0070C0"/>
                </a:solidFill>
                <a:latin typeface="Arial" panose="020B0604020202020204" pitchFamily="34" charset="0"/>
              </a:rPr>
              <a:t>“Cumhuriyetin ilanının medeni dünyayı okumuş, anlamış, devlet idaresine ehil kimselerin aklının eseri olamayacağı, cumhuriyetin alkış ile, dua ile, şenlikle yaşayamayacağı, cumhuriyetin bir tılsım olmadığı, her işin ve derdin bundan böyle kendiliğinden çözülmeyeceği, cumhuriyete put gibi tapılamayacağı”</a:t>
            </a:r>
            <a:r>
              <a:rPr lang="tr-TR" altLang="tr-TR" sz="2400">
                <a:solidFill>
                  <a:srgbClr val="0070C0"/>
                </a:solidFill>
                <a:latin typeface="Arial" panose="020B0604020202020204" pitchFamily="34" charset="0"/>
              </a:rPr>
              <a:t> </a:t>
            </a:r>
            <a:r>
              <a:rPr lang="tr-TR" altLang="tr-TR" sz="2400">
                <a:latin typeface="Arial" panose="020B0604020202020204" pitchFamily="34" charset="0"/>
              </a:rPr>
              <a:t>yazılıyordu. Hatta.</a:t>
            </a:r>
            <a:r>
              <a:rPr lang="tr-TR" altLang="tr-TR" sz="2400" i="1">
                <a:latin typeface="Arial" panose="020B0604020202020204" pitchFamily="34" charset="0"/>
              </a:rPr>
              <a:t> Mustafa Kemal Paşanın</a:t>
            </a:r>
            <a:r>
              <a:rPr lang="tr-TR" altLang="tr-TR" sz="2400">
                <a:latin typeface="Arial" panose="020B0604020202020204" pitchFamily="34" charset="0"/>
              </a:rPr>
              <a:t> politikadan çekilmesini istiyor, ülke yeniden bir çıkmaza girmiş gibi yayın yapıyorlardı.</a:t>
            </a:r>
            <a:endParaRPr lang="tr-TR" altLang="tr-TR" sz="2400" b="1">
              <a:latin typeface="Arial" panose="020B0604020202020204" pitchFamily="34" charset="0"/>
            </a:endParaRPr>
          </a:p>
        </p:txBody>
      </p:sp>
      <p:sp>
        <p:nvSpPr>
          <p:cNvPr id="23556" name="AutoShape 2">
            <a:extLst>
              <a:ext uri="{FF2B5EF4-FFF2-40B4-BE49-F238E27FC236}">
                <a16:creationId xmlns:a16="http://schemas.microsoft.com/office/drawing/2014/main" id="{BAF570AC-205A-53FA-0C4A-6D27CB9A158A}"/>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sp>
        <p:nvSpPr>
          <p:cNvPr id="2" name="Alt Bilgi Yer Tutucusu 1">
            <a:extLst>
              <a:ext uri="{FF2B5EF4-FFF2-40B4-BE49-F238E27FC236}">
                <a16:creationId xmlns:a16="http://schemas.microsoft.com/office/drawing/2014/main" id="{B1711992-DF0E-1AEC-5630-BD46434B147E}"/>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ayt Numarası Yer Tutucusu 4">
            <a:extLst>
              <a:ext uri="{FF2B5EF4-FFF2-40B4-BE49-F238E27FC236}">
                <a16:creationId xmlns:a16="http://schemas.microsoft.com/office/drawing/2014/main" id="{09FCEEF3-7A8A-9F78-9D8B-2080782B62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4852F3C-F818-467E-BC9E-FF35839DE76A}" type="slidenum">
              <a:rPr lang="tr-TR" altLang="tr-TR" sz="1200" b="1">
                <a:latin typeface="Arial" panose="020B0604020202020204" pitchFamily="34" charset="0"/>
              </a:rPr>
              <a:pPr>
                <a:spcBef>
                  <a:spcPct val="0"/>
                </a:spcBef>
                <a:buFontTx/>
                <a:buNone/>
              </a:pPr>
              <a:t>21</a:t>
            </a:fld>
            <a:endParaRPr lang="tr-TR" altLang="tr-TR" sz="1200" b="1">
              <a:latin typeface="Arial" panose="020B0604020202020204" pitchFamily="34" charset="0"/>
            </a:endParaRPr>
          </a:p>
        </p:txBody>
      </p:sp>
      <p:sp>
        <p:nvSpPr>
          <p:cNvPr id="24579" name="Dikdörtgen 6">
            <a:extLst>
              <a:ext uri="{FF2B5EF4-FFF2-40B4-BE49-F238E27FC236}">
                <a16:creationId xmlns:a16="http://schemas.microsoft.com/office/drawing/2014/main" id="{5EC6BFE9-5A9E-1145-C78E-EAD01943788F}"/>
              </a:ext>
            </a:extLst>
          </p:cNvPr>
          <p:cNvSpPr>
            <a:spLocks noChangeArrowheads="1"/>
          </p:cNvSpPr>
          <p:nvPr/>
        </p:nvSpPr>
        <p:spPr bwMode="auto">
          <a:xfrm>
            <a:off x="1809750" y="658813"/>
            <a:ext cx="864235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13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Bazı milletvekilleri, Meclis’te cumhuriyet aleyhine ve hilâfet lehine, bazı etkinliklere giriştiler. Yayınladıkları bir broşürle </a:t>
            </a:r>
            <a:r>
              <a:rPr lang="tr-TR" altLang="tr-TR" sz="2400">
                <a:solidFill>
                  <a:srgbClr val="0070C0"/>
                </a:solidFill>
                <a:latin typeface="Arial" panose="020B0604020202020204" pitchFamily="34" charset="0"/>
              </a:rPr>
              <a:t>"Halife Meclisin, Meclis Halifenindir" </a:t>
            </a:r>
            <a:r>
              <a:rPr lang="tr-TR" altLang="tr-TR" sz="2400">
                <a:latin typeface="Arial" panose="020B0604020202020204" pitchFamily="34" charset="0"/>
              </a:rPr>
              <a:t>diyerek, halifenin meclisin üstünde olduğunu ve onu devletin başı olarak görmek istediklerini belirtiyorlardı. </a:t>
            </a:r>
          </a:p>
          <a:p>
            <a:pPr algn="just" eaLnBrk="1" hangingPunct="1">
              <a:spcBef>
                <a:spcPct val="0"/>
              </a:spcBef>
              <a:buFontTx/>
              <a:buNone/>
            </a:pPr>
            <a:r>
              <a:rPr lang="tr-TR" altLang="tr-TR" sz="2400">
                <a:solidFill>
                  <a:srgbClr val="0070C0"/>
                </a:solidFill>
                <a:latin typeface="Arial" panose="020B0604020202020204" pitchFamily="34" charset="0"/>
              </a:rPr>
              <a:t>Halife yanlıları Abdülmecit’in çevresinde toplanmışlar</a:t>
            </a:r>
            <a:r>
              <a:rPr lang="tr-TR" altLang="tr-TR" sz="2400">
                <a:latin typeface="Arial" panose="020B0604020202020204" pitchFamily="34" charset="0"/>
              </a:rPr>
              <a:t>, bazı milletvekilleri aracılığıyla yoğun bir propagandaya girişmişlerdi. </a:t>
            </a:r>
            <a:r>
              <a:rPr lang="tr-TR" altLang="tr-TR" sz="2400">
                <a:solidFill>
                  <a:srgbClr val="0070C0"/>
                </a:solidFill>
                <a:latin typeface="Arial" panose="020B0604020202020204" pitchFamily="34" charset="0"/>
              </a:rPr>
              <a:t>Afyonkarahisar milletvekili Hoca Şükrü</a:t>
            </a:r>
            <a:r>
              <a:rPr lang="tr-TR" altLang="tr-TR" sz="2400">
                <a:latin typeface="Arial" panose="020B0604020202020204" pitchFamily="34" charset="0"/>
              </a:rPr>
              <a:t>, imzasıyla </a:t>
            </a:r>
            <a:r>
              <a:rPr lang="tr-TR" altLang="tr-TR" sz="2400">
                <a:solidFill>
                  <a:srgbClr val="0070C0"/>
                </a:solidFill>
                <a:latin typeface="Arial" panose="020B0604020202020204" pitchFamily="34" charset="0"/>
              </a:rPr>
              <a:t>“Hilafet-i İslamiye ve TBMM” </a:t>
            </a:r>
            <a:r>
              <a:rPr lang="tr-TR" altLang="tr-TR" sz="2400">
                <a:latin typeface="Arial" panose="020B0604020202020204" pitchFamily="34" charset="0"/>
              </a:rPr>
              <a:t>adlı bir kitap yayınlanmış ve halifenin tekrar başa geçirilmesi istenmişti. Halife, dünyadaki 300 milyon Müslüman'ı yönetecekti. Görüldüğü gibi dünya gerçeklerinden tamamen habersizce hazırlanan kitaplarla, cumhuriyet sistemine karşı çıkılıyordu.</a:t>
            </a:r>
          </a:p>
          <a:p>
            <a:pPr algn="just" eaLnBrk="1" hangingPunct="1">
              <a:spcBef>
                <a:spcPct val="0"/>
              </a:spcBef>
              <a:buFontTx/>
              <a:buNone/>
            </a:pPr>
            <a:r>
              <a:rPr lang="tr-TR" altLang="tr-TR" sz="2400">
                <a:latin typeface="Arial" panose="020B0604020202020204" pitchFamily="34" charset="0"/>
              </a:rPr>
              <a:t>Bu grup, Mustafa Kemal Paşanın hasta olduğu, Enver Paşanın hâlâ Türkistan’da yaşadığı ve İslamiyet için çalıştığı söylentilerini yayıyorlardı.</a:t>
            </a:r>
          </a:p>
        </p:txBody>
      </p:sp>
      <p:sp>
        <p:nvSpPr>
          <p:cNvPr id="24580" name="AutoShape 2">
            <a:extLst>
              <a:ext uri="{FF2B5EF4-FFF2-40B4-BE49-F238E27FC236}">
                <a16:creationId xmlns:a16="http://schemas.microsoft.com/office/drawing/2014/main" id="{A9583E21-210D-13CE-439C-16CF28EF3D9E}"/>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sp>
        <p:nvSpPr>
          <p:cNvPr id="2" name="Alt Bilgi Yer Tutucusu 1">
            <a:extLst>
              <a:ext uri="{FF2B5EF4-FFF2-40B4-BE49-F238E27FC236}">
                <a16:creationId xmlns:a16="http://schemas.microsoft.com/office/drawing/2014/main" id="{E9456159-8321-A1CB-A689-8F094357C970}"/>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Numarası Yer Tutucusu 4">
            <a:extLst>
              <a:ext uri="{FF2B5EF4-FFF2-40B4-BE49-F238E27FC236}">
                <a16:creationId xmlns:a16="http://schemas.microsoft.com/office/drawing/2014/main" id="{112BFFA4-0BE3-5838-1044-D36727729A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FD6C908-6ACF-4995-B707-A61CAECA67AB}" type="slidenum">
              <a:rPr lang="tr-TR" altLang="tr-TR" sz="1200" b="1">
                <a:latin typeface="Arial" panose="020B0604020202020204" pitchFamily="34" charset="0"/>
              </a:rPr>
              <a:pPr>
                <a:spcBef>
                  <a:spcPct val="0"/>
                </a:spcBef>
                <a:buFontTx/>
                <a:buNone/>
              </a:pPr>
              <a:t>22</a:t>
            </a:fld>
            <a:endParaRPr lang="tr-TR" altLang="tr-TR" sz="1200" b="1">
              <a:latin typeface="Arial" panose="020B0604020202020204" pitchFamily="34" charset="0"/>
            </a:endParaRPr>
          </a:p>
        </p:txBody>
      </p:sp>
      <p:sp>
        <p:nvSpPr>
          <p:cNvPr id="25603" name="Dikdörtgen 6">
            <a:extLst>
              <a:ext uri="{FF2B5EF4-FFF2-40B4-BE49-F238E27FC236}">
                <a16:creationId xmlns:a16="http://schemas.microsoft.com/office/drawing/2014/main" id="{D4B80AD9-45BF-E3A0-7C78-7A92F4E9B740}"/>
              </a:ext>
            </a:extLst>
          </p:cNvPr>
          <p:cNvSpPr>
            <a:spLocks noChangeArrowheads="1"/>
          </p:cNvSpPr>
          <p:nvPr/>
        </p:nvSpPr>
        <p:spPr bwMode="auto">
          <a:xfrm>
            <a:off x="1809750" y="658814"/>
            <a:ext cx="86423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300">
                <a:latin typeface="Arial" panose="020B0604020202020204" pitchFamily="34" charset="0"/>
              </a:rPr>
              <a:t>Cumhuriyetin karşısında olan tutucu ve gericiler, Halifenin etrafında toplanmışlardı. Pek çok devlet adamı ve çok etkili olan İstanbul basınının bir kısmı, kendisini destekliyordu. İngilizlerin etkisiyle Hint Müslümanları ona bağlılıklarını bildirmişlerdi. </a:t>
            </a:r>
          </a:p>
        </p:txBody>
      </p:sp>
      <p:pic>
        <p:nvPicPr>
          <p:cNvPr id="25604" name="Picture 5">
            <a:extLst>
              <a:ext uri="{FF2B5EF4-FFF2-40B4-BE49-F238E27FC236}">
                <a16:creationId xmlns:a16="http://schemas.microsoft.com/office/drawing/2014/main" id="{3063B371-C201-88F0-5FA2-9106D4AB0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6" y="2193926"/>
            <a:ext cx="398462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Dikdörtgen 6">
            <a:extLst>
              <a:ext uri="{FF2B5EF4-FFF2-40B4-BE49-F238E27FC236}">
                <a16:creationId xmlns:a16="http://schemas.microsoft.com/office/drawing/2014/main" id="{E4203CCA-63CF-1F21-7455-AA11218AD8C1}"/>
              </a:ext>
            </a:extLst>
          </p:cNvPr>
          <p:cNvSpPr>
            <a:spLocks noChangeArrowheads="1"/>
          </p:cNvSpPr>
          <p:nvPr/>
        </p:nvSpPr>
        <p:spPr bwMode="auto">
          <a:xfrm>
            <a:off x="1793875" y="4379913"/>
            <a:ext cx="86423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300">
                <a:latin typeface="Arial" panose="020B0604020202020204" pitchFamily="34" charset="0"/>
              </a:rPr>
              <a:t>Bu tür hareketlerle yavaş yavaş güçlenen Halife, gösterişli törenler düzenlemeye başladı. Cuma namazlarını değişik camilerde kılarak gösteriler yapıyordu. Basına kışkırtıcı demeçler veriyordu. Ödeneklerini az buluyor, yetkilerini genişletmek için çalışıyordu. Kendisine verilen unvanları benimsiyor, kılıç takma gibi iktidar sembollerine eğilim gösteriyordu. </a:t>
            </a:r>
          </a:p>
        </p:txBody>
      </p:sp>
      <p:sp>
        <p:nvSpPr>
          <p:cNvPr id="25606" name="AutoShape 2">
            <a:extLst>
              <a:ext uri="{FF2B5EF4-FFF2-40B4-BE49-F238E27FC236}">
                <a16:creationId xmlns:a16="http://schemas.microsoft.com/office/drawing/2014/main" id="{84B64873-35C2-EA0D-83E2-AD6329544DF9}"/>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Halifeliğin Kaldırılması (3 Mart 1924) </a:t>
            </a:r>
          </a:p>
        </p:txBody>
      </p:sp>
      <p:sp>
        <p:nvSpPr>
          <p:cNvPr id="2" name="Alt Bilgi Yer Tutucusu 1">
            <a:extLst>
              <a:ext uri="{FF2B5EF4-FFF2-40B4-BE49-F238E27FC236}">
                <a16:creationId xmlns:a16="http://schemas.microsoft.com/office/drawing/2014/main" id="{48AF71DC-10B6-151E-DCDF-028EE4A595BC}"/>
              </a:ext>
            </a:extLst>
          </p:cNvPr>
          <p:cNvSpPr>
            <a:spLocks noGrp="1"/>
          </p:cNvSpPr>
          <p:nvPr>
            <p:ph type="ftr" sz="quarter" idx="11"/>
          </p:nvPr>
        </p:nvSpPr>
        <p:spPr>
          <a:xfrm>
            <a:off x="4683125" y="6438901"/>
            <a:ext cx="2895600" cy="365125"/>
          </a:xfrm>
        </p:spPr>
        <p:txBody>
          <a:bodyPr/>
          <a:lstStyle/>
          <a:p>
            <a:pPr>
              <a:defRPr/>
            </a:pPr>
            <a:r>
              <a:rPr lang="tr-TR" dirty="0"/>
              <a:t>Dr. Öğr. Üyesi Ayhan CANKUT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yt Numarası Yer Tutucusu 4">
            <a:extLst>
              <a:ext uri="{FF2B5EF4-FFF2-40B4-BE49-F238E27FC236}">
                <a16:creationId xmlns:a16="http://schemas.microsoft.com/office/drawing/2014/main" id="{6E6FFEC5-B198-3D5B-3C94-4F86A4591D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09EFC9C-0780-4850-A7AD-2E98ED78C477}" type="slidenum">
              <a:rPr lang="tr-TR" altLang="tr-TR" sz="1200" b="1">
                <a:latin typeface="Arial" panose="020B0604020202020204" pitchFamily="34" charset="0"/>
              </a:rPr>
              <a:pPr>
                <a:spcBef>
                  <a:spcPct val="0"/>
                </a:spcBef>
                <a:buFontTx/>
                <a:buNone/>
              </a:pPr>
              <a:t>23</a:t>
            </a:fld>
            <a:endParaRPr lang="tr-TR" altLang="tr-TR" sz="1200" b="1">
              <a:latin typeface="Arial" panose="020B0604020202020204" pitchFamily="34" charset="0"/>
            </a:endParaRPr>
          </a:p>
        </p:txBody>
      </p:sp>
      <p:sp>
        <p:nvSpPr>
          <p:cNvPr id="26627" name="Dikdörtgen 6">
            <a:extLst>
              <a:ext uri="{FF2B5EF4-FFF2-40B4-BE49-F238E27FC236}">
                <a16:creationId xmlns:a16="http://schemas.microsoft.com/office/drawing/2014/main" id="{D15A704F-14E4-FB59-9E08-1FDC3F01D992}"/>
              </a:ext>
            </a:extLst>
          </p:cNvPr>
          <p:cNvSpPr>
            <a:spLocks noChangeArrowheads="1"/>
          </p:cNvSpPr>
          <p:nvPr/>
        </p:nvSpPr>
        <p:spPr bwMode="auto">
          <a:xfrm>
            <a:off x="1809750" y="658813"/>
            <a:ext cx="86423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Sarayında bazı milletvekili ve komutanları kabul ediyor, yabancı elçiliklere görevliler yolluyordu. Böylece yetkilerinin kısıtlanmasına karşı çıkıyor, eski statüsüne dönüş için her türlü hazırlığı yapıyordu.</a:t>
            </a:r>
          </a:p>
          <a:p>
            <a:pPr algn="just" eaLnBrk="1" hangingPunct="1">
              <a:spcBef>
                <a:spcPct val="0"/>
              </a:spcBef>
              <a:buFontTx/>
              <a:buNone/>
            </a:pPr>
            <a:endParaRPr lang="tr-TR" altLang="tr-TR" sz="2400">
              <a:latin typeface="Arial" panose="020B0604020202020204" pitchFamily="34" charset="0"/>
            </a:endParaRPr>
          </a:p>
          <a:p>
            <a:pPr algn="just" eaLnBrk="1" hangingPunct="1">
              <a:spcBef>
                <a:spcPct val="0"/>
              </a:spcBef>
              <a:buFontTx/>
              <a:buNone/>
            </a:pPr>
            <a:r>
              <a:rPr lang="tr-TR" altLang="tr-TR" sz="2400" i="1">
                <a:solidFill>
                  <a:srgbClr val="0070C0"/>
                </a:solidFill>
                <a:latin typeface="Arial" panose="020B0604020202020204" pitchFamily="34" charset="0"/>
              </a:rPr>
              <a:t>Rauf Bey, Kazım Karabekir Paşa, Ali Fuat Paşa, Refet Paşa</a:t>
            </a:r>
            <a:r>
              <a:rPr lang="tr-TR" altLang="tr-TR" sz="2400">
                <a:solidFill>
                  <a:srgbClr val="0070C0"/>
                </a:solidFill>
                <a:latin typeface="Arial" panose="020B0604020202020204" pitchFamily="34" charset="0"/>
              </a:rPr>
              <a:t> </a:t>
            </a:r>
            <a:r>
              <a:rPr lang="tr-TR" altLang="tr-TR" sz="2400">
                <a:latin typeface="Arial" panose="020B0604020202020204" pitchFamily="34" charset="0"/>
              </a:rPr>
              <a:t>ve</a:t>
            </a:r>
            <a:r>
              <a:rPr lang="tr-TR" altLang="tr-TR" sz="2400" i="1">
                <a:solidFill>
                  <a:srgbClr val="0070C0"/>
                </a:solidFill>
                <a:latin typeface="Arial" panose="020B0604020202020204" pitchFamily="34" charset="0"/>
              </a:rPr>
              <a:t> Adnan Bey,</a:t>
            </a:r>
            <a:r>
              <a:rPr lang="tr-TR" altLang="tr-TR" sz="2400">
                <a:solidFill>
                  <a:srgbClr val="0070C0"/>
                </a:solidFill>
                <a:latin typeface="Arial" panose="020B0604020202020204" pitchFamily="34" charset="0"/>
              </a:rPr>
              <a:t> </a:t>
            </a:r>
            <a:r>
              <a:rPr lang="tr-TR" altLang="tr-TR" sz="2400">
                <a:latin typeface="Arial" panose="020B0604020202020204" pitchFamily="34" charset="0"/>
              </a:rPr>
              <a:t>resmi niteliklerine rağmen Halife ile görüşüyorlardı.</a:t>
            </a:r>
          </a:p>
        </p:txBody>
      </p:sp>
      <p:pic>
        <p:nvPicPr>
          <p:cNvPr id="26628" name="Picture 5">
            <a:extLst>
              <a:ext uri="{FF2B5EF4-FFF2-40B4-BE49-F238E27FC236}">
                <a16:creationId xmlns:a16="http://schemas.microsoft.com/office/drawing/2014/main" id="{66EFFABC-BC86-DABE-8588-B5B2807BA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764" y="3357563"/>
            <a:ext cx="392112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a:extLst>
              <a:ext uri="{FF2B5EF4-FFF2-40B4-BE49-F238E27FC236}">
                <a16:creationId xmlns:a16="http://schemas.microsoft.com/office/drawing/2014/main" id="{976105E5-7117-87F5-19B1-C7359B8CA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6" y="3933826"/>
            <a:ext cx="36861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AutoShape 2">
            <a:extLst>
              <a:ext uri="{FF2B5EF4-FFF2-40B4-BE49-F238E27FC236}">
                <a16:creationId xmlns:a16="http://schemas.microsoft.com/office/drawing/2014/main" id="{A4C261C8-2FD2-60BE-BB22-CE8FD222D841}"/>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Halifeliğin Kaldırılması (3 Mart 1924) </a:t>
            </a:r>
          </a:p>
        </p:txBody>
      </p:sp>
      <p:sp>
        <p:nvSpPr>
          <p:cNvPr id="2" name="Alt Bilgi Yer Tutucusu 1">
            <a:extLst>
              <a:ext uri="{FF2B5EF4-FFF2-40B4-BE49-F238E27FC236}">
                <a16:creationId xmlns:a16="http://schemas.microsoft.com/office/drawing/2014/main" id="{EA445B0E-2CA5-B4AF-A59C-D8C6C5A2F6D5}"/>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Numarası Yer Tutucusu 4">
            <a:extLst>
              <a:ext uri="{FF2B5EF4-FFF2-40B4-BE49-F238E27FC236}">
                <a16:creationId xmlns:a16="http://schemas.microsoft.com/office/drawing/2014/main" id="{569479DE-D7B7-8CE6-BA01-B2BAB3043E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48F5683-C535-4E45-9695-DC1838951FDD}" type="slidenum">
              <a:rPr lang="tr-TR" altLang="tr-TR" sz="1200" b="1">
                <a:latin typeface="Arial" panose="020B0604020202020204" pitchFamily="34" charset="0"/>
              </a:rPr>
              <a:pPr>
                <a:spcBef>
                  <a:spcPct val="0"/>
                </a:spcBef>
                <a:buFontTx/>
                <a:buNone/>
              </a:pPr>
              <a:t>24</a:t>
            </a:fld>
            <a:endParaRPr lang="tr-TR" altLang="tr-TR" sz="1200" b="1">
              <a:latin typeface="Arial" panose="020B0604020202020204" pitchFamily="34" charset="0"/>
            </a:endParaRPr>
          </a:p>
        </p:txBody>
      </p:sp>
      <p:sp>
        <p:nvSpPr>
          <p:cNvPr id="27651" name="Dikdörtgen 6">
            <a:extLst>
              <a:ext uri="{FF2B5EF4-FFF2-40B4-BE49-F238E27FC236}">
                <a16:creationId xmlns:a16="http://schemas.microsoft.com/office/drawing/2014/main" id="{B720C62E-16F6-17DC-8A73-02506A75F767}"/>
              </a:ext>
            </a:extLst>
          </p:cNvPr>
          <p:cNvSpPr>
            <a:spLocks noChangeArrowheads="1"/>
          </p:cNvSpPr>
          <p:nvPr/>
        </p:nvSpPr>
        <p:spPr bwMode="auto">
          <a:xfrm>
            <a:off x="1809750" y="658813"/>
            <a:ext cx="86423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İmam Ağa Han ile Emir Ali'nin Basına İntikal Eden Mektupları:</a:t>
            </a:r>
          </a:p>
          <a:p>
            <a:pPr algn="just" eaLnBrk="1" hangingPunct="1">
              <a:spcBef>
                <a:spcPct val="0"/>
              </a:spcBef>
              <a:buFontTx/>
              <a:buNone/>
            </a:pPr>
            <a:r>
              <a:rPr lang="tr-TR" altLang="tr-TR" sz="2400">
                <a:latin typeface="Arial" panose="020B0604020202020204" pitchFamily="34" charset="0"/>
              </a:rPr>
              <a:t>Halifeliğin kaldırılması için bardağı taşıran son damla, bir dış olaydı. </a:t>
            </a:r>
          </a:p>
          <a:p>
            <a:pPr algn="just" eaLnBrk="1" hangingPunct="1">
              <a:spcBef>
                <a:spcPct val="0"/>
              </a:spcBef>
              <a:buFontTx/>
              <a:buNone/>
            </a:pPr>
            <a:r>
              <a:rPr lang="tr-TR" altLang="tr-TR" sz="2400">
                <a:latin typeface="Arial" panose="020B0604020202020204" pitchFamily="34" charset="0"/>
              </a:rPr>
              <a:t>Hindistan'daki </a:t>
            </a:r>
            <a:r>
              <a:rPr lang="tr-TR" altLang="tr-TR" sz="2400">
                <a:solidFill>
                  <a:srgbClr val="0070C0"/>
                </a:solidFill>
                <a:latin typeface="Arial" panose="020B0604020202020204" pitchFamily="34" charset="0"/>
              </a:rPr>
              <a:t>İsmailliye Tarikatının </a:t>
            </a:r>
            <a:r>
              <a:rPr lang="tr-TR" altLang="tr-TR" sz="2400">
                <a:latin typeface="Arial" panose="020B0604020202020204" pitchFamily="34" charset="0"/>
              </a:rPr>
              <a:t>liderleri olan</a:t>
            </a:r>
            <a:r>
              <a:rPr lang="tr-TR" altLang="tr-TR" sz="2400" i="1">
                <a:latin typeface="Arial" panose="020B0604020202020204" pitchFamily="34" charset="0"/>
              </a:rPr>
              <a:t> </a:t>
            </a:r>
            <a:r>
              <a:rPr lang="tr-TR" altLang="tr-TR" sz="2400" i="1">
                <a:solidFill>
                  <a:srgbClr val="0070C0"/>
                </a:solidFill>
                <a:latin typeface="Arial" panose="020B0604020202020204" pitchFamily="34" charset="0"/>
              </a:rPr>
              <a:t>Ağa Han</a:t>
            </a:r>
            <a:r>
              <a:rPr lang="tr-TR" altLang="tr-TR" sz="2400">
                <a:solidFill>
                  <a:srgbClr val="0070C0"/>
                </a:solidFill>
                <a:latin typeface="Arial" panose="020B0604020202020204" pitchFamily="34" charset="0"/>
              </a:rPr>
              <a:t> </a:t>
            </a:r>
            <a:r>
              <a:rPr lang="tr-TR" altLang="tr-TR" sz="2400">
                <a:latin typeface="Arial" panose="020B0604020202020204" pitchFamily="34" charset="0"/>
              </a:rPr>
              <a:t>ile</a:t>
            </a:r>
            <a:r>
              <a:rPr lang="tr-TR" altLang="tr-TR" sz="2400" i="1">
                <a:latin typeface="Arial" panose="020B0604020202020204" pitchFamily="34" charset="0"/>
              </a:rPr>
              <a:t> </a:t>
            </a:r>
            <a:r>
              <a:rPr lang="tr-TR" altLang="tr-TR" sz="2400" i="1">
                <a:solidFill>
                  <a:srgbClr val="0070C0"/>
                </a:solidFill>
                <a:latin typeface="Arial" panose="020B0604020202020204" pitchFamily="34" charset="0"/>
              </a:rPr>
              <a:t>Hintli Emir Ali</a:t>
            </a:r>
            <a:r>
              <a:rPr lang="tr-TR" altLang="tr-TR" sz="2400" i="1">
                <a:latin typeface="Arial" panose="020B0604020202020204" pitchFamily="34" charset="0"/>
              </a:rPr>
              <a:t>,</a:t>
            </a:r>
            <a:r>
              <a:rPr lang="tr-TR" altLang="tr-TR" sz="2400">
                <a:latin typeface="Arial" panose="020B0604020202020204" pitchFamily="34" charset="0"/>
              </a:rPr>
              <a:t> Başbakan</a:t>
            </a:r>
            <a:r>
              <a:rPr lang="tr-TR" altLang="tr-TR" sz="2400" i="1">
                <a:latin typeface="Arial" panose="020B0604020202020204" pitchFamily="34" charset="0"/>
              </a:rPr>
              <a:t> İsmet Paşaya</a:t>
            </a:r>
            <a:r>
              <a:rPr lang="tr-TR" altLang="tr-TR" sz="2400">
                <a:latin typeface="Arial" panose="020B0604020202020204" pitchFamily="34" charset="0"/>
              </a:rPr>
              <a:t> bir mektup yollayarak, Hilâfet kurumuna dokunmamasını rica ettiler.</a:t>
            </a:r>
          </a:p>
          <a:p>
            <a:pPr algn="just" eaLnBrk="1" hangingPunct="1">
              <a:spcBef>
                <a:spcPct val="0"/>
              </a:spcBef>
              <a:buFontTx/>
              <a:buNone/>
            </a:pPr>
            <a:r>
              <a:rPr lang="tr-TR" altLang="tr-TR" sz="2400">
                <a:latin typeface="Arial" panose="020B0604020202020204" pitchFamily="34" charset="0"/>
              </a:rPr>
              <a:t>Ancak bu mektup daha Başbakanın eline geçmeden,          5 Aralık günü muhalefet gazetelerinden Tanin ve İkdam'da, ertesi gün de Tevhid-i Efkâr'da yayınlandı.</a:t>
            </a:r>
          </a:p>
          <a:p>
            <a:pPr algn="just" eaLnBrk="1" hangingPunct="1">
              <a:spcBef>
                <a:spcPct val="0"/>
              </a:spcBef>
              <a:buFontTx/>
              <a:buNone/>
            </a:pPr>
            <a:r>
              <a:rPr lang="tr-TR" altLang="tr-TR" sz="2400">
                <a:latin typeface="Arial" panose="020B0604020202020204" pitchFamily="34" charset="0"/>
              </a:rPr>
              <a:t>Bu mektup, Türkiye'nin iç işlerine bir müdahaledir. Mektubu yazanlardan</a:t>
            </a:r>
            <a:r>
              <a:rPr lang="tr-TR" altLang="tr-TR" sz="2400" i="1">
                <a:latin typeface="Arial" panose="020B0604020202020204" pitchFamily="34" charset="0"/>
              </a:rPr>
              <a:t> Emir Ali,</a:t>
            </a:r>
            <a:r>
              <a:rPr lang="tr-TR" altLang="tr-TR" sz="2400">
                <a:latin typeface="Arial" panose="020B0604020202020204" pitchFamily="34" charset="0"/>
              </a:rPr>
              <a:t> İngiltere Kralı'nın Özel Danışmanı sıfatını taşıyordu. İki lider de Hint Müslümanlarının sıkıntılarından habersiz, lüks içinde yaşıyor ve İngiliz dış politikasına alet oluyorlardı.</a:t>
            </a:r>
          </a:p>
        </p:txBody>
      </p:sp>
      <p:sp>
        <p:nvSpPr>
          <p:cNvPr id="27652" name="AutoShape 2">
            <a:extLst>
              <a:ext uri="{FF2B5EF4-FFF2-40B4-BE49-F238E27FC236}">
                <a16:creationId xmlns:a16="http://schemas.microsoft.com/office/drawing/2014/main" id="{E91B17CE-000D-BBAD-87A7-0DABA2C96B96}"/>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Halifeliğin Kaldırılması (3 Mart 1924) </a:t>
            </a:r>
          </a:p>
        </p:txBody>
      </p:sp>
      <p:sp>
        <p:nvSpPr>
          <p:cNvPr id="2" name="Alt Bilgi Yer Tutucusu 1">
            <a:extLst>
              <a:ext uri="{FF2B5EF4-FFF2-40B4-BE49-F238E27FC236}">
                <a16:creationId xmlns:a16="http://schemas.microsoft.com/office/drawing/2014/main" id="{45125DE2-90DF-EB8C-D83D-4474E6D6436A}"/>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Numarası Yer Tutucusu 4">
            <a:extLst>
              <a:ext uri="{FF2B5EF4-FFF2-40B4-BE49-F238E27FC236}">
                <a16:creationId xmlns:a16="http://schemas.microsoft.com/office/drawing/2014/main" id="{C4EE8FE8-575A-DDA3-0406-9F0629DC79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A2064B7-02C2-469B-9B0F-3EEA55EF3732}" type="slidenum">
              <a:rPr lang="tr-TR" altLang="tr-TR" sz="1200" b="1">
                <a:latin typeface="Arial" panose="020B0604020202020204" pitchFamily="34" charset="0"/>
              </a:rPr>
              <a:pPr>
                <a:spcBef>
                  <a:spcPct val="0"/>
                </a:spcBef>
                <a:buFontTx/>
                <a:buNone/>
              </a:pPr>
              <a:t>25</a:t>
            </a:fld>
            <a:endParaRPr lang="tr-TR" altLang="tr-TR" sz="1200" b="1">
              <a:latin typeface="Arial" panose="020B0604020202020204" pitchFamily="34" charset="0"/>
            </a:endParaRPr>
          </a:p>
        </p:txBody>
      </p:sp>
      <p:sp>
        <p:nvSpPr>
          <p:cNvPr id="28675" name="Dikdörtgen 6">
            <a:extLst>
              <a:ext uri="{FF2B5EF4-FFF2-40B4-BE49-F238E27FC236}">
                <a16:creationId xmlns:a16="http://schemas.microsoft.com/office/drawing/2014/main" id="{46C77D3A-5849-A1CE-F649-A9448A540EFA}"/>
              </a:ext>
            </a:extLst>
          </p:cNvPr>
          <p:cNvSpPr>
            <a:spLocks noChangeArrowheads="1"/>
          </p:cNvSpPr>
          <p:nvPr/>
        </p:nvSpPr>
        <p:spPr bwMode="auto">
          <a:xfrm>
            <a:off x="1809750" y="658814"/>
            <a:ext cx="86423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İmam Ağa Han ile Emir Ali'nin Basına İntikal Eden Mektupları:</a:t>
            </a:r>
          </a:p>
          <a:p>
            <a:pPr algn="just" eaLnBrk="1" hangingPunct="1">
              <a:spcBef>
                <a:spcPct val="0"/>
              </a:spcBef>
              <a:buFontTx/>
              <a:buNone/>
            </a:pPr>
            <a:endParaRPr lang="tr-TR" altLang="tr-TR" sz="1000" b="1">
              <a:latin typeface="Arial" panose="020B0604020202020204" pitchFamily="34" charset="0"/>
            </a:endParaRPr>
          </a:p>
          <a:p>
            <a:pPr algn="just" eaLnBrk="1" hangingPunct="1">
              <a:spcBef>
                <a:spcPct val="0"/>
              </a:spcBef>
              <a:buFontTx/>
              <a:buNone/>
            </a:pPr>
            <a:r>
              <a:rPr lang="tr-TR" altLang="tr-TR" sz="2400">
                <a:latin typeface="Arial" panose="020B0604020202020204" pitchFamily="34" charset="0"/>
              </a:rPr>
              <a:t>Türk inkılâplarına karşı olanlar, sömürgeci devletlerin ülkemiz üzerindeki amaçlarını gerçekleştirmelerine alet oluyorlardı.</a:t>
            </a:r>
          </a:p>
          <a:p>
            <a:pPr algn="just" eaLnBrk="1" hangingPunct="1">
              <a:spcBef>
                <a:spcPct val="0"/>
              </a:spcBef>
              <a:buFontTx/>
              <a:buNone/>
            </a:pPr>
            <a:endParaRPr lang="tr-TR" altLang="tr-TR" sz="1000">
              <a:latin typeface="Arial" panose="020B0604020202020204" pitchFamily="34" charset="0"/>
            </a:endParaRPr>
          </a:p>
          <a:p>
            <a:pPr algn="just" eaLnBrk="1" hangingPunct="1">
              <a:spcBef>
                <a:spcPct val="0"/>
              </a:spcBef>
              <a:buFontTx/>
              <a:buNone/>
            </a:pPr>
            <a:r>
              <a:rPr lang="tr-TR" altLang="tr-TR" sz="2400">
                <a:latin typeface="Arial" panose="020B0604020202020204" pitchFamily="34" charset="0"/>
              </a:rPr>
              <a:t>Bu mektup, ülkede inkılâpçılar tarafından tepkiyle karşılandı. 9 Aralık 1923'te Hâkimiyet-i Milliye Gazetesi,          </a:t>
            </a:r>
            <a:r>
              <a:rPr lang="tr-TR" altLang="tr-TR" sz="2400">
                <a:solidFill>
                  <a:srgbClr val="0070C0"/>
                </a:solidFill>
                <a:latin typeface="Arial" panose="020B0604020202020204" pitchFamily="34" charset="0"/>
              </a:rPr>
              <a:t>I. Dünya Savaşı başlarken cihat çağrısında bulunan Halife’ye ağır hakaretlerde bulunan, cihat için çıkartılan fetvanın meşru olmadığını bildiren cevabı, Hint Müslümanlarının İngiltere’ye bağlılıklarını sağlamak için çalışmalar yaptığı hatırlatılıyordu.</a:t>
            </a:r>
          </a:p>
          <a:p>
            <a:pPr algn="just" eaLnBrk="1" hangingPunct="1">
              <a:spcBef>
                <a:spcPct val="0"/>
              </a:spcBef>
              <a:buFontTx/>
              <a:buNone/>
            </a:pPr>
            <a:endParaRPr lang="tr-TR" altLang="tr-TR" sz="1000">
              <a:solidFill>
                <a:srgbClr val="0070C0"/>
              </a:solidFill>
              <a:latin typeface="Arial" panose="020B0604020202020204" pitchFamily="34" charset="0"/>
            </a:endParaRPr>
          </a:p>
          <a:p>
            <a:pPr algn="just" eaLnBrk="1" hangingPunct="1">
              <a:spcBef>
                <a:spcPct val="0"/>
              </a:spcBef>
              <a:buFontTx/>
              <a:buNone/>
            </a:pPr>
            <a:r>
              <a:rPr lang="tr-TR" altLang="tr-TR" sz="2400">
                <a:latin typeface="Arial" panose="020B0604020202020204" pitchFamily="34" charset="0"/>
              </a:rPr>
              <a:t>Başbakan</a:t>
            </a:r>
            <a:r>
              <a:rPr lang="tr-TR" altLang="tr-TR" sz="2400" i="1">
                <a:latin typeface="Arial" panose="020B0604020202020204" pitchFamily="34" charset="0"/>
              </a:rPr>
              <a:t> İsmet Paşa,</a:t>
            </a:r>
            <a:r>
              <a:rPr lang="tr-TR" altLang="tr-TR" sz="2400">
                <a:latin typeface="Arial" panose="020B0604020202020204" pitchFamily="34" charset="0"/>
              </a:rPr>
              <a:t> konuyu 8 Aralık 1923’te Meclis’e getirdi. Gizli yapılan oturumda, İstanbul’a bir İstiklâl Mahkemesi gönderilmesi kararlaştırıldı.</a:t>
            </a:r>
            <a:endParaRPr lang="tr-TR" altLang="tr-TR" sz="2400">
              <a:solidFill>
                <a:srgbClr val="0070C0"/>
              </a:solidFill>
              <a:latin typeface="Arial" panose="020B0604020202020204" pitchFamily="34" charset="0"/>
            </a:endParaRPr>
          </a:p>
        </p:txBody>
      </p:sp>
      <p:sp>
        <p:nvSpPr>
          <p:cNvPr id="28676" name="AutoShape 2">
            <a:extLst>
              <a:ext uri="{FF2B5EF4-FFF2-40B4-BE49-F238E27FC236}">
                <a16:creationId xmlns:a16="http://schemas.microsoft.com/office/drawing/2014/main" id="{861543E5-84CA-8F72-0A12-DB9082752749}"/>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Halifeliğin Kaldırılması (3 Mart 1924) </a:t>
            </a:r>
          </a:p>
        </p:txBody>
      </p:sp>
      <p:sp>
        <p:nvSpPr>
          <p:cNvPr id="2" name="Alt Bilgi Yer Tutucusu 1">
            <a:extLst>
              <a:ext uri="{FF2B5EF4-FFF2-40B4-BE49-F238E27FC236}">
                <a16:creationId xmlns:a16="http://schemas.microsoft.com/office/drawing/2014/main" id="{0FCA7C7C-96C8-8FEF-E625-E021F382EC59}"/>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yt Numarası Yer Tutucusu 4">
            <a:extLst>
              <a:ext uri="{FF2B5EF4-FFF2-40B4-BE49-F238E27FC236}">
                <a16:creationId xmlns:a16="http://schemas.microsoft.com/office/drawing/2014/main" id="{2D35DD0F-8054-519A-67B1-3AC7441AEA8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48B5624-48F9-4F4B-8EC6-431EE17D2DF7}" type="slidenum">
              <a:rPr lang="tr-TR" altLang="tr-TR" sz="1200" b="1">
                <a:latin typeface="Arial" panose="020B0604020202020204" pitchFamily="34" charset="0"/>
              </a:rPr>
              <a:pPr>
                <a:spcBef>
                  <a:spcPct val="0"/>
                </a:spcBef>
                <a:buFontTx/>
                <a:buNone/>
              </a:pPr>
              <a:t>26</a:t>
            </a:fld>
            <a:endParaRPr lang="tr-TR" altLang="tr-TR" sz="1200" b="1">
              <a:latin typeface="Arial" panose="020B0604020202020204" pitchFamily="34" charset="0"/>
            </a:endParaRPr>
          </a:p>
        </p:txBody>
      </p:sp>
      <p:sp>
        <p:nvSpPr>
          <p:cNvPr id="29699" name="Dikdörtgen 6">
            <a:extLst>
              <a:ext uri="{FF2B5EF4-FFF2-40B4-BE49-F238E27FC236}">
                <a16:creationId xmlns:a16="http://schemas.microsoft.com/office/drawing/2014/main" id="{FEB0264C-6B14-EB4B-7FA4-5E4044D2028B}"/>
              </a:ext>
            </a:extLst>
          </p:cNvPr>
          <p:cNvSpPr>
            <a:spLocks noChangeArrowheads="1"/>
          </p:cNvSpPr>
          <p:nvPr/>
        </p:nvSpPr>
        <p:spPr bwMode="auto">
          <a:xfrm>
            <a:off x="1809750" y="658813"/>
            <a:ext cx="86423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İmam Ağa Han ile Emir Ali'nin Basına İntikal Eden Mektupları:</a:t>
            </a:r>
          </a:p>
          <a:p>
            <a:pPr algn="just" eaLnBrk="1" hangingPunct="1">
              <a:spcBef>
                <a:spcPct val="0"/>
              </a:spcBef>
              <a:buFontTx/>
              <a:buNone/>
            </a:pPr>
            <a:r>
              <a:rPr lang="tr-TR" altLang="tr-TR" sz="2400">
                <a:latin typeface="Arial" panose="020B0604020202020204" pitchFamily="34" charset="0"/>
              </a:rPr>
              <a:t>Olaydan sorumlu olan gazetelerin sahipleri ve müdürleri, Hıyanet-i Vataniye Kanununa göre (Vatana İhanet Kanunu) yargılandılar. 5 Şubat 1924’e kadar çalışan İstanbul İstiklâl Mahkemesinde yargılanan gazeteciler, kasıt unsuru görülmediğinden beraat ettiler. </a:t>
            </a:r>
          </a:p>
        </p:txBody>
      </p:sp>
      <p:pic>
        <p:nvPicPr>
          <p:cNvPr id="29700" name="Picture 5">
            <a:extLst>
              <a:ext uri="{FF2B5EF4-FFF2-40B4-BE49-F238E27FC236}">
                <a16:creationId xmlns:a16="http://schemas.microsoft.com/office/drawing/2014/main" id="{83BF889D-BB87-1EDA-C57D-E72D8EDB6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3336925"/>
            <a:ext cx="13684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Dikdörtgen 1">
            <a:extLst>
              <a:ext uri="{FF2B5EF4-FFF2-40B4-BE49-F238E27FC236}">
                <a16:creationId xmlns:a16="http://schemas.microsoft.com/office/drawing/2014/main" id="{47C376A2-2353-03C8-A1CD-513236F81519}"/>
              </a:ext>
            </a:extLst>
          </p:cNvPr>
          <p:cNvSpPr>
            <a:spLocks noChangeArrowheads="1"/>
          </p:cNvSpPr>
          <p:nvPr/>
        </p:nvSpPr>
        <p:spPr bwMode="auto">
          <a:xfrm>
            <a:off x="3648075" y="3811589"/>
            <a:ext cx="4572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Arial" panose="020B0604020202020204" pitchFamily="34" charset="0"/>
              </a:rPr>
              <a:t>Hindistan Halifelik Komitesi adına Hindistan Müslümanlarının önderi haline gelmiş olan Şiiliğin İsmaili tarikatının imamı III. Ağa Han </a:t>
            </a:r>
          </a:p>
        </p:txBody>
      </p:sp>
      <p:sp>
        <p:nvSpPr>
          <p:cNvPr id="29702" name="AutoShape 2">
            <a:extLst>
              <a:ext uri="{FF2B5EF4-FFF2-40B4-BE49-F238E27FC236}">
                <a16:creationId xmlns:a16="http://schemas.microsoft.com/office/drawing/2014/main" id="{B00C2B66-84DB-6C13-8D58-30AFE9FDDAAC}"/>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Halifeliğin Kaldırılması (3 Mart 1924) </a:t>
            </a:r>
          </a:p>
        </p:txBody>
      </p:sp>
      <p:sp>
        <p:nvSpPr>
          <p:cNvPr id="29703" name="Rectangle 1">
            <a:extLst>
              <a:ext uri="{FF2B5EF4-FFF2-40B4-BE49-F238E27FC236}">
                <a16:creationId xmlns:a16="http://schemas.microsoft.com/office/drawing/2014/main" id="{096A17CC-9723-A1F9-9175-C5EFA449A868}"/>
              </a:ext>
            </a:extLst>
          </p:cNvPr>
          <p:cNvSpPr>
            <a:spLocks noChangeArrowheads="1"/>
          </p:cNvSpPr>
          <p:nvPr/>
        </p:nvSpPr>
        <p:spPr bwMode="auto">
          <a:xfrm>
            <a:off x="1803401" y="5397500"/>
            <a:ext cx="8613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45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445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445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445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445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45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45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45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4500"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	Bunun üzerine</a:t>
            </a:r>
            <a:r>
              <a:rPr lang="tr-TR" altLang="tr-TR" sz="2400" i="1">
                <a:latin typeface="Arial" panose="020B0604020202020204" pitchFamily="34" charset="0"/>
              </a:rPr>
              <a:t> Ağa Han,</a:t>
            </a:r>
            <a:r>
              <a:rPr lang="tr-TR" altLang="tr-TR" sz="2400">
                <a:latin typeface="Arial" panose="020B0604020202020204" pitchFamily="34" charset="0"/>
              </a:rPr>
              <a:t> Türkiye Cumhuriyeti’nin işlerine karışmak istemediğini ve Ankara Hükümetine hiç bir düşmanlık beslemediğini açıkladı.</a:t>
            </a:r>
          </a:p>
        </p:txBody>
      </p:sp>
      <p:sp>
        <p:nvSpPr>
          <p:cNvPr id="2" name="Alt Bilgi Yer Tutucusu 1">
            <a:extLst>
              <a:ext uri="{FF2B5EF4-FFF2-40B4-BE49-F238E27FC236}">
                <a16:creationId xmlns:a16="http://schemas.microsoft.com/office/drawing/2014/main" id="{57D7C1F9-82A3-583C-DE42-5AB5C8FEDCD3}"/>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ayt Numarası Yer Tutucusu 4">
            <a:extLst>
              <a:ext uri="{FF2B5EF4-FFF2-40B4-BE49-F238E27FC236}">
                <a16:creationId xmlns:a16="http://schemas.microsoft.com/office/drawing/2014/main" id="{CFF3CFA6-848E-2919-A58B-02F842F575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F85B53-FC2A-4EFE-A767-0276EA6F75BD}" type="slidenum">
              <a:rPr lang="tr-TR" altLang="tr-TR" sz="1200" b="1">
                <a:latin typeface="Arial" panose="020B0604020202020204" pitchFamily="34" charset="0"/>
              </a:rPr>
              <a:pPr>
                <a:spcBef>
                  <a:spcPct val="0"/>
                </a:spcBef>
                <a:buFontTx/>
                <a:buNone/>
              </a:pPr>
              <a:t>27</a:t>
            </a:fld>
            <a:endParaRPr lang="tr-TR" altLang="tr-TR" sz="1200" b="1">
              <a:latin typeface="Arial" panose="020B0604020202020204" pitchFamily="34" charset="0"/>
            </a:endParaRPr>
          </a:p>
        </p:txBody>
      </p:sp>
      <p:sp>
        <p:nvSpPr>
          <p:cNvPr id="30723" name="Dikdörtgen 6">
            <a:extLst>
              <a:ext uri="{FF2B5EF4-FFF2-40B4-BE49-F238E27FC236}">
                <a16:creationId xmlns:a16="http://schemas.microsoft.com/office/drawing/2014/main" id="{9C8D4079-469C-EC60-40D2-F3E5B8B56A65}"/>
              </a:ext>
            </a:extLst>
          </p:cNvPr>
          <p:cNvSpPr>
            <a:spLocks noChangeArrowheads="1"/>
          </p:cNvSpPr>
          <p:nvPr/>
        </p:nvSpPr>
        <p:spPr bwMode="auto">
          <a:xfrm>
            <a:off x="1809750" y="658813"/>
            <a:ext cx="86423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Atatürk’ün Hilafet Hakkındaki Görüşleri:</a:t>
            </a:r>
          </a:p>
          <a:p>
            <a:pPr algn="just" eaLnBrk="1" hangingPunct="1">
              <a:spcBef>
                <a:spcPct val="0"/>
              </a:spcBef>
              <a:buFontTx/>
              <a:buNone/>
            </a:pPr>
            <a:r>
              <a:rPr lang="tr-TR" altLang="tr-TR" sz="2400" i="1">
                <a:latin typeface="Arial" panose="020B0604020202020204" pitchFamily="34" charset="0"/>
              </a:rPr>
              <a:t>Atatürk,</a:t>
            </a:r>
            <a:r>
              <a:rPr lang="tr-TR" altLang="tr-TR" sz="2400">
                <a:latin typeface="Arial" panose="020B0604020202020204" pitchFamily="34" charset="0"/>
              </a:rPr>
              <a:t> 22 Ocak 1924 tarihinde </a:t>
            </a:r>
            <a:r>
              <a:rPr lang="tr-TR" altLang="tr-TR" sz="2400" i="1">
                <a:latin typeface="Arial" panose="020B0604020202020204" pitchFamily="34" charset="0"/>
              </a:rPr>
              <a:t>İsmet Paşaya</a:t>
            </a:r>
            <a:r>
              <a:rPr lang="tr-TR" altLang="tr-TR" sz="2400">
                <a:latin typeface="Arial" panose="020B0604020202020204" pitchFamily="34" charset="0"/>
              </a:rPr>
              <a:t> çektiği telgrafla, halifelik hakkındaki görüşlerini;</a:t>
            </a:r>
          </a:p>
          <a:p>
            <a:pPr algn="just" eaLnBrk="1" hangingPunct="1">
              <a:spcBef>
                <a:spcPct val="0"/>
              </a:spcBef>
              <a:buFontTx/>
              <a:buNone/>
            </a:pPr>
            <a:r>
              <a:rPr lang="tr-TR" altLang="tr-TR" sz="2400" i="1">
                <a:solidFill>
                  <a:srgbClr val="0070C0"/>
                </a:solidFill>
                <a:latin typeface="Arial" panose="020B0604020202020204" pitchFamily="34" charset="0"/>
              </a:rPr>
              <a:t>"Halifelik Makamı ve Halifenin kendisi hakkında kötü anlama ve yorumlama imkânı, Halifenin kendi tutum ve davranışlarından doğmaktadır… Halife ve bütün dünya bilmelidir ki; var olan ve korunan Halife ve Halifelik Makamının, gerçekte ne din, ne de siyaset bakımından hiçbir anlamı ve varlığının bilimsel nedeni yoktur. Türkiye Cumhuriyeti, varlığını ve bağımsızlığını boş ve temelsiz şeylerle tehlikeye sokamaz. Halifelik Makamı, bizce bir tarihsel anıdan başka bir şey olamaz. </a:t>
            </a:r>
          </a:p>
          <a:p>
            <a:pPr algn="just" eaLnBrk="1" hangingPunct="1">
              <a:spcBef>
                <a:spcPct val="0"/>
              </a:spcBef>
              <a:buFontTx/>
              <a:buNone/>
            </a:pPr>
            <a:r>
              <a:rPr lang="tr-TR" altLang="tr-TR" sz="2400" i="1">
                <a:solidFill>
                  <a:srgbClr val="0070C0"/>
                </a:solidFill>
                <a:latin typeface="Arial" panose="020B0604020202020204" pitchFamily="34" charset="0"/>
              </a:rPr>
              <a:t>Türkiye Cumhuriyeti'nin yüksek görevlilerinin ya da resmi kurulların kendisiyle görüşmelerini istemesi bile Cumhuriyetin bağımsızlığına açıkça tecavüzdür..."</a:t>
            </a:r>
          </a:p>
        </p:txBody>
      </p:sp>
      <p:sp>
        <p:nvSpPr>
          <p:cNvPr id="30724" name="AutoShape 2">
            <a:extLst>
              <a:ext uri="{FF2B5EF4-FFF2-40B4-BE49-F238E27FC236}">
                <a16:creationId xmlns:a16="http://schemas.microsoft.com/office/drawing/2014/main" id="{A8EF8FBC-CEEB-4C98-B50B-D1CD2B5365CA}"/>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Halifeliğin Kaldırılması (3 Mart 1924) </a:t>
            </a:r>
          </a:p>
        </p:txBody>
      </p:sp>
      <p:sp>
        <p:nvSpPr>
          <p:cNvPr id="2" name="Alt Bilgi Yer Tutucusu 1">
            <a:extLst>
              <a:ext uri="{FF2B5EF4-FFF2-40B4-BE49-F238E27FC236}">
                <a16:creationId xmlns:a16="http://schemas.microsoft.com/office/drawing/2014/main" id="{127449F8-781F-9055-BB4B-58EEE046B6C3}"/>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Numarası Yer Tutucusu 4">
            <a:extLst>
              <a:ext uri="{FF2B5EF4-FFF2-40B4-BE49-F238E27FC236}">
                <a16:creationId xmlns:a16="http://schemas.microsoft.com/office/drawing/2014/main" id="{B986AF4F-B35D-F220-D7E0-B9A18BC7F9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A593B2-D43D-44B2-9EDD-1CA25B3704BF}" type="slidenum">
              <a:rPr lang="tr-TR" altLang="tr-TR" sz="1200" b="1">
                <a:latin typeface="Arial" panose="020B0604020202020204" pitchFamily="34" charset="0"/>
              </a:rPr>
              <a:pPr>
                <a:spcBef>
                  <a:spcPct val="0"/>
                </a:spcBef>
                <a:buFontTx/>
                <a:buNone/>
              </a:pPr>
              <a:t>28</a:t>
            </a:fld>
            <a:endParaRPr lang="tr-TR" altLang="tr-TR" sz="1200" b="1">
              <a:latin typeface="Arial" panose="020B0604020202020204" pitchFamily="34" charset="0"/>
            </a:endParaRPr>
          </a:p>
        </p:txBody>
      </p:sp>
      <p:sp>
        <p:nvSpPr>
          <p:cNvPr id="31747" name="Dikdörtgen 6">
            <a:extLst>
              <a:ext uri="{FF2B5EF4-FFF2-40B4-BE49-F238E27FC236}">
                <a16:creationId xmlns:a16="http://schemas.microsoft.com/office/drawing/2014/main" id="{12E11471-5941-1217-714B-FC62FF6FF1AB}"/>
              </a:ext>
            </a:extLst>
          </p:cNvPr>
          <p:cNvSpPr>
            <a:spLocks noChangeArrowheads="1"/>
          </p:cNvSpPr>
          <p:nvPr/>
        </p:nvSpPr>
        <p:spPr bwMode="auto">
          <a:xfrm>
            <a:off x="1809750" y="658813"/>
            <a:ext cx="86423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Atatürk'ün Hilafet Hakkındaki Görüşleri:</a:t>
            </a:r>
          </a:p>
          <a:p>
            <a:pPr algn="just" eaLnBrk="1" hangingPunct="1">
              <a:spcBef>
                <a:spcPct val="0"/>
              </a:spcBef>
              <a:buFontTx/>
              <a:buNone/>
            </a:pPr>
            <a:r>
              <a:rPr lang="tr-TR" altLang="tr-TR" sz="2400" i="1">
                <a:solidFill>
                  <a:srgbClr val="0070C0"/>
                </a:solidFill>
                <a:latin typeface="Arial" panose="020B0604020202020204" pitchFamily="34" charset="0"/>
              </a:rPr>
              <a:t>"…İstanbul’da, milletin boğazından kesilmiş paralarla yapılmış birçok saraylar ve bu sarayların içindeki birçok değerli eşya ve gereçler, Hükümetin tespit etmemesi yüzünden yitiyor, yok oluyor. Halifeye bağlı olanlar sarayların en değerli ve gerekli eşyalarını Beyoğlu’nda, şurada-burada satıyorlar, diye söylentiler vardır. Hükümet bunlara tezce el koymalıdır. Satılmak gerekiyorsa, Hükümet satmalıdır… </a:t>
            </a:r>
          </a:p>
          <a:p>
            <a:pPr algn="just" eaLnBrk="1" hangingPunct="1">
              <a:spcBef>
                <a:spcPct val="0"/>
              </a:spcBef>
              <a:buFontTx/>
              <a:buNone/>
            </a:pPr>
            <a:r>
              <a:rPr lang="tr-TR" altLang="tr-TR" sz="2400" i="1">
                <a:solidFill>
                  <a:srgbClr val="0070C0"/>
                </a:solidFill>
                <a:latin typeface="Arial" panose="020B0604020202020204" pitchFamily="34" charset="0"/>
              </a:rPr>
              <a:t>Fransızlar, kral ailesini ve mensuplarını Fransa’ya sokmakta, bağımsızlıkları ve egemenlikleri için yüz yıl sonra, bugün bile mahzur görüp dururlarken, her gün ufuktan Sultanlık güneşinin doğmasına duacı bir Padişahlık ailesi ve mensupları hakkındaki işlemimizle </a:t>
            </a:r>
            <a:r>
              <a:rPr lang="tr-TR" altLang="tr-TR" sz="2400" i="1">
                <a:solidFill>
                  <a:srgbClr val="FF0000"/>
                </a:solidFill>
                <a:latin typeface="Arial" panose="020B0604020202020204" pitchFamily="34" charset="0"/>
              </a:rPr>
              <a:t>Türkiye Cumhuriyeti’ni nazikliğin ve boş sözlerin kurbanı edemeyiz</a:t>
            </a:r>
            <a:r>
              <a:rPr lang="tr-TR" altLang="tr-TR" sz="2400" i="1">
                <a:solidFill>
                  <a:srgbClr val="0070C0"/>
                </a:solidFill>
                <a:latin typeface="Arial" panose="020B0604020202020204" pitchFamily="34" charset="0"/>
              </a:rPr>
              <a:t>…" </a:t>
            </a:r>
            <a:r>
              <a:rPr lang="tr-TR" altLang="tr-TR" sz="2400" i="1">
                <a:latin typeface="Arial" panose="020B0604020202020204" pitchFamily="34" charset="0"/>
              </a:rPr>
              <a:t>şeklinde belirtmiştir.</a:t>
            </a:r>
            <a:r>
              <a:rPr lang="tr-TR" altLang="tr-TR" sz="2400" i="1">
                <a:solidFill>
                  <a:srgbClr val="0070C0"/>
                </a:solidFill>
                <a:latin typeface="Arial" panose="020B0604020202020204" pitchFamily="34" charset="0"/>
              </a:rPr>
              <a:t> </a:t>
            </a:r>
          </a:p>
        </p:txBody>
      </p:sp>
      <p:sp>
        <p:nvSpPr>
          <p:cNvPr id="31748" name="AutoShape 2">
            <a:extLst>
              <a:ext uri="{FF2B5EF4-FFF2-40B4-BE49-F238E27FC236}">
                <a16:creationId xmlns:a16="http://schemas.microsoft.com/office/drawing/2014/main" id="{B49BDFB4-5F47-B495-9DA9-F7D0ACF2DE2D}"/>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Halifeliğin Kaldırılması (3 Mart 1924) </a:t>
            </a:r>
          </a:p>
        </p:txBody>
      </p:sp>
      <p:sp>
        <p:nvSpPr>
          <p:cNvPr id="2" name="Alt Bilgi Yer Tutucusu 1">
            <a:extLst>
              <a:ext uri="{FF2B5EF4-FFF2-40B4-BE49-F238E27FC236}">
                <a16:creationId xmlns:a16="http://schemas.microsoft.com/office/drawing/2014/main" id="{D6C9FE66-F023-0CC8-2345-2DE16C14C986}"/>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ayt Numarası Yer Tutucusu 4">
            <a:extLst>
              <a:ext uri="{FF2B5EF4-FFF2-40B4-BE49-F238E27FC236}">
                <a16:creationId xmlns:a16="http://schemas.microsoft.com/office/drawing/2014/main" id="{36649940-5B60-6C52-FDE3-37CF273F8C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46094B7-6B4E-4551-A77F-50B36C9AEC81}" type="slidenum">
              <a:rPr lang="tr-TR" altLang="tr-TR" sz="1200" b="1">
                <a:latin typeface="Arial" panose="020B0604020202020204" pitchFamily="34" charset="0"/>
              </a:rPr>
              <a:pPr>
                <a:spcBef>
                  <a:spcPct val="0"/>
                </a:spcBef>
                <a:buFontTx/>
                <a:buNone/>
              </a:pPr>
              <a:t>29</a:t>
            </a:fld>
            <a:endParaRPr lang="tr-TR" altLang="tr-TR" sz="1200" b="1">
              <a:latin typeface="Arial" panose="020B0604020202020204" pitchFamily="34" charset="0"/>
            </a:endParaRPr>
          </a:p>
        </p:txBody>
      </p:sp>
      <p:sp>
        <p:nvSpPr>
          <p:cNvPr id="32771" name="Dikdörtgen 6">
            <a:extLst>
              <a:ext uri="{FF2B5EF4-FFF2-40B4-BE49-F238E27FC236}">
                <a16:creationId xmlns:a16="http://schemas.microsoft.com/office/drawing/2014/main" id="{44644F90-8ED4-A677-B716-CA7B633D3258}"/>
              </a:ext>
            </a:extLst>
          </p:cNvPr>
          <p:cNvSpPr>
            <a:spLocks noChangeArrowheads="1"/>
          </p:cNvSpPr>
          <p:nvPr/>
        </p:nvSpPr>
        <p:spPr bwMode="auto">
          <a:xfrm>
            <a:off x="1809750" y="658814"/>
            <a:ext cx="864235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Atatürk'ün Hilafet Hakkındaki Görüşleri:</a:t>
            </a:r>
          </a:p>
          <a:p>
            <a:pPr algn="just" eaLnBrk="1" hangingPunct="1">
              <a:spcBef>
                <a:spcPct val="0"/>
              </a:spcBef>
              <a:buFontTx/>
              <a:buNone/>
            </a:pPr>
            <a:r>
              <a:rPr lang="tr-TR" altLang="tr-TR" sz="2400" i="1">
                <a:latin typeface="Arial" panose="020B0604020202020204" pitchFamily="34" charset="0"/>
              </a:rPr>
              <a:t>Atatürk,</a:t>
            </a:r>
            <a:r>
              <a:rPr lang="tr-TR" altLang="tr-TR" sz="2400">
                <a:latin typeface="Arial" panose="020B0604020202020204" pitchFamily="34" charset="0"/>
              </a:rPr>
              <a:t> Nutuk’ta</a:t>
            </a:r>
            <a:r>
              <a:rPr lang="tr-TR" altLang="tr-TR" sz="2400" baseline="30000">
                <a:latin typeface="Arial" panose="020B0604020202020204" pitchFamily="34" charset="0"/>
              </a:rPr>
              <a:t> </a:t>
            </a:r>
            <a:r>
              <a:rPr lang="tr-TR" altLang="tr-TR" sz="2400">
                <a:latin typeface="Arial" panose="020B0604020202020204" pitchFamily="34" charset="0"/>
              </a:rPr>
              <a:t>da halifelikle ilgili olarak şunları söylemektedir:</a:t>
            </a:r>
            <a:endParaRPr lang="tr-TR" altLang="tr-TR" sz="2400" b="1">
              <a:latin typeface="Arial" panose="020B0604020202020204" pitchFamily="34" charset="0"/>
            </a:endParaRPr>
          </a:p>
          <a:p>
            <a:pPr algn="just" eaLnBrk="1" hangingPunct="1">
              <a:spcBef>
                <a:spcPct val="0"/>
              </a:spcBef>
              <a:buFontTx/>
              <a:buNone/>
            </a:pPr>
            <a:r>
              <a:rPr lang="tr-TR" altLang="tr-TR" sz="2400" i="1">
                <a:solidFill>
                  <a:srgbClr val="0070C0"/>
                </a:solidFill>
                <a:latin typeface="Arial" panose="020B0604020202020204" pitchFamily="34" charset="0"/>
              </a:rPr>
              <a:t>"…Millete anlattım ki, tüm İslâm ülkelerini kapsayan bir devlet kurmak vazifesiyle mükellef tahayyül edilen bir halifenin vazifesini ifa edebilmesi için, Türkiye Devleti ve onun bir avuç nüfusu, halifenin emrine tâbi tutulamaz. Millet buna razı olamaz! Türkiye halkı bu kadar büyük, bir sorumluluğu, bu kadar mantıksız bir görevi üstlenemez.</a:t>
            </a:r>
          </a:p>
          <a:p>
            <a:pPr algn="just" eaLnBrk="1" hangingPunct="1">
              <a:spcBef>
                <a:spcPct val="0"/>
              </a:spcBef>
              <a:buFontTx/>
              <a:buNone/>
            </a:pPr>
            <a:r>
              <a:rPr lang="tr-TR" altLang="tr-TR" sz="2400" i="1">
                <a:solidFill>
                  <a:srgbClr val="0070C0"/>
                </a:solidFill>
                <a:latin typeface="Arial" panose="020B0604020202020204" pitchFamily="34" charset="0"/>
              </a:rPr>
              <a:t>Milletimiz, asırlarca… Her gittiği yerde milyonlarca insan bıraktı. Yemen çöllerinde… Suriye’yi, Irak’ı muhafaza etmek için Mısır’da barınabilmek için, Afrika’da tutunabilmek için ne kadar insan telef oldu, bunu biliyor musunuz?!</a:t>
            </a:r>
          </a:p>
          <a:p>
            <a:pPr algn="just" eaLnBrk="1" hangingPunct="1">
              <a:spcBef>
                <a:spcPct val="0"/>
              </a:spcBef>
              <a:buFontTx/>
              <a:buNone/>
            </a:pPr>
            <a:r>
              <a:rPr lang="tr-TR" altLang="tr-TR" sz="2400" i="1">
                <a:solidFill>
                  <a:srgbClr val="0070C0"/>
                </a:solidFill>
                <a:latin typeface="Arial" panose="020B0604020202020204" pitchFamily="34" charset="0"/>
              </a:rPr>
              <a:t>Halifeye, dünyaya meydan okutmak fikrinde olanlar, bu vazifeyi yalnız Anadolu halkından değil, onun sekiz on misli nüfustan oluşan büyük İslâm kütlelerinden talep etmelidir..." </a:t>
            </a:r>
          </a:p>
        </p:txBody>
      </p:sp>
      <p:sp>
        <p:nvSpPr>
          <p:cNvPr id="32772" name="AutoShape 2">
            <a:extLst>
              <a:ext uri="{FF2B5EF4-FFF2-40B4-BE49-F238E27FC236}">
                <a16:creationId xmlns:a16="http://schemas.microsoft.com/office/drawing/2014/main" id="{46B60AC3-593C-D0CF-421A-FE71790C47C9}"/>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Halifeliğin Kaldırılması (3 Mart 1924) </a:t>
            </a:r>
          </a:p>
        </p:txBody>
      </p:sp>
      <p:sp>
        <p:nvSpPr>
          <p:cNvPr id="2" name="Alt Bilgi Yer Tutucusu 1">
            <a:extLst>
              <a:ext uri="{FF2B5EF4-FFF2-40B4-BE49-F238E27FC236}">
                <a16:creationId xmlns:a16="http://schemas.microsoft.com/office/drawing/2014/main" id="{2A9EDC4E-A49C-C079-0911-6E7DF1CD33B8}"/>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Numarası Yer Tutucusu 4">
            <a:extLst>
              <a:ext uri="{FF2B5EF4-FFF2-40B4-BE49-F238E27FC236}">
                <a16:creationId xmlns:a16="http://schemas.microsoft.com/office/drawing/2014/main" id="{4BD641E5-4DD7-C378-BA09-BAE169A516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A3FECC4-9AC9-4AF3-BC40-726C72EF05F0}" type="slidenum">
              <a:rPr lang="tr-TR" altLang="tr-TR" sz="1200" b="1">
                <a:latin typeface="Arial" panose="020B0604020202020204" pitchFamily="34" charset="0"/>
              </a:rPr>
              <a:pPr>
                <a:spcBef>
                  <a:spcPct val="0"/>
                </a:spcBef>
                <a:buFontTx/>
                <a:buNone/>
              </a:pPr>
              <a:t>3</a:t>
            </a:fld>
            <a:endParaRPr lang="tr-TR" altLang="tr-TR" sz="1200" b="1">
              <a:latin typeface="Arial" panose="020B0604020202020204" pitchFamily="34" charset="0"/>
            </a:endParaRPr>
          </a:p>
        </p:txBody>
      </p:sp>
      <p:sp>
        <p:nvSpPr>
          <p:cNvPr id="5123" name="Dikdörtgen 6">
            <a:extLst>
              <a:ext uri="{FF2B5EF4-FFF2-40B4-BE49-F238E27FC236}">
                <a16:creationId xmlns:a16="http://schemas.microsoft.com/office/drawing/2014/main" id="{4512E008-AB62-E3A1-1072-3B2513C9A1E5}"/>
              </a:ext>
            </a:extLst>
          </p:cNvPr>
          <p:cNvSpPr>
            <a:spLocks noChangeArrowheads="1"/>
          </p:cNvSpPr>
          <p:nvPr/>
        </p:nvSpPr>
        <p:spPr bwMode="auto">
          <a:xfrm>
            <a:off x="1809750" y="808039"/>
            <a:ext cx="8642350"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3538"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3538"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3538"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3538"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3538"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3538"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3538"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3538"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3538"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	Cumhuriyet kavramı, Osmanlı Devleti’nde fazla işlenmemiştir. Yönetimden memnun olmayanlar, cumhuriyetin ilânını değil; padişahın yetkilerini kısıtlamayı düşünmüşlerdir. Nitekim I. ve II. Meşrutiyet’le Jön Türkler ve İttihatçılar İktidara ortak olmak istemişler, ama cumhuriyet yönetiminin kabulünü akıllarına bile getirmemişlerdir.</a:t>
            </a:r>
          </a:p>
          <a:p>
            <a:pPr algn="just" eaLnBrk="1" hangingPunct="1">
              <a:spcBef>
                <a:spcPct val="0"/>
              </a:spcBef>
              <a:buFontTx/>
              <a:buNone/>
            </a:pPr>
            <a:endParaRPr lang="tr-TR" altLang="tr-TR" sz="1000">
              <a:latin typeface="Arial" panose="020B0604020202020204" pitchFamily="34" charset="0"/>
            </a:endParaRPr>
          </a:p>
          <a:p>
            <a:pPr algn="just" eaLnBrk="1" hangingPunct="1">
              <a:spcBef>
                <a:spcPct val="0"/>
              </a:spcBef>
              <a:buFontTx/>
              <a:buNone/>
            </a:pPr>
            <a:r>
              <a:rPr lang="tr-TR" altLang="tr-TR" sz="2400">
                <a:latin typeface="Arial" panose="020B0604020202020204" pitchFamily="34" charset="0"/>
              </a:rPr>
              <a:t>	Amasya Tamimi'nde, </a:t>
            </a:r>
            <a:r>
              <a:rPr lang="tr-TR" altLang="tr-TR" sz="2400">
                <a:solidFill>
                  <a:srgbClr val="0070C0"/>
                </a:solidFill>
                <a:latin typeface="Arial" panose="020B0604020202020204" pitchFamily="34" charset="0"/>
              </a:rPr>
              <a:t>egemenliğin ulusa ait olduğunun </a:t>
            </a:r>
            <a:r>
              <a:rPr lang="tr-TR" altLang="tr-TR" sz="2400">
                <a:latin typeface="Arial" panose="020B0604020202020204" pitchFamily="34" charset="0"/>
              </a:rPr>
              <a:t>açıklanmasına rağmen, </a:t>
            </a:r>
            <a:r>
              <a:rPr lang="tr-TR" altLang="tr-TR" sz="2400">
                <a:solidFill>
                  <a:srgbClr val="0070C0"/>
                </a:solidFill>
                <a:latin typeface="Arial" panose="020B0604020202020204" pitchFamily="34" charset="0"/>
              </a:rPr>
              <a:t>23 Nisan 1920</a:t>
            </a:r>
            <a:r>
              <a:rPr lang="tr-TR" altLang="tr-TR" sz="2400">
                <a:latin typeface="Arial" panose="020B0604020202020204" pitchFamily="34" charset="0"/>
              </a:rPr>
              <a:t>’de toplanan TBMM’de hakim olan fikir, ülke tehlikeden kurtarılıncaya kadar meclisi işletmek, sonra yönetimi tekrar Padişah’a devretmekti.</a:t>
            </a:r>
          </a:p>
          <a:p>
            <a:pPr algn="just" eaLnBrk="1" hangingPunct="1">
              <a:spcBef>
                <a:spcPct val="0"/>
              </a:spcBef>
              <a:buFontTx/>
              <a:buNone/>
            </a:pPr>
            <a:endParaRPr lang="tr-TR" altLang="tr-TR" sz="1000">
              <a:latin typeface="Arial" panose="020B0604020202020204" pitchFamily="34" charset="0"/>
            </a:endParaRPr>
          </a:p>
          <a:p>
            <a:pPr algn="just" eaLnBrk="1" hangingPunct="1">
              <a:spcBef>
                <a:spcPct val="0"/>
              </a:spcBef>
              <a:buFontTx/>
              <a:buNone/>
            </a:pPr>
            <a:r>
              <a:rPr lang="tr-TR" altLang="tr-TR" sz="2400">
                <a:latin typeface="Arial" panose="020B0604020202020204" pitchFamily="34" charset="0"/>
              </a:rPr>
              <a:t>	Çünkü halk ve meclisi oluşturanların büyük bir kısmı, Padişah ve Halife’ye din ve geleneklerle bağlıydı. Onlara göre egemenlik Padişah’ta olmalıydı.	</a:t>
            </a:r>
          </a:p>
        </p:txBody>
      </p:sp>
      <p:sp>
        <p:nvSpPr>
          <p:cNvPr id="5124" name="AutoShape 2">
            <a:extLst>
              <a:ext uri="{FF2B5EF4-FFF2-40B4-BE49-F238E27FC236}">
                <a16:creationId xmlns:a16="http://schemas.microsoft.com/office/drawing/2014/main" id="{A333A7C8-68C6-2FE0-6406-947F807A8045}"/>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sp>
        <p:nvSpPr>
          <p:cNvPr id="2" name="Alt Bilgi Yer Tutucusu 1">
            <a:extLst>
              <a:ext uri="{FF2B5EF4-FFF2-40B4-BE49-F238E27FC236}">
                <a16:creationId xmlns:a16="http://schemas.microsoft.com/office/drawing/2014/main" id="{DD0A5108-C835-B767-E560-04E1A3D0BB4A}"/>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Numarası Yer Tutucusu 4">
            <a:extLst>
              <a:ext uri="{FF2B5EF4-FFF2-40B4-BE49-F238E27FC236}">
                <a16:creationId xmlns:a16="http://schemas.microsoft.com/office/drawing/2014/main" id="{42952656-4E4E-0854-BA26-C0510EBCCE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A75775-01F3-46E2-A56A-70B86C0E325A}" type="slidenum">
              <a:rPr lang="tr-TR" altLang="tr-TR" sz="1200" b="1">
                <a:latin typeface="Arial" panose="020B0604020202020204" pitchFamily="34" charset="0"/>
              </a:rPr>
              <a:pPr>
                <a:spcBef>
                  <a:spcPct val="0"/>
                </a:spcBef>
                <a:buFontTx/>
                <a:buNone/>
              </a:pPr>
              <a:t>30</a:t>
            </a:fld>
            <a:endParaRPr lang="tr-TR" altLang="tr-TR" sz="1200" b="1">
              <a:latin typeface="Arial" panose="020B0604020202020204" pitchFamily="34" charset="0"/>
            </a:endParaRPr>
          </a:p>
        </p:txBody>
      </p:sp>
      <p:sp>
        <p:nvSpPr>
          <p:cNvPr id="33795" name="Dikdörtgen 6">
            <a:extLst>
              <a:ext uri="{FF2B5EF4-FFF2-40B4-BE49-F238E27FC236}">
                <a16:creationId xmlns:a16="http://schemas.microsoft.com/office/drawing/2014/main" id="{EA87B9B6-719D-AEC8-5CF5-214B0931C1B5}"/>
              </a:ext>
            </a:extLst>
          </p:cNvPr>
          <p:cNvSpPr>
            <a:spLocks noChangeArrowheads="1"/>
          </p:cNvSpPr>
          <p:nvPr/>
        </p:nvSpPr>
        <p:spPr bwMode="auto">
          <a:xfrm>
            <a:off x="1809750" y="758825"/>
            <a:ext cx="86423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Parti grubunda görüşülen öneriler, </a:t>
            </a:r>
            <a:r>
              <a:rPr lang="tr-TR" altLang="tr-TR" sz="2400" b="1">
                <a:solidFill>
                  <a:srgbClr val="FF0000"/>
                </a:solidFill>
                <a:latin typeface="Arial" panose="020B0604020202020204" pitchFamily="34" charset="0"/>
              </a:rPr>
              <a:t>3 Mart </a:t>
            </a:r>
            <a:r>
              <a:rPr lang="tr-TR" altLang="tr-TR" sz="2400">
                <a:latin typeface="Arial" panose="020B0604020202020204" pitchFamily="34" charset="0"/>
              </a:rPr>
              <a:t>günü</a:t>
            </a:r>
            <a:r>
              <a:rPr lang="tr-TR" altLang="tr-TR" sz="2400" b="1">
                <a:solidFill>
                  <a:srgbClr val="FF0000"/>
                </a:solidFill>
                <a:latin typeface="Arial" panose="020B0604020202020204" pitchFamily="34" charset="0"/>
              </a:rPr>
              <a:t> </a:t>
            </a:r>
            <a:r>
              <a:rPr lang="tr-TR" altLang="tr-TR" sz="2400">
                <a:latin typeface="Arial" panose="020B0604020202020204" pitchFamily="34" charset="0"/>
              </a:rPr>
              <a:t>Meclis'e getirildi. </a:t>
            </a:r>
            <a:r>
              <a:rPr lang="tr-TR" altLang="tr-TR" sz="2400">
                <a:solidFill>
                  <a:srgbClr val="FF0000"/>
                </a:solidFill>
                <a:latin typeface="Arial" panose="020B0604020202020204" pitchFamily="34" charset="0"/>
              </a:rPr>
              <a:t>429 Sayılı Kanunla </a:t>
            </a:r>
            <a:r>
              <a:rPr lang="tr-TR" altLang="tr-TR" sz="2400">
                <a:solidFill>
                  <a:srgbClr val="0070C0"/>
                </a:solidFill>
                <a:latin typeface="Arial" panose="020B0604020202020204" pitchFamily="34" charset="0"/>
              </a:rPr>
              <a:t>Şer’iye, Evkaf ve Erkân-ı Harbiye-i Umumiye Vekillikleri </a:t>
            </a:r>
            <a:r>
              <a:rPr lang="tr-TR" altLang="tr-TR" sz="2400">
                <a:latin typeface="Arial" panose="020B0604020202020204" pitchFamily="34" charset="0"/>
              </a:rPr>
              <a:t>kaldırıldı. </a:t>
            </a:r>
            <a:r>
              <a:rPr lang="tr-TR" altLang="tr-TR" sz="2400">
                <a:solidFill>
                  <a:srgbClr val="FF0000"/>
                </a:solidFill>
                <a:latin typeface="Arial" panose="020B0604020202020204" pitchFamily="34" charset="0"/>
              </a:rPr>
              <a:t>430 Sayılı Kanunla </a:t>
            </a:r>
            <a:r>
              <a:rPr lang="tr-TR" altLang="tr-TR" sz="2400">
                <a:solidFill>
                  <a:srgbClr val="0070C0"/>
                </a:solidFill>
                <a:latin typeface="Arial" panose="020B0604020202020204" pitchFamily="34" charset="0"/>
              </a:rPr>
              <a:t>Tevhid-i Tedrisat (öğretimin birleştirilmesi)</a:t>
            </a:r>
            <a:r>
              <a:rPr lang="tr-TR" altLang="tr-TR" sz="2400">
                <a:latin typeface="Arial" panose="020B0604020202020204" pitchFamily="34" charset="0"/>
              </a:rPr>
              <a:t> kabul edildi. </a:t>
            </a:r>
            <a:r>
              <a:rPr lang="tr-TR" altLang="tr-TR" sz="2400">
                <a:solidFill>
                  <a:srgbClr val="FF0000"/>
                </a:solidFill>
                <a:latin typeface="Arial" panose="020B0604020202020204" pitchFamily="34" charset="0"/>
              </a:rPr>
              <a:t>431 Sayılı Kanunla </a:t>
            </a:r>
            <a:r>
              <a:rPr lang="tr-TR" altLang="tr-TR" sz="2400">
                <a:latin typeface="Arial" panose="020B0604020202020204" pitchFamily="34" charset="0"/>
              </a:rPr>
              <a:t>da </a:t>
            </a:r>
            <a:r>
              <a:rPr lang="tr-TR" altLang="tr-TR" sz="2400">
                <a:solidFill>
                  <a:srgbClr val="FF0000"/>
                </a:solidFill>
                <a:latin typeface="Arial" panose="020B0604020202020204" pitchFamily="34" charset="0"/>
              </a:rPr>
              <a:t>Halifelik kaldırılarak </a:t>
            </a:r>
            <a:r>
              <a:rPr lang="tr-TR" altLang="tr-TR" sz="2400">
                <a:latin typeface="Arial" panose="020B0604020202020204" pitchFamily="34" charset="0"/>
              </a:rPr>
              <a:t>Osmanlı ailesinin erkek- kadın bütün üyelerinin ve damatlarının bir daha dönmemek üzere yurt dışına çıkartılmaları kararlaştırıldı.</a:t>
            </a:r>
          </a:p>
          <a:p>
            <a:pPr algn="just" eaLnBrk="1" hangingPunct="1">
              <a:spcBef>
                <a:spcPct val="0"/>
              </a:spcBef>
              <a:buFontTx/>
              <a:buNone/>
            </a:pPr>
            <a:endParaRPr lang="tr-TR" altLang="tr-TR" sz="1000">
              <a:latin typeface="Arial" panose="020B0604020202020204" pitchFamily="34" charset="0"/>
            </a:endParaRPr>
          </a:p>
          <a:p>
            <a:pPr algn="just" eaLnBrk="1" hangingPunct="1">
              <a:spcBef>
                <a:spcPct val="0"/>
              </a:spcBef>
              <a:buFontTx/>
              <a:buNone/>
            </a:pPr>
            <a:r>
              <a:rPr lang="tr-TR" altLang="tr-TR" sz="2400">
                <a:latin typeface="Arial" panose="020B0604020202020204" pitchFamily="34" charset="0"/>
              </a:rPr>
              <a:t>Padişahlık etmiş kişilerin taşınır, taşınmaz bütün malları ulusa geçti, aile üyelerinin kişisel mallarının bir yıl içinde tasfiye edilmesi, aksi halde hükümetin bu malları satarak bedellerini onlara yollayacağı hükme bağlandı. Bu karar derhal uygulanacaktı. </a:t>
            </a:r>
            <a:r>
              <a:rPr lang="tr-TR" altLang="tr-TR" sz="2400">
                <a:solidFill>
                  <a:srgbClr val="0070C0"/>
                </a:solidFill>
                <a:latin typeface="Arial" panose="020B0604020202020204" pitchFamily="34" charset="0"/>
              </a:rPr>
              <a:t>Ertesi gün Halife ve ailesi yurt dışına çıkartıldı. Diğer hanedan üyelerine </a:t>
            </a:r>
            <a:r>
              <a:rPr lang="tr-TR" altLang="tr-TR" sz="2400">
                <a:latin typeface="Arial" panose="020B0604020202020204" pitchFamily="34" charset="0"/>
              </a:rPr>
              <a:t>de yurdu terk etmeleri için </a:t>
            </a:r>
            <a:r>
              <a:rPr lang="tr-TR" altLang="tr-TR" sz="2400">
                <a:solidFill>
                  <a:srgbClr val="0070C0"/>
                </a:solidFill>
                <a:latin typeface="Arial" panose="020B0604020202020204" pitchFamily="34" charset="0"/>
              </a:rPr>
              <a:t>10 günlük </a:t>
            </a:r>
            <a:r>
              <a:rPr lang="tr-TR" altLang="tr-TR" sz="2400">
                <a:latin typeface="Arial" panose="020B0604020202020204" pitchFamily="34" charset="0"/>
              </a:rPr>
              <a:t>süre tanındı. Böylece Halifelik kesin olarak tarihe karıştı.</a:t>
            </a:r>
          </a:p>
        </p:txBody>
      </p:sp>
      <p:sp>
        <p:nvSpPr>
          <p:cNvPr id="33796" name="AutoShape 2">
            <a:extLst>
              <a:ext uri="{FF2B5EF4-FFF2-40B4-BE49-F238E27FC236}">
                <a16:creationId xmlns:a16="http://schemas.microsoft.com/office/drawing/2014/main" id="{F9F60DCE-EFAC-20F4-9BF2-69F25A523AFA}"/>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Halifeliğin Kaldırılması (3 Mart 1924) </a:t>
            </a:r>
          </a:p>
        </p:txBody>
      </p:sp>
      <p:sp>
        <p:nvSpPr>
          <p:cNvPr id="2" name="Alt Bilgi Yer Tutucusu 1">
            <a:extLst>
              <a:ext uri="{FF2B5EF4-FFF2-40B4-BE49-F238E27FC236}">
                <a16:creationId xmlns:a16="http://schemas.microsoft.com/office/drawing/2014/main" id="{4523C1F5-9D6A-90BF-54B3-771E74C107E0}"/>
              </a:ext>
            </a:extLst>
          </p:cNvPr>
          <p:cNvSpPr>
            <a:spLocks noGrp="1"/>
          </p:cNvSpPr>
          <p:nvPr>
            <p:ph type="ftr" sz="quarter" idx="11"/>
          </p:nvPr>
        </p:nvSpPr>
        <p:spPr/>
        <p:txBody>
          <a:bodyPr/>
          <a:lstStyle/>
          <a:p>
            <a:pPr>
              <a:defRPr/>
            </a:pPr>
            <a:r>
              <a:rPr lang="tr-TR"/>
              <a:t>Dr. Öğr. Üyesi Ayhan CANKUT</a:t>
            </a:r>
          </a:p>
        </p:txBody>
      </p:sp>
      <p:sp>
        <p:nvSpPr>
          <p:cNvPr id="3" name="Metin kutusu 2">
            <a:extLst>
              <a:ext uri="{FF2B5EF4-FFF2-40B4-BE49-F238E27FC236}">
                <a16:creationId xmlns:a16="http://schemas.microsoft.com/office/drawing/2014/main" id="{6B7F723A-2B5D-34E2-F470-D3E5EB0F2658}"/>
              </a:ext>
            </a:extLst>
          </p:cNvPr>
          <p:cNvSpPr txBox="1"/>
          <p:nvPr/>
        </p:nvSpPr>
        <p:spPr>
          <a:xfrm>
            <a:off x="1809750" y="6102351"/>
            <a:ext cx="8642350" cy="584775"/>
          </a:xfrm>
          <a:prstGeom prst="rect">
            <a:avLst/>
          </a:prstGeom>
          <a:noFill/>
        </p:spPr>
        <p:txBody>
          <a:bodyPr>
            <a:spAutoFit/>
          </a:bodyPr>
          <a:lstStyle/>
          <a:p>
            <a:pPr marL="285750" indent="-285750" algn="just">
              <a:buFont typeface="Wingdings" panose="05000000000000000000" pitchFamily="2" charset="2"/>
              <a:buChar char="v"/>
              <a:defRPr/>
            </a:pPr>
            <a:r>
              <a:rPr lang="tr-TR" sz="1600" dirty="0">
                <a:solidFill>
                  <a:schemeClr val="tx1">
                    <a:lumMod val="75000"/>
                    <a:lumOff val="25000"/>
                  </a:schemeClr>
                </a:solidFill>
                <a:highlight>
                  <a:srgbClr val="FFFF00"/>
                </a:highlight>
              </a:rPr>
              <a:t>16.6.1952’de Osmanlı hanedanının kadın üyelerine, 15.5.1974’de de erkek üyelerine Türkiye’ye dönme izni verilmiştir</a:t>
            </a:r>
            <a:r>
              <a:rPr lang="tr-TR" sz="1600" dirty="0">
                <a:solidFill>
                  <a:srgbClr val="FF0000"/>
                </a:solidFill>
                <a:highlight>
                  <a:srgbClr val="FFFF00"/>
                </a:highlight>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4">
            <a:extLst>
              <a:ext uri="{FF2B5EF4-FFF2-40B4-BE49-F238E27FC236}">
                <a16:creationId xmlns:a16="http://schemas.microsoft.com/office/drawing/2014/main" id="{D4A78BE8-6B52-D060-0AEB-BD80EE7E73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DC3F4A-63D4-4FF5-96A6-FAC1469398A2}" type="slidenum">
              <a:rPr lang="tr-TR" altLang="tr-TR" sz="1200" b="1">
                <a:latin typeface="Arial" panose="020B0604020202020204" pitchFamily="34" charset="0"/>
              </a:rPr>
              <a:pPr>
                <a:spcBef>
                  <a:spcPct val="0"/>
                </a:spcBef>
                <a:buFontTx/>
                <a:buNone/>
              </a:pPr>
              <a:t>31</a:t>
            </a:fld>
            <a:endParaRPr lang="tr-TR" altLang="tr-TR" sz="1200" b="1">
              <a:latin typeface="Arial" panose="020B0604020202020204" pitchFamily="34" charset="0"/>
            </a:endParaRPr>
          </a:p>
        </p:txBody>
      </p:sp>
      <p:sp>
        <p:nvSpPr>
          <p:cNvPr id="34819" name="Dikdörtgen 6">
            <a:extLst>
              <a:ext uri="{FF2B5EF4-FFF2-40B4-BE49-F238E27FC236}">
                <a16:creationId xmlns:a16="http://schemas.microsoft.com/office/drawing/2014/main" id="{1EC0491A-DB1D-D9C5-3766-84CDC4B7F401}"/>
              </a:ext>
            </a:extLst>
          </p:cNvPr>
          <p:cNvSpPr>
            <a:spLocks noChangeArrowheads="1"/>
          </p:cNvSpPr>
          <p:nvPr/>
        </p:nvSpPr>
        <p:spPr bwMode="auto">
          <a:xfrm>
            <a:off x="1809750" y="758826"/>
            <a:ext cx="86423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Hilafetin kaldırılmasına iç basından büyük bir tepki gelmedi. Kısa süre içinde Cumhurbaşkanına, Meclis'e ve gazetelere kutlama telgrafları yağmaya başladı. Basında, her gün kararın olumlu olduğunu bildirir nitelikte yazılar çıkıyordu.</a:t>
            </a:r>
          </a:p>
          <a:p>
            <a:pPr algn="just" eaLnBrk="1" hangingPunct="1">
              <a:spcBef>
                <a:spcPct val="0"/>
              </a:spcBef>
              <a:buFontTx/>
              <a:buNone/>
            </a:pPr>
            <a:r>
              <a:rPr lang="tr-TR" altLang="tr-TR" sz="2400">
                <a:latin typeface="Arial" panose="020B0604020202020204" pitchFamily="34" charset="0"/>
              </a:rPr>
              <a:t>Tutucu</a:t>
            </a:r>
            <a:r>
              <a:rPr lang="tr-TR" altLang="tr-TR" sz="2400" i="1">
                <a:latin typeface="Arial" panose="020B0604020202020204" pitchFamily="34" charset="0"/>
              </a:rPr>
              <a:t> </a:t>
            </a:r>
            <a:r>
              <a:rPr lang="tr-TR" altLang="tr-TR" sz="2400">
                <a:solidFill>
                  <a:srgbClr val="FF0000"/>
                </a:solidFill>
                <a:latin typeface="Arial" panose="020B0604020202020204" pitchFamily="34" charset="0"/>
              </a:rPr>
              <a:t>İkdam</a:t>
            </a:r>
            <a:r>
              <a:rPr lang="tr-TR" altLang="tr-TR" sz="2400">
                <a:latin typeface="Arial" panose="020B0604020202020204" pitchFamily="34" charset="0"/>
              </a:rPr>
              <a:t> gazetesi bile, </a:t>
            </a:r>
            <a:r>
              <a:rPr lang="tr-TR" altLang="tr-TR" sz="2400" i="1">
                <a:solidFill>
                  <a:srgbClr val="0070C0"/>
                </a:solidFill>
                <a:latin typeface="Arial" panose="020B0604020202020204" pitchFamily="34" charset="0"/>
              </a:rPr>
              <a:t>"bu beş asırlık kurumun kaldırılmasına karşı makul bir itiraz göstermenin mümkün olmadığını"</a:t>
            </a:r>
            <a:r>
              <a:rPr lang="tr-TR" altLang="tr-TR" sz="2400">
                <a:solidFill>
                  <a:srgbClr val="0070C0"/>
                </a:solidFill>
                <a:latin typeface="Arial" panose="020B0604020202020204" pitchFamily="34" charset="0"/>
              </a:rPr>
              <a:t>,</a:t>
            </a:r>
            <a:r>
              <a:rPr lang="tr-TR" altLang="tr-TR" sz="2400" i="1">
                <a:solidFill>
                  <a:srgbClr val="0070C0"/>
                </a:solidFill>
                <a:latin typeface="Arial" panose="020B0604020202020204" pitchFamily="34" charset="0"/>
              </a:rPr>
              <a:t> </a:t>
            </a:r>
            <a:r>
              <a:rPr lang="tr-TR" altLang="tr-TR" sz="2400">
                <a:solidFill>
                  <a:srgbClr val="FF0000"/>
                </a:solidFill>
                <a:latin typeface="Arial" panose="020B0604020202020204" pitchFamily="34" charset="0"/>
              </a:rPr>
              <a:t>Tevhid-i Efkâr </a:t>
            </a:r>
            <a:r>
              <a:rPr lang="tr-TR" altLang="tr-TR" sz="2400">
                <a:latin typeface="Arial" panose="020B0604020202020204" pitchFamily="34" charset="0"/>
              </a:rPr>
              <a:t>gazetesi ise, </a:t>
            </a:r>
            <a:r>
              <a:rPr lang="tr-TR" altLang="tr-TR" sz="2400" i="1">
                <a:solidFill>
                  <a:srgbClr val="0070C0"/>
                </a:solidFill>
                <a:latin typeface="Arial" panose="020B0604020202020204" pitchFamily="34" charset="0"/>
              </a:rPr>
              <a:t>"Yenilik ve kalkınmaya engel sayılan kayıtların bu suretle kaldırılarak Türkiye'nin önünde kelimenin tam anlamıyla yeni bir ufuk açıldığını" </a:t>
            </a:r>
            <a:r>
              <a:rPr lang="tr-TR" altLang="tr-TR" sz="2400">
                <a:latin typeface="Arial" panose="020B0604020202020204" pitchFamily="34" charset="0"/>
              </a:rPr>
              <a:t>yazıyordu. </a:t>
            </a:r>
          </a:p>
          <a:p>
            <a:pPr algn="just" eaLnBrk="1" hangingPunct="1">
              <a:spcBef>
                <a:spcPct val="0"/>
              </a:spcBef>
              <a:buFontTx/>
              <a:buNone/>
            </a:pPr>
            <a:r>
              <a:rPr lang="tr-TR" altLang="tr-TR" sz="2400">
                <a:latin typeface="Arial" panose="020B0604020202020204" pitchFamily="34" charset="0"/>
              </a:rPr>
              <a:t>Dış basın ise olaya geniş yer verdi. Özellikle İngiliz basını olumsuz eleştirilerde bulundu.</a:t>
            </a:r>
            <a:r>
              <a:rPr lang="tr-TR" altLang="tr-TR" sz="2400" i="1">
                <a:latin typeface="Arial" panose="020B0604020202020204" pitchFamily="34" charset="0"/>
              </a:rPr>
              <a:t> </a:t>
            </a:r>
          </a:p>
          <a:p>
            <a:pPr algn="just" eaLnBrk="1" hangingPunct="1">
              <a:spcBef>
                <a:spcPct val="0"/>
              </a:spcBef>
              <a:buFontTx/>
              <a:buNone/>
            </a:pPr>
            <a:r>
              <a:rPr lang="tr-TR" altLang="tr-TR" sz="2400">
                <a:latin typeface="Arial" panose="020B0604020202020204" pitchFamily="34" charset="0"/>
              </a:rPr>
              <a:t>Diğer ülkelerdeki Müslümanlar olaya genellikle kayıtsız davranmışlardı.</a:t>
            </a:r>
          </a:p>
        </p:txBody>
      </p:sp>
      <p:sp>
        <p:nvSpPr>
          <p:cNvPr id="34820" name="AutoShape 2">
            <a:extLst>
              <a:ext uri="{FF2B5EF4-FFF2-40B4-BE49-F238E27FC236}">
                <a16:creationId xmlns:a16="http://schemas.microsoft.com/office/drawing/2014/main" id="{C2AA6875-275D-C572-587B-B45A6560EBF9}"/>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600" b="1">
                <a:solidFill>
                  <a:srgbClr val="FF0000"/>
                </a:solidFill>
                <a:latin typeface="Arial" panose="020B0604020202020204" pitchFamily="34" charset="0"/>
              </a:rPr>
              <a:t>Halifeliğin Kaldırılmasına Karşı Gösterilen Tepkiler</a:t>
            </a:r>
          </a:p>
        </p:txBody>
      </p:sp>
      <p:sp>
        <p:nvSpPr>
          <p:cNvPr id="2" name="Alt Bilgi Yer Tutucusu 1">
            <a:extLst>
              <a:ext uri="{FF2B5EF4-FFF2-40B4-BE49-F238E27FC236}">
                <a16:creationId xmlns:a16="http://schemas.microsoft.com/office/drawing/2014/main" id="{08EB2F03-3901-C71C-03C3-081908EF62EA}"/>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yt Numarası Yer Tutucusu 4">
            <a:extLst>
              <a:ext uri="{FF2B5EF4-FFF2-40B4-BE49-F238E27FC236}">
                <a16:creationId xmlns:a16="http://schemas.microsoft.com/office/drawing/2014/main" id="{07750645-422C-3CE2-1CBE-4FEBDC2518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57FC83-3935-4A77-825C-9459AC039D41}" type="slidenum">
              <a:rPr lang="tr-TR" altLang="tr-TR" sz="1200" b="1">
                <a:latin typeface="Arial" panose="020B0604020202020204" pitchFamily="34" charset="0"/>
              </a:rPr>
              <a:pPr>
                <a:spcBef>
                  <a:spcPct val="0"/>
                </a:spcBef>
                <a:buFontTx/>
                <a:buNone/>
              </a:pPr>
              <a:t>32</a:t>
            </a:fld>
            <a:endParaRPr lang="tr-TR" altLang="tr-TR" sz="1200" b="1">
              <a:latin typeface="Arial" panose="020B0604020202020204" pitchFamily="34" charset="0"/>
            </a:endParaRPr>
          </a:p>
        </p:txBody>
      </p:sp>
      <p:sp>
        <p:nvSpPr>
          <p:cNvPr id="35843" name="Dikdörtgen 6">
            <a:extLst>
              <a:ext uri="{FF2B5EF4-FFF2-40B4-BE49-F238E27FC236}">
                <a16:creationId xmlns:a16="http://schemas.microsoft.com/office/drawing/2014/main" id="{0DF67E9D-B386-255D-D29E-FCEDB2E418BA}"/>
              </a:ext>
            </a:extLst>
          </p:cNvPr>
          <p:cNvSpPr>
            <a:spLocks noChangeArrowheads="1"/>
          </p:cNvSpPr>
          <p:nvPr/>
        </p:nvSpPr>
        <p:spPr bwMode="auto">
          <a:xfrm>
            <a:off x="1809751" y="758825"/>
            <a:ext cx="86074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Atatürk’e Karşı Girişilen Komplo:</a:t>
            </a:r>
          </a:p>
          <a:p>
            <a:pPr algn="just" eaLnBrk="1" hangingPunct="1">
              <a:spcBef>
                <a:spcPct val="0"/>
              </a:spcBef>
              <a:buFontTx/>
              <a:buNone/>
            </a:pPr>
            <a:r>
              <a:rPr lang="tr-TR" altLang="tr-TR" sz="2400">
                <a:latin typeface="Arial" panose="020B0604020202020204" pitchFamily="34" charset="0"/>
              </a:rPr>
              <a:t>Halifeliğin kaldırılması bazı tutucu kimselerde büyük tepki yarattı.</a:t>
            </a:r>
            <a:r>
              <a:rPr lang="tr-TR" altLang="tr-TR" sz="2400" i="1">
                <a:latin typeface="Arial" panose="020B0604020202020204" pitchFamily="34" charset="0"/>
              </a:rPr>
              <a:t> Dr. Rıza Nur,</a:t>
            </a:r>
            <a:r>
              <a:rPr lang="tr-TR" altLang="tr-TR" sz="2400">
                <a:latin typeface="Arial" panose="020B0604020202020204" pitchFamily="34" charset="0"/>
              </a:rPr>
              <a:t> Halifeliğin ilgasını çılgınlık olarak nitelemişti.</a:t>
            </a:r>
            <a:r>
              <a:rPr lang="tr-TR" altLang="tr-TR" sz="2400" i="1">
                <a:latin typeface="Arial" panose="020B0604020202020204" pitchFamily="34" charset="0"/>
              </a:rPr>
              <a:t> Rauf Bey, Refet, Kâzım Karabekir, Ali Fuat, Cafer Tayyar ve Cevat Paşalar</a:t>
            </a:r>
            <a:r>
              <a:rPr lang="tr-TR" altLang="tr-TR" sz="2400">
                <a:latin typeface="Arial" panose="020B0604020202020204" pitchFamily="34" charset="0"/>
              </a:rPr>
              <a:t> karara karşı çıktılar. </a:t>
            </a:r>
          </a:p>
          <a:p>
            <a:pPr algn="just" eaLnBrk="1" hangingPunct="1">
              <a:spcBef>
                <a:spcPct val="0"/>
              </a:spcBef>
              <a:buFontTx/>
              <a:buNone/>
            </a:pPr>
            <a:r>
              <a:rPr lang="tr-TR" altLang="tr-TR" sz="2400">
                <a:solidFill>
                  <a:srgbClr val="0070C0"/>
                </a:solidFill>
                <a:latin typeface="Arial" panose="020B0604020202020204" pitchFamily="34" charset="0"/>
              </a:rPr>
              <a:t>Ekim 1924’te</a:t>
            </a:r>
            <a:r>
              <a:rPr lang="tr-TR" altLang="tr-TR" sz="2400" i="1">
                <a:solidFill>
                  <a:srgbClr val="0070C0"/>
                </a:solidFill>
                <a:latin typeface="Arial" panose="020B0604020202020204" pitchFamily="34" charset="0"/>
              </a:rPr>
              <a:t> </a:t>
            </a:r>
            <a:r>
              <a:rPr lang="tr-TR" altLang="tr-TR" sz="2400" i="1">
                <a:latin typeface="Arial" panose="020B0604020202020204" pitchFamily="34" charset="0"/>
              </a:rPr>
              <a:t>Ali Fuat</a:t>
            </a:r>
            <a:r>
              <a:rPr lang="tr-TR" altLang="tr-TR" sz="2400">
                <a:latin typeface="Arial" panose="020B0604020202020204" pitchFamily="34" charset="0"/>
              </a:rPr>
              <a:t> ve</a:t>
            </a:r>
            <a:r>
              <a:rPr lang="tr-TR" altLang="tr-TR" sz="2400" i="1">
                <a:latin typeface="Arial" panose="020B0604020202020204" pitchFamily="34" charset="0"/>
              </a:rPr>
              <a:t> Kazım Karabekir Paşalar, </a:t>
            </a:r>
            <a:r>
              <a:rPr lang="tr-TR" altLang="tr-TR" sz="2400">
                <a:latin typeface="Arial" panose="020B0604020202020204" pitchFamily="34" charset="0"/>
              </a:rPr>
              <a:t>milletvekilliği görevlerine başlamak için ordu komutanlıklarından çekildiklerini açıkladılar. Bu</a:t>
            </a:r>
            <a:r>
              <a:rPr lang="tr-TR" altLang="tr-TR" sz="2400" b="1">
                <a:latin typeface="Arial" panose="020B0604020202020204" pitchFamily="34" charset="0"/>
              </a:rPr>
              <a:t> </a:t>
            </a:r>
            <a:r>
              <a:rPr lang="tr-TR" altLang="tr-TR" sz="2400">
                <a:latin typeface="Arial" panose="020B0604020202020204" pitchFamily="34" charset="0"/>
              </a:rPr>
              <a:t>arada</a:t>
            </a:r>
            <a:r>
              <a:rPr lang="tr-TR" altLang="tr-TR" sz="2400" b="1">
                <a:latin typeface="Arial" panose="020B0604020202020204" pitchFamily="34" charset="0"/>
              </a:rPr>
              <a:t> </a:t>
            </a:r>
            <a:r>
              <a:rPr lang="tr-TR" altLang="tr-TR" sz="2400">
                <a:latin typeface="Arial" panose="020B0604020202020204" pitchFamily="34" charset="0"/>
              </a:rPr>
              <a:t>milletvekilliğinden istifa ettiğini Meclis Başkanlığı’na bildiren</a:t>
            </a:r>
            <a:r>
              <a:rPr lang="tr-TR" altLang="tr-TR" sz="2400" i="1">
                <a:latin typeface="Arial" panose="020B0604020202020204" pitchFamily="34" charset="0"/>
              </a:rPr>
              <a:t> Refet Paşa</a:t>
            </a:r>
            <a:r>
              <a:rPr lang="tr-TR" altLang="tr-TR" sz="2400">
                <a:latin typeface="Arial" panose="020B0604020202020204" pitchFamily="34" charset="0"/>
              </a:rPr>
              <a:t> da </a:t>
            </a:r>
            <a:r>
              <a:rPr lang="tr-TR" altLang="tr-TR" sz="2400" i="1">
                <a:latin typeface="Arial" panose="020B0604020202020204" pitchFamily="34" charset="0"/>
              </a:rPr>
              <a:t>Rauf Bey’in </a:t>
            </a:r>
            <a:r>
              <a:rPr lang="tr-TR" altLang="tr-TR" sz="2400">
                <a:latin typeface="Arial" panose="020B0604020202020204" pitchFamily="34" charset="0"/>
              </a:rPr>
              <a:t>ısrarları ile istifasını geri almıştı. </a:t>
            </a:r>
            <a:r>
              <a:rPr lang="tr-TR" altLang="tr-TR" sz="2400">
                <a:solidFill>
                  <a:srgbClr val="FF0000"/>
                </a:solidFill>
                <a:latin typeface="Arial" panose="020B0604020202020204" pitchFamily="34" charset="0"/>
              </a:rPr>
              <a:t>Musul sorunu </a:t>
            </a:r>
            <a:r>
              <a:rPr lang="tr-TR" altLang="tr-TR" sz="2400">
                <a:latin typeface="Arial" panose="020B0604020202020204" pitchFamily="34" charset="0"/>
              </a:rPr>
              <a:t>nedeniyle bu sırada İngiltere ile büyük siyasal sürtüşmeler vardı. Her an askeri bir harekât olabilirdi. Bu kritik durumda iki ordu komutanının istifası, ordunun moralini etkileyebilirdi. Bu komutanlar ise milletvekili sıfatlarından yararlanarak TBMM içinde faaliyete geçmek istiyorlardı.</a:t>
            </a:r>
          </a:p>
        </p:txBody>
      </p:sp>
      <p:sp>
        <p:nvSpPr>
          <p:cNvPr id="35844" name="AutoShape 2">
            <a:extLst>
              <a:ext uri="{FF2B5EF4-FFF2-40B4-BE49-F238E27FC236}">
                <a16:creationId xmlns:a16="http://schemas.microsoft.com/office/drawing/2014/main" id="{F467165F-1FB1-F8CA-7349-82040E05BAA0}"/>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600" b="1">
                <a:solidFill>
                  <a:srgbClr val="FF0000"/>
                </a:solidFill>
                <a:latin typeface="Arial" panose="020B0604020202020204" pitchFamily="34" charset="0"/>
              </a:rPr>
              <a:t>Halifeliğin Kaldırılmasına Karşı Gösterilen Tepkiler</a:t>
            </a:r>
          </a:p>
        </p:txBody>
      </p:sp>
      <p:sp>
        <p:nvSpPr>
          <p:cNvPr id="2" name="Alt Bilgi Yer Tutucusu 1">
            <a:extLst>
              <a:ext uri="{FF2B5EF4-FFF2-40B4-BE49-F238E27FC236}">
                <a16:creationId xmlns:a16="http://schemas.microsoft.com/office/drawing/2014/main" id="{721CAB84-D3E4-6DEF-A3A6-79A3FB69BF20}"/>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ayt Numarası Yer Tutucusu 4">
            <a:extLst>
              <a:ext uri="{FF2B5EF4-FFF2-40B4-BE49-F238E27FC236}">
                <a16:creationId xmlns:a16="http://schemas.microsoft.com/office/drawing/2014/main" id="{0EA19C44-9225-272F-9A8C-FF955A4562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939C55-F45E-48D3-857A-0BF1736D1788}" type="slidenum">
              <a:rPr lang="tr-TR" altLang="tr-TR" sz="1200" b="1">
                <a:latin typeface="Arial" panose="020B0604020202020204" pitchFamily="34" charset="0"/>
              </a:rPr>
              <a:pPr>
                <a:spcBef>
                  <a:spcPct val="0"/>
                </a:spcBef>
                <a:buFontTx/>
                <a:buNone/>
              </a:pPr>
              <a:t>33</a:t>
            </a:fld>
            <a:endParaRPr lang="tr-TR" altLang="tr-TR" sz="1200" b="1">
              <a:latin typeface="Arial" panose="020B0604020202020204" pitchFamily="34" charset="0"/>
            </a:endParaRPr>
          </a:p>
        </p:txBody>
      </p:sp>
      <p:sp>
        <p:nvSpPr>
          <p:cNvPr id="36867" name="Dikdörtgen 6">
            <a:extLst>
              <a:ext uri="{FF2B5EF4-FFF2-40B4-BE49-F238E27FC236}">
                <a16:creationId xmlns:a16="http://schemas.microsoft.com/office/drawing/2014/main" id="{F4D4C684-348A-2F31-BCFC-F54281D88668}"/>
              </a:ext>
            </a:extLst>
          </p:cNvPr>
          <p:cNvSpPr>
            <a:spLocks noChangeArrowheads="1"/>
          </p:cNvSpPr>
          <p:nvPr/>
        </p:nvSpPr>
        <p:spPr bwMode="auto">
          <a:xfrm>
            <a:off x="1809750" y="911226"/>
            <a:ext cx="86423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i="1">
                <a:latin typeface="Arial" panose="020B0604020202020204" pitchFamily="34" charset="0"/>
              </a:rPr>
              <a:t>Atatürk,</a:t>
            </a:r>
            <a:r>
              <a:rPr lang="tr-TR" altLang="tr-TR" sz="2400">
                <a:latin typeface="Arial" panose="020B0604020202020204" pitchFamily="34" charset="0"/>
              </a:rPr>
              <a:t> bu komutanları ordudan iyice uzaklaştırmak amacıyla 30 Ekim günü ordu komutanlarına birer telgraf çekerek, kendisine olan güven ve sevgilerine dayanarak derhal milletvekilliğinden istifa etmelerini istedi. Bu ricayı 1.Kolordu Komutanı</a:t>
            </a:r>
            <a:r>
              <a:rPr lang="tr-TR" altLang="tr-TR" sz="2400" i="1">
                <a:latin typeface="Arial" panose="020B0604020202020204" pitchFamily="34" charset="0"/>
              </a:rPr>
              <a:t> İzzettin (Çalışlar),</a:t>
            </a:r>
            <a:r>
              <a:rPr lang="tr-TR" altLang="tr-TR" sz="2400">
                <a:latin typeface="Arial" panose="020B0604020202020204" pitchFamily="34" charset="0"/>
              </a:rPr>
              <a:t> 2.Kolordu Komutanı</a:t>
            </a:r>
            <a:r>
              <a:rPr lang="tr-TR" altLang="tr-TR" sz="2400" i="1">
                <a:latin typeface="Arial" panose="020B0604020202020204" pitchFamily="34" charset="0"/>
              </a:rPr>
              <a:t> Ali Hikmet (Ayerdem),</a:t>
            </a:r>
            <a:r>
              <a:rPr lang="tr-TR" altLang="tr-TR" sz="2400">
                <a:latin typeface="Arial" panose="020B0604020202020204" pitchFamily="34" charset="0"/>
              </a:rPr>
              <a:t> 3.Kolordu Komutanı</a:t>
            </a:r>
            <a:r>
              <a:rPr lang="tr-TR" altLang="tr-TR" sz="2400" i="1">
                <a:latin typeface="Arial" panose="020B0604020202020204" pitchFamily="34" charset="0"/>
              </a:rPr>
              <a:t> Şükrü Naili (Gökberk),</a:t>
            </a:r>
            <a:r>
              <a:rPr lang="tr-TR" altLang="tr-TR" sz="2400">
                <a:latin typeface="Arial" panose="020B0604020202020204" pitchFamily="34" charset="0"/>
              </a:rPr>
              <a:t> 5.Kolordu Komutanı</a:t>
            </a:r>
            <a:r>
              <a:rPr lang="tr-TR" altLang="tr-TR" sz="2400" i="1">
                <a:latin typeface="Arial" panose="020B0604020202020204" pitchFamily="34" charset="0"/>
              </a:rPr>
              <a:t> Fahrettin (Altay)</a:t>
            </a:r>
            <a:r>
              <a:rPr lang="tr-TR" altLang="tr-TR" sz="2400">
                <a:latin typeface="Arial" panose="020B0604020202020204" pitchFamily="34" charset="0"/>
              </a:rPr>
              <a:t> Paşalar kabul ederken, 3.Ordu Komutanı</a:t>
            </a:r>
            <a:r>
              <a:rPr lang="tr-TR" altLang="tr-TR" sz="2400" i="1">
                <a:latin typeface="Arial" panose="020B0604020202020204" pitchFamily="34" charset="0"/>
              </a:rPr>
              <a:t> Cevat (Çobanlı)</a:t>
            </a:r>
            <a:r>
              <a:rPr lang="tr-TR" altLang="tr-TR" sz="2400">
                <a:latin typeface="Arial" panose="020B0604020202020204" pitchFamily="34" charset="0"/>
              </a:rPr>
              <a:t> ve 7.Kolordu Komutanı</a:t>
            </a:r>
            <a:r>
              <a:rPr lang="tr-TR" altLang="tr-TR" sz="2400" i="1">
                <a:latin typeface="Arial" panose="020B0604020202020204" pitchFamily="34" charset="0"/>
              </a:rPr>
              <a:t> Cafer Tayyar (Eğilmez)</a:t>
            </a:r>
            <a:r>
              <a:rPr lang="tr-TR" altLang="tr-TR" sz="2400">
                <a:latin typeface="Arial" panose="020B0604020202020204" pitchFamily="34" charset="0"/>
              </a:rPr>
              <a:t> Paşalar reddettiler. </a:t>
            </a:r>
          </a:p>
          <a:p>
            <a:pPr algn="just" eaLnBrk="1" hangingPunct="1">
              <a:spcBef>
                <a:spcPct val="0"/>
              </a:spcBef>
              <a:buFontTx/>
              <a:buNone/>
            </a:pPr>
            <a:endParaRPr lang="tr-TR" altLang="tr-TR" sz="2400">
              <a:latin typeface="Arial" panose="020B0604020202020204" pitchFamily="34" charset="0"/>
            </a:endParaRPr>
          </a:p>
          <a:p>
            <a:pPr algn="just" eaLnBrk="1" hangingPunct="1">
              <a:spcBef>
                <a:spcPct val="0"/>
              </a:spcBef>
              <a:buFontTx/>
              <a:buNone/>
            </a:pPr>
            <a:r>
              <a:rPr lang="tr-TR" altLang="tr-TR" sz="2400">
                <a:latin typeface="Arial" panose="020B0604020202020204" pitchFamily="34" charset="0"/>
              </a:rPr>
              <a:t>Adı geçen iki paşa, yalnız kalmışlardı. Ordudan ayrıldılar. Bu komutanlar artık milletvekili de değillerdi. Böylece komplo düzenleyenlerin blöfü meydana çıkartılmış, ordu da siyasetten ayrılmıştı.</a:t>
            </a:r>
          </a:p>
        </p:txBody>
      </p:sp>
      <p:sp>
        <p:nvSpPr>
          <p:cNvPr id="36868" name="AutoShape 2">
            <a:extLst>
              <a:ext uri="{FF2B5EF4-FFF2-40B4-BE49-F238E27FC236}">
                <a16:creationId xmlns:a16="http://schemas.microsoft.com/office/drawing/2014/main" id="{4F8CC01C-93EC-B5FA-519A-B12A2C9866EF}"/>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600" b="1">
                <a:solidFill>
                  <a:srgbClr val="FF0000"/>
                </a:solidFill>
                <a:latin typeface="Arial" panose="020B0604020202020204" pitchFamily="34" charset="0"/>
              </a:rPr>
              <a:t>Halifeliğin Kaldırılmasına Karşı Gösterilen Tepkiler</a:t>
            </a:r>
          </a:p>
        </p:txBody>
      </p:sp>
      <p:sp>
        <p:nvSpPr>
          <p:cNvPr id="2" name="Alt Bilgi Yer Tutucusu 1">
            <a:extLst>
              <a:ext uri="{FF2B5EF4-FFF2-40B4-BE49-F238E27FC236}">
                <a16:creationId xmlns:a16="http://schemas.microsoft.com/office/drawing/2014/main" id="{120F744A-A375-E078-1C20-2A437330FD0B}"/>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Numarası Yer Tutucusu 4">
            <a:extLst>
              <a:ext uri="{FF2B5EF4-FFF2-40B4-BE49-F238E27FC236}">
                <a16:creationId xmlns:a16="http://schemas.microsoft.com/office/drawing/2014/main" id="{8ABBBE76-D0C8-8454-6EAE-D24CB643028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367DC68-344B-4BEF-A204-119B0D1C29B9}" type="slidenum">
              <a:rPr lang="tr-TR" altLang="tr-TR" sz="1200" b="1">
                <a:latin typeface="Arial" panose="020B0604020202020204" pitchFamily="34" charset="0"/>
              </a:rPr>
              <a:pPr>
                <a:spcBef>
                  <a:spcPct val="0"/>
                </a:spcBef>
                <a:buFontTx/>
                <a:buNone/>
              </a:pPr>
              <a:t>34</a:t>
            </a:fld>
            <a:endParaRPr lang="tr-TR" altLang="tr-TR" sz="1200" b="1">
              <a:latin typeface="Arial" panose="020B0604020202020204" pitchFamily="34" charset="0"/>
            </a:endParaRPr>
          </a:p>
        </p:txBody>
      </p:sp>
      <p:sp>
        <p:nvSpPr>
          <p:cNvPr id="37891" name="Dikdörtgen 6">
            <a:extLst>
              <a:ext uri="{FF2B5EF4-FFF2-40B4-BE49-F238E27FC236}">
                <a16:creationId xmlns:a16="http://schemas.microsoft.com/office/drawing/2014/main" id="{9E619ED3-45C3-EB56-5A68-54E4245E32E8}"/>
              </a:ext>
            </a:extLst>
          </p:cNvPr>
          <p:cNvSpPr>
            <a:spLocks noChangeArrowheads="1"/>
          </p:cNvSpPr>
          <p:nvPr/>
        </p:nvSpPr>
        <p:spPr bwMode="auto">
          <a:xfrm>
            <a:off x="1809750" y="692151"/>
            <a:ext cx="86423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Arial" panose="020B0604020202020204" pitchFamily="34" charset="0"/>
              </a:rPr>
              <a:t>Atatürk,</a:t>
            </a:r>
            <a:r>
              <a:rPr lang="tr-TR" altLang="tr-TR" sz="2400" i="1">
                <a:latin typeface="Arial" panose="020B0604020202020204" pitchFamily="34" charset="0"/>
              </a:rPr>
              <a:t> Kâzım Karabekir</a:t>
            </a:r>
            <a:r>
              <a:rPr lang="tr-TR" altLang="tr-TR" sz="2400">
                <a:latin typeface="Arial" panose="020B0604020202020204" pitchFamily="34" charset="0"/>
              </a:rPr>
              <a:t> ve</a:t>
            </a:r>
            <a:r>
              <a:rPr lang="tr-TR" altLang="tr-TR" sz="2400" i="1">
                <a:latin typeface="Arial" panose="020B0604020202020204" pitchFamily="34" charset="0"/>
              </a:rPr>
              <a:t> Ali Fuat Paşalardan,</a:t>
            </a:r>
            <a:r>
              <a:rPr lang="tr-TR" altLang="tr-TR" sz="2400">
                <a:latin typeface="Arial" panose="020B0604020202020204" pitchFamily="34" charset="0"/>
              </a:rPr>
              <a:t> önce görevlerini devir ve teslim ederek Meclis’e gelmelerini istedi. Eski komutanlar, ancak bu işlemlerden sonra milletvekili olarak Meclis’e katıldılar.</a:t>
            </a:r>
          </a:p>
          <a:p>
            <a:pPr algn="just" eaLnBrk="1" hangingPunct="1">
              <a:spcBef>
                <a:spcPct val="0"/>
              </a:spcBef>
              <a:buFontTx/>
              <a:buNone/>
            </a:pPr>
            <a:r>
              <a:rPr lang="tr-TR" altLang="tr-TR" sz="2400">
                <a:latin typeface="Arial" panose="020B0604020202020204" pitchFamily="34" charset="0"/>
              </a:rPr>
              <a:t>Hilafetin kaldırılmasına karşı olan milletvekilleri, daha fazla Halk Fırkasında kalmadılar ve </a:t>
            </a:r>
            <a:r>
              <a:rPr lang="tr-TR" altLang="tr-TR" sz="2400" i="1">
                <a:solidFill>
                  <a:srgbClr val="0070C0"/>
                </a:solidFill>
                <a:latin typeface="Arial" panose="020B0604020202020204" pitchFamily="34" charset="0"/>
              </a:rPr>
              <a:t>Terakkiperver Cumhuriyet Fırkası </a:t>
            </a:r>
            <a:r>
              <a:rPr lang="tr-TR" altLang="tr-TR" sz="2400">
                <a:latin typeface="Arial" panose="020B0604020202020204" pitchFamily="34" charset="0"/>
              </a:rPr>
              <a:t>adıyla yeni bir parti kurarak siyasal görüşlerini bu kuruluşta savunmayı sürdürdüler.</a:t>
            </a:r>
          </a:p>
        </p:txBody>
      </p:sp>
      <p:sp>
        <p:nvSpPr>
          <p:cNvPr id="37892" name="AutoShape 2">
            <a:extLst>
              <a:ext uri="{FF2B5EF4-FFF2-40B4-BE49-F238E27FC236}">
                <a16:creationId xmlns:a16="http://schemas.microsoft.com/office/drawing/2014/main" id="{A3EA3B10-60DE-9D63-E62F-B6A542CF13B9}"/>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600" b="1">
                <a:solidFill>
                  <a:srgbClr val="FF0000"/>
                </a:solidFill>
                <a:latin typeface="Arial" panose="020B0604020202020204" pitchFamily="34" charset="0"/>
              </a:rPr>
              <a:t>Halifeliğin Kaldırılmasına Karşı Gösterilen Tepkiler</a:t>
            </a:r>
          </a:p>
        </p:txBody>
      </p:sp>
      <p:pic>
        <p:nvPicPr>
          <p:cNvPr id="37893" name="Picture 9" descr="http://www.omurokur.com/wp-content/uploads/2014/01/585.jpg">
            <a:extLst>
              <a:ext uri="{FF2B5EF4-FFF2-40B4-BE49-F238E27FC236}">
                <a16:creationId xmlns:a16="http://schemas.microsoft.com/office/drawing/2014/main" id="{BD8D2575-F602-2D13-F66A-E561A7427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3908426"/>
            <a:ext cx="326707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2">
            <a:extLst>
              <a:ext uri="{FF2B5EF4-FFF2-40B4-BE49-F238E27FC236}">
                <a16:creationId xmlns:a16="http://schemas.microsoft.com/office/drawing/2014/main" id="{F206213A-950A-828D-5892-1A46A1380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357564"/>
            <a:ext cx="2171700"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 Bilgi Yer Tutucusu 1">
            <a:extLst>
              <a:ext uri="{FF2B5EF4-FFF2-40B4-BE49-F238E27FC236}">
                <a16:creationId xmlns:a16="http://schemas.microsoft.com/office/drawing/2014/main" id="{9A72E11D-1FE7-85F9-278E-3CAF110F1FA8}"/>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ayt Numarası Yer Tutucusu 4">
            <a:extLst>
              <a:ext uri="{FF2B5EF4-FFF2-40B4-BE49-F238E27FC236}">
                <a16:creationId xmlns:a16="http://schemas.microsoft.com/office/drawing/2014/main" id="{968C30BD-5442-B923-2F33-744D401029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470F754-F71A-4B2E-840D-B1FFCA313DD3}" type="slidenum">
              <a:rPr lang="tr-TR" altLang="tr-TR" sz="1200" b="1">
                <a:latin typeface="Arial" panose="020B0604020202020204" pitchFamily="34" charset="0"/>
              </a:rPr>
              <a:pPr>
                <a:spcBef>
                  <a:spcPct val="0"/>
                </a:spcBef>
                <a:buFontTx/>
                <a:buNone/>
              </a:pPr>
              <a:t>35</a:t>
            </a:fld>
            <a:endParaRPr lang="tr-TR" altLang="tr-TR" sz="1200" b="1">
              <a:latin typeface="Arial" panose="020B0604020202020204" pitchFamily="34" charset="0"/>
            </a:endParaRPr>
          </a:p>
        </p:txBody>
      </p:sp>
      <p:sp>
        <p:nvSpPr>
          <p:cNvPr id="38915" name="Dikdörtgen 1">
            <a:extLst>
              <a:ext uri="{FF2B5EF4-FFF2-40B4-BE49-F238E27FC236}">
                <a16:creationId xmlns:a16="http://schemas.microsoft.com/office/drawing/2014/main" id="{864386D3-0C41-A93C-EF0F-3B83E315C1CE}"/>
              </a:ext>
            </a:extLst>
          </p:cNvPr>
          <p:cNvSpPr>
            <a:spLocks noChangeArrowheads="1"/>
          </p:cNvSpPr>
          <p:nvPr/>
        </p:nvSpPr>
        <p:spPr bwMode="auto">
          <a:xfrm>
            <a:off x="2341564" y="2352675"/>
            <a:ext cx="7489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a:latin typeface="Arial" panose="020B0604020202020204" pitchFamily="34" charset="0"/>
              </a:rPr>
              <a:t>BEYNAM -  ANKARANIN BAŞKENT OLUŞU (BELGESEL)</a:t>
            </a:r>
          </a:p>
          <a:p>
            <a:pPr eaLnBrk="1" hangingPunct="1">
              <a:spcBef>
                <a:spcPct val="0"/>
              </a:spcBef>
              <a:buFontTx/>
              <a:buNone/>
            </a:pPr>
            <a:r>
              <a:rPr lang="tr-TR" altLang="tr-TR" sz="1800">
                <a:latin typeface="Arial" panose="020B0604020202020204" pitchFamily="34" charset="0"/>
              </a:rPr>
              <a:t>https://www.youtube.com/watch?v=gLF-993GN0U</a:t>
            </a:r>
          </a:p>
        </p:txBody>
      </p:sp>
      <p:sp>
        <p:nvSpPr>
          <p:cNvPr id="38916" name="Dikdörtgen 6">
            <a:extLst>
              <a:ext uri="{FF2B5EF4-FFF2-40B4-BE49-F238E27FC236}">
                <a16:creationId xmlns:a16="http://schemas.microsoft.com/office/drawing/2014/main" id="{AA466BAF-0E80-E133-00E3-91085B284FEE}"/>
              </a:ext>
            </a:extLst>
          </p:cNvPr>
          <p:cNvSpPr>
            <a:spLocks noChangeArrowheads="1"/>
          </p:cNvSpPr>
          <p:nvPr/>
        </p:nvSpPr>
        <p:spPr bwMode="auto">
          <a:xfrm>
            <a:off x="1765300" y="431801"/>
            <a:ext cx="864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i="1">
                <a:latin typeface="Arial" panose="020B0604020202020204" pitchFamily="34" charset="0"/>
              </a:rPr>
              <a:t>İlgili Linkler</a:t>
            </a:r>
            <a:endParaRPr lang="tr-TR" altLang="tr-TR" sz="2400" b="1">
              <a:latin typeface="Arial" panose="020B0604020202020204" pitchFamily="34" charset="0"/>
            </a:endParaRPr>
          </a:p>
        </p:txBody>
      </p:sp>
      <p:sp>
        <p:nvSpPr>
          <p:cNvPr id="38917" name="Dikdörtgen 2">
            <a:extLst>
              <a:ext uri="{FF2B5EF4-FFF2-40B4-BE49-F238E27FC236}">
                <a16:creationId xmlns:a16="http://schemas.microsoft.com/office/drawing/2014/main" id="{70FB689F-9F95-7577-48D4-732DA5F5F46B}"/>
              </a:ext>
            </a:extLst>
          </p:cNvPr>
          <p:cNvSpPr>
            <a:spLocks noChangeArrowheads="1"/>
          </p:cNvSpPr>
          <p:nvPr/>
        </p:nvSpPr>
        <p:spPr bwMode="auto">
          <a:xfrm>
            <a:off x="2370138" y="1128713"/>
            <a:ext cx="7758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a:latin typeface="Arial" panose="020B0604020202020204" pitchFamily="34" charset="0"/>
              </a:rPr>
              <a:t>Kısa Belgesel- Mazhar Müfit Kansu'dan muazzam bir Atatürk hikâyesi</a:t>
            </a:r>
          </a:p>
          <a:p>
            <a:pPr eaLnBrk="1" hangingPunct="1">
              <a:spcBef>
                <a:spcPct val="0"/>
              </a:spcBef>
              <a:buFontTx/>
              <a:buNone/>
            </a:pPr>
            <a:r>
              <a:rPr lang="tr-TR" altLang="tr-TR" sz="1800">
                <a:latin typeface="Arial" panose="020B0604020202020204" pitchFamily="34" charset="0"/>
              </a:rPr>
              <a:t>https://www.youtube.com/watch?v=kxvqtmYALuk</a:t>
            </a:r>
          </a:p>
        </p:txBody>
      </p:sp>
      <p:sp>
        <p:nvSpPr>
          <p:cNvPr id="38918" name="Dikdörtgen 3">
            <a:extLst>
              <a:ext uri="{FF2B5EF4-FFF2-40B4-BE49-F238E27FC236}">
                <a16:creationId xmlns:a16="http://schemas.microsoft.com/office/drawing/2014/main" id="{5F6201AC-8867-9BFD-9494-B2DB3B217CFB}"/>
              </a:ext>
            </a:extLst>
          </p:cNvPr>
          <p:cNvSpPr>
            <a:spLocks noChangeArrowheads="1"/>
          </p:cNvSpPr>
          <p:nvPr/>
        </p:nvSpPr>
        <p:spPr bwMode="auto">
          <a:xfrm>
            <a:off x="2344739" y="3575051"/>
            <a:ext cx="5386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a:latin typeface="Arial" panose="020B0604020202020204" pitchFamily="34" charset="0"/>
              </a:rPr>
              <a:t>Cumhuriyetin İlanı</a:t>
            </a:r>
          </a:p>
          <a:p>
            <a:pPr eaLnBrk="1" hangingPunct="1">
              <a:spcBef>
                <a:spcPct val="0"/>
              </a:spcBef>
              <a:buFontTx/>
              <a:buNone/>
            </a:pPr>
            <a:r>
              <a:rPr lang="tr-TR" altLang="tr-TR" sz="1800">
                <a:latin typeface="Arial" panose="020B0604020202020204" pitchFamily="34" charset="0"/>
              </a:rPr>
              <a:t>https://www.youtube.com/watch?v=tQSwoX_wVpw</a:t>
            </a:r>
          </a:p>
        </p:txBody>
      </p:sp>
      <p:sp>
        <p:nvSpPr>
          <p:cNvPr id="2" name="Alt Bilgi Yer Tutucusu 1">
            <a:extLst>
              <a:ext uri="{FF2B5EF4-FFF2-40B4-BE49-F238E27FC236}">
                <a16:creationId xmlns:a16="http://schemas.microsoft.com/office/drawing/2014/main" id="{FBE49C18-93CE-C138-0DA2-29531BC0FEE8}"/>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ayt Numarası Yer Tutucusu 4">
            <a:extLst>
              <a:ext uri="{FF2B5EF4-FFF2-40B4-BE49-F238E27FC236}">
                <a16:creationId xmlns:a16="http://schemas.microsoft.com/office/drawing/2014/main" id="{C24EBDE8-1899-FF93-1F9B-8AF6B3FEB93C}"/>
              </a:ext>
            </a:extLst>
          </p:cNvPr>
          <p:cNvSpPr>
            <a:spLocks noGrp="1"/>
          </p:cNvSpPr>
          <p:nvPr>
            <p:ph type="sldNum" sz="quarter" idx="12"/>
          </p:nvPr>
        </p:nvSpPr>
        <p:spPr bwMode="auto">
          <a:xfrm>
            <a:off x="7937500" y="634682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531B7E8-DD23-488C-893E-6EB18BA3F3B4}" type="slidenum">
              <a:rPr lang="tr-TR" altLang="tr-TR" sz="1200" b="1">
                <a:latin typeface="Arial" panose="020B0604020202020204" pitchFamily="34" charset="0"/>
              </a:rPr>
              <a:pPr>
                <a:spcBef>
                  <a:spcPct val="0"/>
                </a:spcBef>
                <a:buFontTx/>
                <a:buNone/>
              </a:pPr>
              <a:t>4</a:t>
            </a:fld>
            <a:endParaRPr lang="tr-TR" altLang="tr-TR" sz="1200" b="1">
              <a:latin typeface="Arial" panose="020B0604020202020204" pitchFamily="34" charset="0"/>
            </a:endParaRPr>
          </a:p>
        </p:txBody>
      </p:sp>
      <p:sp>
        <p:nvSpPr>
          <p:cNvPr id="6147" name="Dikdörtgen 6">
            <a:extLst>
              <a:ext uri="{FF2B5EF4-FFF2-40B4-BE49-F238E27FC236}">
                <a16:creationId xmlns:a16="http://schemas.microsoft.com/office/drawing/2014/main" id="{074034F0-43B7-B8C1-2834-3F761FC21165}"/>
              </a:ext>
            </a:extLst>
          </p:cNvPr>
          <p:cNvSpPr>
            <a:spLocks noChangeArrowheads="1"/>
          </p:cNvSpPr>
          <p:nvPr/>
        </p:nvSpPr>
        <p:spPr bwMode="auto">
          <a:xfrm>
            <a:off x="4943476" y="1433514"/>
            <a:ext cx="5402263"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i="1">
                <a:latin typeface="Arial" panose="020B0604020202020204" pitchFamily="34" charset="0"/>
              </a:rPr>
              <a:t>	Mustafa Kemal Paşa, </a:t>
            </a:r>
            <a:r>
              <a:rPr lang="tr-TR" altLang="tr-TR" sz="2400">
                <a:latin typeface="Arial" panose="020B0604020202020204" pitchFamily="34" charset="0"/>
              </a:rPr>
              <a:t>Erzurum'da, Sivas Kongresi’nin hazırlıkları yapıldığı sırada, yakın arkadaşı</a:t>
            </a:r>
            <a:r>
              <a:rPr lang="tr-TR" altLang="tr-TR" sz="2400" i="1">
                <a:latin typeface="Arial" panose="020B0604020202020204" pitchFamily="34" charset="0"/>
              </a:rPr>
              <a:t> </a:t>
            </a:r>
            <a:r>
              <a:rPr lang="tr-TR" altLang="tr-TR" sz="2400" i="1">
                <a:solidFill>
                  <a:srgbClr val="0070C0"/>
                </a:solidFill>
                <a:latin typeface="Arial" panose="020B0604020202020204" pitchFamily="34" charset="0"/>
              </a:rPr>
              <a:t>Mazhar Müfit’e</a:t>
            </a:r>
            <a:r>
              <a:rPr lang="tr-TR" altLang="tr-TR" sz="2400">
                <a:solidFill>
                  <a:srgbClr val="0070C0"/>
                </a:solidFill>
                <a:latin typeface="Arial" panose="020B0604020202020204" pitchFamily="34" charset="0"/>
              </a:rPr>
              <a:t> </a:t>
            </a:r>
            <a:r>
              <a:rPr lang="tr-TR" altLang="tr-TR" sz="2400">
                <a:latin typeface="Arial" panose="020B0604020202020204" pitchFamily="34" charset="0"/>
              </a:rPr>
              <a:t>zaferden sonra yapılacakları yazdırırken, hükümet şeklinin </a:t>
            </a:r>
            <a:r>
              <a:rPr lang="tr-TR" altLang="tr-TR" sz="2400">
                <a:solidFill>
                  <a:srgbClr val="FF0000"/>
                </a:solidFill>
                <a:latin typeface="Arial" panose="020B0604020202020204" pitchFamily="34" charset="0"/>
              </a:rPr>
              <a:t>Cumhuriyet</a:t>
            </a:r>
            <a:r>
              <a:rPr lang="tr-TR" altLang="tr-TR" sz="2400">
                <a:latin typeface="Arial" panose="020B0604020202020204" pitchFamily="34" charset="0"/>
              </a:rPr>
              <a:t> olacağını belirtmişti. Düşman yurttan atılıncaya kadar bunu açıklamıyor, “milli bir sır” olarak saklıyordu. Zira en yakın arkadaşlarının bir kısmı dahi cumhuriyet kelimesinden ürkmektedir.</a:t>
            </a:r>
            <a:endParaRPr lang="tr-TR" altLang="tr-TR" sz="2800" i="1">
              <a:solidFill>
                <a:srgbClr val="0070C0"/>
              </a:solidFill>
              <a:latin typeface="Arial" panose="020B0604020202020204" pitchFamily="34" charset="0"/>
            </a:endParaRPr>
          </a:p>
        </p:txBody>
      </p:sp>
      <p:sp>
        <p:nvSpPr>
          <p:cNvPr id="6148" name="AutoShape 2">
            <a:extLst>
              <a:ext uri="{FF2B5EF4-FFF2-40B4-BE49-F238E27FC236}">
                <a16:creationId xmlns:a16="http://schemas.microsoft.com/office/drawing/2014/main" id="{9B4D7F44-8754-A262-EF51-E94B72C8EE3C}"/>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pic>
        <p:nvPicPr>
          <p:cNvPr id="6149" name="Picture 6" descr="atatürk ve mazhar müfit ile ilgili görsel sonucu">
            <a:extLst>
              <a:ext uri="{FF2B5EF4-FFF2-40B4-BE49-F238E27FC236}">
                <a16:creationId xmlns:a16="http://schemas.microsoft.com/office/drawing/2014/main" id="{D44BC6F7-DD9F-F09D-3C26-56AB186A8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3205164"/>
            <a:ext cx="2160588"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a:extLst>
              <a:ext uri="{FF2B5EF4-FFF2-40B4-BE49-F238E27FC236}">
                <a16:creationId xmlns:a16="http://schemas.microsoft.com/office/drawing/2014/main" id="{5254BBAE-EFEE-3D01-1DAE-6E8F86877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825" y="773113"/>
            <a:ext cx="2141538"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 Bilgi Yer Tutucusu 1">
            <a:extLst>
              <a:ext uri="{FF2B5EF4-FFF2-40B4-BE49-F238E27FC236}">
                <a16:creationId xmlns:a16="http://schemas.microsoft.com/office/drawing/2014/main" id="{70E0B4A9-5564-053C-9D06-4EE1A03E46E6}"/>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ısa Belgesel- Mazhar Müfit Kansu'dan muazzam bir Atatürk hikâyesi.mp4">
            <a:hlinkClick r:id="" action="ppaction://media"/>
            <a:extLst>
              <a:ext uri="{FF2B5EF4-FFF2-40B4-BE49-F238E27FC236}">
                <a16:creationId xmlns:a16="http://schemas.microsoft.com/office/drawing/2014/main" id="{5CF6EF99-0C99-9BE2-417E-0566EC2F3190}"/>
              </a:ext>
            </a:extLst>
          </p:cNvPr>
          <p:cNvPicPr>
            <a:picLocks noGrp="1" noChangeAspect="1" noChangeArrowheads="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1524000" y="1022350"/>
            <a:ext cx="9144000" cy="5143500"/>
          </a:xfrm>
        </p:spPr>
      </p:pic>
      <p:sp>
        <p:nvSpPr>
          <p:cNvPr id="7171" name="Slayt Numarası Yer Tutucusu 3">
            <a:extLst>
              <a:ext uri="{FF2B5EF4-FFF2-40B4-BE49-F238E27FC236}">
                <a16:creationId xmlns:a16="http://schemas.microsoft.com/office/drawing/2014/main" id="{FAAC2736-E257-5CF3-DC4A-CE5E51DF209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444DC2E-C271-405D-98D3-FBAEBFA56A80}" type="slidenum">
              <a:rPr lang="tr-TR" altLang="tr-TR" sz="1200">
                <a:solidFill>
                  <a:srgbClr val="898989"/>
                </a:solidFill>
              </a:rPr>
              <a:pPr>
                <a:spcBef>
                  <a:spcPct val="0"/>
                </a:spcBef>
                <a:buFontTx/>
                <a:buNone/>
              </a:pPr>
              <a:t>5</a:t>
            </a:fld>
            <a:endParaRPr lang="tr-TR" altLang="tr-TR" sz="1200">
              <a:solidFill>
                <a:srgbClr val="898989"/>
              </a:solidFill>
            </a:endParaRPr>
          </a:p>
        </p:txBody>
      </p:sp>
      <p:sp>
        <p:nvSpPr>
          <p:cNvPr id="7172" name="AutoShape 2">
            <a:extLst>
              <a:ext uri="{FF2B5EF4-FFF2-40B4-BE49-F238E27FC236}">
                <a16:creationId xmlns:a16="http://schemas.microsoft.com/office/drawing/2014/main" id="{2A834996-31D1-D881-0E0D-BC42E6688014}"/>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sp>
        <p:nvSpPr>
          <p:cNvPr id="2" name="Alt Bilgi Yer Tutucusu 1">
            <a:extLst>
              <a:ext uri="{FF2B5EF4-FFF2-40B4-BE49-F238E27FC236}">
                <a16:creationId xmlns:a16="http://schemas.microsoft.com/office/drawing/2014/main" id="{DA845BE1-D47E-BBD1-EAC4-AFD5335BF5F0}"/>
              </a:ext>
            </a:extLst>
          </p:cNvPr>
          <p:cNvSpPr>
            <a:spLocks noGrp="1"/>
          </p:cNvSpPr>
          <p:nvPr>
            <p:ph type="ftr" sz="quarter" idx="11"/>
          </p:nvPr>
        </p:nvSpPr>
        <p:spPr/>
        <p:txBody>
          <a:bodyPr/>
          <a:lstStyle/>
          <a:p>
            <a:pPr>
              <a:defRPr/>
            </a:pPr>
            <a:r>
              <a:rPr lang="tr-TR"/>
              <a:t>Dr. Öğr. Üyesi Ayhan CANKUT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Numarası Yer Tutucusu 4">
            <a:extLst>
              <a:ext uri="{FF2B5EF4-FFF2-40B4-BE49-F238E27FC236}">
                <a16:creationId xmlns:a16="http://schemas.microsoft.com/office/drawing/2014/main" id="{0E335F89-100B-B386-87B4-4888B7ED9F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7A1B811-9D2D-424E-970D-8816FA8DBD38}" type="slidenum">
              <a:rPr lang="tr-TR" altLang="tr-TR" sz="1200" b="1">
                <a:latin typeface="Arial" panose="020B0604020202020204" pitchFamily="34" charset="0"/>
              </a:rPr>
              <a:pPr>
                <a:spcBef>
                  <a:spcPct val="0"/>
                </a:spcBef>
                <a:buFontTx/>
                <a:buNone/>
              </a:pPr>
              <a:t>6</a:t>
            </a:fld>
            <a:endParaRPr lang="tr-TR" altLang="tr-TR" sz="1200" b="1">
              <a:latin typeface="Arial" panose="020B0604020202020204" pitchFamily="34" charset="0"/>
            </a:endParaRPr>
          </a:p>
        </p:txBody>
      </p:sp>
      <p:sp>
        <p:nvSpPr>
          <p:cNvPr id="8195" name="Dikdörtgen 6">
            <a:extLst>
              <a:ext uri="{FF2B5EF4-FFF2-40B4-BE49-F238E27FC236}">
                <a16:creationId xmlns:a16="http://schemas.microsoft.com/office/drawing/2014/main" id="{00B7CD89-DC0F-696A-6CFB-6C3BDEA8A1CD}"/>
              </a:ext>
            </a:extLst>
          </p:cNvPr>
          <p:cNvSpPr>
            <a:spLocks noChangeArrowheads="1"/>
          </p:cNvSpPr>
          <p:nvPr/>
        </p:nvSpPr>
        <p:spPr bwMode="auto">
          <a:xfrm>
            <a:off x="2025650" y="4797425"/>
            <a:ext cx="8250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i="1">
                <a:solidFill>
                  <a:srgbClr val="0070C0"/>
                </a:solidFill>
                <a:latin typeface="Arial" panose="020B0604020202020204" pitchFamily="34" charset="0"/>
              </a:rPr>
              <a:t>“…Devlet yönetimini, cumhuriyetten söz etmeksizin, ulusal egemenlik esasları içinde, her an cumhuriyete doğru yürüyen tarzda biçimlendirmeye çalışıyorduk.”</a:t>
            </a:r>
          </a:p>
        </p:txBody>
      </p:sp>
      <p:sp>
        <p:nvSpPr>
          <p:cNvPr id="8196" name="AutoShape 2">
            <a:extLst>
              <a:ext uri="{FF2B5EF4-FFF2-40B4-BE49-F238E27FC236}">
                <a16:creationId xmlns:a16="http://schemas.microsoft.com/office/drawing/2014/main" id="{FE54EB4F-F71C-C8CB-3F03-2331394D590A}"/>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pic>
        <p:nvPicPr>
          <p:cNvPr id="8197" name="Picture 2">
            <a:extLst>
              <a:ext uri="{FF2B5EF4-FFF2-40B4-BE49-F238E27FC236}">
                <a16:creationId xmlns:a16="http://schemas.microsoft.com/office/drawing/2014/main" id="{0CBE9366-452D-3334-1908-0F3CFCF15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0000"/>
          <a:stretch>
            <a:fillRect/>
          </a:stretch>
        </p:blipFill>
        <p:spPr bwMode="auto">
          <a:xfrm>
            <a:off x="2006601" y="1087438"/>
            <a:ext cx="3236913"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Dikdörtgen 6">
            <a:extLst>
              <a:ext uri="{FF2B5EF4-FFF2-40B4-BE49-F238E27FC236}">
                <a16:creationId xmlns:a16="http://schemas.microsoft.com/office/drawing/2014/main" id="{D7A31EAB-6340-6624-0C37-BF9951F1DAF6}"/>
              </a:ext>
            </a:extLst>
          </p:cNvPr>
          <p:cNvSpPr>
            <a:spLocks noChangeArrowheads="1"/>
          </p:cNvSpPr>
          <p:nvPr/>
        </p:nvSpPr>
        <p:spPr bwMode="auto">
          <a:xfrm>
            <a:off x="5318126" y="1084263"/>
            <a:ext cx="4957763"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i="1">
                <a:latin typeface="Arial" panose="020B0604020202020204" pitchFamily="34" charset="0"/>
              </a:rPr>
              <a:t>	Atatürk,</a:t>
            </a:r>
            <a:r>
              <a:rPr lang="tr-TR" altLang="tr-TR" sz="2400">
                <a:latin typeface="Arial" panose="020B0604020202020204" pitchFamily="34" charset="0"/>
              </a:rPr>
              <a:t> Nutuk'ta bu konuda şunları söylemektedir:</a:t>
            </a:r>
          </a:p>
          <a:p>
            <a:pPr algn="just" eaLnBrk="1" hangingPunct="1">
              <a:spcBef>
                <a:spcPct val="0"/>
              </a:spcBef>
              <a:buFontTx/>
              <a:buNone/>
            </a:pPr>
            <a:r>
              <a:rPr lang="tr-TR" altLang="tr-TR" sz="2400">
                <a:latin typeface="Arial" panose="020B0604020202020204" pitchFamily="34" charset="0"/>
              </a:rPr>
              <a:t>	</a:t>
            </a:r>
            <a:r>
              <a:rPr lang="tr-TR" altLang="tr-TR" sz="2400" i="1">
                <a:solidFill>
                  <a:srgbClr val="0070C0"/>
                </a:solidFill>
                <a:latin typeface="Arial" panose="020B0604020202020204" pitchFamily="34" charset="0"/>
              </a:rPr>
              <a:t>“…Biz fikrimizi açıkça söylemekte sakınca görüyorduk. Ancak görüşümüzün uygulama yeteneğini saklı tutup elverişli zamanda uygulayabilmek için, saltanat taraftarlarının fikirlerini uygulama alanından uzaklaştırmak mecburiyetindeydik…”</a:t>
            </a:r>
          </a:p>
        </p:txBody>
      </p:sp>
      <p:sp>
        <p:nvSpPr>
          <p:cNvPr id="2" name="Alt Bilgi Yer Tutucusu 1">
            <a:extLst>
              <a:ext uri="{FF2B5EF4-FFF2-40B4-BE49-F238E27FC236}">
                <a16:creationId xmlns:a16="http://schemas.microsoft.com/office/drawing/2014/main" id="{5A17C0B2-7095-4862-2933-CC472D31CD39}"/>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Numarası Yer Tutucusu 4">
            <a:extLst>
              <a:ext uri="{FF2B5EF4-FFF2-40B4-BE49-F238E27FC236}">
                <a16:creationId xmlns:a16="http://schemas.microsoft.com/office/drawing/2014/main" id="{718574AF-F83D-0B10-BC0E-9137BEFDF8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78A510A-39C2-4542-83B3-40B00794C3FD}" type="slidenum">
              <a:rPr lang="tr-TR" altLang="tr-TR" sz="1200" b="1">
                <a:latin typeface="Arial" panose="020B0604020202020204" pitchFamily="34" charset="0"/>
              </a:rPr>
              <a:pPr>
                <a:spcBef>
                  <a:spcPct val="0"/>
                </a:spcBef>
                <a:buFontTx/>
                <a:buNone/>
              </a:pPr>
              <a:t>7</a:t>
            </a:fld>
            <a:endParaRPr lang="tr-TR" altLang="tr-TR" sz="1200" b="1">
              <a:latin typeface="Arial" panose="020B0604020202020204" pitchFamily="34" charset="0"/>
            </a:endParaRPr>
          </a:p>
        </p:txBody>
      </p:sp>
      <p:sp>
        <p:nvSpPr>
          <p:cNvPr id="9219" name="Dikdörtgen 6">
            <a:extLst>
              <a:ext uri="{FF2B5EF4-FFF2-40B4-BE49-F238E27FC236}">
                <a16:creationId xmlns:a16="http://schemas.microsoft.com/office/drawing/2014/main" id="{BADD712E-04BD-C401-B868-081E50F6113C}"/>
              </a:ext>
            </a:extLst>
          </p:cNvPr>
          <p:cNvSpPr>
            <a:spLocks noChangeArrowheads="1"/>
          </p:cNvSpPr>
          <p:nvPr/>
        </p:nvSpPr>
        <p:spPr bwMode="auto">
          <a:xfrm>
            <a:off x="1809750" y="1084263"/>
            <a:ext cx="864235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i="1">
                <a:latin typeface="Arial" panose="020B0604020202020204" pitchFamily="34" charset="0"/>
              </a:rPr>
              <a:t>	</a:t>
            </a:r>
            <a:r>
              <a:rPr lang="tr-TR" altLang="tr-TR" sz="2600">
                <a:latin typeface="Arial" panose="020B0604020202020204" pitchFamily="34" charset="0"/>
              </a:rPr>
              <a:t>TBMM’nin aldığı; </a:t>
            </a:r>
            <a:r>
              <a:rPr lang="tr-TR" altLang="tr-TR" sz="2600">
                <a:solidFill>
                  <a:srgbClr val="FF0000"/>
                </a:solidFill>
                <a:latin typeface="Arial" panose="020B0604020202020204" pitchFamily="34" charset="0"/>
              </a:rPr>
              <a:t>“Padişah ve Halife, altında bulunduğu baskıdan kurtulduğu zaman, meclisin düzenleyeceği esaslar içinde durumunu alır.”</a:t>
            </a:r>
            <a:r>
              <a:rPr lang="tr-TR" altLang="tr-TR" sz="2600">
                <a:latin typeface="Arial" panose="020B0604020202020204" pitchFamily="34" charset="0"/>
              </a:rPr>
              <a:t> kararı kurulan yeni devlette </a:t>
            </a:r>
            <a:r>
              <a:rPr lang="tr-TR" altLang="tr-TR" sz="2600">
                <a:solidFill>
                  <a:srgbClr val="0070C0"/>
                </a:solidFill>
                <a:latin typeface="Arial" panose="020B0604020202020204" pitchFamily="34" charset="0"/>
              </a:rPr>
              <a:t>en üstün gücün </a:t>
            </a:r>
            <a:r>
              <a:rPr lang="tr-TR" altLang="tr-TR" sz="2600">
                <a:latin typeface="Arial" panose="020B0604020202020204" pitchFamily="34" charset="0"/>
              </a:rPr>
              <a:t>Padişah ve Halife değil, </a:t>
            </a:r>
            <a:r>
              <a:rPr lang="tr-TR" altLang="tr-TR" sz="2600">
                <a:solidFill>
                  <a:srgbClr val="0070C0"/>
                </a:solidFill>
                <a:latin typeface="Arial" panose="020B0604020202020204" pitchFamily="34" charset="0"/>
              </a:rPr>
              <a:t>TBMM olduğunu </a:t>
            </a:r>
            <a:r>
              <a:rPr lang="tr-TR" altLang="tr-TR" sz="2600">
                <a:latin typeface="Arial" panose="020B0604020202020204" pitchFamily="34" charset="0"/>
              </a:rPr>
              <a:t>açıkça belirtmektedir. </a:t>
            </a:r>
          </a:p>
          <a:p>
            <a:pPr algn="just" eaLnBrk="1" hangingPunct="1">
              <a:spcBef>
                <a:spcPct val="0"/>
              </a:spcBef>
              <a:buFontTx/>
              <a:buNone/>
            </a:pPr>
            <a:endParaRPr lang="tr-TR" altLang="tr-TR" sz="2600">
              <a:latin typeface="Arial" panose="020B0604020202020204" pitchFamily="34" charset="0"/>
            </a:endParaRPr>
          </a:p>
          <a:p>
            <a:pPr algn="just" eaLnBrk="1" hangingPunct="1">
              <a:spcBef>
                <a:spcPct val="0"/>
              </a:spcBef>
              <a:buFontTx/>
              <a:buNone/>
            </a:pPr>
            <a:r>
              <a:rPr lang="tr-TR" altLang="tr-TR" sz="2600">
                <a:latin typeface="Arial" panose="020B0604020202020204" pitchFamily="34" charset="0"/>
              </a:rPr>
              <a:t>	</a:t>
            </a:r>
            <a:r>
              <a:rPr lang="tr-TR" altLang="tr-TR" sz="2600">
                <a:solidFill>
                  <a:srgbClr val="0070C0"/>
                </a:solidFill>
                <a:latin typeface="Arial" panose="020B0604020202020204" pitchFamily="34" charset="0"/>
              </a:rPr>
              <a:t>20 Ocak 1921'de</a:t>
            </a:r>
            <a:r>
              <a:rPr lang="tr-TR" altLang="tr-TR" sz="2600">
                <a:latin typeface="Arial" panose="020B0604020202020204" pitchFamily="34" charset="0"/>
              </a:rPr>
              <a:t>, TBMM'nin kabul ettiği 23 maddelik anayasanın 1. maddesine göre; </a:t>
            </a:r>
            <a:r>
              <a:rPr lang="tr-TR" altLang="tr-TR" sz="2600">
                <a:solidFill>
                  <a:srgbClr val="FF0000"/>
                </a:solidFill>
                <a:latin typeface="Arial" panose="020B0604020202020204" pitchFamily="34" charset="0"/>
              </a:rPr>
              <a:t>"Egemenlik kayıtsız, şartsız ulusundur. Ulusal egemenliğe dayanan bu yeni rejimde meclis, kurucu meclistir."</a:t>
            </a:r>
            <a:r>
              <a:rPr lang="tr-TR" altLang="tr-TR" sz="2600">
                <a:latin typeface="Arial" panose="020B0604020202020204" pitchFamily="34" charset="0"/>
              </a:rPr>
              <a:t> Bu sistemin adı konmasa bile kurulduğu andan itibaren, cumhuriyet niteliği taşıdığı açıktır.</a:t>
            </a:r>
          </a:p>
        </p:txBody>
      </p:sp>
      <p:sp>
        <p:nvSpPr>
          <p:cNvPr id="9220" name="AutoShape 2">
            <a:extLst>
              <a:ext uri="{FF2B5EF4-FFF2-40B4-BE49-F238E27FC236}">
                <a16:creationId xmlns:a16="http://schemas.microsoft.com/office/drawing/2014/main" id="{705ECF32-5A61-A53D-CB51-BE867AD40E4A}"/>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sp>
        <p:nvSpPr>
          <p:cNvPr id="2" name="Alt Bilgi Yer Tutucusu 1">
            <a:extLst>
              <a:ext uri="{FF2B5EF4-FFF2-40B4-BE49-F238E27FC236}">
                <a16:creationId xmlns:a16="http://schemas.microsoft.com/office/drawing/2014/main" id="{B5421641-0A50-7E6C-FCD4-970EFD67D63A}"/>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Numarası Yer Tutucusu 4">
            <a:extLst>
              <a:ext uri="{FF2B5EF4-FFF2-40B4-BE49-F238E27FC236}">
                <a16:creationId xmlns:a16="http://schemas.microsoft.com/office/drawing/2014/main" id="{557B8C77-E4C6-F4C4-FEE3-4CE09329A5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6DF2F4-0DE0-4343-92C1-BBD08AA77E43}" type="slidenum">
              <a:rPr lang="tr-TR" altLang="tr-TR" sz="1200" b="1">
                <a:latin typeface="Arial" panose="020B0604020202020204" pitchFamily="34" charset="0"/>
              </a:rPr>
              <a:pPr>
                <a:spcBef>
                  <a:spcPct val="0"/>
                </a:spcBef>
                <a:buFontTx/>
                <a:buNone/>
              </a:pPr>
              <a:t>8</a:t>
            </a:fld>
            <a:endParaRPr lang="tr-TR" altLang="tr-TR" sz="1200" b="1">
              <a:latin typeface="Arial" panose="020B0604020202020204" pitchFamily="34" charset="0"/>
            </a:endParaRPr>
          </a:p>
        </p:txBody>
      </p:sp>
      <p:sp>
        <p:nvSpPr>
          <p:cNvPr id="10243" name="Dikdörtgen 6">
            <a:extLst>
              <a:ext uri="{FF2B5EF4-FFF2-40B4-BE49-F238E27FC236}">
                <a16:creationId xmlns:a16="http://schemas.microsoft.com/office/drawing/2014/main" id="{AD3B7603-6AD4-6B20-278A-149B7B0B4C7D}"/>
              </a:ext>
            </a:extLst>
          </p:cNvPr>
          <p:cNvSpPr>
            <a:spLocks noChangeArrowheads="1"/>
          </p:cNvSpPr>
          <p:nvPr/>
        </p:nvSpPr>
        <p:spPr bwMode="auto">
          <a:xfrm>
            <a:off x="1774825" y="4154489"/>
            <a:ext cx="86423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i="1">
                <a:latin typeface="Arial" panose="020B0604020202020204" pitchFamily="34" charset="0"/>
              </a:rPr>
              <a:t>	</a:t>
            </a:r>
            <a:r>
              <a:rPr lang="tr-TR" altLang="tr-TR" sz="2600">
                <a:latin typeface="Arial" panose="020B0604020202020204" pitchFamily="34" charset="0"/>
              </a:rPr>
              <a:t>Saltanatın kaldırılmasından </a:t>
            </a:r>
            <a:r>
              <a:rPr lang="tr-TR" altLang="tr-TR" sz="2600">
                <a:solidFill>
                  <a:srgbClr val="0070C0"/>
                </a:solidFill>
                <a:latin typeface="Arial" panose="020B0604020202020204" pitchFamily="34" charset="0"/>
              </a:rPr>
              <a:t>(1 Kasım 1922)</a:t>
            </a:r>
            <a:r>
              <a:rPr lang="tr-TR" altLang="tr-TR" sz="2600">
                <a:latin typeface="Arial" panose="020B0604020202020204" pitchFamily="34" charset="0"/>
              </a:rPr>
              <a:t> hemen sonra TBMM, seçime hazırlanmaya başladı. Meclis, </a:t>
            </a:r>
            <a:r>
              <a:rPr lang="tr-TR" altLang="tr-TR" sz="2600">
                <a:solidFill>
                  <a:srgbClr val="0070C0"/>
                </a:solidFill>
                <a:latin typeface="Arial" panose="020B0604020202020204" pitchFamily="34" charset="0"/>
              </a:rPr>
              <a:t>16 Nisan 1923’te </a:t>
            </a:r>
            <a:r>
              <a:rPr lang="tr-TR" altLang="tr-TR" sz="2600">
                <a:latin typeface="Arial" panose="020B0604020202020204" pitchFamily="34" charset="0"/>
              </a:rPr>
              <a:t>son birleşiminde kendisini dağıttı ve yapılan seçimlerin ardından Meclis, </a:t>
            </a:r>
            <a:r>
              <a:rPr lang="tr-TR" altLang="tr-TR" sz="2600">
                <a:solidFill>
                  <a:srgbClr val="0070C0"/>
                </a:solidFill>
                <a:latin typeface="Arial" panose="020B0604020202020204" pitchFamily="34" charset="0"/>
              </a:rPr>
              <a:t>11 Ağustos 1923’te </a:t>
            </a:r>
            <a:r>
              <a:rPr lang="tr-TR" altLang="tr-TR" sz="2600">
                <a:latin typeface="Arial" panose="020B0604020202020204" pitchFamily="34" charset="0"/>
              </a:rPr>
              <a:t>ikinci dönem çalışmalarına başladı.</a:t>
            </a:r>
            <a:endParaRPr lang="tr-TR" altLang="tr-TR" sz="2600" i="1">
              <a:solidFill>
                <a:srgbClr val="0070C0"/>
              </a:solidFill>
              <a:latin typeface="Arial" panose="020B0604020202020204" pitchFamily="34" charset="0"/>
            </a:endParaRPr>
          </a:p>
        </p:txBody>
      </p:sp>
      <p:sp>
        <p:nvSpPr>
          <p:cNvPr id="10244" name="AutoShape 2">
            <a:extLst>
              <a:ext uri="{FF2B5EF4-FFF2-40B4-BE49-F238E27FC236}">
                <a16:creationId xmlns:a16="http://schemas.microsoft.com/office/drawing/2014/main" id="{DFBCC102-D90D-F311-F197-94D5BCC8823D}"/>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pic>
        <p:nvPicPr>
          <p:cNvPr id="10245" name="Picture 2">
            <a:extLst>
              <a:ext uri="{FF2B5EF4-FFF2-40B4-BE49-F238E27FC236}">
                <a16:creationId xmlns:a16="http://schemas.microsoft.com/office/drawing/2014/main" id="{EB2C06E3-E133-3462-4601-60130D98F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5" y="836614"/>
            <a:ext cx="3887788"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 Bilgi Yer Tutucusu 1">
            <a:extLst>
              <a:ext uri="{FF2B5EF4-FFF2-40B4-BE49-F238E27FC236}">
                <a16:creationId xmlns:a16="http://schemas.microsoft.com/office/drawing/2014/main" id="{50A122E8-3A00-040F-100E-805B798FCED0}"/>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ayt Numarası Yer Tutucusu 4">
            <a:extLst>
              <a:ext uri="{FF2B5EF4-FFF2-40B4-BE49-F238E27FC236}">
                <a16:creationId xmlns:a16="http://schemas.microsoft.com/office/drawing/2014/main" id="{BA226FE5-90BD-1BCB-27C3-3C1A25BBF6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55170A-E280-4044-AD86-B5543582A389}" type="slidenum">
              <a:rPr lang="tr-TR" altLang="tr-TR" sz="1200" b="1">
                <a:latin typeface="Arial" panose="020B0604020202020204" pitchFamily="34" charset="0"/>
              </a:rPr>
              <a:pPr>
                <a:spcBef>
                  <a:spcPct val="0"/>
                </a:spcBef>
                <a:buFontTx/>
                <a:buNone/>
              </a:pPr>
              <a:t>9</a:t>
            </a:fld>
            <a:endParaRPr lang="tr-TR" altLang="tr-TR" sz="1200" b="1">
              <a:latin typeface="Arial" panose="020B0604020202020204" pitchFamily="34" charset="0"/>
            </a:endParaRPr>
          </a:p>
        </p:txBody>
      </p:sp>
      <p:sp>
        <p:nvSpPr>
          <p:cNvPr id="11267" name="Dikdörtgen 6">
            <a:extLst>
              <a:ext uri="{FF2B5EF4-FFF2-40B4-BE49-F238E27FC236}">
                <a16:creationId xmlns:a16="http://schemas.microsoft.com/office/drawing/2014/main" id="{FC97270D-077A-6DDD-4D71-8E3A6516FC5B}"/>
              </a:ext>
            </a:extLst>
          </p:cNvPr>
          <p:cNvSpPr>
            <a:spLocks noChangeArrowheads="1"/>
          </p:cNvSpPr>
          <p:nvPr/>
        </p:nvSpPr>
        <p:spPr bwMode="auto">
          <a:xfrm>
            <a:off x="1809750" y="908051"/>
            <a:ext cx="864235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65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65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65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65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latin typeface="Arial" panose="020B0604020202020204" pitchFamily="34" charset="0"/>
              </a:rPr>
              <a:t>	</a:t>
            </a:r>
            <a:r>
              <a:rPr lang="tr-TR" altLang="tr-TR" sz="2600" b="1">
                <a:latin typeface="Arial" panose="020B0604020202020204" pitchFamily="34" charset="0"/>
              </a:rPr>
              <a:t>Halk Fırkası'nın Kurulması:</a:t>
            </a:r>
          </a:p>
          <a:p>
            <a:pPr algn="just" eaLnBrk="1" hangingPunct="1">
              <a:spcBef>
                <a:spcPct val="0"/>
              </a:spcBef>
              <a:buFontTx/>
              <a:buNone/>
            </a:pPr>
            <a:endParaRPr lang="tr-TR" altLang="tr-TR" sz="2600" b="1">
              <a:latin typeface="Arial" panose="020B0604020202020204" pitchFamily="34" charset="0"/>
            </a:endParaRPr>
          </a:p>
          <a:p>
            <a:pPr algn="just" eaLnBrk="1" hangingPunct="1">
              <a:spcBef>
                <a:spcPct val="0"/>
              </a:spcBef>
              <a:buFontTx/>
              <a:buNone/>
            </a:pPr>
            <a:r>
              <a:rPr lang="tr-TR" altLang="tr-TR" sz="2600" b="1">
                <a:latin typeface="Arial" panose="020B0604020202020204" pitchFamily="34" charset="0"/>
              </a:rPr>
              <a:t>	</a:t>
            </a:r>
            <a:r>
              <a:rPr lang="tr-TR" altLang="tr-TR" sz="2600">
                <a:latin typeface="Arial" panose="020B0604020202020204" pitchFamily="34" charset="0"/>
              </a:rPr>
              <a:t>Saltanatın kaldırılmasına karşı çıkan tutucular, Meclis’e       2 Aralık 1922’de verdikleri önerge ile milletvekili seçimine ilişkin kanunda değişiklik yapılmasını istediler. Buna göre, </a:t>
            </a:r>
            <a:r>
              <a:rPr lang="tr-TR" altLang="tr-TR" sz="2600">
                <a:solidFill>
                  <a:srgbClr val="0070C0"/>
                </a:solidFill>
                <a:latin typeface="Arial" panose="020B0604020202020204" pitchFamily="34" charset="0"/>
              </a:rPr>
              <a:t>TBMM’ye seçilebilmek için, Türkiye'nin bugünkü hudutları içindeki yerler halkından olmak ve seçim çevresine yeni gelenlerin en az beş yıl burada oturmuş olması gerekliydi.</a:t>
            </a:r>
            <a:r>
              <a:rPr lang="tr-TR" altLang="tr-TR" sz="2600">
                <a:latin typeface="Arial" panose="020B0604020202020204" pitchFamily="34" charset="0"/>
              </a:rPr>
              <a:t> Açıkça Mustafa Kemal Paşa’nın şahsı hedef alınmaktaydı. </a:t>
            </a:r>
          </a:p>
          <a:p>
            <a:pPr algn="just" eaLnBrk="1" hangingPunct="1">
              <a:spcBef>
                <a:spcPct val="0"/>
              </a:spcBef>
              <a:buFontTx/>
              <a:buNone/>
            </a:pPr>
            <a:endParaRPr lang="tr-TR" altLang="tr-TR" sz="2600">
              <a:latin typeface="Arial" panose="020B0604020202020204" pitchFamily="34" charset="0"/>
            </a:endParaRPr>
          </a:p>
          <a:p>
            <a:pPr algn="just" eaLnBrk="1" hangingPunct="1">
              <a:spcBef>
                <a:spcPct val="0"/>
              </a:spcBef>
              <a:buFontTx/>
              <a:buNone/>
            </a:pPr>
            <a:r>
              <a:rPr lang="tr-TR" altLang="tr-TR" sz="2600">
                <a:latin typeface="Arial" panose="020B0604020202020204" pitchFamily="34" charset="0"/>
              </a:rPr>
              <a:t>	Mustafa Kemal Paşa’nın bu önergeye cevap niteliğinde yaptığı konuşma üzerine Meclis öneriyi reddetti.</a:t>
            </a:r>
          </a:p>
        </p:txBody>
      </p:sp>
      <p:sp>
        <p:nvSpPr>
          <p:cNvPr id="11268" name="AutoShape 2">
            <a:extLst>
              <a:ext uri="{FF2B5EF4-FFF2-40B4-BE49-F238E27FC236}">
                <a16:creationId xmlns:a16="http://schemas.microsoft.com/office/drawing/2014/main" id="{1081C49C-F226-F8A0-EF1E-51765230224F}"/>
              </a:ext>
            </a:extLst>
          </p:cNvPr>
          <p:cNvSpPr>
            <a:spLocks noChangeArrowheads="1"/>
          </p:cNvSpPr>
          <p:nvPr/>
        </p:nvSpPr>
        <p:spPr bwMode="auto">
          <a:xfrm>
            <a:off x="1774825" y="115888"/>
            <a:ext cx="8642350" cy="52705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0000"/>
                </a:solidFill>
                <a:latin typeface="Arial" panose="020B0604020202020204" pitchFamily="34" charset="0"/>
              </a:rPr>
              <a:t>Cumhuriyet Yönetiminin Kurulması</a:t>
            </a:r>
          </a:p>
        </p:txBody>
      </p:sp>
      <p:sp>
        <p:nvSpPr>
          <p:cNvPr id="2" name="Alt Bilgi Yer Tutucusu 1">
            <a:extLst>
              <a:ext uri="{FF2B5EF4-FFF2-40B4-BE49-F238E27FC236}">
                <a16:creationId xmlns:a16="http://schemas.microsoft.com/office/drawing/2014/main" id="{C1CCD84D-691E-AB2B-BF3C-B5B3E4DB8393}"/>
              </a:ext>
            </a:extLst>
          </p:cNvPr>
          <p:cNvSpPr>
            <a:spLocks noGrp="1"/>
          </p:cNvSpPr>
          <p:nvPr>
            <p:ph type="ftr" sz="quarter" idx="11"/>
          </p:nvPr>
        </p:nvSpPr>
        <p:spPr/>
        <p:txBody>
          <a:bodyPr/>
          <a:lstStyle/>
          <a:p>
            <a:pPr>
              <a:defRPr/>
            </a:pPr>
            <a:r>
              <a:rPr lang="tr-TR"/>
              <a:t>Dr. Öğr. Üyesi Ayhan CANKUT</a:t>
            </a: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3126</Words>
  <Application>Microsoft Office PowerPoint</Application>
  <PresentationFormat>Geniş ekran</PresentationFormat>
  <Paragraphs>231</Paragraphs>
  <Slides>35</Slides>
  <Notes>1</Notes>
  <HiddenSlides>0</HiddenSlides>
  <MMClips>3</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35</vt:i4>
      </vt:variant>
    </vt:vector>
  </HeadingPairs>
  <TitlesOfParts>
    <vt:vector size="40"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1</cp:revision>
  <dcterms:created xsi:type="dcterms:W3CDTF">2026-02-13T10:16:38Z</dcterms:created>
  <dcterms:modified xsi:type="dcterms:W3CDTF">2026-02-13T10:17:29Z</dcterms:modified>
</cp:coreProperties>
</file>