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64" y="3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F806226-133F-43C6-8981-B362A6BC57B6}" type="datetimeFigureOut">
              <a:rPr lang="tr-TR" smtClean="0"/>
              <a:t>29.04.2024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BC7885-0897-47D6-BA2C-A70E8FB29B53}" type="slidenum">
              <a:rPr lang="tr-TR" smtClean="0"/>
              <a:t>‹#›</a:t>
            </a:fld>
            <a:endParaRPr lang="tr-TR"/>
          </a:p>
        </p:txBody>
      </p:sp>
    </p:spTree>
    <p:extLst>
      <p:ext uri="{BB962C8B-B14F-4D97-AF65-F5344CB8AC3E}">
        <p14:creationId xmlns:p14="http://schemas.microsoft.com/office/powerpoint/2010/main" val="83960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806226-133F-43C6-8981-B362A6BC57B6}" type="datetimeFigureOut">
              <a:rPr lang="tr-TR" smtClean="0"/>
              <a:t>29.04.2024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BC7885-0897-47D6-BA2C-A70E8FB29B53}" type="slidenum">
              <a:rPr lang="tr-TR" smtClean="0"/>
              <a:t>‹#›</a:t>
            </a:fld>
            <a:endParaRPr lang="tr-TR"/>
          </a:p>
        </p:txBody>
      </p:sp>
    </p:spTree>
    <p:extLst>
      <p:ext uri="{BB962C8B-B14F-4D97-AF65-F5344CB8AC3E}">
        <p14:creationId xmlns:p14="http://schemas.microsoft.com/office/powerpoint/2010/main" val="1231282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806226-133F-43C6-8981-B362A6BC57B6}" type="datetimeFigureOut">
              <a:rPr lang="tr-TR" smtClean="0"/>
              <a:t>29.04.2024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BC7885-0897-47D6-BA2C-A70E8FB29B53}" type="slidenum">
              <a:rPr lang="tr-TR" smtClean="0"/>
              <a:t>‹#›</a:t>
            </a:fld>
            <a:endParaRPr lang="tr-T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779406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806226-133F-43C6-8981-B362A6BC57B6}" type="datetimeFigureOut">
              <a:rPr lang="tr-TR" smtClean="0"/>
              <a:t>29.04.2024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BC7885-0897-47D6-BA2C-A70E8FB29B53}" type="slidenum">
              <a:rPr lang="tr-TR" smtClean="0"/>
              <a:t>‹#›</a:t>
            </a:fld>
            <a:endParaRPr lang="tr-TR"/>
          </a:p>
        </p:txBody>
      </p:sp>
    </p:spTree>
    <p:extLst>
      <p:ext uri="{BB962C8B-B14F-4D97-AF65-F5344CB8AC3E}">
        <p14:creationId xmlns:p14="http://schemas.microsoft.com/office/powerpoint/2010/main" val="32903150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806226-133F-43C6-8981-B362A6BC57B6}" type="datetimeFigureOut">
              <a:rPr lang="tr-TR" smtClean="0"/>
              <a:t>29.04.2024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BC7885-0897-47D6-BA2C-A70E8FB29B53}"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0731490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806226-133F-43C6-8981-B362A6BC57B6}" type="datetimeFigureOut">
              <a:rPr lang="tr-TR" smtClean="0"/>
              <a:t>29.04.2024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BC7885-0897-47D6-BA2C-A70E8FB29B53}" type="slidenum">
              <a:rPr lang="tr-TR" smtClean="0"/>
              <a:t>‹#›</a:t>
            </a:fld>
            <a:endParaRPr lang="tr-TR"/>
          </a:p>
        </p:txBody>
      </p:sp>
    </p:spTree>
    <p:extLst>
      <p:ext uri="{BB962C8B-B14F-4D97-AF65-F5344CB8AC3E}">
        <p14:creationId xmlns:p14="http://schemas.microsoft.com/office/powerpoint/2010/main" val="30910207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806226-133F-43C6-8981-B362A6BC57B6}" type="datetimeFigureOut">
              <a:rPr lang="tr-TR" smtClean="0"/>
              <a:t>29.04.2024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BC7885-0897-47D6-BA2C-A70E8FB29B53}" type="slidenum">
              <a:rPr lang="tr-TR" smtClean="0"/>
              <a:t>‹#›</a:t>
            </a:fld>
            <a:endParaRPr lang="tr-TR"/>
          </a:p>
        </p:txBody>
      </p:sp>
    </p:spTree>
    <p:extLst>
      <p:ext uri="{BB962C8B-B14F-4D97-AF65-F5344CB8AC3E}">
        <p14:creationId xmlns:p14="http://schemas.microsoft.com/office/powerpoint/2010/main" val="24483686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806226-133F-43C6-8981-B362A6BC57B6}" type="datetimeFigureOut">
              <a:rPr lang="tr-TR" smtClean="0"/>
              <a:t>29.04.2024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BC7885-0897-47D6-BA2C-A70E8FB29B53}" type="slidenum">
              <a:rPr lang="tr-TR" smtClean="0"/>
              <a:t>‹#›</a:t>
            </a:fld>
            <a:endParaRPr lang="tr-TR"/>
          </a:p>
        </p:txBody>
      </p:sp>
    </p:spTree>
    <p:extLst>
      <p:ext uri="{BB962C8B-B14F-4D97-AF65-F5344CB8AC3E}">
        <p14:creationId xmlns:p14="http://schemas.microsoft.com/office/powerpoint/2010/main" val="462486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806226-133F-43C6-8981-B362A6BC57B6}" type="datetimeFigureOut">
              <a:rPr lang="tr-TR" smtClean="0"/>
              <a:t>29.04.2024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BC7885-0897-47D6-BA2C-A70E8FB29B53}" type="slidenum">
              <a:rPr lang="tr-TR" smtClean="0"/>
              <a:t>‹#›</a:t>
            </a:fld>
            <a:endParaRPr lang="tr-TR"/>
          </a:p>
        </p:txBody>
      </p:sp>
    </p:spTree>
    <p:extLst>
      <p:ext uri="{BB962C8B-B14F-4D97-AF65-F5344CB8AC3E}">
        <p14:creationId xmlns:p14="http://schemas.microsoft.com/office/powerpoint/2010/main" val="1835532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806226-133F-43C6-8981-B362A6BC57B6}" type="datetimeFigureOut">
              <a:rPr lang="tr-TR" smtClean="0"/>
              <a:t>29.04.2024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BC7885-0897-47D6-BA2C-A70E8FB29B53}" type="slidenum">
              <a:rPr lang="tr-TR" smtClean="0"/>
              <a:t>‹#›</a:t>
            </a:fld>
            <a:endParaRPr lang="tr-TR"/>
          </a:p>
        </p:txBody>
      </p:sp>
    </p:spTree>
    <p:extLst>
      <p:ext uri="{BB962C8B-B14F-4D97-AF65-F5344CB8AC3E}">
        <p14:creationId xmlns:p14="http://schemas.microsoft.com/office/powerpoint/2010/main" val="853125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F806226-133F-43C6-8981-B362A6BC57B6}" type="datetimeFigureOut">
              <a:rPr lang="tr-TR" smtClean="0"/>
              <a:t>29.04.2024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5BC7885-0897-47D6-BA2C-A70E8FB29B53}" type="slidenum">
              <a:rPr lang="tr-TR" smtClean="0"/>
              <a:t>‹#›</a:t>
            </a:fld>
            <a:endParaRPr lang="tr-TR"/>
          </a:p>
        </p:txBody>
      </p:sp>
    </p:spTree>
    <p:extLst>
      <p:ext uri="{BB962C8B-B14F-4D97-AF65-F5344CB8AC3E}">
        <p14:creationId xmlns:p14="http://schemas.microsoft.com/office/powerpoint/2010/main" val="115898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F806226-133F-43C6-8981-B362A6BC57B6}" type="datetimeFigureOut">
              <a:rPr lang="tr-TR" smtClean="0"/>
              <a:t>29.04.2024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5BC7885-0897-47D6-BA2C-A70E8FB29B53}" type="slidenum">
              <a:rPr lang="tr-TR" smtClean="0"/>
              <a:t>‹#›</a:t>
            </a:fld>
            <a:endParaRPr lang="tr-TR"/>
          </a:p>
        </p:txBody>
      </p:sp>
    </p:spTree>
    <p:extLst>
      <p:ext uri="{BB962C8B-B14F-4D97-AF65-F5344CB8AC3E}">
        <p14:creationId xmlns:p14="http://schemas.microsoft.com/office/powerpoint/2010/main" val="3431797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F806226-133F-43C6-8981-B362A6BC57B6}" type="datetimeFigureOut">
              <a:rPr lang="tr-TR" smtClean="0"/>
              <a:t>29.04.2024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5BC7885-0897-47D6-BA2C-A70E8FB29B53}" type="slidenum">
              <a:rPr lang="tr-TR" smtClean="0"/>
              <a:t>‹#›</a:t>
            </a:fld>
            <a:endParaRPr lang="tr-TR"/>
          </a:p>
        </p:txBody>
      </p:sp>
    </p:spTree>
    <p:extLst>
      <p:ext uri="{BB962C8B-B14F-4D97-AF65-F5344CB8AC3E}">
        <p14:creationId xmlns:p14="http://schemas.microsoft.com/office/powerpoint/2010/main" val="3697854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806226-133F-43C6-8981-B362A6BC57B6}" type="datetimeFigureOut">
              <a:rPr lang="tr-TR" smtClean="0"/>
              <a:t>29.04.2024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5BC7885-0897-47D6-BA2C-A70E8FB29B53}" type="slidenum">
              <a:rPr lang="tr-TR" smtClean="0"/>
              <a:t>‹#›</a:t>
            </a:fld>
            <a:endParaRPr lang="tr-TR"/>
          </a:p>
        </p:txBody>
      </p:sp>
    </p:spTree>
    <p:extLst>
      <p:ext uri="{BB962C8B-B14F-4D97-AF65-F5344CB8AC3E}">
        <p14:creationId xmlns:p14="http://schemas.microsoft.com/office/powerpoint/2010/main" val="3121457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806226-133F-43C6-8981-B362A6BC57B6}" type="datetimeFigureOut">
              <a:rPr lang="tr-TR" smtClean="0"/>
              <a:t>29.04.2024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5BC7885-0897-47D6-BA2C-A70E8FB29B53}" type="slidenum">
              <a:rPr lang="tr-TR" smtClean="0"/>
              <a:t>‹#›</a:t>
            </a:fld>
            <a:endParaRPr lang="tr-TR"/>
          </a:p>
        </p:txBody>
      </p:sp>
    </p:spTree>
    <p:extLst>
      <p:ext uri="{BB962C8B-B14F-4D97-AF65-F5344CB8AC3E}">
        <p14:creationId xmlns:p14="http://schemas.microsoft.com/office/powerpoint/2010/main" val="1228495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806226-133F-43C6-8981-B362A6BC57B6}" type="datetimeFigureOut">
              <a:rPr lang="tr-TR" smtClean="0"/>
              <a:t>29.04.2024</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5BC7885-0897-47D6-BA2C-A70E8FB29B53}" type="slidenum">
              <a:rPr lang="tr-TR" smtClean="0"/>
              <a:t>‹#›</a:t>
            </a:fld>
            <a:endParaRPr lang="tr-TR"/>
          </a:p>
        </p:txBody>
      </p:sp>
    </p:spTree>
    <p:extLst>
      <p:ext uri="{BB962C8B-B14F-4D97-AF65-F5344CB8AC3E}">
        <p14:creationId xmlns:p14="http://schemas.microsoft.com/office/powerpoint/2010/main" val="3543298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806226-133F-43C6-8981-B362A6BC57B6}" type="datetimeFigureOut">
              <a:rPr lang="tr-TR" smtClean="0"/>
              <a:t>29.04.2024</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5BC7885-0897-47D6-BA2C-A70E8FB29B53}" type="slidenum">
              <a:rPr lang="tr-TR" smtClean="0"/>
              <a:t>‹#›</a:t>
            </a:fld>
            <a:endParaRPr lang="tr-TR"/>
          </a:p>
        </p:txBody>
      </p:sp>
    </p:spTree>
    <p:extLst>
      <p:ext uri="{BB962C8B-B14F-4D97-AF65-F5344CB8AC3E}">
        <p14:creationId xmlns:p14="http://schemas.microsoft.com/office/powerpoint/2010/main" val="30098258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7A95896-E2DA-4904-9A88-AF6BB05C1F1D}"/>
              </a:ext>
            </a:extLst>
          </p:cNvPr>
          <p:cNvSpPr>
            <a:spLocks noGrp="1"/>
          </p:cNvSpPr>
          <p:nvPr>
            <p:ph type="ctrTitle"/>
          </p:nvPr>
        </p:nvSpPr>
        <p:spPr/>
        <p:txBody>
          <a:bodyPr/>
          <a:lstStyle/>
          <a:p>
            <a:pPr algn="ctr"/>
            <a:r>
              <a:rPr lang="tr-TR" sz="4800" b="1" dirty="0">
                <a:solidFill>
                  <a:schemeClr val="accent1"/>
                </a:solidFill>
              </a:rPr>
              <a:t>ÇOCUK KORUMA SİSTEMİNDE AİLE TEMELLİ BAKIM MODELLERİ</a:t>
            </a:r>
            <a:br>
              <a:rPr lang="tr-TR" sz="5400" b="1" dirty="0">
                <a:solidFill>
                  <a:schemeClr val="accent1"/>
                </a:solidFill>
              </a:rPr>
            </a:br>
            <a:endParaRPr lang="tr-TR" dirty="0"/>
          </a:p>
        </p:txBody>
      </p:sp>
      <p:sp>
        <p:nvSpPr>
          <p:cNvPr id="3" name="Alt Başlık 2">
            <a:extLst>
              <a:ext uri="{FF2B5EF4-FFF2-40B4-BE49-F238E27FC236}">
                <a16:creationId xmlns:a16="http://schemas.microsoft.com/office/drawing/2014/main" id="{64170403-F4CC-4238-B7EC-C8C70C316078}"/>
              </a:ext>
            </a:extLst>
          </p:cNvPr>
          <p:cNvSpPr>
            <a:spLocks noGrp="1"/>
          </p:cNvSpPr>
          <p:nvPr>
            <p:ph type="subTitle" idx="1"/>
          </p:nvPr>
        </p:nvSpPr>
        <p:spPr/>
        <p:txBody>
          <a:bodyPr>
            <a:normAutofit/>
          </a:bodyPr>
          <a:lstStyle/>
          <a:p>
            <a:pPr algn="ctr"/>
            <a:r>
              <a:rPr lang="tr-TR" sz="2800" b="1" dirty="0">
                <a:solidFill>
                  <a:schemeClr val="accent2"/>
                </a:solidFill>
              </a:rPr>
              <a:t>EVLAT EDİNME</a:t>
            </a:r>
          </a:p>
        </p:txBody>
      </p:sp>
    </p:spTree>
    <p:extLst>
      <p:ext uri="{BB962C8B-B14F-4D97-AF65-F5344CB8AC3E}">
        <p14:creationId xmlns:p14="http://schemas.microsoft.com/office/powerpoint/2010/main" val="616153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9002E10-79F8-4175-A751-604D19DACCE2}"/>
              </a:ext>
            </a:extLst>
          </p:cNvPr>
          <p:cNvSpPr>
            <a:spLocks noGrp="1"/>
          </p:cNvSpPr>
          <p:nvPr>
            <p:ph idx="1"/>
          </p:nvPr>
        </p:nvSpPr>
        <p:spPr>
          <a:xfrm>
            <a:off x="677334" y="0"/>
            <a:ext cx="8596668" cy="6858000"/>
          </a:xfrm>
        </p:spPr>
        <p:txBody>
          <a:bodyPr>
            <a:normAutofit lnSpcReduction="10000"/>
          </a:bodyPr>
          <a:lstStyle/>
          <a:p>
            <a:pPr marL="0" indent="0" algn="ctr">
              <a:buNone/>
            </a:pPr>
            <a:r>
              <a:rPr lang="tr-TR" dirty="0"/>
              <a:t>     </a:t>
            </a:r>
            <a:r>
              <a:rPr lang="tr-TR" sz="2000" b="1" dirty="0">
                <a:solidFill>
                  <a:schemeClr val="accent2"/>
                </a:solidFill>
              </a:rPr>
              <a:t>Evlat Edinmenin Unsurları </a:t>
            </a:r>
          </a:p>
          <a:p>
            <a:pPr algn="just"/>
            <a:r>
              <a:rPr lang="tr-TR" dirty="0"/>
              <a:t>Evlat edinmenin unsurlarını asli ve şekli unsurlar olarak iki kısımda incelemek mümkündür. </a:t>
            </a:r>
          </a:p>
          <a:p>
            <a:pPr algn="just"/>
            <a:r>
              <a:rPr lang="tr-TR" b="1" dirty="0">
                <a:solidFill>
                  <a:schemeClr val="accent1"/>
                </a:solidFill>
              </a:rPr>
              <a:t>Evlat Edinmenin Asli Unsurları</a:t>
            </a:r>
          </a:p>
          <a:p>
            <a:pPr algn="just"/>
            <a:endParaRPr lang="tr-TR" b="1" dirty="0">
              <a:solidFill>
                <a:schemeClr val="accent1"/>
              </a:solidFill>
            </a:endParaRPr>
          </a:p>
          <a:p>
            <a:pPr algn="just"/>
            <a:r>
              <a:rPr lang="tr-TR" dirty="0"/>
              <a:t>Türkiye'de, evlat edinme işlemleri Türk Medeni Kanunu’ </a:t>
            </a:r>
            <a:r>
              <a:rPr lang="tr-TR" dirty="0" err="1"/>
              <a:t>na</a:t>
            </a:r>
            <a:r>
              <a:rPr lang="tr-TR" dirty="0"/>
              <a:t> göre yapılmaktadır. </a:t>
            </a:r>
            <a:r>
              <a:rPr lang="tr-TR" dirty="0" err="1"/>
              <a:t>TMK'na</a:t>
            </a:r>
            <a:r>
              <a:rPr lang="tr-TR" dirty="0"/>
              <a:t> göre, evlat edinmek isteyenlerin karşılaştıkları ilk unsur yaştır. TMK, evlat edinilen için bir yaş koşulu getirmemiş olmakla birlikte 306'ıncı maddesinde evlat edinenler için alt yaş sınırını 30 yaş olarak belirlemiştir. Dolayısıyla, evlat edinmeye karar veren bir kimse, 30 yaşın üstünde herhangi bir yaşta evlat edinebilir. Ancak söz konusu Kanun'un 308'inci maddesi evlat edinen kişinin evlatlıktan en az 18 yaş büyük olmasını zorunlu bir koşul olarak kabul etmiştir.</a:t>
            </a:r>
          </a:p>
          <a:p>
            <a:pPr algn="just"/>
            <a:endParaRPr lang="tr-TR" dirty="0"/>
          </a:p>
          <a:p>
            <a:pPr algn="just"/>
            <a:r>
              <a:rPr lang="tr-TR" dirty="0"/>
              <a:t>Bir diğer unsur ise bakım ve eğitim koşuludur. Evlat edinmeyle ilgili daha önceki uygulamalarda, evlat edinme istemiyle kuruma başvuran aileler çocuğun aileye yerleştirilmesini takiben evlat edinmeye ilişkin yasal işlemlerini tamamlayabilirken, yeni düzenlemede TMK’ </a:t>
            </a:r>
            <a:r>
              <a:rPr lang="tr-TR" dirty="0" err="1"/>
              <a:t>nun</a:t>
            </a:r>
            <a:r>
              <a:rPr lang="tr-TR" dirty="0"/>
              <a:t> 305'inci maddesi, bir küçüğün evlat edinilmesini evlat edinen tarafından bir yıl süre ile bakılmış ve eğitilmiş olma koşuluna bağlamıştır. Bu bağlamda, bir küçüğü evlat edinen kişi küçüğe bir yıl bakım ve gözetim verdikten sonra, diğer koşulları da uygunsa evlat edinme işlemlerini gerçekleştirebilecektir.</a:t>
            </a:r>
          </a:p>
        </p:txBody>
      </p:sp>
    </p:spTree>
    <p:extLst>
      <p:ext uri="{BB962C8B-B14F-4D97-AF65-F5344CB8AC3E}">
        <p14:creationId xmlns:p14="http://schemas.microsoft.com/office/powerpoint/2010/main" val="24637780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9B0220-984F-4205-8DEB-72EF9CBDC0AB}"/>
              </a:ext>
            </a:extLst>
          </p:cNvPr>
          <p:cNvSpPr>
            <a:spLocks noGrp="1"/>
          </p:cNvSpPr>
          <p:nvPr>
            <p:ph idx="1"/>
          </p:nvPr>
        </p:nvSpPr>
        <p:spPr>
          <a:xfrm>
            <a:off x="138545" y="266700"/>
            <a:ext cx="8969202" cy="6324599"/>
          </a:xfrm>
        </p:spPr>
        <p:txBody>
          <a:bodyPr/>
          <a:lstStyle/>
          <a:p>
            <a:pPr algn="just"/>
            <a:r>
              <a:rPr lang="tr-TR" dirty="0"/>
              <a:t>Ancak evlat edinme, ergin ve kısıtlılar için farklı bir şekilde yürütülmektedir. TMK’ </a:t>
            </a:r>
            <a:r>
              <a:rPr lang="tr-TR" dirty="0" err="1"/>
              <a:t>nun</a:t>
            </a:r>
            <a:r>
              <a:rPr lang="tr-TR" dirty="0"/>
              <a:t> 313’ üncü maddesine göre ergin ve kısıtlıların evlat edinilebilmesi için evlat edinenin sahih sebepli alt soyunun yani çocuğunun olup olmaması önemlidir. Evlat edinenin altsoyunun bulunması halinde, ergin ve kısıtlıların evlat edinilmesi için ancak altsoyun açık izni ile olanaklı hale gelmektedir. Küçüklerin evlat edinilmesinde ise bu koşul aranmaz. Ayrıca ergin ve kısıtlıların evlat edinilmesindeki koşullardan birisi de küçüklerde sadece bir yıl olan bakım ve gözetim süresinin söz konusu bu kişilerde beş yıl olmasıdır. Bir başka ifadeyle, ergin veya kısıtlı bir kişiyi evlat edinecek kişi, ergin veya kısıtlıyla beş yıl beraber yaşamış ya da bakıp gözetmiş olmalıdır.</a:t>
            </a:r>
          </a:p>
          <a:p>
            <a:pPr algn="just"/>
            <a:endParaRPr lang="tr-TR" dirty="0"/>
          </a:p>
          <a:p>
            <a:pPr algn="just"/>
            <a:r>
              <a:rPr lang="tr-TR" dirty="0"/>
              <a:t>Bir ergin veya kısıtlının evlat edinilmesi için evlat edinen tarafından en az beş yıldan beri bakılıp gözetilme koşulunun gerçekleşmesi için, bakım ve gözetimin sürekli bir şekilde (evlat edinen ile edinilenin hep bir arada olması) yerine getirilmesi gerekir. Bu niteliği taşımayan, örneğin sadece hafta sonlarında gerçekleşen bakım ilişkisinin yeterli olmayacağı kabul edilmektedir. TMK’ </a:t>
            </a:r>
            <a:r>
              <a:rPr lang="tr-TR" dirty="0" err="1"/>
              <a:t>nun</a:t>
            </a:r>
            <a:r>
              <a:rPr lang="tr-TR" dirty="0"/>
              <a:t> öngördüğü bir yıllık takip ve izleme sürecinin bitiminde düzenlenecek raporlar kapsamında yapılacak değerlendirme sonucunda, evlat edinme işleminin tamamlanmasına ya da iptaline karar verilecektir. Böylelikle, anne-baba-çocuk ilişkisinin kurulması ve yeni </a:t>
            </a:r>
            <a:r>
              <a:rPr lang="tr-TR"/>
              <a:t>oluşan durumlar </a:t>
            </a:r>
            <a:r>
              <a:rPr lang="tr-TR" dirty="0"/>
              <a:t>sürecinde, aile ve çocuğa sunulan mesleki destek, çocuklar için daha sağlıklı ortamların oluşmasını sağlayacaktır.</a:t>
            </a:r>
          </a:p>
        </p:txBody>
      </p:sp>
    </p:spTree>
    <p:extLst>
      <p:ext uri="{BB962C8B-B14F-4D97-AF65-F5344CB8AC3E}">
        <p14:creationId xmlns:p14="http://schemas.microsoft.com/office/powerpoint/2010/main" val="3120472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9D9D210-0FAF-463C-819F-5032AAB7D776}"/>
              </a:ext>
            </a:extLst>
          </p:cNvPr>
          <p:cNvSpPr>
            <a:spLocks noGrp="1"/>
          </p:cNvSpPr>
          <p:nvPr>
            <p:ph idx="1"/>
          </p:nvPr>
        </p:nvSpPr>
        <p:spPr>
          <a:xfrm>
            <a:off x="261697" y="339436"/>
            <a:ext cx="8596668" cy="6518564"/>
          </a:xfrm>
        </p:spPr>
        <p:txBody>
          <a:bodyPr>
            <a:normAutofit/>
          </a:bodyPr>
          <a:lstStyle/>
          <a:p>
            <a:pPr algn="just"/>
            <a:r>
              <a:rPr lang="tr-TR" dirty="0"/>
              <a:t>Evlat edinmenin bir başka unsuru ise evlat edinmek isteyen eşler ile ilgilidir. Eski uygulamada 35 yaşını doldurmuş üzerlerine kayıtlı çocuğu olmayan eşler isterlerse tek başlarına evlat edinebilirken, TMK ile yeni uygulamaya geçilmiş ve eşlerin ancak birlikte evlat edinebileceği kabul edilmiştir. Evli olmayan fakat birlikte yaşayanlar ise bir aile gibi birlikte evlat edinememektedir. Evlat edinecek eşlerin, en az beş yıldan beri evli veya 30 yaşını doldurmuş olmaları gerekmektedir. Bu uygulama ile eşlerin ölümü ya da ayrılmaları halinde çocuğun haklarının daha iyi korunabilmesi amaçlanmıştır. </a:t>
            </a:r>
          </a:p>
          <a:p>
            <a:pPr algn="just"/>
            <a:endParaRPr lang="tr-TR" dirty="0"/>
          </a:p>
          <a:p>
            <a:pPr algn="just"/>
            <a:r>
              <a:rPr lang="tr-TR" dirty="0"/>
              <a:t>Evlat edinme işleminin, evlat edinen kişinin varsa diğer çocuklarının haklarını hakkaniyete aykırı bir biçimde zedelememesi gereklidir. 4721 sayılı TMK’ </a:t>
            </a:r>
            <a:r>
              <a:rPr lang="tr-TR" dirty="0" err="1"/>
              <a:t>nundan</a:t>
            </a:r>
            <a:r>
              <a:rPr lang="tr-TR" dirty="0"/>
              <a:t> önce, nüfusuna kayıtlı öz çocuğu olan aileler ile çocuğu olup da ikinci doğum şansı olmayan fakat çocuk isteyen çiftler, evlat edinmek isteseler de evlat edinemiyorlardı. Ayrıca evlat edinmek üzere yanlarına çocuk yerleştirildikten sonra kendi çocuğuna sahip olma şansını yakalayan ailelerden bazıları da yanlarına yerleştirilen çocuğu kaybetmemek için onun nesebini değiştirme yollarını denemekteydi. 4721 sayılı TMK’ </a:t>
            </a:r>
            <a:r>
              <a:rPr lang="tr-TR" dirty="0" err="1"/>
              <a:t>nun</a:t>
            </a:r>
            <a:r>
              <a:rPr lang="tr-TR" dirty="0"/>
              <a:t> yürürlüğe girmesi ile birlikte artık çocuğu olan aileler de diğer çocuklarının haklarının hakkaniyete aykırı bir biçimde zedelenmemesi koşuluyla evlat edinebilmektedir. Böylece, korunmaya ihtiyacı bulunan çocukların neseplerinin değiştirilmesi girişimleri baştan önlenmektedir.</a:t>
            </a:r>
          </a:p>
          <a:p>
            <a:pPr algn="just"/>
            <a:endParaRPr lang="tr-TR" dirty="0"/>
          </a:p>
        </p:txBody>
      </p:sp>
    </p:spTree>
    <p:extLst>
      <p:ext uri="{BB962C8B-B14F-4D97-AF65-F5344CB8AC3E}">
        <p14:creationId xmlns:p14="http://schemas.microsoft.com/office/powerpoint/2010/main" val="1817177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B2552A5-6DEA-47CD-9D57-413AFF62F102}"/>
              </a:ext>
            </a:extLst>
          </p:cNvPr>
          <p:cNvSpPr>
            <a:spLocks noGrp="1"/>
          </p:cNvSpPr>
          <p:nvPr>
            <p:ph idx="1"/>
          </p:nvPr>
        </p:nvSpPr>
        <p:spPr>
          <a:xfrm>
            <a:off x="330970" y="471055"/>
            <a:ext cx="8596668" cy="6470072"/>
          </a:xfrm>
        </p:spPr>
        <p:txBody>
          <a:bodyPr>
            <a:normAutofit fontScale="92500" lnSpcReduction="10000"/>
          </a:bodyPr>
          <a:lstStyle/>
          <a:p>
            <a:pPr algn="just"/>
            <a:r>
              <a:rPr lang="tr-TR" dirty="0"/>
              <a:t>Evlat edinmenin unsurlarından bir diğeri de rıza koşuludur. Rıza koşulu, küçüğün evlat edinilmesi için ana ve babasının rıza vermesidir. Küçüğün evlat edinilmesi için verilen rızada, evlat edinen kişilerin adları belirtilmemiş veya evlat edinenler henüz belirlenmemiş olsa dahi rıza geçerlidir. Ancak ayırt etme gücüne sahip olan kişinin rızası olmadıkça evlatlığa alınamaz. Ayrıca evlat edinilen ayırt etme gücüne sahip olsa bile, kişinin velayet altında bulunması durumunda, anne ve babasının rızası aynen gereklidir. Ana ve babanın rızası doğumdan sonraki ilk 6 hafta geçtikten sonra verilebilir. Verilen rızanın tutanağa geçirilmesinden sonraki 6 hafta içinde rıza aynı usulle geri alınabilir.</a:t>
            </a:r>
          </a:p>
          <a:p>
            <a:pPr algn="just"/>
            <a:endParaRPr lang="tr-TR" dirty="0"/>
          </a:p>
          <a:p>
            <a:pPr algn="just"/>
            <a:r>
              <a:rPr lang="tr-TR" dirty="0"/>
              <a:t>Geri almadan sonra yeniden rıza verilirse, ikinci rızadan geri dönülemez. Evlat edinilen kişinin ana ve babasına, birinin kim olduğu veya uzun süreden beri nerede oturduğu bilinmiyorsa veya ayırt etme gücünden sürekli olarak yoksun bulunuyorsa ya da küçüğe karşı özen gösterme yükümlülüğünü yeterince yerine getirmiyorsa anne ve babanın rıza koşulu aranmamakta ve rızanın aranmaması kararı ilgiliye yazılı olarak bildirilmektedir. Yine TMK’ </a:t>
            </a:r>
            <a:r>
              <a:rPr lang="tr-TR" dirty="0" err="1"/>
              <a:t>na</a:t>
            </a:r>
            <a:r>
              <a:rPr lang="tr-TR" dirty="0"/>
              <a:t> göre, evlat edinilen evliyse eşinin de rızasının bulunması gereklidir.</a:t>
            </a:r>
          </a:p>
          <a:p>
            <a:pPr algn="just"/>
            <a:endParaRPr lang="tr-TR" dirty="0"/>
          </a:p>
          <a:p>
            <a:pPr algn="just"/>
            <a:r>
              <a:rPr lang="tr-TR" dirty="0"/>
              <a:t>Evlat edinilecek kişi vesayet altında ise ayırt etme gücüne sahip olup olmamasına bakılmaksızın vesayet dairelerinin izniyle evlat edinilebilir. Ayrıca evlat edinme, şahsa sıkı surette bağlı bir hak olduğundan, evlat edinenin temyiz kudretine sahip olması gerekir. Eğer evlat edinmek isteyen kimse mümeyyiz bir kısıtlı ise vasisinin ve ayrıca sulh hâkimi ve asliye mahkemelerinin izni gereklidir.</a:t>
            </a:r>
          </a:p>
          <a:p>
            <a:endParaRPr lang="tr-TR" dirty="0"/>
          </a:p>
        </p:txBody>
      </p:sp>
    </p:spTree>
    <p:extLst>
      <p:ext uri="{BB962C8B-B14F-4D97-AF65-F5344CB8AC3E}">
        <p14:creationId xmlns:p14="http://schemas.microsoft.com/office/powerpoint/2010/main" val="30837764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30DC297-5DAB-425B-8297-AA64EC06952C}"/>
              </a:ext>
            </a:extLst>
          </p:cNvPr>
          <p:cNvSpPr>
            <a:spLocks noGrp="1"/>
          </p:cNvSpPr>
          <p:nvPr>
            <p:ph idx="1"/>
          </p:nvPr>
        </p:nvSpPr>
        <p:spPr>
          <a:xfrm>
            <a:off x="538788" y="1391661"/>
            <a:ext cx="8596668" cy="6650902"/>
          </a:xfrm>
        </p:spPr>
        <p:txBody>
          <a:bodyPr/>
          <a:lstStyle/>
          <a:p>
            <a:pPr algn="just"/>
            <a:r>
              <a:rPr lang="tr-TR" b="1" dirty="0">
                <a:solidFill>
                  <a:schemeClr val="accent1"/>
                </a:solidFill>
              </a:rPr>
              <a:t>Evlat Edinmenin Şekli Unsurları</a:t>
            </a:r>
          </a:p>
          <a:p>
            <a:pPr algn="just"/>
            <a:endParaRPr lang="tr-TR" b="1" dirty="0">
              <a:solidFill>
                <a:schemeClr val="accent1"/>
              </a:solidFill>
            </a:endParaRPr>
          </a:p>
          <a:p>
            <a:pPr algn="just"/>
            <a:r>
              <a:rPr lang="tr-TR" dirty="0"/>
              <a:t>Evlat edinmenin biçimsel koşullarından ilki rızanın geçirilmesidir. TMK’ </a:t>
            </a:r>
            <a:r>
              <a:rPr lang="tr-TR" dirty="0" err="1"/>
              <a:t>nun</a:t>
            </a:r>
            <a:r>
              <a:rPr lang="tr-TR" dirty="0"/>
              <a:t> 309'uncu maddesi uyarınca ana-babanın rızası, küçüğün veya ana babanın oturdukları yer mahkemesinde sözlü veya yazılı olarak tutanağa geçirilmiş ya da rızanın aranmamasına karar verilmiş olmalıdır. TMK’ </a:t>
            </a:r>
            <a:r>
              <a:rPr lang="tr-TR" dirty="0" err="1"/>
              <a:t>nun</a:t>
            </a:r>
            <a:r>
              <a:rPr lang="tr-TR" dirty="0"/>
              <a:t> 312’inci maddesine göre; evlat edindirilmek amacıyla bir kuruma yerleştirilen küçüğün ana ve babasından birinin rızasının eksik olması halinde, evlat edinenin veya evlat edinmede aracılık yapan kurumun isteği üzerine, küçüğün aileye yerleştirilmesinden önce oturduğu yerdeki mahkeme rızanın aranıp aranmamasına karar vermektedir. Diğer hallerde ise bu konudaki karar evlat edinme işlemleri sırasında verilmektedir.</a:t>
            </a:r>
          </a:p>
        </p:txBody>
      </p:sp>
    </p:spTree>
    <p:extLst>
      <p:ext uri="{BB962C8B-B14F-4D97-AF65-F5344CB8AC3E}">
        <p14:creationId xmlns:p14="http://schemas.microsoft.com/office/powerpoint/2010/main" val="10282110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D54C3CC-5A22-48E2-A0B4-D96C2B7982A3}"/>
              </a:ext>
            </a:extLst>
          </p:cNvPr>
          <p:cNvSpPr>
            <a:spLocks noGrp="1"/>
          </p:cNvSpPr>
          <p:nvPr>
            <p:ph idx="1"/>
          </p:nvPr>
        </p:nvSpPr>
        <p:spPr>
          <a:xfrm>
            <a:off x="448734" y="249382"/>
            <a:ext cx="8596668" cy="5875107"/>
          </a:xfrm>
        </p:spPr>
        <p:txBody>
          <a:bodyPr>
            <a:normAutofit lnSpcReduction="10000"/>
          </a:bodyPr>
          <a:lstStyle/>
          <a:p>
            <a:pPr algn="just"/>
            <a:r>
              <a:rPr lang="tr-TR" dirty="0"/>
              <a:t>Evlat edinmenin şekli unsurlarının ikincisi ise evlat edinme kararıdır. TMK’ </a:t>
            </a:r>
            <a:r>
              <a:rPr lang="tr-TR" dirty="0" err="1"/>
              <a:t>nun</a:t>
            </a:r>
            <a:r>
              <a:rPr lang="tr-TR" dirty="0"/>
              <a:t> 315'inci maddesi uyarınca, evlatlık ilişkisi mahkemece verilen "evlat edinme kararı” ile kurulmuş olur. Evlat edinmek isteyen kişinin bizzat kendisi veya avukatı aracılığıyla ikametgâhının bulunduğu yerdeki aile mahkemesine, aile mahkemesi bulunmayan yerde ise asliye hukuk mahkemesine başvuruda bulunması gereklidir. Kurumun bakım ve koruması altındaki çocuklardan durumu evlat edindirmeye uygun olanlar, mahkeme işlemleri tamamlandıktan sonra, ailelere verilmektedir. </a:t>
            </a:r>
          </a:p>
          <a:p>
            <a:pPr algn="just"/>
            <a:endParaRPr lang="tr-TR" dirty="0"/>
          </a:p>
          <a:p>
            <a:pPr algn="just"/>
            <a:r>
              <a:rPr lang="tr-TR" dirty="0"/>
              <a:t>Ancak hâkimin, evlat edinmeye izin verebilmesi için, evlat edinme işleminde evlat edinilecek çocuğun menfaatinin bulunması gereklidir. Yetkili mahkeme, evlat edinen kişinin oturduğu yer, birlikte evlat edinmede ise eşlerden birinin oturduğu yerdeki mahkemedir. TMK’ </a:t>
            </a:r>
            <a:r>
              <a:rPr lang="tr-TR" dirty="0" err="1"/>
              <a:t>nun</a:t>
            </a:r>
            <a:r>
              <a:rPr lang="tr-TR" dirty="0"/>
              <a:t> 316'ıncı maddesine göre mahkeme, esaslı sayılan her türlü durum ve koşulu kapsamlı bir biçimde araştırdıktan, evlat edinen ile edinilenin dinlenmeleri ve gerektiği takdirde uzman görüşlerini aldıktan sonra evlat edinme kararını verebilir. Araştırmayla evlat edinen ile edinilenin kişiliği ve sağlığı, karşılıklı ilişkileri, ekonomik durumları, evlat edinenin eğitme yeteneği, evlat edinmeye yönelten nedenler ve aile ilişkileri ile bakım ilişkilerindeki gelişmelerin açıklığa kavuşturulması hedeflenir. Evlat edinenin altsoyu varsa, onların evlat edinme ile ilgili tavır ve düşünceleri de değerlendirilmektedir.</a:t>
            </a:r>
          </a:p>
          <a:p>
            <a:pPr algn="just"/>
            <a:endParaRPr lang="tr-TR" dirty="0"/>
          </a:p>
        </p:txBody>
      </p:sp>
    </p:spTree>
    <p:extLst>
      <p:ext uri="{BB962C8B-B14F-4D97-AF65-F5344CB8AC3E}">
        <p14:creationId xmlns:p14="http://schemas.microsoft.com/office/powerpoint/2010/main" val="3110041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7D2B188-4F36-4F62-BF5A-BE6643F8B32D}"/>
              </a:ext>
            </a:extLst>
          </p:cNvPr>
          <p:cNvSpPr>
            <a:spLocks noGrp="1"/>
          </p:cNvSpPr>
          <p:nvPr>
            <p:ph idx="1"/>
          </p:nvPr>
        </p:nvSpPr>
        <p:spPr>
          <a:xfrm>
            <a:off x="469516" y="768927"/>
            <a:ext cx="8596668" cy="5895889"/>
          </a:xfrm>
        </p:spPr>
        <p:txBody>
          <a:bodyPr/>
          <a:lstStyle/>
          <a:p>
            <a:pPr algn="just"/>
            <a:r>
              <a:rPr lang="tr-TR" dirty="0"/>
              <a:t>TMK’ </a:t>
            </a:r>
            <a:r>
              <a:rPr lang="tr-TR" dirty="0" err="1"/>
              <a:t>nun</a:t>
            </a:r>
            <a:r>
              <a:rPr lang="tr-TR" dirty="0"/>
              <a:t> 314’ üncü maddesine göre, evlat edinmenin şekli unsurlarının üçüncüsü ise nüfusa tescildir. Evlatlıkla ilgili kesinleşmiş mahkeme kararı, evlat edinen ve evlat edinilenin naklen geldiği nüfus kütüklerine işlenerek, iki kütük arasında bağ kurulur. Evlat edinme öncesinde, ilgili sosyal hizmet uzmanlarınca evlat edinecek ailelere, hukuki ve sosyal boyutlar hakkında gerekli bilgi verilmektedir. Ayrıca evlat edinme öncesinde çocuk ve aile arasında çıkabilecek problemler konusunda danışmanlık yapılmakta, ailenin çocuğa istenildiği şekilde bakıp bakmadığı takip edilmektedir.</a:t>
            </a:r>
          </a:p>
          <a:p>
            <a:pPr algn="just"/>
            <a:endParaRPr lang="tr-TR" dirty="0"/>
          </a:p>
          <a:p>
            <a:pPr algn="just"/>
            <a:r>
              <a:rPr lang="tr-TR" dirty="0"/>
              <a:t>Evlat edinme işleminin geçerli olması için kanunun öngördüğü asli ve şekli koşullara uyulması gereklidir. Aksi halde yapılmış olan işlem, evlat edinme hizmetinin butlanı, iptaline veya işlemin hükümsüzlüğüne neden olur. Yürürlükte bulunan TMK açısından evlatlık ilişkisi bir aile hukuku sözleşmesi olarak değil, kamusal yanı ağırlıklı olan ve hakim kararıyla kurulan bir ilişkidir. Hakim kararıyla kurulan bu ilişki yine ancak hakim kararıyla sona erdirilmektedir.</a:t>
            </a:r>
          </a:p>
        </p:txBody>
      </p:sp>
    </p:spTree>
    <p:extLst>
      <p:ext uri="{BB962C8B-B14F-4D97-AF65-F5344CB8AC3E}">
        <p14:creationId xmlns:p14="http://schemas.microsoft.com/office/powerpoint/2010/main" val="11737557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68C3A1E-D07C-472A-AC7F-B133B94BAA74}"/>
              </a:ext>
            </a:extLst>
          </p:cNvPr>
          <p:cNvSpPr>
            <a:spLocks noGrp="1"/>
          </p:cNvSpPr>
          <p:nvPr>
            <p:ph idx="1"/>
          </p:nvPr>
        </p:nvSpPr>
        <p:spPr>
          <a:xfrm>
            <a:off x="677334" y="0"/>
            <a:ext cx="8596668" cy="6857999"/>
          </a:xfrm>
        </p:spPr>
        <p:txBody>
          <a:bodyPr>
            <a:normAutofit/>
          </a:bodyPr>
          <a:lstStyle/>
          <a:p>
            <a:pPr algn="just"/>
            <a:r>
              <a:rPr lang="tr-TR" sz="1600" dirty="0"/>
              <a:t>Evlatlık ilişkisinin sona erdirilmesi iki şekilde mümkündür. Bunlardan ilki evlatlık ilişkisi kurulurken yasal neden bulunmaksızın rıza alınmamışsa ve küçüğün menfaati ağır biçimde zedelenmeyecekse, rızası alınması gereken kişilerin başvurusu ve mahkeme kararı ile evlatlık ilişkisi ortadan kaldırılabilir, Evlat edinilecek kişilerden, ayırt etme gücüne sahip olanların kendilerinin, evlat edinilecek kişinin küçük ya da kısıtlı olması durumunda ise onların, ana babalarının, evli olan ergin ve kısıtlılar için ise eşlerinin rızasının alınması gerekmektedir. Evlatlık ilişkisi kurulurken eğer bu kişilerin rızaları alınmaz ise rızası alınmayan kişiler, evlatlık ilişkisinin kaldırılmasını talep edebilirler.</a:t>
            </a:r>
          </a:p>
          <a:p>
            <a:pPr algn="just"/>
            <a:endParaRPr lang="tr-TR" sz="1600" dirty="0"/>
          </a:p>
          <a:p>
            <a:pPr algn="just"/>
            <a:r>
              <a:rPr lang="tr-TR" sz="1600" dirty="0"/>
              <a:t>Evlatlık ilişkisinin sona erdirilebileceği ikinci durum ise evlat edinme işleminin esasa ilişkin diğer noksanlıklardan biriyle sakatsa, cumhuriyet savcısı veya ilgili her kişi evlatlık ilişkisinin kaldırılmasını isteyebilir. Rıza dışında, evlat edinmenin koşullarında bir eksiklik bulunması diğer noksanlıklar olarak değerlendirilmekte ve bu noksanlıkların esasa ilişkin olması gerekmektedir. Bu duruma örnek olarak, kanun hükmü gereği evlat edinen ile evlatlık arasındaki yaş farkının, evlat edinenin evlatlığa bir yıl bakma ve eğitme ilişkisinin bulunmaması ve birlikte evlat edinme kuralına aykırı hallerin bulunması örnek gösterilebilir. Evlat edinmenin asli koşullarına uyulmaması nedeniyle meydana gelen iptal durumlarında, iptal davası belli bir süre ile sınırlandırılmakta ve hatta hakim, bu hallerde çocuğun güvenliğine zarar vermeyecekse evlat edinmeyi iptal edebilmektedir. Evlat edinme işleminin iptali için dava hakkı, evlatlık ilişkisinin kaldırılması sebebinin öğrenilmesinden başlayarak bir yıl ve her halde  evlat edinme işleminin üzerinden beş yıl geçmesiyle birlikte düşmektedir. Bir yıllık süre, öğrenmeye bağlı olduğu için değişken, beş yıllık süre mutlak, yani değişmez bir süre olarak kabul edilmektedir.</a:t>
            </a:r>
          </a:p>
          <a:p>
            <a:pPr algn="just"/>
            <a:endParaRPr lang="tr-TR" sz="1600" dirty="0"/>
          </a:p>
        </p:txBody>
      </p:sp>
    </p:spTree>
    <p:extLst>
      <p:ext uri="{BB962C8B-B14F-4D97-AF65-F5344CB8AC3E}">
        <p14:creationId xmlns:p14="http://schemas.microsoft.com/office/powerpoint/2010/main" val="30604284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5A00DBA-FD2D-4CDB-9F99-62FB44E13D76}"/>
              </a:ext>
            </a:extLst>
          </p:cNvPr>
          <p:cNvSpPr>
            <a:spLocks noGrp="1"/>
          </p:cNvSpPr>
          <p:nvPr>
            <p:ph idx="1"/>
          </p:nvPr>
        </p:nvSpPr>
        <p:spPr>
          <a:xfrm>
            <a:off x="649625" y="55418"/>
            <a:ext cx="8596668" cy="6747163"/>
          </a:xfrm>
        </p:spPr>
        <p:txBody>
          <a:bodyPr>
            <a:normAutofit lnSpcReduction="10000"/>
          </a:bodyPr>
          <a:lstStyle/>
          <a:p>
            <a:pPr algn="just"/>
            <a:r>
              <a:rPr lang="tr-TR" dirty="0"/>
              <a:t>TMK’ </a:t>
            </a:r>
            <a:r>
              <a:rPr lang="tr-TR" dirty="0" err="1"/>
              <a:t>nunda</a:t>
            </a:r>
            <a:r>
              <a:rPr lang="tr-TR" dirty="0"/>
              <a:t> öngörülen işlemlerin tamamlanması ve mahkeme kararıyla resmileşerek nesep ilişkisine dönüşen evlat edinme hizmeti hukukun çeşitli alanlarında bazı sonuçlar meydana getirmektedir. Bunlar aşağıdaki gibidir:</a:t>
            </a:r>
          </a:p>
          <a:p>
            <a:pPr algn="just"/>
            <a:r>
              <a:rPr lang="tr-TR" b="1" dirty="0"/>
              <a:t>Evlenme Yasağı: </a:t>
            </a:r>
            <a:r>
              <a:rPr lang="tr-TR" dirty="0"/>
              <a:t>Evlat edinen ile evlatlığın veya bunlardan biri ile diğerinin altsoyu ve eşi arasında evlenme yasaklanmıştır.</a:t>
            </a:r>
          </a:p>
          <a:p>
            <a:pPr algn="just"/>
            <a:r>
              <a:rPr lang="tr-TR" b="1" dirty="0"/>
              <a:t>Miras: </a:t>
            </a:r>
            <a:r>
              <a:rPr lang="tr-TR" dirty="0"/>
              <a:t>Evlatlık, evlat edinen kimsenin mirasçısı olur. Buna karşılık, evlat edinen ve hısımları evlatlığın mirasçısı olamaz. Evlatlığın asıl ailesindeki mirasçılığı ise devam eder.</a:t>
            </a:r>
          </a:p>
          <a:p>
            <a:pPr algn="just"/>
            <a:r>
              <a:rPr lang="tr-TR" b="1" dirty="0"/>
              <a:t>Velayet: </a:t>
            </a:r>
            <a:r>
              <a:rPr lang="tr-TR" dirty="0"/>
              <a:t>Küçükleri Evlat Edinme Tüzüğü (KEET)'nün 20'inci maddesine göre, evlat edinilen küçük ise kendi öz anne ve babasının velayetinden çıkar, evlat edinenin velayeti altına girer. Yani evlat edinme kararının verilmesinden sonra ana babaya ait haklar evlat edinene geçer.</a:t>
            </a:r>
          </a:p>
          <a:p>
            <a:pPr algn="just"/>
            <a:r>
              <a:rPr lang="tr-TR" b="1" dirty="0"/>
              <a:t>Nafaka: </a:t>
            </a:r>
            <a:r>
              <a:rPr lang="tr-TR" dirty="0"/>
              <a:t>Evlatlık ve evlat edinen birbirinden, karşılıklı olarak nafaka isteyebilirler.</a:t>
            </a:r>
          </a:p>
          <a:p>
            <a:pPr algn="just"/>
            <a:r>
              <a:rPr lang="tr-TR" b="1" dirty="0"/>
              <a:t>Evlatlığın Öz Ana-Babasıyla İlişkileri: </a:t>
            </a:r>
            <a:r>
              <a:rPr lang="tr-TR" dirty="0"/>
              <a:t>Yargıtay içtihadına göre, evlatlığın öz ana ve babası, küçük çocuklarıyla kişisel ilişki kurma hakkına sahip bulunmaktadır.</a:t>
            </a:r>
          </a:p>
          <a:p>
            <a:pPr algn="just"/>
            <a:r>
              <a:rPr lang="tr-TR" b="1" dirty="0"/>
              <a:t>Ad-</a:t>
            </a:r>
            <a:r>
              <a:rPr lang="tr-TR" b="1" dirty="0" err="1"/>
              <a:t>soyad</a:t>
            </a:r>
            <a:r>
              <a:rPr lang="tr-TR" b="1" dirty="0"/>
              <a:t>: </a:t>
            </a:r>
            <a:r>
              <a:rPr lang="tr-TR" dirty="0"/>
              <a:t>Küçük veya ergin olan evlatlık isterse, evlat edinenin soyadını alır. Evlât edinen de isterse, çocuğa yeni bir ad verebilir.</a:t>
            </a:r>
          </a:p>
          <a:p>
            <a:pPr algn="just"/>
            <a:r>
              <a:rPr lang="tr-TR" b="1" dirty="0"/>
              <a:t>Vatandaşlık: </a:t>
            </a:r>
            <a:r>
              <a:rPr lang="tr-TR" dirty="0"/>
              <a:t>Türk Vatandaşlık Kanunu'nun 3'üncü maddesinin 11'inci Fıkrasına göre bir Türk'ün evlatlık edindiği yabancı henüz reşit değilse ve ana babasının yeri bilinmiyor veya kendileri bulunamıyor yahut evlatlık vatansız ise o takdirde Türk vatandaşı olur.</a:t>
            </a:r>
          </a:p>
        </p:txBody>
      </p:sp>
    </p:spTree>
    <p:extLst>
      <p:ext uri="{BB962C8B-B14F-4D97-AF65-F5344CB8AC3E}">
        <p14:creationId xmlns:p14="http://schemas.microsoft.com/office/powerpoint/2010/main" val="12181967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42D2949-55DB-4ED6-B1B4-EB1704B14475}"/>
              </a:ext>
            </a:extLst>
          </p:cNvPr>
          <p:cNvSpPr>
            <a:spLocks noGrp="1"/>
          </p:cNvSpPr>
          <p:nvPr>
            <p:ph idx="1"/>
          </p:nvPr>
        </p:nvSpPr>
        <p:spPr>
          <a:xfrm>
            <a:off x="594206" y="651164"/>
            <a:ext cx="8596668" cy="6497782"/>
          </a:xfrm>
        </p:spPr>
        <p:txBody>
          <a:bodyPr>
            <a:normAutofit/>
          </a:bodyPr>
          <a:lstStyle/>
          <a:p>
            <a:pPr algn="just"/>
            <a:r>
              <a:rPr lang="tr-TR" dirty="0"/>
              <a:t>KEET’ nün 20'inci maddesine göre, evlat edinme ile ilgili kayıtlar belgeler ve bilgiler, mahkeme kararı olmadıkça veya evlatlık istemedikçe hiçbir şekilde açıklanamaz. Ancak evlatlığın istemi halinde, evlat edinmenin, evlatlığın psikolojisi üzerindeki etkisi de göz önüne alınarak, kurumca belirlenecek koşullar çerçevesinde sosyal çalışmacı tarafından kendisine açıklama yapılır. </a:t>
            </a:r>
          </a:p>
          <a:p>
            <a:pPr algn="just"/>
            <a:endParaRPr lang="tr-TR" dirty="0"/>
          </a:p>
          <a:p>
            <a:pPr algn="just"/>
            <a:r>
              <a:rPr lang="tr-TR" dirty="0"/>
              <a:t>Evlat edinme işlemi, ilgili yasalara ve evlat edinme işlemini yürüten kurumların izledikleri politika ile ilgili olarak ülkeden ülkeye değişiklik göstermektedir. Hiç kuşkusuz, çocuğun aileye yerleştirilmesi işleminde çocuğun özel durumu kadar, çocuğu evlat edinen ailenin de amaç ve koşullarının uygun olup olmadığı önem taşımaktadır. Ne var ki, Türkiye'de evlat edinmeye yeteri kadar önem gösterilmemektedir. Avrupa ülkelerinde çocukların bakım ve korunması daha çok koruyucu aile ve evlat edinme hizmetleriyle sağlanırken, Türkiye'de bu işin kurum bakımı ile çözülmeye çalışılmış olduğu, koruyucu aile ve evlat edinme hizmetlerinin oldukça yetersiz kaldığı görülmektedir. </a:t>
            </a:r>
          </a:p>
        </p:txBody>
      </p:sp>
    </p:spTree>
    <p:extLst>
      <p:ext uri="{BB962C8B-B14F-4D97-AF65-F5344CB8AC3E}">
        <p14:creationId xmlns:p14="http://schemas.microsoft.com/office/powerpoint/2010/main" val="401543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E7EE710-62DC-4FCD-AC93-149D866DF671}"/>
              </a:ext>
            </a:extLst>
          </p:cNvPr>
          <p:cNvSpPr>
            <a:spLocks noGrp="1"/>
          </p:cNvSpPr>
          <p:nvPr>
            <p:ph idx="1"/>
          </p:nvPr>
        </p:nvSpPr>
        <p:spPr>
          <a:xfrm>
            <a:off x="407171" y="55418"/>
            <a:ext cx="8596668" cy="6802582"/>
          </a:xfrm>
        </p:spPr>
        <p:txBody>
          <a:bodyPr>
            <a:normAutofit/>
          </a:bodyPr>
          <a:lstStyle/>
          <a:p>
            <a:pPr marL="0" indent="0" algn="ctr">
              <a:buNone/>
            </a:pPr>
            <a:r>
              <a:rPr lang="tr-TR" dirty="0"/>
              <a:t>     </a:t>
            </a:r>
            <a:r>
              <a:rPr lang="tr-TR" sz="2400" b="1" dirty="0">
                <a:solidFill>
                  <a:schemeClr val="accent2"/>
                </a:solidFill>
              </a:rPr>
              <a:t>Evlat Edinme</a:t>
            </a:r>
          </a:p>
          <a:p>
            <a:pPr marL="0" indent="0" algn="ctr">
              <a:buNone/>
            </a:pPr>
            <a:endParaRPr lang="tr-TR" dirty="0"/>
          </a:p>
          <a:p>
            <a:pPr algn="just"/>
            <a:r>
              <a:rPr lang="tr-TR" dirty="0"/>
              <a:t>Çocuk sahibi olmak, insan ve aile yaşamının önemli bir aşamasıdır ve çiftlerin ortak özlemleridir. Bu nedenle, çocuksuzluk bazı aileler için başlı başına bir sorundur. Çocuk sahibi olamayan aileler, çocuk hasretini gidermek için değişik çarelere başvurmaktadır. Aileler, doğal ve yasal yollardan çocuk ihtiyaçlarını gideremediğinde, zaman zaman yasa dışı ve uygun olmayan yolları denemektedirler. Bazı kimselerin, yasa dışı yollardan buldukları çocukları, yüklü paralar karşılığı, çocuk sahibi olmak isteyen ailelere satarak çocuk ticareti yaptıkları, çocuk borsası oluşturdukları bilinmektedir. Dolayısıyla, devlet, hem yasa dışı yolları engellemek hem de korunmaya ihtiyacı bulunan çocukları koruma altına alarak uygun bakım yöntemleri sunmaktadır.</a:t>
            </a:r>
          </a:p>
          <a:p>
            <a:pPr algn="just"/>
            <a:endParaRPr lang="tr-TR" dirty="0"/>
          </a:p>
          <a:p>
            <a:pPr algn="just"/>
            <a:r>
              <a:rPr lang="tr-TR" dirty="0"/>
              <a:t>Kurum bakımı ve koruyucu aile gibi evlat edinme ya da bir başka ifadeyle evlat edindirme hizmeti de devletin korunmaya ihtiyacı bulunan çocuklara sunduğu bakım yöntemlerinden biridir. Tarihsel süreçte evlat edinme; dini, siyasi, ekonomik, psikolojik, sosyal ve </a:t>
            </a:r>
            <a:r>
              <a:rPr lang="tr-TR" dirty="0" err="1"/>
              <a:t>ahlâki</a:t>
            </a:r>
            <a:r>
              <a:rPr lang="tr-TR" dirty="0"/>
              <a:t> amaçlar içerisinde daha çok evlat edinen ailenin sürekliliğini sağlama aracı olarak işlev görmüş olsa da günümüzde bu işlev değişmiştir.</a:t>
            </a:r>
          </a:p>
        </p:txBody>
      </p:sp>
    </p:spTree>
    <p:extLst>
      <p:ext uri="{BB962C8B-B14F-4D97-AF65-F5344CB8AC3E}">
        <p14:creationId xmlns:p14="http://schemas.microsoft.com/office/powerpoint/2010/main" val="19018134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183B705-8F8A-4A64-B4DD-433400D6EA7D}"/>
              </a:ext>
            </a:extLst>
          </p:cNvPr>
          <p:cNvSpPr>
            <a:spLocks noGrp="1"/>
          </p:cNvSpPr>
          <p:nvPr>
            <p:ph idx="1"/>
          </p:nvPr>
        </p:nvSpPr>
        <p:spPr>
          <a:xfrm>
            <a:off x="344824" y="374074"/>
            <a:ext cx="8596668" cy="5681144"/>
          </a:xfrm>
        </p:spPr>
        <p:txBody>
          <a:bodyPr>
            <a:normAutofit/>
          </a:bodyPr>
          <a:lstStyle/>
          <a:p>
            <a:pPr marL="0" indent="0">
              <a:buNone/>
            </a:pPr>
            <a:r>
              <a:rPr lang="tr-TR" dirty="0"/>
              <a:t>     </a:t>
            </a:r>
            <a:r>
              <a:rPr lang="tr-TR" b="1" dirty="0">
                <a:solidFill>
                  <a:schemeClr val="accent2"/>
                </a:solidFill>
              </a:rPr>
              <a:t>Evlat Edinmenin Olumlu ve Olumsuz Yönleri </a:t>
            </a:r>
          </a:p>
          <a:p>
            <a:pPr algn="just"/>
            <a:r>
              <a:rPr lang="tr-TR" dirty="0"/>
              <a:t>Kurum bakımı ve koruyucu aile bakım yöntemi dışında bir başka bakım yöntemi olan evlat edinme yönteminin de korunmaya ihtiyacı bulunan çocukların yaşamları üzerinde etkileri bulunmaktadır. Bu etkileri de evlat edinmenin olumlu ve olumsuz yönleri olarak değerlendirmek de mümkündür.</a:t>
            </a:r>
          </a:p>
          <a:p>
            <a:pPr algn="just"/>
            <a:endParaRPr lang="tr-TR" dirty="0"/>
          </a:p>
          <a:p>
            <a:pPr algn="just"/>
            <a:r>
              <a:rPr lang="tr-TR" b="1" dirty="0">
                <a:solidFill>
                  <a:schemeClr val="accent1"/>
                </a:solidFill>
              </a:rPr>
              <a:t>Olumlu Yönleri</a:t>
            </a:r>
          </a:p>
          <a:p>
            <a:pPr algn="just"/>
            <a:endParaRPr lang="tr-TR" b="1" dirty="0">
              <a:solidFill>
                <a:schemeClr val="accent1"/>
              </a:solidFill>
            </a:endParaRPr>
          </a:p>
          <a:p>
            <a:pPr algn="just"/>
            <a:r>
              <a:rPr lang="tr-TR" dirty="0"/>
              <a:t>Evlat edinme, eski çağlardan beri devam eden sosyoekonomik, dinsel, siyasal ve kültürel olmak üzere birçok amaca hizmet etmiştir. Sosyal hizmetler açısından amaç ise öz ailesi olmayıp ya da öz ailesi tarafından terk edilen, korunmaya ihtiyacı bulunan çocuğa gerçek aile modeline yakın bir ortam hazırlamak, diğer yandan çocuğu olmayan ailelerin de bu konudaki çocuk özlemlerine cevap vermektir. Ayrıca evlat edinme ile hem çocukların geleceği kanunların öngördüğü şekilde güven altına alınmaktadır hem de çocuklar bir aileye ve aile ortamına kavuşturularak bağlanma, güven duygusu ve kişisel gelişimlerinin olumlu yönde tamamlanmasına katkı sağlanmaktadır.</a:t>
            </a:r>
          </a:p>
        </p:txBody>
      </p:sp>
    </p:spTree>
    <p:extLst>
      <p:ext uri="{BB962C8B-B14F-4D97-AF65-F5344CB8AC3E}">
        <p14:creationId xmlns:p14="http://schemas.microsoft.com/office/powerpoint/2010/main" val="37322735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003D37B-C2BA-400A-95ED-2718A7089E32}"/>
              </a:ext>
            </a:extLst>
          </p:cNvPr>
          <p:cNvSpPr>
            <a:spLocks noGrp="1"/>
          </p:cNvSpPr>
          <p:nvPr>
            <p:ph idx="1"/>
          </p:nvPr>
        </p:nvSpPr>
        <p:spPr>
          <a:xfrm>
            <a:off x="677334" y="1364673"/>
            <a:ext cx="8596668" cy="4676689"/>
          </a:xfrm>
        </p:spPr>
        <p:txBody>
          <a:bodyPr/>
          <a:lstStyle/>
          <a:p>
            <a:pPr algn="just"/>
            <a:r>
              <a:rPr lang="tr-TR" dirty="0"/>
              <a:t>Evlat edinme hizmeti evlat edinen kişilerin evlat özlemlerini giderme, onlara psikolojik doyum ve toplum içinde statü sağlama açısından olumlu katkılar sunmaktadır. Ayrıca çocuklar savaş, doğal afetler, istismar, aile parçalanmaları veya diğer nedenlerle korunma ihtiyacı duyduklarında onlara bir yuva bulunması gibi faydaları bulunmaktadır. Bununla birlikte, yardıma ihtiyacı olan bazı ergin kişilerin de sıcak bir aile ocağına kavuşmalarını ve bir aile çevresinde topluma yararlı insanlar olarak yetişmeleri sağlanmaktadır. Bundan başka, evlat edinme ile evlilik dışı doğan çocukların nesebi düzeltilerek, çocukların toplumsal baskıdan uzak, sağlıklı bir şekilde büyümeleri ve içinde bulundukları konumdan daha iyi bir hukuksal statü kazanmaları gibi toplumsal yararları da bulunmaktadır. Ayrıca çocuğu evlat edinmek, aileye anlatılmaz sevinç ve mutluluk getirebilir, evlat edinilen çocuğun hayatı için büyük fark yaratabilir. Çünkü bir aileye sahip olan çocuk, aileden sevgi, güvenlik ve mutluluk alır.</a:t>
            </a:r>
          </a:p>
        </p:txBody>
      </p:sp>
    </p:spTree>
    <p:extLst>
      <p:ext uri="{BB962C8B-B14F-4D97-AF65-F5344CB8AC3E}">
        <p14:creationId xmlns:p14="http://schemas.microsoft.com/office/powerpoint/2010/main" val="36408074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61376A-A11A-4454-B961-CE03BF3AB39C}"/>
              </a:ext>
            </a:extLst>
          </p:cNvPr>
          <p:cNvSpPr>
            <a:spLocks noGrp="1"/>
          </p:cNvSpPr>
          <p:nvPr>
            <p:ph idx="1"/>
          </p:nvPr>
        </p:nvSpPr>
        <p:spPr>
          <a:xfrm>
            <a:off x="393316" y="200891"/>
            <a:ext cx="8596668" cy="6497781"/>
          </a:xfrm>
        </p:spPr>
        <p:txBody>
          <a:bodyPr>
            <a:normAutofit lnSpcReduction="10000"/>
          </a:bodyPr>
          <a:lstStyle/>
          <a:p>
            <a:pPr algn="just"/>
            <a:r>
              <a:rPr lang="tr-TR" b="1" dirty="0">
                <a:solidFill>
                  <a:schemeClr val="accent1"/>
                </a:solidFill>
              </a:rPr>
              <a:t>Olumsuz Yönleri</a:t>
            </a:r>
          </a:p>
          <a:p>
            <a:pPr algn="just"/>
            <a:r>
              <a:rPr lang="tr-TR" dirty="0"/>
              <a:t>Evlat edinme yöntemine ilişkin olarak olumlu görüşler olduğu kadar, olumsuz görüş ve tedirginlikler de bulunmaktadır. Bazı kimseler, "kendi kanından gelmeyen", "soyu belli olmayan” çocuklara karşı, güvensizlik duymaktadır. Bununla birlikte mirastan yoksun kalacak akrabaların haklarının yendiği de ileri sürülmektedir.</a:t>
            </a:r>
          </a:p>
          <a:p>
            <a:pPr algn="just"/>
            <a:r>
              <a:rPr lang="tr-TR" dirty="0"/>
              <a:t>Bazı kimselerin ise yakınlarına duyduğu öfke ve kırgınlık nedeniyle onları mirastan mahrum bırakmak ya da miras hisselerini azaltmak için evlat edinme yöntemine başvurdukları ve evlat edindikleri bilinmektedir. Bazı kişiler de hile yoluyla kendilerini evlatlığa kabul ettirmekte ve böylece servet sahibi olmakta, çaresiz, hastalıklı ve yaşlı kişiler istismar edilmektedir. Evlat edinmeye ilişkin bir başka eleştiri ya da olumsuz görüş ise çocuğun ana ve babasının hayatta olması ve çocuğun bunlardan koparılıp alınmasının çocuk üzerinde yaratacağı olumsuz etkiye ve psikolojik dengesizliklere ilişkindir.</a:t>
            </a:r>
          </a:p>
          <a:p>
            <a:pPr algn="just"/>
            <a:r>
              <a:rPr lang="tr-TR" dirty="0"/>
              <a:t>Ayrıca evlat edinmenin esas amacından saptırılarak, evlat edinilenin istismarı, örneğin hizmetçi gibi ya da ahlâk dışı kullanılma olasılığı üzerinde de durulmaktadır. Evlat edinilen ana-babalı çocukların, öz anne ve babasından ayrıldıkları için olumsuz etkilendikleri söylenmektedir. Evlat edinme genellikle toplumda bir tabu olarak kabul edilir. Genellikle yorucu ve zaman alıcı bir süreçtir. Evlat edinilen çocuk, daha sonra gerçek ailesi hakkında bilgi edinmek isteyebilir ve çocuk bir noktada terk edildiği gerçeğini asla kabullenmeyebilir. Bu durum evlat edinen aile ile evlat edinilen çocuk arasında uyuşmazlıklara neden olabilir.</a:t>
            </a:r>
          </a:p>
        </p:txBody>
      </p:sp>
    </p:spTree>
    <p:extLst>
      <p:ext uri="{BB962C8B-B14F-4D97-AF65-F5344CB8AC3E}">
        <p14:creationId xmlns:p14="http://schemas.microsoft.com/office/powerpoint/2010/main" val="4862398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9AAD06C-82F8-4D50-A0DC-C2ACBCC7D39C}"/>
              </a:ext>
            </a:extLst>
          </p:cNvPr>
          <p:cNvSpPr>
            <a:spLocks noGrp="1"/>
          </p:cNvSpPr>
          <p:nvPr>
            <p:ph idx="1"/>
          </p:nvPr>
        </p:nvSpPr>
        <p:spPr>
          <a:xfrm>
            <a:off x="677334" y="256309"/>
            <a:ext cx="8596668" cy="5785053"/>
          </a:xfrm>
        </p:spPr>
        <p:txBody>
          <a:bodyPr>
            <a:normAutofit/>
          </a:bodyPr>
          <a:lstStyle/>
          <a:p>
            <a:pPr algn="just"/>
            <a:r>
              <a:rPr lang="tr-TR" dirty="0"/>
              <a:t>Artık evlat edinmenin asıl amacı, çocukları olmayanlara bir varis bulmak ve onların evlat özlemlerini gidermek değil, aile yuvasından yoksun korunmaya ihtiyacı bulunan çocuklara uygun bir aile ve aile çevresinin sağlanmasıdır.</a:t>
            </a:r>
          </a:p>
          <a:p>
            <a:pPr algn="just"/>
            <a:r>
              <a:rPr lang="tr-TR" dirty="0"/>
              <a:t> Türkiye'de küçüklerin evlat edinilmesinde aracılık faaliyetleri Bakanlar Kurulunca yetki verilen kurum ve kuruluşlarca yapılır. Türkiye'de bu </a:t>
            </a:r>
            <a:r>
              <a:rPr lang="tr-TR"/>
              <a:t>görev ASHB </a:t>
            </a:r>
            <a:r>
              <a:rPr lang="tr-TR" dirty="0"/>
              <a:t>ÇHGM’ ne verilmiştir. Evlat edinme hizmetleri, söz konusu kurum tarafından </a:t>
            </a:r>
            <a:r>
              <a:rPr lang="tr-TR" b="1" i="1" dirty="0"/>
              <a:t>"Küçüklerin Evlât Edinilmesinde Aracılık Faaliyetlerinin Yürütülmesine İlişkin Tüzük" </a:t>
            </a:r>
            <a:r>
              <a:rPr lang="tr-TR" dirty="0"/>
              <a:t>ve </a:t>
            </a:r>
            <a:r>
              <a:rPr lang="tr-TR" b="1" i="1" dirty="0"/>
              <a:t>"Evlat Edinme Yönergesi” </a:t>
            </a:r>
            <a:r>
              <a:rPr lang="tr-TR" dirty="0"/>
              <a:t>hükümlerine göre yürütülmektedir. Yurt dışında ise evlat edinme işlemlerinin takibi International </a:t>
            </a:r>
            <a:r>
              <a:rPr lang="tr-TR" dirty="0" err="1"/>
              <a:t>Social</a:t>
            </a:r>
            <a:r>
              <a:rPr lang="tr-TR" dirty="0"/>
              <a:t> Services tarafından yaptırılmaktadır.</a:t>
            </a:r>
          </a:p>
          <a:p>
            <a:pPr algn="just"/>
            <a:r>
              <a:rPr lang="tr-TR" dirty="0"/>
              <a:t>Evlat Edinmenin Tanımı</a:t>
            </a:r>
          </a:p>
          <a:p>
            <a:pPr algn="just"/>
            <a:r>
              <a:rPr lang="tr-TR" dirty="0"/>
              <a:t>Evlat edinme değişik şekillerde tanımlanmaktadır. Bir tanıma göre, evlat edinme, çocuğun ihtiyaçlarını karşılamayı amaçlayan bir sosyal hizmet alanıdır. </a:t>
            </a:r>
          </a:p>
          <a:p>
            <a:pPr algn="just"/>
            <a:r>
              <a:rPr lang="tr-TR" dirty="0"/>
              <a:t>Bir diğer tanıma göre ise öz ailesi yanında bakımı sağlanamayan çocuğa verilen evlat edinme hizmeti çocuk refah hizmetlerinin önemli bir düzenlemesidir.</a:t>
            </a:r>
          </a:p>
        </p:txBody>
      </p:sp>
    </p:spTree>
    <p:extLst>
      <p:ext uri="{BB962C8B-B14F-4D97-AF65-F5344CB8AC3E}">
        <p14:creationId xmlns:p14="http://schemas.microsoft.com/office/powerpoint/2010/main" val="3681080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5F320C8-CD21-4D61-B6D0-D3055F505B79}"/>
              </a:ext>
            </a:extLst>
          </p:cNvPr>
          <p:cNvSpPr>
            <a:spLocks noGrp="1"/>
          </p:cNvSpPr>
          <p:nvPr>
            <p:ph idx="1"/>
          </p:nvPr>
        </p:nvSpPr>
        <p:spPr>
          <a:xfrm>
            <a:off x="337898" y="221674"/>
            <a:ext cx="8596668" cy="6636326"/>
          </a:xfrm>
        </p:spPr>
        <p:txBody>
          <a:bodyPr>
            <a:normAutofit/>
          </a:bodyPr>
          <a:lstStyle/>
          <a:p>
            <a:pPr algn="just"/>
            <a:r>
              <a:rPr lang="tr-TR" dirty="0"/>
              <a:t> Evlat edindirme yöntemi, geçici olmayıp, sürekli bakım sağlayan ve koruyucu aile bakımından farklılık göstermektedir. Evlat edinme, kan bağına dayanmaksızın yasal açıdan ana-baba ve çocuk bağının kurulmasıdır. Bu bağlantı ile ana-baba çocuğa karşı, çocuk da onlara karşı hak ve görev yüklenir. Ayrıca evlat edindirme ana babadan yoksun çocukları anne-babaya, çocuk hasreti çeken aileleri de çocuğa kavuşturmaktadır.</a:t>
            </a:r>
          </a:p>
          <a:p>
            <a:pPr algn="just"/>
            <a:r>
              <a:rPr lang="tr-TR" dirty="0"/>
              <a:t>Bir başka tanıma göre ise evlat edinme hizmeti şu şekilde ifade edilmektedir: Evlat edinme, doğumla birlikte bir hısımlık grubuna ait olan kişinin sosyolojik açıdan kan bağlarına eş tutulan yani hısımlık bağlarını kazanmasını sağlayıcı, kurumlaşmış bir uygulama ile yeni kazanılan bağların eskilerini tamamen veya kısmen bertaraf etmesidir. </a:t>
            </a:r>
          </a:p>
          <a:p>
            <a:pPr algn="just"/>
            <a:r>
              <a:rPr lang="tr-TR" dirty="0"/>
              <a:t>Bu niteliği ile evlat edinme suni olarak nesep bağı kurmaya olanak veren bir kurumdur ve bu nedenle koruyucu aile bakımından farklılık göstermektedir. Evlat edinme öncelikle, evlat edinilecek çocuğu, çocuğun öz ailesini ve çocuğu evlat edinmek isteyen aileyi de içine alan üçlü ve yasal bir süreçtir. </a:t>
            </a:r>
          </a:p>
          <a:p>
            <a:pPr algn="just"/>
            <a:r>
              <a:rPr lang="tr-TR" dirty="0"/>
              <a:t>Evlat edinme hizmeti bu açıdan değerlendirildiğinde, sonuçları bakımından iki yönlüdür. Ailenin çocuğa, çocuğun da aileye olan ihtiyacına cevap vermektedir. Ancak her ne şekilde olursa olsun evlat edinme hizmetinde üç temel hususun dikkate alınması gereklidir. Bunlar: çocuğun ihtiyaçları, çocuğun biyolojik ailesinin ve çocuğu evlat edinen ailenin ihtiyaçlarıdır. Bütün bunların bilinmesi çocuğun özel ihtiyaçlarını en iyi şekilde karşılayacak ailenin bulunmasına yardımcı olacaktır.</a:t>
            </a:r>
          </a:p>
        </p:txBody>
      </p:sp>
    </p:spTree>
    <p:extLst>
      <p:ext uri="{BB962C8B-B14F-4D97-AF65-F5344CB8AC3E}">
        <p14:creationId xmlns:p14="http://schemas.microsoft.com/office/powerpoint/2010/main" val="169583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046F926-F1B4-4FD4-A8EE-AA481554F6E8}"/>
              </a:ext>
            </a:extLst>
          </p:cNvPr>
          <p:cNvSpPr>
            <a:spLocks noGrp="1"/>
          </p:cNvSpPr>
          <p:nvPr>
            <p:ph idx="1"/>
          </p:nvPr>
        </p:nvSpPr>
        <p:spPr>
          <a:xfrm>
            <a:off x="358680" y="588819"/>
            <a:ext cx="8596668" cy="5576454"/>
          </a:xfrm>
        </p:spPr>
        <p:txBody>
          <a:bodyPr>
            <a:normAutofit/>
          </a:bodyPr>
          <a:lstStyle/>
          <a:p>
            <a:pPr algn="just"/>
            <a:r>
              <a:rPr lang="tr-TR" dirty="0"/>
              <a:t>Çocukların ailelerinden sürekli olarak ayrılmalarının zorunlu olduğu veya kimselerinin bulunmadığı hallerde evlatlık kurumu en iyi bakım modeli olarak kabul edilmektedir. Daha önce de değinildiği gibi evlat edinme, </a:t>
            </a:r>
            <a:r>
              <a:rPr lang="tr-TR" dirty="0" err="1"/>
              <a:t>TMK'nun</a:t>
            </a:r>
            <a:r>
              <a:rPr lang="tr-TR" dirty="0"/>
              <a:t> 305-320'inci düzenlenmiştir. </a:t>
            </a:r>
          </a:p>
          <a:p>
            <a:pPr algn="just"/>
            <a:endParaRPr lang="tr-TR" dirty="0"/>
          </a:p>
          <a:p>
            <a:pPr algn="just"/>
            <a:r>
              <a:rPr lang="tr-TR" dirty="0"/>
              <a:t>Buna göre: Evlat edinme, koşulları, sonuçları ve sona ermesi TMK' da düzenlenmiş bulunan ve hakimin izni ile tamamlanan hukuksal bir kurum olup, evlat edinenle evlatlık arasında, evlilik içi soy bağına benzer bir hısımlık ilişkisi meydana getirmektedir. </a:t>
            </a:r>
          </a:p>
          <a:p>
            <a:pPr algn="just"/>
            <a:endParaRPr lang="tr-TR" dirty="0"/>
          </a:p>
          <a:p>
            <a:pPr algn="just"/>
            <a:r>
              <a:rPr lang="tr-TR" dirty="0"/>
              <a:t>Evlat edinme, ana-babası hukuken ya da fiilen belli olmayan veya ana-babası bulunmakla birlikte, asıl ailesinde sağlıklı yetişme olanağı bulunmayan çocukların, başka bir ailenin devamlı ve asli üyesi durumuna gelmesini sağlar. Böylece, evlat edinilen çocuğa, kan bağı ile bağlı olduğu ana-babasının evinde bulamadığı güvenlik, sağlanmış olur. Evlat edinme sonucunda, çocuk evlat edinenin mirasçısı olur, onun soyadını alarak onun velayeti altına girer. Bir başka ifadeyle, TMK evlat edinmeyi mahkeme kararı ile kurulabilen bir hısımlık ilişkisi olarak düzenlemiştir.</a:t>
            </a:r>
          </a:p>
        </p:txBody>
      </p:sp>
    </p:spTree>
    <p:extLst>
      <p:ext uri="{BB962C8B-B14F-4D97-AF65-F5344CB8AC3E}">
        <p14:creationId xmlns:p14="http://schemas.microsoft.com/office/powerpoint/2010/main" val="3005547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CEF6CFB-7E03-488F-83DF-615E9D5E2327}"/>
              </a:ext>
            </a:extLst>
          </p:cNvPr>
          <p:cNvSpPr>
            <a:spLocks noGrp="1"/>
          </p:cNvSpPr>
          <p:nvPr>
            <p:ph idx="1"/>
          </p:nvPr>
        </p:nvSpPr>
        <p:spPr>
          <a:xfrm>
            <a:off x="330970" y="1572491"/>
            <a:ext cx="8596668" cy="4330325"/>
          </a:xfrm>
        </p:spPr>
        <p:txBody>
          <a:bodyPr/>
          <a:lstStyle/>
          <a:p>
            <a:pPr algn="just"/>
            <a:r>
              <a:rPr lang="tr-TR" dirty="0"/>
              <a:t>Evlat edinme hizmetinin iki türde değerlendirildiği veya tanımlandığı görülmektedir. Bunlardan ilki </a:t>
            </a:r>
            <a:r>
              <a:rPr lang="tr-TR" b="1" i="1" dirty="0"/>
              <a:t>kısmi evlat edinme,</a:t>
            </a:r>
            <a:r>
              <a:rPr lang="tr-TR" dirty="0"/>
              <a:t> ikincisi ise </a:t>
            </a:r>
            <a:r>
              <a:rPr lang="tr-TR" b="1" i="1" dirty="0"/>
              <a:t>tam evlat edinmedir. </a:t>
            </a:r>
            <a:r>
              <a:rPr lang="tr-TR" dirty="0"/>
              <a:t>Kısmi evlat edinme, evlat edinilmiş çocuğun kendi öz ailesi ile ilişkisinin devam etmesi şeklinde tanımlanmaktadır. Söz konusu evlat edinme şekline, kısmi dendiği gibi basit, gevşek ve sınırlı evlat edinme sistemi de denmektedir. </a:t>
            </a:r>
            <a:r>
              <a:rPr lang="tr-TR" b="1" dirty="0"/>
              <a:t>Kısmi evlat edinmede, </a:t>
            </a:r>
            <a:r>
              <a:rPr lang="tr-TR" dirty="0"/>
              <a:t>evlat edinilen kişinin öz ailesi ile ilişkileri kısmen devam etmekte, evlat edinilen ile evlat edinen ve onun ailesi arasında sınırlı bir hısımlık ilişkisi kurulmaktadır. Örneğin, evlat edinilen ile evlat edinenin hısımları arasında hiçbir bağ oluşmamakta, evlat edinilen yalnızca edinenin mirasçısı olabilmekte, evlat edinilenin öz ana-babasına karşı miras hakkı devam etmektedir.</a:t>
            </a:r>
          </a:p>
        </p:txBody>
      </p:sp>
    </p:spTree>
    <p:extLst>
      <p:ext uri="{BB962C8B-B14F-4D97-AF65-F5344CB8AC3E}">
        <p14:creationId xmlns:p14="http://schemas.microsoft.com/office/powerpoint/2010/main" val="1587301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CC575F9-B794-4886-8CDD-34A4339CE027}"/>
              </a:ext>
            </a:extLst>
          </p:cNvPr>
          <p:cNvSpPr>
            <a:spLocks noGrp="1"/>
          </p:cNvSpPr>
          <p:nvPr>
            <p:ph idx="1"/>
          </p:nvPr>
        </p:nvSpPr>
        <p:spPr>
          <a:xfrm>
            <a:off x="656552" y="1183843"/>
            <a:ext cx="8596668" cy="3880773"/>
          </a:xfrm>
        </p:spPr>
        <p:txBody>
          <a:bodyPr>
            <a:normAutofit lnSpcReduction="10000"/>
          </a:bodyPr>
          <a:lstStyle/>
          <a:p>
            <a:pPr algn="just"/>
            <a:r>
              <a:rPr lang="tr-TR" b="1" dirty="0"/>
              <a:t>Tam evlat edinme </a:t>
            </a:r>
            <a:r>
              <a:rPr lang="tr-TR" dirty="0"/>
              <a:t>ise evlatlığın asıl ailesiyle tüm ilişkilerini sona erdirip, bütün hak ve yükümlülükler bakımından yeni ailesinin tam üyesi haline gelmesi, evlat edinenin ailesiyle bütünleşmesi olarak tanımlanmaktadır. Tam evlat edinme, evlatlık ile evlat edinen ve onun ailesi arasında evlilik içi soy bağı ile tamamen aynı olan bir hısımlık bağı meydana getirmektedir. Ayrıca tam evlat edinmede, evlat edinilen çocuk, evlat edinen kişilerden doğmuş çocukların hukuksal statüsünü kazanmaktadır. Bunun sonucu olarak evlat edinilen, evlat edinenin kan ve sıhrî hısımlarıyla hısım olur. Çocuğun asıl ana-babasıyla olan soy bağı, evlilik dışı doğan çocuğun asıl ana-babası tarafından evlat edinilmesi gibi bazı istisnaların dışında son bulur. Bu türde bir düzenlenmenin amacı, çocuğun asıl ailesinden tamamen koparak evlat edinen kişi ya da aileyi benimsemesini sağlamaktır. Kuvvetli evlat edinme sistemi de denen bu sistem, 20'inci yüzyılın ikinci yarısından sonra kabul edilmeye başlanmış, ABD'nin bazı eyaletlerinde, İngiltere, Rusya, Norveç, Almanya, İsviçre gibi ülkelerin Medeni Kanunlarında da yer almıştır.</a:t>
            </a:r>
          </a:p>
        </p:txBody>
      </p:sp>
    </p:spTree>
    <p:extLst>
      <p:ext uri="{BB962C8B-B14F-4D97-AF65-F5344CB8AC3E}">
        <p14:creationId xmlns:p14="http://schemas.microsoft.com/office/powerpoint/2010/main" val="3019622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13CC116-8E05-489C-AE03-D1DE04ACD1C5}"/>
              </a:ext>
            </a:extLst>
          </p:cNvPr>
          <p:cNvSpPr>
            <a:spLocks noGrp="1"/>
          </p:cNvSpPr>
          <p:nvPr>
            <p:ph idx="1"/>
          </p:nvPr>
        </p:nvSpPr>
        <p:spPr>
          <a:xfrm>
            <a:off x="614989" y="1266971"/>
            <a:ext cx="8596668" cy="3880773"/>
          </a:xfrm>
        </p:spPr>
        <p:txBody>
          <a:bodyPr>
            <a:normAutofit lnSpcReduction="10000"/>
          </a:bodyPr>
          <a:lstStyle/>
          <a:p>
            <a:pPr algn="just"/>
            <a:r>
              <a:rPr lang="tr-TR" dirty="0"/>
              <a:t>Türkiye'de ise 1926 yılında kabul edilmiş olan 743 sayılı Medeni Kanun'da sınırlı evlat edinme türü benimsenip, evlat edinen ile evlatlık arasındaki ilişki akdi bir ilişki olarak kabul edilmiştir. </a:t>
            </a:r>
          </a:p>
          <a:p>
            <a:pPr algn="just"/>
            <a:r>
              <a:rPr lang="tr-TR" dirty="0"/>
              <a:t>22.11.2001 tarihinde kabul edilen ve halen yürürlükte olan 4721 sayılı TMK’ </a:t>
            </a:r>
            <a:r>
              <a:rPr lang="tr-TR" dirty="0" err="1"/>
              <a:t>na</a:t>
            </a:r>
            <a:r>
              <a:rPr lang="tr-TR" dirty="0"/>
              <a:t> göre ise tam evlat edinme yöntemi benimsenmiştir. Ayrıca 4721 sayılı TMK’ </a:t>
            </a:r>
            <a:r>
              <a:rPr lang="tr-TR" dirty="0" err="1"/>
              <a:t>na</a:t>
            </a:r>
            <a:r>
              <a:rPr lang="tr-TR" dirty="0"/>
              <a:t> göre evlatlık ilişkisi, kanunun aradığı koşulların yerine getirilmesi halinde mahkeme kararıyla kurulan hukuki bir ilişkiye dönüşmüştür. </a:t>
            </a:r>
          </a:p>
          <a:p>
            <a:pPr algn="just"/>
            <a:r>
              <a:rPr lang="tr-TR" dirty="0"/>
              <a:t>Ancak 4721 sayılı TMK </a:t>
            </a:r>
            <a:r>
              <a:rPr lang="tr-TR" dirty="0" err="1"/>
              <a:t>nun</a:t>
            </a:r>
            <a:r>
              <a:rPr lang="tr-TR" dirty="0"/>
              <a:t> tam evlat edinmeyi değil karma sistemi kabul ettiğini belirten görüşler de mevcuttur. Karma sistemde, küçüklerin evlat edinilmesi açısından, evlat edinenle evlatlık arasında hısımlık ilişkisi kurulup küçüğün gerçek ana ve babasıyla tüm ilişkisi kesilirken, erginlerin evlat edinilmesinde tam bir hısımlık ilişkisi doğmamakta, öz ana-babayla olan soy bağı devam etmektedir.</a:t>
            </a:r>
          </a:p>
        </p:txBody>
      </p:sp>
    </p:spTree>
    <p:extLst>
      <p:ext uri="{BB962C8B-B14F-4D97-AF65-F5344CB8AC3E}">
        <p14:creationId xmlns:p14="http://schemas.microsoft.com/office/powerpoint/2010/main" val="3368301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82FF02-E2E5-4E29-903C-C833EAC7BC70}"/>
              </a:ext>
            </a:extLst>
          </p:cNvPr>
          <p:cNvSpPr>
            <a:spLocks noGrp="1"/>
          </p:cNvSpPr>
          <p:nvPr>
            <p:ph type="ctrTitle"/>
          </p:nvPr>
        </p:nvSpPr>
        <p:spPr>
          <a:xfrm>
            <a:off x="1507067" y="3083406"/>
            <a:ext cx="7766936" cy="1646302"/>
          </a:xfrm>
        </p:spPr>
        <p:txBody>
          <a:bodyPr/>
          <a:lstStyle/>
          <a:p>
            <a:pPr algn="ctr"/>
            <a:r>
              <a:rPr lang="tr-TR" sz="5400" b="1" dirty="0">
                <a:solidFill>
                  <a:schemeClr val="accent2"/>
                </a:solidFill>
              </a:rPr>
              <a:t>EVLAT EDİNMENİN UNSURLARI</a:t>
            </a:r>
            <a:br>
              <a:rPr lang="tr-TR" sz="5400" b="1" dirty="0">
                <a:solidFill>
                  <a:schemeClr val="accent2"/>
                </a:solidFill>
              </a:rPr>
            </a:br>
            <a:endParaRPr lang="tr-TR" dirty="0"/>
          </a:p>
        </p:txBody>
      </p:sp>
    </p:spTree>
    <p:extLst>
      <p:ext uri="{BB962C8B-B14F-4D97-AF65-F5344CB8AC3E}">
        <p14:creationId xmlns:p14="http://schemas.microsoft.com/office/powerpoint/2010/main" val="2932811181"/>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0</TotalTime>
  <Words>3652</Words>
  <Application>Microsoft Office PowerPoint</Application>
  <PresentationFormat>Geniş ekran</PresentationFormat>
  <Paragraphs>79</Paragraphs>
  <Slides>22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22</vt:i4>
      </vt:variant>
    </vt:vector>
  </HeadingPairs>
  <TitlesOfParts>
    <vt:vector size="26" baseType="lpstr">
      <vt:lpstr>Arial</vt:lpstr>
      <vt:lpstr>Trebuchet MS</vt:lpstr>
      <vt:lpstr>Wingdings 3</vt:lpstr>
      <vt:lpstr>Yüzeyler</vt:lpstr>
      <vt:lpstr>ÇOCUK KORUMA SİSTEMİNDE AİLE TEMELLİ BAKIM MODELLERİ </vt:lpstr>
      <vt:lpstr>PowerPoint Sunusu</vt:lpstr>
      <vt:lpstr>PowerPoint Sunusu</vt:lpstr>
      <vt:lpstr>PowerPoint Sunusu</vt:lpstr>
      <vt:lpstr>PowerPoint Sunusu</vt:lpstr>
      <vt:lpstr>PowerPoint Sunusu</vt:lpstr>
      <vt:lpstr>PowerPoint Sunusu</vt:lpstr>
      <vt:lpstr>PowerPoint Sunusu</vt:lpstr>
      <vt:lpstr>EVLAT EDİNMENİN UNSURLARI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Elif GÜRHAN DURAN</dc:creator>
  <cp:lastModifiedBy>Elif GÜRHAN DURAN</cp:lastModifiedBy>
  <cp:revision>12</cp:revision>
  <dcterms:created xsi:type="dcterms:W3CDTF">2021-04-10T10:43:29Z</dcterms:created>
  <dcterms:modified xsi:type="dcterms:W3CDTF">2024-04-29T09:58:02Z</dcterms:modified>
</cp:coreProperties>
</file>