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30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12192000" cy="6858000"/>
  <p:notesSz cx="6858000" cy="9144000"/>
  <p:defaultTextStyle>
    <a:defPPr rtl="0">
      <a:defRPr lang="tr-T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1B6F8E-6DD3-7D98-8BF8-A88E477574EA}" v="4045" dt="2022-05-15T22:54:43.192"/>
    <p1510:client id="{FB087703-9340-484C-A586-04139C9BA7FC}" v="3008" dt="2022-05-15T19:31:21.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p:scale>
          <a:sx n="81" d="100"/>
          <a:sy n="81" d="100"/>
        </p:scale>
        <p:origin x="-96"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_rels/data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svg"/><Relationship Id="rId1" Type="http://schemas.openxmlformats.org/officeDocument/2006/relationships/image" Target="../media/image9.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0F7861-9A54-4035-83A2-32509C3F853F}"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ABFB9A58-CA0D-4448-B1B8-4BCD821E70FD}">
      <dgm:prSet/>
      <dgm:spPr/>
      <dgm:t>
        <a:bodyPr/>
        <a:lstStyle/>
        <a:p>
          <a:r>
            <a:rPr lang="tr-TR"/>
            <a:t>A) Kitle İletişim Araçları</a:t>
          </a:r>
          <a:endParaRPr lang="en-US"/>
        </a:p>
      </dgm:t>
    </dgm:pt>
    <dgm:pt modelId="{4D721571-2D36-4D78-9C44-4838B4FA560E}" type="parTrans" cxnId="{41DD6CF1-2485-4F62-A228-E18572977B44}">
      <dgm:prSet/>
      <dgm:spPr/>
      <dgm:t>
        <a:bodyPr/>
        <a:lstStyle/>
        <a:p>
          <a:endParaRPr lang="en-US"/>
        </a:p>
      </dgm:t>
    </dgm:pt>
    <dgm:pt modelId="{FA75F9A1-37D1-41CC-A502-162AFA567023}" type="sibTrans" cxnId="{41DD6CF1-2485-4F62-A228-E18572977B44}">
      <dgm:prSet/>
      <dgm:spPr/>
      <dgm:t>
        <a:bodyPr/>
        <a:lstStyle/>
        <a:p>
          <a:endParaRPr lang="en-US"/>
        </a:p>
      </dgm:t>
    </dgm:pt>
    <dgm:pt modelId="{5092CAB0-164F-4B61-BA1C-D27475F51ECF}">
      <dgm:prSet/>
      <dgm:spPr/>
      <dgm:t>
        <a:bodyPr/>
        <a:lstStyle/>
        <a:p>
          <a:r>
            <a:rPr lang="tr-TR"/>
            <a:t>B) Yetişkinler Grubu</a:t>
          </a:r>
          <a:endParaRPr lang="en-US"/>
        </a:p>
      </dgm:t>
    </dgm:pt>
    <dgm:pt modelId="{B9A453CD-80FB-4086-A72A-60358E4804AF}" type="parTrans" cxnId="{836AA337-1F69-4446-BECE-8AA7F49B412D}">
      <dgm:prSet/>
      <dgm:spPr/>
      <dgm:t>
        <a:bodyPr/>
        <a:lstStyle/>
        <a:p>
          <a:endParaRPr lang="en-US"/>
        </a:p>
      </dgm:t>
    </dgm:pt>
    <dgm:pt modelId="{7F18A75A-EE7A-4396-8289-0F4AA0FB288B}" type="sibTrans" cxnId="{836AA337-1F69-4446-BECE-8AA7F49B412D}">
      <dgm:prSet/>
      <dgm:spPr/>
      <dgm:t>
        <a:bodyPr/>
        <a:lstStyle/>
        <a:p>
          <a:endParaRPr lang="en-US"/>
        </a:p>
      </dgm:t>
    </dgm:pt>
    <dgm:pt modelId="{D41A15FE-50DB-4C5A-BCEF-5E45453FC622}">
      <dgm:prSet/>
      <dgm:spPr/>
      <dgm:t>
        <a:bodyPr/>
        <a:lstStyle/>
        <a:p>
          <a:r>
            <a:rPr lang="tr-TR"/>
            <a:t>C) Doğum Sırası</a:t>
          </a:r>
          <a:endParaRPr lang="en-US"/>
        </a:p>
      </dgm:t>
    </dgm:pt>
    <dgm:pt modelId="{8E1DDC68-5DD6-4056-A121-4A376295D647}" type="parTrans" cxnId="{7CF64AD7-8F0F-4498-A79D-263783ABB1DA}">
      <dgm:prSet/>
      <dgm:spPr/>
      <dgm:t>
        <a:bodyPr/>
        <a:lstStyle/>
        <a:p>
          <a:endParaRPr lang="en-US"/>
        </a:p>
      </dgm:t>
    </dgm:pt>
    <dgm:pt modelId="{437D3A35-4B19-4E7E-BFC1-BDA2E93FBFE0}" type="sibTrans" cxnId="{7CF64AD7-8F0F-4498-A79D-263783ABB1DA}">
      <dgm:prSet/>
      <dgm:spPr/>
      <dgm:t>
        <a:bodyPr/>
        <a:lstStyle/>
        <a:p>
          <a:endParaRPr lang="en-US"/>
        </a:p>
      </dgm:t>
    </dgm:pt>
    <dgm:pt modelId="{01DEA42D-B105-481C-91B6-5109EEB57AFC}" type="pres">
      <dgm:prSet presAssocID="{D80F7861-9A54-4035-83A2-32509C3F853F}" presName="vert0" presStyleCnt="0">
        <dgm:presLayoutVars>
          <dgm:dir/>
          <dgm:animOne val="branch"/>
          <dgm:animLvl val="lvl"/>
        </dgm:presLayoutVars>
      </dgm:prSet>
      <dgm:spPr/>
      <dgm:t>
        <a:bodyPr/>
        <a:lstStyle/>
        <a:p>
          <a:endParaRPr lang="tr-TR"/>
        </a:p>
      </dgm:t>
    </dgm:pt>
    <dgm:pt modelId="{896DDB4B-7F4A-4EA4-A388-46C3A2C8EED0}" type="pres">
      <dgm:prSet presAssocID="{ABFB9A58-CA0D-4448-B1B8-4BCD821E70FD}" presName="thickLine" presStyleLbl="alignNode1" presStyleIdx="0" presStyleCnt="3"/>
      <dgm:spPr/>
    </dgm:pt>
    <dgm:pt modelId="{5FFDB2E6-EDFF-4715-B9B6-1AF5C16F9B90}" type="pres">
      <dgm:prSet presAssocID="{ABFB9A58-CA0D-4448-B1B8-4BCD821E70FD}" presName="horz1" presStyleCnt="0"/>
      <dgm:spPr/>
    </dgm:pt>
    <dgm:pt modelId="{11C54C43-4A28-4F88-9E43-6F268AA6469D}" type="pres">
      <dgm:prSet presAssocID="{ABFB9A58-CA0D-4448-B1B8-4BCD821E70FD}" presName="tx1" presStyleLbl="revTx" presStyleIdx="0" presStyleCnt="3"/>
      <dgm:spPr/>
      <dgm:t>
        <a:bodyPr/>
        <a:lstStyle/>
        <a:p>
          <a:endParaRPr lang="tr-TR"/>
        </a:p>
      </dgm:t>
    </dgm:pt>
    <dgm:pt modelId="{68DD2A98-821B-433F-BC29-3E28A052FFB8}" type="pres">
      <dgm:prSet presAssocID="{ABFB9A58-CA0D-4448-B1B8-4BCD821E70FD}" presName="vert1" presStyleCnt="0"/>
      <dgm:spPr/>
    </dgm:pt>
    <dgm:pt modelId="{200B0DA4-7F91-42EC-9C5D-C91837736506}" type="pres">
      <dgm:prSet presAssocID="{5092CAB0-164F-4B61-BA1C-D27475F51ECF}" presName="thickLine" presStyleLbl="alignNode1" presStyleIdx="1" presStyleCnt="3"/>
      <dgm:spPr/>
    </dgm:pt>
    <dgm:pt modelId="{6D665D42-9C87-4CF5-9AD3-75EDC2E95FD6}" type="pres">
      <dgm:prSet presAssocID="{5092CAB0-164F-4B61-BA1C-D27475F51ECF}" presName="horz1" presStyleCnt="0"/>
      <dgm:spPr/>
    </dgm:pt>
    <dgm:pt modelId="{AD86B076-AEC3-4505-8642-5C19CFE0A178}" type="pres">
      <dgm:prSet presAssocID="{5092CAB0-164F-4B61-BA1C-D27475F51ECF}" presName="tx1" presStyleLbl="revTx" presStyleIdx="1" presStyleCnt="3"/>
      <dgm:spPr/>
      <dgm:t>
        <a:bodyPr/>
        <a:lstStyle/>
        <a:p>
          <a:endParaRPr lang="tr-TR"/>
        </a:p>
      </dgm:t>
    </dgm:pt>
    <dgm:pt modelId="{8602B9B5-05CA-4EDB-B3C8-57461B238A99}" type="pres">
      <dgm:prSet presAssocID="{5092CAB0-164F-4B61-BA1C-D27475F51ECF}" presName="vert1" presStyleCnt="0"/>
      <dgm:spPr/>
    </dgm:pt>
    <dgm:pt modelId="{B7AF4529-F603-4720-A812-97115B5A52C6}" type="pres">
      <dgm:prSet presAssocID="{D41A15FE-50DB-4C5A-BCEF-5E45453FC622}" presName="thickLine" presStyleLbl="alignNode1" presStyleIdx="2" presStyleCnt="3"/>
      <dgm:spPr/>
    </dgm:pt>
    <dgm:pt modelId="{2362CA1B-B08E-4B6E-BC38-5EBBF41BEF61}" type="pres">
      <dgm:prSet presAssocID="{D41A15FE-50DB-4C5A-BCEF-5E45453FC622}" presName="horz1" presStyleCnt="0"/>
      <dgm:spPr/>
    </dgm:pt>
    <dgm:pt modelId="{85B0ECB7-2F4C-4B8C-B9D3-56D679B20D64}" type="pres">
      <dgm:prSet presAssocID="{D41A15FE-50DB-4C5A-BCEF-5E45453FC622}" presName="tx1" presStyleLbl="revTx" presStyleIdx="2" presStyleCnt="3"/>
      <dgm:spPr/>
      <dgm:t>
        <a:bodyPr/>
        <a:lstStyle/>
        <a:p>
          <a:endParaRPr lang="tr-TR"/>
        </a:p>
      </dgm:t>
    </dgm:pt>
    <dgm:pt modelId="{EE6A17BD-A34F-4D73-B81E-09A40E251D47}" type="pres">
      <dgm:prSet presAssocID="{D41A15FE-50DB-4C5A-BCEF-5E45453FC622}" presName="vert1" presStyleCnt="0"/>
      <dgm:spPr/>
    </dgm:pt>
  </dgm:ptLst>
  <dgm:cxnLst>
    <dgm:cxn modelId="{41DD6CF1-2485-4F62-A228-E18572977B44}" srcId="{D80F7861-9A54-4035-83A2-32509C3F853F}" destId="{ABFB9A58-CA0D-4448-B1B8-4BCD821E70FD}" srcOrd="0" destOrd="0" parTransId="{4D721571-2D36-4D78-9C44-4838B4FA560E}" sibTransId="{FA75F9A1-37D1-41CC-A502-162AFA567023}"/>
    <dgm:cxn modelId="{C487D00F-AF4F-45D9-AD3B-02E420ECDD94}" type="presOf" srcId="{D41A15FE-50DB-4C5A-BCEF-5E45453FC622}" destId="{85B0ECB7-2F4C-4B8C-B9D3-56D679B20D64}" srcOrd="0" destOrd="0" presId="urn:microsoft.com/office/officeart/2008/layout/LinedList"/>
    <dgm:cxn modelId="{7CF64AD7-8F0F-4498-A79D-263783ABB1DA}" srcId="{D80F7861-9A54-4035-83A2-32509C3F853F}" destId="{D41A15FE-50DB-4C5A-BCEF-5E45453FC622}" srcOrd="2" destOrd="0" parTransId="{8E1DDC68-5DD6-4056-A121-4A376295D647}" sibTransId="{437D3A35-4B19-4E7E-BFC1-BDA2E93FBFE0}"/>
    <dgm:cxn modelId="{B20A2E8B-6072-49C4-9A86-AA11DFD54EC5}" type="presOf" srcId="{5092CAB0-164F-4B61-BA1C-D27475F51ECF}" destId="{AD86B076-AEC3-4505-8642-5C19CFE0A178}" srcOrd="0" destOrd="0" presId="urn:microsoft.com/office/officeart/2008/layout/LinedList"/>
    <dgm:cxn modelId="{D806144F-3EC3-4661-9E77-6E0E089960DA}" type="presOf" srcId="{ABFB9A58-CA0D-4448-B1B8-4BCD821E70FD}" destId="{11C54C43-4A28-4F88-9E43-6F268AA6469D}" srcOrd="0" destOrd="0" presId="urn:microsoft.com/office/officeart/2008/layout/LinedList"/>
    <dgm:cxn modelId="{836AA337-1F69-4446-BECE-8AA7F49B412D}" srcId="{D80F7861-9A54-4035-83A2-32509C3F853F}" destId="{5092CAB0-164F-4B61-BA1C-D27475F51ECF}" srcOrd="1" destOrd="0" parTransId="{B9A453CD-80FB-4086-A72A-60358E4804AF}" sibTransId="{7F18A75A-EE7A-4396-8289-0F4AA0FB288B}"/>
    <dgm:cxn modelId="{F15BE0C6-DB56-47C0-B66C-ED5B4B95CE98}" type="presOf" srcId="{D80F7861-9A54-4035-83A2-32509C3F853F}" destId="{01DEA42D-B105-481C-91B6-5109EEB57AFC}" srcOrd="0" destOrd="0" presId="urn:microsoft.com/office/officeart/2008/layout/LinedList"/>
    <dgm:cxn modelId="{FA6A245F-5D3E-464C-AFF1-C7F53E71CEA7}" type="presParOf" srcId="{01DEA42D-B105-481C-91B6-5109EEB57AFC}" destId="{896DDB4B-7F4A-4EA4-A388-46C3A2C8EED0}" srcOrd="0" destOrd="0" presId="urn:microsoft.com/office/officeart/2008/layout/LinedList"/>
    <dgm:cxn modelId="{0BCE118C-715A-4ED3-9FA8-CA22FCF4BF76}" type="presParOf" srcId="{01DEA42D-B105-481C-91B6-5109EEB57AFC}" destId="{5FFDB2E6-EDFF-4715-B9B6-1AF5C16F9B90}" srcOrd="1" destOrd="0" presId="urn:microsoft.com/office/officeart/2008/layout/LinedList"/>
    <dgm:cxn modelId="{AAD65496-106C-4314-ACD6-EE6351503FB0}" type="presParOf" srcId="{5FFDB2E6-EDFF-4715-B9B6-1AF5C16F9B90}" destId="{11C54C43-4A28-4F88-9E43-6F268AA6469D}" srcOrd="0" destOrd="0" presId="urn:microsoft.com/office/officeart/2008/layout/LinedList"/>
    <dgm:cxn modelId="{76A88139-EDD0-4B0E-8A3F-7F2A0178E571}" type="presParOf" srcId="{5FFDB2E6-EDFF-4715-B9B6-1AF5C16F9B90}" destId="{68DD2A98-821B-433F-BC29-3E28A052FFB8}" srcOrd="1" destOrd="0" presId="urn:microsoft.com/office/officeart/2008/layout/LinedList"/>
    <dgm:cxn modelId="{F93FEB86-8F79-4683-A661-D2F250CBF7A4}" type="presParOf" srcId="{01DEA42D-B105-481C-91B6-5109EEB57AFC}" destId="{200B0DA4-7F91-42EC-9C5D-C91837736506}" srcOrd="2" destOrd="0" presId="urn:microsoft.com/office/officeart/2008/layout/LinedList"/>
    <dgm:cxn modelId="{929411C4-E1E0-45BF-A9CA-DD94FEA3C5B1}" type="presParOf" srcId="{01DEA42D-B105-481C-91B6-5109EEB57AFC}" destId="{6D665D42-9C87-4CF5-9AD3-75EDC2E95FD6}" srcOrd="3" destOrd="0" presId="urn:microsoft.com/office/officeart/2008/layout/LinedList"/>
    <dgm:cxn modelId="{90B4E664-BE8D-4309-B728-03859B9048A6}" type="presParOf" srcId="{6D665D42-9C87-4CF5-9AD3-75EDC2E95FD6}" destId="{AD86B076-AEC3-4505-8642-5C19CFE0A178}" srcOrd="0" destOrd="0" presId="urn:microsoft.com/office/officeart/2008/layout/LinedList"/>
    <dgm:cxn modelId="{833498B7-61B4-4C8B-BBA2-7BC10F217E87}" type="presParOf" srcId="{6D665D42-9C87-4CF5-9AD3-75EDC2E95FD6}" destId="{8602B9B5-05CA-4EDB-B3C8-57461B238A99}" srcOrd="1" destOrd="0" presId="urn:microsoft.com/office/officeart/2008/layout/LinedList"/>
    <dgm:cxn modelId="{5470FA7A-9C45-45D8-AC2C-FF1B2245A672}" type="presParOf" srcId="{01DEA42D-B105-481C-91B6-5109EEB57AFC}" destId="{B7AF4529-F603-4720-A812-97115B5A52C6}" srcOrd="4" destOrd="0" presId="urn:microsoft.com/office/officeart/2008/layout/LinedList"/>
    <dgm:cxn modelId="{72884581-82C5-4E3F-BDB1-0D2FA0D4B947}" type="presParOf" srcId="{01DEA42D-B105-481C-91B6-5109EEB57AFC}" destId="{2362CA1B-B08E-4B6E-BC38-5EBBF41BEF61}" srcOrd="5" destOrd="0" presId="urn:microsoft.com/office/officeart/2008/layout/LinedList"/>
    <dgm:cxn modelId="{E6D25215-BE75-4B75-8D03-41C02D78C1B3}" type="presParOf" srcId="{2362CA1B-B08E-4B6E-BC38-5EBBF41BEF61}" destId="{85B0ECB7-2F4C-4B8C-B9D3-56D679B20D64}" srcOrd="0" destOrd="0" presId="urn:microsoft.com/office/officeart/2008/layout/LinedList"/>
    <dgm:cxn modelId="{2E58CE06-8859-490C-8D20-0B9BF555662C}" type="presParOf" srcId="{2362CA1B-B08E-4B6E-BC38-5EBBF41BEF61}" destId="{EE6A17BD-A34F-4D73-B81E-09A40E251D4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51F3D4-106E-4FC4-9EE5-C82EDA8AD693}"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B0ADE25A-2AF4-43F6-AB73-1C68FFAE7528}">
      <dgm:prSet/>
      <dgm:spPr/>
      <dgm:t>
        <a:bodyPr/>
        <a:lstStyle/>
        <a:p>
          <a:r>
            <a:rPr lang="tr-TR" dirty="0"/>
            <a:t>Karakter, aile, okul ve çevrenin etkisiyle çocukluk döneminden itibaren gelişmeye ve şekil almaya başlar. Toplumsal yaşamda karakter üç şekilde gelişir ve olgunlaşır. </a:t>
          </a:r>
          <a:endParaRPr lang="en-US" dirty="0"/>
        </a:p>
      </dgm:t>
    </dgm:pt>
    <dgm:pt modelId="{9DCD56E3-DCC0-4F37-B9F4-E219B1F086C8}" type="parTrans" cxnId="{5F336EF1-D7B5-4776-8782-50CBC1B0BA88}">
      <dgm:prSet/>
      <dgm:spPr/>
      <dgm:t>
        <a:bodyPr/>
        <a:lstStyle/>
        <a:p>
          <a:endParaRPr lang="en-US"/>
        </a:p>
      </dgm:t>
    </dgm:pt>
    <dgm:pt modelId="{FADBBEED-745A-4A6E-8DD3-7369E2B84F7D}" type="sibTrans" cxnId="{5F336EF1-D7B5-4776-8782-50CBC1B0BA88}">
      <dgm:prSet/>
      <dgm:spPr/>
      <dgm:t>
        <a:bodyPr/>
        <a:lstStyle/>
        <a:p>
          <a:endParaRPr lang="en-US"/>
        </a:p>
      </dgm:t>
    </dgm:pt>
    <dgm:pt modelId="{AAAEA595-0C70-4E8A-A617-36F7F475A7BD}">
      <dgm:prSet/>
      <dgm:spPr/>
      <dgm:t>
        <a:bodyPr/>
        <a:lstStyle/>
        <a:p>
          <a:pPr rtl="0"/>
          <a:r>
            <a:rPr lang="tr-TR" dirty="0"/>
            <a:t>A) Ceza ve Ödüllendirme Yöntemi</a:t>
          </a:r>
          <a:r>
            <a:rPr lang="tr-TR" dirty="0">
              <a:solidFill>
                <a:srgbClr val="010000"/>
              </a:solidFill>
              <a:latin typeface="Sitka Heading"/>
            </a:rPr>
            <a:t> </a:t>
          </a:r>
          <a:br>
            <a:rPr lang="tr-TR" dirty="0">
              <a:solidFill>
                <a:srgbClr val="010000"/>
              </a:solidFill>
              <a:latin typeface="Sitka Heading"/>
            </a:rPr>
          </a:br>
          <a:r>
            <a:rPr lang="tr-TR" dirty="0">
              <a:latin typeface="Sitka Heading"/>
            </a:rPr>
            <a:t>Karakter, çocuğun çevresinde sergilediği davranışlara yakınlarının </a:t>
          </a:r>
          <a:r>
            <a:rPr lang="tr-TR" dirty="0">
              <a:solidFill>
                <a:srgbClr val="010000"/>
              </a:solidFill>
              <a:latin typeface="Sitka Heading"/>
            </a:rPr>
            <a:t>ödüllendirmeleri ve</a:t>
          </a:r>
          <a:r>
            <a:rPr lang="tr-TR" dirty="0">
              <a:latin typeface="Sitka Heading"/>
            </a:rPr>
            <a:t> cezalandırmaları neticesinde gelişir</a:t>
          </a:r>
          <a:r>
            <a:rPr lang="tr-TR" dirty="0">
              <a:solidFill>
                <a:srgbClr val="010000"/>
              </a:solidFill>
              <a:latin typeface="Sitka Heading"/>
            </a:rPr>
            <a:t>. </a:t>
          </a:r>
          <a:r>
            <a:rPr lang="tr-TR" dirty="0"/>
            <a:t/>
          </a:r>
          <a:br>
            <a:rPr lang="tr-TR" dirty="0"/>
          </a:br>
          <a:endParaRPr lang="en-US" dirty="0"/>
        </a:p>
      </dgm:t>
    </dgm:pt>
    <dgm:pt modelId="{7C3236A1-5A27-4F43-8710-4409E37F1080}" type="parTrans" cxnId="{97C59765-29C7-4092-8F6F-8E7C03ADBAC5}">
      <dgm:prSet/>
      <dgm:spPr/>
      <dgm:t>
        <a:bodyPr/>
        <a:lstStyle/>
        <a:p>
          <a:endParaRPr lang="en-US"/>
        </a:p>
      </dgm:t>
    </dgm:pt>
    <dgm:pt modelId="{2D02B2C3-5D9B-4C52-A275-FEC859402E62}" type="sibTrans" cxnId="{97C59765-29C7-4092-8F6F-8E7C03ADBAC5}">
      <dgm:prSet/>
      <dgm:spPr/>
      <dgm:t>
        <a:bodyPr/>
        <a:lstStyle/>
        <a:p>
          <a:endParaRPr lang="en-US"/>
        </a:p>
      </dgm:t>
    </dgm:pt>
    <dgm:pt modelId="{30AD90E9-88B7-43F2-BC36-0799D5F8E2BB}" type="pres">
      <dgm:prSet presAssocID="{9D51F3D4-106E-4FC4-9EE5-C82EDA8AD693}" presName="Name0" presStyleCnt="0">
        <dgm:presLayoutVars>
          <dgm:dir/>
          <dgm:animLvl val="lvl"/>
          <dgm:resizeHandles val="exact"/>
        </dgm:presLayoutVars>
      </dgm:prSet>
      <dgm:spPr/>
      <dgm:t>
        <a:bodyPr/>
        <a:lstStyle/>
        <a:p>
          <a:endParaRPr lang="tr-TR"/>
        </a:p>
      </dgm:t>
    </dgm:pt>
    <dgm:pt modelId="{F19B9C0A-FB79-41E8-9D10-FC205217A4D7}" type="pres">
      <dgm:prSet presAssocID="{AAAEA595-0C70-4E8A-A617-36F7F475A7BD}" presName="boxAndChildren" presStyleCnt="0"/>
      <dgm:spPr/>
    </dgm:pt>
    <dgm:pt modelId="{ED4A0C34-5BF8-4DC4-AABC-E3BE89BAAB9F}" type="pres">
      <dgm:prSet presAssocID="{AAAEA595-0C70-4E8A-A617-36F7F475A7BD}" presName="parentTextBox" presStyleLbl="node1" presStyleIdx="0" presStyleCnt="2"/>
      <dgm:spPr/>
      <dgm:t>
        <a:bodyPr/>
        <a:lstStyle/>
        <a:p>
          <a:endParaRPr lang="tr-TR"/>
        </a:p>
      </dgm:t>
    </dgm:pt>
    <dgm:pt modelId="{28F54D1C-11DA-48AC-88F0-60D41E031B39}" type="pres">
      <dgm:prSet presAssocID="{FADBBEED-745A-4A6E-8DD3-7369E2B84F7D}" presName="sp" presStyleCnt="0"/>
      <dgm:spPr/>
    </dgm:pt>
    <dgm:pt modelId="{C6E8783D-30CA-46D1-A489-74973BCDA1D5}" type="pres">
      <dgm:prSet presAssocID="{B0ADE25A-2AF4-43F6-AB73-1C68FFAE7528}" presName="arrowAndChildren" presStyleCnt="0"/>
      <dgm:spPr/>
    </dgm:pt>
    <dgm:pt modelId="{893F446D-684E-4340-959C-B43895758C9F}" type="pres">
      <dgm:prSet presAssocID="{B0ADE25A-2AF4-43F6-AB73-1C68FFAE7528}" presName="parentTextArrow" presStyleLbl="node1" presStyleIdx="1" presStyleCnt="2"/>
      <dgm:spPr/>
      <dgm:t>
        <a:bodyPr/>
        <a:lstStyle/>
        <a:p>
          <a:endParaRPr lang="tr-TR"/>
        </a:p>
      </dgm:t>
    </dgm:pt>
  </dgm:ptLst>
  <dgm:cxnLst>
    <dgm:cxn modelId="{2AF4A82E-03DE-4E25-8D7E-96605714DC9F}" type="presOf" srcId="{9D51F3D4-106E-4FC4-9EE5-C82EDA8AD693}" destId="{30AD90E9-88B7-43F2-BC36-0799D5F8E2BB}" srcOrd="0" destOrd="0" presId="urn:microsoft.com/office/officeart/2005/8/layout/process4"/>
    <dgm:cxn modelId="{6AF0551D-4B91-4A5E-AEA5-D61A430110E1}" type="presOf" srcId="{B0ADE25A-2AF4-43F6-AB73-1C68FFAE7528}" destId="{893F446D-684E-4340-959C-B43895758C9F}" srcOrd="0" destOrd="0" presId="urn:microsoft.com/office/officeart/2005/8/layout/process4"/>
    <dgm:cxn modelId="{5F336EF1-D7B5-4776-8782-50CBC1B0BA88}" srcId="{9D51F3D4-106E-4FC4-9EE5-C82EDA8AD693}" destId="{B0ADE25A-2AF4-43F6-AB73-1C68FFAE7528}" srcOrd="0" destOrd="0" parTransId="{9DCD56E3-DCC0-4F37-B9F4-E219B1F086C8}" sibTransId="{FADBBEED-745A-4A6E-8DD3-7369E2B84F7D}"/>
    <dgm:cxn modelId="{97C59765-29C7-4092-8F6F-8E7C03ADBAC5}" srcId="{9D51F3D4-106E-4FC4-9EE5-C82EDA8AD693}" destId="{AAAEA595-0C70-4E8A-A617-36F7F475A7BD}" srcOrd="1" destOrd="0" parTransId="{7C3236A1-5A27-4F43-8710-4409E37F1080}" sibTransId="{2D02B2C3-5D9B-4C52-A275-FEC859402E62}"/>
    <dgm:cxn modelId="{4359CDD0-8B8D-4AB7-A8F3-DC5B273485D0}" type="presOf" srcId="{AAAEA595-0C70-4E8A-A617-36F7F475A7BD}" destId="{ED4A0C34-5BF8-4DC4-AABC-E3BE89BAAB9F}" srcOrd="0" destOrd="0" presId="urn:microsoft.com/office/officeart/2005/8/layout/process4"/>
    <dgm:cxn modelId="{07914147-5A29-4BDD-838B-264C729B571D}" type="presParOf" srcId="{30AD90E9-88B7-43F2-BC36-0799D5F8E2BB}" destId="{F19B9C0A-FB79-41E8-9D10-FC205217A4D7}" srcOrd="0" destOrd="0" presId="urn:microsoft.com/office/officeart/2005/8/layout/process4"/>
    <dgm:cxn modelId="{269C306C-4463-4372-9103-0969784C887A}" type="presParOf" srcId="{F19B9C0A-FB79-41E8-9D10-FC205217A4D7}" destId="{ED4A0C34-5BF8-4DC4-AABC-E3BE89BAAB9F}" srcOrd="0" destOrd="0" presId="urn:microsoft.com/office/officeart/2005/8/layout/process4"/>
    <dgm:cxn modelId="{63538669-5D88-4AB7-9E3A-E7223E52336D}" type="presParOf" srcId="{30AD90E9-88B7-43F2-BC36-0799D5F8E2BB}" destId="{28F54D1C-11DA-48AC-88F0-60D41E031B39}" srcOrd="1" destOrd="0" presId="urn:microsoft.com/office/officeart/2005/8/layout/process4"/>
    <dgm:cxn modelId="{ABE1412D-81B8-481A-88F5-7F336F96CE9C}" type="presParOf" srcId="{30AD90E9-88B7-43F2-BC36-0799D5F8E2BB}" destId="{C6E8783D-30CA-46D1-A489-74973BCDA1D5}" srcOrd="2" destOrd="0" presId="urn:microsoft.com/office/officeart/2005/8/layout/process4"/>
    <dgm:cxn modelId="{E4084F9D-455D-4673-B3A6-1B76F80A8EE7}" type="presParOf" srcId="{C6E8783D-30CA-46D1-A489-74973BCDA1D5}" destId="{893F446D-684E-4340-959C-B43895758C9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0F3585-AD64-42F1-B962-CFC882F0812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9576941-AAAA-4EDE-8BC4-87DED09DAE6D}">
      <dgm:prSet/>
      <dgm:spPr/>
      <dgm:t>
        <a:bodyPr/>
        <a:lstStyle/>
        <a:p>
          <a:r>
            <a:rPr lang="tr-TR"/>
            <a:t>A) Beğenilme, Takdir ve Ödüllendirme Basamağı </a:t>
          </a:r>
          <a:br>
            <a:rPr lang="tr-TR"/>
          </a:br>
          <a:r>
            <a:rPr lang="tr-TR"/>
            <a:t> Toplumca, iyi bilinen ve kabul edilenlerin yapılması sonucu beğenilme, takdir edilme ve ödüllendirme karakterin oluşmasında insanları harekete geçiren faktörlerdir.  İnsanlar umdukları ve bekledikleri takdir oranında ve süresince çok dürüst, bağlı, saygılı ve terbiyeli görünürler. </a:t>
          </a:r>
          <a:endParaRPr lang="en-US"/>
        </a:p>
      </dgm:t>
    </dgm:pt>
    <dgm:pt modelId="{8590C6BA-0FF8-492C-95A7-92654A8ABBF2}" type="parTrans" cxnId="{36F48CE1-5C23-4BB1-89D6-024265B52A44}">
      <dgm:prSet/>
      <dgm:spPr/>
      <dgm:t>
        <a:bodyPr/>
        <a:lstStyle/>
        <a:p>
          <a:endParaRPr lang="en-US"/>
        </a:p>
      </dgm:t>
    </dgm:pt>
    <dgm:pt modelId="{BE86EAF3-A105-4008-BC59-A7C091A2B403}" type="sibTrans" cxnId="{36F48CE1-5C23-4BB1-89D6-024265B52A44}">
      <dgm:prSet/>
      <dgm:spPr/>
      <dgm:t>
        <a:bodyPr/>
        <a:lstStyle/>
        <a:p>
          <a:endParaRPr lang="en-US"/>
        </a:p>
      </dgm:t>
    </dgm:pt>
    <dgm:pt modelId="{4B063B64-D666-4ABA-9E8F-09E830B87229}">
      <dgm:prSet/>
      <dgm:spPr/>
      <dgm:t>
        <a:bodyPr/>
        <a:lstStyle/>
        <a:p>
          <a:r>
            <a:rPr lang="tr-TR"/>
            <a:t>B) Gerçek İdealler Basamağı</a:t>
          </a:r>
          <a:br>
            <a:rPr lang="tr-TR"/>
          </a:br>
          <a:r>
            <a:rPr lang="tr-TR"/>
            <a:t> Bu basamak, insanların olumlu veya olumsuz durumlarla karşılaşmaları halinde karakterlerinden taviz vermemelerini ifade etmektedir.  Gerçek ve ideal karakter basamağı, vicdan ve ahlaki kuralla doğruyu ve iyi olanı seçtiren basamaktır. </a:t>
          </a:r>
          <a:endParaRPr lang="en-US"/>
        </a:p>
      </dgm:t>
    </dgm:pt>
    <dgm:pt modelId="{BF35A5AB-D1AE-4EF4-BC5B-DD31480A30E0}" type="parTrans" cxnId="{EF92154C-0238-4FA4-90F7-AACA1B80B501}">
      <dgm:prSet/>
      <dgm:spPr/>
      <dgm:t>
        <a:bodyPr/>
        <a:lstStyle/>
        <a:p>
          <a:endParaRPr lang="en-US"/>
        </a:p>
      </dgm:t>
    </dgm:pt>
    <dgm:pt modelId="{BB3D1CC8-B259-4C3E-8D89-7D86EE822E94}" type="sibTrans" cxnId="{EF92154C-0238-4FA4-90F7-AACA1B80B501}">
      <dgm:prSet/>
      <dgm:spPr/>
      <dgm:t>
        <a:bodyPr/>
        <a:lstStyle/>
        <a:p>
          <a:endParaRPr lang="en-US"/>
        </a:p>
      </dgm:t>
    </dgm:pt>
    <dgm:pt modelId="{03FBCC55-0906-4BE2-8AB9-A738BA0D951E}" type="pres">
      <dgm:prSet presAssocID="{E40F3585-AD64-42F1-B962-CFC882F08120}" presName="root" presStyleCnt="0">
        <dgm:presLayoutVars>
          <dgm:dir/>
          <dgm:resizeHandles val="exact"/>
        </dgm:presLayoutVars>
      </dgm:prSet>
      <dgm:spPr/>
      <dgm:t>
        <a:bodyPr/>
        <a:lstStyle/>
        <a:p>
          <a:endParaRPr lang="tr-TR"/>
        </a:p>
      </dgm:t>
    </dgm:pt>
    <dgm:pt modelId="{BB1C4E1F-956F-4258-8B9C-5CF6DA84D5F5}" type="pres">
      <dgm:prSet presAssocID="{89576941-AAAA-4EDE-8BC4-87DED09DAE6D}" presName="compNode" presStyleCnt="0"/>
      <dgm:spPr/>
    </dgm:pt>
    <dgm:pt modelId="{0DFBEB18-55CC-4C18-87F2-61F93D0DD0D9}" type="pres">
      <dgm:prSet presAssocID="{89576941-AAAA-4EDE-8BC4-87DED09DAE6D}" presName="bgRect" presStyleLbl="bgShp" presStyleIdx="0" presStyleCnt="2"/>
      <dgm:spPr/>
    </dgm:pt>
    <dgm:pt modelId="{89FD4BF8-DB2C-4FF3-A062-73308BE53735}" type="pres">
      <dgm:prSet presAssocID="{89576941-AAAA-4EDE-8BC4-87DED09DAE6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Clapping Hands"/>
        </a:ext>
      </dgm:extLst>
    </dgm:pt>
    <dgm:pt modelId="{AAA1E322-7284-4DCB-AF1A-7BA23E1F6ACC}" type="pres">
      <dgm:prSet presAssocID="{89576941-AAAA-4EDE-8BC4-87DED09DAE6D}" presName="spaceRect" presStyleCnt="0"/>
      <dgm:spPr/>
    </dgm:pt>
    <dgm:pt modelId="{6562B27B-4813-4603-98EA-63A7B3D92806}" type="pres">
      <dgm:prSet presAssocID="{89576941-AAAA-4EDE-8BC4-87DED09DAE6D}" presName="parTx" presStyleLbl="revTx" presStyleIdx="0" presStyleCnt="2">
        <dgm:presLayoutVars>
          <dgm:chMax val="0"/>
          <dgm:chPref val="0"/>
        </dgm:presLayoutVars>
      </dgm:prSet>
      <dgm:spPr/>
      <dgm:t>
        <a:bodyPr/>
        <a:lstStyle/>
        <a:p>
          <a:endParaRPr lang="tr-TR"/>
        </a:p>
      </dgm:t>
    </dgm:pt>
    <dgm:pt modelId="{34B99AFB-7B73-4E91-92C4-E8E09C8BFBA9}" type="pres">
      <dgm:prSet presAssocID="{BE86EAF3-A105-4008-BC59-A7C091A2B403}" presName="sibTrans" presStyleCnt="0"/>
      <dgm:spPr/>
    </dgm:pt>
    <dgm:pt modelId="{C82A470B-ADB3-40F3-9DF2-B537B1DCAB41}" type="pres">
      <dgm:prSet presAssocID="{4B063B64-D666-4ABA-9E8F-09E830B87229}" presName="compNode" presStyleCnt="0"/>
      <dgm:spPr/>
    </dgm:pt>
    <dgm:pt modelId="{1D7C0CED-0514-4B07-A816-D0EB845F5D3D}" type="pres">
      <dgm:prSet presAssocID="{4B063B64-D666-4ABA-9E8F-09E830B87229}" presName="bgRect" presStyleLbl="bgShp" presStyleIdx="1" presStyleCnt="2"/>
      <dgm:spPr/>
    </dgm:pt>
    <dgm:pt modelId="{858F29F0-0B1D-48D1-B0A0-AF8EA7B75FE9}" type="pres">
      <dgm:prSet presAssocID="{4B063B64-D666-4ABA-9E8F-09E830B8722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Thumbs Up Sign"/>
        </a:ext>
      </dgm:extLst>
    </dgm:pt>
    <dgm:pt modelId="{6E587ABF-507B-411A-988E-A961A4B0F313}" type="pres">
      <dgm:prSet presAssocID="{4B063B64-D666-4ABA-9E8F-09E830B87229}" presName="spaceRect" presStyleCnt="0"/>
      <dgm:spPr/>
    </dgm:pt>
    <dgm:pt modelId="{905A3128-D7EF-40E3-A724-B487C8DC4752}" type="pres">
      <dgm:prSet presAssocID="{4B063B64-D666-4ABA-9E8F-09E830B87229}" presName="parTx" presStyleLbl="revTx" presStyleIdx="1" presStyleCnt="2">
        <dgm:presLayoutVars>
          <dgm:chMax val="0"/>
          <dgm:chPref val="0"/>
        </dgm:presLayoutVars>
      </dgm:prSet>
      <dgm:spPr/>
      <dgm:t>
        <a:bodyPr/>
        <a:lstStyle/>
        <a:p>
          <a:endParaRPr lang="tr-TR"/>
        </a:p>
      </dgm:t>
    </dgm:pt>
  </dgm:ptLst>
  <dgm:cxnLst>
    <dgm:cxn modelId="{36F48CE1-5C23-4BB1-89D6-024265B52A44}" srcId="{E40F3585-AD64-42F1-B962-CFC882F08120}" destId="{89576941-AAAA-4EDE-8BC4-87DED09DAE6D}" srcOrd="0" destOrd="0" parTransId="{8590C6BA-0FF8-492C-95A7-92654A8ABBF2}" sibTransId="{BE86EAF3-A105-4008-BC59-A7C091A2B403}"/>
    <dgm:cxn modelId="{FED388A5-0AD4-444F-B763-2F7E3CE0C044}" type="presOf" srcId="{4B063B64-D666-4ABA-9E8F-09E830B87229}" destId="{905A3128-D7EF-40E3-A724-B487C8DC4752}" srcOrd="0" destOrd="0" presId="urn:microsoft.com/office/officeart/2018/2/layout/IconVerticalSolidList"/>
    <dgm:cxn modelId="{444821EF-B4FA-45A5-B0D0-D88E4AD68B9B}" type="presOf" srcId="{89576941-AAAA-4EDE-8BC4-87DED09DAE6D}" destId="{6562B27B-4813-4603-98EA-63A7B3D92806}" srcOrd="0" destOrd="0" presId="urn:microsoft.com/office/officeart/2018/2/layout/IconVerticalSolidList"/>
    <dgm:cxn modelId="{EF92154C-0238-4FA4-90F7-AACA1B80B501}" srcId="{E40F3585-AD64-42F1-B962-CFC882F08120}" destId="{4B063B64-D666-4ABA-9E8F-09E830B87229}" srcOrd="1" destOrd="0" parTransId="{BF35A5AB-D1AE-4EF4-BC5B-DD31480A30E0}" sibTransId="{BB3D1CC8-B259-4C3E-8D89-7D86EE822E94}"/>
    <dgm:cxn modelId="{0D43D75F-48AE-4BCB-9D6D-DE57DA44AEEE}" type="presOf" srcId="{E40F3585-AD64-42F1-B962-CFC882F08120}" destId="{03FBCC55-0906-4BE2-8AB9-A738BA0D951E}" srcOrd="0" destOrd="0" presId="urn:microsoft.com/office/officeart/2018/2/layout/IconVerticalSolidList"/>
    <dgm:cxn modelId="{71489374-2817-496C-9CF6-7A1E944E97C7}" type="presParOf" srcId="{03FBCC55-0906-4BE2-8AB9-A738BA0D951E}" destId="{BB1C4E1F-956F-4258-8B9C-5CF6DA84D5F5}" srcOrd="0" destOrd="0" presId="urn:microsoft.com/office/officeart/2018/2/layout/IconVerticalSolidList"/>
    <dgm:cxn modelId="{BE12EB31-B5FA-4D5F-8F95-B4DD227C6094}" type="presParOf" srcId="{BB1C4E1F-956F-4258-8B9C-5CF6DA84D5F5}" destId="{0DFBEB18-55CC-4C18-87F2-61F93D0DD0D9}" srcOrd="0" destOrd="0" presId="urn:microsoft.com/office/officeart/2018/2/layout/IconVerticalSolidList"/>
    <dgm:cxn modelId="{66985405-4205-4EE5-BEAB-A048352E1708}" type="presParOf" srcId="{BB1C4E1F-956F-4258-8B9C-5CF6DA84D5F5}" destId="{89FD4BF8-DB2C-4FF3-A062-73308BE53735}" srcOrd="1" destOrd="0" presId="urn:microsoft.com/office/officeart/2018/2/layout/IconVerticalSolidList"/>
    <dgm:cxn modelId="{571FB29A-C7DB-4333-A4D2-DBE88D05E737}" type="presParOf" srcId="{BB1C4E1F-956F-4258-8B9C-5CF6DA84D5F5}" destId="{AAA1E322-7284-4DCB-AF1A-7BA23E1F6ACC}" srcOrd="2" destOrd="0" presId="urn:microsoft.com/office/officeart/2018/2/layout/IconVerticalSolidList"/>
    <dgm:cxn modelId="{F8975F24-3821-4649-9450-8388597E924E}" type="presParOf" srcId="{BB1C4E1F-956F-4258-8B9C-5CF6DA84D5F5}" destId="{6562B27B-4813-4603-98EA-63A7B3D92806}" srcOrd="3" destOrd="0" presId="urn:microsoft.com/office/officeart/2018/2/layout/IconVerticalSolidList"/>
    <dgm:cxn modelId="{CB2E67D0-042F-4A96-8A23-3469C4108FB8}" type="presParOf" srcId="{03FBCC55-0906-4BE2-8AB9-A738BA0D951E}" destId="{34B99AFB-7B73-4E91-92C4-E8E09C8BFBA9}" srcOrd="1" destOrd="0" presId="urn:microsoft.com/office/officeart/2018/2/layout/IconVerticalSolidList"/>
    <dgm:cxn modelId="{A8C8E573-2A80-4BC1-B6AD-AD1411BFF2A6}" type="presParOf" srcId="{03FBCC55-0906-4BE2-8AB9-A738BA0D951E}" destId="{C82A470B-ADB3-40F3-9DF2-B537B1DCAB41}" srcOrd="2" destOrd="0" presId="urn:microsoft.com/office/officeart/2018/2/layout/IconVerticalSolidList"/>
    <dgm:cxn modelId="{2DA5E294-3562-4C44-86B7-DB2612FB6DA9}" type="presParOf" srcId="{C82A470B-ADB3-40F3-9DF2-B537B1DCAB41}" destId="{1D7C0CED-0514-4B07-A816-D0EB845F5D3D}" srcOrd="0" destOrd="0" presId="urn:microsoft.com/office/officeart/2018/2/layout/IconVerticalSolidList"/>
    <dgm:cxn modelId="{2CF16707-72C7-4039-946A-0BAB70820FF6}" type="presParOf" srcId="{C82A470B-ADB3-40F3-9DF2-B537B1DCAB41}" destId="{858F29F0-0B1D-48D1-B0A0-AF8EA7B75FE9}" srcOrd="1" destOrd="0" presId="urn:microsoft.com/office/officeart/2018/2/layout/IconVerticalSolidList"/>
    <dgm:cxn modelId="{EA8555EF-0F4F-4050-A577-FC629DDF6FDA}" type="presParOf" srcId="{C82A470B-ADB3-40F3-9DF2-B537B1DCAB41}" destId="{6E587ABF-507B-411A-988E-A961A4B0F313}" srcOrd="2" destOrd="0" presId="urn:microsoft.com/office/officeart/2018/2/layout/IconVerticalSolidList"/>
    <dgm:cxn modelId="{71F520EE-B513-4063-8B43-523C4055803A}" type="presParOf" srcId="{C82A470B-ADB3-40F3-9DF2-B537B1DCAB41}" destId="{905A3128-D7EF-40E3-A724-B487C8DC475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5637DB-3331-44C3-BE36-EF0C6DA44939}" type="doc">
      <dgm:prSet loTypeId="urn:microsoft.com/office/officeart/2005/8/layout/default" loCatId="list" qsTypeId="urn:microsoft.com/office/officeart/2005/8/quickstyle/simple2" qsCatId="simple" csTypeId="urn:microsoft.com/office/officeart/2005/8/colors/accent5_2" csCatId="accent5"/>
      <dgm:spPr/>
      <dgm:t>
        <a:bodyPr/>
        <a:lstStyle/>
        <a:p>
          <a:endParaRPr lang="en-US"/>
        </a:p>
      </dgm:t>
    </dgm:pt>
    <dgm:pt modelId="{55E81AC1-FD52-43F8-91EC-019E605972F7}">
      <dgm:prSet/>
      <dgm:spPr/>
      <dgm:t>
        <a:bodyPr/>
        <a:lstStyle/>
        <a:p>
          <a:r>
            <a:rPr lang="tr-TR" dirty="0"/>
            <a:t>Duygusal ve heyecansal </a:t>
          </a:r>
          <a:r>
            <a:rPr lang="tr-TR" dirty="0" err="1"/>
            <a:t>küntlük</a:t>
          </a:r>
        </a:p>
      </dgm:t>
    </dgm:pt>
    <dgm:pt modelId="{45BE4A2C-6CBD-494A-873A-A09DB3AF14E2}" type="parTrans" cxnId="{D62BA909-2C3A-4939-B5E9-BB1B5FD3D18F}">
      <dgm:prSet/>
      <dgm:spPr/>
      <dgm:t>
        <a:bodyPr/>
        <a:lstStyle/>
        <a:p>
          <a:endParaRPr lang="en-US"/>
        </a:p>
      </dgm:t>
    </dgm:pt>
    <dgm:pt modelId="{CFB82147-5E1B-4706-919A-8EC42B7C9DE8}" type="sibTrans" cxnId="{D62BA909-2C3A-4939-B5E9-BB1B5FD3D18F}">
      <dgm:prSet/>
      <dgm:spPr/>
      <dgm:t>
        <a:bodyPr/>
        <a:lstStyle/>
        <a:p>
          <a:endParaRPr lang="en-US"/>
        </a:p>
      </dgm:t>
    </dgm:pt>
    <dgm:pt modelId="{D13830E7-7391-40CE-8357-0E5DD933A43A}">
      <dgm:prSet/>
      <dgm:spPr/>
      <dgm:t>
        <a:bodyPr/>
        <a:lstStyle/>
        <a:p>
          <a:r>
            <a:rPr lang="tr-TR" dirty="0"/>
            <a:t>Ahlaki ilgisizlik</a:t>
          </a:r>
          <a:endParaRPr lang="en-US" dirty="0"/>
        </a:p>
      </dgm:t>
    </dgm:pt>
    <dgm:pt modelId="{36B164A5-5B3C-4291-A60E-8E384976D8C6}" type="parTrans" cxnId="{C2088D13-94D2-4170-B86F-BEB57507D8D2}">
      <dgm:prSet/>
      <dgm:spPr/>
      <dgm:t>
        <a:bodyPr/>
        <a:lstStyle/>
        <a:p>
          <a:endParaRPr lang="en-US"/>
        </a:p>
      </dgm:t>
    </dgm:pt>
    <dgm:pt modelId="{7685B773-D4F1-4A8E-8FE6-F9F3ECDE605C}" type="sibTrans" cxnId="{C2088D13-94D2-4170-B86F-BEB57507D8D2}">
      <dgm:prSet/>
      <dgm:spPr/>
      <dgm:t>
        <a:bodyPr/>
        <a:lstStyle/>
        <a:p>
          <a:endParaRPr lang="en-US"/>
        </a:p>
      </dgm:t>
    </dgm:pt>
    <dgm:pt modelId="{DC838BD5-4290-4E77-AE11-385EB70EAB7B}">
      <dgm:prSet/>
      <dgm:spPr/>
      <dgm:t>
        <a:bodyPr/>
        <a:lstStyle/>
        <a:p>
          <a:r>
            <a:rPr lang="tr-TR" dirty="0"/>
            <a:t>Saldırganlık eğilimi</a:t>
          </a:r>
          <a:endParaRPr lang="en-US" dirty="0"/>
        </a:p>
      </dgm:t>
    </dgm:pt>
    <dgm:pt modelId="{E600AFD6-80E2-42FC-B17B-ACD256AE7553}" type="parTrans" cxnId="{3A01DBCB-4DC7-4CF7-8702-DF2241D923F7}">
      <dgm:prSet/>
      <dgm:spPr/>
      <dgm:t>
        <a:bodyPr/>
        <a:lstStyle/>
        <a:p>
          <a:endParaRPr lang="en-US"/>
        </a:p>
      </dgm:t>
    </dgm:pt>
    <dgm:pt modelId="{F4DE966F-51FC-498F-8796-C80A282D6F00}" type="sibTrans" cxnId="{3A01DBCB-4DC7-4CF7-8702-DF2241D923F7}">
      <dgm:prSet/>
      <dgm:spPr/>
      <dgm:t>
        <a:bodyPr/>
        <a:lstStyle/>
        <a:p>
          <a:endParaRPr lang="en-US"/>
        </a:p>
      </dgm:t>
    </dgm:pt>
    <dgm:pt modelId="{CEDCDABC-AB17-4193-9491-1EDC057AF5A2}">
      <dgm:prSet/>
      <dgm:spPr/>
      <dgm:t>
        <a:bodyPr/>
        <a:lstStyle/>
        <a:p>
          <a:r>
            <a:rPr lang="tr-TR" dirty="0"/>
            <a:t>Övünme ve kendini üstün görme</a:t>
          </a:r>
          <a:endParaRPr lang="en-US" dirty="0"/>
        </a:p>
      </dgm:t>
    </dgm:pt>
    <dgm:pt modelId="{485474E8-6937-4E5E-8E7C-8292AB522DFB}" type="parTrans" cxnId="{281ECEDA-FDFE-46CA-8004-60D84A0F8A95}">
      <dgm:prSet/>
      <dgm:spPr/>
      <dgm:t>
        <a:bodyPr/>
        <a:lstStyle/>
        <a:p>
          <a:endParaRPr lang="en-US"/>
        </a:p>
      </dgm:t>
    </dgm:pt>
    <dgm:pt modelId="{8DB1C42E-3B6C-453D-8AED-A756353FFE8D}" type="sibTrans" cxnId="{281ECEDA-FDFE-46CA-8004-60D84A0F8A95}">
      <dgm:prSet/>
      <dgm:spPr/>
      <dgm:t>
        <a:bodyPr/>
        <a:lstStyle/>
        <a:p>
          <a:endParaRPr lang="en-US"/>
        </a:p>
      </dgm:t>
    </dgm:pt>
    <dgm:pt modelId="{A954AF5E-67AB-4296-B3B1-082D7BEC3A2E}">
      <dgm:prSet/>
      <dgm:spPr/>
      <dgm:t>
        <a:bodyPr/>
        <a:lstStyle/>
        <a:p>
          <a:r>
            <a:rPr lang="tr-TR" dirty="0"/>
            <a:t>Kötülük yapma eğilimi</a:t>
          </a:r>
          <a:endParaRPr lang="en-US" dirty="0"/>
        </a:p>
      </dgm:t>
    </dgm:pt>
    <dgm:pt modelId="{440976CF-67B6-4EC5-9840-98315F1DFEA7}" type="parTrans" cxnId="{B898B0BB-40C1-4A7B-89CD-74C303AB61D1}">
      <dgm:prSet/>
      <dgm:spPr/>
      <dgm:t>
        <a:bodyPr/>
        <a:lstStyle/>
        <a:p>
          <a:endParaRPr lang="en-US"/>
        </a:p>
      </dgm:t>
    </dgm:pt>
    <dgm:pt modelId="{0774CE9C-ADC2-451D-A758-035B5905F63B}" type="sibTrans" cxnId="{B898B0BB-40C1-4A7B-89CD-74C303AB61D1}">
      <dgm:prSet/>
      <dgm:spPr/>
      <dgm:t>
        <a:bodyPr/>
        <a:lstStyle/>
        <a:p>
          <a:endParaRPr lang="en-US"/>
        </a:p>
      </dgm:t>
    </dgm:pt>
    <dgm:pt modelId="{D1AE7F83-88BD-4AD7-B8F9-BC9A11BADB2E}">
      <dgm:prSet/>
      <dgm:spPr/>
      <dgm:t>
        <a:bodyPr/>
        <a:lstStyle/>
        <a:p>
          <a:r>
            <a:rPr lang="tr-TR" dirty="0"/>
            <a:t>Düzeltme güçlüğü ve ders alamama</a:t>
          </a:r>
          <a:endParaRPr lang="en-US" dirty="0"/>
        </a:p>
      </dgm:t>
    </dgm:pt>
    <dgm:pt modelId="{B7B601E6-552C-4257-92CD-46F6F3B14143}" type="parTrans" cxnId="{EFE23252-A5EC-43AF-8354-C966FDB22D89}">
      <dgm:prSet/>
      <dgm:spPr/>
      <dgm:t>
        <a:bodyPr/>
        <a:lstStyle/>
        <a:p>
          <a:endParaRPr lang="en-US"/>
        </a:p>
      </dgm:t>
    </dgm:pt>
    <dgm:pt modelId="{86B09881-1A05-4CD3-9CBE-B3A1D5A306CB}" type="sibTrans" cxnId="{EFE23252-A5EC-43AF-8354-C966FDB22D89}">
      <dgm:prSet/>
      <dgm:spPr/>
      <dgm:t>
        <a:bodyPr/>
        <a:lstStyle/>
        <a:p>
          <a:endParaRPr lang="en-US"/>
        </a:p>
      </dgm:t>
    </dgm:pt>
    <dgm:pt modelId="{244E9FF3-4D85-4733-A77B-F3E9774CB14A}">
      <dgm:prSet/>
      <dgm:spPr/>
      <dgm:t>
        <a:bodyPr/>
        <a:lstStyle/>
        <a:p>
          <a:r>
            <a:rPr lang="tr-TR" dirty="0"/>
            <a:t>Sosyal uyumsuzluk</a:t>
          </a:r>
          <a:endParaRPr lang="en-US" dirty="0"/>
        </a:p>
      </dgm:t>
    </dgm:pt>
    <dgm:pt modelId="{91F50663-9BB9-4572-8C9E-73C3BE5632F5}" type="parTrans" cxnId="{2E36B934-DFCA-4166-B78B-6D1B7801E163}">
      <dgm:prSet/>
      <dgm:spPr/>
      <dgm:t>
        <a:bodyPr/>
        <a:lstStyle/>
        <a:p>
          <a:endParaRPr lang="en-US"/>
        </a:p>
      </dgm:t>
    </dgm:pt>
    <dgm:pt modelId="{D9A626B0-D101-4EB2-89DA-EA1B225F8310}" type="sibTrans" cxnId="{2E36B934-DFCA-4166-B78B-6D1B7801E163}">
      <dgm:prSet/>
      <dgm:spPr/>
      <dgm:t>
        <a:bodyPr/>
        <a:lstStyle/>
        <a:p>
          <a:endParaRPr lang="en-US"/>
        </a:p>
      </dgm:t>
    </dgm:pt>
    <dgm:pt modelId="{DF72A421-8B68-495B-9CD2-FA15E3E45A15}">
      <dgm:prSet/>
      <dgm:spPr/>
      <dgm:t>
        <a:bodyPr/>
        <a:lstStyle/>
        <a:p>
          <a:r>
            <a:rPr lang="tr-TR" dirty="0"/>
            <a:t>Bir yerde yerleşememe ve serserilik</a:t>
          </a:r>
          <a:endParaRPr lang="en-US" dirty="0"/>
        </a:p>
      </dgm:t>
    </dgm:pt>
    <dgm:pt modelId="{1CA6748B-26F9-4987-AA37-74592A143190}" type="parTrans" cxnId="{41C4FE72-4528-4312-ADC5-7536AA83778A}">
      <dgm:prSet/>
      <dgm:spPr/>
      <dgm:t>
        <a:bodyPr/>
        <a:lstStyle/>
        <a:p>
          <a:endParaRPr lang="en-US"/>
        </a:p>
      </dgm:t>
    </dgm:pt>
    <dgm:pt modelId="{A3FB3B86-E7A9-4415-B085-836DFC12164A}" type="sibTrans" cxnId="{41C4FE72-4528-4312-ADC5-7536AA83778A}">
      <dgm:prSet/>
      <dgm:spPr/>
      <dgm:t>
        <a:bodyPr/>
        <a:lstStyle/>
        <a:p>
          <a:endParaRPr lang="en-US"/>
        </a:p>
      </dgm:t>
    </dgm:pt>
    <dgm:pt modelId="{5F18C9CB-FFB5-40AB-AF90-B5CD35465F96}" type="pres">
      <dgm:prSet presAssocID="{AC5637DB-3331-44C3-BE36-EF0C6DA44939}" presName="diagram" presStyleCnt="0">
        <dgm:presLayoutVars>
          <dgm:dir/>
          <dgm:resizeHandles val="exact"/>
        </dgm:presLayoutVars>
      </dgm:prSet>
      <dgm:spPr/>
      <dgm:t>
        <a:bodyPr/>
        <a:lstStyle/>
        <a:p>
          <a:endParaRPr lang="tr-TR"/>
        </a:p>
      </dgm:t>
    </dgm:pt>
    <dgm:pt modelId="{1DF95B25-17A4-4E88-992A-BCEB711FB2BE}" type="pres">
      <dgm:prSet presAssocID="{55E81AC1-FD52-43F8-91EC-019E605972F7}" presName="node" presStyleLbl="node1" presStyleIdx="0" presStyleCnt="8">
        <dgm:presLayoutVars>
          <dgm:bulletEnabled val="1"/>
        </dgm:presLayoutVars>
      </dgm:prSet>
      <dgm:spPr/>
      <dgm:t>
        <a:bodyPr/>
        <a:lstStyle/>
        <a:p>
          <a:endParaRPr lang="tr-TR"/>
        </a:p>
      </dgm:t>
    </dgm:pt>
    <dgm:pt modelId="{CA31D2E6-3DF0-4C27-A1DB-2CE509255690}" type="pres">
      <dgm:prSet presAssocID="{CFB82147-5E1B-4706-919A-8EC42B7C9DE8}" presName="sibTrans" presStyleCnt="0"/>
      <dgm:spPr/>
    </dgm:pt>
    <dgm:pt modelId="{F4A6AB14-AA63-4E02-97C6-7F59934EE3BC}" type="pres">
      <dgm:prSet presAssocID="{D13830E7-7391-40CE-8357-0E5DD933A43A}" presName="node" presStyleLbl="node1" presStyleIdx="1" presStyleCnt="8">
        <dgm:presLayoutVars>
          <dgm:bulletEnabled val="1"/>
        </dgm:presLayoutVars>
      </dgm:prSet>
      <dgm:spPr/>
      <dgm:t>
        <a:bodyPr/>
        <a:lstStyle/>
        <a:p>
          <a:endParaRPr lang="tr-TR"/>
        </a:p>
      </dgm:t>
    </dgm:pt>
    <dgm:pt modelId="{FE5DD3F3-B97F-4384-AF4A-69450CB97109}" type="pres">
      <dgm:prSet presAssocID="{7685B773-D4F1-4A8E-8FE6-F9F3ECDE605C}" presName="sibTrans" presStyleCnt="0"/>
      <dgm:spPr/>
    </dgm:pt>
    <dgm:pt modelId="{292ACCC2-0CE0-49AC-869C-4961B9A8EEAB}" type="pres">
      <dgm:prSet presAssocID="{DC838BD5-4290-4E77-AE11-385EB70EAB7B}" presName="node" presStyleLbl="node1" presStyleIdx="2" presStyleCnt="8">
        <dgm:presLayoutVars>
          <dgm:bulletEnabled val="1"/>
        </dgm:presLayoutVars>
      </dgm:prSet>
      <dgm:spPr/>
      <dgm:t>
        <a:bodyPr/>
        <a:lstStyle/>
        <a:p>
          <a:endParaRPr lang="tr-TR"/>
        </a:p>
      </dgm:t>
    </dgm:pt>
    <dgm:pt modelId="{6BAF83CC-E39C-4032-93B5-79B40A813000}" type="pres">
      <dgm:prSet presAssocID="{F4DE966F-51FC-498F-8796-C80A282D6F00}" presName="sibTrans" presStyleCnt="0"/>
      <dgm:spPr/>
    </dgm:pt>
    <dgm:pt modelId="{D2E01DB9-A9E7-425B-9595-B315334432C4}" type="pres">
      <dgm:prSet presAssocID="{CEDCDABC-AB17-4193-9491-1EDC057AF5A2}" presName="node" presStyleLbl="node1" presStyleIdx="3" presStyleCnt="8">
        <dgm:presLayoutVars>
          <dgm:bulletEnabled val="1"/>
        </dgm:presLayoutVars>
      </dgm:prSet>
      <dgm:spPr/>
      <dgm:t>
        <a:bodyPr/>
        <a:lstStyle/>
        <a:p>
          <a:endParaRPr lang="tr-TR"/>
        </a:p>
      </dgm:t>
    </dgm:pt>
    <dgm:pt modelId="{EDE8D86D-9DB9-4E48-A4EC-E609BF15D641}" type="pres">
      <dgm:prSet presAssocID="{8DB1C42E-3B6C-453D-8AED-A756353FFE8D}" presName="sibTrans" presStyleCnt="0"/>
      <dgm:spPr/>
    </dgm:pt>
    <dgm:pt modelId="{41AA8718-D314-4D47-9020-DACBFEC34CDB}" type="pres">
      <dgm:prSet presAssocID="{A954AF5E-67AB-4296-B3B1-082D7BEC3A2E}" presName="node" presStyleLbl="node1" presStyleIdx="4" presStyleCnt="8">
        <dgm:presLayoutVars>
          <dgm:bulletEnabled val="1"/>
        </dgm:presLayoutVars>
      </dgm:prSet>
      <dgm:spPr/>
      <dgm:t>
        <a:bodyPr/>
        <a:lstStyle/>
        <a:p>
          <a:endParaRPr lang="tr-TR"/>
        </a:p>
      </dgm:t>
    </dgm:pt>
    <dgm:pt modelId="{2BF767B5-C693-4910-94CC-0A1140DFE4FA}" type="pres">
      <dgm:prSet presAssocID="{0774CE9C-ADC2-451D-A758-035B5905F63B}" presName="sibTrans" presStyleCnt="0"/>
      <dgm:spPr/>
    </dgm:pt>
    <dgm:pt modelId="{FCCA7851-A6FB-42C3-8251-E4317F3532CA}" type="pres">
      <dgm:prSet presAssocID="{D1AE7F83-88BD-4AD7-B8F9-BC9A11BADB2E}" presName="node" presStyleLbl="node1" presStyleIdx="5" presStyleCnt="8">
        <dgm:presLayoutVars>
          <dgm:bulletEnabled val="1"/>
        </dgm:presLayoutVars>
      </dgm:prSet>
      <dgm:spPr/>
      <dgm:t>
        <a:bodyPr/>
        <a:lstStyle/>
        <a:p>
          <a:endParaRPr lang="tr-TR"/>
        </a:p>
      </dgm:t>
    </dgm:pt>
    <dgm:pt modelId="{F777ACB9-3667-45A7-B61F-01EB426FFCD0}" type="pres">
      <dgm:prSet presAssocID="{86B09881-1A05-4CD3-9CBE-B3A1D5A306CB}" presName="sibTrans" presStyleCnt="0"/>
      <dgm:spPr/>
    </dgm:pt>
    <dgm:pt modelId="{23138E2D-9697-4FCF-8291-C768A12C6302}" type="pres">
      <dgm:prSet presAssocID="{244E9FF3-4D85-4733-A77B-F3E9774CB14A}" presName="node" presStyleLbl="node1" presStyleIdx="6" presStyleCnt="8">
        <dgm:presLayoutVars>
          <dgm:bulletEnabled val="1"/>
        </dgm:presLayoutVars>
      </dgm:prSet>
      <dgm:spPr/>
      <dgm:t>
        <a:bodyPr/>
        <a:lstStyle/>
        <a:p>
          <a:endParaRPr lang="tr-TR"/>
        </a:p>
      </dgm:t>
    </dgm:pt>
    <dgm:pt modelId="{1543915D-7E55-42FB-9A10-9A49250FA0CC}" type="pres">
      <dgm:prSet presAssocID="{D9A626B0-D101-4EB2-89DA-EA1B225F8310}" presName="sibTrans" presStyleCnt="0"/>
      <dgm:spPr/>
    </dgm:pt>
    <dgm:pt modelId="{6D88315E-C80C-4C6F-AA76-5DE34886351C}" type="pres">
      <dgm:prSet presAssocID="{DF72A421-8B68-495B-9CD2-FA15E3E45A15}" presName="node" presStyleLbl="node1" presStyleIdx="7" presStyleCnt="8">
        <dgm:presLayoutVars>
          <dgm:bulletEnabled val="1"/>
        </dgm:presLayoutVars>
      </dgm:prSet>
      <dgm:spPr/>
      <dgm:t>
        <a:bodyPr/>
        <a:lstStyle/>
        <a:p>
          <a:endParaRPr lang="tr-TR"/>
        </a:p>
      </dgm:t>
    </dgm:pt>
  </dgm:ptLst>
  <dgm:cxnLst>
    <dgm:cxn modelId="{B898B0BB-40C1-4A7B-89CD-74C303AB61D1}" srcId="{AC5637DB-3331-44C3-BE36-EF0C6DA44939}" destId="{A954AF5E-67AB-4296-B3B1-082D7BEC3A2E}" srcOrd="4" destOrd="0" parTransId="{440976CF-67B6-4EC5-9840-98315F1DFEA7}" sibTransId="{0774CE9C-ADC2-451D-A758-035B5905F63B}"/>
    <dgm:cxn modelId="{2E36B934-DFCA-4166-B78B-6D1B7801E163}" srcId="{AC5637DB-3331-44C3-BE36-EF0C6DA44939}" destId="{244E9FF3-4D85-4733-A77B-F3E9774CB14A}" srcOrd="6" destOrd="0" parTransId="{91F50663-9BB9-4572-8C9E-73C3BE5632F5}" sibTransId="{D9A626B0-D101-4EB2-89DA-EA1B225F8310}"/>
    <dgm:cxn modelId="{16A27BFC-D6BE-44F3-88FD-D571233B6F47}" type="presOf" srcId="{244E9FF3-4D85-4733-A77B-F3E9774CB14A}" destId="{23138E2D-9697-4FCF-8291-C768A12C6302}" srcOrd="0" destOrd="0" presId="urn:microsoft.com/office/officeart/2005/8/layout/default"/>
    <dgm:cxn modelId="{EFE23252-A5EC-43AF-8354-C966FDB22D89}" srcId="{AC5637DB-3331-44C3-BE36-EF0C6DA44939}" destId="{D1AE7F83-88BD-4AD7-B8F9-BC9A11BADB2E}" srcOrd="5" destOrd="0" parTransId="{B7B601E6-552C-4257-92CD-46F6F3B14143}" sibTransId="{86B09881-1A05-4CD3-9CBE-B3A1D5A306CB}"/>
    <dgm:cxn modelId="{F1FA3711-F9AC-4DFB-B900-FCD9787AC762}" type="presOf" srcId="{CEDCDABC-AB17-4193-9491-1EDC057AF5A2}" destId="{D2E01DB9-A9E7-425B-9595-B315334432C4}" srcOrd="0" destOrd="0" presId="urn:microsoft.com/office/officeart/2005/8/layout/default"/>
    <dgm:cxn modelId="{92CDDEFA-AF46-4DDF-84A5-ECFFFB35B5B6}" type="presOf" srcId="{D1AE7F83-88BD-4AD7-B8F9-BC9A11BADB2E}" destId="{FCCA7851-A6FB-42C3-8251-E4317F3532CA}" srcOrd="0" destOrd="0" presId="urn:microsoft.com/office/officeart/2005/8/layout/default"/>
    <dgm:cxn modelId="{C0CB7BD7-1492-4927-9E9F-90BC7E84C491}" type="presOf" srcId="{D13830E7-7391-40CE-8357-0E5DD933A43A}" destId="{F4A6AB14-AA63-4E02-97C6-7F59934EE3BC}" srcOrd="0" destOrd="0" presId="urn:microsoft.com/office/officeart/2005/8/layout/default"/>
    <dgm:cxn modelId="{C2088D13-94D2-4170-B86F-BEB57507D8D2}" srcId="{AC5637DB-3331-44C3-BE36-EF0C6DA44939}" destId="{D13830E7-7391-40CE-8357-0E5DD933A43A}" srcOrd="1" destOrd="0" parTransId="{36B164A5-5B3C-4291-A60E-8E384976D8C6}" sibTransId="{7685B773-D4F1-4A8E-8FE6-F9F3ECDE605C}"/>
    <dgm:cxn modelId="{D62BA909-2C3A-4939-B5E9-BB1B5FD3D18F}" srcId="{AC5637DB-3331-44C3-BE36-EF0C6DA44939}" destId="{55E81AC1-FD52-43F8-91EC-019E605972F7}" srcOrd="0" destOrd="0" parTransId="{45BE4A2C-6CBD-494A-873A-A09DB3AF14E2}" sibTransId="{CFB82147-5E1B-4706-919A-8EC42B7C9DE8}"/>
    <dgm:cxn modelId="{BC0B6107-AF07-4529-8969-B065231DAC36}" type="presOf" srcId="{55E81AC1-FD52-43F8-91EC-019E605972F7}" destId="{1DF95B25-17A4-4E88-992A-BCEB711FB2BE}" srcOrd="0" destOrd="0" presId="urn:microsoft.com/office/officeart/2005/8/layout/default"/>
    <dgm:cxn modelId="{3CB12560-DDDC-4DC8-87B5-24DF62509C57}" type="presOf" srcId="{AC5637DB-3331-44C3-BE36-EF0C6DA44939}" destId="{5F18C9CB-FFB5-40AB-AF90-B5CD35465F96}" srcOrd="0" destOrd="0" presId="urn:microsoft.com/office/officeart/2005/8/layout/default"/>
    <dgm:cxn modelId="{3A01DBCB-4DC7-4CF7-8702-DF2241D923F7}" srcId="{AC5637DB-3331-44C3-BE36-EF0C6DA44939}" destId="{DC838BD5-4290-4E77-AE11-385EB70EAB7B}" srcOrd="2" destOrd="0" parTransId="{E600AFD6-80E2-42FC-B17B-ACD256AE7553}" sibTransId="{F4DE966F-51FC-498F-8796-C80A282D6F00}"/>
    <dgm:cxn modelId="{281ECEDA-FDFE-46CA-8004-60D84A0F8A95}" srcId="{AC5637DB-3331-44C3-BE36-EF0C6DA44939}" destId="{CEDCDABC-AB17-4193-9491-1EDC057AF5A2}" srcOrd="3" destOrd="0" parTransId="{485474E8-6937-4E5E-8E7C-8292AB522DFB}" sibTransId="{8DB1C42E-3B6C-453D-8AED-A756353FFE8D}"/>
    <dgm:cxn modelId="{C93FEEC0-2E06-4912-B3E5-08A3DA9CAD38}" type="presOf" srcId="{A954AF5E-67AB-4296-B3B1-082D7BEC3A2E}" destId="{41AA8718-D314-4D47-9020-DACBFEC34CDB}" srcOrd="0" destOrd="0" presId="urn:microsoft.com/office/officeart/2005/8/layout/default"/>
    <dgm:cxn modelId="{768D5823-B141-4B8F-95B0-8A940163CA2E}" type="presOf" srcId="{DF72A421-8B68-495B-9CD2-FA15E3E45A15}" destId="{6D88315E-C80C-4C6F-AA76-5DE34886351C}" srcOrd="0" destOrd="0" presId="urn:microsoft.com/office/officeart/2005/8/layout/default"/>
    <dgm:cxn modelId="{2282C7BD-FBA2-44FD-8E07-DF921C14B56B}" type="presOf" srcId="{DC838BD5-4290-4E77-AE11-385EB70EAB7B}" destId="{292ACCC2-0CE0-49AC-869C-4961B9A8EEAB}" srcOrd="0" destOrd="0" presId="urn:microsoft.com/office/officeart/2005/8/layout/default"/>
    <dgm:cxn modelId="{41C4FE72-4528-4312-ADC5-7536AA83778A}" srcId="{AC5637DB-3331-44C3-BE36-EF0C6DA44939}" destId="{DF72A421-8B68-495B-9CD2-FA15E3E45A15}" srcOrd="7" destOrd="0" parTransId="{1CA6748B-26F9-4987-AA37-74592A143190}" sibTransId="{A3FB3B86-E7A9-4415-B085-836DFC12164A}"/>
    <dgm:cxn modelId="{6419FE62-6CAD-485F-A118-CC15A800764B}" type="presParOf" srcId="{5F18C9CB-FFB5-40AB-AF90-B5CD35465F96}" destId="{1DF95B25-17A4-4E88-992A-BCEB711FB2BE}" srcOrd="0" destOrd="0" presId="urn:microsoft.com/office/officeart/2005/8/layout/default"/>
    <dgm:cxn modelId="{055B4C2B-49AA-4E83-9A8D-D98A24D18C2A}" type="presParOf" srcId="{5F18C9CB-FFB5-40AB-AF90-B5CD35465F96}" destId="{CA31D2E6-3DF0-4C27-A1DB-2CE509255690}" srcOrd="1" destOrd="0" presId="urn:microsoft.com/office/officeart/2005/8/layout/default"/>
    <dgm:cxn modelId="{CFDD384E-BF74-4FEA-82BA-D19CB95B9A12}" type="presParOf" srcId="{5F18C9CB-FFB5-40AB-AF90-B5CD35465F96}" destId="{F4A6AB14-AA63-4E02-97C6-7F59934EE3BC}" srcOrd="2" destOrd="0" presId="urn:microsoft.com/office/officeart/2005/8/layout/default"/>
    <dgm:cxn modelId="{76B5B487-4BD4-4056-A167-0BB3A1CEB79A}" type="presParOf" srcId="{5F18C9CB-FFB5-40AB-AF90-B5CD35465F96}" destId="{FE5DD3F3-B97F-4384-AF4A-69450CB97109}" srcOrd="3" destOrd="0" presId="urn:microsoft.com/office/officeart/2005/8/layout/default"/>
    <dgm:cxn modelId="{1F140CAC-86F3-496F-96BC-44474EA07814}" type="presParOf" srcId="{5F18C9CB-FFB5-40AB-AF90-B5CD35465F96}" destId="{292ACCC2-0CE0-49AC-869C-4961B9A8EEAB}" srcOrd="4" destOrd="0" presId="urn:microsoft.com/office/officeart/2005/8/layout/default"/>
    <dgm:cxn modelId="{D9C20420-B63B-4D56-8466-B2DE803A79BA}" type="presParOf" srcId="{5F18C9CB-FFB5-40AB-AF90-B5CD35465F96}" destId="{6BAF83CC-E39C-4032-93B5-79B40A813000}" srcOrd="5" destOrd="0" presId="urn:microsoft.com/office/officeart/2005/8/layout/default"/>
    <dgm:cxn modelId="{CA42E929-186C-4C20-9285-839761F9215B}" type="presParOf" srcId="{5F18C9CB-FFB5-40AB-AF90-B5CD35465F96}" destId="{D2E01DB9-A9E7-425B-9595-B315334432C4}" srcOrd="6" destOrd="0" presId="urn:microsoft.com/office/officeart/2005/8/layout/default"/>
    <dgm:cxn modelId="{79BB5B81-9A61-4215-84D9-36E1600E366F}" type="presParOf" srcId="{5F18C9CB-FFB5-40AB-AF90-B5CD35465F96}" destId="{EDE8D86D-9DB9-4E48-A4EC-E609BF15D641}" srcOrd="7" destOrd="0" presId="urn:microsoft.com/office/officeart/2005/8/layout/default"/>
    <dgm:cxn modelId="{C367421B-520B-4217-878F-EE6B20825E0D}" type="presParOf" srcId="{5F18C9CB-FFB5-40AB-AF90-B5CD35465F96}" destId="{41AA8718-D314-4D47-9020-DACBFEC34CDB}" srcOrd="8" destOrd="0" presId="urn:microsoft.com/office/officeart/2005/8/layout/default"/>
    <dgm:cxn modelId="{F587713C-4217-4420-B81C-7CE622BE4A56}" type="presParOf" srcId="{5F18C9CB-FFB5-40AB-AF90-B5CD35465F96}" destId="{2BF767B5-C693-4910-94CC-0A1140DFE4FA}" srcOrd="9" destOrd="0" presId="urn:microsoft.com/office/officeart/2005/8/layout/default"/>
    <dgm:cxn modelId="{37797317-7758-472C-B7EF-1E41BF2CD2BA}" type="presParOf" srcId="{5F18C9CB-FFB5-40AB-AF90-B5CD35465F96}" destId="{FCCA7851-A6FB-42C3-8251-E4317F3532CA}" srcOrd="10" destOrd="0" presId="urn:microsoft.com/office/officeart/2005/8/layout/default"/>
    <dgm:cxn modelId="{767689BA-6BFF-42DE-845A-A35A022860A1}" type="presParOf" srcId="{5F18C9CB-FFB5-40AB-AF90-B5CD35465F96}" destId="{F777ACB9-3667-45A7-B61F-01EB426FFCD0}" srcOrd="11" destOrd="0" presId="urn:microsoft.com/office/officeart/2005/8/layout/default"/>
    <dgm:cxn modelId="{AC022268-6DF8-4D06-A19C-492D5175507E}" type="presParOf" srcId="{5F18C9CB-FFB5-40AB-AF90-B5CD35465F96}" destId="{23138E2D-9697-4FCF-8291-C768A12C6302}" srcOrd="12" destOrd="0" presId="urn:microsoft.com/office/officeart/2005/8/layout/default"/>
    <dgm:cxn modelId="{6FB6484A-848B-4617-B94D-164E525BE5FC}" type="presParOf" srcId="{5F18C9CB-FFB5-40AB-AF90-B5CD35465F96}" destId="{1543915D-7E55-42FB-9A10-9A49250FA0CC}" srcOrd="13" destOrd="0" presId="urn:microsoft.com/office/officeart/2005/8/layout/default"/>
    <dgm:cxn modelId="{14FAED6B-2FFC-4C22-9A48-B0CCC0EB7090}" type="presParOf" srcId="{5F18C9CB-FFB5-40AB-AF90-B5CD35465F96}" destId="{6D88315E-C80C-4C6F-AA76-5DE34886351C}"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6F6C0C-555A-4AAA-892F-120C2D52E597}"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3DF61D78-3F93-4A19-B06D-E78CF94FE1C1}">
      <dgm:prSet/>
      <dgm:spPr/>
      <dgm:t>
        <a:bodyPr/>
        <a:lstStyle/>
        <a:p>
          <a:endParaRPr lang="tr-TR" dirty="0"/>
        </a:p>
      </dgm:t>
    </dgm:pt>
    <dgm:pt modelId="{355BF397-6E08-4266-99A0-910A9AB16800}" type="parTrans" cxnId="{522B2C10-C03B-4A9C-B8BF-31950A6E1628}">
      <dgm:prSet/>
      <dgm:spPr/>
      <dgm:t>
        <a:bodyPr/>
        <a:lstStyle/>
        <a:p>
          <a:endParaRPr lang="en-US"/>
        </a:p>
      </dgm:t>
    </dgm:pt>
    <dgm:pt modelId="{07FBCB5D-B3E7-496B-862A-666D7C19325E}" type="sibTrans" cxnId="{522B2C10-C03B-4A9C-B8BF-31950A6E1628}">
      <dgm:prSet/>
      <dgm:spPr/>
      <dgm:t>
        <a:bodyPr/>
        <a:lstStyle/>
        <a:p>
          <a:endParaRPr lang="en-US"/>
        </a:p>
      </dgm:t>
    </dgm:pt>
    <dgm:pt modelId="{03A9C96E-1644-45F8-A2C1-1557C7183024}">
      <dgm:prSet/>
      <dgm:spPr/>
      <dgm:t>
        <a:bodyPr/>
        <a:lstStyle/>
        <a:p>
          <a:r>
            <a:rPr lang="tr-TR" b="1" dirty="0"/>
            <a:t>Sıcaklık</a:t>
          </a:r>
          <a:r>
            <a:rPr lang="tr-TR" dirty="0"/>
            <a:t> (yüksek-düşük).</a:t>
          </a:r>
          <a:endParaRPr lang="en-US" dirty="0"/>
        </a:p>
      </dgm:t>
    </dgm:pt>
    <dgm:pt modelId="{1E627106-CF59-4D7F-9FC3-ADDE2EC79029}" type="parTrans" cxnId="{5108EE6E-4B74-4BD2-91FE-5A3359DCC0DF}">
      <dgm:prSet/>
      <dgm:spPr/>
      <dgm:t>
        <a:bodyPr/>
        <a:lstStyle/>
        <a:p>
          <a:endParaRPr lang="en-US"/>
        </a:p>
      </dgm:t>
    </dgm:pt>
    <dgm:pt modelId="{C07D1054-2210-4CA0-9CA7-248C89B4B0B0}" type="sibTrans" cxnId="{5108EE6E-4B74-4BD2-91FE-5A3359DCC0DF}">
      <dgm:prSet/>
      <dgm:spPr/>
      <dgm:t>
        <a:bodyPr/>
        <a:lstStyle/>
        <a:p>
          <a:endParaRPr lang="en-US"/>
        </a:p>
      </dgm:t>
    </dgm:pt>
    <dgm:pt modelId="{A6EDFC68-4801-43B4-82DC-63DFF7CEBE37}">
      <dgm:prSet/>
      <dgm:spPr/>
      <dgm:t>
        <a:bodyPr/>
        <a:lstStyle/>
        <a:p>
          <a:r>
            <a:rPr lang="tr-TR" b="1" dirty="0"/>
            <a:t>Mantık yürütme</a:t>
          </a:r>
          <a:r>
            <a:rPr lang="tr-TR" dirty="0"/>
            <a:t> (yüksek-düşük).</a:t>
          </a:r>
          <a:endParaRPr lang="en-US" dirty="0"/>
        </a:p>
      </dgm:t>
    </dgm:pt>
    <dgm:pt modelId="{86B42229-2B9B-4FE3-ADB9-385162ECA7F4}" type="parTrans" cxnId="{0E87E8E1-0F3C-47F9-8EC7-4D9D6D2FAF06}">
      <dgm:prSet/>
      <dgm:spPr/>
      <dgm:t>
        <a:bodyPr/>
        <a:lstStyle/>
        <a:p>
          <a:endParaRPr lang="en-US"/>
        </a:p>
      </dgm:t>
    </dgm:pt>
    <dgm:pt modelId="{09230453-CB12-412B-86F4-4A072BEE3A03}" type="sibTrans" cxnId="{0E87E8E1-0F3C-47F9-8EC7-4D9D6D2FAF06}">
      <dgm:prSet/>
      <dgm:spPr/>
      <dgm:t>
        <a:bodyPr/>
        <a:lstStyle/>
        <a:p>
          <a:endParaRPr lang="en-US"/>
        </a:p>
      </dgm:t>
    </dgm:pt>
    <dgm:pt modelId="{3302A737-A72D-439B-8F39-70B03A3DC64C}">
      <dgm:prSet/>
      <dgm:spPr/>
      <dgm:t>
        <a:bodyPr/>
        <a:lstStyle/>
        <a:p>
          <a:r>
            <a:rPr lang="tr-TR" b="1" dirty="0"/>
            <a:t>Duygusal İstikrar</a:t>
          </a:r>
          <a:r>
            <a:rPr lang="tr-TR" dirty="0"/>
            <a:t> (benliğin zayıflık ya da güçlülük durumu)</a:t>
          </a:r>
          <a:endParaRPr lang="en-US" dirty="0"/>
        </a:p>
      </dgm:t>
    </dgm:pt>
    <dgm:pt modelId="{F7A10FE5-CE5B-4674-B092-38942E04A911}" type="parTrans" cxnId="{5BC10298-47C7-4249-864C-C7ED45B904B8}">
      <dgm:prSet/>
      <dgm:spPr/>
      <dgm:t>
        <a:bodyPr/>
        <a:lstStyle/>
        <a:p>
          <a:endParaRPr lang="en-US"/>
        </a:p>
      </dgm:t>
    </dgm:pt>
    <dgm:pt modelId="{1CF5B4CC-40A5-4644-9678-309CE7A407C5}" type="sibTrans" cxnId="{5BC10298-47C7-4249-864C-C7ED45B904B8}">
      <dgm:prSet/>
      <dgm:spPr/>
      <dgm:t>
        <a:bodyPr/>
        <a:lstStyle/>
        <a:p>
          <a:endParaRPr lang="en-US"/>
        </a:p>
      </dgm:t>
    </dgm:pt>
    <dgm:pt modelId="{0D91B021-7E9F-46C8-BCBA-ED892F214E7D}">
      <dgm:prSet/>
      <dgm:spPr/>
      <dgm:t>
        <a:bodyPr/>
        <a:lstStyle/>
        <a:p>
          <a:r>
            <a:rPr lang="tr-TR" b="1" dirty="0"/>
            <a:t>Üstünlük</a:t>
          </a:r>
          <a:r>
            <a:rPr lang="tr-TR" dirty="0"/>
            <a:t> (hakimiyet-itaat).</a:t>
          </a:r>
          <a:endParaRPr lang="en-US" dirty="0"/>
        </a:p>
      </dgm:t>
    </dgm:pt>
    <dgm:pt modelId="{A91A2ADF-8A12-4D84-B0ED-038DCD8D1FC2}" type="parTrans" cxnId="{5D328085-9692-4730-9C4E-4A8BB19A3EDC}">
      <dgm:prSet/>
      <dgm:spPr/>
      <dgm:t>
        <a:bodyPr/>
        <a:lstStyle/>
        <a:p>
          <a:endParaRPr lang="en-US"/>
        </a:p>
      </dgm:t>
    </dgm:pt>
    <dgm:pt modelId="{E1BCE856-DEA7-4E80-9107-1993EEFCEB78}" type="sibTrans" cxnId="{5D328085-9692-4730-9C4E-4A8BB19A3EDC}">
      <dgm:prSet/>
      <dgm:spPr/>
      <dgm:t>
        <a:bodyPr/>
        <a:lstStyle/>
        <a:p>
          <a:endParaRPr lang="en-US"/>
        </a:p>
      </dgm:t>
    </dgm:pt>
    <dgm:pt modelId="{1D27D74E-B8A2-4FC2-90CE-69FBC7001565}">
      <dgm:prSet/>
      <dgm:spPr/>
      <dgm:t>
        <a:bodyPr/>
        <a:lstStyle/>
        <a:p>
          <a:r>
            <a:rPr lang="tr-TR" b="1" dirty="0"/>
            <a:t>Canlılık</a:t>
          </a:r>
          <a:r>
            <a:rPr lang="tr-TR" dirty="0"/>
            <a:t> (</a:t>
          </a:r>
          <a:r>
            <a:rPr lang="tr-TR" dirty="0" err="1"/>
            <a:t>surgency-desurgency</a:t>
          </a:r>
          <a:r>
            <a:rPr lang="tr-TR" dirty="0"/>
            <a:t> /pozitiflik-negatiflik).</a:t>
          </a:r>
          <a:endParaRPr lang="en-US" dirty="0"/>
        </a:p>
      </dgm:t>
    </dgm:pt>
    <dgm:pt modelId="{8B646701-9857-4D0A-9E88-7A0D7897AF2D}" type="parTrans" cxnId="{E44456A0-B12B-4A2E-A1D5-841C88B19C66}">
      <dgm:prSet/>
      <dgm:spPr/>
      <dgm:t>
        <a:bodyPr/>
        <a:lstStyle/>
        <a:p>
          <a:endParaRPr lang="en-US"/>
        </a:p>
      </dgm:t>
    </dgm:pt>
    <dgm:pt modelId="{D762ABC0-40C2-4C55-89CC-244D4697FDD4}" type="sibTrans" cxnId="{E44456A0-B12B-4A2E-A1D5-841C88B19C66}">
      <dgm:prSet/>
      <dgm:spPr/>
      <dgm:t>
        <a:bodyPr/>
        <a:lstStyle/>
        <a:p>
          <a:endParaRPr lang="en-US"/>
        </a:p>
      </dgm:t>
    </dgm:pt>
    <dgm:pt modelId="{4F526068-EEB3-4E4B-BBF1-19F6A5BCB26E}">
      <dgm:prSet/>
      <dgm:spPr/>
      <dgm:t>
        <a:bodyPr/>
        <a:lstStyle/>
        <a:p>
          <a:r>
            <a:rPr lang="tr-TR" b="1" dirty="0"/>
            <a:t>Kural Bilinci</a:t>
          </a:r>
          <a:r>
            <a:rPr lang="tr-TR" dirty="0"/>
            <a:t> (yüksek süper-ego gücü-düşük süper-ego gücü).</a:t>
          </a:r>
          <a:endParaRPr lang="en-US" dirty="0"/>
        </a:p>
      </dgm:t>
    </dgm:pt>
    <dgm:pt modelId="{CDDD49ED-FAE0-48E3-8D06-97AE7C518317}" type="parTrans" cxnId="{5589ADB4-D599-4391-BE27-B28297BC0E04}">
      <dgm:prSet/>
      <dgm:spPr/>
      <dgm:t>
        <a:bodyPr/>
        <a:lstStyle/>
        <a:p>
          <a:endParaRPr lang="en-US"/>
        </a:p>
      </dgm:t>
    </dgm:pt>
    <dgm:pt modelId="{9D655BEA-031E-465B-976C-398EC39F3015}" type="sibTrans" cxnId="{5589ADB4-D599-4391-BE27-B28297BC0E04}">
      <dgm:prSet/>
      <dgm:spPr/>
      <dgm:t>
        <a:bodyPr/>
        <a:lstStyle/>
        <a:p>
          <a:endParaRPr lang="en-US"/>
        </a:p>
      </dgm:t>
    </dgm:pt>
    <dgm:pt modelId="{DC23FAE8-3516-443A-A37F-B782F7A853BF}">
      <dgm:prSet/>
      <dgm:spPr/>
      <dgm:t>
        <a:bodyPr/>
        <a:lstStyle/>
        <a:p>
          <a:r>
            <a:rPr lang="tr-TR" b="1" dirty="0"/>
            <a:t>Sosyal Cesaret</a:t>
          </a:r>
          <a:r>
            <a:rPr lang="tr-TR" dirty="0"/>
            <a:t> (</a:t>
          </a:r>
          <a:r>
            <a:rPr lang="tr-TR" dirty="0" err="1"/>
            <a:t>Threctia</a:t>
          </a:r>
          <a:r>
            <a:rPr lang="tr-TR" dirty="0"/>
            <a:t> / utangaçlık-</a:t>
          </a:r>
          <a:r>
            <a:rPr lang="tr-TR" dirty="0" err="1"/>
            <a:t>Parmia</a:t>
          </a:r>
          <a:r>
            <a:rPr lang="tr-TR" dirty="0"/>
            <a:t> / cesaret).</a:t>
          </a:r>
          <a:endParaRPr lang="en-US" dirty="0"/>
        </a:p>
      </dgm:t>
    </dgm:pt>
    <dgm:pt modelId="{4B260BCC-8DF1-41C3-A208-7C65213AC8AB}" type="parTrans" cxnId="{25812F3F-77EC-4E64-B3C0-337C10BE42F3}">
      <dgm:prSet/>
      <dgm:spPr/>
      <dgm:t>
        <a:bodyPr/>
        <a:lstStyle/>
        <a:p>
          <a:endParaRPr lang="en-US"/>
        </a:p>
      </dgm:t>
    </dgm:pt>
    <dgm:pt modelId="{DD5E5156-D459-47CA-B26D-E1397519FD2D}" type="sibTrans" cxnId="{25812F3F-77EC-4E64-B3C0-337C10BE42F3}">
      <dgm:prSet/>
      <dgm:spPr/>
      <dgm:t>
        <a:bodyPr/>
        <a:lstStyle/>
        <a:p>
          <a:endParaRPr lang="en-US"/>
        </a:p>
      </dgm:t>
    </dgm:pt>
    <dgm:pt modelId="{6E1B4E9E-93EE-4B0A-96F8-F89695F4F185}">
      <dgm:prSet/>
      <dgm:spPr/>
      <dgm:t>
        <a:bodyPr/>
        <a:lstStyle/>
        <a:p>
          <a:r>
            <a:rPr lang="tr-TR" b="1" dirty="0"/>
            <a:t>Hassasiyet</a:t>
          </a:r>
          <a:r>
            <a:rPr lang="tr-TR" dirty="0"/>
            <a:t> (</a:t>
          </a:r>
          <a:r>
            <a:rPr lang="tr-TR" dirty="0" err="1"/>
            <a:t>Premsia</a:t>
          </a:r>
          <a:r>
            <a:rPr lang="tr-TR" dirty="0"/>
            <a:t> / hassasiyet </a:t>
          </a:r>
          <a:r>
            <a:rPr lang="tr-TR" dirty="0" err="1"/>
            <a:t>Harria</a:t>
          </a:r>
          <a:r>
            <a:rPr lang="tr-TR" dirty="0"/>
            <a:t> / dayanıklılık).</a:t>
          </a:r>
          <a:endParaRPr lang="en-US" dirty="0"/>
        </a:p>
      </dgm:t>
    </dgm:pt>
    <dgm:pt modelId="{7AAA8155-9485-4C6B-AB91-9BD92DD48E21}" type="parTrans" cxnId="{08C75505-5AF0-4E44-958B-E75490C5D0BD}">
      <dgm:prSet/>
      <dgm:spPr/>
      <dgm:t>
        <a:bodyPr/>
        <a:lstStyle/>
        <a:p>
          <a:endParaRPr lang="en-US"/>
        </a:p>
      </dgm:t>
    </dgm:pt>
    <dgm:pt modelId="{B1E97672-A431-45E0-A4B5-1003F33B455C}" type="sibTrans" cxnId="{08C75505-5AF0-4E44-958B-E75490C5D0BD}">
      <dgm:prSet/>
      <dgm:spPr/>
      <dgm:t>
        <a:bodyPr/>
        <a:lstStyle/>
        <a:p>
          <a:endParaRPr lang="en-US"/>
        </a:p>
      </dgm:t>
    </dgm:pt>
    <dgm:pt modelId="{CE63F3CE-30E2-4770-B4A5-A3AB2358F25B}">
      <dgm:prSet/>
      <dgm:spPr/>
      <dgm:t>
        <a:bodyPr/>
        <a:lstStyle/>
        <a:p>
          <a:r>
            <a:rPr lang="tr-TR" b="1" dirty="0"/>
            <a:t>İhtiyat</a:t>
          </a:r>
          <a:r>
            <a:rPr lang="tr-TR" dirty="0"/>
            <a:t> (</a:t>
          </a:r>
          <a:r>
            <a:rPr lang="tr-TR" dirty="0" err="1"/>
            <a:t>Alaxia</a:t>
          </a:r>
          <a:r>
            <a:rPr lang="tr-TR" dirty="0"/>
            <a:t> / güven-</a:t>
          </a:r>
          <a:r>
            <a:rPr lang="tr-TR" dirty="0" err="1"/>
            <a:t>Protension</a:t>
          </a:r>
          <a:r>
            <a:rPr lang="tr-TR" dirty="0"/>
            <a:t> / güvensizlik).</a:t>
          </a:r>
          <a:endParaRPr lang="en-US" dirty="0"/>
        </a:p>
      </dgm:t>
    </dgm:pt>
    <dgm:pt modelId="{990019CB-314A-4F4D-AE17-B6A688DF49D9}" type="parTrans" cxnId="{09076A5F-FD2C-4967-9905-8307A3F9A1AC}">
      <dgm:prSet/>
      <dgm:spPr/>
      <dgm:t>
        <a:bodyPr/>
        <a:lstStyle/>
        <a:p>
          <a:endParaRPr lang="en-US"/>
        </a:p>
      </dgm:t>
    </dgm:pt>
    <dgm:pt modelId="{3B0CCDDD-0511-4C5C-826E-91B1E2CC2F09}" type="sibTrans" cxnId="{09076A5F-FD2C-4967-9905-8307A3F9A1AC}">
      <dgm:prSet/>
      <dgm:spPr/>
      <dgm:t>
        <a:bodyPr/>
        <a:lstStyle/>
        <a:p>
          <a:endParaRPr lang="en-US"/>
        </a:p>
      </dgm:t>
    </dgm:pt>
    <dgm:pt modelId="{E64968E9-0CF8-48E0-8848-1368983852DC}">
      <dgm:prSet/>
      <dgm:spPr/>
      <dgm:t>
        <a:bodyPr/>
        <a:lstStyle/>
        <a:p>
          <a:r>
            <a:rPr lang="tr-TR" b="1" dirty="0"/>
            <a:t>Dalgınlık</a:t>
          </a:r>
          <a:r>
            <a:rPr lang="tr-TR" dirty="0"/>
            <a:t> (</a:t>
          </a:r>
          <a:r>
            <a:rPr lang="tr-TR" dirty="0" err="1"/>
            <a:t>Praxernia</a:t>
          </a:r>
          <a:r>
            <a:rPr lang="tr-TR" dirty="0"/>
            <a:t> / pragmatizm-</a:t>
          </a:r>
          <a:r>
            <a:rPr lang="tr-TR" dirty="0" err="1"/>
            <a:t>Autia</a:t>
          </a:r>
          <a:r>
            <a:rPr lang="tr-TR" dirty="0"/>
            <a:t> / hayal gücü).</a:t>
          </a:r>
          <a:endParaRPr lang="en-US" dirty="0"/>
        </a:p>
      </dgm:t>
    </dgm:pt>
    <dgm:pt modelId="{24188D76-54BC-451E-AF05-6B50C3F73A29}" type="parTrans" cxnId="{105EA4E9-1EEE-4331-A7B7-65B23C489191}">
      <dgm:prSet/>
      <dgm:spPr/>
      <dgm:t>
        <a:bodyPr/>
        <a:lstStyle/>
        <a:p>
          <a:endParaRPr lang="en-US"/>
        </a:p>
      </dgm:t>
    </dgm:pt>
    <dgm:pt modelId="{8FE57EE9-6214-4A19-B686-94FB2F7151E1}" type="sibTrans" cxnId="{105EA4E9-1EEE-4331-A7B7-65B23C489191}">
      <dgm:prSet/>
      <dgm:spPr/>
      <dgm:t>
        <a:bodyPr/>
        <a:lstStyle/>
        <a:p>
          <a:endParaRPr lang="en-US"/>
        </a:p>
      </dgm:t>
    </dgm:pt>
    <dgm:pt modelId="{32FCFB3A-0E5B-4383-9019-0BBB480A5D10}">
      <dgm:prSet/>
      <dgm:spPr/>
      <dgm:t>
        <a:bodyPr/>
        <a:lstStyle/>
        <a:p>
          <a:r>
            <a:rPr lang="tr-TR" b="1" dirty="0"/>
            <a:t>Gizlilik</a:t>
          </a:r>
          <a:r>
            <a:rPr lang="tr-TR" dirty="0"/>
            <a:t> (Saflık/ açıkgözlülük).</a:t>
          </a:r>
          <a:endParaRPr lang="en-US" dirty="0"/>
        </a:p>
      </dgm:t>
    </dgm:pt>
    <dgm:pt modelId="{3A4C272D-3922-42E8-AF9D-DF360EBAB7FE}" type="parTrans" cxnId="{B89156A2-2E35-484D-B0C4-52D6233B4955}">
      <dgm:prSet/>
      <dgm:spPr/>
      <dgm:t>
        <a:bodyPr/>
        <a:lstStyle/>
        <a:p>
          <a:endParaRPr lang="en-US"/>
        </a:p>
      </dgm:t>
    </dgm:pt>
    <dgm:pt modelId="{5C577F34-8CE2-45FC-8387-B16E7505ACC0}" type="sibTrans" cxnId="{B89156A2-2E35-484D-B0C4-52D6233B4955}">
      <dgm:prSet/>
      <dgm:spPr/>
      <dgm:t>
        <a:bodyPr/>
        <a:lstStyle/>
        <a:p>
          <a:endParaRPr lang="en-US"/>
        </a:p>
      </dgm:t>
    </dgm:pt>
    <dgm:pt modelId="{B7411D8E-7C5C-492D-AFFC-CD87597844F3}">
      <dgm:prSet/>
      <dgm:spPr/>
      <dgm:t>
        <a:bodyPr/>
        <a:lstStyle/>
        <a:p>
          <a:r>
            <a:rPr lang="tr-TR" b="1" dirty="0"/>
            <a:t>Anlama</a:t>
          </a:r>
          <a:r>
            <a:rPr lang="tr-TR" dirty="0"/>
            <a:t> (suçluluk eğilimli-tasasız).</a:t>
          </a:r>
          <a:endParaRPr lang="en-US" dirty="0"/>
        </a:p>
      </dgm:t>
    </dgm:pt>
    <dgm:pt modelId="{8CD68394-F8CF-4781-8A9F-522B26FE6F22}" type="parTrans" cxnId="{B6CF997B-5071-4647-B005-2420EA1096F7}">
      <dgm:prSet/>
      <dgm:spPr/>
      <dgm:t>
        <a:bodyPr/>
        <a:lstStyle/>
        <a:p>
          <a:endParaRPr lang="en-US"/>
        </a:p>
      </dgm:t>
    </dgm:pt>
    <dgm:pt modelId="{73DF840B-E624-4152-AA39-4E9652685ED0}" type="sibTrans" cxnId="{B6CF997B-5071-4647-B005-2420EA1096F7}">
      <dgm:prSet/>
      <dgm:spPr/>
      <dgm:t>
        <a:bodyPr/>
        <a:lstStyle/>
        <a:p>
          <a:endParaRPr lang="en-US"/>
        </a:p>
      </dgm:t>
    </dgm:pt>
    <dgm:pt modelId="{80D5FA40-8E69-4111-BF59-340A45B29DD9}">
      <dgm:prSet/>
      <dgm:spPr/>
      <dgm:t>
        <a:bodyPr/>
        <a:lstStyle/>
        <a:p>
          <a:r>
            <a:rPr lang="tr-TR" b="1" dirty="0"/>
            <a:t>Değişime</a:t>
          </a:r>
          <a:r>
            <a:rPr lang="tr-TR" dirty="0"/>
            <a:t> Açıklık (radikalizm-muhafazakârlık).</a:t>
          </a:r>
          <a:endParaRPr lang="en-US" dirty="0"/>
        </a:p>
      </dgm:t>
    </dgm:pt>
    <dgm:pt modelId="{839C932F-DAF2-4573-B643-2D67C16A701C}" type="parTrans" cxnId="{84D85A94-1464-4B76-B3F2-428C2BAA9CA7}">
      <dgm:prSet/>
      <dgm:spPr/>
      <dgm:t>
        <a:bodyPr/>
        <a:lstStyle/>
        <a:p>
          <a:endParaRPr lang="en-US"/>
        </a:p>
      </dgm:t>
    </dgm:pt>
    <dgm:pt modelId="{72258C69-D199-4A6C-8C6D-BF50CACF6AAF}" type="sibTrans" cxnId="{84D85A94-1464-4B76-B3F2-428C2BAA9CA7}">
      <dgm:prSet/>
      <dgm:spPr/>
      <dgm:t>
        <a:bodyPr/>
        <a:lstStyle/>
        <a:p>
          <a:endParaRPr lang="en-US"/>
        </a:p>
      </dgm:t>
    </dgm:pt>
    <dgm:pt modelId="{D3C5016E-8476-4BBE-BB0F-F8704465E587}">
      <dgm:prSet/>
      <dgm:spPr/>
      <dgm:t>
        <a:bodyPr/>
        <a:lstStyle/>
        <a:p>
          <a:r>
            <a:rPr lang="tr-TR" b="1" dirty="0"/>
            <a:t>Öz-Güven</a:t>
          </a:r>
          <a:r>
            <a:rPr lang="tr-TR" dirty="0"/>
            <a:t> (kendine yeterlilik / grup bağlılığı).</a:t>
          </a:r>
          <a:endParaRPr lang="en-US" dirty="0"/>
        </a:p>
      </dgm:t>
    </dgm:pt>
    <dgm:pt modelId="{3C95A4E8-C74F-425C-994B-6AD7BA18B05D}" type="parTrans" cxnId="{3C63726E-CA35-464D-A38F-46903F7D510E}">
      <dgm:prSet/>
      <dgm:spPr/>
      <dgm:t>
        <a:bodyPr/>
        <a:lstStyle/>
        <a:p>
          <a:endParaRPr lang="en-US"/>
        </a:p>
      </dgm:t>
    </dgm:pt>
    <dgm:pt modelId="{9C0C9349-E0DD-4669-8F07-B3B96A4328E7}" type="sibTrans" cxnId="{3C63726E-CA35-464D-A38F-46903F7D510E}">
      <dgm:prSet/>
      <dgm:spPr/>
      <dgm:t>
        <a:bodyPr/>
        <a:lstStyle/>
        <a:p>
          <a:endParaRPr lang="en-US"/>
        </a:p>
      </dgm:t>
    </dgm:pt>
    <dgm:pt modelId="{A251FAC6-141C-4434-9ADE-8C62980EA68C}">
      <dgm:prSet/>
      <dgm:spPr/>
      <dgm:t>
        <a:bodyPr/>
        <a:lstStyle/>
        <a:p>
          <a:r>
            <a:rPr lang="tr-TR" b="1" dirty="0"/>
            <a:t>Mükemmeliyetçilik</a:t>
          </a:r>
          <a:r>
            <a:rPr lang="tr-TR" dirty="0"/>
            <a:t> (Yüksek Benlik Kavramı Kontrolü- Düşük entegrasyon).</a:t>
          </a:r>
          <a:endParaRPr lang="en-US" dirty="0"/>
        </a:p>
      </dgm:t>
    </dgm:pt>
    <dgm:pt modelId="{49AC3D8B-BF90-4E2D-9252-F515651F95D9}" type="parTrans" cxnId="{18246617-44D2-4A72-B98A-86467159F6EF}">
      <dgm:prSet/>
      <dgm:spPr/>
      <dgm:t>
        <a:bodyPr/>
        <a:lstStyle/>
        <a:p>
          <a:endParaRPr lang="en-US"/>
        </a:p>
      </dgm:t>
    </dgm:pt>
    <dgm:pt modelId="{32EE2076-4D59-47F3-BABE-434C18F554C6}" type="sibTrans" cxnId="{18246617-44D2-4A72-B98A-86467159F6EF}">
      <dgm:prSet/>
      <dgm:spPr/>
      <dgm:t>
        <a:bodyPr/>
        <a:lstStyle/>
        <a:p>
          <a:endParaRPr lang="en-US"/>
        </a:p>
      </dgm:t>
    </dgm:pt>
    <dgm:pt modelId="{B64A1BB2-1AC1-4A3E-90B1-8A5DE57CFA9A}">
      <dgm:prSet/>
      <dgm:spPr/>
      <dgm:t>
        <a:bodyPr/>
        <a:lstStyle/>
        <a:p>
          <a:r>
            <a:rPr lang="tr-TR" b="1" dirty="0"/>
            <a:t>Gerilim</a:t>
          </a:r>
          <a:r>
            <a:rPr lang="tr-TR" dirty="0"/>
            <a:t> (Düşük Gerginlik-Yüksek Gerginlik).</a:t>
          </a:r>
          <a:endParaRPr lang="en-US" dirty="0"/>
        </a:p>
      </dgm:t>
    </dgm:pt>
    <dgm:pt modelId="{FE0E9600-9EAC-4F56-A1AF-33F5014BD029}" type="parTrans" cxnId="{2D016E9A-ABDA-4DF4-A7C1-D7E37C11B147}">
      <dgm:prSet/>
      <dgm:spPr/>
      <dgm:t>
        <a:bodyPr/>
        <a:lstStyle/>
        <a:p>
          <a:endParaRPr lang="en-US"/>
        </a:p>
      </dgm:t>
    </dgm:pt>
    <dgm:pt modelId="{90703259-F58E-4F82-87C7-9AAE9BBA39B7}" type="sibTrans" cxnId="{2D016E9A-ABDA-4DF4-A7C1-D7E37C11B147}">
      <dgm:prSet/>
      <dgm:spPr/>
      <dgm:t>
        <a:bodyPr/>
        <a:lstStyle/>
        <a:p>
          <a:endParaRPr lang="en-US"/>
        </a:p>
      </dgm:t>
    </dgm:pt>
    <dgm:pt modelId="{0ADADB62-593F-4F2B-A992-584264BFD452}" type="pres">
      <dgm:prSet presAssocID="{6E6F6C0C-555A-4AAA-892F-120C2D52E597}" presName="vert0" presStyleCnt="0">
        <dgm:presLayoutVars>
          <dgm:dir/>
          <dgm:animOne val="branch"/>
          <dgm:animLvl val="lvl"/>
        </dgm:presLayoutVars>
      </dgm:prSet>
      <dgm:spPr/>
      <dgm:t>
        <a:bodyPr/>
        <a:lstStyle/>
        <a:p>
          <a:endParaRPr lang="tr-TR"/>
        </a:p>
      </dgm:t>
    </dgm:pt>
    <dgm:pt modelId="{26960B16-4E5B-4B15-939B-A8394A6E65BC}" type="pres">
      <dgm:prSet presAssocID="{3DF61D78-3F93-4A19-B06D-E78CF94FE1C1}" presName="thickLine" presStyleLbl="alignNode1" presStyleIdx="0" presStyleCnt="17"/>
      <dgm:spPr/>
    </dgm:pt>
    <dgm:pt modelId="{CBD1FDAA-66D2-4581-975F-34FE93B4957B}" type="pres">
      <dgm:prSet presAssocID="{3DF61D78-3F93-4A19-B06D-E78CF94FE1C1}" presName="horz1" presStyleCnt="0"/>
      <dgm:spPr/>
    </dgm:pt>
    <dgm:pt modelId="{181AA651-49FD-4C4A-8EA4-D10E361D9315}" type="pres">
      <dgm:prSet presAssocID="{3DF61D78-3F93-4A19-B06D-E78CF94FE1C1}" presName="tx1" presStyleLbl="revTx" presStyleIdx="0" presStyleCnt="17"/>
      <dgm:spPr/>
      <dgm:t>
        <a:bodyPr/>
        <a:lstStyle/>
        <a:p>
          <a:endParaRPr lang="tr-TR"/>
        </a:p>
      </dgm:t>
    </dgm:pt>
    <dgm:pt modelId="{F62CFC83-D08F-4C1B-BA10-985E6769022B}" type="pres">
      <dgm:prSet presAssocID="{3DF61D78-3F93-4A19-B06D-E78CF94FE1C1}" presName="vert1" presStyleCnt="0"/>
      <dgm:spPr/>
    </dgm:pt>
    <dgm:pt modelId="{32CB1B38-4DB7-4F3A-8535-B819D5841A00}" type="pres">
      <dgm:prSet presAssocID="{03A9C96E-1644-45F8-A2C1-1557C7183024}" presName="thickLine" presStyleLbl="alignNode1" presStyleIdx="1" presStyleCnt="17"/>
      <dgm:spPr/>
    </dgm:pt>
    <dgm:pt modelId="{129326A4-6B10-4261-AD94-44D55AE12DF3}" type="pres">
      <dgm:prSet presAssocID="{03A9C96E-1644-45F8-A2C1-1557C7183024}" presName="horz1" presStyleCnt="0"/>
      <dgm:spPr/>
    </dgm:pt>
    <dgm:pt modelId="{381B5463-6815-454D-AAF5-B1061B7ECC77}" type="pres">
      <dgm:prSet presAssocID="{03A9C96E-1644-45F8-A2C1-1557C7183024}" presName="tx1" presStyleLbl="revTx" presStyleIdx="1" presStyleCnt="17"/>
      <dgm:spPr/>
      <dgm:t>
        <a:bodyPr/>
        <a:lstStyle/>
        <a:p>
          <a:endParaRPr lang="tr-TR"/>
        </a:p>
      </dgm:t>
    </dgm:pt>
    <dgm:pt modelId="{AE5DEA6C-5849-4A4A-86D5-1C15253AC764}" type="pres">
      <dgm:prSet presAssocID="{03A9C96E-1644-45F8-A2C1-1557C7183024}" presName="vert1" presStyleCnt="0"/>
      <dgm:spPr/>
    </dgm:pt>
    <dgm:pt modelId="{39573250-0855-446D-8DF2-0C338C121BD7}" type="pres">
      <dgm:prSet presAssocID="{A6EDFC68-4801-43B4-82DC-63DFF7CEBE37}" presName="thickLine" presStyleLbl="alignNode1" presStyleIdx="2" presStyleCnt="17"/>
      <dgm:spPr/>
    </dgm:pt>
    <dgm:pt modelId="{DECD9AA4-42F5-4361-9FDA-C7F2740E04F3}" type="pres">
      <dgm:prSet presAssocID="{A6EDFC68-4801-43B4-82DC-63DFF7CEBE37}" presName="horz1" presStyleCnt="0"/>
      <dgm:spPr/>
    </dgm:pt>
    <dgm:pt modelId="{D2A6BC39-900F-41D9-B02A-FDF95172F80D}" type="pres">
      <dgm:prSet presAssocID="{A6EDFC68-4801-43B4-82DC-63DFF7CEBE37}" presName="tx1" presStyleLbl="revTx" presStyleIdx="2" presStyleCnt="17"/>
      <dgm:spPr/>
      <dgm:t>
        <a:bodyPr/>
        <a:lstStyle/>
        <a:p>
          <a:endParaRPr lang="tr-TR"/>
        </a:p>
      </dgm:t>
    </dgm:pt>
    <dgm:pt modelId="{59A99CC7-7D28-4345-9DBD-50980EB0D390}" type="pres">
      <dgm:prSet presAssocID="{A6EDFC68-4801-43B4-82DC-63DFF7CEBE37}" presName="vert1" presStyleCnt="0"/>
      <dgm:spPr/>
    </dgm:pt>
    <dgm:pt modelId="{7F859465-BED5-460C-8757-B64C3677B10B}" type="pres">
      <dgm:prSet presAssocID="{3302A737-A72D-439B-8F39-70B03A3DC64C}" presName="thickLine" presStyleLbl="alignNode1" presStyleIdx="3" presStyleCnt="17"/>
      <dgm:spPr/>
    </dgm:pt>
    <dgm:pt modelId="{4604AE34-D286-4FF4-AC3D-1D783F8EFDE2}" type="pres">
      <dgm:prSet presAssocID="{3302A737-A72D-439B-8F39-70B03A3DC64C}" presName="horz1" presStyleCnt="0"/>
      <dgm:spPr/>
    </dgm:pt>
    <dgm:pt modelId="{CE566F00-6712-4E84-9441-875F8EE7F4B1}" type="pres">
      <dgm:prSet presAssocID="{3302A737-A72D-439B-8F39-70B03A3DC64C}" presName="tx1" presStyleLbl="revTx" presStyleIdx="3" presStyleCnt="17"/>
      <dgm:spPr/>
      <dgm:t>
        <a:bodyPr/>
        <a:lstStyle/>
        <a:p>
          <a:endParaRPr lang="tr-TR"/>
        </a:p>
      </dgm:t>
    </dgm:pt>
    <dgm:pt modelId="{AD7189F8-A573-400E-9CBC-7F0AC4734E54}" type="pres">
      <dgm:prSet presAssocID="{3302A737-A72D-439B-8F39-70B03A3DC64C}" presName="vert1" presStyleCnt="0"/>
      <dgm:spPr/>
    </dgm:pt>
    <dgm:pt modelId="{60AA05DD-07B8-4F1E-8755-8FA2A1DB3E02}" type="pres">
      <dgm:prSet presAssocID="{0D91B021-7E9F-46C8-BCBA-ED892F214E7D}" presName="thickLine" presStyleLbl="alignNode1" presStyleIdx="4" presStyleCnt="17"/>
      <dgm:spPr/>
    </dgm:pt>
    <dgm:pt modelId="{A48B4209-301B-40F9-BEA1-B50C162BBA90}" type="pres">
      <dgm:prSet presAssocID="{0D91B021-7E9F-46C8-BCBA-ED892F214E7D}" presName="horz1" presStyleCnt="0"/>
      <dgm:spPr/>
    </dgm:pt>
    <dgm:pt modelId="{5553371E-962B-418F-B761-B2AB6BEEE95D}" type="pres">
      <dgm:prSet presAssocID="{0D91B021-7E9F-46C8-BCBA-ED892F214E7D}" presName="tx1" presStyleLbl="revTx" presStyleIdx="4" presStyleCnt="17"/>
      <dgm:spPr/>
      <dgm:t>
        <a:bodyPr/>
        <a:lstStyle/>
        <a:p>
          <a:endParaRPr lang="tr-TR"/>
        </a:p>
      </dgm:t>
    </dgm:pt>
    <dgm:pt modelId="{E9DB8852-DEB4-4B46-945C-F3483F77F817}" type="pres">
      <dgm:prSet presAssocID="{0D91B021-7E9F-46C8-BCBA-ED892F214E7D}" presName="vert1" presStyleCnt="0"/>
      <dgm:spPr/>
    </dgm:pt>
    <dgm:pt modelId="{CE9ADAAA-6E15-4900-A106-4192F4AFD1C8}" type="pres">
      <dgm:prSet presAssocID="{1D27D74E-B8A2-4FC2-90CE-69FBC7001565}" presName="thickLine" presStyleLbl="alignNode1" presStyleIdx="5" presStyleCnt="17"/>
      <dgm:spPr/>
    </dgm:pt>
    <dgm:pt modelId="{8992411E-840F-45B8-8625-5D8D2D3B1B1D}" type="pres">
      <dgm:prSet presAssocID="{1D27D74E-B8A2-4FC2-90CE-69FBC7001565}" presName="horz1" presStyleCnt="0"/>
      <dgm:spPr/>
    </dgm:pt>
    <dgm:pt modelId="{C76E25D7-6E59-4D0A-81E4-6CBD8A4D037F}" type="pres">
      <dgm:prSet presAssocID="{1D27D74E-B8A2-4FC2-90CE-69FBC7001565}" presName="tx1" presStyleLbl="revTx" presStyleIdx="5" presStyleCnt="17"/>
      <dgm:spPr/>
      <dgm:t>
        <a:bodyPr/>
        <a:lstStyle/>
        <a:p>
          <a:endParaRPr lang="tr-TR"/>
        </a:p>
      </dgm:t>
    </dgm:pt>
    <dgm:pt modelId="{89247302-FEBC-44EB-AE76-025FDF737AA3}" type="pres">
      <dgm:prSet presAssocID="{1D27D74E-B8A2-4FC2-90CE-69FBC7001565}" presName="vert1" presStyleCnt="0"/>
      <dgm:spPr/>
    </dgm:pt>
    <dgm:pt modelId="{8AC6A21B-EECE-48B7-BBCD-DCD517263884}" type="pres">
      <dgm:prSet presAssocID="{4F526068-EEB3-4E4B-BBF1-19F6A5BCB26E}" presName="thickLine" presStyleLbl="alignNode1" presStyleIdx="6" presStyleCnt="17"/>
      <dgm:spPr/>
    </dgm:pt>
    <dgm:pt modelId="{83A0EF7E-0216-45CF-A27A-CFD3787AA0CC}" type="pres">
      <dgm:prSet presAssocID="{4F526068-EEB3-4E4B-BBF1-19F6A5BCB26E}" presName="horz1" presStyleCnt="0"/>
      <dgm:spPr/>
    </dgm:pt>
    <dgm:pt modelId="{33A9E37A-12DE-48A5-BE1E-5A3140220D48}" type="pres">
      <dgm:prSet presAssocID="{4F526068-EEB3-4E4B-BBF1-19F6A5BCB26E}" presName="tx1" presStyleLbl="revTx" presStyleIdx="6" presStyleCnt="17"/>
      <dgm:spPr/>
      <dgm:t>
        <a:bodyPr/>
        <a:lstStyle/>
        <a:p>
          <a:endParaRPr lang="tr-TR"/>
        </a:p>
      </dgm:t>
    </dgm:pt>
    <dgm:pt modelId="{BD090688-EFB7-4AE2-9F1B-D3CE80E77929}" type="pres">
      <dgm:prSet presAssocID="{4F526068-EEB3-4E4B-BBF1-19F6A5BCB26E}" presName="vert1" presStyleCnt="0"/>
      <dgm:spPr/>
    </dgm:pt>
    <dgm:pt modelId="{3E87EBC7-0E2C-40AE-9D08-F5F16FEA28B5}" type="pres">
      <dgm:prSet presAssocID="{DC23FAE8-3516-443A-A37F-B782F7A853BF}" presName="thickLine" presStyleLbl="alignNode1" presStyleIdx="7" presStyleCnt="17"/>
      <dgm:spPr/>
    </dgm:pt>
    <dgm:pt modelId="{BDA8EEB1-98AA-4CC7-8B98-D1ED7416318D}" type="pres">
      <dgm:prSet presAssocID="{DC23FAE8-3516-443A-A37F-B782F7A853BF}" presName="horz1" presStyleCnt="0"/>
      <dgm:spPr/>
    </dgm:pt>
    <dgm:pt modelId="{44F00272-9F89-4734-A606-4065DECFAA1E}" type="pres">
      <dgm:prSet presAssocID="{DC23FAE8-3516-443A-A37F-B782F7A853BF}" presName="tx1" presStyleLbl="revTx" presStyleIdx="7" presStyleCnt="17"/>
      <dgm:spPr/>
      <dgm:t>
        <a:bodyPr/>
        <a:lstStyle/>
        <a:p>
          <a:endParaRPr lang="tr-TR"/>
        </a:p>
      </dgm:t>
    </dgm:pt>
    <dgm:pt modelId="{5EB2D6D1-33FE-4D81-8104-452F0E2392DB}" type="pres">
      <dgm:prSet presAssocID="{DC23FAE8-3516-443A-A37F-B782F7A853BF}" presName="vert1" presStyleCnt="0"/>
      <dgm:spPr/>
    </dgm:pt>
    <dgm:pt modelId="{7ABF708E-E15C-435C-B40A-F19335ED3FD0}" type="pres">
      <dgm:prSet presAssocID="{6E1B4E9E-93EE-4B0A-96F8-F89695F4F185}" presName="thickLine" presStyleLbl="alignNode1" presStyleIdx="8" presStyleCnt="17"/>
      <dgm:spPr/>
    </dgm:pt>
    <dgm:pt modelId="{E98986CC-667A-43DD-8D6D-63A5EEB4F286}" type="pres">
      <dgm:prSet presAssocID="{6E1B4E9E-93EE-4B0A-96F8-F89695F4F185}" presName="horz1" presStyleCnt="0"/>
      <dgm:spPr/>
    </dgm:pt>
    <dgm:pt modelId="{9DB3C56C-7814-4722-B419-54631769C5D9}" type="pres">
      <dgm:prSet presAssocID="{6E1B4E9E-93EE-4B0A-96F8-F89695F4F185}" presName="tx1" presStyleLbl="revTx" presStyleIdx="8" presStyleCnt="17"/>
      <dgm:spPr/>
      <dgm:t>
        <a:bodyPr/>
        <a:lstStyle/>
        <a:p>
          <a:endParaRPr lang="tr-TR"/>
        </a:p>
      </dgm:t>
    </dgm:pt>
    <dgm:pt modelId="{FF057001-57AA-44C8-BFEC-3FFA60489935}" type="pres">
      <dgm:prSet presAssocID="{6E1B4E9E-93EE-4B0A-96F8-F89695F4F185}" presName="vert1" presStyleCnt="0"/>
      <dgm:spPr/>
    </dgm:pt>
    <dgm:pt modelId="{44AC2AE6-FA73-411B-82FD-204D208409EB}" type="pres">
      <dgm:prSet presAssocID="{CE63F3CE-30E2-4770-B4A5-A3AB2358F25B}" presName="thickLine" presStyleLbl="alignNode1" presStyleIdx="9" presStyleCnt="17"/>
      <dgm:spPr/>
    </dgm:pt>
    <dgm:pt modelId="{3E8ECA20-1F04-4D83-AB70-CBEFEE523FFE}" type="pres">
      <dgm:prSet presAssocID="{CE63F3CE-30E2-4770-B4A5-A3AB2358F25B}" presName="horz1" presStyleCnt="0"/>
      <dgm:spPr/>
    </dgm:pt>
    <dgm:pt modelId="{6FBDE0D5-CAAE-4571-821E-EE13837BE0C6}" type="pres">
      <dgm:prSet presAssocID="{CE63F3CE-30E2-4770-B4A5-A3AB2358F25B}" presName="tx1" presStyleLbl="revTx" presStyleIdx="9" presStyleCnt="17"/>
      <dgm:spPr/>
      <dgm:t>
        <a:bodyPr/>
        <a:lstStyle/>
        <a:p>
          <a:endParaRPr lang="tr-TR"/>
        </a:p>
      </dgm:t>
    </dgm:pt>
    <dgm:pt modelId="{D8DC6B37-9687-4CCE-B31B-E1297DD39B10}" type="pres">
      <dgm:prSet presAssocID="{CE63F3CE-30E2-4770-B4A5-A3AB2358F25B}" presName="vert1" presStyleCnt="0"/>
      <dgm:spPr/>
    </dgm:pt>
    <dgm:pt modelId="{C46E6FFF-F5B8-4057-A5DA-0A9F552694E4}" type="pres">
      <dgm:prSet presAssocID="{E64968E9-0CF8-48E0-8848-1368983852DC}" presName="thickLine" presStyleLbl="alignNode1" presStyleIdx="10" presStyleCnt="17"/>
      <dgm:spPr/>
    </dgm:pt>
    <dgm:pt modelId="{9F71DE7C-D26B-42B7-98FD-624485E91FF7}" type="pres">
      <dgm:prSet presAssocID="{E64968E9-0CF8-48E0-8848-1368983852DC}" presName="horz1" presStyleCnt="0"/>
      <dgm:spPr/>
    </dgm:pt>
    <dgm:pt modelId="{2FB50094-43CC-4243-BC05-2E7DBC1BAF9E}" type="pres">
      <dgm:prSet presAssocID="{E64968E9-0CF8-48E0-8848-1368983852DC}" presName="tx1" presStyleLbl="revTx" presStyleIdx="10" presStyleCnt="17"/>
      <dgm:spPr/>
      <dgm:t>
        <a:bodyPr/>
        <a:lstStyle/>
        <a:p>
          <a:endParaRPr lang="tr-TR"/>
        </a:p>
      </dgm:t>
    </dgm:pt>
    <dgm:pt modelId="{2174A398-35BD-4BAC-8591-A794F922916E}" type="pres">
      <dgm:prSet presAssocID="{E64968E9-0CF8-48E0-8848-1368983852DC}" presName="vert1" presStyleCnt="0"/>
      <dgm:spPr/>
    </dgm:pt>
    <dgm:pt modelId="{1D7AF5D7-DE87-452C-8CFB-ABB2475CD1C5}" type="pres">
      <dgm:prSet presAssocID="{32FCFB3A-0E5B-4383-9019-0BBB480A5D10}" presName="thickLine" presStyleLbl="alignNode1" presStyleIdx="11" presStyleCnt="17"/>
      <dgm:spPr/>
    </dgm:pt>
    <dgm:pt modelId="{DF8558AA-1CBB-46D0-9421-376B6D34B3F1}" type="pres">
      <dgm:prSet presAssocID="{32FCFB3A-0E5B-4383-9019-0BBB480A5D10}" presName="horz1" presStyleCnt="0"/>
      <dgm:spPr/>
    </dgm:pt>
    <dgm:pt modelId="{0A7677A1-B4E6-4B1E-A4E3-E0398A767F5C}" type="pres">
      <dgm:prSet presAssocID="{32FCFB3A-0E5B-4383-9019-0BBB480A5D10}" presName="tx1" presStyleLbl="revTx" presStyleIdx="11" presStyleCnt="17"/>
      <dgm:spPr/>
      <dgm:t>
        <a:bodyPr/>
        <a:lstStyle/>
        <a:p>
          <a:endParaRPr lang="tr-TR"/>
        </a:p>
      </dgm:t>
    </dgm:pt>
    <dgm:pt modelId="{1B2015CA-F872-4009-90B8-C9DCADE74D96}" type="pres">
      <dgm:prSet presAssocID="{32FCFB3A-0E5B-4383-9019-0BBB480A5D10}" presName="vert1" presStyleCnt="0"/>
      <dgm:spPr/>
    </dgm:pt>
    <dgm:pt modelId="{61C34057-7B14-4FE9-B9E0-2C085D77627B}" type="pres">
      <dgm:prSet presAssocID="{B7411D8E-7C5C-492D-AFFC-CD87597844F3}" presName="thickLine" presStyleLbl="alignNode1" presStyleIdx="12" presStyleCnt="17"/>
      <dgm:spPr/>
    </dgm:pt>
    <dgm:pt modelId="{C22DD627-02A7-46B1-983F-4E88DA3CCB17}" type="pres">
      <dgm:prSet presAssocID="{B7411D8E-7C5C-492D-AFFC-CD87597844F3}" presName="horz1" presStyleCnt="0"/>
      <dgm:spPr/>
    </dgm:pt>
    <dgm:pt modelId="{21EDDDA3-F555-418F-95D9-21C48DEB00FE}" type="pres">
      <dgm:prSet presAssocID="{B7411D8E-7C5C-492D-AFFC-CD87597844F3}" presName="tx1" presStyleLbl="revTx" presStyleIdx="12" presStyleCnt="17"/>
      <dgm:spPr/>
      <dgm:t>
        <a:bodyPr/>
        <a:lstStyle/>
        <a:p>
          <a:endParaRPr lang="tr-TR"/>
        </a:p>
      </dgm:t>
    </dgm:pt>
    <dgm:pt modelId="{2DC2279D-1160-4C2B-8129-943C0DEA17D5}" type="pres">
      <dgm:prSet presAssocID="{B7411D8E-7C5C-492D-AFFC-CD87597844F3}" presName="vert1" presStyleCnt="0"/>
      <dgm:spPr/>
    </dgm:pt>
    <dgm:pt modelId="{3E5A6252-F00A-4D6E-9845-C5D9E5BDE01B}" type="pres">
      <dgm:prSet presAssocID="{80D5FA40-8E69-4111-BF59-340A45B29DD9}" presName="thickLine" presStyleLbl="alignNode1" presStyleIdx="13" presStyleCnt="17"/>
      <dgm:spPr/>
    </dgm:pt>
    <dgm:pt modelId="{EC43555B-2204-42EE-A337-C2659A19020C}" type="pres">
      <dgm:prSet presAssocID="{80D5FA40-8E69-4111-BF59-340A45B29DD9}" presName="horz1" presStyleCnt="0"/>
      <dgm:spPr/>
    </dgm:pt>
    <dgm:pt modelId="{1F9AED57-28F6-4DAC-B469-FBAF0C7983DB}" type="pres">
      <dgm:prSet presAssocID="{80D5FA40-8E69-4111-BF59-340A45B29DD9}" presName="tx1" presStyleLbl="revTx" presStyleIdx="13" presStyleCnt="17"/>
      <dgm:spPr/>
      <dgm:t>
        <a:bodyPr/>
        <a:lstStyle/>
        <a:p>
          <a:endParaRPr lang="tr-TR"/>
        </a:p>
      </dgm:t>
    </dgm:pt>
    <dgm:pt modelId="{71856837-AF57-4A93-8669-DA49143B0E51}" type="pres">
      <dgm:prSet presAssocID="{80D5FA40-8E69-4111-BF59-340A45B29DD9}" presName="vert1" presStyleCnt="0"/>
      <dgm:spPr/>
    </dgm:pt>
    <dgm:pt modelId="{3C9F656B-6630-4B2B-BDB8-F167D7F316C9}" type="pres">
      <dgm:prSet presAssocID="{D3C5016E-8476-4BBE-BB0F-F8704465E587}" presName="thickLine" presStyleLbl="alignNode1" presStyleIdx="14" presStyleCnt="17"/>
      <dgm:spPr/>
    </dgm:pt>
    <dgm:pt modelId="{6B9B45CC-8E92-49D5-8351-5D09811E01ED}" type="pres">
      <dgm:prSet presAssocID="{D3C5016E-8476-4BBE-BB0F-F8704465E587}" presName="horz1" presStyleCnt="0"/>
      <dgm:spPr/>
    </dgm:pt>
    <dgm:pt modelId="{08E09738-A5FE-4743-9EC9-25382B2D1290}" type="pres">
      <dgm:prSet presAssocID="{D3C5016E-8476-4BBE-BB0F-F8704465E587}" presName="tx1" presStyleLbl="revTx" presStyleIdx="14" presStyleCnt="17"/>
      <dgm:spPr/>
      <dgm:t>
        <a:bodyPr/>
        <a:lstStyle/>
        <a:p>
          <a:endParaRPr lang="tr-TR"/>
        </a:p>
      </dgm:t>
    </dgm:pt>
    <dgm:pt modelId="{4344C743-F387-4A54-84EF-906F63EA3FE5}" type="pres">
      <dgm:prSet presAssocID="{D3C5016E-8476-4BBE-BB0F-F8704465E587}" presName="vert1" presStyleCnt="0"/>
      <dgm:spPr/>
    </dgm:pt>
    <dgm:pt modelId="{E0DD89BB-B47C-47BC-A6CA-DCE93FD47BF2}" type="pres">
      <dgm:prSet presAssocID="{A251FAC6-141C-4434-9ADE-8C62980EA68C}" presName="thickLine" presStyleLbl="alignNode1" presStyleIdx="15" presStyleCnt="17"/>
      <dgm:spPr/>
    </dgm:pt>
    <dgm:pt modelId="{BAFEBCA6-DA95-4865-885F-8F001A148343}" type="pres">
      <dgm:prSet presAssocID="{A251FAC6-141C-4434-9ADE-8C62980EA68C}" presName="horz1" presStyleCnt="0"/>
      <dgm:spPr/>
    </dgm:pt>
    <dgm:pt modelId="{F8D8210F-C400-46CE-A617-2388C3246D40}" type="pres">
      <dgm:prSet presAssocID="{A251FAC6-141C-4434-9ADE-8C62980EA68C}" presName="tx1" presStyleLbl="revTx" presStyleIdx="15" presStyleCnt="17"/>
      <dgm:spPr/>
      <dgm:t>
        <a:bodyPr/>
        <a:lstStyle/>
        <a:p>
          <a:endParaRPr lang="tr-TR"/>
        </a:p>
      </dgm:t>
    </dgm:pt>
    <dgm:pt modelId="{7F0AA648-6A06-4C88-8CAA-B6F27A70F11C}" type="pres">
      <dgm:prSet presAssocID="{A251FAC6-141C-4434-9ADE-8C62980EA68C}" presName="vert1" presStyleCnt="0"/>
      <dgm:spPr/>
    </dgm:pt>
    <dgm:pt modelId="{08B676C5-E08C-4C1C-A100-DBF21084D159}" type="pres">
      <dgm:prSet presAssocID="{B64A1BB2-1AC1-4A3E-90B1-8A5DE57CFA9A}" presName="thickLine" presStyleLbl="alignNode1" presStyleIdx="16" presStyleCnt="17"/>
      <dgm:spPr/>
    </dgm:pt>
    <dgm:pt modelId="{B632A240-87C3-408C-B7DD-3F9D8AA457B7}" type="pres">
      <dgm:prSet presAssocID="{B64A1BB2-1AC1-4A3E-90B1-8A5DE57CFA9A}" presName="horz1" presStyleCnt="0"/>
      <dgm:spPr/>
    </dgm:pt>
    <dgm:pt modelId="{E30F5D06-7301-4C63-9F25-87D2C23EBC4E}" type="pres">
      <dgm:prSet presAssocID="{B64A1BB2-1AC1-4A3E-90B1-8A5DE57CFA9A}" presName="tx1" presStyleLbl="revTx" presStyleIdx="16" presStyleCnt="17"/>
      <dgm:spPr/>
      <dgm:t>
        <a:bodyPr/>
        <a:lstStyle/>
        <a:p>
          <a:endParaRPr lang="tr-TR"/>
        </a:p>
      </dgm:t>
    </dgm:pt>
    <dgm:pt modelId="{9F4C6C93-A409-4409-9B60-06DC03AFFC54}" type="pres">
      <dgm:prSet presAssocID="{B64A1BB2-1AC1-4A3E-90B1-8A5DE57CFA9A}" presName="vert1" presStyleCnt="0"/>
      <dgm:spPr/>
    </dgm:pt>
  </dgm:ptLst>
  <dgm:cxnLst>
    <dgm:cxn modelId="{5D328085-9692-4730-9C4E-4A8BB19A3EDC}" srcId="{6E6F6C0C-555A-4AAA-892F-120C2D52E597}" destId="{0D91B021-7E9F-46C8-BCBA-ED892F214E7D}" srcOrd="4" destOrd="0" parTransId="{A91A2ADF-8A12-4D84-B0ED-038DCD8D1FC2}" sibTransId="{E1BCE856-DEA7-4E80-9107-1993EEFCEB78}"/>
    <dgm:cxn modelId="{C9AF3F40-95B2-46AE-8371-223483F1D90C}" type="presOf" srcId="{6E1B4E9E-93EE-4B0A-96F8-F89695F4F185}" destId="{9DB3C56C-7814-4722-B419-54631769C5D9}" srcOrd="0" destOrd="0" presId="urn:microsoft.com/office/officeart/2008/layout/LinedList"/>
    <dgm:cxn modelId="{522B2C10-C03B-4A9C-B8BF-31950A6E1628}" srcId="{6E6F6C0C-555A-4AAA-892F-120C2D52E597}" destId="{3DF61D78-3F93-4A19-B06D-E78CF94FE1C1}" srcOrd="0" destOrd="0" parTransId="{355BF397-6E08-4266-99A0-910A9AB16800}" sibTransId="{07FBCB5D-B3E7-496B-862A-666D7C19325E}"/>
    <dgm:cxn modelId="{E44456A0-B12B-4A2E-A1D5-841C88B19C66}" srcId="{6E6F6C0C-555A-4AAA-892F-120C2D52E597}" destId="{1D27D74E-B8A2-4FC2-90CE-69FBC7001565}" srcOrd="5" destOrd="0" parTransId="{8B646701-9857-4D0A-9E88-7A0D7897AF2D}" sibTransId="{D762ABC0-40C2-4C55-89CC-244D4697FDD4}"/>
    <dgm:cxn modelId="{22F8AB31-34BE-4D42-A79B-C767DD08A843}" type="presOf" srcId="{D3C5016E-8476-4BBE-BB0F-F8704465E587}" destId="{08E09738-A5FE-4743-9EC9-25382B2D1290}" srcOrd="0" destOrd="0" presId="urn:microsoft.com/office/officeart/2008/layout/LinedList"/>
    <dgm:cxn modelId="{5589ADB4-D599-4391-BE27-B28297BC0E04}" srcId="{6E6F6C0C-555A-4AAA-892F-120C2D52E597}" destId="{4F526068-EEB3-4E4B-BBF1-19F6A5BCB26E}" srcOrd="6" destOrd="0" parTransId="{CDDD49ED-FAE0-48E3-8D06-97AE7C518317}" sibTransId="{9D655BEA-031E-465B-976C-398EC39F3015}"/>
    <dgm:cxn modelId="{4B8B5BDB-CE46-4F1D-A2F1-A4D6897A4F62}" type="presOf" srcId="{CE63F3CE-30E2-4770-B4A5-A3AB2358F25B}" destId="{6FBDE0D5-CAAE-4571-821E-EE13837BE0C6}" srcOrd="0" destOrd="0" presId="urn:microsoft.com/office/officeart/2008/layout/LinedList"/>
    <dgm:cxn modelId="{477B4791-3B0D-47D3-9D01-56EBAD4DC5FB}" type="presOf" srcId="{0D91B021-7E9F-46C8-BCBA-ED892F214E7D}" destId="{5553371E-962B-418F-B761-B2AB6BEEE95D}" srcOrd="0" destOrd="0" presId="urn:microsoft.com/office/officeart/2008/layout/LinedList"/>
    <dgm:cxn modelId="{F3250955-0348-49F8-AD79-3E1545F2D44C}" type="presOf" srcId="{80D5FA40-8E69-4111-BF59-340A45B29DD9}" destId="{1F9AED57-28F6-4DAC-B469-FBAF0C7983DB}" srcOrd="0" destOrd="0" presId="urn:microsoft.com/office/officeart/2008/layout/LinedList"/>
    <dgm:cxn modelId="{5602DA2C-A055-44DA-BB82-2626A9EB95F2}" type="presOf" srcId="{4F526068-EEB3-4E4B-BBF1-19F6A5BCB26E}" destId="{33A9E37A-12DE-48A5-BE1E-5A3140220D48}" srcOrd="0" destOrd="0" presId="urn:microsoft.com/office/officeart/2008/layout/LinedList"/>
    <dgm:cxn modelId="{5D9604AF-1F12-4FC8-92A6-99C481CF4005}" type="presOf" srcId="{E64968E9-0CF8-48E0-8848-1368983852DC}" destId="{2FB50094-43CC-4243-BC05-2E7DBC1BAF9E}" srcOrd="0" destOrd="0" presId="urn:microsoft.com/office/officeart/2008/layout/LinedList"/>
    <dgm:cxn modelId="{C2BF13F6-6345-4085-BA25-AFAF4B37D3D4}" type="presOf" srcId="{6E6F6C0C-555A-4AAA-892F-120C2D52E597}" destId="{0ADADB62-593F-4F2B-A992-584264BFD452}" srcOrd="0" destOrd="0" presId="urn:microsoft.com/office/officeart/2008/layout/LinedList"/>
    <dgm:cxn modelId="{B89156A2-2E35-484D-B0C4-52D6233B4955}" srcId="{6E6F6C0C-555A-4AAA-892F-120C2D52E597}" destId="{32FCFB3A-0E5B-4383-9019-0BBB480A5D10}" srcOrd="11" destOrd="0" parTransId="{3A4C272D-3922-42E8-AF9D-DF360EBAB7FE}" sibTransId="{5C577F34-8CE2-45FC-8387-B16E7505ACC0}"/>
    <dgm:cxn modelId="{08C75505-5AF0-4E44-958B-E75490C5D0BD}" srcId="{6E6F6C0C-555A-4AAA-892F-120C2D52E597}" destId="{6E1B4E9E-93EE-4B0A-96F8-F89695F4F185}" srcOrd="8" destOrd="0" parTransId="{7AAA8155-9485-4C6B-AB91-9BD92DD48E21}" sibTransId="{B1E97672-A431-45E0-A4B5-1003F33B455C}"/>
    <dgm:cxn modelId="{5BC10298-47C7-4249-864C-C7ED45B904B8}" srcId="{6E6F6C0C-555A-4AAA-892F-120C2D52E597}" destId="{3302A737-A72D-439B-8F39-70B03A3DC64C}" srcOrd="3" destOrd="0" parTransId="{F7A10FE5-CE5B-4674-B092-38942E04A911}" sibTransId="{1CF5B4CC-40A5-4644-9678-309CE7A407C5}"/>
    <dgm:cxn modelId="{060CA884-E739-4BFA-818B-1EED0A3E4B84}" type="presOf" srcId="{3302A737-A72D-439B-8F39-70B03A3DC64C}" destId="{CE566F00-6712-4E84-9441-875F8EE7F4B1}" srcOrd="0" destOrd="0" presId="urn:microsoft.com/office/officeart/2008/layout/LinedList"/>
    <dgm:cxn modelId="{602E29AC-FB8E-4AF4-97C5-FDF9C31F70D2}" type="presOf" srcId="{A251FAC6-141C-4434-9ADE-8C62980EA68C}" destId="{F8D8210F-C400-46CE-A617-2388C3246D40}" srcOrd="0" destOrd="0" presId="urn:microsoft.com/office/officeart/2008/layout/LinedList"/>
    <dgm:cxn modelId="{0E87E8E1-0F3C-47F9-8EC7-4D9D6D2FAF06}" srcId="{6E6F6C0C-555A-4AAA-892F-120C2D52E597}" destId="{A6EDFC68-4801-43B4-82DC-63DFF7CEBE37}" srcOrd="2" destOrd="0" parTransId="{86B42229-2B9B-4FE3-ADB9-385162ECA7F4}" sibTransId="{09230453-CB12-412B-86F4-4A072BEE3A03}"/>
    <dgm:cxn modelId="{954E9132-75B9-41A2-B605-A653583F3859}" type="presOf" srcId="{03A9C96E-1644-45F8-A2C1-1557C7183024}" destId="{381B5463-6815-454D-AAF5-B1061B7ECC77}" srcOrd="0" destOrd="0" presId="urn:microsoft.com/office/officeart/2008/layout/LinedList"/>
    <dgm:cxn modelId="{3C63726E-CA35-464D-A38F-46903F7D510E}" srcId="{6E6F6C0C-555A-4AAA-892F-120C2D52E597}" destId="{D3C5016E-8476-4BBE-BB0F-F8704465E587}" srcOrd="14" destOrd="0" parTransId="{3C95A4E8-C74F-425C-994B-6AD7BA18B05D}" sibTransId="{9C0C9349-E0DD-4669-8F07-B3B96A4328E7}"/>
    <dgm:cxn modelId="{09076A5F-FD2C-4967-9905-8307A3F9A1AC}" srcId="{6E6F6C0C-555A-4AAA-892F-120C2D52E597}" destId="{CE63F3CE-30E2-4770-B4A5-A3AB2358F25B}" srcOrd="9" destOrd="0" parTransId="{990019CB-314A-4F4D-AE17-B6A688DF49D9}" sibTransId="{3B0CCDDD-0511-4C5C-826E-91B1E2CC2F09}"/>
    <dgm:cxn modelId="{15221229-87E6-4D52-8CD1-5C2C52AE51B8}" type="presOf" srcId="{1D27D74E-B8A2-4FC2-90CE-69FBC7001565}" destId="{C76E25D7-6E59-4D0A-81E4-6CBD8A4D037F}" srcOrd="0" destOrd="0" presId="urn:microsoft.com/office/officeart/2008/layout/LinedList"/>
    <dgm:cxn modelId="{2D016E9A-ABDA-4DF4-A7C1-D7E37C11B147}" srcId="{6E6F6C0C-555A-4AAA-892F-120C2D52E597}" destId="{B64A1BB2-1AC1-4A3E-90B1-8A5DE57CFA9A}" srcOrd="16" destOrd="0" parTransId="{FE0E9600-9EAC-4F56-A1AF-33F5014BD029}" sibTransId="{90703259-F58E-4F82-87C7-9AAE9BBA39B7}"/>
    <dgm:cxn modelId="{18246617-44D2-4A72-B98A-86467159F6EF}" srcId="{6E6F6C0C-555A-4AAA-892F-120C2D52E597}" destId="{A251FAC6-141C-4434-9ADE-8C62980EA68C}" srcOrd="15" destOrd="0" parTransId="{49AC3D8B-BF90-4E2D-9252-F515651F95D9}" sibTransId="{32EE2076-4D59-47F3-BABE-434C18F554C6}"/>
    <dgm:cxn modelId="{5108EE6E-4B74-4BD2-91FE-5A3359DCC0DF}" srcId="{6E6F6C0C-555A-4AAA-892F-120C2D52E597}" destId="{03A9C96E-1644-45F8-A2C1-1557C7183024}" srcOrd="1" destOrd="0" parTransId="{1E627106-CF59-4D7F-9FC3-ADDE2EC79029}" sibTransId="{C07D1054-2210-4CA0-9CA7-248C89B4B0B0}"/>
    <dgm:cxn modelId="{B6CF997B-5071-4647-B005-2420EA1096F7}" srcId="{6E6F6C0C-555A-4AAA-892F-120C2D52E597}" destId="{B7411D8E-7C5C-492D-AFFC-CD87597844F3}" srcOrd="12" destOrd="0" parTransId="{8CD68394-F8CF-4781-8A9F-522B26FE6F22}" sibTransId="{73DF840B-E624-4152-AA39-4E9652685ED0}"/>
    <dgm:cxn modelId="{787A2106-08FE-400F-87E1-398F1663F4F8}" type="presOf" srcId="{B64A1BB2-1AC1-4A3E-90B1-8A5DE57CFA9A}" destId="{E30F5D06-7301-4C63-9F25-87D2C23EBC4E}" srcOrd="0" destOrd="0" presId="urn:microsoft.com/office/officeart/2008/layout/LinedList"/>
    <dgm:cxn modelId="{9E7E4A2E-8DF3-4934-8C1E-7660932F714B}" type="presOf" srcId="{DC23FAE8-3516-443A-A37F-B782F7A853BF}" destId="{44F00272-9F89-4734-A606-4065DECFAA1E}" srcOrd="0" destOrd="0" presId="urn:microsoft.com/office/officeart/2008/layout/LinedList"/>
    <dgm:cxn modelId="{68F24811-DC53-43A0-8EF7-C59E7DBC367A}" type="presOf" srcId="{B7411D8E-7C5C-492D-AFFC-CD87597844F3}" destId="{21EDDDA3-F555-418F-95D9-21C48DEB00FE}" srcOrd="0" destOrd="0" presId="urn:microsoft.com/office/officeart/2008/layout/LinedList"/>
    <dgm:cxn modelId="{105EA4E9-1EEE-4331-A7B7-65B23C489191}" srcId="{6E6F6C0C-555A-4AAA-892F-120C2D52E597}" destId="{E64968E9-0CF8-48E0-8848-1368983852DC}" srcOrd="10" destOrd="0" parTransId="{24188D76-54BC-451E-AF05-6B50C3F73A29}" sibTransId="{8FE57EE9-6214-4A19-B686-94FB2F7151E1}"/>
    <dgm:cxn modelId="{A3E71738-D494-44B2-AA1B-C7E5AA7A7C3A}" type="presOf" srcId="{A6EDFC68-4801-43B4-82DC-63DFF7CEBE37}" destId="{D2A6BC39-900F-41D9-B02A-FDF95172F80D}" srcOrd="0" destOrd="0" presId="urn:microsoft.com/office/officeart/2008/layout/LinedList"/>
    <dgm:cxn modelId="{92C9DB14-FC81-482A-9458-CB51ACE0F65D}" type="presOf" srcId="{32FCFB3A-0E5B-4383-9019-0BBB480A5D10}" destId="{0A7677A1-B4E6-4B1E-A4E3-E0398A767F5C}" srcOrd="0" destOrd="0" presId="urn:microsoft.com/office/officeart/2008/layout/LinedList"/>
    <dgm:cxn modelId="{25812F3F-77EC-4E64-B3C0-337C10BE42F3}" srcId="{6E6F6C0C-555A-4AAA-892F-120C2D52E597}" destId="{DC23FAE8-3516-443A-A37F-B782F7A853BF}" srcOrd="7" destOrd="0" parTransId="{4B260BCC-8DF1-41C3-A208-7C65213AC8AB}" sibTransId="{DD5E5156-D459-47CA-B26D-E1397519FD2D}"/>
    <dgm:cxn modelId="{84D85A94-1464-4B76-B3F2-428C2BAA9CA7}" srcId="{6E6F6C0C-555A-4AAA-892F-120C2D52E597}" destId="{80D5FA40-8E69-4111-BF59-340A45B29DD9}" srcOrd="13" destOrd="0" parTransId="{839C932F-DAF2-4573-B643-2D67C16A701C}" sibTransId="{72258C69-D199-4A6C-8C6D-BF50CACF6AAF}"/>
    <dgm:cxn modelId="{6E916FB7-A9D9-4177-BD45-8A550DF77D6D}" type="presOf" srcId="{3DF61D78-3F93-4A19-B06D-E78CF94FE1C1}" destId="{181AA651-49FD-4C4A-8EA4-D10E361D9315}" srcOrd="0" destOrd="0" presId="urn:microsoft.com/office/officeart/2008/layout/LinedList"/>
    <dgm:cxn modelId="{FAD15972-95AE-4C53-A06B-A5D63B5A2FE6}" type="presParOf" srcId="{0ADADB62-593F-4F2B-A992-584264BFD452}" destId="{26960B16-4E5B-4B15-939B-A8394A6E65BC}" srcOrd="0" destOrd="0" presId="urn:microsoft.com/office/officeart/2008/layout/LinedList"/>
    <dgm:cxn modelId="{87218258-209E-4518-AE78-9EC3C0DE066C}" type="presParOf" srcId="{0ADADB62-593F-4F2B-A992-584264BFD452}" destId="{CBD1FDAA-66D2-4581-975F-34FE93B4957B}" srcOrd="1" destOrd="0" presId="urn:microsoft.com/office/officeart/2008/layout/LinedList"/>
    <dgm:cxn modelId="{E3DC5138-97DD-445C-9642-B9FE1B92F159}" type="presParOf" srcId="{CBD1FDAA-66D2-4581-975F-34FE93B4957B}" destId="{181AA651-49FD-4C4A-8EA4-D10E361D9315}" srcOrd="0" destOrd="0" presId="urn:microsoft.com/office/officeart/2008/layout/LinedList"/>
    <dgm:cxn modelId="{F2F9C5FD-4B55-4758-88DD-2558F89BF471}" type="presParOf" srcId="{CBD1FDAA-66D2-4581-975F-34FE93B4957B}" destId="{F62CFC83-D08F-4C1B-BA10-985E6769022B}" srcOrd="1" destOrd="0" presId="urn:microsoft.com/office/officeart/2008/layout/LinedList"/>
    <dgm:cxn modelId="{1DDE4385-DDA7-4C57-9341-FDD752B6BB8A}" type="presParOf" srcId="{0ADADB62-593F-4F2B-A992-584264BFD452}" destId="{32CB1B38-4DB7-4F3A-8535-B819D5841A00}" srcOrd="2" destOrd="0" presId="urn:microsoft.com/office/officeart/2008/layout/LinedList"/>
    <dgm:cxn modelId="{C7AE4CCA-E145-445A-9342-29A4F6F6218E}" type="presParOf" srcId="{0ADADB62-593F-4F2B-A992-584264BFD452}" destId="{129326A4-6B10-4261-AD94-44D55AE12DF3}" srcOrd="3" destOrd="0" presId="urn:microsoft.com/office/officeart/2008/layout/LinedList"/>
    <dgm:cxn modelId="{CA598649-E00B-48A7-929D-04B833D6ED64}" type="presParOf" srcId="{129326A4-6B10-4261-AD94-44D55AE12DF3}" destId="{381B5463-6815-454D-AAF5-B1061B7ECC77}" srcOrd="0" destOrd="0" presId="urn:microsoft.com/office/officeart/2008/layout/LinedList"/>
    <dgm:cxn modelId="{030E25E8-01A7-431A-9F37-30EBFEF1913A}" type="presParOf" srcId="{129326A4-6B10-4261-AD94-44D55AE12DF3}" destId="{AE5DEA6C-5849-4A4A-86D5-1C15253AC764}" srcOrd="1" destOrd="0" presId="urn:microsoft.com/office/officeart/2008/layout/LinedList"/>
    <dgm:cxn modelId="{8BBAC52C-0C40-44EE-A854-97CB2D8EC963}" type="presParOf" srcId="{0ADADB62-593F-4F2B-A992-584264BFD452}" destId="{39573250-0855-446D-8DF2-0C338C121BD7}" srcOrd="4" destOrd="0" presId="urn:microsoft.com/office/officeart/2008/layout/LinedList"/>
    <dgm:cxn modelId="{5FB9EAAE-5C3C-491A-BC79-633F01A13A92}" type="presParOf" srcId="{0ADADB62-593F-4F2B-A992-584264BFD452}" destId="{DECD9AA4-42F5-4361-9FDA-C7F2740E04F3}" srcOrd="5" destOrd="0" presId="urn:microsoft.com/office/officeart/2008/layout/LinedList"/>
    <dgm:cxn modelId="{920A87DB-BEC8-49FA-9734-63AAF5F539FB}" type="presParOf" srcId="{DECD9AA4-42F5-4361-9FDA-C7F2740E04F3}" destId="{D2A6BC39-900F-41D9-B02A-FDF95172F80D}" srcOrd="0" destOrd="0" presId="urn:microsoft.com/office/officeart/2008/layout/LinedList"/>
    <dgm:cxn modelId="{61EFB1CF-D8DD-4302-80FB-4AC6BBD10B29}" type="presParOf" srcId="{DECD9AA4-42F5-4361-9FDA-C7F2740E04F3}" destId="{59A99CC7-7D28-4345-9DBD-50980EB0D390}" srcOrd="1" destOrd="0" presId="urn:microsoft.com/office/officeart/2008/layout/LinedList"/>
    <dgm:cxn modelId="{EAAEA03D-794B-408C-A803-BF2F3240BC2D}" type="presParOf" srcId="{0ADADB62-593F-4F2B-A992-584264BFD452}" destId="{7F859465-BED5-460C-8757-B64C3677B10B}" srcOrd="6" destOrd="0" presId="urn:microsoft.com/office/officeart/2008/layout/LinedList"/>
    <dgm:cxn modelId="{19CB0725-A0B8-4C68-B142-D57965F1EB36}" type="presParOf" srcId="{0ADADB62-593F-4F2B-A992-584264BFD452}" destId="{4604AE34-D286-4FF4-AC3D-1D783F8EFDE2}" srcOrd="7" destOrd="0" presId="urn:microsoft.com/office/officeart/2008/layout/LinedList"/>
    <dgm:cxn modelId="{F69AB490-421D-4FA2-ABFB-F817C632E86D}" type="presParOf" srcId="{4604AE34-D286-4FF4-AC3D-1D783F8EFDE2}" destId="{CE566F00-6712-4E84-9441-875F8EE7F4B1}" srcOrd="0" destOrd="0" presId="urn:microsoft.com/office/officeart/2008/layout/LinedList"/>
    <dgm:cxn modelId="{9582D2E2-3229-462F-B4D2-58E55F9134DC}" type="presParOf" srcId="{4604AE34-D286-4FF4-AC3D-1D783F8EFDE2}" destId="{AD7189F8-A573-400E-9CBC-7F0AC4734E54}" srcOrd="1" destOrd="0" presId="urn:microsoft.com/office/officeart/2008/layout/LinedList"/>
    <dgm:cxn modelId="{A7AA0F2D-2988-4E3A-B446-854F13B7DF58}" type="presParOf" srcId="{0ADADB62-593F-4F2B-A992-584264BFD452}" destId="{60AA05DD-07B8-4F1E-8755-8FA2A1DB3E02}" srcOrd="8" destOrd="0" presId="urn:microsoft.com/office/officeart/2008/layout/LinedList"/>
    <dgm:cxn modelId="{22587F7B-BA46-45D4-AD7E-5945A22BC43C}" type="presParOf" srcId="{0ADADB62-593F-4F2B-A992-584264BFD452}" destId="{A48B4209-301B-40F9-BEA1-B50C162BBA90}" srcOrd="9" destOrd="0" presId="urn:microsoft.com/office/officeart/2008/layout/LinedList"/>
    <dgm:cxn modelId="{0DAACD5A-AD3B-41C9-966A-EE157479F951}" type="presParOf" srcId="{A48B4209-301B-40F9-BEA1-B50C162BBA90}" destId="{5553371E-962B-418F-B761-B2AB6BEEE95D}" srcOrd="0" destOrd="0" presId="urn:microsoft.com/office/officeart/2008/layout/LinedList"/>
    <dgm:cxn modelId="{531D08A0-8107-4DEA-913C-D99B5DD19BBD}" type="presParOf" srcId="{A48B4209-301B-40F9-BEA1-B50C162BBA90}" destId="{E9DB8852-DEB4-4B46-945C-F3483F77F817}" srcOrd="1" destOrd="0" presId="urn:microsoft.com/office/officeart/2008/layout/LinedList"/>
    <dgm:cxn modelId="{61C9C444-0EEC-4DA3-8167-C0CE1B45FA34}" type="presParOf" srcId="{0ADADB62-593F-4F2B-A992-584264BFD452}" destId="{CE9ADAAA-6E15-4900-A106-4192F4AFD1C8}" srcOrd="10" destOrd="0" presId="urn:microsoft.com/office/officeart/2008/layout/LinedList"/>
    <dgm:cxn modelId="{500B7446-69F2-40CB-99A0-2616558756BA}" type="presParOf" srcId="{0ADADB62-593F-4F2B-A992-584264BFD452}" destId="{8992411E-840F-45B8-8625-5D8D2D3B1B1D}" srcOrd="11" destOrd="0" presId="urn:microsoft.com/office/officeart/2008/layout/LinedList"/>
    <dgm:cxn modelId="{9C60DCCD-7A95-40DD-9B7C-C6B70E22E96D}" type="presParOf" srcId="{8992411E-840F-45B8-8625-5D8D2D3B1B1D}" destId="{C76E25D7-6E59-4D0A-81E4-6CBD8A4D037F}" srcOrd="0" destOrd="0" presId="urn:microsoft.com/office/officeart/2008/layout/LinedList"/>
    <dgm:cxn modelId="{B23E4C35-B83F-47CF-878E-0685BD0ECD8F}" type="presParOf" srcId="{8992411E-840F-45B8-8625-5D8D2D3B1B1D}" destId="{89247302-FEBC-44EB-AE76-025FDF737AA3}" srcOrd="1" destOrd="0" presId="urn:microsoft.com/office/officeart/2008/layout/LinedList"/>
    <dgm:cxn modelId="{E8A9B5DB-219E-4D84-8169-72BF39130977}" type="presParOf" srcId="{0ADADB62-593F-4F2B-A992-584264BFD452}" destId="{8AC6A21B-EECE-48B7-BBCD-DCD517263884}" srcOrd="12" destOrd="0" presId="urn:microsoft.com/office/officeart/2008/layout/LinedList"/>
    <dgm:cxn modelId="{8A422BCE-BF30-4793-96E3-A2BF5EBD30C2}" type="presParOf" srcId="{0ADADB62-593F-4F2B-A992-584264BFD452}" destId="{83A0EF7E-0216-45CF-A27A-CFD3787AA0CC}" srcOrd="13" destOrd="0" presId="urn:microsoft.com/office/officeart/2008/layout/LinedList"/>
    <dgm:cxn modelId="{813A8FB8-4810-4B2B-A0A5-6C05B59B34CD}" type="presParOf" srcId="{83A0EF7E-0216-45CF-A27A-CFD3787AA0CC}" destId="{33A9E37A-12DE-48A5-BE1E-5A3140220D48}" srcOrd="0" destOrd="0" presId="urn:microsoft.com/office/officeart/2008/layout/LinedList"/>
    <dgm:cxn modelId="{3C20E5E8-8575-41EF-A531-86AC03DBAEE5}" type="presParOf" srcId="{83A0EF7E-0216-45CF-A27A-CFD3787AA0CC}" destId="{BD090688-EFB7-4AE2-9F1B-D3CE80E77929}" srcOrd="1" destOrd="0" presId="urn:microsoft.com/office/officeart/2008/layout/LinedList"/>
    <dgm:cxn modelId="{FEC92ECC-CFA1-4D61-BE5C-5BBA98DD0412}" type="presParOf" srcId="{0ADADB62-593F-4F2B-A992-584264BFD452}" destId="{3E87EBC7-0E2C-40AE-9D08-F5F16FEA28B5}" srcOrd="14" destOrd="0" presId="urn:microsoft.com/office/officeart/2008/layout/LinedList"/>
    <dgm:cxn modelId="{F9B139E3-1AD8-4D07-88A2-3E09E5A6A195}" type="presParOf" srcId="{0ADADB62-593F-4F2B-A992-584264BFD452}" destId="{BDA8EEB1-98AA-4CC7-8B98-D1ED7416318D}" srcOrd="15" destOrd="0" presId="urn:microsoft.com/office/officeart/2008/layout/LinedList"/>
    <dgm:cxn modelId="{50DF05C2-C7BB-43F4-8A0E-E9B9D3B69777}" type="presParOf" srcId="{BDA8EEB1-98AA-4CC7-8B98-D1ED7416318D}" destId="{44F00272-9F89-4734-A606-4065DECFAA1E}" srcOrd="0" destOrd="0" presId="urn:microsoft.com/office/officeart/2008/layout/LinedList"/>
    <dgm:cxn modelId="{0492C61B-E8FA-4B64-B91D-0036753CC023}" type="presParOf" srcId="{BDA8EEB1-98AA-4CC7-8B98-D1ED7416318D}" destId="{5EB2D6D1-33FE-4D81-8104-452F0E2392DB}" srcOrd="1" destOrd="0" presId="urn:microsoft.com/office/officeart/2008/layout/LinedList"/>
    <dgm:cxn modelId="{D204E0D0-7814-4FD4-ACE9-D5557F579767}" type="presParOf" srcId="{0ADADB62-593F-4F2B-A992-584264BFD452}" destId="{7ABF708E-E15C-435C-B40A-F19335ED3FD0}" srcOrd="16" destOrd="0" presId="urn:microsoft.com/office/officeart/2008/layout/LinedList"/>
    <dgm:cxn modelId="{39BEEA66-9A55-4A56-8F10-C30A3973BCE7}" type="presParOf" srcId="{0ADADB62-593F-4F2B-A992-584264BFD452}" destId="{E98986CC-667A-43DD-8D6D-63A5EEB4F286}" srcOrd="17" destOrd="0" presId="urn:microsoft.com/office/officeart/2008/layout/LinedList"/>
    <dgm:cxn modelId="{D853720A-9558-4A70-B524-8CC18AD8C266}" type="presParOf" srcId="{E98986CC-667A-43DD-8D6D-63A5EEB4F286}" destId="{9DB3C56C-7814-4722-B419-54631769C5D9}" srcOrd="0" destOrd="0" presId="urn:microsoft.com/office/officeart/2008/layout/LinedList"/>
    <dgm:cxn modelId="{F835B55B-82C7-42BC-B775-37C06B9A6E20}" type="presParOf" srcId="{E98986CC-667A-43DD-8D6D-63A5EEB4F286}" destId="{FF057001-57AA-44C8-BFEC-3FFA60489935}" srcOrd="1" destOrd="0" presId="urn:microsoft.com/office/officeart/2008/layout/LinedList"/>
    <dgm:cxn modelId="{BC689303-0ED1-4E61-A2AC-E2B830235895}" type="presParOf" srcId="{0ADADB62-593F-4F2B-A992-584264BFD452}" destId="{44AC2AE6-FA73-411B-82FD-204D208409EB}" srcOrd="18" destOrd="0" presId="urn:microsoft.com/office/officeart/2008/layout/LinedList"/>
    <dgm:cxn modelId="{747B172C-45C7-48A8-9E78-87E8ABE7CA2C}" type="presParOf" srcId="{0ADADB62-593F-4F2B-A992-584264BFD452}" destId="{3E8ECA20-1F04-4D83-AB70-CBEFEE523FFE}" srcOrd="19" destOrd="0" presId="urn:microsoft.com/office/officeart/2008/layout/LinedList"/>
    <dgm:cxn modelId="{AB607C10-FC88-406F-8A07-1A9EA2166322}" type="presParOf" srcId="{3E8ECA20-1F04-4D83-AB70-CBEFEE523FFE}" destId="{6FBDE0D5-CAAE-4571-821E-EE13837BE0C6}" srcOrd="0" destOrd="0" presId="urn:microsoft.com/office/officeart/2008/layout/LinedList"/>
    <dgm:cxn modelId="{0074CD3C-857F-42BC-A422-577AE9A4D6E1}" type="presParOf" srcId="{3E8ECA20-1F04-4D83-AB70-CBEFEE523FFE}" destId="{D8DC6B37-9687-4CCE-B31B-E1297DD39B10}" srcOrd="1" destOrd="0" presId="urn:microsoft.com/office/officeart/2008/layout/LinedList"/>
    <dgm:cxn modelId="{11843401-659F-4D81-A77C-5EA864C43BA7}" type="presParOf" srcId="{0ADADB62-593F-4F2B-A992-584264BFD452}" destId="{C46E6FFF-F5B8-4057-A5DA-0A9F552694E4}" srcOrd="20" destOrd="0" presId="urn:microsoft.com/office/officeart/2008/layout/LinedList"/>
    <dgm:cxn modelId="{8C521B63-125B-4355-8006-6F2D0EF5AE2B}" type="presParOf" srcId="{0ADADB62-593F-4F2B-A992-584264BFD452}" destId="{9F71DE7C-D26B-42B7-98FD-624485E91FF7}" srcOrd="21" destOrd="0" presId="urn:microsoft.com/office/officeart/2008/layout/LinedList"/>
    <dgm:cxn modelId="{A7E243DA-53FA-4BCB-B006-FECCDA0AF2E7}" type="presParOf" srcId="{9F71DE7C-D26B-42B7-98FD-624485E91FF7}" destId="{2FB50094-43CC-4243-BC05-2E7DBC1BAF9E}" srcOrd="0" destOrd="0" presId="urn:microsoft.com/office/officeart/2008/layout/LinedList"/>
    <dgm:cxn modelId="{36F4B47C-AAED-4878-9320-6C59D40353E7}" type="presParOf" srcId="{9F71DE7C-D26B-42B7-98FD-624485E91FF7}" destId="{2174A398-35BD-4BAC-8591-A794F922916E}" srcOrd="1" destOrd="0" presId="urn:microsoft.com/office/officeart/2008/layout/LinedList"/>
    <dgm:cxn modelId="{F633F7DE-7CEB-44D2-831D-03B8874FF682}" type="presParOf" srcId="{0ADADB62-593F-4F2B-A992-584264BFD452}" destId="{1D7AF5D7-DE87-452C-8CFB-ABB2475CD1C5}" srcOrd="22" destOrd="0" presId="urn:microsoft.com/office/officeart/2008/layout/LinedList"/>
    <dgm:cxn modelId="{274BB77E-7782-47EC-BA4C-1E495BF4427C}" type="presParOf" srcId="{0ADADB62-593F-4F2B-A992-584264BFD452}" destId="{DF8558AA-1CBB-46D0-9421-376B6D34B3F1}" srcOrd="23" destOrd="0" presId="urn:microsoft.com/office/officeart/2008/layout/LinedList"/>
    <dgm:cxn modelId="{C38AB0D1-1ECC-41A7-8042-587FB3BABD37}" type="presParOf" srcId="{DF8558AA-1CBB-46D0-9421-376B6D34B3F1}" destId="{0A7677A1-B4E6-4B1E-A4E3-E0398A767F5C}" srcOrd="0" destOrd="0" presId="urn:microsoft.com/office/officeart/2008/layout/LinedList"/>
    <dgm:cxn modelId="{246EB43D-A9EC-4DC7-81F6-70A636069888}" type="presParOf" srcId="{DF8558AA-1CBB-46D0-9421-376B6D34B3F1}" destId="{1B2015CA-F872-4009-90B8-C9DCADE74D96}" srcOrd="1" destOrd="0" presId="urn:microsoft.com/office/officeart/2008/layout/LinedList"/>
    <dgm:cxn modelId="{8679516D-373C-4489-9EA7-7F98D81EFBEF}" type="presParOf" srcId="{0ADADB62-593F-4F2B-A992-584264BFD452}" destId="{61C34057-7B14-4FE9-B9E0-2C085D77627B}" srcOrd="24" destOrd="0" presId="urn:microsoft.com/office/officeart/2008/layout/LinedList"/>
    <dgm:cxn modelId="{42B51975-0386-4F97-9C2C-A828F4BA98D8}" type="presParOf" srcId="{0ADADB62-593F-4F2B-A992-584264BFD452}" destId="{C22DD627-02A7-46B1-983F-4E88DA3CCB17}" srcOrd="25" destOrd="0" presId="urn:microsoft.com/office/officeart/2008/layout/LinedList"/>
    <dgm:cxn modelId="{00B4F710-6963-4643-ABD5-910B332F74D1}" type="presParOf" srcId="{C22DD627-02A7-46B1-983F-4E88DA3CCB17}" destId="{21EDDDA3-F555-418F-95D9-21C48DEB00FE}" srcOrd="0" destOrd="0" presId="urn:microsoft.com/office/officeart/2008/layout/LinedList"/>
    <dgm:cxn modelId="{BCC186D7-BFDB-489A-99F9-6B27F81AA400}" type="presParOf" srcId="{C22DD627-02A7-46B1-983F-4E88DA3CCB17}" destId="{2DC2279D-1160-4C2B-8129-943C0DEA17D5}" srcOrd="1" destOrd="0" presId="urn:microsoft.com/office/officeart/2008/layout/LinedList"/>
    <dgm:cxn modelId="{A3559265-643B-44D2-B6E2-BB9FB2C150C3}" type="presParOf" srcId="{0ADADB62-593F-4F2B-A992-584264BFD452}" destId="{3E5A6252-F00A-4D6E-9845-C5D9E5BDE01B}" srcOrd="26" destOrd="0" presId="urn:microsoft.com/office/officeart/2008/layout/LinedList"/>
    <dgm:cxn modelId="{4C2A54BE-1A2F-48A3-813E-576C0B918032}" type="presParOf" srcId="{0ADADB62-593F-4F2B-A992-584264BFD452}" destId="{EC43555B-2204-42EE-A337-C2659A19020C}" srcOrd="27" destOrd="0" presId="urn:microsoft.com/office/officeart/2008/layout/LinedList"/>
    <dgm:cxn modelId="{FD96497F-C14D-4D1B-9EBF-95370E9CEEEE}" type="presParOf" srcId="{EC43555B-2204-42EE-A337-C2659A19020C}" destId="{1F9AED57-28F6-4DAC-B469-FBAF0C7983DB}" srcOrd="0" destOrd="0" presId="urn:microsoft.com/office/officeart/2008/layout/LinedList"/>
    <dgm:cxn modelId="{F85094EE-66B5-4078-B2ED-1A6D1D868EF8}" type="presParOf" srcId="{EC43555B-2204-42EE-A337-C2659A19020C}" destId="{71856837-AF57-4A93-8669-DA49143B0E51}" srcOrd="1" destOrd="0" presId="urn:microsoft.com/office/officeart/2008/layout/LinedList"/>
    <dgm:cxn modelId="{4EC40DEC-D080-492B-9719-16A0CC426E7E}" type="presParOf" srcId="{0ADADB62-593F-4F2B-A992-584264BFD452}" destId="{3C9F656B-6630-4B2B-BDB8-F167D7F316C9}" srcOrd="28" destOrd="0" presId="urn:microsoft.com/office/officeart/2008/layout/LinedList"/>
    <dgm:cxn modelId="{814BE2D4-49C9-42E3-9F8D-2D1FF585DE10}" type="presParOf" srcId="{0ADADB62-593F-4F2B-A992-584264BFD452}" destId="{6B9B45CC-8E92-49D5-8351-5D09811E01ED}" srcOrd="29" destOrd="0" presId="urn:microsoft.com/office/officeart/2008/layout/LinedList"/>
    <dgm:cxn modelId="{14462114-3A5F-44A1-AA9B-BF253ED6185E}" type="presParOf" srcId="{6B9B45CC-8E92-49D5-8351-5D09811E01ED}" destId="{08E09738-A5FE-4743-9EC9-25382B2D1290}" srcOrd="0" destOrd="0" presId="urn:microsoft.com/office/officeart/2008/layout/LinedList"/>
    <dgm:cxn modelId="{8459A04F-0BD1-4568-8E79-2DE72370B289}" type="presParOf" srcId="{6B9B45CC-8E92-49D5-8351-5D09811E01ED}" destId="{4344C743-F387-4A54-84EF-906F63EA3FE5}" srcOrd="1" destOrd="0" presId="urn:microsoft.com/office/officeart/2008/layout/LinedList"/>
    <dgm:cxn modelId="{7D7907A7-180C-457A-874E-25282499C3ED}" type="presParOf" srcId="{0ADADB62-593F-4F2B-A992-584264BFD452}" destId="{E0DD89BB-B47C-47BC-A6CA-DCE93FD47BF2}" srcOrd="30" destOrd="0" presId="urn:microsoft.com/office/officeart/2008/layout/LinedList"/>
    <dgm:cxn modelId="{24DDA62F-8F3B-4489-8B35-4138BECF4DD0}" type="presParOf" srcId="{0ADADB62-593F-4F2B-A992-584264BFD452}" destId="{BAFEBCA6-DA95-4865-885F-8F001A148343}" srcOrd="31" destOrd="0" presId="urn:microsoft.com/office/officeart/2008/layout/LinedList"/>
    <dgm:cxn modelId="{9C3F1FF4-2FC8-4026-92CF-A3BAC0F6DC05}" type="presParOf" srcId="{BAFEBCA6-DA95-4865-885F-8F001A148343}" destId="{F8D8210F-C400-46CE-A617-2388C3246D40}" srcOrd="0" destOrd="0" presId="urn:microsoft.com/office/officeart/2008/layout/LinedList"/>
    <dgm:cxn modelId="{0366F441-F08E-499C-91B7-8D27F44794BC}" type="presParOf" srcId="{BAFEBCA6-DA95-4865-885F-8F001A148343}" destId="{7F0AA648-6A06-4C88-8CAA-B6F27A70F11C}" srcOrd="1" destOrd="0" presId="urn:microsoft.com/office/officeart/2008/layout/LinedList"/>
    <dgm:cxn modelId="{12D06339-429D-4A79-B626-3F2A87E8570D}" type="presParOf" srcId="{0ADADB62-593F-4F2B-A992-584264BFD452}" destId="{08B676C5-E08C-4C1C-A100-DBF21084D159}" srcOrd="32" destOrd="0" presId="urn:microsoft.com/office/officeart/2008/layout/LinedList"/>
    <dgm:cxn modelId="{D7D3DF14-59D8-441F-AA9B-785970CD74E1}" type="presParOf" srcId="{0ADADB62-593F-4F2B-A992-584264BFD452}" destId="{B632A240-87C3-408C-B7DD-3F9D8AA457B7}" srcOrd="33" destOrd="0" presId="urn:microsoft.com/office/officeart/2008/layout/LinedList"/>
    <dgm:cxn modelId="{1C27154B-396F-4FB0-8E04-414F55D721E8}" type="presParOf" srcId="{B632A240-87C3-408C-B7DD-3F9D8AA457B7}" destId="{E30F5D06-7301-4C63-9F25-87D2C23EBC4E}" srcOrd="0" destOrd="0" presId="urn:microsoft.com/office/officeart/2008/layout/LinedList"/>
    <dgm:cxn modelId="{20D85BB6-8EF7-4BC1-8944-487595C4E000}" type="presParOf" srcId="{B632A240-87C3-408C-B7DD-3F9D8AA457B7}" destId="{9F4C6C93-A409-4409-9B60-06DC03AFFC5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824C4D7-8EB3-4E55-A25F-E12F5A4331A2}"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E4C31424-01F1-4902-927D-CD2CF9B608DC}">
      <dgm:prSet/>
      <dgm:spPr/>
      <dgm:t>
        <a:bodyPr/>
        <a:lstStyle/>
        <a:p>
          <a:pPr rtl="0"/>
          <a:r>
            <a:rPr lang="tr-TR" b="1" dirty="0"/>
            <a:t>1.</a:t>
          </a:r>
          <a:r>
            <a:rPr lang="tr-TR" dirty="0">
              <a:latin typeface="Sitka Heading"/>
            </a:rPr>
            <a:t>Dışadönüklük</a:t>
          </a:r>
          <a:br>
            <a:rPr lang="tr-TR" dirty="0">
              <a:latin typeface="Sitka Heading"/>
            </a:rPr>
          </a:br>
          <a:r>
            <a:rPr lang="tr-TR" dirty="0">
              <a:latin typeface="Sitka Heading"/>
            </a:rPr>
            <a:t>Bu</a:t>
          </a:r>
          <a:r>
            <a:rPr lang="tr-TR" dirty="0"/>
            <a:t> konuda yüksek puan alan bireyler eğlenmeyi seven, sevecen, konuşkan ve sosyal kişilerdir. Girişkenlikleri sayesinde insanlar arasında kendilerini rahat hissederler ve konuşmaları başlatabilirler. Diğer kutbu ise içedönüklüktür. İçedönükler daha çekingen, mesafeli, arkadaşlıktan kaçınan, daha sessizliği ve yalnızlığı seven karakter özelliklerine sahiplerdir.</a:t>
          </a:r>
          <a:endParaRPr lang="en-US" dirty="0">
            <a:latin typeface="Sitka Heading"/>
          </a:endParaRPr>
        </a:p>
      </dgm:t>
    </dgm:pt>
    <dgm:pt modelId="{2260CAE6-43FB-4FFF-99EC-41BAAB1A9527}" type="parTrans" cxnId="{F21EC6B3-291F-4850-9D24-6E133C164EBA}">
      <dgm:prSet/>
      <dgm:spPr/>
      <dgm:t>
        <a:bodyPr/>
        <a:lstStyle/>
        <a:p>
          <a:endParaRPr lang="en-US"/>
        </a:p>
      </dgm:t>
    </dgm:pt>
    <dgm:pt modelId="{8BAAC34A-CD86-4B5F-B81A-2C14608841B4}" type="sibTrans" cxnId="{F21EC6B3-291F-4850-9D24-6E133C164EBA}">
      <dgm:prSet/>
      <dgm:spPr/>
      <dgm:t>
        <a:bodyPr/>
        <a:lstStyle/>
        <a:p>
          <a:endParaRPr lang="en-US"/>
        </a:p>
      </dgm:t>
    </dgm:pt>
    <dgm:pt modelId="{FEE9C85C-7E6A-4BF6-B123-17DF9BD612A1}">
      <dgm:prSet/>
      <dgm:spPr/>
      <dgm:t>
        <a:bodyPr/>
        <a:lstStyle/>
        <a:p>
          <a:pPr rtl="0"/>
          <a:r>
            <a:rPr lang="tr-TR" b="1"/>
            <a:t>2.Nevrotiklik</a:t>
          </a:r>
          <a:br>
            <a:rPr lang="tr-TR" b="1"/>
          </a:br>
          <a:r>
            <a:rPr lang="tr-TR"/>
            <a:t>Nevrotizm boyutunda yüksek puan alan kişiler daha kaygılı, duygusal kimselerdir ve stresli olaylarla günlük olarak daha fazla karşılaşırlar. Duygusal olarak dengesizdirler ve inişli çıkışlı düşünceleri vardır. Düşük puan alanlar ise aşırı tepkiler göstermeyen, sakin ve uyumlu kişilerdir. Bu kişiler, stresle daha etkili baş edebilirler ve düşüncelerini daha rahat kontrol edebilirler.</a:t>
          </a:r>
          <a:endParaRPr lang="en-US" b="0">
            <a:latin typeface="Sitka Heading"/>
          </a:endParaRPr>
        </a:p>
      </dgm:t>
    </dgm:pt>
    <dgm:pt modelId="{2499559B-B802-4BAE-BB7A-F57C6E57858A}" type="parTrans" cxnId="{71E4B5AB-3BDB-40E0-A2DA-A2527BAB685A}">
      <dgm:prSet/>
      <dgm:spPr/>
      <dgm:t>
        <a:bodyPr/>
        <a:lstStyle/>
        <a:p>
          <a:endParaRPr lang="en-US"/>
        </a:p>
      </dgm:t>
    </dgm:pt>
    <dgm:pt modelId="{69B2B17A-E1A5-4D4E-A07C-0CBA39151258}" type="sibTrans" cxnId="{71E4B5AB-3BDB-40E0-A2DA-A2527BAB685A}">
      <dgm:prSet/>
      <dgm:spPr/>
      <dgm:t>
        <a:bodyPr/>
        <a:lstStyle/>
        <a:p>
          <a:endParaRPr lang="en-US"/>
        </a:p>
      </dgm:t>
    </dgm:pt>
    <dgm:pt modelId="{0AF87E39-0A1F-4DB4-92AD-1FCBBB925738}">
      <dgm:prSet/>
      <dgm:spPr/>
      <dgm:t>
        <a:bodyPr/>
        <a:lstStyle/>
        <a:p>
          <a:r>
            <a:rPr lang="tr-TR" b="1" dirty="0"/>
            <a:t>3. Deneyime Açıklık</a:t>
          </a:r>
          <a:br>
            <a:rPr lang="tr-TR" b="1" dirty="0"/>
          </a:br>
          <a:r>
            <a:rPr lang="tr-TR" dirty="0"/>
            <a:t>Deneyime açık kişiler meraklı, hayal gücü geniş ve özgürlükçü kişilerdir. Yeni duygulara ve düşüncelere açıklardır. Tutucu değillerdir ve değişimi severler. Bu, eğitim ve yaratıcılık gerektiren konularda artı sağlar. Bu boyutta düşük puanları olan kişiler ise daha çok geleneksel, tutucu ve çok meraklı olmayan kişilerdir. Daha dar düşünceleri vardır, sıkılgan ve az sayıda konuyla ilgilenirler.</a:t>
          </a:r>
          <a:endParaRPr lang="en-US" dirty="0"/>
        </a:p>
      </dgm:t>
    </dgm:pt>
    <dgm:pt modelId="{2E102135-0599-4A25-B318-31A858A5A4E5}" type="parTrans" cxnId="{BB8CA68E-C807-4D44-845D-17629E8E0793}">
      <dgm:prSet/>
      <dgm:spPr/>
      <dgm:t>
        <a:bodyPr/>
        <a:lstStyle/>
        <a:p>
          <a:endParaRPr lang="en-US"/>
        </a:p>
      </dgm:t>
    </dgm:pt>
    <dgm:pt modelId="{6605F467-79B9-4D3A-A7A2-E199BD9E23C4}" type="sibTrans" cxnId="{BB8CA68E-C807-4D44-845D-17629E8E0793}">
      <dgm:prSet/>
      <dgm:spPr/>
      <dgm:t>
        <a:bodyPr/>
        <a:lstStyle/>
        <a:p>
          <a:endParaRPr lang="en-US"/>
        </a:p>
      </dgm:t>
    </dgm:pt>
    <dgm:pt modelId="{0D3DCFF4-0E02-4D7B-AB62-A1A3C857087A}" type="pres">
      <dgm:prSet presAssocID="{5824C4D7-8EB3-4E55-A25F-E12F5A4331A2}" presName="Name0" presStyleCnt="0">
        <dgm:presLayoutVars>
          <dgm:dir/>
          <dgm:resizeHandles val="exact"/>
        </dgm:presLayoutVars>
      </dgm:prSet>
      <dgm:spPr/>
      <dgm:t>
        <a:bodyPr/>
        <a:lstStyle/>
        <a:p>
          <a:endParaRPr lang="tr-TR"/>
        </a:p>
      </dgm:t>
    </dgm:pt>
    <dgm:pt modelId="{E30F7A98-924B-4A28-9CEC-9737B8AC495D}" type="pres">
      <dgm:prSet presAssocID="{E4C31424-01F1-4902-927D-CD2CF9B608DC}" presName="node" presStyleLbl="node1" presStyleIdx="0" presStyleCnt="3">
        <dgm:presLayoutVars>
          <dgm:bulletEnabled val="1"/>
        </dgm:presLayoutVars>
      </dgm:prSet>
      <dgm:spPr/>
      <dgm:t>
        <a:bodyPr/>
        <a:lstStyle/>
        <a:p>
          <a:endParaRPr lang="tr-TR"/>
        </a:p>
      </dgm:t>
    </dgm:pt>
    <dgm:pt modelId="{4CF407A4-7522-4D0A-837B-A0D17C1C6CB6}" type="pres">
      <dgm:prSet presAssocID="{8BAAC34A-CD86-4B5F-B81A-2C14608841B4}" presName="sibTrans" presStyleLbl="sibTrans2D1" presStyleIdx="0" presStyleCnt="2"/>
      <dgm:spPr/>
      <dgm:t>
        <a:bodyPr/>
        <a:lstStyle/>
        <a:p>
          <a:endParaRPr lang="tr-TR"/>
        </a:p>
      </dgm:t>
    </dgm:pt>
    <dgm:pt modelId="{F9D262DC-1AB9-4A91-AABD-2F4F70A2AE77}" type="pres">
      <dgm:prSet presAssocID="{8BAAC34A-CD86-4B5F-B81A-2C14608841B4}" presName="connectorText" presStyleLbl="sibTrans2D1" presStyleIdx="0" presStyleCnt="2"/>
      <dgm:spPr/>
      <dgm:t>
        <a:bodyPr/>
        <a:lstStyle/>
        <a:p>
          <a:endParaRPr lang="tr-TR"/>
        </a:p>
      </dgm:t>
    </dgm:pt>
    <dgm:pt modelId="{C2C40082-2B4D-43BD-BAE7-AE744B24965E}" type="pres">
      <dgm:prSet presAssocID="{FEE9C85C-7E6A-4BF6-B123-17DF9BD612A1}" presName="node" presStyleLbl="node1" presStyleIdx="1" presStyleCnt="3">
        <dgm:presLayoutVars>
          <dgm:bulletEnabled val="1"/>
        </dgm:presLayoutVars>
      </dgm:prSet>
      <dgm:spPr/>
      <dgm:t>
        <a:bodyPr/>
        <a:lstStyle/>
        <a:p>
          <a:endParaRPr lang="tr-TR"/>
        </a:p>
      </dgm:t>
    </dgm:pt>
    <dgm:pt modelId="{FBF0D897-2CA1-49BF-9B90-E8C0E8276380}" type="pres">
      <dgm:prSet presAssocID="{69B2B17A-E1A5-4D4E-A07C-0CBA39151258}" presName="sibTrans" presStyleLbl="sibTrans2D1" presStyleIdx="1" presStyleCnt="2"/>
      <dgm:spPr/>
      <dgm:t>
        <a:bodyPr/>
        <a:lstStyle/>
        <a:p>
          <a:endParaRPr lang="tr-TR"/>
        </a:p>
      </dgm:t>
    </dgm:pt>
    <dgm:pt modelId="{8E1DFB0C-5343-4474-89AE-49BE36338DB4}" type="pres">
      <dgm:prSet presAssocID="{69B2B17A-E1A5-4D4E-A07C-0CBA39151258}" presName="connectorText" presStyleLbl="sibTrans2D1" presStyleIdx="1" presStyleCnt="2"/>
      <dgm:spPr/>
      <dgm:t>
        <a:bodyPr/>
        <a:lstStyle/>
        <a:p>
          <a:endParaRPr lang="tr-TR"/>
        </a:p>
      </dgm:t>
    </dgm:pt>
    <dgm:pt modelId="{D29FAEFD-0AC0-4818-8EA5-197F3F1B4DBE}" type="pres">
      <dgm:prSet presAssocID="{0AF87E39-0A1F-4DB4-92AD-1FCBBB925738}" presName="node" presStyleLbl="node1" presStyleIdx="2" presStyleCnt="3">
        <dgm:presLayoutVars>
          <dgm:bulletEnabled val="1"/>
        </dgm:presLayoutVars>
      </dgm:prSet>
      <dgm:spPr/>
      <dgm:t>
        <a:bodyPr/>
        <a:lstStyle/>
        <a:p>
          <a:endParaRPr lang="tr-TR"/>
        </a:p>
      </dgm:t>
    </dgm:pt>
  </dgm:ptLst>
  <dgm:cxnLst>
    <dgm:cxn modelId="{71E4B5AB-3BDB-40E0-A2DA-A2527BAB685A}" srcId="{5824C4D7-8EB3-4E55-A25F-E12F5A4331A2}" destId="{FEE9C85C-7E6A-4BF6-B123-17DF9BD612A1}" srcOrd="1" destOrd="0" parTransId="{2499559B-B802-4BAE-BB7A-F57C6E57858A}" sibTransId="{69B2B17A-E1A5-4D4E-A07C-0CBA39151258}"/>
    <dgm:cxn modelId="{1E8720C0-1871-4D4D-AB69-E43A3CCC0FAC}" type="presOf" srcId="{69B2B17A-E1A5-4D4E-A07C-0CBA39151258}" destId="{8E1DFB0C-5343-4474-89AE-49BE36338DB4}" srcOrd="1" destOrd="0" presId="urn:microsoft.com/office/officeart/2005/8/layout/process1"/>
    <dgm:cxn modelId="{C648D566-4A62-4A79-9474-6B1CD2032897}" type="presOf" srcId="{5824C4D7-8EB3-4E55-A25F-E12F5A4331A2}" destId="{0D3DCFF4-0E02-4D7B-AB62-A1A3C857087A}" srcOrd="0" destOrd="0" presId="urn:microsoft.com/office/officeart/2005/8/layout/process1"/>
    <dgm:cxn modelId="{8ABADDCB-7C43-4EEB-BE63-B66F117FB271}" type="presOf" srcId="{E4C31424-01F1-4902-927D-CD2CF9B608DC}" destId="{E30F7A98-924B-4A28-9CEC-9737B8AC495D}" srcOrd="0" destOrd="0" presId="urn:microsoft.com/office/officeart/2005/8/layout/process1"/>
    <dgm:cxn modelId="{8EDDB3EA-23AE-4817-90F4-1BC4F60E69F5}" type="presOf" srcId="{8BAAC34A-CD86-4B5F-B81A-2C14608841B4}" destId="{4CF407A4-7522-4D0A-837B-A0D17C1C6CB6}" srcOrd="0" destOrd="0" presId="urn:microsoft.com/office/officeart/2005/8/layout/process1"/>
    <dgm:cxn modelId="{1ED8AD13-362F-4FDA-9D23-B64A740C42FF}" type="presOf" srcId="{FEE9C85C-7E6A-4BF6-B123-17DF9BD612A1}" destId="{C2C40082-2B4D-43BD-BAE7-AE744B24965E}" srcOrd="0" destOrd="0" presId="urn:microsoft.com/office/officeart/2005/8/layout/process1"/>
    <dgm:cxn modelId="{F21EC6B3-291F-4850-9D24-6E133C164EBA}" srcId="{5824C4D7-8EB3-4E55-A25F-E12F5A4331A2}" destId="{E4C31424-01F1-4902-927D-CD2CF9B608DC}" srcOrd="0" destOrd="0" parTransId="{2260CAE6-43FB-4FFF-99EC-41BAAB1A9527}" sibTransId="{8BAAC34A-CD86-4B5F-B81A-2C14608841B4}"/>
    <dgm:cxn modelId="{C76E04F6-2B71-4467-9778-13C89AD43A1A}" type="presOf" srcId="{69B2B17A-E1A5-4D4E-A07C-0CBA39151258}" destId="{FBF0D897-2CA1-49BF-9B90-E8C0E8276380}" srcOrd="0" destOrd="0" presId="urn:microsoft.com/office/officeart/2005/8/layout/process1"/>
    <dgm:cxn modelId="{D6E594F4-8EBA-4981-9426-E93531EAE785}" type="presOf" srcId="{8BAAC34A-CD86-4B5F-B81A-2C14608841B4}" destId="{F9D262DC-1AB9-4A91-AABD-2F4F70A2AE77}" srcOrd="1" destOrd="0" presId="urn:microsoft.com/office/officeart/2005/8/layout/process1"/>
    <dgm:cxn modelId="{93A27D0D-77CE-4769-969F-9E7B2E28BA2F}" type="presOf" srcId="{0AF87E39-0A1F-4DB4-92AD-1FCBBB925738}" destId="{D29FAEFD-0AC0-4818-8EA5-197F3F1B4DBE}" srcOrd="0" destOrd="0" presId="urn:microsoft.com/office/officeart/2005/8/layout/process1"/>
    <dgm:cxn modelId="{BB8CA68E-C807-4D44-845D-17629E8E0793}" srcId="{5824C4D7-8EB3-4E55-A25F-E12F5A4331A2}" destId="{0AF87E39-0A1F-4DB4-92AD-1FCBBB925738}" srcOrd="2" destOrd="0" parTransId="{2E102135-0599-4A25-B318-31A858A5A4E5}" sibTransId="{6605F467-79B9-4D3A-A7A2-E199BD9E23C4}"/>
    <dgm:cxn modelId="{F6EB353D-04EC-45EF-84B4-3888FDD3C915}" type="presParOf" srcId="{0D3DCFF4-0E02-4D7B-AB62-A1A3C857087A}" destId="{E30F7A98-924B-4A28-9CEC-9737B8AC495D}" srcOrd="0" destOrd="0" presId="urn:microsoft.com/office/officeart/2005/8/layout/process1"/>
    <dgm:cxn modelId="{4E732001-79DA-42CE-98E9-280E4359CEDA}" type="presParOf" srcId="{0D3DCFF4-0E02-4D7B-AB62-A1A3C857087A}" destId="{4CF407A4-7522-4D0A-837B-A0D17C1C6CB6}" srcOrd="1" destOrd="0" presId="urn:microsoft.com/office/officeart/2005/8/layout/process1"/>
    <dgm:cxn modelId="{29FE7BFB-2F00-4D7F-826D-406DD0B92BB8}" type="presParOf" srcId="{4CF407A4-7522-4D0A-837B-A0D17C1C6CB6}" destId="{F9D262DC-1AB9-4A91-AABD-2F4F70A2AE77}" srcOrd="0" destOrd="0" presId="urn:microsoft.com/office/officeart/2005/8/layout/process1"/>
    <dgm:cxn modelId="{BE415AC6-A2BD-45DD-BF59-EC9D6727B8BC}" type="presParOf" srcId="{0D3DCFF4-0E02-4D7B-AB62-A1A3C857087A}" destId="{C2C40082-2B4D-43BD-BAE7-AE744B24965E}" srcOrd="2" destOrd="0" presId="urn:microsoft.com/office/officeart/2005/8/layout/process1"/>
    <dgm:cxn modelId="{EA3DA2E5-B1EB-4410-8CC7-BB77939670A4}" type="presParOf" srcId="{0D3DCFF4-0E02-4D7B-AB62-A1A3C857087A}" destId="{FBF0D897-2CA1-49BF-9B90-E8C0E8276380}" srcOrd="3" destOrd="0" presId="urn:microsoft.com/office/officeart/2005/8/layout/process1"/>
    <dgm:cxn modelId="{337436D2-E998-4766-A2DF-4BE4F35422AF}" type="presParOf" srcId="{FBF0D897-2CA1-49BF-9B90-E8C0E8276380}" destId="{8E1DFB0C-5343-4474-89AE-49BE36338DB4}" srcOrd="0" destOrd="0" presId="urn:microsoft.com/office/officeart/2005/8/layout/process1"/>
    <dgm:cxn modelId="{4354DBF7-2C65-4CB3-8024-F819168B5760}" type="presParOf" srcId="{0D3DCFF4-0E02-4D7B-AB62-A1A3C857087A}" destId="{D29FAEFD-0AC0-4818-8EA5-197F3F1B4DB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8B1BC074-1090-47AF-BDE8-3859BF574BA6}"/>
              </a:ext>
            </a:extLst>
          </p:cNvPr>
          <p:cNvSpPr>
            <a:spLocks noGrp="1"/>
          </p:cNvSpPr>
          <p:nvPr>
            <p:ph type="dt" sz="half" idx="10"/>
          </p:nvPr>
        </p:nvSpPr>
        <p:spPr/>
        <p:txBody>
          <a:bodyPr/>
          <a:lstStyle/>
          <a:p>
            <a:fld id="{72EA7947-E287-4738-8C82-07CE4F01EF03}" type="datetime2">
              <a:rPr lang="en-US" smtClean="0"/>
              <a:t>Monday, February 19, 2024</a:t>
            </a:fld>
            <a:endParaRPr lang="en-US" dirty="0"/>
          </a:p>
        </p:txBody>
      </p:sp>
      <p:sp>
        <p:nvSpPr>
          <p:cNvPr id="5" name="Footer Placeholder 4">
            <a:extLst>
              <a:ext uri="{FF2B5EF4-FFF2-40B4-BE49-F238E27FC236}">
                <a16:creationId xmlns:a16="http://schemas.microsoft.com/office/drawing/2014/main" xmlns=""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xmlns=""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xmlns=""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xmlns=""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xmlns=""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xmlns=""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xmlns=""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xmlns=""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xmlns=""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xmlns=""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10664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8661572-1A59-4E3B-BA65-3329E9468C69}"/>
              </a:ext>
            </a:extLst>
          </p:cNvPr>
          <p:cNvSpPr>
            <a:spLocks noGrp="1"/>
          </p:cNvSpPr>
          <p:nvPr>
            <p:ph type="dt" sz="half" idx="10"/>
          </p:nvPr>
        </p:nvSpPr>
        <p:spPr/>
        <p:txBody>
          <a:bodyPr/>
          <a:lstStyle/>
          <a:p>
            <a:fld id="{EE2EBD84-71F4-4271-8C46-0D47C0A9B12E}" type="datetime2">
              <a:rPr lang="en-US" smtClean="0"/>
              <a:t>Monday, February 19, 2024</a:t>
            </a:fld>
            <a:endParaRPr lang="en-US"/>
          </a:p>
        </p:txBody>
      </p:sp>
      <p:sp>
        <p:nvSpPr>
          <p:cNvPr id="5" name="Footer Placeholder 4">
            <a:extLst>
              <a:ext uri="{FF2B5EF4-FFF2-40B4-BE49-F238E27FC236}">
                <a16:creationId xmlns:a16="http://schemas.microsoft.com/office/drawing/2014/main" xmlns=""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xmlns=""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99093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C69EBF-DA20-4024-8006-B158D571E08E}"/>
              </a:ext>
            </a:extLst>
          </p:cNvPr>
          <p:cNvSpPr>
            <a:spLocks noGrp="1"/>
          </p:cNvSpPr>
          <p:nvPr>
            <p:ph type="dt" sz="half" idx="10"/>
          </p:nvPr>
        </p:nvSpPr>
        <p:spPr/>
        <p:txBody>
          <a:bodyPr/>
          <a:lstStyle/>
          <a:p>
            <a:fld id="{ABAE0CE1-F450-4107-B2CB-17B18F8A3F4A}" type="datetime2">
              <a:rPr lang="en-US" smtClean="0"/>
              <a:t>Monday, February 19, 2024</a:t>
            </a:fld>
            <a:endParaRPr lang="en-US"/>
          </a:p>
        </p:txBody>
      </p:sp>
      <p:sp>
        <p:nvSpPr>
          <p:cNvPr id="5" name="Footer Placeholder 4">
            <a:extLst>
              <a:ext uri="{FF2B5EF4-FFF2-40B4-BE49-F238E27FC236}">
                <a16:creationId xmlns:a16="http://schemas.microsoft.com/office/drawing/2014/main" xmlns=""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xmlns=""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53939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xmlns=""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xmlns=""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xmlns=""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xmlns=""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xmlns=""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xmlns=""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xmlns=""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4D4EE704-5DCA-484E-85E0-0E3A7B1C5046}"/>
              </a:ext>
            </a:extLst>
          </p:cNvPr>
          <p:cNvSpPr>
            <a:spLocks noGrp="1"/>
          </p:cNvSpPr>
          <p:nvPr>
            <p:ph type="dt" sz="half" idx="10"/>
          </p:nvPr>
        </p:nvSpPr>
        <p:spPr/>
        <p:txBody>
          <a:bodyPr/>
          <a:lstStyle/>
          <a:p>
            <a:fld id="{6FE8C025-CD7A-4966-867E-81CF82B15267}" type="datetime2">
              <a:rPr lang="en-US" smtClean="0"/>
              <a:t>Monday, February 19, 2024</a:t>
            </a:fld>
            <a:endParaRPr lang="en-US"/>
          </a:p>
        </p:txBody>
      </p:sp>
      <p:sp>
        <p:nvSpPr>
          <p:cNvPr id="5" name="Footer Placeholder 4">
            <a:extLst>
              <a:ext uri="{FF2B5EF4-FFF2-40B4-BE49-F238E27FC236}">
                <a16:creationId xmlns:a16="http://schemas.microsoft.com/office/drawing/2014/main" xmlns=""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xmlns=""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874676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xmlns=""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xmlns=""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xmlns=""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xmlns=""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xmlns=""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xmlns="" id="{56403DDF-462A-45CE-931B-010AB4F73C3F}"/>
              </a:ext>
            </a:extLst>
          </p:cNvPr>
          <p:cNvSpPr>
            <a:spLocks noGrp="1"/>
          </p:cNvSpPr>
          <p:nvPr>
            <p:ph type="dt" sz="half" idx="10"/>
          </p:nvPr>
        </p:nvSpPr>
        <p:spPr/>
        <p:txBody>
          <a:bodyPr/>
          <a:lstStyle/>
          <a:p>
            <a:fld id="{FE809929-0719-4517-94D6-FDF7F99E70F6}" type="datetime2">
              <a:rPr lang="en-US" smtClean="0"/>
              <a:t>Monday, February 19, 2024</a:t>
            </a:fld>
            <a:endParaRPr lang="en-US"/>
          </a:p>
        </p:txBody>
      </p:sp>
      <p:sp>
        <p:nvSpPr>
          <p:cNvPr id="5" name="Footer Placeholder 4">
            <a:extLst>
              <a:ext uri="{FF2B5EF4-FFF2-40B4-BE49-F238E27FC236}">
                <a16:creationId xmlns:a16="http://schemas.microsoft.com/office/drawing/2014/main" xmlns=""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xmlns=""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xmlns=""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xmlns=""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xmlns=""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256959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xmlns=""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xmlns=""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xmlns=""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xmlns=""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xmlns=""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BB99A8AF-0998-4613-B1D8-C14ECBFFDF67}"/>
              </a:ext>
            </a:extLst>
          </p:cNvPr>
          <p:cNvSpPr>
            <a:spLocks noGrp="1"/>
          </p:cNvSpPr>
          <p:nvPr>
            <p:ph type="dt" sz="half" idx="10"/>
          </p:nvPr>
        </p:nvSpPr>
        <p:spPr/>
        <p:txBody>
          <a:bodyPr/>
          <a:lstStyle/>
          <a:p>
            <a:fld id="{20E95673-5512-4AAA-9AEB-E00C61EC65D5}" type="datetime2">
              <a:rPr lang="en-US" smtClean="0"/>
              <a:t>Monday, February 19, 2024</a:t>
            </a:fld>
            <a:endParaRPr lang="en-US"/>
          </a:p>
        </p:txBody>
      </p:sp>
      <p:sp>
        <p:nvSpPr>
          <p:cNvPr id="6" name="Footer Placeholder 5">
            <a:extLst>
              <a:ext uri="{FF2B5EF4-FFF2-40B4-BE49-F238E27FC236}">
                <a16:creationId xmlns:a16="http://schemas.microsoft.com/office/drawing/2014/main" xmlns=""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xmlns=""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781481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xmlns=""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xmlns=""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xmlns=""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xmlns=""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DCDCD5B-3F26-4AFA-8BD4-E5D8DD2AF494}"/>
              </a:ext>
            </a:extLst>
          </p:cNvPr>
          <p:cNvSpPr>
            <a:spLocks noGrp="1"/>
          </p:cNvSpPr>
          <p:nvPr>
            <p:ph type="dt" sz="half" idx="10"/>
          </p:nvPr>
        </p:nvSpPr>
        <p:spPr/>
        <p:txBody>
          <a:bodyPr/>
          <a:lstStyle/>
          <a:p>
            <a:fld id="{C13138FA-2E87-4873-8BBA-13E447C9A99A}" type="datetime2">
              <a:rPr lang="en-US" smtClean="0"/>
              <a:t>Monday, February 19, 2024</a:t>
            </a:fld>
            <a:endParaRPr lang="en-US"/>
          </a:p>
        </p:txBody>
      </p:sp>
      <p:sp>
        <p:nvSpPr>
          <p:cNvPr id="8" name="Footer Placeholder 7">
            <a:extLst>
              <a:ext uri="{FF2B5EF4-FFF2-40B4-BE49-F238E27FC236}">
                <a16:creationId xmlns:a16="http://schemas.microsoft.com/office/drawing/2014/main" xmlns=""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xmlns=""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022468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xmlns="" id="{D4F51F65-E111-4656-83BE-CFCDE2DD6CD6}"/>
              </a:ext>
            </a:extLst>
          </p:cNvPr>
          <p:cNvSpPr>
            <a:spLocks noGrp="1"/>
          </p:cNvSpPr>
          <p:nvPr>
            <p:ph type="dt" sz="half" idx="10"/>
          </p:nvPr>
        </p:nvSpPr>
        <p:spPr/>
        <p:txBody>
          <a:bodyPr/>
          <a:lstStyle/>
          <a:p>
            <a:fld id="{D75BB40A-97BD-4BFB-B639-0BFF95FDE8B7}" type="datetime2">
              <a:rPr lang="en-US" smtClean="0"/>
              <a:t>Monday, February 19, 2024</a:t>
            </a:fld>
            <a:endParaRPr lang="en-US"/>
          </a:p>
        </p:txBody>
      </p:sp>
      <p:sp>
        <p:nvSpPr>
          <p:cNvPr id="4" name="Footer Placeholder 3">
            <a:extLst>
              <a:ext uri="{FF2B5EF4-FFF2-40B4-BE49-F238E27FC236}">
                <a16:creationId xmlns:a16="http://schemas.microsoft.com/office/drawing/2014/main" xmlns=""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xmlns=""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xmlns=""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xmlns=""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xmlns=""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xmlns=""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xmlns=""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xmlns=""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xmlns=""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xmlns=""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043772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B81B449-7B97-41DC-B23F-65EDCBD316A6}"/>
              </a:ext>
            </a:extLst>
          </p:cNvPr>
          <p:cNvSpPr>
            <a:spLocks noGrp="1"/>
          </p:cNvSpPr>
          <p:nvPr>
            <p:ph type="dt" sz="half" idx="10"/>
          </p:nvPr>
        </p:nvSpPr>
        <p:spPr/>
        <p:txBody>
          <a:bodyPr/>
          <a:lstStyle/>
          <a:p>
            <a:fld id="{9EE9E0E3-ECF6-4CFE-8698-AEFEBCECC3C0}" type="datetime2">
              <a:rPr lang="en-US" smtClean="0"/>
              <a:t>Monday, February 19, 2024</a:t>
            </a:fld>
            <a:endParaRPr lang="en-US"/>
          </a:p>
        </p:txBody>
      </p:sp>
      <p:sp>
        <p:nvSpPr>
          <p:cNvPr id="3" name="Footer Placeholder 2">
            <a:extLst>
              <a:ext uri="{FF2B5EF4-FFF2-40B4-BE49-F238E27FC236}">
                <a16:creationId xmlns:a16="http://schemas.microsoft.com/office/drawing/2014/main" xmlns=""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xmlns=""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654421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xmlns=""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xmlns=""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xmlns=""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xmlns=""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xmlns=""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BD47AB1-6EB5-4E2C-B4A7-42DC643E9FF9}"/>
              </a:ext>
            </a:extLst>
          </p:cNvPr>
          <p:cNvSpPr>
            <a:spLocks noGrp="1"/>
          </p:cNvSpPr>
          <p:nvPr>
            <p:ph type="dt" sz="half" idx="10"/>
          </p:nvPr>
        </p:nvSpPr>
        <p:spPr/>
        <p:txBody>
          <a:bodyPr/>
          <a:lstStyle/>
          <a:p>
            <a:fld id="{251462FC-960E-4740-921F-B36862979F21}" type="datetime2">
              <a:rPr lang="en-US" smtClean="0"/>
              <a:t>Monday, February 19, 2024</a:t>
            </a:fld>
            <a:endParaRPr lang="en-US"/>
          </a:p>
        </p:txBody>
      </p:sp>
      <p:sp>
        <p:nvSpPr>
          <p:cNvPr id="6" name="Footer Placeholder 5">
            <a:extLst>
              <a:ext uri="{FF2B5EF4-FFF2-40B4-BE49-F238E27FC236}">
                <a16:creationId xmlns:a16="http://schemas.microsoft.com/office/drawing/2014/main" xmlns=""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xmlns=""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268174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xmlns=""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xmlns=""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xmlns=""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xmlns=""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xmlns=""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xmlns=""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57D2D6F-49E8-4217-A908-2D9E43583589}"/>
              </a:ext>
            </a:extLst>
          </p:cNvPr>
          <p:cNvSpPr>
            <a:spLocks noGrp="1"/>
          </p:cNvSpPr>
          <p:nvPr>
            <p:ph type="dt" sz="half" idx="10"/>
          </p:nvPr>
        </p:nvSpPr>
        <p:spPr/>
        <p:txBody>
          <a:bodyPr/>
          <a:lstStyle/>
          <a:p>
            <a:fld id="{E50BC9E2-CB44-4C05-9BB5-496C18A241E0}" type="datetime2">
              <a:rPr lang="en-US" smtClean="0"/>
              <a:t>Monday, February 19, 2024</a:t>
            </a:fld>
            <a:endParaRPr lang="en-US"/>
          </a:p>
        </p:txBody>
      </p:sp>
      <p:sp>
        <p:nvSpPr>
          <p:cNvPr id="6" name="Footer Placeholder 5">
            <a:extLst>
              <a:ext uri="{FF2B5EF4-FFF2-40B4-BE49-F238E27FC236}">
                <a16:creationId xmlns:a16="http://schemas.microsoft.com/office/drawing/2014/main" xmlns=""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xmlns=""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918894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xmlns=""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fld id="{246CB39B-5F4C-4A7E-9BE3-AAFD45576D16}" type="datetime2">
              <a:rPr lang="en-US" smtClean="0"/>
              <a:t>Monday, February 19, 2024</a:t>
            </a:fld>
            <a:endParaRPr lang="en-US" dirty="0"/>
          </a:p>
        </p:txBody>
      </p:sp>
      <p:sp>
        <p:nvSpPr>
          <p:cNvPr id="5" name="Footer Placeholder 4">
            <a:extLst>
              <a:ext uri="{FF2B5EF4-FFF2-40B4-BE49-F238E27FC236}">
                <a16:creationId xmlns:a16="http://schemas.microsoft.com/office/drawing/2014/main" xmlns=""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xmlns=""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9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235248861"/>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F1B2695-D193-DDAA-57DE-56EFDBC19261}"/>
              </a:ext>
            </a:extLst>
          </p:cNvPr>
          <p:cNvSpPr>
            <a:spLocks noGrp="1"/>
          </p:cNvSpPr>
          <p:nvPr>
            <p:ph idx="1"/>
          </p:nvPr>
        </p:nvSpPr>
        <p:spPr>
          <a:xfrm>
            <a:off x="737769" y="373539"/>
            <a:ext cx="11090274" cy="5863059"/>
          </a:xfrm>
        </p:spPr>
        <p:txBody>
          <a:bodyPr vert="horz" wrap="square" lIns="0" tIns="0" rIns="0" bIns="0" rtlCol="0" anchor="t">
            <a:normAutofit lnSpcReduction="10000"/>
          </a:bodyPr>
          <a:lstStyle/>
          <a:p>
            <a:pPr marL="0" indent="0" algn="ctr">
              <a:buNone/>
            </a:pPr>
            <a:r>
              <a:rPr lang="tr-TR" sz="3200" b="1" dirty="0">
                <a:solidFill>
                  <a:schemeClr val="tx1"/>
                </a:solidFill>
                <a:ea typeface="Source Sans Pro"/>
              </a:rPr>
              <a:t>T.C</a:t>
            </a:r>
            <a:r>
              <a:rPr lang="tr-TR" sz="3200" b="1" dirty="0">
                <a:ea typeface="Source Sans Pro"/>
              </a:rPr>
              <a:t/>
            </a:r>
            <a:br>
              <a:rPr lang="tr-TR" sz="3200" b="1" dirty="0">
                <a:ea typeface="Source Sans Pro"/>
              </a:rPr>
            </a:br>
            <a:r>
              <a:rPr lang="tr-TR" sz="3200" b="1" dirty="0">
                <a:solidFill>
                  <a:schemeClr val="tx1"/>
                </a:solidFill>
                <a:ea typeface="Source Sans Pro"/>
              </a:rPr>
              <a:t>ÇAĞ ÜNİVERSİTESİ</a:t>
            </a:r>
            <a:r>
              <a:rPr lang="tr-TR" sz="3200" b="1" dirty="0">
                <a:ea typeface="Source Sans Pro"/>
              </a:rPr>
              <a:t/>
            </a:r>
            <a:br>
              <a:rPr lang="tr-TR" sz="3200" b="1" dirty="0">
                <a:ea typeface="Source Sans Pro"/>
              </a:rPr>
            </a:br>
            <a:r>
              <a:rPr lang="tr-TR" sz="3200" b="1" dirty="0">
                <a:solidFill>
                  <a:schemeClr val="tx1"/>
                </a:solidFill>
                <a:ea typeface="Source Sans Pro"/>
              </a:rPr>
              <a:t>MESLEK YÜKSEKOKULU</a:t>
            </a:r>
            <a:r>
              <a:rPr lang="tr-TR" sz="3200" b="1" dirty="0">
                <a:ea typeface="Source Sans Pro"/>
              </a:rPr>
              <a:t/>
            </a:r>
            <a:br>
              <a:rPr lang="tr-TR" sz="3200" b="1" dirty="0">
                <a:ea typeface="Source Sans Pro"/>
              </a:rPr>
            </a:br>
            <a:r>
              <a:rPr lang="tr-TR" sz="3200" b="1" dirty="0">
                <a:solidFill>
                  <a:schemeClr val="tx1"/>
                </a:solidFill>
                <a:ea typeface="Source Sans Pro"/>
              </a:rPr>
              <a:t>SOSYAL HİZMETLER BÖLÜMÜ</a:t>
            </a:r>
            <a:endParaRPr lang="tr-TR" sz="3200" b="1">
              <a:solidFill>
                <a:srgbClr val="FFFFFF">
                  <a:alpha val="60000"/>
                </a:srgbClr>
              </a:solidFill>
              <a:ea typeface="Source Sans Pro"/>
            </a:endParaRPr>
          </a:p>
          <a:p>
            <a:pPr marL="0" indent="0" algn="ctr">
              <a:buNone/>
            </a:pPr>
            <a:endParaRPr lang="tr-TR" dirty="0">
              <a:solidFill>
                <a:schemeClr val="tx1"/>
              </a:solidFill>
              <a:ea typeface="Source Sans Pro"/>
            </a:endParaRPr>
          </a:p>
          <a:p>
            <a:pPr marL="0" indent="0" algn="ctr">
              <a:buNone/>
            </a:pPr>
            <a:r>
              <a:rPr lang="tr-TR" sz="3200" dirty="0">
                <a:solidFill>
                  <a:schemeClr val="tx1"/>
                </a:solidFill>
                <a:ea typeface="Source Sans Pro"/>
              </a:rPr>
              <a:t>KİŞİLİK</a:t>
            </a:r>
            <a:endParaRPr lang="tr-TR" sz="3200" dirty="0">
              <a:solidFill>
                <a:srgbClr val="FFFFFF">
                  <a:alpha val="60000"/>
                </a:srgbClr>
              </a:solidFill>
              <a:ea typeface="Source Sans Pro"/>
            </a:endParaRPr>
          </a:p>
          <a:p>
            <a:pPr marL="0" indent="0" algn="ctr">
              <a:buNone/>
            </a:pPr>
            <a:endParaRPr lang="tr-TR" dirty="0">
              <a:solidFill>
                <a:schemeClr val="tx1"/>
              </a:solidFill>
              <a:ea typeface="Source Sans Pro"/>
            </a:endParaRPr>
          </a:p>
          <a:p>
            <a:pPr marL="0" indent="0" algn="ctr">
              <a:buNone/>
            </a:pPr>
            <a:endParaRPr lang="tr-TR" dirty="0">
              <a:solidFill>
                <a:schemeClr val="tx1"/>
              </a:solidFill>
              <a:ea typeface="Source Sans Pro"/>
            </a:endParaRPr>
          </a:p>
          <a:p>
            <a:pPr marL="0" indent="0" algn="ctr">
              <a:buNone/>
            </a:pPr>
            <a:r>
              <a:rPr lang="tr-TR" sz="2800" dirty="0">
                <a:solidFill>
                  <a:schemeClr val="tx1"/>
                </a:solidFill>
                <a:ea typeface="Source Sans Pro"/>
              </a:rPr>
              <a:t>BAHAR YILMAZ</a:t>
            </a:r>
            <a:endParaRPr lang="tr-TR" sz="2800" dirty="0">
              <a:solidFill>
                <a:srgbClr val="FFFFFF">
                  <a:alpha val="60000"/>
                </a:srgbClr>
              </a:solidFill>
              <a:ea typeface="Source Sans Pro"/>
            </a:endParaRPr>
          </a:p>
          <a:p>
            <a:pPr marL="0" indent="0" algn="ctr">
              <a:buNone/>
            </a:pPr>
            <a:r>
              <a:rPr lang="tr-TR" sz="2800" dirty="0">
                <a:solidFill>
                  <a:schemeClr val="tx1"/>
                </a:solidFill>
                <a:ea typeface="Source Sans Pro"/>
              </a:rPr>
              <a:t>2021145010</a:t>
            </a:r>
          </a:p>
          <a:p>
            <a:pPr marL="0" indent="0">
              <a:buNone/>
            </a:pPr>
            <a:endParaRPr lang="tr-TR" dirty="0">
              <a:solidFill>
                <a:srgbClr val="FFFFFF">
                  <a:alpha val="60000"/>
                </a:srgbClr>
              </a:solidFill>
              <a:ea typeface="Source Sans Pro"/>
            </a:endParaRPr>
          </a:p>
        </p:txBody>
      </p:sp>
      <p:pic>
        <p:nvPicPr>
          <p:cNvPr id="4" name="Resim 4">
            <a:extLst>
              <a:ext uri="{FF2B5EF4-FFF2-40B4-BE49-F238E27FC236}">
                <a16:creationId xmlns:a16="http://schemas.microsoft.com/office/drawing/2014/main" xmlns="" id="{765132CA-9D14-994C-7319-15A2830D89BE}"/>
              </a:ext>
            </a:extLst>
          </p:cNvPr>
          <p:cNvPicPr>
            <a:picLocks noChangeAspect="1"/>
          </p:cNvPicPr>
          <p:nvPr/>
        </p:nvPicPr>
        <p:blipFill>
          <a:blip r:embed="rId2"/>
          <a:stretch>
            <a:fillRect/>
          </a:stretch>
        </p:blipFill>
        <p:spPr>
          <a:xfrm>
            <a:off x="10317193" y="375249"/>
            <a:ext cx="1535502" cy="1535502"/>
          </a:xfrm>
          <a:prstGeom prst="rect">
            <a:avLst/>
          </a:prstGeom>
        </p:spPr>
      </p:pic>
      <p:pic>
        <p:nvPicPr>
          <p:cNvPr id="11" name="Grafik 11" descr="A face with closed eyes">
            <a:extLst>
              <a:ext uri="{FF2B5EF4-FFF2-40B4-BE49-F238E27FC236}">
                <a16:creationId xmlns:a16="http://schemas.microsoft.com/office/drawing/2014/main" xmlns="" id="{F7A1156B-4219-3F38-5188-A3B08D4FA443}"/>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08958" y="300487"/>
            <a:ext cx="879894" cy="851139"/>
          </a:xfrm>
          <a:prstGeom prst="rect">
            <a:avLst/>
          </a:prstGeom>
        </p:spPr>
      </p:pic>
      <p:pic>
        <p:nvPicPr>
          <p:cNvPr id="12" name="Grafik 12" descr="İlgili bir yüz">
            <a:extLst>
              <a:ext uri="{FF2B5EF4-FFF2-40B4-BE49-F238E27FC236}">
                <a16:creationId xmlns:a16="http://schemas.microsoft.com/office/drawing/2014/main" xmlns="" id="{566E581F-5402-AC13-96BC-ADEEB8511F6C}"/>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508959" y="1465143"/>
            <a:ext cx="879894" cy="908469"/>
          </a:xfrm>
          <a:prstGeom prst="rect">
            <a:avLst/>
          </a:prstGeom>
        </p:spPr>
      </p:pic>
      <p:pic>
        <p:nvPicPr>
          <p:cNvPr id="13" name="Grafik 13" descr="Kızgın bir yüz">
            <a:extLst>
              <a:ext uri="{FF2B5EF4-FFF2-40B4-BE49-F238E27FC236}">
                <a16:creationId xmlns:a16="http://schemas.microsoft.com/office/drawing/2014/main" xmlns="" id="{A00324FC-9B97-81E5-F27D-4C17A295497E}"/>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465826" y="2687128"/>
            <a:ext cx="879894" cy="865516"/>
          </a:xfrm>
          <a:prstGeom prst="rect">
            <a:avLst/>
          </a:prstGeom>
        </p:spPr>
      </p:pic>
      <p:pic>
        <p:nvPicPr>
          <p:cNvPr id="14" name="Grafik 14" descr="Gözlü gülümseyen yüz">
            <a:extLst>
              <a:ext uri="{FF2B5EF4-FFF2-40B4-BE49-F238E27FC236}">
                <a16:creationId xmlns:a16="http://schemas.microsoft.com/office/drawing/2014/main" xmlns="" id="{376193E8-DA0A-1666-4426-603AC528F574}"/>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8355" y="3894917"/>
            <a:ext cx="793629" cy="822205"/>
          </a:xfrm>
          <a:prstGeom prst="rect">
            <a:avLst/>
          </a:prstGeom>
        </p:spPr>
      </p:pic>
      <p:pic>
        <p:nvPicPr>
          <p:cNvPr id="15" name="Grafik 15" descr="Ağlayan yüz">
            <a:extLst>
              <a:ext uri="{FF2B5EF4-FFF2-40B4-BE49-F238E27FC236}">
                <a16:creationId xmlns:a16="http://schemas.microsoft.com/office/drawing/2014/main" xmlns="" id="{F828B808-5CD4-B82F-111A-350050BA755D}"/>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437072" y="5160034"/>
            <a:ext cx="937403" cy="894271"/>
          </a:xfrm>
          <a:prstGeom prst="rect">
            <a:avLst/>
          </a:prstGeom>
        </p:spPr>
      </p:pic>
    </p:spTree>
    <p:extLst>
      <p:ext uri="{BB962C8B-B14F-4D97-AF65-F5344CB8AC3E}">
        <p14:creationId xmlns:p14="http://schemas.microsoft.com/office/powerpoint/2010/main" val="205018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60B7752B-728D-4CA3-8923-C4F7F7702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19C23625-A3D1-5832-0809-D62110A2CA45}"/>
              </a:ext>
            </a:extLst>
          </p:cNvPr>
          <p:cNvSpPr>
            <a:spLocks noGrp="1"/>
          </p:cNvSpPr>
          <p:nvPr>
            <p:ph type="title"/>
          </p:nvPr>
        </p:nvSpPr>
        <p:spPr>
          <a:xfrm>
            <a:off x="550863" y="549275"/>
            <a:ext cx="3565525" cy="5543549"/>
          </a:xfrm>
        </p:spPr>
        <p:txBody>
          <a:bodyPr wrap="square" anchor="ctr">
            <a:normAutofit/>
          </a:bodyPr>
          <a:lstStyle/>
          <a:p>
            <a:r>
              <a:rPr lang="tr-TR"/>
              <a:t>5. Diğer Faktörler</a:t>
            </a:r>
          </a:p>
        </p:txBody>
      </p:sp>
      <p:sp>
        <p:nvSpPr>
          <p:cNvPr id="11" name="Rectangle 10">
            <a:extLst>
              <a:ext uri="{FF2B5EF4-FFF2-40B4-BE49-F238E27FC236}">
                <a16:creationId xmlns:a16="http://schemas.microsoft.com/office/drawing/2014/main" xmlns="" id="{429899A3-416E-4DB5-846D-0235260520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0899" y="0"/>
            <a:ext cx="7641102" cy="6858000"/>
          </a:xfrm>
          <a:prstGeom prst="rect">
            <a:avLst/>
          </a:prstGeom>
          <a:solidFill>
            <a:schemeClr val="bg2">
              <a:lumMod val="10000"/>
              <a:lumOff val="9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xmlns="" id="{52547E4F-F105-FFE5-3861-8196340138C5}"/>
              </a:ext>
            </a:extLst>
          </p:cNvPr>
          <p:cNvGraphicFramePr>
            <a:graphicFrameLocks noGrp="1"/>
          </p:cNvGraphicFramePr>
          <p:nvPr>
            <p:ph idx="1"/>
            <p:extLst>
              <p:ext uri="{D42A27DB-BD31-4B8C-83A1-F6EECF244321}">
                <p14:modId xmlns:p14="http://schemas.microsoft.com/office/powerpoint/2010/main" val="3413526309"/>
              </p:ext>
            </p:extLst>
          </p:nvPr>
        </p:nvGraphicFramePr>
        <p:xfrm>
          <a:off x="5267325" y="549275"/>
          <a:ext cx="6373814" cy="5759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9813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698A5674-19B0-154F-C266-732ED8ABA478}"/>
              </a:ext>
            </a:extLst>
          </p:cNvPr>
          <p:cNvSpPr>
            <a:spLocks noGrp="1"/>
          </p:cNvSpPr>
          <p:nvPr>
            <p:ph type="title"/>
          </p:nvPr>
        </p:nvSpPr>
        <p:spPr>
          <a:xfrm>
            <a:off x="3359149" y="1520825"/>
            <a:ext cx="8281987" cy="1333057"/>
          </a:xfrm>
        </p:spPr>
        <p:txBody>
          <a:bodyPr wrap="square" anchor="t">
            <a:normAutofit/>
          </a:bodyPr>
          <a:lstStyle/>
          <a:p>
            <a:pPr>
              <a:lnSpc>
                <a:spcPct val="90000"/>
              </a:lnSpc>
            </a:pPr>
            <a:r>
              <a:rPr lang="tr-TR" sz="3000"/>
              <a:t>KARAKTER KAVRAMI, KARAKTERİN GELİŞMESİ, BASMAKLARI VE KARAKTER BOZUKLUKLARI</a:t>
            </a:r>
          </a:p>
        </p:txBody>
      </p:sp>
      <p:sp>
        <p:nvSpPr>
          <p:cNvPr id="10" name="Oval 9">
            <a:extLst>
              <a:ext uri="{FF2B5EF4-FFF2-40B4-BE49-F238E27FC236}">
                <a16:creationId xmlns:a16="http://schemas.microsoft.com/office/drawing/2014/main" xmlns="" id="{4EC6425F-E8EE-490A-BF3A-601C9A5EFD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915959" y="218735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Freeform: Shape 11">
            <a:extLst>
              <a:ext uri="{FF2B5EF4-FFF2-40B4-BE49-F238E27FC236}">
                <a16:creationId xmlns:a16="http://schemas.microsoft.com/office/drawing/2014/main" xmlns="" id="{C493A507-59A1-4B5A-A52D-933516EEC3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373008" y="4919835"/>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96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Freeform: Shape 13">
            <a:extLst>
              <a:ext uri="{FF2B5EF4-FFF2-40B4-BE49-F238E27FC236}">
                <a16:creationId xmlns:a16="http://schemas.microsoft.com/office/drawing/2014/main" xmlns="" id="{2EF1810E-C1C8-44A5-ADCF-24B4EAA1DD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476583" y="4760475"/>
            <a:ext cx="1853969" cy="1042921"/>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75000"/>
              <a:lumOff val="25000"/>
              <a:alpha val="6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xmlns="" id="{6B180A47-07F3-45CF-91AB-5F26C83AB7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1085139" y="4330312"/>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Oval 17">
            <a:extLst>
              <a:ext uri="{FF2B5EF4-FFF2-40B4-BE49-F238E27FC236}">
                <a16:creationId xmlns:a16="http://schemas.microsoft.com/office/drawing/2014/main" xmlns="" id="{7A7405C2-5931-4635-A369-516BE02E3F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2066166" y="5311337"/>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İçerik Yer Tutucusu 2">
            <a:extLst>
              <a:ext uri="{FF2B5EF4-FFF2-40B4-BE49-F238E27FC236}">
                <a16:creationId xmlns:a16="http://schemas.microsoft.com/office/drawing/2014/main" xmlns="" id="{C5292665-21CA-EF47-8468-8C9B71F691E5}"/>
              </a:ext>
            </a:extLst>
          </p:cNvPr>
          <p:cNvSpPr>
            <a:spLocks noGrp="1"/>
          </p:cNvSpPr>
          <p:nvPr>
            <p:ph idx="1"/>
          </p:nvPr>
        </p:nvSpPr>
        <p:spPr>
          <a:xfrm>
            <a:off x="3377566" y="3052367"/>
            <a:ext cx="7326948" cy="3040458"/>
          </a:xfrm>
        </p:spPr>
        <p:txBody>
          <a:bodyPr anchor="t">
            <a:normAutofit/>
          </a:bodyPr>
          <a:lstStyle/>
          <a:p>
            <a:r>
              <a:rPr lang="tr-TR" sz="2800" u="sng" dirty="0">
                <a:solidFill>
                  <a:schemeClr val="tx1"/>
                </a:solidFill>
                <a:ea typeface="Source Sans Pro"/>
              </a:rPr>
              <a:t>1. Karakter Kavramı ve Tanımı</a:t>
            </a:r>
          </a:p>
          <a:p>
            <a:pPr marL="0" indent="0">
              <a:buNone/>
            </a:pPr>
            <a:r>
              <a:rPr lang="tr-TR" dirty="0">
                <a:solidFill>
                  <a:schemeClr val="tx1"/>
                </a:solidFill>
                <a:ea typeface="Source Sans Pro"/>
              </a:rPr>
              <a:t>Karakter, bireye ait davranışların bütünü olup insanın bedensel, duygusal ve zihinsel etkinliğine çevrenin verdiği değerdir. Bu tanıma göre bireyin karakteri, kişisel özelliklerle içinde yaşanılan toplumun değer yargılarından oluşur. Kişinin karakterli olup olmamasını belirleyen en önemli faktör, toplumsal ve ahlaki kurallardır.</a:t>
            </a:r>
          </a:p>
        </p:txBody>
      </p:sp>
    </p:spTree>
    <p:extLst>
      <p:ext uri="{BB962C8B-B14F-4D97-AF65-F5344CB8AC3E}">
        <p14:creationId xmlns:p14="http://schemas.microsoft.com/office/powerpoint/2010/main" val="2422178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xmlns="" id="{60B7752B-728D-4CA3-8923-C4F7F7702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3FEEC29C-CC79-37C7-0350-71C037DB5DDF}"/>
              </a:ext>
            </a:extLst>
          </p:cNvPr>
          <p:cNvSpPr>
            <a:spLocks noGrp="1"/>
          </p:cNvSpPr>
          <p:nvPr>
            <p:ph type="title"/>
          </p:nvPr>
        </p:nvSpPr>
        <p:spPr>
          <a:xfrm>
            <a:off x="407089" y="2311579"/>
            <a:ext cx="4262318" cy="2227083"/>
          </a:xfrm>
        </p:spPr>
        <p:txBody>
          <a:bodyPr anchor="ctr">
            <a:normAutofit/>
          </a:bodyPr>
          <a:lstStyle/>
          <a:p>
            <a:r>
              <a:rPr lang="tr-TR" sz="6400"/>
              <a:t>2.Karakterin</a:t>
            </a:r>
            <a:r>
              <a:rPr lang="tr-TR" sz="6400" dirty="0"/>
              <a:t> Gelişmesi</a:t>
            </a:r>
          </a:p>
        </p:txBody>
      </p:sp>
      <p:grpSp>
        <p:nvGrpSpPr>
          <p:cNvPr id="31" name="Group 30">
            <a:extLst>
              <a:ext uri="{FF2B5EF4-FFF2-40B4-BE49-F238E27FC236}">
                <a16:creationId xmlns:a16="http://schemas.microsoft.com/office/drawing/2014/main" xmlns="" id="{20205E53-D75C-4F15-A4A3-21DA0826FCE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32950" y="623661"/>
            <a:ext cx="667800" cy="631474"/>
            <a:chOff x="8069541" y="1262702"/>
            <a:chExt cx="667800" cy="631474"/>
          </a:xfrm>
        </p:grpSpPr>
        <p:sp>
          <p:nvSpPr>
            <p:cNvPr id="32" name="Freeform: Shape 31">
              <a:extLst>
                <a:ext uri="{FF2B5EF4-FFF2-40B4-BE49-F238E27FC236}">
                  <a16:creationId xmlns:a16="http://schemas.microsoft.com/office/drawing/2014/main" xmlns="" id="{EB48C7E5-9699-4FB1-9EEE-581C686293C0}"/>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18900000">
              <a:off x="8069541" y="1262702"/>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127000" dist="50800" dir="42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Oval 32">
              <a:extLst>
                <a:ext uri="{FF2B5EF4-FFF2-40B4-BE49-F238E27FC236}">
                  <a16:creationId xmlns:a16="http://schemas.microsoft.com/office/drawing/2014/main" xmlns="" id="{316993F2-7052-4269-8B81-AC271D2D99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8332341" y="1436239"/>
              <a:ext cx="270000" cy="540000"/>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35" name="Oval 34">
            <a:extLst>
              <a:ext uri="{FF2B5EF4-FFF2-40B4-BE49-F238E27FC236}">
                <a16:creationId xmlns:a16="http://schemas.microsoft.com/office/drawing/2014/main" xmlns="" id="{52D58DC7-20C8-4471-BAA7-B296A2AEC3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2384" y="49771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Freeform: Shape 36">
            <a:extLst>
              <a:ext uri="{FF2B5EF4-FFF2-40B4-BE49-F238E27FC236}">
                <a16:creationId xmlns:a16="http://schemas.microsoft.com/office/drawing/2014/main" xmlns="" id="{8E4AABAC-100B-437F-86D3-9814128594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3261346" y="5733597"/>
            <a:ext cx="1758388" cy="926985"/>
          </a:xfrm>
          <a:custGeom>
            <a:avLst/>
            <a:gdLst>
              <a:gd name="connsiteX0" fmla="*/ 1486881 w 1758388"/>
              <a:gd name="connsiteY0" fmla="*/ 271508 h 926985"/>
              <a:gd name="connsiteX1" fmla="*/ 1758388 w 1758388"/>
              <a:gd name="connsiteY1" fmla="*/ 926985 h 926985"/>
              <a:gd name="connsiteX2" fmla="*/ 1294895 w 1758388"/>
              <a:gd name="connsiteY2" fmla="*/ 926985 h 926985"/>
              <a:gd name="connsiteX3" fmla="*/ 831404 w 1758388"/>
              <a:gd name="connsiteY3" fmla="*/ 463493 h 926985"/>
              <a:gd name="connsiteX4" fmla="*/ 377328 w 1758388"/>
              <a:gd name="connsiteY4" fmla="*/ 833575 h 926985"/>
              <a:gd name="connsiteX5" fmla="*/ 371585 w 1758388"/>
              <a:gd name="connsiteY5" fmla="*/ 890552 h 926985"/>
              <a:gd name="connsiteX6" fmla="*/ 0 w 1758388"/>
              <a:gd name="connsiteY6" fmla="*/ 518968 h 926985"/>
              <a:gd name="connsiteX7" fmla="*/ 16301 w 1758388"/>
              <a:gd name="connsiteY7" fmla="*/ 485129 h 926985"/>
              <a:gd name="connsiteX8" fmla="*/ 831403 w 1758388"/>
              <a:gd name="connsiteY8" fmla="*/ 0 h 926985"/>
              <a:gd name="connsiteX9" fmla="*/ 1486881 w 1758388"/>
              <a:gd name="connsiteY9" fmla="*/ 271508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58388" h="926985">
                <a:moveTo>
                  <a:pt x="1486881" y="271508"/>
                </a:moveTo>
                <a:cubicBezTo>
                  <a:pt x="1654632" y="439259"/>
                  <a:pt x="1758388" y="671005"/>
                  <a:pt x="1758388" y="926985"/>
                </a:cubicBezTo>
                <a:lnTo>
                  <a:pt x="1294895" y="926985"/>
                </a:lnTo>
                <a:cubicBezTo>
                  <a:pt x="1294895" y="671005"/>
                  <a:pt x="1087383" y="463493"/>
                  <a:pt x="831404" y="463493"/>
                </a:cubicBezTo>
                <a:cubicBezTo>
                  <a:pt x="607421" y="463493"/>
                  <a:pt x="420547" y="622370"/>
                  <a:pt x="377328" y="833575"/>
                </a:cubicBezTo>
                <a:lnTo>
                  <a:pt x="371585" y="890552"/>
                </a:lnTo>
                <a:lnTo>
                  <a:pt x="0" y="518968"/>
                </a:lnTo>
                <a:lnTo>
                  <a:pt x="16301" y="485129"/>
                </a:lnTo>
                <a:cubicBezTo>
                  <a:pt x="173276" y="196165"/>
                  <a:pt x="479432" y="0"/>
                  <a:pt x="831403" y="0"/>
                </a:cubicBezTo>
                <a:cubicBezTo>
                  <a:pt x="1087383" y="0"/>
                  <a:pt x="1319129" y="103757"/>
                  <a:pt x="1486881" y="271508"/>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39" name="Freeform: Shape 38">
            <a:extLst>
              <a:ext uri="{FF2B5EF4-FFF2-40B4-BE49-F238E27FC236}">
                <a16:creationId xmlns:a16="http://schemas.microsoft.com/office/drawing/2014/main" xmlns="" id="{1DFD33E0-4D46-4176-BAE2-6AED15231C5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3353363" y="5725768"/>
            <a:ext cx="1728640" cy="1042921"/>
          </a:xfrm>
          <a:custGeom>
            <a:avLst/>
            <a:gdLst>
              <a:gd name="connsiteX0" fmla="*/ 1391304 w 1728640"/>
              <a:gd name="connsiteY0" fmla="*/ 238153 h 1042921"/>
              <a:gd name="connsiteX1" fmla="*/ 1728640 w 1728640"/>
              <a:gd name="connsiteY1" fmla="*/ 1042921 h 1042921"/>
              <a:gd name="connsiteX2" fmla="*/ 1265147 w 1728640"/>
              <a:gd name="connsiteY2" fmla="*/ 1042921 h 1042921"/>
              <a:gd name="connsiteX3" fmla="*/ 801655 w 1728640"/>
              <a:gd name="connsiteY3" fmla="*/ 521461 h 1042921"/>
              <a:gd name="connsiteX4" fmla="*/ 374587 w 1728640"/>
              <a:gd name="connsiteY4" fmla="*/ 839945 h 1042921"/>
              <a:gd name="connsiteX5" fmla="*/ 362576 w 1728640"/>
              <a:gd name="connsiteY5" fmla="*/ 883477 h 1042921"/>
              <a:gd name="connsiteX6" fmla="*/ 0 w 1728640"/>
              <a:gd name="connsiteY6" fmla="*/ 520901 h 1042921"/>
              <a:gd name="connsiteX7" fmla="*/ 32986 w 1728640"/>
              <a:gd name="connsiteY7" fmla="*/ 459814 h 1042921"/>
              <a:gd name="connsiteX8" fmla="*/ 801656 w 1728640"/>
              <a:gd name="connsiteY8" fmla="*/ 0 h 1042921"/>
              <a:gd name="connsiteX9" fmla="*/ 1391304 w 1728640"/>
              <a:gd name="connsiteY9" fmla="*/ 238153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28640" h="1042921">
                <a:moveTo>
                  <a:pt x="1391304" y="238153"/>
                </a:moveTo>
                <a:cubicBezTo>
                  <a:pt x="1597323" y="429440"/>
                  <a:pt x="1728640" y="718927"/>
                  <a:pt x="1728640" y="1042921"/>
                </a:cubicBezTo>
                <a:lnTo>
                  <a:pt x="1265147" y="1042921"/>
                </a:lnTo>
                <a:cubicBezTo>
                  <a:pt x="1265147" y="754926"/>
                  <a:pt x="1057635" y="521461"/>
                  <a:pt x="801655" y="521461"/>
                </a:cubicBezTo>
                <a:cubicBezTo>
                  <a:pt x="609671" y="521461"/>
                  <a:pt x="444949" y="652785"/>
                  <a:pt x="374587" y="839945"/>
                </a:cubicBezTo>
                <a:lnTo>
                  <a:pt x="362576" y="883477"/>
                </a:lnTo>
                <a:lnTo>
                  <a:pt x="0" y="520901"/>
                </a:lnTo>
                <a:lnTo>
                  <a:pt x="32986" y="459814"/>
                </a:lnTo>
                <a:cubicBezTo>
                  <a:pt x="199571" y="182395"/>
                  <a:pt x="481681" y="0"/>
                  <a:pt x="801656" y="0"/>
                </a:cubicBezTo>
                <a:cubicBezTo>
                  <a:pt x="1025638" y="0"/>
                  <a:pt x="1231066" y="89374"/>
                  <a:pt x="1391304" y="238153"/>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41" name="Oval 40">
            <a:extLst>
              <a:ext uri="{FF2B5EF4-FFF2-40B4-BE49-F238E27FC236}">
                <a16:creationId xmlns:a16="http://schemas.microsoft.com/office/drawing/2014/main" xmlns="" id="{022B5D87-7689-4E7F-B03A-7F803B5DF7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872920" y="5836283"/>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aphicFrame>
        <p:nvGraphicFramePr>
          <p:cNvPr id="25" name="İçerik Yer Tutucusu 2">
            <a:extLst>
              <a:ext uri="{FF2B5EF4-FFF2-40B4-BE49-F238E27FC236}">
                <a16:creationId xmlns:a16="http://schemas.microsoft.com/office/drawing/2014/main" xmlns="" id="{871A9932-F226-5D5E-C2A6-390B731E761E}"/>
              </a:ext>
            </a:extLst>
          </p:cNvPr>
          <p:cNvGraphicFramePr>
            <a:graphicFrameLocks noGrp="1"/>
          </p:cNvGraphicFramePr>
          <p:nvPr>
            <p:ph idx="1"/>
            <p:extLst>
              <p:ext uri="{D42A27DB-BD31-4B8C-83A1-F6EECF244321}">
                <p14:modId xmlns:p14="http://schemas.microsoft.com/office/powerpoint/2010/main" val="4158537974"/>
              </p:ext>
            </p:extLst>
          </p:nvPr>
        </p:nvGraphicFramePr>
        <p:xfrm>
          <a:off x="5267325" y="549275"/>
          <a:ext cx="6373814" cy="5759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9023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xmlns="" id="{504E6BD3-B518-46A4-9CC0-30D0955523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19157" y="158455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4" name="Group 23">
            <a:extLst>
              <a:ext uri="{FF2B5EF4-FFF2-40B4-BE49-F238E27FC236}">
                <a16:creationId xmlns:a16="http://schemas.microsoft.com/office/drawing/2014/main" xmlns="" id="{A31FBE92-3FC2-48E4-874B-A5273A04252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70526" y="2488515"/>
            <a:ext cx="1262947" cy="1335600"/>
            <a:chOff x="2678417" y="2427951"/>
            <a:chExt cx="1262947" cy="1335600"/>
          </a:xfrm>
        </p:grpSpPr>
        <p:sp>
          <p:nvSpPr>
            <p:cNvPr id="25" name="Freeform: Shape 24">
              <a:extLst>
                <a:ext uri="{FF2B5EF4-FFF2-40B4-BE49-F238E27FC236}">
                  <a16:creationId xmlns:a16="http://schemas.microsoft.com/office/drawing/2014/main" xmlns="" id="{4F7C333A-2381-4657-ACDA-47654B21FA7F}"/>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a:extLst>
                <a:ext uri="{FF2B5EF4-FFF2-40B4-BE49-F238E27FC236}">
                  <a16:creationId xmlns:a16="http://schemas.microsoft.com/office/drawing/2014/main" xmlns="" id="{74A5CCC1-7BBD-4F00-82CF-C7683D9FF6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8" name="Freeform: Shape 27">
            <a:extLst>
              <a:ext uri="{FF2B5EF4-FFF2-40B4-BE49-F238E27FC236}">
                <a16:creationId xmlns:a16="http://schemas.microsoft.com/office/drawing/2014/main" xmlns="" id="{A0DAEA90-11E9-4069-BC2C-6F65C6C1C3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flipH="1" flipV="1">
            <a:off x="8600937" y="4090109"/>
            <a:ext cx="3682485" cy="1853969"/>
          </a:xfrm>
          <a:custGeom>
            <a:avLst/>
            <a:gdLst>
              <a:gd name="connsiteX0" fmla="*/ 3682485 w 3682485"/>
              <a:gd name="connsiteY0" fmla="*/ 1853969 h 1853969"/>
              <a:gd name="connsiteX1" fmla="*/ 2755500 w 3682485"/>
              <a:gd name="connsiteY1" fmla="*/ 1853969 h 1853969"/>
              <a:gd name="connsiteX2" fmla="*/ 1828517 w 3682485"/>
              <a:gd name="connsiteY2" fmla="*/ 926985 h 1853969"/>
              <a:gd name="connsiteX3" fmla="*/ 901534 w 3682485"/>
              <a:gd name="connsiteY3" fmla="*/ 1853969 h 1853969"/>
              <a:gd name="connsiteX4" fmla="*/ 293606 w 3682485"/>
              <a:gd name="connsiteY4" fmla="*/ 1853969 h 1853969"/>
              <a:gd name="connsiteX5" fmla="*/ 0 w 3682485"/>
              <a:gd name="connsiteY5" fmla="*/ 1560363 h 1853969"/>
              <a:gd name="connsiteX6" fmla="*/ 12215 w 3682485"/>
              <a:gd name="connsiteY6" fmla="*/ 1480329 h 1853969"/>
              <a:gd name="connsiteX7" fmla="*/ 1828517 w 3682485"/>
              <a:gd name="connsiteY7" fmla="*/ 0 h 1853969"/>
              <a:gd name="connsiteX8" fmla="*/ 3682485 w 3682485"/>
              <a:gd name="connsiteY8"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82485" h="1853969">
                <a:moveTo>
                  <a:pt x="3682485" y="1853969"/>
                </a:moveTo>
                <a:lnTo>
                  <a:pt x="2755500" y="1853969"/>
                </a:lnTo>
                <a:cubicBezTo>
                  <a:pt x="2755500" y="1342010"/>
                  <a:pt x="2340476" y="926985"/>
                  <a:pt x="1828517" y="926985"/>
                </a:cubicBezTo>
                <a:cubicBezTo>
                  <a:pt x="1316558" y="926985"/>
                  <a:pt x="901534" y="1342010"/>
                  <a:pt x="901534" y="1853969"/>
                </a:cubicBezTo>
                <a:lnTo>
                  <a:pt x="293606" y="1853969"/>
                </a:lnTo>
                <a:lnTo>
                  <a:pt x="0" y="1560363"/>
                </a:lnTo>
                <a:lnTo>
                  <a:pt x="12215" y="1480329"/>
                </a:lnTo>
                <a:cubicBezTo>
                  <a:pt x="185091" y="635508"/>
                  <a:pt x="932589" y="0"/>
                  <a:pt x="1828517" y="0"/>
                </a:cubicBezTo>
                <a:cubicBezTo>
                  <a:pt x="2852434" y="0"/>
                  <a:pt x="3682485" y="830051"/>
                  <a:pt x="368248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508000" dist="101600" dir="96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30" name="Freeform: Shape 29">
            <a:extLst>
              <a:ext uri="{FF2B5EF4-FFF2-40B4-BE49-F238E27FC236}">
                <a16:creationId xmlns:a16="http://schemas.microsoft.com/office/drawing/2014/main" xmlns="" id="{E0E8189B-747E-48AE-99A9-1BEE680125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flipH="1" flipV="1">
            <a:off x="8711129" y="3843994"/>
            <a:ext cx="3644147" cy="2149759"/>
          </a:xfrm>
          <a:custGeom>
            <a:avLst/>
            <a:gdLst>
              <a:gd name="connsiteX0" fmla="*/ 3644147 w 3644147"/>
              <a:gd name="connsiteY0" fmla="*/ 2149759 h 2149759"/>
              <a:gd name="connsiteX1" fmla="*/ 2717163 w 3644147"/>
              <a:gd name="connsiteY1" fmla="*/ 2149759 h 2149759"/>
              <a:gd name="connsiteX2" fmla="*/ 1790179 w 3644147"/>
              <a:gd name="connsiteY2" fmla="*/ 1074881 h 2149759"/>
              <a:gd name="connsiteX3" fmla="*/ 863196 w 3644147"/>
              <a:gd name="connsiteY3" fmla="*/ 2149759 h 2149759"/>
              <a:gd name="connsiteX4" fmla="*/ 551057 w 3644147"/>
              <a:gd name="connsiteY4" fmla="*/ 2149759 h 2149759"/>
              <a:gd name="connsiteX5" fmla="*/ 0 w 3644147"/>
              <a:gd name="connsiteY5" fmla="*/ 1598702 h 2149759"/>
              <a:gd name="connsiteX6" fmla="*/ 19562 w 3644147"/>
              <a:gd name="connsiteY6" fmla="*/ 1510486 h 2149759"/>
              <a:gd name="connsiteX7" fmla="*/ 1790179 w 3644147"/>
              <a:gd name="connsiteY7" fmla="*/ 0 h 2149759"/>
              <a:gd name="connsiteX8" fmla="*/ 3644147 w 3644147"/>
              <a:gd name="connsiteY8" fmla="*/ 2149759 h 2149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4147" h="2149759">
                <a:moveTo>
                  <a:pt x="3644147" y="2149759"/>
                </a:moveTo>
                <a:lnTo>
                  <a:pt x="2717163" y="2149759"/>
                </a:lnTo>
                <a:cubicBezTo>
                  <a:pt x="2717162" y="1556120"/>
                  <a:pt x="2302138" y="1074880"/>
                  <a:pt x="1790179" y="1074881"/>
                </a:cubicBezTo>
                <a:cubicBezTo>
                  <a:pt x="1278220" y="1074880"/>
                  <a:pt x="863196" y="1556119"/>
                  <a:pt x="863196" y="2149759"/>
                </a:cubicBezTo>
                <a:lnTo>
                  <a:pt x="551057" y="2149759"/>
                </a:lnTo>
                <a:lnTo>
                  <a:pt x="0" y="1598702"/>
                </a:lnTo>
                <a:lnTo>
                  <a:pt x="19562" y="1510486"/>
                </a:lnTo>
                <a:cubicBezTo>
                  <a:pt x="254295" y="635388"/>
                  <a:pt x="958246" y="0"/>
                  <a:pt x="1790179" y="0"/>
                </a:cubicBezTo>
                <a:cubicBezTo>
                  <a:pt x="2814097" y="0"/>
                  <a:pt x="3644147" y="962481"/>
                  <a:pt x="3644147" y="2149759"/>
                </a:cubicBezTo>
                <a:close/>
              </a:path>
            </a:pathLst>
          </a:custGeom>
          <a:solidFill>
            <a:schemeClr val="bg2">
              <a:lumMod val="50000"/>
              <a:lumOff val="50000"/>
              <a:alpha val="6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Oval 31">
            <a:extLst>
              <a:ext uri="{FF2B5EF4-FFF2-40B4-BE49-F238E27FC236}">
                <a16:creationId xmlns:a16="http://schemas.microsoft.com/office/drawing/2014/main" xmlns="" id="{D9DE43D0-73AC-46B4-A39F-E66967A1F9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8100000" flipH="1" flipV="1">
            <a:off x="10021470" y="292006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4" name="Freeform: Shape 33">
            <a:extLst>
              <a:ext uri="{FF2B5EF4-FFF2-40B4-BE49-F238E27FC236}">
                <a16:creationId xmlns:a16="http://schemas.microsoft.com/office/drawing/2014/main" xmlns="" id="{803C343E-7EAC-4512-955A-33B1833F2D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8100000" flipH="1" flipV="1">
            <a:off x="11901768" y="4915975"/>
            <a:ext cx="214196" cy="701949"/>
          </a:xfrm>
          <a:custGeom>
            <a:avLst/>
            <a:gdLst>
              <a:gd name="connsiteX0" fmla="*/ 128682 w 214196"/>
              <a:gd name="connsiteY0" fmla="*/ 9479 h 701949"/>
              <a:gd name="connsiteX1" fmla="*/ 214196 w 214196"/>
              <a:gd name="connsiteY1" fmla="*/ 466589 h 701949"/>
              <a:gd name="connsiteX2" fmla="*/ 213337 w 214196"/>
              <a:gd name="connsiteY2" fmla="*/ 503724 h 701949"/>
              <a:gd name="connsiteX3" fmla="*/ 15112 w 214196"/>
              <a:gd name="connsiteY3" fmla="*/ 701949 h 701949"/>
              <a:gd name="connsiteX4" fmla="*/ 8417 w 214196"/>
              <a:gd name="connsiteY4" fmla="*/ 648207 h 701949"/>
              <a:gd name="connsiteX5" fmla="*/ 0 w 214196"/>
              <a:gd name="connsiteY5" fmla="*/ 466589 h 701949"/>
              <a:gd name="connsiteX6" fmla="*/ 107098 w 214196"/>
              <a:gd name="connsiteY6" fmla="*/ 0 h 701949"/>
              <a:gd name="connsiteX7" fmla="*/ 128682 w 214196"/>
              <a:gd name="connsiteY7" fmla="*/ 9479 h 70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196" h="701949">
                <a:moveTo>
                  <a:pt x="128682" y="9479"/>
                </a:moveTo>
                <a:cubicBezTo>
                  <a:pt x="177485" y="52987"/>
                  <a:pt x="214196" y="241110"/>
                  <a:pt x="214196" y="466589"/>
                </a:cubicBezTo>
                <a:lnTo>
                  <a:pt x="213337" y="503724"/>
                </a:lnTo>
                <a:lnTo>
                  <a:pt x="15112" y="701949"/>
                </a:lnTo>
                <a:lnTo>
                  <a:pt x="8417" y="648207"/>
                </a:lnTo>
                <a:cubicBezTo>
                  <a:pt x="2997" y="592384"/>
                  <a:pt x="0" y="531011"/>
                  <a:pt x="0" y="466589"/>
                </a:cubicBezTo>
                <a:cubicBezTo>
                  <a:pt x="0" y="208899"/>
                  <a:pt x="47949" y="0"/>
                  <a:pt x="107098" y="0"/>
                </a:cubicBezTo>
                <a:cubicBezTo>
                  <a:pt x="114492" y="0"/>
                  <a:pt x="121710" y="3264"/>
                  <a:pt x="128682" y="9479"/>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Konuşma Balonu: Köşeleri Yuvarlanmış Dikdörtgen 8">
            <a:extLst>
              <a:ext uri="{FF2B5EF4-FFF2-40B4-BE49-F238E27FC236}">
                <a16:creationId xmlns:a16="http://schemas.microsoft.com/office/drawing/2014/main" xmlns="" id="{421F5453-8764-5894-EB27-A062D86C78FA}"/>
              </a:ext>
            </a:extLst>
          </p:cNvPr>
          <p:cNvSpPr/>
          <p:nvPr/>
        </p:nvSpPr>
        <p:spPr>
          <a:xfrm>
            <a:off x="548317" y="763891"/>
            <a:ext cx="10754262" cy="2214111"/>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ea typeface="+mn-lt"/>
                <a:cs typeface="+mn-lt"/>
              </a:rPr>
              <a:t>B) Mantıklı Düşünme</a:t>
            </a:r>
            <a:br>
              <a:rPr lang="tr-TR" dirty="0">
                <a:ea typeface="+mn-lt"/>
                <a:cs typeface="+mn-lt"/>
              </a:rPr>
            </a:br>
            <a:r>
              <a:rPr lang="tr-TR" dirty="0">
                <a:ea typeface="+mn-lt"/>
                <a:cs typeface="+mn-lt"/>
              </a:rPr>
              <a:t>Karakterin oluşmasında ve gelişmesinde mantıklı düşünmenin de rolü vardır. Çünkü ahlaki değerleri ve kuralları yorumlayan ve bunlardan iyilerini seçmeyi sağlayan mantıklı düşünmedir.</a:t>
            </a:r>
            <a:endParaRPr lang="tr-TR" dirty="0"/>
          </a:p>
        </p:txBody>
      </p:sp>
      <p:sp>
        <p:nvSpPr>
          <p:cNvPr id="23" name="Konuşma Balonu: Köşeleri Yuvarlanmış Dikdörtgen 22">
            <a:extLst>
              <a:ext uri="{FF2B5EF4-FFF2-40B4-BE49-F238E27FC236}">
                <a16:creationId xmlns:a16="http://schemas.microsoft.com/office/drawing/2014/main" xmlns="" id="{6BB0C2B9-6004-625F-DCE8-47E55F2CCF73}"/>
              </a:ext>
            </a:extLst>
          </p:cNvPr>
          <p:cNvSpPr/>
          <p:nvPr/>
        </p:nvSpPr>
        <p:spPr>
          <a:xfrm>
            <a:off x="475531" y="3422803"/>
            <a:ext cx="10596112" cy="240101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ea typeface="Source Sans Pro"/>
              </a:rPr>
              <a:t>C) Duygusal Benimsemeler ve Örnek Alma</a:t>
            </a:r>
          </a:p>
          <a:p>
            <a:pPr algn="ctr"/>
            <a:r>
              <a:rPr lang="tr-TR" dirty="0">
                <a:ea typeface="Source Sans Pro"/>
              </a:rPr>
              <a:t>Karakter başlangıçta taklitler ve görenekler olarak daha sonra Oedipus Kompleksi döneminden başlayarak duygusal benimsemeler şeklinde gelişir. Çocuklar çevrelerinde sevilen, sayılan, güçlü olan kişileri benimsemeye başlar. Çocuklar bu kişilerden gördükleri davranışları toplumsal yaşamda sergilemeye başlar.</a:t>
            </a:r>
          </a:p>
        </p:txBody>
      </p:sp>
    </p:spTree>
    <p:extLst>
      <p:ext uri="{BB962C8B-B14F-4D97-AF65-F5344CB8AC3E}">
        <p14:creationId xmlns:p14="http://schemas.microsoft.com/office/powerpoint/2010/main" val="555011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xmlns="" id="{60B7752B-728D-4CA3-8923-C4F7F7702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B28EEC17-DBEE-E10F-9813-52391836B8CD}"/>
              </a:ext>
            </a:extLst>
          </p:cNvPr>
          <p:cNvSpPr>
            <a:spLocks noGrp="1"/>
          </p:cNvSpPr>
          <p:nvPr>
            <p:ph type="title"/>
          </p:nvPr>
        </p:nvSpPr>
        <p:spPr>
          <a:xfrm>
            <a:off x="550863" y="549275"/>
            <a:ext cx="3565525" cy="5543549"/>
          </a:xfrm>
        </p:spPr>
        <p:txBody>
          <a:bodyPr wrap="square" anchor="ctr">
            <a:normAutofit/>
          </a:bodyPr>
          <a:lstStyle/>
          <a:p>
            <a:r>
              <a:rPr lang="tr-TR"/>
              <a:t>3. Karakter Basamakları </a:t>
            </a:r>
          </a:p>
        </p:txBody>
      </p:sp>
      <p:sp>
        <p:nvSpPr>
          <p:cNvPr id="13" name="Rectangle 10">
            <a:extLst>
              <a:ext uri="{FF2B5EF4-FFF2-40B4-BE49-F238E27FC236}">
                <a16:creationId xmlns:a16="http://schemas.microsoft.com/office/drawing/2014/main" xmlns="" id="{429899A3-416E-4DB5-846D-0235260520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0899" y="0"/>
            <a:ext cx="7641102" cy="6858000"/>
          </a:xfrm>
          <a:prstGeom prst="rect">
            <a:avLst/>
          </a:prstGeom>
          <a:solidFill>
            <a:schemeClr val="bg2">
              <a:lumMod val="10000"/>
              <a:lumOff val="9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İçerik Yer Tutucusu 2">
            <a:extLst>
              <a:ext uri="{FF2B5EF4-FFF2-40B4-BE49-F238E27FC236}">
                <a16:creationId xmlns:a16="http://schemas.microsoft.com/office/drawing/2014/main" xmlns="" id="{44065D37-BF1B-ED72-98B9-DFF3168FF677}"/>
              </a:ext>
            </a:extLst>
          </p:cNvPr>
          <p:cNvGraphicFramePr>
            <a:graphicFrameLocks noGrp="1"/>
          </p:cNvGraphicFramePr>
          <p:nvPr>
            <p:ph idx="1"/>
            <p:extLst>
              <p:ext uri="{D42A27DB-BD31-4B8C-83A1-F6EECF244321}">
                <p14:modId xmlns:p14="http://schemas.microsoft.com/office/powerpoint/2010/main" val="3297052842"/>
              </p:ext>
            </p:extLst>
          </p:nvPr>
        </p:nvGraphicFramePr>
        <p:xfrm>
          <a:off x="5267325" y="549275"/>
          <a:ext cx="6373814" cy="5759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9101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27733156-19E8-CCEE-F8E0-25403334302D}"/>
              </a:ext>
            </a:extLst>
          </p:cNvPr>
          <p:cNvSpPr>
            <a:spLocks noGrp="1"/>
          </p:cNvSpPr>
          <p:nvPr>
            <p:ph type="title"/>
          </p:nvPr>
        </p:nvSpPr>
        <p:spPr>
          <a:xfrm>
            <a:off x="550864" y="549275"/>
            <a:ext cx="3349864" cy="1494648"/>
          </a:xfrm>
        </p:spPr>
        <p:txBody>
          <a:bodyPr vert="horz" wrap="square" lIns="0" tIns="0" rIns="0" bIns="0" rtlCol="0" anchor="b" anchorCtr="0">
            <a:normAutofit/>
          </a:bodyPr>
          <a:lstStyle/>
          <a:p>
            <a:r>
              <a:rPr lang="en-US" kern="1200" dirty="0">
                <a:solidFill>
                  <a:schemeClr val="tx1"/>
                </a:solidFill>
                <a:latin typeface="+mj-lt"/>
                <a:ea typeface="+mj-ea"/>
                <a:cs typeface="+mj-cs"/>
              </a:rPr>
              <a:t>4. Karakter Bozuklukları</a:t>
            </a:r>
          </a:p>
        </p:txBody>
      </p:sp>
      <p:sp>
        <p:nvSpPr>
          <p:cNvPr id="4" name="Metin kutusu 3">
            <a:extLst>
              <a:ext uri="{FF2B5EF4-FFF2-40B4-BE49-F238E27FC236}">
                <a16:creationId xmlns:a16="http://schemas.microsoft.com/office/drawing/2014/main" xmlns="" id="{6AEC1211-7EC1-6D67-C896-67C0977CEF20}"/>
              </a:ext>
            </a:extLst>
          </p:cNvPr>
          <p:cNvSpPr txBox="1"/>
          <p:nvPr/>
        </p:nvSpPr>
        <p:spPr>
          <a:xfrm>
            <a:off x="450222" y="2175193"/>
            <a:ext cx="5750883" cy="4521481"/>
          </a:xfrm>
          <a:prstGeom prst="rect">
            <a:avLst/>
          </a:prstGeom>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indent="-228600" defTabSz="914400">
              <a:spcAft>
                <a:spcPts val="800"/>
              </a:spcAft>
              <a:buFont typeface="Arial" panose="020B0604020202020204" pitchFamily="34" charset="0"/>
              <a:buChar char="•"/>
            </a:pPr>
            <a:r>
              <a:rPr lang="en-US" sz="2000" noProof="1"/>
              <a:t>Karakter bozukluklarının başında ''Psikopat Dejenereler'' gelmektedir. Karakter bozuklukları bazı psikoloji ve psikiyatri kitaplarında şahsiyet bozuklukları, karakteropatiler, sosyopatiler veya psikopat olarak adlandırılmış ve incelenmiştir. Karakter bozukluklarının çoğunda ana zeka işlemleri normal, hatta üstündür. Çoğunluğu sık sık moral ve terbiye kurallarına aykırı davranırlar. Bazen ciddi suçlar da işleyebilirler. Hasta olduklarını kabul etmezler.  Psikopatlar, heyecan uyumsuzluğu ve çocuksu davranışlarıyla beraber, yargılamalarında toplumsal kurallardan farklı durumlar gösteren ve yaşanılan olaylardan ders almayan insanlardır. Kendilerine göre iyi-kötü ve doğru-yanlış anlayışları vardır. Küçük bir uyarıcı ile heyecanlanırlar. </a:t>
            </a:r>
            <a:endParaRPr lang="en-US" sz="2000" noProof="1">
              <a:ea typeface="Source Sans Pro"/>
            </a:endParaRPr>
          </a:p>
        </p:txBody>
      </p:sp>
      <p:pic>
        <p:nvPicPr>
          <p:cNvPr id="5" name="Picture 4">
            <a:extLst>
              <a:ext uri="{FF2B5EF4-FFF2-40B4-BE49-F238E27FC236}">
                <a16:creationId xmlns:a16="http://schemas.microsoft.com/office/drawing/2014/main" xmlns="" id="{E78428E5-4964-A2A6-2D0E-AB7AEA658E48}"/>
              </a:ext>
            </a:extLst>
          </p:cNvPr>
          <p:cNvPicPr>
            <a:picLocks noChangeAspect="1"/>
          </p:cNvPicPr>
          <p:nvPr/>
        </p:nvPicPr>
        <p:blipFill rotWithShape="1">
          <a:blip r:embed="rId2"/>
          <a:srcRect l="22050" r="10185" b="1"/>
          <a:stretch/>
        </p:blipFill>
        <p:spPr>
          <a:xfrm>
            <a:off x="6752566" y="1135975"/>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grpSp>
        <p:nvGrpSpPr>
          <p:cNvPr id="34" name="Group 33">
            <a:extLst>
              <a:ext uri="{FF2B5EF4-FFF2-40B4-BE49-F238E27FC236}">
                <a16:creationId xmlns:a16="http://schemas.microsoft.com/office/drawing/2014/main" xmlns="" id="{183B29DA-9BB8-4BA8-B8E1-8C2B544078C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0822156" y="4143453"/>
            <a:ext cx="734257" cy="760506"/>
            <a:chOff x="5243759" y="1363788"/>
            <a:chExt cx="734257" cy="760506"/>
          </a:xfrm>
        </p:grpSpPr>
        <p:sp>
          <p:nvSpPr>
            <p:cNvPr id="35" name="Freeform 5">
              <a:extLst>
                <a:ext uri="{FF2B5EF4-FFF2-40B4-BE49-F238E27FC236}">
                  <a16:creationId xmlns:a16="http://schemas.microsoft.com/office/drawing/2014/main" xmlns="" id="{D02496F8-166D-469A-8040-08608013BF72}"/>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6" name="Freeform 6">
              <a:extLst>
                <a:ext uri="{FF2B5EF4-FFF2-40B4-BE49-F238E27FC236}">
                  <a16:creationId xmlns:a16="http://schemas.microsoft.com/office/drawing/2014/main" xmlns="" id="{23E648A7-A02A-4DC7-9FEC-489F1BA6F77F}"/>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Freeform 8">
              <a:extLst>
                <a:ext uri="{FF2B5EF4-FFF2-40B4-BE49-F238E27FC236}">
                  <a16:creationId xmlns:a16="http://schemas.microsoft.com/office/drawing/2014/main" xmlns="" id="{4EF573B1-38BC-4C7B-894C-BE3864A04ADD}"/>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9" name="Oval 38">
            <a:extLst>
              <a:ext uri="{FF2B5EF4-FFF2-40B4-BE49-F238E27FC236}">
                <a16:creationId xmlns:a16="http://schemas.microsoft.com/office/drawing/2014/main" xmlns="" id="{647A77D8-817B-4A9F-86AA-FE781E813D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12372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2" name="Rectangle 34">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EF132F8D-B25A-56DD-0105-6F987DDD2988}"/>
              </a:ext>
            </a:extLst>
          </p:cNvPr>
          <p:cNvSpPr>
            <a:spLocks noGrp="1"/>
          </p:cNvSpPr>
          <p:nvPr>
            <p:ph type="title"/>
          </p:nvPr>
        </p:nvSpPr>
        <p:spPr>
          <a:xfrm>
            <a:off x="550862" y="580363"/>
            <a:ext cx="5437188" cy="1333055"/>
          </a:xfrm>
        </p:spPr>
        <p:txBody>
          <a:bodyPr wrap="square" anchor="t">
            <a:normAutofit/>
          </a:bodyPr>
          <a:lstStyle/>
          <a:p>
            <a:pPr>
              <a:lnSpc>
                <a:spcPct val="90000"/>
              </a:lnSpc>
            </a:pPr>
            <a:r>
              <a:rPr lang="tr-TR"/>
              <a:t>Psikopatların temel özellikleri;</a:t>
            </a:r>
          </a:p>
        </p:txBody>
      </p:sp>
      <p:grpSp>
        <p:nvGrpSpPr>
          <p:cNvPr id="33" name="Group 36">
            <a:extLst>
              <a:ext uri="{FF2B5EF4-FFF2-40B4-BE49-F238E27FC236}">
                <a16:creationId xmlns:a16="http://schemas.microsoft.com/office/drawing/2014/main" xmlns="" id="{11F8F457-0192-4F9A-9EEF-D784521FAC1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102932" y="412017"/>
            <a:ext cx="667800" cy="631474"/>
            <a:chOff x="8069541" y="1262702"/>
            <a:chExt cx="667800" cy="631474"/>
          </a:xfrm>
        </p:grpSpPr>
        <p:sp>
          <p:nvSpPr>
            <p:cNvPr id="38" name="Freeform: Shape 37">
              <a:extLst>
                <a:ext uri="{FF2B5EF4-FFF2-40B4-BE49-F238E27FC236}">
                  <a16:creationId xmlns:a16="http://schemas.microsoft.com/office/drawing/2014/main" xmlns="" id="{811A27EA-330C-4F31-9051-19CBAE97885C}"/>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18900000">
              <a:off x="8069541" y="1262702"/>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127000" dist="50800" dir="42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9" name="Oval 38">
              <a:extLst>
                <a:ext uri="{FF2B5EF4-FFF2-40B4-BE49-F238E27FC236}">
                  <a16:creationId xmlns:a16="http://schemas.microsoft.com/office/drawing/2014/main" xmlns="" id="{786FC59F-EC76-4A7A-AF75-507FBE3B52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8332341" y="1436239"/>
              <a:ext cx="270000" cy="540000"/>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41" name="Freeform: Shape 40">
            <a:extLst>
              <a:ext uri="{FF2B5EF4-FFF2-40B4-BE49-F238E27FC236}">
                <a16:creationId xmlns:a16="http://schemas.microsoft.com/office/drawing/2014/main" xmlns="" id="{3E6AA126-9DDC-4FBE-AEE6-8D0E982B0E2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92295" y="6121100"/>
            <a:ext cx="1080000" cy="736900"/>
          </a:xfrm>
          <a:custGeom>
            <a:avLst/>
            <a:gdLst>
              <a:gd name="connsiteX0" fmla="*/ 540000 w 1080000"/>
              <a:gd name="connsiteY0" fmla="*/ 0 h 736900"/>
              <a:gd name="connsiteX1" fmla="*/ 1080000 w 1080000"/>
              <a:gd name="connsiteY1" fmla="*/ 540000 h 736900"/>
              <a:gd name="connsiteX2" fmla="*/ 1069029 w 1080000"/>
              <a:gd name="connsiteY2" fmla="*/ 648829 h 736900"/>
              <a:gd name="connsiteX3" fmla="*/ 1041691 w 1080000"/>
              <a:gd name="connsiteY3" fmla="*/ 736900 h 736900"/>
              <a:gd name="connsiteX4" fmla="*/ 38310 w 1080000"/>
              <a:gd name="connsiteY4" fmla="*/ 736900 h 736900"/>
              <a:gd name="connsiteX5" fmla="*/ 10971 w 1080000"/>
              <a:gd name="connsiteY5" fmla="*/ 648829 h 736900"/>
              <a:gd name="connsiteX6" fmla="*/ 0 w 1080000"/>
              <a:gd name="connsiteY6" fmla="*/ 540000 h 736900"/>
              <a:gd name="connsiteX7" fmla="*/ 540000 w 1080000"/>
              <a:gd name="connsiteY7" fmla="*/ 0 h 736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0000" h="736900">
                <a:moveTo>
                  <a:pt x="540000" y="0"/>
                </a:moveTo>
                <a:cubicBezTo>
                  <a:pt x="838234" y="0"/>
                  <a:pt x="1080000" y="241766"/>
                  <a:pt x="1080000" y="540000"/>
                </a:cubicBezTo>
                <a:cubicBezTo>
                  <a:pt x="1080000" y="577280"/>
                  <a:pt x="1076223" y="613676"/>
                  <a:pt x="1069029" y="648829"/>
                </a:cubicBezTo>
                <a:lnTo>
                  <a:pt x="1041691" y="736900"/>
                </a:lnTo>
                <a:lnTo>
                  <a:pt x="38310" y="736900"/>
                </a:lnTo>
                <a:lnTo>
                  <a:pt x="10971" y="648829"/>
                </a:lnTo>
                <a:cubicBezTo>
                  <a:pt x="3778" y="613676"/>
                  <a:pt x="0" y="577280"/>
                  <a:pt x="0" y="540000"/>
                </a:cubicBezTo>
                <a:cubicBezTo>
                  <a:pt x="0" y="241766"/>
                  <a:pt x="241766" y="0"/>
                  <a:pt x="540000" y="0"/>
                </a:cubicBezTo>
                <a:close/>
              </a:path>
            </a:pathLst>
          </a:cu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76200" dir="1926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aphicFrame>
        <p:nvGraphicFramePr>
          <p:cNvPr id="24" name="İçerik Yer Tutucusu 2">
            <a:extLst>
              <a:ext uri="{FF2B5EF4-FFF2-40B4-BE49-F238E27FC236}">
                <a16:creationId xmlns:a16="http://schemas.microsoft.com/office/drawing/2014/main" xmlns="" id="{F6BDB14E-ECFF-671F-6EE5-B6B10E6F6BA2}"/>
              </a:ext>
            </a:extLst>
          </p:cNvPr>
          <p:cNvGraphicFramePr>
            <a:graphicFrameLocks noGrp="1"/>
          </p:cNvGraphicFramePr>
          <p:nvPr>
            <p:ph idx="1"/>
            <p:extLst>
              <p:ext uri="{D42A27DB-BD31-4B8C-83A1-F6EECF244321}">
                <p14:modId xmlns:p14="http://schemas.microsoft.com/office/powerpoint/2010/main" val="1423777677"/>
              </p:ext>
            </p:extLst>
          </p:nvPr>
        </p:nvGraphicFramePr>
        <p:xfrm>
          <a:off x="95669" y="2009655"/>
          <a:ext cx="450056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a:extLst>
              <a:ext uri="{FF2B5EF4-FFF2-40B4-BE49-F238E27FC236}">
                <a16:creationId xmlns:a16="http://schemas.microsoft.com/office/drawing/2014/main" xmlns="" id="{3E234C54-2ED1-5AA5-B796-CA6158FAF608}"/>
              </a:ext>
            </a:extLst>
          </p:cNvPr>
          <p:cNvSpPr txBox="1"/>
          <p:nvPr/>
        </p:nvSpPr>
        <p:spPr>
          <a:xfrm>
            <a:off x="5140445" y="2495011"/>
            <a:ext cx="5503652"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ea typeface="Source Sans Pro"/>
              </a:rPr>
              <a:t>Psikopatların en çok dikkat çeken yönleri sosyal uyumsuzluklarıdır. Sosyal uyumsuzluk kapsamına şu özellikler dahil edilebilir;</a:t>
            </a:r>
          </a:p>
          <a:p>
            <a:pPr marL="285750" indent="-285750">
              <a:buFont typeface="Wingdings"/>
              <a:buChar char="v"/>
            </a:pPr>
            <a:r>
              <a:rPr lang="tr-TR" dirty="0">
                <a:ea typeface="Source Sans Pro"/>
              </a:rPr>
              <a:t>Aile ve yakınlarına herhangi bir bağlılık ve yakınlık duygusuna sahip olmama,</a:t>
            </a:r>
          </a:p>
          <a:p>
            <a:pPr marL="285750" indent="-285750">
              <a:buFont typeface="Wingdings"/>
              <a:buChar char="v"/>
            </a:pPr>
            <a:r>
              <a:rPr lang="tr-TR" dirty="0">
                <a:ea typeface="Source Sans Pro"/>
              </a:rPr>
              <a:t>Ahlak duygularından yoksun olma,</a:t>
            </a:r>
          </a:p>
          <a:p>
            <a:pPr marL="285750" indent="-285750">
              <a:buFont typeface="Wingdings"/>
              <a:buChar char="v"/>
            </a:pPr>
            <a:r>
              <a:rPr lang="tr-TR" dirty="0">
                <a:ea typeface="Source Sans Pro"/>
              </a:rPr>
              <a:t>Kendi çıkarlarına göre hareket etme,</a:t>
            </a:r>
          </a:p>
          <a:p>
            <a:pPr marL="285750" indent="-285750">
              <a:buFont typeface="Wingdings"/>
              <a:buChar char="v"/>
            </a:pPr>
            <a:r>
              <a:rPr lang="tr-TR" dirty="0">
                <a:ea typeface="Source Sans Pro"/>
              </a:rPr>
              <a:t>Sorumsuzca hareket etme,</a:t>
            </a:r>
          </a:p>
          <a:p>
            <a:pPr marL="285750" indent="-285750">
              <a:buFont typeface="Wingdings"/>
              <a:buChar char="v"/>
            </a:pPr>
            <a:r>
              <a:rPr lang="tr-TR" dirty="0">
                <a:ea typeface="Source Sans Pro"/>
              </a:rPr>
              <a:t>Kolayca yalan söyleme,</a:t>
            </a:r>
          </a:p>
          <a:p>
            <a:pPr marL="285750" indent="-285750">
              <a:buFont typeface="Wingdings"/>
              <a:buChar char="v"/>
            </a:pPr>
            <a:r>
              <a:rPr lang="tr-TR" dirty="0" err="1">
                <a:ea typeface="Source Sans Pro"/>
              </a:rPr>
              <a:t>Samimiyetsizce</a:t>
            </a:r>
            <a:r>
              <a:rPr lang="tr-TR" dirty="0">
                <a:ea typeface="Source Sans Pro"/>
              </a:rPr>
              <a:t> davranma.</a:t>
            </a:r>
          </a:p>
          <a:p>
            <a:endParaRPr lang="tr-TR" dirty="0">
              <a:ea typeface="Source Sans Pro"/>
            </a:endParaRPr>
          </a:p>
        </p:txBody>
      </p:sp>
    </p:spTree>
    <p:extLst>
      <p:ext uri="{BB962C8B-B14F-4D97-AF65-F5344CB8AC3E}">
        <p14:creationId xmlns:p14="http://schemas.microsoft.com/office/powerpoint/2010/main" val="3903824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E934332-9E20-3008-862A-4FC87BE49836}"/>
              </a:ext>
            </a:extLst>
          </p:cNvPr>
          <p:cNvSpPr>
            <a:spLocks noGrp="1"/>
          </p:cNvSpPr>
          <p:nvPr>
            <p:ph type="title"/>
          </p:nvPr>
        </p:nvSpPr>
        <p:spPr/>
        <p:txBody>
          <a:bodyPr/>
          <a:lstStyle/>
          <a:p>
            <a:r>
              <a:rPr lang="tr-TR"/>
              <a:t>MİZAÇ (HUY) KAVRAMI</a:t>
            </a:r>
          </a:p>
        </p:txBody>
      </p:sp>
      <p:sp>
        <p:nvSpPr>
          <p:cNvPr id="3" name="İçerik Yer Tutucusu 2">
            <a:extLst>
              <a:ext uri="{FF2B5EF4-FFF2-40B4-BE49-F238E27FC236}">
                <a16:creationId xmlns:a16="http://schemas.microsoft.com/office/drawing/2014/main" xmlns="" id="{C3812297-2039-14B0-6335-35675BC56813}"/>
              </a:ext>
            </a:extLst>
          </p:cNvPr>
          <p:cNvSpPr>
            <a:spLocks noGrp="1"/>
          </p:cNvSpPr>
          <p:nvPr>
            <p:ph idx="1"/>
          </p:nvPr>
        </p:nvSpPr>
        <p:spPr/>
        <p:txBody>
          <a:bodyPr vert="horz" wrap="square" lIns="0" tIns="0" rIns="0" bIns="0" rtlCol="0" anchor="t">
            <a:normAutofit lnSpcReduction="10000"/>
          </a:bodyPr>
          <a:lstStyle/>
          <a:p>
            <a:pPr marL="0" indent="0"/>
            <a:r>
              <a:rPr lang="tr-TR" dirty="0">
                <a:ea typeface="+mn-lt"/>
                <a:cs typeface="+mn-lt"/>
              </a:rPr>
              <a:t>  </a:t>
            </a:r>
            <a:r>
              <a:rPr lang="tr-TR" noProof="1">
                <a:solidFill>
                  <a:schemeClr val="tx1"/>
                </a:solidFill>
                <a:ea typeface="+mn-lt"/>
                <a:cs typeface="+mn-lt"/>
              </a:rPr>
              <a:t> Mizaç (temperament) uyaranlara doğuştan yapısal olarak belli bir şekilde tepki verme eğilimidir. Mizaç,  antik çağda “benlik ve özelliklerinin bireysel ve biricik oluşunun biyolojik temeli” olarak tanımlanmıştır.</a:t>
            </a:r>
            <a:endParaRPr lang="tr-TR" noProof="1">
              <a:solidFill>
                <a:schemeClr val="tx1"/>
              </a:solidFill>
              <a:ea typeface="Source Sans Pro"/>
            </a:endParaRPr>
          </a:p>
          <a:p>
            <a:r>
              <a:rPr lang="tr-TR" noProof="1">
                <a:solidFill>
                  <a:schemeClr val="tx1"/>
                </a:solidFill>
                <a:ea typeface="+mn-lt"/>
                <a:cs typeface="+mn-lt"/>
              </a:rPr>
              <a:t>Psikososyal araştırmalara göre mizaç, kalıtılan gelişimsel olarak sabit olan kişilik içerikleri olarak kabul edilir. Mizaç alanları çocukluktan erişkinlik dönemine sabittir ve farklı kültür ve etnik yapılarda yapısal olarak tutarlıdır. Bireylerde görülen mizaç özellikleri yaklaşık %50 oranında kalıtılabilir. Genetik faktörler sıklıkla mizaç tipini belirler. Diğer taraftan mizacın zamanla kısmi ölçülerde değişme göstereceğine de inanılmaktadır.</a:t>
            </a:r>
            <a:endParaRPr lang="tr-TR" noProof="1">
              <a:solidFill>
                <a:schemeClr val="tx1"/>
              </a:solidFill>
              <a:ea typeface="Source Sans Pro"/>
            </a:endParaRPr>
          </a:p>
          <a:p>
            <a:r>
              <a:rPr lang="tr-TR" noProof="1">
                <a:solidFill>
                  <a:schemeClr val="tx1"/>
                </a:solidFill>
                <a:ea typeface="+mn-lt"/>
                <a:cs typeface="+mn-lt"/>
              </a:rPr>
              <a:t>Çabuk kızmak, sıkılmak, öfkelenmek, neşelenmek, hareketli ya da hareketsiz olmak vb. bireylere göre değişen mizaç özellikleri ya da huydur. Kısaca, insanın duygulanım ve coşkularının bütünü olarak tanımlanabilen huy ya da mizaç, kişiliğin sadece bir yanını ya da bir öğesini oluşturmaktadır.</a:t>
            </a:r>
            <a:endParaRPr lang="tr-TR" noProof="1">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650763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18FB0A0-54C2-B75D-9433-5B2A1B24A855}"/>
              </a:ext>
            </a:extLst>
          </p:cNvPr>
          <p:cNvSpPr>
            <a:spLocks noGrp="1"/>
          </p:cNvSpPr>
          <p:nvPr>
            <p:ph idx="1"/>
          </p:nvPr>
        </p:nvSpPr>
        <p:spPr>
          <a:xfrm>
            <a:off x="550863" y="934256"/>
            <a:ext cx="11090274" cy="5158568"/>
          </a:xfrm>
        </p:spPr>
        <p:txBody>
          <a:bodyPr vert="horz" wrap="square" lIns="0" tIns="0" rIns="0" bIns="0" rtlCol="0" anchor="t">
            <a:normAutofit/>
          </a:bodyPr>
          <a:lstStyle/>
          <a:p>
            <a:r>
              <a:rPr lang="tr-TR" dirty="0">
                <a:solidFill>
                  <a:schemeClr val="tx1"/>
                </a:solidFill>
                <a:ea typeface="Source Sans Pro"/>
              </a:rPr>
              <a:t>Mizaç, kişiliğe şekil veren davranış ve düşüncelerin genel eğilimidir. Kızmak, öfkelenmek, neşeli ve sıkılgan olmak gibi bireyden bireye değişen özelliklerin tümüne mizaç denir ve başlıca mizaç çeşitleri şunlardır; </a:t>
            </a:r>
          </a:p>
          <a:p>
            <a:pPr marL="342900" indent="-342900">
              <a:buFont typeface="Courier New" panose="020B0604020202020204" pitchFamily="34" charset="0"/>
              <a:buChar char="o"/>
            </a:pPr>
            <a:r>
              <a:rPr lang="tr-TR" dirty="0">
                <a:solidFill>
                  <a:schemeClr val="tx1"/>
                </a:solidFill>
                <a:ea typeface="Source Sans Pro"/>
              </a:rPr>
              <a:t>NEŞELİ MİZAÇ: Bu mizaçta olanlar, hareketli ve neşelidirler. İlgi duydukları şeyler kolayca değişebilir.</a:t>
            </a:r>
          </a:p>
          <a:p>
            <a:pPr marL="342900" indent="-342900">
              <a:buFont typeface="Courier New" panose="020B0604020202020204" pitchFamily="34" charset="0"/>
              <a:buChar char="o"/>
            </a:pPr>
            <a:r>
              <a:rPr lang="tr-TR" dirty="0">
                <a:solidFill>
                  <a:schemeClr val="tx1"/>
                </a:solidFill>
                <a:ea typeface="Source Sans Pro"/>
              </a:rPr>
              <a:t>SOĞUKKANLI MİZAÇ: Az hareketli olan, fazla neşeli olmayan, soğukkanlı ve kuvvetli kişiliği ifade eder.</a:t>
            </a:r>
          </a:p>
          <a:p>
            <a:pPr marL="342900" indent="-342900">
              <a:buFont typeface="Courier New" panose="020B0604020202020204" pitchFamily="34" charset="0"/>
              <a:buChar char="o"/>
            </a:pPr>
            <a:r>
              <a:rPr lang="tr-TR" dirty="0">
                <a:solidFill>
                  <a:schemeClr val="tx1"/>
                </a:solidFill>
                <a:ea typeface="Source Sans Pro"/>
              </a:rPr>
              <a:t>KIZGIN MİZAÇ: Çabuk kızan, hareketli, heyecanlı ve kuvvetli mizaç tipidir. </a:t>
            </a:r>
          </a:p>
          <a:p>
            <a:pPr marL="342900" indent="-342900">
              <a:buFont typeface="Courier New" panose="020B0604020202020204" pitchFamily="34" charset="0"/>
              <a:buChar char="o"/>
            </a:pPr>
            <a:r>
              <a:rPr lang="tr-TR" dirty="0">
                <a:solidFill>
                  <a:schemeClr val="tx1"/>
                </a:solidFill>
                <a:ea typeface="Source Sans Pro"/>
              </a:rPr>
              <a:t>MELANKOLİK MİZAÇ: Sıkılgan, üzgün, hareketsiz ve zayıf kişiliği yansıtan mizaç biçimidir.</a:t>
            </a:r>
          </a:p>
        </p:txBody>
      </p:sp>
    </p:spTree>
    <p:extLst>
      <p:ext uri="{BB962C8B-B14F-4D97-AF65-F5344CB8AC3E}">
        <p14:creationId xmlns:p14="http://schemas.microsoft.com/office/powerpoint/2010/main" val="2336507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7A6B060-B599-D0F0-2577-05AE0CFBF03D}"/>
              </a:ext>
            </a:extLst>
          </p:cNvPr>
          <p:cNvSpPr>
            <a:spLocks noGrp="1"/>
          </p:cNvSpPr>
          <p:nvPr>
            <p:ph type="title"/>
          </p:nvPr>
        </p:nvSpPr>
        <p:spPr/>
        <p:txBody>
          <a:bodyPr/>
          <a:lstStyle/>
          <a:p>
            <a:r>
              <a:rPr lang="tr-TR"/>
              <a:t>YETENEK KAVRAMI, TANIMI VE TİPLERİ</a:t>
            </a:r>
          </a:p>
        </p:txBody>
      </p:sp>
      <p:sp>
        <p:nvSpPr>
          <p:cNvPr id="3" name="İçerik Yer Tutucusu 2">
            <a:extLst>
              <a:ext uri="{FF2B5EF4-FFF2-40B4-BE49-F238E27FC236}">
                <a16:creationId xmlns:a16="http://schemas.microsoft.com/office/drawing/2014/main" xmlns="" id="{6C72E18F-EF7C-E2D0-5C7D-128A054C962A}"/>
              </a:ext>
            </a:extLst>
          </p:cNvPr>
          <p:cNvSpPr>
            <a:spLocks noGrp="1"/>
          </p:cNvSpPr>
          <p:nvPr>
            <p:ph idx="1"/>
          </p:nvPr>
        </p:nvSpPr>
        <p:spPr>
          <a:xfrm>
            <a:off x="464599" y="1523727"/>
            <a:ext cx="11090274" cy="5144191"/>
          </a:xfrm>
        </p:spPr>
        <p:txBody>
          <a:bodyPr vert="horz" wrap="square" lIns="0" tIns="0" rIns="0" bIns="0" rtlCol="0" anchor="t">
            <a:normAutofit/>
          </a:bodyPr>
          <a:lstStyle/>
          <a:p>
            <a:r>
              <a:rPr lang="tr-TR" dirty="0">
                <a:solidFill>
                  <a:schemeClr val="tx1"/>
                </a:solidFill>
                <a:ea typeface="Source Sans Pro"/>
              </a:rPr>
              <a:t>Kişiliği oluşturan üçüncü katman yetenektir. İnsan belirli şartlarda, belirli şeyleri öğrenebilir ve öğrendiklerini farklı biçimlerde açığa çıkarabilir.  Yetenek sadece kişiliğin bir katmanı değil aynı zamanda kişiliğin biçimlenmesinde de önemli bir etmendir. Yetenek, bireyin belirli ilişkileri kavrayabilme, analiz edebilme, çözümleyebilme, sonuçlandırma gibi zihinsel özellikleri ve bazı olguları gerçekleştirebilmesi şeklindeki bedensel özelliklerin tümüdür.</a:t>
            </a:r>
          </a:p>
          <a:p>
            <a:pPr marL="0" indent="0">
              <a:buNone/>
            </a:pPr>
            <a:r>
              <a:rPr lang="tr-TR" sz="2800" u="sng" dirty="0">
                <a:solidFill>
                  <a:schemeClr val="tx1"/>
                </a:solidFill>
                <a:ea typeface="Source Sans Pro"/>
              </a:rPr>
              <a:t> Yetenek Tipleri</a:t>
            </a:r>
          </a:p>
          <a:p>
            <a:pPr marL="342900" indent="-342900">
              <a:buFont typeface="Wingdings" panose="020B0604020202020204" pitchFamily="34" charset="0"/>
              <a:buChar char="Ø"/>
            </a:pPr>
            <a:r>
              <a:rPr lang="tr-TR" sz="2400" u="sng" dirty="0">
                <a:solidFill>
                  <a:schemeClr val="tx1"/>
                </a:solidFill>
                <a:ea typeface="Source Sans Pro"/>
              </a:rPr>
              <a:t>Bedensel Yetenekler</a:t>
            </a:r>
            <a:br>
              <a:rPr lang="tr-TR" sz="2400" u="sng" dirty="0">
                <a:solidFill>
                  <a:schemeClr val="tx1"/>
                </a:solidFill>
                <a:ea typeface="Source Sans Pro"/>
              </a:rPr>
            </a:br>
            <a:r>
              <a:rPr lang="tr-TR" dirty="0">
                <a:solidFill>
                  <a:schemeClr val="tx1"/>
                </a:solidFill>
                <a:ea typeface="Source Sans Pro"/>
              </a:rPr>
              <a:t>İnsanların doğuştan getirdiği ve zamanla geliştirdiği özelliklerin tümüdür. </a:t>
            </a:r>
            <a:r>
              <a:rPr lang="tr-TR" dirty="0" err="1">
                <a:solidFill>
                  <a:schemeClr val="tx1"/>
                </a:solidFill>
                <a:ea typeface="Source Sans Pro"/>
              </a:rPr>
              <a:t>Örn</a:t>
            </a:r>
            <a:r>
              <a:rPr lang="tr-TR" dirty="0">
                <a:solidFill>
                  <a:schemeClr val="tx1"/>
                </a:solidFill>
                <a:ea typeface="Source Sans Pro"/>
              </a:rPr>
              <a:t>. Yürüme, ayakta durma, koşma, ses tonu, el-ayak gibi organlar arasındaki koordinasyonu sağlayabilme </a:t>
            </a:r>
            <a:r>
              <a:rPr lang="tr-TR" dirty="0" err="1">
                <a:solidFill>
                  <a:schemeClr val="tx1"/>
                </a:solidFill>
                <a:ea typeface="Source Sans Pro"/>
              </a:rPr>
              <a:t>v.b</a:t>
            </a:r>
            <a:endParaRPr lang="tr-TR" dirty="0">
              <a:solidFill>
                <a:schemeClr val="tx1"/>
              </a:solidFill>
              <a:ea typeface="Source Sans Pro"/>
            </a:endParaRPr>
          </a:p>
          <a:p>
            <a:pPr marL="342900" indent="-342900">
              <a:buFont typeface="Wingdings" panose="020B0604020202020204" pitchFamily="34" charset="0"/>
              <a:buChar char="Ø"/>
            </a:pPr>
            <a:r>
              <a:rPr lang="tr-TR" sz="2400" u="sng" dirty="0">
                <a:solidFill>
                  <a:schemeClr val="tx1"/>
                </a:solidFill>
                <a:ea typeface="Source Sans Pro"/>
              </a:rPr>
              <a:t>Zihinsel Yetenekler</a:t>
            </a:r>
            <a:br>
              <a:rPr lang="tr-TR" sz="2400" u="sng" dirty="0">
                <a:solidFill>
                  <a:schemeClr val="tx1"/>
                </a:solidFill>
                <a:ea typeface="Source Sans Pro"/>
              </a:rPr>
            </a:br>
            <a:r>
              <a:rPr lang="tr-TR" dirty="0">
                <a:solidFill>
                  <a:schemeClr val="tx1"/>
                </a:solidFill>
                <a:ea typeface="Source Sans Pro"/>
              </a:rPr>
              <a:t>Sayısal ilgi, teknik kavrama, hafıza yeteneği, soyut düşünme, ilişki kurma, öğrenme, kavrama </a:t>
            </a:r>
            <a:r>
              <a:rPr lang="tr-TR" dirty="0" err="1">
                <a:solidFill>
                  <a:schemeClr val="tx1"/>
                </a:solidFill>
                <a:ea typeface="Source Sans Pro"/>
              </a:rPr>
              <a:t>v.b</a:t>
            </a:r>
            <a:endParaRPr lang="tr-TR" dirty="0">
              <a:solidFill>
                <a:schemeClr val="tx1"/>
              </a:solidFill>
              <a:ea typeface="Source Sans Pro"/>
            </a:endParaRPr>
          </a:p>
          <a:p>
            <a:pPr marL="342900" indent="-342900">
              <a:buFont typeface="Wingdings" panose="020B0604020202020204" pitchFamily="34" charset="0"/>
              <a:buChar char="Ø"/>
            </a:pPr>
            <a:endParaRPr lang="tr-TR" dirty="0">
              <a:solidFill>
                <a:srgbClr val="FFFFFF">
                  <a:alpha val="60000"/>
                </a:srgbClr>
              </a:solidFill>
              <a:ea typeface="Source Sans Pro"/>
            </a:endParaRPr>
          </a:p>
          <a:p>
            <a:pPr marL="342900" indent="-342900">
              <a:buFont typeface="Wingdings" panose="020B0604020202020204" pitchFamily="34" charset="0"/>
              <a:buChar char="Ø"/>
            </a:pPr>
            <a:endParaRPr lang="tr-TR" u="sng" dirty="0">
              <a:solidFill>
                <a:srgbClr val="FFFFFF">
                  <a:alpha val="60000"/>
                </a:srgbClr>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137870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 name="Rectangle 32">
            <a:extLst>
              <a:ext uri="{FF2B5EF4-FFF2-40B4-BE49-F238E27FC236}">
                <a16:creationId xmlns:a16="http://schemas.microsoft.com/office/drawing/2014/main" xmlns="" id="{1DB043B4-68C6-45B9-82AC-A5800EADB8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p:cNvSpPr>
            <a:spLocks noGrp="1"/>
          </p:cNvSpPr>
          <p:nvPr>
            <p:ph type="ctrTitle"/>
          </p:nvPr>
        </p:nvSpPr>
        <p:spPr>
          <a:xfrm>
            <a:off x="550863" y="549275"/>
            <a:ext cx="5437187" cy="2986234"/>
          </a:xfrm>
        </p:spPr>
        <p:txBody>
          <a:bodyPr rtlCol="0" anchor="b">
            <a:normAutofit/>
          </a:bodyPr>
          <a:lstStyle/>
          <a:p>
            <a:pPr rtl="0"/>
            <a:r>
              <a:rPr lang="en-US" dirty="0"/>
              <a:t>KİŞİLİK</a:t>
            </a:r>
          </a:p>
        </p:txBody>
      </p:sp>
      <p:sp>
        <p:nvSpPr>
          <p:cNvPr id="3" name="Alt Başlık 2"/>
          <p:cNvSpPr>
            <a:spLocks noGrp="1"/>
          </p:cNvSpPr>
          <p:nvPr>
            <p:ph type="subTitle" idx="1"/>
          </p:nvPr>
        </p:nvSpPr>
        <p:spPr>
          <a:xfrm>
            <a:off x="550863" y="3827610"/>
            <a:ext cx="5437187" cy="2265216"/>
          </a:xfrm>
        </p:spPr>
        <p:txBody>
          <a:bodyPr vert="horz" lIns="0" tIns="0" rIns="0" bIns="0" rtlCol="0">
            <a:normAutofit/>
          </a:bodyPr>
          <a:lstStyle/>
          <a:p>
            <a:pPr rtl="0"/>
            <a:endParaRPr lang="en-US">
              <a:solidFill>
                <a:schemeClr val="tx1">
                  <a:alpha val="60000"/>
                </a:schemeClr>
              </a:solidFill>
            </a:endParaRPr>
          </a:p>
        </p:txBody>
      </p:sp>
      <p:pic>
        <p:nvPicPr>
          <p:cNvPr id="4" name="Picture 3" descr="küçük resim içeren bir resim&#10;&#10;Açıklama otomatik olarak oluşturuldu">
            <a:extLst>
              <a:ext uri="{FF2B5EF4-FFF2-40B4-BE49-F238E27FC236}">
                <a16:creationId xmlns:a16="http://schemas.microsoft.com/office/drawing/2014/main" xmlns="" id="{B7E4FB49-FB9C-7A03-0F1E-DCACDAF227C3}"/>
              </a:ext>
            </a:extLst>
          </p:cNvPr>
          <p:cNvPicPr>
            <a:picLocks noChangeAspect="1"/>
          </p:cNvPicPr>
          <p:nvPr/>
        </p:nvPicPr>
        <p:blipFill rotWithShape="1">
          <a:blip r:embed="rId2"/>
          <a:srcRect l="17547" r="10377" b="-1"/>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grpSp>
        <p:nvGrpSpPr>
          <p:cNvPr id="32" name="Group 34">
            <a:extLst>
              <a:ext uri="{FF2B5EF4-FFF2-40B4-BE49-F238E27FC236}">
                <a16:creationId xmlns:a16="http://schemas.microsoft.com/office/drawing/2014/main" xmlns="" id="{73840CF4-F848-4FE0-AEA6-C9E806911B9E}"/>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0920950" y="549275"/>
            <a:ext cx="667802" cy="631474"/>
            <a:chOff x="10478914" y="1506691"/>
            <a:chExt cx="667802" cy="631474"/>
          </a:xfrm>
        </p:grpSpPr>
        <p:sp>
          <p:nvSpPr>
            <p:cNvPr id="36" name="Freeform: Shape 35">
              <a:extLst>
                <a:ext uri="{FF2B5EF4-FFF2-40B4-BE49-F238E27FC236}">
                  <a16:creationId xmlns:a16="http://schemas.microsoft.com/office/drawing/2014/main" xmlns="" id="{F4B46153-41DB-494F-9B08-EBCCF27283DD}"/>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Oval 36">
              <a:extLst>
                <a:ext uri="{FF2B5EF4-FFF2-40B4-BE49-F238E27FC236}">
                  <a16:creationId xmlns:a16="http://schemas.microsoft.com/office/drawing/2014/main" xmlns="" id="{7B6D42DA-2D84-4A50-A359-7A5C651B1C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4" name="Oval 38">
            <a:extLst>
              <a:ext uri="{FF2B5EF4-FFF2-40B4-BE49-F238E27FC236}">
                <a16:creationId xmlns:a16="http://schemas.microsoft.com/office/drawing/2014/main" xmlns="" id="{94459D96-B947-4C7F-8BCA-915F8B07C0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282954" y="5171203"/>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3236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3" name="Rectangle 1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FA4423B8-CC33-EC84-6CA7-7D9A28F8C50C}"/>
              </a:ext>
            </a:extLst>
          </p:cNvPr>
          <p:cNvSpPr>
            <a:spLocks noGrp="1"/>
          </p:cNvSpPr>
          <p:nvPr>
            <p:ph type="title"/>
          </p:nvPr>
        </p:nvSpPr>
        <p:spPr>
          <a:xfrm>
            <a:off x="550862" y="580363"/>
            <a:ext cx="5437188" cy="1333055"/>
          </a:xfrm>
        </p:spPr>
        <p:txBody>
          <a:bodyPr wrap="square" anchor="t">
            <a:normAutofit/>
          </a:bodyPr>
          <a:lstStyle/>
          <a:p>
            <a:pPr>
              <a:lnSpc>
                <a:spcPct val="90000"/>
              </a:lnSpc>
            </a:pPr>
            <a:r>
              <a:rPr lang="tr-TR" sz="3400"/>
              <a:t>KİŞİLİK KONUSUNDA İLERİ SÜRÜLEN KURAMLAR</a:t>
            </a:r>
          </a:p>
        </p:txBody>
      </p:sp>
      <p:grpSp>
        <p:nvGrpSpPr>
          <p:cNvPr id="25" name="Group 19">
            <a:extLst>
              <a:ext uri="{FF2B5EF4-FFF2-40B4-BE49-F238E27FC236}">
                <a16:creationId xmlns:a16="http://schemas.microsoft.com/office/drawing/2014/main" xmlns="" id="{11F8F457-0192-4F9A-9EEF-D784521FAC1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102932" y="412017"/>
            <a:ext cx="667800" cy="631474"/>
            <a:chOff x="8069541" y="1262702"/>
            <a:chExt cx="667800" cy="631474"/>
          </a:xfrm>
        </p:grpSpPr>
        <p:sp>
          <p:nvSpPr>
            <p:cNvPr id="21" name="Freeform: Shape 20">
              <a:extLst>
                <a:ext uri="{FF2B5EF4-FFF2-40B4-BE49-F238E27FC236}">
                  <a16:creationId xmlns:a16="http://schemas.microsoft.com/office/drawing/2014/main" xmlns="" id="{811A27EA-330C-4F31-9051-19CBAE97885C}"/>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18900000">
              <a:off x="8069541" y="1262702"/>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127000" dist="50800" dir="42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7" name="Oval 21">
              <a:extLst>
                <a:ext uri="{FF2B5EF4-FFF2-40B4-BE49-F238E27FC236}">
                  <a16:creationId xmlns:a16="http://schemas.microsoft.com/office/drawing/2014/main" xmlns="" id="{786FC59F-EC76-4A7A-AF75-507FBE3B52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2700000">
              <a:off x="8332341" y="1436239"/>
              <a:ext cx="270000" cy="540000"/>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4" name="Resim 4" descr="metin içeren bir resim&#10;&#10;Açıklama otomatik olarak oluşturuldu">
            <a:extLst>
              <a:ext uri="{FF2B5EF4-FFF2-40B4-BE49-F238E27FC236}">
                <a16:creationId xmlns:a16="http://schemas.microsoft.com/office/drawing/2014/main" xmlns="" id="{ADA6BA6E-29C5-927D-7C17-E22B98172EAF}"/>
              </a:ext>
            </a:extLst>
          </p:cNvPr>
          <p:cNvPicPr>
            <a:picLocks noChangeAspect="1"/>
          </p:cNvPicPr>
          <p:nvPr/>
        </p:nvPicPr>
        <p:blipFill rotWithShape="1">
          <a:blip r:embed="rId2"/>
          <a:srcRect l="15223" r="-2" b="-2"/>
          <a:stretch/>
        </p:blipFill>
        <p:spPr>
          <a:xfrm>
            <a:off x="550863" y="2530474"/>
            <a:ext cx="5773738" cy="3779838"/>
          </a:xfrm>
          <a:custGeom>
            <a:avLst/>
            <a:gdLst/>
            <a:ahLst/>
            <a:cxnLst/>
            <a:rect l="l" t="t" r="r" b="b"/>
            <a:pathLst>
              <a:path w="5773738" h="3779838">
                <a:moveTo>
                  <a:pt x="0" y="0"/>
                </a:moveTo>
                <a:lnTo>
                  <a:pt x="5773738" y="0"/>
                </a:lnTo>
                <a:lnTo>
                  <a:pt x="5773738" y="3779838"/>
                </a:lnTo>
                <a:lnTo>
                  <a:pt x="0" y="3779838"/>
                </a:lnTo>
                <a:close/>
              </a:path>
            </a:pathLst>
          </a:custGeom>
        </p:spPr>
      </p:pic>
      <p:sp>
        <p:nvSpPr>
          <p:cNvPr id="3" name="İçerik Yer Tutucusu 2">
            <a:extLst>
              <a:ext uri="{FF2B5EF4-FFF2-40B4-BE49-F238E27FC236}">
                <a16:creationId xmlns:a16="http://schemas.microsoft.com/office/drawing/2014/main" xmlns="" id="{C139896D-9CD3-BC2E-89C2-313F7EFF4BD8}"/>
              </a:ext>
            </a:extLst>
          </p:cNvPr>
          <p:cNvSpPr>
            <a:spLocks noGrp="1"/>
          </p:cNvSpPr>
          <p:nvPr>
            <p:ph idx="1"/>
          </p:nvPr>
        </p:nvSpPr>
        <p:spPr>
          <a:xfrm>
            <a:off x="7140575" y="1520825"/>
            <a:ext cx="4500562" cy="4572000"/>
          </a:xfrm>
        </p:spPr>
        <p:txBody>
          <a:bodyPr vert="horz" lIns="0" tIns="0" rIns="0" bIns="0" rtlCol="0" anchor="t">
            <a:normAutofit/>
          </a:bodyPr>
          <a:lstStyle/>
          <a:p>
            <a:pPr marL="457200" indent="-457200">
              <a:buAutoNum type="alphaUcPeriod"/>
            </a:pPr>
            <a:r>
              <a:rPr lang="tr-TR">
                <a:ea typeface="Source Sans Pro"/>
              </a:rPr>
              <a:t>PSIKOANALITIK KURAMLAR</a:t>
            </a:r>
            <a:br>
              <a:rPr lang="tr-TR">
                <a:ea typeface="Source Sans Pro"/>
              </a:rPr>
            </a:br>
            <a:r>
              <a:rPr lang="tr-TR">
                <a:ea typeface="+mn-lt"/>
                <a:cs typeface="+mn-lt"/>
              </a:rPr>
              <a:t>Psikonalitik kuram, insanların bilinçdışının içeriğini bilinçli farkındalığa getirerek katarsisi deneyimleyebileceklerini ve mevcut zihin durumlarına ilişkin iç görü kazanabileceklerini ileri sürer. Sigmund Freud psikanalitik kuram ve psikolojiye psikodinamik yaklaşımın kurucusudur. Freud, insan zihninin üç unsurdan oluştuğuna inanır: id, ego ve süperego.</a:t>
            </a:r>
            <a:endParaRPr lang="tr-TR">
              <a:ea typeface="Source Sans Pro"/>
            </a:endParaRPr>
          </a:p>
        </p:txBody>
      </p:sp>
      <p:sp>
        <p:nvSpPr>
          <p:cNvPr id="24" name="Freeform: Shape 23">
            <a:extLst>
              <a:ext uri="{FF2B5EF4-FFF2-40B4-BE49-F238E27FC236}">
                <a16:creationId xmlns:a16="http://schemas.microsoft.com/office/drawing/2014/main" xmlns="" id="{3E6AA126-9DDC-4FBE-AEE6-8D0E982B0E2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92295" y="6121100"/>
            <a:ext cx="1080000" cy="736900"/>
          </a:xfrm>
          <a:custGeom>
            <a:avLst/>
            <a:gdLst>
              <a:gd name="connsiteX0" fmla="*/ 540000 w 1080000"/>
              <a:gd name="connsiteY0" fmla="*/ 0 h 736900"/>
              <a:gd name="connsiteX1" fmla="*/ 1080000 w 1080000"/>
              <a:gd name="connsiteY1" fmla="*/ 540000 h 736900"/>
              <a:gd name="connsiteX2" fmla="*/ 1069029 w 1080000"/>
              <a:gd name="connsiteY2" fmla="*/ 648829 h 736900"/>
              <a:gd name="connsiteX3" fmla="*/ 1041691 w 1080000"/>
              <a:gd name="connsiteY3" fmla="*/ 736900 h 736900"/>
              <a:gd name="connsiteX4" fmla="*/ 38310 w 1080000"/>
              <a:gd name="connsiteY4" fmla="*/ 736900 h 736900"/>
              <a:gd name="connsiteX5" fmla="*/ 10971 w 1080000"/>
              <a:gd name="connsiteY5" fmla="*/ 648829 h 736900"/>
              <a:gd name="connsiteX6" fmla="*/ 0 w 1080000"/>
              <a:gd name="connsiteY6" fmla="*/ 540000 h 736900"/>
              <a:gd name="connsiteX7" fmla="*/ 540000 w 1080000"/>
              <a:gd name="connsiteY7" fmla="*/ 0 h 736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0000" h="736900">
                <a:moveTo>
                  <a:pt x="540000" y="0"/>
                </a:moveTo>
                <a:cubicBezTo>
                  <a:pt x="838234" y="0"/>
                  <a:pt x="1080000" y="241766"/>
                  <a:pt x="1080000" y="540000"/>
                </a:cubicBezTo>
                <a:cubicBezTo>
                  <a:pt x="1080000" y="577280"/>
                  <a:pt x="1076223" y="613676"/>
                  <a:pt x="1069029" y="648829"/>
                </a:cubicBezTo>
                <a:lnTo>
                  <a:pt x="1041691" y="736900"/>
                </a:lnTo>
                <a:lnTo>
                  <a:pt x="38310" y="736900"/>
                </a:lnTo>
                <a:lnTo>
                  <a:pt x="10971" y="648829"/>
                </a:lnTo>
                <a:cubicBezTo>
                  <a:pt x="3778" y="613676"/>
                  <a:pt x="0" y="577280"/>
                  <a:pt x="0" y="540000"/>
                </a:cubicBezTo>
                <a:cubicBezTo>
                  <a:pt x="0" y="241766"/>
                  <a:pt x="241766" y="0"/>
                  <a:pt x="540000" y="0"/>
                </a:cubicBezTo>
                <a:close/>
              </a:path>
            </a:pathLst>
          </a:cu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76200" dir="1926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207112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D60C8E9-A3D0-E379-6D54-D0C6003814D3}"/>
              </a:ext>
            </a:extLst>
          </p:cNvPr>
          <p:cNvSpPr>
            <a:spLocks noGrp="1"/>
          </p:cNvSpPr>
          <p:nvPr>
            <p:ph idx="1"/>
          </p:nvPr>
        </p:nvSpPr>
        <p:spPr>
          <a:xfrm>
            <a:off x="550863" y="344784"/>
            <a:ext cx="11090274" cy="5748040"/>
          </a:xfrm>
        </p:spPr>
        <p:txBody>
          <a:bodyPr vert="horz" wrap="square" lIns="0" tIns="0" rIns="0" bIns="0" rtlCol="0" anchor="t">
            <a:normAutofit fontScale="85000" lnSpcReduction="10000"/>
          </a:bodyPr>
          <a:lstStyle/>
          <a:p>
            <a:r>
              <a:rPr lang="tr-TR" dirty="0">
                <a:solidFill>
                  <a:srgbClr val="FFFFFF">
                    <a:alpha val="60000"/>
                  </a:srgbClr>
                </a:solidFill>
                <a:ea typeface="Source Sans Pro"/>
              </a:rPr>
              <a:t>1. İD (ALT BEN) </a:t>
            </a:r>
            <a:br>
              <a:rPr lang="tr-TR" dirty="0">
                <a:solidFill>
                  <a:srgbClr val="FFFFFF">
                    <a:alpha val="60000"/>
                  </a:srgbClr>
                </a:solidFill>
                <a:ea typeface="Source Sans Pro"/>
              </a:rPr>
            </a:br>
            <a:r>
              <a:rPr lang="tr-TR" dirty="0">
                <a:ea typeface="+mn-lt"/>
                <a:cs typeface="+mn-lt"/>
              </a:rPr>
              <a:t>Ruhsal aygıtımızın en eski ve en ilkel parçası olduğu kabul edilmektedir. İçgüdülerimizi ve doğuştan </a:t>
            </a:r>
            <a:r>
              <a:rPr lang="tr-TR" dirty="0" err="1">
                <a:ea typeface="+mn-lt"/>
                <a:cs typeface="+mn-lt"/>
              </a:rPr>
              <a:t>varolan</a:t>
            </a:r>
            <a:r>
              <a:rPr lang="tr-TR" dirty="0">
                <a:ea typeface="+mn-lt"/>
                <a:cs typeface="+mn-lt"/>
              </a:rPr>
              <a:t> her şeyimizi içermektedir. İşlemleme biçimi tamamen gerçeklik ve mantıkla uyuşumsuzdur. Yani bilinçdışı kuralları (kuralsızlık) işlemektedir. Bu durumda buradaki duygu ve düşünceler zaman, yer, dış dünyaya uyum kavramı tanımazlar. Asıl olan dürtülerin tatmine ulaşmasıdır (haz ilkesi). İd bu dürtülerinin tatmin edilmesinde (boşaltılması) egoyu kullanmaktadır, egoya baskı yapmaktadır. </a:t>
            </a:r>
          </a:p>
          <a:p>
            <a:r>
              <a:rPr lang="tr-TR" dirty="0">
                <a:ea typeface="+mn-lt"/>
                <a:cs typeface="+mn-lt"/>
              </a:rPr>
              <a:t>EGO</a:t>
            </a:r>
            <a:br>
              <a:rPr lang="tr-TR" dirty="0">
                <a:ea typeface="+mn-lt"/>
                <a:cs typeface="+mn-lt"/>
              </a:rPr>
            </a:br>
            <a:r>
              <a:rPr lang="tr-TR" dirty="0">
                <a:ea typeface="+mn-lt"/>
                <a:cs typeface="+mn-lt"/>
              </a:rPr>
              <a:t>Çocuk büyüdükçe dış dünyanın gerçeklikleri hazza ulaşmada bazı kuralların olduğunu öğretir. Bu durumda </a:t>
            </a:r>
            <a:r>
              <a:rPr lang="tr-TR" dirty="0" err="1">
                <a:ea typeface="+mn-lt"/>
                <a:cs typeface="+mn-lt"/>
              </a:rPr>
              <a:t>altbenliğin</a:t>
            </a:r>
            <a:r>
              <a:rPr lang="tr-TR" dirty="0">
                <a:ea typeface="+mn-lt"/>
                <a:cs typeface="+mn-lt"/>
              </a:rPr>
              <a:t> bir bölümü özel bir evrimleşme göstererek egoyu oluşturur. Egonun asıl görevi düzenlemedir. Bu nedenle "düzenleyici dizge" adını da bazıları uygun görmektedir. Ego insanoğlunun dış dünya ile uyum içerisinde yaşamasını sağlayan zihinsel işlevler bütünüdür. Yani gerçeklik kuralı egoda hakimdir (gerçeklik-</a:t>
            </a:r>
            <a:r>
              <a:rPr lang="tr-TR" dirty="0" err="1">
                <a:ea typeface="+mn-lt"/>
                <a:cs typeface="+mn-lt"/>
              </a:rPr>
              <a:t>reality</a:t>
            </a:r>
            <a:r>
              <a:rPr lang="tr-TR" dirty="0">
                <a:ea typeface="+mn-lt"/>
                <a:cs typeface="+mn-lt"/>
              </a:rPr>
              <a:t>- ilkesi).</a:t>
            </a:r>
            <a:br>
              <a:rPr lang="tr-TR" dirty="0">
                <a:ea typeface="+mn-lt"/>
                <a:cs typeface="+mn-lt"/>
              </a:rPr>
            </a:br>
            <a:r>
              <a:rPr lang="tr-TR" dirty="0">
                <a:ea typeface="+mn-lt"/>
                <a:cs typeface="+mn-lt"/>
              </a:rPr>
              <a:t>Ego dış dünyanın gerçekleri ve iç dünyanın haz arayışı arasında dengeyi sağlayan araçtır. Bu dengenin sağlanması için ego bazı yetilerle donanmıştır.</a:t>
            </a:r>
            <a:br>
              <a:rPr lang="tr-TR" dirty="0">
                <a:ea typeface="+mn-lt"/>
                <a:cs typeface="+mn-lt"/>
              </a:rPr>
            </a:br>
            <a:r>
              <a:rPr lang="tr-TR" dirty="0">
                <a:ea typeface="+mn-lt"/>
                <a:cs typeface="+mn-lt"/>
              </a:rPr>
              <a:t>Dürtülerin farkına varılması, algılanması (açlık, cinsellik)</a:t>
            </a:r>
            <a:br>
              <a:rPr lang="tr-TR" dirty="0">
                <a:ea typeface="+mn-lt"/>
                <a:cs typeface="+mn-lt"/>
              </a:rPr>
            </a:br>
            <a:r>
              <a:rPr lang="tr-TR" dirty="0">
                <a:ea typeface="+mn-lt"/>
                <a:cs typeface="+mn-lt"/>
              </a:rPr>
              <a:t>Dış dünyadaki koşulların farkına varılması (yiyecek nerede, nasıl ulaşılır)</a:t>
            </a:r>
            <a:br>
              <a:rPr lang="tr-TR" dirty="0">
                <a:ea typeface="+mn-lt"/>
                <a:cs typeface="+mn-lt"/>
              </a:rPr>
            </a:br>
            <a:r>
              <a:rPr lang="tr-TR" dirty="0">
                <a:ea typeface="+mn-lt"/>
                <a:cs typeface="+mn-lt"/>
              </a:rPr>
              <a:t>Dürtülerin üstbenliğin baskısıyla koşullara uyacak niteliğe getirilmesi (ekmek almak için para verilir, çalınmaz) İstemli ve </a:t>
            </a:r>
            <a:r>
              <a:rPr lang="tr-TR" dirty="0" err="1">
                <a:ea typeface="+mn-lt"/>
                <a:cs typeface="+mn-lt"/>
              </a:rPr>
              <a:t>uyumcul</a:t>
            </a:r>
            <a:r>
              <a:rPr lang="tr-TR" dirty="0">
                <a:ea typeface="+mn-lt"/>
                <a:cs typeface="+mn-lt"/>
              </a:rPr>
              <a:t> davranışın eyleme geçirilmesi</a:t>
            </a:r>
            <a:br>
              <a:rPr lang="tr-TR" dirty="0">
                <a:ea typeface="+mn-lt"/>
                <a:cs typeface="+mn-lt"/>
              </a:rPr>
            </a:br>
            <a:r>
              <a:rPr lang="tr-TR" dirty="0">
                <a:ea typeface="+mn-lt"/>
                <a:cs typeface="+mn-lt"/>
              </a:rPr>
              <a:t>Benliğin temel işlevi anlaşılacağı üzere dış dünyaya uyumdur. </a:t>
            </a:r>
            <a:r>
              <a:rPr lang="tr-TR" dirty="0" err="1">
                <a:ea typeface="+mn-lt"/>
                <a:cs typeface="+mn-lt"/>
              </a:rPr>
              <a:t>Türkçe'ye</a:t>
            </a:r>
            <a:r>
              <a:rPr lang="tr-TR" dirty="0">
                <a:ea typeface="+mn-lt"/>
                <a:cs typeface="+mn-lt"/>
              </a:rPr>
              <a:t> yerleşen egoist sözcüğünün bu nedenle yanlış kullanıldığı ileri sürülebilir. Burada anlaşılması gereken bir nokta da egonun Gerçeklik ilkesiyle çalıştığı, ama idin Haz ilkesiyle çalıştığıdır. Ego bu dengeyi sağlarken "savunma mekanizmaları" adı verilen bazı yöntemleri kullanır.</a:t>
            </a:r>
            <a:endParaRPr lang="tr-TR">
              <a:solidFill>
                <a:srgbClr val="FFFFFF">
                  <a:alpha val="60000"/>
                </a:srgbClr>
              </a:solidFill>
              <a:ea typeface="Source Sans Pro"/>
            </a:endParaRPr>
          </a:p>
        </p:txBody>
      </p:sp>
    </p:spTree>
    <p:extLst>
      <p:ext uri="{BB962C8B-B14F-4D97-AF65-F5344CB8AC3E}">
        <p14:creationId xmlns:p14="http://schemas.microsoft.com/office/powerpoint/2010/main" val="1260546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4" descr="harita içeren bir resim&#10;&#10;Açıklama otomatik olarak oluşturuldu">
            <a:extLst>
              <a:ext uri="{FF2B5EF4-FFF2-40B4-BE49-F238E27FC236}">
                <a16:creationId xmlns:a16="http://schemas.microsoft.com/office/drawing/2014/main" xmlns="" id="{036D22D5-EA1A-EE97-70B0-F5FB2630A223}"/>
              </a:ext>
            </a:extLst>
          </p:cNvPr>
          <p:cNvPicPr>
            <a:picLocks noChangeAspect="1"/>
          </p:cNvPicPr>
          <p:nvPr/>
        </p:nvPicPr>
        <p:blipFill>
          <a:blip r:embed="rId2"/>
          <a:stretch>
            <a:fillRect/>
          </a:stretch>
        </p:blipFill>
        <p:spPr>
          <a:xfrm>
            <a:off x="680465" y="549275"/>
            <a:ext cx="4837938" cy="5759450"/>
          </a:xfrm>
          <a:custGeom>
            <a:avLst/>
            <a:gdLst/>
            <a:ahLst/>
            <a:cxnLst/>
            <a:rect l="l" t="t" r="r" b="b"/>
            <a:pathLst>
              <a:path w="5092062" h="5759450">
                <a:moveTo>
                  <a:pt x="0" y="0"/>
                </a:moveTo>
                <a:lnTo>
                  <a:pt x="5092062" y="0"/>
                </a:lnTo>
                <a:lnTo>
                  <a:pt x="5092062" y="5759450"/>
                </a:lnTo>
                <a:lnTo>
                  <a:pt x="0" y="5759450"/>
                </a:lnTo>
                <a:close/>
              </a:path>
            </a:pathLst>
          </a:custGeom>
        </p:spPr>
      </p:pic>
      <p:sp>
        <p:nvSpPr>
          <p:cNvPr id="3" name="İçerik Yer Tutucusu 2">
            <a:extLst>
              <a:ext uri="{FF2B5EF4-FFF2-40B4-BE49-F238E27FC236}">
                <a16:creationId xmlns:a16="http://schemas.microsoft.com/office/drawing/2014/main" xmlns="" id="{F614217C-F385-033F-4992-95FA110286CE}"/>
              </a:ext>
            </a:extLst>
          </p:cNvPr>
          <p:cNvSpPr>
            <a:spLocks noGrp="1"/>
          </p:cNvSpPr>
          <p:nvPr>
            <p:ph idx="1"/>
          </p:nvPr>
        </p:nvSpPr>
        <p:spPr>
          <a:xfrm>
            <a:off x="6201410" y="650099"/>
            <a:ext cx="5437187" cy="5442726"/>
          </a:xfrm>
        </p:spPr>
        <p:txBody>
          <a:bodyPr vert="horz" wrap="square" lIns="0" tIns="0" rIns="0" bIns="0" rtlCol="0" anchor="t">
            <a:noAutofit/>
          </a:bodyPr>
          <a:lstStyle/>
          <a:p>
            <a:pPr>
              <a:lnSpc>
                <a:spcPct val="100000"/>
              </a:lnSpc>
            </a:pPr>
            <a:r>
              <a:rPr lang="tr-TR" sz="1600" noProof="1">
                <a:ea typeface="+mn-lt"/>
                <a:cs typeface="+mn-lt"/>
              </a:rPr>
              <a:t>SÜPEREGO (Üstbenlik)</a:t>
            </a:r>
            <a:br>
              <a:rPr lang="tr-TR" sz="1600" noProof="1">
                <a:ea typeface="+mn-lt"/>
                <a:cs typeface="+mn-lt"/>
              </a:rPr>
            </a:br>
            <a:r>
              <a:rPr lang="tr-TR" sz="1600" noProof="1">
                <a:ea typeface="+mn-lt"/>
                <a:cs typeface="+mn-lt"/>
              </a:rPr>
              <a:t>Zaman içerisinde egonun bir parçası toplumsallaşma ve değerlerle ilgili olarak evrimleşir. Bu evrimin sonucunda gelişen parçaya süperego (üstbenlik) adı verilir. Çocuk doğduğunda ayıp, yasak, günah, başkalarının hakkı, saygı gibi kavramlara sahip değildir. Haz ilkesi yaşamını yönlendirir. Ancak biraz büyüyüp haz ilkesini devam ettirince anne ve baba tarafından sosyal olarak uygunsuz davranışlar gösterdiğinde cezalandırılır. Çocuk artık bir yaramazlık yaptığında anne-babasının davranışını duyup-görüp cezalandırılacağını düşünerek davranışından çekinir. Çocuk biraz daha büyünce anne-baba yanında olmasa bile otomatik olarak uygunsuz davranışı yapmaktan vazgeçer. Çünkü anne-baba artık onun dışında birileri değildir. Artık anne-baba içselleştirilmiş ve çocuğun zihninin bir parçası olmuştur. Nereye giderse gitsin anne-baba zihninin içerisinde onunla gelecektir. Yargılayıcı dizge dediğimiz superegonun insan yaşantısındaki belirtisi "suçluluk duygusu"dur.</a:t>
            </a:r>
            <a:br>
              <a:rPr lang="tr-TR" sz="1600" noProof="1">
                <a:ea typeface="+mn-lt"/>
                <a:cs typeface="+mn-lt"/>
              </a:rPr>
            </a:br>
            <a:r>
              <a:rPr lang="tr-TR" sz="1600" noProof="1">
                <a:ea typeface="+mn-lt"/>
                <a:cs typeface="+mn-lt"/>
              </a:rPr>
              <a:t>Çocukluk döneminde gördüğümüz korku ve utanç duyguları ise superego gelişiminin belirtilerindendir. Superego bilinçdışı ve bilinç süreçleri beraberce barındırır. Vicdan, süperegonun bilinçli kısmında yer alır.</a:t>
            </a:r>
            <a:br>
              <a:rPr lang="tr-TR" sz="1600" noProof="1">
                <a:ea typeface="+mn-lt"/>
                <a:cs typeface="+mn-lt"/>
              </a:rPr>
            </a:br>
            <a:r>
              <a:rPr lang="tr-TR" sz="1600" noProof="1">
                <a:ea typeface="+mn-lt"/>
                <a:cs typeface="+mn-lt"/>
              </a:rPr>
              <a:t/>
            </a:r>
            <a:br>
              <a:rPr lang="tr-TR" sz="1600" noProof="1">
                <a:ea typeface="+mn-lt"/>
                <a:cs typeface="+mn-lt"/>
              </a:rPr>
            </a:br>
            <a:r>
              <a:rPr lang="tr-TR" sz="1600" noProof="1">
                <a:ea typeface="+mn-lt"/>
                <a:cs typeface="+mn-lt"/>
              </a:rPr>
              <a:t>Superegonun (frenleyici, yasaklayıcı) ve idin (haz ilkesi) baskıları altında ego uygun çözüm yolları arar.</a:t>
            </a:r>
            <a:endParaRPr lang="tr-TR" sz="1600" noProof="1">
              <a:solidFill>
                <a:srgbClr val="FFFFFF">
                  <a:alpha val="60000"/>
                </a:srgbClr>
              </a:solidFill>
              <a:ea typeface="Source Sans Pro"/>
            </a:endParaRPr>
          </a:p>
        </p:txBody>
      </p:sp>
    </p:spTree>
    <p:extLst>
      <p:ext uri="{BB962C8B-B14F-4D97-AF65-F5344CB8AC3E}">
        <p14:creationId xmlns:p14="http://schemas.microsoft.com/office/powerpoint/2010/main" val="2928219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E4F7812-9676-877F-0F93-307D9C46E6C7}"/>
              </a:ext>
            </a:extLst>
          </p:cNvPr>
          <p:cNvSpPr>
            <a:spLocks noGrp="1"/>
          </p:cNvSpPr>
          <p:nvPr>
            <p:ph type="title"/>
          </p:nvPr>
        </p:nvSpPr>
        <p:spPr/>
        <p:txBody>
          <a:bodyPr>
            <a:normAutofit/>
          </a:bodyPr>
          <a:lstStyle/>
          <a:p>
            <a:r>
              <a:rPr lang="tr-TR"/>
              <a:t>ÖZELLİK KURAMLARI</a:t>
            </a:r>
            <a:br>
              <a:rPr lang="tr-TR"/>
            </a:br>
            <a:r>
              <a:rPr lang="tr-TR" sz="2400"/>
              <a:t>Özellikler teorisi, kişilik niteliklerini belirlemeye yönelik olan araştırmalara dayanır.</a:t>
            </a:r>
          </a:p>
        </p:txBody>
      </p:sp>
      <p:sp>
        <p:nvSpPr>
          <p:cNvPr id="3" name="İçerik Yer Tutucusu 2">
            <a:extLst>
              <a:ext uri="{FF2B5EF4-FFF2-40B4-BE49-F238E27FC236}">
                <a16:creationId xmlns:a16="http://schemas.microsoft.com/office/drawing/2014/main" xmlns="" id="{3CE4F23E-49FE-BC12-29BB-05AA40A1ADF2}"/>
              </a:ext>
            </a:extLst>
          </p:cNvPr>
          <p:cNvSpPr>
            <a:spLocks noGrp="1"/>
          </p:cNvSpPr>
          <p:nvPr>
            <p:ph idx="1"/>
          </p:nvPr>
        </p:nvSpPr>
        <p:spPr/>
        <p:txBody>
          <a:bodyPr vert="horz" wrap="square" lIns="0" tIns="0" rIns="0" bIns="0" rtlCol="0" anchor="t">
            <a:normAutofit/>
          </a:bodyPr>
          <a:lstStyle/>
          <a:p>
            <a:pPr marL="0" indent="0">
              <a:buNone/>
            </a:pPr>
            <a:r>
              <a:rPr lang="tr-TR" dirty="0">
                <a:solidFill>
                  <a:schemeClr val="tx1"/>
                </a:solidFill>
                <a:ea typeface="Source Sans Pro"/>
              </a:rPr>
              <a:t>1. ALLPORT'UN ÖZELLİK KURAMI</a:t>
            </a:r>
          </a:p>
          <a:p>
            <a:pPr marL="0" indent="0">
              <a:buNone/>
            </a:pPr>
            <a:r>
              <a:rPr lang="tr-TR" dirty="0">
                <a:solidFill>
                  <a:schemeClr val="tx1"/>
                </a:solidFill>
                <a:ea typeface="Source Sans Pro"/>
              </a:rPr>
              <a:t>Davranışın çeşitli çevresel faktörlerden etkilenmesi sonucu biçimlendiğini ve ayırıcı özelliklerin, bir kişinin ne yapacağını önceden tahmin etmeye yetmeyeceği ileri sürülür. </a:t>
            </a:r>
            <a:r>
              <a:rPr lang="tr-TR" dirty="0" err="1">
                <a:solidFill>
                  <a:schemeClr val="tx1"/>
                </a:solidFill>
                <a:ea typeface="Source Sans Pro"/>
              </a:rPr>
              <a:t>Allport'a</a:t>
            </a:r>
            <a:r>
              <a:rPr lang="tr-TR" dirty="0">
                <a:solidFill>
                  <a:schemeClr val="tx1"/>
                </a:solidFill>
                <a:ea typeface="Source Sans Pro"/>
              </a:rPr>
              <a:t> göre ayırıcı özellikler sinir sistemimizdeki fiziksel unsurlardan kaynaklanmaktadır. Örneğin, yetişkinlik ve çocukluk döneminde bir erkeğin bir kız ile konuşmasının temelindeki dürtülerin aynı olmaması gibi. </a:t>
            </a:r>
          </a:p>
          <a:p>
            <a:pPr marL="0" indent="0">
              <a:buNone/>
            </a:pPr>
            <a:r>
              <a:rPr lang="tr-TR" dirty="0">
                <a:solidFill>
                  <a:schemeClr val="tx1"/>
                </a:solidFill>
                <a:ea typeface="Source Sans Pro"/>
              </a:rPr>
              <a:t>2. REYMOND CATTELL'İN ÖZELLİK KURAMI</a:t>
            </a:r>
          </a:p>
          <a:p>
            <a:pPr marL="0" indent="0">
              <a:buNone/>
            </a:pPr>
            <a:r>
              <a:rPr lang="tr-TR" dirty="0" err="1">
                <a:solidFill>
                  <a:schemeClr val="tx1"/>
                </a:solidFill>
                <a:ea typeface="Source Sans Pro"/>
              </a:rPr>
              <a:t>Cattell'in</a:t>
            </a:r>
            <a:r>
              <a:rPr lang="tr-TR" dirty="0">
                <a:solidFill>
                  <a:schemeClr val="tx1"/>
                </a:solidFill>
                <a:ea typeface="Source Sans Pro"/>
              </a:rPr>
              <a:t> çalışmalarının temel hareket noktası, kişiliğin kaç tane ana özelliğinin olduğunu bulmaktır. </a:t>
            </a:r>
            <a:r>
              <a:rPr lang="tr-TR" dirty="0" err="1">
                <a:solidFill>
                  <a:schemeClr val="tx1"/>
                </a:solidFill>
                <a:ea typeface="Source Sans Pro"/>
              </a:rPr>
              <a:t>Cattell</a:t>
            </a:r>
            <a:r>
              <a:rPr lang="tr-TR" dirty="0">
                <a:solidFill>
                  <a:schemeClr val="tx1"/>
                </a:solidFill>
                <a:ea typeface="Source Sans Pro"/>
              </a:rPr>
              <a:t> insan kişiliğini meydana getiren temel özelliklere kaynak özellikler adını vermiş ve araştırmaları sonucunda 16 temel özellik bulmuştur.</a:t>
            </a:r>
          </a:p>
        </p:txBody>
      </p:sp>
    </p:spTree>
    <p:extLst>
      <p:ext uri="{BB962C8B-B14F-4D97-AF65-F5344CB8AC3E}">
        <p14:creationId xmlns:p14="http://schemas.microsoft.com/office/powerpoint/2010/main" val="3865163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5" name="Rectangle 27">
            <a:extLst>
              <a:ext uri="{FF2B5EF4-FFF2-40B4-BE49-F238E27FC236}">
                <a16:creationId xmlns:a16="http://schemas.microsoft.com/office/drawing/2014/main" xmlns="" id="{60B7752B-728D-4CA3-8923-C4F7F7702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9">
            <a:extLst>
              <a:ext uri="{FF2B5EF4-FFF2-40B4-BE49-F238E27FC236}">
                <a16:creationId xmlns:a16="http://schemas.microsoft.com/office/drawing/2014/main" xmlns="" id="{429899A3-416E-4DB5-846D-0235260520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0899" y="0"/>
            <a:ext cx="7641102" cy="6858000"/>
          </a:xfrm>
          <a:prstGeom prst="rect">
            <a:avLst/>
          </a:prstGeom>
          <a:solidFill>
            <a:schemeClr val="bg2">
              <a:lumMod val="10000"/>
              <a:lumOff val="9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İçerik Yer Tutucusu 2">
            <a:extLst>
              <a:ext uri="{FF2B5EF4-FFF2-40B4-BE49-F238E27FC236}">
                <a16:creationId xmlns:a16="http://schemas.microsoft.com/office/drawing/2014/main" xmlns="" id="{3F280627-7830-95F1-451A-33A8B5F042E6}"/>
              </a:ext>
            </a:extLst>
          </p:cNvPr>
          <p:cNvGraphicFramePr>
            <a:graphicFrameLocks noGrp="1"/>
          </p:cNvGraphicFramePr>
          <p:nvPr>
            <p:ph idx="1"/>
            <p:extLst>
              <p:ext uri="{D42A27DB-BD31-4B8C-83A1-F6EECF244321}">
                <p14:modId xmlns:p14="http://schemas.microsoft.com/office/powerpoint/2010/main" val="3097758427"/>
              </p:ext>
            </p:extLst>
          </p:nvPr>
        </p:nvGraphicFramePr>
        <p:xfrm>
          <a:off x="5267325" y="549275"/>
          <a:ext cx="6373814" cy="5759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a:extLst>
              <a:ext uri="{FF2B5EF4-FFF2-40B4-BE49-F238E27FC236}">
                <a16:creationId xmlns:a16="http://schemas.microsoft.com/office/drawing/2014/main" xmlns="" id="{A98E8295-44E6-D18C-32B0-B159594FF355}"/>
              </a:ext>
            </a:extLst>
          </p:cNvPr>
          <p:cNvSpPr txBox="1"/>
          <p:nvPr/>
        </p:nvSpPr>
        <p:spPr>
          <a:xfrm>
            <a:off x="655608" y="2769079"/>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t>CATTELL'E GÖRE KİŞİLİĞİN 16 TEMEL ÖZELLİĞİ</a:t>
            </a:r>
          </a:p>
        </p:txBody>
      </p:sp>
    </p:spTree>
    <p:extLst>
      <p:ext uri="{BB962C8B-B14F-4D97-AF65-F5344CB8AC3E}">
        <p14:creationId xmlns:p14="http://schemas.microsoft.com/office/powerpoint/2010/main" val="4161743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EBD0D6DF-FE40-A23F-44F7-0E7A7227E429}"/>
              </a:ext>
            </a:extLst>
          </p:cNvPr>
          <p:cNvSpPr>
            <a:spLocks noGrp="1"/>
          </p:cNvSpPr>
          <p:nvPr>
            <p:ph type="title"/>
          </p:nvPr>
        </p:nvSpPr>
        <p:spPr>
          <a:xfrm>
            <a:off x="550862" y="580363"/>
            <a:ext cx="5437188" cy="1997855"/>
          </a:xfrm>
        </p:spPr>
        <p:txBody>
          <a:bodyPr wrap="square" anchor="t">
            <a:normAutofit/>
          </a:bodyPr>
          <a:lstStyle/>
          <a:p>
            <a:pPr>
              <a:lnSpc>
                <a:spcPct val="90000"/>
              </a:lnSpc>
            </a:pPr>
            <a:r>
              <a:rPr lang="tr-TR" sz="3700"/>
              <a:t>3. HENRY MURRAY'IN KİŞİLİKBİLİM (PERSONOLOJİ) KURAMI</a:t>
            </a:r>
          </a:p>
        </p:txBody>
      </p:sp>
      <p:sp>
        <p:nvSpPr>
          <p:cNvPr id="10" name="Oval 9">
            <a:extLst>
              <a:ext uri="{FF2B5EF4-FFF2-40B4-BE49-F238E27FC236}">
                <a16:creationId xmlns:a16="http://schemas.microsoft.com/office/drawing/2014/main" xmlns="" id="{6959C3E7-D59B-44C4-9BBD-3BC2A41A0C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20151" y="3295640"/>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2" name="Group 11">
            <a:extLst>
              <a:ext uri="{FF2B5EF4-FFF2-40B4-BE49-F238E27FC236}">
                <a16:creationId xmlns:a16="http://schemas.microsoft.com/office/drawing/2014/main" xmlns="" id="{3654876B-FB01-4E58-9C9F-3D510011B13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022329" y="4018501"/>
            <a:ext cx="1468514" cy="1521012"/>
            <a:chOff x="8926879" y="88028"/>
            <a:chExt cx="1468514" cy="1521012"/>
          </a:xfrm>
        </p:grpSpPr>
        <p:sp>
          <p:nvSpPr>
            <p:cNvPr id="13" name="Freeform 5">
              <a:extLst>
                <a:ext uri="{FF2B5EF4-FFF2-40B4-BE49-F238E27FC236}">
                  <a16:creationId xmlns:a16="http://schemas.microsoft.com/office/drawing/2014/main" xmlns="" id="{6EE14B10-2C91-4CF8-ABB6-7E21AA98CC1A}"/>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9153221" y="88028"/>
              <a:ext cx="1242172" cy="729202"/>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Freeform 6">
              <a:extLst>
                <a:ext uri="{FF2B5EF4-FFF2-40B4-BE49-F238E27FC236}">
                  <a16:creationId xmlns:a16="http://schemas.microsoft.com/office/drawing/2014/main" xmlns="" id="{5A93B35E-1AB2-4CCC-91AC-122E57A18A55}"/>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8926879" y="221946"/>
              <a:ext cx="611884" cy="1076550"/>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Freeform 8">
              <a:extLst>
                <a:ext uri="{FF2B5EF4-FFF2-40B4-BE49-F238E27FC236}">
                  <a16:creationId xmlns:a16="http://schemas.microsoft.com/office/drawing/2014/main" xmlns="" id="{E9951197-11BD-489A-BF2C-E542541ABC13}"/>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9455555" y="532490"/>
              <a:ext cx="630288" cy="1076550"/>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40000"/>
                    <a:lumOff val="60000"/>
                    <a:alpha val="60000"/>
                  </a:schemeClr>
                </a:gs>
              </a:gsLst>
              <a:lin ang="18000000" scaled="0"/>
              <a:tileRect/>
            </a:gradFill>
            <a:ln>
              <a:noFill/>
            </a:ln>
            <a:effectLst>
              <a:innerShdw blurRad="508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 name="İçerik Yer Tutucusu 2">
            <a:extLst>
              <a:ext uri="{FF2B5EF4-FFF2-40B4-BE49-F238E27FC236}">
                <a16:creationId xmlns:a16="http://schemas.microsoft.com/office/drawing/2014/main" xmlns="" id="{30AAC837-AD4C-0D2A-51FB-6DE93E243574}"/>
              </a:ext>
            </a:extLst>
          </p:cNvPr>
          <p:cNvSpPr>
            <a:spLocks noGrp="1"/>
          </p:cNvSpPr>
          <p:nvPr>
            <p:ph idx="1"/>
          </p:nvPr>
        </p:nvSpPr>
        <p:spPr>
          <a:xfrm>
            <a:off x="7140575" y="1520825"/>
            <a:ext cx="4500562" cy="4572000"/>
          </a:xfrm>
        </p:spPr>
        <p:txBody>
          <a:bodyPr vert="horz" lIns="0" tIns="0" rIns="0" bIns="0" rtlCol="0" anchor="t">
            <a:normAutofit/>
          </a:bodyPr>
          <a:lstStyle/>
          <a:p>
            <a:r>
              <a:rPr lang="tr-TR" err="1">
                <a:ea typeface="+mn-lt"/>
                <a:cs typeface="+mn-lt"/>
              </a:rPr>
              <a:t>Murray'a</a:t>
            </a:r>
            <a:r>
              <a:rPr lang="tr-TR">
                <a:ea typeface="+mn-lt"/>
                <a:cs typeface="+mn-lt"/>
              </a:rPr>
              <a:t> göre hepimizde gereksinimler hiyerarşisi vardır. örneğin çok sayıda yakın arkadaşınızın olması için gereksinim duyuyorsanız sizin yakın ilişki gereksinimiz vardır. </a:t>
            </a:r>
            <a:r>
              <a:rPr lang="tr-TR" err="1">
                <a:ea typeface="+mn-lt"/>
                <a:cs typeface="+mn-lt"/>
              </a:rPr>
              <a:t>Murray</a:t>
            </a:r>
            <a:r>
              <a:rPr lang="tr-TR">
                <a:ea typeface="+mn-lt"/>
                <a:cs typeface="+mn-lt"/>
              </a:rPr>
              <a:t> bir gereksinimin aktif hale gelip gelmemesini içinde bulunduğu duruma bağlar buna da baskı adını verir.</a:t>
            </a:r>
            <a:endParaRPr lang="tr-TR">
              <a:ea typeface="Source Sans Pro"/>
            </a:endParaRPr>
          </a:p>
        </p:txBody>
      </p:sp>
    </p:spTree>
    <p:extLst>
      <p:ext uri="{BB962C8B-B14F-4D97-AF65-F5344CB8AC3E}">
        <p14:creationId xmlns:p14="http://schemas.microsoft.com/office/powerpoint/2010/main" val="2576422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3" name="Rectangle 92">
            <a:extLst>
              <a:ext uri="{FF2B5EF4-FFF2-40B4-BE49-F238E27FC236}">
                <a16:creationId xmlns:a16="http://schemas.microsoft.com/office/drawing/2014/main" xmlns="" id="{60B7752B-728D-4CA3-8923-C4F7F77029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FA10BF1B-AA60-61D7-9FB1-5C92EB0C7E7E}"/>
              </a:ext>
            </a:extLst>
          </p:cNvPr>
          <p:cNvSpPr>
            <a:spLocks noGrp="1"/>
          </p:cNvSpPr>
          <p:nvPr>
            <p:ph type="title"/>
          </p:nvPr>
        </p:nvSpPr>
        <p:spPr>
          <a:xfrm>
            <a:off x="550863" y="550800"/>
            <a:ext cx="7308850" cy="986400"/>
          </a:xfrm>
        </p:spPr>
        <p:txBody>
          <a:bodyPr wrap="square" anchor="ctr">
            <a:normAutofit/>
          </a:bodyPr>
          <a:lstStyle/>
          <a:p>
            <a:pPr>
              <a:lnSpc>
                <a:spcPct val="90000"/>
              </a:lnSpc>
            </a:pPr>
            <a:r>
              <a:rPr lang="tr-TR" sz="3700"/>
              <a:t>4. BEŞ BOYUTLU KİŞİLİK KURAMI</a:t>
            </a:r>
          </a:p>
        </p:txBody>
      </p:sp>
      <p:sp>
        <p:nvSpPr>
          <p:cNvPr id="95" name="Rectangle 94">
            <a:extLst>
              <a:ext uri="{FF2B5EF4-FFF2-40B4-BE49-F238E27FC236}">
                <a16:creationId xmlns:a16="http://schemas.microsoft.com/office/drawing/2014/main" xmlns="" id="{88392DC7-0988-443B-A0D0-E726C7DB622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83435"/>
            <a:ext cx="12192000" cy="4774564"/>
          </a:xfrm>
          <a:prstGeom prst="rect">
            <a:avLst/>
          </a:prstGeom>
          <a:solidFill>
            <a:schemeClr val="bg2">
              <a:lumMod val="10000"/>
              <a:lumOff val="9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2" name="İçerik Yer Tutucusu 2">
            <a:extLst>
              <a:ext uri="{FF2B5EF4-FFF2-40B4-BE49-F238E27FC236}">
                <a16:creationId xmlns:a16="http://schemas.microsoft.com/office/drawing/2014/main" xmlns="" id="{42E2DC3B-9C2B-B5EA-E878-4241A50C2F44}"/>
              </a:ext>
            </a:extLst>
          </p:cNvPr>
          <p:cNvGraphicFramePr>
            <a:graphicFrameLocks noGrp="1"/>
          </p:cNvGraphicFramePr>
          <p:nvPr>
            <p:ph idx="1"/>
            <p:extLst>
              <p:ext uri="{D42A27DB-BD31-4B8C-83A1-F6EECF244321}">
                <p14:modId xmlns:p14="http://schemas.microsoft.com/office/powerpoint/2010/main" val="1115861915"/>
              </p:ext>
            </p:extLst>
          </p:nvPr>
        </p:nvGraphicFramePr>
        <p:xfrm>
          <a:off x="550863" y="2624135"/>
          <a:ext cx="11090276" cy="34686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0168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9">
            <a:extLst>
              <a:ext uri="{FF2B5EF4-FFF2-40B4-BE49-F238E27FC236}">
                <a16:creationId xmlns:a16="http://schemas.microsoft.com/office/drawing/2014/main" xmlns="" id="{6959C3E7-D59B-44C4-9BBD-3BC2A41A0C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20151" y="3295640"/>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8" name="Group 11">
            <a:extLst>
              <a:ext uri="{FF2B5EF4-FFF2-40B4-BE49-F238E27FC236}">
                <a16:creationId xmlns:a16="http://schemas.microsoft.com/office/drawing/2014/main" xmlns="" id="{3654876B-FB01-4E58-9C9F-3D510011B13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022329" y="4018501"/>
            <a:ext cx="1468514" cy="1521012"/>
            <a:chOff x="8926879" y="88028"/>
            <a:chExt cx="1468514" cy="1521012"/>
          </a:xfrm>
        </p:grpSpPr>
        <p:sp>
          <p:nvSpPr>
            <p:cNvPr id="13" name="Freeform 5">
              <a:extLst>
                <a:ext uri="{FF2B5EF4-FFF2-40B4-BE49-F238E27FC236}">
                  <a16:creationId xmlns:a16="http://schemas.microsoft.com/office/drawing/2014/main" xmlns="" id="{6EE14B10-2C91-4CF8-ABB6-7E21AA98CC1A}"/>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9153221" y="88028"/>
              <a:ext cx="1242172" cy="729202"/>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xmlns="" id="{5A93B35E-1AB2-4CCC-91AC-122E57A18A55}"/>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8926879" y="221946"/>
              <a:ext cx="611884" cy="1076550"/>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Freeform 8">
              <a:extLst>
                <a:ext uri="{FF2B5EF4-FFF2-40B4-BE49-F238E27FC236}">
                  <a16:creationId xmlns:a16="http://schemas.microsoft.com/office/drawing/2014/main" xmlns="" id="{E9951197-11BD-489A-BF2C-E542541ABC13}"/>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9455555" y="532490"/>
              <a:ext cx="630288" cy="1076550"/>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40000"/>
                    <a:lumOff val="60000"/>
                    <a:alpha val="60000"/>
                  </a:schemeClr>
                </a:gs>
              </a:gsLst>
              <a:lin ang="18000000" scaled="0"/>
              <a:tileRect/>
            </a:gradFill>
            <a:ln>
              <a:noFill/>
            </a:ln>
            <a:effectLst>
              <a:innerShdw blurRad="508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3" name="Akış Çizelgesi: Öteki İşlem 22">
            <a:extLst>
              <a:ext uri="{FF2B5EF4-FFF2-40B4-BE49-F238E27FC236}">
                <a16:creationId xmlns:a16="http://schemas.microsoft.com/office/drawing/2014/main" xmlns="" id="{B27F6F31-B473-11BE-6526-4569D6D6585E}"/>
              </a:ext>
            </a:extLst>
          </p:cNvPr>
          <p:cNvSpPr/>
          <p:nvPr/>
        </p:nvSpPr>
        <p:spPr>
          <a:xfrm>
            <a:off x="822385" y="319093"/>
            <a:ext cx="4845168" cy="41263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4.Sorumluluk</a:t>
            </a:r>
            <a:br>
              <a:rPr lang="tr-TR" b="1" dirty="0"/>
            </a:br>
            <a:endParaRPr lang="tr-TR" b="1" dirty="0"/>
          </a:p>
          <a:p>
            <a:pPr algn="ctr"/>
            <a:r>
              <a:rPr lang="tr-TR" dirty="0">
                <a:ea typeface="+mn-lt"/>
                <a:cs typeface="+mn-lt"/>
              </a:rPr>
              <a:t>Bireylerin disiplinli, kontrollü ve organize odaklı olmalarıyla ilgilidir. Bu durumda yüksek puan alan kişiler çalışkan, hırslı, azimli ve dakik kimselerdir. Liderlikleri yüksektir ve görev bilincine sahiptirler. Düşük puana sahip kişiler ise daha dikkatsiz, amaçsız ve işlerle ilgilenmeyen kimselerdir. Sabırsız ve işleri yarım bırakmaya daha yatkınlardır. Kendi standartlarını oluşturmada ve öz disiplin konusunda güçlük çekerler.</a:t>
            </a:r>
            <a:endParaRPr lang="tr-TR" dirty="0"/>
          </a:p>
          <a:p>
            <a:pPr algn="ctr"/>
            <a:endParaRPr lang="tr-TR" dirty="0">
              <a:ea typeface="Source Sans Pro"/>
            </a:endParaRPr>
          </a:p>
        </p:txBody>
      </p:sp>
      <p:sp>
        <p:nvSpPr>
          <p:cNvPr id="25" name="Akış Çizelgesi: Öteki İşlem 24">
            <a:extLst>
              <a:ext uri="{FF2B5EF4-FFF2-40B4-BE49-F238E27FC236}">
                <a16:creationId xmlns:a16="http://schemas.microsoft.com/office/drawing/2014/main" xmlns="" id="{9576F1C7-569B-5163-E0F8-278DA58AFDAE}"/>
              </a:ext>
            </a:extLst>
          </p:cNvPr>
          <p:cNvSpPr/>
          <p:nvPr/>
        </p:nvSpPr>
        <p:spPr>
          <a:xfrm>
            <a:off x="6802467" y="2086608"/>
            <a:ext cx="4974564" cy="398252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5.Uyumluluk</a:t>
            </a:r>
            <a:br>
              <a:rPr lang="tr-TR" b="1" dirty="0"/>
            </a:br>
            <a:endParaRPr lang="tr-TR" b="1" dirty="0"/>
          </a:p>
          <a:p>
            <a:pPr algn="ctr"/>
            <a:r>
              <a:rPr lang="tr-TR" dirty="0">
                <a:ea typeface="+mn-lt"/>
                <a:cs typeface="+mn-lt"/>
              </a:rPr>
              <a:t>Bu boyutta yüksek puan alan bireylerin en belirgin özellikleri insancıl ve hoşgörülü olmalarıdır. Yardımsever, cömert, etrafındakilerle beraber hareket edebilen kişilerdir. Düşük puana sahip olanlar ise şüpheci, cimri, çabuk sinirlenen ve düşmanca davranan kişilerdir. Bir durumda daha negatif düşünme ve uzlaşmacı yaklaşım göstermeme eğilimindedirler.</a:t>
            </a:r>
            <a:endParaRPr lang="tr-TR" dirty="0"/>
          </a:p>
          <a:p>
            <a:pPr algn="ctr"/>
            <a:endParaRPr lang="tr-TR" dirty="0">
              <a:ea typeface="Source Sans Pro"/>
            </a:endParaRPr>
          </a:p>
        </p:txBody>
      </p:sp>
    </p:spTree>
    <p:extLst>
      <p:ext uri="{BB962C8B-B14F-4D97-AF65-F5344CB8AC3E}">
        <p14:creationId xmlns:p14="http://schemas.microsoft.com/office/powerpoint/2010/main" val="3422334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396D789-96C7-EDDA-F26A-D4F3D2607678}"/>
              </a:ext>
            </a:extLst>
          </p:cNvPr>
          <p:cNvSpPr>
            <a:spLocks noGrp="1"/>
          </p:cNvSpPr>
          <p:nvPr>
            <p:ph type="title"/>
          </p:nvPr>
        </p:nvSpPr>
        <p:spPr/>
        <p:txBody>
          <a:bodyPr/>
          <a:lstStyle/>
          <a:p>
            <a:r>
              <a:rPr lang="tr-TR"/>
              <a:t>C. EYSENCK'İN KİŞİLİK KURAMI</a:t>
            </a:r>
          </a:p>
        </p:txBody>
      </p:sp>
      <p:sp>
        <p:nvSpPr>
          <p:cNvPr id="3" name="İçerik Yer Tutucusu 2">
            <a:extLst>
              <a:ext uri="{FF2B5EF4-FFF2-40B4-BE49-F238E27FC236}">
                <a16:creationId xmlns:a16="http://schemas.microsoft.com/office/drawing/2014/main" xmlns="" id="{94D6739C-9227-A875-34DB-92D0860AE30A}"/>
              </a:ext>
            </a:extLst>
          </p:cNvPr>
          <p:cNvSpPr>
            <a:spLocks noGrp="1"/>
          </p:cNvSpPr>
          <p:nvPr>
            <p:ph idx="1"/>
          </p:nvPr>
        </p:nvSpPr>
        <p:spPr>
          <a:xfrm>
            <a:off x="292071" y="1595615"/>
            <a:ext cx="11349066" cy="4497209"/>
          </a:xfrm>
        </p:spPr>
        <p:txBody>
          <a:bodyPr vert="horz" wrap="square" lIns="0" tIns="0" rIns="0" bIns="0" rtlCol="0" anchor="t">
            <a:normAutofit fontScale="85000" lnSpcReduction="10000"/>
          </a:bodyPr>
          <a:lstStyle/>
          <a:p>
            <a:pPr marL="0" indent="0" algn="just"/>
            <a:r>
              <a:rPr lang="tr-TR" dirty="0" err="1">
                <a:ea typeface="+mn-lt"/>
                <a:cs typeface="+mn-lt"/>
              </a:rPr>
              <a:t>Eysenck</a:t>
            </a:r>
            <a:r>
              <a:rPr lang="tr-TR" dirty="0">
                <a:ea typeface="+mn-lt"/>
                <a:cs typeface="+mn-lt"/>
              </a:rPr>
              <a:t>, kişiliği şöyle tanımlamaktadır; “Kişilik insanın gerçek veya gizil davranış yapılarının tümünü kapsar. Bunlar hem kalıtım hem de çevre faktörlerinden kaynaklanıp karşılıklı etkileşim sonucu şekillenir”. </a:t>
            </a:r>
            <a:r>
              <a:rPr lang="tr-TR" dirty="0" err="1">
                <a:ea typeface="+mn-lt"/>
                <a:cs typeface="+mn-lt"/>
              </a:rPr>
              <a:t>Eysenck'in</a:t>
            </a:r>
            <a:r>
              <a:rPr lang="tr-TR" dirty="0">
                <a:ea typeface="+mn-lt"/>
                <a:cs typeface="+mn-lt"/>
              </a:rPr>
              <a:t> kuramına göre kişilik yatay ve dikey olmak üzere iki boyut üzerinde değerlendirilmektedir. Yatay boyutun bir ucunda içe dönüklük, diğer ucunda ise dışa dönüklük bulunurken dikey boyutun üst ucunda nevrotiklik, alt ucunda ise duygusal denge bulunmaktadır.</a:t>
            </a:r>
            <a:endParaRPr lang="tr-TR">
              <a:solidFill>
                <a:srgbClr val="FFFFFF">
                  <a:alpha val="60000"/>
                </a:srgbClr>
              </a:solidFill>
              <a:ea typeface="Source Sans Pro"/>
            </a:endParaRPr>
          </a:p>
          <a:p>
            <a:pPr marL="0" indent="0" algn="just"/>
            <a:r>
              <a:rPr lang="tr-TR" dirty="0">
                <a:ea typeface="+mn-lt"/>
                <a:cs typeface="+mn-lt"/>
              </a:rPr>
              <a:t>  İçe dönük kişiler diğer insanlarla ilişki kurmak yerine kendi başlarına kalmak isterler. Sessiz, sakin, kapalı, karamsardırlar. Başkalarına kıyasla okuma, yazma, resim, müzik gibi etkinliklerden daha çok hoşlanır. Ahlaki değerleri önemserler. Duygularını kontrol altında tutarlar, ani tepkiler vermezler. Günlük yaşantılara önem verir, ne yapacaklarını önceden planlarlar.</a:t>
            </a:r>
            <a:endParaRPr lang="tr-TR" dirty="0">
              <a:solidFill>
                <a:srgbClr val="FFFFFF">
                  <a:alpha val="60000"/>
                </a:srgbClr>
              </a:solidFill>
              <a:ea typeface="Source Sans Pro"/>
            </a:endParaRPr>
          </a:p>
          <a:p>
            <a:pPr algn="just"/>
            <a:r>
              <a:rPr lang="tr-TR" dirty="0">
                <a:ea typeface="+mn-lt"/>
                <a:cs typeface="+mn-lt"/>
              </a:rPr>
              <a:t>Dışa dönüklükler diğer insanlarla birlikte bulunmaktan ve iletişim kurmaktan hoşlanırlar. Girişken, sosyal, cana yakın, konuşkandırlar. Heyecan verici ve riskli olaylardan keyif alırlar, hareketlidirler. Gülmeyi ve eğlenmeyi severler, neşeli ve iyimserdirler. Duygularını kontrol altında tutmakta zorlanırlar.</a:t>
            </a:r>
            <a:endParaRPr lang="tr-TR" dirty="0">
              <a:solidFill>
                <a:srgbClr val="FFFFFF">
                  <a:alpha val="60000"/>
                </a:srgbClr>
              </a:solidFill>
              <a:ea typeface="Source Sans Pro"/>
            </a:endParaRPr>
          </a:p>
          <a:p>
            <a:pPr algn="just"/>
            <a:r>
              <a:rPr lang="tr-TR" dirty="0" err="1">
                <a:ea typeface="+mn-lt"/>
                <a:cs typeface="+mn-lt"/>
              </a:rPr>
              <a:t>Nevtorik</a:t>
            </a:r>
            <a:r>
              <a:rPr lang="tr-TR" dirty="0">
                <a:ea typeface="+mn-lt"/>
                <a:cs typeface="+mn-lt"/>
              </a:rPr>
              <a:t> tipler aşırı ve değişken duygulara sahiptirler, olaylara hızlı tepki verirler. Kaygılı, endişeli, tedirgin, gergin, aksi, alıngan ve depresiftirler. Kendilerine olan güvenleri düşüktür, çekingendirler. Duygusal anlamda sarsıcı olaylardan sonra eski hallerine dönmekte güçlük çekerler.</a:t>
            </a:r>
            <a:endParaRPr lang="tr-TR">
              <a:solidFill>
                <a:srgbClr val="FFFFFF">
                  <a:alpha val="60000"/>
                </a:srgbClr>
              </a:solidFill>
              <a:ea typeface="Source Sans Pro"/>
            </a:endParaRPr>
          </a:p>
          <a:p>
            <a:pPr marL="0" indent="0" algn="just">
              <a:buNone/>
            </a:pPr>
            <a:endParaRPr lang="tr-TR" dirty="0">
              <a:solidFill>
                <a:srgbClr val="FFFFFF">
                  <a:alpha val="60000"/>
                </a:srgbClr>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512921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 name="Rectangle 14">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xmlns="" id="{9F2D4ED5-DC78-4C88-97AA-483206C53E90}"/>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0570793" y="0"/>
            <a:ext cx="1468514" cy="1521012"/>
            <a:chOff x="5236793" y="2432482"/>
            <a:chExt cx="1468514" cy="1521012"/>
          </a:xfrm>
        </p:grpSpPr>
        <p:sp>
          <p:nvSpPr>
            <p:cNvPr id="18" name="Freeform 5">
              <a:extLst>
                <a:ext uri="{FF2B5EF4-FFF2-40B4-BE49-F238E27FC236}">
                  <a16:creationId xmlns:a16="http://schemas.microsoft.com/office/drawing/2014/main" xmlns="" id="{0DE0B65A-4839-40B2-BA92-1464FEADBA4A}"/>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463135" y="2432482"/>
              <a:ext cx="1242172" cy="729202"/>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xmlns="" id="{842A0A68-39DD-4DA7-BAD5-63B9C1398718}"/>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236793" y="2566400"/>
              <a:ext cx="611884" cy="1076550"/>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xmlns="" id="{21A69E50-7E10-45C3-B4F2-19DBA7748498}"/>
                </a:ext>
                <a:ext uri="{C183D7F6-B498-43B3-948B-1728B52AA6E4}">
                  <adec:decorative xmlns:adec="http://schemas.microsoft.com/office/drawing/2017/decorative" xmlns="" val="1"/>
                </a:ext>
              </a:extLst>
            </p:cNvPr>
            <p:cNvSpPr>
              <a:spLocks/>
            </p:cNvSpPr>
            <p:nvPr>
              <p:extLst>
                <p:ext uri="{386F3935-93C4-4BCD-93E2-E3B085C9AB24}">
                  <p16:designElem xmlns:p16="http://schemas.microsoft.com/office/powerpoint/2015/main" xmlns="" val="1"/>
                </p:ext>
              </p:extLst>
            </p:nvPr>
          </p:nvSpPr>
          <p:spPr bwMode="auto">
            <a:xfrm rot="1800000">
              <a:off x="5765469" y="2876944"/>
              <a:ext cx="630288" cy="1076550"/>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40000"/>
                    <a:lumOff val="60000"/>
                    <a:alpha val="60000"/>
                  </a:schemeClr>
                </a:gs>
              </a:gsLst>
              <a:lin ang="18000000" scaled="0"/>
              <a:tileRect/>
            </a:gradFill>
            <a:ln>
              <a:noFill/>
            </a:ln>
            <a:effectLst>
              <a:innerShdw blurRad="508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2" name="Oval 21">
            <a:extLst>
              <a:ext uri="{FF2B5EF4-FFF2-40B4-BE49-F238E27FC236}">
                <a16:creationId xmlns:a16="http://schemas.microsoft.com/office/drawing/2014/main" xmlns="" id="{D166A8AB-8924-421C-BCED-B54DBC4054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677897" y="5497189"/>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Content Placeholder 7">
            <a:extLst>
              <a:ext uri="{FF2B5EF4-FFF2-40B4-BE49-F238E27FC236}">
                <a16:creationId xmlns:a16="http://schemas.microsoft.com/office/drawing/2014/main" xmlns="" id="{2D883B5D-694D-4C37-494C-1CAC83F186D2}"/>
              </a:ext>
            </a:extLst>
          </p:cNvPr>
          <p:cNvSpPr>
            <a:spLocks noGrp="1"/>
          </p:cNvSpPr>
          <p:nvPr>
            <p:ph idx="1"/>
          </p:nvPr>
        </p:nvSpPr>
        <p:spPr>
          <a:xfrm>
            <a:off x="550863" y="2677306"/>
            <a:ext cx="3565525" cy="3415519"/>
          </a:xfrm>
        </p:spPr>
        <p:txBody>
          <a:bodyPr anchor="t">
            <a:normAutofit/>
          </a:bodyPr>
          <a:lstStyle/>
          <a:p>
            <a:r>
              <a:rPr lang="en-US" sz="3600" dirty="0">
                <a:solidFill>
                  <a:schemeClr val="tx1"/>
                </a:solidFill>
                <a:ea typeface="Source Sans Pro"/>
              </a:rPr>
              <a:t>EYSENCK'İN KİŞİLİK BOYUTLARI</a:t>
            </a:r>
            <a:endParaRPr lang="en-US" sz="3600" dirty="0">
              <a:solidFill>
                <a:schemeClr val="tx1"/>
              </a:solidFill>
            </a:endParaRPr>
          </a:p>
        </p:txBody>
      </p:sp>
      <p:pic>
        <p:nvPicPr>
          <p:cNvPr id="4" name="Resim 4">
            <a:extLst>
              <a:ext uri="{FF2B5EF4-FFF2-40B4-BE49-F238E27FC236}">
                <a16:creationId xmlns:a16="http://schemas.microsoft.com/office/drawing/2014/main" xmlns="" id="{D3CFFEEB-FE71-0282-F652-904690DB8727}"/>
              </a:ext>
            </a:extLst>
          </p:cNvPr>
          <p:cNvPicPr>
            <a:picLocks noChangeAspect="1"/>
          </p:cNvPicPr>
          <p:nvPr/>
        </p:nvPicPr>
        <p:blipFill>
          <a:blip r:embed="rId2"/>
          <a:stretch>
            <a:fillRect/>
          </a:stretch>
        </p:blipFill>
        <p:spPr>
          <a:xfrm>
            <a:off x="4647245" y="549275"/>
            <a:ext cx="6897546" cy="5759451"/>
          </a:xfrm>
          <a:custGeom>
            <a:avLst/>
            <a:gdLst/>
            <a:ahLst/>
            <a:cxnLst/>
            <a:rect l="l" t="t" r="r" b="b"/>
            <a:pathLst>
              <a:path w="7090237" h="5759451">
                <a:moveTo>
                  <a:pt x="0" y="0"/>
                </a:moveTo>
                <a:lnTo>
                  <a:pt x="7090237" y="0"/>
                </a:lnTo>
                <a:lnTo>
                  <a:pt x="7090237" y="5759451"/>
                </a:lnTo>
                <a:lnTo>
                  <a:pt x="0" y="5759451"/>
                </a:lnTo>
                <a:close/>
              </a:path>
            </a:pathLst>
          </a:custGeom>
        </p:spPr>
      </p:pic>
    </p:spTree>
    <p:extLst>
      <p:ext uri="{BB962C8B-B14F-4D97-AF65-F5344CB8AC3E}">
        <p14:creationId xmlns:p14="http://schemas.microsoft.com/office/powerpoint/2010/main" val="1069485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541ECD3C-14DC-9CFC-B3D9-269E9D37AC08}"/>
              </a:ext>
            </a:extLst>
          </p:cNvPr>
          <p:cNvSpPr>
            <a:spLocks noGrp="1"/>
          </p:cNvSpPr>
          <p:nvPr>
            <p:ph type="title"/>
          </p:nvPr>
        </p:nvSpPr>
        <p:spPr>
          <a:xfrm>
            <a:off x="3359149" y="1520825"/>
            <a:ext cx="8281987" cy="1333057"/>
          </a:xfrm>
        </p:spPr>
        <p:txBody>
          <a:bodyPr wrap="square" anchor="t">
            <a:normAutofit/>
          </a:bodyPr>
          <a:lstStyle/>
          <a:p>
            <a:r>
              <a:rPr lang="tr-TR"/>
              <a:t>KİŞİLİK NEDİR?</a:t>
            </a:r>
          </a:p>
        </p:txBody>
      </p:sp>
      <p:sp>
        <p:nvSpPr>
          <p:cNvPr id="10" name="Oval 9">
            <a:extLst>
              <a:ext uri="{FF2B5EF4-FFF2-40B4-BE49-F238E27FC236}">
                <a16:creationId xmlns:a16="http://schemas.microsoft.com/office/drawing/2014/main" xmlns="" id="{4EC6425F-E8EE-490A-BF3A-601C9A5EFD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915959" y="218735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Freeform: Shape 11">
            <a:extLst>
              <a:ext uri="{FF2B5EF4-FFF2-40B4-BE49-F238E27FC236}">
                <a16:creationId xmlns:a16="http://schemas.microsoft.com/office/drawing/2014/main" xmlns="" id="{C493A507-59A1-4B5A-A52D-933516EEC3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373008" y="4919835"/>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96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Freeform: Shape 13">
            <a:extLst>
              <a:ext uri="{FF2B5EF4-FFF2-40B4-BE49-F238E27FC236}">
                <a16:creationId xmlns:a16="http://schemas.microsoft.com/office/drawing/2014/main" xmlns="" id="{2EF1810E-C1C8-44A5-ADCF-24B4EAA1DD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476583" y="4760475"/>
            <a:ext cx="1853969" cy="1042921"/>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75000"/>
              <a:lumOff val="25000"/>
              <a:alpha val="6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xmlns="" id="{6B180A47-07F3-45CF-91AB-5F26C83AB7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1085139" y="4330312"/>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Oval 17">
            <a:extLst>
              <a:ext uri="{FF2B5EF4-FFF2-40B4-BE49-F238E27FC236}">
                <a16:creationId xmlns:a16="http://schemas.microsoft.com/office/drawing/2014/main" xmlns="" id="{7A7405C2-5931-4635-A369-516BE02E3F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2066166" y="5311337"/>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İçerik Yer Tutucusu 2">
            <a:extLst>
              <a:ext uri="{FF2B5EF4-FFF2-40B4-BE49-F238E27FC236}">
                <a16:creationId xmlns:a16="http://schemas.microsoft.com/office/drawing/2014/main" xmlns="" id="{A46B6BE9-A948-51F4-BEE6-DB8104F34E88}"/>
              </a:ext>
            </a:extLst>
          </p:cNvPr>
          <p:cNvSpPr>
            <a:spLocks noGrp="1"/>
          </p:cNvSpPr>
          <p:nvPr>
            <p:ph idx="1"/>
          </p:nvPr>
        </p:nvSpPr>
        <p:spPr>
          <a:xfrm>
            <a:off x="3377566" y="3052367"/>
            <a:ext cx="7326948" cy="3040458"/>
          </a:xfrm>
        </p:spPr>
        <p:txBody>
          <a:bodyPr anchor="t">
            <a:normAutofit/>
          </a:bodyPr>
          <a:lstStyle/>
          <a:p>
            <a:r>
              <a:rPr lang="tr-TR" dirty="0">
                <a:solidFill>
                  <a:schemeClr val="tx1"/>
                </a:solidFill>
                <a:ea typeface="+mn-lt"/>
                <a:cs typeface="+mn-lt"/>
              </a:rPr>
              <a:t>Kişilik, bir kişinin süreklilik gösteren ve kendine özgü olan davranışlarının tümüdür. Genetik ve çevresel faktörlerin bir arada şekillenmesi sonucunda oluşur.</a:t>
            </a:r>
            <a:endParaRPr lang="tr-TR">
              <a:solidFill>
                <a:schemeClr val="tx1"/>
              </a:solidFill>
              <a:ea typeface="Source Sans Pro"/>
            </a:endParaRPr>
          </a:p>
        </p:txBody>
      </p:sp>
    </p:spTree>
    <p:extLst>
      <p:ext uri="{BB962C8B-B14F-4D97-AF65-F5344CB8AC3E}">
        <p14:creationId xmlns:p14="http://schemas.microsoft.com/office/powerpoint/2010/main" val="2237165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49E3C78-CB53-6514-D047-D2C3549E7D33}"/>
              </a:ext>
            </a:extLst>
          </p:cNvPr>
          <p:cNvSpPr>
            <a:spLocks noGrp="1"/>
          </p:cNvSpPr>
          <p:nvPr>
            <p:ph type="title"/>
          </p:nvPr>
        </p:nvSpPr>
        <p:spPr/>
        <p:txBody>
          <a:bodyPr/>
          <a:lstStyle/>
          <a:p>
            <a:r>
              <a:rPr lang="tr-TR"/>
              <a:t>D. ALFRED ADLER'İN KİŞİLİK KURAMI</a:t>
            </a:r>
          </a:p>
        </p:txBody>
      </p:sp>
      <p:sp>
        <p:nvSpPr>
          <p:cNvPr id="3" name="İçerik Yer Tutucusu 2">
            <a:extLst>
              <a:ext uri="{FF2B5EF4-FFF2-40B4-BE49-F238E27FC236}">
                <a16:creationId xmlns:a16="http://schemas.microsoft.com/office/drawing/2014/main" xmlns="" id="{09E5B6F4-9E09-3856-5123-544D67C65B99}"/>
              </a:ext>
            </a:extLst>
          </p:cNvPr>
          <p:cNvSpPr>
            <a:spLocks noGrp="1"/>
          </p:cNvSpPr>
          <p:nvPr>
            <p:ph idx="1"/>
          </p:nvPr>
        </p:nvSpPr>
        <p:spPr/>
        <p:txBody>
          <a:bodyPr vert="horz" wrap="square" lIns="0" tIns="0" rIns="0" bIns="0" rtlCol="0" anchor="t">
            <a:normAutofit fontScale="92500" lnSpcReduction="10000"/>
          </a:bodyPr>
          <a:lstStyle/>
          <a:p>
            <a:pPr marL="0" indent="0" algn="just"/>
            <a:r>
              <a:rPr lang="tr-TR" dirty="0">
                <a:solidFill>
                  <a:schemeClr val="tx1"/>
                </a:solidFill>
                <a:ea typeface="+mn-lt"/>
                <a:cs typeface="+mn-lt"/>
              </a:rPr>
              <a:t>Alfred Adler’in Kişilik Kuramı, Freud’un ortaya koyduğu id, ego ve </a:t>
            </a:r>
            <a:r>
              <a:rPr lang="tr-TR" dirty="0" err="1">
                <a:solidFill>
                  <a:schemeClr val="tx1"/>
                </a:solidFill>
                <a:ea typeface="+mn-lt"/>
                <a:cs typeface="+mn-lt"/>
              </a:rPr>
              <a:t>superegonun</a:t>
            </a:r>
            <a:r>
              <a:rPr lang="tr-TR" dirty="0">
                <a:solidFill>
                  <a:schemeClr val="tx1"/>
                </a:solidFill>
                <a:ea typeface="+mn-lt"/>
                <a:cs typeface="+mn-lt"/>
              </a:rPr>
              <a:t> çatışmasıyla ortaya çıkan kişilik yapısından farklı olarak insanların doğuştan olumlu güdülere sahip olduğunu ve kendilerini bireysel olarak en üst seviyelere taşımak ve mükemmel olmak için çaba gösterdiklerini ifade eder.</a:t>
            </a:r>
            <a:endParaRPr lang="tr-TR">
              <a:solidFill>
                <a:schemeClr val="tx1"/>
              </a:solidFill>
              <a:ea typeface="Source Sans Pro"/>
            </a:endParaRPr>
          </a:p>
          <a:p>
            <a:pPr algn="just"/>
            <a:r>
              <a:rPr lang="tr-TR" dirty="0">
                <a:solidFill>
                  <a:schemeClr val="tx1"/>
                </a:solidFill>
                <a:ea typeface="+mn-lt"/>
                <a:cs typeface="+mn-lt"/>
              </a:rPr>
              <a:t>Aslında tüm insanların çocukken kendilerinden daha güçlü bir anne babaya bağımlı olmalarından kaynaklanan doğuştan bir aşağılık duygusuna sahip olduklarını belirten Adler, bireyin yaşam boyu bu aşağılık duygusunu yenebilmek için üstünlük çabası ortaya koyduğunu ileri sürer. Üstünlük çabasıyla birlikte bireylerin yaşadıkları fiziksel zayıflıkların ya da kayıpların daha çok çaba göstermek ve mükemmele ulaşma yolunda öncülük ettiğini savunur ve bu durumu da ödünleme olarak nitelendirir.</a:t>
            </a:r>
            <a:endParaRPr lang="tr-TR" dirty="0">
              <a:solidFill>
                <a:schemeClr val="tx1"/>
              </a:solidFill>
              <a:ea typeface="Source Sans Pro"/>
            </a:endParaRPr>
          </a:p>
          <a:p>
            <a:pPr algn="just"/>
            <a:r>
              <a:rPr lang="tr-TR" dirty="0">
                <a:solidFill>
                  <a:schemeClr val="tx1"/>
                </a:solidFill>
                <a:ea typeface="+mn-lt"/>
                <a:cs typeface="+mn-lt"/>
              </a:rPr>
              <a:t>Adler kişilik gelişiminin ilk yıllarında ailenin kişilik gelişimine olan etkisini vurgulamaktadır. Çocuklarına aşırı özen gösterip onu şımartan ya da aşırı koruma sağlayan ailelerin çocuklarının kişilik yapıları bu duruma göre şekillenecektir. Adler bazı kişilik sorunlarının temelinde küçük yaşta ihmal edilmenin yattığını ifade eder.</a:t>
            </a:r>
            <a:endParaRPr lang="tr-TR" dirty="0">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2778928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53892BF-1F58-44CE-A6CF-A84BDDBB4A2C}"/>
              </a:ext>
            </a:extLst>
          </p:cNvPr>
          <p:cNvSpPr>
            <a:spLocks noGrp="1"/>
          </p:cNvSpPr>
          <p:nvPr>
            <p:ph type="title"/>
          </p:nvPr>
        </p:nvSpPr>
        <p:spPr/>
        <p:txBody>
          <a:bodyPr>
            <a:normAutofit fontScale="90000"/>
          </a:bodyPr>
          <a:lstStyle/>
          <a:p>
            <a:r>
              <a:rPr lang="tr-TR"/>
              <a:t>E. CARL GUSTAV JUNG'UN KİŞİLİK KURAMI</a:t>
            </a:r>
          </a:p>
        </p:txBody>
      </p:sp>
      <p:sp>
        <p:nvSpPr>
          <p:cNvPr id="3" name="İçerik Yer Tutucusu 2">
            <a:extLst>
              <a:ext uri="{FF2B5EF4-FFF2-40B4-BE49-F238E27FC236}">
                <a16:creationId xmlns:a16="http://schemas.microsoft.com/office/drawing/2014/main" xmlns="" id="{0A40CEAA-6305-16B1-B259-E27EC708C90D}"/>
              </a:ext>
            </a:extLst>
          </p:cNvPr>
          <p:cNvSpPr>
            <a:spLocks noGrp="1"/>
          </p:cNvSpPr>
          <p:nvPr>
            <p:ph idx="1"/>
          </p:nvPr>
        </p:nvSpPr>
        <p:spPr/>
        <p:txBody>
          <a:bodyPr vert="horz" wrap="square" lIns="0" tIns="0" rIns="0" bIns="0" rtlCol="0" anchor="t">
            <a:normAutofit/>
          </a:bodyPr>
          <a:lstStyle/>
          <a:p>
            <a:r>
              <a:rPr lang="tr-TR" dirty="0">
                <a:solidFill>
                  <a:schemeClr val="tx1"/>
                </a:solidFill>
                <a:ea typeface="+mn-lt"/>
                <a:cs typeface="+mn-lt"/>
              </a:rPr>
              <a:t> Jung, insanın ruhsal kişiliğini, bütün geçmişten soya çekimle gelen bu ortaklaşa bilinç dışı izlenimlerin onardığını ileri sürer. Freud'un cinsellik içgüdüsü ve Adler'in aşağılık kompleksine karşı çıkarak insanın ruhsal karakterini yaşama içgüdüsünün belirlediğini savunur. Jung'a göre cinsellik duyguları da yükseltme isteği de yaşlara ve koşullara göre değişen, bütün insan yaşamını belirleyecek güçte olmayan etkenlerdir. Buna karşı yaşama enerjisi her yaşta ve her koşulda gücünü sürdürür. Jung tip kuramını da bu tip üzerine kurar, yaşama enerjisinin içe ya da dışa dönük oluşuyla insan tiplerini </a:t>
            </a:r>
            <a:r>
              <a:rPr lang="tr-TR" dirty="0" err="1">
                <a:solidFill>
                  <a:schemeClr val="tx1"/>
                </a:solidFill>
                <a:ea typeface="+mn-lt"/>
                <a:cs typeface="+mn-lt"/>
              </a:rPr>
              <a:t>entrovert</a:t>
            </a:r>
            <a:r>
              <a:rPr lang="tr-TR" dirty="0">
                <a:solidFill>
                  <a:schemeClr val="tx1"/>
                </a:solidFill>
                <a:ea typeface="+mn-lt"/>
                <a:cs typeface="+mn-lt"/>
              </a:rPr>
              <a:t> ve </a:t>
            </a:r>
            <a:r>
              <a:rPr lang="tr-TR" dirty="0" err="1">
                <a:solidFill>
                  <a:schemeClr val="tx1"/>
                </a:solidFill>
                <a:ea typeface="+mn-lt"/>
                <a:cs typeface="+mn-lt"/>
              </a:rPr>
              <a:t>ekstrovert</a:t>
            </a:r>
            <a:r>
              <a:rPr lang="tr-TR" dirty="0">
                <a:solidFill>
                  <a:schemeClr val="tx1"/>
                </a:solidFill>
                <a:ea typeface="+mn-lt"/>
                <a:cs typeface="+mn-lt"/>
              </a:rPr>
              <a:t> olmak üzere ikiye ayırır. Ayrıca Jung, Freud psikanalizinde de ilk kez sözcük çağrışımı yöntemini uygulamıştır. Jung'a göre kişilik </a:t>
            </a:r>
            <a:r>
              <a:rPr lang="tr-TR" dirty="0" err="1">
                <a:solidFill>
                  <a:schemeClr val="tx1"/>
                </a:solidFill>
                <a:ea typeface="+mn-lt"/>
                <a:cs typeface="+mn-lt"/>
              </a:rPr>
              <a:t>birbiriylr</a:t>
            </a:r>
            <a:r>
              <a:rPr lang="tr-TR" dirty="0">
                <a:solidFill>
                  <a:schemeClr val="tx1"/>
                </a:solidFill>
                <a:ea typeface="+mn-lt"/>
                <a:cs typeface="+mn-lt"/>
              </a:rPr>
              <a:t> etkileşim durumunda bulunan bazı sistemlerden oluşmaktadır.</a:t>
            </a:r>
            <a:endParaRPr lang="tr-TR" dirty="0">
              <a:solidFill>
                <a:schemeClr val="tx1"/>
              </a:solidFill>
              <a:ea typeface="Source Sans Pro"/>
            </a:endParaRPr>
          </a:p>
        </p:txBody>
      </p:sp>
    </p:spTree>
    <p:extLst>
      <p:ext uri="{BB962C8B-B14F-4D97-AF65-F5344CB8AC3E}">
        <p14:creationId xmlns:p14="http://schemas.microsoft.com/office/powerpoint/2010/main" val="3242777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DC8AA2B-F468-0A55-AFAD-B2CC878797C0}"/>
              </a:ext>
            </a:extLst>
          </p:cNvPr>
          <p:cNvSpPr>
            <a:spLocks noGrp="1"/>
          </p:cNvSpPr>
          <p:nvPr>
            <p:ph idx="1"/>
          </p:nvPr>
        </p:nvSpPr>
        <p:spPr>
          <a:xfrm>
            <a:off x="550863" y="287275"/>
            <a:ext cx="11090274" cy="5805549"/>
          </a:xfrm>
        </p:spPr>
        <p:txBody>
          <a:bodyPr vert="horz" wrap="square" lIns="0" tIns="0" rIns="0" bIns="0" rtlCol="0" anchor="t">
            <a:normAutofit lnSpcReduction="10000"/>
          </a:bodyPr>
          <a:lstStyle/>
          <a:p>
            <a:pPr marL="0" indent="0">
              <a:buNone/>
            </a:pPr>
            <a:r>
              <a:rPr lang="tr-TR" dirty="0">
                <a:solidFill>
                  <a:schemeClr val="tx1"/>
                </a:solidFill>
                <a:ea typeface="+mn-lt"/>
                <a:cs typeface="+mn-lt"/>
              </a:rPr>
              <a:t>Bilinç </a:t>
            </a:r>
            <a:br>
              <a:rPr lang="tr-TR" dirty="0">
                <a:solidFill>
                  <a:schemeClr val="tx1"/>
                </a:solidFill>
                <a:ea typeface="+mn-lt"/>
                <a:cs typeface="+mn-lt"/>
              </a:rPr>
            </a:br>
            <a:r>
              <a:rPr lang="tr-TR" dirty="0">
                <a:solidFill>
                  <a:schemeClr val="tx1"/>
                </a:solidFill>
                <a:ea typeface="+mn-lt"/>
                <a:cs typeface="+mn-lt"/>
              </a:rPr>
              <a:t>Okyanusun üzerinde küçük bir adanın görünen kısmı bilinç, diğer kısımları bilinçdışını temsil ediyor. • Ego; ruhsal yapının bilinçli duygular, düşünceler, anılar ve algılardan oluşan, kişiye kalıcı ve sürekli bir kimlik duygusu veren parçasıdır. Ego, bilincin kapısı işlevi görür. Yaşantıları seçerek kişiliğin sürekliliğini korur ve kişiye bir kimlik ve tutarlılık duygusu verir.</a:t>
            </a:r>
          </a:p>
          <a:p>
            <a:pPr marL="0" indent="0">
              <a:buNone/>
            </a:pPr>
            <a:r>
              <a:rPr lang="tr-TR" dirty="0">
                <a:solidFill>
                  <a:schemeClr val="tx1"/>
                </a:solidFill>
                <a:ea typeface="+mn-lt"/>
                <a:cs typeface="+mn-lt"/>
              </a:rPr>
              <a:t>Kişisel bilinçdışı </a:t>
            </a:r>
            <a:br>
              <a:rPr lang="tr-TR" dirty="0">
                <a:solidFill>
                  <a:schemeClr val="tx1"/>
                </a:solidFill>
                <a:ea typeface="+mn-lt"/>
                <a:cs typeface="+mn-lt"/>
              </a:rPr>
            </a:br>
            <a:r>
              <a:rPr lang="tr-TR" dirty="0">
                <a:solidFill>
                  <a:schemeClr val="tx1"/>
                </a:solidFill>
                <a:ea typeface="+mn-lt"/>
                <a:cs typeface="+mn-lt"/>
              </a:rPr>
              <a:t>Freud’un bilinç öncesi dediği yapıya Jung kişisel bilinç dışı adı vermektedir. Biraz çaba ile bilince getirilebilen zihinsel içerik (anılar, dürtüler, arzular, vb.) burada yer alır.</a:t>
            </a:r>
          </a:p>
          <a:p>
            <a:pPr marL="0" indent="0">
              <a:buNone/>
            </a:pPr>
            <a:r>
              <a:rPr lang="tr-TR" dirty="0">
                <a:solidFill>
                  <a:schemeClr val="tx1"/>
                </a:solidFill>
                <a:ea typeface="+mn-lt"/>
                <a:cs typeface="+mn-lt"/>
              </a:rPr>
              <a:t>Persona (Maske) </a:t>
            </a:r>
            <a:br>
              <a:rPr lang="tr-TR" dirty="0">
                <a:solidFill>
                  <a:schemeClr val="tx1"/>
                </a:solidFill>
                <a:ea typeface="+mn-lt"/>
                <a:cs typeface="+mn-lt"/>
              </a:rPr>
            </a:br>
            <a:r>
              <a:rPr lang="tr-TR" dirty="0">
                <a:solidFill>
                  <a:schemeClr val="tx1"/>
                </a:solidFill>
                <a:ea typeface="+mn-lt"/>
                <a:cs typeface="+mn-lt"/>
              </a:rPr>
              <a:t>İnsanda toplumun kendisinden beklenenlere uygun davranma eğilimi vardır. Tutkulu, bencil ve saldırgan çocuk, büyüdükçe bunlardan kendini “kurtarır” ama bunlar asla yok olmazlar, kişinin içinde yaşamaya devam ederler.  Bireyin dış dünya ile ilişkilerinde uyum sağlaması ya da başa çıkabilmesini sağlayan sisteme persona adı verilmektedir. Persona, çocukluk yıllarında ebeveynlerin beklentilerine uygun davranma ihtiyacından doğup gelişir. Persona aynı zamanda başkalarına nasıl görünmek istediğimizi de ifade eder. Persona geliştiremeyen kişiler kaba, huzursuz, vb. olarak dikkat çekerler. Ancak personanın aşırı gelişmesi de kişiyi kendine yabancılaştırır. Kişiliğin personayla özdeşleşmesi enflasyon olarak adlandırılır.</a:t>
            </a:r>
            <a:endParaRPr lang="tr-TR" dirty="0">
              <a:solidFill>
                <a:schemeClr val="tx1"/>
              </a:solidFill>
              <a:ea typeface="Source Sans Pro"/>
            </a:endParaRPr>
          </a:p>
        </p:txBody>
      </p:sp>
    </p:spTree>
    <p:extLst>
      <p:ext uri="{BB962C8B-B14F-4D97-AF65-F5344CB8AC3E}">
        <p14:creationId xmlns:p14="http://schemas.microsoft.com/office/powerpoint/2010/main" val="1035983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20DA221-ACBD-0FF1-64AC-212702E693EB}"/>
              </a:ext>
            </a:extLst>
          </p:cNvPr>
          <p:cNvSpPr>
            <a:spLocks noGrp="1"/>
          </p:cNvSpPr>
          <p:nvPr>
            <p:ph idx="1"/>
          </p:nvPr>
        </p:nvSpPr>
        <p:spPr>
          <a:xfrm>
            <a:off x="550863" y="675464"/>
            <a:ext cx="11090274" cy="5417360"/>
          </a:xfrm>
        </p:spPr>
        <p:txBody>
          <a:bodyPr vert="horz" wrap="square" lIns="0" tIns="0" rIns="0" bIns="0" rtlCol="0" anchor="t">
            <a:normAutofit/>
          </a:bodyPr>
          <a:lstStyle/>
          <a:p>
            <a:r>
              <a:rPr lang="tr-TR" dirty="0">
                <a:solidFill>
                  <a:schemeClr val="tx1"/>
                </a:solidFill>
                <a:ea typeface="+mn-lt"/>
                <a:cs typeface="+mn-lt"/>
              </a:rPr>
              <a:t>Gölge </a:t>
            </a:r>
            <a:br>
              <a:rPr lang="tr-TR" dirty="0">
                <a:solidFill>
                  <a:schemeClr val="tx1"/>
                </a:solidFill>
                <a:ea typeface="+mn-lt"/>
                <a:cs typeface="+mn-lt"/>
              </a:rPr>
            </a:br>
            <a:r>
              <a:rPr lang="tr-TR" dirty="0">
                <a:solidFill>
                  <a:schemeClr val="tx1"/>
                </a:solidFill>
                <a:ea typeface="+mn-lt"/>
                <a:cs typeface="+mn-lt"/>
              </a:rPr>
              <a:t>Kişiliğin karanlık, hayvansı yönü. Gölgenin bir kısmı kişisel bilinçdışında bir kısmı da kolektif bilinç dışındadır. Engellediğimiz her şeyi yapmak isteyen, toplumsal standartlara uymayan, utanç duyduğumuz ve kendimizle ilgili bilmek istemediğimiz her şey. Aynı zamanda yaratıcılığın da kaynağı.  Gölge, hoşa gitmeyen özellikler, diğer insanlara yansıtılır. Kişinin ruhsal ve bedensel sağlığı, gölgesiyle barışık yaşamayı öğrenmesine bağlıdır. • Gölgenin kolektif bilinçdışındaki kısmı genellikle şeytan, cadı, vb. gibi arketipler olarak karşımıza çıkar.</a:t>
            </a:r>
          </a:p>
          <a:p>
            <a:r>
              <a:rPr lang="tr-TR" dirty="0" err="1">
                <a:solidFill>
                  <a:schemeClr val="tx1"/>
                </a:solidFill>
                <a:ea typeface="+mn-lt"/>
                <a:cs typeface="+mn-lt"/>
              </a:rPr>
              <a:t>Anima</a:t>
            </a:r>
            <a:r>
              <a:rPr lang="tr-TR" dirty="0">
                <a:solidFill>
                  <a:schemeClr val="tx1"/>
                </a:solidFill>
                <a:ea typeface="+mn-lt"/>
                <a:cs typeface="+mn-lt"/>
              </a:rPr>
              <a:t> ve Animus </a:t>
            </a:r>
            <a:br>
              <a:rPr lang="tr-TR" dirty="0">
                <a:solidFill>
                  <a:schemeClr val="tx1"/>
                </a:solidFill>
                <a:ea typeface="+mn-lt"/>
                <a:cs typeface="+mn-lt"/>
              </a:rPr>
            </a:br>
            <a:r>
              <a:rPr lang="tr-TR" dirty="0">
                <a:solidFill>
                  <a:schemeClr val="tx1"/>
                </a:solidFill>
                <a:ea typeface="+mn-lt"/>
                <a:cs typeface="+mn-lt"/>
              </a:rPr>
              <a:t>Belirgin cinsel özelliklerimizden ötürü her birimize kadın ya da erkek cinsiyetleri verilmiştir; ancak hiçbirimiz saf kadın ya da erkek değilizdir. </a:t>
            </a:r>
            <a:r>
              <a:rPr lang="tr-TR" dirty="0" err="1">
                <a:solidFill>
                  <a:schemeClr val="tx1"/>
                </a:solidFill>
                <a:ea typeface="+mn-lt"/>
                <a:cs typeface="+mn-lt"/>
              </a:rPr>
              <a:t>Herbirimiz</a:t>
            </a:r>
            <a:r>
              <a:rPr lang="tr-TR" dirty="0">
                <a:solidFill>
                  <a:schemeClr val="tx1"/>
                </a:solidFill>
                <a:ea typeface="+mn-lt"/>
                <a:cs typeface="+mn-lt"/>
              </a:rPr>
              <a:t> biyolojik ya da psikolojik olarak karşıt cinsin özelliklerine sahibizdir. Erkek </a:t>
            </a:r>
            <a:r>
              <a:rPr lang="tr-TR" dirty="0" err="1">
                <a:solidFill>
                  <a:schemeClr val="tx1"/>
                </a:solidFill>
                <a:ea typeface="+mn-lt"/>
                <a:cs typeface="+mn-lt"/>
              </a:rPr>
              <a:t>psişesinin</a:t>
            </a:r>
            <a:r>
              <a:rPr lang="tr-TR" dirty="0">
                <a:solidFill>
                  <a:schemeClr val="tx1"/>
                </a:solidFill>
                <a:ea typeface="+mn-lt"/>
                <a:cs typeface="+mn-lt"/>
              </a:rPr>
              <a:t> kadın tarafı </a:t>
            </a:r>
            <a:r>
              <a:rPr lang="tr-TR" dirty="0" err="1">
                <a:solidFill>
                  <a:schemeClr val="tx1"/>
                </a:solidFill>
                <a:ea typeface="+mn-lt"/>
                <a:cs typeface="+mn-lt"/>
              </a:rPr>
              <a:t>anima</a:t>
            </a:r>
            <a:r>
              <a:rPr lang="tr-TR" dirty="0">
                <a:solidFill>
                  <a:schemeClr val="tx1"/>
                </a:solidFill>
                <a:ea typeface="+mn-lt"/>
                <a:cs typeface="+mn-lt"/>
              </a:rPr>
              <a:t> arketipi; kadın </a:t>
            </a:r>
            <a:r>
              <a:rPr lang="tr-TR" dirty="0" err="1">
                <a:solidFill>
                  <a:schemeClr val="tx1"/>
                </a:solidFill>
                <a:ea typeface="+mn-lt"/>
                <a:cs typeface="+mn-lt"/>
              </a:rPr>
              <a:t>psişesininki</a:t>
            </a:r>
            <a:r>
              <a:rPr lang="tr-TR" dirty="0">
                <a:solidFill>
                  <a:schemeClr val="tx1"/>
                </a:solidFill>
                <a:ea typeface="+mn-lt"/>
                <a:cs typeface="+mn-lt"/>
              </a:rPr>
              <a:t> </a:t>
            </a:r>
            <a:r>
              <a:rPr lang="tr-TR" dirty="0" err="1">
                <a:solidFill>
                  <a:schemeClr val="tx1"/>
                </a:solidFill>
                <a:ea typeface="+mn-lt"/>
                <a:cs typeface="+mn-lt"/>
              </a:rPr>
              <a:t>animusdur</a:t>
            </a:r>
            <a:r>
              <a:rPr lang="tr-TR" dirty="0">
                <a:solidFill>
                  <a:schemeClr val="tx1"/>
                </a:solidFill>
                <a:ea typeface="+mn-lt"/>
                <a:cs typeface="+mn-lt"/>
              </a:rPr>
              <a:t>. Karşı cinsi </a:t>
            </a:r>
            <a:r>
              <a:rPr lang="tr-TR" dirty="0" err="1">
                <a:solidFill>
                  <a:schemeClr val="tx1"/>
                </a:solidFill>
                <a:ea typeface="+mn-lt"/>
                <a:cs typeface="+mn-lt"/>
              </a:rPr>
              <a:t>anlamamzı</a:t>
            </a:r>
            <a:r>
              <a:rPr lang="tr-TR" dirty="0">
                <a:solidFill>
                  <a:schemeClr val="tx1"/>
                </a:solidFill>
                <a:ea typeface="+mn-lt"/>
                <a:cs typeface="+mn-lt"/>
              </a:rPr>
              <a:t> kolaylaştırır; tek yönlü bir kişilik olmaması için karşı cinsin özelliklerini ifade etmek önemlidir. Edilmez ise diğer yönümüz ilkel kalır. Kadının bilinci ilişki yönelimli, erkeğin bilinci rasyonel ve analitik düşünce yönelimlidir. </a:t>
            </a:r>
            <a:r>
              <a:rPr lang="tr-TR" dirty="0" err="1">
                <a:solidFill>
                  <a:schemeClr val="tx1"/>
                </a:solidFill>
                <a:ea typeface="+mn-lt"/>
                <a:cs typeface="+mn-lt"/>
              </a:rPr>
              <a:t>Ideal</a:t>
            </a:r>
            <a:r>
              <a:rPr lang="tr-TR" dirty="0">
                <a:solidFill>
                  <a:schemeClr val="tx1"/>
                </a:solidFill>
                <a:ea typeface="+mn-lt"/>
                <a:cs typeface="+mn-lt"/>
              </a:rPr>
              <a:t> gelişimde, kadının animusunun ifade edilmesi durumunda kadının feminenliği canlanacak, yenilenecektir.</a:t>
            </a:r>
            <a:endParaRPr lang="tr-TR" dirty="0">
              <a:solidFill>
                <a:schemeClr val="tx1"/>
              </a:solidFill>
              <a:ea typeface="Source Sans Pro"/>
            </a:endParaRPr>
          </a:p>
        </p:txBody>
      </p:sp>
    </p:spTree>
    <p:extLst>
      <p:ext uri="{BB962C8B-B14F-4D97-AF65-F5344CB8AC3E}">
        <p14:creationId xmlns:p14="http://schemas.microsoft.com/office/powerpoint/2010/main" val="2447111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E7DE27C-C889-58F9-51D9-765B60BD8972}"/>
              </a:ext>
            </a:extLst>
          </p:cNvPr>
          <p:cNvSpPr>
            <a:spLocks noGrp="1"/>
          </p:cNvSpPr>
          <p:nvPr>
            <p:ph type="title"/>
          </p:nvPr>
        </p:nvSpPr>
        <p:spPr/>
        <p:txBody>
          <a:bodyPr/>
          <a:lstStyle/>
          <a:p>
            <a:r>
              <a:rPr lang="tr-TR"/>
              <a:t>F. ERİC BERNE'NİN KİŞİLİK KURAMI</a:t>
            </a:r>
          </a:p>
        </p:txBody>
      </p:sp>
      <p:sp>
        <p:nvSpPr>
          <p:cNvPr id="3" name="İçerik Yer Tutucusu 2">
            <a:extLst>
              <a:ext uri="{FF2B5EF4-FFF2-40B4-BE49-F238E27FC236}">
                <a16:creationId xmlns:a16="http://schemas.microsoft.com/office/drawing/2014/main" xmlns="" id="{09D05A47-F0CC-B129-62E5-8B95296AF980}"/>
              </a:ext>
            </a:extLst>
          </p:cNvPr>
          <p:cNvSpPr>
            <a:spLocks noGrp="1"/>
          </p:cNvSpPr>
          <p:nvPr>
            <p:ph idx="1"/>
          </p:nvPr>
        </p:nvSpPr>
        <p:spPr>
          <a:xfrm>
            <a:off x="637127" y="1437463"/>
            <a:ext cx="11090274" cy="5201700"/>
          </a:xfrm>
        </p:spPr>
        <p:txBody>
          <a:bodyPr vert="horz" wrap="square" lIns="0" tIns="0" rIns="0" bIns="0" rtlCol="0" anchor="t">
            <a:normAutofit lnSpcReduction="10000"/>
          </a:bodyPr>
          <a:lstStyle/>
          <a:p>
            <a:r>
              <a:rPr lang="tr-TR" dirty="0">
                <a:solidFill>
                  <a:schemeClr val="tx1"/>
                </a:solidFill>
                <a:ea typeface="Source Sans Pro"/>
              </a:rPr>
              <a:t>1. Kişiliğin Çocuk Yönü</a:t>
            </a:r>
            <a:br>
              <a:rPr lang="tr-TR" dirty="0">
                <a:solidFill>
                  <a:schemeClr val="tx1"/>
                </a:solidFill>
                <a:ea typeface="Source Sans Pro"/>
              </a:rPr>
            </a:br>
            <a:r>
              <a:rPr lang="tr-TR" dirty="0" err="1">
                <a:solidFill>
                  <a:schemeClr val="tx1"/>
                </a:solidFill>
                <a:ea typeface="Source Sans Pro"/>
              </a:rPr>
              <a:t>Berne'ye</a:t>
            </a:r>
            <a:r>
              <a:rPr lang="tr-TR" dirty="0">
                <a:solidFill>
                  <a:schemeClr val="tx1"/>
                </a:solidFill>
                <a:ea typeface="Source Sans Pro"/>
              </a:rPr>
              <a:t> göre her insan kısmen çocuktur. Çünkü sorumsuzluk, bencillik, eğlence arama ve başka bazı çocuksu tutumlar bir noktaya kadar hemen hemen herkeste </a:t>
            </a:r>
            <a:r>
              <a:rPr lang="tr-TR" dirty="0" err="1">
                <a:solidFill>
                  <a:schemeClr val="tx1"/>
                </a:solidFill>
                <a:ea typeface="Source Sans Pro"/>
              </a:rPr>
              <a:t>bulnur</a:t>
            </a:r>
            <a:r>
              <a:rPr lang="tr-TR" dirty="0">
                <a:solidFill>
                  <a:schemeClr val="tx1"/>
                </a:solidFill>
                <a:ea typeface="Source Sans Pro"/>
              </a:rPr>
              <a:t>. Eğer birey sürekli olarak çocuksu davranışlar sergilerse, içgüdüsel ve istenmeyen özelliklere dönüşür.  Ortamsal koşullar uygun olduğunda saklı olan çocuksu yön hemen kendini dışa vurur.  Örneğin, yaşlı insanların kendi aralarında şakalaşmaları</a:t>
            </a:r>
          </a:p>
          <a:p>
            <a:r>
              <a:rPr lang="tr-TR" dirty="0">
                <a:solidFill>
                  <a:schemeClr val="tx1"/>
                </a:solidFill>
                <a:ea typeface="Source Sans Pro"/>
              </a:rPr>
              <a:t>2. Kişiliğin Ebeveyn Yönü</a:t>
            </a:r>
            <a:br>
              <a:rPr lang="tr-TR" dirty="0">
                <a:solidFill>
                  <a:schemeClr val="tx1"/>
                </a:solidFill>
                <a:ea typeface="Source Sans Pro"/>
              </a:rPr>
            </a:br>
            <a:r>
              <a:rPr lang="tr-TR" dirty="0">
                <a:solidFill>
                  <a:schemeClr val="tx1"/>
                </a:solidFill>
                <a:ea typeface="Source Sans Pro"/>
              </a:rPr>
              <a:t>İnsanlar kendi kişilik yapılarında bir ebeveynlik oluştururlar. Bu süreçte oluşan benliğe kişiliğin ebeveyn yönü adı verilmiştir. Davranışlarını öğüt ve yasaklarla kontrol altında tutan ve düzenleyen bireyin zihinsel yapısı onun kişiliğinin ebeveyn yönünü oluşturur.</a:t>
            </a:r>
          </a:p>
          <a:p>
            <a:r>
              <a:rPr lang="tr-TR" dirty="0">
                <a:solidFill>
                  <a:schemeClr val="tx1"/>
                </a:solidFill>
                <a:ea typeface="Source Sans Pro"/>
              </a:rPr>
              <a:t>3. Kişiliğin Olgun Yönü</a:t>
            </a:r>
            <a:br>
              <a:rPr lang="tr-TR" dirty="0">
                <a:solidFill>
                  <a:schemeClr val="tx1"/>
                </a:solidFill>
                <a:ea typeface="Source Sans Pro"/>
              </a:rPr>
            </a:br>
            <a:r>
              <a:rPr lang="tr-TR" dirty="0">
                <a:solidFill>
                  <a:schemeClr val="tx1"/>
                </a:solidFill>
                <a:ea typeface="Source Sans Pro"/>
              </a:rPr>
              <a:t>İnsanın çocukluk yönünü disipline eden eğilimleri ortama uygun hale getirir. Böylece insanın doğal olarak yapmak isteyip de yapamadığı şeyler olgun kısım sayesinde bastırılır. Kişiliğin olgun yönü, çocuk yön ve ebeveyn yön arasında dengeyi sağlayan bir unsurdur.</a:t>
            </a: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1977593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5A1981D-0CD8-E0ED-C96C-3020C870085E}"/>
              </a:ext>
            </a:extLst>
          </p:cNvPr>
          <p:cNvSpPr>
            <a:spLocks noGrp="1"/>
          </p:cNvSpPr>
          <p:nvPr>
            <p:ph type="title"/>
          </p:nvPr>
        </p:nvSpPr>
        <p:spPr/>
        <p:txBody>
          <a:bodyPr/>
          <a:lstStyle/>
          <a:p>
            <a:r>
              <a:rPr lang="tr-TR"/>
              <a:t>G. KAREN HORNEY'İN KİŞİLİK KURAMI</a:t>
            </a:r>
          </a:p>
        </p:txBody>
      </p:sp>
      <p:sp>
        <p:nvSpPr>
          <p:cNvPr id="3" name="İçerik Yer Tutucusu 2">
            <a:extLst>
              <a:ext uri="{FF2B5EF4-FFF2-40B4-BE49-F238E27FC236}">
                <a16:creationId xmlns:a16="http://schemas.microsoft.com/office/drawing/2014/main" xmlns="" id="{E25F11C8-4AC6-6E7D-3C5C-9D0C6390E6C3}"/>
              </a:ext>
            </a:extLst>
          </p:cNvPr>
          <p:cNvSpPr>
            <a:spLocks noGrp="1"/>
          </p:cNvSpPr>
          <p:nvPr>
            <p:ph idx="1"/>
          </p:nvPr>
        </p:nvSpPr>
        <p:spPr>
          <a:xfrm>
            <a:off x="550863" y="1595615"/>
            <a:ext cx="11090274" cy="4497209"/>
          </a:xfrm>
        </p:spPr>
        <p:txBody>
          <a:bodyPr vert="horz" wrap="square" lIns="0" tIns="0" rIns="0" bIns="0" rtlCol="0" anchor="t">
            <a:normAutofit fontScale="92500" lnSpcReduction="20000"/>
          </a:bodyPr>
          <a:lstStyle/>
          <a:p>
            <a:r>
              <a:rPr lang="tr-TR" dirty="0" err="1">
                <a:solidFill>
                  <a:schemeClr val="tx1"/>
                </a:solidFill>
                <a:ea typeface="Source Sans Pro"/>
              </a:rPr>
              <a:t>Horney</a:t>
            </a:r>
            <a:r>
              <a:rPr lang="tr-TR" dirty="0">
                <a:solidFill>
                  <a:schemeClr val="tx1"/>
                </a:solidFill>
                <a:ea typeface="Source Sans Pro"/>
              </a:rPr>
              <a:t>, insan davranışlarının kalıtımsal faktörlerden ziyade toplumsal etkilenmelerle şekillendiğini ileri sürmüştür.  </a:t>
            </a:r>
            <a:r>
              <a:rPr lang="tr-TR" dirty="0" err="1">
                <a:solidFill>
                  <a:schemeClr val="tx1"/>
                </a:solidFill>
                <a:ea typeface="Source Sans Pro"/>
              </a:rPr>
              <a:t>Horney'e</a:t>
            </a:r>
            <a:r>
              <a:rPr lang="tr-TR" dirty="0">
                <a:solidFill>
                  <a:schemeClr val="tx1"/>
                </a:solidFill>
                <a:ea typeface="Source Sans Pro"/>
              </a:rPr>
              <a:t> göre yalnızca nevrotikler değil bütün insanlar yaşamın bütün sorunları ile uğraşmakta ve çözmek için yoğun bir çaba sarf etmektedirler. Nevrotik olmayanlar bu sorunların üstesinden kolayca gelirken, nevrotikler bu konuda başarılı olamamaktadır.  </a:t>
            </a:r>
            <a:r>
              <a:rPr lang="tr-TR" dirty="0" err="1">
                <a:solidFill>
                  <a:schemeClr val="tx1"/>
                </a:solidFill>
                <a:ea typeface="Source Sans Pro"/>
              </a:rPr>
              <a:t>Horney'e</a:t>
            </a:r>
            <a:r>
              <a:rPr lang="tr-TR" dirty="0">
                <a:solidFill>
                  <a:schemeClr val="tx1"/>
                </a:solidFill>
                <a:ea typeface="Source Sans Pro"/>
              </a:rPr>
              <a:t> göre bunun nedeni nevrotiklerin aşırı bir ihtiyaç içinde olmalarıdır. </a:t>
            </a:r>
            <a:r>
              <a:rPr lang="tr-TR" dirty="0" err="1">
                <a:solidFill>
                  <a:schemeClr val="tx1"/>
                </a:solidFill>
                <a:ea typeface="Source Sans Pro"/>
              </a:rPr>
              <a:t>Horney</a:t>
            </a:r>
            <a:r>
              <a:rPr lang="tr-TR" dirty="0">
                <a:solidFill>
                  <a:schemeClr val="tx1"/>
                </a:solidFill>
                <a:ea typeface="Source Sans Pro"/>
              </a:rPr>
              <a:t>, 10 tane nevrotik ihtiyaç </a:t>
            </a:r>
            <a:r>
              <a:rPr lang="tr-TR" dirty="0" err="1">
                <a:solidFill>
                  <a:schemeClr val="tx1"/>
                </a:solidFill>
                <a:ea typeface="Source Sans Pro"/>
              </a:rPr>
              <a:t>tesptit</a:t>
            </a:r>
            <a:r>
              <a:rPr lang="tr-TR" dirty="0">
                <a:solidFill>
                  <a:schemeClr val="tx1"/>
                </a:solidFill>
                <a:ea typeface="Source Sans Pro"/>
              </a:rPr>
              <a:t> etmiştir. Bunlar;</a:t>
            </a:r>
          </a:p>
          <a:p>
            <a:r>
              <a:rPr lang="tr-TR" dirty="0">
                <a:solidFill>
                  <a:schemeClr val="tx1"/>
                </a:solidFill>
                <a:ea typeface="Source Sans Pro"/>
              </a:rPr>
              <a:t>1.Sevgi ve Onay</a:t>
            </a:r>
            <a:br>
              <a:rPr lang="tr-TR" dirty="0">
                <a:solidFill>
                  <a:schemeClr val="tx1"/>
                </a:solidFill>
                <a:ea typeface="Source Sans Pro"/>
              </a:rPr>
            </a:br>
            <a:r>
              <a:rPr lang="tr-TR" dirty="0">
                <a:solidFill>
                  <a:schemeClr val="tx1"/>
                </a:solidFill>
                <a:ea typeface="Source Sans Pro"/>
              </a:rPr>
              <a:t>2.Eş İsteği</a:t>
            </a:r>
            <a:br>
              <a:rPr lang="tr-TR" dirty="0">
                <a:solidFill>
                  <a:schemeClr val="tx1"/>
                </a:solidFill>
                <a:ea typeface="Source Sans Pro"/>
              </a:rPr>
            </a:br>
            <a:r>
              <a:rPr lang="tr-TR" dirty="0">
                <a:solidFill>
                  <a:schemeClr val="tx1"/>
                </a:solidFill>
                <a:ea typeface="Source Sans Pro"/>
              </a:rPr>
              <a:t>3. Yaşamı Daraltmak</a:t>
            </a:r>
            <a:br>
              <a:rPr lang="tr-TR" dirty="0">
                <a:solidFill>
                  <a:schemeClr val="tx1"/>
                </a:solidFill>
                <a:ea typeface="Source Sans Pro"/>
              </a:rPr>
            </a:br>
            <a:r>
              <a:rPr lang="tr-TR" dirty="0">
                <a:solidFill>
                  <a:schemeClr val="tx1"/>
                </a:solidFill>
                <a:ea typeface="Source Sans Pro"/>
              </a:rPr>
              <a:t>4. Diğer insanların Üzerinde Denetim ya da Güç Kazanma İsteği</a:t>
            </a:r>
            <a:br>
              <a:rPr lang="tr-TR" dirty="0">
                <a:solidFill>
                  <a:schemeClr val="tx1"/>
                </a:solidFill>
                <a:ea typeface="Source Sans Pro"/>
              </a:rPr>
            </a:br>
            <a:r>
              <a:rPr lang="tr-TR" dirty="0">
                <a:solidFill>
                  <a:schemeClr val="tx1"/>
                </a:solidFill>
                <a:ea typeface="Source Sans Pro"/>
              </a:rPr>
              <a:t>5.Diğer İnsanları Sömürme</a:t>
            </a:r>
            <a:br>
              <a:rPr lang="tr-TR" dirty="0">
                <a:solidFill>
                  <a:schemeClr val="tx1"/>
                </a:solidFill>
                <a:ea typeface="Source Sans Pro"/>
              </a:rPr>
            </a:br>
            <a:r>
              <a:rPr lang="tr-TR" dirty="0">
                <a:solidFill>
                  <a:schemeClr val="tx1"/>
                </a:solidFill>
                <a:ea typeface="Source Sans Pro"/>
              </a:rPr>
              <a:t>6.Sosyal Tanınma</a:t>
            </a:r>
            <a:br>
              <a:rPr lang="tr-TR" dirty="0">
                <a:solidFill>
                  <a:schemeClr val="tx1"/>
                </a:solidFill>
                <a:ea typeface="Source Sans Pro"/>
              </a:rPr>
            </a:br>
            <a:r>
              <a:rPr lang="tr-TR" dirty="0">
                <a:solidFill>
                  <a:schemeClr val="tx1"/>
                </a:solidFill>
                <a:ea typeface="Source Sans Pro"/>
              </a:rPr>
              <a:t>7. Diğer İnsanlardan Bireysel Hayranlık Bekleme</a:t>
            </a:r>
            <a:br>
              <a:rPr lang="tr-TR" dirty="0">
                <a:solidFill>
                  <a:schemeClr val="tx1"/>
                </a:solidFill>
                <a:ea typeface="Source Sans Pro"/>
              </a:rPr>
            </a:br>
            <a:r>
              <a:rPr lang="tr-TR" dirty="0">
                <a:solidFill>
                  <a:schemeClr val="tx1"/>
                </a:solidFill>
                <a:ea typeface="Source Sans Pro"/>
              </a:rPr>
              <a:t>8.Kişisel Başarı</a:t>
            </a:r>
            <a:br>
              <a:rPr lang="tr-TR" dirty="0">
                <a:solidFill>
                  <a:schemeClr val="tx1"/>
                </a:solidFill>
                <a:ea typeface="Source Sans Pro"/>
              </a:rPr>
            </a:br>
            <a:r>
              <a:rPr lang="tr-TR" dirty="0">
                <a:solidFill>
                  <a:schemeClr val="tx1"/>
                </a:solidFill>
                <a:ea typeface="Source Sans Pro"/>
              </a:rPr>
              <a:t>9.Yeterlilik ve Bağımsızlık</a:t>
            </a:r>
            <a:br>
              <a:rPr lang="tr-TR" dirty="0">
                <a:solidFill>
                  <a:schemeClr val="tx1"/>
                </a:solidFill>
                <a:ea typeface="Source Sans Pro"/>
              </a:rPr>
            </a:br>
            <a:r>
              <a:rPr lang="tr-TR" dirty="0">
                <a:solidFill>
                  <a:schemeClr val="tx1"/>
                </a:solidFill>
                <a:ea typeface="Source Sans Pro"/>
              </a:rPr>
              <a:t>10.Mükemmelliyetçilik</a:t>
            </a:r>
          </a:p>
        </p:txBody>
      </p:sp>
    </p:spTree>
    <p:extLst>
      <p:ext uri="{BB962C8B-B14F-4D97-AF65-F5344CB8AC3E}">
        <p14:creationId xmlns:p14="http://schemas.microsoft.com/office/powerpoint/2010/main" val="26123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ABE23A8-EE30-62B1-8022-72354CD33551}"/>
              </a:ext>
            </a:extLst>
          </p:cNvPr>
          <p:cNvSpPr>
            <a:spLocks noGrp="1"/>
          </p:cNvSpPr>
          <p:nvPr>
            <p:ph type="title"/>
          </p:nvPr>
        </p:nvSpPr>
        <p:spPr/>
        <p:txBody>
          <a:bodyPr/>
          <a:lstStyle/>
          <a:p>
            <a:r>
              <a:rPr lang="tr-TR"/>
              <a:t>H. ERIK ERIKSON'UN KİŞİLİK KURAMI</a:t>
            </a:r>
          </a:p>
        </p:txBody>
      </p:sp>
      <p:sp>
        <p:nvSpPr>
          <p:cNvPr id="3" name="İçerik Yer Tutucusu 2">
            <a:extLst>
              <a:ext uri="{FF2B5EF4-FFF2-40B4-BE49-F238E27FC236}">
                <a16:creationId xmlns:a16="http://schemas.microsoft.com/office/drawing/2014/main" xmlns="" id="{48CD51D5-9773-8690-74D4-48122761A4E8}"/>
              </a:ext>
            </a:extLst>
          </p:cNvPr>
          <p:cNvSpPr>
            <a:spLocks noGrp="1"/>
          </p:cNvSpPr>
          <p:nvPr>
            <p:ph idx="1"/>
          </p:nvPr>
        </p:nvSpPr>
        <p:spPr>
          <a:xfrm>
            <a:off x="550863" y="1379954"/>
            <a:ext cx="11090274" cy="4712870"/>
          </a:xfrm>
        </p:spPr>
        <p:txBody>
          <a:bodyPr vert="horz" wrap="square" lIns="0" tIns="0" rIns="0" bIns="0" rtlCol="0" anchor="t">
            <a:normAutofit/>
          </a:bodyPr>
          <a:lstStyle/>
          <a:p>
            <a:r>
              <a:rPr lang="tr-TR" dirty="0">
                <a:solidFill>
                  <a:schemeClr val="tx1"/>
                </a:solidFill>
                <a:ea typeface="+mn-lt"/>
                <a:cs typeface="+mn-lt"/>
              </a:rPr>
              <a:t>Erikson’un kişilik kuramı, insan yaşamının sekiz zaman dilimine bölünmesiyle oluşan birbirinden farklı çağlardan oluşmaktadır. Bu zaman dilimlerinin ortak bir özelliği, olumlu ve olumsuz iki kutbunun oluşudur. Yani güven kazanımı olumlu bir kutup iken; onun karşıtı, güven kaybı ise olumsuz bir kutuptur.</a:t>
            </a:r>
          </a:p>
          <a:p>
            <a:pPr marL="0" indent="0"/>
            <a:r>
              <a:rPr lang="tr-TR" dirty="0">
                <a:solidFill>
                  <a:schemeClr val="tx1"/>
                </a:solidFill>
                <a:ea typeface="+mn-lt"/>
                <a:cs typeface="+mn-lt"/>
              </a:rPr>
              <a:t>1. TEMEL GÜVENE KARŞILIK TEMEL GÜVENSİZLİK</a:t>
            </a:r>
            <a:endParaRPr lang="tr-TR">
              <a:solidFill>
                <a:schemeClr val="tx1"/>
              </a:solidFill>
              <a:ea typeface="Source Sans Pro"/>
            </a:endParaRPr>
          </a:p>
          <a:p>
            <a:pPr marL="0" indent="0">
              <a:buNone/>
            </a:pPr>
            <a:r>
              <a:rPr lang="tr-TR" dirty="0">
                <a:solidFill>
                  <a:schemeClr val="tx1"/>
                </a:solidFill>
                <a:ea typeface="+mn-lt"/>
                <a:cs typeface="+mn-lt"/>
              </a:rPr>
              <a:t>Bebekler hayatlarının ilk zamanlarında çevrelerine ve dünyaya güvenip güvenmeyeceklerine dair bir kanaat edinmektedirler. Bebeğin ilk psiko-sosyal görevi güvenmeyi öğrenmektir. Bu devrede bebeğin, annesiyle tensel teması son derece yüksek frekansa sahiptir. Annesiyle olan duygusal bağlılığı çok önemlidir. Eğer bebeklerin fizyolojik (beslenme, temizlenme, dinlenme, uyku) ihtiyaçları giderilirse; bebeklerle sevecen, tutarlı, düzenli bir ilişki geliştirilirse, bebek kendisinin sevildiğinden emin olursa, kendisini güvende hissedecek ve hayatının devam etmesi için her hangi bir engel hissetmeyecektir.</a:t>
            </a:r>
            <a:endParaRPr lang="tr-TR">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385043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A0D4A06-4339-A4FC-400E-E82AB439A553}"/>
              </a:ext>
            </a:extLst>
          </p:cNvPr>
          <p:cNvSpPr>
            <a:spLocks noGrp="1"/>
          </p:cNvSpPr>
          <p:nvPr>
            <p:ph idx="1"/>
          </p:nvPr>
        </p:nvSpPr>
        <p:spPr>
          <a:xfrm>
            <a:off x="550863" y="258520"/>
            <a:ext cx="11090274" cy="6308756"/>
          </a:xfrm>
        </p:spPr>
        <p:txBody>
          <a:bodyPr vert="horz" wrap="square" lIns="0" tIns="0" rIns="0" bIns="0" rtlCol="0" anchor="t">
            <a:normAutofit/>
          </a:bodyPr>
          <a:lstStyle/>
          <a:p>
            <a:pPr marL="0" indent="0"/>
            <a:r>
              <a:rPr lang="tr-TR" dirty="0">
                <a:solidFill>
                  <a:schemeClr val="tx1"/>
                </a:solidFill>
                <a:ea typeface="+mn-lt"/>
                <a:cs typeface="+mn-lt"/>
              </a:rPr>
              <a:t>ÖZERKLİĞE KARŞI ŞÜPHE</a:t>
            </a:r>
            <a:br>
              <a:rPr lang="tr-TR" dirty="0">
                <a:solidFill>
                  <a:schemeClr val="tx1"/>
                </a:solidFill>
                <a:ea typeface="+mn-lt"/>
                <a:cs typeface="+mn-lt"/>
              </a:rPr>
            </a:br>
            <a:r>
              <a:rPr lang="tr-TR" dirty="0">
                <a:solidFill>
                  <a:schemeClr val="tx1"/>
                </a:solidFill>
                <a:ea typeface="+mn-lt"/>
                <a:cs typeface="+mn-lt"/>
              </a:rPr>
              <a:t>Çocuklar bu yıllarda sürekli yeni şeyler öğrenme çabası içindedirler, bu sebeple, kendilerini ve çevrelerini tanımaya başlarlar. Sürekli keşfetme çabası hakimdir. Bu dönemde çocuklar bağımsızlık ihtiyacı hissederler, bununda giderilmesi içinde özerklik isterler. Çocukların yeni ilgilerine karşı ebeveynlerin tutumları, çocukların bu devrede bağımsızlığa karşı utanma ve kuşkuculuk duygularını yaşamasına sebep olur. Eğer ebeveyn çocuğunun ilgilerini sınırlandırmaz, sorularını yanıtlarsa; çocuk, ebeveyn desteğini ve güvenini bir çok aktivitesinde alabilirse, hem kendi özerkliğini sağlamış olacak, hem de “ben kendimim”, “başkalarının malı değilim” diyebilecektir. Yapılabilecek rehberlik çalışmalarıyla çocukların yetenekleri ilgileri keşfedilecek, kendine güvenme, saygı ve kabul edilme duygularını yaşaması sağlanacaktır.</a:t>
            </a:r>
            <a:endParaRPr lang="tr-TR" dirty="0">
              <a:solidFill>
                <a:schemeClr val="tx1"/>
              </a:solidFill>
              <a:ea typeface="Source Sans Pro"/>
            </a:endParaRPr>
          </a:p>
          <a:p>
            <a:pPr marL="0" indent="0"/>
            <a:r>
              <a:rPr lang="tr-TR" dirty="0">
                <a:solidFill>
                  <a:schemeClr val="tx1"/>
                </a:solidFill>
                <a:ea typeface="+mn-lt"/>
                <a:cs typeface="+mn-lt"/>
              </a:rPr>
              <a:t>İNİSİYATİF KULLANMAYA KARŞI SUÇLULUK DUYGUSU</a:t>
            </a:r>
            <a:br>
              <a:rPr lang="tr-TR" dirty="0">
                <a:solidFill>
                  <a:schemeClr val="tx1"/>
                </a:solidFill>
                <a:ea typeface="+mn-lt"/>
                <a:cs typeface="+mn-lt"/>
              </a:rPr>
            </a:br>
            <a:r>
              <a:rPr lang="tr-TR" dirty="0">
                <a:solidFill>
                  <a:schemeClr val="tx1"/>
                </a:solidFill>
                <a:ea typeface="+mn-lt"/>
                <a:cs typeface="+mn-lt"/>
              </a:rPr>
              <a:t>Çocukların büyümesi için salgılanan hormonlar, onların çok enerjik bir fizyolojisinin olmasını sağlar. Çocuklar bu sebeple aşırı hareketlidirler. Bu fazla enerji, çocuğun bir takım yeni aktivitelere yönlenmesine sebep olur. Yaptığı her davranış ebeveyninin hoşuna gitmeyebilir. Çocuklar bir çok aksiyon içindedirler</a:t>
            </a:r>
            <a:endParaRPr lang="tr-TR">
              <a:solidFill>
                <a:schemeClr val="tx1"/>
              </a:solidFill>
              <a:ea typeface="Source Sans Pro"/>
            </a:endParaRPr>
          </a:p>
          <a:p>
            <a:pPr marL="0" indent="0"/>
            <a:endParaRPr lang="tr-TR" dirty="0">
              <a:solidFill>
                <a:srgbClr val="FFFFFF">
                  <a:alpha val="60000"/>
                </a:srgbClr>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72149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767E8E9-C4D6-64A1-C8A9-40CC7D54B69E}"/>
              </a:ext>
            </a:extLst>
          </p:cNvPr>
          <p:cNvSpPr>
            <a:spLocks noGrp="1"/>
          </p:cNvSpPr>
          <p:nvPr>
            <p:ph idx="1"/>
          </p:nvPr>
        </p:nvSpPr>
        <p:spPr>
          <a:xfrm>
            <a:off x="550863" y="330407"/>
            <a:ext cx="11090274" cy="5762417"/>
          </a:xfrm>
        </p:spPr>
        <p:txBody>
          <a:bodyPr vert="horz" wrap="square" lIns="0" tIns="0" rIns="0" bIns="0" rtlCol="0" anchor="t">
            <a:normAutofit fontScale="92500" lnSpcReduction="10000"/>
          </a:bodyPr>
          <a:lstStyle/>
          <a:p>
            <a:pPr marL="0" indent="0"/>
            <a:r>
              <a:rPr lang="tr-TR" dirty="0">
                <a:solidFill>
                  <a:schemeClr val="tx1"/>
                </a:solidFill>
                <a:ea typeface="+mn-lt"/>
                <a:cs typeface="+mn-lt"/>
              </a:rPr>
              <a:t>BAŞARIYA KARŞI AŞAĞILIK DUYGUSU</a:t>
            </a:r>
            <a:endParaRPr lang="tr-TR">
              <a:solidFill>
                <a:schemeClr val="tx1"/>
              </a:solidFill>
              <a:ea typeface="Source Sans Pro"/>
            </a:endParaRPr>
          </a:p>
          <a:p>
            <a:r>
              <a:rPr lang="tr-TR" dirty="0">
                <a:solidFill>
                  <a:schemeClr val="tx1"/>
                </a:solidFill>
                <a:ea typeface="+mn-lt"/>
                <a:cs typeface="+mn-lt"/>
              </a:rPr>
              <a:t>Çocuklar, artık okullu olmuşlardır ve yepyeni bir çevre, yepyeni ilişkiler ve dünya öğrenmişlerdir. Öğretmenler, arkadaş ve akran grupları, klikler çocuğun önem verdiği şeyler arasındadır. Ebeveynler, öğretmenler, bu devrede çocuklarla olan ilişki biçimlerine göre çocukların başarı veya aşağılık duygularını yaşamalarına sebep olabilmektedirler. Okulda başarılı olan çocuklar evde ve okulda aldıkları geribildirimlerle başarı duygusunu yaşamakta ve olumlu bir akademik benlik geliştirmektedirler.</a:t>
            </a:r>
            <a:endParaRPr lang="tr-TR">
              <a:solidFill>
                <a:schemeClr val="tx1"/>
              </a:solidFill>
              <a:ea typeface="Source Sans Pro"/>
            </a:endParaRPr>
          </a:p>
          <a:p>
            <a:pPr marL="0" indent="0"/>
            <a:r>
              <a:rPr lang="en-US" dirty="0">
                <a:solidFill>
                  <a:schemeClr val="tx1"/>
                </a:solidFill>
              </a:rPr>
              <a:t/>
            </a:r>
            <a:br>
              <a:rPr lang="en-US" dirty="0">
                <a:solidFill>
                  <a:schemeClr val="tx1"/>
                </a:solidFill>
              </a:rPr>
            </a:br>
            <a:r>
              <a:rPr lang="tr-TR" dirty="0">
                <a:solidFill>
                  <a:schemeClr val="tx1"/>
                </a:solidFill>
                <a:ea typeface="+mn-lt"/>
                <a:cs typeface="+mn-lt"/>
              </a:rPr>
              <a:t>KİMLİK KAZANMAYA KARŞI ROL KARMAŞASI</a:t>
            </a:r>
            <a:endParaRPr lang="tr-TR" dirty="0">
              <a:solidFill>
                <a:schemeClr val="tx1"/>
              </a:solidFill>
              <a:ea typeface="Source Sans Pro"/>
            </a:endParaRPr>
          </a:p>
          <a:p>
            <a:r>
              <a:rPr lang="tr-TR" dirty="0">
                <a:solidFill>
                  <a:schemeClr val="tx1"/>
                </a:solidFill>
                <a:ea typeface="+mn-lt"/>
                <a:cs typeface="+mn-lt"/>
              </a:rPr>
              <a:t>Bu evre ergenliğin içinde bulunduğu dönemdir. Ergenler başta kendilerinin kim olduğundan, yaşamın amacından, hayatın sonundan, geleceğini nasıl yönlendireceğinden tutunda dünya görüşlerine, yaşam biçimlerine kadar bir çok kimlik problemini çözümlemekle uğraşırlar. Bütün problemlerine bireysel çözümlerini aramaktadırlar. Tıpkı bir tünele girmişlerdir. Adı kimlik olan bu tünelde kendilerine en uygun kimlik yapısını seçip o tünelden çıkmaya uğraşırlar. Bir kimlik kazanma çabası sürer gider. En doğrusuna karar vermek için kimliklerin çoğu elbise gibi giyilip çıkarılır. Bu yaşanan karmaşayı “kimlik bunalımı” olarak isimlendirebiliriz. Kimi ergenler tünelden çıkamaz. Başarısız olurlar ve bir kimlik geliştiremezler. Kimi ise kendisinin değerlerini kimsenin kabul etmediğini görerek, toplumsal olmayan değerlere sahip gruplarla birlikte olarak “ters kimlik” geliştirirler.</a:t>
            </a:r>
            <a:endParaRPr lang="tr-TR">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876994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3B72006-0AD1-B63F-0C23-117CA44E3686}"/>
              </a:ext>
            </a:extLst>
          </p:cNvPr>
          <p:cNvSpPr>
            <a:spLocks noGrp="1"/>
          </p:cNvSpPr>
          <p:nvPr>
            <p:ph idx="1"/>
          </p:nvPr>
        </p:nvSpPr>
        <p:spPr>
          <a:xfrm>
            <a:off x="133920" y="186633"/>
            <a:ext cx="11636613" cy="6481285"/>
          </a:xfrm>
        </p:spPr>
        <p:txBody>
          <a:bodyPr vert="horz" wrap="square" lIns="0" tIns="0" rIns="0" bIns="0" rtlCol="0" anchor="t">
            <a:normAutofit/>
          </a:bodyPr>
          <a:lstStyle/>
          <a:p>
            <a:pPr marL="0" indent="0"/>
            <a:r>
              <a:rPr lang="tr-TR" dirty="0">
                <a:solidFill>
                  <a:schemeClr val="tx1"/>
                </a:solidFill>
                <a:ea typeface="+mn-lt"/>
                <a:cs typeface="+mn-lt"/>
              </a:rPr>
              <a:t>YAKINLIK KURMAYA KARŞI SOYUTLAMA</a:t>
            </a:r>
            <a:endParaRPr lang="tr-TR">
              <a:solidFill>
                <a:schemeClr val="tx1"/>
              </a:solidFill>
              <a:ea typeface="Source Sans Pro"/>
            </a:endParaRPr>
          </a:p>
          <a:p>
            <a:pPr marL="0" indent="0">
              <a:buNone/>
            </a:pPr>
            <a:r>
              <a:rPr lang="tr-TR" dirty="0">
                <a:solidFill>
                  <a:schemeClr val="tx1"/>
                </a:solidFill>
                <a:ea typeface="+mn-lt"/>
                <a:cs typeface="+mn-lt"/>
              </a:rPr>
              <a:t>Kimlik bunalımını sağlıklı bir şekilde çözüme kavuşurmuş genç yetişkinler, yeni dostluklar ve daimi olacak arkadaşlıklar edinmek isteyecektir. Kendi kimliğini başkalarınınkiyle kaynaştırmaya istekli ve gönüllüdür. Bunlardan en önemlisi ise evlilik yapacağı insanla yaşayacağı iletişimdir. Sosyal bir çevre ve yeni sosyal ilişkiler kuracaktır. Diğer </a:t>
            </a:r>
            <a:r>
              <a:rPr lang="tr-TR" dirty="0" err="1">
                <a:solidFill>
                  <a:schemeClr val="tx1"/>
                </a:solidFill>
                <a:ea typeface="+mn-lt"/>
                <a:cs typeface="+mn-lt"/>
              </a:rPr>
              <a:t>insalarca</a:t>
            </a:r>
            <a:r>
              <a:rPr lang="tr-TR" dirty="0">
                <a:solidFill>
                  <a:schemeClr val="tx1"/>
                </a:solidFill>
                <a:ea typeface="+mn-lt"/>
                <a:cs typeface="+mn-lt"/>
              </a:rPr>
              <a:t> kabul görme, onay alma sıkı ve kalıcı dostluklar kurma bu devrede kazanılması gereken niteliklerdir. Bu süreçte başarılı olan genç yetişkinler diğer insanlarla olan birlikteliklerinde yakınlık duygusu yaşarken, başarısız olanlar yalıtılmışlık, uzaklaşma duygularını ve bunun ezikliğini yaşayacaklardır.</a:t>
            </a:r>
            <a:endParaRPr lang="tr-TR">
              <a:solidFill>
                <a:schemeClr val="tx1"/>
              </a:solidFill>
              <a:ea typeface="Source Sans Pro"/>
            </a:endParaRPr>
          </a:p>
          <a:p>
            <a:r>
              <a:rPr lang="tr-TR" dirty="0">
                <a:solidFill>
                  <a:schemeClr val="tx1"/>
                </a:solidFill>
                <a:ea typeface="+mn-lt"/>
                <a:cs typeface="+mn-lt"/>
              </a:rPr>
              <a:t>ÜRETKENLİĞE KARŞI DURGUNLUK</a:t>
            </a:r>
            <a:endParaRPr lang="tr-TR" dirty="0">
              <a:solidFill>
                <a:schemeClr val="tx1"/>
              </a:solidFill>
              <a:ea typeface="Source Sans Pro"/>
            </a:endParaRPr>
          </a:p>
          <a:p>
            <a:pPr marL="0" indent="0">
              <a:buNone/>
            </a:pPr>
            <a:r>
              <a:rPr lang="tr-TR" dirty="0">
                <a:solidFill>
                  <a:schemeClr val="tx1"/>
                </a:solidFill>
                <a:ea typeface="+mn-lt"/>
                <a:cs typeface="+mn-lt"/>
              </a:rPr>
              <a:t>Birey, bu devrede hayatından birinci dereceden sorumlu alan tek kişidir. Orta yetişkinlik diye ifade edilen bu zaman diliminde, eski birikimlerinden faydalanarak yeni şeyler üretme aşamasındadırlar. Gelecek kuşakları oluşturma ve onlara  yön verme çabası hakimdir. “Etkin bir hayat, etkin bir üretimle mümkün olur”  bu devreyi anlatmak için en önemli sözcük bütünüdür. Toplumsal faydalar gözetilerek alınan sorumluluklar yerine getirilir. İnsanlar adına bir şeyler yapma çabası gayet açık görülebilir.  Bu devrede problemli kimlik sahibi bireyler, kendilerinin de bir parçası olduğu toplumun faydalarını gözetmenin önemini umursamayarak, bu günlerde sıkça örneğini gördüğümüz sorumsuz çıkarcılıklarla meşgul olmayı daha faydalı bulmaktadırlar.</a:t>
            </a:r>
            <a:endParaRPr lang="tr-TR" dirty="0">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1623599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7AAC136-451B-7E94-6FB4-E7590B9C4CE3}"/>
              </a:ext>
            </a:extLst>
          </p:cNvPr>
          <p:cNvSpPr>
            <a:spLocks noGrp="1"/>
          </p:cNvSpPr>
          <p:nvPr>
            <p:ph idx="1"/>
          </p:nvPr>
        </p:nvSpPr>
        <p:spPr>
          <a:xfrm>
            <a:off x="550863" y="387916"/>
            <a:ext cx="9623784" cy="5057927"/>
          </a:xfrm>
        </p:spPr>
        <p:txBody>
          <a:bodyPr vert="horz" wrap="square" lIns="0" tIns="0" rIns="0" bIns="0" rtlCol="0" anchor="t">
            <a:normAutofit/>
          </a:bodyPr>
          <a:lstStyle/>
          <a:p>
            <a:r>
              <a:rPr lang="tr-TR" dirty="0">
                <a:solidFill>
                  <a:schemeClr val="tx1"/>
                </a:solidFill>
                <a:ea typeface="Source Sans Pro"/>
              </a:rPr>
              <a:t>Kişilik, bireyin iç ve dış çevresiyle kurduğu, diğer bireylerden ayırt edici, tutarlı ve yapılaşmış bir ilişki biçimidir. Bireyin ayırt edici özelliği, onu diğerlerinden farklı kılan özelliklerin hepsini ifade etmektedir. </a:t>
            </a:r>
          </a:p>
          <a:p>
            <a:r>
              <a:rPr lang="tr-TR" dirty="0" err="1">
                <a:solidFill>
                  <a:schemeClr val="tx1"/>
                </a:solidFill>
                <a:ea typeface="Source Sans Pro"/>
              </a:rPr>
              <a:t>Getzel</a:t>
            </a:r>
            <a:r>
              <a:rPr lang="tr-TR" dirty="0">
                <a:solidFill>
                  <a:schemeClr val="tx1"/>
                </a:solidFill>
                <a:ea typeface="Source Sans Pro"/>
              </a:rPr>
              <a:t>, </a:t>
            </a:r>
            <a:r>
              <a:rPr lang="tr-TR" dirty="0" err="1">
                <a:solidFill>
                  <a:schemeClr val="tx1"/>
                </a:solidFill>
                <a:ea typeface="Source Sans Pro"/>
              </a:rPr>
              <a:t>Allport</a:t>
            </a:r>
            <a:r>
              <a:rPr lang="tr-TR" dirty="0">
                <a:solidFill>
                  <a:schemeClr val="tx1"/>
                </a:solidFill>
                <a:ea typeface="Source Sans Pro"/>
              </a:rPr>
              <a:t> 50'ye yakın kişilik tanımını üç ana gruba ayırmıştır. </a:t>
            </a:r>
            <a:br>
              <a:rPr lang="tr-TR" dirty="0">
                <a:solidFill>
                  <a:schemeClr val="tx1"/>
                </a:solidFill>
                <a:ea typeface="Source Sans Pro"/>
              </a:rPr>
            </a:br>
            <a:r>
              <a:rPr lang="tr-TR" dirty="0">
                <a:solidFill>
                  <a:schemeClr val="tx1"/>
                </a:solidFill>
                <a:ea typeface="Source Sans Pro"/>
              </a:rPr>
              <a:t>- Kişiliğin davranışsal tanımları</a:t>
            </a:r>
            <a:br>
              <a:rPr lang="tr-TR" dirty="0">
                <a:solidFill>
                  <a:schemeClr val="tx1"/>
                </a:solidFill>
                <a:ea typeface="Source Sans Pro"/>
              </a:rPr>
            </a:br>
            <a:r>
              <a:rPr lang="tr-TR" dirty="0">
                <a:solidFill>
                  <a:schemeClr val="tx1"/>
                </a:solidFill>
                <a:ea typeface="Source Sans Pro"/>
              </a:rPr>
              <a:t>- Sosyal uyarıcı olarak kişilik</a:t>
            </a:r>
            <a:br>
              <a:rPr lang="tr-TR" dirty="0">
                <a:solidFill>
                  <a:schemeClr val="tx1"/>
                </a:solidFill>
                <a:ea typeface="Source Sans Pro"/>
              </a:rPr>
            </a:br>
            <a:r>
              <a:rPr lang="tr-TR" dirty="0">
                <a:solidFill>
                  <a:schemeClr val="tx1"/>
                </a:solidFill>
                <a:ea typeface="Source Sans Pro"/>
              </a:rPr>
              <a:t>- Derinlik psikolojisi açısından yapılan kişilik tanımları</a:t>
            </a:r>
          </a:p>
          <a:p>
            <a:r>
              <a:rPr lang="tr-TR" dirty="0">
                <a:solidFill>
                  <a:schemeClr val="tx1"/>
                </a:solidFill>
                <a:ea typeface="Source Sans Pro"/>
              </a:rPr>
              <a:t>Yapılan bütün araştırmaların sonucunda geniş kapsamlı bir tanım yapmak istersek, kişilik; insanın konuşma, düşünme, hissetme, olaylara ve insanlara bakış şekilleriyle, doğuştan getirdiği ve sonradan kazandığı, onu diğer insanlardan ayıran özelliklerin tümüdür.</a:t>
            </a:r>
          </a:p>
        </p:txBody>
      </p:sp>
    </p:spTree>
    <p:extLst>
      <p:ext uri="{BB962C8B-B14F-4D97-AF65-F5344CB8AC3E}">
        <p14:creationId xmlns:p14="http://schemas.microsoft.com/office/powerpoint/2010/main" val="2405186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EC00C29-6787-23A6-A253-01BBA5A1A842}"/>
              </a:ext>
            </a:extLst>
          </p:cNvPr>
          <p:cNvSpPr>
            <a:spLocks noGrp="1"/>
          </p:cNvSpPr>
          <p:nvPr>
            <p:ph idx="1"/>
          </p:nvPr>
        </p:nvSpPr>
        <p:spPr>
          <a:xfrm>
            <a:off x="550863" y="1293690"/>
            <a:ext cx="11090274" cy="4799134"/>
          </a:xfrm>
        </p:spPr>
        <p:txBody>
          <a:bodyPr vert="horz" wrap="square" lIns="0" tIns="0" rIns="0" bIns="0" rtlCol="0" anchor="t">
            <a:normAutofit/>
          </a:bodyPr>
          <a:lstStyle/>
          <a:p>
            <a:pPr marL="0" indent="0"/>
            <a:r>
              <a:rPr lang="tr-TR" dirty="0">
                <a:solidFill>
                  <a:schemeClr val="tx1"/>
                </a:solidFill>
                <a:ea typeface="+mn-lt"/>
                <a:cs typeface="+mn-lt"/>
              </a:rPr>
              <a:t>BENLİK BÜTÜNLÜĞÜNE KARŞI UMUTSUZLUK</a:t>
            </a:r>
            <a:endParaRPr lang="tr-TR" dirty="0">
              <a:solidFill>
                <a:schemeClr val="tx1"/>
              </a:solidFill>
              <a:ea typeface="Source Sans Pro"/>
            </a:endParaRPr>
          </a:p>
          <a:p>
            <a:pPr marL="0" indent="0">
              <a:buNone/>
            </a:pPr>
            <a:r>
              <a:rPr lang="tr-TR" dirty="0">
                <a:solidFill>
                  <a:schemeClr val="tx1"/>
                </a:solidFill>
                <a:ea typeface="+mn-lt"/>
                <a:cs typeface="+mn-lt"/>
              </a:rPr>
              <a:t>Son yetişkinlik olarak adlandırılan bu evrede, kişi o yaşına kadar yapıp ettiklerinin, “yapması gerekirken yapamadıklarının”, “yapmaması gerekirken yaptıklarının” hesabını, bir iç muhasebesini yapmaktadır. Kendi hayatını kendi gözüyle değerlendirmektedir. Nelerin eksik olduğunu, nelerin tam olduğunu gözlemlemektedir. Adeta kendi imtihanının sonuçlarını kavramaya çalışmaktadır. Çünkü ölüm gelmiştir ve kapıdadır. Belirlediği amaçları gerçekleştirebildiğini gören bireyler, mutluluklarını devam ettirebilmekte, buna karşılık amaçlarını gerçekleştiremeyen bireyler bir hayal kırıklığı yaşamaktadırlar.   Bunun aksine diğer bireyler, boş bir yaşam geçirmekten hayıflanmakta, ölümü korku ve kuşkuyla beklemenin acısını duymaktadırlar. Çevresiyle iletişimi kopmuş, hırçın, anlamayan ve anlaşılmayan kişilikleri vardır. Duyarlı ve sınırlı bir anlayış onlarla kurulabilecek en doğru iletişimdir.</a:t>
            </a:r>
            <a:endParaRPr lang="tr-TR" dirty="0">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45185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2937726-6F9D-FA64-974C-104ED41D799D}"/>
              </a:ext>
            </a:extLst>
          </p:cNvPr>
          <p:cNvSpPr>
            <a:spLocks noGrp="1"/>
          </p:cNvSpPr>
          <p:nvPr>
            <p:ph type="title"/>
          </p:nvPr>
        </p:nvSpPr>
        <p:spPr/>
        <p:txBody>
          <a:bodyPr>
            <a:normAutofit fontScale="90000"/>
          </a:bodyPr>
          <a:lstStyle/>
          <a:p>
            <a:r>
              <a:rPr lang="tr-TR"/>
              <a:t>I. SALİH GÜNEY'İN BEĞENİLME KİŞİLİK KURAMI</a:t>
            </a:r>
          </a:p>
        </p:txBody>
      </p:sp>
      <p:sp>
        <p:nvSpPr>
          <p:cNvPr id="3" name="İçerik Yer Tutucusu 2">
            <a:extLst>
              <a:ext uri="{FF2B5EF4-FFF2-40B4-BE49-F238E27FC236}">
                <a16:creationId xmlns:a16="http://schemas.microsoft.com/office/drawing/2014/main" xmlns="" id="{11237D5F-82CB-E871-BCB4-69DBFD31183A}"/>
              </a:ext>
            </a:extLst>
          </p:cNvPr>
          <p:cNvSpPr>
            <a:spLocks noGrp="1"/>
          </p:cNvSpPr>
          <p:nvPr>
            <p:ph idx="1"/>
          </p:nvPr>
        </p:nvSpPr>
        <p:spPr/>
        <p:txBody>
          <a:bodyPr vert="horz" wrap="square" lIns="0" tIns="0" rIns="0" bIns="0" rtlCol="0" anchor="t">
            <a:normAutofit/>
          </a:bodyPr>
          <a:lstStyle/>
          <a:p>
            <a:r>
              <a:rPr lang="tr-TR" dirty="0">
                <a:solidFill>
                  <a:srgbClr val="FFFFFF">
                    <a:alpha val="60000"/>
                  </a:srgbClr>
                </a:solidFill>
                <a:ea typeface="Source Sans Pro"/>
              </a:rPr>
              <a:t>Güney, Freud'un zevk, Adler'in üstünlük ve egemenlik arzularını ve </a:t>
            </a:r>
            <a:r>
              <a:rPr lang="tr-TR" dirty="0" err="1">
                <a:solidFill>
                  <a:srgbClr val="FFFFFF">
                    <a:alpha val="60000"/>
                  </a:srgbClr>
                </a:solidFill>
                <a:ea typeface="Source Sans Pro"/>
              </a:rPr>
              <a:t>Horney'in</a:t>
            </a:r>
            <a:r>
              <a:rPr lang="tr-TR" dirty="0">
                <a:solidFill>
                  <a:srgbClr val="FFFFFF">
                    <a:alpha val="60000"/>
                  </a:srgbClr>
                </a:solidFill>
                <a:ea typeface="Source Sans Pro"/>
              </a:rPr>
              <a:t> kaygı ve korku duygularının insan davranışları üzerindeki etkilerini tamamen reddetmektedir. Ancak Güney'e göre insanların davranışlarının arkasındaki temel itici güç beğenilmedir. Eğer kişiler diğer insanlar tarafından </a:t>
            </a:r>
            <a:r>
              <a:rPr lang="tr-TR" dirty="0" err="1">
                <a:solidFill>
                  <a:srgbClr val="FFFFFF">
                    <a:alpha val="60000"/>
                  </a:srgbClr>
                </a:solidFill>
                <a:ea typeface="Source Sans Pro"/>
              </a:rPr>
              <a:t>beğenilmezz</a:t>
            </a:r>
            <a:r>
              <a:rPr lang="tr-TR" dirty="0">
                <a:solidFill>
                  <a:srgbClr val="FFFFFF">
                    <a:alpha val="60000"/>
                  </a:srgbClr>
                </a:solidFill>
                <a:ea typeface="Source Sans Pro"/>
              </a:rPr>
              <a:t> ise kendilerini değersiz hissedebilir ve karamsarlık duygularının içine girebilirler. Kendisini diğer insanlara beğendirmek için giyiminde, süslenmesinde ve konuşmasında aşırıya kaçabilir. Güney'e göre insan yaşamının anlamı beğenildikçe artar. Beğenilme insanların duygu bankalarına devamlı yatırım yapar. Kadınlar erkeklere göre daha fazla beğenilmek arzusu içindedir. </a:t>
            </a:r>
            <a:endParaRPr lang="tr-TR" dirty="0"/>
          </a:p>
        </p:txBody>
      </p:sp>
    </p:spTree>
    <p:extLst>
      <p:ext uri="{BB962C8B-B14F-4D97-AF65-F5344CB8AC3E}">
        <p14:creationId xmlns:p14="http://schemas.microsoft.com/office/powerpoint/2010/main" val="4055131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7B26355A-8EED-AC57-0251-8C6FECFEEB6A}"/>
              </a:ext>
            </a:extLst>
          </p:cNvPr>
          <p:cNvSpPr>
            <a:spLocks noGrp="1"/>
          </p:cNvSpPr>
          <p:nvPr>
            <p:ph type="title"/>
          </p:nvPr>
        </p:nvSpPr>
        <p:spPr>
          <a:xfrm>
            <a:off x="3359149" y="1520825"/>
            <a:ext cx="8281987" cy="1333057"/>
          </a:xfrm>
        </p:spPr>
        <p:txBody>
          <a:bodyPr wrap="square" anchor="t">
            <a:normAutofit/>
          </a:bodyPr>
          <a:lstStyle/>
          <a:p>
            <a:r>
              <a:rPr lang="tr-TR"/>
              <a:t>KİŞİLİĞİ ÖLÇME TEKNİKLERİ</a:t>
            </a:r>
          </a:p>
        </p:txBody>
      </p:sp>
      <p:sp>
        <p:nvSpPr>
          <p:cNvPr id="10" name="Oval 9">
            <a:extLst>
              <a:ext uri="{FF2B5EF4-FFF2-40B4-BE49-F238E27FC236}">
                <a16:creationId xmlns:a16="http://schemas.microsoft.com/office/drawing/2014/main" xmlns="" id="{4EC6425F-E8EE-490A-BF3A-601C9A5EFD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915959" y="218735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Freeform: Shape 11">
            <a:extLst>
              <a:ext uri="{FF2B5EF4-FFF2-40B4-BE49-F238E27FC236}">
                <a16:creationId xmlns:a16="http://schemas.microsoft.com/office/drawing/2014/main" xmlns="" id="{C493A507-59A1-4B5A-A52D-933516EEC3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373008" y="4919835"/>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96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Freeform: Shape 13">
            <a:extLst>
              <a:ext uri="{FF2B5EF4-FFF2-40B4-BE49-F238E27FC236}">
                <a16:creationId xmlns:a16="http://schemas.microsoft.com/office/drawing/2014/main" xmlns="" id="{2EF1810E-C1C8-44A5-ADCF-24B4EAA1DD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476583" y="4760475"/>
            <a:ext cx="1853969" cy="1042921"/>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75000"/>
              <a:lumOff val="25000"/>
              <a:alpha val="6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xmlns="" id="{6B180A47-07F3-45CF-91AB-5F26C83AB7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1085139" y="4330312"/>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Oval 17">
            <a:extLst>
              <a:ext uri="{FF2B5EF4-FFF2-40B4-BE49-F238E27FC236}">
                <a16:creationId xmlns:a16="http://schemas.microsoft.com/office/drawing/2014/main" xmlns="" id="{7A7405C2-5931-4635-A369-516BE02E3F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2066166" y="5311337"/>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İçerik Yer Tutucusu 2">
            <a:extLst>
              <a:ext uri="{FF2B5EF4-FFF2-40B4-BE49-F238E27FC236}">
                <a16:creationId xmlns:a16="http://schemas.microsoft.com/office/drawing/2014/main" xmlns="" id="{5201771C-8199-3BC1-82E5-59C1094256A6}"/>
              </a:ext>
            </a:extLst>
          </p:cNvPr>
          <p:cNvSpPr>
            <a:spLocks noGrp="1"/>
          </p:cNvSpPr>
          <p:nvPr>
            <p:ph idx="1"/>
          </p:nvPr>
        </p:nvSpPr>
        <p:spPr>
          <a:xfrm>
            <a:off x="3377566" y="3052367"/>
            <a:ext cx="7326948" cy="3040458"/>
          </a:xfrm>
        </p:spPr>
        <p:txBody>
          <a:bodyPr vert="horz" lIns="0" tIns="0" rIns="0" bIns="0" rtlCol="0" anchor="t">
            <a:normAutofit/>
          </a:bodyPr>
          <a:lstStyle/>
          <a:p>
            <a:pPr>
              <a:lnSpc>
                <a:spcPct val="100000"/>
              </a:lnSpc>
            </a:pPr>
            <a:r>
              <a:rPr lang="tr-TR" sz="1600" dirty="0">
                <a:solidFill>
                  <a:schemeClr val="tx1"/>
                </a:solidFill>
                <a:ea typeface="Source Sans Pro"/>
              </a:rPr>
              <a:t>A. GÖRÜŞME YÖNTEMİ</a:t>
            </a:r>
            <a:br>
              <a:rPr lang="tr-TR" sz="1600" dirty="0">
                <a:solidFill>
                  <a:schemeClr val="tx1"/>
                </a:solidFill>
                <a:ea typeface="Source Sans Pro"/>
              </a:rPr>
            </a:br>
            <a:r>
              <a:rPr lang="tr-TR" sz="1600" dirty="0">
                <a:solidFill>
                  <a:schemeClr val="tx1"/>
                </a:solidFill>
                <a:ea typeface="Source Sans Pro"/>
              </a:rPr>
              <a:t>En eski tekniklerden biridir. İki farklı ortamda kullanılır. Birincisi, iş görüşmesi olarak adlandırılır ve bu yolla görüşmeci, bir kimsenin işe uygunluğunu belirlemek için birtakım girişimlerde bulunur. İkincisi, danışma görüşmesi olarak adlandırılır. Burada klinik psikoloğu, kişiyi yaşantıları hakkında konuşturarak, duygu ve tutumlarını öğrenmeye çalışır. Bu yöntemle kişilik tablosu çıkarmaya çalışılır.</a:t>
            </a:r>
          </a:p>
          <a:p>
            <a:pPr>
              <a:lnSpc>
                <a:spcPct val="100000"/>
              </a:lnSpc>
            </a:pPr>
            <a:r>
              <a:rPr lang="tr-TR" sz="1600" dirty="0">
                <a:solidFill>
                  <a:schemeClr val="tx1"/>
                </a:solidFill>
                <a:ea typeface="Source Sans Pro"/>
              </a:rPr>
              <a:t>B. DERECELEME YÖNTEMİ</a:t>
            </a:r>
            <a:br>
              <a:rPr lang="tr-TR" sz="1600" dirty="0">
                <a:solidFill>
                  <a:schemeClr val="tx1"/>
                </a:solidFill>
                <a:ea typeface="Source Sans Pro"/>
              </a:rPr>
            </a:br>
            <a:r>
              <a:rPr lang="tr-TR" sz="1600" dirty="0">
                <a:solidFill>
                  <a:schemeClr val="tx1"/>
                </a:solidFill>
                <a:ea typeface="Source Sans Pro"/>
              </a:rPr>
              <a:t>Temel nokta, elde edilen verilerin niceliksel bir şekle dönüştürülmesidir. Bu yöntemde insanlar çeşitli özelliklere göre derecelendirilmeye tabii tutulur. Bir kişiyi doğruluk, güvenilirlik, toplum severlik ve duygusallık gibi özelliklere göre derecelendiren 7 aralıklı ölçek, dereceleme yöntemlerinden birisidir. </a:t>
            </a:r>
          </a:p>
        </p:txBody>
      </p:sp>
    </p:spTree>
    <p:extLst>
      <p:ext uri="{BB962C8B-B14F-4D97-AF65-F5344CB8AC3E}">
        <p14:creationId xmlns:p14="http://schemas.microsoft.com/office/powerpoint/2010/main" val="3518390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5410BD6-26B5-8D82-A2B3-9398A19A1F4E}"/>
              </a:ext>
            </a:extLst>
          </p:cNvPr>
          <p:cNvSpPr>
            <a:spLocks noGrp="1"/>
          </p:cNvSpPr>
          <p:nvPr>
            <p:ph idx="1"/>
          </p:nvPr>
        </p:nvSpPr>
        <p:spPr>
          <a:xfrm>
            <a:off x="550863" y="344784"/>
            <a:ext cx="11090274" cy="5748040"/>
          </a:xfrm>
        </p:spPr>
        <p:txBody>
          <a:bodyPr vert="horz" wrap="square" lIns="0" tIns="0" rIns="0" bIns="0" rtlCol="0" anchor="t">
            <a:normAutofit/>
          </a:bodyPr>
          <a:lstStyle/>
          <a:p>
            <a:r>
              <a:rPr lang="tr-TR" dirty="0">
                <a:solidFill>
                  <a:schemeClr val="tx1"/>
                </a:solidFill>
                <a:ea typeface="Source Sans Pro"/>
              </a:rPr>
              <a:t>C. ANAMNEZ YÖNTEMİ</a:t>
            </a:r>
            <a:br>
              <a:rPr lang="tr-TR" dirty="0">
                <a:solidFill>
                  <a:schemeClr val="tx1"/>
                </a:solidFill>
                <a:ea typeface="Source Sans Pro"/>
              </a:rPr>
            </a:br>
            <a:r>
              <a:rPr lang="tr-TR" err="1">
                <a:solidFill>
                  <a:schemeClr val="tx1"/>
                </a:solidFill>
                <a:ea typeface="+mn-lt"/>
                <a:cs typeface="+mn-lt"/>
              </a:rPr>
              <a:t>Anamnez</a:t>
            </a:r>
            <a:r>
              <a:rPr lang="tr-TR" dirty="0">
                <a:solidFill>
                  <a:schemeClr val="tx1"/>
                </a:solidFill>
                <a:ea typeface="+mn-lt"/>
                <a:cs typeface="+mn-lt"/>
              </a:rPr>
              <a:t>, insanın kendi ve aile geçmişi hakkındaki bilgiler, kişinin geçmiş yaşantısı, içinde yaşadığı ortamın sosyoekonomik özellikleri, arkadaşlıkları, ilişkilerini anlamak için onunla konuşarak sorular sormak ve bilgi toplamaktır. Bu işleme </a:t>
            </a:r>
            <a:r>
              <a:rPr lang="tr-TR" err="1">
                <a:solidFill>
                  <a:schemeClr val="tx1"/>
                </a:solidFill>
                <a:ea typeface="+mn-lt"/>
                <a:cs typeface="+mn-lt"/>
              </a:rPr>
              <a:t>anamnez</a:t>
            </a:r>
            <a:r>
              <a:rPr lang="tr-TR" dirty="0">
                <a:solidFill>
                  <a:schemeClr val="tx1"/>
                </a:solidFill>
                <a:ea typeface="+mn-lt"/>
                <a:cs typeface="+mn-lt"/>
              </a:rPr>
              <a:t> alma denir. </a:t>
            </a:r>
            <a:r>
              <a:rPr lang="tr-TR" err="1">
                <a:solidFill>
                  <a:schemeClr val="tx1"/>
                </a:solidFill>
                <a:ea typeface="+mn-lt"/>
                <a:cs typeface="+mn-lt"/>
              </a:rPr>
              <a:t>Anamnez</a:t>
            </a:r>
            <a:r>
              <a:rPr lang="tr-TR" dirty="0">
                <a:solidFill>
                  <a:schemeClr val="tx1"/>
                </a:solidFill>
                <a:ea typeface="+mn-lt"/>
                <a:cs typeface="+mn-lt"/>
              </a:rPr>
              <a:t> alınırken sorular rastgele değil, belirli bir düzen ve sıra ile sorulur.</a:t>
            </a:r>
          </a:p>
          <a:p>
            <a:r>
              <a:rPr lang="tr-TR" dirty="0">
                <a:solidFill>
                  <a:schemeClr val="tx1"/>
                </a:solidFill>
                <a:ea typeface="Source Sans Pro"/>
              </a:rPr>
              <a:t>D. İLGİ TESTLERİ</a:t>
            </a:r>
            <a:br>
              <a:rPr lang="tr-TR" dirty="0">
                <a:solidFill>
                  <a:schemeClr val="tx1"/>
                </a:solidFill>
                <a:ea typeface="Source Sans Pro"/>
              </a:rPr>
            </a:br>
            <a:r>
              <a:rPr lang="tr-TR" dirty="0">
                <a:solidFill>
                  <a:schemeClr val="tx1"/>
                </a:solidFill>
                <a:ea typeface="Source Sans Pro"/>
              </a:rPr>
              <a:t>İlgi testleri sayesinde kişinin neden hoşlandığını, neleri tercih ettiğini veya nelerden kaçındığını belirlemek mümkündür. Bu testler kağıt kalem testleri olarak bilinir.</a:t>
            </a:r>
          </a:p>
          <a:p>
            <a:pPr marL="0" indent="0"/>
            <a:r>
              <a:rPr lang="tr-TR" dirty="0">
                <a:solidFill>
                  <a:schemeClr val="tx1"/>
                </a:solidFill>
                <a:ea typeface="Source Sans Pro"/>
              </a:rPr>
              <a:t>PROJEKTİF TESTLER</a:t>
            </a:r>
            <a:br>
              <a:rPr lang="tr-TR" dirty="0">
                <a:solidFill>
                  <a:schemeClr val="tx1"/>
                </a:solidFill>
                <a:ea typeface="Source Sans Pro"/>
              </a:rPr>
            </a:br>
            <a:r>
              <a:rPr lang="tr-TR" err="1">
                <a:solidFill>
                  <a:schemeClr val="tx1"/>
                </a:solidFill>
                <a:ea typeface="+mn-lt"/>
                <a:cs typeface="+mn-lt"/>
              </a:rPr>
              <a:t>Projektif</a:t>
            </a:r>
            <a:r>
              <a:rPr lang="tr-TR" dirty="0">
                <a:solidFill>
                  <a:schemeClr val="tx1"/>
                </a:solidFill>
                <a:ea typeface="+mn-lt"/>
                <a:cs typeface="+mn-lt"/>
              </a:rPr>
              <a:t> testler, çocuk ve gencin kendini nasıl algıladığı, duyguları, ailesi ve çevresi hakkındaki görüşleri ile ilgili bilgi vermektedir. Bu bilgileri toplamak amacıyla kullanılan, farklı içeriklere sahip test türleri bulunmaktadır. Bir çok </a:t>
            </a:r>
            <a:r>
              <a:rPr lang="tr-TR" err="1">
                <a:solidFill>
                  <a:schemeClr val="tx1"/>
                </a:solidFill>
                <a:ea typeface="+mn-lt"/>
                <a:cs typeface="+mn-lt"/>
              </a:rPr>
              <a:t>projektif</a:t>
            </a:r>
            <a:r>
              <a:rPr lang="tr-TR" dirty="0">
                <a:solidFill>
                  <a:schemeClr val="tx1"/>
                </a:solidFill>
                <a:ea typeface="+mn-lt"/>
                <a:cs typeface="+mn-lt"/>
              </a:rPr>
              <a:t> test vardır. Ancak ülkemizde en yaygın kullanılan </a:t>
            </a:r>
            <a:r>
              <a:rPr lang="tr-TR" err="1">
                <a:solidFill>
                  <a:schemeClr val="tx1"/>
                </a:solidFill>
                <a:ea typeface="+mn-lt"/>
                <a:cs typeface="+mn-lt"/>
              </a:rPr>
              <a:t>projektif</a:t>
            </a:r>
            <a:r>
              <a:rPr lang="tr-TR" dirty="0">
                <a:solidFill>
                  <a:schemeClr val="tx1"/>
                </a:solidFill>
                <a:ea typeface="+mn-lt"/>
                <a:cs typeface="+mn-lt"/>
              </a:rPr>
              <a:t> testler, Tematik Algı, SAT, </a:t>
            </a:r>
            <a:r>
              <a:rPr lang="tr-TR" err="1">
                <a:solidFill>
                  <a:schemeClr val="tx1"/>
                </a:solidFill>
                <a:ea typeface="+mn-lt"/>
                <a:cs typeface="+mn-lt"/>
              </a:rPr>
              <a:t>Rorschach</a:t>
            </a:r>
            <a:r>
              <a:rPr lang="tr-TR" dirty="0">
                <a:solidFill>
                  <a:schemeClr val="tx1"/>
                </a:solidFill>
                <a:ea typeface="+mn-lt"/>
                <a:cs typeface="+mn-lt"/>
              </a:rPr>
              <a:t> Testi, </a:t>
            </a:r>
            <a:r>
              <a:rPr lang="tr-TR" err="1">
                <a:solidFill>
                  <a:schemeClr val="tx1"/>
                </a:solidFill>
                <a:ea typeface="+mn-lt"/>
                <a:cs typeface="+mn-lt"/>
              </a:rPr>
              <a:t>Louisa</a:t>
            </a:r>
            <a:r>
              <a:rPr lang="tr-TR" dirty="0">
                <a:solidFill>
                  <a:schemeClr val="tx1"/>
                </a:solidFill>
                <a:ea typeface="+mn-lt"/>
                <a:cs typeface="+mn-lt"/>
              </a:rPr>
              <a:t> </a:t>
            </a:r>
            <a:r>
              <a:rPr lang="tr-TR" err="1">
                <a:solidFill>
                  <a:schemeClr val="tx1"/>
                </a:solidFill>
                <a:ea typeface="+mn-lt"/>
                <a:cs typeface="+mn-lt"/>
              </a:rPr>
              <a:t>Duss</a:t>
            </a:r>
            <a:r>
              <a:rPr lang="tr-TR" dirty="0">
                <a:solidFill>
                  <a:schemeClr val="tx1"/>
                </a:solidFill>
                <a:ea typeface="+mn-lt"/>
                <a:cs typeface="+mn-lt"/>
              </a:rPr>
              <a:t> ve </a:t>
            </a:r>
            <a:r>
              <a:rPr lang="tr-TR" err="1">
                <a:solidFill>
                  <a:schemeClr val="tx1"/>
                </a:solidFill>
                <a:ea typeface="+mn-lt"/>
                <a:cs typeface="+mn-lt"/>
              </a:rPr>
              <a:t>Beier</a:t>
            </a:r>
            <a:r>
              <a:rPr lang="tr-TR" dirty="0">
                <a:solidFill>
                  <a:schemeClr val="tx1"/>
                </a:solidFill>
                <a:ea typeface="+mn-lt"/>
                <a:cs typeface="+mn-lt"/>
              </a:rPr>
              <a:t> Cümle Tamamlama </a:t>
            </a:r>
            <a:r>
              <a:rPr lang="tr-TR" err="1">
                <a:solidFill>
                  <a:schemeClr val="tx1"/>
                </a:solidFill>
                <a:ea typeface="+mn-lt"/>
                <a:cs typeface="+mn-lt"/>
              </a:rPr>
              <a:t>Testi'dir</a:t>
            </a:r>
            <a:r>
              <a:rPr lang="tr-TR" dirty="0">
                <a:solidFill>
                  <a:schemeClr val="tx1"/>
                </a:solidFill>
                <a:ea typeface="+mn-lt"/>
                <a:cs typeface="+mn-lt"/>
              </a:rPr>
              <a:t>.</a:t>
            </a:r>
            <a:endParaRPr lang="tr-TR" dirty="0">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3904500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E9EBDE6-9117-105F-9A4B-E6B0DEEC09E0}"/>
              </a:ext>
            </a:extLst>
          </p:cNvPr>
          <p:cNvSpPr>
            <a:spLocks noGrp="1"/>
          </p:cNvSpPr>
          <p:nvPr>
            <p:ph idx="1"/>
          </p:nvPr>
        </p:nvSpPr>
        <p:spPr>
          <a:xfrm>
            <a:off x="550863" y="344784"/>
            <a:ext cx="11090274" cy="6380643"/>
          </a:xfrm>
        </p:spPr>
        <p:txBody>
          <a:bodyPr vert="horz" wrap="square" lIns="0" tIns="0" rIns="0" bIns="0" rtlCol="0" anchor="t">
            <a:normAutofit fontScale="85000" lnSpcReduction="10000"/>
          </a:bodyPr>
          <a:lstStyle/>
          <a:p>
            <a:pPr marL="0" indent="0"/>
            <a:r>
              <a:rPr lang="tr-TR" dirty="0">
                <a:solidFill>
                  <a:schemeClr val="tx1"/>
                </a:solidFill>
                <a:ea typeface="Source Sans Pro"/>
              </a:rPr>
              <a:t>F. MINNESOTA ÇOK YÖNLÜ KİŞİLİK ENVANTERİ</a:t>
            </a:r>
            <a:br>
              <a:rPr lang="tr-TR" dirty="0">
                <a:solidFill>
                  <a:schemeClr val="tx1"/>
                </a:solidFill>
                <a:ea typeface="Source Sans Pro"/>
              </a:rPr>
            </a:br>
            <a:r>
              <a:rPr lang="tr-TR" dirty="0">
                <a:solidFill>
                  <a:schemeClr val="tx1"/>
                </a:solidFill>
                <a:ea typeface="+mn-lt"/>
                <a:cs typeface="+mn-lt"/>
              </a:rPr>
              <a:t>Minnesota çok yönlü kişilik envanteri yaygın olarak kullanılan kişilik testidir. Uygulanan bireyin kişilik özelliklerini objektif ve bilimsel kriterler kullanarak değerlendirmeye amaçlayan bir testtir. Test hem değerler, tutumlar hem de psikopatolojik belirtiler hakkında zengin bilgi sağlar. Testin maddelerine, normal denekleri bir kategorideki anormal deneklerden iyi bir biçimde ayırmasına bağlı olarak, farklı değerler verilmiştir. Bu yolla farklı ölçekler oluşturulmuştur. Bunlar;</a:t>
            </a:r>
            <a:endParaRPr lang="tr-TR">
              <a:solidFill>
                <a:schemeClr val="tx1"/>
              </a:solidFill>
              <a:ea typeface="Source Sans Pro"/>
            </a:endParaRPr>
          </a:p>
          <a:p>
            <a:pPr marL="0" indent="0"/>
            <a:r>
              <a:rPr lang="tr-TR" dirty="0" err="1">
                <a:solidFill>
                  <a:schemeClr val="tx1"/>
                </a:solidFill>
                <a:ea typeface="+mn-lt"/>
                <a:cs typeface="+mn-lt"/>
              </a:rPr>
              <a:t>Hipokondri</a:t>
            </a:r>
            <a:r>
              <a:rPr lang="tr-TR" dirty="0">
                <a:solidFill>
                  <a:schemeClr val="tx1"/>
                </a:solidFill>
                <a:ea typeface="+mn-lt"/>
                <a:cs typeface="+mn-lt"/>
              </a:rPr>
              <a:t>(hastalık hastalığı)</a:t>
            </a:r>
            <a:endParaRPr lang="tr-TR" dirty="0">
              <a:solidFill>
                <a:schemeClr val="tx1"/>
              </a:solidFill>
              <a:ea typeface="Source Sans Pro"/>
            </a:endParaRPr>
          </a:p>
          <a:p>
            <a:pPr marL="0" indent="0"/>
            <a:r>
              <a:rPr lang="tr-TR" dirty="0">
                <a:solidFill>
                  <a:schemeClr val="tx1"/>
                </a:solidFill>
                <a:ea typeface="+mn-lt"/>
                <a:cs typeface="+mn-lt"/>
              </a:rPr>
              <a:t>Depresyon</a:t>
            </a:r>
          </a:p>
          <a:p>
            <a:pPr marL="0" indent="0"/>
            <a:r>
              <a:rPr lang="tr-TR" dirty="0">
                <a:solidFill>
                  <a:schemeClr val="tx1"/>
                </a:solidFill>
                <a:ea typeface="+mn-lt"/>
                <a:cs typeface="+mn-lt"/>
              </a:rPr>
              <a:t>Histeri</a:t>
            </a:r>
            <a:endParaRPr lang="tr-TR" dirty="0">
              <a:solidFill>
                <a:schemeClr val="tx1"/>
              </a:solidFill>
              <a:ea typeface="Source Sans Pro"/>
            </a:endParaRPr>
          </a:p>
          <a:p>
            <a:pPr marL="0" indent="0"/>
            <a:r>
              <a:rPr lang="tr-TR" dirty="0">
                <a:solidFill>
                  <a:schemeClr val="tx1"/>
                </a:solidFill>
                <a:ea typeface="+mn-lt"/>
                <a:cs typeface="+mn-lt"/>
              </a:rPr>
              <a:t>Psikopatik sapma</a:t>
            </a:r>
          </a:p>
          <a:p>
            <a:pPr marL="0" indent="0"/>
            <a:r>
              <a:rPr lang="tr-TR" dirty="0">
                <a:solidFill>
                  <a:schemeClr val="tx1"/>
                </a:solidFill>
                <a:ea typeface="+mn-lt"/>
                <a:cs typeface="+mn-lt"/>
              </a:rPr>
              <a:t>Kadınlık-erkeklik</a:t>
            </a:r>
          </a:p>
          <a:p>
            <a:pPr marL="0" indent="0"/>
            <a:r>
              <a:rPr lang="tr-TR" dirty="0">
                <a:solidFill>
                  <a:schemeClr val="tx1"/>
                </a:solidFill>
                <a:ea typeface="+mn-lt"/>
                <a:cs typeface="+mn-lt"/>
              </a:rPr>
              <a:t>Paranoya (aşırı şüphecilik): 40</a:t>
            </a:r>
          </a:p>
          <a:p>
            <a:pPr marL="0" indent="0"/>
            <a:r>
              <a:rPr lang="tr-TR" dirty="0">
                <a:solidFill>
                  <a:schemeClr val="tx1"/>
                </a:solidFill>
                <a:ea typeface="+mn-lt"/>
                <a:cs typeface="+mn-lt"/>
              </a:rPr>
              <a:t>Psikasteni (Saplantı-takıntılı düşünce bozukluğu):</a:t>
            </a:r>
          </a:p>
          <a:p>
            <a:pPr marL="0" indent="0"/>
            <a:r>
              <a:rPr lang="tr-TR" dirty="0">
                <a:solidFill>
                  <a:schemeClr val="tx1"/>
                </a:solidFill>
                <a:ea typeface="+mn-lt"/>
                <a:cs typeface="+mn-lt"/>
              </a:rPr>
              <a:t>Şizofreni</a:t>
            </a:r>
          </a:p>
          <a:p>
            <a:pPr marL="0" indent="0"/>
            <a:r>
              <a:rPr lang="tr-TR" dirty="0">
                <a:solidFill>
                  <a:schemeClr val="tx1"/>
                </a:solidFill>
                <a:ea typeface="+mn-lt"/>
                <a:cs typeface="+mn-lt"/>
              </a:rPr>
              <a:t>Hipomani(manik bozukluk-aşırı duygu patlamaları)</a:t>
            </a:r>
          </a:p>
          <a:p>
            <a:pPr marL="0" indent="0"/>
            <a:r>
              <a:rPr lang="tr-TR" dirty="0">
                <a:solidFill>
                  <a:schemeClr val="tx1"/>
                </a:solidFill>
                <a:ea typeface="+mn-lt"/>
                <a:cs typeface="+mn-lt"/>
              </a:rPr>
              <a:t>Sosyal içe dönüklük</a:t>
            </a:r>
            <a:endParaRPr lang="tr-TR" dirty="0">
              <a:solidFill>
                <a:schemeClr val="tx1"/>
              </a:solidFill>
              <a:ea typeface="Source Sans Pro"/>
            </a:endParaRPr>
          </a:p>
          <a:p>
            <a:endParaRPr lang="tr-TR" dirty="0">
              <a:solidFill>
                <a:srgbClr val="FFFFFF">
                  <a:alpha val="60000"/>
                </a:srgbClr>
              </a:solidFill>
              <a:ea typeface="Source Sans Pro"/>
            </a:endParaRPr>
          </a:p>
        </p:txBody>
      </p:sp>
    </p:spTree>
    <p:extLst>
      <p:ext uri="{BB962C8B-B14F-4D97-AF65-F5344CB8AC3E}">
        <p14:creationId xmlns:p14="http://schemas.microsoft.com/office/powerpoint/2010/main" val="280913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85095D0-5F42-31FB-AB40-7913122C5E35}"/>
              </a:ext>
            </a:extLst>
          </p:cNvPr>
          <p:cNvSpPr>
            <a:spLocks noGrp="1"/>
          </p:cNvSpPr>
          <p:nvPr>
            <p:ph type="title"/>
          </p:nvPr>
        </p:nvSpPr>
        <p:spPr/>
        <p:txBody>
          <a:bodyPr/>
          <a:lstStyle/>
          <a:p>
            <a:r>
              <a:rPr lang="tr-TR"/>
              <a:t>KAYNAKÇA</a:t>
            </a:r>
          </a:p>
        </p:txBody>
      </p:sp>
      <p:sp>
        <p:nvSpPr>
          <p:cNvPr id="3" name="İçerik Yer Tutucusu 2">
            <a:extLst>
              <a:ext uri="{FF2B5EF4-FFF2-40B4-BE49-F238E27FC236}">
                <a16:creationId xmlns:a16="http://schemas.microsoft.com/office/drawing/2014/main" xmlns="" id="{104DC1E7-5443-4435-746D-07A5BE9718B9}"/>
              </a:ext>
            </a:extLst>
          </p:cNvPr>
          <p:cNvSpPr>
            <a:spLocks noGrp="1"/>
          </p:cNvSpPr>
          <p:nvPr>
            <p:ph idx="1"/>
          </p:nvPr>
        </p:nvSpPr>
        <p:spPr/>
        <p:txBody>
          <a:bodyPr vert="horz" wrap="square" lIns="0" tIns="0" rIns="0" bIns="0" rtlCol="0" anchor="t">
            <a:normAutofit/>
          </a:bodyPr>
          <a:lstStyle/>
          <a:p>
            <a:r>
              <a:rPr lang="tr-TR" dirty="0">
                <a:ea typeface="+mn-lt"/>
                <a:cs typeface="+mn-lt"/>
              </a:rPr>
              <a:t>Güney, S. (2011). “Kişilik”. Örgütsel Davranış. 1.bs, Ankara: Nobel Yayın Dağıtım </a:t>
            </a:r>
            <a:endParaRPr lang="tr-TR">
              <a:ea typeface="+mn-lt"/>
              <a:cs typeface="+mn-lt"/>
            </a:endParaRPr>
          </a:p>
          <a:p>
            <a:r>
              <a:rPr lang="tr-TR" dirty="0">
                <a:ea typeface="+mn-lt"/>
                <a:cs typeface="+mn-lt"/>
              </a:rPr>
              <a:t>Kaya, N. (2004). “İyileşme Kitabı”. 4.bs, İstanbul: Sistem Yayıncılık. </a:t>
            </a:r>
            <a:endParaRPr lang="tr-TR" dirty="0">
              <a:solidFill>
                <a:srgbClr val="FFFFFF">
                  <a:alpha val="60000"/>
                </a:srgbClr>
              </a:solidFill>
              <a:ea typeface="+mn-lt"/>
              <a:cs typeface="+mn-lt"/>
            </a:endParaRPr>
          </a:p>
          <a:p>
            <a:r>
              <a:rPr lang="tr-TR" dirty="0">
                <a:solidFill>
                  <a:srgbClr val="FFFFFF">
                    <a:alpha val="60000"/>
                  </a:srgbClr>
                </a:solidFill>
                <a:ea typeface="Source Sans Pro"/>
              </a:rPr>
              <a:t>Güney, S.(2020).''Sosyal Psikoloji''. 5.bs, </a:t>
            </a:r>
            <a:r>
              <a:rPr lang="tr-TR" dirty="0" err="1">
                <a:solidFill>
                  <a:srgbClr val="FFFFFF">
                    <a:alpha val="60000"/>
                  </a:srgbClr>
                </a:solidFill>
                <a:ea typeface="Source Sans Pro"/>
              </a:rPr>
              <a:t>Istanbul</a:t>
            </a:r>
            <a:r>
              <a:rPr lang="tr-TR" dirty="0">
                <a:solidFill>
                  <a:srgbClr val="FFFFFF">
                    <a:alpha val="60000"/>
                  </a:srgbClr>
                </a:solidFill>
                <a:ea typeface="Source Sans Pro"/>
              </a:rPr>
              <a:t>: Nobel Yayın Dağıtım</a:t>
            </a:r>
          </a:p>
        </p:txBody>
      </p:sp>
    </p:spTree>
    <p:extLst>
      <p:ext uri="{BB962C8B-B14F-4D97-AF65-F5344CB8AC3E}">
        <p14:creationId xmlns:p14="http://schemas.microsoft.com/office/powerpoint/2010/main" val="223275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E229F26E-6D75-2533-570D-A9883C586F76}"/>
              </a:ext>
            </a:extLst>
          </p:cNvPr>
          <p:cNvSpPr>
            <a:spLocks noGrp="1"/>
          </p:cNvSpPr>
          <p:nvPr>
            <p:ph type="title"/>
          </p:nvPr>
        </p:nvSpPr>
        <p:spPr>
          <a:xfrm>
            <a:off x="3359149" y="399392"/>
            <a:ext cx="8281987" cy="815472"/>
          </a:xfrm>
        </p:spPr>
        <p:txBody>
          <a:bodyPr wrap="square" anchor="t">
            <a:normAutofit fontScale="90000"/>
          </a:bodyPr>
          <a:lstStyle/>
          <a:p>
            <a:pPr>
              <a:lnSpc>
                <a:spcPct val="90000"/>
              </a:lnSpc>
            </a:pPr>
            <a:r>
              <a:rPr lang="tr-TR" sz="3000" dirty="0"/>
              <a:t>KİŞİLİĞİN TEMEL ÖZELLİKLERİ VE KİŞİLİĞİN OLUŞMASINDA ETKİLİ OLAN FAKTÖRLER</a:t>
            </a:r>
            <a:br>
              <a:rPr lang="tr-TR" sz="3000" dirty="0"/>
            </a:br>
            <a:endParaRPr lang="tr-TR" sz="3000"/>
          </a:p>
        </p:txBody>
      </p:sp>
      <p:sp>
        <p:nvSpPr>
          <p:cNvPr id="29" name="Oval 28">
            <a:extLst>
              <a:ext uri="{FF2B5EF4-FFF2-40B4-BE49-F238E27FC236}">
                <a16:creationId xmlns:a16="http://schemas.microsoft.com/office/drawing/2014/main" xmlns="" id="{4EC6425F-E8EE-490A-BF3A-601C9A5EFD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915959" y="218735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1" name="Freeform: Shape 30">
            <a:extLst>
              <a:ext uri="{FF2B5EF4-FFF2-40B4-BE49-F238E27FC236}">
                <a16:creationId xmlns:a16="http://schemas.microsoft.com/office/drawing/2014/main" xmlns="" id="{C493A507-59A1-4B5A-A52D-933516EEC3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373008" y="4919835"/>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96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Freeform: Shape 32">
            <a:extLst>
              <a:ext uri="{FF2B5EF4-FFF2-40B4-BE49-F238E27FC236}">
                <a16:creationId xmlns:a16="http://schemas.microsoft.com/office/drawing/2014/main" xmlns="" id="{2EF1810E-C1C8-44A5-ADCF-24B4EAA1DDD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3500000">
            <a:off x="476583" y="4760475"/>
            <a:ext cx="1853969" cy="1042921"/>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75000"/>
              <a:lumOff val="25000"/>
              <a:alpha val="6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Oval 34">
            <a:extLst>
              <a:ext uri="{FF2B5EF4-FFF2-40B4-BE49-F238E27FC236}">
                <a16:creationId xmlns:a16="http://schemas.microsoft.com/office/drawing/2014/main" xmlns="" id="{6B180A47-07F3-45CF-91AB-5F26C83AB7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1085139" y="4330312"/>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Oval 36">
            <a:extLst>
              <a:ext uri="{FF2B5EF4-FFF2-40B4-BE49-F238E27FC236}">
                <a16:creationId xmlns:a16="http://schemas.microsoft.com/office/drawing/2014/main" xmlns="" id="{7A7405C2-5931-4635-A369-516BE02E3FD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8900000">
            <a:off x="2066166" y="5311337"/>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İçerik Yer Tutucusu 2">
            <a:extLst>
              <a:ext uri="{FF2B5EF4-FFF2-40B4-BE49-F238E27FC236}">
                <a16:creationId xmlns:a16="http://schemas.microsoft.com/office/drawing/2014/main" xmlns="" id="{9D7583D3-8151-F612-C771-752E90A179E5}"/>
              </a:ext>
            </a:extLst>
          </p:cNvPr>
          <p:cNvSpPr>
            <a:spLocks noGrp="1"/>
          </p:cNvSpPr>
          <p:nvPr>
            <p:ph idx="1"/>
          </p:nvPr>
        </p:nvSpPr>
        <p:spPr>
          <a:xfrm>
            <a:off x="1134699" y="1384594"/>
            <a:ext cx="9569815" cy="4981400"/>
          </a:xfrm>
        </p:spPr>
        <p:txBody>
          <a:bodyPr vert="horz" wrap="square" lIns="0" tIns="0" rIns="0" bIns="0" rtlCol="0" anchor="t">
            <a:noAutofit/>
          </a:bodyPr>
          <a:lstStyle/>
          <a:p>
            <a:pPr>
              <a:lnSpc>
                <a:spcPct val="100000"/>
              </a:lnSpc>
            </a:pPr>
            <a:r>
              <a:rPr lang="tr-TR" sz="1600" dirty="0">
                <a:solidFill>
                  <a:schemeClr val="tx1"/>
                </a:solidFill>
                <a:ea typeface="Source Sans Pro"/>
              </a:rPr>
              <a:t>Her insan, başka insanları sevmede etkili olabilen birçok kişilik özelliği sayabilir. Yani, başka değişkenlerin olması şartıyla, dürüst insanları, olmayanlardan; nazik olanları, kaba olanlardan hem kolayca ayırt edebilir hem de fazla severiz.</a:t>
            </a:r>
          </a:p>
          <a:p>
            <a:pPr>
              <a:lnSpc>
                <a:spcPct val="100000"/>
              </a:lnSpc>
            </a:pPr>
            <a:r>
              <a:rPr lang="tr-TR" sz="1600" dirty="0">
                <a:solidFill>
                  <a:schemeClr val="tx1"/>
                </a:solidFill>
                <a:ea typeface="Source Sans Pro"/>
              </a:rPr>
              <a:t>Norman Anderson, insanları tanımlamada kullanılan 555 sıfat belirlemiştir. </a:t>
            </a:r>
            <a:endParaRPr lang="tr-TR" sz="1600" dirty="0">
              <a:solidFill>
                <a:schemeClr val="tx1"/>
              </a:solidFill>
              <a:ea typeface="+mn-lt"/>
              <a:cs typeface="+mn-lt"/>
            </a:endParaRPr>
          </a:p>
          <a:p>
            <a:pPr marL="0" indent="0">
              <a:lnSpc>
                <a:spcPct val="100000"/>
              </a:lnSpc>
            </a:pPr>
            <a:r>
              <a:rPr lang="tr-TR" sz="1600" dirty="0">
                <a:solidFill>
                  <a:schemeClr val="tx1"/>
                </a:solidFill>
                <a:ea typeface="+mn-lt"/>
                <a:cs typeface="+mn-lt"/>
              </a:rPr>
              <a:t>  Kişilik tiplerini belirlerken uzmanlar farklı sınıflandırmalar yapmışlardır. Bu sınıflandırmalardan bir tanesi de aşağıda belirtildiği gibi bir sınıflamadır.</a:t>
            </a:r>
            <a:br>
              <a:rPr lang="tr-TR" sz="1600" dirty="0">
                <a:solidFill>
                  <a:schemeClr val="tx1"/>
                </a:solidFill>
                <a:ea typeface="+mn-lt"/>
                <a:cs typeface="+mn-lt"/>
              </a:rPr>
            </a:br>
            <a:endParaRPr lang="tr-TR" sz="1600">
              <a:solidFill>
                <a:schemeClr val="tx1"/>
              </a:solidFill>
              <a:ea typeface="+mn-lt"/>
              <a:cs typeface="+mn-lt"/>
            </a:endParaRPr>
          </a:p>
          <a:p>
            <a:pPr marL="0" indent="0">
              <a:lnSpc>
                <a:spcPct val="100000"/>
              </a:lnSpc>
            </a:pPr>
            <a:r>
              <a:rPr lang="tr-TR" sz="1600" dirty="0">
                <a:solidFill>
                  <a:schemeClr val="tx1"/>
                </a:solidFill>
                <a:ea typeface="+mn-lt"/>
                <a:cs typeface="+mn-lt"/>
              </a:rPr>
              <a:t>-Baskın Kişilik: Çevresindekileri kontrol etmekten hoşlanır. Yönetmeyi ve yönlendirmeyi sever. Bulunduğu ortamda varlığı hemen belli olur.</a:t>
            </a:r>
            <a:endParaRPr lang="tr-TR" sz="1600" dirty="0">
              <a:solidFill>
                <a:schemeClr val="tx1"/>
              </a:solidFill>
              <a:ea typeface="Source Sans Pro"/>
            </a:endParaRPr>
          </a:p>
          <a:p>
            <a:pPr marL="0" indent="0">
              <a:lnSpc>
                <a:spcPct val="100000"/>
              </a:lnSpc>
              <a:buNone/>
            </a:pPr>
            <a:r>
              <a:rPr lang="tr-TR" sz="1600" dirty="0">
                <a:solidFill>
                  <a:schemeClr val="tx1"/>
                </a:solidFill>
                <a:ea typeface="+mn-lt"/>
                <a:cs typeface="+mn-lt"/>
              </a:rPr>
              <a:t>-Analitik Kişilik: Disiplinli ve çalışkan bir yapısı vardır. Her planı defalarca kontrol eder. Her konuda oldukça seçicidir.</a:t>
            </a:r>
            <a:endParaRPr lang="tr-TR" sz="1600" dirty="0">
              <a:solidFill>
                <a:schemeClr val="tx1"/>
              </a:solidFill>
              <a:ea typeface="Source Sans Pro"/>
            </a:endParaRPr>
          </a:p>
          <a:p>
            <a:pPr marL="0" indent="0">
              <a:lnSpc>
                <a:spcPct val="100000"/>
              </a:lnSpc>
              <a:buNone/>
            </a:pPr>
            <a:r>
              <a:rPr lang="tr-TR" sz="1600" dirty="0">
                <a:solidFill>
                  <a:schemeClr val="tx1"/>
                </a:solidFill>
                <a:ea typeface="+mn-lt"/>
                <a:cs typeface="+mn-lt"/>
              </a:rPr>
              <a:t>-Duygusal Kişilik: Hayatta çevresindeki herkesin önceliği vardır. Kimseyi kırmaktan hoşlanmaz. Olaylar karşısında duygulanır.</a:t>
            </a:r>
            <a:endParaRPr lang="tr-TR" sz="1600" dirty="0">
              <a:solidFill>
                <a:schemeClr val="tx1"/>
              </a:solidFill>
              <a:ea typeface="Source Sans Pro"/>
            </a:endParaRPr>
          </a:p>
          <a:p>
            <a:pPr marL="0" indent="0">
              <a:lnSpc>
                <a:spcPct val="100000"/>
              </a:lnSpc>
              <a:buNone/>
            </a:pPr>
            <a:r>
              <a:rPr lang="tr-TR" sz="1600" dirty="0">
                <a:solidFill>
                  <a:schemeClr val="tx1"/>
                </a:solidFill>
                <a:ea typeface="+mn-lt"/>
                <a:cs typeface="+mn-lt"/>
              </a:rPr>
              <a:t>-Sosyal Kişilik: Hayattaki en önemli konu eğlencedir. Yaşamda çok fazla disiplin ona göre değildir. Gezmeye ve yeni insanlar tanımaya eğilimlidir.</a:t>
            </a:r>
            <a:endParaRPr lang="tr-TR" sz="1600" dirty="0">
              <a:solidFill>
                <a:schemeClr val="tx1"/>
              </a:solidFill>
              <a:ea typeface="Source Sans Pro"/>
            </a:endParaRPr>
          </a:p>
          <a:p>
            <a:pPr>
              <a:lnSpc>
                <a:spcPct val="100000"/>
              </a:lnSpc>
            </a:pPr>
            <a:endParaRPr lang="tr-TR" sz="1000">
              <a:ea typeface="Source Sans Pro"/>
            </a:endParaRPr>
          </a:p>
        </p:txBody>
      </p:sp>
    </p:spTree>
    <p:extLst>
      <p:ext uri="{BB962C8B-B14F-4D97-AF65-F5344CB8AC3E}">
        <p14:creationId xmlns:p14="http://schemas.microsoft.com/office/powerpoint/2010/main" val="3774090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585714E-B9B5-49B3-7BE5-A52F958D3349}"/>
              </a:ext>
            </a:extLst>
          </p:cNvPr>
          <p:cNvSpPr>
            <a:spLocks noGrp="1"/>
          </p:cNvSpPr>
          <p:nvPr>
            <p:ph type="title"/>
          </p:nvPr>
        </p:nvSpPr>
        <p:spPr/>
        <p:txBody>
          <a:bodyPr>
            <a:normAutofit/>
          </a:bodyPr>
          <a:lstStyle/>
          <a:p>
            <a:r>
              <a:rPr lang="tr-TR"/>
              <a:t>Kişiliğin Oluşmasında Etkili Olan Faktörler</a:t>
            </a:r>
          </a:p>
        </p:txBody>
      </p:sp>
      <p:sp>
        <p:nvSpPr>
          <p:cNvPr id="3" name="İçerik Yer Tutucusu 2">
            <a:extLst>
              <a:ext uri="{FF2B5EF4-FFF2-40B4-BE49-F238E27FC236}">
                <a16:creationId xmlns:a16="http://schemas.microsoft.com/office/drawing/2014/main" xmlns="" id="{40B2E94F-3382-7658-D771-5446375E7867}"/>
              </a:ext>
            </a:extLst>
          </p:cNvPr>
          <p:cNvSpPr>
            <a:spLocks noGrp="1"/>
          </p:cNvSpPr>
          <p:nvPr>
            <p:ph idx="1"/>
          </p:nvPr>
        </p:nvSpPr>
        <p:spPr/>
        <p:txBody>
          <a:bodyPr vert="horz" wrap="square" lIns="0" tIns="0" rIns="0" bIns="0" rtlCol="0" anchor="t">
            <a:normAutofit/>
          </a:bodyPr>
          <a:lstStyle/>
          <a:p>
            <a:r>
              <a:rPr lang="tr-TR" sz="2400" b="1" u="sng" dirty="0">
                <a:solidFill>
                  <a:schemeClr val="tx1"/>
                </a:solidFill>
                <a:ea typeface="Source Sans Pro"/>
              </a:rPr>
              <a:t>1. Kalıtımsal Yapı Faktörleri</a:t>
            </a:r>
            <a:r>
              <a:rPr lang="tr-TR" sz="2400" b="1" u="sng" dirty="0">
                <a:ea typeface="Source Sans Pro"/>
              </a:rPr>
              <a:t/>
            </a:r>
            <a:br>
              <a:rPr lang="tr-TR" sz="2400" b="1" u="sng" dirty="0">
                <a:ea typeface="Source Sans Pro"/>
              </a:rPr>
            </a:br>
            <a:r>
              <a:rPr lang="tr-TR" dirty="0">
                <a:solidFill>
                  <a:schemeClr val="tx1"/>
                </a:solidFill>
                <a:ea typeface="Source Sans Pro"/>
              </a:rPr>
              <a:t>İnsanlar kişilik özelliklerinin çoğunu doğuştan getirirler. </a:t>
            </a:r>
            <a:r>
              <a:rPr lang="tr-TR" dirty="0">
                <a:solidFill>
                  <a:schemeClr val="tx1"/>
                </a:solidFill>
                <a:ea typeface="+mn-lt"/>
                <a:cs typeface="+mn-lt"/>
              </a:rPr>
              <a:t>Kalıtım, bireylerin ebeveynlerinin birtakım kişisel özelliklerinin kromozomlar yoluyla geçmesini sağlayan yoldur. Kalıtımla beraber sadece fiziksel özellikler değil, davranışlar ve alışkanlıklarla ilgili huyların da kalıtımla beraber çocuğa geçtiğini tespit eden araştırmalar yapılmıştır. Kalıtım kişinin saç ya da göz rengi, boyu, zihinsel ve fiziksel yetenekleri, duygusal alanları ve fizyolojik yapısı gibi bir çok özelliği belirleyici temel faktördür. Genler, saçımızın, gözümüzün, cildimizin rengini, kemiklerimizin uzunluk ve kısalığını, kısaca bedenimizin bütün fiziksel yapısını belirler. İnsanların, yürüme, konuşma, gülme ve davranış biçimlerinin </a:t>
            </a:r>
            <a:r>
              <a:rPr lang="tr-TR" dirty="0" err="1">
                <a:solidFill>
                  <a:schemeClr val="tx1"/>
                </a:solidFill>
                <a:ea typeface="+mn-lt"/>
                <a:cs typeface="+mn-lt"/>
              </a:rPr>
              <a:t>farkllı</a:t>
            </a:r>
            <a:r>
              <a:rPr lang="tr-TR" dirty="0">
                <a:solidFill>
                  <a:schemeClr val="tx1"/>
                </a:solidFill>
                <a:ea typeface="+mn-lt"/>
                <a:cs typeface="+mn-lt"/>
              </a:rPr>
              <a:t> olmasının nedeni, bunların kalıtımsal faktörler tarafından belirlenmesindendir. Ayrıca insanların öğrenme, güç ve biçimleri, çevreden gelen uyarıcılara tepki vermeleri, baskılara karşı dayanma güçleri de birbirinden farklıdır. Bunun nedeni de kalıtımsaldır.  </a:t>
            </a:r>
            <a:endParaRPr lang="tr-TR" dirty="0">
              <a:solidFill>
                <a:schemeClr val="tx1"/>
              </a:solidFill>
              <a:ea typeface="Source Sans Pro"/>
            </a:endParaRPr>
          </a:p>
        </p:txBody>
      </p:sp>
    </p:spTree>
    <p:extLst>
      <p:ext uri="{BB962C8B-B14F-4D97-AF65-F5344CB8AC3E}">
        <p14:creationId xmlns:p14="http://schemas.microsoft.com/office/powerpoint/2010/main" val="3163542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A5931BE0-4B93-4D6C-878E-ACC59D6B45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7CF2038C-CF15-E891-77BD-EBC2EA92CDAF}"/>
              </a:ext>
            </a:extLst>
          </p:cNvPr>
          <p:cNvSpPr>
            <a:spLocks noGrp="1"/>
          </p:cNvSpPr>
          <p:nvPr>
            <p:ph type="title"/>
          </p:nvPr>
        </p:nvSpPr>
        <p:spPr>
          <a:xfrm>
            <a:off x="1015640" y="1089505"/>
            <a:ext cx="10625496" cy="1793131"/>
          </a:xfrm>
        </p:spPr>
        <p:txBody>
          <a:bodyPr wrap="square" anchor="t">
            <a:normAutofit/>
          </a:bodyPr>
          <a:lstStyle/>
          <a:p>
            <a:r>
              <a:rPr lang="tr-TR" sz="2400" b="1" u="sng" dirty="0"/>
              <a:t>2. Kültürel Faktörler</a:t>
            </a:r>
          </a:p>
        </p:txBody>
      </p:sp>
      <p:sp>
        <p:nvSpPr>
          <p:cNvPr id="10" name="Oval 9">
            <a:extLst>
              <a:ext uri="{FF2B5EF4-FFF2-40B4-BE49-F238E27FC236}">
                <a16:creationId xmlns:a16="http://schemas.microsoft.com/office/drawing/2014/main" xmlns="" id="{504E6BD3-B518-46A4-9CC0-30D0955523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19157" y="158455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2" name="Group 11">
            <a:extLst>
              <a:ext uri="{FF2B5EF4-FFF2-40B4-BE49-F238E27FC236}">
                <a16:creationId xmlns:a16="http://schemas.microsoft.com/office/drawing/2014/main" xmlns="" id="{A31FBE92-3FC2-48E4-874B-A5273A04252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70526" y="2488515"/>
            <a:ext cx="1262947" cy="1335600"/>
            <a:chOff x="2678417" y="2427951"/>
            <a:chExt cx="1262947" cy="1335600"/>
          </a:xfrm>
        </p:grpSpPr>
        <p:sp>
          <p:nvSpPr>
            <p:cNvPr id="13" name="Freeform: Shape 12">
              <a:extLst>
                <a:ext uri="{FF2B5EF4-FFF2-40B4-BE49-F238E27FC236}">
                  <a16:creationId xmlns:a16="http://schemas.microsoft.com/office/drawing/2014/main" xmlns="" id="{4F7C333A-2381-4657-ACDA-47654B21FA7F}"/>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Oval 13">
              <a:extLst>
                <a:ext uri="{FF2B5EF4-FFF2-40B4-BE49-F238E27FC236}">
                  <a16:creationId xmlns:a16="http://schemas.microsoft.com/office/drawing/2014/main" xmlns="" id="{74A5CCC1-7BBD-4F00-82CF-C7683D9FF62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6" name="Freeform: Shape 15">
            <a:extLst>
              <a:ext uri="{FF2B5EF4-FFF2-40B4-BE49-F238E27FC236}">
                <a16:creationId xmlns:a16="http://schemas.microsoft.com/office/drawing/2014/main" xmlns="" id="{A0DAEA90-11E9-4069-BC2C-6F65C6C1C3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flipH="1" flipV="1">
            <a:off x="8600937" y="4090109"/>
            <a:ext cx="3682485" cy="1853969"/>
          </a:xfrm>
          <a:custGeom>
            <a:avLst/>
            <a:gdLst>
              <a:gd name="connsiteX0" fmla="*/ 3682485 w 3682485"/>
              <a:gd name="connsiteY0" fmla="*/ 1853969 h 1853969"/>
              <a:gd name="connsiteX1" fmla="*/ 2755500 w 3682485"/>
              <a:gd name="connsiteY1" fmla="*/ 1853969 h 1853969"/>
              <a:gd name="connsiteX2" fmla="*/ 1828517 w 3682485"/>
              <a:gd name="connsiteY2" fmla="*/ 926985 h 1853969"/>
              <a:gd name="connsiteX3" fmla="*/ 901534 w 3682485"/>
              <a:gd name="connsiteY3" fmla="*/ 1853969 h 1853969"/>
              <a:gd name="connsiteX4" fmla="*/ 293606 w 3682485"/>
              <a:gd name="connsiteY4" fmla="*/ 1853969 h 1853969"/>
              <a:gd name="connsiteX5" fmla="*/ 0 w 3682485"/>
              <a:gd name="connsiteY5" fmla="*/ 1560363 h 1853969"/>
              <a:gd name="connsiteX6" fmla="*/ 12215 w 3682485"/>
              <a:gd name="connsiteY6" fmla="*/ 1480329 h 1853969"/>
              <a:gd name="connsiteX7" fmla="*/ 1828517 w 3682485"/>
              <a:gd name="connsiteY7" fmla="*/ 0 h 1853969"/>
              <a:gd name="connsiteX8" fmla="*/ 3682485 w 3682485"/>
              <a:gd name="connsiteY8"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82485" h="1853969">
                <a:moveTo>
                  <a:pt x="3682485" y="1853969"/>
                </a:moveTo>
                <a:lnTo>
                  <a:pt x="2755500" y="1853969"/>
                </a:lnTo>
                <a:cubicBezTo>
                  <a:pt x="2755500" y="1342010"/>
                  <a:pt x="2340476" y="926985"/>
                  <a:pt x="1828517" y="926985"/>
                </a:cubicBezTo>
                <a:cubicBezTo>
                  <a:pt x="1316558" y="926985"/>
                  <a:pt x="901534" y="1342010"/>
                  <a:pt x="901534" y="1853969"/>
                </a:cubicBezTo>
                <a:lnTo>
                  <a:pt x="293606" y="1853969"/>
                </a:lnTo>
                <a:lnTo>
                  <a:pt x="0" y="1560363"/>
                </a:lnTo>
                <a:lnTo>
                  <a:pt x="12215" y="1480329"/>
                </a:lnTo>
                <a:cubicBezTo>
                  <a:pt x="185091" y="635508"/>
                  <a:pt x="932589" y="0"/>
                  <a:pt x="1828517" y="0"/>
                </a:cubicBezTo>
                <a:cubicBezTo>
                  <a:pt x="2852434" y="0"/>
                  <a:pt x="3682485" y="830051"/>
                  <a:pt x="368248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508000" dist="101600" dir="96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18" name="Freeform: Shape 17">
            <a:extLst>
              <a:ext uri="{FF2B5EF4-FFF2-40B4-BE49-F238E27FC236}">
                <a16:creationId xmlns:a16="http://schemas.microsoft.com/office/drawing/2014/main" xmlns="" id="{E0E8189B-747E-48AE-99A9-1BEE680125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flipH="1" flipV="1">
            <a:off x="8711129" y="3843994"/>
            <a:ext cx="3644147" cy="2149759"/>
          </a:xfrm>
          <a:custGeom>
            <a:avLst/>
            <a:gdLst>
              <a:gd name="connsiteX0" fmla="*/ 3644147 w 3644147"/>
              <a:gd name="connsiteY0" fmla="*/ 2149759 h 2149759"/>
              <a:gd name="connsiteX1" fmla="*/ 2717163 w 3644147"/>
              <a:gd name="connsiteY1" fmla="*/ 2149759 h 2149759"/>
              <a:gd name="connsiteX2" fmla="*/ 1790179 w 3644147"/>
              <a:gd name="connsiteY2" fmla="*/ 1074881 h 2149759"/>
              <a:gd name="connsiteX3" fmla="*/ 863196 w 3644147"/>
              <a:gd name="connsiteY3" fmla="*/ 2149759 h 2149759"/>
              <a:gd name="connsiteX4" fmla="*/ 551057 w 3644147"/>
              <a:gd name="connsiteY4" fmla="*/ 2149759 h 2149759"/>
              <a:gd name="connsiteX5" fmla="*/ 0 w 3644147"/>
              <a:gd name="connsiteY5" fmla="*/ 1598702 h 2149759"/>
              <a:gd name="connsiteX6" fmla="*/ 19562 w 3644147"/>
              <a:gd name="connsiteY6" fmla="*/ 1510486 h 2149759"/>
              <a:gd name="connsiteX7" fmla="*/ 1790179 w 3644147"/>
              <a:gd name="connsiteY7" fmla="*/ 0 h 2149759"/>
              <a:gd name="connsiteX8" fmla="*/ 3644147 w 3644147"/>
              <a:gd name="connsiteY8" fmla="*/ 2149759 h 2149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4147" h="2149759">
                <a:moveTo>
                  <a:pt x="3644147" y="2149759"/>
                </a:moveTo>
                <a:lnTo>
                  <a:pt x="2717163" y="2149759"/>
                </a:lnTo>
                <a:cubicBezTo>
                  <a:pt x="2717162" y="1556120"/>
                  <a:pt x="2302138" y="1074880"/>
                  <a:pt x="1790179" y="1074881"/>
                </a:cubicBezTo>
                <a:cubicBezTo>
                  <a:pt x="1278220" y="1074880"/>
                  <a:pt x="863196" y="1556119"/>
                  <a:pt x="863196" y="2149759"/>
                </a:cubicBezTo>
                <a:lnTo>
                  <a:pt x="551057" y="2149759"/>
                </a:lnTo>
                <a:lnTo>
                  <a:pt x="0" y="1598702"/>
                </a:lnTo>
                <a:lnTo>
                  <a:pt x="19562" y="1510486"/>
                </a:lnTo>
                <a:cubicBezTo>
                  <a:pt x="254295" y="635388"/>
                  <a:pt x="958246" y="0"/>
                  <a:pt x="1790179" y="0"/>
                </a:cubicBezTo>
                <a:cubicBezTo>
                  <a:pt x="2814097" y="0"/>
                  <a:pt x="3644147" y="962481"/>
                  <a:pt x="3644147" y="2149759"/>
                </a:cubicBezTo>
                <a:close/>
              </a:path>
            </a:pathLst>
          </a:custGeom>
          <a:solidFill>
            <a:schemeClr val="bg2">
              <a:lumMod val="50000"/>
              <a:lumOff val="50000"/>
              <a:alpha val="6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İçerik Yer Tutucusu 2">
            <a:extLst>
              <a:ext uri="{FF2B5EF4-FFF2-40B4-BE49-F238E27FC236}">
                <a16:creationId xmlns:a16="http://schemas.microsoft.com/office/drawing/2014/main" xmlns="" id="{8F88FCEE-18D5-51BE-27B7-0ECEADB52EA7}"/>
              </a:ext>
            </a:extLst>
          </p:cNvPr>
          <p:cNvSpPr>
            <a:spLocks noGrp="1"/>
          </p:cNvSpPr>
          <p:nvPr>
            <p:ph idx="1"/>
          </p:nvPr>
        </p:nvSpPr>
        <p:spPr>
          <a:xfrm>
            <a:off x="789642" y="2189726"/>
            <a:ext cx="9386922" cy="3903099"/>
          </a:xfrm>
        </p:spPr>
        <p:txBody>
          <a:bodyPr vert="horz" wrap="square" lIns="0" tIns="0" rIns="0" bIns="0" rtlCol="0" anchor="t">
            <a:noAutofit/>
          </a:bodyPr>
          <a:lstStyle/>
          <a:p>
            <a:pPr>
              <a:lnSpc>
                <a:spcPct val="100000"/>
              </a:lnSpc>
            </a:pPr>
            <a:r>
              <a:rPr lang="tr-TR" sz="1800" dirty="0">
                <a:solidFill>
                  <a:schemeClr val="tx1"/>
                </a:solidFill>
                <a:ea typeface="+mn-lt"/>
                <a:cs typeface="+mn-lt"/>
              </a:rPr>
              <a:t>İnsanların içinde yaşadıkları toplumun </a:t>
            </a:r>
            <a:r>
              <a:rPr lang="tr-TR" sz="1800" dirty="0" err="1">
                <a:solidFill>
                  <a:schemeClr val="tx1"/>
                </a:solidFill>
                <a:ea typeface="+mn-lt"/>
                <a:cs typeface="+mn-lt"/>
              </a:rPr>
              <a:t>sosyo</a:t>
            </a:r>
            <a:r>
              <a:rPr lang="tr-TR" sz="1800" dirty="0">
                <a:solidFill>
                  <a:schemeClr val="tx1"/>
                </a:solidFill>
                <a:ea typeface="+mn-lt"/>
                <a:cs typeface="+mn-lt"/>
              </a:rPr>
              <a:t>-kültürel özellikleri kişiliğin oluşumuna etkisi olan bir faktördür. Her bireyin içinde bulunduğu toplumun kültürel özellikleri onun kişiliğini yoğun bir şekilde etkilemektedir. Toplum içinde geliştirilen normlar insanları belirli davranış kalıpları içinde hareket etmeye sevk eder. Bu sebeple bireyler toplumun ortak ürünü olan kültürü şartsız olarak benimsemektedirler. Bu durum da bireyin kişiliğini etkilemektedir. Toplum içinde beraber yaşadığımız kişiler öğrendiklerimizi de etkilemektedir. Bu gruplar arasında en başta aile, okul ve arkadaş çevresi örnek gösterilebilir. İyi, kötü, doğru, Uzun 436 yanlış gibi değer yargıları ilk olarak yakın çevreden öğrenilmektedir. İçinde yaşadığımız bu sosyal çevre bireylerin benzer davranış eğilimleri göstermesinde de etkilidir. Bireylerin benzer davranış kalıpları içinde hareket etmesi ise ortak karaktere sahip olmalarını etkilemektedir. Ortak karakter ise toplum içinde yaşayan bireylerin benzer kişilik özelliklerine sahip olması sonucu oluşmaktadır. Ortak karakter aynı zamanda milli karakter olarak adlandırılmaktadır</a:t>
            </a:r>
          </a:p>
        </p:txBody>
      </p:sp>
      <p:sp>
        <p:nvSpPr>
          <p:cNvPr id="20" name="Oval 19">
            <a:extLst>
              <a:ext uri="{FF2B5EF4-FFF2-40B4-BE49-F238E27FC236}">
                <a16:creationId xmlns:a16="http://schemas.microsoft.com/office/drawing/2014/main" xmlns="" id="{D9DE43D0-73AC-46B4-A39F-E66967A1F9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8100000" flipH="1" flipV="1">
            <a:off x="10021470" y="292006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2" name="Freeform: Shape 21">
            <a:extLst>
              <a:ext uri="{FF2B5EF4-FFF2-40B4-BE49-F238E27FC236}">
                <a16:creationId xmlns:a16="http://schemas.microsoft.com/office/drawing/2014/main" xmlns="" id="{803C343E-7EAC-4512-955A-33B1833F2D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8100000" flipH="1" flipV="1">
            <a:off x="11901768" y="4915975"/>
            <a:ext cx="214196" cy="701949"/>
          </a:xfrm>
          <a:custGeom>
            <a:avLst/>
            <a:gdLst>
              <a:gd name="connsiteX0" fmla="*/ 128682 w 214196"/>
              <a:gd name="connsiteY0" fmla="*/ 9479 h 701949"/>
              <a:gd name="connsiteX1" fmla="*/ 214196 w 214196"/>
              <a:gd name="connsiteY1" fmla="*/ 466589 h 701949"/>
              <a:gd name="connsiteX2" fmla="*/ 213337 w 214196"/>
              <a:gd name="connsiteY2" fmla="*/ 503724 h 701949"/>
              <a:gd name="connsiteX3" fmla="*/ 15112 w 214196"/>
              <a:gd name="connsiteY3" fmla="*/ 701949 h 701949"/>
              <a:gd name="connsiteX4" fmla="*/ 8417 w 214196"/>
              <a:gd name="connsiteY4" fmla="*/ 648207 h 701949"/>
              <a:gd name="connsiteX5" fmla="*/ 0 w 214196"/>
              <a:gd name="connsiteY5" fmla="*/ 466589 h 701949"/>
              <a:gd name="connsiteX6" fmla="*/ 107098 w 214196"/>
              <a:gd name="connsiteY6" fmla="*/ 0 h 701949"/>
              <a:gd name="connsiteX7" fmla="*/ 128682 w 214196"/>
              <a:gd name="connsiteY7" fmla="*/ 9479 h 70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196" h="701949">
                <a:moveTo>
                  <a:pt x="128682" y="9479"/>
                </a:moveTo>
                <a:cubicBezTo>
                  <a:pt x="177485" y="52987"/>
                  <a:pt x="214196" y="241110"/>
                  <a:pt x="214196" y="466589"/>
                </a:cubicBezTo>
                <a:lnTo>
                  <a:pt x="213337" y="503724"/>
                </a:lnTo>
                <a:lnTo>
                  <a:pt x="15112" y="701949"/>
                </a:lnTo>
                <a:lnTo>
                  <a:pt x="8417" y="648207"/>
                </a:lnTo>
                <a:cubicBezTo>
                  <a:pt x="2997" y="592384"/>
                  <a:pt x="0" y="531011"/>
                  <a:pt x="0" y="466589"/>
                </a:cubicBezTo>
                <a:cubicBezTo>
                  <a:pt x="0" y="208899"/>
                  <a:pt x="47949" y="0"/>
                  <a:pt x="107098" y="0"/>
                </a:cubicBezTo>
                <a:cubicBezTo>
                  <a:pt x="114492" y="0"/>
                  <a:pt x="121710" y="3264"/>
                  <a:pt x="128682" y="9479"/>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13869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82184FF4-7029-4ED7-813A-192E606087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a:extLst>
              <a:ext uri="{FF2B5EF4-FFF2-40B4-BE49-F238E27FC236}">
                <a16:creationId xmlns:a16="http://schemas.microsoft.com/office/drawing/2014/main" xmlns="" id="{AAA7AB09-557C-41AD-9113-FF9F68FA10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3" name="Oval 12">
            <a:extLst>
              <a:ext uri="{FF2B5EF4-FFF2-40B4-BE49-F238E27FC236}">
                <a16:creationId xmlns:a16="http://schemas.microsoft.com/office/drawing/2014/main" xmlns="" id="{EF99ECAA-1F11-4937-BBA6-51935AB44C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5" name="Group 14">
            <a:extLst>
              <a:ext uri="{FF2B5EF4-FFF2-40B4-BE49-F238E27FC236}">
                <a16:creationId xmlns:a16="http://schemas.microsoft.com/office/drawing/2014/main" xmlns="" id="{79DE9FAB-6BBA-4CFE-B67D-77B47F01ECA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952" y="4524379"/>
            <a:ext cx="1980001" cy="1363916"/>
            <a:chOff x="4879602" y="3781429"/>
            <a:chExt cx="1980001" cy="1363916"/>
          </a:xfrm>
        </p:grpSpPr>
        <p:sp>
          <p:nvSpPr>
            <p:cNvPr id="16" name="Freeform: Shape 15">
              <a:extLst>
                <a:ext uri="{FF2B5EF4-FFF2-40B4-BE49-F238E27FC236}">
                  <a16:creationId xmlns:a16="http://schemas.microsoft.com/office/drawing/2014/main" xmlns="" id="{79FAC916-D9BB-4794-81B4-7C47C67E850D}"/>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xmlns="" id="{B5CA2231-7A65-4D16-8400-A210CC41DB73}"/>
                </a:ext>
                <a:ext uri="{C183D7F6-B498-43B3-948B-1728B52AA6E4}">
                  <adec:decorative xmlns:adec="http://schemas.microsoft.com/office/drawing/2017/decorative" xmlns="" val="1"/>
                </a:ext>
              </a:extLst>
            </p:cNvPr>
            <p:cNvSpPr>
              <a:spLocks noChangeAspect="1"/>
            </p:cNvSpPr>
            <p:nvPr>
              <p:extLst>
                <p:ext uri="{386F3935-93C4-4BCD-93E2-E3B085C9AB24}">
                  <p16:designElem xmlns:p16="http://schemas.microsoft.com/office/powerpoint/2015/main" xmlns=""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xmlns="" id="{4B089C8C-B82B-4704-88E2-E857A5E215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xmlns="" id="{434B90C8-5B4D-456E-AD99-80EF748FDD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useBgFill="1">
        <p:nvSpPr>
          <p:cNvPr id="21" name="Rectangle 20">
            <a:extLst>
              <a:ext uri="{FF2B5EF4-FFF2-40B4-BE49-F238E27FC236}">
                <a16:creationId xmlns:a16="http://schemas.microsoft.com/office/drawing/2014/main" xmlns="" id="{1DB043B4-68C6-45B9-82AC-A5800EADB8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İki yetişkinlere yönelik bir el ve çocuk üstü">
            <a:extLst>
              <a:ext uri="{FF2B5EF4-FFF2-40B4-BE49-F238E27FC236}">
                <a16:creationId xmlns:a16="http://schemas.microsoft.com/office/drawing/2014/main" xmlns="" id="{B73FA057-5B59-DB68-74FD-6B88C62A25D0}"/>
              </a:ext>
            </a:extLst>
          </p:cNvPr>
          <p:cNvPicPr>
            <a:picLocks noChangeAspect="1"/>
          </p:cNvPicPr>
          <p:nvPr/>
        </p:nvPicPr>
        <p:blipFill rotWithShape="1">
          <a:blip r:embed="rId2"/>
          <a:srcRect t="15605" r="-2" b="-2"/>
          <a:stretch/>
        </p:blipFill>
        <p:spPr>
          <a:xfrm>
            <a:off x="20" y="1"/>
            <a:ext cx="12191980" cy="685800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3" name="Rectangle 22">
            <a:extLst>
              <a:ext uri="{FF2B5EF4-FFF2-40B4-BE49-F238E27FC236}">
                <a16:creationId xmlns:a16="http://schemas.microsoft.com/office/drawing/2014/main" xmlns="" id="{AD4EA4DF-0E7C-4098-86F6-7D0ACAEFC0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7859713"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84C52253-3CC8-DFAB-8F22-15C4D34B5A8C}"/>
              </a:ext>
            </a:extLst>
          </p:cNvPr>
          <p:cNvSpPr>
            <a:spLocks noGrp="1"/>
          </p:cNvSpPr>
          <p:nvPr>
            <p:ph type="title"/>
          </p:nvPr>
        </p:nvSpPr>
        <p:spPr>
          <a:xfrm>
            <a:off x="550864" y="549275"/>
            <a:ext cx="3565524" cy="859967"/>
          </a:xfrm>
        </p:spPr>
        <p:txBody>
          <a:bodyPr vert="horz" wrap="square" lIns="0" tIns="0" rIns="0" bIns="0" rtlCol="0" anchor="b" anchorCtr="0">
            <a:normAutofit/>
          </a:bodyPr>
          <a:lstStyle/>
          <a:p>
            <a:r>
              <a:rPr lang="en-US" sz="2800" b="1" u="sng" kern="1200" dirty="0">
                <a:solidFill>
                  <a:schemeClr val="tx1"/>
                </a:solidFill>
                <a:latin typeface="+mj-lt"/>
                <a:ea typeface="+mj-ea"/>
                <a:cs typeface="+mj-cs"/>
              </a:rPr>
              <a:t>3. Aile </a:t>
            </a:r>
            <a:r>
              <a:rPr lang="en-US" sz="2800" b="1" u="sng" kern="1200" err="1">
                <a:solidFill>
                  <a:schemeClr val="tx1"/>
                </a:solidFill>
                <a:latin typeface="+mj-lt"/>
                <a:ea typeface="+mj-ea"/>
                <a:cs typeface="+mj-cs"/>
              </a:rPr>
              <a:t>Etkeni</a:t>
            </a:r>
            <a:endParaRPr lang="en-US" sz="2800" b="1" u="sng" kern="1200">
              <a:solidFill>
                <a:schemeClr val="tx1"/>
              </a:solidFill>
              <a:latin typeface="+mj-lt"/>
            </a:endParaRPr>
          </a:p>
        </p:txBody>
      </p:sp>
      <p:sp>
        <p:nvSpPr>
          <p:cNvPr id="25" name="Rectangle 24">
            <a:extLst>
              <a:ext uri="{FF2B5EF4-FFF2-40B4-BE49-F238E27FC236}">
                <a16:creationId xmlns:a16="http://schemas.microsoft.com/office/drawing/2014/main" xmlns="" id="{FE05BC49-0F00-4C85-9AF5-A0CC5B39C8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a:extLst>
              <a:ext uri="{FF2B5EF4-FFF2-40B4-BE49-F238E27FC236}">
                <a16:creationId xmlns:a16="http://schemas.microsoft.com/office/drawing/2014/main" xmlns="" id="{ABC5B539-CF5E-26C7-09AF-14CC6C03C0C7}"/>
              </a:ext>
            </a:extLst>
          </p:cNvPr>
          <p:cNvSpPr txBox="1"/>
          <p:nvPr/>
        </p:nvSpPr>
        <p:spPr>
          <a:xfrm>
            <a:off x="641231" y="1647646"/>
            <a:ext cx="10780142"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dirty="0"/>
              <a:t>Bireyin</a:t>
            </a:r>
            <a:r>
              <a:rPr lang="tr-TR" dirty="0">
                <a:ea typeface="+mn-lt"/>
                <a:cs typeface="+mn-lt"/>
              </a:rPr>
              <a:t> yaşadığı ilk çevre ailedir. Kişiliğin oluşmasında en önemli çevresel faktör bu yüzden ailedir.</a:t>
            </a:r>
            <a:endParaRPr lang="tr-TR" dirty="0"/>
          </a:p>
          <a:p>
            <a:r>
              <a:rPr lang="tr-TR" dirty="0">
                <a:ea typeface="+mn-lt"/>
                <a:cs typeface="+mn-lt"/>
              </a:rPr>
              <a:t>1.   Ailenin çocuk yetiştirme biçimleri</a:t>
            </a:r>
            <a:endParaRPr lang="tr-TR" dirty="0"/>
          </a:p>
          <a:p>
            <a:r>
              <a:rPr lang="tr-TR" dirty="0">
                <a:ea typeface="+mn-lt"/>
                <a:cs typeface="+mn-lt"/>
              </a:rPr>
              <a:t>2.   Anne baba yokluğu</a:t>
            </a:r>
            <a:endParaRPr lang="tr-TR" dirty="0"/>
          </a:p>
          <a:p>
            <a:r>
              <a:rPr lang="tr-TR" dirty="0">
                <a:ea typeface="+mn-lt"/>
                <a:cs typeface="+mn-lt"/>
              </a:rPr>
              <a:t>3.   Çocukların doğuş sırası</a:t>
            </a:r>
            <a:endParaRPr lang="tr-TR" dirty="0"/>
          </a:p>
          <a:p>
            <a:r>
              <a:rPr lang="tr-TR" dirty="0">
                <a:ea typeface="+mn-lt"/>
                <a:cs typeface="+mn-lt"/>
              </a:rPr>
              <a:t>4.   Çocuğa sağlanan beslenme ve öğrenme yaşantıları</a:t>
            </a:r>
            <a:endParaRPr lang="tr-TR" dirty="0"/>
          </a:p>
          <a:p>
            <a:r>
              <a:rPr lang="tr-TR" dirty="0">
                <a:ea typeface="+mn-lt"/>
                <a:cs typeface="+mn-lt"/>
              </a:rPr>
              <a:t>5.   Ailenin büyüklüğü</a:t>
            </a:r>
            <a:endParaRPr lang="tr-TR" dirty="0"/>
          </a:p>
          <a:p>
            <a:r>
              <a:rPr lang="tr-TR" dirty="0">
                <a:ea typeface="+mn-lt"/>
                <a:cs typeface="+mn-lt"/>
              </a:rPr>
              <a:t>6.   Aile içerisinde eşler arasındaki ilişkiler</a:t>
            </a:r>
            <a:endParaRPr lang="tr-TR" dirty="0"/>
          </a:p>
          <a:p>
            <a:r>
              <a:rPr lang="tr-TR" dirty="0">
                <a:ea typeface="+mn-lt"/>
                <a:cs typeface="+mn-lt"/>
              </a:rPr>
              <a:t>7.   Ailenin sosyal sınıfı gibi etkiler kişilik gelişimini etkileyen en temel çevresel etkilerdir.</a:t>
            </a:r>
            <a:endParaRPr lang="tr-TR" dirty="0"/>
          </a:p>
          <a:p>
            <a:r>
              <a:rPr lang="en-US" dirty="0"/>
              <a:t/>
            </a:r>
            <a:br>
              <a:rPr lang="en-US" dirty="0"/>
            </a:br>
            <a:endParaRPr lang="en-US" dirty="0"/>
          </a:p>
          <a:p>
            <a:r>
              <a:rPr lang="tr-TR" dirty="0">
                <a:ea typeface="+mn-lt"/>
                <a:cs typeface="+mn-lt"/>
              </a:rPr>
              <a:t>Örneğin, otoriter, aşırı koruyucu, aşırı serbest çocuk yetiştirme tutumları bağımsız kişilik gelişimini engeller, saldırgan davranışları artırır, benlik saygısı düzeyini düşürür. Demokratik anne-baba tutumu kişilik gelişimi için en uygun aile ortamıdır çünkü bu aile ortamı hoşgörülü, tutarlı, kararlı, destekleyici ve güven verici özellikleri ile çocuğun bağımsız bir kişilik geliştirmesinde destek olur.</a:t>
            </a:r>
            <a:endParaRPr lang="tr-TR" dirty="0"/>
          </a:p>
          <a:p>
            <a:pPr algn="l"/>
            <a:endParaRPr lang="tr-TR" dirty="0">
              <a:ea typeface="Source Sans Pro"/>
            </a:endParaRPr>
          </a:p>
        </p:txBody>
      </p:sp>
    </p:spTree>
    <p:extLst>
      <p:ext uri="{BB962C8B-B14F-4D97-AF65-F5344CB8AC3E}">
        <p14:creationId xmlns:p14="http://schemas.microsoft.com/office/powerpoint/2010/main" val="1653519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EEDD904-E0F9-A32A-3AF5-934225EF2970}"/>
              </a:ext>
            </a:extLst>
          </p:cNvPr>
          <p:cNvSpPr>
            <a:spLocks noGrp="1"/>
          </p:cNvSpPr>
          <p:nvPr>
            <p:ph type="title"/>
          </p:nvPr>
        </p:nvSpPr>
        <p:spPr/>
        <p:txBody>
          <a:bodyPr>
            <a:normAutofit/>
          </a:bodyPr>
          <a:lstStyle/>
          <a:p>
            <a:r>
              <a:rPr lang="tr-TR" sz="2800" b="1" u="sng"/>
              <a:t>4. Sosyal Yapı ve Sosyal Sınıf Faktörleri</a:t>
            </a:r>
          </a:p>
        </p:txBody>
      </p:sp>
      <p:sp>
        <p:nvSpPr>
          <p:cNvPr id="3" name="İçerik Yer Tutucusu 2">
            <a:extLst>
              <a:ext uri="{FF2B5EF4-FFF2-40B4-BE49-F238E27FC236}">
                <a16:creationId xmlns:a16="http://schemas.microsoft.com/office/drawing/2014/main" xmlns="" id="{52472274-8031-33E9-F459-B6A6E1381F34}"/>
              </a:ext>
            </a:extLst>
          </p:cNvPr>
          <p:cNvSpPr>
            <a:spLocks noGrp="1"/>
          </p:cNvSpPr>
          <p:nvPr>
            <p:ph idx="1"/>
          </p:nvPr>
        </p:nvSpPr>
        <p:spPr/>
        <p:txBody>
          <a:bodyPr vert="horz" wrap="square" lIns="0" tIns="0" rIns="0" bIns="0" rtlCol="0" anchor="t">
            <a:normAutofit/>
          </a:bodyPr>
          <a:lstStyle/>
          <a:p>
            <a:r>
              <a:rPr lang="tr-TR" dirty="0">
                <a:solidFill>
                  <a:schemeClr val="tx1"/>
                </a:solidFill>
                <a:ea typeface="+mn-lt"/>
                <a:cs typeface="+mn-lt"/>
              </a:rPr>
              <a:t>Günümüzde kalabalık bir insan grubu, sahip oldukları benzer gelir düzeyi, aldıkları eğitim, yaptıkları işler ve kabaca karşılaştırılabilir saygınlık ölçütleriyle toplumsal sınıf olarak tanımlanmaktadır. Sınıfsal ortam, bireylerin davranışlarını, fikir ve düşüncelerini etkilemektedir. İnsanların üyesi oldukları sosyal sınıf ve yapılar onların kişiliğinin oluşmasında etkisi olan bir diğer faktördür. Bireylerin ait oldukları sınıfın özellikleri onların eğitim olanaklarını, yaşam tarzlarını, inanç sistemlerini, tutum ve davranışlarını etkilemektedir. Örneğin sosyoekonomik düzeyi yüksek olan bir ailenin çocuğunun gelecek planlarında geçim kaygısı olmadan eğitime yönelecektir. Ancak imkanları sınırlı olan bir birey için bunu söylemek mümkün değildir. Bu kişi sahip olduğu eğitim olanaklarını geleceğini yönlendirmek ve içinde bulunduğu durumdan daha iyi bir konuma gelebilmek için bir amaç olarak görecektir. Bu örnekte olduğu gibi bireylerin ait oldukları sosyal sınıf ve yapıların onların düşünce ve yaşam tarzlarını etkilediği bilinmektedir</a:t>
            </a:r>
            <a:r>
              <a:rPr lang="tr-TR" dirty="0">
                <a:solidFill>
                  <a:srgbClr val="FFFFFF"/>
                </a:solidFill>
                <a:ea typeface="+mn-lt"/>
                <a:cs typeface="+mn-lt"/>
              </a:rPr>
              <a:t>.</a:t>
            </a:r>
            <a:r>
              <a:rPr lang="tr-TR" dirty="0">
                <a:ea typeface="+mn-lt"/>
                <a:cs typeface="+mn-lt"/>
              </a:rPr>
              <a:t> </a:t>
            </a:r>
            <a:endParaRPr lang="tr-TR"/>
          </a:p>
        </p:txBody>
      </p:sp>
    </p:spTree>
    <p:extLst>
      <p:ext uri="{BB962C8B-B14F-4D97-AF65-F5344CB8AC3E}">
        <p14:creationId xmlns:p14="http://schemas.microsoft.com/office/powerpoint/2010/main" val="317611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DFloatVTI">
  <a:themeElements>
    <a:clrScheme name="AnalogousFromLightSeedRightStep">
      <a:dk1>
        <a:srgbClr val="000000"/>
      </a:dk1>
      <a:lt1>
        <a:srgbClr val="FFFFFF"/>
      </a:lt1>
      <a:dk2>
        <a:srgbClr val="243141"/>
      </a:dk2>
      <a:lt2>
        <a:srgbClr val="E2E5E8"/>
      </a:lt2>
      <a:accent1>
        <a:srgbClr val="B89D7C"/>
      </a:accent1>
      <a:accent2>
        <a:srgbClr val="A6A371"/>
      </a:accent2>
      <a:accent3>
        <a:srgbClr val="97A67E"/>
      </a:accent3>
      <a:accent4>
        <a:srgbClr val="82AD76"/>
      </a:accent4>
      <a:accent5>
        <a:srgbClr val="82AB8A"/>
      </a:accent5>
      <a:accent6>
        <a:srgbClr val="76AD98"/>
      </a:accent6>
      <a:hlink>
        <a:srgbClr val="6283AA"/>
      </a:hlink>
      <a:folHlink>
        <a:srgbClr val="7F7F7F"/>
      </a:folHlink>
    </a:clrScheme>
    <a:fontScheme name="Float">
      <a:majorFont>
        <a:latin typeface="Sitka Heading"/>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emplate>Organic</Template>
  <TotalTime>0</TotalTime>
  <Words>1444</Words>
  <Application>Microsoft Office PowerPoint</Application>
  <PresentationFormat>Özel</PresentationFormat>
  <Paragraphs>187</Paragraphs>
  <Slides>45</Slides>
  <Notes>0</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3DFloatVTI</vt:lpstr>
      <vt:lpstr>PowerPoint Sunusu</vt:lpstr>
      <vt:lpstr>KİŞİLİK</vt:lpstr>
      <vt:lpstr>KİŞİLİK NEDİR?</vt:lpstr>
      <vt:lpstr>PowerPoint Sunusu</vt:lpstr>
      <vt:lpstr>KİŞİLİĞİN TEMEL ÖZELLİKLERİ VE KİŞİLİĞİN OLUŞMASINDA ETKİLİ OLAN FAKTÖRLER </vt:lpstr>
      <vt:lpstr>Kişiliğin Oluşmasında Etkili Olan Faktörler</vt:lpstr>
      <vt:lpstr>2. Kültürel Faktörler</vt:lpstr>
      <vt:lpstr>3. Aile Etkeni</vt:lpstr>
      <vt:lpstr>4. Sosyal Yapı ve Sosyal Sınıf Faktörleri</vt:lpstr>
      <vt:lpstr>5. Diğer Faktörler</vt:lpstr>
      <vt:lpstr>KARAKTER KAVRAMI, KARAKTERİN GELİŞMESİ, BASMAKLARI VE KARAKTER BOZUKLUKLARI</vt:lpstr>
      <vt:lpstr>2.Karakterin Gelişmesi</vt:lpstr>
      <vt:lpstr>PowerPoint Sunusu</vt:lpstr>
      <vt:lpstr>3. Karakter Basamakları </vt:lpstr>
      <vt:lpstr>4. Karakter Bozuklukları</vt:lpstr>
      <vt:lpstr>Psikopatların temel özellikleri;</vt:lpstr>
      <vt:lpstr>MİZAÇ (HUY) KAVRAMI</vt:lpstr>
      <vt:lpstr>PowerPoint Sunusu</vt:lpstr>
      <vt:lpstr>YETENEK KAVRAMI, TANIMI VE TİPLERİ</vt:lpstr>
      <vt:lpstr>KİŞİLİK KONUSUNDA İLERİ SÜRÜLEN KURAMLAR</vt:lpstr>
      <vt:lpstr>PowerPoint Sunusu</vt:lpstr>
      <vt:lpstr>PowerPoint Sunusu</vt:lpstr>
      <vt:lpstr>ÖZELLİK KURAMLARI Özellikler teorisi, kişilik niteliklerini belirlemeye yönelik olan araştırmalara dayanır.</vt:lpstr>
      <vt:lpstr>PowerPoint Sunusu</vt:lpstr>
      <vt:lpstr>3. HENRY MURRAY'IN KİŞİLİKBİLİM (PERSONOLOJİ) KURAMI</vt:lpstr>
      <vt:lpstr>4. BEŞ BOYUTLU KİŞİLİK KURAMI</vt:lpstr>
      <vt:lpstr>PowerPoint Sunusu</vt:lpstr>
      <vt:lpstr>C. EYSENCK'İN KİŞİLİK KURAMI</vt:lpstr>
      <vt:lpstr>PowerPoint Sunusu</vt:lpstr>
      <vt:lpstr>D. ALFRED ADLER'İN KİŞİLİK KURAMI</vt:lpstr>
      <vt:lpstr>E. CARL GUSTAV JUNG'UN KİŞİLİK KURAMI</vt:lpstr>
      <vt:lpstr>PowerPoint Sunusu</vt:lpstr>
      <vt:lpstr>PowerPoint Sunusu</vt:lpstr>
      <vt:lpstr>F. ERİC BERNE'NİN KİŞİLİK KURAMI</vt:lpstr>
      <vt:lpstr>G. KAREN HORNEY'İN KİŞİLİK KURAMI</vt:lpstr>
      <vt:lpstr>H. ERIK ERIKSON'UN KİŞİLİK KURAMI</vt:lpstr>
      <vt:lpstr>PowerPoint Sunusu</vt:lpstr>
      <vt:lpstr>PowerPoint Sunusu</vt:lpstr>
      <vt:lpstr>PowerPoint Sunusu</vt:lpstr>
      <vt:lpstr>PowerPoint Sunusu</vt:lpstr>
      <vt:lpstr>I. SALİH GÜNEY'İN BEĞENİLME KİŞİLİK KURAMI</vt:lpstr>
      <vt:lpstr>KİŞİLİĞİ ÖLÇME TEKNİKLERİ</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Emine Sarac</dc:creator>
  <cp:lastModifiedBy>Emine Sarac</cp:lastModifiedBy>
  <cp:revision>1605</cp:revision>
  <dcterms:created xsi:type="dcterms:W3CDTF">2022-05-15T17:17:09Z</dcterms:created>
  <dcterms:modified xsi:type="dcterms:W3CDTF">2024-02-19T06:44:21Z</dcterms:modified>
</cp:coreProperties>
</file>