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61" r:id="rId20"/>
    <p:sldId id="362" r:id="rId21"/>
    <p:sldId id="363" r:id="rId22"/>
    <p:sldId id="364" r:id="rId23"/>
    <p:sldId id="365" r:id="rId24"/>
    <p:sldId id="366" r:id="rId25"/>
    <p:sldId id="367" r:id="rId26"/>
    <p:sldId id="368" r:id="rId27"/>
    <p:sldId id="369" r:id="rId28"/>
    <p:sldId id="370" r:id="rId29"/>
    <p:sldId id="371" r:id="rId30"/>
    <p:sldId id="373" r:id="rId31"/>
    <p:sldId id="372" r:id="rId32"/>
    <p:sldId id="374" r:id="rId33"/>
    <p:sldId id="375" r:id="rId34"/>
    <p:sldId id="376" r:id="rId35"/>
    <p:sldId id="377" r:id="rId36"/>
    <p:sldId id="378" r:id="rId37"/>
    <p:sldId id="380" r:id="rId38"/>
    <p:sldId id="381" r:id="rId39"/>
    <p:sldId id="383" r:id="rId40"/>
    <p:sldId id="384" r:id="rId41"/>
    <p:sldId id="385" r:id="rId42"/>
    <p:sldId id="386" r:id="rId43"/>
    <p:sldId id="387" r:id="rId44"/>
    <p:sldId id="388" r:id="rId45"/>
    <p:sldId id="389" r:id="rId46"/>
    <p:sldId id="390" r:id="rId47"/>
    <p:sldId id="391" r:id="rId48"/>
    <p:sldId id="392" r:id="rId49"/>
    <p:sldId id="393" r:id="rId50"/>
    <p:sldId id="394" r:id="rId51"/>
    <p:sldId id="395" r:id="rId52"/>
    <p:sldId id="396" r:id="rId53"/>
    <p:sldId id="397" r:id="rId54"/>
    <p:sldId id="399" r:id="rId55"/>
    <p:sldId id="400"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68"/>
    <p:restoredTop sz="94635"/>
  </p:normalViewPr>
  <p:slideViewPr>
    <p:cSldViewPr snapToGrid="0" snapToObjects="1">
      <p:cViewPr varScale="1">
        <p:scale>
          <a:sx n="120" d="100"/>
          <a:sy n="120" d="100"/>
        </p:scale>
        <p:origin x="29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11/4/25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362B9-D828-71E9-E6D2-A0630F0877C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738BC0-AD64-935D-6714-4336316A36B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66AAB81-6AF7-5025-F704-2F5236A585EE}"/>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r>
              <a:rPr lang="tr-TR" sz="1800" dirty="0">
                <a:effectLst/>
                <a:ea typeface="Times New Roman" panose="02020603050405020304" pitchFamily="18" charset="0"/>
              </a:rPr>
              <a:t>Aralarında </a:t>
            </a:r>
            <a:r>
              <a:rPr lang="tr-TR" sz="1800" b="1" dirty="0">
                <a:effectLst/>
                <a:ea typeface="Times New Roman" panose="02020603050405020304" pitchFamily="18" charset="0"/>
              </a:rPr>
              <a:t>kira ilişkisi bulunmayan davada </a:t>
            </a:r>
            <a:r>
              <a:rPr lang="tr-TR" sz="1800" dirty="0">
                <a:effectLst/>
                <a:ea typeface="Times New Roman" panose="02020603050405020304" pitchFamily="18" charset="0"/>
              </a:rPr>
              <a:t>sulh hukuk mahkemesi görevli değildir: </a:t>
            </a:r>
          </a:p>
          <a:p>
            <a:pPr algn="just"/>
            <a:r>
              <a:rPr lang="tr-TR" sz="1800" dirty="0">
                <a:effectLst/>
                <a:ea typeface="Times New Roman" panose="02020603050405020304" pitchFamily="18" charset="0"/>
              </a:rPr>
              <a:t>Yargıtay 1. HD., 01.10.2012, 12015/10415: "[...] gerek dava dilekçesi, gerekse ihtarname içeriğinden, davanın kurulmuş olan bir kira ilişkisine dayandırılmadığı, davalının fuzuli </a:t>
            </a:r>
            <a:r>
              <a:rPr lang="tr-TR" sz="1800" dirty="0" err="1">
                <a:effectLst/>
                <a:ea typeface="Times New Roman" panose="02020603050405020304" pitchFamily="18" charset="0"/>
              </a:rPr>
              <a:t>şagil</a:t>
            </a:r>
            <a:r>
              <a:rPr lang="tr-TR" sz="1800" dirty="0">
                <a:effectLst/>
                <a:ea typeface="Times New Roman" panose="02020603050405020304" pitchFamily="18" charset="0"/>
              </a:rPr>
              <a:t> konumunda bulunduğunun ifade edildiği, kira sözleşmesi yapmaya davet edildiği ve geçmiş dönem için bedel ödemesinin istenildiği anlaşılmaktadır. Hal böyle olunca, davada </a:t>
            </a:r>
            <a:r>
              <a:rPr lang="tr-TR" sz="1800" dirty="0" err="1">
                <a:effectLst/>
                <a:ea typeface="Times New Roman" panose="02020603050405020304" pitchFamily="18" charset="0"/>
              </a:rPr>
              <a:t>TMK'nun</a:t>
            </a:r>
            <a:r>
              <a:rPr lang="tr-TR" sz="1800" dirty="0">
                <a:effectLst/>
                <a:ea typeface="Times New Roman" panose="02020603050405020304" pitchFamily="18" charset="0"/>
              </a:rPr>
              <a:t> 683. ve devamı maddelerinde düzenlenen mülkiyet hakkına dayalı olarak el atmanın önlenmesi ve </a:t>
            </a:r>
            <a:r>
              <a:rPr lang="tr-TR" sz="1800" dirty="0" err="1">
                <a:effectLst/>
                <a:ea typeface="Times New Roman" panose="02020603050405020304" pitchFamily="18" charset="0"/>
              </a:rPr>
              <a:t>ecrimisil</a:t>
            </a:r>
            <a:r>
              <a:rPr lang="tr-TR" sz="1800" dirty="0">
                <a:effectLst/>
                <a:ea typeface="Times New Roman" panose="02020603050405020304" pitchFamily="18" charset="0"/>
              </a:rPr>
              <a:t> isteğinde bulunulduğundan ve mal varlığına yönelik dava niteliği taşıdığından </a:t>
            </a:r>
            <a:r>
              <a:rPr lang="tr-TR" sz="1800" dirty="0" err="1">
                <a:effectLst/>
                <a:ea typeface="Times New Roman" panose="02020603050405020304" pitchFamily="18" charset="0"/>
              </a:rPr>
              <a:t>HMK'nun</a:t>
            </a:r>
            <a:r>
              <a:rPr lang="tr-TR" sz="1800" dirty="0">
                <a:effectLst/>
                <a:ea typeface="Times New Roman" panose="02020603050405020304" pitchFamily="18" charset="0"/>
              </a:rPr>
              <a:t> 2. maddesi doğrultusunda Asliye Hukuk Mahkemesi görevli olduğundan işin esasının incelenmesi, hasıl olacak sonuca göre bir karar verilmesi gerekirken yazılı olduğu üzere hüküm kurulmuş olması doğru değildir"</a:t>
            </a: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4F724FA-EC9F-1CF8-7119-01A2267E152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037216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FAA0B-A434-7059-98A0-637E68F9379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F82C607-0DA8-D0A8-7C16-4BB71FA3B55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4519F66B-7B85-1F6C-741E-0899993CA848}"/>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ea typeface="Times New Roman" panose="02020603050405020304" pitchFamily="18" charset="0"/>
              </a:rPr>
              <a:t>Yargıtay 2.HD., 27.11.2012, 8509/28354: </a:t>
            </a:r>
            <a:r>
              <a:rPr lang="tr-TR" sz="1800" dirty="0">
                <a:effectLst/>
                <a:ea typeface="Times New Roman" panose="02020603050405020304" pitchFamily="18" charset="0"/>
              </a:rPr>
              <a:t>"2-Davacı kadının evlilik birliğinin kurulması için yaptığı harcamalara ilişkin talebi; </a:t>
            </a:r>
            <a:r>
              <a:rPr lang="tr-TR" sz="1800" b="1" dirty="0">
                <a:effectLst/>
                <a:ea typeface="Times New Roman" panose="02020603050405020304" pitchFamily="18" charset="0"/>
              </a:rPr>
              <a:t>boşanmanın eki niteliğinde olmayı</a:t>
            </a:r>
            <a:r>
              <a:rPr lang="tr-TR" sz="1800" dirty="0">
                <a:effectLst/>
                <a:ea typeface="Times New Roman" panose="02020603050405020304" pitchFamily="18" charset="0"/>
              </a:rPr>
              <a:t>p, bağımsız bir talep olarak genel hükümlere tabidir. Bu talep yönünden Aile Mahkemesi görevli olmayıp(4787 </a:t>
            </a:r>
            <a:r>
              <a:rPr lang="tr-TR" sz="1800" dirty="0" err="1">
                <a:effectLst/>
                <a:ea typeface="Times New Roman" panose="02020603050405020304" pitchFamily="18" charset="0"/>
              </a:rPr>
              <a:t>s.K</a:t>
            </a:r>
            <a:r>
              <a:rPr lang="tr-TR" sz="1800" dirty="0">
                <a:effectLst/>
                <a:ea typeface="Times New Roman" panose="02020603050405020304" pitchFamily="18" charset="0"/>
              </a:rPr>
              <a:t> </a:t>
            </a:r>
            <a:r>
              <a:rPr lang="tr-TR" sz="1800" dirty="0" err="1">
                <a:effectLst/>
                <a:ea typeface="Times New Roman" panose="02020603050405020304" pitchFamily="18" charset="0"/>
              </a:rPr>
              <a:t>md.</a:t>
            </a:r>
            <a:r>
              <a:rPr lang="tr-TR" sz="1800" dirty="0">
                <a:effectLst/>
                <a:ea typeface="Times New Roman" panose="02020603050405020304" pitchFamily="18" charset="0"/>
              </a:rPr>
              <a:t> 4) davanın genel görevli mahkemede görülmesi gereklidir»</a:t>
            </a: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5D19B04C-4269-0EA3-E156-EBB6AB20697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076310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08B4C-40C8-6BAA-853E-A41A8B452A5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CA0428-FF9C-C816-286F-CE3D337B3D44}"/>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678AEBDD-6498-F079-6AAA-6B6CD81D96B8}"/>
              </a:ext>
            </a:extLst>
          </p:cNvPr>
          <p:cNvSpPr>
            <a:spLocks noGrp="1"/>
          </p:cNvSpPr>
          <p:nvPr>
            <p:ph idx="1"/>
          </p:nvPr>
        </p:nvSpPr>
        <p:spPr>
          <a:xfrm>
            <a:off x="350874" y="1127052"/>
            <a:ext cx="8335926" cy="5316278"/>
          </a:xfrm>
        </p:spPr>
        <p:txBody>
          <a:bodyPr>
            <a:normAutofit fontScale="25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endParaRPr lang="tr-TR" sz="5600" b="0" i="0" u="none" strike="noStrike" dirty="0">
              <a:solidFill>
                <a:srgbClr val="3F4254"/>
              </a:solidFill>
              <a:effectLst/>
              <a:latin typeface="Times New Roman" panose="02020603050405020304" pitchFamily="18" charset="0"/>
              <a:cs typeface="Times New Roman" panose="02020603050405020304" pitchFamily="18" charset="0"/>
            </a:endParaRPr>
          </a:p>
          <a:p>
            <a:pPr marL="0" indent="0" algn="just">
              <a:buNone/>
            </a:pPr>
            <a:r>
              <a:rPr lang="tr-TR" sz="5600" b="0" i="0" u="none" strike="noStrike" dirty="0">
                <a:solidFill>
                  <a:srgbClr val="3F4254"/>
                </a:solidFill>
                <a:effectLst/>
                <a:latin typeface="Times New Roman" panose="02020603050405020304" pitchFamily="18" charset="0"/>
                <a:cs typeface="Times New Roman" panose="02020603050405020304" pitchFamily="18" charset="0"/>
              </a:rPr>
              <a:t>Yargıtay </a:t>
            </a:r>
            <a:r>
              <a:rPr lang="tr-TR" sz="5600" dirty="0">
                <a:solidFill>
                  <a:srgbClr val="3F4254"/>
                </a:solidFill>
                <a:latin typeface="Times New Roman" panose="02020603050405020304" pitchFamily="18" charset="0"/>
                <a:cs typeface="Times New Roman" panose="02020603050405020304" pitchFamily="18" charset="0"/>
              </a:rPr>
              <a:t>Hukuk Genel Kurulu, 27.12.2018, 4-1501/2044: </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721 sayılı Türk Medeni Kanunu’nun 24. ve 818 sayılı Borçlar Kanunu’nun 49. (6098 sayılı Türk Borçlar Kanunu’nun 58.) maddeleri ile koruma altına alınan kişilik hakları, kişisel varlıkların korunmasıyla ilgilidir. </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Kişilik hakları, kişiliği oluşturan değerler üzerindeki mutlak surette korunan, kişiye sıkı sıkıya bağlı hakları ifade eder. Kişinin hayatı, beden ve ruh sağlığı, beden bütünlüğü, özgürlüğü, onur ve saygınlığı, resmî, özel hayatının gizliliği, sırları gibi unsurlara yönelik bir saldırı kişilik hakkının ihlali sayılır. Ancak kişilik haklarının zamana ve durumun koşullarına göre değişebilen dinamik bir alan olması nedeniyle kapsamı konusunda sınırlayıcı bir sayım yapmak mümkün olmamaktadır. Kişilik değerlerinin kapsam ve çerçevesi, yerleşik değer yargılarına ve yaşam deneyimine bağlı olarak belirlenmelidir. </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818 sayılı Borçlar Kanunu’nun 49. maddesi gereğince kişilik hakları hukuka aykırı olarak saldırıya uğrayan kimse manevi tazminata hükmedilmesini isteyebilir. </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Somut olayda ise, davacı ile davalı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29.07.1993 tarihinde evlendiği, evlilik birliğinin temelden sarsılması nedeniyle 15.07.2005 tarihinde kesinleşen karar ile boşandıkları, daha sonra davalı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26.07.2005 tarihinde davalı ... ile evlendiği, bu evlilik birliği içinde 04.11.2006 doğum tarihli ... isimli bir çocuklarının dünyaya geldiği, davalı ... ile davalı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14.03.2007 tarihinde anlaşmalı olarak boşanmalarından iki gün sonra davalı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davacı ... ile ikinci kez evlendiği, ancak davalı ... ile birlikte yaşamaya devam ettiği ve davalı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davalı ...'dan 29.05.2008 doğum tarihli ... , 27.11.2012 doğum tarihli ... ve 04.04.2014 doğum tarihli ... isimli üç çocuğunun daha dünyaya geldiği, 16.03.2007 tarihinde ikinci kez evlenen davacı ile davalılardan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ın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evlilik birliğinin hâlen devam ettiği, aralarında bir boşanma davasının mevcut olmadığı anlaşılmaktadır. </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Şu durumda davacının, eşi olan davalı ...’dan boşanma sebebi olmayan bir olaya dayanan manevi tazminat talebinin boşanma davasının ferî mahiyetindeki TMK’nın 174/2. maddesi çerçevesinde incelenmesi hukuken mümkün bulunmamaktadır. Her ne kadar davacı sadakat yükümlülüğünün ihlali olgusuna dayanmış ise de, bu durum manevi tazminat talebini boşanmaya sebep olan olaylar yüzünden kişilik hakkının saldırıya uğraması hususunu düzenleyen TMK’nın 174/2. maddesi kapsamına dâhil etmez. </a:t>
            </a:r>
            <a:r>
              <a:rPr lang="tr-TR" sz="5600" b="1" i="0" u="none" strike="noStrike" dirty="0">
                <a:solidFill>
                  <a:srgbClr val="3F4254"/>
                </a:solidFill>
                <a:effectLst/>
                <a:latin typeface="Times New Roman" panose="02020603050405020304" pitchFamily="18" charset="0"/>
                <a:cs typeface="Times New Roman" panose="02020603050405020304" pitchFamily="18" charset="0"/>
              </a:rPr>
              <a:t>Davacı ile davalılardan ... arasında bir boşanma davası bulunmadığından davacının kişilik hakkı saldırıya uğradığı iddiasıyla açtığı manevi tazminat davasının hukuki dayanağı Türk Borçlar Kanunu’nun haksız fiile ilişkin hükümlerdir. Bu nedenle davacının eşi olan davalı ...’dan manevi tazminat talebini inceleyip karara bağlamakla aile mahkemesinin değil asliye hukuk mahkemesinin görevli olduğunun kabulü gerekmektedir.</a:t>
            </a:r>
            <a:endParaRPr lang="tr-TR" sz="5600" b="1"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5158922-71C5-871F-111E-F5904B4773C8}"/>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511388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E3ECF-7ED0-A642-2952-4AA84138AC4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F75A13-9D3E-F369-C196-F45E32D7DE7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D52C6838-933B-FC12-D16B-F580FD29385A}"/>
              </a:ext>
            </a:extLst>
          </p:cNvPr>
          <p:cNvSpPr>
            <a:spLocks noGrp="1"/>
          </p:cNvSpPr>
          <p:nvPr>
            <p:ph idx="1"/>
          </p:nvPr>
        </p:nvSpPr>
        <p:spPr>
          <a:xfrm>
            <a:off x="350874" y="1127052"/>
            <a:ext cx="8335926" cy="5316278"/>
          </a:xfrm>
        </p:spPr>
        <p:txBody>
          <a:bodyPr>
            <a:normAutofit fontScale="475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5600" b="0" i="0" u="none" strike="noStrike" dirty="0">
                <a:solidFill>
                  <a:srgbClr val="3F4254"/>
                </a:solidFill>
                <a:effectLst/>
                <a:latin typeface="Times New Roman" panose="02020603050405020304" pitchFamily="18" charset="0"/>
                <a:cs typeface="Times New Roman" panose="02020603050405020304" pitchFamily="18" charset="0"/>
              </a:rPr>
              <a:t>Yargıtay 5. HD. 25.10.2021, 9231/11937: "Somut olayda; davacı, davayı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hasımlı</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olarak ve dava değeri belirtilmeksizin, </a:t>
            </a:r>
            <a:r>
              <a:rPr lang="tr-TR" sz="5600" b="1" i="0" u="none" strike="noStrike" dirty="0">
                <a:solidFill>
                  <a:srgbClr val="3F4254"/>
                </a:solidFill>
                <a:effectLst/>
                <a:latin typeface="Times New Roman" panose="02020603050405020304" pitchFamily="18" charset="0"/>
                <a:cs typeface="Times New Roman" panose="02020603050405020304" pitchFamily="18" charset="0"/>
              </a:rPr>
              <a:t>terekenin borca batık olduğundan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bahisle hükmen ret (TMK'nın 605/2. maddesi) isteminde bulunmuştur.</a:t>
            </a:r>
          </a:p>
          <a:p>
            <a:pPr marL="0" indent="0" algn="just">
              <a:buNone/>
            </a:pPr>
            <a:r>
              <a:rPr lang="tr-TR" sz="5600" b="0" i="0" u="none" strike="noStrike" dirty="0">
                <a:solidFill>
                  <a:srgbClr val="3F4254"/>
                </a:solidFill>
                <a:effectLst/>
                <a:latin typeface="Times New Roman" panose="02020603050405020304" pitchFamily="18" charset="0"/>
                <a:cs typeface="Times New Roman" panose="02020603050405020304" pitchFamily="18" charset="0"/>
              </a:rPr>
              <a:t>Kanunda bu konuda aksine bir düzenleme bulunmadığına göre, HMK'nın yürürlüğe girmesinden sonra terekenin borca batık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oldugunun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tespitine,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mirasin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hükmen reddine"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iliskin</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 olarak açılacak davalarda, </a:t>
            </a:r>
            <a:r>
              <a:rPr lang="tr-TR" sz="5600" b="1" i="0" u="none" strike="noStrike" dirty="0">
                <a:solidFill>
                  <a:srgbClr val="3F4254"/>
                </a:solidFill>
                <a:effectLst/>
                <a:latin typeface="Times New Roman" panose="02020603050405020304" pitchFamily="18" charset="0"/>
                <a:cs typeface="Times New Roman" panose="02020603050405020304" pitchFamily="18" charset="0"/>
              </a:rPr>
              <a:t>davanın değerine bakılmaksızın asliye hukuk mahkemesi görevlidir. </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Bu durumda uyuşmazlığın, asliye hukuk mahkemesinde görülüp sonuçlandırılması gerekmektedir"</a:t>
            </a: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8DDEF49-DD4C-CB51-BB91-196F6F275A4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569562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85C4E-D61B-D29D-AB3E-AA2E47AAF5E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FD73BE7-1709-A7C3-2CCC-24F8029EE9BC}"/>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A7E7D506-B206-7DD9-11F1-DB8C06460E04}"/>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solidFill>
                  <a:srgbClr val="000000"/>
                </a:solidFill>
              </a:rPr>
              <a:t>Yargıtay 2. HD. 13.10.2011, 1085/15751: "Dava, Türk Medeni Kanununun 618. maddesine dayalı </a:t>
            </a:r>
            <a:r>
              <a:rPr lang="tr-TR" sz="1800" b="1" dirty="0">
                <a:solidFill>
                  <a:srgbClr val="000000"/>
                </a:solidFill>
              </a:rPr>
              <a:t>"mirasın reddinin iptali" davasıdır. </a:t>
            </a:r>
            <a:r>
              <a:rPr lang="tr-TR" sz="1800" dirty="0">
                <a:solidFill>
                  <a:srgbClr val="000000"/>
                </a:solidFill>
              </a:rPr>
              <a:t>Kanunda özel hüküm bulunmadığı ve Sulh Hukuk Mahkemelerinin görevini açıklayan 6100 sayılı Hukuk Muhakemeleri Kanununun 4. maddesinde gösterilen davaların dışındaki her dava Asliye Hukuk Mahkemesinde görülür. Mirasın reddinin iptali davasında görevli mahkeme Asliye Hukuk Mahkemesidir.»</a:t>
            </a:r>
          </a:p>
          <a:p>
            <a:pPr marL="0" indent="0" algn="just">
              <a:buNone/>
            </a:pPr>
            <a:endParaRPr lang="tr-TR" sz="1800" dirty="0">
              <a:solidFill>
                <a:srgbClr val="000000"/>
              </a:solidFill>
              <a:latin typeface="+mj-lt"/>
            </a:endParaRPr>
          </a:p>
          <a:p>
            <a:pPr marL="0" indent="0" algn="just">
              <a:buNone/>
            </a:pPr>
            <a:r>
              <a:rPr lang="tr-TR" sz="1800" b="0" i="0" u="none" strike="noStrike" dirty="0">
                <a:solidFill>
                  <a:srgbClr val="3F4254"/>
                </a:solidFill>
                <a:effectLst/>
                <a:latin typeface="+mj-lt"/>
              </a:rPr>
              <a:t>Yargıtay 14.HD., 03.03.2016, 7713/2725: «Somut olayda, </a:t>
            </a:r>
            <a:r>
              <a:rPr lang="tr-TR" sz="1800" b="1" i="0" u="none" strike="noStrike" dirty="0">
                <a:solidFill>
                  <a:srgbClr val="3F4254"/>
                </a:solidFill>
                <a:effectLst/>
                <a:latin typeface="+mj-lt"/>
              </a:rPr>
              <a:t>dava ve talep mirasçılık belgesinin iptali ve yeni bir mirasçılık belgesi verilmesi istemine ilişkindir</a:t>
            </a:r>
            <a:r>
              <a:rPr lang="tr-TR" sz="1800" b="0" i="0" u="none" strike="noStrike" dirty="0">
                <a:solidFill>
                  <a:srgbClr val="3F4254"/>
                </a:solidFill>
                <a:effectLst/>
                <a:latin typeface="+mj-lt"/>
              </a:rPr>
              <a:t>. Dava,.... Sulh Hukuk Mahkemesinin 2004/162 Esas, 549 Karar sayılı mirasçılık belgesinde mirasçı olan davalı ... hasım gösterilerek açıldığından çekişmeli hale gelmiştir. Bu nedenle mirasçılık belgesinin iptali ve yeni bir mirasçılık belgesi verilmesi istemiyle açılan dava çekişmeli yargı niteliğinde olduğundan asliye hukuk mahkemesi görevlidir.»</a:t>
            </a:r>
            <a:endParaRPr lang="tr-TR" sz="1800" dirty="0">
              <a:solidFill>
                <a:srgbClr val="000000"/>
              </a:solidFill>
              <a:latin typeface="+mj-lt"/>
            </a:endParaRPr>
          </a:p>
        </p:txBody>
      </p:sp>
      <p:sp>
        <p:nvSpPr>
          <p:cNvPr id="3" name="Metin kutusu 2">
            <a:extLst>
              <a:ext uri="{FF2B5EF4-FFF2-40B4-BE49-F238E27FC236}">
                <a16:creationId xmlns:a16="http://schemas.microsoft.com/office/drawing/2014/main" id="{43CA52E4-6BE9-F0A1-B54E-ED6270F4A42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292820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42346-B7A3-D708-4277-CE373B34C34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32A7790-54EF-E152-1DE3-DDD5DB5D464E}"/>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9371C728-3C5D-9B16-7357-36F510C9DC82}"/>
              </a:ext>
            </a:extLst>
          </p:cNvPr>
          <p:cNvSpPr>
            <a:spLocks noGrp="1"/>
          </p:cNvSpPr>
          <p:nvPr>
            <p:ph idx="1"/>
          </p:nvPr>
        </p:nvSpPr>
        <p:spPr>
          <a:xfrm>
            <a:off x="350874" y="1127052"/>
            <a:ext cx="8335926" cy="5316278"/>
          </a:xfrm>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solidFill>
                  <a:srgbClr val="000000"/>
                </a:solidFill>
              </a:rPr>
              <a:t>Şahıs varlığına ilişkin davalarda görevli mahkeme, özel mahkemelerinin görev alanına girmedikçe, asliye hukuk mahkemesidir (m.2).</a:t>
            </a:r>
          </a:p>
          <a:p>
            <a:pPr marL="0" indent="0" algn="just">
              <a:buNone/>
            </a:pPr>
            <a:endParaRPr lang="tr-TR" sz="1800" dirty="0">
              <a:solidFill>
                <a:srgbClr val="000000"/>
              </a:solidFill>
              <a:latin typeface="+mj-lt"/>
            </a:endParaRPr>
          </a:p>
          <a:p>
            <a:pPr marL="0" indent="0" algn="just">
              <a:buNone/>
            </a:pPr>
            <a:r>
              <a:rPr lang="tr-TR" sz="1800" dirty="0">
                <a:solidFill>
                  <a:srgbClr val="000000"/>
                </a:solidFill>
                <a:latin typeface="+mj-lt"/>
              </a:rPr>
              <a:t>Boşanma, neseple ilgili davalar şahıs varlığına ilişkin davalardır. (aile mahkemelerinin görev alanına dahildir)</a:t>
            </a:r>
          </a:p>
          <a:p>
            <a:pPr marL="0" indent="0" algn="just">
              <a:buNone/>
            </a:pPr>
            <a:endParaRPr lang="tr-TR" sz="1800" dirty="0">
              <a:solidFill>
                <a:srgbClr val="000000"/>
              </a:solidFill>
              <a:latin typeface="+mj-lt"/>
            </a:endParaRPr>
          </a:p>
          <a:p>
            <a:pPr marL="0" indent="0" algn="just">
              <a:buNone/>
            </a:pPr>
            <a:r>
              <a:rPr lang="tr-TR" sz="1800" b="0" i="0" u="none" strike="noStrike" dirty="0">
                <a:solidFill>
                  <a:srgbClr val="3F4254"/>
                </a:solidFill>
                <a:effectLst/>
              </a:rPr>
              <a:t>Yargıtay 4. HD., 22.01.2013, 13597/688: Yayın yoluyla kişilik haklarına saldırı nedeniyle açılan davalar şahıs varlığına yönelik davalar olup, HMK 2. maddesine göre miktara bakılmaksızın tüm mal varlığı ve şahıs varlığına ilişkin davalara bakmaya Asliye Hukuk Mahkemeleri görevlidir. HMK 390. maddesine göre ihtiyati tedbirin, dava açılmadan önce, esas hakkında görevli ve yetkili olan mahkemeden; dava açıldıktan sonra ise ancak asıl davanın görüldüğü mahkemeden talep edileceği gözetildiğinde tedbir kararının görevsiz mahkemeden talep edildiği ve verildiği anlaşılmaktadır. Mahkemenin bu yoldaki belirlemesi doğrudur. Ancak ihtiyati tedbir görevsiz mahkemeden istenmiş ve verilmiş bulunduğuna göre yine itiraz üzerine mahkemece görevsiz olduğu anlaşıldığına göre görevsizlik kararı verilmekle birlikte, görevsiz olarak verdiği ihtiyati tedbir kararının kaldırılmasına da karar verilmesi gerekirken yazılı şekilde karar verilmiş olması doğru değildir. Bu nedenle kararın bozulması gerekmiştir.</a:t>
            </a:r>
            <a:endParaRPr lang="tr-TR" sz="1800" dirty="0">
              <a:solidFill>
                <a:srgbClr val="000000"/>
              </a:solidFill>
            </a:endParaRPr>
          </a:p>
        </p:txBody>
      </p:sp>
      <p:sp>
        <p:nvSpPr>
          <p:cNvPr id="3" name="Metin kutusu 2">
            <a:extLst>
              <a:ext uri="{FF2B5EF4-FFF2-40B4-BE49-F238E27FC236}">
                <a16:creationId xmlns:a16="http://schemas.microsoft.com/office/drawing/2014/main" id="{5E01793E-1093-819A-1E01-87C2C093DD9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9265221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31920-95BC-6F74-6ACB-A6CCD0D7F23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B9B366-B0E2-45F8-EE04-FF84D1978F0A}"/>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DF669BF-1D98-6CD5-23FE-CEBF2BA4BF7F}"/>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solidFill>
                  <a:srgbClr val="000000"/>
                </a:solidFill>
              </a:rPr>
              <a:t>Sulh hukuk mahkemelerinin görevli olduğu dava ve işler:</a:t>
            </a:r>
          </a:p>
          <a:p>
            <a:pPr marL="0" indent="0" algn="just">
              <a:buNone/>
            </a:pPr>
            <a:endParaRPr lang="tr-TR" sz="1800" dirty="0">
              <a:solidFill>
                <a:srgbClr val="000000"/>
              </a:solidFill>
            </a:endParaRPr>
          </a:p>
          <a:p>
            <a:pPr marL="0" indent="0" algn="just">
              <a:buNone/>
            </a:pPr>
            <a:r>
              <a:rPr lang="tr-TR" sz="1800" dirty="0">
                <a:solidFill>
                  <a:srgbClr val="000000"/>
                </a:solidFill>
              </a:rPr>
              <a:t>HMK m. 4, (özel kanunlar: </a:t>
            </a:r>
            <a:r>
              <a:rPr lang="tr-TR" sz="1800" dirty="0" err="1">
                <a:solidFill>
                  <a:srgbClr val="000000"/>
                </a:solidFill>
              </a:rPr>
              <a:t>örn.Kat</a:t>
            </a:r>
            <a:r>
              <a:rPr lang="tr-TR" sz="1800" dirty="0">
                <a:solidFill>
                  <a:srgbClr val="000000"/>
                </a:solidFill>
              </a:rPr>
              <a:t> Mülkiyeti Kanunu, TMK </a:t>
            </a:r>
            <a:r>
              <a:rPr lang="tr-TR" sz="1800" dirty="0" err="1">
                <a:solidFill>
                  <a:srgbClr val="000000"/>
                </a:solidFill>
              </a:rPr>
              <a:t>daki</a:t>
            </a:r>
            <a:r>
              <a:rPr lang="tr-TR" sz="1800" dirty="0">
                <a:solidFill>
                  <a:srgbClr val="000000"/>
                </a:solidFill>
              </a:rPr>
              <a:t> ilgili hükümler)</a:t>
            </a:r>
          </a:p>
          <a:p>
            <a:pPr marL="0" indent="0" algn="just">
              <a:buNone/>
            </a:pPr>
            <a:endParaRPr lang="tr-TR" sz="1800" dirty="0">
              <a:solidFill>
                <a:srgbClr val="000000"/>
              </a:solidFill>
            </a:endParaRPr>
          </a:p>
          <a:p>
            <a:pPr marL="0" indent="0" algn="just">
              <a:buNone/>
            </a:pPr>
            <a:r>
              <a:rPr lang="tr-TR" sz="1800" dirty="0">
                <a:solidFill>
                  <a:srgbClr val="000000"/>
                </a:solidFill>
              </a:rPr>
              <a:t>Sulh hukuk mahkemesinin görev alanına giren bazı uyuşmazlıklarda arabuluculuğa başvurulması, dava şartı kapsamındadır: </a:t>
            </a:r>
          </a:p>
          <a:p>
            <a:pPr marL="0" indent="0" algn="just">
              <a:buNone/>
            </a:pPr>
            <a:endParaRPr lang="tr-TR" sz="1800" dirty="0">
              <a:solidFill>
                <a:srgbClr val="000000"/>
              </a:solidFill>
            </a:endParaRPr>
          </a:p>
          <a:p>
            <a:pPr marL="0" indent="0">
              <a:buNone/>
            </a:pPr>
            <a:r>
              <a:rPr lang="tr-TR" sz="800" b="1" dirty="0">
                <a:solidFill>
                  <a:srgbClr val="000000"/>
                </a:solidFill>
                <a:effectLst/>
                <a:latin typeface="Times New Roman" panose="02020603050405020304" pitchFamily="18" charset="0"/>
              </a:rPr>
              <a:t>Arabuluculuk Kanunu MADDE 18/B-</a:t>
            </a:r>
            <a:r>
              <a:rPr lang="tr-TR" sz="800" dirty="0">
                <a:solidFill>
                  <a:srgbClr val="000000"/>
                </a:solidFill>
                <a:effectLst/>
                <a:latin typeface="Times New Roman" panose="02020603050405020304" pitchFamily="18" charset="0"/>
              </a:rPr>
              <a:t> </a:t>
            </a:r>
            <a:r>
              <a:rPr lang="tr-TR" sz="800" b="1" dirty="0">
                <a:solidFill>
                  <a:srgbClr val="000000"/>
                </a:solidFill>
                <a:effectLst/>
                <a:latin typeface="Times New Roman" panose="02020603050405020304" pitchFamily="18" charset="0"/>
              </a:rPr>
              <a:t>(Ek:28/3/2023-7445/37 </a:t>
            </a:r>
            <a:r>
              <a:rPr lang="tr-TR" sz="800" b="1" dirty="0" err="1">
                <a:solidFill>
                  <a:srgbClr val="000000"/>
                </a:solidFill>
                <a:effectLst/>
                <a:latin typeface="Times New Roman" panose="02020603050405020304" pitchFamily="18" charset="0"/>
              </a:rPr>
              <a:t>md.</a:t>
            </a:r>
            <a:r>
              <a:rPr lang="tr-TR" sz="800" b="1" dirty="0">
                <a:solidFill>
                  <a:srgbClr val="000000"/>
                </a:solidFill>
                <a:effectLst/>
                <a:latin typeface="Times New Roman" panose="02020603050405020304" pitchFamily="18" charset="0"/>
              </a:rPr>
              <a:t>)</a:t>
            </a:r>
            <a:endParaRPr lang="tr-TR" sz="800" dirty="0">
              <a:solidFill>
                <a:srgbClr val="000000"/>
              </a:solidFill>
              <a:effectLst/>
              <a:latin typeface="Times New Roman" panose="02020603050405020304" pitchFamily="18" charset="0"/>
            </a:endParaRPr>
          </a:p>
          <a:p>
            <a:pPr marL="228600" indent="-228600">
              <a:buAutoNum type="arabicParenBoth"/>
            </a:pPr>
            <a:r>
              <a:rPr lang="tr-TR" sz="1100" dirty="0">
                <a:solidFill>
                  <a:srgbClr val="000000"/>
                </a:solidFill>
                <a:effectLst/>
                <a:latin typeface="Times New Roman" panose="02020603050405020304" pitchFamily="18" charset="0"/>
              </a:rPr>
              <a:t>Aşağıdaki uyuşmazlıklarda, dava açılmadan önce arabulucuya başvurulmuş olması dava şartıdır: a) Kiralanan taşınmazların 2004 sayılı Kanuna göre ilamsız icra yoluyla tahliyesine ilişkin hükümler hariç olmak üzere, kira ilişkisinden kaynaklanan uyuşmazlıklar. b) Taşınır ve taşınmazların paylaştırılmasına ve ortaklığın giderilmesine ilişkin uyuşmazlıklar. c) 23/6/1965 tarihli ve 634 sayılı Kat Mülkiyeti Kanunundan kaynaklanan uyuşmazlıklar. ç) Komşu hakkından kaynaklanan uyuşmazlıklar.</a:t>
            </a: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C5B23CA9-1488-23EB-7E35-22680ACA39E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61437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F03C4-F383-E542-F49A-5B5D52132FA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552F6AA-9078-1E16-DA47-3D0F08AE795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8163455F-CF54-3AB9-70AB-65ABC8E25283}"/>
              </a:ext>
            </a:extLst>
          </p:cNvPr>
          <p:cNvSpPr>
            <a:spLocks noGrp="1"/>
          </p:cNvSpPr>
          <p:nvPr>
            <p:ph idx="1"/>
          </p:nvPr>
        </p:nvSpPr>
        <p:spPr>
          <a:xfrm>
            <a:off x="350874" y="1127052"/>
            <a:ext cx="8335926" cy="5316278"/>
          </a:xfrm>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HMK m. 4 gereği, </a:t>
            </a:r>
            <a:r>
              <a:rPr lang="tr-TR" sz="1800" i="1" dirty="0">
                <a:solidFill>
                  <a:srgbClr val="000000"/>
                </a:solidFill>
                <a:latin typeface="Times New Roman" panose="02020603050405020304" pitchFamily="18" charset="0"/>
              </a:rPr>
              <a:t>kira ilişkisinden doğan tüm davalar:</a:t>
            </a:r>
          </a:p>
          <a:p>
            <a:pPr marL="0" indent="0">
              <a:buNone/>
            </a:pPr>
            <a:endParaRPr lang="tr-TR" sz="1800" i="1" dirty="0">
              <a:solidFill>
                <a:srgbClr val="000000"/>
              </a:solidFill>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Kiralananın hor kullanımı sonucunda oluşan zararın tazmini</a:t>
            </a:r>
          </a:p>
          <a:p>
            <a:pPr marL="0" indent="0">
              <a:buNone/>
            </a:pPr>
            <a:r>
              <a:rPr lang="tr-TR" sz="1800" i="1" dirty="0">
                <a:solidFill>
                  <a:srgbClr val="000000"/>
                </a:solidFill>
                <a:latin typeface="Times New Roman" panose="02020603050405020304" pitchFamily="18" charset="0"/>
              </a:rPr>
              <a:t>Kira alacağının tazmini amacıyla açılan takipte itirazın bertaraf edilmesi amacıyla itirazın iptali davası</a:t>
            </a:r>
          </a:p>
          <a:p>
            <a:pPr marL="0" indent="0">
              <a:buNone/>
            </a:pPr>
            <a:r>
              <a:rPr lang="tr-TR" sz="1800" i="1" dirty="0">
                <a:solidFill>
                  <a:srgbClr val="000000"/>
                </a:solidFill>
                <a:latin typeface="Times New Roman" panose="02020603050405020304" pitchFamily="18" charset="0"/>
              </a:rPr>
              <a:t>Kiracı tarafından açılan maddi manevi tazminat</a:t>
            </a:r>
          </a:p>
          <a:p>
            <a:pPr marL="0" indent="0">
              <a:buNone/>
            </a:pPr>
            <a:r>
              <a:rPr lang="tr-TR" sz="1800" i="1" dirty="0">
                <a:solidFill>
                  <a:srgbClr val="000000"/>
                </a:solidFill>
                <a:latin typeface="Times New Roman" panose="02020603050405020304" pitchFamily="18" charset="0"/>
              </a:rPr>
              <a:t>Kira sözleşmesinin teminatı amacıyla verilen senet veya çekin iptaline ilişkin verilen davalar</a:t>
            </a:r>
          </a:p>
          <a:p>
            <a:pPr marL="0" indent="0">
              <a:buNone/>
            </a:pPr>
            <a:endParaRPr lang="tr-TR" sz="1800" i="1" dirty="0">
              <a:solidFill>
                <a:srgbClr val="000000"/>
              </a:solidFill>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Kira sözleşmesinin tarafları tacir ve her iki tarafın ticari işletmesiyle ilgili ise ticari dava söz konusudur. Ancak dava </a:t>
            </a:r>
            <a:r>
              <a:rPr lang="tr-TR" sz="1800" b="1" i="1" dirty="0">
                <a:solidFill>
                  <a:srgbClr val="000000"/>
                </a:solidFill>
                <a:latin typeface="Times New Roman" panose="02020603050405020304" pitchFamily="18" charset="0"/>
              </a:rPr>
              <a:t>sulh hukuk mahkemesinde </a:t>
            </a:r>
            <a:r>
              <a:rPr lang="tr-TR" sz="1800" i="1" dirty="0">
                <a:solidFill>
                  <a:srgbClr val="000000"/>
                </a:solidFill>
                <a:latin typeface="Times New Roman" panose="02020603050405020304" pitchFamily="18" charset="0"/>
              </a:rPr>
              <a:t>görülür. </a:t>
            </a:r>
          </a:p>
          <a:p>
            <a:pPr marL="0" indent="0">
              <a:buNone/>
            </a:pPr>
            <a:endParaRPr lang="tr-TR" sz="1800" i="1" dirty="0">
              <a:solidFill>
                <a:srgbClr val="000000"/>
              </a:solidFill>
              <a:latin typeface="Times New Roman" panose="02020603050405020304" pitchFamily="18" charset="0"/>
            </a:endParaRPr>
          </a:p>
          <a:p>
            <a:r>
              <a:rPr lang="tr-TR" sz="1800" i="1" dirty="0">
                <a:solidFill>
                  <a:srgbClr val="000000"/>
                </a:solidFill>
                <a:latin typeface="Times New Roman" panose="02020603050405020304" pitchFamily="18" charset="0"/>
              </a:rPr>
              <a:t>Kira sözleşmesine dayanarak açılan davaya karşı açılacak karşı dava ise sulh hukuk mahkemesinin görev alanına girer. </a:t>
            </a:r>
          </a:p>
          <a:p>
            <a:pPr marL="0" indent="0">
              <a:buNone/>
            </a:pPr>
            <a:endParaRPr lang="tr-TR" sz="1800" i="1" dirty="0">
              <a:solidFill>
                <a:srgbClr val="000000"/>
              </a:solidFill>
              <a:latin typeface="Times New Roman" panose="02020603050405020304" pitchFamily="18" charset="0"/>
            </a:endParaRPr>
          </a:p>
          <a:p>
            <a:pPr algn="just"/>
            <a:r>
              <a:rPr lang="tr-TR" sz="1800" i="1" dirty="0">
                <a:solidFill>
                  <a:srgbClr val="000000"/>
                </a:solidFill>
                <a:latin typeface="Times New Roman" panose="02020603050405020304" pitchFamily="18" charset="0"/>
              </a:rPr>
              <a:t>m.4: ….</a:t>
            </a:r>
            <a:r>
              <a:rPr lang="tr-TR" sz="1800" dirty="0">
                <a:solidFill>
                  <a:srgbClr val="000000"/>
                </a:solidFill>
                <a:effectLst/>
                <a:latin typeface="Times New Roman" panose="02020603050405020304" pitchFamily="18" charset="0"/>
              </a:rPr>
              <a:t>kira ilişkisinden doğan alacak davaları da dâhil olmak üzere tüm uyuşmazlıkları konu alan davalar ile bu davalara karşı açılan davaları…</a:t>
            </a:r>
          </a:p>
          <a:p>
            <a:pPr marL="0" indent="0">
              <a:buNone/>
            </a:pPr>
            <a:endParaRPr lang="tr-TR" sz="1800" i="1" dirty="0">
              <a:solidFill>
                <a:srgbClr val="000000"/>
              </a:solidFill>
              <a:latin typeface="Times New Roman" panose="02020603050405020304" pitchFamily="18" charset="0"/>
            </a:endParaRPr>
          </a:p>
          <a:p>
            <a:pPr marL="0" indent="0">
              <a:buNone/>
            </a:pPr>
            <a:endParaRPr lang="tr-TR" sz="1800" i="1" dirty="0">
              <a:solidFill>
                <a:srgbClr val="000000"/>
              </a:solidFill>
              <a:latin typeface="Times New Roman" panose="02020603050405020304" pitchFamily="18" charset="0"/>
            </a:endParaRPr>
          </a:p>
          <a:p>
            <a:pPr marL="0" indent="0">
              <a:buNone/>
            </a:pPr>
            <a:endParaRPr lang="tr-TR" sz="1800" i="1"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676F9115-5FFC-9A9A-1BA4-E3D76935353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96325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FF478-8CCE-F648-41B9-60DD0914EEE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2CE9B9D-60AA-1399-1F5D-8D7B7AC7C608}"/>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C78F38FE-BF2A-2B2F-1C84-80D55AE40881}"/>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Hukuki ilişki kira sözleşmesine dayanmalıdır, kira ilişkisi yoksa, sulh hukuk mahkemesi görevli değildir:</a:t>
            </a:r>
          </a:p>
          <a:p>
            <a:pPr marL="0" indent="0">
              <a:buNone/>
            </a:pPr>
            <a:endParaRPr lang="tr-TR" sz="1800" i="1" dirty="0">
              <a:solidFill>
                <a:srgbClr val="000000"/>
              </a:solidFill>
              <a:latin typeface="Times New Roman" panose="02020603050405020304" pitchFamily="18" charset="0"/>
            </a:endParaRPr>
          </a:p>
          <a:p>
            <a:pPr marL="0" indent="0" algn="just">
              <a:buNone/>
            </a:pPr>
            <a:r>
              <a:rPr lang="tr-TR" sz="1100" b="0" i="1" u="none" strike="noStrike" dirty="0">
                <a:solidFill>
                  <a:srgbClr val="3F4254"/>
                </a:solidFill>
                <a:effectLst/>
                <a:latin typeface="Verdana" panose="020B0604030504040204" pitchFamily="34" charset="0"/>
              </a:rPr>
              <a:t>Yargıtay 3. HD., 25.01.2018, 8678/705: «Mahkemece; dava konusu alacağın kira sözleşmesinden kaynaklandığı, bu itibarla davaya bakma görevinin Sulh Hukuk Mahkemesi'ne ait olduğu gerekçesiyle Mahkemenin görevsizliğine ve dosyanın Sulh Hukuk Mahkemesine gönderilmesine karar verilmiştir. </a:t>
            </a:r>
            <a:br>
              <a:rPr lang="tr-TR" sz="1100" i="1" dirty="0"/>
            </a:br>
            <a:r>
              <a:rPr lang="tr-TR" sz="1100" b="0" i="1" u="none" strike="noStrike" dirty="0">
                <a:solidFill>
                  <a:srgbClr val="3F4254"/>
                </a:solidFill>
                <a:effectLst/>
                <a:latin typeface="Verdana" panose="020B0604030504040204" pitchFamily="34" charset="0"/>
              </a:rPr>
              <a:t>01.10.2011 tarihinde yürürlüğe giren 6100 Sayılı </a:t>
            </a:r>
            <a:r>
              <a:rPr lang="tr-TR" sz="1100" b="0" i="1" u="none" strike="noStrike" dirty="0" err="1">
                <a:solidFill>
                  <a:srgbClr val="3F4254"/>
                </a:solidFill>
                <a:effectLst/>
                <a:latin typeface="Verdana" panose="020B0604030504040204" pitchFamily="34" charset="0"/>
              </a:rPr>
              <a:t>HMK'nun</a:t>
            </a:r>
            <a:r>
              <a:rPr lang="tr-TR" sz="1100" b="0" i="1" u="none" strike="noStrike" dirty="0">
                <a:solidFill>
                  <a:srgbClr val="3F4254"/>
                </a:solidFill>
                <a:effectLst/>
                <a:latin typeface="Verdana" panose="020B0604030504040204" pitchFamily="34" charset="0"/>
              </a:rPr>
              <a:t> Sulh Hukuk Mahkemeleri'nin görevini düzenleyen 4.maddesinin 1/a bendi gereğince kiralanan taşınmazların İcra ve İflas Kanunu'na göre ilamsız icra yolu ile tahliyesine ilişkin hükümler ayrık olmak üzere, kira ilişkisinden doğan alacak davaları da dahil tüm uyuşmazlıkları konu alan davalar ile bu davalara karşı açılan davalar Sulh Hukuk Mahkemesi'nin görevine girmektedir. Mülga 1086 Sayılı </a:t>
            </a:r>
            <a:r>
              <a:rPr lang="tr-TR" sz="1100" b="0" i="1" u="none" strike="noStrike" dirty="0" err="1">
                <a:solidFill>
                  <a:srgbClr val="3F4254"/>
                </a:solidFill>
                <a:effectLst/>
                <a:latin typeface="Verdana" panose="020B0604030504040204" pitchFamily="34" charset="0"/>
              </a:rPr>
              <a:t>HMUK'dan</a:t>
            </a:r>
            <a:r>
              <a:rPr lang="tr-TR" sz="1100" b="0" i="1" u="none" strike="noStrike" dirty="0">
                <a:solidFill>
                  <a:srgbClr val="3F4254"/>
                </a:solidFill>
                <a:effectLst/>
                <a:latin typeface="Verdana" panose="020B0604030504040204" pitchFamily="34" charset="0"/>
              </a:rPr>
              <a:t> farklı olarak bu düzenlemede miktar ayırımı yapılmaksızın tahliye, alacak, tazminat, kiracılık sıfatının tespiti gibi tüm kira ilişkisinden kaynaklanan uyuşmazlıkların çözüm yeri Sulh Hukuk Mahkemesi olarak gösterilmiştir.</a:t>
            </a:r>
            <a:br>
              <a:rPr lang="tr-TR" sz="1100" i="1" dirty="0"/>
            </a:br>
            <a:r>
              <a:rPr lang="tr-TR" sz="1100" b="0" i="1" u="none" strike="noStrike" dirty="0">
                <a:solidFill>
                  <a:srgbClr val="3F4254"/>
                </a:solidFill>
                <a:effectLst/>
                <a:latin typeface="Verdana" panose="020B0604030504040204" pitchFamily="34" charset="0"/>
              </a:rPr>
              <a:t>Davaya dayanak ve hükme esas alınan sözleşme, her ne kadar ''Oto Kiralama Sözleşmesi '' olarak belirtilmiş ise de özellikle sözleşmenin şartlarını düzenleyen ilgili maddeleri göz önüne alındığında sözleşmenin şoförlü araç kiralama hizmetine ilişkin olduğu anlaşılmaktadır. Bu </a:t>
            </a:r>
            <a:r>
              <a:rPr lang="tr-TR" sz="1100" b="0" i="1" u="none" strike="noStrike" dirty="0" err="1">
                <a:solidFill>
                  <a:srgbClr val="3F4254"/>
                </a:solidFill>
                <a:effectLst/>
                <a:latin typeface="Verdana" panose="020B0604030504040204" pitchFamily="34" charset="0"/>
              </a:rPr>
              <a:t>itibarla;Dava</a:t>
            </a:r>
            <a:r>
              <a:rPr lang="tr-TR" sz="1100" b="0" i="1" u="none" strike="noStrike" dirty="0">
                <a:solidFill>
                  <a:srgbClr val="3F4254"/>
                </a:solidFill>
                <a:effectLst/>
                <a:latin typeface="Verdana" panose="020B0604030504040204" pitchFamily="34" charset="0"/>
              </a:rPr>
              <a:t>, hizmet alım sözleşmesinden kaynaklanan alacağın tahsili amacıyla başlatılan icra takibine vaki itirazın iptali istemine ilişkin olup taraflar arasında kira ilişkisi bulunmamaktadır»</a:t>
            </a:r>
            <a:endParaRPr lang="tr-TR" sz="1800" i="1" dirty="0">
              <a:solidFill>
                <a:srgbClr val="000000"/>
              </a:solidFill>
              <a:latin typeface="Times New Roman" panose="02020603050405020304" pitchFamily="18" charset="0"/>
            </a:endParaRPr>
          </a:p>
          <a:p>
            <a:pPr marL="0" indent="0">
              <a:buNone/>
            </a:pPr>
            <a:endParaRPr lang="tr-TR" sz="1800" i="1"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95B1C92-3EC6-DDB0-A52E-7BCE0EF4D97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44495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64952-E052-B2C9-AEE6-C4966E68EF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C4F9EA6-A638-D941-A44B-39BDD4733E08}"/>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BD07B71C-391A-4654-381E-DC6591C9F310}"/>
              </a:ext>
            </a:extLst>
          </p:cNvPr>
          <p:cNvSpPr>
            <a:spLocks noGrp="1"/>
          </p:cNvSpPr>
          <p:nvPr>
            <p:ph idx="1"/>
          </p:nvPr>
        </p:nvSpPr>
        <p:spPr>
          <a:xfrm>
            <a:off x="350874" y="1127052"/>
            <a:ext cx="8335926" cy="5316278"/>
          </a:xfrm>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Hukuki ilişki kira sözleşmesine dayanmalıdır, kira ilişkisi yoksa, sulh hukuk mahkemesi görevli değildir:</a:t>
            </a:r>
          </a:p>
          <a:p>
            <a:pPr marL="0" indent="0">
              <a:buNone/>
            </a:pPr>
            <a:endParaRPr lang="tr-TR" sz="1800" i="1" dirty="0">
              <a:solidFill>
                <a:srgbClr val="000000"/>
              </a:solidFill>
              <a:latin typeface="Times New Roman" panose="02020603050405020304" pitchFamily="18" charset="0"/>
            </a:endParaRPr>
          </a:p>
          <a:p>
            <a:pPr marL="0" indent="0" algn="just">
              <a:buNone/>
            </a:pPr>
            <a:r>
              <a:rPr lang="tr-TR" sz="1600" b="0" i="0" u="none" strike="noStrike" dirty="0">
                <a:solidFill>
                  <a:srgbClr val="3F4254"/>
                </a:solidFill>
                <a:effectLst/>
                <a:cs typeface="Times New Roman" panose="02020603050405020304" pitchFamily="18" charset="0"/>
              </a:rPr>
              <a:t>Yargıtay Hukuk Genel Kurulu, 15.06.2021, 6-979/759: </a:t>
            </a:r>
            <a:r>
              <a:rPr lang="tr-TR" sz="1600" b="0" i="1" u="none" strike="noStrike" dirty="0">
                <a:solidFill>
                  <a:srgbClr val="3F4254"/>
                </a:solidFill>
                <a:effectLst/>
                <a:cs typeface="Times New Roman" panose="02020603050405020304" pitchFamily="18" charset="0"/>
              </a:rPr>
              <a:t>«Bu doğrultuda somut uyuşmazlık değerlendirildiğinde; müteahhit olarak iş yapan davacı ile dava dışı taşınmaz maliki vakıf arasında “hasılat kira sözleşmesi” başlıklı sözleşme ile dava dışı vakıf ile davalı arasında davaya konu taşınmazın kiraya verilmesiyle ilgili kira sözleşmesi olduğu, davanın tarafları arasında düzenlenmiş herhangi bir sözleşme olmadığı hususu çekişme dışıdır. Dava dışı vakıf, davalı ile aralarındaki kira sözleşmesinden doğan alacağın bir bölümünü davacıya temlik etmiş, davacı da </a:t>
            </a:r>
            <a:r>
              <a:rPr lang="tr-TR" sz="1600" b="0" i="1" u="none" strike="noStrike" dirty="0" err="1">
                <a:solidFill>
                  <a:srgbClr val="3F4254"/>
                </a:solidFill>
                <a:effectLst/>
                <a:cs typeface="Times New Roman" panose="02020603050405020304" pitchFamily="18" charset="0"/>
              </a:rPr>
              <a:t>temliken</a:t>
            </a:r>
            <a:r>
              <a:rPr lang="tr-TR" sz="1600" b="0" i="1" u="none" strike="noStrike" dirty="0">
                <a:solidFill>
                  <a:srgbClr val="3F4254"/>
                </a:solidFill>
                <a:effectLst/>
                <a:cs typeface="Times New Roman" panose="02020603050405020304" pitchFamily="18" charset="0"/>
              </a:rPr>
              <a:t> sahip olduğu bu alacak hakkını davalıya yöneltmiştir. Bu durumda çekişme davanın tarafları arasındaki ilişkinin hukukî mahiyetine yöneliktir.</a:t>
            </a:r>
            <a:br>
              <a:rPr lang="tr-TR" sz="1600" i="1" dirty="0">
                <a:cs typeface="Times New Roman" panose="02020603050405020304" pitchFamily="18" charset="0"/>
              </a:rPr>
            </a:br>
            <a:r>
              <a:rPr lang="tr-TR" sz="1600" b="0" i="1" u="none" strike="noStrike" dirty="0">
                <a:solidFill>
                  <a:srgbClr val="3F4254"/>
                </a:solidFill>
                <a:effectLst/>
                <a:cs typeface="Times New Roman" panose="02020603050405020304" pitchFamily="18" charset="0"/>
              </a:rPr>
              <a:t>26. Her ne kadar davacının davaya konu ettiği alacağı, dava dışı vakfın davalıdan olan kira alacağı ise de, davanın tarafları yani davacı ile davalı arasında kira ilişkisi olmadığı, davaya konu alacağın da taraflar arasındaki bir kira ilişkisinden doğmadığı açıktır. Kanun’un hazırlanması sırasında </a:t>
            </a:r>
            <a:r>
              <a:rPr lang="tr-TR" sz="1600" b="0" i="1" u="none" strike="noStrike" dirty="0" err="1">
                <a:solidFill>
                  <a:srgbClr val="3F4254"/>
                </a:solidFill>
                <a:effectLst/>
                <a:cs typeface="Times New Roman" panose="02020603050405020304" pitchFamily="18" charset="0"/>
              </a:rPr>
              <a:t>HUMK’dan</a:t>
            </a:r>
            <a:r>
              <a:rPr lang="tr-TR" sz="1600" b="0" i="1" u="none" strike="noStrike" dirty="0">
                <a:solidFill>
                  <a:srgbClr val="3F4254"/>
                </a:solidFill>
                <a:effectLst/>
                <a:cs typeface="Times New Roman" panose="02020603050405020304" pitchFamily="18" charset="0"/>
              </a:rPr>
              <a:t> farklı olarak bilinçli şekilde “kira sözleşmesi” ifadesi çıkarılıp yerine “kira ilişkisi” ifadesi konulmuş ise de burada belirtilen kira ilişkisinin davanın tarafları arasında olması gerektiğinde kuşku olmamalıdır.</a:t>
            </a:r>
            <a:br>
              <a:rPr lang="tr-TR" sz="1600" i="1" dirty="0">
                <a:cs typeface="Times New Roman" panose="02020603050405020304" pitchFamily="18" charset="0"/>
              </a:rPr>
            </a:br>
            <a:r>
              <a:rPr lang="tr-TR" sz="1600" b="0" i="1" u="none" strike="noStrike" dirty="0">
                <a:solidFill>
                  <a:srgbClr val="3F4254"/>
                </a:solidFill>
                <a:effectLst/>
                <a:cs typeface="Times New Roman" panose="02020603050405020304" pitchFamily="18" charset="0"/>
              </a:rPr>
              <a:t>27. Taraflar arasında böyle bir kira ilişkisinin mevcut olmaması nedeniyle uyuşmazlığın çözümünde sulh hukuk mahkemesinin görevli olduğu düşünülemez.»</a:t>
            </a:r>
            <a:endParaRPr lang="tr-TR" sz="1600" i="1" dirty="0">
              <a:solidFill>
                <a:srgbClr val="000000"/>
              </a:solidFill>
              <a:cs typeface="Times New Roman" panose="02020603050405020304" pitchFamily="18" charset="0"/>
            </a:endParaRPr>
          </a:p>
          <a:p>
            <a:pPr marL="0" indent="0">
              <a:buNone/>
            </a:pPr>
            <a:endParaRPr lang="tr-TR" sz="1800" i="1"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992D495E-D6BD-E322-1436-1C3A4A79945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62390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27B10-8DB8-7A8F-6B6F-BA4DE3FCE24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0EF73D4-17AA-0C6B-2C44-E13C77FB1C3C}"/>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98ED694-CA76-F81A-F959-7DC36C43A0A6}"/>
              </a:ext>
            </a:extLst>
          </p:cNvPr>
          <p:cNvSpPr>
            <a:spLocks noGrp="1"/>
          </p:cNvSpPr>
          <p:nvPr>
            <p:ph idx="1"/>
          </p:nvPr>
        </p:nvSpPr>
        <p:spPr/>
        <p:txBody>
          <a:bodyPr>
            <a:normAutofit fontScale="85000" lnSpcReduction="20000"/>
          </a:bodyPr>
          <a:lstStyle/>
          <a:p>
            <a:pPr algn="just"/>
            <a:r>
              <a:rPr lang="tr-TR" sz="1800" dirty="0">
                <a:effectLst/>
                <a:ea typeface="Times New Roman" panose="02020603050405020304" pitchFamily="18" charset="0"/>
              </a:rPr>
              <a:t>5235 Sayılı Adli Yargı İlk Derece Mahkemeleri ile Bölge Adliye Mahkemelerinin Kuruluş, Görev ve Yetkileri Hakkında Kanun.</a:t>
            </a:r>
          </a:p>
          <a:p>
            <a:pPr algn="just"/>
            <a:endParaRPr lang="tr-TR" sz="1800" dirty="0">
              <a:ea typeface="Times New Roman" panose="02020603050405020304" pitchFamily="18" charset="0"/>
            </a:endParaRPr>
          </a:p>
          <a:p>
            <a:pPr algn="just"/>
            <a:r>
              <a:rPr lang="tr-TR" sz="1800" dirty="0">
                <a:effectLst/>
                <a:ea typeface="Times New Roman" panose="02020603050405020304" pitchFamily="18" charset="0"/>
              </a:rPr>
              <a:t>Görev, davanın açıldığı tarih dikkate alınarak belirlenir. </a:t>
            </a:r>
            <a:r>
              <a:rPr lang="tr-TR" sz="1800" dirty="0">
                <a:ea typeface="Times New Roman" panose="02020603050405020304" pitchFamily="18" charset="0"/>
              </a:rPr>
              <a:t>Daha sonra kanun değişikliği olsa dahi açılmış davalar bakımından etki etmez.</a:t>
            </a:r>
          </a:p>
          <a:p>
            <a:pPr algn="just"/>
            <a:endParaRPr lang="tr-TR" sz="1800" dirty="0">
              <a:ea typeface="Times New Roman" panose="02020603050405020304" pitchFamily="18" charset="0"/>
            </a:endParaRPr>
          </a:p>
          <a:p>
            <a:pPr marL="0" indent="0" algn="just">
              <a:buNone/>
            </a:pPr>
            <a:r>
              <a:rPr lang="tr-TR" sz="1800" dirty="0">
                <a:ea typeface="Times New Roman" panose="02020603050405020304" pitchFamily="18" charset="0"/>
              </a:rPr>
              <a:t>Asliye Hukuk Mahkemelerinin Kuruluşu</a:t>
            </a:r>
          </a:p>
          <a:p>
            <a:r>
              <a:rPr lang="tr-TR" sz="1800" dirty="0">
                <a:ea typeface="Times New Roman" panose="02020603050405020304" pitchFamily="18" charset="0"/>
              </a:rPr>
              <a:t>5235 Sayılı  Kanun m.5: «</a:t>
            </a:r>
            <a:r>
              <a:rPr lang="tr-TR" sz="1800" dirty="0">
                <a:solidFill>
                  <a:srgbClr val="000000"/>
                </a:solidFill>
              </a:rPr>
              <a:t>Hukuk mahkemeleri, her il merkezi ile bölgelerin coğrafî durumları ve iş yoğunluğu göz önünde tutularak belirlenen ilçelerde Hâkimler ve Savcılar Yüksek Kurulunun olumlu görüşü alınarak Adalet Bakanlığınca kurulur.»</a:t>
            </a:r>
          </a:p>
          <a:p>
            <a:endParaRPr lang="tr-TR" sz="1800" dirty="0">
              <a:solidFill>
                <a:srgbClr val="000000"/>
              </a:solidFill>
            </a:endParaRPr>
          </a:p>
          <a:p>
            <a:r>
              <a:rPr lang="tr-TR" sz="1800" dirty="0">
                <a:solidFill>
                  <a:srgbClr val="000000"/>
                </a:solidFill>
              </a:rPr>
              <a:t>İşin yoğun olduğu il ve ilçelerde birden fazla asliye hukuk </a:t>
            </a:r>
            <a:r>
              <a:rPr lang="tr-TR" sz="1800" dirty="0" err="1">
                <a:solidFill>
                  <a:srgbClr val="000000"/>
                </a:solidFill>
              </a:rPr>
              <a:t>mah.</a:t>
            </a:r>
            <a:r>
              <a:rPr lang="tr-TR" sz="1800" dirty="0">
                <a:solidFill>
                  <a:srgbClr val="000000"/>
                </a:solidFill>
              </a:rPr>
              <a:t> Kurulur. Tek bir asliye hukuk mahkemesi vardır, aynı asliye hukuk mahkemesinin daireleridir.</a:t>
            </a:r>
          </a:p>
          <a:p>
            <a:r>
              <a:rPr lang="tr-TR" sz="1800" dirty="0">
                <a:ea typeface="Times New Roman" panose="02020603050405020304" pitchFamily="18" charset="0"/>
              </a:rPr>
              <a:t>5235 Sayılı  Kanun m.5:</a:t>
            </a:r>
          </a:p>
          <a:p>
            <a:endParaRPr lang="tr-TR" sz="1800" dirty="0">
              <a:solidFill>
                <a:srgbClr val="000000"/>
              </a:solidFill>
            </a:endParaRPr>
          </a:p>
          <a:p>
            <a:r>
              <a:rPr lang="tr-TR" sz="1800" dirty="0">
                <a:solidFill>
                  <a:srgbClr val="000000"/>
                </a:solidFill>
              </a:rPr>
              <a:t>İş durumunun gerekli kıldığı yerlerde hukuk mahkemelerinin birden fazla dairesi oluşturulabilir. Bu daireler numaralandırılır. Özel kanunlarda başkaca hüküm bulunmadığı takdirde, ihtisaslaşmanın sağlanması amacıyla, gelen işlerin yoğunluğu ve niteliği dikkate alınarak, daireler arasındaki iş dağılımı Hâkimler ve Savcılar Yüksek Kurulu tarafından belirlenebilir. Bu kararlar Resmî </a:t>
            </a:r>
            <a:r>
              <a:rPr lang="tr-TR" sz="1800" dirty="0" err="1">
                <a:solidFill>
                  <a:srgbClr val="000000"/>
                </a:solidFill>
              </a:rPr>
              <a:t>Gazete’de</a:t>
            </a:r>
            <a:r>
              <a:rPr lang="tr-TR" sz="1800" dirty="0">
                <a:solidFill>
                  <a:srgbClr val="000000"/>
                </a:solidFill>
              </a:rPr>
              <a:t> yayımlanır. Daireler, tevzi edilen davalara bakmak zorundadır.</a:t>
            </a:r>
          </a:p>
          <a:p>
            <a:r>
              <a:rPr lang="tr-TR" sz="1800" dirty="0">
                <a:solidFill>
                  <a:srgbClr val="000000"/>
                </a:solidFill>
              </a:rPr>
              <a:t>Hukuk mahkemeleri bulundukları il veya ilçenin adı ile anılır.</a:t>
            </a: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3F33057-C1A5-8C84-1906-5D2A69134AC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515481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3B84D-61FE-23D2-66F1-7A0D792D73D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F59D981-528C-0E6A-3B25-471EE62514BD}"/>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57743F8D-D939-60A6-79DB-93007EB0590E}"/>
              </a:ext>
            </a:extLst>
          </p:cNvPr>
          <p:cNvSpPr>
            <a:spLocks noGrp="1"/>
          </p:cNvSpPr>
          <p:nvPr>
            <p:ph idx="1"/>
          </p:nvPr>
        </p:nvSpPr>
        <p:spPr>
          <a:xfrm>
            <a:off x="350874" y="1127052"/>
            <a:ext cx="8335926" cy="5316278"/>
          </a:xfrm>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Hukuki ilişki kira sözleşmesine dayanmalıdır, kira ilişkisi yoksa, sulh hukuk mahkemesi görevli değildir:</a:t>
            </a:r>
          </a:p>
          <a:p>
            <a:pPr marL="0" indent="0">
              <a:buNone/>
            </a:pPr>
            <a:endParaRPr lang="tr-TR" sz="1800" i="1" dirty="0">
              <a:solidFill>
                <a:srgbClr val="000000"/>
              </a:solidFill>
              <a:latin typeface="Times New Roman" panose="02020603050405020304" pitchFamily="18" charset="0"/>
            </a:endParaRPr>
          </a:p>
          <a:p>
            <a:pPr marL="0" indent="0" algn="just">
              <a:buNone/>
            </a:pPr>
            <a:r>
              <a:rPr lang="tr-TR" sz="1600" dirty="0">
                <a:solidFill>
                  <a:srgbClr val="3F4254"/>
                </a:solidFill>
                <a:latin typeface="Times New Roman" panose="02020603050405020304" pitchFamily="18" charset="0"/>
                <a:cs typeface="Times New Roman" panose="02020603050405020304" pitchFamily="18" charset="0"/>
              </a:rPr>
              <a:t>Kira sözleşmesi geçersizse sulh hukuk mahkemesi görevli değildir. Tarafların dilekçelerindeki iddialar önemlidir. Mahkeme bu iddiaları dikkate alarak ön inceleme aşamasında karara bağlayacaktır.</a:t>
            </a:r>
          </a:p>
          <a:p>
            <a:pPr marL="0" indent="0" algn="just">
              <a:buNone/>
            </a:pPr>
            <a:endParaRPr lang="tr-TR" sz="1600" i="1" dirty="0">
              <a:solidFill>
                <a:srgbClr val="3F4254"/>
              </a:solidFill>
              <a:latin typeface="Times New Roman" panose="02020603050405020304" pitchFamily="18" charset="0"/>
              <a:cs typeface="Times New Roman" panose="02020603050405020304" pitchFamily="18" charset="0"/>
            </a:endParaRPr>
          </a:p>
          <a:p>
            <a:pPr marL="0" indent="0" algn="just">
              <a:buNone/>
            </a:pPr>
            <a:r>
              <a:rPr lang="tr-TR" sz="1400" dirty="0">
                <a:solidFill>
                  <a:srgbClr val="3F4254"/>
                </a:solidFill>
                <a:latin typeface="Times New Roman" panose="02020603050405020304" pitchFamily="18" charset="0"/>
                <a:cs typeface="Times New Roman" panose="02020603050405020304" pitchFamily="18" charset="0"/>
              </a:rPr>
              <a:t>Yargıtay 6. HD. 11.02.2015, 6061/1177: «</a:t>
            </a:r>
            <a:r>
              <a:rPr lang="tr-TR" sz="1400" b="0" i="0" u="none" strike="noStrike" dirty="0">
                <a:solidFill>
                  <a:srgbClr val="3F4254"/>
                </a:solidFill>
                <a:effectLst/>
                <a:latin typeface="Times New Roman" panose="02020603050405020304" pitchFamily="18" charset="0"/>
                <a:cs typeface="Times New Roman" panose="02020603050405020304" pitchFamily="18" charset="0"/>
              </a:rPr>
              <a:t>Uyuşmazlık, davacının kiralanan taşınmazları iktisap etmesinden sonra kira paralarını kiralayan sıfatıyla tahsil eden davalıdan fazlaya ilişkin hakları saklı kalmak kaydıyla şimdilik 28.959,35 TL'nin sebepsiz zenginleşme hükümleri çerçevesinde tahsiline ilişkindir. Mahkemece davanın reddine kararı verilmesi üzerine, hüküm davacı vekili tarafından temyiz edilmiştir. </a:t>
            </a:r>
            <a:br>
              <a:rPr lang="tr-TR" sz="1400" dirty="0">
                <a:latin typeface="Times New Roman" panose="02020603050405020304" pitchFamily="18" charset="0"/>
                <a:cs typeface="Times New Roman" panose="02020603050405020304" pitchFamily="18" charset="0"/>
              </a:rPr>
            </a:br>
            <a:r>
              <a:rPr lang="tr-TR" sz="1400" b="0" i="0" u="none" strike="noStrike" dirty="0">
                <a:solidFill>
                  <a:srgbClr val="3F4254"/>
                </a:solidFill>
                <a:effectLst/>
                <a:latin typeface="Times New Roman" panose="02020603050405020304" pitchFamily="18" charset="0"/>
                <a:cs typeface="Times New Roman" panose="02020603050405020304" pitchFamily="18" charset="0"/>
              </a:rPr>
              <a:t>01.10.2011 tarihinde yürürlüğe giren 6100 Sayılı </a:t>
            </a:r>
            <a:r>
              <a:rPr lang="tr-TR" sz="1400" b="0" i="0" u="none" strike="noStrike" dirty="0" err="1">
                <a:solidFill>
                  <a:srgbClr val="3F4254"/>
                </a:solidFill>
                <a:effectLst/>
                <a:latin typeface="Times New Roman" panose="02020603050405020304" pitchFamily="18" charset="0"/>
                <a:cs typeface="Times New Roman" panose="02020603050405020304" pitchFamily="18" charset="0"/>
              </a:rPr>
              <a:t>HMK.nun</a:t>
            </a:r>
            <a:r>
              <a:rPr lang="tr-TR" sz="1400" b="0" i="0" u="none" strike="noStrike" dirty="0">
                <a:solidFill>
                  <a:srgbClr val="3F4254"/>
                </a:solidFill>
                <a:effectLst/>
                <a:latin typeface="Times New Roman" panose="02020603050405020304" pitchFamily="18" charset="0"/>
                <a:cs typeface="Times New Roman" panose="02020603050405020304" pitchFamily="18" charset="0"/>
              </a:rPr>
              <a:t> 4/1-a maddesine göre "Kiralanan taşınmazların, 09.06.1932 tarihli ve 2004 sayılı İcra ve İflas Kanununa göre ilamsız icra yoluyla tahliyesine </a:t>
            </a:r>
            <a:r>
              <a:rPr lang="tr-TR" sz="1400" b="0" i="0" u="none" strike="noStrike" dirty="0" err="1">
                <a:solidFill>
                  <a:srgbClr val="3F4254"/>
                </a:solidFill>
                <a:effectLst/>
                <a:latin typeface="Times New Roman" panose="02020603050405020304" pitchFamily="18" charset="0"/>
                <a:cs typeface="Times New Roman" panose="02020603050405020304" pitchFamily="18" charset="0"/>
              </a:rPr>
              <a:t>lişkin</a:t>
            </a:r>
            <a:r>
              <a:rPr lang="tr-TR" sz="1400" b="0" i="0" u="none" strike="noStrike" dirty="0">
                <a:solidFill>
                  <a:srgbClr val="3F4254"/>
                </a:solidFill>
                <a:effectLst/>
                <a:latin typeface="Times New Roman" panose="02020603050405020304" pitchFamily="18" charset="0"/>
                <a:cs typeface="Times New Roman" panose="02020603050405020304" pitchFamily="18" charset="0"/>
              </a:rPr>
              <a:t> hükümler ayrık olmak üzere, kira ilişkisinden doğan alacak davaları da dahil olmak üzere tüm uyuşmazlıkları konu alan davalar ile bu davalara karşı açılan davalarda" Sulh Hukuk Mahkemesi görevlidir. Mahkemelerin görevi kamu düzenine ilişkin kurallardan olup, yargılamanın her aşamasında istek üzerine, ya da </a:t>
            </a:r>
            <a:r>
              <a:rPr lang="tr-TR" sz="1400" b="0" i="0" u="none" strike="noStrike" dirty="0" err="1">
                <a:solidFill>
                  <a:srgbClr val="3F4254"/>
                </a:solidFill>
                <a:effectLst/>
                <a:latin typeface="Times New Roman" panose="02020603050405020304" pitchFamily="18" charset="0"/>
                <a:cs typeface="Times New Roman" panose="02020603050405020304" pitchFamily="18" charset="0"/>
              </a:rPr>
              <a:t>re'sen</a:t>
            </a:r>
            <a:r>
              <a:rPr lang="tr-TR" sz="1400" b="0" i="0" u="none" strike="noStrike" dirty="0">
                <a:solidFill>
                  <a:srgbClr val="3F4254"/>
                </a:solidFill>
                <a:effectLst/>
                <a:latin typeface="Times New Roman" panose="02020603050405020304" pitchFamily="18" charset="0"/>
                <a:cs typeface="Times New Roman" panose="02020603050405020304" pitchFamily="18" charset="0"/>
              </a:rPr>
              <a:t> gözetilmesi gerekir.</a:t>
            </a:r>
            <a:br>
              <a:rPr lang="tr-TR" sz="1400" dirty="0">
                <a:latin typeface="Times New Roman" panose="02020603050405020304" pitchFamily="18" charset="0"/>
                <a:cs typeface="Times New Roman" panose="02020603050405020304" pitchFamily="18" charset="0"/>
              </a:rPr>
            </a:br>
            <a:r>
              <a:rPr lang="tr-TR" sz="1400" b="0" i="0" u="none" strike="noStrike" dirty="0">
                <a:solidFill>
                  <a:srgbClr val="3F4254"/>
                </a:solidFill>
                <a:effectLst/>
                <a:latin typeface="Times New Roman" panose="02020603050405020304" pitchFamily="18" charset="0"/>
                <a:cs typeface="Times New Roman" panose="02020603050405020304" pitchFamily="18" charset="0"/>
              </a:rPr>
              <a:t>Somut olayda, taraflar arasında kira sözleşmesi ve kiracılık ilişkisi bulunmamaktadır. Davacı, taşınmazı iktisap ettiği tarihten itibaren aslında kendisine ait olması gerektiğini iddia ettiği kira paralarının davalı tarafından tahsil edilmesi nedeniyle, tahsil edilen bu miktarın sebepsiz zenginleşme hükümleri çerçevesinde kendisine ödenmesini talep etmektedir. Bu durumda davaya bakma görevi sulh hukuk mahkemesine ait olmadığından , mahkemece görevsizlik kararı verilmesi gerekirken, yazılı şekilde işin esası incelenerek davanın reddine karar verilmesi doğru değildir.»</a:t>
            </a:r>
            <a:endParaRPr lang="tr-TR" sz="1400" i="1" dirty="0">
              <a:solidFill>
                <a:srgbClr val="000000"/>
              </a:solidFill>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13FAB042-5C29-9E90-4BBB-CE01A3C9DE0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088803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5880C-574C-081E-6540-46285BD97B6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A2BD28-54A5-9B81-44D9-87784F339B60}"/>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68A5F142-FDD7-CEDA-1F92-6CABA2A86722}"/>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r>
              <a:rPr lang="tr-TR" sz="1400" b="0" i="0" u="none" strike="noStrike" dirty="0">
                <a:solidFill>
                  <a:srgbClr val="3F4254"/>
                </a:solidFill>
                <a:effectLst/>
              </a:rPr>
              <a:t>Yargıtay 6. HD., 03.11.2016, 10613/6416: «Davacı, tahliye sonrasında kiracının taşınmaza eşya alma gerekçesiyle girerek taşınmaza zarar verdiğini iddia etmiştir. </a:t>
            </a:r>
            <a:r>
              <a:rPr lang="tr-TR" sz="1400" b="1" i="0" u="none" strike="noStrike" dirty="0">
                <a:solidFill>
                  <a:srgbClr val="3F4254"/>
                </a:solidFill>
                <a:effectLst/>
                <a:latin typeface="+mj-lt"/>
              </a:rPr>
              <a:t>Taşınmazın fiilen tahliye edilmesiyle taraflar arasındaki kira ilişkisi sona ermiştir. Bu durumda dava kira sözleşmesine dayalı tazminat istemi değil, haksız fiil niteliğindedir. </a:t>
            </a:r>
            <a:r>
              <a:rPr lang="tr-TR" sz="1400" b="0" i="0" u="none" strike="noStrike" dirty="0">
                <a:solidFill>
                  <a:srgbClr val="3F4254"/>
                </a:solidFill>
                <a:effectLst/>
              </a:rPr>
              <a:t>Bu durumda davaya bakma görevi Asliye Hukuk Mahkemesine ait olup, mahkemece işin esasının incelenerek sonucuna göre bir karar verilmesi gerekirken, yazılı şekilde görev yönünden dava dilekçesinin reddi ile dosyanın Sulh Hukuk Mahkemesine gönderilmesine karar verilmesi doğru görülmediğinden hükmün bozulması gerekmiştir.»</a:t>
            </a: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310FC785-A985-2983-405C-D89CC6CE2C8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359216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9F57-5A18-E819-4952-3E7C230E38A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9C52ECB-DF45-E295-9B55-C2320E9FC37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FF3BEFA2-D754-813B-7DC8-195D84C2B209}"/>
              </a:ext>
            </a:extLst>
          </p:cNvPr>
          <p:cNvSpPr>
            <a:spLocks noGrp="1"/>
          </p:cNvSpPr>
          <p:nvPr>
            <p:ph idx="1"/>
          </p:nvPr>
        </p:nvSpPr>
        <p:spPr>
          <a:xfrm>
            <a:off x="350874" y="1127052"/>
            <a:ext cx="8335926" cy="5316278"/>
          </a:xfrm>
        </p:spPr>
        <p:txBody>
          <a:bodyPr>
            <a:normAutofit fontScale="92500"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r>
              <a:rPr lang="tr-TR" sz="1400" b="0" i="0" u="none" strike="noStrike" dirty="0">
                <a:solidFill>
                  <a:srgbClr val="3F4254"/>
                </a:solidFill>
                <a:effectLst/>
              </a:rPr>
              <a:t>Sulh hukuk mahkemesinin görevine giren diğer dava ve işler:</a:t>
            </a:r>
          </a:p>
          <a:p>
            <a:pPr marL="0" indent="0" algn="just">
              <a:buNone/>
            </a:pPr>
            <a:endParaRPr lang="tr-TR" sz="1400" dirty="0">
              <a:solidFill>
                <a:srgbClr val="3F4254"/>
              </a:solidFill>
            </a:endParaRPr>
          </a:p>
          <a:p>
            <a:pPr marL="0" indent="0" algn="just">
              <a:buNone/>
            </a:pPr>
            <a:r>
              <a:rPr lang="tr-TR" sz="1400" i="1" dirty="0">
                <a:solidFill>
                  <a:srgbClr val="3F4254"/>
                </a:solidFill>
              </a:rPr>
              <a:t>Taşınır, taşınmaz mal veya hakkın paylaştırılmasına veya ortaklığın giderilmesine ilişkin davalar (m.4/1-b)</a:t>
            </a:r>
          </a:p>
          <a:p>
            <a:pPr marL="0" indent="0" algn="just">
              <a:buNone/>
            </a:pPr>
            <a:endParaRPr lang="tr-TR" sz="1400" i="1" dirty="0">
              <a:solidFill>
                <a:srgbClr val="3F4254"/>
              </a:solidFill>
            </a:endParaRPr>
          </a:p>
          <a:p>
            <a:pPr marL="0" indent="0" algn="just">
              <a:buNone/>
            </a:pPr>
            <a:r>
              <a:rPr lang="tr-TR" sz="1400" i="1" dirty="0">
                <a:solidFill>
                  <a:srgbClr val="3F4254"/>
                </a:solidFill>
              </a:rPr>
              <a:t>Mülkiyetin sona erdirilmesine ilişkin davalar (örneğin, miras ortaklığının giderilmesi, elbirliği mülkiyetinin paylı mülkiyete dönüştürülmesi ) paydaşlıktan çıkarma da Yargıtay kararlarına göre, sulh hukuk mahkemesinin görev alanına girer. </a:t>
            </a:r>
          </a:p>
          <a:p>
            <a:pPr marL="0" indent="0" algn="just">
              <a:buNone/>
            </a:pPr>
            <a:endParaRPr lang="tr-TR" sz="1400" i="1" dirty="0">
              <a:solidFill>
                <a:srgbClr val="3F4254"/>
              </a:solidFill>
            </a:endParaRPr>
          </a:p>
          <a:p>
            <a:pPr marL="0" indent="0" algn="just">
              <a:buNone/>
            </a:pPr>
            <a:r>
              <a:rPr lang="tr-TR" sz="1400" i="1" dirty="0">
                <a:solidFill>
                  <a:srgbClr val="3F4254"/>
                </a:solidFill>
              </a:rPr>
              <a:t>Yargıtay Hukuk Genel Kurulu, 15.06.2016, 2408/797:</a:t>
            </a:r>
          </a:p>
          <a:p>
            <a:pPr marL="0" indent="0" algn="just">
              <a:buNone/>
            </a:pPr>
            <a:r>
              <a:rPr lang="tr-TR" sz="1000" b="0" i="0" u="none" strike="noStrike" dirty="0">
                <a:solidFill>
                  <a:srgbClr val="3F4254"/>
                </a:solidFill>
                <a:effectLst/>
                <a:latin typeface="Verdana" panose="020B0604030504040204" pitchFamily="34" charset="0"/>
              </a:rPr>
              <a:t>“...Dava, bir adet taşınmazda davalının paydaşlıktan çıkarılması istemine ilişkindir. Mahkemece dava dilekçesinin görev yönünden reddine karar verilmiş, hüküm davacı vekili tarafından temyiz edilmiştir.</a:t>
            </a:r>
            <a:br>
              <a:rPr lang="tr-TR" sz="1000" dirty="0"/>
            </a:br>
            <a:r>
              <a:rPr lang="tr-TR" sz="1000" b="0" i="0" u="none" strike="noStrike" dirty="0">
                <a:solidFill>
                  <a:srgbClr val="3F4254"/>
                </a:solidFill>
                <a:effectLst/>
                <a:latin typeface="Verdana" panose="020B0604030504040204" pitchFamily="34" charset="0"/>
              </a:rPr>
              <a:t>Davacılar vekili, dava dilekçesinde, dava konusu taşınmazlarda davalı ile paydaş olduklarını, davalının yükümlülüklerini yerine getirmemesi ve aile şirketlerinin işleyişine engel olduğu, ortaklığının giderilmesi davası açmak suretiyle müşterek mülkiyet ilişkisini çekilmez hale getirdiğini belirterek davalının paydaşlıktan çıkarılmasını istemiştir. Davalı vekili ise davanın reddini savunmuştur.</a:t>
            </a:r>
            <a:br>
              <a:rPr lang="tr-TR" sz="1000" dirty="0"/>
            </a:br>
            <a:r>
              <a:rPr lang="tr-TR" sz="1000" b="0" i="0" u="none" strike="noStrike" dirty="0">
                <a:solidFill>
                  <a:srgbClr val="3F4254"/>
                </a:solidFill>
                <a:effectLst/>
                <a:latin typeface="Verdana" panose="020B0604030504040204" pitchFamily="34" charset="0"/>
              </a:rPr>
              <a:t>Paydaşlığın giderilmesi ve paydaşlıktan çıkarma davaları amacı ve sonucu itibariyle farklılık göstermekte ise de uyuşmazlığın çözümü için izlenecek yol ve yapılacak araştırma, inceleme açısından benzerlikler taşımaktadır. Gerçekten konunun düzenlendiği TMK. </a:t>
            </a:r>
            <a:r>
              <a:rPr lang="tr-TR" sz="1000" b="0" i="0" u="none" strike="noStrike" dirty="0" err="1">
                <a:solidFill>
                  <a:srgbClr val="3F4254"/>
                </a:solidFill>
                <a:effectLst/>
                <a:latin typeface="Verdana" panose="020B0604030504040204" pitchFamily="34" charset="0"/>
              </a:rPr>
              <a:t>nun</a:t>
            </a:r>
            <a:r>
              <a:rPr lang="tr-TR" sz="1000" b="0" i="0" u="none" strike="noStrike" dirty="0">
                <a:solidFill>
                  <a:srgbClr val="3F4254"/>
                </a:solidFill>
                <a:effectLst/>
                <a:latin typeface="Verdana" panose="020B0604030504040204" pitchFamily="34" charset="0"/>
              </a:rPr>
              <a:t> 696.maddesinde (MK 626/a) açıklanan yönteme göre paydaşlıktan çıkarma davasında da paydaşlığın giderilmesi davasında olduğu gibi öncelikle paydaşlıktan çıkarılması istenen paydaşın payını karşılayacak kısmın maldan ayırmaya olanak bulunup bulunmadığının yani payın aynen ayrılmasının mümkün olup olmadığının araştırılması gerekir. Bu hususun </a:t>
            </a:r>
            <a:r>
              <a:rPr lang="tr-TR" sz="1000" b="0" i="0" u="none" strike="noStrike" dirty="0" err="1">
                <a:solidFill>
                  <a:srgbClr val="3F4254"/>
                </a:solidFill>
                <a:effectLst/>
                <a:latin typeface="Verdana" panose="020B0604030504040204" pitchFamily="34" charset="0"/>
              </a:rPr>
              <a:t>tesbiti</a:t>
            </a:r>
            <a:r>
              <a:rPr lang="tr-TR" sz="1000" b="0" i="0" u="none" strike="noStrike" dirty="0">
                <a:solidFill>
                  <a:srgbClr val="3F4254"/>
                </a:solidFill>
                <a:effectLst/>
                <a:latin typeface="Verdana" panose="020B0604030504040204" pitchFamily="34" charset="0"/>
              </a:rPr>
              <a:t> için izlenen yol malın aynen bölüşülmesi (aynen taksim) suretiyle paylı mülkiyetin sona ermesi davasındaki yolun aynısıdır. Paydaşın payının aynen ayrılmasına olanak bulunmadığının anlaşılması halinde bu payı isteyen paydaş da bulunmazsa hakim, davalıya payını devretmesi için bir süre belirler ve bu süre içinde devredilmeyen payın açık artırmayla satışına karar verir. Paydaşlıktan çıkarma davalarında da paydaşlığın giderilmesi davasında olduğu gibi paya ait satış kararı cebri icra yoluyla paraya çevirmeye ilişkin hükümler uyarınca yerine getirilir. Bu benzerlikler nedeniyle yasa koyucu eski ...</a:t>
            </a:r>
            <a:r>
              <a:rPr lang="tr-TR" sz="1000" b="0" i="0" u="none" strike="noStrike" dirty="0" err="1">
                <a:solidFill>
                  <a:srgbClr val="3F4254"/>
                </a:solidFill>
                <a:effectLst/>
                <a:latin typeface="Verdana" panose="020B0604030504040204" pitchFamily="34" charset="0"/>
              </a:rPr>
              <a:t>nun</a:t>
            </a:r>
            <a:r>
              <a:rPr lang="tr-TR" sz="1000" b="0" i="0" u="none" strike="noStrike" dirty="0">
                <a:solidFill>
                  <a:srgbClr val="3F4254"/>
                </a:solidFill>
                <a:effectLst/>
                <a:latin typeface="Verdana" panose="020B0604030504040204" pitchFamily="34" charset="0"/>
              </a:rPr>
              <a:t> 626.maddesine 14.11.1990 tarih 3678 Sayılı Kanunla eklenen 626/a maddesinde yapılan bu yeni düzenlemede bu dava türü için görevli mahkeme hakkında özel bir düzenleme yapılmasına gerek görmemiştir. Tüm bu nedenlerle 14.11.1990 tarih 3678 Sayılı Kanunla eklenen eski ...</a:t>
            </a:r>
            <a:r>
              <a:rPr lang="tr-TR" sz="1000" b="0" i="0" u="none" strike="noStrike" dirty="0" err="1">
                <a:solidFill>
                  <a:srgbClr val="3F4254"/>
                </a:solidFill>
                <a:effectLst/>
                <a:latin typeface="Verdana" panose="020B0604030504040204" pitchFamily="34" charset="0"/>
              </a:rPr>
              <a:t>nun</a:t>
            </a:r>
            <a:r>
              <a:rPr lang="tr-TR" sz="1000" b="0" i="0" u="none" strike="noStrike" dirty="0">
                <a:solidFill>
                  <a:srgbClr val="3F4254"/>
                </a:solidFill>
                <a:effectLst/>
                <a:latin typeface="Verdana" panose="020B0604030504040204" pitchFamily="34" charset="0"/>
              </a:rPr>
              <a:t> 626/a maddesinin yürürlüğe girdiği tarihten bugüne kadar Dairemizin yerleşen devamlılık gösteren içtihatlarında yasa koyucunun görev hususunda düzenleme yapmaması ve yasa düzenlemesi dikkate alınarak bu tür davalara bakma görevinin Sulh Hukuk Mahkemesine ait olduğu kabul edilmiştir. Açıklanan bu olgular karşısında görevli mahkemenin paydaşlığın giderilmesi davalarında olduğu gibi Sulh Hukuk Mahkemesi olduğunun kabulü ile davanın esasının incelenmesi gerekirken aksi görüşle görevsizlik kararı verilmesi isabetsiz olmuştur.</a:t>
            </a:r>
            <a:r>
              <a:rPr lang="tr-TR" sz="1400" i="1" dirty="0">
                <a:solidFill>
                  <a:srgbClr val="3F4254"/>
                </a:solidFill>
              </a:rPr>
              <a:t> </a:t>
            </a:r>
          </a:p>
          <a:p>
            <a:pPr marL="0" indent="0" algn="just">
              <a:buNone/>
            </a:pPr>
            <a:endParaRPr lang="tr-TR" sz="1400" i="1" dirty="0">
              <a:solidFill>
                <a:srgbClr val="3F4254"/>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4EF1B13C-ED92-329F-3F06-246A5DA3505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941576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7F79E-0F40-D8BE-9E2B-45888AB8422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4E59E12-1D03-872E-CB6E-06DA1DEF666E}"/>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34F23880-7AF8-8AE9-E900-851DE9329A77}"/>
              </a:ext>
            </a:extLst>
          </p:cNvPr>
          <p:cNvSpPr>
            <a:spLocks noGrp="1"/>
          </p:cNvSpPr>
          <p:nvPr>
            <p:ph idx="1"/>
          </p:nvPr>
        </p:nvSpPr>
        <p:spPr>
          <a:xfrm>
            <a:off x="350874" y="1127052"/>
            <a:ext cx="8335926" cy="5316278"/>
          </a:xfrm>
        </p:spPr>
        <p:txBody>
          <a:bodyPr>
            <a:normAutofit fontScale="925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r>
              <a:rPr lang="tr-TR" sz="1400" b="0" i="0" u="none" strike="noStrike" dirty="0">
                <a:solidFill>
                  <a:srgbClr val="3F4254"/>
                </a:solidFill>
                <a:effectLst/>
              </a:rPr>
              <a:t>Sulh hukuk mahkemesinin görevine giren diğer dava ve işler:</a:t>
            </a:r>
          </a:p>
          <a:p>
            <a:pPr marL="0" indent="0" algn="just">
              <a:buNone/>
            </a:pPr>
            <a:endParaRPr lang="tr-TR" sz="1400" dirty="0">
              <a:solidFill>
                <a:srgbClr val="3F4254"/>
              </a:solidFill>
            </a:endParaRPr>
          </a:p>
          <a:p>
            <a:pPr marL="0" indent="0" algn="just">
              <a:buNone/>
            </a:pPr>
            <a:r>
              <a:rPr lang="tr-TR" sz="1400" i="1" dirty="0">
                <a:solidFill>
                  <a:srgbClr val="3F4254"/>
                </a:solidFill>
              </a:rPr>
              <a:t>Zilyetliğin korunmasına ilişkin davalar (m.4/1-b)</a:t>
            </a:r>
          </a:p>
          <a:p>
            <a:pPr marL="0" indent="0" algn="just">
              <a:buNone/>
            </a:pPr>
            <a:endParaRPr lang="tr-TR" sz="1400" i="1" dirty="0">
              <a:solidFill>
                <a:srgbClr val="3F4254"/>
              </a:solidFill>
            </a:endParaRPr>
          </a:p>
          <a:p>
            <a:pPr marL="0" indent="0" algn="just">
              <a:buNone/>
            </a:pPr>
            <a:r>
              <a:rPr lang="tr-TR" sz="1400" i="1" dirty="0">
                <a:solidFill>
                  <a:srgbClr val="3F4254"/>
                </a:solidFill>
              </a:rPr>
              <a:t>Zilyetliğin korunmasına yönelik davalar, TMK m. 982-984 hükümleri kapsamındadır.</a:t>
            </a:r>
          </a:p>
          <a:p>
            <a:pPr marL="0" indent="0" algn="just">
              <a:buNone/>
            </a:pPr>
            <a:endParaRPr lang="tr-TR" sz="1400" i="1" dirty="0">
              <a:solidFill>
                <a:srgbClr val="3F4254"/>
              </a:solidFill>
            </a:endParaRPr>
          </a:p>
          <a:p>
            <a:pPr marL="0" indent="0" algn="just">
              <a:buNone/>
            </a:pPr>
            <a:r>
              <a:rPr lang="tr-TR" sz="1400" i="1" dirty="0">
                <a:solidFill>
                  <a:srgbClr val="3F4254"/>
                </a:solidFill>
              </a:rPr>
              <a:t>Örneğin,</a:t>
            </a:r>
          </a:p>
          <a:p>
            <a:pPr marL="0" indent="0" algn="just">
              <a:buNone/>
            </a:pPr>
            <a:endParaRPr lang="tr-TR" sz="1400" i="1" dirty="0">
              <a:solidFill>
                <a:srgbClr val="3F4254"/>
              </a:solidFill>
            </a:endParaRPr>
          </a:p>
          <a:p>
            <a:pPr marL="0" indent="0" algn="just">
              <a:buNone/>
            </a:pPr>
            <a:r>
              <a:rPr lang="tr-TR" sz="1400" b="0" u="none" strike="noStrike" dirty="0">
                <a:solidFill>
                  <a:srgbClr val="3F4254"/>
                </a:solidFill>
                <a:effectLst/>
              </a:rPr>
              <a:t>Yargıtay 8. HD., 20.10.2011, 609/5283: </a:t>
            </a:r>
            <a:r>
              <a:rPr lang="tr-TR" sz="1400" b="0" i="1" u="none" strike="noStrike" dirty="0">
                <a:solidFill>
                  <a:srgbClr val="3F4254"/>
                </a:solidFill>
                <a:effectLst/>
              </a:rPr>
              <a:t>«Davacılar vekili, dava dışı Hazine adına kayıtlı bulunan 806 parselin vekil edenlerinin zilyetliğinde bulunduğunu, davalının davacıların zilyetliğinde bulunan taşınmaza duvar örmek, duvar ile kendi taşınmazı arasında kalan bölümüne ağaç dikmek suretiyle müdahale ettiğini açıklayarak, el atmanın </a:t>
            </a:r>
            <a:r>
              <a:rPr lang="tr-TR" sz="1400" b="0" i="1" u="none" strike="noStrike" dirty="0" err="1">
                <a:solidFill>
                  <a:srgbClr val="3F4254"/>
                </a:solidFill>
                <a:effectLst/>
              </a:rPr>
              <a:t>önlenilmesine</a:t>
            </a:r>
            <a:r>
              <a:rPr lang="tr-TR" sz="1400" b="0" i="1" u="none" strike="noStrike" dirty="0">
                <a:solidFill>
                  <a:srgbClr val="3F4254"/>
                </a:solidFill>
                <a:effectLst/>
              </a:rPr>
              <a:t>, ağaçların ve duvarın </a:t>
            </a:r>
            <a:r>
              <a:rPr lang="tr-TR" sz="1400" b="0" i="1" u="none" strike="noStrike" dirty="0" err="1">
                <a:solidFill>
                  <a:srgbClr val="3F4254"/>
                </a:solidFill>
                <a:effectLst/>
              </a:rPr>
              <a:t>kal'ine</a:t>
            </a:r>
            <a:r>
              <a:rPr lang="tr-TR" sz="1400" b="0" i="1" u="none" strike="noStrike" dirty="0">
                <a:solidFill>
                  <a:srgbClr val="3F4254"/>
                </a:solidFill>
                <a:effectLst/>
              </a:rPr>
              <a:t>, taşınmazın davacılara teslimine karar verilmesini istemiştir. </a:t>
            </a:r>
            <a:br>
              <a:rPr lang="tr-TR" sz="1400" i="1" dirty="0"/>
            </a:br>
            <a:r>
              <a:rPr lang="tr-TR" sz="1400" b="0" i="1" u="none" strike="noStrike" dirty="0">
                <a:solidFill>
                  <a:srgbClr val="3F4254"/>
                </a:solidFill>
                <a:effectLst/>
              </a:rPr>
              <a:t>Davalı ..., açılan davayı kabul etmediğini, taşınmazı 15-16 yıl önce dava dışı üçüncü şahıslardan satın aldığını bildirmiş ve davanın reddini savunmuştur.</a:t>
            </a:r>
            <a:br>
              <a:rPr lang="tr-TR" sz="1400" i="1" dirty="0"/>
            </a:br>
            <a:r>
              <a:rPr lang="tr-TR" sz="1400" b="0" i="1" u="none" strike="noStrike" dirty="0">
                <a:solidFill>
                  <a:srgbClr val="3F4254"/>
                </a:solidFill>
                <a:effectLst/>
              </a:rPr>
              <a:t>Mahkemece, taraflar arasındaki uyuşmazlık meni müdahale niteliğinde olup dava değerine göre görevli mahkeme Asliye Hukuk Mahkemesi olduğundan dava dilekçesinin görev yönünden reddine karar verilmesi üzerine; hüküm, davacılar vekili tarafından temyiz edilmiştir. </a:t>
            </a:r>
            <a:br>
              <a:rPr lang="tr-TR" sz="1400" i="1" dirty="0"/>
            </a:br>
            <a:r>
              <a:rPr lang="tr-TR" sz="1400" b="0" i="1" u="none" strike="noStrike" dirty="0">
                <a:solidFill>
                  <a:srgbClr val="3F4254"/>
                </a:solidFill>
                <a:effectLst/>
              </a:rPr>
              <a:t>Davacılar vekili, dava dilekçesinde açıkça zilyetliğe dayanmış, zilyetliğin korunmasını istemiş, bu yerin Hazineye ait bir taşınmaz olduğunu ileri sürmüş, taşınmaza ait tapu kaydından Hazine adına kayıtlı bulunduğu tespit edilmiştir. </a:t>
            </a:r>
            <a:br>
              <a:rPr lang="tr-TR" sz="1400" i="1" dirty="0"/>
            </a:br>
            <a:r>
              <a:rPr lang="tr-TR" sz="1400" b="0" i="1" u="none" strike="noStrike" dirty="0">
                <a:solidFill>
                  <a:srgbClr val="3F4254"/>
                </a:solidFill>
                <a:effectLst/>
              </a:rPr>
              <a:t>TMK. </a:t>
            </a:r>
            <a:r>
              <a:rPr lang="tr-TR" sz="1400" b="0" i="1" u="none" strike="noStrike" dirty="0" err="1">
                <a:solidFill>
                  <a:srgbClr val="3F4254"/>
                </a:solidFill>
                <a:effectLst/>
              </a:rPr>
              <a:t>nun</a:t>
            </a:r>
            <a:r>
              <a:rPr lang="tr-TR" sz="1400" b="0" i="1" u="none" strike="noStrike" dirty="0">
                <a:solidFill>
                  <a:srgbClr val="3F4254"/>
                </a:solidFill>
                <a:effectLst/>
              </a:rPr>
              <a:t> 981, 982, 983 ve 984 maddeleri mal üzerinde zilyetlikten başka hiçbir hakkı bulunmayan kimsenin zilyetliğini korumak üzere amir hükümleri ihtiva etmektedir. TMK. </a:t>
            </a:r>
            <a:r>
              <a:rPr lang="tr-TR" sz="1400" b="0" i="1" u="none" strike="noStrike" dirty="0" err="1">
                <a:solidFill>
                  <a:srgbClr val="3F4254"/>
                </a:solidFill>
                <a:effectLst/>
              </a:rPr>
              <a:t>nun</a:t>
            </a:r>
            <a:r>
              <a:rPr lang="tr-TR" sz="1400" b="0" i="1" u="none" strike="noStrike" dirty="0">
                <a:solidFill>
                  <a:srgbClr val="3F4254"/>
                </a:solidFill>
                <a:effectLst/>
              </a:rPr>
              <a:t> 973. maddesinde zilyetlik “… Bir şey üzerinde fiili hakimiyeti bulunan kimse onun zilyedidir…” biçiminde tanımlanmıştır. </a:t>
            </a:r>
            <a:r>
              <a:rPr lang="tr-TR" sz="1400" b="0" i="1" u="none" strike="noStrike" dirty="0" err="1">
                <a:solidFill>
                  <a:srgbClr val="3F4254"/>
                </a:solidFill>
                <a:effectLst/>
              </a:rPr>
              <a:t>TMK.nun</a:t>
            </a:r>
            <a:r>
              <a:rPr lang="tr-TR" sz="1400" b="0" i="1" u="none" strike="noStrike" dirty="0">
                <a:solidFill>
                  <a:srgbClr val="3F4254"/>
                </a:solidFill>
                <a:effectLst/>
              </a:rPr>
              <a:t> 982 ve 983. maddelerinde de </a:t>
            </a:r>
            <a:r>
              <a:rPr lang="tr-TR" sz="1400" b="1" i="1" u="none" strike="noStrike" dirty="0">
                <a:solidFill>
                  <a:srgbClr val="3F4254"/>
                </a:solidFill>
                <a:effectLst/>
              </a:rPr>
              <a:t>zilyetlik herhangi bir hakka bağlı olmaksızın dava yoluyla korunmuştur</a:t>
            </a:r>
            <a:r>
              <a:rPr lang="tr-TR" sz="1400" b="0" i="1" u="none" strike="noStrike" dirty="0">
                <a:solidFill>
                  <a:srgbClr val="3F4254"/>
                </a:solidFill>
                <a:effectLst/>
              </a:rPr>
              <a:t>. Zilyetliğin korunması davasıyla zilyet, zilyetliğin hakka dayandığını ispat külfetine katlanmadan sadece zilyetliğini öne sürerek Sulh Hukuk Mahkemelerinde uygulanan basit yargılama usulünün sağladığı kolaylıklardan faydalanır, zilyetliğin arkasında bulunan ayni (nesnel) veya şahsi (kişisel) bir hakka dayandığı taktirde dava bir hak davası niteliğini kazanır. Yargıtay ...</a:t>
            </a:r>
            <a:r>
              <a:rPr lang="tr-TR" sz="1400" b="0" i="1" u="none" strike="noStrike" dirty="0" err="1">
                <a:solidFill>
                  <a:srgbClr val="3F4254"/>
                </a:solidFill>
                <a:effectLst/>
              </a:rPr>
              <a:t>nun</a:t>
            </a:r>
            <a:r>
              <a:rPr lang="tr-TR" sz="1400" b="0" i="1" u="none" strike="noStrike" dirty="0">
                <a:solidFill>
                  <a:srgbClr val="3F4254"/>
                </a:solidFill>
                <a:effectLst/>
              </a:rPr>
              <a:t> 6.10.1993 gün 1993/14-423/561 sayılı ve Yargıtay HGK. </a:t>
            </a:r>
            <a:r>
              <a:rPr lang="tr-TR" sz="1400" b="0" i="1" u="none" strike="noStrike" dirty="0" err="1">
                <a:solidFill>
                  <a:srgbClr val="3F4254"/>
                </a:solidFill>
                <a:effectLst/>
              </a:rPr>
              <a:t>nun</a:t>
            </a:r>
            <a:r>
              <a:rPr lang="tr-TR" sz="1400" b="0" i="1" u="none" strike="noStrike" dirty="0">
                <a:solidFill>
                  <a:srgbClr val="3F4254"/>
                </a:solidFill>
                <a:effectLst/>
              </a:rPr>
              <a:t> 15.6.1983 gün 3351/679 ve 25.11.1987 gün 394/876 sayılı kararlarında da aynı görüş benimsenmiştir. </a:t>
            </a:r>
            <a:br>
              <a:rPr lang="tr-TR" sz="1000" dirty="0"/>
            </a:br>
            <a:endParaRPr lang="tr-TR" sz="1400" i="1" dirty="0">
              <a:solidFill>
                <a:srgbClr val="3F4254"/>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E6E55042-FF2D-14E0-816E-21FAB623AB2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624895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16F28-6ABE-1C98-E842-A723A235DF7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AB984E9-C0C7-C4BB-1849-964947A81CF0}"/>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80BBBA6A-F3B1-4BCE-E60D-FF260C3EC860}"/>
              </a:ext>
            </a:extLst>
          </p:cNvPr>
          <p:cNvSpPr>
            <a:spLocks noGrp="1"/>
          </p:cNvSpPr>
          <p:nvPr>
            <p:ph idx="1"/>
          </p:nvPr>
        </p:nvSpPr>
        <p:spPr>
          <a:xfrm>
            <a:off x="350874" y="1127052"/>
            <a:ext cx="8335926" cy="5316278"/>
          </a:xfrm>
        </p:spPr>
        <p:txBody>
          <a:bodyPr>
            <a:normAutofit fontScale="925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solidFill>
                  <a:srgbClr val="000000"/>
                </a:solidFill>
                <a:effectLst/>
              </a:rPr>
              <a:t>634 sayılı Kanun Ek m.1: Bu kanunun uygulanmasından doğacak her türlü anlaşmazlık sulh mahkemelerinde çözümlenir.</a:t>
            </a:r>
          </a:p>
          <a:p>
            <a:pPr marL="0" indent="0" algn="just">
              <a:buNone/>
            </a:pPr>
            <a:endParaRPr lang="tr-TR" sz="1800" dirty="0">
              <a:solidFill>
                <a:srgbClr val="000000"/>
              </a:solidFill>
            </a:endParaRPr>
          </a:p>
          <a:p>
            <a:pPr marL="0" indent="0" algn="just">
              <a:buNone/>
            </a:pPr>
            <a:r>
              <a:rPr lang="tr-TR" sz="1800" dirty="0">
                <a:solidFill>
                  <a:srgbClr val="000000"/>
                </a:solidFill>
                <a:effectLst/>
              </a:rPr>
              <a:t>HMK m. 401, henüz dava açılmamış hallerde delil tespiti, esas hakkındaki davaya bakacak mahkemeden istenebilir veya delil tespiti, üzerinde keşi</a:t>
            </a:r>
            <a:r>
              <a:rPr lang="tr-TR" sz="1800" dirty="0">
                <a:solidFill>
                  <a:srgbClr val="000000"/>
                </a:solidFill>
              </a:rPr>
              <a:t>f yahut bilirkişi incelemesi yapılacak kişinin oturduğu yer sulh mahkemesinden istenir. (m. 401/1).</a:t>
            </a:r>
          </a:p>
          <a:p>
            <a:pPr marL="0" indent="0" algn="just">
              <a:buNone/>
            </a:pPr>
            <a:endParaRPr lang="tr-TR" sz="1800" dirty="0">
              <a:solidFill>
                <a:srgbClr val="000000"/>
              </a:solidFill>
              <a:effectLst/>
            </a:endParaRPr>
          </a:p>
          <a:p>
            <a:pPr marL="0" indent="0" algn="just">
              <a:buNone/>
            </a:pPr>
            <a:r>
              <a:rPr lang="tr-TR" sz="1800" dirty="0">
                <a:solidFill>
                  <a:srgbClr val="000000"/>
                </a:solidFill>
              </a:rPr>
              <a:t>Çekişmesiz yargı işlerinde aksine düzenleme olmadıkça görevli mahkeme, sulh hukuk mahkemesidir (m.383). </a:t>
            </a:r>
          </a:p>
          <a:p>
            <a:pPr marL="0" indent="0" algn="just">
              <a:buNone/>
            </a:pPr>
            <a:endParaRPr lang="tr-TR" sz="1800" dirty="0">
              <a:solidFill>
                <a:srgbClr val="000000"/>
              </a:solidFill>
            </a:endParaRPr>
          </a:p>
          <a:p>
            <a:pPr marL="0" indent="0" algn="just">
              <a:buNone/>
            </a:pPr>
            <a:r>
              <a:rPr lang="tr-TR" sz="1800" dirty="0">
                <a:solidFill>
                  <a:srgbClr val="000000"/>
                </a:solidFill>
              </a:rPr>
              <a:t>Ticari niteliği haiz çekişmesiz yargı işleri için asliye ticaret mahkemesi görevlidir (TTK m.5)</a:t>
            </a:r>
          </a:p>
          <a:p>
            <a:pPr marL="0" indent="0" algn="just">
              <a:buNone/>
            </a:pPr>
            <a:endParaRPr lang="tr-TR" sz="1800" dirty="0">
              <a:solidFill>
                <a:srgbClr val="000000"/>
              </a:solidFill>
            </a:endParaRPr>
          </a:p>
          <a:p>
            <a:pPr marL="0" indent="0" algn="just">
              <a:buNone/>
            </a:pPr>
            <a:r>
              <a:rPr lang="tr-TR" sz="1800" dirty="0">
                <a:solidFill>
                  <a:srgbClr val="000000"/>
                </a:solidFill>
              </a:rPr>
              <a:t>Türk Medeni Kanunu’nun aile hukukuna ilişkin İkinci Kitabında yer alan çekişmesiz yargı işleri bakımından da aile mahkemeleri görevlidir. (4787 sayılı Kanun, m.4)</a:t>
            </a:r>
          </a:p>
          <a:p>
            <a:pPr marL="0" indent="0" algn="just">
              <a:buNone/>
            </a:pPr>
            <a:endParaRPr lang="tr-TR" sz="1800" dirty="0">
              <a:solidFill>
                <a:srgbClr val="000000"/>
              </a:solidFill>
            </a:endParaRPr>
          </a:p>
          <a:p>
            <a:pPr marL="0" indent="0" algn="just">
              <a:buNone/>
            </a:pPr>
            <a:r>
              <a:rPr lang="tr-TR" sz="1800" dirty="0">
                <a:solidFill>
                  <a:srgbClr val="000000"/>
                </a:solidFill>
              </a:rPr>
              <a:t>Vesayete ilişkin olanlar için sulh </a:t>
            </a:r>
            <a:r>
              <a:rPr lang="tr-TR" sz="1800">
                <a:solidFill>
                  <a:srgbClr val="000000"/>
                </a:solidFill>
              </a:rPr>
              <a:t>hukuk mahkemeleri görevlidir.</a:t>
            </a:r>
            <a:endParaRPr lang="tr-TR" sz="1800" dirty="0">
              <a:solidFill>
                <a:srgbClr val="000000"/>
              </a:solidFill>
            </a:endParaRPr>
          </a:p>
          <a:p>
            <a:pPr marL="0" indent="0" algn="just">
              <a:buNone/>
            </a:pPr>
            <a:endParaRPr lang="tr-TR" sz="1800" dirty="0">
              <a:solidFill>
                <a:srgbClr val="000000"/>
              </a:solidFill>
              <a:effectLst/>
            </a:endParaRPr>
          </a:p>
          <a:p>
            <a:pPr marL="0" indent="0" algn="just">
              <a:buNone/>
            </a:pPr>
            <a:endParaRPr lang="tr-TR" sz="1800" dirty="0">
              <a:solidFill>
                <a:srgbClr val="000000"/>
              </a:solidFill>
              <a:effectLst/>
            </a:endParaRPr>
          </a:p>
          <a:p>
            <a:pPr marL="0" indent="0" algn="just">
              <a:buNone/>
            </a:pPr>
            <a:br>
              <a:rPr lang="tr-TR" sz="1000" dirty="0"/>
            </a:br>
            <a:endParaRPr lang="tr-TR" sz="1400" i="1" dirty="0">
              <a:solidFill>
                <a:srgbClr val="3F4254"/>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78D278B4-F966-269D-E626-5CA37626574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368716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D4CEC-8C12-0CE3-90B7-4EEE81549E0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80A5023-4262-445D-E3D3-2D21396BDC2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5D3A4ECE-D9DC-9F15-801A-4F69D9032CA6}"/>
              </a:ext>
            </a:extLst>
          </p:cNvPr>
          <p:cNvSpPr>
            <a:spLocks noGrp="1"/>
          </p:cNvSpPr>
          <p:nvPr>
            <p:ph idx="1"/>
          </p:nvPr>
        </p:nvSpPr>
        <p:spPr>
          <a:xfrm>
            <a:off x="350874" y="1127052"/>
            <a:ext cx="8335926" cy="5316278"/>
          </a:xfrm>
        </p:spPr>
        <p:txBody>
          <a:bodyPr>
            <a:normAutofit fontScale="55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2600" dirty="0">
              <a:solidFill>
                <a:srgbClr val="000000"/>
              </a:solidFill>
            </a:endParaRPr>
          </a:p>
          <a:p>
            <a:pPr marL="0" indent="0" algn="just">
              <a:buNone/>
            </a:pPr>
            <a:r>
              <a:rPr lang="tr-TR" sz="2600" dirty="0">
                <a:solidFill>
                  <a:srgbClr val="000000"/>
                </a:solidFill>
                <a:effectLst/>
              </a:rPr>
              <a:t>5235 sayılı Kanun, m.5, f.3:</a:t>
            </a:r>
          </a:p>
          <a:p>
            <a:pPr marL="0" indent="0" algn="just">
              <a:buNone/>
            </a:pPr>
            <a:endParaRPr lang="tr-TR" sz="1800" dirty="0">
              <a:solidFill>
                <a:srgbClr val="000000"/>
              </a:solidFill>
            </a:endParaRPr>
          </a:p>
          <a:p>
            <a:pPr marL="0" indent="0" algn="just">
              <a:buNone/>
            </a:pPr>
            <a:r>
              <a:rPr lang="tr-TR" sz="2100" dirty="0">
                <a:solidFill>
                  <a:srgbClr val="000000"/>
                </a:solidFill>
                <a:effectLst/>
                <a:latin typeface="Times New Roman" panose="02020603050405020304" pitchFamily="18" charset="0"/>
              </a:rPr>
              <a:t>Asliye ticaret mahkemesi kurulan yerlerde bu mahkemelerde bir başkan ile yeteri kadar üye bulunur. Konusu parayla ölçülebilen uyuşmazlıklarda </a:t>
            </a:r>
            <a:r>
              <a:rPr lang="tr-TR" sz="2100" b="1" dirty="0">
                <a:solidFill>
                  <a:srgbClr val="000000"/>
                </a:solidFill>
                <a:effectLst/>
                <a:latin typeface="Times New Roman" panose="02020603050405020304" pitchFamily="18" charset="0"/>
              </a:rPr>
              <a:t>dava değeri bir milyon Türk lirasının (2025 </a:t>
            </a:r>
            <a:r>
              <a:rPr lang="tr-TR" sz="2100" b="1" dirty="0">
                <a:solidFill>
                  <a:srgbClr val="000000"/>
                </a:solidFill>
                <a:latin typeface="Times New Roman" panose="02020603050405020304" pitchFamily="18" charset="0"/>
              </a:rPr>
              <a:t>yılı itibariyle, 2.280.000) </a:t>
            </a:r>
            <a:r>
              <a:rPr lang="tr-TR" sz="2100" b="1" dirty="0">
                <a:solidFill>
                  <a:srgbClr val="000000"/>
                </a:solidFill>
                <a:effectLst/>
                <a:latin typeface="Times New Roman" panose="02020603050405020304" pitchFamily="18" charset="0"/>
              </a:rPr>
              <a:t>üzerinde olan dava ve işler </a:t>
            </a:r>
            <a:r>
              <a:rPr lang="tr-TR" sz="2100" dirty="0">
                <a:solidFill>
                  <a:srgbClr val="000000"/>
                </a:solidFill>
                <a:effectLst/>
                <a:latin typeface="Times New Roman" panose="02020603050405020304" pitchFamily="18" charset="0"/>
              </a:rPr>
              <a:t>ile dava değerine bakılmaksızın, </a:t>
            </a:r>
          </a:p>
          <a:p>
            <a:pPr marL="0" indent="0" algn="just">
              <a:buNone/>
            </a:pPr>
            <a:r>
              <a:rPr lang="tr-TR" sz="2100" dirty="0">
                <a:solidFill>
                  <a:srgbClr val="000000"/>
                </a:solidFill>
                <a:effectLst/>
                <a:latin typeface="Times New Roman" panose="02020603050405020304" pitchFamily="18" charset="0"/>
              </a:rPr>
              <a:t>1. İflas, (…)3 iflasın kaldırılması, iflasın kapatılması, konkordato ve yeniden yapılandırmadan kaynaklanan iş ve davalara,3</a:t>
            </a:r>
          </a:p>
          <a:p>
            <a:pPr marL="0" indent="0" algn="just">
              <a:buNone/>
            </a:pPr>
            <a:r>
              <a:rPr lang="tr-TR" sz="2100" dirty="0">
                <a:solidFill>
                  <a:srgbClr val="000000"/>
                </a:solidFill>
                <a:effectLst/>
                <a:latin typeface="Times New Roman" panose="02020603050405020304" pitchFamily="18" charset="0"/>
              </a:rPr>
              <a:t>2. 13/1/2011 tarihli ve 6102 sayılı Türk Ticaret Kanununda hâkimin kesin olarak karara bağlayacağı işler ile davalara,</a:t>
            </a:r>
          </a:p>
          <a:p>
            <a:pPr marL="0" indent="0" algn="just">
              <a:buNone/>
            </a:pPr>
            <a:r>
              <a:rPr lang="tr-TR" sz="2100" dirty="0">
                <a:solidFill>
                  <a:srgbClr val="000000"/>
                </a:solidFill>
                <a:effectLst/>
                <a:latin typeface="Times New Roman" panose="02020603050405020304" pitchFamily="18" charset="0"/>
              </a:rPr>
              <a:t>3. Şirketler ve kooperatifler hukukundan kaynaklanan genel kurul kararlarının iptali ve butlanına ilişkin davalara, yönetim organları ve denetim organları aleyhine açılacak sorumluluk davalarına, organların azline ve geçici organ atanmasına ilişkin davalara, fesih, infisah ve tasfiyeye yönelik davalara,</a:t>
            </a:r>
          </a:p>
          <a:p>
            <a:pPr marL="0" indent="0" algn="just">
              <a:buNone/>
            </a:pPr>
            <a:r>
              <a:rPr lang="tr-TR" sz="2100" dirty="0">
                <a:solidFill>
                  <a:srgbClr val="000000"/>
                </a:solidFill>
                <a:effectLst/>
                <a:latin typeface="Times New Roman" panose="02020603050405020304" pitchFamily="18" charset="0"/>
              </a:rPr>
              <a:t>4. 12/1/2011 tarihli ve 6100 sayılı Hukuk Muhakemeleri Kanununa ve 21/6/2001 tarihli ve 4686 sayılı Milletlerarası Tahkim Kanununa göre yapılan tahkim yargılamasında; tahkim şartına ilişkin itirazlara, (…)4 hakemlerin seçimi ve reddine yönelik davalar ile yabancı hakem kararlarının tanıma ve tenfizine yönelik davalara, </a:t>
            </a:r>
            <a:r>
              <a:rPr lang="tr-TR" sz="2100" b="1" dirty="0">
                <a:solidFill>
                  <a:srgbClr val="000000"/>
                </a:solidFill>
                <a:effectLst/>
                <a:latin typeface="Times New Roman" panose="02020603050405020304" pitchFamily="18" charset="0"/>
              </a:rPr>
              <a:t>ilişkin tüm yargılama safhaları, bir başkan ve iki üye ile toplanacak heyetçe yürütülür ve sonuçlandırılır. (Ek cümle:22/7/2020-7251/54 </a:t>
            </a:r>
            <a:r>
              <a:rPr lang="tr-TR" sz="2100" b="1" dirty="0" err="1">
                <a:solidFill>
                  <a:srgbClr val="000000"/>
                </a:solidFill>
                <a:effectLst/>
                <a:latin typeface="Times New Roman" panose="02020603050405020304" pitchFamily="18" charset="0"/>
              </a:rPr>
              <a:t>md.</a:t>
            </a:r>
            <a:r>
              <a:rPr lang="tr-TR" sz="2100" b="1" dirty="0">
                <a:solidFill>
                  <a:srgbClr val="000000"/>
                </a:solidFill>
                <a:effectLst/>
                <a:latin typeface="Times New Roman" panose="02020603050405020304" pitchFamily="18" charset="0"/>
              </a:rPr>
              <a:t>) Bu iş ve davalarda mahkeme başkanı, belirli bazı tahkikat işlemlerini yapmak üzere üyelerden birini naip hâkim olarak görevlendirebilir.</a:t>
            </a:r>
          </a:p>
          <a:p>
            <a:pPr marL="0" indent="0" algn="just">
              <a:buNone/>
            </a:pPr>
            <a:r>
              <a:rPr lang="tr-TR" sz="2100" dirty="0">
                <a:solidFill>
                  <a:srgbClr val="000000"/>
                </a:solidFill>
                <a:effectLst/>
                <a:latin typeface="Times New Roman" panose="02020603050405020304" pitchFamily="18" charset="0"/>
              </a:rPr>
              <a:t>Heyet hâlinde bakılacak davalarla ilgili olmak üzere, dava açılmadan önce veya açıldıktan sonra talep edilen ihtiyati haciz ve ihtiyati tedbirler de heyet tarafından incelenir ve karara bağlanır. Bu fıkrada belirtilen dava ve işler dışında kalan uyuşmazlıklar mahkeme hâkimlerinden biri tarafından görülür ve karara bağlanır. Başkan ve üye hâkimler arasında dağılıma ilişkin esaslar, işlerde denge sağlanacak biçimde mahkeme başkanı tarafından önceden tespit edilir. </a:t>
            </a:r>
            <a:r>
              <a:rPr lang="tr-TR" sz="2100" b="1" dirty="0">
                <a:solidFill>
                  <a:srgbClr val="000000"/>
                </a:solidFill>
                <a:effectLst/>
                <a:latin typeface="Times New Roman" panose="02020603050405020304" pitchFamily="18" charset="0"/>
              </a:rPr>
              <a:t>(Ek cümle:</a:t>
            </a:r>
            <a:r>
              <a:rPr lang="tr-TR" sz="2100" dirty="0">
                <a:solidFill>
                  <a:srgbClr val="000000"/>
                </a:solidFill>
                <a:latin typeface="Times New Roman" panose="02020603050405020304" pitchFamily="18" charset="0"/>
              </a:rPr>
              <a:t> </a:t>
            </a:r>
            <a:r>
              <a:rPr lang="tr-TR" sz="2100" b="1" dirty="0">
                <a:solidFill>
                  <a:srgbClr val="000000"/>
                </a:solidFill>
                <a:effectLst/>
                <a:latin typeface="Times New Roman" panose="02020603050405020304" pitchFamily="18" charset="0"/>
              </a:rPr>
              <a:t>28/3/2023-7445/15 </a:t>
            </a:r>
            <a:r>
              <a:rPr lang="tr-TR" sz="2100" b="1" dirty="0" err="1">
                <a:solidFill>
                  <a:srgbClr val="000000"/>
                </a:solidFill>
                <a:effectLst/>
                <a:latin typeface="Times New Roman" panose="02020603050405020304" pitchFamily="18" charset="0"/>
              </a:rPr>
              <a:t>md.</a:t>
            </a:r>
            <a:r>
              <a:rPr lang="tr-TR" sz="2100" b="1" dirty="0">
                <a:solidFill>
                  <a:srgbClr val="000000"/>
                </a:solidFill>
                <a:effectLst/>
                <a:latin typeface="Times New Roman" panose="02020603050405020304" pitchFamily="18" charset="0"/>
              </a:rPr>
              <a:t>)</a:t>
            </a:r>
            <a:r>
              <a:rPr lang="tr-TR" sz="2100" dirty="0">
                <a:solidFill>
                  <a:srgbClr val="000000"/>
                </a:solidFill>
                <a:effectLst/>
                <a:latin typeface="Times New Roman" panose="02020603050405020304" pitchFamily="18" charset="0"/>
              </a:rPr>
              <a:t> Bu fıkrada belirtilen parasal sınır, 6100 sayılı Kanunun ek 1 inci maddesinin birinci fıkrasına göre artırılır.</a:t>
            </a:r>
          </a:p>
          <a:p>
            <a:pPr marL="0" indent="0" algn="just">
              <a:buNone/>
            </a:pPr>
            <a:endParaRPr lang="tr-TR" sz="1800" dirty="0">
              <a:solidFill>
                <a:srgbClr val="000000"/>
              </a:solidFill>
              <a:effectLst/>
            </a:endParaRPr>
          </a:p>
          <a:p>
            <a:pPr marL="0" indent="0" algn="just">
              <a:buNone/>
            </a:pPr>
            <a:endParaRPr lang="tr-TR" sz="1800" dirty="0">
              <a:solidFill>
                <a:srgbClr val="000000"/>
              </a:solidFill>
              <a:effectLst/>
            </a:endParaRPr>
          </a:p>
          <a:p>
            <a:pPr marL="0" indent="0" algn="just">
              <a:buNone/>
            </a:pPr>
            <a:endParaRPr lang="tr-TR" sz="1800" dirty="0">
              <a:solidFill>
                <a:srgbClr val="000000"/>
              </a:solidFill>
              <a:effectLst/>
            </a:endParaRPr>
          </a:p>
          <a:p>
            <a:pPr marL="0" indent="0" algn="just">
              <a:buNone/>
            </a:pPr>
            <a:br>
              <a:rPr lang="tr-TR" sz="1000" dirty="0"/>
            </a:br>
            <a:endParaRPr lang="tr-TR" sz="1400" i="1" dirty="0">
              <a:solidFill>
                <a:srgbClr val="3F4254"/>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638B1BB2-BA28-963E-4258-A84DF8A1F1D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303056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6675C-B947-D13E-0E6F-85751D81749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65C9527-027F-E3EC-B5CD-35B7D74D975F}"/>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98E77826-AD65-D83B-8588-244336516721}"/>
              </a:ext>
            </a:extLst>
          </p:cNvPr>
          <p:cNvSpPr>
            <a:spLocks noGrp="1"/>
          </p:cNvSpPr>
          <p:nvPr>
            <p:ph idx="1"/>
          </p:nvPr>
        </p:nvSpPr>
        <p:spPr>
          <a:xfrm>
            <a:off x="350874" y="1127052"/>
            <a:ext cx="8335926" cy="5316278"/>
          </a:xfrm>
        </p:spPr>
        <p:txBody>
          <a:bodyPr>
            <a:normAutofit fontScale="70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2600" dirty="0">
              <a:solidFill>
                <a:srgbClr val="000000"/>
              </a:solidFill>
            </a:endParaRPr>
          </a:p>
          <a:p>
            <a:pPr marL="0" indent="0" algn="just">
              <a:buNone/>
            </a:pPr>
            <a:r>
              <a:rPr lang="tr-TR" sz="1800" dirty="0">
                <a:solidFill>
                  <a:srgbClr val="000000"/>
                </a:solidFill>
                <a:effectLst/>
              </a:rPr>
              <a:t>Asliye hukuk mahkemeleri ile asliye ticaret mahkemeleri arasındaki ilişki görev ilişkisidir. İş bölümü ilişkisi değildir. Göreve ilişkin kurallar uygulanır.</a:t>
            </a:r>
          </a:p>
          <a:p>
            <a:pPr marL="0" indent="0" algn="just">
              <a:buNone/>
            </a:pPr>
            <a:endParaRPr lang="tr-TR" sz="1800" dirty="0">
              <a:solidFill>
                <a:srgbClr val="000000"/>
              </a:solidFill>
            </a:endParaRPr>
          </a:p>
          <a:p>
            <a:pPr marL="0" indent="0" algn="just">
              <a:buNone/>
            </a:pPr>
            <a:r>
              <a:rPr lang="tr-TR" sz="1800" dirty="0">
                <a:solidFill>
                  <a:srgbClr val="000000"/>
                </a:solidFill>
              </a:rPr>
              <a:t>Asliye ticaret mahkemesi bulunmayan yerlerde asliye hukuk mahkemesi davaya bakar (TTK m. 5/IV) ve bu hususta mahkemenin asliye ticaret mahkemesi sıfatıyla davayı incelediğinin ara kararda belirtmesi zorunluluğu yoktur. Bkz. Yargıtay Hukuk Genel Kurulu, 20.01.2022, e. 2020/254, k. 2022/29:</a:t>
            </a:r>
          </a:p>
          <a:p>
            <a:pPr marL="0" indent="0" algn="just">
              <a:buNone/>
            </a:pPr>
            <a:endParaRPr lang="tr-TR" sz="1800" dirty="0">
              <a:solidFill>
                <a:srgbClr val="000000"/>
              </a:solidFill>
            </a:endParaRPr>
          </a:p>
          <a:p>
            <a:pPr marL="0" indent="0" algn="just">
              <a:buNone/>
            </a:pPr>
            <a:r>
              <a:rPr lang="tr-TR" sz="1100" b="0" i="0" u="none" strike="noStrike" dirty="0">
                <a:solidFill>
                  <a:srgbClr val="3F4254"/>
                </a:solidFill>
                <a:effectLst/>
                <a:latin typeface="Verdana" panose="020B0604030504040204" pitchFamily="34" charset="0"/>
              </a:rPr>
              <a:t>Asliye ticaret mahkemesi bulunmayan yargı çevresindeki bir ticarî davada görev kuralına dayanılmamış olması, görevsizlik kararı verilmesini gerektirmez; asliye hukuk mahkemesi davaya devam eder (TTK m. 5/4). Asliye ticaret mahkemesi kurulmayan yerlerde bir ticarî dava asliye hukuk mahkemesi tarafından bakılması hâlinde taraflarca görev itirazı yapılmamış ise asliye hukuk mahkemesi bu davaya bakmaya devam eder. Asliye hukuk mahkemesince verilen karara karşı kanun yolu başvurusu yapılması hâlinde bu husus görev sebebiyle istinaf aşamasında kararın kaldırılmasını, temyiz aşamasında kararın bozulmasını gerektirmez (</a:t>
            </a:r>
            <a:r>
              <a:rPr lang="tr-TR" sz="1100" b="0" i="0" u="none" strike="noStrike" dirty="0" err="1">
                <a:solidFill>
                  <a:srgbClr val="3F4254"/>
                </a:solidFill>
                <a:effectLst/>
                <a:latin typeface="Verdana" panose="020B0604030504040204" pitchFamily="34" charset="0"/>
              </a:rPr>
              <a:t>Börü</a:t>
            </a:r>
            <a:r>
              <a:rPr lang="tr-TR" sz="1100" b="0" i="0" u="none" strike="noStrike" dirty="0">
                <a:solidFill>
                  <a:srgbClr val="3F4254"/>
                </a:solidFill>
                <a:effectLst/>
                <a:latin typeface="Verdana" panose="020B0604030504040204" pitchFamily="34" charset="0"/>
              </a:rPr>
              <a:t>/Koçyiğit, s. 896).</a:t>
            </a:r>
            <a:br>
              <a:rPr lang="tr-TR" sz="1100" dirty="0"/>
            </a:br>
            <a:r>
              <a:rPr lang="tr-TR" sz="1100" b="0" i="0" u="none" strike="noStrike" dirty="0">
                <a:solidFill>
                  <a:srgbClr val="3F4254"/>
                </a:solidFill>
                <a:effectLst/>
                <a:latin typeface="Verdana" panose="020B0604030504040204" pitchFamily="34" charset="0"/>
              </a:rPr>
              <a:t>36. 6102 sayılı Türk Ticaret Kanunu’nun 5/4. maddesi, 6335 sayılı Kanun’la yapılan değişiklikle getirilmiştir. Bu maddenin nasıl yorumlanıp uygulanması gerektiği konusunda değişiklik gerekçesine bakmak yerinde olacaktır. Değişikliğe ilişkin adalet komisyonu raporunda şu açıklamalar yapılmıştır:</a:t>
            </a:r>
            <a:br>
              <a:rPr lang="tr-TR" sz="1100" dirty="0"/>
            </a:br>
            <a:r>
              <a:rPr lang="tr-TR" sz="1100" b="0" i="0" u="none" strike="noStrike" dirty="0">
                <a:solidFill>
                  <a:srgbClr val="3F4254"/>
                </a:solidFill>
                <a:effectLst/>
                <a:latin typeface="Verdana" panose="020B0604030504040204" pitchFamily="34" charset="0"/>
              </a:rPr>
              <a:t>"Özel ihtisas (ticaret) mahkemeleri bulunmayan yargı çevrelerindeki ihtisas konusu davalarda görev, genel olarak asliye hukuk mahkemelerinindir. Bu tür davalarda, davacının görev kuralına dayanmamış olması, sözgelimi “Ticari davalara bakmakla görevli Asliye Hukuk Mahkemesi” ibaresinin dava dilekçesinde yer almamış olması, uygulamada davanın görevsizlik nedeniyle usulden reddi sebebi sayılmaktadır. Bu pratik, yargılama hukukunun felsefesi ile bağdaşmadıktan başka görevin kamu düzeninden olması prensibi ile de uyumlu değildir. Ayrıca görev kuralının uygulanabilmesi için, iki ayrı mahkemenin (fiziki ayrılığın) bulunması gerekir. Ticaret mahkemesi bulunmayan yargı çevresinde, ticaret mahkemesi/asliye hukuk mahkemesi ikilisi değil, tek- mahkeme (asliye hukuk mahkemesi) vardır. Özünde ihtisas mahkemesi olmamasına karşın asliye mahkemesine bu görev, o yargı çevresinde asliye ticaret mahkemesinin bulunmaması nedeniyle kendisine zorunlu olarak yüklenmektedir. Bu gibi Kanundan kaynaklanan sıfat birleşmelerine ve görev temerküzüne, taraflar aleyhine sonuç doğuran hükümler tertip olunamaz. Ayrıca geliştirilen </a:t>
            </a:r>
            <a:r>
              <a:rPr lang="tr-TR" sz="1100" b="0" i="0" u="none" strike="noStrike" dirty="0" err="1">
                <a:solidFill>
                  <a:srgbClr val="3F4254"/>
                </a:solidFill>
                <a:effectLst/>
                <a:latin typeface="Verdana" panose="020B0604030504040204" pitchFamily="34" charset="0"/>
              </a:rPr>
              <a:t>usuli</a:t>
            </a:r>
            <a:r>
              <a:rPr lang="tr-TR" sz="1100" b="0" i="0" u="none" strike="noStrike" dirty="0">
                <a:solidFill>
                  <a:srgbClr val="3F4254"/>
                </a:solidFill>
                <a:effectLst/>
                <a:latin typeface="Verdana" panose="020B0604030504040204" pitchFamily="34" charset="0"/>
              </a:rPr>
              <a:t> </a:t>
            </a:r>
            <a:r>
              <a:rPr lang="tr-TR" sz="1100" b="0" i="0" u="none" strike="noStrike" dirty="0" err="1">
                <a:solidFill>
                  <a:srgbClr val="3F4254"/>
                </a:solidFill>
                <a:effectLst/>
                <a:latin typeface="Verdana" panose="020B0604030504040204" pitchFamily="34" charset="0"/>
              </a:rPr>
              <a:t>red</a:t>
            </a:r>
            <a:r>
              <a:rPr lang="tr-TR" sz="1100" b="0" i="0" u="none" strike="noStrike" dirty="0">
                <a:solidFill>
                  <a:srgbClr val="3F4254"/>
                </a:solidFill>
                <a:effectLst/>
                <a:latin typeface="Verdana" panose="020B0604030504040204" pitchFamily="34" charset="0"/>
              </a:rPr>
              <a:t> pratiği, “makul süre” ölçütünde adil yargılanma hakkına da aykırıdır. Görev bakımından </a:t>
            </a:r>
            <a:r>
              <a:rPr lang="tr-TR" sz="1100" b="0" i="0" u="none" strike="noStrike" dirty="0" err="1">
                <a:solidFill>
                  <a:srgbClr val="3F4254"/>
                </a:solidFill>
                <a:effectLst/>
                <a:latin typeface="Verdana" panose="020B0604030504040204" pitchFamily="34" charset="0"/>
              </a:rPr>
              <a:t>aslolan</a:t>
            </a:r>
            <a:r>
              <a:rPr lang="tr-TR" sz="1100" b="0" i="0" u="none" strike="noStrike" dirty="0">
                <a:solidFill>
                  <a:srgbClr val="3F4254"/>
                </a:solidFill>
                <a:effectLst/>
                <a:latin typeface="Verdana" panose="020B0604030504040204" pitchFamily="34" charset="0"/>
              </a:rPr>
              <a:t>, davanın asliye hukuk mahkemesine açılmış olmasıdır.</a:t>
            </a:r>
            <a:br>
              <a:rPr lang="tr-TR" sz="1100" dirty="0"/>
            </a:br>
            <a:r>
              <a:rPr lang="tr-TR" sz="1100" b="0" i="0" u="none" strike="noStrike" dirty="0">
                <a:solidFill>
                  <a:srgbClr val="3F4254"/>
                </a:solidFill>
                <a:effectLst/>
                <a:latin typeface="Verdana" panose="020B0604030504040204" pitchFamily="34" charset="0"/>
              </a:rPr>
              <a:t>Önerilen modelin, yargı çevresinde bulunmayan tüm özel-ihtisas mahkemeleri yönünden genel kural olarak usulde (HMK’da ) veya organik Kanunda (26/9/2004 tarihli ve 5235 sayılı Adlî Yargı İlk Derece Mahkemeleri ile Bölge Adliye Mahkemelerinin Kuruluş, Görev ve Yetkileri Hakkında Kanun) yer alması gerekir. Yasama organı, genel olarak karşılanmamış bu ihtiyacı, önündeki kısmi sorunda görmezlikten gelemez. Temenni edilen bu özel düzenlemenin genel bir ilkeye (düzenlemeye) dönüşmesidir. İfade edilen gerekçelerle, Tasarının çerçeve 2’nci maddesinde asliye ticaret mahkemesi bulunmayan yargı çevresindeki bir ticari davada görev kuralına dayanılmamış olmasının görevsizlik kararı verilmesini gerektirmeyeceği ve asliye hukuk mahkemesinin davaya devam edeceği yönünde düzenleme yapılmıştır”</a:t>
            </a:r>
            <a:endParaRPr lang="tr-TR" sz="1800" dirty="0">
              <a:solidFill>
                <a:srgbClr val="000000"/>
              </a:solidFill>
              <a:effectLst/>
            </a:endParaRPr>
          </a:p>
          <a:p>
            <a:pPr marL="0" indent="0" algn="just">
              <a:buNone/>
            </a:pPr>
            <a:r>
              <a:rPr lang="tr-TR" sz="1100" b="0" i="0" u="none" strike="noStrike" dirty="0">
                <a:solidFill>
                  <a:srgbClr val="3F4254"/>
                </a:solidFill>
                <a:effectLst/>
                <a:latin typeface="Verdana" panose="020B0604030504040204" pitchFamily="34" charset="0"/>
              </a:rPr>
              <a:t>37. Madde, gerekçesi ile birlikte değerlendirildiğinde ayrı ticaret mahkemesi bulunmayan yerlerde ticaret mahkemesinin görevine giren bir davanın ticaret mahkemesi sıfatından söz edilmeksizin asliye hukuk mahkemesine açılması hâlinde davaya bakmaya asliye hukuk mahkemesinin görevli olduğu, Kanun’un bu görevi zorunlu olarak asliye hukuk mahkemesine verdiği ve bu nedenle asliye hukuk mahkemesince, ticaret mahkemesinin görevli olduğu şeklinde bir saptamaya girilmesine gerek olmaksızın davaya bakılması gerektiği kabul edilmelidir. Kanun koyucu ticarî davalar için zaten davaya bakmak durumunda olan asliye hukuk mahkemesinin görev incelemesine girişmesini gereksiz görmüş, bu konuda esneklik tanımış ve adil yargılanma hakkının uygulaması için olduğunu da gerekçesinde açıklayarak bunu emredici düzenleme hâline getirmiştir. Bu nedenle görevsizlik kararı verilemeyeceği gibi buna bağlı olarak davaya ticaret mahkemesi sıfatıyla bakıldığına dair ara kararı verilmemiş olması da </a:t>
            </a:r>
            <a:r>
              <a:rPr lang="tr-TR" sz="1100" b="0" i="0" u="none" strike="noStrike" dirty="0" err="1">
                <a:solidFill>
                  <a:srgbClr val="3F4254"/>
                </a:solidFill>
                <a:effectLst/>
                <a:latin typeface="Verdana" panose="020B0604030504040204" pitchFamily="34" charset="0"/>
              </a:rPr>
              <a:t>usulî</a:t>
            </a:r>
            <a:r>
              <a:rPr lang="tr-TR" sz="1100" b="0" i="0" u="none" strike="noStrike" dirty="0">
                <a:solidFill>
                  <a:srgbClr val="3F4254"/>
                </a:solidFill>
                <a:effectLst/>
                <a:latin typeface="Verdana" panose="020B0604030504040204" pitchFamily="34" charset="0"/>
              </a:rPr>
              <a:t> bir eksiklik olarak değerlendirilemez.</a:t>
            </a:r>
            <a:endParaRPr lang="tr-TR" sz="1800" dirty="0">
              <a:solidFill>
                <a:srgbClr val="000000"/>
              </a:solidFill>
              <a:effectLst/>
            </a:endParaRPr>
          </a:p>
          <a:p>
            <a:pPr marL="0" indent="0" algn="just">
              <a:buNone/>
            </a:pPr>
            <a:br>
              <a:rPr lang="tr-TR" sz="1000" dirty="0"/>
            </a:br>
            <a:endParaRPr lang="tr-TR" sz="1400" i="1" dirty="0">
              <a:solidFill>
                <a:srgbClr val="3F4254"/>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E68F6057-2DA8-5BF3-93EC-7698AAB17F8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18443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77170-7C24-8E14-1926-10351F5A125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A1FEAA4-A8D9-E7A7-0054-8DB26E2DE5C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33EC1F43-AF1A-049C-D88C-4F6AFEF8DB6D}"/>
              </a:ext>
            </a:extLst>
          </p:cNvPr>
          <p:cNvSpPr>
            <a:spLocks noGrp="1"/>
          </p:cNvSpPr>
          <p:nvPr>
            <p:ph idx="1"/>
          </p:nvPr>
        </p:nvSpPr>
        <p:spPr>
          <a:xfrm>
            <a:off x="350874" y="1127052"/>
            <a:ext cx="8335926" cy="5316278"/>
          </a:xfrm>
        </p:spPr>
        <p:txBody>
          <a:bodyPr>
            <a:normAutofit fontScale="92500"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r>
              <a:rPr lang="tr-TR" sz="2600" dirty="0">
                <a:solidFill>
                  <a:srgbClr val="000000"/>
                </a:solidFill>
              </a:rPr>
              <a:t>TTK m.5, f.1: </a:t>
            </a:r>
            <a:r>
              <a:rPr lang="tr-TR" sz="1600" b="0" i="0" u="none" strike="noStrike" dirty="0">
                <a:solidFill>
                  <a:srgbClr val="000000"/>
                </a:solidFill>
                <a:effectLst/>
                <a:latin typeface="-webkit-standard"/>
              </a:rPr>
              <a:t>Aksine hüküm bulunmadıkça, dava olunan şeyin değerine veya tutarına bakılmaksızın asliye ticaret mahkemesi tüm ticari davalar ile ticari nitelikteki çekişmesiz yargı işlerine bakmakla görevlidir.</a:t>
            </a:r>
          </a:p>
          <a:p>
            <a:pPr marL="0" indent="0" algn="just">
              <a:buNone/>
            </a:pPr>
            <a:endParaRPr lang="tr-TR" sz="1600" dirty="0">
              <a:solidFill>
                <a:srgbClr val="000000"/>
              </a:solidFill>
              <a:latin typeface="-webkit-standard"/>
            </a:endParaRPr>
          </a:p>
          <a:p>
            <a:pPr marL="0" indent="0" algn="just">
              <a:buNone/>
            </a:pPr>
            <a:r>
              <a:rPr lang="tr-TR" sz="1600" dirty="0">
                <a:solidFill>
                  <a:srgbClr val="000000"/>
                </a:solidFill>
                <a:latin typeface="-webkit-standard"/>
              </a:rPr>
              <a:t>Ticari dava, mutlak ticari dava ve nispi ticari dava olmak üzere ikiye ayrılır. </a:t>
            </a:r>
          </a:p>
          <a:p>
            <a:pPr marL="0" indent="0" algn="just">
              <a:buNone/>
            </a:pPr>
            <a:endParaRPr lang="tr-TR" sz="1600" dirty="0">
              <a:solidFill>
                <a:srgbClr val="000000"/>
              </a:solidFill>
              <a:latin typeface="-webkit-standard"/>
            </a:endParaRPr>
          </a:p>
          <a:p>
            <a:pPr marL="0" indent="0" algn="just">
              <a:buNone/>
            </a:pPr>
            <a:r>
              <a:rPr lang="tr-TR" sz="1600" dirty="0">
                <a:solidFill>
                  <a:srgbClr val="000000"/>
                </a:solidFill>
                <a:latin typeface="-webkit-standard"/>
              </a:rPr>
              <a:t>Mutlak ticari dava: Türk Ticaret Kanunu’nda veya özel kanunlarda, açıkça ticari dava oldukları ve ticaret mahkemesinde bakılacakları belirtilmiş olan davalardır (TTK m.4/II).</a:t>
            </a:r>
          </a:p>
          <a:p>
            <a:pPr marL="0" indent="0" algn="just">
              <a:buNone/>
            </a:pPr>
            <a:endParaRPr lang="tr-TR" sz="1600" dirty="0">
              <a:solidFill>
                <a:srgbClr val="000000"/>
              </a:solidFill>
              <a:latin typeface="-webkit-standard"/>
            </a:endParaRPr>
          </a:p>
          <a:p>
            <a:pPr marL="0" indent="0" algn="just">
              <a:buNone/>
            </a:pPr>
            <a:r>
              <a:rPr lang="tr-TR" sz="1600" dirty="0">
                <a:solidFill>
                  <a:srgbClr val="000000"/>
                </a:solidFill>
                <a:latin typeface="-webkit-standard"/>
              </a:rPr>
              <a:t>Kambiyo senetlerine ilişkin davalar, anonim şirket genel kurul kararının iptaline ilişkin davalar, sigorta hukukundan kaynaklanan davalar, şirket yöneticilerinin sorumluluğuna ilişkin davalar (TTK </a:t>
            </a:r>
            <a:r>
              <a:rPr lang="tr-TR" sz="1600" dirty="0" err="1">
                <a:solidFill>
                  <a:srgbClr val="000000"/>
                </a:solidFill>
                <a:latin typeface="-webkit-standard"/>
              </a:rPr>
              <a:t>daki</a:t>
            </a:r>
            <a:r>
              <a:rPr lang="tr-TR" sz="1600" dirty="0">
                <a:solidFill>
                  <a:srgbClr val="000000"/>
                </a:solidFill>
                <a:latin typeface="-webkit-standard"/>
              </a:rPr>
              <a:t> düzenleme gereği)</a:t>
            </a:r>
          </a:p>
          <a:p>
            <a:pPr marL="0" indent="0" algn="just">
              <a:buNone/>
            </a:pPr>
            <a:endParaRPr lang="tr-TR" sz="1600" dirty="0">
              <a:solidFill>
                <a:srgbClr val="000000"/>
              </a:solidFill>
              <a:latin typeface="-webkit-standard"/>
            </a:endParaRPr>
          </a:p>
          <a:p>
            <a:pPr marL="0" indent="0" algn="just">
              <a:buNone/>
            </a:pPr>
            <a:r>
              <a:rPr lang="tr-TR" sz="1600" dirty="0">
                <a:solidFill>
                  <a:srgbClr val="000000"/>
                </a:solidFill>
              </a:rPr>
              <a:t>İflas davası (İİK m.154)</a:t>
            </a:r>
          </a:p>
          <a:p>
            <a:pPr marL="0" indent="0" algn="just">
              <a:buNone/>
            </a:pPr>
            <a:endParaRPr lang="tr-TR" sz="1600" dirty="0">
              <a:solidFill>
                <a:srgbClr val="000000"/>
              </a:solidFill>
            </a:endParaRPr>
          </a:p>
          <a:p>
            <a:pPr marL="0" indent="0" algn="just">
              <a:buNone/>
            </a:pPr>
            <a:r>
              <a:rPr lang="tr-TR" sz="1600" dirty="0">
                <a:solidFill>
                  <a:srgbClr val="000000"/>
                </a:solidFill>
              </a:rPr>
              <a:t>Bankacılık işlemlerine ilişkin diğer davalar da mutlak ticari davadır. Banka mevduatındaki hesabın çekilmesine ilişkin davalar, kredi kartı sözleşmesine dayanılarak açılan davalar. </a:t>
            </a:r>
            <a:endParaRPr lang="tr-TR" sz="1600" i="1" dirty="0">
              <a:solidFill>
                <a:srgbClr val="000000"/>
              </a:solidFill>
            </a:endParaRPr>
          </a:p>
          <a:p>
            <a:pPr marL="0" indent="0" algn="just">
              <a:buNone/>
            </a:pPr>
            <a:r>
              <a:rPr lang="tr-TR" sz="1600" i="1" dirty="0">
                <a:solidFill>
                  <a:srgbClr val="000000"/>
                </a:solidFill>
              </a:rPr>
              <a:t>Tüketici kredisine ilişkin ihtilaflarda…. Tüketici mahkemeleri… görevlidir.</a:t>
            </a:r>
            <a:endParaRPr lang="tr-TR" sz="1600" dirty="0">
              <a:solidFill>
                <a:srgbClr val="000000"/>
              </a:solidFill>
            </a:endParaRPr>
          </a:p>
          <a:p>
            <a:pPr marL="0" indent="0" algn="just">
              <a:buNone/>
            </a:pPr>
            <a:endParaRPr lang="tr-TR" sz="1400" i="1" dirty="0">
              <a:solidFill>
                <a:srgbClr val="000000"/>
              </a:solidFill>
            </a:endParaRPr>
          </a:p>
          <a:p>
            <a:pPr marL="0" indent="0">
              <a:buNone/>
            </a:pPr>
            <a:endParaRPr lang="tr-TR" sz="14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9CD2558A-0329-10F2-66FD-B9283FE4BF1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9176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5B8DD-9B8D-2DC8-AE31-E18EDC669AC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810DA14-BC1E-A8BC-3BEA-D3F32A8642FA}"/>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47979059-08C7-8C37-DB96-9EB6C47C983B}"/>
              </a:ext>
            </a:extLst>
          </p:cNvPr>
          <p:cNvSpPr>
            <a:spLocks noGrp="1"/>
          </p:cNvSpPr>
          <p:nvPr>
            <p:ph idx="1"/>
          </p:nvPr>
        </p:nvSpPr>
        <p:spPr>
          <a:xfrm>
            <a:off x="350874" y="1127052"/>
            <a:ext cx="8335926" cy="5316278"/>
          </a:xfrm>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1400" i="1" dirty="0">
              <a:solidFill>
                <a:srgbClr val="000000"/>
              </a:solidFill>
            </a:endParaRPr>
          </a:p>
          <a:p>
            <a:pPr marL="0" indent="0">
              <a:buNone/>
            </a:pPr>
            <a:r>
              <a:rPr lang="tr-TR" sz="1800" dirty="0">
                <a:solidFill>
                  <a:srgbClr val="000000"/>
                </a:solidFill>
                <a:latin typeface="Times New Roman" panose="02020603050405020304" pitchFamily="18" charset="0"/>
              </a:rPr>
              <a:t>Nispi ticari dava:</a:t>
            </a:r>
          </a:p>
          <a:p>
            <a:pPr marL="0" indent="0">
              <a:buNone/>
            </a:pPr>
            <a:endParaRPr lang="tr-TR" sz="1100" dirty="0">
              <a:solidFill>
                <a:srgbClr val="000000"/>
              </a:solidFill>
              <a:latin typeface="Times New Roman" panose="02020603050405020304" pitchFamily="18" charset="0"/>
            </a:endParaRPr>
          </a:p>
          <a:p>
            <a:pPr marL="0" indent="0">
              <a:buNone/>
            </a:pPr>
            <a:r>
              <a:rPr lang="tr-TR" sz="1600" dirty="0">
                <a:solidFill>
                  <a:srgbClr val="000000"/>
                </a:solidFill>
              </a:rPr>
              <a:t>Her iki tarafın ticari işletmesini ilgilendiriyor ve uyuşmazlığın her iki tarafı da tacir ise ticari dava sayılır. (TTK m.4/1, ilk cümle).</a:t>
            </a:r>
          </a:p>
          <a:p>
            <a:pPr marL="0" indent="0">
              <a:buNone/>
            </a:pPr>
            <a:endParaRPr lang="tr-TR" sz="1600" dirty="0">
              <a:solidFill>
                <a:srgbClr val="000000"/>
              </a:solidFill>
            </a:endParaRPr>
          </a:p>
          <a:p>
            <a:pPr marL="0" indent="0">
              <a:buNone/>
            </a:pPr>
            <a:r>
              <a:rPr lang="tr-TR" sz="1600" dirty="0">
                <a:solidFill>
                  <a:srgbClr val="000000"/>
                </a:solidFill>
              </a:rPr>
              <a:t>Türk Ticaret Kanunu’nun 19. maddesinin 2. fıkrası uygulanmaz !!!</a:t>
            </a:r>
          </a:p>
          <a:p>
            <a:pPr marL="0" indent="0">
              <a:buNone/>
            </a:pPr>
            <a:endParaRPr lang="tr-TR" sz="1600" dirty="0">
              <a:solidFill>
                <a:srgbClr val="000000"/>
              </a:solidFill>
            </a:endParaRPr>
          </a:p>
          <a:p>
            <a:pPr marL="0" indent="0">
              <a:buNone/>
            </a:pPr>
            <a:r>
              <a:rPr lang="tr-TR" sz="1600" dirty="0">
                <a:solidFill>
                  <a:srgbClr val="000000"/>
                </a:solidFill>
              </a:rPr>
              <a:t>Taraflardan biri için ticari iş sayılan sözleşmeler, diğeri için de ticari iş sayılır (TTK m. 19/2). Ticari dava olup olmadığı belirlenirken uygulanmaz.</a:t>
            </a:r>
          </a:p>
          <a:p>
            <a:pPr marL="0" indent="0">
              <a:buNone/>
            </a:pPr>
            <a:endParaRPr lang="tr-TR" sz="1600" dirty="0">
              <a:solidFill>
                <a:srgbClr val="000000"/>
              </a:solidFill>
            </a:endParaRPr>
          </a:p>
          <a:p>
            <a:pPr marL="0" indent="0">
              <a:buNone/>
            </a:pPr>
            <a:r>
              <a:rPr lang="tr-TR" sz="1600" dirty="0">
                <a:solidFill>
                  <a:srgbClr val="000000"/>
                </a:solidFill>
              </a:rPr>
              <a:t>Bir işin ticari iş olmasına ve ticari dava olmasına bağlı sonuçlar farklıdır.</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C29FDB22-F189-6775-FCBB-A1B68156DF6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439870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BF2CA-2F22-7AE6-157D-757EB625993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BD5A3D5-7D56-2E66-E1A7-CD84161D029D}"/>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311427D0-A300-CAFF-8CB7-766E8DE83C6B}"/>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1400" i="1" dirty="0">
              <a:solidFill>
                <a:srgbClr val="000000"/>
              </a:solidFill>
            </a:endParaRPr>
          </a:p>
          <a:p>
            <a:pPr marL="0" indent="0" algn="just">
              <a:buNone/>
            </a:pPr>
            <a:endParaRPr lang="tr-TR" sz="1800" i="1" dirty="0">
              <a:solidFill>
                <a:srgbClr val="000000"/>
              </a:solidFill>
            </a:endParaRPr>
          </a:p>
          <a:p>
            <a:pPr marL="0" indent="0" algn="just">
              <a:buNone/>
            </a:pPr>
            <a:r>
              <a:rPr lang="tr-TR" sz="1600" dirty="0">
                <a:solidFill>
                  <a:srgbClr val="000000"/>
                </a:solidFill>
              </a:rPr>
              <a:t>Esnaf (A), işyerinde satmak için (B) ticaret şirketinden 5 adet bilgisayar satın almıştır.  Esnaf A için ticari iş midir? TTK m. 19, f.2 uygulanır mı? Ticari dava mıdır?  Hangi mahkeme görevlidir?</a:t>
            </a:r>
          </a:p>
          <a:p>
            <a:pPr marL="0" indent="0" algn="just">
              <a:buNone/>
            </a:pPr>
            <a:endParaRPr lang="tr-TR" sz="1600" dirty="0">
              <a:solidFill>
                <a:srgbClr val="000000"/>
              </a:solidFill>
            </a:endParaRPr>
          </a:p>
          <a:p>
            <a:pPr marL="0" indent="0" algn="just">
              <a:buNone/>
            </a:pPr>
            <a:r>
              <a:rPr lang="tr-TR" sz="1600" dirty="0">
                <a:solidFill>
                  <a:srgbClr val="000000"/>
                </a:solidFill>
              </a:rPr>
              <a:t> (A) tüketici sıfatını haiz olup ve (B) ticaret şirketinden evinde kullanmak üzere bir bilgisayar satın almıştır. Esnaf A için ticari iş midir? TTK m. 19, f.2 uygulanır mı? Ticari dava mıdır?  Hangi mahkeme görevlidir?</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352515A1-F402-1AB4-81BE-C9A8E6C1F6E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43355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B5C5E-CFB5-720B-A437-10C4667EC6D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AFA0977-2ACC-18A1-EC33-2FB924D2D38E}"/>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D7D50058-8ED7-D043-3FED-AC3B7C9D41FD}"/>
              </a:ext>
            </a:extLst>
          </p:cNvPr>
          <p:cNvSpPr>
            <a:spLocks noGrp="1"/>
          </p:cNvSpPr>
          <p:nvPr>
            <p:ph idx="1"/>
          </p:nvPr>
        </p:nvSpPr>
        <p:spPr/>
        <p:txBody>
          <a:bodyPr>
            <a:normAutofit/>
          </a:bodyPr>
          <a:lstStyle/>
          <a:p>
            <a:pPr marL="0" indent="0">
              <a:buNone/>
            </a:pPr>
            <a:r>
              <a:rPr lang="tr-TR" sz="1100" dirty="0">
                <a:effectLst/>
                <a:latin typeface="Helvetica" pitchFamily="2" charset="0"/>
              </a:rPr>
              <a:t>Yargıtay 11. </a:t>
            </a:r>
            <a:r>
              <a:rPr lang="tr-TR" sz="1100" dirty="0">
                <a:latin typeface="Helvetica" pitchFamily="2" charset="0"/>
              </a:rPr>
              <a:t>HD. 16.10.2023, 4482, 5883:</a:t>
            </a:r>
          </a:p>
          <a:p>
            <a:pPr marL="0" indent="0">
              <a:buNone/>
            </a:pPr>
            <a:endParaRPr lang="tr-TR" sz="1100" dirty="0">
              <a:effectLst/>
              <a:latin typeface="Helvetica" pitchFamily="2" charset="0"/>
            </a:endParaRPr>
          </a:p>
          <a:p>
            <a:pPr marL="0" indent="0" algn="just">
              <a:buNone/>
            </a:pPr>
            <a:r>
              <a:rPr lang="tr-TR" sz="1200" i="1" dirty="0">
                <a:effectLst/>
              </a:rPr>
              <a:t>*3. Bu sebeple, açılan davanın konusu banka ve finans uyuşmazlıklarına ilişkin ise adliye tevzi bürosu, dosyayı HSK 1.</a:t>
            </a:r>
          </a:p>
          <a:p>
            <a:pPr marL="0" indent="0" algn="just">
              <a:buNone/>
            </a:pPr>
            <a:r>
              <a:rPr lang="tr-TR" sz="1200" i="1" dirty="0">
                <a:effectLst/>
              </a:rPr>
              <a:t>Dairesinin 25.11.2021 tarihli ve 1232 sayılı kararı doğrultusunda ilgili mahkemeye tevzi edecek, tevzinin yanlış yapılması durumunda dosya kendisine tevzi edilmiş asliye ticaret mahkemesi, bu durumu tespit ederek dosyanın doğru daireye tevzi edilmek üzere tevzi bürosuna iadesine/ gönderilmesine karar verecektir. Dosya kendisine yanlış tevzi edilen asliye ticaret mahkemesinin vereceği karar, teknik anlamda bir görevsizlik kararı olmayıp gönderme kararı niteliğindedir.</a:t>
            </a:r>
          </a:p>
          <a:p>
            <a:pPr marL="0" indent="0" algn="just">
              <a:buNone/>
            </a:pPr>
            <a:r>
              <a:rPr lang="tr-TR" sz="1200" i="1" dirty="0">
                <a:effectLst/>
              </a:rPr>
              <a:t>4. Yukarıda açıklanan hususlar çerçevesinde, HSK 1. Dairesinin 1232 sayılı kararıyla bankacılık ve finans uyuşmazlıklarına bakması kararlaştırılan asliye ticaret mahkemeleri ile aynı yerdeki diğer asliye ticaret mahkemeleri arasındaki ilişkinin görev ilişkisi mi yoksa iş dağılımı ilişkisi mi olduğu noktasında toplanan uyuşmazlıkta, HSK 1. Dairesinin 1232 sayılı kararında belirtilen asliye ticaret mahkemeleri ile aynı yerde bulunan diğer asliye ticaret mahkemeleri </a:t>
            </a:r>
            <a:r>
              <a:rPr lang="tr-TR" sz="1200" b="1" i="1" dirty="0" err="1">
                <a:effectLst/>
              </a:rPr>
              <a:t>arasindaki</a:t>
            </a:r>
            <a:r>
              <a:rPr lang="tr-TR" sz="1200" b="1" i="1" dirty="0">
                <a:effectLst/>
              </a:rPr>
              <a:t> </a:t>
            </a:r>
            <a:r>
              <a:rPr lang="tr-TR" sz="1200" b="1" i="1" dirty="0" err="1">
                <a:effectLst/>
              </a:rPr>
              <a:t>iliskinin</a:t>
            </a:r>
            <a:r>
              <a:rPr lang="tr-TR" sz="1200" b="1" i="1" dirty="0">
                <a:effectLst/>
              </a:rPr>
              <a:t> </a:t>
            </a:r>
            <a:r>
              <a:rPr lang="tr-TR" sz="1200" b="1" i="1" dirty="0" err="1">
                <a:effectLst/>
              </a:rPr>
              <a:t>gorev</a:t>
            </a:r>
            <a:r>
              <a:rPr lang="tr-TR" sz="1200" b="1" i="1" dirty="0">
                <a:effectLst/>
              </a:rPr>
              <a:t> </a:t>
            </a:r>
            <a:r>
              <a:rPr lang="tr-TR" sz="1200" b="1" i="1" dirty="0" err="1">
                <a:effectLst/>
              </a:rPr>
              <a:t>iliskisi</a:t>
            </a:r>
            <a:r>
              <a:rPr lang="tr-TR" sz="1200" b="1" i="1" dirty="0">
                <a:effectLst/>
              </a:rPr>
              <a:t> </a:t>
            </a:r>
            <a:r>
              <a:rPr lang="tr-TR" sz="1200" b="1" i="1" dirty="0" err="1">
                <a:effectLst/>
              </a:rPr>
              <a:t>olmayip</a:t>
            </a:r>
            <a:r>
              <a:rPr lang="tr-TR" sz="1200" b="1" i="1" dirty="0"/>
              <a:t> </a:t>
            </a:r>
            <a:r>
              <a:rPr lang="tr-TR" sz="1200" b="1" i="1" dirty="0">
                <a:effectLst/>
              </a:rPr>
              <a:t>iş dağılımı ilişkisi olduğuna, dosya kendisine yanlış tevzi edilen asliye ticaret mahkemesinin görevsizlik kararı değil, gönderme kararı vererek esasını bu şekilde kapatması gerektiğine karar vermek gerekmiştir</a:t>
            </a:r>
            <a:r>
              <a:rPr lang="tr-TR" sz="1200" i="1" dirty="0">
                <a:effectLst/>
              </a:rPr>
              <a:t>.</a:t>
            </a:r>
          </a:p>
          <a:p>
            <a:pPr marL="0" indent="0" algn="just">
              <a:buNone/>
            </a:pPr>
            <a:endParaRPr lang="tr-TR" sz="1200" i="1" dirty="0"/>
          </a:p>
          <a:p>
            <a:pPr marL="0" indent="0" algn="just">
              <a:buNone/>
            </a:pPr>
            <a:r>
              <a:rPr lang="tr-TR" sz="1200" b="1" i="1" dirty="0"/>
              <a:t>İŞ DAĞILIMI İLİŞKİSİ… </a:t>
            </a:r>
          </a:p>
          <a:p>
            <a:pPr marL="0" indent="0" algn="just">
              <a:buNone/>
            </a:pPr>
            <a:endParaRPr lang="tr-TR" sz="1200" i="1" dirty="0">
              <a:effectLst/>
            </a:endParaRPr>
          </a:p>
          <a:p>
            <a:pPr algn="just"/>
            <a:endParaRPr lang="tr-TR" sz="1800" dirty="0">
              <a:ea typeface="Times New Roman" panose="02020603050405020304" pitchFamily="18" charset="0"/>
            </a:endParaRPr>
          </a:p>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35D1430-60D6-79E6-E8E5-38A5A5309EA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33101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84B77-97CB-5A0A-BFBC-F0983BC3355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0F61E95-94F8-EFB8-3B45-38CCC9657D3A}"/>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25283120-8CCB-4D17-91EA-37F4E23A3964}"/>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1600" dirty="0">
              <a:solidFill>
                <a:srgbClr val="000000"/>
              </a:solidFill>
            </a:endParaRPr>
          </a:p>
          <a:p>
            <a:pPr marL="0" indent="0" algn="just">
              <a:buNone/>
            </a:pPr>
            <a:r>
              <a:rPr lang="tr-TR" sz="1600" dirty="0">
                <a:solidFill>
                  <a:srgbClr val="000000"/>
                </a:solidFill>
              </a:rPr>
              <a:t>Havayolu taşımacılığı sözleşmelerinde 2920 sayılı Sivil Havacılık Kanunu (m. 1) uygulanır. </a:t>
            </a:r>
          </a:p>
          <a:p>
            <a:pPr marL="0" indent="0" algn="just">
              <a:buNone/>
            </a:pPr>
            <a:r>
              <a:rPr lang="tr-TR" sz="1600" dirty="0">
                <a:solidFill>
                  <a:srgbClr val="000000"/>
                </a:solidFill>
              </a:rPr>
              <a:t>2920 sayılı Sivil Havacılık Kanunu M. 106: "Havayolu ile yurt içinde yapılacak taşımalarda; bu Kanunda hüküm bulunmadıkça, Türkiye'nin taraf olduğu uluslararası anlaşmaların hükümleri ve bu anlaşmalarda da hüküm bulunmadığı hallerde, Türk Ticaret Kanunu hükümleri uygulanır.»</a:t>
            </a: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buNone/>
            </a:pPr>
            <a:r>
              <a:rPr lang="tr-TR" sz="1600" dirty="0">
                <a:solidFill>
                  <a:srgbClr val="000000"/>
                </a:solidFill>
              </a:rPr>
              <a:t>Bir kişinin uçak bileti alıp, uçakla memleketine giderken bavulunun kaybolmasında hangi mahkeme görevlidir?</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6F3960B0-2BCA-7255-1EF6-4218A6DBF35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656560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2D94E-3BEE-3903-67BB-1B5808C3502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12F5419-CBB3-915F-D615-ECA9BF020969}"/>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1B154591-B369-7766-5E90-1FA9814014E0}"/>
              </a:ext>
            </a:extLst>
          </p:cNvPr>
          <p:cNvSpPr>
            <a:spLocks noGrp="1"/>
          </p:cNvSpPr>
          <p:nvPr>
            <p:ph idx="1"/>
          </p:nvPr>
        </p:nvSpPr>
        <p:spPr>
          <a:xfrm>
            <a:off x="350874" y="1127052"/>
            <a:ext cx="8335926" cy="5316278"/>
          </a:xfrm>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lgn="just">
              <a:buNone/>
            </a:pPr>
            <a:endParaRPr lang="tr-TR" sz="1400" i="1" dirty="0">
              <a:solidFill>
                <a:srgbClr val="000000"/>
              </a:solidFill>
            </a:endParaRPr>
          </a:p>
          <a:p>
            <a:pPr marL="0" indent="0" algn="just">
              <a:buNone/>
            </a:pPr>
            <a:r>
              <a:rPr lang="tr-TR" sz="1600" b="0" i="0" u="none" strike="noStrike" dirty="0">
                <a:solidFill>
                  <a:srgbClr val="3F4254"/>
                </a:solidFill>
                <a:effectLst/>
              </a:rPr>
              <a:t>Yargıtay 11. HD., 05.02.2018, 6654/723: «Dava, havayolu ile yolcu taşıma sözleşmesinden kaynaklanan manevi tazminat istemine ilişkindir…. Somut olayda; davanın açıldığı 27.10.2014 tarihi itibariyle 6502 sayılı Yasa'nın yürürlüğe girdiği, davacının ticari veya mesleki olmayan amaçlarla hareket etmesi nedeniyle tüketici, dava konusu taşıma işleminin de tüketici işlemi sayıldığı, yukarıda belirtilen yasa hükümleri uyarınca davaya bakma hususunda tüketici mahkemelerinin görevli olduğu hususu gözetilerek görevsizlik nedeniyle davanın usulden reddine karar verilmesi gerekirken işin esasının incelenip yazılı şekilde karar verilmesi doğru olmamış, bozmayı gerektirmiştir.»</a:t>
            </a:r>
            <a:endParaRPr lang="tr-TR" sz="1600" i="1" dirty="0">
              <a:solidFill>
                <a:srgbClr val="000000"/>
              </a:solidFill>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390C81D4-B7BF-41B9-E1D0-FB1A0131E5E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41448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F7D70-4B79-73D6-266F-FD41258C29B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62C68F-F76A-78F3-775E-445CAD6C3EA4}"/>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ED902711-AF1E-FCDE-0336-0F22AA8EB289}"/>
              </a:ext>
            </a:extLst>
          </p:cNvPr>
          <p:cNvSpPr>
            <a:spLocks noGrp="1"/>
          </p:cNvSpPr>
          <p:nvPr>
            <p:ph idx="1"/>
          </p:nvPr>
        </p:nvSpPr>
        <p:spPr>
          <a:xfrm>
            <a:off x="350874" y="1127052"/>
            <a:ext cx="8335926" cy="5316278"/>
          </a:xfrm>
        </p:spPr>
        <p:txBody>
          <a:bodyPr>
            <a:normAutofit fontScale="70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Asliye Ticaret Mahkemeleri</a:t>
            </a:r>
          </a:p>
          <a:p>
            <a:pPr marL="0" indent="0">
              <a:buNone/>
            </a:pPr>
            <a:endParaRPr lang="tr-TR" sz="1600" dirty="0">
              <a:solidFill>
                <a:srgbClr val="000000"/>
              </a:solidFill>
            </a:endParaRPr>
          </a:p>
          <a:p>
            <a:pPr indent="0" algn="just">
              <a:lnSpc>
                <a:spcPts val="1524"/>
              </a:lnSpc>
              <a:buNone/>
            </a:pPr>
            <a:r>
              <a:rPr lang="tr-TR" sz="1900" b="1" i="0" u="none" strike="noStrike" dirty="0">
                <a:solidFill>
                  <a:srgbClr val="000000"/>
                </a:solidFill>
                <a:effectLst/>
                <a:latin typeface="Times New Roman" panose="02020603050405020304" pitchFamily="18" charset="0"/>
                <a:cs typeface="Times New Roman" panose="02020603050405020304" pitchFamily="18" charset="0"/>
              </a:rPr>
              <a:t>TTK m. 5/A: </a:t>
            </a:r>
          </a:p>
          <a:p>
            <a:pPr indent="0" algn="just">
              <a:lnSpc>
                <a:spcPts val="1524"/>
              </a:lnSpc>
              <a:buNone/>
            </a:pPr>
            <a:r>
              <a:rPr lang="tr-TR" sz="1900" b="1" i="0" u="none" strike="noStrike" dirty="0">
                <a:solidFill>
                  <a:srgbClr val="000000"/>
                </a:solidFill>
                <a:effectLst/>
                <a:latin typeface="Times New Roman" panose="02020603050405020304" pitchFamily="18" charset="0"/>
                <a:cs typeface="Times New Roman" panose="02020603050405020304" pitchFamily="18" charset="0"/>
              </a:rPr>
              <a:t>3. Dava şartı olarak arabuluculuk</a:t>
            </a:r>
            <a:endParaRPr lang="tr-TR" sz="1900" b="0" i="0" u="none" strike="noStrike" dirty="0">
              <a:solidFill>
                <a:srgbClr val="000000"/>
              </a:solidFill>
              <a:effectLst/>
              <a:latin typeface="Times New Roman" panose="02020603050405020304" pitchFamily="18" charset="0"/>
              <a:cs typeface="Times New Roman" panose="02020603050405020304" pitchFamily="18" charset="0"/>
            </a:endParaRPr>
          </a:p>
          <a:p>
            <a:pPr indent="0" algn="just">
              <a:lnSpc>
                <a:spcPts val="1524"/>
              </a:lnSpc>
              <a:buNone/>
            </a:pPr>
            <a:r>
              <a:rPr lang="tr-TR" sz="1900" b="1" i="0" u="none" strike="noStrike" dirty="0">
                <a:solidFill>
                  <a:srgbClr val="000000"/>
                </a:solidFill>
                <a:effectLst/>
                <a:latin typeface="Times New Roman" panose="02020603050405020304" pitchFamily="18" charset="0"/>
                <a:cs typeface="Times New Roman" panose="02020603050405020304" pitchFamily="18" charset="0"/>
              </a:rPr>
              <a:t>MADDE 5/A-</a:t>
            </a:r>
            <a:r>
              <a:rPr lang="tr-TR" sz="1900" b="0" i="0" u="none" strike="noStrike" dirty="0">
                <a:solidFill>
                  <a:srgbClr val="000000"/>
                </a:solidFill>
                <a:effectLst/>
                <a:latin typeface="Times New Roman" panose="02020603050405020304" pitchFamily="18" charset="0"/>
                <a:cs typeface="Times New Roman" panose="02020603050405020304" pitchFamily="18" charset="0"/>
              </a:rPr>
              <a:t> </a:t>
            </a:r>
            <a:r>
              <a:rPr lang="tr-TR" sz="1900" b="1" i="0" u="none" strike="noStrike" dirty="0">
                <a:solidFill>
                  <a:srgbClr val="000000"/>
                </a:solidFill>
                <a:effectLst/>
                <a:latin typeface="Times New Roman" panose="02020603050405020304" pitchFamily="18" charset="0"/>
                <a:cs typeface="Times New Roman" panose="02020603050405020304" pitchFamily="18" charset="0"/>
              </a:rPr>
              <a:t>(Ek:6/12/2018-7155/20 </a:t>
            </a:r>
            <a:r>
              <a:rPr lang="tr-TR" sz="1900" b="1" i="0" u="none" strike="noStrike" dirty="0" err="1">
                <a:solidFill>
                  <a:srgbClr val="000000"/>
                </a:solidFill>
                <a:effectLst/>
                <a:latin typeface="Times New Roman" panose="02020603050405020304" pitchFamily="18" charset="0"/>
                <a:cs typeface="Times New Roman" panose="02020603050405020304" pitchFamily="18" charset="0"/>
              </a:rPr>
              <a:t>md.</a:t>
            </a:r>
            <a:r>
              <a:rPr lang="tr-TR" sz="1900" b="1" i="0" u="none" strike="noStrike" dirty="0">
                <a:solidFill>
                  <a:srgbClr val="000000"/>
                </a:solidFill>
                <a:effectLst/>
                <a:latin typeface="Times New Roman" panose="02020603050405020304" pitchFamily="18" charset="0"/>
                <a:cs typeface="Times New Roman" panose="02020603050405020304" pitchFamily="18" charset="0"/>
              </a:rPr>
              <a:t>)</a:t>
            </a:r>
            <a:endParaRPr lang="tr-TR" sz="1900" b="0" i="0" u="none" strike="noStrike" dirty="0">
              <a:solidFill>
                <a:srgbClr val="000000"/>
              </a:solidFill>
              <a:effectLst/>
              <a:latin typeface="Times New Roman" panose="02020603050405020304" pitchFamily="18" charset="0"/>
              <a:cs typeface="Times New Roman" panose="02020603050405020304" pitchFamily="18" charset="0"/>
            </a:endParaRPr>
          </a:p>
          <a:p>
            <a:pPr indent="0" algn="just">
              <a:lnSpc>
                <a:spcPts val="1524"/>
              </a:lnSpc>
              <a:buNone/>
            </a:pPr>
            <a:r>
              <a:rPr lang="tr-TR" sz="1900" b="0" i="0" u="none" strike="noStrike" dirty="0">
                <a:solidFill>
                  <a:srgbClr val="000000"/>
                </a:solidFill>
                <a:effectLst/>
                <a:latin typeface="Times New Roman" panose="02020603050405020304" pitchFamily="18" charset="0"/>
                <a:cs typeface="Times New Roman" panose="02020603050405020304" pitchFamily="18" charset="0"/>
              </a:rPr>
              <a:t>(1) Bu Kanunun 4 üncü maddesinde ve diğer kanunlarda belirtilen ticari davalardan, konusu bir miktar para olan alacak, tazminat, itirazın iptali, menfi tespit ve istirdat davalarında, dava açılmadan önce arabulucuya başvurulmuş olması dava şartıdır.</a:t>
            </a:r>
            <a:r>
              <a:rPr lang="tr-TR" sz="1900" b="0" i="0" u="none" strike="noStrike" baseline="30000" dirty="0">
                <a:solidFill>
                  <a:srgbClr val="0000EF"/>
                </a:solidFill>
                <a:effectLst/>
                <a:latin typeface="Times New Roman" panose="02020603050405020304" pitchFamily="18" charset="0"/>
                <a:cs typeface="Times New Roman" panose="02020603050405020304" pitchFamily="18" charset="0"/>
              </a:rPr>
              <a:t>[8]</a:t>
            </a:r>
            <a:endParaRPr lang="tr-TR" sz="1900" b="0" i="0" u="none" strike="noStrike" dirty="0">
              <a:solidFill>
                <a:srgbClr val="000000"/>
              </a:solidFill>
              <a:effectLst/>
              <a:latin typeface="Times New Roman" panose="02020603050405020304" pitchFamily="18" charset="0"/>
              <a:cs typeface="Times New Roman" panose="02020603050405020304" pitchFamily="18" charset="0"/>
            </a:endParaRPr>
          </a:p>
          <a:p>
            <a:pPr indent="0" algn="just">
              <a:lnSpc>
                <a:spcPts val="1524"/>
              </a:lnSpc>
              <a:buNone/>
            </a:pPr>
            <a:r>
              <a:rPr lang="tr-TR" sz="1900" b="0" i="0" u="none" strike="noStrike" dirty="0">
                <a:solidFill>
                  <a:srgbClr val="000000"/>
                </a:solidFill>
                <a:effectLst/>
                <a:latin typeface="Times New Roman" panose="02020603050405020304" pitchFamily="18" charset="0"/>
                <a:cs typeface="Times New Roman" panose="02020603050405020304" pitchFamily="18" charset="0"/>
              </a:rPr>
              <a:t>(2) Arabulucu, yapılan başvuruyu görevlendirildiği tarihten itibaren altı hafta içinde sonuçlandırır. Bu süre zorunlu hâllerde arabulucu tarafından en fazla iki hafta uzatılabilir. </a:t>
            </a:r>
          </a:p>
          <a:p>
            <a:pPr indent="0" algn="just">
              <a:lnSpc>
                <a:spcPts val="1524"/>
              </a:lnSpc>
              <a:buNone/>
            </a:pPr>
            <a:endParaRPr lang="tr-TR" sz="1900" dirty="0">
              <a:solidFill>
                <a:srgbClr val="000000"/>
              </a:solidFill>
              <a:latin typeface="Times New Roman" panose="02020603050405020304" pitchFamily="18" charset="0"/>
              <a:cs typeface="Times New Roman" panose="02020603050405020304" pitchFamily="18" charset="0"/>
            </a:endParaRPr>
          </a:p>
          <a:p>
            <a:pPr indent="0" algn="just">
              <a:lnSpc>
                <a:spcPts val="1524"/>
              </a:lnSpc>
              <a:buNone/>
            </a:pPr>
            <a:r>
              <a:rPr lang="tr-TR" sz="1900" b="0" i="0" u="none" strike="noStrike" dirty="0">
                <a:solidFill>
                  <a:srgbClr val="000000"/>
                </a:solidFill>
                <a:effectLst/>
                <a:latin typeface="Times New Roman" panose="02020603050405020304" pitchFamily="18" charset="0"/>
                <a:cs typeface="Times New Roman" panose="02020603050405020304" pitchFamily="18" charset="0"/>
              </a:rPr>
              <a:t>HUAK m. 18/A, f.2: </a:t>
            </a:r>
          </a:p>
          <a:p>
            <a:pPr indent="0" algn="just">
              <a:lnSpc>
                <a:spcPts val="1524"/>
              </a:lnSpc>
              <a:buNone/>
            </a:pPr>
            <a:endParaRPr lang="tr-TR" sz="19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900" dirty="0">
                <a:solidFill>
                  <a:srgbClr val="000000"/>
                </a:solidFill>
                <a:effectLst/>
                <a:latin typeface="Times New Roman" panose="02020603050405020304" pitchFamily="18" charset="0"/>
                <a:cs typeface="Times New Roman" panose="02020603050405020304" pitchFamily="18" charset="0"/>
              </a:rPr>
              <a:t>	Davacı, arabuluculuk faaliyeti sonunda anlaşmaya varılamadığına ilişkin son tutanağın aslını veya arabulucu 	tarafından onaylanmış bir örneğini dava dilekçesine eklemek zorundadır. Bu zorunluluğa uyulmaması 	hâlinde 	mahkemece davacıya, son tutanağın bir haftalık kesin süre içinde mahkemeye sunulması gerektiği, aksi takdirde 	davanın usulden reddedileceği ihtarını içeren davetiye gönderilir. İhtarın gereği yerine 	getirilmez ise dava 	dilekçesi karşı tarafa tebliğe çıkarılmaksızın davanın usulden reddine karar verilir. Arabulucuya başvurulmadan 	dava açıldığının anlaşılması hâlinde herhangi bir işlem yapılmaksızın davanın, 	dava şartı yokluğu sebebiyle 	usulden reddine karar verilir.</a:t>
            </a:r>
          </a:p>
          <a:p>
            <a:pPr indent="0" algn="just">
              <a:lnSpc>
                <a:spcPts val="1524"/>
              </a:lnSpc>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42D4EFEC-FF85-8269-251A-824D3A813B8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965673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444FD-A809-820C-00A8-92D8819FBA9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CBC204C-E072-1312-D95D-2DA94835FF0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CCFF8C89-6D34-1831-1E0E-0D68A83AB38E}"/>
              </a:ext>
            </a:extLst>
          </p:cNvPr>
          <p:cNvSpPr>
            <a:spLocks noGrp="1"/>
          </p:cNvSpPr>
          <p:nvPr>
            <p:ph idx="1"/>
          </p:nvPr>
        </p:nvSpPr>
        <p:spPr>
          <a:xfrm>
            <a:off x="350874" y="1127052"/>
            <a:ext cx="8335926" cy="5316278"/>
          </a:xfrm>
        </p:spPr>
        <p:txBody>
          <a:bodyPr>
            <a:normAutofit fontScale="55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İş mahkemeleri</a:t>
            </a:r>
          </a:p>
          <a:p>
            <a:pPr marL="0" indent="0" algn="just">
              <a:buNone/>
            </a:pPr>
            <a:endParaRPr lang="tr-TR" sz="2600" b="0" i="0" u="none" strike="noStrike" dirty="0">
              <a:solidFill>
                <a:srgbClr val="000000"/>
              </a:solidFill>
              <a:latin typeface="-webkit-standard"/>
            </a:endParaRPr>
          </a:p>
          <a:p>
            <a:pPr marL="0" indent="0" algn="just">
              <a:buNone/>
            </a:pPr>
            <a:r>
              <a:rPr lang="tr-TR" sz="2600" dirty="0">
                <a:solidFill>
                  <a:srgbClr val="000000"/>
                </a:solidFill>
                <a:latin typeface="-webkit-standard"/>
              </a:rPr>
              <a:t>7036 sayılı İş Mahkemeleri Kanunu.</a:t>
            </a:r>
          </a:p>
          <a:p>
            <a:pPr indent="0" algn="just">
              <a:lnSpc>
                <a:spcPts val="1524"/>
              </a:lnSpc>
              <a:buNone/>
            </a:pPr>
            <a:r>
              <a:rPr lang="tr-TR" sz="2600" b="1" i="0" u="none" strike="noStrike" dirty="0">
                <a:solidFill>
                  <a:srgbClr val="000000"/>
                </a:solidFill>
                <a:effectLst/>
              </a:rPr>
              <a:t>İş mahkemeleri kanunu m.3:</a:t>
            </a:r>
          </a:p>
          <a:p>
            <a:pPr indent="0" algn="just">
              <a:lnSpc>
                <a:spcPts val="1524"/>
              </a:lnSpc>
              <a:buNone/>
            </a:pPr>
            <a:r>
              <a:rPr lang="tr-TR" sz="2600" b="1" i="0" u="none" strike="noStrike" dirty="0">
                <a:solidFill>
                  <a:srgbClr val="000000"/>
                </a:solidFill>
                <a:effectLst/>
              </a:rPr>
              <a:t>Dava şartı olarak arabuluculuk </a:t>
            </a:r>
            <a:endParaRPr lang="tr-TR" sz="2600" b="0" i="0" u="none" strike="noStrike" dirty="0">
              <a:solidFill>
                <a:srgbClr val="000000"/>
              </a:solidFill>
              <a:effectLst/>
            </a:endParaRPr>
          </a:p>
          <a:p>
            <a:pPr indent="0" algn="just">
              <a:lnSpc>
                <a:spcPts val="1524"/>
              </a:lnSpc>
              <a:buNone/>
            </a:pPr>
            <a:r>
              <a:rPr lang="tr-TR" sz="2600" b="1" i="0" u="none" strike="noStrike" dirty="0">
                <a:solidFill>
                  <a:srgbClr val="000000"/>
                </a:solidFill>
                <a:effectLst/>
              </a:rPr>
              <a:t>MADDE 3-</a:t>
            </a:r>
            <a:r>
              <a:rPr lang="tr-TR" sz="2600" b="0" i="0" u="none" strike="noStrike" dirty="0">
                <a:solidFill>
                  <a:srgbClr val="000000"/>
                </a:solidFill>
                <a:effectLst/>
              </a:rPr>
              <a:t> (1) Kanuna, bireysel veya toplu iş sözleşmesine dayanan işçi veya işveren alacağı ve tazminatı ile işe iade talebiyle açılan davalarda, arabulucuya başvurulmuş olması dava şartıdır. </a:t>
            </a:r>
            <a:r>
              <a:rPr lang="tr-TR" sz="2600" b="1" i="0" u="none" strike="noStrike" dirty="0">
                <a:solidFill>
                  <a:srgbClr val="000000"/>
                </a:solidFill>
                <a:effectLst/>
              </a:rPr>
              <a:t>(Ek cümle:28/3/2023-7445/41 </a:t>
            </a:r>
            <a:r>
              <a:rPr lang="tr-TR" sz="2600" b="1" i="0" u="none" strike="noStrike" dirty="0" err="1">
                <a:solidFill>
                  <a:srgbClr val="000000"/>
                </a:solidFill>
                <a:effectLst/>
              </a:rPr>
              <a:t>md.</a:t>
            </a:r>
            <a:r>
              <a:rPr lang="tr-TR" sz="2600" b="1" i="0" u="none" strike="noStrike" dirty="0">
                <a:solidFill>
                  <a:srgbClr val="000000"/>
                </a:solidFill>
                <a:effectLst/>
              </a:rPr>
              <a:t>)</a:t>
            </a:r>
            <a:r>
              <a:rPr lang="tr-TR" sz="2600" b="0" i="0" u="none" strike="noStrike" dirty="0">
                <a:solidFill>
                  <a:srgbClr val="000000"/>
                </a:solidFill>
                <a:effectLst/>
              </a:rPr>
              <a:t> Bu alacak ve tazminatla ilgili itirazın iptali, menfi tespit ve istirdat davaları hakkında birinci cümle hükmü uygulanır.</a:t>
            </a:r>
          </a:p>
          <a:p>
            <a:pPr indent="0" algn="just">
              <a:lnSpc>
                <a:spcPts val="1524"/>
              </a:lnSpc>
              <a:buNone/>
            </a:pPr>
            <a:r>
              <a:rPr lang="tr-TR" sz="2600" b="0" i="0" u="none" strike="noStrike" dirty="0">
                <a:solidFill>
                  <a:srgbClr val="000000"/>
                </a:solidFill>
                <a:effectLst/>
              </a:rPr>
              <a:t>(2) Davacı, arabuluculuk faaliyeti sonunda anlaşmaya varılamadığına ilişkin son tutanağın aslını veya arabulucu tarafından onaylanmış bir örneğini dava dilekçesine eklemek zorundadır. Bu zorunluluğa uyulmaması hâlinde mahkemece davacıya, son tutanağın bir haftalık kesin süre içinde mahkemeye sunulması gerektiği, aksi takdirde davanın usulden reddedileceği ihtarını içeren davetiye gönderilir. İhtarın gereği yerine getirilmez ise dava dilekçesi karşı tarafa tebliğe çıkarılmaksızın davanın usulden reddine karar verilir. Arabulucuya başvurulmadan dava açıldığının anlaşılması hâlinde herhangi bir işlem yapılmaksızın davanın, dava şartı yokluğu sebebiyle usulden reddine karar verilir. </a:t>
            </a:r>
          </a:p>
          <a:p>
            <a:pPr indent="0" algn="just">
              <a:lnSpc>
                <a:spcPts val="1524"/>
              </a:lnSpc>
              <a:buNone/>
            </a:pPr>
            <a:r>
              <a:rPr lang="tr-TR" sz="2600" b="0" i="0" u="none" strike="noStrike" dirty="0">
                <a:solidFill>
                  <a:srgbClr val="000000"/>
                </a:solidFill>
                <a:effectLst/>
              </a:rPr>
              <a:t>(3) İş kazası veya meslek hastalığından kaynaklanan maddi ve manevi tazminat ile bunlarla ilgili tespit, itiraz ve rücu davaları hakkında birinci fıkra hükmü uygulanmaz.</a:t>
            </a:r>
          </a:p>
          <a:p>
            <a:pPr indent="450215" algn="just">
              <a:lnSpc>
                <a:spcPts val="1524"/>
              </a:lnSpc>
            </a:pPr>
            <a:endParaRPr lang="tr-TR" sz="1600" b="0" i="0" u="none" strike="noStrike" dirty="0">
              <a:solidFill>
                <a:srgbClr val="000000"/>
              </a:solidFill>
              <a:effectLst/>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568FF5E0-4DC8-1103-7C94-CDCBD13C0C5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494884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3A5D0-FC07-FCE1-7556-ADDED29418E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2A6C4BE-DC68-B3EB-2C40-9B262C7949E6}"/>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0CF1DC3C-2CDB-B3F6-945E-600A426F2767}"/>
              </a:ext>
            </a:extLst>
          </p:cNvPr>
          <p:cNvSpPr>
            <a:spLocks noGrp="1"/>
          </p:cNvSpPr>
          <p:nvPr>
            <p:ph idx="1"/>
          </p:nvPr>
        </p:nvSpPr>
        <p:spPr>
          <a:xfrm>
            <a:off x="350874" y="1127052"/>
            <a:ext cx="8335926" cy="5316278"/>
          </a:xfrm>
        </p:spPr>
        <p:txBody>
          <a:bodyPr>
            <a:normAutofit fontScale="85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İş mahkemeleri</a:t>
            </a:r>
          </a:p>
          <a:p>
            <a:pPr marL="0" indent="0" algn="just">
              <a:buNone/>
            </a:pPr>
            <a:endParaRPr lang="tr-TR" sz="2600" b="0" i="0" u="none" strike="noStrike" dirty="0">
              <a:solidFill>
                <a:srgbClr val="000000"/>
              </a:solidFill>
              <a:latin typeface="-webkit-standard"/>
            </a:endParaRPr>
          </a:p>
          <a:p>
            <a:pPr marL="0" indent="0" algn="just">
              <a:buNone/>
            </a:pPr>
            <a:r>
              <a:rPr lang="tr-TR" sz="2600" dirty="0">
                <a:solidFill>
                  <a:srgbClr val="000000"/>
                </a:solidFill>
                <a:latin typeface="-webkit-standard"/>
              </a:rPr>
              <a:t>İş mahkemelerinde basit yargılama usulü uygulanır. (</a:t>
            </a:r>
            <a:r>
              <a:rPr lang="tr-TR" sz="2600" dirty="0" err="1">
                <a:solidFill>
                  <a:srgbClr val="000000"/>
                </a:solidFill>
                <a:latin typeface="-webkit-standard"/>
              </a:rPr>
              <a:t>İşMK</a:t>
            </a:r>
            <a:r>
              <a:rPr lang="tr-TR" sz="2600" dirty="0">
                <a:solidFill>
                  <a:srgbClr val="000000"/>
                </a:solidFill>
                <a:latin typeface="-webkit-standard"/>
              </a:rPr>
              <a:t> m.7).</a:t>
            </a:r>
          </a:p>
          <a:p>
            <a:pPr marL="0" indent="0" algn="just">
              <a:buNone/>
            </a:pPr>
            <a:r>
              <a:rPr lang="tr-TR" sz="2600" dirty="0">
                <a:solidFill>
                  <a:srgbClr val="000000"/>
                </a:solidFill>
                <a:latin typeface="-webkit-standard"/>
              </a:rPr>
              <a:t>İş mahkemelerinin görev alanı </a:t>
            </a:r>
            <a:r>
              <a:rPr lang="tr-TR" sz="2600" dirty="0" err="1">
                <a:solidFill>
                  <a:srgbClr val="000000"/>
                </a:solidFill>
                <a:latin typeface="-webkit-standard"/>
              </a:rPr>
              <a:t>İşMK</a:t>
            </a:r>
            <a:r>
              <a:rPr lang="tr-TR" sz="2600" dirty="0">
                <a:solidFill>
                  <a:srgbClr val="000000"/>
                </a:solidFill>
                <a:latin typeface="-webkit-standard"/>
              </a:rPr>
              <a:t> m.5’de belirlenmiştir:</a:t>
            </a:r>
          </a:p>
          <a:p>
            <a:pPr indent="0" algn="just">
              <a:lnSpc>
                <a:spcPts val="1524"/>
              </a:lnSpc>
              <a:buNone/>
            </a:pPr>
            <a:r>
              <a:rPr lang="tr-TR" sz="1800" b="0" i="0" u="none" strike="noStrike" dirty="0">
                <a:solidFill>
                  <a:srgbClr val="000000"/>
                </a:solidFill>
                <a:effectLst/>
                <a:latin typeface="inherit"/>
              </a:rPr>
              <a:t>(1) İş mahkemeleri;</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a) 5953 sayılı Kanuna tabi gazeteciler, 854 sayılı Kanuna tabi </a:t>
            </a:r>
            <a:r>
              <a:rPr lang="tr-TR" sz="1800" b="0" i="0" u="none" strike="noStrike" dirty="0" err="1">
                <a:solidFill>
                  <a:srgbClr val="000000"/>
                </a:solidFill>
                <a:effectLst/>
                <a:latin typeface="inherit"/>
              </a:rPr>
              <a:t>gemiadamları</a:t>
            </a:r>
            <a:r>
              <a:rPr lang="tr-TR" sz="1800" b="0" i="0" u="none" strike="noStrike" dirty="0">
                <a:solidFill>
                  <a:srgbClr val="000000"/>
                </a:solidFill>
                <a:effectLst/>
                <a:latin typeface="inherit"/>
              </a:rPr>
              <a:t>, 22/5/2003 tarihli ve 4857 sayılı İş Kanununa veya 11/1/2011 tarihli ve 6098 sayılı Türk Borçlar Kanununun İkinci Kısmının Altıncı Bölümünde düzenlenen hizmet sözleşmelerine tabi işçiler ile işveren veya işveren vekilleri arasında, iş ilişkisi nedeniyle sözleşmeden veya kanundan doğan her türlü hukuk uyuşmazlıklarına,</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b) İdari para cezalarına itirazlar ile 5510 sayılı Kanunun geçici 4 üncü maddesi kapsamındaki uyuşmazlıklar hariç olmak üzere Sosyal Güvenlik Kurumu veya Türkiye İş Kurumunun taraf olduğu iş ve sosyal güvenlik mevzuatından kaynaklanan uyuşmazlıklara,</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c) Diğer kanunlarda iş mahkemelerinin görevli olduğu belirtilen uyuşmazlıklara, </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ilişkin dava ve işlere bakar.</a:t>
            </a:r>
            <a:endParaRPr lang="tr-TR" sz="1600" b="0" i="0" u="none" strike="noStrike" dirty="0">
              <a:solidFill>
                <a:srgbClr val="000000"/>
              </a:solidFill>
              <a:effectLst/>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4428151B-ED33-04D9-EE24-7FBF042A0FD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061645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A3938-03DF-FFEA-0710-BBA87BA70FC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629165-641E-9189-7A2C-F22EDE881D8F}"/>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3387B3E8-ED75-29FA-8223-A7E84F86634C}"/>
              </a:ext>
            </a:extLst>
          </p:cNvPr>
          <p:cNvSpPr>
            <a:spLocks noGrp="1"/>
          </p:cNvSpPr>
          <p:nvPr>
            <p:ph idx="1"/>
          </p:nvPr>
        </p:nvSpPr>
        <p:spPr>
          <a:xfrm>
            <a:off x="350874" y="1127052"/>
            <a:ext cx="8335926" cy="5316278"/>
          </a:xfrm>
        </p:spPr>
        <p:txBody>
          <a:bodyPr>
            <a:normAutofit fontScale="85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İş mahkemeleri</a:t>
            </a:r>
          </a:p>
          <a:p>
            <a:pPr marL="0" indent="0" algn="just">
              <a:buNone/>
            </a:pPr>
            <a:endParaRPr lang="tr-TR" sz="2600" b="0" i="0" u="none" strike="noStrike" dirty="0">
              <a:solidFill>
                <a:srgbClr val="000000"/>
              </a:solidFill>
              <a:latin typeface="-webkit-standard"/>
            </a:endParaRPr>
          </a:p>
          <a:p>
            <a:pPr marL="0" indent="0" algn="just">
              <a:buNone/>
            </a:pPr>
            <a:r>
              <a:rPr lang="tr-TR" sz="2600" b="0" i="0" u="none" strike="noStrike" dirty="0">
                <a:solidFill>
                  <a:srgbClr val="000000"/>
                </a:solidFill>
                <a:latin typeface="-webkit-standard"/>
              </a:rPr>
              <a:t>İşçi ile işveren arasındaki işe iade davası, işçilik alacağına ilişkin davalarda </a:t>
            </a:r>
            <a:r>
              <a:rPr lang="tr-TR" sz="2600" b="0" i="1" u="none" strike="noStrike" dirty="0">
                <a:solidFill>
                  <a:srgbClr val="000000"/>
                </a:solidFill>
                <a:latin typeface="-webkit-standard"/>
              </a:rPr>
              <a:t>iş mahkemesi </a:t>
            </a:r>
            <a:r>
              <a:rPr lang="tr-TR" sz="2600" b="0" i="0" u="none" strike="noStrike" dirty="0">
                <a:solidFill>
                  <a:srgbClr val="000000"/>
                </a:solidFill>
                <a:latin typeface="-webkit-standard"/>
              </a:rPr>
              <a:t>görevlidi</a:t>
            </a:r>
            <a:r>
              <a:rPr lang="tr-TR" sz="2600" dirty="0">
                <a:solidFill>
                  <a:srgbClr val="000000"/>
                </a:solidFill>
                <a:latin typeface="-webkit-standard"/>
              </a:rPr>
              <a:t>r.</a:t>
            </a:r>
          </a:p>
          <a:p>
            <a:pPr marL="0" indent="0" algn="just">
              <a:buNone/>
            </a:pPr>
            <a:endParaRPr lang="tr-TR" sz="2600" dirty="0">
              <a:solidFill>
                <a:srgbClr val="000000"/>
              </a:solidFill>
              <a:latin typeface="-webkit-standard"/>
            </a:endParaRPr>
          </a:p>
          <a:p>
            <a:pPr marL="0" indent="0" algn="just">
              <a:buNone/>
            </a:pPr>
            <a:endParaRPr lang="tr-TR" sz="2600" dirty="0">
              <a:solidFill>
                <a:srgbClr val="000000"/>
              </a:solidFill>
              <a:latin typeface="-webkit-standard"/>
            </a:endParaRPr>
          </a:p>
          <a:p>
            <a:pPr marL="0" indent="0" algn="just">
              <a:buNone/>
            </a:pPr>
            <a:r>
              <a:rPr lang="tr-TR" sz="2600" b="0" i="0" u="none" strike="noStrike" dirty="0">
                <a:solidFill>
                  <a:srgbClr val="000000"/>
                </a:solidFill>
                <a:latin typeface="-webkit-standard"/>
              </a:rPr>
              <a:t>İşverenin işçiden aldığı ödünç paradan dolayı açılan davada?</a:t>
            </a:r>
          </a:p>
          <a:p>
            <a:pPr marL="0" indent="0" algn="just">
              <a:buNone/>
            </a:pPr>
            <a:r>
              <a:rPr lang="tr-TR" sz="2600" dirty="0">
                <a:solidFill>
                  <a:srgbClr val="000000"/>
                </a:solidFill>
                <a:latin typeface="-webkit-standard"/>
              </a:rPr>
              <a:t>İşçinin işverenin otomobiline çarpması sonucu açılan maddi tazminat davasında?</a:t>
            </a:r>
          </a:p>
          <a:p>
            <a:pPr marL="0" indent="0" algn="just">
              <a:buNone/>
            </a:pPr>
            <a:r>
              <a:rPr lang="tr-TR" sz="2600" b="0" i="0" u="none" strike="noStrike" dirty="0">
                <a:solidFill>
                  <a:srgbClr val="000000"/>
                </a:solidFill>
                <a:latin typeface="-webkit-standard"/>
              </a:rPr>
              <a:t>İşçinin işyerinde hırsızlık yapması sonucunda açılan tazminat davasında?</a:t>
            </a: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77B413FC-42D2-6416-449B-CC67E83461A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996776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E4A67-2230-105D-17CE-2B7BB6D6A5C2}"/>
            </a:ext>
          </a:extLst>
        </p:cNvPr>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5E7C0471-63EB-7CFD-787E-9BDE7911C616}"/>
              </a:ext>
            </a:extLst>
          </p:cNvPr>
          <p:cNvSpPr>
            <a:spLocks noGrp="1"/>
          </p:cNvSpPr>
          <p:nvPr>
            <p:ph idx="1"/>
          </p:nvPr>
        </p:nvSpPr>
        <p:spPr>
          <a:xfrm>
            <a:off x="159489" y="191386"/>
            <a:ext cx="8527312" cy="6581554"/>
          </a:xfrm>
        </p:spPr>
        <p:txBody>
          <a:bodyPr>
            <a:normAutofit fontScale="25000" lnSpcReduction="20000"/>
          </a:bodyPr>
          <a:lstStyle/>
          <a:p>
            <a:endParaRPr lang="tr-TR" sz="1100" dirty="0">
              <a:solidFill>
                <a:srgbClr val="000000"/>
              </a:solidFill>
              <a:latin typeface="Times New Roman" panose="02020603050405020304" pitchFamily="18" charset="0"/>
            </a:endParaRPr>
          </a:p>
          <a:p>
            <a:endParaRPr lang="tr-TR" sz="5600" dirty="0">
              <a:solidFill>
                <a:srgbClr val="000000"/>
              </a:solidFill>
              <a:effectLst/>
              <a:latin typeface="Times New Roman" panose="02020603050405020304" pitchFamily="18" charset="0"/>
            </a:endParaRPr>
          </a:p>
          <a:p>
            <a:pPr marL="0" indent="0" algn="just">
              <a:buNone/>
            </a:pPr>
            <a:r>
              <a:rPr lang="tr-TR" sz="5600" dirty="0">
                <a:solidFill>
                  <a:srgbClr val="000000"/>
                </a:solidFill>
                <a:effectLst/>
              </a:rPr>
              <a:t>İş mahkemeleri</a:t>
            </a:r>
          </a:p>
          <a:p>
            <a:pPr marL="0" indent="0" algn="just">
              <a:buNone/>
            </a:pPr>
            <a:endParaRPr lang="tr-TR" sz="5600" b="0" i="0" u="none" strike="noStrike" dirty="0">
              <a:solidFill>
                <a:srgbClr val="3F4254"/>
              </a:solidFill>
              <a:effectLst/>
              <a:latin typeface="Times New Roman" panose="02020603050405020304" pitchFamily="18" charset="0"/>
              <a:cs typeface="Times New Roman" panose="02020603050405020304" pitchFamily="18" charset="0"/>
            </a:endParaRPr>
          </a:p>
          <a:p>
            <a:pPr marL="0" indent="0" algn="just">
              <a:buNone/>
            </a:pPr>
            <a:r>
              <a:rPr lang="tr-TR" sz="5600" dirty="0">
                <a:solidFill>
                  <a:srgbClr val="3F4254"/>
                </a:solidFill>
                <a:latin typeface="Times New Roman" panose="02020603050405020304" pitchFamily="18" charset="0"/>
                <a:cs typeface="Times New Roman" panose="02020603050405020304" pitchFamily="18" charset="0"/>
              </a:rPr>
              <a:t>Yargıtay 22. HD., 22.10.2019, 20628/19667:</a:t>
            </a:r>
          </a:p>
          <a:p>
            <a:pPr marL="0" indent="0" algn="just">
              <a:buNone/>
            </a:pPr>
            <a:endParaRPr lang="tr-TR" sz="5600" dirty="0">
              <a:solidFill>
                <a:srgbClr val="3F4254"/>
              </a:solidFill>
              <a:latin typeface="Times New Roman" panose="02020603050405020304" pitchFamily="18" charset="0"/>
              <a:cs typeface="Times New Roman" panose="02020603050405020304" pitchFamily="18" charset="0"/>
            </a:endParaRPr>
          </a:p>
          <a:p>
            <a:pPr marL="0" indent="0" algn="just">
              <a:buNone/>
            </a:pPr>
            <a:r>
              <a:rPr lang="tr-TR" sz="5600" b="0" i="0" u="none" strike="noStrike" dirty="0">
                <a:solidFill>
                  <a:srgbClr val="3F4254"/>
                </a:solidFill>
                <a:effectLst/>
                <a:latin typeface="Times New Roman" panose="02020603050405020304" pitchFamily="18" charset="0"/>
                <a:cs typeface="Times New Roman" panose="02020603050405020304" pitchFamily="18" charset="0"/>
              </a:rPr>
              <a:t>4857 sayılı Kanun kapsamında değerlendirilip değerlendirilemeyeceği ve bu bağlamda iş mahkemesinin görevli olup olmadığı noktasında toplanmaktadır.</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5521 sayılı İş Mahkemeleri Kanunu'nun 1. maddesine göre, iş mahkemelerinin görevi “İş Kanununa göre işçi sayılan kimselerle işveren veya işveren vekilleri arasında iş sözleşmesinden veya İş Kanununa dayanan her türlü hak iddialarından doğan hukuk uyuşmazlıklarının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çözülmesi”dir</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4857 sayılı Kanun’un 8/1. maddesi uyarınca iş sözleşmesi, bir tarafın (işçi) bağımlı olarak iş görmeyi, diğer tarafın (işveren) da ücret ödemeyi üstlenmesinden oluşan sözleşmedir. Ücret, iş görme (emek) ve bağımlılık iş sözleşmesinin belirleyici unsurlarıdır.</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İş sözleşmesini diğer iş görme sözleşmeleri olan eser ve vekalet sözleşmelerinden ayırt edici en önemli kıstas bağımlılık ilişkisidir. Her üç sözleşmede iş görme edimini yerine getirenin iş görülen kişiye (işveren-eser sahibi veya temsil edilen) karşı ekonomik bağlılığı vardır.</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Gerçek anlamda hukuki bağımlılık, işçinin işin yürütümüne ve işyerindeki davranışlarına ilişkin talimatlara uyma yükümlülüğünü üstlenmesi ile doğar. İşçi edimini işverenin karar ve talimatları çerçevesinde yerine getirmektedir. İşçinin, işverene karşı kişisel bağımlılığı ön plana çıkmaktadır. Bu anlamda işveren ile işçi arasında hiyerarşik bir bağ vardır. İş sözleşmesine dayandığı için hukuki, işçiyi kişisel olarak işverene bağladığı için kişisel bağımlılık </a:t>
            </a:r>
            <a:r>
              <a:rPr lang="tr-TR" sz="5600" b="0" i="0" u="none" strike="noStrike" dirty="0" err="1">
                <a:solidFill>
                  <a:srgbClr val="3F4254"/>
                </a:solidFill>
                <a:effectLst/>
                <a:latin typeface="Times New Roman" panose="02020603050405020304" pitchFamily="18" charset="0"/>
                <a:cs typeface="Times New Roman" panose="02020603050405020304" pitchFamily="18" charset="0"/>
              </a:rPr>
              <a:t>sözkonusudur</a:t>
            </a:r>
            <a:r>
              <a:rPr lang="tr-TR" sz="5600" b="0" i="0" u="none" strike="noStrike" dirty="0">
                <a:solidFill>
                  <a:srgbClr val="3F4254"/>
                </a:solidFill>
                <a:effectLst/>
                <a:latin typeface="Times New Roman" panose="02020603050405020304" pitchFamily="18" charset="0"/>
                <a:cs typeface="Times New Roman" panose="02020603050405020304" pitchFamily="18" charset="0"/>
              </a:rPr>
              <a:t>.</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Eser sözleşmesinde işi yapmayı üstlenen, eser meydana getirmekten ibaret bir iş görme edimini borçlanmaktadır. Eser sözleşmesi, bir iş görme borcu doğuran sözleşme olmakla beraber burada önemli olan çalışmanın kendisinden ziyade bu çalışma neticesi ortaya çıkan ve objektif olarak gözlemlenen sonuçtur. İşi yapmayı üstlenen, iş sahibi ile sözleşmesi ilişkiye girerken bir sonuç (eser) meydana getirmeyi taahhüt etmektedir. Bu anlamda eser, bir iş görme faaliyetinin maddi veya maddi olmayan sonucudur. Kuşkusuz bağımsız bir varlığı değiştirmeye, işlemeye veya biçimlendirmeye yönelik edimler de eser kavramına dahil sayılır ve istisna sözleşmesinin konusunu oluştururlar. Eser sözleşmesinde ücret belli bir süre çalışıldığı için değil, netice için ödenmektedir. İşi yapmayı üstlenenin, kararlaştırılan zamandan önce taahhüdünü yerine getirmesi, ücret üzerinde herhangi bir etki meydana getirmeyecektir.</a:t>
            </a:r>
            <a:br>
              <a:rPr lang="tr-TR" sz="5600" dirty="0">
                <a:latin typeface="Times New Roman" panose="02020603050405020304" pitchFamily="18" charset="0"/>
                <a:cs typeface="Times New Roman" panose="02020603050405020304" pitchFamily="18" charset="0"/>
              </a:rPr>
            </a:br>
            <a:r>
              <a:rPr lang="tr-TR" sz="5600" b="0" i="0" u="none" strike="noStrike" dirty="0">
                <a:solidFill>
                  <a:srgbClr val="3F4254"/>
                </a:solidFill>
                <a:effectLst/>
                <a:latin typeface="Times New Roman" panose="02020603050405020304" pitchFamily="18" charset="0"/>
                <a:cs typeface="Times New Roman" panose="02020603050405020304" pitchFamily="18" charset="0"/>
              </a:rPr>
              <a:t>Dosya içeriğine göre, </a:t>
            </a:r>
            <a:r>
              <a:rPr lang="tr-TR" sz="5600" b="1" i="0" u="none" strike="noStrike" dirty="0">
                <a:solidFill>
                  <a:srgbClr val="3F4254"/>
                </a:solidFill>
                <a:effectLst/>
                <a:latin typeface="Times New Roman" panose="02020603050405020304" pitchFamily="18" charset="0"/>
                <a:cs typeface="Times New Roman" panose="02020603050405020304" pitchFamily="18" charset="0"/>
              </a:rPr>
              <a:t>davalı ile dava dışı ... arasında, davalıya ait evin tamirat, sıva ve boya dahil bir takım işlerinin yapılması konusunda eser sözleşmesi yapıldığı anlaşılmaktadır. Davacı ile dava dışı ... arasında ise sıva ve boya işlerinin yapılması konusunda anlaşma yapıldığı anlaşılmaktadır. Bu durumda, taraflar arasında iş sözleşmesi bulunmadığından, uyuşmazlığın çözüm yeri genel mahkemeler olup, mahkemece görevsizlik kararı verilmesi gerekirken, davanın usulden reddine karar verilmesi hatalıdır.</a:t>
            </a:r>
            <a:endParaRPr lang="tr-TR" sz="5600" b="1" i="0" u="none" strike="noStrike"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B4E29D33-804A-5B59-80D6-B1976C940233}"/>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143364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1E45A-0D64-AFD7-9B55-E402C175BBD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F355F46-9F9A-38A7-7434-7A1EF009CD99}"/>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9AE1FD38-2393-9DA8-EE77-4419DEDE20EC}"/>
              </a:ext>
            </a:extLst>
          </p:cNvPr>
          <p:cNvSpPr>
            <a:spLocks noGrp="1"/>
          </p:cNvSpPr>
          <p:nvPr>
            <p:ph idx="1"/>
          </p:nvPr>
        </p:nvSpPr>
        <p:spPr>
          <a:xfrm>
            <a:off x="350874" y="1127052"/>
            <a:ext cx="8335926" cy="5316278"/>
          </a:xfrm>
        </p:spPr>
        <p:txBody>
          <a:bodyPr>
            <a:normAutofit fontScale="40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4000" dirty="0">
                <a:solidFill>
                  <a:srgbClr val="000000"/>
                </a:solidFill>
                <a:effectLst/>
              </a:rPr>
              <a:t>Tüketici mahkemeleri</a:t>
            </a:r>
          </a:p>
          <a:p>
            <a:pPr marL="0" indent="0" algn="just">
              <a:buNone/>
            </a:pPr>
            <a:endParaRPr lang="tr-TR" sz="3800" b="0" i="0" u="none" strike="noStrike" dirty="0">
              <a:solidFill>
                <a:srgbClr val="000000"/>
              </a:solidFill>
            </a:endParaRPr>
          </a:p>
          <a:p>
            <a:pPr marL="0" indent="0" algn="just">
              <a:buNone/>
            </a:pPr>
            <a:r>
              <a:rPr lang="tr-TR" sz="3800" dirty="0">
                <a:solidFill>
                  <a:srgbClr val="000000"/>
                </a:solidFill>
              </a:rPr>
              <a:t>6502 sayılı Tüketicinin Korunması Hakkında Kanun.</a:t>
            </a:r>
          </a:p>
          <a:p>
            <a:pPr marL="0" indent="0" algn="just">
              <a:buNone/>
            </a:pPr>
            <a:endParaRPr lang="tr-TR" sz="3800" dirty="0">
              <a:solidFill>
                <a:srgbClr val="000000"/>
              </a:solidFill>
            </a:endParaRPr>
          </a:p>
          <a:p>
            <a:pPr indent="0" algn="just">
              <a:lnSpc>
                <a:spcPts val="1524"/>
              </a:lnSpc>
              <a:buNone/>
            </a:pPr>
            <a:r>
              <a:rPr lang="tr-TR" sz="3800" b="1" i="0" u="none" strike="noStrike" dirty="0">
                <a:solidFill>
                  <a:srgbClr val="000000"/>
                </a:solidFill>
                <a:effectLst/>
              </a:rPr>
              <a:t>Tüketici mahkemeleri</a:t>
            </a:r>
            <a:endParaRPr lang="tr-TR" sz="3800" b="0" i="0" u="none" strike="noStrike" dirty="0">
              <a:solidFill>
                <a:srgbClr val="000000"/>
              </a:solidFill>
              <a:effectLst/>
            </a:endParaRPr>
          </a:p>
          <a:p>
            <a:pPr indent="0" algn="just">
              <a:lnSpc>
                <a:spcPts val="1524"/>
              </a:lnSpc>
              <a:buNone/>
            </a:pPr>
            <a:r>
              <a:rPr lang="tr-TR" sz="3800" b="1" i="0" u="none" strike="noStrike" dirty="0">
                <a:solidFill>
                  <a:srgbClr val="000000"/>
                </a:solidFill>
                <a:effectLst/>
              </a:rPr>
              <a:t>MADDE 73-</a:t>
            </a:r>
            <a:r>
              <a:rPr lang="tr-TR" sz="3800" b="0" i="0" u="none" strike="noStrike" dirty="0">
                <a:solidFill>
                  <a:srgbClr val="000000"/>
                </a:solidFill>
                <a:effectLst/>
              </a:rPr>
              <a:t> (1) Tüketici işlemleri ile tüketiciye yönelik uygulamalardan doğabilecek uyuşmazlıklara ilişkin davalarda tüketici mahkemeleri görevlidir.</a:t>
            </a:r>
          </a:p>
          <a:p>
            <a:pPr marL="0" indent="0" algn="just">
              <a:buNone/>
            </a:pPr>
            <a:endParaRPr lang="tr-TR" sz="3800" b="0" i="0" u="none" strike="noStrike" dirty="0">
              <a:solidFill>
                <a:srgbClr val="000000"/>
              </a:solidFill>
            </a:endParaRPr>
          </a:p>
          <a:p>
            <a:pPr marL="0" indent="0" algn="just">
              <a:buNone/>
            </a:pPr>
            <a:r>
              <a:rPr lang="tr-TR" sz="3800" b="0" i="0" u="none" strike="noStrike" dirty="0">
                <a:solidFill>
                  <a:srgbClr val="000000"/>
                </a:solidFill>
              </a:rPr>
              <a:t>Tüketici uyuşmazlıklarında belli parasal sınırlar dikkate alınarak tüketici hakem heyetleri de görevlidir (TKHK m. 66 vd.)</a:t>
            </a:r>
          </a:p>
          <a:p>
            <a:pPr marL="0" indent="0" algn="just">
              <a:buNone/>
            </a:pPr>
            <a:endParaRPr lang="tr-TR" sz="3800" b="0" i="0" u="none" strike="noStrike" dirty="0">
              <a:solidFill>
                <a:srgbClr val="000000"/>
              </a:solidFill>
            </a:endParaRPr>
          </a:p>
          <a:p>
            <a:pPr marL="0" indent="0" algn="just">
              <a:buNone/>
            </a:pPr>
            <a:r>
              <a:rPr lang="tr-TR" sz="3800" dirty="0">
                <a:solidFill>
                  <a:srgbClr val="000000"/>
                </a:solidFill>
              </a:rPr>
              <a:t>Tüketici mahkemelerinde görülen davalarda, basit yargılama usulü uygulanır.</a:t>
            </a:r>
            <a:endParaRPr lang="tr-TR" sz="3800" b="0" i="0" u="none" strike="noStrike" dirty="0">
              <a:solidFill>
                <a:srgbClr val="000000"/>
              </a:solidFill>
            </a:endParaRPr>
          </a:p>
          <a:p>
            <a:pPr marL="0" indent="0" algn="just">
              <a:buNone/>
            </a:pPr>
            <a:endParaRPr lang="tr-TR" sz="3800" dirty="0">
              <a:solidFill>
                <a:srgbClr val="000000"/>
              </a:solidFill>
              <a:cs typeface="Times New Roman" panose="02020603050405020304" pitchFamily="18" charset="0"/>
            </a:endParaRPr>
          </a:p>
          <a:p>
            <a:pPr marL="0" indent="0" algn="just">
              <a:buNone/>
            </a:pPr>
            <a:r>
              <a:rPr lang="tr-TR" sz="3800" b="0" i="0" u="none" strike="noStrike" dirty="0">
                <a:solidFill>
                  <a:srgbClr val="000000"/>
                </a:solidFill>
                <a:effectLst/>
                <a:cs typeface="Times New Roman" panose="02020603050405020304" pitchFamily="18" charset="0"/>
              </a:rPr>
              <a:t>TKHK </a:t>
            </a:r>
            <a:r>
              <a:rPr lang="tr-TR" sz="3800" dirty="0">
                <a:solidFill>
                  <a:srgbClr val="000000"/>
                </a:solidFill>
                <a:cs typeface="Times New Roman" panose="02020603050405020304" pitchFamily="18" charset="0"/>
              </a:rPr>
              <a:t>m.73/6: </a:t>
            </a:r>
            <a:r>
              <a:rPr lang="tr-TR" sz="3800" b="0" i="0" u="none" strike="noStrike" dirty="0">
                <a:solidFill>
                  <a:srgbClr val="000000"/>
                </a:solidFill>
                <a:effectLst/>
                <a:cs typeface="Times New Roman" panose="02020603050405020304" pitchFamily="18" charset="0"/>
              </a:rPr>
              <a:t>Tüketici örgütleri, ilgili kamu kurum ve kuruluşları ile Bakanlık; haksız ticari uygulamalar ve ticari reklamlara ilişkin hükümler dışında, genel olarak tüketicileri ilgilendiren ve bu Kanuna aykırı bir durumun doğma tehlikesi olan hâllerde bunun önlenmesine veya durdurulmasına ilişkin ihtiyati tedbir kararı alınması veya hukuka aykırı durumun tespiti, önlenmesi veya durdurulması amacıyla tüketici mahkemelerinde dava açabilir.</a:t>
            </a:r>
            <a:endParaRPr lang="tr-TR" sz="3800" dirty="0">
              <a:solidFill>
                <a:srgbClr val="000000"/>
              </a:solidFill>
              <a:cs typeface="Times New Roman" panose="02020603050405020304" pitchFamily="18" charset="0"/>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12F2C36A-0DAA-0243-9EAC-5AFDB23D641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416044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4E7E1-47E6-9CF2-B2B6-D38FBB91DAA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E43EFAF-FC81-5D93-5EA8-39AC394D7108}"/>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835446F2-EAFE-A73B-A18C-FB7142F3B20A}"/>
              </a:ext>
            </a:extLst>
          </p:cNvPr>
          <p:cNvSpPr>
            <a:spLocks noGrp="1"/>
          </p:cNvSpPr>
          <p:nvPr>
            <p:ph idx="1"/>
          </p:nvPr>
        </p:nvSpPr>
        <p:spPr>
          <a:xfrm>
            <a:off x="350874" y="1127052"/>
            <a:ext cx="8335926" cy="5316278"/>
          </a:xfrm>
        </p:spPr>
        <p:txBody>
          <a:bodyPr>
            <a:normAutofit fontScale="700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Tüketici mahkemeleri</a:t>
            </a:r>
          </a:p>
          <a:p>
            <a:pPr marL="0" indent="0" algn="just">
              <a:buNone/>
            </a:pPr>
            <a:endParaRPr lang="tr-TR" sz="2600" b="0" i="0" u="none" strike="noStrike" dirty="0">
              <a:solidFill>
                <a:srgbClr val="000000"/>
              </a:solidFill>
              <a:latin typeface="-webkit-standard"/>
            </a:endParaRPr>
          </a:p>
          <a:p>
            <a:pPr marL="0" indent="0" algn="just">
              <a:buNone/>
            </a:pPr>
            <a:r>
              <a:rPr lang="tr-TR" sz="2600" dirty="0">
                <a:solidFill>
                  <a:srgbClr val="000000"/>
                </a:solidFill>
                <a:latin typeface="-webkit-standard"/>
              </a:rPr>
              <a:t>6502 sayılı Tüketicinin Korunması Hakkında Kanun.</a:t>
            </a:r>
          </a:p>
          <a:p>
            <a:pPr indent="0" algn="just">
              <a:lnSpc>
                <a:spcPts val="1524"/>
              </a:lnSpc>
              <a:buNone/>
            </a:pPr>
            <a:r>
              <a:rPr lang="tr-TR" sz="1800" b="1" i="0" u="none" strike="noStrike" dirty="0">
                <a:solidFill>
                  <a:srgbClr val="000000"/>
                </a:solidFill>
                <a:effectLst/>
                <a:latin typeface="inherit"/>
              </a:rPr>
              <a:t>Dava şartı olarak arabuluculuk</a:t>
            </a:r>
            <a:endParaRPr lang="tr-TR" sz="160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MADDE 73/A- (Ek:22/7/2020-7251/59 </a:t>
            </a:r>
            <a:r>
              <a:rPr lang="tr-TR" sz="1800" b="1" i="0" u="none" strike="noStrike" dirty="0" err="1">
                <a:solidFill>
                  <a:srgbClr val="000000"/>
                </a:solidFill>
                <a:effectLst/>
                <a:latin typeface="inherit"/>
              </a:rPr>
              <a:t>md.</a:t>
            </a:r>
            <a:r>
              <a:rPr lang="tr-TR" sz="1800" b="1" i="0" u="none" strike="noStrike" dirty="0">
                <a:solidFill>
                  <a:srgbClr val="000000"/>
                </a:solidFill>
                <a:effectLst/>
                <a:latin typeface="inherit"/>
              </a:rPr>
              <a:t>) </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(1) Tüketici mahkemelerinde görülen uyuşmazlıklarda dava açılmadan önce arabulucuya başvurulmuş olması dava şartıdır. Şu kadar ki, aşağıda belirtilen hususlarda dava şartı olarak arabuluculuğa ilişkin hükümler uygulanmaz:</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a) Tüketici hakem heyetinin görevi kapsamında olan uyuşmazlıklar</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b) Tüketici hakem heyeti kararlarına yapılan itirazlar</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c) 73 üncü maddenin altıncı fıkrasında belirtilen davalar</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ç) 74 üncü maddede belirtilen davalar</a:t>
            </a:r>
            <a:endParaRPr lang="tr-TR" sz="1600" b="0" i="0" u="none" strike="noStrike" dirty="0">
              <a:solidFill>
                <a:srgbClr val="000000"/>
              </a:solidFill>
              <a:effectLst/>
              <a:latin typeface="-webkit-standard"/>
            </a:endParaRPr>
          </a:p>
          <a:p>
            <a:pPr indent="0" algn="just">
              <a:lnSpc>
                <a:spcPts val="1524"/>
              </a:lnSpc>
              <a:buNone/>
            </a:pPr>
            <a:r>
              <a:rPr lang="tr-TR" sz="1800" b="0" i="0" u="none" strike="noStrike" dirty="0">
                <a:solidFill>
                  <a:srgbClr val="000000"/>
                </a:solidFill>
                <a:effectLst/>
                <a:latin typeface="inherit"/>
              </a:rPr>
              <a:t>d) Tüketici işlemi mahiyetinde olan ve taşınmazın aynından doğan uyuşmazlıklar</a:t>
            </a:r>
            <a:endParaRPr lang="tr-TR" sz="1600" b="0" i="0" u="none" strike="noStrike" dirty="0">
              <a:solidFill>
                <a:srgbClr val="000000"/>
              </a:solidFill>
              <a:effectLst/>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0BC2EB01-C262-63B3-FA49-8F520B59620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088156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B3C6E-BC69-6853-DE92-EFF26DBB32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04F8487-F631-9DFC-8AFD-EF25DCA146DD}"/>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B2DDD84A-86EB-1C54-1878-E99FC3727BA4}"/>
              </a:ext>
            </a:extLst>
          </p:cNvPr>
          <p:cNvSpPr>
            <a:spLocks noGrp="1"/>
          </p:cNvSpPr>
          <p:nvPr>
            <p:ph idx="1"/>
          </p:nvPr>
        </p:nvSpPr>
        <p:spPr>
          <a:xfrm>
            <a:off x="350874" y="1127052"/>
            <a:ext cx="8335926" cy="5316278"/>
          </a:xfrm>
        </p:spPr>
        <p:txBody>
          <a:bodyPr>
            <a:normAutofit fontScale="62500" lnSpcReduction="2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2600" dirty="0">
                <a:solidFill>
                  <a:srgbClr val="000000"/>
                </a:solidFill>
                <a:effectLst/>
              </a:rPr>
              <a:t>Tüketici mahkemeleri</a:t>
            </a:r>
          </a:p>
          <a:p>
            <a:pPr marL="0" indent="0" algn="just">
              <a:buNone/>
            </a:pPr>
            <a:endParaRPr lang="tr-TR" sz="2600" b="0" i="0" u="none" strike="noStrike" dirty="0">
              <a:solidFill>
                <a:srgbClr val="000000"/>
              </a:solidFill>
              <a:latin typeface="-webkit-standard"/>
            </a:endParaRPr>
          </a:p>
          <a:p>
            <a:pPr marL="0" indent="0" algn="just">
              <a:buNone/>
            </a:pPr>
            <a:endParaRPr lang="tr-TR" sz="2600" dirty="0">
              <a:solidFill>
                <a:srgbClr val="000000"/>
              </a:solidFill>
              <a:latin typeface="-webkit-standard"/>
            </a:endParaRPr>
          </a:p>
          <a:p>
            <a:pPr marL="0" indent="0" algn="just">
              <a:buNone/>
            </a:pPr>
            <a:r>
              <a:rPr lang="tr-TR" sz="2600" dirty="0">
                <a:solidFill>
                  <a:srgbClr val="000000"/>
                </a:solidFill>
                <a:latin typeface="-webkit-standard"/>
              </a:rPr>
              <a:t>Tüketici uyuşmazlıklarında, değeri belli bir parasal sınırın altında bulunan uyuşmazlıklarda bulunulan yere göre, tarafların </a:t>
            </a:r>
            <a:r>
              <a:rPr lang="tr-TR" sz="2600" dirty="0" err="1">
                <a:solidFill>
                  <a:srgbClr val="000000"/>
                </a:solidFill>
                <a:latin typeface="-webkit-standard"/>
              </a:rPr>
              <a:t>İİK’daki</a:t>
            </a:r>
            <a:r>
              <a:rPr lang="tr-TR" sz="2600" dirty="0">
                <a:solidFill>
                  <a:srgbClr val="000000"/>
                </a:solidFill>
                <a:latin typeface="-webkit-standard"/>
              </a:rPr>
              <a:t> hakları saklı kalmak kaydıyla, ilçe veya il tüketici hakem heyetlerine başvuru yapılması zorunludur (TKHK m. 68).</a:t>
            </a:r>
          </a:p>
          <a:p>
            <a:pPr marL="0" indent="0" algn="just">
              <a:buNone/>
            </a:pPr>
            <a:endParaRPr lang="tr-TR" sz="2600" dirty="0">
              <a:solidFill>
                <a:srgbClr val="000000"/>
              </a:solidFill>
            </a:endParaRPr>
          </a:p>
          <a:p>
            <a:pPr marL="0" indent="0" algn="just">
              <a:buNone/>
            </a:pPr>
            <a:r>
              <a:rPr lang="tr-TR" sz="2600" i="0" u="sng" strike="noStrike" dirty="0">
                <a:solidFill>
                  <a:srgbClr val="212529"/>
                </a:solidFill>
                <a:effectLst/>
              </a:rPr>
              <a:t>2025 yılı için; </a:t>
            </a:r>
            <a:endParaRPr lang="tr-TR" sz="2600" i="0" u="none" strike="noStrike" dirty="0">
              <a:solidFill>
                <a:srgbClr val="212529"/>
              </a:solidFill>
              <a:effectLst/>
            </a:endParaRPr>
          </a:p>
          <a:p>
            <a:pPr marL="0" indent="0" algn="just">
              <a:buNone/>
            </a:pPr>
            <a:r>
              <a:rPr lang="tr-TR" sz="2600" i="0" u="none" strike="noStrike" dirty="0">
                <a:solidFill>
                  <a:srgbClr val="212529"/>
                </a:solidFill>
                <a:effectLst/>
              </a:rPr>
              <a:t>149.000 TL altında bulunan uyuşmazlıklarda İlçe veya İl Tüketici Hakem Heyetlerine başvuru yapılması zorunludur.</a:t>
            </a:r>
          </a:p>
          <a:p>
            <a:pPr marL="0" indent="0" algn="just">
              <a:buNone/>
            </a:pPr>
            <a:r>
              <a:rPr lang="tr-TR" sz="2600" i="0" u="none" strike="noStrike" dirty="0">
                <a:solidFill>
                  <a:srgbClr val="212529"/>
                </a:solidFill>
                <a:effectLst/>
              </a:rPr>
              <a:t>149.000 TL ve üzerindeki uyuşmazlıkların karara bağlanması amacıyla tüketici hakem heyetlerine başvuru yapılamaz.</a:t>
            </a: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C419A79-C899-27A5-0AD2-FD8E9431675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21716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6B67E-28B5-EDB8-19CF-F55FF53F5BA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60FC322-C906-04F1-34CA-FF48FC9F5737}"/>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6581A7CA-356D-8BCF-E4FE-E799368C0589}"/>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r>
              <a:rPr lang="tr-TR" sz="1800" dirty="0">
                <a:ea typeface="Times New Roman" panose="02020603050405020304" pitchFamily="18" charset="0"/>
              </a:rPr>
              <a:t>Birden fazla asliye hukuk </a:t>
            </a:r>
            <a:r>
              <a:rPr lang="tr-TR" sz="1800" dirty="0" err="1">
                <a:ea typeface="Times New Roman" panose="02020603050405020304" pitchFamily="18" charset="0"/>
              </a:rPr>
              <a:t>mah.</a:t>
            </a:r>
            <a:r>
              <a:rPr lang="tr-TR" sz="1800" dirty="0">
                <a:ea typeface="Times New Roman" panose="02020603050405020304" pitchFamily="18" charset="0"/>
              </a:rPr>
              <a:t> Bulunulan yerlerde mahkemelerden birisi nöbetçi olarak çalışır. Tarafların seçme imkanı yoktur. Bu dilekçeler daha sonra iş yüküne göre dağıtılır.</a:t>
            </a:r>
          </a:p>
          <a:p>
            <a:pPr algn="just"/>
            <a:endParaRPr lang="tr-TR" sz="1800" dirty="0">
              <a:ea typeface="Times New Roman" panose="02020603050405020304" pitchFamily="18" charset="0"/>
            </a:endParaRPr>
          </a:p>
          <a:p>
            <a:pPr marL="0" indent="0" algn="just">
              <a:buNone/>
            </a:pPr>
            <a:r>
              <a:rPr lang="tr-TR" sz="1800" dirty="0">
                <a:ea typeface="Times New Roman" panose="02020603050405020304" pitchFamily="18" charset="0"/>
              </a:rPr>
              <a:t>Asliye hukuk mahkemelerinin görevli olduğu dava ve işler:</a:t>
            </a:r>
          </a:p>
          <a:p>
            <a:pPr marL="0" indent="0" algn="just">
              <a:buNone/>
            </a:pPr>
            <a:endParaRPr lang="tr-TR" sz="1800" dirty="0">
              <a:ea typeface="Times New Roman" panose="02020603050405020304" pitchFamily="18" charset="0"/>
            </a:endParaRPr>
          </a:p>
          <a:p>
            <a:pPr marL="0" indent="0" algn="just">
              <a:buNone/>
            </a:pPr>
            <a:r>
              <a:rPr lang="tr-TR" sz="1800" dirty="0">
                <a:ea typeface="Times New Roman" panose="02020603050405020304" pitchFamily="18" charset="0"/>
              </a:rPr>
              <a:t>Malvarlığına ilişkin davalarda, dava konusu mal veya hakkın değerine bakılmaksızın asliye hukuk mahkemesi görevlidir (m.2).</a:t>
            </a:r>
          </a:p>
          <a:p>
            <a:pPr marL="0" indent="0" algn="just">
              <a:buNone/>
            </a:pPr>
            <a:endParaRPr lang="tr-TR" sz="1800" dirty="0">
              <a:ea typeface="Times New Roman" panose="02020603050405020304" pitchFamily="18" charset="0"/>
            </a:endParaRPr>
          </a:p>
          <a:p>
            <a:pPr marL="0" indent="0" algn="just">
              <a:buNone/>
            </a:pPr>
            <a:r>
              <a:rPr lang="tr-TR" sz="1800" dirty="0" err="1">
                <a:ea typeface="Times New Roman" panose="02020603050405020304" pitchFamily="18" charset="0"/>
              </a:rPr>
              <a:t>Şahısvarlığına</a:t>
            </a:r>
            <a:r>
              <a:rPr lang="tr-TR" sz="1800" dirty="0">
                <a:ea typeface="Times New Roman" panose="02020603050405020304" pitchFamily="18" charset="0"/>
              </a:rPr>
              <a:t> ilişkin davalarda da asliye hukuk </a:t>
            </a:r>
            <a:r>
              <a:rPr lang="tr-TR" sz="1800" dirty="0" err="1">
                <a:ea typeface="Times New Roman" panose="02020603050405020304" pitchFamily="18" charset="0"/>
              </a:rPr>
              <a:t>mah.</a:t>
            </a:r>
            <a:r>
              <a:rPr lang="tr-TR" sz="1800" dirty="0">
                <a:ea typeface="Times New Roman" panose="02020603050405020304" pitchFamily="18" charset="0"/>
              </a:rPr>
              <a:t> Görevlidir (m.3). (Manevi tazminat davaları)</a:t>
            </a:r>
          </a:p>
          <a:p>
            <a:pPr marL="0" indent="0" algn="just">
              <a:buNone/>
            </a:pPr>
            <a:endParaRPr lang="tr-TR" sz="1800" dirty="0">
              <a:ea typeface="Times New Roman" panose="02020603050405020304" pitchFamily="18" charset="0"/>
            </a:endParaRPr>
          </a:p>
          <a:p>
            <a:pPr marL="0" indent="0" algn="just">
              <a:buNone/>
            </a:pPr>
            <a:r>
              <a:rPr lang="tr-TR" sz="1800" dirty="0" err="1">
                <a:ea typeface="Times New Roman" panose="02020603050405020304" pitchFamily="18" charset="0"/>
              </a:rPr>
              <a:t>Şahısvarlığı</a:t>
            </a:r>
            <a:r>
              <a:rPr lang="tr-TR" sz="1800" dirty="0">
                <a:ea typeface="Times New Roman" panose="02020603050405020304" pitchFamily="18" charset="0"/>
              </a:rPr>
              <a:t> hakları devredilemez, malvarlığı hakları devredilebilir.</a:t>
            </a:r>
          </a:p>
          <a:p>
            <a:pPr marL="0" indent="0" algn="just">
              <a:buNone/>
            </a:pPr>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85030F6-7931-0FBF-219A-CE1CBA2614E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7863022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35B38-352A-898D-54D5-DADAC4FC4D6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A5DDB65-720F-D5AD-26BF-F80A71A3C3D0}"/>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3FCC261F-BFBB-A52E-5CC3-5DB2CF275152}"/>
              </a:ext>
            </a:extLst>
          </p:cNvPr>
          <p:cNvSpPr>
            <a:spLocks noGrp="1"/>
          </p:cNvSpPr>
          <p:nvPr>
            <p:ph idx="1"/>
          </p:nvPr>
        </p:nvSpPr>
        <p:spPr>
          <a:xfrm>
            <a:off x="350874" y="1127052"/>
            <a:ext cx="8335926" cy="5316278"/>
          </a:xfrm>
        </p:spPr>
        <p:txBody>
          <a:bodyPr>
            <a:normAutofit fontScale="25000" lnSpcReduction="20000"/>
          </a:bodyPr>
          <a:lstStyle/>
          <a:p>
            <a:endParaRPr lang="tr-TR" sz="1100" dirty="0">
              <a:solidFill>
                <a:srgbClr val="000000"/>
              </a:solidFill>
              <a:latin typeface="Times New Roman" panose="02020603050405020304" pitchFamily="18" charset="0"/>
            </a:endParaRPr>
          </a:p>
          <a:p>
            <a:endParaRPr lang="tr-TR" sz="7200" dirty="0">
              <a:solidFill>
                <a:srgbClr val="000000"/>
              </a:solidFill>
              <a:effectLst/>
              <a:latin typeface="Times New Roman" panose="02020603050405020304" pitchFamily="18" charset="0"/>
            </a:endParaRPr>
          </a:p>
          <a:p>
            <a:pPr marL="0" indent="0" algn="just">
              <a:buNone/>
            </a:pPr>
            <a:r>
              <a:rPr lang="tr-TR" sz="7200" dirty="0">
                <a:solidFill>
                  <a:srgbClr val="000000"/>
                </a:solidFill>
                <a:effectLst/>
              </a:rPr>
              <a:t>Tüketici mahkemeleri</a:t>
            </a:r>
          </a:p>
          <a:p>
            <a:pPr marL="0" indent="0" algn="just">
              <a:buNone/>
            </a:pPr>
            <a:endParaRPr lang="tr-TR" sz="4500" dirty="0">
              <a:solidFill>
                <a:srgbClr val="000000"/>
              </a:solidFill>
              <a:latin typeface="-webkit-standard"/>
            </a:endParaRPr>
          </a:p>
          <a:p>
            <a:pPr marL="0" indent="0" algn="just">
              <a:buNone/>
            </a:pPr>
            <a:endParaRPr lang="tr-TR" sz="7200" b="0" i="0" u="none" strike="noStrike" dirty="0">
              <a:solidFill>
                <a:srgbClr val="000000"/>
              </a:solidFill>
              <a:latin typeface="-webkit-standard"/>
            </a:endParaRPr>
          </a:p>
          <a:p>
            <a:pPr marL="0" indent="0" algn="just">
              <a:buNone/>
            </a:pPr>
            <a:r>
              <a:rPr lang="tr-TR" sz="7200" dirty="0">
                <a:solidFill>
                  <a:srgbClr val="000000"/>
                </a:solidFill>
                <a:latin typeface="-webkit-standard"/>
              </a:rPr>
              <a:t>Tüketici işlemi: mal veya hizmet piyasalarında kamu tüzel kişileri de dahil olmak üzere, ticari veya mesleki amaçlarla hareket eden veya onun adına veya hesabına hareket eden gerçek veya tüzel kişiler ile tüketiciler arasında kurulan eser, taşıma gibi sözleşmelerde dahil olmak üzere her türlü sözleşme ve hukuki işlemi ifade eder.</a:t>
            </a:r>
          </a:p>
          <a:p>
            <a:pPr marL="0" indent="0" algn="just">
              <a:buNone/>
            </a:pPr>
            <a:endParaRPr lang="tr-TR" sz="7200" dirty="0">
              <a:solidFill>
                <a:srgbClr val="000000"/>
              </a:solidFill>
              <a:latin typeface="-webkit-standard"/>
            </a:endParaRPr>
          </a:p>
          <a:p>
            <a:pPr marL="0" indent="0" algn="just">
              <a:buNone/>
            </a:pPr>
            <a:r>
              <a:rPr lang="tr-TR" sz="7200" dirty="0">
                <a:solidFill>
                  <a:srgbClr val="000000"/>
                </a:solidFill>
                <a:latin typeface="-webkit-standard"/>
              </a:rPr>
              <a:t>Bu anlamda,</a:t>
            </a:r>
          </a:p>
          <a:p>
            <a:pPr marL="0" indent="0" algn="just">
              <a:buNone/>
            </a:pPr>
            <a:r>
              <a:rPr lang="tr-TR" sz="7200" dirty="0">
                <a:solidFill>
                  <a:srgbClr val="000000"/>
                </a:solidFill>
                <a:latin typeface="-webkit-standard"/>
              </a:rPr>
              <a:t>Konut olarak alınan taşınmaz satım sözleşmesi</a:t>
            </a:r>
          </a:p>
          <a:p>
            <a:pPr marL="0" indent="0" algn="just">
              <a:buNone/>
            </a:pPr>
            <a:endParaRPr lang="tr-TR" sz="7200" dirty="0">
              <a:solidFill>
                <a:srgbClr val="000000"/>
              </a:solidFill>
              <a:latin typeface="-webkit-standard"/>
            </a:endParaRPr>
          </a:p>
          <a:p>
            <a:pPr marL="0" indent="0" algn="just">
              <a:buNone/>
            </a:pPr>
            <a:r>
              <a:rPr lang="tr-TR" sz="7200" dirty="0">
                <a:solidFill>
                  <a:srgbClr val="000000"/>
                </a:solidFill>
                <a:latin typeface="-webkit-standard"/>
              </a:rPr>
              <a:t>Kat karşılığı inşaat sözleşmesinden </a:t>
            </a:r>
            <a:r>
              <a:rPr lang="tr-TR" sz="7200" dirty="0">
                <a:solidFill>
                  <a:srgbClr val="000000"/>
                </a:solidFill>
              </a:rPr>
              <a:t>kaynaklanan uyuşmazlıklar</a:t>
            </a:r>
          </a:p>
          <a:p>
            <a:pPr marL="0" indent="0" algn="just">
              <a:buNone/>
            </a:pPr>
            <a:endParaRPr lang="tr-TR" sz="7200" dirty="0">
              <a:solidFill>
                <a:srgbClr val="000000"/>
              </a:solidFill>
            </a:endParaRPr>
          </a:p>
          <a:p>
            <a:pPr marL="0" indent="0" algn="just">
              <a:buNone/>
            </a:pPr>
            <a:r>
              <a:rPr lang="tr-TR" sz="7200" dirty="0">
                <a:solidFill>
                  <a:srgbClr val="000000"/>
                </a:solidFill>
              </a:rPr>
              <a:t>Tüketici ve satıcı arasındaki eser sözleşmesinden kaynaklanan uyuşmazlıklar</a:t>
            </a:r>
          </a:p>
          <a:p>
            <a:pPr marL="0" indent="0" algn="just">
              <a:buNone/>
            </a:pPr>
            <a:endParaRPr lang="tr-TR" sz="7200" b="0" i="0" u="none" strike="noStrike" dirty="0">
              <a:solidFill>
                <a:srgbClr val="000000"/>
              </a:solidFill>
            </a:endParaRPr>
          </a:p>
          <a:p>
            <a:pPr marL="0" indent="0" algn="just">
              <a:buNone/>
            </a:pPr>
            <a:endParaRPr lang="tr-TR" sz="7200" b="0" i="0" u="none" strike="noStrike" dirty="0">
              <a:solidFill>
                <a:srgbClr val="000000"/>
              </a:solidFill>
            </a:endParaRPr>
          </a:p>
          <a:p>
            <a:pPr marL="0" indent="0" algn="just">
              <a:buNone/>
            </a:pPr>
            <a:r>
              <a:rPr lang="tr-TR" sz="7200" b="0" i="0" u="none" strike="noStrike" dirty="0">
                <a:solidFill>
                  <a:srgbClr val="000000"/>
                </a:solidFill>
              </a:rPr>
              <a:t>Tüketici mahkemesinde davanın görülebilmesi için taraflardan birinin tüketici ve işlemin tüketici sözleşmesi olması gerekir.</a:t>
            </a: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84E2732C-0B07-D09E-3F20-9B41780850B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46610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E23F3-AD7C-DB97-02D9-0A9AE181D3D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30D44FB-8FD2-B52A-DADB-6423608F686E}"/>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50624CD-5CEE-7B17-C767-1848BF22F8AC}"/>
              </a:ext>
            </a:extLst>
          </p:cNvPr>
          <p:cNvSpPr>
            <a:spLocks noGrp="1"/>
          </p:cNvSpPr>
          <p:nvPr>
            <p:ph idx="1"/>
          </p:nvPr>
        </p:nvSpPr>
        <p:spPr>
          <a:xfrm>
            <a:off x="350874" y="1127052"/>
            <a:ext cx="8335926" cy="5316278"/>
          </a:xfrm>
        </p:spPr>
        <p:txBody>
          <a:bodyPr>
            <a:normAutofit fontScale="47500" lnSpcReduction="20000"/>
          </a:bodyPr>
          <a:lstStyle/>
          <a:p>
            <a:endParaRPr lang="tr-TR" sz="1100" dirty="0">
              <a:solidFill>
                <a:srgbClr val="000000"/>
              </a:solidFill>
              <a:latin typeface="Times New Roman" panose="02020603050405020304" pitchFamily="18" charset="0"/>
            </a:endParaRPr>
          </a:p>
          <a:p>
            <a:endParaRPr lang="tr-TR" sz="7200" dirty="0">
              <a:solidFill>
                <a:srgbClr val="000000"/>
              </a:solidFill>
              <a:effectLst/>
              <a:latin typeface="Times New Roman" panose="02020603050405020304" pitchFamily="18" charset="0"/>
            </a:endParaRPr>
          </a:p>
          <a:p>
            <a:pPr marL="0" indent="0" algn="just">
              <a:buNone/>
            </a:pPr>
            <a:r>
              <a:rPr lang="tr-TR" sz="7200" dirty="0">
                <a:solidFill>
                  <a:srgbClr val="000000"/>
                </a:solidFill>
                <a:effectLst/>
              </a:rPr>
              <a:t>Tüketici mahkemeleri</a:t>
            </a:r>
          </a:p>
          <a:p>
            <a:pPr marL="0" indent="0" algn="just">
              <a:buNone/>
            </a:pPr>
            <a:endParaRPr lang="tr-TR" sz="4500" dirty="0">
              <a:solidFill>
                <a:srgbClr val="000000"/>
              </a:solidFill>
              <a:latin typeface="-webkit-standard"/>
            </a:endParaRPr>
          </a:p>
          <a:p>
            <a:pPr marL="0" indent="0" algn="just">
              <a:buNone/>
            </a:pPr>
            <a:endParaRPr lang="tr-TR" sz="7200" b="0" i="0" u="none" strike="noStrike" dirty="0">
              <a:solidFill>
                <a:srgbClr val="000000"/>
              </a:solidFill>
              <a:latin typeface="-webkit-standard"/>
            </a:endParaRPr>
          </a:p>
          <a:p>
            <a:pPr marL="0" indent="0" algn="just">
              <a:buNone/>
            </a:pPr>
            <a:r>
              <a:rPr lang="tr-TR" sz="7200" dirty="0">
                <a:solidFill>
                  <a:srgbClr val="000000"/>
                </a:solidFill>
                <a:latin typeface="-webkit-standard"/>
              </a:rPr>
              <a:t>Tüketici sıfatıyla araç alım- satımı yapan galericiden alınan ayıplı aracın satış bedelinin iadesi için açılan davada görevli mahkeme tüketici mahkemesidir.</a:t>
            </a:r>
            <a:endParaRPr lang="tr-TR" sz="2600" b="0" i="0" u="none" strike="noStrike" dirty="0">
              <a:solidFill>
                <a:srgbClr val="000000"/>
              </a:solidFill>
              <a:latin typeface="-webkit-standard"/>
            </a:endParaRPr>
          </a:p>
          <a:p>
            <a:pPr marL="0" indent="0" algn="just">
              <a:buNone/>
            </a:pPr>
            <a:endParaRPr lang="tr-TR" sz="2600" b="0" i="0" u="none" strike="noStrike" dirty="0">
              <a:solidFill>
                <a:srgbClr val="000000"/>
              </a:solidFill>
              <a:latin typeface="-webkit-standard"/>
            </a:endParaRPr>
          </a:p>
          <a:p>
            <a:pPr marL="0" indent="0" algn="just">
              <a:buNone/>
            </a:pPr>
            <a:endParaRPr lang="tr-TR" sz="1050" b="0" i="0" u="none" strike="noStrike" dirty="0">
              <a:solidFill>
                <a:srgbClr val="000000"/>
              </a:solidFill>
              <a:effectLst/>
              <a:latin typeface="-webkit-standard"/>
            </a:endParaRPr>
          </a:p>
          <a:p>
            <a:pPr indent="0" algn="just">
              <a:lnSpc>
                <a:spcPts val="1524"/>
              </a:lnSpc>
              <a:buNone/>
            </a:pPr>
            <a:r>
              <a:rPr lang="tr-TR" sz="1800" b="1" i="0" u="none" strike="noStrike" dirty="0">
                <a:solidFill>
                  <a:srgbClr val="000000"/>
                </a:solidFill>
                <a:effectLst/>
                <a:latin typeface="inherit"/>
              </a:rPr>
              <a:t> </a:t>
            </a:r>
            <a:endParaRPr lang="tr-TR" sz="1050" b="0" i="0" u="none" strike="noStrike" dirty="0">
              <a:solidFill>
                <a:srgbClr val="000000"/>
              </a:solidFill>
              <a:effectLst/>
              <a:latin typeface="-webkit-standard"/>
            </a:endParaRP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r>
              <a:rPr lang="tr-TR" sz="1600" dirty="0">
                <a:solidFill>
                  <a:srgbClr val="000000"/>
                </a:solidFill>
              </a:rPr>
              <a:t> </a:t>
            </a:r>
          </a:p>
          <a:p>
            <a:pPr marL="0" indent="0">
              <a:buNone/>
            </a:pPr>
            <a:endParaRPr lang="tr-TR" sz="1600" dirty="0">
              <a:solidFill>
                <a:srgbClr val="000000"/>
              </a:solidFill>
            </a:endParaRPr>
          </a:p>
          <a:p>
            <a:pPr marL="0" indent="0">
              <a:buNone/>
            </a:pPr>
            <a:endParaRPr lang="tr-TR" sz="1600"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lgn="just">
              <a:buNone/>
            </a:pPr>
            <a:endParaRPr lang="tr-TR" sz="1800" dirty="0">
              <a:solidFill>
                <a:srgbClr val="000000"/>
              </a:solidFill>
            </a:endParaRPr>
          </a:p>
          <a:p>
            <a:pPr marL="0" indent="0" algn="just">
              <a:buNone/>
            </a:pPr>
            <a:endParaRPr lang="tr-TR" sz="1800" b="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5A30EF90-5C2C-5CB0-5E1A-06F2F996C9F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353199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825C6-84BF-D1E4-D780-956F69FC1D5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7E754A5-5DF8-3F7F-2E1E-8BCDF0C34697}"/>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85EE3766-D1C5-DB4F-3E5C-9C6B709CEE58}"/>
              </a:ext>
            </a:extLst>
          </p:cNvPr>
          <p:cNvSpPr>
            <a:spLocks noGrp="1"/>
          </p:cNvSpPr>
          <p:nvPr>
            <p:ph idx="1"/>
          </p:nvPr>
        </p:nvSpPr>
        <p:spPr>
          <a:xfrm>
            <a:off x="350874" y="1127052"/>
            <a:ext cx="8335926" cy="5316278"/>
          </a:xfrm>
        </p:spPr>
        <p:txBody>
          <a:bodyPr>
            <a:normAutofit fontScale="32500" lnSpcReduction="20000"/>
          </a:bodyPr>
          <a:lstStyle/>
          <a:p>
            <a:pPr algn="just"/>
            <a:endParaRPr lang="tr-TR" sz="1100" dirty="0">
              <a:solidFill>
                <a:srgbClr val="000000"/>
              </a:solidFill>
            </a:endParaRPr>
          </a:p>
          <a:p>
            <a:pPr marL="0" indent="0" algn="just">
              <a:buNone/>
            </a:pPr>
            <a:r>
              <a:rPr lang="tr-TR" sz="4800" b="0" i="0" u="none" strike="noStrike" dirty="0">
                <a:solidFill>
                  <a:srgbClr val="3F4254"/>
                </a:solidFill>
                <a:effectLst/>
              </a:rPr>
              <a:t>Tüketici işlemi sayılabilmesi için, taraflardan birinin tüketici olması gerekir. Yargıtay, sözleşmeyi yapma amacı doğrultusunda değerlendirerek bir işlemin tüketici olup olmayacağını değerlendiriyor: </a:t>
            </a:r>
          </a:p>
          <a:p>
            <a:pPr marL="0" indent="0" algn="just">
              <a:buNone/>
            </a:pPr>
            <a:endParaRPr lang="tr-TR" sz="4800" dirty="0">
              <a:solidFill>
                <a:srgbClr val="3F4254"/>
              </a:solidFill>
            </a:endParaRPr>
          </a:p>
          <a:p>
            <a:pPr marL="0" indent="0" algn="just">
              <a:buNone/>
            </a:pPr>
            <a:r>
              <a:rPr lang="tr-TR" sz="4800" dirty="0">
                <a:solidFill>
                  <a:srgbClr val="3F4254"/>
                </a:solidFill>
              </a:rPr>
              <a:t>Yargıtay 13. HD. 27.01.2016, 36754/2002: </a:t>
            </a:r>
          </a:p>
          <a:p>
            <a:pPr marL="0" indent="0" algn="just">
              <a:buNone/>
            </a:pPr>
            <a:endParaRPr lang="tr-TR" sz="4800" dirty="0">
              <a:solidFill>
                <a:srgbClr val="3F4254"/>
              </a:solidFill>
            </a:endParaRPr>
          </a:p>
          <a:p>
            <a:pPr marL="0" indent="0" algn="just">
              <a:buNone/>
            </a:pPr>
            <a:r>
              <a:rPr lang="tr-TR" sz="4800" b="0" i="1" u="none" strike="noStrike" dirty="0">
                <a:solidFill>
                  <a:srgbClr val="3F4254"/>
                </a:solidFill>
                <a:effectLst/>
              </a:rPr>
              <a:t>«Bir hukuki işlemin sadece 6502 Sayılı yasada düzenlenmiş olması tek başına o işlemden kaynaklanan uyuşmazlığı tüketici mahkemesinde görülmesini gerektirmez. Bir hukuki işlemin 6502 sayılı yasa kapsamında kaldığının kabul edilmesi için taraflardan birinin tüketici olması gerekir. Somut olayda davacı, davalıdan iki adet daire satın aldığını, ve bedelini ödediğini, ancak dairelerin dava dışı şahsa satıldığını ileri sürerek dairelerin bedelinin tahsilini istemiş, mahkemece davacının iki adet daire satın alması nedeniyle tüketici kabul edilemeyeceği gerekçesiyle dava dilekçesi davalıya tebliğ edilmeksizin ve duruşma açılmaksızın görevsizlik kararı verilmiş ise de; mahkemece sadece satın alınan dairenin sayısı dikkate alınarak davacının tüketici kabul edilmemesi yerinde değildir. Konut alım-satımına dair uyuşmazlıkların 6502 sayılı Kanun kapsamında değerlendirilebilmesi için tüketicinin malı satın alma amacı çok büyük önem taşımaktadır. Yasa, nihai tüketici tarafından kullanım amacı ile alınan konut ve tatil amaçlı taşınmazlar yönünden geçerlidir. Bir mal veya hizmetin, kişisel ihtiyaçları dışında, belirli bir meslek icrası, belirli bir üretimde kullanma, yeniden satış, kiraya verme, ticari olarak kullanma vs. gibi mesleki veya ticari amaçlarla satın alanların tüketici kabul edilmeyecekleri kuşkusuzdur. Hal böyle olunca, dava dilekçesinin davalıya tebliğ edilerek duruşma açılması ve bundan sonra satın alınan dairelerin satın alma amacının araştırılarak sonucuna uygun bir karar verilmesi gerekirken yazılı şekilde karar verilmesi usul ve yasaya aykırıdır. Bozmayı gerektirir.»</a:t>
            </a:r>
            <a:endParaRPr lang="tr-TR" sz="2600" b="0" i="1" u="none" strike="noStrike" dirty="0">
              <a:solidFill>
                <a:srgbClr val="000000"/>
              </a:solidFill>
            </a:endParaRPr>
          </a:p>
          <a:p>
            <a:pPr marL="0" indent="0" algn="just">
              <a:buNone/>
            </a:pPr>
            <a:endParaRPr lang="tr-TR" sz="1050" b="0" i="1" u="none" strike="noStrike" dirty="0">
              <a:solidFill>
                <a:srgbClr val="000000"/>
              </a:solidFill>
              <a:effectLst/>
              <a:latin typeface="-webkit-standard"/>
            </a:endParaRPr>
          </a:p>
          <a:p>
            <a:pPr indent="0" algn="just">
              <a:lnSpc>
                <a:spcPts val="1524"/>
              </a:lnSpc>
              <a:buNone/>
            </a:pPr>
            <a:r>
              <a:rPr lang="tr-TR" sz="1800" b="1" i="1" u="none" strike="noStrike" dirty="0">
                <a:solidFill>
                  <a:srgbClr val="000000"/>
                </a:solidFill>
                <a:effectLst/>
                <a:latin typeface="inherit"/>
              </a:rPr>
              <a:t> </a:t>
            </a:r>
            <a:endParaRPr lang="tr-TR" sz="1050" b="0" i="1" u="none" strike="noStrike" dirty="0">
              <a:solidFill>
                <a:srgbClr val="000000"/>
              </a:solidFill>
              <a:effectLst/>
              <a:latin typeface="-webkit-standard"/>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7CEFE17-E6A1-C840-DC9C-9FD2E2783BF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162681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22FAE-E45C-1209-7212-01AEF509F6A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81FEBF6-72B0-16B8-E4A1-06EABC124520}"/>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19FE5312-07AB-FC05-BB1A-BF2E9D70BB10}"/>
              </a:ext>
            </a:extLst>
          </p:cNvPr>
          <p:cNvSpPr>
            <a:spLocks noGrp="1"/>
          </p:cNvSpPr>
          <p:nvPr>
            <p:ph idx="1"/>
          </p:nvPr>
        </p:nvSpPr>
        <p:spPr>
          <a:xfrm>
            <a:off x="350874" y="1127052"/>
            <a:ext cx="8335926" cy="5316278"/>
          </a:xfrm>
        </p:spPr>
        <p:txBody>
          <a:bodyPr>
            <a:normAutofit fontScale="92500" lnSpcReduction="20000"/>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lgn="just">
              <a:buNone/>
            </a:pPr>
            <a:endParaRPr lang="tr-TR" sz="1050" i="1" dirty="0">
              <a:solidFill>
                <a:srgbClr val="000000"/>
              </a:solidFill>
              <a:latin typeface="-webkit-standard"/>
            </a:endParaRPr>
          </a:p>
          <a:p>
            <a:pPr marL="0" indent="0" algn="just">
              <a:buNone/>
            </a:pPr>
            <a:r>
              <a:rPr lang="tr-TR" sz="1800" i="1" dirty="0">
                <a:solidFill>
                  <a:srgbClr val="000000"/>
                </a:solidFill>
              </a:rPr>
              <a:t>Esnaf, kendi mesleki faaliyeti için tacirden konutu satın alışsa, çıkan uyuşmazlıkta asliye hukuk mahkemeleri görevlidir.</a:t>
            </a:r>
          </a:p>
          <a:p>
            <a:pPr marL="0" indent="0" algn="just">
              <a:buNone/>
            </a:pPr>
            <a:endParaRPr lang="tr-TR" sz="1800" i="1" dirty="0">
              <a:solidFill>
                <a:srgbClr val="000000"/>
              </a:solidFill>
            </a:endParaRPr>
          </a:p>
          <a:p>
            <a:pPr marL="0" indent="0" algn="just">
              <a:buNone/>
            </a:pPr>
            <a:endParaRPr lang="tr-TR" sz="1800" i="1" dirty="0">
              <a:solidFill>
                <a:srgbClr val="000000"/>
              </a:solidFill>
            </a:endParaRPr>
          </a:p>
          <a:p>
            <a:pPr marL="0" indent="0" algn="just">
              <a:buNone/>
            </a:pPr>
            <a:r>
              <a:rPr lang="tr-TR" sz="1800" i="1" dirty="0">
                <a:solidFill>
                  <a:srgbClr val="000000"/>
                </a:solidFill>
              </a:rPr>
              <a:t>Tacir, kendi mesleki faaliyeti için başka bir tacirden konutu satın almışsa, çıkan uyuşmazlıkta asliye ticaret mahkemeleri görevlidir.</a:t>
            </a:r>
          </a:p>
          <a:p>
            <a:pPr marL="0" indent="0" algn="just">
              <a:buNone/>
            </a:pPr>
            <a:endParaRPr lang="tr-TR" sz="1800" i="1" dirty="0">
              <a:solidFill>
                <a:srgbClr val="000000"/>
              </a:solidFill>
            </a:endParaRPr>
          </a:p>
          <a:p>
            <a:pPr marL="0" indent="0" algn="just">
              <a:buNone/>
            </a:pPr>
            <a:endParaRPr lang="tr-TR" sz="1800" i="1" dirty="0">
              <a:solidFill>
                <a:srgbClr val="000000"/>
              </a:solidFill>
            </a:endParaRPr>
          </a:p>
          <a:p>
            <a:pPr marL="0" indent="0" algn="just">
              <a:buNone/>
            </a:pPr>
            <a:r>
              <a:rPr lang="tr-TR" sz="1800" i="1" dirty="0">
                <a:solidFill>
                  <a:srgbClr val="000000"/>
                </a:solidFill>
              </a:rPr>
              <a:t>Esnaf, kendi kullanımı için tacirden konutu satın almışsa, çıkan uyuşmazlıkta tüketici mahkemeleri görevlidir.</a:t>
            </a:r>
          </a:p>
          <a:p>
            <a:pPr marL="0" indent="0" algn="just">
              <a:buNone/>
            </a:pPr>
            <a:endParaRPr lang="tr-TR" sz="1800" i="1" dirty="0">
              <a:solidFill>
                <a:srgbClr val="000000"/>
              </a:solidFill>
            </a:endParaRPr>
          </a:p>
          <a:p>
            <a:pPr marL="0" indent="0" algn="just">
              <a:buNone/>
            </a:pPr>
            <a:r>
              <a:rPr lang="tr-TR" sz="1800" i="1" dirty="0">
                <a:solidFill>
                  <a:srgbClr val="000000"/>
                </a:solidFill>
              </a:rPr>
              <a:t>Satan kişi esnaf veya tacir olmayıp yalnızca bir kişi ise çıkan uyuşmazlıkta asliye hukuk mahkemeleri görevlidir.</a:t>
            </a:r>
          </a:p>
          <a:p>
            <a:pPr marL="0" indent="0" algn="just">
              <a:buNone/>
            </a:pPr>
            <a:endParaRPr lang="tr-TR" sz="1800" b="0" i="1" u="none" strike="noStrike" dirty="0">
              <a:solidFill>
                <a:srgbClr val="000000"/>
              </a:solidFill>
              <a:effectLst/>
              <a:latin typeface="-webkit-standard"/>
            </a:endParaRPr>
          </a:p>
          <a:p>
            <a:pPr marL="0" indent="0" algn="just">
              <a:buNone/>
            </a:pPr>
            <a:endParaRPr lang="tr-TR" sz="1050" b="0" i="1" u="none" strike="noStrike" dirty="0">
              <a:solidFill>
                <a:srgbClr val="000000"/>
              </a:solidFill>
              <a:effectLst/>
              <a:latin typeface="-webkit-standard"/>
            </a:endParaRPr>
          </a:p>
          <a:p>
            <a:pPr marL="0" indent="0" algn="just">
              <a:buNone/>
            </a:pPr>
            <a:endParaRPr lang="tr-TR" sz="1050" b="0" i="1" u="none" strike="noStrike" dirty="0">
              <a:solidFill>
                <a:srgbClr val="000000"/>
              </a:solidFill>
              <a:effectLst/>
              <a:latin typeface="-webkit-standard"/>
            </a:endParaRPr>
          </a:p>
          <a:p>
            <a:pPr indent="0" algn="just">
              <a:lnSpc>
                <a:spcPts val="1524"/>
              </a:lnSpc>
              <a:buNone/>
            </a:pPr>
            <a:r>
              <a:rPr lang="tr-TR" sz="1800" b="1" i="1" u="none" strike="noStrike" dirty="0">
                <a:solidFill>
                  <a:srgbClr val="000000"/>
                </a:solidFill>
                <a:effectLst/>
                <a:latin typeface="inherit"/>
              </a:rPr>
              <a:t> </a:t>
            </a:r>
            <a:endParaRPr lang="tr-TR" sz="1050" b="0" i="1" u="none" strike="noStrike" dirty="0">
              <a:solidFill>
                <a:srgbClr val="000000"/>
              </a:solidFill>
              <a:effectLst/>
              <a:latin typeface="-webkit-standard"/>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961A5E73-42C2-ABC5-7AE0-449B9B0ACAC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97569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7D149-74A1-1C8D-7C7A-4033D98FDE8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18CB0A2-A2D8-2FD7-81A7-79B6B94CFE1F}"/>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6A3FAABE-E08B-389F-372F-680B66CAED5D}"/>
              </a:ext>
            </a:extLst>
          </p:cNvPr>
          <p:cNvSpPr>
            <a:spLocks noGrp="1"/>
          </p:cNvSpPr>
          <p:nvPr>
            <p:ph idx="1"/>
          </p:nvPr>
        </p:nvSpPr>
        <p:spPr>
          <a:xfrm>
            <a:off x="350874" y="1127052"/>
            <a:ext cx="8335926" cy="5316278"/>
          </a:xfrm>
        </p:spPr>
        <p:txBody>
          <a:bodyPr>
            <a:normAutofit fontScale="92500" lnSpcReduction="20000"/>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buNone/>
            </a:pPr>
            <a:r>
              <a:rPr lang="tr-TR" sz="1800" b="0" u="none" strike="noStrike" dirty="0">
                <a:solidFill>
                  <a:srgbClr val="000000"/>
                </a:solidFill>
                <a:effectLst/>
                <a:latin typeface="-webkit-standard"/>
              </a:rPr>
              <a:t>Aile mahkemeleri</a:t>
            </a:r>
          </a:p>
          <a:p>
            <a:pPr marL="0" indent="0">
              <a:buNone/>
            </a:pPr>
            <a:endParaRPr lang="tr-TR" sz="1100" b="1" dirty="0">
              <a:solidFill>
                <a:srgbClr val="000000"/>
              </a:solidFill>
              <a:effectLst/>
              <a:latin typeface="Times New Roman" panose="02020603050405020304" pitchFamily="18" charset="0"/>
            </a:endParaRPr>
          </a:p>
          <a:p>
            <a:pPr marL="0" indent="0">
              <a:buNone/>
            </a:pPr>
            <a:r>
              <a:rPr lang="tr-TR" sz="1600" dirty="0">
                <a:solidFill>
                  <a:srgbClr val="000000"/>
                </a:solidFill>
                <a:effectLst/>
              </a:rPr>
              <a:t>4787 sayılı Aile mahkemelerinin kuruluş, görev ve</a:t>
            </a:r>
            <a:r>
              <a:rPr lang="tr-TR" sz="1600" dirty="0">
                <a:solidFill>
                  <a:srgbClr val="000000"/>
                </a:solidFill>
              </a:rPr>
              <a:t> </a:t>
            </a:r>
            <a:r>
              <a:rPr lang="tr-TR" sz="1600" dirty="0">
                <a:solidFill>
                  <a:srgbClr val="000000"/>
                </a:solidFill>
                <a:effectLst/>
              </a:rPr>
              <a:t>yargılama usullerine dair kanun ile kurulmuş, görev ve usulü belirlenmiştir.</a:t>
            </a:r>
          </a:p>
          <a:p>
            <a:pPr marL="0" indent="0">
              <a:buNone/>
            </a:pPr>
            <a:endParaRPr lang="tr-TR" sz="1600" dirty="0">
              <a:solidFill>
                <a:srgbClr val="000000"/>
              </a:solidFill>
              <a:effectLst/>
            </a:endParaRPr>
          </a:p>
          <a:p>
            <a:pPr marL="0" indent="0">
              <a:buNone/>
            </a:pPr>
            <a:r>
              <a:rPr lang="tr-TR" sz="1700" i="1" dirty="0">
                <a:solidFill>
                  <a:srgbClr val="000000"/>
                </a:solidFill>
              </a:rPr>
              <a:t> </a:t>
            </a:r>
            <a:r>
              <a:rPr lang="tr-TR" sz="1700" dirty="0">
                <a:solidFill>
                  <a:srgbClr val="000000"/>
                </a:solidFill>
                <a:effectLst/>
              </a:rPr>
              <a:t>Aile mahkemelerinin görevleri</a:t>
            </a:r>
          </a:p>
          <a:p>
            <a:pPr marL="0" indent="0">
              <a:buNone/>
            </a:pPr>
            <a:r>
              <a:rPr lang="tr-TR" sz="1700" b="1" dirty="0">
                <a:solidFill>
                  <a:srgbClr val="000000"/>
                </a:solidFill>
                <a:effectLst/>
              </a:rPr>
              <a:t>Madde 4-</a:t>
            </a:r>
            <a:r>
              <a:rPr lang="tr-TR" sz="1700" dirty="0">
                <a:solidFill>
                  <a:srgbClr val="000000"/>
                </a:solidFill>
                <a:effectLst/>
              </a:rPr>
              <a:t> Aile mahkemeleri, aşağıdaki dava ve işleri görürler:</a:t>
            </a:r>
          </a:p>
          <a:p>
            <a:pPr marL="0" indent="0">
              <a:buNone/>
            </a:pPr>
            <a:r>
              <a:rPr lang="tr-TR" sz="1700" dirty="0">
                <a:solidFill>
                  <a:srgbClr val="000000"/>
                </a:solidFill>
                <a:effectLst/>
              </a:rPr>
              <a:t>22.11.2001 tarihli ve 4721 sayılı Türk Medenî Kanununun Üçüncü Kısım hariç olmak üzere İkinci Kitabı ile 3.12.2001 tarihli ve 4722 sayılı Türk Medenî Kanununun Yürürlüğü ve Uygulama Şekli Hakkında Kanuna göre aile hukukundan doğan dava ve işler,</a:t>
            </a:r>
          </a:p>
          <a:p>
            <a:pPr marL="0" indent="0">
              <a:buNone/>
            </a:pPr>
            <a:r>
              <a:rPr lang="tr-TR" sz="1700" dirty="0">
                <a:solidFill>
                  <a:srgbClr val="000000"/>
                </a:solidFill>
                <a:effectLst/>
              </a:rPr>
              <a:t> 20.5.1982 tarihli ve 2675 sayılı Milletlerarası Özel Hukuk ve Usul Hukuku Hakkında Kanuna göre aile hukukuna ilişkin yabancı mahkeme kararlarının tanıma </a:t>
            </a:r>
          </a:p>
          <a:p>
            <a:pPr marL="0" indent="0" algn="just">
              <a:buNone/>
            </a:pPr>
            <a:endParaRPr lang="tr-TR" sz="1800" i="1" dirty="0">
              <a:solidFill>
                <a:srgbClr val="000000"/>
              </a:solidFill>
            </a:endParaRPr>
          </a:p>
          <a:p>
            <a:pPr marL="0" indent="0" algn="just">
              <a:buNone/>
            </a:pPr>
            <a:r>
              <a:rPr lang="tr-TR" sz="1800" b="0" u="none" strike="noStrike" dirty="0">
                <a:solidFill>
                  <a:srgbClr val="000000"/>
                </a:solidFill>
                <a:effectLst/>
              </a:rPr>
              <a:t>4721 sayılı Türk Medeni Kanunu’nun İkinci Kitabının Birinci Kısmında Düzenlenen (</a:t>
            </a:r>
            <a:r>
              <a:rPr lang="tr-TR" sz="1800" b="1" u="none" strike="noStrike" dirty="0">
                <a:solidFill>
                  <a:srgbClr val="000000"/>
                </a:solidFill>
                <a:effectLst/>
              </a:rPr>
              <a:t>nişanlanma, evlenme, boşanma ve mal rejimleriyle ilgili uyuşmazlıklar</a:t>
            </a:r>
            <a:r>
              <a:rPr lang="tr-TR" sz="1800" b="0" u="none" strike="noStrike" dirty="0">
                <a:solidFill>
                  <a:srgbClr val="000000"/>
                </a:solidFill>
                <a:effectLst/>
              </a:rPr>
              <a:t>; ikinci kısmında düzenlenen </a:t>
            </a:r>
            <a:r>
              <a:rPr lang="tr-TR" sz="1800" b="0" u="none" strike="noStrike" dirty="0" err="1">
                <a:solidFill>
                  <a:srgbClr val="000000"/>
                </a:solidFill>
                <a:effectLst/>
              </a:rPr>
              <a:t>soybağına</a:t>
            </a:r>
            <a:r>
              <a:rPr lang="tr-TR" sz="1800" b="0" u="none" strike="noStrike" dirty="0">
                <a:solidFill>
                  <a:srgbClr val="000000"/>
                </a:solidFill>
                <a:effectLst/>
              </a:rPr>
              <a:t> ilişkin uyuşmazlıklar (</a:t>
            </a:r>
            <a:r>
              <a:rPr lang="tr-TR" sz="1800" b="1" u="none" strike="noStrike" dirty="0">
                <a:solidFill>
                  <a:srgbClr val="000000"/>
                </a:solidFill>
                <a:effectLst/>
              </a:rPr>
              <a:t>babalık davası, tanıma, evlat edinme</a:t>
            </a:r>
            <a:r>
              <a:rPr lang="tr-TR" sz="1800" b="0" u="none" strike="noStrike" dirty="0">
                <a:solidFill>
                  <a:srgbClr val="000000"/>
                </a:solidFill>
                <a:effectLst/>
              </a:rPr>
              <a:t>) aile ilgili uyuşmazlıklar (</a:t>
            </a:r>
            <a:r>
              <a:rPr lang="tr-TR" sz="1800" b="1" u="none" strike="noStrike" dirty="0">
                <a:solidFill>
                  <a:srgbClr val="000000"/>
                </a:solidFill>
                <a:effectLst/>
              </a:rPr>
              <a:t>nafaka, aile malları</a:t>
            </a:r>
            <a:r>
              <a:rPr lang="tr-TR" sz="1800" b="0" u="none" strike="noStrike" dirty="0">
                <a:solidFill>
                  <a:srgbClr val="000000"/>
                </a:solidFill>
                <a:effectLst/>
              </a:rPr>
              <a:t>) aile mahkemelerinin görev alanına dahildir.</a:t>
            </a:r>
            <a:endParaRPr lang="tr-TR" sz="1800" dirty="0">
              <a:solidFill>
                <a:srgbClr val="000000"/>
              </a:solidFill>
            </a:endParaRPr>
          </a:p>
          <a:p>
            <a:pPr marL="0" indent="0" algn="just">
              <a:buNone/>
            </a:pPr>
            <a:endParaRPr lang="tr-TR" sz="1800" b="1" i="1" u="none" strike="noStrike" dirty="0">
              <a:solidFill>
                <a:srgbClr val="000000"/>
              </a:solidFill>
              <a:effectLst/>
            </a:endParaRPr>
          </a:p>
          <a:p>
            <a:pPr marL="0" indent="0" algn="just">
              <a:buNone/>
            </a:pPr>
            <a:r>
              <a:rPr lang="tr-TR" sz="1800" dirty="0">
                <a:solidFill>
                  <a:srgbClr val="000000"/>
                </a:solidFill>
              </a:rPr>
              <a:t>Aile hukukuna ilişkin çekişmesiz yargı işleri de aile mahkemelerinin görev alanına dahildir. (velayetin kaldırılması, velayetin değiştirilmesi)</a:t>
            </a:r>
            <a:endParaRPr lang="tr-TR" sz="1600" i="1" dirty="0">
              <a:solidFill>
                <a:srgbClr val="000000"/>
              </a:solidFill>
            </a:endParaRPr>
          </a:p>
          <a:p>
            <a:pPr marL="0" indent="0">
              <a:buNone/>
            </a:pPr>
            <a:endParaRPr lang="tr-TR" sz="1600" i="1" dirty="0">
              <a:solidFill>
                <a:srgbClr val="000000"/>
              </a:solidFill>
            </a:endParaRP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55A170BB-BFAB-454E-77DD-7424DCE2D58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326182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D6A15-0B1F-0574-8987-B928AA91FE6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BDAD5A3-C74E-BB4A-E5A9-44BDDCDECCE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5A3CC4B7-AE67-BC7B-B448-8046D8B09C4A}"/>
              </a:ext>
            </a:extLst>
          </p:cNvPr>
          <p:cNvSpPr>
            <a:spLocks noGrp="1"/>
          </p:cNvSpPr>
          <p:nvPr>
            <p:ph idx="1"/>
          </p:nvPr>
        </p:nvSpPr>
        <p:spPr>
          <a:xfrm>
            <a:off x="350874" y="1127052"/>
            <a:ext cx="8335926" cy="5316278"/>
          </a:xfrm>
        </p:spPr>
        <p:txBody>
          <a:bodyPr>
            <a:normAutofit fontScale="70000" lnSpcReduction="20000"/>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buNone/>
            </a:pPr>
            <a:r>
              <a:rPr lang="tr-TR" sz="2100" b="0" u="none" strike="noStrike" dirty="0">
                <a:solidFill>
                  <a:srgbClr val="000000"/>
                </a:solidFill>
                <a:effectLst/>
                <a:latin typeface="-webkit-standard"/>
              </a:rPr>
              <a:t>Aile mahkemeleri</a:t>
            </a:r>
          </a:p>
          <a:p>
            <a:pPr marL="0" indent="0">
              <a:buNone/>
            </a:pPr>
            <a:endParaRPr lang="tr-TR" sz="2100" b="1" dirty="0">
              <a:solidFill>
                <a:srgbClr val="000000"/>
              </a:solidFill>
              <a:effectLst/>
              <a:latin typeface="Times New Roman" panose="02020603050405020304" pitchFamily="18" charset="0"/>
            </a:endParaRPr>
          </a:p>
          <a:p>
            <a:pPr marL="0" indent="0">
              <a:buNone/>
            </a:pPr>
            <a:r>
              <a:rPr lang="tr-TR" sz="2100" dirty="0">
                <a:solidFill>
                  <a:srgbClr val="000000"/>
                </a:solidFill>
                <a:effectLst/>
              </a:rPr>
              <a:t>4787 sayılı Aile mahkemelerinin kuruluş, görev ve</a:t>
            </a:r>
            <a:r>
              <a:rPr lang="tr-TR" sz="2100" dirty="0">
                <a:solidFill>
                  <a:srgbClr val="000000"/>
                </a:solidFill>
              </a:rPr>
              <a:t> </a:t>
            </a:r>
            <a:r>
              <a:rPr lang="tr-TR" sz="2100" dirty="0">
                <a:solidFill>
                  <a:srgbClr val="000000"/>
                </a:solidFill>
                <a:effectLst/>
              </a:rPr>
              <a:t>yargılama usullerine dair kanun ile kurulmuş, görev ve usulü belirlenmiştir.</a:t>
            </a:r>
          </a:p>
          <a:p>
            <a:pPr marL="0" indent="0">
              <a:buNone/>
            </a:pPr>
            <a:endParaRPr lang="tr-TR" sz="2100" dirty="0">
              <a:solidFill>
                <a:srgbClr val="000000"/>
              </a:solidFill>
              <a:effectLst/>
            </a:endParaRPr>
          </a:p>
          <a:p>
            <a:pPr marL="0" indent="0">
              <a:buNone/>
            </a:pPr>
            <a:r>
              <a:rPr lang="tr-TR" sz="2100" i="1" dirty="0">
                <a:solidFill>
                  <a:srgbClr val="000000"/>
                </a:solidFill>
              </a:rPr>
              <a:t> </a:t>
            </a:r>
            <a:r>
              <a:rPr lang="tr-TR" sz="2100" dirty="0">
                <a:solidFill>
                  <a:srgbClr val="000000"/>
                </a:solidFill>
                <a:effectLst/>
              </a:rPr>
              <a:t>Aile mahkemelerinin görevleri</a:t>
            </a:r>
          </a:p>
          <a:p>
            <a:pPr marL="0" indent="0">
              <a:buNone/>
            </a:pPr>
            <a:r>
              <a:rPr lang="tr-TR" sz="2100" b="1" dirty="0">
                <a:solidFill>
                  <a:srgbClr val="000000"/>
                </a:solidFill>
                <a:effectLst/>
              </a:rPr>
              <a:t>Madde 4-</a:t>
            </a:r>
            <a:r>
              <a:rPr lang="tr-TR" sz="2100" dirty="0">
                <a:solidFill>
                  <a:srgbClr val="000000"/>
                </a:solidFill>
                <a:effectLst/>
              </a:rPr>
              <a:t> Aile mahkemeleri, aşağıdaki dava ve işleri görürler:</a:t>
            </a:r>
          </a:p>
          <a:p>
            <a:pPr marL="0" indent="0">
              <a:buNone/>
            </a:pPr>
            <a:r>
              <a:rPr lang="tr-TR" sz="2100" dirty="0">
                <a:solidFill>
                  <a:srgbClr val="000000"/>
                </a:solidFill>
                <a:effectLst/>
              </a:rPr>
              <a:t>22.11.2001 tarihli ve 4721 sayılı Türk Medenî Kanununun Üçüncü Kısım hariç olmak üzere İkinci Kitabı ile 3.12.2001 tarihli ve 4722 sayılı Türk Medenî Kanununun Yürürlüğü ve Uygulama Şekli Hakkında Kanuna göre aile hukukundan doğan dava ve işler,</a:t>
            </a:r>
          </a:p>
          <a:p>
            <a:pPr marL="0" indent="0">
              <a:buNone/>
            </a:pPr>
            <a:r>
              <a:rPr lang="tr-TR" sz="2100" dirty="0">
                <a:solidFill>
                  <a:srgbClr val="000000"/>
                </a:solidFill>
                <a:effectLst/>
              </a:rPr>
              <a:t> 20.5.1982 tarihli ve 2675 sayılı Milletlerarası Özel Hukuk ve Usul Hukuku Hakkında Kanuna göre aile hukukuna ilişkin yabancı mahkeme kararlarının tanıma ve tenfizi</a:t>
            </a:r>
          </a:p>
          <a:p>
            <a:pPr marL="0" indent="0">
              <a:buNone/>
            </a:pPr>
            <a:r>
              <a:rPr lang="tr-TR" sz="2100" dirty="0">
                <a:solidFill>
                  <a:srgbClr val="000000"/>
                </a:solidFill>
                <a:effectLst/>
              </a:rPr>
              <a:t>3. Kanunlarla verilen diğer görevler.</a:t>
            </a:r>
          </a:p>
          <a:p>
            <a:pPr marL="0" indent="0" algn="just">
              <a:buNone/>
            </a:pPr>
            <a:endParaRPr lang="tr-TR" sz="2100" i="1" dirty="0">
              <a:solidFill>
                <a:srgbClr val="000000"/>
              </a:solidFill>
            </a:endParaRPr>
          </a:p>
          <a:p>
            <a:pPr marL="0" indent="0" algn="just">
              <a:buNone/>
            </a:pPr>
            <a:r>
              <a:rPr lang="tr-TR" sz="2100" b="0" u="none" strike="noStrike" dirty="0">
                <a:solidFill>
                  <a:srgbClr val="000000"/>
                </a:solidFill>
                <a:effectLst/>
              </a:rPr>
              <a:t>4721 sayılı Türk Medeni Kanunu’nun İkinci Kitabının Birinci Kısmında Düzenlenen (</a:t>
            </a:r>
            <a:r>
              <a:rPr lang="tr-TR" sz="2100" b="1" u="none" strike="noStrike" dirty="0">
                <a:solidFill>
                  <a:srgbClr val="000000"/>
                </a:solidFill>
                <a:effectLst/>
              </a:rPr>
              <a:t>nişanlanma, evlenme, boşanma ve mal rejimleriyle ilgili uyuşmazlıklar</a:t>
            </a:r>
            <a:r>
              <a:rPr lang="tr-TR" sz="2100" b="0" u="none" strike="noStrike" dirty="0">
                <a:solidFill>
                  <a:srgbClr val="000000"/>
                </a:solidFill>
                <a:effectLst/>
              </a:rPr>
              <a:t>; ikinci kısmında düzenlenen </a:t>
            </a:r>
            <a:r>
              <a:rPr lang="tr-TR" sz="2100" b="0" u="none" strike="noStrike" dirty="0" err="1">
                <a:solidFill>
                  <a:srgbClr val="000000"/>
                </a:solidFill>
                <a:effectLst/>
              </a:rPr>
              <a:t>soybağına</a:t>
            </a:r>
            <a:r>
              <a:rPr lang="tr-TR" sz="2100" b="0" u="none" strike="noStrike" dirty="0">
                <a:solidFill>
                  <a:srgbClr val="000000"/>
                </a:solidFill>
                <a:effectLst/>
              </a:rPr>
              <a:t> ilişkin uyuşmazlıklar (</a:t>
            </a:r>
            <a:r>
              <a:rPr lang="tr-TR" sz="2100" b="1" u="none" strike="noStrike" dirty="0">
                <a:solidFill>
                  <a:srgbClr val="000000"/>
                </a:solidFill>
                <a:effectLst/>
              </a:rPr>
              <a:t>babalık davası, tanıma, evlat edinme</a:t>
            </a:r>
            <a:r>
              <a:rPr lang="tr-TR" sz="2100" b="0" u="none" strike="noStrike" dirty="0">
                <a:solidFill>
                  <a:srgbClr val="000000"/>
                </a:solidFill>
                <a:effectLst/>
              </a:rPr>
              <a:t>) aile ilgili uyuşmazlıklar (</a:t>
            </a:r>
            <a:r>
              <a:rPr lang="tr-TR" sz="2100" b="1" u="none" strike="noStrike" dirty="0">
                <a:solidFill>
                  <a:srgbClr val="000000"/>
                </a:solidFill>
                <a:effectLst/>
              </a:rPr>
              <a:t>nafaka, aile malları</a:t>
            </a:r>
            <a:r>
              <a:rPr lang="tr-TR" sz="2100" b="0" u="none" strike="noStrike" dirty="0">
                <a:solidFill>
                  <a:srgbClr val="000000"/>
                </a:solidFill>
                <a:effectLst/>
              </a:rPr>
              <a:t>) aile mahkemelerinin görev alanına dahildir.</a:t>
            </a:r>
            <a:endParaRPr lang="tr-TR" sz="2100" dirty="0">
              <a:solidFill>
                <a:srgbClr val="000000"/>
              </a:solidFill>
            </a:endParaRPr>
          </a:p>
          <a:p>
            <a:pPr marL="0" indent="0" algn="just">
              <a:buNone/>
            </a:pPr>
            <a:endParaRPr lang="tr-TR" sz="2100" b="1" i="1" u="none" strike="noStrike" dirty="0">
              <a:solidFill>
                <a:srgbClr val="000000"/>
              </a:solidFill>
              <a:effectLst/>
            </a:endParaRPr>
          </a:p>
          <a:p>
            <a:pPr marL="0" indent="0" algn="just">
              <a:buNone/>
            </a:pPr>
            <a:r>
              <a:rPr lang="tr-TR" sz="2100" dirty="0">
                <a:solidFill>
                  <a:srgbClr val="000000"/>
                </a:solidFill>
              </a:rPr>
              <a:t>Aile hukukuna ilişkin çekişmesiz yargı işleri de aile mahkemelerinin görev alanına dahildir. (velayetin kaldırılması, velayetin değiştirilmesi)</a:t>
            </a:r>
            <a:endParaRPr lang="tr-TR" sz="2100" i="1" dirty="0">
              <a:solidFill>
                <a:srgbClr val="000000"/>
              </a:solidFill>
            </a:endParaRPr>
          </a:p>
          <a:p>
            <a:pPr marL="0" indent="0">
              <a:buNone/>
            </a:pPr>
            <a:endParaRPr lang="tr-TR" sz="1600" i="1" dirty="0">
              <a:solidFill>
                <a:srgbClr val="000000"/>
              </a:solidFill>
            </a:endParaRP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50EEDB83-38CC-29E1-F3D2-F78018B91B5F}"/>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807788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91965-9C32-72AC-A123-CEAD7C8273C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C8E9EBC-251F-3EAA-61D3-E2E3A2E87918}"/>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4DA6AAB-6A02-B7CE-A7C3-E83645167A46}"/>
              </a:ext>
            </a:extLst>
          </p:cNvPr>
          <p:cNvSpPr>
            <a:spLocks noGrp="1"/>
          </p:cNvSpPr>
          <p:nvPr>
            <p:ph idx="1"/>
          </p:nvPr>
        </p:nvSpPr>
        <p:spPr>
          <a:xfrm>
            <a:off x="350874" y="1127052"/>
            <a:ext cx="8335926" cy="5316278"/>
          </a:xfrm>
        </p:spPr>
        <p:txBody>
          <a:bodyPr>
            <a:normAutofit fontScale="85000" lnSpcReduction="20000"/>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buNone/>
            </a:pPr>
            <a:r>
              <a:rPr lang="tr-TR" sz="2100" b="0" u="none" strike="noStrike" dirty="0">
                <a:solidFill>
                  <a:srgbClr val="000000"/>
                </a:solidFill>
                <a:effectLst/>
                <a:latin typeface="-webkit-standard"/>
              </a:rPr>
              <a:t>Aile mahkemeleri</a:t>
            </a:r>
          </a:p>
          <a:p>
            <a:pPr marL="0" indent="0">
              <a:buNone/>
            </a:pPr>
            <a:endParaRPr lang="tr-TR" sz="2100" b="1" dirty="0">
              <a:solidFill>
                <a:srgbClr val="000000"/>
              </a:solidFill>
              <a:effectLst/>
              <a:latin typeface="Times New Roman" panose="02020603050405020304" pitchFamily="18" charset="0"/>
            </a:endParaRPr>
          </a:p>
          <a:p>
            <a:pPr marL="0" indent="0" algn="just">
              <a:buNone/>
            </a:pPr>
            <a:r>
              <a:rPr lang="tr-TR" sz="1600" dirty="0">
                <a:solidFill>
                  <a:srgbClr val="000000"/>
                </a:solidFill>
                <a:effectLst/>
              </a:rPr>
              <a:t>4787 Sayılı Aile Mahkemelerinin Kuruluş, Görev ve</a:t>
            </a:r>
            <a:r>
              <a:rPr lang="tr-TR" sz="1600" dirty="0">
                <a:solidFill>
                  <a:srgbClr val="000000"/>
                </a:solidFill>
              </a:rPr>
              <a:t> </a:t>
            </a:r>
            <a:r>
              <a:rPr lang="tr-TR" sz="1600" dirty="0">
                <a:solidFill>
                  <a:srgbClr val="000000"/>
                </a:solidFill>
                <a:effectLst/>
              </a:rPr>
              <a:t>Yargılama Usullerine Dair Kanun </a:t>
            </a:r>
          </a:p>
          <a:p>
            <a:pPr marL="0" indent="0" algn="just">
              <a:buNone/>
            </a:pPr>
            <a:r>
              <a:rPr lang="tr-TR" sz="1600" b="1" dirty="0">
                <a:solidFill>
                  <a:srgbClr val="000000"/>
                </a:solidFill>
                <a:effectLst/>
              </a:rPr>
              <a:t>Madde 6-</a:t>
            </a:r>
            <a:r>
              <a:rPr lang="tr-TR" sz="1600" dirty="0">
                <a:solidFill>
                  <a:srgbClr val="000000"/>
                </a:solidFill>
                <a:effectLst/>
              </a:rPr>
              <a:t> Aile mahkemesi, diğer kanunlardaki hükümler saklı kalmak üzere görev alanına giren konularda:</a:t>
            </a:r>
          </a:p>
          <a:p>
            <a:pPr marL="0" indent="0" algn="just">
              <a:buNone/>
            </a:pPr>
            <a:r>
              <a:rPr lang="tr-TR" sz="1600" dirty="0">
                <a:solidFill>
                  <a:srgbClr val="000000"/>
                </a:solidFill>
                <a:effectLst/>
              </a:rPr>
              <a:t>1. Yetişkinler hakkında;</a:t>
            </a:r>
          </a:p>
          <a:p>
            <a:pPr marL="228600" indent="-228600" algn="just">
              <a:buAutoNum type="alphaLcParenR"/>
            </a:pPr>
            <a:r>
              <a:rPr lang="tr-TR" sz="1600" dirty="0">
                <a:solidFill>
                  <a:srgbClr val="000000"/>
                </a:solidFill>
                <a:effectLst/>
              </a:rPr>
              <a:t>Evlilik birliğinden doğan yükümlülükleri konusunda eşleri uyararak, gerektiğinde uzlaştırmaya,</a:t>
            </a:r>
          </a:p>
          <a:p>
            <a:pPr marL="0" indent="0" algn="just">
              <a:buNone/>
            </a:pPr>
            <a:r>
              <a:rPr lang="tr-TR" sz="1600" dirty="0">
                <a:solidFill>
                  <a:srgbClr val="000000"/>
                </a:solidFill>
                <a:effectLst/>
              </a:rPr>
              <a:t>b) Ailenin ekonomik varlığının korunması veya evlilik birliğinden doğan malî yükümlülüklerin yerine getirilmesine ilişkin gerekli önlemleri almaya,</a:t>
            </a:r>
          </a:p>
          <a:p>
            <a:pPr marL="0" indent="0" algn="just">
              <a:buNone/>
            </a:pPr>
            <a:r>
              <a:rPr lang="tr-TR" sz="1600" dirty="0">
                <a:solidFill>
                  <a:srgbClr val="000000"/>
                </a:solidFill>
                <a:effectLst/>
              </a:rPr>
              <a:t>c) Resmî veya özel sağlık veya sosyal hizmet kurumlarına, huzur evlerine veya benzeri yerlere yerleştirmeye,</a:t>
            </a:r>
          </a:p>
          <a:p>
            <a:pPr marL="0" indent="0" algn="just">
              <a:buNone/>
            </a:pPr>
            <a:r>
              <a:rPr lang="tr-TR" sz="1600" dirty="0">
                <a:solidFill>
                  <a:srgbClr val="000000"/>
                </a:solidFill>
                <a:effectLst/>
              </a:rPr>
              <a:t>d) Bir meslek edinme kursuna veya uygun görülecek bir eğitim kurumuna vermeye,</a:t>
            </a:r>
          </a:p>
          <a:p>
            <a:pPr marL="0" indent="0" algn="just">
              <a:buNone/>
            </a:pPr>
            <a:r>
              <a:rPr lang="tr-TR" sz="1600" dirty="0">
                <a:solidFill>
                  <a:srgbClr val="000000"/>
                </a:solidFill>
                <a:effectLst/>
              </a:rPr>
              <a:t>2. Küçükler hakkında;</a:t>
            </a:r>
          </a:p>
          <a:p>
            <a:pPr marL="0" indent="0" algn="just">
              <a:buNone/>
            </a:pPr>
            <a:r>
              <a:rPr lang="tr-TR" sz="1600" dirty="0">
                <a:solidFill>
                  <a:srgbClr val="000000"/>
                </a:solidFill>
                <a:effectLst/>
              </a:rPr>
              <a:t>a) Bakım ve gözetime yönelik nafaka yükümlülüğü konusunda gerekli önlemleri almaya,</a:t>
            </a:r>
          </a:p>
          <a:p>
            <a:pPr marL="0" indent="0" algn="just">
              <a:buNone/>
            </a:pPr>
            <a:r>
              <a:rPr lang="tr-TR" sz="1600" dirty="0">
                <a:solidFill>
                  <a:srgbClr val="000000"/>
                </a:solidFill>
                <a:effectLst/>
              </a:rPr>
              <a:t>b) Bedensel ve zihinsel gelişmesi tehlikede bulunan veya manen terk edilmiş halde kalan küçüğü, ana ve babadan</a:t>
            </a:r>
          </a:p>
          <a:p>
            <a:pPr marL="0" indent="0" algn="just">
              <a:buNone/>
            </a:pPr>
            <a:r>
              <a:rPr lang="tr-TR" sz="1600" dirty="0">
                <a:solidFill>
                  <a:srgbClr val="000000"/>
                </a:solidFill>
                <a:effectLst/>
              </a:rPr>
              <a:t>alarak bir aile yanına veya resmî ya da özel sağlık kurumuna veya eğitimi güç çocuklara mahsus kuruma yerleştirmeye,</a:t>
            </a:r>
          </a:p>
          <a:p>
            <a:pPr marL="0" indent="0" algn="just">
              <a:buNone/>
            </a:pPr>
            <a:r>
              <a:rPr lang="tr-TR" sz="1600" dirty="0">
                <a:solidFill>
                  <a:srgbClr val="000000"/>
                </a:solidFill>
                <a:effectLst/>
              </a:rPr>
              <a:t>c) Çocuk mallarının yönetimi ve korunmasına ilişkin önlemleri almaya,</a:t>
            </a:r>
          </a:p>
          <a:p>
            <a:pPr marL="0" indent="0" algn="just">
              <a:buNone/>
            </a:pPr>
            <a:r>
              <a:rPr lang="tr-TR" sz="1600" dirty="0">
                <a:solidFill>
                  <a:srgbClr val="000000"/>
                </a:solidFill>
                <a:effectLst/>
              </a:rPr>
              <a:t>d) Genel ve katma bütçeli daireler, mahallî idareler, kamu iktisadî teşebbüsleri ve bankalar tarafından kurulmuş</a:t>
            </a:r>
          </a:p>
          <a:p>
            <a:pPr marL="0" indent="0" algn="just">
              <a:buNone/>
            </a:pPr>
            <a:r>
              <a:rPr lang="tr-TR" sz="1600" dirty="0">
                <a:solidFill>
                  <a:srgbClr val="000000"/>
                </a:solidFill>
                <a:effectLst/>
              </a:rPr>
              <a:t>teşekkül, müessese veya işletmelere veya benzeri işyerlerine yahut meslek sahibi birinin yanına yerleştirmeye,</a:t>
            </a:r>
          </a:p>
          <a:p>
            <a:pPr marL="0" indent="0" algn="just">
              <a:buNone/>
            </a:pPr>
            <a:r>
              <a:rPr lang="tr-TR" sz="1600" dirty="0">
                <a:solidFill>
                  <a:srgbClr val="000000"/>
                </a:solidFill>
                <a:effectLst/>
              </a:rPr>
              <a:t>Karar verebilir.</a:t>
            </a:r>
          </a:p>
          <a:p>
            <a:pPr marL="0" indent="0">
              <a:buNone/>
            </a:pPr>
            <a:endParaRPr lang="tr-TR" sz="1600" i="1" dirty="0">
              <a:solidFill>
                <a:srgbClr val="000000"/>
              </a:solidFill>
            </a:endParaRP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7770F463-1A4B-404F-2B51-581E26765D6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735125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13093-23A1-AE69-A629-72D733C661B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C2189FF-E757-D640-7232-1B2BAB3197CB}"/>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D4F7FB7C-7469-7EA9-D487-E7FC538026CF}"/>
              </a:ext>
            </a:extLst>
          </p:cNvPr>
          <p:cNvSpPr>
            <a:spLocks noGrp="1"/>
          </p:cNvSpPr>
          <p:nvPr>
            <p:ph idx="1"/>
          </p:nvPr>
        </p:nvSpPr>
        <p:spPr>
          <a:xfrm>
            <a:off x="350874" y="1127052"/>
            <a:ext cx="8335926" cy="5316278"/>
          </a:xfrm>
        </p:spPr>
        <p:txBody>
          <a:bodyPr>
            <a:normAutofit/>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buNone/>
            </a:pPr>
            <a:r>
              <a:rPr lang="tr-TR" sz="2100" b="0" u="none" strike="noStrike" dirty="0">
                <a:solidFill>
                  <a:srgbClr val="000000"/>
                </a:solidFill>
                <a:effectLst/>
                <a:latin typeface="-webkit-standard"/>
              </a:rPr>
              <a:t>Aile mahkemeleri</a:t>
            </a:r>
          </a:p>
          <a:p>
            <a:pPr marL="0" indent="0" algn="just">
              <a:buNone/>
            </a:pPr>
            <a:endParaRPr lang="tr-TR" sz="2100" b="1" i="1" dirty="0">
              <a:solidFill>
                <a:srgbClr val="000000"/>
              </a:solidFill>
              <a:effectLst/>
              <a:latin typeface="Times New Roman" panose="02020603050405020304" pitchFamily="18" charset="0"/>
            </a:endParaRPr>
          </a:p>
          <a:p>
            <a:pPr marL="0" indent="0" algn="just">
              <a:buNone/>
            </a:pPr>
            <a:r>
              <a:rPr lang="tr-TR" sz="1600" dirty="0">
                <a:solidFill>
                  <a:srgbClr val="000000"/>
                </a:solidFill>
              </a:rPr>
              <a:t>5395 sayılı Çocuk Koruma Kanunu geçici m.1/4 gereğince, çocuk mahkemesi bulunmayan yerlerde, bu mahkeme kurulup göreve başlayıncaya kadar korunmaya ihtiyacı olan çocuklar hakkında tedbir kararlarında aile (veya asliye hukuk) mahkemeleri görevlidir.</a:t>
            </a:r>
          </a:p>
          <a:p>
            <a:pPr marL="0" indent="0" algn="just">
              <a:buNone/>
            </a:pPr>
            <a:endParaRPr lang="tr-TR" sz="1600" dirty="0">
              <a:solidFill>
                <a:srgbClr val="000000"/>
              </a:solidFill>
            </a:endParaRPr>
          </a:p>
          <a:p>
            <a:pPr marL="0" indent="0" algn="just">
              <a:buNone/>
            </a:pPr>
            <a:r>
              <a:rPr lang="tr-TR" sz="1600" dirty="0">
                <a:solidFill>
                  <a:srgbClr val="000000"/>
                </a:solidFill>
              </a:rPr>
              <a:t>6284 sayılı Ailenin Korunması ve Kadına Karşı Şiddetin Önlenmesine Dair Kanun kapsamında verilecek koruyucu ve önleyici tedbir kararı gereğince aile mahkemesi görevlidir.</a:t>
            </a:r>
          </a:p>
          <a:p>
            <a:pPr marL="0" indent="0">
              <a:buNone/>
            </a:pPr>
            <a:r>
              <a:rPr lang="tr-TR" sz="1600" i="1" dirty="0">
                <a:solidFill>
                  <a:srgbClr val="000000"/>
                </a:solidFill>
              </a:rPr>
              <a:t> </a:t>
            </a: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3A94EC89-EEDE-F9F8-A25E-2117791DBEC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1801379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9E39D-E636-FB25-E6A6-8BD515009BE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D1A73FE-532E-4EE4-8571-D08D11B6EBF9}"/>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D5CF7B12-88B0-E55C-5682-B3978FA62444}"/>
              </a:ext>
            </a:extLst>
          </p:cNvPr>
          <p:cNvSpPr>
            <a:spLocks noGrp="1"/>
          </p:cNvSpPr>
          <p:nvPr>
            <p:ph idx="1"/>
          </p:nvPr>
        </p:nvSpPr>
        <p:spPr>
          <a:xfrm>
            <a:off x="350874" y="1127052"/>
            <a:ext cx="8335926" cy="5316278"/>
          </a:xfrm>
        </p:spPr>
        <p:txBody>
          <a:bodyPr>
            <a:normAutofit/>
          </a:bodyPr>
          <a:lstStyle/>
          <a:p>
            <a:pPr algn="just"/>
            <a:endParaRPr lang="tr-TR" sz="1100" dirty="0">
              <a:solidFill>
                <a:srgbClr val="000000"/>
              </a:solidFill>
            </a:endParaRPr>
          </a:p>
          <a:p>
            <a:pPr marL="0" indent="0" algn="just">
              <a:buNone/>
            </a:pPr>
            <a:endParaRPr lang="tr-TR" sz="1050" i="1" dirty="0">
              <a:solidFill>
                <a:srgbClr val="000000"/>
              </a:solidFill>
              <a:latin typeface="-webkit-standard"/>
            </a:endParaRPr>
          </a:p>
          <a:p>
            <a:pPr marL="0" indent="0">
              <a:buNone/>
            </a:pPr>
            <a:r>
              <a:rPr lang="tr-TR" sz="2100" b="0" u="none" strike="noStrike" dirty="0">
                <a:solidFill>
                  <a:srgbClr val="000000"/>
                </a:solidFill>
                <a:effectLst/>
                <a:latin typeface="-webkit-standard"/>
              </a:rPr>
              <a:t>BAM (Bölge Adliye Mahkemeleri)</a:t>
            </a:r>
          </a:p>
          <a:p>
            <a:pPr marL="0" indent="0">
              <a:buNone/>
            </a:pPr>
            <a:endParaRPr lang="tr-TR" sz="2100" i="1" dirty="0">
              <a:solidFill>
                <a:srgbClr val="000000"/>
              </a:solidFill>
              <a:latin typeface="-webkit-standard"/>
            </a:endParaRPr>
          </a:p>
          <a:p>
            <a:pPr marL="0" indent="0">
              <a:buNone/>
            </a:pPr>
            <a:r>
              <a:rPr lang="tr-TR" sz="1600" dirty="0"/>
              <a:t>5235 sayılı Adlî Yargı İlk Derece Mahkemeleri İle Bölge Adliye Mahkemelerinin Kuruluş, Görev Ve Yetkileri Hakkında Kanun’la kurulmuştur.</a:t>
            </a:r>
          </a:p>
          <a:p>
            <a:pPr marL="0" indent="0">
              <a:buNone/>
            </a:pPr>
            <a:endParaRPr lang="tr-TR" sz="1600" dirty="0"/>
          </a:p>
          <a:p>
            <a:pPr marL="0" indent="0">
              <a:buNone/>
            </a:pPr>
            <a:r>
              <a:rPr lang="tr-TR" sz="1600" dirty="0"/>
              <a:t>Görevleri:</a:t>
            </a:r>
          </a:p>
          <a:p>
            <a:pPr marL="0" indent="0">
              <a:buNone/>
            </a:pPr>
            <a:endParaRPr lang="tr-TR" sz="1600" dirty="0"/>
          </a:p>
          <a:p>
            <a:pPr marL="0" indent="0">
              <a:buNone/>
            </a:pPr>
            <a:r>
              <a:rPr lang="tr-TR" sz="1600" b="1" dirty="0">
                <a:solidFill>
                  <a:srgbClr val="000000"/>
                </a:solidFill>
                <a:effectLst/>
              </a:rPr>
              <a:t>Bölge adliye mahkemelerinin görevleri</a:t>
            </a:r>
            <a:endParaRPr lang="tr-TR" sz="1600" dirty="0">
              <a:solidFill>
                <a:srgbClr val="000000"/>
              </a:solidFill>
              <a:effectLst/>
            </a:endParaRPr>
          </a:p>
          <a:p>
            <a:pPr marL="0" indent="0">
              <a:buNone/>
            </a:pPr>
            <a:r>
              <a:rPr lang="tr-TR" sz="1600" b="1" dirty="0">
                <a:solidFill>
                  <a:srgbClr val="000000"/>
                </a:solidFill>
                <a:effectLst/>
              </a:rPr>
              <a:t>Madde 33-</a:t>
            </a:r>
            <a:r>
              <a:rPr lang="tr-TR" sz="1600" dirty="0">
                <a:solidFill>
                  <a:srgbClr val="000000"/>
                </a:solidFill>
                <a:effectLst/>
              </a:rPr>
              <a:t> Bölge adliye mahkemelerinin görevleri şunlardır:</a:t>
            </a:r>
          </a:p>
          <a:p>
            <a:pPr marL="0" indent="0">
              <a:buNone/>
            </a:pPr>
            <a:r>
              <a:rPr lang="tr-TR" sz="1600" dirty="0">
                <a:solidFill>
                  <a:srgbClr val="000000"/>
                </a:solidFill>
                <a:effectLst/>
              </a:rPr>
              <a:t>1. Adlî yargı ilk derece mahkemelerince verilen ve kesin olmayan hüküm ve kararlara karşı yapılacak başvuruları inceleyip karara bağlamak,</a:t>
            </a:r>
          </a:p>
          <a:p>
            <a:pPr marL="0" indent="0">
              <a:buNone/>
            </a:pPr>
            <a:r>
              <a:rPr lang="tr-TR" sz="1600" dirty="0">
                <a:solidFill>
                  <a:srgbClr val="000000"/>
                </a:solidFill>
                <a:effectLst/>
              </a:rPr>
              <a:t>2. </a:t>
            </a:r>
            <a:r>
              <a:rPr lang="tr-TR" sz="1600" b="1" dirty="0">
                <a:solidFill>
                  <a:srgbClr val="000000"/>
                </a:solidFill>
                <a:effectLst/>
              </a:rPr>
              <a:t>(Mülga: 9/2/2011 – 6110/14 </a:t>
            </a:r>
            <a:r>
              <a:rPr lang="tr-TR" sz="1600" b="1" dirty="0" err="1">
                <a:solidFill>
                  <a:srgbClr val="000000"/>
                </a:solidFill>
                <a:effectLst/>
              </a:rPr>
              <a:t>md.</a:t>
            </a:r>
            <a:r>
              <a:rPr lang="tr-TR" sz="1600" b="1" dirty="0">
                <a:solidFill>
                  <a:srgbClr val="000000"/>
                </a:solidFill>
                <a:effectLst/>
              </a:rPr>
              <a:t>)</a:t>
            </a:r>
            <a:endParaRPr lang="tr-TR" sz="1600" dirty="0">
              <a:solidFill>
                <a:srgbClr val="000000"/>
              </a:solidFill>
              <a:effectLst/>
            </a:endParaRPr>
          </a:p>
          <a:p>
            <a:pPr marL="0" indent="0">
              <a:buNone/>
            </a:pPr>
            <a:r>
              <a:rPr lang="tr-TR" sz="1600" dirty="0">
                <a:solidFill>
                  <a:srgbClr val="000000"/>
                </a:solidFill>
                <a:effectLst/>
              </a:rPr>
              <a:t>3. Kanunlarla verilen diğer görevleri yapmak.</a:t>
            </a:r>
          </a:p>
          <a:p>
            <a:pPr marL="0" indent="0">
              <a:buNone/>
            </a:pPr>
            <a:endParaRPr lang="tr-TR" sz="1600" dirty="0"/>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FA9762C-9340-FE5E-18DC-F1C9343BAC1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5368376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566E6-7B91-8002-BD00-8FACD70A6A2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7E45727-52A2-2419-F59F-EC25E147390C}"/>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2EBE976E-7C21-BDD9-B59A-2C0A50BD8F74}"/>
              </a:ext>
            </a:extLst>
          </p:cNvPr>
          <p:cNvSpPr>
            <a:spLocks noGrp="1"/>
          </p:cNvSpPr>
          <p:nvPr>
            <p:ph idx="1"/>
          </p:nvPr>
        </p:nvSpPr>
        <p:spPr>
          <a:xfrm>
            <a:off x="350874" y="1127052"/>
            <a:ext cx="8335926" cy="5316278"/>
          </a:xfrm>
        </p:spPr>
        <p:txBody>
          <a:bodyPr>
            <a:normAutofit/>
          </a:bodyPr>
          <a:lstStyle/>
          <a:p>
            <a:pPr algn="just"/>
            <a:endParaRPr lang="tr-TR" sz="1100" dirty="0">
              <a:solidFill>
                <a:srgbClr val="000000"/>
              </a:solidFill>
            </a:endParaRPr>
          </a:p>
          <a:p>
            <a:pPr marL="0" indent="0" algn="just">
              <a:buNone/>
            </a:pPr>
            <a:r>
              <a:rPr lang="tr-TR" sz="1600" dirty="0">
                <a:solidFill>
                  <a:srgbClr val="000000"/>
                </a:solidFill>
              </a:rPr>
              <a:t>Yargıtay</a:t>
            </a:r>
          </a:p>
          <a:p>
            <a:pPr marL="0" indent="0" algn="just">
              <a:buNone/>
            </a:pPr>
            <a:endParaRPr lang="tr-TR" sz="1050" i="1" dirty="0">
              <a:solidFill>
                <a:srgbClr val="000000"/>
              </a:solidFill>
              <a:latin typeface="-webkit-standard"/>
            </a:endParaRPr>
          </a:p>
          <a:p>
            <a:pPr marL="0" indent="0" algn="just">
              <a:buNone/>
            </a:pPr>
            <a:r>
              <a:rPr lang="tr-TR" sz="1600" dirty="0">
                <a:solidFill>
                  <a:srgbClr val="000000"/>
                </a:solidFill>
              </a:rPr>
              <a:t>Görev ve işleyişi 2797 sayılı Yargıtay Kanunu ile belirlenmiştir.</a:t>
            </a:r>
          </a:p>
          <a:p>
            <a:pPr marL="0" indent="0" algn="just">
              <a:buNone/>
            </a:pPr>
            <a:endParaRPr lang="tr-TR" sz="1600" dirty="0">
              <a:solidFill>
                <a:srgbClr val="000000"/>
              </a:solidFill>
            </a:endParaRPr>
          </a:p>
          <a:p>
            <a:pPr marL="0" indent="0" algn="just">
              <a:buNone/>
            </a:pPr>
            <a:r>
              <a:rPr lang="tr-TR" sz="1600" b="1" dirty="0">
                <a:solidFill>
                  <a:srgbClr val="000000"/>
                </a:solidFill>
                <a:effectLst/>
              </a:rPr>
              <a:t>Yargıtayın görevleri:</a:t>
            </a:r>
            <a:endParaRPr lang="tr-TR" sz="1600" dirty="0">
              <a:solidFill>
                <a:srgbClr val="000000"/>
              </a:solidFill>
              <a:effectLst/>
            </a:endParaRPr>
          </a:p>
          <a:p>
            <a:pPr marL="0" indent="0" algn="just">
              <a:buNone/>
            </a:pPr>
            <a:r>
              <a:rPr lang="tr-TR" sz="1600" b="1" dirty="0">
                <a:solidFill>
                  <a:srgbClr val="000000"/>
                </a:solidFill>
                <a:effectLst/>
              </a:rPr>
              <a:t>Madde 13 – </a:t>
            </a:r>
            <a:r>
              <a:rPr lang="tr-TR" sz="1600" dirty="0">
                <a:solidFill>
                  <a:srgbClr val="000000"/>
                </a:solidFill>
                <a:effectLst/>
              </a:rPr>
              <a:t>Yargıtayın görevleri şunlardır:</a:t>
            </a:r>
          </a:p>
          <a:p>
            <a:pPr marL="0" indent="0" algn="just">
              <a:buNone/>
            </a:pPr>
            <a:r>
              <a:rPr lang="tr-TR" sz="1600" dirty="0">
                <a:solidFill>
                  <a:srgbClr val="000000"/>
                </a:solidFill>
                <a:effectLst/>
              </a:rPr>
              <a:t>1. Adliye mahkemelerince verilen </a:t>
            </a:r>
            <a:r>
              <a:rPr lang="tr-TR" sz="1600" dirty="0">
                <a:solidFill>
                  <a:srgbClr val="000000"/>
                </a:solidFill>
                <a:effectLst/>
                <a:highlight>
                  <a:srgbClr val="FFFF00"/>
                </a:highlight>
              </a:rPr>
              <a:t>(BAM) </a:t>
            </a:r>
            <a:r>
              <a:rPr lang="tr-TR" sz="1600" dirty="0">
                <a:solidFill>
                  <a:srgbClr val="000000"/>
                </a:solidFill>
                <a:effectLst/>
              </a:rPr>
              <a:t>ve kanunun başka bir adli yargı merciine bırakmadığı</a:t>
            </a:r>
          </a:p>
          <a:p>
            <a:pPr marL="0" indent="0" algn="just">
              <a:buNone/>
            </a:pPr>
            <a:r>
              <a:rPr lang="tr-TR" sz="1600" dirty="0">
                <a:solidFill>
                  <a:srgbClr val="000000"/>
                </a:solidFill>
                <a:effectLst/>
              </a:rPr>
              <a:t>karar ve hükümleri ilk ve son merci olarak inceleyip karara bağlamak,</a:t>
            </a:r>
          </a:p>
          <a:p>
            <a:pPr marL="0" indent="0" algn="just">
              <a:buNone/>
            </a:pPr>
            <a:r>
              <a:rPr lang="tr-TR" sz="1600" dirty="0">
                <a:solidFill>
                  <a:srgbClr val="000000"/>
                </a:solidFill>
                <a:effectLst/>
              </a:rPr>
              <a:t>2. Yargıtay Başkan ve üyeleri ile Yargıtay Cumhuriyet Başsavcısı, Yargıtay Cumhuriyet</a:t>
            </a:r>
          </a:p>
          <a:p>
            <a:pPr marL="0" indent="0" algn="just">
              <a:buNone/>
            </a:pPr>
            <a:r>
              <a:rPr lang="tr-TR" sz="1600" dirty="0" err="1">
                <a:solidFill>
                  <a:srgbClr val="000000"/>
                </a:solidFill>
                <a:effectLst/>
              </a:rPr>
              <a:t>Başsavcıvekili</a:t>
            </a:r>
            <a:r>
              <a:rPr lang="tr-TR" sz="1600" dirty="0">
                <a:solidFill>
                  <a:srgbClr val="000000"/>
                </a:solidFill>
                <a:effectLst/>
              </a:rPr>
              <a:t> ve özel kanunlarında belirtilen kimseler aleyhindeki görevden doğan tazminat</a:t>
            </a:r>
          </a:p>
          <a:p>
            <a:pPr marL="0" indent="0" algn="just">
              <a:buNone/>
            </a:pPr>
            <a:r>
              <a:rPr lang="tr-TR" sz="1600" dirty="0">
                <a:solidFill>
                  <a:srgbClr val="000000"/>
                </a:solidFill>
                <a:effectLst/>
              </a:rPr>
              <a:t>davalarına ve bunların kişisel suçlarına ait ceza davalarına ve kanunlarda gösterilen diğer davalara</a:t>
            </a:r>
          </a:p>
          <a:p>
            <a:pPr marL="0" indent="0" algn="just">
              <a:buNone/>
            </a:pPr>
            <a:r>
              <a:rPr lang="tr-TR" sz="1600" dirty="0">
                <a:solidFill>
                  <a:srgbClr val="000000"/>
                </a:solidFill>
                <a:effectLst/>
              </a:rPr>
              <a:t>ilk ve son derece mahkemesi olarak bakmak,</a:t>
            </a:r>
          </a:p>
          <a:p>
            <a:pPr marL="0" indent="0" algn="just">
              <a:buNone/>
            </a:pPr>
            <a:r>
              <a:rPr lang="tr-TR" sz="1600" dirty="0">
                <a:solidFill>
                  <a:srgbClr val="000000"/>
                </a:solidFill>
                <a:effectLst/>
              </a:rPr>
              <a:t>3. Kanunlarla verilen diğer işleri görmek.</a:t>
            </a:r>
          </a:p>
          <a:p>
            <a:pPr marL="0" indent="0" algn="just">
              <a:buNone/>
            </a:pPr>
            <a:endParaRPr lang="tr-TR" sz="1600" dirty="0">
              <a:solidFill>
                <a:srgbClr val="000000"/>
              </a:solidFill>
            </a:endParaRPr>
          </a:p>
          <a:p>
            <a:pPr marL="0" indent="0" algn="just">
              <a:buNone/>
            </a:pPr>
            <a:r>
              <a:rPr lang="tr-TR" sz="1600" dirty="0">
                <a:solidFill>
                  <a:srgbClr val="000000"/>
                </a:solidFill>
              </a:rPr>
              <a:t>Hukuk ve Ceza Genel Kurullarının Görevi, m.15</a:t>
            </a:r>
          </a:p>
          <a:p>
            <a:pPr marL="0" indent="0" algn="just">
              <a:buNone/>
            </a:pPr>
            <a:r>
              <a:rPr lang="tr-TR" sz="1600" dirty="0">
                <a:solidFill>
                  <a:srgbClr val="000000"/>
                </a:solidFill>
              </a:rPr>
              <a:t>Yargıtay Büyük Genel Kurulunun Görevi, m.16</a:t>
            </a:r>
          </a:p>
          <a:p>
            <a:pPr marL="0" indent="0">
              <a:buNone/>
            </a:pPr>
            <a:endParaRPr lang="tr-TR" sz="1600" dirty="0"/>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1274CF4-BAC7-C669-9F23-CE4C61CF30D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30246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604F8-C327-4D2E-C0B2-F1FAAA46EA9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F14D1C6-C373-0A2D-BF90-81FA4363FF8E}"/>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CD29322F-6EE4-53BE-5200-635362C72220}"/>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r>
              <a:rPr lang="tr-TR" sz="1800" dirty="0">
                <a:ea typeface="Times New Roman" panose="02020603050405020304" pitchFamily="18" charset="0"/>
              </a:rPr>
              <a:t>Konusu para ile belirlenen davalarda davacı dava açarken dava konusunun değerini belirlemek zorundadır (Harçlar Kanunu m. 16/3).</a:t>
            </a:r>
          </a:p>
          <a:p>
            <a:pPr algn="just"/>
            <a:endParaRPr lang="tr-TR" sz="1800" dirty="0">
              <a:ea typeface="Times New Roman" panose="02020603050405020304" pitchFamily="18" charset="0"/>
            </a:endParaRPr>
          </a:p>
          <a:p>
            <a:pPr algn="just"/>
            <a:r>
              <a:rPr lang="tr-TR" sz="1800" dirty="0">
                <a:ea typeface="Times New Roman" panose="02020603050405020304" pitchFamily="18" charset="0"/>
              </a:rPr>
              <a:t>Harç belirtilmemişse davacıya harcı belirtmesi için süre verilir. Bu süre içinde belirtmezse, dava dilekçesi işleme konulmaz (Harçlar Kanunu m. 16/3).</a:t>
            </a:r>
          </a:p>
          <a:p>
            <a:pPr algn="just"/>
            <a:endParaRPr lang="tr-TR" sz="1800" dirty="0">
              <a:ea typeface="Times New Roman" panose="02020603050405020304" pitchFamily="18" charset="0"/>
            </a:endParaRPr>
          </a:p>
          <a:p>
            <a:pPr algn="just"/>
            <a:r>
              <a:rPr lang="tr-TR" sz="1800" dirty="0">
                <a:ea typeface="Times New Roman" panose="02020603050405020304" pitchFamily="18" charset="0"/>
              </a:rPr>
              <a:t>Harç eksik yatırılmışsa, (dava konusu eksik gösterilmişse), eksik yatırılan harç tamamlattırılır. (Harçlar Kanunu m.30). </a:t>
            </a:r>
          </a:p>
          <a:p>
            <a:pPr algn="just"/>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marL="0" indent="0" algn="just">
              <a:buNone/>
            </a:pPr>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BF5924F-772E-7E79-D64D-38E7BFDFB9B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811737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726F7-E5CA-4C42-35FF-E6F84CAB24E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8CDAAC1-A9F9-6577-628F-EF5E0C1CBB4B}"/>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A4D81292-477C-61A0-2B2E-BDB1B1AF33AB}"/>
              </a:ext>
            </a:extLst>
          </p:cNvPr>
          <p:cNvSpPr>
            <a:spLocks noGrp="1"/>
          </p:cNvSpPr>
          <p:nvPr>
            <p:ph idx="1"/>
          </p:nvPr>
        </p:nvSpPr>
        <p:spPr>
          <a:xfrm>
            <a:off x="457200" y="1520456"/>
            <a:ext cx="8229600" cy="4922874"/>
          </a:xfrm>
        </p:spPr>
        <p:txBody>
          <a:bodyPr>
            <a:normAutofit/>
          </a:bodyPr>
          <a:lstStyle/>
          <a:p>
            <a:pPr algn="just"/>
            <a:endParaRPr lang="tr-TR" sz="1600" dirty="0">
              <a:solidFill>
                <a:srgbClr val="000000"/>
              </a:solidFill>
            </a:endParaRPr>
          </a:p>
          <a:p>
            <a:pPr marL="0" indent="0" algn="just">
              <a:buNone/>
            </a:pPr>
            <a:r>
              <a:rPr lang="tr-TR" sz="1600" dirty="0">
                <a:solidFill>
                  <a:srgbClr val="000000"/>
                </a:solidFill>
              </a:rPr>
              <a:t>Görev kuralları, kanunla düzenlenir (HMK m.1).</a:t>
            </a:r>
          </a:p>
          <a:p>
            <a:pPr marL="0" indent="0" algn="just">
              <a:buNone/>
            </a:pPr>
            <a:endParaRPr lang="tr-TR" sz="1600" dirty="0">
              <a:solidFill>
                <a:srgbClr val="000000"/>
              </a:solidFill>
            </a:endParaRPr>
          </a:p>
          <a:p>
            <a:pPr marL="0" indent="0" algn="just">
              <a:buNone/>
            </a:pPr>
            <a:r>
              <a:rPr lang="tr-TR" sz="1600" dirty="0">
                <a:solidFill>
                  <a:srgbClr val="000000"/>
                </a:solidFill>
              </a:rPr>
              <a:t>Görev, kamu düzenindendir (HMK m.1).</a:t>
            </a:r>
          </a:p>
          <a:p>
            <a:pPr marL="0" indent="0" algn="just">
              <a:buNone/>
            </a:pPr>
            <a:endParaRPr lang="tr-TR" sz="1600" i="1" dirty="0">
              <a:solidFill>
                <a:srgbClr val="000000"/>
              </a:solidFill>
              <a:latin typeface="-webkit-standard"/>
            </a:endParaRPr>
          </a:p>
          <a:p>
            <a:pPr marL="0" indent="0">
              <a:buNone/>
            </a:pPr>
            <a:r>
              <a:rPr lang="tr-TR" sz="1600" dirty="0"/>
              <a:t>Dava şartlarındandır. Resen incelenebilir. Taraflar itiraz edebilir.</a:t>
            </a:r>
          </a:p>
          <a:p>
            <a:pPr marL="0" indent="0">
              <a:buNone/>
            </a:pPr>
            <a:endParaRPr lang="tr-TR" sz="1600" dirty="0"/>
          </a:p>
          <a:p>
            <a:pPr marL="0" indent="0">
              <a:buNone/>
            </a:pPr>
            <a:r>
              <a:rPr lang="tr-TR" sz="1600" b="1" u="sng" dirty="0"/>
              <a:t>Görev kurallarına ilişkin sözleşme yapılamaz. </a:t>
            </a:r>
            <a:endParaRPr lang="tr-TR" sz="1600" dirty="0"/>
          </a:p>
          <a:p>
            <a:pPr marL="0" indent="0">
              <a:buNone/>
            </a:pPr>
            <a:endParaRPr lang="tr-TR" sz="1600" i="1" dirty="0">
              <a:solidFill>
                <a:srgbClr val="000000"/>
              </a:solidFill>
            </a:endParaRPr>
          </a:p>
          <a:p>
            <a:pPr marL="0" indent="0">
              <a:buNone/>
            </a:pPr>
            <a:r>
              <a:rPr lang="tr-TR" sz="1600" dirty="0">
                <a:solidFill>
                  <a:srgbClr val="000000"/>
                </a:solidFill>
              </a:rPr>
              <a:t>Hüküm kesinleşmişse, görevsiz mahkemede verilen kesin hüküm kararı yargılamanın yenilenmesi sebebi değildir.</a:t>
            </a:r>
          </a:p>
          <a:p>
            <a:pPr marL="0" indent="0">
              <a:buNone/>
            </a:pPr>
            <a:endParaRPr lang="tr-TR" sz="1600" dirty="0">
              <a:solidFill>
                <a:srgbClr val="000000"/>
              </a:solidFill>
            </a:endParaRPr>
          </a:p>
          <a:p>
            <a:pPr marL="0" indent="0" algn="just">
              <a:buNone/>
            </a:pPr>
            <a:r>
              <a:rPr lang="tr-TR" sz="1600" dirty="0">
                <a:solidFill>
                  <a:srgbClr val="000000"/>
                </a:solidFill>
              </a:rPr>
              <a:t>Görev, dava şartı olduğundan HMK m. 138 uygulanır. Ön inceleme aşamasında ve tahkikata geçmeden önce incelenir. Mahkeme görev hakkında dosya üzerinden kararını verir. Gerekirse, tarafları ön inceleme aşamasına davet ederek gereken kararı verir (m. 138).</a:t>
            </a: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lgn="just">
              <a:buNone/>
            </a:pPr>
            <a:endParaRPr lang="tr-TR" sz="1600"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latin typeface="Times New Roman" panose="02020603050405020304" pitchFamily="18" charset="0"/>
            </a:endParaRPr>
          </a:p>
          <a:p>
            <a:pPr marL="0" indent="0">
              <a:buNone/>
            </a:pPr>
            <a:endParaRPr lang="tr-TR" sz="1600" i="1" dirty="0">
              <a:solidFill>
                <a:srgbClr val="000000"/>
              </a:solidFill>
              <a:latin typeface="Times New Roman" panose="02020603050405020304" pitchFamily="18" charset="0"/>
            </a:endParaRPr>
          </a:p>
          <a:p>
            <a:pPr marL="0" indent="0">
              <a:buNone/>
            </a:pPr>
            <a:endParaRPr lang="tr-TR" sz="1600" i="1" dirty="0">
              <a:solidFill>
                <a:srgbClr val="000000"/>
              </a:solidFill>
              <a:effectLst/>
              <a:latin typeface="Times New Roman" panose="02020603050405020304" pitchFamily="18" charset="0"/>
            </a:endParaRPr>
          </a:p>
          <a:p>
            <a:pPr marL="0" indent="0" algn="just">
              <a:buNone/>
            </a:pPr>
            <a:endParaRPr lang="tr-TR" sz="1600" i="1" dirty="0">
              <a:solidFill>
                <a:srgbClr val="000000"/>
              </a:solidFill>
            </a:endParaRPr>
          </a:p>
          <a:p>
            <a:pPr marL="0" indent="0" algn="just">
              <a:buNone/>
            </a:pPr>
            <a:endParaRPr lang="tr-TR" sz="1600" b="1" i="1" dirty="0">
              <a:solidFill>
                <a:srgbClr val="000000"/>
              </a:solidFill>
            </a:endParaRPr>
          </a:p>
          <a:p>
            <a:pPr marL="0" indent="0" algn="just">
              <a:buNone/>
            </a:pPr>
            <a:endParaRPr lang="tr-TR" sz="1600" b="1" dirty="0">
              <a:solidFill>
                <a:srgbClr val="000000"/>
              </a:solidFill>
            </a:endParaRPr>
          </a:p>
        </p:txBody>
      </p:sp>
      <p:sp>
        <p:nvSpPr>
          <p:cNvPr id="3" name="Metin kutusu 2">
            <a:extLst>
              <a:ext uri="{FF2B5EF4-FFF2-40B4-BE49-F238E27FC236}">
                <a16:creationId xmlns:a16="http://schemas.microsoft.com/office/drawing/2014/main" id="{CF862B1B-ED20-6A7F-E847-2C0BAB23DF5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000369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1B784-8E28-73F8-0B8D-CA0EC54E287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1420E60-5363-71AA-69F0-23B10F8BAF44}"/>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FB7AD963-F459-1132-3A46-2E5742F75C55}"/>
              </a:ext>
            </a:extLst>
          </p:cNvPr>
          <p:cNvSpPr>
            <a:spLocks noGrp="1"/>
          </p:cNvSpPr>
          <p:nvPr>
            <p:ph idx="1"/>
          </p:nvPr>
        </p:nvSpPr>
        <p:spPr>
          <a:xfrm>
            <a:off x="457200" y="1520456"/>
            <a:ext cx="8229600" cy="4922874"/>
          </a:xfrm>
        </p:spPr>
        <p:txBody>
          <a:bodyPr>
            <a:normAutofit/>
          </a:bodyPr>
          <a:lstStyle/>
          <a:p>
            <a:pPr marL="0" indent="0">
              <a:buNone/>
            </a:pPr>
            <a:endParaRPr lang="tr-TR" sz="1100" i="1" dirty="0">
              <a:solidFill>
                <a:srgbClr val="000000"/>
              </a:solidFill>
              <a:latin typeface="Times New Roman" panose="02020603050405020304" pitchFamily="18" charset="0"/>
            </a:endParaRPr>
          </a:p>
          <a:p>
            <a:pPr marL="0" indent="0">
              <a:buNone/>
            </a:pPr>
            <a:r>
              <a:rPr lang="tr-TR" sz="1600" i="1" dirty="0">
                <a:solidFill>
                  <a:srgbClr val="000000"/>
                </a:solidFill>
              </a:rPr>
              <a:t>Göreve ilişkin kararlar:</a:t>
            </a:r>
          </a:p>
          <a:p>
            <a:pPr marL="0" indent="0">
              <a:buNone/>
            </a:pPr>
            <a:r>
              <a:rPr lang="tr-TR" sz="1600" i="1" dirty="0">
                <a:solidFill>
                  <a:srgbClr val="000000"/>
                </a:solidFill>
              </a:rPr>
              <a:t>		1. Mahkeme görevli olduğu kanaatindeyse, </a:t>
            </a:r>
            <a:r>
              <a:rPr lang="tr-TR" sz="1600" b="1" i="1" dirty="0">
                <a:solidFill>
                  <a:srgbClr val="000000"/>
                </a:solidFill>
              </a:rPr>
              <a:t>«</a:t>
            </a:r>
            <a:r>
              <a:rPr lang="tr-TR" sz="1600" b="1" i="1" u="sng" dirty="0">
                <a:solidFill>
                  <a:srgbClr val="000000"/>
                </a:solidFill>
              </a:rPr>
              <a:t>görev itirazının reddine</a:t>
            </a:r>
            <a:r>
              <a:rPr lang="tr-TR" sz="1600" b="1" i="1" dirty="0">
                <a:solidFill>
                  <a:srgbClr val="000000"/>
                </a:solidFill>
              </a:rPr>
              <a:t>» </a:t>
            </a:r>
            <a:r>
              <a:rPr lang="tr-TR" sz="1600" i="1" dirty="0">
                <a:solidFill>
                  <a:srgbClr val="000000"/>
                </a:solidFill>
              </a:rPr>
              <a:t>karar verir. Bu karar, ara karar niteliğindedir, mahkeme davayı görmeye devam eder. (esas hakkındaki hükümle birlikte, göreve de itiraz edilebilir.)</a:t>
            </a:r>
          </a:p>
          <a:p>
            <a:pPr marL="0" indent="0">
              <a:buNone/>
            </a:pPr>
            <a:endParaRPr lang="tr-TR" sz="1600" i="1" dirty="0">
              <a:solidFill>
                <a:srgbClr val="000000"/>
              </a:solidFill>
            </a:endParaRPr>
          </a:p>
          <a:p>
            <a:pPr marL="0" indent="0">
              <a:buNone/>
            </a:pPr>
            <a:r>
              <a:rPr lang="tr-TR" sz="1600" i="1" dirty="0">
                <a:solidFill>
                  <a:srgbClr val="000000"/>
                </a:solidFill>
              </a:rPr>
              <a:t>		2. Mahkeme görevli olmadığı kanaatindeyse, </a:t>
            </a:r>
            <a:r>
              <a:rPr lang="tr-TR" sz="1600" b="1" i="1" dirty="0">
                <a:solidFill>
                  <a:srgbClr val="000000"/>
                </a:solidFill>
              </a:rPr>
              <a:t>«</a:t>
            </a:r>
            <a:r>
              <a:rPr lang="tr-TR" sz="1600" b="1" i="1" u="sng" dirty="0">
                <a:solidFill>
                  <a:srgbClr val="000000"/>
                </a:solidFill>
              </a:rPr>
              <a:t>görevsizlik kararı</a:t>
            </a:r>
            <a:r>
              <a:rPr lang="tr-TR" sz="1600" b="1" i="1" dirty="0">
                <a:solidFill>
                  <a:srgbClr val="000000"/>
                </a:solidFill>
              </a:rPr>
              <a:t>» </a:t>
            </a:r>
            <a:r>
              <a:rPr lang="tr-TR" sz="1600" i="1" dirty="0">
                <a:solidFill>
                  <a:srgbClr val="000000"/>
                </a:solidFill>
              </a:rPr>
              <a:t>verir. Bu karar, usule ilişkin bir nihai karardır. (dava konusu, </a:t>
            </a:r>
            <a:r>
              <a:rPr lang="tr-TR" sz="1600" i="1" u="sng" dirty="0">
                <a:solidFill>
                  <a:srgbClr val="000000"/>
                </a:solidFill>
              </a:rPr>
              <a:t>davanın açıldığı tarihi itibariyle 40.000 TL ve üzeri ise</a:t>
            </a:r>
            <a:r>
              <a:rPr lang="tr-TR" sz="1600" i="1" dirty="0">
                <a:solidFill>
                  <a:srgbClr val="000000"/>
                </a:solidFill>
              </a:rPr>
              <a:t>, istinafa başvurulabilir. İlk derece mahkemesinin kararına karşı BAM a başvurulabilir, BAM tarafından verilen göreve ilişkin karara karşı temyize başvurulamaz. (HMK m. 362).</a:t>
            </a:r>
          </a:p>
          <a:p>
            <a:pPr marL="0" indent="0">
              <a:buNone/>
            </a:pPr>
            <a:endParaRPr lang="tr-TR" sz="1600" i="1" dirty="0">
              <a:solidFill>
                <a:srgbClr val="000000"/>
              </a:solidFill>
            </a:endParaRPr>
          </a:p>
          <a:p>
            <a:pPr marL="0" indent="0">
              <a:buNone/>
            </a:pPr>
            <a:r>
              <a:rPr lang="tr-TR" sz="1600" i="1" dirty="0">
                <a:solidFill>
                  <a:srgbClr val="000000"/>
                </a:solidFill>
              </a:rPr>
              <a:t>Görevsizlik kararında, görevli mahkemeyi de mahkeme belirlemelidir</a:t>
            </a:r>
            <a:r>
              <a:rPr lang="tr-TR" sz="1600" i="1" u="sng" dirty="0">
                <a:solidFill>
                  <a:srgbClr val="000000"/>
                </a:solidFill>
              </a:rPr>
              <a:t>. Dosya görevli mahkemeye kendiliğinden gönderilmez.</a:t>
            </a:r>
          </a:p>
          <a:p>
            <a:pPr marL="0" indent="0">
              <a:buNone/>
            </a:pPr>
            <a:endParaRPr lang="tr-TR" sz="1600" i="1" u="sng" dirty="0">
              <a:solidFill>
                <a:srgbClr val="000000"/>
              </a:solidFill>
            </a:endParaRPr>
          </a:p>
          <a:p>
            <a:pPr marL="0" indent="0">
              <a:buNone/>
            </a:pPr>
            <a:endParaRPr lang="tr-TR" sz="1600" i="1" u="sng"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77C7327B-AFDD-C1F5-67E7-FFFB683693D0}"/>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8794691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9DBC5-8D6D-D059-BE5B-50DD18276CE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B41161C-5F53-E426-1D12-F91EE7EDE228}"/>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322AC9D3-4294-F0E5-7C35-801D9D543424}"/>
              </a:ext>
            </a:extLst>
          </p:cNvPr>
          <p:cNvSpPr>
            <a:spLocks noGrp="1"/>
          </p:cNvSpPr>
          <p:nvPr>
            <p:ph idx="1"/>
          </p:nvPr>
        </p:nvSpPr>
        <p:spPr>
          <a:xfrm>
            <a:off x="457200" y="1520456"/>
            <a:ext cx="8229600" cy="4922874"/>
          </a:xfrm>
        </p:spPr>
        <p:txBody>
          <a:bodyPr>
            <a:normAutofit/>
          </a:bodyPr>
          <a:lstStyle/>
          <a:p>
            <a:pPr algn="just"/>
            <a:endParaRPr lang="tr-TR" sz="1100" dirty="0">
              <a:solidFill>
                <a:srgbClr val="000000"/>
              </a:solidFill>
            </a:endParaRPr>
          </a:p>
          <a:p>
            <a:pPr marL="0" indent="0">
              <a:buNone/>
            </a:pPr>
            <a:r>
              <a:rPr lang="tr-TR" sz="1600" b="1" i="1" dirty="0">
                <a:solidFill>
                  <a:srgbClr val="000000"/>
                </a:solidFill>
                <a:latin typeface="Times New Roman" panose="02020603050405020304" pitchFamily="18" charset="0"/>
              </a:rPr>
              <a:t>Davaya görevli mahkemede devam edilmesi için, (aynı davanın devamı olması için),</a:t>
            </a: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r>
              <a:rPr lang="tr-TR" sz="1600" b="1" i="1" dirty="0">
                <a:solidFill>
                  <a:srgbClr val="000000"/>
                </a:solidFill>
                <a:latin typeface="Times New Roman" panose="02020603050405020304" pitchFamily="18" charset="0"/>
              </a:rPr>
              <a:t>Görevsizlik kararı,</a:t>
            </a:r>
          </a:p>
          <a:p>
            <a:pPr marL="0" indent="0">
              <a:buNone/>
            </a:pPr>
            <a:r>
              <a:rPr lang="tr-TR" sz="1600" b="1" i="1" dirty="0">
                <a:solidFill>
                  <a:srgbClr val="000000"/>
                </a:solidFill>
                <a:latin typeface="Times New Roman" panose="02020603050405020304" pitchFamily="18" charset="0"/>
              </a:rPr>
              <a:t>								- verildiği anda </a:t>
            </a:r>
            <a:r>
              <a:rPr lang="tr-TR" sz="1600" b="1" i="1" u="sng" dirty="0">
                <a:solidFill>
                  <a:srgbClr val="000000"/>
                </a:solidFill>
                <a:latin typeface="Times New Roman" panose="02020603050405020304" pitchFamily="18" charset="0"/>
              </a:rPr>
              <a:t>kesin ise</a:t>
            </a:r>
            <a:r>
              <a:rPr lang="tr-TR" sz="1600" b="1" i="1" dirty="0">
                <a:solidFill>
                  <a:srgbClr val="000000"/>
                </a:solidFill>
                <a:latin typeface="Times New Roman" panose="02020603050405020304" pitchFamily="18" charset="0"/>
              </a:rPr>
              <a:t>, bu kararın tebliğinden,</a:t>
            </a:r>
          </a:p>
          <a:p>
            <a:pPr marL="0" indent="0">
              <a:buNone/>
            </a:pPr>
            <a:r>
              <a:rPr lang="tr-TR" sz="1600" b="1" i="1" dirty="0">
                <a:solidFill>
                  <a:srgbClr val="000000"/>
                </a:solidFill>
                <a:latin typeface="Times New Roman" panose="02020603050405020304" pitchFamily="18" charset="0"/>
              </a:rPr>
              <a:t>								-kanun yoluna başvurulmayarak </a:t>
            </a:r>
            <a:r>
              <a:rPr lang="tr-TR" sz="1600" b="1" i="1" u="sng" dirty="0">
                <a:solidFill>
                  <a:srgbClr val="000000"/>
                </a:solidFill>
                <a:latin typeface="Times New Roman" panose="02020603050405020304" pitchFamily="18" charset="0"/>
              </a:rPr>
              <a:t>kesinleşmişse</a:t>
            </a:r>
            <a:r>
              <a:rPr lang="tr-TR" sz="1600" b="1" i="1" dirty="0">
                <a:solidFill>
                  <a:srgbClr val="000000"/>
                </a:solidFill>
                <a:latin typeface="Times New Roman" panose="02020603050405020304" pitchFamily="18" charset="0"/>
              </a:rPr>
              <a:t>, 							kesinleştiği tarihten itibaren</a:t>
            </a:r>
          </a:p>
          <a:p>
            <a:pPr marL="0" indent="0">
              <a:buNone/>
            </a:pPr>
            <a:r>
              <a:rPr lang="tr-TR" sz="1600" b="1" i="1" dirty="0">
                <a:solidFill>
                  <a:srgbClr val="000000"/>
                </a:solidFill>
                <a:latin typeface="Times New Roman" panose="02020603050405020304" pitchFamily="18" charset="0"/>
              </a:rPr>
              <a:t>								-kanun yoluna başvurulmuşsa, bu başvurunun 							</a:t>
            </a:r>
            <a:r>
              <a:rPr lang="tr-TR" sz="1600" b="1" i="1" u="sng" dirty="0">
                <a:solidFill>
                  <a:srgbClr val="000000"/>
                </a:solidFill>
                <a:latin typeface="Times New Roman" panose="02020603050405020304" pitchFamily="18" charset="0"/>
              </a:rPr>
              <a:t>reddi kararının </a:t>
            </a:r>
            <a:r>
              <a:rPr lang="tr-TR" sz="1600" b="1" i="1" dirty="0">
                <a:solidFill>
                  <a:srgbClr val="000000"/>
                </a:solidFill>
                <a:latin typeface="Times New Roman" panose="02020603050405020304" pitchFamily="18" charset="0"/>
              </a:rPr>
              <a:t>tebliği tarihinden itibaren </a:t>
            </a:r>
          </a:p>
          <a:p>
            <a:pPr marL="0" indent="0">
              <a:buNone/>
            </a:pPr>
            <a:endParaRPr lang="tr-TR" sz="1600" b="1" i="1" dirty="0">
              <a:solidFill>
                <a:srgbClr val="000000"/>
              </a:solidFill>
              <a:latin typeface="Times New Roman" panose="02020603050405020304" pitchFamily="18" charset="0"/>
            </a:endParaRPr>
          </a:p>
          <a:p>
            <a:pPr marL="0" indent="0">
              <a:buNone/>
            </a:pPr>
            <a:r>
              <a:rPr lang="tr-TR" sz="1600" b="1" i="1" u="sng" dirty="0">
                <a:solidFill>
                  <a:srgbClr val="000000"/>
                </a:solidFill>
                <a:latin typeface="Times New Roman" panose="02020603050405020304" pitchFamily="18" charset="0"/>
              </a:rPr>
              <a:t>İki hafta içinde </a:t>
            </a:r>
            <a:r>
              <a:rPr lang="tr-TR" sz="1600" b="1" i="1" dirty="0">
                <a:solidFill>
                  <a:srgbClr val="000000"/>
                </a:solidFill>
                <a:latin typeface="Times New Roman" panose="02020603050405020304" pitchFamily="18" charset="0"/>
              </a:rPr>
              <a:t>görevsizlik kararını veren mahkemeye başvurarak dava dosyasının görevli mahkemeye gönderilmesini </a:t>
            </a:r>
            <a:r>
              <a:rPr lang="tr-TR" sz="1600" b="1" i="1" u="sng" dirty="0">
                <a:solidFill>
                  <a:srgbClr val="000000"/>
                </a:solidFill>
                <a:latin typeface="Times New Roman" panose="02020603050405020304" pitchFamily="18" charset="0"/>
              </a:rPr>
              <a:t>taraflardan biri </a:t>
            </a:r>
            <a:r>
              <a:rPr lang="tr-TR" sz="1600" b="1" i="1" dirty="0">
                <a:solidFill>
                  <a:srgbClr val="000000"/>
                </a:solidFill>
                <a:latin typeface="Times New Roman" panose="02020603050405020304" pitchFamily="18" charset="0"/>
              </a:rPr>
              <a:t>istemelidir. </a:t>
            </a: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E4C07389-93CB-2570-96F3-A61290FA451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998205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29876-25A8-40D4-499E-22804BF4284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DDAED28-BC88-DC07-FF77-6CA5D206DD34}"/>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961191A6-F2F7-BA58-74B8-C270F5A7F199}"/>
              </a:ext>
            </a:extLst>
          </p:cNvPr>
          <p:cNvSpPr>
            <a:spLocks noGrp="1"/>
          </p:cNvSpPr>
          <p:nvPr>
            <p:ph idx="1"/>
          </p:nvPr>
        </p:nvSpPr>
        <p:spPr>
          <a:xfrm>
            <a:off x="457200" y="1520456"/>
            <a:ext cx="8229600" cy="4922874"/>
          </a:xfrm>
        </p:spPr>
        <p:txBody>
          <a:bodyPr>
            <a:normAutofit lnSpcReduction="10000"/>
          </a:bodyPr>
          <a:lstStyle/>
          <a:p>
            <a:pPr algn="just"/>
            <a:endParaRPr lang="tr-TR" sz="1100" dirty="0">
              <a:solidFill>
                <a:srgbClr val="000000"/>
              </a:solidFill>
            </a:endParaRPr>
          </a:p>
          <a:p>
            <a:pPr marL="0" indent="0" algn="just">
              <a:buNone/>
            </a:pPr>
            <a:r>
              <a:rPr lang="tr-TR" sz="1600" dirty="0"/>
              <a:t>	</a:t>
            </a:r>
          </a:p>
          <a:p>
            <a:pPr marL="0" indent="0" algn="just">
              <a:buNone/>
            </a:pPr>
            <a:r>
              <a:rPr lang="tr-TR" sz="1600" dirty="0"/>
              <a:t>	Taraf, </a:t>
            </a:r>
            <a:r>
              <a:rPr lang="tr-TR" sz="1600" b="1" dirty="0"/>
              <a:t>süresi içinde </a:t>
            </a:r>
            <a:r>
              <a:rPr lang="tr-TR" sz="1600" b="1" i="1" dirty="0"/>
              <a:t>görevsizlik kararını veren mahkemeye başvurarak</a:t>
            </a:r>
            <a:r>
              <a:rPr lang="tr-TR" sz="1600" dirty="0"/>
              <a:t> dosyanın görevli mahkemeye gönderilmesini isterse, </a:t>
            </a:r>
            <a:r>
              <a:rPr lang="tr-TR" sz="1600" b="1" dirty="0"/>
              <a:t>görevsiz mahkemede açılan davanın hukuki sonuçları korunur</a:t>
            </a:r>
            <a:r>
              <a:rPr lang="tr-TR" sz="1600" dirty="0"/>
              <a:t>. (Zamanaşımı kesilir, hak düşürücü süreler korunur, yeniden harç ödenmez.)</a:t>
            </a:r>
          </a:p>
          <a:p>
            <a:pPr marL="0" indent="0" algn="just">
              <a:buNone/>
            </a:pPr>
            <a:endParaRPr lang="tr-TR" sz="1600" b="1" i="1" dirty="0">
              <a:solidFill>
                <a:srgbClr val="000000"/>
              </a:solidFill>
              <a:latin typeface="Times New Roman" panose="02020603050405020304" pitchFamily="18" charset="0"/>
            </a:endParaRPr>
          </a:p>
          <a:p>
            <a:pPr marL="0" indent="0" algn="just">
              <a:buNone/>
            </a:pPr>
            <a:endParaRPr lang="tr-TR" sz="1600" b="1" i="1" dirty="0">
              <a:solidFill>
                <a:srgbClr val="000000"/>
              </a:solidFill>
              <a:latin typeface="Times New Roman" panose="02020603050405020304" pitchFamily="18" charset="0"/>
            </a:endParaRPr>
          </a:p>
          <a:p>
            <a:pPr marL="0" indent="0" algn="just">
              <a:buNone/>
            </a:pPr>
            <a:r>
              <a:rPr lang="tr-TR" sz="1600" b="1" i="1" dirty="0">
                <a:solidFill>
                  <a:srgbClr val="000000"/>
                </a:solidFill>
                <a:latin typeface="Times New Roman" panose="02020603050405020304" pitchFamily="18" charset="0"/>
              </a:rPr>
              <a:t>	</a:t>
            </a:r>
            <a:r>
              <a:rPr lang="tr-TR" sz="1600" dirty="0"/>
              <a:t> Taraf, </a:t>
            </a:r>
            <a:r>
              <a:rPr lang="tr-TR" sz="1600" b="1" dirty="0"/>
              <a:t>süresi içinde </a:t>
            </a:r>
            <a:r>
              <a:rPr lang="tr-TR" sz="1600" b="1" i="1" dirty="0"/>
              <a:t>görevsizlik kararını veren mahkemeye başvurarak</a:t>
            </a:r>
            <a:r>
              <a:rPr lang="tr-TR" sz="1600" dirty="0"/>
              <a:t> dosyanın görevli mahkemeye gönderilmesini istemezse, </a:t>
            </a:r>
            <a:r>
              <a:rPr lang="tr-TR" sz="1600" b="1" dirty="0"/>
              <a:t>dava açılmamış sayılır. Bu halde görevsiz mahkemede açılan davanın hukuki sonuçları korunmaz. Yalnız TBK m.158 hükmü dikkate alınır. </a:t>
            </a:r>
          </a:p>
          <a:p>
            <a:pPr marL="0" indent="0" algn="just">
              <a:buNone/>
            </a:pPr>
            <a:endParaRPr lang="tr-TR" sz="1600" b="1" i="1" dirty="0">
              <a:solidFill>
                <a:srgbClr val="000000"/>
              </a:solidFill>
              <a:latin typeface="Times New Roman" panose="02020603050405020304" pitchFamily="18" charset="0"/>
            </a:endParaRPr>
          </a:p>
          <a:p>
            <a:pPr marL="0" indent="0" algn="just">
              <a:buNone/>
            </a:pPr>
            <a:r>
              <a:rPr lang="tr-TR" sz="1600" b="1" i="1" dirty="0">
                <a:solidFill>
                  <a:srgbClr val="000000"/>
                </a:solidFill>
                <a:latin typeface="Times New Roman" panose="02020603050405020304" pitchFamily="18" charset="0"/>
              </a:rPr>
              <a:t>TBK m. 158: </a:t>
            </a:r>
            <a:r>
              <a:rPr lang="tr-TR" sz="1700" i="1" dirty="0">
                <a:latin typeface="Times New Roman" panose="02020603050405020304" pitchFamily="18" charset="0"/>
                <a:cs typeface="Times New Roman" panose="02020603050405020304" pitchFamily="18" charset="0"/>
              </a:rPr>
              <a:t>Dava veya def’i; mahkemenin yetkili veya görevli olmaması ya da düzeltilebilecek bir yanlışlık yapılması yahut vaktinden önce açılmış olması nedeniyle reddedilmiş olup da o arada zamanaşımı veya hak düşürücü süre dolmuşsa, alacaklı altmış günlük ek süre içinde haklarını kullanabilir. </a:t>
            </a:r>
          </a:p>
          <a:p>
            <a:pPr marL="0" indent="0" algn="just">
              <a:buNone/>
            </a:pPr>
            <a:endParaRPr lang="tr-TR" sz="1700" b="1" i="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700" b="1" i="1" dirty="0">
                <a:solidFill>
                  <a:srgbClr val="000000"/>
                </a:solidFill>
                <a:latin typeface="Times New Roman" panose="02020603050405020304" pitchFamily="18" charset="0"/>
                <a:cs typeface="Times New Roman" panose="02020603050405020304" pitchFamily="18" charset="0"/>
              </a:rPr>
              <a:t>İki haftalık görevli mahkemeye başvuru tarihi sona erdikten sonra 60 gün içinde yeni dava açarsa, zamanaşımı ve hak düşürücü süreler korunur.</a:t>
            </a:r>
          </a:p>
          <a:p>
            <a:pPr marL="0" indent="0" algn="just">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401FC329-84B8-FA9F-FE17-F5AE55A9C83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0826666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37E3A-404B-9FD3-21DA-D32B31EE8AA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0593B3-05E5-2DD9-DD02-515ECA196093}"/>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29D2A5FE-B266-DE95-09E6-C432E4A6B60D}"/>
              </a:ext>
            </a:extLst>
          </p:cNvPr>
          <p:cNvSpPr>
            <a:spLocks noGrp="1"/>
          </p:cNvSpPr>
          <p:nvPr>
            <p:ph idx="1"/>
          </p:nvPr>
        </p:nvSpPr>
        <p:spPr>
          <a:xfrm>
            <a:off x="457200" y="1520456"/>
            <a:ext cx="8229600" cy="4922874"/>
          </a:xfrm>
        </p:spPr>
        <p:txBody>
          <a:bodyPr>
            <a:normAutofit/>
          </a:bodyPr>
          <a:lstStyle/>
          <a:p>
            <a:pPr algn="just"/>
            <a:endParaRPr lang="tr-TR" sz="1100" dirty="0">
              <a:solidFill>
                <a:srgbClr val="000000"/>
              </a:solidFill>
            </a:endParaRPr>
          </a:p>
          <a:p>
            <a:pPr marL="0" indent="0" algn="just">
              <a:buNone/>
            </a:pPr>
            <a:r>
              <a:rPr lang="tr-TR" sz="1600" dirty="0"/>
              <a:t>	</a:t>
            </a:r>
          </a:p>
          <a:p>
            <a:pPr marL="0" indent="0" algn="just">
              <a:buNone/>
            </a:pPr>
            <a:r>
              <a:rPr lang="tr-TR" sz="1600" dirty="0"/>
              <a:t>	</a:t>
            </a:r>
            <a:r>
              <a:rPr lang="tr-TR" sz="1600" i="1" dirty="0">
                <a:solidFill>
                  <a:srgbClr val="000000"/>
                </a:solidFill>
              </a:rPr>
              <a:t>Görevsizlik kararında, mahkeme yargılama giderlerine hükmetmez (HMK m. 331). Görevli mahkemede yargılama devam ederse, bu mahkeme yargılama giderlerine de hükmeder (m. 331/2). </a:t>
            </a:r>
            <a:r>
              <a:rPr lang="tr-TR" sz="1600" dirty="0"/>
              <a:t>Davaya görevli mahkemede devam edilmezse, yargılama giderlerinin davacı tarafından karşılanmasına </a:t>
            </a:r>
            <a:r>
              <a:rPr lang="tr-TR" sz="1600" b="1" dirty="0"/>
              <a:t>talep üzerine </a:t>
            </a:r>
            <a:r>
              <a:rPr lang="tr-TR" sz="1600" u="sng" dirty="0"/>
              <a:t>görevsizlik kararı veren mahkeme karar verir </a:t>
            </a:r>
            <a:r>
              <a:rPr lang="tr-TR" sz="1600" dirty="0"/>
              <a:t>(m. 331 f.2).</a:t>
            </a:r>
          </a:p>
          <a:p>
            <a:pPr marL="0" indent="0" algn="just">
              <a:buNone/>
            </a:pPr>
            <a:endParaRPr lang="tr-TR" sz="1600" b="1" i="1" dirty="0">
              <a:solidFill>
                <a:srgbClr val="000000"/>
              </a:solidFill>
              <a:latin typeface="Times New Roman" panose="02020603050405020304" pitchFamily="18" charset="0"/>
            </a:endParaRPr>
          </a:p>
          <a:p>
            <a:pPr marL="0" indent="0" algn="just">
              <a:buNone/>
            </a:pPr>
            <a:r>
              <a:rPr lang="tr-TR" sz="1600" dirty="0"/>
              <a:t>	………..Süresi içinde görevli mahkemeye başvurmakla</a:t>
            </a:r>
            <a:r>
              <a:rPr lang="tr-TR" sz="1600" i="1" dirty="0"/>
              <a:t>,</a:t>
            </a:r>
            <a:r>
              <a:rPr lang="tr-TR" sz="1600" dirty="0"/>
              <a:t> görevsiz mahkemede yapılan işlemlerden </a:t>
            </a:r>
            <a:r>
              <a:rPr lang="tr-TR" sz="1600" i="1" dirty="0"/>
              <a:t>mahkeme </a:t>
            </a:r>
            <a:r>
              <a:rPr lang="tr-TR" sz="1600" i="1" dirty="0" err="1"/>
              <a:t>usûl</a:t>
            </a:r>
            <a:r>
              <a:rPr lang="tr-TR" sz="1600" i="1" dirty="0"/>
              <a:t> işlemleri kural olarak </a:t>
            </a:r>
            <a:r>
              <a:rPr lang="tr-TR" sz="1600" b="1" i="1" dirty="0"/>
              <a:t>geçersizdir.</a:t>
            </a:r>
            <a:r>
              <a:rPr lang="tr-TR" sz="1600" dirty="0"/>
              <a:t> Görevli mahkeme, işlemleri geçerli kabul edebilir. </a:t>
            </a:r>
          </a:p>
          <a:p>
            <a:pPr marL="0" indent="0" algn="just">
              <a:buNone/>
            </a:pPr>
            <a:endParaRPr lang="tr-TR" sz="1600" dirty="0"/>
          </a:p>
          <a:p>
            <a:pPr marL="0" indent="0" algn="just">
              <a:buNone/>
            </a:pPr>
            <a:r>
              <a:rPr lang="tr-TR" sz="1600" dirty="0"/>
              <a:t>	………...Görevsiz mahkemede yapılmış olan </a:t>
            </a:r>
            <a:r>
              <a:rPr lang="tr-TR" sz="1600" b="1" i="1" dirty="0"/>
              <a:t>taraf usul işlemleri</a:t>
            </a:r>
            <a:r>
              <a:rPr lang="tr-TR" sz="1600" dirty="0"/>
              <a:t> ise her halde </a:t>
            </a:r>
            <a:r>
              <a:rPr lang="tr-TR" sz="1600" b="1" i="1" dirty="0"/>
              <a:t>geçerli </a:t>
            </a:r>
            <a:r>
              <a:rPr lang="tr-TR" sz="1600" dirty="0"/>
              <a:t>kabul edilecektir</a:t>
            </a:r>
            <a:r>
              <a:rPr lang="tr-TR" sz="1600" i="1" dirty="0"/>
              <a:t>.</a:t>
            </a:r>
            <a:endParaRPr lang="tr-TR" sz="1600" dirty="0"/>
          </a:p>
          <a:p>
            <a:pPr marL="0" indent="0" algn="just">
              <a:buNone/>
            </a:pPr>
            <a:endParaRPr lang="tr-TR" sz="1600" b="1" i="1" dirty="0">
              <a:solidFill>
                <a:srgbClr val="000000"/>
              </a:solidFill>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508AE117-2927-3FF2-F43B-A8602645B4B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625074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55E79-9E28-8F27-8B40-0C0191C928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52FC1EF-E411-8821-6C49-B53CC7F7F137}"/>
              </a:ext>
            </a:extLst>
          </p:cNvPr>
          <p:cNvSpPr>
            <a:spLocks noGrp="1"/>
          </p:cNvSpPr>
          <p:nvPr>
            <p:ph type="title"/>
          </p:nvPr>
        </p:nvSpPr>
        <p:spPr>
          <a:xfrm>
            <a:off x="457200" y="286995"/>
            <a:ext cx="8229600" cy="1143000"/>
          </a:xfrm>
        </p:spPr>
        <p:txBody>
          <a:bodyPr>
            <a:normAutofit fontScale="90000"/>
          </a:bodyPr>
          <a:lstStyle/>
          <a:p>
            <a:r>
              <a:rPr lang="tr-TR" i="1" dirty="0"/>
              <a:t>Görev Kurallarının Niteliği ve Görev Kurallarına Aykırılık ile Sonuçları</a:t>
            </a:r>
          </a:p>
        </p:txBody>
      </p:sp>
      <p:sp>
        <p:nvSpPr>
          <p:cNvPr id="5" name="İçerik Yer Tutucusu 4">
            <a:extLst>
              <a:ext uri="{FF2B5EF4-FFF2-40B4-BE49-F238E27FC236}">
                <a16:creationId xmlns:a16="http://schemas.microsoft.com/office/drawing/2014/main" id="{40070E83-9B1F-1D88-F92A-71B66A1BD4EF}"/>
              </a:ext>
            </a:extLst>
          </p:cNvPr>
          <p:cNvSpPr>
            <a:spLocks noGrp="1"/>
          </p:cNvSpPr>
          <p:nvPr>
            <p:ph idx="1"/>
          </p:nvPr>
        </p:nvSpPr>
        <p:spPr>
          <a:xfrm>
            <a:off x="457200" y="1520456"/>
            <a:ext cx="8229600" cy="4922874"/>
          </a:xfrm>
        </p:spPr>
        <p:txBody>
          <a:bodyPr>
            <a:normAutofit/>
          </a:bodyPr>
          <a:lstStyle/>
          <a:p>
            <a:pPr algn="just"/>
            <a:endParaRPr lang="tr-TR" sz="1100" dirty="0">
              <a:solidFill>
                <a:srgbClr val="000000"/>
              </a:solidFill>
            </a:endParaRPr>
          </a:p>
          <a:p>
            <a:pPr marL="0" indent="0" algn="just">
              <a:buNone/>
            </a:pPr>
            <a:r>
              <a:rPr lang="tr-TR" sz="1600" dirty="0"/>
              <a:t>	</a:t>
            </a:r>
          </a:p>
          <a:p>
            <a:pPr marL="0" indent="0" algn="just">
              <a:buNone/>
            </a:pPr>
            <a:r>
              <a:rPr lang="tr-TR" sz="1600" dirty="0"/>
              <a:t>	</a:t>
            </a:r>
            <a:r>
              <a:rPr lang="tr-TR" sz="1600" b="1" i="1" dirty="0"/>
              <a:t>Adli yargıda açılması gereken bir dava, </a:t>
            </a:r>
            <a:r>
              <a:rPr lang="tr-TR" sz="1600" i="1" dirty="0"/>
              <a:t>idari yargıda açılması halinde yapılacak işlemler:</a:t>
            </a:r>
          </a:p>
          <a:p>
            <a:pPr marL="0" indent="0" algn="just">
              <a:buNone/>
            </a:pPr>
            <a:endParaRPr lang="tr-TR" sz="1600" b="1" i="1" dirty="0">
              <a:solidFill>
                <a:srgbClr val="000000"/>
              </a:solidFill>
            </a:endParaRPr>
          </a:p>
          <a:p>
            <a:pPr marL="0" indent="0" algn="just">
              <a:buNone/>
            </a:pPr>
            <a:r>
              <a:rPr lang="tr-TR" sz="1600" b="1" i="1" dirty="0">
                <a:solidFill>
                  <a:srgbClr val="000000"/>
                </a:solidFill>
              </a:rPr>
              <a:t>	</a:t>
            </a:r>
            <a:r>
              <a:rPr lang="tr-TR" sz="1600" i="1" dirty="0">
                <a:solidFill>
                  <a:srgbClr val="000000"/>
                </a:solidFill>
              </a:rPr>
              <a:t>İdare mahkemesi tarafından </a:t>
            </a:r>
            <a:r>
              <a:rPr lang="tr-TR" sz="1600" b="1" i="1" dirty="0">
                <a:solidFill>
                  <a:srgbClr val="000000"/>
                </a:solidFill>
              </a:rPr>
              <a:t>davanın reddi yönünde </a:t>
            </a:r>
            <a:r>
              <a:rPr lang="tr-TR" sz="1600" i="1" dirty="0">
                <a:solidFill>
                  <a:srgbClr val="000000"/>
                </a:solidFill>
              </a:rPr>
              <a:t>karar verilir.(İYUK m. 15/1, a atfı nedeniyle m. 14/3, a).</a:t>
            </a:r>
          </a:p>
          <a:p>
            <a:pPr marL="0" indent="0" algn="just">
              <a:buNone/>
            </a:pPr>
            <a:endParaRPr lang="tr-TR" sz="1600" i="1" dirty="0">
              <a:solidFill>
                <a:srgbClr val="000000"/>
              </a:solidFill>
            </a:endParaRPr>
          </a:p>
          <a:p>
            <a:pPr marL="0" indent="0" algn="just">
              <a:buNone/>
            </a:pPr>
            <a:r>
              <a:rPr lang="tr-TR" sz="1600" i="1" dirty="0">
                <a:solidFill>
                  <a:srgbClr val="000000"/>
                </a:solidFill>
              </a:rPr>
              <a:t>	Davaya nasıl ve ne şekilde devam edileceği yönünde HMK’da düzenleme yoktur. Bu konuda HMK m. 20 kıyasen uygulanabilir.</a:t>
            </a:r>
          </a:p>
          <a:p>
            <a:pPr marL="0" indent="0" algn="just">
              <a:buNone/>
            </a:pPr>
            <a:endParaRPr lang="tr-TR" sz="1600" i="1" dirty="0">
              <a:solidFill>
                <a:srgbClr val="000000"/>
              </a:solidFill>
            </a:endParaRPr>
          </a:p>
          <a:p>
            <a:pPr marL="0" indent="0" algn="just">
              <a:buNone/>
            </a:pPr>
            <a:r>
              <a:rPr lang="tr-TR" sz="1600" i="1" dirty="0">
                <a:solidFill>
                  <a:srgbClr val="000000"/>
                </a:solidFill>
              </a:rPr>
              <a:t>	</a:t>
            </a:r>
            <a:r>
              <a:rPr lang="tr-TR" sz="1600" b="1" i="1" dirty="0">
                <a:solidFill>
                  <a:srgbClr val="000000"/>
                </a:solidFill>
              </a:rPr>
              <a:t>İdari yargıda açılması gereken bir dava, </a:t>
            </a:r>
            <a:r>
              <a:rPr lang="tr-TR" sz="1600" i="1" dirty="0">
                <a:solidFill>
                  <a:srgbClr val="000000"/>
                </a:solidFill>
              </a:rPr>
              <a:t>adli yargıda açılırsa yapılacak işlemler:</a:t>
            </a:r>
          </a:p>
          <a:p>
            <a:pPr marL="0" indent="0" algn="just">
              <a:buNone/>
            </a:pPr>
            <a:endParaRPr lang="tr-TR" sz="1600" i="1" dirty="0">
              <a:solidFill>
                <a:srgbClr val="000000"/>
              </a:solidFill>
            </a:endParaRPr>
          </a:p>
          <a:p>
            <a:pPr marL="0" indent="0" algn="just">
              <a:buNone/>
            </a:pPr>
            <a:r>
              <a:rPr lang="tr-TR" sz="1600" i="1" dirty="0">
                <a:solidFill>
                  <a:srgbClr val="000000"/>
                </a:solidFill>
              </a:rPr>
              <a:t>	</a:t>
            </a:r>
            <a:r>
              <a:rPr lang="tr-TR" sz="1600" b="1" dirty="0"/>
              <a:t>Dava şartı yokluğu sebebiyle usulden ret kararı</a:t>
            </a:r>
            <a:r>
              <a:rPr lang="tr-TR" sz="1600" dirty="0"/>
              <a:t> verilmelidir. </a:t>
            </a:r>
          </a:p>
          <a:p>
            <a:pPr marL="0" indent="0" algn="just">
              <a:buNone/>
            </a:pPr>
            <a:r>
              <a:rPr lang="tr-TR" sz="1900" dirty="0"/>
              <a:t>	</a:t>
            </a:r>
            <a:r>
              <a:rPr lang="tr-TR" sz="1600" dirty="0"/>
              <a:t>İYUK m.9--- «bu husustaki </a:t>
            </a:r>
            <a:r>
              <a:rPr lang="tr-TR" sz="1600" u="sng" dirty="0"/>
              <a:t>kararların kesinleşmesini izleyen günden itibaren</a:t>
            </a:r>
            <a:r>
              <a:rPr lang="tr-TR" sz="1600" dirty="0"/>
              <a:t> 	</a:t>
            </a:r>
            <a:r>
              <a:rPr lang="tr-TR" sz="1600" b="1" dirty="0"/>
              <a:t>otuz gün içinde görevli mahkemede</a:t>
            </a:r>
            <a:r>
              <a:rPr lang="tr-TR" sz="1600" dirty="0"/>
              <a:t> dava açılabilir. İlk davanın devamı 	sayılmaz ama </a:t>
            </a:r>
            <a:r>
              <a:rPr lang="tr-TR" sz="1600" b="1" dirty="0"/>
              <a:t>Görevsiz yargı merciine başvurma tarihi, Danıştaya, idare ve 	vergi mahkemelerine başvurma tarihi olarak kabul edilir.»</a:t>
            </a:r>
            <a:endParaRPr lang="tr-TR" sz="1600" dirty="0"/>
          </a:p>
          <a:p>
            <a:pPr marL="0" indent="0" algn="just">
              <a:buNone/>
            </a:pPr>
            <a:endParaRPr lang="tr-TR" sz="1900" dirty="0"/>
          </a:p>
          <a:p>
            <a:pPr marL="0" indent="0" algn="just">
              <a:buNone/>
            </a:pPr>
            <a:endParaRPr lang="tr-TR" sz="1600" i="1" dirty="0">
              <a:solidFill>
                <a:srgbClr val="000000"/>
              </a:solidFill>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600" b="1"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600" i="1" dirty="0">
              <a:solidFill>
                <a:srgbClr val="000000"/>
              </a:solidFill>
            </a:endParaRPr>
          </a:p>
          <a:p>
            <a:pPr marL="0" indent="0">
              <a:buNone/>
            </a:pPr>
            <a:endParaRPr lang="tr-TR" sz="1100" i="1" dirty="0">
              <a:solidFill>
                <a:srgbClr val="000000"/>
              </a:solidFill>
              <a:latin typeface="Times New Roman" panose="02020603050405020304" pitchFamily="18" charset="0"/>
            </a:endParaRPr>
          </a:p>
          <a:p>
            <a:pPr marL="0" indent="0">
              <a:buNone/>
            </a:pPr>
            <a:endParaRPr lang="tr-TR" sz="1100" i="1" dirty="0">
              <a:solidFill>
                <a:srgbClr val="000000"/>
              </a:solidFill>
              <a:effectLst/>
              <a:latin typeface="Times New Roman" panose="02020603050405020304" pitchFamily="18" charset="0"/>
            </a:endParaRPr>
          </a:p>
          <a:p>
            <a:pPr marL="0" indent="0" algn="just">
              <a:buNone/>
            </a:pPr>
            <a:endParaRPr lang="tr-TR" sz="1800" i="1" dirty="0">
              <a:solidFill>
                <a:srgbClr val="000000"/>
              </a:solidFill>
            </a:endParaRPr>
          </a:p>
          <a:p>
            <a:pPr marL="0" indent="0" algn="just">
              <a:buNone/>
            </a:pPr>
            <a:endParaRPr lang="tr-TR" sz="1800" b="1" i="1" dirty="0">
              <a:solidFill>
                <a:srgbClr val="000000"/>
              </a:solidFill>
            </a:endParaRPr>
          </a:p>
          <a:p>
            <a:pPr marL="0" indent="0" algn="just">
              <a:buNone/>
            </a:pPr>
            <a:endParaRPr lang="tr-TR" sz="1800" b="1" dirty="0">
              <a:solidFill>
                <a:srgbClr val="000000"/>
              </a:solidFill>
            </a:endParaRPr>
          </a:p>
        </p:txBody>
      </p:sp>
      <p:sp>
        <p:nvSpPr>
          <p:cNvPr id="3" name="Metin kutusu 2">
            <a:extLst>
              <a:ext uri="{FF2B5EF4-FFF2-40B4-BE49-F238E27FC236}">
                <a16:creationId xmlns:a16="http://schemas.microsoft.com/office/drawing/2014/main" id="{294BF70B-C158-1DA4-E623-D11B6439EB4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27367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91FA2-CD5C-1F67-3B62-69156FE0D71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12F9272-7E9F-BD2D-B929-456A31417C41}"/>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84D34021-8D9A-FD6C-4B88-7D6F05835C82}"/>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r>
              <a:rPr lang="tr-TR" sz="1800" dirty="0">
                <a:ea typeface="Times New Roman" panose="02020603050405020304" pitchFamily="18" charset="0"/>
              </a:rPr>
              <a:t>Çeşitli kanunlarda asliye hukuk mahkemesinin görevine ilişkin yargılamalar:</a:t>
            </a:r>
          </a:p>
          <a:p>
            <a:pPr algn="just"/>
            <a:endParaRPr lang="tr-TR" sz="1800" dirty="0">
              <a:ea typeface="Times New Roman" panose="02020603050405020304" pitchFamily="18" charset="0"/>
            </a:endParaRPr>
          </a:p>
          <a:p>
            <a:pPr algn="just"/>
            <a:r>
              <a:rPr lang="tr-TR" sz="1200" dirty="0">
                <a:ea typeface="Times New Roman" panose="02020603050405020304" pitchFamily="18" charset="0"/>
                <a:cs typeface="Times New Roman" panose="02020603050405020304" pitchFamily="18" charset="0"/>
              </a:rPr>
              <a:t>Kamulaştırma Kanunu m. 37: </a:t>
            </a:r>
            <a:r>
              <a:rPr lang="tr-TR" sz="1200" b="0" i="0" u="none" strike="noStrike" dirty="0">
                <a:solidFill>
                  <a:srgbClr val="000000"/>
                </a:solidFill>
                <a:effectLst/>
                <a:cs typeface="Times New Roman" panose="02020603050405020304" pitchFamily="18" charset="0"/>
              </a:rPr>
              <a:t>Bu Kanundan doğan tüm anlaşmazlıkların adli yargıda çözümlenmesi gerekenleri, taşınmaz malın bulunduğu yer asliye hukuk mahkemelerinde basit yargılama usulü ile görülür.</a:t>
            </a:r>
          </a:p>
          <a:p>
            <a:pPr algn="just"/>
            <a:r>
              <a:rPr lang="tr-TR" sz="1200" dirty="0">
                <a:solidFill>
                  <a:srgbClr val="000000"/>
                </a:solidFill>
                <a:cs typeface="Times New Roman" panose="02020603050405020304" pitchFamily="18" charset="0"/>
              </a:rPr>
              <a:t> Nüfus Hizmetleri Kanunu m.36: </a:t>
            </a:r>
            <a:r>
              <a:rPr lang="tr-TR" sz="1200" b="0" i="0" u="none" strike="noStrike" dirty="0">
                <a:solidFill>
                  <a:srgbClr val="000000"/>
                </a:solidFill>
                <a:effectLst/>
                <a:cs typeface="Times New Roman" panose="02020603050405020304" pitchFamily="18" charset="0"/>
              </a:rPr>
              <a:t>Nüfus kayıtlarına ilişkin düzeltme davaları, düzeltmeyi isteyen şahıslar ile ilgili resmî dairenin göstereceği lüzum üzerine Cumhuriyet savcıları tarafından yerleşim yeri adresinin bulunduğu yerdeki görevli asliye hukuk mahkemesinde açılır. </a:t>
            </a:r>
          </a:p>
          <a:p>
            <a:pPr algn="just"/>
            <a:r>
              <a:rPr lang="tr-TR" sz="1200" dirty="0">
                <a:solidFill>
                  <a:srgbClr val="000000"/>
                </a:solidFill>
                <a:cs typeface="Times New Roman" panose="02020603050405020304" pitchFamily="18" charset="0"/>
              </a:rPr>
              <a:t>TMK m.60 (derneğin feshi)</a:t>
            </a:r>
          </a:p>
          <a:p>
            <a:pPr marL="0" indent="0" algn="just">
              <a:buNone/>
            </a:pPr>
            <a:endParaRPr lang="tr-TR" sz="1100" b="0" i="0" u="none" strike="noStrike" dirty="0">
              <a:solidFill>
                <a:srgbClr val="000000"/>
              </a:solidFill>
              <a:effectLst/>
              <a:latin typeface="-webkit-standard"/>
            </a:endParaRPr>
          </a:p>
          <a:p>
            <a:pPr marL="0" indent="0" algn="just">
              <a:buNone/>
            </a:pPr>
            <a:r>
              <a:rPr lang="tr-TR" sz="1200" dirty="0">
                <a:solidFill>
                  <a:srgbClr val="000000"/>
                </a:solidFill>
              </a:rPr>
              <a:t>Görevli mahkeme, çoğu halde </a:t>
            </a:r>
            <a:r>
              <a:rPr lang="tr-TR" sz="1200" b="1" i="1" dirty="0">
                <a:solidFill>
                  <a:srgbClr val="000000"/>
                </a:solidFill>
              </a:rPr>
              <a:t>dava konusuna </a:t>
            </a:r>
            <a:r>
              <a:rPr lang="tr-TR" sz="1200" dirty="0">
                <a:solidFill>
                  <a:srgbClr val="000000"/>
                </a:solidFill>
              </a:rPr>
              <a:t>göre belirlenir.</a:t>
            </a:r>
            <a:endParaRPr lang="tr-TR" sz="1200" b="0" i="0" u="none" strike="noStrike" dirty="0">
              <a:solidFill>
                <a:srgbClr val="000000"/>
              </a:solidFill>
              <a:effectLst/>
            </a:endParaRPr>
          </a:p>
          <a:p>
            <a:pPr algn="just"/>
            <a:r>
              <a:rPr lang="tr-TR" sz="1200" dirty="0">
                <a:solidFill>
                  <a:srgbClr val="000000"/>
                </a:solidFill>
                <a:ea typeface="Times New Roman" panose="02020603050405020304" pitchFamily="18" charset="0"/>
              </a:rPr>
              <a:t>Yargıtay, taraflar arasındaki </a:t>
            </a:r>
            <a:r>
              <a:rPr lang="tr-TR" sz="1200" b="1" i="1" dirty="0">
                <a:solidFill>
                  <a:srgbClr val="000000"/>
                </a:solidFill>
                <a:ea typeface="Times New Roman" panose="02020603050405020304" pitchFamily="18" charset="0"/>
              </a:rPr>
              <a:t>hukuki ilişkiyi hatta çoğu zaman tarafları da </a:t>
            </a:r>
            <a:r>
              <a:rPr lang="tr-TR" sz="1200" dirty="0">
                <a:solidFill>
                  <a:srgbClr val="000000"/>
                </a:solidFill>
                <a:ea typeface="Times New Roman" panose="02020603050405020304" pitchFamily="18" charset="0"/>
              </a:rPr>
              <a:t>dikkate alarak kararını verir.</a:t>
            </a:r>
          </a:p>
          <a:p>
            <a:pPr algn="just"/>
            <a:r>
              <a:rPr lang="tr-TR" sz="900" b="0" i="0" u="none" strike="noStrike" dirty="0">
                <a:solidFill>
                  <a:srgbClr val="3F4254"/>
                </a:solidFill>
                <a:effectLst/>
                <a:latin typeface="Verdana" panose="020B0604030504040204" pitchFamily="34" charset="0"/>
              </a:rPr>
              <a:t>Yargıtay 9HD., 20.01.2012, 51430/1014: 5521 sayılı İş Mahkemeleri Kanununun 1 inci maddesine göre, iş mahkemelerinin görevi “İş Kanununa göre işçi sayılan kimselerle işveren veya işveren vekilleri arasında iş akdinden veya iş Kanununa dayanan her türlü hak iddialarından doğan hukuk uyuşmazlıklarının </a:t>
            </a:r>
            <a:r>
              <a:rPr lang="tr-TR" sz="900" b="0" i="0" u="none" strike="noStrike" dirty="0" err="1">
                <a:solidFill>
                  <a:srgbClr val="3F4254"/>
                </a:solidFill>
                <a:effectLst/>
                <a:latin typeface="Verdana" panose="020B0604030504040204" pitchFamily="34" charset="0"/>
              </a:rPr>
              <a:t>çözülmesi”dir</a:t>
            </a:r>
            <a:r>
              <a:rPr lang="tr-TR" sz="900" b="0" i="0" u="none" strike="noStrike" dirty="0">
                <a:solidFill>
                  <a:srgbClr val="3F4254"/>
                </a:solidFill>
                <a:effectLst/>
                <a:latin typeface="Verdana" panose="020B0604030504040204" pitchFamily="34" charset="0"/>
              </a:rPr>
              <a:t>. İşçi sıfatını taşımayan kişinin talepleriyle ilgili davanın İş Mahkemesi yerine genel görevli mahkemelerde görülmesi gerekir.</a:t>
            </a:r>
            <a:br>
              <a:rPr lang="tr-TR" sz="900" dirty="0"/>
            </a:br>
            <a:r>
              <a:rPr lang="tr-TR" sz="900" b="0" i="0" u="none" strike="noStrike" dirty="0">
                <a:solidFill>
                  <a:srgbClr val="3F4254"/>
                </a:solidFill>
                <a:effectLst/>
                <a:latin typeface="Verdana" panose="020B0604030504040204" pitchFamily="34" charset="0"/>
              </a:rPr>
              <a:t>Somut olayda, çekişmeli vakıalar hakkında toplanan delillerin tartışılması ve değerlendirilmesi sonucunda taraflar arasındaki ilişkinin iş sözleşmesine dayanmadığına ilişkin Mahkemenin tespiti yerindedir.</a:t>
            </a:r>
            <a:br>
              <a:rPr lang="tr-TR" sz="900" dirty="0"/>
            </a:br>
            <a:r>
              <a:rPr lang="tr-TR" sz="900" b="0" i="0" u="none" strike="noStrike" dirty="0">
                <a:solidFill>
                  <a:srgbClr val="3F4254"/>
                </a:solidFill>
                <a:effectLst/>
                <a:latin typeface="Verdana" panose="020B0604030504040204" pitchFamily="34" charset="0"/>
              </a:rPr>
              <a:t>Ancak, Mahkemelerin gördükleri davanın esasına ilişkin karar vermesi görevli olmaları halinde mümkündür.</a:t>
            </a:r>
            <a:br>
              <a:rPr lang="tr-TR" sz="900" dirty="0"/>
            </a:br>
            <a:r>
              <a:rPr lang="tr-TR" sz="900" b="0" i="0" u="none" strike="noStrike" dirty="0">
                <a:solidFill>
                  <a:srgbClr val="3F4254"/>
                </a:solidFill>
                <a:effectLst/>
                <a:latin typeface="Verdana" panose="020B0604030504040204" pitchFamily="34" charset="0"/>
              </a:rPr>
              <a:t>Mahkemece taraflar arasında 4857 sayılı İş Kanununda tanımlanan hizmet akdi olmayıp, vekalet ilişkisi bulunduğundan görevli Mahkeme 6100 Sayılı Kanunun 2/1. maddesi uyarınca Asliye Hukuk Mahkemesidir.</a:t>
            </a:r>
            <a:endParaRPr lang="tr-TR" sz="1200" dirty="0">
              <a:solidFill>
                <a:srgbClr val="000000"/>
              </a:solidFill>
              <a:ea typeface="Times New Roman" panose="02020603050405020304" pitchFamily="18" charset="0"/>
            </a:endParaRPr>
          </a:p>
          <a:p>
            <a:pPr marL="0" indent="0" algn="just">
              <a:buNone/>
            </a:pPr>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marL="0" indent="0" algn="just">
              <a:buNone/>
            </a:pPr>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7A1F9CA-1521-2430-080B-1D635F688B3A}"/>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36756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F4C1D-5207-51E4-7387-AC50FF469BB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ABAC06F-5D95-7D04-CA45-19AF7EE6CA7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77902138-7267-F39F-3E8F-F2F495648400}"/>
              </a:ext>
            </a:extLst>
          </p:cNvPr>
          <p:cNvSpPr>
            <a:spLocks noGrp="1"/>
          </p:cNvSpPr>
          <p:nvPr>
            <p:ph idx="1"/>
          </p:nvPr>
        </p:nvSpPr>
        <p:spPr/>
        <p:txBody>
          <a:bodyPr>
            <a:normAutofit fontScale="92500"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100" dirty="0">
                <a:solidFill>
                  <a:srgbClr val="3F4254"/>
                </a:solidFill>
                <a:latin typeface="Verdana" panose="020B0604030504040204" pitchFamily="34" charset="0"/>
              </a:rPr>
              <a:t>Yargıtay 13.HD. 19.06.2012, 1131/16053: </a:t>
            </a:r>
            <a:r>
              <a:rPr lang="tr-TR" sz="1100" b="0" i="0" u="none" strike="noStrike" dirty="0">
                <a:solidFill>
                  <a:srgbClr val="3F4254"/>
                </a:solidFill>
                <a:effectLst/>
                <a:latin typeface="Verdana" panose="020B0604030504040204" pitchFamily="34" charset="0"/>
              </a:rPr>
              <a:t>Somut olay değerlendirildiğinde, Davacı Banka eldeki davayla Davalılardan ... ile aralarında imzalanan ve diğer davalı ...’ün kefil olduğu sözleşme ile Genel Kredi sözleşmesi düzenlendiğini ve kredinin verildiğini, ancak davalılar tarafından kredinin düzenli geri ödenmediğini, bu nedenle haklarında takibe geçildiğini, takibe de itiraz ettiklerini ileri sürerek eldeki davayı açmıştır. Dava dilekçesine ekli bulunan sözleşmenin başlığında “Genel Kredi Sözleşmesi” yazılı olup, verilen kredinin tüketici kredisi (ihtiyaç, konut, araç kredisi) olduğuna dair herhangi bir ibare bulunmamaktadır. Davanın tüketici Mahkemesinde bakılabilmesi için kredinin az yukarıda tanımı yapılan şekilde tüketici kredisi olması gerekir. Mahkemece bu hususta herhangi bir değerlendirme ve araştırma yapılmamıştır. Öyle olunca mahkemece bu hususta inceleme ve araştırma yapılmalı, gerekirse banka kayıtları üzerinde bilirkişi incelemesi yaptırılmalı ve verilen kredinin tüketici kredisi olup olmadığı üzerinde durulmalıdır. Tüketici kredisi olmadığının anlaşılması durumunda davaya genel mahkeme sıfatıyla bakılarak karar verilmelidir.</a:t>
            </a:r>
            <a:endParaRPr lang="tr-TR" sz="1800" dirty="0">
              <a:ea typeface="Times New Roman" panose="02020603050405020304" pitchFamily="18" charset="0"/>
            </a:endParaRPr>
          </a:p>
          <a:p>
            <a:pPr marL="0" indent="0" algn="just">
              <a:buNone/>
            </a:pPr>
            <a:endParaRPr lang="tr-TR" sz="1100" b="0" i="0" u="none" strike="noStrike" dirty="0">
              <a:solidFill>
                <a:srgbClr val="3F4254"/>
              </a:solidFill>
              <a:effectLst/>
              <a:latin typeface="Verdana" panose="020B0604030504040204" pitchFamily="34" charset="0"/>
            </a:endParaRPr>
          </a:p>
          <a:p>
            <a:pPr marL="0" indent="0" algn="just">
              <a:buNone/>
            </a:pPr>
            <a:r>
              <a:rPr lang="tr-TR" sz="1100" b="0" i="0" u="none" strike="noStrike" dirty="0">
                <a:solidFill>
                  <a:srgbClr val="3F4254"/>
                </a:solidFill>
                <a:effectLst/>
                <a:latin typeface="Verdana" panose="020B0604030504040204" pitchFamily="34" charset="0"/>
              </a:rPr>
              <a:t>Yargıtay 13.HD, 03.07.2012, 13659/17299: 4822 sayılı yasa ile değişik 4077 sayılı Tüketicinin Korunması Hakkında Kanunun Amaç başlıklı 1.maddesinde yasanın amacı açıklandıktan sonra kapsam başlıklı 2.maddesinde "Bu kanun, birinci maddesinde belirtilen amaçlarla mal ve hizmet piyasalarında tüketicinin taraflardan birini oluşturduğu her türlü tüketici işlemini kapsar." hükmüne yer verilmiştir. Yasanın 3.maddesinde mal; alışverişe konu olan taşınır eşyayı, konut ve tatil amaçlı taşınmaz malları ve elektronik ortamda kullanılmak üzere hazırlanan yazılım, ses, görüntü ve benzeri gayri maddi malları, hizmet; bir ücret veya menfaat karşılığında yapılan mal sağlama dışındaki her türlü faaliyeti ifade eder. Satıcı; kamu tüzel kişileri de dahil</a:t>
            </a:r>
            <a:br>
              <a:rPr lang="tr-TR" sz="1100" dirty="0"/>
            </a:br>
            <a:r>
              <a:rPr lang="tr-TR" sz="1100" b="0" i="0" u="none" strike="noStrike" dirty="0">
                <a:solidFill>
                  <a:srgbClr val="3F4254"/>
                </a:solidFill>
                <a:effectLst/>
                <a:latin typeface="Verdana" panose="020B0604030504040204" pitchFamily="34" charset="0"/>
              </a:rPr>
              <a:t>olmak üzere ticari veya mesleki faaliyetleri kapsamında tüketiciye mal sunan gerçek veya tüzel kişileri kapsar. Tüketici ise bir mal veya hizmeti ticari veya mesleki olmayan amaçlarla edinen, kullanan veya yararlanan gerçek ya da tüzel kişiyi ifade eder şeklinde tanımlanmıştır.</a:t>
            </a:r>
            <a:br>
              <a:rPr lang="tr-TR" sz="1100" dirty="0"/>
            </a:br>
            <a:r>
              <a:rPr lang="tr-TR" sz="1100" b="0" i="0" u="none" strike="noStrike" dirty="0">
                <a:solidFill>
                  <a:srgbClr val="3F4254"/>
                </a:solidFill>
                <a:effectLst/>
                <a:latin typeface="Verdana" panose="020B0604030504040204" pitchFamily="34" charset="0"/>
              </a:rPr>
              <a:t>Bir hukuki işlemin 4077 sayılı yasa kapsamında kaldığının kabul edilmesi için yasanın amacı içerisinde yukarıda tanımları verilen taraflar arasında mal ve hizmet satışına ilişkin bir hukuki işlemin olması gerekir.</a:t>
            </a:r>
            <a:br>
              <a:rPr lang="tr-TR" sz="1100" dirty="0"/>
            </a:br>
            <a:r>
              <a:rPr lang="tr-TR" sz="1100" b="1" i="0" strike="noStrike" dirty="0">
                <a:solidFill>
                  <a:srgbClr val="3F4254"/>
                </a:solidFill>
                <a:effectLst/>
                <a:latin typeface="Verdana" panose="020B0604030504040204" pitchFamily="34" charset="0"/>
              </a:rPr>
              <a:t>Somut olayda davacı çiftçilik yapmaktadır ve bu nedenle davaya konu römorku satın almıştır. Bu itibarla davacının 4077 sayılı yasa kapsamında tüketici olmadığı, söz konusu römorku mesleki amaçla edindiği anlaşılmaktadır. Bu duruma göre uyuşmazlığın çözümü genel mahkemelerin görevi içerisindedir. Öyle ise mahkemece işin esası incelenerek ve ortaya çıkacak sonuca uygun bir karar verilmesi gerekirken aksine düşüncelerle yazılı şekilde görevsizlik kararı verilmiş olması usul ve yasaya aykırı olup bozma nedenidir.</a:t>
            </a:r>
            <a:br>
              <a:rPr lang="tr-TR" sz="1100" b="1" dirty="0"/>
            </a:br>
            <a:r>
              <a:rPr lang="tr-TR" sz="1100" b="1" i="0" strike="noStrike" dirty="0">
                <a:solidFill>
                  <a:srgbClr val="3F4254"/>
                </a:solidFill>
                <a:effectLst/>
                <a:latin typeface="Verdana" panose="020B0604030504040204" pitchFamily="34" charset="0"/>
              </a:rPr>
              <a:t>2-Bozma nedenine göre davalıların temyiz itirazının incelenmesine şimdilik gerek görülmemiştir.</a:t>
            </a:r>
            <a:endParaRPr lang="tr-TR" sz="1800" b="1" dirty="0">
              <a:ea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marL="0" indent="0" algn="just">
              <a:buNone/>
            </a:pPr>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F9FC9E0-D839-8A4C-BF31-D4339DC8BD7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77054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4C558-91C6-2B61-16D1-F6998311524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8666DA5-A05B-FA08-8070-AD03723029A5}"/>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B70527C4-0ABF-BE58-709D-B341FA25E4CE}"/>
              </a:ext>
            </a:extLst>
          </p:cNvPr>
          <p:cNvSpPr>
            <a:spLocks noGrp="1"/>
          </p:cNvSpPr>
          <p:nvPr>
            <p:ph idx="1"/>
          </p:nvPr>
        </p:nvSpPr>
        <p:spPr/>
        <p:txBody>
          <a:bodyPr>
            <a:normAutofit lnSpcReduction="10000"/>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r>
              <a:rPr lang="tr-TR" sz="1100" dirty="0">
                <a:solidFill>
                  <a:srgbClr val="3F4254"/>
                </a:solidFill>
                <a:latin typeface="Verdana" panose="020B0604030504040204" pitchFamily="34" charset="0"/>
              </a:rPr>
              <a:t>Yargıtay 20.HD., 14.11.2016, 11471/10698: </a:t>
            </a:r>
            <a:r>
              <a:rPr lang="tr-TR" sz="1100" b="0" i="0" u="none" strike="noStrike" dirty="0">
                <a:solidFill>
                  <a:srgbClr val="3F4254"/>
                </a:solidFill>
                <a:effectLst/>
                <a:latin typeface="Verdana" panose="020B0604030504040204" pitchFamily="34" charset="0"/>
              </a:rPr>
              <a:t>Somut olayda, davacı, davalı ile aralarında emlak komisyonculuğu sözleşmesi imzalandığını, dava dışı satıcıyı ile davalıyı bir araya getirerek ön satış sözleşmesi imzalanmasını sağladığını, sözleşmede ücreti hak etmesine rağmen, davalının sözleşme bedelini ödemediğini ileri sürerek ödenmeyen komisyon ücret alacağının tahsili için başlattığı icra takibine yapılan itirazın iptalini istemiştir. Dosya içeriğinden </a:t>
            </a:r>
            <a:r>
              <a:rPr lang="tr-TR" sz="1100" b="1" i="0" u="none" strike="noStrike" dirty="0">
                <a:solidFill>
                  <a:srgbClr val="3F4254"/>
                </a:solidFill>
                <a:effectLst/>
                <a:latin typeface="Verdana" panose="020B0604030504040204" pitchFamily="34" charset="0"/>
              </a:rPr>
              <a:t>emlak komisyonculuğu sözleşmesine konu yerin işyeri olduğu anlaşılmaktadır. Hal böyle olunca, davacı emlak komisyoncusunun mesleki faaliyette bulunan kişi konumunda, davalının da işyeri satın alan kişi olduğu, tarafların tüketici olmadıkları nazara alındığında uyuşmazlığın genel mahkemede görülüp sonuçlandırılması gerekir</a:t>
            </a:r>
            <a:r>
              <a:rPr lang="tr-TR" sz="1100" b="0" i="0" u="none" strike="noStrike" dirty="0">
                <a:solidFill>
                  <a:srgbClr val="3F4254"/>
                </a:solidFill>
                <a:effectLst/>
                <a:latin typeface="Verdana" panose="020B0604030504040204" pitchFamily="34" charset="0"/>
              </a:rPr>
              <a:t>.</a:t>
            </a:r>
            <a:endParaRPr lang="tr-TR" sz="1800" dirty="0">
              <a:ea typeface="Times New Roman" panose="02020603050405020304" pitchFamily="18" charset="0"/>
            </a:endParaRPr>
          </a:p>
          <a:p>
            <a:pPr algn="just"/>
            <a:endParaRPr lang="tr-TR" sz="1800" dirty="0">
              <a:ea typeface="Times New Roman" panose="02020603050405020304" pitchFamily="18" charset="0"/>
            </a:endParaRPr>
          </a:p>
          <a:p>
            <a:pPr algn="just"/>
            <a:r>
              <a:rPr lang="tr-TR" sz="1100" b="0" i="0" u="none" strike="noStrike" dirty="0">
                <a:solidFill>
                  <a:srgbClr val="3F4254"/>
                </a:solidFill>
                <a:effectLst/>
                <a:latin typeface="Verdana" panose="020B0604030504040204" pitchFamily="34" charset="0"/>
              </a:rPr>
              <a:t>Yargıtay 3. HD., 16.03.2021, 8172/2772: Davanın açıldığı tarihte yürürlükte bulunan 6502 sayılı Tüketicinin Korunması Hakkında Kanun'un 3. maddesine göre tüketici; ticari veya mesleki olmayan amaçlarla hareket eden gerçek veya tüzel kişiyi, tüketici işlemi; mal veya hizmet piyasalarında kamu tüzel kişileri de dâhil olmak üzere ticari veya mesleki amaçlarla hareket eden veya onun adına ya da hesabına hareket eden gerçek veya tüzel kişiler ile tüketiciler arasında kurulan, eser, taşıma, simsarlık, sigorta, vekâlet, bankacılık ve benzeri sözleşmeler de dâhil olmak üzere her türlü sözleşme ve hukuki işlemi ifade eder. Bir hukuki işlemin tüketici işlemi sayılabilmesi için yukarıda belirtilen tanımlara uygun olması gerekir. </a:t>
            </a:r>
            <a:r>
              <a:rPr lang="tr-TR" sz="1100" b="1" i="0" u="none" strike="noStrike" dirty="0">
                <a:solidFill>
                  <a:srgbClr val="3F4254"/>
                </a:solidFill>
                <a:effectLst/>
                <a:latin typeface="Verdana" panose="020B0604030504040204" pitchFamily="34" charset="0"/>
              </a:rPr>
              <a:t>Davalı konut yapı kooperatifi olup tüketici vasfı yoktur. Keza davacı emlak komisyoncusu ise de, kooperatif tüketici olmadığından taraflar arasındaki ilişkinin 6502 sayılı Yasa kapsamı dışında kaldığı anlaşıldığına göre davaya bakma hususunda genel mahkemeler görevlidir.</a:t>
            </a:r>
            <a:r>
              <a:rPr lang="tr-TR" sz="1100" b="0" i="0" u="none" strike="noStrike" dirty="0">
                <a:solidFill>
                  <a:srgbClr val="3F4254"/>
                </a:solidFill>
                <a:effectLst/>
                <a:latin typeface="Verdana" panose="020B0604030504040204" pitchFamily="34" charset="0"/>
              </a:rPr>
              <a:t> Simsarlık sözleşmesi ilişkilerinin tüketici yasası kapsamına alınması taraflardan birinin tüketici olmadığı davanın tüketici mahkemesinde görülmesi sonucunu doğurmaz. Görev hususu kamu düzenine ilişkin olup, mahkemece her aşamada nazara alınması gerekir ve görev hususunda kazanılmış hak söz konusu olamaz. Bu durumda mahkemece asliye hukuk mahkemesinin görevli olduğundan bahisle görevsizlik kararı verilmesi gerekirken, davanın tüketici mahkemesinde görülmek suretiyle hüküm tesisi usul ve yasaya aykırı olup, bozma nedenidir.</a:t>
            </a:r>
            <a:endParaRPr lang="tr-TR" sz="1800" dirty="0">
              <a:ea typeface="Times New Roman" panose="02020603050405020304" pitchFamily="18" charset="0"/>
            </a:endParaRPr>
          </a:p>
          <a:p>
            <a:pPr marL="0" indent="0" algn="just">
              <a:buNone/>
            </a:pPr>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0910F66-8774-5FFB-B8F4-713F1A9CC12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7910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66064-F064-84D2-CF62-3B8D2D4EDE8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7763E59-7C9D-2ED2-AF5C-11107D649309}"/>
              </a:ext>
            </a:extLst>
          </p:cNvPr>
          <p:cNvSpPr>
            <a:spLocks noGrp="1"/>
          </p:cNvSpPr>
          <p:nvPr>
            <p:ph type="title"/>
          </p:nvPr>
        </p:nvSpPr>
        <p:spPr>
          <a:xfrm>
            <a:off x="457200" y="286995"/>
            <a:ext cx="8229600" cy="1143000"/>
          </a:xfrm>
        </p:spPr>
        <p:txBody>
          <a:bodyPr/>
          <a:lstStyle/>
          <a:p>
            <a:r>
              <a:rPr lang="tr-TR" i="1" dirty="0"/>
              <a:t>GÖREV</a:t>
            </a:r>
          </a:p>
        </p:txBody>
      </p:sp>
      <p:sp>
        <p:nvSpPr>
          <p:cNvPr id="5" name="İçerik Yer Tutucusu 4">
            <a:extLst>
              <a:ext uri="{FF2B5EF4-FFF2-40B4-BE49-F238E27FC236}">
                <a16:creationId xmlns:a16="http://schemas.microsoft.com/office/drawing/2014/main" id="{4ADCEFD4-ED42-8733-10C2-FB45B7880825}"/>
              </a:ext>
            </a:extLst>
          </p:cNvPr>
          <p:cNvSpPr>
            <a:spLocks noGrp="1"/>
          </p:cNvSpPr>
          <p:nvPr>
            <p:ph idx="1"/>
          </p:nvPr>
        </p:nvSpPr>
        <p:spPr/>
        <p:txBody>
          <a:bodyPr>
            <a:normAutofit/>
          </a:bodyPr>
          <a:lstStyle/>
          <a:p>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marL="0" indent="0" algn="just">
              <a:buNone/>
            </a:pPr>
            <a:r>
              <a:rPr lang="tr-TR" sz="1800" dirty="0">
                <a:ea typeface="Times New Roman" panose="02020603050405020304" pitchFamily="18" charset="0"/>
              </a:rPr>
              <a:t>«Tüm bu nedenlerle 5464 sayılı Banka Kartları ve Kredi Kartları Kanununun 44 maddesinde yer alan "kart hamilleri aleyhine açılacak davalarda 1086 sayılı Hukuk Usulü Muhakemeleri Kanununun görev ve yetkiye ilişkin hükümleri uygulanır." Hükmünün de artık uygulanma imkânı kalmamıştır. Anılan yasa hükümleri gereği, 6502 sayılı Tüketicinin Korunması Hakkında Kanunun yürürlüğe girdiği 28.05.2014 tarihinden sonra </a:t>
            </a:r>
            <a:r>
              <a:rPr lang="tr-TR" sz="1800" b="1" dirty="0">
                <a:ea typeface="Times New Roman" panose="02020603050405020304" pitchFamily="18" charset="0"/>
              </a:rPr>
              <a:t>davacı bankanın kredi kartı hamili olan tüketiciye karşı açtığı davaya bakma görevi tüketici mahkemesine aittir</a:t>
            </a:r>
            <a:r>
              <a:rPr lang="tr-TR" sz="1800" dirty="0">
                <a:ea typeface="Times New Roman" panose="02020603050405020304" pitchFamily="18" charset="0"/>
              </a:rPr>
              <a:t>." 13. HD, 30.12.2014, 46629/42010 (Kazancı). Bu konuda bkz. 19. HD, 07.05.2015,19709/6821 (</a:t>
            </a:r>
            <a:r>
              <a:rPr lang="tr-TR" sz="1800" dirty="0" err="1">
                <a:ea typeface="Times New Roman" panose="02020603050405020304" pitchFamily="18" charset="0"/>
              </a:rPr>
              <a:t>Lexpera</a:t>
            </a:r>
            <a:r>
              <a:rPr lang="tr-TR" sz="1800" dirty="0">
                <a:ea typeface="Times New Roman" panose="02020603050405020304" pitchFamily="18" charset="0"/>
              </a:rPr>
              <a:t>); 20. HD, 03.11.2015, 10211/10337 (</a:t>
            </a:r>
            <a:r>
              <a:rPr lang="tr-TR" sz="1800" dirty="0" err="1">
                <a:ea typeface="Times New Roman" panose="02020603050405020304" pitchFamily="18" charset="0"/>
              </a:rPr>
              <a:t>Lexpera</a:t>
            </a:r>
            <a:r>
              <a:rPr lang="tr-TR" sz="1800" dirty="0">
                <a:ea typeface="Times New Roman" panose="02020603050405020304" pitchFamily="18" charset="0"/>
              </a:rPr>
              <a:t>); 20. HD, 11.11.2015, 12222/10979 (Kazancı).»</a:t>
            </a: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BDC55EC-0513-F119-C14B-041164090D1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669696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11039</TotalTime>
  <Words>9480</Words>
  <Application>Microsoft Macintosh PowerPoint</Application>
  <PresentationFormat>Ekran Gösterisi (4:3)</PresentationFormat>
  <Paragraphs>1067</Paragraphs>
  <Slides>55</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55</vt:i4>
      </vt:variant>
    </vt:vector>
  </HeadingPairs>
  <TitlesOfParts>
    <vt:vector size="63" baseType="lpstr">
      <vt:lpstr>-webkit-standard</vt:lpstr>
      <vt:lpstr>Arial</vt:lpstr>
      <vt:lpstr>Calibri</vt:lpstr>
      <vt:lpstr>Helvetica</vt:lpstr>
      <vt:lpstr>inherit</vt:lpstr>
      <vt:lpstr>Times New Roman</vt:lpstr>
      <vt:lpstr>Verdana</vt:lpstr>
      <vt:lpstr>Office Theme</vt:lpstr>
      <vt:lpstr>Medeni Usul Hukuku</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PowerPoint Sunusu</vt:lpstr>
      <vt:lpstr>GÖREV</vt:lpstr>
      <vt:lpstr>GÖREV</vt:lpstr>
      <vt:lpstr>GÖREV</vt:lpstr>
      <vt:lpstr>GÖREV</vt:lpstr>
      <vt:lpstr>GÖREV</vt:lpstr>
      <vt:lpstr>GÖREV</vt:lpstr>
      <vt:lpstr>GÖREV</vt:lpstr>
      <vt:lpstr>GÖREV</vt:lpstr>
      <vt:lpstr>GÖREV</vt:lpstr>
      <vt:lpstr>GÖREV</vt:lpstr>
      <vt:lpstr>GÖREV</vt:lpstr>
      <vt:lpstr>GÖREV</vt:lpstr>
      <vt:lpstr>GÖREV</vt:lpstr>
      <vt:lpstr>Görev Kurallarının Niteliği ve Görev Kurallarına Aykırılık ile Sonuçları</vt:lpstr>
      <vt:lpstr>Görev Kurallarının Niteliği ve Görev Kurallarına Aykırılık ile Sonuçları</vt:lpstr>
      <vt:lpstr>Görev Kurallarının Niteliği ve Görev Kurallarına Aykırılık ile Sonuçları</vt:lpstr>
      <vt:lpstr>Görev Kurallarının Niteliği ve Görev Kurallarına Aykırılık ile Sonuçları</vt:lpstr>
      <vt:lpstr>Görev Kurallarının Niteliği ve Görev Kurallarına Aykırılık ile Sonuçları</vt:lpstr>
      <vt:lpstr>Görev Kurallarının Niteliği ve Görev Kurallarına Aykırılık ile Sonuçları</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56579</cp:lastModifiedBy>
  <cp:revision>43</cp:revision>
  <dcterms:created xsi:type="dcterms:W3CDTF">2013-01-27T09:14:16Z</dcterms:created>
  <dcterms:modified xsi:type="dcterms:W3CDTF">2025-11-04T10:54:58Z</dcterms:modified>
  <cp:category/>
</cp:coreProperties>
</file>