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3" r:id="rId6"/>
    <p:sldId id="265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78" d="100"/>
          <a:sy n="78" d="100"/>
        </p:scale>
        <p:origin x="15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51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91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52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40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33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20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28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79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64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32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17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53657-6134-4FB7-84B1-38A5053BE901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D04D0-2E22-4D6F-A4D9-93D13B9A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42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Local</a:t>
            </a:r>
            <a:r>
              <a:rPr lang="tr-TR" dirty="0"/>
              <a:t> </a:t>
            </a:r>
            <a:r>
              <a:rPr lang="tr-TR" dirty="0" err="1"/>
              <a:t>meanings</a:t>
            </a:r>
            <a:br>
              <a:rPr lang="tr-TR" dirty="0"/>
            </a:br>
            <a:r>
              <a:rPr lang="tr-TR" sz="3200" dirty="0"/>
              <a:t>PART 2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Teun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 DIJK</a:t>
            </a:r>
          </a:p>
        </p:txBody>
      </p:sp>
    </p:spTree>
    <p:extLst>
      <p:ext uri="{BB962C8B-B14F-4D97-AF65-F5344CB8AC3E}">
        <p14:creationId xmlns:p14="http://schemas.microsoft.com/office/powerpoint/2010/main" val="270625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meanings are the result of the </a:t>
            </a:r>
            <a:r>
              <a:rPr lang="en-US" u="sng" dirty="0"/>
              <a:t>selection</a:t>
            </a:r>
            <a:r>
              <a:rPr lang="en-US" dirty="0"/>
              <a:t> made by speakers or writers in their mental models of events or socially shared beliefs</a:t>
            </a:r>
            <a:r>
              <a:rPr lang="tr-TR" dirty="0"/>
              <a:t> (</a:t>
            </a:r>
            <a:r>
              <a:rPr lang="tr-TR" dirty="0" err="1"/>
              <a:t>van</a:t>
            </a:r>
            <a:r>
              <a:rPr lang="tr-TR" dirty="0"/>
              <a:t> </a:t>
            </a:r>
            <a:r>
              <a:rPr lang="tr-TR" dirty="0" err="1"/>
              <a:t>Dijk</a:t>
            </a:r>
            <a:r>
              <a:rPr lang="tr-TR" dirty="0"/>
              <a:t>, 2004).</a:t>
            </a:r>
          </a:p>
        </p:txBody>
      </p:sp>
    </p:spTree>
    <p:extLst>
      <p:ext uri="{BB962C8B-B14F-4D97-AF65-F5344CB8AC3E}">
        <p14:creationId xmlns:p14="http://schemas.microsoft.com/office/powerpoint/2010/main" val="2496081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8568952" cy="5217443"/>
          </a:xfrm>
        </p:spPr>
        <p:txBody>
          <a:bodyPr/>
          <a:lstStyle/>
          <a:p>
            <a:pPr marL="0" indent="0" algn="ctr">
              <a:buNone/>
            </a:pPr>
            <a:r>
              <a:rPr lang="tr-TR" u="sng" dirty="0" err="1"/>
              <a:t>What</a:t>
            </a:r>
            <a:r>
              <a:rPr lang="tr-TR" u="sng" dirty="0"/>
              <a:t> </a:t>
            </a:r>
            <a:r>
              <a:rPr lang="tr-TR" u="sng" dirty="0" err="1"/>
              <a:t>to</a:t>
            </a:r>
            <a:r>
              <a:rPr lang="tr-TR" u="sng" dirty="0"/>
              <a:t> do at </a:t>
            </a:r>
            <a:r>
              <a:rPr lang="tr-TR" u="sng" dirty="0" err="1"/>
              <a:t>this</a:t>
            </a:r>
            <a:r>
              <a:rPr lang="tr-TR" u="sng" dirty="0"/>
              <a:t> </a:t>
            </a:r>
            <a:r>
              <a:rPr lang="tr-TR" u="sng" dirty="0" err="1"/>
              <a:t>phase</a:t>
            </a:r>
            <a:r>
              <a:rPr lang="tr-TR" u="sng" dirty="0"/>
              <a:t> of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analysis</a:t>
            </a:r>
            <a:r>
              <a:rPr lang="tr-TR" u="sng" dirty="0"/>
              <a:t>? </a:t>
            </a:r>
          </a:p>
          <a:p>
            <a:pPr marL="0" indent="0">
              <a:buNone/>
            </a:pPr>
            <a:endParaRPr lang="tr-TR" dirty="0"/>
          </a:p>
          <a:p>
            <a:pPr marL="514350" indent="-514350">
              <a:buAutoNum type="arabicPeriod"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focus</a:t>
            </a:r>
            <a:r>
              <a:rPr lang="tr-TR" dirty="0"/>
              <a:t> is on </a:t>
            </a:r>
            <a:r>
              <a:rPr lang="en-US" dirty="0"/>
              <a:t>lexical selection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</a:t>
            </a:r>
            <a:r>
              <a:rPr lang="tr-TR" dirty="0" err="1"/>
              <a:t>choice</a:t>
            </a:r>
            <a:r>
              <a:rPr lang="tr-TR" dirty="0"/>
              <a:t>.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r>
              <a:rPr lang="tr-TR" dirty="0"/>
              <a:t>2. How </a:t>
            </a:r>
            <a:r>
              <a:rPr lang="tr-TR" dirty="0" err="1"/>
              <a:t>frequently</a:t>
            </a:r>
            <a:r>
              <a:rPr lang="tr-TR" dirty="0"/>
              <a:t>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associated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8440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289451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dirty="0"/>
              <a:t> 3. </a:t>
            </a:r>
            <a:r>
              <a:rPr lang="tr-TR" dirty="0" err="1"/>
              <a:t>Examine</a:t>
            </a:r>
            <a:r>
              <a:rPr lang="tr-TR" dirty="0"/>
              <a:t> </a:t>
            </a:r>
            <a:r>
              <a:rPr lang="en-US" dirty="0"/>
              <a:t>the ways </a:t>
            </a:r>
            <a:r>
              <a:rPr lang="en-US" dirty="0" err="1"/>
              <a:t>th</a:t>
            </a:r>
            <a:r>
              <a:rPr lang="tr-TR" dirty="0"/>
              <a:t>e </a:t>
            </a:r>
            <a:r>
              <a:rPr lang="tr-TR" dirty="0" err="1"/>
              <a:t>ideologically</a:t>
            </a:r>
            <a:r>
              <a:rPr lang="tr-TR" dirty="0"/>
              <a:t> </a:t>
            </a:r>
            <a:r>
              <a:rPr lang="tr-TR" dirty="0" err="1"/>
              <a:t>biased</a:t>
            </a:r>
            <a:r>
              <a:rPr lang="tr-TR" dirty="0"/>
              <a:t> </a:t>
            </a:r>
            <a:r>
              <a:rPr lang="tr-TR" dirty="0" err="1"/>
              <a:t>discourses</a:t>
            </a:r>
            <a:r>
              <a:rPr lang="en-US" dirty="0"/>
              <a:t> polarize the representation of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/>
              <a:t>                                                        </a:t>
            </a:r>
            <a:r>
              <a:rPr lang="en-US" dirty="0"/>
              <a:t>us (ingroups) 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                                                        </a:t>
            </a:r>
            <a:r>
              <a:rPr lang="en-US" dirty="0"/>
              <a:t>them (outgroups)</a:t>
            </a:r>
            <a:endParaRPr lang="tr-TR" dirty="0"/>
          </a:p>
          <a:p>
            <a:pPr marL="0" indent="0">
              <a:buNone/>
            </a:pPr>
            <a:r>
              <a:rPr lang="tr-TR" sz="3200" dirty="0">
                <a:solidFill>
                  <a:prstClr val="black"/>
                </a:solidFill>
              </a:rPr>
              <a:t>                                                  </a:t>
            </a:r>
            <a:r>
              <a:rPr lang="en-US" sz="3200" dirty="0">
                <a:solidFill>
                  <a:prstClr val="black"/>
                </a:solidFill>
              </a:rPr>
              <a:t>positive self-presentation </a:t>
            </a:r>
            <a:r>
              <a:rPr lang="tr-TR" sz="3200" dirty="0">
                <a:solidFill>
                  <a:prstClr val="black"/>
                </a:solidFill>
              </a:rPr>
              <a:t>                 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tr-TR" sz="3200" dirty="0">
                <a:solidFill>
                  <a:prstClr val="black"/>
                </a:solidFill>
              </a:rPr>
              <a:t>				      </a:t>
            </a:r>
            <a:r>
              <a:rPr lang="en-US" sz="3200" dirty="0">
                <a:solidFill>
                  <a:prstClr val="black"/>
                </a:solidFill>
              </a:rPr>
              <a:t>negative other presentation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82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CDA research is the study of the many forms of </a:t>
            </a:r>
            <a:r>
              <a:rPr lang="tr-TR" dirty="0" err="1"/>
              <a:t>implied</a:t>
            </a:r>
            <a:r>
              <a:rPr lang="tr-TR" dirty="0"/>
              <a:t> </a:t>
            </a:r>
            <a:r>
              <a:rPr lang="en-US" dirty="0"/>
              <a:t>or</a:t>
            </a:r>
            <a:r>
              <a:rPr lang="tr-TR" dirty="0"/>
              <a:t> </a:t>
            </a:r>
            <a:r>
              <a:rPr lang="en-US" dirty="0"/>
              <a:t>indirect meanings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hyperboles</a:t>
            </a:r>
            <a:r>
              <a:rPr lang="tr-TR" dirty="0"/>
              <a:t>, </a:t>
            </a:r>
            <a:r>
              <a:rPr lang="tr-TR" dirty="0" err="1"/>
              <a:t>allusions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metaphors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7066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</a:t>
            </a:r>
            <a:r>
              <a:rPr lang="en-US" dirty="0" err="1"/>
              <a:t>mplicit</a:t>
            </a:r>
            <a:r>
              <a:rPr lang="en-US" dirty="0"/>
              <a:t> meanings are related to underlying beliefs, but are not directly</a:t>
            </a:r>
            <a:r>
              <a:rPr lang="tr-TR" dirty="0"/>
              <a:t> </a:t>
            </a:r>
            <a:r>
              <a:rPr lang="tr-TR" dirty="0" err="1"/>
              <a:t>offered</a:t>
            </a:r>
            <a:r>
              <a:rPr lang="tr-TR" dirty="0"/>
              <a:t> </a:t>
            </a:r>
            <a:r>
              <a:rPr lang="en-US" dirty="0"/>
              <a:t>for various contextual reasons</a:t>
            </a:r>
            <a:r>
              <a:rPr lang="tr-TR" dirty="0"/>
              <a:t>.</a:t>
            </a:r>
          </a:p>
          <a:p>
            <a:r>
              <a:rPr lang="tr-TR" dirty="0" err="1"/>
              <a:t>Implicit</a:t>
            </a:r>
            <a:r>
              <a:rPr lang="tr-TR" dirty="0"/>
              <a:t> </a:t>
            </a:r>
            <a:r>
              <a:rPr lang="tr-TR" dirty="0" err="1"/>
              <a:t>meanings</a:t>
            </a:r>
            <a:r>
              <a:rPr lang="en-US" dirty="0"/>
              <a:t> </a:t>
            </a:r>
            <a:r>
              <a:rPr lang="en-US" dirty="0" err="1"/>
              <a:t>includ</a:t>
            </a:r>
            <a:r>
              <a:rPr lang="tr-TR" dirty="0"/>
              <a:t>e</a:t>
            </a:r>
            <a:r>
              <a:rPr lang="en-US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ideological </a:t>
            </a:r>
            <a:r>
              <a:rPr lang="tr-TR" dirty="0" err="1"/>
              <a:t>aims</a:t>
            </a:r>
            <a:r>
              <a:rPr lang="tr-TR" dirty="0"/>
              <a:t> </a:t>
            </a:r>
            <a:r>
              <a:rPr lang="en-US" dirty="0"/>
              <a:t>to </a:t>
            </a:r>
            <a:r>
              <a:rPr lang="tr-TR" u="sng" dirty="0"/>
              <a:t>COVER</a:t>
            </a:r>
            <a:r>
              <a:rPr lang="tr-TR" dirty="0"/>
              <a:t> </a:t>
            </a:r>
            <a:r>
              <a:rPr lang="en-US" dirty="0"/>
              <a:t>our bad things and their good things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846695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170</Words>
  <Application>Microsoft Office PowerPoint</Application>
  <PresentationFormat>Ekran Gösterisi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Local meanings PART 2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meanings: PART 2</dc:title>
  <dc:creator>DELL</dc:creator>
  <cp:lastModifiedBy>BETÜL ALTAŞ</cp:lastModifiedBy>
  <cp:revision>51</cp:revision>
  <dcterms:created xsi:type="dcterms:W3CDTF">2020-04-16T18:16:01Z</dcterms:created>
  <dcterms:modified xsi:type="dcterms:W3CDTF">2025-10-24T12:19:03Z</dcterms:modified>
</cp:coreProperties>
</file>