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7" r:id="rId4"/>
    <p:sldId id="270" r:id="rId5"/>
    <p:sldId id="271" r:id="rId6"/>
    <p:sldId id="272" r:id="rId7"/>
    <p:sldId id="273" r:id="rId8"/>
    <p:sldId id="275" r:id="rId9"/>
    <p:sldId id="269" r:id="rId10"/>
    <p:sldId id="27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D77933-82D2-48E6-ADC5-F1FA6D6F2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A1EB1AC-052C-42DB-A2E3-F422DB2B0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C72CD6-9ADB-4AEE-8CEF-04B6A584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7279C7-0D90-48C8-B57D-42216F9C3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23754FC-ADFA-4B7F-B2DC-D0C412178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870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2DB83A-037E-4105-AB7B-028531404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6C106BF-FF5F-4CF3-9D1F-CEFB067E4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A3F0E9-78FB-4688-9EC9-40DAAA491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533564-8F2B-4DCA-8EDE-1770E5D66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3D59C7E-7EE9-4683-ADA7-46B70B85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17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B768718-E405-4325-8C33-7F7B68CE0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F48939D-D8A2-49A2-897F-FC933EDF4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227B5A-7373-4451-BAE3-93A6224E3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323D1B-BBD5-4640-AD6D-9880B61C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D6DFAD-4E3C-4762-946D-E84F79BA6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89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CC7C3D-3C5B-4A59-8814-74F92864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611AE8-50D2-4590-BC9A-118265EE2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FE3FDA-16F1-45D1-B3BE-E27BAE204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EC5138-3315-4ABB-B096-9893B606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7471C7-A841-4F19-91BF-A1F97E7D4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61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F5DAE0-FCDD-4B14-A01C-DB653F31E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F31A30-FDD1-4BF9-91CD-D0234BD33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8E4FF8-73DB-46A0-8117-9B7F976DC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AA0AE-1DBF-4CAE-B359-F228FAC58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007C7E5-0410-45EF-AD2A-1D937368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31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DB3B9A-3A47-4852-8F0F-F73324DA3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A0FD91-4B4E-4192-BFAC-8159D36B2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AB626D-D818-47F0-A9F5-380BF76A2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9F956D7-7FB6-41D5-8C4C-17253F97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0D58F52-A888-48A5-A6C8-C288FD07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E2FA88-99E1-49F4-91F8-40DA52F8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5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440C3D-D988-46D5-976D-4D512030B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579C54C-8E6C-48DB-A87F-E738D1AD1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B857869-2778-4387-8550-C9F2737AB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291D402-165D-42BB-94BC-E5E3BABAF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C197E86-F2E8-476A-874E-D80FE7586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9988091-0744-4C06-86D2-D3E2DACFA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A2AAB2-FEF7-4DF1-9F66-A4D14A1D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3608AB-F822-4EE8-9536-5D9B1500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82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0D4AE9-78B8-46A2-95CD-C18E69018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6C73612-1D0B-4AA1-8B74-4E01CD14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7F74591-5D11-42F8-9C54-0C6583859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0729D1B-2383-406C-8597-E6895EE59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586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FCB35E2-23CA-4846-AF4F-D487E8C98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B30C8AD-D1A0-4EB6-B584-E150E41EA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A7196AA-8528-41CC-BE6C-84A8D704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37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DEE6BD-4DC5-4F66-9A7B-5C35AFBF4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525CA9-BED2-48EF-A23B-D5D8827E5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FCBDF9D-F6F6-4207-AC18-166AB2BA8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A5924A-5327-4FE4-B4A8-05E87260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60B0152-2EDE-40D7-9B12-34BD15940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2FB022-2BC4-463A-8D29-6D9BADBA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71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C796B7-00BF-4CDA-BCF1-693E07D3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5CC6867-E62E-4A3F-ABB1-6FF79B41D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8825A6-CCD5-498A-9C7F-0AE8A1A5D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2815DC-F95B-48DD-8D96-EAD611D3D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28CDE1-EE15-4B53-B52C-F1A1F94CD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652A6A-E07E-42CC-8AEA-1BE8886C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4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6E29437-CE10-41FA-ABF3-851DE2C92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03B4D2-2C4B-49AC-907C-A82748B1D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BB443A-DAFC-4464-BC6A-D7EDC7013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7D1213-8E6F-4DFB-B432-8D54E270F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9BF54E-F080-41EE-A53A-EE67CD549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21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4CC4A2-1925-43AC-AE58-E02543CC21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7A86D52-DBF4-4230-B1D1-0820AB0822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Week</a:t>
            </a:r>
            <a:r>
              <a:rPr lang="tr-TR" dirty="0"/>
              <a:t> 5</a:t>
            </a:r>
            <a:r>
              <a:rPr lang="tr-TR"/>
              <a:t>, </a:t>
            </a:r>
            <a:endParaRPr lang="tr-TR" dirty="0"/>
          </a:p>
          <a:p>
            <a:r>
              <a:rPr lang="tr-TR" dirty="0"/>
              <a:t>Mahir Fisunoğlu</a:t>
            </a:r>
          </a:p>
        </p:txBody>
      </p:sp>
    </p:spTree>
    <p:extLst>
      <p:ext uri="{BB962C8B-B14F-4D97-AF65-F5344CB8AC3E}">
        <p14:creationId xmlns:p14="http://schemas.microsoft.com/office/powerpoint/2010/main" val="2913111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917440-9AE4-4CAB-9BEF-8A3FA134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403, 9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537E39-6EFC-4440-B0FE-93FCE2D71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80 </a:t>
            </a:r>
            <a:r>
              <a:rPr lang="tr-TR" dirty="0" err="1"/>
              <a:t>percent</a:t>
            </a:r>
            <a:r>
              <a:rPr lang="tr-TR" dirty="0"/>
              <a:t> of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lives</a:t>
            </a:r>
            <a:r>
              <a:rPr lang="tr-TR" dirty="0"/>
              <a:t> in </a:t>
            </a:r>
            <a:r>
              <a:rPr lang="tr-TR" dirty="0" err="1"/>
              <a:t>rural</a:t>
            </a:r>
            <a:r>
              <a:rPr lang="tr-TR" dirty="0"/>
              <a:t> </a:t>
            </a:r>
            <a:r>
              <a:rPr lang="tr-TR" dirty="0" err="1"/>
              <a:t>regions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nomads</a:t>
            </a:r>
            <a:r>
              <a:rPr lang="tr-TR" dirty="0"/>
              <a:t>. </a:t>
            </a:r>
          </a:p>
          <a:p>
            <a:r>
              <a:rPr lang="tr-TR" dirty="0"/>
              <a:t>No </a:t>
            </a:r>
            <a:r>
              <a:rPr lang="tr-TR" dirty="0" err="1"/>
              <a:t>phone</a:t>
            </a:r>
            <a:r>
              <a:rPr lang="tr-TR" dirty="0"/>
              <a:t>, </a:t>
            </a:r>
            <a:r>
              <a:rPr lang="tr-TR" dirty="0" err="1"/>
              <a:t>machine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equipment</a:t>
            </a:r>
            <a:r>
              <a:rPr lang="tr-TR" dirty="0"/>
              <a:t> </a:t>
            </a:r>
            <a:r>
              <a:rPr lang="tr-TR" dirty="0" err="1"/>
              <a:t>available</a:t>
            </a:r>
            <a:r>
              <a:rPr lang="tr-TR" dirty="0"/>
              <a:t>. </a:t>
            </a:r>
            <a:r>
              <a:rPr lang="tr-TR" dirty="0" err="1"/>
              <a:t>Industrial</a:t>
            </a:r>
            <a:r>
              <a:rPr lang="tr-TR" dirty="0"/>
              <a:t> </a:t>
            </a:r>
            <a:r>
              <a:rPr lang="tr-TR" dirty="0" err="1"/>
              <a:t>goods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imported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electricity</a:t>
            </a:r>
            <a:r>
              <a:rPr lang="tr-TR" dirty="0"/>
              <a:t> in İstanbul </a:t>
            </a:r>
            <a:r>
              <a:rPr lang="tr-TR" dirty="0" err="1"/>
              <a:t>and</a:t>
            </a:r>
            <a:r>
              <a:rPr lang="tr-TR" dirty="0"/>
              <a:t> İzmir. 830 </a:t>
            </a:r>
            <a:r>
              <a:rPr lang="tr-TR" dirty="0" err="1"/>
              <a:t>villages</a:t>
            </a:r>
            <a:r>
              <a:rPr lang="tr-TR" dirty="0"/>
              <a:t>, 114, 408 </a:t>
            </a:r>
            <a:r>
              <a:rPr lang="tr-TR" dirty="0" err="1"/>
              <a:t>houses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burned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enemy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 of </a:t>
            </a:r>
            <a:r>
              <a:rPr lang="tr-TR" dirty="0" err="1"/>
              <a:t>Independence</a:t>
            </a:r>
            <a:r>
              <a:rPr lang="tr-TR" dirty="0"/>
              <a:t>. 400 </a:t>
            </a:r>
            <a:r>
              <a:rPr lang="tr-TR" dirty="0" err="1"/>
              <a:t>thousands</a:t>
            </a:r>
            <a:r>
              <a:rPr lang="tr-TR" dirty="0"/>
              <a:t> </a:t>
            </a:r>
            <a:r>
              <a:rPr lang="tr-TR" dirty="0" err="1"/>
              <a:t>migrant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arrived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Greece</a:t>
            </a:r>
            <a:r>
              <a:rPr lang="tr-TR" dirty="0"/>
              <a:t>. </a:t>
            </a:r>
            <a:r>
              <a:rPr lang="tr-TR" dirty="0" err="1"/>
              <a:t>Only</a:t>
            </a:r>
            <a:r>
              <a:rPr lang="tr-TR" dirty="0"/>
              <a:t> a </a:t>
            </a:r>
            <a:r>
              <a:rPr lang="tr-TR" dirty="0" err="1"/>
              <a:t>fourth</a:t>
            </a:r>
            <a:r>
              <a:rPr lang="tr-TR" dirty="0"/>
              <a:t> of </a:t>
            </a:r>
            <a:r>
              <a:rPr lang="tr-TR" dirty="0" err="1"/>
              <a:t>children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school</a:t>
            </a:r>
            <a:r>
              <a:rPr lang="tr-TR" dirty="0"/>
              <a:t>. </a:t>
            </a:r>
            <a:r>
              <a:rPr lang="tr-TR" dirty="0" err="1"/>
              <a:t>Almost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economists</a:t>
            </a:r>
            <a:r>
              <a:rPr lang="tr-TR" dirty="0"/>
              <a:t>. </a:t>
            </a:r>
            <a:r>
              <a:rPr lang="tr-TR" dirty="0" err="1"/>
              <a:t>Cultural</a:t>
            </a:r>
            <a:r>
              <a:rPr lang="tr-TR" dirty="0"/>
              <a:t> </a:t>
            </a:r>
            <a:r>
              <a:rPr lang="tr-TR" dirty="0" err="1"/>
              <a:t>heritage</a:t>
            </a:r>
            <a:r>
              <a:rPr lang="tr-TR" dirty="0"/>
              <a:t> had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smuggleed</a:t>
            </a:r>
            <a:r>
              <a:rPr lang="tr-TR" dirty="0"/>
              <a:t> 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foreing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 on. Budget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revenue</a:t>
            </a:r>
            <a:r>
              <a:rPr lang="tr-TR" dirty="0"/>
              <a:t> is </a:t>
            </a:r>
            <a:r>
              <a:rPr lang="tr-TR" dirty="0" err="1"/>
              <a:t>insufficent</a:t>
            </a:r>
            <a:r>
              <a:rPr lang="tr-TR" dirty="0"/>
              <a:t>.</a:t>
            </a:r>
          </a:p>
          <a:p>
            <a:r>
              <a:rPr lang="tr-TR" dirty="0" err="1"/>
              <a:t>However</a:t>
            </a:r>
            <a:r>
              <a:rPr lang="tr-TR" dirty="0"/>
              <a:t>, I </a:t>
            </a:r>
            <a:r>
              <a:rPr lang="tr-TR" dirty="0" err="1"/>
              <a:t>have</a:t>
            </a:r>
            <a:r>
              <a:rPr lang="tr-TR" dirty="0"/>
              <a:t> an idea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reveal</a:t>
            </a:r>
            <a:r>
              <a:rPr lang="tr-TR" dirty="0"/>
              <a:t> it </a:t>
            </a:r>
            <a:r>
              <a:rPr lang="tr-TR" dirty="0" err="1"/>
              <a:t>sometimes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.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independence</a:t>
            </a:r>
            <a:r>
              <a:rPr lang="tr-TR"/>
              <a:t>’.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469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CD33F8-7616-4D20-801E-A89B4543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Turkish</a:t>
            </a:r>
            <a:r>
              <a:rPr lang="tr-TR" sz="2800" dirty="0"/>
              <a:t> </a:t>
            </a:r>
            <a:r>
              <a:rPr lang="tr-TR" sz="2800" dirty="0" err="1"/>
              <a:t>Economy</a:t>
            </a:r>
            <a:r>
              <a:rPr lang="tr-TR" sz="2800" dirty="0"/>
              <a:t>, </a:t>
            </a:r>
            <a:r>
              <a:rPr lang="tr-TR" sz="2800" dirty="0" err="1"/>
              <a:t>Eco</a:t>
            </a:r>
            <a:r>
              <a:rPr lang="tr-TR" sz="2800" dirty="0"/>
              <a:t> 403,1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D9D33F-662E-4E36-AC8E-46933CCEF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Developments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19th Century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19th </a:t>
            </a:r>
            <a:r>
              <a:rPr lang="tr-TR" dirty="0" err="1"/>
              <a:t>century</a:t>
            </a:r>
            <a:endParaRPr lang="tr-TR" dirty="0"/>
          </a:p>
          <a:p>
            <a:r>
              <a:rPr lang="tr-TR" dirty="0"/>
              <a:t>a)</a:t>
            </a:r>
            <a:r>
              <a:rPr lang="tr-TR" dirty="0" err="1"/>
              <a:t>Monetary</a:t>
            </a:r>
            <a:r>
              <a:rPr lang="tr-TR" dirty="0"/>
              <a:t> Reform </a:t>
            </a:r>
            <a:r>
              <a:rPr lang="tr-TR" dirty="0" err="1"/>
              <a:t>Act</a:t>
            </a:r>
            <a:r>
              <a:rPr lang="tr-TR" dirty="0"/>
              <a:t> in 1844: Gold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silver</a:t>
            </a:r>
            <a:r>
              <a:rPr lang="tr-TR" dirty="0"/>
              <a:t> </a:t>
            </a:r>
            <a:r>
              <a:rPr lang="tr-TR" dirty="0" err="1"/>
              <a:t>coins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.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exchange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currencies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WW1.</a:t>
            </a:r>
          </a:p>
          <a:p>
            <a:r>
              <a:rPr lang="tr-TR" dirty="0"/>
              <a:t>b) </a:t>
            </a:r>
            <a:r>
              <a:rPr lang="tr-TR" dirty="0" err="1"/>
              <a:t>Paper</a:t>
            </a:r>
            <a:r>
              <a:rPr lang="tr-TR" dirty="0"/>
              <a:t> </a:t>
            </a:r>
            <a:r>
              <a:rPr lang="tr-TR" dirty="0" err="1"/>
              <a:t>money</a:t>
            </a:r>
            <a:r>
              <a:rPr lang="tr-TR" dirty="0"/>
              <a:t> ‘kaime’ </a:t>
            </a:r>
            <a:r>
              <a:rPr lang="tr-TR" dirty="0" err="1"/>
              <a:t>between</a:t>
            </a:r>
            <a:r>
              <a:rPr lang="tr-TR" dirty="0"/>
              <a:t> 1830- 1852, a </a:t>
            </a:r>
            <a:r>
              <a:rPr lang="tr-TR" dirty="0" err="1"/>
              <a:t>successful</a:t>
            </a:r>
            <a:r>
              <a:rPr lang="tr-TR" dirty="0"/>
              <a:t>; since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quantity</a:t>
            </a:r>
            <a:r>
              <a:rPr lang="tr-TR" dirty="0"/>
              <a:t>.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Crimean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quantity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market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declined</a:t>
            </a:r>
            <a:r>
              <a:rPr lang="tr-TR" dirty="0"/>
              <a:t>.</a:t>
            </a:r>
          </a:p>
          <a:p>
            <a:r>
              <a:rPr lang="tr-TR" dirty="0"/>
              <a:t>c) </a:t>
            </a:r>
            <a:r>
              <a:rPr lang="tr-TR" dirty="0" err="1"/>
              <a:t>Borrowing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Galata </a:t>
            </a:r>
            <a:r>
              <a:rPr lang="tr-TR" dirty="0" err="1"/>
              <a:t>bankers</a:t>
            </a:r>
            <a:r>
              <a:rPr lang="tr-TR" dirty="0"/>
              <a:t>,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borrowing</a:t>
            </a:r>
            <a:r>
              <a:rPr lang="tr-TR" dirty="0"/>
              <a:t>)</a:t>
            </a:r>
          </a:p>
          <a:p>
            <a:r>
              <a:rPr lang="tr-TR" dirty="0"/>
              <a:t>d)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borrowing</a:t>
            </a:r>
            <a:r>
              <a:rPr lang="tr-TR" dirty="0"/>
              <a:t> </a:t>
            </a:r>
          </a:p>
          <a:p>
            <a:r>
              <a:rPr lang="tr-TR" dirty="0"/>
              <a:t>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Week</a:t>
            </a:r>
            <a:r>
              <a:rPr lang="tr-TR" dirty="0"/>
              <a:t> 4).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3658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F54483-E9FB-4A7D-ACC0-4D7A2586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56D0DB-2478-47FC-A21C-3BD6F1496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Changing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in </a:t>
            </a:r>
            <a:r>
              <a:rPr lang="tr-TR" dirty="0" err="1"/>
              <a:t>gold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r>
              <a:rPr lang="tr-TR" dirty="0" err="1"/>
              <a:t>After</a:t>
            </a:r>
            <a:r>
              <a:rPr lang="tr-TR" dirty="0"/>
              <a:t> 1870s: </a:t>
            </a:r>
            <a:r>
              <a:rPr lang="tr-TR" dirty="0" err="1"/>
              <a:t>Negotiation</a:t>
            </a:r>
            <a:r>
              <a:rPr lang="tr-TR" dirty="0"/>
              <a:t> of a </a:t>
            </a:r>
            <a:r>
              <a:rPr lang="tr-TR" dirty="0" err="1"/>
              <a:t>restructuring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/>
              <a:t>countries</a:t>
            </a:r>
            <a:r>
              <a:rPr lang="tr-TR" dirty="0"/>
              <a:t>.</a:t>
            </a:r>
          </a:p>
          <a:p>
            <a:r>
              <a:rPr lang="tr-TR" dirty="0"/>
              <a:t>Silver </a:t>
            </a:r>
            <a:r>
              <a:rPr lang="tr-TR" dirty="0" err="1"/>
              <a:t>system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1880s.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 Administration</a:t>
            </a:r>
          </a:p>
          <a:p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1923</a:t>
            </a:r>
          </a:p>
          <a:p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:</a:t>
            </a:r>
          </a:p>
          <a:p>
            <a:r>
              <a:rPr lang="tr-TR" dirty="0"/>
              <a:t>i) </a:t>
            </a:r>
            <a:r>
              <a:rPr lang="tr-TR" dirty="0" err="1"/>
              <a:t>The</a:t>
            </a:r>
            <a:r>
              <a:rPr lang="tr-TR" dirty="0"/>
              <a:t> İzmir </a:t>
            </a:r>
            <a:r>
              <a:rPr lang="tr-TR" dirty="0" err="1"/>
              <a:t>Economy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, </a:t>
            </a:r>
            <a:r>
              <a:rPr lang="tr-TR" dirty="0" err="1"/>
              <a:t>February</a:t>
            </a:r>
            <a:r>
              <a:rPr lang="tr-TR" dirty="0"/>
              <a:t> 1923</a:t>
            </a:r>
          </a:p>
          <a:p>
            <a:r>
              <a:rPr lang="tr-TR" dirty="0"/>
              <a:t>ii)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Lausanne</a:t>
            </a:r>
            <a:r>
              <a:rPr lang="tr-TR" dirty="0"/>
              <a:t> </a:t>
            </a:r>
            <a:r>
              <a:rPr lang="tr-TR" dirty="0" err="1"/>
              <a:t>Peace</a:t>
            </a:r>
            <a:r>
              <a:rPr lang="tr-TR" dirty="0"/>
              <a:t> </a:t>
            </a:r>
            <a:r>
              <a:rPr lang="tr-TR" dirty="0" err="1"/>
              <a:t>Treaty</a:t>
            </a:r>
            <a:r>
              <a:rPr lang="tr-TR" dirty="0"/>
              <a:t>, </a:t>
            </a:r>
            <a:r>
              <a:rPr lang="tr-TR" dirty="0" err="1"/>
              <a:t>July</a:t>
            </a:r>
            <a:r>
              <a:rPr lang="tr-TR" dirty="0"/>
              <a:t> 1923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220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1EDE2C-84EC-4323-91E9-2C5D6D211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037296-C0EC-45C7-B17A-BC5274997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İzmir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 </a:t>
            </a:r>
            <a:r>
              <a:rPr lang="tr-TR" dirty="0" err="1"/>
              <a:t>aimed</a:t>
            </a:r>
            <a:r>
              <a:rPr lang="tr-TR" dirty="0"/>
              <a:t> </a:t>
            </a:r>
            <a:r>
              <a:rPr lang="tr-TR" dirty="0" err="1"/>
              <a:t>bringing</a:t>
            </a:r>
            <a:r>
              <a:rPr lang="tr-TR" dirty="0"/>
              <a:t> </a:t>
            </a:r>
            <a:r>
              <a:rPr lang="tr-TR" dirty="0" err="1"/>
              <a:t>together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representatives</a:t>
            </a:r>
            <a:r>
              <a:rPr lang="tr-TR" dirty="0"/>
              <a:t> of </a:t>
            </a:r>
            <a:r>
              <a:rPr lang="tr-TR" dirty="0" err="1"/>
              <a:t>merchants</a:t>
            </a:r>
            <a:r>
              <a:rPr lang="tr-TR" dirty="0"/>
              <a:t>, </a:t>
            </a:r>
            <a:r>
              <a:rPr lang="tr-TR" dirty="0" err="1"/>
              <a:t>bankers</a:t>
            </a:r>
            <a:r>
              <a:rPr lang="tr-TR" dirty="0"/>
              <a:t>, </a:t>
            </a:r>
            <a:r>
              <a:rPr lang="tr-TR" dirty="0" err="1"/>
              <a:t>workers</a:t>
            </a:r>
            <a:r>
              <a:rPr lang="tr-TR" dirty="0"/>
              <a:t>, </a:t>
            </a:r>
            <a:r>
              <a:rPr lang="tr-TR" dirty="0" err="1"/>
              <a:t>farmers</a:t>
            </a:r>
            <a:r>
              <a:rPr lang="tr-TR" dirty="0"/>
              <a:t>, </a:t>
            </a:r>
            <a:r>
              <a:rPr lang="tr-TR" dirty="0" err="1"/>
              <a:t>industralists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artisans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dirty="0" err="1"/>
              <a:t>officials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followed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. 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 </a:t>
            </a:r>
            <a:r>
              <a:rPr lang="tr-TR" dirty="0" err="1"/>
              <a:t>coinsided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Lausanne</a:t>
            </a:r>
            <a:r>
              <a:rPr lang="tr-TR" dirty="0"/>
              <a:t> </a:t>
            </a:r>
            <a:r>
              <a:rPr lang="tr-TR" dirty="0" err="1"/>
              <a:t>Peace</a:t>
            </a:r>
            <a:r>
              <a:rPr lang="tr-TR" dirty="0"/>
              <a:t> Meeting had an </a:t>
            </a:r>
            <a:r>
              <a:rPr lang="tr-TR" dirty="0" err="1"/>
              <a:t>interreption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not </a:t>
            </a:r>
            <a:r>
              <a:rPr lang="tr-TR" dirty="0" err="1"/>
              <a:t>reach</a:t>
            </a:r>
            <a:r>
              <a:rPr lang="tr-TR" dirty="0"/>
              <a:t> a </a:t>
            </a:r>
            <a:r>
              <a:rPr lang="tr-TR" dirty="0" err="1"/>
              <a:t>consensus</a:t>
            </a:r>
            <a:r>
              <a:rPr lang="tr-TR" dirty="0"/>
              <a:t>.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Peace</a:t>
            </a:r>
            <a:r>
              <a:rPr lang="tr-TR" dirty="0"/>
              <a:t> Meeting </a:t>
            </a:r>
            <a:r>
              <a:rPr lang="tr-TR" dirty="0" err="1"/>
              <a:t>reopened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in April).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in </a:t>
            </a:r>
            <a:r>
              <a:rPr lang="tr-TR" dirty="0" err="1"/>
              <a:t>February</a:t>
            </a:r>
            <a:r>
              <a:rPr lang="tr-TR" dirty="0"/>
              <a:t>, 1923.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: </a:t>
            </a:r>
            <a:r>
              <a:rPr lang="tr-TR" dirty="0" err="1"/>
              <a:t>farmers</a:t>
            </a:r>
            <a:r>
              <a:rPr lang="tr-TR" dirty="0"/>
              <a:t>, </a:t>
            </a:r>
            <a:r>
              <a:rPr lang="tr-TR" dirty="0" err="1"/>
              <a:t>merchants</a:t>
            </a:r>
            <a:r>
              <a:rPr lang="tr-TR" dirty="0"/>
              <a:t>, </a:t>
            </a:r>
            <a:r>
              <a:rPr lang="tr-TR" dirty="0" err="1"/>
              <a:t>workers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industrialists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3628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98EA85-4C6E-4475-8B80-005C9C4E5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1C528-F96F-441E-8F84-363238781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organized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merchants</a:t>
            </a:r>
            <a:r>
              <a:rPr lang="tr-TR" dirty="0"/>
              <a:t> </a:t>
            </a:r>
            <a:r>
              <a:rPr lang="tr-TR" dirty="0" err="1"/>
              <a:t>whose</a:t>
            </a:r>
            <a:r>
              <a:rPr lang="tr-TR" dirty="0"/>
              <a:t> </a:t>
            </a:r>
            <a:r>
              <a:rPr lang="tr-TR" dirty="0" err="1"/>
              <a:t>offered</a:t>
            </a:r>
            <a:r>
              <a:rPr lang="tr-TR" dirty="0"/>
              <a:t> 134 </a:t>
            </a:r>
            <a:r>
              <a:rPr lang="tr-TR" dirty="0" err="1"/>
              <a:t>policies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accepted</a:t>
            </a:r>
            <a:r>
              <a:rPr lang="tr-TR" dirty="0"/>
              <a:t>: main </a:t>
            </a:r>
            <a:r>
              <a:rPr lang="tr-TR" dirty="0" err="1"/>
              <a:t>points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a) a ‘</a:t>
            </a:r>
            <a:r>
              <a:rPr lang="tr-TR" dirty="0" err="1"/>
              <a:t>merchant</a:t>
            </a:r>
            <a:r>
              <a:rPr lang="tr-TR" dirty="0"/>
              <a:t> bank’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of </a:t>
            </a:r>
            <a:r>
              <a:rPr lang="tr-TR" dirty="0" err="1"/>
              <a:t>government</a:t>
            </a:r>
            <a:r>
              <a:rPr lang="tr-TR" dirty="0"/>
              <a:t>, b) </a:t>
            </a:r>
            <a:r>
              <a:rPr lang="tr-TR" dirty="0" err="1"/>
              <a:t>regulation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exchange</a:t>
            </a:r>
            <a:r>
              <a:rPr lang="tr-TR" dirty="0"/>
              <a:t> rate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stock</a:t>
            </a:r>
            <a:r>
              <a:rPr lang="tr-TR" dirty="0"/>
              <a:t> market </a:t>
            </a:r>
            <a:r>
              <a:rPr lang="tr-TR" dirty="0" err="1"/>
              <a:t>operations</a:t>
            </a:r>
            <a:r>
              <a:rPr lang="tr-TR" dirty="0"/>
              <a:t>, c) </a:t>
            </a:r>
            <a:r>
              <a:rPr lang="tr-TR" dirty="0" err="1"/>
              <a:t>Friday</a:t>
            </a:r>
            <a:r>
              <a:rPr lang="tr-TR" dirty="0"/>
              <a:t> </a:t>
            </a:r>
            <a:r>
              <a:rPr lang="tr-TR" dirty="0" err="1"/>
              <a:t>vacation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everybody</a:t>
            </a:r>
            <a:r>
              <a:rPr lang="tr-TR" dirty="0"/>
              <a:t>, d)  </a:t>
            </a:r>
            <a:r>
              <a:rPr lang="tr-TR" dirty="0" err="1"/>
              <a:t>regulation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customs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naval </a:t>
            </a:r>
            <a:r>
              <a:rPr lang="tr-TR" dirty="0" err="1"/>
              <a:t>trade</a:t>
            </a:r>
            <a:r>
              <a:rPr lang="tr-TR" dirty="0"/>
              <a:t>, e) </a:t>
            </a:r>
            <a:r>
              <a:rPr lang="tr-TR" dirty="0" err="1"/>
              <a:t>regulations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mines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forests</a:t>
            </a:r>
            <a:r>
              <a:rPr lang="tr-TR" dirty="0"/>
              <a:t>, f) </a:t>
            </a:r>
            <a:r>
              <a:rPr lang="tr-TR" dirty="0" err="1"/>
              <a:t>abolishing</a:t>
            </a:r>
            <a:r>
              <a:rPr lang="tr-TR" dirty="0"/>
              <a:t> </a:t>
            </a:r>
            <a:r>
              <a:rPr lang="tr-TR" dirty="0" err="1"/>
              <a:t>monopolies</a:t>
            </a:r>
            <a:r>
              <a:rPr lang="tr-TR" dirty="0"/>
              <a:t>, g)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h) </a:t>
            </a:r>
            <a:r>
              <a:rPr lang="tr-TR" dirty="0" err="1"/>
              <a:t>developing</a:t>
            </a:r>
            <a:r>
              <a:rPr lang="tr-TR" dirty="0"/>
              <a:t> </a:t>
            </a:r>
            <a:r>
              <a:rPr lang="tr-TR" dirty="0" err="1"/>
              <a:t>transportation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, l) </a:t>
            </a:r>
            <a:r>
              <a:rPr lang="tr-TR" dirty="0" err="1"/>
              <a:t>reorganization</a:t>
            </a:r>
            <a:r>
              <a:rPr lang="tr-TR" dirty="0"/>
              <a:t> of </a:t>
            </a:r>
            <a:r>
              <a:rPr lang="tr-TR" dirty="0" err="1"/>
              <a:t>chambers</a:t>
            </a:r>
            <a:r>
              <a:rPr lang="tr-TR" dirty="0"/>
              <a:t> of </a:t>
            </a:r>
            <a:r>
              <a:rPr lang="tr-TR" dirty="0" err="1"/>
              <a:t>commerce</a:t>
            </a:r>
            <a:r>
              <a:rPr lang="tr-TR" dirty="0"/>
              <a:t>, m) </a:t>
            </a:r>
            <a:r>
              <a:rPr lang="tr-TR" dirty="0" err="1"/>
              <a:t>regulations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investment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partners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6789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0F9FDB-CE16-429B-8DEF-CC362354F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CA3C19-FBBF-48B6-AC7F-C076EB589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Farmers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not as </a:t>
            </a:r>
            <a:r>
              <a:rPr lang="tr-TR" dirty="0" err="1"/>
              <a:t>organized</a:t>
            </a:r>
            <a:r>
              <a:rPr lang="tr-TR" dirty="0"/>
              <a:t> as </a:t>
            </a:r>
            <a:r>
              <a:rPr lang="tr-TR" dirty="0" err="1"/>
              <a:t>merchants</a:t>
            </a:r>
            <a:r>
              <a:rPr lang="tr-TR" dirty="0"/>
              <a:t>, </a:t>
            </a:r>
            <a:r>
              <a:rPr lang="tr-TR" dirty="0" err="1"/>
              <a:t>although</a:t>
            </a:r>
            <a:r>
              <a:rPr lang="tr-TR" dirty="0"/>
              <a:t> 80 </a:t>
            </a:r>
            <a:r>
              <a:rPr lang="tr-TR" dirty="0" err="1"/>
              <a:t>percent</a:t>
            </a:r>
            <a:r>
              <a:rPr lang="tr-TR" dirty="0"/>
              <a:t> of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farmers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had  96 </a:t>
            </a:r>
            <a:r>
              <a:rPr lang="tr-TR" dirty="0" err="1"/>
              <a:t>articles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determination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a) </a:t>
            </a:r>
            <a:r>
              <a:rPr lang="tr-TR" dirty="0" err="1"/>
              <a:t>abolishing</a:t>
            </a:r>
            <a:r>
              <a:rPr lang="tr-TR" dirty="0"/>
              <a:t> </a:t>
            </a:r>
            <a:r>
              <a:rPr lang="tr-TR" dirty="0" err="1"/>
              <a:t>tobacco</a:t>
            </a:r>
            <a:r>
              <a:rPr lang="tr-TR" dirty="0"/>
              <a:t> monopol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agricultural</a:t>
            </a:r>
            <a:r>
              <a:rPr lang="tr-TR" dirty="0"/>
              <a:t> </a:t>
            </a:r>
            <a:r>
              <a:rPr lang="tr-TR" dirty="0" err="1"/>
              <a:t>tax</a:t>
            </a:r>
            <a:r>
              <a:rPr lang="tr-TR" dirty="0"/>
              <a:t> (‘aşar’), b)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agricultural</a:t>
            </a:r>
            <a:r>
              <a:rPr lang="tr-TR" dirty="0"/>
              <a:t> </a:t>
            </a:r>
            <a:r>
              <a:rPr lang="tr-TR" dirty="0" err="1"/>
              <a:t>credits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loan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, c)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transportation</a:t>
            </a:r>
            <a:r>
              <a:rPr lang="tr-TR" dirty="0"/>
              <a:t>, </a:t>
            </a:r>
            <a:r>
              <a:rPr lang="tr-TR" dirty="0" err="1"/>
              <a:t>forestry</a:t>
            </a:r>
            <a:r>
              <a:rPr lang="tr-TR" dirty="0"/>
              <a:t>, </a:t>
            </a:r>
            <a:r>
              <a:rPr lang="tr-TR" dirty="0" err="1"/>
              <a:t>agricultural</a:t>
            </a:r>
            <a:r>
              <a:rPr lang="tr-TR" dirty="0"/>
              <a:t> </a:t>
            </a:r>
            <a:r>
              <a:rPr lang="tr-TR" dirty="0" err="1"/>
              <a:t>machines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agricultural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.</a:t>
            </a:r>
          </a:p>
          <a:p>
            <a:r>
              <a:rPr lang="tr-TR" dirty="0" err="1"/>
              <a:t>Industrialists</a:t>
            </a:r>
            <a:r>
              <a:rPr lang="tr-TR" dirty="0"/>
              <a:t> had 24 </a:t>
            </a:r>
            <a:r>
              <a:rPr lang="tr-TR" dirty="0" err="1"/>
              <a:t>articles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determination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demanded</a:t>
            </a:r>
            <a:r>
              <a:rPr lang="tr-TR" dirty="0"/>
              <a:t> a) </a:t>
            </a:r>
            <a:r>
              <a:rPr lang="tr-TR" dirty="0" err="1"/>
              <a:t>protecting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industry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international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customs</a:t>
            </a:r>
            <a:r>
              <a:rPr lang="tr-TR" dirty="0"/>
              <a:t>, b) </a:t>
            </a:r>
            <a:r>
              <a:rPr lang="tr-TR" dirty="0" err="1"/>
              <a:t>tax</a:t>
            </a:r>
            <a:r>
              <a:rPr lang="tr-TR" dirty="0"/>
              <a:t> </a:t>
            </a:r>
            <a:r>
              <a:rPr lang="tr-TR" dirty="0" err="1"/>
              <a:t>exemptions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importing</a:t>
            </a:r>
            <a:r>
              <a:rPr lang="tr-TR" dirty="0"/>
              <a:t> </a:t>
            </a:r>
            <a:r>
              <a:rPr lang="tr-TR" dirty="0" err="1"/>
              <a:t>machineries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equipments</a:t>
            </a:r>
            <a:r>
              <a:rPr lang="tr-TR" dirty="0"/>
              <a:t>, c) a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Industrial</a:t>
            </a:r>
            <a:r>
              <a:rPr lang="tr-TR" dirty="0"/>
              <a:t>  </a:t>
            </a:r>
            <a:r>
              <a:rPr lang="tr-TR" dirty="0" err="1"/>
              <a:t>Promotion</a:t>
            </a:r>
            <a:r>
              <a:rPr lang="tr-TR" dirty="0"/>
              <a:t>, d) an </a:t>
            </a:r>
            <a:r>
              <a:rPr lang="tr-TR" dirty="0" err="1"/>
              <a:t>industrial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bank, e) </a:t>
            </a:r>
            <a:r>
              <a:rPr lang="tr-TR" dirty="0" err="1"/>
              <a:t>reorganization</a:t>
            </a:r>
            <a:r>
              <a:rPr lang="tr-TR" dirty="0"/>
              <a:t> of </a:t>
            </a:r>
            <a:r>
              <a:rPr lang="tr-TR" dirty="0" err="1"/>
              <a:t>chambers</a:t>
            </a:r>
            <a:r>
              <a:rPr lang="tr-TR" dirty="0"/>
              <a:t> of </a:t>
            </a:r>
            <a:r>
              <a:rPr lang="tr-TR" dirty="0" err="1"/>
              <a:t>industry</a:t>
            </a:r>
            <a:r>
              <a:rPr lang="tr-TR" dirty="0"/>
              <a:t>, f)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training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072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54B8D5-FD07-4C83-923A-D0DCCD1C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CB2CEE-B431-4445-B95D-0F1C4E7BD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Finally</a:t>
            </a:r>
            <a:r>
              <a:rPr lang="tr-TR" dirty="0"/>
              <a:t>, </a:t>
            </a:r>
            <a:r>
              <a:rPr lang="tr-TR" dirty="0" err="1"/>
              <a:t>workers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34 </a:t>
            </a:r>
            <a:r>
              <a:rPr lang="tr-TR" dirty="0" err="1"/>
              <a:t>articles</a:t>
            </a:r>
            <a:r>
              <a:rPr lang="tr-TR" dirty="0"/>
              <a:t>, </a:t>
            </a:r>
            <a:r>
              <a:rPr lang="tr-TR" dirty="0" err="1"/>
              <a:t>demanded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followings</a:t>
            </a:r>
            <a:r>
              <a:rPr lang="tr-TR" dirty="0"/>
              <a:t>: a) 8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time, b) </a:t>
            </a:r>
            <a:r>
              <a:rPr lang="tr-TR" dirty="0" err="1"/>
              <a:t>paid</a:t>
            </a:r>
            <a:r>
              <a:rPr lang="tr-TR" dirty="0"/>
              <a:t> </a:t>
            </a:r>
            <a:r>
              <a:rPr lang="tr-TR" dirty="0" err="1"/>
              <a:t>vacation</a:t>
            </a:r>
            <a:r>
              <a:rPr lang="tr-TR" dirty="0"/>
              <a:t>, c) 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security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, </a:t>
            </a:r>
            <a:r>
              <a:rPr lang="tr-TR" dirty="0" err="1"/>
              <a:t>pregnancy</a:t>
            </a:r>
            <a:r>
              <a:rPr lang="tr-TR" dirty="0"/>
              <a:t>, </a:t>
            </a:r>
            <a:r>
              <a:rPr lang="tr-TR" dirty="0" err="1"/>
              <a:t>mariage</a:t>
            </a:r>
            <a:r>
              <a:rPr lang="tr-TR" dirty="0"/>
              <a:t>, </a:t>
            </a:r>
            <a:r>
              <a:rPr lang="tr-TR" dirty="0" err="1"/>
              <a:t>birth</a:t>
            </a:r>
            <a:r>
              <a:rPr lang="tr-TR" dirty="0"/>
              <a:t>, d) </a:t>
            </a:r>
            <a:r>
              <a:rPr lang="tr-TR" dirty="0" err="1"/>
              <a:t>work</a:t>
            </a:r>
            <a:r>
              <a:rPr lang="tr-TR" dirty="0"/>
              <a:t>- </a:t>
            </a:r>
            <a:r>
              <a:rPr lang="tr-TR" dirty="0" err="1"/>
              <a:t>security</a:t>
            </a:r>
            <a:r>
              <a:rPr lang="tr-TR" dirty="0"/>
              <a:t>, e)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employment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job</a:t>
            </a:r>
            <a:r>
              <a:rPr lang="tr-TR" dirty="0"/>
              <a:t> </a:t>
            </a:r>
            <a:r>
              <a:rPr lang="tr-TR" dirty="0" err="1"/>
              <a:t>opennings</a:t>
            </a:r>
            <a:r>
              <a:rPr lang="tr-TR" dirty="0"/>
              <a:t>, f) </a:t>
            </a:r>
            <a:r>
              <a:rPr lang="tr-TR" dirty="0" err="1"/>
              <a:t>Labor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of May 1. </a:t>
            </a:r>
          </a:p>
          <a:p>
            <a:r>
              <a:rPr lang="tr-TR" dirty="0"/>
              <a:t>As a </a:t>
            </a:r>
            <a:r>
              <a:rPr lang="tr-TR" dirty="0" err="1"/>
              <a:t>result</a:t>
            </a:r>
            <a:r>
              <a:rPr lang="tr-TR" dirty="0"/>
              <a:t>, a)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 </a:t>
            </a:r>
            <a:r>
              <a:rPr lang="tr-TR" dirty="0" err="1"/>
              <a:t>ended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liberal </a:t>
            </a:r>
            <a:r>
              <a:rPr lang="tr-TR" dirty="0" err="1"/>
              <a:t>policies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developed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, b) </a:t>
            </a:r>
            <a:r>
              <a:rPr lang="tr-TR" dirty="0" err="1"/>
              <a:t>infrastructure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provided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, c) </a:t>
            </a:r>
            <a:r>
              <a:rPr lang="tr-TR" dirty="0" err="1"/>
              <a:t>rejections</a:t>
            </a:r>
            <a:r>
              <a:rPr lang="tr-TR" dirty="0"/>
              <a:t> of </a:t>
            </a:r>
            <a:r>
              <a:rPr lang="tr-TR" dirty="0" err="1"/>
              <a:t>workers</a:t>
            </a:r>
            <a:r>
              <a:rPr lang="tr-TR" dirty="0"/>
              <a:t>’ </a:t>
            </a:r>
            <a:r>
              <a:rPr lang="tr-TR" dirty="0" err="1"/>
              <a:t>wage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industrialists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merchants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280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836707-6BFA-49F9-8989-AD37D7762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AD891F-8791-48B5-9605-3802F9D6D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Lausannes</a:t>
            </a:r>
            <a:r>
              <a:rPr lang="tr-TR" dirty="0"/>
              <a:t> </a:t>
            </a:r>
            <a:r>
              <a:rPr lang="tr-TR" dirty="0" err="1"/>
              <a:t>Peace</a:t>
            </a:r>
            <a:r>
              <a:rPr lang="tr-TR" dirty="0"/>
              <a:t> </a:t>
            </a:r>
            <a:r>
              <a:rPr lang="tr-TR" dirty="0" err="1"/>
              <a:t>Treaty</a:t>
            </a:r>
            <a:r>
              <a:rPr lang="tr-TR" dirty="0"/>
              <a:t> had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reached</a:t>
            </a:r>
            <a:r>
              <a:rPr lang="tr-TR" dirty="0"/>
              <a:t> on </a:t>
            </a:r>
            <a:r>
              <a:rPr lang="tr-TR" dirty="0" err="1"/>
              <a:t>July</a:t>
            </a:r>
            <a:r>
              <a:rPr lang="tr-TR" dirty="0"/>
              <a:t> 24, 1923. Beyond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consequences</a:t>
            </a:r>
            <a:r>
              <a:rPr lang="tr-TR" dirty="0"/>
              <a:t>,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finance</a:t>
            </a:r>
            <a:r>
              <a:rPr lang="tr-TR" dirty="0"/>
              <a:t> </a:t>
            </a:r>
            <a:r>
              <a:rPr lang="tr-TR" dirty="0" err="1"/>
              <a:t>articles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subject</a:t>
            </a:r>
            <a:r>
              <a:rPr lang="tr-TR" dirty="0"/>
              <a:t> of </a:t>
            </a:r>
            <a:r>
              <a:rPr lang="tr-TR" dirty="0" err="1"/>
              <a:t>interest</a:t>
            </a:r>
            <a:r>
              <a:rPr lang="tr-TR" dirty="0"/>
              <a:t>.</a:t>
            </a:r>
          </a:p>
          <a:p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articles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Lausanne</a:t>
            </a:r>
            <a:r>
              <a:rPr lang="tr-TR" dirty="0"/>
              <a:t> </a:t>
            </a:r>
            <a:r>
              <a:rPr lang="tr-TR" dirty="0" err="1"/>
              <a:t>Treaty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; a) </a:t>
            </a:r>
            <a:r>
              <a:rPr lang="tr-TR" dirty="0" err="1"/>
              <a:t>abolishing</a:t>
            </a:r>
            <a:r>
              <a:rPr lang="tr-TR" dirty="0"/>
              <a:t> of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legal </a:t>
            </a:r>
            <a:r>
              <a:rPr lang="tr-TR" dirty="0" err="1"/>
              <a:t>concessions</a:t>
            </a:r>
            <a:r>
              <a:rPr lang="tr-TR" dirty="0"/>
              <a:t>, b)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concessions</a:t>
            </a:r>
            <a:r>
              <a:rPr lang="tr-TR" dirty="0"/>
              <a:t> of </a:t>
            </a:r>
            <a:r>
              <a:rPr lang="tr-TR" dirty="0" err="1"/>
              <a:t>foreigners</a:t>
            </a:r>
            <a:r>
              <a:rPr lang="tr-TR" dirty="0"/>
              <a:t>, c)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debts</a:t>
            </a:r>
            <a:r>
              <a:rPr lang="tr-TR" dirty="0"/>
              <a:t>, d) </a:t>
            </a:r>
            <a:r>
              <a:rPr lang="tr-TR" dirty="0" err="1"/>
              <a:t>customs</a:t>
            </a:r>
            <a:r>
              <a:rPr lang="tr-TR" dirty="0"/>
              <a:t>, e) </a:t>
            </a:r>
            <a:r>
              <a:rPr lang="tr-TR" dirty="0" err="1"/>
              <a:t>war</a:t>
            </a:r>
            <a:r>
              <a:rPr lang="tr-TR" dirty="0"/>
              <a:t> </a:t>
            </a:r>
            <a:r>
              <a:rPr lang="tr-TR" dirty="0" err="1"/>
              <a:t>reparations</a:t>
            </a:r>
            <a:r>
              <a:rPr lang="tr-TR" dirty="0"/>
              <a:t>, f) </a:t>
            </a:r>
            <a:r>
              <a:rPr lang="tr-TR" dirty="0" err="1"/>
              <a:t>exchange</a:t>
            </a:r>
            <a:r>
              <a:rPr lang="tr-TR" dirty="0"/>
              <a:t> of </a:t>
            </a:r>
            <a:r>
              <a:rPr lang="tr-TR" dirty="0" err="1"/>
              <a:t>populations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g) </a:t>
            </a:r>
            <a:r>
              <a:rPr lang="tr-TR" dirty="0" err="1"/>
              <a:t>the</a:t>
            </a:r>
            <a:r>
              <a:rPr lang="tr-TR" dirty="0"/>
              <a:t> problem of </a:t>
            </a:r>
            <a:r>
              <a:rPr lang="tr-TR" dirty="0" err="1"/>
              <a:t>Mousul</a:t>
            </a:r>
            <a:r>
              <a:rPr lang="tr-TR" dirty="0"/>
              <a:t>. </a:t>
            </a:r>
          </a:p>
          <a:p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on </a:t>
            </a:r>
            <a:r>
              <a:rPr lang="tr-TR" dirty="0" err="1"/>
              <a:t>October</a:t>
            </a:r>
            <a:r>
              <a:rPr lang="tr-TR" dirty="0"/>
              <a:t> 29, 1923.</a:t>
            </a:r>
          </a:p>
          <a:p>
            <a:r>
              <a:rPr lang="tr-TR" dirty="0"/>
              <a:t>A </a:t>
            </a:r>
            <a:r>
              <a:rPr lang="tr-TR" dirty="0" err="1"/>
              <a:t>letter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Mustafa Kemal </a:t>
            </a:r>
            <a:r>
              <a:rPr lang="tr-TR" dirty="0" err="1"/>
              <a:t>to</a:t>
            </a:r>
            <a:r>
              <a:rPr lang="tr-TR" dirty="0"/>
              <a:t> İsmet İnönü, </a:t>
            </a:r>
            <a:r>
              <a:rPr lang="tr-TR" dirty="0" err="1"/>
              <a:t>dated</a:t>
            </a:r>
            <a:r>
              <a:rPr lang="tr-TR" dirty="0"/>
              <a:t> as </a:t>
            </a:r>
            <a:r>
              <a:rPr lang="tr-TR" dirty="0" err="1"/>
              <a:t>October</a:t>
            </a:r>
            <a:r>
              <a:rPr lang="tr-TR" dirty="0"/>
              <a:t> 30, 1923; </a:t>
            </a:r>
            <a:r>
              <a:rPr lang="tr-TR" dirty="0" err="1"/>
              <a:t>asking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Prime </a:t>
            </a:r>
            <a:r>
              <a:rPr lang="tr-TR" dirty="0" err="1"/>
              <a:t>Minister</a:t>
            </a:r>
            <a:r>
              <a:rPr lang="tr-TR" dirty="0"/>
              <a:t>;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giving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432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5EC062-DA50-4ABE-AB3B-43BE53D2A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07340F-C93F-41E6-BC88-E737F0E6C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‘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villager</a:t>
            </a:r>
            <a:r>
              <a:rPr lang="tr-TR" dirty="0"/>
              <a:t> </a:t>
            </a:r>
            <a:r>
              <a:rPr lang="tr-TR" dirty="0" err="1"/>
              <a:t>country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almost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highways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seasons</a:t>
            </a:r>
            <a:r>
              <a:rPr lang="tr-TR" dirty="0"/>
              <a:t>. 4,000 </a:t>
            </a:r>
            <a:r>
              <a:rPr lang="tr-TR" dirty="0" err="1"/>
              <a:t>kms</a:t>
            </a:r>
            <a:r>
              <a:rPr lang="tr-TR" dirty="0"/>
              <a:t> of </a:t>
            </a:r>
            <a:r>
              <a:rPr lang="tr-TR" dirty="0" err="1"/>
              <a:t>railways</a:t>
            </a:r>
            <a:r>
              <a:rPr lang="tr-TR" dirty="0"/>
              <a:t>, but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belong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almost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banking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,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reaching</a:t>
            </a:r>
            <a:r>
              <a:rPr lang="tr-TR" dirty="0"/>
              <a:t> </a:t>
            </a:r>
            <a:r>
              <a:rPr lang="tr-TR" dirty="0" err="1"/>
              <a:t>finance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‘</a:t>
            </a:r>
            <a:r>
              <a:rPr lang="tr-TR" dirty="0" err="1"/>
              <a:t>loan</a:t>
            </a:r>
            <a:r>
              <a:rPr lang="tr-TR" dirty="0"/>
              <a:t> </a:t>
            </a:r>
            <a:r>
              <a:rPr lang="tr-TR" dirty="0" err="1"/>
              <a:t>sharks</a:t>
            </a:r>
            <a:r>
              <a:rPr lang="tr-TR" dirty="0"/>
              <a:t>’.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flour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is not </a:t>
            </a:r>
            <a:r>
              <a:rPr lang="tr-TR" dirty="0" err="1"/>
              <a:t>enough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imported</a:t>
            </a:r>
            <a:r>
              <a:rPr lang="tr-TR" dirty="0"/>
              <a:t>.  </a:t>
            </a:r>
            <a:r>
              <a:rPr lang="tr-TR" dirty="0" err="1"/>
              <a:t>Rinderpest</a:t>
            </a:r>
            <a:r>
              <a:rPr lang="tr-TR" dirty="0"/>
              <a:t> (‘sığır vebası’) is </a:t>
            </a:r>
            <a:r>
              <a:rPr lang="tr-TR" dirty="0" err="1"/>
              <a:t>killing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husbandry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337 </a:t>
            </a:r>
            <a:r>
              <a:rPr lang="tr-TR" dirty="0" err="1"/>
              <a:t>doctors</a:t>
            </a:r>
            <a:r>
              <a:rPr lang="tr-TR" dirty="0"/>
              <a:t>, 434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officials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136 </a:t>
            </a:r>
            <a:r>
              <a:rPr lang="tr-TR" dirty="0" err="1"/>
              <a:t>nurses</a:t>
            </a:r>
            <a:r>
              <a:rPr lang="tr-TR" dirty="0"/>
              <a:t>. </a:t>
            </a:r>
            <a:r>
              <a:rPr lang="tr-TR" dirty="0" err="1"/>
              <a:t>Almost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pharmacy</a:t>
            </a:r>
            <a:r>
              <a:rPr lang="tr-TR" dirty="0"/>
              <a:t>. </a:t>
            </a:r>
            <a:r>
              <a:rPr lang="tr-TR" dirty="0" err="1"/>
              <a:t>Pandemies</a:t>
            </a:r>
            <a:r>
              <a:rPr lang="tr-TR" dirty="0"/>
              <a:t> (</a:t>
            </a:r>
            <a:r>
              <a:rPr lang="tr-TR" dirty="0" err="1"/>
              <a:t>malaria</a:t>
            </a:r>
            <a:r>
              <a:rPr lang="tr-TR" dirty="0"/>
              <a:t>, </a:t>
            </a:r>
            <a:r>
              <a:rPr lang="tr-TR" dirty="0" err="1"/>
              <a:t>typhoid</a:t>
            </a:r>
            <a:r>
              <a:rPr lang="tr-TR" dirty="0"/>
              <a:t>, </a:t>
            </a:r>
            <a:r>
              <a:rPr lang="tr-TR" dirty="0" err="1"/>
              <a:t>see</a:t>
            </a:r>
            <a:r>
              <a:rPr lang="tr-TR" dirty="0"/>
              <a:t>)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killing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3 </a:t>
            </a:r>
            <a:r>
              <a:rPr lang="tr-TR" dirty="0" err="1"/>
              <a:t>million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trahom. (</a:t>
            </a:r>
            <a:r>
              <a:rPr lang="tr-TR" dirty="0" err="1"/>
              <a:t>Meanwhile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of </a:t>
            </a:r>
            <a:r>
              <a:rPr lang="tr-TR" dirty="0" err="1"/>
              <a:t>Turkey</a:t>
            </a:r>
            <a:r>
              <a:rPr lang="tr-TR" dirty="0"/>
              <a:t> is </a:t>
            </a:r>
            <a:r>
              <a:rPr lang="tr-TR" dirty="0" err="1"/>
              <a:t>estimated</a:t>
            </a:r>
            <a:r>
              <a:rPr lang="tr-TR" dirty="0"/>
              <a:t> as 12- 13 </a:t>
            </a:r>
            <a:r>
              <a:rPr lang="tr-TR" dirty="0" err="1"/>
              <a:t>million</a:t>
            </a:r>
            <a:r>
              <a:rPr lang="tr-TR" dirty="0"/>
              <a:t> in 1923). </a:t>
            </a:r>
            <a:r>
              <a:rPr lang="tr-TR" dirty="0" err="1"/>
              <a:t>Baby</a:t>
            </a:r>
            <a:r>
              <a:rPr lang="tr-TR" dirty="0"/>
              <a:t> </a:t>
            </a:r>
            <a:r>
              <a:rPr lang="tr-TR" dirty="0" err="1"/>
              <a:t>death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60 </a:t>
            </a:r>
            <a:r>
              <a:rPr lang="tr-TR" dirty="0" err="1"/>
              <a:t>percent</a:t>
            </a:r>
            <a:r>
              <a:rPr lang="tr-TR" dirty="0"/>
              <a:t>.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is </a:t>
            </a:r>
            <a:r>
              <a:rPr lang="tr-TR" dirty="0" err="1"/>
              <a:t>sick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9998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1057</Words>
  <Application>Microsoft Office PowerPoint</Application>
  <PresentationFormat>Geniş ekran</PresentationFormat>
  <Paragraphs>43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Turkish Economy, Eco 403</vt:lpstr>
      <vt:lpstr>Turkish Economy, Eco 403,1</vt:lpstr>
      <vt:lpstr>Turkish Economy, Eco 403, 2</vt:lpstr>
      <vt:lpstr>Turkish Economy, Eco 403, 3</vt:lpstr>
      <vt:lpstr>Turkish Economy, Eco 403, 4</vt:lpstr>
      <vt:lpstr>Turkish Economy, Eco 403, 5</vt:lpstr>
      <vt:lpstr>Turkish Economy, Eco 403, 6</vt:lpstr>
      <vt:lpstr>Turkish Economy, Eco 403, 7</vt:lpstr>
      <vt:lpstr>Turkish Economy, Eco 403, 8</vt:lpstr>
      <vt:lpstr>Turkish Economy, Eco 403, 9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Turkish Economy, Eco 403, Week 4</dc:title>
  <dc:creator>Mahir Fisunoğlu</dc:creator>
  <cp:lastModifiedBy>Mahir Fisunoğlu</cp:lastModifiedBy>
  <cp:revision>105</cp:revision>
  <dcterms:created xsi:type="dcterms:W3CDTF">2021-10-23T19:34:21Z</dcterms:created>
  <dcterms:modified xsi:type="dcterms:W3CDTF">2024-10-21T19:18:12Z</dcterms:modified>
</cp:coreProperties>
</file>