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67" r:id="rId4"/>
    <p:sldId id="270" r:id="rId5"/>
    <p:sldId id="271" r:id="rId6"/>
    <p:sldId id="272" r:id="rId7"/>
    <p:sldId id="273" r:id="rId8"/>
    <p:sldId id="275" r:id="rId9"/>
    <p:sldId id="269" r:id="rId10"/>
    <p:sldId id="276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1D77933-82D2-48E6-ADC5-F1FA6D6F26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4A1EB1AC-052C-42DB-A2E3-F422DB2B02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7C72CD6-9ADB-4AEE-8CEF-04B6A5840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26257-CFBB-42DD-8719-5E5C506ABE4C}" type="datetimeFigureOut">
              <a:rPr lang="tr-TR" smtClean="0"/>
              <a:t>21.10.2024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67279C7-0D90-48C8-B57D-42216F9C3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23754FC-ADFA-4B7F-B2DC-D0C4121784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AEE3B-3DD9-4142-AD0F-59122F71A0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18703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02DB83A-037E-4105-AB7B-0285314040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C6C106BF-FF5F-4CF3-9D1F-CEFB067E48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3A3F0E9-78FB-4688-9EC9-40DAAA491E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26257-CFBB-42DD-8719-5E5C506ABE4C}" type="datetimeFigureOut">
              <a:rPr lang="tr-TR" smtClean="0"/>
              <a:t>21.10.2024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B533564-8F2B-4DCA-8EDE-1770E5D668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3D59C7E-7EE9-4683-ADA7-46B70B85AB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AEE3B-3DD9-4142-AD0F-59122F71A0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8174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CB768718-E405-4325-8C33-7F7B68CE0C5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6F48939D-D8A2-49A2-897F-FC933EDF48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3227B5A-7373-4451-BAE3-93A6224E37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26257-CFBB-42DD-8719-5E5C506ABE4C}" type="datetimeFigureOut">
              <a:rPr lang="tr-TR" smtClean="0"/>
              <a:t>21.10.2024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F323D1B-BBD5-4640-AD6D-9880B61C1F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2D6DFAD-4E3C-4762-946D-E84F79BA62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AEE3B-3DD9-4142-AD0F-59122F71A0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79895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2CC7C3D-3C5B-4A59-8814-74F9286417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C611AE8-50D2-4590-BC9A-118265EE2F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1FE3FDA-16F1-45D1-B3BE-E27BAE2042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26257-CFBB-42DD-8719-5E5C506ABE4C}" type="datetimeFigureOut">
              <a:rPr lang="tr-TR" smtClean="0"/>
              <a:t>21.10.2024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BEC5138-3315-4ABB-B096-9893B606E1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F7471C7-A841-4F19-91BF-A1F97E7D46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AEE3B-3DD9-4142-AD0F-59122F71A0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86105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5F5DAE0-FCDD-4B14-A01C-DB653F31EA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C1F31A30-FDD1-4BF9-91CD-D0234BD336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C8E4FF8-73DB-46A0-8117-9B7F976DC8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26257-CFBB-42DD-8719-5E5C506ABE4C}" type="datetimeFigureOut">
              <a:rPr lang="tr-TR" smtClean="0"/>
              <a:t>21.10.2024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02AA0AE-1DBF-4CAE-B359-F228FAC580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007C7E5-0410-45EF-AD2A-1D937368F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AEE3B-3DD9-4142-AD0F-59122F71A0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9318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BDB3B9A-3A47-4852-8F0F-F73324DA3B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FA0FD91-4B4E-4192-BFAC-8159D36B26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03AB626D-D818-47F0-A9F5-380BF76A2E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9F956D7-7FB6-41D5-8C4C-17253F9727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26257-CFBB-42DD-8719-5E5C506ABE4C}" type="datetimeFigureOut">
              <a:rPr lang="tr-TR" smtClean="0"/>
              <a:t>21.10.2024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80D58F52-A888-48A5-A6C8-C288FD07D1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10E2FA88-99E1-49F4-91F8-40DA52F89A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AEE3B-3DD9-4142-AD0F-59122F71A0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150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A4440C3D-D988-46D5-976D-4D512030B4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4579C54C-8E6C-48DB-A87F-E738D1AD1E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CB857869-2778-4387-8550-C9F2737AB1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3291D402-165D-42BB-94BC-E5E3BABAFD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3C197E86-F2E8-476A-874E-D80FE75863C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F9988091-0744-4C06-86D2-D3E2DACFA3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26257-CFBB-42DD-8719-5E5C506ABE4C}" type="datetimeFigureOut">
              <a:rPr lang="tr-TR" smtClean="0"/>
              <a:t>21.10.2024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EEA2AAB2-FEF7-4DF1-9F66-A4D14A1D8A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233608AB-F822-4EE8-9536-5D9B1500CB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AEE3B-3DD9-4142-AD0F-59122F71A0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5825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D0D4AE9-78B8-46A2-95CD-C18E69018A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C6C73612-1D0B-4AA1-8B74-4E01CD1422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26257-CFBB-42DD-8719-5E5C506ABE4C}" type="datetimeFigureOut">
              <a:rPr lang="tr-TR" smtClean="0"/>
              <a:t>21.10.2024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27F74591-5D11-42F8-9C54-0C6583859C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0729D1B-2383-406C-8597-E6895EE590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AEE3B-3DD9-4142-AD0F-59122F71A0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95867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DFCB35E2-23CA-4846-AF4F-D487E8C986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26257-CFBB-42DD-8719-5E5C506ABE4C}" type="datetimeFigureOut">
              <a:rPr lang="tr-TR" smtClean="0"/>
              <a:t>21.10.2024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8B30C8AD-D1A0-4EB6-B584-E150E41EA5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FA7196AA-8528-41CC-BE6C-84A8D7042B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AEE3B-3DD9-4142-AD0F-59122F71A0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63793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BDEE6BD-4DC5-4F66-9A7B-5C35AFBF44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9525CA9-BED2-48EF-A23B-D5D8827E5E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6FCBDF9D-F6F6-4207-AC18-166AB2BA80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30A5924A-5327-4FE4-B4A8-05E87260AE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26257-CFBB-42DD-8719-5E5C506ABE4C}" type="datetimeFigureOut">
              <a:rPr lang="tr-TR" smtClean="0"/>
              <a:t>21.10.2024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E60B0152-2EDE-40D7-9B12-34BD159400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172FB022-2BC4-463A-8D29-6D9BADBA92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AEE3B-3DD9-4142-AD0F-59122F71A0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3714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4C796B7-00BF-4CDA-BCF1-693E07D3C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A5CC6867-E62E-4A3F-ABB1-6FF79B41D1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FB8825A6-CCD5-498A-9C7F-0AE8A1A5DE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9F2815DC-F95B-48DD-8D96-EAD611D3D8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26257-CFBB-42DD-8719-5E5C506ABE4C}" type="datetimeFigureOut">
              <a:rPr lang="tr-TR" smtClean="0"/>
              <a:t>21.10.2024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528CDE1-EE15-4B53-B52C-F1A1F94CDE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12652A6A-E07E-42CC-8AEA-1BE8886C87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AEE3B-3DD9-4142-AD0F-59122F71A0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9947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D6E29437-CE10-41FA-ABF3-851DE2C926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7C03B4D2-2C4B-49AC-907C-A82748B1D2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ABB443A-DAFC-4464-BC6A-D7EDC70130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526257-CFBB-42DD-8719-5E5C506ABE4C}" type="datetimeFigureOut">
              <a:rPr lang="tr-TR" smtClean="0"/>
              <a:t>21.10.2024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87D1213-8E6F-4DFB-B432-8D54E270FC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59BF54E-F080-41EE-A53A-EE67CD5491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CAEE3B-3DD9-4142-AD0F-59122F71A0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3210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54CC4A2-1925-43AC-AE58-E02543CC210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3200" dirty="0" err="1"/>
              <a:t>Turkish</a:t>
            </a:r>
            <a:r>
              <a:rPr lang="tr-TR" sz="3200" dirty="0"/>
              <a:t> </a:t>
            </a:r>
            <a:r>
              <a:rPr lang="tr-TR" sz="3200" dirty="0" err="1"/>
              <a:t>Economy</a:t>
            </a:r>
            <a:r>
              <a:rPr lang="tr-TR" sz="3200" dirty="0"/>
              <a:t>, </a:t>
            </a:r>
            <a:r>
              <a:rPr lang="tr-TR" sz="3200" dirty="0" err="1"/>
              <a:t>Eco</a:t>
            </a:r>
            <a:r>
              <a:rPr lang="tr-TR" sz="3200" dirty="0"/>
              <a:t> 403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C7A86D52-DBF4-4230-B1D1-0820AB08229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/>
              <a:t>Week</a:t>
            </a:r>
            <a:r>
              <a:rPr lang="tr-TR" dirty="0"/>
              <a:t> 5</a:t>
            </a:r>
            <a:r>
              <a:rPr lang="tr-TR"/>
              <a:t>, </a:t>
            </a:r>
            <a:endParaRPr lang="tr-TR" dirty="0"/>
          </a:p>
          <a:p>
            <a:r>
              <a:rPr lang="tr-TR" dirty="0"/>
              <a:t>Mahir Fisunoğlu</a:t>
            </a:r>
          </a:p>
        </p:txBody>
      </p:sp>
    </p:spTree>
    <p:extLst>
      <p:ext uri="{BB962C8B-B14F-4D97-AF65-F5344CB8AC3E}">
        <p14:creationId xmlns:p14="http://schemas.microsoft.com/office/powerpoint/2010/main" val="29131113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F917440-9AE4-4CAB-9BEF-8A3FA1342F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err="1"/>
              <a:t>Turkish</a:t>
            </a:r>
            <a:r>
              <a:rPr lang="tr-TR" sz="3200" dirty="0"/>
              <a:t> </a:t>
            </a:r>
            <a:r>
              <a:rPr lang="tr-TR" sz="3200" dirty="0" err="1"/>
              <a:t>Economy</a:t>
            </a:r>
            <a:r>
              <a:rPr lang="tr-TR" sz="3200" dirty="0"/>
              <a:t>, </a:t>
            </a:r>
            <a:r>
              <a:rPr lang="tr-TR" sz="3200" dirty="0" err="1"/>
              <a:t>Eco</a:t>
            </a:r>
            <a:r>
              <a:rPr lang="tr-TR" sz="3200" dirty="0"/>
              <a:t> 403, 9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A537E39-6EFC-4440-B0FE-93FCE2D719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/>
              <a:t>80 </a:t>
            </a:r>
            <a:r>
              <a:rPr lang="tr-TR" dirty="0" err="1"/>
              <a:t>percent</a:t>
            </a:r>
            <a:r>
              <a:rPr lang="tr-TR" dirty="0"/>
              <a:t> of </a:t>
            </a:r>
            <a:r>
              <a:rPr lang="tr-TR" dirty="0" err="1"/>
              <a:t>population</a:t>
            </a:r>
            <a:r>
              <a:rPr lang="tr-TR" dirty="0"/>
              <a:t> </a:t>
            </a:r>
            <a:r>
              <a:rPr lang="tr-TR" dirty="0" err="1"/>
              <a:t>lives</a:t>
            </a:r>
            <a:r>
              <a:rPr lang="tr-TR" dirty="0"/>
              <a:t> in </a:t>
            </a:r>
            <a:r>
              <a:rPr lang="tr-TR" dirty="0" err="1"/>
              <a:t>rural</a:t>
            </a:r>
            <a:r>
              <a:rPr lang="tr-TR" dirty="0"/>
              <a:t> </a:t>
            </a:r>
            <a:r>
              <a:rPr lang="tr-TR" dirty="0" err="1"/>
              <a:t>regions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most</a:t>
            </a:r>
            <a:r>
              <a:rPr lang="tr-TR" dirty="0"/>
              <a:t> of </a:t>
            </a:r>
            <a:r>
              <a:rPr lang="tr-TR" dirty="0" err="1"/>
              <a:t>them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nomads</a:t>
            </a:r>
            <a:r>
              <a:rPr lang="tr-TR" dirty="0"/>
              <a:t>. </a:t>
            </a:r>
          </a:p>
          <a:p>
            <a:r>
              <a:rPr lang="tr-TR" dirty="0"/>
              <a:t>No </a:t>
            </a:r>
            <a:r>
              <a:rPr lang="tr-TR" dirty="0" err="1"/>
              <a:t>phone</a:t>
            </a:r>
            <a:r>
              <a:rPr lang="tr-TR" dirty="0"/>
              <a:t>, </a:t>
            </a:r>
            <a:r>
              <a:rPr lang="tr-TR" dirty="0" err="1"/>
              <a:t>machine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equipment</a:t>
            </a:r>
            <a:r>
              <a:rPr lang="tr-TR" dirty="0"/>
              <a:t> </a:t>
            </a:r>
            <a:r>
              <a:rPr lang="tr-TR" dirty="0" err="1"/>
              <a:t>available</a:t>
            </a:r>
            <a:r>
              <a:rPr lang="tr-TR" dirty="0"/>
              <a:t>. </a:t>
            </a:r>
            <a:r>
              <a:rPr lang="tr-TR" dirty="0" err="1"/>
              <a:t>Industrial</a:t>
            </a:r>
            <a:r>
              <a:rPr lang="tr-TR" dirty="0"/>
              <a:t> </a:t>
            </a:r>
            <a:r>
              <a:rPr lang="tr-TR" dirty="0" err="1"/>
              <a:t>goods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imported</a:t>
            </a:r>
            <a:r>
              <a:rPr lang="tr-TR" dirty="0"/>
              <a:t>. </a:t>
            </a:r>
            <a:r>
              <a:rPr lang="tr-TR" dirty="0" err="1"/>
              <a:t>There</a:t>
            </a:r>
            <a:r>
              <a:rPr lang="tr-TR" dirty="0"/>
              <a:t> is </a:t>
            </a:r>
            <a:r>
              <a:rPr lang="tr-TR" dirty="0" err="1"/>
              <a:t>some</a:t>
            </a:r>
            <a:r>
              <a:rPr lang="tr-TR" dirty="0"/>
              <a:t> </a:t>
            </a:r>
            <a:r>
              <a:rPr lang="tr-TR" dirty="0" err="1"/>
              <a:t>little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limited</a:t>
            </a:r>
            <a:r>
              <a:rPr lang="tr-TR" dirty="0"/>
              <a:t> </a:t>
            </a:r>
            <a:r>
              <a:rPr lang="tr-TR" dirty="0" err="1"/>
              <a:t>electricity</a:t>
            </a:r>
            <a:r>
              <a:rPr lang="tr-TR" dirty="0"/>
              <a:t> in İstanbul </a:t>
            </a:r>
            <a:r>
              <a:rPr lang="tr-TR" dirty="0" err="1"/>
              <a:t>and</a:t>
            </a:r>
            <a:r>
              <a:rPr lang="tr-TR" dirty="0"/>
              <a:t> İzmir. 830 </a:t>
            </a:r>
            <a:r>
              <a:rPr lang="tr-TR" dirty="0" err="1"/>
              <a:t>villages</a:t>
            </a:r>
            <a:r>
              <a:rPr lang="tr-TR" dirty="0"/>
              <a:t>, 114, 408 </a:t>
            </a:r>
            <a:r>
              <a:rPr lang="tr-TR" dirty="0" err="1"/>
              <a:t>houses</a:t>
            </a:r>
            <a:r>
              <a:rPr lang="tr-TR" dirty="0"/>
              <a:t> </a:t>
            </a:r>
            <a:r>
              <a:rPr lang="tr-TR" dirty="0" err="1"/>
              <a:t>were</a:t>
            </a:r>
            <a:r>
              <a:rPr lang="tr-TR" dirty="0"/>
              <a:t> </a:t>
            </a:r>
            <a:r>
              <a:rPr lang="tr-TR" dirty="0" err="1"/>
              <a:t>burned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enemy</a:t>
            </a:r>
            <a:r>
              <a:rPr lang="tr-TR" dirty="0"/>
              <a:t> </a:t>
            </a:r>
            <a:r>
              <a:rPr lang="tr-TR" dirty="0" err="1"/>
              <a:t>during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War</a:t>
            </a:r>
            <a:r>
              <a:rPr lang="tr-TR" dirty="0"/>
              <a:t> of </a:t>
            </a:r>
            <a:r>
              <a:rPr lang="tr-TR" dirty="0" err="1"/>
              <a:t>Independence</a:t>
            </a:r>
            <a:r>
              <a:rPr lang="tr-TR" dirty="0"/>
              <a:t>. 400 </a:t>
            </a:r>
            <a:r>
              <a:rPr lang="tr-TR" dirty="0" err="1"/>
              <a:t>thousands</a:t>
            </a:r>
            <a:r>
              <a:rPr lang="tr-TR" dirty="0"/>
              <a:t> </a:t>
            </a:r>
            <a:r>
              <a:rPr lang="tr-TR" dirty="0" err="1"/>
              <a:t>migrant</a:t>
            </a:r>
            <a:r>
              <a:rPr lang="tr-TR" dirty="0"/>
              <a:t> </a:t>
            </a:r>
            <a:r>
              <a:rPr lang="tr-TR" dirty="0" err="1"/>
              <a:t>have</a:t>
            </a:r>
            <a:r>
              <a:rPr lang="tr-TR" dirty="0"/>
              <a:t> </a:t>
            </a:r>
            <a:r>
              <a:rPr lang="tr-TR" dirty="0" err="1"/>
              <a:t>arrived</a:t>
            </a:r>
            <a:r>
              <a:rPr lang="tr-TR" dirty="0"/>
              <a:t> </a:t>
            </a:r>
            <a:r>
              <a:rPr lang="tr-TR" dirty="0" err="1"/>
              <a:t>from</a:t>
            </a:r>
            <a:r>
              <a:rPr lang="tr-TR" dirty="0"/>
              <a:t> </a:t>
            </a:r>
            <a:r>
              <a:rPr lang="tr-TR" dirty="0" err="1"/>
              <a:t>Greece</a:t>
            </a:r>
            <a:r>
              <a:rPr lang="tr-TR" dirty="0"/>
              <a:t>. </a:t>
            </a:r>
            <a:r>
              <a:rPr lang="tr-TR" dirty="0" err="1"/>
              <a:t>Only</a:t>
            </a:r>
            <a:r>
              <a:rPr lang="tr-TR" dirty="0"/>
              <a:t> a </a:t>
            </a:r>
            <a:r>
              <a:rPr lang="tr-TR" dirty="0" err="1"/>
              <a:t>fourth</a:t>
            </a:r>
            <a:r>
              <a:rPr lang="tr-TR" dirty="0"/>
              <a:t> of </a:t>
            </a:r>
            <a:r>
              <a:rPr lang="tr-TR" dirty="0" err="1"/>
              <a:t>children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going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school</a:t>
            </a:r>
            <a:r>
              <a:rPr lang="tr-TR" dirty="0"/>
              <a:t>. </a:t>
            </a:r>
            <a:r>
              <a:rPr lang="tr-TR" dirty="0" err="1"/>
              <a:t>Almost</a:t>
            </a:r>
            <a:r>
              <a:rPr lang="tr-TR" dirty="0"/>
              <a:t> </a:t>
            </a:r>
            <a:r>
              <a:rPr lang="tr-TR" dirty="0" err="1"/>
              <a:t>no</a:t>
            </a:r>
            <a:r>
              <a:rPr lang="tr-TR" dirty="0"/>
              <a:t> </a:t>
            </a:r>
            <a:r>
              <a:rPr lang="tr-TR" dirty="0" err="1"/>
              <a:t>economists</a:t>
            </a:r>
            <a:r>
              <a:rPr lang="tr-TR" dirty="0"/>
              <a:t>. </a:t>
            </a:r>
            <a:r>
              <a:rPr lang="tr-TR" dirty="0" err="1"/>
              <a:t>Cultural</a:t>
            </a:r>
            <a:r>
              <a:rPr lang="tr-TR" dirty="0"/>
              <a:t> </a:t>
            </a:r>
            <a:r>
              <a:rPr lang="tr-TR" dirty="0" err="1"/>
              <a:t>heritage</a:t>
            </a:r>
            <a:r>
              <a:rPr lang="tr-TR" dirty="0"/>
              <a:t> had </a:t>
            </a:r>
            <a:r>
              <a:rPr lang="tr-TR" dirty="0" err="1"/>
              <a:t>been</a:t>
            </a:r>
            <a:r>
              <a:rPr lang="tr-TR" dirty="0"/>
              <a:t> </a:t>
            </a:r>
            <a:r>
              <a:rPr lang="tr-TR" dirty="0" err="1"/>
              <a:t>smuggleed</a:t>
            </a:r>
            <a:r>
              <a:rPr lang="tr-TR" dirty="0"/>
              <a:t> 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foreing</a:t>
            </a:r>
            <a:r>
              <a:rPr lang="tr-TR" dirty="0"/>
              <a:t> </a:t>
            </a:r>
            <a:r>
              <a:rPr lang="tr-TR" dirty="0" err="1"/>
              <a:t>countries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is </a:t>
            </a:r>
            <a:r>
              <a:rPr lang="tr-TR" dirty="0" err="1"/>
              <a:t>still</a:t>
            </a:r>
            <a:r>
              <a:rPr lang="tr-TR" dirty="0"/>
              <a:t> </a:t>
            </a:r>
            <a:r>
              <a:rPr lang="tr-TR" dirty="0" err="1"/>
              <a:t>going</a:t>
            </a:r>
            <a:r>
              <a:rPr lang="tr-TR" dirty="0"/>
              <a:t> on. Budget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national</a:t>
            </a:r>
            <a:r>
              <a:rPr lang="tr-TR" dirty="0"/>
              <a:t> </a:t>
            </a:r>
            <a:r>
              <a:rPr lang="tr-TR" dirty="0" err="1"/>
              <a:t>revenue</a:t>
            </a:r>
            <a:r>
              <a:rPr lang="tr-TR" dirty="0"/>
              <a:t> is </a:t>
            </a:r>
            <a:r>
              <a:rPr lang="tr-TR" dirty="0" err="1"/>
              <a:t>insufficent</a:t>
            </a:r>
            <a:r>
              <a:rPr lang="tr-TR" dirty="0"/>
              <a:t>.</a:t>
            </a:r>
          </a:p>
          <a:p>
            <a:r>
              <a:rPr lang="tr-TR" dirty="0" err="1"/>
              <a:t>However</a:t>
            </a:r>
            <a:r>
              <a:rPr lang="tr-TR" dirty="0"/>
              <a:t>, I </a:t>
            </a:r>
            <a:r>
              <a:rPr lang="tr-TR" dirty="0" err="1"/>
              <a:t>have</a:t>
            </a:r>
            <a:r>
              <a:rPr lang="tr-TR" dirty="0"/>
              <a:t> an idea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development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I </a:t>
            </a:r>
            <a:r>
              <a:rPr lang="tr-TR" dirty="0" err="1"/>
              <a:t>will</a:t>
            </a:r>
            <a:r>
              <a:rPr lang="tr-TR" dirty="0"/>
              <a:t> </a:t>
            </a:r>
            <a:r>
              <a:rPr lang="tr-TR" dirty="0" err="1"/>
              <a:t>reveal</a:t>
            </a:r>
            <a:r>
              <a:rPr lang="tr-TR" dirty="0"/>
              <a:t> it </a:t>
            </a:r>
            <a:r>
              <a:rPr lang="tr-TR" dirty="0" err="1"/>
              <a:t>sometimes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future</a:t>
            </a:r>
            <a:r>
              <a:rPr lang="tr-TR" dirty="0"/>
              <a:t>. </a:t>
            </a:r>
            <a:r>
              <a:rPr lang="tr-TR" dirty="0" err="1"/>
              <a:t>We</a:t>
            </a:r>
            <a:r>
              <a:rPr lang="tr-TR" dirty="0"/>
              <a:t> </a:t>
            </a:r>
            <a:r>
              <a:rPr lang="tr-TR" dirty="0" err="1"/>
              <a:t>must</a:t>
            </a:r>
            <a:r>
              <a:rPr lang="tr-TR" dirty="0"/>
              <a:t> </a:t>
            </a:r>
            <a:r>
              <a:rPr lang="tr-TR" dirty="0" err="1"/>
              <a:t>have</a:t>
            </a:r>
            <a:r>
              <a:rPr lang="tr-TR" dirty="0"/>
              <a:t> a </a:t>
            </a:r>
            <a:r>
              <a:rPr lang="tr-TR" dirty="0" err="1"/>
              <a:t>national</a:t>
            </a:r>
            <a:r>
              <a:rPr lang="tr-TR" dirty="0"/>
              <a:t> </a:t>
            </a:r>
            <a:r>
              <a:rPr lang="tr-TR" dirty="0" err="1"/>
              <a:t>economy</a:t>
            </a:r>
            <a:r>
              <a:rPr lang="tr-TR" dirty="0"/>
              <a:t> in </a:t>
            </a:r>
            <a:r>
              <a:rPr lang="tr-TR" dirty="0" err="1"/>
              <a:t>order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have</a:t>
            </a:r>
            <a:r>
              <a:rPr lang="tr-TR" dirty="0"/>
              <a:t> </a:t>
            </a:r>
            <a:r>
              <a:rPr lang="tr-TR" dirty="0" err="1"/>
              <a:t>national</a:t>
            </a:r>
            <a:r>
              <a:rPr lang="tr-TR" dirty="0"/>
              <a:t> </a:t>
            </a:r>
            <a:r>
              <a:rPr lang="tr-TR" dirty="0" err="1"/>
              <a:t>independence</a:t>
            </a:r>
            <a:r>
              <a:rPr lang="tr-TR"/>
              <a:t>’.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154691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FCD33F8-7616-4D20-801E-A89B4543A6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err="1"/>
              <a:t>Turkish</a:t>
            </a:r>
            <a:r>
              <a:rPr lang="tr-TR" sz="2800" dirty="0"/>
              <a:t> </a:t>
            </a:r>
            <a:r>
              <a:rPr lang="tr-TR" sz="2800" dirty="0" err="1"/>
              <a:t>Economy</a:t>
            </a:r>
            <a:r>
              <a:rPr lang="tr-TR" sz="2800" dirty="0"/>
              <a:t>, </a:t>
            </a:r>
            <a:r>
              <a:rPr lang="tr-TR" sz="2800" dirty="0" err="1"/>
              <a:t>Eco</a:t>
            </a:r>
            <a:r>
              <a:rPr lang="tr-TR" sz="2800" dirty="0"/>
              <a:t> 403,1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8D9D33F-662E-4E36-AC8E-46933CCEFE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err="1"/>
              <a:t>Some</a:t>
            </a:r>
            <a:r>
              <a:rPr lang="tr-TR" dirty="0"/>
              <a:t> </a:t>
            </a:r>
            <a:r>
              <a:rPr lang="tr-TR" dirty="0" err="1"/>
              <a:t>Economic</a:t>
            </a:r>
            <a:r>
              <a:rPr lang="tr-TR" dirty="0"/>
              <a:t> </a:t>
            </a:r>
            <a:r>
              <a:rPr lang="tr-TR" dirty="0" err="1"/>
              <a:t>Developments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19th Century</a:t>
            </a:r>
          </a:p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financial</a:t>
            </a:r>
            <a:r>
              <a:rPr lang="tr-TR" dirty="0"/>
              <a:t> </a:t>
            </a:r>
            <a:r>
              <a:rPr lang="tr-TR" dirty="0" err="1"/>
              <a:t>situation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19th </a:t>
            </a:r>
            <a:r>
              <a:rPr lang="tr-TR" dirty="0" err="1"/>
              <a:t>century</a:t>
            </a:r>
            <a:endParaRPr lang="tr-TR" dirty="0"/>
          </a:p>
          <a:p>
            <a:r>
              <a:rPr lang="tr-TR" dirty="0"/>
              <a:t>a)</a:t>
            </a:r>
            <a:r>
              <a:rPr lang="tr-TR" dirty="0" err="1"/>
              <a:t>Monetary</a:t>
            </a:r>
            <a:r>
              <a:rPr lang="tr-TR" dirty="0"/>
              <a:t> Reform </a:t>
            </a:r>
            <a:r>
              <a:rPr lang="tr-TR" dirty="0" err="1"/>
              <a:t>Act</a:t>
            </a:r>
            <a:r>
              <a:rPr lang="tr-TR" dirty="0"/>
              <a:t> in 1844: Gold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silver</a:t>
            </a:r>
            <a:r>
              <a:rPr lang="tr-TR" dirty="0"/>
              <a:t> </a:t>
            </a:r>
            <a:r>
              <a:rPr lang="tr-TR" dirty="0" err="1"/>
              <a:t>coins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fixed</a:t>
            </a:r>
            <a:r>
              <a:rPr lang="tr-TR" dirty="0"/>
              <a:t> </a:t>
            </a:r>
            <a:r>
              <a:rPr lang="tr-TR" dirty="0" err="1"/>
              <a:t>values</a:t>
            </a:r>
            <a:r>
              <a:rPr lang="tr-TR" dirty="0"/>
              <a:t>. </a:t>
            </a:r>
            <a:r>
              <a:rPr lang="tr-TR" dirty="0" err="1"/>
              <a:t>Fixed</a:t>
            </a:r>
            <a:r>
              <a:rPr lang="tr-TR" dirty="0"/>
              <a:t> </a:t>
            </a:r>
            <a:r>
              <a:rPr lang="tr-TR" dirty="0" err="1"/>
              <a:t>exchange</a:t>
            </a:r>
            <a:r>
              <a:rPr lang="tr-TR" dirty="0"/>
              <a:t> </a:t>
            </a:r>
            <a:r>
              <a:rPr lang="tr-TR" dirty="0" err="1"/>
              <a:t>rates</a:t>
            </a:r>
            <a:r>
              <a:rPr lang="tr-TR" dirty="0"/>
              <a:t> </a:t>
            </a:r>
            <a:r>
              <a:rPr lang="tr-TR" dirty="0" err="1"/>
              <a:t>against</a:t>
            </a:r>
            <a:r>
              <a:rPr lang="tr-TR" dirty="0"/>
              <a:t> </a:t>
            </a:r>
            <a:r>
              <a:rPr lang="tr-TR" dirty="0" err="1"/>
              <a:t>major</a:t>
            </a:r>
            <a:r>
              <a:rPr lang="tr-TR" dirty="0"/>
              <a:t> </a:t>
            </a:r>
            <a:r>
              <a:rPr lang="tr-TR" dirty="0" err="1"/>
              <a:t>European</a:t>
            </a:r>
            <a:r>
              <a:rPr lang="tr-TR" dirty="0"/>
              <a:t> </a:t>
            </a:r>
            <a:r>
              <a:rPr lang="tr-TR" dirty="0" err="1"/>
              <a:t>currencies</a:t>
            </a:r>
            <a:r>
              <a:rPr lang="tr-TR" dirty="0"/>
              <a:t> </a:t>
            </a:r>
            <a:r>
              <a:rPr lang="tr-TR" dirty="0" err="1"/>
              <a:t>until</a:t>
            </a:r>
            <a:r>
              <a:rPr lang="tr-TR" dirty="0"/>
              <a:t> WW1.</a:t>
            </a:r>
          </a:p>
          <a:p>
            <a:r>
              <a:rPr lang="tr-TR" dirty="0"/>
              <a:t>b) </a:t>
            </a:r>
            <a:r>
              <a:rPr lang="tr-TR" dirty="0" err="1"/>
              <a:t>Paper</a:t>
            </a:r>
            <a:r>
              <a:rPr lang="tr-TR" dirty="0"/>
              <a:t> </a:t>
            </a:r>
            <a:r>
              <a:rPr lang="tr-TR" dirty="0" err="1"/>
              <a:t>money</a:t>
            </a:r>
            <a:r>
              <a:rPr lang="tr-TR" dirty="0"/>
              <a:t> ‘kaime’ </a:t>
            </a:r>
            <a:r>
              <a:rPr lang="tr-TR" dirty="0" err="1"/>
              <a:t>between</a:t>
            </a:r>
            <a:r>
              <a:rPr lang="tr-TR" dirty="0"/>
              <a:t> 1830- 1852, a </a:t>
            </a:r>
            <a:r>
              <a:rPr lang="tr-TR" dirty="0" err="1"/>
              <a:t>successful</a:t>
            </a:r>
            <a:r>
              <a:rPr lang="tr-TR" dirty="0"/>
              <a:t>; since </a:t>
            </a:r>
            <a:r>
              <a:rPr lang="tr-TR" dirty="0" err="1"/>
              <a:t>limited</a:t>
            </a:r>
            <a:r>
              <a:rPr lang="tr-TR" dirty="0"/>
              <a:t> </a:t>
            </a:r>
            <a:r>
              <a:rPr lang="tr-TR" dirty="0" err="1"/>
              <a:t>quantity</a:t>
            </a:r>
            <a:r>
              <a:rPr lang="tr-TR" dirty="0"/>
              <a:t>. </a:t>
            </a:r>
            <a:r>
              <a:rPr lang="tr-TR" dirty="0" err="1"/>
              <a:t>After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Crimean</a:t>
            </a:r>
            <a:r>
              <a:rPr lang="tr-TR" dirty="0"/>
              <a:t> </a:t>
            </a:r>
            <a:r>
              <a:rPr lang="tr-TR" dirty="0" err="1"/>
              <a:t>War</a:t>
            </a:r>
            <a:r>
              <a:rPr lang="tr-TR" dirty="0"/>
              <a:t>,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quantity</a:t>
            </a:r>
            <a:r>
              <a:rPr lang="tr-TR" dirty="0"/>
              <a:t> </a:t>
            </a:r>
            <a:r>
              <a:rPr lang="tr-TR" dirty="0" err="1"/>
              <a:t>increased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its</a:t>
            </a:r>
            <a:r>
              <a:rPr lang="tr-TR" dirty="0"/>
              <a:t> market </a:t>
            </a:r>
            <a:r>
              <a:rPr lang="tr-TR" dirty="0" err="1"/>
              <a:t>value</a:t>
            </a:r>
            <a:r>
              <a:rPr lang="tr-TR" dirty="0"/>
              <a:t> </a:t>
            </a:r>
            <a:r>
              <a:rPr lang="tr-TR" dirty="0" err="1"/>
              <a:t>declined</a:t>
            </a:r>
            <a:r>
              <a:rPr lang="tr-TR" dirty="0"/>
              <a:t>.</a:t>
            </a:r>
          </a:p>
          <a:p>
            <a:r>
              <a:rPr lang="tr-TR" dirty="0"/>
              <a:t>c) </a:t>
            </a:r>
            <a:r>
              <a:rPr lang="tr-TR" dirty="0" err="1"/>
              <a:t>Borrowing</a:t>
            </a:r>
            <a:r>
              <a:rPr lang="tr-TR" dirty="0"/>
              <a:t> (</a:t>
            </a:r>
            <a:r>
              <a:rPr lang="tr-TR" dirty="0" err="1"/>
              <a:t>the</a:t>
            </a:r>
            <a:r>
              <a:rPr lang="tr-TR" dirty="0"/>
              <a:t> Galata </a:t>
            </a:r>
            <a:r>
              <a:rPr lang="tr-TR" dirty="0" err="1"/>
              <a:t>bankers</a:t>
            </a:r>
            <a:r>
              <a:rPr lang="tr-TR" dirty="0"/>
              <a:t>, </a:t>
            </a:r>
            <a:r>
              <a:rPr lang="tr-TR" dirty="0" err="1"/>
              <a:t>internal</a:t>
            </a:r>
            <a:r>
              <a:rPr lang="tr-TR" dirty="0"/>
              <a:t> </a:t>
            </a:r>
            <a:r>
              <a:rPr lang="tr-TR" dirty="0" err="1"/>
              <a:t>borrowing</a:t>
            </a:r>
            <a:r>
              <a:rPr lang="tr-TR" dirty="0"/>
              <a:t>)</a:t>
            </a:r>
          </a:p>
          <a:p>
            <a:r>
              <a:rPr lang="tr-TR" dirty="0"/>
              <a:t>d) </a:t>
            </a:r>
            <a:r>
              <a:rPr lang="tr-TR" dirty="0" err="1"/>
              <a:t>External</a:t>
            </a:r>
            <a:r>
              <a:rPr lang="tr-TR" dirty="0"/>
              <a:t> </a:t>
            </a:r>
            <a:r>
              <a:rPr lang="tr-TR" dirty="0" err="1"/>
              <a:t>borrowing</a:t>
            </a:r>
            <a:r>
              <a:rPr lang="tr-TR" dirty="0"/>
              <a:t> </a:t>
            </a:r>
          </a:p>
          <a:p>
            <a:r>
              <a:rPr lang="tr-TR" dirty="0"/>
              <a:t>(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first</a:t>
            </a:r>
            <a:r>
              <a:rPr lang="tr-TR" dirty="0"/>
              <a:t> </a:t>
            </a:r>
            <a:r>
              <a:rPr lang="tr-TR" dirty="0" err="1"/>
              <a:t>two</a:t>
            </a:r>
            <a:r>
              <a:rPr lang="tr-TR" dirty="0"/>
              <a:t> </a:t>
            </a:r>
            <a:r>
              <a:rPr lang="tr-TR" dirty="0" err="1"/>
              <a:t>power</a:t>
            </a:r>
            <a:r>
              <a:rPr lang="tr-TR" dirty="0"/>
              <a:t> </a:t>
            </a:r>
            <a:r>
              <a:rPr lang="tr-TR" dirty="0" err="1"/>
              <a:t>points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from</a:t>
            </a:r>
            <a:r>
              <a:rPr lang="tr-TR" dirty="0"/>
              <a:t> </a:t>
            </a:r>
            <a:r>
              <a:rPr lang="tr-TR" dirty="0" err="1"/>
              <a:t>Week</a:t>
            </a:r>
            <a:r>
              <a:rPr lang="tr-TR" dirty="0"/>
              <a:t> 4).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536581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4F54483-E9FB-4A7D-ACC0-4D7A258634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err="1"/>
              <a:t>Turkish</a:t>
            </a:r>
            <a:r>
              <a:rPr lang="tr-TR" sz="3200" dirty="0"/>
              <a:t> </a:t>
            </a:r>
            <a:r>
              <a:rPr lang="tr-TR" sz="3200" dirty="0" err="1"/>
              <a:t>Economy</a:t>
            </a:r>
            <a:r>
              <a:rPr lang="tr-TR" sz="3200" dirty="0"/>
              <a:t>, </a:t>
            </a:r>
            <a:r>
              <a:rPr lang="tr-TR" sz="3200" dirty="0" err="1"/>
              <a:t>Eco</a:t>
            </a:r>
            <a:r>
              <a:rPr lang="tr-TR" sz="3200" dirty="0"/>
              <a:t> 403, 2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F56D0DB-2478-47FC-A21C-3BD6F14963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/>
              <a:t>Changing</a:t>
            </a:r>
            <a:r>
              <a:rPr lang="tr-TR" dirty="0"/>
              <a:t> </a:t>
            </a:r>
            <a:r>
              <a:rPr lang="tr-TR" dirty="0" err="1"/>
              <a:t>conditions</a:t>
            </a:r>
            <a:r>
              <a:rPr lang="tr-TR" dirty="0"/>
              <a:t> in </a:t>
            </a:r>
            <a:r>
              <a:rPr lang="tr-TR" dirty="0" err="1"/>
              <a:t>gold</a:t>
            </a:r>
            <a:r>
              <a:rPr lang="tr-TR" dirty="0"/>
              <a:t> </a:t>
            </a:r>
            <a:r>
              <a:rPr lang="tr-TR" dirty="0" err="1"/>
              <a:t>system</a:t>
            </a:r>
            <a:endParaRPr lang="tr-TR" dirty="0"/>
          </a:p>
          <a:p>
            <a:r>
              <a:rPr lang="tr-TR" dirty="0" err="1"/>
              <a:t>After</a:t>
            </a:r>
            <a:r>
              <a:rPr lang="tr-TR" dirty="0"/>
              <a:t> 1870s: </a:t>
            </a:r>
            <a:r>
              <a:rPr lang="tr-TR" dirty="0" err="1"/>
              <a:t>Negotiation</a:t>
            </a:r>
            <a:r>
              <a:rPr lang="tr-TR" dirty="0"/>
              <a:t> of a </a:t>
            </a:r>
            <a:r>
              <a:rPr lang="tr-TR" dirty="0" err="1"/>
              <a:t>restructuring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large</a:t>
            </a:r>
            <a:r>
              <a:rPr lang="tr-TR" dirty="0"/>
              <a:t> </a:t>
            </a:r>
            <a:r>
              <a:rPr lang="tr-TR" dirty="0" err="1"/>
              <a:t>debt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European</a:t>
            </a:r>
            <a:r>
              <a:rPr lang="tr-TR" dirty="0"/>
              <a:t> </a:t>
            </a:r>
            <a:r>
              <a:rPr lang="tr-TR"/>
              <a:t>countries</a:t>
            </a:r>
            <a:r>
              <a:rPr lang="tr-TR" dirty="0"/>
              <a:t>.</a:t>
            </a:r>
          </a:p>
          <a:p>
            <a:r>
              <a:rPr lang="tr-TR" dirty="0"/>
              <a:t>Silver </a:t>
            </a:r>
            <a:r>
              <a:rPr lang="tr-TR" dirty="0" err="1"/>
              <a:t>system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1880s.</a:t>
            </a:r>
          </a:p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Ottoman</a:t>
            </a:r>
            <a:r>
              <a:rPr lang="tr-TR" dirty="0"/>
              <a:t> </a:t>
            </a:r>
            <a:r>
              <a:rPr lang="tr-TR" dirty="0" err="1"/>
              <a:t>Public</a:t>
            </a:r>
            <a:r>
              <a:rPr lang="tr-TR" dirty="0"/>
              <a:t> </a:t>
            </a:r>
            <a:r>
              <a:rPr lang="tr-TR" dirty="0" err="1"/>
              <a:t>Debt</a:t>
            </a:r>
            <a:r>
              <a:rPr lang="tr-TR" dirty="0"/>
              <a:t> Administration</a:t>
            </a:r>
          </a:p>
          <a:p>
            <a:r>
              <a:rPr lang="tr-TR" dirty="0" err="1"/>
              <a:t>Turkish</a:t>
            </a:r>
            <a:r>
              <a:rPr lang="tr-TR" dirty="0"/>
              <a:t> </a:t>
            </a:r>
            <a:r>
              <a:rPr lang="tr-TR" dirty="0" err="1"/>
              <a:t>Economy</a:t>
            </a:r>
            <a:r>
              <a:rPr lang="tr-TR" dirty="0"/>
              <a:t> </a:t>
            </a:r>
            <a:r>
              <a:rPr lang="tr-TR" dirty="0" err="1"/>
              <a:t>During</a:t>
            </a:r>
            <a:r>
              <a:rPr lang="tr-TR" dirty="0"/>
              <a:t> 1923</a:t>
            </a:r>
          </a:p>
          <a:p>
            <a:r>
              <a:rPr lang="tr-TR" dirty="0" err="1"/>
              <a:t>Two</a:t>
            </a:r>
            <a:r>
              <a:rPr lang="tr-TR" dirty="0"/>
              <a:t> </a:t>
            </a:r>
            <a:r>
              <a:rPr lang="tr-TR" dirty="0" err="1"/>
              <a:t>important</a:t>
            </a:r>
            <a:r>
              <a:rPr lang="tr-TR" dirty="0"/>
              <a:t> </a:t>
            </a:r>
            <a:r>
              <a:rPr lang="tr-TR" dirty="0" err="1"/>
              <a:t>points</a:t>
            </a:r>
            <a:r>
              <a:rPr lang="tr-TR" dirty="0"/>
              <a:t>:</a:t>
            </a:r>
          </a:p>
          <a:p>
            <a:r>
              <a:rPr lang="tr-TR" dirty="0"/>
              <a:t>i) </a:t>
            </a:r>
            <a:r>
              <a:rPr lang="tr-TR" dirty="0" err="1"/>
              <a:t>The</a:t>
            </a:r>
            <a:r>
              <a:rPr lang="tr-TR" dirty="0"/>
              <a:t> İzmir </a:t>
            </a:r>
            <a:r>
              <a:rPr lang="tr-TR" dirty="0" err="1"/>
              <a:t>Economy</a:t>
            </a:r>
            <a:r>
              <a:rPr lang="tr-TR" dirty="0"/>
              <a:t> </a:t>
            </a:r>
            <a:r>
              <a:rPr lang="tr-TR" dirty="0" err="1"/>
              <a:t>Congress</a:t>
            </a:r>
            <a:r>
              <a:rPr lang="tr-TR" dirty="0"/>
              <a:t>, </a:t>
            </a:r>
            <a:r>
              <a:rPr lang="tr-TR" dirty="0" err="1"/>
              <a:t>February</a:t>
            </a:r>
            <a:r>
              <a:rPr lang="tr-TR" dirty="0"/>
              <a:t> 1923</a:t>
            </a:r>
          </a:p>
          <a:p>
            <a:r>
              <a:rPr lang="tr-TR" dirty="0"/>
              <a:t>ii)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Lausanne</a:t>
            </a:r>
            <a:r>
              <a:rPr lang="tr-TR" dirty="0"/>
              <a:t> </a:t>
            </a:r>
            <a:r>
              <a:rPr lang="tr-TR" dirty="0" err="1"/>
              <a:t>Peace</a:t>
            </a:r>
            <a:r>
              <a:rPr lang="tr-TR" dirty="0"/>
              <a:t> </a:t>
            </a:r>
            <a:r>
              <a:rPr lang="tr-TR" dirty="0" err="1"/>
              <a:t>Treaty</a:t>
            </a:r>
            <a:r>
              <a:rPr lang="tr-TR" dirty="0"/>
              <a:t>, </a:t>
            </a:r>
            <a:r>
              <a:rPr lang="tr-TR" dirty="0" err="1"/>
              <a:t>July</a:t>
            </a:r>
            <a:r>
              <a:rPr lang="tr-TR" dirty="0"/>
              <a:t> 1923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752203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21EDE2C-84EC-4323-91E9-2C5D6D2117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err="1"/>
              <a:t>Turkish</a:t>
            </a:r>
            <a:r>
              <a:rPr lang="tr-TR" sz="3200" dirty="0"/>
              <a:t> </a:t>
            </a:r>
            <a:r>
              <a:rPr lang="tr-TR" sz="3200" dirty="0" err="1"/>
              <a:t>Economy</a:t>
            </a:r>
            <a:r>
              <a:rPr lang="tr-TR" sz="3200" dirty="0"/>
              <a:t>, </a:t>
            </a:r>
            <a:r>
              <a:rPr lang="tr-TR" sz="3200" dirty="0" err="1"/>
              <a:t>Eco</a:t>
            </a:r>
            <a:r>
              <a:rPr lang="tr-TR" sz="3200" dirty="0"/>
              <a:t> 403, 3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8037296-C0EC-45C7-B17A-BC52749970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The</a:t>
            </a:r>
            <a:r>
              <a:rPr lang="tr-TR" dirty="0"/>
              <a:t> İzmir </a:t>
            </a:r>
            <a:r>
              <a:rPr lang="tr-TR" dirty="0" err="1"/>
              <a:t>Economic</a:t>
            </a:r>
            <a:r>
              <a:rPr lang="tr-TR" dirty="0"/>
              <a:t> </a:t>
            </a:r>
            <a:r>
              <a:rPr lang="tr-TR" dirty="0" err="1"/>
              <a:t>Congress</a:t>
            </a:r>
            <a:r>
              <a:rPr lang="tr-TR" dirty="0"/>
              <a:t>.</a:t>
            </a:r>
          </a:p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Congress</a:t>
            </a:r>
            <a:r>
              <a:rPr lang="tr-TR" dirty="0"/>
              <a:t> </a:t>
            </a:r>
            <a:r>
              <a:rPr lang="tr-TR" dirty="0" err="1"/>
              <a:t>aimed</a:t>
            </a:r>
            <a:r>
              <a:rPr lang="tr-TR" dirty="0"/>
              <a:t> </a:t>
            </a:r>
            <a:r>
              <a:rPr lang="tr-TR" dirty="0" err="1"/>
              <a:t>bringing</a:t>
            </a:r>
            <a:r>
              <a:rPr lang="tr-TR" dirty="0"/>
              <a:t> </a:t>
            </a:r>
            <a:r>
              <a:rPr lang="tr-TR" dirty="0" err="1"/>
              <a:t>together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representatives</a:t>
            </a:r>
            <a:r>
              <a:rPr lang="tr-TR" dirty="0"/>
              <a:t> of </a:t>
            </a:r>
            <a:r>
              <a:rPr lang="tr-TR" dirty="0" err="1"/>
              <a:t>merchants</a:t>
            </a:r>
            <a:r>
              <a:rPr lang="tr-TR" dirty="0"/>
              <a:t>, </a:t>
            </a:r>
            <a:r>
              <a:rPr lang="tr-TR" dirty="0" err="1"/>
              <a:t>bankers</a:t>
            </a:r>
            <a:r>
              <a:rPr lang="tr-TR" dirty="0"/>
              <a:t>, </a:t>
            </a:r>
            <a:r>
              <a:rPr lang="tr-TR" dirty="0" err="1"/>
              <a:t>workers</a:t>
            </a:r>
            <a:r>
              <a:rPr lang="tr-TR" dirty="0"/>
              <a:t>, </a:t>
            </a:r>
            <a:r>
              <a:rPr lang="tr-TR" dirty="0" err="1"/>
              <a:t>farmers</a:t>
            </a:r>
            <a:r>
              <a:rPr lang="tr-TR" dirty="0"/>
              <a:t>, </a:t>
            </a:r>
            <a:r>
              <a:rPr lang="tr-TR" dirty="0" err="1"/>
              <a:t>industralists</a:t>
            </a:r>
            <a:r>
              <a:rPr lang="tr-TR" dirty="0"/>
              <a:t>,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small</a:t>
            </a:r>
            <a:r>
              <a:rPr lang="tr-TR" dirty="0"/>
              <a:t> </a:t>
            </a:r>
            <a:r>
              <a:rPr lang="tr-TR" dirty="0" err="1"/>
              <a:t>artisans</a:t>
            </a:r>
            <a:r>
              <a:rPr lang="tr-TR" dirty="0"/>
              <a:t>,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government</a:t>
            </a:r>
            <a:r>
              <a:rPr lang="tr-TR" dirty="0"/>
              <a:t> </a:t>
            </a:r>
            <a:r>
              <a:rPr lang="tr-TR" dirty="0" err="1"/>
              <a:t>officials</a:t>
            </a:r>
            <a:r>
              <a:rPr lang="tr-TR" dirty="0"/>
              <a:t> in </a:t>
            </a:r>
            <a:r>
              <a:rPr lang="tr-TR" dirty="0" err="1"/>
              <a:t>order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determine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economic</a:t>
            </a:r>
            <a:r>
              <a:rPr lang="tr-TR" dirty="0"/>
              <a:t> </a:t>
            </a:r>
            <a:r>
              <a:rPr lang="tr-TR" dirty="0" err="1"/>
              <a:t>policy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be </a:t>
            </a:r>
            <a:r>
              <a:rPr lang="tr-TR" dirty="0" err="1"/>
              <a:t>followed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future</a:t>
            </a:r>
            <a:r>
              <a:rPr lang="tr-TR" dirty="0"/>
              <a:t>. 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Congress</a:t>
            </a:r>
            <a:r>
              <a:rPr lang="tr-TR" dirty="0"/>
              <a:t> </a:t>
            </a:r>
            <a:r>
              <a:rPr lang="tr-TR" dirty="0" err="1"/>
              <a:t>coinsided</a:t>
            </a:r>
            <a:r>
              <a:rPr lang="tr-TR" dirty="0"/>
              <a:t> </a:t>
            </a:r>
            <a:r>
              <a:rPr lang="tr-TR" dirty="0" err="1"/>
              <a:t>when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Lausanne</a:t>
            </a:r>
            <a:r>
              <a:rPr lang="tr-TR" dirty="0"/>
              <a:t> </a:t>
            </a:r>
            <a:r>
              <a:rPr lang="tr-TR" dirty="0" err="1"/>
              <a:t>Peace</a:t>
            </a:r>
            <a:r>
              <a:rPr lang="tr-TR" dirty="0"/>
              <a:t> Meeting had an </a:t>
            </a:r>
            <a:r>
              <a:rPr lang="tr-TR" dirty="0" err="1"/>
              <a:t>interreption</a:t>
            </a:r>
            <a:r>
              <a:rPr lang="tr-TR" dirty="0"/>
              <a:t> </a:t>
            </a:r>
            <a:r>
              <a:rPr lang="tr-TR" dirty="0" err="1"/>
              <a:t>due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parties</a:t>
            </a:r>
            <a:r>
              <a:rPr lang="tr-TR" dirty="0"/>
              <a:t> </a:t>
            </a:r>
            <a:r>
              <a:rPr lang="tr-TR" dirty="0" err="1"/>
              <a:t>could</a:t>
            </a:r>
            <a:r>
              <a:rPr lang="tr-TR" dirty="0"/>
              <a:t> not </a:t>
            </a:r>
            <a:r>
              <a:rPr lang="tr-TR" dirty="0" err="1"/>
              <a:t>reach</a:t>
            </a:r>
            <a:r>
              <a:rPr lang="tr-TR" dirty="0"/>
              <a:t> a </a:t>
            </a:r>
            <a:r>
              <a:rPr lang="tr-TR" dirty="0" err="1"/>
              <a:t>consensus</a:t>
            </a:r>
            <a:r>
              <a:rPr lang="tr-TR" dirty="0"/>
              <a:t>. (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Peace</a:t>
            </a:r>
            <a:r>
              <a:rPr lang="tr-TR" dirty="0"/>
              <a:t> Meeting </a:t>
            </a:r>
            <a:r>
              <a:rPr lang="tr-TR" dirty="0" err="1"/>
              <a:t>reopened</a:t>
            </a:r>
            <a:r>
              <a:rPr lang="tr-TR" dirty="0"/>
              <a:t> </a:t>
            </a:r>
            <a:r>
              <a:rPr lang="tr-TR" dirty="0" err="1"/>
              <a:t>later</a:t>
            </a:r>
            <a:r>
              <a:rPr lang="tr-TR" dirty="0"/>
              <a:t> in April). </a:t>
            </a:r>
            <a:r>
              <a:rPr lang="tr-TR" dirty="0" err="1"/>
              <a:t>It</a:t>
            </a:r>
            <a:r>
              <a:rPr lang="tr-TR" dirty="0"/>
              <a:t> </a:t>
            </a:r>
            <a:r>
              <a:rPr lang="tr-TR" dirty="0" err="1"/>
              <a:t>was</a:t>
            </a:r>
            <a:r>
              <a:rPr lang="tr-TR" dirty="0"/>
              <a:t> in </a:t>
            </a:r>
            <a:r>
              <a:rPr lang="tr-TR" dirty="0" err="1"/>
              <a:t>February</a:t>
            </a:r>
            <a:r>
              <a:rPr lang="tr-TR" dirty="0"/>
              <a:t>, 1923.</a:t>
            </a:r>
          </a:p>
          <a:p>
            <a:r>
              <a:rPr lang="tr-TR" dirty="0" err="1"/>
              <a:t>There</a:t>
            </a:r>
            <a:r>
              <a:rPr lang="tr-TR" dirty="0"/>
              <a:t> </a:t>
            </a:r>
            <a:r>
              <a:rPr lang="tr-TR" dirty="0" err="1"/>
              <a:t>were</a:t>
            </a:r>
            <a:r>
              <a:rPr lang="tr-TR" dirty="0"/>
              <a:t> </a:t>
            </a:r>
            <a:r>
              <a:rPr lang="tr-TR" dirty="0" err="1"/>
              <a:t>four</a:t>
            </a:r>
            <a:r>
              <a:rPr lang="tr-TR" dirty="0"/>
              <a:t> </a:t>
            </a:r>
            <a:r>
              <a:rPr lang="tr-TR" dirty="0" err="1"/>
              <a:t>major</a:t>
            </a:r>
            <a:r>
              <a:rPr lang="tr-TR" dirty="0"/>
              <a:t> </a:t>
            </a:r>
            <a:r>
              <a:rPr lang="tr-TR" dirty="0" err="1"/>
              <a:t>groups</a:t>
            </a:r>
            <a:r>
              <a:rPr lang="tr-TR" dirty="0"/>
              <a:t>: </a:t>
            </a:r>
            <a:r>
              <a:rPr lang="tr-TR" dirty="0" err="1"/>
              <a:t>farmers</a:t>
            </a:r>
            <a:r>
              <a:rPr lang="tr-TR" dirty="0"/>
              <a:t>, </a:t>
            </a:r>
            <a:r>
              <a:rPr lang="tr-TR" dirty="0" err="1"/>
              <a:t>merchants</a:t>
            </a:r>
            <a:r>
              <a:rPr lang="tr-TR" dirty="0"/>
              <a:t>, </a:t>
            </a:r>
            <a:r>
              <a:rPr lang="tr-TR" dirty="0" err="1"/>
              <a:t>workers</a:t>
            </a:r>
            <a:r>
              <a:rPr lang="tr-TR" dirty="0"/>
              <a:t>,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industrialists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636284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998EA85-4C6E-4475-8B80-005C9C4E5E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err="1"/>
              <a:t>Turkish</a:t>
            </a:r>
            <a:r>
              <a:rPr lang="tr-TR" sz="3200" dirty="0"/>
              <a:t> </a:t>
            </a:r>
            <a:r>
              <a:rPr lang="tr-TR" sz="3200" dirty="0" err="1"/>
              <a:t>Economy</a:t>
            </a:r>
            <a:r>
              <a:rPr lang="tr-TR" sz="3200" dirty="0"/>
              <a:t>, </a:t>
            </a:r>
            <a:r>
              <a:rPr lang="tr-TR" sz="3200" dirty="0" err="1"/>
              <a:t>Eco</a:t>
            </a:r>
            <a:r>
              <a:rPr lang="tr-TR" sz="3200" dirty="0"/>
              <a:t> 403, 4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C71C528-F96F-441E-8F84-3632387812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most</a:t>
            </a:r>
            <a:r>
              <a:rPr lang="tr-TR" dirty="0"/>
              <a:t> </a:t>
            </a:r>
            <a:r>
              <a:rPr lang="tr-TR" dirty="0" err="1"/>
              <a:t>organized</a:t>
            </a:r>
            <a:r>
              <a:rPr lang="tr-TR" dirty="0"/>
              <a:t> </a:t>
            </a:r>
            <a:r>
              <a:rPr lang="tr-TR" dirty="0" err="1"/>
              <a:t>groups</a:t>
            </a:r>
            <a:r>
              <a:rPr lang="tr-TR" dirty="0"/>
              <a:t> </a:t>
            </a:r>
            <a:r>
              <a:rPr lang="tr-TR" dirty="0" err="1"/>
              <a:t>were</a:t>
            </a:r>
            <a:r>
              <a:rPr lang="tr-TR" dirty="0"/>
              <a:t> </a:t>
            </a:r>
            <a:r>
              <a:rPr lang="tr-TR" dirty="0" err="1"/>
              <a:t>merchants</a:t>
            </a:r>
            <a:r>
              <a:rPr lang="tr-TR" dirty="0"/>
              <a:t> </a:t>
            </a:r>
            <a:r>
              <a:rPr lang="tr-TR" dirty="0" err="1"/>
              <a:t>whose</a:t>
            </a:r>
            <a:r>
              <a:rPr lang="tr-TR" dirty="0"/>
              <a:t> </a:t>
            </a:r>
            <a:r>
              <a:rPr lang="tr-TR" dirty="0" err="1"/>
              <a:t>offered</a:t>
            </a:r>
            <a:r>
              <a:rPr lang="tr-TR" dirty="0"/>
              <a:t> 134 </a:t>
            </a:r>
            <a:r>
              <a:rPr lang="tr-TR" dirty="0" err="1"/>
              <a:t>policies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were</a:t>
            </a:r>
            <a:r>
              <a:rPr lang="tr-TR" dirty="0"/>
              <a:t> </a:t>
            </a:r>
            <a:r>
              <a:rPr lang="tr-TR" dirty="0" err="1"/>
              <a:t>accepted</a:t>
            </a:r>
            <a:r>
              <a:rPr lang="tr-TR" dirty="0"/>
              <a:t>: main </a:t>
            </a:r>
            <a:r>
              <a:rPr lang="tr-TR" dirty="0" err="1"/>
              <a:t>points</a:t>
            </a:r>
            <a:r>
              <a:rPr lang="tr-TR" dirty="0"/>
              <a:t> </a:t>
            </a:r>
            <a:r>
              <a:rPr lang="tr-TR" dirty="0" err="1"/>
              <a:t>were</a:t>
            </a:r>
            <a:r>
              <a:rPr lang="tr-TR" dirty="0"/>
              <a:t> a) a ‘</a:t>
            </a:r>
            <a:r>
              <a:rPr lang="tr-TR" dirty="0" err="1"/>
              <a:t>merchant</a:t>
            </a:r>
            <a:r>
              <a:rPr lang="tr-TR" dirty="0"/>
              <a:t> bank’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support</a:t>
            </a:r>
            <a:r>
              <a:rPr lang="tr-TR" dirty="0"/>
              <a:t> of </a:t>
            </a:r>
            <a:r>
              <a:rPr lang="tr-TR" dirty="0" err="1"/>
              <a:t>government</a:t>
            </a:r>
            <a:r>
              <a:rPr lang="tr-TR" dirty="0"/>
              <a:t>, b) </a:t>
            </a:r>
            <a:r>
              <a:rPr lang="tr-TR" dirty="0" err="1"/>
              <a:t>regulation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exchange</a:t>
            </a:r>
            <a:r>
              <a:rPr lang="tr-TR" dirty="0"/>
              <a:t> rate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stock</a:t>
            </a:r>
            <a:r>
              <a:rPr lang="tr-TR" dirty="0"/>
              <a:t> market </a:t>
            </a:r>
            <a:r>
              <a:rPr lang="tr-TR" dirty="0" err="1"/>
              <a:t>operations</a:t>
            </a:r>
            <a:r>
              <a:rPr lang="tr-TR" dirty="0"/>
              <a:t>, c) </a:t>
            </a:r>
            <a:r>
              <a:rPr lang="tr-TR" dirty="0" err="1"/>
              <a:t>Friday</a:t>
            </a:r>
            <a:r>
              <a:rPr lang="tr-TR" dirty="0"/>
              <a:t> </a:t>
            </a:r>
            <a:r>
              <a:rPr lang="tr-TR" dirty="0" err="1"/>
              <a:t>vacation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everybody</a:t>
            </a:r>
            <a:r>
              <a:rPr lang="tr-TR" dirty="0"/>
              <a:t>, d)  </a:t>
            </a:r>
            <a:r>
              <a:rPr lang="tr-TR" dirty="0" err="1"/>
              <a:t>regulation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customs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naval </a:t>
            </a:r>
            <a:r>
              <a:rPr lang="tr-TR" dirty="0" err="1"/>
              <a:t>trade</a:t>
            </a:r>
            <a:r>
              <a:rPr lang="tr-TR" dirty="0"/>
              <a:t>, e) </a:t>
            </a:r>
            <a:r>
              <a:rPr lang="tr-TR" dirty="0" err="1"/>
              <a:t>regulations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mines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forests</a:t>
            </a:r>
            <a:r>
              <a:rPr lang="tr-TR" dirty="0"/>
              <a:t>, f) </a:t>
            </a:r>
            <a:r>
              <a:rPr lang="tr-TR" dirty="0" err="1"/>
              <a:t>abolishing</a:t>
            </a:r>
            <a:r>
              <a:rPr lang="tr-TR" dirty="0"/>
              <a:t> </a:t>
            </a:r>
            <a:r>
              <a:rPr lang="tr-TR" dirty="0" err="1"/>
              <a:t>monopolies</a:t>
            </a:r>
            <a:r>
              <a:rPr lang="tr-TR" dirty="0"/>
              <a:t>, g) </a:t>
            </a:r>
            <a:r>
              <a:rPr lang="tr-TR" dirty="0" err="1"/>
              <a:t>given</a:t>
            </a:r>
            <a:r>
              <a:rPr lang="tr-TR" dirty="0"/>
              <a:t> </a:t>
            </a:r>
            <a:r>
              <a:rPr lang="tr-TR" dirty="0" err="1"/>
              <a:t>importance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economic</a:t>
            </a:r>
            <a:r>
              <a:rPr lang="tr-TR" dirty="0"/>
              <a:t> </a:t>
            </a:r>
            <a:r>
              <a:rPr lang="tr-TR" dirty="0" err="1"/>
              <a:t>education</a:t>
            </a:r>
            <a:r>
              <a:rPr lang="tr-TR" dirty="0"/>
              <a:t>, h) </a:t>
            </a:r>
            <a:r>
              <a:rPr lang="tr-TR" dirty="0" err="1"/>
              <a:t>developing</a:t>
            </a:r>
            <a:r>
              <a:rPr lang="tr-TR" dirty="0"/>
              <a:t> </a:t>
            </a:r>
            <a:r>
              <a:rPr lang="tr-TR" dirty="0" err="1"/>
              <a:t>transportation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communication</a:t>
            </a:r>
            <a:r>
              <a:rPr lang="tr-TR" dirty="0"/>
              <a:t> </a:t>
            </a:r>
            <a:r>
              <a:rPr lang="tr-TR" dirty="0" err="1"/>
              <a:t>systems</a:t>
            </a:r>
            <a:r>
              <a:rPr lang="tr-TR" dirty="0"/>
              <a:t> in </a:t>
            </a:r>
            <a:r>
              <a:rPr lang="tr-TR" dirty="0" err="1"/>
              <a:t>order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have</a:t>
            </a:r>
            <a:r>
              <a:rPr lang="tr-TR" dirty="0"/>
              <a:t> a </a:t>
            </a:r>
            <a:r>
              <a:rPr lang="tr-TR" dirty="0" err="1"/>
              <a:t>better</a:t>
            </a:r>
            <a:r>
              <a:rPr lang="tr-TR" dirty="0"/>
              <a:t> </a:t>
            </a:r>
            <a:r>
              <a:rPr lang="tr-TR" dirty="0" err="1"/>
              <a:t>trade</a:t>
            </a:r>
            <a:r>
              <a:rPr lang="tr-TR" dirty="0"/>
              <a:t>, l) </a:t>
            </a:r>
            <a:r>
              <a:rPr lang="tr-TR" dirty="0" err="1"/>
              <a:t>reorganization</a:t>
            </a:r>
            <a:r>
              <a:rPr lang="tr-TR" dirty="0"/>
              <a:t> of </a:t>
            </a:r>
            <a:r>
              <a:rPr lang="tr-TR" dirty="0" err="1"/>
              <a:t>chambers</a:t>
            </a:r>
            <a:r>
              <a:rPr lang="tr-TR" dirty="0"/>
              <a:t> of </a:t>
            </a:r>
            <a:r>
              <a:rPr lang="tr-TR" dirty="0" err="1"/>
              <a:t>commerce</a:t>
            </a:r>
            <a:r>
              <a:rPr lang="tr-TR" dirty="0"/>
              <a:t>, m) </a:t>
            </a:r>
            <a:r>
              <a:rPr lang="tr-TR" dirty="0" err="1"/>
              <a:t>regulations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foreign</a:t>
            </a:r>
            <a:r>
              <a:rPr lang="tr-TR" dirty="0"/>
              <a:t> </a:t>
            </a:r>
            <a:r>
              <a:rPr lang="tr-TR" dirty="0" err="1"/>
              <a:t>investment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foreign</a:t>
            </a:r>
            <a:r>
              <a:rPr lang="tr-TR" dirty="0"/>
              <a:t> </a:t>
            </a:r>
            <a:r>
              <a:rPr lang="tr-TR" dirty="0" err="1"/>
              <a:t>partners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167899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F0F9FDB-CE16-429B-8DEF-CC362354FB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err="1"/>
              <a:t>Turkish</a:t>
            </a:r>
            <a:r>
              <a:rPr lang="tr-TR" sz="3200" dirty="0"/>
              <a:t> </a:t>
            </a:r>
            <a:r>
              <a:rPr lang="tr-TR" sz="3200" dirty="0" err="1"/>
              <a:t>Economy</a:t>
            </a:r>
            <a:r>
              <a:rPr lang="tr-TR" sz="3200" dirty="0"/>
              <a:t>, </a:t>
            </a:r>
            <a:r>
              <a:rPr lang="tr-TR" sz="3200" dirty="0" err="1"/>
              <a:t>Eco</a:t>
            </a:r>
            <a:r>
              <a:rPr lang="tr-TR" sz="3200" dirty="0"/>
              <a:t> 403, 5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ECA3C19-FBBF-48B6-AC7F-C076EB5896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/>
              <a:t>Farmers</a:t>
            </a:r>
            <a:r>
              <a:rPr lang="tr-TR" dirty="0"/>
              <a:t> </a:t>
            </a:r>
            <a:r>
              <a:rPr lang="tr-TR" dirty="0" err="1"/>
              <a:t>group</a:t>
            </a:r>
            <a:r>
              <a:rPr lang="tr-TR" dirty="0"/>
              <a:t> </a:t>
            </a:r>
            <a:r>
              <a:rPr lang="tr-TR" dirty="0" err="1"/>
              <a:t>was</a:t>
            </a:r>
            <a:r>
              <a:rPr lang="tr-TR" dirty="0"/>
              <a:t> not as </a:t>
            </a:r>
            <a:r>
              <a:rPr lang="tr-TR" dirty="0" err="1"/>
              <a:t>organized</a:t>
            </a:r>
            <a:r>
              <a:rPr lang="tr-TR" dirty="0"/>
              <a:t> as </a:t>
            </a:r>
            <a:r>
              <a:rPr lang="tr-TR" dirty="0" err="1"/>
              <a:t>merchants</a:t>
            </a:r>
            <a:r>
              <a:rPr lang="tr-TR" dirty="0"/>
              <a:t>, </a:t>
            </a:r>
            <a:r>
              <a:rPr lang="tr-TR" dirty="0" err="1"/>
              <a:t>although</a:t>
            </a:r>
            <a:r>
              <a:rPr lang="tr-TR" dirty="0"/>
              <a:t> 80 </a:t>
            </a:r>
            <a:r>
              <a:rPr lang="tr-TR" dirty="0" err="1"/>
              <a:t>percent</a:t>
            </a:r>
            <a:r>
              <a:rPr lang="tr-TR" dirty="0"/>
              <a:t> of </a:t>
            </a:r>
            <a:r>
              <a:rPr lang="tr-TR" dirty="0" err="1"/>
              <a:t>population</a:t>
            </a:r>
            <a:r>
              <a:rPr lang="tr-TR" dirty="0"/>
              <a:t> </a:t>
            </a:r>
            <a:r>
              <a:rPr lang="tr-TR" dirty="0" err="1"/>
              <a:t>was</a:t>
            </a:r>
            <a:r>
              <a:rPr lang="tr-TR" dirty="0"/>
              <a:t> </a:t>
            </a:r>
            <a:r>
              <a:rPr lang="tr-TR" dirty="0" err="1"/>
              <a:t>farmers</a:t>
            </a:r>
            <a:r>
              <a:rPr lang="tr-TR" dirty="0"/>
              <a:t>. </a:t>
            </a:r>
            <a:r>
              <a:rPr lang="tr-TR" dirty="0" err="1"/>
              <a:t>They</a:t>
            </a:r>
            <a:r>
              <a:rPr lang="tr-TR" dirty="0"/>
              <a:t> had  96 </a:t>
            </a:r>
            <a:r>
              <a:rPr lang="tr-TR" dirty="0" err="1"/>
              <a:t>articles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policy</a:t>
            </a:r>
            <a:r>
              <a:rPr lang="tr-TR" dirty="0"/>
              <a:t> </a:t>
            </a:r>
            <a:r>
              <a:rPr lang="tr-TR" dirty="0" err="1"/>
              <a:t>determination</a:t>
            </a:r>
            <a:r>
              <a:rPr lang="tr-TR" dirty="0"/>
              <a:t>.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most</a:t>
            </a:r>
            <a:r>
              <a:rPr lang="tr-TR" dirty="0"/>
              <a:t> </a:t>
            </a:r>
            <a:r>
              <a:rPr lang="tr-TR" dirty="0" err="1"/>
              <a:t>important</a:t>
            </a:r>
            <a:r>
              <a:rPr lang="tr-TR" dirty="0"/>
              <a:t> of </a:t>
            </a:r>
            <a:r>
              <a:rPr lang="tr-TR" dirty="0" err="1"/>
              <a:t>them</a:t>
            </a:r>
            <a:r>
              <a:rPr lang="tr-TR" dirty="0"/>
              <a:t> </a:t>
            </a:r>
            <a:r>
              <a:rPr lang="tr-TR" dirty="0" err="1"/>
              <a:t>were</a:t>
            </a:r>
            <a:r>
              <a:rPr lang="tr-TR" dirty="0"/>
              <a:t> a) </a:t>
            </a:r>
            <a:r>
              <a:rPr lang="tr-TR" dirty="0" err="1"/>
              <a:t>abolishing</a:t>
            </a:r>
            <a:r>
              <a:rPr lang="tr-TR" dirty="0"/>
              <a:t> </a:t>
            </a:r>
            <a:r>
              <a:rPr lang="tr-TR" dirty="0" err="1"/>
              <a:t>tobacco</a:t>
            </a:r>
            <a:r>
              <a:rPr lang="tr-TR" dirty="0"/>
              <a:t> monopol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agricultural</a:t>
            </a:r>
            <a:r>
              <a:rPr lang="tr-TR" dirty="0"/>
              <a:t> </a:t>
            </a:r>
            <a:r>
              <a:rPr lang="tr-TR" dirty="0" err="1"/>
              <a:t>tax</a:t>
            </a:r>
            <a:r>
              <a:rPr lang="tr-TR" dirty="0"/>
              <a:t> (‘aşar’), b) </a:t>
            </a:r>
            <a:r>
              <a:rPr lang="tr-TR" dirty="0" err="1"/>
              <a:t>better</a:t>
            </a:r>
            <a:r>
              <a:rPr lang="tr-TR" dirty="0"/>
              <a:t> </a:t>
            </a:r>
            <a:r>
              <a:rPr lang="tr-TR" dirty="0" err="1"/>
              <a:t>agricultural</a:t>
            </a:r>
            <a:r>
              <a:rPr lang="tr-TR" dirty="0"/>
              <a:t> </a:t>
            </a:r>
            <a:r>
              <a:rPr lang="tr-TR" dirty="0" err="1"/>
              <a:t>credits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loan</a:t>
            </a:r>
            <a:r>
              <a:rPr lang="tr-TR" dirty="0"/>
              <a:t> </a:t>
            </a:r>
            <a:r>
              <a:rPr lang="tr-TR" dirty="0" err="1"/>
              <a:t>system</a:t>
            </a:r>
            <a:r>
              <a:rPr lang="tr-TR" dirty="0"/>
              <a:t>, c) </a:t>
            </a:r>
            <a:r>
              <a:rPr lang="tr-TR" dirty="0" err="1"/>
              <a:t>better</a:t>
            </a:r>
            <a:r>
              <a:rPr lang="tr-TR" dirty="0"/>
              <a:t> </a:t>
            </a:r>
            <a:r>
              <a:rPr lang="tr-TR" dirty="0" err="1"/>
              <a:t>transportation</a:t>
            </a:r>
            <a:r>
              <a:rPr lang="tr-TR" dirty="0"/>
              <a:t>, </a:t>
            </a:r>
            <a:r>
              <a:rPr lang="tr-TR" dirty="0" err="1"/>
              <a:t>forestry</a:t>
            </a:r>
            <a:r>
              <a:rPr lang="tr-TR" dirty="0"/>
              <a:t>, </a:t>
            </a:r>
            <a:r>
              <a:rPr lang="tr-TR" dirty="0" err="1"/>
              <a:t>agricultural</a:t>
            </a:r>
            <a:r>
              <a:rPr lang="tr-TR" dirty="0"/>
              <a:t> </a:t>
            </a:r>
            <a:r>
              <a:rPr lang="tr-TR" dirty="0" err="1"/>
              <a:t>machines</a:t>
            </a:r>
            <a:r>
              <a:rPr lang="tr-TR" dirty="0"/>
              <a:t>,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agricultural</a:t>
            </a:r>
            <a:r>
              <a:rPr lang="tr-TR" dirty="0"/>
              <a:t> </a:t>
            </a:r>
            <a:r>
              <a:rPr lang="tr-TR" dirty="0" err="1"/>
              <a:t>education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training</a:t>
            </a:r>
            <a:r>
              <a:rPr lang="tr-TR" dirty="0"/>
              <a:t> </a:t>
            </a:r>
            <a:r>
              <a:rPr lang="tr-TR" dirty="0" err="1"/>
              <a:t>facilities</a:t>
            </a:r>
            <a:r>
              <a:rPr lang="tr-TR" dirty="0"/>
              <a:t>.</a:t>
            </a:r>
          </a:p>
          <a:p>
            <a:r>
              <a:rPr lang="tr-TR" dirty="0" err="1"/>
              <a:t>Industrialists</a:t>
            </a:r>
            <a:r>
              <a:rPr lang="tr-TR" dirty="0"/>
              <a:t> had 24 </a:t>
            </a:r>
            <a:r>
              <a:rPr lang="tr-TR" dirty="0" err="1"/>
              <a:t>articles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policy</a:t>
            </a:r>
            <a:r>
              <a:rPr lang="tr-TR" dirty="0"/>
              <a:t> </a:t>
            </a:r>
            <a:r>
              <a:rPr lang="tr-TR" dirty="0" err="1"/>
              <a:t>determination</a:t>
            </a:r>
            <a:r>
              <a:rPr lang="tr-TR" dirty="0"/>
              <a:t>. </a:t>
            </a:r>
            <a:r>
              <a:rPr lang="tr-TR" dirty="0" err="1"/>
              <a:t>They</a:t>
            </a:r>
            <a:r>
              <a:rPr lang="tr-TR" dirty="0"/>
              <a:t> </a:t>
            </a:r>
            <a:r>
              <a:rPr lang="tr-TR" dirty="0" err="1"/>
              <a:t>demanded</a:t>
            </a:r>
            <a:r>
              <a:rPr lang="tr-TR" dirty="0"/>
              <a:t> a) </a:t>
            </a:r>
            <a:r>
              <a:rPr lang="tr-TR" dirty="0" err="1"/>
              <a:t>protecting</a:t>
            </a:r>
            <a:r>
              <a:rPr lang="tr-TR" dirty="0"/>
              <a:t> </a:t>
            </a:r>
            <a:r>
              <a:rPr lang="tr-TR" dirty="0" err="1"/>
              <a:t>domestic</a:t>
            </a:r>
            <a:r>
              <a:rPr lang="tr-TR" dirty="0"/>
              <a:t> </a:t>
            </a:r>
            <a:r>
              <a:rPr lang="tr-TR" dirty="0" err="1"/>
              <a:t>industry</a:t>
            </a:r>
            <a:r>
              <a:rPr lang="tr-TR" dirty="0"/>
              <a:t> </a:t>
            </a:r>
            <a:r>
              <a:rPr lang="tr-TR" dirty="0" err="1"/>
              <a:t>against</a:t>
            </a:r>
            <a:r>
              <a:rPr lang="tr-TR" dirty="0"/>
              <a:t> </a:t>
            </a:r>
            <a:r>
              <a:rPr lang="tr-TR" dirty="0" err="1"/>
              <a:t>international</a:t>
            </a:r>
            <a:r>
              <a:rPr lang="tr-TR" dirty="0"/>
              <a:t> </a:t>
            </a:r>
            <a:r>
              <a:rPr lang="tr-TR" dirty="0" err="1"/>
              <a:t>competition</a:t>
            </a:r>
            <a:r>
              <a:rPr lang="tr-TR" dirty="0"/>
              <a:t> </a:t>
            </a:r>
            <a:r>
              <a:rPr lang="tr-TR" dirty="0" err="1"/>
              <a:t>through</a:t>
            </a:r>
            <a:r>
              <a:rPr lang="tr-TR" dirty="0"/>
              <a:t> </a:t>
            </a:r>
            <a:r>
              <a:rPr lang="tr-TR" dirty="0" err="1"/>
              <a:t>customs</a:t>
            </a:r>
            <a:r>
              <a:rPr lang="tr-TR" dirty="0"/>
              <a:t>, b) </a:t>
            </a:r>
            <a:r>
              <a:rPr lang="tr-TR" dirty="0" err="1"/>
              <a:t>tax</a:t>
            </a:r>
            <a:r>
              <a:rPr lang="tr-TR" dirty="0"/>
              <a:t> </a:t>
            </a:r>
            <a:r>
              <a:rPr lang="tr-TR" dirty="0" err="1"/>
              <a:t>exemptions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importing</a:t>
            </a:r>
            <a:r>
              <a:rPr lang="tr-TR" dirty="0"/>
              <a:t> </a:t>
            </a:r>
            <a:r>
              <a:rPr lang="tr-TR" dirty="0" err="1"/>
              <a:t>machineries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equipments</a:t>
            </a:r>
            <a:r>
              <a:rPr lang="tr-TR" dirty="0"/>
              <a:t>, c) a </a:t>
            </a:r>
            <a:r>
              <a:rPr lang="tr-TR" dirty="0" err="1"/>
              <a:t>better</a:t>
            </a:r>
            <a:r>
              <a:rPr lang="tr-TR" dirty="0"/>
              <a:t> </a:t>
            </a:r>
            <a:r>
              <a:rPr lang="tr-TR" dirty="0" err="1"/>
              <a:t>Law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Industrial</a:t>
            </a:r>
            <a:r>
              <a:rPr lang="tr-TR" dirty="0"/>
              <a:t>  </a:t>
            </a:r>
            <a:r>
              <a:rPr lang="tr-TR" dirty="0" err="1"/>
              <a:t>Promotion</a:t>
            </a:r>
            <a:r>
              <a:rPr lang="tr-TR" dirty="0"/>
              <a:t>, d) an </a:t>
            </a:r>
            <a:r>
              <a:rPr lang="tr-TR" dirty="0" err="1"/>
              <a:t>industrial</a:t>
            </a:r>
            <a:r>
              <a:rPr lang="tr-TR" dirty="0"/>
              <a:t> </a:t>
            </a:r>
            <a:r>
              <a:rPr lang="tr-TR" dirty="0" err="1"/>
              <a:t>development</a:t>
            </a:r>
            <a:r>
              <a:rPr lang="tr-TR" dirty="0"/>
              <a:t> bank, e) </a:t>
            </a:r>
            <a:r>
              <a:rPr lang="tr-TR" dirty="0" err="1"/>
              <a:t>reorganization</a:t>
            </a:r>
            <a:r>
              <a:rPr lang="tr-TR" dirty="0"/>
              <a:t> of </a:t>
            </a:r>
            <a:r>
              <a:rPr lang="tr-TR" dirty="0" err="1"/>
              <a:t>chambers</a:t>
            </a:r>
            <a:r>
              <a:rPr lang="tr-TR" dirty="0"/>
              <a:t> of </a:t>
            </a:r>
            <a:r>
              <a:rPr lang="tr-TR" dirty="0" err="1"/>
              <a:t>industry</a:t>
            </a:r>
            <a:r>
              <a:rPr lang="tr-TR" dirty="0"/>
              <a:t>, f) </a:t>
            </a:r>
            <a:r>
              <a:rPr lang="tr-TR" dirty="0" err="1"/>
              <a:t>education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training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807203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A54B8D5-FD07-4C83-923A-D0DCCD1CF9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err="1"/>
              <a:t>Turkish</a:t>
            </a:r>
            <a:r>
              <a:rPr lang="tr-TR" sz="3200" dirty="0"/>
              <a:t> </a:t>
            </a:r>
            <a:r>
              <a:rPr lang="tr-TR" sz="3200" dirty="0" err="1"/>
              <a:t>Economy</a:t>
            </a:r>
            <a:r>
              <a:rPr lang="tr-TR" sz="3200" dirty="0"/>
              <a:t>, </a:t>
            </a:r>
            <a:r>
              <a:rPr lang="tr-TR" sz="3200" dirty="0" err="1"/>
              <a:t>Eco</a:t>
            </a:r>
            <a:r>
              <a:rPr lang="tr-TR" sz="3200" dirty="0"/>
              <a:t> 403, 6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3CB2CEE-B431-4445-B95D-0F1C4E7BD9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Finally</a:t>
            </a:r>
            <a:r>
              <a:rPr lang="tr-TR" dirty="0"/>
              <a:t>, </a:t>
            </a:r>
            <a:r>
              <a:rPr lang="tr-TR" dirty="0" err="1"/>
              <a:t>workers</a:t>
            </a:r>
            <a:r>
              <a:rPr lang="tr-TR" dirty="0"/>
              <a:t>, </a:t>
            </a:r>
            <a:r>
              <a:rPr lang="tr-TR" dirty="0" err="1"/>
              <a:t>with</a:t>
            </a:r>
            <a:r>
              <a:rPr lang="tr-TR" dirty="0"/>
              <a:t> 34 </a:t>
            </a:r>
            <a:r>
              <a:rPr lang="tr-TR" dirty="0" err="1"/>
              <a:t>articles</a:t>
            </a:r>
            <a:r>
              <a:rPr lang="tr-TR" dirty="0"/>
              <a:t>, </a:t>
            </a:r>
            <a:r>
              <a:rPr lang="tr-TR" dirty="0" err="1"/>
              <a:t>demanded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followings</a:t>
            </a:r>
            <a:r>
              <a:rPr lang="tr-TR" dirty="0"/>
              <a:t>: a) 8 </a:t>
            </a:r>
            <a:r>
              <a:rPr lang="tr-TR" dirty="0" err="1"/>
              <a:t>hours</a:t>
            </a:r>
            <a:r>
              <a:rPr lang="tr-TR" dirty="0"/>
              <a:t> </a:t>
            </a:r>
            <a:r>
              <a:rPr lang="tr-TR" dirty="0" err="1"/>
              <a:t>per</a:t>
            </a:r>
            <a:r>
              <a:rPr lang="tr-TR" dirty="0"/>
              <a:t> </a:t>
            </a:r>
            <a:r>
              <a:rPr lang="tr-TR" dirty="0" err="1"/>
              <a:t>day</a:t>
            </a:r>
            <a:r>
              <a:rPr lang="tr-TR" dirty="0"/>
              <a:t> </a:t>
            </a:r>
            <a:r>
              <a:rPr lang="tr-TR" dirty="0" err="1"/>
              <a:t>work</a:t>
            </a:r>
            <a:r>
              <a:rPr lang="tr-TR" dirty="0"/>
              <a:t> time, b) </a:t>
            </a:r>
            <a:r>
              <a:rPr lang="tr-TR" dirty="0" err="1"/>
              <a:t>paid</a:t>
            </a:r>
            <a:r>
              <a:rPr lang="tr-TR" dirty="0"/>
              <a:t> </a:t>
            </a:r>
            <a:r>
              <a:rPr lang="tr-TR" dirty="0" err="1"/>
              <a:t>vacation</a:t>
            </a:r>
            <a:r>
              <a:rPr lang="tr-TR" dirty="0"/>
              <a:t>, c)  </a:t>
            </a:r>
            <a:r>
              <a:rPr lang="tr-TR" dirty="0" err="1"/>
              <a:t>social</a:t>
            </a:r>
            <a:r>
              <a:rPr lang="tr-TR" dirty="0"/>
              <a:t> </a:t>
            </a:r>
            <a:r>
              <a:rPr lang="tr-TR" dirty="0" err="1"/>
              <a:t>security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illness</a:t>
            </a:r>
            <a:r>
              <a:rPr lang="tr-TR" dirty="0"/>
              <a:t>, </a:t>
            </a:r>
            <a:r>
              <a:rPr lang="tr-TR" dirty="0" err="1"/>
              <a:t>pregnancy</a:t>
            </a:r>
            <a:r>
              <a:rPr lang="tr-TR" dirty="0"/>
              <a:t>, </a:t>
            </a:r>
            <a:r>
              <a:rPr lang="tr-TR" dirty="0" err="1"/>
              <a:t>mariage</a:t>
            </a:r>
            <a:r>
              <a:rPr lang="tr-TR" dirty="0"/>
              <a:t>, </a:t>
            </a:r>
            <a:r>
              <a:rPr lang="tr-TR" dirty="0" err="1"/>
              <a:t>birth</a:t>
            </a:r>
            <a:r>
              <a:rPr lang="tr-TR" dirty="0"/>
              <a:t>, d) </a:t>
            </a:r>
            <a:r>
              <a:rPr lang="tr-TR" dirty="0" err="1"/>
              <a:t>work</a:t>
            </a:r>
            <a:r>
              <a:rPr lang="tr-TR" dirty="0"/>
              <a:t>- </a:t>
            </a:r>
            <a:r>
              <a:rPr lang="tr-TR" dirty="0" err="1"/>
              <a:t>security</a:t>
            </a:r>
            <a:r>
              <a:rPr lang="tr-TR" dirty="0"/>
              <a:t>, e) </a:t>
            </a:r>
            <a:r>
              <a:rPr lang="tr-TR" dirty="0" err="1"/>
              <a:t>Turkish</a:t>
            </a:r>
            <a:r>
              <a:rPr lang="tr-TR" dirty="0"/>
              <a:t> </a:t>
            </a:r>
            <a:r>
              <a:rPr lang="tr-TR" dirty="0" err="1"/>
              <a:t>employment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new</a:t>
            </a:r>
            <a:r>
              <a:rPr lang="tr-TR" dirty="0"/>
              <a:t> </a:t>
            </a:r>
            <a:r>
              <a:rPr lang="tr-TR" dirty="0" err="1"/>
              <a:t>job</a:t>
            </a:r>
            <a:r>
              <a:rPr lang="tr-TR" dirty="0"/>
              <a:t> </a:t>
            </a:r>
            <a:r>
              <a:rPr lang="tr-TR" dirty="0" err="1"/>
              <a:t>opennings</a:t>
            </a:r>
            <a:r>
              <a:rPr lang="tr-TR" dirty="0"/>
              <a:t>, f) </a:t>
            </a:r>
            <a:r>
              <a:rPr lang="tr-TR" dirty="0" err="1"/>
              <a:t>Labor</a:t>
            </a:r>
            <a:r>
              <a:rPr lang="tr-TR" dirty="0"/>
              <a:t> </a:t>
            </a:r>
            <a:r>
              <a:rPr lang="tr-TR" dirty="0" err="1"/>
              <a:t>Day</a:t>
            </a:r>
            <a:r>
              <a:rPr lang="tr-TR" dirty="0"/>
              <a:t> of May 1. </a:t>
            </a:r>
          </a:p>
          <a:p>
            <a:r>
              <a:rPr lang="tr-TR" dirty="0"/>
              <a:t>As a </a:t>
            </a:r>
            <a:r>
              <a:rPr lang="tr-TR" dirty="0" err="1"/>
              <a:t>result</a:t>
            </a:r>
            <a:r>
              <a:rPr lang="tr-TR" dirty="0"/>
              <a:t>, a)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Congress</a:t>
            </a:r>
            <a:r>
              <a:rPr lang="tr-TR" dirty="0"/>
              <a:t> </a:t>
            </a:r>
            <a:r>
              <a:rPr lang="tr-TR" dirty="0" err="1"/>
              <a:t>ended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more</a:t>
            </a:r>
            <a:r>
              <a:rPr lang="tr-TR" dirty="0"/>
              <a:t> liberal </a:t>
            </a:r>
            <a:r>
              <a:rPr lang="tr-TR" dirty="0" err="1"/>
              <a:t>policies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be </a:t>
            </a:r>
            <a:r>
              <a:rPr lang="tr-TR" dirty="0" err="1"/>
              <a:t>developed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future</a:t>
            </a:r>
            <a:r>
              <a:rPr lang="tr-TR" dirty="0"/>
              <a:t>, b) </a:t>
            </a:r>
            <a:r>
              <a:rPr lang="tr-TR" dirty="0" err="1"/>
              <a:t>infrastructure</a:t>
            </a:r>
            <a:r>
              <a:rPr lang="tr-TR" dirty="0"/>
              <a:t> </a:t>
            </a:r>
            <a:r>
              <a:rPr lang="tr-TR" dirty="0" err="1"/>
              <a:t>should</a:t>
            </a:r>
            <a:r>
              <a:rPr lang="tr-TR" dirty="0"/>
              <a:t> be </a:t>
            </a:r>
            <a:r>
              <a:rPr lang="tr-TR" dirty="0" err="1"/>
              <a:t>provided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government</a:t>
            </a:r>
            <a:r>
              <a:rPr lang="tr-TR" dirty="0"/>
              <a:t>, c) </a:t>
            </a:r>
            <a:r>
              <a:rPr lang="tr-TR" dirty="0" err="1"/>
              <a:t>rejections</a:t>
            </a:r>
            <a:r>
              <a:rPr lang="tr-TR" dirty="0"/>
              <a:t> of </a:t>
            </a:r>
            <a:r>
              <a:rPr lang="tr-TR" dirty="0" err="1"/>
              <a:t>workers</a:t>
            </a:r>
            <a:r>
              <a:rPr lang="tr-TR" dirty="0"/>
              <a:t>’ </a:t>
            </a:r>
            <a:r>
              <a:rPr lang="tr-TR" dirty="0" err="1"/>
              <a:t>wage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work</a:t>
            </a:r>
            <a:r>
              <a:rPr lang="tr-TR" dirty="0"/>
              <a:t> </a:t>
            </a:r>
            <a:r>
              <a:rPr lang="tr-TR" dirty="0" err="1"/>
              <a:t>conditions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industrialists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merchants</a:t>
            </a:r>
            <a:r>
              <a:rPr lang="tr-TR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3828009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9836707-6BFA-49F9-8989-AD37D7762D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err="1"/>
              <a:t>Turkish</a:t>
            </a:r>
            <a:r>
              <a:rPr lang="tr-TR" sz="3200" dirty="0"/>
              <a:t> </a:t>
            </a:r>
            <a:r>
              <a:rPr lang="tr-TR" sz="3200" dirty="0" err="1"/>
              <a:t>Economy</a:t>
            </a:r>
            <a:r>
              <a:rPr lang="tr-TR" sz="3200" dirty="0"/>
              <a:t>, </a:t>
            </a:r>
            <a:r>
              <a:rPr lang="tr-TR" sz="3200" dirty="0" err="1"/>
              <a:t>Eco</a:t>
            </a:r>
            <a:r>
              <a:rPr lang="tr-TR" sz="3200" dirty="0"/>
              <a:t> 403, 7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CAD891F-8791-48B5-9605-3802F9D6DC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Lausannes</a:t>
            </a:r>
            <a:r>
              <a:rPr lang="tr-TR" dirty="0"/>
              <a:t> </a:t>
            </a:r>
            <a:r>
              <a:rPr lang="tr-TR" dirty="0" err="1"/>
              <a:t>Peace</a:t>
            </a:r>
            <a:r>
              <a:rPr lang="tr-TR" dirty="0"/>
              <a:t> </a:t>
            </a:r>
            <a:r>
              <a:rPr lang="tr-TR" dirty="0" err="1"/>
              <a:t>Treaty</a:t>
            </a:r>
            <a:r>
              <a:rPr lang="tr-TR" dirty="0"/>
              <a:t> had </a:t>
            </a:r>
            <a:r>
              <a:rPr lang="tr-TR" dirty="0" err="1"/>
              <a:t>been</a:t>
            </a:r>
            <a:r>
              <a:rPr lang="tr-TR" dirty="0"/>
              <a:t> </a:t>
            </a:r>
            <a:r>
              <a:rPr lang="tr-TR" dirty="0" err="1"/>
              <a:t>reached</a:t>
            </a:r>
            <a:r>
              <a:rPr lang="tr-TR" dirty="0"/>
              <a:t> on </a:t>
            </a:r>
            <a:r>
              <a:rPr lang="tr-TR" dirty="0" err="1"/>
              <a:t>July</a:t>
            </a:r>
            <a:r>
              <a:rPr lang="tr-TR" dirty="0"/>
              <a:t> 24, 1923. Beyond </a:t>
            </a:r>
            <a:r>
              <a:rPr lang="tr-TR" dirty="0" err="1"/>
              <a:t>its</a:t>
            </a:r>
            <a:r>
              <a:rPr lang="tr-TR" dirty="0"/>
              <a:t> </a:t>
            </a:r>
            <a:r>
              <a:rPr lang="tr-TR" dirty="0" err="1"/>
              <a:t>political</a:t>
            </a:r>
            <a:r>
              <a:rPr lang="tr-TR" dirty="0"/>
              <a:t> </a:t>
            </a:r>
            <a:r>
              <a:rPr lang="tr-TR" dirty="0" err="1"/>
              <a:t>consequences</a:t>
            </a:r>
            <a:r>
              <a:rPr lang="tr-TR" dirty="0"/>
              <a:t>, </a:t>
            </a:r>
            <a:r>
              <a:rPr lang="tr-TR" dirty="0" err="1"/>
              <a:t>economic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finance</a:t>
            </a:r>
            <a:r>
              <a:rPr lang="tr-TR" dirty="0"/>
              <a:t> </a:t>
            </a:r>
            <a:r>
              <a:rPr lang="tr-TR" dirty="0" err="1"/>
              <a:t>articles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subject</a:t>
            </a:r>
            <a:r>
              <a:rPr lang="tr-TR" dirty="0"/>
              <a:t> of </a:t>
            </a:r>
            <a:r>
              <a:rPr lang="tr-TR" dirty="0" err="1"/>
              <a:t>interest</a:t>
            </a:r>
            <a:r>
              <a:rPr lang="tr-TR" dirty="0"/>
              <a:t>.</a:t>
            </a:r>
          </a:p>
          <a:p>
            <a:r>
              <a:rPr lang="tr-TR" dirty="0" err="1"/>
              <a:t>Economic</a:t>
            </a:r>
            <a:r>
              <a:rPr lang="tr-TR" dirty="0"/>
              <a:t> </a:t>
            </a:r>
            <a:r>
              <a:rPr lang="tr-TR" dirty="0" err="1"/>
              <a:t>articles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Lausanne</a:t>
            </a:r>
            <a:r>
              <a:rPr lang="tr-TR" dirty="0"/>
              <a:t> </a:t>
            </a:r>
            <a:r>
              <a:rPr lang="tr-TR" dirty="0" err="1"/>
              <a:t>Treaty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; a) </a:t>
            </a:r>
            <a:r>
              <a:rPr lang="tr-TR" dirty="0" err="1"/>
              <a:t>abolishing</a:t>
            </a:r>
            <a:r>
              <a:rPr lang="tr-TR" dirty="0"/>
              <a:t> of </a:t>
            </a:r>
            <a:r>
              <a:rPr lang="tr-TR" dirty="0" err="1"/>
              <a:t>trade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legal </a:t>
            </a:r>
            <a:r>
              <a:rPr lang="tr-TR" dirty="0" err="1"/>
              <a:t>concessions</a:t>
            </a:r>
            <a:r>
              <a:rPr lang="tr-TR" dirty="0"/>
              <a:t>, b) </a:t>
            </a:r>
            <a:r>
              <a:rPr lang="tr-TR" dirty="0" err="1"/>
              <a:t>other</a:t>
            </a:r>
            <a:r>
              <a:rPr lang="tr-TR" dirty="0"/>
              <a:t> </a:t>
            </a:r>
            <a:r>
              <a:rPr lang="tr-TR" dirty="0" err="1"/>
              <a:t>concessions</a:t>
            </a:r>
            <a:r>
              <a:rPr lang="tr-TR" dirty="0"/>
              <a:t> of </a:t>
            </a:r>
            <a:r>
              <a:rPr lang="tr-TR" dirty="0" err="1"/>
              <a:t>foreigners</a:t>
            </a:r>
            <a:r>
              <a:rPr lang="tr-TR" dirty="0"/>
              <a:t>, c)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Ottoman</a:t>
            </a:r>
            <a:r>
              <a:rPr lang="tr-TR" dirty="0"/>
              <a:t> </a:t>
            </a:r>
            <a:r>
              <a:rPr lang="tr-TR" dirty="0" err="1"/>
              <a:t>debts</a:t>
            </a:r>
            <a:r>
              <a:rPr lang="tr-TR" dirty="0"/>
              <a:t>, d) </a:t>
            </a:r>
            <a:r>
              <a:rPr lang="tr-TR" dirty="0" err="1"/>
              <a:t>customs</a:t>
            </a:r>
            <a:r>
              <a:rPr lang="tr-TR" dirty="0"/>
              <a:t>, e) </a:t>
            </a:r>
            <a:r>
              <a:rPr lang="tr-TR" dirty="0" err="1"/>
              <a:t>war</a:t>
            </a:r>
            <a:r>
              <a:rPr lang="tr-TR" dirty="0"/>
              <a:t> </a:t>
            </a:r>
            <a:r>
              <a:rPr lang="tr-TR" dirty="0" err="1"/>
              <a:t>reparations</a:t>
            </a:r>
            <a:r>
              <a:rPr lang="tr-TR" dirty="0"/>
              <a:t>, f) </a:t>
            </a:r>
            <a:r>
              <a:rPr lang="tr-TR" dirty="0" err="1"/>
              <a:t>exchange</a:t>
            </a:r>
            <a:r>
              <a:rPr lang="tr-TR" dirty="0"/>
              <a:t> of </a:t>
            </a:r>
            <a:r>
              <a:rPr lang="tr-TR" dirty="0" err="1"/>
              <a:t>populations</a:t>
            </a:r>
            <a:r>
              <a:rPr lang="tr-TR" dirty="0"/>
              <a:t>, </a:t>
            </a:r>
            <a:r>
              <a:rPr lang="tr-TR" dirty="0" err="1"/>
              <a:t>and</a:t>
            </a:r>
            <a:r>
              <a:rPr lang="tr-TR" dirty="0"/>
              <a:t> g) </a:t>
            </a:r>
            <a:r>
              <a:rPr lang="tr-TR" dirty="0" err="1"/>
              <a:t>the</a:t>
            </a:r>
            <a:r>
              <a:rPr lang="tr-TR" dirty="0"/>
              <a:t> problem of </a:t>
            </a:r>
            <a:r>
              <a:rPr lang="tr-TR" dirty="0" err="1"/>
              <a:t>Mousul</a:t>
            </a:r>
            <a:r>
              <a:rPr lang="tr-TR" dirty="0"/>
              <a:t>. </a:t>
            </a:r>
          </a:p>
          <a:p>
            <a:r>
              <a:rPr lang="tr-TR" dirty="0" err="1"/>
              <a:t>Economic</a:t>
            </a:r>
            <a:r>
              <a:rPr lang="tr-TR" dirty="0"/>
              <a:t> </a:t>
            </a:r>
            <a:r>
              <a:rPr lang="tr-TR" dirty="0" err="1"/>
              <a:t>situation</a:t>
            </a:r>
            <a:r>
              <a:rPr lang="tr-TR" dirty="0"/>
              <a:t> on </a:t>
            </a:r>
            <a:r>
              <a:rPr lang="tr-TR" dirty="0" err="1"/>
              <a:t>October</a:t>
            </a:r>
            <a:r>
              <a:rPr lang="tr-TR" dirty="0"/>
              <a:t> 29, 1923.</a:t>
            </a:r>
          </a:p>
          <a:p>
            <a:r>
              <a:rPr lang="tr-TR" dirty="0"/>
              <a:t>A </a:t>
            </a:r>
            <a:r>
              <a:rPr lang="tr-TR" dirty="0" err="1"/>
              <a:t>letter</a:t>
            </a:r>
            <a:r>
              <a:rPr lang="tr-TR" dirty="0"/>
              <a:t> </a:t>
            </a:r>
            <a:r>
              <a:rPr lang="tr-TR" dirty="0" err="1"/>
              <a:t>from</a:t>
            </a:r>
            <a:r>
              <a:rPr lang="tr-TR" dirty="0"/>
              <a:t> Mustafa Kemal </a:t>
            </a:r>
            <a:r>
              <a:rPr lang="tr-TR" dirty="0" err="1"/>
              <a:t>to</a:t>
            </a:r>
            <a:r>
              <a:rPr lang="tr-TR" dirty="0"/>
              <a:t> İsmet İnönü, </a:t>
            </a:r>
            <a:r>
              <a:rPr lang="tr-TR" dirty="0" err="1"/>
              <a:t>dated</a:t>
            </a:r>
            <a:r>
              <a:rPr lang="tr-TR" dirty="0"/>
              <a:t> as </a:t>
            </a:r>
            <a:r>
              <a:rPr lang="tr-TR" dirty="0" err="1"/>
              <a:t>October</a:t>
            </a:r>
            <a:r>
              <a:rPr lang="tr-TR" dirty="0"/>
              <a:t> 30, 1923; </a:t>
            </a:r>
            <a:r>
              <a:rPr lang="tr-TR" dirty="0" err="1"/>
              <a:t>asking</a:t>
            </a:r>
            <a:r>
              <a:rPr lang="tr-TR" dirty="0"/>
              <a:t> </a:t>
            </a:r>
            <a:r>
              <a:rPr lang="tr-TR" dirty="0" err="1"/>
              <a:t>him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become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Prime </a:t>
            </a:r>
            <a:r>
              <a:rPr lang="tr-TR" dirty="0" err="1"/>
              <a:t>Minister</a:t>
            </a:r>
            <a:r>
              <a:rPr lang="tr-TR" dirty="0"/>
              <a:t>;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giving</a:t>
            </a:r>
            <a:r>
              <a:rPr lang="tr-TR" dirty="0"/>
              <a:t> </a:t>
            </a:r>
            <a:r>
              <a:rPr lang="tr-TR" dirty="0" err="1"/>
              <a:t>some</a:t>
            </a:r>
            <a:r>
              <a:rPr lang="tr-TR" dirty="0"/>
              <a:t> </a:t>
            </a:r>
            <a:r>
              <a:rPr lang="tr-TR" dirty="0" err="1"/>
              <a:t>information</a:t>
            </a:r>
            <a:r>
              <a:rPr lang="tr-TR" dirty="0"/>
              <a:t> </a:t>
            </a:r>
            <a:r>
              <a:rPr lang="tr-TR" dirty="0" err="1"/>
              <a:t>about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economy</a:t>
            </a:r>
            <a:r>
              <a:rPr lang="tr-TR" dirty="0"/>
              <a:t>: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34327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F5EC062-DA50-4ABE-AB3B-43BE53D2A8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err="1"/>
              <a:t>Turkish</a:t>
            </a:r>
            <a:r>
              <a:rPr lang="tr-TR" sz="3200" dirty="0"/>
              <a:t> </a:t>
            </a:r>
            <a:r>
              <a:rPr lang="tr-TR" sz="3200" dirty="0" err="1"/>
              <a:t>Economy</a:t>
            </a:r>
            <a:r>
              <a:rPr lang="tr-TR" sz="3200" dirty="0"/>
              <a:t>, </a:t>
            </a:r>
            <a:r>
              <a:rPr lang="tr-TR" sz="3200" dirty="0" err="1"/>
              <a:t>Eco</a:t>
            </a:r>
            <a:r>
              <a:rPr lang="tr-TR" sz="3200" dirty="0"/>
              <a:t> 403, 8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607340F-C93F-41E6-BC88-E737F0E6C5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‘</a:t>
            </a:r>
            <a:r>
              <a:rPr lang="tr-TR" dirty="0" err="1"/>
              <a:t>We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a </a:t>
            </a:r>
            <a:r>
              <a:rPr lang="tr-TR" dirty="0" err="1"/>
              <a:t>poor</a:t>
            </a:r>
            <a:r>
              <a:rPr lang="tr-TR" dirty="0"/>
              <a:t> </a:t>
            </a:r>
            <a:r>
              <a:rPr lang="tr-TR" dirty="0" err="1"/>
              <a:t>villager</a:t>
            </a:r>
            <a:r>
              <a:rPr lang="tr-TR" dirty="0"/>
              <a:t> </a:t>
            </a:r>
            <a:r>
              <a:rPr lang="tr-TR" dirty="0" err="1"/>
              <a:t>country</a:t>
            </a:r>
            <a:r>
              <a:rPr lang="tr-TR" dirty="0"/>
              <a:t>. </a:t>
            </a:r>
            <a:r>
              <a:rPr lang="tr-TR" dirty="0" err="1"/>
              <a:t>There</a:t>
            </a:r>
            <a:r>
              <a:rPr lang="tr-TR" dirty="0"/>
              <a:t> is </a:t>
            </a:r>
            <a:r>
              <a:rPr lang="tr-TR" dirty="0" err="1"/>
              <a:t>almost</a:t>
            </a:r>
            <a:r>
              <a:rPr lang="tr-TR" dirty="0"/>
              <a:t> </a:t>
            </a:r>
            <a:r>
              <a:rPr lang="tr-TR" dirty="0" err="1"/>
              <a:t>no</a:t>
            </a:r>
            <a:r>
              <a:rPr lang="tr-TR" dirty="0"/>
              <a:t> </a:t>
            </a:r>
            <a:r>
              <a:rPr lang="tr-TR" dirty="0" err="1"/>
              <a:t>highways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be </a:t>
            </a:r>
            <a:r>
              <a:rPr lang="tr-TR" dirty="0" err="1"/>
              <a:t>used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four</a:t>
            </a:r>
            <a:r>
              <a:rPr lang="tr-TR" dirty="0"/>
              <a:t> </a:t>
            </a:r>
            <a:r>
              <a:rPr lang="tr-TR" dirty="0" err="1"/>
              <a:t>seasons</a:t>
            </a:r>
            <a:r>
              <a:rPr lang="tr-TR" dirty="0"/>
              <a:t>. 4,000 </a:t>
            </a:r>
            <a:r>
              <a:rPr lang="tr-TR" dirty="0" err="1"/>
              <a:t>kms</a:t>
            </a:r>
            <a:r>
              <a:rPr lang="tr-TR" dirty="0"/>
              <a:t> of </a:t>
            </a:r>
            <a:r>
              <a:rPr lang="tr-TR" dirty="0" err="1"/>
              <a:t>railways</a:t>
            </a:r>
            <a:r>
              <a:rPr lang="tr-TR" dirty="0"/>
              <a:t>, but </a:t>
            </a:r>
            <a:r>
              <a:rPr lang="tr-TR" dirty="0" err="1"/>
              <a:t>all</a:t>
            </a:r>
            <a:r>
              <a:rPr lang="tr-TR" dirty="0"/>
              <a:t> </a:t>
            </a:r>
            <a:r>
              <a:rPr lang="tr-TR" dirty="0" err="1"/>
              <a:t>belong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foreign</a:t>
            </a:r>
            <a:r>
              <a:rPr lang="tr-TR" dirty="0"/>
              <a:t> </a:t>
            </a:r>
            <a:r>
              <a:rPr lang="tr-TR" dirty="0" err="1"/>
              <a:t>companies</a:t>
            </a:r>
            <a:r>
              <a:rPr lang="tr-TR" dirty="0"/>
              <a:t>. </a:t>
            </a:r>
            <a:r>
              <a:rPr lang="tr-TR" dirty="0" err="1"/>
              <a:t>There</a:t>
            </a:r>
            <a:r>
              <a:rPr lang="tr-TR" dirty="0"/>
              <a:t> is </a:t>
            </a:r>
            <a:r>
              <a:rPr lang="tr-TR" dirty="0" err="1"/>
              <a:t>almost</a:t>
            </a:r>
            <a:r>
              <a:rPr lang="tr-TR" dirty="0"/>
              <a:t> </a:t>
            </a:r>
            <a:r>
              <a:rPr lang="tr-TR" dirty="0" err="1"/>
              <a:t>no</a:t>
            </a:r>
            <a:r>
              <a:rPr lang="tr-TR" dirty="0"/>
              <a:t> </a:t>
            </a:r>
            <a:r>
              <a:rPr lang="tr-TR" dirty="0" err="1"/>
              <a:t>banking</a:t>
            </a:r>
            <a:r>
              <a:rPr lang="tr-TR" dirty="0"/>
              <a:t> </a:t>
            </a:r>
            <a:r>
              <a:rPr lang="tr-TR" dirty="0" err="1"/>
              <a:t>system</a:t>
            </a:r>
            <a:r>
              <a:rPr lang="tr-TR" dirty="0"/>
              <a:t>, </a:t>
            </a:r>
            <a:r>
              <a:rPr lang="tr-TR" dirty="0" err="1"/>
              <a:t>people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reaching</a:t>
            </a:r>
            <a:r>
              <a:rPr lang="tr-TR" dirty="0"/>
              <a:t> </a:t>
            </a:r>
            <a:r>
              <a:rPr lang="tr-TR" dirty="0" err="1"/>
              <a:t>finance</a:t>
            </a:r>
            <a:r>
              <a:rPr lang="tr-TR" dirty="0"/>
              <a:t> </a:t>
            </a:r>
            <a:r>
              <a:rPr lang="tr-TR" dirty="0" err="1"/>
              <a:t>from</a:t>
            </a:r>
            <a:r>
              <a:rPr lang="tr-TR" dirty="0"/>
              <a:t> ‘</a:t>
            </a:r>
            <a:r>
              <a:rPr lang="tr-TR" dirty="0" err="1"/>
              <a:t>loan</a:t>
            </a:r>
            <a:r>
              <a:rPr lang="tr-TR" dirty="0"/>
              <a:t> </a:t>
            </a:r>
            <a:r>
              <a:rPr lang="tr-TR" dirty="0" err="1"/>
              <a:t>sharks</a:t>
            </a:r>
            <a:r>
              <a:rPr lang="tr-TR" dirty="0"/>
              <a:t>’.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flour</a:t>
            </a:r>
            <a:r>
              <a:rPr lang="tr-TR" dirty="0"/>
              <a:t> </a:t>
            </a:r>
            <a:r>
              <a:rPr lang="tr-TR" dirty="0" err="1"/>
              <a:t>production</a:t>
            </a:r>
            <a:r>
              <a:rPr lang="tr-TR" dirty="0"/>
              <a:t> is not </a:t>
            </a:r>
            <a:r>
              <a:rPr lang="tr-TR" dirty="0" err="1"/>
              <a:t>enough</a:t>
            </a:r>
            <a:r>
              <a:rPr lang="tr-TR" dirty="0"/>
              <a:t>,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be </a:t>
            </a:r>
            <a:r>
              <a:rPr lang="tr-TR" dirty="0" err="1"/>
              <a:t>imported</a:t>
            </a:r>
            <a:r>
              <a:rPr lang="tr-TR" dirty="0"/>
              <a:t>.  </a:t>
            </a:r>
            <a:r>
              <a:rPr lang="tr-TR" dirty="0" err="1"/>
              <a:t>Rinderpest</a:t>
            </a:r>
            <a:r>
              <a:rPr lang="tr-TR" dirty="0"/>
              <a:t> (‘sığır vebası’) is </a:t>
            </a:r>
            <a:r>
              <a:rPr lang="tr-TR" dirty="0" err="1"/>
              <a:t>killing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animal</a:t>
            </a:r>
            <a:r>
              <a:rPr lang="tr-TR" dirty="0"/>
              <a:t> </a:t>
            </a:r>
            <a:r>
              <a:rPr lang="tr-TR" dirty="0" err="1"/>
              <a:t>husbandry</a:t>
            </a:r>
            <a:r>
              <a:rPr lang="tr-TR" dirty="0"/>
              <a:t>. </a:t>
            </a:r>
            <a:r>
              <a:rPr lang="tr-TR" dirty="0" err="1"/>
              <a:t>There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only</a:t>
            </a:r>
            <a:r>
              <a:rPr lang="tr-TR" dirty="0"/>
              <a:t> 337 </a:t>
            </a:r>
            <a:r>
              <a:rPr lang="tr-TR" dirty="0" err="1"/>
              <a:t>doctors</a:t>
            </a:r>
            <a:r>
              <a:rPr lang="tr-TR" dirty="0"/>
              <a:t>, 434 </a:t>
            </a:r>
            <a:r>
              <a:rPr lang="tr-TR" dirty="0" err="1"/>
              <a:t>health</a:t>
            </a:r>
            <a:r>
              <a:rPr lang="tr-TR" dirty="0"/>
              <a:t> </a:t>
            </a:r>
            <a:r>
              <a:rPr lang="tr-TR" dirty="0" err="1"/>
              <a:t>officials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136 </a:t>
            </a:r>
            <a:r>
              <a:rPr lang="tr-TR" dirty="0" err="1"/>
              <a:t>nurses</a:t>
            </a:r>
            <a:r>
              <a:rPr lang="tr-TR" dirty="0"/>
              <a:t>. </a:t>
            </a:r>
            <a:r>
              <a:rPr lang="tr-TR" dirty="0" err="1"/>
              <a:t>Almost</a:t>
            </a:r>
            <a:r>
              <a:rPr lang="tr-TR" dirty="0"/>
              <a:t> </a:t>
            </a:r>
            <a:r>
              <a:rPr lang="tr-TR" dirty="0" err="1"/>
              <a:t>no</a:t>
            </a:r>
            <a:r>
              <a:rPr lang="tr-TR" dirty="0"/>
              <a:t> </a:t>
            </a:r>
            <a:r>
              <a:rPr lang="tr-TR" dirty="0" err="1"/>
              <a:t>pharmacy</a:t>
            </a:r>
            <a:r>
              <a:rPr lang="tr-TR" dirty="0"/>
              <a:t>. </a:t>
            </a:r>
            <a:r>
              <a:rPr lang="tr-TR" dirty="0" err="1"/>
              <a:t>Pandemies</a:t>
            </a:r>
            <a:r>
              <a:rPr lang="tr-TR" dirty="0"/>
              <a:t> (</a:t>
            </a:r>
            <a:r>
              <a:rPr lang="tr-TR" dirty="0" err="1"/>
              <a:t>malaria</a:t>
            </a:r>
            <a:r>
              <a:rPr lang="tr-TR" dirty="0"/>
              <a:t>, </a:t>
            </a:r>
            <a:r>
              <a:rPr lang="tr-TR" dirty="0" err="1"/>
              <a:t>typhoid</a:t>
            </a:r>
            <a:r>
              <a:rPr lang="tr-TR" dirty="0"/>
              <a:t>, </a:t>
            </a:r>
            <a:r>
              <a:rPr lang="tr-TR" dirty="0" err="1"/>
              <a:t>see</a:t>
            </a:r>
            <a:r>
              <a:rPr lang="tr-TR" dirty="0"/>
              <a:t>)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killing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people</a:t>
            </a:r>
            <a:r>
              <a:rPr lang="tr-TR" dirty="0"/>
              <a:t>. </a:t>
            </a:r>
            <a:r>
              <a:rPr lang="tr-TR" dirty="0" err="1"/>
              <a:t>There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3 </a:t>
            </a:r>
            <a:r>
              <a:rPr lang="tr-TR" dirty="0" err="1"/>
              <a:t>million</a:t>
            </a:r>
            <a:r>
              <a:rPr lang="tr-TR" dirty="0"/>
              <a:t> </a:t>
            </a:r>
            <a:r>
              <a:rPr lang="tr-TR" dirty="0" err="1"/>
              <a:t>people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trahom. (</a:t>
            </a:r>
            <a:r>
              <a:rPr lang="tr-TR" dirty="0" err="1"/>
              <a:t>Meanwhile</a:t>
            </a:r>
            <a:r>
              <a:rPr lang="tr-TR" dirty="0"/>
              <a:t>,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population</a:t>
            </a:r>
            <a:r>
              <a:rPr lang="tr-TR" dirty="0"/>
              <a:t> of </a:t>
            </a:r>
            <a:r>
              <a:rPr lang="tr-TR" dirty="0" err="1"/>
              <a:t>Turkey</a:t>
            </a:r>
            <a:r>
              <a:rPr lang="tr-TR" dirty="0"/>
              <a:t> is </a:t>
            </a:r>
            <a:r>
              <a:rPr lang="tr-TR" dirty="0" err="1"/>
              <a:t>estimated</a:t>
            </a:r>
            <a:r>
              <a:rPr lang="tr-TR" dirty="0"/>
              <a:t> as 12- 13 </a:t>
            </a:r>
            <a:r>
              <a:rPr lang="tr-TR" dirty="0" err="1"/>
              <a:t>million</a:t>
            </a:r>
            <a:r>
              <a:rPr lang="tr-TR" dirty="0"/>
              <a:t> in 1923). </a:t>
            </a:r>
            <a:r>
              <a:rPr lang="tr-TR" dirty="0" err="1"/>
              <a:t>Baby</a:t>
            </a:r>
            <a:r>
              <a:rPr lang="tr-TR" dirty="0"/>
              <a:t> </a:t>
            </a:r>
            <a:r>
              <a:rPr lang="tr-TR" dirty="0" err="1"/>
              <a:t>death</a:t>
            </a:r>
            <a:r>
              <a:rPr lang="tr-TR" dirty="0"/>
              <a:t> </a:t>
            </a:r>
            <a:r>
              <a:rPr lang="tr-TR" dirty="0" err="1"/>
              <a:t>rates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60 </a:t>
            </a:r>
            <a:r>
              <a:rPr lang="tr-TR" dirty="0" err="1"/>
              <a:t>percent</a:t>
            </a:r>
            <a:r>
              <a:rPr lang="tr-TR" dirty="0"/>
              <a:t>. </a:t>
            </a:r>
            <a:r>
              <a:rPr lang="tr-TR" dirty="0" err="1"/>
              <a:t>Half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population</a:t>
            </a:r>
            <a:r>
              <a:rPr lang="tr-TR" dirty="0"/>
              <a:t> is </a:t>
            </a:r>
            <a:r>
              <a:rPr lang="tr-TR" dirty="0" err="1"/>
              <a:t>sick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099983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432</TotalTime>
  <Words>1057</Words>
  <Application>Microsoft Office PowerPoint</Application>
  <PresentationFormat>Geniş ekran</PresentationFormat>
  <Paragraphs>43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Teması</vt:lpstr>
      <vt:lpstr>Turkish Economy, Eco 403</vt:lpstr>
      <vt:lpstr>Turkish Economy, Eco 403,1</vt:lpstr>
      <vt:lpstr>Turkish Economy, Eco 403, 2</vt:lpstr>
      <vt:lpstr>Turkish Economy, Eco 403, 3</vt:lpstr>
      <vt:lpstr>Turkish Economy, Eco 403, 4</vt:lpstr>
      <vt:lpstr>Turkish Economy, Eco 403, 5</vt:lpstr>
      <vt:lpstr>Turkish Economy, Eco 403, 6</vt:lpstr>
      <vt:lpstr>Turkish Economy, Eco 403, 7</vt:lpstr>
      <vt:lpstr>Turkish Economy, Eco 403, 8</vt:lpstr>
      <vt:lpstr>Turkish Economy, Eco 403, 9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Turkish Economy, Eco 403, Week 4</dc:title>
  <dc:creator>Mahir Fisunoğlu</dc:creator>
  <cp:lastModifiedBy>Mahir Fisunoğlu</cp:lastModifiedBy>
  <cp:revision>105</cp:revision>
  <dcterms:created xsi:type="dcterms:W3CDTF">2021-10-23T19:34:21Z</dcterms:created>
  <dcterms:modified xsi:type="dcterms:W3CDTF">2024-10-21T19:18:12Z</dcterms:modified>
</cp:coreProperties>
</file>