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7.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8.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859" r:id="rId2"/>
    <p:sldMasterId id="2147483744" r:id="rId3"/>
    <p:sldMasterId id="2147483780" r:id="rId4"/>
    <p:sldMasterId id="2147483838" r:id="rId5"/>
    <p:sldMasterId id="2147483713" r:id="rId6"/>
    <p:sldMasterId id="2147483674" r:id="rId7"/>
    <p:sldMasterId id="2147483897" r:id="rId8"/>
    <p:sldMasterId id="2147483960" r:id="rId9"/>
  </p:sldMasterIdLst>
  <p:notesMasterIdLst>
    <p:notesMasterId r:id="rId49"/>
  </p:notesMasterIdLst>
  <p:handoutMasterIdLst>
    <p:handoutMasterId r:id="rId50"/>
  </p:handoutMasterIdLst>
  <p:sldIdLst>
    <p:sldId id="273" r:id="rId10"/>
    <p:sldId id="275" r:id="rId11"/>
    <p:sldId id="550" r:id="rId12"/>
    <p:sldId id="590" r:id="rId13"/>
    <p:sldId id="617" r:id="rId14"/>
    <p:sldId id="592" r:id="rId15"/>
    <p:sldId id="616" r:id="rId16"/>
    <p:sldId id="594" r:id="rId17"/>
    <p:sldId id="595" r:id="rId18"/>
    <p:sldId id="596" r:id="rId19"/>
    <p:sldId id="597" r:id="rId20"/>
    <p:sldId id="598" r:id="rId21"/>
    <p:sldId id="599" r:id="rId22"/>
    <p:sldId id="600" r:id="rId23"/>
    <p:sldId id="601" r:id="rId24"/>
    <p:sldId id="602" r:id="rId25"/>
    <p:sldId id="603" r:id="rId26"/>
    <p:sldId id="604" r:id="rId27"/>
    <p:sldId id="605" r:id="rId28"/>
    <p:sldId id="606" r:id="rId29"/>
    <p:sldId id="607" r:id="rId30"/>
    <p:sldId id="608" r:id="rId31"/>
    <p:sldId id="610" r:id="rId32"/>
    <p:sldId id="615" r:id="rId33"/>
    <p:sldId id="611" r:id="rId34"/>
    <p:sldId id="612" r:id="rId35"/>
    <p:sldId id="618" r:id="rId36"/>
    <p:sldId id="619" r:id="rId37"/>
    <p:sldId id="620" r:id="rId38"/>
    <p:sldId id="621" r:id="rId39"/>
    <p:sldId id="622" r:id="rId40"/>
    <p:sldId id="623" r:id="rId41"/>
    <p:sldId id="624" r:id="rId42"/>
    <p:sldId id="625" r:id="rId43"/>
    <p:sldId id="626" r:id="rId44"/>
    <p:sldId id="627" r:id="rId45"/>
    <p:sldId id="628" r:id="rId46"/>
    <p:sldId id="629" r:id="rId47"/>
    <p:sldId id="630"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Content" id="{072BB2D2-DFAD-4947-9032-4DB1E214070D}">
          <p14:sldIdLst>
            <p14:sldId id="273"/>
            <p14:sldId id="275"/>
            <p14:sldId id="550"/>
            <p14:sldId id="590"/>
            <p14:sldId id="617"/>
            <p14:sldId id="592"/>
            <p14:sldId id="616"/>
            <p14:sldId id="594"/>
            <p14:sldId id="595"/>
            <p14:sldId id="596"/>
            <p14:sldId id="597"/>
            <p14:sldId id="598"/>
            <p14:sldId id="599"/>
            <p14:sldId id="600"/>
            <p14:sldId id="601"/>
            <p14:sldId id="602"/>
            <p14:sldId id="603"/>
            <p14:sldId id="604"/>
            <p14:sldId id="605"/>
            <p14:sldId id="606"/>
            <p14:sldId id="607"/>
            <p14:sldId id="608"/>
            <p14:sldId id="610"/>
            <p14:sldId id="615"/>
            <p14:sldId id="611"/>
            <p14:sldId id="612"/>
          </p14:sldIdLst>
        </p14:section>
        <p14:section name="Appendix: Image Descriptions for Unsighted Students" id="{AA1ADA4B-2929-402F-9033-1AC9DA3B3C3E}">
          <p14:sldIdLst>
            <p14:sldId id="618"/>
            <p14:sldId id="619"/>
            <p14:sldId id="620"/>
            <p14:sldId id="621"/>
            <p14:sldId id="622"/>
            <p14:sldId id="623"/>
            <p14:sldId id="624"/>
            <p14:sldId id="625"/>
            <p14:sldId id="626"/>
            <p14:sldId id="627"/>
            <p14:sldId id="628"/>
            <p14:sldId id="629"/>
            <p14:sldId id="630"/>
          </p14:sldIdLst>
        </p14:section>
      </p14:sectionLst>
    </p:ext>
    <p:ext uri="{EFAFB233-063F-42B5-8137-9DF3F51BA10A}">
      <p15:sldGuideLst xmlns:p15="http://schemas.microsoft.com/office/powerpoint/2012/main">
        <p15:guide id="1" orient="horz" pos="3408">
          <p15:clr>
            <a:srgbClr val="A4A3A4"/>
          </p15:clr>
        </p15:guide>
        <p15:guide id="2" orient="horz" pos="3600">
          <p15:clr>
            <a:srgbClr val="A4A3A4"/>
          </p15:clr>
        </p15:guide>
        <p15:guide id="3" orient="horz" pos="912" userDrawn="1">
          <p15:clr>
            <a:srgbClr val="A4A3A4"/>
          </p15:clr>
        </p15:guide>
        <p15:guide id="4" orient="horz" pos="3360">
          <p15:clr>
            <a:srgbClr val="A4A3A4"/>
          </p15:clr>
        </p15:guide>
        <p15:guide id="5" pos="5616">
          <p15:clr>
            <a:srgbClr val="A4A3A4"/>
          </p15:clr>
        </p15:guide>
        <p15:guide id="6" pos="432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4C3"/>
    <a:srgbClr val="E69E9D"/>
    <a:srgbClr val="8B3A3B"/>
    <a:srgbClr val="F9FBFD"/>
    <a:srgbClr val="96BDEE"/>
    <a:srgbClr val="134791"/>
    <a:srgbClr val="D6E2F3"/>
    <a:srgbClr val="395E89"/>
    <a:srgbClr val="4F81BD"/>
    <a:srgbClr val="A344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59" autoAdjust="0"/>
    <p:restoredTop sz="95706" autoAdjust="0"/>
  </p:normalViewPr>
  <p:slideViewPr>
    <p:cSldViewPr>
      <p:cViewPr>
        <p:scale>
          <a:sx n="66" d="100"/>
          <a:sy n="66" d="100"/>
        </p:scale>
        <p:origin x="336" y="654"/>
      </p:cViewPr>
      <p:guideLst>
        <p:guide orient="horz" pos="3408"/>
        <p:guide orient="horz" pos="3600"/>
        <p:guide orient="horz" pos="912"/>
        <p:guide orient="horz" pos="3360"/>
        <p:guide pos="5616"/>
        <p:guide pos="4320"/>
      </p:guideLst>
    </p:cSldViewPr>
  </p:slideViewPr>
  <p:outlineViewPr>
    <p:cViewPr>
      <p:scale>
        <a:sx n="33" d="100"/>
        <a:sy n="33" d="100"/>
      </p:scale>
      <p:origin x="0" y="-1355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3" d="100"/>
          <a:sy n="73" d="100"/>
        </p:scale>
        <p:origin x="199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8" Type="http://schemas.openxmlformats.org/officeDocument/2006/relationships/slideMaster" Target="slideMasters/slideMaster8.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24CCBF-31CF-4FCA-A5B4-50142834420A}" type="datetimeFigureOut">
              <a:rPr lang="en-US" smtClean="0"/>
              <a:t>4/10/2019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895618-5249-4F12-80E4-2F3A0FD18481}" type="slidenum">
              <a:rPr lang="en-US" smtClean="0"/>
              <a:t>‹#›</a:t>
            </a:fld>
            <a:endParaRPr lang="en-US"/>
          </a:p>
        </p:txBody>
      </p:sp>
    </p:spTree>
    <p:extLst>
      <p:ext uri="{BB962C8B-B14F-4D97-AF65-F5344CB8AC3E}">
        <p14:creationId xmlns:p14="http://schemas.microsoft.com/office/powerpoint/2010/main" val="472110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84B720-C9F6-4BFC-BC5C-B1B8D70204DA}" type="datetimeFigureOut">
              <a:rPr lang="en-US" smtClean="0"/>
              <a:t>4/10/2019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03D02-7E89-4EBF-B123-9C334E1BFEF7}" type="slidenum">
              <a:rPr lang="en-US" smtClean="0"/>
              <a:t>‹#›</a:t>
            </a:fld>
            <a:endParaRPr lang="en-US"/>
          </a:p>
        </p:txBody>
      </p:sp>
    </p:spTree>
    <p:extLst>
      <p:ext uri="{BB962C8B-B14F-4D97-AF65-F5344CB8AC3E}">
        <p14:creationId xmlns:p14="http://schemas.microsoft.com/office/powerpoint/2010/main" val="618904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a:t>
            </a:fld>
            <a:endParaRPr lang="en-US"/>
          </a:p>
        </p:txBody>
      </p:sp>
    </p:spTree>
    <p:extLst>
      <p:ext uri="{BB962C8B-B14F-4D97-AF65-F5344CB8AC3E}">
        <p14:creationId xmlns:p14="http://schemas.microsoft.com/office/powerpoint/2010/main" val="2706450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7</a:t>
            </a:fld>
            <a:endParaRPr lang="en-US"/>
          </a:p>
        </p:txBody>
      </p:sp>
    </p:spTree>
    <p:extLst>
      <p:ext uri="{BB962C8B-B14F-4D97-AF65-F5344CB8AC3E}">
        <p14:creationId xmlns:p14="http://schemas.microsoft.com/office/powerpoint/2010/main" val="3365473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429000"/>
            <a:ext cx="561594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7" name="Text Placeholder 1"/>
          <p:cNvSpPr>
            <a:spLocks noGrp="1"/>
          </p:cNvSpPr>
          <p:nvPr>
            <p:ph type="body" sz="quarter" idx="10"/>
          </p:nvPr>
        </p:nvSpPr>
        <p:spPr>
          <a:xfrm>
            <a:off x="49530" y="4114800"/>
            <a:ext cx="5615940" cy="685800"/>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15602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581400"/>
            <a:ext cx="561594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marL="0" indent="0">
              <a:spcAft>
                <a:spcPts val="800"/>
              </a:spcAft>
              <a:buFont typeface="Arial" panose="020B0604020202020204" pitchFamily="34" charset="0"/>
              <a:buNone/>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7" hasCustomPrompt="1"/>
          </p:nvPr>
        </p:nvSpPr>
        <p:spPr>
          <a:xfrm>
            <a:off x="3465912" y="6605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80104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5912"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562023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Bar-12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159416" y="1066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159416" y="19812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159416" y="28956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159416" y="38100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159416" y="47244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159416" y="5638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7"/>
          <p:cNvSpPr>
            <a:spLocks noGrp="1"/>
          </p:cNvSpPr>
          <p:nvPr>
            <p:ph sz="quarter" idx="18"/>
          </p:nvPr>
        </p:nvSpPr>
        <p:spPr>
          <a:xfrm>
            <a:off x="4800600" y="1066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dirty="0"/>
              <a:t>Click to edit Master text styles</a:t>
            </a:r>
          </a:p>
          <a:p>
            <a:pPr marL="800100" lvl="1" indent="-342900">
              <a:spcAft>
                <a:spcPts val="800"/>
              </a:spcAft>
              <a:buFont typeface="Arial" panose="020B0604020202020204" pitchFamily="34" charset="0"/>
              <a:buChar char="•"/>
            </a:pPr>
            <a:r>
              <a:rPr lang="en-US" dirty="0"/>
              <a:t>Second level</a:t>
            </a:r>
          </a:p>
          <a:p>
            <a:pPr marL="1200150" lvl="2" indent="-285750">
              <a:spcAft>
                <a:spcPts val="800"/>
              </a:spcAft>
              <a:buFont typeface="Arial" panose="020B0604020202020204" pitchFamily="34" charset="0"/>
            </a:pPr>
            <a:r>
              <a:rPr lang="en-US" dirty="0"/>
              <a:t>Third level</a:t>
            </a:r>
          </a:p>
          <a:p>
            <a:pPr marL="1657350" lvl="3" indent="-285750">
              <a:spcAft>
                <a:spcPts val="800"/>
              </a:spcAft>
              <a:buFont typeface="Arial" panose="020B0604020202020204" pitchFamily="34" charset="0"/>
              <a:buChar char="•"/>
            </a:pPr>
            <a:r>
              <a:rPr lang="en-US" dirty="0"/>
              <a:t>Fourth level</a:t>
            </a:r>
          </a:p>
          <a:p>
            <a:pPr marL="2114550" lvl="4" indent="-285750">
              <a:spcAft>
                <a:spcPts val="800"/>
              </a:spcAft>
              <a:buFont typeface="Arial" panose="020B0604020202020204" pitchFamily="34" charset="0"/>
              <a:buChar char="•"/>
            </a:pPr>
            <a:r>
              <a:rPr lang="en-US" dirty="0"/>
              <a:t>Fifth level</a:t>
            </a:r>
          </a:p>
        </p:txBody>
      </p:sp>
      <p:sp>
        <p:nvSpPr>
          <p:cNvPr id="19" name="Content Placeholder 8"/>
          <p:cNvSpPr>
            <a:spLocks noGrp="1"/>
          </p:cNvSpPr>
          <p:nvPr>
            <p:ph sz="quarter" idx="19"/>
          </p:nvPr>
        </p:nvSpPr>
        <p:spPr>
          <a:xfrm>
            <a:off x="4800600" y="19812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1" name="Content Placeholder 9"/>
          <p:cNvSpPr>
            <a:spLocks noGrp="1"/>
          </p:cNvSpPr>
          <p:nvPr>
            <p:ph sz="quarter" idx="20"/>
          </p:nvPr>
        </p:nvSpPr>
        <p:spPr>
          <a:xfrm>
            <a:off x="4800600" y="28956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3" name="Content Placeholder 10"/>
          <p:cNvSpPr>
            <a:spLocks noGrp="1"/>
          </p:cNvSpPr>
          <p:nvPr>
            <p:ph sz="quarter" idx="21"/>
          </p:nvPr>
        </p:nvSpPr>
        <p:spPr>
          <a:xfrm>
            <a:off x="4800600" y="38100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5" name="Content Placeholder 11"/>
          <p:cNvSpPr>
            <a:spLocks noGrp="1"/>
          </p:cNvSpPr>
          <p:nvPr>
            <p:ph sz="quarter" idx="22"/>
          </p:nvPr>
        </p:nvSpPr>
        <p:spPr>
          <a:xfrm>
            <a:off x="4800600" y="47244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7" name="Content Placeholder 12"/>
          <p:cNvSpPr>
            <a:spLocks noGrp="1"/>
          </p:cNvSpPr>
          <p:nvPr>
            <p:ph sz="quarter" idx="23"/>
          </p:nvPr>
        </p:nvSpPr>
        <p:spPr>
          <a:xfrm>
            <a:off x="4800600" y="5638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13" name="Jump Link"/>
          <p:cNvSpPr>
            <a:spLocks noGrp="1"/>
          </p:cNvSpPr>
          <p:nvPr>
            <p:ph type="body" sz="quarter" idx="17" hasCustomPrompt="1"/>
          </p:nvPr>
        </p:nvSpPr>
        <p:spPr>
          <a:xfrm>
            <a:off x="3467512"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9805406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Jump Link"/>
          <p:cNvSpPr>
            <a:spLocks noGrp="1"/>
          </p:cNvSpPr>
          <p:nvPr>
            <p:ph type="body" sz="quarter" idx="17" hasCustomPrompt="1"/>
          </p:nvPr>
        </p:nvSpPr>
        <p:spPr>
          <a:xfrm>
            <a:off x="34659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1187976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5612"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Jump Link"/>
          <p:cNvSpPr>
            <a:spLocks noGrp="1"/>
          </p:cNvSpPr>
          <p:nvPr>
            <p:ph type="body" sz="quarter" idx="17" hasCustomPrompt="1"/>
          </p:nvPr>
        </p:nvSpPr>
        <p:spPr>
          <a:xfrm>
            <a:off x="34659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2"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874073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124200" y="3429000"/>
            <a:ext cx="6019800" cy="1752600"/>
          </a:xfrm>
          <a:prstGeom prst="rect">
            <a:avLst/>
          </a:prstGeom>
          <a:solidFill>
            <a:srgbClr val="52525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276600" y="3505200"/>
            <a:ext cx="569976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276600" y="4190999"/>
            <a:ext cx="5699760" cy="914400"/>
          </a:xfrm>
          <a:prstGeom prst="rect">
            <a:avLst/>
          </a:prstGeom>
        </p:spPr>
        <p:txBody>
          <a:bodyPr/>
          <a:lstStyle>
            <a:lvl1pPr marL="0" indent="0" algn="r">
              <a:buNone/>
              <a:defRPr sz="2800" b="0">
                <a:solidFill>
                  <a:schemeClr val="bg1"/>
                </a:solidFill>
                <a:latin typeface="+mj-lt"/>
              </a:defRPr>
            </a:lvl1pPr>
            <a:lvl2pPr marL="457200" indent="0" algn="r">
              <a:buNone/>
              <a:defRPr sz="2400" b="0">
                <a:solidFill>
                  <a:schemeClr val="bg1"/>
                </a:solidFill>
                <a:latin typeface="ArumSans Bd" panose="020B0B04010000020C00" pitchFamily="34" charset="0"/>
              </a:defRPr>
            </a:lvl2pPr>
            <a:lvl3pPr marL="914400" indent="0" algn="r">
              <a:buNone/>
              <a:defRPr sz="2400" b="0">
                <a:solidFill>
                  <a:schemeClr val="bg1"/>
                </a:solidFill>
                <a:latin typeface="ArumSans Bd" panose="020B0B04010000020C00" pitchFamily="34" charset="0"/>
              </a:defRPr>
            </a:lvl3pPr>
            <a:lvl4pPr marL="1371600" indent="0" algn="r">
              <a:buNone/>
              <a:defRPr sz="2400" b="0">
                <a:solidFill>
                  <a:schemeClr val="bg1"/>
                </a:solidFill>
                <a:latin typeface="ArumSans Bd" panose="020B0B04010000020C00" pitchFamily="34" charset="0"/>
              </a:defRPr>
            </a:lvl4pPr>
            <a:lvl5pPr marL="1828800" indent="0" algn="r">
              <a:buNone/>
              <a:defRPr sz="2400" b="0">
                <a:solidFill>
                  <a:schemeClr val="bg1"/>
                </a:solidFill>
                <a:latin typeface="ArumSans Bd" panose="020B0B04010000020C00" pitchFamily="34" charset="0"/>
              </a:defRPr>
            </a:lvl5pPr>
          </a:lstStyle>
          <a:p>
            <a:pPr lvl="0"/>
            <a:r>
              <a:rPr lang="en-US" dirty="0"/>
              <a:t>Edit Master text styles</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10" name="Content Placeholder 7"/>
          <p:cNvSpPr>
            <a:spLocks noGrp="1"/>
          </p:cNvSpPr>
          <p:nvPr>
            <p:ph sz="quarter" idx="13"/>
          </p:nvPr>
        </p:nvSpPr>
        <p:spPr>
          <a:xfrm>
            <a:off x="0" y="6771640"/>
            <a:ext cx="9144000" cy="91440"/>
          </a:xfrm>
          <a:prstGeom prst="rect">
            <a:avLst/>
          </a:prstGeom>
        </p:spPr>
        <p:txBody>
          <a:bodyPr lIns="45720" rIns="45720" anchor="ctr"/>
          <a:lstStyle>
            <a:lvl1pPr algn="l">
              <a:defRPr sz="800">
                <a:solidFill>
                  <a:srgbClr val="6A6A6A"/>
                </a:solidFill>
              </a:defRPr>
            </a:lvl1pPr>
          </a:lstStyle>
          <a:p>
            <a:pPr lvl="0"/>
            <a:r>
              <a:rPr lang="en-US" dirty="0"/>
              <a:t>Click to edit Master text styles</a:t>
            </a:r>
          </a:p>
        </p:txBody>
      </p:sp>
    </p:spTree>
    <p:extLst>
      <p:ext uri="{BB962C8B-B14F-4D97-AF65-F5344CB8AC3E}">
        <p14:creationId xmlns:p14="http://schemas.microsoft.com/office/powerpoint/2010/main" val="34806866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5912" y="60198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5873770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Jump Link"/>
          <p:cNvSpPr>
            <a:spLocks noGrp="1"/>
          </p:cNvSpPr>
          <p:nvPr>
            <p:ph type="body" sz="quarter" idx="13" hasCustomPrompt="1"/>
          </p:nvPr>
        </p:nvSpPr>
        <p:spPr>
          <a:xfrm>
            <a:off x="4999894" y="6488875"/>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8"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9750495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1908587" y="6488875"/>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4910042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Jump Link"/>
          <p:cNvSpPr>
            <a:spLocks noGrp="1"/>
          </p:cNvSpPr>
          <p:nvPr>
            <p:ph type="body" sz="quarter" idx="12" hasCustomPrompt="1"/>
          </p:nvPr>
        </p:nvSpPr>
        <p:spPr>
          <a:xfrm>
            <a:off x="3357063" y="510540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326611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o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1"/>
          <p:cNvSpPr>
            <a:spLocks noGrp="1"/>
          </p:cNvSpPr>
          <p:nvPr>
            <p:ph type="media" sz="quarter" idx="11"/>
          </p:nvPr>
        </p:nvSpPr>
        <p:spPr>
          <a:xfrm>
            <a:off x="0" y="1066799"/>
            <a:ext cx="9144000" cy="5315957"/>
          </a:xfrm>
          <a:prstGeom prst="rect">
            <a:avLst/>
          </a:prstGeom>
        </p:spPr>
        <p:txBody>
          <a:bodyPr/>
          <a:lstStyle>
            <a:lvl1pPr marL="0" indent="0">
              <a:buNone/>
              <a:defRPr/>
            </a:lvl1pPr>
          </a:lstStyle>
          <a:p>
            <a:endParaRPr lang="en-US" dirty="0"/>
          </a:p>
        </p:txBody>
      </p:sp>
      <p:sp>
        <p:nvSpPr>
          <p:cNvPr id="5" name="Video Credit"/>
          <p:cNvSpPr>
            <a:spLocks noGrp="1"/>
          </p:cNvSpPr>
          <p:nvPr>
            <p:ph type="body" sz="quarter" idx="12"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Video Credit Here</a:t>
            </a:r>
          </a:p>
        </p:txBody>
      </p:sp>
    </p:spTree>
    <p:extLst>
      <p:ext uri="{BB962C8B-B14F-4D97-AF65-F5344CB8AC3E}">
        <p14:creationId xmlns:p14="http://schemas.microsoft.com/office/powerpoint/2010/main" val="198741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dBar-Title and Content">
    <p:spTree>
      <p:nvGrpSpPr>
        <p:cNvPr id="1" name=""/>
        <p:cNvGrpSpPr/>
        <p:nvPr/>
      </p:nvGrpSpPr>
      <p:grpSpPr>
        <a:xfrm>
          <a:off x="0" y="0"/>
          <a:ext cx="0" cy="0"/>
          <a:chOff x="0" y="0"/>
          <a:chExt cx="0" cy="0"/>
        </a:xfrm>
      </p:grpSpPr>
      <p:sp>
        <p:nvSpPr>
          <p:cNvPr id="7" name="Rectangle 2"/>
          <p:cNvSpPr>
            <a:spLocks noChangeArrowheads="1"/>
          </p:cNvSpPr>
          <p:nvPr userDrawn="1"/>
        </p:nvSpPr>
        <p:spPr bwMode="auto">
          <a:xfrm>
            <a:off x="0" y="1093305"/>
            <a:ext cx="9144000" cy="76200"/>
          </a:xfrm>
          <a:prstGeom prst="rect">
            <a:avLst/>
          </a:prstGeom>
          <a:solidFill>
            <a:srgbClr val="992D4F"/>
          </a:solidFill>
          <a:ln w="12700">
            <a:solidFill>
              <a:schemeClr val="accent2">
                <a:lumMod val="60000"/>
                <a:lumOff val="40000"/>
              </a:schemeClr>
            </a:solidFill>
            <a:miter lim="800000"/>
            <a:headEnd/>
            <a:tailEnd/>
          </a:ln>
          <a:effectLst/>
        </p:spPr>
        <p:txBody>
          <a:bodyPr wrap="none" anchor="ctr"/>
          <a:lstStyle/>
          <a:p>
            <a:pPr>
              <a:defRPr/>
            </a:pPr>
            <a:endParaRPr lang="en-US" dirty="0">
              <a:solidFill>
                <a:srgbClr val="000000"/>
              </a:solidFill>
            </a:endParaRPr>
          </a:p>
        </p:txBody>
      </p:sp>
      <p:sp>
        <p:nvSpPr>
          <p:cNvPr id="10" name="Rectangle 3"/>
          <p:cNvSpPr>
            <a:spLocks noChangeArrowheads="1"/>
          </p:cNvSpPr>
          <p:nvPr userDrawn="1"/>
        </p:nvSpPr>
        <p:spPr bwMode="auto">
          <a:xfrm>
            <a:off x="0" y="0"/>
            <a:ext cx="9144000" cy="1097280"/>
          </a:xfrm>
          <a:prstGeom prst="rect">
            <a:avLst/>
          </a:prstGeom>
          <a:solidFill>
            <a:srgbClr val="4E646F"/>
          </a:solidFill>
          <a:ln w="12700">
            <a:noFill/>
            <a:miter lim="800000"/>
            <a:headEnd/>
            <a:tailEnd/>
          </a:ln>
          <a:effectLst/>
        </p:spPr>
        <p:txBody>
          <a:bodyPr wrap="none" anchor="ctr"/>
          <a:lstStyle/>
          <a:p>
            <a:pPr>
              <a:defRPr/>
            </a:pPr>
            <a:endParaRPr lang="en-US" dirty="0"/>
          </a:p>
        </p:txBody>
      </p:sp>
      <p:sp>
        <p:nvSpPr>
          <p:cNvPr id="6" name="Slide Title"/>
          <p:cNvSpPr>
            <a:spLocks noGrp="1"/>
          </p:cNvSpPr>
          <p:nvPr>
            <p:ph type="title"/>
          </p:nvPr>
        </p:nvSpPr>
        <p:spPr>
          <a:xfrm>
            <a:off x="0" y="0"/>
            <a:ext cx="9144000" cy="1097280"/>
          </a:xfrm>
          <a:prstGeom prst="rect">
            <a:avLst/>
          </a:prstGeom>
        </p:spPr>
        <p:txBody>
          <a:bodyPr anchor="ctr"/>
          <a:lstStyle>
            <a:lvl1pPr algn="ctr">
              <a:defRPr sz="4400" b="0">
                <a:solidFill>
                  <a:schemeClr val="bg1"/>
                </a:solidFill>
                <a:latin typeface="+mj-lt"/>
                <a:ea typeface="Verdana" panose="020B0604030504040204" pitchFamily="34" charset="0"/>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502920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200400" y="6477000"/>
            <a:ext cx="2743200"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8626553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RedBar-Title and Content">
    <p:spTree>
      <p:nvGrpSpPr>
        <p:cNvPr id="1" name=""/>
        <p:cNvGrpSpPr/>
        <p:nvPr/>
      </p:nvGrpSpPr>
      <p:grpSpPr>
        <a:xfrm>
          <a:off x="0" y="0"/>
          <a:ext cx="0" cy="0"/>
          <a:chOff x="0" y="0"/>
          <a:chExt cx="0" cy="0"/>
        </a:xfrm>
      </p:grpSpPr>
      <p:sp>
        <p:nvSpPr>
          <p:cNvPr id="9" name="Rectangle 3"/>
          <p:cNvSpPr>
            <a:spLocks noChangeArrowheads="1"/>
          </p:cNvSpPr>
          <p:nvPr userDrawn="1"/>
        </p:nvSpPr>
        <p:spPr bwMode="auto">
          <a:xfrm>
            <a:off x="0" y="0"/>
            <a:ext cx="9144000" cy="1097280"/>
          </a:xfrm>
          <a:prstGeom prst="rect">
            <a:avLst/>
          </a:prstGeom>
          <a:solidFill>
            <a:srgbClr val="4E646F"/>
          </a:solidFill>
          <a:ln w="12700">
            <a:noFill/>
            <a:miter lim="800000"/>
            <a:headEnd/>
            <a:tailEnd/>
          </a:ln>
          <a:effectLst/>
        </p:spPr>
        <p:txBody>
          <a:bodyPr wrap="none" anchor="ctr"/>
          <a:lstStyle/>
          <a:p>
            <a:pPr>
              <a:defRPr/>
            </a:pPr>
            <a:endParaRPr lang="en-US" dirty="0"/>
          </a:p>
        </p:txBody>
      </p:sp>
      <p:sp>
        <p:nvSpPr>
          <p:cNvPr id="8" name="Rectangle 2"/>
          <p:cNvSpPr>
            <a:spLocks noChangeArrowheads="1"/>
          </p:cNvSpPr>
          <p:nvPr userDrawn="1"/>
        </p:nvSpPr>
        <p:spPr bwMode="auto">
          <a:xfrm>
            <a:off x="0" y="1093305"/>
            <a:ext cx="9144000" cy="76200"/>
          </a:xfrm>
          <a:prstGeom prst="rect">
            <a:avLst/>
          </a:prstGeom>
          <a:solidFill>
            <a:srgbClr val="992D4F"/>
          </a:solidFill>
          <a:ln w="12700">
            <a:solidFill>
              <a:schemeClr val="accent2">
                <a:lumMod val="60000"/>
                <a:lumOff val="40000"/>
              </a:schemeClr>
            </a:solidFill>
            <a:miter lim="800000"/>
            <a:headEnd/>
            <a:tailEnd/>
          </a:ln>
          <a:effectLst/>
        </p:spPr>
        <p:txBody>
          <a:bodyPr wrap="none" anchor="ctr"/>
          <a:lstStyle/>
          <a:p>
            <a:pPr>
              <a:defRPr/>
            </a:pPr>
            <a:endParaRPr lang="en-US" dirty="0">
              <a:solidFill>
                <a:srgbClr val="000000"/>
              </a:solidFill>
            </a:endParaRPr>
          </a:p>
        </p:txBody>
      </p:sp>
      <p:sp>
        <p:nvSpPr>
          <p:cNvPr id="6" name="Slide Title"/>
          <p:cNvSpPr>
            <a:spLocks noGrp="1"/>
          </p:cNvSpPr>
          <p:nvPr>
            <p:ph type="title"/>
          </p:nvPr>
        </p:nvSpPr>
        <p:spPr>
          <a:xfrm>
            <a:off x="0" y="0"/>
            <a:ext cx="9144000" cy="1097280"/>
          </a:xfrm>
          <a:prstGeom prst="rect">
            <a:avLst/>
          </a:prstGeom>
        </p:spPr>
        <p:txBody>
          <a:bodyPr anchor="ctr"/>
          <a:lstStyle>
            <a:lvl1pPr algn="ctr">
              <a:defRPr sz="4400" b="0">
                <a:solidFill>
                  <a:schemeClr val="bg1"/>
                </a:solidFill>
                <a:latin typeface="+mj-lt"/>
                <a:ea typeface="Verdana" panose="020B0604030504040204" pitchFamily="34" charset="0"/>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246888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4008120"/>
            <a:ext cx="8229600" cy="231648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4" hasCustomPrompt="1"/>
          </p:nvPr>
        </p:nvSpPr>
        <p:spPr>
          <a:xfrm>
            <a:off x="3463640" y="6477000"/>
            <a:ext cx="2212848"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11" name="Text Placeholder 10"/>
          <p:cNvSpPr>
            <a:spLocks noGrp="1"/>
          </p:cNvSpPr>
          <p:nvPr>
            <p:ph type="body" sz="quarter" idx="15"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42043018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RedBar-Title and Content">
    <p:spTree>
      <p:nvGrpSpPr>
        <p:cNvPr id="1" name=""/>
        <p:cNvGrpSpPr/>
        <p:nvPr/>
      </p:nvGrpSpPr>
      <p:grpSpPr>
        <a:xfrm>
          <a:off x="0" y="0"/>
          <a:ext cx="0" cy="0"/>
          <a:chOff x="0" y="0"/>
          <a:chExt cx="0" cy="0"/>
        </a:xfrm>
      </p:grpSpPr>
      <p:sp>
        <p:nvSpPr>
          <p:cNvPr id="9" name="Rectangle 3"/>
          <p:cNvSpPr>
            <a:spLocks noChangeArrowheads="1"/>
          </p:cNvSpPr>
          <p:nvPr userDrawn="1"/>
        </p:nvSpPr>
        <p:spPr bwMode="auto">
          <a:xfrm>
            <a:off x="0" y="0"/>
            <a:ext cx="9144000" cy="1097280"/>
          </a:xfrm>
          <a:prstGeom prst="rect">
            <a:avLst/>
          </a:prstGeom>
          <a:solidFill>
            <a:srgbClr val="4E646F"/>
          </a:solidFill>
          <a:ln w="12700">
            <a:noFill/>
            <a:miter lim="800000"/>
            <a:headEnd/>
            <a:tailEnd/>
          </a:ln>
          <a:effectLst/>
        </p:spPr>
        <p:txBody>
          <a:bodyPr wrap="none" anchor="ctr"/>
          <a:lstStyle/>
          <a:p>
            <a:pPr>
              <a:defRPr/>
            </a:pPr>
            <a:endParaRPr lang="en-US" dirty="0"/>
          </a:p>
        </p:txBody>
      </p:sp>
      <p:sp>
        <p:nvSpPr>
          <p:cNvPr id="8" name="Rectangle 2"/>
          <p:cNvSpPr>
            <a:spLocks noChangeArrowheads="1"/>
          </p:cNvSpPr>
          <p:nvPr userDrawn="1"/>
        </p:nvSpPr>
        <p:spPr bwMode="auto">
          <a:xfrm>
            <a:off x="0" y="1093305"/>
            <a:ext cx="9144000" cy="76200"/>
          </a:xfrm>
          <a:prstGeom prst="rect">
            <a:avLst/>
          </a:prstGeom>
          <a:solidFill>
            <a:srgbClr val="992D4F"/>
          </a:solidFill>
          <a:ln w="12700">
            <a:solidFill>
              <a:schemeClr val="accent2">
                <a:lumMod val="60000"/>
                <a:lumOff val="40000"/>
              </a:schemeClr>
            </a:solidFill>
            <a:miter lim="800000"/>
            <a:headEnd/>
            <a:tailEnd/>
          </a:ln>
          <a:effectLst/>
        </p:spPr>
        <p:txBody>
          <a:bodyPr wrap="none" anchor="ctr"/>
          <a:lstStyle/>
          <a:p>
            <a:pPr>
              <a:defRPr/>
            </a:pPr>
            <a:endParaRPr lang="en-US" dirty="0">
              <a:solidFill>
                <a:srgbClr val="000000"/>
              </a:solidFill>
            </a:endParaRPr>
          </a:p>
        </p:txBody>
      </p:sp>
      <p:sp>
        <p:nvSpPr>
          <p:cNvPr id="6" name="Slide Title"/>
          <p:cNvSpPr>
            <a:spLocks noGrp="1"/>
          </p:cNvSpPr>
          <p:nvPr>
            <p:ph type="title"/>
          </p:nvPr>
        </p:nvSpPr>
        <p:spPr>
          <a:xfrm>
            <a:off x="0" y="0"/>
            <a:ext cx="9144000" cy="1097280"/>
          </a:xfrm>
          <a:prstGeom prst="rect">
            <a:avLst/>
          </a:prstGeom>
        </p:spPr>
        <p:txBody>
          <a:bodyPr anchor="ctr"/>
          <a:lstStyle>
            <a:lvl1pPr algn="ctr">
              <a:defRPr sz="4400" b="0">
                <a:solidFill>
                  <a:schemeClr val="bg1"/>
                </a:solidFill>
                <a:latin typeface="+mj-lt"/>
                <a:ea typeface="Verdana" panose="020B0604030504040204" pitchFamily="34" charset="0"/>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3931920" cy="502920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754880" y="1295400"/>
            <a:ext cx="3931920" cy="502920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4" hasCustomPrompt="1"/>
          </p:nvPr>
        </p:nvSpPr>
        <p:spPr>
          <a:xfrm>
            <a:off x="3463640" y="6477000"/>
            <a:ext cx="2212848"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11" name="Text Placeholder 10"/>
          <p:cNvSpPr>
            <a:spLocks noGrp="1"/>
          </p:cNvSpPr>
          <p:nvPr>
            <p:ph type="body" sz="quarter" idx="15"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13206766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RedBar-Title and Content">
    <p:spTree>
      <p:nvGrpSpPr>
        <p:cNvPr id="1" name=""/>
        <p:cNvGrpSpPr/>
        <p:nvPr/>
      </p:nvGrpSpPr>
      <p:grpSpPr>
        <a:xfrm>
          <a:off x="0" y="0"/>
          <a:ext cx="0" cy="0"/>
          <a:chOff x="0" y="0"/>
          <a:chExt cx="0" cy="0"/>
        </a:xfrm>
      </p:grpSpPr>
      <p:sp>
        <p:nvSpPr>
          <p:cNvPr id="14" name="Rectangle 3"/>
          <p:cNvSpPr>
            <a:spLocks noChangeArrowheads="1"/>
          </p:cNvSpPr>
          <p:nvPr userDrawn="1"/>
        </p:nvSpPr>
        <p:spPr bwMode="auto">
          <a:xfrm>
            <a:off x="0" y="0"/>
            <a:ext cx="9144000" cy="1097280"/>
          </a:xfrm>
          <a:prstGeom prst="rect">
            <a:avLst/>
          </a:prstGeom>
          <a:solidFill>
            <a:srgbClr val="4E646F"/>
          </a:solidFill>
          <a:ln w="12700">
            <a:noFill/>
            <a:miter lim="800000"/>
            <a:headEnd/>
            <a:tailEnd/>
          </a:ln>
          <a:effectLst/>
        </p:spPr>
        <p:txBody>
          <a:bodyPr wrap="none" anchor="ctr"/>
          <a:lstStyle/>
          <a:p>
            <a:pPr>
              <a:defRPr/>
            </a:pPr>
            <a:endParaRPr lang="en-US" dirty="0"/>
          </a:p>
        </p:txBody>
      </p:sp>
      <p:sp>
        <p:nvSpPr>
          <p:cNvPr id="9" name="Rectangle 2"/>
          <p:cNvSpPr>
            <a:spLocks noChangeArrowheads="1"/>
          </p:cNvSpPr>
          <p:nvPr userDrawn="1"/>
        </p:nvSpPr>
        <p:spPr bwMode="auto">
          <a:xfrm>
            <a:off x="0" y="1093305"/>
            <a:ext cx="9144000" cy="76200"/>
          </a:xfrm>
          <a:prstGeom prst="rect">
            <a:avLst/>
          </a:prstGeom>
          <a:solidFill>
            <a:srgbClr val="992D4F"/>
          </a:solidFill>
          <a:ln w="12700">
            <a:solidFill>
              <a:schemeClr val="accent2">
                <a:lumMod val="60000"/>
                <a:lumOff val="40000"/>
              </a:schemeClr>
            </a:solidFill>
            <a:miter lim="800000"/>
            <a:headEnd/>
            <a:tailEnd/>
          </a:ln>
          <a:effectLst/>
        </p:spPr>
        <p:txBody>
          <a:bodyPr wrap="none" anchor="ctr"/>
          <a:lstStyle/>
          <a:p>
            <a:pPr>
              <a:defRPr/>
            </a:pPr>
            <a:endParaRPr lang="en-US" dirty="0">
              <a:solidFill>
                <a:srgbClr val="000000"/>
              </a:solidFill>
            </a:endParaRPr>
          </a:p>
        </p:txBody>
      </p:sp>
      <p:sp>
        <p:nvSpPr>
          <p:cNvPr id="6" name="Slide Title"/>
          <p:cNvSpPr>
            <a:spLocks noGrp="1"/>
          </p:cNvSpPr>
          <p:nvPr>
            <p:ph type="title"/>
          </p:nvPr>
        </p:nvSpPr>
        <p:spPr>
          <a:xfrm>
            <a:off x="0" y="0"/>
            <a:ext cx="9144000" cy="1097280"/>
          </a:xfrm>
          <a:prstGeom prst="rect">
            <a:avLst/>
          </a:prstGeom>
        </p:spPr>
        <p:txBody>
          <a:bodyPr anchor="ctr"/>
          <a:lstStyle>
            <a:lvl1pPr algn="ctr">
              <a:defRPr sz="4400" b="0">
                <a:solidFill>
                  <a:schemeClr val="bg1"/>
                </a:solidFill>
                <a:latin typeface="+mj-lt"/>
                <a:ea typeface="Verdana" panose="020B0604030504040204" pitchFamily="34" charset="0"/>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109728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2540000"/>
            <a:ext cx="8229600" cy="118872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3876040"/>
            <a:ext cx="8229600" cy="118872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57200" y="5212080"/>
            <a:ext cx="8229600" cy="118872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p:cNvSpPr>
            <a:spLocks noGrp="1"/>
          </p:cNvSpPr>
          <p:nvPr>
            <p:ph type="body" sz="quarter" idx="16" hasCustomPrompt="1"/>
          </p:nvPr>
        </p:nvSpPr>
        <p:spPr>
          <a:xfrm>
            <a:off x="3463640" y="6477000"/>
            <a:ext cx="2212848"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13" name="Text Placeholder 10"/>
          <p:cNvSpPr>
            <a:spLocks noGrp="1"/>
          </p:cNvSpPr>
          <p:nvPr>
            <p:ph type="body" sz="quarter" idx="17"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41180014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RedBar-Title and Content">
    <p:spTree>
      <p:nvGrpSpPr>
        <p:cNvPr id="1" name=""/>
        <p:cNvGrpSpPr/>
        <p:nvPr/>
      </p:nvGrpSpPr>
      <p:grpSpPr>
        <a:xfrm>
          <a:off x="0" y="0"/>
          <a:ext cx="0" cy="0"/>
          <a:chOff x="0" y="0"/>
          <a:chExt cx="0" cy="0"/>
        </a:xfrm>
      </p:grpSpPr>
      <p:sp>
        <p:nvSpPr>
          <p:cNvPr id="17" name="Rectangle 3"/>
          <p:cNvSpPr>
            <a:spLocks noChangeArrowheads="1"/>
          </p:cNvSpPr>
          <p:nvPr userDrawn="1"/>
        </p:nvSpPr>
        <p:spPr bwMode="auto">
          <a:xfrm>
            <a:off x="0" y="0"/>
            <a:ext cx="9144000" cy="1097280"/>
          </a:xfrm>
          <a:prstGeom prst="rect">
            <a:avLst/>
          </a:prstGeom>
          <a:solidFill>
            <a:srgbClr val="4E646F"/>
          </a:solidFill>
          <a:ln w="12700">
            <a:noFill/>
            <a:miter lim="800000"/>
            <a:headEnd/>
            <a:tailEnd/>
          </a:ln>
          <a:effectLst/>
        </p:spPr>
        <p:txBody>
          <a:bodyPr wrap="none" anchor="ctr"/>
          <a:lstStyle/>
          <a:p>
            <a:pPr>
              <a:defRPr/>
            </a:pPr>
            <a:endParaRPr lang="en-US" dirty="0"/>
          </a:p>
        </p:txBody>
      </p:sp>
      <p:sp>
        <p:nvSpPr>
          <p:cNvPr id="16" name="Rectangle 2"/>
          <p:cNvSpPr>
            <a:spLocks noChangeArrowheads="1"/>
          </p:cNvSpPr>
          <p:nvPr userDrawn="1"/>
        </p:nvSpPr>
        <p:spPr bwMode="auto">
          <a:xfrm>
            <a:off x="0" y="1093305"/>
            <a:ext cx="9144000" cy="76200"/>
          </a:xfrm>
          <a:prstGeom prst="rect">
            <a:avLst/>
          </a:prstGeom>
          <a:solidFill>
            <a:srgbClr val="992D4F"/>
          </a:solidFill>
          <a:ln w="12700">
            <a:solidFill>
              <a:schemeClr val="accent2">
                <a:lumMod val="60000"/>
                <a:lumOff val="40000"/>
              </a:schemeClr>
            </a:solidFill>
            <a:miter lim="800000"/>
            <a:headEnd/>
            <a:tailEnd/>
          </a:ln>
          <a:effectLst/>
        </p:spPr>
        <p:txBody>
          <a:bodyPr wrap="none" anchor="ctr"/>
          <a:lstStyle/>
          <a:p>
            <a:pPr>
              <a:defRPr/>
            </a:pPr>
            <a:endParaRPr lang="en-US" dirty="0">
              <a:solidFill>
                <a:srgbClr val="000000"/>
              </a:solidFill>
            </a:endParaRPr>
          </a:p>
        </p:txBody>
      </p:sp>
      <p:sp>
        <p:nvSpPr>
          <p:cNvPr id="6" name="Slide Title"/>
          <p:cNvSpPr>
            <a:spLocks noGrp="1"/>
          </p:cNvSpPr>
          <p:nvPr>
            <p:ph type="title"/>
          </p:nvPr>
        </p:nvSpPr>
        <p:spPr>
          <a:xfrm>
            <a:off x="0" y="0"/>
            <a:ext cx="9144000" cy="1097280"/>
          </a:xfrm>
          <a:prstGeom prst="rect">
            <a:avLst/>
          </a:prstGeom>
        </p:spPr>
        <p:txBody>
          <a:bodyPr anchor="ctr"/>
          <a:lstStyle>
            <a:lvl1pPr algn="ctr">
              <a:defRPr sz="4400" b="0">
                <a:solidFill>
                  <a:schemeClr val="bg1"/>
                </a:solidFill>
                <a:latin typeface="+mj-lt"/>
                <a:ea typeface="Verdana" panose="020B0604030504040204" pitchFamily="34" charset="0"/>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73152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2179320"/>
            <a:ext cx="8229600" cy="73152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3063240"/>
            <a:ext cx="8229600" cy="73152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57200" y="3947160"/>
            <a:ext cx="8229600" cy="73152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6"/>
          </p:nvPr>
        </p:nvSpPr>
        <p:spPr>
          <a:xfrm>
            <a:off x="457200" y="4831080"/>
            <a:ext cx="8229600" cy="73152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7"/>
          </p:nvPr>
        </p:nvSpPr>
        <p:spPr>
          <a:xfrm>
            <a:off x="457200" y="5715000"/>
            <a:ext cx="8229600" cy="73152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18" hasCustomPrompt="1"/>
          </p:nvPr>
        </p:nvSpPr>
        <p:spPr>
          <a:xfrm>
            <a:off x="3463640" y="6477000"/>
            <a:ext cx="2212848"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15" name="Text Placeholder 10"/>
          <p:cNvSpPr>
            <a:spLocks noGrp="1"/>
          </p:cNvSpPr>
          <p:nvPr>
            <p:ph type="body" sz="quarter" idx="19"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1106411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Tagline-Gray BG, Title-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581400"/>
            <a:ext cx="561594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36828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d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357063" y="65294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0"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194019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ed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Jump Link"/>
          <p:cNvSpPr>
            <a:spLocks noGrp="1"/>
          </p:cNvSpPr>
          <p:nvPr>
            <p:ph type="body" sz="quarter" idx="12" hasCustomPrompt="1"/>
          </p:nvPr>
        </p:nvSpPr>
        <p:spPr>
          <a:xfrm>
            <a:off x="3273243" y="65294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2"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7505567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d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Jump Link"/>
          <p:cNvSpPr>
            <a:spLocks noGrp="1"/>
          </p:cNvSpPr>
          <p:nvPr>
            <p:ph type="body" sz="quarter" idx="16" hasCustomPrompt="1"/>
          </p:nvPr>
        </p:nvSpPr>
        <p:spPr>
          <a:xfrm>
            <a:off x="3357063" y="59960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207924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ed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5026437"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8"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4853900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ed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1908587"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164351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ed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Jump Link"/>
          <p:cNvSpPr>
            <a:spLocks noGrp="1"/>
          </p:cNvSpPr>
          <p:nvPr>
            <p:ph type="body" sz="quarter" idx="16" hasCustomPrompt="1"/>
          </p:nvPr>
        </p:nvSpPr>
        <p:spPr>
          <a:xfrm>
            <a:off x="3467512" y="5081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1579501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ed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5"/>
          <p:cNvSpPr>
            <a:spLocks noGrp="1"/>
          </p:cNvSpPr>
          <p:nvPr>
            <p:ph type="media" sz="quarter" idx="11"/>
          </p:nvPr>
        </p:nvSpPr>
        <p:spPr>
          <a:xfrm>
            <a:off x="0" y="1066799"/>
            <a:ext cx="9144000" cy="5315957"/>
          </a:xfrm>
          <a:prstGeom prst="rect">
            <a:avLst/>
          </a:prstGeom>
        </p:spPr>
        <p:txBody>
          <a:bodyPr/>
          <a:lstStyle>
            <a:lvl1pPr marL="0" indent="0">
              <a:buNone/>
              <a:defRPr/>
            </a:lvl1pPr>
          </a:lstStyle>
          <a:p>
            <a:endParaRPr lang="en-US"/>
          </a:p>
        </p:txBody>
      </p:sp>
      <p:sp>
        <p:nvSpPr>
          <p:cNvPr id="5" name="Video Credit"/>
          <p:cNvSpPr>
            <a:spLocks noGrp="1"/>
          </p:cNvSpPr>
          <p:nvPr>
            <p:ph type="body" sz="quarter" idx="12"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Video Credit Here</a:t>
            </a:r>
          </a:p>
        </p:txBody>
      </p:sp>
    </p:spTree>
    <p:extLst>
      <p:ext uri="{BB962C8B-B14F-4D97-AF65-F5344CB8AC3E}">
        <p14:creationId xmlns:p14="http://schemas.microsoft.com/office/powerpoint/2010/main" val="246929799"/>
      </p:ext>
    </p:extLst>
  </p:cSld>
  <p:clrMapOvr>
    <a:masterClrMapping/>
  </p:clrMapOvr>
  <p:extLst mod="1">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5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457200" y="1798320"/>
            <a:ext cx="8229600" cy="1097280"/>
          </a:xfrm>
          <a:prstGeom prst="rect">
            <a:avLst/>
          </a:prstGeom>
        </p:spPr>
        <p:txBody>
          <a:bodyPr anchor="ctr"/>
          <a:lstStyle>
            <a:lvl1pPr algn="ctr">
              <a:defRPr sz="3600" b="1">
                <a:solidFill>
                  <a:schemeClr val="tx1"/>
                </a:solidFill>
                <a:latin typeface="Arial" panose="020B0604020202020204" pitchFamily="34" charset="0"/>
                <a:ea typeface="Verdana" panose="020B0604030504040204" pitchFamily="34" charset="0"/>
                <a:cs typeface="Arial" panose="020B0604020202020204" pitchFamily="34" charset="0"/>
              </a:defRPr>
            </a:lvl1pPr>
          </a:lstStyle>
          <a:p>
            <a:r>
              <a:rPr lang="en-US" dirty="0"/>
              <a:t>Click to edit Master title style</a:t>
            </a:r>
          </a:p>
        </p:txBody>
      </p:sp>
      <p:sp>
        <p:nvSpPr>
          <p:cNvPr id="3" name="Content Placeholder 1"/>
          <p:cNvSpPr>
            <a:spLocks noGrp="1"/>
          </p:cNvSpPr>
          <p:nvPr>
            <p:ph idx="1" hasCustomPrompt="1"/>
          </p:nvPr>
        </p:nvSpPr>
        <p:spPr>
          <a:xfrm>
            <a:off x="457200" y="3124200"/>
            <a:ext cx="8229600" cy="2514600"/>
          </a:xfrm>
          <a:prstGeom prst="rect">
            <a:avLst/>
          </a:prstGeom>
        </p:spPr>
        <p:txBody>
          <a:bodyPr/>
          <a:lstStyle>
            <a:lvl1pPr marL="0" indent="0" algn="ctr">
              <a:spcBef>
                <a:spcPts val="600"/>
              </a:spcBef>
              <a:spcAft>
                <a:spcPts val="600"/>
              </a:spcAft>
              <a:buFont typeface="Arial" panose="020B0604020202020204" pitchFamily="34" charset="0"/>
              <a:buNone/>
              <a:defRPr sz="4000" b="1">
                <a:solidFill>
                  <a:srgbClr val="B44600"/>
                </a:solidFill>
                <a:latin typeface="Arial" panose="020B0604020202020204" pitchFamily="34" charset="0"/>
                <a:ea typeface="Verdana" panose="020B0604030504040204" pitchFamily="34" charset="0"/>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Arial" panose="020B0604020202020204" pitchFamily="34" charset="0"/>
                <a:ea typeface="Verdana" panose="020B0604030504040204" pitchFamily="34" charset="0"/>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Arial" panose="020B0604020202020204" pitchFamily="34" charset="0"/>
                <a:ea typeface="Verdana" panose="020B0604030504040204" pitchFamily="34" charset="0"/>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Arial" panose="020B0604020202020204" pitchFamily="34" charset="0"/>
                <a:ea typeface="Verdana" panose="020B0604030504040204" pitchFamily="34" charset="0"/>
                <a:cs typeface="Arial" panose="020B0604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35617247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Tagline-Gray BG, Title-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8335032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o 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o 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No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No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o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3"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mallRedBar-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mallRedBar-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mallRedBar-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Tagline-SimpleTitle&amp;Subtitle">
    <p:spTree>
      <p:nvGrpSpPr>
        <p:cNvPr id="1" name=""/>
        <p:cNvGrpSpPr/>
        <p:nvPr/>
      </p:nvGrpSpPr>
      <p:grpSpPr>
        <a:xfrm>
          <a:off x="0" y="0"/>
          <a:ext cx="0" cy="0"/>
          <a:chOff x="0" y="0"/>
          <a:chExt cx="0" cy="0"/>
        </a:xfrm>
      </p:grpSpPr>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9" name="Slide Title"/>
          <p:cNvSpPr>
            <a:spLocks noGrp="1"/>
          </p:cNvSpPr>
          <p:nvPr>
            <p:ph type="title"/>
          </p:nvPr>
        </p:nvSpPr>
        <p:spPr>
          <a:xfrm>
            <a:off x="762000" y="152400"/>
            <a:ext cx="7620000" cy="1097280"/>
          </a:xfrm>
          <a:prstGeom prst="rect">
            <a:avLst/>
          </a:prstGeom>
        </p:spPr>
        <p:txBody>
          <a:bodyPr anchor="ctr"/>
          <a:lstStyle>
            <a:lvl1pPr>
              <a:defRPr sz="3600" b="0">
                <a:solidFill>
                  <a:srgbClr val="B60000"/>
                </a:solidFill>
                <a:latin typeface="+mj-lt"/>
                <a:cs typeface="Arial" panose="020B0604020202020204" pitchFamily="34" charset="0"/>
              </a:defRPr>
            </a:lvl1pPr>
          </a:lstStyle>
          <a:p>
            <a:r>
              <a:rPr lang="en-US" dirty="0"/>
              <a:t>Click to edit Master title style</a:t>
            </a:r>
          </a:p>
        </p:txBody>
      </p:sp>
      <p:sp>
        <p:nvSpPr>
          <p:cNvPr id="10" name="Content Placeholder 1"/>
          <p:cNvSpPr>
            <a:spLocks noGrp="1"/>
          </p:cNvSpPr>
          <p:nvPr>
            <p:ph idx="1"/>
          </p:nvPr>
        </p:nvSpPr>
        <p:spPr>
          <a:xfrm>
            <a:off x="457200" y="1447800"/>
            <a:ext cx="8229600" cy="4754880"/>
          </a:xfrm>
          <a:prstGeom prst="rect">
            <a:avLst/>
          </a:prstGeom>
        </p:spPr>
        <p:txBody>
          <a:bodyPr/>
          <a:lstStyle>
            <a:lvl1pPr marL="0" indent="0" algn="l">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lgn="l">
              <a:spcBef>
                <a:spcPts val="1200"/>
              </a:spcBef>
              <a:spcAft>
                <a:spcPts val="600"/>
              </a:spcAft>
              <a:buClr>
                <a:schemeClr val="tx1"/>
              </a:buClr>
              <a:buFont typeface="Arial" panose="020B0604020202020204" pitchFamily="34" charset="0"/>
              <a:buChar char="•"/>
              <a:defRPr sz="2800">
                <a:latin typeface="+mj-lt"/>
                <a:cs typeface="Arial" panose="020B0604020202020204" pitchFamily="34" charset="0"/>
              </a:defRPr>
            </a:lvl2pPr>
            <a:lvl3pPr marL="822960" indent="-274320" algn="l">
              <a:spcBef>
                <a:spcPts val="1200"/>
              </a:spcBef>
              <a:spcAft>
                <a:spcPts val="600"/>
              </a:spcAft>
              <a:buClr>
                <a:schemeClr val="tx1"/>
              </a:buClr>
              <a:buFont typeface="Arial" panose="020B0604020202020204" pitchFamily="34" charset="0"/>
              <a:buChar char="•"/>
              <a:defRPr sz="2400">
                <a:latin typeface="+mj-lt"/>
                <a:cs typeface="Arial" panose="020B0604020202020204" pitchFamily="34" charset="0"/>
              </a:defRPr>
            </a:lvl3pPr>
            <a:lvl4pPr marL="1188720" indent="-274320" algn="l">
              <a:spcBef>
                <a:spcPts val="1200"/>
              </a:spcBef>
              <a:spcAft>
                <a:spcPts val="600"/>
              </a:spcAft>
              <a:buClr>
                <a:schemeClr val="tx1"/>
              </a:buClr>
              <a:buFont typeface="Arial" panose="020B0604020202020204" pitchFamily="34" charset="0"/>
              <a:buChar char="•"/>
              <a:defRPr sz="2000">
                <a:latin typeface="+mj-lt"/>
                <a:cs typeface="Arial" panose="020B0604020202020204" pitchFamily="34" charset="0"/>
              </a:defRPr>
            </a:lvl4pPr>
            <a:lvl5pPr marL="1554480" indent="-228600" algn="l">
              <a:spcBef>
                <a:spcPts val="1200"/>
              </a:spcBef>
              <a:spcAft>
                <a:spcPts val="600"/>
              </a:spcAft>
              <a:buClr>
                <a:schemeClr val="tx1"/>
              </a:buClr>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213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859920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mallRedBar-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mallRedBar-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ue Slide Title above text">
    <p:spTree>
      <p:nvGrpSpPr>
        <p:cNvPr id="1" name=""/>
        <p:cNvGrpSpPr/>
        <p:nvPr/>
      </p:nvGrpSpPr>
      <p:grpSpPr>
        <a:xfrm>
          <a:off x="0" y="0"/>
          <a:ext cx="0" cy="0"/>
          <a:chOff x="0" y="0"/>
          <a:chExt cx="0" cy="0"/>
        </a:xfrm>
      </p:grpSpPr>
      <p:sp>
        <p:nvSpPr>
          <p:cNvPr id="2" name="Slide Title"/>
          <p:cNvSpPr>
            <a:spLocks noGrp="1"/>
          </p:cNvSpPr>
          <p:nvPr>
            <p:ph type="ctrTitle"/>
          </p:nvPr>
        </p:nvSpPr>
        <p:spPr>
          <a:xfrm>
            <a:off x="1066800" y="1524000"/>
            <a:ext cx="7048500" cy="1470025"/>
          </a:xfrm>
          <a:prstGeom prst="rect">
            <a:avLst/>
          </a:prstGeom>
        </p:spPr>
        <p:txBody>
          <a:bodyPr/>
          <a:lstStyle>
            <a:lvl1pPr algn="l">
              <a:defRPr sz="4400">
                <a:solidFill>
                  <a:schemeClr val="bg1"/>
                </a:solidFill>
              </a:defRPr>
            </a:lvl1pPr>
          </a:lstStyle>
          <a:p>
            <a:r>
              <a:rPr lang="en-US" dirty="0"/>
              <a:t>Click to edit Master title style</a:t>
            </a:r>
          </a:p>
        </p:txBody>
      </p:sp>
      <p:sp>
        <p:nvSpPr>
          <p:cNvPr id="3" name="Subtitle 1"/>
          <p:cNvSpPr>
            <a:spLocks noGrp="1"/>
          </p:cNvSpPr>
          <p:nvPr>
            <p:ph type="subTitle" idx="1"/>
          </p:nvPr>
        </p:nvSpPr>
        <p:spPr>
          <a:xfrm>
            <a:off x="1066800" y="2971800"/>
            <a:ext cx="6400800" cy="1752600"/>
          </a:xfrm>
          <a:prstGeom prst="rect">
            <a:avLst/>
          </a:prstGeo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3887237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Blue Slide 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722313" y="2643186"/>
            <a:ext cx="7202487" cy="1362075"/>
          </a:xfrm>
          <a:prstGeom prst="rect">
            <a:avLst/>
          </a:prstGeom>
        </p:spPr>
        <p:txBody>
          <a:bodyPr anchor="t"/>
          <a:lstStyle>
            <a:lvl1pPr algn="l">
              <a:defRPr sz="4400" b="1" cap="all">
                <a:solidFill>
                  <a:schemeClr val="bg1"/>
                </a:solidFill>
              </a:defRPr>
            </a:lvl1pPr>
          </a:lstStyle>
          <a:p>
            <a:r>
              <a:rPr lang="en-US" dirty="0"/>
              <a:t>Click to edit Master title style</a:t>
            </a:r>
          </a:p>
        </p:txBody>
      </p:sp>
      <p:sp>
        <p:nvSpPr>
          <p:cNvPr id="3" name="Text Placeholder 1"/>
          <p:cNvSpPr>
            <a:spLocks noGrp="1"/>
          </p:cNvSpPr>
          <p:nvPr>
            <p:ph type="body" idx="1"/>
          </p:nvPr>
        </p:nvSpPr>
        <p:spPr>
          <a:xfrm>
            <a:off x="722313" y="1143000"/>
            <a:ext cx="7202487"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7053150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lain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8" name="Text Placeholder 1"/>
          <p:cNvSpPr>
            <a:spLocks noGrp="1"/>
          </p:cNvSpPr>
          <p:nvPr>
            <p:ph type="body" sz="quarter" idx="12"/>
          </p:nvPr>
        </p:nvSpPr>
        <p:spPr>
          <a:xfrm>
            <a:off x="457200" y="1066800"/>
            <a:ext cx="8229600" cy="55626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
        <p:nvSpPr>
          <p:cNvPr id="7" name="Jump Link"/>
          <p:cNvSpPr>
            <a:spLocks noGrp="1"/>
          </p:cNvSpPr>
          <p:nvPr>
            <p:ph type="body" sz="quarter" idx="11" hasCustomPrompt="1"/>
          </p:nvPr>
        </p:nvSpPr>
        <p:spPr>
          <a:xfrm>
            <a:off x="3356610" y="66294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70175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lain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8"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9492145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lain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2"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6562608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Red Bar Footer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5"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
        <p:nvSpPr>
          <p:cNvPr id="8" name="Text Placeholder 1"/>
          <p:cNvSpPr>
            <a:spLocks noGrp="1"/>
          </p:cNvSpPr>
          <p:nvPr>
            <p:ph type="body" sz="quarter" idx="12"/>
          </p:nvPr>
        </p:nvSpPr>
        <p:spPr>
          <a:xfrm>
            <a:off x="457200" y="990600"/>
            <a:ext cx="8229600" cy="54102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Tree>
    <p:extLst>
      <p:ext uri="{BB962C8B-B14F-4D97-AF65-F5344CB8AC3E}">
        <p14:creationId xmlns:p14="http://schemas.microsoft.com/office/powerpoint/2010/main" val="267836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Red Bar Footer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3" name="Jump link"/>
          <p:cNvSpPr>
            <a:spLocks noGrp="1"/>
          </p:cNvSpPr>
          <p:nvPr>
            <p:ph type="body" sz="quarter" idx="13"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10997478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Red Bar Footer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8"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112378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75564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Tagline-Title above tex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8AEDD2C-05F1-4BD5-AF71-33455B5A26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399" y="857864"/>
            <a:ext cx="4098172" cy="5303520"/>
          </a:xfrm>
          <a:prstGeom prst="rect">
            <a:avLst/>
          </a:prstGeom>
        </p:spPr>
      </p:pic>
      <p:sp>
        <p:nvSpPr>
          <p:cNvPr id="2" name="Slide Title"/>
          <p:cNvSpPr>
            <a:spLocks noGrp="1"/>
          </p:cNvSpPr>
          <p:nvPr>
            <p:ph type="title"/>
          </p:nvPr>
        </p:nvSpPr>
        <p:spPr>
          <a:xfrm>
            <a:off x="1112520" y="76200"/>
            <a:ext cx="7848600" cy="1447800"/>
          </a:xfrm>
          <a:prstGeom prst="rect">
            <a:avLst/>
          </a:prstGeom>
        </p:spPr>
        <p:txBody>
          <a:bodyPr anchor="t" anchorCtr="0"/>
          <a:lstStyle>
            <a:lvl1pPr algn="r">
              <a:spcBef>
                <a:spcPts val="480"/>
              </a:spcBef>
              <a:defRPr sz="4400" b="1" cap="all">
                <a:solidFill>
                  <a:schemeClr val="tx1"/>
                </a:solidFill>
                <a:latin typeface="+mj-lt"/>
                <a:ea typeface="Verdana" panose="020B0604030504040204" pitchFamily="34" charset="0"/>
                <a:cs typeface="Arial" panose="020B0604020202020204" pitchFamily="34" charset="0"/>
              </a:defRPr>
            </a:lvl1pPr>
          </a:lstStyle>
          <a:p>
            <a:r>
              <a:rPr lang="en-US" dirty="0"/>
              <a:t>Click to edit Master title style</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7" name="Content Placeholder 6"/>
          <p:cNvSpPr>
            <a:spLocks noGrp="1"/>
          </p:cNvSpPr>
          <p:nvPr>
            <p:ph sz="quarter" idx="12"/>
          </p:nvPr>
        </p:nvSpPr>
        <p:spPr>
          <a:xfrm>
            <a:off x="4419600" y="3535680"/>
            <a:ext cx="4572000" cy="2560320"/>
          </a:xfrm>
          <a:prstGeom prst="rect">
            <a:avLst/>
          </a:prstGeom>
          <a:noFill/>
          <a:ln w="38100">
            <a:noFill/>
          </a:ln>
        </p:spPr>
        <p:txBody>
          <a:bodyPr anchor="t"/>
          <a:lstStyle>
            <a:lvl1pPr algn="ctr">
              <a:defRPr sz="4000" b="1">
                <a:solidFill>
                  <a:schemeClr val="tx1"/>
                </a:solidFill>
                <a:latin typeface="+mj-lt"/>
                <a:ea typeface="Verdana" panose="020B0604030504040204" pitchFamily="34" charset="0"/>
                <a:cs typeface="Arial" panose="020B0604020202020204" pitchFamily="34" charset="0"/>
              </a:defRPr>
            </a:lvl1pPr>
            <a:lvl2pPr algn="l">
              <a:defRPr/>
            </a:lvl2pPr>
            <a:lvl3pPr algn="l">
              <a:defRPr/>
            </a:lvl3pPr>
            <a:lvl4pPr algn="l">
              <a:defRPr/>
            </a:lvl4pPr>
            <a:lvl5pPr algn="l">
              <a:defRPr/>
            </a:lvl5pPr>
          </a:lstStyle>
          <a:p>
            <a:pPr lvl="0"/>
            <a:r>
              <a:rPr lang="en-US" dirty="0"/>
              <a:t>Click to edit Master text styles</a:t>
            </a:r>
          </a:p>
        </p:txBody>
      </p:sp>
      <p:sp>
        <p:nvSpPr>
          <p:cNvPr id="8" name="Content Placeholder 7"/>
          <p:cNvSpPr>
            <a:spLocks noGrp="1"/>
          </p:cNvSpPr>
          <p:nvPr>
            <p:ph sz="quarter" idx="13"/>
          </p:nvPr>
        </p:nvSpPr>
        <p:spPr>
          <a:xfrm>
            <a:off x="0" y="6771640"/>
            <a:ext cx="9144000" cy="91440"/>
          </a:xfrm>
          <a:prstGeom prst="rect">
            <a:avLst/>
          </a:prstGeom>
        </p:spPr>
        <p:txBody>
          <a:bodyPr lIns="45720" rIns="45720" anchor="ctr"/>
          <a:lstStyle>
            <a:lvl1pPr algn="l">
              <a:defRPr sz="800">
                <a:solidFill>
                  <a:srgbClr val="6A6A6A"/>
                </a:solidFill>
              </a:defRPr>
            </a:lvl1pPr>
          </a:lstStyle>
          <a:p>
            <a:pPr lvl="0"/>
            <a:r>
              <a:rPr lang="en-US" dirty="0"/>
              <a:t>Click to edit Master text styles</a:t>
            </a:r>
          </a:p>
        </p:txBody>
      </p:sp>
      <p:sp>
        <p:nvSpPr>
          <p:cNvPr id="3" name="Text Placeholder 1"/>
          <p:cNvSpPr>
            <a:spLocks noGrp="1"/>
          </p:cNvSpPr>
          <p:nvPr>
            <p:ph type="body" idx="1"/>
          </p:nvPr>
        </p:nvSpPr>
        <p:spPr>
          <a:xfrm>
            <a:off x="4419600" y="2621280"/>
            <a:ext cx="4572000" cy="640080"/>
          </a:xfrm>
          <a:prstGeom prst="rect">
            <a:avLst/>
          </a:prstGeom>
          <a:noFill/>
          <a:ln>
            <a:noFill/>
          </a:ln>
        </p:spPr>
        <p:txBody>
          <a:bodyPr anchor="ctr" anchorCtr="0"/>
          <a:lstStyle>
            <a:lvl1pPr marL="0" indent="0" algn="ctr">
              <a:spcBef>
                <a:spcPts val="0"/>
              </a:spcBef>
              <a:buNone/>
              <a:defRPr sz="4000">
                <a:solidFill>
                  <a:schemeClr val="tx1"/>
                </a:solidFill>
                <a:latin typeface="+mj-lt"/>
                <a:ea typeface="Verdana" panose="020B060403050404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330741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429000"/>
            <a:ext cx="561594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49530" y="4114800"/>
            <a:ext cx="561594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436620" y="4260273"/>
            <a:ext cx="569976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4.gif"/><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3.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53.xml"/><Relationship Id="rId1" Type="http://schemas.openxmlformats.org/officeDocument/2006/relationships/slideLayout" Target="../slideLayouts/slideLayout52.xml"/><Relationship Id="rId4" Type="http://schemas.openxmlformats.org/officeDocument/2006/relationships/image" Target="../media/image5.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slideLayout" Target="../slideLayouts/slideLayout58.xml"/><Relationship Id="rId1" Type="http://schemas.openxmlformats.org/officeDocument/2006/relationships/slideLayout" Target="../slideLayouts/slideLayout57.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
        <p:nvSpPr>
          <p:cNvPr id="13" name="Red Bar"/>
          <p:cNvSpPr/>
          <p:nvPr userDrawn="1"/>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12" name="MH Tagline" descr="Tagline: Because learning changes everythi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3481" y="6351925"/>
            <a:ext cx="3223119" cy="272375"/>
          </a:xfrm>
          <a:prstGeom prst="rect">
            <a:avLst/>
          </a:prstGeom>
        </p:spPr>
      </p:pic>
    </p:spTree>
    <p:extLst>
      <p:ext uri="{BB962C8B-B14F-4D97-AF65-F5344CB8AC3E}">
        <p14:creationId xmlns:p14="http://schemas.microsoft.com/office/powerpoint/2010/main" val="106623559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33" r:id="rId5"/>
    <p:sldLayoutId id="2147483734" r:id="rId6"/>
    <p:sldLayoutId id="2147483914"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marR="0" indent="0" algn="r" defTabSz="914400" rtl="0" eaLnBrk="1" fontAlgn="auto" latinLnBrk="0" hangingPunct="1">
        <a:lnSpc>
          <a:spcPct val="100000"/>
        </a:lnSpc>
        <a:spcBef>
          <a:spcPts val="0"/>
        </a:spcBef>
        <a:spcAft>
          <a:spcPts val="0"/>
        </a:spcAft>
        <a:buClrTx/>
        <a:buSzTx/>
        <a:buFontTx/>
        <a:buNone/>
        <a:tabLst/>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pic>
        <p:nvPicPr>
          <p:cNvPr id="2" name="MH Tagline" descr="Tag line: Because learning changes everythi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6257775"/>
            <a:ext cx="3371850" cy="476250"/>
          </a:xfrm>
          <a:prstGeom prst="rect">
            <a:avLst/>
          </a:prstGeom>
        </p:spPr>
      </p:pic>
    </p:spTree>
    <p:extLst>
      <p:ext uri="{BB962C8B-B14F-4D97-AF65-F5344CB8AC3E}">
        <p14:creationId xmlns:p14="http://schemas.microsoft.com/office/powerpoint/2010/main" val="146095063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1192571768"/>
      </p:ext>
    </p:extLst>
  </p:cSld>
  <p:clrMap bg1="lt1" tx1="dk1" bg2="lt2" tx2="dk2" accent1="accent1" accent2="accent2" accent3="accent3" accent4="accent4" accent5="accent5" accent6="accent6" hlink="hlink" folHlink="folHlink"/>
  <p:sldLayoutIdLst>
    <p:sldLayoutId id="2147483751" r:id="rId1"/>
    <p:sldLayoutId id="2147483896" r:id="rId2"/>
    <p:sldLayoutId id="2147483965" r:id="rId3"/>
    <p:sldLayoutId id="2147483753" r:id="rId4"/>
    <p:sldLayoutId id="2147483908" r:id="rId5"/>
    <p:sldLayoutId id="2147483950" r:id="rId6"/>
    <p:sldLayoutId id="2147483757" r:id="rId7"/>
    <p:sldLayoutId id="2147483877" r:id="rId8"/>
    <p:sldLayoutId id="2147483761" r:id="rId9"/>
    <p:sldLayoutId id="2147483800"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0" name="Copyright" descr="©McGraw-Hill Education&#10;"/>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©2020 McGraw-Hill Education</a:t>
            </a:r>
          </a:p>
        </p:txBody>
      </p:sp>
      <p:sp>
        <p:nvSpPr>
          <p:cNvPr id="2" name="TextBox 1"/>
          <p:cNvSpPr txBox="1"/>
          <p:nvPr userDrawn="1"/>
        </p:nvSpPr>
        <p:spPr>
          <a:xfrm>
            <a:off x="8626156" y="6428601"/>
            <a:ext cx="492444" cy="276999"/>
          </a:xfrm>
          <a:prstGeom prst="rect">
            <a:avLst/>
          </a:prstGeom>
          <a:noFill/>
        </p:spPr>
        <p:txBody>
          <a:bodyPr wrap="none" rtlCol="0">
            <a:spAutoFit/>
          </a:bodyPr>
          <a:lstStyle/>
          <a:p>
            <a:pPr algn="r"/>
            <a:r>
              <a:rPr lang="en-US" sz="1200" dirty="0"/>
              <a:t>2-</a:t>
            </a:r>
            <a:fld id="{09B04D3D-3DF2-444E-B90E-598D3892FB50}" type="slidenum">
              <a:rPr lang="en-US" sz="1200" smtClean="0"/>
              <a:pPr algn="r"/>
              <a:t>‹#›</a:t>
            </a:fld>
            <a:endParaRPr lang="en-US" sz="1200" dirty="0"/>
          </a:p>
        </p:txBody>
      </p:sp>
    </p:spTree>
    <p:extLst>
      <p:ext uri="{BB962C8B-B14F-4D97-AF65-F5344CB8AC3E}">
        <p14:creationId xmlns:p14="http://schemas.microsoft.com/office/powerpoint/2010/main" val="1283304046"/>
      </p:ext>
    </p:extLst>
  </p:cSld>
  <p:clrMap bg1="lt1" tx1="dk1" bg2="lt2" tx2="dk2" accent1="accent1" accent2="accent2" accent3="accent3" accent4="accent4" accent5="accent5" accent6="accent6" hlink="hlink" folHlink="folHlink"/>
  <p:sldLayoutIdLst>
    <p:sldLayoutId id="2147483951" r:id="rId1"/>
    <p:sldLayoutId id="2147483966" r:id="rId2"/>
    <p:sldLayoutId id="2147483969" r:id="rId3"/>
    <p:sldLayoutId id="2147483967" r:id="rId4"/>
    <p:sldLayoutId id="2147483968" r:id="rId5"/>
    <p:sldLayoutId id="2147483953" r:id="rId6"/>
    <p:sldLayoutId id="2147483954" r:id="rId7"/>
    <p:sldLayoutId id="2147483955" r:id="rId8"/>
    <p:sldLayoutId id="2147483956" r:id="rId9"/>
    <p:sldLayoutId id="2147483957" r:id="rId10"/>
    <p:sldLayoutId id="2147483958" r:id="rId11"/>
    <p:sldLayoutId id="2147483959" r:id="rId12"/>
    <p:sldLayoutId id="2147483970"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Copyright" descr="©McGraw-Hill Education&#10;"/>
          <p:cNvSpPr txBox="1"/>
          <p:nvPr userDrawn="1"/>
        </p:nvSpPr>
        <p:spPr>
          <a:xfrm>
            <a:off x="0" y="6642556"/>
            <a:ext cx="1295400" cy="215444"/>
          </a:xfrm>
          <a:prstGeom prst="rect">
            <a:avLst/>
          </a:prstGeom>
          <a:noFill/>
        </p:spPr>
        <p:txBody>
          <a:bodyPr wrap="square" rtlCol="0">
            <a:spAutoFit/>
          </a:bodyPr>
          <a:lstStyle/>
          <a:p>
            <a:r>
              <a:rPr lang="en-US" sz="800" dirty="0">
                <a:solidFill>
                  <a:srgbClr val="6A6A6A"/>
                </a:solidFill>
              </a:rPr>
              <a:t>©McGraw-Hill Education</a:t>
            </a:r>
          </a:p>
        </p:txBody>
      </p:sp>
    </p:spTree>
    <p:extLst>
      <p:ext uri="{BB962C8B-B14F-4D97-AF65-F5344CB8AC3E}">
        <p14:creationId xmlns:p14="http://schemas.microsoft.com/office/powerpoint/2010/main" val="857642538"/>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629400"/>
            <a:ext cx="9144000" cy="2286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5"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a:solidFill>
                  <a:schemeClr val="bg1"/>
                </a:solidFill>
              </a:rPr>
              <a:t>©McGraw-Hill Education</a:t>
            </a:r>
          </a:p>
        </p:txBody>
      </p:sp>
    </p:spTree>
    <p:extLst>
      <p:ext uri="{BB962C8B-B14F-4D97-AF65-F5344CB8AC3E}">
        <p14:creationId xmlns:p14="http://schemas.microsoft.com/office/powerpoint/2010/main" val="520106136"/>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9144000" cy="6858000"/>
          </a:xfrm>
          <a:prstGeom prst="rect">
            <a:avLst/>
          </a:prstGeom>
          <a:solidFill>
            <a:srgbClr val="3070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MH BG Image"/>
          <p:cNvPicPr>
            <a:picLocks noChangeAspect="1"/>
          </p:cNvPicPr>
          <p:nvPr userDrawn="1"/>
        </p:nvPicPr>
        <p:blipFill rotWithShape="1">
          <a:blip r:embed="rId4" cstate="screen">
            <a:alphaModFix amt="25000"/>
            <a:extLst>
              <a:ext uri="{28A0092B-C50C-407E-A947-70E740481C1C}">
                <a14:useLocalDpi xmlns:a14="http://schemas.microsoft.com/office/drawing/2010/main"/>
              </a:ext>
            </a:extLst>
          </a:blip>
          <a:srcRect r="28644" b="27282"/>
          <a:stretch/>
        </p:blipFill>
        <p:spPr>
          <a:xfrm>
            <a:off x="461821" y="1943668"/>
            <a:ext cx="8682180" cy="4914333"/>
          </a:xfrm>
          <a:prstGeom prst="rect">
            <a:avLst/>
          </a:prstGeom>
        </p:spPr>
      </p:pic>
      <p:sp>
        <p:nvSpPr>
          <p:cNvPr id="8"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a:solidFill>
                  <a:schemeClr val="bg1"/>
                </a:solidFill>
              </a:rPr>
              <a:t>©McGraw-Hill Education</a:t>
            </a:r>
          </a:p>
        </p:txBody>
      </p:sp>
    </p:spTree>
    <p:extLst>
      <p:ext uri="{BB962C8B-B14F-4D97-AF65-F5344CB8AC3E}">
        <p14:creationId xmlns:p14="http://schemas.microsoft.com/office/powerpoint/2010/main" val="263611861"/>
      </p:ext>
    </p:extLst>
  </p:cSld>
  <p:clrMap bg1="lt1" tx1="dk1" bg2="lt2" tx2="dk2" accent1="accent1" accent2="accent2" accent3="accent3" accent4="accent4" accent5="accent5" accent6="accent6" hlink="hlink" folHlink="folHlink"/>
  <p:sldLayoutIdLst>
    <p:sldLayoutId id="2147483677" r:id="rId1"/>
    <p:sldLayoutId id="214748376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782738187"/>
      </p:ext>
    </p:extLst>
  </p:cSld>
  <p:clrMap bg1="lt1" tx1="dk1" bg2="lt2" tx2="dk2" accent1="accent1" accent2="accent2" accent3="accent3" accent4="accent4" accent5="accent5" accent6="accent6" hlink="hlink" folHlink="folHlink"/>
  <p:sldLayoutIdLst>
    <p:sldLayoutId id="2147483902" r:id="rId1"/>
    <p:sldLayoutId id="2147483906" r:id="rId2"/>
    <p:sldLayoutId id="2147483755"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©McGraw-Hill Education</a:t>
            </a:r>
          </a:p>
        </p:txBody>
      </p:sp>
    </p:spTree>
    <p:extLst>
      <p:ext uri="{BB962C8B-B14F-4D97-AF65-F5344CB8AC3E}">
        <p14:creationId xmlns:p14="http://schemas.microsoft.com/office/powerpoint/2010/main" val="236652239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image" Target="../media/image15.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image" Target="../media/image16.pn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image" Target="../media/image17.pn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18.pn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6.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7.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10.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12.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15.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16.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17.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18.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19.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20.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21.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22.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slide" Target="slide29.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112520" y="76200"/>
            <a:ext cx="7848600" cy="1828800"/>
          </a:xfrm>
        </p:spPr>
        <p:txBody>
          <a:bodyPr/>
          <a:lstStyle/>
          <a:p>
            <a:pPr algn="r">
              <a:spcAft>
                <a:spcPts val="600"/>
              </a:spcAft>
            </a:pPr>
            <a:r>
              <a:rPr lang="en-US" sz="4600" cap="none" dirty="0">
                <a:solidFill>
                  <a:srgbClr val="214E91"/>
                </a:solidFill>
              </a:rPr>
              <a:t>Fundamentals </a:t>
            </a:r>
            <a:r>
              <a:rPr lang="en-US" sz="4600" b="0" cap="none" dirty="0">
                <a:solidFill>
                  <a:srgbClr val="214E91"/>
                </a:solidFill>
              </a:rPr>
              <a:t>of</a:t>
            </a:r>
            <a:r>
              <a:rPr lang="en-US" sz="4600" cap="none" dirty="0">
                <a:solidFill>
                  <a:srgbClr val="214E91"/>
                </a:solidFill>
              </a:rPr>
              <a:t/>
            </a:r>
            <a:br>
              <a:rPr lang="en-US" sz="4600" cap="none" dirty="0">
                <a:solidFill>
                  <a:srgbClr val="214E91"/>
                </a:solidFill>
              </a:rPr>
            </a:br>
            <a:r>
              <a:rPr lang="en-US" sz="4600" cap="none" dirty="0">
                <a:solidFill>
                  <a:srgbClr val="214E91"/>
                </a:solidFill>
              </a:rPr>
              <a:t>Corporate Finance</a:t>
            </a:r>
            <a:r>
              <a:rPr lang="en-US" sz="4000" dirty="0">
                <a:solidFill>
                  <a:srgbClr val="0A0A32"/>
                </a:solidFill>
              </a:rPr>
              <a:t/>
            </a:r>
            <a:br>
              <a:rPr lang="en-US" sz="4000" dirty="0">
                <a:solidFill>
                  <a:srgbClr val="0A0A32"/>
                </a:solidFill>
              </a:rPr>
            </a:br>
            <a:r>
              <a:rPr lang="en-US" sz="2400" b="0" cap="none" dirty="0"/>
              <a:t>Tenth Edition</a:t>
            </a:r>
            <a:endParaRPr lang="en-US" sz="2400" dirty="0"/>
          </a:p>
        </p:txBody>
      </p:sp>
      <p:sp>
        <p:nvSpPr>
          <p:cNvPr id="2" name="Text Placeholder 2"/>
          <p:cNvSpPr>
            <a:spLocks noGrp="1"/>
          </p:cNvSpPr>
          <p:nvPr>
            <p:ph type="body" idx="1"/>
          </p:nvPr>
        </p:nvSpPr>
        <p:spPr/>
        <p:txBody>
          <a:bodyPr/>
          <a:lstStyle/>
          <a:p>
            <a:r>
              <a:rPr lang="en-US" dirty="0"/>
              <a:t>Chapter 2</a:t>
            </a:r>
          </a:p>
        </p:txBody>
      </p:sp>
      <p:sp>
        <p:nvSpPr>
          <p:cNvPr id="4" name="Content Placeholder 3"/>
          <p:cNvSpPr>
            <a:spLocks noGrp="1"/>
          </p:cNvSpPr>
          <p:nvPr>
            <p:ph sz="quarter" idx="12"/>
          </p:nvPr>
        </p:nvSpPr>
        <p:spPr/>
        <p:txBody>
          <a:bodyPr/>
          <a:lstStyle/>
          <a:p>
            <a:r>
              <a:rPr lang="en-US" dirty="0">
                <a:solidFill>
                  <a:schemeClr val="tx1"/>
                </a:solidFill>
              </a:rPr>
              <a:t>Financial Markets and Institutions</a:t>
            </a:r>
          </a:p>
        </p:txBody>
      </p:sp>
      <p:sp>
        <p:nvSpPr>
          <p:cNvPr id="3" name="Content Placeholder 4"/>
          <p:cNvSpPr>
            <a:spLocks noGrp="1"/>
          </p:cNvSpPr>
          <p:nvPr>
            <p:ph sz="quarter" idx="13"/>
          </p:nvPr>
        </p:nvSpPr>
        <p:spPr/>
        <p:txBody>
          <a:bodyPr/>
          <a:lstStyle/>
          <a:p>
            <a:pPr lvl="0"/>
            <a:r>
              <a:rPr lang="en-US" dirty="0"/>
              <a:t>©2020 McGraw-Hill Education. All rights reserved. Authorized only 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414768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Flow of Savings to Corporations</a:t>
            </a:r>
            <a:r>
              <a:rPr lang="en-US" altLang="en-US" sz="1500" dirty="0"/>
              <a:t> 5</a:t>
            </a:r>
            <a:endParaRPr lang="en-US" sz="1500" dirty="0"/>
          </a:p>
        </p:txBody>
      </p:sp>
      <p:pic>
        <p:nvPicPr>
          <p:cNvPr id="6" name="Picture 2" descr="A chart describing three different types of market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291" y="1435402"/>
            <a:ext cx="8047417" cy="4749196"/>
          </a:xfrm>
        </p:spPr>
      </p:pic>
      <p:sp>
        <p:nvSpPr>
          <p:cNvPr id="7" name="Text Placeholder 3"/>
          <p:cNvSpPr>
            <a:spLocks noGrp="1"/>
          </p:cNvSpPr>
          <p:nvPr>
            <p:ph type="body" sz="quarter" idx="12"/>
          </p:nvPr>
        </p:nvSpPr>
        <p:spPr>
          <a:xfrm>
            <a:off x="3200400" y="6477000"/>
            <a:ext cx="2743200" cy="182880"/>
          </a:xfrm>
        </p:spPr>
        <p:txBody>
          <a:bodyPr/>
          <a:lstStyle/>
          <a:p>
            <a:pPr lvl="0" defTabSz="914400">
              <a:spcBef>
                <a:spcPts val="0"/>
              </a:spcBef>
            </a:pPr>
            <a:r>
              <a:rPr lang="en-US" dirty="0">
                <a:solidFill>
                  <a:prstClr val="white"/>
                </a:solidFill>
                <a:latin typeface="Arial" panose="020B0604020202020204" pitchFamily="34" charset="0"/>
                <a:cs typeface="Arial" panose="020B0604020202020204" pitchFamily="34" charset="0"/>
                <a:hlinkClick r:id="rId3" action="ppaction://hlinksldjump"/>
              </a:rPr>
              <a:t>Access the text alternative for these images</a:t>
            </a:r>
            <a:endParaRPr lang="en-US" dirty="0">
              <a:solidFill>
                <a:prstClr val="white"/>
              </a:solidFill>
              <a:latin typeface="Arial" panose="020B0604020202020204" pitchFamily="34" charset="0"/>
              <a:cs typeface="Arial" panose="020B0604020202020204" pitchFamily="34" charset="0"/>
              <a:hlinkClick r:id="" action="ppaction://noaction"/>
            </a:endParaRPr>
          </a:p>
        </p:txBody>
      </p:sp>
    </p:spTree>
    <p:extLst>
      <p:ext uri="{BB962C8B-B14F-4D97-AF65-F5344CB8AC3E}">
        <p14:creationId xmlns:p14="http://schemas.microsoft.com/office/powerpoint/2010/main" val="3299404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9467275" cy="1136073"/>
          </a:xfrm>
        </p:spPr>
        <p:txBody>
          <a:bodyPr/>
          <a:lstStyle/>
          <a:p>
            <a:r>
              <a:rPr lang="en-US" altLang="en-US" dirty="0"/>
              <a:t>The Flow of Savings to Corporations</a:t>
            </a:r>
            <a:r>
              <a:rPr lang="en-US" altLang="en-US" sz="1500" dirty="0"/>
              <a:t> 6</a:t>
            </a:r>
            <a:endParaRPr lang="en-US" sz="1500" dirty="0"/>
          </a:p>
        </p:txBody>
      </p:sp>
      <p:sp>
        <p:nvSpPr>
          <p:cNvPr id="5" name="Content Placeholder 2"/>
          <p:cNvSpPr>
            <a:spLocks noGrp="1"/>
          </p:cNvSpPr>
          <p:nvPr>
            <p:ph idx="1"/>
          </p:nvPr>
        </p:nvSpPr>
        <p:spPr>
          <a:xfrm>
            <a:off x="699656" y="1447799"/>
            <a:ext cx="8047179" cy="842587"/>
          </a:xfrm>
          <a:prstGeom prst="roundRect">
            <a:avLst/>
          </a:prstGeom>
          <a:solidFill>
            <a:srgbClr val="96BDEE"/>
          </a:solidFill>
        </p:spPr>
        <p:txBody>
          <a:bodyPr/>
          <a:lstStyle/>
          <a:p>
            <a:pPr lvl="0"/>
            <a:r>
              <a:rPr lang="en-US" dirty="0">
                <a:solidFill>
                  <a:schemeClr val="tx1">
                    <a:lumMod val="85000"/>
                    <a:lumOff val="15000"/>
                  </a:schemeClr>
                </a:solidFill>
              </a:rPr>
              <a:t>Foreign exchange markets.</a:t>
            </a:r>
          </a:p>
        </p:txBody>
      </p:sp>
      <p:sp>
        <p:nvSpPr>
          <p:cNvPr id="6" name="Content Placeholder 3"/>
          <p:cNvSpPr>
            <a:spLocks noGrp="1"/>
          </p:cNvSpPr>
          <p:nvPr>
            <p:ph idx="13"/>
          </p:nvPr>
        </p:nvSpPr>
        <p:spPr>
          <a:xfrm>
            <a:off x="699652" y="2308888"/>
            <a:ext cx="8047187" cy="490204"/>
          </a:xfrm>
        </p:spPr>
        <p:txBody>
          <a:bodyPr/>
          <a:lstStyle/>
          <a:p>
            <a:pPr marL="457200" lvl="0" indent="-347472">
              <a:buFont typeface="Arial" panose="020B0604020202020204" pitchFamily="34" charset="0"/>
              <a:buChar char="•"/>
            </a:pPr>
            <a:r>
              <a:rPr lang="en-US" sz="2800" dirty="0">
                <a:solidFill>
                  <a:schemeClr val="tx1">
                    <a:lumMod val="85000"/>
                    <a:lumOff val="15000"/>
                  </a:schemeClr>
                </a:solidFill>
              </a:rPr>
              <a:t>Chapter 22.</a:t>
            </a:r>
          </a:p>
        </p:txBody>
      </p:sp>
      <p:sp>
        <p:nvSpPr>
          <p:cNvPr id="7" name="Content Placeholder 4"/>
          <p:cNvSpPr>
            <a:spLocks noGrp="1"/>
          </p:cNvSpPr>
          <p:nvPr>
            <p:ph idx="14"/>
          </p:nvPr>
        </p:nvSpPr>
        <p:spPr>
          <a:xfrm>
            <a:off x="699656" y="2829624"/>
            <a:ext cx="8047179" cy="842587"/>
          </a:xfrm>
          <a:prstGeom prst="roundRect">
            <a:avLst/>
          </a:prstGeom>
          <a:solidFill>
            <a:srgbClr val="96BDEE"/>
          </a:solidFill>
        </p:spPr>
        <p:txBody>
          <a:bodyPr/>
          <a:lstStyle/>
          <a:p>
            <a:pPr lvl="0"/>
            <a:r>
              <a:rPr lang="en-US" dirty="0">
                <a:solidFill>
                  <a:schemeClr val="tx1">
                    <a:lumMod val="85000"/>
                    <a:lumOff val="15000"/>
                  </a:schemeClr>
                </a:solidFill>
              </a:rPr>
              <a:t>Commodities markets.</a:t>
            </a:r>
          </a:p>
        </p:txBody>
      </p:sp>
      <p:sp>
        <p:nvSpPr>
          <p:cNvPr id="8" name="Content Placeholder 5"/>
          <p:cNvSpPr>
            <a:spLocks noGrp="1"/>
          </p:cNvSpPr>
          <p:nvPr>
            <p:ph idx="15"/>
          </p:nvPr>
        </p:nvSpPr>
        <p:spPr>
          <a:xfrm>
            <a:off x="699657" y="3690713"/>
            <a:ext cx="8047176" cy="463924"/>
          </a:xfrm>
        </p:spPr>
        <p:txBody>
          <a:bodyPr/>
          <a:lstStyle/>
          <a:p>
            <a:pPr marL="457200" indent="-347472">
              <a:buFont typeface="Arial" panose="020B0604020202020204" pitchFamily="34" charset="0"/>
              <a:buChar char="•"/>
            </a:pPr>
            <a:r>
              <a:rPr lang="en-US" sz="2800" dirty="0">
                <a:solidFill>
                  <a:schemeClr val="tx1">
                    <a:lumMod val="85000"/>
                    <a:lumOff val="15000"/>
                  </a:schemeClr>
                </a:solidFill>
              </a:rPr>
              <a:t>Chapter 24.</a:t>
            </a:r>
          </a:p>
        </p:txBody>
      </p:sp>
      <p:sp>
        <p:nvSpPr>
          <p:cNvPr id="9" name="Content Placeholder 6"/>
          <p:cNvSpPr>
            <a:spLocks noGrp="1"/>
          </p:cNvSpPr>
          <p:nvPr>
            <p:ph idx="16"/>
          </p:nvPr>
        </p:nvSpPr>
        <p:spPr>
          <a:xfrm>
            <a:off x="699656" y="4233339"/>
            <a:ext cx="8047179" cy="842587"/>
          </a:xfrm>
          <a:prstGeom prst="roundRect">
            <a:avLst/>
          </a:prstGeom>
          <a:solidFill>
            <a:srgbClr val="96BDEE"/>
          </a:solidFill>
        </p:spPr>
        <p:txBody>
          <a:bodyPr/>
          <a:lstStyle/>
          <a:p>
            <a:pPr lvl="0"/>
            <a:r>
              <a:rPr lang="en-US" dirty="0">
                <a:solidFill>
                  <a:schemeClr val="tx1">
                    <a:lumMod val="85000"/>
                    <a:lumOff val="15000"/>
                  </a:schemeClr>
                </a:solidFill>
              </a:rPr>
              <a:t>Markets for options and other derivatives.</a:t>
            </a:r>
          </a:p>
        </p:txBody>
      </p:sp>
      <p:sp>
        <p:nvSpPr>
          <p:cNvPr id="10" name="Content Placeholder 7"/>
          <p:cNvSpPr>
            <a:spLocks noGrp="1"/>
          </p:cNvSpPr>
          <p:nvPr>
            <p:ph idx="17"/>
          </p:nvPr>
        </p:nvSpPr>
        <p:spPr>
          <a:xfrm>
            <a:off x="699654" y="5087945"/>
            <a:ext cx="8047183" cy="516539"/>
          </a:xfrm>
        </p:spPr>
        <p:txBody>
          <a:bodyPr/>
          <a:lstStyle/>
          <a:p>
            <a:pPr marL="457200" indent="-347472">
              <a:buFont typeface="Arial" panose="020B0604020202020204" pitchFamily="34" charset="0"/>
              <a:buChar char="•"/>
            </a:pPr>
            <a:r>
              <a:rPr lang="en-US" sz="2800" dirty="0">
                <a:solidFill>
                  <a:schemeClr val="tx1">
                    <a:lumMod val="85000"/>
                    <a:lumOff val="15000"/>
                  </a:schemeClr>
                </a:solidFill>
              </a:rPr>
              <a:t>Chapters 23 and 24.</a:t>
            </a:r>
          </a:p>
        </p:txBody>
      </p:sp>
    </p:spTree>
    <p:extLst>
      <p:ext uri="{BB962C8B-B14F-4D97-AF65-F5344CB8AC3E}">
        <p14:creationId xmlns:p14="http://schemas.microsoft.com/office/powerpoint/2010/main" val="467294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Flow of Savings to Corporations</a:t>
            </a:r>
            <a:r>
              <a:rPr lang="en-US" altLang="en-US" sz="1500" dirty="0"/>
              <a:t> 7</a:t>
            </a:r>
            <a:endParaRPr lang="en-US" sz="1500" dirty="0"/>
          </a:p>
        </p:txBody>
      </p:sp>
      <p:sp>
        <p:nvSpPr>
          <p:cNvPr id="3" name="Content Placeholder 2"/>
          <p:cNvSpPr>
            <a:spLocks noGrp="1"/>
          </p:cNvSpPr>
          <p:nvPr>
            <p:ph idx="1"/>
          </p:nvPr>
        </p:nvSpPr>
        <p:spPr>
          <a:xfrm>
            <a:off x="1005840" y="1295400"/>
            <a:ext cx="7132320" cy="457200"/>
          </a:xfrm>
        </p:spPr>
        <p:txBody>
          <a:bodyPr/>
          <a:lstStyle/>
          <a:p>
            <a:r>
              <a:rPr lang="en-US" sz="2400" dirty="0">
                <a:solidFill>
                  <a:schemeClr val="tx1">
                    <a:lumMod val="85000"/>
                    <a:lumOff val="15000"/>
                  </a:schemeClr>
                </a:solidFill>
                <a:latin typeface="Calibri" panose="020F0502020204030204" pitchFamily="34" charset="0"/>
              </a:rPr>
              <a:t>2016 U.S. Republican Convention Nomination Market.</a:t>
            </a:r>
          </a:p>
        </p:txBody>
      </p:sp>
      <p:pic>
        <p:nvPicPr>
          <p:cNvPr id="6" name="Picture 3" descr="A graph illustrating the 2016 U.S. Republican Convention Nomination Market."/>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685800" y="1905000"/>
            <a:ext cx="7772400" cy="4406950"/>
          </a:xfrm>
        </p:spPr>
      </p:pic>
      <p:sp>
        <p:nvSpPr>
          <p:cNvPr id="5" name="Text Placeholder 4"/>
          <p:cNvSpPr>
            <a:spLocks noGrp="1"/>
          </p:cNvSpPr>
          <p:nvPr>
            <p:ph type="body" sz="quarter" idx="14"/>
          </p:nvPr>
        </p:nvSpPr>
        <p:spPr>
          <a:xfrm>
            <a:off x="3200400" y="6477000"/>
            <a:ext cx="2743200" cy="182880"/>
          </a:xfrm>
        </p:spPr>
        <p:txBody>
          <a:bodyPr/>
          <a:lstStyle/>
          <a:p>
            <a:r>
              <a:rPr lang="en-US" dirty="0">
                <a:hlinkClick r:id="rId3" action="ppaction://hlinksldjump"/>
              </a:rPr>
              <a:t>Access the text alternative for these </a:t>
            </a:r>
            <a:r>
              <a:rPr lang="en-US" dirty="0" smtClean="0">
                <a:hlinkClick r:id="rId3" action="ppaction://hlinksldjump"/>
              </a:rPr>
              <a:t>images</a:t>
            </a:r>
            <a:endParaRPr lang="en-US" dirty="0"/>
          </a:p>
        </p:txBody>
      </p:sp>
    </p:spTree>
    <p:extLst>
      <p:ext uri="{BB962C8B-B14F-4D97-AF65-F5344CB8AC3E}">
        <p14:creationId xmlns:p14="http://schemas.microsoft.com/office/powerpoint/2010/main" val="127821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Flow of Savings to Corporations</a:t>
            </a:r>
            <a:r>
              <a:rPr lang="en-US" altLang="en-US" sz="1500" dirty="0"/>
              <a:t> 8</a:t>
            </a:r>
            <a:endParaRPr lang="en-US" sz="1500" dirty="0"/>
          </a:p>
        </p:txBody>
      </p:sp>
      <p:sp>
        <p:nvSpPr>
          <p:cNvPr id="3" name="Content Placeholder 2"/>
          <p:cNvSpPr>
            <a:spLocks noGrp="1"/>
          </p:cNvSpPr>
          <p:nvPr>
            <p:ph idx="1"/>
          </p:nvPr>
        </p:nvSpPr>
        <p:spPr>
          <a:xfrm>
            <a:off x="457200" y="1295400"/>
            <a:ext cx="8321040" cy="4038600"/>
          </a:xfrm>
        </p:spPr>
        <p:txBody>
          <a:bodyPr/>
          <a:lstStyle/>
          <a:p>
            <a:pPr marL="457200" indent="-457200"/>
            <a:r>
              <a:rPr lang="en-US" dirty="0">
                <a:solidFill>
                  <a:schemeClr val="tx1">
                    <a:lumMod val="85000"/>
                    <a:lumOff val="15000"/>
                  </a:schemeClr>
                </a:solidFill>
              </a:rPr>
              <a:t>Financial Intermediary.</a:t>
            </a:r>
          </a:p>
          <a:p>
            <a:pPr lvl="1"/>
            <a:r>
              <a:rPr lang="en-US" dirty="0">
                <a:solidFill>
                  <a:schemeClr val="tx1">
                    <a:lumMod val="85000"/>
                    <a:lumOff val="15000"/>
                  </a:schemeClr>
                </a:solidFill>
              </a:rPr>
              <a:t>An organization that raises money from investors and provides financing for individuals, companies, and other organizations.</a:t>
            </a:r>
          </a:p>
          <a:p>
            <a:r>
              <a:rPr lang="en-US" dirty="0">
                <a:solidFill>
                  <a:schemeClr val="tx1">
                    <a:lumMod val="85000"/>
                    <a:lumOff val="15000"/>
                  </a:schemeClr>
                </a:solidFill>
              </a:rPr>
              <a:t>Financial Institution.</a:t>
            </a:r>
          </a:p>
          <a:p>
            <a:pPr lvl="1"/>
            <a:r>
              <a:rPr lang="en-US" dirty="0">
                <a:solidFill>
                  <a:schemeClr val="tx1">
                    <a:lumMod val="85000"/>
                    <a:lumOff val="15000"/>
                  </a:schemeClr>
                </a:solidFill>
              </a:rPr>
              <a:t>A bank, insurance company, or similar financial intermediary.</a:t>
            </a:r>
          </a:p>
        </p:txBody>
      </p:sp>
    </p:spTree>
    <p:extLst>
      <p:ext uri="{BB962C8B-B14F-4D97-AF65-F5344CB8AC3E}">
        <p14:creationId xmlns:p14="http://schemas.microsoft.com/office/powerpoint/2010/main" val="332631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Flow of Savings to Corporations</a:t>
            </a:r>
            <a:r>
              <a:rPr lang="en-US" altLang="en-US" sz="1500" dirty="0"/>
              <a:t> 9</a:t>
            </a:r>
            <a:endParaRPr lang="en-US" sz="1500" dirty="0"/>
          </a:p>
        </p:txBody>
      </p:sp>
      <p:sp>
        <p:nvSpPr>
          <p:cNvPr id="3" name="Content Placeholder 2"/>
          <p:cNvSpPr>
            <a:spLocks noGrp="1"/>
          </p:cNvSpPr>
          <p:nvPr>
            <p:ph idx="1"/>
          </p:nvPr>
        </p:nvSpPr>
        <p:spPr>
          <a:xfrm>
            <a:off x="457200" y="1295400"/>
            <a:ext cx="8321040" cy="5029200"/>
          </a:xfrm>
        </p:spPr>
        <p:txBody>
          <a:bodyPr/>
          <a:lstStyle/>
          <a:p>
            <a:pPr marL="457200" indent="-457200">
              <a:spcBef>
                <a:spcPts val="0"/>
              </a:spcBef>
            </a:pPr>
            <a:r>
              <a:rPr lang="en-US" altLang="en-US" sz="3000" dirty="0">
                <a:solidFill>
                  <a:schemeClr val="tx1">
                    <a:lumMod val="85000"/>
                    <a:lumOff val="15000"/>
                  </a:schemeClr>
                </a:solidFill>
              </a:rPr>
              <a:t>Mutual Fund.</a:t>
            </a:r>
          </a:p>
          <a:p>
            <a:pPr lvl="1">
              <a:spcBef>
                <a:spcPts val="0"/>
              </a:spcBef>
            </a:pPr>
            <a:r>
              <a:rPr lang="en-US" altLang="en-US" sz="2600" dirty="0">
                <a:solidFill>
                  <a:schemeClr val="tx1">
                    <a:lumMod val="85000"/>
                    <a:lumOff val="15000"/>
                  </a:schemeClr>
                </a:solidFill>
              </a:rPr>
              <a:t>An investment company that pools the savings of many investors and invests in a portfolio of securities.</a:t>
            </a:r>
          </a:p>
          <a:p>
            <a:pPr>
              <a:spcBef>
                <a:spcPts val="0"/>
              </a:spcBef>
            </a:pPr>
            <a:r>
              <a:rPr lang="en-US" altLang="en-US" sz="3000" dirty="0">
                <a:solidFill>
                  <a:schemeClr val="tx1">
                    <a:lumMod val="85000"/>
                    <a:lumOff val="15000"/>
                  </a:schemeClr>
                </a:solidFill>
              </a:rPr>
              <a:t>Hedge Fund.</a:t>
            </a:r>
          </a:p>
          <a:p>
            <a:pPr lvl="1">
              <a:spcBef>
                <a:spcPts val="0"/>
              </a:spcBef>
            </a:pPr>
            <a:r>
              <a:rPr lang="en-US" altLang="en-US" sz="2600" dirty="0">
                <a:solidFill>
                  <a:schemeClr val="tx1">
                    <a:lumMod val="85000"/>
                    <a:lumOff val="15000"/>
                  </a:schemeClr>
                </a:solidFill>
              </a:rPr>
              <a:t>A private investment pool, open to wealthy or institutional investors, that is only lightly regulated and therefore can pursue more speculative policies than mutual funds.</a:t>
            </a:r>
          </a:p>
          <a:p>
            <a:pPr>
              <a:spcBef>
                <a:spcPts val="0"/>
              </a:spcBef>
            </a:pPr>
            <a:r>
              <a:rPr lang="en-US" altLang="en-US" sz="3000" dirty="0">
                <a:solidFill>
                  <a:schemeClr val="tx1">
                    <a:lumMod val="85000"/>
                    <a:lumOff val="15000"/>
                  </a:schemeClr>
                </a:solidFill>
              </a:rPr>
              <a:t>Pension Fund.</a:t>
            </a:r>
          </a:p>
          <a:p>
            <a:pPr lvl="1">
              <a:spcBef>
                <a:spcPts val="0"/>
              </a:spcBef>
            </a:pPr>
            <a:r>
              <a:rPr lang="en-US" altLang="en-US" sz="2600" dirty="0">
                <a:solidFill>
                  <a:schemeClr val="tx1">
                    <a:lumMod val="85000"/>
                    <a:lumOff val="15000"/>
                  </a:schemeClr>
                </a:solidFill>
              </a:rPr>
              <a:t>Fund set up by an employer to provide for employees’ retirement.</a:t>
            </a:r>
          </a:p>
        </p:txBody>
      </p:sp>
    </p:spTree>
    <p:extLst>
      <p:ext uri="{BB962C8B-B14F-4D97-AF65-F5344CB8AC3E}">
        <p14:creationId xmlns:p14="http://schemas.microsoft.com/office/powerpoint/2010/main" val="3624148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Flow of Savings to Corporations</a:t>
            </a:r>
            <a:r>
              <a:rPr lang="en-US" altLang="en-US" sz="1500" dirty="0"/>
              <a:t> 10</a:t>
            </a:r>
            <a:endParaRPr lang="en-US" sz="1500" dirty="0"/>
          </a:p>
        </p:txBody>
      </p:sp>
      <p:pic>
        <p:nvPicPr>
          <p:cNvPr id="5" name="Picture 2" descr="A flowchart depicts the flow of savings to investment for Bank of America, its Explorer Fund, and Investors.&#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547642"/>
            <a:ext cx="8229600" cy="2524715"/>
          </a:xfrm>
        </p:spPr>
      </p:pic>
      <p:sp>
        <p:nvSpPr>
          <p:cNvPr id="4" name="Text Placeholder 3"/>
          <p:cNvSpPr>
            <a:spLocks noGrp="1"/>
          </p:cNvSpPr>
          <p:nvPr>
            <p:ph type="body" sz="quarter" idx="12"/>
          </p:nvPr>
        </p:nvSpPr>
        <p:spPr>
          <a:xfrm>
            <a:off x="3200400" y="6477000"/>
            <a:ext cx="2743200" cy="182880"/>
          </a:xfrm>
        </p:spPr>
        <p:txBody>
          <a:bodyPr/>
          <a:lstStyle/>
          <a:p>
            <a:pPr lvl="0" defTabSz="914400">
              <a:spcBef>
                <a:spcPts val="0"/>
              </a:spcBef>
            </a:pPr>
            <a:r>
              <a:rPr lang="en-US" dirty="0">
                <a:solidFill>
                  <a:prstClr val="white"/>
                </a:solidFill>
                <a:latin typeface="Arial" panose="020B0604020202020204" pitchFamily="34" charset="0"/>
                <a:cs typeface="Arial" panose="020B0604020202020204" pitchFamily="34" charset="0"/>
                <a:hlinkClick r:id="rId3" action="ppaction://hlinksldjump"/>
              </a:rPr>
              <a:t>Access the text alternative for these images</a:t>
            </a:r>
            <a:endParaRPr lang="en-US" dirty="0">
              <a:solidFill>
                <a:prstClr val="white"/>
              </a:solidFill>
              <a:latin typeface="Arial" panose="020B0604020202020204" pitchFamily="34" charset="0"/>
              <a:cs typeface="Arial" panose="020B0604020202020204" pitchFamily="34" charset="0"/>
              <a:hlinkClick r:id="" action="ppaction://noaction"/>
            </a:endParaRPr>
          </a:p>
        </p:txBody>
      </p:sp>
    </p:spTree>
    <p:extLst>
      <p:ext uri="{BB962C8B-B14F-4D97-AF65-F5344CB8AC3E}">
        <p14:creationId xmlns:p14="http://schemas.microsoft.com/office/powerpoint/2010/main" val="1359610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Flow of Savings to Corporations</a:t>
            </a:r>
            <a:r>
              <a:rPr lang="en-US" altLang="en-US" sz="1500" dirty="0"/>
              <a:t> 11</a:t>
            </a:r>
            <a:endParaRPr lang="en-US" sz="1500" dirty="0"/>
          </a:p>
        </p:txBody>
      </p:sp>
      <p:pic>
        <p:nvPicPr>
          <p:cNvPr id="6" name="Picture 2" descr="A diagram illustrates obligations and funds between companies and intermediarie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4527" y="1295400"/>
            <a:ext cx="5274945" cy="5029200"/>
          </a:xfrm>
        </p:spPr>
      </p:pic>
      <p:sp>
        <p:nvSpPr>
          <p:cNvPr id="7" name="Text Placeholder 3"/>
          <p:cNvSpPr>
            <a:spLocks noGrp="1"/>
          </p:cNvSpPr>
          <p:nvPr>
            <p:ph type="body" sz="quarter" idx="12"/>
          </p:nvPr>
        </p:nvSpPr>
        <p:spPr>
          <a:xfrm>
            <a:off x="3200400" y="6477000"/>
            <a:ext cx="2743200" cy="182880"/>
          </a:xfrm>
        </p:spPr>
        <p:txBody>
          <a:bodyPr/>
          <a:lstStyle/>
          <a:p>
            <a:pPr lvl="0" defTabSz="914400">
              <a:spcBef>
                <a:spcPts val="0"/>
              </a:spcBef>
            </a:pPr>
            <a:r>
              <a:rPr lang="en-US" dirty="0">
                <a:solidFill>
                  <a:prstClr val="white"/>
                </a:solidFill>
                <a:latin typeface="Arial" panose="020B0604020202020204" pitchFamily="34" charset="0"/>
                <a:cs typeface="Arial" panose="020B0604020202020204" pitchFamily="34" charset="0"/>
                <a:hlinkClick r:id="rId3" action="ppaction://hlinksldjump"/>
              </a:rPr>
              <a:t>Access the text alternative for these images</a:t>
            </a:r>
            <a:endParaRPr lang="en-US" dirty="0">
              <a:solidFill>
                <a:prstClr val="white"/>
              </a:solidFill>
              <a:latin typeface="Arial" panose="020B0604020202020204" pitchFamily="34" charset="0"/>
              <a:cs typeface="Arial" panose="020B0604020202020204" pitchFamily="34" charset="0"/>
              <a:hlinkClick r:id="" action="ppaction://noaction"/>
            </a:endParaRPr>
          </a:p>
        </p:txBody>
      </p:sp>
    </p:spTree>
    <p:extLst>
      <p:ext uri="{BB962C8B-B14F-4D97-AF65-F5344CB8AC3E}">
        <p14:creationId xmlns:p14="http://schemas.microsoft.com/office/powerpoint/2010/main" val="3514419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Flow of Savings to Corporations</a:t>
            </a:r>
            <a:r>
              <a:rPr lang="en-US" altLang="en-US" sz="1500" dirty="0"/>
              <a:t> 12</a:t>
            </a:r>
            <a:endParaRPr lang="en-US" sz="1500" dirty="0"/>
          </a:p>
        </p:txBody>
      </p:sp>
      <p:pic>
        <p:nvPicPr>
          <p:cNvPr id="6" name="Picture 2" descr="A diagram illustrates obligations and funds between intermediaries and investor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57614" y="1295400"/>
            <a:ext cx="5228771" cy="5029200"/>
          </a:xfrm>
        </p:spPr>
      </p:pic>
      <p:sp>
        <p:nvSpPr>
          <p:cNvPr id="7" name="Text Placeholder 3"/>
          <p:cNvSpPr>
            <a:spLocks noGrp="1"/>
          </p:cNvSpPr>
          <p:nvPr>
            <p:ph type="body" sz="quarter" idx="12"/>
          </p:nvPr>
        </p:nvSpPr>
        <p:spPr>
          <a:xfrm>
            <a:off x="3200400" y="6477000"/>
            <a:ext cx="2743200" cy="182880"/>
          </a:xfrm>
        </p:spPr>
        <p:txBody>
          <a:bodyPr/>
          <a:lstStyle/>
          <a:p>
            <a:pPr lvl="0" defTabSz="914400">
              <a:spcBef>
                <a:spcPts val="0"/>
              </a:spcBef>
            </a:pPr>
            <a:r>
              <a:rPr lang="en-US" dirty="0">
                <a:solidFill>
                  <a:prstClr val="white"/>
                </a:solidFill>
                <a:latin typeface="Arial" panose="020B0604020202020204" pitchFamily="34" charset="0"/>
                <a:cs typeface="Arial" panose="020B0604020202020204" pitchFamily="34" charset="0"/>
                <a:hlinkClick r:id="rId3" action="ppaction://hlinksldjump"/>
              </a:rPr>
              <a:t>Access the text alternative for these images</a:t>
            </a:r>
            <a:endParaRPr lang="en-US" dirty="0">
              <a:solidFill>
                <a:prstClr val="white"/>
              </a:solidFill>
              <a:latin typeface="Arial" panose="020B0604020202020204" pitchFamily="34" charset="0"/>
              <a:cs typeface="Arial" panose="020B0604020202020204" pitchFamily="34" charset="0"/>
              <a:hlinkClick r:id="" action="ppaction://noaction"/>
            </a:endParaRPr>
          </a:p>
        </p:txBody>
      </p:sp>
    </p:spTree>
    <p:extLst>
      <p:ext uri="{BB962C8B-B14F-4D97-AF65-F5344CB8AC3E}">
        <p14:creationId xmlns:p14="http://schemas.microsoft.com/office/powerpoint/2010/main" val="122675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Flow of Savings to Corporations</a:t>
            </a:r>
            <a:r>
              <a:rPr lang="en-US" altLang="en-US" sz="1500" dirty="0"/>
              <a:t> 13</a:t>
            </a:r>
            <a:endParaRPr lang="en-US" sz="1500" dirty="0"/>
          </a:p>
        </p:txBody>
      </p:sp>
      <p:pic>
        <p:nvPicPr>
          <p:cNvPr id="8" name="Picture 2" descr="A chart illustrates obligations and funds between companies, intermediaries, and investors.&#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6796" y="1442047"/>
            <a:ext cx="5550408" cy="4806353"/>
          </a:xfrm>
        </p:spPr>
      </p:pic>
      <p:sp>
        <p:nvSpPr>
          <p:cNvPr id="6" name="Text Placeholder 3"/>
          <p:cNvSpPr>
            <a:spLocks noGrp="1"/>
          </p:cNvSpPr>
          <p:nvPr>
            <p:ph type="body" sz="quarter" idx="12"/>
          </p:nvPr>
        </p:nvSpPr>
        <p:spPr>
          <a:xfrm>
            <a:off x="3200400" y="6477000"/>
            <a:ext cx="2743200" cy="182880"/>
          </a:xfrm>
        </p:spPr>
        <p:txBody>
          <a:bodyPr/>
          <a:lstStyle/>
          <a:p>
            <a:pPr lvl="0" defTabSz="914400">
              <a:spcBef>
                <a:spcPts val="0"/>
              </a:spcBef>
            </a:pPr>
            <a:r>
              <a:rPr lang="en-US" dirty="0">
                <a:solidFill>
                  <a:prstClr val="white"/>
                </a:solidFill>
                <a:latin typeface="Arial" panose="020B0604020202020204" pitchFamily="34" charset="0"/>
                <a:cs typeface="Arial" panose="020B0604020202020204" pitchFamily="34" charset="0"/>
                <a:hlinkClick r:id="rId3" action="ppaction://hlinksldjump"/>
              </a:rPr>
              <a:t>Access the text alternative for these images</a:t>
            </a:r>
            <a:endParaRPr lang="en-US" dirty="0">
              <a:solidFill>
                <a:prstClr val="white"/>
              </a:solidFill>
              <a:latin typeface="Arial" panose="020B0604020202020204" pitchFamily="34" charset="0"/>
              <a:cs typeface="Arial" panose="020B0604020202020204" pitchFamily="34" charset="0"/>
              <a:hlinkClick r:id="" action="ppaction://noaction"/>
            </a:endParaRPr>
          </a:p>
        </p:txBody>
      </p:sp>
    </p:spTree>
    <p:extLst>
      <p:ext uri="{BB962C8B-B14F-4D97-AF65-F5344CB8AC3E}">
        <p14:creationId xmlns:p14="http://schemas.microsoft.com/office/powerpoint/2010/main" val="1313122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Flow of Savings to Corporations</a:t>
            </a:r>
            <a:r>
              <a:rPr lang="en-US" altLang="en-US" sz="1500" dirty="0"/>
              <a:t> 14</a:t>
            </a:r>
            <a:endParaRPr lang="en-US" sz="1500" dirty="0"/>
          </a:p>
        </p:txBody>
      </p:sp>
      <p:pic>
        <p:nvPicPr>
          <p:cNvPr id="5" name="Picture 2" descr="A chart illustrates deposits and loans between companies, institutions, and investors.&#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8079" y="1392726"/>
            <a:ext cx="5547841" cy="4834547"/>
          </a:xfrm>
        </p:spPr>
      </p:pic>
      <p:sp>
        <p:nvSpPr>
          <p:cNvPr id="6" name="Text Placeholder 3"/>
          <p:cNvSpPr>
            <a:spLocks noGrp="1"/>
          </p:cNvSpPr>
          <p:nvPr>
            <p:ph type="body" sz="quarter" idx="12"/>
          </p:nvPr>
        </p:nvSpPr>
        <p:spPr>
          <a:xfrm>
            <a:off x="3200400" y="6477000"/>
            <a:ext cx="2743200" cy="182880"/>
          </a:xfrm>
        </p:spPr>
        <p:txBody>
          <a:bodyPr/>
          <a:lstStyle/>
          <a:p>
            <a:pPr lvl="0" defTabSz="914400">
              <a:spcBef>
                <a:spcPts val="0"/>
              </a:spcBef>
            </a:pPr>
            <a:r>
              <a:rPr lang="en-US" dirty="0">
                <a:solidFill>
                  <a:prstClr val="white"/>
                </a:solidFill>
                <a:latin typeface="Arial" panose="020B0604020202020204" pitchFamily="34" charset="0"/>
                <a:cs typeface="Arial" panose="020B0604020202020204" pitchFamily="34" charset="0"/>
                <a:hlinkClick r:id="rId3" action="ppaction://hlinksldjump"/>
              </a:rPr>
              <a:t>Access the text alternative for these images</a:t>
            </a:r>
            <a:endParaRPr lang="en-US" dirty="0">
              <a:solidFill>
                <a:prstClr val="white"/>
              </a:solidFill>
              <a:latin typeface="Arial" panose="020B0604020202020204" pitchFamily="34" charset="0"/>
              <a:cs typeface="Arial" panose="020B0604020202020204" pitchFamily="34" charset="0"/>
              <a:hlinkClick r:id="" action="ppaction://noaction"/>
            </a:endParaRPr>
          </a:p>
        </p:txBody>
      </p:sp>
    </p:spTree>
    <p:extLst>
      <p:ext uri="{BB962C8B-B14F-4D97-AF65-F5344CB8AC3E}">
        <p14:creationId xmlns:p14="http://schemas.microsoft.com/office/powerpoint/2010/main" val="2423504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altLang="en-US" dirty="0"/>
              <a:t>Topics Covered</a:t>
            </a:r>
            <a:endParaRPr lang="en-US" sz="1500" dirty="0"/>
          </a:p>
        </p:txBody>
      </p:sp>
      <p:sp>
        <p:nvSpPr>
          <p:cNvPr id="3" name="Content Placeholder 2"/>
          <p:cNvSpPr>
            <a:spLocks noGrp="1"/>
          </p:cNvSpPr>
          <p:nvPr>
            <p:ph idx="1"/>
          </p:nvPr>
        </p:nvSpPr>
        <p:spPr/>
        <p:txBody>
          <a:bodyPr/>
          <a:lstStyle/>
          <a:p>
            <a:pPr marL="969264" indent="-969264"/>
            <a:r>
              <a:rPr lang="en-US" altLang="en-US" dirty="0"/>
              <a:t>2.1	The Importance of Financial Markets and Institutions.</a:t>
            </a:r>
          </a:p>
          <a:p>
            <a:pPr marL="969264" indent="-969264"/>
            <a:r>
              <a:rPr lang="en-US" altLang="en-US" dirty="0"/>
              <a:t>2.2	The Flow of Savings to Corporations.</a:t>
            </a:r>
          </a:p>
          <a:p>
            <a:pPr marL="969264" indent="-969264"/>
            <a:r>
              <a:rPr lang="en-US" altLang="en-US" dirty="0"/>
              <a:t>2.3	Functions of Financial Markets and Intermediaries.</a:t>
            </a:r>
          </a:p>
          <a:p>
            <a:pPr marL="969264" indent="-969264"/>
            <a:r>
              <a:rPr lang="en-US" altLang="en-US" dirty="0"/>
              <a:t>2.4	The Crisis of 2007-2009.</a:t>
            </a:r>
          </a:p>
        </p:txBody>
      </p:sp>
    </p:spTree>
    <p:extLst>
      <p:ext uri="{BB962C8B-B14F-4D97-AF65-F5344CB8AC3E}">
        <p14:creationId xmlns:p14="http://schemas.microsoft.com/office/powerpoint/2010/main" val="30221234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Flow of Savings to Corporations</a:t>
            </a:r>
            <a:r>
              <a:rPr lang="en-US" altLang="en-US" sz="1500" dirty="0"/>
              <a:t> 15</a:t>
            </a:r>
            <a:endParaRPr lang="en-US" sz="1500" dirty="0"/>
          </a:p>
        </p:txBody>
      </p:sp>
      <p:pic>
        <p:nvPicPr>
          <p:cNvPr id="5" name="Picture 2" descr="A chart illustrates sell policies and issue debt between companies, institutions, and investors.&#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8079" y="1392726"/>
            <a:ext cx="5547841" cy="4834547"/>
          </a:xfrm>
        </p:spPr>
      </p:pic>
      <p:sp>
        <p:nvSpPr>
          <p:cNvPr id="6" name="Text Placeholder 3"/>
          <p:cNvSpPr>
            <a:spLocks noGrp="1"/>
          </p:cNvSpPr>
          <p:nvPr>
            <p:ph type="body" sz="quarter" idx="12"/>
          </p:nvPr>
        </p:nvSpPr>
        <p:spPr>
          <a:xfrm>
            <a:off x="3200400" y="6477000"/>
            <a:ext cx="2743200" cy="182880"/>
          </a:xfrm>
        </p:spPr>
        <p:txBody>
          <a:bodyPr/>
          <a:lstStyle/>
          <a:p>
            <a:pPr lvl="0" defTabSz="914400">
              <a:spcBef>
                <a:spcPts val="0"/>
              </a:spcBef>
            </a:pPr>
            <a:r>
              <a:rPr lang="en-US" dirty="0">
                <a:solidFill>
                  <a:prstClr val="white"/>
                </a:solidFill>
                <a:latin typeface="Arial" panose="020B0604020202020204" pitchFamily="34" charset="0"/>
                <a:cs typeface="Arial" panose="020B0604020202020204" pitchFamily="34" charset="0"/>
                <a:hlinkClick r:id="rId3" action="ppaction://hlinksldjump"/>
              </a:rPr>
              <a:t>Access the text alternative for these images</a:t>
            </a:r>
            <a:endParaRPr lang="en-US" dirty="0">
              <a:solidFill>
                <a:prstClr val="white"/>
              </a:solidFill>
              <a:latin typeface="Arial" panose="020B0604020202020204" pitchFamily="34" charset="0"/>
              <a:cs typeface="Arial" panose="020B0604020202020204" pitchFamily="34" charset="0"/>
              <a:hlinkClick r:id="" action="ppaction://noaction"/>
            </a:endParaRPr>
          </a:p>
        </p:txBody>
      </p:sp>
    </p:spTree>
    <p:extLst>
      <p:ext uri="{BB962C8B-B14F-4D97-AF65-F5344CB8AC3E}">
        <p14:creationId xmlns:p14="http://schemas.microsoft.com/office/powerpoint/2010/main" val="1229181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Total U.S. Financing</a:t>
            </a:r>
            <a:r>
              <a:rPr lang="en-US" altLang="en-US" sz="1500" dirty="0"/>
              <a:t> 1</a:t>
            </a:r>
            <a:endParaRPr lang="en-US" sz="1500" dirty="0"/>
          </a:p>
        </p:txBody>
      </p:sp>
      <p:sp>
        <p:nvSpPr>
          <p:cNvPr id="4" name="Content Placeholder 2"/>
          <p:cNvSpPr>
            <a:spLocks noGrp="1"/>
          </p:cNvSpPr>
          <p:nvPr>
            <p:ph idx="1"/>
          </p:nvPr>
        </p:nvSpPr>
        <p:spPr>
          <a:xfrm>
            <a:off x="457200" y="1295400"/>
            <a:ext cx="8229600" cy="533400"/>
          </a:xfrm>
        </p:spPr>
        <p:txBody>
          <a:bodyPr/>
          <a:lstStyle/>
          <a:p>
            <a:r>
              <a:rPr lang="en-US" altLang="en-US" sz="2800" dirty="0">
                <a:solidFill>
                  <a:schemeClr val="tx1">
                    <a:lumMod val="75000"/>
                    <a:lumOff val="25000"/>
                  </a:schemeClr>
                </a:solidFill>
                <a:latin typeface="Calibri" panose="020F0502020204030204" pitchFamily="34" charset="0"/>
              </a:rPr>
              <a:t>Holdings of Corporate and Foreign Bonds (Qtr. 3, 2015).</a:t>
            </a:r>
          </a:p>
        </p:txBody>
      </p:sp>
      <p:pic>
        <p:nvPicPr>
          <p:cNvPr id="8" name="Picture 3" descr="A pie chart illustrates holdings of corporate and foreign bonds.&#10;"/>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411480" y="2038688"/>
            <a:ext cx="8321040" cy="4321956"/>
          </a:xfrm>
        </p:spPr>
      </p:pic>
      <p:sp>
        <p:nvSpPr>
          <p:cNvPr id="7" name="Text Placeholder 4"/>
          <p:cNvSpPr>
            <a:spLocks noGrp="1"/>
          </p:cNvSpPr>
          <p:nvPr>
            <p:ph type="body" sz="quarter" idx="14"/>
          </p:nvPr>
        </p:nvSpPr>
        <p:spPr>
          <a:xfrm>
            <a:off x="3200400" y="6477000"/>
            <a:ext cx="2743200" cy="182880"/>
          </a:xfrm>
        </p:spPr>
        <p:txBody>
          <a:bodyPr/>
          <a:lstStyle/>
          <a:p>
            <a:r>
              <a:rPr lang="en-US" dirty="0">
                <a:hlinkClick r:id="rId3" action="ppaction://hlinksldjump"/>
              </a:rPr>
              <a:t>Access the text alternative for these </a:t>
            </a:r>
            <a:r>
              <a:rPr lang="en-US" dirty="0" smtClean="0">
                <a:hlinkClick r:id="rId3" action="ppaction://hlinksldjump"/>
              </a:rPr>
              <a:t>images</a:t>
            </a:r>
            <a:endParaRPr lang="en-US" dirty="0"/>
          </a:p>
        </p:txBody>
      </p:sp>
    </p:spTree>
    <p:extLst>
      <p:ext uri="{BB962C8B-B14F-4D97-AF65-F5344CB8AC3E}">
        <p14:creationId xmlns:p14="http://schemas.microsoft.com/office/powerpoint/2010/main" val="2056746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Total U.S. Financing</a:t>
            </a:r>
            <a:r>
              <a:rPr lang="en-US" altLang="en-US" sz="1500" dirty="0"/>
              <a:t> 2</a:t>
            </a:r>
            <a:endParaRPr lang="en-US" sz="1500" dirty="0"/>
          </a:p>
        </p:txBody>
      </p:sp>
      <p:sp>
        <p:nvSpPr>
          <p:cNvPr id="3" name="Content Placeholder 2"/>
          <p:cNvSpPr>
            <a:spLocks noGrp="1"/>
          </p:cNvSpPr>
          <p:nvPr>
            <p:ph idx="1"/>
          </p:nvPr>
        </p:nvSpPr>
        <p:spPr>
          <a:xfrm>
            <a:off x="457200" y="1295400"/>
            <a:ext cx="8229600" cy="533400"/>
          </a:xfrm>
        </p:spPr>
        <p:txBody>
          <a:bodyPr/>
          <a:lstStyle/>
          <a:p>
            <a:pPr>
              <a:spcBef>
                <a:spcPct val="50000"/>
              </a:spcBef>
            </a:pPr>
            <a:r>
              <a:rPr lang="en-US" altLang="en-US" dirty="0">
                <a:solidFill>
                  <a:schemeClr val="tx1">
                    <a:lumMod val="75000"/>
                    <a:lumOff val="25000"/>
                  </a:schemeClr>
                </a:solidFill>
                <a:latin typeface="Calibri" panose="020F0502020204030204" pitchFamily="34" charset="0"/>
              </a:rPr>
              <a:t>Holdings of Corporate Equities (Qtr. 3, 2015).</a:t>
            </a:r>
          </a:p>
        </p:txBody>
      </p:sp>
      <p:pic>
        <p:nvPicPr>
          <p:cNvPr id="5" name="Picture 3" descr="A pie chart illustrates holdings of corporate equities."/>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368859" y="2027484"/>
            <a:ext cx="8406282" cy="4389120"/>
          </a:xfrm>
        </p:spPr>
      </p:pic>
      <p:sp>
        <p:nvSpPr>
          <p:cNvPr id="6" name="Text Placeholder 4"/>
          <p:cNvSpPr>
            <a:spLocks noGrp="1"/>
          </p:cNvSpPr>
          <p:nvPr>
            <p:ph type="body" sz="quarter" idx="14"/>
          </p:nvPr>
        </p:nvSpPr>
        <p:spPr>
          <a:xfrm>
            <a:off x="3200400" y="6477000"/>
            <a:ext cx="2743200" cy="182880"/>
          </a:xfrm>
        </p:spPr>
        <p:txBody>
          <a:bodyPr/>
          <a:lstStyle/>
          <a:p>
            <a:r>
              <a:rPr lang="en-US" dirty="0">
                <a:hlinkClick r:id="rId3" action="ppaction://hlinksldjump"/>
              </a:rPr>
              <a:t>Access the text alternative for these </a:t>
            </a:r>
            <a:r>
              <a:rPr lang="en-US" dirty="0" smtClean="0">
                <a:hlinkClick r:id="rId3" action="ppaction://hlinksldjump"/>
              </a:rPr>
              <a:t>images</a:t>
            </a:r>
            <a:endParaRPr lang="en-US" dirty="0"/>
          </a:p>
        </p:txBody>
      </p:sp>
    </p:spTree>
    <p:extLst>
      <p:ext uri="{BB962C8B-B14F-4D97-AF65-F5344CB8AC3E}">
        <p14:creationId xmlns:p14="http://schemas.microsoft.com/office/powerpoint/2010/main" val="4044692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Function of Financial Markets</a:t>
            </a:r>
            <a:r>
              <a:rPr lang="en-US" altLang="en-US" sz="1500" dirty="0"/>
              <a:t> 1</a:t>
            </a:r>
            <a:endParaRPr lang="en-US" sz="1500" dirty="0"/>
          </a:p>
        </p:txBody>
      </p:sp>
      <p:sp>
        <p:nvSpPr>
          <p:cNvPr id="3" name="Content Placeholder 2"/>
          <p:cNvSpPr>
            <a:spLocks noGrp="1"/>
          </p:cNvSpPr>
          <p:nvPr>
            <p:ph idx="1"/>
          </p:nvPr>
        </p:nvSpPr>
        <p:spPr>
          <a:xfrm>
            <a:off x="457200" y="1295400"/>
            <a:ext cx="8229600" cy="3352800"/>
          </a:xfrm>
        </p:spPr>
        <p:txBody>
          <a:bodyPr/>
          <a:lstStyle/>
          <a:p>
            <a:r>
              <a:rPr lang="en-US" altLang="en-US" dirty="0"/>
              <a:t>Transporting cash across time.</a:t>
            </a:r>
          </a:p>
          <a:p>
            <a:r>
              <a:rPr lang="en-US" altLang="en-US" dirty="0"/>
              <a:t>Risk transfer and diversification.</a:t>
            </a:r>
          </a:p>
          <a:p>
            <a:r>
              <a:rPr lang="en-US" altLang="en-US" dirty="0"/>
              <a:t>Liquidity.</a:t>
            </a:r>
          </a:p>
          <a:p>
            <a:r>
              <a:rPr lang="en-US" altLang="en-US" dirty="0"/>
              <a:t>Payment mechanism.</a:t>
            </a:r>
          </a:p>
          <a:p>
            <a:r>
              <a:rPr lang="en-US" altLang="en-US" dirty="0"/>
              <a:t>Provide information.</a:t>
            </a:r>
          </a:p>
        </p:txBody>
      </p:sp>
    </p:spTree>
    <p:extLst>
      <p:ext uri="{BB962C8B-B14F-4D97-AF65-F5344CB8AC3E}">
        <p14:creationId xmlns:p14="http://schemas.microsoft.com/office/powerpoint/2010/main" val="3400773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Function of Financial Markets</a:t>
            </a:r>
            <a:r>
              <a:rPr lang="en-US" altLang="en-US" sz="1500" dirty="0"/>
              <a:t> 2</a:t>
            </a:r>
            <a:endParaRPr lang="en-US" sz="1500" dirty="0"/>
          </a:p>
        </p:txBody>
      </p:sp>
      <p:sp>
        <p:nvSpPr>
          <p:cNvPr id="3" name="Content Placeholder 2"/>
          <p:cNvSpPr>
            <a:spLocks noGrp="1"/>
          </p:cNvSpPr>
          <p:nvPr>
            <p:ph idx="1"/>
          </p:nvPr>
        </p:nvSpPr>
        <p:spPr>
          <a:xfrm>
            <a:off x="457200" y="1295400"/>
            <a:ext cx="8229600" cy="2514600"/>
          </a:xfrm>
        </p:spPr>
        <p:txBody>
          <a:bodyPr/>
          <a:lstStyle/>
          <a:p>
            <a:r>
              <a:rPr lang="en-US" altLang="en-US" sz="2800" dirty="0">
                <a:solidFill>
                  <a:schemeClr val="tx1">
                    <a:lumMod val="75000"/>
                    <a:lumOff val="25000"/>
                  </a:schemeClr>
                </a:solidFill>
              </a:rPr>
              <a:t>Information Provided by Financial Markets.</a:t>
            </a:r>
          </a:p>
          <a:p>
            <a:pPr marL="457200" indent="-342900">
              <a:buFont typeface="Arial" panose="020B0604020202020204" pitchFamily="34" charset="0"/>
              <a:buChar char="•"/>
            </a:pPr>
            <a:r>
              <a:rPr lang="en-US" altLang="en-US" sz="2400" dirty="0">
                <a:solidFill>
                  <a:schemeClr val="tx1">
                    <a:lumMod val="75000"/>
                    <a:lumOff val="25000"/>
                  </a:schemeClr>
                </a:solidFill>
              </a:rPr>
              <a:t>Commodity prices.</a:t>
            </a:r>
          </a:p>
          <a:p>
            <a:pPr marL="457200" indent="-342900">
              <a:buFont typeface="Arial" panose="020B0604020202020204" pitchFamily="34" charset="0"/>
              <a:buChar char="•"/>
            </a:pPr>
            <a:r>
              <a:rPr lang="en-US" altLang="en-US" sz="2400" dirty="0">
                <a:solidFill>
                  <a:schemeClr val="tx1">
                    <a:lumMod val="75000"/>
                    <a:lumOff val="25000"/>
                  </a:schemeClr>
                </a:solidFill>
              </a:rPr>
              <a:t>Interest rates.</a:t>
            </a:r>
          </a:p>
          <a:p>
            <a:pPr marL="457200" indent="-342900">
              <a:buFont typeface="Arial" panose="020B0604020202020204" pitchFamily="34" charset="0"/>
              <a:buChar char="•"/>
            </a:pPr>
            <a:r>
              <a:rPr lang="en-US" altLang="en-US" sz="2400" dirty="0">
                <a:solidFill>
                  <a:schemeClr val="tx1">
                    <a:lumMod val="75000"/>
                    <a:lumOff val="25000"/>
                  </a:schemeClr>
                </a:solidFill>
              </a:rPr>
              <a:t>Company values.</a:t>
            </a:r>
          </a:p>
          <a:p>
            <a:pPr marL="548640" algn="ctr"/>
            <a:r>
              <a:rPr lang="en-US" sz="2000" dirty="0"/>
              <a:t>Interest rates on long-term corporate bonds, March 2016.</a:t>
            </a:r>
            <a:endParaRPr lang="en-US" altLang="en-US" sz="2000" dirty="0">
              <a:solidFill>
                <a:schemeClr val="tx1">
                  <a:lumMod val="75000"/>
                  <a:lumOff val="25000"/>
                </a:schemeClr>
              </a:solidFill>
            </a:endParaRPr>
          </a:p>
        </p:txBody>
      </p:sp>
      <p:graphicFrame>
        <p:nvGraphicFramePr>
          <p:cNvPr id="8" name="Table 3"/>
          <p:cNvGraphicFramePr>
            <a:graphicFrameLocks noGrp="1"/>
          </p:cNvGraphicFramePr>
          <p:nvPr>
            <p:extLst>
              <p:ext uri="{D42A27DB-BD31-4B8C-83A1-F6EECF244321}">
                <p14:modId xmlns:p14="http://schemas.microsoft.com/office/powerpoint/2010/main" val="3127120857"/>
              </p:ext>
            </p:extLst>
          </p:nvPr>
        </p:nvGraphicFramePr>
        <p:xfrm>
          <a:off x="3276600" y="3943004"/>
          <a:ext cx="3108960" cy="2595880"/>
        </p:xfrm>
        <a:graphic>
          <a:graphicData uri="http://schemas.openxmlformats.org/drawingml/2006/table">
            <a:tbl>
              <a:tblPr firstRow="1" bandRow="1">
                <a:tableStyleId>{5C22544A-7EE6-4342-B048-85BDC9FD1C3A}</a:tableStyleId>
              </a:tblPr>
              <a:tblGrid>
                <a:gridCol w="1554480">
                  <a:extLst>
                    <a:ext uri="{9D8B030D-6E8A-4147-A177-3AD203B41FA5}">
                      <a16:colId xmlns:a16="http://schemas.microsoft.com/office/drawing/2014/main" val="1628012269"/>
                    </a:ext>
                  </a:extLst>
                </a:gridCol>
                <a:gridCol w="1554480">
                  <a:extLst>
                    <a:ext uri="{9D8B030D-6E8A-4147-A177-3AD203B41FA5}">
                      <a16:colId xmlns:a16="http://schemas.microsoft.com/office/drawing/2014/main" val="3221374157"/>
                    </a:ext>
                  </a:extLst>
                </a:gridCol>
              </a:tblGrid>
              <a:tr h="370840">
                <a:tc>
                  <a:txBody>
                    <a:bodyPr/>
                    <a:lstStyle/>
                    <a:p>
                      <a:r>
                        <a:rPr lang="en-IN" sz="1800" b="1" i="0" u="none" strike="noStrike" kern="1200" baseline="0" dirty="0">
                          <a:solidFill>
                            <a:schemeClr val="lt1"/>
                          </a:solidFill>
                          <a:latin typeface="+mn-lt"/>
                          <a:ea typeface="+mn-ea"/>
                          <a:cs typeface="+mn-cs"/>
                        </a:rPr>
                        <a:t>Credit Rating </a:t>
                      </a:r>
                      <a:endParaRPr lang="en-IN" sz="1800" b="0" i="0" u="none" strike="noStrike" kern="1200" baseline="0" dirty="0">
                        <a:solidFill>
                          <a:schemeClr val="lt1"/>
                        </a:solidFill>
                        <a:latin typeface="+mn-lt"/>
                        <a:ea typeface="+mn-ea"/>
                        <a:cs typeface="+mn-cs"/>
                      </a:endParaRPr>
                    </a:p>
                  </a:txBody>
                  <a:tcPr>
                    <a:lnL w="1905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134791"/>
                    </a:solidFill>
                  </a:tcPr>
                </a:tc>
                <a:tc>
                  <a:txBody>
                    <a:bodyPr/>
                    <a:lstStyle/>
                    <a:p>
                      <a:r>
                        <a:rPr lang="en-IN" sz="1800" b="1" i="0" u="none" strike="noStrike" kern="1200" baseline="0" dirty="0">
                          <a:solidFill>
                            <a:schemeClr val="lt1"/>
                          </a:solidFill>
                          <a:latin typeface="+mn-lt"/>
                          <a:ea typeface="+mn-ea"/>
                          <a:cs typeface="+mn-cs"/>
                        </a:rPr>
                        <a:t>Interest Rate </a:t>
                      </a:r>
                      <a:endParaRPr lang="en-IN" sz="1800" b="0" i="0" u="none" strike="noStrike" kern="1200" baseline="0" dirty="0">
                        <a:solidFill>
                          <a:schemeClr val="lt1"/>
                        </a:solidFill>
                        <a:latin typeface="+mn-lt"/>
                        <a:ea typeface="+mn-ea"/>
                        <a:cs typeface="+mn-cs"/>
                      </a:endParaRPr>
                    </a:p>
                  </a:txBody>
                  <a:tcPr>
                    <a:lnL w="12700" cmpd="sng">
                      <a:noFill/>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134791"/>
                    </a:solidFill>
                  </a:tcPr>
                </a:tc>
                <a:extLst>
                  <a:ext uri="{0D108BD9-81ED-4DB2-BD59-A6C34878D82A}">
                    <a16:rowId xmlns:a16="http://schemas.microsoft.com/office/drawing/2014/main" val="3251879410"/>
                  </a:ext>
                </a:extLst>
              </a:tr>
              <a:tr h="370840">
                <a:tc>
                  <a:txBody>
                    <a:bodyPr/>
                    <a:lstStyle/>
                    <a:p>
                      <a:r>
                        <a:rPr lang="en-IN" sz="1800" b="0" i="0" u="none" strike="noStrike" kern="1200" baseline="0" dirty="0">
                          <a:solidFill>
                            <a:schemeClr val="dk1"/>
                          </a:solidFill>
                          <a:latin typeface="+mn-lt"/>
                          <a:ea typeface="+mn-ea"/>
                          <a:cs typeface="+mn-cs"/>
                        </a:rPr>
                        <a:t>AAA </a:t>
                      </a:r>
                    </a:p>
                  </a:txBody>
                  <a:tcPr>
                    <a:lnL w="1905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96BDEE"/>
                    </a:solidFill>
                  </a:tcPr>
                </a:tc>
                <a:tc>
                  <a:txBody>
                    <a:bodyPr/>
                    <a:lstStyle/>
                    <a:p>
                      <a:pPr algn="ctr"/>
                      <a:r>
                        <a:rPr lang="en-US" dirty="0"/>
                        <a:t>2.59%</a:t>
                      </a:r>
                      <a:endParaRPr lang="en-IN" dirty="0"/>
                    </a:p>
                  </a:txBody>
                  <a:tcPr>
                    <a:lnL w="12700" cmpd="sng">
                      <a:noFill/>
                    </a:lnL>
                    <a:lnR w="1905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96BDEE"/>
                    </a:solidFill>
                  </a:tcPr>
                </a:tc>
                <a:extLst>
                  <a:ext uri="{0D108BD9-81ED-4DB2-BD59-A6C34878D82A}">
                    <a16:rowId xmlns:a16="http://schemas.microsoft.com/office/drawing/2014/main" val="1550196531"/>
                  </a:ext>
                </a:extLst>
              </a:tr>
              <a:tr h="370840">
                <a:tc>
                  <a:txBody>
                    <a:bodyPr/>
                    <a:lstStyle/>
                    <a:p>
                      <a:r>
                        <a:rPr lang="en-IN" sz="1800" b="0" i="0" u="none" strike="noStrike" kern="1200" baseline="0" dirty="0">
                          <a:solidFill>
                            <a:schemeClr val="dk1"/>
                          </a:solidFill>
                          <a:latin typeface="+mn-lt"/>
                          <a:ea typeface="+mn-ea"/>
                          <a:cs typeface="+mn-cs"/>
                        </a:rPr>
                        <a:t>AA </a:t>
                      </a:r>
                    </a:p>
                  </a:txBody>
                  <a:tcP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9FBFD"/>
                    </a:solidFill>
                  </a:tcPr>
                </a:tc>
                <a:tc>
                  <a:txBody>
                    <a:bodyPr/>
                    <a:lstStyle/>
                    <a:p>
                      <a:pPr algn="ctr"/>
                      <a:r>
                        <a:rPr lang="en-US" dirty="0"/>
                        <a:t>2.62</a:t>
                      </a:r>
                      <a:endParaRPr lang="en-IN" dirty="0"/>
                    </a:p>
                  </a:txBody>
                  <a:tcP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9FBFD"/>
                    </a:solidFill>
                  </a:tcPr>
                </a:tc>
                <a:extLst>
                  <a:ext uri="{0D108BD9-81ED-4DB2-BD59-A6C34878D82A}">
                    <a16:rowId xmlns:a16="http://schemas.microsoft.com/office/drawing/2014/main" val="2641433684"/>
                  </a:ext>
                </a:extLst>
              </a:tr>
              <a:tr h="370840">
                <a:tc>
                  <a:txBody>
                    <a:bodyPr/>
                    <a:lstStyle/>
                    <a:p>
                      <a:r>
                        <a:rPr lang="en-IN" sz="1800" b="0" i="0" u="none" strike="noStrike" kern="1200" baseline="0" dirty="0">
                          <a:solidFill>
                            <a:schemeClr val="dk1"/>
                          </a:solidFill>
                          <a:latin typeface="+mn-lt"/>
                          <a:ea typeface="+mn-ea"/>
                          <a:cs typeface="+mn-cs"/>
                        </a:rPr>
                        <a:t>A </a:t>
                      </a:r>
                    </a:p>
                  </a:txBody>
                  <a:tcP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96BDEE"/>
                    </a:solidFill>
                  </a:tcPr>
                </a:tc>
                <a:tc>
                  <a:txBody>
                    <a:bodyPr/>
                    <a:lstStyle/>
                    <a:p>
                      <a:pPr algn="ctr"/>
                      <a:r>
                        <a:rPr lang="en-US" dirty="0"/>
                        <a:t>3.03</a:t>
                      </a:r>
                      <a:endParaRPr lang="en-IN" dirty="0"/>
                    </a:p>
                  </a:txBody>
                  <a:tcP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96BDEE"/>
                    </a:solidFill>
                  </a:tcPr>
                </a:tc>
                <a:extLst>
                  <a:ext uri="{0D108BD9-81ED-4DB2-BD59-A6C34878D82A}">
                    <a16:rowId xmlns:a16="http://schemas.microsoft.com/office/drawing/2014/main" val="2898369976"/>
                  </a:ext>
                </a:extLst>
              </a:tr>
              <a:tr h="370840">
                <a:tc>
                  <a:txBody>
                    <a:bodyPr/>
                    <a:lstStyle/>
                    <a:p>
                      <a:r>
                        <a:rPr lang="en-IN" sz="1800" b="0" i="0" u="none" strike="noStrike" kern="1200" baseline="0" dirty="0">
                          <a:solidFill>
                            <a:schemeClr val="dk1"/>
                          </a:solidFill>
                          <a:latin typeface="+mn-lt"/>
                          <a:ea typeface="+mn-ea"/>
                          <a:cs typeface="+mn-cs"/>
                        </a:rPr>
                        <a:t>BBB </a:t>
                      </a:r>
                    </a:p>
                  </a:txBody>
                  <a:tcP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9FBFD"/>
                    </a:solidFill>
                  </a:tcPr>
                </a:tc>
                <a:tc>
                  <a:txBody>
                    <a:bodyPr/>
                    <a:lstStyle/>
                    <a:p>
                      <a:pPr algn="ctr"/>
                      <a:r>
                        <a:rPr lang="en-US" dirty="0"/>
                        <a:t>4.32</a:t>
                      </a:r>
                      <a:endParaRPr lang="en-IN" dirty="0"/>
                    </a:p>
                  </a:txBody>
                  <a:tcP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9FBFD"/>
                    </a:solidFill>
                  </a:tcPr>
                </a:tc>
                <a:extLst>
                  <a:ext uri="{0D108BD9-81ED-4DB2-BD59-A6C34878D82A}">
                    <a16:rowId xmlns:a16="http://schemas.microsoft.com/office/drawing/2014/main" val="2356996790"/>
                  </a:ext>
                </a:extLst>
              </a:tr>
              <a:tr h="370840">
                <a:tc>
                  <a:txBody>
                    <a:bodyPr/>
                    <a:lstStyle/>
                    <a:p>
                      <a:r>
                        <a:rPr lang="en-IN" sz="1800" b="0" i="0" u="none" strike="noStrike" kern="1200" baseline="0" dirty="0">
                          <a:solidFill>
                            <a:schemeClr val="dk1"/>
                          </a:solidFill>
                          <a:latin typeface="+mn-lt"/>
                          <a:ea typeface="+mn-ea"/>
                          <a:cs typeface="+mn-cs"/>
                        </a:rPr>
                        <a:t>BB</a:t>
                      </a:r>
                    </a:p>
                  </a:txBody>
                  <a:tcPr>
                    <a:lnL w="1905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96BDEE"/>
                    </a:solidFill>
                  </a:tcPr>
                </a:tc>
                <a:tc>
                  <a:txBody>
                    <a:bodyPr/>
                    <a:lstStyle/>
                    <a:p>
                      <a:pPr algn="ctr"/>
                      <a:r>
                        <a:rPr lang="en-US" dirty="0"/>
                        <a:t>5.62</a:t>
                      </a:r>
                      <a:endParaRPr lang="en-IN" dirty="0"/>
                    </a:p>
                  </a:txBody>
                  <a:tcPr>
                    <a:lnL w="12700" cmpd="sng">
                      <a:noFill/>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96BDEE"/>
                    </a:solidFill>
                  </a:tcPr>
                </a:tc>
                <a:extLst>
                  <a:ext uri="{0D108BD9-81ED-4DB2-BD59-A6C34878D82A}">
                    <a16:rowId xmlns:a16="http://schemas.microsoft.com/office/drawing/2014/main" val="2884869009"/>
                  </a:ext>
                </a:extLst>
              </a:tr>
              <a:tr h="370840">
                <a:tc>
                  <a:txBody>
                    <a:bodyPr/>
                    <a:lstStyle/>
                    <a:p>
                      <a:r>
                        <a:rPr lang="en-IN" sz="1800" b="0" i="0" u="none" strike="noStrike" kern="1200" baseline="0" dirty="0">
                          <a:solidFill>
                            <a:schemeClr val="dk1"/>
                          </a:solidFill>
                          <a:latin typeface="+mn-lt"/>
                          <a:ea typeface="+mn-ea"/>
                          <a:cs typeface="+mn-cs"/>
                        </a:rPr>
                        <a:t>B </a:t>
                      </a:r>
                    </a:p>
                  </a:txBody>
                  <a:tcPr>
                    <a:lnL w="19050" cap="flat" cmpd="sng" algn="ctr">
                      <a:solidFill>
                        <a:schemeClr val="tx1"/>
                      </a:solidFill>
                      <a:prstDash val="solid"/>
                      <a:round/>
                      <a:headEnd type="none" w="med" len="med"/>
                      <a:tailEnd type="none" w="med" len="med"/>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9FBFD"/>
                    </a:solidFill>
                  </a:tcPr>
                </a:tc>
                <a:tc>
                  <a:txBody>
                    <a:bodyPr/>
                    <a:lstStyle/>
                    <a:p>
                      <a:pPr algn="ctr"/>
                      <a:r>
                        <a:rPr lang="en-US" dirty="0"/>
                        <a:t>8.32</a:t>
                      </a:r>
                      <a:endParaRPr lang="en-IN" dirty="0"/>
                    </a:p>
                  </a:txBody>
                  <a:tcPr>
                    <a:lnL w="12700" cmpd="sng">
                      <a:noFill/>
                    </a:lnL>
                    <a:lnR w="19050" cap="flat" cmpd="sng" algn="ctr">
                      <a:solidFill>
                        <a:schemeClr val="tx1"/>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9FBFD"/>
                    </a:solidFill>
                  </a:tcPr>
                </a:tc>
                <a:extLst>
                  <a:ext uri="{0D108BD9-81ED-4DB2-BD59-A6C34878D82A}">
                    <a16:rowId xmlns:a16="http://schemas.microsoft.com/office/drawing/2014/main" val="1958056887"/>
                  </a:ext>
                </a:extLst>
              </a:tr>
            </a:tbl>
          </a:graphicData>
        </a:graphic>
      </p:graphicFrame>
    </p:spTree>
    <p:extLst>
      <p:ext uri="{BB962C8B-B14F-4D97-AF65-F5344CB8AC3E}">
        <p14:creationId xmlns:p14="http://schemas.microsoft.com/office/powerpoint/2010/main" val="2537157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Function of Financial Markets</a:t>
            </a:r>
            <a:r>
              <a:rPr lang="en-US" altLang="en-US" sz="1500" dirty="0"/>
              <a:t> 3</a:t>
            </a:r>
            <a:endParaRPr lang="en-US" sz="1500" dirty="0"/>
          </a:p>
        </p:txBody>
      </p:sp>
      <p:sp>
        <p:nvSpPr>
          <p:cNvPr id="3" name="Content Placeholder 2"/>
          <p:cNvSpPr>
            <a:spLocks noGrp="1"/>
          </p:cNvSpPr>
          <p:nvPr>
            <p:ph idx="1"/>
          </p:nvPr>
        </p:nvSpPr>
        <p:spPr>
          <a:xfrm>
            <a:off x="457200" y="1295400"/>
            <a:ext cx="8229600" cy="533400"/>
          </a:xfrm>
        </p:spPr>
        <p:txBody>
          <a:bodyPr anchor="ctr"/>
          <a:lstStyle/>
          <a:p>
            <a:r>
              <a:rPr lang="en-US" altLang="en-US" sz="2800" dirty="0"/>
              <a:t>Market Capitalization ($ millions)</a:t>
            </a:r>
          </a:p>
        </p:txBody>
      </p:sp>
      <p:graphicFrame>
        <p:nvGraphicFramePr>
          <p:cNvPr id="5" name="Table 3"/>
          <p:cNvGraphicFramePr>
            <a:graphicFrameLocks noGrp="1"/>
          </p:cNvGraphicFramePr>
          <p:nvPr>
            <p:extLst>
              <p:ext uri="{D42A27DB-BD31-4B8C-83A1-F6EECF244321}">
                <p14:modId xmlns:p14="http://schemas.microsoft.com/office/powerpoint/2010/main" val="3987439306"/>
              </p:ext>
            </p:extLst>
          </p:nvPr>
        </p:nvGraphicFramePr>
        <p:xfrm>
          <a:off x="975360" y="2026920"/>
          <a:ext cx="7193280" cy="3642360"/>
        </p:xfrm>
        <a:graphic>
          <a:graphicData uri="http://schemas.openxmlformats.org/drawingml/2006/table">
            <a:tbl>
              <a:tblPr firstRow="1" bandRow="1">
                <a:tableStyleId>{5C22544A-7EE6-4342-B048-85BDC9FD1C3A}</a:tableStyleId>
              </a:tblPr>
              <a:tblGrid>
                <a:gridCol w="1478280">
                  <a:extLst>
                    <a:ext uri="{9D8B030D-6E8A-4147-A177-3AD203B41FA5}">
                      <a16:colId xmlns:a16="http://schemas.microsoft.com/office/drawing/2014/main" val="3280657781"/>
                    </a:ext>
                  </a:extLst>
                </a:gridCol>
                <a:gridCol w="1478280">
                  <a:extLst>
                    <a:ext uri="{9D8B030D-6E8A-4147-A177-3AD203B41FA5}">
                      <a16:colId xmlns:a16="http://schemas.microsoft.com/office/drawing/2014/main" val="2378060604"/>
                    </a:ext>
                  </a:extLst>
                </a:gridCol>
                <a:gridCol w="548640">
                  <a:extLst>
                    <a:ext uri="{9D8B030D-6E8A-4147-A177-3AD203B41FA5}">
                      <a16:colId xmlns:a16="http://schemas.microsoft.com/office/drawing/2014/main" val="496791042"/>
                    </a:ext>
                  </a:extLst>
                </a:gridCol>
                <a:gridCol w="1478280">
                  <a:extLst>
                    <a:ext uri="{9D8B030D-6E8A-4147-A177-3AD203B41FA5}">
                      <a16:colId xmlns:a16="http://schemas.microsoft.com/office/drawing/2014/main" val="1464660548"/>
                    </a:ext>
                  </a:extLst>
                </a:gridCol>
                <a:gridCol w="731520">
                  <a:extLst>
                    <a:ext uri="{9D8B030D-6E8A-4147-A177-3AD203B41FA5}">
                      <a16:colId xmlns:a16="http://schemas.microsoft.com/office/drawing/2014/main" val="4110654868"/>
                    </a:ext>
                  </a:extLst>
                </a:gridCol>
                <a:gridCol w="1478280">
                  <a:extLst>
                    <a:ext uri="{9D8B030D-6E8A-4147-A177-3AD203B41FA5}">
                      <a16:colId xmlns:a16="http://schemas.microsoft.com/office/drawing/2014/main" val="1378023026"/>
                    </a:ext>
                  </a:extLst>
                </a:gridCol>
              </a:tblGrid>
              <a:tr h="533400">
                <a:tc>
                  <a:txBody>
                    <a:bodyPr/>
                    <a:lstStyle/>
                    <a:p>
                      <a:endParaRPr lang="en-IN" dirty="0"/>
                    </a:p>
                  </a:txBody>
                  <a:tcPr>
                    <a:lnL w="19050" cap="flat" cmpd="sng" algn="ctr">
                      <a:solidFill>
                        <a:srgbClr val="8B3A3B"/>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8B3A3B"/>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8B3A3B"/>
                    </a:solidFill>
                  </a:tcPr>
                </a:tc>
                <a:tc>
                  <a:txBody>
                    <a:bodyPr/>
                    <a:lstStyle/>
                    <a:p>
                      <a:pPr algn="ctr"/>
                      <a:r>
                        <a:rPr lang="en-US" dirty="0"/>
                        <a:t>Number of Shares</a:t>
                      </a:r>
                      <a:endParaRPr lang="en-IN"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8B3A3B"/>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8B3A3B"/>
                    </a:solidFill>
                  </a:tcPr>
                </a:tc>
                <a:tc>
                  <a:txBody>
                    <a:bodyPr/>
                    <a:lstStyle/>
                    <a:p>
                      <a:pPr algn="ctr"/>
                      <a:r>
                        <a:rPr lang="en-IN" dirty="0"/>
                        <a:t>×</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8B3A3B"/>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8B3A3B"/>
                    </a:solidFill>
                  </a:tcPr>
                </a:tc>
                <a:tc>
                  <a:txBody>
                    <a:bodyPr/>
                    <a:lstStyle/>
                    <a:p>
                      <a:pPr algn="ctr"/>
                      <a:r>
                        <a:rPr lang="en-US" dirty="0"/>
                        <a:t>Stock Price</a:t>
                      </a:r>
                      <a:endParaRPr lang="en-IN"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8B3A3B"/>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8B3A3B"/>
                    </a:solidFill>
                  </a:tcPr>
                </a:tc>
                <a:tc>
                  <a:txBody>
                    <a:bodyPr/>
                    <a:lstStyle/>
                    <a:p>
                      <a:pPr algn="ctr"/>
                      <a:r>
                        <a:rPr lang="en-US" dirty="0"/>
                        <a:t>=</a:t>
                      </a:r>
                      <a:endParaRPr lang="en-IN" dirty="0"/>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8B3A3B"/>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8B3A3B"/>
                    </a:solidFill>
                  </a:tcPr>
                </a:tc>
                <a:tc>
                  <a:txBody>
                    <a:bodyPr/>
                    <a:lstStyle/>
                    <a:p>
                      <a:pPr algn="ctr"/>
                      <a:r>
                        <a:rPr lang="en-US" dirty="0"/>
                        <a:t>Market Capitalization</a:t>
                      </a:r>
                      <a:endParaRPr lang="en-IN" dirty="0"/>
                    </a:p>
                  </a:txBody>
                  <a:tcPr>
                    <a:lnL w="19050" cap="flat" cmpd="sng" algn="ctr">
                      <a:noFill/>
                      <a:prstDash val="solid"/>
                      <a:round/>
                      <a:headEnd type="none" w="med" len="med"/>
                      <a:tailEnd type="none" w="med" len="med"/>
                    </a:lnL>
                    <a:lnR w="19050" cap="flat" cmpd="sng" algn="ctr">
                      <a:solidFill>
                        <a:srgbClr val="8B3A3B"/>
                      </a:solidFill>
                      <a:prstDash val="solid"/>
                      <a:round/>
                      <a:headEnd type="none" w="med" len="med"/>
                      <a:tailEnd type="none" w="med" len="med"/>
                    </a:lnR>
                    <a:lnT w="19050" cap="flat" cmpd="sng" algn="ctr">
                      <a:solidFill>
                        <a:srgbClr val="8B3A3B"/>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8B3A3B"/>
                    </a:solidFill>
                  </a:tcPr>
                </a:tc>
                <a:extLst>
                  <a:ext uri="{0D108BD9-81ED-4DB2-BD59-A6C34878D82A}">
                    <a16:rowId xmlns:a16="http://schemas.microsoft.com/office/drawing/2014/main" val="2218492704"/>
                  </a:ext>
                </a:extLst>
              </a:tr>
              <a:tr h="533400">
                <a:tc>
                  <a:txBody>
                    <a:bodyPr/>
                    <a:lstStyle/>
                    <a:p>
                      <a:pPr algn="ctr"/>
                      <a:r>
                        <a:rPr lang="en-US" dirty="0"/>
                        <a:t>Callaway Golf (ELY)</a:t>
                      </a:r>
                      <a:endParaRPr lang="en-IN" dirty="0"/>
                    </a:p>
                  </a:txBody>
                  <a:tcPr anchor="ctr">
                    <a:lnL w="19050" cap="flat" cmpd="sng" algn="ctr">
                      <a:solidFill>
                        <a:srgbClr val="8B3A3B"/>
                      </a:solidFill>
                      <a:prstDash val="solid"/>
                      <a:round/>
                      <a:headEnd type="none" w="med" len="med"/>
                      <a:tailEnd type="none" w="med" len="med"/>
                    </a:lnL>
                    <a:lnR w="19050" cap="flat" cmpd="sng" algn="ctr">
                      <a:solidFill>
                        <a:srgbClr val="8B3A3B"/>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rgbClr val="8B3A3B"/>
                      </a:solidFill>
                      <a:prstDash val="solid"/>
                      <a:round/>
                      <a:headEnd type="none" w="med" len="med"/>
                      <a:tailEnd type="none" w="med" len="med"/>
                    </a:lnB>
                    <a:solidFill>
                      <a:srgbClr val="E69E9D"/>
                    </a:solidFill>
                  </a:tcPr>
                </a:tc>
                <a:tc>
                  <a:txBody>
                    <a:bodyPr/>
                    <a:lstStyle/>
                    <a:p>
                      <a:pPr algn="ctr"/>
                      <a:r>
                        <a:rPr lang="en-US" dirty="0"/>
                        <a:t>93.8</a:t>
                      </a:r>
                      <a:endParaRPr lang="en-IN" dirty="0"/>
                    </a:p>
                  </a:txBody>
                  <a:tcPr anchor="ctr">
                    <a:lnL w="19050" cap="flat" cmpd="sng" algn="ctr">
                      <a:solidFill>
                        <a:srgbClr val="8B3A3B"/>
                      </a:solidFill>
                      <a:prstDash val="solid"/>
                      <a:round/>
                      <a:headEnd type="none" w="med" len="med"/>
                      <a:tailEnd type="none" w="med" len="med"/>
                    </a:lnL>
                    <a:lnR w="19050" cap="flat" cmpd="sng" algn="ctr">
                      <a:solidFill>
                        <a:srgbClr val="8B3A3B"/>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rgbClr val="8B3A3B"/>
                      </a:solidFill>
                      <a:prstDash val="solid"/>
                      <a:round/>
                      <a:headEnd type="none" w="med" len="med"/>
                      <a:tailEnd type="none" w="med" len="med"/>
                    </a:lnB>
                    <a:solidFill>
                      <a:srgbClr val="E69E9D"/>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IN" dirty="0"/>
                        <a:t>×</a:t>
                      </a:r>
                    </a:p>
                  </a:txBody>
                  <a:tcPr anchor="ctr">
                    <a:lnL w="19050" cap="flat" cmpd="sng" algn="ctr">
                      <a:solidFill>
                        <a:srgbClr val="8B3A3B"/>
                      </a:solidFill>
                      <a:prstDash val="solid"/>
                      <a:round/>
                      <a:headEnd type="none" w="med" len="med"/>
                      <a:tailEnd type="none" w="med" len="med"/>
                    </a:lnL>
                    <a:lnR w="19050" cap="flat" cmpd="sng" algn="ctr">
                      <a:solidFill>
                        <a:srgbClr val="8B3A3B"/>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rgbClr val="8B3A3B"/>
                      </a:solidFill>
                      <a:prstDash val="solid"/>
                      <a:round/>
                      <a:headEnd type="none" w="med" len="med"/>
                      <a:tailEnd type="none" w="med" len="med"/>
                    </a:lnB>
                    <a:solidFill>
                      <a:srgbClr val="E69E9D"/>
                    </a:solidFill>
                  </a:tcPr>
                </a:tc>
                <a:tc>
                  <a:txBody>
                    <a:bodyPr/>
                    <a:lstStyle/>
                    <a:p>
                      <a:pPr algn="ctr"/>
                      <a:r>
                        <a:rPr lang="en-US" dirty="0"/>
                        <a:t>$8.76</a:t>
                      </a:r>
                      <a:endParaRPr lang="en-IN" dirty="0"/>
                    </a:p>
                  </a:txBody>
                  <a:tcPr anchor="ctr">
                    <a:lnL w="19050" cap="flat" cmpd="sng" algn="ctr">
                      <a:solidFill>
                        <a:srgbClr val="8B3A3B"/>
                      </a:solidFill>
                      <a:prstDash val="solid"/>
                      <a:round/>
                      <a:headEnd type="none" w="med" len="med"/>
                      <a:tailEnd type="none" w="med" len="med"/>
                    </a:lnL>
                    <a:lnR w="19050" cap="flat" cmpd="sng" algn="ctr">
                      <a:solidFill>
                        <a:srgbClr val="8B3A3B"/>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rgbClr val="8B3A3B"/>
                      </a:solidFill>
                      <a:prstDash val="solid"/>
                      <a:round/>
                      <a:headEnd type="none" w="med" len="med"/>
                      <a:tailEnd type="none" w="med" len="med"/>
                    </a:lnB>
                    <a:solidFill>
                      <a:srgbClr val="E69E9D"/>
                    </a:solidFill>
                  </a:tcPr>
                </a:tc>
                <a:tc>
                  <a:txBody>
                    <a:bodyPr/>
                    <a:lstStyle/>
                    <a:p>
                      <a:pPr algn="ctr"/>
                      <a:r>
                        <a:rPr lang="en-US" dirty="0"/>
                        <a:t>=</a:t>
                      </a:r>
                      <a:endParaRPr lang="en-IN" dirty="0"/>
                    </a:p>
                  </a:txBody>
                  <a:tcPr anchor="ctr">
                    <a:lnL w="19050" cap="flat" cmpd="sng" algn="ctr">
                      <a:solidFill>
                        <a:srgbClr val="8B3A3B"/>
                      </a:solidFill>
                      <a:prstDash val="solid"/>
                      <a:round/>
                      <a:headEnd type="none" w="med" len="med"/>
                      <a:tailEnd type="none" w="med" len="med"/>
                    </a:lnL>
                    <a:lnR w="19050" cap="flat" cmpd="sng" algn="ctr">
                      <a:solidFill>
                        <a:srgbClr val="8B3A3B"/>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rgbClr val="8B3A3B"/>
                      </a:solidFill>
                      <a:prstDash val="solid"/>
                      <a:round/>
                      <a:headEnd type="none" w="med" len="med"/>
                      <a:tailEnd type="none" w="med" len="med"/>
                    </a:lnB>
                    <a:solidFill>
                      <a:srgbClr val="E69E9D"/>
                    </a:solidFill>
                  </a:tcPr>
                </a:tc>
                <a:tc>
                  <a:txBody>
                    <a:bodyPr/>
                    <a:lstStyle/>
                    <a:p>
                      <a:pPr algn="ctr"/>
                      <a:r>
                        <a:rPr lang="en-US" dirty="0"/>
                        <a:t>$821</a:t>
                      </a:r>
                      <a:endParaRPr lang="en-IN" dirty="0"/>
                    </a:p>
                  </a:txBody>
                  <a:tcPr anchor="ctr">
                    <a:lnL w="19050" cap="flat" cmpd="sng" algn="ctr">
                      <a:solidFill>
                        <a:srgbClr val="8B3A3B"/>
                      </a:solidFill>
                      <a:prstDash val="solid"/>
                      <a:round/>
                      <a:headEnd type="none" w="med" len="med"/>
                      <a:tailEnd type="none" w="med" len="med"/>
                    </a:lnL>
                    <a:lnR w="19050" cap="flat" cmpd="sng" algn="ctr">
                      <a:solidFill>
                        <a:srgbClr val="8B3A3B"/>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rgbClr val="8B3A3B"/>
                      </a:solidFill>
                      <a:prstDash val="solid"/>
                      <a:round/>
                      <a:headEnd type="none" w="med" len="med"/>
                      <a:tailEnd type="none" w="med" len="med"/>
                    </a:lnB>
                    <a:solidFill>
                      <a:srgbClr val="E69E9D"/>
                    </a:solidFill>
                  </a:tcPr>
                </a:tc>
                <a:extLst>
                  <a:ext uri="{0D108BD9-81ED-4DB2-BD59-A6C34878D82A}">
                    <a16:rowId xmlns:a16="http://schemas.microsoft.com/office/drawing/2014/main" val="3733467095"/>
                  </a:ext>
                </a:extLst>
              </a:tr>
              <a:tr h="533400">
                <a:tc>
                  <a:txBody>
                    <a:bodyPr/>
                    <a:lstStyle/>
                    <a:p>
                      <a:pPr algn="ctr"/>
                      <a:r>
                        <a:rPr lang="en-US" dirty="0"/>
                        <a:t>Alaska Air Group (ALK)</a:t>
                      </a:r>
                      <a:endParaRPr lang="en-IN" dirty="0"/>
                    </a:p>
                  </a:txBody>
                  <a:tcPr anchor="ctr">
                    <a:lnL w="19050" cap="flat" cmpd="sng" algn="ctr">
                      <a:solidFill>
                        <a:srgbClr val="8B3A3B"/>
                      </a:solidFill>
                      <a:prstDash val="solid"/>
                      <a:round/>
                      <a:headEnd type="none" w="med" len="med"/>
                      <a:tailEnd type="none" w="med" len="med"/>
                    </a:lnL>
                    <a:lnR w="19050" cap="flat" cmpd="sng" algn="ctr">
                      <a:solidFill>
                        <a:srgbClr val="8B3A3B"/>
                      </a:solidFill>
                      <a:prstDash val="solid"/>
                      <a:round/>
                      <a:headEnd type="none" w="med" len="med"/>
                      <a:tailEnd type="none" w="med" len="med"/>
                    </a:lnR>
                    <a:lnT w="19050" cap="flat" cmpd="sng" algn="ctr">
                      <a:solidFill>
                        <a:srgbClr val="8B3A3B"/>
                      </a:solidFill>
                      <a:prstDash val="solid"/>
                      <a:round/>
                      <a:headEnd type="none" w="med" len="med"/>
                      <a:tailEnd type="none" w="med" len="med"/>
                    </a:lnT>
                    <a:lnB w="19050" cap="flat" cmpd="sng" algn="ctr">
                      <a:solidFill>
                        <a:srgbClr val="8B3A3B"/>
                      </a:solidFill>
                      <a:prstDash val="solid"/>
                      <a:round/>
                      <a:headEnd type="none" w="med" len="med"/>
                      <a:tailEnd type="none" w="med" len="med"/>
                    </a:lnB>
                    <a:solidFill>
                      <a:srgbClr val="FFC4C3"/>
                    </a:solidFill>
                  </a:tcPr>
                </a:tc>
                <a:tc>
                  <a:txBody>
                    <a:bodyPr/>
                    <a:lstStyle/>
                    <a:p>
                      <a:pPr algn="ctr"/>
                      <a:r>
                        <a:rPr lang="en-US" dirty="0"/>
                        <a:t>124.7</a:t>
                      </a:r>
                      <a:endParaRPr lang="en-IN" dirty="0"/>
                    </a:p>
                  </a:txBody>
                  <a:tcPr anchor="ctr">
                    <a:lnL w="19050" cap="flat" cmpd="sng" algn="ctr">
                      <a:solidFill>
                        <a:srgbClr val="8B3A3B"/>
                      </a:solidFill>
                      <a:prstDash val="solid"/>
                      <a:round/>
                      <a:headEnd type="none" w="med" len="med"/>
                      <a:tailEnd type="none" w="med" len="med"/>
                    </a:lnL>
                    <a:lnR w="19050" cap="flat" cmpd="sng" algn="ctr">
                      <a:solidFill>
                        <a:srgbClr val="8B3A3B"/>
                      </a:solidFill>
                      <a:prstDash val="solid"/>
                      <a:round/>
                      <a:headEnd type="none" w="med" len="med"/>
                      <a:tailEnd type="none" w="med" len="med"/>
                    </a:lnR>
                    <a:lnT w="19050" cap="flat" cmpd="sng" algn="ctr">
                      <a:solidFill>
                        <a:srgbClr val="8B3A3B"/>
                      </a:solidFill>
                      <a:prstDash val="solid"/>
                      <a:round/>
                      <a:headEnd type="none" w="med" len="med"/>
                      <a:tailEnd type="none" w="med" len="med"/>
                    </a:lnT>
                    <a:lnB w="19050" cap="flat" cmpd="sng" algn="ctr">
                      <a:solidFill>
                        <a:srgbClr val="8B3A3B"/>
                      </a:solidFill>
                      <a:prstDash val="solid"/>
                      <a:round/>
                      <a:headEnd type="none" w="med" len="med"/>
                      <a:tailEnd type="none" w="med" len="med"/>
                    </a:lnB>
                    <a:solidFill>
                      <a:srgbClr val="FFC4C3"/>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IN" dirty="0"/>
                        <a:t>×</a:t>
                      </a:r>
                    </a:p>
                  </a:txBody>
                  <a:tcPr anchor="ctr">
                    <a:lnL w="19050" cap="flat" cmpd="sng" algn="ctr">
                      <a:solidFill>
                        <a:srgbClr val="8B3A3B"/>
                      </a:solidFill>
                      <a:prstDash val="solid"/>
                      <a:round/>
                      <a:headEnd type="none" w="med" len="med"/>
                      <a:tailEnd type="none" w="med" len="med"/>
                    </a:lnL>
                    <a:lnR w="19050" cap="flat" cmpd="sng" algn="ctr">
                      <a:solidFill>
                        <a:srgbClr val="8B3A3B"/>
                      </a:solidFill>
                      <a:prstDash val="solid"/>
                      <a:round/>
                      <a:headEnd type="none" w="med" len="med"/>
                      <a:tailEnd type="none" w="med" len="med"/>
                    </a:lnR>
                    <a:lnT w="19050" cap="flat" cmpd="sng" algn="ctr">
                      <a:solidFill>
                        <a:srgbClr val="8B3A3B"/>
                      </a:solidFill>
                      <a:prstDash val="solid"/>
                      <a:round/>
                      <a:headEnd type="none" w="med" len="med"/>
                      <a:tailEnd type="none" w="med" len="med"/>
                    </a:lnT>
                    <a:lnB w="19050" cap="flat" cmpd="sng" algn="ctr">
                      <a:solidFill>
                        <a:srgbClr val="8B3A3B"/>
                      </a:solidFill>
                      <a:prstDash val="solid"/>
                      <a:round/>
                      <a:headEnd type="none" w="med" len="med"/>
                      <a:tailEnd type="none" w="med" len="med"/>
                    </a:lnB>
                    <a:solidFill>
                      <a:srgbClr val="FFC4C3"/>
                    </a:solidFill>
                  </a:tcPr>
                </a:tc>
                <a:tc>
                  <a:txBody>
                    <a:bodyPr/>
                    <a:lstStyle/>
                    <a:p>
                      <a:pPr algn="ctr"/>
                      <a:r>
                        <a:rPr lang="en-US" dirty="0"/>
                        <a:t>$80.77</a:t>
                      </a:r>
                      <a:endParaRPr lang="en-IN" dirty="0"/>
                    </a:p>
                  </a:txBody>
                  <a:tcPr anchor="ctr">
                    <a:lnL w="19050" cap="flat" cmpd="sng" algn="ctr">
                      <a:solidFill>
                        <a:srgbClr val="8B3A3B"/>
                      </a:solidFill>
                      <a:prstDash val="solid"/>
                      <a:round/>
                      <a:headEnd type="none" w="med" len="med"/>
                      <a:tailEnd type="none" w="med" len="med"/>
                    </a:lnL>
                    <a:lnR w="19050" cap="flat" cmpd="sng" algn="ctr">
                      <a:solidFill>
                        <a:srgbClr val="8B3A3B"/>
                      </a:solidFill>
                      <a:prstDash val="solid"/>
                      <a:round/>
                      <a:headEnd type="none" w="med" len="med"/>
                      <a:tailEnd type="none" w="med" len="med"/>
                    </a:lnR>
                    <a:lnT w="19050" cap="flat" cmpd="sng" algn="ctr">
                      <a:solidFill>
                        <a:srgbClr val="8B3A3B"/>
                      </a:solidFill>
                      <a:prstDash val="solid"/>
                      <a:round/>
                      <a:headEnd type="none" w="med" len="med"/>
                      <a:tailEnd type="none" w="med" len="med"/>
                    </a:lnT>
                    <a:lnB w="19050" cap="flat" cmpd="sng" algn="ctr">
                      <a:solidFill>
                        <a:srgbClr val="8B3A3B"/>
                      </a:solidFill>
                      <a:prstDash val="solid"/>
                      <a:round/>
                      <a:headEnd type="none" w="med" len="med"/>
                      <a:tailEnd type="none" w="med" len="med"/>
                    </a:lnB>
                    <a:solidFill>
                      <a:srgbClr val="FFC4C3"/>
                    </a:solidFill>
                  </a:tcPr>
                </a:tc>
                <a:tc>
                  <a:txBody>
                    <a:bodyPr/>
                    <a:lstStyle/>
                    <a:p>
                      <a:pPr algn="ctr"/>
                      <a:r>
                        <a:rPr lang="en-US" dirty="0"/>
                        <a:t>=</a:t>
                      </a:r>
                      <a:endParaRPr lang="en-IN" dirty="0"/>
                    </a:p>
                  </a:txBody>
                  <a:tcPr anchor="ctr">
                    <a:lnL w="19050" cap="flat" cmpd="sng" algn="ctr">
                      <a:solidFill>
                        <a:srgbClr val="8B3A3B"/>
                      </a:solidFill>
                      <a:prstDash val="solid"/>
                      <a:round/>
                      <a:headEnd type="none" w="med" len="med"/>
                      <a:tailEnd type="none" w="med" len="med"/>
                    </a:lnL>
                    <a:lnR w="19050" cap="flat" cmpd="sng" algn="ctr">
                      <a:solidFill>
                        <a:srgbClr val="8B3A3B"/>
                      </a:solidFill>
                      <a:prstDash val="solid"/>
                      <a:round/>
                      <a:headEnd type="none" w="med" len="med"/>
                      <a:tailEnd type="none" w="med" len="med"/>
                    </a:lnR>
                    <a:lnT w="19050" cap="flat" cmpd="sng" algn="ctr">
                      <a:solidFill>
                        <a:srgbClr val="8B3A3B"/>
                      </a:solidFill>
                      <a:prstDash val="solid"/>
                      <a:round/>
                      <a:headEnd type="none" w="med" len="med"/>
                      <a:tailEnd type="none" w="med" len="med"/>
                    </a:lnT>
                    <a:lnB w="19050" cap="flat" cmpd="sng" algn="ctr">
                      <a:solidFill>
                        <a:srgbClr val="8B3A3B"/>
                      </a:solidFill>
                      <a:prstDash val="solid"/>
                      <a:round/>
                      <a:headEnd type="none" w="med" len="med"/>
                      <a:tailEnd type="none" w="med" len="med"/>
                    </a:lnB>
                    <a:solidFill>
                      <a:srgbClr val="FFC4C3"/>
                    </a:solidFill>
                  </a:tcPr>
                </a:tc>
                <a:tc>
                  <a:txBody>
                    <a:bodyPr/>
                    <a:lstStyle/>
                    <a:p>
                      <a:pPr algn="ctr"/>
                      <a:r>
                        <a:rPr lang="en-US" dirty="0"/>
                        <a:t>$10,074</a:t>
                      </a:r>
                      <a:endParaRPr lang="en-IN" dirty="0"/>
                    </a:p>
                  </a:txBody>
                  <a:tcPr anchor="ctr">
                    <a:lnL w="19050" cap="flat" cmpd="sng" algn="ctr">
                      <a:solidFill>
                        <a:srgbClr val="8B3A3B"/>
                      </a:solidFill>
                      <a:prstDash val="solid"/>
                      <a:round/>
                      <a:headEnd type="none" w="med" len="med"/>
                      <a:tailEnd type="none" w="med" len="med"/>
                    </a:lnL>
                    <a:lnR w="19050" cap="flat" cmpd="sng" algn="ctr">
                      <a:solidFill>
                        <a:srgbClr val="8B3A3B"/>
                      </a:solidFill>
                      <a:prstDash val="solid"/>
                      <a:round/>
                      <a:headEnd type="none" w="med" len="med"/>
                      <a:tailEnd type="none" w="med" len="med"/>
                    </a:lnR>
                    <a:lnT w="19050" cap="flat" cmpd="sng" algn="ctr">
                      <a:solidFill>
                        <a:srgbClr val="8B3A3B"/>
                      </a:solidFill>
                      <a:prstDash val="solid"/>
                      <a:round/>
                      <a:headEnd type="none" w="med" len="med"/>
                      <a:tailEnd type="none" w="med" len="med"/>
                    </a:lnT>
                    <a:lnB w="19050" cap="flat" cmpd="sng" algn="ctr">
                      <a:solidFill>
                        <a:srgbClr val="8B3A3B"/>
                      </a:solidFill>
                      <a:prstDash val="solid"/>
                      <a:round/>
                      <a:headEnd type="none" w="med" len="med"/>
                      <a:tailEnd type="none" w="med" len="med"/>
                    </a:lnB>
                    <a:solidFill>
                      <a:srgbClr val="FFC4C3"/>
                    </a:solidFill>
                  </a:tcPr>
                </a:tc>
                <a:extLst>
                  <a:ext uri="{0D108BD9-81ED-4DB2-BD59-A6C34878D82A}">
                    <a16:rowId xmlns:a16="http://schemas.microsoft.com/office/drawing/2014/main" val="4194229221"/>
                  </a:ext>
                </a:extLst>
              </a:tr>
              <a:tr h="441960">
                <a:tc>
                  <a:txBody>
                    <a:bodyPr/>
                    <a:lstStyle/>
                    <a:p>
                      <a:pPr algn="ctr"/>
                      <a:r>
                        <a:rPr lang="en-US" dirty="0"/>
                        <a:t>Entergy</a:t>
                      </a:r>
                      <a:r>
                        <a:rPr lang="en-US" baseline="0" dirty="0"/>
                        <a:t> (ETR)</a:t>
                      </a:r>
                      <a:endParaRPr lang="en-IN" dirty="0"/>
                    </a:p>
                  </a:txBody>
                  <a:tcPr anchor="ctr">
                    <a:lnL w="19050" cap="flat" cmpd="sng" algn="ctr">
                      <a:solidFill>
                        <a:srgbClr val="8B3A3B"/>
                      </a:solidFill>
                      <a:prstDash val="solid"/>
                      <a:round/>
                      <a:headEnd type="none" w="med" len="med"/>
                      <a:tailEnd type="none" w="med" len="med"/>
                    </a:lnL>
                    <a:lnR w="19050" cap="flat" cmpd="sng" algn="ctr">
                      <a:solidFill>
                        <a:srgbClr val="8B3A3B"/>
                      </a:solidFill>
                      <a:prstDash val="solid"/>
                      <a:round/>
                      <a:headEnd type="none" w="med" len="med"/>
                      <a:tailEnd type="none" w="med" len="med"/>
                    </a:lnR>
                    <a:lnT w="19050" cap="flat" cmpd="sng" algn="ctr">
                      <a:solidFill>
                        <a:srgbClr val="8B3A3B"/>
                      </a:solidFill>
                      <a:prstDash val="solid"/>
                      <a:round/>
                      <a:headEnd type="none" w="med" len="med"/>
                      <a:tailEnd type="none" w="med" len="med"/>
                    </a:lnT>
                    <a:lnB w="19050" cap="flat" cmpd="sng" algn="ctr">
                      <a:solidFill>
                        <a:srgbClr val="8B3A3B"/>
                      </a:solidFill>
                      <a:prstDash val="solid"/>
                      <a:round/>
                      <a:headEnd type="none" w="med" len="med"/>
                      <a:tailEnd type="none" w="med" len="med"/>
                    </a:lnB>
                    <a:solidFill>
                      <a:srgbClr val="E69E9D"/>
                    </a:solidFill>
                  </a:tcPr>
                </a:tc>
                <a:tc>
                  <a:txBody>
                    <a:bodyPr/>
                    <a:lstStyle/>
                    <a:p>
                      <a:pPr algn="ctr"/>
                      <a:r>
                        <a:rPr lang="en-US" dirty="0"/>
                        <a:t>178.5</a:t>
                      </a:r>
                      <a:endParaRPr lang="en-IN" dirty="0"/>
                    </a:p>
                  </a:txBody>
                  <a:tcPr anchor="ctr">
                    <a:lnL w="19050" cap="flat" cmpd="sng" algn="ctr">
                      <a:solidFill>
                        <a:srgbClr val="8B3A3B"/>
                      </a:solidFill>
                      <a:prstDash val="solid"/>
                      <a:round/>
                      <a:headEnd type="none" w="med" len="med"/>
                      <a:tailEnd type="none" w="med" len="med"/>
                    </a:lnL>
                    <a:lnR w="19050" cap="flat" cmpd="sng" algn="ctr">
                      <a:solidFill>
                        <a:srgbClr val="8B3A3B"/>
                      </a:solidFill>
                      <a:prstDash val="solid"/>
                      <a:round/>
                      <a:headEnd type="none" w="med" len="med"/>
                      <a:tailEnd type="none" w="med" len="med"/>
                    </a:lnR>
                    <a:lnT w="19050" cap="flat" cmpd="sng" algn="ctr">
                      <a:solidFill>
                        <a:srgbClr val="8B3A3B"/>
                      </a:solidFill>
                      <a:prstDash val="solid"/>
                      <a:round/>
                      <a:headEnd type="none" w="med" len="med"/>
                      <a:tailEnd type="none" w="med" len="med"/>
                    </a:lnT>
                    <a:lnB w="19050" cap="flat" cmpd="sng" algn="ctr">
                      <a:solidFill>
                        <a:srgbClr val="8B3A3B"/>
                      </a:solidFill>
                      <a:prstDash val="solid"/>
                      <a:round/>
                      <a:headEnd type="none" w="med" len="med"/>
                      <a:tailEnd type="none" w="med" len="med"/>
                    </a:lnB>
                    <a:solidFill>
                      <a:srgbClr val="E69E9D"/>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IN" dirty="0"/>
                        <a:t>×</a:t>
                      </a:r>
                    </a:p>
                  </a:txBody>
                  <a:tcPr anchor="ctr">
                    <a:lnL w="19050" cap="flat" cmpd="sng" algn="ctr">
                      <a:solidFill>
                        <a:srgbClr val="8B3A3B"/>
                      </a:solidFill>
                      <a:prstDash val="solid"/>
                      <a:round/>
                      <a:headEnd type="none" w="med" len="med"/>
                      <a:tailEnd type="none" w="med" len="med"/>
                    </a:lnL>
                    <a:lnR w="19050" cap="flat" cmpd="sng" algn="ctr">
                      <a:solidFill>
                        <a:srgbClr val="8B3A3B"/>
                      </a:solidFill>
                      <a:prstDash val="solid"/>
                      <a:round/>
                      <a:headEnd type="none" w="med" len="med"/>
                      <a:tailEnd type="none" w="med" len="med"/>
                    </a:lnR>
                    <a:lnT w="19050" cap="flat" cmpd="sng" algn="ctr">
                      <a:solidFill>
                        <a:srgbClr val="8B3A3B"/>
                      </a:solidFill>
                      <a:prstDash val="solid"/>
                      <a:round/>
                      <a:headEnd type="none" w="med" len="med"/>
                      <a:tailEnd type="none" w="med" len="med"/>
                    </a:lnT>
                    <a:lnB w="19050" cap="flat" cmpd="sng" algn="ctr">
                      <a:solidFill>
                        <a:srgbClr val="8B3A3B"/>
                      </a:solidFill>
                      <a:prstDash val="solid"/>
                      <a:round/>
                      <a:headEnd type="none" w="med" len="med"/>
                      <a:tailEnd type="none" w="med" len="med"/>
                    </a:lnB>
                    <a:solidFill>
                      <a:srgbClr val="E69E9D"/>
                    </a:solidFill>
                  </a:tcPr>
                </a:tc>
                <a:tc>
                  <a:txBody>
                    <a:bodyPr/>
                    <a:lstStyle/>
                    <a:p>
                      <a:pPr algn="ctr"/>
                      <a:r>
                        <a:rPr lang="en-US" dirty="0"/>
                        <a:t>$75.92</a:t>
                      </a:r>
                      <a:endParaRPr lang="en-IN" dirty="0"/>
                    </a:p>
                  </a:txBody>
                  <a:tcPr anchor="ctr">
                    <a:lnL w="19050" cap="flat" cmpd="sng" algn="ctr">
                      <a:solidFill>
                        <a:srgbClr val="8B3A3B"/>
                      </a:solidFill>
                      <a:prstDash val="solid"/>
                      <a:round/>
                      <a:headEnd type="none" w="med" len="med"/>
                      <a:tailEnd type="none" w="med" len="med"/>
                    </a:lnL>
                    <a:lnR w="19050" cap="flat" cmpd="sng" algn="ctr">
                      <a:solidFill>
                        <a:srgbClr val="8B3A3B"/>
                      </a:solidFill>
                      <a:prstDash val="solid"/>
                      <a:round/>
                      <a:headEnd type="none" w="med" len="med"/>
                      <a:tailEnd type="none" w="med" len="med"/>
                    </a:lnR>
                    <a:lnT w="19050" cap="flat" cmpd="sng" algn="ctr">
                      <a:solidFill>
                        <a:srgbClr val="8B3A3B"/>
                      </a:solidFill>
                      <a:prstDash val="solid"/>
                      <a:round/>
                      <a:headEnd type="none" w="med" len="med"/>
                      <a:tailEnd type="none" w="med" len="med"/>
                    </a:lnT>
                    <a:lnB w="19050" cap="flat" cmpd="sng" algn="ctr">
                      <a:solidFill>
                        <a:srgbClr val="8B3A3B"/>
                      </a:solidFill>
                      <a:prstDash val="solid"/>
                      <a:round/>
                      <a:headEnd type="none" w="med" len="med"/>
                      <a:tailEnd type="none" w="med" len="med"/>
                    </a:lnB>
                    <a:solidFill>
                      <a:srgbClr val="E69E9D"/>
                    </a:solidFill>
                  </a:tcPr>
                </a:tc>
                <a:tc>
                  <a:txBody>
                    <a:bodyPr/>
                    <a:lstStyle/>
                    <a:p>
                      <a:pPr algn="ctr"/>
                      <a:r>
                        <a:rPr lang="en-US" dirty="0"/>
                        <a:t>=</a:t>
                      </a:r>
                      <a:endParaRPr lang="en-IN" dirty="0"/>
                    </a:p>
                  </a:txBody>
                  <a:tcPr anchor="ctr">
                    <a:lnL w="19050" cap="flat" cmpd="sng" algn="ctr">
                      <a:solidFill>
                        <a:srgbClr val="8B3A3B"/>
                      </a:solidFill>
                      <a:prstDash val="solid"/>
                      <a:round/>
                      <a:headEnd type="none" w="med" len="med"/>
                      <a:tailEnd type="none" w="med" len="med"/>
                    </a:lnL>
                    <a:lnR w="19050" cap="flat" cmpd="sng" algn="ctr">
                      <a:solidFill>
                        <a:srgbClr val="8B3A3B"/>
                      </a:solidFill>
                      <a:prstDash val="solid"/>
                      <a:round/>
                      <a:headEnd type="none" w="med" len="med"/>
                      <a:tailEnd type="none" w="med" len="med"/>
                    </a:lnR>
                    <a:lnT w="19050" cap="flat" cmpd="sng" algn="ctr">
                      <a:solidFill>
                        <a:srgbClr val="8B3A3B"/>
                      </a:solidFill>
                      <a:prstDash val="solid"/>
                      <a:round/>
                      <a:headEnd type="none" w="med" len="med"/>
                      <a:tailEnd type="none" w="med" len="med"/>
                    </a:lnT>
                    <a:lnB w="19050" cap="flat" cmpd="sng" algn="ctr">
                      <a:solidFill>
                        <a:srgbClr val="8B3A3B"/>
                      </a:solidFill>
                      <a:prstDash val="solid"/>
                      <a:round/>
                      <a:headEnd type="none" w="med" len="med"/>
                      <a:tailEnd type="none" w="med" len="med"/>
                    </a:lnB>
                    <a:solidFill>
                      <a:srgbClr val="E69E9D"/>
                    </a:solidFill>
                  </a:tcPr>
                </a:tc>
                <a:tc>
                  <a:txBody>
                    <a:bodyPr/>
                    <a:lstStyle/>
                    <a:p>
                      <a:pPr algn="ctr"/>
                      <a:r>
                        <a:rPr lang="en-US" dirty="0"/>
                        <a:t>$13,551</a:t>
                      </a:r>
                      <a:endParaRPr lang="en-IN" dirty="0"/>
                    </a:p>
                  </a:txBody>
                  <a:tcPr anchor="ctr">
                    <a:lnL w="19050" cap="flat" cmpd="sng" algn="ctr">
                      <a:solidFill>
                        <a:srgbClr val="8B3A3B"/>
                      </a:solidFill>
                      <a:prstDash val="solid"/>
                      <a:round/>
                      <a:headEnd type="none" w="med" len="med"/>
                      <a:tailEnd type="none" w="med" len="med"/>
                    </a:lnL>
                    <a:lnR w="19050" cap="flat" cmpd="sng" algn="ctr">
                      <a:solidFill>
                        <a:srgbClr val="8B3A3B"/>
                      </a:solidFill>
                      <a:prstDash val="solid"/>
                      <a:round/>
                      <a:headEnd type="none" w="med" len="med"/>
                      <a:tailEnd type="none" w="med" len="med"/>
                    </a:lnR>
                    <a:lnT w="19050" cap="flat" cmpd="sng" algn="ctr">
                      <a:solidFill>
                        <a:srgbClr val="8B3A3B"/>
                      </a:solidFill>
                      <a:prstDash val="solid"/>
                      <a:round/>
                      <a:headEnd type="none" w="med" len="med"/>
                      <a:tailEnd type="none" w="med" len="med"/>
                    </a:lnT>
                    <a:lnB w="19050" cap="flat" cmpd="sng" algn="ctr">
                      <a:solidFill>
                        <a:srgbClr val="8B3A3B"/>
                      </a:solidFill>
                      <a:prstDash val="solid"/>
                      <a:round/>
                      <a:headEnd type="none" w="med" len="med"/>
                      <a:tailEnd type="none" w="med" len="med"/>
                    </a:lnB>
                    <a:solidFill>
                      <a:srgbClr val="E69E9D"/>
                    </a:solidFill>
                  </a:tcPr>
                </a:tc>
                <a:extLst>
                  <a:ext uri="{0D108BD9-81ED-4DB2-BD59-A6C34878D82A}">
                    <a16:rowId xmlns:a16="http://schemas.microsoft.com/office/drawing/2014/main" val="1404423709"/>
                  </a:ext>
                </a:extLst>
              </a:tr>
              <a:tr h="533400">
                <a:tc>
                  <a:txBody>
                    <a:bodyPr/>
                    <a:lstStyle/>
                    <a:p>
                      <a:pPr algn="ctr"/>
                      <a:r>
                        <a:rPr lang="en-US" dirty="0"/>
                        <a:t>Yum! Brands (YUM)</a:t>
                      </a:r>
                      <a:endParaRPr lang="en-IN" dirty="0"/>
                    </a:p>
                  </a:txBody>
                  <a:tcPr anchor="ctr">
                    <a:lnL w="19050" cap="flat" cmpd="sng" algn="ctr">
                      <a:solidFill>
                        <a:srgbClr val="8B3A3B"/>
                      </a:solidFill>
                      <a:prstDash val="solid"/>
                      <a:round/>
                      <a:headEnd type="none" w="med" len="med"/>
                      <a:tailEnd type="none" w="med" len="med"/>
                    </a:lnL>
                    <a:lnR w="19050" cap="flat" cmpd="sng" algn="ctr">
                      <a:solidFill>
                        <a:srgbClr val="8B3A3B"/>
                      </a:solidFill>
                      <a:prstDash val="solid"/>
                      <a:round/>
                      <a:headEnd type="none" w="med" len="med"/>
                      <a:tailEnd type="none" w="med" len="med"/>
                    </a:lnR>
                    <a:lnT w="19050" cap="flat" cmpd="sng" algn="ctr">
                      <a:solidFill>
                        <a:srgbClr val="8B3A3B"/>
                      </a:solidFill>
                      <a:prstDash val="solid"/>
                      <a:round/>
                      <a:headEnd type="none" w="med" len="med"/>
                      <a:tailEnd type="none" w="med" len="med"/>
                    </a:lnT>
                    <a:lnB w="19050" cap="flat" cmpd="sng" algn="ctr">
                      <a:solidFill>
                        <a:srgbClr val="8B3A3B"/>
                      </a:solidFill>
                      <a:prstDash val="solid"/>
                      <a:round/>
                      <a:headEnd type="none" w="med" len="med"/>
                      <a:tailEnd type="none" w="med" len="med"/>
                    </a:lnB>
                    <a:solidFill>
                      <a:srgbClr val="FFC4C3"/>
                    </a:solidFill>
                  </a:tcPr>
                </a:tc>
                <a:tc>
                  <a:txBody>
                    <a:bodyPr/>
                    <a:lstStyle/>
                    <a:p>
                      <a:pPr algn="ctr"/>
                      <a:r>
                        <a:rPr lang="en-US" dirty="0"/>
                        <a:t>408.7</a:t>
                      </a:r>
                      <a:endParaRPr lang="en-IN" dirty="0"/>
                    </a:p>
                  </a:txBody>
                  <a:tcPr anchor="ctr">
                    <a:lnL w="19050" cap="flat" cmpd="sng" algn="ctr">
                      <a:solidFill>
                        <a:srgbClr val="8B3A3B"/>
                      </a:solidFill>
                      <a:prstDash val="solid"/>
                      <a:round/>
                      <a:headEnd type="none" w="med" len="med"/>
                      <a:tailEnd type="none" w="med" len="med"/>
                    </a:lnL>
                    <a:lnR w="19050" cap="flat" cmpd="sng" algn="ctr">
                      <a:solidFill>
                        <a:srgbClr val="8B3A3B"/>
                      </a:solidFill>
                      <a:prstDash val="solid"/>
                      <a:round/>
                      <a:headEnd type="none" w="med" len="med"/>
                      <a:tailEnd type="none" w="med" len="med"/>
                    </a:lnR>
                    <a:lnT w="19050" cap="flat" cmpd="sng" algn="ctr">
                      <a:solidFill>
                        <a:srgbClr val="8B3A3B"/>
                      </a:solidFill>
                      <a:prstDash val="solid"/>
                      <a:round/>
                      <a:headEnd type="none" w="med" len="med"/>
                      <a:tailEnd type="none" w="med" len="med"/>
                    </a:lnT>
                    <a:lnB w="19050" cap="flat" cmpd="sng" algn="ctr">
                      <a:solidFill>
                        <a:srgbClr val="8B3A3B"/>
                      </a:solidFill>
                      <a:prstDash val="solid"/>
                      <a:round/>
                      <a:headEnd type="none" w="med" len="med"/>
                      <a:tailEnd type="none" w="med" len="med"/>
                    </a:lnB>
                    <a:solidFill>
                      <a:srgbClr val="FFC4C3"/>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IN" dirty="0"/>
                        <a:t>×</a:t>
                      </a:r>
                    </a:p>
                  </a:txBody>
                  <a:tcPr anchor="ctr">
                    <a:lnL w="19050" cap="flat" cmpd="sng" algn="ctr">
                      <a:solidFill>
                        <a:srgbClr val="8B3A3B"/>
                      </a:solidFill>
                      <a:prstDash val="solid"/>
                      <a:round/>
                      <a:headEnd type="none" w="med" len="med"/>
                      <a:tailEnd type="none" w="med" len="med"/>
                    </a:lnL>
                    <a:lnR w="19050" cap="flat" cmpd="sng" algn="ctr">
                      <a:solidFill>
                        <a:srgbClr val="8B3A3B"/>
                      </a:solidFill>
                      <a:prstDash val="solid"/>
                      <a:round/>
                      <a:headEnd type="none" w="med" len="med"/>
                      <a:tailEnd type="none" w="med" len="med"/>
                    </a:lnR>
                    <a:lnT w="19050" cap="flat" cmpd="sng" algn="ctr">
                      <a:solidFill>
                        <a:srgbClr val="8B3A3B"/>
                      </a:solidFill>
                      <a:prstDash val="solid"/>
                      <a:round/>
                      <a:headEnd type="none" w="med" len="med"/>
                      <a:tailEnd type="none" w="med" len="med"/>
                    </a:lnT>
                    <a:lnB w="19050" cap="flat" cmpd="sng" algn="ctr">
                      <a:solidFill>
                        <a:srgbClr val="8B3A3B"/>
                      </a:solidFill>
                      <a:prstDash val="solid"/>
                      <a:round/>
                      <a:headEnd type="none" w="med" len="med"/>
                      <a:tailEnd type="none" w="med" len="med"/>
                    </a:lnB>
                    <a:solidFill>
                      <a:srgbClr val="FFC4C3"/>
                    </a:solidFill>
                  </a:tcPr>
                </a:tc>
                <a:tc>
                  <a:txBody>
                    <a:bodyPr/>
                    <a:lstStyle/>
                    <a:p>
                      <a:pPr algn="ctr"/>
                      <a:r>
                        <a:rPr lang="en-US" dirty="0"/>
                        <a:t>$77.77</a:t>
                      </a:r>
                      <a:endParaRPr lang="en-IN" dirty="0"/>
                    </a:p>
                  </a:txBody>
                  <a:tcPr anchor="ctr">
                    <a:lnL w="19050" cap="flat" cmpd="sng" algn="ctr">
                      <a:solidFill>
                        <a:srgbClr val="8B3A3B"/>
                      </a:solidFill>
                      <a:prstDash val="solid"/>
                      <a:round/>
                      <a:headEnd type="none" w="med" len="med"/>
                      <a:tailEnd type="none" w="med" len="med"/>
                    </a:lnL>
                    <a:lnR w="19050" cap="flat" cmpd="sng" algn="ctr">
                      <a:solidFill>
                        <a:srgbClr val="8B3A3B"/>
                      </a:solidFill>
                      <a:prstDash val="solid"/>
                      <a:round/>
                      <a:headEnd type="none" w="med" len="med"/>
                      <a:tailEnd type="none" w="med" len="med"/>
                    </a:lnR>
                    <a:lnT w="19050" cap="flat" cmpd="sng" algn="ctr">
                      <a:solidFill>
                        <a:srgbClr val="8B3A3B"/>
                      </a:solidFill>
                      <a:prstDash val="solid"/>
                      <a:round/>
                      <a:headEnd type="none" w="med" len="med"/>
                      <a:tailEnd type="none" w="med" len="med"/>
                    </a:lnT>
                    <a:lnB w="19050" cap="flat" cmpd="sng" algn="ctr">
                      <a:solidFill>
                        <a:srgbClr val="8B3A3B"/>
                      </a:solidFill>
                      <a:prstDash val="solid"/>
                      <a:round/>
                      <a:headEnd type="none" w="med" len="med"/>
                      <a:tailEnd type="none" w="med" len="med"/>
                    </a:lnB>
                    <a:solidFill>
                      <a:srgbClr val="FFC4C3"/>
                    </a:solidFill>
                  </a:tcPr>
                </a:tc>
                <a:tc>
                  <a:txBody>
                    <a:bodyPr/>
                    <a:lstStyle/>
                    <a:p>
                      <a:pPr algn="ctr"/>
                      <a:r>
                        <a:rPr lang="en-US" dirty="0"/>
                        <a:t>=</a:t>
                      </a:r>
                      <a:endParaRPr lang="en-IN" dirty="0"/>
                    </a:p>
                  </a:txBody>
                  <a:tcPr anchor="ctr">
                    <a:lnL w="19050" cap="flat" cmpd="sng" algn="ctr">
                      <a:solidFill>
                        <a:srgbClr val="8B3A3B"/>
                      </a:solidFill>
                      <a:prstDash val="solid"/>
                      <a:round/>
                      <a:headEnd type="none" w="med" len="med"/>
                      <a:tailEnd type="none" w="med" len="med"/>
                    </a:lnL>
                    <a:lnR w="19050" cap="flat" cmpd="sng" algn="ctr">
                      <a:solidFill>
                        <a:srgbClr val="8B3A3B"/>
                      </a:solidFill>
                      <a:prstDash val="solid"/>
                      <a:round/>
                      <a:headEnd type="none" w="med" len="med"/>
                      <a:tailEnd type="none" w="med" len="med"/>
                    </a:lnR>
                    <a:lnT w="19050" cap="flat" cmpd="sng" algn="ctr">
                      <a:solidFill>
                        <a:srgbClr val="8B3A3B"/>
                      </a:solidFill>
                      <a:prstDash val="solid"/>
                      <a:round/>
                      <a:headEnd type="none" w="med" len="med"/>
                      <a:tailEnd type="none" w="med" len="med"/>
                    </a:lnT>
                    <a:lnB w="19050" cap="flat" cmpd="sng" algn="ctr">
                      <a:solidFill>
                        <a:srgbClr val="8B3A3B"/>
                      </a:solidFill>
                      <a:prstDash val="solid"/>
                      <a:round/>
                      <a:headEnd type="none" w="med" len="med"/>
                      <a:tailEnd type="none" w="med" len="med"/>
                    </a:lnB>
                    <a:solidFill>
                      <a:srgbClr val="FFC4C3"/>
                    </a:solidFill>
                  </a:tcPr>
                </a:tc>
                <a:tc>
                  <a:txBody>
                    <a:bodyPr/>
                    <a:lstStyle/>
                    <a:p>
                      <a:pPr algn="ctr"/>
                      <a:r>
                        <a:rPr lang="en-US" dirty="0"/>
                        <a:t>$31,875</a:t>
                      </a:r>
                      <a:endParaRPr lang="en-IN" dirty="0"/>
                    </a:p>
                  </a:txBody>
                  <a:tcPr anchor="ctr">
                    <a:lnL w="19050" cap="flat" cmpd="sng" algn="ctr">
                      <a:solidFill>
                        <a:srgbClr val="8B3A3B"/>
                      </a:solidFill>
                      <a:prstDash val="solid"/>
                      <a:round/>
                      <a:headEnd type="none" w="med" len="med"/>
                      <a:tailEnd type="none" w="med" len="med"/>
                    </a:lnL>
                    <a:lnR w="19050" cap="flat" cmpd="sng" algn="ctr">
                      <a:solidFill>
                        <a:srgbClr val="8B3A3B"/>
                      </a:solidFill>
                      <a:prstDash val="solid"/>
                      <a:round/>
                      <a:headEnd type="none" w="med" len="med"/>
                      <a:tailEnd type="none" w="med" len="med"/>
                    </a:lnR>
                    <a:lnT w="19050" cap="flat" cmpd="sng" algn="ctr">
                      <a:solidFill>
                        <a:srgbClr val="8B3A3B"/>
                      </a:solidFill>
                      <a:prstDash val="solid"/>
                      <a:round/>
                      <a:headEnd type="none" w="med" len="med"/>
                      <a:tailEnd type="none" w="med" len="med"/>
                    </a:lnT>
                    <a:lnB w="19050" cap="flat" cmpd="sng" algn="ctr">
                      <a:solidFill>
                        <a:srgbClr val="8B3A3B"/>
                      </a:solidFill>
                      <a:prstDash val="solid"/>
                      <a:round/>
                      <a:headEnd type="none" w="med" len="med"/>
                      <a:tailEnd type="none" w="med" len="med"/>
                    </a:lnB>
                    <a:solidFill>
                      <a:srgbClr val="FFC4C3"/>
                    </a:solidFill>
                  </a:tcPr>
                </a:tc>
                <a:extLst>
                  <a:ext uri="{0D108BD9-81ED-4DB2-BD59-A6C34878D82A}">
                    <a16:rowId xmlns:a16="http://schemas.microsoft.com/office/drawing/2014/main" val="896546203"/>
                  </a:ext>
                </a:extLst>
              </a:tr>
              <a:tr h="533400">
                <a:tc>
                  <a:txBody>
                    <a:bodyPr/>
                    <a:lstStyle/>
                    <a:p>
                      <a:pPr algn="ctr"/>
                      <a:r>
                        <a:rPr lang="en-US" dirty="0"/>
                        <a:t>General</a:t>
                      </a:r>
                      <a:r>
                        <a:rPr lang="en-US" baseline="0" dirty="0"/>
                        <a:t> Electric (GE)</a:t>
                      </a:r>
                      <a:endParaRPr lang="en-IN" dirty="0"/>
                    </a:p>
                  </a:txBody>
                  <a:tcPr anchor="ctr">
                    <a:lnL w="19050" cap="flat" cmpd="sng" algn="ctr">
                      <a:solidFill>
                        <a:srgbClr val="8B3A3B"/>
                      </a:solidFill>
                      <a:prstDash val="solid"/>
                      <a:round/>
                      <a:headEnd type="none" w="med" len="med"/>
                      <a:tailEnd type="none" w="med" len="med"/>
                    </a:lnL>
                    <a:lnR w="19050" cap="flat" cmpd="sng" algn="ctr">
                      <a:solidFill>
                        <a:srgbClr val="8B3A3B"/>
                      </a:solidFill>
                      <a:prstDash val="solid"/>
                      <a:round/>
                      <a:headEnd type="none" w="med" len="med"/>
                      <a:tailEnd type="none" w="med" len="med"/>
                    </a:lnR>
                    <a:lnT w="19050" cap="flat" cmpd="sng" algn="ctr">
                      <a:solidFill>
                        <a:srgbClr val="8B3A3B"/>
                      </a:solidFill>
                      <a:prstDash val="solid"/>
                      <a:round/>
                      <a:headEnd type="none" w="med" len="med"/>
                      <a:tailEnd type="none" w="med" len="med"/>
                    </a:lnT>
                    <a:lnB w="19050" cap="flat" cmpd="sng" algn="ctr">
                      <a:solidFill>
                        <a:srgbClr val="8B3A3B"/>
                      </a:solidFill>
                      <a:prstDash val="solid"/>
                      <a:round/>
                      <a:headEnd type="none" w="med" len="med"/>
                      <a:tailEnd type="none" w="med" len="med"/>
                    </a:lnB>
                    <a:solidFill>
                      <a:srgbClr val="E69E9D"/>
                    </a:solidFill>
                  </a:tcPr>
                </a:tc>
                <a:tc>
                  <a:txBody>
                    <a:bodyPr/>
                    <a:lstStyle/>
                    <a:p>
                      <a:pPr algn="ctr"/>
                      <a:r>
                        <a:rPr lang="en-US" dirty="0"/>
                        <a:t>9,331.0</a:t>
                      </a:r>
                      <a:endParaRPr lang="en-IN" dirty="0"/>
                    </a:p>
                  </a:txBody>
                  <a:tcPr anchor="ctr">
                    <a:lnL w="19050" cap="flat" cmpd="sng" algn="ctr">
                      <a:solidFill>
                        <a:srgbClr val="8B3A3B"/>
                      </a:solidFill>
                      <a:prstDash val="solid"/>
                      <a:round/>
                      <a:headEnd type="none" w="med" len="med"/>
                      <a:tailEnd type="none" w="med" len="med"/>
                    </a:lnL>
                    <a:lnR w="19050" cap="flat" cmpd="sng" algn="ctr">
                      <a:solidFill>
                        <a:srgbClr val="8B3A3B"/>
                      </a:solidFill>
                      <a:prstDash val="solid"/>
                      <a:round/>
                      <a:headEnd type="none" w="med" len="med"/>
                      <a:tailEnd type="none" w="med" len="med"/>
                    </a:lnR>
                    <a:lnT w="19050" cap="flat" cmpd="sng" algn="ctr">
                      <a:solidFill>
                        <a:srgbClr val="8B3A3B"/>
                      </a:solidFill>
                      <a:prstDash val="solid"/>
                      <a:round/>
                      <a:headEnd type="none" w="med" len="med"/>
                      <a:tailEnd type="none" w="med" len="med"/>
                    </a:lnT>
                    <a:lnB w="19050" cap="flat" cmpd="sng" algn="ctr">
                      <a:solidFill>
                        <a:srgbClr val="8B3A3B"/>
                      </a:solidFill>
                      <a:prstDash val="solid"/>
                      <a:round/>
                      <a:headEnd type="none" w="med" len="med"/>
                      <a:tailEnd type="none" w="med" len="med"/>
                    </a:lnB>
                    <a:solidFill>
                      <a:srgbClr val="E69E9D"/>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IN" dirty="0"/>
                        <a:t>×</a:t>
                      </a:r>
                    </a:p>
                  </a:txBody>
                  <a:tcPr anchor="ctr">
                    <a:lnL w="19050" cap="flat" cmpd="sng" algn="ctr">
                      <a:solidFill>
                        <a:srgbClr val="8B3A3B"/>
                      </a:solidFill>
                      <a:prstDash val="solid"/>
                      <a:round/>
                      <a:headEnd type="none" w="med" len="med"/>
                      <a:tailEnd type="none" w="med" len="med"/>
                    </a:lnL>
                    <a:lnR w="19050" cap="flat" cmpd="sng" algn="ctr">
                      <a:solidFill>
                        <a:srgbClr val="8B3A3B"/>
                      </a:solidFill>
                      <a:prstDash val="solid"/>
                      <a:round/>
                      <a:headEnd type="none" w="med" len="med"/>
                      <a:tailEnd type="none" w="med" len="med"/>
                    </a:lnR>
                    <a:lnT w="19050" cap="flat" cmpd="sng" algn="ctr">
                      <a:solidFill>
                        <a:srgbClr val="8B3A3B"/>
                      </a:solidFill>
                      <a:prstDash val="solid"/>
                      <a:round/>
                      <a:headEnd type="none" w="med" len="med"/>
                      <a:tailEnd type="none" w="med" len="med"/>
                    </a:lnT>
                    <a:lnB w="19050" cap="flat" cmpd="sng" algn="ctr">
                      <a:solidFill>
                        <a:srgbClr val="8B3A3B"/>
                      </a:solidFill>
                      <a:prstDash val="solid"/>
                      <a:round/>
                      <a:headEnd type="none" w="med" len="med"/>
                      <a:tailEnd type="none" w="med" len="med"/>
                    </a:lnB>
                    <a:solidFill>
                      <a:srgbClr val="E69E9D"/>
                    </a:solidFill>
                  </a:tcPr>
                </a:tc>
                <a:tc>
                  <a:txBody>
                    <a:bodyPr/>
                    <a:lstStyle/>
                    <a:p>
                      <a:pPr algn="ctr"/>
                      <a:r>
                        <a:rPr lang="en-US" dirty="0"/>
                        <a:t>$30.34</a:t>
                      </a:r>
                      <a:endParaRPr lang="en-IN" dirty="0"/>
                    </a:p>
                  </a:txBody>
                  <a:tcPr anchor="ctr">
                    <a:lnL w="19050" cap="flat" cmpd="sng" algn="ctr">
                      <a:solidFill>
                        <a:srgbClr val="8B3A3B"/>
                      </a:solidFill>
                      <a:prstDash val="solid"/>
                      <a:round/>
                      <a:headEnd type="none" w="med" len="med"/>
                      <a:tailEnd type="none" w="med" len="med"/>
                    </a:lnL>
                    <a:lnR w="19050" cap="flat" cmpd="sng" algn="ctr">
                      <a:solidFill>
                        <a:srgbClr val="8B3A3B"/>
                      </a:solidFill>
                      <a:prstDash val="solid"/>
                      <a:round/>
                      <a:headEnd type="none" w="med" len="med"/>
                      <a:tailEnd type="none" w="med" len="med"/>
                    </a:lnR>
                    <a:lnT w="19050" cap="flat" cmpd="sng" algn="ctr">
                      <a:solidFill>
                        <a:srgbClr val="8B3A3B"/>
                      </a:solidFill>
                      <a:prstDash val="solid"/>
                      <a:round/>
                      <a:headEnd type="none" w="med" len="med"/>
                      <a:tailEnd type="none" w="med" len="med"/>
                    </a:lnT>
                    <a:lnB w="19050" cap="flat" cmpd="sng" algn="ctr">
                      <a:solidFill>
                        <a:srgbClr val="8B3A3B"/>
                      </a:solidFill>
                      <a:prstDash val="solid"/>
                      <a:round/>
                      <a:headEnd type="none" w="med" len="med"/>
                      <a:tailEnd type="none" w="med" len="med"/>
                    </a:lnB>
                    <a:solidFill>
                      <a:srgbClr val="E69E9D"/>
                    </a:solidFill>
                  </a:tcPr>
                </a:tc>
                <a:tc>
                  <a:txBody>
                    <a:bodyPr/>
                    <a:lstStyle/>
                    <a:p>
                      <a:pPr algn="ctr"/>
                      <a:r>
                        <a:rPr lang="en-US" dirty="0"/>
                        <a:t>=</a:t>
                      </a:r>
                      <a:endParaRPr lang="en-IN" dirty="0"/>
                    </a:p>
                  </a:txBody>
                  <a:tcPr anchor="ctr">
                    <a:lnL w="19050" cap="flat" cmpd="sng" algn="ctr">
                      <a:solidFill>
                        <a:srgbClr val="8B3A3B"/>
                      </a:solidFill>
                      <a:prstDash val="solid"/>
                      <a:round/>
                      <a:headEnd type="none" w="med" len="med"/>
                      <a:tailEnd type="none" w="med" len="med"/>
                    </a:lnL>
                    <a:lnR w="19050" cap="flat" cmpd="sng" algn="ctr">
                      <a:solidFill>
                        <a:srgbClr val="8B3A3B"/>
                      </a:solidFill>
                      <a:prstDash val="solid"/>
                      <a:round/>
                      <a:headEnd type="none" w="med" len="med"/>
                      <a:tailEnd type="none" w="med" len="med"/>
                    </a:lnR>
                    <a:lnT w="19050" cap="flat" cmpd="sng" algn="ctr">
                      <a:solidFill>
                        <a:srgbClr val="8B3A3B"/>
                      </a:solidFill>
                      <a:prstDash val="solid"/>
                      <a:round/>
                      <a:headEnd type="none" w="med" len="med"/>
                      <a:tailEnd type="none" w="med" len="med"/>
                    </a:lnT>
                    <a:lnB w="19050" cap="flat" cmpd="sng" algn="ctr">
                      <a:solidFill>
                        <a:srgbClr val="8B3A3B"/>
                      </a:solidFill>
                      <a:prstDash val="solid"/>
                      <a:round/>
                      <a:headEnd type="none" w="med" len="med"/>
                      <a:tailEnd type="none" w="med" len="med"/>
                    </a:lnB>
                    <a:solidFill>
                      <a:srgbClr val="E69E9D"/>
                    </a:solidFill>
                  </a:tcPr>
                </a:tc>
                <a:tc>
                  <a:txBody>
                    <a:bodyPr/>
                    <a:lstStyle/>
                    <a:p>
                      <a:pPr algn="ctr"/>
                      <a:r>
                        <a:rPr lang="en-US" dirty="0"/>
                        <a:t>$283,091</a:t>
                      </a:r>
                      <a:endParaRPr lang="en-IN" dirty="0"/>
                    </a:p>
                  </a:txBody>
                  <a:tcPr anchor="ctr">
                    <a:lnL w="19050" cap="flat" cmpd="sng" algn="ctr">
                      <a:solidFill>
                        <a:srgbClr val="8B3A3B"/>
                      </a:solidFill>
                      <a:prstDash val="solid"/>
                      <a:round/>
                      <a:headEnd type="none" w="med" len="med"/>
                      <a:tailEnd type="none" w="med" len="med"/>
                    </a:lnL>
                    <a:lnR w="19050" cap="flat" cmpd="sng" algn="ctr">
                      <a:solidFill>
                        <a:srgbClr val="8B3A3B"/>
                      </a:solidFill>
                      <a:prstDash val="solid"/>
                      <a:round/>
                      <a:headEnd type="none" w="med" len="med"/>
                      <a:tailEnd type="none" w="med" len="med"/>
                    </a:lnR>
                    <a:lnT w="19050" cap="flat" cmpd="sng" algn="ctr">
                      <a:solidFill>
                        <a:srgbClr val="8B3A3B"/>
                      </a:solidFill>
                      <a:prstDash val="solid"/>
                      <a:round/>
                      <a:headEnd type="none" w="med" len="med"/>
                      <a:tailEnd type="none" w="med" len="med"/>
                    </a:lnT>
                    <a:lnB w="19050" cap="flat" cmpd="sng" algn="ctr">
                      <a:solidFill>
                        <a:srgbClr val="8B3A3B"/>
                      </a:solidFill>
                      <a:prstDash val="solid"/>
                      <a:round/>
                      <a:headEnd type="none" w="med" len="med"/>
                      <a:tailEnd type="none" w="med" len="med"/>
                    </a:lnB>
                    <a:solidFill>
                      <a:srgbClr val="E69E9D"/>
                    </a:solidFill>
                  </a:tcPr>
                </a:tc>
                <a:extLst>
                  <a:ext uri="{0D108BD9-81ED-4DB2-BD59-A6C34878D82A}">
                    <a16:rowId xmlns:a16="http://schemas.microsoft.com/office/drawing/2014/main" val="2515069214"/>
                  </a:ext>
                </a:extLst>
              </a:tr>
            </a:tbl>
          </a:graphicData>
        </a:graphic>
      </p:graphicFrame>
    </p:spTree>
    <p:extLst>
      <p:ext uri="{BB962C8B-B14F-4D97-AF65-F5344CB8AC3E}">
        <p14:creationId xmlns:p14="http://schemas.microsoft.com/office/powerpoint/2010/main" val="18769132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Crisis of 2007-2009</a:t>
            </a:r>
            <a:endParaRPr lang="en-US" dirty="0"/>
          </a:p>
        </p:txBody>
      </p:sp>
      <p:sp>
        <p:nvSpPr>
          <p:cNvPr id="3" name="Content Placeholder 2"/>
          <p:cNvSpPr>
            <a:spLocks noGrp="1"/>
          </p:cNvSpPr>
          <p:nvPr>
            <p:ph idx="1"/>
          </p:nvPr>
        </p:nvSpPr>
        <p:spPr/>
        <p:txBody>
          <a:bodyPr/>
          <a:lstStyle/>
          <a:p>
            <a:r>
              <a:rPr lang="en-US" dirty="0">
                <a:solidFill>
                  <a:schemeClr val="tx1">
                    <a:lumMod val="75000"/>
                    <a:lumOff val="25000"/>
                  </a:schemeClr>
                </a:solidFill>
              </a:rPr>
              <a:t>Easy money.</a:t>
            </a:r>
          </a:p>
          <a:p>
            <a:r>
              <a:rPr lang="en-US" dirty="0">
                <a:solidFill>
                  <a:schemeClr val="tx1">
                    <a:lumMod val="75000"/>
                    <a:lumOff val="25000"/>
                  </a:schemeClr>
                </a:solidFill>
              </a:rPr>
              <a:t>Subprime mortgages.</a:t>
            </a:r>
          </a:p>
          <a:p>
            <a:r>
              <a:rPr lang="en-US" dirty="0">
                <a:solidFill>
                  <a:schemeClr val="tx1">
                    <a:lumMod val="75000"/>
                    <a:lumOff val="25000"/>
                  </a:schemeClr>
                </a:solidFill>
              </a:rPr>
              <a:t>Mortgage backed securities.</a:t>
            </a:r>
          </a:p>
          <a:p>
            <a:r>
              <a:rPr lang="en-US" dirty="0">
                <a:solidFill>
                  <a:schemeClr val="tx1">
                    <a:lumMod val="75000"/>
                    <a:lumOff val="25000"/>
                  </a:schemeClr>
                </a:solidFill>
              </a:rPr>
              <a:t>Bear Sterns.</a:t>
            </a:r>
          </a:p>
          <a:p>
            <a:r>
              <a:rPr lang="en-US" dirty="0">
                <a:solidFill>
                  <a:schemeClr val="tx1">
                    <a:lumMod val="75000"/>
                    <a:lumOff val="25000"/>
                  </a:schemeClr>
                </a:solidFill>
              </a:rPr>
              <a:t>AIG.</a:t>
            </a:r>
          </a:p>
          <a:p>
            <a:r>
              <a:rPr lang="en-US" dirty="0">
                <a:solidFill>
                  <a:schemeClr val="tx1">
                    <a:lumMod val="75000"/>
                    <a:lumOff val="25000"/>
                  </a:schemeClr>
                </a:solidFill>
              </a:rPr>
              <a:t>IMF.</a:t>
            </a:r>
          </a:p>
          <a:p>
            <a:r>
              <a:rPr lang="en-US" dirty="0">
                <a:solidFill>
                  <a:schemeClr val="tx1">
                    <a:lumMod val="75000"/>
                    <a:lumOff val="25000"/>
                  </a:schemeClr>
                </a:solidFill>
              </a:rPr>
              <a:t>Greece.</a:t>
            </a:r>
          </a:p>
        </p:txBody>
      </p:sp>
    </p:spTree>
    <p:extLst>
      <p:ext uri="{BB962C8B-B14F-4D97-AF65-F5344CB8AC3E}">
        <p14:creationId xmlns:p14="http://schemas.microsoft.com/office/powerpoint/2010/main" val="612520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0"/>
            <a:ext cx="9144000" cy="2286000"/>
          </a:xfrm>
        </p:spPr>
        <p:txBody>
          <a:bodyPr/>
          <a:lstStyle/>
          <a:p>
            <a:pPr algn="ctr"/>
            <a:r>
              <a:rPr lang="en-US" sz="5400" b="1" dirty="0">
                <a:solidFill>
                  <a:schemeClr val="tx1"/>
                </a:solidFill>
              </a:rPr>
              <a:t>Accessibility Content</a:t>
            </a:r>
            <a:r>
              <a:rPr lang="en-US" sz="5400" b="1" dirty="0" smtClean="0">
                <a:solidFill>
                  <a:schemeClr val="tx1"/>
                </a:solidFill>
              </a:rPr>
              <a:t>:</a:t>
            </a:r>
            <a:br>
              <a:rPr lang="en-US" sz="5400" b="1" dirty="0" smtClean="0">
                <a:solidFill>
                  <a:schemeClr val="tx1"/>
                </a:solidFill>
              </a:rPr>
            </a:br>
            <a:r>
              <a:rPr lang="en-US" sz="5400" b="1" dirty="0" smtClean="0">
                <a:solidFill>
                  <a:schemeClr val="tx1"/>
                </a:solidFill>
              </a:rPr>
              <a:t>Text </a:t>
            </a:r>
            <a:r>
              <a:rPr lang="en-US" sz="5400" b="1" dirty="0">
                <a:solidFill>
                  <a:schemeClr val="tx1"/>
                </a:solidFill>
              </a:rPr>
              <a:t>Alternatives for Images</a:t>
            </a:r>
          </a:p>
        </p:txBody>
      </p:sp>
    </p:spTree>
    <p:extLst>
      <p:ext uri="{BB962C8B-B14F-4D97-AF65-F5344CB8AC3E}">
        <p14:creationId xmlns:p14="http://schemas.microsoft.com/office/powerpoint/2010/main" val="16615443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altLang="en-US" sz="3600" dirty="0"/>
              <a:t>The Flow of Savings to Corporations</a:t>
            </a:r>
            <a:r>
              <a:rPr lang="en-US" altLang="en-US" sz="1500" dirty="0"/>
              <a:t> </a:t>
            </a:r>
            <a:r>
              <a:rPr lang="en-US" altLang="en-US" sz="1500" dirty="0" smtClean="0"/>
              <a:t>1</a:t>
            </a:r>
            <a:r>
              <a:rPr lang="en-US" altLang="en-US" sz="1100" dirty="0" smtClean="0"/>
              <a:t> </a:t>
            </a:r>
            <a:r>
              <a:rPr lang="en-US" altLang="en-US" sz="1100" dirty="0"/>
              <a:t/>
            </a:r>
            <a:br>
              <a:rPr lang="en-US" altLang="en-US" sz="1100" dirty="0"/>
            </a:br>
            <a:r>
              <a:rPr lang="en-US" altLang="en-US" sz="3600" dirty="0"/>
              <a:t>Text Alternative</a:t>
            </a:r>
            <a:endParaRPr lang="en-US" sz="2800" dirty="0"/>
          </a:p>
        </p:txBody>
      </p:sp>
      <p:sp>
        <p:nvSpPr>
          <p:cNvPr id="3" name="Content Placeholder 2"/>
          <p:cNvSpPr>
            <a:spLocks noGrp="1"/>
          </p:cNvSpPr>
          <p:nvPr>
            <p:ph idx="1"/>
          </p:nvPr>
        </p:nvSpPr>
        <p:spPr/>
        <p:txBody>
          <a:bodyPr/>
          <a:lstStyle/>
          <a:p>
            <a:r>
              <a:rPr lang="en-US" sz="2400" dirty="0" smtClean="0"/>
              <a:t>A </a:t>
            </a:r>
            <a:r>
              <a:rPr lang="en-US" sz="2400" dirty="0"/>
              <a:t>box on the right is marked "investors: shareholders in closely held corporation." A box on the left is marked "corporation: investment in real assets." Investors points to corporation with the caption: cash raised from share issues. Another arrow points from corporation back to itself with the caption: cash reinvested</a:t>
            </a:r>
            <a:r>
              <a:rPr lang="en-US" sz="2400" dirty="0" smtClean="0"/>
              <a:t>.</a:t>
            </a:r>
            <a:endParaRPr lang="en-US" sz="2400" dirty="0"/>
          </a:p>
        </p:txBody>
      </p:sp>
      <p:sp>
        <p:nvSpPr>
          <p:cNvPr id="2" name="Text Placeholder 3"/>
          <p:cNvSpPr>
            <a:spLocks noGrp="1"/>
          </p:cNvSpPr>
          <p:nvPr>
            <p:ph type="body" sz="quarter" idx="12"/>
          </p:nvPr>
        </p:nvSpPr>
        <p:spPr/>
        <p:txBody>
          <a:bodyPr/>
          <a:lstStyle/>
          <a:p>
            <a:r>
              <a:rPr lang="en-US" dirty="0">
                <a:hlinkClick r:id="rId2" action="ppaction://hlinksldjump"/>
              </a:rPr>
              <a:t>Return to slide containing original image</a:t>
            </a:r>
            <a:endParaRPr lang="en-US" dirty="0">
              <a:hlinkClick r:id="rId3" action="ppaction://hlinksldjump"/>
            </a:endParaRPr>
          </a:p>
        </p:txBody>
      </p:sp>
    </p:spTree>
    <p:extLst>
      <p:ext uri="{BB962C8B-B14F-4D97-AF65-F5344CB8AC3E}">
        <p14:creationId xmlns:p14="http://schemas.microsoft.com/office/powerpoint/2010/main" val="29120082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altLang="en-US" sz="3600" dirty="0"/>
              <a:t>The Flow of Savings to Corporations</a:t>
            </a:r>
            <a:r>
              <a:rPr lang="en-US" altLang="en-US" sz="1500" dirty="0"/>
              <a:t> 2</a:t>
            </a:r>
            <a:r>
              <a:rPr lang="en-US" altLang="en-US" sz="1100" dirty="0"/>
              <a:t> </a:t>
            </a:r>
            <a:br>
              <a:rPr lang="en-US" altLang="en-US" sz="1100" dirty="0"/>
            </a:br>
            <a:r>
              <a:rPr lang="en-US" altLang="en-US" sz="3600" dirty="0"/>
              <a:t>Text Alternative</a:t>
            </a:r>
            <a:endParaRPr lang="en-US" sz="2800" dirty="0"/>
          </a:p>
        </p:txBody>
      </p:sp>
      <p:sp>
        <p:nvSpPr>
          <p:cNvPr id="3" name="Content Placeholder 2"/>
          <p:cNvSpPr>
            <a:spLocks noGrp="1"/>
          </p:cNvSpPr>
          <p:nvPr>
            <p:ph idx="1"/>
          </p:nvPr>
        </p:nvSpPr>
        <p:spPr/>
        <p:txBody>
          <a:bodyPr/>
          <a:lstStyle/>
          <a:p>
            <a:r>
              <a:rPr lang="en-US" sz="2200" dirty="0"/>
              <a:t>This chart shows four boxes with directional arrows between them.  The box labeled Investors Worldwide has directional arrows to two boxes. The first is labeled in bold Financial Markets, followed by a regular text list including Stock markets, Fixed-income markets, and Money Markets. The second box contains the bolded text, Financial Institutions, followed by </a:t>
            </a:r>
            <a:r>
              <a:rPr lang="en-US" sz="2200" dirty="0" err="1"/>
              <a:t>unbolded</a:t>
            </a:r>
            <a:r>
              <a:rPr lang="en-US" sz="2200" dirty="0"/>
              <a:t> text Banks and Insurance companies. Another bolded line follows: Financial Intermediaries, with the </a:t>
            </a:r>
            <a:r>
              <a:rPr lang="en-US" sz="2200" dirty="0" err="1"/>
              <a:t>unbolded</a:t>
            </a:r>
            <a:r>
              <a:rPr lang="en-US" sz="2200" dirty="0"/>
              <a:t> list, Mutual Funds and Pension Funds following. The two blocks described as leading from Investors Worldwide have a two-direction arrow between them. The fourth box, labeled with bolded Corporation with Investment in real assets </a:t>
            </a:r>
            <a:r>
              <a:rPr lang="en-US" sz="2200" dirty="0" err="1"/>
              <a:t>unbolded</a:t>
            </a:r>
            <a:r>
              <a:rPr lang="en-US" sz="2200" dirty="0"/>
              <a:t>, has arrows coming from the two Financial boxes previously described. The Corporation box also has an arrow leading onto itself labeled Reinvestment.</a:t>
            </a:r>
          </a:p>
        </p:txBody>
      </p:sp>
      <p:sp>
        <p:nvSpPr>
          <p:cNvPr id="2" name="Text Placeholder 3"/>
          <p:cNvSpPr>
            <a:spLocks noGrp="1"/>
          </p:cNvSpPr>
          <p:nvPr>
            <p:ph type="body" sz="quarter" idx="12"/>
          </p:nvPr>
        </p:nvSpPr>
        <p:spPr/>
        <p:txBody>
          <a:bodyPr/>
          <a:lstStyle/>
          <a:p>
            <a:r>
              <a:rPr lang="en-US" dirty="0">
                <a:hlinkClick r:id="rId2" action="ppaction://hlinksldjump"/>
              </a:rPr>
              <a:t>Return to slide containing original image</a:t>
            </a:r>
            <a:endParaRPr lang="en-US" dirty="0">
              <a:hlinkClick r:id="rId3" action="ppaction://hlinksldjump"/>
            </a:endParaRPr>
          </a:p>
        </p:txBody>
      </p:sp>
    </p:spTree>
    <p:extLst>
      <p:ext uri="{BB962C8B-B14F-4D97-AF65-F5344CB8AC3E}">
        <p14:creationId xmlns:p14="http://schemas.microsoft.com/office/powerpoint/2010/main" val="9650141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altLang="en-US" dirty="0"/>
              <a:t>The Importance of Financial Markets</a:t>
            </a:r>
            <a:r>
              <a:rPr lang="en-US" altLang="en-US" sz="1500" dirty="0"/>
              <a:t> 1</a:t>
            </a:r>
            <a:endParaRPr lang="en-US" sz="1500" dirty="0"/>
          </a:p>
        </p:txBody>
      </p:sp>
      <p:sp>
        <p:nvSpPr>
          <p:cNvPr id="3" name="Content Placeholder 2"/>
          <p:cNvSpPr>
            <a:spLocks noGrp="1"/>
          </p:cNvSpPr>
          <p:nvPr>
            <p:ph idx="1"/>
          </p:nvPr>
        </p:nvSpPr>
        <p:spPr/>
        <p:txBody>
          <a:bodyPr/>
          <a:lstStyle/>
          <a:p>
            <a:r>
              <a:rPr lang="en-US" dirty="0"/>
              <a:t>Businesses have to go to financial markets and institutions for the financing they need to grow.</a:t>
            </a:r>
            <a:endParaRPr lang="en-US" altLang="en-US" dirty="0"/>
          </a:p>
          <a:p>
            <a:r>
              <a:rPr lang="en-US" altLang="en-US" dirty="0"/>
              <a:t>Financing Decision.</a:t>
            </a:r>
          </a:p>
          <a:p>
            <a:pPr lvl="1"/>
            <a:r>
              <a:rPr lang="en-US" altLang="en-US" dirty="0"/>
              <a:t>Source of Funds (Capital).</a:t>
            </a:r>
          </a:p>
          <a:p>
            <a:pPr lvl="1"/>
            <a:r>
              <a:rPr lang="en-US" altLang="en-US" dirty="0"/>
              <a:t>Capital Structure.</a:t>
            </a:r>
          </a:p>
        </p:txBody>
      </p:sp>
    </p:spTree>
    <p:extLst>
      <p:ext uri="{BB962C8B-B14F-4D97-AF65-F5344CB8AC3E}">
        <p14:creationId xmlns:p14="http://schemas.microsoft.com/office/powerpoint/2010/main" val="8934043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altLang="en-US" sz="3600" dirty="0"/>
              <a:t>The Flow of Savings to Corporations</a:t>
            </a:r>
            <a:r>
              <a:rPr lang="en-US" altLang="en-US" sz="1500" dirty="0"/>
              <a:t> </a:t>
            </a:r>
            <a:r>
              <a:rPr lang="en-US" altLang="en-US" sz="1500" dirty="0" smtClean="0"/>
              <a:t>5</a:t>
            </a:r>
            <a:r>
              <a:rPr lang="en-US" altLang="en-US" sz="1100" dirty="0" smtClean="0"/>
              <a:t> </a:t>
            </a:r>
            <a:r>
              <a:rPr lang="en-US" altLang="en-US" sz="1100" dirty="0"/>
              <a:t/>
            </a:r>
            <a:br>
              <a:rPr lang="en-US" altLang="en-US" sz="1100" dirty="0"/>
            </a:br>
            <a:r>
              <a:rPr lang="en-US" altLang="en-US" sz="3600" dirty="0"/>
              <a:t>Text Alternative</a:t>
            </a:r>
            <a:endParaRPr lang="en-US" sz="2800" dirty="0"/>
          </a:p>
        </p:txBody>
      </p:sp>
      <p:sp>
        <p:nvSpPr>
          <p:cNvPr id="3" name="Content Placeholder 2"/>
          <p:cNvSpPr>
            <a:spLocks noGrp="1"/>
          </p:cNvSpPr>
          <p:nvPr>
            <p:ph idx="1"/>
          </p:nvPr>
        </p:nvSpPr>
        <p:spPr/>
        <p:txBody>
          <a:bodyPr/>
          <a:lstStyle/>
          <a:p>
            <a:r>
              <a:rPr lang="en-US" sz="2400" dirty="0" smtClean="0"/>
              <a:t>Fixed-income </a:t>
            </a:r>
            <a:r>
              <a:rPr lang="en-US" sz="2400" dirty="0"/>
              <a:t>market - Market for debt securities. </a:t>
            </a:r>
          </a:p>
          <a:p>
            <a:r>
              <a:rPr lang="en-US" sz="2400" dirty="0"/>
              <a:t>Capital market - Market for long-term financing. </a:t>
            </a:r>
          </a:p>
          <a:p>
            <a:r>
              <a:rPr lang="en-US" sz="2400" dirty="0"/>
              <a:t>Money market - Market for short-term financing (less than 1 year).</a:t>
            </a:r>
            <a:endParaRPr lang="en-US" sz="2400" dirty="0"/>
          </a:p>
        </p:txBody>
      </p:sp>
      <p:sp>
        <p:nvSpPr>
          <p:cNvPr id="2" name="Text Placeholder 3"/>
          <p:cNvSpPr>
            <a:spLocks noGrp="1"/>
          </p:cNvSpPr>
          <p:nvPr>
            <p:ph type="body" sz="quarter" idx="12"/>
          </p:nvPr>
        </p:nvSpPr>
        <p:spPr/>
        <p:txBody>
          <a:bodyPr/>
          <a:lstStyle/>
          <a:p>
            <a:r>
              <a:rPr lang="en-US" dirty="0">
                <a:hlinkClick r:id="rId2" action="ppaction://hlinksldjump"/>
              </a:rPr>
              <a:t>Return to slide containing original image</a:t>
            </a:r>
            <a:endParaRPr lang="en-US" dirty="0">
              <a:hlinkClick r:id="rId3" action="ppaction://hlinksldjump"/>
            </a:endParaRPr>
          </a:p>
        </p:txBody>
      </p:sp>
    </p:spTree>
    <p:extLst>
      <p:ext uri="{BB962C8B-B14F-4D97-AF65-F5344CB8AC3E}">
        <p14:creationId xmlns:p14="http://schemas.microsoft.com/office/powerpoint/2010/main" val="30994496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altLang="en-US" sz="3600" dirty="0"/>
              <a:t>The Flow of Savings to Corporations</a:t>
            </a:r>
            <a:r>
              <a:rPr lang="en-US" altLang="en-US" sz="1500" dirty="0"/>
              <a:t> </a:t>
            </a:r>
            <a:r>
              <a:rPr lang="en-US" altLang="en-US" sz="1500" dirty="0" smtClean="0"/>
              <a:t>7</a:t>
            </a:r>
            <a:r>
              <a:rPr lang="en-US" altLang="en-US" sz="1100" dirty="0" smtClean="0"/>
              <a:t> </a:t>
            </a:r>
            <a:r>
              <a:rPr lang="en-US" altLang="en-US" sz="1100" dirty="0"/>
              <a:t/>
            </a:r>
            <a:br>
              <a:rPr lang="en-US" altLang="en-US" sz="1100" dirty="0"/>
            </a:br>
            <a:r>
              <a:rPr lang="en-US" altLang="en-US" sz="3600" dirty="0"/>
              <a:t>Text Alternative</a:t>
            </a:r>
            <a:endParaRPr lang="en-US" sz="2800" dirty="0"/>
          </a:p>
        </p:txBody>
      </p:sp>
      <p:sp>
        <p:nvSpPr>
          <p:cNvPr id="3" name="Content Placeholder 2"/>
          <p:cNvSpPr>
            <a:spLocks noGrp="1"/>
          </p:cNvSpPr>
          <p:nvPr>
            <p:ph idx="1"/>
          </p:nvPr>
        </p:nvSpPr>
        <p:spPr/>
        <p:txBody>
          <a:bodyPr/>
          <a:lstStyle/>
          <a:p>
            <a:r>
              <a:rPr lang="en-US" sz="2400" dirty="0" smtClean="0"/>
              <a:t>This </a:t>
            </a:r>
            <a:r>
              <a:rPr lang="en-US" sz="2400" dirty="0"/>
              <a:t>graph depicts a prediction market for the 4 leading 2016 Republican Presidential candidates. A 5th is added to represent the rest of the field.</a:t>
            </a:r>
          </a:p>
          <a:p>
            <a:r>
              <a:rPr lang="en-US" sz="2400" dirty="0"/>
              <a:t>This time-series graph shows dates from 1/25/16 to 5/15/16 on the x-axis and price in $ ranging from 0 to 1 on the y-axis. There are five lines shown on the graph representing the four leaders for the 2016 Republican Convention Nomination, with a fifth line representing the rest of the field combined. The lines show Trump in the lead through nearly the entire time span, with a dip in early February, when Rubio had a high upswing. Trump's other notable dip was in mid-April, but no other candidate surpassed him during that dip.</a:t>
            </a:r>
            <a:endParaRPr lang="en-US" sz="2400" dirty="0"/>
          </a:p>
        </p:txBody>
      </p:sp>
      <p:sp>
        <p:nvSpPr>
          <p:cNvPr id="2" name="Text Placeholder 3"/>
          <p:cNvSpPr>
            <a:spLocks noGrp="1"/>
          </p:cNvSpPr>
          <p:nvPr>
            <p:ph type="body" sz="quarter" idx="12"/>
          </p:nvPr>
        </p:nvSpPr>
        <p:spPr/>
        <p:txBody>
          <a:bodyPr/>
          <a:lstStyle/>
          <a:p>
            <a:r>
              <a:rPr lang="en-US" dirty="0">
                <a:hlinkClick r:id="rId2" action="ppaction://hlinksldjump"/>
              </a:rPr>
              <a:t>Return to slide containing original image</a:t>
            </a:r>
            <a:endParaRPr lang="en-US" dirty="0">
              <a:hlinkClick r:id="rId3" action="ppaction://hlinksldjump"/>
            </a:endParaRPr>
          </a:p>
        </p:txBody>
      </p:sp>
    </p:spTree>
    <p:extLst>
      <p:ext uri="{BB962C8B-B14F-4D97-AF65-F5344CB8AC3E}">
        <p14:creationId xmlns:p14="http://schemas.microsoft.com/office/powerpoint/2010/main" val="20480189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altLang="en-US" sz="3600" dirty="0"/>
              <a:t>The Flow of Savings to Corporations</a:t>
            </a:r>
            <a:r>
              <a:rPr lang="en-US" altLang="en-US" sz="1500" dirty="0"/>
              <a:t> </a:t>
            </a:r>
            <a:r>
              <a:rPr lang="en-US" altLang="en-US" sz="1500" dirty="0" smtClean="0"/>
              <a:t>10</a:t>
            </a:r>
            <a:r>
              <a:rPr lang="en-US" altLang="en-US" sz="1100" dirty="0" smtClean="0"/>
              <a:t> </a:t>
            </a:r>
            <a:r>
              <a:rPr lang="en-US" altLang="en-US" sz="1100" dirty="0"/>
              <a:t/>
            </a:r>
            <a:br>
              <a:rPr lang="en-US" altLang="en-US" sz="1100" dirty="0"/>
            </a:br>
            <a:r>
              <a:rPr lang="en-US" altLang="en-US" sz="3600" dirty="0"/>
              <a:t>Text Alternative</a:t>
            </a:r>
            <a:endParaRPr lang="en-US" sz="2800" dirty="0"/>
          </a:p>
        </p:txBody>
      </p:sp>
      <p:sp>
        <p:nvSpPr>
          <p:cNvPr id="3" name="Content Placeholder 2"/>
          <p:cNvSpPr>
            <a:spLocks noGrp="1"/>
          </p:cNvSpPr>
          <p:nvPr>
            <p:ph idx="1"/>
          </p:nvPr>
        </p:nvSpPr>
        <p:spPr/>
        <p:txBody>
          <a:bodyPr/>
          <a:lstStyle/>
          <a:p>
            <a:r>
              <a:rPr lang="en-US" sz="2400" dirty="0" smtClean="0"/>
              <a:t>Three </a:t>
            </a:r>
            <a:r>
              <a:rPr lang="en-US" sz="2400" dirty="0"/>
              <a:t>boxes labeled Bank of America, Explorer Fund, and Investors are shown. From Bank of America, an arrow labeled Sells Shares leads to Explorer Fund. From Explorer Fund an arrow labeled Issues shares leads to  Investors. From Investors an arrow labeled with a dollar symbol leads back to Explorer Fund. From Explorer fund an arrow labeled with the dollar symbol leads to the Bank of America.</a:t>
            </a:r>
            <a:endParaRPr lang="en-US" sz="2400" dirty="0"/>
          </a:p>
        </p:txBody>
      </p:sp>
      <p:sp>
        <p:nvSpPr>
          <p:cNvPr id="2" name="Text Placeholder 3"/>
          <p:cNvSpPr>
            <a:spLocks noGrp="1"/>
          </p:cNvSpPr>
          <p:nvPr>
            <p:ph type="body" sz="quarter" idx="12"/>
          </p:nvPr>
        </p:nvSpPr>
        <p:spPr/>
        <p:txBody>
          <a:bodyPr/>
          <a:lstStyle/>
          <a:p>
            <a:r>
              <a:rPr lang="en-US" dirty="0">
                <a:hlinkClick r:id="rId2" action="ppaction://hlinksldjump"/>
              </a:rPr>
              <a:t>Return to slide containing original image</a:t>
            </a:r>
            <a:endParaRPr lang="en-US" dirty="0">
              <a:hlinkClick r:id="rId3" action="ppaction://hlinksldjump"/>
            </a:endParaRPr>
          </a:p>
        </p:txBody>
      </p:sp>
    </p:spTree>
    <p:extLst>
      <p:ext uri="{BB962C8B-B14F-4D97-AF65-F5344CB8AC3E}">
        <p14:creationId xmlns:p14="http://schemas.microsoft.com/office/powerpoint/2010/main" val="30717241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altLang="en-US" sz="3600" dirty="0"/>
              <a:t>The Flow of Savings to Corporations</a:t>
            </a:r>
            <a:r>
              <a:rPr lang="en-US" altLang="en-US" sz="1500" dirty="0"/>
              <a:t> </a:t>
            </a:r>
            <a:r>
              <a:rPr lang="en-US" altLang="en-US" sz="1500" dirty="0" smtClean="0"/>
              <a:t>11</a:t>
            </a:r>
            <a:r>
              <a:rPr lang="en-US" altLang="en-US" sz="1100" dirty="0" smtClean="0"/>
              <a:t> </a:t>
            </a:r>
            <a:r>
              <a:rPr lang="en-US" altLang="en-US" sz="1100" dirty="0"/>
              <a:t/>
            </a:r>
            <a:br>
              <a:rPr lang="en-US" altLang="en-US" sz="1100" dirty="0"/>
            </a:br>
            <a:r>
              <a:rPr lang="en-US" altLang="en-US" sz="3600" dirty="0"/>
              <a:t>Text Alternative</a:t>
            </a:r>
            <a:endParaRPr lang="en-US" sz="2800" dirty="0"/>
          </a:p>
        </p:txBody>
      </p:sp>
      <p:sp>
        <p:nvSpPr>
          <p:cNvPr id="3" name="Content Placeholder 2"/>
          <p:cNvSpPr>
            <a:spLocks noGrp="1"/>
          </p:cNvSpPr>
          <p:nvPr>
            <p:ph idx="1"/>
          </p:nvPr>
        </p:nvSpPr>
        <p:spPr/>
        <p:txBody>
          <a:bodyPr/>
          <a:lstStyle/>
          <a:p>
            <a:r>
              <a:rPr lang="en-US" sz="2400" dirty="0" smtClean="0"/>
              <a:t>The </a:t>
            </a:r>
            <a:r>
              <a:rPr lang="en-US" sz="2400" dirty="0"/>
              <a:t>chart shows company marked at the top with a downward arrow marked obligations. This leads to intermediaries which include banks, insurance companies, and brokerage firms. An upward arrow labeled funds leads from intermediaries back up to company.</a:t>
            </a:r>
            <a:endParaRPr lang="en-US" sz="2400" dirty="0"/>
          </a:p>
        </p:txBody>
      </p:sp>
      <p:sp>
        <p:nvSpPr>
          <p:cNvPr id="2" name="Text Placeholder 3"/>
          <p:cNvSpPr>
            <a:spLocks noGrp="1"/>
          </p:cNvSpPr>
          <p:nvPr>
            <p:ph type="body" sz="quarter" idx="12"/>
          </p:nvPr>
        </p:nvSpPr>
        <p:spPr/>
        <p:txBody>
          <a:bodyPr/>
          <a:lstStyle/>
          <a:p>
            <a:r>
              <a:rPr lang="en-US" dirty="0">
                <a:hlinkClick r:id="rId2" action="ppaction://hlinksldjump"/>
              </a:rPr>
              <a:t>Return to slide containing original image</a:t>
            </a:r>
            <a:endParaRPr lang="en-US" dirty="0">
              <a:hlinkClick r:id="rId3" action="ppaction://hlinksldjump"/>
            </a:endParaRPr>
          </a:p>
        </p:txBody>
      </p:sp>
    </p:spTree>
    <p:extLst>
      <p:ext uri="{BB962C8B-B14F-4D97-AF65-F5344CB8AC3E}">
        <p14:creationId xmlns:p14="http://schemas.microsoft.com/office/powerpoint/2010/main" val="14928221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altLang="en-US" sz="3600" dirty="0"/>
              <a:t>The Flow of Savings to Corporations</a:t>
            </a:r>
            <a:r>
              <a:rPr lang="en-US" altLang="en-US" sz="1500" dirty="0"/>
              <a:t> </a:t>
            </a:r>
            <a:r>
              <a:rPr lang="en-US" altLang="en-US" sz="1500" dirty="0" smtClean="0"/>
              <a:t>12</a:t>
            </a:r>
            <a:r>
              <a:rPr lang="en-US" altLang="en-US" sz="1100" dirty="0" smtClean="0"/>
              <a:t> </a:t>
            </a:r>
            <a:r>
              <a:rPr lang="en-US" altLang="en-US" sz="1100" dirty="0"/>
              <a:t/>
            </a:r>
            <a:br>
              <a:rPr lang="en-US" altLang="en-US" sz="1100" dirty="0"/>
            </a:br>
            <a:r>
              <a:rPr lang="en-US" altLang="en-US" sz="3600" dirty="0"/>
              <a:t>Text Alternative</a:t>
            </a:r>
            <a:endParaRPr lang="en-US" sz="2800" dirty="0"/>
          </a:p>
        </p:txBody>
      </p:sp>
      <p:sp>
        <p:nvSpPr>
          <p:cNvPr id="3" name="Content Placeholder 2"/>
          <p:cNvSpPr>
            <a:spLocks noGrp="1"/>
          </p:cNvSpPr>
          <p:nvPr>
            <p:ph idx="1"/>
          </p:nvPr>
        </p:nvSpPr>
        <p:spPr/>
        <p:txBody>
          <a:bodyPr/>
          <a:lstStyle/>
          <a:p>
            <a:r>
              <a:rPr lang="en-US" sz="2400" dirty="0" smtClean="0"/>
              <a:t>The </a:t>
            </a:r>
            <a:r>
              <a:rPr lang="en-US" sz="2400" dirty="0"/>
              <a:t>chart shows intermediaries marked at the top with a downward arrow marked obligations. This leads to investors which include depositors, policy holders, and investors. An upward arrow labeled funds leads from investors back up to intermediaries.</a:t>
            </a:r>
            <a:endParaRPr lang="en-US" sz="2400" dirty="0"/>
          </a:p>
        </p:txBody>
      </p:sp>
      <p:sp>
        <p:nvSpPr>
          <p:cNvPr id="2" name="Text Placeholder 3"/>
          <p:cNvSpPr>
            <a:spLocks noGrp="1"/>
          </p:cNvSpPr>
          <p:nvPr>
            <p:ph type="body" sz="quarter" idx="12"/>
          </p:nvPr>
        </p:nvSpPr>
        <p:spPr/>
        <p:txBody>
          <a:bodyPr/>
          <a:lstStyle/>
          <a:p>
            <a:r>
              <a:rPr lang="en-US" dirty="0">
                <a:hlinkClick r:id="rId2" action="ppaction://hlinksldjump"/>
              </a:rPr>
              <a:t>Return to slide containing original image</a:t>
            </a:r>
            <a:endParaRPr lang="en-US" dirty="0">
              <a:hlinkClick r:id="rId3" action="ppaction://hlinksldjump"/>
            </a:endParaRPr>
          </a:p>
        </p:txBody>
      </p:sp>
    </p:spTree>
    <p:extLst>
      <p:ext uri="{BB962C8B-B14F-4D97-AF65-F5344CB8AC3E}">
        <p14:creationId xmlns:p14="http://schemas.microsoft.com/office/powerpoint/2010/main" val="40289800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altLang="en-US" sz="3600" dirty="0"/>
              <a:t>The Flow of Savings to Corporations</a:t>
            </a:r>
            <a:r>
              <a:rPr lang="en-US" altLang="en-US" sz="1500" dirty="0"/>
              <a:t> </a:t>
            </a:r>
            <a:r>
              <a:rPr lang="en-US" altLang="en-US" sz="1500" dirty="0" smtClean="0"/>
              <a:t>13</a:t>
            </a:r>
            <a:r>
              <a:rPr lang="en-US" altLang="en-US" sz="1100" dirty="0" smtClean="0"/>
              <a:t> </a:t>
            </a:r>
            <a:r>
              <a:rPr lang="en-US" altLang="en-US" sz="1100" dirty="0"/>
              <a:t/>
            </a:r>
            <a:br>
              <a:rPr lang="en-US" altLang="en-US" sz="1100" dirty="0"/>
            </a:br>
            <a:r>
              <a:rPr lang="en-US" altLang="en-US" sz="3600" dirty="0"/>
              <a:t>Text Alternative</a:t>
            </a:r>
            <a:endParaRPr lang="en-US" sz="2800" dirty="0"/>
          </a:p>
        </p:txBody>
      </p:sp>
      <p:sp>
        <p:nvSpPr>
          <p:cNvPr id="3" name="Content Placeholder 2"/>
          <p:cNvSpPr>
            <a:spLocks noGrp="1"/>
          </p:cNvSpPr>
          <p:nvPr>
            <p:ph idx="1"/>
          </p:nvPr>
        </p:nvSpPr>
        <p:spPr/>
        <p:txBody>
          <a:bodyPr/>
          <a:lstStyle/>
          <a:p>
            <a:r>
              <a:rPr lang="en-US" sz="2400" dirty="0" smtClean="0"/>
              <a:t>The </a:t>
            </a:r>
            <a:r>
              <a:rPr lang="en-US" sz="2400" dirty="0"/>
              <a:t>chart shows a box at the bottom labeled investor, which includes depositors, policyholders, and investors, with an arrow marked  obligations and funds leading upwards to a box labeled intermediary/institutions, which includes banks, insurance companies, and brokerage firms.  Another arrow from this labeled obligations and funds leads upward to the top box labeled company.</a:t>
            </a:r>
            <a:endParaRPr lang="en-US" sz="2400" dirty="0"/>
          </a:p>
        </p:txBody>
      </p:sp>
      <p:sp>
        <p:nvSpPr>
          <p:cNvPr id="2" name="Text Placeholder 3"/>
          <p:cNvSpPr>
            <a:spLocks noGrp="1"/>
          </p:cNvSpPr>
          <p:nvPr>
            <p:ph type="body" sz="quarter" idx="12"/>
          </p:nvPr>
        </p:nvSpPr>
        <p:spPr/>
        <p:txBody>
          <a:bodyPr/>
          <a:lstStyle/>
          <a:p>
            <a:r>
              <a:rPr lang="en-US" dirty="0">
                <a:hlinkClick r:id="rId2" action="ppaction://hlinksldjump"/>
              </a:rPr>
              <a:t>Return to slide containing original image</a:t>
            </a:r>
            <a:endParaRPr lang="en-US" dirty="0">
              <a:hlinkClick r:id="rId3" action="ppaction://hlinksldjump"/>
            </a:endParaRPr>
          </a:p>
        </p:txBody>
      </p:sp>
    </p:spTree>
    <p:extLst>
      <p:ext uri="{BB962C8B-B14F-4D97-AF65-F5344CB8AC3E}">
        <p14:creationId xmlns:p14="http://schemas.microsoft.com/office/powerpoint/2010/main" val="22925129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altLang="en-US" sz="3600" dirty="0"/>
              <a:t>The Flow of Savings to Corporations</a:t>
            </a:r>
            <a:r>
              <a:rPr lang="en-US" altLang="en-US" sz="1500" dirty="0"/>
              <a:t> </a:t>
            </a:r>
            <a:r>
              <a:rPr lang="en-US" altLang="en-US" sz="1500" dirty="0" smtClean="0"/>
              <a:t>14</a:t>
            </a:r>
            <a:r>
              <a:rPr lang="en-US" altLang="en-US" sz="1100" dirty="0" smtClean="0"/>
              <a:t> </a:t>
            </a:r>
            <a:r>
              <a:rPr lang="en-US" altLang="en-US" sz="1100" dirty="0"/>
              <a:t/>
            </a:r>
            <a:br>
              <a:rPr lang="en-US" altLang="en-US" sz="1100" dirty="0"/>
            </a:br>
            <a:r>
              <a:rPr lang="en-US" altLang="en-US" sz="3600" dirty="0"/>
              <a:t>Text Alternative</a:t>
            </a:r>
            <a:endParaRPr lang="en-US" sz="2800" dirty="0"/>
          </a:p>
        </p:txBody>
      </p:sp>
      <p:sp>
        <p:nvSpPr>
          <p:cNvPr id="3" name="Content Placeholder 2"/>
          <p:cNvSpPr>
            <a:spLocks noGrp="1"/>
          </p:cNvSpPr>
          <p:nvPr>
            <p:ph idx="1"/>
          </p:nvPr>
        </p:nvSpPr>
        <p:spPr/>
        <p:txBody>
          <a:bodyPr/>
          <a:lstStyle/>
          <a:p>
            <a:r>
              <a:rPr lang="en-US" sz="2400" dirty="0" smtClean="0"/>
              <a:t>The </a:t>
            </a:r>
            <a:r>
              <a:rPr lang="en-US" sz="2400" dirty="0"/>
              <a:t>chart shows a box at the bottom labeled investor, which includes depositors, with an arrow marked deposits $2.5 mil leading upwards to a box labeled institution, which includes banks.  An arrow from institution labeled loan $2.5 mil leads upward to the top box labeled company.</a:t>
            </a:r>
            <a:endParaRPr lang="en-US" sz="2400" dirty="0"/>
          </a:p>
        </p:txBody>
      </p:sp>
      <p:sp>
        <p:nvSpPr>
          <p:cNvPr id="2" name="Text Placeholder 3"/>
          <p:cNvSpPr>
            <a:spLocks noGrp="1"/>
          </p:cNvSpPr>
          <p:nvPr>
            <p:ph type="body" sz="quarter" idx="12"/>
          </p:nvPr>
        </p:nvSpPr>
        <p:spPr/>
        <p:txBody>
          <a:bodyPr/>
          <a:lstStyle/>
          <a:p>
            <a:r>
              <a:rPr lang="en-US" dirty="0">
                <a:hlinkClick r:id="rId2" action="ppaction://hlinksldjump"/>
              </a:rPr>
              <a:t>Return to slide containing original image</a:t>
            </a:r>
            <a:endParaRPr lang="en-US" dirty="0">
              <a:hlinkClick r:id="rId3" action="ppaction://hlinksldjump"/>
            </a:endParaRPr>
          </a:p>
        </p:txBody>
      </p:sp>
    </p:spTree>
    <p:extLst>
      <p:ext uri="{BB962C8B-B14F-4D97-AF65-F5344CB8AC3E}">
        <p14:creationId xmlns:p14="http://schemas.microsoft.com/office/powerpoint/2010/main" val="23457044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altLang="en-US" sz="3600" dirty="0"/>
              <a:t>The Flow of Savings to Corporations</a:t>
            </a:r>
            <a:r>
              <a:rPr lang="en-US" altLang="en-US" sz="1500" dirty="0"/>
              <a:t> </a:t>
            </a:r>
            <a:r>
              <a:rPr lang="en-US" altLang="en-US" sz="1500" dirty="0" smtClean="0"/>
              <a:t>15</a:t>
            </a:r>
            <a:r>
              <a:rPr lang="en-US" altLang="en-US" sz="1100" dirty="0" smtClean="0"/>
              <a:t> </a:t>
            </a:r>
            <a:r>
              <a:rPr lang="en-US" altLang="en-US" sz="1100" dirty="0"/>
              <a:t/>
            </a:r>
            <a:br>
              <a:rPr lang="en-US" altLang="en-US" sz="1100" dirty="0"/>
            </a:br>
            <a:r>
              <a:rPr lang="en-US" altLang="en-US" sz="3600" dirty="0"/>
              <a:t>Text Alternative</a:t>
            </a:r>
            <a:endParaRPr lang="en-US" sz="2800" dirty="0"/>
          </a:p>
        </p:txBody>
      </p:sp>
      <p:sp>
        <p:nvSpPr>
          <p:cNvPr id="3" name="Content Placeholder 2"/>
          <p:cNvSpPr>
            <a:spLocks noGrp="1"/>
          </p:cNvSpPr>
          <p:nvPr>
            <p:ph idx="1"/>
          </p:nvPr>
        </p:nvSpPr>
        <p:spPr/>
        <p:txBody>
          <a:bodyPr/>
          <a:lstStyle/>
          <a:p>
            <a:r>
              <a:rPr lang="en-US" sz="2400" dirty="0" smtClean="0"/>
              <a:t>The </a:t>
            </a:r>
            <a:r>
              <a:rPr lang="en-US" sz="2400" dirty="0"/>
              <a:t>chart shows a box at the bottom labeled investor, which includes policyholders, with an arrow marked sell policy $2.5 mil leading upwards to a box labeled institution, which includes insurance companies.  An arrow from institution labeled issue debt $2.5 mil leads upward to the top box labeled company.</a:t>
            </a:r>
            <a:endParaRPr lang="en-US" sz="2400" dirty="0"/>
          </a:p>
        </p:txBody>
      </p:sp>
      <p:sp>
        <p:nvSpPr>
          <p:cNvPr id="2" name="Text Placeholder 3"/>
          <p:cNvSpPr>
            <a:spLocks noGrp="1"/>
          </p:cNvSpPr>
          <p:nvPr>
            <p:ph type="body" sz="quarter" idx="12"/>
          </p:nvPr>
        </p:nvSpPr>
        <p:spPr/>
        <p:txBody>
          <a:bodyPr/>
          <a:lstStyle/>
          <a:p>
            <a:r>
              <a:rPr lang="en-US" dirty="0">
                <a:hlinkClick r:id="rId2" action="ppaction://hlinksldjump"/>
              </a:rPr>
              <a:t>Return to slide containing original image</a:t>
            </a:r>
            <a:endParaRPr lang="en-US" dirty="0">
              <a:hlinkClick r:id="rId3" action="ppaction://hlinksldjump"/>
            </a:endParaRPr>
          </a:p>
        </p:txBody>
      </p:sp>
    </p:spTree>
    <p:extLst>
      <p:ext uri="{BB962C8B-B14F-4D97-AF65-F5344CB8AC3E}">
        <p14:creationId xmlns:p14="http://schemas.microsoft.com/office/powerpoint/2010/main" val="8385710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altLang="en-US" sz="3600" dirty="0"/>
              <a:t>Total U.S. </a:t>
            </a:r>
            <a:r>
              <a:rPr lang="en-US" altLang="en-US" sz="3600" dirty="0" smtClean="0"/>
              <a:t>Financing</a:t>
            </a:r>
            <a:r>
              <a:rPr lang="en-US" altLang="en-US" sz="1500" dirty="0" smtClean="0"/>
              <a:t> 1</a:t>
            </a:r>
            <a:r>
              <a:rPr lang="en-US" altLang="en-US" sz="3600" dirty="0" smtClean="0"/>
              <a:t> Text </a:t>
            </a:r>
            <a:r>
              <a:rPr lang="en-US" altLang="en-US" sz="3600" dirty="0"/>
              <a:t>Alternative</a:t>
            </a:r>
            <a:endParaRPr lang="en-US" sz="2800" dirty="0"/>
          </a:p>
        </p:txBody>
      </p:sp>
      <p:sp>
        <p:nvSpPr>
          <p:cNvPr id="3" name="Content Placeholder 2"/>
          <p:cNvSpPr>
            <a:spLocks noGrp="1"/>
          </p:cNvSpPr>
          <p:nvPr>
            <p:ph idx="1"/>
          </p:nvPr>
        </p:nvSpPr>
        <p:spPr/>
        <p:txBody>
          <a:bodyPr/>
          <a:lstStyle/>
          <a:p>
            <a:r>
              <a:rPr lang="en-US" sz="2400" dirty="0" smtClean="0"/>
              <a:t>Holdings </a:t>
            </a:r>
            <a:r>
              <a:rPr lang="en-US" sz="2400" dirty="0"/>
              <a:t>of corporate and foreign bonds, quarter 3, 2015. The total amount is $11.9 trillion.</a:t>
            </a:r>
          </a:p>
          <a:p>
            <a:r>
              <a:rPr lang="en-US" sz="2400" dirty="0"/>
              <a:t>The pie graph's divisions with percentages are as follows: Households (4.3%), Mutual funds (24.8%), Pension funds (10.7%), Insurance companies (23.3%), Rest of world (25.4%), Banks and savings institutions (6.0%), Other (5.6%).</a:t>
            </a:r>
            <a:endParaRPr lang="en-US" sz="2400" dirty="0"/>
          </a:p>
        </p:txBody>
      </p:sp>
      <p:sp>
        <p:nvSpPr>
          <p:cNvPr id="2" name="Text Placeholder 3"/>
          <p:cNvSpPr>
            <a:spLocks noGrp="1"/>
          </p:cNvSpPr>
          <p:nvPr>
            <p:ph type="body" sz="quarter" idx="12"/>
          </p:nvPr>
        </p:nvSpPr>
        <p:spPr/>
        <p:txBody>
          <a:bodyPr/>
          <a:lstStyle/>
          <a:p>
            <a:r>
              <a:rPr lang="en-US" dirty="0">
                <a:hlinkClick r:id="rId2" action="ppaction://hlinksldjump"/>
              </a:rPr>
              <a:t>Return to slide containing original image</a:t>
            </a:r>
            <a:endParaRPr lang="en-US" dirty="0">
              <a:hlinkClick r:id="rId3" action="ppaction://hlinksldjump"/>
            </a:endParaRPr>
          </a:p>
        </p:txBody>
      </p:sp>
    </p:spTree>
    <p:extLst>
      <p:ext uri="{BB962C8B-B14F-4D97-AF65-F5344CB8AC3E}">
        <p14:creationId xmlns:p14="http://schemas.microsoft.com/office/powerpoint/2010/main" val="22691952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altLang="en-US" sz="3600" dirty="0"/>
              <a:t>Total U.S. </a:t>
            </a:r>
            <a:r>
              <a:rPr lang="en-US" altLang="en-US" sz="3600" dirty="0" smtClean="0"/>
              <a:t>Financing</a:t>
            </a:r>
            <a:r>
              <a:rPr lang="en-US" altLang="en-US" sz="1500" dirty="0" smtClean="0"/>
              <a:t> 2</a:t>
            </a:r>
            <a:r>
              <a:rPr lang="en-US" altLang="en-US" sz="3600" dirty="0" smtClean="0"/>
              <a:t> Text </a:t>
            </a:r>
            <a:r>
              <a:rPr lang="en-US" altLang="en-US" sz="3600" dirty="0"/>
              <a:t>Alternative</a:t>
            </a:r>
            <a:endParaRPr lang="en-US" sz="2800" dirty="0"/>
          </a:p>
        </p:txBody>
      </p:sp>
      <p:sp>
        <p:nvSpPr>
          <p:cNvPr id="3" name="Content Placeholder 2"/>
          <p:cNvSpPr>
            <a:spLocks noGrp="1"/>
          </p:cNvSpPr>
          <p:nvPr>
            <p:ph idx="1"/>
          </p:nvPr>
        </p:nvSpPr>
        <p:spPr/>
        <p:txBody>
          <a:bodyPr/>
          <a:lstStyle/>
          <a:p>
            <a:r>
              <a:rPr lang="en-US" sz="2400" dirty="0" smtClean="0"/>
              <a:t>Holdings </a:t>
            </a:r>
            <a:r>
              <a:rPr lang="en-US" sz="2400" dirty="0"/>
              <a:t>of corporate equities, quarter 3, 2015. The total amount is $34.1 trillion. The pie graph's divisions with percentages are as follows: Households (37.2%), Mutual funds (26.3%), Pension funds (13.8%), Insurance companies (5.8%), Rest of world (16.0%), Other (0.9%).</a:t>
            </a:r>
            <a:endParaRPr lang="en-US" sz="2400" dirty="0"/>
          </a:p>
        </p:txBody>
      </p:sp>
      <p:sp>
        <p:nvSpPr>
          <p:cNvPr id="2" name="Text Placeholder 3"/>
          <p:cNvSpPr>
            <a:spLocks noGrp="1"/>
          </p:cNvSpPr>
          <p:nvPr>
            <p:ph type="body" sz="quarter" idx="12"/>
          </p:nvPr>
        </p:nvSpPr>
        <p:spPr/>
        <p:txBody>
          <a:bodyPr/>
          <a:lstStyle/>
          <a:p>
            <a:r>
              <a:rPr lang="en-US" dirty="0">
                <a:hlinkClick r:id="rId2" action="ppaction://hlinksldjump"/>
              </a:rPr>
              <a:t>Return to slide containing original image</a:t>
            </a:r>
            <a:endParaRPr lang="en-US" dirty="0">
              <a:hlinkClick r:id="rId3" action="ppaction://hlinksldjump"/>
            </a:endParaRPr>
          </a:p>
        </p:txBody>
      </p:sp>
    </p:spTree>
    <p:extLst>
      <p:ext uri="{BB962C8B-B14F-4D97-AF65-F5344CB8AC3E}">
        <p14:creationId xmlns:p14="http://schemas.microsoft.com/office/powerpoint/2010/main" val="35566555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Importance of Financial Markets</a:t>
            </a:r>
            <a:r>
              <a:rPr lang="en-US" altLang="en-US" sz="1500" dirty="0"/>
              <a:t> 2</a:t>
            </a:r>
            <a:endParaRPr lang="en-US" sz="1500" dirty="0"/>
          </a:p>
        </p:txBody>
      </p:sp>
      <p:sp>
        <p:nvSpPr>
          <p:cNvPr id="3" name="Content Placeholder 2"/>
          <p:cNvSpPr>
            <a:spLocks noGrp="1"/>
          </p:cNvSpPr>
          <p:nvPr>
            <p:ph idx="1"/>
          </p:nvPr>
        </p:nvSpPr>
        <p:spPr>
          <a:xfrm>
            <a:off x="457200" y="1219200"/>
            <a:ext cx="8229600" cy="457200"/>
          </a:xfrm>
        </p:spPr>
        <p:txBody>
          <a:bodyPr/>
          <a:lstStyle/>
          <a:p>
            <a:r>
              <a:rPr lang="en-US" sz="2400" dirty="0"/>
              <a:t>Examples of financing decisions by Apple Computer</a:t>
            </a:r>
          </a:p>
        </p:txBody>
      </p:sp>
      <p:graphicFrame>
        <p:nvGraphicFramePr>
          <p:cNvPr id="12" name="Table 3"/>
          <p:cNvGraphicFramePr>
            <a:graphicFrameLocks noGrp="1"/>
          </p:cNvGraphicFramePr>
          <p:nvPr>
            <p:extLst>
              <p:ext uri="{D42A27DB-BD31-4B8C-83A1-F6EECF244321}">
                <p14:modId xmlns:p14="http://schemas.microsoft.com/office/powerpoint/2010/main" val="2232812306"/>
              </p:ext>
            </p:extLst>
          </p:nvPr>
        </p:nvGraphicFramePr>
        <p:xfrm>
          <a:off x="213359" y="1798320"/>
          <a:ext cx="8717282" cy="4691644"/>
        </p:xfrm>
        <a:graphic>
          <a:graphicData uri="http://schemas.openxmlformats.org/drawingml/2006/table">
            <a:tbl>
              <a:tblPr firstRow="1" bandRow="1">
                <a:tableStyleId>{5C22544A-7EE6-4342-B048-85BDC9FD1C3A}</a:tableStyleId>
              </a:tblPr>
              <a:tblGrid>
                <a:gridCol w="2651760">
                  <a:extLst>
                    <a:ext uri="{9D8B030D-6E8A-4147-A177-3AD203B41FA5}">
                      <a16:colId xmlns:a16="http://schemas.microsoft.com/office/drawing/2014/main" val="1352475959"/>
                    </a:ext>
                  </a:extLst>
                </a:gridCol>
                <a:gridCol w="6065522">
                  <a:extLst>
                    <a:ext uri="{9D8B030D-6E8A-4147-A177-3AD203B41FA5}">
                      <a16:colId xmlns:a16="http://schemas.microsoft.com/office/drawing/2014/main" val="1039768941"/>
                    </a:ext>
                  </a:extLst>
                </a:gridCol>
              </a:tblGrid>
              <a:tr h="364585">
                <a:tc>
                  <a:txBody>
                    <a:bodyPr/>
                    <a:lstStyle/>
                    <a:p>
                      <a:pPr>
                        <a:spcAft>
                          <a:spcPts val="600"/>
                        </a:spcAft>
                      </a:pPr>
                      <a:r>
                        <a:rPr lang="en-IN" sz="1400" b="0" i="1" u="none" strike="noStrike" kern="1200" baseline="0" dirty="0">
                          <a:solidFill>
                            <a:schemeClr val="tx1"/>
                          </a:solidFill>
                          <a:latin typeface="+mn-lt"/>
                          <a:ea typeface="+mn-ea"/>
                          <a:cs typeface="+mn-cs"/>
                        </a:rPr>
                        <a:t>April 1976: </a:t>
                      </a:r>
                      <a:r>
                        <a:rPr lang="en-IN" sz="1400" b="0" i="0" u="none" strike="noStrike" kern="1200" baseline="0" dirty="0">
                          <a:solidFill>
                            <a:schemeClr val="tx1"/>
                          </a:solidFill>
                          <a:latin typeface="+mn-lt"/>
                          <a:ea typeface="+mn-ea"/>
                          <a:cs typeface="+mn-cs"/>
                        </a:rPr>
                        <a:t>Apple Computer Inc. founded</a:t>
                      </a:r>
                    </a:p>
                  </a:txBody>
                  <a:tcPr marT="27432" marB="27432">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D6E2F3"/>
                    </a:solidFill>
                  </a:tcPr>
                </a:tc>
                <a:tc>
                  <a:txBody>
                    <a:bodyPr/>
                    <a:lstStyle/>
                    <a:p>
                      <a:pPr>
                        <a:spcAft>
                          <a:spcPts val="600"/>
                        </a:spcAft>
                      </a:pPr>
                      <a:r>
                        <a:rPr lang="en-US" sz="1400" b="0" i="0" u="none" strike="noStrike" kern="1200" baseline="0" dirty="0">
                          <a:solidFill>
                            <a:schemeClr val="tx1"/>
                          </a:solidFill>
                          <a:latin typeface="+mn-lt"/>
                          <a:ea typeface="+mn-ea"/>
                          <a:cs typeface="+mn-cs"/>
                        </a:rPr>
                        <a:t>Mike Makkula, Apple’s first chairman, invests $250,000 in Apple shares.</a:t>
                      </a:r>
                    </a:p>
                  </a:txBody>
                  <a:tcPr marT="27432" marB="27432">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D6E2F3"/>
                    </a:solidFill>
                  </a:tcPr>
                </a:tc>
                <a:extLst>
                  <a:ext uri="{0D108BD9-81ED-4DB2-BD59-A6C34878D82A}">
                    <a16:rowId xmlns:a16="http://schemas.microsoft.com/office/drawing/2014/main" val="413462730"/>
                  </a:ext>
                </a:extLst>
              </a:tr>
              <a:tr h="364585">
                <a:tc>
                  <a:txBody>
                    <a:bodyPr/>
                    <a:lstStyle/>
                    <a:p>
                      <a:pPr>
                        <a:spcAft>
                          <a:spcPts val="600"/>
                        </a:spcAft>
                      </a:pPr>
                      <a:r>
                        <a:rPr lang="en-US" sz="1400" b="0" i="1" u="none" strike="noStrike" kern="1200" baseline="0" dirty="0">
                          <a:solidFill>
                            <a:schemeClr val="tx1"/>
                          </a:solidFill>
                          <a:latin typeface="+mn-lt"/>
                          <a:ea typeface="+mn-ea"/>
                          <a:cs typeface="+mn-cs"/>
                        </a:rPr>
                        <a:t>1976: </a:t>
                      </a:r>
                      <a:r>
                        <a:rPr lang="en-US" sz="1400" b="0" i="0" u="none" strike="noStrike" kern="1200" baseline="0" dirty="0">
                          <a:solidFill>
                            <a:schemeClr val="tx1"/>
                          </a:solidFill>
                          <a:latin typeface="+mn-lt"/>
                          <a:ea typeface="+mn-ea"/>
                          <a:cs typeface="+mn-cs"/>
                        </a:rPr>
                        <a:t>First 200 computers sold</a:t>
                      </a:r>
                    </a:p>
                  </a:txBody>
                  <a:tcPr marT="27432" marB="27432">
                    <a:lnL w="12700" cap="flat" cmpd="sng" algn="ctr">
                      <a:solidFill>
                        <a:schemeClr val="tx1"/>
                      </a:solidFill>
                      <a:prstDash val="solid"/>
                      <a:round/>
                      <a:headEnd type="none" w="med" len="med"/>
                      <a:tailEnd type="none" w="med" len="med"/>
                    </a:lnL>
                    <a:solidFill>
                      <a:srgbClr val="F9FBFD"/>
                    </a:solidFill>
                  </a:tcPr>
                </a:tc>
                <a:tc>
                  <a:txBody>
                    <a:bodyPr/>
                    <a:lstStyle/>
                    <a:p>
                      <a:pPr>
                        <a:spcAft>
                          <a:spcPts val="600"/>
                        </a:spcAft>
                      </a:pPr>
                      <a:r>
                        <a:rPr lang="en-US" sz="1400" b="0" i="0" u="none" strike="noStrike" kern="1200" baseline="0" dirty="0">
                          <a:solidFill>
                            <a:schemeClr val="tx1"/>
                          </a:solidFill>
                          <a:latin typeface="+mn-lt"/>
                          <a:ea typeface="+mn-ea"/>
                          <a:cs typeface="+mn-cs"/>
                        </a:rPr>
                        <a:t>Parts suppliers give Apple 30 days to pay. (Financing from accounts payable.)</a:t>
                      </a:r>
                    </a:p>
                  </a:txBody>
                  <a:tcPr marT="27432" marB="27432">
                    <a:lnR w="12700" cap="flat" cmpd="sng" algn="ctr">
                      <a:solidFill>
                        <a:schemeClr val="tx1"/>
                      </a:solidFill>
                      <a:prstDash val="solid"/>
                      <a:round/>
                      <a:headEnd type="none" w="med" len="med"/>
                      <a:tailEnd type="none" w="med" len="med"/>
                    </a:lnR>
                    <a:solidFill>
                      <a:srgbClr val="F9FBFD"/>
                    </a:solidFill>
                  </a:tcPr>
                </a:tc>
                <a:extLst>
                  <a:ext uri="{0D108BD9-81ED-4DB2-BD59-A6C34878D82A}">
                    <a16:rowId xmlns:a16="http://schemas.microsoft.com/office/drawing/2014/main" val="2919959214"/>
                  </a:ext>
                </a:extLst>
              </a:tr>
              <a:tr h="364585">
                <a:tc>
                  <a:txBody>
                    <a:bodyPr/>
                    <a:lstStyle/>
                    <a:p>
                      <a:pPr>
                        <a:spcAft>
                          <a:spcPts val="600"/>
                        </a:spcAft>
                      </a:pPr>
                      <a:r>
                        <a:rPr lang="en-IN" sz="1400" b="0" i="1" u="none" strike="noStrike" kern="1200" baseline="0" dirty="0">
                          <a:solidFill>
                            <a:schemeClr val="tx1"/>
                          </a:solidFill>
                          <a:latin typeface="+mn-lt"/>
                          <a:ea typeface="+mn-ea"/>
                          <a:cs typeface="+mn-cs"/>
                        </a:rPr>
                        <a:t>1978–79</a:t>
                      </a:r>
                      <a:endParaRPr lang="en-IN" sz="1400" b="0" i="0" u="none" strike="noStrike" kern="1200" baseline="0" dirty="0">
                        <a:solidFill>
                          <a:schemeClr val="tx1"/>
                        </a:solidFill>
                        <a:latin typeface="+mn-lt"/>
                        <a:ea typeface="+mn-ea"/>
                        <a:cs typeface="+mn-cs"/>
                      </a:endParaRPr>
                    </a:p>
                  </a:txBody>
                  <a:tcPr marT="27432" marB="27432">
                    <a:lnL w="12700" cap="flat" cmpd="sng" algn="ctr">
                      <a:solidFill>
                        <a:schemeClr val="tx1"/>
                      </a:solidFill>
                      <a:prstDash val="solid"/>
                      <a:round/>
                      <a:headEnd type="none" w="med" len="med"/>
                      <a:tailEnd type="none" w="med" len="med"/>
                    </a:lnL>
                    <a:solidFill>
                      <a:srgbClr val="D6E2F3"/>
                    </a:solidFill>
                  </a:tcPr>
                </a:tc>
                <a:tc>
                  <a:txBody>
                    <a:bodyPr/>
                    <a:lstStyle/>
                    <a:p>
                      <a:pPr>
                        <a:spcAft>
                          <a:spcPts val="600"/>
                        </a:spcAft>
                      </a:pPr>
                      <a:r>
                        <a:rPr lang="en-IN" sz="1400" b="0" i="0" u="none" strike="noStrike" kern="1200" baseline="0" dirty="0">
                          <a:solidFill>
                            <a:schemeClr val="tx1"/>
                          </a:solidFill>
                          <a:latin typeface="+mn-lt"/>
                          <a:ea typeface="+mn-ea"/>
                          <a:cs typeface="+mn-cs"/>
                        </a:rPr>
                        <a:t>Apple raises $3.5 million from venture capital investors.</a:t>
                      </a:r>
                    </a:p>
                  </a:txBody>
                  <a:tcPr marT="27432" marB="27432">
                    <a:lnR w="12700" cap="flat" cmpd="sng" algn="ctr">
                      <a:solidFill>
                        <a:schemeClr val="tx1"/>
                      </a:solidFill>
                      <a:prstDash val="solid"/>
                      <a:round/>
                      <a:headEnd type="none" w="med" len="med"/>
                      <a:tailEnd type="none" w="med" len="med"/>
                    </a:lnR>
                    <a:solidFill>
                      <a:srgbClr val="D6E2F3"/>
                    </a:solidFill>
                  </a:tcPr>
                </a:tc>
                <a:extLst>
                  <a:ext uri="{0D108BD9-81ED-4DB2-BD59-A6C34878D82A}">
                    <a16:rowId xmlns:a16="http://schemas.microsoft.com/office/drawing/2014/main" val="1598597372"/>
                  </a:ext>
                </a:extLst>
              </a:tr>
              <a:tr h="364585">
                <a:tc>
                  <a:txBody>
                    <a:bodyPr/>
                    <a:lstStyle/>
                    <a:p>
                      <a:pPr>
                        <a:spcAft>
                          <a:spcPts val="600"/>
                        </a:spcAft>
                      </a:pPr>
                      <a:r>
                        <a:rPr lang="en-US" sz="1400" b="0" i="1" u="none" strike="noStrike" kern="1200" baseline="0" dirty="0">
                          <a:solidFill>
                            <a:schemeClr val="tx1"/>
                          </a:solidFill>
                          <a:latin typeface="+mn-lt"/>
                          <a:ea typeface="+mn-ea"/>
                          <a:cs typeface="+mn-cs"/>
                        </a:rPr>
                        <a:t>December 1980: </a:t>
                      </a:r>
                      <a:r>
                        <a:rPr lang="en-US" sz="1400" b="0" i="0" u="none" strike="noStrike" kern="1200" baseline="0" dirty="0">
                          <a:solidFill>
                            <a:schemeClr val="tx1"/>
                          </a:solidFill>
                          <a:latin typeface="+mn-lt"/>
                          <a:ea typeface="+mn-ea"/>
                          <a:cs typeface="+mn-cs"/>
                        </a:rPr>
                        <a:t>Initial public offering</a:t>
                      </a:r>
                    </a:p>
                  </a:txBody>
                  <a:tcPr marT="27432" marB="27432">
                    <a:lnL w="12700" cap="flat" cmpd="sng" algn="ctr">
                      <a:solidFill>
                        <a:schemeClr val="tx1"/>
                      </a:solidFill>
                      <a:prstDash val="solid"/>
                      <a:round/>
                      <a:headEnd type="none" w="med" len="med"/>
                      <a:tailEnd type="none" w="med" len="med"/>
                    </a:lnL>
                    <a:solidFill>
                      <a:srgbClr val="F9FBFD"/>
                    </a:solidFill>
                  </a:tcPr>
                </a:tc>
                <a:tc>
                  <a:txBody>
                    <a:bodyPr/>
                    <a:lstStyle/>
                    <a:p>
                      <a:pPr>
                        <a:spcAft>
                          <a:spcPts val="600"/>
                        </a:spcAft>
                      </a:pPr>
                      <a:r>
                        <a:rPr lang="en-US" sz="1400" b="0" i="0" u="none" strike="noStrike" kern="1200" baseline="0" dirty="0">
                          <a:solidFill>
                            <a:schemeClr val="tx1"/>
                          </a:solidFill>
                          <a:latin typeface="+mn-lt"/>
                          <a:ea typeface="+mn-ea"/>
                          <a:cs typeface="+mn-cs"/>
                        </a:rPr>
                        <a:t>Apple raises $91 million, after fees and expenses, by selling shares to public investors.</a:t>
                      </a:r>
                    </a:p>
                  </a:txBody>
                  <a:tcPr marT="27432" marB="27432">
                    <a:lnR w="12700" cap="flat" cmpd="sng" algn="ctr">
                      <a:solidFill>
                        <a:schemeClr val="tx1"/>
                      </a:solidFill>
                      <a:prstDash val="solid"/>
                      <a:round/>
                      <a:headEnd type="none" w="med" len="med"/>
                      <a:tailEnd type="none" w="med" len="med"/>
                    </a:lnR>
                    <a:solidFill>
                      <a:srgbClr val="F9FBFD"/>
                    </a:solidFill>
                  </a:tcPr>
                </a:tc>
                <a:extLst>
                  <a:ext uri="{0D108BD9-81ED-4DB2-BD59-A6C34878D82A}">
                    <a16:rowId xmlns:a16="http://schemas.microsoft.com/office/drawing/2014/main" val="2516465350"/>
                  </a:ext>
                </a:extLst>
              </a:tr>
              <a:tr h="364585">
                <a:tc>
                  <a:txBody>
                    <a:bodyPr/>
                    <a:lstStyle/>
                    <a:p>
                      <a:pPr>
                        <a:spcAft>
                          <a:spcPts val="600"/>
                        </a:spcAft>
                      </a:pPr>
                      <a:r>
                        <a:rPr lang="en-IN" sz="1400" b="0" i="1" u="none" strike="noStrike" kern="1200" baseline="0" dirty="0">
                          <a:solidFill>
                            <a:schemeClr val="tx1"/>
                          </a:solidFill>
                          <a:latin typeface="+mn-lt"/>
                          <a:ea typeface="+mn-ea"/>
                          <a:cs typeface="+mn-cs"/>
                        </a:rPr>
                        <a:t>May 1981</a:t>
                      </a:r>
                      <a:endParaRPr lang="en-IN" sz="1400" b="0" i="0" u="none" strike="noStrike" kern="1200" baseline="0" dirty="0">
                        <a:solidFill>
                          <a:schemeClr val="tx1"/>
                        </a:solidFill>
                        <a:latin typeface="+mn-lt"/>
                        <a:ea typeface="+mn-ea"/>
                        <a:cs typeface="+mn-cs"/>
                      </a:endParaRPr>
                    </a:p>
                  </a:txBody>
                  <a:tcPr marT="27432" marB="27432">
                    <a:lnL w="12700" cap="flat" cmpd="sng" algn="ctr">
                      <a:solidFill>
                        <a:schemeClr val="tx1"/>
                      </a:solidFill>
                      <a:prstDash val="solid"/>
                      <a:round/>
                      <a:headEnd type="none" w="med" len="med"/>
                      <a:tailEnd type="none" w="med" len="med"/>
                    </a:lnL>
                    <a:solidFill>
                      <a:srgbClr val="D6E2F3"/>
                    </a:solidFill>
                  </a:tcPr>
                </a:tc>
                <a:tc>
                  <a:txBody>
                    <a:bodyPr/>
                    <a:lstStyle/>
                    <a:p>
                      <a:pPr>
                        <a:spcAft>
                          <a:spcPts val="600"/>
                        </a:spcAft>
                      </a:pPr>
                      <a:r>
                        <a:rPr lang="en-US" sz="1400" b="0" i="0" u="none" strike="noStrike" kern="1200" baseline="0" dirty="0">
                          <a:solidFill>
                            <a:schemeClr val="tx1"/>
                          </a:solidFill>
                          <a:latin typeface="+mn-lt"/>
                          <a:ea typeface="+mn-ea"/>
                          <a:cs typeface="+mn-cs"/>
                        </a:rPr>
                        <a:t>Apple sells 2.6 million additional shares at $31.25 per share.</a:t>
                      </a:r>
                    </a:p>
                  </a:txBody>
                  <a:tcPr marT="27432" marB="27432">
                    <a:lnR w="12700" cap="flat" cmpd="sng" algn="ctr">
                      <a:solidFill>
                        <a:schemeClr val="tx1"/>
                      </a:solidFill>
                      <a:prstDash val="solid"/>
                      <a:round/>
                      <a:headEnd type="none" w="med" len="med"/>
                      <a:tailEnd type="none" w="med" len="med"/>
                    </a:lnR>
                    <a:solidFill>
                      <a:srgbClr val="D6E2F3"/>
                    </a:solidFill>
                  </a:tcPr>
                </a:tc>
                <a:extLst>
                  <a:ext uri="{0D108BD9-81ED-4DB2-BD59-A6C34878D82A}">
                    <a16:rowId xmlns:a16="http://schemas.microsoft.com/office/drawing/2014/main" val="3194707139"/>
                  </a:ext>
                </a:extLst>
              </a:tr>
              <a:tr h="364585">
                <a:tc>
                  <a:txBody>
                    <a:bodyPr/>
                    <a:lstStyle/>
                    <a:p>
                      <a:pPr>
                        <a:spcAft>
                          <a:spcPts val="600"/>
                        </a:spcAft>
                      </a:pPr>
                      <a:r>
                        <a:rPr lang="en-IN" sz="1400" b="0" i="1" u="none" strike="noStrike" kern="1200" baseline="0" dirty="0">
                          <a:solidFill>
                            <a:schemeClr val="tx1"/>
                          </a:solidFill>
                          <a:latin typeface="+mn-lt"/>
                          <a:ea typeface="+mn-ea"/>
                          <a:cs typeface="+mn-cs"/>
                        </a:rPr>
                        <a:t>April 1987</a:t>
                      </a:r>
                      <a:endParaRPr lang="en-IN" sz="1400" b="0" i="0" u="none" strike="noStrike" kern="1200" baseline="0" dirty="0">
                        <a:solidFill>
                          <a:schemeClr val="tx1"/>
                        </a:solidFill>
                        <a:latin typeface="+mn-lt"/>
                        <a:ea typeface="+mn-ea"/>
                        <a:cs typeface="+mn-cs"/>
                      </a:endParaRPr>
                    </a:p>
                  </a:txBody>
                  <a:tcPr marT="27432" marB="27432">
                    <a:lnL w="12700" cap="flat" cmpd="sng" algn="ctr">
                      <a:solidFill>
                        <a:schemeClr val="tx1"/>
                      </a:solidFill>
                      <a:prstDash val="solid"/>
                      <a:round/>
                      <a:headEnd type="none" w="med" len="med"/>
                      <a:tailEnd type="none" w="med" len="med"/>
                    </a:lnL>
                    <a:solidFill>
                      <a:srgbClr val="F9FBFD"/>
                    </a:solidFill>
                  </a:tcPr>
                </a:tc>
                <a:tc>
                  <a:txBody>
                    <a:bodyPr/>
                    <a:lstStyle/>
                    <a:p>
                      <a:pPr>
                        <a:spcAft>
                          <a:spcPts val="600"/>
                        </a:spcAft>
                      </a:pPr>
                      <a:r>
                        <a:rPr lang="en-US" sz="1400" b="0" i="0" u="none" strike="noStrike" kern="1200" baseline="0" dirty="0">
                          <a:solidFill>
                            <a:schemeClr val="tx1"/>
                          </a:solidFill>
                          <a:latin typeface="+mn-lt"/>
                          <a:ea typeface="+mn-ea"/>
                          <a:cs typeface="+mn-cs"/>
                        </a:rPr>
                        <a:t>Apple pays its first dividend at an annual rate of $.12 per share.</a:t>
                      </a:r>
                    </a:p>
                  </a:txBody>
                  <a:tcPr marT="27432" marB="27432">
                    <a:lnR w="12700" cap="flat" cmpd="sng" algn="ctr">
                      <a:solidFill>
                        <a:schemeClr val="tx1"/>
                      </a:solidFill>
                      <a:prstDash val="solid"/>
                      <a:round/>
                      <a:headEnd type="none" w="med" len="med"/>
                      <a:tailEnd type="none" w="med" len="med"/>
                    </a:lnR>
                    <a:solidFill>
                      <a:srgbClr val="F9FBFD"/>
                    </a:solidFill>
                  </a:tcPr>
                </a:tc>
                <a:extLst>
                  <a:ext uri="{0D108BD9-81ED-4DB2-BD59-A6C34878D82A}">
                    <a16:rowId xmlns:a16="http://schemas.microsoft.com/office/drawing/2014/main" val="2837210354"/>
                  </a:ext>
                </a:extLst>
              </a:tr>
              <a:tr h="364585">
                <a:tc>
                  <a:txBody>
                    <a:bodyPr/>
                    <a:lstStyle/>
                    <a:p>
                      <a:pPr>
                        <a:spcAft>
                          <a:spcPts val="600"/>
                        </a:spcAft>
                      </a:pPr>
                      <a:r>
                        <a:rPr lang="en-IN" sz="1400" b="0" i="1" u="none" strike="noStrike" kern="1200" baseline="0" dirty="0">
                          <a:solidFill>
                            <a:schemeClr val="tx1"/>
                          </a:solidFill>
                          <a:latin typeface="+mn-lt"/>
                          <a:ea typeface="+mn-ea"/>
                          <a:cs typeface="+mn-cs"/>
                        </a:rPr>
                        <a:t>Early 1990s</a:t>
                      </a:r>
                      <a:endParaRPr lang="en-IN" sz="1400" b="0" i="0" u="none" strike="noStrike" kern="1200" baseline="0" dirty="0">
                        <a:solidFill>
                          <a:schemeClr val="tx1"/>
                        </a:solidFill>
                        <a:latin typeface="+mn-lt"/>
                        <a:ea typeface="+mn-ea"/>
                        <a:cs typeface="+mn-cs"/>
                      </a:endParaRPr>
                    </a:p>
                  </a:txBody>
                  <a:tcPr marT="27432" marB="27432">
                    <a:lnL w="12700" cap="flat" cmpd="sng" algn="ctr">
                      <a:solidFill>
                        <a:schemeClr val="tx1"/>
                      </a:solidFill>
                      <a:prstDash val="solid"/>
                      <a:round/>
                      <a:headEnd type="none" w="med" len="med"/>
                      <a:tailEnd type="none" w="med" len="med"/>
                    </a:lnL>
                    <a:solidFill>
                      <a:srgbClr val="D6E2F3"/>
                    </a:solidFill>
                  </a:tcPr>
                </a:tc>
                <a:tc>
                  <a:txBody>
                    <a:bodyPr/>
                    <a:lstStyle/>
                    <a:p>
                      <a:pPr>
                        <a:spcAft>
                          <a:spcPts val="600"/>
                        </a:spcAft>
                      </a:pPr>
                      <a:r>
                        <a:rPr lang="en-US" sz="1400" b="0" i="0" u="none" strike="noStrike" kern="1200" baseline="0" dirty="0">
                          <a:solidFill>
                            <a:schemeClr val="tx1"/>
                          </a:solidFill>
                          <a:latin typeface="+mn-lt"/>
                          <a:ea typeface="+mn-ea"/>
                          <a:cs typeface="+mn-cs"/>
                        </a:rPr>
                        <a:t>Apple carries out several share repurchase programs.</a:t>
                      </a:r>
                    </a:p>
                  </a:txBody>
                  <a:tcPr marT="27432" marB="27432">
                    <a:lnR w="12700" cap="flat" cmpd="sng" algn="ctr">
                      <a:solidFill>
                        <a:schemeClr val="tx1"/>
                      </a:solidFill>
                      <a:prstDash val="solid"/>
                      <a:round/>
                      <a:headEnd type="none" w="med" len="med"/>
                      <a:tailEnd type="none" w="med" len="med"/>
                    </a:lnR>
                    <a:solidFill>
                      <a:srgbClr val="D6E2F3"/>
                    </a:solidFill>
                  </a:tcPr>
                </a:tc>
                <a:extLst>
                  <a:ext uri="{0D108BD9-81ED-4DB2-BD59-A6C34878D82A}">
                    <a16:rowId xmlns:a16="http://schemas.microsoft.com/office/drawing/2014/main" val="1097365114"/>
                  </a:ext>
                </a:extLst>
              </a:tr>
              <a:tr h="364585">
                <a:tc>
                  <a:txBody>
                    <a:bodyPr/>
                    <a:lstStyle/>
                    <a:p>
                      <a:pPr>
                        <a:spcAft>
                          <a:spcPts val="600"/>
                        </a:spcAft>
                      </a:pPr>
                      <a:r>
                        <a:rPr lang="en-IN" sz="1400" b="0" i="1" u="none" strike="noStrike" kern="1200" baseline="0" dirty="0">
                          <a:solidFill>
                            <a:schemeClr val="tx1"/>
                          </a:solidFill>
                          <a:latin typeface="+mn-lt"/>
                          <a:ea typeface="+mn-ea"/>
                          <a:cs typeface="+mn-cs"/>
                        </a:rPr>
                        <a:t>1994</a:t>
                      </a:r>
                      <a:endParaRPr lang="en-IN" sz="1400" b="0" i="0" u="none" strike="noStrike" kern="1200" baseline="0" dirty="0">
                        <a:solidFill>
                          <a:schemeClr val="tx1"/>
                        </a:solidFill>
                        <a:latin typeface="+mn-lt"/>
                        <a:ea typeface="+mn-ea"/>
                        <a:cs typeface="+mn-cs"/>
                      </a:endParaRPr>
                    </a:p>
                  </a:txBody>
                  <a:tcPr marT="27432" marB="27432">
                    <a:lnL w="12700" cap="flat" cmpd="sng" algn="ctr">
                      <a:solidFill>
                        <a:schemeClr val="tx1"/>
                      </a:solidFill>
                      <a:prstDash val="solid"/>
                      <a:round/>
                      <a:headEnd type="none" w="med" len="med"/>
                      <a:tailEnd type="none" w="med" len="med"/>
                    </a:lnL>
                    <a:solidFill>
                      <a:srgbClr val="F9FBFD"/>
                    </a:solidFill>
                  </a:tcPr>
                </a:tc>
                <a:tc>
                  <a:txBody>
                    <a:bodyPr/>
                    <a:lstStyle/>
                    <a:p>
                      <a:pPr>
                        <a:spcAft>
                          <a:spcPts val="600"/>
                        </a:spcAft>
                      </a:pPr>
                      <a:r>
                        <a:rPr lang="en-US" sz="1400" b="0" i="0" u="none" strike="noStrike" kern="1200" baseline="0" dirty="0">
                          <a:solidFill>
                            <a:schemeClr val="tx1"/>
                          </a:solidFill>
                          <a:latin typeface="+mn-lt"/>
                          <a:ea typeface="+mn-ea"/>
                          <a:cs typeface="+mn-cs"/>
                        </a:rPr>
                        <a:t>Apple issues $300 million of debt at an interest rate of 6.5%.</a:t>
                      </a:r>
                    </a:p>
                  </a:txBody>
                  <a:tcPr marT="27432" marB="27432">
                    <a:lnR w="12700" cap="flat" cmpd="sng" algn="ctr">
                      <a:solidFill>
                        <a:schemeClr val="tx1"/>
                      </a:solidFill>
                      <a:prstDash val="solid"/>
                      <a:round/>
                      <a:headEnd type="none" w="med" len="med"/>
                      <a:tailEnd type="none" w="med" len="med"/>
                    </a:lnR>
                    <a:solidFill>
                      <a:srgbClr val="F9FBFD"/>
                    </a:solidFill>
                  </a:tcPr>
                </a:tc>
                <a:extLst>
                  <a:ext uri="{0D108BD9-81ED-4DB2-BD59-A6C34878D82A}">
                    <a16:rowId xmlns:a16="http://schemas.microsoft.com/office/drawing/2014/main" val="1022674745"/>
                  </a:ext>
                </a:extLst>
              </a:tr>
              <a:tr h="900739">
                <a:tc>
                  <a:txBody>
                    <a:bodyPr/>
                    <a:lstStyle/>
                    <a:p>
                      <a:pPr>
                        <a:spcAft>
                          <a:spcPts val="600"/>
                        </a:spcAft>
                      </a:pPr>
                      <a:r>
                        <a:rPr lang="en-US" sz="1400" b="0" i="1" u="none" strike="noStrike" kern="1200" baseline="0" dirty="0">
                          <a:solidFill>
                            <a:schemeClr val="tx1"/>
                          </a:solidFill>
                          <a:latin typeface="+mn-lt"/>
                          <a:ea typeface="+mn-ea"/>
                          <a:cs typeface="+mn-cs"/>
                        </a:rPr>
                        <a:t>1996–97: </a:t>
                      </a:r>
                      <a:r>
                        <a:rPr lang="en-US" sz="1400" b="0" i="0" u="none" strike="noStrike" kern="1200" baseline="0" dirty="0">
                          <a:solidFill>
                            <a:schemeClr val="tx1"/>
                          </a:solidFill>
                          <a:latin typeface="+mn-lt"/>
                          <a:ea typeface="+mn-ea"/>
                          <a:cs typeface="+mn-cs"/>
                        </a:rPr>
                        <a:t>Apple reports a $740 million loss in the second quarter of 1996. Lays off 2,700 employees in 1997.</a:t>
                      </a:r>
                    </a:p>
                  </a:txBody>
                  <a:tcPr marT="27432" marB="27432">
                    <a:lnL w="12700" cap="flat" cmpd="sng" algn="ctr">
                      <a:solidFill>
                        <a:schemeClr val="tx1"/>
                      </a:solidFill>
                      <a:prstDash val="solid"/>
                      <a:round/>
                      <a:headEnd type="none" w="med" len="med"/>
                      <a:tailEnd type="none" w="med" len="med"/>
                    </a:lnL>
                    <a:solidFill>
                      <a:srgbClr val="D6E2F3"/>
                    </a:solidFill>
                  </a:tcPr>
                </a:tc>
                <a:tc>
                  <a:txBody>
                    <a:bodyPr/>
                    <a:lstStyle/>
                    <a:p>
                      <a:pPr>
                        <a:spcAft>
                          <a:spcPts val="600"/>
                        </a:spcAft>
                      </a:pPr>
                      <a:r>
                        <a:rPr lang="en-US" sz="1400" b="0" i="0" u="none" strike="noStrike" kern="1200" baseline="0" dirty="0">
                          <a:solidFill>
                            <a:schemeClr val="tx1"/>
                          </a:solidFill>
                          <a:latin typeface="+mn-lt"/>
                          <a:ea typeface="+mn-ea"/>
                          <a:cs typeface="+mn-cs"/>
                        </a:rPr>
                        <a:t>Dividend is suspended in February 1996. Apple sells $661 million of debt to private investors in June 1996. The borrowing provides “sufficient liquidity” to execute Apple’s strategic plans and to “return the company to profitability.”</a:t>
                      </a:r>
                    </a:p>
                  </a:txBody>
                  <a:tcPr marT="27432" marB="27432">
                    <a:lnR w="12700" cap="flat" cmpd="sng" algn="ctr">
                      <a:solidFill>
                        <a:schemeClr val="tx1"/>
                      </a:solidFill>
                      <a:prstDash val="solid"/>
                      <a:round/>
                      <a:headEnd type="none" w="med" len="med"/>
                      <a:tailEnd type="none" w="med" len="med"/>
                    </a:lnR>
                    <a:solidFill>
                      <a:srgbClr val="D6E2F3"/>
                    </a:solidFill>
                  </a:tcPr>
                </a:tc>
                <a:extLst>
                  <a:ext uri="{0D108BD9-81ED-4DB2-BD59-A6C34878D82A}">
                    <a16:rowId xmlns:a16="http://schemas.microsoft.com/office/drawing/2014/main" val="2194110228"/>
                  </a:ext>
                </a:extLst>
              </a:tr>
              <a:tr h="632662">
                <a:tc>
                  <a:txBody>
                    <a:bodyPr/>
                    <a:lstStyle/>
                    <a:p>
                      <a:pPr>
                        <a:spcAft>
                          <a:spcPts val="600"/>
                        </a:spcAft>
                      </a:pPr>
                      <a:r>
                        <a:rPr lang="en-US" sz="1400" b="0" i="1" u="none" strike="noStrike" kern="1200" baseline="0" dirty="0">
                          <a:solidFill>
                            <a:schemeClr val="tx1"/>
                          </a:solidFill>
                          <a:latin typeface="+mn-lt"/>
                          <a:ea typeface="+mn-ea"/>
                          <a:cs typeface="+mn-cs"/>
                        </a:rPr>
                        <a:t>September 1997: </a:t>
                      </a:r>
                      <a:r>
                        <a:rPr lang="en-US" sz="1400" b="0" i="0" u="none" strike="noStrike" kern="1200" baseline="0" dirty="0">
                          <a:solidFill>
                            <a:schemeClr val="tx1"/>
                          </a:solidFill>
                          <a:latin typeface="+mn-lt"/>
                          <a:ea typeface="+mn-ea"/>
                          <a:cs typeface="+mn-cs"/>
                        </a:rPr>
                        <a:t>Acquires assets of Power Computing Corp.</a:t>
                      </a:r>
                    </a:p>
                  </a:txBody>
                  <a:tcPr marT="27432" marB="27432">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F9FBFD"/>
                    </a:solidFill>
                  </a:tcPr>
                </a:tc>
                <a:tc>
                  <a:txBody>
                    <a:bodyPr/>
                    <a:lstStyle/>
                    <a:p>
                      <a:pPr>
                        <a:spcAft>
                          <a:spcPts val="600"/>
                        </a:spcAft>
                      </a:pPr>
                      <a:r>
                        <a:rPr lang="en-US" sz="1400" b="0" i="0" u="none" strike="noStrike" kern="1200" baseline="0" dirty="0">
                          <a:solidFill>
                            <a:schemeClr val="tx1"/>
                          </a:solidFill>
                          <a:latin typeface="+mn-lt"/>
                          <a:ea typeface="+mn-ea"/>
                          <a:cs typeface="+mn-cs"/>
                        </a:rPr>
                        <a:t>Acquisition is financed with $100 million of Apple stock.</a:t>
                      </a:r>
                    </a:p>
                  </a:txBody>
                  <a:tcPr marT="27432" marB="27432">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9FBFD"/>
                    </a:solidFill>
                  </a:tcPr>
                </a:tc>
                <a:extLst>
                  <a:ext uri="{0D108BD9-81ED-4DB2-BD59-A6C34878D82A}">
                    <a16:rowId xmlns:a16="http://schemas.microsoft.com/office/drawing/2014/main" val="2285099354"/>
                  </a:ext>
                </a:extLst>
              </a:tr>
            </a:tbl>
          </a:graphicData>
        </a:graphic>
      </p:graphicFrame>
    </p:spTree>
    <p:extLst>
      <p:ext uri="{BB962C8B-B14F-4D97-AF65-F5344CB8AC3E}">
        <p14:creationId xmlns:p14="http://schemas.microsoft.com/office/powerpoint/2010/main" val="723374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Importance of Financial Markets</a:t>
            </a:r>
            <a:r>
              <a:rPr lang="en-US" altLang="en-US" sz="1500" dirty="0"/>
              <a:t> 3</a:t>
            </a:r>
            <a:endParaRPr lang="en-US" sz="1500" dirty="0"/>
          </a:p>
        </p:txBody>
      </p:sp>
      <p:sp>
        <p:nvSpPr>
          <p:cNvPr id="3" name="Content Placeholder 2"/>
          <p:cNvSpPr>
            <a:spLocks noGrp="1"/>
          </p:cNvSpPr>
          <p:nvPr>
            <p:ph idx="1"/>
          </p:nvPr>
        </p:nvSpPr>
        <p:spPr>
          <a:xfrm>
            <a:off x="213359" y="1285009"/>
            <a:ext cx="8717282" cy="457200"/>
          </a:xfrm>
        </p:spPr>
        <p:txBody>
          <a:bodyPr/>
          <a:lstStyle/>
          <a:p>
            <a:r>
              <a:rPr lang="en-US" sz="2400" dirty="0"/>
              <a:t>Examples of financing decisions by Apple Computer (continued)</a:t>
            </a:r>
          </a:p>
        </p:txBody>
      </p:sp>
      <p:graphicFrame>
        <p:nvGraphicFramePr>
          <p:cNvPr id="12" name="Table 3"/>
          <p:cNvGraphicFramePr>
            <a:graphicFrameLocks noGrp="1"/>
          </p:cNvGraphicFramePr>
          <p:nvPr>
            <p:extLst>
              <p:ext uri="{D42A27DB-BD31-4B8C-83A1-F6EECF244321}">
                <p14:modId xmlns:p14="http://schemas.microsoft.com/office/powerpoint/2010/main" val="1900134560"/>
              </p:ext>
            </p:extLst>
          </p:nvPr>
        </p:nvGraphicFramePr>
        <p:xfrm>
          <a:off x="213359" y="1798320"/>
          <a:ext cx="8717282" cy="4573137"/>
        </p:xfrm>
        <a:graphic>
          <a:graphicData uri="http://schemas.openxmlformats.org/drawingml/2006/table">
            <a:tbl>
              <a:tblPr firstRow="1" bandRow="1">
                <a:tableStyleId>{5C22544A-7EE6-4342-B048-85BDC9FD1C3A}</a:tableStyleId>
              </a:tblPr>
              <a:tblGrid>
                <a:gridCol w="2651760">
                  <a:extLst>
                    <a:ext uri="{9D8B030D-6E8A-4147-A177-3AD203B41FA5}">
                      <a16:colId xmlns:a16="http://schemas.microsoft.com/office/drawing/2014/main" val="1352475959"/>
                    </a:ext>
                  </a:extLst>
                </a:gridCol>
                <a:gridCol w="6065522">
                  <a:extLst>
                    <a:ext uri="{9D8B030D-6E8A-4147-A177-3AD203B41FA5}">
                      <a16:colId xmlns:a16="http://schemas.microsoft.com/office/drawing/2014/main" val="1039768941"/>
                    </a:ext>
                  </a:extLst>
                </a:gridCol>
              </a:tblGrid>
              <a:tr h="754380">
                <a:tc>
                  <a:txBody>
                    <a:bodyPr/>
                    <a:lstStyle/>
                    <a:p>
                      <a:pPr>
                        <a:spcAft>
                          <a:spcPts val="600"/>
                        </a:spcAft>
                      </a:pPr>
                      <a:r>
                        <a:rPr lang="en-US" sz="1400" b="0" i="1" u="none" strike="noStrike" kern="1200" baseline="0" dirty="0">
                          <a:solidFill>
                            <a:schemeClr val="tx1"/>
                          </a:solidFill>
                          <a:latin typeface="+mn-lt"/>
                          <a:ea typeface="+mn-ea"/>
                          <a:cs typeface="+mn-cs"/>
                        </a:rPr>
                        <a:t>2004: </a:t>
                      </a:r>
                      <a:r>
                        <a:rPr lang="en-US" sz="1400" b="0" i="0" u="none" strike="noStrike" kern="1200" baseline="0" dirty="0">
                          <a:solidFill>
                            <a:schemeClr val="tx1"/>
                          </a:solidFill>
                          <a:latin typeface="+mn-lt"/>
                          <a:ea typeface="+mn-ea"/>
                          <a:cs typeface="+mn-cs"/>
                        </a:rPr>
                        <a:t>Apple is healthy and profitable, thanks to iMac, iPod, and other products.</a:t>
                      </a:r>
                    </a:p>
                  </a:txBody>
                  <a:tcPr marT="27432" marB="27432">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D6E2F3"/>
                    </a:solidFill>
                  </a:tcPr>
                </a:tc>
                <a:tc>
                  <a:txBody>
                    <a:bodyPr/>
                    <a:lstStyle/>
                    <a:p>
                      <a:pPr>
                        <a:spcAft>
                          <a:spcPts val="600"/>
                        </a:spcAft>
                      </a:pPr>
                      <a:r>
                        <a:rPr lang="en-US" sz="1400" b="0" i="0" u="none" strike="noStrike" kern="1200" baseline="0" dirty="0">
                          <a:solidFill>
                            <a:schemeClr val="tx1"/>
                          </a:solidFill>
                          <a:latin typeface="+mn-lt"/>
                          <a:ea typeface="+mn-ea"/>
                          <a:cs typeface="+mn-cs"/>
                        </a:rPr>
                        <a:t>Apple pays off the $300 million in long-term debt issued in 1994, leaving the company with no long-term debt outstanding.</a:t>
                      </a:r>
                    </a:p>
                  </a:txBody>
                  <a:tcPr marT="27432" marB="27432">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D6E2F3"/>
                    </a:solidFill>
                  </a:tcPr>
                </a:tc>
                <a:extLst>
                  <a:ext uri="{0D108BD9-81ED-4DB2-BD59-A6C34878D82A}">
                    <a16:rowId xmlns:a16="http://schemas.microsoft.com/office/drawing/2014/main" val="1419076024"/>
                  </a:ext>
                </a:extLst>
              </a:tr>
              <a:tr h="434727">
                <a:tc>
                  <a:txBody>
                    <a:bodyPr/>
                    <a:lstStyle/>
                    <a:p>
                      <a:pPr>
                        <a:spcAft>
                          <a:spcPts val="600"/>
                        </a:spcAft>
                      </a:pPr>
                      <a:r>
                        <a:rPr lang="en-IN" sz="1400" b="0" i="1" u="none" strike="noStrike" kern="1200" baseline="0" dirty="0">
                          <a:solidFill>
                            <a:schemeClr val="tx1"/>
                          </a:solidFill>
                          <a:latin typeface="+mn-lt"/>
                          <a:ea typeface="+mn-ea"/>
                          <a:cs typeface="+mn-cs"/>
                        </a:rPr>
                        <a:t>2005–13</a:t>
                      </a:r>
                      <a:endParaRPr lang="en-IN" sz="1400" b="0" i="0" u="none" strike="noStrike" kern="1200" baseline="0" dirty="0">
                        <a:solidFill>
                          <a:schemeClr val="tx1"/>
                        </a:solidFill>
                        <a:latin typeface="+mn-lt"/>
                        <a:ea typeface="+mn-ea"/>
                        <a:cs typeface="+mn-cs"/>
                      </a:endParaRPr>
                    </a:p>
                  </a:txBody>
                  <a:tcPr marT="27432" marB="27432">
                    <a:lnL w="12700" cap="flat" cmpd="sng" algn="ctr">
                      <a:solidFill>
                        <a:schemeClr val="tx1"/>
                      </a:solidFill>
                      <a:prstDash val="solid"/>
                      <a:round/>
                      <a:headEnd type="none" w="med" len="med"/>
                      <a:tailEnd type="none" w="med" len="med"/>
                    </a:lnL>
                    <a:solidFill>
                      <a:srgbClr val="F9FBFD"/>
                    </a:solidFill>
                  </a:tcPr>
                </a:tc>
                <a:tc>
                  <a:txBody>
                    <a:bodyPr/>
                    <a:lstStyle/>
                    <a:p>
                      <a:pPr>
                        <a:spcAft>
                          <a:spcPts val="600"/>
                        </a:spcAft>
                      </a:pPr>
                      <a:r>
                        <a:rPr lang="en-US" sz="1400" b="0" i="0" u="none" strike="noStrike" kern="1200" baseline="0" dirty="0">
                          <a:solidFill>
                            <a:schemeClr val="tx1"/>
                          </a:solidFill>
                          <a:latin typeface="+mn-lt"/>
                          <a:ea typeface="+mn-ea"/>
                          <a:cs typeface="+mn-cs"/>
                        </a:rPr>
                        <a:t>Apple’s profits grow rapidly. It invests in marketable securities, which accumulate to $147 billion by June 2013.</a:t>
                      </a:r>
                    </a:p>
                  </a:txBody>
                  <a:tcPr marT="27432" marB="27432">
                    <a:lnR w="12700" cap="flat" cmpd="sng" algn="ctr">
                      <a:solidFill>
                        <a:schemeClr val="tx1"/>
                      </a:solidFill>
                      <a:prstDash val="solid"/>
                      <a:round/>
                      <a:headEnd type="none" w="med" len="med"/>
                      <a:tailEnd type="none" w="med" len="med"/>
                    </a:lnR>
                    <a:solidFill>
                      <a:srgbClr val="F9FBFD"/>
                    </a:solidFill>
                  </a:tcPr>
                </a:tc>
                <a:extLst>
                  <a:ext uri="{0D108BD9-81ED-4DB2-BD59-A6C34878D82A}">
                    <a16:rowId xmlns:a16="http://schemas.microsoft.com/office/drawing/2014/main" val="4081435375"/>
                  </a:ext>
                </a:extLst>
              </a:tr>
              <a:tr h="754380">
                <a:tc>
                  <a:txBody>
                    <a:bodyPr/>
                    <a:lstStyle/>
                    <a:p>
                      <a:pPr>
                        <a:spcAft>
                          <a:spcPts val="600"/>
                        </a:spcAft>
                      </a:pPr>
                      <a:r>
                        <a:rPr lang="en-IN" sz="1400" b="0" i="1" u="none" strike="noStrike" kern="1200" baseline="0" dirty="0">
                          <a:solidFill>
                            <a:schemeClr val="tx1"/>
                          </a:solidFill>
                          <a:latin typeface="+mn-lt"/>
                          <a:ea typeface="+mn-ea"/>
                          <a:cs typeface="+mn-cs"/>
                        </a:rPr>
                        <a:t>2012–13</a:t>
                      </a:r>
                      <a:endParaRPr lang="en-IN" sz="1400" b="0" i="0" u="none" strike="noStrike" kern="1200" baseline="0" dirty="0">
                        <a:solidFill>
                          <a:schemeClr val="tx1"/>
                        </a:solidFill>
                        <a:latin typeface="+mn-lt"/>
                        <a:ea typeface="+mn-ea"/>
                        <a:cs typeface="+mn-cs"/>
                      </a:endParaRPr>
                    </a:p>
                  </a:txBody>
                  <a:tcPr marT="27432" marB="27432">
                    <a:lnL w="12700" cap="flat" cmpd="sng" algn="ctr">
                      <a:solidFill>
                        <a:schemeClr val="tx1"/>
                      </a:solidFill>
                      <a:prstDash val="solid"/>
                      <a:round/>
                      <a:headEnd type="none" w="med" len="med"/>
                      <a:tailEnd type="none" w="med" len="med"/>
                    </a:lnL>
                    <a:solidFill>
                      <a:srgbClr val="D6E2F3"/>
                    </a:solidFill>
                  </a:tcPr>
                </a:tc>
                <a:tc>
                  <a:txBody>
                    <a:bodyPr/>
                    <a:lstStyle/>
                    <a:p>
                      <a:pPr>
                        <a:spcAft>
                          <a:spcPts val="600"/>
                        </a:spcAft>
                      </a:pPr>
                      <a:r>
                        <a:rPr lang="en-US" sz="1400" b="0" i="0" u="none" strike="noStrike" kern="1200" baseline="0" dirty="0">
                          <a:solidFill>
                            <a:schemeClr val="tx1"/>
                          </a:solidFill>
                          <a:latin typeface="+mn-lt"/>
                          <a:ea typeface="+mn-ea"/>
                          <a:cs typeface="+mn-cs"/>
                        </a:rPr>
                        <a:t>Apple announces plans to pay out $100 billion to shareholders over the next 3 years. It also borrows a record $17 billion.</a:t>
                      </a:r>
                    </a:p>
                  </a:txBody>
                  <a:tcPr marT="27432" marB="27432">
                    <a:lnR w="12700" cap="flat" cmpd="sng" algn="ctr">
                      <a:solidFill>
                        <a:schemeClr val="tx1"/>
                      </a:solidFill>
                      <a:prstDash val="solid"/>
                      <a:round/>
                      <a:headEnd type="none" w="med" len="med"/>
                      <a:tailEnd type="none" w="med" len="med"/>
                    </a:lnR>
                    <a:solidFill>
                      <a:srgbClr val="D6E2F3"/>
                    </a:solidFill>
                  </a:tcPr>
                </a:tc>
                <a:extLst>
                  <a:ext uri="{0D108BD9-81ED-4DB2-BD59-A6C34878D82A}">
                    <a16:rowId xmlns:a16="http://schemas.microsoft.com/office/drawing/2014/main" val="3503649510"/>
                  </a:ext>
                </a:extLst>
              </a:tr>
              <a:tr h="754380">
                <a:tc>
                  <a:txBody>
                    <a:bodyPr/>
                    <a:lstStyle/>
                    <a:p>
                      <a:pPr>
                        <a:spcAft>
                          <a:spcPts val="600"/>
                        </a:spcAft>
                      </a:pPr>
                      <a:r>
                        <a:rPr lang="en-IN" sz="1400" b="0" i="1" u="none" strike="noStrike" kern="1200" baseline="0" dirty="0">
                          <a:solidFill>
                            <a:schemeClr val="tx1"/>
                          </a:solidFill>
                          <a:latin typeface="+mn-lt"/>
                          <a:ea typeface="+mn-ea"/>
                          <a:cs typeface="+mn-cs"/>
                        </a:rPr>
                        <a:t>2013–15</a:t>
                      </a:r>
                      <a:endParaRPr lang="en-IN" sz="1400" b="0" i="0" u="none" strike="noStrike" kern="1200" baseline="0" dirty="0">
                        <a:solidFill>
                          <a:schemeClr val="tx1"/>
                        </a:solidFill>
                        <a:latin typeface="+mn-lt"/>
                        <a:ea typeface="+mn-ea"/>
                        <a:cs typeface="+mn-cs"/>
                      </a:endParaRPr>
                    </a:p>
                  </a:txBody>
                  <a:tcPr marT="27432" marB="27432">
                    <a:lnL w="12700" cap="flat" cmpd="sng" algn="ctr">
                      <a:solidFill>
                        <a:schemeClr val="tx1"/>
                      </a:solidFill>
                      <a:prstDash val="solid"/>
                      <a:round/>
                      <a:headEnd type="none" w="med" len="med"/>
                      <a:tailEnd type="none" w="med" len="med"/>
                    </a:lnL>
                    <a:solidFill>
                      <a:srgbClr val="F9FBFD"/>
                    </a:solidFill>
                  </a:tcPr>
                </a:tc>
                <a:tc>
                  <a:txBody>
                    <a:bodyPr/>
                    <a:lstStyle/>
                    <a:p>
                      <a:pPr>
                        <a:spcAft>
                          <a:spcPts val="600"/>
                        </a:spcAft>
                      </a:pPr>
                      <a:r>
                        <a:rPr lang="en-US" sz="1400" b="0" i="0" u="none" strike="noStrike" kern="1200" baseline="0" dirty="0">
                          <a:solidFill>
                            <a:schemeClr val="tx1"/>
                          </a:solidFill>
                          <a:latin typeface="+mn-lt"/>
                          <a:ea typeface="+mn-ea"/>
                          <a:cs typeface="+mn-cs"/>
                        </a:rPr>
                        <a:t>Apple’s Capital Return Program distributes cash to shareholders by paying dividends and repurchasing shares. The planned total distribution is $200 billion by 2017.</a:t>
                      </a:r>
                    </a:p>
                  </a:txBody>
                  <a:tcPr marT="27432" marB="27432">
                    <a:lnR w="12700" cap="flat" cmpd="sng" algn="ctr">
                      <a:solidFill>
                        <a:schemeClr val="tx1"/>
                      </a:solidFill>
                      <a:prstDash val="solid"/>
                      <a:round/>
                      <a:headEnd type="none" w="med" len="med"/>
                      <a:tailEnd type="none" w="med" len="med"/>
                    </a:lnR>
                    <a:solidFill>
                      <a:srgbClr val="F9FBFD"/>
                    </a:solidFill>
                  </a:tcPr>
                </a:tc>
                <a:extLst>
                  <a:ext uri="{0D108BD9-81ED-4DB2-BD59-A6C34878D82A}">
                    <a16:rowId xmlns:a16="http://schemas.microsoft.com/office/drawing/2014/main" val="2692521634"/>
                  </a:ext>
                </a:extLst>
              </a:tr>
              <a:tr h="754380">
                <a:tc>
                  <a:txBody>
                    <a:bodyPr/>
                    <a:lstStyle/>
                    <a:p>
                      <a:pPr>
                        <a:spcAft>
                          <a:spcPts val="600"/>
                        </a:spcAft>
                      </a:pPr>
                      <a:r>
                        <a:rPr lang="en-IN" sz="1400" b="0" i="1" u="none" strike="noStrike" kern="1200" baseline="0" dirty="0">
                          <a:solidFill>
                            <a:schemeClr val="tx1"/>
                          </a:solidFill>
                          <a:latin typeface="+mn-lt"/>
                          <a:ea typeface="+mn-ea"/>
                          <a:cs typeface="+mn-cs"/>
                        </a:rPr>
                        <a:t>2015</a:t>
                      </a:r>
                      <a:endParaRPr lang="en-IN" sz="1400" b="0" i="0" u="none" strike="noStrike" kern="1200" baseline="0" dirty="0">
                        <a:solidFill>
                          <a:schemeClr val="tx1"/>
                        </a:solidFill>
                        <a:latin typeface="+mn-lt"/>
                        <a:ea typeface="+mn-ea"/>
                        <a:cs typeface="+mn-cs"/>
                      </a:endParaRPr>
                    </a:p>
                  </a:txBody>
                  <a:tcPr marT="27432" marB="27432">
                    <a:lnL w="12700" cap="flat" cmpd="sng" algn="ctr">
                      <a:solidFill>
                        <a:schemeClr val="tx1"/>
                      </a:solidFill>
                      <a:prstDash val="solid"/>
                      <a:round/>
                      <a:headEnd type="none" w="med" len="med"/>
                      <a:tailEnd type="none" w="med" len="med"/>
                    </a:lnL>
                    <a:solidFill>
                      <a:srgbClr val="D6E2F3"/>
                    </a:solidFill>
                  </a:tcPr>
                </a:tc>
                <a:tc>
                  <a:txBody>
                    <a:bodyPr/>
                    <a:lstStyle/>
                    <a:p>
                      <a:pPr>
                        <a:spcAft>
                          <a:spcPts val="600"/>
                        </a:spcAft>
                      </a:pPr>
                      <a:r>
                        <a:rPr lang="en-US" sz="1400" b="0" i="0" u="none" strike="noStrike" kern="1200" baseline="0" dirty="0">
                          <a:solidFill>
                            <a:schemeClr val="tx1"/>
                          </a:solidFill>
                          <a:latin typeface="+mn-lt"/>
                          <a:ea typeface="+mn-ea"/>
                          <a:cs typeface="+mn-cs"/>
                        </a:rPr>
                        <a:t>Apple issues $14.5 billion in dollar-denominated debt, €4.8 billion in euro debt, as well as debt issued in U.K. pounds, Swiss francs, and Japanese yen.</a:t>
                      </a:r>
                    </a:p>
                  </a:txBody>
                  <a:tcPr marT="27432" marB="27432">
                    <a:lnR w="12700" cap="flat" cmpd="sng" algn="ctr">
                      <a:solidFill>
                        <a:schemeClr val="tx1"/>
                      </a:solidFill>
                      <a:prstDash val="solid"/>
                      <a:round/>
                      <a:headEnd type="none" w="med" len="med"/>
                      <a:tailEnd type="none" w="med" len="med"/>
                    </a:lnR>
                    <a:solidFill>
                      <a:srgbClr val="D6E2F3"/>
                    </a:solidFill>
                  </a:tcPr>
                </a:tc>
                <a:extLst>
                  <a:ext uri="{0D108BD9-81ED-4DB2-BD59-A6C34878D82A}">
                    <a16:rowId xmlns:a16="http://schemas.microsoft.com/office/drawing/2014/main" val="1247638919"/>
                  </a:ext>
                </a:extLst>
              </a:tr>
              <a:tr h="1074033">
                <a:tc>
                  <a:txBody>
                    <a:bodyPr/>
                    <a:lstStyle/>
                    <a:p>
                      <a:pPr>
                        <a:spcAft>
                          <a:spcPts val="600"/>
                        </a:spcAft>
                      </a:pPr>
                      <a:r>
                        <a:rPr lang="en-US" sz="1400" b="0" i="1" u="none" strike="noStrike" kern="1200" baseline="0" dirty="0">
                          <a:solidFill>
                            <a:schemeClr val="tx1"/>
                          </a:solidFill>
                          <a:latin typeface="+mn-lt"/>
                          <a:ea typeface="+mn-ea"/>
                          <a:cs typeface="+mn-cs"/>
                        </a:rPr>
                        <a:t>February 2016</a:t>
                      </a:r>
                      <a:endParaRPr lang="en-IN" sz="1400" b="0" i="0" u="none" strike="noStrike" kern="1200" baseline="0" dirty="0">
                        <a:solidFill>
                          <a:schemeClr val="tx1"/>
                        </a:solidFill>
                        <a:latin typeface="+mn-lt"/>
                        <a:ea typeface="+mn-ea"/>
                        <a:cs typeface="+mn-cs"/>
                      </a:endParaRPr>
                    </a:p>
                  </a:txBody>
                  <a:tcPr marT="27432" marB="27432">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F9FBFD"/>
                    </a:solidFill>
                  </a:tcPr>
                </a:tc>
                <a:tc>
                  <a:txBody>
                    <a:bodyPr/>
                    <a:lstStyle/>
                    <a:p>
                      <a:pPr>
                        <a:spcAft>
                          <a:spcPts val="600"/>
                        </a:spcAft>
                      </a:pPr>
                      <a:r>
                        <a:rPr lang="en-US" sz="1400" b="0" i="0" u="none" strike="noStrike" kern="1200" baseline="0" dirty="0">
                          <a:solidFill>
                            <a:schemeClr val="tx1"/>
                          </a:solidFill>
                          <a:latin typeface="+mn-lt"/>
                          <a:ea typeface="+mn-ea"/>
                          <a:cs typeface="+mn-cs"/>
                        </a:rPr>
                        <a:t>Apple’s market capitalization, the total market value of all its outstanding shares, is $851 billion, far in excess of the $140 billion cumulative investment by Apple’s shareholders. The cumulative investment includes $105 billion of retained earnings.</a:t>
                      </a:r>
                    </a:p>
                  </a:txBody>
                  <a:tcPr marT="27432" marB="27432">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9FBFD"/>
                    </a:solidFill>
                  </a:tcPr>
                </a:tc>
                <a:extLst>
                  <a:ext uri="{0D108BD9-81ED-4DB2-BD59-A6C34878D82A}">
                    <a16:rowId xmlns:a16="http://schemas.microsoft.com/office/drawing/2014/main" val="1376085459"/>
                  </a:ext>
                </a:extLst>
              </a:tr>
            </a:tbl>
          </a:graphicData>
        </a:graphic>
      </p:graphicFrame>
    </p:spTree>
    <p:extLst>
      <p:ext uri="{BB962C8B-B14F-4D97-AF65-F5344CB8AC3E}">
        <p14:creationId xmlns:p14="http://schemas.microsoft.com/office/powerpoint/2010/main" val="2170822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Flow of Savings to Corporations</a:t>
            </a:r>
            <a:r>
              <a:rPr lang="en-US" altLang="en-US" sz="1500" dirty="0"/>
              <a:t> 1</a:t>
            </a:r>
            <a:endParaRPr lang="en-US" sz="1500" dirty="0"/>
          </a:p>
        </p:txBody>
      </p:sp>
      <p:pic>
        <p:nvPicPr>
          <p:cNvPr id="5" name="Picture 2" descr="A diagram illustrating the flow of savings between corporations and investor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4504" y="2857449"/>
            <a:ext cx="8294993" cy="1920240"/>
          </a:xfrm>
        </p:spPr>
      </p:pic>
      <p:sp>
        <p:nvSpPr>
          <p:cNvPr id="4" name="Text Placeholder 3"/>
          <p:cNvSpPr>
            <a:spLocks noGrp="1"/>
          </p:cNvSpPr>
          <p:nvPr>
            <p:ph type="body" sz="quarter" idx="12"/>
          </p:nvPr>
        </p:nvSpPr>
        <p:spPr>
          <a:xfrm>
            <a:off x="3200400" y="6477000"/>
            <a:ext cx="2743200" cy="182880"/>
          </a:xfrm>
        </p:spPr>
        <p:txBody>
          <a:bodyPr/>
          <a:lstStyle/>
          <a:p>
            <a:pPr lvl="0" defTabSz="914400">
              <a:spcBef>
                <a:spcPts val="0"/>
              </a:spcBef>
            </a:pPr>
            <a:r>
              <a:rPr lang="en-US" dirty="0">
                <a:solidFill>
                  <a:prstClr val="white"/>
                </a:solidFill>
                <a:latin typeface="Arial" panose="020B0604020202020204" pitchFamily="34" charset="0"/>
                <a:cs typeface="Arial" panose="020B0604020202020204" pitchFamily="34" charset="0"/>
                <a:hlinkClick r:id="rId3" action="ppaction://hlinksldjump"/>
              </a:rPr>
              <a:t>Access the text alternative for these images</a:t>
            </a:r>
            <a:endParaRPr lang="en-US" dirty="0">
              <a:solidFill>
                <a:prstClr val="white"/>
              </a:solidFill>
              <a:latin typeface="Arial" panose="020B0604020202020204" pitchFamily="34" charset="0"/>
              <a:cs typeface="Arial" panose="020B0604020202020204" pitchFamily="34" charset="0"/>
              <a:hlinkClick r:id="" action="ppaction://noaction"/>
            </a:endParaRPr>
          </a:p>
        </p:txBody>
      </p:sp>
    </p:spTree>
    <p:extLst>
      <p:ext uri="{BB962C8B-B14F-4D97-AF65-F5344CB8AC3E}">
        <p14:creationId xmlns:p14="http://schemas.microsoft.com/office/powerpoint/2010/main" val="2218148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Flow of Savings to Corporations</a:t>
            </a:r>
            <a:r>
              <a:rPr lang="en-US" altLang="en-US" sz="1500" dirty="0"/>
              <a:t> 2</a:t>
            </a:r>
            <a:endParaRPr lang="en-US" sz="1500" dirty="0"/>
          </a:p>
        </p:txBody>
      </p:sp>
      <p:pic>
        <p:nvPicPr>
          <p:cNvPr id="10" name="Picture 2" descr="Flow of savings to investment for a large, public corporation.&#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2109" y="1295400"/>
            <a:ext cx="8199782" cy="5029200"/>
          </a:xfrm>
        </p:spPr>
      </p:pic>
      <p:sp>
        <p:nvSpPr>
          <p:cNvPr id="12" name="Text Placeholder 3"/>
          <p:cNvSpPr>
            <a:spLocks noGrp="1"/>
          </p:cNvSpPr>
          <p:nvPr>
            <p:ph type="body" sz="quarter" idx="12"/>
          </p:nvPr>
        </p:nvSpPr>
        <p:spPr/>
        <p:txBody>
          <a:bodyPr/>
          <a:lstStyle/>
          <a:p>
            <a:pPr lvl="0" defTabSz="914400">
              <a:spcBef>
                <a:spcPts val="0"/>
              </a:spcBef>
            </a:pPr>
            <a:r>
              <a:rPr lang="en-US" dirty="0">
                <a:solidFill>
                  <a:prstClr val="white"/>
                </a:solidFill>
                <a:latin typeface="Arial" panose="020B0604020202020204" pitchFamily="34" charset="0"/>
                <a:cs typeface="Arial" panose="020B0604020202020204" pitchFamily="34" charset="0"/>
                <a:hlinkClick r:id="rId4" action="ppaction://hlinksldjump"/>
              </a:rPr>
              <a:t>Access the text alternative for these images</a:t>
            </a:r>
            <a:endParaRPr lang="en-US" dirty="0">
              <a:solidFill>
                <a:prstClr val="white"/>
              </a:solidFill>
              <a:latin typeface="Arial" panose="020B0604020202020204" pitchFamily="34" charset="0"/>
              <a:cs typeface="Arial" panose="020B0604020202020204" pitchFamily="34" charset="0"/>
              <a:hlinkClick r:id="" action="ppaction://noaction"/>
            </a:endParaRPr>
          </a:p>
        </p:txBody>
      </p:sp>
    </p:spTree>
    <p:extLst>
      <p:ext uri="{BB962C8B-B14F-4D97-AF65-F5344CB8AC3E}">
        <p14:creationId xmlns:p14="http://schemas.microsoft.com/office/powerpoint/2010/main" val="4052694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Flow of Savings to Corporations</a:t>
            </a:r>
            <a:r>
              <a:rPr lang="en-US" altLang="en-US" sz="1500" dirty="0"/>
              <a:t> 3</a:t>
            </a:r>
            <a:endParaRPr lang="en-US" sz="1500" dirty="0"/>
          </a:p>
        </p:txBody>
      </p:sp>
      <p:pic>
        <p:nvPicPr>
          <p:cNvPr id="5" name="Picture 2" descr="A circle marked &quot;money&quot; is at the top and points to 3 boxes below: Primary markets, secondary markets, and OTC market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635" y="1295400"/>
            <a:ext cx="8272731" cy="5120640"/>
          </a:xfrm>
        </p:spPr>
      </p:pic>
    </p:spTree>
    <p:extLst>
      <p:ext uri="{BB962C8B-B14F-4D97-AF65-F5344CB8AC3E}">
        <p14:creationId xmlns:p14="http://schemas.microsoft.com/office/powerpoint/2010/main" val="3908559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Flow of Savings to Corporations</a:t>
            </a:r>
            <a:r>
              <a:rPr lang="en-US" altLang="en-US" sz="1500" dirty="0"/>
              <a:t> 4</a:t>
            </a:r>
            <a:endParaRPr lang="en-US" sz="1500" dirty="0"/>
          </a:p>
        </p:txBody>
      </p:sp>
      <p:sp>
        <p:nvSpPr>
          <p:cNvPr id="3" name="Content Placeholder 2"/>
          <p:cNvSpPr>
            <a:spLocks noGrp="1"/>
          </p:cNvSpPr>
          <p:nvPr>
            <p:ph idx="1"/>
          </p:nvPr>
        </p:nvSpPr>
        <p:spPr>
          <a:xfrm>
            <a:off x="457200" y="1295400"/>
            <a:ext cx="8321040" cy="5212080"/>
          </a:xfrm>
        </p:spPr>
        <p:txBody>
          <a:bodyPr/>
          <a:lstStyle/>
          <a:p>
            <a:r>
              <a:rPr lang="en-US" altLang="en-US" dirty="0">
                <a:solidFill>
                  <a:schemeClr val="tx1">
                    <a:lumMod val="85000"/>
                    <a:lumOff val="15000"/>
                  </a:schemeClr>
                </a:solidFill>
              </a:rPr>
              <a:t>Financial Market. </a:t>
            </a:r>
          </a:p>
          <a:p>
            <a:pPr lvl="1"/>
            <a:r>
              <a:rPr lang="en-US" altLang="en-US" dirty="0">
                <a:solidFill>
                  <a:schemeClr val="tx1">
                    <a:lumMod val="85000"/>
                    <a:lumOff val="15000"/>
                  </a:schemeClr>
                </a:solidFill>
              </a:rPr>
              <a:t>Market where securities are issued and traded.</a:t>
            </a:r>
          </a:p>
          <a:p>
            <a:r>
              <a:rPr lang="en-US" altLang="en-US" dirty="0">
                <a:solidFill>
                  <a:schemeClr val="tx1">
                    <a:lumMod val="85000"/>
                    <a:lumOff val="15000"/>
                  </a:schemeClr>
                </a:solidFill>
              </a:rPr>
              <a:t>Primary Market.</a:t>
            </a:r>
          </a:p>
          <a:p>
            <a:pPr lvl="1"/>
            <a:r>
              <a:rPr lang="en-US" altLang="en-US" dirty="0">
                <a:solidFill>
                  <a:schemeClr val="tx1">
                    <a:lumMod val="85000"/>
                    <a:lumOff val="15000"/>
                  </a:schemeClr>
                </a:solidFill>
              </a:rPr>
              <a:t>Market for the sale of new securities by corporations.</a:t>
            </a:r>
          </a:p>
          <a:p>
            <a:r>
              <a:rPr lang="en-US" altLang="en-US" dirty="0">
                <a:solidFill>
                  <a:schemeClr val="tx1">
                    <a:lumMod val="85000"/>
                    <a:lumOff val="15000"/>
                  </a:schemeClr>
                </a:solidFill>
              </a:rPr>
              <a:t>Secondary Market.</a:t>
            </a:r>
          </a:p>
          <a:p>
            <a:pPr lvl="1"/>
            <a:r>
              <a:rPr lang="en-US" altLang="en-US" dirty="0">
                <a:solidFill>
                  <a:schemeClr val="tx1">
                    <a:lumMod val="85000"/>
                    <a:lumOff val="15000"/>
                  </a:schemeClr>
                </a:solidFill>
              </a:rPr>
              <a:t>Market in which previously issued securities are traded among investors.</a:t>
            </a:r>
          </a:p>
        </p:txBody>
      </p:sp>
    </p:spTree>
    <p:extLst>
      <p:ext uri="{BB962C8B-B14F-4D97-AF65-F5344CB8AC3E}">
        <p14:creationId xmlns:p14="http://schemas.microsoft.com/office/powerpoint/2010/main" val="1934523486"/>
      </p:ext>
    </p:extLst>
  </p:cSld>
  <p:clrMapOvr>
    <a:masterClrMapping/>
  </p:clrMapOvr>
</p:sld>
</file>

<file path=ppt/theme/theme1.xml><?xml version="1.0" encoding="utf-8"?>
<a:theme xmlns:a="http://schemas.openxmlformats.org/drawingml/2006/main" name="FIRST, BREAK, LAST slides ">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lain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Red bar footer BODY/MAIN CONTENT">
  <a:themeElements>
    <a:clrScheme name="Custom 1">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002060"/>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LAIN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RED FOOTER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LUE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Plain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Red Bar Footer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MHHE_Accessible_PPT_Template-v4</Template>
  <TotalTime>3374</TotalTime>
  <Words>2058</Words>
  <Application>Microsoft Office PowerPoint</Application>
  <PresentationFormat>On-screen Show (4:3)</PresentationFormat>
  <Paragraphs>218</Paragraphs>
  <Slides>39</Slides>
  <Notes>2</Notes>
  <HiddenSlides>13</HiddenSlides>
  <MMClips>0</MMClips>
  <ScaleCrop>false</ScaleCrop>
  <HeadingPairs>
    <vt:vector size="6" baseType="variant">
      <vt:variant>
        <vt:lpstr>Fonts Used</vt:lpstr>
      </vt:variant>
      <vt:variant>
        <vt:i4>7</vt:i4>
      </vt:variant>
      <vt:variant>
        <vt:lpstr>Theme</vt:lpstr>
      </vt:variant>
      <vt:variant>
        <vt:i4>9</vt:i4>
      </vt:variant>
      <vt:variant>
        <vt:lpstr>Slide Titles</vt:lpstr>
      </vt:variant>
      <vt:variant>
        <vt:i4>39</vt:i4>
      </vt:variant>
    </vt:vector>
  </HeadingPairs>
  <TitlesOfParts>
    <vt:vector size="55" baseType="lpstr">
      <vt:lpstr>Arial</vt:lpstr>
      <vt:lpstr>ArumSans Bd</vt:lpstr>
      <vt:lpstr>ArumSans Bold</vt:lpstr>
      <vt:lpstr>ArumSans Regular</vt:lpstr>
      <vt:lpstr>Calibri</vt:lpstr>
      <vt:lpstr>Vectipede Rg</vt:lpstr>
      <vt:lpstr>Verdana</vt:lpstr>
      <vt:lpstr>FIRST, BREAK, LAST slides </vt:lpstr>
      <vt:lpstr>Alternate FIRST, BREAK, LAST slides</vt:lpstr>
      <vt:lpstr>Plain BODY/MAIN CONTENT</vt:lpstr>
      <vt:lpstr>Red bar footer BODY/MAIN CONTENT</vt:lpstr>
      <vt:lpstr>PLAIN Section Divider, Quotes, Callouts</vt:lpstr>
      <vt:lpstr>RED FOOTER Section Divider, Quotes, Callouts</vt:lpstr>
      <vt:lpstr>BLUE Section Divider, Quotes, Callouts</vt:lpstr>
      <vt:lpstr>Plain_APPENDIX</vt:lpstr>
      <vt:lpstr>Red Bar Footer_APPENDIX</vt:lpstr>
      <vt:lpstr>Fundamentals of Corporate Finance Tenth Edition</vt:lpstr>
      <vt:lpstr>Topics Covered</vt:lpstr>
      <vt:lpstr>The Importance of Financial Markets 1</vt:lpstr>
      <vt:lpstr>The Importance of Financial Markets 2</vt:lpstr>
      <vt:lpstr>The Importance of Financial Markets 3</vt:lpstr>
      <vt:lpstr>The Flow of Savings to Corporations 1</vt:lpstr>
      <vt:lpstr>The Flow of Savings to Corporations 2</vt:lpstr>
      <vt:lpstr>The Flow of Savings to Corporations 3</vt:lpstr>
      <vt:lpstr>The Flow of Savings to Corporations 4</vt:lpstr>
      <vt:lpstr>The Flow of Savings to Corporations 5</vt:lpstr>
      <vt:lpstr>The Flow of Savings to Corporations 6</vt:lpstr>
      <vt:lpstr>The Flow of Savings to Corporations 7</vt:lpstr>
      <vt:lpstr>The Flow of Savings to Corporations 8</vt:lpstr>
      <vt:lpstr>The Flow of Savings to Corporations 9</vt:lpstr>
      <vt:lpstr>The Flow of Savings to Corporations 10</vt:lpstr>
      <vt:lpstr>The Flow of Savings to Corporations 11</vt:lpstr>
      <vt:lpstr>The Flow of Savings to Corporations 12</vt:lpstr>
      <vt:lpstr>The Flow of Savings to Corporations 13</vt:lpstr>
      <vt:lpstr>The Flow of Savings to Corporations 14</vt:lpstr>
      <vt:lpstr>The Flow of Savings to Corporations 15</vt:lpstr>
      <vt:lpstr>Total U.S. Financing 1</vt:lpstr>
      <vt:lpstr>Total U.S. Financing 2</vt:lpstr>
      <vt:lpstr>Function of Financial Markets 1</vt:lpstr>
      <vt:lpstr>Function of Financial Markets 2</vt:lpstr>
      <vt:lpstr>Function of Financial Markets 3</vt:lpstr>
      <vt:lpstr>The Crisis of 2007-2009</vt:lpstr>
      <vt:lpstr>Accessibility Content: Text Alternatives for Images</vt:lpstr>
      <vt:lpstr>The Flow of Savings to Corporations 1  Text Alternative</vt:lpstr>
      <vt:lpstr>The Flow of Savings to Corporations 2  Text Alternative</vt:lpstr>
      <vt:lpstr>The Flow of Savings to Corporations 5  Text Alternative</vt:lpstr>
      <vt:lpstr>The Flow of Savings to Corporations 7  Text Alternative</vt:lpstr>
      <vt:lpstr>The Flow of Savings to Corporations 10  Text Alternative</vt:lpstr>
      <vt:lpstr>The Flow of Savings to Corporations 11  Text Alternative</vt:lpstr>
      <vt:lpstr>The Flow of Savings to Corporations 12  Text Alternative</vt:lpstr>
      <vt:lpstr>The Flow of Savings to Corporations 13  Text Alternative</vt:lpstr>
      <vt:lpstr>The Flow of Savings to Corporations 14  Text Alternative</vt:lpstr>
      <vt:lpstr>The Flow of Savings to Corporations 15  Text Alternative</vt:lpstr>
      <vt:lpstr>Total U.S. Financing 1 Text Alternative</vt:lpstr>
      <vt:lpstr>Total U.S. Financing 2 Text Alternative</vt:lpstr>
    </vt:vector>
  </TitlesOfParts>
  <Company>The McGraw-Hill Companies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 With 1 of These Slides</dc:title>
  <dc:creator>Hahn, Sandra</dc:creator>
  <cp:lastModifiedBy>Prasanna kumar. Tripathy</cp:lastModifiedBy>
  <cp:revision>609</cp:revision>
  <dcterms:created xsi:type="dcterms:W3CDTF">2017-12-05T17:18:18Z</dcterms:created>
  <dcterms:modified xsi:type="dcterms:W3CDTF">2019-04-10T10:27:40Z</dcterms:modified>
</cp:coreProperties>
</file>