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</p:sldMasterIdLst>
  <p:notesMasterIdLst>
    <p:notesMasterId r:id="rId24"/>
  </p:notesMasterIdLst>
  <p:handoutMasterIdLst>
    <p:handoutMasterId r:id="rId25"/>
  </p:handoutMasterIdLst>
  <p:sldIdLst>
    <p:sldId id="353" r:id="rId3"/>
    <p:sldId id="434" r:id="rId4"/>
    <p:sldId id="466" r:id="rId5"/>
    <p:sldId id="467" r:id="rId6"/>
    <p:sldId id="468" r:id="rId7"/>
    <p:sldId id="469" r:id="rId8"/>
    <p:sldId id="470" r:id="rId9"/>
    <p:sldId id="471" r:id="rId10"/>
    <p:sldId id="472" r:id="rId11"/>
    <p:sldId id="473" r:id="rId12"/>
    <p:sldId id="474" r:id="rId13"/>
    <p:sldId id="482" r:id="rId14"/>
    <p:sldId id="475" r:id="rId15"/>
    <p:sldId id="476" r:id="rId16"/>
    <p:sldId id="477" r:id="rId17"/>
    <p:sldId id="478" r:id="rId18"/>
    <p:sldId id="479" r:id="rId19"/>
    <p:sldId id="480" r:id="rId20"/>
    <p:sldId id="481" r:id="rId21"/>
    <p:sldId id="483" r:id="rId22"/>
    <p:sldId id="43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2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B800"/>
    <a:srgbClr val="ED92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90" autoAdjust="0"/>
    <p:restoredTop sz="99261" autoAdjust="0"/>
  </p:normalViewPr>
  <p:slideViewPr>
    <p:cSldViewPr snapToGrid="0" showGuides="1">
      <p:cViewPr varScale="1">
        <p:scale>
          <a:sx n="115" d="100"/>
          <a:sy n="115" d="100"/>
        </p:scale>
        <p:origin x="636" y="126"/>
      </p:cViewPr>
      <p:guideLst>
        <p:guide orient="horz" pos="24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E1D14-E9AE-409B-A6B5-28C88E526931}" type="datetimeFigureOut">
              <a:rPr lang="tr-TR" smtClean="0"/>
              <a:t>9.05.2025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F6EFB-6A06-4F35-B6D2-828E606BBC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51181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C387A53-5F07-4AC5-8610-AEAC1847BC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E2EC8DB-58DA-4222-A19E-9D5D1F273A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EDF76F9-432D-4109-9CEC-825FCFE356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D6D3B3-9E7E-4CAC-B116-E92AF22439A3}" type="datetime1">
              <a:rPr lang="tr-TR" smtClean="0"/>
              <a:t>9.05.2025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7CD131E-2E64-4137-88CC-EF615DDD3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Çağ Üniversitesi 2021 - 2022</a:t>
            </a: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F31DD39-7C08-4925-A5E4-BFF31371E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952EEF-FA5D-47A2-A60C-F3DF87C23B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38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725E0BD-61A5-4FFA-865C-940D100A09A4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0" y="3959525"/>
            <a:ext cx="2812211" cy="28984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118FFEBA-0F02-4AE7-9B68-4CBE6F986B7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2938732" y="3959525"/>
            <a:ext cx="2812211" cy="28984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EBD3096E-D895-4651-A641-CDD403904CE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5877464" y="3959525"/>
            <a:ext cx="2812211" cy="28984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A1BAEE0-A4ED-444D-A1A7-ACD7E81AD045}"/>
              </a:ext>
            </a:extLst>
          </p:cNvPr>
          <p:cNvGrpSpPr/>
          <p:nvPr userDrawn="1"/>
        </p:nvGrpSpPr>
        <p:grpSpPr>
          <a:xfrm>
            <a:off x="580088" y="2536288"/>
            <a:ext cx="5265908" cy="2893260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79062AFE-B9CB-431B-BC38-A289DB772C07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C99FED08-9F34-4CEB-9CD9-D808346EC0B6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F4BD188-CC50-4158-98A4-AAC9609C12D1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A15DB1C-FF77-4E6F-9E3C-7F5B13BD5B95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7AD2396-1849-4318-A0B4-40A89BBF45F5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8764B3D-37D2-41EC-900D-8AF407CA4284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0A3753AC-05A2-4A25-8665-2221B1F761D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2088FA50-6991-4AF6-8E7E-FD83F9467231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2CC9944-EDE5-48AE-980F-7BBBF97BD087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123EFC7A-B461-4CF2-9489-0E5ACD82B61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55E4FF21-96D3-4707-98F7-6753D8EAD399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536C619-4F62-438C-B42D-16EF24F9E307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0E489B28-E610-4693-A003-DD91CC0488A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87579" y="2692223"/>
            <a:ext cx="3879644" cy="235170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2F09EACF-7301-4216-9D42-E5392B36C1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CF1678-ABE6-4DF1-92C9-331A124F5CC7}"/>
              </a:ext>
            </a:extLst>
          </p:cNvPr>
          <p:cNvSpPr/>
          <p:nvPr userDrawn="1"/>
        </p:nvSpPr>
        <p:spPr>
          <a:xfrm>
            <a:off x="1" y="0"/>
            <a:ext cx="388402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B97310DF-B6B0-4C3C-BA3E-489420A32181}"/>
              </a:ext>
            </a:extLst>
          </p:cNvPr>
          <p:cNvGrpSpPr/>
          <p:nvPr userDrawn="1"/>
        </p:nvGrpSpPr>
        <p:grpSpPr>
          <a:xfrm>
            <a:off x="4484680" y="2739753"/>
            <a:ext cx="2029599" cy="3505672"/>
            <a:chOff x="1438761" y="2033015"/>
            <a:chExt cx="1980000" cy="3420000"/>
          </a:xfrm>
        </p:grpSpPr>
        <p:sp>
          <p:nvSpPr>
            <p:cNvPr id="4" name="Rounded Rectangle 41">
              <a:extLst>
                <a:ext uri="{FF2B5EF4-FFF2-40B4-BE49-F238E27FC236}">
                  <a16:creationId xmlns:a16="http://schemas.microsoft.com/office/drawing/2014/main" id="{B61CE415-73B8-4D2A-A1AB-DABC4F7BB2AD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42">
              <a:extLst>
                <a:ext uri="{FF2B5EF4-FFF2-40B4-BE49-F238E27FC236}">
                  <a16:creationId xmlns:a16="http://schemas.microsoft.com/office/drawing/2014/main" id="{EDF8955B-0866-490C-9582-2B8E2224663D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E0A25EC8-F7AE-4ED5-9EB2-E3252715F40B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7" name="Oval 44">
                <a:extLst>
                  <a:ext uri="{FF2B5EF4-FFF2-40B4-BE49-F238E27FC236}">
                    <a16:creationId xmlns:a16="http://schemas.microsoft.com/office/drawing/2014/main" id="{10A58890-DAC1-4D69-85FC-B98A820AC9E0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" name="Rounded Rectangle 45">
                <a:extLst>
                  <a:ext uri="{FF2B5EF4-FFF2-40B4-BE49-F238E27FC236}">
                    <a16:creationId xmlns:a16="http://schemas.microsoft.com/office/drawing/2014/main" id="{71D5B425-6479-4E5A-8B5B-DF3F830F719D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9" name="Group 5">
            <a:extLst>
              <a:ext uri="{FF2B5EF4-FFF2-40B4-BE49-F238E27FC236}">
                <a16:creationId xmlns:a16="http://schemas.microsoft.com/office/drawing/2014/main" id="{F22F0D01-3528-4D20-92A5-9D0EBA7F8C2E}"/>
              </a:ext>
            </a:extLst>
          </p:cNvPr>
          <p:cNvGrpSpPr/>
          <p:nvPr userDrawn="1"/>
        </p:nvGrpSpPr>
        <p:grpSpPr>
          <a:xfrm>
            <a:off x="6976148" y="2739753"/>
            <a:ext cx="2029599" cy="3505672"/>
            <a:chOff x="1438761" y="2033015"/>
            <a:chExt cx="1980000" cy="3420000"/>
          </a:xfrm>
        </p:grpSpPr>
        <p:sp>
          <p:nvSpPr>
            <p:cNvPr id="10" name="Rounded Rectangle 41">
              <a:extLst>
                <a:ext uri="{FF2B5EF4-FFF2-40B4-BE49-F238E27FC236}">
                  <a16:creationId xmlns:a16="http://schemas.microsoft.com/office/drawing/2014/main" id="{21AFB044-FD6E-4AF8-96AB-745B59DDD5A4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42">
              <a:extLst>
                <a:ext uri="{FF2B5EF4-FFF2-40B4-BE49-F238E27FC236}">
                  <a16:creationId xmlns:a16="http://schemas.microsoft.com/office/drawing/2014/main" id="{6409FE8E-D06A-4B35-BFD3-DD184A079BB7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2" name="Group 6">
              <a:extLst>
                <a:ext uri="{FF2B5EF4-FFF2-40B4-BE49-F238E27FC236}">
                  <a16:creationId xmlns:a16="http://schemas.microsoft.com/office/drawing/2014/main" id="{5CA207E7-E95E-46F5-A8A1-AD533B809BE8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13" name="Oval 44">
                <a:extLst>
                  <a:ext uri="{FF2B5EF4-FFF2-40B4-BE49-F238E27FC236}">
                    <a16:creationId xmlns:a16="http://schemas.microsoft.com/office/drawing/2014/main" id="{D196795B-533F-443E-A9FD-AEB2894BFF76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" name="Rounded Rectangle 45">
                <a:extLst>
                  <a:ext uri="{FF2B5EF4-FFF2-40B4-BE49-F238E27FC236}">
                    <a16:creationId xmlns:a16="http://schemas.microsoft.com/office/drawing/2014/main" id="{7FC5C28D-04C0-4401-B217-13CA4F8A91D1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15" name="Group 5">
            <a:extLst>
              <a:ext uri="{FF2B5EF4-FFF2-40B4-BE49-F238E27FC236}">
                <a16:creationId xmlns:a16="http://schemas.microsoft.com/office/drawing/2014/main" id="{820ACAAC-DC01-4142-B3A4-08464EFC2E95}"/>
              </a:ext>
            </a:extLst>
          </p:cNvPr>
          <p:cNvGrpSpPr/>
          <p:nvPr userDrawn="1"/>
        </p:nvGrpSpPr>
        <p:grpSpPr>
          <a:xfrm>
            <a:off x="9467615" y="2739753"/>
            <a:ext cx="2029599" cy="3505672"/>
            <a:chOff x="1438761" y="2033015"/>
            <a:chExt cx="1980000" cy="3420000"/>
          </a:xfrm>
        </p:grpSpPr>
        <p:sp>
          <p:nvSpPr>
            <p:cNvPr id="16" name="Rounded Rectangle 41">
              <a:extLst>
                <a:ext uri="{FF2B5EF4-FFF2-40B4-BE49-F238E27FC236}">
                  <a16:creationId xmlns:a16="http://schemas.microsoft.com/office/drawing/2014/main" id="{F4A599C3-B53A-47D9-B643-0693601665B7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Rectangle 42">
              <a:extLst>
                <a:ext uri="{FF2B5EF4-FFF2-40B4-BE49-F238E27FC236}">
                  <a16:creationId xmlns:a16="http://schemas.microsoft.com/office/drawing/2014/main" id="{C8297C35-1867-4E31-A4CB-1E056B27E393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8" name="Group 6">
              <a:extLst>
                <a:ext uri="{FF2B5EF4-FFF2-40B4-BE49-F238E27FC236}">
                  <a16:creationId xmlns:a16="http://schemas.microsoft.com/office/drawing/2014/main" id="{981654CC-984C-4EB6-8C63-81F1A125D1F1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19" name="Oval 44">
                <a:extLst>
                  <a:ext uri="{FF2B5EF4-FFF2-40B4-BE49-F238E27FC236}">
                    <a16:creationId xmlns:a16="http://schemas.microsoft.com/office/drawing/2014/main" id="{6F17D607-F1C4-4364-874B-335B32EAE676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" name="Rounded Rectangle 45">
                <a:extLst>
                  <a:ext uri="{FF2B5EF4-FFF2-40B4-BE49-F238E27FC236}">
                    <a16:creationId xmlns:a16="http://schemas.microsoft.com/office/drawing/2014/main" id="{44F5E29D-F731-4A5B-986D-4229461BC256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9A1695C9-85F6-4760-8539-3631CCA0026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583669" y="3080025"/>
            <a:ext cx="1834384" cy="27376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ACBD4965-6F82-47DB-8F4B-43A1E51F48A5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7074446" y="3080025"/>
            <a:ext cx="1834384" cy="27376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1" name="Picture Placeholder 2">
            <a:extLst>
              <a:ext uri="{FF2B5EF4-FFF2-40B4-BE49-F238E27FC236}">
                <a16:creationId xmlns:a16="http://schemas.microsoft.com/office/drawing/2014/main" id="{60E75232-41AF-4527-9D75-F5DCBC0B6766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9565222" y="3080025"/>
            <a:ext cx="1834384" cy="27376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8" r:id="rId5"/>
    <p:sldLayoutId id="2147483679" r:id="rId6"/>
    <p:sldLayoutId id="2147483680" r:id="rId7"/>
    <p:sldLayoutId id="2147483682" r:id="rId8"/>
    <p:sldLayoutId id="2147483683" r:id="rId9"/>
    <p:sldLayoutId id="2147483684" r:id="rId10"/>
    <p:sldLayoutId id="2147483686" r:id="rId11"/>
    <p:sldLayoutId id="2147483687" r:id="rId12"/>
    <p:sldLayoutId id="2147483688" r:id="rId13"/>
    <p:sldLayoutId id="2147483671" r:id="rId14"/>
    <p:sldLayoutId id="2147483672" r:id="rId15"/>
    <p:sldLayoutId id="2147483691" r:id="rId16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0" name="Rectangle 169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rgbClr val="0070C0"/>
          </a:solidFill>
        </p:grpSpPr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7" name="Rectangle 17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EF0EEBAF-3BD3-4E13-96AA-6288671CEBF1}"/>
              </a:ext>
            </a:extLst>
          </p:cNvPr>
          <p:cNvSpPr txBox="1"/>
          <p:nvPr/>
        </p:nvSpPr>
        <p:spPr>
          <a:xfrm>
            <a:off x="1252729" y="3791638"/>
            <a:ext cx="4112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ko-KR" sz="2400" dirty="0" smtClean="0">
                <a:latin typeface="Calibri" panose="020F0502020204030204" pitchFamily="34" charset="0"/>
                <a:cs typeface="Arial" pitchFamily="34" charset="0"/>
              </a:rPr>
              <a:t>Dr. </a:t>
            </a:r>
            <a:r>
              <a:rPr lang="tr-TR" altLang="ko-KR" sz="2400" dirty="0" err="1" smtClean="0">
                <a:latin typeface="Calibri" panose="020F0502020204030204" pitchFamily="34" charset="0"/>
                <a:cs typeface="Arial" pitchFamily="34" charset="0"/>
              </a:rPr>
              <a:t>Öğr</a:t>
            </a:r>
            <a:r>
              <a:rPr lang="tr-TR" altLang="ko-KR" sz="2400" dirty="0" smtClean="0">
                <a:latin typeface="Calibri" panose="020F0502020204030204" pitchFamily="34" charset="0"/>
                <a:cs typeface="Arial" pitchFamily="34" charset="0"/>
              </a:rPr>
              <a:t>. Üyesi Taylan Tutkunca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809" y="730504"/>
            <a:ext cx="6016707" cy="135113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904" y="2409934"/>
            <a:ext cx="6005595" cy="33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887972" y="2288400"/>
            <a:ext cx="48691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latin typeface="Calibri" panose="020F0502020204030204" pitchFamily="34" charset="0"/>
              </a:rPr>
              <a:t>SOSYAL SORUMLULUK</a:t>
            </a:r>
          </a:p>
          <a:p>
            <a:pPr algn="ctr"/>
            <a:r>
              <a:rPr lang="tr-TR" sz="3200" b="1" dirty="0" smtClean="0">
                <a:latin typeface="Calibri" panose="020F0502020204030204" pitchFamily="34" charset="0"/>
              </a:rPr>
              <a:t>VE</a:t>
            </a:r>
          </a:p>
          <a:p>
            <a:pPr algn="ctr"/>
            <a:r>
              <a:rPr lang="tr-TR" sz="3200" b="1" dirty="0" smtClean="0">
                <a:latin typeface="Calibri" panose="020F0502020204030204" pitchFamily="34" charset="0"/>
              </a:rPr>
              <a:t>İŞ ETİĞİ</a:t>
            </a:r>
            <a:endParaRPr lang="tr-TR" sz="3200" b="1" dirty="0">
              <a:latin typeface="Calibri" panose="020F0502020204030204" pitchFamily="34" charset="0"/>
            </a:endParaRPr>
          </a:p>
        </p:txBody>
      </p:sp>
      <p:sp>
        <p:nvSpPr>
          <p:cNvPr id="15" name="椭圆 141"/>
          <p:cNvSpPr/>
          <p:nvPr/>
        </p:nvSpPr>
        <p:spPr>
          <a:xfrm>
            <a:off x="-2813378" y="-2453986"/>
            <a:ext cx="5328592" cy="5328592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8" name="椭圆 137"/>
          <p:cNvSpPr/>
          <p:nvPr/>
        </p:nvSpPr>
        <p:spPr>
          <a:xfrm>
            <a:off x="-1487832" y="3906095"/>
            <a:ext cx="4046996" cy="3982759"/>
          </a:xfrm>
          <a:prstGeom prst="ellipse">
            <a:avLst/>
          </a:prstGeom>
          <a:solidFill>
            <a:srgbClr val="00B05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5684905" y="-634"/>
            <a:ext cx="5012766" cy="391886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Calibri"/>
              </a:rPr>
              <a:t>2024-2025 BAHAR EĞİTİM DÖNEMİ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5684905" y="6408964"/>
            <a:ext cx="5012764" cy="448401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dirty="0" smtClean="0">
                <a:solidFill>
                  <a:schemeClr val="bg1"/>
                </a:solidFill>
              </a:rPr>
              <a:t>MESLEK YÜKSEKOKULU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23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15" grpId="0" animBg="1"/>
      <p:bldP spid="18" grpId="0" animBg="1"/>
      <p:bldP spid="16" grpId="0" animBg="1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0"/>
            <a:ext cx="9076722" cy="579169"/>
          </a:xfrm>
          <a:solidFill>
            <a:srgbClr val="FFC000"/>
          </a:solidFill>
        </p:spPr>
        <p:txBody>
          <a:bodyPr/>
          <a:lstStyle/>
          <a:p>
            <a:pPr algn="l"/>
            <a:r>
              <a:rPr lang="tr-TR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 VE İŞ ETİĞİ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362" y="0"/>
            <a:ext cx="2566638" cy="579170"/>
          </a:xfrm>
          <a:prstGeom prst="rect">
            <a:avLst/>
          </a:prstGeom>
        </p:spPr>
      </p:pic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579169"/>
            <a:ext cx="12191999" cy="434984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İşletmelerin 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 Stratejileri</a:t>
            </a: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48640" cy="579169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Calibri"/>
              </a:rPr>
              <a:t>08</a:t>
            </a:r>
          </a:p>
        </p:txBody>
      </p:sp>
      <p:sp>
        <p:nvSpPr>
          <p:cNvPr id="4" name="Dikdörtgen 3"/>
          <p:cNvSpPr/>
          <p:nvPr/>
        </p:nvSpPr>
        <p:spPr>
          <a:xfrm>
            <a:off x="548640" y="1323574"/>
            <a:ext cx="615973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4. </a:t>
            </a:r>
            <a:r>
              <a:rPr lang="tr-TR" sz="2400" b="1" dirty="0" smtClean="0">
                <a:solidFill>
                  <a:srgbClr val="FF0000"/>
                </a:solidFill>
              </a:rPr>
              <a:t>Sürdürülebilirlik </a:t>
            </a:r>
            <a:r>
              <a:rPr lang="tr-TR" sz="2400" b="1" dirty="0">
                <a:solidFill>
                  <a:srgbClr val="FF0000"/>
                </a:solidFill>
              </a:rPr>
              <a:t>ve Çevresel Duyarlılık</a:t>
            </a:r>
          </a:p>
          <a:p>
            <a:endParaRPr lang="tr-TR" b="1" dirty="0"/>
          </a:p>
          <a:p>
            <a:pPr lvl="0" algn="just"/>
            <a:r>
              <a:rPr lang="tr-TR" sz="2000" dirty="0"/>
              <a:t>Çevreyi koruma sorumluluğu artık sadece devletin değil, tüm özel sektörün omuzlarındadır.</a:t>
            </a:r>
          </a:p>
          <a:p>
            <a:pPr lvl="0" algn="just"/>
            <a:endParaRPr lang="tr-TR" sz="2000" dirty="0" smtClean="0"/>
          </a:p>
          <a:p>
            <a:pPr lvl="0" algn="just"/>
            <a:r>
              <a:rPr lang="tr-TR" sz="2000" dirty="0" smtClean="0"/>
              <a:t>Geri </a:t>
            </a:r>
            <a:r>
              <a:rPr lang="tr-TR" sz="2000" dirty="0"/>
              <a:t>dönüşüm, karbon ayak izi azaltımı, yenilenebilir enerji kullanımı gibi konular şirketlerin </a:t>
            </a:r>
            <a:r>
              <a:rPr lang="tr-TR" sz="2000" b="1" dirty="0"/>
              <a:t>gelecek nesillere karşı etik yükümlülükleri</a:t>
            </a:r>
            <a:r>
              <a:rPr lang="tr-TR" sz="2000" dirty="0"/>
              <a:t> arasında yer alır</a:t>
            </a:r>
            <a:r>
              <a:rPr lang="tr-TR" sz="2000" dirty="0" smtClean="0"/>
              <a:t>.</a:t>
            </a:r>
          </a:p>
          <a:p>
            <a:pPr lvl="0" algn="just"/>
            <a:endParaRPr lang="tr-TR" sz="2000" dirty="0"/>
          </a:p>
          <a:p>
            <a:pPr algn="just"/>
            <a:r>
              <a:rPr lang="tr-TR" sz="2000" dirty="0"/>
              <a:t>Aynı zamanda bu projeler, şirketin uzun vadeli </a:t>
            </a:r>
            <a:r>
              <a:rPr lang="tr-TR" sz="2000" b="1" dirty="0"/>
              <a:t>operasyonel sürdürülebilirliğini</a:t>
            </a:r>
            <a:r>
              <a:rPr lang="tr-TR" sz="2000" dirty="0"/>
              <a:t> sağlar</a:t>
            </a:r>
            <a:r>
              <a:rPr lang="tr-TR" sz="2000" dirty="0" smtClean="0"/>
              <a:t>.</a:t>
            </a:r>
            <a:endParaRPr lang="tr-TR" sz="20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5723" y="1323574"/>
            <a:ext cx="5131230" cy="37343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696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0"/>
            <a:ext cx="9076722" cy="579169"/>
          </a:xfrm>
          <a:solidFill>
            <a:srgbClr val="FFC000"/>
          </a:solidFill>
        </p:spPr>
        <p:txBody>
          <a:bodyPr/>
          <a:lstStyle/>
          <a:p>
            <a:pPr algn="l"/>
            <a:r>
              <a:rPr lang="tr-TR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 VE İŞ ETİĞİ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362" y="0"/>
            <a:ext cx="2566638" cy="579170"/>
          </a:xfrm>
          <a:prstGeom prst="rect">
            <a:avLst/>
          </a:prstGeom>
        </p:spPr>
      </p:pic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579169"/>
            <a:ext cx="12191999" cy="434984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İşletmelerin 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 Stratejileri</a:t>
            </a: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48640" cy="579169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Calibri"/>
              </a:rPr>
              <a:t>09</a:t>
            </a:r>
          </a:p>
        </p:txBody>
      </p:sp>
      <p:sp>
        <p:nvSpPr>
          <p:cNvPr id="5" name="Dikdörtgen 4"/>
          <p:cNvSpPr/>
          <p:nvPr/>
        </p:nvSpPr>
        <p:spPr>
          <a:xfrm>
            <a:off x="5423770" y="1022484"/>
            <a:ext cx="67682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2400" b="1" dirty="0">
                <a:solidFill>
                  <a:srgbClr val="FF0000"/>
                </a:solidFill>
              </a:rPr>
              <a:t>Sürdürülebilirlik ve Çevresel Duyarlılık</a:t>
            </a:r>
            <a:endParaRPr lang="tr-TR" sz="2400" dirty="0"/>
          </a:p>
        </p:txBody>
      </p:sp>
      <p:sp>
        <p:nvSpPr>
          <p:cNvPr id="6" name="Dikdörtgen 5"/>
          <p:cNvSpPr/>
          <p:nvPr/>
        </p:nvSpPr>
        <p:spPr>
          <a:xfrm>
            <a:off x="548640" y="2282372"/>
            <a:ext cx="104742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Gerçek Hayattan Örnekler:</a:t>
            </a:r>
          </a:p>
          <a:p>
            <a:endParaRPr lang="tr-TR" sz="2000" b="1" dirty="0" smtClean="0"/>
          </a:p>
          <a:p>
            <a:r>
              <a:rPr lang="tr-TR" sz="2000" b="1" dirty="0" smtClean="0">
                <a:solidFill>
                  <a:srgbClr val="00B050"/>
                </a:solidFill>
              </a:rPr>
              <a:t>Arçelik </a:t>
            </a:r>
            <a:r>
              <a:rPr lang="tr-TR" sz="2000" b="1" dirty="0">
                <a:solidFill>
                  <a:srgbClr val="00B050"/>
                </a:solidFill>
              </a:rPr>
              <a:t>– Sıfır Atık Projeleri:</a:t>
            </a:r>
            <a:endParaRPr lang="tr-TR" sz="2000" dirty="0">
              <a:solidFill>
                <a:srgbClr val="00B050"/>
              </a:solidFill>
            </a:endParaRPr>
          </a:p>
          <a:p>
            <a:pPr lvl="0"/>
            <a:r>
              <a:rPr lang="tr-TR" sz="2000" dirty="0"/>
              <a:t>Üretim tesislerinde %95’in üzerinde geri dönüşüm oranı.</a:t>
            </a:r>
          </a:p>
          <a:p>
            <a:pPr lvl="0"/>
            <a:r>
              <a:rPr lang="tr-TR" sz="2000" dirty="0"/>
              <a:t>Sıfır atık belgesi alan fabrikalarla örnek uygulamalara öncülük ediyor.</a:t>
            </a:r>
          </a:p>
          <a:p>
            <a:endParaRPr lang="tr-TR" sz="2000" b="1" dirty="0" smtClean="0"/>
          </a:p>
          <a:p>
            <a:r>
              <a:rPr lang="tr-TR" sz="2000" b="1" dirty="0" smtClean="0">
                <a:solidFill>
                  <a:srgbClr val="00B050"/>
                </a:solidFill>
              </a:rPr>
              <a:t>IKEA </a:t>
            </a:r>
            <a:r>
              <a:rPr lang="tr-TR" sz="2000" b="1" dirty="0">
                <a:solidFill>
                  <a:srgbClr val="00B050"/>
                </a:solidFill>
              </a:rPr>
              <a:t>– İklim Dostu Malzeme Kullanımı:</a:t>
            </a:r>
            <a:endParaRPr lang="tr-TR" sz="2000" dirty="0">
              <a:solidFill>
                <a:srgbClr val="00B050"/>
              </a:solidFill>
            </a:endParaRPr>
          </a:p>
          <a:p>
            <a:pPr lvl="0"/>
            <a:r>
              <a:rPr lang="tr-TR" sz="2000" dirty="0"/>
              <a:t>Tüm ambalaj ve mobilya malzemelerini sürdürülebilir kaynaklardan temin ediyor.</a:t>
            </a:r>
          </a:p>
          <a:p>
            <a:pPr lvl="0"/>
            <a:r>
              <a:rPr lang="tr-TR" sz="2000" dirty="0"/>
              <a:t>2030 yılına kadar tamamen döngüsel üretime geçmeyi hedefliyor.</a:t>
            </a:r>
          </a:p>
          <a:p>
            <a:endParaRPr lang="tr-TR" sz="2000" b="1" dirty="0" smtClean="0"/>
          </a:p>
          <a:p>
            <a:r>
              <a:rPr lang="tr-TR" sz="2000" b="1" dirty="0" smtClean="0">
                <a:solidFill>
                  <a:srgbClr val="00B050"/>
                </a:solidFill>
              </a:rPr>
              <a:t>Migros </a:t>
            </a:r>
            <a:r>
              <a:rPr lang="tr-TR" sz="2000" b="1" dirty="0">
                <a:solidFill>
                  <a:srgbClr val="00B050"/>
                </a:solidFill>
              </a:rPr>
              <a:t>– Gıda Atığı Azaltımı:</a:t>
            </a:r>
            <a:endParaRPr lang="tr-TR" sz="2000" dirty="0">
              <a:solidFill>
                <a:srgbClr val="00B050"/>
              </a:solidFill>
            </a:endParaRPr>
          </a:p>
          <a:p>
            <a:pPr lvl="0"/>
            <a:r>
              <a:rPr lang="tr-TR" sz="2000" dirty="0"/>
              <a:t>Son tüketim tarihi yaklaşan ürünleri ihtiyaç sahiplerine ulaştırıyor.</a:t>
            </a:r>
          </a:p>
          <a:p>
            <a:pPr lvl="0"/>
            <a:r>
              <a:rPr lang="tr-TR" sz="2000" dirty="0"/>
              <a:t>Aynı zamanda gıda atıklarının enerjiye dönüştürülmesi projeleri yürütüyor.</a:t>
            </a:r>
          </a:p>
        </p:txBody>
      </p:sp>
    </p:spTree>
    <p:extLst>
      <p:ext uri="{BB962C8B-B14F-4D97-AF65-F5344CB8AC3E}">
        <p14:creationId xmlns:p14="http://schemas.microsoft.com/office/powerpoint/2010/main" val="172696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0"/>
            <a:ext cx="9076722" cy="579169"/>
          </a:xfrm>
          <a:solidFill>
            <a:srgbClr val="FFC000"/>
          </a:solidFill>
        </p:spPr>
        <p:txBody>
          <a:bodyPr/>
          <a:lstStyle/>
          <a:p>
            <a:pPr algn="l"/>
            <a:r>
              <a:rPr lang="tr-TR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 VE İŞ ETİĞİ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362" y="0"/>
            <a:ext cx="2566638" cy="579170"/>
          </a:xfrm>
          <a:prstGeom prst="rect">
            <a:avLst/>
          </a:prstGeom>
        </p:spPr>
      </p:pic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579169"/>
            <a:ext cx="12191999" cy="434984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İşletmelerin 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 Stratejileri</a:t>
            </a: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48640" cy="579169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Calibri"/>
              </a:rPr>
              <a:t>09</a:t>
            </a:r>
          </a:p>
        </p:txBody>
      </p:sp>
      <p:sp>
        <p:nvSpPr>
          <p:cNvPr id="4" name="Dikdörtgen 3"/>
          <p:cNvSpPr/>
          <p:nvPr/>
        </p:nvSpPr>
        <p:spPr>
          <a:xfrm>
            <a:off x="2299855" y="1451635"/>
            <a:ext cx="7325507" cy="3253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tr-TR" sz="4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“Sizce şirketler bu projeleri gerçekten iyilik için mi, yoksa reklam için mi yapıyor?”</a:t>
            </a:r>
          </a:p>
        </p:txBody>
      </p:sp>
    </p:spTree>
    <p:extLst>
      <p:ext uri="{BB962C8B-B14F-4D97-AF65-F5344CB8AC3E}">
        <p14:creationId xmlns:p14="http://schemas.microsoft.com/office/powerpoint/2010/main" val="55781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0"/>
            <a:ext cx="9076722" cy="579169"/>
          </a:xfrm>
          <a:solidFill>
            <a:srgbClr val="FFC000"/>
          </a:solidFill>
        </p:spPr>
        <p:txBody>
          <a:bodyPr/>
          <a:lstStyle/>
          <a:p>
            <a:pPr algn="l"/>
            <a:r>
              <a:rPr lang="tr-TR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 VE İŞ ETİĞİ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362" y="0"/>
            <a:ext cx="2566638" cy="579170"/>
          </a:xfrm>
          <a:prstGeom prst="rect">
            <a:avLst/>
          </a:prstGeom>
        </p:spPr>
      </p:pic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579169"/>
            <a:ext cx="12191999" cy="434984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İşletmelerin 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 Stratejileri</a:t>
            </a: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48640" cy="579169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Calibri"/>
              </a:rPr>
              <a:t>10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10229" y="1135684"/>
            <a:ext cx="391062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dirty="0" smtClean="0"/>
              <a:t>Şirketler </a:t>
            </a:r>
            <a:r>
              <a:rPr lang="tr-TR" sz="2000" dirty="0"/>
              <a:t>sosyal sorumluluklarını yerine getirirken farklı </a:t>
            </a:r>
            <a:r>
              <a:rPr lang="tr-TR" sz="2000" b="1" dirty="0"/>
              <a:t>yaklaşım ve stratejiler</a:t>
            </a:r>
            <a:r>
              <a:rPr lang="tr-TR" sz="2000" dirty="0"/>
              <a:t> </a:t>
            </a:r>
            <a:r>
              <a:rPr lang="tr-TR" sz="2000" dirty="0" smtClean="0"/>
              <a:t>izler.</a:t>
            </a:r>
          </a:p>
          <a:p>
            <a:pPr algn="just"/>
            <a:endParaRPr lang="tr-TR" sz="2000" dirty="0"/>
          </a:p>
          <a:p>
            <a:pPr algn="just"/>
            <a:r>
              <a:rPr lang="tr-TR" sz="2000" dirty="0" smtClean="0"/>
              <a:t>Bu </a:t>
            </a:r>
            <a:r>
              <a:rPr lang="tr-TR" sz="2000" dirty="0"/>
              <a:t>stratejiler, hem toplumsal faydayı artırmayı hem de kurumsal hedeflere katkı sağlamayı amaçlar.</a:t>
            </a:r>
          </a:p>
        </p:txBody>
      </p:sp>
      <p:pic>
        <p:nvPicPr>
          <p:cNvPr id="7" name="Resim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536" y="1135684"/>
            <a:ext cx="7903923" cy="555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96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0"/>
            <a:ext cx="9076722" cy="579169"/>
          </a:xfrm>
          <a:solidFill>
            <a:srgbClr val="FFC000"/>
          </a:solidFill>
        </p:spPr>
        <p:txBody>
          <a:bodyPr/>
          <a:lstStyle/>
          <a:p>
            <a:pPr algn="l"/>
            <a:r>
              <a:rPr lang="tr-TR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 VE İŞ ETİĞİ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362" y="0"/>
            <a:ext cx="2566638" cy="579170"/>
          </a:xfrm>
          <a:prstGeom prst="rect">
            <a:avLst/>
          </a:prstGeom>
        </p:spPr>
      </p:pic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579169"/>
            <a:ext cx="12191999" cy="434984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İşletmelerin 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 Stratejileri</a:t>
            </a: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48640" cy="579169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Calibri"/>
              </a:rPr>
              <a:t>11</a:t>
            </a:r>
          </a:p>
        </p:txBody>
      </p:sp>
      <p:sp>
        <p:nvSpPr>
          <p:cNvPr id="4" name="Dikdörtgen 3"/>
          <p:cNvSpPr/>
          <p:nvPr/>
        </p:nvSpPr>
        <p:spPr>
          <a:xfrm>
            <a:off x="548640" y="1248107"/>
            <a:ext cx="868179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tr-TR" sz="2400" b="1" dirty="0" smtClean="0">
                <a:solidFill>
                  <a:srgbClr val="FF0000"/>
                </a:solidFill>
              </a:rPr>
              <a:t>Filantropik </a:t>
            </a:r>
            <a:r>
              <a:rPr lang="tr-TR" sz="2400" b="1" dirty="0">
                <a:solidFill>
                  <a:srgbClr val="FF0000"/>
                </a:solidFill>
              </a:rPr>
              <a:t>Yaklaşım (Bağış ve Yardım Odaklı Yaklaşım</a:t>
            </a:r>
            <a:r>
              <a:rPr lang="tr-TR" sz="2400" b="1" dirty="0" smtClean="0">
                <a:solidFill>
                  <a:srgbClr val="FF0000"/>
                </a:solidFill>
              </a:rPr>
              <a:t>)</a:t>
            </a:r>
          </a:p>
          <a:p>
            <a:pPr algn="just"/>
            <a:endParaRPr lang="tr-TR" sz="2000" b="1" dirty="0"/>
          </a:p>
          <a:p>
            <a:pPr lvl="0" algn="just"/>
            <a:r>
              <a:rPr lang="tr-TR" sz="2000" dirty="0"/>
              <a:t>Filantropi, bir kişinin ya da kuruluşun </a:t>
            </a:r>
            <a:r>
              <a:rPr lang="tr-TR" sz="2000" b="1" dirty="0"/>
              <a:t>kâr amacı gütmeden</a:t>
            </a:r>
            <a:r>
              <a:rPr lang="tr-TR" sz="2000" dirty="0"/>
              <a:t>, tamamen </a:t>
            </a:r>
            <a:r>
              <a:rPr lang="tr-TR" sz="2000" b="1" dirty="0"/>
              <a:t>topluma fayda sağlama</a:t>
            </a:r>
            <a:r>
              <a:rPr lang="tr-TR" sz="2000" dirty="0"/>
              <a:t> motivasyonuyla yaptığı bağış ve yardım faaliyetleridir.</a:t>
            </a:r>
          </a:p>
          <a:p>
            <a:pPr lvl="0" algn="just"/>
            <a:endParaRPr lang="tr-TR" sz="2000" dirty="0" smtClean="0"/>
          </a:p>
          <a:p>
            <a:pPr lvl="0" algn="just"/>
            <a:r>
              <a:rPr lang="tr-TR" sz="2000" dirty="0" smtClean="0"/>
              <a:t>Bu </a:t>
            </a:r>
            <a:r>
              <a:rPr lang="tr-TR" sz="2000" dirty="0"/>
              <a:t>yaklaşımda şirketler genellikle karlarını sosyal projelere aktarır, eğitim, sağlık, açlıkla mücadele gibi alanlara destek verir</a:t>
            </a:r>
            <a:r>
              <a:rPr lang="tr-TR" sz="2000" dirty="0" smtClean="0"/>
              <a:t>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72696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9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0"/>
            <a:ext cx="9076722" cy="579169"/>
          </a:xfrm>
          <a:solidFill>
            <a:srgbClr val="FFC000"/>
          </a:solidFill>
        </p:spPr>
        <p:txBody>
          <a:bodyPr/>
          <a:lstStyle/>
          <a:p>
            <a:pPr algn="l"/>
            <a:r>
              <a:rPr lang="tr-TR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 VE İŞ ETİĞİ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362" y="0"/>
            <a:ext cx="2566638" cy="579170"/>
          </a:xfrm>
          <a:prstGeom prst="rect">
            <a:avLst/>
          </a:prstGeom>
        </p:spPr>
      </p:pic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579169"/>
            <a:ext cx="12191999" cy="434984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İşletmelerin 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 Stratejileri</a:t>
            </a: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48640" cy="579169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Calibri"/>
              </a:rPr>
              <a:t>12</a:t>
            </a:r>
          </a:p>
        </p:txBody>
      </p:sp>
      <p:sp>
        <p:nvSpPr>
          <p:cNvPr id="4" name="Dikdörtgen 3"/>
          <p:cNvSpPr/>
          <p:nvPr/>
        </p:nvSpPr>
        <p:spPr>
          <a:xfrm>
            <a:off x="3954048" y="1014153"/>
            <a:ext cx="82379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b="1" dirty="0">
                <a:solidFill>
                  <a:srgbClr val="FF0000"/>
                </a:solidFill>
              </a:rPr>
              <a:t>Filantropik Yaklaşım (Bağış ve Yardım Odaklı Yaklaşım)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47807" y="1640580"/>
            <a:ext cx="1175191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Gerçek Hayattan Örnekler:</a:t>
            </a:r>
          </a:p>
          <a:p>
            <a:endParaRPr lang="tr-TR" sz="2000" b="1" dirty="0"/>
          </a:p>
          <a:p>
            <a:r>
              <a:rPr lang="tr-TR" sz="2000" b="1" dirty="0" smtClean="0">
                <a:solidFill>
                  <a:srgbClr val="00B050"/>
                </a:solidFill>
              </a:rPr>
              <a:t>Bill </a:t>
            </a:r>
            <a:r>
              <a:rPr lang="tr-TR" sz="2000" b="1" dirty="0">
                <a:solidFill>
                  <a:srgbClr val="00B050"/>
                </a:solidFill>
              </a:rPr>
              <a:t>&amp; Melinda Gates Vakfı (ABD):</a:t>
            </a:r>
            <a:endParaRPr lang="tr-TR" sz="2000" dirty="0">
              <a:solidFill>
                <a:srgbClr val="00B050"/>
              </a:solidFill>
            </a:endParaRPr>
          </a:p>
          <a:p>
            <a:pPr lvl="0"/>
            <a:r>
              <a:rPr lang="tr-TR" sz="2000" dirty="0"/>
              <a:t>Microsoft’un kurucusu Bill Gates ve eşi tarafından kuruldu.</a:t>
            </a:r>
          </a:p>
          <a:p>
            <a:pPr lvl="0"/>
            <a:r>
              <a:rPr lang="tr-TR" sz="2000" dirty="0"/>
              <a:t>Aşı geliştirme, bulaşıcı hastalıklarla mücadele, eğitime erişim gibi alanlarda milyarlarca dolar bağışta bulundu.</a:t>
            </a:r>
          </a:p>
          <a:p>
            <a:pPr lvl="0"/>
            <a:r>
              <a:rPr lang="tr-TR" sz="2000" dirty="0"/>
              <a:t>Tüm gelirini “insanlık yararına” yönlendiren en büyük özel vakıflardan biridir.</a:t>
            </a:r>
          </a:p>
          <a:p>
            <a:endParaRPr lang="tr-TR" sz="2000" b="1" dirty="0" smtClean="0"/>
          </a:p>
          <a:p>
            <a:r>
              <a:rPr lang="tr-TR" sz="2000" b="1" dirty="0" smtClean="0">
                <a:solidFill>
                  <a:srgbClr val="00B050"/>
                </a:solidFill>
              </a:rPr>
              <a:t>Koç </a:t>
            </a:r>
            <a:r>
              <a:rPr lang="tr-TR" sz="2000" b="1" dirty="0">
                <a:solidFill>
                  <a:srgbClr val="00B050"/>
                </a:solidFill>
              </a:rPr>
              <a:t>Holding – Meslek Lisesi Memleket Meselesi:</a:t>
            </a:r>
            <a:endParaRPr lang="tr-TR" sz="2000" dirty="0">
              <a:solidFill>
                <a:srgbClr val="00B050"/>
              </a:solidFill>
            </a:endParaRPr>
          </a:p>
          <a:p>
            <a:pPr lvl="0"/>
            <a:r>
              <a:rPr lang="tr-TR" sz="2000" dirty="0"/>
              <a:t>Eğitime destek amacıyla Türkiye genelinde meslek liselerinin gelişmesini sağladı.</a:t>
            </a:r>
          </a:p>
          <a:p>
            <a:pPr lvl="0"/>
            <a:r>
              <a:rPr lang="tr-TR" sz="2000" dirty="0"/>
              <a:t>Atölyeler kuruldu, öğretmen destekleri sağlandı.</a:t>
            </a:r>
          </a:p>
          <a:p>
            <a:endParaRPr lang="tr-TR" sz="2000" b="1" dirty="0" smtClean="0"/>
          </a:p>
          <a:p>
            <a:r>
              <a:rPr lang="tr-TR" sz="2000" b="1" dirty="0" smtClean="0">
                <a:solidFill>
                  <a:srgbClr val="00B050"/>
                </a:solidFill>
              </a:rPr>
              <a:t>Türk </a:t>
            </a:r>
            <a:r>
              <a:rPr lang="tr-TR" sz="2000" b="1" dirty="0">
                <a:solidFill>
                  <a:srgbClr val="00B050"/>
                </a:solidFill>
              </a:rPr>
              <a:t>Telekom – Sesli Adımlar Uygulaması:</a:t>
            </a:r>
            <a:endParaRPr lang="tr-TR" sz="2000" dirty="0">
              <a:solidFill>
                <a:srgbClr val="00B050"/>
              </a:solidFill>
            </a:endParaRPr>
          </a:p>
          <a:p>
            <a:pPr lvl="0"/>
            <a:r>
              <a:rPr lang="tr-TR" sz="2000" dirty="0"/>
              <a:t>Görme engelli bireylerin kamusal alanlarda rahat hareket etmesi için geliştirilen uygulamaya sponsor oldu.</a:t>
            </a:r>
          </a:p>
          <a:p>
            <a:r>
              <a:rPr lang="tr-TR" sz="2000" dirty="0"/>
              <a:t>Bir ürün pazarlamak yerine, tamamen toplum yararına geliştirilmiş bir projedir.</a:t>
            </a:r>
          </a:p>
        </p:txBody>
      </p:sp>
    </p:spTree>
    <p:extLst>
      <p:ext uri="{BB962C8B-B14F-4D97-AF65-F5344CB8AC3E}">
        <p14:creationId xmlns:p14="http://schemas.microsoft.com/office/powerpoint/2010/main" val="242997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9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0"/>
            <a:ext cx="9076722" cy="579169"/>
          </a:xfrm>
          <a:solidFill>
            <a:srgbClr val="FFC000"/>
          </a:solidFill>
        </p:spPr>
        <p:txBody>
          <a:bodyPr/>
          <a:lstStyle/>
          <a:p>
            <a:pPr algn="l"/>
            <a:r>
              <a:rPr lang="tr-TR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 VE İŞ ETİĞİ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362" y="0"/>
            <a:ext cx="2566638" cy="579170"/>
          </a:xfrm>
          <a:prstGeom prst="rect">
            <a:avLst/>
          </a:prstGeom>
        </p:spPr>
      </p:pic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579169"/>
            <a:ext cx="12191999" cy="434984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İşletmelerin 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 Stratejileri</a:t>
            </a: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48640" cy="579169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Calibri"/>
              </a:rPr>
              <a:t>13</a:t>
            </a:r>
          </a:p>
        </p:txBody>
      </p:sp>
      <p:sp>
        <p:nvSpPr>
          <p:cNvPr id="4" name="Dikdörtgen 3"/>
          <p:cNvSpPr/>
          <p:nvPr/>
        </p:nvSpPr>
        <p:spPr>
          <a:xfrm>
            <a:off x="548638" y="1196887"/>
            <a:ext cx="109753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2. </a:t>
            </a:r>
            <a:r>
              <a:rPr lang="tr-TR" sz="2400" b="1" dirty="0" smtClean="0">
                <a:solidFill>
                  <a:srgbClr val="FF0000"/>
                </a:solidFill>
              </a:rPr>
              <a:t>Sürdürülebilir </a:t>
            </a:r>
            <a:r>
              <a:rPr lang="tr-TR" sz="2400" b="1" dirty="0">
                <a:solidFill>
                  <a:srgbClr val="FF0000"/>
                </a:solidFill>
              </a:rPr>
              <a:t>İş Modelleri (Uzun Vadeli, Çevre ve Etik Odaklı Stratejiler)</a:t>
            </a:r>
          </a:p>
          <a:p>
            <a:endParaRPr lang="tr-TR" sz="2000" b="1" dirty="0"/>
          </a:p>
          <a:p>
            <a:pPr lvl="0"/>
            <a:r>
              <a:rPr lang="tr-TR" sz="2000" dirty="0"/>
              <a:t>Şirketler, üretim süreçlerini çevreye zarar vermeden, etik değerlere uygun şekilde planlar.</a:t>
            </a:r>
          </a:p>
          <a:p>
            <a:pPr lvl="0"/>
            <a:endParaRPr lang="tr-TR" sz="2000" dirty="0" smtClean="0"/>
          </a:p>
          <a:p>
            <a:pPr lvl="0"/>
            <a:r>
              <a:rPr lang="tr-TR" sz="2000" dirty="0" smtClean="0"/>
              <a:t>Kâr </a:t>
            </a:r>
            <a:r>
              <a:rPr lang="tr-TR" sz="2000" dirty="0"/>
              <a:t>ederken aynı zamanda </a:t>
            </a:r>
            <a:r>
              <a:rPr lang="tr-TR" sz="2000" b="1" dirty="0"/>
              <a:t>doğaya saygılı</a:t>
            </a:r>
            <a:r>
              <a:rPr lang="tr-TR" sz="2000" dirty="0"/>
              <a:t>, </a:t>
            </a:r>
            <a:r>
              <a:rPr lang="tr-TR" sz="2000" b="1" dirty="0"/>
              <a:t>insana duyarlı</a:t>
            </a:r>
            <a:r>
              <a:rPr lang="tr-TR" sz="2000" dirty="0"/>
              <a:t> bir yapı kurmayı hedeflerler.</a:t>
            </a:r>
          </a:p>
          <a:p>
            <a:pPr lvl="0"/>
            <a:endParaRPr lang="tr-TR" sz="2000" dirty="0" smtClean="0"/>
          </a:p>
          <a:p>
            <a:pPr lvl="0"/>
            <a:r>
              <a:rPr lang="tr-TR" sz="2000" dirty="0" smtClean="0"/>
              <a:t>Bu </a:t>
            </a:r>
            <a:r>
              <a:rPr lang="tr-TR" sz="2000" dirty="0"/>
              <a:t>yaklaşım, "sürdürülebilirlik" ilkesi ile uyumludur: </a:t>
            </a:r>
            <a:r>
              <a:rPr lang="tr-TR" sz="2000" b="1" dirty="0"/>
              <a:t>Bugünü yaşarken, geleceği tüketmemek</a:t>
            </a:r>
            <a:r>
              <a:rPr lang="tr-T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997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9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0"/>
            <a:ext cx="9076722" cy="579169"/>
          </a:xfrm>
          <a:solidFill>
            <a:srgbClr val="FFC000"/>
          </a:solidFill>
        </p:spPr>
        <p:txBody>
          <a:bodyPr/>
          <a:lstStyle/>
          <a:p>
            <a:pPr algn="l"/>
            <a:r>
              <a:rPr lang="tr-TR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 VE İŞ ETİĞİ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362" y="0"/>
            <a:ext cx="2566638" cy="579170"/>
          </a:xfrm>
          <a:prstGeom prst="rect">
            <a:avLst/>
          </a:prstGeom>
        </p:spPr>
      </p:pic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579169"/>
            <a:ext cx="12191999" cy="434984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İşletmelerin 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 Stratejileri</a:t>
            </a: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48640" cy="579169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Calibri"/>
              </a:rPr>
              <a:t>14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469719" y="1014153"/>
            <a:ext cx="10722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b="1" dirty="0">
                <a:solidFill>
                  <a:srgbClr val="FF0000"/>
                </a:solidFill>
              </a:rPr>
              <a:t>Sürdürülebilir İş Modelleri (Uzun Vadeli, Çevre ve Etik Odaklı Stratejiler)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50312" y="2031139"/>
            <a:ext cx="1182457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Gerçek Hayattan Örnekler</a:t>
            </a:r>
            <a:r>
              <a:rPr lang="tr-TR" sz="2400" b="1" dirty="0" smtClean="0">
                <a:solidFill>
                  <a:srgbClr val="FF0000"/>
                </a:solidFill>
              </a:rPr>
              <a:t>:</a:t>
            </a:r>
          </a:p>
          <a:p>
            <a:endParaRPr lang="tr-TR" b="1" dirty="0"/>
          </a:p>
          <a:p>
            <a:r>
              <a:rPr lang="tr-TR" sz="2000" b="1" dirty="0">
                <a:solidFill>
                  <a:srgbClr val="00B050"/>
                </a:solidFill>
              </a:rPr>
              <a:t>1. Tesla – Sıfır Emisyonlu Araçlar:</a:t>
            </a:r>
            <a:endParaRPr lang="tr-TR" sz="2000" dirty="0">
              <a:solidFill>
                <a:srgbClr val="00B050"/>
              </a:solidFill>
            </a:endParaRPr>
          </a:p>
          <a:p>
            <a:pPr lvl="0"/>
            <a:r>
              <a:rPr lang="tr-TR" sz="2000" dirty="0"/>
              <a:t>Fosil yakıt kullanımını azaltmak için elektrikli araçlar geliştiriyor.</a:t>
            </a:r>
          </a:p>
          <a:p>
            <a:pPr lvl="0"/>
            <a:r>
              <a:rPr lang="tr-TR" sz="2000" dirty="0"/>
              <a:t>Aynı zamanda güneş panelleri ve batarya teknolojileriyle karbon ayak izini azaltmayı hedefliyor.</a:t>
            </a:r>
          </a:p>
          <a:p>
            <a:endParaRPr lang="tr-TR" sz="2000" b="1" dirty="0" smtClean="0"/>
          </a:p>
          <a:p>
            <a:r>
              <a:rPr lang="tr-TR" sz="2000" b="1" dirty="0" smtClean="0">
                <a:solidFill>
                  <a:srgbClr val="00B050"/>
                </a:solidFill>
              </a:rPr>
              <a:t>2</a:t>
            </a:r>
            <a:r>
              <a:rPr lang="tr-TR" sz="2000" b="1" dirty="0">
                <a:solidFill>
                  <a:srgbClr val="00B050"/>
                </a:solidFill>
              </a:rPr>
              <a:t>. Unilever – “Sürdürülebilir Yaşam Planı”</a:t>
            </a:r>
            <a:endParaRPr lang="tr-TR" sz="2000" dirty="0">
              <a:solidFill>
                <a:srgbClr val="00B050"/>
              </a:solidFill>
            </a:endParaRPr>
          </a:p>
          <a:p>
            <a:pPr lvl="0"/>
            <a:r>
              <a:rPr lang="tr-TR" sz="2000" dirty="0"/>
              <a:t>Ürünlerinin tamamını çevre dostu şekilde üretmeye başladı (örn. geri dönüştürülebilir ambalajlar).</a:t>
            </a:r>
          </a:p>
          <a:p>
            <a:pPr lvl="0"/>
            <a:r>
              <a:rPr lang="tr-TR" sz="2000" dirty="0"/>
              <a:t>Tedarikçilerini de “etik kaynaklardan” seçiyor. Çocuk işçiliği ve adaletsiz ücretlere karşı net tavır alıyor.</a:t>
            </a:r>
          </a:p>
          <a:p>
            <a:endParaRPr lang="tr-TR" sz="2000" b="1" dirty="0" smtClean="0"/>
          </a:p>
          <a:p>
            <a:r>
              <a:rPr lang="tr-TR" sz="2000" b="1" dirty="0" smtClean="0">
                <a:solidFill>
                  <a:srgbClr val="00B050"/>
                </a:solidFill>
              </a:rPr>
              <a:t>3</a:t>
            </a:r>
            <a:r>
              <a:rPr lang="tr-TR" sz="2000" b="1" dirty="0">
                <a:solidFill>
                  <a:srgbClr val="00B050"/>
                </a:solidFill>
              </a:rPr>
              <a:t>. IKEA – Döngüsel Üretim Hedefi:</a:t>
            </a:r>
            <a:endParaRPr lang="tr-TR" sz="2000" dirty="0">
              <a:solidFill>
                <a:srgbClr val="00B050"/>
              </a:solidFill>
            </a:endParaRPr>
          </a:p>
          <a:p>
            <a:pPr lvl="0"/>
            <a:r>
              <a:rPr lang="tr-TR" sz="2000" dirty="0"/>
              <a:t>2030 yılına kadar sadece yenilenebilir ve geri dönüştürülebilir malzeme kullanma taahhüdü verdi.</a:t>
            </a:r>
          </a:p>
          <a:p>
            <a:r>
              <a:rPr lang="tr-TR" sz="2000" dirty="0"/>
              <a:t>Müşterilerini de evde enerji tasarrufu ve geri dönüşüme teşvik ediyor.</a:t>
            </a:r>
          </a:p>
        </p:txBody>
      </p:sp>
    </p:spTree>
    <p:extLst>
      <p:ext uri="{BB962C8B-B14F-4D97-AF65-F5344CB8AC3E}">
        <p14:creationId xmlns:p14="http://schemas.microsoft.com/office/powerpoint/2010/main" val="242997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9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0"/>
            <a:ext cx="9076722" cy="579169"/>
          </a:xfrm>
          <a:solidFill>
            <a:srgbClr val="FFC000"/>
          </a:solidFill>
        </p:spPr>
        <p:txBody>
          <a:bodyPr/>
          <a:lstStyle/>
          <a:p>
            <a:pPr algn="l"/>
            <a:r>
              <a:rPr lang="tr-TR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 VE İŞ ETİĞİ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362" y="0"/>
            <a:ext cx="2566638" cy="579170"/>
          </a:xfrm>
          <a:prstGeom prst="rect">
            <a:avLst/>
          </a:prstGeom>
        </p:spPr>
      </p:pic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579169"/>
            <a:ext cx="12191999" cy="434984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İşletmelerin 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 Stratejileri</a:t>
            </a: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48640" cy="579169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Calibri"/>
              </a:rPr>
              <a:t>15</a:t>
            </a:r>
          </a:p>
        </p:txBody>
      </p:sp>
      <p:sp>
        <p:nvSpPr>
          <p:cNvPr id="4" name="Dikdörtgen 3"/>
          <p:cNvSpPr/>
          <p:nvPr/>
        </p:nvSpPr>
        <p:spPr>
          <a:xfrm>
            <a:off x="274321" y="1260230"/>
            <a:ext cx="963376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3. </a:t>
            </a:r>
            <a:r>
              <a:rPr lang="tr-TR" sz="2400" b="1" dirty="0" smtClean="0">
                <a:solidFill>
                  <a:srgbClr val="FF0000"/>
                </a:solidFill>
              </a:rPr>
              <a:t>Toplumsal </a:t>
            </a:r>
            <a:r>
              <a:rPr lang="tr-TR" sz="2400" b="1" dirty="0">
                <a:solidFill>
                  <a:srgbClr val="FF0000"/>
                </a:solidFill>
              </a:rPr>
              <a:t>Katılım ve Gönüllülük (Çalışanların Sosyal Katılımı)</a:t>
            </a:r>
          </a:p>
          <a:p>
            <a:endParaRPr lang="tr-TR" sz="2000" b="1" dirty="0"/>
          </a:p>
          <a:p>
            <a:pPr lvl="0"/>
            <a:r>
              <a:rPr lang="tr-TR" sz="2000" dirty="0"/>
              <a:t>Şirketler, sadece kendileri değil, </a:t>
            </a:r>
            <a:r>
              <a:rPr lang="tr-TR" sz="2000" b="1" dirty="0"/>
              <a:t>çalışanlarını da gönüllü olarak sosyal projelere katılmaya teşvik eder.</a:t>
            </a:r>
            <a:endParaRPr lang="tr-TR" sz="2000" dirty="0"/>
          </a:p>
          <a:p>
            <a:pPr lvl="0"/>
            <a:endParaRPr lang="tr-TR" sz="2000" dirty="0" smtClean="0"/>
          </a:p>
          <a:p>
            <a:pPr lvl="0"/>
            <a:r>
              <a:rPr lang="tr-TR" sz="2000" dirty="0" smtClean="0"/>
              <a:t>Bu </a:t>
            </a:r>
            <a:r>
              <a:rPr lang="tr-TR" sz="2000" dirty="0"/>
              <a:t>strateji hem çalışan bağlılığını artırır hem de kurumsal sosyal bilinci yaygınlaştırır.</a:t>
            </a:r>
          </a:p>
          <a:p>
            <a:pPr lvl="0"/>
            <a:endParaRPr lang="tr-TR" sz="2000" dirty="0" smtClean="0"/>
          </a:p>
          <a:p>
            <a:pPr lvl="0"/>
            <a:r>
              <a:rPr lang="tr-TR" sz="2000" dirty="0" smtClean="0"/>
              <a:t>Katılımcı </a:t>
            </a:r>
            <a:r>
              <a:rPr lang="tr-TR" sz="2000" dirty="0"/>
              <a:t>kurum kültürünü güçlendirir.</a:t>
            </a:r>
          </a:p>
        </p:txBody>
      </p:sp>
    </p:spTree>
    <p:extLst>
      <p:ext uri="{BB962C8B-B14F-4D97-AF65-F5344CB8AC3E}">
        <p14:creationId xmlns:p14="http://schemas.microsoft.com/office/powerpoint/2010/main" val="242997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9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0"/>
            <a:ext cx="9076722" cy="579169"/>
          </a:xfrm>
          <a:solidFill>
            <a:srgbClr val="FFC000"/>
          </a:solidFill>
        </p:spPr>
        <p:txBody>
          <a:bodyPr/>
          <a:lstStyle/>
          <a:p>
            <a:pPr algn="l"/>
            <a:r>
              <a:rPr lang="tr-TR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 VE İŞ ETİĞİ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362" y="0"/>
            <a:ext cx="2566638" cy="579170"/>
          </a:xfrm>
          <a:prstGeom prst="rect">
            <a:avLst/>
          </a:prstGeom>
        </p:spPr>
      </p:pic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579169"/>
            <a:ext cx="12191999" cy="434984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İşletmelerin 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 Stratejileri</a:t>
            </a: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48640" cy="579169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Calibri"/>
              </a:rPr>
              <a:t>16</a:t>
            </a:r>
          </a:p>
        </p:txBody>
      </p:sp>
      <p:sp>
        <p:nvSpPr>
          <p:cNvPr id="4" name="Dikdörtgen 3"/>
          <p:cNvSpPr/>
          <p:nvPr/>
        </p:nvSpPr>
        <p:spPr>
          <a:xfrm>
            <a:off x="274320" y="1829296"/>
            <a:ext cx="1168803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Gerçek Hayattan Örnekler:</a:t>
            </a:r>
          </a:p>
          <a:p>
            <a:endParaRPr lang="tr-TR" sz="2000" b="1" dirty="0"/>
          </a:p>
          <a:p>
            <a:r>
              <a:rPr lang="tr-TR" sz="2000" b="1" dirty="0" smtClean="0">
                <a:solidFill>
                  <a:srgbClr val="00B050"/>
                </a:solidFill>
              </a:rPr>
              <a:t>Google </a:t>
            </a:r>
            <a:r>
              <a:rPr lang="tr-TR" sz="2000" b="1" dirty="0">
                <a:solidFill>
                  <a:srgbClr val="00B050"/>
                </a:solidFill>
              </a:rPr>
              <a:t>– Gönüllü Geliştirici Programı:</a:t>
            </a:r>
            <a:endParaRPr lang="tr-TR" sz="2000" dirty="0">
              <a:solidFill>
                <a:srgbClr val="00B050"/>
              </a:solidFill>
            </a:endParaRPr>
          </a:p>
          <a:p>
            <a:pPr lvl="0"/>
            <a:r>
              <a:rPr lang="tr-TR" sz="2000" dirty="0"/>
              <a:t>Google çalışanları zamanlarının bir kısmını eğitime, açık kaynaklı yazılım geliştirmeye ya da sosyal projelere ayırabilir.</a:t>
            </a:r>
          </a:p>
          <a:p>
            <a:pPr lvl="0"/>
            <a:r>
              <a:rPr lang="tr-TR" sz="2000" dirty="0"/>
              <a:t>“Google.org” kapsamında afet yardımı, eğitim projeleri, yapay zekâ ile sağlık destekleri gibi alanlara katkı sağlıyorlar.</a:t>
            </a:r>
          </a:p>
          <a:p>
            <a:endParaRPr lang="tr-TR" sz="2000" b="1" dirty="0" smtClean="0"/>
          </a:p>
          <a:p>
            <a:r>
              <a:rPr lang="tr-TR" sz="2000" b="1" dirty="0" smtClean="0">
                <a:solidFill>
                  <a:srgbClr val="00B050"/>
                </a:solidFill>
              </a:rPr>
              <a:t>Vodafone </a:t>
            </a:r>
            <a:r>
              <a:rPr lang="tr-TR" sz="2000" b="1" dirty="0">
                <a:solidFill>
                  <a:srgbClr val="00B050"/>
                </a:solidFill>
              </a:rPr>
              <a:t>Türkiye – Gönüllülük Haftası:</a:t>
            </a:r>
            <a:endParaRPr lang="tr-TR" sz="2000" dirty="0">
              <a:solidFill>
                <a:srgbClr val="00B050"/>
              </a:solidFill>
            </a:endParaRPr>
          </a:p>
          <a:p>
            <a:pPr lvl="0"/>
            <a:r>
              <a:rPr lang="tr-TR" sz="2000" dirty="0"/>
              <a:t>Şirket çalışanları yılda bir hafta boyunca gönüllü sosyal projelere katılıyor.</a:t>
            </a:r>
          </a:p>
          <a:p>
            <a:pPr lvl="0"/>
            <a:r>
              <a:rPr lang="tr-TR" sz="2000" dirty="0"/>
              <a:t>Kıyafet kampanyası, kütüphane kurulumu, dijital okuryazarlık eğitimleri gibi etkinlikler yapılıyor.</a:t>
            </a:r>
          </a:p>
          <a:p>
            <a:endParaRPr lang="tr-TR" sz="2000" b="1" dirty="0" smtClean="0"/>
          </a:p>
          <a:p>
            <a:r>
              <a:rPr lang="tr-TR" sz="2000" b="1" dirty="0" smtClean="0">
                <a:solidFill>
                  <a:srgbClr val="00B050"/>
                </a:solidFill>
              </a:rPr>
              <a:t>Garanti </a:t>
            </a:r>
            <a:r>
              <a:rPr lang="tr-TR" sz="2000" b="1" dirty="0">
                <a:solidFill>
                  <a:srgbClr val="00B050"/>
                </a:solidFill>
              </a:rPr>
              <a:t>BBVA – Öğretmen Akademisi Vakfı (ÖRAV):</a:t>
            </a:r>
            <a:endParaRPr lang="tr-TR" sz="2000" dirty="0">
              <a:solidFill>
                <a:srgbClr val="00B050"/>
              </a:solidFill>
            </a:endParaRPr>
          </a:p>
          <a:p>
            <a:pPr lvl="0"/>
            <a:r>
              <a:rPr lang="tr-TR" sz="2000" dirty="0"/>
              <a:t>Banka çalışanları sosyal sorumluluk kapsamında gönüllü eğitmen olarak sahada yer alıyor.</a:t>
            </a:r>
          </a:p>
          <a:p>
            <a:pPr lvl="0"/>
            <a:r>
              <a:rPr lang="tr-TR" sz="2000" dirty="0"/>
              <a:t>Türkiye'nin dört bir yanındaki öğretmenlere kişisel ve mesleki gelişim eğitimleri veriyorlar.</a:t>
            </a:r>
          </a:p>
        </p:txBody>
      </p:sp>
      <p:sp>
        <p:nvSpPr>
          <p:cNvPr id="5" name="Dikdörtgen 4"/>
          <p:cNvSpPr/>
          <p:nvPr/>
        </p:nvSpPr>
        <p:spPr>
          <a:xfrm>
            <a:off x="2830881" y="1019610"/>
            <a:ext cx="93611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b="1" dirty="0">
                <a:solidFill>
                  <a:srgbClr val="FF0000"/>
                </a:solidFill>
              </a:rPr>
              <a:t>Toplumsal Katılım ve Gönüllülük (Çalışanların Sosyal Katılımı)</a:t>
            </a:r>
          </a:p>
        </p:txBody>
      </p:sp>
    </p:spTree>
    <p:extLst>
      <p:ext uri="{BB962C8B-B14F-4D97-AF65-F5344CB8AC3E}">
        <p14:creationId xmlns:p14="http://schemas.microsoft.com/office/powerpoint/2010/main" val="242997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9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0"/>
            <a:ext cx="9076722" cy="579169"/>
          </a:xfrm>
          <a:solidFill>
            <a:srgbClr val="FFC000"/>
          </a:solidFill>
        </p:spPr>
        <p:txBody>
          <a:bodyPr/>
          <a:lstStyle/>
          <a:p>
            <a:pPr algn="l"/>
            <a:r>
              <a:rPr lang="tr-TR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 VE İŞ ETİĞİ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362" y="0"/>
            <a:ext cx="2566638" cy="579170"/>
          </a:xfrm>
          <a:prstGeom prst="rect">
            <a:avLst/>
          </a:prstGeom>
        </p:spPr>
      </p:pic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579169"/>
            <a:ext cx="12191999" cy="434984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İşletmelerin 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Sorumluluk Stratejileri</a:t>
            </a: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48640" cy="579169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Calibri"/>
              </a:rPr>
              <a:t>00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24" y="1107460"/>
            <a:ext cx="4758148" cy="27180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478970" y="3905626"/>
            <a:ext cx="11234057" cy="2858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tr-TR" sz="2400" dirty="0">
                <a:solidFill>
                  <a:srgbClr val="00B0F0"/>
                </a:solidFill>
              </a:rPr>
              <a:t>📅</a:t>
            </a:r>
            <a:r>
              <a:rPr lang="tr-TR" sz="2400" dirty="0"/>
              <a:t> </a:t>
            </a:r>
            <a:r>
              <a:rPr lang="tr-TR" sz="2400" b="1" dirty="0"/>
              <a:t>Ders Süresi:</a:t>
            </a:r>
            <a:r>
              <a:rPr lang="tr-TR" sz="2400" dirty="0"/>
              <a:t> 80 Dakika (40 dk + 40 dk)</a:t>
            </a:r>
            <a:br>
              <a:rPr lang="tr-TR" sz="2400" dirty="0"/>
            </a:br>
            <a:r>
              <a:rPr lang="tr-TR" sz="2400" dirty="0">
                <a:solidFill>
                  <a:srgbClr val="FF0000"/>
                </a:solidFill>
              </a:rPr>
              <a:t>🎯</a:t>
            </a:r>
            <a:r>
              <a:rPr lang="tr-TR" sz="2400" dirty="0"/>
              <a:t> </a:t>
            </a:r>
            <a:r>
              <a:rPr lang="tr-TR" sz="2400" b="1" dirty="0"/>
              <a:t>Hedefler:</a:t>
            </a:r>
            <a:r>
              <a:rPr lang="tr-TR" sz="2400" dirty="0"/>
              <a:t/>
            </a:r>
            <a:br>
              <a:rPr lang="tr-TR" sz="2400" dirty="0"/>
            </a:br>
            <a:r>
              <a:rPr lang="tr-TR" sz="2400" dirty="0" smtClean="0">
                <a:solidFill>
                  <a:srgbClr val="0070C0"/>
                </a:solidFill>
              </a:rPr>
              <a:t>✅</a:t>
            </a:r>
            <a:r>
              <a:rPr lang="tr-TR" sz="2400" dirty="0" smtClean="0"/>
              <a:t> </a:t>
            </a:r>
            <a:r>
              <a:rPr lang="tr-TR" sz="2400" dirty="0"/>
              <a:t>Şirketlerin sosyal sorumluluk projelerini nasıl yönettiğini anlamak</a:t>
            </a:r>
          </a:p>
          <a:p>
            <a:pPr>
              <a:lnSpc>
                <a:spcPct val="107000"/>
              </a:lnSpc>
            </a:pPr>
            <a:r>
              <a:rPr lang="tr-TR" sz="2400" dirty="0">
                <a:solidFill>
                  <a:srgbClr val="0070C0"/>
                </a:solidFill>
              </a:rPr>
              <a:t>✅</a:t>
            </a:r>
            <a:r>
              <a:rPr lang="tr-TR" sz="2400" dirty="0"/>
              <a:t> KSS’nin işletmeler için stratejik önemini kavramak</a:t>
            </a:r>
          </a:p>
          <a:p>
            <a:pPr>
              <a:lnSpc>
                <a:spcPct val="107000"/>
              </a:lnSpc>
            </a:pPr>
            <a:r>
              <a:rPr lang="tr-TR" sz="2400" dirty="0">
                <a:solidFill>
                  <a:srgbClr val="0070C0"/>
                </a:solidFill>
              </a:rPr>
              <a:t>✅</a:t>
            </a:r>
            <a:r>
              <a:rPr lang="tr-TR" sz="2400" dirty="0"/>
              <a:t> Başarılı sosyal sorumluluk projelerini incelemek</a:t>
            </a:r>
          </a:p>
          <a:p>
            <a:pPr>
              <a:lnSpc>
                <a:spcPct val="107000"/>
              </a:lnSpc>
            </a:pPr>
            <a:endParaRPr lang="tr-TR" sz="2400" dirty="0"/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tr-TR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6526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9" grpId="0" animBg="1"/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0"/>
            <a:ext cx="9076722" cy="579169"/>
          </a:xfrm>
          <a:solidFill>
            <a:srgbClr val="FFC000"/>
          </a:solidFill>
        </p:spPr>
        <p:txBody>
          <a:bodyPr/>
          <a:lstStyle/>
          <a:p>
            <a:pPr algn="l"/>
            <a:r>
              <a:rPr lang="tr-TR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 VE İŞ ETİĞİ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362" y="0"/>
            <a:ext cx="2566638" cy="579170"/>
          </a:xfrm>
          <a:prstGeom prst="rect">
            <a:avLst/>
          </a:prstGeom>
        </p:spPr>
      </p:pic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579169"/>
            <a:ext cx="12191999" cy="434984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İşletmelerin 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 Stratejileri</a:t>
            </a: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48640" cy="579169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Calibri"/>
              </a:rPr>
              <a:t>16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766453" y="1399359"/>
            <a:ext cx="865909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Sizce hangisi daha </a:t>
            </a:r>
            <a:r>
              <a:rPr lang="tr-TR" sz="4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etkili</a:t>
            </a:r>
          </a:p>
          <a:p>
            <a:r>
              <a:rPr lang="tr-TR" sz="4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1- </a:t>
            </a:r>
            <a:r>
              <a:rPr lang="tr-TR" sz="44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Filantropik</a:t>
            </a:r>
            <a:r>
              <a:rPr lang="tr-TR" sz="4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Bağış mı?</a:t>
            </a:r>
          </a:p>
          <a:p>
            <a:r>
              <a:rPr lang="tr-TR" sz="4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2- Sürdürülebilir İş Modeli </a:t>
            </a:r>
            <a:r>
              <a:rPr lang="tr-TR" sz="4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</a:t>
            </a:r>
            <a:r>
              <a:rPr lang="tr-TR" sz="4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tr-TR" sz="4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4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4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3- Toplumsal Katılım mı?</a:t>
            </a:r>
          </a:p>
          <a:p>
            <a:r>
              <a:rPr lang="tr-TR" sz="4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Gerekçesiyle birlikte lütfen anlatınız.</a:t>
            </a:r>
            <a:endParaRPr lang="tr-TR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46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9" grpId="0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0" name="Rectangle 169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rgbClr val="0070C0"/>
          </a:solidFill>
        </p:grpSpPr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7" name="Rectangle 17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EF0EEBAF-3BD3-4E13-96AA-6288671CEBF1}"/>
              </a:ext>
            </a:extLst>
          </p:cNvPr>
          <p:cNvSpPr txBox="1"/>
          <p:nvPr/>
        </p:nvSpPr>
        <p:spPr>
          <a:xfrm>
            <a:off x="1186911" y="3828554"/>
            <a:ext cx="4112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ko-KR" sz="2400" dirty="0" smtClean="0">
                <a:latin typeface="Calibri" panose="020F0502020204030204" pitchFamily="34" charset="0"/>
                <a:cs typeface="Arial" pitchFamily="34" charset="0"/>
              </a:rPr>
              <a:t>Dr. </a:t>
            </a:r>
            <a:r>
              <a:rPr lang="tr-TR" altLang="ko-KR" sz="2400" dirty="0" err="1" smtClean="0">
                <a:latin typeface="Calibri" panose="020F0502020204030204" pitchFamily="34" charset="0"/>
                <a:cs typeface="Arial" pitchFamily="34" charset="0"/>
              </a:rPr>
              <a:t>Öğr</a:t>
            </a:r>
            <a:r>
              <a:rPr lang="tr-TR" altLang="ko-KR" sz="2400" dirty="0" smtClean="0">
                <a:latin typeface="Calibri" panose="020F0502020204030204" pitchFamily="34" charset="0"/>
                <a:cs typeface="Arial" pitchFamily="34" charset="0"/>
              </a:rPr>
              <a:t>. Üyesi Taylan Tutkunca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809" y="730504"/>
            <a:ext cx="6016707" cy="135113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904" y="2409934"/>
            <a:ext cx="6005595" cy="33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808384" y="2783113"/>
            <a:ext cx="48691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latin typeface="Calibri" panose="020F0502020204030204" pitchFamily="34" charset="0"/>
              </a:rPr>
              <a:t>Teşekkürler</a:t>
            </a:r>
          </a:p>
          <a:p>
            <a:pPr algn="ctr"/>
            <a:r>
              <a:rPr lang="tr-TR" sz="3200" b="1" dirty="0" smtClean="0">
                <a:latin typeface="Calibri" panose="020F0502020204030204" pitchFamily="34" charset="0"/>
              </a:rPr>
              <a:t>Soru - Cevap</a:t>
            </a:r>
            <a:endParaRPr lang="tr-TR" sz="3200" b="1" dirty="0">
              <a:latin typeface="Calibri" panose="020F0502020204030204" pitchFamily="34" charset="0"/>
            </a:endParaRPr>
          </a:p>
        </p:txBody>
      </p:sp>
      <p:sp>
        <p:nvSpPr>
          <p:cNvPr id="15" name="椭圆 141"/>
          <p:cNvSpPr/>
          <p:nvPr/>
        </p:nvSpPr>
        <p:spPr>
          <a:xfrm>
            <a:off x="-2813378" y="-2453986"/>
            <a:ext cx="5328592" cy="5328592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8" name="椭圆 137"/>
          <p:cNvSpPr/>
          <p:nvPr/>
        </p:nvSpPr>
        <p:spPr>
          <a:xfrm>
            <a:off x="-1487832" y="3906095"/>
            <a:ext cx="4046996" cy="3982759"/>
          </a:xfrm>
          <a:prstGeom prst="ellipse">
            <a:avLst/>
          </a:prstGeom>
          <a:solidFill>
            <a:srgbClr val="00B05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5684905" y="-634"/>
            <a:ext cx="5012766" cy="391886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Calibri"/>
              </a:rPr>
              <a:t>2024-2025 BAHAR EĞİTİM DÖNEMİ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5684905" y="6408964"/>
            <a:ext cx="5012764" cy="448401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smtClean="0">
                <a:solidFill>
                  <a:schemeClr val="bg1"/>
                </a:solidFill>
              </a:rPr>
              <a:t>MESLEK YÜKSEKOKULU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91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15" grpId="0" animBg="1"/>
      <p:bldP spid="18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0"/>
            <a:ext cx="9076722" cy="579169"/>
          </a:xfrm>
          <a:solidFill>
            <a:srgbClr val="FFC000"/>
          </a:solidFill>
        </p:spPr>
        <p:txBody>
          <a:bodyPr/>
          <a:lstStyle/>
          <a:p>
            <a:pPr algn="l"/>
            <a:r>
              <a:rPr lang="tr-TR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 VE İŞ ETİĞİ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362" y="0"/>
            <a:ext cx="2566638" cy="579170"/>
          </a:xfrm>
          <a:prstGeom prst="rect">
            <a:avLst/>
          </a:prstGeom>
        </p:spPr>
      </p:pic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579169"/>
            <a:ext cx="12191999" cy="434984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İşletmelerin 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 Stratejileri</a:t>
            </a: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48640" cy="579169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Calibri"/>
              </a:rPr>
              <a:t>01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09477" y="1202592"/>
            <a:ext cx="80313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Şirketler Neden Sosyal Sorumluluk Projeleri Üstlenir?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09476" y="1864332"/>
            <a:ext cx="74639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dirty="0"/>
              <a:t>Sosyal sorumluluk projeleri, şirketlerin sadece kâr odaklı olmadığını, topluma, çevreye ve insan haklarına duyarlı olduğunu gösterir. Bu projeler, çeşitli stratejik ve etik nedenlerle hayata geçirilir.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09477" y="3770427"/>
            <a:ext cx="559961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r-TR" sz="2800" b="1" dirty="0">
                <a:solidFill>
                  <a:schemeClr val="tx1"/>
                </a:solidFill>
              </a:rPr>
              <a:t>Marka İmajı ve Müşteri Sadakati</a:t>
            </a:r>
          </a:p>
        </p:txBody>
      </p:sp>
      <p:sp>
        <p:nvSpPr>
          <p:cNvPr id="7" name="Dikdörtgen 6"/>
          <p:cNvSpPr/>
          <p:nvPr/>
        </p:nvSpPr>
        <p:spPr>
          <a:xfrm>
            <a:off x="1122789" y="4547041"/>
            <a:ext cx="7444026" cy="523220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</a:rPr>
              <a:t>Yasal Yükümlülükler ve Etik Sorumluluklar</a:t>
            </a:r>
          </a:p>
        </p:txBody>
      </p:sp>
      <p:sp>
        <p:nvSpPr>
          <p:cNvPr id="8" name="Dikdörtgen 7"/>
          <p:cNvSpPr/>
          <p:nvPr/>
        </p:nvSpPr>
        <p:spPr>
          <a:xfrm>
            <a:off x="3841427" y="5423862"/>
            <a:ext cx="6093335" cy="52322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r-TR" sz="2800" b="1" dirty="0">
                <a:solidFill>
                  <a:schemeClr val="tx1"/>
                </a:solidFill>
              </a:rPr>
              <a:t>Çalışan Bağlılığı ve Kurum Kültürü</a:t>
            </a:r>
          </a:p>
        </p:txBody>
      </p:sp>
      <p:sp>
        <p:nvSpPr>
          <p:cNvPr id="9" name="Dikdörtgen 8"/>
          <p:cNvSpPr/>
          <p:nvPr/>
        </p:nvSpPr>
        <p:spPr>
          <a:xfrm>
            <a:off x="4975227" y="6150372"/>
            <a:ext cx="6753772" cy="52322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r-TR" sz="2800" b="1" dirty="0">
                <a:solidFill>
                  <a:schemeClr val="tx1"/>
                </a:solidFill>
              </a:rPr>
              <a:t>Sürdürülebilirlik ve Çevresel Duyarlılık</a:t>
            </a:r>
          </a:p>
        </p:txBody>
      </p:sp>
    </p:spTree>
    <p:extLst>
      <p:ext uri="{BB962C8B-B14F-4D97-AF65-F5344CB8AC3E}">
        <p14:creationId xmlns:p14="http://schemas.microsoft.com/office/powerpoint/2010/main" val="216067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0"/>
            <a:ext cx="9076722" cy="579169"/>
          </a:xfrm>
          <a:solidFill>
            <a:srgbClr val="FFC000"/>
          </a:solidFill>
        </p:spPr>
        <p:txBody>
          <a:bodyPr/>
          <a:lstStyle/>
          <a:p>
            <a:pPr algn="l"/>
            <a:r>
              <a:rPr lang="tr-TR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 VE İŞ ETİĞİ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362" y="0"/>
            <a:ext cx="2566638" cy="579170"/>
          </a:xfrm>
          <a:prstGeom prst="rect">
            <a:avLst/>
          </a:prstGeom>
        </p:spPr>
      </p:pic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579169"/>
            <a:ext cx="12191999" cy="434984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İşletmelerin 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 Stratejileri</a:t>
            </a: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48640" cy="579169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Calibri"/>
              </a:rPr>
              <a:t>02</a:t>
            </a:r>
          </a:p>
        </p:txBody>
      </p:sp>
      <p:sp>
        <p:nvSpPr>
          <p:cNvPr id="4" name="Dikdörtgen 3"/>
          <p:cNvSpPr/>
          <p:nvPr/>
        </p:nvSpPr>
        <p:spPr>
          <a:xfrm>
            <a:off x="548640" y="1210126"/>
            <a:ext cx="6090155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b="1" dirty="0" smtClean="0">
                <a:solidFill>
                  <a:srgbClr val="FF0000"/>
                </a:solidFill>
              </a:rPr>
              <a:t>1. Marka </a:t>
            </a:r>
            <a:r>
              <a:rPr lang="tr-TR" sz="2400" b="1" dirty="0">
                <a:solidFill>
                  <a:srgbClr val="FF0000"/>
                </a:solidFill>
              </a:rPr>
              <a:t>İmajı ve Müşteri Sadakati</a:t>
            </a:r>
          </a:p>
          <a:p>
            <a:pPr algn="just"/>
            <a:endParaRPr lang="tr-TR" b="1" dirty="0"/>
          </a:p>
          <a:p>
            <a:pPr lvl="0" algn="just"/>
            <a:r>
              <a:rPr lang="tr-TR" sz="2000" dirty="0"/>
              <a:t>Müşteriler, sadece kaliteli ürün değil; </a:t>
            </a:r>
            <a:r>
              <a:rPr lang="tr-TR" sz="2000" b="1" dirty="0"/>
              <a:t>değerlerine uygun</a:t>
            </a:r>
            <a:r>
              <a:rPr lang="tr-TR" sz="2000" dirty="0"/>
              <a:t> markalarla ilişki kurmak ister</a:t>
            </a:r>
            <a:r>
              <a:rPr lang="tr-TR" sz="2000" dirty="0" smtClean="0"/>
              <a:t>.</a:t>
            </a:r>
          </a:p>
          <a:p>
            <a:pPr lvl="0" algn="just"/>
            <a:endParaRPr lang="tr-TR" sz="2000" dirty="0"/>
          </a:p>
          <a:p>
            <a:pPr lvl="0" algn="just"/>
            <a:r>
              <a:rPr lang="tr-TR" sz="2000" dirty="0"/>
              <a:t>Sosyal sorumluluk projeleri sayesinde markaya duyulan güven artar, müşteri </a:t>
            </a:r>
            <a:r>
              <a:rPr lang="tr-TR" sz="2000" b="1" dirty="0"/>
              <a:t>duygusal bağ kurar</a:t>
            </a:r>
            <a:r>
              <a:rPr lang="tr-TR" sz="2000" dirty="0" smtClean="0"/>
              <a:t>.</a:t>
            </a:r>
          </a:p>
          <a:p>
            <a:pPr lvl="0" algn="just"/>
            <a:endParaRPr lang="tr-TR" sz="2000" dirty="0"/>
          </a:p>
          <a:p>
            <a:pPr lvl="0" algn="just"/>
            <a:r>
              <a:rPr lang="tr-TR" sz="2000" dirty="0"/>
              <a:t>Bu bağ da tekrar satın alma davranışını ve </a:t>
            </a:r>
            <a:r>
              <a:rPr lang="tr-TR" sz="2000" b="1" dirty="0"/>
              <a:t>ağızdan ağıza reklamı</a:t>
            </a:r>
            <a:r>
              <a:rPr lang="tr-TR" sz="2000" dirty="0"/>
              <a:t> güçlendirir.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4121" y="1434887"/>
            <a:ext cx="4893079" cy="27513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131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0"/>
            <a:ext cx="9076722" cy="579169"/>
          </a:xfrm>
          <a:solidFill>
            <a:srgbClr val="FFC000"/>
          </a:solidFill>
        </p:spPr>
        <p:txBody>
          <a:bodyPr/>
          <a:lstStyle/>
          <a:p>
            <a:pPr algn="l"/>
            <a:r>
              <a:rPr lang="tr-TR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 VE İŞ ETİĞİ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362" y="0"/>
            <a:ext cx="2566638" cy="579170"/>
          </a:xfrm>
          <a:prstGeom prst="rect">
            <a:avLst/>
          </a:prstGeom>
        </p:spPr>
      </p:pic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579169"/>
            <a:ext cx="12191999" cy="434984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İşletmelerin 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 Stratejileri</a:t>
            </a: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48640" cy="579169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Calibri"/>
              </a:rPr>
              <a:t>03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47806" y="1603829"/>
            <a:ext cx="10912675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b="1" dirty="0">
                <a:solidFill>
                  <a:srgbClr val="FF0000"/>
                </a:solidFill>
              </a:rPr>
              <a:t>Gerçek Hayattan Örnekler:</a:t>
            </a:r>
          </a:p>
          <a:p>
            <a:pPr algn="just"/>
            <a:endParaRPr lang="tr-TR" b="1" dirty="0"/>
          </a:p>
          <a:p>
            <a:pPr algn="just"/>
            <a:r>
              <a:rPr lang="tr-TR" sz="2000" b="1" dirty="0" smtClean="0">
                <a:solidFill>
                  <a:srgbClr val="00B050"/>
                </a:solidFill>
              </a:rPr>
              <a:t>Turkcell </a:t>
            </a:r>
            <a:r>
              <a:rPr lang="tr-TR" sz="2000" b="1" dirty="0">
                <a:solidFill>
                  <a:srgbClr val="00B050"/>
                </a:solidFill>
              </a:rPr>
              <a:t>– Engelsiz Eğitim:</a:t>
            </a:r>
            <a:endParaRPr lang="tr-TR" sz="2000" dirty="0">
              <a:solidFill>
                <a:srgbClr val="00B050"/>
              </a:solidFill>
            </a:endParaRPr>
          </a:p>
          <a:p>
            <a:pPr lvl="0" algn="just"/>
            <a:r>
              <a:rPr lang="tr-TR" sz="2000" dirty="0"/>
              <a:t>Turkcell, görme engelli bireylerin eğitimine katkı sağlamak için “Görme Engelliler Eğitim Teknolojileri” projesini başlattı.</a:t>
            </a:r>
          </a:p>
          <a:p>
            <a:pPr lvl="0" algn="just"/>
            <a:r>
              <a:rPr lang="tr-TR" sz="2000" dirty="0"/>
              <a:t>Mobil uygulamalarla erişilebilirlik sağladı.</a:t>
            </a:r>
          </a:p>
          <a:p>
            <a:pPr lvl="0" algn="just"/>
            <a:r>
              <a:rPr lang="tr-TR" sz="2000" dirty="0"/>
              <a:t>Böylece engelliler nezdinde güven kazandı; marka sadakati oluşturdu.</a:t>
            </a:r>
          </a:p>
          <a:p>
            <a:pPr algn="just"/>
            <a:endParaRPr lang="tr-TR" sz="2000" b="1" dirty="0"/>
          </a:p>
          <a:p>
            <a:pPr algn="just"/>
            <a:r>
              <a:rPr lang="tr-TR" sz="2000" b="1" dirty="0" smtClean="0">
                <a:solidFill>
                  <a:srgbClr val="00B050"/>
                </a:solidFill>
              </a:rPr>
              <a:t>Nike </a:t>
            </a:r>
            <a:r>
              <a:rPr lang="tr-TR" sz="2000" b="1" dirty="0">
                <a:solidFill>
                  <a:srgbClr val="00B050"/>
                </a:solidFill>
              </a:rPr>
              <a:t>– Equality Kampanyası:</a:t>
            </a:r>
            <a:endParaRPr lang="tr-TR" sz="2000" dirty="0">
              <a:solidFill>
                <a:srgbClr val="00B050"/>
              </a:solidFill>
            </a:endParaRPr>
          </a:p>
          <a:p>
            <a:pPr lvl="0" algn="just"/>
            <a:r>
              <a:rPr lang="tr-TR" sz="2000" dirty="0"/>
              <a:t>Nike, spor yoluyla ırkçılıkla mücadeleyi destekleyen kampanyalar yaptı.</a:t>
            </a:r>
          </a:p>
          <a:p>
            <a:pPr lvl="0" algn="just"/>
            <a:r>
              <a:rPr lang="tr-TR" sz="2000" dirty="0"/>
              <a:t>Toplumsal eşitlik vurgusu sayesinde markaya olan duygusal bağlılık arttı.</a:t>
            </a:r>
          </a:p>
          <a:p>
            <a:pPr lvl="0" algn="just"/>
            <a:r>
              <a:rPr lang="tr-TR" sz="2000" dirty="0"/>
              <a:t>Hedef kitlesiyle daha </a:t>
            </a:r>
            <a:r>
              <a:rPr lang="tr-TR" sz="2000" b="1" dirty="0"/>
              <a:t>ideolojik uyum</a:t>
            </a:r>
            <a:r>
              <a:rPr lang="tr-TR" sz="2000" dirty="0"/>
              <a:t> yakaladı.</a:t>
            </a:r>
          </a:p>
          <a:p>
            <a:pPr algn="just"/>
            <a:endParaRPr lang="tr-TR" sz="2000" b="1" dirty="0"/>
          </a:p>
          <a:p>
            <a:pPr algn="just"/>
            <a:r>
              <a:rPr lang="tr-TR" sz="2000" b="1" dirty="0" smtClean="0">
                <a:solidFill>
                  <a:srgbClr val="00B050"/>
                </a:solidFill>
              </a:rPr>
              <a:t>Pınar </a:t>
            </a:r>
            <a:r>
              <a:rPr lang="tr-TR" sz="2000" b="1" dirty="0">
                <a:solidFill>
                  <a:srgbClr val="00B050"/>
                </a:solidFill>
              </a:rPr>
              <a:t>– Süt Kardeşliği Projesi:</a:t>
            </a:r>
            <a:endParaRPr lang="tr-TR" sz="2000" dirty="0">
              <a:solidFill>
                <a:srgbClr val="00B050"/>
              </a:solidFill>
            </a:endParaRPr>
          </a:p>
          <a:p>
            <a:pPr lvl="0" algn="just"/>
            <a:r>
              <a:rPr lang="tr-TR" sz="2000" dirty="0"/>
              <a:t>Türkiye’deki dezavantajlı bölgelere süt ulaştırarak hem çocukların beslenmesine destek oldu hem de marka bilinilirliğini artırdı.</a:t>
            </a:r>
          </a:p>
        </p:txBody>
      </p:sp>
      <p:sp>
        <p:nvSpPr>
          <p:cNvPr id="6" name="Dikdörtgen 5"/>
          <p:cNvSpPr/>
          <p:nvPr/>
        </p:nvSpPr>
        <p:spPr>
          <a:xfrm>
            <a:off x="7371449" y="1014153"/>
            <a:ext cx="48205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Marka İmajı ve Müşteri Sadakati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1131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0"/>
            <a:ext cx="9076722" cy="579169"/>
          </a:xfrm>
          <a:solidFill>
            <a:srgbClr val="FFC000"/>
          </a:solidFill>
        </p:spPr>
        <p:txBody>
          <a:bodyPr/>
          <a:lstStyle/>
          <a:p>
            <a:pPr algn="l"/>
            <a:r>
              <a:rPr lang="tr-TR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 VE İŞ ETİĞİ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362" y="0"/>
            <a:ext cx="2566638" cy="579170"/>
          </a:xfrm>
          <a:prstGeom prst="rect">
            <a:avLst/>
          </a:prstGeom>
        </p:spPr>
      </p:pic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579169"/>
            <a:ext cx="12191999" cy="434984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İşletmelerin 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 Stratejileri</a:t>
            </a: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48640" cy="579169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Calibri"/>
              </a:rPr>
              <a:t>04</a:t>
            </a:r>
          </a:p>
        </p:txBody>
      </p:sp>
      <p:sp>
        <p:nvSpPr>
          <p:cNvPr id="4" name="Dikdörtgen 3"/>
          <p:cNvSpPr/>
          <p:nvPr/>
        </p:nvSpPr>
        <p:spPr>
          <a:xfrm>
            <a:off x="274320" y="1185074"/>
            <a:ext cx="664004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b="1" dirty="0" smtClean="0">
                <a:solidFill>
                  <a:srgbClr val="FF0000"/>
                </a:solidFill>
              </a:rPr>
              <a:t>2.Yasal </a:t>
            </a:r>
            <a:r>
              <a:rPr lang="tr-TR" sz="2400" b="1" dirty="0">
                <a:solidFill>
                  <a:srgbClr val="FF0000"/>
                </a:solidFill>
              </a:rPr>
              <a:t>Yükümlülükler ve Etik </a:t>
            </a:r>
            <a:r>
              <a:rPr lang="tr-TR" sz="2400" b="1" dirty="0" smtClean="0">
                <a:solidFill>
                  <a:srgbClr val="FF0000"/>
                </a:solidFill>
              </a:rPr>
              <a:t>Sorumluluklar</a:t>
            </a:r>
          </a:p>
          <a:p>
            <a:pPr algn="just"/>
            <a:endParaRPr lang="tr-TR" sz="2000" b="1" dirty="0"/>
          </a:p>
          <a:p>
            <a:pPr lvl="0" algn="just"/>
            <a:r>
              <a:rPr lang="tr-TR" sz="2000" dirty="0"/>
              <a:t>Bazı ülkelerde sosyal sorumluluk harcamaları </a:t>
            </a:r>
            <a:r>
              <a:rPr lang="tr-TR" sz="2000" b="1" dirty="0"/>
              <a:t>yasal zorunluluk</a:t>
            </a:r>
            <a:r>
              <a:rPr lang="tr-TR" sz="2000" dirty="0"/>
              <a:t> kapsamına girmiştir</a:t>
            </a:r>
            <a:r>
              <a:rPr lang="tr-TR" sz="2000" dirty="0" smtClean="0"/>
              <a:t>.</a:t>
            </a:r>
          </a:p>
          <a:p>
            <a:pPr lvl="0" algn="just"/>
            <a:endParaRPr lang="tr-TR" sz="2000" dirty="0"/>
          </a:p>
          <a:p>
            <a:pPr lvl="0" algn="just"/>
            <a:r>
              <a:rPr lang="tr-TR" sz="2000" dirty="0"/>
              <a:t>Türkiye’de böyle bir yasal zorunluluk yoktur, ancak kamuoyunun beklentisi ve etik anlayış bu yöndedir</a:t>
            </a:r>
            <a:r>
              <a:rPr lang="tr-TR" sz="2000" dirty="0" smtClean="0"/>
              <a:t>.</a:t>
            </a:r>
          </a:p>
          <a:p>
            <a:pPr lvl="0" algn="just"/>
            <a:endParaRPr lang="tr-TR" sz="2000" dirty="0"/>
          </a:p>
          <a:p>
            <a:pPr lvl="0" algn="just"/>
            <a:r>
              <a:rPr lang="tr-TR" sz="2000" dirty="0"/>
              <a:t>Şirketler, bu tür projeleri aynı zamanda </a:t>
            </a:r>
            <a:r>
              <a:rPr lang="tr-TR" sz="2000" b="1" dirty="0"/>
              <a:t>itibar yönetimi</a:t>
            </a:r>
            <a:r>
              <a:rPr lang="tr-TR" sz="2000" dirty="0"/>
              <a:t> için yapar.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748" y="1185074"/>
            <a:ext cx="4491322" cy="5103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131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0"/>
            <a:ext cx="9076722" cy="579169"/>
          </a:xfrm>
          <a:solidFill>
            <a:srgbClr val="FFC000"/>
          </a:solidFill>
        </p:spPr>
        <p:txBody>
          <a:bodyPr/>
          <a:lstStyle/>
          <a:p>
            <a:pPr algn="l"/>
            <a:r>
              <a:rPr lang="tr-TR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 VE İŞ ETİĞİ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362" y="0"/>
            <a:ext cx="2566638" cy="579170"/>
          </a:xfrm>
          <a:prstGeom prst="rect">
            <a:avLst/>
          </a:prstGeom>
        </p:spPr>
      </p:pic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579169"/>
            <a:ext cx="12191999" cy="434984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İşletmelerin 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 Stratejileri</a:t>
            </a: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48640" cy="579169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Calibri"/>
              </a:rPr>
              <a:t>05</a:t>
            </a:r>
          </a:p>
        </p:txBody>
      </p:sp>
      <p:sp>
        <p:nvSpPr>
          <p:cNvPr id="4" name="Dikdörtgen 3"/>
          <p:cNvSpPr/>
          <p:nvPr/>
        </p:nvSpPr>
        <p:spPr>
          <a:xfrm>
            <a:off x="5799550" y="1014153"/>
            <a:ext cx="63924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tr-TR" sz="2400" b="1" dirty="0" smtClean="0">
                <a:solidFill>
                  <a:srgbClr val="FF0000"/>
                </a:solidFill>
              </a:rPr>
              <a:t>Yasal </a:t>
            </a:r>
            <a:r>
              <a:rPr lang="tr-TR" sz="2400" b="1" dirty="0">
                <a:solidFill>
                  <a:srgbClr val="FF0000"/>
                </a:solidFill>
              </a:rPr>
              <a:t>Yükümlülükler ve Etik Sorumluluklar</a:t>
            </a:r>
          </a:p>
        </p:txBody>
      </p:sp>
      <p:sp>
        <p:nvSpPr>
          <p:cNvPr id="5" name="Dikdörtgen 4"/>
          <p:cNvSpPr/>
          <p:nvPr/>
        </p:nvSpPr>
        <p:spPr>
          <a:xfrm>
            <a:off x="274320" y="1843248"/>
            <a:ext cx="1124962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Gerçek Hayattan Örnekler:</a:t>
            </a:r>
          </a:p>
          <a:p>
            <a:endParaRPr lang="tr-TR" sz="2000" b="1" dirty="0" smtClean="0"/>
          </a:p>
          <a:p>
            <a:r>
              <a:rPr lang="tr-TR" sz="2000" b="1" dirty="0" smtClean="0">
                <a:solidFill>
                  <a:srgbClr val="00B050"/>
                </a:solidFill>
              </a:rPr>
              <a:t>Hindistan </a:t>
            </a:r>
            <a:r>
              <a:rPr lang="tr-TR" sz="2000" b="1" dirty="0">
                <a:solidFill>
                  <a:srgbClr val="00B050"/>
                </a:solidFill>
              </a:rPr>
              <a:t>– CSR Yasası:</a:t>
            </a:r>
            <a:endParaRPr lang="tr-TR" sz="2000" dirty="0">
              <a:solidFill>
                <a:srgbClr val="00B050"/>
              </a:solidFill>
            </a:endParaRPr>
          </a:p>
          <a:p>
            <a:pPr lvl="0"/>
            <a:r>
              <a:rPr lang="tr-TR" sz="2000" dirty="0"/>
              <a:t>Hindistan’da yıllık geliri belirli eşiği aşan şirketler, karlarının %2’sini sosyal sorumluluğa ayırmak zorundadır.</a:t>
            </a:r>
          </a:p>
          <a:p>
            <a:pPr lvl="0"/>
            <a:r>
              <a:rPr lang="tr-TR" sz="2000" b="1" dirty="0"/>
              <a:t>Tata Group</a:t>
            </a:r>
            <a:r>
              <a:rPr lang="tr-TR" sz="2000" dirty="0"/>
              <a:t> bu kapsamda eğitim, kadın istihdamı ve çevre alanında yüzlerce projeye yatırım yapmaktadır.</a:t>
            </a:r>
          </a:p>
          <a:p>
            <a:endParaRPr lang="tr-TR" sz="2000" b="1" dirty="0" smtClean="0"/>
          </a:p>
          <a:p>
            <a:r>
              <a:rPr lang="tr-TR" sz="2000" b="1" dirty="0" smtClean="0">
                <a:solidFill>
                  <a:srgbClr val="00B050"/>
                </a:solidFill>
              </a:rPr>
              <a:t>Türkiye </a:t>
            </a:r>
            <a:r>
              <a:rPr lang="tr-TR" sz="2000" b="1" dirty="0">
                <a:solidFill>
                  <a:srgbClr val="00B050"/>
                </a:solidFill>
              </a:rPr>
              <a:t>İş Bankası – Eğitim Kampanyaları:</a:t>
            </a:r>
            <a:endParaRPr lang="tr-TR" sz="2000" dirty="0">
              <a:solidFill>
                <a:srgbClr val="00B050"/>
              </a:solidFill>
            </a:endParaRPr>
          </a:p>
          <a:p>
            <a:pPr lvl="0"/>
            <a:r>
              <a:rPr lang="tr-TR" sz="2000" dirty="0"/>
              <a:t>İş Bankası, “Karneni Göster Kitabını Al” kampanyası ile milyonlarca kitabı çocuklara ulaştırdı.</a:t>
            </a:r>
          </a:p>
          <a:p>
            <a:pPr lvl="0"/>
            <a:r>
              <a:rPr lang="tr-TR" sz="2000" dirty="0"/>
              <a:t>Kanunen zorunlu olmayan bu uygulama, </a:t>
            </a:r>
            <a:r>
              <a:rPr lang="tr-TR" sz="2000" b="1" dirty="0"/>
              <a:t>kurumsal etik anlayışın bir ürünü</a:t>
            </a:r>
            <a:r>
              <a:rPr lang="tr-TR" sz="2000" dirty="0"/>
              <a:t> olarak görülüyor.</a:t>
            </a:r>
          </a:p>
          <a:p>
            <a:endParaRPr lang="tr-TR" sz="2000" b="1" dirty="0" smtClean="0"/>
          </a:p>
          <a:p>
            <a:r>
              <a:rPr lang="tr-TR" sz="2000" b="1" dirty="0" smtClean="0">
                <a:solidFill>
                  <a:srgbClr val="00B050"/>
                </a:solidFill>
              </a:rPr>
              <a:t>Eti </a:t>
            </a:r>
            <a:r>
              <a:rPr lang="tr-TR" sz="2000" b="1" dirty="0">
                <a:solidFill>
                  <a:srgbClr val="00B050"/>
                </a:solidFill>
              </a:rPr>
              <a:t>– Eti Çocuk Tiyatrosu:</a:t>
            </a:r>
            <a:endParaRPr lang="tr-TR" sz="2000" dirty="0">
              <a:solidFill>
                <a:srgbClr val="00B050"/>
              </a:solidFill>
            </a:endParaRPr>
          </a:p>
          <a:p>
            <a:pPr lvl="0"/>
            <a:r>
              <a:rPr lang="tr-TR" sz="2000" dirty="0"/>
              <a:t>20 yılı aşkın süredir çocuklara ücretsiz tiyatro hizmeti sunarak sanatsal gelişimlerine katkı sağlıyor.</a:t>
            </a:r>
          </a:p>
          <a:p>
            <a:pPr lvl="0"/>
            <a:r>
              <a:rPr lang="tr-TR" sz="2000" dirty="0"/>
              <a:t>Yasal bir zorunluluk yok; ancak </a:t>
            </a:r>
            <a:r>
              <a:rPr lang="tr-TR" sz="2000" b="1" dirty="0"/>
              <a:t>toplumla bağ kurma</a:t>
            </a:r>
            <a:r>
              <a:rPr lang="tr-TR" sz="2000" dirty="0"/>
              <a:t> ve kurumsal sorumluluk bilinci öne çıkıyor.</a:t>
            </a:r>
          </a:p>
        </p:txBody>
      </p:sp>
    </p:spTree>
    <p:extLst>
      <p:ext uri="{BB962C8B-B14F-4D97-AF65-F5344CB8AC3E}">
        <p14:creationId xmlns:p14="http://schemas.microsoft.com/office/powerpoint/2010/main" val="421131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0"/>
            <a:ext cx="9076722" cy="579169"/>
          </a:xfrm>
          <a:solidFill>
            <a:srgbClr val="FFC000"/>
          </a:solidFill>
        </p:spPr>
        <p:txBody>
          <a:bodyPr/>
          <a:lstStyle/>
          <a:p>
            <a:pPr algn="l"/>
            <a:r>
              <a:rPr lang="tr-TR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 VE İŞ ETİĞİ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362" y="0"/>
            <a:ext cx="2566638" cy="579170"/>
          </a:xfrm>
          <a:prstGeom prst="rect">
            <a:avLst/>
          </a:prstGeom>
        </p:spPr>
      </p:pic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579169"/>
            <a:ext cx="12191999" cy="434984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İşletmelerin 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 Stratejileri</a:t>
            </a: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48640" cy="579169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Calibri"/>
              </a:rPr>
              <a:t>06</a:t>
            </a:r>
          </a:p>
        </p:txBody>
      </p:sp>
      <p:sp>
        <p:nvSpPr>
          <p:cNvPr id="4" name="Dikdörtgen 3"/>
          <p:cNvSpPr/>
          <p:nvPr/>
        </p:nvSpPr>
        <p:spPr>
          <a:xfrm>
            <a:off x="548640" y="1347912"/>
            <a:ext cx="564506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3. Çalışan </a:t>
            </a:r>
            <a:r>
              <a:rPr lang="tr-TR" sz="2400" b="1" dirty="0">
                <a:solidFill>
                  <a:srgbClr val="FF0000"/>
                </a:solidFill>
              </a:rPr>
              <a:t>Bağlılığı ve Kurum Kültürü</a:t>
            </a:r>
          </a:p>
          <a:p>
            <a:endParaRPr lang="tr-TR" sz="2000" b="1" dirty="0"/>
          </a:p>
          <a:p>
            <a:pPr lvl="0"/>
            <a:r>
              <a:rPr lang="tr-TR" sz="2000" dirty="0"/>
              <a:t>Çalışanlar, anlamlı işlerde çalıştıklarını hissettiklerinde işe daha bağlı olurlar.</a:t>
            </a:r>
          </a:p>
          <a:p>
            <a:pPr lvl="0"/>
            <a:endParaRPr lang="tr-TR" sz="2000" dirty="0" smtClean="0"/>
          </a:p>
          <a:p>
            <a:pPr lvl="0"/>
            <a:r>
              <a:rPr lang="tr-TR" sz="2000" dirty="0" smtClean="0"/>
              <a:t>Sosyal </a:t>
            </a:r>
            <a:r>
              <a:rPr lang="tr-TR" sz="2000" dirty="0"/>
              <a:t>sorumluluk projelerine çalışanların katılması, </a:t>
            </a:r>
            <a:r>
              <a:rPr lang="tr-TR" sz="2000" b="1" dirty="0"/>
              <a:t>aidiyet</a:t>
            </a:r>
            <a:r>
              <a:rPr lang="tr-TR" sz="2000" dirty="0"/>
              <a:t> ve </a:t>
            </a:r>
            <a:r>
              <a:rPr lang="tr-TR" sz="2000" b="1" dirty="0"/>
              <a:t>gönüllülük kültürü</a:t>
            </a:r>
            <a:r>
              <a:rPr lang="tr-TR" sz="2000" dirty="0"/>
              <a:t> yaratır.</a:t>
            </a:r>
          </a:p>
          <a:p>
            <a:pPr lvl="0"/>
            <a:endParaRPr lang="tr-TR" sz="2000" dirty="0" smtClean="0"/>
          </a:p>
          <a:p>
            <a:pPr lvl="0"/>
            <a:r>
              <a:rPr lang="tr-TR" sz="2000" dirty="0" smtClean="0"/>
              <a:t>Özellikle </a:t>
            </a:r>
            <a:r>
              <a:rPr lang="tr-TR" sz="2000" dirty="0"/>
              <a:t>genç kuşak çalışanlar bu tür faaliyetleri bir “çalışma motivasyonu” olarak görür.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136" y="1593322"/>
            <a:ext cx="4526452" cy="298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31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0"/>
            <a:ext cx="9076722" cy="579169"/>
          </a:xfrm>
          <a:solidFill>
            <a:srgbClr val="FFC000"/>
          </a:solidFill>
        </p:spPr>
        <p:txBody>
          <a:bodyPr/>
          <a:lstStyle/>
          <a:p>
            <a:pPr algn="l"/>
            <a:r>
              <a:rPr lang="tr-TR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 VE İŞ ETİĞİ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362" y="0"/>
            <a:ext cx="2566638" cy="579170"/>
          </a:xfrm>
          <a:prstGeom prst="rect">
            <a:avLst/>
          </a:prstGeom>
        </p:spPr>
      </p:pic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579169"/>
            <a:ext cx="12191999" cy="434984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İşletmelerin 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 Stratejileri</a:t>
            </a: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48640" cy="579169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Calibri"/>
              </a:rPr>
              <a:t>07</a:t>
            </a:r>
          </a:p>
        </p:txBody>
      </p:sp>
      <p:sp>
        <p:nvSpPr>
          <p:cNvPr id="4" name="Dikdörtgen 3"/>
          <p:cNvSpPr/>
          <p:nvPr/>
        </p:nvSpPr>
        <p:spPr>
          <a:xfrm>
            <a:off x="6949858" y="1055762"/>
            <a:ext cx="52421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Çalışan Bağlılığı ve Kurum Kültürü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274320" y="1839600"/>
            <a:ext cx="1142206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Gerçek Hayattan Örnekler</a:t>
            </a:r>
            <a:r>
              <a:rPr lang="tr-TR" sz="2400" b="1" dirty="0" smtClean="0">
                <a:solidFill>
                  <a:srgbClr val="FF0000"/>
                </a:solidFill>
              </a:rPr>
              <a:t>:</a:t>
            </a:r>
          </a:p>
          <a:p>
            <a:endParaRPr lang="tr-TR" sz="2000" b="1" dirty="0"/>
          </a:p>
          <a:p>
            <a:r>
              <a:rPr lang="tr-TR" sz="2000" b="1" dirty="0" smtClean="0">
                <a:solidFill>
                  <a:srgbClr val="00B050"/>
                </a:solidFill>
              </a:rPr>
              <a:t>Sabancı </a:t>
            </a:r>
            <a:r>
              <a:rPr lang="tr-TR" sz="2000" b="1" dirty="0">
                <a:solidFill>
                  <a:srgbClr val="00B050"/>
                </a:solidFill>
              </a:rPr>
              <a:t>Holding – Sabancı Gönüllüleri:</a:t>
            </a:r>
            <a:endParaRPr lang="tr-TR" sz="2000" dirty="0">
              <a:solidFill>
                <a:srgbClr val="00B050"/>
              </a:solidFill>
            </a:endParaRPr>
          </a:p>
          <a:p>
            <a:pPr lvl="0"/>
            <a:r>
              <a:rPr lang="tr-TR" sz="2000" dirty="0"/>
              <a:t>Çalışanlar sosyal sorumluluk projelerine gönüllü olarak katılıyor.</a:t>
            </a:r>
          </a:p>
          <a:p>
            <a:pPr lvl="0"/>
            <a:r>
              <a:rPr lang="tr-TR" sz="2000" dirty="0"/>
              <a:t>Kitap toplama, kıyafet yardımı, yaşlı bakımı gibi alanlarda çalışıyorlar.</a:t>
            </a:r>
          </a:p>
          <a:p>
            <a:pPr lvl="0"/>
            <a:r>
              <a:rPr lang="tr-TR" sz="2000" dirty="0"/>
              <a:t>Bu gönüllülük uygulaması, şirket içinde güçlü bir kurum kültürü oluşturdu.</a:t>
            </a:r>
          </a:p>
          <a:p>
            <a:endParaRPr lang="tr-TR" sz="2000" b="1" dirty="0" smtClean="0"/>
          </a:p>
          <a:p>
            <a:r>
              <a:rPr lang="tr-TR" sz="2000" b="1" dirty="0" smtClean="0">
                <a:solidFill>
                  <a:srgbClr val="00B050"/>
                </a:solidFill>
              </a:rPr>
              <a:t>Google </a:t>
            </a:r>
            <a:r>
              <a:rPr lang="tr-TR" sz="2000" b="1" dirty="0">
                <a:solidFill>
                  <a:srgbClr val="00B050"/>
                </a:solidFill>
              </a:rPr>
              <a:t>– 20% Time Uygulaması:</a:t>
            </a:r>
            <a:endParaRPr lang="tr-TR" sz="2000" dirty="0">
              <a:solidFill>
                <a:srgbClr val="00B050"/>
              </a:solidFill>
            </a:endParaRPr>
          </a:p>
          <a:p>
            <a:pPr lvl="0"/>
            <a:r>
              <a:rPr lang="tr-TR" sz="2000" dirty="0"/>
              <a:t>Google çalışanlarına zamanlarının %20’sini sosyal etki yaratacak projelere ayırma hakkı veriyor.</a:t>
            </a:r>
          </a:p>
          <a:p>
            <a:pPr lvl="0"/>
            <a:r>
              <a:rPr lang="tr-TR" sz="2000" dirty="0"/>
              <a:t>Gmail, bu uygulama sayesinde doğmuştur.</a:t>
            </a:r>
          </a:p>
          <a:p>
            <a:pPr lvl="0"/>
            <a:r>
              <a:rPr lang="tr-TR" sz="2000" dirty="0"/>
              <a:t>Hem bireysel gelişim destekleniyor hem de işyerine bağlılık artıyor.</a:t>
            </a:r>
          </a:p>
          <a:p>
            <a:endParaRPr lang="tr-TR" sz="2000" b="1" dirty="0" smtClean="0"/>
          </a:p>
          <a:p>
            <a:r>
              <a:rPr lang="tr-TR" sz="2000" b="1" dirty="0" smtClean="0">
                <a:solidFill>
                  <a:srgbClr val="00B050"/>
                </a:solidFill>
              </a:rPr>
              <a:t>Arçelik </a:t>
            </a:r>
            <a:r>
              <a:rPr lang="tr-TR" sz="2000" b="1" dirty="0">
                <a:solidFill>
                  <a:srgbClr val="00B050"/>
                </a:solidFill>
              </a:rPr>
              <a:t>– Gönüllü Eğitmenlik Programı:</a:t>
            </a:r>
            <a:endParaRPr lang="tr-TR" sz="2000" dirty="0">
              <a:solidFill>
                <a:srgbClr val="00B050"/>
              </a:solidFill>
            </a:endParaRPr>
          </a:p>
          <a:p>
            <a:pPr lvl="0"/>
            <a:r>
              <a:rPr lang="tr-TR" sz="2000" dirty="0"/>
              <a:t>Arçelik çalışanları, meslek liselerinde gönüllü teknik eğitim veriyor.</a:t>
            </a:r>
          </a:p>
          <a:p>
            <a:pPr lvl="0"/>
            <a:r>
              <a:rPr lang="tr-TR" sz="2000" dirty="0"/>
              <a:t>Şirketin teknik bilgi birikimini toplumla paylaşıyor, aynı zamanda çalışan memnuniyeti artıyor.</a:t>
            </a:r>
          </a:p>
        </p:txBody>
      </p:sp>
    </p:spTree>
    <p:extLst>
      <p:ext uri="{BB962C8B-B14F-4D97-AF65-F5344CB8AC3E}">
        <p14:creationId xmlns:p14="http://schemas.microsoft.com/office/powerpoint/2010/main" val="172696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Contents Slide Master">
  <a:themeElements>
    <a:clrScheme name="ALLPPT-411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411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5242</TotalTime>
  <Words>1469</Words>
  <Application>Microsoft Office PowerPoint</Application>
  <PresentationFormat>Geniş ekran</PresentationFormat>
  <Paragraphs>234</Paragraphs>
  <Slides>21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21</vt:i4>
      </vt:variant>
    </vt:vector>
  </HeadingPairs>
  <TitlesOfParts>
    <vt:vector size="27" baseType="lpstr">
      <vt:lpstr>Arial</vt:lpstr>
      <vt:lpstr>Arial Unicode MS</vt:lpstr>
      <vt:lpstr>Calibri</vt:lpstr>
      <vt:lpstr>Times New Roman</vt:lpstr>
      <vt:lpstr>Contents Slide Master</vt:lpstr>
      <vt:lpstr>Section Break Slide Master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Taylan Tutkunca</dc:creator>
  <cp:lastModifiedBy>TT</cp:lastModifiedBy>
  <cp:revision>244</cp:revision>
  <dcterms:created xsi:type="dcterms:W3CDTF">2020-01-20T05:08:25Z</dcterms:created>
  <dcterms:modified xsi:type="dcterms:W3CDTF">2025-05-09T06:22:28Z</dcterms:modified>
</cp:coreProperties>
</file>