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p:scale>
          <a:sx n="76" d="100"/>
          <a:sy n="76" d="100"/>
        </p:scale>
        <p:origin x="-1218"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30.10.2018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30.10.2018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30.10.2018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30.10.2018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30.10.2018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30.10.2018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30.10.2018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5984" y="3714752"/>
            <a:ext cx="6172200" cy="1894362"/>
          </a:xfrm>
        </p:spPr>
        <p:txBody>
          <a:bodyPr/>
          <a:lstStyle/>
          <a:p>
            <a:r>
              <a:rPr lang="tr-TR" dirty="0" smtClean="0"/>
              <a:t>HAK KAVRAMI VE HAKKIN NİTELİĞİNİ AÇIKLAYAN TEORİLER</a:t>
            </a:r>
            <a:endParaRPr lang="tr-TR" dirty="0"/>
          </a:p>
        </p:txBody>
      </p:sp>
      <p:pic>
        <p:nvPicPr>
          <p:cNvPr id="1026" name="Picture 2" descr="C:\Users\pc\Pictures\hak.jpg"/>
          <p:cNvPicPr>
            <a:picLocks noChangeAspect="1" noChangeArrowheads="1"/>
          </p:cNvPicPr>
          <p:nvPr/>
        </p:nvPicPr>
        <p:blipFill>
          <a:blip r:embed="rId2"/>
          <a:srcRect/>
          <a:stretch>
            <a:fillRect/>
          </a:stretch>
        </p:blipFill>
        <p:spPr bwMode="auto">
          <a:xfrm>
            <a:off x="2214546" y="714356"/>
            <a:ext cx="6000792" cy="283821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lnSpcReduction="10000"/>
          </a:bodyPr>
          <a:lstStyle/>
          <a:p>
            <a:pPr algn="just"/>
            <a:r>
              <a:rPr lang="tr-TR" sz="2800" u="sng" dirty="0" smtClean="0">
                <a:latin typeface="Arial Rounded MT Bold" pitchFamily="34" charset="0"/>
              </a:rPr>
              <a:t>1.GENEL OLARAK HAKLARIN ÖZELLİKLERİ VE TÜRLERİ:</a:t>
            </a:r>
          </a:p>
          <a:p>
            <a:pPr algn="just"/>
            <a:r>
              <a:rPr lang="tr-TR" sz="2800" dirty="0" smtClean="0">
                <a:latin typeface="Arial Rounded MT Bold" pitchFamily="34" charset="0"/>
              </a:rPr>
              <a:t>Hakların çeşidi çok fazladır. Alacak hakkı, mülkiyet hakkı, irtifak hakkı, intifa hakkı, kişilik hakları bunların </a:t>
            </a:r>
            <a:r>
              <a:rPr lang="tr-TR" sz="2800" dirty="0" err="1" smtClean="0">
                <a:latin typeface="Arial Rounded MT Bold" pitchFamily="34" charset="0"/>
              </a:rPr>
              <a:t>başlıcalarıdır</a:t>
            </a:r>
            <a:r>
              <a:rPr lang="tr-TR" sz="2800" dirty="0" smtClean="0">
                <a:latin typeface="Arial Rounded MT Bold" pitchFamily="34" charset="0"/>
              </a:rPr>
              <a:t>.</a:t>
            </a:r>
          </a:p>
          <a:p>
            <a:pPr algn="just"/>
            <a:r>
              <a:rPr lang="tr-TR" sz="2800" dirty="0" smtClean="0">
                <a:latin typeface="Arial Rounded MT Bold" pitchFamily="34" charset="0"/>
              </a:rPr>
              <a:t>Kimi haklar kamu hukukunca düzenlenir. Örneğin: Anayasa’da kişilerin temel hak ve özgürlüklerinin, düzenlenmesi gibi. Çalışma hakkı, seçme seçilme hakkı, haberleşme hürriyeti, din ve vicdan hürriyeti,  düşünce ve kanaat hürriyeti, düşünceyi açıklama ve yayma hürriyeti…</a:t>
            </a:r>
          </a:p>
          <a:p>
            <a:pPr algn="just"/>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1.GENEL OLARAK HAKLARIN ÖZELLİKLERİ VE TÜRLERİ:</a:t>
            </a:r>
          </a:p>
          <a:p>
            <a:pPr algn="just"/>
            <a:r>
              <a:rPr lang="tr-TR" sz="2800" dirty="0" smtClean="0">
                <a:latin typeface="Arial Rounded MT Bold" pitchFamily="34" charset="0"/>
              </a:rPr>
              <a:t>Kimi haklar da özel hukuk tarafından düzenlenir. Ör: Medeni hukukta mülkiyet ve kişilik haklarının düzenlenmesi, borçlar hukukunda alacak hakkından bahsedilmesi.</a:t>
            </a:r>
          </a:p>
          <a:p>
            <a:pPr algn="just"/>
            <a:r>
              <a:rPr lang="tr-TR" sz="2800" dirty="0" smtClean="0">
                <a:latin typeface="Arial Rounded MT Bold" pitchFamily="34" charset="0"/>
              </a:rPr>
              <a:t>Bu sebeplerden dolayı, hakkın ilk tasnifini </a:t>
            </a:r>
            <a:r>
              <a:rPr lang="tr-TR" sz="2800" i="1" u="sng" dirty="0" smtClean="0">
                <a:latin typeface="Arial Rounded MT Bold" pitchFamily="34" charset="0"/>
              </a:rPr>
              <a:t>kamu hakları</a:t>
            </a:r>
            <a:r>
              <a:rPr lang="tr-TR" sz="2800" dirty="0" smtClean="0">
                <a:latin typeface="Arial Rounded MT Bold" pitchFamily="34" charset="0"/>
              </a:rPr>
              <a:t> ve </a:t>
            </a:r>
            <a:r>
              <a:rPr lang="tr-TR" sz="2800" i="1" u="sng" dirty="0" smtClean="0">
                <a:latin typeface="Arial Rounded MT Bold" pitchFamily="34" charset="0"/>
              </a:rPr>
              <a:t>özel haklar </a:t>
            </a:r>
            <a:r>
              <a:rPr lang="tr-TR" sz="2800" dirty="0" smtClean="0">
                <a:latin typeface="Arial Rounded MT Bold" pitchFamily="34" charset="0"/>
              </a:rPr>
              <a:t>şeklinde yapmak isabetli olacaktır.</a:t>
            </a: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fontScale="92500"/>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a:t>
            </a:r>
            <a:r>
              <a:rPr lang="tr-TR" sz="2800" dirty="0" smtClean="0">
                <a:latin typeface="Arial Rounded MT Bold" pitchFamily="34" charset="0"/>
              </a:rPr>
              <a:t>Kişilerin toplumla olan ilişkilerini düzenleyen hukuk kurallarıdır.</a:t>
            </a:r>
          </a:p>
          <a:p>
            <a:pPr algn="just"/>
            <a:r>
              <a:rPr lang="tr-TR" sz="2800" dirty="0" smtClean="0">
                <a:latin typeface="Arial Rounded MT Bold" pitchFamily="34" charset="0"/>
              </a:rPr>
              <a:t>Hem bireylerin devlete karşı hem de devletin bireylere karşı sahip oldukları hak ve yetkileri kapsar.</a:t>
            </a:r>
          </a:p>
          <a:p>
            <a:pPr algn="just"/>
            <a:r>
              <a:rPr lang="tr-TR" sz="2800" dirty="0" smtClean="0">
                <a:latin typeface="Arial Rounded MT Bold" pitchFamily="34" charset="0"/>
              </a:rPr>
              <a:t>Egemenlik: Devletin bireyler üzerindeki hak ve yetkisidir.</a:t>
            </a:r>
          </a:p>
          <a:p>
            <a:pPr algn="just"/>
            <a:r>
              <a:rPr lang="tr-TR" sz="2800" dirty="0" smtClean="0">
                <a:latin typeface="Arial Rounded MT Bold" pitchFamily="34" charset="0"/>
              </a:rPr>
              <a:t>Bireylerin  Anayasa tarafından güvence altına alınan hakları: *kişisel haklar *sosyal ve ekonomik haklar *siyasi haklar.</a:t>
            </a: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lnSpcReduction="10000"/>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 Kişisel Hak ve Özgürlükler</a:t>
            </a:r>
          </a:p>
          <a:p>
            <a:pPr algn="just"/>
            <a:r>
              <a:rPr lang="tr-TR" sz="2800" dirty="0" smtClean="0">
                <a:latin typeface="Arial Rounded MT Bold" pitchFamily="34" charset="0"/>
              </a:rPr>
              <a:t>Bireyin sahip olduğu, devletin müdahale edemediği çekirdek alandır.</a:t>
            </a:r>
          </a:p>
          <a:p>
            <a:pPr algn="just"/>
            <a:r>
              <a:rPr lang="tr-TR" sz="2800" dirty="0" smtClean="0">
                <a:latin typeface="Arial Rounded MT Bold" pitchFamily="34" charset="0"/>
              </a:rPr>
              <a:t>Anayasanın ‘’Kişinin Hakları ve Ödevleri’’ başlığı altında düzenlenmiştir.</a:t>
            </a:r>
          </a:p>
          <a:p>
            <a:pPr algn="just"/>
            <a:r>
              <a:rPr lang="tr-TR" sz="2800" dirty="0" smtClean="0">
                <a:latin typeface="Arial Rounded MT Bold" pitchFamily="34" charset="0"/>
              </a:rPr>
              <a:t>Ör: Yaşama hakkı, konut dokunulmazlığı, seyahat özgürlüğü, özel hayatın gizliliği, bilim ve sanat hürriyeti, yerleşme ve seyahat özgürlüğü,…</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lnSpcReduction="10000"/>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 Sosyal ve Ekonomik Haklar:</a:t>
            </a:r>
          </a:p>
          <a:p>
            <a:pPr algn="just"/>
            <a:r>
              <a:rPr lang="tr-TR" sz="2800" dirty="0" smtClean="0">
                <a:latin typeface="Arial Rounded MT Bold" pitchFamily="34" charset="0"/>
              </a:rPr>
              <a:t>Sosyal devlet ilkesinin gereği, bireye, devletten olumlu davranışta bulunmasını talep etme hakkı sunar.</a:t>
            </a:r>
          </a:p>
          <a:p>
            <a:pPr algn="just"/>
            <a:r>
              <a:rPr lang="tr-TR" sz="2800" dirty="0" smtClean="0">
                <a:latin typeface="Arial Rounded MT Bold" pitchFamily="34" charset="0"/>
              </a:rPr>
              <a:t>Sosyal ve ekonomik faaliyetlerle ilgilidir.</a:t>
            </a:r>
          </a:p>
          <a:p>
            <a:pPr algn="just"/>
            <a:r>
              <a:rPr lang="tr-TR" sz="2800" dirty="0" smtClean="0">
                <a:latin typeface="Arial Rounded MT Bold" pitchFamily="34" charset="0"/>
              </a:rPr>
              <a:t>Ör: Ailenin korunması ve çocuk hakları, çalışma ve sözleşme hürriyeti, adil ücret hakkı, grev hakkı, sanatın ve sanatçının korunması,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1357298"/>
            <a:ext cx="7467600" cy="5259530"/>
          </a:xfrm>
        </p:spPr>
        <p:txBody>
          <a:bodyPr>
            <a:normAutofit/>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 Siyasi Haklar:</a:t>
            </a:r>
          </a:p>
          <a:p>
            <a:pPr algn="just"/>
            <a:r>
              <a:rPr lang="tr-TR" sz="2800" dirty="0" smtClean="0">
                <a:latin typeface="Arial Rounded MT Bold" pitchFamily="34" charset="0"/>
              </a:rPr>
              <a:t>Bireye, devletin siyasi yapılanmasına, yönetimine katılma hakkı verir.</a:t>
            </a:r>
          </a:p>
          <a:p>
            <a:pPr algn="just"/>
            <a:r>
              <a:rPr lang="tr-TR" sz="2800" dirty="0" smtClean="0">
                <a:latin typeface="Arial Rounded MT Bold" pitchFamily="34" charset="0"/>
              </a:rPr>
              <a:t>Vatandaşlık hakkı, seçme ve seçilme hakkı, siyasi parti kurma hakkı, vatan hizmeti, vergi ödevi, dilekçe hakkı,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a:t>
            </a:r>
          </a:p>
          <a:p>
            <a:pPr algn="just"/>
            <a:r>
              <a:rPr lang="tr-TR" sz="2800" dirty="0" smtClean="0">
                <a:latin typeface="Arial Rounded MT Bold" pitchFamily="34" charset="0"/>
              </a:rPr>
              <a:t>Kamu haklarından her kesim faydalanamayabilir. Yaş, öğrenim durumu, itibar, haysiyet gibi birtakım faydalanma ölçütleri bulunmaktadır.</a:t>
            </a:r>
          </a:p>
          <a:p>
            <a:pPr algn="just"/>
            <a:r>
              <a:rPr lang="tr-TR" sz="2800" dirty="0" smtClean="0">
                <a:latin typeface="Arial Rounded MT Bold" pitchFamily="34" charset="0"/>
              </a:rPr>
              <a:t>Temel hak ve hürriyetler üç grupta toplanmıştır:</a:t>
            </a:r>
          </a:p>
          <a:p>
            <a:pPr algn="just">
              <a:buNone/>
            </a:pPr>
            <a:r>
              <a:rPr lang="tr-TR" sz="2800" dirty="0" smtClean="0">
                <a:latin typeface="Arial Rounded MT Bold" pitchFamily="34" charset="0"/>
              </a:rPr>
              <a:t>1- Herkes             3-Belli kategoride olanlar</a:t>
            </a:r>
          </a:p>
          <a:p>
            <a:pPr algn="just">
              <a:buNone/>
            </a:pPr>
            <a:r>
              <a:rPr lang="tr-TR" sz="2800" dirty="0" smtClean="0">
                <a:latin typeface="Arial Rounded MT Bold" pitchFamily="34" charset="0"/>
              </a:rPr>
              <a:t>2-Vatandaşlar</a:t>
            </a:r>
          </a:p>
          <a:p>
            <a:pPr algn="just">
              <a:buNone/>
            </a:pP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fontScale="92500" lnSpcReduction="10000"/>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Kamu Hakları- Temel Hak ve Hürriyetlerin Sınırlandırılması:</a:t>
            </a:r>
          </a:p>
          <a:p>
            <a:pPr algn="just"/>
            <a:r>
              <a:rPr lang="tr-TR" sz="2800" dirty="0" smtClean="0">
                <a:latin typeface="Arial Rounded MT Bold" pitchFamily="34" charset="0"/>
              </a:rPr>
              <a:t>Bu hususta temel hak ve hürriyetin sağlanması esas, sınırlanması ise istisna olmalıdır.</a:t>
            </a:r>
          </a:p>
          <a:p>
            <a:pPr algn="just"/>
            <a:r>
              <a:rPr lang="tr-TR" sz="2800" dirty="0" smtClean="0">
                <a:latin typeface="Arial Rounded MT Bold" pitchFamily="34" charset="0"/>
              </a:rPr>
              <a:t>Sınırlandırma şartları: 1- Yasama organı, kanunla öngörmeli 2- Belli sebeplere dayalı olmalı 3- Ölçülülük ilkesi 4- Anayasanın sözüne aykırı olmamalı 5- Hakkın özüne ve demokratik toplum düzenine uygunluk şartları</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fontScale="92500" lnSpcReduction="10000"/>
          </a:bodyPr>
          <a:lstStyle/>
          <a:p>
            <a:pPr algn="just"/>
            <a:r>
              <a:rPr lang="tr-TR" sz="2800" u="sng" dirty="0" smtClean="0">
                <a:latin typeface="Arial Rounded MT Bold" pitchFamily="34" charset="0"/>
              </a:rPr>
              <a:t>1.GENEL OLARAK HAKLARIN ÖZELLİKLERİ VE TÜRLERİ:</a:t>
            </a:r>
          </a:p>
          <a:p>
            <a:pPr algn="just"/>
            <a:r>
              <a:rPr lang="tr-TR" sz="2800" i="1" u="sng" dirty="0" smtClean="0">
                <a:latin typeface="Arial Rounded MT Bold" pitchFamily="34" charset="0"/>
              </a:rPr>
              <a:t>Özel Haklar:</a:t>
            </a:r>
          </a:p>
          <a:p>
            <a:pPr algn="just"/>
            <a:r>
              <a:rPr lang="tr-TR" sz="2800" dirty="0" smtClean="0">
                <a:latin typeface="Arial Rounded MT Bold" pitchFamily="34" charset="0"/>
              </a:rPr>
              <a:t>Bu haklar, özel hukuk ilişkilerinden doğmaktadır. Özel hukuk gereği, her bireye eşit ve genel şekilde tanınmalıdır. </a:t>
            </a:r>
          </a:p>
          <a:p>
            <a:pPr algn="just"/>
            <a:r>
              <a:rPr lang="tr-TR" sz="2800" u="sng" dirty="0" smtClean="0">
                <a:latin typeface="Arial Rounded MT Bold" pitchFamily="34" charset="0"/>
              </a:rPr>
              <a:t>İleri Sürülebileceği Çevre Bakımından Haklar:</a:t>
            </a:r>
          </a:p>
          <a:p>
            <a:pPr algn="just"/>
            <a:r>
              <a:rPr lang="tr-TR" sz="2800" i="1" u="sng" dirty="0" smtClean="0">
                <a:latin typeface="Arial Rounded MT Bold" pitchFamily="34" charset="0"/>
              </a:rPr>
              <a:t>Mutlak Haklar </a:t>
            </a:r>
            <a:r>
              <a:rPr lang="tr-TR" sz="2800" dirty="0" smtClean="0">
                <a:latin typeface="Arial Rounded MT Bold" pitchFamily="34" charset="0"/>
              </a:rPr>
              <a:t>ve </a:t>
            </a:r>
            <a:r>
              <a:rPr lang="tr-TR" sz="2800" i="1" u="sng" dirty="0" smtClean="0">
                <a:latin typeface="Arial Rounded MT Bold" pitchFamily="34" charset="0"/>
              </a:rPr>
              <a:t>Nispi Haklar </a:t>
            </a:r>
            <a:r>
              <a:rPr lang="tr-TR" sz="2800" dirty="0" smtClean="0">
                <a:latin typeface="Arial Rounded MT Bold" pitchFamily="34" charset="0"/>
              </a:rPr>
              <a:t>olmak üzere ikiye ayrılır.</a:t>
            </a:r>
          </a:p>
          <a:p>
            <a:pPr algn="just"/>
            <a:r>
              <a:rPr lang="tr-TR" sz="2800" i="1" dirty="0" smtClean="0">
                <a:latin typeface="Arial Rounded MT Bold" pitchFamily="34" charset="0"/>
              </a:rPr>
              <a:t>***Mutlak haklar herkese karşı ileri sürülebilir,  nispi haklar ise belirli kimselere karşı ileri sürülebilir.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endParaRPr lang="tr-TR" dirty="0"/>
          </a:p>
        </p:txBody>
      </p:sp>
      <p:pic>
        <p:nvPicPr>
          <p:cNvPr id="2050" name="Picture 2" descr="C:\Users\pc\Pictures\haklar.jpg"/>
          <p:cNvPicPr>
            <a:picLocks noChangeAspect="1" noChangeArrowheads="1"/>
          </p:cNvPicPr>
          <p:nvPr/>
        </p:nvPicPr>
        <p:blipFill>
          <a:blip r:embed="rId2">
            <a:grayscl/>
            <a:lum bright="-8000"/>
          </a:blip>
          <a:srcRect/>
          <a:stretch>
            <a:fillRect/>
          </a:stretch>
        </p:blipFill>
        <p:spPr bwMode="auto">
          <a:xfrm>
            <a:off x="214282" y="285728"/>
            <a:ext cx="8643998" cy="607223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 KAVRAMI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i="1" u="sng" dirty="0" smtClean="0">
                <a:latin typeface="Arial Rounded MT Bold" pitchFamily="34" charset="0"/>
              </a:rPr>
              <a:t>HAK:</a:t>
            </a:r>
            <a:r>
              <a:rPr lang="tr-TR" sz="2800" dirty="0" smtClean="0">
                <a:latin typeface="Arial Rounded MT Bold" pitchFamily="34" charset="0"/>
              </a:rPr>
              <a:t> Hukuk kurallarının kişilere tanıdığı ve kişileri koruduğu yetkilerdir. </a:t>
            </a:r>
          </a:p>
          <a:p>
            <a:pPr algn="just"/>
            <a:r>
              <a:rPr lang="tr-TR" sz="2800" i="1" u="sng" dirty="0" smtClean="0">
                <a:latin typeface="Arial Rounded MT Bold" pitchFamily="34" charset="0"/>
              </a:rPr>
              <a:t>HUKUKİ İLİŞKİ:</a:t>
            </a:r>
            <a:r>
              <a:rPr lang="tr-TR" sz="2800" dirty="0" smtClean="0">
                <a:latin typeface="Arial Rounded MT Bold" pitchFamily="34" charset="0"/>
              </a:rPr>
              <a:t> Hukuk tarafından düzenlenen kişiler arası ilişkidir. </a:t>
            </a:r>
          </a:p>
          <a:p>
            <a:pPr algn="just"/>
            <a:r>
              <a:rPr lang="tr-TR" sz="2800" dirty="0" smtClean="0">
                <a:latin typeface="Arial Rounded MT Bold" pitchFamily="34" charset="0"/>
              </a:rPr>
              <a:t>Her hukuk düzeninde kişiler arasında çeşitli hukuki ilişkiler meydana gelmektedir. Hukuki ilişkiler ya kişiler arasında ya da kişi ile eşya arasında oluşmaktadır.</a:t>
            </a:r>
          </a:p>
          <a:p>
            <a:pPr algn="just"/>
            <a:r>
              <a:rPr lang="tr-TR" sz="2800" dirty="0" smtClean="0">
                <a:latin typeface="Arial Rounded MT Bold" pitchFamily="34" charset="0"/>
              </a:rPr>
              <a:t>Her hak, muhakkak bir hukuk kuralına dayanmalıdır.</a:t>
            </a: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smtClean="0">
                <a:latin typeface="Arial Rounded MT Bold" pitchFamily="34" charset="0"/>
              </a:rPr>
              <a:t>Herkese karşı ileri sürülebilir. Kişiler saygı duymakla yükümlüdür. Herkes tarafından ihlali de mümkündür.</a:t>
            </a:r>
          </a:p>
          <a:p>
            <a:pPr algn="just"/>
            <a:r>
              <a:rPr lang="tr-TR" sz="2800" dirty="0" smtClean="0">
                <a:latin typeface="Arial Rounded MT Bold" pitchFamily="34" charset="0"/>
              </a:rPr>
              <a:t>Belirli sürenin geçmesi ile zamanaşımına uğramazlar. Sayıları sınırlıdır ve yasada sayılmıştır. Dolayısıyla bireyler, serbest iradeleri ile mutlak hak yaratamaz.</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smtClean="0">
                <a:latin typeface="Arial Rounded MT Bold" pitchFamily="34" charset="0"/>
              </a:rPr>
              <a:t>Mutlak haklar : maddi mallar/</a:t>
            </a:r>
            <a:r>
              <a:rPr lang="tr-TR" sz="2800" dirty="0" err="1" smtClean="0">
                <a:latin typeface="Arial Rounded MT Bold" pitchFamily="34" charset="0"/>
              </a:rPr>
              <a:t>gayrimaddi</a:t>
            </a:r>
            <a:r>
              <a:rPr lang="tr-TR" sz="2800" dirty="0" smtClean="0">
                <a:latin typeface="Arial Rounded MT Bold" pitchFamily="34" charset="0"/>
              </a:rPr>
              <a:t> mallar/kişiler üzerinde olur. Sahibine geniş yetkiler verir.</a:t>
            </a:r>
          </a:p>
          <a:p>
            <a:pPr algn="just"/>
            <a:r>
              <a:rPr lang="tr-TR" sz="2800" dirty="0" smtClean="0">
                <a:latin typeface="Arial Rounded MT Bold" pitchFamily="34" charset="0"/>
              </a:rPr>
              <a:t>Mutlak hakların bireyler üzerindeki en belirgin örneği, </a:t>
            </a:r>
            <a:r>
              <a:rPr lang="tr-TR" sz="2800" i="1" dirty="0" smtClean="0">
                <a:latin typeface="Arial Rounded MT Bold" pitchFamily="34" charset="0"/>
              </a:rPr>
              <a:t>şahıs varlığı haklarıdır.</a:t>
            </a:r>
            <a:endParaRPr lang="tr-TR" sz="2800" dirty="0" smtClean="0">
              <a:latin typeface="Arial Rounded MT Bold" pitchFamily="34" charset="0"/>
            </a:endParaRPr>
          </a:p>
          <a:p>
            <a:pPr algn="just"/>
            <a:r>
              <a:rPr lang="tr-TR" sz="2800" dirty="0" smtClean="0">
                <a:latin typeface="Arial Rounded MT Bold" pitchFamily="34" charset="0"/>
              </a:rPr>
              <a:t>Eğer bir hak maddi mal üzerinde bulunmakta ise buna </a:t>
            </a:r>
            <a:r>
              <a:rPr lang="tr-TR" sz="2800" i="1" dirty="0" smtClean="0">
                <a:latin typeface="Arial Rounded MT Bold" pitchFamily="34" charset="0"/>
              </a:rPr>
              <a:t>ayni hak </a:t>
            </a:r>
            <a:r>
              <a:rPr lang="tr-TR" sz="2800" dirty="0" smtClean="0">
                <a:latin typeface="Arial Rounded MT Bold" pitchFamily="34" charset="0"/>
              </a:rPr>
              <a:t>denir. Ayni haklar, kişilere eşya üzerinde doğrudan hakimiyet kurma ve başka kişilere karşı bu hakimiyeti ileri sürebilme yetkisi verir.</a:t>
            </a:r>
            <a:endParaRPr lang="tr-TR" sz="2800" i="1"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err="1" smtClean="0">
                <a:latin typeface="Arial Rounded MT Bold" pitchFamily="34" charset="0"/>
              </a:rPr>
              <a:t>Gayrimaddi</a:t>
            </a:r>
            <a:r>
              <a:rPr lang="tr-TR" sz="2800" dirty="0" smtClean="0">
                <a:latin typeface="Arial Rounded MT Bold" pitchFamily="34" charset="0"/>
              </a:rPr>
              <a:t>  mallar üzerindeki haklar, </a:t>
            </a:r>
            <a:r>
              <a:rPr lang="tr-TR" sz="2800" i="1" dirty="0" smtClean="0">
                <a:latin typeface="Arial Rounded MT Bold" pitchFamily="34" charset="0"/>
              </a:rPr>
              <a:t>fikri haklar </a:t>
            </a:r>
            <a:r>
              <a:rPr lang="tr-TR" sz="2800" dirty="0" smtClean="0">
                <a:latin typeface="Arial Rounded MT Bold" pitchFamily="34" charset="0"/>
              </a:rPr>
              <a:t>olarak adlandırılmaktadır.</a:t>
            </a:r>
          </a:p>
          <a:p>
            <a:pPr algn="just"/>
            <a:r>
              <a:rPr lang="tr-TR" sz="2800" dirty="0" smtClean="0">
                <a:latin typeface="Arial Rounded MT Bold" pitchFamily="34" charset="0"/>
              </a:rPr>
              <a:t>Ör: Marka, patent, ticaret unvanı, …</a:t>
            </a:r>
          </a:p>
          <a:p>
            <a:pPr algn="just"/>
            <a:r>
              <a:rPr lang="tr-TR" sz="2800" dirty="0" smtClean="0">
                <a:latin typeface="Arial Rounded MT Bold" pitchFamily="34" charset="0"/>
              </a:rPr>
              <a:t>Mutlak hakların sınıflandırılması:</a:t>
            </a:r>
          </a:p>
          <a:p>
            <a:pPr algn="just"/>
            <a:r>
              <a:rPr lang="tr-TR" sz="2800" dirty="0" smtClean="0">
                <a:latin typeface="Arial Rounded MT Bold" pitchFamily="34" charset="0"/>
              </a:rPr>
              <a:t>1-Ayni Haklar</a:t>
            </a:r>
          </a:p>
          <a:p>
            <a:pPr algn="just"/>
            <a:r>
              <a:rPr lang="tr-TR" sz="2800" dirty="0" smtClean="0">
                <a:latin typeface="Arial Rounded MT Bold" pitchFamily="34" charset="0"/>
              </a:rPr>
              <a:t>2-Fikri Haklar</a:t>
            </a:r>
          </a:p>
          <a:p>
            <a:pPr algn="just"/>
            <a:r>
              <a:rPr lang="tr-TR" sz="2800" dirty="0" smtClean="0">
                <a:latin typeface="Arial Rounded MT Bold" pitchFamily="34" charset="0"/>
              </a:rPr>
              <a:t>3-Kişiler Üzerindeki Mutlak Haklar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smtClean="0">
                <a:latin typeface="Arial Rounded MT Bold" pitchFamily="34" charset="0"/>
              </a:rPr>
              <a:t>1-Maddi Mallar Üzerindeki Mutlak Haklar:</a:t>
            </a:r>
          </a:p>
          <a:p>
            <a:pPr algn="just"/>
            <a:r>
              <a:rPr lang="tr-TR" sz="2800" dirty="0" smtClean="0">
                <a:latin typeface="Arial Rounded MT Bold" pitchFamily="34" charset="0"/>
              </a:rPr>
              <a:t>Mal: Değeri para ile ölçülebilen ve başkalarına devri mümkün olan maddi/maddi olmayan varlıklar.</a:t>
            </a:r>
          </a:p>
          <a:p>
            <a:pPr algn="just"/>
            <a:r>
              <a:rPr lang="tr-TR" sz="2800" dirty="0" smtClean="0">
                <a:latin typeface="Arial Rounded MT Bold" pitchFamily="34" charset="0"/>
              </a:rPr>
              <a:t>Taşınır mallar ve taşınmaz mallar olmak üzere iki şekilde gruplandırılabilir.</a:t>
            </a: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57200" y="1214422"/>
            <a:ext cx="7467600" cy="5259530"/>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smtClean="0">
                <a:latin typeface="Arial Rounded MT Bold" pitchFamily="34" charset="0"/>
              </a:rPr>
              <a:t>1-Maddi Mallar Üzerindeki Mutlak Haklar:</a:t>
            </a:r>
          </a:p>
          <a:p>
            <a:pPr algn="just"/>
            <a:r>
              <a:rPr lang="tr-TR" sz="2800" u="sng" dirty="0" smtClean="0">
                <a:latin typeface="Arial Rounded MT Bold" pitchFamily="34" charset="0"/>
              </a:rPr>
              <a:t>Ayni hakta</a:t>
            </a:r>
            <a:r>
              <a:rPr lang="tr-TR" sz="2800" dirty="0" smtClean="0">
                <a:latin typeface="Arial Rounded MT Bold" pitchFamily="34" charset="0"/>
              </a:rPr>
              <a:t>, Kişinin taşınır veya taşınmaz mal üzerinde mutlak hakimiyete sahip olması ve dolayısıyla bu malvarlığı hakkını herkese ileri sürebilmesi, herkesin de bu hakka saygı göstermek zorunda olması söz konusudur.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MUTLAK HAKLAR:</a:t>
            </a:r>
          </a:p>
          <a:p>
            <a:pPr algn="just"/>
            <a:r>
              <a:rPr lang="tr-TR" sz="2800" dirty="0" smtClean="0">
                <a:latin typeface="Arial Rounded MT Bold" pitchFamily="34" charset="0"/>
              </a:rPr>
              <a:t>1-Maddi Mallar Üzerindeki Mutlak Haklar:</a:t>
            </a:r>
          </a:p>
          <a:p>
            <a:pPr algn="just"/>
            <a:r>
              <a:rPr lang="tr-TR" sz="2800" u="sng" dirty="0" smtClean="0">
                <a:latin typeface="Arial Rounded MT Bold" pitchFamily="34" charset="0"/>
              </a:rPr>
              <a:t>Ayni hakta</a:t>
            </a:r>
            <a:r>
              <a:rPr lang="tr-TR" sz="2800" dirty="0" smtClean="0">
                <a:latin typeface="Arial Rounded MT Bold" pitchFamily="34" charset="0"/>
              </a:rPr>
              <a:t>, Kişinin taşınır veya taşınmaz mal üzerinde mutlak hakimiyete sahip olması ve dolayısıyla bu malvarlığı hakkını herkese ileri sürebilmesi, herkesin de bu hakka saygı göstermek zorunda olması söz konusudur.</a:t>
            </a:r>
          </a:p>
          <a:p>
            <a:pPr algn="just"/>
            <a:r>
              <a:rPr lang="tr-TR" sz="2800" dirty="0" smtClean="0">
                <a:latin typeface="Arial Rounded MT Bold" pitchFamily="34" charset="0"/>
              </a:rPr>
              <a:t>Ayni hakkın yetkileri: </a:t>
            </a:r>
            <a:r>
              <a:rPr lang="tr-TR" sz="2800" u="sng" dirty="0" smtClean="0">
                <a:latin typeface="Arial Rounded MT Bold" pitchFamily="34" charset="0"/>
              </a:rPr>
              <a:t>kullanma, yararlanma, tasarrufta bulunma</a:t>
            </a:r>
            <a:r>
              <a:rPr lang="tr-TR" sz="2800" dirty="0" smtClean="0">
                <a:latin typeface="Arial Rounded MT Bold" pitchFamily="34" charset="0"/>
              </a:rPr>
              <a:t>.</a:t>
            </a:r>
          </a:p>
          <a:p>
            <a:pPr algn="just"/>
            <a:r>
              <a:rPr lang="tr-TR" sz="2800" dirty="0" smtClean="0">
                <a:latin typeface="Arial Rounded MT Bold" pitchFamily="34" charset="0"/>
              </a:rPr>
              <a:t>Ayni haklar da : </a:t>
            </a:r>
            <a:r>
              <a:rPr lang="tr-TR" sz="2800" u="sng" dirty="0" smtClean="0">
                <a:latin typeface="Arial Rounded MT Bold" pitchFamily="34" charset="0"/>
              </a:rPr>
              <a:t>Mülkiyet Hakkı </a:t>
            </a:r>
            <a:r>
              <a:rPr lang="tr-TR" sz="2800" dirty="0" smtClean="0">
                <a:latin typeface="Arial Rounded MT Bold" pitchFamily="34" charset="0"/>
              </a:rPr>
              <a:t>ve </a:t>
            </a:r>
            <a:r>
              <a:rPr lang="tr-TR" sz="2800" u="sng" dirty="0" smtClean="0">
                <a:latin typeface="Arial Rounded MT Bold" pitchFamily="34" charset="0"/>
              </a:rPr>
              <a:t>Sınırlı Ayni Hak </a:t>
            </a:r>
            <a:r>
              <a:rPr lang="tr-TR" sz="2800" dirty="0" smtClean="0">
                <a:latin typeface="Arial Rounded MT Bold" pitchFamily="34" charset="0"/>
              </a:rPr>
              <a:t>olmak üzere iki sınıfa ayrılır.</a:t>
            </a: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dirty="0" smtClean="0">
                <a:latin typeface="Arial Rounded MT Bold" pitchFamily="34" charset="0"/>
              </a:rPr>
              <a:t>Sahibine eşya üzerinde geniş yetkiler sağlar. Hakkı elinde bulunduran kimseye </a:t>
            </a:r>
            <a:r>
              <a:rPr lang="tr-TR" sz="2800" i="1" dirty="0" smtClean="0">
                <a:latin typeface="Arial Rounded MT Bold" pitchFamily="34" charset="0"/>
              </a:rPr>
              <a:t>malik</a:t>
            </a:r>
            <a:r>
              <a:rPr lang="tr-TR" sz="2800" dirty="0" smtClean="0">
                <a:latin typeface="Arial Rounded MT Bold" pitchFamily="34" charset="0"/>
              </a:rPr>
              <a:t> denir. Malik, eşya üzerinde *kullanma *semerelerinden yararlanma *tasarrufta bulunma hakkına sahiptir.</a:t>
            </a:r>
          </a:p>
          <a:p>
            <a:pPr algn="just"/>
            <a:r>
              <a:rPr lang="tr-TR" sz="2800" i="1" dirty="0" smtClean="0">
                <a:latin typeface="Arial Rounded MT Bold" pitchFamily="34" charset="0"/>
              </a:rPr>
              <a:t>Yararlanma,</a:t>
            </a:r>
            <a:r>
              <a:rPr lang="tr-TR" sz="2800" dirty="0" smtClean="0">
                <a:latin typeface="Arial Rounded MT Bold" pitchFamily="34" charset="0"/>
              </a:rPr>
              <a:t> doğrudan eşyayı kullanma da olabilir, kiraya verme şeklinde de olabilir. Ör: Evi kullanma/kiraya verme; tarlayı kullanma/başkasına kiralama.</a:t>
            </a:r>
            <a:endParaRPr lang="tr-TR" sz="2800" i="1" dirty="0" smtClean="0">
              <a:latin typeface="Arial Rounded MT Bold" pitchFamily="34" charset="0"/>
            </a:endParaRPr>
          </a:p>
          <a:p>
            <a:pPr algn="just"/>
            <a:endParaRPr lang="tr-TR" sz="2800" i="1" u="sng" dirty="0" smtClean="0">
              <a:latin typeface="Arial Rounded MT Bold" pitchFamily="34" charset="0"/>
            </a:endParaRP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i="1" dirty="0" smtClean="0">
                <a:latin typeface="Arial Rounded MT Bold" pitchFamily="34" charset="0"/>
              </a:rPr>
              <a:t>Tasarrufta bulunma</a:t>
            </a:r>
            <a:r>
              <a:rPr lang="tr-TR" sz="2800" dirty="0" smtClean="0">
                <a:latin typeface="Arial Rounded MT Bold" pitchFamily="34" charset="0"/>
              </a:rPr>
              <a:t>dan kasıt da, malikin eşyayı devretmesi, bağışlaması, terk etmesi ve yok etmesidir.</a:t>
            </a:r>
          </a:p>
          <a:p>
            <a:pPr algn="just"/>
            <a:r>
              <a:rPr lang="tr-TR" sz="2800" dirty="0" smtClean="0">
                <a:latin typeface="Arial Rounded MT Bold" pitchFamily="34" charset="0"/>
              </a:rPr>
              <a:t>Malik, üçüncü kişilerin saldırılarına karşı hukuki koruma da talep edebilir. </a:t>
            </a:r>
          </a:p>
          <a:p>
            <a:pPr algn="just"/>
            <a:r>
              <a:rPr lang="tr-TR" sz="2800" dirty="0" smtClean="0">
                <a:latin typeface="Arial Rounded MT Bold" pitchFamily="34" charset="0"/>
              </a:rPr>
              <a:t>Bu nedenlerle mülkiyet hakkı </a:t>
            </a:r>
            <a:r>
              <a:rPr lang="tr-TR" sz="2800" u="sng" dirty="0" smtClean="0">
                <a:latin typeface="Arial Rounded MT Bold" pitchFamily="34" charset="0"/>
              </a:rPr>
              <a:t>tam ayni haktır.</a:t>
            </a:r>
          </a:p>
          <a:p>
            <a:pPr algn="just"/>
            <a:r>
              <a:rPr lang="tr-TR" sz="2800" dirty="0" smtClean="0">
                <a:latin typeface="Arial Rounded MT Bold" pitchFamily="34" charset="0"/>
              </a:rPr>
              <a:t>Taşınır/taşınmaz mülkiyeti. </a:t>
            </a:r>
            <a:r>
              <a:rPr lang="tr-TR" sz="2800" dirty="0" err="1" smtClean="0">
                <a:latin typeface="Arial Rounded MT Bold" pitchFamily="34" charset="0"/>
              </a:rPr>
              <a:t>TMK’da</a:t>
            </a:r>
            <a:r>
              <a:rPr lang="tr-TR" sz="2800" dirty="0" smtClean="0">
                <a:latin typeface="Arial Rounded MT Bold" pitchFamily="34" charset="0"/>
              </a:rPr>
              <a:t> düzenlenir.</a:t>
            </a:r>
          </a:p>
          <a:p>
            <a:pPr algn="just"/>
            <a:r>
              <a:rPr lang="tr-TR" sz="2800" dirty="0" smtClean="0">
                <a:latin typeface="Arial Rounded MT Bold" pitchFamily="34" charset="0"/>
              </a:rPr>
              <a:t>Tek kişi mülkiyeti/ortak mülkiyet. Ortak mülkiyet: elbirliği/paylı mülkiyet.</a:t>
            </a:r>
          </a:p>
          <a:p>
            <a:pPr algn="just">
              <a:buNone/>
            </a:pPr>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i="1" dirty="0" smtClean="0">
                <a:latin typeface="Arial Rounded MT Bold" pitchFamily="34" charset="0"/>
              </a:rPr>
              <a:t>Elbirliği (iştirak) mülkiyetinde, </a:t>
            </a:r>
            <a:endParaRPr lang="tr-TR" sz="2800" dirty="0" smtClean="0">
              <a:latin typeface="Arial Rounded MT Bold" pitchFamily="34" charset="0"/>
            </a:endParaRPr>
          </a:p>
          <a:p>
            <a:pPr algn="just"/>
            <a:r>
              <a:rPr lang="tr-TR" sz="2800" dirty="0" smtClean="0">
                <a:latin typeface="Arial Rounded MT Bold" pitchFamily="34" charset="0"/>
              </a:rPr>
              <a:t>Maliklerin her biri eşyanın tamamı üzerinde hak sahibidir.</a:t>
            </a:r>
          </a:p>
          <a:p>
            <a:pPr algn="just"/>
            <a:r>
              <a:rPr lang="tr-TR" sz="2800" dirty="0" smtClean="0">
                <a:latin typeface="Arial Rounded MT Bold" pitchFamily="34" charset="0"/>
              </a:rPr>
              <a:t>Kanunun açıkça öngördüğü şekilde ortaklık ilişkisi bulunan kimselerin bir eşyanın mülkiyetini bu ortaklık ilişkisi sonucu kazanmaları ile oluşur. Ör: Mirasçılar, tereke üzerinde elbirliği mülkiyetine sahiptir. (Miras Ortaklığı) Belirli bir pay söz konusu değildir. Herkes eşyanın tamamına sahiptir. Taksim olunca paylı mülkiyete dönüşür.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dirty="0" smtClean="0">
                <a:latin typeface="Arial Rounded MT Bold" pitchFamily="34" charset="0"/>
              </a:rPr>
              <a:t>Elbirliği (iştirak) mülkiyetinin diğer örnekleri ise tüzel kişilik kazanmamış mal ortaklıkları, aile ortaklığı ve adi şirkettir. Ticaret hukukunda donatma iştiraki de buna bir önektir. Donatma iştirakinde, yapılan bir sözleşme ile paylı mülkiyetin elbirliği mülkiyetine dönüşmesi söz konusu olur.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76"/>
            <a:ext cx="7467600" cy="1143000"/>
          </a:xfrm>
        </p:spPr>
        <p:txBody>
          <a:bodyPr>
            <a:normAutofit/>
          </a:bodyPr>
          <a:lstStyle/>
          <a:p>
            <a:r>
              <a:rPr lang="tr-TR" sz="3200" dirty="0" smtClean="0"/>
              <a:t>HAK KAVRAMI</a:t>
            </a:r>
            <a:endParaRPr lang="tr-TR" sz="3200" dirty="0"/>
          </a:p>
        </p:txBody>
      </p:sp>
      <p:sp>
        <p:nvSpPr>
          <p:cNvPr id="3" name="2 İçerik Yer Tutucusu"/>
          <p:cNvSpPr>
            <a:spLocks noGrp="1"/>
          </p:cNvSpPr>
          <p:nvPr>
            <p:ph sz="quarter" idx="1"/>
          </p:nvPr>
        </p:nvSpPr>
        <p:spPr>
          <a:xfrm>
            <a:off x="428596" y="1000084"/>
            <a:ext cx="7467600" cy="5857916"/>
          </a:xfrm>
        </p:spPr>
        <p:txBody>
          <a:bodyPr>
            <a:normAutofit fontScale="92500" lnSpcReduction="20000"/>
          </a:bodyPr>
          <a:lstStyle/>
          <a:p>
            <a:pPr algn="just"/>
            <a:r>
              <a:rPr lang="tr-TR" sz="3000" dirty="0" smtClean="0">
                <a:latin typeface="Arial Rounded MT Bold" pitchFamily="34" charset="0"/>
              </a:rPr>
              <a:t>Örneğin: Evlenme, ölüm, ikametgah, ipotek hakkı, rehin hakkı, mülkiyet hakkı, alacak hakkı, geçit hakkı, velayet, vesayet,…</a:t>
            </a:r>
          </a:p>
          <a:p>
            <a:pPr algn="just"/>
            <a:r>
              <a:rPr lang="tr-TR" sz="3000" dirty="0" smtClean="0">
                <a:latin typeface="Arial Rounded MT Bold" pitchFamily="34" charset="0"/>
              </a:rPr>
              <a:t>Amaç: Kişilerin menfaatlerini koruma altına almak ve kullanmalarını sağlamak.</a:t>
            </a:r>
          </a:p>
          <a:p>
            <a:pPr algn="just"/>
            <a:r>
              <a:rPr lang="tr-TR" sz="3000" dirty="0" smtClean="0">
                <a:latin typeface="Arial Rounded MT Bold" pitchFamily="34" charset="0"/>
              </a:rPr>
              <a:t>Kişilere bu yetkiyi hukuk kuralları vermektedir.</a:t>
            </a:r>
          </a:p>
          <a:p>
            <a:pPr algn="just"/>
            <a:r>
              <a:rPr lang="tr-TR" sz="3000" dirty="0" smtClean="0">
                <a:latin typeface="Arial Rounded MT Bold" pitchFamily="34" charset="0"/>
              </a:rPr>
              <a:t>Hak ve hukuk iç içe kavramlardır. Hak, hukukun yapıtaşlarından biridir.</a:t>
            </a:r>
          </a:p>
          <a:p>
            <a:pPr algn="just"/>
            <a:r>
              <a:rPr lang="tr-TR" sz="3000" u="sng" dirty="0" smtClean="0">
                <a:latin typeface="Arial Rounded MT Bold" pitchFamily="34" charset="0"/>
              </a:rPr>
              <a:t>HUKUK:</a:t>
            </a:r>
            <a:r>
              <a:rPr lang="tr-TR" sz="3000" dirty="0" smtClean="0">
                <a:latin typeface="Arial Rounded MT Bold" pitchFamily="34" charset="0"/>
              </a:rPr>
              <a:t>Hakkın çoğuludur. Toplumu düzenleyen kurallardır.</a:t>
            </a:r>
          </a:p>
          <a:p>
            <a:pPr algn="just"/>
            <a:r>
              <a:rPr lang="tr-TR" sz="3000" u="sng" dirty="0" smtClean="0">
                <a:latin typeface="Arial Rounded MT Bold" pitchFamily="34" charset="0"/>
              </a:rPr>
              <a:t>HAK:</a:t>
            </a:r>
            <a:r>
              <a:rPr lang="tr-TR" sz="3000" dirty="0" smtClean="0">
                <a:latin typeface="Arial Rounded MT Bold" pitchFamily="34" charset="0"/>
              </a:rPr>
              <a:t>Hukuk kurallarının kişilere tanıdığı menfaat ve kişinin bu menfaatten yararlanma yetkisidir.</a:t>
            </a:r>
          </a:p>
          <a:p>
            <a:pPr algn="just">
              <a:buNone/>
            </a:pP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i="1" dirty="0" smtClean="0">
                <a:latin typeface="Arial Rounded MT Bold" pitchFamily="34" charset="0"/>
              </a:rPr>
              <a:t>Paylı (müşterek) mülkiyette,</a:t>
            </a:r>
            <a:r>
              <a:rPr lang="tr-TR" sz="2800" dirty="0" smtClean="0">
                <a:latin typeface="Arial Rounded MT Bold" pitchFamily="34" charset="0"/>
              </a:rPr>
              <a:t> maddi olarak bölünmemiş bir şeyin tamamına belirli paylar oranında malik olunması söz konusudur. </a:t>
            </a:r>
          </a:p>
          <a:p>
            <a:pPr algn="just"/>
            <a:r>
              <a:rPr lang="tr-TR" sz="2800" dirty="0" smtClean="0">
                <a:latin typeface="Arial Rounded MT Bold" pitchFamily="34" charset="0"/>
              </a:rPr>
              <a:t>Dolayısıyla bu kimseler, bir eşya üzerinde aynı anda fakat belli paylarda malik olup, kendi paylarını tasarruf yetkisine sahip olabilirler.</a:t>
            </a:r>
          </a:p>
          <a:p>
            <a:pPr algn="just"/>
            <a:r>
              <a:rPr lang="tr-TR" sz="2800" dirty="0" smtClean="0">
                <a:latin typeface="Arial Rounded MT Bold" pitchFamily="34" charset="0"/>
              </a:rPr>
              <a:t>Ör: Bir apartmanın her bir katında birkaç kişinin belirli oranlarda pay sahibi olması, 100 dönümlük bir tarlaya 4 kişinin ¼ oranında sahip olması…</a:t>
            </a: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Haklar:1-Mülkiyet Hakkı:</a:t>
            </a:r>
          </a:p>
          <a:p>
            <a:pPr algn="just"/>
            <a:r>
              <a:rPr lang="tr-TR" sz="2800" dirty="0" smtClean="0">
                <a:latin typeface="Arial Rounded MT Bold" pitchFamily="34" charset="0"/>
              </a:rPr>
              <a:t>Paylı mülkiyet: -Kanun/Yetkili makam kararı ya da -Tarafların iradesi ile oluşabilir. </a:t>
            </a:r>
          </a:p>
          <a:p>
            <a:pPr algn="just"/>
            <a:r>
              <a:rPr lang="tr-TR" sz="2800" dirty="0" smtClean="0">
                <a:latin typeface="Arial Rounded MT Bold" pitchFamily="34" charset="0"/>
              </a:rPr>
              <a:t>Paylı malik, </a:t>
            </a:r>
            <a:r>
              <a:rPr lang="tr-TR" sz="2800" u="sng" dirty="0" smtClean="0">
                <a:latin typeface="Arial Rounded MT Bold" pitchFamily="34" charset="0"/>
              </a:rPr>
              <a:t>sahip olduğu pay üzerinde </a:t>
            </a:r>
            <a:r>
              <a:rPr lang="tr-TR" sz="2800" dirty="0" smtClean="0">
                <a:latin typeface="Arial Rounded MT Bold" pitchFamily="34" charset="0"/>
              </a:rPr>
              <a:t>tasarruf yetkisini haizdir. Yani payını devredebilir, rehin edebilir. Alacaklıları da bu payı haciz ettirebilir.</a:t>
            </a:r>
          </a:p>
          <a:p>
            <a:pPr algn="just"/>
            <a:r>
              <a:rPr lang="tr-TR" sz="2800" dirty="0" smtClean="0">
                <a:latin typeface="Arial Rounded MT Bold" pitchFamily="34" charset="0"/>
              </a:rPr>
              <a:t>Ancak eşya üzerinde tasarruf yetkisinin kullanılabilmesi için, oy birliği, paydaş çoğunluğu, basit çoğunluk gibi nisaplar gerekebilir. (Olağan/olağanüstü duruma göre karar yetersayıları belirlenir.)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a:t>
            </a:r>
          </a:p>
          <a:p>
            <a:pPr algn="just"/>
            <a:r>
              <a:rPr lang="tr-TR" sz="2800" dirty="0" smtClean="0">
                <a:latin typeface="Arial Rounded MT Bold" pitchFamily="34" charset="0"/>
              </a:rPr>
              <a:t>Bu haklar, sahibine eşya üzerinde sınırlı yetki verirler.</a:t>
            </a:r>
          </a:p>
          <a:p>
            <a:pPr algn="just"/>
            <a:r>
              <a:rPr lang="tr-TR" sz="2800" dirty="0" smtClean="0">
                <a:latin typeface="Arial Rounded MT Bold" pitchFamily="34" charset="0"/>
              </a:rPr>
              <a:t>Malike sunulan mülkiyet hakkının içindeki haklardan sadece bir ya da birkaçı bulunur. Ör: Sadece semerelerden yararlanma gibi…</a:t>
            </a:r>
          </a:p>
          <a:p>
            <a:pPr algn="just"/>
            <a:r>
              <a:rPr lang="tr-TR" sz="2800" dirty="0" smtClean="0">
                <a:latin typeface="Arial Rounded MT Bold" pitchFamily="34" charset="0"/>
              </a:rPr>
              <a:t>Niteliği itibariyle, *İrtifak Hakları *Taşınmaz Yükü *Rehin Hakları diye üç sınıfa ayrılırlar.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107152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Haklar-İrtifak Hakları:</a:t>
            </a:r>
          </a:p>
          <a:p>
            <a:pPr algn="just"/>
            <a:r>
              <a:rPr lang="tr-TR" sz="2800" i="1" dirty="0" smtClean="0">
                <a:latin typeface="Arial Rounded MT Bold" pitchFamily="34" charset="0"/>
              </a:rPr>
              <a:t>İrtifak hakları,</a:t>
            </a:r>
            <a:r>
              <a:rPr lang="tr-TR" sz="2800" dirty="0" smtClean="0">
                <a:latin typeface="Arial Rounded MT Bold" pitchFamily="34" charset="0"/>
              </a:rPr>
              <a:t> kişiye eşyayı sadece kullanma, sadece yararlanma ya da hem kullanma hem yararlanma yetkisi verir. Ayni irtifak haklarına örnek olarak: geçit hakkı, kaynak hakkı, üst hakkı; Kişiye bağlı irtifak haklarına ise: intifa hakkı ve oturma hakkı verilebilir.</a:t>
            </a:r>
          </a:p>
          <a:p>
            <a:pPr algn="just">
              <a:buNone/>
            </a:pPr>
            <a:endParaRPr lang="tr-TR" sz="2800" i="1" dirty="0" smtClean="0">
              <a:latin typeface="Arial Rounded MT Bold" pitchFamily="34" charset="0"/>
            </a:endParaRP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Haklar-İrtifak Hakları:</a:t>
            </a:r>
          </a:p>
          <a:p>
            <a:pPr algn="just"/>
            <a:r>
              <a:rPr lang="tr-TR" sz="2800" i="1" dirty="0" smtClean="0">
                <a:latin typeface="Arial Rounded MT Bold" pitchFamily="34" charset="0"/>
              </a:rPr>
              <a:t>İntifa (yararlanma) hakkı, </a:t>
            </a:r>
            <a:r>
              <a:rPr lang="tr-TR" sz="2800" dirty="0" smtClean="0">
                <a:latin typeface="Arial Rounded MT Bold" pitchFamily="34" charset="0"/>
              </a:rPr>
              <a:t>sahibine, hem eşyayı kullanma hem de ondan yararlanma yetkisi tanır.</a:t>
            </a:r>
          </a:p>
          <a:p>
            <a:pPr algn="just"/>
            <a:r>
              <a:rPr lang="tr-TR" sz="2800" i="1" dirty="0" smtClean="0">
                <a:latin typeface="Arial Rounded MT Bold" pitchFamily="34" charset="0"/>
              </a:rPr>
              <a:t>Oturma (</a:t>
            </a:r>
            <a:r>
              <a:rPr lang="tr-TR" sz="2800" i="1" dirty="0" err="1" smtClean="0">
                <a:latin typeface="Arial Rounded MT Bold" pitchFamily="34" charset="0"/>
              </a:rPr>
              <a:t>sükna</a:t>
            </a:r>
            <a:r>
              <a:rPr lang="tr-TR" sz="2800" i="1" dirty="0" smtClean="0">
                <a:latin typeface="Arial Rounded MT Bold" pitchFamily="34" charset="0"/>
              </a:rPr>
              <a:t>) hakkı,</a:t>
            </a:r>
            <a:r>
              <a:rPr lang="tr-TR" sz="2800" dirty="0" smtClean="0">
                <a:latin typeface="Arial Rounded MT Bold" pitchFamily="34" charset="0"/>
              </a:rPr>
              <a:t> Bir bina veya onun bir bölümünden konut olarak yararlanma yetkisi verir. Bu hak bir başkasına devredilemez, mirasçılara geçemez. Sadece sahibi ölünceye kadar kullanabilir.</a:t>
            </a:r>
            <a:endParaRPr lang="tr-TR" sz="2800" i="1" dirty="0" smtClean="0">
              <a:latin typeface="Arial Rounded MT Bold" pitchFamily="34" charset="0"/>
            </a:endParaRPr>
          </a:p>
          <a:p>
            <a:pPr algn="just">
              <a:buNone/>
            </a:pPr>
            <a:endParaRPr lang="tr-TR" sz="2800" i="1" dirty="0" smtClean="0">
              <a:latin typeface="Arial Rounded MT Bold" pitchFamily="34" charset="0"/>
            </a:endParaRP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Haklar-İrtifak Hakları:</a:t>
            </a:r>
          </a:p>
          <a:p>
            <a:pPr algn="just"/>
            <a:r>
              <a:rPr lang="tr-TR" sz="2800" i="1" dirty="0" smtClean="0">
                <a:latin typeface="Arial Rounded MT Bold" pitchFamily="34" charset="0"/>
              </a:rPr>
              <a:t>Kaynak hakkı, </a:t>
            </a:r>
            <a:r>
              <a:rPr lang="tr-TR" sz="2800" dirty="0" smtClean="0">
                <a:latin typeface="Arial Rounded MT Bold" pitchFamily="34" charset="0"/>
              </a:rPr>
              <a:t>başkasının mülkiyetinde olan bir arazi üzerindeki kaynağı kullanım hakkıdır. Bu durumda kaynağın bulunduğu arazinin maliki, suyun kullanımına katlanmakla yükümlüdür. Bu hak devredilebilir, mirasçıya geçebilir. Sözleşme ile aksi kararlaştırılabilir.</a:t>
            </a:r>
          </a:p>
          <a:p>
            <a:pPr algn="just"/>
            <a:r>
              <a:rPr lang="tr-TR" sz="2800" i="1" dirty="0" smtClean="0">
                <a:latin typeface="Arial Rounded MT Bold" pitchFamily="34" charset="0"/>
              </a:rPr>
              <a:t>Üst (inşaat) hakkı</a:t>
            </a:r>
            <a:r>
              <a:rPr lang="tr-TR" sz="2800" dirty="0" smtClean="0">
                <a:latin typeface="Arial Rounded MT Bold" pitchFamily="34" charset="0"/>
              </a:rPr>
              <a:t>, Bir taşınmaz malikinin üçüncü bir kişiye vermiş olduğu, kendi taşınmazı üzerinde ya da altında yapı yapma ya da mevcut yapıyı muhafaza etme yetkisidir. Aksi kararlaştırılmadıkça devri ve mirasçılara geçişi mümkündür.</a:t>
            </a:r>
          </a:p>
          <a:p>
            <a:pPr algn="just"/>
            <a:endParaRPr lang="tr-TR" sz="2800" i="1" dirty="0" smtClean="0">
              <a:latin typeface="Arial Rounded MT Bold" pitchFamily="34" charset="0"/>
            </a:endParaRP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Haklar-İrtifak Hakları:</a:t>
            </a:r>
          </a:p>
          <a:p>
            <a:pPr algn="just"/>
            <a:r>
              <a:rPr lang="tr-TR" sz="2800" dirty="0" smtClean="0">
                <a:latin typeface="Arial Rounded MT Bold" pitchFamily="34" charset="0"/>
              </a:rPr>
              <a:t>Üst hakkı sona erdiğinde yapılar arazi malikinde kalır. Arazinin bütünleyici parçası olur. En çok 100 yıl için kurulabilir.</a:t>
            </a:r>
          </a:p>
          <a:p>
            <a:pPr algn="just"/>
            <a:r>
              <a:rPr lang="tr-TR" sz="2800" i="1" dirty="0" smtClean="0">
                <a:latin typeface="Arial Rounded MT Bold" pitchFamily="34" charset="0"/>
              </a:rPr>
              <a:t>Diğer irtifak hakları, </a:t>
            </a:r>
            <a:r>
              <a:rPr lang="tr-TR" sz="2800" dirty="0" smtClean="0">
                <a:latin typeface="Arial Rounded MT Bold" pitchFamily="34" charset="0"/>
              </a:rPr>
              <a:t>Taşınmaz maliki dilerse, taşınmazı üzerinde başka irtifak hakları tesis edebilir. Örn: Kişiler veya topluluklar lehine atış eğitimi, spor alanı gibi… taşınmazında bir hizmetten yararlanma hakkı verebilir.</a:t>
            </a:r>
            <a:endParaRPr lang="tr-TR" sz="2800" i="1" dirty="0" smtClean="0">
              <a:latin typeface="Arial Rounded MT Bold" pitchFamily="34" charset="0"/>
            </a:endParaRP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1071522"/>
            <a:ext cx="7467600" cy="5786478"/>
          </a:xfrm>
        </p:spPr>
        <p:txBody>
          <a:bodyPr>
            <a:normAutofit fontScale="92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Haklar-Taşınmaz Yükü:</a:t>
            </a:r>
          </a:p>
          <a:p>
            <a:pPr algn="just"/>
            <a:r>
              <a:rPr lang="tr-TR" sz="2800" dirty="0" smtClean="0">
                <a:latin typeface="Arial Rounded MT Bold" pitchFamily="34" charset="0"/>
              </a:rPr>
              <a:t>Bir taşınmaz malikinin, sadece o taşınmazla sınırlı olmak üzere bir kimseye bir şey verme ya da yapmakla yükümlü olmasıdır. Bu yükümlülük gerçekleştirilmez ise alacaklı kişi alacağını taşınmazın değerinden elde edebilme hakkına sahip olur. Bu hak hem *alacak hakkı hem de * ayni hak niteliği taşır. Ör: üzüm bağı malikinin üzümlerini şarap fabrikası sahibi X kişisine vermeyi taahhüt etmesi ve bu yükümlülüğe karşı üzüm bağını teminat göstermesi.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Haklar-Taşınmaz Yükü:</a:t>
            </a:r>
          </a:p>
          <a:p>
            <a:pPr algn="just"/>
            <a:r>
              <a:rPr lang="tr-TR" sz="2800" dirty="0" smtClean="0">
                <a:latin typeface="Arial Rounded MT Bold" pitchFamily="34" charset="0"/>
              </a:rPr>
              <a:t>Taşınmaz yükü, şahıs lehine de taşınmaz lehine de kurulabilir. </a:t>
            </a:r>
          </a:p>
          <a:p>
            <a:pPr algn="just"/>
            <a:r>
              <a:rPr lang="tr-TR" sz="2800" dirty="0" smtClean="0">
                <a:latin typeface="Arial Rounded MT Bold" pitchFamily="34" charset="0"/>
              </a:rPr>
              <a:t>Taşınmaz yükü tapu siciline tescil edilir ve tescilde TMK uyarınca taşınmaz yükünün değeri olarak TL ya da yabancı para değeri miktar olarak gösterilir.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Ayni Haklar: 2- Sınırlı Ayni Haklar-Rehin Hakkı:</a:t>
            </a:r>
          </a:p>
          <a:p>
            <a:pPr algn="just"/>
            <a:r>
              <a:rPr lang="tr-TR" sz="2800" dirty="0" smtClean="0">
                <a:latin typeface="Arial Rounded MT Bold" pitchFamily="34" charset="0"/>
              </a:rPr>
              <a:t>Hak sahibinin alacağını güvence altına alması şekillerinden birisidir. </a:t>
            </a:r>
          </a:p>
          <a:p>
            <a:pPr algn="just"/>
            <a:r>
              <a:rPr lang="tr-TR" sz="2800" dirty="0" smtClean="0">
                <a:latin typeface="Arial Rounded MT Bold" pitchFamily="34" charset="0"/>
              </a:rPr>
              <a:t>Bir alacak mevcut ise ve ödenmediyse, </a:t>
            </a:r>
            <a:r>
              <a:rPr lang="tr-TR" sz="2800" dirty="0" err="1" smtClean="0">
                <a:latin typeface="Arial Rounded MT Bold" pitchFamily="34" charset="0"/>
              </a:rPr>
              <a:t>rehne</a:t>
            </a:r>
            <a:r>
              <a:rPr lang="tr-TR" sz="2800" dirty="0" smtClean="0">
                <a:latin typeface="Arial Rounded MT Bold" pitchFamily="34" charset="0"/>
              </a:rPr>
              <a:t> konu taşınır/taşınmaz veya başka bir hak sattırılarak paraya çevirtilir ve alacak o  şekilde tahsil edilir.</a:t>
            </a:r>
          </a:p>
          <a:p>
            <a:pPr algn="just"/>
            <a:r>
              <a:rPr lang="tr-TR" sz="2800" dirty="0" smtClean="0">
                <a:latin typeface="Arial Rounded MT Bold" pitchFamily="34" charset="0"/>
              </a:rPr>
              <a:t>Rehin hakkı alacak hakkı ile sıkı ilişki içindedir.</a:t>
            </a:r>
          </a:p>
          <a:p>
            <a:pPr algn="just"/>
            <a:r>
              <a:rPr lang="tr-TR" sz="2800" dirty="0" smtClean="0">
                <a:latin typeface="Arial Rounded MT Bold" pitchFamily="34" charset="0"/>
              </a:rPr>
              <a:t>Taşınır(teslim şartlı rehin, hapis hakkı, hayvan </a:t>
            </a:r>
            <a:r>
              <a:rPr lang="tr-TR" sz="2800" dirty="0" err="1" smtClean="0">
                <a:latin typeface="Arial Rounded MT Bold" pitchFamily="34" charset="0"/>
              </a:rPr>
              <a:t>rehni</a:t>
            </a:r>
            <a:r>
              <a:rPr lang="tr-TR" sz="2800" dirty="0" smtClean="0">
                <a:latin typeface="Arial Rounded MT Bold" pitchFamily="34" charset="0"/>
              </a:rPr>
              <a:t>,…)/taşınmaz (ipotek, ipotekli borç senedi, irat senedi,…) </a:t>
            </a:r>
            <a:r>
              <a:rPr lang="tr-TR" sz="2800" dirty="0" err="1" smtClean="0">
                <a:latin typeface="Arial Rounded MT Bold" pitchFamily="34" charset="0"/>
              </a:rPr>
              <a:t>rehni</a:t>
            </a:r>
            <a:r>
              <a:rPr lang="tr-TR" sz="2800" dirty="0" smtClean="0">
                <a:latin typeface="Arial Rounded MT Bold" pitchFamily="34" charset="0"/>
              </a:rPr>
              <a:t> şeklinde rehin hakkının konusuna göre sınıflandırılır.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a:bodyPr>
          <a:lstStyle/>
          <a:p>
            <a:pPr algn="just">
              <a:buNone/>
            </a:pPr>
            <a:r>
              <a:rPr lang="tr-TR" sz="2800" u="sng" dirty="0" smtClean="0">
                <a:latin typeface="Arial Rounded MT Bold" pitchFamily="34" charset="0"/>
              </a:rPr>
              <a:t>1-İRADE TEORİSİ: </a:t>
            </a:r>
          </a:p>
          <a:p>
            <a:pPr algn="just">
              <a:buFont typeface="Wingdings" pitchFamily="2" charset="2"/>
              <a:buChar char="v"/>
            </a:pPr>
            <a:r>
              <a:rPr lang="tr-TR" sz="2800" dirty="0" smtClean="0">
                <a:latin typeface="Arial Rounded MT Bold" pitchFamily="34" charset="0"/>
              </a:rPr>
              <a:t>Bu görüşe göre, hakkın niteliği insan iradesidir.</a:t>
            </a:r>
          </a:p>
          <a:p>
            <a:pPr algn="just">
              <a:buFont typeface="Wingdings" pitchFamily="2" charset="2"/>
              <a:buChar char="v"/>
            </a:pPr>
            <a:r>
              <a:rPr lang="tr-TR" sz="2800" dirty="0" smtClean="0">
                <a:latin typeface="Arial Rounded MT Bold" pitchFamily="34" charset="0"/>
              </a:rPr>
              <a:t>Hak, irade egemenliğidir.</a:t>
            </a:r>
          </a:p>
          <a:p>
            <a:pPr algn="just">
              <a:buFont typeface="Wingdings" pitchFamily="2" charset="2"/>
              <a:buChar char="v"/>
            </a:pPr>
            <a:r>
              <a:rPr lang="tr-TR" sz="2800" dirty="0" smtClean="0">
                <a:latin typeface="Arial Rounded MT Bold" pitchFamily="34" charset="0"/>
              </a:rPr>
              <a:t>Birey, hakka konu olayda kendi iradesi ile istediği şekilde hareket edebilir, böylelikle yeni hukuki durumlar yaratabilir veya mevcut hukuki durumu değiştirebilir.</a:t>
            </a:r>
          </a:p>
          <a:p>
            <a:pPr algn="just">
              <a:buFont typeface="Wingdings" pitchFamily="2" charset="2"/>
              <a:buChar char="v"/>
            </a:pPr>
            <a:r>
              <a:rPr lang="tr-TR" sz="2800" dirty="0" smtClean="0">
                <a:latin typeface="Arial Rounded MT Bold" pitchFamily="34" charset="0"/>
              </a:rPr>
              <a:t>Bu teoriye göre hak, bir iradenin diğer iradeye üstünlüğüdür.</a:t>
            </a:r>
          </a:p>
          <a:p>
            <a:pPr algn="just">
              <a:buNone/>
            </a:pPr>
            <a:endParaRPr lang="tr-TR" sz="2800" dirty="0" smtClean="0">
              <a:latin typeface="Arial Rounded MT Bold" pitchFamily="34" charset="0"/>
            </a:endParaRPr>
          </a:p>
          <a:p>
            <a:pPr algn="just">
              <a:buFont typeface="Wingdings" pitchFamily="2" charset="2"/>
              <a:buChar char="v"/>
            </a:pP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fontScale="92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2- Fikri Haklar:</a:t>
            </a:r>
          </a:p>
          <a:p>
            <a:pPr algn="just"/>
            <a:r>
              <a:rPr lang="tr-TR" sz="2800" dirty="0" smtClean="0">
                <a:latin typeface="Arial Rounded MT Bold" pitchFamily="34" charset="0"/>
              </a:rPr>
              <a:t>Maddi olmayan mallar üzerindeki iktidar haklarıdır.</a:t>
            </a:r>
          </a:p>
          <a:p>
            <a:pPr algn="just"/>
            <a:r>
              <a:rPr lang="tr-TR" sz="2800" dirty="0" smtClean="0">
                <a:latin typeface="Arial Rounded MT Bold" pitchFamily="34" charset="0"/>
              </a:rPr>
              <a:t>Fikri Mülkiyet Hakları:</a:t>
            </a:r>
          </a:p>
          <a:p>
            <a:pPr algn="just"/>
            <a:r>
              <a:rPr lang="tr-TR" sz="2800" i="1" dirty="0" smtClean="0">
                <a:latin typeface="Arial Rounded MT Bold" pitchFamily="34" charset="0"/>
              </a:rPr>
              <a:t>Eser, </a:t>
            </a:r>
            <a:r>
              <a:rPr lang="tr-TR" sz="2800" dirty="0" smtClean="0">
                <a:latin typeface="Arial Rounded MT Bold" pitchFamily="34" charset="0"/>
              </a:rPr>
              <a:t>kişilerin zeka, duygu ve düşüncelerinden oluşur. Sahibinin özelliklerini taşır. Kanunda(FVSEK) belirtilen </a:t>
            </a:r>
            <a:r>
              <a:rPr lang="tr-TR" sz="2800" dirty="0" err="1" smtClean="0">
                <a:latin typeface="Arial Rounded MT Bold" pitchFamily="34" charset="0"/>
              </a:rPr>
              <a:t>gayrimaddi</a:t>
            </a:r>
            <a:r>
              <a:rPr lang="tr-TR" sz="2800" dirty="0" smtClean="0">
                <a:latin typeface="Arial Rounded MT Bold" pitchFamily="34" charset="0"/>
              </a:rPr>
              <a:t> mallardandır.</a:t>
            </a:r>
          </a:p>
          <a:p>
            <a:pPr algn="just"/>
            <a:r>
              <a:rPr lang="tr-TR" sz="2800" dirty="0" smtClean="0">
                <a:latin typeface="Arial Rounded MT Bold" pitchFamily="34" charset="0"/>
              </a:rPr>
              <a:t>Kişilerin, eserleri üzerinde sahip olduğu haklara, </a:t>
            </a:r>
            <a:r>
              <a:rPr lang="tr-TR" sz="2800" i="1" u="sng" dirty="0" smtClean="0">
                <a:latin typeface="Arial Rounded MT Bold" pitchFamily="34" charset="0"/>
              </a:rPr>
              <a:t>fikri haklar</a:t>
            </a:r>
            <a:r>
              <a:rPr lang="tr-TR" sz="2800" dirty="0" smtClean="0">
                <a:latin typeface="Arial Rounded MT Bold" pitchFamily="34" charset="0"/>
              </a:rPr>
              <a:t> denilmektedir. </a:t>
            </a:r>
          </a:p>
          <a:p>
            <a:pPr algn="just"/>
            <a:r>
              <a:rPr lang="tr-TR" sz="2800" dirty="0" err="1" smtClean="0">
                <a:latin typeface="Arial Rounded MT Bold" pitchFamily="34" charset="0"/>
              </a:rPr>
              <a:t>FVSEK’te</a:t>
            </a:r>
            <a:r>
              <a:rPr lang="tr-TR" sz="2800" dirty="0" smtClean="0">
                <a:latin typeface="Arial Rounded MT Bold" pitchFamily="34" charset="0"/>
              </a:rPr>
              <a:t> öngörülen eser türleri: -İlim ve edebiyat – musiki – güzel sanat – sinema – işleme  eserleri.</a:t>
            </a:r>
          </a:p>
          <a:p>
            <a:pPr algn="just">
              <a:buNone/>
            </a:pPr>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428596"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2- Fikri Haklar-Fikri Mülkiyet Hakları:</a:t>
            </a:r>
          </a:p>
          <a:p>
            <a:pPr algn="just"/>
            <a:r>
              <a:rPr lang="tr-TR" sz="2800" dirty="0" smtClean="0">
                <a:latin typeface="Arial Rounded MT Bold" pitchFamily="34" charset="0"/>
              </a:rPr>
              <a:t>Fikir ürünü olan bu eserlere pek çok örnek verilebilir. Ör: bilimsel eserler, romanlar, resimler, besteler, heykeller,...</a:t>
            </a:r>
          </a:p>
          <a:p>
            <a:pPr algn="just"/>
            <a:r>
              <a:rPr lang="tr-TR" sz="2800" dirty="0" smtClean="0">
                <a:latin typeface="Arial Rounded MT Bold" pitchFamily="34" charset="0"/>
              </a:rPr>
              <a:t>Hak sahibinin fikri hak üzerinde maddi ve manevi hakkı vardır. Ör: Bestenin satılmasında maddi, satıldıktan sonra değişiklik yapılmasına izin verilmemesinde manevi yarar(hak) vardır.</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2- Fikri Haklar-Sınai Mülkiyet Hakları:</a:t>
            </a:r>
          </a:p>
          <a:p>
            <a:pPr algn="just"/>
            <a:r>
              <a:rPr lang="tr-TR" sz="2800" dirty="0" smtClean="0">
                <a:latin typeface="Arial Rounded MT Bold" pitchFamily="34" charset="0"/>
              </a:rPr>
              <a:t>İnsanların doğa üzerindeki hakimiyetini kurar ya da artırır. Ör: keşif ve icatlardır. Telefon, ampul, pusula, penisilin, bilgisayar,…</a:t>
            </a:r>
          </a:p>
          <a:p>
            <a:pPr algn="just"/>
            <a:r>
              <a:rPr lang="tr-TR" sz="2800" dirty="0" smtClean="0">
                <a:latin typeface="Arial Rounded MT Bold" pitchFamily="34" charset="0"/>
              </a:rPr>
              <a:t>Ticari işletme/tacir/ticari malları ayırt etmek için de sınai haklar tesis edilebilir. Ör: ticaret unvanı, işletme adı, marka, patent,…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2- Fikri Haklar-Sınai Mülkiyet Hakları:</a:t>
            </a:r>
          </a:p>
          <a:p>
            <a:pPr algn="just"/>
            <a:r>
              <a:rPr lang="tr-TR" sz="2800" dirty="0" smtClean="0">
                <a:latin typeface="Arial Rounded MT Bold" pitchFamily="34" charset="0"/>
              </a:rPr>
              <a:t>Marka: Bir işletmenin mal veya hizmetlerini başka bir işletmenin mal ve hizmetlerinden ayırt etmeye yarayan kişi adları, sözcükler, harfler, şekiller gibi çizime görüntülenebilen veya benzer şekilde ifade edilebilen baskı yoluyla yayımlanabilen ve çoğaltılabilen her türlü işarettir.</a:t>
            </a:r>
          </a:p>
          <a:p>
            <a:pPr algn="just"/>
            <a:r>
              <a:rPr lang="tr-TR" sz="2800" dirty="0" smtClean="0">
                <a:latin typeface="Arial Rounded MT Bold" pitchFamily="34" charset="0"/>
              </a:rPr>
              <a:t>Patent: Buluş sahibinin, buluş konusu ürünü 3. kişilerin belirli bir süre üretme, kullanma, satma veya ithal etmesini engelleme hakkı olan belgedir. Buluşu yapılan neredeyse her şey patent koruması kapsamına dahildir.</a:t>
            </a: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2- Fikri Haklar-Sınai Mülkiyet Hakları:</a:t>
            </a:r>
          </a:p>
          <a:p>
            <a:pPr algn="just"/>
            <a:r>
              <a:rPr lang="tr-TR" sz="2800" dirty="0" smtClean="0">
                <a:latin typeface="Arial Rounded MT Bold" pitchFamily="34" charset="0"/>
              </a:rPr>
              <a:t>Coğrafi işaret: Belirgin bir niteliği, ünü veya diğer özellikleri itibariyle kökenin bulunduğu bir yöre, alan, bölge veya ülke ile özdeşleşmiş bir ürünü gösteren ad veya işaretlere “coğrafi işaret” denir. Adana Kebabı ,Van Kedisi, Malatya Kayısısı.</a:t>
            </a:r>
          </a:p>
          <a:p>
            <a:pPr algn="just"/>
            <a:r>
              <a:rPr lang="tr-TR" sz="2800" dirty="0" smtClean="0">
                <a:latin typeface="Arial Rounded MT Bold" pitchFamily="34" charset="0"/>
              </a:rPr>
              <a:t>Endüstriyel Tasarım:  Bir ürünün bütününün ya da bir kısmının çizgi, şekil, renk, biçim, doku, malzemenin esnekliği veya süslemesi gibi insan duyuları ile algılanabilen çeşitli unsur veya özelliklerinin oluşturduğu görünümüdür.</a:t>
            </a:r>
          </a:p>
          <a:p>
            <a:pPr algn="just"/>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a:t>
            </a:r>
          </a:p>
          <a:p>
            <a:pPr algn="just"/>
            <a:r>
              <a:rPr lang="tr-TR" sz="2800" dirty="0" smtClean="0">
                <a:latin typeface="Arial Rounded MT Bold" pitchFamily="34" charset="0"/>
              </a:rPr>
              <a:t>Kişinin kendi varlığı üzerindeki iktidarı ile bazı kişiler üzerindeki iktidarını kapsar. Bunlar, </a:t>
            </a:r>
            <a:r>
              <a:rPr lang="tr-TR" sz="2800" i="1" dirty="0" smtClean="0">
                <a:latin typeface="Arial Rounded MT Bold" pitchFamily="34" charset="0"/>
              </a:rPr>
              <a:t>kişilik hakları </a:t>
            </a:r>
            <a:r>
              <a:rPr lang="tr-TR" sz="2800" dirty="0" smtClean="0">
                <a:latin typeface="Arial Rounded MT Bold" pitchFamily="34" charset="0"/>
              </a:rPr>
              <a:t>ile </a:t>
            </a:r>
            <a:r>
              <a:rPr lang="tr-TR" sz="2800" i="1" dirty="0" smtClean="0">
                <a:latin typeface="Arial Rounded MT Bold" pitchFamily="34" charset="0"/>
              </a:rPr>
              <a:t>mutlak aile hakları</a:t>
            </a:r>
            <a:r>
              <a:rPr lang="tr-TR" sz="2800" dirty="0" smtClean="0">
                <a:latin typeface="Arial Rounded MT Bold" pitchFamily="34" charset="0"/>
              </a:rPr>
              <a:t>dır</a:t>
            </a:r>
            <a:r>
              <a:rPr lang="tr-TR" sz="2800" i="1" dirty="0" smtClean="0">
                <a:latin typeface="Arial Rounded MT Bold" pitchFamily="34" charset="0"/>
              </a:rPr>
              <a:t>.</a:t>
            </a:r>
          </a:p>
          <a:p>
            <a:pPr algn="just"/>
            <a:r>
              <a:rPr lang="tr-TR" sz="2800" i="1" dirty="0" smtClean="0">
                <a:latin typeface="Arial Rounded MT Bold" pitchFamily="34" charset="0"/>
              </a:rPr>
              <a:t>Kişilik Hakları:</a:t>
            </a:r>
            <a:r>
              <a:rPr lang="tr-TR" sz="2800" dirty="0" smtClean="0">
                <a:latin typeface="Arial Rounded MT Bold" pitchFamily="34" charset="0"/>
              </a:rPr>
              <a:t> Kişinin kendi bedeni, yaşam ve sağlığı, namusu, şerefi, haysiyeti, sosyal-ekonomik, aile hayatının gizliliği, manevi </a:t>
            </a:r>
            <a:r>
              <a:rPr lang="tr-TR" sz="2800" dirty="0" err="1" smtClean="0">
                <a:latin typeface="Arial Rounded MT Bold" pitchFamily="34" charset="0"/>
              </a:rPr>
              <a:t>marlıkları</a:t>
            </a:r>
            <a:r>
              <a:rPr lang="tr-TR" sz="2800" dirty="0" smtClean="0">
                <a:latin typeface="Arial Rounded MT Bold" pitchFamily="34" charset="0"/>
              </a:rPr>
              <a:t>,... Üzerinde sahip olduğu mutlak haklardır. </a:t>
            </a:r>
            <a:endParaRPr lang="tr-TR" sz="2800" i="1"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Kişilik Hakları:</a:t>
            </a:r>
          </a:p>
          <a:p>
            <a:pPr algn="just"/>
            <a:r>
              <a:rPr lang="tr-TR" sz="2800" dirty="0" smtClean="0">
                <a:latin typeface="Arial Rounded MT Bold" pitchFamily="34" charset="0"/>
              </a:rPr>
              <a:t>Hak sahibi kimse, kişilik haklarının ihlalini herkese karşı ileri sürebilir.  Saldırıların önlenmesini mahkemeden talep de edebilir.</a:t>
            </a:r>
          </a:p>
          <a:p>
            <a:pPr algn="just"/>
            <a:r>
              <a:rPr lang="tr-TR" sz="2800" dirty="0" smtClean="0">
                <a:latin typeface="Arial Rounded MT Bold" pitchFamily="34" charset="0"/>
              </a:rPr>
              <a:t>Bu haklar başkalarına devredilemez, mirasçılara geçmez, hukuka ve ahlaka aykırı şekilde sınırlanamaz, haczedilemez ve bu haklardan feragat mümkün değildir.</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Kişilik Hakları:</a:t>
            </a:r>
          </a:p>
          <a:p>
            <a:pPr algn="just"/>
            <a:r>
              <a:rPr lang="tr-TR" sz="2800" dirty="0" smtClean="0">
                <a:latin typeface="Arial Rounded MT Bold" pitchFamily="34" charset="0"/>
              </a:rPr>
              <a:t>Resim Üzerindeki haklar: Kişinin izni olmaksızın resminin yayınlanması kişilik haklarına aykırıdır. Ör: Kişinin resminin, kendisinin izni olmaksızın reklam afişlerinde yer alması kişilik haklarının ihlalini oluşturur.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Mutlak Aile Hakları:</a:t>
            </a:r>
          </a:p>
          <a:p>
            <a:pPr algn="just"/>
            <a:r>
              <a:rPr lang="tr-TR" sz="2800" dirty="0" smtClean="0">
                <a:latin typeface="Arial Rounded MT Bold" pitchFamily="34" charset="0"/>
              </a:rPr>
              <a:t>Amaç, aile yapısını ve küçük bireyleri korumaktır. Velayet hakkı, vesayet hakkı ve ev başkanlığı olmak üzere üç gruba ayrılır.</a:t>
            </a:r>
          </a:p>
          <a:p>
            <a:pPr algn="just"/>
            <a:r>
              <a:rPr lang="tr-TR" sz="2800" u="sng" dirty="0" smtClean="0">
                <a:latin typeface="Arial Rounded MT Bold" pitchFamily="34" charset="0"/>
              </a:rPr>
              <a:t>Velayet Hakkı:</a:t>
            </a:r>
            <a:r>
              <a:rPr lang="tr-TR" sz="2800" dirty="0" smtClean="0">
                <a:latin typeface="Arial Rounded MT Bold" pitchFamily="34" charset="0"/>
              </a:rPr>
              <a:t>Ergin olmayan çocukların velayeti anne ve babasındadır. Çocuklarını dini, mesleki konularda yetiştirme, başkalarının alıkoyması durumunda ise kendilerine iadelerini isteme (dava ile) hakları vardır.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Mutlak Aile Hakları: Velayet Hakkı</a:t>
            </a:r>
          </a:p>
          <a:p>
            <a:pPr algn="just"/>
            <a:r>
              <a:rPr lang="tr-TR" sz="2800" dirty="0" smtClean="0">
                <a:latin typeface="Arial Rounded MT Bold" pitchFamily="34" charset="0"/>
              </a:rPr>
              <a:t>Mutlak haktır. Dolayısıyla herkese karşı ileri sürülebilir. Özürlü ise</a:t>
            </a:r>
          </a:p>
          <a:p>
            <a:pPr algn="just"/>
            <a:r>
              <a:rPr lang="tr-TR" sz="2800" dirty="0" smtClean="0">
                <a:latin typeface="Arial Rounded MT Bold" pitchFamily="34" charset="0"/>
              </a:rPr>
              <a:t>Velayetin kaldırılması: Anne ve baba deneyimsiz ise, özürlü ise ve bu sebeplerden dolayı çocuğa karı velayet görevini yerine getiremiyor ya da savsaklıyor ise bu hak onlardan mahkeme kararı ile alınabilir.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lnSpcReduction="10000"/>
          </a:bodyPr>
          <a:lstStyle/>
          <a:p>
            <a:pPr algn="just">
              <a:buNone/>
            </a:pPr>
            <a:r>
              <a:rPr lang="tr-TR" sz="2800" u="sng" dirty="0" smtClean="0">
                <a:latin typeface="Arial Rounded MT Bold" pitchFamily="34" charset="0"/>
              </a:rPr>
              <a:t>1-İRADE TEORİSİ: </a:t>
            </a:r>
          </a:p>
          <a:p>
            <a:pPr algn="just">
              <a:buFont typeface="Wingdings" pitchFamily="2" charset="2"/>
              <a:buChar char="v"/>
            </a:pPr>
            <a:r>
              <a:rPr lang="tr-TR" sz="2800" dirty="0" smtClean="0">
                <a:latin typeface="Arial Rounded MT Bold" pitchFamily="34" charset="0"/>
              </a:rPr>
              <a:t>İradenin iradeye üstünlüğünü ise hukuk kuralları sağlar.</a:t>
            </a:r>
          </a:p>
          <a:p>
            <a:pPr algn="just">
              <a:buFont typeface="Wingdings" pitchFamily="2" charset="2"/>
              <a:buChar char="v"/>
            </a:pPr>
            <a:r>
              <a:rPr lang="tr-TR" sz="2800" dirty="0" smtClean="0">
                <a:latin typeface="Arial Rounded MT Bold" pitchFamily="34" charset="0"/>
              </a:rPr>
              <a:t>Örneğin mülkiyet hakkı bulunan bir kimse o hak üzerinde dilediği hukuki tasarruflarda(devretme,kullanma,yararlanma) bulunabilir.</a:t>
            </a:r>
          </a:p>
          <a:p>
            <a:pPr algn="just">
              <a:buFont typeface="Wingdings" pitchFamily="2" charset="2"/>
              <a:buChar char="v"/>
            </a:pPr>
            <a:r>
              <a:rPr lang="tr-TR" sz="2800" dirty="0" smtClean="0">
                <a:latin typeface="Arial Rounded MT Bold" pitchFamily="34" charset="0"/>
              </a:rPr>
              <a:t>Bu teoriye göre </a:t>
            </a:r>
            <a:r>
              <a:rPr lang="tr-TR" sz="2800" i="1" u="sng" dirty="0" smtClean="0">
                <a:latin typeface="Arial Rounded MT Bold" pitchFamily="34" charset="0"/>
              </a:rPr>
              <a:t>hak, hukukun koruduğu irade kuvveti, irade hakimiyetidir.</a:t>
            </a:r>
          </a:p>
          <a:p>
            <a:pPr algn="just">
              <a:buFont typeface="Wingdings" pitchFamily="2" charset="2"/>
              <a:buChar char="v"/>
            </a:pPr>
            <a:r>
              <a:rPr lang="tr-TR" sz="2800" dirty="0" smtClean="0">
                <a:latin typeface="Arial Rounded MT Bold" pitchFamily="34" charset="0"/>
              </a:rPr>
              <a:t>Teorinin eleştirisi: Hakkın sadece şekli tanımını yapmış, içeriğini açıklayamamıştır. Ör: Akıl hastaları ve küçüklerin durumunu açıklayamamıştır.</a:t>
            </a:r>
          </a:p>
          <a:p>
            <a:pPr algn="just">
              <a:buFont typeface="Wingdings" pitchFamily="2" charset="2"/>
              <a:buChar char="v"/>
            </a:pPr>
            <a:endParaRPr lang="tr-TR" sz="2800" dirty="0" smtClean="0">
              <a:latin typeface="Arial Rounded MT Bold" pitchFamily="34" charset="0"/>
            </a:endParaRPr>
          </a:p>
          <a:p>
            <a:pPr algn="just">
              <a:buFont typeface="Wingdings" pitchFamily="2" charset="2"/>
              <a:buChar char="v"/>
            </a:pPr>
            <a:endParaRPr lang="tr-TR" sz="2800" dirty="0">
              <a:latin typeface="Arial Rounded MT Bold"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fontScale="92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Mutlak Aile Hakları: Vesayet Hakkı:</a:t>
            </a:r>
          </a:p>
          <a:p>
            <a:pPr algn="just"/>
            <a:r>
              <a:rPr lang="tr-TR" sz="2800" dirty="0" smtClean="0">
                <a:latin typeface="Arial Rounded MT Bold" pitchFamily="34" charset="0"/>
              </a:rPr>
              <a:t>Ergin olmamış çocuklar ya da ergin olmasına rağmen yasa tarafından kısıtlanması öngörülen korunmaya muhtaç kimseler vesayet altına alınabilir.</a:t>
            </a:r>
          </a:p>
          <a:p>
            <a:pPr algn="just"/>
            <a:r>
              <a:rPr lang="tr-TR" sz="2800" dirty="0" smtClean="0">
                <a:latin typeface="Arial Rounded MT Bold" pitchFamily="34" charset="0"/>
              </a:rPr>
              <a:t>Vasi, vesayet makamı olan sulh hukuk mahkemesince tayin edilen kişidir. Vasi küçük ve kısıtlılar üzerindeki vesayet hakkını mahkeme denetiminde(asliye hukuk mah.) kullanır. Vesayet altındaki kimselerin malvarlığını yönetebilir ya da o kimseleri temsil eder. Ancak vesayet altındaki kişi adına *kefil olamaz *vakıf kuramaz *önemli derecede bağışlamalarda bulunamaz.</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fontScale="77500" lnSpcReduction="2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Velayet ile Vesayet Arasındaki Ayrımlar:</a:t>
            </a:r>
          </a:p>
          <a:p>
            <a:pPr algn="just">
              <a:buFont typeface="Wingdings" pitchFamily="2" charset="2"/>
              <a:buChar char="v"/>
            </a:pPr>
            <a:r>
              <a:rPr lang="tr-TR" sz="2800" dirty="0" smtClean="0">
                <a:latin typeface="Arial Rounded MT Bold" pitchFamily="34" charset="0"/>
              </a:rPr>
              <a:t>Velayet hakkı hısımlıktan(kanundan) kaynaklıdır ve anne-baba kullanır. Vesayet ise mahkeme kararı ile oluşur.</a:t>
            </a:r>
          </a:p>
          <a:p>
            <a:pPr algn="just">
              <a:buFont typeface="Wingdings" pitchFamily="2" charset="2"/>
              <a:buChar char="v"/>
            </a:pPr>
            <a:r>
              <a:rPr lang="tr-TR" sz="2800" dirty="0" smtClean="0">
                <a:latin typeface="Arial Rounded MT Bold" pitchFamily="34" charset="0"/>
              </a:rPr>
              <a:t>Velayete tabi olanlar esasen küçükler, bazen kısıtlılar iken; vesayete tabi olanlar esasen kısıtlılar, </a:t>
            </a:r>
            <a:r>
              <a:rPr lang="tr-TR" sz="2800" dirty="0" err="1" smtClean="0">
                <a:latin typeface="Arial Rounded MT Bold" pitchFamily="34" charset="0"/>
              </a:rPr>
              <a:t>istisnaen</a:t>
            </a:r>
            <a:r>
              <a:rPr lang="tr-TR" sz="2800" dirty="0" smtClean="0">
                <a:latin typeface="Arial Rounded MT Bold" pitchFamily="34" charset="0"/>
              </a:rPr>
              <a:t> küçüklerdir.</a:t>
            </a:r>
          </a:p>
          <a:p>
            <a:pPr algn="just">
              <a:buFont typeface="Wingdings" pitchFamily="2" charset="2"/>
              <a:buChar char="v"/>
            </a:pPr>
            <a:r>
              <a:rPr lang="tr-TR" sz="2800" dirty="0" smtClean="0">
                <a:latin typeface="Arial Rounded MT Bold" pitchFamily="34" charset="0"/>
              </a:rPr>
              <a:t>Vasilerin görev ve yetkileri kısıtlı ve denetime tabi iken, velayet hakkının yetkileri daha geniştir.</a:t>
            </a:r>
          </a:p>
          <a:p>
            <a:pPr algn="just">
              <a:buFont typeface="Wingdings" pitchFamily="2" charset="2"/>
              <a:buChar char="v"/>
            </a:pPr>
            <a:r>
              <a:rPr lang="tr-TR" sz="2800" dirty="0" smtClean="0">
                <a:latin typeface="Arial Rounded MT Bold" pitchFamily="34" charset="0"/>
              </a:rPr>
              <a:t>Küçüğün malları üzerindeki tasarruflarında veli mahkemeye hesap vermez; oysa vasi defter tutar ve sulh mah. hesap verir. Veli hizmetleri için ücret isteyemez vasi isteyebilir.</a:t>
            </a:r>
          </a:p>
          <a:p>
            <a:pPr algn="just">
              <a:buFont typeface="Wingdings" pitchFamily="2" charset="2"/>
              <a:buChar char="v"/>
            </a:pPr>
            <a:r>
              <a:rPr lang="tr-TR" sz="2800" dirty="0" smtClean="0">
                <a:latin typeface="Arial Rounded MT Bold" pitchFamily="34" charset="0"/>
              </a:rPr>
              <a:t> Temsil yetkisinde veli mah.den izin istemez; oysa vasi, genelde sulh, bazen de asliye mah. İzin almalıdır.</a:t>
            </a:r>
          </a:p>
          <a:p>
            <a:pPr algn="just">
              <a:buFont typeface="Wingdings" pitchFamily="2" charset="2"/>
              <a:buChar char="v"/>
            </a:pPr>
            <a:r>
              <a:rPr lang="tr-TR" sz="2800" dirty="0" smtClean="0">
                <a:latin typeface="Arial Rounded MT Bold" pitchFamily="34" charset="0"/>
              </a:rPr>
              <a:t>Velayette azil ve istifa olmaz; vasilikte olur.</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57214"/>
            <a:ext cx="7467600" cy="1143000"/>
          </a:xfrm>
        </p:spPr>
        <p:txBody>
          <a:bodyPr>
            <a:normAutofit/>
          </a:bodyPr>
          <a:lstStyle/>
          <a:p>
            <a:r>
              <a:rPr lang="tr-TR" sz="3200" dirty="0" smtClean="0"/>
              <a:t>HAKLARIN TASNİFİ</a:t>
            </a:r>
            <a:endParaRPr lang="tr-TR" sz="3200" dirty="0"/>
          </a:p>
        </p:txBody>
      </p:sp>
      <p:sp>
        <p:nvSpPr>
          <p:cNvPr id="3" name="2 İçerik Yer Tutucusu"/>
          <p:cNvSpPr>
            <a:spLocks noGrp="1"/>
          </p:cNvSpPr>
          <p:nvPr>
            <p:ph sz="quarter" idx="1"/>
          </p:nvPr>
        </p:nvSpPr>
        <p:spPr>
          <a:xfrm>
            <a:off x="357158" y="857232"/>
            <a:ext cx="7467600" cy="5786478"/>
          </a:xfrm>
        </p:spPr>
        <p:txBody>
          <a:bodyPr>
            <a:normAutofit fontScale="92500" lnSpcReduction="10000"/>
          </a:bodyPr>
          <a:lstStyle/>
          <a:p>
            <a:pPr algn="just"/>
            <a:r>
              <a:rPr lang="tr-TR" sz="2800" u="sng" dirty="0" smtClean="0">
                <a:latin typeface="Arial Rounded MT Bold" pitchFamily="34" charset="0"/>
              </a:rPr>
              <a:t>2. İleri Sürülebileceği Çevre Bakımından Haklar:</a:t>
            </a:r>
          </a:p>
          <a:p>
            <a:pPr algn="just"/>
            <a:r>
              <a:rPr lang="tr-TR" sz="2800" i="1" u="sng" dirty="0" smtClean="0">
                <a:latin typeface="Arial Rounded MT Bold" pitchFamily="34" charset="0"/>
              </a:rPr>
              <a:t>3- Kişiler Üzerindeki Mutlak Haklar- Mutlak Aile Hakları: Ev Başkanlığı:</a:t>
            </a:r>
          </a:p>
          <a:p>
            <a:pPr algn="just"/>
            <a:r>
              <a:rPr lang="tr-TR" sz="2800" dirty="0" smtClean="0">
                <a:latin typeface="Arial Rounded MT Bold" pitchFamily="34" charset="0"/>
              </a:rPr>
              <a:t>Kan ve sıhri hısımı olarak hizmetçi, çırak ve işçide olduğu gibi bir sözleşmeye dayanarak birlikte yaşayanların tümü üzerinde bir kimseye iktidar hakkı tanınmış olabilir. Bu kimseye </a:t>
            </a:r>
            <a:r>
              <a:rPr lang="tr-TR" sz="2800" i="1" dirty="0" smtClean="0">
                <a:latin typeface="Arial Rounded MT Bold" pitchFamily="34" charset="0"/>
              </a:rPr>
              <a:t>ev başkanı </a:t>
            </a:r>
            <a:r>
              <a:rPr lang="tr-TR" sz="2800" dirty="0" smtClean="0">
                <a:latin typeface="Arial Rounded MT Bold" pitchFamily="34" charset="0"/>
              </a:rPr>
              <a:t>denir. Ev başkanı, başkanlığı altındaki küçük, akıl hastası veya akıl zayıflığı bulunan  kimselerin zarar verici olaylara sebebiyet vermemeleri için önlem alır. Aksi halde oluşan zarardan(engelleyemeyeceğini ispatlamadıkça) sorumlu tutulur.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a:bodyPr>
          <a:lstStyle/>
          <a:p>
            <a:pPr algn="just">
              <a:buNone/>
            </a:pPr>
            <a:r>
              <a:rPr lang="tr-TR" sz="2800" u="sng" dirty="0" smtClean="0">
                <a:latin typeface="Arial Rounded MT Bold" pitchFamily="34" charset="0"/>
              </a:rPr>
              <a:t>2-MENFAAT TEORİSİ:</a:t>
            </a:r>
          </a:p>
          <a:p>
            <a:pPr algn="just">
              <a:buFont typeface="Wingdings" pitchFamily="2" charset="2"/>
              <a:buChar char="v"/>
            </a:pPr>
            <a:r>
              <a:rPr lang="tr-TR" sz="2800" dirty="0" smtClean="0">
                <a:latin typeface="Arial Rounded MT Bold" pitchFamily="34" charset="0"/>
              </a:rPr>
              <a:t>İrade teorisine bir tepki olarak doğmuştur.</a:t>
            </a:r>
          </a:p>
          <a:p>
            <a:pPr algn="just">
              <a:buFont typeface="Wingdings" pitchFamily="2" charset="2"/>
              <a:buChar char="v"/>
            </a:pPr>
            <a:r>
              <a:rPr lang="tr-TR" sz="2800" dirty="0" smtClean="0">
                <a:latin typeface="Arial Rounded MT Bold" pitchFamily="34" charset="0"/>
              </a:rPr>
              <a:t>Bu teoriye göre </a:t>
            </a:r>
            <a:r>
              <a:rPr lang="tr-TR" sz="2800" i="1" u="sng" dirty="0" smtClean="0">
                <a:latin typeface="Arial Rounded MT Bold" pitchFamily="34" charset="0"/>
              </a:rPr>
              <a:t>hak, hukuken korunan menfaatlerdir.</a:t>
            </a:r>
          </a:p>
          <a:p>
            <a:pPr algn="just">
              <a:buFont typeface="Wingdings" pitchFamily="2" charset="2"/>
              <a:buChar char="v"/>
            </a:pPr>
            <a:r>
              <a:rPr lang="tr-TR" sz="2800" dirty="0" smtClean="0">
                <a:latin typeface="Arial Rounded MT Bold" pitchFamily="34" charset="0"/>
              </a:rPr>
              <a:t>Hakkı açıklamak için irade yeterli olmaz. Aynı zamanda iradeyi harekete geçiren neden de açıklanabilmelidir.</a:t>
            </a:r>
          </a:p>
          <a:p>
            <a:pPr algn="just">
              <a:buFont typeface="Wingdings" pitchFamily="2" charset="2"/>
              <a:buChar char="v"/>
            </a:pPr>
            <a:r>
              <a:rPr lang="tr-TR" sz="2800" dirty="0" smtClean="0">
                <a:latin typeface="Arial Rounded MT Bold" pitchFamily="34" charset="0"/>
              </a:rPr>
              <a:t>İradeyi harekete geçiren sebep menfaattir.</a:t>
            </a:r>
          </a:p>
          <a:p>
            <a:pPr algn="just">
              <a:buNone/>
            </a:pPr>
            <a:endParaRPr lang="tr-TR" sz="2800" dirty="0" smtClean="0">
              <a:latin typeface="Arial Rounded MT Bold" pitchFamily="34" charset="0"/>
            </a:endParaRPr>
          </a:p>
          <a:p>
            <a:pPr algn="just">
              <a:buFont typeface="Wingdings" pitchFamily="2" charset="2"/>
              <a:buChar char="v"/>
            </a:pPr>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a:bodyPr>
          <a:lstStyle/>
          <a:p>
            <a:pPr algn="just">
              <a:buNone/>
            </a:pPr>
            <a:r>
              <a:rPr lang="tr-TR" sz="2800" u="sng" dirty="0" smtClean="0">
                <a:latin typeface="Arial Rounded MT Bold" pitchFamily="34" charset="0"/>
              </a:rPr>
              <a:t>2-MENFAAT TEORİSİ:</a:t>
            </a:r>
          </a:p>
          <a:p>
            <a:pPr algn="just">
              <a:buFont typeface="Wingdings" pitchFamily="2" charset="2"/>
              <a:buChar char="v"/>
            </a:pPr>
            <a:r>
              <a:rPr lang="tr-TR" sz="2800" dirty="0" smtClean="0">
                <a:latin typeface="Arial Rounded MT Bold" pitchFamily="34" charset="0"/>
              </a:rPr>
              <a:t>Ancak, kişilerin sayısızca menfaati bulunmakta; buna karşın menfaatlerden sadece bir kısmı hukuk kuralları tarafından korunabilmektedir.</a:t>
            </a:r>
          </a:p>
          <a:p>
            <a:pPr algn="just">
              <a:buFont typeface="Wingdings" pitchFamily="2" charset="2"/>
              <a:buChar char="v"/>
            </a:pPr>
            <a:r>
              <a:rPr lang="tr-TR" sz="2800" dirty="0" smtClean="0">
                <a:latin typeface="Arial Rounded MT Bold" pitchFamily="34" charset="0"/>
              </a:rPr>
              <a:t>Ör: Kör olan bir kimsenin görme hakkı, kamulaştırma meselesi, ormanların korunması, … Burada insanların menfaati, her defasında hukuk düzeni tarafından sağlanamamaktadır.</a:t>
            </a:r>
          </a:p>
          <a:p>
            <a:pPr algn="just">
              <a:buFont typeface="Wingdings" pitchFamily="2" charset="2"/>
              <a:buChar char="v"/>
            </a:pPr>
            <a:r>
              <a:rPr lang="tr-TR" sz="2800" dirty="0" smtClean="0">
                <a:latin typeface="Arial Rounded MT Bold" pitchFamily="34" charset="0"/>
              </a:rPr>
              <a:t>Teorinin eleştirisi: Sadece menfaate yer vermesi, insan iradesini önemsememesi.</a:t>
            </a:r>
          </a:p>
          <a:p>
            <a:pPr algn="just">
              <a:buFont typeface="Wingdings" pitchFamily="2" charset="2"/>
              <a:buChar char="v"/>
            </a:pPr>
            <a:endParaRPr lang="tr-TR" sz="2800"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a:bodyPr>
          <a:lstStyle/>
          <a:p>
            <a:pPr algn="just">
              <a:buNone/>
            </a:pPr>
            <a:r>
              <a:rPr lang="tr-TR" sz="2800" u="sng" dirty="0" smtClean="0">
                <a:latin typeface="Arial Rounded MT Bold" pitchFamily="34" charset="0"/>
              </a:rPr>
              <a:t>3-KARMA TEORİ:</a:t>
            </a:r>
          </a:p>
          <a:p>
            <a:pPr algn="just">
              <a:buFont typeface="Wingdings" pitchFamily="2" charset="2"/>
              <a:buChar char="v"/>
            </a:pPr>
            <a:r>
              <a:rPr lang="tr-TR" sz="2800" dirty="0" smtClean="0">
                <a:latin typeface="Arial Rounded MT Bold" pitchFamily="34" charset="0"/>
              </a:rPr>
              <a:t>Bu teoriye göre, irade teorisi de menfaat teorisi de hakkı açıklama konusunda yetersizdir.</a:t>
            </a:r>
          </a:p>
          <a:p>
            <a:pPr algn="just">
              <a:buFont typeface="Wingdings" pitchFamily="2" charset="2"/>
              <a:buChar char="v"/>
            </a:pPr>
            <a:r>
              <a:rPr lang="tr-TR" sz="2800" dirty="0" smtClean="0">
                <a:latin typeface="Arial Rounded MT Bold" pitchFamily="34" charset="0"/>
              </a:rPr>
              <a:t>Bu görüş, irade ile menfaati bir araya getirmiştir. Öğretide karma teori benimsenmektedir.</a:t>
            </a:r>
          </a:p>
          <a:p>
            <a:pPr algn="just">
              <a:buFont typeface="Wingdings" pitchFamily="2" charset="2"/>
              <a:buChar char="v"/>
            </a:pPr>
            <a:r>
              <a:rPr lang="tr-TR" sz="2800" dirty="0" smtClean="0">
                <a:latin typeface="Arial Rounded MT Bold" pitchFamily="34" charset="0"/>
              </a:rPr>
              <a:t>Karma teoriye göre </a:t>
            </a:r>
            <a:r>
              <a:rPr lang="tr-TR" sz="2800" i="1" u="sng" dirty="0" smtClean="0">
                <a:latin typeface="Arial Rounded MT Bold" pitchFamily="34" charset="0"/>
              </a:rPr>
              <a:t>hak, hukuken korunan ve sahibine bu korunmadan yararlanma yetki ve kudreti tanıyan menfaattir.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7467600" cy="1143000"/>
          </a:xfrm>
        </p:spPr>
        <p:txBody>
          <a:bodyPr>
            <a:normAutofit/>
          </a:bodyPr>
          <a:lstStyle/>
          <a:p>
            <a:r>
              <a:rPr lang="tr-TR" sz="3200" dirty="0" smtClean="0"/>
              <a:t>HAKKIN NİTELİĞİNİ AÇIKLAYAN TEORİLER</a:t>
            </a:r>
            <a:endParaRPr lang="tr-TR" sz="3200" dirty="0"/>
          </a:p>
        </p:txBody>
      </p:sp>
      <p:sp>
        <p:nvSpPr>
          <p:cNvPr id="3" name="2 İçerik Yer Tutucusu"/>
          <p:cNvSpPr>
            <a:spLocks noGrp="1"/>
          </p:cNvSpPr>
          <p:nvPr>
            <p:ph sz="quarter" idx="1"/>
          </p:nvPr>
        </p:nvSpPr>
        <p:spPr>
          <a:xfrm>
            <a:off x="500034" y="1285860"/>
            <a:ext cx="7467600" cy="5786454"/>
          </a:xfrm>
        </p:spPr>
        <p:txBody>
          <a:bodyPr>
            <a:normAutofit/>
          </a:bodyPr>
          <a:lstStyle/>
          <a:p>
            <a:pPr algn="just">
              <a:buNone/>
            </a:pPr>
            <a:r>
              <a:rPr lang="tr-TR" sz="2800" u="sng" dirty="0" smtClean="0">
                <a:latin typeface="Arial Rounded MT Bold" pitchFamily="34" charset="0"/>
              </a:rPr>
              <a:t>3-KARMA TEORİ:</a:t>
            </a:r>
          </a:p>
          <a:p>
            <a:pPr algn="just">
              <a:buFont typeface="Wingdings" pitchFamily="2" charset="2"/>
              <a:buChar char="v"/>
            </a:pPr>
            <a:r>
              <a:rPr lang="tr-TR" sz="2800" dirty="0" smtClean="0">
                <a:latin typeface="Arial Rounded MT Bold" pitchFamily="34" charset="0"/>
              </a:rPr>
              <a:t>Bir menfaatin hak niteliği kazanması, sadece hukuken korunması ile sağlanamaz,  bunun yanında sahibinin iradesine de bağlıdır.</a:t>
            </a:r>
          </a:p>
          <a:p>
            <a:pPr algn="just">
              <a:buFont typeface="Wingdings" pitchFamily="2" charset="2"/>
              <a:buChar char="v"/>
            </a:pPr>
            <a:r>
              <a:rPr lang="tr-TR" sz="2800" dirty="0" smtClean="0">
                <a:latin typeface="Arial Rounded MT Bold" pitchFamily="34" charset="0"/>
              </a:rPr>
              <a:t>İradeden kasıt, sadece menfaat sahibinin değil, başka bir kimsenin de iradesi söz konusu olabilir. (Örneğin akıl hastaları ve küçüklerin durumu)</a:t>
            </a:r>
          </a:p>
          <a:p>
            <a:pPr algn="just">
              <a:buFont typeface="Wingdings" pitchFamily="2" charset="2"/>
              <a:buChar char="v"/>
            </a:pPr>
            <a:r>
              <a:rPr lang="tr-TR" sz="2800" dirty="0" smtClean="0">
                <a:latin typeface="Arial Rounded MT Bold" pitchFamily="34" charset="0"/>
              </a:rPr>
              <a:t> Bu teoriye göre hakkın unsurları: 1- Hakkın maddi yönü: Menfaat ya da çıkar, 2- Hakkın manevi yönü: Bireyin iradesi.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335</TotalTime>
  <Words>3415</Words>
  <Application>Microsoft Office PowerPoint</Application>
  <PresentationFormat>Ekran Gösterisi (4:3)</PresentationFormat>
  <Paragraphs>280</Paragraphs>
  <Slides>52</Slides>
  <Notes>0</Notes>
  <HiddenSlides>0</HiddenSlides>
  <MMClips>0</MMClips>
  <ScaleCrop>false</ScaleCrop>
  <HeadingPairs>
    <vt:vector size="4" baseType="variant">
      <vt:variant>
        <vt:lpstr>Tema</vt:lpstr>
      </vt:variant>
      <vt:variant>
        <vt:i4>1</vt:i4>
      </vt:variant>
      <vt:variant>
        <vt:lpstr>Slayt Başlıkları</vt:lpstr>
      </vt:variant>
      <vt:variant>
        <vt:i4>52</vt:i4>
      </vt:variant>
    </vt:vector>
  </HeadingPairs>
  <TitlesOfParts>
    <vt:vector size="53" baseType="lpstr">
      <vt:lpstr>Cumba</vt:lpstr>
      <vt:lpstr>HAK KAVRAMI VE HAKKIN NİTELİĞİNİ AÇIKLAYAN TEORİLER</vt:lpstr>
      <vt:lpstr>HAK KAVRAMI</vt:lpstr>
      <vt:lpstr>HAK KAVRAMI</vt:lpstr>
      <vt:lpstr>HAKKIN NİTELİĞİNİ AÇIKLAYAN TEORİLER</vt:lpstr>
      <vt:lpstr>HAKKIN NİTELİĞİNİ AÇIKLAYAN TEORİLER</vt:lpstr>
      <vt:lpstr>HAKKIN NİTELİĞİNİ AÇIKLAYAN TEORİLER</vt:lpstr>
      <vt:lpstr>HAKKIN NİTELİĞİNİ AÇIKLAYAN TEORİLER</vt:lpstr>
      <vt:lpstr>HAKKIN NİTELİĞİNİ AÇIKLAYAN TEORİLER</vt:lpstr>
      <vt:lpstr>HAKKIN NİTELİĞİNİ AÇIKLAYAN TEORİLER</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PowerPoint Sunusu</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lpstr>HAKLARIN TASNİFİ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 KAVRAMI VE HAKKIN NİTELİĞİNİ AÇIKLAYAN TEORİLER</dc:title>
  <dc:creator>Arş.Gör. P. Özçelik</dc:creator>
  <cp:lastModifiedBy>Pelin OZCELIK</cp:lastModifiedBy>
  <cp:revision>58</cp:revision>
  <dcterms:created xsi:type="dcterms:W3CDTF">2018-10-28T17:07:11Z</dcterms:created>
  <dcterms:modified xsi:type="dcterms:W3CDTF">2018-10-30T06:45:54Z</dcterms:modified>
</cp:coreProperties>
</file>