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6" r:id="rId17"/>
    <p:sldId id="282" r:id="rId18"/>
    <p:sldId id="283" r:id="rId19"/>
    <p:sldId id="284" r:id="rId20"/>
    <p:sldId id="285" r:id="rId21"/>
    <p:sldId id="286" r:id="rId22"/>
    <p:sldId id="287" r:id="rId23"/>
    <p:sldId id="294" r:id="rId24"/>
    <p:sldId id="288" r:id="rId25"/>
    <p:sldId id="289" r:id="rId26"/>
    <p:sldId id="291" r:id="rId27"/>
    <p:sldId id="292" r:id="rId28"/>
    <p:sldId id="295" r:id="rId29"/>
    <p:sldId id="296" r:id="rId30"/>
    <p:sldId id="297" r:id="rId31"/>
    <p:sldId id="300" r:id="rId32"/>
    <p:sldId id="301" r:id="rId33"/>
    <p:sldId id="341"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7" r:id="rId47"/>
    <p:sldId id="328" r:id="rId48"/>
    <p:sldId id="329" r:id="rId49"/>
    <p:sldId id="330" r:id="rId50"/>
    <p:sldId id="332" r:id="rId51"/>
    <p:sldId id="333" r:id="rId52"/>
    <p:sldId id="334" r:id="rId53"/>
    <p:sldId id="335" r:id="rId54"/>
    <p:sldId id="336" r:id="rId55"/>
    <p:sldId id="337" r:id="rId56"/>
    <p:sldId id="338" r:id="rId57"/>
    <p:sldId id="339" r:id="rId58"/>
    <p:sldId id="34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897C4-123A-4C0B-A43F-2845215AF50C}" type="doc">
      <dgm:prSet loTypeId="urn:microsoft.com/office/officeart/2005/8/layout/orgChart1" loCatId="hierarchy" qsTypeId="urn:microsoft.com/office/officeart/2005/8/quickstyle/simple1" qsCatId="simple" csTypeId="urn:microsoft.com/office/officeart/2005/8/colors/accent1_2" csCatId="accent1"/>
      <dgm:spPr/>
    </dgm:pt>
    <dgm:pt modelId="{22D2EABE-3C24-476D-AFEA-2BEFE42546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0" i="0" u="none" strike="noStrike" cap="none" normalizeH="0" baseline="0" smtClean="0">
              <a:ln>
                <a:noFill/>
              </a:ln>
              <a:solidFill>
                <a:schemeClr val="tx1"/>
              </a:solidFill>
              <a:effectLst/>
              <a:latin typeface="Arial" charset="0"/>
            </a:rPr>
            <a:t>VERİ ANALİZİ</a:t>
          </a:r>
          <a:endParaRPr kumimoji="0" lang="tr-TR" altLang="en-US" b="0" i="0" u="none" strike="noStrike" cap="none" normalizeH="0" baseline="0" smtClean="0">
            <a:ln>
              <a:noFill/>
            </a:ln>
            <a:solidFill>
              <a:schemeClr val="tx1"/>
            </a:solidFill>
            <a:effectLst/>
            <a:latin typeface="Arial" charset="0"/>
          </a:endParaRPr>
        </a:p>
      </dgm:t>
    </dgm:pt>
    <dgm:pt modelId="{D0496A24-A3D1-401C-8D0C-3F406E93F59E}" type="parTrans" cxnId="{82734F8F-2B6D-42F5-8C54-228BB22F922B}">
      <dgm:prSet/>
      <dgm:spPr/>
    </dgm:pt>
    <dgm:pt modelId="{B698ED93-69EF-4769-9EB0-7FFBE11412A6}" type="sibTrans" cxnId="{82734F8F-2B6D-42F5-8C54-228BB22F922B}">
      <dgm:prSet/>
      <dgm:spPr/>
    </dgm:pt>
    <dgm:pt modelId="{F2D08AC7-C22C-4EA6-A2E8-2F2AA424C5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0" i="0" u="none" strike="noStrike" cap="none" normalizeH="0" baseline="0" smtClean="0">
              <a:ln>
                <a:noFill/>
              </a:ln>
              <a:solidFill>
                <a:schemeClr val="tx1"/>
              </a:solidFill>
              <a:effectLst/>
              <a:latin typeface="Arial" charset="0"/>
            </a:rPr>
            <a:t>BETİMSEL ANALİZ</a:t>
          </a:r>
          <a:endParaRPr kumimoji="0" lang="tr-TR" altLang="en-US" b="0" i="0" u="none" strike="noStrike" cap="none" normalizeH="0" baseline="0" smtClean="0">
            <a:ln>
              <a:noFill/>
            </a:ln>
            <a:solidFill>
              <a:schemeClr val="tx1"/>
            </a:solidFill>
            <a:effectLst/>
            <a:latin typeface="Arial" charset="0"/>
          </a:endParaRPr>
        </a:p>
      </dgm:t>
    </dgm:pt>
    <dgm:pt modelId="{F8AAEBEC-1340-4221-B62C-55ED2E5A4619}" type="parTrans" cxnId="{832EF6EE-338A-4078-BA28-260E991870AF}">
      <dgm:prSet/>
      <dgm:spPr/>
    </dgm:pt>
    <dgm:pt modelId="{27828859-F523-411B-B4E5-90930520B210}" type="sibTrans" cxnId="{832EF6EE-338A-4078-BA28-260E991870AF}">
      <dgm:prSet/>
      <dgm:spPr/>
    </dgm:pt>
    <dgm:pt modelId="{978F5593-E08D-484A-8555-6C179E4B49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0" i="0" u="none" strike="noStrike" cap="none" normalizeH="0" baseline="0" smtClean="0">
              <a:ln>
                <a:noFill/>
              </a:ln>
              <a:solidFill>
                <a:schemeClr val="tx1"/>
              </a:solidFill>
              <a:effectLst/>
              <a:latin typeface="Arial" charset="0"/>
            </a:rPr>
            <a:t>İÇERİK ANALİZİ</a:t>
          </a:r>
          <a:endParaRPr kumimoji="0" lang="tr-TR" altLang="en-US" b="0" i="0" u="none" strike="noStrike" cap="none" normalizeH="0" baseline="0" smtClean="0">
            <a:ln>
              <a:noFill/>
            </a:ln>
            <a:solidFill>
              <a:schemeClr val="tx1"/>
            </a:solidFill>
            <a:effectLst/>
            <a:latin typeface="Arial" charset="0"/>
          </a:endParaRPr>
        </a:p>
      </dgm:t>
    </dgm:pt>
    <dgm:pt modelId="{8116AE93-DF7A-4DF7-9083-DF4A6941F903}" type="parTrans" cxnId="{FEAA6CF0-61BA-45DD-A7EE-2A6694AE5D86}">
      <dgm:prSet/>
      <dgm:spPr/>
    </dgm:pt>
    <dgm:pt modelId="{070A0DE9-C2E4-4275-ADAC-E40409079F85}" type="sibTrans" cxnId="{FEAA6CF0-61BA-45DD-A7EE-2A6694AE5D86}">
      <dgm:prSet/>
      <dgm:spPr/>
    </dgm:pt>
    <dgm:pt modelId="{1E04C167-8947-4218-9820-B447A70A0FB8}" type="pres">
      <dgm:prSet presAssocID="{F8E897C4-123A-4C0B-A43F-2845215AF50C}" presName="hierChild1" presStyleCnt="0">
        <dgm:presLayoutVars>
          <dgm:orgChart val="1"/>
          <dgm:chPref val="1"/>
          <dgm:dir/>
          <dgm:animOne val="branch"/>
          <dgm:animLvl val="lvl"/>
          <dgm:resizeHandles/>
        </dgm:presLayoutVars>
      </dgm:prSet>
      <dgm:spPr/>
    </dgm:pt>
    <dgm:pt modelId="{293C0808-A3E7-4D44-86F5-9A07C25C5372}" type="pres">
      <dgm:prSet presAssocID="{22D2EABE-3C24-476D-AFEA-2BEFE425466A}" presName="hierRoot1" presStyleCnt="0">
        <dgm:presLayoutVars>
          <dgm:hierBranch/>
        </dgm:presLayoutVars>
      </dgm:prSet>
      <dgm:spPr/>
    </dgm:pt>
    <dgm:pt modelId="{0CEEFCEE-C0B9-4D91-897F-FFE5D453CC08}" type="pres">
      <dgm:prSet presAssocID="{22D2EABE-3C24-476D-AFEA-2BEFE425466A}" presName="rootComposite1" presStyleCnt="0"/>
      <dgm:spPr/>
    </dgm:pt>
    <dgm:pt modelId="{DC555421-2056-449B-9E97-2EE04EDED5EA}" type="pres">
      <dgm:prSet presAssocID="{22D2EABE-3C24-476D-AFEA-2BEFE425466A}" presName="rootText1" presStyleLbl="node0" presStyleIdx="0" presStyleCnt="1">
        <dgm:presLayoutVars>
          <dgm:chPref val="3"/>
        </dgm:presLayoutVars>
      </dgm:prSet>
      <dgm:spPr/>
    </dgm:pt>
    <dgm:pt modelId="{E210B001-D4A7-4401-9B27-EE974E0CFBDA}" type="pres">
      <dgm:prSet presAssocID="{22D2EABE-3C24-476D-AFEA-2BEFE425466A}" presName="rootConnector1" presStyleLbl="node1" presStyleIdx="0" presStyleCnt="0"/>
      <dgm:spPr/>
    </dgm:pt>
    <dgm:pt modelId="{00427783-0E2C-48A4-A300-A4F74CCD1736}" type="pres">
      <dgm:prSet presAssocID="{22D2EABE-3C24-476D-AFEA-2BEFE425466A}" presName="hierChild2" presStyleCnt="0"/>
      <dgm:spPr/>
    </dgm:pt>
    <dgm:pt modelId="{27BF3E72-4A4F-4E25-9B5B-C15DA9F5DF95}" type="pres">
      <dgm:prSet presAssocID="{F8AAEBEC-1340-4221-B62C-55ED2E5A4619}" presName="Name35" presStyleLbl="parChTrans1D2" presStyleIdx="0" presStyleCnt="2"/>
      <dgm:spPr/>
    </dgm:pt>
    <dgm:pt modelId="{F20426B6-8E32-452A-9C77-1EE579CEA8F1}" type="pres">
      <dgm:prSet presAssocID="{F2D08AC7-C22C-4EA6-A2E8-2F2AA424C53A}" presName="hierRoot2" presStyleCnt="0">
        <dgm:presLayoutVars>
          <dgm:hierBranch/>
        </dgm:presLayoutVars>
      </dgm:prSet>
      <dgm:spPr/>
    </dgm:pt>
    <dgm:pt modelId="{62EF6415-2C76-410E-AF68-71DD2DC3B795}" type="pres">
      <dgm:prSet presAssocID="{F2D08AC7-C22C-4EA6-A2E8-2F2AA424C53A}" presName="rootComposite" presStyleCnt="0"/>
      <dgm:spPr/>
    </dgm:pt>
    <dgm:pt modelId="{33A51F4B-22A1-47F7-A73E-0016AB772443}" type="pres">
      <dgm:prSet presAssocID="{F2D08AC7-C22C-4EA6-A2E8-2F2AA424C53A}" presName="rootText" presStyleLbl="node2" presStyleIdx="0" presStyleCnt="2">
        <dgm:presLayoutVars>
          <dgm:chPref val="3"/>
        </dgm:presLayoutVars>
      </dgm:prSet>
      <dgm:spPr/>
    </dgm:pt>
    <dgm:pt modelId="{4BF9957D-0503-4A73-8E2B-04FF8EC4842B}" type="pres">
      <dgm:prSet presAssocID="{F2D08AC7-C22C-4EA6-A2E8-2F2AA424C53A}" presName="rootConnector" presStyleLbl="node2" presStyleIdx="0" presStyleCnt="2"/>
      <dgm:spPr/>
    </dgm:pt>
    <dgm:pt modelId="{AC58E75E-B7C1-4929-AEB7-2EB8FB5E3607}" type="pres">
      <dgm:prSet presAssocID="{F2D08AC7-C22C-4EA6-A2E8-2F2AA424C53A}" presName="hierChild4" presStyleCnt="0"/>
      <dgm:spPr/>
    </dgm:pt>
    <dgm:pt modelId="{20D2F546-68AC-4BAD-BA6A-BCB403C50D7C}" type="pres">
      <dgm:prSet presAssocID="{F2D08AC7-C22C-4EA6-A2E8-2F2AA424C53A}" presName="hierChild5" presStyleCnt="0"/>
      <dgm:spPr/>
    </dgm:pt>
    <dgm:pt modelId="{62A34E58-B961-483C-830B-78AF09D46B86}" type="pres">
      <dgm:prSet presAssocID="{8116AE93-DF7A-4DF7-9083-DF4A6941F903}" presName="Name35" presStyleLbl="parChTrans1D2" presStyleIdx="1" presStyleCnt="2"/>
      <dgm:spPr/>
    </dgm:pt>
    <dgm:pt modelId="{0A7FD005-6D9E-4700-851C-B082AEACFC56}" type="pres">
      <dgm:prSet presAssocID="{978F5593-E08D-484A-8555-6C179E4B4994}" presName="hierRoot2" presStyleCnt="0">
        <dgm:presLayoutVars>
          <dgm:hierBranch/>
        </dgm:presLayoutVars>
      </dgm:prSet>
      <dgm:spPr/>
    </dgm:pt>
    <dgm:pt modelId="{CCA8C9BC-E356-4C3E-8A3B-59408CC48788}" type="pres">
      <dgm:prSet presAssocID="{978F5593-E08D-484A-8555-6C179E4B4994}" presName="rootComposite" presStyleCnt="0"/>
      <dgm:spPr/>
    </dgm:pt>
    <dgm:pt modelId="{0EAB627A-711F-42D8-B223-3D48A204F2D0}" type="pres">
      <dgm:prSet presAssocID="{978F5593-E08D-484A-8555-6C179E4B4994}" presName="rootText" presStyleLbl="node2" presStyleIdx="1" presStyleCnt="2">
        <dgm:presLayoutVars>
          <dgm:chPref val="3"/>
        </dgm:presLayoutVars>
      </dgm:prSet>
      <dgm:spPr/>
    </dgm:pt>
    <dgm:pt modelId="{8BABF34F-015F-44CF-9136-D40D631842BE}" type="pres">
      <dgm:prSet presAssocID="{978F5593-E08D-484A-8555-6C179E4B4994}" presName="rootConnector" presStyleLbl="node2" presStyleIdx="1" presStyleCnt="2"/>
      <dgm:spPr/>
    </dgm:pt>
    <dgm:pt modelId="{D0C561B9-14B5-40AE-9997-5FCEBD79E428}" type="pres">
      <dgm:prSet presAssocID="{978F5593-E08D-484A-8555-6C179E4B4994}" presName="hierChild4" presStyleCnt="0"/>
      <dgm:spPr/>
    </dgm:pt>
    <dgm:pt modelId="{A3195807-5305-42E6-BC94-C3438419278A}" type="pres">
      <dgm:prSet presAssocID="{978F5593-E08D-484A-8555-6C179E4B4994}" presName="hierChild5" presStyleCnt="0"/>
      <dgm:spPr/>
    </dgm:pt>
    <dgm:pt modelId="{C92926DC-5C00-41E3-935C-B2B793F5850C}" type="pres">
      <dgm:prSet presAssocID="{22D2EABE-3C24-476D-AFEA-2BEFE425466A}" presName="hierChild3" presStyleCnt="0"/>
      <dgm:spPr/>
    </dgm:pt>
  </dgm:ptLst>
  <dgm:cxnLst>
    <dgm:cxn modelId="{832EF6EE-338A-4078-BA28-260E991870AF}" srcId="{22D2EABE-3C24-476D-AFEA-2BEFE425466A}" destId="{F2D08AC7-C22C-4EA6-A2E8-2F2AA424C53A}" srcOrd="0" destOrd="0" parTransId="{F8AAEBEC-1340-4221-B62C-55ED2E5A4619}" sibTransId="{27828859-F523-411B-B4E5-90930520B210}"/>
    <dgm:cxn modelId="{7A38D717-5094-4127-9D0D-0D72657770DF}" type="presOf" srcId="{F2D08AC7-C22C-4EA6-A2E8-2F2AA424C53A}" destId="{4BF9957D-0503-4A73-8E2B-04FF8EC4842B}" srcOrd="1" destOrd="0" presId="urn:microsoft.com/office/officeart/2005/8/layout/orgChart1"/>
    <dgm:cxn modelId="{01587F54-0281-4D2F-BE83-B6E127D151A3}" type="presOf" srcId="{8116AE93-DF7A-4DF7-9083-DF4A6941F903}" destId="{62A34E58-B961-483C-830B-78AF09D46B86}" srcOrd="0" destOrd="0" presId="urn:microsoft.com/office/officeart/2005/8/layout/orgChart1"/>
    <dgm:cxn modelId="{FEAA6CF0-61BA-45DD-A7EE-2A6694AE5D86}" srcId="{22D2EABE-3C24-476D-AFEA-2BEFE425466A}" destId="{978F5593-E08D-484A-8555-6C179E4B4994}" srcOrd="1" destOrd="0" parTransId="{8116AE93-DF7A-4DF7-9083-DF4A6941F903}" sibTransId="{070A0DE9-C2E4-4275-ADAC-E40409079F85}"/>
    <dgm:cxn modelId="{82734F8F-2B6D-42F5-8C54-228BB22F922B}" srcId="{F8E897C4-123A-4C0B-A43F-2845215AF50C}" destId="{22D2EABE-3C24-476D-AFEA-2BEFE425466A}" srcOrd="0" destOrd="0" parTransId="{D0496A24-A3D1-401C-8D0C-3F406E93F59E}" sibTransId="{B698ED93-69EF-4769-9EB0-7FFBE11412A6}"/>
    <dgm:cxn modelId="{3FFB4B57-79D6-4A8E-B862-F1EF262760B1}" type="presOf" srcId="{22D2EABE-3C24-476D-AFEA-2BEFE425466A}" destId="{DC555421-2056-449B-9E97-2EE04EDED5EA}" srcOrd="0" destOrd="0" presId="urn:microsoft.com/office/officeart/2005/8/layout/orgChart1"/>
    <dgm:cxn modelId="{C8646274-C4EE-4A3B-8B26-E933771B83A1}" type="presOf" srcId="{978F5593-E08D-484A-8555-6C179E4B4994}" destId="{0EAB627A-711F-42D8-B223-3D48A204F2D0}" srcOrd="0" destOrd="0" presId="urn:microsoft.com/office/officeart/2005/8/layout/orgChart1"/>
    <dgm:cxn modelId="{C4A14427-5651-4732-BA06-58816BDB17A5}" type="presOf" srcId="{F8AAEBEC-1340-4221-B62C-55ED2E5A4619}" destId="{27BF3E72-4A4F-4E25-9B5B-C15DA9F5DF95}" srcOrd="0" destOrd="0" presId="urn:microsoft.com/office/officeart/2005/8/layout/orgChart1"/>
    <dgm:cxn modelId="{40BCBF45-8E69-41D5-9B48-A77419AC953A}" type="presOf" srcId="{F2D08AC7-C22C-4EA6-A2E8-2F2AA424C53A}" destId="{33A51F4B-22A1-47F7-A73E-0016AB772443}" srcOrd="0" destOrd="0" presId="urn:microsoft.com/office/officeart/2005/8/layout/orgChart1"/>
    <dgm:cxn modelId="{BD3D21C4-1B6E-4D99-A359-BB8FD8E964A7}" type="presOf" srcId="{F8E897C4-123A-4C0B-A43F-2845215AF50C}" destId="{1E04C167-8947-4218-9820-B447A70A0FB8}" srcOrd="0" destOrd="0" presId="urn:microsoft.com/office/officeart/2005/8/layout/orgChart1"/>
    <dgm:cxn modelId="{59AA604D-B0FC-4883-8287-804DE2A98B44}" type="presOf" srcId="{978F5593-E08D-484A-8555-6C179E4B4994}" destId="{8BABF34F-015F-44CF-9136-D40D631842BE}" srcOrd="1" destOrd="0" presId="urn:microsoft.com/office/officeart/2005/8/layout/orgChart1"/>
    <dgm:cxn modelId="{79FC53A5-6EE9-4B8B-9FB3-7E1F8F8AE76D}" type="presOf" srcId="{22D2EABE-3C24-476D-AFEA-2BEFE425466A}" destId="{E210B001-D4A7-4401-9B27-EE974E0CFBDA}" srcOrd="1" destOrd="0" presId="urn:microsoft.com/office/officeart/2005/8/layout/orgChart1"/>
    <dgm:cxn modelId="{0B87E77E-9857-4B70-8250-BE5585D98AD4}" type="presParOf" srcId="{1E04C167-8947-4218-9820-B447A70A0FB8}" destId="{293C0808-A3E7-4D44-86F5-9A07C25C5372}" srcOrd="0" destOrd="0" presId="urn:microsoft.com/office/officeart/2005/8/layout/orgChart1"/>
    <dgm:cxn modelId="{88D9A191-8B84-479B-8BA3-4933010ACFC6}" type="presParOf" srcId="{293C0808-A3E7-4D44-86F5-9A07C25C5372}" destId="{0CEEFCEE-C0B9-4D91-897F-FFE5D453CC08}" srcOrd="0" destOrd="0" presId="urn:microsoft.com/office/officeart/2005/8/layout/orgChart1"/>
    <dgm:cxn modelId="{AA2D7622-BD85-4BC5-926A-252B9B3D9536}" type="presParOf" srcId="{0CEEFCEE-C0B9-4D91-897F-FFE5D453CC08}" destId="{DC555421-2056-449B-9E97-2EE04EDED5EA}" srcOrd="0" destOrd="0" presId="urn:microsoft.com/office/officeart/2005/8/layout/orgChart1"/>
    <dgm:cxn modelId="{9A52D933-8B90-4BB9-A6D1-86DE5E7F8CFC}" type="presParOf" srcId="{0CEEFCEE-C0B9-4D91-897F-FFE5D453CC08}" destId="{E210B001-D4A7-4401-9B27-EE974E0CFBDA}" srcOrd="1" destOrd="0" presId="urn:microsoft.com/office/officeart/2005/8/layout/orgChart1"/>
    <dgm:cxn modelId="{DCA6F019-48C1-4E07-A750-1BFE4F79C684}" type="presParOf" srcId="{293C0808-A3E7-4D44-86F5-9A07C25C5372}" destId="{00427783-0E2C-48A4-A300-A4F74CCD1736}" srcOrd="1" destOrd="0" presId="urn:microsoft.com/office/officeart/2005/8/layout/orgChart1"/>
    <dgm:cxn modelId="{7037DF2E-28F7-468D-8886-C2750DD2DCB1}" type="presParOf" srcId="{00427783-0E2C-48A4-A300-A4F74CCD1736}" destId="{27BF3E72-4A4F-4E25-9B5B-C15DA9F5DF95}" srcOrd="0" destOrd="0" presId="urn:microsoft.com/office/officeart/2005/8/layout/orgChart1"/>
    <dgm:cxn modelId="{29D3179E-15C2-4CE2-9A11-D53D361F6A5C}" type="presParOf" srcId="{00427783-0E2C-48A4-A300-A4F74CCD1736}" destId="{F20426B6-8E32-452A-9C77-1EE579CEA8F1}" srcOrd="1" destOrd="0" presId="urn:microsoft.com/office/officeart/2005/8/layout/orgChart1"/>
    <dgm:cxn modelId="{2273AC09-08B8-48B9-9A0A-CB1094CAEF78}" type="presParOf" srcId="{F20426B6-8E32-452A-9C77-1EE579CEA8F1}" destId="{62EF6415-2C76-410E-AF68-71DD2DC3B795}" srcOrd="0" destOrd="0" presId="urn:microsoft.com/office/officeart/2005/8/layout/orgChart1"/>
    <dgm:cxn modelId="{5A31E86A-33CE-4FC9-BCE4-2E010E46CA74}" type="presParOf" srcId="{62EF6415-2C76-410E-AF68-71DD2DC3B795}" destId="{33A51F4B-22A1-47F7-A73E-0016AB772443}" srcOrd="0" destOrd="0" presId="urn:microsoft.com/office/officeart/2005/8/layout/orgChart1"/>
    <dgm:cxn modelId="{B9C42AE1-577A-47D9-AC5D-4CB2B8445B2E}" type="presParOf" srcId="{62EF6415-2C76-410E-AF68-71DD2DC3B795}" destId="{4BF9957D-0503-4A73-8E2B-04FF8EC4842B}" srcOrd="1" destOrd="0" presId="urn:microsoft.com/office/officeart/2005/8/layout/orgChart1"/>
    <dgm:cxn modelId="{2E852ECC-7320-4737-969E-957F121EF686}" type="presParOf" srcId="{F20426B6-8E32-452A-9C77-1EE579CEA8F1}" destId="{AC58E75E-B7C1-4929-AEB7-2EB8FB5E3607}" srcOrd="1" destOrd="0" presId="urn:microsoft.com/office/officeart/2005/8/layout/orgChart1"/>
    <dgm:cxn modelId="{E4CCB12B-74EF-4C08-9EC2-5783EFDBF910}" type="presParOf" srcId="{F20426B6-8E32-452A-9C77-1EE579CEA8F1}" destId="{20D2F546-68AC-4BAD-BA6A-BCB403C50D7C}" srcOrd="2" destOrd="0" presId="urn:microsoft.com/office/officeart/2005/8/layout/orgChart1"/>
    <dgm:cxn modelId="{2B1C21DE-DC80-455C-9A42-5F7560AC3CC9}" type="presParOf" srcId="{00427783-0E2C-48A4-A300-A4F74CCD1736}" destId="{62A34E58-B961-483C-830B-78AF09D46B86}" srcOrd="2" destOrd="0" presId="urn:microsoft.com/office/officeart/2005/8/layout/orgChart1"/>
    <dgm:cxn modelId="{3977D2D9-48C8-4567-BC6B-1F15EDBA01A0}" type="presParOf" srcId="{00427783-0E2C-48A4-A300-A4F74CCD1736}" destId="{0A7FD005-6D9E-4700-851C-B082AEACFC56}" srcOrd="3" destOrd="0" presId="urn:microsoft.com/office/officeart/2005/8/layout/orgChart1"/>
    <dgm:cxn modelId="{0F501B59-9D1E-4DBD-863D-C8D9C54FC0FE}" type="presParOf" srcId="{0A7FD005-6D9E-4700-851C-B082AEACFC56}" destId="{CCA8C9BC-E356-4C3E-8A3B-59408CC48788}" srcOrd="0" destOrd="0" presId="urn:microsoft.com/office/officeart/2005/8/layout/orgChart1"/>
    <dgm:cxn modelId="{12D60244-595F-42C8-9BD1-371FEE46CB59}" type="presParOf" srcId="{CCA8C9BC-E356-4C3E-8A3B-59408CC48788}" destId="{0EAB627A-711F-42D8-B223-3D48A204F2D0}" srcOrd="0" destOrd="0" presId="urn:microsoft.com/office/officeart/2005/8/layout/orgChart1"/>
    <dgm:cxn modelId="{B8C66CB2-5433-4E9C-A85F-686B7D34F66F}" type="presParOf" srcId="{CCA8C9BC-E356-4C3E-8A3B-59408CC48788}" destId="{8BABF34F-015F-44CF-9136-D40D631842BE}" srcOrd="1" destOrd="0" presId="urn:microsoft.com/office/officeart/2005/8/layout/orgChart1"/>
    <dgm:cxn modelId="{840AACE2-78B5-47D7-B946-39E1EC9D637D}" type="presParOf" srcId="{0A7FD005-6D9E-4700-851C-B082AEACFC56}" destId="{D0C561B9-14B5-40AE-9997-5FCEBD79E428}" srcOrd="1" destOrd="0" presId="urn:microsoft.com/office/officeart/2005/8/layout/orgChart1"/>
    <dgm:cxn modelId="{3FDF1950-5817-4D22-A76C-4157271181E9}" type="presParOf" srcId="{0A7FD005-6D9E-4700-851C-B082AEACFC56}" destId="{A3195807-5305-42E6-BC94-C3438419278A}" srcOrd="2" destOrd="0" presId="urn:microsoft.com/office/officeart/2005/8/layout/orgChart1"/>
    <dgm:cxn modelId="{ACEB044B-22E4-45A0-AF8B-866DC245256F}" type="presParOf" srcId="{293C0808-A3E7-4D44-86F5-9A07C25C5372}" destId="{C92926DC-5C00-41E3-935C-B2B793F5850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EE59B-0F59-47AF-86D4-F517F618D569}" type="datetimeFigureOut">
              <a:rPr lang="en-US" smtClean="0"/>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4B8F-B53C-4806-B2C9-C76ECE06702C}" type="slidenum">
              <a:rPr lang="en-US" smtClean="0"/>
              <a:t>‹#›</a:t>
            </a:fld>
            <a:endParaRPr lang="en-US"/>
          </a:p>
        </p:txBody>
      </p:sp>
    </p:spTree>
    <p:extLst>
      <p:ext uri="{BB962C8B-B14F-4D97-AF65-F5344CB8AC3E}">
        <p14:creationId xmlns:p14="http://schemas.microsoft.com/office/powerpoint/2010/main" val="127139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AADBDC-AF8B-4A9F-8D80-03CFEFEB5B4D}" type="slidenum">
              <a:rPr lang="tr-TR" altLang="en-US"/>
              <a:pPr eaLnBrk="1" hangingPunct="1"/>
              <a:t>36</a:t>
            </a:fld>
            <a:endParaRPr lang="tr-TR" alt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tr-TR" altLang="en-US" smtClean="0"/>
              <a:t>Elde edilen veriler daha önceden belirlenen temalara göre özetlenir ve yorumlanır.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03E358-3F01-43BD-95DC-05A89A1AF016}"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22036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3E358-3F01-43BD-95DC-05A89A1AF016}"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16167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3E358-3F01-43BD-95DC-05A89A1AF016}"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1659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3E358-3F01-43BD-95DC-05A89A1AF016}"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130046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3E358-3F01-43BD-95DC-05A89A1AF016}"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147902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03E358-3F01-43BD-95DC-05A89A1AF016}"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18293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03E358-3F01-43BD-95DC-05A89A1AF016}"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226038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03E358-3F01-43BD-95DC-05A89A1AF016}"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381051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3E358-3F01-43BD-95DC-05A89A1AF016}"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17089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3E358-3F01-43BD-95DC-05A89A1AF016}"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42923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3E358-3F01-43BD-95DC-05A89A1AF016}"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90882-1A91-4156-A8D7-2254FE027482}" type="slidenum">
              <a:rPr lang="en-US" smtClean="0"/>
              <a:t>‹#›</a:t>
            </a:fld>
            <a:endParaRPr lang="en-US"/>
          </a:p>
        </p:txBody>
      </p:sp>
    </p:spTree>
    <p:extLst>
      <p:ext uri="{BB962C8B-B14F-4D97-AF65-F5344CB8AC3E}">
        <p14:creationId xmlns:p14="http://schemas.microsoft.com/office/powerpoint/2010/main" val="152973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3E358-3F01-43BD-95DC-05A89A1AF016}" type="datetimeFigureOut">
              <a:rPr lang="en-US" smtClean="0"/>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0882-1A91-4156-A8D7-2254FE027482}" type="slidenum">
              <a:rPr lang="en-US" smtClean="0"/>
              <a:t>‹#›</a:t>
            </a:fld>
            <a:endParaRPr lang="en-US"/>
          </a:p>
        </p:txBody>
      </p:sp>
    </p:spTree>
    <p:extLst>
      <p:ext uri="{BB962C8B-B14F-4D97-AF65-F5344CB8AC3E}">
        <p14:creationId xmlns:p14="http://schemas.microsoft.com/office/powerpoint/2010/main" val="105213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Bölüm 10: Korelasyon-Regresyon Analizleri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6449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24" y="1556792"/>
            <a:ext cx="12399346" cy="697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0192" y="5805264"/>
            <a:ext cx="2664296" cy="1015663"/>
          </a:xfrm>
          <a:prstGeom prst="rect">
            <a:avLst/>
          </a:prstGeom>
          <a:noFill/>
        </p:spPr>
        <p:txBody>
          <a:bodyPr wrap="square" rtlCol="0">
            <a:spAutoFit/>
          </a:bodyPr>
          <a:lstStyle/>
          <a:p>
            <a:r>
              <a:rPr lang="tr-TR" dirty="0"/>
              <a:t> </a:t>
            </a:r>
            <a:r>
              <a:rPr lang="tr-TR" sz="1400" dirty="0"/>
              <a:t>K</a:t>
            </a:r>
            <a:r>
              <a:rPr lang="tr-TR" sz="1400" dirty="0" smtClean="0"/>
              <a:t>orelasyon katsayısı türü (Pearson), ilişkinin yönü (2 tailed) ve flag sign. Corr. anlamlılık oranının gösterimi.</a:t>
            </a:r>
            <a:endParaRPr lang="en-US" sz="1400" dirty="0"/>
          </a:p>
        </p:txBody>
      </p:sp>
    </p:spTree>
    <p:extLst>
      <p:ext uri="{BB962C8B-B14F-4D97-AF65-F5344CB8AC3E}">
        <p14:creationId xmlns:p14="http://schemas.microsoft.com/office/powerpoint/2010/main" val="715520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Bulgular ve yorum</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33337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41067" y="1772816"/>
            <a:ext cx="3168352" cy="1477328"/>
          </a:xfrm>
          <a:prstGeom prst="rect">
            <a:avLst/>
          </a:prstGeom>
          <a:noFill/>
        </p:spPr>
        <p:txBody>
          <a:bodyPr wrap="square" rtlCol="0">
            <a:spAutoFit/>
          </a:bodyPr>
          <a:lstStyle/>
          <a:p>
            <a:r>
              <a:rPr lang="tr-TR" dirty="0" smtClean="0"/>
              <a:t>Tabloya göre,   anlamlılık oranı 0,05’ten küçük olup, iki değişken arası anlamlı ve pozitif bir ilişki mevcuttur.  r (</a:t>
            </a:r>
            <a:r>
              <a:rPr lang="tr-TR" baseline="-25000" dirty="0" smtClean="0"/>
              <a:t>155</a:t>
            </a:r>
            <a:r>
              <a:rPr lang="tr-TR" dirty="0" smtClean="0"/>
              <a:t>)= ,73, p &lt;0,01. H1 kabul.</a:t>
            </a:r>
            <a:endParaRPr lang="en-US" dirty="0"/>
          </a:p>
        </p:txBody>
      </p:sp>
    </p:spTree>
    <p:extLst>
      <p:ext uri="{BB962C8B-B14F-4D97-AF65-F5344CB8AC3E}">
        <p14:creationId xmlns:p14="http://schemas.microsoft.com/office/powerpoint/2010/main" val="98799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Çoklu Korelasyon Analizi</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962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4008" y="1916832"/>
            <a:ext cx="4320480" cy="646331"/>
          </a:xfrm>
          <a:prstGeom prst="rect">
            <a:avLst/>
          </a:prstGeom>
          <a:noFill/>
        </p:spPr>
        <p:txBody>
          <a:bodyPr wrap="square" rtlCol="0">
            <a:spAutoFit/>
          </a:bodyPr>
          <a:lstStyle/>
          <a:p>
            <a:r>
              <a:rPr lang="tr-TR" b="1" dirty="0" smtClean="0"/>
              <a:t>Değişkenler arası çoklu korelasyon  analizi</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7364456"/>
              </p:ext>
            </p:extLst>
          </p:nvPr>
        </p:nvGraphicFramePr>
        <p:xfrm>
          <a:off x="4932040" y="2563163"/>
          <a:ext cx="3888432" cy="2264096"/>
        </p:xfrm>
        <a:graphic>
          <a:graphicData uri="http://schemas.openxmlformats.org/drawingml/2006/table">
            <a:tbl>
              <a:tblPr firstRow="1" bandRow="1">
                <a:tableStyleId>{5C22544A-7EE6-4342-B048-85BDC9FD1C3A}</a:tableStyleId>
              </a:tblPr>
              <a:tblGrid>
                <a:gridCol w="1656184"/>
                <a:gridCol w="792088"/>
                <a:gridCol w="864096"/>
                <a:gridCol w="576064"/>
              </a:tblGrid>
              <a:tr h="801056">
                <a:tc>
                  <a:txBody>
                    <a:bodyPr/>
                    <a:lstStyle/>
                    <a:p>
                      <a:r>
                        <a:rPr lang="tr-TR" dirty="0" smtClean="0"/>
                        <a:t>Değişkenler</a:t>
                      </a:r>
                      <a:endParaRPr lang="en-US" dirty="0"/>
                    </a:p>
                  </a:txBody>
                  <a:tcPr/>
                </a:tc>
                <a:tc>
                  <a:txBody>
                    <a:bodyPr/>
                    <a:lstStyle/>
                    <a:p>
                      <a:r>
                        <a:rPr lang="tr-TR" dirty="0" smtClean="0"/>
                        <a:t>1</a:t>
                      </a:r>
                      <a:endParaRPr lang="en-US" dirty="0"/>
                    </a:p>
                  </a:txBody>
                  <a:tcPr/>
                </a:tc>
                <a:tc>
                  <a:txBody>
                    <a:bodyPr/>
                    <a:lstStyle/>
                    <a:p>
                      <a:r>
                        <a:rPr lang="tr-TR" dirty="0" smtClean="0"/>
                        <a:t>2</a:t>
                      </a:r>
                      <a:endParaRPr lang="en-US" dirty="0"/>
                    </a:p>
                  </a:txBody>
                  <a:tcPr/>
                </a:tc>
                <a:tc>
                  <a:txBody>
                    <a:bodyPr/>
                    <a:lstStyle/>
                    <a:p>
                      <a:r>
                        <a:rPr lang="tr-TR" dirty="0" smtClean="0"/>
                        <a:t>3</a:t>
                      </a:r>
                      <a:endParaRPr lang="en-US" dirty="0"/>
                    </a:p>
                  </a:txBody>
                  <a:tcPr/>
                </a:tc>
              </a:tr>
              <a:tr h="320422">
                <a:tc>
                  <a:txBody>
                    <a:bodyPr/>
                    <a:lstStyle/>
                    <a:p>
                      <a:r>
                        <a:rPr lang="tr-TR" dirty="0" smtClean="0"/>
                        <a:t>1.Yaş</a:t>
                      </a:r>
                      <a:endParaRPr lang="en-US" dirty="0"/>
                    </a:p>
                  </a:txBody>
                  <a:tcPr/>
                </a:tc>
                <a:tc>
                  <a:txBody>
                    <a:bodyPr/>
                    <a:lstStyle/>
                    <a:p>
                      <a:r>
                        <a:rPr lang="tr-TR" dirty="0" smtClean="0"/>
                        <a:t>-</a:t>
                      </a:r>
                      <a:endParaRPr lang="en-US" dirty="0"/>
                    </a:p>
                  </a:txBody>
                  <a:tcPr/>
                </a:tc>
                <a:tc>
                  <a:txBody>
                    <a:bodyPr/>
                    <a:lstStyle/>
                    <a:p>
                      <a:endParaRPr lang="en-US" dirty="0"/>
                    </a:p>
                  </a:txBody>
                  <a:tcPr/>
                </a:tc>
                <a:tc>
                  <a:txBody>
                    <a:bodyPr/>
                    <a:lstStyle/>
                    <a:p>
                      <a:endParaRPr lang="en-US" dirty="0"/>
                    </a:p>
                  </a:txBody>
                  <a:tcPr/>
                </a:tc>
              </a:tr>
              <a:tr h="320422">
                <a:tc>
                  <a:txBody>
                    <a:bodyPr/>
                    <a:lstStyle/>
                    <a:p>
                      <a:r>
                        <a:rPr lang="tr-TR" dirty="0" smtClean="0"/>
                        <a:t>2.İletişim</a:t>
                      </a:r>
                      <a:endParaRPr lang="en-US" dirty="0"/>
                    </a:p>
                  </a:txBody>
                  <a:tcPr/>
                </a:tc>
                <a:tc>
                  <a:txBody>
                    <a:bodyPr/>
                    <a:lstStyle/>
                    <a:p>
                      <a:r>
                        <a:rPr lang="tr-TR" dirty="0" smtClean="0"/>
                        <a:t>,28**</a:t>
                      </a:r>
                      <a:endParaRPr lang="en-US" dirty="0"/>
                    </a:p>
                  </a:txBody>
                  <a:tcPr/>
                </a:tc>
                <a:tc>
                  <a:txBody>
                    <a:bodyPr/>
                    <a:lstStyle/>
                    <a:p>
                      <a:r>
                        <a:rPr lang="tr-TR" dirty="0" smtClean="0"/>
                        <a:t>-</a:t>
                      </a:r>
                      <a:endParaRPr lang="en-US" dirty="0"/>
                    </a:p>
                  </a:txBody>
                  <a:tcPr/>
                </a:tc>
                <a:tc>
                  <a:txBody>
                    <a:bodyPr/>
                    <a:lstStyle/>
                    <a:p>
                      <a:endParaRPr lang="en-US" dirty="0"/>
                    </a:p>
                  </a:txBody>
                  <a:tcPr/>
                </a:tc>
              </a:tr>
              <a:tr h="320422">
                <a:tc>
                  <a:txBody>
                    <a:bodyPr/>
                    <a:lstStyle/>
                    <a:p>
                      <a:r>
                        <a:rPr lang="tr-TR" dirty="0" smtClean="0"/>
                        <a:t>3.İş doyumu</a:t>
                      </a:r>
                      <a:endParaRPr lang="en-US" dirty="0"/>
                    </a:p>
                  </a:txBody>
                  <a:tcPr/>
                </a:tc>
                <a:tc>
                  <a:txBody>
                    <a:bodyPr/>
                    <a:lstStyle/>
                    <a:p>
                      <a:r>
                        <a:rPr lang="tr-TR" dirty="0" smtClean="0"/>
                        <a:t>,141</a:t>
                      </a:r>
                      <a:endParaRPr lang="en-US" dirty="0"/>
                    </a:p>
                  </a:txBody>
                  <a:tcPr/>
                </a:tc>
                <a:tc>
                  <a:txBody>
                    <a:bodyPr/>
                    <a:lstStyle/>
                    <a:p>
                      <a:r>
                        <a:rPr lang="tr-TR" dirty="0" smtClean="0"/>
                        <a:t>,73**</a:t>
                      </a:r>
                      <a:endParaRPr lang="en-US" dirty="0"/>
                    </a:p>
                  </a:txBody>
                  <a:tcPr/>
                </a:tc>
                <a:tc>
                  <a:txBody>
                    <a:bodyPr/>
                    <a:lstStyle/>
                    <a:p>
                      <a:r>
                        <a:rPr lang="tr-TR" dirty="0" smtClean="0"/>
                        <a:t>-</a:t>
                      </a:r>
                      <a:endParaRPr lang="en-US" dirty="0"/>
                    </a:p>
                  </a:txBody>
                  <a:tcPr/>
                </a:tc>
              </a:tr>
              <a:tr h="320422">
                <a:tc gridSpan="4">
                  <a:txBody>
                    <a:bodyPr/>
                    <a:lstStyle/>
                    <a:p>
                      <a:r>
                        <a:rPr lang="tr-TR" dirty="0" smtClean="0"/>
                        <a:t>** p &lt;</a:t>
                      </a:r>
                      <a:r>
                        <a:rPr lang="tr-TR" baseline="0" dirty="0" smtClean="0"/>
                        <a:t> 0,001</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6" name="TextBox 5"/>
          <p:cNvSpPr txBox="1"/>
          <p:nvPr/>
        </p:nvSpPr>
        <p:spPr>
          <a:xfrm>
            <a:off x="107504" y="5085184"/>
            <a:ext cx="9001000" cy="1569660"/>
          </a:xfrm>
          <a:prstGeom prst="rect">
            <a:avLst/>
          </a:prstGeom>
          <a:noFill/>
        </p:spPr>
        <p:txBody>
          <a:bodyPr wrap="square" rtlCol="0">
            <a:spAutoFit/>
          </a:bodyPr>
          <a:lstStyle/>
          <a:p>
            <a:r>
              <a:rPr lang="tr-TR" sz="1600" dirty="0" smtClean="0"/>
              <a:t>Yaş ile iletişim kalitesi arasında anlamlı ve pozitif yönlü bir ilişki vardır.  r </a:t>
            </a:r>
            <a:r>
              <a:rPr lang="tr-TR" sz="1600" baseline="-25000" dirty="0" smtClean="0"/>
              <a:t>(155) </a:t>
            </a:r>
            <a:r>
              <a:rPr lang="tr-TR" sz="1600" dirty="0" smtClean="0"/>
              <a:t>= ,28, p&lt; 0,001  (kabul)</a:t>
            </a:r>
          </a:p>
          <a:p>
            <a:r>
              <a:rPr lang="tr-TR" sz="1600" dirty="0" smtClean="0"/>
              <a:t>İletişim kalitesi ve iş doyumu arasında anlamlı  ve pozitif bir yönlü ilişki vardır.  </a:t>
            </a:r>
            <a:r>
              <a:rPr lang="tr-TR" sz="1600" dirty="0"/>
              <a:t>r </a:t>
            </a:r>
            <a:r>
              <a:rPr lang="tr-TR" sz="1600" baseline="-25000" dirty="0"/>
              <a:t>(155) </a:t>
            </a:r>
            <a:r>
              <a:rPr lang="tr-TR" sz="1600" dirty="0"/>
              <a:t>= ,73, p&lt; </a:t>
            </a:r>
            <a:r>
              <a:rPr lang="tr-TR" sz="1600" dirty="0" smtClean="0"/>
              <a:t>0,001 (Kabul)</a:t>
            </a:r>
          </a:p>
          <a:p>
            <a:r>
              <a:rPr lang="tr-TR" sz="1600" dirty="0" smtClean="0"/>
              <a:t>Yaş ile iş doyumu arasında </a:t>
            </a:r>
            <a:r>
              <a:rPr lang="tr-TR" sz="1600" dirty="0"/>
              <a:t>anlamlı ve pozitif yönlü bir ilişki </a:t>
            </a:r>
            <a:r>
              <a:rPr lang="tr-TR" sz="1600" dirty="0" smtClean="0"/>
              <a:t>vardır.</a:t>
            </a:r>
            <a:r>
              <a:rPr lang="tr-TR" sz="1600" dirty="0"/>
              <a:t> </a:t>
            </a:r>
            <a:r>
              <a:rPr lang="tr-TR" sz="1600" dirty="0" smtClean="0"/>
              <a:t> r</a:t>
            </a:r>
            <a:r>
              <a:rPr lang="tr-TR" sz="1600" baseline="-25000" dirty="0" smtClean="0"/>
              <a:t>(155</a:t>
            </a:r>
            <a:r>
              <a:rPr lang="tr-TR" sz="1600" baseline="-25000" dirty="0"/>
              <a:t>) </a:t>
            </a:r>
            <a:r>
              <a:rPr lang="tr-TR" sz="1600" dirty="0"/>
              <a:t>= </a:t>
            </a:r>
            <a:r>
              <a:rPr lang="tr-TR" sz="1600" dirty="0" smtClean="0"/>
              <a:t>,14, </a:t>
            </a:r>
            <a:r>
              <a:rPr lang="tr-TR" sz="1600" dirty="0"/>
              <a:t>p&lt; </a:t>
            </a:r>
            <a:r>
              <a:rPr lang="tr-TR" sz="1600" dirty="0" smtClean="0"/>
              <a:t>0,081 (Red )</a:t>
            </a:r>
          </a:p>
          <a:p>
            <a:endParaRPr lang="tr-TR" sz="1600" dirty="0"/>
          </a:p>
          <a:p>
            <a:r>
              <a:rPr lang="tr-TR" sz="1600" dirty="0" smtClean="0"/>
              <a:t> Yani «Yaş ile iletişim kalitesi » ve «işdoyumu ve iletişim kalitesi» birlikte artıp azalmaktadır. </a:t>
            </a:r>
            <a:endParaRPr lang="tr-TR" sz="1600" dirty="0"/>
          </a:p>
          <a:p>
            <a:endParaRPr lang="en-US" sz="1600" dirty="0"/>
          </a:p>
        </p:txBody>
      </p:sp>
    </p:spTree>
    <p:extLst>
      <p:ext uri="{BB962C8B-B14F-4D97-AF65-F5344CB8AC3E}">
        <p14:creationId xmlns:p14="http://schemas.microsoft.com/office/powerpoint/2010/main" val="98783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581025"/>
          </a:xfrm>
        </p:spPr>
        <p:txBody>
          <a:bodyPr>
            <a:normAutofit fontScale="90000"/>
          </a:bodyPr>
          <a:lstStyle/>
          <a:p>
            <a:pPr eaLnBrk="1" fontAlgn="auto" hangingPunct="1">
              <a:spcAft>
                <a:spcPts val="0"/>
              </a:spcAft>
              <a:defRPr/>
            </a:pPr>
            <a:r>
              <a:rPr lang="tr-TR" dirty="0" smtClean="0"/>
              <a:t>REGRESYON ANALİZİ</a:t>
            </a:r>
            <a:endParaRPr lang="tr-TR" dirty="0"/>
          </a:p>
        </p:txBody>
      </p:sp>
      <p:sp>
        <p:nvSpPr>
          <p:cNvPr id="9219" name="2 İçerik Yer Tutucusu"/>
          <p:cNvSpPr>
            <a:spLocks noGrp="1"/>
          </p:cNvSpPr>
          <p:nvPr>
            <p:ph idx="1"/>
          </p:nvPr>
        </p:nvSpPr>
        <p:spPr>
          <a:xfrm>
            <a:off x="457200" y="1500188"/>
            <a:ext cx="8229600" cy="4824412"/>
          </a:xfrm>
        </p:spPr>
        <p:txBody>
          <a:bodyPr/>
          <a:lstStyle/>
          <a:p>
            <a:pPr eaLnBrk="1" hangingPunct="1"/>
            <a:r>
              <a:rPr lang="tr-TR" altLang="en-US" b="1" i="1" dirty="0" smtClean="0"/>
              <a:t>Regresyon analizi </a:t>
            </a:r>
            <a:r>
              <a:rPr lang="tr-TR" altLang="en-US" dirty="0" smtClean="0"/>
              <a:t>iki değişken arasında sebep-sonuç ilişkisini ararken, sebep-sonuç ilişkisini ortaya çıkarmaz. Meselâ, pazarlama personeli sayısı ile satışlar arasında bir sebep-sonuç ilişkisi arayabiliriz. İlişkinin varlığı ispatlanırsa, personel sayısı artıkça, satışların da artacağı anlamına gelmez. Bu ispat, sadece iki değişken arasında bir birlikteliğin olduğunu gösterir. </a:t>
            </a:r>
          </a:p>
          <a:p>
            <a:pPr eaLnBrk="1" hangingPunct="1"/>
            <a:endParaRPr lang="tr-TR" altLang="en-US" dirty="0" smtClean="0"/>
          </a:p>
        </p:txBody>
      </p:sp>
      <p:sp>
        <p:nvSpPr>
          <p:cNvPr id="4" name="Slayt Numarası Yer Tutucusu 3"/>
          <p:cNvSpPr>
            <a:spLocks noGrp="1"/>
          </p:cNvSpPr>
          <p:nvPr>
            <p:ph type="sldNum" sz="quarter" idx="12"/>
          </p:nvPr>
        </p:nvSpPr>
        <p:spPr/>
        <p:txBody>
          <a:bodyPr/>
          <a:lstStyle/>
          <a:p>
            <a:pPr>
              <a:defRPr/>
            </a:pPr>
            <a:fld id="{B3685016-012D-4583-9D6B-CAB0AE76CBFA}" type="slidenum">
              <a:rPr lang="tr-TR"/>
              <a:pPr>
                <a:defRPr/>
              </a:pPr>
              <a:t>13</a:t>
            </a:fld>
            <a:endParaRPr lang="tr-TR"/>
          </a:p>
        </p:txBody>
      </p:sp>
    </p:spTree>
    <p:extLst>
      <p:ext uri="{BB962C8B-B14F-4D97-AF65-F5344CB8AC3E}">
        <p14:creationId xmlns:p14="http://schemas.microsoft.com/office/powerpoint/2010/main" val="118384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704850"/>
            <a:ext cx="8229600" cy="438150"/>
          </a:xfrm>
        </p:spPr>
        <p:txBody>
          <a:bodyPr>
            <a:normAutofit fontScale="90000"/>
          </a:bodyPr>
          <a:lstStyle/>
          <a:p>
            <a:pPr eaLnBrk="1" hangingPunct="1"/>
            <a:r>
              <a:rPr lang="tr-TR" altLang="en-US" sz="4000" b="1" smtClean="0"/>
              <a:t>Basit Doğrusal Regresyon Analizi</a:t>
            </a:r>
          </a:p>
        </p:txBody>
      </p:sp>
      <p:sp>
        <p:nvSpPr>
          <p:cNvPr id="3" name="2 İçerik Yer Tutucusu"/>
          <p:cNvSpPr>
            <a:spLocks noGrp="1"/>
          </p:cNvSpPr>
          <p:nvPr>
            <p:ph idx="1"/>
          </p:nvPr>
        </p:nvSpPr>
        <p:spPr>
          <a:xfrm>
            <a:off x="457200" y="1428750"/>
            <a:ext cx="8229600" cy="4895850"/>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tr-TR" dirty="0" smtClean="0"/>
              <a:t>Doğrusal regresyon analizi biri bağımlı, diğeri bağımsız değişken arasında nedensellik (illiyet) ilişkisi arayan bir analiz olup, değişkenler arasındaki ilişkiyi tahmin etmeye yarar. Regresyon analizi aşağıdaki sorulara cevap arar</a:t>
            </a:r>
          </a:p>
          <a:p>
            <a:pPr marL="514350" indent="-514350" eaLnBrk="1" fontAlgn="auto" hangingPunct="1">
              <a:spcAft>
                <a:spcPts val="0"/>
              </a:spcAft>
              <a:buClr>
                <a:schemeClr val="accent3"/>
              </a:buClr>
              <a:buFont typeface="+mj-lt"/>
              <a:buAutoNum type="arabicPeriod"/>
              <a:defRPr/>
            </a:pPr>
            <a:r>
              <a:rPr lang="tr-TR" dirty="0" smtClean="0"/>
              <a:t>Bağımsız değişken, bağımlı değişkendeki değişimleri açıklıyor mu?</a:t>
            </a:r>
          </a:p>
          <a:p>
            <a:pPr marL="514350" indent="-514350" eaLnBrk="1" fontAlgn="auto" hangingPunct="1">
              <a:spcAft>
                <a:spcPts val="0"/>
              </a:spcAft>
              <a:buClr>
                <a:schemeClr val="accent3"/>
              </a:buClr>
              <a:buFont typeface="+mj-lt"/>
              <a:buAutoNum type="arabicPeriod"/>
              <a:defRPr/>
            </a:pPr>
            <a:r>
              <a:rPr lang="tr-TR" dirty="0" smtClean="0"/>
              <a:t>Söz konusu bu ilişkinin matematiksel olarak yapısı ve formu nasıldır? </a:t>
            </a:r>
          </a:p>
          <a:p>
            <a:pPr marL="514350" indent="-514350" eaLnBrk="1" fontAlgn="auto" hangingPunct="1">
              <a:spcAft>
                <a:spcPts val="0"/>
              </a:spcAft>
              <a:buClr>
                <a:schemeClr val="accent3"/>
              </a:buClr>
              <a:buFont typeface="+mj-lt"/>
              <a:buAutoNum type="arabicPeriod"/>
              <a:defRPr/>
            </a:pPr>
            <a:r>
              <a:rPr lang="tr-TR" dirty="0" smtClean="0"/>
              <a:t>Bağımlı değişkenin tahminî değerleri nelerdir? </a:t>
            </a:r>
          </a:p>
          <a:p>
            <a:pPr marL="514350" indent="-514350" eaLnBrk="1" fontAlgn="auto" hangingPunct="1">
              <a:spcAft>
                <a:spcPts val="0"/>
              </a:spcAft>
              <a:buClr>
                <a:schemeClr val="accent3"/>
              </a:buClr>
              <a:buFont typeface="+mj-lt"/>
              <a:buAutoNum type="arabicPeriod"/>
              <a:defRPr/>
            </a:pPr>
            <a:r>
              <a:rPr lang="tr-TR" dirty="0" smtClean="0"/>
              <a:t>Bağımsız değişkene gözlem dışı bir değer verildiğinde, bağımlı değişkenin değeri ne olur? </a:t>
            </a:r>
          </a:p>
          <a:p>
            <a:pPr marL="514350" indent="-514350" eaLnBrk="1" fontAlgn="auto" hangingPunct="1">
              <a:spcAft>
                <a:spcPts val="0"/>
              </a:spcAft>
              <a:buClr>
                <a:schemeClr val="accent3"/>
              </a:buClr>
              <a:buFont typeface="+mj-lt"/>
              <a:buAutoNum type="arabicPeriod"/>
              <a:defRPr/>
            </a:pPr>
            <a:r>
              <a:rPr lang="tr-TR" dirty="0" smtClean="0"/>
              <a:t>Belli bir değişkenin ya da değişkenler setinin katkılarını değerlendirirken, diğer bağımsız değişkenler kontrol edilebilir mi?</a:t>
            </a:r>
          </a:p>
          <a:p>
            <a:pPr marL="274320" indent="-274320" eaLnBrk="1" fontAlgn="auto" hangingPunct="1">
              <a:spcAft>
                <a:spcPts val="0"/>
              </a:spcAft>
              <a:buClr>
                <a:schemeClr val="accent3"/>
              </a:buClr>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6780D26F-E31E-4AC1-95C6-AC1C88A8DB0B}" type="slidenum">
              <a:rPr lang="tr-TR"/>
              <a:pPr>
                <a:defRPr/>
              </a:pPr>
              <a:t>14</a:t>
            </a:fld>
            <a:endParaRPr lang="tr-TR"/>
          </a:p>
        </p:txBody>
      </p:sp>
    </p:spTree>
    <p:extLst>
      <p:ext uri="{BB962C8B-B14F-4D97-AF65-F5344CB8AC3E}">
        <p14:creationId xmlns:p14="http://schemas.microsoft.com/office/powerpoint/2010/main" val="152867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438150"/>
          </a:xfrm>
        </p:spPr>
        <p:txBody>
          <a:bodyPr>
            <a:normAutofit fontScale="90000"/>
          </a:bodyPr>
          <a:lstStyle/>
          <a:p>
            <a:pPr eaLnBrk="1" fontAlgn="auto" hangingPunct="1">
              <a:spcAft>
                <a:spcPts val="0"/>
              </a:spcAft>
              <a:defRPr/>
            </a:pPr>
            <a:r>
              <a:rPr lang="tr-TR" sz="4000" b="1" dirty="0" smtClean="0"/>
              <a:t>Regresyon Modelinin </a:t>
            </a:r>
            <a:r>
              <a:rPr lang="tr-TR" sz="4000" b="1" dirty="0" err="1" smtClean="0"/>
              <a:t>Formülasyonu</a:t>
            </a:r>
            <a:endParaRPr lang="tr-TR" sz="4000" b="1" dirty="0"/>
          </a:p>
        </p:txBody>
      </p:sp>
      <p:sp>
        <p:nvSpPr>
          <p:cNvPr id="12291" name="2 İçerik Yer Tutucusu"/>
          <p:cNvSpPr>
            <a:spLocks noGrp="1"/>
          </p:cNvSpPr>
          <p:nvPr>
            <p:ph idx="1"/>
          </p:nvPr>
        </p:nvSpPr>
        <p:spPr>
          <a:xfrm>
            <a:off x="457200" y="1357313"/>
            <a:ext cx="8229600" cy="4967287"/>
          </a:xfrm>
        </p:spPr>
        <p:txBody>
          <a:bodyPr>
            <a:normAutofit fontScale="92500" lnSpcReduction="10000"/>
          </a:bodyPr>
          <a:lstStyle/>
          <a:p>
            <a:pPr eaLnBrk="1" hangingPunct="1"/>
            <a:r>
              <a:rPr lang="tr-TR" altLang="en-US" smtClean="0"/>
              <a:t>Regresyon analizi iki değişken arasında fonksiyonel bir ilişkiyi açıklar. Böyle bir ilişkide bağımsız değişken </a:t>
            </a:r>
            <a:r>
              <a:rPr lang="tr-TR" altLang="en-US" i="1" smtClean="0"/>
              <a:t>X</a:t>
            </a:r>
            <a:r>
              <a:rPr lang="tr-TR" altLang="en-US" smtClean="0"/>
              <a:t> ile bağımlı değişken </a:t>
            </a:r>
            <a:r>
              <a:rPr lang="tr-TR" altLang="en-US" i="1" smtClean="0"/>
              <a:t>Y</a:t>
            </a:r>
            <a:r>
              <a:rPr lang="tr-TR" altLang="en-US" smtClean="0"/>
              <a:t> ile ifâde edilirse, iki değişken arasındaki fonksiyonel ilişki </a:t>
            </a:r>
            <a:r>
              <a:rPr lang="tr-TR" altLang="en-US" i="1" smtClean="0"/>
              <a:t>Y = f(X)</a:t>
            </a:r>
            <a:r>
              <a:rPr lang="tr-TR" altLang="en-US" smtClean="0"/>
              <a:t> şeklinde yazılabilir. </a:t>
            </a:r>
            <a:r>
              <a:rPr lang="tr-TR" altLang="en-US" i="1" smtClean="0"/>
              <a:t>X</a:t>
            </a:r>
            <a:r>
              <a:rPr lang="tr-TR" altLang="en-US" smtClean="0"/>
              <a:t>’e verilen </a:t>
            </a:r>
            <a:r>
              <a:rPr lang="tr-TR" altLang="en-US" i="1" smtClean="0"/>
              <a:t>X</a:t>
            </a:r>
            <a:r>
              <a:rPr lang="tr-TR" altLang="en-US" i="1" baseline="-25000" smtClean="0"/>
              <a:t>i</a:t>
            </a:r>
            <a:r>
              <a:rPr lang="tr-TR" altLang="en-US" smtClean="0"/>
              <a:t> gibi bir değer yerine konulursa </a:t>
            </a:r>
            <a:r>
              <a:rPr lang="tr-TR" altLang="en-US" i="1" smtClean="0"/>
              <a:t>Y</a:t>
            </a:r>
            <a:r>
              <a:rPr lang="tr-TR" altLang="en-US" smtClean="0"/>
              <a:t> tahmin edilebilir.</a:t>
            </a:r>
          </a:p>
          <a:p>
            <a:pPr eaLnBrk="1" hangingPunct="1"/>
            <a:endParaRPr lang="tr-TR" altLang="en-US" smtClean="0"/>
          </a:p>
          <a:p>
            <a:pPr eaLnBrk="1" hangingPunct="1"/>
            <a:endParaRPr lang="tr-TR" altLang="en-US" smtClean="0"/>
          </a:p>
          <a:p>
            <a:pPr eaLnBrk="1" hangingPunct="1"/>
            <a:r>
              <a:rPr lang="tr-TR" altLang="en-US" smtClean="0"/>
              <a:t>Bu denklemde </a:t>
            </a:r>
            <a:r>
              <a:rPr lang="tr-TR" altLang="en-US" i="1" smtClean="0"/>
              <a:t>f(X) = Y</a:t>
            </a:r>
            <a:r>
              <a:rPr lang="tr-TR" altLang="en-US" smtClean="0"/>
              <a:t> olduğuna göre </a:t>
            </a:r>
            <a:r>
              <a:rPr lang="tr-TR" altLang="en-US" i="1" smtClean="0">
                <a:sym typeface="Symbol" pitchFamily="18" charset="2"/>
              </a:rPr>
              <a:t></a:t>
            </a:r>
            <a:r>
              <a:rPr lang="tr-TR" altLang="en-US" i="1" baseline="-25000" smtClean="0"/>
              <a:t>0</a:t>
            </a:r>
            <a:r>
              <a:rPr lang="tr-TR" altLang="en-US" smtClean="0"/>
              <a:t> bir sabit olup, </a:t>
            </a:r>
            <a:r>
              <a:rPr lang="tr-TR" altLang="en-US" i="1" smtClean="0"/>
              <a:t>X=</a:t>
            </a:r>
            <a:r>
              <a:rPr lang="tr-TR" altLang="en-US" smtClean="0"/>
              <a:t>0 iken regresyon doğrusunun </a:t>
            </a:r>
            <a:r>
              <a:rPr lang="tr-TR" altLang="en-US" i="1" smtClean="0"/>
              <a:t>Y</a:t>
            </a:r>
            <a:r>
              <a:rPr lang="tr-TR" altLang="en-US" smtClean="0"/>
              <a:t> ekseni üzerindeki başlangıç noktasıdır. </a:t>
            </a:r>
          </a:p>
        </p:txBody>
      </p:sp>
      <p:sp>
        <p:nvSpPr>
          <p:cNvPr id="12292" name="Rectangle 1"/>
          <p:cNvSpPr>
            <a:spLocks noChangeArrowheads="1"/>
          </p:cNvSpPr>
          <p:nvPr/>
        </p:nvSpPr>
        <p:spPr bwMode="auto">
          <a:xfrm>
            <a:off x="2643188" y="3929063"/>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en-US" sz="3200" b="1" i="1">
                <a:latin typeface="Times New Roman" pitchFamily="18" charset="0"/>
                <a:ea typeface="Calibri" pitchFamily="34" charset="0"/>
                <a:cs typeface="Times New Roman" pitchFamily="18" charset="0"/>
              </a:rPr>
              <a:t>f(X) = </a:t>
            </a:r>
            <a:r>
              <a:rPr lang="tr-TR" altLang="en-US" sz="3200" b="1" i="1">
                <a:latin typeface="Times New Roman" pitchFamily="18" charset="0"/>
                <a:ea typeface="Calibri" pitchFamily="34" charset="0"/>
                <a:cs typeface="Times New Roman" pitchFamily="18" charset="0"/>
                <a:sym typeface="Symbol" pitchFamily="18" charset="2"/>
              </a:rPr>
              <a:t></a:t>
            </a:r>
            <a:r>
              <a:rPr lang="tr-TR" altLang="en-US" sz="3200" b="1" i="1" baseline="-30000">
                <a:latin typeface="Times New Roman" pitchFamily="18" charset="0"/>
                <a:ea typeface="Calibri" pitchFamily="34" charset="0"/>
                <a:cs typeface="Times New Roman" pitchFamily="18" charset="0"/>
              </a:rPr>
              <a:t>0</a:t>
            </a:r>
            <a:r>
              <a:rPr lang="tr-TR" altLang="en-US" sz="3200" b="1" i="1">
                <a:latin typeface="Times New Roman" pitchFamily="18" charset="0"/>
                <a:ea typeface="Calibri" pitchFamily="34" charset="0"/>
                <a:cs typeface="Times New Roman" pitchFamily="18" charset="0"/>
                <a:sym typeface="Symbol" pitchFamily="18" charset="2"/>
              </a:rPr>
              <a:t> + </a:t>
            </a:r>
            <a:r>
              <a:rPr lang="tr-TR" altLang="en-US" sz="3200" b="1" i="1" baseline="-30000">
                <a:latin typeface="Times New Roman" pitchFamily="18" charset="0"/>
                <a:ea typeface="Calibri" pitchFamily="34" charset="0"/>
                <a:cs typeface="Times New Roman" pitchFamily="18" charset="0"/>
              </a:rPr>
              <a:t>1</a:t>
            </a:r>
            <a:r>
              <a:rPr lang="tr-TR" altLang="en-US" sz="3200" b="1" i="1">
                <a:latin typeface="Times New Roman" pitchFamily="18" charset="0"/>
                <a:ea typeface="Calibri" pitchFamily="34" charset="0"/>
                <a:cs typeface="Times New Roman" pitchFamily="18" charset="0"/>
                <a:sym typeface="Symbol" pitchFamily="18" charset="2"/>
              </a:rPr>
              <a:t> X</a:t>
            </a:r>
            <a:r>
              <a:rPr lang="tr-TR" altLang="en-US" sz="3200" b="1" i="1" baseline="-30000">
                <a:latin typeface="Times New Roman" pitchFamily="18" charset="0"/>
                <a:ea typeface="Calibri" pitchFamily="34" charset="0"/>
                <a:cs typeface="Times New Roman" pitchFamily="18" charset="0"/>
                <a:sym typeface="Symbol" pitchFamily="18" charset="2"/>
              </a:rPr>
              <a:t>i</a:t>
            </a:r>
            <a:endParaRPr lang="tr-TR" altLang="en-US" sz="3200" b="1" i="1">
              <a:latin typeface="Times New Roman" pitchFamily="18" charset="0"/>
              <a:ea typeface="Calibri" pitchFamily="34" charset="0"/>
              <a:cs typeface="Times New Roman" pitchFamily="18" charset="0"/>
              <a:sym typeface="Symbol" pitchFamily="18" charset="2"/>
            </a:endParaRPr>
          </a:p>
        </p:txBody>
      </p:sp>
      <p:sp>
        <p:nvSpPr>
          <p:cNvPr id="4" name="Slayt Numarası Yer Tutucusu 3"/>
          <p:cNvSpPr>
            <a:spLocks noGrp="1"/>
          </p:cNvSpPr>
          <p:nvPr>
            <p:ph type="sldNum" sz="quarter" idx="12"/>
          </p:nvPr>
        </p:nvSpPr>
        <p:spPr/>
        <p:txBody>
          <a:bodyPr/>
          <a:lstStyle/>
          <a:p>
            <a:pPr>
              <a:defRPr/>
            </a:pPr>
            <a:fld id="{142B6073-5A58-4D3F-A26A-C3DDBCB943A8}" type="slidenum">
              <a:rPr lang="tr-TR"/>
              <a:pPr>
                <a:defRPr/>
              </a:pPr>
              <a:t>15</a:t>
            </a:fld>
            <a:endParaRPr lang="tr-TR"/>
          </a:p>
        </p:txBody>
      </p:sp>
    </p:spTree>
    <p:extLst>
      <p:ext uri="{BB962C8B-B14F-4D97-AF65-F5344CB8AC3E}">
        <p14:creationId xmlns:p14="http://schemas.microsoft.com/office/powerpoint/2010/main" val="268668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57200" y="704850"/>
            <a:ext cx="8229600" cy="723900"/>
          </a:xfrm>
        </p:spPr>
        <p:txBody>
          <a:bodyPr/>
          <a:lstStyle/>
          <a:p>
            <a:pPr eaLnBrk="1" hangingPunct="1"/>
            <a:r>
              <a:rPr lang="tr-TR" altLang="en-US" sz="4000" b="1" smtClean="0"/>
              <a:t>Çoklu Regresyon Analizi</a:t>
            </a:r>
          </a:p>
        </p:txBody>
      </p:sp>
      <p:sp>
        <p:nvSpPr>
          <p:cNvPr id="15363" name="2 İçerik Yer Tutucusu"/>
          <p:cNvSpPr>
            <a:spLocks noGrp="1"/>
          </p:cNvSpPr>
          <p:nvPr>
            <p:ph idx="1"/>
          </p:nvPr>
        </p:nvSpPr>
        <p:spPr>
          <a:xfrm>
            <a:off x="457200" y="1428750"/>
            <a:ext cx="8229600" cy="4895850"/>
          </a:xfrm>
        </p:spPr>
        <p:txBody>
          <a:bodyPr>
            <a:normAutofit fontScale="92500" lnSpcReduction="10000"/>
          </a:bodyPr>
          <a:lstStyle/>
          <a:p>
            <a:pPr eaLnBrk="1" hangingPunct="1"/>
            <a:r>
              <a:rPr lang="tr-TR" altLang="en-US" smtClean="0"/>
              <a:t>Bir olayın </a:t>
            </a:r>
            <a:r>
              <a:rPr lang="tr-TR" altLang="en-US" i="1" smtClean="0"/>
              <a:t>sonuç</a:t>
            </a:r>
            <a:r>
              <a:rPr lang="tr-TR" altLang="en-US" smtClean="0"/>
              <a:t> olarak doğmasına </a:t>
            </a:r>
            <a:r>
              <a:rPr lang="tr-TR" altLang="en-US" i="1" smtClean="0"/>
              <a:t>sebep</a:t>
            </a:r>
            <a:r>
              <a:rPr lang="tr-TR" altLang="en-US" smtClean="0"/>
              <a:t> olan faktörler genelde birden fazladır. Onun için regresyon modelinde bir bağımlı değişkenle birden fazla bağımsız değişkenin ilişkisi aranabilir. Çoklu regresyon, basit regresyon gibi, pazarlama ile ilgili birçok soruya cevap bulabilir.</a:t>
            </a:r>
          </a:p>
          <a:p>
            <a:pPr lvl="2" eaLnBrk="1" hangingPunct="1"/>
            <a:r>
              <a:rPr lang="tr-TR" altLang="en-US" smtClean="0"/>
              <a:t>Satıştaki değişmeler; reklâm harcamaları, fiyatlar ve dağıtım düzeyleri gibi birden fazla bağımsız değişkenle açıklanabilir mi?</a:t>
            </a:r>
          </a:p>
          <a:p>
            <a:pPr lvl="2" eaLnBrk="1" hangingPunct="1"/>
            <a:r>
              <a:rPr lang="tr-TR" altLang="en-US" smtClean="0"/>
              <a:t>Pazar paylarındaki değişmeler; satış gücü hacmi (sayısı), reklâm harcamaları ve satış özendirme bütçesi ile açıklanabilir mi?</a:t>
            </a:r>
          </a:p>
          <a:p>
            <a:pPr eaLnBrk="1" hangingPunct="1"/>
            <a:endParaRPr lang="tr-TR" altLang="en-US" smtClean="0"/>
          </a:p>
        </p:txBody>
      </p:sp>
      <p:sp>
        <p:nvSpPr>
          <p:cNvPr id="15364" name="Rectangle 2"/>
          <p:cNvSpPr>
            <a:spLocks noChangeArrowheads="1"/>
          </p:cNvSpPr>
          <p:nvPr/>
        </p:nvSpPr>
        <p:spPr bwMode="auto">
          <a:xfrm>
            <a:off x="1928813" y="5857875"/>
            <a:ext cx="642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en-US" sz="2800" b="1">
                <a:latin typeface="Times New Roman" pitchFamily="18" charset="0"/>
                <a:ea typeface="Calibri" pitchFamily="34" charset="0"/>
                <a:cs typeface="Times New Roman" pitchFamily="18" charset="0"/>
              </a:rPr>
              <a:t>Y = </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0</a:t>
            </a:r>
            <a:r>
              <a:rPr lang="tr-TR" altLang="en-US" sz="2800">
                <a:latin typeface="Times New Roman" pitchFamily="18" charset="0"/>
                <a:ea typeface="Calibri" pitchFamily="34" charset="0"/>
                <a:cs typeface="Times New Roman" pitchFamily="18" charset="0"/>
                <a:sym typeface="Symbol" pitchFamily="18" charset="2"/>
              </a:rPr>
              <a:t> + </a:t>
            </a:r>
            <a:r>
              <a:rPr lang="tr-TR" altLang="en-US" sz="2800" baseline="-30000">
                <a:latin typeface="Times New Roman" pitchFamily="18" charset="0"/>
                <a:ea typeface="Calibri" pitchFamily="34" charset="0"/>
                <a:cs typeface="Times New Roman" pitchFamily="18" charset="0"/>
              </a:rPr>
              <a:t>1</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1</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2</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2</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3</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3</a:t>
            </a:r>
            <a:r>
              <a:rPr lang="tr-TR" altLang="en-US" sz="2800">
                <a:latin typeface="Times New Roman" pitchFamily="18" charset="0"/>
                <a:ea typeface="Calibri" pitchFamily="34" charset="0"/>
                <a:cs typeface="Times New Roman" pitchFamily="18" charset="0"/>
                <a:sym typeface="Symbol" pitchFamily="18" charset="2"/>
              </a:rPr>
              <a:t>+ ... +</a:t>
            </a:r>
            <a:r>
              <a:rPr lang="tr-TR" altLang="en-US" sz="2800" baseline="-30000">
                <a:latin typeface="Times New Roman" pitchFamily="18" charset="0"/>
                <a:ea typeface="Calibri" pitchFamily="34" charset="0"/>
                <a:cs typeface="Times New Roman" pitchFamily="18" charset="0"/>
              </a:rPr>
              <a:t>k</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k</a:t>
            </a:r>
            <a:r>
              <a:rPr lang="tr-TR" altLang="en-US" sz="2800">
                <a:latin typeface="Times New Roman" pitchFamily="18" charset="0"/>
                <a:ea typeface="Calibri" pitchFamily="34" charset="0"/>
                <a:cs typeface="Times New Roman" pitchFamily="18" charset="0"/>
                <a:sym typeface="Symbol" pitchFamily="18" charset="2"/>
              </a:rPr>
              <a:t> +</a:t>
            </a:r>
          </a:p>
        </p:txBody>
      </p:sp>
      <p:sp>
        <p:nvSpPr>
          <p:cNvPr id="4" name="Slayt Numarası Yer Tutucusu 3"/>
          <p:cNvSpPr>
            <a:spLocks noGrp="1"/>
          </p:cNvSpPr>
          <p:nvPr>
            <p:ph type="sldNum" sz="quarter" idx="12"/>
          </p:nvPr>
        </p:nvSpPr>
        <p:spPr/>
        <p:txBody>
          <a:bodyPr/>
          <a:lstStyle/>
          <a:p>
            <a:pPr>
              <a:defRPr/>
            </a:pPr>
            <a:fld id="{270DA7C6-CBBB-4F1F-82CD-932533AC216B}" type="slidenum">
              <a:rPr lang="tr-TR"/>
              <a:pPr>
                <a:defRPr/>
              </a:pPr>
              <a:t>16</a:t>
            </a:fld>
            <a:endParaRPr lang="tr-TR"/>
          </a:p>
        </p:txBody>
      </p:sp>
    </p:spTree>
    <p:extLst>
      <p:ext uri="{BB962C8B-B14F-4D97-AF65-F5344CB8AC3E}">
        <p14:creationId xmlns:p14="http://schemas.microsoft.com/office/powerpoint/2010/main" val="284657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normAutofit fontScale="90000"/>
          </a:bodyPr>
          <a:lstStyle/>
          <a:p>
            <a:r>
              <a:rPr lang="tr-TR" altLang="en-US" sz="3200"/>
              <a:t/>
            </a:r>
            <a:br>
              <a:rPr lang="tr-TR" altLang="en-US" sz="3200"/>
            </a:br>
            <a:r>
              <a:rPr lang="tr-TR" altLang="en-US" sz="3200" b="1"/>
              <a:t>BASİT DOĞRUSAL REGRESYON ANALİZİ</a:t>
            </a:r>
            <a:br>
              <a:rPr lang="tr-TR" altLang="en-US" sz="3200" b="1"/>
            </a:br>
            <a:r>
              <a:rPr lang="tr-TR" altLang="en-US" sz="3200" b="1"/>
              <a:t>( SIMPLE LINEAR REGRESSION ANALYSIS)</a:t>
            </a:r>
            <a:endParaRPr lang="en-US" altLang="en-US" sz="3200" b="1"/>
          </a:p>
        </p:txBody>
      </p:sp>
      <p:sp>
        <p:nvSpPr>
          <p:cNvPr id="31747" name="Rectangle 3"/>
          <p:cNvSpPr>
            <a:spLocks noGrp="1" noRot="1" noChangeArrowheads="1"/>
          </p:cNvSpPr>
          <p:nvPr>
            <p:ph idx="1"/>
          </p:nvPr>
        </p:nvSpPr>
        <p:spPr>
          <a:xfrm>
            <a:off x="301625" y="2060575"/>
            <a:ext cx="8540750" cy="4464050"/>
          </a:xfrm>
        </p:spPr>
        <p:txBody>
          <a:bodyPr/>
          <a:lstStyle/>
          <a:p>
            <a:pPr marL="0" indent="0" algn="just">
              <a:lnSpc>
                <a:spcPct val="90000"/>
              </a:lnSpc>
              <a:buFont typeface="Wingdings" pitchFamily="2" charset="2"/>
              <a:buNone/>
            </a:pPr>
            <a:r>
              <a:rPr lang="tr-TR" altLang="en-US" dirty="0"/>
              <a:t>    </a:t>
            </a:r>
            <a:r>
              <a:rPr lang="tr-TR" altLang="en-US" sz="2800" b="1" dirty="0">
                <a:solidFill>
                  <a:srgbClr val="FF0000"/>
                </a:solidFill>
              </a:rPr>
              <a:t>Bağımsız Değişken (Independent Variable)</a:t>
            </a:r>
          </a:p>
          <a:p>
            <a:pPr marL="522288" lvl="1" indent="0" algn="just">
              <a:lnSpc>
                <a:spcPct val="90000"/>
              </a:lnSpc>
              <a:buFontTx/>
              <a:buNone/>
            </a:pPr>
            <a:r>
              <a:rPr lang="tr-TR" altLang="en-US" dirty="0"/>
              <a:t>Genellikle x ile gösterilir. Başka bir değişken tarafından etkilenmeyen ama y’nin nedeni olan yada onu </a:t>
            </a:r>
            <a:r>
              <a:rPr lang="tr-TR" altLang="en-US" dirty="0">
                <a:solidFill>
                  <a:srgbClr val="FF0000"/>
                </a:solidFill>
              </a:rPr>
              <a:t>etkilediği düşünülen </a:t>
            </a:r>
            <a:r>
              <a:rPr lang="tr-TR" altLang="en-US" b="1" dirty="0">
                <a:solidFill>
                  <a:srgbClr val="FF0000"/>
                </a:solidFill>
              </a:rPr>
              <a:t>(açıklayıcı)</a:t>
            </a:r>
            <a:r>
              <a:rPr lang="tr-TR" altLang="en-US" dirty="0">
                <a:solidFill>
                  <a:srgbClr val="FF0000"/>
                </a:solidFill>
              </a:rPr>
              <a:t> değişkendir.</a:t>
            </a:r>
          </a:p>
          <a:p>
            <a:pPr marL="522288" lvl="1" indent="0" algn="just">
              <a:lnSpc>
                <a:spcPct val="90000"/>
              </a:lnSpc>
              <a:buFontTx/>
              <a:buNone/>
            </a:pPr>
            <a:endParaRPr lang="tr-TR" altLang="en-US" dirty="0">
              <a:solidFill>
                <a:srgbClr val="FF0000"/>
              </a:solidFill>
            </a:endParaRPr>
          </a:p>
          <a:p>
            <a:pPr marL="522288" lvl="1" indent="0" algn="just">
              <a:lnSpc>
                <a:spcPct val="90000"/>
              </a:lnSpc>
              <a:buFontTx/>
              <a:buNone/>
            </a:pPr>
            <a:r>
              <a:rPr lang="tr-TR" altLang="en-US" b="1" dirty="0">
                <a:solidFill>
                  <a:srgbClr val="FF0000"/>
                </a:solidFill>
              </a:rPr>
              <a:t>Bağımlı Değişken (Dependent Variable)</a:t>
            </a:r>
          </a:p>
          <a:p>
            <a:pPr marL="522288" lvl="1" indent="0" algn="just">
              <a:lnSpc>
                <a:spcPct val="90000"/>
              </a:lnSpc>
              <a:buFontTx/>
              <a:buNone/>
            </a:pPr>
            <a:r>
              <a:rPr lang="tr-TR" altLang="en-US" dirty="0"/>
              <a:t>Genellikle y ile gösterilir. x değişkenine bağlı olarak değişebilen yada ondan </a:t>
            </a:r>
            <a:r>
              <a:rPr lang="tr-TR" altLang="en-US" dirty="0">
                <a:solidFill>
                  <a:srgbClr val="FF0000"/>
                </a:solidFill>
              </a:rPr>
              <a:t>etkilenen (açıklanan) değişkendir.</a:t>
            </a:r>
          </a:p>
        </p:txBody>
      </p:sp>
      <p:sp>
        <p:nvSpPr>
          <p:cNvPr id="4" name="Slide Number Placeholder 5"/>
          <p:cNvSpPr>
            <a:spLocks noGrp="1"/>
          </p:cNvSpPr>
          <p:nvPr>
            <p:ph type="sldNum" sz="quarter" idx="12"/>
          </p:nvPr>
        </p:nvSpPr>
        <p:spPr/>
        <p:txBody>
          <a:bodyPr/>
          <a:lstStyle/>
          <a:p>
            <a:fld id="{A8A08A8C-356D-4283-B1D0-9082652B724C}" type="slidenum">
              <a:rPr lang="en-US" altLang="en-US"/>
              <a:pPr/>
              <a:t>17</a:t>
            </a:fld>
            <a:endParaRPr lang="en-US" altLang="en-US"/>
          </a:p>
        </p:txBody>
      </p:sp>
    </p:spTree>
    <p:extLst>
      <p:ext uri="{BB962C8B-B14F-4D97-AF65-F5344CB8AC3E}">
        <p14:creationId xmlns:p14="http://schemas.microsoft.com/office/powerpoint/2010/main" val="158669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Rot="1" noChangeArrowheads="1"/>
          </p:cNvSpPr>
          <p:nvPr>
            <p:ph idx="1"/>
          </p:nvPr>
        </p:nvSpPr>
        <p:spPr>
          <a:xfrm>
            <a:off x="250825" y="981075"/>
            <a:ext cx="8540750" cy="5111750"/>
          </a:xfrm>
        </p:spPr>
        <p:txBody>
          <a:bodyPr>
            <a:normAutofit/>
          </a:bodyPr>
          <a:lstStyle/>
          <a:p>
            <a:pPr algn="just">
              <a:lnSpc>
                <a:spcPct val="170000"/>
              </a:lnSpc>
            </a:pPr>
            <a:r>
              <a:rPr lang="tr-TR" altLang="en-US" sz="2400" dirty="0"/>
              <a:t>Bağımlı değişken sayısı tekdir. Ancak bağımsız değişken sayısı birden fazla olabilir. Eğer tek bağımsız değişken var ise “Basit Doğrusal Regresyon” iki ve daha fazla bağımsız değişken var ise “Çoklu Doğrusal Regresyon” adı verilmektedir.</a:t>
            </a:r>
          </a:p>
          <a:p>
            <a:pPr algn="just">
              <a:lnSpc>
                <a:spcPct val="160000"/>
              </a:lnSpc>
              <a:buFont typeface="Wingdings" pitchFamily="2" charset="2"/>
              <a:buNone/>
            </a:pPr>
            <a:r>
              <a:rPr lang="tr-TR" altLang="en-US" sz="2000" dirty="0" smtClean="0"/>
              <a:t> </a:t>
            </a:r>
            <a:endParaRPr lang="en-US" altLang="en-US" sz="2000" dirty="0"/>
          </a:p>
        </p:txBody>
      </p:sp>
      <p:sp>
        <p:nvSpPr>
          <p:cNvPr id="3" name="Slide Number Placeholder 5"/>
          <p:cNvSpPr>
            <a:spLocks noGrp="1"/>
          </p:cNvSpPr>
          <p:nvPr>
            <p:ph type="sldNum" sz="quarter" idx="12"/>
          </p:nvPr>
        </p:nvSpPr>
        <p:spPr/>
        <p:txBody>
          <a:bodyPr/>
          <a:lstStyle/>
          <a:p>
            <a:fld id="{FC68CAD7-C433-4827-ABD6-52FE8DA4CFB2}" type="slidenum">
              <a:rPr lang="en-US" altLang="en-US"/>
              <a:pPr/>
              <a:t>18</a:t>
            </a:fld>
            <a:endParaRPr lang="en-US" altLang="en-US"/>
          </a:p>
        </p:txBody>
      </p:sp>
    </p:spTree>
    <p:extLst>
      <p:ext uri="{BB962C8B-B14F-4D97-AF65-F5344CB8AC3E}">
        <p14:creationId xmlns:p14="http://schemas.microsoft.com/office/powerpoint/2010/main" val="189705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idx="1"/>
          </p:nvPr>
        </p:nvSpPr>
        <p:spPr>
          <a:xfrm>
            <a:off x="323850" y="522288"/>
            <a:ext cx="8540750" cy="5427662"/>
          </a:xfrm>
        </p:spPr>
        <p:txBody>
          <a:bodyPr/>
          <a:lstStyle/>
          <a:p>
            <a:pPr algn="just">
              <a:lnSpc>
                <a:spcPct val="150000"/>
              </a:lnSpc>
              <a:buFont typeface="Wingdings" pitchFamily="2" charset="2"/>
              <a:buNone/>
            </a:pPr>
            <a:r>
              <a:rPr lang="tr-TR" altLang="en-US" sz="2800" b="1" dirty="0"/>
              <a:t>ÖNEMLİ NOT:</a:t>
            </a:r>
          </a:p>
          <a:p>
            <a:pPr algn="just">
              <a:lnSpc>
                <a:spcPct val="150000"/>
              </a:lnSpc>
              <a:buFont typeface="Wingdings" pitchFamily="2" charset="2"/>
              <a:buNone/>
            </a:pPr>
            <a:r>
              <a:rPr lang="tr-TR" altLang="en-US" sz="2800" b="1" dirty="0"/>
              <a:t> Bilimsel çalışmalarda herhangi bir modelleme çalışmasında genellikle çok değişkenli çalışılır. Burada anlatılan regresyon analizinin sadece tek değişkenli olduğu ve analizlerin burada bitmeyip modelin uygunluğuna ilişkin çok ileri yöntemler olduğu unutulmamalıdır.</a:t>
            </a:r>
          </a:p>
          <a:p>
            <a:pPr algn="just">
              <a:lnSpc>
                <a:spcPct val="150000"/>
              </a:lnSpc>
              <a:buFont typeface="Wingdings" pitchFamily="2" charset="2"/>
              <a:buNone/>
            </a:pPr>
            <a:endParaRPr lang="tr-TR" altLang="en-US" sz="28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p:txBody>
      </p:sp>
      <p:sp>
        <p:nvSpPr>
          <p:cNvPr id="3" name="Slide Number Placeholder 5"/>
          <p:cNvSpPr>
            <a:spLocks noGrp="1"/>
          </p:cNvSpPr>
          <p:nvPr>
            <p:ph type="sldNum" sz="quarter" idx="12"/>
          </p:nvPr>
        </p:nvSpPr>
        <p:spPr/>
        <p:txBody>
          <a:bodyPr/>
          <a:lstStyle/>
          <a:p>
            <a:fld id="{4DE592D4-18B6-4EF2-966D-1DB134F2AB26}" type="slidenum">
              <a:rPr lang="en-US" altLang="en-US"/>
              <a:pPr/>
              <a:t>19</a:t>
            </a:fld>
            <a:endParaRPr lang="en-US" altLang="en-US"/>
          </a:p>
        </p:txBody>
      </p:sp>
    </p:spTree>
    <p:extLst>
      <p:ext uri="{BB962C8B-B14F-4D97-AF65-F5344CB8AC3E}">
        <p14:creationId xmlns:p14="http://schemas.microsoft.com/office/powerpoint/2010/main" val="2111472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Korelasyon analizi</a:t>
            </a:r>
            <a:endParaRPr lang="en-US" dirty="0"/>
          </a:p>
        </p:txBody>
      </p:sp>
      <p:sp>
        <p:nvSpPr>
          <p:cNvPr id="3" name="Content Placeholder 2"/>
          <p:cNvSpPr>
            <a:spLocks noGrp="1"/>
          </p:cNvSpPr>
          <p:nvPr>
            <p:ph idx="1"/>
          </p:nvPr>
        </p:nvSpPr>
        <p:spPr/>
        <p:txBody>
          <a:bodyPr>
            <a:normAutofit lnSpcReduction="10000"/>
          </a:bodyPr>
          <a:lstStyle/>
          <a:p>
            <a:r>
              <a:rPr lang="tr-TR" altLang="en-US" sz="2800" dirty="0"/>
              <a:t>İki değişken arasındaki birlikteliği ve yönü belirlemek için en sık kullanılan istatistik yöntemi, korelasyon analizidir.</a:t>
            </a:r>
          </a:p>
          <a:p>
            <a:r>
              <a:rPr lang="tr-TR" altLang="en-US" sz="2800" dirty="0"/>
              <a:t>Korelasyon </a:t>
            </a:r>
            <a:r>
              <a:rPr lang="tr-TR" altLang="en-US" sz="2800" dirty="0" smtClean="0"/>
              <a:t>katsayısı (r) </a:t>
            </a:r>
            <a:r>
              <a:rPr lang="tr-TR" altLang="en-US" sz="2800" dirty="0"/>
              <a:t>bir oran olup, -1 ile +1 arasında bir değerdir. Katsayı pozitif ise, değişkenlerin biri artarken diğeri de artıyor; negatif ise, değişkenlerin biri artarken diğeri azalıyor </a:t>
            </a:r>
            <a:r>
              <a:rPr lang="tr-TR" altLang="en-US" sz="2800" dirty="0" smtClean="0"/>
              <a:t>demektir.</a:t>
            </a:r>
          </a:p>
          <a:p>
            <a:r>
              <a:rPr lang="tr-TR" altLang="en-US" sz="2800" dirty="0" smtClean="0"/>
              <a:t>İki değer arası ilişkiyi bilmek; çalışanların işten memnuniyetlerinin azalması büyük olasılıkla performanslarını düşürür.</a:t>
            </a:r>
            <a:endParaRPr lang="tr-TR" altLang="en-US" sz="2800" dirty="0"/>
          </a:p>
          <a:p>
            <a:endParaRPr lang="en-US" dirty="0"/>
          </a:p>
        </p:txBody>
      </p:sp>
    </p:spTree>
    <p:extLst>
      <p:ext uri="{BB962C8B-B14F-4D97-AF65-F5344CB8AC3E}">
        <p14:creationId xmlns:p14="http://schemas.microsoft.com/office/powerpoint/2010/main" val="241364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SPSS uygulama   Örnek102.sav</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096" y="-9939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743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376" y="-20468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84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048" y="62068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05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5902997"/>
              </p:ext>
            </p:extLst>
          </p:nvPr>
        </p:nvGraphicFramePr>
        <p:xfrm>
          <a:off x="431032" y="476672"/>
          <a:ext cx="8712968" cy="5786120"/>
        </p:xfrm>
        <a:graphic>
          <a:graphicData uri="http://schemas.openxmlformats.org/drawingml/2006/table">
            <a:tbl>
              <a:tblPr firstRow="1" bandRow="1">
                <a:tableStyleId>{5C22544A-7EE6-4342-B048-85BDC9FD1C3A}</a:tableStyleId>
              </a:tblPr>
              <a:tblGrid>
                <a:gridCol w="1260648"/>
                <a:gridCol w="7452320"/>
              </a:tblGrid>
              <a:tr h="370840">
                <a:tc>
                  <a:txBody>
                    <a:bodyPr/>
                    <a:lstStyle/>
                    <a:p>
                      <a:r>
                        <a:rPr lang="tr-TR" dirty="0" smtClean="0"/>
                        <a:t> SEMBOL</a:t>
                      </a:r>
                      <a:endParaRPr lang="en-US" dirty="0"/>
                    </a:p>
                  </a:txBody>
                  <a:tcPr/>
                </a:tc>
                <a:tc>
                  <a:txBody>
                    <a:bodyPr/>
                    <a:lstStyle/>
                    <a:p>
                      <a:r>
                        <a:rPr lang="tr-TR" dirty="0" smtClean="0"/>
                        <a:t>AÇIKLAMA</a:t>
                      </a:r>
                      <a:endParaRPr lang="en-US" dirty="0"/>
                    </a:p>
                  </a:txBody>
                  <a:tcPr/>
                </a:tc>
              </a:tr>
              <a:tr h="370840">
                <a:tc>
                  <a:txBody>
                    <a:bodyPr/>
                    <a:lstStyle/>
                    <a:p>
                      <a:r>
                        <a:rPr lang="tr-TR" dirty="0" smtClean="0"/>
                        <a:t>R</a:t>
                      </a:r>
                      <a:endParaRPr lang="en-US" dirty="0"/>
                    </a:p>
                  </a:txBody>
                  <a:tcPr/>
                </a:tc>
                <a:tc>
                  <a:txBody>
                    <a:bodyPr/>
                    <a:lstStyle/>
                    <a:p>
                      <a:r>
                        <a:rPr lang="tr-TR" dirty="0" smtClean="0"/>
                        <a:t> Bağımlı</a:t>
                      </a:r>
                      <a:r>
                        <a:rPr lang="tr-TR" baseline="0" dirty="0" smtClean="0"/>
                        <a:t> ve bağımsız değişkenler arası ilişki (r)</a:t>
                      </a:r>
                      <a:endParaRPr lang="en-US" dirty="0"/>
                    </a:p>
                  </a:txBody>
                  <a:tcPr/>
                </a:tc>
              </a:tr>
              <a:tr h="370840">
                <a:tc>
                  <a:txBody>
                    <a:bodyPr/>
                    <a:lstStyle/>
                    <a:p>
                      <a:r>
                        <a:rPr lang="tr-TR" dirty="0" smtClean="0"/>
                        <a:t>Multiple R</a:t>
                      </a:r>
                      <a:endParaRPr lang="en-US" dirty="0"/>
                    </a:p>
                  </a:txBody>
                  <a:tcPr/>
                </a:tc>
                <a:tc>
                  <a:txBody>
                    <a:bodyPr/>
                    <a:lstStyle/>
                    <a:p>
                      <a:r>
                        <a:rPr lang="tr-TR" dirty="0" smtClean="0"/>
                        <a:t> bağımlı değişkenin gerçek değeri ile tahmin değeri arasındaki ilişkiyi</a:t>
                      </a:r>
                      <a:r>
                        <a:rPr lang="tr-TR" baseline="0" dirty="0" smtClean="0"/>
                        <a:t> gösterir.</a:t>
                      </a:r>
                      <a:endParaRPr lang="en-US" dirty="0"/>
                    </a:p>
                  </a:txBody>
                  <a:tcPr/>
                </a:tc>
              </a:tr>
              <a:tr h="370840">
                <a:tc>
                  <a:txBody>
                    <a:bodyPr/>
                    <a:lstStyle/>
                    <a:p>
                      <a:r>
                        <a:rPr lang="tr-TR" dirty="0" smtClean="0"/>
                        <a:t>R</a:t>
                      </a:r>
                      <a:r>
                        <a:rPr lang="tr-TR" baseline="30000" dirty="0" smtClean="0"/>
                        <a:t>2</a:t>
                      </a:r>
                      <a:endParaRPr lang="en-US" baseline="30000" dirty="0"/>
                    </a:p>
                  </a:txBody>
                  <a:tcPr/>
                </a:tc>
                <a:tc>
                  <a:txBody>
                    <a:bodyPr/>
                    <a:lstStyle/>
                    <a:p>
                      <a:r>
                        <a:rPr lang="tr-TR" dirty="0" smtClean="0"/>
                        <a:t>Bağımlı değişkendeki</a:t>
                      </a:r>
                      <a:r>
                        <a:rPr lang="tr-TR" baseline="0" dirty="0" smtClean="0"/>
                        <a:t> değişim miktarının regresyon modelindeki bağımsız değişkenler tarafından ne düzeyde açıklandığını gösterir. Regresyon modelinin sunduğu tahminin gücünü gösterir.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Düzeltilmiş R</a:t>
                      </a:r>
                      <a:r>
                        <a:rPr lang="tr-TR" baseline="30000" dirty="0" smtClean="0"/>
                        <a:t>2</a:t>
                      </a:r>
                      <a:endParaRPr lang="en-US" baseline="30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mn-lt"/>
                        </a:rPr>
                        <a:t>R</a:t>
                      </a:r>
                      <a:r>
                        <a:rPr kumimoji="0" lang="tr-TR" sz="1800" b="0" i="0" u="none" strike="noStrike" kern="1200" cap="none" spc="0" normalizeH="0" baseline="30000" noProof="0" dirty="0" smtClean="0">
                          <a:ln>
                            <a:noFill/>
                          </a:ln>
                          <a:solidFill>
                            <a:prstClr val="black"/>
                          </a:solidFill>
                          <a:effectLst/>
                          <a:uLnTx/>
                          <a:uFillTx/>
                          <a:latin typeface="+mn-lt"/>
                        </a:rPr>
                        <a:t>2   nin hatalardan arındırılmış ve daha gerçekçi halidir.  Her zaman  </a:t>
                      </a:r>
                      <a:r>
                        <a:rPr lang="tr-TR" dirty="0" smtClean="0"/>
                        <a:t>R</a:t>
                      </a:r>
                      <a:r>
                        <a:rPr lang="tr-TR" baseline="30000" dirty="0" smtClean="0"/>
                        <a:t>2</a:t>
                      </a:r>
                      <a:endParaRPr lang="en-US" baseline="30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30000" noProof="0" dirty="0" smtClean="0">
                          <a:ln>
                            <a:noFill/>
                          </a:ln>
                          <a:solidFill>
                            <a:prstClr val="black"/>
                          </a:solidFill>
                          <a:effectLst/>
                          <a:uLnTx/>
                          <a:uFillTx/>
                          <a:latin typeface="+mn-lt"/>
                        </a:rPr>
                        <a:t>den daha küçüktür.  Bağımlı değişkendeki varyansın ne kadarının regresyon modelindeki bağımsız değişkenler tarafından açıklandığını gösterir.</a:t>
                      </a:r>
                      <a:r>
                        <a:rPr kumimoji="0" lang="tr-TR" sz="1800" b="0" i="0" u="none" strike="noStrike" kern="1200" cap="none" spc="0" normalizeH="0" baseline="0" noProof="0" dirty="0" smtClean="0">
                          <a:ln>
                            <a:noFill/>
                          </a:ln>
                          <a:solidFill>
                            <a:prstClr val="black"/>
                          </a:solidFill>
                          <a:effectLst/>
                          <a:uLnTx/>
                          <a:uFillTx/>
                          <a:latin typeface="+mn-lt"/>
                        </a:rPr>
                        <a:t> </a:t>
                      </a:r>
                      <a:endParaRPr kumimoji="0" lang="en-US" sz="1800" b="0" i="0" u="none" strike="noStrike" kern="1200" cap="none" spc="0" normalizeH="0" baseline="30000" noProof="0" dirty="0">
                        <a:ln>
                          <a:noFill/>
                        </a:ln>
                        <a:solidFill>
                          <a:prstClr val="black"/>
                        </a:solidFill>
                        <a:effectLst/>
                        <a:uLnTx/>
                        <a:uFillTx/>
                        <a:latin typeface="+mn-lt"/>
                      </a:endParaRPr>
                    </a:p>
                  </a:txBody>
                  <a:tcPr/>
                </a:tc>
              </a:tr>
              <a:tr h="370840">
                <a:tc>
                  <a:txBody>
                    <a:bodyPr/>
                    <a:lstStyle/>
                    <a:p>
                      <a:r>
                        <a:rPr lang="tr-TR" dirty="0" smtClean="0"/>
                        <a:t> </a:t>
                      </a:r>
                      <a:r>
                        <a:rPr lang="tr-TR" baseline="0" dirty="0" smtClean="0"/>
                        <a:t> F testi</a:t>
                      </a:r>
                      <a:endParaRPr lang="en-US" dirty="0"/>
                    </a:p>
                  </a:txBody>
                  <a:tcPr/>
                </a:tc>
                <a:tc>
                  <a:txBody>
                    <a:bodyPr/>
                    <a:lstStyle/>
                    <a:p>
                      <a:r>
                        <a:rPr lang="tr-TR" dirty="0" smtClean="0"/>
                        <a:t>Regresyon modelinin anlamlı olup olmadığını bildirir.</a:t>
                      </a:r>
                      <a:endParaRPr lang="en-US" dirty="0"/>
                    </a:p>
                  </a:txBody>
                  <a:tcPr/>
                </a:tc>
              </a:tr>
              <a:tr h="370840">
                <a:tc>
                  <a:txBody>
                    <a:bodyPr/>
                    <a:lstStyle/>
                    <a:p>
                      <a:r>
                        <a:rPr lang="el-GR" dirty="0" smtClean="0"/>
                        <a:t>β</a:t>
                      </a:r>
                      <a:endParaRPr lang="en-US" dirty="0"/>
                    </a:p>
                  </a:txBody>
                  <a:tcPr/>
                </a:tc>
                <a:tc>
                  <a:txBody>
                    <a:bodyPr/>
                    <a:lstStyle/>
                    <a:p>
                      <a:r>
                        <a:rPr lang="tr-TR" dirty="0" smtClean="0"/>
                        <a:t>Basit regreyon</a:t>
                      </a:r>
                      <a:r>
                        <a:rPr lang="tr-TR" baseline="0" dirty="0" smtClean="0"/>
                        <a:t> analizinde  bağımlı ve bapımsız değişkenler arasındaki ilişkiye (r) eşittir.  Çoklu regresyonda ise bağımsız değişkenin bağımlı üzerindeki etkisini açıklar.</a:t>
                      </a:r>
                      <a:endParaRPr lang="en-US" dirty="0"/>
                    </a:p>
                  </a:txBody>
                  <a:tcPr/>
                </a:tc>
              </a:tr>
              <a:tr h="370840">
                <a:tc>
                  <a:txBody>
                    <a:bodyPr/>
                    <a:lstStyle/>
                    <a:p>
                      <a:r>
                        <a:rPr lang="tr-TR" dirty="0" smtClean="0"/>
                        <a:t>B</a:t>
                      </a:r>
                      <a:endParaRPr lang="en-US" dirty="0"/>
                    </a:p>
                  </a:txBody>
                  <a:tcPr/>
                </a:tc>
                <a:tc>
                  <a:txBody>
                    <a:bodyPr/>
                    <a:lstStyle/>
                    <a:p>
                      <a:r>
                        <a:rPr lang="tr-TR" dirty="0" smtClean="0"/>
                        <a:t>Regresyon denklemindeki katsayıları ifade eder.</a:t>
                      </a:r>
                      <a:endParaRPr lang="en-US" dirty="0"/>
                    </a:p>
                  </a:txBody>
                  <a:tcPr/>
                </a:tc>
              </a:tr>
              <a:tr h="370840">
                <a:tc>
                  <a:txBody>
                    <a:bodyPr/>
                    <a:lstStyle/>
                    <a:p>
                      <a:r>
                        <a:rPr lang="tr-TR" dirty="0" smtClean="0"/>
                        <a:t>VIF</a:t>
                      </a:r>
                      <a:endParaRPr lang="en-US" dirty="0"/>
                    </a:p>
                  </a:txBody>
                  <a:tcPr/>
                </a:tc>
                <a:tc>
                  <a:txBody>
                    <a:bodyPr/>
                    <a:lstStyle/>
                    <a:p>
                      <a:r>
                        <a:rPr lang="tr-TR" dirty="0" smtClean="0"/>
                        <a:t>Bağımsız değiikenler</a:t>
                      </a:r>
                      <a:r>
                        <a:rPr lang="tr-TR" baseline="0" dirty="0" smtClean="0"/>
                        <a:t> arasındaki çoklu bağıntıyı gösterir. Bu değerin 10^dan büyük omlası değişkelner arası çoklu bağlantı sorununa işaret eder.</a:t>
                      </a:r>
                      <a:endParaRPr lang="en-US" dirty="0"/>
                    </a:p>
                  </a:txBody>
                  <a:tcPr/>
                </a:tc>
              </a:tr>
              <a:tr h="370840">
                <a:tc>
                  <a:txBody>
                    <a:bodyPr/>
                    <a:lstStyle/>
                    <a:p>
                      <a:r>
                        <a:rPr lang="tr-TR" dirty="0" smtClean="0"/>
                        <a:t>Tolerance</a:t>
                      </a:r>
                    </a:p>
                    <a:p>
                      <a:r>
                        <a:rPr lang="tr-TR" dirty="0" smtClean="0"/>
                        <a:t>1/VIF</a:t>
                      </a:r>
                      <a:endParaRPr lang="en-US" dirty="0"/>
                    </a:p>
                  </a:txBody>
                  <a:tcPr/>
                </a:tc>
                <a:tc>
                  <a:txBody>
                    <a:bodyPr/>
                    <a:lstStyle/>
                    <a:p>
                      <a:r>
                        <a:rPr lang="tr-TR" dirty="0" smtClean="0"/>
                        <a:t>Bağımsız değişkelner</a:t>
                      </a:r>
                      <a:r>
                        <a:rPr lang="tr-TR" baseline="0" dirty="0" smtClean="0"/>
                        <a:t> arasındaki çoklu bağlantıyı  gösterir bu değerin 0,2’den küçük olması değişkenler arasında çoklu bağlantı sorununa işaret eder.</a:t>
                      </a:r>
                      <a:endParaRPr lang="en-US" dirty="0"/>
                    </a:p>
                  </a:txBody>
                  <a:tcPr/>
                </a:tc>
              </a:tr>
            </a:tbl>
          </a:graphicData>
        </a:graphic>
      </p:graphicFrame>
    </p:spTree>
    <p:extLst>
      <p:ext uri="{BB962C8B-B14F-4D97-AF65-F5344CB8AC3E}">
        <p14:creationId xmlns:p14="http://schemas.microsoft.com/office/powerpoint/2010/main" val="124145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683568"/>
            <a:ext cx="14183544" cy="797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35896" y="2204864"/>
            <a:ext cx="3744416" cy="923330"/>
          </a:xfrm>
          <a:prstGeom prst="rect">
            <a:avLst/>
          </a:prstGeom>
          <a:noFill/>
        </p:spPr>
        <p:txBody>
          <a:bodyPr wrap="square" rtlCol="0">
            <a:spAutoFit/>
          </a:bodyPr>
          <a:lstStyle/>
          <a:p>
            <a:r>
              <a:rPr lang="tr-TR" dirty="0" smtClean="0"/>
              <a:t>Satışlardaki  % 58lik varyans reklamlara bağlı olduğu görülmektedir.</a:t>
            </a:r>
            <a:endParaRPr lang="en-US" dirty="0"/>
          </a:p>
        </p:txBody>
      </p:sp>
      <p:cxnSp>
        <p:nvCxnSpPr>
          <p:cNvPr id="6" name="Straight Arrow Connector 5"/>
          <p:cNvCxnSpPr/>
          <p:nvPr/>
        </p:nvCxnSpPr>
        <p:spPr>
          <a:xfrm flipH="1">
            <a:off x="3059832" y="2694185"/>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6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 </a:t>
            </a:r>
            <a:r>
              <a:rPr lang="tr-TR" dirty="0" smtClean="0"/>
              <a:t/>
            </a:r>
            <a:br>
              <a:rPr lang="tr-TR" dirty="0" smtClean="0"/>
            </a:br>
            <a:r>
              <a:rPr lang="tr-TR" dirty="0"/>
              <a:t/>
            </a:r>
            <a:br>
              <a:rPr lang="tr-TR" dirty="0"/>
            </a:br>
            <a:r>
              <a:rPr lang="tr-TR" dirty="0" smtClean="0"/>
              <a:t>satış</a:t>
            </a:r>
            <a:r>
              <a:rPr lang="tr-TR" dirty="0"/>
              <a:t>= 19355,611+3,946 (reklam</a:t>
            </a:r>
            <a:r>
              <a:rPr lang="tr-TR" dirty="0" smtClean="0"/>
              <a:t>)</a:t>
            </a:r>
            <a:br>
              <a:rPr lang="tr-TR" dirty="0" smtClean="0"/>
            </a:br>
            <a:r>
              <a:rPr lang="tr-TR" dirty="0" smtClean="0"/>
              <a:t>y= a+bx</a:t>
            </a:r>
            <a:r>
              <a:rPr lang="tr-TR" dirty="0"/>
              <a:t/>
            </a:r>
            <a:br>
              <a:rPr lang="tr-TR" dirty="0"/>
            </a:br>
            <a:r>
              <a:rPr lang="tr-TR" dirty="0"/>
              <a:t/>
            </a:r>
            <a:br>
              <a:rPr lang="tr-TR" dirty="0"/>
            </a:b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709863"/>
            <a:ext cx="8420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3259782" y="3933056"/>
            <a:ext cx="576064"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3848" y="4293096"/>
            <a:ext cx="3760490" cy="1200329"/>
          </a:xfrm>
          <a:prstGeom prst="rect">
            <a:avLst/>
          </a:prstGeom>
          <a:noFill/>
        </p:spPr>
        <p:txBody>
          <a:bodyPr wrap="square" rtlCol="0">
            <a:spAutoFit/>
          </a:bodyPr>
          <a:lstStyle/>
          <a:p>
            <a:r>
              <a:rPr lang="tr-TR" dirty="0"/>
              <a:t> </a:t>
            </a:r>
            <a:r>
              <a:rPr lang="tr-TR" dirty="0" smtClean="0"/>
              <a:t>0,76 katsayısı  reklam giderlerindeki bir birimlik  standart sapma oranında artışın satış gelirlerinin standart sapmasını %76,.7 arttıracağını gösterir.</a:t>
            </a:r>
            <a:endParaRPr lang="en-US" dirty="0"/>
          </a:p>
        </p:txBody>
      </p:sp>
    </p:spTree>
    <p:extLst>
      <p:ext uri="{BB962C8B-B14F-4D97-AF65-F5344CB8AC3E}">
        <p14:creationId xmlns:p14="http://schemas.microsoft.com/office/powerpoint/2010/main" val="88221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Çoklu regresyon  </a:t>
            </a:r>
            <a:endParaRPr lang="en-US" dirty="0"/>
          </a:p>
        </p:txBody>
      </p:sp>
      <p:sp>
        <p:nvSpPr>
          <p:cNvPr id="3" name="Content Placeholder 2"/>
          <p:cNvSpPr>
            <a:spLocks noGrp="1"/>
          </p:cNvSpPr>
          <p:nvPr>
            <p:ph idx="1"/>
          </p:nvPr>
        </p:nvSpPr>
        <p:spPr/>
        <p:txBody>
          <a:bodyPr>
            <a:normAutofit lnSpcReduction="10000"/>
          </a:bodyPr>
          <a:lstStyle/>
          <a:p>
            <a:r>
              <a:rPr lang="tr-TR" dirty="0" smtClean="0"/>
              <a:t>Bağımlı değişken ile bağımsız değişkenler arası doğrusal bir ilişki olduğunu doğrular. Birden fazla açıklayıcı neden (bağımsız değişken) olabilir.</a:t>
            </a:r>
          </a:p>
          <a:p>
            <a:r>
              <a:rPr lang="tr-TR" dirty="0" smtClean="0"/>
              <a:t>Y= a+b</a:t>
            </a:r>
            <a:r>
              <a:rPr lang="tr-TR" baseline="-25000" dirty="0" smtClean="0"/>
              <a:t>1</a:t>
            </a:r>
            <a:r>
              <a:rPr lang="tr-TR" dirty="0" smtClean="0"/>
              <a:t>.x</a:t>
            </a:r>
            <a:r>
              <a:rPr lang="tr-TR" baseline="-25000" dirty="0" smtClean="0"/>
              <a:t>1</a:t>
            </a:r>
            <a:r>
              <a:rPr lang="tr-TR" dirty="0" smtClean="0"/>
              <a:t>+b</a:t>
            </a:r>
            <a:r>
              <a:rPr lang="tr-TR" baseline="-25000" dirty="0" smtClean="0"/>
              <a:t>2</a:t>
            </a:r>
            <a:r>
              <a:rPr lang="tr-TR" dirty="0" smtClean="0"/>
              <a:t>.x</a:t>
            </a:r>
            <a:r>
              <a:rPr lang="tr-TR" baseline="-25000" dirty="0" smtClean="0"/>
              <a:t>2</a:t>
            </a:r>
            <a:r>
              <a:rPr lang="tr-TR" dirty="0" smtClean="0"/>
              <a:t>+b</a:t>
            </a:r>
            <a:r>
              <a:rPr lang="tr-TR" baseline="-25000" dirty="0" smtClean="0"/>
              <a:t>3</a:t>
            </a:r>
            <a:r>
              <a:rPr lang="tr-TR" dirty="0" smtClean="0"/>
              <a:t>.x</a:t>
            </a:r>
            <a:r>
              <a:rPr lang="tr-TR" baseline="-25000" dirty="0" smtClean="0"/>
              <a:t>3</a:t>
            </a:r>
            <a:r>
              <a:rPr lang="tr-TR" dirty="0" smtClean="0"/>
              <a:t>+.....</a:t>
            </a:r>
          </a:p>
          <a:p>
            <a:r>
              <a:rPr lang="tr-TR" dirty="0" smtClean="0"/>
              <a:t> a= sabit değer;</a:t>
            </a:r>
          </a:p>
          <a:p>
            <a:r>
              <a:rPr lang="tr-TR" dirty="0"/>
              <a:t>b</a:t>
            </a:r>
            <a:r>
              <a:rPr lang="tr-TR" dirty="0" smtClean="0"/>
              <a:t> ler ise kısmı regresyon katsayıları olarak X bağımsız değişkenlerindeki artışa göre, Y bağımlı değişkenin  artış oranını gösterir.</a:t>
            </a:r>
            <a:endParaRPr lang="en-US" dirty="0"/>
          </a:p>
        </p:txBody>
      </p:sp>
    </p:spTree>
    <p:extLst>
      <p:ext uri="{BB962C8B-B14F-4D97-AF65-F5344CB8AC3E}">
        <p14:creationId xmlns:p14="http://schemas.microsoft.com/office/powerpoint/2010/main" val="133875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Spss uygulama örnek.103.sav</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10445548" cy="587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914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24" y="26064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007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5620591" cy="629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0" y="5229200"/>
            <a:ext cx="2808312" cy="1200329"/>
          </a:xfrm>
          <a:prstGeom prst="rect">
            <a:avLst/>
          </a:prstGeom>
          <a:noFill/>
        </p:spPr>
        <p:txBody>
          <a:bodyPr wrap="square" rtlCol="0">
            <a:spAutoFit/>
          </a:bodyPr>
          <a:lstStyle/>
          <a:p>
            <a:r>
              <a:rPr lang="tr-TR" dirty="0" smtClean="0"/>
              <a:t>GM %36,7 oranındaki varyansın araç,ücret ve hizmet memnuniyeti tarafından açıklanmaktadır. </a:t>
            </a:r>
            <a:endParaRPr lang="en-US" dirty="0"/>
          </a:p>
        </p:txBody>
      </p:sp>
      <p:cxnSp>
        <p:nvCxnSpPr>
          <p:cNvPr id="5" name="Straight Arrow Connector 4"/>
          <p:cNvCxnSpPr/>
          <p:nvPr/>
        </p:nvCxnSpPr>
        <p:spPr>
          <a:xfrm flipH="1" flipV="1">
            <a:off x="2699792" y="4962646"/>
            <a:ext cx="22322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95936" y="3645024"/>
            <a:ext cx="2628292" cy="369332"/>
          </a:xfrm>
          <a:prstGeom prst="rect">
            <a:avLst/>
          </a:prstGeom>
          <a:noFill/>
        </p:spPr>
        <p:txBody>
          <a:bodyPr wrap="square" rtlCol="0">
            <a:spAutoFit/>
          </a:bodyPr>
          <a:lstStyle/>
          <a:p>
            <a:r>
              <a:rPr lang="tr-TR" dirty="0" smtClean="0"/>
              <a:t>F </a:t>
            </a:r>
            <a:r>
              <a:rPr lang="tr-TR" baseline="-25000" dirty="0" smtClean="0"/>
              <a:t>(3,73)</a:t>
            </a:r>
            <a:r>
              <a:rPr lang="tr-TR" dirty="0" smtClean="0"/>
              <a:t> = 15,698,p&lt; 0,001</a:t>
            </a:r>
            <a:endParaRPr lang="en-US" dirty="0"/>
          </a:p>
        </p:txBody>
      </p:sp>
      <p:cxnSp>
        <p:nvCxnSpPr>
          <p:cNvPr id="8" name="Straight Arrow Connector 7"/>
          <p:cNvCxnSpPr/>
          <p:nvPr/>
        </p:nvCxnSpPr>
        <p:spPr>
          <a:xfrm flipH="1">
            <a:off x="4211960" y="4014356"/>
            <a:ext cx="1296144" cy="638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51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Korelasyon katsayıları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1302686"/>
              </p:ext>
            </p:extLst>
          </p:nvPr>
        </p:nvGraphicFramePr>
        <p:xfrm>
          <a:off x="457200" y="1600200"/>
          <a:ext cx="8507287" cy="1396752"/>
        </p:xfrm>
        <a:graphic>
          <a:graphicData uri="http://schemas.openxmlformats.org/drawingml/2006/table">
            <a:tbl>
              <a:tblPr firstRow="1" bandRow="1">
                <a:tableStyleId>{5C22544A-7EE6-4342-B048-85BDC9FD1C3A}</a:tableStyleId>
              </a:tblPr>
              <a:tblGrid>
                <a:gridCol w="1701513"/>
                <a:gridCol w="1134250"/>
                <a:gridCol w="1417881"/>
                <a:gridCol w="1417881"/>
                <a:gridCol w="1417881"/>
                <a:gridCol w="1417881"/>
              </a:tblGrid>
              <a:tr h="433885">
                <a:tc>
                  <a:txBody>
                    <a:bodyPr/>
                    <a:lstStyle/>
                    <a:p>
                      <a:r>
                        <a:rPr lang="tr-TR" sz="1600" dirty="0" smtClean="0"/>
                        <a:t>Kuvvetli,</a:t>
                      </a:r>
                      <a:r>
                        <a:rPr lang="tr-TR" sz="1600" baseline="0" dirty="0" smtClean="0"/>
                        <a:t> (-)</a:t>
                      </a:r>
                      <a:endParaRPr lang="en-US" sz="1600" dirty="0"/>
                    </a:p>
                  </a:txBody>
                  <a:tcPr/>
                </a:tc>
                <a:tc>
                  <a:txBody>
                    <a:bodyPr/>
                    <a:lstStyle/>
                    <a:p>
                      <a:r>
                        <a:rPr lang="tr-TR" sz="1600" dirty="0" smtClean="0"/>
                        <a:t>Orta (-)</a:t>
                      </a:r>
                      <a:endParaRPr lang="en-US" sz="1600" dirty="0"/>
                    </a:p>
                  </a:txBody>
                  <a:tcPr/>
                </a:tc>
                <a:tc>
                  <a:txBody>
                    <a:bodyPr/>
                    <a:lstStyle/>
                    <a:p>
                      <a:r>
                        <a:rPr lang="tr-TR" sz="1600" dirty="0" smtClean="0"/>
                        <a:t>Zayıf (-)</a:t>
                      </a:r>
                      <a:endParaRPr lang="en-US" sz="1600" dirty="0"/>
                    </a:p>
                  </a:txBody>
                  <a:tcPr/>
                </a:tc>
                <a:tc>
                  <a:txBody>
                    <a:bodyPr/>
                    <a:lstStyle/>
                    <a:p>
                      <a:r>
                        <a:rPr lang="tr-TR" sz="1600" dirty="0" smtClean="0"/>
                        <a:t>Kuvvetli,</a:t>
                      </a:r>
                      <a:r>
                        <a:rPr lang="tr-TR" sz="1600" baseline="0" dirty="0" smtClean="0"/>
                        <a:t> (+)</a:t>
                      </a:r>
                      <a:endParaRPr lang="en-US" sz="1600" dirty="0"/>
                    </a:p>
                  </a:txBody>
                  <a:tcPr/>
                </a:tc>
                <a:tc>
                  <a:txBody>
                    <a:bodyPr/>
                    <a:lstStyle/>
                    <a:p>
                      <a:r>
                        <a:rPr lang="tr-TR" sz="1600" dirty="0" smtClean="0"/>
                        <a:t>Orta (+)</a:t>
                      </a:r>
                      <a:endParaRPr lang="en-US" sz="1600" dirty="0"/>
                    </a:p>
                  </a:txBody>
                  <a:tcPr/>
                </a:tc>
                <a:tc>
                  <a:txBody>
                    <a:bodyPr/>
                    <a:lstStyle/>
                    <a:p>
                      <a:r>
                        <a:rPr lang="tr-TR" sz="1600" dirty="0" smtClean="0"/>
                        <a:t>Zayıf (+)</a:t>
                      </a:r>
                      <a:endParaRPr lang="en-US" sz="1600" dirty="0"/>
                    </a:p>
                  </a:txBody>
                  <a:tcPr/>
                </a:tc>
              </a:tr>
              <a:tr h="962867">
                <a:tc>
                  <a:txBody>
                    <a:bodyPr/>
                    <a:lstStyle/>
                    <a:p>
                      <a:r>
                        <a:rPr lang="tr-TR" sz="1600" dirty="0" smtClean="0"/>
                        <a:t>-1&lt;=r&lt;</a:t>
                      </a:r>
                      <a:r>
                        <a:rPr lang="tr-TR" sz="1600" baseline="0" dirty="0" smtClean="0"/>
                        <a:t> -0,7</a:t>
                      </a:r>
                      <a:endParaRPr lang="en-US" sz="1600" dirty="0"/>
                    </a:p>
                  </a:txBody>
                  <a:tcPr/>
                </a:tc>
                <a:tc>
                  <a:txBody>
                    <a:bodyPr/>
                    <a:lstStyle/>
                    <a:p>
                      <a:r>
                        <a:rPr lang="tr-TR" sz="1600" dirty="0" smtClean="0"/>
                        <a:t>-0,7&lt;=r&lt;-0,3</a:t>
                      </a:r>
                      <a:endParaRPr lang="en-US" sz="1600" dirty="0"/>
                    </a:p>
                  </a:txBody>
                  <a:tcPr/>
                </a:tc>
                <a:tc>
                  <a:txBody>
                    <a:bodyPr/>
                    <a:lstStyle/>
                    <a:p>
                      <a:r>
                        <a:rPr lang="tr-TR" sz="1600" dirty="0" smtClean="0"/>
                        <a:t>-0,3&lt;=r&lt;0</a:t>
                      </a:r>
                      <a:endParaRPr lang="en-US" sz="1600" dirty="0"/>
                    </a:p>
                  </a:txBody>
                  <a:tcPr/>
                </a:tc>
                <a:tc>
                  <a:txBody>
                    <a:bodyPr/>
                    <a:lstStyle/>
                    <a:p>
                      <a:r>
                        <a:rPr lang="tr-TR" sz="1600" dirty="0" smtClean="0"/>
                        <a:t>0&lt;r&lt;=0,3</a:t>
                      </a:r>
                      <a:endParaRPr lang="en-US" sz="1600" dirty="0"/>
                    </a:p>
                  </a:txBody>
                  <a:tcPr/>
                </a:tc>
                <a:tc>
                  <a:txBody>
                    <a:bodyPr/>
                    <a:lstStyle/>
                    <a:p>
                      <a:r>
                        <a:rPr lang="tr-TR" sz="1600" dirty="0" smtClean="0"/>
                        <a:t>0,3&lt;r&lt;= 0,7</a:t>
                      </a:r>
                      <a:endParaRPr lang="en-US" sz="1600" dirty="0"/>
                    </a:p>
                  </a:txBody>
                  <a:tcPr/>
                </a:tc>
                <a:tc>
                  <a:txBody>
                    <a:bodyPr/>
                    <a:lstStyle/>
                    <a:p>
                      <a:r>
                        <a:rPr lang="tr-TR" sz="1600" dirty="0" smtClean="0"/>
                        <a:t>0,7&lt;r&lt;=+1</a:t>
                      </a:r>
                      <a:endParaRPr lang="en-US" sz="1600" dirty="0"/>
                    </a:p>
                  </a:txBody>
                  <a:tcPr/>
                </a:tc>
              </a:tr>
            </a:tbl>
          </a:graphicData>
        </a:graphic>
      </p:graphicFrame>
    </p:spTree>
    <p:extLst>
      <p:ext uri="{BB962C8B-B14F-4D97-AF65-F5344CB8AC3E}">
        <p14:creationId xmlns:p14="http://schemas.microsoft.com/office/powerpoint/2010/main" val="2598664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21" y="837673"/>
            <a:ext cx="89535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32040" y="4653136"/>
            <a:ext cx="4211960" cy="646331"/>
          </a:xfrm>
          <a:prstGeom prst="rect">
            <a:avLst/>
          </a:prstGeom>
          <a:noFill/>
        </p:spPr>
        <p:txBody>
          <a:bodyPr wrap="square" rtlCol="0">
            <a:spAutoFit/>
          </a:bodyPr>
          <a:lstStyle/>
          <a:p>
            <a:r>
              <a:rPr lang="tr-TR" dirty="0" smtClean="0"/>
              <a:t>GM=1900+0,081arac_mem+,508ucret_memn+0,031hizmet_mem</a:t>
            </a:r>
            <a:endParaRPr lang="en-US" dirty="0"/>
          </a:p>
        </p:txBody>
      </p:sp>
      <p:sp>
        <p:nvSpPr>
          <p:cNvPr id="5" name="TextBox 4"/>
          <p:cNvSpPr txBox="1"/>
          <p:nvPr/>
        </p:nvSpPr>
        <p:spPr>
          <a:xfrm>
            <a:off x="4211960" y="6301524"/>
            <a:ext cx="4608512" cy="307777"/>
          </a:xfrm>
          <a:prstGeom prst="rect">
            <a:avLst/>
          </a:prstGeom>
          <a:noFill/>
        </p:spPr>
        <p:txBody>
          <a:bodyPr wrap="square" rtlCol="0">
            <a:spAutoFit/>
          </a:bodyPr>
          <a:lstStyle/>
          <a:p>
            <a:r>
              <a:rPr lang="tr-TR" sz="1400" dirty="0" smtClean="0"/>
              <a:t>Arac_mem için </a:t>
            </a:r>
            <a:r>
              <a:rPr lang="el-GR" sz="1400" dirty="0" smtClean="0"/>
              <a:t>β</a:t>
            </a:r>
            <a:r>
              <a:rPr lang="tr-TR" sz="1400" dirty="0" smtClean="0"/>
              <a:t>= 0,12, p &gt;0,05   Sig: 0,209 (red)</a:t>
            </a:r>
            <a:endParaRPr lang="en-US" sz="1400" dirty="0"/>
          </a:p>
        </p:txBody>
      </p:sp>
      <p:sp>
        <p:nvSpPr>
          <p:cNvPr id="6" name="TextBox 5"/>
          <p:cNvSpPr txBox="1"/>
          <p:nvPr/>
        </p:nvSpPr>
        <p:spPr>
          <a:xfrm>
            <a:off x="251520" y="6237312"/>
            <a:ext cx="4817901" cy="369332"/>
          </a:xfrm>
          <a:prstGeom prst="rect">
            <a:avLst/>
          </a:prstGeom>
          <a:noFill/>
        </p:spPr>
        <p:txBody>
          <a:bodyPr wrap="square" rtlCol="0">
            <a:spAutoFit/>
          </a:bodyPr>
          <a:lstStyle/>
          <a:p>
            <a:r>
              <a:rPr lang="tr-TR" sz="1400" dirty="0" smtClean="0"/>
              <a:t>Ücret_mem için </a:t>
            </a:r>
            <a:r>
              <a:rPr lang="el-GR" sz="1400" dirty="0" smtClean="0"/>
              <a:t>β</a:t>
            </a:r>
            <a:r>
              <a:rPr lang="tr-TR" sz="1400" dirty="0"/>
              <a:t>= </a:t>
            </a:r>
            <a:r>
              <a:rPr lang="tr-TR" sz="1400" dirty="0" smtClean="0"/>
              <a:t>0,54, </a:t>
            </a:r>
            <a:r>
              <a:rPr lang="tr-TR" sz="1400" dirty="0"/>
              <a:t>p &gt;0,05 </a:t>
            </a:r>
            <a:r>
              <a:rPr lang="tr-TR" sz="1400" dirty="0" smtClean="0"/>
              <a:t> Sig</a:t>
            </a:r>
            <a:r>
              <a:rPr lang="tr-TR" sz="1400" dirty="0"/>
              <a:t>: </a:t>
            </a:r>
            <a:r>
              <a:rPr lang="tr-TR" sz="1400" dirty="0" smtClean="0"/>
              <a:t>0,00 (Kabul</a:t>
            </a:r>
            <a:r>
              <a:rPr lang="tr-TR" dirty="0" smtClean="0"/>
              <a:t>)</a:t>
            </a:r>
            <a:endParaRPr lang="en-US" dirty="0"/>
          </a:p>
        </p:txBody>
      </p:sp>
      <p:sp>
        <p:nvSpPr>
          <p:cNvPr id="7" name="TextBox 6"/>
          <p:cNvSpPr txBox="1"/>
          <p:nvPr/>
        </p:nvSpPr>
        <p:spPr>
          <a:xfrm>
            <a:off x="3347864" y="5962970"/>
            <a:ext cx="5904656" cy="338554"/>
          </a:xfrm>
          <a:prstGeom prst="rect">
            <a:avLst/>
          </a:prstGeom>
          <a:noFill/>
        </p:spPr>
        <p:txBody>
          <a:bodyPr wrap="square" rtlCol="0">
            <a:spAutoFit/>
          </a:bodyPr>
          <a:lstStyle/>
          <a:p>
            <a:r>
              <a:rPr lang="tr-TR" sz="1600" dirty="0"/>
              <a:t>H</a:t>
            </a:r>
            <a:r>
              <a:rPr lang="tr-TR" sz="1600" dirty="0" smtClean="0"/>
              <a:t>izmet_mem </a:t>
            </a:r>
            <a:r>
              <a:rPr lang="tr-TR" sz="1600" dirty="0"/>
              <a:t>için </a:t>
            </a:r>
            <a:r>
              <a:rPr lang="el-GR" sz="1600" dirty="0"/>
              <a:t>β</a:t>
            </a:r>
            <a:r>
              <a:rPr lang="tr-TR" sz="1600" dirty="0"/>
              <a:t>= </a:t>
            </a:r>
            <a:r>
              <a:rPr lang="tr-TR" sz="1600" dirty="0" smtClean="0"/>
              <a:t>0,04, </a:t>
            </a:r>
            <a:r>
              <a:rPr lang="tr-TR" sz="1600" dirty="0"/>
              <a:t>p &gt;0,05   Sig: </a:t>
            </a:r>
            <a:r>
              <a:rPr lang="tr-TR" sz="1600" dirty="0" smtClean="0"/>
              <a:t>,684 (Red</a:t>
            </a:r>
            <a:r>
              <a:rPr lang="tr-TR" sz="1600" dirty="0"/>
              <a:t>)</a:t>
            </a:r>
            <a:endParaRPr lang="en-US" sz="1600" dirty="0"/>
          </a:p>
        </p:txBody>
      </p:sp>
    </p:spTree>
    <p:extLst>
      <p:ext uri="{BB962C8B-B14F-4D97-AF65-F5344CB8AC3E}">
        <p14:creationId xmlns:p14="http://schemas.microsoft.com/office/powerpoint/2010/main" val="3114016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552" y="3429000"/>
            <a:ext cx="7772400" cy="1470025"/>
          </a:xfrm>
        </p:spPr>
        <p:txBody>
          <a:bodyPr/>
          <a:lstStyle/>
          <a:p>
            <a:pPr eaLnBrk="1" hangingPunct="1"/>
            <a:r>
              <a:rPr lang="tr-TR" altLang="en-US" sz="4400" dirty="0" smtClean="0"/>
              <a:t>SOSYAL BİLİMLERDE NİTEL ARAŞTIRMA YÖNTEMLERİ</a:t>
            </a:r>
          </a:p>
        </p:txBody>
      </p:sp>
      <p:sp>
        <p:nvSpPr>
          <p:cNvPr id="4099" name="Rectangle 3"/>
          <p:cNvSpPr>
            <a:spLocks noGrp="1" noChangeArrowheads="1"/>
          </p:cNvSpPr>
          <p:nvPr>
            <p:ph type="subTitle" idx="1"/>
          </p:nvPr>
        </p:nvSpPr>
        <p:spPr/>
        <p:txBody>
          <a:bodyPr>
            <a:normAutofit fontScale="85000" lnSpcReduction="20000"/>
          </a:bodyPr>
          <a:lstStyle/>
          <a:p>
            <a:pPr eaLnBrk="1" hangingPunct="1"/>
            <a:endParaRPr lang="tr-TR" altLang="en-US" dirty="0" smtClean="0"/>
          </a:p>
          <a:p>
            <a:pPr eaLnBrk="1" hangingPunct="1"/>
            <a:endParaRPr lang="tr-TR" altLang="en-US" dirty="0" smtClean="0"/>
          </a:p>
          <a:p>
            <a:pPr eaLnBrk="1" hangingPunct="1"/>
            <a:r>
              <a:rPr lang="tr-TR" altLang="en-US" dirty="0" smtClean="0"/>
              <a:t>Prof</a:t>
            </a:r>
            <a:r>
              <a:rPr lang="tr-TR" altLang="en-US" dirty="0" smtClean="0"/>
              <a:t>. Dr. Ali Yıldırım</a:t>
            </a:r>
          </a:p>
          <a:p>
            <a:pPr eaLnBrk="1" hangingPunct="1"/>
            <a:r>
              <a:rPr lang="tr-TR" altLang="en-US" dirty="0" smtClean="0"/>
              <a:t>Prof. Dr. Hasan Şimşek</a:t>
            </a:r>
          </a:p>
        </p:txBody>
      </p:sp>
      <p:pic>
        <p:nvPicPr>
          <p:cNvPr id="430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9392"/>
            <a:ext cx="22860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982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tr-TR" altLang="en-US" smtClean="0"/>
              <a:t>NİTEL ARAŞTIRMADA VERİ TOPLAMA YÖNTEMLERİ </a:t>
            </a:r>
          </a:p>
        </p:txBody>
      </p:sp>
      <p:sp>
        <p:nvSpPr>
          <p:cNvPr id="5123" name="Rectangle 3"/>
          <p:cNvSpPr>
            <a:spLocks noGrp="1" noChangeArrowheads="1"/>
          </p:cNvSpPr>
          <p:nvPr>
            <p:ph type="subTitle" idx="1"/>
          </p:nvPr>
        </p:nvSpPr>
        <p:spPr/>
        <p:txBody>
          <a:bodyPr>
            <a:normAutofit fontScale="70000" lnSpcReduction="20000"/>
          </a:bodyPr>
          <a:lstStyle/>
          <a:p>
            <a:pPr algn="l" eaLnBrk="1" hangingPunct="1"/>
            <a:r>
              <a:rPr lang="tr-TR" altLang="en-US" dirty="0" smtClean="0">
                <a:solidFill>
                  <a:schemeClr val="tx1"/>
                </a:solidFill>
              </a:rPr>
              <a:t>Gömülü kuram</a:t>
            </a:r>
          </a:p>
          <a:p>
            <a:pPr algn="l" eaLnBrk="1" hangingPunct="1"/>
            <a:r>
              <a:rPr lang="tr-TR" altLang="en-US" dirty="0">
                <a:solidFill>
                  <a:schemeClr val="tx1"/>
                </a:solidFill>
              </a:rPr>
              <a:t> </a:t>
            </a:r>
            <a:r>
              <a:rPr lang="tr-TR" altLang="en-US" dirty="0" smtClean="0">
                <a:solidFill>
                  <a:schemeClr val="tx1"/>
                </a:solidFill>
              </a:rPr>
              <a:t>Etnografik çalışma</a:t>
            </a:r>
          </a:p>
          <a:p>
            <a:pPr algn="l" eaLnBrk="1" hangingPunct="1"/>
            <a:r>
              <a:rPr lang="tr-TR" altLang="en-US" dirty="0">
                <a:solidFill>
                  <a:schemeClr val="tx1"/>
                </a:solidFill>
              </a:rPr>
              <a:t> M</a:t>
            </a:r>
            <a:r>
              <a:rPr lang="tr-TR" altLang="en-US" dirty="0" smtClean="0">
                <a:solidFill>
                  <a:schemeClr val="tx1"/>
                </a:solidFill>
              </a:rPr>
              <a:t>ülakat</a:t>
            </a:r>
          </a:p>
          <a:p>
            <a:pPr algn="l" eaLnBrk="1" hangingPunct="1"/>
            <a:r>
              <a:rPr lang="tr-TR" altLang="en-US" dirty="0" smtClean="0">
                <a:solidFill>
                  <a:schemeClr val="tx1"/>
                </a:solidFill>
              </a:rPr>
              <a:t>Gözlem</a:t>
            </a:r>
          </a:p>
          <a:p>
            <a:pPr algn="l" eaLnBrk="1" hangingPunct="1"/>
            <a:r>
              <a:rPr lang="tr-TR" altLang="en-US" dirty="0" smtClean="0">
                <a:solidFill>
                  <a:schemeClr val="tx1"/>
                </a:solidFill>
              </a:rPr>
              <a:t>Kritik olay yöntemi</a:t>
            </a:r>
            <a:endParaRPr lang="tr-TR" altLang="en-US" dirty="0" smtClean="0">
              <a:solidFill>
                <a:schemeClr val="tx1"/>
              </a:solidFill>
            </a:endParaRPr>
          </a:p>
        </p:txBody>
      </p:sp>
    </p:spTree>
    <p:extLst>
      <p:ext uri="{BB962C8B-B14F-4D97-AF65-F5344CB8AC3E}">
        <p14:creationId xmlns:p14="http://schemas.microsoft.com/office/powerpoint/2010/main" val="1522647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Nitel araştırma süreci</a:t>
            </a:r>
            <a:endParaRPr lang="en-US" dirty="0"/>
          </a:p>
        </p:txBody>
      </p:sp>
      <p:sp>
        <p:nvSpPr>
          <p:cNvPr id="3" name="Content Placeholder 2"/>
          <p:cNvSpPr>
            <a:spLocks noGrp="1"/>
          </p:cNvSpPr>
          <p:nvPr>
            <p:ph idx="1"/>
          </p:nvPr>
        </p:nvSpPr>
        <p:spPr/>
        <p:txBody>
          <a:bodyPr/>
          <a:lstStyle/>
          <a:p>
            <a:r>
              <a:rPr lang="tr-TR" dirty="0" smtClean="0"/>
              <a:t>Veri azaltma</a:t>
            </a:r>
          </a:p>
          <a:p>
            <a:r>
              <a:rPr lang="tr-TR" dirty="0"/>
              <a:t> </a:t>
            </a:r>
            <a:r>
              <a:rPr lang="tr-TR" dirty="0" smtClean="0"/>
              <a:t>veri etiketleme</a:t>
            </a:r>
          </a:p>
          <a:p>
            <a:r>
              <a:rPr lang="tr-TR" dirty="0" smtClean="0"/>
              <a:t>Kategoriler-temalar oluşturma</a:t>
            </a:r>
          </a:p>
          <a:p>
            <a:r>
              <a:rPr lang="tr-TR" dirty="0" smtClean="0"/>
              <a:t>Örüntüler ortaya çıkarma</a:t>
            </a:r>
          </a:p>
          <a:p>
            <a:r>
              <a:rPr lang="tr-TR" dirty="0" smtClean="0"/>
              <a:t>Açıklama ve yorumlama</a:t>
            </a:r>
          </a:p>
          <a:p>
            <a:r>
              <a:rPr lang="tr-TR" dirty="0" smtClean="0"/>
              <a:t>Raporlaştırma </a:t>
            </a:r>
            <a:endParaRPr lang="en-US" dirty="0"/>
          </a:p>
        </p:txBody>
      </p:sp>
    </p:spTree>
    <p:extLst>
      <p:ext uri="{BB962C8B-B14F-4D97-AF65-F5344CB8AC3E}">
        <p14:creationId xmlns:p14="http://schemas.microsoft.com/office/powerpoint/2010/main" val="1060272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altLang="en-US" sz="3500" smtClean="0"/>
              <a:t>NİTEL ARAŞTIRMADA VERİ ANALİZİ</a:t>
            </a:r>
          </a:p>
        </p:txBody>
      </p:sp>
      <p:sp>
        <p:nvSpPr>
          <p:cNvPr id="18435" name="Rectangle 3"/>
          <p:cNvSpPr>
            <a:spLocks noGrp="1" noChangeArrowheads="1"/>
          </p:cNvSpPr>
          <p:nvPr>
            <p:ph type="body" idx="1"/>
          </p:nvPr>
        </p:nvSpPr>
        <p:spPr/>
        <p:txBody>
          <a:bodyPr/>
          <a:lstStyle/>
          <a:p>
            <a:pPr eaLnBrk="1" hangingPunct="1"/>
            <a:r>
              <a:rPr lang="tr-TR" altLang="en-US" smtClean="0"/>
              <a:t>Veri analizinde 3 temel kavram vurgulanır:</a:t>
            </a:r>
          </a:p>
          <a:p>
            <a:pPr eaLnBrk="1" hangingPunct="1">
              <a:buFont typeface="Wingdings" pitchFamily="2" charset="2"/>
              <a:buNone/>
            </a:pPr>
            <a:endParaRPr lang="tr-TR" altLang="en-US" smtClean="0"/>
          </a:p>
          <a:p>
            <a:pPr eaLnBrk="1" hangingPunct="1">
              <a:buFont typeface="Wingdings" pitchFamily="2" charset="2"/>
              <a:buNone/>
            </a:pPr>
            <a:r>
              <a:rPr lang="tr-TR" altLang="en-US" smtClean="0">
                <a:solidFill>
                  <a:srgbClr val="CC3300"/>
                </a:solidFill>
              </a:rPr>
              <a:t>  1.Betimleme:</a:t>
            </a:r>
            <a:r>
              <a:rPr lang="tr-TR" altLang="en-US" smtClean="0"/>
              <a:t> Bu yaklaşım ile “ne” sorusuna yanıt bulunabilir.Araştırmada toplanan verilerin araştırma problemine ilişkin olarak neleri söylediği ya da hangi sonuçları ortaya koyduğu ön plana çıkmaktadır.</a:t>
            </a:r>
          </a:p>
        </p:txBody>
      </p:sp>
    </p:spTree>
    <p:extLst>
      <p:ext uri="{BB962C8B-B14F-4D97-AF65-F5344CB8AC3E}">
        <p14:creationId xmlns:p14="http://schemas.microsoft.com/office/powerpoint/2010/main" val="304052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0" y="1719263"/>
            <a:ext cx="8229600" cy="4411662"/>
          </a:xfrm>
        </p:spPr>
        <p:txBody>
          <a:bodyPr/>
          <a:lstStyle/>
          <a:p>
            <a:pPr eaLnBrk="1" hangingPunct="1">
              <a:buFont typeface="Wingdings" pitchFamily="2" charset="2"/>
              <a:buNone/>
            </a:pPr>
            <a:r>
              <a:rPr lang="tr-TR" altLang="en-US" smtClean="0"/>
              <a:t>     </a:t>
            </a:r>
            <a:r>
              <a:rPr lang="tr-TR" altLang="en-US" smtClean="0">
                <a:solidFill>
                  <a:srgbClr val="CC3300"/>
                </a:solidFill>
              </a:rPr>
              <a:t>2.Analiz:</a:t>
            </a:r>
            <a:r>
              <a:rPr lang="tr-TR" altLang="en-US" smtClean="0"/>
              <a:t> ”Neden” ve “nasıl” sorularına yanıt aranır.Veri setinde doğrudan görülemeyen, ancak kavramsal kodlama ve sınıflama yoluyla temaların ve bu temalar arası anlamlı ilişkilerin ortaya çıkarılması temel işlevidir.</a:t>
            </a:r>
          </a:p>
          <a:p>
            <a:pPr eaLnBrk="1" hangingPunct="1">
              <a:buFont typeface="Wingdings" pitchFamily="2" charset="2"/>
              <a:buNone/>
            </a:pPr>
            <a:endParaRPr lang="tr-TR" altLang="en-US" smtClean="0"/>
          </a:p>
          <a:p>
            <a:pPr eaLnBrk="1" hangingPunct="1">
              <a:buFont typeface="Wingdings" pitchFamily="2" charset="2"/>
              <a:buNone/>
            </a:pPr>
            <a:r>
              <a:rPr lang="tr-TR" altLang="en-US" smtClean="0"/>
              <a:t>     </a:t>
            </a:r>
            <a:r>
              <a:rPr lang="tr-TR" altLang="en-US" smtClean="0">
                <a:solidFill>
                  <a:srgbClr val="CC3300"/>
                </a:solidFill>
              </a:rPr>
              <a:t>3.Yorumlama:</a:t>
            </a:r>
            <a:r>
              <a:rPr lang="tr-TR" altLang="en-US" smtClean="0"/>
              <a:t> “Bu söylenen ya da gözlenen ne anlama gelmektedir?” sorusuna yanıt arar.</a:t>
            </a:r>
          </a:p>
        </p:txBody>
      </p:sp>
    </p:spTree>
    <p:extLst>
      <p:ext uri="{BB962C8B-B14F-4D97-AF65-F5344CB8AC3E}">
        <p14:creationId xmlns:p14="http://schemas.microsoft.com/office/powerpoint/2010/main" val="40549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wipe(left)">
                                      <p:cBhvr>
                                        <p:cTn id="12"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908050"/>
          <a:ext cx="9144000" cy="5141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485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22238"/>
            <a:ext cx="7543800" cy="1074737"/>
          </a:xfrm>
        </p:spPr>
        <p:txBody>
          <a:bodyPr/>
          <a:lstStyle/>
          <a:p>
            <a:pPr eaLnBrk="1" hangingPunct="1"/>
            <a:r>
              <a:rPr lang="tr-TR" altLang="en-US" smtClean="0"/>
              <a:t>BETİMSEL ANALİZ</a:t>
            </a:r>
          </a:p>
        </p:txBody>
      </p:sp>
      <p:sp>
        <p:nvSpPr>
          <p:cNvPr id="20483" name="Rectangle 3"/>
          <p:cNvSpPr>
            <a:spLocks noGrp="1" noChangeArrowheads="1"/>
          </p:cNvSpPr>
          <p:nvPr>
            <p:ph type="body" idx="1"/>
          </p:nvPr>
        </p:nvSpPr>
        <p:spPr>
          <a:xfrm>
            <a:off x="457200" y="1341438"/>
            <a:ext cx="8229600" cy="5516562"/>
          </a:xfrm>
        </p:spPr>
        <p:txBody>
          <a:bodyPr/>
          <a:lstStyle/>
          <a:p>
            <a:pPr eaLnBrk="1" hangingPunct="1">
              <a:lnSpc>
                <a:spcPct val="90000"/>
              </a:lnSpc>
            </a:pPr>
            <a:r>
              <a:rPr lang="tr-TR" altLang="en-US" sz="2400" smtClean="0"/>
              <a:t>Elde edilen veriler daha önceden belirlenen temalara göre özetlenir ve yorumlanır.</a:t>
            </a:r>
          </a:p>
          <a:p>
            <a:pPr eaLnBrk="1" hangingPunct="1">
              <a:lnSpc>
                <a:spcPct val="90000"/>
              </a:lnSpc>
              <a:buFont typeface="Wingdings" pitchFamily="2" charset="2"/>
              <a:buNone/>
            </a:pPr>
            <a:endParaRPr lang="tr-TR" altLang="en-US" sz="2400" smtClean="0"/>
          </a:p>
          <a:p>
            <a:pPr eaLnBrk="1" hangingPunct="1">
              <a:lnSpc>
                <a:spcPct val="90000"/>
              </a:lnSpc>
            </a:pPr>
            <a:r>
              <a:rPr lang="tr-TR" altLang="en-US" sz="2400" smtClean="0"/>
              <a:t>Elde edilen bulguları düzenlenmiş ve yorumlanmış bir biçimde okuyucuya sunmak için;</a:t>
            </a:r>
          </a:p>
          <a:p>
            <a:pPr eaLnBrk="1" hangingPunct="1">
              <a:lnSpc>
                <a:spcPct val="90000"/>
              </a:lnSpc>
              <a:buFont typeface="Wingdings" pitchFamily="2" charset="2"/>
              <a:buNone/>
            </a:pPr>
            <a:r>
              <a:rPr lang="tr-TR" altLang="en-US" sz="2400" smtClean="0"/>
              <a:t> </a:t>
            </a:r>
            <a:r>
              <a:rPr lang="tr-TR" altLang="en-US" sz="2400" smtClean="0">
                <a:solidFill>
                  <a:srgbClr val="CC3300"/>
                </a:solidFill>
              </a:rPr>
              <a:t>1.</a:t>
            </a:r>
            <a:r>
              <a:rPr lang="tr-TR" altLang="en-US" sz="2400" smtClean="0"/>
              <a:t>Elde edilen veriler mantıklı ve anlaşılır biçimde betimlenir.</a:t>
            </a:r>
          </a:p>
          <a:p>
            <a:pPr eaLnBrk="1" hangingPunct="1">
              <a:lnSpc>
                <a:spcPct val="90000"/>
              </a:lnSpc>
              <a:buFont typeface="Wingdings" pitchFamily="2" charset="2"/>
              <a:buNone/>
            </a:pPr>
            <a:r>
              <a:rPr lang="tr-TR" altLang="en-US" sz="2400" smtClean="0"/>
              <a:t> </a:t>
            </a:r>
            <a:r>
              <a:rPr lang="tr-TR" altLang="en-US" sz="2400" smtClean="0">
                <a:solidFill>
                  <a:srgbClr val="CC3300"/>
                </a:solidFill>
              </a:rPr>
              <a:t>2.</a:t>
            </a:r>
            <a:r>
              <a:rPr lang="tr-TR" altLang="en-US" sz="2400" smtClean="0"/>
              <a:t>Yapılan bu betimlemeler yorumlanır.</a:t>
            </a:r>
          </a:p>
          <a:p>
            <a:pPr eaLnBrk="1" hangingPunct="1">
              <a:lnSpc>
                <a:spcPct val="90000"/>
              </a:lnSpc>
              <a:buFont typeface="Wingdings" pitchFamily="2" charset="2"/>
              <a:buNone/>
            </a:pPr>
            <a:r>
              <a:rPr lang="tr-TR" altLang="en-US" sz="2400" smtClean="0"/>
              <a:t> </a:t>
            </a:r>
            <a:r>
              <a:rPr lang="tr-TR" altLang="en-US" sz="2400" smtClean="0">
                <a:solidFill>
                  <a:srgbClr val="CC3300"/>
                </a:solidFill>
              </a:rPr>
              <a:t>3.</a:t>
            </a:r>
            <a:r>
              <a:rPr lang="tr-TR" altLang="en-US" sz="2400" smtClean="0"/>
              <a:t>Neden-sonuç ilişkileri irdelenir ve birtakım sonuçlara ulaşılır.</a:t>
            </a:r>
          </a:p>
          <a:p>
            <a:pPr eaLnBrk="1" hangingPunct="1">
              <a:lnSpc>
                <a:spcPct val="90000"/>
              </a:lnSpc>
              <a:buFont typeface="Wingdings" pitchFamily="2" charset="2"/>
              <a:buNone/>
            </a:pPr>
            <a:r>
              <a:rPr lang="tr-TR" altLang="en-US" sz="2400" smtClean="0"/>
              <a:t> </a:t>
            </a:r>
            <a:r>
              <a:rPr lang="tr-TR" altLang="en-US" sz="2400" smtClean="0">
                <a:solidFill>
                  <a:srgbClr val="CC3300"/>
                </a:solidFill>
              </a:rPr>
              <a:t>4.</a:t>
            </a:r>
            <a:r>
              <a:rPr lang="tr-TR" altLang="en-US" sz="2400" smtClean="0"/>
              <a:t>Araştırmacının yapacağı yorumlar arasında ortaya çıkan temaların ilişkilendirilmesi, anlamlandırılması ve ileriye yönelik tahminlerde bulunulması işlemleri vardır</a:t>
            </a:r>
            <a:r>
              <a:rPr lang="tr-TR" altLang="en-US" sz="2800" smtClean="0"/>
              <a:t>.</a:t>
            </a:r>
          </a:p>
        </p:txBody>
      </p:sp>
    </p:spTree>
    <p:extLst>
      <p:ext uri="{BB962C8B-B14F-4D97-AF65-F5344CB8AC3E}">
        <p14:creationId xmlns:p14="http://schemas.microsoft.com/office/powerpoint/2010/main" val="121592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tr-TR" altLang="en-US" smtClean="0"/>
              <a:t>Betimsel analiz 4 aşamadan oluşur</a:t>
            </a:r>
          </a:p>
        </p:txBody>
      </p:sp>
      <p:sp>
        <p:nvSpPr>
          <p:cNvPr id="21507" name="Rectangle 3"/>
          <p:cNvSpPr>
            <a:spLocks noGrp="1" noChangeArrowheads="1"/>
          </p:cNvSpPr>
          <p:nvPr>
            <p:ph type="body" idx="1"/>
          </p:nvPr>
        </p:nvSpPr>
        <p:spPr>
          <a:xfrm>
            <a:off x="457200" y="1412875"/>
            <a:ext cx="8229600" cy="5445125"/>
          </a:xfrm>
        </p:spPr>
        <p:txBody>
          <a:bodyPr/>
          <a:lstStyle/>
          <a:p>
            <a:pPr eaLnBrk="1" hangingPunct="1">
              <a:lnSpc>
                <a:spcPct val="90000"/>
              </a:lnSpc>
            </a:pPr>
            <a:r>
              <a:rPr lang="tr-TR" altLang="en-US" sz="2100" smtClean="0">
                <a:solidFill>
                  <a:srgbClr val="CC3300"/>
                </a:solidFill>
              </a:rPr>
              <a:t>Betimsel analiz için bir çerçeve oluşturma</a:t>
            </a:r>
            <a:r>
              <a:rPr lang="tr-TR" altLang="en-US" sz="2100" u="sng" smtClean="0">
                <a:solidFill>
                  <a:srgbClr val="CC3300"/>
                </a:solidFill>
              </a:rPr>
              <a:t>:</a:t>
            </a:r>
            <a:r>
              <a:rPr lang="tr-TR" altLang="en-US" sz="2100" smtClean="0"/>
              <a:t> Veri analizi için araştırma sorularından, araştırmanın kavramsal çerçevesinden ya da görüşme veya gözlemde yer alan boyutlardan yola çıkarak veri analizi için bir çerçeve oluşturulur. Bu çerçeveye göre verilerin hangi temalar altında organize edileceği ve sunulacağı belirlenir.</a:t>
            </a:r>
          </a:p>
          <a:p>
            <a:pPr eaLnBrk="1" hangingPunct="1">
              <a:lnSpc>
                <a:spcPct val="90000"/>
              </a:lnSpc>
              <a:buFont typeface="Wingdings" pitchFamily="2" charset="2"/>
              <a:buNone/>
            </a:pPr>
            <a:endParaRPr lang="tr-TR" altLang="en-US" sz="2100" smtClean="0"/>
          </a:p>
          <a:p>
            <a:pPr eaLnBrk="1" hangingPunct="1">
              <a:lnSpc>
                <a:spcPct val="90000"/>
              </a:lnSpc>
            </a:pPr>
            <a:r>
              <a:rPr lang="tr-TR" altLang="en-US" sz="2100" smtClean="0">
                <a:solidFill>
                  <a:srgbClr val="CC3300"/>
                </a:solidFill>
              </a:rPr>
              <a:t>Tematik çerçeveye göre verilerin işlenmesi:</a:t>
            </a:r>
            <a:r>
              <a:rPr lang="tr-TR" altLang="en-US" sz="2100" u="sng" smtClean="0"/>
              <a:t> </a:t>
            </a:r>
            <a:r>
              <a:rPr lang="tr-TR" altLang="en-US" sz="2100" smtClean="0"/>
              <a:t>Daha önce oluşturulan çerçeveye göre elde edilen veriler okunur ve organize edilir.</a:t>
            </a:r>
          </a:p>
          <a:p>
            <a:pPr eaLnBrk="1" hangingPunct="1">
              <a:lnSpc>
                <a:spcPct val="90000"/>
              </a:lnSpc>
            </a:pPr>
            <a:endParaRPr lang="tr-TR" altLang="en-US" sz="2100" smtClean="0"/>
          </a:p>
          <a:p>
            <a:pPr eaLnBrk="1" hangingPunct="1">
              <a:lnSpc>
                <a:spcPct val="90000"/>
              </a:lnSpc>
            </a:pPr>
            <a:r>
              <a:rPr lang="tr-TR" altLang="en-US" sz="2100" smtClean="0">
                <a:solidFill>
                  <a:srgbClr val="CC3300"/>
                </a:solidFill>
              </a:rPr>
              <a:t>Bulguların tanımlanması:</a:t>
            </a:r>
            <a:r>
              <a:rPr lang="tr-TR" altLang="en-US" sz="2100" smtClean="0"/>
              <a:t> Organize edilen veriler tanımlanır ve gerekli yerlerde doğrudan alıntılarla desteklenir.</a:t>
            </a:r>
          </a:p>
          <a:p>
            <a:pPr eaLnBrk="1" hangingPunct="1">
              <a:lnSpc>
                <a:spcPct val="90000"/>
              </a:lnSpc>
              <a:buFont typeface="Wingdings" pitchFamily="2" charset="2"/>
              <a:buNone/>
            </a:pPr>
            <a:endParaRPr lang="tr-TR" altLang="en-US" sz="2100" smtClean="0"/>
          </a:p>
          <a:p>
            <a:pPr eaLnBrk="1" hangingPunct="1">
              <a:lnSpc>
                <a:spcPct val="90000"/>
              </a:lnSpc>
            </a:pPr>
            <a:r>
              <a:rPr lang="tr-TR" altLang="en-US" sz="2100" smtClean="0">
                <a:solidFill>
                  <a:srgbClr val="CC3300"/>
                </a:solidFill>
              </a:rPr>
              <a:t>Bulguların yorumlanması:</a:t>
            </a:r>
            <a:r>
              <a:rPr lang="tr-TR" altLang="en-US" sz="2100" smtClean="0"/>
              <a:t> Tanımlanan bulguların açıklanması,ilişkilendirilmesi, anlamlandırılması bu aşamada yapılır.</a:t>
            </a:r>
            <a:endParaRPr lang="tr-TR" altLang="en-US" sz="2100" u="sng" smtClean="0"/>
          </a:p>
          <a:p>
            <a:pPr eaLnBrk="1" hangingPunct="1">
              <a:lnSpc>
                <a:spcPct val="90000"/>
              </a:lnSpc>
            </a:pPr>
            <a:endParaRPr lang="tr-TR" altLang="en-US" sz="2100" smtClean="0"/>
          </a:p>
          <a:p>
            <a:pPr eaLnBrk="1" hangingPunct="1">
              <a:lnSpc>
                <a:spcPct val="90000"/>
              </a:lnSpc>
            </a:pPr>
            <a:endParaRPr lang="tr-TR" altLang="en-US" sz="2100" smtClean="0"/>
          </a:p>
        </p:txBody>
      </p:sp>
    </p:spTree>
    <p:extLst>
      <p:ext uri="{BB962C8B-B14F-4D97-AF65-F5344CB8AC3E}">
        <p14:creationId xmlns:p14="http://schemas.microsoft.com/office/powerpoint/2010/main" val="1574158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altLang="en-US" smtClean="0"/>
              <a:t>İÇERİK ANALİZİ</a:t>
            </a:r>
          </a:p>
        </p:txBody>
      </p:sp>
      <p:sp>
        <p:nvSpPr>
          <p:cNvPr id="22531" name="Rectangle 3"/>
          <p:cNvSpPr>
            <a:spLocks noGrp="1" noChangeArrowheads="1"/>
          </p:cNvSpPr>
          <p:nvPr>
            <p:ph type="body" idx="1"/>
          </p:nvPr>
        </p:nvSpPr>
        <p:spPr/>
        <p:txBody>
          <a:bodyPr/>
          <a:lstStyle/>
          <a:p>
            <a:pPr eaLnBrk="1" hangingPunct="1"/>
            <a:r>
              <a:rPr lang="tr-TR" altLang="en-US" smtClean="0"/>
              <a:t>Amaç, toplanan verileri açıklayabilecek kavramlara ve ilişkilere ulaşmaktır.</a:t>
            </a:r>
          </a:p>
          <a:p>
            <a:pPr eaLnBrk="1" hangingPunct="1">
              <a:buFont typeface="Wingdings" pitchFamily="2" charset="2"/>
              <a:buNone/>
            </a:pPr>
            <a:endParaRPr lang="tr-TR" altLang="en-US" smtClean="0"/>
          </a:p>
          <a:p>
            <a:pPr eaLnBrk="1" hangingPunct="1"/>
            <a:r>
              <a:rPr lang="tr-TR" altLang="en-US" smtClean="0"/>
              <a:t>Betimsel analizde özetlenen ve yorumlanan veriler,içerik analizinde daha derin bir işleme tabi tutulur ve betimsel bir yaklaşımla fark edilemeyebilen kavram ve temalar bu analiz sonucu keşfedilebilir.</a:t>
            </a:r>
          </a:p>
        </p:txBody>
      </p:sp>
    </p:spTree>
    <p:extLst>
      <p:ext uri="{BB962C8B-B14F-4D97-AF65-F5344CB8AC3E}">
        <p14:creationId xmlns:p14="http://schemas.microsoft.com/office/powerpoint/2010/main" val="337283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Korelasyon ve nedensellik</a:t>
            </a:r>
            <a:endParaRPr lang="en-US" dirty="0"/>
          </a:p>
        </p:txBody>
      </p:sp>
      <p:sp>
        <p:nvSpPr>
          <p:cNvPr id="3" name="Content Placeholder 2"/>
          <p:cNvSpPr>
            <a:spLocks noGrp="1"/>
          </p:cNvSpPr>
          <p:nvPr>
            <p:ph idx="1"/>
          </p:nvPr>
        </p:nvSpPr>
        <p:spPr/>
        <p:txBody>
          <a:bodyPr>
            <a:normAutofit fontScale="92500" lnSpcReduction="20000"/>
          </a:bodyPr>
          <a:lstStyle/>
          <a:p>
            <a:r>
              <a:rPr lang="tr-TR" sz="2800" dirty="0" smtClean="0"/>
              <a:t>Korelasyon nedensellik değildir.  İki veya daha fazla değişken arasındaki ilişkiyi ifade eden korelasyon bu değişkenler arasında neden-sonuç ilişkisi anlamına gelmez.</a:t>
            </a:r>
          </a:p>
          <a:p>
            <a:pPr marL="0" indent="0">
              <a:buNone/>
            </a:pPr>
            <a:endParaRPr lang="tr-TR" sz="2800" dirty="0" smtClean="0"/>
          </a:p>
          <a:p>
            <a:pPr marL="0" indent="0">
              <a:buNone/>
            </a:pPr>
            <a:endParaRPr lang="tr-TR" sz="2800" dirty="0"/>
          </a:p>
          <a:p>
            <a:r>
              <a:rPr lang="tr-TR" sz="2800" dirty="0" smtClean="0"/>
              <a:t>Bir ülkeye gelen leylek sayısı ile yıllık çocuk dogumları incelendiğinde pozitif korelasyon bulunmuş ise çocukların leylekler tarafından getirildiği söylenemez. Hem çocuk dogum sayısı, hem de leylek sayısı ekonomik gelişme ve şehirleşme nedeniyle azalmış ve bu iki azalma birinin diğerine sebeğ sonuç olmasından ortaya çıkmamıştır.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21260"/>
            <a:ext cx="1095772" cy="109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07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altLang="en-US" smtClean="0"/>
              <a:t>Bu amaçla;</a:t>
            </a:r>
          </a:p>
        </p:txBody>
      </p:sp>
      <p:sp>
        <p:nvSpPr>
          <p:cNvPr id="23555" name="Rectangle 3"/>
          <p:cNvSpPr>
            <a:spLocks noGrp="1" noChangeArrowheads="1"/>
          </p:cNvSpPr>
          <p:nvPr>
            <p:ph type="body" idx="1"/>
          </p:nvPr>
        </p:nvSpPr>
        <p:spPr/>
        <p:txBody>
          <a:bodyPr/>
          <a:lstStyle/>
          <a:p>
            <a:pPr eaLnBrk="1" hangingPunct="1"/>
            <a:r>
              <a:rPr lang="tr-TR" altLang="en-US" smtClean="0"/>
              <a:t>Toplanan verilerin önce kavramsallaşması,</a:t>
            </a:r>
          </a:p>
          <a:p>
            <a:pPr eaLnBrk="1" hangingPunct="1">
              <a:buFont typeface="Wingdings" pitchFamily="2" charset="2"/>
              <a:buNone/>
            </a:pPr>
            <a:endParaRPr lang="tr-TR" altLang="en-US" smtClean="0"/>
          </a:p>
          <a:p>
            <a:pPr eaLnBrk="1" hangingPunct="1"/>
            <a:r>
              <a:rPr lang="tr-TR" altLang="en-US" smtClean="0"/>
              <a:t>Ortaya çıkan kavramlara göre mantıklı bir biçimde organize edilmesi,</a:t>
            </a:r>
          </a:p>
          <a:p>
            <a:pPr eaLnBrk="1" hangingPunct="1">
              <a:buFont typeface="Wingdings" pitchFamily="2" charset="2"/>
              <a:buNone/>
            </a:pPr>
            <a:endParaRPr lang="tr-TR" altLang="en-US" smtClean="0"/>
          </a:p>
          <a:p>
            <a:pPr eaLnBrk="1" hangingPunct="1"/>
            <a:r>
              <a:rPr lang="tr-TR" altLang="en-US" smtClean="0"/>
              <a:t>Buna göre veriyi açıklayan temaların saptanması gerekmektedir.</a:t>
            </a:r>
          </a:p>
        </p:txBody>
      </p:sp>
    </p:spTree>
    <p:extLst>
      <p:ext uri="{BB962C8B-B14F-4D97-AF65-F5344CB8AC3E}">
        <p14:creationId xmlns:p14="http://schemas.microsoft.com/office/powerpoint/2010/main" val="1065888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tr-TR" altLang="en-US" sz="3500" smtClean="0"/>
              <a:t>İÇERİK ANALİZİNDE KULLANILAN BAZI KAVRAMLAR</a:t>
            </a:r>
          </a:p>
        </p:txBody>
      </p:sp>
      <p:sp>
        <p:nvSpPr>
          <p:cNvPr id="24579" name="Rectangle 3"/>
          <p:cNvSpPr>
            <a:spLocks noGrp="1" noChangeArrowheads="1"/>
          </p:cNvSpPr>
          <p:nvPr>
            <p:ph type="body" idx="1"/>
          </p:nvPr>
        </p:nvSpPr>
        <p:spPr/>
        <p:txBody>
          <a:bodyPr/>
          <a:lstStyle/>
          <a:p>
            <a:pPr eaLnBrk="1" hangingPunct="1">
              <a:lnSpc>
                <a:spcPct val="80000"/>
              </a:lnSpc>
            </a:pPr>
            <a:r>
              <a:rPr lang="tr-TR" altLang="en-US" sz="2600" smtClean="0">
                <a:solidFill>
                  <a:srgbClr val="CC3300"/>
                </a:solidFill>
              </a:rPr>
              <a:t>Tümevarımcı analiz:</a:t>
            </a:r>
            <a:r>
              <a:rPr lang="tr-TR" altLang="en-US" sz="2600" smtClean="0"/>
              <a:t> Kodlama yoluyla verilerin altında yatan kavramları ve bu kavramlar arasındaki ilişkileri ortaya çıkarmaktır.(Kuram oluşturma)</a:t>
            </a:r>
          </a:p>
          <a:p>
            <a:pPr eaLnBrk="1" hangingPunct="1">
              <a:lnSpc>
                <a:spcPct val="80000"/>
              </a:lnSpc>
            </a:pPr>
            <a:r>
              <a:rPr lang="tr-TR" altLang="en-US" sz="2600" smtClean="0">
                <a:solidFill>
                  <a:srgbClr val="CC3300"/>
                </a:solidFill>
              </a:rPr>
              <a:t>Kodlama:</a:t>
            </a:r>
            <a:r>
              <a:rPr lang="tr-TR" altLang="en-US" sz="2600" smtClean="0"/>
              <a:t>Verilerin içerik analizine tabi tutulması,yani veriler arasında yer alan anlamlı bölümlere (bir kelime,cümle,paragraf gibi) isim verilmesi sürecidir.</a:t>
            </a:r>
          </a:p>
          <a:p>
            <a:pPr eaLnBrk="1" hangingPunct="1">
              <a:lnSpc>
                <a:spcPct val="80000"/>
              </a:lnSpc>
            </a:pPr>
            <a:r>
              <a:rPr lang="tr-TR" altLang="en-US" sz="2600" smtClean="0">
                <a:solidFill>
                  <a:srgbClr val="CC3300"/>
                </a:solidFill>
              </a:rPr>
              <a:t>Kavram:</a:t>
            </a:r>
            <a:r>
              <a:rPr lang="tr-TR" altLang="en-US" sz="2600" smtClean="0"/>
              <a:t>Veriler arası yer alan anlamlı bölümlere (bir kelime,cümle,paragraf gibi) ve olaylara verilen anlamdır.İçerik analizinin temel analiz birimidir.</a:t>
            </a:r>
          </a:p>
          <a:p>
            <a:pPr eaLnBrk="1" hangingPunct="1">
              <a:lnSpc>
                <a:spcPct val="80000"/>
              </a:lnSpc>
            </a:pPr>
            <a:r>
              <a:rPr lang="tr-TR" altLang="en-US" sz="2600" smtClean="0">
                <a:solidFill>
                  <a:srgbClr val="CC3300"/>
                </a:solidFill>
              </a:rPr>
              <a:t>Kategori:</a:t>
            </a:r>
            <a:r>
              <a:rPr lang="tr-TR" altLang="en-US" sz="2600" smtClean="0"/>
              <a:t>İçerik analizinde elde edilen kavramların birbirleriyle belirli bir tema altında sınırlandırılmasıdır.</a:t>
            </a:r>
          </a:p>
        </p:txBody>
      </p:sp>
    </p:spTree>
    <p:extLst>
      <p:ext uri="{BB962C8B-B14F-4D97-AF65-F5344CB8AC3E}">
        <p14:creationId xmlns:p14="http://schemas.microsoft.com/office/powerpoint/2010/main" val="3661533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tr-TR" altLang="en-US" sz="3500" smtClean="0"/>
              <a:t>NİTEL ARAŞTIRMA VERİLERİ DÖRT AŞAMADA ANALİZ EDİLİR</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tr-TR" altLang="en-US" smtClean="0">
                <a:solidFill>
                  <a:srgbClr val="CC3300"/>
                </a:solidFill>
              </a:rPr>
              <a:t>1.</a:t>
            </a:r>
            <a:r>
              <a:rPr lang="tr-TR" altLang="en-US" smtClean="0"/>
              <a:t>Verilerin kodlanması</a:t>
            </a:r>
          </a:p>
          <a:p>
            <a:pPr eaLnBrk="1" hangingPunct="1">
              <a:buFont typeface="Wingdings" pitchFamily="2" charset="2"/>
              <a:buNone/>
            </a:pPr>
            <a:endParaRPr lang="tr-TR" altLang="en-US" smtClean="0"/>
          </a:p>
          <a:p>
            <a:pPr eaLnBrk="1" hangingPunct="1">
              <a:buFont typeface="Wingdings" pitchFamily="2" charset="2"/>
              <a:buNone/>
            </a:pPr>
            <a:r>
              <a:rPr lang="tr-TR" altLang="en-US" smtClean="0">
                <a:solidFill>
                  <a:srgbClr val="CC3300"/>
                </a:solidFill>
              </a:rPr>
              <a:t>2.</a:t>
            </a:r>
            <a:r>
              <a:rPr lang="tr-TR" altLang="en-US" smtClean="0"/>
              <a:t>Temaların bulunması</a:t>
            </a:r>
          </a:p>
          <a:p>
            <a:pPr eaLnBrk="1" hangingPunct="1">
              <a:buFont typeface="Wingdings" pitchFamily="2" charset="2"/>
              <a:buNone/>
            </a:pPr>
            <a:endParaRPr lang="tr-TR" altLang="en-US" smtClean="0"/>
          </a:p>
          <a:p>
            <a:pPr eaLnBrk="1" hangingPunct="1">
              <a:buFont typeface="Wingdings" pitchFamily="2" charset="2"/>
              <a:buNone/>
            </a:pPr>
            <a:r>
              <a:rPr lang="tr-TR" altLang="en-US" smtClean="0">
                <a:solidFill>
                  <a:srgbClr val="CC3300"/>
                </a:solidFill>
              </a:rPr>
              <a:t>3.</a:t>
            </a:r>
            <a:r>
              <a:rPr lang="tr-TR" altLang="en-US" smtClean="0"/>
              <a:t>Kodların ve temaların organize edilmesi</a:t>
            </a:r>
          </a:p>
          <a:p>
            <a:pPr eaLnBrk="1" hangingPunct="1">
              <a:buFont typeface="Wingdings" pitchFamily="2" charset="2"/>
              <a:buNone/>
            </a:pPr>
            <a:endParaRPr lang="tr-TR" altLang="en-US" smtClean="0"/>
          </a:p>
          <a:p>
            <a:pPr eaLnBrk="1" hangingPunct="1">
              <a:buFont typeface="Wingdings" pitchFamily="2" charset="2"/>
              <a:buNone/>
            </a:pPr>
            <a:r>
              <a:rPr lang="tr-TR" altLang="en-US" smtClean="0">
                <a:solidFill>
                  <a:srgbClr val="CC3300"/>
                </a:solidFill>
              </a:rPr>
              <a:t>4.</a:t>
            </a:r>
            <a:r>
              <a:rPr lang="tr-TR" altLang="en-US" smtClean="0"/>
              <a:t>Bulguların tanımlanması ve yorumlanması</a:t>
            </a:r>
          </a:p>
        </p:txBody>
      </p:sp>
    </p:spTree>
    <p:extLst>
      <p:ext uri="{BB962C8B-B14F-4D97-AF65-F5344CB8AC3E}">
        <p14:creationId xmlns:p14="http://schemas.microsoft.com/office/powerpoint/2010/main" val="3598490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smtClean="0"/>
              <a:t>1.VERİLERİN KODLANMASI</a:t>
            </a:r>
          </a:p>
        </p:txBody>
      </p:sp>
      <p:sp>
        <p:nvSpPr>
          <p:cNvPr id="26627" name="Rectangle 3"/>
          <p:cNvSpPr>
            <a:spLocks noGrp="1" noChangeArrowheads="1"/>
          </p:cNvSpPr>
          <p:nvPr>
            <p:ph type="body" idx="1"/>
          </p:nvPr>
        </p:nvSpPr>
        <p:spPr/>
        <p:txBody>
          <a:bodyPr>
            <a:normAutofit lnSpcReduction="10000"/>
          </a:bodyPr>
          <a:lstStyle/>
          <a:p>
            <a:pPr eaLnBrk="1" hangingPunct="1"/>
            <a:r>
              <a:rPr lang="tr-TR" altLang="en-US" smtClean="0"/>
              <a:t>Strauss ve Corbin (1990) üç tür kodlama biçiminden söz etmektedir:</a:t>
            </a:r>
          </a:p>
          <a:p>
            <a:pPr eaLnBrk="1" hangingPunct="1">
              <a:buFont typeface="Wingdings" pitchFamily="2" charset="2"/>
              <a:buNone/>
            </a:pPr>
            <a:endParaRPr lang="tr-TR" altLang="en-US" smtClean="0"/>
          </a:p>
          <a:p>
            <a:pPr eaLnBrk="1" hangingPunct="1"/>
            <a:r>
              <a:rPr lang="tr-TR" altLang="en-US" smtClean="0">
                <a:solidFill>
                  <a:srgbClr val="CC3300"/>
                </a:solidFill>
              </a:rPr>
              <a:t>Daha önceden belirlenmiş kavramlara göre yapılan kodlama:</a:t>
            </a:r>
            <a:r>
              <a:rPr lang="tr-TR" altLang="en-US" smtClean="0"/>
              <a:t> Araştırmanın temelini oluşturan bir kuram ya da kavramsal çerçevenin olduğu durumlarda,veriler toplanmadan önce bir kod listesi çıkarmak mümkündür.</a:t>
            </a:r>
          </a:p>
          <a:p>
            <a:pPr eaLnBrk="1" hangingPunct="1"/>
            <a:endParaRPr lang="tr-TR" altLang="en-US" smtClean="0"/>
          </a:p>
        </p:txBody>
      </p:sp>
    </p:spTree>
    <p:extLst>
      <p:ext uri="{BB962C8B-B14F-4D97-AF65-F5344CB8AC3E}">
        <p14:creationId xmlns:p14="http://schemas.microsoft.com/office/powerpoint/2010/main" val="2528553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0" y="1268413"/>
            <a:ext cx="8604250" cy="5589587"/>
          </a:xfrm>
        </p:spPr>
        <p:txBody>
          <a:bodyPr/>
          <a:lstStyle/>
          <a:p>
            <a:pPr eaLnBrk="1" hangingPunct="1">
              <a:lnSpc>
                <a:spcPct val="90000"/>
              </a:lnSpc>
            </a:pPr>
            <a:r>
              <a:rPr lang="tr-TR" altLang="en-US" sz="2600" smtClean="0">
                <a:solidFill>
                  <a:srgbClr val="CC3300"/>
                </a:solidFill>
              </a:rPr>
              <a:t>Verilerden çıkarılan kavramlara göre yapılan kodlama:</a:t>
            </a:r>
            <a:r>
              <a:rPr lang="tr-TR" altLang="en-US" sz="2600" smtClean="0"/>
              <a:t> Belirli bir kuramsal temeli olmayan konularda yapılan araştırmalar için geçerlidir.Toplanan verilerin analizine rehberlik edecek bir kavramsal yapı olmadığı için bu yapı,toplanan verilerin tümevarımcı bir analize tabi tutulması sonucu araştırmacı tarafından ortaya çıkarılır.Tümevarımcı analizde kodlar doğrudan verilerden üretilir.</a:t>
            </a:r>
          </a:p>
          <a:p>
            <a:pPr eaLnBrk="1" hangingPunct="1">
              <a:lnSpc>
                <a:spcPct val="90000"/>
              </a:lnSpc>
            </a:pPr>
            <a:endParaRPr lang="tr-TR" altLang="en-US" sz="2600" smtClean="0"/>
          </a:p>
          <a:p>
            <a:pPr eaLnBrk="1" hangingPunct="1">
              <a:lnSpc>
                <a:spcPct val="90000"/>
              </a:lnSpc>
            </a:pPr>
            <a:r>
              <a:rPr lang="tr-TR" altLang="en-US" sz="2600" smtClean="0">
                <a:solidFill>
                  <a:srgbClr val="CC3300"/>
                </a:solidFill>
              </a:rPr>
              <a:t>Genel bir çerçeve içinde yapılan kodlama:</a:t>
            </a:r>
            <a:r>
              <a:rPr lang="tr-TR" altLang="en-US" sz="2600" u="sng" smtClean="0"/>
              <a:t> </a:t>
            </a:r>
            <a:r>
              <a:rPr lang="tr-TR" altLang="en-US" sz="2600" smtClean="0"/>
              <a:t>Verilerin analizinden önce genel bir kavramsal yapı oluşturmak mümkündür.Bu kavramsal yapıya göre kodlama yapılır.Ancak ortaya çıkan yeni kodlar listeye dahil edilir.</a:t>
            </a:r>
          </a:p>
          <a:p>
            <a:pPr eaLnBrk="1" hangingPunct="1">
              <a:lnSpc>
                <a:spcPct val="90000"/>
              </a:lnSpc>
            </a:pPr>
            <a:endParaRPr lang="tr-TR" altLang="en-US" sz="2600" smtClean="0"/>
          </a:p>
        </p:txBody>
      </p:sp>
    </p:spTree>
    <p:extLst>
      <p:ext uri="{BB962C8B-B14F-4D97-AF65-F5344CB8AC3E}">
        <p14:creationId xmlns:p14="http://schemas.microsoft.com/office/powerpoint/2010/main" val="16710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wipe(left)">
                                      <p:cBhvr>
                                        <p:cTn id="12"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tr-TR" altLang="en-US" smtClean="0"/>
              <a:t>2.TEMALARIN BULUNMASI</a:t>
            </a:r>
          </a:p>
        </p:txBody>
      </p:sp>
      <p:sp>
        <p:nvSpPr>
          <p:cNvPr id="28675" name="Rectangle 3"/>
          <p:cNvSpPr>
            <a:spLocks noGrp="1" noChangeArrowheads="1"/>
          </p:cNvSpPr>
          <p:nvPr>
            <p:ph type="body" idx="1"/>
          </p:nvPr>
        </p:nvSpPr>
        <p:spPr/>
        <p:txBody>
          <a:bodyPr>
            <a:normAutofit lnSpcReduction="10000"/>
          </a:bodyPr>
          <a:lstStyle/>
          <a:p>
            <a:pPr eaLnBrk="1" hangingPunct="1"/>
            <a:r>
              <a:rPr lang="tr-TR" altLang="en-US" smtClean="0"/>
              <a:t>Temaların bulunması için önce kodlar bir araya getirilir ve incelenir.</a:t>
            </a:r>
          </a:p>
          <a:p>
            <a:pPr eaLnBrk="1" hangingPunct="1"/>
            <a:r>
              <a:rPr lang="tr-TR" altLang="en-US" smtClean="0"/>
              <a:t>Kodlar arasındaki ortak yönler bulunmaya çalışılır.</a:t>
            </a:r>
          </a:p>
          <a:p>
            <a:pPr eaLnBrk="1" hangingPunct="1"/>
            <a:r>
              <a:rPr lang="tr-TR" altLang="en-US" smtClean="0"/>
              <a:t>Tematik kodlama için ilk aşamada,ortaya çıkan kodların benzerlik ve farklılıklarının saptanması ve buna göre birbiriyle ilişkili olan kodları bir araya getirebilecek türden temaların belirlenmesi gerekir. </a:t>
            </a:r>
          </a:p>
        </p:txBody>
      </p:sp>
    </p:spTree>
    <p:extLst>
      <p:ext uri="{BB962C8B-B14F-4D97-AF65-F5344CB8AC3E}">
        <p14:creationId xmlns:p14="http://schemas.microsoft.com/office/powerpoint/2010/main" val="938970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22238"/>
            <a:ext cx="7543800" cy="1722437"/>
          </a:xfrm>
        </p:spPr>
        <p:txBody>
          <a:bodyPr/>
          <a:lstStyle/>
          <a:p>
            <a:pPr eaLnBrk="1" hangingPunct="1"/>
            <a:r>
              <a:rPr lang="tr-TR" altLang="en-US" sz="3500" smtClean="0"/>
              <a:t>3.VERİLERİN KODLARA VE TEMALARA GÖRE ORGANİZE EDİLMESİ VE TANIMLANMASI</a:t>
            </a:r>
          </a:p>
        </p:txBody>
      </p:sp>
      <p:sp>
        <p:nvSpPr>
          <p:cNvPr id="30723" name="Rectangle 3"/>
          <p:cNvSpPr>
            <a:spLocks noGrp="1" noChangeArrowheads="1"/>
          </p:cNvSpPr>
          <p:nvPr>
            <p:ph type="body" idx="1"/>
          </p:nvPr>
        </p:nvSpPr>
        <p:spPr>
          <a:xfrm>
            <a:off x="457200" y="2060575"/>
            <a:ext cx="8229600" cy="4070350"/>
          </a:xfrm>
        </p:spPr>
        <p:txBody>
          <a:bodyPr/>
          <a:lstStyle/>
          <a:p>
            <a:pPr eaLnBrk="1" hangingPunct="1"/>
            <a:r>
              <a:rPr lang="tr-TR" altLang="en-US" sz="2600" smtClean="0"/>
              <a:t>İlk iki aşama sonucunda araştırmacı topladığı verileri organize edebilecek bir sistem oluşturur, bu sisteme göre elde edilen verileri düzenler ve bu şekilde belirli olgulara göre verileri tanımlamak ve yorumlamak mümkün olabilir.</a:t>
            </a:r>
          </a:p>
          <a:p>
            <a:pPr eaLnBrk="1" hangingPunct="1"/>
            <a:endParaRPr lang="tr-TR" altLang="en-US" sz="2600" smtClean="0"/>
          </a:p>
          <a:p>
            <a:pPr eaLnBrk="1" hangingPunct="1"/>
            <a:r>
              <a:rPr lang="tr-TR" altLang="en-US" sz="2600" smtClean="0"/>
              <a:t>Bu aşamada araştırmacı,kendi görüş ve yorumlarına yer vermez ve toplanan bilgileri işlenmiş bir biçimde okuyucuya sunar.</a:t>
            </a:r>
          </a:p>
        </p:txBody>
      </p:sp>
    </p:spTree>
    <p:extLst>
      <p:ext uri="{BB962C8B-B14F-4D97-AF65-F5344CB8AC3E}">
        <p14:creationId xmlns:p14="http://schemas.microsoft.com/office/powerpoint/2010/main" val="3215415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tr-TR" altLang="en-US" smtClean="0"/>
              <a:t>4. BULGULARIN</a:t>
            </a:r>
            <a:br>
              <a:rPr lang="tr-TR" altLang="en-US" smtClean="0"/>
            </a:br>
            <a:r>
              <a:rPr lang="tr-TR" altLang="en-US" smtClean="0"/>
              <a:t>YORUMLANMASI</a:t>
            </a:r>
          </a:p>
        </p:txBody>
      </p:sp>
      <p:sp>
        <p:nvSpPr>
          <p:cNvPr id="31747" name="Rectangle 3"/>
          <p:cNvSpPr>
            <a:spLocks noGrp="1" noChangeArrowheads="1"/>
          </p:cNvSpPr>
          <p:nvPr>
            <p:ph type="body" idx="1"/>
          </p:nvPr>
        </p:nvSpPr>
        <p:spPr/>
        <p:txBody>
          <a:bodyPr/>
          <a:lstStyle/>
          <a:p>
            <a:pPr eaLnBrk="1" hangingPunct="1"/>
            <a:r>
              <a:rPr lang="tr-TR" altLang="en-US" sz="2600" smtClean="0"/>
              <a:t>Ayrıntılı bir biçimde tanımlanan ve sunulan bulguların araştırmacı tarafından yorumlanması ve bazı sonuçların çıkarılması bu aşamada yapılır.</a:t>
            </a:r>
          </a:p>
          <a:p>
            <a:pPr eaLnBrk="1" hangingPunct="1">
              <a:buFont typeface="Wingdings" pitchFamily="2" charset="2"/>
              <a:buNone/>
            </a:pPr>
            <a:endParaRPr lang="tr-TR" altLang="en-US" sz="2600" smtClean="0"/>
          </a:p>
          <a:p>
            <a:pPr eaLnBrk="1" hangingPunct="1"/>
            <a:r>
              <a:rPr lang="tr-TR" altLang="en-US" sz="2600" smtClean="0"/>
              <a:t>Araştırmacı bu son aşamada,topladığı verilere anlam kazandırmak ve bulgular arasındaki ilişkileri açıklamak,neden-sonuç ilişkileri kurmak,bulgulardan birtakım sonuçlar çıkarmak ve elde edilen sonuçların önemine ilişkin açıklamalar yapmak zorundadır.</a:t>
            </a:r>
          </a:p>
        </p:txBody>
      </p:sp>
    </p:spTree>
    <p:extLst>
      <p:ext uri="{BB962C8B-B14F-4D97-AF65-F5344CB8AC3E}">
        <p14:creationId xmlns:p14="http://schemas.microsoft.com/office/powerpoint/2010/main" val="1720236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22238"/>
            <a:ext cx="7543800" cy="1866900"/>
          </a:xfrm>
        </p:spPr>
        <p:txBody>
          <a:bodyPr/>
          <a:lstStyle/>
          <a:p>
            <a:pPr eaLnBrk="1" hangingPunct="1"/>
            <a:r>
              <a:rPr lang="tr-TR" altLang="en-US" smtClean="0"/>
              <a:t>NİTEL VERİLERİN SAYISAL      ANALİZİ</a:t>
            </a:r>
          </a:p>
        </p:txBody>
      </p:sp>
      <p:sp>
        <p:nvSpPr>
          <p:cNvPr id="32771" name="Rectangle 3"/>
          <p:cNvSpPr>
            <a:spLocks noGrp="1" noChangeArrowheads="1"/>
          </p:cNvSpPr>
          <p:nvPr>
            <p:ph type="body" idx="1"/>
          </p:nvPr>
        </p:nvSpPr>
        <p:spPr>
          <a:xfrm>
            <a:off x="457200" y="1844675"/>
            <a:ext cx="8229600" cy="5013325"/>
          </a:xfrm>
        </p:spPr>
        <p:txBody>
          <a:bodyPr/>
          <a:lstStyle/>
          <a:p>
            <a:pPr eaLnBrk="1" hangingPunct="1"/>
            <a:r>
              <a:rPr lang="tr-TR" altLang="en-US" sz="2600" smtClean="0"/>
              <a:t>Nitel verinin sayısallaştırılması güvenirliği arttırır. Weber’e göre 3 tür güvenirlik vardır(Weber,1985):</a:t>
            </a:r>
          </a:p>
          <a:p>
            <a:pPr eaLnBrk="1" hangingPunct="1">
              <a:buFont typeface="Wingdings" pitchFamily="2" charset="2"/>
              <a:buNone/>
            </a:pPr>
            <a:r>
              <a:rPr lang="tr-TR" altLang="en-US" sz="2600" smtClean="0">
                <a:solidFill>
                  <a:srgbClr val="CC3300"/>
                </a:solidFill>
              </a:rPr>
              <a:t>     -Değişmezlik:</a:t>
            </a:r>
            <a:r>
              <a:rPr lang="tr-TR" altLang="en-US" sz="2600" smtClean="0"/>
              <a:t> Bir veri setinin analizinin aynı araştırmacı tarafından daha sonra tekrar edilmesi halinde aynı sonuçlara ulaşılıp ulaşılamayacağıdır.</a:t>
            </a:r>
          </a:p>
          <a:p>
            <a:pPr eaLnBrk="1" hangingPunct="1">
              <a:buFont typeface="Wingdings" pitchFamily="2" charset="2"/>
              <a:buNone/>
            </a:pPr>
            <a:r>
              <a:rPr lang="tr-TR" altLang="en-US" sz="2600" smtClean="0"/>
              <a:t>     </a:t>
            </a:r>
            <a:r>
              <a:rPr lang="tr-TR" altLang="en-US" sz="2600" smtClean="0">
                <a:solidFill>
                  <a:srgbClr val="CC3300"/>
                </a:solidFill>
              </a:rPr>
              <a:t>-Tekrarlanabilirlik:</a:t>
            </a:r>
            <a:r>
              <a:rPr lang="tr-TR" altLang="en-US" sz="2600" smtClean="0"/>
              <a:t> Bir veri setinin analizinde birden fazla kişi rol alıyorsa devreye girer.Aynı veriyi analiz eden bireyler arasında verinin analizi açısından uyum ve tutarlılık olması gerekir. </a:t>
            </a:r>
          </a:p>
          <a:p>
            <a:pPr eaLnBrk="1" hangingPunct="1">
              <a:spcBef>
                <a:spcPct val="0"/>
              </a:spcBef>
              <a:buClrTx/>
              <a:buSzTx/>
              <a:buFontTx/>
              <a:buNone/>
            </a:pPr>
            <a:r>
              <a:rPr lang="tr-TR" altLang="en-US" sz="2600" smtClean="0">
                <a:solidFill>
                  <a:srgbClr val="CC3300"/>
                </a:solidFill>
              </a:rPr>
              <a:t>     -İsabet:</a:t>
            </a:r>
            <a:r>
              <a:rPr lang="tr-TR" altLang="en-US" sz="2600" smtClean="0"/>
              <a:t> Bir veri setinin analizine temel teşkil eden tema veya kategorilerin belli bir standart veya norma göre yapılıp yapılmadığıdır.</a:t>
            </a:r>
          </a:p>
          <a:p>
            <a:pPr eaLnBrk="1" hangingPunct="1"/>
            <a:endParaRPr lang="tr-TR" altLang="en-US" sz="2600" smtClean="0"/>
          </a:p>
          <a:p>
            <a:pPr eaLnBrk="1" hangingPunct="1">
              <a:buFont typeface="Wingdings" pitchFamily="2" charset="2"/>
              <a:buNone/>
            </a:pPr>
            <a:endParaRPr lang="tr-TR" altLang="en-US" sz="2600" smtClean="0"/>
          </a:p>
        </p:txBody>
      </p:sp>
    </p:spTree>
    <p:extLst>
      <p:ext uri="{BB962C8B-B14F-4D97-AF65-F5344CB8AC3E}">
        <p14:creationId xmlns:p14="http://schemas.microsoft.com/office/powerpoint/2010/main" val="1429465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1125538"/>
            <a:ext cx="8229600" cy="5005387"/>
          </a:xfrm>
        </p:spPr>
        <p:txBody>
          <a:bodyPr/>
          <a:lstStyle/>
          <a:p>
            <a:pPr eaLnBrk="1" hangingPunct="1">
              <a:lnSpc>
                <a:spcPct val="90000"/>
              </a:lnSpc>
              <a:buFont typeface="Wingdings" pitchFamily="2" charset="2"/>
              <a:buNone/>
            </a:pPr>
            <a:r>
              <a:rPr lang="tr-TR" altLang="en-US" sz="2600" smtClean="0"/>
              <a:t>     </a:t>
            </a:r>
          </a:p>
          <a:p>
            <a:pPr eaLnBrk="1" hangingPunct="1">
              <a:lnSpc>
                <a:spcPct val="90000"/>
              </a:lnSpc>
            </a:pPr>
            <a:r>
              <a:rPr lang="tr-TR" altLang="en-US" sz="2600" smtClean="0"/>
              <a:t>Nitel verinin sayısallaştırılması yanlılığı azaltır.</a:t>
            </a:r>
          </a:p>
          <a:p>
            <a:pPr eaLnBrk="1" hangingPunct="1">
              <a:lnSpc>
                <a:spcPct val="90000"/>
              </a:lnSpc>
            </a:pPr>
            <a:endParaRPr lang="tr-TR" altLang="en-US" sz="2600" smtClean="0"/>
          </a:p>
          <a:p>
            <a:pPr eaLnBrk="1" hangingPunct="1">
              <a:lnSpc>
                <a:spcPct val="90000"/>
              </a:lnSpc>
            </a:pPr>
            <a:r>
              <a:rPr lang="tr-TR" altLang="en-US" sz="2600" smtClean="0"/>
              <a:t>Nitel verinin sayısallaştırılması verinin analizi sonucunda ortaya çıkan tema ve kategoriler arasında karşılaştırma yapmamıza olanak verir.</a:t>
            </a:r>
          </a:p>
          <a:p>
            <a:pPr eaLnBrk="1" hangingPunct="1">
              <a:lnSpc>
                <a:spcPct val="90000"/>
              </a:lnSpc>
              <a:buFont typeface="Wingdings" pitchFamily="2" charset="2"/>
              <a:buNone/>
            </a:pPr>
            <a:endParaRPr lang="tr-TR" altLang="en-US" sz="2600" smtClean="0"/>
          </a:p>
          <a:p>
            <a:pPr eaLnBrk="1" hangingPunct="1">
              <a:lnSpc>
                <a:spcPct val="90000"/>
              </a:lnSpc>
            </a:pPr>
            <a:r>
              <a:rPr lang="tr-TR" altLang="en-US" sz="2600" smtClean="0"/>
              <a:t>Nitel verinin sayısallaştırılması,yapılan küçük ölçekli bir araştırmanın veya bir durum çalışmasının sonuçlarının,daha sonra anket gibi araçlarla daha geniş bir örnekleme ulaşılarak tekrar sınanmasına olanak verir.</a:t>
            </a:r>
          </a:p>
          <a:p>
            <a:pPr eaLnBrk="1" hangingPunct="1">
              <a:lnSpc>
                <a:spcPct val="90000"/>
              </a:lnSpc>
            </a:pPr>
            <a:endParaRPr lang="tr-TR" altLang="en-US" sz="2600" smtClean="0"/>
          </a:p>
          <a:p>
            <a:pPr eaLnBrk="1" hangingPunct="1">
              <a:lnSpc>
                <a:spcPct val="90000"/>
              </a:lnSpc>
              <a:buFont typeface="Wingdings" pitchFamily="2" charset="2"/>
              <a:buNone/>
            </a:pPr>
            <a:endParaRPr lang="tr-TR" altLang="en-US" sz="2600" smtClean="0"/>
          </a:p>
          <a:p>
            <a:pPr eaLnBrk="1" hangingPunct="1">
              <a:lnSpc>
                <a:spcPct val="90000"/>
              </a:lnSpc>
              <a:buFont typeface="Wingdings" pitchFamily="2" charset="2"/>
              <a:buNone/>
            </a:pPr>
            <a:endParaRPr lang="tr-TR" altLang="en-US" sz="2600" smtClean="0"/>
          </a:p>
          <a:p>
            <a:pPr eaLnBrk="1" hangingPunct="1">
              <a:lnSpc>
                <a:spcPct val="90000"/>
              </a:lnSpc>
              <a:buFont typeface="Wingdings" pitchFamily="2" charset="2"/>
              <a:buNone/>
            </a:pPr>
            <a:endParaRPr lang="tr-TR" altLang="en-US" sz="2600" smtClean="0"/>
          </a:p>
          <a:p>
            <a:pPr eaLnBrk="1" hangingPunct="1">
              <a:lnSpc>
                <a:spcPct val="90000"/>
              </a:lnSpc>
              <a:buFont typeface="Wingdings" pitchFamily="2" charset="2"/>
              <a:buNone/>
            </a:pPr>
            <a:endParaRPr lang="tr-TR" altLang="en-US" sz="2600" smtClean="0"/>
          </a:p>
        </p:txBody>
      </p:sp>
    </p:spTree>
    <p:extLst>
      <p:ext uri="{BB962C8B-B14F-4D97-AF65-F5344CB8AC3E}">
        <p14:creationId xmlns:p14="http://schemas.microsoft.com/office/powerpoint/2010/main" val="12307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left)">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wipe(left)">
                                      <p:cBhvr>
                                        <p:cTn id="12" dur="500"/>
                                        <p:tgtEl>
                                          <p:spTgt spid="33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4">
                                            <p:txEl>
                                              <p:pRg st="3" end="3"/>
                                            </p:txEl>
                                          </p:spTgt>
                                        </p:tgtEl>
                                        <p:attrNameLst>
                                          <p:attrName>style.visibility</p:attrName>
                                        </p:attrNameLst>
                                      </p:cBhvr>
                                      <p:to>
                                        <p:strVal val="visible"/>
                                      </p:to>
                                    </p:set>
                                    <p:animEffect transition="in" filter="wipe(left)">
                                      <p:cBhvr>
                                        <p:cTn id="17" dur="500"/>
                                        <p:tgtEl>
                                          <p:spTgt spid="337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4">
                                            <p:txEl>
                                              <p:pRg st="5" end="5"/>
                                            </p:txEl>
                                          </p:spTgt>
                                        </p:tgtEl>
                                        <p:attrNameLst>
                                          <p:attrName>style.visibility</p:attrName>
                                        </p:attrNameLst>
                                      </p:cBhvr>
                                      <p:to>
                                        <p:strVal val="visible"/>
                                      </p:to>
                                    </p:set>
                                    <p:animEffect transition="in" filter="wipe(left)">
                                      <p:cBhvr>
                                        <p:cTn id="22" dur="500"/>
                                        <p:tgtEl>
                                          <p:spTgt spid="33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Basit korelasyon analizi</a:t>
            </a:r>
            <a:endParaRPr lang="en-US" dirty="0"/>
          </a:p>
        </p:txBody>
      </p:sp>
      <p:sp>
        <p:nvSpPr>
          <p:cNvPr id="3" name="Content Placeholder 2"/>
          <p:cNvSpPr>
            <a:spLocks noGrp="1"/>
          </p:cNvSpPr>
          <p:nvPr>
            <p:ph idx="1"/>
          </p:nvPr>
        </p:nvSpPr>
        <p:spPr/>
        <p:txBody>
          <a:bodyPr>
            <a:normAutofit fontScale="92500"/>
          </a:bodyPr>
          <a:lstStyle/>
          <a:p>
            <a:r>
              <a:rPr lang="tr-TR" dirty="0" smtClean="0"/>
              <a:t>İki değişken arası ilişki araştırılır.</a:t>
            </a:r>
          </a:p>
          <a:p>
            <a:r>
              <a:rPr lang="tr-TR" dirty="0" smtClean="0"/>
              <a:t>İki değişken arası ilişkinin yönü ve drecesi belirlenir.   Örn. Gelir düzeyi ve mutluluk; iş memnuniyeti ve performans vb.</a:t>
            </a:r>
          </a:p>
          <a:p>
            <a:r>
              <a:rPr lang="tr-TR" dirty="0"/>
              <a:t> D</a:t>
            </a:r>
            <a:r>
              <a:rPr lang="tr-TR" dirty="0" smtClean="0"/>
              <a:t>ağılım normal ise pearson korelasoyn normal değil ise spearmen korelasyon analizi kullanılır.</a:t>
            </a:r>
          </a:p>
          <a:p>
            <a:r>
              <a:rPr lang="tr-TR" b="1" dirty="0" smtClean="0"/>
              <a:t>Veri türü önemli</a:t>
            </a:r>
            <a:r>
              <a:rPr lang="tr-TR" dirty="0" smtClean="0"/>
              <a:t>:  eşit aralıklı ve oransal ise pearson kor. Analizi, sıralı ise sıra farkları korelasyonu uygulanır. </a:t>
            </a:r>
            <a:endParaRPr lang="en-US" dirty="0"/>
          </a:p>
        </p:txBody>
      </p:sp>
    </p:spTree>
    <p:extLst>
      <p:ext uri="{BB962C8B-B14F-4D97-AF65-F5344CB8AC3E}">
        <p14:creationId xmlns:p14="http://schemas.microsoft.com/office/powerpoint/2010/main" val="3658526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tr-TR" altLang="en-US" smtClean="0"/>
              <a:t>Nitel bilgilerin analizinde bilgisayarların kullanılması</a:t>
            </a:r>
          </a:p>
        </p:txBody>
      </p:sp>
      <p:sp>
        <p:nvSpPr>
          <p:cNvPr id="35843" name="Rectangle 3"/>
          <p:cNvSpPr>
            <a:spLocks noGrp="1" noChangeArrowheads="1"/>
          </p:cNvSpPr>
          <p:nvPr>
            <p:ph type="body" idx="1"/>
          </p:nvPr>
        </p:nvSpPr>
        <p:spPr>
          <a:xfrm>
            <a:off x="457200" y="1484313"/>
            <a:ext cx="8229600" cy="5373687"/>
          </a:xfrm>
        </p:spPr>
        <p:txBody>
          <a:bodyPr/>
          <a:lstStyle/>
          <a:p>
            <a:pPr eaLnBrk="1" hangingPunct="1">
              <a:lnSpc>
                <a:spcPct val="80000"/>
              </a:lnSpc>
            </a:pPr>
            <a:r>
              <a:rPr lang="tr-TR" altLang="en-US" sz="2600" smtClean="0">
                <a:solidFill>
                  <a:srgbClr val="CC3300"/>
                </a:solidFill>
              </a:rPr>
              <a:t>Nitel veri analizi yapan yazılımlar yoluyla;</a:t>
            </a:r>
          </a:p>
          <a:p>
            <a:pPr eaLnBrk="1" hangingPunct="1">
              <a:lnSpc>
                <a:spcPct val="80000"/>
              </a:lnSpc>
              <a:buFont typeface="Wingdings" pitchFamily="2" charset="2"/>
              <a:buNone/>
            </a:pPr>
            <a:r>
              <a:rPr lang="tr-TR" altLang="en-US" sz="2600" smtClean="0"/>
              <a:t>     -Araştırmacının veri analizi için harcayacağı zaman ve enerji önemli miktarda azalır.</a:t>
            </a:r>
          </a:p>
          <a:p>
            <a:pPr eaLnBrk="1" hangingPunct="1">
              <a:lnSpc>
                <a:spcPct val="80000"/>
              </a:lnSpc>
              <a:buFont typeface="Wingdings" pitchFamily="2" charset="2"/>
              <a:buNone/>
            </a:pPr>
            <a:endParaRPr lang="tr-TR" altLang="en-US" sz="2600" smtClean="0"/>
          </a:p>
          <a:p>
            <a:pPr eaLnBrk="1" hangingPunct="1">
              <a:lnSpc>
                <a:spcPct val="80000"/>
              </a:lnSpc>
              <a:buFont typeface="Wingdings" pitchFamily="2" charset="2"/>
              <a:buNone/>
            </a:pPr>
            <a:r>
              <a:rPr lang="tr-TR" altLang="en-US" sz="2600" smtClean="0"/>
              <a:t>     -Veri analizi süreci daha açık ve sistematik hale gelir.</a:t>
            </a:r>
          </a:p>
          <a:p>
            <a:pPr eaLnBrk="1" hangingPunct="1">
              <a:lnSpc>
                <a:spcPct val="80000"/>
              </a:lnSpc>
              <a:buFont typeface="Wingdings" pitchFamily="2" charset="2"/>
              <a:buNone/>
            </a:pPr>
            <a:endParaRPr lang="tr-TR" altLang="en-US" sz="2600" smtClean="0"/>
          </a:p>
          <a:p>
            <a:pPr eaLnBrk="1" hangingPunct="1">
              <a:lnSpc>
                <a:spcPct val="80000"/>
              </a:lnSpc>
              <a:buFont typeface="Wingdings" pitchFamily="2" charset="2"/>
              <a:buNone/>
            </a:pPr>
            <a:r>
              <a:rPr lang="tr-TR" altLang="en-US" sz="2600" smtClean="0"/>
              <a:t>     -Veri analizinde süreç daha iyi kontrol edilir.</a:t>
            </a:r>
          </a:p>
          <a:p>
            <a:pPr eaLnBrk="1" hangingPunct="1">
              <a:lnSpc>
                <a:spcPct val="80000"/>
              </a:lnSpc>
              <a:buFont typeface="Wingdings" pitchFamily="2" charset="2"/>
              <a:buNone/>
            </a:pPr>
            <a:endParaRPr lang="tr-TR" altLang="en-US" sz="2600" smtClean="0"/>
          </a:p>
          <a:p>
            <a:pPr eaLnBrk="1" hangingPunct="1">
              <a:lnSpc>
                <a:spcPct val="80000"/>
              </a:lnSpc>
              <a:buFont typeface="Wingdings" pitchFamily="2" charset="2"/>
              <a:buNone/>
            </a:pPr>
            <a:r>
              <a:rPr lang="tr-TR" altLang="en-US" sz="2600" smtClean="0"/>
              <a:t>     -Yapılan kodlamalar gözden geçirilir ve gerektiğinde düzeltmeler yapılır.</a:t>
            </a:r>
          </a:p>
          <a:p>
            <a:pPr eaLnBrk="1" hangingPunct="1">
              <a:lnSpc>
                <a:spcPct val="80000"/>
              </a:lnSpc>
              <a:buFont typeface="Wingdings" pitchFamily="2" charset="2"/>
              <a:buNone/>
            </a:pPr>
            <a:endParaRPr lang="tr-TR" altLang="en-US" sz="2600" smtClean="0"/>
          </a:p>
          <a:p>
            <a:pPr eaLnBrk="1" hangingPunct="1">
              <a:lnSpc>
                <a:spcPct val="80000"/>
              </a:lnSpc>
              <a:buFont typeface="Wingdings" pitchFamily="2" charset="2"/>
              <a:buNone/>
            </a:pPr>
            <a:r>
              <a:rPr lang="tr-TR" altLang="en-US" sz="2600" smtClean="0"/>
              <a:t>     -Veri analiz sürecinde araştırmacıya esneklik sağlar.</a:t>
            </a:r>
          </a:p>
          <a:p>
            <a:pPr eaLnBrk="1" hangingPunct="1">
              <a:lnSpc>
                <a:spcPct val="80000"/>
              </a:lnSpc>
            </a:pPr>
            <a:endParaRPr lang="tr-TR" altLang="en-US" sz="2600" smtClean="0"/>
          </a:p>
        </p:txBody>
      </p:sp>
    </p:spTree>
    <p:extLst>
      <p:ext uri="{BB962C8B-B14F-4D97-AF65-F5344CB8AC3E}">
        <p14:creationId xmlns:p14="http://schemas.microsoft.com/office/powerpoint/2010/main" val="1076091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22238"/>
            <a:ext cx="7543800" cy="2298700"/>
          </a:xfrm>
        </p:spPr>
        <p:txBody>
          <a:bodyPr/>
          <a:lstStyle/>
          <a:p>
            <a:pPr eaLnBrk="1" hangingPunct="1"/>
            <a:r>
              <a:rPr lang="tr-TR" altLang="en-US" sz="3500" smtClean="0"/>
              <a:t>Nitel veri analizinde kullanılabilecek bilgisayar yazılımlarının gerçekleştirdikleri işlevlere göre sınıflaması: </a:t>
            </a:r>
          </a:p>
        </p:txBody>
      </p:sp>
      <p:sp>
        <p:nvSpPr>
          <p:cNvPr id="36867" name="Rectangle 3"/>
          <p:cNvSpPr>
            <a:spLocks noGrp="1" noChangeArrowheads="1"/>
          </p:cNvSpPr>
          <p:nvPr>
            <p:ph type="body" idx="1"/>
          </p:nvPr>
        </p:nvSpPr>
        <p:spPr>
          <a:xfrm>
            <a:off x="457200" y="2492375"/>
            <a:ext cx="8229600" cy="3638550"/>
          </a:xfrm>
        </p:spPr>
        <p:txBody>
          <a:bodyPr/>
          <a:lstStyle/>
          <a:p>
            <a:pPr eaLnBrk="1" hangingPunct="1"/>
            <a:endParaRPr lang="tr-TR" altLang="en-US" smtClean="0"/>
          </a:p>
          <a:p>
            <a:pPr eaLnBrk="1" hangingPunct="1"/>
            <a:r>
              <a:rPr lang="tr-TR" altLang="en-US" smtClean="0"/>
              <a:t>Kelime işlemciler</a:t>
            </a:r>
          </a:p>
          <a:p>
            <a:pPr eaLnBrk="1" hangingPunct="1"/>
            <a:endParaRPr lang="tr-TR" altLang="en-US" smtClean="0"/>
          </a:p>
          <a:p>
            <a:pPr eaLnBrk="1" hangingPunct="1"/>
            <a:r>
              <a:rPr lang="tr-TR" altLang="en-US" smtClean="0"/>
              <a:t>Kodlama yazılımları</a:t>
            </a:r>
          </a:p>
          <a:p>
            <a:pPr eaLnBrk="1" hangingPunct="1"/>
            <a:endParaRPr lang="tr-TR" altLang="en-US" smtClean="0"/>
          </a:p>
          <a:p>
            <a:pPr eaLnBrk="1" hangingPunct="1"/>
            <a:r>
              <a:rPr lang="tr-TR" altLang="en-US" smtClean="0"/>
              <a:t>Kodlama ve kuram geliştirme yazılımları</a:t>
            </a:r>
          </a:p>
        </p:txBody>
      </p:sp>
    </p:spTree>
    <p:extLst>
      <p:ext uri="{BB962C8B-B14F-4D97-AF65-F5344CB8AC3E}">
        <p14:creationId xmlns:p14="http://schemas.microsoft.com/office/powerpoint/2010/main" val="3711475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tr-TR" altLang="en-US" smtClean="0"/>
              <a:t>DURUM (ÖRNEK OLAY) ÇALIŞMASI</a:t>
            </a:r>
          </a:p>
        </p:txBody>
      </p:sp>
      <p:sp>
        <p:nvSpPr>
          <p:cNvPr id="37891" name="Rectangle 3"/>
          <p:cNvSpPr>
            <a:spLocks noGrp="1" noChangeArrowheads="1"/>
          </p:cNvSpPr>
          <p:nvPr>
            <p:ph type="body" idx="1"/>
          </p:nvPr>
        </p:nvSpPr>
        <p:spPr/>
        <p:txBody>
          <a:bodyPr/>
          <a:lstStyle/>
          <a:p>
            <a:pPr eaLnBrk="1" hangingPunct="1">
              <a:buFont typeface="Wingdings" pitchFamily="2" charset="2"/>
              <a:buNone/>
            </a:pPr>
            <a:r>
              <a:rPr lang="tr-TR" altLang="en-US" smtClean="0"/>
              <a:t>   Durum çalışması,</a:t>
            </a:r>
          </a:p>
          <a:p>
            <a:pPr eaLnBrk="1" hangingPunct="1"/>
            <a:r>
              <a:rPr lang="tr-TR" altLang="en-US" smtClean="0"/>
              <a:t>Güncel bir olguyu kendi yaşam çerçevesi (içeriği) içinde çalışan,</a:t>
            </a:r>
          </a:p>
          <a:p>
            <a:pPr eaLnBrk="1" hangingPunct="1"/>
            <a:r>
              <a:rPr lang="tr-TR" altLang="en-US" smtClean="0"/>
              <a:t>Olgu ve içinde bulunduğu içerik arasındaki sınırların kesin hatlarıyla belirgin olmadığı,</a:t>
            </a:r>
          </a:p>
          <a:p>
            <a:pPr eaLnBrk="1" hangingPunct="1"/>
            <a:r>
              <a:rPr lang="tr-TR" altLang="en-US" smtClean="0"/>
              <a:t>Birden fazla kanıt veya veri kaynağının mevcut olduğu durumlarda kullanılan görgül bir araştırma yöntemidir.</a:t>
            </a:r>
          </a:p>
          <a:p>
            <a:pPr eaLnBrk="1" hangingPunct="1"/>
            <a:endParaRPr lang="tr-TR" altLang="en-US" smtClean="0"/>
          </a:p>
        </p:txBody>
      </p:sp>
    </p:spTree>
    <p:extLst>
      <p:ext uri="{BB962C8B-B14F-4D97-AF65-F5344CB8AC3E}">
        <p14:creationId xmlns:p14="http://schemas.microsoft.com/office/powerpoint/2010/main" val="1793608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tr-TR" altLang="en-US" sz="3500" smtClean="0"/>
              <a:t>Durum çalışmasının bir araştırma yöntemi olarak gelişmesi</a:t>
            </a:r>
          </a:p>
        </p:txBody>
      </p:sp>
      <p:sp>
        <p:nvSpPr>
          <p:cNvPr id="38915" name="Rectangle 3"/>
          <p:cNvSpPr>
            <a:spLocks noGrp="1" noChangeArrowheads="1"/>
          </p:cNvSpPr>
          <p:nvPr>
            <p:ph type="body" idx="1"/>
          </p:nvPr>
        </p:nvSpPr>
        <p:spPr>
          <a:xfrm>
            <a:off x="457200" y="1412875"/>
            <a:ext cx="8229600" cy="5445125"/>
          </a:xfrm>
        </p:spPr>
        <p:txBody>
          <a:bodyPr/>
          <a:lstStyle/>
          <a:p>
            <a:pPr eaLnBrk="1" hangingPunct="1">
              <a:buFont typeface="Wingdings" pitchFamily="2" charset="2"/>
              <a:buNone/>
            </a:pPr>
            <a:r>
              <a:rPr lang="tr-TR" altLang="en-US" smtClean="0"/>
              <a:t>    </a:t>
            </a:r>
            <a:r>
              <a:rPr lang="tr-TR" altLang="en-US" smtClean="0">
                <a:solidFill>
                  <a:schemeClr val="tx2"/>
                </a:solidFill>
              </a:rPr>
              <a:t>Durum çalışmasına yönelik önyargılar:</a:t>
            </a:r>
          </a:p>
          <a:p>
            <a:pPr eaLnBrk="1" hangingPunct="1">
              <a:buFont typeface="Wingdings" pitchFamily="2" charset="2"/>
              <a:buNone/>
            </a:pPr>
            <a:endParaRPr lang="tr-TR" altLang="en-US" smtClean="0"/>
          </a:p>
          <a:p>
            <a:pPr eaLnBrk="1" hangingPunct="1"/>
            <a:r>
              <a:rPr lang="tr-TR" altLang="en-US" smtClean="0"/>
              <a:t>“Durum çalışması yanlıdır.”</a:t>
            </a:r>
          </a:p>
          <a:p>
            <a:pPr eaLnBrk="1" hangingPunct="1">
              <a:buFont typeface="Wingdings" pitchFamily="2" charset="2"/>
              <a:buNone/>
            </a:pPr>
            <a:endParaRPr lang="tr-TR" altLang="en-US" smtClean="0"/>
          </a:p>
          <a:p>
            <a:pPr eaLnBrk="1" hangingPunct="1"/>
            <a:r>
              <a:rPr lang="tr-TR" altLang="en-US" smtClean="0"/>
              <a:t>“Durum çalışması genellemelere izin vermez.”</a:t>
            </a:r>
          </a:p>
          <a:p>
            <a:pPr eaLnBrk="1" hangingPunct="1">
              <a:buFont typeface="Wingdings" pitchFamily="2" charset="2"/>
              <a:buNone/>
            </a:pPr>
            <a:endParaRPr lang="tr-TR" altLang="en-US" smtClean="0"/>
          </a:p>
          <a:p>
            <a:pPr eaLnBrk="1" hangingPunct="1"/>
            <a:r>
              <a:rPr lang="tr-TR" altLang="en-US" smtClean="0"/>
              <a:t>“Durum çalışması uzun zaman alır ve sonucunda çok fazla ve okunması güç doküman üretilir.”</a:t>
            </a:r>
          </a:p>
        </p:txBody>
      </p:sp>
    </p:spTree>
    <p:extLst>
      <p:ext uri="{BB962C8B-B14F-4D97-AF65-F5344CB8AC3E}">
        <p14:creationId xmlns:p14="http://schemas.microsoft.com/office/powerpoint/2010/main" val="1947250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altLang="en-US" smtClean="0"/>
              <a:t>Durum çalışmasının planlanması</a:t>
            </a:r>
          </a:p>
        </p:txBody>
      </p:sp>
      <p:sp>
        <p:nvSpPr>
          <p:cNvPr id="39939" name="Rectangle 3"/>
          <p:cNvSpPr>
            <a:spLocks noGrp="1" noChangeArrowheads="1"/>
          </p:cNvSpPr>
          <p:nvPr>
            <p:ph type="body" idx="1"/>
          </p:nvPr>
        </p:nvSpPr>
        <p:spPr/>
        <p:txBody>
          <a:bodyPr/>
          <a:lstStyle/>
          <a:p>
            <a:pPr eaLnBrk="1" hangingPunct="1"/>
            <a:r>
              <a:rPr lang="tr-TR" altLang="en-US" smtClean="0"/>
              <a:t>Her görgül araştırma açık veya kapalı bir araştırma desenine sahiptir.</a:t>
            </a:r>
          </a:p>
          <a:p>
            <a:pPr eaLnBrk="1" hangingPunct="1">
              <a:buFont typeface="Wingdings" pitchFamily="2" charset="2"/>
              <a:buNone/>
            </a:pPr>
            <a:endParaRPr lang="tr-TR" altLang="en-US" smtClean="0"/>
          </a:p>
          <a:p>
            <a:pPr eaLnBrk="1" hangingPunct="1"/>
            <a:r>
              <a:rPr lang="tr-TR" altLang="en-US" smtClean="0"/>
              <a:t>Desen,araştırma sorularını,verilerini ve sonuçta ulaşılan bulguları birbirine bağlayan mantıksal bir kurgudur.</a:t>
            </a:r>
          </a:p>
        </p:txBody>
      </p:sp>
    </p:spTree>
    <p:extLst>
      <p:ext uri="{BB962C8B-B14F-4D97-AF65-F5344CB8AC3E}">
        <p14:creationId xmlns:p14="http://schemas.microsoft.com/office/powerpoint/2010/main" val="29055632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tr-TR" altLang="en-US" smtClean="0"/>
              <a:t>Her araştırma deseni en azından şu 4 soruyu hedef alır:</a:t>
            </a:r>
          </a:p>
        </p:txBody>
      </p:sp>
      <p:sp>
        <p:nvSpPr>
          <p:cNvPr id="40963" name="Rectangle 3"/>
          <p:cNvSpPr>
            <a:spLocks noGrp="1" noChangeArrowheads="1"/>
          </p:cNvSpPr>
          <p:nvPr>
            <p:ph type="body" idx="1"/>
          </p:nvPr>
        </p:nvSpPr>
        <p:spPr/>
        <p:txBody>
          <a:bodyPr/>
          <a:lstStyle/>
          <a:p>
            <a:pPr eaLnBrk="1" hangingPunct="1"/>
            <a:r>
              <a:rPr lang="tr-TR" altLang="en-US" smtClean="0"/>
              <a:t>Çalışılacak (araştırılacak) sorular nelerdir?</a:t>
            </a:r>
          </a:p>
          <a:p>
            <a:pPr eaLnBrk="1" hangingPunct="1"/>
            <a:r>
              <a:rPr lang="tr-TR" altLang="en-US" smtClean="0"/>
              <a:t>Hangi tür veriler bu sorularla ilgilidir?</a:t>
            </a:r>
          </a:p>
          <a:p>
            <a:pPr eaLnBrk="1" hangingPunct="1"/>
            <a:r>
              <a:rPr lang="tr-TR" altLang="en-US" smtClean="0"/>
              <a:t>Toplanacak veri ne olmalıdır?</a:t>
            </a:r>
          </a:p>
          <a:p>
            <a:pPr eaLnBrk="1" hangingPunct="1"/>
            <a:r>
              <a:rPr lang="tr-TR" altLang="en-US" smtClean="0"/>
              <a:t>Sonuçlar nasıl analiz edilecektir?</a:t>
            </a:r>
          </a:p>
          <a:p>
            <a:pPr eaLnBrk="1" hangingPunct="1"/>
            <a:endParaRPr lang="tr-TR" altLang="en-US" smtClean="0"/>
          </a:p>
          <a:p>
            <a:pPr eaLnBrk="1" hangingPunct="1">
              <a:buFont typeface="Wingdings" pitchFamily="2" charset="2"/>
              <a:buNone/>
            </a:pPr>
            <a:r>
              <a:rPr lang="tr-TR" altLang="en-US" smtClean="0"/>
              <a:t>    Bu anlamda desen,bir çalışma planından daha kapsamlıdır.</a:t>
            </a:r>
          </a:p>
        </p:txBody>
      </p:sp>
    </p:spTree>
    <p:extLst>
      <p:ext uri="{BB962C8B-B14F-4D97-AF65-F5344CB8AC3E}">
        <p14:creationId xmlns:p14="http://schemas.microsoft.com/office/powerpoint/2010/main" val="2956897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tr-TR" altLang="en-US" smtClean="0"/>
              <a:t>Durum çalışmasının aşamaları:</a:t>
            </a:r>
          </a:p>
        </p:txBody>
      </p:sp>
      <p:sp>
        <p:nvSpPr>
          <p:cNvPr id="41987" name="Rectangle 3"/>
          <p:cNvSpPr>
            <a:spLocks noGrp="1" noChangeArrowheads="1"/>
          </p:cNvSpPr>
          <p:nvPr>
            <p:ph type="body" idx="1"/>
          </p:nvPr>
        </p:nvSpPr>
        <p:spPr>
          <a:xfrm>
            <a:off x="457200" y="1484313"/>
            <a:ext cx="8229600" cy="5373687"/>
          </a:xfrm>
        </p:spPr>
        <p:txBody>
          <a:bodyPr/>
          <a:lstStyle/>
          <a:p>
            <a:pPr eaLnBrk="1" hangingPunct="1">
              <a:lnSpc>
                <a:spcPct val="80000"/>
              </a:lnSpc>
              <a:buFont typeface="Wingdings" pitchFamily="2" charset="2"/>
              <a:buNone/>
            </a:pPr>
            <a:r>
              <a:rPr lang="tr-TR" altLang="en-US" sz="2000" smtClean="0">
                <a:solidFill>
                  <a:srgbClr val="CC3300"/>
                </a:solidFill>
              </a:rPr>
              <a:t>1.Araştırma sorularının geliştirilmesi</a:t>
            </a:r>
          </a:p>
          <a:p>
            <a:pPr eaLnBrk="1" hangingPunct="1">
              <a:lnSpc>
                <a:spcPct val="80000"/>
              </a:lnSpc>
              <a:buFont typeface="Wingdings" pitchFamily="2" charset="2"/>
              <a:buNone/>
            </a:pPr>
            <a:endParaRPr lang="tr-TR" altLang="en-US" sz="2000" smtClean="0"/>
          </a:p>
          <a:p>
            <a:pPr eaLnBrk="1" hangingPunct="1">
              <a:lnSpc>
                <a:spcPct val="80000"/>
              </a:lnSpc>
              <a:buFont typeface="Wingdings" pitchFamily="2" charset="2"/>
              <a:buNone/>
            </a:pPr>
            <a:r>
              <a:rPr lang="tr-TR" altLang="en-US" sz="2000" smtClean="0">
                <a:solidFill>
                  <a:srgbClr val="CC3300"/>
                </a:solidFill>
              </a:rPr>
              <a:t>2.Araştırmanın alt problemlerinin geliştirilmesi</a:t>
            </a:r>
          </a:p>
          <a:p>
            <a:pPr eaLnBrk="1" hangingPunct="1">
              <a:lnSpc>
                <a:spcPct val="80000"/>
              </a:lnSpc>
              <a:buFont typeface="Wingdings" pitchFamily="2" charset="2"/>
              <a:buNone/>
            </a:pPr>
            <a:endParaRPr lang="tr-TR" altLang="en-US" sz="2000" smtClean="0"/>
          </a:p>
          <a:p>
            <a:pPr eaLnBrk="1" hangingPunct="1">
              <a:lnSpc>
                <a:spcPct val="80000"/>
              </a:lnSpc>
              <a:buFont typeface="Wingdings" pitchFamily="2" charset="2"/>
              <a:buNone/>
            </a:pPr>
            <a:r>
              <a:rPr lang="tr-TR" altLang="en-US" sz="2000" smtClean="0">
                <a:solidFill>
                  <a:srgbClr val="CC3300"/>
                </a:solidFill>
              </a:rPr>
              <a:t>3.Analiz biriminin saptanması</a:t>
            </a:r>
          </a:p>
          <a:p>
            <a:pPr eaLnBrk="1" hangingPunct="1">
              <a:lnSpc>
                <a:spcPct val="80000"/>
              </a:lnSpc>
              <a:buFont typeface="Wingdings" pitchFamily="2" charset="2"/>
              <a:buNone/>
            </a:pPr>
            <a:endParaRPr lang="tr-TR" altLang="en-US" sz="2000" smtClean="0">
              <a:solidFill>
                <a:srgbClr val="CC3300"/>
              </a:solidFill>
            </a:endParaRPr>
          </a:p>
          <a:p>
            <a:pPr eaLnBrk="1" hangingPunct="1">
              <a:lnSpc>
                <a:spcPct val="80000"/>
              </a:lnSpc>
              <a:buFont typeface="Wingdings" pitchFamily="2" charset="2"/>
              <a:buNone/>
            </a:pPr>
            <a:r>
              <a:rPr lang="tr-TR" altLang="en-US" sz="2000" smtClean="0">
                <a:solidFill>
                  <a:srgbClr val="CC3300"/>
                </a:solidFill>
              </a:rPr>
              <a:t>4.Çalışılacak durumun belirlenmesi</a:t>
            </a:r>
          </a:p>
          <a:p>
            <a:pPr eaLnBrk="1" hangingPunct="1">
              <a:lnSpc>
                <a:spcPct val="80000"/>
              </a:lnSpc>
              <a:buFont typeface="Wingdings" pitchFamily="2" charset="2"/>
              <a:buNone/>
            </a:pPr>
            <a:endParaRPr lang="tr-TR" altLang="en-US" sz="2000" smtClean="0"/>
          </a:p>
          <a:p>
            <a:pPr eaLnBrk="1" hangingPunct="1">
              <a:lnSpc>
                <a:spcPct val="80000"/>
              </a:lnSpc>
              <a:buFont typeface="Wingdings" pitchFamily="2" charset="2"/>
              <a:buNone/>
            </a:pPr>
            <a:r>
              <a:rPr lang="tr-TR" altLang="en-US" sz="2000" smtClean="0">
                <a:solidFill>
                  <a:srgbClr val="CC3300"/>
                </a:solidFill>
              </a:rPr>
              <a:t>5.Araştırmaya katılacak bireylerin seçimi</a:t>
            </a:r>
          </a:p>
          <a:p>
            <a:pPr eaLnBrk="1" hangingPunct="1">
              <a:lnSpc>
                <a:spcPct val="80000"/>
              </a:lnSpc>
              <a:buFont typeface="Wingdings" pitchFamily="2" charset="2"/>
              <a:buNone/>
            </a:pPr>
            <a:endParaRPr lang="tr-TR" altLang="en-US" sz="2000" smtClean="0"/>
          </a:p>
          <a:p>
            <a:pPr eaLnBrk="1" hangingPunct="1">
              <a:lnSpc>
                <a:spcPct val="80000"/>
              </a:lnSpc>
              <a:buFont typeface="Wingdings" pitchFamily="2" charset="2"/>
              <a:buNone/>
            </a:pPr>
            <a:r>
              <a:rPr lang="tr-TR" altLang="en-US" sz="2000" smtClean="0">
                <a:solidFill>
                  <a:srgbClr val="CC3300"/>
                </a:solidFill>
              </a:rPr>
              <a:t>6.Verinin toplanması ve toplanan verinin alt problemlerle ilişkilendirilmesi</a:t>
            </a:r>
          </a:p>
          <a:p>
            <a:pPr eaLnBrk="1" hangingPunct="1">
              <a:lnSpc>
                <a:spcPct val="80000"/>
              </a:lnSpc>
              <a:buFont typeface="Wingdings" pitchFamily="2" charset="2"/>
              <a:buNone/>
            </a:pPr>
            <a:endParaRPr lang="tr-TR" altLang="en-US" sz="2000" smtClean="0">
              <a:solidFill>
                <a:srgbClr val="CC3300"/>
              </a:solidFill>
            </a:endParaRPr>
          </a:p>
          <a:p>
            <a:pPr eaLnBrk="1" hangingPunct="1">
              <a:lnSpc>
                <a:spcPct val="80000"/>
              </a:lnSpc>
              <a:buFont typeface="Wingdings" pitchFamily="2" charset="2"/>
              <a:buNone/>
            </a:pPr>
            <a:r>
              <a:rPr lang="tr-TR" altLang="en-US" sz="2000" smtClean="0">
                <a:solidFill>
                  <a:srgbClr val="CC3300"/>
                </a:solidFill>
              </a:rPr>
              <a:t>7.Verinin analiz edilmesi ve yorumlanması</a:t>
            </a:r>
          </a:p>
          <a:p>
            <a:pPr eaLnBrk="1" hangingPunct="1">
              <a:lnSpc>
                <a:spcPct val="80000"/>
              </a:lnSpc>
              <a:buFont typeface="Wingdings" pitchFamily="2" charset="2"/>
              <a:buNone/>
            </a:pPr>
            <a:endParaRPr lang="tr-TR" altLang="en-US" sz="2000" smtClean="0">
              <a:solidFill>
                <a:srgbClr val="CC3300"/>
              </a:solidFill>
            </a:endParaRPr>
          </a:p>
          <a:p>
            <a:pPr eaLnBrk="1" hangingPunct="1">
              <a:lnSpc>
                <a:spcPct val="80000"/>
              </a:lnSpc>
              <a:buFont typeface="Wingdings" pitchFamily="2" charset="2"/>
              <a:buNone/>
            </a:pPr>
            <a:r>
              <a:rPr lang="tr-TR" altLang="en-US" sz="2000" smtClean="0">
                <a:solidFill>
                  <a:srgbClr val="CC3300"/>
                </a:solidFill>
              </a:rPr>
              <a:t>8.Durum çalışmasının raporlaştırılması</a:t>
            </a:r>
            <a:r>
              <a:rPr lang="tr-TR" altLang="en-US" sz="1800" smtClean="0"/>
              <a:t> </a:t>
            </a:r>
          </a:p>
          <a:p>
            <a:pPr eaLnBrk="1" hangingPunct="1">
              <a:lnSpc>
                <a:spcPct val="80000"/>
              </a:lnSpc>
              <a:buFont typeface="Wingdings" pitchFamily="2" charset="2"/>
              <a:buNone/>
            </a:pPr>
            <a:r>
              <a:rPr lang="tr-TR" altLang="en-US" sz="1300" smtClean="0"/>
              <a:t>   </a:t>
            </a:r>
          </a:p>
          <a:p>
            <a:pPr eaLnBrk="1" hangingPunct="1">
              <a:lnSpc>
                <a:spcPct val="80000"/>
              </a:lnSpc>
              <a:buFont typeface="Wingdings" pitchFamily="2" charset="2"/>
              <a:buNone/>
            </a:pPr>
            <a:r>
              <a:rPr lang="tr-TR" altLang="en-US" sz="1300" smtClean="0"/>
              <a:t>   </a:t>
            </a:r>
          </a:p>
        </p:txBody>
      </p:sp>
    </p:spTree>
    <p:extLst>
      <p:ext uri="{BB962C8B-B14F-4D97-AF65-F5344CB8AC3E}">
        <p14:creationId xmlns:p14="http://schemas.microsoft.com/office/powerpoint/2010/main" val="1118743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tr-TR" altLang="en-US" sz="3500" smtClean="0"/>
              <a:t>Durum çalışmasında geçerlik,güvenirlik ve genelleme</a:t>
            </a:r>
          </a:p>
        </p:txBody>
      </p:sp>
      <p:sp>
        <p:nvSpPr>
          <p:cNvPr id="43011" name="Rectangle 5"/>
          <p:cNvSpPr>
            <a:spLocks noGrp="1" noChangeArrowheads="1"/>
          </p:cNvSpPr>
          <p:nvPr>
            <p:ph type="body" idx="1"/>
          </p:nvPr>
        </p:nvSpPr>
        <p:spPr/>
        <p:txBody>
          <a:bodyPr/>
          <a:lstStyle/>
          <a:p>
            <a:pPr eaLnBrk="1" hangingPunct="1"/>
            <a:r>
              <a:rPr lang="tr-TR" altLang="en-US" sz="2600" smtClean="0"/>
              <a:t>Araştırmacı çalıştığı durumda kalma süresini uzatabilir.</a:t>
            </a:r>
          </a:p>
          <a:p>
            <a:pPr eaLnBrk="1" hangingPunct="1"/>
            <a:r>
              <a:rPr lang="tr-TR" altLang="en-US" sz="2600" smtClean="0"/>
              <a:t>Araştırmacı verisini toplarken çeşitli “veri çeşitlemesi” yöntemlerini kullanabilir.</a:t>
            </a:r>
          </a:p>
          <a:p>
            <a:pPr eaLnBrk="1" hangingPunct="1"/>
            <a:r>
              <a:rPr lang="tr-TR" altLang="en-US" sz="2600" smtClean="0"/>
              <a:t>Araştırmacı vardığı temel sonuçları araştırmasına katılan bireylerle paylaşarak onların görüşlerini alabilir.</a:t>
            </a:r>
          </a:p>
          <a:p>
            <a:pPr eaLnBrk="1" hangingPunct="1"/>
            <a:r>
              <a:rPr lang="tr-TR" altLang="en-US" sz="2600" smtClean="0"/>
              <a:t>Araştırmacı ulaştığı sonuçların ne kadar isabetli olduğu konusunda aynı alanda çalışan diğer araştırmacıların görüşlerine başvurabilir. </a:t>
            </a:r>
          </a:p>
        </p:txBody>
      </p:sp>
    </p:spTree>
    <p:extLst>
      <p:ext uri="{BB962C8B-B14F-4D97-AF65-F5344CB8AC3E}">
        <p14:creationId xmlns:p14="http://schemas.microsoft.com/office/powerpoint/2010/main" val="42246808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0" y="1719263"/>
            <a:ext cx="8229600" cy="4411662"/>
          </a:xfrm>
        </p:spPr>
        <p:txBody>
          <a:bodyPr/>
          <a:lstStyle/>
          <a:p>
            <a:pPr eaLnBrk="1" hangingPunct="1">
              <a:buFont typeface="Wingdings" pitchFamily="2" charset="2"/>
              <a:buNone/>
            </a:pPr>
            <a:r>
              <a:rPr lang="tr-TR" altLang="en-US" smtClean="0"/>
              <a:t>       Yin (1984) bir araştırma deseninin niteliğinin arttırılabilmesi için şu 4 özelliğe bakılması gerektiğini belirtmektedir:</a:t>
            </a:r>
          </a:p>
          <a:p>
            <a:pPr eaLnBrk="1" hangingPunct="1"/>
            <a:r>
              <a:rPr lang="tr-TR" altLang="en-US" smtClean="0"/>
              <a:t>Yapı geçerliği</a:t>
            </a:r>
          </a:p>
          <a:p>
            <a:pPr eaLnBrk="1" hangingPunct="1"/>
            <a:r>
              <a:rPr lang="tr-TR" altLang="en-US" smtClean="0"/>
              <a:t>İç geçerlik</a:t>
            </a:r>
          </a:p>
          <a:p>
            <a:pPr eaLnBrk="1" hangingPunct="1"/>
            <a:r>
              <a:rPr lang="tr-TR" altLang="en-US" smtClean="0"/>
              <a:t>Dış geçerlik</a:t>
            </a:r>
          </a:p>
          <a:p>
            <a:pPr eaLnBrk="1" hangingPunct="1"/>
            <a:r>
              <a:rPr lang="tr-TR" altLang="en-US" smtClean="0"/>
              <a:t>Güvenirlik</a:t>
            </a:r>
          </a:p>
        </p:txBody>
      </p:sp>
    </p:spTree>
    <p:extLst>
      <p:ext uri="{BB962C8B-B14F-4D97-AF65-F5344CB8AC3E}">
        <p14:creationId xmlns:p14="http://schemas.microsoft.com/office/powerpoint/2010/main" val="3174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wipe(left)">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wipe(left)">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wipe(left)">
                                      <p:cBhvr>
                                        <p:cTn id="17" dur="500"/>
                                        <p:tgtEl>
                                          <p:spTgt spid="440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wipe(left)">
                                      <p:cBhvr>
                                        <p:cTn id="22" dur="500"/>
                                        <p:tgtEl>
                                          <p:spTgt spid="440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wipe(left)">
                                      <p:cBhvr>
                                        <p:cTn id="27" dur="500"/>
                                        <p:tgtEl>
                                          <p:spTgt spid="440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BİR ARAŞTIRMACI,</a:t>
            </a:r>
            <a:endParaRPr lang="en-US" dirty="0"/>
          </a:p>
        </p:txBody>
      </p:sp>
      <p:sp>
        <p:nvSpPr>
          <p:cNvPr id="3" name="Content Placeholder 2"/>
          <p:cNvSpPr>
            <a:spLocks noGrp="1"/>
          </p:cNvSpPr>
          <p:nvPr>
            <p:ph idx="1"/>
          </p:nvPr>
        </p:nvSpPr>
        <p:spPr/>
        <p:txBody>
          <a:bodyPr>
            <a:normAutofit lnSpcReduction="10000"/>
          </a:bodyPr>
          <a:lstStyle/>
          <a:p>
            <a:r>
              <a:rPr lang="tr-TR" dirty="0" smtClean="0"/>
              <a:t>İşletmede iletişim kalitesi ile çalışanların iş doyumları arasındaki ilişkiyi 155 kişiden anket yoluyla topladığı veriyle incelemek istiyor. 0,05 anlamlılık düzeyinde bir farklılık var mı?</a:t>
            </a:r>
          </a:p>
          <a:p>
            <a:r>
              <a:rPr lang="tr-TR" dirty="0" smtClean="0"/>
              <a:t>Veri </a:t>
            </a:r>
            <a:r>
              <a:rPr lang="tr-TR" dirty="0"/>
              <a:t>N</a:t>
            </a:r>
            <a:r>
              <a:rPr lang="tr-TR" dirty="0" smtClean="0"/>
              <a:t>ormal dağılıyor : Pearson </a:t>
            </a:r>
          </a:p>
          <a:p>
            <a:r>
              <a:rPr lang="tr-TR" dirty="0"/>
              <a:t>  </a:t>
            </a:r>
            <a:r>
              <a:rPr lang="tr-TR" dirty="0" smtClean="0"/>
              <a:t>H</a:t>
            </a:r>
            <a:r>
              <a:rPr lang="tr-TR" baseline="-25000" dirty="0" smtClean="0"/>
              <a:t>0</a:t>
            </a:r>
            <a:r>
              <a:rPr lang="tr-TR" dirty="0" smtClean="0"/>
              <a:t>: </a:t>
            </a:r>
            <a:r>
              <a:rPr lang="tr-TR" sz="2400" i="1" dirty="0" smtClean="0"/>
              <a:t>İşletmede iletişim kalitesi ile çalışanların iş doyumu arasında fark yoktur.</a:t>
            </a:r>
          </a:p>
          <a:p>
            <a:r>
              <a:rPr lang="tr-TR" dirty="0" smtClean="0"/>
              <a:t>H</a:t>
            </a:r>
            <a:r>
              <a:rPr lang="tr-TR" baseline="-25000" dirty="0" smtClean="0"/>
              <a:t>1</a:t>
            </a:r>
            <a:r>
              <a:rPr lang="tr-TR" dirty="0" smtClean="0"/>
              <a:t>: </a:t>
            </a:r>
            <a:r>
              <a:rPr lang="tr-TR" sz="2400" i="1" dirty="0" smtClean="0"/>
              <a:t>İşletmede iletişim kalitesi ile çalışanların iş doyumu arasında anlamlı bir ilişki vardır.</a:t>
            </a:r>
            <a:endParaRPr lang="en-US" sz="2400" i="1" dirty="0"/>
          </a:p>
        </p:txBody>
      </p:sp>
    </p:spTree>
    <p:extLst>
      <p:ext uri="{BB962C8B-B14F-4D97-AF65-F5344CB8AC3E}">
        <p14:creationId xmlns:p14="http://schemas.microsoft.com/office/powerpoint/2010/main" val="70738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SPSS UYGULAMASI</a:t>
            </a:r>
            <a:endParaRPr lang="en-US" dirty="0"/>
          </a:p>
        </p:txBody>
      </p:sp>
      <p:sp>
        <p:nvSpPr>
          <p:cNvPr id="3" name="Content Placeholder 2"/>
          <p:cNvSpPr>
            <a:spLocks noGrp="1"/>
          </p:cNvSpPr>
          <p:nvPr>
            <p:ph idx="1"/>
          </p:nvPr>
        </p:nvSpPr>
        <p:spPr/>
        <p:txBody>
          <a:bodyPr/>
          <a:lstStyle/>
          <a:p>
            <a:r>
              <a:rPr lang="tr-TR" dirty="0" smtClean="0"/>
              <a:t>ÖRNEK101.SAV İLE UYGULAYIN</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8819456" cy="496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70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BASİT KORELASYON</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72816"/>
            <a:ext cx="7870841" cy="442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54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68760"/>
            <a:ext cx="7286778" cy="409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909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2582</Words>
  <Application>Microsoft Office PowerPoint</Application>
  <PresentationFormat>On-screen Show (4:3)</PresentationFormat>
  <Paragraphs>310</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Bölüm 10: Korelasyon-Regresyon Analizleri</vt:lpstr>
      <vt:lpstr>Korelasyon analizi</vt:lpstr>
      <vt:lpstr>Korelasyon katsayıları</vt:lpstr>
      <vt:lpstr>Korelasyon ve nedensellik</vt:lpstr>
      <vt:lpstr>Basit korelasyon analizi</vt:lpstr>
      <vt:lpstr>BİR ARAŞTIRMACI,</vt:lpstr>
      <vt:lpstr>SPSS UYGULAMASI</vt:lpstr>
      <vt:lpstr>BASİT KORELASYON</vt:lpstr>
      <vt:lpstr>PowerPoint Presentation</vt:lpstr>
      <vt:lpstr>PowerPoint Presentation</vt:lpstr>
      <vt:lpstr>Bulgular ve yorum</vt:lpstr>
      <vt:lpstr>Çoklu Korelasyon Analizi</vt:lpstr>
      <vt:lpstr>REGRESYON ANALİZİ</vt:lpstr>
      <vt:lpstr>Basit Doğrusal Regresyon Analizi</vt:lpstr>
      <vt:lpstr>Regresyon Modelinin Formülasyonu</vt:lpstr>
      <vt:lpstr>Çoklu Regresyon Analizi</vt:lpstr>
      <vt:lpstr> BASİT DOĞRUSAL REGRESYON ANALİZİ ( SIMPLE LINEAR REGRESSION ANALYSIS)</vt:lpstr>
      <vt:lpstr>PowerPoint Presentation</vt:lpstr>
      <vt:lpstr>PowerPoint Presentation</vt:lpstr>
      <vt:lpstr>SPSS uygulama   Örnek102.sav</vt:lpstr>
      <vt:lpstr>PowerPoint Presentation</vt:lpstr>
      <vt:lpstr>PowerPoint Presentation</vt:lpstr>
      <vt:lpstr>PowerPoint Presentation</vt:lpstr>
      <vt:lpstr>PowerPoint Presentation</vt:lpstr>
      <vt:lpstr>   satış= 19355,611+3,946 (reklam) y= a+bx  </vt:lpstr>
      <vt:lpstr>Çoklu regresyon  </vt:lpstr>
      <vt:lpstr>Spss uygulama örnek.103.sav</vt:lpstr>
      <vt:lpstr>PowerPoint Presentation</vt:lpstr>
      <vt:lpstr>PowerPoint Presentation</vt:lpstr>
      <vt:lpstr>PowerPoint Presentation</vt:lpstr>
      <vt:lpstr>SOSYAL BİLİMLERDE NİTEL ARAŞTIRMA YÖNTEMLERİ</vt:lpstr>
      <vt:lpstr>NİTEL ARAŞTIRMADA VERİ TOPLAMA YÖNTEMLERİ </vt:lpstr>
      <vt:lpstr>Nitel araştırma süreci</vt:lpstr>
      <vt:lpstr>NİTEL ARAŞTIRMADA VERİ ANALİZİ</vt:lpstr>
      <vt:lpstr>PowerPoint Presentation</vt:lpstr>
      <vt:lpstr>PowerPoint Presentation</vt:lpstr>
      <vt:lpstr>BETİMSEL ANALİZ</vt:lpstr>
      <vt:lpstr>Betimsel analiz 4 aşamadan oluşur</vt:lpstr>
      <vt:lpstr>İÇERİK ANALİZİ</vt:lpstr>
      <vt:lpstr>Bu amaçla;</vt:lpstr>
      <vt:lpstr>İÇERİK ANALİZİNDE KULLANILAN BAZI KAVRAMLAR</vt:lpstr>
      <vt:lpstr>NİTEL ARAŞTIRMA VERİLERİ DÖRT AŞAMADA ANALİZ EDİLİR</vt:lpstr>
      <vt:lpstr>1.VERİLERİN KODLANMASI</vt:lpstr>
      <vt:lpstr>PowerPoint Presentation</vt:lpstr>
      <vt:lpstr>2.TEMALARIN BULUNMASI</vt:lpstr>
      <vt:lpstr>3.VERİLERİN KODLARA VE TEMALARA GÖRE ORGANİZE EDİLMESİ VE TANIMLANMASI</vt:lpstr>
      <vt:lpstr>4. BULGULARIN YORUMLANMASI</vt:lpstr>
      <vt:lpstr>NİTEL VERİLERİN SAYISAL      ANALİZİ</vt:lpstr>
      <vt:lpstr>PowerPoint Presentation</vt:lpstr>
      <vt:lpstr>Nitel bilgilerin analizinde bilgisayarların kullanılması</vt:lpstr>
      <vt:lpstr>Nitel veri analizinde kullanılabilecek bilgisayar yazılımlarının gerçekleştirdikleri işlevlere göre sınıflaması: </vt:lpstr>
      <vt:lpstr>DURUM (ÖRNEK OLAY) ÇALIŞMASI</vt:lpstr>
      <vt:lpstr>Durum çalışmasının bir araştırma yöntemi olarak gelişmesi</vt:lpstr>
      <vt:lpstr>Durum çalışmasının planlanması</vt:lpstr>
      <vt:lpstr>Her araştırma deseni en azından şu 4 soruyu hedef alır:</vt:lpstr>
      <vt:lpstr>Durum çalışmasının aşamaları:</vt:lpstr>
      <vt:lpstr>Durum çalışmasında geçerlik,güvenirlik ve genelleme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10: Korelasyon-Regresyon Analizleri</dc:title>
  <dc:creator>none</dc:creator>
  <cp:lastModifiedBy>none</cp:lastModifiedBy>
  <cp:revision>14</cp:revision>
  <dcterms:created xsi:type="dcterms:W3CDTF">2019-05-14T13:14:16Z</dcterms:created>
  <dcterms:modified xsi:type="dcterms:W3CDTF">2019-05-15T13:55:34Z</dcterms:modified>
</cp:coreProperties>
</file>