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79" r:id="rId3"/>
    <p:sldId id="310" r:id="rId4"/>
    <p:sldId id="280" r:id="rId5"/>
    <p:sldId id="311" r:id="rId6"/>
    <p:sldId id="281" r:id="rId7"/>
    <p:sldId id="282" r:id="rId8"/>
    <p:sldId id="283" r:id="rId9"/>
    <p:sldId id="284" r:id="rId10"/>
    <p:sldId id="285" r:id="rId11"/>
    <p:sldId id="286" r:id="rId12"/>
    <p:sldId id="287" r:id="rId13"/>
    <p:sldId id="288" r:id="rId14"/>
    <p:sldId id="289" r:id="rId15"/>
    <p:sldId id="290"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91" r:id="rId29"/>
    <p:sldId id="324" r:id="rId30"/>
    <p:sldId id="292" r:id="rId31"/>
    <p:sldId id="293" r:id="rId32"/>
    <p:sldId id="294" r:id="rId33"/>
    <p:sldId id="296" r:id="rId34"/>
    <p:sldId id="326" r:id="rId35"/>
    <p:sldId id="327" r:id="rId36"/>
    <p:sldId id="328" r:id="rId37"/>
    <p:sldId id="301" r:id="rId38"/>
    <p:sldId id="302" r:id="rId39"/>
    <p:sldId id="303" r:id="rId40"/>
    <p:sldId id="304" r:id="rId41"/>
    <p:sldId id="305" r:id="rId42"/>
    <p:sldId id="306" r:id="rId43"/>
    <p:sldId id="307" r:id="rId44"/>
    <p:sldId id="308" r:id="rId45"/>
    <p:sldId id="309" r:id="rId46"/>
  </p:sldIdLst>
  <p:sldSz cx="12192000" cy="6858000"/>
  <p:notesSz cx="6858000" cy="9144000"/>
  <p:custDataLst>
    <p:tags r:id="rId48"/>
  </p:custDataLst>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4D4D4D"/>
    <a:srgbClr val="B92D14"/>
    <a:srgbClr val="35759D"/>
    <a:srgbClr val="35B19D"/>
    <a:srgbClr val="20A6C6"/>
    <a:srgbClr val="DEDEDE"/>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2536" autoAdjust="0"/>
    <p:restoredTop sz="95596" autoAdjust="0"/>
  </p:normalViewPr>
  <p:slideViewPr>
    <p:cSldViewPr>
      <p:cViewPr varScale="1">
        <p:scale>
          <a:sx n="116" d="100"/>
          <a:sy n="116" d="100"/>
        </p:scale>
        <p:origin x="-144" y="-114"/>
      </p:cViewPr>
      <p:guideLst>
        <p:guide orient="horz" pos="2160"/>
        <p:guide pos="384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C055AE-08D9-4595-A4B7-63FBCE78E13C}" type="slidenum">
              <a:rPr lang="en-US"/>
              <a:pPr/>
              <a:t>‹#›</a:t>
            </a:fld>
            <a:endParaRPr lang="en-US"/>
          </a:p>
        </p:txBody>
      </p:sp>
    </p:spTree>
    <p:extLst>
      <p:ext uri="{BB962C8B-B14F-4D97-AF65-F5344CB8AC3E}">
        <p14:creationId xmlns:p14="http://schemas.microsoft.com/office/powerpoint/2010/main" xmlns="" val="39142337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52775-C23C-41A2-87B5-B589D66EBBE2}" type="slidenum">
              <a:rPr lang="en-US"/>
              <a:pPr/>
              <a:t>1</a:t>
            </a:fld>
            <a:endParaRPr lang="en-US"/>
          </a:p>
        </p:txBody>
      </p:sp>
      <p:sp>
        <p:nvSpPr>
          <p:cNvPr id="107522" name="Rectangle 2"/>
          <p:cNvSpPr>
            <a:spLocks noGrp="1" noRot="1" noChangeAspect="1" noChangeArrowheads="1" noTextEdit="1"/>
          </p:cNvSpPr>
          <p:nvPr>
            <p:ph type="sldImg"/>
          </p:nvPr>
        </p:nvSpPr>
        <p:spPr>
          <a:xfrm>
            <a:off x="381000" y="685800"/>
            <a:ext cx="6096000" cy="3429000"/>
          </a:xfrm>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17443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95104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24086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29887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29038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59440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19051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18364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71365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73395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7959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966109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431664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4361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92530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02735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395019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555737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657746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15616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636191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57055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802674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862632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642628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14495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906315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401513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194496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718013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31265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985292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3836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83503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232400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768153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989877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396249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023953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45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259645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13815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56740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37175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71289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94844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7102443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8943479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330088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2304028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9451371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937138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8090561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6866131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232653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0986541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764DE79-268F-4C1A-8933-263129D2AF90}"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2546389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12/21/2017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763566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Sunumla%20ilgili%20&#199;al,&#214;rn/Risk%20ile%20ilgili%20Kurum%20ve%20Kurulu&#351;lar.doc" TargetMode="External"/><Relationship Id="rId4" Type="http://schemas.openxmlformats.org/officeDocument/2006/relationships/hyperlink" Target="Sunumla%20ilgili%20&#199;al,&#214;rn/Profes&#246;r.do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839416" y="2348880"/>
            <a:ext cx="3276600" cy="1162050"/>
          </a:xfrm>
          <a:extLst>
            <a:ext uri="{AF507438-7753-43E0-B8FC-AC1667EBCBE1}">
              <a14:hiddenEffects xmlns:a14="http://schemas.microsoft.com/office/drawing/2010/main" xmlns="">
                <a:effectLst>
                  <a:outerShdw dist="17961" dir="2700000" algn="ctr" rotWithShape="0">
                    <a:schemeClr val="bg2"/>
                  </a:outerShdw>
                </a:effectLst>
              </a14:hiddenEffects>
            </a:ext>
          </a:extLst>
        </p:spPr>
        <p:txBody>
          <a:bodyPr>
            <a:normAutofit fontScale="90000"/>
          </a:bodyPr>
          <a:lstStyle/>
          <a:p>
            <a:pPr algn="ctr"/>
            <a:r>
              <a:rPr lang="tr-TR" sz="4400" b="1" dirty="0"/>
              <a:t>Risk ve Sigorta</a:t>
            </a:r>
            <a:endParaRPr lang="ru-RU" sz="4400" b="1" dirty="0"/>
          </a:p>
        </p:txBody>
      </p:sp>
      <p:sp>
        <p:nvSpPr>
          <p:cNvPr id="2056" name="Rectangle 8"/>
          <p:cNvSpPr>
            <a:spLocks noGrp="1" noChangeArrowheads="1"/>
          </p:cNvSpPr>
          <p:nvPr>
            <p:ph type="subTitle" idx="1"/>
          </p:nvPr>
        </p:nvSpPr>
        <p:spPr>
          <a:xfrm>
            <a:off x="911424" y="4149080"/>
            <a:ext cx="3316238" cy="476250"/>
          </a:xfrm>
          <a:extLst>
            <a:ext uri="{AF507438-7753-43E0-B8FC-AC1667EBCBE1}">
              <a14:hiddenEffects xmlns:a14="http://schemas.microsoft.com/office/drawing/2010/main" xmlns="">
                <a:effectLst>
                  <a:outerShdw dist="17961" dir="2700000" algn="ctr" rotWithShape="0">
                    <a:schemeClr val="bg2"/>
                  </a:outerShdw>
                </a:effectLst>
              </a14:hiddenEffects>
            </a:ext>
          </a:extLst>
        </p:spPr>
        <p:txBody>
          <a:bodyPr/>
          <a:lstStyle/>
          <a:p>
            <a:pPr algn="ctr">
              <a:lnSpc>
                <a:spcPct val="90000"/>
              </a:lnSpc>
            </a:pPr>
            <a:r>
              <a:rPr lang="tr-TR" sz="1400" dirty="0"/>
              <a:t>Hazırlayan: </a:t>
            </a:r>
            <a:r>
              <a:rPr lang="tr-TR" sz="1400" dirty="0" err="1"/>
              <a:t>Doç.Dr.Metin</a:t>
            </a:r>
            <a:r>
              <a:rPr lang="tr-TR" sz="1400" dirty="0"/>
              <a:t> COŞKUN</a:t>
            </a:r>
            <a:endParaRPr lang="ru-RU" sz="14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Riskin Temel Özellikleri</a:t>
            </a:r>
            <a:endParaRPr lang="en-US" sz="4000" b="1" dirty="0">
              <a:solidFill>
                <a:srgbClr val="FF0000"/>
              </a:solidFill>
            </a:endParaRPr>
          </a:p>
        </p:txBody>
      </p:sp>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4223792" y="551445"/>
            <a:ext cx="4320480" cy="5649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36797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ve Belirsizlik</a:t>
            </a:r>
            <a:endParaRPr lang="en-US" sz="4000" b="1" dirty="0">
              <a:solidFill>
                <a:srgbClr val="FF0000"/>
              </a:solidFill>
            </a:endParaRPr>
          </a:p>
        </p:txBody>
      </p:sp>
      <p:sp>
        <p:nvSpPr>
          <p:cNvPr id="5" name="Rectangle 3"/>
          <p:cNvSpPr>
            <a:spLocks noGrp="1" noChangeArrowheads="1"/>
          </p:cNvSpPr>
          <p:nvPr>
            <p:ph idx="1"/>
          </p:nvPr>
        </p:nvSpPr>
        <p:spPr>
          <a:xfrm>
            <a:off x="2567608" y="1340768"/>
            <a:ext cx="8229600" cy="4525963"/>
          </a:xfrm>
        </p:spPr>
        <p:txBody>
          <a:bodyPr/>
          <a:lstStyle/>
          <a:p>
            <a:pPr algn="just" eaLnBrk="1" hangingPunct="1">
              <a:buFontTx/>
              <a:buNone/>
              <a:defRPr/>
            </a:pPr>
            <a:r>
              <a:rPr lang="tr-TR" sz="2800" dirty="0" smtClean="0"/>
              <a:t>    </a:t>
            </a:r>
            <a:r>
              <a:rPr lang="tr-TR" sz="2800" dirty="0" smtClean="0">
                <a:solidFill>
                  <a:srgbClr val="0070C0"/>
                </a:solidFill>
                <a:latin typeface="Times New Roman" panose="02020603050405020304" pitchFamily="18" charset="0"/>
                <a:cs typeface="Times New Roman" panose="02020603050405020304" pitchFamily="18" charset="0"/>
              </a:rPr>
              <a:t>Kavram karışıklığı yaşanan bir durum </a:t>
            </a:r>
            <a:r>
              <a:rPr lang="tr-TR" sz="2800" dirty="0" smtClean="0">
                <a:solidFill>
                  <a:srgbClr val="FF0000"/>
                </a:solidFill>
                <a:latin typeface="Times New Roman" panose="02020603050405020304" pitchFamily="18" charset="0"/>
                <a:cs typeface="Times New Roman" panose="02020603050405020304" pitchFamily="18" charset="0"/>
              </a:rPr>
              <a:t>“risk” </a:t>
            </a:r>
            <a:r>
              <a:rPr lang="tr-TR" sz="2800" dirty="0" smtClean="0">
                <a:solidFill>
                  <a:srgbClr val="0070C0"/>
                </a:solidFill>
                <a:latin typeface="Times New Roman" panose="02020603050405020304" pitchFamily="18" charset="0"/>
                <a:cs typeface="Times New Roman" panose="02020603050405020304" pitchFamily="18" charset="0"/>
              </a:rPr>
              <a:t>ve </a:t>
            </a:r>
            <a:r>
              <a:rPr lang="tr-TR" sz="2800" i="1" dirty="0" smtClean="0">
                <a:solidFill>
                  <a:srgbClr val="FF0000"/>
                </a:solidFill>
                <a:latin typeface="Times New Roman" panose="02020603050405020304" pitchFamily="18" charset="0"/>
                <a:cs typeface="Times New Roman" panose="02020603050405020304" pitchFamily="18" charset="0"/>
              </a:rPr>
              <a:t>“belirsizlik”</a:t>
            </a:r>
            <a:r>
              <a:rPr lang="tr-TR" sz="2800" dirty="0" smtClean="0">
                <a:solidFill>
                  <a:srgbClr val="FF0000"/>
                </a:solidFill>
                <a:latin typeface="Times New Roman" panose="02020603050405020304" pitchFamily="18" charset="0"/>
                <a:cs typeface="Times New Roman" panose="02020603050405020304" pitchFamily="18" charset="0"/>
              </a:rPr>
              <a:t> </a:t>
            </a:r>
            <a:r>
              <a:rPr lang="tr-TR" sz="2800" dirty="0" smtClean="0">
                <a:solidFill>
                  <a:srgbClr val="0070C0"/>
                </a:solidFill>
                <a:latin typeface="Times New Roman" panose="02020603050405020304" pitchFamily="18" charset="0"/>
                <a:cs typeface="Times New Roman" panose="02020603050405020304" pitchFamily="18" charset="0"/>
              </a:rPr>
              <a:t>kavramları arasındadır. </a:t>
            </a:r>
            <a:r>
              <a:rPr lang="tr-TR" sz="2800" dirty="0" smtClean="0">
                <a:solidFill>
                  <a:srgbClr val="FF0000"/>
                </a:solidFill>
                <a:latin typeface="Times New Roman" panose="02020603050405020304" pitchFamily="18" charset="0"/>
                <a:cs typeface="Times New Roman" panose="02020603050405020304" pitchFamily="18" charset="0"/>
              </a:rPr>
              <a:t>Risk</a:t>
            </a:r>
            <a:r>
              <a:rPr lang="tr-TR" sz="2800" dirty="0" smtClean="0">
                <a:solidFill>
                  <a:srgbClr val="0070C0"/>
                </a:solidFill>
                <a:latin typeface="Times New Roman" panose="02020603050405020304" pitchFamily="18" charset="0"/>
                <a:cs typeface="Times New Roman" panose="02020603050405020304" pitchFamily="18" charset="0"/>
              </a:rPr>
              <a:t> neticesinde hangi durum ya da durumların ortaya çıkabileceğinin bilinebilmesi, hesaplanabilmesi, somut verilere ulaşılabilmesidir. </a:t>
            </a:r>
          </a:p>
          <a:p>
            <a:pPr algn="just" eaLnBrk="1" hangingPunct="1">
              <a:buFontTx/>
              <a:buNone/>
              <a:defRPr/>
            </a:pPr>
            <a:endParaRPr lang="tr-TR" sz="2800" dirty="0" smtClean="0">
              <a:solidFill>
                <a:srgbClr val="0070C0"/>
              </a:solidFill>
              <a:latin typeface="Times New Roman" panose="02020603050405020304" pitchFamily="18" charset="0"/>
              <a:cs typeface="Times New Roman" panose="02020603050405020304" pitchFamily="18" charset="0"/>
            </a:endParaRPr>
          </a:p>
          <a:p>
            <a:pPr algn="just" eaLnBrk="1" hangingPunct="1">
              <a:buFontTx/>
              <a:buNone/>
              <a:defRPr/>
            </a:pPr>
            <a:r>
              <a:rPr lang="tr-TR" sz="2800" dirty="0">
                <a:solidFill>
                  <a:srgbClr val="0070C0"/>
                </a:solidFill>
                <a:latin typeface="Times New Roman" panose="02020603050405020304" pitchFamily="18" charset="0"/>
                <a:cs typeface="Times New Roman" panose="02020603050405020304" pitchFamily="18" charset="0"/>
              </a:rPr>
              <a:t>	</a:t>
            </a:r>
            <a:r>
              <a:rPr lang="tr-TR" sz="2800" dirty="0" smtClean="0">
                <a:solidFill>
                  <a:srgbClr val="FF0000"/>
                </a:solidFill>
                <a:latin typeface="Times New Roman" panose="02020603050405020304" pitchFamily="18" charset="0"/>
                <a:cs typeface="Times New Roman" panose="02020603050405020304" pitchFamily="18" charset="0"/>
              </a:rPr>
              <a:t>Belirsizlik</a:t>
            </a:r>
            <a:r>
              <a:rPr lang="tr-TR" sz="2800" dirty="0" smtClean="0">
                <a:solidFill>
                  <a:srgbClr val="0070C0"/>
                </a:solidFill>
                <a:latin typeface="Times New Roman" panose="02020603050405020304" pitchFamily="18" charset="0"/>
                <a:cs typeface="Times New Roman" panose="02020603050405020304" pitchFamily="18" charset="0"/>
              </a:rPr>
              <a:t> ise bir olayın sonucunun tahmin edilememesi veya olayın sonucunu etkileyen faktörlerin sonuç üzerindeki genel etkisinin bilinememesi halidir.</a:t>
            </a:r>
          </a:p>
        </p:txBody>
      </p:sp>
    </p:spTree>
    <p:extLst>
      <p:ext uri="{BB962C8B-B14F-4D97-AF65-F5344CB8AC3E}">
        <p14:creationId xmlns:p14="http://schemas.microsoft.com/office/powerpoint/2010/main" xmlns="" val="1121743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ve Belirsizlik</a:t>
            </a:r>
            <a:endParaRPr lang="en-US" sz="4000" b="1" dirty="0">
              <a:solidFill>
                <a:srgbClr val="FF0000"/>
              </a:solidFill>
            </a:endParaRPr>
          </a:p>
        </p:txBody>
      </p:sp>
      <p:sp>
        <p:nvSpPr>
          <p:cNvPr id="6" name="Rectangle 3"/>
          <p:cNvSpPr>
            <a:spLocks noGrp="1" noChangeArrowheads="1"/>
          </p:cNvSpPr>
          <p:nvPr>
            <p:ph idx="1"/>
          </p:nvPr>
        </p:nvSpPr>
        <p:spPr>
          <a:xfrm>
            <a:off x="2711624" y="1268760"/>
            <a:ext cx="8229600" cy="4525963"/>
          </a:xfrm>
        </p:spPr>
        <p:txBody>
          <a:bodyPr/>
          <a:lstStyle/>
          <a:p>
            <a:pPr marL="0" indent="0" algn="just" eaLnBrk="1" hangingPunct="1">
              <a:buNone/>
            </a:pPr>
            <a:r>
              <a:rPr lang="tr-TR" sz="2400" b="1" dirty="0" smtClean="0">
                <a:solidFill>
                  <a:srgbClr val="333399"/>
                </a:solidFill>
                <a:latin typeface="Times New Roman" pitchFamily="18" charset="0"/>
                <a:hlinkClick r:id="rId4" action="ppaction://hlinkfile"/>
              </a:rPr>
              <a:t>Kimi</a:t>
            </a:r>
            <a:r>
              <a:rPr lang="tr-TR" sz="2400" b="1" dirty="0" smtClean="0">
                <a:solidFill>
                  <a:srgbClr val="333399"/>
                </a:solidFill>
                <a:latin typeface="Times New Roman" pitchFamily="18" charset="0"/>
              </a:rPr>
              <a:t> </a:t>
            </a:r>
            <a:r>
              <a:rPr lang="tr-TR" sz="2400" b="1" dirty="0" smtClean="0">
                <a:solidFill>
                  <a:srgbClr val="333399"/>
                </a:solidFill>
                <a:latin typeface="Times New Roman" pitchFamily="18" charset="0"/>
                <a:hlinkClick r:id="rId5" action="ppaction://hlinkfile"/>
              </a:rPr>
              <a:t>yazarlar</a:t>
            </a:r>
            <a:r>
              <a:rPr lang="tr-TR" sz="2400" b="1" dirty="0" smtClean="0">
                <a:solidFill>
                  <a:srgbClr val="333399"/>
                </a:solidFill>
                <a:latin typeface="Times New Roman" pitchFamily="18" charset="0"/>
              </a:rPr>
              <a:t> </a:t>
            </a:r>
            <a:r>
              <a:rPr lang="tr-TR" sz="2000" dirty="0" smtClean="0">
                <a:solidFill>
                  <a:srgbClr val="FF0066"/>
                </a:solidFill>
                <a:latin typeface="Times New Roman" pitchFamily="18" charset="0"/>
                <a:cs typeface="Arial" charset="0"/>
              </a:rPr>
              <a:t>riskle, belirsizlik</a:t>
            </a:r>
            <a:r>
              <a:rPr lang="tr-TR" sz="2400" b="1" dirty="0" smtClean="0">
                <a:solidFill>
                  <a:srgbClr val="333399"/>
                </a:solidFill>
                <a:latin typeface="Times New Roman" pitchFamily="18" charset="0"/>
              </a:rPr>
              <a:t> arasında şöyle bir ayırım yapar: Sonuçlar konusunda uzmanlar birlikte olasılık dağılımları çıkarabiliyorsa </a:t>
            </a:r>
            <a:r>
              <a:rPr lang="tr-TR" sz="2000" dirty="0" smtClean="0">
                <a:solidFill>
                  <a:srgbClr val="FF0066"/>
                </a:solidFill>
                <a:latin typeface="Times New Roman" pitchFamily="18" charset="0"/>
                <a:cs typeface="Arial" charset="0"/>
              </a:rPr>
              <a:t>risk,</a:t>
            </a:r>
            <a:r>
              <a:rPr lang="tr-TR" sz="2400" b="1" dirty="0" smtClean="0">
                <a:solidFill>
                  <a:srgbClr val="333399"/>
                </a:solidFill>
                <a:latin typeface="Times New Roman" pitchFamily="18" charset="0"/>
              </a:rPr>
              <a:t> bu konuda bir anlaşmaya varılamıyorsa </a:t>
            </a:r>
            <a:r>
              <a:rPr lang="tr-TR" sz="2000" dirty="0" smtClean="0">
                <a:solidFill>
                  <a:srgbClr val="FF0066"/>
                </a:solidFill>
                <a:latin typeface="Times New Roman" pitchFamily="18" charset="0"/>
                <a:cs typeface="Arial" charset="0"/>
              </a:rPr>
              <a:t>belirsizlik</a:t>
            </a:r>
            <a:r>
              <a:rPr lang="tr-TR" sz="2400" b="1" dirty="0" smtClean="0">
                <a:solidFill>
                  <a:srgbClr val="333399"/>
                </a:solidFill>
                <a:latin typeface="Times New Roman" pitchFamily="18" charset="0"/>
              </a:rPr>
              <a:t> söz konusudur.</a:t>
            </a:r>
          </a:p>
          <a:p>
            <a:pPr marL="0" indent="0" algn="just" eaLnBrk="1" hangingPunct="1">
              <a:buNone/>
            </a:pPr>
            <a:endParaRPr lang="tr-TR" sz="2000" dirty="0" smtClean="0">
              <a:solidFill>
                <a:srgbClr val="FF0066"/>
              </a:solidFill>
              <a:latin typeface="Times New Roman" pitchFamily="18" charset="0"/>
              <a:cs typeface="Arial" charset="0"/>
            </a:endParaRPr>
          </a:p>
          <a:p>
            <a:pPr marL="0" indent="0" algn="just" eaLnBrk="1" hangingPunct="1">
              <a:buNone/>
            </a:pPr>
            <a:r>
              <a:rPr lang="tr-TR" sz="2000" dirty="0" smtClean="0">
                <a:solidFill>
                  <a:srgbClr val="FF0066"/>
                </a:solidFill>
                <a:latin typeface="Times New Roman" pitchFamily="18" charset="0"/>
                <a:cs typeface="Arial" charset="0"/>
              </a:rPr>
              <a:t>Belirsizlik,</a:t>
            </a:r>
            <a:r>
              <a:rPr lang="tr-TR" sz="2400" b="1" dirty="0" smtClean="0">
                <a:solidFill>
                  <a:srgbClr val="333399"/>
                </a:solidFill>
                <a:latin typeface="Times New Roman" pitchFamily="18" charset="0"/>
              </a:rPr>
              <a:t> fırsat ve </a:t>
            </a:r>
            <a:r>
              <a:rPr lang="tr-TR" sz="2000" dirty="0" smtClean="0">
                <a:solidFill>
                  <a:srgbClr val="FF0066"/>
                </a:solidFill>
                <a:latin typeface="Times New Roman" pitchFamily="18" charset="0"/>
                <a:cs typeface="Arial" charset="0"/>
              </a:rPr>
              <a:t>risk</a:t>
            </a:r>
            <a:r>
              <a:rPr lang="tr-TR" sz="2400" b="1" dirty="0" smtClean="0">
                <a:solidFill>
                  <a:srgbClr val="333399"/>
                </a:solidFill>
                <a:latin typeface="Times New Roman" pitchFamily="18" charset="0"/>
              </a:rPr>
              <a:t> kavramları birbirleriyle çok yakın ilişkilidir. Gelecekle ilgili bilgi sahibi olmadığımız bilinmeyenler bizim için olumlu ya da olumsuz olabilen </a:t>
            </a:r>
            <a:r>
              <a:rPr lang="tr-TR" sz="2000" dirty="0" smtClean="0">
                <a:solidFill>
                  <a:srgbClr val="FF0066"/>
                </a:solidFill>
                <a:latin typeface="Times New Roman" pitchFamily="18" charset="0"/>
                <a:cs typeface="Arial" charset="0"/>
              </a:rPr>
              <a:t>belirsizliklerdir.</a:t>
            </a:r>
            <a:r>
              <a:rPr lang="tr-TR" sz="2400" b="1" dirty="0" smtClean="0">
                <a:solidFill>
                  <a:srgbClr val="333399"/>
                </a:solidFill>
                <a:latin typeface="Times New Roman" pitchFamily="18" charset="0"/>
              </a:rPr>
              <a:t> Sonuçta </a:t>
            </a:r>
            <a:r>
              <a:rPr lang="tr-TR" sz="2000" dirty="0" smtClean="0">
                <a:solidFill>
                  <a:srgbClr val="FF0066"/>
                </a:solidFill>
                <a:latin typeface="Times New Roman" pitchFamily="18" charset="0"/>
                <a:cs typeface="Arial" charset="0"/>
              </a:rPr>
              <a:t>belirsizlik</a:t>
            </a:r>
            <a:r>
              <a:rPr lang="tr-TR" sz="2400" b="1" dirty="0" smtClean="0">
                <a:solidFill>
                  <a:srgbClr val="333399"/>
                </a:solidFill>
                <a:latin typeface="Times New Roman" pitchFamily="18" charset="0"/>
              </a:rPr>
              <a:t> olumlu ya da olumsuzları içeren muhtemel sonuçlar kümesidir. Bu ilişki içinde sonuçların olasılıkları olumluysa </a:t>
            </a:r>
            <a:r>
              <a:rPr lang="tr-TR" sz="2000" dirty="0" smtClean="0">
                <a:solidFill>
                  <a:srgbClr val="FF0066"/>
                </a:solidFill>
                <a:latin typeface="Times New Roman" pitchFamily="18" charset="0"/>
                <a:cs typeface="Arial" charset="0"/>
              </a:rPr>
              <a:t>fırsat,</a:t>
            </a:r>
            <a:r>
              <a:rPr lang="tr-TR" sz="2400" b="1" dirty="0" smtClean="0">
                <a:solidFill>
                  <a:srgbClr val="333399"/>
                </a:solidFill>
                <a:latin typeface="Times New Roman" pitchFamily="18" charset="0"/>
              </a:rPr>
              <a:t> olumsuz ise </a:t>
            </a:r>
            <a:r>
              <a:rPr lang="tr-TR" sz="2000" dirty="0" smtClean="0">
                <a:solidFill>
                  <a:srgbClr val="FF0066"/>
                </a:solidFill>
                <a:latin typeface="Times New Roman" pitchFamily="18" charset="0"/>
                <a:cs typeface="Arial" charset="0"/>
              </a:rPr>
              <a:t>risk </a:t>
            </a:r>
            <a:r>
              <a:rPr lang="tr-TR" sz="2400" b="1" dirty="0" smtClean="0">
                <a:solidFill>
                  <a:srgbClr val="333399"/>
                </a:solidFill>
                <a:latin typeface="Times New Roman" pitchFamily="18" charset="0"/>
              </a:rPr>
              <a:t>olarak değerlendirilir</a:t>
            </a:r>
            <a:r>
              <a:rPr lang="tr-TR" sz="2600" dirty="0" smtClean="0"/>
              <a:t>..</a:t>
            </a:r>
          </a:p>
          <a:p>
            <a:pPr eaLnBrk="1" hangingPunct="1">
              <a:buFont typeface="Wingdings" pitchFamily="2" charset="2"/>
              <a:buChar char="ü"/>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Tree>
    <p:extLst>
      <p:ext uri="{BB962C8B-B14F-4D97-AF65-F5344CB8AC3E}">
        <p14:creationId xmlns:p14="http://schemas.microsoft.com/office/powerpoint/2010/main" xmlns="" val="25428964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ve Belirsizlik</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algn="just">
              <a:buNone/>
              <a:defRPr/>
            </a:pPr>
            <a:r>
              <a:rPr lang="tr-TR" sz="2400" dirty="0">
                <a:solidFill>
                  <a:srgbClr val="0033CC"/>
                </a:solidFill>
                <a:latin typeface="Times New Roman" panose="02020603050405020304" pitchFamily="18" charset="0"/>
                <a:cs typeface="Times New Roman" panose="02020603050405020304" pitchFamily="18" charset="0"/>
              </a:rPr>
              <a:t>Bu yüzden risk kapsamındaki her durumun sonucunun bilinmesinden dolayı sigortalanabilir, belirsizlik durumu ise sonuçlarının bilinmemesinden dolayı sigorta kapsamı dışındadır. </a:t>
            </a:r>
          </a:p>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Tree>
    <p:extLst>
      <p:ext uri="{BB962C8B-B14F-4D97-AF65-F5344CB8AC3E}">
        <p14:creationId xmlns:p14="http://schemas.microsoft.com/office/powerpoint/2010/main" xmlns="" val="30321978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algn="just">
              <a:buNone/>
            </a:pPr>
            <a:r>
              <a:rPr lang="tr-TR" sz="3600" u="sng" dirty="0">
                <a:solidFill>
                  <a:srgbClr val="FF0066"/>
                </a:solidFill>
                <a:latin typeface="Comic Sans MS" pitchFamily="66" charset="0"/>
                <a:cs typeface="Arial" charset="0"/>
              </a:rPr>
              <a:t>“</a:t>
            </a:r>
            <a:r>
              <a:rPr lang="tr-TR" sz="3600" u="sng" dirty="0">
                <a:solidFill>
                  <a:srgbClr val="FF0066"/>
                </a:solidFill>
                <a:latin typeface="Times New Roman" pitchFamily="18" charset="0"/>
                <a:cs typeface="Arial" charset="0"/>
              </a:rPr>
              <a:t>Tehlike</a:t>
            </a:r>
            <a:r>
              <a:rPr lang="tr-TR" sz="3600" u="sng" dirty="0">
                <a:solidFill>
                  <a:srgbClr val="FF0066"/>
                </a:solidFill>
                <a:latin typeface="Comic Sans MS" pitchFamily="66" charset="0"/>
                <a:cs typeface="Arial" charset="0"/>
              </a:rPr>
              <a:t>”</a:t>
            </a:r>
            <a:r>
              <a:rPr lang="tr-TR" sz="2400" dirty="0">
                <a:solidFill>
                  <a:srgbClr val="333399"/>
                </a:solidFill>
                <a:latin typeface="Times New Roman" pitchFamily="18" charset="0"/>
              </a:rPr>
              <a:t> </a:t>
            </a:r>
            <a:r>
              <a:rPr lang="tr-TR" sz="2400" dirty="0" smtClean="0">
                <a:solidFill>
                  <a:srgbClr val="333399"/>
                </a:solidFill>
                <a:latin typeface="Times New Roman" pitchFamily="18" charset="0"/>
              </a:rPr>
              <a:t>Arapça </a:t>
            </a:r>
            <a:r>
              <a:rPr lang="tr-TR" sz="2400" dirty="0" err="1" smtClean="0">
                <a:solidFill>
                  <a:srgbClr val="333399"/>
                </a:solidFill>
                <a:latin typeface="Times New Roman" pitchFamily="18" charset="0"/>
              </a:rPr>
              <a:t>Tehluke</a:t>
            </a:r>
            <a:r>
              <a:rPr lang="tr-TR" sz="2400" dirty="0" smtClean="0">
                <a:solidFill>
                  <a:srgbClr val="333399"/>
                </a:solidFill>
                <a:latin typeface="Times New Roman" pitchFamily="18" charset="0"/>
              </a:rPr>
              <a:t> kökünden gelir. Büyük zarar veya yok olmaya yol açabilecek durum, gerçekleşme ihtimali bulunan fakat istenmeyen durum demektir. Muhatara olarak da bilinir. </a:t>
            </a:r>
          </a:p>
          <a:p>
            <a:pPr marL="0" indent="0" algn="just">
              <a:buNone/>
            </a:pPr>
            <a:endParaRPr lang="tr-TR" sz="2400" dirty="0" smtClean="0">
              <a:solidFill>
                <a:srgbClr val="333399"/>
              </a:solidFill>
              <a:latin typeface="Times New Roman" pitchFamily="18" charset="0"/>
            </a:endParaRPr>
          </a:p>
          <a:p>
            <a:pPr marL="0" indent="0" algn="just">
              <a:buNone/>
            </a:pPr>
            <a:r>
              <a:rPr lang="tr-TR" sz="3600" u="sng" dirty="0">
                <a:solidFill>
                  <a:srgbClr val="FF0066"/>
                </a:solidFill>
                <a:latin typeface="Times New Roman" pitchFamily="18" charset="0"/>
                <a:cs typeface="Arial" charset="0"/>
              </a:rPr>
              <a:t>“Zarar” </a:t>
            </a:r>
            <a:r>
              <a:rPr lang="tr-TR" sz="2400" dirty="0">
                <a:solidFill>
                  <a:srgbClr val="333399"/>
                </a:solidFill>
                <a:latin typeface="Times New Roman" pitchFamily="18" charset="0"/>
              </a:rPr>
              <a:t>fiziksel yaralanma, ölüm, hastalık, mal mülk ya da ekipman hasarı ve bunlardan kaynaklanan her türlü kayıp olarak tanımlanır.</a:t>
            </a:r>
            <a:endParaRPr lang="en-GB" sz="2400" dirty="0">
              <a:solidFill>
                <a:srgbClr val="333399"/>
              </a:solidFill>
              <a:latin typeface="Times New Roman" pitchFamily="18" charset="0"/>
            </a:endParaRPr>
          </a:p>
          <a:p>
            <a:pPr marL="0" indent="0" algn="just">
              <a:buNone/>
            </a:pPr>
            <a:endParaRPr lang="tr-TR" sz="2400" dirty="0">
              <a:solidFill>
                <a:srgbClr val="333399"/>
              </a:solidFill>
              <a:latin typeface="Times New Roman" pitchFamily="18" charset="0"/>
            </a:endParaRPr>
          </a:p>
          <a:p>
            <a:pPr marL="0" indent="0" algn="just">
              <a:buNone/>
            </a:pPr>
            <a:r>
              <a:rPr lang="tr-TR" sz="2400" dirty="0">
                <a:solidFill>
                  <a:srgbClr val="333399"/>
                </a:solidFill>
                <a:latin typeface="Times New Roman" pitchFamily="18" charset="0"/>
              </a:rPr>
              <a:t>	</a:t>
            </a: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Tree>
    <p:extLst>
      <p:ext uri="{BB962C8B-B14F-4D97-AF65-F5344CB8AC3E}">
        <p14:creationId xmlns:p14="http://schemas.microsoft.com/office/powerpoint/2010/main" xmlns="" val="6255156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pic>
        <p:nvPicPr>
          <p:cNvPr id="4" name="Picture 3" descr="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3071664" y="1700808"/>
            <a:ext cx="8382000" cy="4606925"/>
          </a:xfrm>
          <a:prstGeom prst="rect">
            <a:avLst/>
          </a:prstGeom>
          <a:noFill/>
        </p:spPr>
      </p:pic>
      <p:sp>
        <p:nvSpPr>
          <p:cNvPr id="2" name="Metin kutusu 1"/>
          <p:cNvSpPr txBox="1"/>
          <p:nvPr/>
        </p:nvSpPr>
        <p:spPr>
          <a:xfrm>
            <a:off x="1867546" y="398439"/>
            <a:ext cx="5400600" cy="461665"/>
          </a:xfrm>
          <a:prstGeom prst="rect">
            <a:avLst/>
          </a:prstGeom>
          <a:noFill/>
        </p:spPr>
        <p:txBody>
          <a:bodyPr wrap="square" rtlCol="0">
            <a:spAutoFit/>
          </a:bodyPr>
          <a:lstStyle/>
          <a:p>
            <a:r>
              <a:rPr lang="tr-TR" dirty="0" smtClean="0">
                <a:solidFill>
                  <a:srgbClr val="FF0000"/>
                </a:solidFill>
              </a:rPr>
              <a:t>Köpek bir tehlike midir?</a:t>
            </a:r>
            <a:endParaRPr lang="tr-TR" dirty="0">
              <a:solidFill>
                <a:srgbClr val="FF0000"/>
              </a:solidFill>
            </a:endParaRPr>
          </a:p>
        </p:txBody>
      </p:sp>
    </p:spTree>
    <p:extLst>
      <p:ext uri="{BB962C8B-B14F-4D97-AF65-F5344CB8AC3E}">
        <p14:creationId xmlns:p14="http://schemas.microsoft.com/office/powerpoint/2010/main" xmlns="" val="13419052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
        <p:nvSpPr>
          <p:cNvPr id="2" name="Metin kutusu 1"/>
          <p:cNvSpPr txBox="1"/>
          <p:nvPr/>
        </p:nvSpPr>
        <p:spPr>
          <a:xfrm>
            <a:off x="1867546" y="398439"/>
            <a:ext cx="5400600" cy="461665"/>
          </a:xfrm>
          <a:prstGeom prst="rect">
            <a:avLst/>
          </a:prstGeom>
          <a:noFill/>
        </p:spPr>
        <p:txBody>
          <a:bodyPr wrap="square" rtlCol="0">
            <a:spAutoFit/>
          </a:bodyPr>
          <a:lstStyle/>
          <a:p>
            <a:r>
              <a:rPr lang="tr-TR" dirty="0" smtClean="0">
                <a:solidFill>
                  <a:srgbClr val="FF0000"/>
                </a:solidFill>
              </a:rPr>
              <a:t>Ne tür riskler vardır?</a:t>
            </a:r>
            <a:endParaRPr lang="tr-TR" dirty="0">
              <a:solidFill>
                <a:srgbClr val="FF0000"/>
              </a:solidFill>
            </a:endParaRPr>
          </a:p>
        </p:txBody>
      </p:sp>
      <p:pic>
        <p:nvPicPr>
          <p:cNvPr id="7" name="Picture 3" descr="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2855640" y="1772816"/>
            <a:ext cx="8153400" cy="4173538"/>
          </a:xfrm>
          <a:prstGeom prst="rect">
            <a:avLst/>
          </a:prstGeom>
          <a:noFill/>
        </p:spPr>
      </p:pic>
    </p:spTree>
    <p:extLst>
      <p:ext uri="{BB962C8B-B14F-4D97-AF65-F5344CB8AC3E}">
        <p14:creationId xmlns:p14="http://schemas.microsoft.com/office/powerpoint/2010/main" xmlns="" val="12011162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
        <p:nvSpPr>
          <p:cNvPr id="2" name="Metin kutusu 1"/>
          <p:cNvSpPr txBox="1"/>
          <p:nvPr/>
        </p:nvSpPr>
        <p:spPr>
          <a:xfrm>
            <a:off x="1867546" y="398439"/>
            <a:ext cx="5400600" cy="461665"/>
          </a:xfrm>
          <a:prstGeom prst="rect">
            <a:avLst/>
          </a:prstGeom>
          <a:noFill/>
        </p:spPr>
        <p:txBody>
          <a:bodyPr wrap="square" rtlCol="0">
            <a:spAutoFit/>
          </a:bodyPr>
          <a:lstStyle/>
          <a:p>
            <a:r>
              <a:rPr lang="tr-TR" dirty="0" smtClean="0">
                <a:solidFill>
                  <a:srgbClr val="FF0000"/>
                </a:solidFill>
              </a:rPr>
              <a:t>Riskler kontrol edilebilir mi?</a:t>
            </a:r>
            <a:endParaRPr lang="tr-TR" dirty="0">
              <a:solidFill>
                <a:srgbClr val="FF0000"/>
              </a:solidFill>
            </a:endParaRPr>
          </a:p>
        </p:txBody>
      </p:sp>
      <p:pic>
        <p:nvPicPr>
          <p:cNvPr id="8" name="Picture 3" descr="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2699184" y="2044452"/>
            <a:ext cx="8305800" cy="4192587"/>
          </a:xfrm>
          <a:prstGeom prst="rect">
            <a:avLst/>
          </a:prstGeom>
          <a:noFill/>
        </p:spPr>
      </p:pic>
    </p:spTree>
    <p:extLst>
      <p:ext uri="{BB962C8B-B14F-4D97-AF65-F5344CB8AC3E}">
        <p14:creationId xmlns:p14="http://schemas.microsoft.com/office/powerpoint/2010/main" xmlns="" val="25838024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
        <p:nvSpPr>
          <p:cNvPr id="2" name="Metin kutusu 1"/>
          <p:cNvSpPr txBox="1"/>
          <p:nvPr/>
        </p:nvSpPr>
        <p:spPr>
          <a:xfrm>
            <a:off x="5015880" y="5703264"/>
            <a:ext cx="6408712" cy="461665"/>
          </a:xfrm>
          <a:prstGeom prst="rect">
            <a:avLst/>
          </a:prstGeom>
          <a:noFill/>
        </p:spPr>
        <p:txBody>
          <a:bodyPr wrap="square" rtlCol="0">
            <a:spAutoFit/>
          </a:bodyPr>
          <a:lstStyle/>
          <a:p>
            <a:r>
              <a:rPr lang="tr-TR" dirty="0" smtClean="0">
                <a:solidFill>
                  <a:srgbClr val="FF0000"/>
                </a:solidFill>
              </a:rPr>
              <a:t>Bu resimde köpekbalığı tehlike mi risk midir?</a:t>
            </a:r>
            <a:endParaRPr lang="tr-TR" dirty="0">
              <a:solidFill>
                <a:srgbClr val="FF0000"/>
              </a:solidFill>
            </a:endParaRPr>
          </a:p>
        </p:txBody>
      </p:sp>
      <p:pic>
        <p:nvPicPr>
          <p:cNvPr id="7" name="Picture 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rot="10800000" flipV="1">
            <a:off x="3071664" y="420459"/>
            <a:ext cx="3581400" cy="4800600"/>
          </a:xfrm>
          <a:prstGeom prst="rect">
            <a:avLst/>
          </a:prstGeom>
          <a:noFill/>
        </p:spPr>
      </p:pic>
      <p:pic>
        <p:nvPicPr>
          <p:cNvPr id="9" name="Picture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rot="8230296" flipH="1" flipV="1">
            <a:off x="7498482" y="2663730"/>
            <a:ext cx="2105025" cy="2465388"/>
          </a:xfrm>
          <a:prstGeom prst="rect">
            <a:avLst/>
          </a:prstGeom>
          <a:noFill/>
        </p:spPr>
      </p:pic>
    </p:spTree>
    <p:extLst>
      <p:ext uri="{BB962C8B-B14F-4D97-AF65-F5344CB8AC3E}">
        <p14:creationId xmlns:p14="http://schemas.microsoft.com/office/powerpoint/2010/main" xmlns="" val="15280070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sp>
        <p:nvSpPr>
          <p:cNvPr id="2" name="Metin kutusu 1"/>
          <p:cNvSpPr txBox="1"/>
          <p:nvPr/>
        </p:nvSpPr>
        <p:spPr>
          <a:xfrm>
            <a:off x="5015880" y="5703264"/>
            <a:ext cx="6408712" cy="1200329"/>
          </a:xfrm>
          <a:prstGeom prst="rect">
            <a:avLst/>
          </a:prstGeom>
          <a:noFill/>
        </p:spPr>
        <p:txBody>
          <a:bodyPr wrap="square" rtlCol="0">
            <a:spAutoFit/>
          </a:bodyPr>
          <a:lstStyle/>
          <a:p>
            <a:r>
              <a:rPr lang="tr-TR" dirty="0" smtClean="0">
                <a:solidFill>
                  <a:srgbClr val="FF0000"/>
                </a:solidFill>
              </a:rPr>
              <a:t>Bu resimde köpekbalığı sadece bir tehlikedir. Suya girerseniz köpekbalığı risk olur. Resimde başka tehlike var mı?</a:t>
            </a:r>
            <a:endParaRPr lang="tr-TR" dirty="0">
              <a:solidFill>
                <a:srgbClr val="FF0000"/>
              </a:solidFill>
            </a:endParaRPr>
          </a:p>
        </p:txBody>
      </p:sp>
      <p:pic>
        <p:nvPicPr>
          <p:cNvPr id="9"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rot="8230296" flipH="1" flipV="1">
            <a:off x="7498482" y="2663730"/>
            <a:ext cx="2105025" cy="2465388"/>
          </a:xfrm>
          <a:prstGeom prst="rect">
            <a:avLst/>
          </a:prstGeom>
          <a:noFill/>
        </p:spPr>
      </p:pic>
      <p:pic>
        <p:nvPicPr>
          <p:cNvPr id="8" name="Picture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rot="10800000" flipH="1" flipV="1">
            <a:off x="3301380" y="764704"/>
            <a:ext cx="3429000" cy="4191000"/>
          </a:xfrm>
          <a:prstGeom prst="rect">
            <a:avLst/>
          </a:prstGeom>
          <a:noFill/>
        </p:spPr>
      </p:pic>
    </p:spTree>
    <p:extLst>
      <p:ext uri="{BB962C8B-B14F-4D97-AF65-F5344CB8AC3E}">
        <p14:creationId xmlns:p14="http://schemas.microsoft.com/office/powerpoint/2010/main" xmlns="" val="21958559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a:solidFill>
                  <a:srgbClr val="FF0000"/>
                </a:solidFill>
              </a:rPr>
              <a:t>Risk Nedir?</a:t>
            </a:r>
            <a:endParaRPr lang="en-US" sz="4000" b="1" dirty="0">
              <a:solidFill>
                <a:srgbClr val="FF0000"/>
              </a:solidFill>
            </a:endParaRPr>
          </a:p>
        </p:txBody>
      </p:sp>
      <p:sp>
        <p:nvSpPr>
          <p:cNvPr id="6" name="7 Metin kutusu"/>
          <p:cNvSpPr txBox="1">
            <a:spLocks noGrp="1" noChangeArrowheads="1"/>
          </p:cNvSpPr>
          <p:nvPr>
            <p:ph idx="1"/>
          </p:nvPr>
        </p:nvSpPr>
        <p:spPr bwMode="auto">
          <a:xfrm>
            <a:off x="7176120" y="3717032"/>
            <a:ext cx="4546848" cy="179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tr-TR" dirty="0"/>
              <a:t>Belirsizlik</a:t>
            </a:r>
          </a:p>
          <a:p>
            <a:r>
              <a:rPr lang="tr-TR" dirty="0"/>
              <a:t>Olumsuzluk</a:t>
            </a:r>
          </a:p>
          <a:p>
            <a:r>
              <a:rPr lang="tr-TR" dirty="0"/>
              <a:t>Tehlike</a:t>
            </a:r>
          </a:p>
          <a:p>
            <a:r>
              <a:rPr lang="tr-TR" dirty="0"/>
              <a:t>Zarara Uğrama Tehlikesi</a:t>
            </a:r>
          </a:p>
        </p:txBody>
      </p:sp>
      <p:pic>
        <p:nvPicPr>
          <p:cNvPr id="5" name="Picture 8" descr="http://t3.gstatic.com/images?q=tbn:AZQbdMs2a3a7oM:http://1.bp.blogspot.com/_HBhSjc0oYCo/SwPnfRe20vI/AAAAAAAAANM/ZjCh26NTXl4/s1600/risk.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4" y="1772816"/>
            <a:ext cx="3143250" cy="231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pic>
        <p:nvPicPr>
          <p:cNvPr id="9"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rot="8230296" flipH="1" flipV="1">
            <a:off x="5933304" y="2579039"/>
            <a:ext cx="2105025" cy="2465388"/>
          </a:xfrm>
          <a:prstGeom prst="rect">
            <a:avLst/>
          </a:prstGeom>
          <a:noFill/>
        </p:spPr>
      </p:pic>
      <p:pic>
        <p:nvPicPr>
          <p:cNvPr id="8" name="Picture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rot="10800000" flipH="1" flipV="1">
            <a:off x="2321124" y="169192"/>
            <a:ext cx="3429000" cy="4191000"/>
          </a:xfrm>
          <a:prstGeom prst="rect">
            <a:avLst/>
          </a:prstGeom>
          <a:noFill/>
        </p:spPr>
      </p:pic>
      <p:sp>
        <p:nvSpPr>
          <p:cNvPr id="7" name="Rectangle 5"/>
          <p:cNvSpPr>
            <a:spLocks noChangeArrowheads="1"/>
          </p:cNvSpPr>
          <p:nvPr/>
        </p:nvSpPr>
        <p:spPr bwMode="auto">
          <a:xfrm>
            <a:off x="7680176" y="366474"/>
            <a:ext cx="41910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b="1" dirty="0">
                <a:solidFill>
                  <a:srgbClr val="FF0000"/>
                </a:solidFill>
                <a:latin typeface="Times New Roman" panose="02020603050405020304" pitchFamily="18" charset="0"/>
                <a:cs typeface="Times New Roman" panose="02020603050405020304" pitchFamily="18" charset="0"/>
              </a:rPr>
              <a:t>Diğer tehlikeler nelerdir?</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Ağaç </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Hindistan cevizi </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Hava Durumu</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Güneş</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Yağmur</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Rüzgar</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Mevsim</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Deniz </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Gel-git</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Dalga</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Korsanlar</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Sağlık</a:t>
            </a:r>
          </a:p>
          <a:p>
            <a:pPr>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Deprem</a:t>
            </a:r>
          </a:p>
        </p:txBody>
      </p:sp>
    </p:spTree>
    <p:extLst>
      <p:ext uri="{BB962C8B-B14F-4D97-AF65-F5344CB8AC3E}">
        <p14:creationId xmlns:p14="http://schemas.microsoft.com/office/powerpoint/2010/main" xmlns="" val="9594483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4295800" y="404664"/>
            <a:ext cx="5286375" cy="6019800"/>
          </a:xfrm>
          <a:prstGeom prst="rect">
            <a:avLst/>
          </a:prstGeom>
          <a:noFill/>
          <a:ln w="44450">
            <a:solidFill>
              <a:schemeClr val="tx1"/>
            </a:solidFill>
            <a:miter lim="800000"/>
            <a:headEnd/>
            <a:tailEnd/>
          </a:ln>
        </p:spPr>
      </p:pic>
    </p:spTree>
    <p:extLst>
      <p:ext uri="{BB962C8B-B14F-4D97-AF65-F5344CB8AC3E}">
        <p14:creationId xmlns:p14="http://schemas.microsoft.com/office/powerpoint/2010/main" xmlns="" val="1111776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eaLnBrk="1" hangingPunct="1">
              <a:buFont typeface="Wingdings" pitchFamily="2" charset="2"/>
              <a:buChar char="ü"/>
            </a:pPr>
            <a:endParaRPr lang="tr-TR" sz="2600" dirty="0" smtClean="0"/>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2927648" y="404664"/>
            <a:ext cx="2977869" cy="2298229"/>
          </a:xfrm>
          <a:prstGeom prst="rect">
            <a:avLst/>
          </a:prstGeom>
          <a:noFill/>
        </p:spPr>
      </p:pic>
      <p:pic>
        <p:nvPicPr>
          <p:cNvPr id="7" name="Picture 4" descr="SafetyOfficer04[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a:xfrm>
            <a:off x="2927649" y="2865512"/>
            <a:ext cx="2736304" cy="3632679"/>
          </a:xfrm>
          <a:prstGeom prst="rect">
            <a:avLst/>
          </a:prstGeom>
          <a:noFill/>
          <a:ln w="76200">
            <a:solidFill>
              <a:srgbClr val="000000"/>
            </a:solidFill>
            <a:miter lim="800000"/>
            <a:headEnd/>
            <a:tailEnd/>
          </a:ln>
        </p:spPr>
      </p:pic>
      <p:pic>
        <p:nvPicPr>
          <p:cNvPr id="8"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a:xfrm>
            <a:off x="6356192" y="1992052"/>
            <a:ext cx="5048336" cy="3484240"/>
          </a:xfrm>
          <a:prstGeom prst="rect">
            <a:avLst/>
          </a:prstGeom>
          <a:noFill/>
          <a:ln w="76200">
            <a:solidFill>
              <a:schemeClr val="tx1"/>
            </a:solidFill>
            <a:miter lim="800000"/>
            <a:headEnd/>
            <a:tailEnd/>
          </a:ln>
        </p:spPr>
      </p:pic>
    </p:spTree>
    <p:extLst>
      <p:ext uri="{BB962C8B-B14F-4D97-AF65-F5344CB8AC3E}">
        <p14:creationId xmlns:p14="http://schemas.microsoft.com/office/powerpoint/2010/main" xmlns="" val="19129351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Tehlike, Risk ve Zarar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marL="0" indent="0" eaLnBrk="1" hangingPunct="1">
              <a:buNone/>
            </a:pPr>
            <a:endParaRPr lang="tr-TR" sz="2600" dirty="0" smtClean="0"/>
          </a:p>
        </p:txBody>
      </p:sp>
      <p:sp>
        <p:nvSpPr>
          <p:cNvPr id="9" name="AutoShape 5"/>
          <p:cNvSpPr>
            <a:spLocks noChangeArrowheads="1"/>
          </p:cNvSpPr>
          <p:nvPr/>
        </p:nvSpPr>
        <p:spPr bwMode="auto">
          <a:xfrm rot="5400000">
            <a:off x="3719736" y="1268760"/>
            <a:ext cx="2664296" cy="3096344"/>
          </a:xfrm>
          <a:custGeom>
            <a:avLst/>
            <a:gdLst>
              <a:gd name="T0" fmla="*/ 3409569 w 21600"/>
              <a:gd name="T1" fmla="*/ 0 h 21600"/>
              <a:gd name="T2" fmla="*/ 2475537 w 21600"/>
              <a:gd name="T3" fmla="*/ 897936 h 21600"/>
              <a:gd name="T4" fmla="*/ 763916 w 21600"/>
              <a:gd name="T5" fmla="*/ 2909842 h 21600"/>
              <a:gd name="T6" fmla="*/ 0 w 21600"/>
              <a:gd name="T7" fmla="*/ 4007739 h 21600"/>
              <a:gd name="T8" fmla="*/ 763916 w 21600"/>
              <a:gd name="T9" fmla="*/ 5105400 h 21600"/>
              <a:gd name="T10" fmla="*/ 2243085 w 21600"/>
              <a:gd name="T11" fmla="*/ 4375044 h 21600"/>
              <a:gd name="T12" fmla="*/ 3722053 w 21600"/>
              <a:gd name="T13" fmla="*/ 2636608 h 21600"/>
              <a:gd name="T14" fmla="*/ 4343400 w 21600"/>
              <a:gd name="T15" fmla="*/ 897936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272 w 21600"/>
              <a:gd name="T25" fmla="*/ 15401 h 21600"/>
              <a:gd name="T26" fmla="*/ 18510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56" y="0"/>
                </a:moveTo>
                <a:lnTo>
                  <a:pt x="12311" y="3799"/>
                </a:lnTo>
                <a:lnTo>
                  <a:pt x="15401" y="3799"/>
                </a:lnTo>
                <a:lnTo>
                  <a:pt x="15401" y="15401"/>
                </a:lnTo>
                <a:lnTo>
                  <a:pt x="3799" y="15401"/>
                </a:lnTo>
                <a:lnTo>
                  <a:pt x="3799" y="12311"/>
                </a:lnTo>
                <a:lnTo>
                  <a:pt x="0" y="16956"/>
                </a:lnTo>
                <a:lnTo>
                  <a:pt x="3799" y="21600"/>
                </a:lnTo>
                <a:lnTo>
                  <a:pt x="3799" y="18510"/>
                </a:lnTo>
                <a:lnTo>
                  <a:pt x="18510" y="18510"/>
                </a:lnTo>
                <a:lnTo>
                  <a:pt x="18510" y="3799"/>
                </a:lnTo>
                <a:lnTo>
                  <a:pt x="21600" y="3799"/>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rgbClr val="FF6600"/>
            </a:extrusionClr>
            <a:contourClr>
              <a:schemeClr val="accent1"/>
            </a:contourClr>
          </a:sp3d>
        </p:spPr>
        <p:txBody>
          <a:bodyPr wrap="none" anchor="ctr">
            <a:flatTx/>
          </a:bodyPr>
          <a:lstStyle/>
          <a:p>
            <a:endParaRPr lang="tr-TR"/>
          </a:p>
        </p:txBody>
      </p:sp>
      <p:sp>
        <p:nvSpPr>
          <p:cNvPr id="10" name="Text Box 12"/>
          <p:cNvSpPr txBox="1">
            <a:spLocks noChangeArrowheads="1"/>
          </p:cNvSpPr>
          <p:nvPr/>
        </p:nvSpPr>
        <p:spPr bwMode="auto">
          <a:xfrm>
            <a:off x="4033292" y="1844825"/>
            <a:ext cx="3345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İ</a:t>
            </a:r>
          </a:p>
          <a:p>
            <a:pPr>
              <a:spcBef>
                <a:spcPct val="50000"/>
              </a:spcBef>
            </a:pPr>
            <a:r>
              <a:rPr lang="tr-TR" sz="1200" b="1" dirty="0">
                <a:solidFill>
                  <a:schemeClr val="bg1"/>
                </a:solidFill>
              </a:rPr>
              <a:t>H</a:t>
            </a:r>
          </a:p>
          <a:p>
            <a:pPr>
              <a:spcBef>
                <a:spcPct val="50000"/>
              </a:spcBef>
            </a:pPr>
            <a:r>
              <a:rPr lang="tr-TR" sz="1200" b="1" dirty="0">
                <a:solidFill>
                  <a:schemeClr val="bg1"/>
                </a:solidFill>
              </a:rPr>
              <a:t>T</a:t>
            </a:r>
          </a:p>
          <a:p>
            <a:pPr>
              <a:spcBef>
                <a:spcPct val="50000"/>
              </a:spcBef>
            </a:pPr>
            <a:r>
              <a:rPr lang="tr-TR" sz="1200" b="1" dirty="0">
                <a:solidFill>
                  <a:schemeClr val="bg1"/>
                </a:solidFill>
              </a:rPr>
              <a:t>İ</a:t>
            </a:r>
          </a:p>
          <a:p>
            <a:pPr>
              <a:spcBef>
                <a:spcPct val="50000"/>
              </a:spcBef>
            </a:pPr>
            <a:r>
              <a:rPr lang="tr-TR" sz="1200" b="1" dirty="0">
                <a:solidFill>
                  <a:schemeClr val="bg1"/>
                </a:solidFill>
              </a:rPr>
              <a:t>M</a:t>
            </a:r>
          </a:p>
          <a:p>
            <a:pPr>
              <a:spcBef>
                <a:spcPct val="50000"/>
              </a:spcBef>
            </a:pPr>
            <a:r>
              <a:rPr lang="tr-TR" sz="1200" b="1" dirty="0">
                <a:solidFill>
                  <a:schemeClr val="bg1"/>
                </a:solidFill>
              </a:rPr>
              <a:t>A</a:t>
            </a:r>
          </a:p>
          <a:p>
            <a:pPr>
              <a:spcBef>
                <a:spcPct val="50000"/>
              </a:spcBef>
            </a:pPr>
            <a:r>
              <a:rPr lang="tr-TR" sz="1200" b="1" dirty="0">
                <a:solidFill>
                  <a:schemeClr val="bg1"/>
                </a:solidFill>
              </a:rPr>
              <a:t>L</a:t>
            </a:r>
          </a:p>
        </p:txBody>
      </p:sp>
      <p:sp>
        <p:nvSpPr>
          <p:cNvPr id="11" name="Text Box 11"/>
          <p:cNvSpPr txBox="1">
            <a:spLocks noChangeArrowheads="1"/>
          </p:cNvSpPr>
          <p:nvPr/>
        </p:nvSpPr>
        <p:spPr bwMode="auto">
          <a:xfrm>
            <a:off x="3791744" y="3457173"/>
            <a:ext cx="2667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ZARAR - HASAR</a:t>
            </a:r>
          </a:p>
        </p:txBody>
      </p:sp>
      <p:sp>
        <p:nvSpPr>
          <p:cNvPr id="12" name="AutoShape 9"/>
          <p:cNvSpPr>
            <a:spLocks noChangeArrowheads="1"/>
          </p:cNvSpPr>
          <p:nvPr/>
        </p:nvSpPr>
        <p:spPr bwMode="auto">
          <a:xfrm rot="19305370">
            <a:off x="4862349" y="1996035"/>
            <a:ext cx="1961726" cy="491846"/>
          </a:xfrm>
          <a:prstGeom prst="notchedRightArrow">
            <a:avLst>
              <a:gd name="adj1" fmla="val 67343"/>
              <a:gd name="adj2" fmla="val 78235"/>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contourClr>
              <a:schemeClr val="accent1"/>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2400" b="1" dirty="0">
                <a:solidFill>
                  <a:schemeClr val="bg1"/>
                </a:solidFill>
              </a:rPr>
              <a:t>RİSK</a:t>
            </a:r>
          </a:p>
        </p:txBody>
      </p:sp>
      <p:sp>
        <p:nvSpPr>
          <p:cNvPr id="2" name="Metin kutusu 1"/>
          <p:cNvSpPr txBox="1"/>
          <p:nvPr/>
        </p:nvSpPr>
        <p:spPr>
          <a:xfrm>
            <a:off x="7392144" y="1556793"/>
            <a:ext cx="4799856" cy="2308324"/>
          </a:xfrm>
          <a:prstGeom prst="rect">
            <a:avLst/>
          </a:prstGeom>
          <a:noFill/>
        </p:spPr>
        <p:txBody>
          <a:bodyPr wrap="square" rtlCol="0">
            <a:spAutoFit/>
          </a:bodyPr>
          <a:lstStyle/>
          <a:p>
            <a:pPr algn="just"/>
            <a:r>
              <a:rPr lang="tr-TR" b="1" dirty="0">
                <a:solidFill>
                  <a:srgbClr val="FF0000"/>
                </a:solidFill>
              </a:rPr>
              <a:t>RİSK :</a:t>
            </a:r>
          </a:p>
          <a:p>
            <a:pPr algn="just"/>
            <a:r>
              <a:rPr lang="tr-TR" b="1" dirty="0"/>
              <a:t>Tehlikelerden kaynaklanan bir olayın,  meydana gelme ihtimali  ile zarar verme derecesinin </a:t>
            </a:r>
          </a:p>
          <a:p>
            <a:pPr algn="just"/>
            <a:r>
              <a:rPr lang="tr-TR" b="1" dirty="0"/>
              <a:t>bir bileşkesidir.</a:t>
            </a:r>
          </a:p>
          <a:p>
            <a:endParaRPr lang="tr-TR" dirty="0"/>
          </a:p>
        </p:txBody>
      </p:sp>
    </p:spTree>
    <p:extLst>
      <p:ext uri="{BB962C8B-B14F-4D97-AF65-F5344CB8AC3E}">
        <p14:creationId xmlns:p14="http://schemas.microsoft.com/office/powerpoint/2010/main" xmlns="" val="16182873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Nasıl Algılanır?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marL="0" indent="0" eaLnBrk="1" hangingPunct="1">
              <a:buNone/>
            </a:pPr>
            <a:endParaRPr lang="tr-TR" sz="2600" dirty="0" smtClean="0"/>
          </a:p>
        </p:txBody>
      </p:sp>
      <p:sp>
        <p:nvSpPr>
          <p:cNvPr id="10" name="Text Box 12"/>
          <p:cNvSpPr txBox="1">
            <a:spLocks noChangeArrowheads="1"/>
          </p:cNvSpPr>
          <p:nvPr/>
        </p:nvSpPr>
        <p:spPr bwMode="auto">
          <a:xfrm>
            <a:off x="4033292" y="1844825"/>
            <a:ext cx="3345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İ</a:t>
            </a:r>
          </a:p>
          <a:p>
            <a:pPr>
              <a:spcBef>
                <a:spcPct val="50000"/>
              </a:spcBef>
            </a:pPr>
            <a:r>
              <a:rPr lang="tr-TR" sz="1200" b="1" dirty="0">
                <a:solidFill>
                  <a:schemeClr val="bg1"/>
                </a:solidFill>
              </a:rPr>
              <a:t>H</a:t>
            </a:r>
          </a:p>
          <a:p>
            <a:pPr>
              <a:spcBef>
                <a:spcPct val="50000"/>
              </a:spcBef>
            </a:pPr>
            <a:r>
              <a:rPr lang="tr-TR" sz="1200" b="1" dirty="0">
                <a:solidFill>
                  <a:schemeClr val="bg1"/>
                </a:solidFill>
              </a:rPr>
              <a:t>T</a:t>
            </a:r>
          </a:p>
          <a:p>
            <a:pPr>
              <a:spcBef>
                <a:spcPct val="50000"/>
              </a:spcBef>
            </a:pPr>
            <a:r>
              <a:rPr lang="tr-TR" sz="1200" b="1" dirty="0">
                <a:solidFill>
                  <a:schemeClr val="bg1"/>
                </a:solidFill>
              </a:rPr>
              <a:t>İ</a:t>
            </a:r>
          </a:p>
          <a:p>
            <a:pPr>
              <a:spcBef>
                <a:spcPct val="50000"/>
              </a:spcBef>
            </a:pPr>
            <a:r>
              <a:rPr lang="tr-TR" sz="1200" b="1" dirty="0">
                <a:solidFill>
                  <a:schemeClr val="bg1"/>
                </a:solidFill>
              </a:rPr>
              <a:t>M</a:t>
            </a:r>
          </a:p>
          <a:p>
            <a:pPr>
              <a:spcBef>
                <a:spcPct val="50000"/>
              </a:spcBef>
            </a:pPr>
            <a:r>
              <a:rPr lang="tr-TR" sz="1200" b="1" dirty="0">
                <a:solidFill>
                  <a:schemeClr val="bg1"/>
                </a:solidFill>
              </a:rPr>
              <a:t>A</a:t>
            </a:r>
          </a:p>
          <a:p>
            <a:pPr>
              <a:spcBef>
                <a:spcPct val="50000"/>
              </a:spcBef>
            </a:pPr>
            <a:r>
              <a:rPr lang="tr-TR" sz="1200" b="1" dirty="0">
                <a:solidFill>
                  <a:schemeClr val="bg1"/>
                </a:solidFill>
              </a:rPr>
              <a:t>L</a:t>
            </a:r>
          </a:p>
        </p:txBody>
      </p:sp>
      <p:sp>
        <p:nvSpPr>
          <p:cNvPr id="11" name="Text Box 11"/>
          <p:cNvSpPr txBox="1">
            <a:spLocks noChangeArrowheads="1"/>
          </p:cNvSpPr>
          <p:nvPr/>
        </p:nvSpPr>
        <p:spPr bwMode="auto">
          <a:xfrm>
            <a:off x="3791744" y="3457173"/>
            <a:ext cx="2667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ZARAR - HASAR</a:t>
            </a:r>
          </a:p>
        </p:txBody>
      </p:sp>
      <p:sp>
        <p:nvSpPr>
          <p:cNvPr id="2" name="Metin kutusu 1"/>
          <p:cNvSpPr txBox="1"/>
          <p:nvPr/>
        </p:nvSpPr>
        <p:spPr>
          <a:xfrm>
            <a:off x="4655840" y="2024851"/>
            <a:ext cx="6840760" cy="1938992"/>
          </a:xfrm>
          <a:prstGeom prst="rect">
            <a:avLst/>
          </a:prstGeom>
          <a:noFill/>
        </p:spPr>
        <p:txBody>
          <a:bodyPr wrap="square" rtlCol="0">
            <a:spAutoFit/>
          </a:bodyPr>
          <a:lstStyle/>
          <a:p>
            <a:pPr eaLnBrk="1" hangingPunct="1"/>
            <a:r>
              <a:rPr lang="tr-TR" b="1" dirty="0">
                <a:solidFill>
                  <a:srgbClr val="FF0000"/>
                </a:solidFill>
              </a:rPr>
              <a:t>RİSK-1</a:t>
            </a:r>
          </a:p>
          <a:p>
            <a:pPr eaLnBrk="1" hangingPunct="1"/>
            <a:r>
              <a:rPr lang="tr-TR" b="1" dirty="0">
                <a:solidFill>
                  <a:srgbClr val="FF0000"/>
                </a:solidFill>
              </a:rPr>
              <a:t>Risk belirlendiğinde bir önem </a:t>
            </a:r>
            <a:r>
              <a:rPr lang="tr-TR" b="1" dirty="0" smtClean="0">
                <a:solidFill>
                  <a:srgbClr val="FF0000"/>
                </a:solidFill>
              </a:rPr>
              <a:t>seviyesinde </a:t>
            </a:r>
            <a:r>
              <a:rPr lang="tr-TR" b="1" dirty="0">
                <a:solidFill>
                  <a:srgbClr val="FF0000"/>
                </a:solidFill>
              </a:rPr>
              <a:t>algılanır. Ancak </a:t>
            </a:r>
            <a:r>
              <a:rPr lang="tr-TR" b="1" dirty="0" smtClean="0">
                <a:solidFill>
                  <a:srgbClr val="FF0000"/>
                </a:solidFill>
              </a:rPr>
              <a:t>zamanla </a:t>
            </a:r>
            <a:r>
              <a:rPr lang="tr-TR" b="1" dirty="0">
                <a:solidFill>
                  <a:srgbClr val="FF0000"/>
                </a:solidFill>
              </a:rPr>
              <a:t>önem seviyesinde </a:t>
            </a:r>
            <a:r>
              <a:rPr lang="tr-TR" b="1" dirty="0" smtClean="0">
                <a:solidFill>
                  <a:srgbClr val="FF0000"/>
                </a:solidFill>
              </a:rPr>
              <a:t>bir düşüş </a:t>
            </a:r>
            <a:r>
              <a:rPr lang="tr-TR" b="1" dirty="0">
                <a:solidFill>
                  <a:srgbClr val="FF0000"/>
                </a:solidFill>
              </a:rPr>
              <a:t>gözlenir. (kanıksama)</a:t>
            </a:r>
          </a:p>
          <a:p>
            <a:endParaRPr lang="tr-TR" dirty="0"/>
          </a:p>
        </p:txBody>
      </p:sp>
      <p:sp>
        <p:nvSpPr>
          <p:cNvPr id="13" name="Line 4"/>
          <p:cNvSpPr>
            <a:spLocks noChangeShapeType="1"/>
          </p:cNvSpPr>
          <p:nvPr/>
        </p:nvSpPr>
        <p:spPr bwMode="auto">
          <a:xfrm>
            <a:off x="3431704" y="1561698"/>
            <a:ext cx="0" cy="379095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4" name="Line 5"/>
          <p:cNvSpPr>
            <a:spLocks noChangeShapeType="1"/>
          </p:cNvSpPr>
          <p:nvPr/>
        </p:nvSpPr>
        <p:spPr bwMode="auto">
          <a:xfrm flipV="1">
            <a:off x="3411290" y="5363635"/>
            <a:ext cx="5627688" cy="3175"/>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6" name="Arc 8"/>
          <p:cNvSpPr>
            <a:spLocks/>
          </p:cNvSpPr>
          <p:nvPr/>
        </p:nvSpPr>
        <p:spPr bwMode="auto">
          <a:xfrm rot="10800000">
            <a:off x="3575720" y="4258391"/>
            <a:ext cx="2081213" cy="581025"/>
          </a:xfrm>
          <a:custGeom>
            <a:avLst/>
            <a:gdLst>
              <a:gd name="T0" fmla="*/ 0 w 21600"/>
              <a:gd name="T1" fmla="*/ 0 h 21600"/>
              <a:gd name="T2" fmla="*/ 2081213 w 21600"/>
              <a:gd name="T3" fmla="*/ 581025 h 21600"/>
              <a:gd name="T4" fmla="*/ 0 w 21600"/>
              <a:gd name="T5" fmla="*/ 581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17" name="Rectangle 6"/>
          <p:cNvSpPr>
            <a:spLocks noChangeArrowheads="1"/>
          </p:cNvSpPr>
          <p:nvPr/>
        </p:nvSpPr>
        <p:spPr bwMode="auto">
          <a:xfrm>
            <a:off x="7824192" y="5554654"/>
            <a:ext cx="1163638" cy="454025"/>
          </a:xfrm>
          <a:prstGeom prst="rect">
            <a:avLst/>
          </a:prstGeom>
          <a:noFill/>
          <a:ln w="12700">
            <a:noFill/>
            <a:miter lim="800000"/>
            <a:headEnd/>
            <a:tailEnd/>
          </a:ln>
          <a:effectLst/>
        </p:spPr>
        <p:txBody>
          <a:bodyPr wrap="none" lIns="90488" tIns="44450" rIns="90488" bIns="44450">
            <a:spAutoFit/>
          </a:bodyPr>
          <a:lstStyle/>
          <a:p>
            <a:pPr>
              <a:defRPr/>
            </a:pPr>
            <a:r>
              <a:rPr lang="tr-TR" sz="2400" b="1" dirty="0">
                <a:solidFill>
                  <a:schemeClr val="hlink"/>
                </a:solidFill>
                <a:effectLst>
                  <a:outerShdw blurRad="38100" dist="38100" dir="2700000" algn="tl">
                    <a:srgbClr val="000000"/>
                  </a:outerShdw>
                </a:effectLst>
                <a:latin typeface="Arial" charset="0"/>
              </a:rPr>
              <a:t>Zaman</a:t>
            </a:r>
            <a:endParaRPr lang="en-US" sz="2400" b="1" dirty="0">
              <a:solidFill>
                <a:schemeClr val="hlink"/>
              </a:solidFill>
              <a:effectLst>
                <a:outerShdw blurRad="38100" dist="38100" dir="2700000" algn="tl">
                  <a:srgbClr val="000000"/>
                </a:outerShdw>
              </a:effectLst>
              <a:latin typeface="Arial" charset="0"/>
            </a:endParaRPr>
          </a:p>
        </p:txBody>
      </p:sp>
      <p:sp>
        <p:nvSpPr>
          <p:cNvPr id="18" name="Rectangle 7"/>
          <p:cNvSpPr>
            <a:spLocks noChangeArrowheads="1"/>
          </p:cNvSpPr>
          <p:nvPr/>
        </p:nvSpPr>
        <p:spPr bwMode="auto">
          <a:xfrm rot="16200000">
            <a:off x="1362150" y="3488129"/>
            <a:ext cx="3275013" cy="454025"/>
          </a:xfrm>
          <a:prstGeom prst="rect">
            <a:avLst/>
          </a:prstGeom>
          <a:noFill/>
          <a:ln w="12700">
            <a:noFill/>
            <a:miter lim="800000"/>
            <a:headEnd/>
            <a:tailEnd/>
          </a:ln>
          <a:effectLst/>
        </p:spPr>
        <p:txBody>
          <a:bodyPr lIns="90488" tIns="44450" rIns="90488" bIns="44450">
            <a:spAutoFit/>
          </a:bodyPr>
          <a:lstStyle/>
          <a:p>
            <a:pPr>
              <a:defRPr/>
            </a:pPr>
            <a:r>
              <a:rPr lang="en-US" sz="2400" b="1" dirty="0">
                <a:solidFill>
                  <a:schemeClr val="hlink"/>
                </a:solidFill>
                <a:effectLst>
                  <a:outerShdw blurRad="38100" dist="38100" dir="2700000" algn="tl">
                    <a:srgbClr val="000000"/>
                  </a:outerShdw>
                </a:effectLst>
                <a:latin typeface="Arial" charset="0"/>
              </a:rPr>
              <a:t>Risk</a:t>
            </a:r>
            <a:r>
              <a:rPr lang="tr-TR" sz="2400" b="1" dirty="0">
                <a:solidFill>
                  <a:schemeClr val="hlink"/>
                </a:solidFill>
                <a:effectLst>
                  <a:outerShdw blurRad="38100" dist="38100" dir="2700000" algn="tl">
                    <a:srgbClr val="000000"/>
                  </a:outerShdw>
                </a:effectLst>
                <a:latin typeface="Arial" charset="0"/>
              </a:rPr>
              <a:t> algılama</a:t>
            </a:r>
            <a:endParaRPr lang="en-US" sz="2400" b="1" dirty="0">
              <a:solidFill>
                <a:schemeClr val="hlink"/>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xmlns="" val="4942788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Nasıl Algılanır?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marL="0" indent="0" eaLnBrk="1" hangingPunct="1">
              <a:buNone/>
            </a:pPr>
            <a:endParaRPr lang="tr-TR" sz="2600" dirty="0" smtClean="0"/>
          </a:p>
        </p:txBody>
      </p:sp>
      <p:sp>
        <p:nvSpPr>
          <p:cNvPr id="10" name="Text Box 12"/>
          <p:cNvSpPr txBox="1">
            <a:spLocks noChangeArrowheads="1"/>
          </p:cNvSpPr>
          <p:nvPr/>
        </p:nvSpPr>
        <p:spPr bwMode="auto">
          <a:xfrm>
            <a:off x="4033292" y="1844825"/>
            <a:ext cx="3345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İ</a:t>
            </a:r>
          </a:p>
          <a:p>
            <a:pPr>
              <a:spcBef>
                <a:spcPct val="50000"/>
              </a:spcBef>
            </a:pPr>
            <a:r>
              <a:rPr lang="tr-TR" sz="1200" b="1" dirty="0">
                <a:solidFill>
                  <a:schemeClr val="bg1"/>
                </a:solidFill>
              </a:rPr>
              <a:t>H</a:t>
            </a:r>
          </a:p>
          <a:p>
            <a:pPr>
              <a:spcBef>
                <a:spcPct val="50000"/>
              </a:spcBef>
            </a:pPr>
            <a:r>
              <a:rPr lang="tr-TR" sz="1200" b="1" dirty="0">
                <a:solidFill>
                  <a:schemeClr val="bg1"/>
                </a:solidFill>
              </a:rPr>
              <a:t>T</a:t>
            </a:r>
          </a:p>
          <a:p>
            <a:pPr>
              <a:spcBef>
                <a:spcPct val="50000"/>
              </a:spcBef>
            </a:pPr>
            <a:r>
              <a:rPr lang="tr-TR" sz="1200" b="1" dirty="0">
                <a:solidFill>
                  <a:schemeClr val="bg1"/>
                </a:solidFill>
              </a:rPr>
              <a:t>İ</a:t>
            </a:r>
          </a:p>
          <a:p>
            <a:pPr>
              <a:spcBef>
                <a:spcPct val="50000"/>
              </a:spcBef>
            </a:pPr>
            <a:r>
              <a:rPr lang="tr-TR" sz="1200" b="1" dirty="0">
                <a:solidFill>
                  <a:schemeClr val="bg1"/>
                </a:solidFill>
              </a:rPr>
              <a:t>M</a:t>
            </a:r>
          </a:p>
          <a:p>
            <a:pPr>
              <a:spcBef>
                <a:spcPct val="50000"/>
              </a:spcBef>
            </a:pPr>
            <a:r>
              <a:rPr lang="tr-TR" sz="1200" b="1" dirty="0">
                <a:solidFill>
                  <a:schemeClr val="bg1"/>
                </a:solidFill>
              </a:rPr>
              <a:t>A</a:t>
            </a:r>
          </a:p>
          <a:p>
            <a:pPr>
              <a:spcBef>
                <a:spcPct val="50000"/>
              </a:spcBef>
            </a:pPr>
            <a:r>
              <a:rPr lang="tr-TR" sz="1200" b="1" dirty="0">
                <a:solidFill>
                  <a:schemeClr val="bg1"/>
                </a:solidFill>
              </a:rPr>
              <a:t>L</a:t>
            </a:r>
          </a:p>
        </p:txBody>
      </p:sp>
      <p:sp>
        <p:nvSpPr>
          <p:cNvPr id="11" name="Text Box 11"/>
          <p:cNvSpPr txBox="1">
            <a:spLocks noChangeArrowheads="1"/>
          </p:cNvSpPr>
          <p:nvPr/>
        </p:nvSpPr>
        <p:spPr bwMode="auto">
          <a:xfrm>
            <a:off x="3791744" y="3457173"/>
            <a:ext cx="2667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ZARAR - HASAR</a:t>
            </a:r>
          </a:p>
        </p:txBody>
      </p:sp>
      <p:sp>
        <p:nvSpPr>
          <p:cNvPr id="2" name="Metin kutusu 1"/>
          <p:cNvSpPr txBox="1"/>
          <p:nvPr/>
        </p:nvSpPr>
        <p:spPr>
          <a:xfrm>
            <a:off x="5807968" y="2348880"/>
            <a:ext cx="5400600" cy="1569660"/>
          </a:xfrm>
          <a:prstGeom prst="rect">
            <a:avLst/>
          </a:prstGeom>
          <a:noFill/>
        </p:spPr>
        <p:txBody>
          <a:bodyPr wrap="square" rtlCol="0">
            <a:spAutoFit/>
          </a:bodyPr>
          <a:lstStyle/>
          <a:p>
            <a:pPr eaLnBrk="1" hangingPunct="1"/>
            <a:r>
              <a:rPr lang="tr-TR" b="1" dirty="0">
                <a:solidFill>
                  <a:srgbClr val="FF0000"/>
                </a:solidFill>
              </a:rPr>
              <a:t>RİSK-2 </a:t>
            </a:r>
          </a:p>
          <a:p>
            <a:pPr eaLnBrk="1" hangingPunct="1"/>
            <a:r>
              <a:rPr lang="tr-TR" b="1" dirty="0">
                <a:solidFill>
                  <a:srgbClr val="FF0000"/>
                </a:solidFill>
              </a:rPr>
              <a:t>Ciddi bir kaza sonrası risk algılama </a:t>
            </a:r>
          </a:p>
          <a:p>
            <a:pPr eaLnBrk="1" hangingPunct="1"/>
            <a:r>
              <a:rPr lang="tr-TR" b="1" dirty="0" smtClean="0">
                <a:solidFill>
                  <a:srgbClr val="FF0000"/>
                </a:solidFill>
              </a:rPr>
              <a:t>seviyesi </a:t>
            </a:r>
            <a:r>
              <a:rPr lang="tr-TR" b="1" dirty="0">
                <a:solidFill>
                  <a:srgbClr val="FF0000"/>
                </a:solidFill>
              </a:rPr>
              <a:t>aniden yükselir. </a:t>
            </a:r>
          </a:p>
          <a:p>
            <a:endParaRPr lang="tr-TR" dirty="0"/>
          </a:p>
        </p:txBody>
      </p:sp>
      <p:sp>
        <p:nvSpPr>
          <p:cNvPr id="13" name="Line 4"/>
          <p:cNvSpPr>
            <a:spLocks noChangeShapeType="1"/>
          </p:cNvSpPr>
          <p:nvPr/>
        </p:nvSpPr>
        <p:spPr bwMode="auto">
          <a:xfrm>
            <a:off x="3431704" y="1561698"/>
            <a:ext cx="0" cy="379095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4" name="Line 5"/>
          <p:cNvSpPr>
            <a:spLocks noChangeShapeType="1"/>
          </p:cNvSpPr>
          <p:nvPr/>
        </p:nvSpPr>
        <p:spPr bwMode="auto">
          <a:xfrm flipV="1">
            <a:off x="3411290" y="5363635"/>
            <a:ext cx="5627688" cy="3175"/>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6" name="Arc 8"/>
          <p:cNvSpPr>
            <a:spLocks/>
          </p:cNvSpPr>
          <p:nvPr/>
        </p:nvSpPr>
        <p:spPr bwMode="auto">
          <a:xfrm rot="10800000">
            <a:off x="3575720" y="4258391"/>
            <a:ext cx="2081213" cy="581025"/>
          </a:xfrm>
          <a:custGeom>
            <a:avLst/>
            <a:gdLst>
              <a:gd name="T0" fmla="*/ 0 w 21600"/>
              <a:gd name="T1" fmla="*/ 0 h 21600"/>
              <a:gd name="T2" fmla="*/ 2081213 w 21600"/>
              <a:gd name="T3" fmla="*/ 581025 h 21600"/>
              <a:gd name="T4" fmla="*/ 0 w 21600"/>
              <a:gd name="T5" fmla="*/ 581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17" name="Rectangle 6"/>
          <p:cNvSpPr>
            <a:spLocks noChangeArrowheads="1"/>
          </p:cNvSpPr>
          <p:nvPr/>
        </p:nvSpPr>
        <p:spPr bwMode="auto">
          <a:xfrm>
            <a:off x="7824192" y="5554654"/>
            <a:ext cx="1163638" cy="454025"/>
          </a:xfrm>
          <a:prstGeom prst="rect">
            <a:avLst/>
          </a:prstGeom>
          <a:noFill/>
          <a:ln w="12700">
            <a:noFill/>
            <a:miter lim="800000"/>
            <a:headEnd/>
            <a:tailEnd/>
          </a:ln>
          <a:effectLst/>
        </p:spPr>
        <p:txBody>
          <a:bodyPr wrap="none" lIns="90488" tIns="44450" rIns="90488" bIns="44450">
            <a:spAutoFit/>
          </a:bodyPr>
          <a:lstStyle/>
          <a:p>
            <a:pPr>
              <a:defRPr/>
            </a:pPr>
            <a:r>
              <a:rPr lang="tr-TR" sz="2400" b="1" dirty="0">
                <a:solidFill>
                  <a:schemeClr val="hlink"/>
                </a:solidFill>
                <a:effectLst>
                  <a:outerShdw blurRad="38100" dist="38100" dir="2700000" algn="tl">
                    <a:srgbClr val="000000"/>
                  </a:outerShdw>
                </a:effectLst>
                <a:latin typeface="Arial" charset="0"/>
              </a:rPr>
              <a:t>Zaman</a:t>
            </a:r>
            <a:endParaRPr lang="en-US" sz="2400" b="1" dirty="0">
              <a:solidFill>
                <a:schemeClr val="hlink"/>
              </a:solidFill>
              <a:effectLst>
                <a:outerShdw blurRad="38100" dist="38100" dir="2700000" algn="tl">
                  <a:srgbClr val="000000"/>
                </a:outerShdw>
              </a:effectLst>
              <a:latin typeface="Arial" charset="0"/>
            </a:endParaRPr>
          </a:p>
        </p:txBody>
      </p:sp>
      <p:sp>
        <p:nvSpPr>
          <p:cNvPr id="18" name="Rectangle 7"/>
          <p:cNvSpPr>
            <a:spLocks noChangeArrowheads="1"/>
          </p:cNvSpPr>
          <p:nvPr/>
        </p:nvSpPr>
        <p:spPr bwMode="auto">
          <a:xfrm rot="16200000">
            <a:off x="1362150" y="3488129"/>
            <a:ext cx="3275013" cy="454025"/>
          </a:xfrm>
          <a:prstGeom prst="rect">
            <a:avLst/>
          </a:prstGeom>
          <a:noFill/>
          <a:ln w="12700">
            <a:noFill/>
            <a:miter lim="800000"/>
            <a:headEnd/>
            <a:tailEnd/>
          </a:ln>
          <a:effectLst/>
        </p:spPr>
        <p:txBody>
          <a:bodyPr lIns="90488" tIns="44450" rIns="90488" bIns="44450">
            <a:spAutoFit/>
          </a:bodyPr>
          <a:lstStyle/>
          <a:p>
            <a:pPr>
              <a:defRPr/>
            </a:pPr>
            <a:r>
              <a:rPr lang="en-US" sz="2400" b="1" dirty="0">
                <a:solidFill>
                  <a:schemeClr val="hlink"/>
                </a:solidFill>
                <a:effectLst>
                  <a:outerShdw blurRad="38100" dist="38100" dir="2700000" algn="tl">
                    <a:srgbClr val="000000"/>
                  </a:outerShdw>
                </a:effectLst>
                <a:latin typeface="Arial" charset="0"/>
              </a:rPr>
              <a:t>Risk</a:t>
            </a:r>
            <a:r>
              <a:rPr lang="tr-TR" sz="2400" b="1" dirty="0">
                <a:solidFill>
                  <a:schemeClr val="hlink"/>
                </a:solidFill>
                <a:effectLst>
                  <a:outerShdw blurRad="38100" dist="38100" dir="2700000" algn="tl">
                    <a:srgbClr val="000000"/>
                  </a:outerShdw>
                </a:effectLst>
                <a:latin typeface="Arial" charset="0"/>
              </a:rPr>
              <a:t> algılama</a:t>
            </a:r>
            <a:endParaRPr lang="en-US" sz="2400" b="1" dirty="0">
              <a:solidFill>
                <a:schemeClr val="hlink"/>
              </a:solidFill>
              <a:effectLst>
                <a:outerShdw blurRad="38100" dist="38100" dir="2700000" algn="tl">
                  <a:srgbClr val="000000"/>
                </a:outerShdw>
              </a:effectLst>
              <a:latin typeface="Arial" charset="0"/>
            </a:endParaRPr>
          </a:p>
        </p:txBody>
      </p:sp>
      <p:sp>
        <p:nvSpPr>
          <p:cNvPr id="12" name="Line 6"/>
          <p:cNvSpPr>
            <a:spLocks noChangeShapeType="1"/>
          </p:cNvSpPr>
          <p:nvPr/>
        </p:nvSpPr>
        <p:spPr bwMode="auto">
          <a:xfrm flipV="1">
            <a:off x="5641058" y="2131142"/>
            <a:ext cx="0" cy="2708275"/>
          </a:xfrm>
          <a:prstGeom prst="line">
            <a:avLst/>
          </a:prstGeom>
          <a:noFill/>
          <a:ln w="57150">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9" name="Rectangle 7"/>
          <p:cNvSpPr>
            <a:spLocks noChangeArrowheads="1"/>
          </p:cNvSpPr>
          <p:nvPr/>
        </p:nvSpPr>
        <p:spPr bwMode="auto">
          <a:xfrm>
            <a:off x="4732525" y="1572148"/>
            <a:ext cx="1687512" cy="454025"/>
          </a:xfrm>
          <a:prstGeom prst="rect">
            <a:avLst/>
          </a:prstGeom>
          <a:noFill/>
          <a:ln w="12700">
            <a:noFill/>
            <a:miter lim="800000"/>
            <a:headEnd/>
            <a:tailEnd/>
          </a:ln>
          <a:effectLst/>
        </p:spPr>
        <p:txBody>
          <a:bodyPr wrap="none" lIns="90488" tIns="44450" rIns="90488" bIns="44450">
            <a:spAutoFit/>
          </a:bodyPr>
          <a:lstStyle/>
          <a:p>
            <a:pPr>
              <a:defRPr/>
            </a:pPr>
            <a:r>
              <a:rPr lang="tr-TR" sz="2400" b="1" i="1" dirty="0">
                <a:solidFill>
                  <a:srgbClr val="FF3300"/>
                </a:solidFill>
                <a:effectLst>
                  <a:outerShdw blurRad="38100" dist="38100" dir="2700000" algn="tl">
                    <a:srgbClr val="000000"/>
                  </a:outerShdw>
                </a:effectLst>
                <a:latin typeface="Arial" charset="0"/>
              </a:rPr>
              <a:t>Ciddi kaza</a:t>
            </a:r>
            <a:endParaRPr lang="en-US" sz="2400" b="1" i="1" dirty="0">
              <a:solidFill>
                <a:srgbClr val="FF33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xmlns="" val="38733281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Nasıl Algılanır?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marL="0" indent="0" eaLnBrk="1" hangingPunct="1">
              <a:buNone/>
            </a:pPr>
            <a:endParaRPr lang="tr-TR" sz="2600" dirty="0" smtClean="0"/>
          </a:p>
        </p:txBody>
      </p:sp>
      <p:sp>
        <p:nvSpPr>
          <p:cNvPr id="10" name="Text Box 12"/>
          <p:cNvSpPr txBox="1">
            <a:spLocks noChangeArrowheads="1"/>
          </p:cNvSpPr>
          <p:nvPr/>
        </p:nvSpPr>
        <p:spPr bwMode="auto">
          <a:xfrm>
            <a:off x="4033292" y="1844825"/>
            <a:ext cx="3345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İ</a:t>
            </a:r>
          </a:p>
          <a:p>
            <a:pPr>
              <a:spcBef>
                <a:spcPct val="50000"/>
              </a:spcBef>
            </a:pPr>
            <a:r>
              <a:rPr lang="tr-TR" sz="1200" b="1" dirty="0">
                <a:solidFill>
                  <a:schemeClr val="bg1"/>
                </a:solidFill>
              </a:rPr>
              <a:t>H</a:t>
            </a:r>
          </a:p>
          <a:p>
            <a:pPr>
              <a:spcBef>
                <a:spcPct val="50000"/>
              </a:spcBef>
            </a:pPr>
            <a:r>
              <a:rPr lang="tr-TR" sz="1200" b="1" dirty="0">
                <a:solidFill>
                  <a:schemeClr val="bg1"/>
                </a:solidFill>
              </a:rPr>
              <a:t>T</a:t>
            </a:r>
          </a:p>
          <a:p>
            <a:pPr>
              <a:spcBef>
                <a:spcPct val="50000"/>
              </a:spcBef>
            </a:pPr>
            <a:r>
              <a:rPr lang="tr-TR" sz="1200" b="1" dirty="0">
                <a:solidFill>
                  <a:schemeClr val="bg1"/>
                </a:solidFill>
              </a:rPr>
              <a:t>İ</a:t>
            </a:r>
          </a:p>
          <a:p>
            <a:pPr>
              <a:spcBef>
                <a:spcPct val="50000"/>
              </a:spcBef>
            </a:pPr>
            <a:r>
              <a:rPr lang="tr-TR" sz="1200" b="1" dirty="0">
                <a:solidFill>
                  <a:schemeClr val="bg1"/>
                </a:solidFill>
              </a:rPr>
              <a:t>M</a:t>
            </a:r>
          </a:p>
          <a:p>
            <a:pPr>
              <a:spcBef>
                <a:spcPct val="50000"/>
              </a:spcBef>
            </a:pPr>
            <a:r>
              <a:rPr lang="tr-TR" sz="1200" b="1" dirty="0">
                <a:solidFill>
                  <a:schemeClr val="bg1"/>
                </a:solidFill>
              </a:rPr>
              <a:t>A</a:t>
            </a:r>
          </a:p>
          <a:p>
            <a:pPr>
              <a:spcBef>
                <a:spcPct val="50000"/>
              </a:spcBef>
            </a:pPr>
            <a:r>
              <a:rPr lang="tr-TR" sz="1200" b="1" dirty="0">
                <a:solidFill>
                  <a:schemeClr val="bg1"/>
                </a:solidFill>
              </a:rPr>
              <a:t>L</a:t>
            </a:r>
          </a:p>
        </p:txBody>
      </p:sp>
      <p:sp>
        <p:nvSpPr>
          <p:cNvPr id="11" name="Text Box 11"/>
          <p:cNvSpPr txBox="1">
            <a:spLocks noChangeArrowheads="1"/>
          </p:cNvSpPr>
          <p:nvPr/>
        </p:nvSpPr>
        <p:spPr bwMode="auto">
          <a:xfrm>
            <a:off x="3791744" y="3457173"/>
            <a:ext cx="2667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ZARAR - HASAR</a:t>
            </a:r>
          </a:p>
        </p:txBody>
      </p:sp>
      <p:sp>
        <p:nvSpPr>
          <p:cNvPr id="2" name="Metin kutusu 1"/>
          <p:cNvSpPr txBox="1"/>
          <p:nvPr/>
        </p:nvSpPr>
        <p:spPr>
          <a:xfrm>
            <a:off x="5807968" y="2348880"/>
            <a:ext cx="5400600" cy="1569660"/>
          </a:xfrm>
          <a:prstGeom prst="rect">
            <a:avLst/>
          </a:prstGeom>
          <a:noFill/>
        </p:spPr>
        <p:txBody>
          <a:bodyPr wrap="square" rtlCol="0">
            <a:spAutoFit/>
          </a:bodyPr>
          <a:lstStyle/>
          <a:p>
            <a:pPr eaLnBrk="1" hangingPunct="1"/>
            <a:r>
              <a:rPr lang="tr-TR" b="1" dirty="0">
                <a:solidFill>
                  <a:srgbClr val="FF0000"/>
                </a:solidFill>
              </a:rPr>
              <a:t>RİSK-3</a:t>
            </a:r>
          </a:p>
          <a:p>
            <a:pPr eaLnBrk="1" hangingPunct="1"/>
            <a:r>
              <a:rPr lang="tr-TR" b="1" dirty="0">
                <a:solidFill>
                  <a:srgbClr val="FF0000"/>
                </a:solidFill>
              </a:rPr>
              <a:t>Zaman geçtikçe risk algılama </a:t>
            </a:r>
          </a:p>
          <a:p>
            <a:pPr eaLnBrk="1" hangingPunct="1"/>
            <a:r>
              <a:rPr lang="tr-TR" b="1" dirty="0" smtClean="0">
                <a:solidFill>
                  <a:srgbClr val="FF0000"/>
                </a:solidFill>
              </a:rPr>
              <a:t>seviyesi  </a:t>
            </a:r>
            <a:r>
              <a:rPr lang="tr-TR" b="1" dirty="0">
                <a:solidFill>
                  <a:srgbClr val="FF0000"/>
                </a:solidFill>
              </a:rPr>
              <a:t>tekrar azalır. </a:t>
            </a:r>
          </a:p>
          <a:p>
            <a:endParaRPr lang="tr-TR" dirty="0"/>
          </a:p>
        </p:txBody>
      </p:sp>
      <p:sp>
        <p:nvSpPr>
          <p:cNvPr id="13" name="Line 4"/>
          <p:cNvSpPr>
            <a:spLocks noChangeShapeType="1"/>
          </p:cNvSpPr>
          <p:nvPr/>
        </p:nvSpPr>
        <p:spPr bwMode="auto">
          <a:xfrm>
            <a:off x="3431704" y="1561698"/>
            <a:ext cx="0" cy="379095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4" name="Line 5"/>
          <p:cNvSpPr>
            <a:spLocks noChangeShapeType="1"/>
          </p:cNvSpPr>
          <p:nvPr/>
        </p:nvSpPr>
        <p:spPr bwMode="auto">
          <a:xfrm flipV="1">
            <a:off x="3411290" y="5363635"/>
            <a:ext cx="5627688" cy="3175"/>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6" name="Arc 8"/>
          <p:cNvSpPr>
            <a:spLocks/>
          </p:cNvSpPr>
          <p:nvPr/>
        </p:nvSpPr>
        <p:spPr bwMode="auto">
          <a:xfrm rot="10800000">
            <a:off x="3575720" y="4258391"/>
            <a:ext cx="2081213" cy="581025"/>
          </a:xfrm>
          <a:custGeom>
            <a:avLst/>
            <a:gdLst>
              <a:gd name="T0" fmla="*/ 0 w 21600"/>
              <a:gd name="T1" fmla="*/ 0 h 21600"/>
              <a:gd name="T2" fmla="*/ 2081213 w 21600"/>
              <a:gd name="T3" fmla="*/ 581025 h 21600"/>
              <a:gd name="T4" fmla="*/ 0 w 21600"/>
              <a:gd name="T5" fmla="*/ 581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17" name="Rectangle 6"/>
          <p:cNvSpPr>
            <a:spLocks noChangeArrowheads="1"/>
          </p:cNvSpPr>
          <p:nvPr/>
        </p:nvSpPr>
        <p:spPr bwMode="auto">
          <a:xfrm>
            <a:off x="7824192" y="5554654"/>
            <a:ext cx="1163638" cy="454025"/>
          </a:xfrm>
          <a:prstGeom prst="rect">
            <a:avLst/>
          </a:prstGeom>
          <a:noFill/>
          <a:ln w="12700">
            <a:noFill/>
            <a:miter lim="800000"/>
            <a:headEnd/>
            <a:tailEnd/>
          </a:ln>
          <a:effectLst/>
        </p:spPr>
        <p:txBody>
          <a:bodyPr wrap="none" lIns="90488" tIns="44450" rIns="90488" bIns="44450">
            <a:spAutoFit/>
          </a:bodyPr>
          <a:lstStyle/>
          <a:p>
            <a:pPr>
              <a:defRPr/>
            </a:pPr>
            <a:r>
              <a:rPr lang="tr-TR" sz="2400" b="1" dirty="0">
                <a:solidFill>
                  <a:schemeClr val="hlink"/>
                </a:solidFill>
                <a:effectLst>
                  <a:outerShdw blurRad="38100" dist="38100" dir="2700000" algn="tl">
                    <a:srgbClr val="000000"/>
                  </a:outerShdw>
                </a:effectLst>
                <a:latin typeface="Arial" charset="0"/>
              </a:rPr>
              <a:t>Zaman</a:t>
            </a:r>
            <a:endParaRPr lang="en-US" sz="2400" b="1" dirty="0">
              <a:solidFill>
                <a:schemeClr val="hlink"/>
              </a:solidFill>
              <a:effectLst>
                <a:outerShdw blurRad="38100" dist="38100" dir="2700000" algn="tl">
                  <a:srgbClr val="000000"/>
                </a:outerShdw>
              </a:effectLst>
              <a:latin typeface="Arial" charset="0"/>
            </a:endParaRPr>
          </a:p>
        </p:txBody>
      </p:sp>
      <p:sp>
        <p:nvSpPr>
          <p:cNvPr id="18" name="Rectangle 7"/>
          <p:cNvSpPr>
            <a:spLocks noChangeArrowheads="1"/>
          </p:cNvSpPr>
          <p:nvPr/>
        </p:nvSpPr>
        <p:spPr bwMode="auto">
          <a:xfrm rot="16200000">
            <a:off x="1362150" y="3488129"/>
            <a:ext cx="3275013" cy="454025"/>
          </a:xfrm>
          <a:prstGeom prst="rect">
            <a:avLst/>
          </a:prstGeom>
          <a:noFill/>
          <a:ln w="12700">
            <a:noFill/>
            <a:miter lim="800000"/>
            <a:headEnd/>
            <a:tailEnd/>
          </a:ln>
          <a:effectLst/>
        </p:spPr>
        <p:txBody>
          <a:bodyPr lIns="90488" tIns="44450" rIns="90488" bIns="44450">
            <a:spAutoFit/>
          </a:bodyPr>
          <a:lstStyle/>
          <a:p>
            <a:pPr>
              <a:defRPr/>
            </a:pPr>
            <a:r>
              <a:rPr lang="en-US" sz="2400" b="1" dirty="0">
                <a:solidFill>
                  <a:schemeClr val="hlink"/>
                </a:solidFill>
                <a:effectLst>
                  <a:outerShdw blurRad="38100" dist="38100" dir="2700000" algn="tl">
                    <a:srgbClr val="000000"/>
                  </a:outerShdw>
                </a:effectLst>
                <a:latin typeface="Arial" charset="0"/>
              </a:rPr>
              <a:t>Risk</a:t>
            </a:r>
            <a:r>
              <a:rPr lang="tr-TR" sz="2400" b="1" dirty="0">
                <a:solidFill>
                  <a:schemeClr val="hlink"/>
                </a:solidFill>
                <a:effectLst>
                  <a:outerShdw blurRad="38100" dist="38100" dir="2700000" algn="tl">
                    <a:srgbClr val="000000"/>
                  </a:outerShdw>
                </a:effectLst>
                <a:latin typeface="Arial" charset="0"/>
              </a:rPr>
              <a:t> algılama</a:t>
            </a:r>
            <a:endParaRPr lang="en-US" sz="2400" b="1" dirty="0">
              <a:solidFill>
                <a:schemeClr val="hlink"/>
              </a:solidFill>
              <a:effectLst>
                <a:outerShdw blurRad="38100" dist="38100" dir="2700000" algn="tl">
                  <a:srgbClr val="000000"/>
                </a:outerShdw>
              </a:effectLst>
              <a:latin typeface="Arial" charset="0"/>
            </a:endParaRPr>
          </a:p>
        </p:txBody>
      </p:sp>
      <p:sp>
        <p:nvSpPr>
          <p:cNvPr id="12" name="Line 6"/>
          <p:cNvSpPr>
            <a:spLocks noChangeShapeType="1"/>
          </p:cNvSpPr>
          <p:nvPr/>
        </p:nvSpPr>
        <p:spPr bwMode="auto">
          <a:xfrm flipV="1">
            <a:off x="5641058" y="2131142"/>
            <a:ext cx="0" cy="2708275"/>
          </a:xfrm>
          <a:prstGeom prst="line">
            <a:avLst/>
          </a:prstGeom>
          <a:noFill/>
          <a:ln w="57150">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9" name="Rectangle 7"/>
          <p:cNvSpPr>
            <a:spLocks noChangeArrowheads="1"/>
          </p:cNvSpPr>
          <p:nvPr/>
        </p:nvSpPr>
        <p:spPr bwMode="auto">
          <a:xfrm>
            <a:off x="4732525" y="1572148"/>
            <a:ext cx="1687512" cy="454025"/>
          </a:xfrm>
          <a:prstGeom prst="rect">
            <a:avLst/>
          </a:prstGeom>
          <a:noFill/>
          <a:ln w="12700">
            <a:noFill/>
            <a:miter lim="800000"/>
            <a:headEnd/>
            <a:tailEnd/>
          </a:ln>
          <a:effectLst/>
        </p:spPr>
        <p:txBody>
          <a:bodyPr wrap="none" lIns="90488" tIns="44450" rIns="90488" bIns="44450">
            <a:spAutoFit/>
          </a:bodyPr>
          <a:lstStyle/>
          <a:p>
            <a:pPr>
              <a:defRPr/>
            </a:pPr>
            <a:r>
              <a:rPr lang="tr-TR" sz="2400" b="1" i="1" dirty="0">
                <a:solidFill>
                  <a:srgbClr val="FF3300"/>
                </a:solidFill>
                <a:effectLst>
                  <a:outerShdw blurRad="38100" dist="38100" dir="2700000" algn="tl">
                    <a:srgbClr val="000000"/>
                  </a:outerShdw>
                </a:effectLst>
                <a:latin typeface="Arial" charset="0"/>
              </a:rPr>
              <a:t>Ciddi kaza</a:t>
            </a:r>
            <a:endParaRPr lang="en-US" sz="2400" b="1" i="1" dirty="0">
              <a:solidFill>
                <a:srgbClr val="FF3300"/>
              </a:solidFill>
              <a:effectLst>
                <a:outerShdw blurRad="38100" dist="38100" dir="2700000" algn="tl">
                  <a:srgbClr val="000000"/>
                </a:outerShdw>
              </a:effectLst>
              <a:latin typeface="Arial" charset="0"/>
            </a:endParaRPr>
          </a:p>
        </p:txBody>
      </p:sp>
      <p:sp>
        <p:nvSpPr>
          <p:cNvPr id="15" name="Arc 11"/>
          <p:cNvSpPr>
            <a:spLocks/>
          </p:cNvSpPr>
          <p:nvPr/>
        </p:nvSpPr>
        <p:spPr bwMode="auto">
          <a:xfrm rot="10800000">
            <a:off x="5656933" y="2153194"/>
            <a:ext cx="3452764" cy="2757093"/>
          </a:xfrm>
          <a:custGeom>
            <a:avLst/>
            <a:gdLst>
              <a:gd name="T0" fmla="*/ 0 w 21600"/>
              <a:gd name="T1" fmla="*/ 0 h 21600"/>
              <a:gd name="T2" fmla="*/ 2339 w 21600"/>
              <a:gd name="T3" fmla="*/ 1635 h 21600"/>
              <a:gd name="T4" fmla="*/ 0 w 21600"/>
              <a:gd name="T5" fmla="*/ 1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Tree>
    <p:extLst>
      <p:ext uri="{BB962C8B-B14F-4D97-AF65-F5344CB8AC3E}">
        <p14:creationId xmlns:p14="http://schemas.microsoft.com/office/powerpoint/2010/main" xmlns="" val="3271172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Nasıl Algılanır?</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lstStyle/>
          <a:p>
            <a:pPr marL="0" indent="0" eaLnBrk="1" hangingPunct="1">
              <a:buNone/>
            </a:pPr>
            <a:endParaRPr lang="tr-TR" sz="2000" b="1" dirty="0" smtClean="0">
              <a:solidFill>
                <a:srgbClr val="333399"/>
              </a:solidFill>
              <a:latin typeface="Times New Roman" pitchFamily="18" charset="0"/>
            </a:endParaRPr>
          </a:p>
          <a:p>
            <a:pPr marL="0" indent="0" eaLnBrk="1" hangingPunct="1">
              <a:buNone/>
            </a:pPr>
            <a:endParaRPr lang="tr-TR" sz="2600" dirty="0" smtClean="0"/>
          </a:p>
        </p:txBody>
      </p:sp>
      <p:sp>
        <p:nvSpPr>
          <p:cNvPr id="10" name="Text Box 12"/>
          <p:cNvSpPr txBox="1">
            <a:spLocks noChangeArrowheads="1"/>
          </p:cNvSpPr>
          <p:nvPr/>
        </p:nvSpPr>
        <p:spPr bwMode="auto">
          <a:xfrm>
            <a:off x="4033292" y="1844825"/>
            <a:ext cx="3345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İ</a:t>
            </a:r>
          </a:p>
          <a:p>
            <a:pPr>
              <a:spcBef>
                <a:spcPct val="50000"/>
              </a:spcBef>
            </a:pPr>
            <a:r>
              <a:rPr lang="tr-TR" sz="1200" b="1" dirty="0">
                <a:solidFill>
                  <a:schemeClr val="bg1"/>
                </a:solidFill>
              </a:rPr>
              <a:t>H</a:t>
            </a:r>
          </a:p>
          <a:p>
            <a:pPr>
              <a:spcBef>
                <a:spcPct val="50000"/>
              </a:spcBef>
            </a:pPr>
            <a:r>
              <a:rPr lang="tr-TR" sz="1200" b="1" dirty="0">
                <a:solidFill>
                  <a:schemeClr val="bg1"/>
                </a:solidFill>
              </a:rPr>
              <a:t>T</a:t>
            </a:r>
          </a:p>
          <a:p>
            <a:pPr>
              <a:spcBef>
                <a:spcPct val="50000"/>
              </a:spcBef>
            </a:pPr>
            <a:r>
              <a:rPr lang="tr-TR" sz="1200" b="1" dirty="0">
                <a:solidFill>
                  <a:schemeClr val="bg1"/>
                </a:solidFill>
              </a:rPr>
              <a:t>İ</a:t>
            </a:r>
          </a:p>
          <a:p>
            <a:pPr>
              <a:spcBef>
                <a:spcPct val="50000"/>
              </a:spcBef>
            </a:pPr>
            <a:r>
              <a:rPr lang="tr-TR" sz="1200" b="1" dirty="0">
                <a:solidFill>
                  <a:schemeClr val="bg1"/>
                </a:solidFill>
              </a:rPr>
              <a:t>M</a:t>
            </a:r>
          </a:p>
          <a:p>
            <a:pPr>
              <a:spcBef>
                <a:spcPct val="50000"/>
              </a:spcBef>
            </a:pPr>
            <a:r>
              <a:rPr lang="tr-TR" sz="1200" b="1" dirty="0">
                <a:solidFill>
                  <a:schemeClr val="bg1"/>
                </a:solidFill>
              </a:rPr>
              <a:t>A</a:t>
            </a:r>
          </a:p>
          <a:p>
            <a:pPr>
              <a:spcBef>
                <a:spcPct val="50000"/>
              </a:spcBef>
            </a:pPr>
            <a:r>
              <a:rPr lang="tr-TR" sz="1200" b="1" dirty="0">
                <a:solidFill>
                  <a:schemeClr val="bg1"/>
                </a:solidFill>
              </a:rPr>
              <a:t>L</a:t>
            </a:r>
          </a:p>
        </p:txBody>
      </p:sp>
      <p:sp>
        <p:nvSpPr>
          <p:cNvPr id="11" name="Text Box 11"/>
          <p:cNvSpPr txBox="1">
            <a:spLocks noChangeArrowheads="1"/>
          </p:cNvSpPr>
          <p:nvPr/>
        </p:nvSpPr>
        <p:spPr bwMode="auto">
          <a:xfrm>
            <a:off x="3791744" y="3457173"/>
            <a:ext cx="2667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sz="1200" b="1" dirty="0">
                <a:solidFill>
                  <a:schemeClr val="bg1"/>
                </a:solidFill>
              </a:rPr>
              <a:t>ZARAR - HASAR</a:t>
            </a:r>
          </a:p>
        </p:txBody>
      </p:sp>
      <p:sp>
        <p:nvSpPr>
          <p:cNvPr id="2" name="Metin kutusu 1"/>
          <p:cNvSpPr txBox="1"/>
          <p:nvPr/>
        </p:nvSpPr>
        <p:spPr>
          <a:xfrm>
            <a:off x="5807968" y="2348880"/>
            <a:ext cx="5400600" cy="2000548"/>
          </a:xfrm>
          <a:prstGeom prst="rect">
            <a:avLst/>
          </a:prstGeom>
          <a:noFill/>
        </p:spPr>
        <p:txBody>
          <a:bodyPr wrap="square" rtlCol="0">
            <a:spAutoFit/>
          </a:bodyPr>
          <a:lstStyle/>
          <a:p>
            <a:pPr>
              <a:defRPr/>
            </a:pPr>
            <a:r>
              <a:rPr lang="tr-TR" sz="2000" b="1" dirty="0">
                <a:solidFill>
                  <a:srgbClr val="0033CC"/>
                </a:solidFill>
                <a:effectLst>
                  <a:outerShdw blurRad="38100" dist="38100" dir="2700000" algn="tl">
                    <a:srgbClr val="000000"/>
                  </a:outerShdw>
                </a:effectLst>
                <a:latin typeface="Arial" charset="0"/>
              </a:rPr>
              <a:t>Bu noktada </a:t>
            </a:r>
            <a:r>
              <a:rPr lang="tr-TR" sz="2000" b="1" dirty="0">
                <a:solidFill>
                  <a:srgbClr val="FF0000"/>
                </a:solidFill>
                <a:effectLst>
                  <a:outerShdw blurRad="38100" dist="38100" dir="2700000" algn="tl">
                    <a:srgbClr val="000000"/>
                  </a:outerShdw>
                </a:effectLst>
                <a:latin typeface="Arial" charset="0"/>
              </a:rPr>
              <a:t>uyulacak kurallar</a:t>
            </a:r>
            <a:endParaRPr lang="en-US" sz="2000" b="1" dirty="0">
              <a:solidFill>
                <a:srgbClr val="FF0000"/>
              </a:solidFill>
              <a:effectLst>
                <a:outerShdw blurRad="38100" dist="38100" dir="2700000" algn="tl">
                  <a:srgbClr val="000000"/>
                </a:outerShdw>
              </a:effectLst>
              <a:latin typeface="Arial" charset="0"/>
            </a:endParaRPr>
          </a:p>
          <a:p>
            <a:pPr>
              <a:defRPr/>
            </a:pPr>
            <a:r>
              <a:rPr lang="tr-TR" sz="2000" b="1" dirty="0">
                <a:solidFill>
                  <a:srgbClr val="FF0000"/>
                </a:solidFill>
                <a:effectLst>
                  <a:outerShdw blurRad="38100" dist="38100" dir="2700000" algn="tl">
                    <a:srgbClr val="000000"/>
                  </a:outerShdw>
                </a:effectLst>
                <a:latin typeface="Arial" charset="0"/>
              </a:rPr>
              <a:t>konmuş  ve gündemdedir  fakat </a:t>
            </a:r>
          </a:p>
          <a:p>
            <a:pPr>
              <a:defRPr/>
            </a:pPr>
            <a:r>
              <a:rPr lang="tr-TR" sz="2000" b="1" dirty="0">
                <a:solidFill>
                  <a:srgbClr val="FF0000"/>
                </a:solidFill>
                <a:effectLst>
                  <a:outerShdw blurRad="38100" dist="38100" dir="2700000" algn="tl">
                    <a:srgbClr val="000000"/>
                  </a:outerShdw>
                </a:effectLst>
                <a:latin typeface="Arial" charset="0"/>
              </a:rPr>
              <a:t>umursamazlık ve kanıksama sonucu </a:t>
            </a:r>
          </a:p>
          <a:p>
            <a:pPr>
              <a:defRPr/>
            </a:pPr>
            <a:r>
              <a:rPr lang="tr-TR" sz="2000" b="1" dirty="0">
                <a:solidFill>
                  <a:srgbClr val="FF0000"/>
                </a:solidFill>
                <a:effectLst>
                  <a:outerShdw blurRad="38100" dist="38100" dir="2700000" algn="tl">
                    <a:srgbClr val="000000"/>
                  </a:outerShdw>
                </a:effectLst>
                <a:latin typeface="Arial" charset="0"/>
              </a:rPr>
              <a:t>Algılamada </a:t>
            </a:r>
            <a:r>
              <a:rPr lang="tr-TR" sz="2000" b="1" dirty="0">
                <a:solidFill>
                  <a:srgbClr val="0033CC"/>
                </a:solidFill>
                <a:effectLst>
                  <a:outerShdw blurRad="38100" dist="38100" dir="2700000" algn="tl">
                    <a:srgbClr val="000000"/>
                  </a:outerShdw>
                </a:effectLst>
                <a:latin typeface="Arial" charset="0"/>
              </a:rPr>
              <a:t>zamanla</a:t>
            </a:r>
            <a:r>
              <a:rPr lang="tr-TR" sz="2000" b="1" dirty="0">
                <a:solidFill>
                  <a:srgbClr val="FF0000"/>
                </a:solidFill>
                <a:effectLst>
                  <a:outerShdw blurRad="38100" dist="38100" dir="2700000" algn="tl">
                    <a:srgbClr val="000000"/>
                  </a:outerShdw>
                </a:effectLst>
                <a:latin typeface="Arial" charset="0"/>
              </a:rPr>
              <a:t> azalma </a:t>
            </a:r>
          </a:p>
          <a:p>
            <a:pPr>
              <a:defRPr/>
            </a:pPr>
            <a:r>
              <a:rPr lang="tr-TR" sz="2000" b="1" dirty="0">
                <a:solidFill>
                  <a:srgbClr val="FF0000"/>
                </a:solidFill>
                <a:effectLst>
                  <a:outerShdw blurRad="38100" dist="38100" dir="2700000" algn="tl">
                    <a:srgbClr val="000000"/>
                  </a:outerShdw>
                </a:effectLst>
                <a:latin typeface="Arial" charset="0"/>
              </a:rPr>
              <a:t>meydana gelir. </a:t>
            </a:r>
            <a:endParaRPr lang="en-US" sz="2000" b="1" dirty="0">
              <a:solidFill>
                <a:srgbClr val="FF0000"/>
              </a:solidFill>
              <a:effectLst>
                <a:outerShdw blurRad="38100" dist="38100" dir="2700000" algn="tl">
                  <a:srgbClr val="000000"/>
                </a:outerShdw>
              </a:effectLst>
              <a:latin typeface="Arial" charset="0"/>
            </a:endParaRPr>
          </a:p>
          <a:p>
            <a:endParaRPr lang="tr-TR" dirty="0"/>
          </a:p>
        </p:txBody>
      </p:sp>
      <p:sp>
        <p:nvSpPr>
          <p:cNvPr id="13" name="Line 4"/>
          <p:cNvSpPr>
            <a:spLocks noChangeShapeType="1"/>
          </p:cNvSpPr>
          <p:nvPr/>
        </p:nvSpPr>
        <p:spPr bwMode="auto">
          <a:xfrm>
            <a:off x="3431704" y="1561698"/>
            <a:ext cx="0" cy="379095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4" name="Line 5"/>
          <p:cNvSpPr>
            <a:spLocks noChangeShapeType="1"/>
          </p:cNvSpPr>
          <p:nvPr/>
        </p:nvSpPr>
        <p:spPr bwMode="auto">
          <a:xfrm flipV="1">
            <a:off x="3411290" y="5363635"/>
            <a:ext cx="5627688" cy="3175"/>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6" name="Arc 8"/>
          <p:cNvSpPr>
            <a:spLocks/>
          </p:cNvSpPr>
          <p:nvPr/>
        </p:nvSpPr>
        <p:spPr bwMode="auto">
          <a:xfrm rot="10800000">
            <a:off x="3575720" y="4258391"/>
            <a:ext cx="2081213" cy="581025"/>
          </a:xfrm>
          <a:custGeom>
            <a:avLst/>
            <a:gdLst>
              <a:gd name="T0" fmla="*/ 0 w 21600"/>
              <a:gd name="T1" fmla="*/ 0 h 21600"/>
              <a:gd name="T2" fmla="*/ 2081213 w 21600"/>
              <a:gd name="T3" fmla="*/ 581025 h 21600"/>
              <a:gd name="T4" fmla="*/ 0 w 21600"/>
              <a:gd name="T5" fmla="*/ 581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17" name="Rectangle 6"/>
          <p:cNvSpPr>
            <a:spLocks noChangeArrowheads="1"/>
          </p:cNvSpPr>
          <p:nvPr/>
        </p:nvSpPr>
        <p:spPr bwMode="auto">
          <a:xfrm>
            <a:off x="7824192" y="5554654"/>
            <a:ext cx="1163638" cy="454025"/>
          </a:xfrm>
          <a:prstGeom prst="rect">
            <a:avLst/>
          </a:prstGeom>
          <a:noFill/>
          <a:ln w="12700">
            <a:noFill/>
            <a:miter lim="800000"/>
            <a:headEnd/>
            <a:tailEnd/>
          </a:ln>
          <a:effectLst/>
        </p:spPr>
        <p:txBody>
          <a:bodyPr wrap="none" lIns="90488" tIns="44450" rIns="90488" bIns="44450">
            <a:spAutoFit/>
          </a:bodyPr>
          <a:lstStyle/>
          <a:p>
            <a:pPr>
              <a:defRPr/>
            </a:pPr>
            <a:r>
              <a:rPr lang="tr-TR" sz="2400" b="1" dirty="0">
                <a:solidFill>
                  <a:schemeClr val="hlink"/>
                </a:solidFill>
                <a:effectLst>
                  <a:outerShdw blurRad="38100" dist="38100" dir="2700000" algn="tl">
                    <a:srgbClr val="000000"/>
                  </a:outerShdw>
                </a:effectLst>
                <a:latin typeface="Arial" charset="0"/>
              </a:rPr>
              <a:t>Zaman</a:t>
            </a:r>
            <a:endParaRPr lang="en-US" sz="2400" b="1" dirty="0">
              <a:solidFill>
                <a:schemeClr val="hlink"/>
              </a:solidFill>
              <a:effectLst>
                <a:outerShdw blurRad="38100" dist="38100" dir="2700000" algn="tl">
                  <a:srgbClr val="000000"/>
                </a:outerShdw>
              </a:effectLst>
              <a:latin typeface="Arial" charset="0"/>
            </a:endParaRPr>
          </a:p>
        </p:txBody>
      </p:sp>
      <p:sp>
        <p:nvSpPr>
          <p:cNvPr id="18" name="Rectangle 7"/>
          <p:cNvSpPr>
            <a:spLocks noChangeArrowheads="1"/>
          </p:cNvSpPr>
          <p:nvPr/>
        </p:nvSpPr>
        <p:spPr bwMode="auto">
          <a:xfrm rot="16200000">
            <a:off x="1362150" y="3488129"/>
            <a:ext cx="3275013" cy="454025"/>
          </a:xfrm>
          <a:prstGeom prst="rect">
            <a:avLst/>
          </a:prstGeom>
          <a:noFill/>
          <a:ln w="12700">
            <a:noFill/>
            <a:miter lim="800000"/>
            <a:headEnd/>
            <a:tailEnd/>
          </a:ln>
          <a:effectLst/>
        </p:spPr>
        <p:txBody>
          <a:bodyPr lIns="90488" tIns="44450" rIns="90488" bIns="44450">
            <a:spAutoFit/>
          </a:bodyPr>
          <a:lstStyle/>
          <a:p>
            <a:pPr>
              <a:defRPr/>
            </a:pPr>
            <a:r>
              <a:rPr lang="en-US" sz="2400" b="1" dirty="0">
                <a:solidFill>
                  <a:schemeClr val="hlink"/>
                </a:solidFill>
                <a:effectLst>
                  <a:outerShdw blurRad="38100" dist="38100" dir="2700000" algn="tl">
                    <a:srgbClr val="000000"/>
                  </a:outerShdw>
                </a:effectLst>
                <a:latin typeface="Arial" charset="0"/>
              </a:rPr>
              <a:t>Risk</a:t>
            </a:r>
            <a:r>
              <a:rPr lang="tr-TR" sz="2400" b="1" dirty="0">
                <a:solidFill>
                  <a:schemeClr val="hlink"/>
                </a:solidFill>
                <a:effectLst>
                  <a:outerShdw blurRad="38100" dist="38100" dir="2700000" algn="tl">
                    <a:srgbClr val="000000"/>
                  </a:outerShdw>
                </a:effectLst>
                <a:latin typeface="Arial" charset="0"/>
              </a:rPr>
              <a:t> algılama</a:t>
            </a:r>
            <a:endParaRPr lang="en-US" sz="2400" b="1" dirty="0">
              <a:solidFill>
                <a:schemeClr val="hlink"/>
              </a:solidFill>
              <a:effectLst>
                <a:outerShdw blurRad="38100" dist="38100" dir="2700000" algn="tl">
                  <a:srgbClr val="000000"/>
                </a:outerShdw>
              </a:effectLst>
              <a:latin typeface="Arial" charset="0"/>
            </a:endParaRPr>
          </a:p>
        </p:txBody>
      </p:sp>
      <p:sp>
        <p:nvSpPr>
          <p:cNvPr id="12" name="Line 6"/>
          <p:cNvSpPr>
            <a:spLocks noChangeShapeType="1"/>
          </p:cNvSpPr>
          <p:nvPr/>
        </p:nvSpPr>
        <p:spPr bwMode="auto">
          <a:xfrm flipV="1">
            <a:off x="5641058" y="2131142"/>
            <a:ext cx="0" cy="2708275"/>
          </a:xfrm>
          <a:prstGeom prst="line">
            <a:avLst/>
          </a:prstGeom>
          <a:noFill/>
          <a:ln w="57150">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9" name="Rectangle 7"/>
          <p:cNvSpPr>
            <a:spLocks noChangeArrowheads="1"/>
          </p:cNvSpPr>
          <p:nvPr/>
        </p:nvSpPr>
        <p:spPr bwMode="auto">
          <a:xfrm>
            <a:off x="4732525" y="1572148"/>
            <a:ext cx="1687512" cy="454025"/>
          </a:xfrm>
          <a:prstGeom prst="rect">
            <a:avLst/>
          </a:prstGeom>
          <a:noFill/>
          <a:ln w="12700">
            <a:noFill/>
            <a:miter lim="800000"/>
            <a:headEnd/>
            <a:tailEnd/>
          </a:ln>
          <a:effectLst/>
        </p:spPr>
        <p:txBody>
          <a:bodyPr wrap="none" lIns="90488" tIns="44450" rIns="90488" bIns="44450">
            <a:spAutoFit/>
          </a:bodyPr>
          <a:lstStyle/>
          <a:p>
            <a:pPr>
              <a:defRPr/>
            </a:pPr>
            <a:r>
              <a:rPr lang="tr-TR" sz="2400" b="1" i="1" dirty="0">
                <a:solidFill>
                  <a:srgbClr val="FF3300"/>
                </a:solidFill>
                <a:effectLst>
                  <a:outerShdw blurRad="38100" dist="38100" dir="2700000" algn="tl">
                    <a:srgbClr val="000000"/>
                  </a:outerShdw>
                </a:effectLst>
                <a:latin typeface="Arial" charset="0"/>
              </a:rPr>
              <a:t>Ciddi kaza</a:t>
            </a:r>
            <a:endParaRPr lang="en-US" sz="2400" b="1" i="1" dirty="0">
              <a:solidFill>
                <a:srgbClr val="FF3300"/>
              </a:solidFill>
              <a:effectLst>
                <a:outerShdw blurRad="38100" dist="38100" dir="2700000" algn="tl">
                  <a:srgbClr val="000000"/>
                </a:outerShdw>
              </a:effectLst>
              <a:latin typeface="Arial" charset="0"/>
            </a:endParaRPr>
          </a:p>
        </p:txBody>
      </p:sp>
      <p:sp>
        <p:nvSpPr>
          <p:cNvPr id="15" name="Arc 11"/>
          <p:cNvSpPr>
            <a:spLocks/>
          </p:cNvSpPr>
          <p:nvPr/>
        </p:nvSpPr>
        <p:spPr bwMode="auto">
          <a:xfrm rot="10800000">
            <a:off x="5656933" y="2153194"/>
            <a:ext cx="3452764" cy="2757093"/>
          </a:xfrm>
          <a:custGeom>
            <a:avLst/>
            <a:gdLst>
              <a:gd name="T0" fmla="*/ 0 w 21600"/>
              <a:gd name="T1" fmla="*/ 0 h 21600"/>
              <a:gd name="T2" fmla="*/ 2339 w 21600"/>
              <a:gd name="T3" fmla="*/ 1635 h 21600"/>
              <a:gd name="T4" fmla="*/ 0 w 21600"/>
              <a:gd name="T5" fmla="*/ 16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
        <p:nvSpPr>
          <p:cNvPr id="20" name="Line 15"/>
          <p:cNvSpPr>
            <a:spLocks noChangeShapeType="1"/>
          </p:cNvSpPr>
          <p:nvPr/>
        </p:nvSpPr>
        <p:spPr bwMode="auto">
          <a:xfrm flipH="1" flipV="1">
            <a:off x="5823968" y="2204857"/>
            <a:ext cx="769067" cy="274663"/>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21" name="Line 14"/>
          <p:cNvSpPr>
            <a:spLocks noChangeShapeType="1"/>
          </p:cNvSpPr>
          <p:nvPr/>
        </p:nvSpPr>
        <p:spPr bwMode="auto">
          <a:xfrm flipH="1">
            <a:off x="8089168" y="3633127"/>
            <a:ext cx="838200" cy="94297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tr-TR"/>
          </a:p>
        </p:txBody>
      </p:sp>
    </p:spTree>
    <p:extLst>
      <p:ext uri="{BB962C8B-B14F-4D97-AF65-F5344CB8AC3E}">
        <p14:creationId xmlns:p14="http://schemas.microsoft.com/office/powerpoint/2010/main" xmlns="" val="39972568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Türleri</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normAutofit fontScale="92500" lnSpcReduction="20000"/>
          </a:bodyPr>
          <a:lstStyle/>
          <a:p>
            <a:pPr algn="just"/>
            <a:r>
              <a:rPr lang="tr-TR" sz="3200" b="1" dirty="0">
                <a:solidFill>
                  <a:srgbClr val="FF0000"/>
                </a:solidFill>
              </a:rPr>
              <a:t>Finansal ve finansal olmayan </a:t>
            </a:r>
            <a:r>
              <a:rPr lang="tr-TR" sz="3200" b="1" dirty="0" smtClean="0">
                <a:solidFill>
                  <a:srgbClr val="FF0000"/>
                </a:solidFill>
              </a:rPr>
              <a:t>riskler</a:t>
            </a:r>
            <a:r>
              <a:rPr lang="tr-TR" sz="3200" b="1" dirty="0">
                <a:solidFill>
                  <a:srgbClr val="FF0000"/>
                </a:solidFill>
              </a:rPr>
              <a:t>: </a:t>
            </a:r>
            <a:r>
              <a:rPr lang="tr-TR" sz="3200" b="1" dirty="0" smtClean="0">
                <a:solidFill>
                  <a:srgbClr val="0070C0"/>
                </a:solidFill>
              </a:rPr>
              <a:t>Finansal risklerde sonuçta parasal bir kayıp söz konusu iken, </a:t>
            </a:r>
            <a:r>
              <a:rPr lang="tr-TR" sz="3200" b="1" dirty="0">
                <a:solidFill>
                  <a:srgbClr val="0070C0"/>
                </a:solidFill>
              </a:rPr>
              <a:t>finansal olmayan </a:t>
            </a:r>
            <a:r>
              <a:rPr lang="tr-TR" sz="3200" b="1" dirty="0" smtClean="0">
                <a:solidFill>
                  <a:srgbClr val="0070C0"/>
                </a:solidFill>
              </a:rPr>
              <a:t>risklerde finansal olmayan bir sonuç ortaya çıkar.</a:t>
            </a:r>
          </a:p>
          <a:p>
            <a:pPr marL="0" indent="0" algn="just">
              <a:buNone/>
            </a:pPr>
            <a:endParaRPr lang="tr-TR" sz="3200" b="1" dirty="0">
              <a:solidFill>
                <a:srgbClr val="0070C0"/>
              </a:solidFill>
            </a:endParaRPr>
          </a:p>
          <a:p>
            <a:pPr algn="just"/>
            <a:r>
              <a:rPr lang="tr-TR" sz="3200" b="1" dirty="0">
                <a:solidFill>
                  <a:srgbClr val="FF0000"/>
                </a:solidFill>
              </a:rPr>
              <a:t>Statik ve dinamik </a:t>
            </a:r>
            <a:r>
              <a:rPr lang="tr-TR" sz="3200" b="1" dirty="0" smtClean="0">
                <a:solidFill>
                  <a:srgbClr val="FF0000"/>
                </a:solidFill>
              </a:rPr>
              <a:t>riskler: </a:t>
            </a:r>
            <a:r>
              <a:rPr lang="tr-TR" sz="3200" b="1" dirty="0" smtClean="0">
                <a:solidFill>
                  <a:srgbClr val="0070C0"/>
                </a:solidFill>
              </a:rPr>
              <a:t>Statik riskler, ekonomide herhangi bir değişiklik meydana gelmese dahi söz konusu olan risklerdir. Dinamik riskler ise statik risklerin tam tersi olarak, ekonomideki değişimlerden kaynaklanır.</a:t>
            </a:r>
            <a:endParaRPr lang="tr-TR" sz="3200" b="1" dirty="0">
              <a:solidFill>
                <a:srgbClr val="0070C0"/>
              </a:solidFill>
            </a:endParaRPr>
          </a:p>
          <a:p>
            <a:pPr marL="0" indent="0" eaLnBrk="1" hangingPunct="1">
              <a:buNone/>
            </a:pPr>
            <a:endParaRPr lang="tr-TR" sz="2600" dirty="0" smtClean="0"/>
          </a:p>
        </p:txBody>
      </p:sp>
    </p:spTree>
    <p:extLst>
      <p:ext uri="{BB962C8B-B14F-4D97-AF65-F5344CB8AC3E}">
        <p14:creationId xmlns:p14="http://schemas.microsoft.com/office/powerpoint/2010/main" xmlns="" val="11411475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Türleri</a:t>
            </a:r>
            <a:endParaRPr lang="en-US" sz="4000" b="1" dirty="0">
              <a:solidFill>
                <a:srgbClr val="FF0000"/>
              </a:solidFill>
            </a:endParaRPr>
          </a:p>
        </p:txBody>
      </p:sp>
      <p:sp>
        <p:nvSpPr>
          <p:cNvPr id="6" name="Rectangle 3"/>
          <p:cNvSpPr>
            <a:spLocks noGrp="1" noChangeArrowheads="1"/>
          </p:cNvSpPr>
          <p:nvPr>
            <p:ph idx="1"/>
          </p:nvPr>
        </p:nvSpPr>
        <p:spPr>
          <a:xfrm>
            <a:off x="3359696" y="1268760"/>
            <a:ext cx="6984776" cy="4525963"/>
          </a:xfrm>
        </p:spPr>
        <p:txBody>
          <a:bodyPr>
            <a:normAutofit fontScale="70000" lnSpcReduction="20000"/>
          </a:bodyPr>
          <a:lstStyle/>
          <a:p>
            <a:pPr algn="just"/>
            <a:r>
              <a:rPr lang="tr-TR" sz="3200" b="1" dirty="0" smtClean="0">
                <a:solidFill>
                  <a:srgbClr val="FF0000"/>
                </a:solidFill>
              </a:rPr>
              <a:t>Temel </a:t>
            </a:r>
            <a:r>
              <a:rPr lang="tr-TR" sz="3200" b="1" dirty="0">
                <a:solidFill>
                  <a:srgbClr val="FF0000"/>
                </a:solidFill>
              </a:rPr>
              <a:t>ve özel </a:t>
            </a:r>
            <a:r>
              <a:rPr lang="tr-TR" sz="3200" b="1" dirty="0" smtClean="0">
                <a:solidFill>
                  <a:srgbClr val="FF0000"/>
                </a:solidFill>
              </a:rPr>
              <a:t>riskler: </a:t>
            </a:r>
            <a:r>
              <a:rPr lang="tr-TR" sz="3200" b="1" dirty="0" smtClean="0">
                <a:solidFill>
                  <a:srgbClr val="0070C0"/>
                </a:solidFill>
              </a:rPr>
              <a:t>Temel riskler, toplumun büyük kısmını ve hatta kimi zaman tamamını etkileyebilen riskler olup, etkileri genellikle büyük olan ekonomik, sosyal, politik ve fiziksel önemli değişikliklerden kaynaklanırlar. Özel riskler ise kişisel olaylardan dolayı ortaya çıkan ve genellikle büyük kitleleri değil belirli kişileri etkileyen risklerdir.</a:t>
            </a:r>
          </a:p>
          <a:p>
            <a:pPr marL="0" indent="0" algn="just">
              <a:buNone/>
            </a:pPr>
            <a:endParaRPr lang="tr-TR" sz="3200" b="1" dirty="0">
              <a:solidFill>
                <a:srgbClr val="0070C0"/>
              </a:solidFill>
            </a:endParaRPr>
          </a:p>
          <a:p>
            <a:pPr algn="just"/>
            <a:r>
              <a:rPr lang="tr-TR" sz="3200" b="1" dirty="0">
                <a:solidFill>
                  <a:srgbClr val="FF0000"/>
                </a:solidFill>
              </a:rPr>
              <a:t>Saf ve spekülatif </a:t>
            </a:r>
            <a:r>
              <a:rPr lang="tr-TR" sz="3200" b="1" dirty="0" smtClean="0">
                <a:solidFill>
                  <a:srgbClr val="FF0000"/>
                </a:solidFill>
              </a:rPr>
              <a:t>riskler: </a:t>
            </a:r>
            <a:r>
              <a:rPr lang="tr-TR" sz="3200" b="1" dirty="0" smtClean="0">
                <a:solidFill>
                  <a:srgbClr val="0070C0"/>
                </a:solidFill>
              </a:rPr>
              <a:t>Spekülatif risklerde bir kayıp olasılığı kadar, bir kazanç elde etme olasılığı da vardır. Saf riskler ise bir kaybın olduğu ya da olmadığı, bir diğer deyişle kazancın söz konusu olmadığı durumları içeren risklerdir. Başlıca saf riskler şunlardır:</a:t>
            </a:r>
            <a:endParaRPr lang="tr-TR" sz="3200" b="1" dirty="0">
              <a:solidFill>
                <a:srgbClr val="0070C0"/>
              </a:solidFill>
            </a:endParaRPr>
          </a:p>
          <a:p>
            <a:pPr marL="0" indent="0" algn="just">
              <a:buNone/>
            </a:pPr>
            <a:r>
              <a:rPr lang="tr-TR" sz="3200" b="1" dirty="0">
                <a:solidFill>
                  <a:srgbClr val="0070C0"/>
                </a:solidFill>
              </a:rPr>
              <a:t>	Kişiye yönelik riskler</a:t>
            </a:r>
          </a:p>
          <a:p>
            <a:pPr marL="0" indent="0" algn="just">
              <a:buNone/>
            </a:pPr>
            <a:r>
              <a:rPr lang="tr-TR" sz="3200" b="1" dirty="0">
                <a:solidFill>
                  <a:srgbClr val="0070C0"/>
                </a:solidFill>
              </a:rPr>
              <a:t>	Mala yönelik riskler</a:t>
            </a:r>
          </a:p>
          <a:p>
            <a:pPr marL="0" indent="0" algn="just">
              <a:buNone/>
            </a:pPr>
            <a:r>
              <a:rPr lang="tr-TR" sz="3200" b="1" dirty="0">
                <a:solidFill>
                  <a:srgbClr val="0070C0"/>
                </a:solidFill>
              </a:rPr>
              <a:t>	Sorumluluğa yönelik riskler</a:t>
            </a:r>
          </a:p>
          <a:p>
            <a:pPr marL="0" indent="0" eaLnBrk="1" hangingPunct="1">
              <a:buNone/>
            </a:pPr>
            <a:endParaRPr lang="tr-TR" sz="2600" dirty="0" smtClean="0"/>
          </a:p>
        </p:txBody>
      </p:sp>
    </p:spTree>
    <p:extLst>
      <p:ext uri="{BB962C8B-B14F-4D97-AF65-F5344CB8AC3E}">
        <p14:creationId xmlns:p14="http://schemas.microsoft.com/office/powerpoint/2010/main" xmlns="" val="33789243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a:solidFill>
                  <a:srgbClr val="FF0000"/>
                </a:solidFill>
              </a:rPr>
              <a:t>Risk Nedir?</a:t>
            </a:r>
            <a:endParaRPr lang="en-US" sz="4000" b="1" dirty="0">
              <a:solidFill>
                <a:srgbClr val="FF0000"/>
              </a:solidFill>
            </a:endParaRPr>
          </a:p>
        </p:txBody>
      </p:sp>
      <p:sp>
        <p:nvSpPr>
          <p:cNvPr id="6" name="7 Metin kutusu"/>
          <p:cNvSpPr txBox="1">
            <a:spLocks noGrp="1" noChangeArrowheads="1"/>
          </p:cNvSpPr>
          <p:nvPr>
            <p:ph idx="1"/>
          </p:nvPr>
        </p:nvSpPr>
        <p:spPr bwMode="auto">
          <a:xfrm>
            <a:off x="3287688" y="1412776"/>
            <a:ext cx="806489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00000"/>
              </a:lnSpc>
              <a:buNone/>
            </a:pPr>
            <a:r>
              <a:rPr lang="tr-TR" dirty="0" err="1" smtClean="0">
                <a:solidFill>
                  <a:srgbClr val="0070C0"/>
                </a:solidFill>
              </a:rPr>
              <a:t>Türkçe’de</a:t>
            </a:r>
            <a:r>
              <a:rPr lang="tr-TR" dirty="0" smtClean="0">
                <a:solidFill>
                  <a:srgbClr val="0070C0"/>
                </a:solidFill>
              </a:rPr>
              <a:t> risk kavramı eşanlamlı olarak kullanılan iki sözcük ile karşılanmaktadır: </a:t>
            </a:r>
            <a:r>
              <a:rPr lang="tr-TR" dirty="0" smtClean="0">
                <a:solidFill>
                  <a:srgbClr val="FF0000"/>
                </a:solidFill>
              </a:rPr>
              <a:t>risk</a:t>
            </a:r>
            <a:r>
              <a:rPr lang="tr-TR" dirty="0" smtClean="0">
                <a:solidFill>
                  <a:srgbClr val="0070C0"/>
                </a:solidFill>
              </a:rPr>
              <a:t> ve </a:t>
            </a:r>
            <a:r>
              <a:rPr lang="tr-TR" dirty="0" smtClean="0">
                <a:solidFill>
                  <a:srgbClr val="FF0000"/>
                </a:solidFill>
              </a:rPr>
              <a:t>riziko</a:t>
            </a:r>
            <a:r>
              <a:rPr lang="tr-TR" dirty="0" smtClean="0">
                <a:solidFill>
                  <a:srgbClr val="0070C0"/>
                </a:solidFill>
              </a:rPr>
              <a:t>. Türk Dil Kurumu Türkçe </a:t>
            </a:r>
            <a:r>
              <a:rPr lang="tr-TR" dirty="0" err="1" smtClean="0">
                <a:solidFill>
                  <a:srgbClr val="0070C0"/>
                </a:solidFill>
              </a:rPr>
              <a:t>Sözlüğü’ne</a:t>
            </a:r>
            <a:r>
              <a:rPr lang="tr-TR" dirty="0" smtClean="0">
                <a:solidFill>
                  <a:srgbClr val="0070C0"/>
                </a:solidFill>
              </a:rPr>
              <a:t> göre, bu iki sözcük tamamen eşanlamlı olup, </a:t>
            </a:r>
            <a:r>
              <a:rPr lang="tr-TR" dirty="0" smtClean="0">
                <a:solidFill>
                  <a:srgbClr val="FF0000"/>
                </a:solidFill>
              </a:rPr>
              <a:t>risk</a:t>
            </a:r>
            <a:r>
              <a:rPr lang="tr-TR" dirty="0" smtClean="0">
                <a:solidFill>
                  <a:srgbClr val="0070C0"/>
                </a:solidFill>
              </a:rPr>
              <a:t> </a:t>
            </a:r>
            <a:r>
              <a:rPr lang="tr-TR" dirty="0" err="1" smtClean="0">
                <a:solidFill>
                  <a:srgbClr val="0070C0"/>
                </a:solidFill>
              </a:rPr>
              <a:t>Fransızca’dan</a:t>
            </a:r>
            <a:r>
              <a:rPr lang="tr-TR" dirty="0" smtClean="0">
                <a:solidFill>
                  <a:srgbClr val="0070C0"/>
                </a:solidFill>
              </a:rPr>
              <a:t>, </a:t>
            </a:r>
            <a:r>
              <a:rPr lang="tr-TR" dirty="0" smtClean="0">
                <a:solidFill>
                  <a:srgbClr val="FF0000"/>
                </a:solidFill>
              </a:rPr>
              <a:t>riziko</a:t>
            </a:r>
            <a:r>
              <a:rPr lang="tr-TR" dirty="0" smtClean="0">
                <a:solidFill>
                  <a:srgbClr val="0070C0"/>
                </a:solidFill>
              </a:rPr>
              <a:t> ise </a:t>
            </a:r>
            <a:r>
              <a:rPr lang="tr-TR" dirty="0" err="1" smtClean="0">
                <a:solidFill>
                  <a:srgbClr val="0070C0"/>
                </a:solidFill>
              </a:rPr>
              <a:t>İtalyanca’dan</a:t>
            </a:r>
            <a:r>
              <a:rPr lang="tr-TR" dirty="0" smtClean="0">
                <a:solidFill>
                  <a:srgbClr val="0070C0"/>
                </a:solidFill>
              </a:rPr>
              <a:t> dilimize geçmiştir. Riziko, daha eski tarihli çalışmalarda daha sık kullanılırken, günümüzde daha çok risk tercih edilmektedir.</a:t>
            </a:r>
            <a:endParaRPr lang="tr-TR" dirty="0">
              <a:solidFill>
                <a:srgbClr val="0070C0"/>
              </a:solidFill>
            </a:endParaRPr>
          </a:p>
        </p:txBody>
      </p:sp>
    </p:spTree>
    <p:extLst>
      <p:ext uri="{BB962C8B-B14F-4D97-AF65-F5344CB8AC3E}">
        <p14:creationId xmlns:p14="http://schemas.microsoft.com/office/powerpoint/2010/main" xmlns="" val="32490877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a:bodyPr>
          <a:lstStyle/>
          <a:p>
            <a:r>
              <a:rPr lang="tr-TR" sz="4000" b="1" dirty="0" smtClean="0">
                <a:solidFill>
                  <a:srgbClr val="FF0000"/>
                </a:solidFill>
              </a:rPr>
              <a:t>Mola</a:t>
            </a:r>
            <a:endParaRPr lang="en-US" sz="4000" b="1" dirty="0">
              <a:solidFill>
                <a:srgbClr val="FF0000"/>
              </a:solidFill>
            </a:endParaRPr>
          </a:p>
        </p:txBody>
      </p:sp>
      <p:sp>
        <p:nvSpPr>
          <p:cNvPr id="6" name="Rectangle 3"/>
          <p:cNvSpPr>
            <a:spLocks noGrp="1" noChangeArrowheads="1"/>
          </p:cNvSpPr>
          <p:nvPr>
            <p:ph idx="1"/>
          </p:nvPr>
        </p:nvSpPr>
        <p:spPr>
          <a:xfrm>
            <a:off x="2855640" y="332656"/>
            <a:ext cx="8856984" cy="5462067"/>
          </a:xfrm>
        </p:spPr>
        <p:txBody>
          <a:bodyPr>
            <a:noAutofit/>
          </a:bodyPr>
          <a:lstStyle/>
          <a:p>
            <a:pPr marL="0" indent="0">
              <a:buNone/>
            </a:pPr>
            <a:r>
              <a:rPr lang="tr-TR" sz="1800" b="1" dirty="0" smtClean="0">
                <a:solidFill>
                  <a:srgbClr val="FF0000"/>
                </a:solidFill>
              </a:rPr>
              <a:t>6 ADIMDA PAZARLAMA</a:t>
            </a:r>
          </a:p>
          <a:p>
            <a:pPr marL="0" indent="0">
              <a:buNone/>
            </a:pPr>
            <a:endParaRPr lang="tr-TR" sz="1800" b="1" dirty="0" smtClean="0">
              <a:solidFill>
                <a:srgbClr val="FF0000"/>
              </a:solidFill>
            </a:endParaRPr>
          </a:p>
          <a:p>
            <a:pPr marL="0" indent="0">
              <a:buNone/>
            </a:pPr>
            <a:r>
              <a:rPr lang="tr-TR" sz="1800" dirty="0" smtClean="0"/>
              <a:t>Bir </a:t>
            </a:r>
            <a:r>
              <a:rPr lang="tr-TR" sz="1800" dirty="0"/>
              <a:t>profesör, yüksek lisans öğrencilerine pazarlama kavramlarını anlatıyordu:</a:t>
            </a:r>
          </a:p>
          <a:p>
            <a:pPr marL="0" indent="0">
              <a:buNone/>
            </a:pPr>
            <a:endParaRPr lang="tr-TR" sz="1800" dirty="0"/>
          </a:p>
          <a:p>
            <a:pPr marL="0" indent="0" algn="just">
              <a:buNone/>
            </a:pPr>
            <a:r>
              <a:rPr lang="tr-TR" sz="1800" dirty="0"/>
              <a:t>1. Katıldığınız bir partide büyüleyici bir kız gördünüz ve yanına giderek "Çok zenginim. Evlen benimle!" dediniz. Bu, doğrudan pazarlamadır.</a:t>
            </a:r>
          </a:p>
          <a:p>
            <a:pPr marL="0" indent="0" algn="just">
              <a:buNone/>
            </a:pPr>
            <a:r>
              <a:rPr lang="tr-TR" sz="1800" dirty="0" smtClean="0"/>
              <a:t>2</a:t>
            </a:r>
            <a:r>
              <a:rPr lang="tr-TR" sz="1800" dirty="0"/>
              <a:t>. Bir grup arkadaşınızla katıldığınız partide büyüleyici bir kız gördünüz. Arkadaşlarınızdan biri kızın yanına gitti ve sizi işaret ederek kıza "O çok zengin. Evlen onunla!" dedi. Bu, reklamdır.</a:t>
            </a:r>
          </a:p>
          <a:p>
            <a:pPr marL="0" indent="0" algn="just">
              <a:buNone/>
            </a:pPr>
            <a:r>
              <a:rPr lang="tr-TR" sz="1800" dirty="0" smtClean="0"/>
              <a:t>3</a:t>
            </a:r>
            <a:r>
              <a:rPr lang="tr-TR" sz="1800" dirty="0"/>
              <a:t>. Katıldığınız partide büyüleyici bir kız gördünüz ve yanına gidip telefon numarasını aldınız. Ertesi gün arayıp "Çok zenginim. Evlen benimle!" dediniz. Bu, tele-pazarlamadır.</a:t>
            </a:r>
          </a:p>
          <a:p>
            <a:pPr marL="0" indent="0" algn="just">
              <a:buNone/>
            </a:pPr>
            <a:r>
              <a:rPr lang="tr-TR" sz="1800" dirty="0" smtClean="0"/>
              <a:t>4</a:t>
            </a:r>
            <a:r>
              <a:rPr lang="tr-TR" sz="1800" dirty="0"/>
              <a:t>. Katıldığınız partide büyüleyici bir kız gördünüz. Kalkıp kravatınızı düzelttiniz, ona doğru yürüyüp içkisini tazelediniz, arabanın kapısını açtınız, çantasını düşürünce eğilip aldınız, küçük bir gezinti teklif ettiniz ve sonra "Bu arada ben çok zenginim. Benimle evlenir misin?" dediniz. Bu, halkla ilişkilerdir.</a:t>
            </a:r>
          </a:p>
          <a:p>
            <a:pPr marL="0" indent="0" algn="just">
              <a:buNone/>
            </a:pPr>
            <a:r>
              <a:rPr lang="tr-TR" sz="1800" dirty="0" smtClean="0"/>
              <a:t>5</a:t>
            </a:r>
            <a:r>
              <a:rPr lang="tr-TR" sz="1800" dirty="0"/>
              <a:t>. Katıldığınız bir partide büyüleyici bir kız gördünüz. Yanınıza geldi ve "Duyduğuma göre çok zenginmişsiniz. Benimle evlenir misiniz?" dedi. Bu, marka bilinirliğidir.</a:t>
            </a:r>
          </a:p>
          <a:p>
            <a:pPr marL="0" indent="0" algn="just">
              <a:buNone/>
            </a:pPr>
            <a:r>
              <a:rPr lang="tr-TR" sz="1800" dirty="0" smtClean="0"/>
              <a:t>6</a:t>
            </a:r>
            <a:r>
              <a:rPr lang="tr-TR" sz="1800" dirty="0"/>
              <a:t>. Katıldığınız bir partide büyüleyici bir kız gördünüz. Yanına yaklaşıp "Ben çok zenginim. Evlen benimle!" dediniz. Suratınıza okkalı bir tokat yapıştırdı. Bu, müşteri geri-bildirimidir. (Alıntıdır</a:t>
            </a:r>
            <a:r>
              <a:rPr lang="tr-TR" sz="1800" dirty="0" smtClean="0"/>
              <a:t>)</a:t>
            </a:r>
            <a:endParaRPr lang="tr-TR" sz="1800" dirty="0"/>
          </a:p>
        </p:txBody>
      </p:sp>
    </p:spTree>
    <p:extLst>
      <p:ext uri="{BB962C8B-B14F-4D97-AF65-F5344CB8AC3E}">
        <p14:creationId xmlns:p14="http://schemas.microsoft.com/office/powerpoint/2010/main" xmlns="" val="38142019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Yönetimi</a:t>
            </a:r>
            <a:endParaRPr lang="en-US" sz="4000" b="1" dirty="0">
              <a:solidFill>
                <a:srgbClr val="FF0000"/>
              </a:solidFill>
            </a:endParaRPr>
          </a:p>
        </p:txBody>
      </p:sp>
      <p:sp>
        <p:nvSpPr>
          <p:cNvPr id="6" name="Rectangle 3"/>
          <p:cNvSpPr>
            <a:spLocks noGrp="1" noChangeArrowheads="1"/>
          </p:cNvSpPr>
          <p:nvPr>
            <p:ph idx="1"/>
          </p:nvPr>
        </p:nvSpPr>
        <p:spPr>
          <a:xfrm>
            <a:off x="3359696" y="1268761"/>
            <a:ext cx="6984776" cy="1656184"/>
          </a:xfrm>
        </p:spPr>
        <p:txBody>
          <a:bodyPr>
            <a:noAutofit/>
          </a:bodyPr>
          <a:lstStyle/>
          <a:p>
            <a:pPr marL="0" indent="0" algn="just">
              <a:buNone/>
            </a:pPr>
            <a:r>
              <a:rPr lang="tr-TR" sz="2000" dirty="0">
                <a:solidFill>
                  <a:srgbClr val="0070C0"/>
                </a:solidFill>
                <a:latin typeface="Times New Roman" pitchFamily="18" charset="0"/>
              </a:rPr>
              <a:t>Risk yönetimi, karşılaşılan risklerin tespit edilmesi, bunların olumlu ya da olumsuz etkilerinin belirlenmesi, bu çerçevede risklerle nasıl baş edileceğinin tespit edilmesi,  belirlenen bu yöntemlerin uygulanması ve son olarak da elde edilen sonuçların </a:t>
            </a:r>
            <a:r>
              <a:rPr lang="tr-TR" sz="2000" dirty="0" smtClean="0">
                <a:solidFill>
                  <a:srgbClr val="0070C0"/>
                </a:solidFill>
                <a:latin typeface="Times New Roman" pitchFamily="18" charset="0"/>
              </a:rPr>
              <a:t>incelenmesidir.</a:t>
            </a:r>
          </a:p>
          <a:p>
            <a:pPr marL="0" indent="0" algn="just">
              <a:buNone/>
            </a:pPr>
            <a:r>
              <a:rPr lang="tr-TR" sz="2000" dirty="0" smtClean="0">
                <a:solidFill>
                  <a:srgbClr val="0070C0"/>
                </a:solidFill>
                <a:latin typeface="Times New Roman" pitchFamily="18" charset="0"/>
              </a:rPr>
              <a:t>Risk yönetimi ile riskli bir durumun yaratacağı olumsuz etkilerin en aza indirilmesi ya da pozitif sonuçların –eğer varsa- mümkün olabildiğince fazlalaştırılması sağlanmaya çalışılır.</a:t>
            </a:r>
            <a:endParaRPr lang="tr-TR" sz="2000" dirty="0">
              <a:solidFill>
                <a:srgbClr val="0070C0"/>
              </a:solidFill>
              <a:latin typeface="Times New Roman" pitchFamily="18" charset="0"/>
            </a:endParaRPr>
          </a:p>
        </p:txBody>
      </p:sp>
      <p:pic>
        <p:nvPicPr>
          <p:cNvPr id="4" name="Picture 14" descr="http://t1.gstatic.com/images?q=tbn:vES9Wi0KK0QGUM:http://www.teknolojihaber.org/wp-content/uploads/2009/10/risk.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31904" y="3861048"/>
            <a:ext cx="3480387"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74589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 Süreci</a:t>
            </a:r>
            <a:endParaRPr lang="en-US" sz="4000" b="1" dirty="0">
              <a:solidFill>
                <a:srgbClr val="FF0000"/>
              </a:solidFill>
            </a:endParaRPr>
          </a:p>
        </p:txBody>
      </p:sp>
      <p:sp>
        <p:nvSpPr>
          <p:cNvPr id="6" name="Rectangle 3"/>
          <p:cNvSpPr>
            <a:spLocks noGrp="1" noChangeArrowheads="1"/>
          </p:cNvSpPr>
          <p:nvPr>
            <p:ph idx="1"/>
          </p:nvPr>
        </p:nvSpPr>
        <p:spPr>
          <a:xfrm>
            <a:off x="2927648" y="620688"/>
            <a:ext cx="8280920" cy="5616624"/>
          </a:xfrm>
        </p:spPr>
        <p:txBody>
          <a:bodyPr>
            <a:normAutofit fontScale="92500"/>
          </a:bodyPr>
          <a:lstStyle/>
          <a:p>
            <a:pPr marL="266700" indent="-266700" algn="just">
              <a:buNone/>
            </a:pPr>
            <a:r>
              <a:rPr lang="tr-TR" sz="2200" dirty="0" smtClean="0">
                <a:solidFill>
                  <a:srgbClr val="CC0000"/>
                </a:solidFill>
                <a:latin typeface="Times New Roman" pitchFamily="18" charset="0"/>
              </a:rPr>
              <a:t>1-Stratejik Hedeflerin </a:t>
            </a:r>
            <a:r>
              <a:rPr lang="tr-TR" sz="2200" dirty="0">
                <a:solidFill>
                  <a:srgbClr val="CC0000"/>
                </a:solidFill>
                <a:latin typeface="Times New Roman" pitchFamily="18" charset="0"/>
              </a:rPr>
              <a:t>B</a:t>
            </a:r>
            <a:r>
              <a:rPr lang="tr-TR" sz="2200" dirty="0" smtClean="0">
                <a:solidFill>
                  <a:srgbClr val="CC0000"/>
                </a:solidFill>
                <a:latin typeface="Times New Roman" pitchFamily="18" charset="0"/>
              </a:rPr>
              <a:t>elirlenmesi</a:t>
            </a:r>
            <a:r>
              <a:rPr lang="tr-TR" sz="2200" dirty="0">
                <a:solidFill>
                  <a:srgbClr val="CC0000"/>
                </a:solidFill>
                <a:latin typeface="Times New Roman" pitchFamily="18" charset="0"/>
              </a:rPr>
              <a:t>:</a:t>
            </a:r>
            <a:r>
              <a:rPr lang="tr-TR" sz="2200" dirty="0">
                <a:solidFill>
                  <a:srgbClr val="333399"/>
                </a:solidFill>
                <a:latin typeface="Times New Roman" pitchFamily="18" charset="0"/>
              </a:rPr>
              <a:t> </a:t>
            </a:r>
            <a:r>
              <a:rPr lang="tr-TR" sz="2200" dirty="0" smtClean="0">
                <a:solidFill>
                  <a:srgbClr val="333399"/>
                </a:solidFill>
                <a:latin typeface="Times New Roman" pitchFamily="18" charset="0"/>
              </a:rPr>
              <a:t>Risk yönetim sürecinin ilk adımı, sürecin yürütüleceği organizasyonun stratejik hedeflerinin belirlenmesidir. Risk yönetimi, organizasyonun stratejik hedefleri ile uyumlu olmalıdır.</a:t>
            </a:r>
            <a:endParaRPr lang="tr-TR" sz="2200" dirty="0">
              <a:solidFill>
                <a:srgbClr val="333399"/>
              </a:solidFill>
              <a:latin typeface="Times New Roman" pitchFamily="18" charset="0"/>
            </a:endParaRPr>
          </a:p>
          <a:p>
            <a:pPr marL="571500" indent="-571500" algn="just">
              <a:buNone/>
            </a:pPr>
            <a:endParaRPr lang="tr-TR" sz="2200" dirty="0">
              <a:solidFill>
                <a:srgbClr val="333399"/>
              </a:solidFill>
              <a:latin typeface="Times New Roman" pitchFamily="18" charset="0"/>
            </a:endParaRPr>
          </a:p>
          <a:p>
            <a:pPr marL="266700" indent="-266700" algn="just">
              <a:buNone/>
            </a:pPr>
            <a:r>
              <a:rPr lang="tr-TR" sz="2200" dirty="0" smtClean="0">
                <a:solidFill>
                  <a:srgbClr val="CC0000"/>
                </a:solidFill>
                <a:latin typeface="Times New Roman" pitchFamily="18" charset="0"/>
              </a:rPr>
              <a:t>2-Risk Saptaması:</a:t>
            </a:r>
            <a:r>
              <a:rPr lang="tr-TR" sz="2200" dirty="0" smtClean="0">
                <a:solidFill>
                  <a:srgbClr val="333399"/>
                </a:solidFill>
                <a:latin typeface="Times New Roman" pitchFamily="18" charset="0"/>
              </a:rPr>
              <a:t> Risk analizi ve risk değerlemesine ilişkin bütün süreçler olarak tanımlanabilecek risk saptaması iki alt süreçten oluşur:</a:t>
            </a:r>
          </a:p>
          <a:p>
            <a:pPr marL="895350" indent="-895350" algn="just">
              <a:buNone/>
            </a:pPr>
            <a:r>
              <a:rPr lang="tr-TR" sz="2200" dirty="0" smtClean="0">
                <a:solidFill>
                  <a:srgbClr val="CC0000"/>
                </a:solidFill>
                <a:latin typeface="Times New Roman" pitchFamily="18" charset="0"/>
              </a:rPr>
              <a:t>		a) Risk Analizi: </a:t>
            </a:r>
            <a:r>
              <a:rPr lang="tr-TR" sz="2200" dirty="0">
                <a:solidFill>
                  <a:srgbClr val="333399"/>
                </a:solidFill>
                <a:latin typeface="Times New Roman" pitchFamily="18" charset="0"/>
              </a:rPr>
              <a:t>Risk bileşenlerinin tanımlanması ve böylelikle riske ilişkin değerlendirmelerin yapılması amacıyla bilgilerin </a:t>
            </a:r>
            <a:r>
              <a:rPr lang="tr-TR" sz="2200" dirty="0" smtClean="0">
                <a:solidFill>
                  <a:srgbClr val="333399"/>
                </a:solidFill>
                <a:latin typeface="Times New Roman" pitchFamily="18" charset="0"/>
              </a:rPr>
              <a:t>sistematik </a:t>
            </a:r>
            <a:r>
              <a:rPr lang="tr-TR" sz="2200" dirty="0">
                <a:solidFill>
                  <a:srgbClr val="333399"/>
                </a:solidFill>
                <a:latin typeface="Times New Roman" pitchFamily="18" charset="0"/>
              </a:rPr>
              <a:t>kullanımıdır. Üç temel aşamadan oluşur</a:t>
            </a:r>
            <a:r>
              <a:rPr lang="tr-TR" sz="2200" dirty="0" smtClean="0">
                <a:solidFill>
                  <a:srgbClr val="333399"/>
                </a:solidFill>
                <a:latin typeface="Times New Roman" pitchFamily="18" charset="0"/>
              </a:rPr>
              <a:t>:</a:t>
            </a:r>
          </a:p>
          <a:p>
            <a:pPr marL="1885950" indent="-1885950" algn="just">
              <a:buNone/>
            </a:pPr>
            <a:r>
              <a:rPr lang="tr-TR" sz="2200" dirty="0">
                <a:solidFill>
                  <a:srgbClr val="333399"/>
                </a:solidFill>
                <a:latin typeface="Times New Roman" pitchFamily="18" charset="0"/>
              </a:rPr>
              <a:t>	</a:t>
            </a:r>
            <a:r>
              <a:rPr lang="tr-TR" sz="2200" i="1" dirty="0">
                <a:solidFill>
                  <a:srgbClr val="CC0000"/>
                </a:solidFill>
                <a:latin typeface="Times New Roman" pitchFamily="18" charset="0"/>
              </a:rPr>
              <a:t>Riskin Belirlenmesi: </a:t>
            </a:r>
            <a:r>
              <a:rPr lang="tr-TR" sz="2200" dirty="0" smtClean="0">
                <a:solidFill>
                  <a:srgbClr val="333399"/>
                </a:solidFill>
                <a:latin typeface="Times New Roman" pitchFamily="18" charset="0"/>
              </a:rPr>
              <a:t>Belirsizliğe ne ölçüde maruz kalındığını tanımlamaktadır.</a:t>
            </a:r>
          </a:p>
          <a:p>
            <a:pPr marL="1885950" indent="-1885950" algn="just">
              <a:buNone/>
            </a:pPr>
            <a:r>
              <a:rPr lang="tr-TR" sz="2200" dirty="0">
                <a:solidFill>
                  <a:srgbClr val="333399"/>
                </a:solidFill>
                <a:latin typeface="Times New Roman" pitchFamily="18" charset="0"/>
              </a:rPr>
              <a:t>	</a:t>
            </a:r>
            <a:r>
              <a:rPr lang="tr-TR" sz="2200" i="1" dirty="0">
                <a:solidFill>
                  <a:srgbClr val="CC0000"/>
                </a:solidFill>
                <a:latin typeface="Times New Roman" pitchFamily="18" charset="0"/>
              </a:rPr>
              <a:t>Riskin Tanımlanması: </a:t>
            </a:r>
            <a:r>
              <a:rPr lang="tr-TR" sz="2200" dirty="0" smtClean="0">
                <a:solidFill>
                  <a:srgbClr val="333399"/>
                </a:solidFill>
                <a:latin typeface="Times New Roman" pitchFamily="18" charset="0"/>
              </a:rPr>
              <a:t>Bir önceki aşamada belirlenmiş olan riskler, riskin tanımlanması aşamasında daha sistematik olarak düzenlenir ve sınıflandırılır.</a:t>
            </a:r>
          </a:p>
          <a:p>
            <a:pPr marL="1885950" indent="-1885950" algn="just">
              <a:buNone/>
            </a:pPr>
            <a:r>
              <a:rPr lang="tr-TR" sz="2200" dirty="0">
                <a:solidFill>
                  <a:srgbClr val="333399"/>
                </a:solidFill>
                <a:latin typeface="Times New Roman" pitchFamily="18" charset="0"/>
              </a:rPr>
              <a:t>	</a:t>
            </a:r>
            <a:r>
              <a:rPr lang="tr-TR" sz="2200" i="1" dirty="0">
                <a:solidFill>
                  <a:srgbClr val="CC0000"/>
                </a:solidFill>
                <a:latin typeface="Times New Roman" pitchFamily="18" charset="0"/>
              </a:rPr>
              <a:t>Riskin Tahmin Edilmesi: </a:t>
            </a:r>
            <a:r>
              <a:rPr lang="tr-TR" sz="2200" dirty="0" smtClean="0">
                <a:solidFill>
                  <a:srgbClr val="333399"/>
                </a:solidFill>
                <a:latin typeface="Times New Roman" pitchFamily="18" charset="0"/>
              </a:rPr>
              <a:t>Riskin gerçekleşme olasılığının ve muhtemel sonuçlarının sayısal, sözel ya da yarı sayısal-yarı sözel olarak belirlenmesi riskin tahmin edilme sürecidir.</a:t>
            </a:r>
            <a:endParaRPr lang="tr-TR" sz="2200" dirty="0">
              <a:solidFill>
                <a:srgbClr val="333399"/>
              </a:solidFill>
              <a:latin typeface="Times New Roman" pitchFamily="18" charset="0"/>
            </a:endParaRPr>
          </a:p>
          <a:p>
            <a:pPr marL="266700" indent="-266700" algn="just">
              <a:buNone/>
            </a:pPr>
            <a:endParaRPr lang="tr-TR" sz="2200" dirty="0">
              <a:solidFill>
                <a:srgbClr val="333399"/>
              </a:solidFill>
              <a:latin typeface="Times New Roman" pitchFamily="18" charset="0"/>
            </a:endParaRPr>
          </a:p>
          <a:p>
            <a:pPr marL="266700" indent="-266700" algn="just">
              <a:buNone/>
            </a:pPr>
            <a:endParaRPr lang="tr-TR" sz="2000" dirty="0" smtClean="0">
              <a:solidFill>
                <a:srgbClr val="333399"/>
              </a:solidFill>
              <a:latin typeface="Times New Roman" pitchFamily="18" charset="0"/>
            </a:endParaRPr>
          </a:p>
          <a:p>
            <a:pPr marL="266700" indent="-266700" algn="just">
              <a:buNone/>
            </a:pPr>
            <a:endParaRPr lang="tr-TR" sz="2000" dirty="0" smtClean="0">
              <a:solidFill>
                <a:srgbClr val="333399"/>
              </a:solidFill>
              <a:latin typeface="Times New Roman" pitchFamily="18" charset="0"/>
            </a:endParaRPr>
          </a:p>
          <a:p>
            <a:pPr marL="266700" indent="-266700" algn="just">
              <a:buNone/>
            </a:pPr>
            <a:endParaRPr lang="tr-TR" sz="2000" dirty="0">
              <a:solidFill>
                <a:srgbClr val="333399"/>
              </a:solidFill>
              <a:latin typeface="Times New Roman" pitchFamily="18" charset="0"/>
            </a:endParaRPr>
          </a:p>
          <a:p>
            <a:pPr marL="266700" indent="-266700" algn="just">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30273933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Yönetimi</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4968552"/>
          </a:xfrm>
        </p:spPr>
        <p:txBody>
          <a:bodyPr>
            <a:normAutofit fontScale="92500" lnSpcReduction="10000"/>
          </a:bodyPr>
          <a:lstStyle/>
          <a:p>
            <a:pPr marL="0" indent="0" algn="just">
              <a:lnSpc>
                <a:spcPct val="80000"/>
              </a:lnSpc>
              <a:buNone/>
            </a:pPr>
            <a:r>
              <a:rPr lang="tr-TR" sz="2200" dirty="0">
                <a:solidFill>
                  <a:srgbClr val="333399"/>
                </a:solidFill>
                <a:latin typeface="Times New Roman" pitchFamily="18" charset="0"/>
              </a:rPr>
              <a:t>Risk analizinde önemli olan nokta, alınan riskin ne olduğunun bilinmesidir. Günlük yaşantımızda sürekli risk yönetimini uygularız.</a:t>
            </a:r>
          </a:p>
          <a:p>
            <a:pPr marL="895350" algn="just">
              <a:lnSpc>
                <a:spcPct val="80000"/>
              </a:lnSpc>
              <a:buFont typeface="Wingdings" pitchFamily="2" charset="2"/>
              <a:buChar char="ü"/>
            </a:pPr>
            <a:r>
              <a:rPr lang="tr-TR" sz="2200" dirty="0">
                <a:solidFill>
                  <a:srgbClr val="333399"/>
                </a:solidFill>
                <a:latin typeface="Times New Roman" pitchFamily="18" charset="0"/>
              </a:rPr>
              <a:t>Otobüse binmek taksiye göre ucuzdur. Ancak geç kalma riski yükseldiğinde pahalı aracı tercih edebiliriz. </a:t>
            </a:r>
          </a:p>
          <a:p>
            <a:pPr marL="895350" algn="just">
              <a:lnSpc>
                <a:spcPct val="80000"/>
              </a:lnSpc>
              <a:buFont typeface="Wingdings" pitchFamily="2" charset="2"/>
              <a:buChar char="ü"/>
            </a:pPr>
            <a:r>
              <a:rPr lang="tr-TR" sz="2200" dirty="0">
                <a:solidFill>
                  <a:srgbClr val="333399"/>
                </a:solidFill>
                <a:latin typeface="Times New Roman" pitchFamily="18" charset="0"/>
              </a:rPr>
              <a:t>Evimizi yangına karşı sigorta yaptırmayarak risk alabiliriz. </a:t>
            </a:r>
          </a:p>
          <a:p>
            <a:pPr marL="895350" algn="just">
              <a:lnSpc>
                <a:spcPct val="80000"/>
              </a:lnSpc>
              <a:buFont typeface="Wingdings" pitchFamily="2" charset="2"/>
              <a:buChar char="ü"/>
            </a:pPr>
            <a:r>
              <a:rPr lang="tr-TR" sz="2200" dirty="0">
                <a:solidFill>
                  <a:srgbClr val="333399"/>
                </a:solidFill>
                <a:latin typeface="Times New Roman" pitchFamily="18" charset="0"/>
              </a:rPr>
              <a:t>Köpek ısırdığında hemen aşı olarak kuduz riskini yok etmeye çalışırız. </a:t>
            </a:r>
          </a:p>
          <a:p>
            <a:pPr marL="895350" algn="just">
              <a:lnSpc>
                <a:spcPct val="80000"/>
              </a:lnSpc>
              <a:buFont typeface="Wingdings" pitchFamily="2" charset="2"/>
              <a:buChar char="ü"/>
            </a:pPr>
            <a:r>
              <a:rPr lang="tr-TR" sz="2200" dirty="0">
                <a:solidFill>
                  <a:srgbClr val="333399"/>
                </a:solidFill>
                <a:latin typeface="Times New Roman" pitchFamily="18" charset="0"/>
              </a:rPr>
              <a:t>Kanser riskini göze alarak sigara içmeyi sürdürebiliriz. </a:t>
            </a:r>
          </a:p>
          <a:p>
            <a:pPr marL="895350" algn="just">
              <a:lnSpc>
                <a:spcPct val="80000"/>
              </a:lnSpc>
              <a:buFont typeface="Wingdings" pitchFamily="2" charset="2"/>
              <a:buChar char="ü"/>
            </a:pPr>
            <a:r>
              <a:rPr lang="tr-TR" sz="2200" dirty="0">
                <a:solidFill>
                  <a:srgbClr val="333399"/>
                </a:solidFill>
                <a:latin typeface="Times New Roman" pitchFamily="18" charset="0"/>
              </a:rPr>
              <a:t>Sabah evden çıkarken bulutlu havada şemsiye almayarak olası bir yağmurda ıslanmayı göze almış oluruz, </a:t>
            </a:r>
          </a:p>
          <a:p>
            <a:pPr marL="895350" algn="just">
              <a:lnSpc>
                <a:spcPct val="80000"/>
              </a:lnSpc>
              <a:buFont typeface="Wingdings" pitchFamily="2" charset="2"/>
              <a:buChar char="ü"/>
            </a:pPr>
            <a:r>
              <a:rPr lang="tr-TR" sz="2200" dirty="0">
                <a:solidFill>
                  <a:srgbClr val="333399"/>
                </a:solidFill>
                <a:latin typeface="Times New Roman" pitchFamily="18" charset="0"/>
              </a:rPr>
              <a:t>Cep telefonları ve baz istasyonları için de durum aynıdır. </a:t>
            </a:r>
            <a:endParaRPr lang="tr-TR" sz="2200" dirty="0" smtClean="0">
              <a:solidFill>
                <a:srgbClr val="333399"/>
              </a:solidFill>
              <a:latin typeface="Times New Roman" pitchFamily="18" charset="0"/>
            </a:endParaRPr>
          </a:p>
          <a:p>
            <a:pPr marL="0" indent="0" algn="just">
              <a:lnSpc>
                <a:spcPct val="80000"/>
              </a:lnSpc>
              <a:buNone/>
            </a:pPr>
            <a:endParaRPr lang="tr-TR" sz="2200" dirty="0">
              <a:solidFill>
                <a:srgbClr val="333399"/>
              </a:solidFill>
              <a:latin typeface="Times New Roman" pitchFamily="18" charset="0"/>
            </a:endParaRPr>
          </a:p>
          <a:p>
            <a:pPr marL="0" indent="0" algn="just">
              <a:lnSpc>
                <a:spcPct val="80000"/>
              </a:lnSpc>
              <a:buNone/>
            </a:pPr>
            <a:r>
              <a:rPr lang="tr-TR" sz="2200" dirty="0">
                <a:solidFill>
                  <a:srgbClr val="333399"/>
                </a:solidFill>
                <a:latin typeface="Times New Roman" pitchFamily="18" charset="0"/>
              </a:rPr>
              <a:t>Herhangi bir olay hakkında henüz olumsuz etkilerin gözlenmemesi olumsuz etkilerin olmayacağı anlamına gelmez. Olası riskler bütün açıklığıyla ele alınmalı ve  risk yönetimi çalıştırılmalıdır. Cep telefonları kullanımı “kişisel risk yönetimi”, baz istasyonları ise “toplumsal risk yönetimi” olarak düşünülmelidir.</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38717744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 Süreci</a:t>
            </a:r>
            <a:endParaRPr lang="en-US" sz="4000" b="1" dirty="0">
              <a:solidFill>
                <a:srgbClr val="FF0000"/>
              </a:solidFill>
            </a:endParaRPr>
          </a:p>
        </p:txBody>
      </p:sp>
      <p:sp>
        <p:nvSpPr>
          <p:cNvPr id="6" name="Rectangle 3"/>
          <p:cNvSpPr>
            <a:spLocks noGrp="1" noChangeArrowheads="1"/>
          </p:cNvSpPr>
          <p:nvPr>
            <p:ph idx="1"/>
          </p:nvPr>
        </p:nvSpPr>
        <p:spPr>
          <a:xfrm>
            <a:off x="2927648" y="620688"/>
            <a:ext cx="8280920" cy="5616624"/>
          </a:xfrm>
        </p:spPr>
        <p:txBody>
          <a:bodyPr>
            <a:normAutofit/>
          </a:bodyPr>
          <a:lstStyle/>
          <a:p>
            <a:pPr marL="266700" indent="-266700" algn="just">
              <a:buNone/>
            </a:pPr>
            <a:r>
              <a:rPr lang="tr-TR" sz="2200" dirty="0" smtClean="0">
                <a:solidFill>
                  <a:srgbClr val="CC0000"/>
                </a:solidFill>
                <a:latin typeface="Times New Roman" pitchFamily="18" charset="0"/>
              </a:rPr>
              <a:t>2-Risk Saptaması:</a:t>
            </a:r>
            <a:r>
              <a:rPr lang="tr-TR" sz="2200" dirty="0" smtClean="0">
                <a:solidFill>
                  <a:srgbClr val="333399"/>
                </a:solidFill>
                <a:latin typeface="Times New Roman" pitchFamily="18" charset="0"/>
              </a:rPr>
              <a:t> Risk analizi ve risk değerlemesine ilişkin bütün süreçler olarak tanımlanabilecek risk saptaması iki alt süreçten oluşur:</a:t>
            </a:r>
          </a:p>
          <a:p>
            <a:pPr marL="895350" indent="-895350" algn="just">
              <a:buNone/>
            </a:pPr>
            <a:r>
              <a:rPr lang="tr-TR" sz="2200" dirty="0" smtClean="0">
                <a:solidFill>
                  <a:srgbClr val="CC0000"/>
                </a:solidFill>
                <a:latin typeface="Times New Roman" pitchFamily="18" charset="0"/>
              </a:rPr>
              <a:t>		b) Riskin Değerlendirilmesi: </a:t>
            </a:r>
            <a:r>
              <a:rPr lang="tr-TR" sz="2200" dirty="0" smtClean="0">
                <a:solidFill>
                  <a:srgbClr val="333399"/>
                </a:solidFill>
                <a:latin typeface="Times New Roman" pitchFamily="18" charset="0"/>
              </a:rPr>
              <a:t>Bu aşamada, tahmin edilmiş riskler organizasyon tarafından belirlenmiş risk kriterleri ile kıyaslanır.</a:t>
            </a:r>
          </a:p>
          <a:p>
            <a:pPr marL="0" indent="0">
              <a:buNone/>
            </a:pPr>
            <a:r>
              <a:rPr lang="tr-TR" sz="2200" dirty="0" smtClean="0">
                <a:solidFill>
                  <a:srgbClr val="333399"/>
                </a:solidFill>
                <a:latin typeface="Times New Roman" pitchFamily="18" charset="0"/>
              </a:rPr>
              <a:t>		</a:t>
            </a:r>
            <a:r>
              <a:rPr lang="tr-TR" sz="2000" dirty="0" smtClean="0">
                <a:solidFill>
                  <a:srgbClr val="CC3300"/>
                </a:solidFill>
                <a:latin typeface="Times New Roman" pitchFamily="18" charset="0"/>
              </a:rPr>
              <a:t>Risk </a:t>
            </a:r>
            <a:r>
              <a:rPr lang="tr-TR" sz="2000" dirty="0">
                <a:solidFill>
                  <a:srgbClr val="CC3300"/>
                </a:solidFill>
                <a:latin typeface="Times New Roman" pitchFamily="18" charset="0"/>
              </a:rPr>
              <a:t>değerlendirmesi aşağıdaki sorulara cevap arar</a:t>
            </a:r>
            <a:r>
              <a:rPr lang="en-GB" sz="2000" dirty="0">
                <a:solidFill>
                  <a:srgbClr val="CC3300"/>
                </a:solidFill>
                <a:latin typeface="Times New Roman" pitchFamily="18" charset="0"/>
              </a:rPr>
              <a:t>: </a:t>
            </a:r>
          </a:p>
          <a:p>
            <a:pPr marL="2241550">
              <a:buFont typeface="Wingdings" pitchFamily="2" charset="2"/>
              <a:buChar char="ü"/>
            </a:pPr>
            <a:r>
              <a:rPr lang="en-GB" sz="2000" dirty="0">
                <a:solidFill>
                  <a:srgbClr val="333399"/>
                </a:solidFill>
                <a:latin typeface="Times New Roman" pitchFamily="18" charset="0"/>
              </a:rPr>
              <a:t>  </a:t>
            </a:r>
            <a:r>
              <a:rPr lang="tr-TR" sz="2000" dirty="0" smtClean="0">
                <a:solidFill>
                  <a:srgbClr val="333399"/>
                </a:solidFill>
                <a:latin typeface="Times New Roman" pitchFamily="18" charset="0"/>
              </a:rPr>
              <a:t>Ne </a:t>
            </a:r>
            <a:r>
              <a:rPr lang="tr-TR" sz="2000" dirty="0">
                <a:solidFill>
                  <a:srgbClr val="333399"/>
                </a:solidFill>
                <a:latin typeface="Times New Roman" pitchFamily="18" charset="0"/>
              </a:rPr>
              <a:t>yanlış gidebilir?</a:t>
            </a:r>
            <a:endParaRPr lang="en-GB" sz="2000" dirty="0">
              <a:solidFill>
                <a:srgbClr val="333399"/>
              </a:solidFill>
              <a:latin typeface="Times New Roman" pitchFamily="18" charset="0"/>
            </a:endParaRPr>
          </a:p>
          <a:p>
            <a:pPr marL="2241550">
              <a:buFont typeface="Wingdings" pitchFamily="2" charset="2"/>
              <a:buChar char="ü"/>
            </a:pPr>
            <a:r>
              <a:rPr lang="en-GB" sz="2000" dirty="0">
                <a:solidFill>
                  <a:srgbClr val="333399"/>
                </a:solidFill>
                <a:latin typeface="Times New Roman" pitchFamily="18" charset="0"/>
              </a:rPr>
              <a:t>  </a:t>
            </a:r>
            <a:r>
              <a:rPr lang="tr-TR" sz="2000" dirty="0" smtClean="0">
                <a:solidFill>
                  <a:srgbClr val="333399"/>
                </a:solidFill>
                <a:latin typeface="Times New Roman" pitchFamily="18" charset="0"/>
              </a:rPr>
              <a:t>Bunun </a:t>
            </a:r>
            <a:r>
              <a:rPr lang="tr-TR" sz="2000" dirty="0">
                <a:solidFill>
                  <a:srgbClr val="333399"/>
                </a:solidFill>
                <a:latin typeface="Times New Roman" pitchFamily="18" charset="0"/>
              </a:rPr>
              <a:t>olasılığı nedir?</a:t>
            </a:r>
            <a:endParaRPr lang="en-GB" sz="2000" dirty="0">
              <a:solidFill>
                <a:srgbClr val="333399"/>
              </a:solidFill>
              <a:latin typeface="Times New Roman" pitchFamily="18" charset="0"/>
            </a:endParaRPr>
          </a:p>
          <a:p>
            <a:pPr marL="2241550">
              <a:buFont typeface="Wingdings" pitchFamily="2" charset="2"/>
              <a:buChar char="ü"/>
            </a:pPr>
            <a:r>
              <a:rPr lang="en-GB" sz="2000" dirty="0">
                <a:solidFill>
                  <a:srgbClr val="333399"/>
                </a:solidFill>
                <a:latin typeface="Times New Roman" pitchFamily="18" charset="0"/>
              </a:rPr>
              <a:t>  </a:t>
            </a:r>
            <a:r>
              <a:rPr lang="tr-TR" sz="2000" dirty="0" smtClean="0">
                <a:solidFill>
                  <a:srgbClr val="333399"/>
                </a:solidFill>
                <a:latin typeface="Times New Roman" pitchFamily="18" charset="0"/>
              </a:rPr>
              <a:t>Olursa </a:t>
            </a:r>
            <a:r>
              <a:rPr lang="tr-TR" sz="2000" dirty="0">
                <a:solidFill>
                  <a:srgbClr val="333399"/>
                </a:solidFill>
                <a:latin typeface="Times New Roman" pitchFamily="18" charset="0"/>
              </a:rPr>
              <a:t>ne tür sonuçlar doğurabilir</a:t>
            </a:r>
            <a:r>
              <a:rPr lang="en-GB" sz="2000" dirty="0">
                <a:solidFill>
                  <a:srgbClr val="333399"/>
                </a:solidFill>
                <a:latin typeface="Times New Roman" pitchFamily="18" charset="0"/>
              </a:rPr>
              <a:t>?</a:t>
            </a:r>
          </a:p>
          <a:p>
            <a:pPr marL="2241550">
              <a:buFont typeface="Wingdings" pitchFamily="2" charset="2"/>
              <a:buChar char="ü"/>
            </a:pPr>
            <a:r>
              <a:rPr lang="en-GB" sz="2000" dirty="0">
                <a:solidFill>
                  <a:srgbClr val="333399"/>
                </a:solidFill>
                <a:latin typeface="Times New Roman" pitchFamily="18" charset="0"/>
              </a:rPr>
              <a:t>  </a:t>
            </a:r>
            <a:r>
              <a:rPr lang="tr-TR" sz="2000" dirty="0" smtClean="0">
                <a:solidFill>
                  <a:srgbClr val="333399"/>
                </a:solidFill>
                <a:latin typeface="Times New Roman" pitchFamily="18" charset="0"/>
              </a:rPr>
              <a:t>Riski </a:t>
            </a:r>
            <a:r>
              <a:rPr lang="tr-TR" sz="2000" dirty="0">
                <a:solidFill>
                  <a:srgbClr val="333399"/>
                </a:solidFill>
                <a:latin typeface="Times New Roman" pitchFamily="18" charset="0"/>
              </a:rPr>
              <a:t>nelerdir</a:t>
            </a:r>
            <a:r>
              <a:rPr lang="en-GB" sz="2000" dirty="0">
                <a:solidFill>
                  <a:srgbClr val="333399"/>
                </a:solidFill>
                <a:latin typeface="Times New Roman" pitchFamily="18" charset="0"/>
              </a:rPr>
              <a:t>?</a:t>
            </a:r>
          </a:p>
          <a:p>
            <a:pPr marL="2241550">
              <a:buFont typeface="Wingdings" pitchFamily="2" charset="2"/>
              <a:buChar char="ü"/>
            </a:pPr>
            <a:r>
              <a:rPr lang="en-GB" sz="2000" dirty="0">
                <a:solidFill>
                  <a:srgbClr val="333399"/>
                </a:solidFill>
                <a:latin typeface="Times New Roman" pitchFamily="18" charset="0"/>
              </a:rPr>
              <a:t>  </a:t>
            </a:r>
            <a:r>
              <a:rPr lang="tr-TR" sz="2000" dirty="0" smtClean="0">
                <a:solidFill>
                  <a:srgbClr val="333399"/>
                </a:solidFill>
                <a:latin typeface="Times New Roman" pitchFamily="18" charset="0"/>
              </a:rPr>
              <a:t>Bu </a:t>
            </a:r>
            <a:r>
              <a:rPr lang="tr-TR" sz="2000" dirty="0">
                <a:solidFill>
                  <a:srgbClr val="333399"/>
                </a:solidFill>
                <a:latin typeface="Times New Roman" pitchFamily="18" charset="0"/>
              </a:rPr>
              <a:t>riskler kabul edilebilir düzeyde midir?</a:t>
            </a:r>
          </a:p>
          <a:p>
            <a:pPr marL="2241550">
              <a:buFont typeface="Wingdings" pitchFamily="2" charset="2"/>
              <a:buChar char="ü"/>
            </a:pPr>
            <a:r>
              <a:rPr lang="en-GB" sz="2000" dirty="0">
                <a:solidFill>
                  <a:srgbClr val="333399"/>
                </a:solidFill>
                <a:latin typeface="Times New Roman" pitchFamily="18" charset="0"/>
              </a:rPr>
              <a:t> </a:t>
            </a:r>
            <a:r>
              <a:rPr lang="tr-TR" sz="2000" dirty="0">
                <a:solidFill>
                  <a:srgbClr val="333399"/>
                </a:solidFill>
                <a:latin typeface="Times New Roman" pitchFamily="18" charset="0"/>
              </a:rPr>
              <a:t> </a:t>
            </a:r>
            <a:r>
              <a:rPr lang="tr-TR" sz="2000" dirty="0" smtClean="0">
                <a:solidFill>
                  <a:srgbClr val="333399"/>
                </a:solidFill>
                <a:latin typeface="Times New Roman" pitchFamily="18" charset="0"/>
              </a:rPr>
              <a:t>Riskler </a:t>
            </a:r>
            <a:r>
              <a:rPr lang="tr-TR" sz="2000" dirty="0">
                <a:solidFill>
                  <a:srgbClr val="333399"/>
                </a:solidFill>
                <a:latin typeface="Times New Roman" pitchFamily="18" charset="0"/>
              </a:rPr>
              <a:t>nasıl azaltılabilir?</a:t>
            </a:r>
            <a:endParaRPr lang="en-AU" sz="2000" dirty="0">
              <a:solidFill>
                <a:srgbClr val="333399"/>
              </a:solidFill>
              <a:latin typeface="Times New Roman" pitchFamily="18" charset="0"/>
            </a:endParaRPr>
          </a:p>
          <a:p>
            <a:pPr marL="266700" indent="-266700" algn="just">
              <a:buNone/>
            </a:pPr>
            <a:endParaRPr lang="tr-TR" sz="2200" dirty="0">
              <a:solidFill>
                <a:srgbClr val="333399"/>
              </a:solidFill>
              <a:latin typeface="Times New Roman" pitchFamily="18" charset="0"/>
            </a:endParaRPr>
          </a:p>
          <a:p>
            <a:pPr marL="266700" indent="-266700" algn="just">
              <a:buNone/>
            </a:pPr>
            <a:endParaRPr lang="tr-TR" sz="2000" dirty="0" smtClean="0">
              <a:solidFill>
                <a:srgbClr val="333399"/>
              </a:solidFill>
              <a:latin typeface="Times New Roman" pitchFamily="18" charset="0"/>
            </a:endParaRPr>
          </a:p>
          <a:p>
            <a:pPr marL="266700" indent="-266700" algn="just">
              <a:buNone/>
            </a:pPr>
            <a:endParaRPr lang="tr-TR" sz="2000" dirty="0" smtClean="0">
              <a:solidFill>
                <a:srgbClr val="333399"/>
              </a:solidFill>
              <a:latin typeface="Times New Roman" pitchFamily="18" charset="0"/>
            </a:endParaRPr>
          </a:p>
          <a:p>
            <a:pPr marL="266700" indent="-266700" algn="just">
              <a:buNone/>
            </a:pPr>
            <a:endParaRPr lang="tr-TR" sz="2000" dirty="0">
              <a:solidFill>
                <a:srgbClr val="333399"/>
              </a:solidFill>
              <a:latin typeface="Times New Roman" pitchFamily="18" charset="0"/>
            </a:endParaRPr>
          </a:p>
          <a:p>
            <a:pPr marL="266700" indent="-266700" algn="just">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39110677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 Süreci</a:t>
            </a:r>
            <a:endParaRPr lang="en-US" sz="4000" b="1" dirty="0">
              <a:solidFill>
                <a:srgbClr val="FF0000"/>
              </a:solidFill>
            </a:endParaRPr>
          </a:p>
        </p:txBody>
      </p:sp>
      <p:sp>
        <p:nvSpPr>
          <p:cNvPr id="6" name="Rectangle 3"/>
          <p:cNvSpPr>
            <a:spLocks noGrp="1" noChangeArrowheads="1"/>
          </p:cNvSpPr>
          <p:nvPr>
            <p:ph idx="1"/>
          </p:nvPr>
        </p:nvSpPr>
        <p:spPr>
          <a:xfrm>
            <a:off x="2927648" y="620688"/>
            <a:ext cx="8280920" cy="5688632"/>
          </a:xfrm>
        </p:spPr>
        <p:txBody>
          <a:bodyPr>
            <a:normAutofit fontScale="92500" lnSpcReduction="20000"/>
          </a:bodyPr>
          <a:lstStyle/>
          <a:p>
            <a:pPr marL="266700" indent="-266700" algn="just">
              <a:buNone/>
            </a:pPr>
            <a:r>
              <a:rPr lang="tr-TR" sz="2200" dirty="0">
                <a:solidFill>
                  <a:srgbClr val="CC0000"/>
                </a:solidFill>
                <a:latin typeface="Times New Roman" pitchFamily="18" charset="0"/>
              </a:rPr>
              <a:t>3</a:t>
            </a:r>
            <a:r>
              <a:rPr lang="tr-TR" sz="2200" dirty="0" smtClean="0">
                <a:solidFill>
                  <a:srgbClr val="CC0000"/>
                </a:solidFill>
                <a:latin typeface="Times New Roman" pitchFamily="18" charset="0"/>
              </a:rPr>
              <a:t>-Risk Yönetim Tekniğinin Seçilmesi:</a:t>
            </a:r>
            <a:r>
              <a:rPr lang="tr-TR" sz="2200" dirty="0" smtClean="0">
                <a:solidFill>
                  <a:srgbClr val="333399"/>
                </a:solidFill>
                <a:latin typeface="Times New Roman" pitchFamily="18" charset="0"/>
              </a:rPr>
              <a:t> Risk değerlendirmelerinin yapılmasından sonra, riskin hangi teknik vasıtasıyla yönetileceğine karar verilmesine sıra gelir. Temel olarak dört ana yöntem vardır:</a:t>
            </a:r>
          </a:p>
          <a:p>
            <a:pPr marL="895350" indent="-895350" algn="just">
              <a:buNone/>
            </a:pPr>
            <a:r>
              <a:rPr lang="tr-TR" sz="2200" dirty="0" smtClean="0">
                <a:solidFill>
                  <a:srgbClr val="CC0000"/>
                </a:solidFill>
                <a:latin typeface="Times New Roman" pitchFamily="18" charset="0"/>
              </a:rPr>
              <a:t>		</a:t>
            </a:r>
            <a:r>
              <a:rPr lang="tr-TR" sz="2200" i="1" dirty="0" smtClean="0">
                <a:solidFill>
                  <a:srgbClr val="CC0000"/>
                </a:solidFill>
                <a:latin typeface="Times New Roman" pitchFamily="18" charset="0"/>
              </a:rPr>
              <a:t>Riskten Kaçınmak: </a:t>
            </a:r>
            <a:r>
              <a:rPr lang="tr-TR" sz="2200" dirty="0" smtClean="0">
                <a:solidFill>
                  <a:srgbClr val="333399"/>
                </a:solidFill>
                <a:latin typeface="Times New Roman" pitchFamily="18" charset="0"/>
              </a:rPr>
              <a:t>Riskli bir durumda bulunmama kararı ya da riskli bir durumdan çekilmek olarak tanımlanabilir. Örneğin; deprem riskine karşı çadırda yaşamak.</a:t>
            </a:r>
          </a:p>
          <a:p>
            <a:pPr marL="895350" indent="-895350" algn="just">
              <a:buNone/>
            </a:pPr>
            <a:endParaRPr lang="tr-TR" sz="2200" dirty="0" smtClean="0">
              <a:solidFill>
                <a:srgbClr val="333399"/>
              </a:solidFill>
              <a:latin typeface="Times New Roman" pitchFamily="18" charset="0"/>
            </a:endParaRPr>
          </a:p>
          <a:p>
            <a:pPr marL="895350" indent="-895350" algn="just">
              <a:buNone/>
            </a:pPr>
            <a:r>
              <a:rPr lang="tr-TR" sz="2200" dirty="0">
                <a:solidFill>
                  <a:srgbClr val="333399"/>
                </a:solidFill>
                <a:latin typeface="Times New Roman" pitchFamily="18" charset="0"/>
              </a:rPr>
              <a:t>	</a:t>
            </a:r>
            <a:r>
              <a:rPr lang="tr-TR" sz="2200" i="1" dirty="0" smtClean="0">
                <a:solidFill>
                  <a:srgbClr val="CC0000"/>
                </a:solidFill>
                <a:latin typeface="Times New Roman" pitchFamily="18" charset="0"/>
              </a:rPr>
              <a:t>Riski Tutmak: </a:t>
            </a:r>
            <a:r>
              <a:rPr lang="tr-TR" sz="2200" dirty="0" smtClean="0">
                <a:solidFill>
                  <a:srgbClr val="333399"/>
                </a:solidFill>
                <a:latin typeface="Times New Roman" pitchFamily="18" charset="0"/>
              </a:rPr>
              <a:t>Riskin varlığı bilinmesine rağmen, bilinçli ya da bilinçsiz olarak hiçbir önlem alınmaması. Örneğin; deprem riskine karşı güvensiz binada oturmaya devam etmek.</a:t>
            </a:r>
          </a:p>
          <a:p>
            <a:pPr marL="895350" indent="-895350" algn="just">
              <a:buNone/>
            </a:pPr>
            <a:endParaRPr lang="tr-TR" sz="2200" dirty="0">
              <a:solidFill>
                <a:srgbClr val="333399"/>
              </a:solidFill>
              <a:latin typeface="Times New Roman" pitchFamily="18" charset="0"/>
            </a:endParaRPr>
          </a:p>
          <a:p>
            <a:pPr marL="895350" indent="-895350" algn="just">
              <a:buNone/>
            </a:pPr>
            <a:r>
              <a:rPr lang="tr-TR" sz="2200" dirty="0" smtClean="0">
                <a:solidFill>
                  <a:srgbClr val="333399"/>
                </a:solidFill>
                <a:latin typeface="Times New Roman" pitchFamily="18" charset="0"/>
              </a:rPr>
              <a:t>	</a:t>
            </a:r>
            <a:r>
              <a:rPr lang="tr-TR" sz="2200" i="1" dirty="0" smtClean="0">
                <a:solidFill>
                  <a:srgbClr val="CC0000"/>
                </a:solidFill>
                <a:latin typeface="Times New Roman" pitchFamily="18" charset="0"/>
              </a:rPr>
              <a:t>Riski Azaltmak: </a:t>
            </a:r>
            <a:r>
              <a:rPr lang="tr-TR" sz="2200" dirty="0" smtClean="0">
                <a:solidFill>
                  <a:srgbClr val="333399"/>
                </a:solidFill>
                <a:latin typeface="Times New Roman" pitchFamily="18" charset="0"/>
              </a:rPr>
              <a:t>Negatif sonucu olabilecek bir olayın meydana gelmemesini ya da meydana gelse dahi etkilerinin azaltılmasını içeren risk azaltma yöntemleridir. Örneğin; deprem riskine karşı, binanın güçlendirilmesi.</a:t>
            </a:r>
          </a:p>
          <a:p>
            <a:pPr marL="895350" indent="-895350" algn="just">
              <a:buNone/>
            </a:pPr>
            <a:endParaRPr lang="tr-TR" sz="2200" dirty="0">
              <a:solidFill>
                <a:srgbClr val="333399"/>
              </a:solidFill>
              <a:latin typeface="Times New Roman" pitchFamily="18" charset="0"/>
            </a:endParaRPr>
          </a:p>
          <a:p>
            <a:pPr marL="895350" indent="-895350" algn="just">
              <a:buNone/>
            </a:pPr>
            <a:r>
              <a:rPr lang="tr-TR" sz="2200" i="1" dirty="0" smtClean="0">
                <a:solidFill>
                  <a:srgbClr val="CC0000"/>
                </a:solidFill>
                <a:latin typeface="Times New Roman" pitchFamily="18" charset="0"/>
              </a:rPr>
              <a:t>	Riski Transfer Etmek: </a:t>
            </a:r>
            <a:r>
              <a:rPr lang="tr-TR" sz="2200" dirty="0" smtClean="0">
                <a:solidFill>
                  <a:srgbClr val="333399"/>
                </a:solidFill>
                <a:latin typeface="Times New Roman" pitchFamily="18" charset="0"/>
              </a:rPr>
              <a:t>Bir risk sonucu meydana gelebilecek kaybın külfetinin ya da elde edilebilecek kazancın faydasının bir başka kişi ya da kurumla paylaşılmasıdır. Örneğin; deprem riskine karşı binayı sigortalatmak.</a:t>
            </a: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40872913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 Yönetim Süreci</a:t>
            </a:r>
            <a:endParaRPr lang="en-US" sz="4000" b="1" dirty="0">
              <a:solidFill>
                <a:srgbClr val="FF0000"/>
              </a:solidFill>
            </a:endParaRPr>
          </a:p>
        </p:txBody>
      </p:sp>
      <p:sp>
        <p:nvSpPr>
          <p:cNvPr id="6" name="Rectangle 3"/>
          <p:cNvSpPr>
            <a:spLocks noGrp="1" noChangeArrowheads="1"/>
          </p:cNvSpPr>
          <p:nvPr>
            <p:ph idx="1"/>
          </p:nvPr>
        </p:nvSpPr>
        <p:spPr>
          <a:xfrm>
            <a:off x="2927648" y="620688"/>
            <a:ext cx="8280920" cy="5688632"/>
          </a:xfrm>
        </p:spPr>
        <p:txBody>
          <a:bodyPr>
            <a:normAutofit/>
          </a:bodyPr>
          <a:lstStyle/>
          <a:p>
            <a:pPr marL="266700" indent="-266700" algn="just">
              <a:buNone/>
            </a:pPr>
            <a:r>
              <a:rPr lang="tr-TR" sz="2200" dirty="0" smtClean="0">
                <a:solidFill>
                  <a:srgbClr val="CC0000"/>
                </a:solidFill>
                <a:latin typeface="Times New Roman" pitchFamily="18" charset="0"/>
              </a:rPr>
              <a:t>4-Risk Yönetim Tekniğinin Uygulanması ve Sonuçların Gözlemlenmesi:</a:t>
            </a:r>
            <a:r>
              <a:rPr lang="tr-TR" sz="2200" dirty="0" smtClean="0">
                <a:solidFill>
                  <a:srgbClr val="333399"/>
                </a:solidFill>
                <a:latin typeface="Times New Roman" pitchFamily="18" charset="0"/>
              </a:rPr>
              <a:t> Uygun tekniğin belirlenmesinden sonraki aşama bu tekniğin uygulanmasıdır. Ancak, düzgün çalışan bir risk yönetim zincirinin son halkası, uygulama neticesinde ortaya çıkan sonuçların incelenerek, eğer gerekiyorsa, risk yönetim stratejisinin gözden geçirilmesi olmalıdır. Risk ortamının dinamik, sürekli değişen yapısı, risk yönetim sürecinin bu son adımını son derece önemli kılmaktadır.</a:t>
            </a:r>
          </a:p>
          <a:p>
            <a:pPr marL="895350" indent="-895350" algn="just">
              <a:buNone/>
            </a:pPr>
            <a:r>
              <a:rPr lang="tr-TR" sz="2200" dirty="0" smtClean="0">
                <a:solidFill>
                  <a:srgbClr val="CC0000"/>
                </a:solidFill>
                <a:latin typeface="Times New Roman" pitchFamily="18" charset="0"/>
              </a:rPr>
              <a:t>	</a:t>
            </a: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36712857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fontScale="90000"/>
          </a:bodyPr>
          <a:lstStyle/>
          <a:p>
            <a:r>
              <a:rPr lang="tr-TR" sz="4000" b="1" dirty="0" smtClean="0">
                <a:solidFill>
                  <a:srgbClr val="FF0000"/>
                </a:solidFill>
              </a:rPr>
              <a:t>Tehlikelerle Mücadele Yolları</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4968552"/>
          </a:xfrm>
        </p:spPr>
        <p:txBody>
          <a:bodyPr>
            <a:normAutofit/>
          </a:bodyPr>
          <a:lstStyle/>
          <a:p>
            <a:pPr marL="0" indent="0">
              <a:buNone/>
              <a:defRPr/>
            </a:pPr>
            <a:r>
              <a:rPr lang="tr-TR" sz="2400" b="1" dirty="0">
                <a:solidFill>
                  <a:srgbClr val="0070C0"/>
                </a:solidFill>
              </a:rPr>
              <a:t>a) Korunma,</a:t>
            </a:r>
          </a:p>
          <a:p>
            <a:pPr marL="0" indent="0">
              <a:buNone/>
              <a:defRPr/>
            </a:pPr>
            <a:r>
              <a:rPr lang="tr-TR" sz="2400" b="1" dirty="0">
                <a:solidFill>
                  <a:srgbClr val="0070C0"/>
                </a:solidFill>
              </a:rPr>
              <a:t>b) Yardım,</a:t>
            </a:r>
          </a:p>
          <a:p>
            <a:pPr marL="0" indent="0">
              <a:buNone/>
              <a:defRPr/>
            </a:pPr>
            <a:r>
              <a:rPr lang="tr-TR" sz="2400" b="1" dirty="0">
                <a:solidFill>
                  <a:srgbClr val="0070C0"/>
                </a:solidFill>
              </a:rPr>
              <a:t>c) Öngörme </a:t>
            </a:r>
            <a:r>
              <a:rPr lang="tr-TR" sz="2400" dirty="0">
                <a:solidFill>
                  <a:srgbClr val="0070C0"/>
                </a:solidFill>
              </a:rPr>
              <a:t>ve bunun uzantıları olan</a:t>
            </a:r>
            <a:r>
              <a:rPr lang="tr-TR" sz="2400" b="1" dirty="0">
                <a:solidFill>
                  <a:srgbClr val="0070C0"/>
                </a:solidFill>
              </a:rPr>
              <a:t> Tasarruf ve Sigorta’dır</a:t>
            </a:r>
            <a:r>
              <a:rPr lang="tr-TR" sz="2400" dirty="0">
                <a:solidFill>
                  <a:srgbClr val="0070C0"/>
                </a:solidFill>
              </a:rPr>
              <a:t> </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22988505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Korunma</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1080120"/>
          </a:xfrm>
        </p:spPr>
        <p:txBody>
          <a:bodyPr>
            <a:normAutofit/>
          </a:bodyPr>
          <a:lstStyle/>
          <a:p>
            <a:pPr marL="0" indent="0" algn="just">
              <a:buNone/>
              <a:defRPr/>
            </a:pPr>
            <a:r>
              <a:rPr lang="tr-TR" sz="2400" dirty="0"/>
              <a:t>Esas itibariyle, tehlikenin gerçekleşme olasılığını tamamen ortadan kaldırmayı veya azaltmayı hedef alır.</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pic>
        <p:nvPicPr>
          <p:cNvPr id="4" name="Picture 4"/>
          <p:cNvPicPr>
            <a:picLocks noChangeAspect="1" noChangeArrowheads="1"/>
          </p:cNvPicPr>
          <p:nvPr/>
        </p:nvPicPr>
        <p:blipFill>
          <a:blip r:embed="rId4" cstate="print"/>
          <a:srcRect/>
          <a:stretch>
            <a:fillRect/>
          </a:stretch>
        </p:blipFill>
        <p:spPr bwMode="auto">
          <a:xfrm>
            <a:off x="4079776" y="2524497"/>
            <a:ext cx="5545137" cy="3821112"/>
          </a:xfrm>
          <a:prstGeom prst="rect">
            <a:avLst/>
          </a:prstGeom>
          <a:noFill/>
          <a:ln w="9525">
            <a:noFill/>
            <a:miter lim="800000"/>
            <a:headEnd/>
            <a:tailEnd/>
          </a:ln>
        </p:spPr>
      </p:pic>
    </p:spTree>
    <p:extLst>
      <p:ext uri="{BB962C8B-B14F-4D97-AF65-F5344CB8AC3E}">
        <p14:creationId xmlns:p14="http://schemas.microsoft.com/office/powerpoint/2010/main" xmlns="" val="13353365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Yardım</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marL="0" indent="0" algn="just">
              <a:buNone/>
              <a:defRPr/>
            </a:pPr>
            <a:r>
              <a:rPr lang="tr-TR" sz="2400" dirty="0"/>
              <a:t>Tehlike ve zararlı sonuçları gerçekleştikten sonra başvurulan bir mücadele yoludur.  Bunun tek başına fazla bir pratik değeri yoktur. Zira, yardım, genellikle felakete uğrayanın ihtiyaçlarını karşılamaya yetecek ölçüde yapılmadığı gibi,  kişiyi başkalarının (akraba, arkadaş, yardım kuruluşları, devlet... </a:t>
            </a:r>
            <a:r>
              <a:rPr lang="tr-TR" sz="2400" dirty="0" err="1"/>
              <a:t>vs</a:t>
            </a:r>
            <a:r>
              <a:rPr lang="tr-TR" sz="2400" dirty="0"/>
              <a:t>) irade ve insafına tabi kılması bakımından tam bir güvence sağlamaktan uzaktır.</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39528153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a:solidFill>
                  <a:srgbClr val="FF0000"/>
                </a:solidFill>
              </a:rPr>
              <a:t>Risk Nedir?</a:t>
            </a:r>
            <a:endParaRPr lang="en-US" sz="4000" b="1" dirty="0">
              <a:solidFill>
                <a:srgbClr val="FF0000"/>
              </a:solidFill>
            </a:endParaRPr>
          </a:p>
        </p:txBody>
      </p:sp>
      <p:sp>
        <p:nvSpPr>
          <p:cNvPr id="7" name="11 Metin kutusu"/>
          <p:cNvSpPr txBox="1">
            <a:spLocks noChangeArrowheads="1"/>
          </p:cNvSpPr>
          <p:nvPr/>
        </p:nvSpPr>
        <p:spPr bwMode="auto">
          <a:xfrm>
            <a:off x="2927648" y="1196752"/>
            <a:ext cx="8229600" cy="5027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itchFamily="18"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9pPr>
          </a:lstStyle>
          <a:p>
            <a:pPr algn="just" fontAlgn="auto">
              <a:spcAft>
                <a:spcPts val="0"/>
              </a:spcAft>
            </a:pPr>
            <a:r>
              <a:rPr lang="tr-TR" sz="3200" dirty="0" smtClean="0">
                <a:solidFill>
                  <a:srgbClr val="0070C0"/>
                </a:solidFill>
              </a:rPr>
              <a:t>Risk, gerçekleşebilecek –ama gerçekleşmesi ya da ne zaman gerçekleşeceği kesin olmayan- bazı istenmeyen olayları ifade eder.</a:t>
            </a:r>
          </a:p>
          <a:p>
            <a:pPr algn="just" fontAlgn="auto">
              <a:spcAft>
                <a:spcPts val="0"/>
              </a:spcAft>
            </a:pPr>
            <a:endParaRPr lang="tr-TR" sz="3200" dirty="0" smtClean="0">
              <a:solidFill>
                <a:srgbClr val="0070C0"/>
              </a:solidFill>
            </a:endParaRPr>
          </a:p>
          <a:p>
            <a:pPr algn="just" fontAlgn="auto">
              <a:spcAft>
                <a:spcPts val="0"/>
              </a:spcAft>
            </a:pPr>
            <a:r>
              <a:rPr lang="tr-TR" sz="3200" dirty="0" smtClean="0">
                <a:solidFill>
                  <a:srgbClr val="0070C0"/>
                </a:solidFill>
              </a:rPr>
              <a:t>İnsan hayatı, sağlık, mülkiyet ya da çevre üzerindeki istenmeyen, olumsuz sonuçların gerçekleşme olasılığıdır.</a:t>
            </a:r>
          </a:p>
          <a:p>
            <a:pPr algn="just" fontAlgn="auto">
              <a:spcAft>
                <a:spcPts val="0"/>
              </a:spcAft>
            </a:pPr>
            <a:endParaRPr lang="tr-TR" sz="3200" dirty="0">
              <a:solidFill>
                <a:srgbClr val="0070C0"/>
              </a:solidFill>
            </a:endParaRPr>
          </a:p>
          <a:p>
            <a:pPr algn="just" fontAlgn="auto">
              <a:spcAft>
                <a:spcPts val="0"/>
              </a:spcAft>
            </a:pPr>
            <a:r>
              <a:rPr lang="tr-TR" sz="3200" dirty="0" smtClean="0">
                <a:solidFill>
                  <a:srgbClr val="0070C0"/>
                </a:solidFill>
              </a:rPr>
              <a:t>Hoş olmayan bir şeyin olma olasılığıdır.</a:t>
            </a:r>
          </a:p>
          <a:p>
            <a:pPr fontAlgn="auto">
              <a:spcAft>
                <a:spcPts val="0"/>
              </a:spcAft>
            </a:pPr>
            <a:endParaRPr lang="tr-TR" sz="2200" dirty="0">
              <a:solidFill>
                <a:srgbClr val="C00000"/>
              </a:solidFill>
            </a:endParaRPr>
          </a:p>
        </p:txBody>
      </p:sp>
    </p:spTree>
    <p:extLst>
      <p:ext uri="{BB962C8B-B14F-4D97-AF65-F5344CB8AC3E}">
        <p14:creationId xmlns:p14="http://schemas.microsoft.com/office/powerpoint/2010/main" xmlns="" val="29040016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Öngörme</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marL="0" indent="0" algn="just">
              <a:buNone/>
              <a:defRPr/>
            </a:pPr>
            <a:r>
              <a:rPr lang="tr-TR" sz="2400" b="1" dirty="0"/>
              <a:t>Öngörme,</a:t>
            </a:r>
            <a:r>
              <a:rPr lang="tr-TR" sz="2400" dirty="0"/>
              <a:t> ileriyi düşünme, yarını bu günden hazırlama anlamına gelir. Öngörmede tehlikenin olası tehdidi altında bulunan kişinin, önceden, yalnız başına veya başkalarıyla birlikte, tehlikenin zararlı neticelerini kısmen veya tamamen telafi edici bir takım tedbirleri alması söz konusudur. Öngörme, genellikle </a:t>
            </a:r>
            <a:r>
              <a:rPr lang="tr-TR" sz="2400" b="1" dirty="0"/>
              <a:t>Tasarruf</a:t>
            </a:r>
            <a:r>
              <a:rPr lang="tr-TR" sz="2400" dirty="0"/>
              <a:t> ve </a:t>
            </a:r>
            <a:r>
              <a:rPr lang="tr-TR" sz="2400" b="1" dirty="0"/>
              <a:t>Sigorta </a:t>
            </a:r>
            <a:r>
              <a:rPr lang="tr-TR" sz="2400" dirty="0"/>
              <a:t>şeklinde  iki türlü gerçekleşebilir: </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21552253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Tasarruf</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algn="just">
              <a:defRPr/>
            </a:pPr>
            <a:r>
              <a:rPr lang="tr-TR" sz="2400" b="1" dirty="0"/>
              <a:t>Tasarruf,</a:t>
            </a:r>
            <a:r>
              <a:rPr lang="tr-TR" sz="2400" dirty="0"/>
              <a:t> ileriyi düşünen bir kişinin, bu günkü çalışmaları sonucu elde ettiği kazancının bir kısmını, bir tarafa ayırmasıyla biriken servettir </a:t>
            </a:r>
          </a:p>
          <a:p>
            <a:pPr algn="just">
              <a:defRPr/>
            </a:pPr>
            <a:r>
              <a:rPr lang="tr-TR" sz="2400" dirty="0"/>
              <a:t>Tasarruf, tehlikenin bir felaket haline dönüşmesini önlemekteyse de genellikle, ani, kesin ve yeterli bir emniyet tesis etmez. Tasarruf uzun bir zamana ihtiyaç gösterir. Zira tedrici bir biriktirme işlemini gerektirir. Tasarrufta, tehlikenin zararlı sonuçlarına, tasarruf sahibi mağdur sıfatıyla, tek başına katlanır </a:t>
            </a:r>
          </a:p>
          <a:p>
            <a:pPr marL="266700" indent="-266700" algn="just">
              <a:buNone/>
            </a:pP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14340075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Sigorta</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algn="just">
              <a:defRPr/>
            </a:pPr>
            <a:r>
              <a:rPr lang="tr-TR" sz="2400" dirty="0"/>
              <a:t> Sigorta, “aynı türden tehlikeyle karşı karşıya olan kişilerin, kurumların, prim adı verilen  belirli bir miktar para ödemesi yoluyla toplanan fonların, sadece o tehlikenin gerçekleşmesi sonucu  zarara uğrayanların zararını karşılama amacıyla hasar öncesi duruma getirmek amacıyla kullanılan bir ekonomik düzenlemedir”</a:t>
            </a:r>
            <a:endParaRPr lang="tr-TR" sz="2000" dirty="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15908257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Sigorta</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algn="just">
              <a:defRPr/>
            </a:pPr>
            <a:r>
              <a:rPr lang="tr-TR" sz="2400" b="1" dirty="0"/>
              <a:t> Sigorta;</a:t>
            </a:r>
            <a:r>
              <a:rPr lang="tr-TR" sz="2400" dirty="0"/>
              <a:t> sosyal, ekonomik ve siyasi alanlarla birlikte alt yapısı sağlam istikrarı sağlamış olan gelişmiş ülkelerde özellikle ekonomik faaliyetlerin yürütülmesinde büyük bir önem sahiptir. Sigorta sistemi ile  birimlerin karşılaştıkları rizikolar, birden fazla birim tarafından paylaşılmakta ve bu sistemle de birimlerin tek başına altından kalkamayacakları yükler hafifletilmiş olmaktadır </a:t>
            </a:r>
            <a:endParaRPr lang="tr-TR" sz="2000" dirty="0" smtClean="0">
              <a:solidFill>
                <a:srgbClr val="333399"/>
              </a:solidFill>
              <a:latin typeface="Times New Roman" pitchFamily="18" charset="0"/>
            </a:endParaRPr>
          </a:p>
          <a:p>
            <a:pPr marL="266700" indent="-266700">
              <a:buNone/>
            </a:pP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27384934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Sigorta</a:t>
            </a:r>
            <a:endParaRPr lang="en-US" sz="4000" b="1" dirty="0">
              <a:solidFill>
                <a:srgbClr val="FF0000"/>
              </a:solidFill>
            </a:endParaRPr>
          </a:p>
        </p:txBody>
      </p:sp>
      <p:sp>
        <p:nvSpPr>
          <p:cNvPr id="6" name="Rectangle 3"/>
          <p:cNvSpPr>
            <a:spLocks noGrp="1" noChangeArrowheads="1"/>
          </p:cNvSpPr>
          <p:nvPr>
            <p:ph idx="1"/>
          </p:nvPr>
        </p:nvSpPr>
        <p:spPr>
          <a:xfrm>
            <a:off x="3359696" y="1268760"/>
            <a:ext cx="8280920" cy="5040560"/>
          </a:xfrm>
        </p:spPr>
        <p:txBody>
          <a:bodyPr>
            <a:normAutofit/>
          </a:bodyPr>
          <a:lstStyle/>
          <a:p>
            <a:pPr algn="just">
              <a:defRPr/>
            </a:pPr>
            <a:r>
              <a:rPr lang="tr-TR" sz="2400" dirty="0"/>
              <a:t> Sigortanın amacı, meydana gelecek hasarlara engel olmak değil, bu hasarı grup üyeleri arasında dağıtmak, böylece hasar yükünü grubun her üyesi için taşınabilir hale getirmektir. Katılımcı sayısı artıkça, riziko daha çok bölünmekte, hasarın yükü küçük parçalara ayrılmaktadır. Buna </a:t>
            </a:r>
            <a:r>
              <a:rPr lang="tr-TR" sz="2400" b="1" dirty="0"/>
              <a:t>“Büyük Sayılar Yasası”</a:t>
            </a:r>
            <a:r>
              <a:rPr lang="tr-TR" sz="2400" dirty="0"/>
              <a:t> denir. Bu yasadan hareketle, sigortaya katılanların yani sigortalı olanların sayısı ne kadar fazla olursa, riskin dağılımı da bu katılımcılar arasında o kadar fazla yayılmış olacaktır </a:t>
            </a:r>
            <a:endParaRPr lang="tr-TR" sz="2000" dirty="0" smtClean="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Tree>
    <p:extLst>
      <p:ext uri="{BB962C8B-B14F-4D97-AF65-F5344CB8AC3E}">
        <p14:creationId xmlns:p14="http://schemas.microsoft.com/office/powerpoint/2010/main" xmlns="" val="13174700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4077072"/>
            <a:ext cx="2232248" cy="715963"/>
          </a:xfrm>
        </p:spPr>
        <p:txBody>
          <a:bodyPr>
            <a:normAutofit/>
          </a:bodyPr>
          <a:lstStyle/>
          <a:p>
            <a:r>
              <a:rPr lang="tr-TR" sz="4000" b="1" dirty="0" smtClean="0">
                <a:solidFill>
                  <a:srgbClr val="FF0000"/>
                </a:solidFill>
              </a:rPr>
              <a:t>Mola</a:t>
            </a:r>
            <a:endParaRPr lang="en-US" sz="4000" b="1" dirty="0">
              <a:solidFill>
                <a:srgbClr val="FF0000"/>
              </a:solidFill>
            </a:endParaRPr>
          </a:p>
        </p:txBody>
      </p:sp>
      <p:sp>
        <p:nvSpPr>
          <p:cNvPr id="6" name="Rectangle 3"/>
          <p:cNvSpPr>
            <a:spLocks noGrp="1" noChangeArrowheads="1"/>
          </p:cNvSpPr>
          <p:nvPr>
            <p:ph idx="1"/>
          </p:nvPr>
        </p:nvSpPr>
        <p:spPr>
          <a:xfrm>
            <a:off x="2927648" y="476672"/>
            <a:ext cx="8280920" cy="504056"/>
          </a:xfrm>
        </p:spPr>
        <p:txBody>
          <a:bodyPr>
            <a:normAutofit/>
          </a:bodyPr>
          <a:lstStyle/>
          <a:p>
            <a:pPr marL="0" indent="0">
              <a:buNone/>
            </a:pPr>
            <a:r>
              <a:rPr lang="tr-TR" sz="2400" b="1" dirty="0">
                <a:solidFill>
                  <a:srgbClr val="FF0000"/>
                </a:solidFill>
              </a:rPr>
              <a:t>Çocuğunun Güzünde Bir Babanın Yaş Kronolojisi</a:t>
            </a:r>
            <a:endParaRPr lang="tr-TR" sz="2000" dirty="0">
              <a:solidFill>
                <a:srgbClr val="333399"/>
              </a:solidFill>
              <a:latin typeface="Times New Roman" pitchFamily="18" charset="0"/>
            </a:endParaRPr>
          </a:p>
          <a:p>
            <a:pPr marL="266700" indent="-266700">
              <a:buNone/>
            </a:pPr>
            <a:endParaRPr lang="tr-TR" sz="2000" dirty="0">
              <a:solidFill>
                <a:srgbClr val="333399"/>
              </a:solidFill>
              <a:latin typeface="Times New Roman" pitchFamily="18" charset="0"/>
            </a:endParaRPr>
          </a:p>
        </p:txBody>
      </p:sp>
      <p:sp>
        <p:nvSpPr>
          <p:cNvPr id="4" name="İçerik Yer Tutucusu 2"/>
          <p:cNvSpPr txBox="1">
            <a:spLocks/>
          </p:cNvSpPr>
          <p:nvPr/>
        </p:nvSpPr>
        <p:spPr>
          <a:xfrm>
            <a:off x="2783632" y="1556792"/>
            <a:ext cx="8229600" cy="452596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tr-TR" dirty="0" smtClean="0"/>
              <a:t>"4" yaş: Babam her şeyi biliyor.</a:t>
            </a:r>
          </a:p>
          <a:p>
            <a:pPr marL="0" indent="0" fontAlgn="auto">
              <a:spcAft>
                <a:spcPts val="0"/>
              </a:spcAft>
              <a:buFont typeface="Arial" panose="020B0604020202020204" pitchFamily="34" charset="0"/>
              <a:buNone/>
            </a:pPr>
            <a:r>
              <a:rPr lang="tr-TR" dirty="0" smtClean="0"/>
              <a:t>"5" yaş: Babam çok şeyi biliyor.</a:t>
            </a:r>
          </a:p>
          <a:p>
            <a:pPr marL="0" indent="0" fontAlgn="auto">
              <a:spcAft>
                <a:spcPts val="0"/>
              </a:spcAft>
              <a:buFont typeface="Arial" panose="020B0604020202020204" pitchFamily="34" charset="0"/>
              <a:buNone/>
            </a:pPr>
            <a:r>
              <a:rPr lang="tr-TR" dirty="0" smtClean="0"/>
              <a:t>"6" yaş: Benim babam, senin babandan daha çok şey biliyor.</a:t>
            </a:r>
          </a:p>
          <a:p>
            <a:pPr marL="0" indent="0" fontAlgn="auto">
              <a:spcAft>
                <a:spcPts val="0"/>
              </a:spcAft>
              <a:buFont typeface="Arial" panose="020B0604020202020204" pitchFamily="34" charset="0"/>
              <a:buNone/>
            </a:pPr>
            <a:r>
              <a:rPr lang="tr-TR" dirty="0" smtClean="0"/>
              <a:t>"8" yaş: Babam galiba bazı şeyleri biliyor.</a:t>
            </a:r>
          </a:p>
          <a:p>
            <a:pPr marL="0" indent="0" fontAlgn="auto">
              <a:spcAft>
                <a:spcPts val="0"/>
              </a:spcAft>
              <a:buFont typeface="Arial" panose="020B0604020202020204" pitchFamily="34" charset="0"/>
              <a:buNone/>
            </a:pPr>
            <a:r>
              <a:rPr lang="tr-TR" dirty="0" smtClean="0"/>
              <a:t>"10" yaş: Babamın gençliğinde, her şey çok farklıymış.</a:t>
            </a:r>
          </a:p>
          <a:p>
            <a:pPr marL="0" indent="0" fontAlgn="auto">
              <a:spcAft>
                <a:spcPts val="0"/>
              </a:spcAft>
              <a:buFont typeface="Arial" panose="020B0604020202020204" pitchFamily="34" charset="0"/>
              <a:buNone/>
            </a:pPr>
            <a:r>
              <a:rPr lang="tr-TR" dirty="0" smtClean="0"/>
              <a:t>"12" yaş: Aslında, babam bu konuda hiçbir şey bilmiyor.</a:t>
            </a:r>
          </a:p>
          <a:p>
            <a:pPr marL="0" indent="0" fontAlgn="auto">
              <a:spcAft>
                <a:spcPts val="0"/>
              </a:spcAft>
              <a:buFont typeface="Arial" panose="020B0604020202020204" pitchFamily="34" charset="0"/>
              <a:buNone/>
            </a:pPr>
            <a:r>
              <a:rPr lang="tr-TR" dirty="0" smtClean="0"/>
              <a:t>"14" yaş: Babama kulak asma! O, artık çağ dışı kaldı. </a:t>
            </a:r>
          </a:p>
          <a:p>
            <a:pPr marL="0" indent="0" fontAlgn="auto">
              <a:spcAft>
                <a:spcPts val="0"/>
              </a:spcAft>
              <a:buFont typeface="Arial" panose="020B0604020202020204" pitchFamily="34" charset="0"/>
              <a:buNone/>
            </a:pPr>
            <a:r>
              <a:rPr lang="tr-TR" dirty="0" smtClean="0"/>
              <a:t>"21" yaş: Babam mı? Aman Tanrım! O, hiçbir şeyden anlamaz. </a:t>
            </a:r>
          </a:p>
          <a:p>
            <a:pPr marL="717550" indent="-717550" fontAlgn="auto">
              <a:spcAft>
                <a:spcPts val="0"/>
              </a:spcAft>
              <a:buFont typeface="Arial" panose="020B0604020202020204" pitchFamily="34" charset="0"/>
              <a:buNone/>
            </a:pPr>
            <a:r>
              <a:rPr lang="tr-TR" dirty="0" smtClean="0"/>
              <a:t>"25" yaş: Babam bu konuda az da olsa bir şeyler biliyor. Ama o yaştaki insanın bu konuda bir şeyler bilmesi normal zaten.</a:t>
            </a:r>
          </a:p>
          <a:p>
            <a:pPr marL="0" indent="0" fontAlgn="auto">
              <a:spcAft>
                <a:spcPts val="0"/>
              </a:spcAft>
              <a:buFont typeface="Arial" panose="020B0604020202020204" pitchFamily="34" charset="0"/>
              <a:buNone/>
            </a:pPr>
            <a:r>
              <a:rPr lang="tr-TR" dirty="0" smtClean="0"/>
              <a:t>"30" yaş: Bu konuda babamın fikrini alsak iyi olur. O kadar deneyimli ki... </a:t>
            </a:r>
          </a:p>
          <a:p>
            <a:pPr marL="0" indent="0" fontAlgn="auto">
              <a:spcAft>
                <a:spcPts val="0"/>
              </a:spcAft>
              <a:buFont typeface="Arial" panose="020B0604020202020204" pitchFamily="34" charset="0"/>
              <a:buNone/>
            </a:pPr>
            <a:r>
              <a:rPr lang="tr-TR" dirty="0" smtClean="0"/>
              <a:t>"35" yaş: Babama sormadan hiçbir şey yapmasam iyi olacak. </a:t>
            </a:r>
          </a:p>
          <a:p>
            <a:pPr marL="0" indent="0" fontAlgn="auto">
              <a:spcAft>
                <a:spcPts val="0"/>
              </a:spcAft>
              <a:buFont typeface="Arial" panose="020B0604020202020204" pitchFamily="34" charset="0"/>
              <a:buNone/>
            </a:pPr>
            <a:r>
              <a:rPr lang="tr-TR" dirty="0" smtClean="0"/>
              <a:t>"40" yaş: Acaba babam bu konunun nasıl üstesinden gelirdi? Ne kadar akıllı ve deneyimli bir insandı. </a:t>
            </a:r>
          </a:p>
          <a:p>
            <a:pPr marL="717550" indent="-717550" fontAlgn="auto">
              <a:spcAft>
                <a:spcPts val="0"/>
              </a:spcAft>
              <a:buFont typeface="Arial" panose="020B0604020202020204" pitchFamily="34" charset="0"/>
              <a:buNone/>
            </a:pPr>
            <a:r>
              <a:rPr lang="tr-TR" dirty="0" smtClean="0"/>
              <a:t>"50" yaş: Babamın yanımda olması ve bu konu hakkında fikir vermesini çok isterdim. Onun ne kadar akıllı olduğunu hiç takdir etmemişim. Oysa, ondan çok şey öğrenebilirdim. Meğer babam her şeyi biliyormuş.</a:t>
            </a:r>
          </a:p>
          <a:p>
            <a:pPr fontAlgn="auto">
              <a:spcAft>
                <a:spcPts val="0"/>
              </a:spcAft>
            </a:pPr>
            <a:endParaRPr lang="tr-TR" dirty="0"/>
          </a:p>
        </p:txBody>
      </p:sp>
    </p:spTree>
    <p:extLst>
      <p:ext uri="{BB962C8B-B14F-4D97-AF65-F5344CB8AC3E}">
        <p14:creationId xmlns:p14="http://schemas.microsoft.com/office/powerpoint/2010/main" xmlns="" val="26303405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a:solidFill>
                  <a:srgbClr val="FF0000"/>
                </a:solidFill>
              </a:rPr>
              <a:t>Risk Nedir?</a:t>
            </a:r>
            <a:endParaRPr lang="en-US" sz="4000" b="1" dirty="0">
              <a:solidFill>
                <a:srgbClr val="FF0000"/>
              </a:solidFill>
            </a:endParaRPr>
          </a:p>
        </p:txBody>
      </p:sp>
      <p:sp>
        <p:nvSpPr>
          <p:cNvPr id="7" name="11 Metin kutusu"/>
          <p:cNvSpPr txBox="1">
            <a:spLocks noChangeArrowheads="1"/>
          </p:cNvSpPr>
          <p:nvPr/>
        </p:nvSpPr>
        <p:spPr bwMode="auto">
          <a:xfrm>
            <a:off x="2927648" y="1196752"/>
            <a:ext cx="8229600" cy="5470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itchFamily="18"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9pPr>
          </a:lstStyle>
          <a:p>
            <a:pPr algn="just" fontAlgn="auto">
              <a:spcAft>
                <a:spcPts val="0"/>
              </a:spcAft>
            </a:pPr>
            <a:r>
              <a:rPr lang="tr-TR" sz="3200" dirty="0" smtClean="0">
                <a:solidFill>
                  <a:srgbClr val="0070C0"/>
                </a:solidFill>
              </a:rPr>
              <a:t>Sonucu pozitif fırsat ya da negatif tehdit olan olaylara ve durumlara ilişkin belirsizliktir.</a:t>
            </a:r>
          </a:p>
          <a:p>
            <a:pPr algn="just" fontAlgn="auto">
              <a:spcAft>
                <a:spcPts val="0"/>
              </a:spcAft>
            </a:pPr>
            <a:endParaRPr lang="tr-TR" sz="3200" dirty="0" smtClean="0">
              <a:solidFill>
                <a:srgbClr val="0070C0"/>
              </a:solidFill>
            </a:endParaRPr>
          </a:p>
          <a:p>
            <a:pPr algn="just" fontAlgn="auto">
              <a:spcAft>
                <a:spcPts val="0"/>
              </a:spcAft>
            </a:pPr>
            <a:r>
              <a:rPr lang="tr-TR" sz="3200" dirty="0" smtClean="0">
                <a:solidFill>
                  <a:srgbClr val="0070C0"/>
                </a:solidFill>
              </a:rPr>
              <a:t>Finansal açıdan risk; bir yatırımdan elde edilecek getirinin beklenenden farklı olmasıdır.</a:t>
            </a:r>
          </a:p>
          <a:p>
            <a:pPr algn="just" fontAlgn="auto">
              <a:spcAft>
                <a:spcPts val="0"/>
              </a:spcAft>
            </a:pPr>
            <a:endParaRPr lang="tr-TR" sz="3200" dirty="0">
              <a:solidFill>
                <a:srgbClr val="0070C0"/>
              </a:solidFill>
            </a:endParaRPr>
          </a:p>
          <a:p>
            <a:pPr algn="just" fontAlgn="auto">
              <a:spcAft>
                <a:spcPts val="0"/>
              </a:spcAft>
            </a:pPr>
            <a:r>
              <a:rPr lang="tr-TR" sz="3200" dirty="0" smtClean="0">
                <a:solidFill>
                  <a:srgbClr val="0070C0"/>
                </a:solidFill>
              </a:rPr>
              <a:t>Sağlık açısından risk; bir hastalığa ya da kazaya maruz kalmayı artıran her türlü fiziksel, davranışsal, psikolojik, akli, gelişimsel ya da çevresel faktördür.</a:t>
            </a:r>
          </a:p>
          <a:p>
            <a:pPr fontAlgn="auto">
              <a:spcAft>
                <a:spcPts val="0"/>
              </a:spcAft>
            </a:pPr>
            <a:endParaRPr lang="tr-TR" sz="2200" dirty="0">
              <a:solidFill>
                <a:srgbClr val="C00000"/>
              </a:solidFill>
            </a:endParaRPr>
          </a:p>
        </p:txBody>
      </p:sp>
    </p:spTree>
    <p:extLst>
      <p:ext uri="{BB962C8B-B14F-4D97-AF65-F5344CB8AC3E}">
        <p14:creationId xmlns:p14="http://schemas.microsoft.com/office/powerpoint/2010/main" xmlns="" val="11626113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a:solidFill>
                  <a:srgbClr val="FF0000"/>
                </a:solidFill>
              </a:rPr>
              <a:t>Risk Nedir?</a:t>
            </a:r>
            <a:endParaRPr lang="en-US" sz="4000" b="1" dirty="0">
              <a:solidFill>
                <a:srgbClr val="FF000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2999656" y="764704"/>
            <a:ext cx="7848600" cy="5399112"/>
          </a:xfrm>
          <a:prstGeom prst="rect">
            <a:avLst/>
          </a:prstGeom>
          <a:noFill/>
        </p:spPr>
      </p:pic>
    </p:spTree>
    <p:extLst>
      <p:ext uri="{BB962C8B-B14F-4D97-AF65-F5344CB8AC3E}">
        <p14:creationId xmlns:p14="http://schemas.microsoft.com/office/powerpoint/2010/main" xmlns="" val="28095092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Riskin Temel Özellikleri</a:t>
            </a:r>
            <a:endParaRPr lang="en-US" sz="4000" b="1" dirty="0">
              <a:solidFill>
                <a:srgbClr val="FF0000"/>
              </a:solidFill>
            </a:endParaRPr>
          </a:p>
        </p:txBody>
      </p:sp>
      <p:sp>
        <p:nvSpPr>
          <p:cNvPr id="5" name="Rectangle 5"/>
          <p:cNvSpPr>
            <a:spLocks noGrp="1" noChangeArrowheads="1"/>
          </p:cNvSpPr>
          <p:nvPr>
            <p:ph idx="1"/>
          </p:nvPr>
        </p:nvSpPr>
        <p:spPr>
          <a:xfrm>
            <a:off x="3215680" y="1340768"/>
            <a:ext cx="8229600" cy="4525963"/>
          </a:xfrm>
          <a:noFill/>
        </p:spPr>
        <p:txBody>
          <a:bodyPr/>
          <a:lstStyle/>
          <a:p>
            <a:pPr marL="0" indent="0" eaLnBrk="1" hangingPunct="1">
              <a:buNone/>
            </a:pPr>
            <a:r>
              <a:rPr lang="tr-TR" sz="2600" dirty="0" smtClean="0">
                <a:solidFill>
                  <a:srgbClr val="333399"/>
                </a:solidFill>
                <a:latin typeface="Times New Roman" pitchFamily="18" charset="0"/>
              </a:rPr>
              <a:t>Riskin iki temel özelliği vardır. </a:t>
            </a:r>
          </a:p>
          <a:p>
            <a:pPr marL="0" indent="0" eaLnBrk="1" hangingPunct="1">
              <a:buNone/>
            </a:pPr>
            <a:endParaRPr lang="tr-TR" sz="2600" dirty="0" smtClean="0">
              <a:solidFill>
                <a:srgbClr val="333399"/>
              </a:solidFill>
              <a:latin typeface="Times New Roman" pitchFamily="18" charset="0"/>
            </a:endParaRPr>
          </a:p>
          <a:p>
            <a:pPr marL="571500" indent="-571500" eaLnBrk="1" hangingPunct="1">
              <a:buFont typeface="Wingdings" pitchFamily="2" charset="2"/>
              <a:buNone/>
            </a:pPr>
            <a:r>
              <a:rPr lang="tr-TR" sz="2600" dirty="0" smtClean="0">
                <a:solidFill>
                  <a:srgbClr val="333399"/>
                </a:solidFill>
                <a:latin typeface="Times New Roman" pitchFamily="18" charset="0"/>
              </a:rPr>
              <a:t>    Bunlar;  </a:t>
            </a:r>
          </a:p>
          <a:p>
            <a:pPr marL="344488" lvl="1" indent="0" eaLnBrk="1" hangingPunct="1">
              <a:buNone/>
            </a:pPr>
            <a:r>
              <a:rPr lang="tr-TR" dirty="0" smtClean="0">
                <a:solidFill>
                  <a:srgbClr val="FF0066"/>
                </a:solidFill>
                <a:latin typeface="Times New Roman" pitchFamily="18" charset="0"/>
                <a:cs typeface="Arial" charset="0"/>
              </a:rPr>
              <a:t>(1)</a:t>
            </a:r>
            <a:r>
              <a:rPr lang="tr-TR" dirty="0" smtClean="0">
                <a:solidFill>
                  <a:srgbClr val="333399"/>
                </a:solidFill>
                <a:latin typeface="Times New Roman" pitchFamily="18" charset="0"/>
              </a:rPr>
              <a:t> Belirli bir sonuca ulaşamama olasılığı ya da istenmeyen bir olayın oluşma olasılığı, </a:t>
            </a:r>
          </a:p>
          <a:p>
            <a:pPr marL="344488" lvl="1" indent="0" eaLnBrk="1" hangingPunct="1">
              <a:buNone/>
            </a:pPr>
            <a:endParaRPr lang="tr-TR" dirty="0" smtClean="0">
              <a:solidFill>
                <a:srgbClr val="333399"/>
              </a:solidFill>
              <a:latin typeface="Times New Roman" pitchFamily="18" charset="0"/>
            </a:endParaRPr>
          </a:p>
          <a:p>
            <a:pPr marL="344488" lvl="1" indent="0" eaLnBrk="1" hangingPunct="1">
              <a:buNone/>
            </a:pPr>
            <a:r>
              <a:rPr lang="tr-TR" dirty="0" smtClean="0">
                <a:solidFill>
                  <a:srgbClr val="FF0066"/>
                </a:solidFill>
                <a:latin typeface="Times New Roman" pitchFamily="18" charset="0"/>
                <a:cs typeface="Arial" charset="0"/>
              </a:rPr>
              <a:t>(2)</a:t>
            </a:r>
            <a:r>
              <a:rPr lang="tr-TR" dirty="0" smtClean="0">
                <a:solidFill>
                  <a:srgbClr val="333399"/>
                </a:solidFill>
                <a:latin typeface="Times New Roman" pitchFamily="18" charset="0"/>
              </a:rPr>
              <a:t> Riskin oluşması durumunda, bu durumların sonuca etkisinden oluşur.</a:t>
            </a:r>
          </a:p>
        </p:txBody>
      </p:sp>
    </p:spTree>
    <p:extLst>
      <p:ext uri="{BB962C8B-B14F-4D97-AF65-F5344CB8AC3E}">
        <p14:creationId xmlns:p14="http://schemas.microsoft.com/office/powerpoint/2010/main" xmlns="" val="3390558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dissolve">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Riskin Temel Özellikleri</a:t>
            </a:r>
            <a:endParaRPr lang="en-US" sz="4000" b="1" dirty="0">
              <a:solidFill>
                <a:srgbClr val="FF0000"/>
              </a:solidFill>
            </a:endParaRPr>
          </a:p>
        </p:txBody>
      </p:sp>
      <p:sp>
        <p:nvSpPr>
          <p:cNvPr id="6" name="Rectangle 3"/>
          <p:cNvSpPr>
            <a:spLocks noGrp="1" noChangeArrowheads="1"/>
          </p:cNvSpPr>
          <p:nvPr>
            <p:ph idx="1"/>
          </p:nvPr>
        </p:nvSpPr>
        <p:spPr>
          <a:xfrm>
            <a:off x="3071664" y="1268760"/>
            <a:ext cx="8229600" cy="4525963"/>
          </a:xfrm>
        </p:spPr>
        <p:txBody>
          <a:bodyPr/>
          <a:lstStyle/>
          <a:p>
            <a:pPr eaLnBrk="1" hangingPunct="1">
              <a:buFontTx/>
              <a:buNone/>
              <a:defRPr/>
            </a:pPr>
            <a:endParaRPr lang="tr-TR" sz="2800" dirty="0" smtClean="0"/>
          </a:p>
          <a:p>
            <a:pPr algn="just" eaLnBrk="1" hangingPunct="1">
              <a:defRPr/>
            </a:pPr>
            <a:r>
              <a:rPr lang="tr-TR" sz="2600" dirty="0">
                <a:solidFill>
                  <a:srgbClr val="333399"/>
                </a:solidFill>
                <a:latin typeface="Times New Roman" pitchFamily="18" charset="0"/>
              </a:rPr>
              <a:t>Risk, tarafların iradeleri dışında ortaya çıkan bir durumdur</a:t>
            </a:r>
            <a:r>
              <a:rPr lang="tr-TR" sz="2600" dirty="0" smtClean="0">
                <a:solidFill>
                  <a:srgbClr val="333399"/>
                </a:solidFill>
                <a:latin typeface="Times New Roman" pitchFamily="18" charset="0"/>
              </a:rPr>
              <a:t>.</a:t>
            </a:r>
          </a:p>
          <a:p>
            <a:pPr marL="0" indent="0" algn="just" eaLnBrk="1" hangingPunct="1">
              <a:buNone/>
              <a:defRPr/>
            </a:pPr>
            <a:endParaRPr lang="tr-TR" sz="2600" dirty="0">
              <a:solidFill>
                <a:srgbClr val="333399"/>
              </a:solidFill>
              <a:latin typeface="Times New Roman" pitchFamily="18" charset="0"/>
            </a:endParaRPr>
          </a:p>
          <a:p>
            <a:pPr algn="just" eaLnBrk="1" hangingPunct="1">
              <a:defRPr/>
            </a:pPr>
            <a:r>
              <a:rPr lang="tr-TR" sz="2600" dirty="0">
                <a:solidFill>
                  <a:srgbClr val="333399"/>
                </a:solidFill>
                <a:latin typeface="Times New Roman" pitchFamily="18" charset="0"/>
              </a:rPr>
              <a:t>Risk belirsizdir. Risk olarak nitelendirilebilecek olayın gerçekleşip gerçekleşmeyeceği önceden bilinmemelidir</a:t>
            </a:r>
            <a:r>
              <a:rPr lang="tr-TR" sz="2600" dirty="0" smtClean="0">
                <a:solidFill>
                  <a:srgbClr val="333399"/>
                </a:solidFill>
                <a:latin typeface="Times New Roman" pitchFamily="18" charset="0"/>
              </a:rPr>
              <a:t>.</a:t>
            </a:r>
          </a:p>
          <a:p>
            <a:pPr marL="0" indent="0" algn="just" eaLnBrk="1" hangingPunct="1">
              <a:buNone/>
              <a:defRPr/>
            </a:pPr>
            <a:endParaRPr lang="tr-TR" sz="2600" dirty="0">
              <a:solidFill>
                <a:srgbClr val="333399"/>
              </a:solidFill>
              <a:latin typeface="Times New Roman" pitchFamily="18" charset="0"/>
            </a:endParaRPr>
          </a:p>
          <a:p>
            <a:pPr algn="just" eaLnBrk="1" hangingPunct="1">
              <a:defRPr/>
            </a:pPr>
            <a:r>
              <a:rPr lang="tr-TR" sz="2600" dirty="0">
                <a:solidFill>
                  <a:srgbClr val="333399"/>
                </a:solidFill>
                <a:latin typeface="Times New Roman" pitchFamily="18" charset="0"/>
              </a:rPr>
              <a:t>Risk gelecekte ortaya çıkabilecek bir olaydır. Riskin gerçekleşmesi kadar gerçekleşmeme olasılığının da olması gerekir. </a:t>
            </a:r>
          </a:p>
        </p:txBody>
      </p:sp>
    </p:spTree>
    <p:extLst>
      <p:ext uri="{BB962C8B-B14F-4D97-AF65-F5344CB8AC3E}">
        <p14:creationId xmlns:p14="http://schemas.microsoft.com/office/powerpoint/2010/main" xmlns="" val="9508565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336" y="3376191"/>
            <a:ext cx="2232248" cy="715963"/>
          </a:xfrm>
        </p:spPr>
        <p:txBody>
          <a:bodyPr>
            <a:normAutofit fontScale="90000"/>
          </a:bodyPr>
          <a:lstStyle/>
          <a:p>
            <a:r>
              <a:rPr lang="tr-TR" sz="4000" b="1" dirty="0" smtClean="0">
                <a:solidFill>
                  <a:srgbClr val="FF0000"/>
                </a:solidFill>
              </a:rPr>
              <a:t>Riskin Temel Özellikleri</a:t>
            </a:r>
            <a:endParaRPr lang="en-US" sz="4000" b="1" dirty="0">
              <a:solidFill>
                <a:srgbClr val="FF0000"/>
              </a:solidFill>
            </a:endParaRPr>
          </a:p>
        </p:txBody>
      </p:sp>
      <p:sp>
        <p:nvSpPr>
          <p:cNvPr id="5" name="Rectangle 3"/>
          <p:cNvSpPr>
            <a:spLocks noGrp="1" noChangeArrowheads="1"/>
          </p:cNvSpPr>
          <p:nvPr>
            <p:ph idx="1"/>
          </p:nvPr>
        </p:nvSpPr>
        <p:spPr>
          <a:xfrm>
            <a:off x="2999656" y="1628800"/>
            <a:ext cx="8229600" cy="4525963"/>
          </a:xfrm>
        </p:spPr>
        <p:txBody>
          <a:bodyPr/>
          <a:lstStyle/>
          <a:p>
            <a:pPr algn="just" eaLnBrk="1" hangingPunct="1">
              <a:defRPr/>
            </a:pPr>
            <a:r>
              <a:rPr lang="tr-TR" dirty="0" smtClean="0"/>
              <a:t>   </a:t>
            </a:r>
            <a:r>
              <a:rPr lang="tr-TR" sz="2600" dirty="0">
                <a:solidFill>
                  <a:srgbClr val="333399"/>
                </a:solidFill>
                <a:latin typeface="Times New Roman" pitchFamily="18" charset="0"/>
              </a:rPr>
              <a:t>Risk tek bir kişiyi etkileyebileceği gibi, çok sayıda insanla birlikte tüm toplumu da  etkileyebilecek boyutta bir olay olabilir. Örneğin, denizlerin ve doğal çevrenin kirlenmesi yoluyla gelecek nesillere vereceği zararlar gibi</a:t>
            </a:r>
            <a:r>
              <a:rPr lang="tr-TR" sz="2600" dirty="0" smtClean="0">
                <a:solidFill>
                  <a:srgbClr val="333399"/>
                </a:solidFill>
                <a:latin typeface="Times New Roman" pitchFamily="18" charset="0"/>
              </a:rPr>
              <a:t>.</a:t>
            </a:r>
          </a:p>
          <a:p>
            <a:pPr marL="0" indent="0" algn="just" eaLnBrk="1" hangingPunct="1">
              <a:buNone/>
              <a:defRPr/>
            </a:pPr>
            <a:endParaRPr lang="tr-TR" sz="2600" dirty="0">
              <a:solidFill>
                <a:srgbClr val="333399"/>
              </a:solidFill>
              <a:latin typeface="Times New Roman" pitchFamily="18" charset="0"/>
            </a:endParaRPr>
          </a:p>
          <a:p>
            <a:pPr algn="just" eaLnBrk="1" hangingPunct="1">
              <a:defRPr/>
            </a:pPr>
            <a:r>
              <a:rPr lang="tr-TR" sz="2600" dirty="0">
                <a:solidFill>
                  <a:srgbClr val="333399"/>
                </a:solidFill>
                <a:latin typeface="Times New Roman" pitchFamily="18" charset="0"/>
              </a:rPr>
              <a:t>   Risk, meşru; yasalara ve ahlak kurallarına  uygun olması gerekir.</a:t>
            </a:r>
          </a:p>
          <a:p>
            <a:pPr eaLnBrk="1" hangingPunct="1">
              <a:buFontTx/>
              <a:buNone/>
              <a:defRPr/>
            </a:pPr>
            <a:endParaRPr lang="tr-TR" dirty="0" smtClean="0"/>
          </a:p>
        </p:txBody>
      </p:sp>
    </p:spTree>
    <p:extLst>
      <p:ext uri="{BB962C8B-B14F-4D97-AF65-F5344CB8AC3E}">
        <p14:creationId xmlns:p14="http://schemas.microsoft.com/office/powerpoint/2010/main" xmlns="" val="37513066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132&quot;&gt;&lt;/object&gt;&lt;object type=&quot;2&quot; unique_id=&quot;10133&quot;&gt;&lt;object type=&quot;3&quot; unique_id=&quot;10134&quot;&gt;&lt;property id=&quot;20148&quot; value=&quot;5&quot;/&gt;&lt;property id=&quot;20300&quot; value=&quot;Slide 1 - &amp;quot;Risk ve Sigorta&amp;quot;&quot;/&gt;&lt;property id=&quot;20307&quot; value=&quot;256&quot;/&gt;&lt;/object&gt;&lt;object type=&quot;3&quot; unique_id=&quot;10135&quot;&gt;&lt;property id=&quot;20148&quot; value=&quot;5&quot;/&gt;&lt;property id=&quot;20300&quot; value=&quot;Slide 2 - &amp;quot;Risk Nedir?&amp;quot;&quot;/&gt;&lt;property id=&quot;20307&quot; value=&quot;279&quot;/&gt;&lt;/object&gt;&lt;object type=&quot;3&quot; unique_id=&quot;10136&quot;&gt;&lt;property id=&quot;20148&quot; value=&quot;5&quot;/&gt;&lt;property id=&quot;20300&quot; value=&quot;Slide 4 - &amp;quot;Risk Nedir?&amp;quot;&quot;/&gt;&lt;property id=&quot;20307&quot; value=&quot;280&quot;/&gt;&lt;/object&gt;&lt;object type=&quot;3&quot; unique_id=&quot;10137&quot;&gt;&lt;property id=&quot;20148&quot; value=&quot;5&quot;/&gt;&lt;property id=&quot;20300&quot; value=&quot;Slide 6 - &amp;quot;Risk Nedir?&amp;quot;&quot;/&gt;&lt;property id=&quot;20307&quot; value=&quot;281&quot;/&gt;&lt;/object&gt;&lt;object type=&quot;3&quot; unique_id=&quot;10138&quot;&gt;&lt;property id=&quot;20148&quot; value=&quot;5&quot;/&gt;&lt;property id=&quot;20300&quot; value=&quot;Slide 7 - &amp;quot;Riskin Temel Özellikleri&amp;quot;&quot;/&gt;&lt;property id=&quot;20307&quot; value=&quot;282&quot;/&gt;&lt;/object&gt;&lt;object type=&quot;3&quot; unique_id=&quot;10139&quot;&gt;&lt;property id=&quot;20148&quot; value=&quot;5&quot;/&gt;&lt;property id=&quot;20300&quot; value=&quot;Slide 8 - &amp;quot;Riskin Temel Özellikleri&amp;quot;&quot;/&gt;&lt;property id=&quot;20307&quot; value=&quot;283&quot;/&gt;&lt;/object&gt;&lt;object type=&quot;3&quot; unique_id=&quot;10140&quot;&gt;&lt;property id=&quot;20148&quot; value=&quot;5&quot;/&gt;&lt;property id=&quot;20300&quot; value=&quot;Slide 9 - &amp;quot;Riskin Temel Özellikleri&amp;quot;&quot;/&gt;&lt;property id=&quot;20307&quot; value=&quot;284&quot;/&gt;&lt;/object&gt;&lt;object type=&quot;3&quot; unique_id=&quot;10141&quot;&gt;&lt;property id=&quot;20148&quot; value=&quot;5&quot;/&gt;&lt;property id=&quot;20300&quot; value=&quot;Slide 10 - &amp;quot;Riskin Temel Özellikleri&amp;quot;&quot;/&gt;&lt;property id=&quot;20307&quot; value=&quot;285&quot;/&gt;&lt;/object&gt;&lt;object type=&quot;3&quot; unique_id=&quot;10142&quot;&gt;&lt;property id=&quot;20148&quot; value=&quot;5&quot;/&gt;&lt;property id=&quot;20300&quot; value=&quot;Slide 11 - &amp;quot;Risk ve Belirsizlik&amp;quot;&quot;/&gt;&lt;property id=&quot;20307&quot; value=&quot;286&quot;/&gt;&lt;/object&gt;&lt;object type=&quot;3&quot; unique_id=&quot;10143&quot;&gt;&lt;property id=&quot;20148&quot; value=&quot;5&quot;/&gt;&lt;property id=&quot;20300&quot; value=&quot;Slide 12 - &amp;quot;Risk ve Belirsizlik&amp;quot;&quot;/&gt;&lt;property id=&quot;20307&quot; value=&quot;287&quot;/&gt;&lt;/object&gt;&lt;object type=&quot;3&quot; unique_id=&quot;10144&quot;&gt;&lt;property id=&quot;20148&quot; value=&quot;5&quot;/&gt;&lt;property id=&quot;20300&quot; value=&quot;Slide 13 - &amp;quot;Risk ve Belirsizlik&amp;quot;&quot;/&gt;&lt;property id=&quot;20307&quot; value=&quot;288&quot;/&gt;&lt;/object&gt;&lt;object type=&quot;3&quot; unique_id=&quot;10145&quot;&gt;&lt;property id=&quot;20148&quot; value=&quot;5&quot;/&gt;&lt;property id=&quot;20300&quot; value=&quot;Slide 14 - &amp;quot;Tehlike, Risk ve Zarar&amp;quot;&quot;/&gt;&lt;property id=&quot;20307&quot; value=&quot;289&quot;/&gt;&lt;/object&gt;&lt;object type=&quot;3&quot; unique_id=&quot;10146&quot;&gt;&lt;property id=&quot;20148&quot; value=&quot;5&quot;/&gt;&lt;property id=&quot;20300&quot; value=&quot;Slide 15 - &amp;quot;Tehlike, Risk ve Zarar&amp;quot;&quot;/&gt;&lt;property id=&quot;20307&quot; value=&quot;290&quot;/&gt;&lt;/object&gt;&lt;object type=&quot;3&quot; unique_id=&quot;10147&quot;&gt;&lt;property id=&quot;20148&quot; value=&quot;5&quot;/&gt;&lt;property id=&quot;20300&quot; value=&quot;Slide 28 - &amp;quot;Risk Türleri&amp;quot;&quot;/&gt;&lt;property id=&quot;20307&quot; value=&quot;291&quot;/&gt;&lt;/object&gt;&lt;object type=&quot;3&quot; unique_id=&quot;10148&quot;&gt;&lt;property id=&quot;20148&quot; value=&quot;5&quot;/&gt;&lt;property id=&quot;20300&quot; value=&quot;Slide 30 - &amp;quot;Mola&amp;quot;&quot;/&gt;&lt;property id=&quot;20307&quot; value=&quot;292&quot;/&gt;&lt;/object&gt;&lt;object type=&quot;3&quot; unique_id=&quot;10149&quot;&gt;&lt;property id=&quot;20148&quot; value=&quot;5&quot;/&gt;&lt;property id=&quot;20300&quot; value=&quot;Slide 31 - &amp;quot;Risk Yönetimi&amp;quot;&quot;/&gt;&lt;property id=&quot;20307&quot; value=&quot;293&quot;/&gt;&lt;/object&gt;&lt;object type=&quot;3&quot; unique_id=&quot;10150&quot;&gt;&lt;property id=&quot;20148&quot; value=&quot;5&quot;/&gt;&lt;property id=&quot;20300&quot; value=&quot;Slide 32 - &amp;quot;Risk Yönetim Süreci&amp;quot;&quot;/&gt;&lt;property id=&quot;20307&quot; value=&quot;294&quot;/&gt;&lt;/object&gt;&lt;object type=&quot;3&quot; unique_id=&quot;10152&quot;&gt;&lt;property id=&quot;20148&quot; value=&quot;5&quot;/&gt;&lt;property id=&quot;20300&quot; value=&quot;Slide 33 - &amp;quot;Risk Yönetimi&amp;quot;&quot;/&gt;&lt;property id=&quot;20307&quot; value=&quot;296&quot;/&gt;&lt;/object&gt;&lt;object type=&quot;3&quot; unique_id=&quot;10157&quot;&gt;&lt;property id=&quot;20148&quot; value=&quot;5&quot;/&gt;&lt;property id=&quot;20300&quot; value=&quot;Slide 37 - &amp;quot;Tehlikelerle Mücadele Yolları&amp;quot;&quot;/&gt;&lt;property id=&quot;20307&quot; value=&quot;301&quot;/&gt;&lt;/object&gt;&lt;object type=&quot;3&quot; unique_id=&quot;10158&quot;&gt;&lt;property id=&quot;20148&quot; value=&quot;5&quot;/&gt;&lt;property id=&quot;20300&quot; value=&quot;Slide 38 - &amp;quot;Korunma&amp;quot;&quot;/&gt;&lt;property id=&quot;20307&quot; value=&quot;302&quot;/&gt;&lt;/object&gt;&lt;object type=&quot;3&quot; unique_id=&quot;10159&quot;&gt;&lt;property id=&quot;20148&quot; value=&quot;5&quot;/&gt;&lt;property id=&quot;20300&quot; value=&quot;Slide 39 - &amp;quot;Yardım&amp;quot;&quot;/&gt;&lt;property id=&quot;20307&quot; value=&quot;303&quot;/&gt;&lt;/object&gt;&lt;object type=&quot;3&quot; unique_id=&quot;10160&quot;&gt;&lt;property id=&quot;20148&quot; value=&quot;5&quot;/&gt;&lt;property id=&quot;20300&quot; value=&quot;Slide 40 - &amp;quot;Öngörme&amp;quot;&quot;/&gt;&lt;property id=&quot;20307&quot; value=&quot;304&quot;/&gt;&lt;/object&gt;&lt;object type=&quot;3&quot; unique_id=&quot;10161&quot;&gt;&lt;property id=&quot;20148&quot; value=&quot;5&quot;/&gt;&lt;property id=&quot;20300&quot; value=&quot;Slide 41 - &amp;quot;Tasarruf&amp;quot;&quot;/&gt;&lt;property id=&quot;20307&quot; value=&quot;305&quot;/&gt;&lt;/object&gt;&lt;object type=&quot;3&quot; unique_id=&quot;10162&quot;&gt;&lt;property id=&quot;20148&quot; value=&quot;5&quot;/&gt;&lt;property id=&quot;20300&quot; value=&quot;Slide 42 - &amp;quot;Sigorta&amp;quot;&quot;/&gt;&lt;property id=&quot;20307&quot; value=&quot;306&quot;/&gt;&lt;/object&gt;&lt;object type=&quot;3&quot; unique_id=&quot;10163&quot;&gt;&lt;property id=&quot;20148&quot; value=&quot;5&quot;/&gt;&lt;property id=&quot;20300&quot; value=&quot;Slide 43 - &amp;quot;Sigorta&amp;quot;&quot;/&gt;&lt;property id=&quot;20307&quot; value=&quot;307&quot;/&gt;&lt;/object&gt;&lt;object type=&quot;3&quot; unique_id=&quot;10164&quot;&gt;&lt;property id=&quot;20148&quot; value=&quot;5&quot;/&gt;&lt;property id=&quot;20300&quot; value=&quot;Slide 44 - &amp;quot;Sigorta&amp;quot;&quot;/&gt;&lt;property id=&quot;20307&quot; value=&quot;308&quot;/&gt;&lt;/object&gt;&lt;object type=&quot;3&quot; unique_id=&quot;10165&quot;&gt;&lt;property id=&quot;20148&quot; value=&quot;5&quot;/&gt;&lt;property id=&quot;20300&quot; value=&quot;Slide 45 - &amp;quot;Mola&amp;quot;&quot;/&gt;&lt;property id=&quot;20307&quot; value=&quot;309&quot;/&gt;&lt;/object&gt;&lt;object type=&quot;3&quot; unique_id=&quot;10605&quot;&gt;&lt;property id=&quot;20148&quot; value=&quot;5&quot;/&gt;&lt;property id=&quot;20300&quot; value=&quot;Slide 3 - &amp;quot;Risk Nedir?&amp;quot;&quot;/&gt;&lt;property id=&quot;20307&quot; value=&quot;310&quot;/&gt;&lt;/object&gt;&lt;object type=&quot;3&quot; unique_id=&quot;10606&quot;&gt;&lt;property id=&quot;20148&quot; value=&quot;5&quot;/&gt;&lt;property id=&quot;20300&quot; value=&quot;Slide 5 - &amp;quot;Risk Nedir?&amp;quot;&quot;/&gt;&lt;property id=&quot;20307&quot; value=&quot;311&quot;/&gt;&lt;/object&gt;&lt;object type=&quot;3&quot; unique_id=&quot;10931&quot;&gt;&lt;property id=&quot;20148&quot; value=&quot;5&quot;/&gt;&lt;property id=&quot;20300&quot; value=&quot;Slide 16 - &amp;quot;Tehlike, Risk ve Zarar&amp;quot;&quot;/&gt;&lt;property id=&quot;20307&quot; value=&quot;312&quot;/&gt;&lt;/object&gt;&lt;object type=&quot;3&quot; unique_id=&quot;10932&quot;&gt;&lt;property id=&quot;20148&quot; value=&quot;5&quot;/&gt;&lt;property id=&quot;20300&quot; value=&quot;Slide 17 - &amp;quot;Tehlike, Risk ve Zarar&amp;quot;&quot;/&gt;&lt;property id=&quot;20307&quot; value=&quot;313&quot;/&gt;&lt;/object&gt;&lt;object type=&quot;3&quot; unique_id=&quot;10933&quot;&gt;&lt;property id=&quot;20148&quot; value=&quot;5&quot;/&gt;&lt;property id=&quot;20300&quot; value=&quot;Slide 18 - &amp;quot;Tehlike, Risk ve Zarar&amp;quot;&quot;/&gt;&lt;property id=&quot;20307&quot; value=&quot;314&quot;/&gt;&lt;/object&gt;&lt;object type=&quot;3&quot; unique_id=&quot;10934&quot;&gt;&lt;property id=&quot;20148&quot; value=&quot;5&quot;/&gt;&lt;property id=&quot;20300&quot; value=&quot;Slide 19 - &amp;quot;Tehlike, Risk ve Zarar&amp;quot;&quot;/&gt;&lt;property id=&quot;20307&quot; value=&quot;315&quot;/&gt;&lt;/object&gt;&lt;object type=&quot;3&quot; unique_id=&quot;10935&quot;&gt;&lt;property id=&quot;20148&quot; value=&quot;5&quot;/&gt;&lt;property id=&quot;20300&quot; value=&quot;Slide 20 - &amp;quot;Tehlike, Risk ve Zarar&amp;quot;&quot;/&gt;&lt;property id=&quot;20307&quot; value=&quot;316&quot;/&gt;&lt;/object&gt;&lt;object type=&quot;3&quot; unique_id=&quot;10936&quot;&gt;&lt;property id=&quot;20148&quot; value=&quot;5&quot;/&gt;&lt;property id=&quot;20300&quot; value=&quot;Slide 21 - &amp;quot;Tehlike, Risk ve Zarar&amp;quot;&quot;/&gt;&lt;property id=&quot;20307&quot; value=&quot;317&quot;/&gt;&lt;/object&gt;&lt;object type=&quot;3&quot; unique_id=&quot;11189&quot;&gt;&lt;property id=&quot;20148&quot; value=&quot;5&quot;/&gt;&lt;property id=&quot;20300&quot; value=&quot;Slide 22 - &amp;quot;Tehlike, Risk ve Zarar&amp;quot;&quot;/&gt;&lt;property id=&quot;20307&quot; value=&quot;318&quot;/&gt;&lt;/object&gt;&lt;object type=&quot;3&quot; unique_id=&quot;11190&quot;&gt;&lt;property id=&quot;20148&quot; value=&quot;5&quot;/&gt;&lt;property id=&quot;20300&quot; value=&quot;Slide 23 - &amp;quot;Tehlike, Risk ve Zarar&amp;quot;&quot;/&gt;&lt;property id=&quot;20307&quot; value=&quot;319&quot;/&gt;&lt;/object&gt;&lt;object type=&quot;3&quot; unique_id=&quot;11191&quot;&gt;&lt;property id=&quot;20148&quot; value=&quot;5&quot;/&gt;&lt;property id=&quot;20300&quot; value=&quot;Slide 24 - &amp;quot;Risk Nasıl Algılanır?&amp;quot;&quot;/&gt;&lt;property id=&quot;20307&quot; value=&quot;320&quot;/&gt;&lt;/object&gt;&lt;object type=&quot;3&quot; unique_id=&quot;11192&quot;&gt;&lt;property id=&quot;20148&quot; value=&quot;5&quot;/&gt;&lt;property id=&quot;20300&quot; value=&quot;Slide 25 - &amp;quot;Risk Nasıl Algılanır?&amp;quot;&quot;/&gt;&lt;property id=&quot;20307&quot; value=&quot;321&quot;/&gt;&lt;/object&gt;&lt;object type=&quot;3&quot; unique_id=&quot;11331&quot;&gt;&lt;property id=&quot;20148&quot; value=&quot;5&quot;/&gt;&lt;property id=&quot;20300&quot; value=&quot;Slide 26 - &amp;quot;Risk Nasıl Algılanır?&amp;quot;&quot;/&gt;&lt;property id=&quot;20307&quot; value=&quot;322&quot;/&gt;&lt;/object&gt;&lt;object type=&quot;3&quot; unique_id=&quot;12233&quot;&gt;&lt;property id=&quot;20148&quot; value=&quot;5&quot;/&gt;&lt;property id=&quot;20300&quot; value=&quot;Slide 27 - &amp;quot;Risk Nasıl Algılanır?&amp;quot;&quot;/&gt;&lt;property id=&quot;20307&quot; value=&quot;323&quot;/&gt;&lt;/object&gt;&lt;object type=&quot;3&quot; unique_id=&quot;12774&quot;&gt;&lt;property id=&quot;20148&quot; value=&quot;5&quot;/&gt;&lt;property id=&quot;20300&quot; value=&quot;Slide 29 - &amp;quot;Risk Türleri&amp;quot;&quot;/&gt;&lt;property id=&quot;20307&quot; value=&quot;324&quot;/&gt;&lt;/object&gt;&lt;object type=&quot;3&quot; unique_id=&quot;12775&quot;&gt;&lt;property id=&quot;20148&quot; value=&quot;5&quot;/&gt;&lt;property id=&quot;20300&quot; value=&quot;Slide 34 - &amp;quot;Risk Yönetim Süreci&amp;quot;&quot;/&gt;&lt;property id=&quot;20307&quot; value=&quot;326&quot;/&gt;&lt;/object&gt;&lt;object type=&quot;3&quot; unique_id=&quot;12776&quot;&gt;&lt;property id=&quot;20148&quot; value=&quot;5&quot;/&gt;&lt;property id=&quot;20300&quot; value=&quot;Slide 35 - &amp;quot;Risk Yönetim Süreci&amp;quot;&quot;/&gt;&lt;property id=&quot;20307&quot; value=&quot;327&quot;/&gt;&lt;/object&gt;&lt;object type=&quot;3&quot; unique_id=&quot;12984&quot;&gt;&lt;property id=&quot;20148&quot; value=&quot;5&quot;/&gt;&lt;property id=&quot;20300&quot; value=&quot;Slide 36 - &amp;quot;Risk Yönetim Süreci&amp;quot;&quot;/&gt;&lt;property id=&quot;20307&quot; value=&quot;328&quot;/&gt;&lt;/object&gt;&lt;/object&gt;&lt;/object&gt;&lt;/database&gt;"/>
  <p:tag name="SECTOMILLISECCONVERTED" val="1"/>
</p:tagLst>
</file>

<file path=ppt/theme/theme1.xml><?xml version="1.0" encoding="utf-8"?>
<a:theme xmlns:a="http://schemas.openxmlformats.org/drawingml/2006/main" name="powerpoint-template-24">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2219</Words>
  <Application>Microsoft Office PowerPoint</Application>
  <PresentationFormat>Özel</PresentationFormat>
  <Paragraphs>328</Paragraphs>
  <Slides>45</Slides>
  <Notes>45</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powerpoint-template-24</vt:lpstr>
      <vt:lpstr>Risk ve Sigorta</vt:lpstr>
      <vt:lpstr>Risk Nedir?</vt:lpstr>
      <vt:lpstr>Risk Nedir?</vt:lpstr>
      <vt:lpstr>Risk Nedir?</vt:lpstr>
      <vt:lpstr>Risk Nedir?</vt:lpstr>
      <vt:lpstr>Risk Nedir?</vt:lpstr>
      <vt:lpstr>Riskin Temel Özellikleri</vt:lpstr>
      <vt:lpstr>Riskin Temel Özellikleri</vt:lpstr>
      <vt:lpstr>Riskin Temel Özellikleri</vt:lpstr>
      <vt:lpstr>Riskin Temel Özellikleri</vt:lpstr>
      <vt:lpstr>Risk ve Belirsizlik</vt:lpstr>
      <vt:lpstr>Risk ve Belirsizlik</vt:lpstr>
      <vt:lpstr>Risk ve Belirsizlik</vt:lpstr>
      <vt:lpstr>Tehlike, Risk ve Zarar</vt:lpstr>
      <vt:lpstr>Tehlike, Risk ve Zarar</vt:lpstr>
      <vt:lpstr>Tehlike, Risk ve Zarar</vt:lpstr>
      <vt:lpstr>Tehlike, Risk ve Zarar</vt:lpstr>
      <vt:lpstr>Tehlike, Risk ve Zarar</vt:lpstr>
      <vt:lpstr>Tehlike, Risk ve Zarar</vt:lpstr>
      <vt:lpstr>Tehlike, Risk ve Zarar</vt:lpstr>
      <vt:lpstr>Tehlike, Risk ve Zarar</vt:lpstr>
      <vt:lpstr>Tehlike, Risk ve Zarar</vt:lpstr>
      <vt:lpstr>Tehlike, Risk ve Zarar</vt:lpstr>
      <vt:lpstr>Risk Nasıl Algılanır?</vt:lpstr>
      <vt:lpstr>Risk Nasıl Algılanır?</vt:lpstr>
      <vt:lpstr>Risk Nasıl Algılanır?</vt:lpstr>
      <vt:lpstr>Risk Nasıl Algılanır?</vt:lpstr>
      <vt:lpstr>Risk Türleri</vt:lpstr>
      <vt:lpstr>Risk Türleri</vt:lpstr>
      <vt:lpstr>Mola</vt:lpstr>
      <vt:lpstr>Risk Yönetimi</vt:lpstr>
      <vt:lpstr>Risk Yönetim Süreci</vt:lpstr>
      <vt:lpstr>Risk Yönetimi</vt:lpstr>
      <vt:lpstr>Risk Yönetim Süreci</vt:lpstr>
      <vt:lpstr>Risk Yönetim Süreci</vt:lpstr>
      <vt:lpstr>Risk Yönetim Süreci</vt:lpstr>
      <vt:lpstr>Tehlikelerle Mücadele Yolları</vt:lpstr>
      <vt:lpstr>Korunma</vt:lpstr>
      <vt:lpstr>Yardım</vt:lpstr>
      <vt:lpstr>Öngörme</vt:lpstr>
      <vt:lpstr>Tasarruf</vt:lpstr>
      <vt:lpstr>Sigorta</vt:lpstr>
      <vt:lpstr>Sigorta</vt:lpstr>
      <vt:lpstr>Sigorta</vt:lpstr>
      <vt:lpstr>Mola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ve Sigorta</dc:title>
  <dc:creator>Metin Coşkun</dc:creator>
  <cp:lastModifiedBy>oem</cp:lastModifiedBy>
  <cp:revision>28</cp:revision>
  <dcterms:created xsi:type="dcterms:W3CDTF">2014-01-05T14:29:13Z</dcterms:created>
  <dcterms:modified xsi:type="dcterms:W3CDTF">2017-12-21T14:05:56Z</dcterms:modified>
</cp:coreProperties>
</file>