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Sources of the English Vocabulary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Pages 22–36</a:t>
            </a:r>
          </a:p>
          <a:p>
            <a:r>
              <a:t>English Lexicology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Other European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Italian: piano, opera, balcony.</a:t>
            </a:r>
          </a:p>
          <a:p>
            <a:pPr lvl="1"/>
            <a:r>
              <a:t>Spanish: tomato, potato, cigar.</a:t>
            </a:r>
          </a:p>
          <a:p>
            <a:pPr lvl="1"/>
            <a:r>
              <a:t>German: kindergarten, blitz.</a:t>
            </a:r>
          </a:p>
          <a:p>
            <a:pPr lvl="1"/>
            <a:r>
              <a:t>Dutch: yacht, coffee.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Non-European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Arabic: algebra, alcohol, zero.</a:t>
            </a:r>
          </a:p>
          <a:p>
            <a:pPr lvl="1"/>
            <a:r>
              <a:t>Hindi: shampoo, bungalow, jungle.</a:t>
            </a:r>
          </a:p>
          <a:p>
            <a:pPr lvl="1"/>
            <a:r>
              <a:t>Japanese: kimono.</a:t>
            </a:r>
          </a:p>
          <a:p>
            <a:pPr lvl="1"/>
            <a:r>
              <a:t>Global expansion increased borrowing.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Adaptation (Assimilation) of Loanwords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Fully assimilated: table, animal.</a:t>
            </a:r>
          </a:p>
          <a:p>
            <a:pPr lvl="1"/>
            <a:r>
              <a:t>Partially assimilated: radius – radii.</a:t>
            </a:r>
          </a:p>
          <a:p>
            <a:pPr lvl="1"/>
            <a:r>
              <a:t>Unassimilated: café, cliché.</a:t>
            </a:r>
          </a:p>
          <a:p>
            <a:pPr lvl="1"/>
            <a:r>
              <a:t>Changes affect spelling and pronunciation.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Direct and Indirect Borrowing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Direct: omelette (from French).</a:t>
            </a:r>
          </a:p>
          <a:p>
            <a:pPr lvl="1"/>
            <a:r>
              <a:t>Indirect: coffee (via Dutch from Turkish).</a:t>
            </a:r>
          </a:p>
          <a:p>
            <a:pPr lvl="1"/>
            <a:r>
              <a:t>Source vs origin distinction.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English Vocabulary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Scientific and industrial revolution impact.</a:t>
            </a:r>
          </a:p>
          <a:p>
            <a:pPr lvl="1"/>
            <a:r>
              <a:t>American English influence.</a:t>
            </a:r>
          </a:p>
          <a:p>
            <a:pPr lvl="1"/>
            <a:r>
              <a:t>Emergence of new Englishes worldwide.</a:t>
            </a:r>
          </a:p>
          <a:p>
            <a:pPr lvl="1"/>
            <a:r>
              <a:t>English as a global language.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– A Mosaic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English vocabulary is multilingual.</a:t>
            </a:r>
          </a:p>
          <a:p>
            <a:pPr lvl="1"/>
            <a:r>
              <a:t>Native core + massive borrowings.</a:t>
            </a:r>
          </a:p>
          <a:p>
            <a:pPr lvl="1"/>
            <a:r>
              <a:t>Historical events shaped vocabulary.</a:t>
            </a:r>
          </a:p>
          <a:p>
            <a:pPr lvl="1"/>
            <a:r>
              <a:t>Borrowing remains active today.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Indo-European Language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English belongs to the Germanic branch.</a:t>
            </a:r>
          </a:p>
          <a:p>
            <a:pPr lvl="1"/>
            <a:r>
              <a:t>Other branches: Romance, Slavic, Celtic, Indo-Iranian, Hellenic.</a:t>
            </a:r>
          </a:p>
          <a:p>
            <a:pPr lvl="1"/>
            <a:r>
              <a:t>Languages share phonological and lexical similarities.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Indo-European Language Tree (Simplified)</a:t>
            </a:r>
          </a:p>
        </p:txBody>
      </p:sp>
      <p:pic>
        <p:nvPicPr>
          <p:cNvPr id="3" name="Picture 2" descr="language_fami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Native Words in English (25–35%)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Germanic origin (Old English roots).</a:t>
            </a:r>
          </a:p>
          <a:p>
            <a:pPr lvl="1"/>
            <a:r>
              <a:t>Short, frequent, everyday words.</a:t>
            </a:r>
          </a:p>
          <a:p>
            <a:pPr lvl="1"/>
            <a:r>
              <a:t>Examples: house, mother, sun, eat, go, love.</a:t>
            </a:r>
          </a:p>
          <a:p>
            <a:pPr lvl="1"/>
            <a:r>
              <a:t>Emotionally expressive and informal.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Reasons for Borrowing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Identity and cultural contact.</a:t>
            </a:r>
          </a:p>
          <a:p>
            <a:pPr lvl="1"/>
            <a:r>
              <a:t>Prestige (French influence).</a:t>
            </a:r>
          </a:p>
          <a:p>
            <a:pPr lvl="1"/>
            <a:r>
              <a:t>Filling lexical gaps.</a:t>
            </a:r>
          </a:p>
          <a:p>
            <a:pPr lvl="1"/>
            <a:r>
              <a:t>Scientific and technical progress.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Latin Influence on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Old English period (religion, trade).</a:t>
            </a:r>
          </a:p>
          <a:p>
            <a:pPr lvl="1"/>
            <a:r>
              <a:t>Renaissance: science and scholarship.</a:t>
            </a:r>
          </a:p>
          <a:p>
            <a:pPr lvl="1"/>
            <a:r>
              <a:t>Examples: animal, area, editor, radius, phenomenon.</a:t>
            </a:r>
          </a:p>
          <a:p>
            <a:pPr lvl="1"/>
            <a:r>
              <a:t>Latin often associated with formal style.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French Influence (After 1066)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Norman Conquest impact.</a:t>
            </a:r>
          </a:p>
          <a:p>
            <a:pPr lvl="1"/>
            <a:r>
              <a:t>Law, government, military vocabulary.</a:t>
            </a:r>
          </a:p>
          <a:p>
            <a:pPr lvl="1"/>
            <a:r>
              <a:t>Examples: court, judge, army, royal.</a:t>
            </a:r>
          </a:p>
          <a:p>
            <a:pPr lvl="1"/>
            <a:r>
              <a:t>Created synonym triplets: kingly – royal – regal.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Scandinavian Influence (Vikings)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Danelaw region influence.</a:t>
            </a:r>
          </a:p>
          <a:p>
            <a:pPr lvl="1"/>
            <a:r>
              <a:t>Everyday vocabulary.</a:t>
            </a:r>
          </a:p>
          <a:p>
            <a:pPr lvl="1"/>
            <a:r>
              <a:t>Examples: sky, skin, skirt, take, they, them.</a:t>
            </a:r>
          </a:p>
          <a:p>
            <a:pPr lvl="1"/>
            <a:r>
              <a:t>Place names ending in -by (Derby, Grimsby).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Greek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Mainly scientific and technical vocabulary.</a:t>
            </a:r>
          </a:p>
          <a:p>
            <a:pPr lvl="1"/>
            <a:r>
              <a:t>Often via Latin or French.</a:t>
            </a:r>
          </a:p>
          <a:p>
            <a:pPr lvl="1"/>
            <a:r>
              <a:t>Examples: drama, chaos, democracy, metaphor.</a:t>
            </a:r>
          </a:p>
          <a:p>
            <a:pPr lvl="1"/>
            <a:r>
              <a:t>Used in medicine, philosophy, science.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418</Words>
  <Application>Microsoft Office PowerPoint</Application>
  <PresentationFormat>Ekran Gösterisi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Office Theme</vt:lpstr>
      <vt:lpstr>Sources of the English Vocabulary</vt:lpstr>
      <vt:lpstr>The Indo-European Language Family</vt:lpstr>
      <vt:lpstr>Indo-European Language Tree (Simplified)</vt:lpstr>
      <vt:lpstr>Native Words in English (25–35%)</vt:lpstr>
      <vt:lpstr>Reasons for Borrowing</vt:lpstr>
      <vt:lpstr>Latin Influence on English</vt:lpstr>
      <vt:lpstr>French Influence (After 1066)</vt:lpstr>
      <vt:lpstr>Scandinavian Influence (Vikings)</vt:lpstr>
      <vt:lpstr>Greek Influence</vt:lpstr>
      <vt:lpstr>Other European Sources</vt:lpstr>
      <vt:lpstr>Non-European Sources</vt:lpstr>
      <vt:lpstr>Adaptation (Assimilation) of Loanwords</vt:lpstr>
      <vt:lpstr>Direct and Indirect Borrowing</vt:lpstr>
      <vt:lpstr>Modern English Vocabulary Growth</vt:lpstr>
      <vt:lpstr>Conclusion – A Mosaic Language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the English Vocabulary</dc:title>
  <dc:creator>Betul ALTAS</dc:creator>
  <dc:description>generated using python-pptx</dc:description>
  <cp:lastModifiedBy>Betul ALTAS</cp:lastModifiedBy>
  <cp:revision>2</cp:revision>
  <dcterms:created xsi:type="dcterms:W3CDTF">2013-01-27T09:14:16Z</dcterms:created>
  <dcterms:modified xsi:type="dcterms:W3CDTF">2026-02-26T08:47:35Z</dcterms:modified>
</cp:coreProperties>
</file>