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smtClean="0"/>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A23720DD-5B6D-40BF-8493-A6B52D484E6B}" type="datetimeFigureOut">
              <a:rPr lang="tr-TR" smtClean="0"/>
              <a:t>16.05.2025</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302176B-0E47-46AC-8F43-DAB4B8A37D06}" type="slidenum">
              <a:rPr lang="tr-TR" smtClean="0"/>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16.05.2025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16.05.2025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16.05.2025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16.05.2025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16.05.2025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16.05.2025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16.05.2025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16.05.2025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16.05.2025</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smtClean="0"/>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16.05.2025</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23720DD-5B6D-40BF-8493-A6B52D484E6B}" type="datetimeFigureOut">
              <a:rPr lang="tr-TR" smtClean="0"/>
              <a:t>16.05.2025</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www.thecollector.com/" TargetMode="External"/><Relationship Id="rId7" Type="http://schemas.openxmlformats.org/officeDocument/2006/relationships/hyperlink" Target="https://medium.com/" TargetMode="External"/><Relationship Id="rId2" Type="http://schemas.openxmlformats.org/officeDocument/2006/relationships/hyperlink" Target="https://dictionary.apa.org/ethical-dilemma" TargetMode="External"/><Relationship Id="rId1" Type="http://schemas.openxmlformats.org/officeDocument/2006/relationships/slideLayout" Target="../slideLayouts/slideLayout1.xml"/><Relationship Id="rId6" Type="http://schemas.openxmlformats.org/officeDocument/2006/relationships/hyperlink" Target="https://www.britannica.com/" TargetMode="External"/><Relationship Id="rId5" Type="http://schemas.openxmlformats.org/officeDocument/2006/relationships/hyperlink" Target="https://www.insanveinsan.org/" TargetMode="External"/><Relationship Id="rId4" Type="http://schemas.openxmlformats.org/officeDocument/2006/relationships/hyperlink" Target="https://dergipark.org.tr/tr/download/article-file/381931"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72000" y="2996952"/>
            <a:ext cx="3700052" cy="175432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ETHICAL </a:t>
            </a:r>
          </a:p>
          <a:p>
            <a:pPr algn="ctr"/>
            <a:r>
              <a:rPr lang="tr-TR"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DILEMMAS</a:t>
            </a:r>
            <a:endParaRPr lang="tr-TR"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6" name="Dikdörtgen 5"/>
          <p:cNvSpPr/>
          <p:nvPr/>
        </p:nvSpPr>
        <p:spPr>
          <a:xfrm>
            <a:off x="5364088" y="5663870"/>
            <a:ext cx="2762017" cy="369332"/>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Res</a:t>
            </a:r>
            <a:r>
              <a:rPr lang="tr-TR"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tr-TR"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Asst</a:t>
            </a:r>
            <a:r>
              <a:rPr lang="tr-TR"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Pelin ÖZÇELİK</a:t>
            </a:r>
            <a:endParaRPr lang="tr-TR"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Metin kutusu 6"/>
          <p:cNvSpPr txBox="1"/>
          <p:nvPr/>
        </p:nvSpPr>
        <p:spPr>
          <a:xfrm>
            <a:off x="4804178" y="5589240"/>
            <a:ext cx="3528392" cy="584775"/>
          </a:xfrm>
          <a:prstGeom prst="rect">
            <a:avLst/>
          </a:prstGeom>
          <a:noFill/>
        </p:spPr>
        <p:txBody>
          <a:bodyPr wrap="square" rtlCol="0">
            <a:spAutoFit/>
          </a:bodyPr>
          <a:lstStyle/>
          <a:p>
            <a:pPr algn="just"/>
            <a:endParaRPr lang="tr-TR" sz="1100" b="1" dirty="0" smtClean="0">
              <a:solidFill>
                <a:schemeClr val="tx1">
                  <a:lumMod val="50000"/>
                  <a:lumOff val="50000"/>
                </a:schemeClr>
              </a:solidFill>
            </a:endParaRPr>
          </a:p>
          <a:p>
            <a:pPr algn="just"/>
            <a:endParaRPr lang="tr-TR" sz="1050" dirty="0" smtClean="0"/>
          </a:p>
          <a:p>
            <a:pPr algn="just"/>
            <a:endParaRPr lang="tr-TR" sz="1050" dirty="0" smtClean="0"/>
          </a:p>
        </p:txBody>
      </p:sp>
      <p:pic>
        <p:nvPicPr>
          <p:cNvPr id="1026" name="Picture 2" descr="C:\Users\14203290854\Pictures\Ethical-Dilemma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337012"/>
            <a:ext cx="3736724" cy="1955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569711"/>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1628800"/>
            <a:ext cx="7024744" cy="1143000"/>
          </a:xfrm>
        </p:spPr>
        <p:txBody>
          <a:bodyPr>
            <a:normAutofit fontScale="90000"/>
          </a:bodyPr>
          <a:lstStyle/>
          <a:p>
            <a:r>
              <a:rPr lang="tr-TR" sz="2000" b="1" dirty="0" err="1" smtClean="0"/>
              <a:t>Most</a:t>
            </a:r>
            <a:r>
              <a:rPr lang="tr-TR" sz="2000" b="1" dirty="0" smtClean="0"/>
              <a:t> </a:t>
            </a:r>
            <a:r>
              <a:rPr lang="tr-TR" sz="2000" b="1" dirty="0" err="1" smtClean="0"/>
              <a:t>Common</a:t>
            </a:r>
            <a:r>
              <a:rPr lang="tr-TR" sz="2000" b="1" dirty="0" smtClean="0"/>
              <a:t> </a:t>
            </a:r>
            <a:r>
              <a:rPr lang="tr-TR" sz="2000" b="1" dirty="0" err="1" smtClean="0"/>
              <a:t>Ethical</a:t>
            </a:r>
            <a:r>
              <a:rPr lang="tr-TR" sz="2000" b="1" dirty="0" smtClean="0"/>
              <a:t> </a:t>
            </a:r>
            <a:br>
              <a:rPr lang="tr-TR" sz="2000" b="1" dirty="0" smtClean="0"/>
            </a:br>
            <a:r>
              <a:rPr lang="tr-TR" sz="2000" b="1" dirty="0" err="1" smtClean="0"/>
              <a:t>Dilemmas</a:t>
            </a:r>
            <a:r>
              <a:rPr lang="tr-TR" sz="2000" b="1" dirty="0" smtClean="0"/>
              <a:t> of 21st Century :</a:t>
            </a:r>
            <a:br>
              <a:rPr lang="tr-TR" sz="2000" b="1" dirty="0" smtClean="0"/>
            </a:br>
            <a:r>
              <a:rPr lang="en-US" sz="2000" b="1" dirty="0"/>
              <a:t>Globalization and Ethical Pluralism</a:t>
            </a:r>
            <a:br>
              <a:rPr lang="en-US" sz="2000" b="1" dirty="0"/>
            </a:br>
            <a:r>
              <a:rPr lang="en-US" sz="2000" b="1" dirty="0"/>
              <a:t/>
            </a:r>
            <a:br>
              <a:rPr lang="en-US" sz="2000" b="1" dirty="0"/>
            </a:br>
            <a:r>
              <a:rPr lang="tr-TR" sz="2000" b="1" dirty="0" smtClean="0"/>
              <a:t/>
            </a:r>
            <a:br>
              <a:rPr lang="tr-TR" sz="2000" b="1" dirty="0" smtClean="0"/>
            </a:br>
            <a:r>
              <a:rPr lang="tr-TR" sz="2000" b="1" dirty="0" smtClean="0"/>
              <a:t/>
            </a:r>
            <a:br>
              <a:rPr lang="tr-TR" sz="2000" b="1" dirty="0" smtClean="0"/>
            </a:br>
            <a:r>
              <a:rPr lang="tr-TR" sz="2400" b="1" dirty="0" smtClean="0"/>
              <a:t/>
            </a:r>
            <a:br>
              <a:rPr lang="tr-TR" sz="2400" b="1" dirty="0" smtClean="0"/>
            </a:br>
            <a:r>
              <a:rPr lang="tr-TR" sz="2400" b="1" dirty="0" smtClean="0"/>
              <a:t> </a:t>
            </a:r>
            <a:endParaRPr lang="tr-TR" sz="2400" b="1" dirty="0"/>
          </a:p>
        </p:txBody>
      </p:sp>
      <p:sp>
        <p:nvSpPr>
          <p:cNvPr id="3" name="İçerik Yer Tutucusu 2"/>
          <p:cNvSpPr>
            <a:spLocks noGrp="1"/>
          </p:cNvSpPr>
          <p:nvPr>
            <p:ph idx="1"/>
          </p:nvPr>
        </p:nvSpPr>
        <p:spPr>
          <a:xfrm>
            <a:off x="107504" y="1340768"/>
            <a:ext cx="8000146" cy="5400600"/>
          </a:xfrm>
        </p:spPr>
        <p:txBody>
          <a:bodyPr>
            <a:normAutofit/>
          </a:bodyPr>
          <a:lstStyle/>
          <a:p>
            <a:pPr lvl="1" algn="just">
              <a:buFont typeface="Wingdings" pitchFamily="2" charset="2"/>
              <a:buChar char="v"/>
            </a:pPr>
            <a:endParaRPr lang="tr-TR" sz="1600" b="1" dirty="0" smtClean="0"/>
          </a:p>
          <a:p>
            <a:pPr lvl="1" algn="just">
              <a:buFont typeface="Wingdings" pitchFamily="2" charset="2"/>
              <a:buChar char="v"/>
            </a:pPr>
            <a:r>
              <a:rPr lang="en-US" sz="1800" b="1" dirty="0"/>
              <a:t>Thanks to </a:t>
            </a:r>
            <a:r>
              <a:rPr lang="en-US" sz="1800" b="1" u="sng" dirty="0"/>
              <a:t>globalization</a:t>
            </a:r>
            <a:r>
              <a:rPr lang="en-US" sz="1800" b="1" dirty="0"/>
              <a:t>, at times, </a:t>
            </a:r>
            <a:r>
              <a:rPr lang="en-US" sz="1800" b="1" u="sng" dirty="0"/>
              <a:t>the flavors clash</a:t>
            </a:r>
            <a:r>
              <a:rPr lang="en-US" sz="1800" b="1" dirty="0"/>
              <a:t>. This is ethical pluralism: how, in our interconnected world, different systems can rub up against one another.</a:t>
            </a:r>
          </a:p>
          <a:p>
            <a:pPr lvl="1" algn="just">
              <a:buFont typeface="Wingdings" pitchFamily="2" charset="2"/>
              <a:buChar char="v"/>
            </a:pPr>
            <a:r>
              <a:rPr lang="en-US" sz="1800" b="1" u="sng" dirty="0" smtClean="0"/>
              <a:t>One </a:t>
            </a:r>
            <a:r>
              <a:rPr lang="en-US" sz="1800" b="1" u="sng" dirty="0"/>
              <a:t>approach might be, “When in Rome, do as the Romans do.” </a:t>
            </a:r>
            <a:r>
              <a:rPr lang="en-US" sz="1800" b="1" dirty="0"/>
              <a:t>This is cultural </a:t>
            </a:r>
            <a:r>
              <a:rPr lang="en-US" sz="1800" b="1" dirty="0" smtClean="0"/>
              <a:t>relativism</a:t>
            </a:r>
            <a:r>
              <a:rPr lang="tr-TR" sz="1800" b="1" dirty="0" smtClean="0"/>
              <a:t> </a:t>
            </a:r>
            <a:r>
              <a:rPr lang="en-US" sz="1800" b="1" dirty="0" smtClean="0"/>
              <a:t>the </a:t>
            </a:r>
            <a:r>
              <a:rPr lang="en-US" sz="1800" b="1" dirty="0"/>
              <a:t>belief that right and wrong are specific to one’s culture.</a:t>
            </a:r>
          </a:p>
          <a:p>
            <a:pPr lvl="1" algn="just">
              <a:buFont typeface="Wingdings" pitchFamily="2" charset="2"/>
              <a:buChar char="v"/>
            </a:pPr>
            <a:r>
              <a:rPr lang="en-US" sz="1800" b="1" dirty="0" smtClean="0"/>
              <a:t> </a:t>
            </a:r>
            <a:r>
              <a:rPr lang="en-US" sz="1800" b="1" u="sng" dirty="0"/>
              <a:t>But what if something in one culture really offends those from anot</a:t>
            </a:r>
            <a:r>
              <a:rPr lang="en-US" sz="1800" b="1" dirty="0"/>
              <a:t>her? Take fur: many people see wearing it as perfectly fine and traditional. Plenty of others think it’s an appalling way to treat animals well.</a:t>
            </a:r>
          </a:p>
          <a:p>
            <a:pPr lvl="1" algn="just">
              <a:buFont typeface="Wingdings" pitchFamily="2" charset="2"/>
              <a:buChar char="v"/>
            </a:pPr>
            <a:r>
              <a:rPr lang="en-US" sz="1800" b="1" dirty="0" smtClean="0"/>
              <a:t>Then </a:t>
            </a:r>
            <a:r>
              <a:rPr lang="en-US" sz="1800" b="1" u="sng" dirty="0"/>
              <a:t>there’s the other </a:t>
            </a:r>
            <a:r>
              <a:rPr lang="en-US" sz="1800" b="1" u="sng" dirty="0" smtClean="0"/>
              <a:t>side</a:t>
            </a:r>
            <a:r>
              <a:rPr lang="tr-TR" sz="1800" b="1" u="sng" dirty="0" smtClean="0"/>
              <a:t> </a:t>
            </a:r>
            <a:r>
              <a:rPr lang="en-US" sz="1800" b="1" u="sng" dirty="0" smtClean="0"/>
              <a:t>universal </a:t>
            </a:r>
            <a:r>
              <a:rPr lang="en-US" sz="1800" b="1" u="sng" dirty="0"/>
              <a:t>moral standards</a:t>
            </a:r>
            <a:r>
              <a:rPr lang="en-US" sz="1800" b="1" dirty="0"/>
              <a:t>. Think of them as the basic dining etiquette rules that everyone is expected to follow, no matter what’s on their plate. These include human rights that many argue </a:t>
            </a:r>
            <a:r>
              <a:rPr lang="en-US" sz="1800" b="1" u="sng" dirty="0"/>
              <a:t>should be respected universally, like freedom from torture</a:t>
            </a:r>
            <a:r>
              <a:rPr lang="en-US" sz="1800" b="1" dirty="0"/>
              <a:t>.</a:t>
            </a:r>
          </a:p>
          <a:p>
            <a:pPr lvl="1" algn="just">
              <a:buFont typeface="Wingdings" pitchFamily="2" charset="2"/>
              <a:buChar char="v"/>
            </a:pPr>
            <a:endParaRPr lang="tr-TR" sz="1800" b="1" dirty="0" smtClean="0"/>
          </a:p>
        </p:txBody>
      </p:sp>
      <p:pic>
        <p:nvPicPr>
          <p:cNvPr id="2050" name="Picture 2" descr="C:\Users\11764433492\Pictures\LondonPeopleWalkingRedDoubledeckerBus_landscap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60032" y="17419"/>
            <a:ext cx="3048001" cy="14673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720886"/>
      </p:ext>
    </p:extLst>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132856"/>
            <a:ext cx="7024744" cy="1143000"/>
          </a:xfrm>
        </p:spPr>
        <p:txBody>
          <a:bodyPr>
            <a:normAutofit fontScale="90000"/>
          </a:bodyPr>
          <a:lstStyle/>
          <a:p>
            <a:r>
              <a:rPr lang="tr-TR" sz="2000" b="1" dirty="0" err="1" smtClean="0"/>
              <a:t>Most</a:t>
            </a:r>
            <a:r>
              <a:rPr lang="tr-TR" sz="2000" b="1" dirty="0" smtClean="0"/>
              <a:t> </a:t>
            </a:r>
            <a:r>
              <a:rPr lang="tr-TR" sz="2000" b="1" dirty="0" err="1" smtClean="0"/>
              <a:t>Common</a:t>
            </a:r>
            <a:r>
              <a:rPr lang="tr-TR" sz="2000" b="1" dirty="0" smtClean="0"/>
              <a:t> </a:t>
            </a:r>
            <a:r>
              <a:rPr lang="tr-TR" sz="2000" b="1" dirty="0" err="1" smtClean="0"/>
              <a:t>Ethical</a:t>
            </a:r>
            <a:r>
              <a:rPr lang="tr-TR" sz="2000" b="1" dirty="0" smtClean="0"/>
              <a:t> </a:t>
            </a:r>
            <a:br>
              <a:rPr lang="tr-TR" sz="2000" b="1" dirty="0" smtClean="0"/>
            </a:br>
            <a:r>
              <a:rPr lang="tr-TR" sz="2000" b="1" dirty="0" err="1" smtClean="0"/>
              <a:t>Dilemmas</a:t>
            </a:r>
            <a:r>
              <a:rPr lang="tr-TR" sz="2000" b="1" dirty="0" smtClean="0"/>
              <a:t> of 21st Century :</a:t>
            </a:r>
            <a:br>
              <a:rPr lang="tr-TR" sz="2000" b="1" dirty="0" smtClean="0"/>
            </a:br>
            <a:r>
              <a:rPr lang="en-US" sz="2000" b="1" dirty="0"/>
              <a:t>The Morality of Artificial </a:t>
            </a:r>
            <a:r>
              <a:rPr lang="en-US" sz="2000" b="1" dirty="0" smtClean="0"/>
              <a:t>Intelligence</a:t>
            </a:r>
            <a:r>
              <a:rPr lang="tr-TR" sz="2000" b="1" dirty="0" smtClean="0"/>
              <a:t/>
            </a:r>
            <a:br>
              <a:rPr lang="tr-TR" sz="2000" b="1" dirty="0" smtClean="0"/>
            </a:br>
            <a:r>
              <a:rPr lang="en-US" sz="2000" b="1" dirty="0" smtClean="0"/>
              <a:t> </a:t>
            </a:r>
            <a:r>
              <a:rPr lang="en-US" sz="2000" b="1" dirty="0"/>
              <a:t>and Consciousness</a:t>
            </a:r>
            <a:br>
              <a:rPr lang="en-US" sz="2000" b="1" dirty="0"/>
            </a:br>
            <a:r>
              <a:rPr lang="en-US" sz="2000" b="1" dirty="0"/>
              <a:t/>
            </a:r>
            <a:br>
              <a:rPr lang="en-US" sz="2000" b="1" dirty="0"/>
            </a:br>
            <a:r>
              <a:rPr lang="en-US" sz="2000" b="1" dirty="0"/>
              <a:t/>
            </a:r>
            <a:br>
              <a:rPr lang="en-US" sz="2000" b="1" dirty="0"/>
            </a:br>
            <a:r>
              <a:rPr lang="tr-TR" sz="2000" b="1" dirty="0" smtClean="0"/>
              <a:t/>
            </a:r>
            <a:br>
              <a:rPr lang="tr-TR" sz="2000" b="1" dirty="0" smtClean="0"/>
            </a:br>
            <a:r>
              <a:rPr lang="tr-TR" sz="2000" b="1" dirty="0" smtClean="0"/>
              <a:t/>
            </a:r>
            <a:br>
              <a:rPr lang="tr-TR" sz="2000" b="1" dirty="0" smtClean="0"/>
            </a:br>
            <a:r>
              <a:rPr lang="tr-TR" sz="2400" b="1" dirty="0" smtClean="0"/>
              <a:t/>
            </a:r>
            <a:br>
              <a:rPr lang="tr-TR" sz="2400" b="1" dirty="0" smtClean="0"/>
            </a:br>
            <a:r>
              <a:rPr lang="tr-TR" sz="2400" b="1" dirty="0" smtClean="0"/>
              <a:t> </a:t>
            </a:r>
            <a:endParaRPr lang="tr-TR" sz="2400" b="1" dirty="0"/>
          </a:p>
        </p:txBody>
      </p:sp>
      <p:sp>
        <p:nvSpPr>
          <p:cNvPr id="3" name="İçerik Yer Tutucusu 2"/>
          <p:cNvSpPr>
            <a:spLocks noGrp="1"/>
          </p:cNvSpPr>
          <p:nvPr>
            <p:ph idx="1"/>
          </p:nvPr>
        </p:nvSpPr>
        <p:spPr>
          <a:xfrm>
            <a:off x="323528" y="1340768"/>
            <a:ext cx="7784122" cy="5976664"/>
          </a:xfrm>
        </p:spPr>
        <p:txBody>
          <a:bodyPr>
            <a:normAutofit/>
          </a:bodyPr>
          <a:lstStyle/>
          <a:p>
            <a:pPr lvl="1" algn="just">
              <a:buFont typeface="Wingdings" pitchFamily="2" charset="2"/>
              <a:buChar char="v"/>
            </a:pPr>
            <a:endParaRPr lang="tr-TR" sz="1600" b="1" dirty="0" smtClean="0"/>
          </a:p>
          <a:p>
            <a:pPr lvl="1" algn="just">
              <a:buFont typeface="Wingdings" pitchFamily="2" charset="2"/>
              <a:buChar char="v"/>
            </a:pPr>
            <a:r>
              <a:rPr lang="en-US" sz="1800" b="1" u="sng" dirty="0"/>
              <a:t>Do these AI systems possess consciousness</a:t>
            </a:r>
            <a:r>
              <a:rPr lang="en-US" sz="1800" b="1" dirty="0"/>
              <a:t>? If they do, </a:t>
            </a:r>
            <a:r>
              <a:rPr lang="en-US" sz="1800" b="1" u="sng" dirty="0"/>
              <a:t>what ethical responsibilities do we have towards them</a:t>
            </a:r>
            <a:r>
              <a:rPr lang="en-US" sz="1800" b="1" dirty="0" smtClean="0"/>
              <a:t>?</a:t>
            </a:r>
            <a:endParaRPr lang="tr-TR" sz="1800" b="1" dirty="0" smtClean="0"/>
          </a:p>
          <a:p>
            <a:pPr lvl="1" algn="just">
              <a:buFont typeface="Wingdings" pitchFamily="2" charset="2"/>
              <a:buChar char="v"/>
            </a:pPr>
            <a:r>
              <a:rPr lang="en-US" sz="1800" b="1" dirty="0"/>
              <a:t>It is no longer pure science fiction to imagine machines behaving like they are thinking for themselves, which raises some real questions. If an AI can learn from experience, make choices based on those experiences, and perhaps even suffer for them, shouldn’t we </a:t>
            </a:r>
            <a:r>
              <a:rPr lang="en-US" sz="1800" b="1" u="sng" dirty="0"/>
              <a:t>consider it a </a:t>
            </a:r>
            <a:r>
              <a:rPr lang="en-US" sz="1800" b="1" u="sng" dirty="0" smtClean="0"/>
              <a:t>mind</a:t>
            </a:r>
            <a:r>
              <a:rPr lang="tr-TR" sz="1800" b="1" u="sng" dirty="0" smtClean="0"/>
              <a:t> </a:t>
            </a:r>
            <a:r>
              <a:rPr lang="en-US" sz="1800" b="1" u="sng" dirty="0" smtClean="0"/>
              <a:t>or </a:t>
            </a:r>
            <a:r>
              <a:rPr lang="en-US" sz="1800" b="1" u="sng" dirty="0"/>
              <a:t>at least part of one</a:t>
            </a:r>
            <a:r>
              <a:rPr lang="en-US" sz="1800" b="1" dirty="0" smtClean="0"/>
              <a:t>?</a:t>
            </a:r>
            <a:r>
              <a:rPr lang="tr-TR" sz="1800" b="1" dirty="0" smtClean="0"/>
              <a:t> </a:t>
            </a:r>
            <a:r>
              <a:rPr lang="en-US" sz="1800" b="1" dirty="0"/>
              <a:t>The responsibility for creating such AIs </a:t>
            </a:r>
            <a:r>
              <a:rPr lang="en-US" sz="1800" b="1" dirty="0" smtClean="0"/>
              <a:t>is</a:t>
            </a:r>
            <a:r>
              <a:rPr lang="tr-TR" sz="1800" b="1" dirty="0" smtClean="0"/>
              <a:t> </a:t>
            </a:r>
            <a:r>
              <a:rPr lang="en-US" sz="1800" b="1" dirty="0" smtClean="0"/>
              <a:t>enormous.</a:t>
            </a:r>
            <a:endParaRPr lang="tr-TR" sz="1800" b="1" dirty="0" smtClean="0"/>
          </a:p>
          <a:p>
            <a:pPr lvl="1" algn="just">
              <a:buFont typeface="Wingdings" pitchFamily="2" charset="2"/>
              <a:buChar char="v"/>
            </a:pPr>
            <a:r>
              <a:rPr lang="en-US" sz="1800" b="1" dirty="0"/>
              <a:t>Philosophers like </a:t>
            </a:r>
            <a:r>
              <a:rPr lang="en-US" sz="1800" b="1" u="sng" dirty="0"/>
              <a:t>Immanuel Kant</a:t>
            </a:r>
            <a:r>
              <a:rPr lang="en-US" sz="1800" b="1" dirty="0"/>
              <a:t> say that with autonomy comes moral agency: </a:t>
            </a:r>
            <a:r>
              <a:rPr lang="en-US" sz="1800" b="1" u="sng" dirty="0"/>
              <a:t>the ability to choose right or wrong. But can or should this apply to AI</a:t>
            </a:r>
            <a:r>
              <a:rPr lang="en-US" sz="1800" b="1" dirty="0" smtClean="0"/>
              <a:t>?</a:t>
            </a:r>
            <a:endParaRPr lang="tr-TR" sz="1800" b="1" dirty="0" smtClean="0"/>
          </a:p>
          <a:p>
            <a:pPr lvl="1" algn="just">
              <a:buFont typeface="Wingdings" pitchFamily="2" charset="2"/>
              <a:buChar char="v"/>
            </a:pPr>
            <a:r>
              <a:rPr lang="en-US" sz="1800" b="1" dirty="0"/>
              <a:t>This is a philosophical journey that’s only just </a:t>
            </a:r>
            <a:r>
              <a:rPr lang="en-US" sz="1800" b="1" dirty="0" smtClean="0"/>
              <a:t>beginning</a:t>
            </a:r>
            <a:r>
              <a:rPr lang="tr-TR" sz="1800" b="1" dirty="0" smtClean="0"/>
              <a:t>. </a:t>
            </a:r>
            <a:r>
              <a:rPr lang="tr-TR" sz="1800" b="1" dirty="0"/>
              <a:t>W</a:t>
            </a:r>
            <a:r>
              <a:rPr lang="en-US" sz="1800" b="1" dirty="0" err="1" smtClean="0"/>
              <a:t>e’re</a:t>
            </a:r>
            <a:r>
              <a:rPr lang="en-US" sz="1800" b="1" dirty="0" smtClean="0"/>
              <a:t> </a:t>
            </a:r>
            <a:r>
              <a:rPr lang="en-US" sz="1800" b="1" dirty="0"/>
              <a:t>entering uncharted territory as we move towards a future where the line between human and machine blurs ever more.</a:t>
            </a:r>
          </a:p>
          <a:p>
            <a:pPr lvl="1" algn="just">
              <a:buFont typeface="Wingdings" pitchFamily="2" charset="2"/>
              <a:buChar char="v"/>
            </a:pPr>
            <a:endParaRPr lang="tr-TR" sz="1800" b="1" dirty="0" smtClean="0"/>
          </a:p>
          <a:p>
            <a:pPr lvl="1" algn="just">
              <a:buFont typeface="Wingdings" pitchFamily="2" charset="2"/>
              <a:buChar char="v"/>
            </a:pPr>
            <a:endParaRPr lang="tr-TR" sz="1800" b="1" dirty="0" smtClean="0"/>
          </a:p>
          <a:p>
            <a:pPr lvl="1" algn="just">
              <a:buFont typeface="Wingdings" pitchFamily="2" charset="2"/>
              <a:buChar char="v"/>
            </a:pPr>
            <a:endParaRPr lang="tr-TR" sz="1800" b="1" dirty="0" smtClean="0"/>
          </a:p>
        </p:txBody>
      </p:sp>
      <p:pic>
        <p:nvPicPr>
          <p:cNvPr id="3074" name="Picture 2" descr="C:\Users\11764433492\Pictures\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8895"/>
            <a:ext cx="2952328" cy="14936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1499454"/>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132856"/>
            <a:ext cx="7024744" cy="1143000"/>
          </a:xfrm>
        </p:spPr>
        <p:txBody>
          <a:bodyPr>
            <a:normAutofit fontScale="90000"/>
          </a:bodyPr>
          <a:lstStyle/>
          <a:p>
            <a:r>
              <a:rPr lang="tr-TR" sz="2000" b="1" dirty="0" err="1" smtClean="0"/>
              <a:t>Most</a:t>
            </a:r>
            <a:r>
              <a:rPr lang="tr-TR" sz="2000" b="1" dirty="0" smtClean="0"/>
              <a:t> </a:t>
            </a:r>
            <a:r>
              <a:rPr lang="tr-TR" sz="2000" b="1" dirty="0" err="1" smtClean="0"/>
              <a:t>Common</a:t>
            </a:r>
            <a:r>
              <a:rPr lang="tr-TR" sz="2000" b="1" dirty="0" smtClean="0"/>
              <a:t> </a:t>
            </a:r>
            <a:r>
              <a:rPr lang="tr-TR" sz="2000" b="1" dirty="0" err="1" smtClean="0"/>
              <a:t>Ethical</a:t>
            </a:r>
            <a:r>
              <a:rPr lang="tr-TR" sz="2000" b="1" dirty="0" smtClean="0"/>
              <a:t> </a:t>
            </a:r>
            <a:br>
              <a:rPr lang="tr-TR" sz="2000" b="1" dirty="0" smtClean="0"/>
            </a:br>
            <a:r>
              <a:rPr lang="tr-TR" sz="2000" b="1" dirty="0" err="1" smtClean="0"/>
              <a:t>Dilemmas</a:t>
            </a:r>
            <a:r>
              <a:rPr lang="tr-TR" sz="2000" b="1" dirty="0" smtClean="0"/>
              <a:t> of 21st Century :</a:t>
            </a:r>
            <a:br>
              <a:rPr lang="tr-TR" sz="2000" b="1" dirty="0" smtClean="0"/>
            </a:br>
            <a:r>
              <a:rPr lang="en-US" sz="2000" b="1" dirty="0"/>
              <a:t>Bioethics and the Redefinition of Life</a:t>
            </a:r>
            <a:br>
              <a:rPr lang="en-US" sz="2000" b="1" dirty="0"/>
            </a:br>
            <a:r>
              <a:rPr lang="en-US" sz="2000" b="1" dirty="0"/>
              <a:t/>
            </a:r>
            <a:br>
              <a:rPr lang="en-US" sz="2000" b="1" dirty="0"/>
            </a:br>
            <a:r>
              <a:rPr lang="en-US" sz="2000" b="1" dirty="0"/>
              <a:t/>
            </a:r>
            <a:br>
              <a:rPr lang="en-US" sz="2000" b="1" dirty="0"/>
            </a:br>
            <a:r>
              <a:rPr lang="en-US" sz="2000" b="1" dirty="0"/>
              <a:t/>
            </a:r>
            <a:br>
              <a:rPr lang="en-US" sz="2000" b="1" dirty="0"/>
            </a:br>
            <a:r>
              <a:rPr lang="tr-TR" sz="2000" b="1" dirty="0" smtClean="0"/>
              <a:t/>
            </a:r>
            <a:br>
              <a:rPr lang="tr-TR" sz="2000" b="1" dirty="0" smtClean="0"/>
            </a:br>
            <a:r>
              <a:rPr lang="tr-TR" sz="2000" b="1" dirty="0" smtClean="0"/>
              <a:t/>
            </a:r>
            <a:br>
              <a:rPr lang="tr-TR" sz="2000" b="1" dirty="0" smtClean="0"/>
            </a:br>
            <a:r>
              <a:rPr lang="tr-TR" sz="2400" b="1" dirty="0" smtClean="0"/>
              <a:t/>
            </a:r>
            <a:br>
              <a:rPr lang="tr-TR" sz="2400" b="1" dirty="0" smtClean="0"/>
            </a:br>
            <a:r>
              <a:rPr lang="tr-TR" sz="2400" b="1" dirty="0" smtClean="0"/>
              <a:t> </a:t>
            </a:r>
            <a:endParaRPr lang="tr-TR" sz="2400" b="1" dirty="0"/>
          </a:p>
        </p:txBody>
      </p:sp>
      <p:sp>
        <p:nvSpPr>
          <p:cNvPr id="3" name="İçerik Yer Tutucusu 2"/>
          <p:cNvSpPr>
            <a:spLocks noGrp="1"/>
          </p:cNvSpPr>
          <p:nvPr>
            <p:ph idx="1"/>
          </p:nvPr>
        </p:nvSpPr>
        <p:spPr>
          <a:xfrm>
            <a:off x="107504" y="1340768"/>
            <a:ext cx="8496944" cy="5256584"/>
          </a:xfrm>
        </p:spPr>
        <p:txBody>
          <a:bodyPr>
            <a:normAutofit lnSpcReduction="10000"/>
          </a:bodyPr>
          <a:lstStyle/>
          <a:p>
            <a:pPr lvl="1" algn="just">
              <a:buFont typeface="Wingdings" pitchFamily="2" charset="2"/>
              <a:buChar char="v"/>
            </a:pPr>
            <a:endParaRPr lang="tr-TR" sz="1600" b="1" dirty="0" smtClean="0"/>
          </a:p>
          <a:p>
            <a:pPr lvl="1" algn="just">
              <a:buFont typeface="Wingdings" pitchFamily="2" charset="2"/>
              <a:buChar char="v"/>
            </a:pPr>
            <a:r>
              <a:rPr lang="en-US" sz="1800" b="1" dirty="0"/>
              <a:t>Bioethics is similar to a referee in a game between biology and ethics. For example, when it comes to genetics and human enhancement, we’re not just talking about picking what color eyes your baby has. </a:t>
            </a:r>
            <a:r>
              <a:rPr lang="en-US" sz="1800" b="1" u="sng" dirty="0"/>
              <a:t>It could be possible to edit their genes so they don’t get certain diseases</a:t>
            </a:r>
            <a:r>
              <a:rPr lang="en-US" sz="1800" b="1" dirty="0" smtClean="0"/>
              <a:t>.</a:t>
            </a:r>
            <a:endParaRPr lang="tr-TR" sz="1800" b="1" dirty="0" smtClean="0"/>
          </a:p>
          <a:p>
            <a:pPr lvl="1" algn="just">
              <a:buFont typeface="Wingdings" pitchFamily="2" charset="2"/>
              <a:buChar char="v"/>
            </a:pPr>
            <a:r>
              <a:rPr lang="en-US" sz="1800" b="1" dirty="0"/>
              <a:t>But what if, in the future, people start using this technology </a:t>
            </a:r>
            <a:r>
              <a:rPr lang="en-US" sz="1800" b="1" u="sng" dirty="0"/>
              <a:t>to make humans stronger or smarter</a:t>
            </a:r>
            <a:r>
              <a:rPr lang="en-US" sz="1800" b="1" dirty="0"/>
              <a:t>? It would be like playing God</a:t>
            </a:r>
            <a:r>
              <a:rPr lang="en-US" sz="1800" b="1" dirty="0" smtClean="0"/>
              <a:t>.</a:t>
            </a:r>
            <a:endParaRPr lang="tr-TR" sz="1800" b="1" dirty="0" smtClean="0"/>
          </a:p>
          <a:p>
            <a:pPr lvl="1" algn="just">
              <a:buFont typeface="Wingdings" pitchFamily="2" charset="2"/>
              <a:buChar char="v"/>
            </a:pPr>
            <a:r>
              <a:rPr lang="en-US" sz="1800" b="1" u="sng" dirty="0"/>
              <a:t>Genetically modified organisms (GMOs) </a:t>
            </a:r>
            <a:r>
              <a:rPr lang="en-US" sz="1800" b="1" dirty="0"/>
              <a:t>are another example of how biology gets tricky</a:t>
            </a:r>
            <a:r>
              <a:rPr lang="en-US" sz="1800" b="1" dirty="0" smtClean="0"/>
              <a:t>.</a:t>
            </a:r>
            <a:endParaRPr lang="tr-TR" sz="1800" b="1" dirty="0" smtClean="0"/>
          </a:p>
          <a:p>
            <a:pPr lvl="1" algn="just">
              <a:buFont typeface="Wingdings" pitchFamily="2" charset="2"/>
              <a:buChar char="v"/>
            </a:pPr>
            <a:r>
              <a:rPr lang="en-US" sz="1800" b="1" dirty="0"/>
              <a:t> Then, there is the discussion about two of life’s greatest hallmarks: </a:t>
            </a:r>
            <a:r>
              <a:rPr lang="en-US" sz="1800" b="1" u="sng" dirty="0"/>
              <a:t>birth and death</a:t>
            </a:r>
            <a:r>
              <a:rPr lang="en-US" sz="1800" b="1" dirty="0"/>
              <a:t>. We’re using </a:t>
            </a:r>
            <a:r>
              <a:rPr lang="en-US" sz="1800" b="1" u="sng" dirty="0"/>
              <a:t>technology</a:t>
            </a:r>
            <a:r>
              <a:rPr lang="en-US" sz="1800" b="1" dirty="0"/>
              <a:t> to go further with both. We can keep a body alive longer than ever, but </a:t>
            </a:r>
            <a:r>
              <a:rPr lang="en-US" sz="1800" b="1" u="sng" dirty="0"/>
              <a:t>when does the quality of life become less important than simply being alive</a:t>
            </a:r>
            <a:r>
              <a:rPr lang="en-US" sz="1800" b="1" dirty="0" smtClean="0"/>
              <a:t>?</a:t>
            </a:r>
            <a:endParaRPr lang="tr-TR" sz="1800" b="1" dirty="0" smtClean="0"/>
          </a:p>
          <a:p>
            <a:pPr lvl="1" algn="just">
              <a:buFont typeface="Wingdings" pitchFamily="2" charset="2"/>
              <a:buChar char="v"/>
            </a:pPr>
            <a:r>
              <a:rPr lang="en-US" sz="1800" b="1" dirty="0"/>
              <a:t> It is a philosophical question about </a:t>
            </a:r>
            <a:r>
              <a:rPr lang="en-US" sz="1800" b="1" u="sng" dirty="0"/>
              <a:t>the value of life versus living well</a:t>
            </a:r>
            <a:r>
              <a:rPr lang="en-US" sz="1800" b="1" dirty="0"/>
              <a:t>, which </a:t>
            </a:r>
            <a:r>
              <a:rPr lang="en-US" sz="1800" b="1" u="sng" dirty="0"/>
              <a:t>Aristotle called “</a:t>
            </a:r>
            <a:r>
              <a:rPr lang="en-US" sz="1800" b="1" u="sng" dirty="0" err="1"/>
              <a:t>eudaimonia</a:t>
            </a:r>
            <a:r>
              <a:rPr lang="en-US" sz="1800" b="1" u="sng" dirty="0"/>
              <a:t>”</a:t>
            </a:r>
            <a:r>
              <a:rPr lang="en-US" sz="1800" b="1" dirty="0"/>
              <a:t> or human flourishing. In bioethics, every new development is like opening Pandora’s Box because it brings with it a whole set of moral conundrums: </a:t>
            </a:r>
            <a:r>
              <a:rPr lang="en-US" sz="1800" b="1" u="sng" dirty="0"/>
              <a:t>just because we can do something, does that mean we should</a:t>
            </a:r>
            <a:r>
              <a:rPr lang="en-US" sz="1800" b="1" dirty="0"/>
              <a:t>?</a:t>
            </a:r>
          </a:p>
          <a:p>
            <a:pPr lvl="1" algn="just">
              <a:buFont typeface="Wingdings" pitchFamily="2" charset="2"/>
              <a:buChar char="v"/>
            </a:pPr>
            <a:endParaRPr lang="tr-TR" sz="1800" b="1" dirty="0" smtClean="0"/>
          </a:p>
        </p:txBody>
      </p:sp>
      <p:pic>
        <p:nvPicPr>
          <p:cNvPr id="4098" name="Picture 2" descr="C:\Users\11764433492\Pictures\61xAghiX78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32040" y="0"/>
            <a:ext cx="2952328" cy="1508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0138735"/>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636912"/>
            <a:ext cx="7024744" cy="1143000"/>
          </a:xfrm>
        </p:spPr>
        <p:txBody>
          <a:bodyPr>
            <a:normAutofit fontScale="90000"/>
          </a:bodyPr>
          <a:lstStyle/>
          <a:p>
            <a:r>
              <a:rPr lang="tr-TR" sz="2000" b="1" dirty="0" err="1" smtClean="0"/>
              <a:t>Most</a:t>
            </a:r>
            <a:r>
              <a:rPr lang="tr-TR" sz="2000" b="1" dirty="0" smtClean="0"/>
              <a:t> </a:t>
            </a:r>
            <a:r>
              <a:rPr lang="tr-TR" sz="2000" b="1" dirty="0" err="1" smtClean="0"/>
              <a:t>Common</a:t>
            </a:r>
            <a:r>
              <a:rPr lang="tr-TR" sz="2000" b="1" dirty="0" smtClean="0"/>
              <a:t> </a:t>
            </a:r>
            <a:r>
              <a:rPr lang="tr-TR" sz="2000" b="1" dirty="0" err="1" smtClean="0"/>
              <a:t>Ethical</a:t>
            </a:r>
            <a:r>
              <a:rPr lang="tr-TR" sz="2000" b="1" dirty="0" smtClean="0"/>
              <a:t> </a:t>
            </a:r>
            <a:br>
              <a:rPr lang="tr-TR" sz="2000" b="1" dirty="0" smtClean="0"/>
            </a:br>
            <a:r>
              <a:rPr lang="tr-TR" sz="2000" b="1" dirty="0" err="1" smtClean="0"/>
              <a:t>Dilemmas</a:t>
            </a:r>
            <a:r>
              <a:rPr lang="tr-TR" sz="2000" b="1" dirty="0" smtClean="0"/>
              <a:t> of 21st Century :</a:t>
            </a:r>
            <a:br>
              <a:rPr lang="tr-TR" sz="2000" b="1" dirty="0" smtClean="0"/>
            </a:br>
            <a:r>
              <a:rPr lang="en-US" sz="2000" b="1" dirty="0"/>
              <a:t>Social Justice and </a:t>
            </a:r>
            <a:r>
              <a:rPr lang="en-US" sz="2000" b="1" dirty="0" smtClean="0"/>
              <a:t>Redistribution</a:t>
            </a:r>
            <a:r>
              <a:rPr lang="tr-TR" sz="2000" b="1" dirty="0" smtClean="0"/>
              <a:t/>
            </a:r>
            <a:br>
              <a:rPr lang="tr-TR" sz="2000" b="1" dirty="0" smtClean="0"/>
            </a:br>
            <a:r>
              <a:rPr lang="en-US" sz="2000" b="1" dirty="0" smtClean="0"/>
              <a:t> </a:t>
            </a:r>
            <a:r>
              <a:rPr lang="en-US" sz="2000" b="1" dirty="0"/>
              <a:t>in a Digital Economy</a:t>
            </a:r>
            <a:br>
              <a:rPr lang="en-US" sz="2000" b="1" dirty="0"/>
            </a:br>
            <a:r>
              <a:rPr lang="en-US" sz="2000" b="1" dirty="0"/>
              <a:t/>
            </a:r>
            <a:br>
              <a:rPr lang="en-US" sz="2000" b="1" dirty="0"/>
            </a:br>
            <a:r>
              <a:rPr lang="en-US" sz="2000" b="1" dirty="0"/>
              <a:t/>
            </a:r>
            <a:br>
              <a:rPr lang="en-US" sz="2000" b="1" dirty="0"/>
            </a:br>
            <a:r>
              <a:rPr lang="en-US" sz="2000" b="1" dirty="0"/>
              <a:t/>
            </a:r>
            <a:br>
              <a:rPr lang="en-US" sz="2000" b="1" dirty="0"/>
            </a:br>
            <a:r>
              <a:rPr lang="en-US" sz="2000" b="1" dirty="0"/>
              <a:t/>
            </a:r>
            <a:br>
              <a:rPr lang="en-US" sz="2000" b="1" dirty="0"/>
            </a:br>
            <a:r>
              <a:rPr lang="tr-TR" sz="2000" b="1" dirty="0" smtClean="0"/>
              <a:t/>
            </a:r>
            <a:br>
              <a:rPr lang="tr-TR" sz="2000" b="1" dirty="0" smtClean="0"/>
            </a:br>
            <a:r>
              <a:rPr lang="tr-TR" sz="2000" b="1" dirty="0" smtClean="0"/>
              <a:t/>
            </a:r>
            <a:br>
              <a:rPr lang="tr-TR" sz="2000" b="1" dirty="0" smtClean="0"/>
            </a:br>
            <a:r>
              <a:rPr lang="tr-TR" sz="2400" b="1" dirty="0" smtClean="0"/>
              <a:t/>
            </a:r>
            <a:br>
              <a:rPr lang="tr-TR" sz="2400" b="1" dirty="0" smtClean="0"/>
            </a:br>
            <a:r>
              <a:rPr lang="tr-TR" sz="2400" b="1" dirty="0" smtClean="0"/>
              <a:t> </a:t>
            </a:r>
            <a:endParaRPr lang="tr-TR" sz="2400" b="1" dirty="0"/>
          </a:p>
        </p:txBody>
      </p:sp>
      <p:sp>
        <p:nvSpPr>
          <p:cNvPr id="3" name="İçerik Yer Tutucusu 2"/>
          <p:cNvSpPr>
            <a:spLocks noGrp="1"/>
          </p:cNvSpPr>
          <p:nvPr>
            <p:ph idx="1"/>
          </p:nvPr>
        </p:nvSpPr>
        <p:spPr>
          <a:xfrm>
            <a:off x="323528" y="1340768"/>
            <a:ext cx="8136904" cy="5256584"/>
          </a:xfrm>
        </p:spPr>
        <p:txBody>
          <a:bodyPr>
            <a:normAutofit/>
          </a:bodyPr>
          <a:lstStyle/>
          <a:p>
            <a:pPr lvl="1" algn="just">
              <a:buFont typeface="Wingdings" pitchFamily="2" charset="2"/>
              <a:buChar char="v"/>
            </a:pPr>
            <a:endParaRPr lang="tr-TR" sz="1600" b="1" dirty="0" smtClean="0"/>
          </a:p>
          <a:p>
            <a:pPr lvl="1" algn="just">
              <a:buFont typeface="Wingdings" pitchFamily="2" charset="2"/>
              <a:buChar char="v"/>
            </a:pPr>
            <a:r>
              <a:rPr lang="en-US" sz="1800" b="1" dirty="0"/>
              <a:t>In an online marketplace, new companies can become extremely valuable very quickly. But </a:t>
            </a:r>
            <a:r>
              <a:rPr lang="en-US" sz="1800" b="1" u="sng" dirty="0"/>
              <a:t>does this mean that profits are made fairly</a:t>
            </a:r>
            <a:r>
              <a:rPr lang="en-US" sz="1800" b="1" dirty="0"/>
              <a:t>? </a:t>
            </a:r>
            <a:r>
              <a:rPr lang="en-US" sz="1800" b="1" u="sng" dirty="0"/>
              <a:t>Some people make huge amounts of money from the Internet, while others don’t make any at all</a:t>
            </a:r>
            <a:r>
              <a:rPr lang="en-US" sz="1800" b="1" dirty="0" smtClean="0"/>
              <a:t>.</a:t>
            </a:r>
            <a:endParaRPr lang="tr-TR" sz="1800" b="1" dirty="0" smtClean="0"/>
          </a:p>
          <a:p>
            <a:pPr lvl="1" algn="just">
              <a:buFont typeface="Wingdings" pitchFamily="2" charset="2"/>
              <a:buChar char="v"/>
            </a:pPr>
            <a:r>
              <a:rPr lang="en-US" sz="1800" b="1" dirty="0"/>
              <a:t> This difference has led to much debate about social justice: </a:t>
            </a:r>
            <a:r>
              <a:rPr lang="en-US" sz="1800" b="1" u="sng" dirty="0"/>
              <a:t>whether wealth should be shared more fairly in society</a:t>
            </a:r>
            <a:r>
              <a:rPr lang="en-US" sz="1800" b="1" dirty="0" smtClean="0"/>
              <a:t>.</a:t>
            </a:r>
            <a:endParaRPr lang="tr-TR" sz="1800" b="1" dirty="0" smtClean="0"/>
          </a:p>
          <a:p>
            <a:pPr lvl="1" algn="just">
              <a:buFont typeface="Wingdings" pitchFamily="2" charset="2"/>
              <a:buChar char="v"/>
            </a:pPr>
            <a:r>
              <a:rPr lang="en-US" sz="1800" b="1" dirty="0"/>
              <a:t> Some people say </a:t>
            </a:r>
            <a:r>
              <a:rPr lang="en-US" sz="1800" b="1" u="sng" dirty="0"/>
              <a:t>we should take from the haves online and help the </a:t>
            </a:r>
            <a:r>
              <a:rPr lang="en-US" sz="1800" b="1" u="sng" dirty="0" smtClean="0"/>
              <a:t>have</a:t>
            </a:r>
            <a:r>
              <a:rPr lang="tr-TR" sz="1800" b="1" u="sng" dirty="0" smtClean="0"/>
              <a:t> </a:t>
            </a:r>
            <a:r>
              <a:rPr lang="en-US" sz="1800" b="1" u="sng" dirty="0" err="1" smtClean="0"/>
              <a:t>nots</a:t>
            </a:r>
            <a:r>
              <a:rPr lang="en-US" sz="1800" b="1" u="sng" dirty="0" smtClean="0"/>
              <a:t> offline</a:t>
            </a:r>
            <a:r>
              <a:rPr lang="tr-TR" sz="1800" b="1" u="sng" dirty="0" smtClean="0"/>
              <a:t> </a:t>
            </a:r>
            <a:r>
              <a:rPr lang="en-US" sz="1800" b="1" dirty="0" smtClean="0"/>
              <a:t>just </a:t>
            </a:r>
            <a:r>
              <a:rPr lang="en-US" sz="1800" b="1" dirty="0"/>
              <a:t>like Robin Hood. They want to make sure everyone has the </a:t>
            </a:r>
            <a:r>
              <a:rPr lang="en-US" sz="1800" b="1" u="sng" dirty="0"/>
              <a:t>same chance</a:t>
            </a:r>
            <a:r>
              <a:rPr lang="en-US" sz="1800" b="1" dirty="0"/>
              <a:t> as each other to succeed.</a:t>
            </a:r>
          </a:p>
          <a:p>
            <a:pPr lvl="1" algn="just">
              <a:buFont typeface="Wingdings" pitchFamily="2" charset="2"/>
              <a:buChar char="v"/>
            </a:pPr>
            <a:r>
              <a:rPr lang="en-US" sz="1800" b="1" dirty="0"/>
              <a:t> </a:t>
            </a:r>
            <a:r>
              <a:rPr lang="en-US" sz="1800" b="1" dirty="0" smtClean="0"/>
              <a:t>This </a:t>
            </a:r>
            <a:r>
              <a:rPr lang="en-US" sz="1800" b="1" dirty="0"/>
              <a:t>is called </a:t>
            </a:r>
            <a:r>
              <a:rPr lang="en-US" sz="1800" b="1" u="sng" dirty="0"/>
              <a:t>redistribution</a:t>
            </a:r>
            <a:r>
              <a:rPr lang="en-US" sz="1800" b="1" dirty="0"/>
              <a:t>. It’s an old idea supported by new theories such </a:t>
            </a:r>
            <a:r>
              <a:rPr lang="en-US" sz="1800" b="1" u="sng" dirty="0"/>
              <a:t>as John Rawls’ “veil of ignorance”</a:t>
            </a:r>
            <a:r>
              <a:rPr lang="en-US" sz="1800" b="1" dirty="0"/>
              <a:t> (not knowing where you would end up in society</a:t>
            </a:r>
            <a:r>
              <a:rPr lang="en-US" sz="1800" b="1" dirty="0" smtClean="0"/>
              <a:t>).</a:t>
            </a:r>
            <a:endParaRPr lang="tr-TR" sz="1800" b="1" dirty="0" smtClean="0"/>
          </a:p>
          <a:p>
            <a:pPr lvl="1" algn="just">
              <a:buFont typeface="Wingdings" pitchFamily="2" charset="2"/>
              <a:buChar char="v"/>
            </a:pPr>
            <a:r>
              <a:rPr lang="en-US" sz="1800" b="1" dirty="0"/>
              <a:t>On the other hand, there is an argument in favor of </a:t>
            </a:r>
            <a:r>
              <a:rPr lang="en-US" sz="1800" b="1" dirty="0" smtClean="0"/>
              <a:t>meritocracy </a:t>
            </a:r>
            <a:r>
              <a:rPr lang="en-US" sz="1800" b="1" u="sng" dirty="0"/>
              <a:t>the belief that you should get out what you put in</a:t>
            </a:r>
            <a:r>
              <a:rPr lang="en-US" sz="1800" b="1" dirty="0"/>
              <a:t>, or as applied to the digital world, what you </a:t>
            </a:r>
            <a:r>
              <a:rPr lang="en-US" sz="1800" b="1" dirty="0" smtClean="0"/>
              <a:t>code</a:t>
            </a:r>
            <a:r>
              <a:rPr lang="tr-TR" sz="1800" b="1" dirty="0" smtClean="0"/>
              <a:t>.</a:t>
            </a:r>
          </a:p>
        </p:txBody>
      </p:sp>
      <p:pic>
        <p:nvPicPr>
          <p:cNvPr id="6146" name="Picture 2" descr="C:\Users\11764433492\Pictures\Social-Justice-Event-Banner-300x300.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217"/>
            <a:ext cx="3024336" cy="1352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629527"/>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2636912"/>
            <a:ext cx="7024744" cy="1143000"/>
          </a:xfrm>
        </p:spPr>
        <p:txBody>
          <a:bodyPr>
            <a:normAutofit fontScale="90000"/>
          </a:bodyPr>
          <a:lstStyle/>
          <a:p>
            <a:r>
              <a:rPr lang="tr-TR" sz="2000" b="1" dirty="0" err="1" smtClean="0"/>
              <a:t>Most</a:t>
            </a:r>
            <a:r>
              <a:rPr lang="tr-TR" sz="2000" b="1" dirty="0" smtClean="0"/>
              <a:t> </a:t>
            </a:r>
            <a:r>
              <a:rPr lang="tr-TR" sz="2000" b="1" dirty="0" err="1" smtClean="0"/>
              <a:t>Common</a:t>
            </a:r>
            <a:r>
              <a:rPr lang="tr-TR" sz="2000" b="1" dirty="0" smtClean="0"/>
              <a:t> </a:t>
            </a:r>
            <a:r>
              <a:rPr lang="tr-TR" sz="2000" b="1" dirty="0" err="1" smtClean="0"/>
              <a:t>Ethical</a:t>
            </a:r>
            <a:r>
              <a:rPr lang="tr-TR" sz="2000" b="1" dirty="0" smtClean="0"/>
              <a:t> </a:t>
            </a:r>
            <a:br>
              <a:rPr lang="tr-TR" sz="2000" b="1" dirty="0" smtClean="0"/>
            </a:br>
            <a:r>
              <a:rPr lang="tr-TR" sz="2000" b="1" dirty="0" err="1" smtClean="0"/>
              <a:t>Dilemmas</a:t>
            </a:r>
            <a:r>
              <a:rPr lang="tr-TR" sz="2000" b="1" dirty="0" smtClean="0"/>
              <a:t> of 21st Century :</a:t>
            </a:r>
            <a:br>
              <a:rPr lang="tr-TR" sz="2000" b="1" dirty="0" smtClean="0"/>
            </a:br>
            <a:r>
              <a:rPr lang="en-US" sz="2000" b="1" dirty="0"/>
              <a:t>Freedom of Expression in an </a:t>
            </a:r>
            <a:r>
              <a:rPr lang="en-US" sz="2000" b="1" dirty="0" smtClean="0"/>
              <a:t>Era</a:t>
            </a:r>
            <a:r>
              <a:rPr lang="tr-TR" sz="2000" b="1" dirty="0" smtClean="0"/>
              <a:t/>
            </a:r>
            <a:br>
              <a:rPr lang="tr-TR" sz="2000" b="1" dirty="0" smtClean="0"/>
            </a:br>
            <a:r>
              <a:rPr lang="en-US" sz="2000" b="1" dirty="0" smtClean="0"/>
              <a:t> </a:t>
            </a:r>
            <a:r>
              <a:rPr lang="en-US" sz="2000" b="1" dirty="0"/>
              <a:t>of Cancel Culture</a:t>
            </a:r>
            <a:br>
              <a:rPr lang="en-US" sz="2000" b="1" dirty="0"/>
            </a:br>
            <a:r>
              <a:rPr lang="en-US" sz="2000" b="1" dirty="0"/>
              <a:t/>
            </a:r>
            <a:br>
              <a:rPr lang="en-US" sz="2000" b="1" dirty="0"/>
            </a:br>
            <a:r>
              <a:rPr lang="en-US" sz="2000" b="1" dirty="0"/>
              <a:t/>
            </a:r>
            <a:br>
              <a:rPr lang="en-US" sz="2000" b="1" dirty="0"/>
            </a:br>
            <a:r>
              <a:rPr lang="en-US" sz="2000" b="1" dirty="0"/>
              <a:t/>
            </a:r>
            <a:br>
              <a:rPr lang="en-US" sz="2000" b="1" dirty="0"/>
            </a:br>
            <a:r>
              <a:rPr lang="en-US" sz="2000" b="1" dirty="0"/>
              <a:t/>
            </a:r>
            <a:br>
              <a:rPr lang="en-US" sz="2000" b="1" dirty="0"/>
            </a:br>
            <a:r>
              <a:rPr lang="tr-TR" sz="2000" b="1" dirty="0" smtClean="0"/>
              <a:t/>
            </a:r>
            <a:br>
              <a:rPr lang="tr-TR" sz="2000" b="1" dirty="0" smtClean="0"/>
            </a:br>
            <a:r>
              <a:rPr lang="tr-TR" sz="2000" b="1" dirty="0" smtClean="0"/>
              <a:t/>
            </a:r>
            <a:br>
              <a:rPr lang="tr-TR" sz="2000" b="1" dirty="0" smtClean="0"/>
            </a:br>
            <a:r>
              <a:rPr lang="tr-TR" sz="2400" b="1" dirty="0" smtClean="0"/>
              <a:t/>
            </a:r>
            <a:br>
              <a:rPr lang="tr-TR" sz="2400" b="1" dirty="0" smtClean="0"/>
            </a:br>
            <a:r>
              <a:rPr lang="tr-TR" sz="2400" b="1" dirty="0" smtClean="0"/>
              <a:t> </a:t>
            </a:r>
            <a:endParaRPr lang="tr-TR" sz="2400" b="1" dirty="0"/>
          </a:p>
        </p:txBody>
      </p:sp>
      <p:sp>
        <p:nvSpPr>
          <p:cNvPr id="3" name="İçerik Yer Tutucusu 2"/>
          <p:cNvSpPr>
            <a:spLocks noGrp="1"/>
          </p:cNvSpPr>
          <p:nvPr>
            <p:ph idx="1"/>
          </p:nvPr>
        </p:nvSpPr>
        <p:spPr>
          <a:xfrm>
            <a:off x="107504" y="1124744"/>
            <a:ext cx="8280920" cy="5733256"/>
          </a:xfrm>
        </p:spPr>
        <p:txBody>
          <a:bodyPr>
            <a:normAutofit fontScale="92500" lnSpcReduction="10000"/>
          </a:bodyPr>
          <a:lstStyle/>
          <a:p>
            <a:pPr lvl="1" algn="just">
              <a:buFont typeface="Wingdings" pitchFamily="2" charset="2"/>
              <a:buChar char="v"/>
            </a:pPr>
            <a:endParaRPr lang="tr-TR" sz="1600" b="1" dirty="0" smtClean="0"/>
          </a:p>
          <a:p>
            <a:pPr lvl="1" algn="just">
              <a:buFont typeface="Wingdings" pitchFamily="2" charset="2"/>
              <a:buChar char="v"/>
            </a:pPr>
            <a:r>
              <a:rPr lang="en-US" sz="1800" b="1" dirty="0"/>
              <a:t>In today’s world, where </a:t>
            </a:r>
            <a:r>
              <a:rPr lang="en-US" sz="1800" b="1" u="sng" dirty="0"/>
              <a:t>social media</a:t>
            </a:r>
            <a:r>
              <a:rPr lang="en-US" sz="1800" b="1" dirty="0"/>
              <a:t> can spread information faster than the speed of sound, we’re still grappling with an ancient question: </a:t>
            </a:r>
            <a:r>
              <a:rPr lang="en-US" sz="1800" b="1" u="sng" dirty="0"/>
              <a:t>how do we balance freedom of expression with the potential consequences of what we say</a:t>
            </a:r>
            <a:r>
              <a:rPr lang="en-US" sz="1800" b="1" u="sng" dirty="0" smtClean="0"/>
              <a:t>?</a:t>
            </a:r>
            <a:endParaRPr lang="tr-TR" sz="1800" b="1" u="sng" dirty="0" smtClean="0"/>
          </a:p>
          <a:p>
            <a:pPr lvl="1" algn="just">
              <a:buFont typeface="Wingdings" pitchFamily="2" charset="2"/>
              <a:buChar char="v"/>
            </a:pPr>
            <a:r>
              <a:rPr lang="en-US" sz="1800" b="1" dirty="0"/>
              <a:t>One way this debate is playing out is through </a:t>
            </a:r>
            <a:r>
              <a:rPr lang="en-US" sz="1800" b="1" u="sng" dirty="0"/>
              <a:t>“cancel culture.” It is the idea that there’s now a social equivalent to being shouted down if enough people don’t like what you’re saying</a:t>
            </a:r>
            <a:r>
              <a:rPr lang="en-US" sz="1800" b="1" dirty="0" smtClean="0"/>
              <a:t>.</a:t>
            </a:r>
            <a:endParaRPr lang="tr-TR" sz="1800" b="1" dirty="0" smtClean="0"/>
          </a:p>
          <a:p>
            <a:pPr lvl="1" algn="just">
              <a:buFont typeface="Wingdings" pitchFamily="2" charset="2"/>
              <a:buChar char="v"/>
            </a:pPr>
            <a:r>
              <a:rPr lang="en-US" sz="1800" b="1" dirty="0"/>
              <a:t> Thinkers such as </a:t>
            </a:r>
            <a:r>
              <a:rPr lang="en-US" sz="1800" b="1" u="sng" dirty="0"/>
              <a:t>John Stuart Mill </a:t>
            </a:r>
            <a:r>
              <a:rPr lang="en-US" sz="1800" b="1" dirty="0"/>
              <a:t>defended this, </a:t>
            </a:r>
            <a:r>
              <a:rPr lang="en-US" sz="1800" b="1" u="sng" dirty="0"/>
              <a:t>seeing immense </a:t>
            </a:r>
            <a:r>
              <a:rPr lang="en-US" sz="1800" b="1" u="sng" dirty="0" smtClean="0"/>
              <a:t>value</a:t>
            </a:r>
            <a:r>
              <a:rPr lang="tr-TR" sz="1800" b="1" u="sng" dirty="0" smtClean="0"/>
              <a:t> </a:t>
            </a:r>
            <a:r>
              <a:rPr lang="en-US" sz="1800" b="1" u="sng" dirty="0" smtClean="0"/>
              <a:t>perhaps </a:t>
            </a:r>
            <a:r>
              <a:rPr lang="en-US" sz="1800" b="1" u="sng" dirty="0"/>
              <a:t>even society-changing </a:t>
            </a:r>
            <a:r>
              <a:rPr lang="en-US" sz="1800" b="1" u="sng" dirty="0" smtClean="0"/>
              <a:t>truth</a:t>
            </a:r>
            <a:r>
              <a:rPr lang="tr-TR" sz="1800" b="1" u="sng" dirty="0" smtClean="0"/>
              <a:t> </a:t>
            </a:r>
            <a:r>
              <a:rPr lang="en-US" sz="1800" b="1" u="sng" dirty="0" smtClean="0"/>
              <a:t>in </a:t>
            </a:r>
            <a:r>
              <a:rPr lang="en-US" sz="1800" b="1" u="sng" dirty="0"/>
              <a:t>allowing every voice </a:t>
            </a:r>
            <a:r>
              <a:rPr lang="en-US" sz="1800" b="1" dirty="0"/>
              <a:t>(even those others find annoying or worse) </a:t>
            </a:r>
            <a:r>
              <a:rPr lang="en-US" sz="1800" b="1" u="sng" dirty="0"/>
              <a:t>to speak freely</a:t>
            </a:r>
            <a:r>
              <a:rPr lang="en-US" sz="1800" b="1" dirty="0"/>
              <a:t>.</a:t>
            </a:r>
          </a:p>
          <a:p>
            <a:pPr lvl="1" algn="just">
              <a:buFont typeface="Wingdings" pitchFamily="2" charset="2"/>
              <a:buChar char="v"/>
            </a:pPr>
            <a:r>
              <a:rPr lang="en-US" sz="1800" b="1" u="sng" dirty="0" smtClean="0"/>
              <a:t>But </a:t>
            </a:r>
            <a:r>
              <a:rPr lang="en-US" sz="1800" b="1" u="sng" dirty="0"/>
              <a:t>what if your words are like a match tossed into dry grass, capable of causing real harm</a:t>
            </a:r>
            <a:r>
              <a:rPr lang="en-US" sz="1800" b="1" dirty="0"/>
              <a:t>? Things get ethically tricky here: how to weigh society’s need for robust discussion against individuals’ rights not to be harmed by lies or abuse</a:t>
            </a:r>
            <a:r>
              <a:rPr lang="en-US" sz="1800" b="1" dirty="0" smtClean="0"/>
              <a:t>.</a:t>
            </a:r>
            <a:endParaRPr lang="tr-TR" sz="1800" b="1" dirty="0" smtClean="0"/>
          </a:p>
          <a:p>
            <a:pPr lvl="1" algn="just">
              <a:buFont typeface="Wingdings" pitchFamily="2" charset="2"/>
              <a:buChar char="v"/>
            </a:pPr>
            <a:r>
              <a:rPr lang="en-US" sz="1800" b="1" u="sng" dirty="0"/>
              <a:t>Karl Popper</a:t>
            </a:r>
            <a:r>
              <a:rPr lang="en-US" sz="1800" b="1" dirty="0"/>
              <a:t> argued that if a </a:t>
            </a:r>
            <a:r>
              <a:rPr lang="en-US" sz="1800" b="1" u="sng" dirty="0"/>
              <a:t>society is too </a:t>
            </a:r>
            <a:r>
              <a:rPr lang="en-US" sz="1800" b="1" u="sng" dirty="0" smtClean="0"/>
              <a:t>open-minded</a:t>
            </a:r>
            <a:r>
              <a:rPr lang="tr-TR" sz="1800" b="1" u="sng" dirty="0" smtClean="0"/>
              <a:t> </a:t>
            </a:r>
            <a:r>
              <a:rPr lang="en-US" sz="1800" b="1" dirty="0" smtClean="0"/>
              <a:t>if </a:t>
            </a:r>
            <a:r>
              <a:rPr lang="en-US" sz="1800" b="1" dirty="0"/>
              <a:t>it tolerates absolutely </a:t>
            </a:r>
            <a:r>
              <a:rPr lang="en-US" sz="1800" b="1" dirty="0" smtClean="0"/>
              <a:t>everything</a:t>
            </a:r>
            <a:r>
              <a:rPr lang="tr-TR" sz="1800" b="1" dirty="0" smtClean="0"/>
              <a:t> </a:t>
            </a:r>
            <a:r>
              <a:rPr lang="en-US" sz="1800" b="1" dirty="0" smtClean="0"/>
              <a:t>then </a:t>
            </a:r>
            <a:r>
              <a:rPr lang="en-US" sz="1800" b="1" u="sng" dirty="0"/>
              <a:t>its openness will ultimately be destroyed by those who are themselves intolerant</a:t>
            </a:r>
            <a:r>
              <a:rPr lang="en-US" sz="1800" b="1" dirty="0" smtClean="0"/>
              <a:t>.</a:t>
            </a:r>
            <a:endParaRPr lang="tr-TR" sz="1800" b="1" dirty="0" smtClean="0"/>
          </a:p>
          <a:p>
            <a:pPr lvl="1" algn="just">
              <a:buFont typeface="Wingdings" pitchFamily="2" charset="2"/>
              <a:buChar char="v"/>
            </a:pPr>
            <a:r>
              <a:rPr lang="en-US" sz="1800" b="1" u="sng" dirty="0"/>
              <a:t>Freedom of speech isn’t just about having the right to say anything</a:t>
            </a:r>
            <a:r>
              <a:rPr lang="en-US" sz="1800" b="1" dirty="0"/>
              <a:t>. It’s also about being heard and society </a:t>
            </a:r>
            <a:r>
              <a:rPr lang="en-US" sz="1800" b="1" u="sng" dirty="0"/>
              <a:t>collectively deciding what can and can’t be sai</a:t>
            </a:r>
            <a:r>
              <a:rPr lang="en-US" sz="1800" b="1" dirty="0"/>
              <a:t>d.</a:t>
            </a:r>
            <a:endParaRPr lang="tr-TR" sz="1800" b="1" dirty="0" smtClean="0"/>
          </a:p>
        </p:txBody>
      </p:sp>
      <p:pic>
        <p:nvPicPr>
          <p:cNvPr id="7170" name="Picture 2" descr="C:\Users\11764433492\Pictures\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9529"/>
            <a:ext cx="3024336" cy="1403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4396473"/>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572000" y="2336237"/>
            <a:ext cx="3700052" cy="175432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ETHICAL </a:t>
            </a:r>
          </a:p>
          <a:p>
            <a:pPr algn="ctr"/>
            <a:r>
              <a:rPr lang="tr-TR"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DILEMMAS</a:t>
            </a:r>
            <a:endParaRPr lang="tr-TR"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6" name="Dikdörtgen 5"/>
          <p:cNvSpPr/>
          <p:nvPr/>
        </p:nvSpPr>
        <p:spPr>
          <a:xfrm>
            <a:off x="6401097" y="3969398"/>
            <a:ext cx="1823983" cy="646331"/>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Res</a:t>
            </a:r>
            <a:r>
              <a:rPr lang="tr-TR"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tr-TR"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Asst</a:t>
            </a:r>
            <a:r>
              <a:rPr lang="tr-TR"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Pelin ÖZÇELİK</a:t>
            </a:r>
            <a:endParaRPr lang="tr-TR"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Metin kutusu 6"/>
          <p:cNvSpPr txBox="1"/>
          <p:nvPr/>
        </p:nvSpPr>
        <p:spPr>
          <a:xfrm>
            <a:off x="4572000" y="4340520"/>
            <a:ext cx="3528392" cy="1885131"/>
          </a:xfrm>
          <a:prstGeom prst="rect">
            <a:avLst/>
          </a:prstGeom>
          <a:noFill/>
        </p:spPr>
        <p:txBody>
          <a:bodyPr wrap="square" rtlCol="0">
            <a:spAutoFit/>
          </a:bodyPr>
          <a:lstStyle/>
          <a:p>
            <a:pPr algn="just"/>
            <a:endParaRPr lang="tr-TR" sz="1100" b="1" dirty="0" smtClean="0">
              <a:solidFill>
                <a:schemeClr val="tx1">
                  <a:lumMod val="50000"/>
                  <a:lumOff val="50000"/>
                </a:schemeClr>
              </a:solidFill>
            </a:endParaRPr>
          </a:p>
          <a:p>
            <a:pPr algn="just"/>
            <a:r>
              <a:rPr lang="tr-TR" sz="1100" b="1" dirty="0" err="1" smtClean="0">
                <a:solidFill>
                  <a:schemeClr val="tx1">
                    <a:lumMod val="50000"/>
                    <a:lumOff val="50000"/>
                  </a:schemeClr>
                </a:solidFill>
              </a:rPr>
              <a:t>References</a:t>
            </a:r>
            <a:r>
              <a:rPr lang="tr-TR" sz="1100" b="1" dirty="0" smtClean="0">
                <a:solidFill>
                  <a:schemeClr val="tx1">
                    <a:lumMod val="50000"/>
                    <a:lumOff val="50000"/>
                  </a:schemeClr>
                </a:solidFill>
              </a:rPr>
              <a:t>: </a:t>
            </a:r>
          </a:p>
          <a:p>
            <a:pPr algn="just"/>
            <a:r>
              <a:rPr lang="tr-TR" sz="1050" dirty="0">
                <a:solidFill>
                  <a:srgbClr val="FF0000"/>
                </a:solidFill>
                <a:hlinkClick r:id="rId2"/>
              </a:rPr>
              <a:t>https://</a:t>
            </a:r>
            <a:r>
              <a:rPr lang="tr-TR" sz="1050" dirty="0" smtClean="0">
                <a:solidFill>
                  <a:srgbClr val="FF0000"/>
                </a:solidFill>
                <a:hlinkClick r:id="rId2"/>
              </a:rPr>
              <a:t>dictionary.apa.org/ethical-dilemma</a:t>
            </a:r>
            <a:endParaRPr lang="tr-TR" sz="1050" dirty="0" smtClean="0">
              <a:solidFill>
                <a:srgbClr val="FF0000"/>
              </a:solidFill>
            </a:endParaRPr>
          </a:p>
          <a:p>
            <a:pPr algn="just"/>
            <a:r>
              <a:rPr lang="tr-TR" sz="1050" dirty="0">
                <a:solidFill>
                  <a:srgbClr val="FF0000"/>
                </a:solidFill>
                <a:hlinkClick r:id="rId3"/>
              </a:rPr>
              <a:t>https://</a:t>
            </a:r>
            <a:r>
              <a:rPr lang="tr-TR" sz="1050" dirty="0" smtClean="0">
                <a:solidFill>
                  <a:srgbClr val="FF0000"/>
                </a:solidFill>
                <a:hlinkClick r:id="rId3"/>
              </a:rPr>
              <a:t>www.thecollector.com</a:t>
            </a:r>
            <a:endParaRPr lang="tr-TR" sz="1050" dirty="0" smtClean="0">
              <a:solidFill>
                <a:srgbClr val="FF0000"/>
              </a:solidFill>
            </a:endParaRPr>
          </a:p>
          <a:p>
            <a:pPr algn="just"/>
            <a:r>
              <a:rPr lang="tr-TR" sz="1050" dirty="0" smtClean="0">
                <a:solidFill>
                  <a:srgbClr val="FF0000"/>
                </a:solidFill>
                <a:hlinkClick r:id="rId4"/>
              </a:rPr>
              <a:t>https</a:t>
            </a:r>
            <a:r>
              <a:rPr lang="tr-TR" sz="1050" dirty="0">
                <a:solidFill>
                  <a:srgbClr val="FF0000"/>
                </a:solidFill>
                <a:hlinkClick r:id="rId4"/>
              </a:rPr>
              <a:t>://</a:t>
            </a:r>
            <a:r>
              <a:rPr lang="tr-TR" sz="1050" dirty="0" smtClean="0">
                <a:solidFill>
                  <a:srgbClr val="FF0000"/>
                </a:solidFill>
                <a:hlinkClick r:id="rId4"/>
              </a:rPr>
              <a:t>dergipark.org.tr/tr/download/article-file/381931</a:t>
            </a:r>
            <a:r>
              <a:rPr lang="tr-TR" sz="1050" dirty="0" smtClean="0">
                <a:solidFill>
                  <a:srgbClr val="FF0000"/>
                </a:solidFill>
              </a:rPr>
              <a:t> </a:t>
            </a:r>
          </a:p>
          <a:p>
            <a:pPr algn="just"/>
            <a:r>
              <a:rPr lang="tr-TR" sz="1050" dirty="0" smtClean="0">
                <a:hlinkClick r:id="rId5"/>
              </a:rPr>
              <a:t>https://www.insanveinsan.org</a:t>
            </a:r>
            <a:endParaRPr lang="tr-TR" sz="1050" dirty="0" smtClean="0"/>
          </a:p>
          <a:p>
            <a:pPr algn="just"/>
            <a:r>
              <a:rPr lang="tr-TR" sz="1050" dirty="0" smtClean="0">
                <a:hlinkClick r:id="rId6"/>
              </a:rPr>
              <a:t>https</a:t>
            </a:r>
            <a:r>
              <a:rPr lang="tr-TR" sz="1050" dirty="0">
                <a:hlinkClick r:id="rId6"/>
              </a:rPr>
              <a:t>://</a:t>
            </a:r>
            <a:r>
              <a:rPr lang="tr-TR" sz="1050" dirty="0" smtClean="0">
                <a:hlinkClick r:id="rId6"/>
              </a:rPr>
              <a:t>www.britannica.com</a:t>
            </a:r>
            <a:endParaRPr lang="tr-TR" sz="1050" dirty="0" smtClean="0"/>
          </a:p>
          <a:p>
            <a:pPr algn="just"/>
            <a:r>
              <a:rPr lang="tr-TR" sz="1050" dirty="0" smtClean="0">
                <a:hlinkClick r:id="rId7"/>
              </a:rPr>
              <a:t>https</a:t>
            </a:r>
            <a:r>
              <a:rPr lang="tr-TR" sz="1050" dirty="0">
                <a:hlinkClick r:id="rId7"/>
              </a:rPr>
              <a:t>://</a:t>
            </a:r>
            <a:r>
              <a:rPr lang="tr-TR" sz="1050" dirty="0" smtClean="0">
                <a:hlinkClick r:id="rId7"/>
              </a:rPr>
              <a:t>medium.com</a:t>
            </a:r>
            <a:endParaRPr lang="tr-TR" sz="1050" dirty="0"/>
          </a:p>
          <a:p>
            <a:pPr algn="just"/>
            <a:endParaRPr lang="tr-TR" sz="1050" dirty="0" smtClean="0"/>
          </a:p>
          <a:p>
            <a:pPr algn="just"/>
            <a:endParaRPr lang="tr-TR" sz="1050" dirty="0" smtClean="0"/>
          </a:p>
        </p:txBody>
      </p:sp>
      <p:pic>
        <p:nvPicPr>
          <p:cNvPr id="1026" name="Picture 2" descr="C:\Users\14203290854\Pictures\Ethical-Dilemma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89564" y="3717032"/>
            <a:ext cx="3736724" cy="1955552"/>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0" y="836712"/>
            <a:ext cx="4464496" cy="2585323"/>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Thank</a:t>
            </a:r>
            <a:r>
              <a:rPr lang="tr-TR"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tr-TR" sz="54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you</a:t>
            </a:r>
            <a:r>
              <a:rPr lang="tr-TR"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p>
          <a:p>
            <a:pPr algn="ctr"/>
            <a:r>
              <a:rPr lang="tr-TR" sz="54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for</a:t>
            </a:r>
            <a:r>
              <a:rPr lang="tr-TR"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r>
              <a:rPr lang="tr-TR" sz="5400" b="1" cap="all" spc="0" dirty="0" err="1"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listening</a:t>
            </a:r>
            <a:r>
              <a:rPr lang="tr-TR"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endParaRPr lang="tr-TR"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3567207947"/>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97991" y="692696"/>
            <a:ext cx="7024744" cy="1215008"/>
          </a:xfrm>
        </p:spPr>
        <p:txBody>
          <a:bodyPr>
            <a:noAutofit/>
          </a:bodyPr>
          <a:lstStyle/>
          <a:p>
            <a:pPr algn="just"/>
            <a:r>
              <a:rPr lang="en-US" sz="2400" b="1" dirty="0"/>
              <a:t>The definition of ‘’Ethical Dilemma’’ and Some Examples About Urgent Ethical </a:t>
            </a:r>
            <a:r>
              <a:rPr lang="en-US" sz="2400" b="1" dirty="0" smtClean="0"/>
              <a:t>Dilemmas</a:t>
            </a:r>
            <a:r>
              <a:rPr lang="tr-TR" sz="2400" b="1" dirty="0" smtClean="0"/>
              <a:t> </a:t>
            </a:r>
            <a:r>
              <a:rPr lang="tr-TR" sz="2400" b="1" dirty="0" err="1" smtClean="0"/>
              <a:t>and</a:t>
            </a:r>
            <a:r>
              <a:rPr lang="tr-TR" sz="2400" b="1" dirty="0" smtClean="0"/>
              <a:t> </a:t>
            </a:r>
            <a:r>
              <a:rPr lang="en-US" sz="2400" b="1" dirty="0" smtClean="0"/>
              <a:t>Ethical </a:t>
            </a:r>
            <a:r>
              <a:rPr lang="en-US" sz="2400" b="1" dirty="0"/>
              <a:t>Dilemmas of 21st Century</a:t>
            </a:r>
            <a:endParaRPr lang="tr-TR" sz="2400" b="1" dirty="0"/>
          </a:p>
        </p:txBody>
      </p:sp>
      <p:sp>
        <p:nvSpPr>
          <p:cNvPr id="3" name="İçerik Yer Tutucusu 2"/>
          <p:cNvSpPr>
            <a:spLocks noGrp="1"/>
          </p:cNvSpPr>
          <p:nvPr>
            <p:ph idx="1"/>
          </p:nvPr>
        </p:nvSpPr>
        <p:spPr>
          <a:xfrm>
            <a:off x="1073905" y="1844824"/>
            <a:ext cx="7056900" cy="4464496"/>
          </a:xfrm>
        </p:spPr>
        <p:txBody>
          <a:bodyPr/>
          <a:lstStyle/>
          <a:p>
            <a:pPr algn="just">
              <a:buFont typeface="Wingdings" pitchFamily="2" charset="2"/>
              <a:buChar char="v"/>
            </a:pPr>
            <a:r>
              <a:rPr lang="tr-TR" b="1" dirty="0" smtClean="0"/>
              <a:t>‘’</a:t>
            </a:r>
            <a:r>
              <a:rPr lang="tr-TR" b="1" dirty="0" err="1" smtClean="0"/>
              <a:t>Ethical</a:t>
            </a:r>
            <a:r>
              <a:rPr lang="tr-TR" b="1" dirty="0" smtClean="0"/>
              <a:t> Dilemma’’ is</a:t>
            </a:r>
            <a:r>
              <a:rPr lang="en-US" b="1" dirty="0" smtClean="0"/>
              <a:t> </a:t>
            </a:r>
            <a:r>
              <a:rPr lang="en-US" b="1" u="sng" dirty="0"/>
              <a:t>a situation in which two moral principles conflict with one another</a:t>
            </a:r>
            <a:r>
              <a:rPr lang="en-US" b="1" u="sng" dirty="0" smtClean="0"/>
              <a:t>.</a:t>
            </a:r>
            <a:endParaRPr lang="tr-TR" b="1" u="sng" dirty="0" smtClean="0"/>
          </a:p>
          <a:p>
            <a:pPr algn="just">
              <a:buFont typeface="Wingdings" pitchFamily="2" charset="2"/>
              <a:buChar char="v"/>
            </a:pPr>
            <a:endParaRPr lang="tr-TR" dirty="0"/>
          </a:p>
        </p:txBody>
      </p:sp>
      <p:pic>
        <p:nvPicPr>
          <p:cNvPr id="2050" name="Picture 2" descr="C:\Users\14203290854\Pictures\Ethical-Dilemma 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1975" y="2996952"/>
            <a:ext cx="6840760" cy="3094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4991290"/>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87624" y="908720"/>
            <a:ext cx="7024744" cy="1143000"/>
          </a:xfrm>
        </p:spPr>
        <p:txBody>
          <a:bodyPr>
            <a:noAutofit/>
          </a:bodyPr>
          <a:lstStyle/>
          <a:p>
            <a:pPr algn="just"/>
            <a:r>
              <a:rPr lang="en-US" sz="2400" b="1" dirty="0"/>
              <a:t>The definition of ‘’Ethical Dilemma’’ and Some Examples About Urgent Ethical Dilemmas</a:t>
            </a:r>
            <a:r>
              <a:rPr lang="tr-TR" sz="2400" b="1" dirty="0"/>
              <a:t> </a:t>
            </a:r>
            <a:r>
              <a:rPr lang="tr-TR" sz="2400" b="1" dirty="0" err="1"/>
              <a:t>and</a:t>
            </a:r>
            <a:r>
              <a:rPr lang="tr-TR" sz="2400" b="1" dirty="0"/>
              <a:t> </a:t>
            </a:r>
            <a:r>
              <a:rPr lang="en-US" sz="2400" b="1" dirty="0"/>
              <a:t>Ethical Dilemmas of 21st Century</a:t>
            </a:r>
            <a:endParaRPr lang="tr-TR" sz="2400" b="1" dirty="0"/>
          </a:p>
        </p:txBody>
      </p:sp>
      <p:sp>
        <p:nvSpPr>
          <p:cNvPr id="3" name="İçerik Yer Tutucusu 2"/>
          <p:cNvSpPr>
            <a:spLocks noGrp="1"/>
          </p:cNvSpPr>
          <p:nvPr>
            <p:ph idx="1"/>
          </p:nvPr>
        </p:nvSpPr>
        <p:spPr>
          <a:xfrm>
            <a:off x="1043492" y="1772816"/>
            <a:ext cx="7056900" cy="4392488"/>
          </a:xfrm>
        </p:spPr>
        <p:txBody>
          <a:bodyPr/>
          <a:lstStyle/>
          <a:p>
            <a:pPr algn="just">
              <a:buFont typeface="Wingdings" pitchFamily="2" charset="2"/>
              <a:buChar char="v"/>
            </a:pPr>
            <a:endParaRPr lang="tr-TR" dirty="0" smtClean="0"/>
          </a:p>
          <a:p>
            <a:pPr algn="just">
              <a:buFont typeface="Wingdings" pitchFamily="2" charset="2"/>
              <a:buChar char="v"/>
            </a:pPr>
            <a:r>
              <a:rPr lang="en-US" b="1" dirty="0" smtClean="0"/>
              <a:t>An </a:t>
            </a:r>
            <a:r>
              <a:rPr lang="en-US" b="1" dirty="0"/>
              <a:t>ethical dilemma is a situation that can be difficult to navigate because </a:t>
            </a:r>
            <a:r>
              <a:rPr lang="en-US" b="1" u="sng" dirty="0"/>
              <a:t>it involves a clash between one’s morals and something else</a:t>
            </a:r>
            <a:r>
              <a:rPr lang="en-US" b="1" dirty="0"/>
              <a:t>. </a:t>
            </a:r>
            <a:endParaRPr lang="tr-TR" b="1" dirty="0" smtClean="0"/>
          </a:p>
          <a:p>
            <a:pPr marL="68580" indent="0" algn="just">
              <a:buNone/>
            </a:pPr>
            <a:endParaRPr lang="tr-TR" b="1" dirty="0" smtClean="0"/>
          </a:p>
          <a:p>
            <a:pPr algn="just">
              <a:buFont typeface="Wingdings" pitchFamily="2" charset="2"/>
              <a:buChar char="v"/>
            </a:pPr>
            <a:r>
              <a:rPr lang="en-US" b="1" dirty="0" smtClean="0"/>
              <a:t>It’s </a:t>
            </a:r>
            <a:r>
              <a:rPr lang="en-US" b="1" dirty="0"/>
              <a:t>like when you come to a fork in the road and decide which way to go, </a:t>
            </a:r>
            <a:r>
              <a:rPr lang="en-US" b="1" u="sng" dirty="0"/>
              <a:t>except each path is based on different values or principles</a:t>
            </a:r>
            <a:r>
              <a:rPr lang="en-US" b="1" dirty="0"/>
              <a:t>.</a:t>
            </a:r>
            <a:endParaRPr lang="tr-TR" b="1" dirty="0"/>
          </a:p>
        </p:txBody>
      </p:sp>
    </p:spTree>
    <p:extLst>
      <p:ext uri="{BB962C8B-B14F-4D97-AF65-F5344CB8AC3E}">
        <p14:creationId xmlns:p14="http://schemas.microsoft.com/office/powerpoint/2010/main" val="4004254091"/>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908720"/>
            <a:ext cx="7344932" cy="5472608"/>
          </a:xfrm>
        </p:spPr>
        <p:txBody>
          <a:bodyPr>
            <a:normAutofit fontScale="92500" lnSpcReduction="10000"/>
          </a:bodyPr>
          <a:lstStyle/>
          <a:p>
            <a:pPr algn="just">
              <a:buFont typeface="Wingdings" pitchFamily="2" charset="2"/>
              <a:buChar char="Ø"/>
            </a:pPr>
            <a:r>
              <a:rPr lang="tr-TR" b="1" dirty="0" err="1" smtClean="0">
                <a:solidFill>
                  <a:schemeClr val="accent1"/>
                </a:solidFill>
              </a:rPr>
              <a:t>Examples</a:t>
            </a:r>
            <a:r>
              <a:rPr lang="tr-TR" b="1" dirty="0" smtClean="0">
                <a:solidFill>
                  <a:schemeClr val="accent1"/>
                </a:solidFill>
              </a:rPr>
              <a:t> of </a:t>
            </a:r>
            <a:r>
              <a:rPr lang="tr-TR" b="1" dirty="0" err="1" smtClean="0">
                <a:solidFill>
                  <a:schemeClr val="accent1"/>
                </a:solidFill>
              </a:rPr>
              <a:t>Some</a:t>
            </a:r>
            <a:r>
              <a:rPr lang="tr-TR" b="1" dirty="0" smtClean="0">
                <a:solidFill>
                  <a:schemeClr val="accent1"/>
                </a:solidFill>
              </a:rPr>
              <a:t> </a:t>
            </a:r>
            <a:r>
              <a:rPr lang="tr-TR" b="1" dirty="0" err="1" smtClean="0">
                <a:solidFill>
                  <a:schemeClr val="accent1"/>
                </a:solidFill>
              </a:rPr>
              <a:t>Urgent</a:t>
            </a:r>
            <a:r>
              <a:rPr lang="tr-TR" b="1" dirty="0" smtClean="0">
                <a:solidFill>
                  <a:schemeClr val="accent1"/>
                </a:solidFill>
              </a:rPr>
              <a:t> </a:t>
            </a:r>
            <a:r>
              <a:rPr lang="tr-TR" b="1" dirty="0" err="1" smtClean="0">
                <a:solidFill>
                  <a:schemeClr val="accent1"/>
                </a:solidFill>
              </a:rPr>
              <a:t>Ethical</a:t>
            </a:r>
            <a:r>
              <a:rPr lang="tr-TR" b="1" dirty="0" smtClean="0">
                <a:solidFill>
                  <a:schemeClr val="accent1"/>
                </a:solidFill>
              </a:rPr>
              <a:t> </a:t>
            </a:r>
            <a:r>
              <a:rPr lang="tr-TR" b="1" dirty="0" err="1" smtClean="0">
                <a:solidFill>
                  <a:schemeClr val="accent1"/>
                </a:solidFill>
              </a:rPr>
              <a:t>Dilemmas</a:t>
            </a:r>
            <a:r>
              <a:rPr lang="tr-TR" b="1" dirty="0" smtClean="0">
                <a:solidFill>
                  <a:schemeClr val="accent1"/>
                </a:solidFill>
              </a:rPr>
              <a:t>:</a:t>
            </a:r>
          </a:p>
          <a:p>
            <a:pPr lvl="1" algn="just">
              <a:buFont typeface="Wingdings" pitchFamily="2" charset="2"/>
              <a:buChar char="Ø"/>
            </a:pPr>
            <a:r>
              <a:rPr lang="tr-TR" b="1" dirty="0" err="1"/>
              <a:t>E</a:t>
            </a:r>
            <a:r>
              <a:rPr lang="tr-TR" b="1" dirty="0" err="1" smtClean="0"/>
              <a:t>nvironmental</a:t>
            </a:r>
            <a:r>
              <a:rPr lang="tr-TR" b="1" dirty="0" smtClean="0"/>
              <a:t> </a:t>
            </a:r>
            <a:r>
              <a:rPr lang="tr-TR" b="1" dirty="0" err="1" smtClean="0"/>
              <a:t>problems</a:t>
            </a:r>
            <a:endParaRPr lang="tr-TR" b="1" dirty="0" smtClean="0"/>
          </a:p>
          <a:p>
            <a:pPr lvl="1" algn="just">
              <a:buFont typeface="Wingdings" pitchFamily="2" charset="2"/>
              <a:buChar char="Ø"/>
            </a:pPr>
            <a:r>
              <a:rPr lang="tr-TR" b="1" dirty="0" err="1"/>
              <a:t>O</a:t>
            </a:r>
            <a:r>
              <a:rPr lang="tr-TR" b="1" dirty="0" err="1" smtClean="0"/>
              <a:t>verconsumption</a:t>
            </a:r>
            <a:endParaRPr lang="tr-TR" b="1" dirty="0" smtClean="0"/>
          </a:p>
          <a:p>
            <a:pPr lvl="1" algn="just">
              <a:buFont typeface="Wingdings" pitchFamily="2" charset="2"/>
              <a:buChar char="Ø"/>
            </a:pPr>
            <a:r>
              <a:rPr lang="tr-TR" b="1" dirty="0" err="1" smtClean="0"/>
              <a:t>War</a:t>
            </a:r>
            <a:r>
              <a:rPr lang="tr-TR" b="1" dirty="0" smtClean="0"/>
              <a:t> </a:t>
            </a:r>
            <a:r>
              <a:rPr lang="tr-TR" b="1" dirty="0" err="1"/>
              <a:t>and</a:t>
            </a:r>
            <a:r>
              <a:rPr lang="tr-TR" b="1" dirty="0"/>
              <a:t> </a:t>
            </a:r>
            <a:r>
              <a:rPr lang="tr-TR" b="1" dirty="0" err="1" smtClean="0"/>
              <a:t>armament</a:t>
            </a:r>
            <a:endParaRPr lang="tr-TR" b="1" dirty="0" smtClean="0"/>
          </a:p>
          <a:p>
            <a:pPr lvl="1" algn="just">
              <a:buFont typeface="Wingdings" pitchFamily="2" charset="2"/>
              <a:buChar char="Ø"/>
            </a:pPr>
            <a:r>
              <a:rPr lang="tr-TR" b="1" dirty="0" err="1" smtClean="0"/>
              <a:t>Discrimination</a:t>
            </a:r>
            <a:r>
              <a:rPr lang="tr-TR" b="1" dirty="0" smtClean="0"/>
              <a:t> </a:t>
            </a:r>
            <a:r>
              <a:rPr lang="en-US" b="1" dirty="0"/>
              <a:t>based on gender and </a:t>
            </a:r>
            <a:r>
              <a:rPr lang="en-US" b="1" dirty="0" smtClean="0"/>
              <a:t>ethnicity</a:t>
            </a:r>
            <a:endParaRPr lang="tr-TR" b="1" dirty="0" smtClean="0"/>
          </a:p>
          <a:p>
            <a:pPr marL="365760" lvl="1" indent="0" algn="just">
              <a:buNone/>
            </a:pPr>
            <a:endParaRPr lang="tr-TR" b="1" dirty="0" smtClean="0"/>
          </a:p>
          <a:p>
            <a:pPr algn="just">
              <a:buFont typeface="Wingdings" pitchFamily="2" charset="2"/>
              <a:buChar char="Ø"/>
            </a:pPr>
            <a:r>
              <a:rPr lang="tr-TR" b="1" dirty="0" err="1" smtClean="0">
                <a:solidFill>
                  <a:schemeClr val="accent1"/>
                </a:solidFill>
              </a:rPr>
              <a:t>Examples</a:t>
            </a:r>
            <a:r>
              <a:rPr lang="tr-TR" b="1" dirty="0" smtClean="0">
                <a:solidFill>
                  <a:schemeClr val="accent1"/>
                </a:solidFill>
              </a:rPr>
              <a:t> of </a:t>
            </a:r>
            <a:r>
              <a:rPr lang="tr-TR" b="1" dirty="0" err="1" smtClean="0">
                <a:solidFill>
                  <a:schemeClr val="accent1"/>
                </a:solidFill>
              </a:rPr>
              <a:t>Most</a:t>
            </a:r>
            <a:r>
              <a:rPr lang="tr-TR" b="1" dirty="0" smtClean="0">
                <a:solidFill>
                  <a:schemeClr val="accent1"/>
                </a:solidFill>
              </a:rPr>
              <a:t> </a:t>
            </a:r>
            <a:r>
              <a:rPr lang="tr-TR" b="1" dirty="0" err="1" smtClean="0">
                <a:solidFill>
                  <a:schemeClr val="accent1"/>
                </a:solidFill>
              </a:rPr>
              <a:t>Common</a:t>
            </a:r>
            <a:r>
              <a:rPr lang="tr-TR" b="1" dirty="0" smtClean="0">
                <a:solidFill>
                  <a:schemeClr val="accent1"/>
                </a:solidFill>
              </a:rPr>
              <a:t> </a:t>
            </a:r>
            <a:r>
              <a:rPr lang="tr-TR" b="1" dirty="0" err="1" smtClean="0">
                <a:solidFill>
                  <a:schemeClr val="accent1"/>
                </a:solidFill>
              </a:rPr>
              <a:t>Ethical</a:t>
            </a:r>
            <a:r>
              <a:rPr lang="tr-TR" b="1" dirty="0" smtClean="0">
                <a:solidFill>
                  <a:schemeClr val="accent1"/>
                </a:solidFill>
              </a:rPr>
              <a:t> </a:t>
            </a:r>
            <a:r>
              <a:rPr lang="tr-TR" b="1" dirty="0" err="1" smtClean="0">
                <a:solidFill>
                  <a:schemeClr val="accent1"/>
                </a:solidFill>
              </a:rPr>
              <a:t>Dilemmas</a:t>
            </a:r>
            <a:r>
              <a:rPr lang="tr-TR" b="1" dirty="0" smtClean="0">
                <a:solidFill>
                  <a:schemeClr val="accent1"/>
                </a:solidFill>
              </a:rPr>
              <a:t> of 21st Century :</a:t>
            </a:r>
          </a:p>
          <a:p>
            <a:pPr lvl="1" algn="just">
              <a:buFont typeface="Wingdings" pitchFamily="2" charset="2"/>
              <a:buChar char="Ø"/>
            </a:pPr>
            <a:r>
              <a:rPr lang="en-US" b="1" dirty="0" smtClean="0"/>
              <a:t>The </a:t>
            </a:r>
            <a:r>
              <a:rPr lang="en-US" b="1" dirty="0"/>
              <a:t>Paradox of Technological </a:t>
            </a:r>
            <a:r>
              <a:rPr lang="en-US" b="1" dirty="0" smtClean="0"/>
              <a:t>Progress</a:t>
            </a:r>
            <a:endParaRPr lang="tr-TR" b="1" dirty="0" smtClean="0"/>
          </a:p>
          <a:p>
            <a:pPr lvl="1" algn="just">
              <a:buFont typeface="Wingdings" pitchFamily="2" charset="2"/>
              <a:buChar char="Ø"/>
            </a:pPr>
            <a:r>
              <a:rPr lang="tr-TR" b="1" dirty="0" err="1"/>
              <a:t>Globalization</a:t>
            </a:r>
            <a:r>
              <a:rPr lang="tr-TR" b="1" dirty="0"/>
              <a:t> </a:t>
            </a:r>
            <a:r>
              <a:rPr lang="tr-TR" b="1" dirty="0" err="1"/>
              <a:t>and</a:t>
            </a:r>
            <a:r>
              <a:rPr lang="tr-TR" b="1" dirty="0"/>
              <a:t> </a:t>
            </a:r>
            <a:r>
              <a:rPr lang="tr-TR" b="1" dirty="0" err="1"/>
              <a:t>Ethical</a:t>
            </a:r>
            <a:r>
              <a:rPr lang="tr-TR" b="1" dirty="0"/>
              <a:t> </a:t>
            </a:r>
            <a:r>
              <a:rPr lang="tr-TR" b="1" dirty="0" err="1" smtClean="0"/>
              <a:t>Pluralism</a:t>
            </a:r>
            <a:endParaRPr lang="tr-TR" b="1" dirty="0" smtClean="0"/>
          </a:p>
          <a:p>
            <a:pPr lvl="1" algn="just">
              <a:buFont typeface="Wingdings" pitchFamily="2" charset="2"/>
              <a:buChar char="Ø"/>
            </a:pPr>
            <a:r>
              <a:rPr lang="en-US" b="1" dirty="0"/>
              <a:t>The Morality of Artificial Intelligence and </a:t>
            </a:r>
            <a:r>
              <a:rPr lang="en-US" b="1" dirty="0" smtClean="0"/>
              <a:t>Consciousness</a:t>
            </a:r>
            <a:endParaRPr lang="tr-TR" b="1" dirty="0" smtClean="0"/>
          </a:p>
          <a:p>
            <a:pPr lvl="1" algn="just">
              <a:buFont typeface="Wingdings" pitchFamily="2" charset="2"/>
              <a:buChar char="Ø"/>
            </a:pPr>
            <a:r>
              <a:rPr lang="en-US" b="1" dirty="0"/>
              <a:t>Bioethics and the Redefinition of </a:t>
            </a:r>
            <a:r>
              <a:rPr lang="en-US" b="1" dirty="0" smtClean="0"/>
              <a:t>Life</a:t>
            </a:r>
            <a:endParaRPr lang="tr-TR" b="1" dirty="0" smtClean="0"/>
          </a:p>
          <a:p>
            <a:pPr lvl="1" algn="just">
              <a:buFont typeface="Wingdings" pitchFamily="2" charset="2"/>
              <a:buChar char="Ø"/>
            </a:pPr>
            <a:r>
              <a:rPr lang="en-US" b="1" dirty="0"/>
              <a:t>Social Justice and Redistribution in a Digital </a:t>
            </a:r>
            <a:r>
              <a:rPr lang="en-US" b="1" dirty="0" smtClean="0"/>
              <a:t>Economy</a:t>
            </a:r>
            <a:endParaRPr lang="tr-TR" b="1" dirty="0" smtClean="0"/>
          </a:p>
          <a:p>
            <a:pPr lvl="1" algn="just">
              <a:buFont typeface="Wingdings" pitchFamily="2" charset="2"/>
              <a:buChar char="Ø"/>
            </a:pPr>
            <a:r>
              <a:rPr lang="en-US" b="1" dirty="0"/>
              <a:t>Freedom of Expression in an Era of Cancel Culture</a:t>
            </a:r>
            <a:endParaRPr lang="tr-TR" b="1" dirty="0" smtClean="0"/>
          </a:p>
          <a:p>
            <a:pPr lvl="1" algn="just">
              <a:buFont typeface="Wingdings" pitchFamily="2" charset="2"/>
              <a:buChar char="Ø"/>
            </a:pPr>
            <a:endParaRPr lang="tr-TR" dirty="0" smtClean="0"/>
          </a:p>
          <a:p>
            <a:pPr lvl="1" algn="just">
              <a:buFont typeface="Wingdings" pitchFamily="2" charset="2"/>
              <a:buChar char="Ø"/>
            </a:pPr>
            <a:endParaRPr lang="tr-TR" dirty="0" smtClean="0"/>
          </a:p>
        </p:txBody>
      </p:sp>
    </p:spTree>
    <p:extLst>
      <p:ext uri="{BB962C8B-B14F-4D97-AF65-F5344CB8AC3E}">
        <p14:creationId xmlns:p14="http://schemas.microsoft.com/office/powerpoint/2010/main" val="28841473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548680"/>
            <a:ext cx="7024744" cy="1143000"/>
          </a:xfrm>
        </p:spPr>
        <p:txBody>
          <a:bodyPr>
            <a:normAutofit fontScale="90000"/>
          </a:bodyPr>
          <a:lstStyle/>
          <a:p>
            <a:pPr algn="just"/>
            <a:r>
              <a:rPr lang="en-US" sz="2400" b="1" dirty="0" smtClean="0"/>
              <a:t>Urgent Ethical Dilemmas</a:t>
            </a:r>
            <a:r>
              <a:rPr lang="tr-TR" sz="2400" b="1" dirty="0"/>
              <a:t>: </a:t>
            </a:r>
            <a:r>
              <a:rPr lang="tr-TR" sz="2400" b="1" dirty="0" err="1"/>
              <a:t>Environmental</a:t>
            </a:r>
            <a:r>
              <a:rPr lang="tr-TR" sz="2400" b="1" dirty="0"/>
              <a:t> </a:t>
            </a:r>
            <a:r>
              <a:rPr lang="tr-TR" sz="2400" b="1" dirty="0" err="1" smtClean="0"/>
              <a:t>Problems</a:t>
            </a:r>
            <a:r>
              <a:rPr lang="tr-TR" sz="2400" b="1" dirty="0"/>
              <a:t/>
            </a:r>
            <a:br>
              <a:rPr lang="tr-TR" sz="2400" b="1" dirty="0"/>
            </a:br>
            <a:r>
              <a:rPr lang="tr-TR" sz="2400" b="1" dirty="0"/>
              <a:t> </a:t>
            </a:r>
          </a:p>
        </p:txBody>
      </p:sp>
      <p:sp>
        <p:nvSpPr>
          <p:cNvPr id="3" name="İçerik Yer Tutucusu 2"/>
          <p:cNvSpPr>
            <a:spLocks noGrp="1"/>
          </p:cNvSpPr>
          <p:nvPr>
            <p:ph idx="1"/>
          </p:nvPr>
        </p:nvSpPr>
        <p:spPr>
          <a:xfrm>
            <a:off x="395536" y="1412776"/>
            <a:ext cx="7704972" cy="5256584"/>
          </a:xfrm>
        </p:spPr>
        <p:txBody>
          <a:bodyPr>
            <a:normAutofit/>
          </a:bodyPr>
          <a:lstStyle/>
          <a:p>
            <a:pPr lvl="1" algn="just">
              <a:buFont typeface="Wingdings" pitchFamily="2" charset="2"/>
              <a:buChar char="v"/>
            </a:pPr>
            <a:r>
              <a:rPr lang="en-US" sz="1800" b="1" dirty="0"/>
              <a:t>According to </a:t>
            </a:r>
            <a:r>
              <a:rPr lang="en-US" sz="1800" b="1" u="sng" dirty="0"/>
              <a:t>''Anthropocentric ethics'', </a:t>
            </a:r>
            <a:r>
              <a:rPr lang="en-US" sz="1800" b="1" dirty="0"/>
              <a:t>only humans have moral </a:t>
            </a:r>
            <a:r>
              <a:rPr lang="en-US" sz="1800" b="1" dirty="0" smtClean="0"/>
              <a:t>value.</a:t>
            </a:r>
            <a:r>
              <a:rPr lang="tr-TR" sz="1800" b="1" dirty="0" smtClean="0"/>
              <a:t> </a:t>
            </a:r>
            <a:r>
              <a:rPr lang="en-US" sz="1800" b="1" dirty="0" smtClean="0"/>
              <a:t>Accordingly</a:t>
            </a:r>
            <a:r>
              <a:rPr lang="en-US" sz="1800" b="1" dirty="0"/>
              <a:t>, although </a:t>
            </a:r>
            <a:r>
              <a:rPr lang="en-US" sz="1800" b="1" u="sng" dirty="0"/>
              <a:t>humans are responsible to the natural world, they do not have a direct responsibility towards it</a:t>
            </a:r>
            <a:r>
              <a:rPr lang="en-US" sz="1800" b="1" dirty="0"/>
              <a:t>. </a:t>
            </a:r>
            <a:endParaRPr lang="tr-TR" sz="1800" b="1" dirty="0" smtClean="0"/>
          </a:p>
          <a:p>
            <a:pPr lvl="1" algn="just">
              <a:buFont typeface="Wingdings" pitchFamily="2" charset="2"/>
              <a:buChar char="v"/>
            </a:pPr>
            <a:r>
              <a:rPr lang="en-US" sz="1800" b="1" dirty="0" smtClean="0"/>
              <a:t>In </a:t>
            </a:r>
            <a:r>
              <a:rPr lang="en-US" sz="1800" b="1" dirty="0"/>
              <a:t>the early days of the environmentalism movement, </a:t>
            </a:r>
            <a:r>
              <a:rPr lang="en-US" sz="1800" b="1" u="sng" dirty="0"/>
              <a:t>air and water pollution, toxic waste and misuse of pesticides</a:t>
            </a:r>
            <a:r>
              <a:rPr lang="en-US" sz="1800" b="1" dirty="0"/>
              <a:t>, as well as whether we have moral responsibilities towards future generations, were among the issues questioned</a:t>
            </a:r>
            <a:r>
              <a:rPr lang="en-US" sz="1800" b="1" dirty="0" smtClean="0"/>
              <a:t>.</a:t>
            </a:r>
            <a:endParaRPr lang="tr-TR" sz="1800" b="1" dirty="0" smtClean="0"/>
          </a:p>
          <a:p>
            <a:pPr lvl="1" algn="just">
              <a:buFont typeface="Wingdings" pitchFamily="2" charset="2"/>
              <a:buChar char="v"/>
            </a:pPr>
            <a:r>
              <a:rPr lang="en-US" sz="1800" b="1" dirty="0"/>
              <a:t>Since </a:t>
            </a:r>
            <a:r>
              <a:rPr lang="en-US" sz="1800" b="1" u="sng" dirty="0" err="1"/>
              <a:t>utilitarians</a:t>
            </a:r>
            <a:r>
              <a:rPr lang="en-US" sz="1800" b="1" dirty="0"/>
              <a:t> limit the expected benefit to people in the immediate vicinity, people living in other countries or future generations are not taken into account. Since human interests are at the forefront, the extinction of other species is not considered important</a:t>
            </a:r>
            <a:r>
              <a:rPr lang="en-US" sz="1800" b="1" dirty="0" smtClean="0"/>
              <a:t>.</a:t>
            </a:r>
            <a:endParaRPr lang="tr-TR" sz="1800" b="1" dirty="0" smtClean="0"/>
          </a:p>
          <a:p>
            <a:pPr lvl="1" algn="just">
              <a:buFont typeface="Wingdings" pitchFamily="2" charset="2"/>
              <a:buChar char="v"/>
            </a:pPr>
            <a:r>
              <a:rPr lang="en-US" sz="1800" b="1" dirty="0"/>
              <a:t>Apart from philosophical ethics, there is a general understanding in religious ethics that people have responsibilities towards the natural world, that people are trustees of resources entrusted to them by a creator, and that we should respect the environment created by God.</a:t>
            </a:r>
            <a:endParaRPr lang="tr-TR" sz="1800" b="1" dirty="0" smtClean="0"/>
          </a:p>
          <a:p>
            <a:pPr lvl="1" algn="just">
              <a:buFont typeface="Wingdings" pitchFamily="2" charset="2"/>
              <a:buChar char="v"/>
            </a:pPr>
            <a:endParaRPr lang="tr-TR" sz="1800" b="1" dirty="0" smtClean="0"/>
          </a:p>
          <a:p>
            <a:pPr lvl="1" algn="just">
              <a:buFont typeface="Wingdings" pitchFamily="2" charset="2"/>
              <a:buChar char="v"/>
            </a:pPr>
            <a:endParaRPr lang="tr-TR" dirty="0" smtClean="0"/>
          </a:p>
        </p:txBody>
      </p:sp>
      <p:pic>
        <p:nvPicPr>
          <p:cNvPr id="1026" name="Picture 2" descr="C:\Users\14203290854\Pictures\cevre-kirliligi-best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20072" y="0"/>
            <a:ext cx="2237979" cy="1002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6061952"/>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03940" y="706388"/>
            <a:ext cx="7024744" cy="1143000"/>
          </a:xfrm>
        </p:spPr>
        <p:txBody>
          <a:bodyPr>
            <a:normAutofit fontScale="90000"/>
          </a:bodyPr>
          <a:lstStyle/>
          <a:p>
            <a:r>
              <a:rPr lang="en-US" sz="2400" b="1" dirty="0" smtClean="0"/>
              <a:t>Urgent Ethical Dilemmas</a:t>
            </a:r>
            <a:r>
              <a:rPr lang="tr-TR" sz="2400" b="1" dirty="0"/>
              <a:t>: </a:t>
            </a:r>
            <a:r>
              <a:rPr lang="tr-TR" sz="2400" b="1" dirty="0" smtClean="0"/>
              <a:t/>
            </a:r>
            <a:br>
              <a:rPr lang="tr-TR" sz="2400" b="1" dirty="0" smtClean="0"/>
            </a:br>
            <a:r>
              <a:rPr lang="tr-TR" sz="2400" b="1" dirty="0" err="1" smtClean="0"/>
              <a:t>Overconsumption</a:t>
            </a:r>
            <a:r>
              <a:rPr lang="tr-TR" sz="2400" b="1" dirty="0"/>
              <a:t/>
            </a:r>
            <a:br>
              <a:rPr lang="tr-TR" sz="2400" b="1" dirty="0"/>
            </a:br>
            <a:r>
              <a:rPr lang="tr-TR" sz="2400" b="1" dirty="0"/>
              <a:t> </a:t>
            </a:r>
          </a:p>
        </p:txBody>
      </p:sp>
      <p:sp>
        <p:nvSpPr>
          <p:cNvPr id="3" name="İçerik Yer Tutucusu 2"/>
          <p:cNvSpPr>
            <a:spLocks noGrp="1"/>
          </p:cNvSpPr>
          <p:nvPr>
            <p:ph idx="1"/>
          </p:nvPr>
        </p:nvSpPr>
        <p:spPr>
          <a:xfrm>
            <a:off x="539552" y="1412776"/>
            <a:ext cx="7560956" cy="5256584"/>
          </a:xfrm>
        </p:spPr>
        <p:txBody>
          <a:bodyPr>
            <a:normAutofit lnSpcReduction="10000"/>
          </a:bodyPr>
          <a:lstStyle/>
          <a:p>
            <a:pPr lvl="1" algn="just">
              <a:buFont typeface="Wingdings" pitchFamily="2" charset="2"/>
              <a:buChar char="v"/>
            </a:pPr>
            <a:endParaRPr lang="tr-TR" sz="1800" b="1" dirty="0" smtClean="0"/>
          </a:p>
          <a:p>
            <a:pPr lvl="1" algn="just">
              <a:buFont typeface="Wingdings" pitchFamily="2" charset="2"/>
              <a:buChar char="v"/>
            </a:pPr>
            <a:r>
              <a:rPr lang="en-US" b="1" dirty="0"/>
              <a:t>Local production has now been replaced by transnational production and there is a universal circulation of this production. Borders have been crossed and the circulation of the economy has spread everywhere</a:t>
            </a:r>
            <a:r>
              <a:rPr lang="en-US" b="1" dirty="0" smtClean="0"/>
              <a:t>.</a:t>
            </a:r>
            <a:endParaRPr lang="tr-TR" b="1" dirty="0" smtClean="0"/>
          </a:p>
          <a:p>
            <a:pPr lvl="1" algn="just">
              <a:buFont typeface="Wingdings" pitchFamily="2" charset="2"/>
              <a:buChar char="v"/>
            </a:pPr>
            <a:r>
              <a:rPr lang="en-US" b="1" dirty="0" smtClean="0"/>
              <a:t>According </a:t>
            </a:r>
            <a:r>
              <a:rPr lang="en-US" b="1" dirty="0"/>
              <a:t>to </a:t>
            </a:r>
            <a:r>
              <a:rPr lang="en-US" b="1" u="sng" dirty="0"/>
              <a:t>Bauman, our society is a consumer society </a:t>
            </a:r>
            <a:r>
              <a:rPr lang="en-US" b="1" dirty="0"/>
              <a:t>and he explains consumption and consumer society in this context through globalization and global competition</a:t>
            </a:r>
            <a:r>
              <a:rPr lang="en-US" b="1" dirty="0" smtClean="0"/>
              <a:t>.</a:t>
            </a:r>
            <a:endParaRPr lang="tr-TR" b="1" dirty="0" smtClean="0"/>
          </a:p>
          <a:p>
            <a:pPr lvl="1" algn="just">
              <a:buFont typeface="Wingdings" pitchFamily="2" charset="2"/>
              <a:buChar char="v"/>
            </a:pPr>
            <a:r>
              <a:rPr lang="en-US" b="1" dirty="0" smtClean="0"/>
              <a:t>The </a:t>
            </a:r>
            <a:r>
              <a:rPr lang="en-US" b="1" dirty="0"/>
              <a:t>dilemma we hear most often pondered these days is </a:t>
            </a:r>
            <a:r>
              <a:rPr lang="en-US" b="1" u="sng" dirty="0"/>
              <a:t>whether a person consumes to live or lives to be able to consume</a:t>
            </a:r>
            <a:r>
              <a:rPr lang="en-US" b="1" dirty="0"/>
              <a:t>. In other words, can we still talk about living apart from consuming and do we need it?</a:t>
            </a:r>
            <a:endParaRPr lang="tr-TR" b="1" dirty="0" smtClean="0"/>
          </a:p>
        </p:txBody>
      </p:sp>
      <p:pic>
        <p:nvPicPr>
          <p:cNvPr id="3074" name="Picture 2" descr="C:\Users\14203290854\Pictures\overconsump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2960" y="0"/>
            <a:ext cx="3043039" cy="1412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7555499"/>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11255" y="841276"/>
            <a:ext cx="7024744" cy="1143000"/>
          </a:xfrm>
        </p:spPr>
        <p:txBody>
          <a:bodyPr>
            <a:normAutofit fontScale="90000"/>
          </a:bodyPr>
          <a:lstStyle/>
          <a:p>
            <a:r>
              <a:rPr lang="en-US" sz="2400" b="1" dirty="0" smtClean="0"/>
              <a:t>Urgent Ethical Dilemmas</a:t>
            </a:r>
            <a:r>
              <a:rPr lang="tr-TR" sz="2400" b="1" dirty="0"/>
              <a:t>: </a:t>
            </a:r>
            <a:br>
              <a:rPr lang="tr-TR" sz="2400" b="1" dirty="0"/>
            </a:br>
            <a:r>
              <a:rPr lang="tr-TR" sz="2400" b="1" dirty="0" err="1"/>
              <a:t>War</a:t>
            </a:r>
            <a:r>
              <a:rPr lang="tr-TR" sz="2400" b="1" dirty="0"/>
              <a:t> </a:t>
            </a:r>
            <a:r>
              <a:rPr lang="tr-TR" sz="2400" b="1" dirty="0" err="1"/>
              <a:t>and</a:t>
            </a:r>
            <a:r>
              <a:rPr lang="tr-TR" sz="2400" b="1" dirty="0"/>
              <a:t> </a:t>
            </a:r>
            <a:r>
              <a:rPr lang="tr-TR" sz="2400" b="1" dirty="0" err="1" smtClean="0"/>
              <a:t>Armament</a:t>
            </a:r>
            <a:r>
              <a:rPr lang="tr-TR" sz="2400" b="1" dirty="0"/>
              <a:t/>
            </a:r>
            <a:br>
              <a:rPr lang="tr-TR" sz="2400" b="1" dirty="0"/>
            </a:br>
            <a:r>
              <a:rPr lang="tr-TR" sz="2400" b="1" dirty="0"/>
              <a:t/>
            </a:r>
            <a:br>
              <a:rPr lang="tr-TR" sz="2400" b="1" dirty="0"/>
            </a:br>
            <a:r>
              <a:rPr lang="tr-TR" sz="2400" b="1" dirty="0"/>
              <a:t> </a:t>
            </a:r>
          </a:p>
        </p:txBody>
      </p:sp>
      <p:sp>
        <p:nvSpPr>
          <p:cNvPr id="3" name="İçerik Yer Tutucusu 2"/>
          <p:cNvSpPr>
            <a:spLocks noGrp="1"/>
          </p:cNvSpPr>
          <p:nvPr>
            <p:ph idx="1"/>
          </p:nvPr>
        </p:nvSpPr>
        <p:spPr>
          <a:xfrm>
            <a:off x="395536" y="1412776"/>
            <a:ext cx="7848872" cy="5256584"/>
          </a:xfrm>
        </p:spPr>
        <p:txBody>
          <a:bodyPr>
            <a:normAutofit/>
          </a:bodyPr>
          <a:lstStyle/>
          <a:p>
            <a:pPr lvl="1" algn="just">
              <a:buFont typeface="Wingdings" pitchFamily="2" charset="2"/>
              <a:buChar char="v"/>
            </a:pPr>
            <a:endParaRPr lang="tr-TR" sz="1800" b="1" dirty="0" smtClean="0"/>
          </a:p>
          <a:p>
            <a:pPr lvl="1" algn="just">
              <a:buFont typeface="Wingdings" pitchFamily="2" charset="2"/>
              <a:buChar char="v"/>
            </a:pPr>
            <a:r>
              <a:rPr lang="en-US" b="1" dirty="0"/>
              <a:t>It is assumed that each country has a choice between a </a:t>
            </a:r>
            <a:r>
              <a:rPr lang="en-US" b="1" u="sng" dirty="0"/>
              <a:t>high or low level of arms</a:t>
            </a:r>
            <a:r>
              <a:rPr lang="en-US" b="1" dirty="0"/>
              <a:t>. </a:t>
            </a:r>
          </a:p>
          <a:p>
            <a:pPr lvl="1" algn="just">
              <a:buFont typeface="Wingdings" pitchFamily="2" charset="2"/>
              <a:buChar char="v"/>
            </a:pPr>
            <a:r>
              <a:rPr lang="en-US" b="1" dirty="0"/>
              <a:t>Each country’s most-preferred outcome is assumed to be where they choose high arms and their rivals low, gaining a clear military advantage. </a:t>
            </a:r>
          </a:p>
          <a:p>
            <a:pPr lvl="1" algn="just">
              <a:buFont typeface="Wingdings" pitchFamily="2" charset="2"/>
              <a:buChar char="v"/>
            </a:pPr>
            <a:r>
              <a:rPr lang="en-US" b="1" dirty="0"/>
              <a:t>Their least-preferred outcome is the reverse. However, the second best outcome for each is </a:t>
            </a:r>
            <a:r>
              <a:rPr lang="en-US" b="1" u="sng" dirty="0"/>
              <a:t>where both choose low</a:t>
            </a:r>
            <a:r>
              <a:rPr lang="en-US" b="1" dirty="0"/>
              <a:t>: if no advantage is gained, it is assumed to be </a:t>
            </a:r>
            <a:r>
              <a:rPr lang="en-US" b="1" u="sng" dirty="0"/>
              <a:t>cheaper and more secure </a:t>
            </a:r>
            <a:r>
              <a:rPr lang="en-US" b="1" dirty="0"/>
              <a:t>to avoid the arms race</a:t>
            </a:r>
            <a:r>
              <a:rPr lang="en-US" b="1" dirty="0" smtClean="0"/>
              <a:t>.</a:t>
            </a:r>
            <a:endParaRPr lang="tr-TR" b="1" dirty="0" smtClean="0"/>
          </a:p>
          <a:p>
            <a:pPr lvl="1" algn="just">
              <a:buFont typeface="Wingdings" pitchFamily="2" charset="2"/>
              <a:buChar char="v"/>
            </a:pPr>
            <a:r>
              <a:rPr lang="en-US" b="1" dirty="0"/>
              <a:t>Nuclear weapons are an existential </a:t>
            </a:r>
            <a:r>
              <a:rPr lang="en-US" b="1" u="sng" dirty="0"/>
              <a:t>threat to humanity</a:t>
            </a:r>
            <a:r>
              <a:rPr lang="en-US" b="1" dirty="0"/>
              <a:t>, as are the increasingly intense manifestation of </a:t>
            </a:r>
            <a:r>
              <a:rPr lang="en-US" b="1" u="sng" dirty="0"/>
              <a:t>climate change</a:t>
            </a:r>
            <a:r>
              <a:rPr lang="en-US" b="1" dirty="0"/>
              <a:t>.</a:t>
            </a:r>
            <a:endParaRPr lang="tr-TR" b="1" dirty="0" smtClean="0"/>
          </a:p>
        </p:txBody>
      </p:sp>
      <p:pic>
        <p:nvPicPr>
          <p:cNvPr id="4098" name="Picture 2" descr="C:\Users\14203290854\Pictures\armamen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1"/>
            <a:ext cx="3260549" cy="1700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5863889"/>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1412776"/>
            <a:ext cx="7024744" cy="1143000"/>
          </a:xfrm>
        </p:spPr>
        <p:txBody>
          <a:bodyPr>
            <a:normAutofit fontScale="90000"/>
          </a:bodyPr>
          <a:lstStyle/>
          <a:p>
            <a:r>
              <a:rPr lang="en-US" sz="2400" b="1" dirty="0" smtClean="0"/>
              <a:t>Urgent Ethical Dilemmas</a:t>
            </a:r>
            <a:r>
              <a:rPr lang="tr-TR" sz="2400" b="1" dirty="0" smtClean="0"/>
              <a:t>: </a:t>
            </a:r>
            <a:br>
              <a:rPr lang="tr-TR" sz="2400" b="1" dirty="0" smtClean="0"/>
            </a:br>
            <a:r>
              <a:rPr lang="en-US" sz="2400" b="1" dirty="0"/>
              <a:t>Discrimination </a:t>
            </a:r>
            <a:r>
              <a:rPr lang="en-US" sz="2400" b="1" dirty="0" smtClean="0"/>
              <a:t>Based </a:t>
            </a:r>
            <a:r>
              <a:rPr lang="tr-TR" sz="2400" b="1" dirty="0" smtClean="0"/>
              <a:t>o</a:t>
            </a:r>
            <a:r>
              <a:rPr lang="en-US" sz="2400" b="1" dirty="0" smtClean="0"/>
              <a:t>n </a:t>
            </a:r>
            <a:r>
              <a:rPr lang="tr-TR" sz="2400" b="1" dirty="0" smtClean="0"/>
              <a:t/>
            </a:r>
            <a:br>
              <a:rPr lang="tr-TR" sz="2400" b="1" dirty="0" smtClean="0"/>
            </a:br>
            <a:r>
              <a:rPr lang="en-US" sz="2400" b="1" dirty="0" smtClean="0"/>
              <a:t>Gender </a:t>
            </a:r>
            <a:r>
              <a:rPr lang="tr-TR" sz="2400" b="1" dirty="0" smtClean="0"/>
              <a:t>a</a:t>
            </a:r>
            <a:r>
              <a:rPr lang="en-US" sz="2400" b="1" dirty="0" err="1" smtClean="0"/>
              <a:t>nd</a:t>
            </a:r>
            <a:r>
              <a:rPr lang="en-US" sz="2400" b="1" dirty="0" smtClean="0"/>
              <a:t> Ethnicity</a:t>
            </a:r>
            <a:r>
              <a:rPr lang="en-US" sz="2400" b="1" dirty="0"/>
              <a:t/>
            </a:r>
            <a:br>
              <a:rPr lang="en-US" sz="2400" b="1" dirty="0"/>
            </a:br>
            <a:r>
              <a:rPr lang="tr-TR" sz="2400" b="1" dirty="0" smtClean="0"/>
              <a:t/>
            </a:r>
            <a:br>
              <a:rPr lang="tr-TR" sz="2400" b="1" dirty="0" smtClean="0"/>
            </a:br>
            <a:r>
              <a:rPr lang="tr-TR" sz="2400" b="1" dirty="0" smtClean="0"/>
              <a:t/>
            </a:r>
            <a:br>
              <a:rPr lang="tr-TR" sz="2400" b="1" dirty="0" smtClean="0"/>
            </a:br>
            <a:r>
              <a:rPr lang="tr-TR" sz="2400" b="1" dirty="0" smtClean="0"/>
              <a:t> </a:t>
            </a:r>
            <a:endParaRPr lang="tr-TR" sz="2400" b="1" dirty="0"/>
          </a:p>
        </p:txBody>
      </p:sp>
      <p:sp>
        <p:nvSpPr>
          <p:cNvPr id="3" name="İçerik Yer Tutucusu 2"/>
          <p:cNvSpPr>
            <a:spLocks noGrp="1"/>
          </p:cNvSpPr>
          <p:nvPr>
            <p:ph idx="1"/>
          </p:nvPr>
        </p:nvSpPr>
        <p:spPr>
          <a:xfrm>
            <a:off x="395536" y="1340768"/>
            <a:ext cx="7416940" cy="5256584"/>
          </a:xfrm>
        </p:spPr>
        <p:txBody>
          <a:bodyPr>
            <a:normAutofit/>
          </a:bodyPr>
          <a:lstStyle/>
          <a:p>
            <a:pPr lvl="1" algn="just">
              <a:buFont typeface="Wingdings" pitchFamily="2" charset="2"/>
              <a:buChar char="v"/>
            </a:pPr>
            <a:endParaRPr lang="tr-TR" sz="1600" b="1" dirty="0" smtClean="0"/>
          </a:p>
          <a:p>
            <a:pPr lvl="1" algn="just">
              <a:buFont typeface="Wingdings" pitchFamily="2" charset="2"/>
              <a:buChar char="v"/>
            </a:pPr>
            <a:r>
              <a:rPr lang="en-US" sz="1800" b="1" dirty="0"/>
              <a:t>In one study, 1,029 male and female hiring managers were asked to review the resume of a candidate for a hypothetical Regional Sales Manager position and rate his skills. The majority of hiring managers </a:t>
            </a:r>
            <a:r>
              <a:rPr lang="en-US" sz="1800" b="1" u="sng" dirty="0"/>
              <a:t>chose the male candidate over a female</a:t>
            </a:r>
            <a:r>
              <a:rPr lang="en-US" sz="1800" b="1" dirty="0"/>
              <a:t> and male management candidate with identical resumes</a:t>
            </a:r>
            <a:r>
              <a:rPr lang="en-US" sz="1800" b="1" dirty="0" smtClean="0"/>
              <a:t>.</a:t>
            </a:r>
            <a:endParaRPr lang="tr-TR" sz="1800" b="1" dirty="0" smtClean="0"/>
          </a:p>
          <a:p>
            <a:pPr lvl="1" algn="just">
              <a:buFont typeface="Wingdings" pitchFamily="2" charset="2"/>
              <a:buChar char="v"/>
            </a:pPr>
            <a:r>
              <a:rPr lang="en-US" sz="1800" b="1" dirty="0"/>
              <a:t>This study is a clear example of why </a:t>
            </a:r>
            <a:r>
              <a:rPr lang="en-US" sz="1800" b="1" u="sng" dirty="0"/>
              <a:t>candidates might not want to share gender information</a:t>
            </a:r>
            <a:r>
              <a:rPr lang="en-US" sz="1800" b="1" dirty="0"/>
              <a:t>, or even their name, trying to </a:t>
            </a:r>
            <a:r>
              <a:rPr lang="en-US" sz="1800" b="1" u="sng" dirty="0"/>
              <a:t>avoid</a:t>
            </a:r>
            <a:r>
              <a:rPr lang="en-US" sz="1800" b="1" dirty="0"/>
              <a:t> unconscious bias and </a:t>
            </a:r>
            <a:r>
              <a:rPr lang="en-US" sz="1800" b="1" u="sng" dirty="0"/>
              <a:t>possible discrimination</a:t>
            </a:r>
            <a:r>
              <a:rPr lang="en-US" sz="1800" b="1" dirty="0" smtClean="0"/>
              <a:t>.</a:t>
            </a:r>
            <a:endParaRPr lang="tr-TR" sz="1800" b="1" dirty="0" smtClean="0"/>
          </a:p>
          <a:p>
            <a:pPr lvl="1" algn="just">
              <a:buFont typeface="Wingdings" pitchFamily="2" charset="2"/>
              <a:buChar char="v"/>
            </a:pPr>
            <a:r>
              <a:rPr lang="en-US" sz="1800" b="1" dirty="0"/>
              <a:t>An ethical dilemma also arises when a patient refuses care from a </a:t>
            </a:r>
            <a:r>
              <a:rPr lang="tr-TR" sz="1800" b="1" dirty="0" err="1" smtClean="0"/>
              <a:t>doctor</a:t>
            </a:r>
            <a:r>
              <a:rPr lang="tr-TR" sz="1800" b="1" dirty="0" smtClean="0"/>
              <a:t> </a:t>
            </a:r>
            <a:r>
              <a:rPr lang="en-US" sz="1800" b="1" dirty="0" smtClean="0"/>
              <a:t>because </a:t>
            </a:r>
            <a:r>
              <a:rPr lang="en-US" sz="1800" b="1" dirty="0"/>
              <a:t>of the </a:t>
            </a:r>
            <a:r>
              <a:rPr lang="tr-TR" sz="1800" b="1" dirty="0" err="1" smtClean="0"/>
              <a:t>doctor</a:t>
            </a:r>
            <a:r>
              <a:rPr lang="en-US" sz="1800" b="1" dirty="0" smtClean="0"/>
              <a:t>'s </a:t>
            </a:r>
            <a:r>
              <a:rPr lang="en-US" sz="1800" b="1" u="sng" dirty="0"/>
              <a:t>religion, ethnicity, color, or </a:t>
            </a:r>
            <a:r>
              <a:rPr lang="en-US" sz="1800" b="1" u="sng" dirty="0" smtClean="0"/>
              <a:t>gender</a:t>
            </a:r>
            <a:r>
              <a:rPr lang="en-US" sz="1800" b="1" dirty="0" smtClean="0"/>
              <a:t>.</a:t>
            </a:r>
            <a:endParaRPr lang="tr-TR" sz="1800" b="1" dirty="0" smtClean="0"/>
          </a:p>
          <a:p>
            <a:pPr lvl="1" algn="just">
              <a:buFont typeface="Wingdings" pitchFamily="2" charset="2"/>
              <a:buChar char="v"/>
            </a:pPr>
            <a:r>
              <a:rPr lang="en-US" sz="1800" b="1" dirty="0" smtClean="0"/>
              <a:t>Although </a:t>
            </a:r>
            <a:r>
              <a:rPr lang="en-US" sz="1800" b="1" dirty="0"/>
              <a:t>discrimination is attempted to be deterred by laws in various </a:t>
            </a:r>
            <a:r>
              <a:rPr lang="en-US" sz="1800" b="1" dirty="0" smtClean="0"/>
              <a:t>countries, </a:t>
            </a:r>
            <a:r>
              <a:rPr lang="en-US" sz="1800" b="1" dirty="0"/>
              <a:t>it is anticipated that these incidents </a:t>
            </a:r>
            <a:r>
              <a:rPr lang="en-US" sz="1800" b="1" u="sng" dirty="0"/>
              <a:t>will increase </a:t>
            </a:r>
            <a:r>
              <a:rPr lang="en-US" sz="1800" b="1" dirty="0"/>
              <a:t>due to the </a:t>
            </a:r>
            <a:r>
              <a:rPr lang="en-US" sz="1800" b="1" u="sng" dirty="0"/>
              <a:t>current political climate and the increasing diversity of the population</a:t>
            </a:r>
            <a:r>
              <a:rPr lang="en-US" sz="1800" b="1" dirty="0"/>
              <a:t>.</a:t>
            </a:r>
            <a:endParaRPr lang="tr-TR" sz="1800" b="1" dirty="0" smtClean="0"/>
          </a:p>
        </p:txBody>
      </p:sp>
      <p:pic>
        <p:nvPicPr>
          <p:cNvPr id="5122" name="Picture 2" descr="C:\Users\14203290854\Pictures\discriminati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0488" y="0"/>
            <a:ext cx="3397162" cy="1700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5785127"/>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1412776"/>
            <a:ext cx="7024744" cy="1143000"/>
          </a:xfrm>
        </p:spPr>
        <p:txBody>
          <a:bodyPr>
            <a:normAutofit fontScale="90000"/>
          </a:bodyPr>
          <a:lstStyle/>
          <a:p>
            <a:r>
              <a:rPr lang="tr-TR" sz="2000" b="1" dirty="0" err="1" smtClean="0"/>
              <a:t>Most</a:t>
            </a:r>
            <a:r>
              <a:rPr lang="tr-TR" sz="2000" b="1" dirty="0" smtClean="0"/>
              <a:t> </a:t>
            </a:r>
            <a:r>
              <a:rPr lang="tr-TR" sz="2000" b="1" dirty="0" err="1" smtClean="0"/>
              <a:t>Common</a:t>
            </a:r>
            <a:r>
              <a:rPr lang="tr-TR" sz="2000" b="1" dirty="0" smtClean="0"/>
              <a:t> </a:t>
            </a:r>
            <a:r>
              <a:rPr lang="tr-TR" sz="2000" b="1" dirty="0" err="1" smtClean="0"/>
              <a:t>Ethical</a:t>
            </a:r>
            <a:r>
              <a:rPr lang="tr-TR" sz="2000" b="1" dirty="0" smtClean="0"/>
              <a:t> </a:t>
            </a:r>
            <a:br>
              <a:rPr lang="tr-TR" sz="2000" b="1" dirty="0" smtClean="0"/>
            </a:br>
            <a:r>
              <a:rPr lang="tr-TR" sz="2000" b="1" dirty="0" err="1" smtClean="0"/>
              <a:t>Dilemmas</a:t>
            </a:r>
            <a:r>
              <a:rPr lang="tr-TR" sz="2000" b="1" dirty="0" smtClean="0"/>
              <a:t> of 21st Century :</a:t>
            </a:r>
            <a:br>
              <a:rPr lang="tr-TR" sz="2000" b="1" dirty="0" smtClean="0"/>
            </a:br>
            <a:r>
              <a:rPr lang="en-US" sz="2000" b="1" dirty="0" smtClean="0"/>
              <a:t>The </a:t>
            </a:r>
            <a:r>
              <a:rPr lang="en-US" sz="2000" b="1" dirty="0"/>
              <a:t>Paradox of Technological </a:t>
            </a:r>
            <a:r>
              <a:rPr lang="en-US" sz="2000" b="1" dirty="0" smtClean="0"/>
              <a:t>Progress</a:t>
            </a:r>
            <a:r>
              <a:rPr lang="en-US" sz="2000" b="1" dirty="0"/>
              <a:t/>
            </a:r>
            <a:br>
              <a:rPr lang="en-US" sz="2000" b="1" dirty="0"/>
            </a:br>
            <a:r>
              <a:rPr lang="tr-TR" sz="2000" b="1" dirty="0" smtClean="0"/>
              <a:t/>
            </a:r>
            <a:br>
              <a:rPr lang="tr-TR" sz="2000" b="1" dirty="0" smtClean="0"/>
            </a:br>
            <a:r>
              <a:rPr lang="tr-TR" sz="2000" b="1" dirty="0" smtClean="0"/>
              <a:t/>
            </a:r>
            <a:br>
              <a:rPr lang="tr-TR" sz="2000" b="1" dirty="0" smtClean="0"/>
            </a:br>
            <a:r>
              <a:rPr lang="tr-TR" sz="2400" b="1" dirty="0" smtClean="0"/>
              <a:t/>
            </a:r>
            <a:br>
              <a:rPr lang="tr-TR" sz="2400" b="1" dirty="0" smtClean="0"/>
            </a:br>
            <a:r>
              <a:rPr lang="tr-TR" sz="2400" b="1" dirty="0" smtClean="0"/>
              <a:t> </a:t>
            </a:r>
            <a:endParaRPr lang="tr-TR" sz="2400" b="1" dirty="0"/>
          </a:p>
        </p:txBody>
      </p:sp>
      <p:sp>
        <p:nvSpPr>
          <p:cNvPr id="3" name="İçerik Yer Tutucusu 2"/>
          <p:cNvSpPr>
            <a:spLocks noGrp="1"/>
          </p:cNvSpPr>
          <p:nvPr>
            <p:ph idx="1"/>
          </p:nvPr>
        </p:nvSpPr>
        <p:spPr>
          <a:xfrm>
            <a:off x="175831" y="1313384"/>
            <a:ext cx="7779479" cy="5544616"/>
          </a:xfrm>
        </p:spPr>
        <p:txBody>
          <a:bodyPr>
            <a:normAutofit/>
          </a:bodyPr>
          <a:lstStyle/>
          <a:p>
            <a:pPr lvl="1" algn="just">
              <a:buFont typeface="Wingdings" pitchFamily="2" charset="2"/>
              <a:buChar char="v"/>
            </a:pPr>
            <a:endParaRPr lang="tr-TR" sz="1600" b="1" dirty="0" smtClean="0"/>
          </a:p>
          <a:p>
            <a:pPr lvl="1" algn="just">
              <a:buFont typeface="Wingdings" pitchFamily="2" charset="2"/>
              <a:buChar char="v"/>
            </a:pPr>
            <a:r>
              <a:rPr lang="en-US" sz="1800" b="1" dirty="0"/>
              <a:t>The paradox of </a:t>
            </a:r>
            <a:r>
              <a:rPr lang="en-US" sz="1800" b="1" u="sng" dirty="0"/>
              <a:t>technological </a:t>
            </a:r>
            <a:r>
              <a:rPr lang="en-US" sz="1800" b="1" u="sng" dirty="0" smtClean="0"/>
              <a:t>progress</a:t>
            </a:r>
            <a:r>
              <a:rPr lang="tr-TR" sz="1800" b="1" dirty="0" smtClean="0"/>
              <a:t> (</a:t>
            </a:r>
            <a:r>
              <a:rPr lang="tr-TR" sz="1800" b="1" dirty="0" err="1" smtClean="0"/>
              <a:t>smart</a:t>
            </a:r>
            <a:r>
              <a:rPr lang="tr-TR" sz="1800" b="1" dirty="0" smtClean="0"/>
              <a:t> </a:t>
            </a:r>
            <a:r>
              <a:rPr lang="tr-TR" sz="1800" b="1" dirty="0" err="1" smtClean="0"/>
              <a:t>phones</a:t>
            </a:r>
            <a:r>
              <a:rPr lang="tr-TR" sz="1800" b="1" dirty="0" smtClean="0"/>
              <a:t>, </a:t>
            </a:r>
            <a:r>
              <a:rPr lang="tr-TR" sz="1800" b="1" dirty="0" err="1" smtClean="0"/>
              <a:t>etc</a:t>
            </a:r>
            <a:r>
              <a:rPr lang="tr-TR" sz="1800" b="1" dirty="0" smtClean="0"/>
              <a:t>.)</a:t>
            </a:r>
            <a:r>
              <a:rPr lang="en-US" sz="1800" b="1" dirty="0" smtClean="0"/>
              <a:t> </a:t>
            </a:r>
            <a:r>
              <a:rPr lang="en-US" sz="1800" b="1" dirty="0"/>
              <a:t>is like a double-edged </a:t>
            </a:r>
            <a:r>
              <a:rPr lang="en-US" sz="1800" b="1" dirty="0" smtClean="0"/>
              <a:t>sword</a:t>
            </a:r>
            <a:r>
              <a:rPr lang="tr-TR" sz="1800" b="1" dirty="0" smtClean="0"/>
              <a:t> </a:t>
            </a:r>
            <a:r>
              <a:rPr lang="en-US" sz="1800" b="1" dirty="0" smtClean="0"/>
              <a:t>the </a:t>
            </a:r>
            <a:r>
              <a:rPr lang="en-US" sz="1800" b="1" dirty="0"/>
              <a:t>very </a:t>
            </a:r>
            <a:r>
              <a:rPr lang="en-US" sz="1800" b="1" u="sng" dirty="0"/>
              <a:t>innovations</a:t>
            </a:r>
            <a:r>
              <a:rPr lang="en-US" sz="1800" b="1" dirty="0"/>
              <a:t> that can </a:t>
            </a:r>
            <a:r>
              <a:rPr lang="en-US" sz="1800" b="1" u="sng" dirty="0"/>
              <a:t>unlock doors to knowledge </a:t>
            </a:r>
            <a:r>
              <a:rPr lang="en-US" sz="1800" b="1" dirty="0"/>
              <a:t>and </a:t>
            </a:r>
            <a:r>
              <a:rPr lang="en-US" sz="1800" b="1" u="sng" dirty="0"/>
              <a:t>freedom</a:t>
            </a:r>
            <a:r>
              <a:rPr lang="en-US" sz="1800" b="1" dirty="0"/>
              <a:t> can also </a:t>
            </a:r>
            <a:r>
              <a:rPr lang="en-US" sz="1800" b="1" u="sng" dirty="0"/>
              <a:t>lock us into new forms of dependency and even peril</a:t>
            </a:r>
            <a:r>
              <a:rPr lang="en-US" sz="1800" b="1" dirty="0" smtClean="0"/>
              <a:t>.</a:t>
            </a:r>
            <a:endParaRPr lang="tr-TR" sz="1800" b="1" dirty="0" smtClean="0"/>
          </a:p>
          <a:p>
            <a:pPr lvl="1" algn="just">
              <a:buFont typeface="Wingdings" pitchFamily="2" charset="2"/>
              <a:buChar char="v"/>
            </a:pPr>
            <a:r>
              <a:rPr lang="en-US" sz="1800" b="1" dirty="0"/>
              <a:t>From a philosophical perspective: </a:t>
            </a:r>
            <a:r>
              <a:rPr lang="en-US" sz="1800" b="1" u="sng" dirty="0"/>
              <a:t>Martin Heidegger </a:t>
            </a:r>
            <a:r>
              <a:rPr lang="en-US" sz="1800" b="1" dirty="0"/>
              <a:t>who posited that technology is not merely about gadgets; it is a mode of </a:t>
            </a:r>
            <a:r>
              <a:rPr lang="en-US" sz="1800" b="1" u="sng" dirty="0"/>
              <a:t>comprehending the world that can confine us to only what can be quantified and exploited</a:t>
            </a:r>
            <a:r>
              <a:rPr lang="en-US" sz="1800" b="1" dirty="0"/>
              <a:t>. </a:t>
            </a:r>
            <a:r>
              <a:rPr lang="en-US" sz="1800" b="1" u="sng" dirty="0"/>
              <a:t>Marshall McLuhan</a:t>
            </a:r>
            <a:r>
              <a:rPr lang="en-US" sz="1800" b="1" dirty="0"/>
              <a:t>: “</a:t>
            </a:r>
            <a:r>
              <a:rPr lang="en-US" sz="1800" b="1" u="sng" dirty="0"/>
              <a:t>The medium is the message</a:t>
            </a:r>
            <a:r>
              <a:rPr lang="en-US" sz="1800" b="1" dirty="0"/>
              <a:t>.” </a:t>
            </a:r>
          </a:p>
          <a:p>
            <a:pPr lvl="1" algn="just">
              <a:buFont typeface="Wingdings" pitchFamily="2" charset="2"/>
              <a:buChar char="v"/>
            </a:pPr>
            <a:r>
              <a:rPr lang="en-US" sz="1800" b="1" dirty="0"/>
              <a:t>In addition to carrying information</a:t>
            </a:r>
            <a:r>
              <a:rPr lang="en-US" sz="1800" b="1" u="sng" dirty="0"/>
              <a:t>, technology shapes how we converse and reflect</a:t>
            </a:r>
            <a:r>
              <a:rPr lang="en-US" sz="1800" b="1" dirty="0" smtClean="0"/>
              <a:t>.</a:t>
            </a:r>
            <a:endParaRPr lang="tr-TR" sz="1800" b="1" dirty="0" smtClean="0"/>
          </a:p>
          <a:p>
            <a:pPr lvl="1" algn="just">
              <a:buFont typeface="Wingdings" pitchFamily="2" charset="2"/>
              <a:buChar char="v"/>
            </a:pPr>
            <a:r>
              <a:rPr lang="en-US" sz="1800" b="1" dirty="0" smtClean="0"/>
              <a:t>This </a:t>
            </a:r>
            <a:r>
              <a:rPr lang="en-US" sz="1800" b="1" dirty="0"/>
              <a:t>paradox suggests that while technology extends our capacities, </a:t>
            </a:r>
            <a:r>
              <a:rPr lang="en-US" sz="1800" b="1" u="sng" dirty="0"/>
              <a:t>it may amplify both our finest </a:t>
            </a:r>
            <a:r>
              <a:rPr lang="en-US" sz="1800" b="1" u="sng" dirty="0" smtClean="0"/>
              <a:t>qualities</a:t>
            </a:r>
            <a:r>
              <a:rPr lang="tr-TR" sz="1800" b="1" u="sng" dirty="0" smtClean="0"/>
              <a:t> </a:t>
            </a:r>
            <a:r>
              <a:rPr lang="en-US" sz="1800" b="1" u="sng" dirty="0" smtClean="0"/>
              <a:t>including </a:t>
            </a:r>
            <a:r>
              <a:rPr lang="en-US" sz="1800" b="1" u="sng" dirty="0"/>
              <a:t>inventiveness and </a:t>
            </a:r>
            <a:r>
              <a:rPr lang="en-US" sz="1800" b="1" u="sng" dirty="0" smtClean="0"/>
              <a:t>sociability</a:t>
            </a:r>
            <a:r>
              <a:rPr lang="tr-TR" sz="1800" b="1" u="sng" dirty="0" smtClean="0"/>
              <a:t> </a:t>
            </a:r>
            <a:r>
              <a:rPr lang="en-US" sz="1800" b="1" u="sng" dirty="0" smtClean="0"/>
              <a:t>and </a:t>
            </a:r>
            <a:r>
              <a:rPr lang="en-US" sz="1800" b="1" u="sng" dirty="0"/>
              <a:t>darker ones like greed or isolation.</a:t>
            </a:r>
            <a:endParaRPr lang="tr-TR" sz="1800" b="1" u="sng" dirty="0" smtClean="0"/>
          </a:p>
          <a:p>
            <a:pPr lvl="1" algn="just">
              <a:buFont typeface="Wingdings" pitchFamily="2" charset="2"/>
              <a:buChar char="v"/>
            </a:pPr>
            <a:endParaRPr lang="tr-TR" sz="1800" b="1" dirty="0" smtClean="0"/>
          </a:p>
        </p:txBody>
      </p:sp>
      <p:pic>
        <p:nvPicPr>
          <p:cNvPr id="1026" name="Picture 2" descr="C:\Users\11764433492\Pictures\r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32040" y="34180"/>
            <a:ext cx="3032315" cy="13785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7350533"/>
      </p:ext>
    </p:extLst>
  </p:cSld>
  <p:clrMapOvr>
    <a:masterClrMapping/>
  </p:clrMapOvr>
  <p:transition spd="slow">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317</TotalTime>
  <Words>1801</Words>
  <Application>Microsoft Office PowerPoint</Application>
  <PresentationFormat>Ekran Gösterisi (4:3)</PresentationFormat>
  <Paragraphs>100</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Austin</vt:lpstr>
      <vt:lpstr>PowerPoint Sunusu</vt:lpstr>
      <vt:lpstr>The definition of ‘’Ethical Dilemma’’ and Some Examples About Urgent Ethical Dilemmas and Ethical Dilemmas of 21st Century</vt:lpstr>
      <vt:lpstr>The definition of ‘’Ethical Dilemma’’ and Some Examples About Urgent Ethical Dilemmas and Ethical Dilemmas of 21st Century</vt:lpstr>
      <vt:lpstr>PowerPoint Sunusu</vt:lpstr>
      <vt:lpstr>Urgent Ethical Dilemmas: Environmental Problems  </vt:lpstr>
      <vt:lpstr>Urgent Ethical Dilemmas:  Overconsumption  </vt:lpstr>
      <vt:lpstr>Urgent Ethical Dilemmas:  War and Armament   </vt:lpstr>
      <vt:lpstr>Urgent Ethical Dilemmas:  Discrimination Based on  Gender and Ethnicity    </vt:lpstr>
      <vt:lpstr>Most Common Ethical  Dilemmas of 21st Century : The Paradox of Technological Progress     </vt:lpstr>
      <vt:lpstr>Most Common Ethical  Dilemmas of 21st Century : Globalization and Ethical Pluralism      </vt:lpstr>
      <vt:lpstr>Most Common Ethical  Dilemmas of 21st Century : The Morality of Artificial Intelligence  and Consciousness       </vt:lpstr>
      <vt:lpstr>Most Common Ethical  Dilemmas of 21st Century : Bioethics and the Redefinition of Life        </vt:lpstr>
      <vt:lpstr>Most Common Ethical  Dilemmas of 21st Century : Social Justice and Redistribution  in a Digital Economy         </vt:lpstr>
      <vt:lpstr>Most Common Ethical  Dilemmas of 21st Century : Freedom of Expression in an Era  of Cancel Culture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OZCELIK</dc:creator>
  <cp:lastModifiedBy>Pelin OZCELIK</cp:lastModifiedBy>
  <cp:revision>76</cp:revision>
  <dcterms:created xsi:type="dcterms:W3CDTF">2025-05-12T11:03:04Z</dcterms:created>
  <dcterms:modified xsi:type="dcterms:W3CDTF">2025-05-16T08:37:14Z</dcterms:modified>
</cp:coreProperties>
</file>