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1"/>
  </p:normalViewPr>
  <p:slideViewPr>
    <p:cSldViewPr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5243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045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3703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453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3553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231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289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85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985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99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532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92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408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157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84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446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D0FB8-82B4-43FB-AA0F-D6BB5901985A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CE3C11-EFA6-4CAB-85C4-19483B67A5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223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txBody>
          <a:bodyPr>
            <a:normAutofit fontScale="90000"/>
          </a:bodyPr>
          <a:lstStyle/>
          <a:p>
            <a:r>
              <a:rPr lang="tr-TR" dirty="0"/>
              <a:t>	ÇAĞ ÜNİVERSİTESİ MESLEK YÜKSEKOKULU SOSYAL HİZMET ve DANIŞMANLIK BÖLÜMÜ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7.DAHA FAZLA SORUN ÇÖZME MÜDAHALESİ</a:t>
            </a:r>
          </a:p>
        </p:txBody>
      </p:sp>
    </p:spTree>
    <p:extLst>
      <p:ext uri="{BB962C8B-B14F-4D97-AF65-F5344CB8AC3E}">
        <p14:creationId xmlns:p14="http://schemas.microsoft.com/office/powerpoint/2010/main" val="3682416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Tavsiyenin yeterince etkili olması danışmanın profesyonel bilgiye sahip olması ve bu bilgiye göre nedenler sunarak tavsiyesinin olumlu sonuçlarını açıklaması gerekir.</a:t>
            </a:r>
          </a:p>
        </p:txBody>
      </p:sp>
    </p:spTree>
    <p:extLst>
      <p:ext uri="{BB962C8B-B14F-4D97-AF65-F5344CB8AC3E}">
        <p14:creationId xmlns:p14="http://schemas.microsoft.com/office/powerpoint/2010/main" val="158209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SESSİZLİK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Anlık, iletişimsel aktivitenin her iki katılımcı tarafından da eşzamanlı olarak sekteye uğratılmasıdır.</a:t>
            </a:r>
          </a:p>
          <a:p>
            <a:r>
              <a:rPr lang="tr-TR" dirty="0"/>
              <a:t>Görüşmeyi sonraki konulara taşımak için yapılmış kasıtlı kesintidir.</a:t>
            </a:r>
          </a:p>
          <a:p>
            <a:r>
              <a:rPr lang="tr-TR" dirty="0"/>
              <a:t>Seçici bir görüşme müdahalesidir. Sorun çözücü bir potansiyeli vardır.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2995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tr-TR" dirty="0"/>
              <a:t>Sessizliğin alışılmış sosyal anlamı reddetmedir.</a:t>
            </a:r>
          </a:p>
          <a:p>
            <a:r>
              <a:rPr lang="tr-TR" dirty="0"/>
              <a:t>Genelde sosyal etkileşimlerde konuşmaya mecburmuşuz gibi hissediyoruz.</a:t>
            </a:r>
          </a:p>
          <a:p>
            <a:r>
              <a:rPr lang="tr-TR" dirty="0"/>
              <a:t>Kişilerarası görgü kuralları sessizliği kabalık olarak tanımlar.</a:t>
            </a:r>
          </a:p>
          <a:p>
            <a:r>
              <a:rPr lang="tr-TR" dirty="0"/>
              <a:t>Bir </a:t>
            </a:r>
            <a:r>
              <a:rPr lang="tr-TR" dirty="0" err="1"/>
              <a:t>shu</a:t>
            </a:r>
            <a:r>
              <a:rPr lang="tr-TR" dirty="0"/>
              <a:t> devam eden sessizliğin başarısız bir görüşmeye işaret ettiğini düşünerek mesleki endişe yaşayabilir.</a:t>
            </a:r>
          </a:p>
          <a:p>
            <a:r>
              <a:rPr lang="tr-TR" dirty="0"/>
              <a:t>Tecrübesiz danışmanlar sonrasında sessizliği bozma eğilimine girerler.</a:t>
            </a:r>
          </a:p>
          <a:p>
            <a:r>
              <a:rPr lang="tr-TR" dirty="0"/>
              <a:t>Verimli bir sessizliğin devamı için danışmanın özgüveni yüksek olmalıdır.</a:t>
            </a:r>
          </a:p>
        </p:txBody>
      </p:sp>
    </p:spTree>
    <p:extLst>
      <p:ext uri="{BB962C8B-B14F-4D97-AF65-F5344CB8AC3E}">
        <p14:creationId xmlns:p14="http://schemas.microsoft.com/office/powerpoint/2010/main" val="1015803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Sessizlik anlamlı bir iletişimdir. </a:t>
            </a:r>
          </a:p>
          <a:p>
            <a:r>
              <a:rPr lang="tr-TR" dirty="0"/>
              <a:t>Müracaatçının söylemekten kaçındığı şey söylediği şeyler kadar önemlidir.</a:t>
            </a:r>
          </a:p>
          <a:p>
            <a:r>
              <a:rPr lang="tr-TR" dirty="0"/>
              <a:t>Sakin sessizlik, uğursuz sessizlik, gergin sessizlik, utandıran sessizlik, saygılı sessizlik, dikkatli sessizlik, azarlama sessizliği, meydan okuma sessizliği</a:t>
            </a:r>
          </a:p>
          <a:p>
            <a:r>
              <a:rPr lang="tr-TR" dirty="0" err="1"/>
              <a:t>Shu</a:t>
            </a:r>
            <a:r>
              <a:rPr lang="tr-TR" dirty="0"/>
              <a:t> için asıl problem müracaatçının hangi tür sessizliği dışa vurduğuna karar vermektir.</a:t>
            </a:r>
          </a:p>
        </p:txBody>
      </p:sp>
    </p:spTree>
    <p:extLst>
      <p:ext uri="{BB962C8B-B14F-4D97-AF65-F5344CB8AC3E}">
        <p14:creationId xmlns:p14="http://schemas.microsoft.com/office/powerpoint/2010/main" val="141796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Müracaatçıların Sessizliği Kullanmaları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Danışan ve danışman arasındaki sosyal statü farkı da bazen sessizliğe  neden olabilir.</a:t>
            </a:r>
          </a:p>
          <a:p>
            <a:r>
              <a:rPr lang="tr-TR" dirty="0"/>
              <a:t>Daha yüksek statüdeki birinin varlığında olan sessizlik öğrenilmiş saygı kalıpları sonucu ortaya çıkabilir.</a:t>
            </a:r>
          </a:p>
          <a:p>
            <a:r>
              <a:rPr lang="tr-TR" dirty="0"/>
              <a:t>Mahkeme salonları</a:t>
            </a:r>
          </a:p>
          <a:p>
            <a:r>
              <a:rPr lang="tr-TR" dirty="0"/>
              <a:t>SED düşük müracaatçıların sessizliği bozmak için daha yüksek cesaretlendirmeye ihtiyaçları olabilir.</a:t>
            </a:r>
          </a:p>
        </p:txBody>
      </p:sp>
    </p:spTree>
    <p:extLst>
      <p:ext uri="{BB962C8B-B14F-4D97-AF65-F5344CB8AC3E}">
        <p14:creationId xmlns:p14="http://schemas.microsoft.com/office/powerpoint/2010/main" val="1700521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Müracaatçıların Sessizliği Kullanmaları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Müracaatçılar konu hakkında söyleyecek başka bir şey olmadığını düşündükleri için de sessiz kalabilirler.</a:t>
            </a:r>
          </a:p>
          <a:p>
            <a:r>
              <a:rPr lang="tr-TR" dirty="0"/>
              <a:t>Müracaatçılar bazen öyle bir noktaya ulaşırlar ki hangi konudan devam etmek istediklerine karar veremezler.</a:t>
            </a:r>
          </a:p>
          <a:p>
            <a:r>
              <a:rPr lang="tr-TR" dirty="0"/>
              <a:t>Sessizlik bu durumlarda planlamayla ilgilidir. Danışan cevaplamakta zorlandığı bir konuyu anlamlandırmak için sessizleşebilir.</a:t>
            </a:r>
          </a:p>
          <a:p>
            <a:r>
              <a:rPr lang="tr-TR" dirty="0"/>
              <a:t>Sessizlik özümseme için zaman sağlar.</a:t>
            </a:r>
          </a:p>
        </p:txBody>
      </p:sp>
    </p:spTree>
    <p:extLst>
      <p:ext uri="{BB962C8B-B14F-4D97-AF65-F5344CB8AC3E}">
        <p14:creationId xmlns:p14="http://schemas.microsoft.com/office/powerpoint/2010/main" val="440667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Danışmanların Sessizliği Kullanmaları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Danışmanın sessizliği müracaatçıya konuşmak için ortam hazırlar.</a:t>
            </a:r>
          </a:p>
          <a:p>
            <a:r>
              <a:rPr lang="tr-TR" dirty="0"/>
              <a:t>Bu da müracaatçıdan gelen bilgi akışını arttırır.</a:t>
            </a:r>
          </a:p>
          <a:p>
            <a:r>
              <a:rPr lang="tr-TR" dirty="0"/>
              <a:t>Müracaatçıyı konuşması için cesaretlendiren bir teşvik görevi görür.</a:t>
            </a:r>
          </a:p>
          <a:p>
            <a:r>
              <a:rPr lang="tr-TR" dirty="0"/>
              <a:t>Nazik bir istek sessizlik oluşturabilir.</a:t>
            </a:r>
          </a:p>
        </p:txBody>
      </p:sp>
    </p:spTree>
    <p:extLst>
      <p:ext uri="{BB962C8B-B14F-4D97-AF65-F5344CB8AC3E}">
        <p14:creationId xmlns:p14="http://schemas.microsoft.com/office/powerpoint/2010/main" val="589800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441A59-CFD3-F841-AE18-651D1137B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Danışmanların Sessizliği Kullanmaları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055C23-EA47-8248-9D44-110090754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/>
              <a:t>Danışman sessizlik süresi boyunca müracaatçının jest ve mimiklerini incelemelidir.</a:t>
            </a:r>
          </a:p>
          <a:p>
            <a:r>
              <a:rPr lang="tr-TR" dirty="0"/>
              <a:t>Görüşme için sürenin çok kısıtlı olduğu kurumlarda sessizlik kullanmak zarar verici olabilir.</a:t>
            </a:r>
          </a:p>
          <a:p>
            <a:r>
              <a:rPr lang="tr-TR" dirty="0"/>
              <a:t>Danışman görüşmede nasıl ilerleyeceğine karar veremediği bir noktada sessizlikten faydalanabilir.</a:t>
            </a:r>
          </a:p>
        </p:txBody>
      </p:sp>
    </p:spTree>
    <p:extLst>
      <p:ext uri="{BB962C8B-B14F-4D97-AF65-F5344CB8AC3E}">
        <p14:creationId xmlns:p14="http://schemas.microsoft.com/office/powerpoint/2010/main" val="2711035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D08828-D5D1-8645-AE23-6BF8B0A52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Sessizliğin Sonlandırılması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71ADC0-8456-7145-97BE-8E110C02B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Uzatılmış bir sessizlik sonunda ortaya çıkan gerginlik müracaatçı için devam etmeyi zorlaştırabilir.</a:t>
            </a:r>
          </a:p>
          <a:p>
            <a:r>
              <a:rPr lang="tr-TR" dirty="0"/>
              <a:t>Danışman görüşme amaçları için sessizliği etkili ve yerinde kullanmalıdır.</a:t>
            </a:r>
          </a:p>
          <a:p>
            <a:r>
              <a:rPr lang="tr-TR" dirty="0"/>
              <a:t>Müracaatçılarını sessizliği verimli kullanması konusunda teşvik etmelidir.</a:t>
            </a:r>
          </a:p>
          <a:p>
            <a:r>
              <a:rPr lang="tr-TR" dirty="0"/>
              <a:t>Gerekli gördüğünde öne doğru eğilip, göz teması kurup sessizliği sonlandırmalıdır.</a:t>
            </a:r>
          </a:p>
        </p:txBody>
      </p:sp>
    </p:spTree>
    <p:extLst>
      <p:ext uri="{BB962C8B-B14F-4D97-AF65-F5344CB8AC3E}">
        <p14:creationId xmlns:p14="http://schemas.microsoft.com/office/powerpoint/2010/main" val="2938082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685C61-D289-EA4B-9C4E-1008DED5B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Sessizliğin Yarattığı Sorunlar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51BFB2-91A0-FF4E-A69F-509DBF5E6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Danışmanlar müracaatçının isteğine olumlu cevap vererek onlara durumlarıyla başa çıkma fırsatı sunmalıdır.</a:t>
            </a:r>
          </a:p>
          <a:p>
            <a:r>
              <a:rPr lang="tr-TR" dirty="0"/>
              <a:t>Başkaları müracaatçının sessizliğini bir reddetme, problemler karşısında ilgisizlik, pasif-agresif eylem olarak görebilirler.</a:t>
            </a:r>
          </a:p>
          <a:p>
            <a:r>
              <a:rPr lang="tr-TR" dirty="0"/>
              <a:t>Sessizlik belirsiz bir iletişim aracıdır ve yorumlamaya açıktır.</a:t>
            </a:r>
          </a:p>
        </p:txBody>
      </p:sp>
    </p:spTree>
    <p:extLst>
      <p:ext uri="{BB962C8B-B14F-4D97-AF65-F5344CB8AC3E}">
        <p14:creationId xmlns:p14="http://schemas.microsoft.com/office/powerpoint/2010/main" val="1543312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Destek ve Güven Vermek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Danışman anlayışla, güven ve ilgiyle, teşvik ederek açık ifadelerle hem sözlü hem sözsüz biçimde desteğini gösterir.</a:t>
            </a:r>
          </a:p>
          <a:p>
            <a:r>
              <a:rPr lang="tr-TR" dirty="0"/>
              <a:t>Destek göstermek; müracaatçının yeteneklerini, niteliklerini ve zorlukların üstesinden gelmedeki başarısı takdiri içerir.</a:t>
            </a:r>
          </a:p>
          <a:p>
            <a:r>
              <a:rPr lang="tr-TR" dirty="0"/>
              <a:t>Destekleyici müdahaleler danışanın sorunu çözmesine yardımcı olur.</a:t>
            </a:r>
          </a:p>
        </p:txBody>
      </p:sp>
    </p:spTree>
    <p:extLst>
      <p:ext uri="{BB962C8B-B14F-4D97-AF65-F5344CB8AC3E}">
        <p14:creationId xmlns:p14="http://schemas.microsoft.com/office/powerpoint/2010/main" val="25271951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6714B4F-B13C-1E44-B4DC-82948BE08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Mecazlar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2DD255-ED12-AC40-ABA9-73D3FED20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Mecaz, bir bakış açısı değişimine ve anlayışı geliştirmeye yol açabilir.</a:t>
            </a:r>
          </a:p>
          <a:p>
            <a:r>
              <a:rPr lang="tr-TR" dirty="0"/>
              <a:t>Karmaşık temaları özlü ve hatırda kalır biçimde görüşme içeriklerinin özünün altını çizerek verir.</a:t>
            </a:r>
          </a:p>
          <a:p>
            <a:r>
              <a:rPr lang="tr-TR" dirty="0"/>
              <a:t>Soyut kavramları somut tasvirlerle ifade edebilmemizi ağlar.</a:t>
            </a:r>
          </a:p>
          <a:p>
            <a:r>
              <a:rPr lang="tr-TR" dirty="0"/>
              <a:t>Bilgi sunma ve müdahalenin başka bir yolunu sağlar.</a:t>
            </a:r>
          </a:p>
        </p:txBody>
      </p:sp>
    </p:spTree>
    <p:extLst>
      <p:ext uri="{BB962C8B-B14F-4D97-AF65-F5344CB8AC3E}">
        <p14:creationId xmlns:p14="http://schemas.microsoft.com/office/powerpoint/2010/main" val="3460710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E8067CA-C319-D846-B432-90C13FC45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Çevresel Değişim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F33AA0-EE8B-E54C-B48A-83AABEF15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Somut kaynaklar ve sosyal yardım, sağlık hizmetlerine ulaşım gibi müracaatçının durumunun değiştirilmesi yardım sürecinin önemli yönüdür.</a:t>
            </a:r>
          </a:p>
          <a:p>
            <a:r>
              <a:rPr lang="tr-TR" dirty="0"/>
              <a:t>Sosyal hizmette danışmanlık sorumluluklarının bir parçası da müracaatçının ihtiyacı olduğu kanısına vardığında sosyal yardım, huzurevi, engelli bakım merkezi, hukuka ve sağlığa erişim sağlamaktır.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40982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28AEFF-C73A-5948-AF16-F8C443B4C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Çevresel Değişim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DF1155-967A-974D-BD50-0680A455D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Görüşmenin müdahale kısmında bu programlar hakkında bilgi vererek müracaatçıyı sevk etmeli, kaynaklara ulaşmasını ve kullanabilmesini sağlamalıdır.</a:t>
            </a:r>
          </a:p>
          <a:p>
            <a:r>
              <a:rPr lang="tr-TR" dirty="0"/>
              <a:t>Çevresel değişim danışanın yönlendirildiği diğer kurumları da içerir.</a:t>
            </a:r>
          </a:p>
        </p:txBody>
      </p:sp>
    </p:spTree>
    <p:extLst>
      <p:ext uri="{BB962C8B-B14F-4D97-AF65-F5344CB8AC3E}">
        <p14:creationId xmlns:p14="http://schemas.microsoft.com/office/powerpoint/2010/main" val="573473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Destek ve Güven Vermek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Destek vermenin amacı psikolojik acıyı dindirmek ve tükenmiş olan özgüveni tazelemektir.</a:t>
            </a:r>
          </a:p>
          <a:p>
            <a:r>
              <a:rPr lang="tr-TR" dirty="0"/>
              <a:t>Asıl probleme yoğunlaşmamızı engelleyen duygular danışanın hissettiği endişe, utanç ve suçluluktur.</a:t>
            </a:r>
          </a:p>
          <a:p>
            <a:r>
              <a:rPr lang="tr-TR" dirty="0"/>
              <a:t>Destekleme ile bu duygular rahatlama gösterir ve soruna ulaşılır.</a:t>
            </a:r>
          </a:p>
        </p:txBody>
      </p:sp>
    </p:spTree>
    <p:extLst>
      <p:ext uri="{BB962C8B-B14F-4D97-AF65-F5344CB8AC3E}">
        <p14:creationId xmlns:p14="http://schemas.microsoft.com/office/powerpoint/2010/main" val="38356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Destekleme kısa etkileşimlerle yapılmalıdır: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‘Bu gerçekten zor olmalı’</a:t>
            </a:r>
          </a:p>
          <a:p>
            <a:r>
              <a:rPr lang="tr-TR" dirty="0"/>
              <a:t>‘Böyle bir durumda herkes senin gibi hissederdi’</a:t>
            </a:r>
          </a:p>
          <a:p>
            <a:r>
              <a:rPr lang="tr-TR" dirty="0"/>
              <a:t>‘Bence bunu anlayabilirim’</a:t>
            </a:r>
          </a:p>
          <a:p>
            <a:r>
              <a:rPr lang="tr-TR" dirty="0"/>
              <a:t>‘Birçok insan seninle aynı sorunu yaşıyor’ </a:t>
            </a:r>
          </a:p>
          <a:p>
            <a:pPr marL="0" indent="0">
              <a:buNone/>
            </a:pPr>
            <a:r>
              <a:rPr lang="tr-TR" dirty="0"/>
              <a:t>Müracaatçılara anormal olmadıkları konusunda güven vermek dışlanmış hissetmelerine engel olur.</a:t>
            </a:r>
          </a:p>
        </p:txBody>
      </p:sp>
    </p:spTree>
    <p:extLst>
      <p:ext uri="{BB962C8B-B14F-4D97-AF65-F5344CB8AC3E}">
        <p14:creationId xmlns:p14="http://schemas.microsoft.com/office/powerpoint/2010/main" val="1463297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Destekleme yanlış yapılırsa: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Destekleme becerisi yanlış kullanılırsa müracaatçı danışmanın sorununu küçük gördüğünü düşünebilir.</a:t>
            </a:r>
          </a:p>
          <a:p>
            <a:r>
              <a:rPr lang="tr-TR" dirty="0"/>
              <a:t>Müracaatçı bazen danışanın kendisini olduğundan yetenekli gördüğünü düşünerek büyük bir sorumluluk hissedebilir.</a:t>
            </a:r>
          </a:p>
          <a:p>
            <a:r>
              <a:rPr lang="tr-TR" dirty="0"/>
              <a:t>Destek becerisi kullanılırken gerçeklikle örtüşmelidir. Etkili olabilmesi için müracaatçının danışmana güven duyması gerekir.</a:t>
            </a:r>
          </a:p>
        </p:txBody>
      </p:sp>
    </p:spTree>
    <p:extLst>
      <p:ext uri="{BB962C8B-B14F-4D97-AF65-F5344CB8AC3E}">
        <p14:creationId xmlns:p14="http://schemas.microsoft.com/office/powerpoint/2010/main" val="3529465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Tavsiye (Öneri)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Bir karar ya da eylem hakkında müracaatçıya sunulan zorunlu olmayan bir öneri</a:t>
            </a:r>
          </a:p>
          <a:p>
            <a:r>
              <a:rPr lang="tr-TR" dirty="0"/>
              <a:t>SHU tavsiye becerisini müracaatçısının kişisel değişimine, yeni bir görev üstlenmesine , kararlarını yerine getirmesine yardımcı olmak için kullanır.</a:t>
            </a:r>
          </a:p>
          <a:p>
            <a:r>
              <a:rPr lang="tr-TR" dirty="0"/>
              <a:t>Tavsiye, müracaatçı ‘ne yapmalı’, ya da ‘ne yapsa iyi olur’, müracaatçı için alternatif öneriler ya da eyleme geçirmek için kurgulanmış belirli yönlendirmeleri kapsar.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8689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Tavsiye örneği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‘Bence babanızın teşhisi ve onu evde tutma amacınızı göz önünde bulundurarak, evde kişisel bakım için düzenleme yapmak isteyebilirsiniz’ ( doğrudan yönlendirme)</a:t>
            </a:r>
          </a:p>
          <a:p>
            <a:r>
              <a:rPr lang="tr-TR" dirty="0"/>
              <a:t>‘Babanızın teşhisini göz önüne alırsak, sizin durumunuzdaki birçok insan gibi evde kişisel bakımı bir seçenek olarak düşünebilirsiniz’ (öneri)</a:t>
            </a:r>
          </a:p>
          <a:p>
            <a:r>
              <a:rPr lang="tr-TR" dirty="0"/>
              <a:t>‘Babanızın teşhisini göz önüne alarak evde kişisel bakımı düşündünüz mü?’ (yönlendirme sorusu)</a:t>
            </a:r>
          </a:p>
        </p:txBody>
      </p:sp>
    </p:spTree>
    <p:extLst>
      <p:ext uri="{BB962C8B-B14F-4D97-AF65-F5344CB8AC3E}">
        <p14:creationId xmlns:p14="http://schemas.microsoft.com/office/powerpoint/2010/main" val="4055264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Tavsiye Vermenin Ana Kuralları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Tavsiye isteği müracaatçıdan gelmeli.</a:t>
            </a:r>
          </a:p>
          <a:p>
            <a:r>
              <a:rPr lang="tr-TR" dirty="0"/>
              <a:t>Danışmanın tavsiyesi araştırmalara ya da literatüre dayanmalı</a:t>
            </a:r>
          </a:p>
          <a:p>
            <a:r>
              <a:rPr lang="tr-TR" dirty="0"/>
              <a:t>Ortaklık, müracaatçının yeni fikirler karşısındaki </a:t>
            </a:r>
            <a:r>
              <a:rPr lang="tr-TR" dirty="0" err="1"/>
              <a:t>kabulleniciliğini</a:t>
            </a:r>
            <a:r>
              <a:rPr lang="tr-TR" dirty="0"/>
              <a:t> üst seviyeye çıkarır ve danışmanın uygun öneri verme becerilerini arttırır.</a:t>
            </a:r>
          </a:p>
          <a:p>
            <a:r>
              <a:rPr lang="tr-TR" dirty="0"/>
              <a:t>Danışman ancak müracaatçıların kendi stratejilerini ve fikirlerini ortaya çıkarmalarını sağladıktan sonra öneride bulunmalıdır.</a:t>
            </a:r>
          </a:p>
        </p:txBody>
      </p:sp>
    </p:spTree>
    <p:extLst>
      <p:ext uri="{BB962C8B-B14F-4D97-AF65-F5344CB8AC3E}">
        <p14:creationId xmlns:p14="http://schemas.microsoft.com/office/powerpoint/2010/main" val="1403751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Tavsiye Vermenin Ana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Müracaatçının tavsiye isteği kabul edilmemeli; öncelikle tavsiye isteğinde bulunmasına sebep olan nedenleri keşfetmek gerekir.</a:t>
            </a:r>
          </a:p>
          <a:p>
            <a:r>
              <a:rPr lang="tr-TR" dirty="0"/>
              <a:t>Müracaatçı süreç içerisinde tavsiye alma konusunda sıkkın hissediyorsa, danışman müracaatçıyı rahatlatmalıdır.</a:t>
            </a:r>
          </a:p>
          <a:p>
            <a:r>
              <a:rPr lang="tr-TR" dirty="0"/>
              <a:t>Tavsiye tereddütle verilirse müracaatçı karşı çıkabilir.</a:t>
            </a:r>
          </a:p>
          <a:p>
            <a:r>
              <a:rPr lang="tr-TR" dirty="0"/>
              <a:t>Müracaatçı ve danışman arasında uzlaşmaya dayalı bir tavsiye uygulanmaya daha yatkındır.</a:t>
            </a:r>
          </a:p>
          <a:p>
            <a:r>
              <a:rPr lang="tr-TR" dirty="0"/>
              <a:t>Uygulanabilir, kısıtlama olmadan verilmiş tavsiye daha etkilidir.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32613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{5ED99D6B-E0D5-9841-83C8-7D79C9A81AAD}tf10001069</Template>
  <TotalTime>262</TotalTime>
  <Words>957</Words>
  <Application>Microsoft Macintosh PowerPoint</Application>
  <PresentationFormat>Ekran Gösterisi (4:3)</PresentationFormat>
  <Paragraphs>96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7" baseType="lpstr">
      <vt:lpstr>Arial</vt:lpstr>
      <vt:lpstr>Calibri</vt:lpstr>
      <vt:lpstr>Century Gothic</vt:lpstr>
      <vt:lpstr>Wingdings 3</vt:lpstr>
      <vt:lpstr>Duman</vt:lpstr>
      <vt:lpstr> ÇAĞ ÜNİVERSİTESİ MESLEK YÜKSEKOKULU SOSYAL HİZMET ve DANIŞMANLIK BÖLÜMÜ</vt:lpstr>
      <vt:lpstr>Destek ve Güven Vermek</vt:lpstr>
      <vt:lpstr>Destek ve Güven Vermek</vt:lpstr>
      <vt:lpstr>Destekleme kısa etkileşimlerle yapılmalıdır:</vt:lpstr>
      <vt:lpstr>Destekleme yanlış yapılırsa:</vt:lpstr>
      <vt:lpstr>Tavsiye (Öneri)</vt:lpstr>
      <vt:lpstr>Tavsiye örneği</vt:lpstr>
      <vt:lpstr>Tavsiye Vermenin Ana Kuralları</vt:lpstr>
      <vt:lpstr>Tavsiye Vermenin Ana Kuralları</vt:lpstr>
      <vt:lpstr> </vt:lpstr>
      <vt:lpstr>SESSİZLİK</vt:lpstr>
      <vt:lpstr> </vt:lpstr>
      <vt:lpstr> </vt:lpstr>
      <vt:lpstr>Müracaatçıların Sessizliği Kullanmaları</vt:lpstr>
      <vt:lpstr>Müracaatçıların Sessizliği Kullanmaları</vt:lpstr>
      <vt:lpstr>Danışmanların Sessizliği Kullanmaları</vt:lpstr>
      <vt:lpstr>Danışmanların Sessizliği Kullanmaları</vt:lpstr>
      <vt:lpstr>Sessizliğin Sonlandırılması</vt:lpstr>
      <vt:lpstr>Sessizliğin Yarattığı Sorunlar</vt:lpstr>
      <vt:lpstr>Mecazlar</vt:lpstr>
      <vt:lpstr>Çevresel Değişim</vt:lpstr>
      <vt:lpstr>Çevresel Değişim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Emine Sarac</dc:creator>
  <cp:lastModifiedBy>Microsoft Office User</cp:lastModifiedBy>
  <cp:revision>18</cp:revision>
  <dcterms:created xsi:type="dcterms:W3CDTF">2019-12-12T06:19:46Z</dcterms:created>
  <dcterms:modified xsi:type="dcterms:W3CDTF">2020-12-21T19:53:45Z</dcterms:modified>
</cp:coreProperties>
</file>