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44" r:id="rId1"/>
  </p:sldMasterIdLst>
  <p:sldIdLst>
    <p:sldId id="256" r:id="rId2"/>
    <p:sldId id="259" r:id="rId3"/>
    <p:sldId id="275" r:id="rId4"/>
    <p:sldId id="260" r:id="rId5"/>
    <p:sldId id="261" r:id="rId6"/>
    <p:sldId id="262" r:id="rId7"/>
    <p:sldId id="263" r:id="rId8"/>
    <p:sldId id="264" r:id="rId9"/>
    <p:sldId id="273" r:id="rId10"/>
    <p:sldId id="265" r:id="rId11"/>
    <p:sldId id="266" r:id="rId12"/>
    <p:sldId id="272" r:id="rId13"/>
    <p:sldId id="267" r:id="rId14"/>
    <p:sldId id="268" r:id="rId15"/>
    <p:sldId id="269" r:id="rId16"/>
    <p:sldId id="270" r:id="rId17"/>
    <p:sldId id="271" r:id="rId18"/>
    <p:sldId id="274" r:id="rId1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15610"/>
    <p:restoredTop sz="95890"/>
  </p:normalViewPr>
  <p:slideViewPr>
    <p:cSldViewPr snapToGrid="0" snapToObjects="1">
      <p:cViewPr varScale="1">
        <p:scale>
          <a:sx n="92" d="100"/>
          <a:sy n="92" d="100"/>
        </p:scale>
        <p:origin x="-108"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7" name="Date Placeholder 6"/>
          <p:cNvSpPr>
            <a:spLocks noGrp="1"/>
          </p:cNvSpPr>
          <p:nvPr>
            <p:ph type="dt" sz="half" idx="10"/>
          </p:nvPr>
        </p:nvSpPr>
        <p:spPr/>
        <p:txBody>
          <a:bodyPr/>
          <a:lstStyle/>
          <a:p>
            <a:fld id="{F36B85B7-8636-0C4C-B77F-113F5C6F65B4}" type="datetimeFigureOut">
              <a:rPr lang="tr-TR" smtClean="0"/>
              <a:t>20.02.2024</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15985753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F36B85B7-8636-0C4C-B77F-113F5C6F65B4}" type="datetimeFigureOut">
              <a:rPr lang="tr-TR" smtClean="0"/>
              <a:t>20.02.2024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29553037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F36B85B7-8636-0C4C-B77F-113F5C6F65B4}" type="datetimeFigureOut">
              <a:rPr lang="tr-TR" smtClean="0"/>
              <a:t>20.02.2024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3134550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F36B85B7-8636-0C4C-B77F-113F5C6F65B4}" type="datetimeFigureOut">
              <a:rPr lang="tr-TR" smtClean="0"/>
              <a:t>20.02.2024</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13563347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F36B85B7-8636-0C4C-B77F-113F5C6F65B4}" type="datetimeFigureOut">
              <a:rPr lang="tr-TR" smtClean="0"/>
              <a:t>20.02.2024</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1702653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tr-TR"/>
              <a:t>Asıl metin stillerini düzenle
İkinci düzey
Üçüncü düzey
Dördüncü düzey
Beşinci düzey</a:t>
            </a:r>
            <a:endParaRPr lang="en-US" dirty="0"/>
          </a:p>
        </p:txBody>
      </p:sp>
      <p:sp>
        <p:nvSpPr>
          <p:cNvPr id="8" name="Date Placeholder 7"/>
          <p:cNvSpPr>
            <a:spLocks noGrp="1"/>
          </p:cNvSpPr>
          <p:nvPr>
            <p:ph type="dt" sz="half" idx="10"/>
          </p:nvPr>
        </p:nvSpPr>
        <p:spPr/>
        <p:txBody>
          <a:bodyPr/>
          <a:lstStyle/>
          <a:p>
            <a:fld id="{F36B85B7-8636-0C4C-B77F-113F5C6F65B4}" type="datetimeFigureOut">
              <a:rPr lang="tr-TR" smtClean="0"/>
              <a:t>20.02.2024</a:t>
            </a:fld>
            <a:endParaRPr lang="tr-TR"/>
          </a:p>
        </p:txBody>
      </p:sp>
      <p:sp>
        <p:nvSpPr>
          <p:cNvPr id="9" name="Footer Placeholder 8"/>
          <p:cNvSpPr>
            <a:spLocks noGrp="1"/>
          </p:cNvSpPr>
          <p:nvPr>
            <p:ph type="ftr" sz="quarter" idx="11"/>
          </p:nvPr>
        </p:nvSpPr>
        <p:spPr/>
        <p:txBody>
          <a:bodyPr/>
          <a:lstStyle/>
          <a:p>
            <a:endParaRPr lang="tr-TR"/>
          </a:p>
        </p:txBody>
      </p:sp>
      <p:sp>
        <p:nvSpPr>
          <p:cNvPr id="10" name="Slide Number Placeholder 9"/>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20596191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1583436" y="3143250"/>
            <a:ext cx="4270248" cy="2596776"/>
          </a:xfrm>
        </p:spPr>
        <p:txBody>
          <a:body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tr-TR"/>
              <a:t>Asıl metin stillerini düzenle
İkinci düzey
Üçüncü düzey
Dördüncü düzey
Beşinci düzey</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F36B85B7-8636-0C4C-B77F-113F5C6F65B4}" type="datetimeFigureOut">
              <a:rPr lang="tr-TR" smtClean="0"/>
              <a:t>20.02.2024</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0820359-39E2-2248-9560-4F01914582F6}" type="slidenum">
              <a:rPr lang="tr-TR" smtClean="0"/>
              <a:t>‹#›</a:t>
            </a:fld>
            <a:endParaRPr lang="tr-TR"/>
          </a:p>
        </p:txBody>
      </p:sp>
      <p:sp>
        <p:nvSpPr>
          <p:cNvPr id="10" name="Title 9"/>
          <p:cNvSpPr>
            <a:spLocks noGrp="1"/>
          </p:cNvSpPr>
          <p:nvPr>
            <p:ph type="title"/>
          </p:nvPr>
        </p:nvSpPr>
        <p:spPr/>
        <p:txBody>
          <a:bodyPr/>
          <a:lstStyle/>
          <a:p>
            <a:r>
              <a:rPr lang="tr-TR"/>
              <a:t>Asıl başlık stilini düzenlemek için tıklayın</a:t>
            </a:r>
            <a:endParaRPr lang="en-US" dirty="0"/>
          </a:p>
        </p:txBody>
      </p:sp>
    </p:spTree>
    <p:extLst>
      <p:ext uri="{BB962C8B-B14F-4D97-AF65-F5344CB8AC3E}">
        <p14:creationId xmlns:p14="http://schemas.microsoft.com/office/powerpoint/2010/main" val="19400173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F36B85B7-8636-0C4C-B77F-113F5C6F65B4}" type="datetimeFigureOut">
              <a:rPr lang="tr-TR" smtClean="0"/>
              <a:t>20.02.2024</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38905657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6B85B7-8636-0C4C-B77F-113F5C6F65B4}" type="datetimeFigureOut">
              <a:rPr lang="tr-TR" smtClean="0"/>
              <a:t>20.02.2024</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13137480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9" name="Date Placeholder 8"/>
          <p:cNvSpPr>
            <a:spLocks noGrp="1"/>
          </p:cNvSpPr>
          <p:nvPr>
            <p:ph type="dt" sz="half" idx="10"/>
          </p:nvPr>
        </p:nvSpPr>
        <p:spPr/>
        <p:txBody>
          <a:bodyPr/>
          <a:lstStyle/>
          <a:p>
            <a:fld id="{F36B85B7-8636-0C4C-B77F-113F5C6F65B4}" type="datetimeFigureOut">
              <a:rPr lang="tr-TR" smtClean="0"/>
              <a:t>20.02.2024</a:t>
            </a:fld>
            <a:endParaRPr lang="tr-TR"/>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tr-TR"/>
          </a:p>
        </p:txBody>
      </p:sp>
      <p:sp>
        <p:nvSpPr>
          <p:cNvPr id="11" name="Slide Number Placeholder 10"/>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1814213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F36B85B7-8636-0C4C-B77F-113F5C6F65B4}" type="datetimeFigureOut">
              <a:rPr lang="tr-TR" smtClean="0"/>
              <a:t>20.02.2024</a:t>
            </a:fld>
            <a:endParaRPr lang="tr-TR"/>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tr-TR"/>
          </a:p>
        </p:txBody>
      </p:sp>
      <p:sp>
        <p:nvSpPr>
          <p:cNvPr id="10" name="Slide Number Placeholder 9"/>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531554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F36B85B7-8636-0C4C-B77F-113F5C6F65B4}" type="datetimeFigureOut">
              <a:rPr lang="tr-TR" smtClean="0"/>
              <a:t>20.02.2024</a:t>
            </a:fld>
            <a:endParaRPr lang="tr-TR"/>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tr-TR"/>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90820359-39E2-2248-9560-4F01914582F6}" type="slidenum">
              <a:rPr lang="tr-TR" smtClean="0"/>
              <a:t>‹#›</a:t>
            </a:fld>
            <a:endParaRPr lang="tr-TR"/>
          </a:p>
        </p:txBody>
      </p:sp>
    </p:spTree>
    <p:extLst>
      <p:ext uri="{BB962C8B-B14F-4D97-AF65-F5344CB8AC3E}">
        <p14:creationId xmlns:p14="http://schemas.microsoft.com/office/powerpoint/2010/main" val="2761313765"/>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2C34D7D2-4820-3546-9D0D-836CDB550997}"/>
              </a:ext>
            </a:extLst>
          </p:cNvPr>
          <p:cNvSpPr>
            <a:spLocks noGrp="1"/>
          </p:cNvSpPr>
          <p:nvPr>
            <p:ph type="ctrTitle"/>
          </p:nvPr>
        </p:nvSpPr>
        <p:spPr/>
        <p:txBody>
          <a:bodyPr>
            <a:normAutofit/>
          </a:bodyPr>
          <a:lstStyle/>
          <a:p>
            <a:r>
              <a:rPr lang="tr-TR" cap="none" dirty="0" smtClean="0">
                <a:solidFill>
                  <a:schemeClr val="accent2">
                    <a:lumMod val="50000"/>
                  </a:schemeClr>
                </a:solidFill>
              </a:rPr>
              <a:t>ULUSLARARASI BANKACILIK</a:t>
            </a:r>
            <a:endParaRPr lang="tr-TR" cap="none" dirty="0">
              <a:solidFill>
                <a:schemeClr val="accent2">
                  <a:lumMod val="50000"/>
                </a:schemeClr>
              </a:solidFill>
            </a:endParaRPr>
          </a:p>
        </p:txBody>
      </p:sp>
      <p:sp>
        <p:nvSpPr>
          <p:cNvPr id="6" name="Alt Başlık 5"/>
          <p:cNvSpPr>
            <a:spLocks noGrp="1"/>
          </p:cNvSpPr>
          <p:nvPr>
            <p:ph type="subTitle" idx="1"/>
          </p:nvPr>
        </p:nvSpPr>
        <p:spPr/>
        <p:txBody>
          <a:bodyPr/>
          <a:lstStyle/>
          <a:p>
            <a:pPr algn="r"/>
            <a:r>
              <a:rPr lang="tr-TR" dirty="0" smtClean="0">
                <a:solidFill>
                  <a:schemeClr val="accent2">
                    <a:lumMod val="50000"/>
                  </a:schemeClr>
                </a:solidFill>
              </a:rPr>
              <a:t>BANKALARIN </a:t>
            </a:r>
            <a:r>
              <a:rPr lang="tr-TR" dirty="0" smtClean="0">
                <a:solidFill>
                  <a:schemeClr val="accent2">
                    <a:lumMod val="50000"/>
                  </a:schemeClr>
                </a:solidFill>
              </a:rPr>
              <a:t>ULUSLARARASI PİYASALARA GİRME BİÇİMLERİ</a:t>
            </a:r>
            <a:endParaRPr lang="tr-TR" dirty="0"/>
          </a:p>
        </p:txBody>
      </p:sp>
      <p:pic>
        <p:nvPicPr>
          <p:cNvPr id="4" name="Resim 3">
            <a:extLst>
              <a:ext uri="{FF2B5EF4-FFF2-40B4-BE49-F238E27FC236}">
                <a16:creationId xmlns:a16="http://schemas.microsoft.com/office/drawing/2014/main" xmlns="" id="{DF22DC8F-84BD-014B-856D-55480621533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75293" y="196088"/>
            <a:ext cx="6016707" cy="1351135"/>
          </a:xfrm>
          <a:prstGeom prst="rect">
            <a:avLst/>
          </a:prstGeom>
        </p:spPr>
      </p:pic>
    </p:spTree>
    <p:extLst>
      <p:ext uri="{BB962C8B-B14F-4D97-AF65-F5344CB8AC3E}">
        <p14:creationId xmlns:p14="http://schemas.microsoft.com/office/powerpoint/2010/main" val="1452308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25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1 Başlık"/>
          <p:cNvSpPr>
            <a:spLocks noGrp="1"/>
          </p:cNvSpPr>
          <p:nvPr>
            <p:ph type="title"/>
          </p:nvPr>
        </p:nvSpPr>
        <p:spPr/>
        <p:txBody>
          <a:bodyPr>
            <a:normAutofit/>
          </a:bodyPr>
          <a:lstStyle/>
          <a:p>
            <a:r>
              <a:rPr lang="tr-TR" altLang="tr-TR" sz="3600" cap="none" dirty="0"/>
              <a:t>Şube</a:t>
            </a:r>
            <a:endParaRPr lang="tr-TR" altLang="tr-TR" sz="3600" cap="none" dirty="0" smtClean="0"/>
          </a:p>
        </p:txBody>
      </p:sp>
      <p:sp>
        <p:nvSpPr>
          <p:cNvPr id="4099" name="2 İçerik Yer Tutucusu"/>
          <p:cNvSpPr>
            <a:spLocks noGrp="1"/>
          </p:cNvSpPr>
          <p:nvPr>
            <p:ph idx="1"/>
          </p:nvPr>
        </p:nvSpPr>
        <p:spPr/>
        <p:txBody>
          <a:bodyPr>
            <a:noAutofit/>
          </a:bodyPr>
          <a:lstStyle/>
          <a:p>
            <a:pPr algn="just"/>
            <a:r>
              <a:rPr lang="tr-TR" sz="2400" dirty="0" smtClean="0"/>
              <a:t>Bu </a:t>
            </a:r>
            <a:r>
              <a:rPr lang="tr-TR" sz="2400" dirty="0"/>
              <a:t>tür bankalar, hemen her tür bankacılık hizmetini görürler. Ana bankanın sermaye hacmine göre kredi arz ederler tüketicilere en güvenilir ve en uygun koşul sağlayabilen şubelerdeki mevduatlar ise, ana bankanın garantisi içindedir. </a:t>
            </a: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37963520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1 Başlık"/>
          <p:cNvSpPr>
            <a:spLocks noGrp="1"/>
          </p:cNvSpPr>
          <p:nvPr>
            <p:ph type="title"/>
          </p:nvPr>
        </p:nvSpPr>
        <p:spPr/>
        <p:txBody>
          <a:bodyPr>
            <a:normAutofit/>
          </a:bodyPr>
          <a:lstStyle/>
          <a:p>
            <a:r>
              <a:rPr lang="tr-TR" altLang="tr-TR" sz="3600" cap="none" dirty="0" smtClean="0"/>
              <a:t>Yan Kuruluşlar</a:t>
            </a:r>
            <a:endParaRPr lang="tr-TR" altLang="tr-TR" sz="3600" cap="none" dirty="0" smtClean="0"/>
          </a:p>
        </p:txBody>
      </p:sp>
      <p:sp>
        <p:nvSpPr>
          <p:cNvPr id="4099" name="2 İçerik Yer Tutucusu"/>
          <p:cNvSpPr>
            <a:spLocks noGrp="1"/>
          </p:cNvSpPr>
          <p:nvPr>
            <p:ph idx="1"/>
          </p:nvPr>
        </p:nvSpPr>
        <p:spPr/>
        <p:txBody>
          <a:bodyPr>
            <a:noAutofit/>
          </a:bodyPr>
          <a:lstStyle/>
          <a:p>
            <a:pPr algn="just"/>
            <a:r>
              <a:rPr lang="tr-TR" sz="2400" dirty="0"/>
              <a:t>Bankaların yurtdışındaki faaliyet alanları, ana ülke yasalarıyla sınırlandırıldığından, bankalar uluslararası genişleme ve dış bağlantılarında yan ve bağlı kuruluşlar başta olmak üzere alternatif yolları seçmektedirler</a:t>
            </a:r>
            <a:r>
              <a:rPr lang="tr-TR" sz="2400" dirty="0" smtClean="0"/>
              <a:t>.</a:t>
            </a:r>
            <a:endParaRPr lang="tr-TR" sz="2400" dirty="0"/>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4606838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1 Başlık"/>
          <p:cNvSpPr>
            <a:spLocks noGrp="1"/>
          </p:cNvSpPr>
          <p:nvPr>
            <p:ph type="title"/>
          </p:nvPr>
        </p:nvSpPr>
        <p:spPr/>
        <p:txBody>
          <a:bodyPr>
            <a:normAutofit/>
          </a:bodyPr>
          <a:lstStyle/>
          <a:p>
            <a:r>
              <a:rPr lang="tr-TR" altLang="tr-TR" sz="3600" cap="none" dirty="0" smtClean="0"/>
              <a:t>Yan Kuruluşlar</a:t>
            </a:r>
            <a:endParaRPr lang="tr-TR" altLang="tr-TR" sz="3600" cap="none" dirty="0" smtClean="0"/>
          </a:p>
        </p:txBody>
      </p:sp>
      <p:sp>
        <p:nvSpPr>
          <p:cNvPr id="4099" name="2 İçerik Yer Tutucusu"/>
          <p:cNvSpPr>
            <a:spLocks noGrp="1"/>
          </p:cNvSpPr>
          <p:nvPr>
            <p:ph idx="1"/>
          </p:nvPr>
        </p:nvSpPr>
        <p:spPr/>
        <p:txBody>
          <a:bodyPr>
            <a:noAutofit/>
          </a:bodyPr>
          <a:lstStyle/>
          <a:p>
            <a:pPr algn="just"/>
            <a:r>
              <a:rPr lang="tr-TR" sz="2400" dirty="0" smtClean="0"/>
              <a:t>Yan </a:t>
            </a:r>
            <a:r>
              <a:rPr lang="tr-TR" sz="2400" dirty="0"/>
              <a:t>kuruluşlar, ulusal bankalardan pek farlılık arz etmeyip genelde tüm bankacılık hizmetlerini yaparlar. Dolayısıyla bu tür bir örgütlenme, ana ülkedeki bankalara, şubelere göre daha fazla avantaj sağlamaktadır. (Örneğin, yatırım bankacılığı, underwriting hizmetleri, proje finansmanı, portföy farklılaştırması vb. gibi hizmetler) Bu nedenle, yerel piyasada yeni iş potansiyeli yaratma, verimli ve karlı iş ilişkileri geliştirme, yönünden avantaj sağlarlar.  </a:t>
            </a: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32790257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1 Başlık"/>
          <p:cNvSpPr>
            <a:spLocks noGrp="1"/>
          </p:cNvSpPr>
          <p:nvPr>
            <p:ph type="title"/>
          </p:nvPr>
        </p:nvSpPr>
        <p:spPr/>
        <p:txBody>
          <a:bodyPr>
            <a:normAutofit/>
          </a:bodyPr>
          <a:lstStyle/>
          <a:p>
            <a:r>
              <a:rPr lang="tr-TR" altLang="tr-TR" sz="3600" cap="none" dirty="0" smtClean="0"/>
              <a:t>Yan Kuruluşlar</a:t>
            </a:r>
            <a:endParaRPr lang="tr-TR" altLang="tr-TR" sz="3600" cap="none" dirty="0" smtClean="0"/>
          </a:p>
        </p:txBody>
      </p:sp>
      <p:sp>
        <p:nvSpPr>
          <p:cNvPr id="4099" name="2 İçerik Yer Tutucusu"/>
          <p:cNvSpPr>
            <a:spLocks noGrp="1"/>
          </p:cNvSpPr>
          <p:nvPr>
            <p:ph idx="1"/>
          </p:nvPr>
        </p:nvSpPr>
        <p:spPr/>
        <p:txBody>
          <a:bodyPr>
            <a:noAutofit/>
          </a:bodyPr>
          <a:lstStyle/>
          <a:p>
            <a:pPr algn="just"/>
            <a:r>
              <a:rPr lang="tr-TR" sz="2400" dirty="0" smtClean="0"/>
              <a:t>Bu </a:t>
            </a:r>
            <a:r>
              <a:rPr lang="tr-TR" sz="2400" dirty="0"/>
              <a:t>kuruluşlar, yerel banka sisteminin hem örgütsel yapının iyileşmesine hem de donanım, araç gereç, ürün, teknik, hizmet tür ve kalitenin artışına neden olurlar. Eski yöntemlerle klasik bankacılık hizmetleri sunan yerel bankalara örnek teşkil ederler. Rekabet artışı sağlayarak yerel bankaları, modernizasyon, rasyonalizasyon ve otomasyon çalışmaları yapmaya örgütsel, teknolojik açıdan hizmetlerini ve ürünlerini ulusal ve uluslararası düzeyde çeşitlendirmeye zorlarlar. </a:t>
            </a: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1981224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1 Başlık"/>
          <p:cNvSpPr>
            <a:spLocks noGrp="1"/>
          </p:cNvSpPr>
          <p:nvPr>
            <p:ph type="title"/>
          </p:nvPr>
        </p:nvSpPr>
        <p:spPr/>
        <p:txBody>
          <a:bodyPr>
            <a:normAutofit/>
          </a:bodyPr>
          <a:lstStyle/>
          <a:p>
            <a:r>
              <a:rPr lang="tr-TR" altLang="tr-TR" sz="3600" cap="none" dirty="0"/>
              <a:t>Yan </a:t>
            </a:r>
            <a:r>
              <a:rPr lang="tr-TR" altLang="tr-TR" sz="3600" cap="none" dirty="0" smtClean="0"/>
              <a:t>Kuruluşlar</a:t>
            </a:r>
            <a:endParaRPr lang="tr-TR" altLang="tr-TR" sz="3600" cap="none" dirty="0" smtClean="0"/>
          </a:p>
        </p:txBody>
      </p:sp>
      <p:sp>
        <p:nvSpPr>
          <p:cNvPr id="4099" name="2 İçerik Yer Tutucusu"/>
          <p:cNvSpPr>
            <a:spLocks noGrp="1"/>
          </p:cNvSpPr>
          <p:nvPr>
            <p:ph idx="1"/>
          </p:nvPr>
        </p:nvSpPr>
        <p:spPr/>
        <p:txBody>
          <a:bodyPr>
            <a:noAutofit/>
          </a:bodyPr>
          <a:lstStyle/>
          <a:p>
            <a:pPr algn="just"/>
            <a:r>
              <a:rPr lang="tr-TR" sz="2400" dirty="0" smtClean="0"/>
              <a:t>Artan </a:t>
            </a:r>
            <a:r>
              <a:rPr lang="tr-TR" sz="2400" dirty="0"/>
              <a:t>rekabet baskısı ve bu tür itici güçler neticesinde yerel bankalar, etkinlik kazanacak ve örgütlenme, teknik donanım, ürün ve faaliyet yelpazesi, maliyet, çeşit, etkinlik ve verimlilik açısından, gelişme gösterecektir. </a:t>
            </a:r>
          </a:p>
          <a:p>
            <a:pPr algn="just"/>
            <a:r>
              <a:rPr lang="tr-TR" sz="2400" dirty="0" smtClean="0"/>
              <a:t>En </a:t>
            </a:r>
            <a:r>
              <a:rPr lang="tr-TR" sz="2400" dirty="0"/>
              <a:t>önemli dezavantaj, kuruluşun ortak amaçları ve seçilen araçlar konusu da ortaklar arasında anlaşmazlıklar çıkması riskidir. Bundan sakınmak için barkalar bazen </a:t>
            </a:r>
            <a:r>
              <a:rPr lang="tr-TR" sz="2400" b="1" i="1" dirty="0"/>
              <a:t>konsorsiyum bankacılığına</a:t>
            </a:r>
            <a:r>
              <a:rPr lang="tr-TR" sz="2400" dirty="0"/>
              <a:t> da yönelebilmektedirler. </a:t>
            </a: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2482258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1 Başlık"/>
          <p:cNvSpPr>
            <a:spLocks noGrp="1"/>
          </p:cNvSpPr>
          <p:nvPr>
            <p:ph type="title"/>
          </p:nvPr>
        </p:nvSpPr>
        <p:spPr/>
        <p:txBody>
          <a:bodyPr>
            <a:normAutofit/>
          </a:bodyPr>
          <a:lstStyle/>
          <a:p>
            <a:r>
              <a:rPr lang="tr-TR" altLang="tr-TR" sz="3600" cap="none" dirty="0" smtClean="0"/>
              <a:t>Konsorsiyum Bankacılığı</a:t>
            </a:r>
            <a:endParaRPr lang="tr-TR" altLang="tr-TR" sz="3600" cap="none" dirty="0" smtClean="0"/>
          </a:p>
        </p:txBody>
      </p:sp>
      <p:sp>
        <p:nvSpPr>
          <p:cNvPr id="4099" name="2 İçerik Yer Tutucusu"/>
          <p:cNvSpPr>
            <a:spLocks noGrp="1"/>
          </p:cNvSpPr>
          <p:nvPr>
            <p:ph idx="1"/>
          </p:nvPr>
        </p:nvSpPr>
        <p:spPr/>
        <p:txBody>
          <a:bodyPr>
            <a:noAutofit/>
          </a:bodyPr>
          <a:lstStyle/>
          <a:p>
            <a:pPr algn="just"/>
            <a:r>
              <a:rPr lang="tr-TR" sz="2400" dirty="0" smtClean="0"/>
              <a:t>Farklı </a:t>
            </a:r>
            <a:r>
              <a:rPr lang="tr-TR" sz="2400" dirty="0"/>
              <a:t>ulusal bankalardan oluşan bir grup, kendim oluşturan bankacılık grubundan bağımsız bir kurumu kurabilirler. Konsorsiyum bankalarındaki en önemli özellik, bankayı oluşturan ortak bankalardan hiç birisinin %50’den fazla bir paya sahip olmaması ile ortaklardan en az birinin deniz aşırı bir banka olması gereklidir. Ortak bankalardan her biri sermayeye katılım oranında konsorsiyum bankasının yönetim kurulunda temsil hakkı kazanır</a:t>
            </a:r>
            <a:r>
              <a:rPr lang="tr-TR" sz="2400" dirty="0" smtClean="0"/>
              <a:t>.</a:t>
            </a:r>
            <a:endParaRPr lang="tr-TR" sz="2400" dirty="0"/>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22354840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1 Başlık"/>
          <p:cNvSpPr>
            <a:spLocks noGrp="1"/>
          </p:cNvSpPr>
          <p:nvPr>
            <p:ph type="title"/>
          </p:nvPr>
        </p:nvSpPr>
        <p:spPr/>
        <p:txBody>
          <a:bodyPr>
            <a:normAutofit/>
          </a:bodyPr>
          <a:lstStyle/>
          <a:p>
            <a:r>
              <a:rPr lang="tr-TR" altLang="tr-TR" sz="3600" cap="none" dirty="0"/>
              <a:t>Konsorsiyum </a:t>
            </a:r>
            <a:r>
              <a:rPr lang="tr-TR" altLang="tr-TR" sz="3600" cap="none" dirty="0" smtClean="0"/>
              <a:t>Bankacılığı</a:t>
            </a:r>
            <a:endParaRPr lang="tr-TR" altLang="tr-TR" sz="3600" cap="none" dirty="0" smtClean="0"/>
          </a:p>
        </p:txBody>
      </p:sp>
      <p:sp>
        <p:nvSpPr>
          <p:cNvPr id="4099" name="2 İçerik Yer Tutucusu"/>
          <p:cNvSpPr>
            <a:spLocks noGrp="1"/>
          </p:cNvSpPr>
          <p:nvPr>
            <p:ph idx="1"/>
          </p:nvPr>
        </p:nvSpPr>
        <p:spPr/>
        <p:txBody>
          <a:bodyPr>
            <a:noAutofit/>
          </a:bodyPr>
          <a:lstStyle/>
          <a:p>
            <a:pPr algn="just"/>
            <a:r>
              <a:rPr lang="tr-TR" sz="2400" dirty="0" smtClean="0"/>
              <a:t>Farklı </a:t>
            </a:r>
            <a:r>
              <a:rPr lang="tr-TR" sz="2400" dirty="0"/>
              <a:t>ulusal bankalardan oluşan bir grup, kendisini oluşturan bankacılık grubundan bağımsız olarak ortak girişim şeklinde yeni bir banka kurabilirler. Konsorsiyum veya ortak girişim bankası olarak adlandırılan bu bankaların en önemli özelliği, bankayı oluşturan ortak bankalardan hiçbirisinin %50’den fazla bir paya sahip olmamasıdır. Ortak bankalardan her biri sermaye katılım oranında konsorsiyum bankasında temsil hakkı kazanır. </a:t>
            </a: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7357040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1 Başlık"/>
          <p:cNvSpPr>
            <a:spLocks noGrp="1"/>
          </p:cNvSpPr>
          <p:nvPr>
            <p:ph type="title"/>
          </p:nvPr>
        </p:nvSpPr>
        <p:spPr/>
        <p:txBody>
          <a:bodyPr>
            <a:normAutofit/>
          </a:bodyPr>
          <a:lstStyle/>
          <a:p>
            <a:r>
              <a:rPr lang="tr-TR" altLang="tr-TR" sz="3600" cap="none" dirty="0"/>
              <a:t>Konsorsiyum </a:t>
            </a:r>
            <a:r>
              <a:rPr lang="tr-TR" altLang="tr-TR" sz="3600" cap="none" dirty="0" smtClean="0"/>
              <a:t>Bankacılığı</a:t>
            </a:r>
            <a:endParaRPr lang="tr-TR" altLang="tr-TR" sz="3600" cap="none" dirty="0" smtClean="0"/>
          </a:p>
        </p:txBody>
      </p:sp>
      <p:sp>
        <p:nvSpPr>
          <p:cNvPr id="4099" name="2 İçerik Yer Tutucusu"/>
          <p:cNvSpPr>
            <a:spLocks noGrp="1"/>
          </p:cNvSpPr>
          <p:nvPr>
            <p:ph idx="1"/>
          </p:nvPr>
        </p:nvSpPr>
        <p:spPr/>
        <p:txBody>
          <a:bodyPr>
            <a:noAutofit/>
          </a:bodyPr>
          <a:lstStyle/>
          <a:p>
            <a:pPr algn="just"/>
            <a:r>
              <a:rPr lang="tr-TR" sz="2400" dirty="0" smtClean="0"/>
              <a:t>Konsorsiyum </a:t>
            </a:r>
            <a:r>
              <a:rPr lang="tr-TR" sz="2400" dirty="0"/>
              <a:t>bankalarının çok uluslu yapısı, bu bankaların diğer bankacılık kurumlarından farklı olarak Merkez Bankaları’nın müdahale etkisinde olmamaları ve kendi ülkelerinde sınırlandırılmış bankacılık faaliyetlerini de </a:t>
            </a:r>
            <a:r>
              <a:rPr lang="tr-TR" sz="2400" dirty="0" smtClean="0"/>
              <a:t>Euro </a:t>
            </a:r>
            <a:r>
              <a:rPr lang="tr-TR" sz="2400" dirty="0"/>
              <a:t>piyasalarda yapabilmelerine olanak tanımaktadır.</a:t>
            </a: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40501188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1 Başlık"/>
          <p:cNvSpPr>
            <a:spLocks noGrp="1"/>
          </p:cNvSpPr>
          <p:nvPr>
            <p:ph type="title"/>
          </p:nvPr>
        </p:nvSpPr>
        <p:spPr/>
        <p:txBody>
          <a:bodyPr>
            <a:normAutofit/>
          </a:bodyPr>
          <a:lstStyle/>
          <a:p>
            <a:r>
              <a:rPr lang="tr-TR" altLang="tr-TR" sz="3600" cap="none" dirty="0" smtClean="0"/>
              <a:t>Kıyı Bankacılığı</a:t>
            </a:r>
            <a:endParaRPr lang="tr-TR" altLang="tr-TR" sz="3600" cap="none" dirty="0" smtClean="0"/>
          </a:p>
        </p:txBody>
      </p:sp>
      <p:sp>
        <p:nvSpPr>
          <p:cNvPr id="4099" name="2 İçerik Yer Tutucusu"/>
          <p:cNvSpPr>
            <a:spLocks noGrp="1"/>
          </p:cNvSpPr>
          <p:nvPr>
            <p:ph idx="1"/>
          </p:nvPr>
        </p:nvSpPr>
        <p:spPr/>
        <p:txBody>
          <a:bodyPr>
            <a:noAutofit/>
          </a:bodyPr>
          <a:lstStyle/>
          <a:p>
            <a:pPr algn="just"/>
            <a:r>
              <a:rPr lang="tr-TR" sz="2400" dirty="0"/>
              <a:t>Kıyı bankacılığı (off-shore </a:t>
            </a:r>
            <a:r>
              <a:rPr lang="tr-TR" sz="2400" dirty="0" smtClean="0"/>
              <a:t>banking</a:t>
            </a:r>
            <a:r>
              <a:rPr lang="tr-TR" sz="2400" dirty="0"/>
              <a:t>) terimi ile ülke dışından sağlanan fonların yine ülke dışından kullandırılmasını amaçlayan bankacılık türü kastedilmektedir. Bir başka anlatımla, kıyı ötesi bankacılık merkezleri, yabancılara ait döviz cinsinden varlıklar veya borçlar ile ilgili işlemleri yapmak üzere uluslararası bankaları çekebilmek için yasal müdahalelerin (interventions) vergilerin ve buna benzer kısıtlamaların gönüllü (voluntary) olarak azaltıldığı veya kaldırıldığı devlet, bölge veya şehirlerdir. Off-shore kelimesi burada “kendi kıyısı dışında” anlamında kullanılmaktadır. </a:t>
            </a: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26813557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1 Başlık"/>
          <p:cNvSpPr>
            <a:spLocks noGrp="1"/>
          </p:cNvSpPr>
          <p:nvPr>
            <p:ph type="title"/>
          </p:nvPr>
        </p:nvSpPr>
        <p:spPr/>
        <p:txBody>
          <a:bodyPr>
            <a:normAutofit/>
          </a:bodyPr>
          <a:lstStyle/>
          <a:p>
            <a:r>
              <a:rPr lang="tr-TR" altLang="tr-TR" sz="3600" cap="none" dirty="0" smtClean="0"/>
              <a:t>Ders Planı</a:t>
            </a:r>
            <a:endParaRPr lang="tr-TR" altLang="tr-TR" sz="3600" cap="none" dirty="0" smtClean="0"/>
          </a:p>
        </p:txBody>
      </p:sp>
      <p:sp>
        <p:nvSpPr>
          <p:cNvPr id="4099" name="2 İçerik Yer Tutucusu"/>
          <p:cNvSpPr>
            <a:spLocks noGrp="1"/>
          </p:cNvSpPr>
          <p:nvPr>
            <p:ph idx="1"/>
          </p:nvPr>
        </p:nvSpPr>
        <p:spPr/>
        <p:txBody>
          <a:bodyPr>
            <a:noAutofit/>
          </a:bodyPr>
          <a:lstStyle/>
          <a:p>
            <a:pPr algn="just"/>
            <a:r>
              <a:rPr lang="tr-TR" sz="2400" dirty="0" smtClean="0"/>
              <a:t>Muhabir Bankacılık</a:t>
            </a:r>
          </a:p>
          <a:p>
            <a:pPr algn="just"/>
            <a:r>
              <a:rPr lang="tr-TR" sz="2400" dirty="0" smtClean="0"/>
              <a:t>Temsilcilikler</a:t>
            </a:r>
          </a:p>
          <a:p>
            <a:pPr algn="just"/>
            <a:r>
              <a:rPr lang="tr-TR" sz="2400" dirty="0" smtClean="0"/>
              <a:t>Şube</a:t>
            </a:r>
          </a:p>
          <a:p>
            <a:pPr algn="just"/>
            <a:r>
              <a:rPr lang="tr-TR" sz="2400" dirty="0" smtClean="0"/>
              <a:t>Yan Kuruluşlar</a:t>
            </a:r>
          </a:p>
          <a:p>
            <a:pPr algn="just"/>
            <a:r>
              <a:rPr lang="tr-TR" sz="2400" dirty="0" smtClean="0"/>
              <a:t>Konsorsiyum Bankacılığı</a:t>
            </a:r>
          </a:p>
          <a:p>
            <a:pPr algn="just"/>
            <a:r>
              <a:rPr lang="tr-TR" sz="2400" dirty="0" smtClean="0"/>
              <a:t>Kıyı Bankacılığı  </a:t>
            </a:r>
          </a:p>
          <a:p>
            <a:pPr algn="just"/>
            <a:endParaRPr lang="tr-TR" sz="2400" dirty="0" smtClean="0"/>
          </a:p>
          <a:p>
            <a:pPr algn="just"/>
            <a:endParaRPr lang="tr-TR" sz="2400" dirty="0" smtClean="0"/>
          </a:p>
          <a:p>
            <a:pPr algn="just"/>
            <a:endParaRPr lang="tr-TR" sz="2400" dirty="0" smtClean="0"/>
          </a:p>
          <a:p>
            <a:pPr algn="just"/>
            <a:endParaRPr lang="tr-TR" sz="2400" dirty="0"/>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29391633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1 Başlık"/>
          <p:cNvSpPr>
            <a:spLocks noGrp="1"/>
          </p:cNvSpPr>
          <p:nvPr>
            <p:ph type="title"/>
          </p:nvPr>
        </p:nvSpPr>
        <p:spPr/>
        <p:txBody>
          <a:bodyPr>
            <a:normAutofit/>
          </a:bodyPr>
          <a:lstStyle/>
          <a:p>
            <a:r>
              <a:rPr lang="tr-TR" altLang="tr-TR" sz="3600" cap="none" dirty="0" smtClean="0"/>
              <a:t>Muhabir Bankacılık</a:t>
            </a:r>
            <a:endParaRPr lang="tr-TR" altLang="tr-TR" sz="3600" cap="none" dirty="0" smtClean="0"/>
          </a:p>
        </p:txBody>
      </p:sp>
      <p:sp>
        <p:nvSpPr>
          <p:cNvPr id="4099" name="2 İçerik Yer Tutucusu"/>
          <p:cNvSpPr>
            <a:spLocks noGrp="1"/>
          </p:cNvSpPr>
          <p:nvPr>
            <p:ph idx="1"/>
          </p:nvPr>
        </p:nvSpPr>
        <p:spPr/>
        <p:txBody>
          <a:bodyPr>
            <a:noAutofit/>
          </a:bodyPr>
          <a:lstStyle/>
          <a:p>
            <a:pPr algn="just"/>
            <a:r>
              <a:rPr lang="tr-TR" sz="2400" dirty="0"/>
              <a:t>Ana ülkedeki bir banka, faaliyetlerinin ve işlemlerinin az olduğu ülkelerde şube açmak yerine maliyetlerini düşük tutmak amacıyla, yerel bir bankayla anlaşabilir. Ana banka, bankacılık işlemlerini kendi ajanı sıfatıyla ve kendi nam ve hesabına yerel banka aracılığıyla yapabilir. Bu durumdaki yerel bankaya “muhabir banka” denmektedir. </a:t>
            </a:r>
          </a:p>
          <a:p>
            <a:pPr algn="just"/>
            <a:r>
              <a:rPr lang="tr-TR" sz="2400" dirty="0"/>
              <a:t>Muhabir bankacılık işlemleri genelde danışmanlık hizmetleri sunumu, çek poliçe kabulü, nakit yönetimi, kredi mektubu, akreditife aracılık gibi bankacılık hizmetleri ile fon transferini sağlayıcı işlemlerden oluşmaktadır</a:t>
            </a:r>
            <a:r>
              <a:rPr lang="tr-TR" sz="2400" dirty="0" smtClean="0"/>
              <a:t>.</a:t>
            </a:r>
            <a:endParaRPr lang="tr-TR" sz="2400" dirty="0"/>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37816067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1 Başlık"/>
          <p:cNvSpPr>
            <a:spLocks noGrp="1"/>
          </p:cNvSpPr>
          <p:nvPr>
            <p:ph type="title"/>
          </p:nvPr>
        </p:nvSpPr>
        <p:spPr/>
        <p:txBody>
          <a:bodyPr>
            <a:normAutofit/>
          </a:bodyPr>
          <a:lstStyle/>
          <a:p>
            <a:r>
              <a:rPr lang="tr-TR" altLang="tr-TR" sz="3600" cap="none" dirty="0" smtClean="0"/>
              <a:t>Muhabir Bankacılık</a:t>
            </a:r>
            <a:endParaRPr lang="tr-TR" altLang="tr-TR" sz="3600" cap="none" dirty="0" smtClean="0"/>
          </a:p>
        </p:txBody>
      </p:sp>
      <p:sp>
        <p:nvSpPr>
          <p:cNvPr id="4099" name="2 İçerik Yer Tutucusu"/>
          <p:cNvSpPr>
            <a:spLocks noGrp="1"/>
          </p:cNvSpPr>
          <p:nvPr>
            <p:ph idx="1"/>
          </p:nvPr>
        </p:nvSpPr>
        <p:spPr/>
        <p:txBody>
          <a:bodyPr>
            <a:noAutofit/>
          </a:bodyPr>
          <a:lstStyle/>
          <a:p>
            <a:pPr algn="just"/>
            <a:r>
              <a:rPr lang="tr-TR" sz="2400" dirty="0" smtClean="0"/>
              <a:t>Muhabir </a:t>
            </a:r>
            <a:r>
              <a:rPr lang="tr-TR" sz="2400" dirty="0"/>
              <a:t>banka uygulaması, örgütsel ana ülke müşterilerine dış piyasalarda yaygın hizmet desteği sağlamanın en ucuz ve en kolay yoludur. Buna karşılık bu tür bir bağlantı yönteminde, muhabir bankaların özellikle krediler konusunda, önceliği ana ülke bankasından çok kendi yerel müşterilerine vermesi gibi bir dezavantaj bulunmaktadır. Dolayısıyla muhabir bankacılık yabancı ülkelerde amaca uygun ve en yaygın biçimi olmasına karşın, aktif bankacılık yapmanın en uygun yolu olamamıştır. </a:t>
            </a:r>
          </a:p>
          <a:p>
            <a:pPr algn="just"/>
            <a:endParaRPr lang="tr-TR" sz="2400" dirty="0" smtClean="0"/>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31650510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1 Başlık"/>
          <p:cNvSpPr>
            <a:spLocks noGrp="1"/>
          </p:cNvSpPr>
          <p:nvPr>
            <p:ph type="title"/>
          </p:nvPr>
        </p:nvSpPr>
        <p:spPr/>
        <p:txBody>
          <a:bodyPr>
            <a:normAutofit/>
          </a:bodyPr>
          <a:lstStyle/>
          <a:p>
            <a:r>
              <a:rPr lang="tr-TR" altLang="tr-TR" sz="3600" cap="none" dirty="0" smtClean="0"/>
              <a:t>Temsilcilikler</a:t>
            </a:r>
            <a:endParaRPr lang="tr-TR" altLang="tr-TR" sz="3600" cap="none" dirty="0" smtClean="0"/>
          </a:p>
        </p:txBody>
      </p:sp>
      <p:sp>
        <p:nvSpPr>
          <p:cNvPr id="4099" name="2 İçerik Yer Tutucusu"/>
          <p:cNvSpPr>
            <a:spLocks noGrp="1"/>
          </p:cNvSpPr>
          <p:nvPr>
            <p:ph idx="1"/>
          </p:nvPr>
        </p:nvSpPr>
        <p:spPr/>
        <p:txBody>
          <a:bodyPr>
            <a:noAutofit/>
          </a:bodyPr>
          <a:lstStyle/>
          <a:p>
            <a:pPr algn="just"/>
            <a:r>
              <a:rPr lang="tr-TR" sz="2400" dirty="0"/>
              <a:t>Bazı bankalar bir şube açmadan önce ara bir adım olarak temsilcilik oluşturma yoluyla dış piyasaya giriş yapabilmektedirler. Temsilcilik, bir bankanın dış ülkelerde kendini temsil etmek üzere kurduğu bir veya birden fazla kişiden oluşan bankacılık kuruluşudur. Temsilcilikler yoluyla, yabancı ticari bankacılığın yasaklandığı ülkelere giriş yapmak olanaklı hale gelmektedir</a:t>
            </a:r>
            <a:r>
              <a:rPr lang="tr-TR" sz="2400" dirty="0" smtClean="0"/>
              <a:t>. </a:t>
            </a: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26285703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1 Başlık"/>
          <p:cNvSpPr>
            <a:spLocks noGrp="1"/>
          </p:cNvSpPr>
          <p:nvPr>
            <p:ph type="title"/>
          </p:nvPr>
        </p:nvSpPr>
        <p:spPr/>
        <p:txBody>
          <a:bodyPr>
            <a:normAutofit/>
          </a:bodyPr>
          <a:lstStyle/>
          <a:p>
            <a:r>
              <a:rPr lang="tr-TR" altLang="tr-TR" sz="3600" cap="none" dirty="0" smtClean="0"/>
              <a:t>Temsilcilikler</a:t>
            </a:r>
            <a:endParaRPr lang="tr-TR" altLang="tr-TR" sz="3600" cap="none" dirty="0" smtClean="0"/>
          </a:p>
        </p:txBody>
      </p:sp>
      <p:sp>
        <p:nvSpPr>
          <p:cNvPr id="4099" name="2 İçerik Yer Tutucusu"/>
          <p:cNvSpPr>
            <a:spLocks noGrp="1"/>
          </p:cNvSpPr>
          <p:nvPr>
            <p:ph idx="1"/>
          </p:nvPr>
        </p:nvSpPr>
        <p:spPr/>
        <p:txBody>
          <a:bodyPr>
            <a:noAutofit/>
          </a:bodyPr>
          <a:lstStyle/>
          <a:p>
            <a:pPr algn="just"/>
            <a:r>
              <a:rPr lang="tr-TR" sz="2400" dirty="0" smtClean="0"/>
              <a:t>Temsilcilikler</a:t>
            </a:r>
            <a:r>
              <a:rPr lang="tr-TR" sz="2400" dirty="0"/>
              <a:t>, yabancı ülkelere yönelmek isteyen bankalar için hem bir ilk adım hem de en ucuz giriş yolunu oluşturmaktadır. Bu birimler, ana kuruluşa, bulundukları ülkedeki yasal otoriteler, iş dünyası, iktisadi ve sosyal yapı, firma, kurum ve kuruluşlar ile mevcut müşteriler arasında bağlantı kurarlar. </a:t>
            </a: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8142847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1 Başlık"/>
          <p:cNvSpPr>
            <a:spLocks noGrp="1"/>
          </p:cNvSpPr>
          <p:nvPr>
            <p:ph type="title"/>
          </p:nvPr>
        </p:nvSpPr>
        <p:spPr/>
        <p:txBody>
          <a:bodyPr>
            <a:normAutofit/>
          </a:bodyPr>
          <a:lstStyle/>
          <a:p>
            <a:r>
              <a:rPr lang="tr-TR" altLang="tr-TR" sz="3600" cap="none" dirty="0" smtClean="0"/>
              <a:t>Şube</a:t>
            </a:r>
            <a:endParaRPr lang="tr-TR" altLang="tr-TR" sz="3600" cap="none" dirty="0" smtClean="0"/>
          </a:p>
        </p:txBody>
      </p:sp>
      <p:sp>
        <p:nvSpPr>
          <p:cNvPr id="4099" name="2 İçerik Yer Tutucusu"/>
          <p:cNvSpPr>
            <a:spLocks noGrp="1"/>
          </p:cNvSpPr>
          <p:nvPr>
            <p:ph idx="1"/>
          </p:nvPr>
        </p:nvSpPr>
        <p:spPr/>
        <p:txBody>
          <a:bodyPr>
            <a:noAutofit/>
          </a:bodyPr>
          <a:lstStyle/>
          <a:p>
            <a:pPr algn="just"/>
            <a:r>
              <a:rPr lang="tr-TR" sz="2400" dirty="0"/>
              <a:t>Uluslararası bankaların, dış dünya veya uluslararası piyasalarda aktif olarak faaliyette bulunmak için seçtikleri yollardan birisi de, yerel piyasada şube açmaktır. Yerel piyasada açılan şube, şubeyi açan ana bankanın bir bankacılık koludur ve ana ülkedeki bankaya bağımlı bir yapısı vardır. Bu nedenle, şubelerin aktif ve pasifleri, politikaları vb. hususları ana bankaya aittir. </a:t>
            </a:r>
          </a:p>
          <a:p>
            <a:pPr algn="just"/>
            <a:r>
              <a:rPr lang="tr-TR" sz="2400" dirty="0"/>
              <a:t>Şubeler, ana ülkedeki bankalara, esnek ve düşük maliyetli faaliyet olanağı ile beraber etkin ve dünya ölçeğine yaygın bir faaliyet fırsatı sağlamaktadır</a:t>
            </a:r>
            <a:r>
              <a:rPr lang="tr-TR" sz="2400" dirty="0" smtClean="0"/>
              <a:t>.</a:t>
            </a:r>
            <a:endParaRPr lang="tr-TR" sz="2400" dirty="0"/>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40311471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1 Başlık"/>
          <p:cNvSpPr>
            <a:spLocks noGrp="1"/>
          </p:cNvSpPr>
          <p:nvPr>
            <p:ph type="title"/>
          </p:nvPr>
        </p:nvSpPr>
        <p:spPr/>
        <p:txBody>
          <a:bodyPr>
            <a:normAutofit/>
          </a:bodyPr>
          <a:lstStyle/>
          <a:p>
            <a:r>
              <a:rPr lang="tr-TR" altLang="tr-TR" sz="3600" cap="none" dirty="0"/>
              <a:t>Şube</a:t>
            </a:r>
            <a:endParaRPr lang="tr-TR" altLang="tr-TR" sz="3600" cap="none" dirty="0" smtClean="0"/>
          </a:p>
        </p:txBody>
      </p:sp>
      <p:sp>
        <p:nvSpPr>
          <p:cNvPr id="4099" name="2 İçerik Yer Tutucusu"/>
          <p:cNvSpPr>
            <a:spLocks noGrp="1"/>
          </p:cNvSpPr>
          <p:nvPr>
            <p:ph idx="1"/>
          </p:nvPr>
        </p:nvSpPr>
        <p:spPr>
          <a:xfrm>
            <a:off x="2148009" y="2357487"/>
            <a:ext cx="7729728" cy="3101983"/>
          </a:xfrm>
        </p:spPr>
        <p:txBody>
          <a:bodyPr>
            <a:noAutofit/>
          </a:bodyPr>
          <a:lstStyle/>
          <a:p>
            <a:pPr algn="just"/>
            <a:r>
              <a:rPr lang="tr-TR" sz="2400" dirty="0" smtClean="0"/>
              <a:t>Şubeye </a:t>
            </a:r>
            <a:r>
              <a:rPr lang="tr-TR" sz="2400" dirty="0"/>
              <a:t>sahip bankaların diğer bankalara karşı daha rekabetçi hale gelmeleri nedeniyle, ana ülke bankasına güven ve uygun bir pozisyon sağlanmaktadır. Bu tip bir örgütlenme, uygun personelin seçimi ve nitelikli iş gücünün yetiştirilmesi açısından önem arz etmektedir. Uluslararası piyasalarda işlem yapma, bağlantı kurma ve kendi adına mevduat sertifikası çıkarma yetkisi olan şubelerde en önemli dezavantaj kaynağını, yerel piyasada, kuruluş, donanım ve örgütlenme giderlerinin ana ülke bankasına yük teşkil etmesidir. </a:t>
            </a: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6586272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1 Başlık"/>
          <p:cNvSpPr>
            <a:spLocks noGrp="1"/>
          </p:cNvSpPr>
          <p:nvPr>
            <p:ph type="title"/>
          </p:nvPr>
        </p:nvSpPr>
        <p:spPr/>
        <p:txBody>
          <a:bodyPr>
            <a:normAutofit/>
          </a:bodyPr>
          <a:lstStyle/>
          <a:p>
            <a:r>
              <a:rPr lang="tr-TR" altLang="tr-TR" sz="3600" cap="none" dirty="0"/>
              <a:t>Şube</a:t>
            </a:r>
            <a:endParaRPr lang="tr-TR" altLang="tr-TR" sz="3600" cap="none" dirty="0" smtClean="0"/>
          </a:p>
        </p:txBody>
      </p:sp>
      <p:sp>
        <p:nvSpPr>
          <p:cNvPr id="4099" name="2 İçerik Yer Tutucusu"/>
          <p:cNvSpPr>
            <a:spLocks noGrp="1"/>
          </p:cNvSpPr>
          <p:nvPr>
            <p:ph idx="1"/>
          </p:nvPr>
        </p:nvSpPr>
        <p:spPr>
          <a:xfrm>
            <a:off x="2148009" y="2357487"/>
            <a:ext cx="7729728" cy="3101983"/>
          </a:xfrm>
        </p:spPr>
        <p:txBody>
          <a:bodyPr>
            <a:noAutofit/>
          </a:bodyPr>
          <a:lstStyle/>
          <a:p>
            <a:pPr algn="just"/>
            <a:r>
              <a:rPr lang="tr-TR" sz="2400" dirty="0" smtClean="0"/>
              <a:t>Yatırım </a:t>
            </a:r>
            <a:r>
              <a:rPr lang="tr-TR" sz="2400" dirty="0"/>
              <a:t>bankacılığı ve bazı tür bankacılık hizmetlerini yapmaması da bir dezavantaj oluşturmaktadır. Şubeler ana bankaya diğer örgütsel şekillere göre daha fazla hizmet olanağı sağlamaktadır. </a:t>
            </a: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20216682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theme/theme1.xml><?xml version="1.0" encoding="utf-8"?>
<a:theme xmlns:a="http://schemas.openxmlformats.org/drawingml/2006/main" name="Paket">
  <a:themeElements>
    <a:clrScheme name="Mavi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Paket">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ket">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xmlns=""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{405A2CB4-4D4F-2747-8C50-B9A9F25CD2EF}tf10001120</Template>
  <TotalTime>38</TotalTime>
  <Words>990</Words>
  <Application>Microsoft Office PowerPoint</Application>
  <PresentationFormat>Özel</PresentationFormat>
  <Paragraphs>46</Paragraphs>
  <Slides>18</Slides>
  <Notes>0</Notes>
  <HiddenSlides>0</HiddenSlides>
  <MMClips>0</MMClips>
  <ScaleCrop>false</ScaleCrop>
  <HeadingPairs>
    <vt:vector size="4" baseType="variant">
      <vt:variant>
        <vt:lpstr>Tema</vt:lpstr>
      </vt:variant>
      <vt:variant>
        <vt:i4>1</vt:i4>
      </vt:variant>
      <vt:variant>
        <vt:lpstr>Slayt Başlıkları</vt:lpstr>
      </vt:variant>
      <vt:variant>
        <vt:i4>18</vt:i4>
      </vt:variant>
    </vt:vector>
  </HeadingPairs>
  <TitlesOfParts>
    <vt:vector size="19" baseType="lpstr">
      <vt:lpstr>Paket</vt:lpstr>
      <vt:lpstr>ULUSLARARASI BANKACILIK</vt:lpstr>
      <vt:lpstr>Ders Planı</vt:lpstr>
      <vt:lpstr>Muhabir Bankacılık</vt:lpstr>
      <vt:lpstr>Muhabir Bankacılık</vt:lpstr>
      <vt:lpstr>Temsilcilikler</vt:lpstr>
      <vt:lpstr>Temsilcilikler</vt:lpstr>
      <vt:lpstr>Şube</vt:lpstr>
      <vt:lpstr>Şube</vt:lpstr>
      <vt:lpstr>Şube</vt:lpstr>
      <vt:lpstr>Şube</vt:lpstr>
      <vt:lpstr>Yan Kuruluşlar</vt:lpstr>
      <vt:lpstr>Yan Kuruluşlar</vt:lpstr>
      <vt:lpstr>Yan Kuruluşlar</vt:lpstr>
      <vt:lpstr>Yan Kuruluşlar</vt:lpstr>
      <vt:lpstr>Konsorsiyum Bankacılığı</vt:lpstr>
      <vt:lpstr>Konsorsiyum Bankacılığı</vt:lpstr>
      <vt:lpstr>Konsorsiyum Bankacılığı</vt:lpstr>
      <vt:lpstr>Kıyı Bankacılığı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TAŞIYANIN SORUMLULUĞU</dc:title>
  <dc:creator>Microsoft Office User</dc:creator>
  <cp:lastModifiedBy>Senol KANDEMIR</cp:lastModifiedBy>
  <cp:revision>12</cp:revision>
  <dcterms:created xsi:type="dcterms:W3CDTF">2021-10-23T00:07:47Z</dcterms:created>
  <dcterms:modified xsi:type="dcterms:W3CDTF">2024-02-20T07:20:52Z</dcterms:modified>
</cp:coreProperties>
</file>