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58" r:id="rId4"/>
    <p:sldId id="259" r:id="rId5"/>
    <p:sldId id="260" r:id="rId6"/>
    <p:sldId id="261" r:id="rId7"/>
    <p:sldId id="262" r:id="rId8"/>
    <p:sldId id="264" r:id="rId9"/>
    <p:sldId id="270" r:id="rId10"/>
    <p:sldId id="272" r:id="rId11"/>
    <p:sldId id="273" r:id="rId12"/>
    <p:sldId id="267" r:id="rId13"/>
    <p:sldId id="268" r:id="rId14"/>
    <p:sldId id="274" r:id="rId15"/>
    <p:sldId id="276" r:id="rId16"/>
    <p:sldId id="282" r:id="rId17"/>
    <p:sldId id="283" r:id="rId18"/>
    <p:sldId id="285" r:id="rId19"/>
    <p:sldId id="286" r:id="rId20"/>
    <p:sldId id="287" r:id="rId21"/>
    <p:sldId id="288" r:id="rId22"/>
    <p:sldId id="278" r:id="rId23"/>
    <p:sldId id="27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52" autoAdjust="0"/>
  </p:normalViewPr>
  <p:slideViewPr>
    <p:cSldViewPr snapToGrid="0">
      <p:cViewPr varScale="1">
        <p:scale>
          <a:sx n="64" d="100"/>
          <a:sy n="64" d="100"/>
        </p:scale>
        <p:origin x="8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19101D-3F44-4CC2-B8DF-A6E0DAF9365F}" type="datetimeFigureOut">
              <a:rPr lang="tr-TR" smtClean="0"/>
              <a:t>22.03.2025</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05FD95-C37B-4E97-95F8-BDC3ED3F4A81}" type="slidenum">
              <a:rPr lang="tr-TR" smtClean="0"/>
              <a:t>‹#›</a:t>
            </a:fld>
            <a:endParaRPr lang="tr-TR"/>
          </a:p>
        </p:txBody>
      </p:sp>
    </p:spTree>
    <p:extLst>
      <p:ext uri="{BB962C8B-B14F-4D97-AF65-F5344CB8AC3E}">
        <p14:creationId xmlns:p14="http://schemas.microsoft.com/office/powerpoint/2010/main" val="1048833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D05FD95-C37B-4E97-95F8-BDC3ED3F4A81}" type="slidenum">
              <a:rPr lang="tr-TR" smtClean="0"/>
              <a:t>7</a:t>
            </a:fld>
            <a:endParaRPr lang="tr-TR"/>
          </a:p>
        </p:txBody>
      </p:sp>
    </p:spTree>
    <p:extLst>
      <p:ext uri="{BB962C8B-B14F-4D97-AF65-F5344CB8AC3E}">
        <p14:creationId xmlns:p14="http://schemas.microsoft.com/office/powerpoint/2010/main" val="1344962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EFEA3A9E-8140-42FA-8D4E-63646A9F4535}" type="datetimeFigureOut">
              <a:rPr lang="tr-TR" smtClean="0"/>
              <a:t>22.03.2025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09D9973-CD0F-4CB1-8FE5-B993004CFAB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9437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FEA3A9E-8140-42FA-8D4E-63646A9F4535}" type="datetimeFigureOut">
              <a:rPr lang="tr-TR" smtClean="0"/>
              <a:t>22.03.2025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09D9973-CD0F-4CB1-8FE5-B993004CFAB3}" type="slidenum">
              <a:rPr lang="tr-TR" smtClean="0"/>
              <a:t>‹#›</a:t>
            </a:fld>
            <a:endParaRPr lang="tr-TR"/>
          </a:p>
        </p:txBody>
      </p:sp>
    </p:spTree>
    <p:extLst>
      <p:ext uri="{BB962C8B-B14F-4D97-AF65-F5344CB8AC3E}">
        <p14:creationId xmlns:p14="http://schemas.microsoft.com/office/powerpoint/2010/main" val="1929040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FEA3A9E-8140-42FA-8D4E-63646A9F4535}" type="datetimeFigureOut">
              <a:rPr lang="tr-TR" smtClean="0"/>
              <a:t>22.03.2025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09D9973-CD0F-4CB1-8FE5-B993004CFAB3}" type="slidenum">
              <a:rPr lang="tr-TR" smtClean="0"/>
              <a:t>‹#›</a:t>
            </a:fld>
            <a:endParaRPr lang="tr-TR"/>
          </a:p>
        </p:txBody>
      </p:sp>
    </p:spTree>
    <p:extLst>
      <p:ext uri="{BB962C8B-B14F-4D97-AF65-F5344CB8AC3E}">
        <p14:creationId xmlns:p14="http://schemas.microsoft.com/office/powerpoint/2010/main" val="3225881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FEA3A9E-8140-42FA-8D4E-63646A9F4535}" type="datetimeFigureOut">
              <a:rPr lang="tr-TR" smtClean="0"/>
              <a:t>22.03.2025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09D9973-CD0F-4CB1-8FE5-B993004CFAB3}" type="slidenum">
              <a:rPr lang="tr-TR" smtClean="0"/>
              <a:t>‹#›</a:t>
            </a:fld>
            <a:endParaRPr lang="tr-TR"/>
          </a:p>
        </p:txBody>
      </p:sp>
    </p:spTree>
    <p:extLst>
      <p:ext uri="{BB962C8B-B14F-4D97-AF65-F5344CB8AC3E}">
        <p14:creationId xmlns:p14="http://schemas.microsoft.com/office/powerpoint/2010/main" val="4094545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FEA3A9E-8140-42FA-8D4E-63646A9F4535}" type="datetimeFigureOut">
              <a:rPr lang="tr-TR" smtClean="0"/>
              <a:t>22.03.2025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09D9973-CD0F-4CB1-8FE5-B993004CFAB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7044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FEA3A9E-8140-42FA-8D4E-63646A9F4535}" type="datetimeFigureOut">
              <a:rPr lang="tr-TR" smtClean="0"/>
              <a:t>22.03.2025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09D9973-CD0F-4CB1-8FE5-B993004CFAB3}" type="slidenum">
              <a:rPr lang="tr-TR" smtClean="0"/>
              <a:t>‹#›</a:t>
            </a:fld>
            <a:endParaRPr lang="tr-TR"/>
          </a:p>
        </p:txBody>
      </p:sp>
    </p:spTree>
    <p:extLst>
      <p:ext uri="{BB962C8B-B14F-4D97-AF65-F5344CB8AC3E}">
        <p14:creationId xmlns:p14="http://schemas.microsoft.com/office/powerpoint/2010/main" val="2993723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FEA3A9E-8140-42FA-8D4E-63646A9F4535}" type="datetimeFigureOut">
              <a:rPr lang="tr-TR" smtClean="0"/>
              <a:t>22.03.2025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09D9973-CD0F-4CB1-8FE5-B993004CFAB3}" type="slidenum">
              <a:rPr lang="tr-TR" smtClean="0"/>
              <a:t>‹#›</a:t>
            </a:fld>
            <a:endParaRPr lang="tr-TR"/>
          </a:p>
        </p:txBody>
      </p:sp>
    </p:spTree>
    <p:extLst>
      <p:ext uri="{BB962C8B-B14F-4D97-AF65-F5344CB8AC3E}">
        <p14:creationId xmlns:p14="http://schemas.microsoft.com/office/powerpoint/2010/main" val="1638856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FEA3A9E-8140-42FA-8D4E-63646A9F4535}" type="datetimeFigureOut">
              <a:rPr lang="tr-TR" smtClean="0"/>
              <a:t>22.03.2025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09D9973-CD0F-4CB1-8FE5-B993004CFAB3}" type="slidenum">
              <a:rPr lang="tr-TR" smtClean="0"/>
              <a:t>‹#›</a:t>
            </a:fld>
            <a:endParaRPr lang="tr-TR"/>
          </a:p>
        </p:txBody>
      </p:sp>
    </p:spTree>
    <p:extLst>
      <p:ext uri="{BB962C8B-B14F-4D97-AF65-F5344CB8AC3E}">
        <p14:creationId xmlns:p14="http://schemas.microsoft.com/office/powerpoint/2010/main" val="1416907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FEA3A9E-8140-42FA-8D4E-63646A9F4535}" type="datetimeFigureOut">
              <a:rPr lang="tr-TR" smtClean="0"/>
              <a:t>22.03.2025</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F09D9973-CD0F-4CB1-8FE5-B993004CFAB3}" type="slidenum">
              <a:rPr lang="tr-TR" smtClean="0"/>
              <a:t>‹#›</a:t>
            </a:fld>
            <a:endParaRPr lang="tr-TR"/>
          </a:p>
        </p:txBody>
      </p:sp>
    </p:spTree>
    <p:extLst>
      <p:ext uri="{BB962C8B-B14F-4D97-AF65-F5344CB8AC3E}">
        <p14:creationId xmlns:p14="http://schemas.microsoft.com/office/powerpoint/2010/main" val="2177946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FEA3A9E-8140-42FA-8D4E-63646A9F4535}" type="datetimeFigureOut">
              <a:rPr lang="tr-TR" smtClean="0"/>
              <a:t>22.03.2025</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09D9973-CD0F-4CB1-8FE5-B993004CFAB3}" type="slidenum">
              <a:rPr lang="tr-TR" smtClean="0"/>
              <a:t>‹#›</a:t>
            </a:fld>
            <a:endParaRPr lang="tr-TR"/>
          </a:p>
        </p:txBody>
      </p:sp>
    </p:spTree>
    <p:extLst>
      <p:ext uri="{BB962C8B-B14F-4D97-AF65-F5344CB8AC3E}">
        <p14:creationId xmlns:p14="http://schemas.microsoft.com/office/powerpoint/2010/main" val="1724929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FEA3A9E-8140-42FA-8D4E-63646A9F4535}" type="datetimeFigureOut">
              <a:rPr lang="tr-TR" smtClean="0"/>
              <a:t>22.03.2025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09D9973-CD0F-4CB1-8FE5-B993004CFAB3}" type="slidenum">
              <a:rPr lang="tr-TR" smtClean="0"/>
              <a:t>‹#›</a:t>
            </a:fld>
            <a:endParaRPr lang="tr-TR"/>
          </a:p>
        </p:txBody>
      </p:sp>
    </p:spTree>
    <p:extLst>
      <p:ext uri="{BB962C8B-B14F-4D97-AF65-F5344CB8AC3E}">
        <p14:creationId xmlns:p14="http://schemas.microsoft.com/office/powerpoint/2010/main" val="928269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FEA3A9E-8140-42FA-8D4E-63646A9F4535}" type="datetimeFigureOut">
              <a:rPr lang="tr-TR" smtClean="0"/>
              <a:t>22.03.2025</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09D9973-CD0F-4CB1-8FE5-B993004CFAB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39347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24357C-B91D-4398-AB88-BCB1845CF7DC}"/>
              </a:ext>
            </a:extLst>
          </p:cNvPr>
          <p:cNvSpPr>
            <a:spLocks noGrp="1"/>
          </p:cNvSpPr>
          <p:nvPr>
            <p:ph type="ctrTitle"/>
          </p:nvPr>
        </p:nvSpPr>
        <p:spPr>
          <a:xfrm>
            <a:off x="1097280" y="758952"/>
            <a:ext cx="10058400" cy="3078530"/>
          </a:xfrm>
        </p:spPr>
        <p:txBody>
          <a:bodyPr>
            <a:normAutofit/>
          </a:bodyPr>
          <a:lstStyle/>
          <a:p>
            <a:pPr algn="ctr"/>
            <a:r>
              <a:rPr lang="tr-TR" sz="6600" dirty="0">
                <a:solidFill>
                  <a:srgbClr val="FF0000"/>
                </a:solidFill>
                <a:latin typeface="Times New Roman" panose="02020603050405020304" pitchFamily="18" charset="0"/>
                <a:cs typeface="Times New Roman" panose="02020603050405020304" pitchFamily="18" charset="0"/>
              </a:rPr>
              <a:t>ANA-ÇOCUK SAĞLIĞI</a:t>
            </a:r>
          </a:p>
        </p:txBody>
      </p:sp>
    </p:spTree>
    <p:extLst>
      <p:ext uri="{BB962C8B-B14F-4D97-AF65-F5344CB8AC3E}">
        <p14:creationId xmlns:p14="http://schemas.microsoft.com/office/powerpoint/2010/main" val="1116598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941A6B-DCAE-4B95-BED0-ADAE43AD0188}"/>
              </a:ext>
            </a:extLst>
          </p:cNvPr>
          <p:cNvSpPr>
            <a:spLocks noGrp="1"/>
          </p:cNvSpPr>
          <p:nvPr>
            <p:ph idx="1"/>
          </p:nvPr>
        </p:nvSpPr>
        <p:spPr>
          <a:xfrm>
            <a:off x="793230" y="1774546"/>
            <a:ext cx="10515600" cy="4206529"/>
          </a:xfrm>
        </p:spPr>
        <p:txBody>
          <a:bodyPr>
            <a:normAutofit/>
          </a:bodyPr>
          <a:lstStyle/>
          <a:p>
            <a:pPr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Bütün dünyada olduğu gibi ülkemizde de ana-çocuk sağlığı konusu, başlangıçta 15-49 yaş grubu kadınları ve 0-6 yaş çocukları kapsamakta iken son yıllarda dünyadaki gelişmeler, Dünya Nüfus ve Kalkınma Konferansı’nda ülkemizin de kabul etmiş olduğu üreme sağlığı tanımı doğrultusunda hizmetlerin kapsamı genişletilmiştir.  </a:t>
            </a:r>
            <a:endParaRPr lang="tr-TR" dirty="0" smtClean="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Temel </a:t>
            </a:r>
            <a:r>
              <a:rPr lang="tr-TR" dirty="0">
                <a:latin typeface="Times New Roman" panose="02020603050405020304" pitchFamily="18" charset="0"/>
                <a:cs typeface="Times New Roman" panose="02020603050405020304" pitchFamily="18" charset="0"/>
              </a:rPr>
              <a:t>Cinsel Sağlık ve Üreme Sağlığı (CSÜS) kavramının 1990’larda gelişmesiyle Sağlık Bakanlığı ile Avrupa Komisyonu arasındaki ortaklık kapsamında 2003-2007 yılları arasında Türkiye Üreme Sağlığı Programı (TÜSP) yürütülmüştür. </a:t>
            </a:r>
            <a:endParaRPr lang="tr-TR" dirty="0" smtClean="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Üreme </a:t>
            </a:r>
            <a:r>
              <a:rPr lang="tr-TR" dirty="0">
                <a:latin typeface="Times New Roman" panose="02020603050405020304" pitchFamily="18" charset="0"/>
                <a:cs typeface="Times New Roman" panose="02020603050405020304" pitchFamily="18" charset="0"/>
              </a:rPr>
              <a:t>sağlığı hizmetleri; anne sağlığı,  çocuk sağlığı, kadın sağlığı, aile planlaması hizmetlerinin yanı sıra </a:t>
            </a:r>
            <a:r>
              <a:rPr lang="tr-TR" dirty="0" err="1">
                <a:latin typeface="Times New Roman" panose="02020603050405020304" pitchFamily="18" charset="0"/>
                <a:cs typeface="Times New Roman" panose="02020603050405020304" pitchFamily="18" charset="0"/>
              </a:rPr>
              <a:t>genital</a:t>
            </a:r>
            <a:r>
              <a:rPr lang="tr-TR" dirty="0">
                <a:latin typeface="Times New Roman" panose="02020603050405020304" pitchFamily="18" charset="0"/>
                <a:cs typeface="Times New Roman" panose="02020603050405020304" pitchFamily="18" charset="0"/>
              </a:rPr>
              <a:t> yol enfeksiyonları ve cinsel yolla geçen hastalıkları, </a:t>
            </a:r>
            <a:r>
              <a:rPr lang="tr-TR" dirty="0" err="1">
                <a:latin typeface="Times New Roman" panose="02020603050405020304" pitchFamily="18" charset="0"/>
                <a:cs typeface="Times New Roman" panose="02020603050405020304" pitchFamily="18" charset="0"/>
              </a:rPr>
              <a:t>genital</a:t>
            </a:r>
            <a:r>
              <a:rPr lang="tr-TR" dirty="0">
                <a:latin typeface="Times New Roman" panose="02020603050405020304" pitchFamily="18" charset="0"/>
                <a:cs typeface="Times New Roman" panose="02020603050405020304" pitchFamily="18" charset="0"/>
              </a:rPr>
              <a:t> organların </a:t>
            </a:r>
            <a:r>
              <a:rPr lang="tr-TR" dirty="0" err="1">
                <a:latin typeface="Times New Roman" panose="02020603050405020304" pitchFamily="18" charset="0"/>
                <a:cs typeface="Times New Roman" panose="02020603050405020304" pitchFamily="18" charset="0"/>
              </a:rPr>
              <a:t>malign</a:t>
            </a:r>
            <a:r>
              <a:rPr lang="tr-TR" dirty="0">
                <a:latin typeface="Times New Roman" panose="02020603050405020304" pitchFamily="18" charset="0"/>
                <a:cs typeface="Times New Roman" panose="02020603050405020304" pitchFamily="18" charset="0"/>
              </a:rPr>
              <a:t> hastalıklarının tanı ve tedavi hizmetlerini, ayrıca </a:t>
            </a:r>
            <a:r>
              <a:rPr lang="tr-TR" dirty="0" err="1">
                <a:latin typeface="Times New Roman" panose="02020603050405020304" pitchFamily="18" charset="0"/>
                <a:cs typeface="Times New Roman" panose="02020603050405020304" pitchFamily="18" charset="0"/>
              </a:rPr>
              <a:t>adölesan</a:t>
            </a:r>
            <a:r>
              <a:rPr lang="tr-TR" dirty="0">
                <a:latin typeface="Times New Roman" panose="02020603050405020304" pitchFamily="18" charset="0"/>
                <a:cs typeface="Times New Roman" panose="02020603050405020304" pitchFamily="18" charset="0"/>
              </a:rPr>
              <a:t> yaş gruplarında cinsel sağlık eğitimi ve danışmanlık hizmetlerini de içermektedir. </a:t>
            </a:r>
          </a:p>
        </p:txBody>
      </p:sp>
      <p:sp>
        <p:nvSpPr>
          <p:cNvPr id="4" name="Metin kutusu 3"/>
          <p:cNvSpPr txBox="1"/>
          <p:nvPr/>
        </p:nvSpPr>
        <p:spPr>
          <a:xfrm>
            <a:off x="1394084" y="1064303"/>
            <a:ext cx="9803567" cy="461665"/>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ANA ÇOCUK SAĞLIĞI</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1029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5A3838-0F7C-4643-8293-05DE939B4791}"/>
              </a:ext>
            </a:extLst>
          </p:cNvPr>
          <p:cNvSpPr>
            <a:spLocks noGrp="1"/>
          </p:cNvSpPr>
          <p:nvPr>
            <p:ph idx="1"/>
          </p:nvPr>
        </p:nvSpPr>
        <p:spPr/>
        <p:txBody>
          <a:bodyPr>
            <a:normAutofit lnSpcReduction="10000"/>
          </a:bodyPr>
          <a:lstStyle/>
          <a:p>
            <a:pPr marL="0" indent="0" algn="just">
              <a:lnSpc>
                <a:spcPct val="100000"/>
              </a:lnSpc>
              <a:buNone/>
            </a:pPr>
            <a:r>
              <a:rPr lang="tr-TR" dirty="0">
                <a:latin typeface="Times New Roman" panose="02020603050405020304" pitchFamily="18" charset="0"/>
                <a:cs typeface="Times New Roman" panose="02020603050405020304" pitchFamily="18" charset="0"/>
              </a:rPr>
              <a:t>Toplum Sağlığı Merkezlerinde </a:t>
            </a:r>
            <a:r>
              <a:rPr lang="tr-TR" dirty="0" smtClean="0">
                <a:latin typeface="Times New Roman" panose="02020603050405020304" pitchFamily="18" charset="0"/>
                <a:cs typeface="Times New Roman" panose="02020603050405020304" pitchFamily="18" charset="0"/>
              </a:rPr>
              <a:t>verilen;</a:t>
            </a:r>
          </a:p>
          <a:p>
            <a:pPr algn="just">
              <a:lnSpc>
                <a:spcPct val="100000"/>
              </a:lnSpc>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Ana-çocuk Sağlığı Aile Planlaması (AÇSAP) ve Üreme Sağlığı (ÜS) hizmetlerinin amacı; </a:t>
            </a:r>
            <a:r>
              <a:rPr lang="tr-TR" dirty="0" smtClean="0">
                <a:latin typeface="Times New Roman" panose="02020603050405020304" pitchFamily="18" charset="0"/>
                <a:cs typeface="Times New Roman" panose="02020603050405020304" pitchFamily="18" charset="0"/>
              </a:rPr>
              <a:t>gebe- </a:t>
            </a:r>
            <a:r>
              <a:rPr lang="tr-TR" dirty="0">
                <a:latin typeface="Times New Roman" panose="02020603050405020304" pitchFamily="18" charset="0"/>
                <a:cs typeface="Times New Roman" panose="02020603050405020304" pitchFamily="18" charset="0"/>
              </a:rPr>
              <a:t>bebek tespitlerinin ve gebe- bebek- lohusa izlemlerinin hazırlanan protokollere ve kriterlere uygun olarak yapılmasını sağlamak, anne ve bebek ölümlerini azaltmak, aile planlaması çalışmalarını sürdürmek ve toplumun önemli bir kesimini oluşturan kadın, anne, bebek ve çocukların sağlık düzeyini yükseltmektir. </a:t>
            </a:r>
            <a:endParaRPr lang="tr-TR" dirty="0" smtClean="0">
              <a:latin typeface="Times New Roman" panose="02020603050405020304" pitchFamily="18" charset="0"/>
              <a:cs typeface="Times New Roman" panose="02020603050405020304" pitchFamily="18" charset="0"/>
            </a:endParaRPr>
          </a:p>
          <a:p>
            <a:pPr algn="just">
              <a:lnSpc>
                <a:spcPct val="10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Ana-çocuk sağlığı ve aile planlaması hizmetleri, doğurgan çağdaki ve menopoz dönemindeki kadınları, gebeleri, lohusaları, 0-6 yaş çocukları ve </a:t>
            </a:r>
            <a:r>
              <a:rPr lang="tr-TR" dirty="0" err="1">
                <a:latin typeface="Times New Roman" panose="02020603050405020304" pitchFamily="18" charset="0"/>
                <a:cs typeface="Times New Roman" panose="02020603050405020304" pitchFamily="18" charset="0"/>
              </a:rPr>
              <a:t>adölesan</a:t>
            </a:r>
            <a:r>
              <a:rPr lang="tr-TR" dirty="0">
                <a:latin typeface="Times New Roman" panose="02020603050405020304" pitchFamily="18" charset="0"/>
                <a:cs typeface="Times New Roman" panose="02020603050405020304" pitchFamily="18" charset="0"/>
              </a:rPr>
              <a:t> çağdaki gençleri kapsamaktadır. </a:t>
            </a:r>
            <a:endParaRPr lang="tr-TR" dirty="0" smtClean="0">
              <a:latin typeface="Times New Roman" panose="02020603050405020304" pitchFamily="18" charset="0"/>
              <a:cs typeface="Times New Roman" panose="02020603050405020304" pitchFamily="18" charset="0"/>
            </a:endParaRPr>
          </a:p>
          <a:p>
            <a:pPr algn="just">
              <a:lnSpc>
                <a:spcPct val="100000"/>
              </a:lnSpc>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hizmetler ülke genelinde; Aile Hekimliği </a:t>
            </a:r>
            <a:r>
              <a:rPr lang="tr-TR" dirty="0" err="1">
                <a:latin typeface="Times New Roman" panose="02020603050405020304" pitchFamily="18" charset="0"/>
                <a:cs typeface="Times New Roman" panose="02020603050405020304" pitchFamily="18" charset="0"/>
              </a:rPr>
              <a:t>Birimleri’nde</a:t>
            </a:r>
            <a:r>
              <a:rPr lang="tr-TR" dirty="0">
                <a:latin typeface="Times New Roman" panose="02020603050405020304" pitchFamily="18" charset="0"/>
                <a:cs typeface="Times New Roman" panose="02020603050405020304" pitchFamily="18" charset="0"/>
              </a:rPr>
              <a:t> (AHB), Aile Sağlığı Merkezleri’nde (ASM), Toplum Sağlığı Merkezleri’nde (TSM), hastanelerin kadın doğum, çocuk birimlerinde ve özel sağlık kuruluşlarında verilmektedir. Bu kapsamda birinci basamak sağlık kuruluşlarında verilen hizmetler; </a:t>
            </a:r>
          </a:p>
          <a:p>
            <a:pPr algn="just">
              <a:lnSpc>
                <a:spcPct val="100000"/>
              </a:lnSpc>
              <a:buFont typeface="Arial" panose="020B0604020202020204" pitchFamily="34" charset="0"/>
              <a:buChar char="•"/>
            </a:pPr>
            <a:endParaRPr lang="tr-TR" dirty="0">
              <a:latin typeface="Times New Roman" panose="02020603050405020304" pitchFamily="18" charset="0"/>
              <a:cs typeface="Times New Roman" panose="02020603050405020304" pitchFamily="18" charset="0"/>
            </a:endParaRPr>
          </a:p>
          <a:p>
            <a:pPr algn="just">
              <a:lnSpc>
                <a:spcPct val="100000"/>
              </a:lnSpc>
              <a:buFont typeface="Arial" panose="020B0604020202020204" pitchFamily="34" charset="0"/>
              <a:buChar char="•"/>
            </a:pPr>
            <a:endParaRPr lang="tr-TR"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1394084" y="1064303"/>
            <a:ext cx="9803567" cy="461665"/>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ANA ÇOCUK SAĞLIĞI</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7750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2D601D4-6144-44D7-84CE-A1F6D9A90237}"/>
              </a:ext>
            </a:extLst>
          </p:cNvPr>
          <p:cNvSpPr>
            <a:spLocks noGrp="1"/>
          </p:cNvSpPr>
          <p:nvPr>
            <p:ph idx="1"/>
          </p:nvPr>
        </p:nvSpPr>
        <p:spPr/>
        <p:txBody>
          <a:bodyPr>
            <a:normAutofit/>
          </a:bodyPr>
          <a:lstStyle/>
          <a:p>
            <a:pPr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-0-6 yaş çocukların muayene ve periyodik izlemleri, </a:t>
            </a:r>
          </a:p>
          <a:p>
            <a:pPr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-Çocukların bağışıklama hizmetleri, </a:t>
            </a:r>
          </a:p>
          <a:p>
            <a:pPr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-Gebelerin tetanos aşıları, </a:t>
            </a:r>
          </a:p>
          <a:p>
            <a:pPr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-Gebelerin, doğum öncesi ve  doğum sonu muayene, periyodik izlemleri,  </a:t>
            </a:r>
          </a:p>
          <a:p>
            <a:pPr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-15-49 yaş kadınların periyodik izlemleri,  </a:t>
            </a:r>
          </a:p>
          <a:p>
            <a:pPr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-15 yaş altı ve 49 yaş üstü kadınlara üreme sağlığına yönelik danışmanlık hizmetleri, </a:t>
            </a:r>
          </a:p>
          <a:p>
            <a:pPr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-Aile planlaması danışmanlık, eğitim ve yöntem uygulama hizmetleri rutin olarak verilmektedir. </a:t>
            </a:r>
          </a:p>
        </p:txBody>
      </p:sp>
      <p:sp>
        <p:nvSpPr>
          <p:cNvPr id="4" name="Metin kutusu 3"/>
          <p:cNvSpPr txBox="1"/>
          <p:nvPr/>
        </p:nvSpPr>
        <p:spPr>
          <a:xfrm>
            <a:off x="1394084" y="1064303"/>
            <a:ext cx="9803567" cy="461665"/>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ANA ÇOCUK SAĞLIĞI</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1099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7A6CF7C-5A3C-41A3-9EA6-CD617E2A026E}"/>
              </a:ext>
            </a:extLst>
          </p:cNvPr>
          <p:cNvSpPr>
            <a:spLocks noGrp="1"/>
          </p:cNvSpPr>
          <p:nvPr>
            <p:ph idx="1"/>
          </p:nvPr>
        </p:nvSpPr>
        <p:spPr>
          <a:xfrm>
            <a:off x="1097280" y="1845733"/>
            <a:ext cx="10058400" cy="4270253"/>
          </a:xfrm>
        </p:spPr>
        <p:txBody>
          <a:bodyPr>
            <a:normAutofit lnSpcReduction="10000"/>
          </a:bodyPr>
          <a:lstStyle/>
          <a:p>
            <a:pPr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Ülkemizin önemli sağlık sorunlarının başında gelen anne ve bebek ölüm hızlarının en aza indirilmesi, gelişmiş ülkeler seviyesine getirilmesi için 1985 yılında ulusal aşı kampanyaları başlatılmıştır. </a:t>
            </a:r>
            <a:endParaRPr lang="tr-TR" dirty="0" smtClean="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Hizmetlerin </a:t>
            </a:r>
            <a:r>
              <a:rPr lang="tr-TR" dirty="0">
                <a:latin typeface="Times New Roman" panose="02020603050405020304" pitchFamily="18" charset="0"/>
                <a:cs typeface="Times New Roman" panose="02020603050405020304" pitchFamily="18" charset="0"/>
              </a:rPr>
              <a:t>yürütülmesinde ulusal kamu kuruluşları, kamu yararına çalışan sivil toplum örgütleri, </a:t>
            </a:r>
            <a:endParaRPr lang="tr-TR" dirty="0" smtClean="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Dünya </a:t>
            </a:r>
            <a:r>
              <a:rPr lang="tr-TR" dirty="0">
                <a:latin typeface="Times New Roman" panose="02020603050405020304" pitchFamily="18" charset="0"/>
                <a:cs typeface="Times New Roman" panose="02020603050405020304" pitchFamily="18" charset="0"/>
              </a:rPr>
              <a:t>Sağlık Örgütü, </a:t>
            </a:r>
            <a:endParaRPr lang="tr-TR" dirty="0" smtClean="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Birleşmiş </a:t>
            </a:r>
            <a:r>
              <a:rPr lang="tr-TR" dirty="0">
                <a:latin typeface="Times New Roman" panose="02020603050405020304" pitchFamily="18" charset="0"/>
                <a:cs typeface="Times New Roman" panose="02020603050405020304" pitchFamily="18" charset="0"/>
              </a:rPr>
              <a:t>Milletler Çocuklara Yardım Fonu (UNICEF), </a:t>
            </a:r>
            <a:endParaRPr lang="tr-TR" dirty="0" smtClean="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Birleşmiş </a:t>
            </a:r>
            <a:r>
              <a:rPr lang="tr-TR" dirty="0">
                <a:latin typeface="Times New Roman" panose="02020603050405020304" pitchFamily="18" charset="0"/>
                <a:cs typeface="Times New Roman" panose="02020603050405020304" pitchFamily="18" charset="0"/>
              </a:rPr>
              <a:t>Milletler Nüfus Fonu (UNFPA),  </a:t>
            </a:r>
            <a:endParaRPr lang="tr-TR" dirty="0" smtClean="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Avrupa </a:t>
            </a:r>
            <a:r>
              <a:rPr lang="tr-TR" dirty="0">
                <a:latin typeface="Times New Roman" panose="02020603050405020304" pitchFamily="18" charset="0"/>
                <a:cs typeface="Times New Roman" panose="02020603050405020304" pitchFamily="18" charset="0"/>
              </a:rPr>
              <a:t>Birliği gibi uluslararası kuruluşlarla işbirliği yapılmaktadır. Bu hizmetleri yürüten, sağlık personelinin bilgi ve becerisini geliştirmek amacıyla hizmet içi eğitim programları düzenlenmektedir. </a:t>
            </a:r>
            <a:endParaRPr lang="tr-TR" dirty="0" smtClean="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Ayrıca </a:t>
            </a:r>
            <a:r>
              <a:rPr lang="tr-TR" dirty="0">
                <a:latin typeface="Times New Roman" panose="02020603050405020304" pitchFamily="18" charset="0"/>
                <a:cs typeface="Times New Roman" panose="02020603050405020304" pitchFamily="18" charset="0"/>
              </a:rPr>
              <a:t>toplumun bilgilendirilmesi ve bilinçlendirilmesi amacıyla halk eğitim çalışmaları yürütülmektedir. </a:t>
            </a:r>
          </a:p>
        </p:txBody>
      </p:sp>
      <p:sp>
        <p:nvSpPr>
          <p:cNvPr id="4" name="Metin kutusu 3"/>
          <p:cNvSpPr txBox="1"/>
          <p:nvPr/>
        </p:nvSpPr>
        <p:spPr>
          <a:xfrm>
            <a:off x="1394084" y="1064303"/>
            <a:ext cx="9803567" cy="461665"/>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ANA ÇOCUK SAĞLIĞI</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1792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CEF286B-97D8-4217-8BBD-DEF04C513195}"/>
              </a:ext>
            </a:extLst>
          </p:cNvPr>
          <p:cNvSpPr>
            <a:spLocks noGrp="1"/>
          </p:cNvSpPr>
          <p:nvPr>
            <p:ph idx="1"/>
          </p:nvPr>
        </p:nvSpPr>
        <p:spPr>
          <a:xfrm>
            <a:off x="1079292" y="2188564"/>
            <a:ext cx="10274508" cy="3988399"/>
          </a:xfrm>
        </p:spPr>
        <p:txBody>
          <a:bodyPr/>
          <a:lstStyle/>
          <a:p>
            <a:pPr algn="just">
              <a:lnSpc>
                <a:spcPct val="10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Türkiye’de çocukların ve doğurganlık çağındaki kadınların nüfus içinde büyük yer tutması, bebek, çocuk ve anne ölüm hızlarının yüksek olması, aile planlaması hizmetlerine olan talebin yaygınlığı, doğum öncesi ve sonrası bakım hizmetlerinin yetersizliği gibi nedenlerle ana-çocuk sağlığı ve aile planlaması hizmetlerine hükümet politikalarında öncelik verilmektedir. </a:t>
            </a:r>
            <a:endParaRPr lang="tr-TR" dirty="0" smtClean="0">
              <a:latin typeface="Times New Roman" panose="02020603050405020304" pitchFamily="18" charset="0"/>
              <a:cs typeface="Times New Roman" panose="02020603050405020304" pitchFamily="18" charset="0"/>
            </a:endParaRPr>
          </a:p>
          <a:p>
            <a:pPr algn="just">
              <a:lnSpc>
                <a:spcPct val="100000"/>
              </a:lnSpc>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Türkiye’de </a:t>
            </a:r>
            <a:r>
              <a:rPr lang="tr-TR" dirty="0">
                <a:latin typeface="Times New Roman" panose="02020603050405020304" pitchFamily="18" charset="0"/>
                <a:cs typeface="Times New Roman" panose="02020603050405020304" pitchFamily="18" charset="0"/>
              </a:rPr>
              <a:t>kadın ve üreme sağlığı ile çocuk ve ergen sağlığı konularında yürütülen proje ve programlardan bazıları şunlardır: </a:t>
            </a:r>
            <a:endParaRPr lang="tr-TR" dirty="0" smtClean="0">
              <a:latin typeface="Times New Roman" panose="02020603050405020304" pitchFamily="18" charset="0"/>
              <a:cs typeface="Times New Roman" panose="02020603050405020304" pitchFamily="18" charset="0"/>
            </a:endParaRPr>
          </a:p>
          <a:p>
            <a:pPr marL="457200" lvl="0" indent="-457200" algn="just">
              <a:lnSpc>
                <a:spcPct val="100000"/>
              </a:lnSpc>
              <a:buClr>
                <a:srgbClr val="E48312"/>
              </a:buClr>
              <a:buFont typeface="+mj-lt"/>
              <a:buAutoNum type="arabicPeriod"/>
            </a:pPr>
            <a:r>
              <a:rPr lang="tr-TR" b="1" dirty="0">
                <a:solidFill>
                  <a:srgbClr val="000000">
                    <a:lumMod val="75000"/>
                    <a:lumOff val="25000"/>
                  </a:srgbClr>
                </a:solidFill>
                <a:latin typeface="Times New Roman" panose="02020603050405020304" pitchFamily="18" charset="0"/>
                <a:cs typeface="Times New Roman" panose="02020603050405020304" pitchFamily="18" charset="0"/>
              </a:rPr>
              <a:t>Yenidoğan Canlandırması Programı (NRP): </a:t>
            </a:r>
            <a:r>
              <a:rPr lang="tr-TR" dirty="0">
                <a:solidFill>
                  <a:srgbClr val="000000">
                    <a:lumMod val="75000"/>
                    <a:lumOff val="25000"/>
                  </a:srgbClr>
                </a:solidFill>
                <a:latin typeface="Times New Roman" panose="02020603050405020304" pitchFamily="18" charset="0"/>
                <a:cs typeface="Times New Roman" panose="02020603050405020304" pitchFamily="18" charset="0"/>
              </a:rPr>
              <a:t>Yeni doğana optimal yaklaşım sağlanması, yurt çapında doğum eyleminde görev alan tüm sağlık personelinin standart bir </a:t>
            </a:r>
            <a:r>
              <a:rPr lang="tr-TR" dirty="0" err="1">
                <a:solidFill>
                  <a:srgbClr val="000000">
                    <a:lumMod val="75000"/>
                    <a:lumOff val="25000"/>
                  </a:srgbClr>
                </a:solidFill>
                <a:latin typeface="Times New Roman" panose="02020603050405020304" pitchFamily="18" charset="0"/>
                <a:cs typeface="Times New Roman" panose="02020603050405020304" pitchFamily="18" charset="0"/>
              </a:rPr>
              <a:t>neonatal</a:t>
            </a:r>
            <a:r>
              <a:rPr lang="tr-TR" dirty="0">
                <a:solidFill>
                  <a:srgbClr val="000000">
                    <a:lumMod val="75000"/>
                    <a:lumOff val="25000"/>
                  </a:srgbClr>
                </a:solidFill>
                <a:latin typeface="Times New Roman" panose="02020603050405020304" pitchFamily="18" charset="0"/>
                <a:cs typeface="Times New Roman" panose="02020603050405020304" pitchFamily="18" charset="0"/>
              </a:rPr>
              <a:t> </a:t>
            </a:r>
            <a:r>
              <a:rPr lang="tr-TR" dirty="0" err="1">
                <a:solidFill>
                  <a:srgbClr val="000000">
                    <a:lumMod val="75000"/>
                    <a:lumOff val="25000"/>
                  </a:srgbClr>
                </a:solidFill>
                <a:latin typeface="Times New Roman" panose="02020603050405020304" pitchFamily="18" charset="0"/>
                <a:cs typeface="Times New Roman" panose="02020603050405020304" pitchFamily="18" charset="0"/>
              </a:rPr>
              <a:t>resüsitasyon</a:t>
            </a:r>
            <a:r>
              <a:rPr lang="tr-TR" dirty="0">
                <a:solidFill>
                  <a:srgbClr val="000000">
                    <a:lumMod val="75000"/>
                    <a:lumOff val="25000"/>
                  </a:srgbClr>
                </a:solidFill>
                <a:latin typeface="Times New Roman" panose="02020603050405020304" pitchFamily="18" charset="0"/>
                <a:cs typeface="Times New Roman" panose="02020603050405020304" pitchFamily="18" charset="0"/>
              </a:rPr>
              <a:t> eğitimi alması, bu bilgi ve becerileri belirli aralıklarla güncellemesi hedeflenmektedir. </a:t>
            </a:r>
          </a:p>
          <a:p>
            <a:pPr algn="just">
              <a:buFont typeface="Arial" panose="020B0604020202020204" pitchFamily="34" charset="0"/>
              <a:buChar char="•"/>
            </a:pPr>
            <a:endParaRPr lang="tr-TR" dirty="0"/>
          </a:p>
        </p:txBody>
      </p:sp>
      <p:sp>
        <p:nvSpPr>
          <p:cNvPr id="4" name="Metin kutusu 3"/>
          <p:cNvSpPr txBox="1"/>
          <p:nvPr/>
        </p:nvSpPr>
        <p:spPr>
          <a:xfrm>
            <a:off x="1394084" y="1064303"/>
            <a:ext cx="9803567" cy="461665"/>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ANA ÇOCUK SAĞLIĞI</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2944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9AF21E-9D86-4FD7-A766-C56EB289FAEB}"/>
              </a:ext>
            </a:extLst>
          </p:cNvPr>
          <p:cNvSpPr>
            <a:spLocks noGrp="1"/>
          </p:cNvSpPr>
          <p:nvPr>
            <p:ph idx="1"/>
          </p:nvPr>
        </p:nvSpPr>
        <p:spPr/>
        <p:txBody>
          <a:bodyPr/>
          <a:lstStyle/>
          <a:p>
            <a:pPr marL="0" indent="0" algn="just">
              <a:lnSpc>
                <a:spcPct val="100000"/>
              </a:lnSpc>
              <a:buNone/>
            </a:pPr>
            <a:r>
              <a:rPr lang="tr-TR" b="1" dirty="0" smtClean="0">
                <a:latin typeface="Times New Roman" panose="02020603050405020304" pitchFamily="18" charset="0"/>
                <a:cs typeface="Times New Roman" panose="02020603050405020304" pitchFamily="18" charset="0"/>
              </a:rPr>
              <a:t>2. Bebek </a:t>
            </a:r>
            <a:r>
              <a:rPr lang="tr-TR" b="1" dirty="0">
                <a:latin typeface="Times New Roman" panose="02020603050405020304" pitchFamily="18" charset="0"/>
                <a:cs typeface="Times New Roman" panose="02020603050405020304" pitchFamily="18" charset="0"/>
              </a:rPr>
              <a:t>ve Çocuk İzlemleri Programı: </a:t>
            </a:r>
            <a:r>
              <a:rPr lang="tr-TR" dirty="0">
                <a:latin typeface="Times New Roman" panose="02020603050405020304" pitchFamily="18" charset="0"/>
                <a:cs typeface="Times New Roman" panose="02020603050405020304" pitchFamily="18" charset="0"/>
              </a:rPr>
              <a:t>Bebek ve çocuk izlemlerinde temel yaklaşım, hastalık ortaya çıktıktan sonra iyileştirmek için uğraşmak yerine, hastalığa zemin hazırlayan koşulların önceden saptanarak önlenmesidir. Bebek- çocuk izlemlerinin niteliğini arttırmak ve standartlarını belirlemek amacıyla “Bebek ve Çocuk İzlem Protokolleri” hazırlanmıştır. </a:t>
            </a:r>
            <a:endParaRPr lang="tr-TR" dirty="0" smtClean="0">
              <a:latin typeface="Times New Roman" panose="02020603050405020304" pitchFamily="18" charset="0"/>
              <a:cs typeface="Times New Roman" panose="02020603050405020304" pitchFamily="18" charset="0"/>
            </a:endParaRPr>
          </a:p>
          <a:p>
            <a:pPr marL="0" lvl="0" indent="0" algn="just">
              <a:lnSpc>
                <a:spcPct val="100000"/>
              </a:lnSpc>
              <a:buClr>
                <a:srgbClr val="E48312"/>
              </a:buClr>
              <a:buNone/>
            </a:pPr>
            <a:r>
              <a:rPr lang="tr-TR" b="1" dirty="0" smtClean="0">
                <a:solidFill>
                  <a:srgbClr val="000000">
                    <a:lumMod val="75000"/>
                    <a:lumOff val="25000"/>
                  </a:srgbClr>
                </a:solidFill>
                <a:latin typeface="Times New Roman" panose="02020603050405020304" pitchFamily="18" charset="0"/>
                <a:cs typeface="Times New Roman" panose="02020603050405020304" pitchFamily="18" charset="0"/>
              </a:rPr>
              <a:t>3. Yeni </a:t>
            </a:r>
            <a:r>
              <a:rPr lang="tr-TR" b="1" dirty="0">
                <a:solidFill>
                  <a:srgbClr val="000000">
                    <a:lumMod val="75000"/>
                    <a:lumOff val="25000"/>
                  </a:srgbClr>
                </a:solidFill>
                <a:latin typeface="Times New Roman" panose="02020603050405020304" pitchFamily="18" charset="0"/>
                <a:cs typeface="Times New Roman" panose="02020603050405020304" pitchFamily="18" charset="0"/>
              </a:rPr>
              <a:t>doğan Yoğun Bakım Programı: </a:t>
            </a:r>
            <a:r>
              <a:rPr lang="tr-TR" dirty="0">
                <a:solidFill>
                  <a:srgbClr val="000000">
                    <a:lumMod val="75000"/>
                    <a:lumOff val="25000"/>
                  </a:srgbClr>
                </a:solidFill>
                <a:latin typeface="Times New Roman" panose="02020603050405020304" pitchFamily="18" charset="0"/>
                <a:cs typeface="Times New Roman" panose="02020603050405020304" pitchFamily="18" charset="0"/>
              </a:rPr>
              <a:t>Yeni doğan yoğun bakım merkezlerinin planlama ve organizasyonu Türkiye Kamu Hastaneleri Kurumu’nca yürütülmektedir. Bu merkezlerde çalışması planlanan hekimlerin eğitimleri ise Çocuk ve Ergen Sağlığı Dairesince yapılmaktadır. Bu eğitimde çocuk sağlığı ve hastalıkları uzmanlarına yeni doğan yoğun bakımı ile ilgili uygulamalı kurs verilerek il düzeyinde yeni doğana doğru ve etkili müdahale imkânları sağlanması ve çocuk sağlığının gelişimine katkıda bulunulması amaçlanmaktadır. </a:t>
            </a:r>
          </a:p>
          <a:p>
            <a:pPr marL="0" indent="0" algn="just">
              <a:buNone/>
            </a:pPr>
            <a:endParaRPr lang="tr-TR" dirty="0"/>
          </a:p>
          <a:p>
            <a:pPr marL="0" indent="0" algn="just">
              <a:buNone/>
            </a:pPr>
            <a:endParaRPr lang="tr-TR" dirty="0"/>
          </a:p>
        </p:txBody>
      </p:sp>
      <p:sp>
        <p:nvSpPr>
          <p:cNvPr id="4" name="Metin kutusu 3"/>
          <p:cNvSpPr txBox="1"/>
          <p:nvPr/>
        </p:nvSpPr>
        <p:spPr>
          <a:xfrm>
            <a:off x="1394084" y="1064303"/>
            <a:ext cx="9803567" cy="461665"/>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ANA ÇOCUK SAĞLIĞI</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5300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440DE38-F279-46A3-8DDC-BB63153AE3B2}"/>
              </a:ext>
            </a:extLst>
          </p:cNvPr>
          <p:cNvSpPr>
            <a:spLocks noGrp="1"/>
          </p:cNvSpPr>
          <p:nvPr>
            <p:ph idx="1"/>
          </p:nvPr>
        </p:nvSpPr>
        <p:spPr>
          <a:xfrm>
            <a:off x="734518" y="1948721"/>
            <a:ext cx="10619282" cy="4228242"/>
          </a:xfrm>
        </p:spPr>
        <p:txBody>
          <a:bodyPr/>
          <a:lstStyle/>
          <a:p>
            <a:pPr marL="0" indent="0" algn="just">
              <a:buNone/>
            </a:pPr>
            <a:r>
              <a:rPr lang="tr-TR" b="1" dirty="0" smtClean="0">
                <a:latin typeface="Times New Roman" panose="02020603050405020304" pitchFamily="18" charset="0"/>
                <a:cs typeface="Times New Roman" panose="02020603050405020304" pitchFamily="18" charset="0"/>
              </a:rPr>
              <a:t>4. </a:t>
            </a:r>
            <a:r>
              <a:rPr lang="tr-TR" b="1" dirty="0" err="1" smtClean="0">
                <a:latin typeface="Times New Roman" panose="02020603050405020304" pitchFamily="18" charset="0"/>
                <a:cs typeface="Times New Roman" panose="02020603050405020304" pitchFamily="18" charset="0"/>
              </a:rPr>
              <a:t>Neonatal</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Tarama Programı (</a:t>
            </a:r>
            <a:r>
              <a:rPr lang="tr-TR" b="1" dirty="0" err="1">
                <a:latin typeface="Times New Roman" panose="02020603050405020304" pitchFamily="18" charset="0"/>
                <a:cs typeface="Times New Roman" panose="02020603050405020304" pitchFamily="18" charset="0"/>
              </a:rPr>
              <a:t>Fenilketonüri</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Konjenital</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Hipotiroidi</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Biyotinidaz</a:t>
            </a:r>
            <a:r>
              <a:rPr lang="tr-TR" b="1" dirty="0">
                <a:latin typeface="Times New Roman" panose="02020603050405020304" pitchFamily="18" charset="0"/>
                <a:cs typeface="Times New Roman" panose="02020603050405020304" pitchFamily="18" charset="0"/>
              </a:rPr>
              <a:t> Eksikliği): </a:t>
            </a:r>
            <a:r>
              <a:rPr lang="tr-TR" dirty="0">
                <a:latin typeface="Times New Roman" panose="02020603050405020304" pitchFamily="18" charset="0"/>
                <a:cs typeface="Times New Roman" panose="02020603050405020304" pitchFamily="18" charset="0"/>
              </a:rPr>
              <a:t>Tarama programları, toplumlarda önemli hastalıkları erken dönemde tarama testleri ile yakalamayı amaçlar. Bu amaçla Sağlık Bakanlığı tarafından Türkiye genelinde </a:t>
            </a:r>
            <a:r>
              <a:rPr lang="tr-TR" dirty="0" err="1">
                <a:latin typeface="Times New Roman" panose="02020603050405020304" pitchFamily="18" charset="0"/>
                <a:cs typeface="Times New Roman" panose="02020603050405020304" pitchFamily="18" charset="0"/>
              </a:rPr>
              <a:t>Neonatal</a:t>
            </a:r>
            <a:r>
              <a:rPr lang="tr-TR" dirty="0">
                <a:latin typeface="Times New Roman" panose="02020603050405020304" pitchFamily="18" charset="0"/>
                <a:cs typeface="Times New Roman" panose="02020603050405020304" pitchFamily="18" charset="0"/>
              </a:rPr>
              <a:t> Tarama Programı kapsamında tüm yeni doğanların </a:t>
            </a:r>
            <a:r>
              <a:rPr lang="tr-TR" dirty="0" err="1">
                <a:latin typeface="Times New Roman" panose="02020603050405020304" pitchFamily="18" charset="0"/>
                <a:cs typeface="Times New Roman" panose="02020603050405020304" pitchFamily="18" charset="0"/>
              </a:rPr>
              <a:t>konjenital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hipotiroidi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biyotinidaz</a:t>
            </a:r>
            <a:r>
              <a:rPr lang="tr-TR" dirty="0">
                <a:latin typeface="Times New Roman" panose="02020603050405020304" pitchFamily="18" charset="0"/>
                <a:cs typeface="Times New Roman" panose="02020603050405020304" pitchFamily="18" charset="0"/>
              </a:rPr>
              <a:t> eksikliği ve </a:t>
            </a:r>
            <a:r>
              <a:rPr lang="tr-TR" dirty="0" err="1">
                <a:latin typeface="Times New Roman" panose="02020603050405020304" pitchFamily="18" charset="0"/>
                <a:cs typeface="Times New Roman" panose="02020603050405020304" pitchFamily="18" charset="0"/>
              </a:rPr>
              <a:t>fenilketonüri</a:t>
            </a:r>
            <a:r>
              <a:rPr lang="tr-TR" dirty="0">
                <a:latin typeface="Times New Roman" panose="02020603050405020304" pitchFamily="18" charset="0"/>
                <a:cs typeface="Times New Roman" panose="02020603050405020304" pitchFamily="18" charset="0"/>
              </a:rPr>
              <a:t> yönünden taraması yapılır. Bu tarama programının amacı; </a:t>
            </a:r>
          </a:p>
          <a:p>
            <a:pPr marL="0" indent="0" algn="just">
              <a:buNone/>
            </a:pPr>
            <a:r>
              <a:rPr lang="tr-TR" dirty="0">
                <a:latin typeface="Times New Roman" panose="02020603050405020304" pitchFamily="18" charset="0"/>
                <a:cs typeface="Times New Roman" panose="02020603050405020304" pitchFamily="18" charset="0"/>
              </a:rPr>
              <a:t>-Oluşacak zekâ geriliği, beyin hasarı ve geri dönüşümsüz zararları engelleyerek topluma getirdiği ekonomik yükü önlemek, </a:t>
            </a:r>
          </a:p>
          <a:p>
            <a:pPr marL="0" indent="0" algn="just">
              <a:buNone/>
            </a:pPr>
            <a:r>
              <a:rPr lang="tr-TR" dirty="0">
                <a:latin typeface="Times New Roman" panose="02020603050405020304" pitchFamily="18" charset="0"/>
                <a:cs typeface="Times New Roman" panose="02020603050405020304" pitchFamily="18" charset="0"/>
              </a:rPr>
              <a:t>-Akraba evliliklerinin azaltılması konusunda toplum bilincini artırmak, </a:t>
            </a:r>
          </a:p>
          <a:p>
            <a:pPr marL="0" indent="0" algn="just">
              <a:buNone/>
            </a:pPr>
            <a:r>
              <a:rPr lang="tr-TR" dirty="0">
                <a:latin typeface="Times New Roman" panose="02020603050405020304" pitchFamily="18" charset="0"/>
                <a:cs typeface="Times New Roman" panose="02020603050405020304" pitchFamily="18" charset="0"/>
              </a:rPr>
              <a:t>-Tanı konan bebeklerde bu hastalıklar nedeniyle oluşacak rahatsızlıkları önlemek amacıyla uygun tedaviye başlamak ve böylece belli bir zekâ seviyesine ulaşmalarını sağlamaktır. </a:t>
            </a:r>
          </a:p>
        </p:txBody>
      </p:sp>
      <p:sp>
        <p:nvSpPr>
          <p:cNvPr id="5" name="Metin kutusu 4"/>
          <p:cNvSpPr txBox="1"/>
          <p:nvPr/>
        </p:nvSpPr>
        <p:spPr>
          <a:xfrm>
            <a:off x="1394084" y="1064303"/>
            <a:ext cx="9803567" cy="461665"/>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ANA ÇOCUK SAĞLIĞI</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4382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B4A883C-2372-4D1A-93E0-652F67347B21}"/>
              </a:ext>
            </a:extLst>
          </p:cNvPr>
          <p:cNvSpPr>
            <a:spLocks noGrp="1"/>
          </p:cNvSpPr>
          <p:nvPr>
            <p:ph idx="1"/>
          </p:nvPr>
        </p:nvSpPr>
        <p:spPr/>
        <p:txBody>
          <a:bodyPr/>
          <a:lstStyle/>
          <a:p>
            <a:pPr marL="0" indent="0" algn="just">
              <a:lnSpc>
                <a:spcPct val="100000"/>
              </a:lnSpc>
              <a:buNone/>
            </a:pPr>
            <a:r>
              <a:rPr lang="tr-TR" b="1" dirty="0" smtClean="0">
                <a:latin typeface="Times New Roman" panose="02020603050405020304" pitchFamily="18" charset="0"/>
                <a:cs typeface="Times New Roman" panose="02020603050405020304" pitchFamily="18" charset="0"/>
              </a:rPr>
              <a:t>5. İşitme </a:t>
            </a:r>
            <a:r>
              <a:rPr lang="tr-TR" b="1" dirty="0">
                <a:latin typeface="Times New Roman" panose="02020603050405020304" pitchFamily="18" charset="0"/>
                <a:cs typeface="Times New Roman" panose="02020603050405020304" pitchFamily="18" charset="0"/>
              </a:rPr>
              <a:t>Taraması Programı: </a:t>
            </a:r>
            <a:r>
              <a:rPr lang="tr-TR" dirty="0">
                <a:latin typeface="Times New Roman" panose="02020603050405020304" pitchFamily="18" charset="0"/>
                <a:cs typeface="Times New Roman" panose="02020603050405020304" pitchFamily="18" charset="0"/>
              </a:rPr>
              <a:t>Bu programla işitme kaybıyla doğan ya da doğum sonrası dönemde işitme kaybı ortaya çıkan çocuklarda, işitme kaybının çocuğun konuşma gelişimini etkilemeden, psikolojik ve sosyal açıdan sağlıklı bir birey olarak toplumdaki yerini almasını sağlayacak şekilde erkenden saptanması, bu konunun önemi konusunda sağlık personelinin ve toplumun bilinçlendirilmesi amaçlanmıştır</a:t>
            </a:r>
            <a:r>
              <a:rPr lang="tr-TR" dirty="0" smtClean="0">
                <a:latin typeface="Times New Roman" panose="02020603050405020304" pitchFamily="18" charset="0"/>
                <a:cs typeface="Times New Roman" panose="02020603050405020304" pitchFamily="18" charset="0"/>
              </a:rPr>
              <a:t>.</a:t>
            </a:r>
          </a:p>
          <a:p>
            <a:pPr marL="0" lvl="0" indent="0" algn="just">
              <a:lnSpc>
                <a:spcPct val="100000"/>
              </a:lnSpc>
              <a:buClr>
                <a:srgbClr val="E48312"/>
              </a:buClr>
              <a:buNone/>
            </a:pPr>
            <a:r>
              <a:rPr lang="tr-TR" b="1" dirty="0" smtClean="0">
                <a:solidFill>
                  <a:srgbClr val="000000">
                    <a:lumMod val="75000"/>
                    <a:lumOff val="25000"/>
                  </a:srgbClr>
                </a:solidFill>
                <a:latin typeface="Times New Roman" panose="02020603050405020304" pitchFamily="18" charset="0"/>
                <a:cs typeface="Times New Roman" panose="02020603050405020304" pitchFamily="18" charset="0"/>
              </a:rPr>
              <a:t>6. Gelişimsel </a:t>
            </a:r>
            <a:r>
              <a:rPr lang="tr-TR" b="1" dirty="0">
                <a:solidFill>
                  <a:srgbClr val="000000">
                    <a:lumMod val="75000"/>
                    <a:lumOff val="25000"/>
                  </a:srgbClr>
                </a:solidFill>
                <a:latin typeface="Times New Roman" panose="02020603050405020304" pitchFamily="18" charset="0"/>
                <a:cs typeface="Times New Roman" panose="02020603050405020304" pitchFamily="18" charset="0"/>
              </a:rPr>
              <a:t>Kalça </a:t>
            </a:r>
            <a:r>
              <a:rPr lang="tr-TR" b="1" dirty="0" err="1">
                <a:solidFill>
                  <a:srgbClr val="000000">
                    <a:lumMod val="75000"/>
                    <a:lumOff val="25000"/>
                  </a:srgbClr>
                </a:solidFill>
                <a:latin typeface="Times New Roman" panose="02020603050405020304" pitchFamily="18" charset="0"/>
                <a:cs typeface="Times New Roman" panose="02020603050405020304" pitchFamily="18" charset="0"/>
              </a:rPr>
              <a:t>Displazisi</a:t>
            </a:r>
            <a:r>
              <a:rPr lang="tr-TR" b="1" dirty="0">
                <a:solidFill>
                  <a:srgbClr val="000000">
                    <a:lumMod val="75000"/>
                    <a:lumOff val="25000"/>
                  </a:srgbClr>
                </a:solidFill>
                <a:latin typeface="Times New Roman" panose="02020603050405020304" pitchFamily="18" charset="0"/>
                <a:cs typeface="Times New Roman" panose="02020603050405020304" pitchFamily="18" charset="0"/>
              </a:rPr>
              <a:t> Erken Tanı ve Tedavi Programı: </a:t>
            </a:r>
            <a:r>
              <a:rPr lang="tr-TR" dirty="0">
                <a:solidFill>
                  <a:srgbClr val="000000">
                    <a:lumMod val="75000"/>
                    <a:lumOff val="25000"/>
                  </a:srgbClr>
                </a:solidFill>
                <a:latin typeface="Times New Roman" panose="02020603050405020304" pitchFamily="18" charset="0"/>
                <a:cs typeface="Times New Roman" panose="02020603050405020304" pitchFamily="18" charset="0"/>
              </a:rPr>
              <a:t>Yeni doğan döneminde tüm bebeklerin kalça çıkığı açısından muayenelerinin yapılması, riskli ve klinik muayenede şüpheli grubun ileri tetkik için yönlendirilmesi, tedavi gerektiren olgularda erken ve uygun tedavinin başlatılması, kalça çıkığı için yapılacak cerrahi tedavi sayısı ve muhtemel komplikasyonların en aza indirilmesi amaçlanmaktadır. </a:t>
            </a:r>
          </a:p>
          <a:p>
            <a:pPr marL="0" indent="0" algn="just">
              <a:buNone/>
            </a:pPr>
            <a:endParaRPr lang="tr-TR" dirty="0"/>
          </a:p>
        </p:txBody>
      </p:sp>
      <p:sp>
        <p:nvSpPr>
          <p:cNvPr id="4" name="Metin kutusu 3"/>
          <p:cNvSpPr txBox="1"/>
          <p:nvPr/>
        </p:nvSpPr>
        <p:spPr>
          <a:xfrm>
            <a:off x="1394084" y="1064303"/>
            <a:ext cx="9803567" cy="461665"/>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ANA ÇOCUK SAĞLIĞI</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59099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5FB1607-D55F-431F-A98E-137309F5BA0F}"/>
              </a:ext>
            </a:extLst>
          </p:cNvPr>
          <p:cNvSpPr>
            <a:spLocks noGrp="1"/>
          </p:cNvSpPr>
          <p:nvPr>
            <p:ph idx="1"/>
          </p:nvPr>
        </p:nvSpPr>
        <p:spPr>
          <a:xfrm>
            <a:off x="869430" y="2038662"/>
            <a:ext cx="10484370" cy="4138301"/>
          </a:xfrm>
        </p:spPr>
        <p:txBody>
          <a:bodyPr>
            <a:normAutofit lnSpcReduction="10000"/>
          </a:bodyPr>
          <a:lstStyle/>
          <a:p>
            <a:pPr marL="0" indent="0" algn="just">
              <a:lnSpc>
                <a:spcPct val="100000"/>
              </a:lnSpc>
              <a:buNone/>
            </a:pPr>
            <a:r>
              <a:rPr lang="tr-TR" b="1" dirty="0" smtClean="0">
                <a:latin typeface="Times New Roman" panose="02020603050405020304" pitchFamily="18" charset="0"/>
                <a:cs typeface="Times New Roman" panose="02020603050405020304" pitchFamily="18" charset="0"/>
              </a:rPr>
              <a:t>7. Anne </a:t>
            </a:r>
            <a:r>
              <a:rPr lang="tr-TR" b="1" dirty="0">
                <a:latin typeface="Times New Roman" panose="02020603050405020304" pitchFamily="18" charset="0"/>
                <a:cs typeface="Times New Roman" panose="02020603050405020304" pitchFamily="18" charset="0"/>
              </a:rPr>
              <a:t>Sütünün Teşviki ve Bebek Dostu Sağlık Kuruluşları Programı: </a:t>
            </a:r>
            <a:r>
              <a:rPr lang="tr-TR" dirty="0">
                <a:latin typeface="Times New Roman" panose="02020603050405020304" pitchFamily="18" charset="0"/>
                <a:cs typeface="Times New Roman" panose="02020603050405020304" pitchFamily="18" charset="0"/>
              </a:rPr>
              <a:t>Doğumu izleyen ilk 18 aylık dönemde bebeğin beslenme tarzı çocuğun daha sonraki fiziksel, zihinsel ve sosyal gelişimi açısından çok büyük önem taşır. </a:t>
            </a:r>
            <a:endParaRPr lang="tr-TR" dirty="0" smtClean="0">
              <a:latin typeface="Times New Roman" panose="02020603050405020304" pitchFamily="18" charset="0"/>
              <a:cs typeface="Times New Roman" panose="02020603050405020304" pitchFamily="18" charset="0"/>
            </a:endParaRPr>
          </a:p>
          <a:p>
            <a:pPr algn="just">
              <a:lnSpc>
                <a:spcPct val="100000"/>
              </a:lnSpc>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Dünya </a:t>
            </a:r>
            <a:r>
              <a:rPr lang="tr-TR" dirty="0">
                <a:latin typeface="Times New Roman" panose="02020603050405020304" pitchFamily="18" charset="0"/>
                <a:cs typeface="Times New Roman" panose="02020603050405020304" pitchFamily="18" charset="0"/>
              </a:rPr>
              <a:t>Sağlık Örgütü’nün önerdiği ve yürütülen programa göre verilen temel mesaj; bebeklerin doğumdan hemen sonra emzirmeye başlatılması, ilk 6 ay sadece anne sütü verilmesi ve 6. aydan sonra uygun besinlerle beraber emzirmenin 2 yaşına kadar </a:t>
            </a:r>
            <a:r>
              <a:rPr lang="tr-TR" dirty="0" smtClean="0">
                <a:latin typeface="Times New Roman" panose="02020603050405020304" pitchFamily="18" charset="0"/>
                <a:cs typeface="Times New Roman" panose="02020603050405020304" pitchFamily="18" charset="0"/>
              </a:rPr>
              <a:t>sürdürülmesidir.</a:t>
            </a:r>
          </a:p>
          <a:p>
            <a:pPr algn="just">
              <a:lnSpc>
                <a:spcPct val="100000"/>
              </a:lnSpc>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Türkiye’de </a:t>
            </a:r>
            <a:r>
              <a:rPr lang="tr-TR" dirty="0">
                <a:latin typeface="Times New Roman" panose="02020603050405020304" pitchFamily="18" charset="0"/>
                <a:cs typeface="Times New Roman" panose="02020603050405020304" pitchFamily="18" charset="0"/>
              </a:rPr>
              <a:t>emzirmenin desteklenmesi çalışmalarının temel amacı emzirmenin korunması, özendirilmesi ve desteklenmesi olup “Anne Sütünün Teşviki ve Bebek Dostu Sağlık Kuruluşları Programı”  adı altında sürdürülmektedir. </a:t>
            </a:r>
            <a:endParaRPr lang="tr-TR" dirty="0" smtClean="0">
              <a:latin typeface="Times New Roman" panose="02020603050405020304" pitchFamily="18" charset="0"/>
              <a:cs typeface="Times New Roman" panose="02020603050405020304" pitchFamily="18" charset="0"/>
            </a:endParaRPr>
          </a:p>
          <a:p>
            <a:pPr algn="just">
              <a:lnSpc>
                <a:spcPct val="100000"/>
              </a:lnSpc>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kapsamda, doğum yapılan bütün hastanelere tek tek ulaşılması hedeflenmiştir. Programın amacı, eğitimli sağlık personeli yardımıyla annelerin bebeklerini erken emzirmeye başlamalarını sağlamak ve emzirmeyi sürdürmeleri için desteklemektir.</a:t>
            </a:r>
          </a:p>
        </p:txBody>
      </p:sp>
      <p:sp>
        <p:nvSpPr>
          <p:cNvPr id="4" name="Metin kutusu 3"/>
          <p:cNvSpPr txBox="1"/>
          <p:nvPr/>
        </p:nvSpPr>
        <p:spPr>
          <a:xfrm>
            <a:off x="1394084" y="1064303"/>
            <a:ext cx="9803567" cy="461665"/>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ANA ÇOCUK SAĞLIĞI</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4317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3C3FCD-F531-46A4-94B1-0941C1CA29AB}"/>
              </a:ext>
            </a:extLst>
          </p:cNvPr>
          <p:cNvSpPr>
            <a:spLocks noGrp="1"/>
          </p:cNvSpPr>
          <p:nvPr>
            <p:ph idx="1"/>
          </p:nvPr>
        </p:nvSpPr>
        <p:spPr>
          <a:xfrm>
            <a:off x="749508" y="1813810"/>
            <a:ext cx="10769184" cy="4453094"/>
          </a:xfrm>
        </p:spPr>
        <p:txBody>
          <a:bodyPr>
            <a:normAutofit/>
          </a:bodyPr>
          <a:lstStyle/>
          <a:p>
            <a:pPr marL="0" indent="0" algn="just">
              <a:buNone/>
            </a:pPr>
            <a:r>
              <a:rPr lang="tr-TR" b="1" dirty="0" smtClean="0">
                <a:latin typeface="Times New Roman" panose="02020603050405020304" pitchFamily="18" charset="0"/>
                <a:cs typeface="Times New Roman" panose="02020603050405020304" pitchFamily="18" charset="0"/>
              </a:rPr>
              <a:t>8. Emzirmenin </a:t>
            </a:r>
            <a:r>
              <a:rPr lang="tr-TR" b="1" dirty="0">
                <a:latin typeface="Times New Roman" panose="02020603050405020304" pitchFamily="18" charset="0"/>
                <a:cs typeface="Times New Roman" panose="02020603050405020304" pitchFamily="18" charset="0"/>
              </a:rPr>
              <a:t>Korunması, Özendirilmesi, Desteklenmesi ile Demir Yetersizliği Anemisinin Önlenmesi ve Kontrolü Programı: </a:t>
            </a:r>
            <a:r>
              <a:rPr lang="tr-TR" dirty="0">
                <a:latin typeface="Times New Roman" panose="02020603050405020304" pitchFamily="18" charset="0"/>
                <a:cs typeface="Times New Roman" panose="02020603050405020304" pitchFamily="18" charset="0"/>
              </a:rPr>
              <a:t>Demir yetersizliği anemisi; tüm yeni doğan bebeklerin doğumdan hemen sonra emzirilmeye başlanması, ilk 6 ay sadece anne sütü verilmesi, daha sonra da uygun ve yeterli miktardaki ek besinlerle beraber emzirmeni sürdürülmesi ile önlenebilir. Ülkemiz için önemli bir beslenme ve halk sağlığı sorunu olan demir yetersizliği anemisinin çözümü için ülke düzeyinde;</a:t>
            </a:r>
          </a:p>
          <a:p>
            <a:pPr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Toplumun demir yetersizliği konusunda bilinçlendirilmesi,</a:t>
            </a:r>
          </a:p>
          <a:p>
            <a:pPr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Bebeklerin ilk 6 ay anne sütü almasının sağlanması,</a:t>
            </a:r>
          </a:p>
          <a:p>
            <a:pPr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6. ayın sonunda uygun ve yeterli miktarda ek besine geçilerek, emzirmenin 2 yaşına kadar sürdürülmesi,</a:t>
            </a:r>
          </a:p>
          <a:p>
            <a:pPr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4-12 ay arası her bebeğe </a:t>
            </a:r>
            <a:r>
              <a:rPr lang="tr-TR" dirty="0" err="1">
                <a:latin typeface="Times New Roman" panose="02020603050405020304" pitchFamily="18" charset="0"/>
                <a:cs typeface="Times New Roman" panose="02020603050405020304" pitchFamily="18" charset="0"/>
              </a:rPr>
              <a:t>profilaktik</a:t>
            </a:r>
            <a:r>
              <a:rPr lang="tr-TR" dirty="0">
                <a:latin typeface="Times New Roman" panose="02020603050405020304" pitchFamily="18" charset="0"/>
                <a:cs typeface="Times New Roman" panose="02020603050405020304" pitchFamily="18" charset="0"/>
              </a:rPr>
              <a:t> amaçlı ücretsiz demir desteği sağlanması,</a:t>
            </a:r>
          </a:p>
          <a:p>
            <a:pPr algn="just">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13-24 ay anemisi olan bebeklere demir tedavisi önerilmesi amacıyla “</a:t>
            </a:r>
            <a:r>
              <a:rPr lang="tr-TR" dirty="0" smtClean="0">
                <a:latin typeface="Times New Roman" panose="02020603050405020304" pitchFamily="18" charset="0"/>
                <a:cs typeface="Times New Roman" panose="02020603050405020304" pitchFamily="18" charset="0"/>
              </a:rPr>
              <a:t>Demir Gibi </a:t>
            </a:r>
            <a:r>
              <a:rPr lang="tr-TR" dirty="0">
                <a:latin typeface="Times New Roman" panose="02020603050405020304" pitchFamily="18" charset="0"/>
                <a:cs typeface="Times New Roman" panose="02020603050405020304" pitchFamily="18" charset="0"/>
              </a:rPr>
              <a:t>Türkiye” projesi başlatılmıştır.</a:t>
            </a:r>
          </a:p>
        </p:txBody>
      </p:sp>
      <p:sp>
        <p:nvSpPr>
          <p:cNvPr id="4" name="Metin kutusu 3"/>
          <p:cNvSpPr txBox="1"/>
          <p:nvPr/>
        </p:nvSpPr>
        <p:spPr>
          <a:xfrm>
            <a:off x="1394084" y="1064303"/>
            <a:ext cx="9803567" cy="461665"/>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ANA ÇOCUK SAĞLIĞI</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2436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A0A6756-AA39-490F-8014-3F1C22806E5A}"/>
              </a:ext>
            </a:extLst>
          </p:cNvPr>
          <p:cNvSpPr>
            <a:spLocks noGrp="1"/>
          </p:cNvSpPr>
          <p:nvPr>
            <p:ph idx="1"/>
          </p:nvPr>
        </p:nvSpPr>
        <p:spPr>
          <a:xfrm>
            <a:off x="824459" y="1873770"/>
            <a:ext cx="10529341" cy="4303193"/>
          </a:xfrm>
        </p:spPr>
        <p:txBody>
          <a:bodyPr>
            <a:normAutofit/>
          </a:bodyPr>
          <a:lstStyle/>
          <a:p>
            <a:pPr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 2011 yılında Sağlıkta </a:t>
            </a:r>
            <a:r>
              <a:rPr lang="tr-TR" dirty="0">
                <a:latin typeface="Times New Roman" panose="02020603050405020304" pitchFamily="18" charset="0"/>
                <a:cs typeface="Times New Roman" panose="02020603050405020304" pitchFamily="18" charset="0"/>
              </a:rPr>
              <a:t>Dönüşüm </a:t>
            </a:r>
            <a:r>
              <a:rPr lang="tr-TR" dirty="0" smtClean="0">
                <a:latin typeface="Times New Roman" panose="02020603050405020304" pitchFamily="18" charset="0"/>
                <a:cs typeface="Times New Roman" panose="02020603050405020304" pitchFamily="18" charset="0"/>
              </a:rPr>
              <a:t>Programı’nın </a:t>
            </a:r>
            <a:r>
              <a:rPr lang="tr-TR" dirty="0">
                <a:latin typeface="Times New Roman" panose="02020603050405020304" pitchFamily="18" charset="0"/>
                <a:cs typeface="Times New Roman" panose="02020603050405020304" pitchFamily="18" charset="0"/>
              </a:rPr>
              <a:t>hedefleri doğrultusunda, Sağlık Bakanlığı dikey yapılanmayı ortadan kaldıran ve entegre sağlık hizmetini ön plana çıkaran bir yapılanma sürecine girmiştir. </a:t>
            </a:r>
            <a:endParaRPr lang="tr-TR" dirty="0" smtClean="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süreçte Sağlık Bakanlığı, planlayan ve denetleyen bir yapı hâline gelmiş, birinci basamak sağlık hizmetlerinin sunumu Türkiye Halk Sağlığı Kurumu, ikinci ve üçüncü basamak kamu hastanelerince sunulan hizmetler ise Türkiye Kamu Hastaneleri Kurumu çatısı altında gerçekleştirilmeye başlanmıştır</a:t>
            </a:r>
            <a:r>
              <a:rPr lang="tr-TR" dirty="0" smtClean="0">
                <a:latin typeface="Times New Roman" panose="02020603050405020304" pitchFamily="18" charset="0"/>
                <a:cs typeface="Times New Roman" panose="02020603050405020304" pitchFamily="18" charset="0"/>
              </a:rPr>
              <a:t>.</a:t>
            </a:r>
          </a:p>
          <a:p>
            <a:pPr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kurumların taşra yapılanmaları da oluşturularak Türkiye Halk Sağlığı Kurumu, illerde Halk Sağlığı Müdürlükleri; </a:t>
            </a:r>
            <a:endParaRPr lang="tr-TR" dirty="0" smtClean="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Türkiye </a:t>
            </a:r>
            <a:r>
              <a:rPr lang="tr-TR" dirty="0">
                <a:latin typeface="Times New Roman" panose="02020603050405020304" pitchFamily="18" charset="0"/>
                <a:cs typeface="Times New Roman" panose="02020603050405020304" pitchFamily="18" charset="0"/>
              </a:rPr>
              <a:t>Kamu Hastaneleri Kurumu ise Kamu Hastaneleri Birlikleri şeklinde örgütlenmişlerdir. </a:t>
            </a:r>
            <a:endParaRPr lang="tr-TR" dirty="0" smtClean="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Ayrıca </a:t>
            </a:r>
            <a:r>
              <a:rPr lang="tr-TR" dirty="0">
                <a:latin typeface="Times New Roman" panose="02020603050405020304" pitchFamily="18" charset="0"/>
                <a:cs typeface="Times New Roman" panose="02020603050405020304" pitchFamily="18" charset="0"/>
              </a:rPr>
              <a:t>Türkiye İlaç ve Tıbbi Cihaz Kurumu ve Türkiye Hudut ve Sahilleri Genel Müdürlüğü de bağlı kuruluşlar olarak yapılandırılmışlardır.</a:t>
            </a:r>
          </a:p>
        </p:txBody>
      </p:sp>
      <p:sp>
        <p:nvSpPr>
          <p:cNvPr id="2" name="Metin kutusu 1"/>
          <p:cNvSpPr txBox="1"/>
          <p:nvPr/>
        </p:nvSpPr>
        <p:spPr>
          <a:xfrm>
            <a:off x="1394084" y="1064303"/>
            <a:ext cx="9803567" cy="461665"/>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TÜRKİYE SAĞLIK SİSTEMİ VE ANA ÇOCUK SAĞLIĞI</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77702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E6C3316-07FF-4F6A-B393-973E2F900D6B}"/>
              </a:ext>
            </a:extLst>
          </p:cNvPr>
          <p:cNvSpPr>
            <a:spLocks noGrp="1"/>
          </p:cNvSpPr>
          <p:nvPr>
            <p:ph idx="1"/>
          </p:nvPr>
        </p:nvSpPr>
        <p:spPr>
          <a:xfrm>
            <a:off x="554636" y="1873770"/>
            <a:ext cx="10919085" cy="3718576"/>
          </a:xfrm>
        </p:spPr>
        <p:txBody>
          <a:bodyPr>
            <a:normAutofit/>
          </a:bodyPr>
          <a:lstStyle/>
          <a:p>
            <a:pPr marL="0" indent="0" algn="just">
              <a:lnSpc>
                <a:spcPct val="100000"/>
              </a:lnSpc>
              <a:buNone/>
            </a:pPr>
            <a:r>
              <a:rPr lang="tr-TR" b="1" dirty="0" smtClean="0">
                <a:latin typeface="Times New Roman" panose="02020603050405020304" pitchFamily="18" charset="0"/>
                <a:cs typeface="Times New Roman" panose="02020603050405020304" pitchFamily="18" charset="0"/>
              </a:rPr>
              <a:t>9. Bebeklerde </a:t>
            </a:r>
            <a:r>
              <a:rPr lang="tr-TR" b="1" dirty="0">
                <a:latin typeface="Times New Roman" panose="02020603050405020304" pitchFamily="18" charset="0"/>
                <a:cs typeface="Times New Roman" panose="02020603050405020304" pitchFamily="18" charset="0"/>
              </a:rPr>
              <a:t>D Vitamini Yetersizliğinin Önlenmesi ve Kemik </a:t>
            </a:r>
            <a:r>
              <a:rPr lang="tr-TR" b="1" dirty="0" smtClean="0">
                <a:latin typeface="Times New Roman" panose="02020603050405020304" pitchFamily="18" charset="0"/>
                <a:cs typeface="Times New Roman" panose="02020603050405020304" pitchFamily="18" charset="0"/>
              </a:rPr>
              <a:t>Sağlığının Geliştirilmesi </a:t>
            </a:r>
            <a:r>
              <a:rPr lang="tr-TR" b="1" dirty="0">
                <a:latin typeface="Times New Roman" panose="02020603050405020304" pitchFamily="18" charset="0"/>
                <a:cs typeface="Times New Roman" panose="02020603050405020304" pitchFamily="18" charset="0"/>
              </a:rPr>
              <a:t>Programı</a:t>
            </a:r>
            <a:r>
              <a:rPr lang="tr-TR" b="1" dirty="0" smtClean="0">
                <a:latin typeface="Times New Roman" panose="02020603050405020304" pitchFamily="18" charset="0"/>
                <a:cs typeface="Times New Roman" panose="02020603050405020304" pitchFamily="18" charset="0"/>
              </a:rPr>
              <a:t>:</a:t>
            </a:r>
          </a:p>
          <a:p>
            <a:pPr algn="just">
              <a:lnSpc>
                <a:spcPct val="100000"/>
              </a:lnSpc>
              <a:buFont typeface="Arial" panose="020B0604020202020204" pitchFamily="34" charset="0"/>
              <a:buChar char="•"/>
            </a:pPr>
            <a:r>
              <a:rPr lang="tr-TR" b="1" dirty="0" smtClean="0">
                <a:latin typeface="Times New Roman" panose="02020603050405020304" pitchFamily="18" charset="0"/>
                <a:cs typeface="Times New Roman" panose="02020603050405020304" pitchFamily="18" charset="0"/>
              </a:rPr>
              <a:t> </a:t>
            </a:r>
            <a:r>
              <a:rPr lang="fi-FI" dirty="0">
                <a:latin typeface="Times New Roman" panose="02020603050405020304" pitchFamily="18" charset="0"/>
                <a:cs typeface="Times New Roman" panose="02020603050405020304" pitchFamily="18" charset="0"/>
              </a:rPr>
              <a:t>D vitamininin, vücudun kalsiyum dengesinin korunması, kemik ve</a:t>
            </a:r>
            <a:r>
              <a:rPr lang="tr-TR" dirty="0">
                <a:latin typeface="Times New Roman" panose="02020603050405020304" pitchFamily="18" charset="0"/>
                <a:cs typeface="Times New Roman" panose="02020603050405020304" pitchFamily="18" charset="0"/>
              </a:rPr>
              <a:t> kas sağlığı olmak üzere </a:t>
            </a:r>
            <a:r>
              <a:rPr lang="tr-TR" dirty="0" err="1">
                <a:latin typeface="Times New Roman" panose="02020603050405020304" pitchFamily="18" charset="0"/>
                <a:cs typeface="Times New Roman" panose="02020603050405020304" pitchFamily="18" charset="0"/>
              </a:rPr>
              <a:t>otoimmün</a:t>
            </a:r>
            <a:r>
              <a:rPr lang="tr-TR" dirty="0">
                <a:latin typeface="Times New Roman" panose="02020603050405020304" pitchFamily="18" charset="0"/>
                <a:cs typeface="Times New Roman" panose="02020603050405020304" pitchFamily="18" charset="0"/>
              </a:rPr>
              <a:t> hastalıkların önlenmesi ve kötü huylu hücre artışının önlenmesi gibi görevleri vardır</a:t>
            </a:r>
            <a:r>
              <a:rPr lang="tr-TR" b="1" dirty="0">
                <a:latin typeface="Times New Roman" panose="02020603050405020304" pitchFamily="18" charset="0"/>
                <a:cs typeface="Times New Roman" panose="02020603050405020304" pitchFamily="18" charset="0"/>
              </a:rPr>
              <a:t>. </a:t>
            </a:r>
            <a:endParaRPr lang="tr-TR" b="1" dirty="0" smtClean="0">
              <a:latin typeface="Times New Roman" panose="02020603050405020304" pitchFamily="18" charset="0"/>
              <a:cs typeface="Times New Roman" panose="02020603050405020304" pitchFamily="18" charset="0"/>
            </a:endParaRPr>
          </a:p>
          <a:p>
            <a:pPr algn="just">
              <a:lnSpc>
                <a:spcPct val="100000"/>
              </a:lnSpc>
              <a:buFont typeface="Arial" panose="020B0604020202020204" pitchFamily="34" charset="0"/>
              <a:buChar char="•"/>
            </a:pPr>
            <a:r>
              <a:rPr lang="tr-TR" dirty="0" err="1" smtClean="0">
                <a:latin typeface="Times New Roman" panose="02020603050405020304" pitchFamily="18" charset="0"/>
                <a:cs typeface="Times New Roman" panose="02020603050405020304" pitchFamily="18" charset="0"/>
              </a:rPr>
              <a:t>Subklinik</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 vitamini yetersizliği yaygın olarak gözlenmekte ve D vitamini yetersizliğinin yarattığı sonuçlar bebek ve çocuk sağlığını olumsuz etkilemektedir. </a:t>
            </a:r>
            <a:endParaRPr lang="tr-TR" dirty="0" smtClean="0">
              <a:latin typeface="Times New Roman" panose="02020603050405020304" pitchFamily="18" charset="0"/>
              <a:cs typeface="Times New Roman" panose="02020603050405020304" pitchFamily="18" charset="0"/>
            </a:endParaRPr>
          </a:p>
          <a:p>
            <a:pPr algn="just">
              <a:lnSpc>
                <a:spcPct val="100000"/>
              </a:lnSpc>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Sorunun </a:t>
            </a:r>
            <a:r>
              <a:rPr lang="tr-TR" dirty="0">
                <a:latin typeface="Times New Roman" panose="02020603050405020304" pitchFamily="18" charset="0"/>
                <a:cs typeface="Times New Roman" panose="02020603050405020304" pitchFamily="18" charset="0"/>
              </a:rPr>
              <a:t>çözümüne yönelik olarak 23 Mayıs 2005 tarihinde “Bebeklerde D Vitamini Yetersizliğinin Önlenmesi ve Kemik Sağlığının Korunması Programı” başlatılmış olup sağlık kuruluşlarında ücretsiz olarak D vitamini desteği sağlanmaktadır.</a:t>
            </a:r>
          </a:p>
        </p:txBody>
      </p:sp>
      <p:sp>
        <p:nvSpPr>
          <p:cNvPr id="4" name="Metin kutusu 3"/>
          <p:cNvSpPr txBox="1"/>
          <p:nvPr/>
        </p:nvSpPr>
        <p:spPr>
          <a:xfrm>
            <a:off x="1394084" y="1064303"/>
            <a:ext cx="9803567" cy="461665"/>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ANA ÇOCUK SAĞLIĞI</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02375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6F38B84-26ED-4BEA-BF44-52395C347ECC}"/>
              </a:ext>
            </a:extLst>
          </p:cNvPr>
          <p:cNvSpPr>
            <a:spLocks noGrp="1"/>
          </p:cNvSpPr>
          <p:nvPr>
            <p:ph idx="1"/>
          </p:nvPr>
        </p:nvSpPr>
        <p:spPr>
          <a:xfrm>
            <a:off x="854440" y="1963711"/>
            <a:ext cx="10649262" cy="4003389"/>
          </a:xfrm>
        </p:spPr>
        <p:txBody>
          <a:bodyPr>
            <a:normAutofit/>
          </a:bodyPr>
          <a:lstStyle/>
          <a:p>
            <a:pPr marL="0" indent="0" algn="just">
              <a:lnSpc>
                <a:spcPct val="150000"/>
              </a:lnSpc>
              <a:buNone/>
            </a:pPr>
            <a:r>
              <a:rPr lang="tr-TR" b="1" dirty="0" smtClean="0">
                <a:latin typeface="Times New Roman" panose="02020603050405020304" pitchFamily="18" charset="0"/>
                <a:cs typeface="Times New Roman" panose="02020603050405020304" pitchFamily="18" charset="0"/>
              </a:rPr>
              <a:t>10. İyot </a:t>
            </a:r>
            <a:r>
              <a:rPr lang="tr-TR" b="1" dirty="0">
                <a:latin typeface="Times New Roman" panose="02020603050405020304" pitchFamily="18" charset="0"/>
                <a:cs typeface="Times New Roman" panose="02020603050405020304" pitchFamily="18" charset="0"/>
              </a:rPr>
              <a:t>Yetersizliğinin Önlenmesi ve Tuzun </a:t>
            </a:r>
            <a:r>
              <a:rPr lang="tr-TR" b="1" dirty="0" err="1">
                <a:latin typeface="Times New Roman" panose="02020603050405020304" pitchFamily="18" charset="0"/>
                <a:cs typeface="Times New Roman" panose="02020603050405020304" pitchFamily="18" charset="0"/>
              </a:rPr>
              <a:t>İyotlanması</a:t>
            </a:r>
            <a:r>
              <a:rPr lang="tr-TR" b="1" dirty="0">
                <a:latin typeface="Times New Roman" panose="02020603050405020304" pitchFamily="18" charset="0"/>
                <a:cs typeface="Times New Roman" panose="02020603050405020304" pitchFamily="18" charset="0"/>
              </a:rPr>
              <a:t> Programı: İ</a:t>
            </a:r>
            <a:r>
              <a:rPr lang="tr-TR" dirty="0">
                <a:latin typeface="Times New Roman" panose="02020603050405020304" pitchFamily="18" charset="0"/>
                <a:cs typeface="Times New Roman" panose="02020603050405020304" pitchFamily="18" charset="0"/>
              </a:rPr>
              <a:t>yot yetersizliğinin en olumsuz ve yıkıcı etkilerinin gözlendiği risk grupları; doğurganlık çağındaki kadınlar, gebeler, bebekler ve çocuklardır. Bebek ve çocuklarda; büyüme ve gelişme geriliği, zekâ düzeyinin akranlarına göre en az 13,5 puan daha düşük olması, öğrenme yeteneği ve okul başarısında azalma; gebelerde düşük ve ölü doğum riskinde artma, her yaşta guatr, iyot yetersizliğinin oluşturduğu önemli sağlık problemlerinden sadece birkaçıdır. Ülkemizde de önemli bir halk sağlığı sorunu olan iyot yetersizliği hastalıklarının önlenmesine yönelik olarak, 1994 yılından beri “İyot Yetersizliği Hastalıklarının Önlenmesi ve Tuzun </a:t>
            </a:r>
            <a:r>
              <a:rPr lang="tr-TR" dirty="0" err="1">
                <a:latin typeface="Times New Roman" panose="02020603050405020304" pitchFamily="18" charset="0"/>
                <a:cs typeface="Times New Roman" panose="02020603050405020304" pitchFamily="18" charset="0"/>
              </a:rPr>
              <a:t>İyotlanması</a:t>
            </a:r>
            <a:r>
              <a:rPr lang="tr-TR" dirty="0">
                <a:latin typeface="Times New Roman" panose="02020603050405020304" pitchFamily="18" charset="0"/>
                <a:cs typeface="Times New Roman" panose="02020603050405020304" pitchFamily="18" charset="0"/>
              </a:rPr>
              <a:t> Programı” yürütülmektedir.</a:t>
            </a:r>
          </a:p>
        </p:txBody>
      </p:sp>
      <p:sp>
        <p:nvSpPr>
          <p:cNvPr id="4" name="Metin kutusu 3"/>
          <p:cNvSpPr txBox="1"/>
          <p:nvPr/>
        </p:nvSpPr>
        <p:spPr>
          <a:xfrm>
            <a:off x="1394084" y="1064303"/>
            <a:ext cx="9803567" cy="461665"/>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ANA ÇOCUK SAĞLIĞI</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8802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A3EE50-DEAF-48A8-A7C3-A066AB836C7F}"/>
              </a:ext>
            </a:extLst>
          </p:cNvPr>
          <p:cNvSpPr>
            <a:spLocks noGrp="1"/>
          </p:cNvSpPr>
          <p:nvPr>
            <p:ph type="title"/>
          </p:nvPr>
        </p:nvSpPr>
        <p:spPr>
          <a:xfrm>
            <a:off x="974361" y="1800319"/>
            <a:ext cx="3132945" cy="448206"/>
          </a:xfrm>
        </p:spPr>
        <p:txBody>
          <a:bodyPr>
            <a:noAutofit/>
          </a:bodyPr>
          <a:lstStyle/>
          <a:p>
            <a:r>
              <a:rPr lang="tr-TR" sz="2400" dirty="0">
                <a:latin typeface="Times New Roman" panose="02020603050405020304" pitchFamily="18" charset="0"/>
                <a:cs typeface="Times New Roman" panose="02020603050405020304" pitchFamily="18" charset="0"/>
              </a:rPr>
              <a:t>Bunların Yanında;</a:t>
            </a:r>
          </a:p>
        </p:txBody>
      </p:sp>
      <p:sp>
        <p:nvSpPr>
          <p:cNvPr id="3" name="İçerik Yer Tutucusu 2">
            <a:extLst>
              <a:ext uri="{FF2B5EF4-FFF2-40B4-BE49-F238E27FC236}">
                <a16:creationId xmlns:a16="http://schemas.microsoft.com/office/drawing/2014/main" id="{37E1A54B-1C8C-41BA-A716-E3658FD21321}"/>
              </a:ext>
            </a:extLst>
          </p:cNvPr>
          <p:cNvSpPr>
            <a:spLocks noGrp="1"/>
          </p:cNvSpPr>
          <p:nvPr>
            <p:ph idx="1"/>
          </p:nvPr>
        </p:nvSpPr>
        <p:spPr>
          <a:xfrm>
            <a:off x="974360" y="2248525"/>
            <a:ext cx="5701259" cy="3942413"/>
          </a:xfrm>
        </p:spPr>
        <p:txBody>
          <a:bodyPr>
            <a:normAutofit/>
          </a:bodyPr>
          <a:lstStyle/>
          <a:p>
            <a:pPr>
              <a:lnSpc>
                <a:spcPct val="100000"/>
              </a:lnSpc>
              <a:buFont typeface="Arial" panose="020B0604020202020204" pitchFamily="34" charset="0"/>
              <a:buChar char="•"/>
            </a:pPr>
            <a:r>
              <a:rPr lang="tr-TR" sz="1800" dirty="0">
                <a:latin typeface="Times New Roman" panose="02020603050405020304" pitchFamily="18" charset="0"/>
                <a:cs typeface="Times New Roman" panose="02020603050405020304" pitchFamily="18" charset="0"/>
              </a:rPr>
              <a:t>6-24 Ay Bebek ve Küçük Çocuk Beslenmesi Programı /Tamamlayıcı Beslenme Programı</a:t>
            </a:r>
          </a:p>
          <a:p>
            <a:pPr>
              <a:lnSpc>
                <a:spcPct val="100000"/>
              </a:lnSpc>
              <a:buFont typeface="Arial" panose="020B0604020202020204" pitchFamily="34" charset="0"/>
              <a:buChar char="•"/>
            </a:pPr>
            <a:r>
              <a:rPr lang="tr-TR" sz="1800" dirty="0">
                <a:latin typeface="Times New Roman" panose="02020603050405020304" pitchFamily="18" charset="0"/>
                <a:cs typeface="Times New Roman" panose="02020603050405020304" pitchFamily="18" charset="0"/>
              </a:rPr>
              <a:t>İshalli Hastalıkların Kontrolü Programı</a:t>
            </a:r>
          </a:p>
          <a:p>
            <a:pPr>
              <a:lnSpc>
                <a:spcPct val="100000"/>
              </a:lnSpc>
              <a:buFont typeface="Arial" panose="020B0604020202020204" pitchFamily="34" charset="0"/>
              <a:buChar char="•"/>
            </a:pPr>
            <a:r>
              <a:rPr lang="tr-TR" sz="1800" dirty="0">
                <a:latin typeface="Times New Roman" panose="02020603050405020304" pitchFamily="18" charset="0"/>
                <a:cs typeface="Times New Roman" panose="02020603050405020304" pitchFamily="18" charset="0"/>
              </a:rPr>
              <a:t>Bebek Ölümlerini İzleme Programı</a:t>
            </a:r>
          </a:p>
          <a:p>
            <a:pPr>
              <a:lnSpc>
                <a:spcPct val="100000"/>
              </a:lnSpc>
              <a:buFont typeface="Arial" panose="020B0604020202020204" pitchFamily="34" charset="0"/>
              <a:buChar char="•"/>
            </a:pPr>
            <a:r>
              <a:rPr lang="tr-TR" sz="1800" dirty="0" err="1">
                <a:latin typeface="Times New Roman" panose="02020603050405020304" pitchFamily="18" charset="0"/>
                <a:cs typeface="Times New Roman" panose="02020603050405020304" pitchFamily="18" charset="0"/>
              </a:rPr>
              <a:t>Hemoglobinopati</a:t>
            </a:r>
            <a:r>
              <a:rPr lang="tr-TR" sz="1800" dirty="0">
                <a:latin typeface="Times New Roman" panose="02020603050405020304" pitchFamily="18" charset="0"/>
                <a:cs typeface="Times New Roman" panose="02020603050405020304" pitchFamily="18" charset="0"/>
              </a:rPr>
              <a:t> Kontrol Programı</a:t>
            </a:r>
          </a:p>
          <a:p>
            <a:pPr>
              <a:lnSpc>
                <a:spcPct val="100000"/>
              </a:lnSpc>
              <a:buFont typeface="Arial" panose="020B0604020202020204" pitchFamily="34" charset="0"/>
              <a:buChar char="•"/>
            </a:pPr>
            <a:r>
              <a:rPr lang="tr-TR" sz="1800" dirty="0">
                <a:latin typeface="Times New Roman" panose="02020603050405020304" pitchFamily="18" charset="0"/>
                <a:cs typeface="Times New Roman" panose="02020603050405020304" pitchFamily="18" charset="0"/>
              </a:rPr>
              <a:t>Genç Sağlığı ve Gelişimi Programı</a:t>
            </a:r>
          </a:p>
          <a:p>
            <a:pPr>
              <a:lnSpc>
                <a:spcPct val="100000"/>
              </a:lnSpc>
              <a:buFont typeface="Arial" panose="020B0604020202020204" pitchFamily="34" charset="0"/>
              <a:buChar char="•"/>
            </a:pPr>
            <a:r>
              <a:rPr lang="tr-TR" sz="1800" dirty="0">
                <a:latin typeface="Times New Roman" panose="02020603050405020304" pitchFamily="18" charset="0"/>
                <a:cs typeface="Times New Roman" panose="02020603050405020304" pitchFamily="18" charset="0"/>
              </a:rPr>
              <a:t>15-49 Yaş Kadın İzlemleri</a:t>
            </a:r>
          </a:p>
          <a:p>
            <a:pPr>
              <a:lnSpc>
                <a:spcPct val="100000"/>
              </a:lnSpc>
              <a:buFont typeface="Arial" panose="020B0604020202020204" pitchFamily="34" charset="0"/>
              <a:buChar char="•"/>
            </a:pPr>
            <a:r>
              <a:rPr lang="tr-TR" sz="1800" dirty="0">
                <a:latin typeface="Times New Roman" panose="02020603050405020304" pitchFamily="18" charset="0"/>
                <a:cs typeface="Times New Roman" panose="02020603050405020304" pitchFamily="18" charset="0"/>
              </a:rPr>
              <a:t>Evlilik ve Gebelik Öncesi Danışmanlık Programı</a:t>
            </a:r>
          </a:p>
          <a:p>
            <a:pPr>
              <a:lnSpc>
                <a:spcPct val="100000"/>
              </a:lnSpc>
              <a:buFont typeface="Arial" panose="020B0604020202020204" pitchFamily="34" charset="0"/>
              <a:buChar char="•"/>
            </a:pPr>
            <a:r>
              <a:rPr lang="tr-TR" sz="1800" dirty="0">
                <a:latin typeface="Times New Roman" panose="02020603050405020304" pitchFamily="18" charset="0"/>
                <a:cs typeface="Times New Roman" panose="02020603050405020304" pitchFamily="18" charset="0"/>
              </a:rPr>
              <a:t>Doğum Öncesi Bakım Hizmetleri</a:t>
            </a:r>
          </a:p>
          <a:p>
            <a:endParaRPr lang="tr-TR" b="1" dirty="0">
              <a:latin typeface="Times New Roman" panose="02020603050405020304" pitchFamily="18" charset="0"/>
              <a:cs typeface="Times New Roman" panose="02020603050405020304" pitchFamily="18" charset="0"/>
            </a:endParaRPr>
          </a:p>
          <a:p>
            <a:endParaRPr lang="tr-TR" b="1"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1439054" y="1114551"/>
            <a:ext cx="9803567" cy="461665"/>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ANA ÇOCUK SAĞLIĞI</a:t>
            </a:r>
            <a:endParaRPr lang="tr-TR" sz="2400" b="1" dirty="0">
              <a:latin typeface="Times New Roman" panose="02020603050405020304" pitchFamily="18" charset="0"/>
              <a:cs typeface="Times New Roman" panose="02020603050405020304" pitchFamily="18" charset="0"/>
            </a:endParaRPr>
          </a:p>
        </p:txBody>
      </p:sp>
      <p:sp>
        <p:nvSpPr>
          <p:cNvPr id="5" name="Dikdörtgen 4"/>
          <p:cNvSpPr/>
          <p:nvPr/>
        </p:nvSpPr>
        <p:spPr>
          <a:xfrm>
            <a:off x="6675619" y="2248525"/>
            <a:ext cx="4686924" cy="2535566"/>
          </a:xfrm>
          <a:prstGeom prst="rect">
            <a:avLst/>
          </a:prstGeom>
        </p:spPr>
        <p:txBody>
          <a:bodyPr wrap="square">
            <a:spAutoFit/>
          </a:bodyPr>
          <a:lstStyle/>
          <a:p>
            <a:pPr marL="285750" indent="-285750">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Gebelere Demir Destek Programı</a:t>
            </a:r>
          </a:p>
          <a:p>
            <a:pPr marL="285750" indent="-285750">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Gebelere D Vitamini Destek Programı</a:t>
            </a:r>
          </a:p>
          <a:p>
            <a:pPr marL="285750" indent="-285750">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Anne Dostu Hastane</a:t>
            </a:r>
          </a:p>
          <a:p>
            <a:pPr marL="285750" indent="-285750">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Doğum Sonu Bakım Programı</a:t>
            </a:r>
          </a:p>
          <a:p>
            <a:pPr marL="285750" indent="-285750">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Aile Planlaması Uygulama Programı</a:t>
            </a:r>
          </a:p>
          <a:p>
            <a:pPr marL="285750" indent="-285750">
              <a:lnSpc>
                <a:spcPct val="15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Üreme Sağlığı Hizmet İçi Eğitimleri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3283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E51795-0119-4C4B-8532-954E2DF8C8F2}"/>
              </a:ext>
            </a:extLst>
          </p:cNvPr>
          <p:cNvSpPr>
            <a:spLocks noGrp="1"/>
          </p:cNvSpPr>
          <p:nvPr>
            <p:ph idx="1"/>
          </p:nvPr>
        </p:nvSpPr>
        <p:spPr>
          <a:xfrm>
            <a:off x="6580682" y="3252866"/>
            <a:ext cx="4773118" cy="2924097"/>
          </a:xfrm>
        </p:spPr>
        <p:txBody>
          <a:bodyPr>
            <a:normAutofit lnSpcReduction="10000"/>
          </a:bodyPr>
          <a:lstStyle/>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r>
              <a:rPr lang="tr-TR" dirty="0"/>
              <a:t>                                     </a:t>
            </a:r>
            <a:r>
              <a:rPr lang="tr-TR" sz="6000" dirty="0">
                <a:solidFill>
                  <a:srgbClr val="FF0000"/>
                </a:solidFill>
              </a:rPr>
              <a:t>TEŞEKKÜRLER</a:t>
            </a:r>
          </a:p>
        </p:txBody>
      </p:sp>
    </p:spTree>
    <p:extLst>
      <p:ext uri="{BB962C8B-B14F-4D97-AF65-F5344CB8AC3E}">
        <p14:creationId xmlns:p14="http://schemas.microsoft.com/office/powerpoint/2010/main" val="1221694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FC6942D-0E8E-41AA-B78D-5D88336C8C34}"/>
              </a:ext>
            </a:extLst>
          </p:cNvPr>
          <p:cNvSpPr>
            <a:spLocks noGrp="1"/>
          </p:cNvSpPr>
          <p:nvPr>
            <p:ph idx="1"/>
          </p:nvPr>
        </p:nvSpPr>
        <p:spPr>
          <a:xfrm>
            <a:off x="959370" y="1933731"/>
            <a:ext cx="10394430" cy="4243232"/>
          </a:xfrm>
        </p:spPr>
        <p:txBody>
          <a:bodyPr/>
          <a:lstStyle/>
          <a:p>
            <a:pPr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 Aile </a:t>
            </a:r>
            <a:r>
              <a:rPr lang="tr-TR" dirty="0">
                <a:latin typeface="Times New Roman" panose="02020603050405020304" pitchFamily="18" charset="0"/>
                <a:cs typeface="Times New Roman" panose="02020603050405020304" pitchFamily="18" charset="0"/>
              </a:rPr>
              <a:t>Hekimliği çalışmaları ile </a:t>
            </a:r>
            <a:r>
              <a:rPr lang="tr-TR" dirty="0" smtClean="0">
                <a:latin typeface="Times New Roman" panose="02020603050405020304" pitchFamily="18" charset="0"/>
                <a:cs typeface="Times New Roman" panose="02020603050405020304" pitchFamily="18" charset="0"/>
              </a:rPr>
              <a:t>birlikte;</a:t>
            </a:r>
          </a:p>
          <a:p>
            <a:pPr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toplumun sağlığını geliştirmeyi ve korumayı ön plana alarak sağlıkla ilgili risk ve sorunları belirlemek, </a:t>
            </a:r>
            <a:endParaRPr lang="tr-TR" dirty="0" smtClean="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sorunları gidermek için planlama yapmak, uygulamak ve </a:t>
            </a:r>
            <a:r>
              <a:rPr lang="tr-TR" dirty="0" smtClean="0">
                <a:latin typeface="Times New Roman" panose="02020603050405020304" pitchFamily="18" charset="0"/>
                <a:cs typeface="Times New Roman" panose="02020603050405020304" pitchFamily="18" charset="0"/>
              </a:rPr>
              <a:t>uygulatmak,</a:t>
            </a:r>
          </a:p>
          <a:p>
            <a:pPr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birinci basamaktaki koruyucu, iyileştirici ve </a:t>
            </a:r>
            <a:r>
              <a:rPr lang="tr-TR" dirty="0" err="1">
                <a:latin typeface="Times New Roman" panose="02020603050405020304" pitchFamily="18" charset="0"/>
                <a:cs typeface="Times New Roman" panose="02020603050405020304" pitchFamily="18" charset="0"/>
              </a:rPr>
              <a:t>rehabilite</a:t>
            </a:r>
            <a:r>
              <a:rPr lang="tr-TR" dirty="0">
                <a:latin typeface="Times New Roman" panose="02020603050405020304" pitchFamily="18" charset="0"/>
                <a:cs typeface="Times New Roman" panose="02020603050405020304" pitchFamily="18" charset="0"/>
              </a:rPr>
              <a:t> edici sağlık hizmetlerini organize etmek, </a:t>
            </a:r>
            <a:endParaRPr lang="tr-TR" dirty="0" smtClean="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hizmetlerin </a:t>
            </a:r>
            <a:r>
              <a:rPr lang="tr-TR" dirty="0">
                <a:latin typeface="Times New Roman" panose="02020603050405020304" pitchFamily="18" charset="0"/>
                <a:cs typeface="Times New Roman" panose="02020603050405020304" pitchFamily="18" charset="0"/>
              </a:rPr>
              <a:t>verimli şekilde sunulmasını izlemek, değerlendirmek, </a:t>
            </a:r>
            <a:r>
              <a:rPr lang="tr-TR" dirty="0" smtClean="0">
                <a:latin typeface="Times New Roman" panose="02020603050405020304" pitchFamily="18" charset="0"/>
                <a:cs typeface="Times New Roman" panose="02020603050405020304" pitchFamily="18" charset="0"/>
              </a:rPr>
              <a:t>desteklemek</a:t>
            </a:r>
          </a:p>
          <a:p>
            <a:pPr algn="just">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bölgesinde </a:t>
            </a:r>
            <a:r>
              <a:rPr lang="tr-TR" dirty="0">
                <a:latin typeface="Times New Roman" panose="02020603050405020304" pitchFamily="18" charset="0"/>
                <a:cs typeface="Times New Roman" panose="02020603050405020304" pitchFamily="18" charset="0"/>
              </a:rPr>
              <a:t>bulunan sağlık kuruluşları ile diğer kurum ve kuruluşlar arasında koordinasyonu sağlamak amacıyla </a:t>
            </a:r>
            <a:r>
              <a:rPr lang="tr-TR" b="1" dirty="0" smtClean="0">
                <a:latin typeface="Times New Roman" panose="02020603050405020304" pitchFamily="18" charset="0"/>
                <a:cs typeface="Times New Roman" panose="02020603050405020304" pitchFamily="18" charset="0"/>
              </a:rPr>
              <a:t>Toplum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ağlığı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erkezleri </a:t>
            </a:r>
            <a:r>
              <a:rPr lang="tr-TR" dirty="0">
                <a:latin typeface="Times New Roman" panose="02020603050405020304" pitchFamily="18" charset="0"/>
                <a:cs typeface="Times New Roman" panose="02020603050405020304" pitchFamily="18" charset="0"/>
              </a:rPr>
              <a:t>(TSM) oluşturulmuştur. </a:t>
            </a:r>
          </a:p>
        </p:txBody>
      </p:sp>
      <p:sp>
        <p:nvSpPr>
          <p:cNvPr id="4" name="Metin kutusu 3"/>
          <p:cNvSpPr txBox="1"/>
          <p:nvPr/>
        </p:nvSpPr>
        <p:spPr>
          <a:xfrm>
            <a:off x="1394084" y="1064303"/>
            <a:ext cx="9803567" cy="461665"/>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TÜRKİYE SAĞLIK SİSTEMİ VE ANA ÇOCUK SAĞLIĞI</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519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1AFB3F4-3DE1-4909-A7A7-827DB7B7E131}"/>
              </a:ext>
            </a:extLst>
          </p:cNvPr>
          <p:cNvSpPr>
            <a:spLocks noGrp="1"/>
          </p:cNvSpPr>
          <p:nvPr>
            <p:ph idx="1"/>
          </p:nvPr>
        </p:nvSpPr>
        <p:spPr>
          <a:xfrm>
            <a:off x="1004340" y="1948720"/>
            <a:ext cx="10364449" cy="3658615"/>
          </a:xfrm>
        </p:spPr>
        <p:txBody>
          <a:bodyPr/>
          <a:lstStyle/>
          <a:p>
            <a:pPr algn="just">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TSM’ler</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aile hekimliği </a:t>
            </a:r>
            <a:r>
              <a:rPr lang="tr-TR" dirty="0" smtClean="0">
                <a:latin typeface="Times New Roman" panose="02020603050405020304" pitchFamily="18" charset="0"/>
                <a:cs typeface="Times New Roman" panose="02020603050405020304" pitchFamily="18" charset="0"/>
              </a:rPr>
              <a:t>uygulamasında, </a:t>
            </a:r>
            <a:r>
              <a:rPr lang="tr-TR" dirty="0">
                <a:latin typeface="Times New Roman" panose="02020603050405020304" pitchFamily="18" charset="0"/>
                <a:cs typeface="Times New Roman" panose="02020603050405020304" pitchFamily="18" charset="0"/>
              </a:rPr>
              <a:t>aile hekimlerine bağışıklama, ana-çocuk sağlığı ve aile planlaması gibi öncelikli hizmet </a:t>
            </a:r>
            <a:r>
              <a:rPr lang="tr-TR" dirty="0" smtClean="0">
                <a:latin typeface="Times New Roman" panose="02020603050405020304" pitchFamily="18" charset="0"/>
                <a:cs typeface="Times New Roman" panose="02020603050405020304" pitchFamily="18" charset="0"/>
              </a:rPr>
              <a:t>alanlarında,</a:t>
            </a:r>
          </a:p>
          <a:p>
            <a:pPr algn="just">
              <a:lnSpc>
                <a:spcPct val="150000"/>
              </a:lnSpc>
              <a:buFont typeface="Wingdings" panose="05000000000000000000" pitchFamily="2" charset="2"/>
              <a:buChar char="§"/>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Sağlık Bakanlığının yıllık programına uygun olarak ücretsiz lojistik destekte bulunan, ayrıca aile hekimlerinin görevleri dışında kalan diğer temel sağlık hizmetlerini yürüten kuruluşlardır. </a:t>
            </a:r>
          </a:p>
        </p:txBody>
      </p:sp>
      <p:sp>
        <p:nvSpPr>
          <p:cNvPr id="4" name="Metin kutusu 3"/>
          <p:cNvSpPr txBox="1"/>
          <p:nvPr/>
        </p:nvSpPr>
        <p:spPr>
          <a:xfrm>
            <a:off x="1394084" y="1064303"/>
            <a:ext cx="9803567" cy="461665"/>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TÜRKİYE SAĞLIK SİSTEMİ VE ANA ÇOCUK SAĞLIĞI</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6487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609FB2D-D75D-4E6F-9725-D1A120AEA325}"/>
              </a:ext>
            </a:extLst>
          </p:cNvPr>
          <p:cNvSpPr>
            <a:spLocks noGrp="1"/>
          </p:cNvSpPr>
          <p:nvPr>
            <p:ph idx="1"/>
          </p:nvPr>
        </p:nvSpPr>
        <p:spPr>
          <a:xfrm>
            <a:off x="1097280" y="1845734"/>
            <a:ext cx="10058400" cy="4540076"/>
          </a:xfrm>
        </p:spPr>
        <p:txBody>
          <a:bodyPr>
            <a:normAutofit/>
          </a:bodyPr>
          <a:lstStyle/>
          <a:p>
            <a:pPr algn="just">
              <a:lnSpc>
                <a:spcPct val="150000"/>
              </a:lnSpc>
              <a:buFont typeface="Arial" panose="020B0604020202020204" pitchFamily="34" charset="0"/>
              <a:buChar char="•"/>
            </a:pPr>
            <a:r>
              <a:rPr lang="tr-TR" sz="1800" dirty="0">
                <a:latin typeface="Times New Roman" panose="02020603050405020304" pitchFamily="18" charset="0"/>
                <a:cs typeface="Times New Roman" panose="02020603050405020304" pitchFamily="18" charset="0"/>
              </a:rPr>
              <a:t>Sağlıkta Dönüşüm Programı’nın uygulanmasıyla birlikte birinci basamak sağlık hizmetini sunan kuruluşlar yeniden belirlenmiş ve birinci basamak sağlık hizmeti sunan üç temel kurum oluşturulmuştur. </a:t>
            </a:r>
            <a:endParaRPr lang="tr-TR" sz="1800" dirty="0" smtClean="0">
              <a:latin typeface="Times New Roman" panose="02020603050405020304" pitchFamily="18" charset="0"/>
              <a:cs typeface="Times New Roman" panose="02020603050405020304" pitchFamily="18" charset="0"/>
            </a:endParaRPr>
          </a:p>
          <a:p>
            <a:pPr marL="0" indent="0" algn="just">
              <a:lnSpc>
                <a:spcPct val="150000"/>
              </a:lnSpc>
              <a:buNone/>
            </a:pPr>
            <a:r>
              <a:rPr lang="tr-TR" sz="1800" dirty="0" smtClean="0">
                <a:latin typeface="Times New Roman" panose="02020603050405020304" pitchFamily="18" charset="0"/>
                <a:cs typeface="Times New Roman" panose="02020603050405020304" pitchFamily="18" charset="0"/>
              </a:rPr>
              <a:t>Bunlar</a:t>
            </a:r>
            <a:r>
              <a:rPr lang="tr-TR" sz="1800" dirty="0">
                <a:latin typeface="Times New Roman" panose="02020603050405020304" pitchFamily="18" charset="0"/>
                <a:cs typeface="Times New Roman" panose="02020603050405020304" pitchFamily="18" charset="0"/>
              </a:rPr>
              <a:t>;  </a:t>
            </a:r>
            <a:endParaRPr lang="tr-TR" sz="1800" dirty="0" smtClean="0">
              <a:latin typeface="Times New Roman" panose="02020603050405020304" pitchFamily="18" charset="0"/>
              <a:cs typeface="Times New Roman" panose="02020603050405020304" pitchFamily="18" charset="0"/>
            </a:endParaRPr>
          </a:p>
          <a:p>
            <a:pPr marL="457200" indent="-457200" algn="just">
              <a:lnSpc>
                <a:spcPct val="150000"/>
              </a:lnSpc>
              <a:buFont typeface="+mj-lt"/>
              <a:buAutoNum type="arabicPeriod"/>
            </a:pPr>
            <a:r>
              <a:rPr lang="tr-TR" sz="1800" dirty="0" smtClean="0">
                <a:latin typeface="Times New Roman" panose="02020603050405020304" pitchFamily="18" charset="0"/>
                <a:cs typeface="Times New Roman" panose="02020603050405020304" pitchFamily="18" charset="0"/>
              </a:rPr>
              <a:t>Aile </a:t>
            </a:r>
            <a:r>
              <a:rPr lang="tr-TR" sz="1800" dirty="0">
                <a:latin typeface="Times New Roman" panose="02020603050405020304" pitchFamily="18" charset="0"/>
                <a:cs typeface="Times New Roman" panose="02020603050405020304" pitchFamily="18" charset="0"/>
              </a:rPr>
              <a:t>Sağlığı Merkezi (ASM), </a:t>
            </a:r>
            <a:endParaRPr lang="tr-TR" sz="1800" dirty="0" smtClean="0">
              <a:latin typeface="Times New Roman" panose="02020603050405020304" pitchFamily="18" charset="0"/>
              <a:cs typeface="Times New Roman" panose="02020603050405020304" pitchFamily="18" charset="0"/>
            </a:endParaRPr>
          </a:p>
          <a:p>
            <a:pPr marL="457200" indent="-457200" algn="just">
              <a:lnSpc>
                <a:spcPct val="150000"/>
              </a:lnSpc>
              <a:buFont typeface="+mj-lt"/>
              <a:buAutoNum type="arabicPeriod"/>
            </a:pPr>
            <a:r>
              <a:rPr lang="tr-TR" sz="1800" dirty="0" smtClean="0">
                <a:latin typeface="Times New Roman" panose="02020603050405020304" pitchFamily="18" charset="0"/>
                <a:cs typeface="Times New Roman" panose="02020603050405020304" pitchFamily="18" charset="0"/>
              </a:rPr>
              <a:t>Toplum </a:t>
            </a:r>
            <a:r>
              <a:rPr lang="tr-TR" sz="1800" dirty="0">
                <a:latin typeface="Times New Roman" panose="02020603050405020304" pitchFamily="18" charset="0"/>
                <a:cs typeface="Times New Roman" panose="02020603050405020304" pitchFamily="18" charset="0"/>
              </a:rPr>
              <a:t>Sağlığı Merkezi (TSM) ve </a:t>
            </a:r>
            <a:endParaRPr lang="tr-TR" sz="1800" dirty="0" smtClean="0">
              <a:latin typeface="Times New Roman" panose="02020603050405020304" pitchFamily="18" charset="0"/>
              <a:cs typeface="Times New Roman" panose="02020603050405020304" pitchFamily="18" charset="0"/>
            </a:endParaRPr>
          </a:p>
          <a:p>
            <a:pPr marL="457200" indent="-457200" algn="just">
              <a:lnSpc>
                <a:spcPct val="150000"/>
              </a:lnSpc>
              <a:buFont typeface="+mj-lt"/>
              <a:buAutoNum type="arabicPeriod"/>
            </a:pPr>
            <a:r>
              <a:rPr lang="tr-TR" sz="1800" dirty="0" smtClean="0">
                <a:latin typeface="Times New Roman" panose="02020603050405020304" pitchFamily="18" charset="0"/>
                <a:cs typeface="Times New Roman" panose="02020603050405020304" pitchFamily="18" charset="0"/>
              </a:rPr>
              <a:t>112 </a:t>
            </a:r>
            <a:r>
              <a:rPr lang="tr-TR" sz="1800" dirty="0">
                <a:latin typeface="Times New Roman" panose="02020603050405020304" pitchFamily="18" charset="0"/>
                <a:cs typeface="Times New Roman" panose="02020603050405020304" pitchFamily="18" charset="0"/>
              </a:rPr>
              <a:t>Acil Sağlık Sistemidir. </a:t>
            </a:r>
            <a:endParaRPr lang="tr-TR" sz="1800" dirty="0" smtClean="0">
              <a:latin typeface="Times New Roman" panose="02020603050405020304" pitchFamily="18" charset="0"/>
              <a:cs typeface="Times New Roman" panose="02020603050405020304" pitchFamily="18" charset="0"/>
            </a:endParaRPr>
          </a:p>
          <a:p>
            <a:pPr algn="just">
              <a:lnSpc>
                <a:spcPct val="150000"/>
              </a:lnSpc>
              <a:buFont typeface="Arial" panose="020B0604020202020204" pitchFamily="34" charset="0"/>
              <a:buChar char="•"/>
            </a:pPr>
            <a:r>
              <a:rPr lang="tr-TR" sz="1800" dirty="0" smtClean="0">
                <a:latin typeface="Times New Roman" panose="02020603050405020304" pitchFamily="18" charset="0"/>
                <a:cs typeface="Times New Roman" panose="02020603050405020304" pitchFamily="18" charset="0"/>
              </a:rPr>
              <a:t>Daha </a:t>
            </a:r>
            <a:r>
              <a:rPr lang="tr-TR" sz="1800" dirty="0">
                <a:latin typeface="Times New Roman" panose="02020603050405020304" pitchFamily="18" charset="0"/>
                <a:cs typeface="Times New Roman" panose="02020603050405020304" pitchFamily="18" charset="0"/>
              </a:rPr>
              <a:t>önceki sistemde uygulanmakta olan Ana-çocuk Sağlığı ve Aile Planlaması hizmetleri, Sıtma Savaş ve Verem Savaş hizmetleri bu programla birlikte Toplum Sağlığı Merkezi çatısı altında birleştirilmiştir. </a:t>
            </a:r>
          </a:p>
        </p:txBody>
      </p:sp>
      <p:sp>
        <p:nvSpPr>
          <p:cNvPr id="4" name="Metin kutusu 3"/>
          <p:cNvSpPr txBox="1"/>
          <p:nvPr/>
        </p:nvSpPr>
        <p:spPr>
          <a:xfrm>
            <a:off x="1394084" y="1064303"/>
            <a:ext cx="9803567" cy="461665"/>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TÜRKİYE SAĞLIK SİSTEMİ VE ANA ÇOCUK SAĞLIĞI</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120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D0244C8-5574-4284-9343-BB5830A669B7}"/>
              </a:ext>
            </a:extLst>
          </p:cNvPr>
          <p:cNvSpPr>
            <a:spLocks noGrp="1"/>
          </p:cNvSpPr>
          <p:nvPr>
            <p:ph idx="1"/>
          </p:nvPr>
        </p:nvSpPr>
        <p:spPr>
          <a:xfrm>
            <a:off x="1139252" y="1828800"/>
            <a:ext cx="10214548" cy="4348163"/>
          </a:xfrm>
        </p:spPr>
        <p:txBody>
          <a:bodyPr/>
          <a:lstStyle/>
          <a:p>
            <a:pPr marL="0" indent="0">
              <a:buNone/>
            </a:pPr>
            <a:r>
              <a:rPr lang="tr-TR" dirty="0">
                <a:highlight>
                  <a:srgbClr val="FFFF00"/>
                </a:highlight>
                <a:latin typeface="Times New Roman" panose="02020603050405020304" pitchFamily="18" charset="0"/>
                <a:cs typeface="Times New Roman" panose="02020603050405020304" pitchFamily="18" charset="0"/>
              </a:rPr>
              <a:t>Eski Durum                                                          Aile Hekimliği Uygulaması                  </a:t>
            </a:r>
          </a:p>
          <a:p>
            <a:pPr>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Sağlık Ocağı                                                        </a:t>
            </a:r>
            <a:r>
              <a:rPr lang="tr-TR" dirty="0" smtClean="0">
                <a:latin typeface="Times New Roman" panose="02020603050405020304" pitchFamily="18" charset="0"/>
                <a:cs typeface="Times New Roman" panose="02020603050405020304" pitchFamily="18" charset="0"/>
              </a:rPr>
              <a:t> * Aile </a:t>
            </a:r>
            <a:r>
              <a:rPr lang="tr-TR" dirty="0">
                <a:latin typeface="Times New Roman" panose="02020603050405020304" pitchFamily="18" charset="0"/>
                <a:cs typeface="Times New Roman" panose="02020603050405020304" pitchFamily="18" charset="0"/>
              </a:rPr>
              <a:t>Sağlığı Merkezi</a:t>
            </a:r>
          </a:p>
          <a:p>
            <a:pPr>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Verem Savaş Dispanseri                                       </a:t>
            </a:r>
            <a:r>
              <a:rPr lang="tr-TR" dirty="0" smtClean="0">
                <a:latin typeface="Times New Roman" panose="02020603050405020304" pitchFamily="18" charset="0"/>
                <a:cs typeface="Times New Roman" panose="02020603050405020304" pitchFamily="18" charset="0"/>
              </a:rPr>
              <a:t>* Toplum </a:t>
            </a:r>
            <a:r>
              <a:rPr lang="tr-TR" dirty="0">
                <a:latin typeface="Times New Roman" panose="02020603050405020304" pitchFamily="18" charset="0"/>
                <a:cs typeface="Times New Roman" panose="02020603050405020304" pitchFamily="18" charset="0"/>
              </a:rPr>
              <a:t>Sağlığı Merkezi</a:t>
            </a:r>
          </a:p>
          <a:p>
            <a:pPr>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Sıtma Savaş Dispanseri                                        </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112 Acil Sağlık Sistemi</a:t>
            </a:r>
          </a:p>
          <a:p>
            <a:pPr>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Halk Sağlığı </a:t>
            </a:r>
            <a:r>
              <a:rPr lang="tr-TR" dirty="0" smtClean="0">
                <a:latin typeface="Times New Roman" panose="02020603050405020304" pitchFamily="18" charset="0"/>
                <a:cs typeface="Times New Roman" panose="02020603050405020304" pitchFamily="18" charset="0"/>
              </a:rPr>
              <a:t>Laboratuvarı</a:t>
            </a:r>
            <a:endParaRPr lang="tr-TR"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112 Acil Sağlık Hizmetleri</a:t>
            </a:r>
          </a:p>
          <a:p>
            <a:pPr>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İşyeri Hekimi</a:t>
            </a:r>
          </a:p>
          <a:p>
            <a:pPr>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Kurum Hekimliği</a:t>
            </a:r>
          </a:p>
          <a:p>
            <a:pPr>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Sağlık Merkezleri</a:t>
            </a:r>
          </a:p>
          <a:p>
            <a:pPr marL="0" indent="0">
              <a:buNone/>
            </a:pPr>
            <a:endParaRPr lang="tr-TR"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a:p>
            <a:pPr marL="0" indent="0">
              <a:buNone/>
            </a:pPr>
            <a:endParaRPr lang="tr-TR" dirty="0">
              <a:latin typeface="Times New Roman" panose="02020603050405020304" pitchFamily="18" charset="0"/>
              <a:cs typeface="Times New Roman" panose="02020603050405020304" pitchFamily="18" charset="0"/>
            </a:endParaRPr>
          </a:p>
        </p:txBody>
      </p:sp>
      <p:sp>
        <p:nvSpPr>
          <p:cNvPr id="4" name="Metin kutusu 3"/>
          <p:cNvSpPr txBox="1"/>
          <p:nvPr/>
        </p:nvSpPr>
        <p:spPr>
          <a:xfrm>
            <a:off x="1394084" y="1064303"/>
            <a:ext cx="9803567" cy="461665"/>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TÜRKİYE SAĞLIK SİSTEMİ VE ANA ÇOCUK SAĞLIĞI</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7859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EF0AB42-9AE6-444E-88DE-3776C3C2E62E}"/>
              </a:ext>
            </a:extLst>
          </p:cNvPr>
          <p:cNvSpPr>
            <a:spLocks noGrp="1"/>
          </p:cNvSpPr>
          <p:nvPr>
            <p:ph idx="1"/>
          </p:nvPr>
        </p:nvSpPr>
        <p:spPr>
          <a:xfrm>
            <a:off x="989350" y="2053651"/>
            <a:ext cx="10364449" cy="4123311"/>
          </a:xfrm>
        </p:spPr>
        <p:txBody>
          <a:bodyPr>
            <a:normAutofit/>
          </a:bodyPr>
          <a:lstStyle/>
          <a:p>
            <a:pPr algn="just">
              <a:buFont typeface="Arial" panose="020B0604020202020204" pitchFamily="34" charset="0"/>
              <a:buChar char="•"/>
            </a:pPr>
            <a:r>
              <a:rPr lang="tr-TR" dirty="0">
                <a:solidFill>
                  <a:schemeClr val="tx1"/>
                </a:solidFill>
                <a:latin typeface="Times New Roman" panose="02020603050405020304" pitchFamily="18" charset="0"/>
                <a:cs typeface="Times New Roman" panose="02020603050405020304" pitchFamily="18" charset="0"/>
              </a:rPr>
              <a:t>Ana-çocuk sağlığı kavramı, kadınların gebelik, doğum ve lohusalık dönemlerini sağlıklı geçirmelerini; bebek ve çocukların sağlıklı büyüyüp gelişmeleri için gerekli süreçleri tanımlayan bir kavramdır. </a:t>
            </a:r>
            <a:endParaRPr lang="tr-TR" dirty="0" smtClean="0">
              <a:solidFill>
                <a:schemeClr val="tx1"/>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spc="-5" dirty="0">
                <a:solidFill>
                  <a:schemeClr val="tx1"/>
                </a:solidFill>
                <a:latin typeface="Times New Roman" panose="02020603050405020304" pitchFamily="18" charset="0"/>
                <a:cs typeface="Times New Roman" panose="02020603050405020304" pitchFamily="18" charset="0"/>
              </a:rPr>
              <a:t>Anne</a:t>
            </a:r>
            <a:r>
              <a:rPr lang="tr-TR" spc="20" dirty="0">
                <a:solidFill>
                  <a:schemeClr val="tx1"/>
                </a:solidFill>
                <a:latin typeface="Times New Roman" panose="02020603050405020304" pitchFamily="18" charset="0"/>
                <a:cs typeface="Times New Roman" panose="02020603050405020304" pitchFamily="18" charset="0"/>
              </a:rPr>
              <a:t> </a:t>
            </a:r>
            <a:r>
              <a:rPr lang="tr-TR" spc="-10" dirty="0">
                <a:solidFill>
                  <a:schemeClr val="tx1"/>
                </a:solidFill>
                <a:latin typeface="Times New Roman" panose="02020603050405020304" pitchFamily="18" charset="0"/>
                <a:cs typeface="Times New Roman" panose="02020603050405020304" pitchFamily="18" charset="0"/>
              </a:rPr>
              <a:t>çocuk</a:t>
            </a:r>
            <a:r>
              <a:rPr lang="tr-TR" spc="5" dirty="0">
                <a:solidFill>
                  <a:schemeClr val="tx1"/>
                </a:solidFill>
                <a:latin typeface="Times New Roman" panose="02020603050405020304" pitchFamily="18" charset="0"/>
                <a:cs typeface="Times New Roman" panose="02020603050405020304" pitchFamily="18" charset="0"/>
              </a:rPr>
              <a:t> </a:t>
            </a:r>
            <a:r>
              <a:rPr lang="tr-TR" spc="-10" dirty="0">
                <a:solidFill>
                  <a:schemeClr val="tx1"/>
                </a:solidFill>
                <a:latin typeface="Times New Roman" panose="02020603050405020304" pitchFamily="18" charset="0"/>
                <a:cs typeface="Times New Roman" panose="02020603050405020304" pitchFamily="18" charset="0"/>
              </a:rPr>
              <a:t>sağlığı</a:t>
            </a:r>
            <a:r>
              <a:rPr lang="tr-TR" dirty="0">
                <a:solidFill>
                  <a:schemeClr val="tx1"/>
                </a:solidFill>
                <a:latin typeface="Times New Roman" panose="02020603050405020304" pitchFamily="18" charset="0"/>
                <a:cs typeface="Times New Roman" panose="02020603050405020304" pitchFamily="18" charset="0"/>
              </a:rPr>
              <a:t> </a:t>
            </a:r>
            <a:r>
              <a:rPr lang="tr-TR" spc="-15" dirty="0">
                <a:solidFill>
                  <a:schemeClr val="tx1"/>
                </a:solidFill>
                <a:latin typeface="Times New Roman" panose="02020603050405020304" pitchFamily="18" charset="0"/>
                <a:cs typeface="Times New Roman" panose="02020603050405020304" pitchFamily="18" charset="0"/>
              </a:rPr>
              <a:t>toplum</a:t>
            </a:r>
            <a:r>
              <a:rPr lang="tr-TR" spc="20" dirty="0">
                <a:solidFill>
                  <a:schemeClr val="tx1"/>
                </a:solidFill>
                <a:latin typeface="Times New Roman" panose="02020603050405020304" pitchFamily="18" charset="0"/>
                <a:cs typeface="Times New Roman" panose="02020603050405020304" pitchFamily="18" charset="0"/>
              </a:rPr>
              <a:t> </a:t>
            </a:r>
            <a:r>
              <a:rPr lang="tr-TR" spc="-10" dirty="0">
                <a:solidFill>
                  <a:schemeClr val="tx1"/>
                </a:solidFill>
                <a:latin typeface="Times New Roman" panose="02020603050405020304" pitchFamily="18" charset="0"/>
                <a:cs typeface="Times New Roman" panose="02020603050405020304" pitchFamily="18" charset="0"/>
              </a:rPr>
              <a:t>sağlığının</a:t>
            </a:r>
            <a:r>
              <a:rPr lang="tr-TR" dirty="0">
                <a:solidFill>
                  <a:schemeClr val="tx1"/>
                </a:solidFill>
                <a:latin typeface="Times New Roman" panose="02020603050405020304" pitchFamily="18" charset="0"/>
                <a:cs typeface="Times New Roman" panose="02020603050405020304" pitchFamily="18" charset="0"/>
              </a:rPr>
              <a:t> </a:t>
            </a:r>
            <a:r>
              <a:rPr lang="tr-TR" spc="-5" dirty="0">
                <a:solidFill>
                  <a:schemeClr val="tx1"/>
                </a:solidFill>
                <a:latin typeface="Times New Roman" panose="02020603050405020304" pitchFamily="18" charset="0"/>
                <a:cs typeface="Times New Roman" panose="02020603050405020304" pitchFamily="18" charset="0"/>
              </a:rPr>
              <a:t>en</a:t>
            </a:r>
            <a:r>
              <a:rPr lang="tr-TR" spc="5" dirty="0">
                <a:solidFill>
                  <a:schemeClr val="tx1"/>
                </a:solidFill>
                <a:latin typeface="Times New Roman" panose="02020603050405020304" pitchFamily="18" charset="0"/>
                <a:cs typeface="Times New Roman" panose="02020603050405020304" pitchFamily="18" charset="0"/>
              </a:rPr>
              <a:t> </a:t>
            </a:r>
            <a:r>
              <a:rPr lang="tr-TR" spc="-5" dirty="0">
                <a:solidFill>
                  <a:schemeClr val="tx1"/>
                </a:solidFill>
                <a:latin typeface="Times New Roman" panose="02020603050405020304" pitchFamily="18" charset="0"/>
                <a:cs typeface="Times New Roman" panose="02020603050405020304" pitchFamily="18" charset="0"/>
              </a:rPr>
              <a:t>önemli </a:t>
            </a:r>
            <a:r>
              <a:rPr lang="tr-TR" dirty="0">
                <a:solidFill>
                  <a:schemeClr val="tx1"/>
                </a:solidFill>
                <a:latin typeface="Times New Roman" panose="02020603050405020304" pitchFamily="18" charset="0"/>
                <a:cs typeface="Times New Roman" panose="02020603050405020304" pitchFamily="18" charset="0"/>
              </a:rPr>
              <a:t> </a:t>
            </a:r>
            <a:r>
              <a:rPr lang="tr-TR" spc="-40" dirty="0">
                <a:solidFill>
                  <a:schemeClr val="tx1"/>
                </a:solidFill>
                <a:latin typeface="Times New Roman" panose="02020603050405020304" pitchFamily="18" charset="0"/>
                <a:cs typeface="Times New Roman" panose="02020603050405020304" pitchFamily="18" charset="0"/>
              </a:rPr>
              <a:t>parçasıdır.</a:t>
            </a:r>
            <a:r>
              <a:rPr lang="tr-TR" spc="20" dirty="0">
                <a:solidFill>
                  <a:schemeClr val="tx1"/>
                </a:solidFill>
                <a:latin typeface="Times New Roman" panose="02020603050405020304" pitchFamily="18" charset="0"/>
                <a:cs typeface="Times New Roman" panose="02020603050405020304" pitchFamily="18" charset="0"/>
              </a:rPr>
              <a:t> </a:t>
            </a:r>
            <a:r>
              <a:rPr lang="tr-TR" spc="-5" dirty="0">
                <a:solidFill>
                  <a:schemeClr val="tx1"/>
                </a:solidFill>
                <a:latin typeface="Times New Roman" panose="02020603050405020304" pitchFamily="18" charset="0"/>
                <a:cs typeface="Times New Roman" panose="02020603050405020304" pitchFamily="18" charset="0"/>
              </a:rPr>
              <a:t>Sağlıklı</a:t>
            </a:r>
            <a:r>
              <a:rPr lang="tr-TR" spc="-10" dirty="0">
                <a:solidFill>
                  <a:schemeClr val="tx1"/>
                </a:solidFill>
                <a:latin typeface="Times New Roman" panose="02020603050405020304" pitchFamily="18" charset="0"/>
                <a:cs typeface="Times New Roman" panose="02020603050405020304" pitchFamily="18" charset="0"/>
              </a:rPr>
              <a:t> </a:t>
            </a:r>
            <a:r>
              <a:rPr lang="tr-TR" spc="-35" dirty="0">
                <a:solidFill>
                  <a:schemeClr val="tx1"/>
                </a:solidFill>
                <a:latin typeface="Times New Roman" panose="02020603050405020304" pitchFamily="18" charset="0"/>
                <a:cs typeface="Times New Roman" panose="02020603050405020304" pitchFamily="18" charset="0"/>
              </a:rPr>
              <a:t>çocuklar,</a:t>
            </a:r>
            <a:r>
              <a:rPr lang="tr-TR" spc="10" dirty="0">
                <a:solidFill>
                  <a:schemeClr val="tx1"/>
                </a:solidFill>
                <a:latin typeface="Times New Roman" panose="02020603050405020304" pitchFamily="18" charset="0"/>
                <a:cs typeface="Times New Roman" panose="02020603050405020304" pitchFamily="18" charset="0"/>
              </a:rPr>
              <a:t> </a:t>
            </a:r>
            <a:r>
              <a:rPr lang="tr-TR" spc="-10" dirty="0">
                <a:solidFill>
                  <a:schemeClr val="tx1"/>
                </a:solidFill>
                <a:latin typeface="Times New Roman" panose="02020603050405020304" pitchFamily="18" charset="0"/>
                <a:cs typeface="Times New Roman" panose="02020603050405020304" pitchFamily="18" charset="0"/>
              </a:rPr>
              <a:t>sağlıklı</a:t>
            </a:r>
            <a:r>
              <a:rPr lang="tr-TR" spc="10" dirty="0">
                <a:solidFill>
                  <a:schemeClr val="tx1"/>
                </a:solidFill>
                <a:latin typeface="Times New Roman" panose="02020603050405020304" pitchFamily="18" charset="0"/>
                <a:cs typeface="Times New Roman" panose="02020603050405020304" pitchFamily="18" charset="0"/>
              </a:rPr>
              <a:t> </a:t>
            </a:r>
            <a:r>
              <a:rPr lang="tr-TR" spc="-10" dirty="0">
                <a:solidFill>
                  <a:schemeClr val="tx1"/>
                </a:solidFill>
                <a:latin typeface="Times New Roman" panose="02020603050405020304" pitchFamily="18" charset="0"/>
                <a:cs typeface="Times New Roman" panose="02020603050405020304" pitchFamily="18" charset="0"/>
              </a:rPr>
              <a:t>annelerden</a:t>
            </a:r>
            <a:r>
              <a:rPr lang="tr-TR" spc="10" dirty="0">
                <a:solidFill>
                  <a:schemeClr val="tx1"/>
                </a:solidFill>
                <a:latin typeface="Times New Roman" panose="02020603050405020304" pitchFamily="18" charset="0"/>
                <a:cs typeface="Times New Roman" panose="02020603050405020304" pitchFamily="18" charset="0"/>
              </a:rPr>
              <a:t> </a:t>
            </a:r>
            <a:r>
              <a:rPr lang="tr-TR" spc="-15" dirty="0">
                <a:solidFill>
                  <a:schemeClr val="tx1"/>
                </a:solidFill>
                <a:latin typeface="Times New Roman" panose="02020603050405020304" pitchFamily="18" charset="0"/>
                <a:cs typeface="Times New Roman" panose="02020603050405020304" pitchFamily="18" charset="0"/>
              </a:rPr>
              <a:t>doğar </a:t>
            </a:r>
            <a:r>
              <a:rPr lang="tr-TR" spc="-620" dirty="0">
                <a:solidFill>
                  <a:schemeClr val="tx1"/>
                </a:solidFill>
                <a:latin typeface="Times New Roman" panose="02020603050405020304" pitchFamily="18" charset="0"/>
                <a:cs typeface="Times New Roman" panose="02020603050405020304" pitchFamily="18" charset="0"/>
              </a:rPr>
              <a:t> </a:t>
            </a:r>
            <a:r>
              <a:rPr lang="tr-TR" spc="-20" dirty="0">
                <a:solidFill>
                  <a:schemeClr val="tx1"/>
                </a:solidFill>
                <a:latin typeface="Times New Roman" panose="02020603050405020304" pitchFamily="18" charset="0"/>
                <a:cs typeface="Times New Roman" panose="02020603050405020304" pitchFamily="18" charset="0"/>
              </a:rPr>
              <a:t>ve</a:t>
            </a:r>
            <a:r>
              <a:rPr lang="tr-TR" spc="-5" dirty="0">
                <a:solidFill>
                  <a:schemeClr val="tx1"/>
                </a:solidFill>
                <a:latin typeface="Times New Roman" panose="02020603050405020304" pitchFamily="18" charset="0"/>
                <a:cs typeface="Times New Roman" panose="02020603050405020304" pitchFamily="18" charset="0"/>
              </a:rPr>
              <a:t> </a:t>
            </a:r>
            <a:r>
              <a:rPr lang="tr-TR" spc="-55" dirty="0">
                <a:solidFill>
                  <a:schemeClr val="tx1"/>
                </a:solidFill>
                <a:latin typeface="Times New Roman" panose="02020603050405020304" pitchFamily="18" charset="0"/>
                <a:cs typeface="Times New Roman" panose="02020603050405020304" pitchFamily="18" charset="0"/>
              </a:rPr>
              <a:t>büyür.</a:t>
            </a:r>
            <a:r>
              <a:rPr lang="tr-TR" spc="35" dirty="0">
                <a:solidFill>
                  <a:schemeClr val="tx1"/>
                </a:solidFill>
                <a:latin typeface="Times New Roman" panose="02020603050405020304" pitchFamily="18" charset="0"/>
                <a:cs typeface="Times New Roman" panose="02020603050405020304" pitchFamily="18" charset="0"/>
              </a:rPr>
              <a:t> </a:t>
            </a:r>
            <a:r>
              <a:rPr lang="tr-TR" spc="-5" dirty="0">
                <a:solidFill>
                  <a:schemeClr val="tx1"/>
                </a:solidFill>
                <a:latin typeface="Times New Roman" panose="02020603050405020304" pitchFamily="18" charset="0"/>
                <a:cs typeface="Times New Roman" panose="02020603050405020304" pitchFamily="18" charset="0"/>
              </a:rPr>
              <a:t>Sağlıklı</a:t>
            </a:r>
            <a:r>
              <a:rPr lang="tr-TR" spc="-20" dirty="0">
                <a:solidFill>
                  <a:schemeClr val="tx1"/>
                </a:solidFill>
                <a:latin typeface="Times New Roman" panose="02020603050405020304" pitchFamily="18" charset="0"/>
                <a:cs typeface="Times New Roman" panose="02020603050405020304" pitchFamily="18" charset="0"/>
              </a:rPr>
              <a:t> </a:t>
            </a:r>
            <a:r>
              <a:rPr lang="tr-TR" spc="-10" dirty="0">
                <a:solidFill>
                  <a:schemeClr val="tx1"/>
                </a:solidFill>
                <a:latin typeface="Times New Roman" panose="02020603050405020304" pitchFamily="18" charset="0"/>
                <a:cs typeface="Times New Roman" panose="02020603050405020304" pitchFamily="18" charset="0"/>
              </a:rPr>
              <a:t>büyüme</a:t>
            </a:r>
            <a:r>
              <a:rPr lang="tr-TR" spc="25" dirty="0">
                <a:solidFill>
                  <a:schemeClr val="tx1"/>
                </a:solidFill>
                <a:latin typeface="Times New Roman" panose="02020603050405020304" pitchFamily="18" charset="0"/>
                <a:cs typeface="Times New Roman" panose="02020603050405020304" pitchFamily="18" charset="0"/>
              </a:rPr>
              <a:t> </a:t>
            </a:r>
            <a:r>
              <a:rPr lang="tr-TR" spc="-20" dirty="0">
                <a:solidFill>
                  <a:schemeClr val="tx1"/>
                </a:solidFill>
                <a:latin typeface="Times New Roman" panose="02020603050405020304" pitchFamily="18" charset="0"/>
                <a:cs typeface="Times New Roman" panose="02020603050405020304" pitchFamily="18" charset="0"/>
              </a:rPr>
              <a:t>ve</a:t>
            </a:r>
            <a:r>
              <a:rPr lang="tr-TR" spc="-5" dirty="0">
                <a:solidFill>
                  <a:schemeClr val="tx1"/>
                </a:solidFill>
                <a:latin typeface="Times New Roman" panose="02020603050405020304" pitchFamily="18" charset="0"/>
                <a:cs typeface="Times New Roman" panose="02020603050405020304" pitchFamily="18" charset="0"/>
              </a:rPr>
              <a:t> </a:t>
            </a:r>
            <a:r>
              <a:rPr lang="tr-TR" spc="-10" dirty="0">
                <a:solidFill>
                  <a:schemeClr val="tx1"/>
                </a:solidFill>
                <a:latin typeface="Times New Roman" panose="02020603050405020304" pitchFamily="18" charset="0"/>
                <a:cs typeface="Times New Roman" panose="02020603050405020304" pitchFamily="18" charset="0"/>
              </a:rPr>
              <a:t>gelişme</a:t>
            </a:r>
            <a:r>
              <a:rPr lang="tr-TR" spc="-5" dirty="0">
                <a:solidFill>
                  <a:schemeClr val="tx1"/>
                </a:solidFill>
                <a:latin typeface="Times New Roman" panose="02020603050405020304" pitchFamily="18" charset="0"/>
                <a:cs typeface="Times New Roman" panose="02020603050405020304" pitchFamily="18" charset="0"/>
              </a:rPr>
              <a:t> </a:t>
            </a:r>
            <a:r>
              <a:rPr lang="tr-TR" spc="-20" dirty="0">
                <a:solidFill>
                  <a:schemeClr val="tx1"/>
                </a:solidFill>
                <a:latin typeface="Times New Roman" panose="02020603050405020304" pitchFamily="18" charset="0"/>
                <a:cs typeface="Times New Roman" panose="02020603050405020304" pitchFamily="18" charset="0"/>
              </a:rPr>
              <a:t>gösteren </a:t>
            </a:r>
            <a:r>
              <a:rPr lang="tr-TR" spc="-15" dirty="0">
                <a:solidFill>
                  <a:schemeClr val="tx1"/>
                </a:solidFill>
                <a:latin typeface="Times New Roman" panose="02020603050405020304" pitchFamily="18" charset="0"/>
                <a:cs typeface="Times New Roman" panose="02020603050405020304" pitchFamily="18" charset="0"/>
              </a:rPr>
              <a:t> </a:t>
            </a:r>
            <a:r>
              <a:rPr lang="tr-TR" spc="-10" dirty="0">
                <a:solidFill>
                  <a:schemeClr val="tx1"/>
                </a:solidFill>
                <a:latin typeface="Times New Roman" panose="02020603050405020304" pitchFamily="18" charset="0"/>
                <a:cs typeface="Times New Roman" panose="02020603050405020304" pitchFamily="18" charset="0"/>
              </a:rPr>
              <a:t>çocuklar</a:t>
            </a:r>
            <a:r>
              <a:rPr lang="tr-TR" spc="10" dirty="0">
                <a:solidFill>
                  <a:schemeClr val="tx1"/>
                </a:solidFill>
                <a:latin typeface="Times New Roman" panose="02020603050405020304" pitchFamily="18" charset="0"/>
                <a:cs typeface="Times New Roman" panose="02020603050405020304" pitchFamily="18" charset="0"/>
              </a:rPr>
              <a:t> </a:t>
            </a:r>
            <a:r>
              <a:rPr lang="tr-TR" spc="-5" dirty="0">
                <a:solidFill>
                  <a:schemeClr val="tx1"/>
                </a:solidFill>
                <a:latin typeface="Times New Roman" panose="02020603050405020304" pitchFamily="18" charset="0"/>
                <a:cs typeface="Times New Roman" panose="02020603050405020304" pitchFamily="18" charset="0"/>
              </a:rPr>
              <a:t>ise</a:t>
            </a:r>
            <a:r>
              <a:rPr lang="tr-TR" spc="10" dirty="0">
                <a:solidFill>
                  <a:schemeClr val="tx1"/>
                </a:solidFill>
                <a:latin typeface="Times New Roman" panose="02020603050405020304" pitchFamily="18" charset="0"/>
                <a:cs typeface="Times New Roman" panose="02020603050405020304" pitchFamily="18" charset="0"/>
              </a:rPr>
              <a:t> </a:t>
            </a:r>
            <a:r>
              <a:rPr lang="tr-TR" spc="-5" dirty="0">
                <a:solidFill>
                  <a:schemeClr val="tx1"/>
                </a:solidFill>
                <a:latin typeface="Times New Roman" panose="02020603050405020304" pitchFamily="18" charset="0"/>
                <a:cs typeface="Times New Roman" panose="02020603050405020304" pitchFamily="18" charset="0"/>
              </a:rPr>
              <a:t>geleceğin</a:t>
            </a:r>
            <a:r>
              <a:rPr lang="tr-TR" spc="-20" dirty="0">
                <a:solidFill>
                  <a:schemeClr val="tx1"/>
                </a:solidFill>
                <a:latin typeface="Times New Roman" panose="02020603050405020304" pitchFamily="18" charset="0"/>
                <a:cs typeface="Times New Roman" panose="02020603050405020304" pitchFamily="18" charset="0"/>
              </a:rPr>
              <a:t> </a:t>
            </a:r>
            <a:r>
              <a:rPr lang="tr-TR" spc="-10" dirty="0">
                <a:solidFill>
                  <a:schemeClr val="tx1"/>
                </a:solidFill>
                <a:latin typeface="Times New Roman" panose="02020603050405020304" pitchFamily="18" charset="0"/>
                <a:cs typeface="Times New Roman" panose="02020603050405020304" pitchFamily="18" charset="0"/>
              </a:rPr>
              <a:t>sağlıklı</a:t>
            </a:r>
            <a:r>
              <a:rPr lang="tr-TR" dirty="0">
                <a:solidFill>
                  <a:schemeClr val="tx1"/>
                </a:solidFill>
                <a:latin typeface="Times New Roman" panose="02020603050405020304" pitchFamily="18" charset="0"/>
                <a:cs typeface="Times New Roman" panose="02020603050405020304" pitchFamily="18" charset="0"/>
              </a:rPr>
              <a:t> </a:t>
            </a:r>
            <a:r>
              <a:rPr lang="tr-TR" spc="-5" dirty="0">
                <a:solidFill>
                  <a:schemeClr val="tx1"/>
                </a:solidFill>
                <a:latin typeface="Times New Roman" panose="02020603050405020304" pitchFamily="18" charset="0"/>
                <a:cs typeface="Times New Roman" panose="02020603050405020304" pitchFamily="18" charset="0"/>
              </a:rPr>
              <a:t>anne</a:t>
            </a:r>
            <a:r>
              <a:rPr lang="tr-TR" spc="15" dirty="0">
                <a:solidFill>
                  <a:schemeClr val="tx1"/>
                </a:solidFill>
                <a:latin typeface="Times New Roman" panose="02020603050405020304" pitchFamily="18" charset="0"/>
                <a:cs typeface="Times New Roman" panose="02020603050405020304" pitchFamily="18" charset="0"/>
              </a:rPr>
              <a:t> </a:t>
            </a:r>
            <a:r>
              <a:rPr lang="tr-TR" spc="-20" dirty="0">
                <a:solidFill>
                  <a:schemeClr val="tx1"/>
                </a:solidFill>
                <a:latin typeface="Times New Roman" panose="02020603050405020304" pitchFamily="18" charset="0"/>
                <a:cs typeface="Times New Roman" panose="02020603050405020304" pitchFamily="18" charset="0"/>
              </a:rPr>
              <a:t>ve</a:t>
            </a:r>
            <a:r>
              <a:rPr lang="tr-TR" dirty="0">
                <a:solidFill>
                  <a:schemeClr val="tx1"/>
                </a:solidFill>
                <a:latin typeface="Times New Roman" panose="02020603050405020304" pitchFamily="18" charset="0"/>
                <a:cs typeface="Times New Roman" panose="02020603050405020304" pitchFamily="18" charset="0"/>
              </a:rPr>
              <a:t> </a:t>
            </a:r>
            <a:r>
              <a:rPr lang="tr-TR" spc="-10" dirty="0">
                <a:solidFill>
                  <a:schemeClr val="tx1"/>
                </a:solidFill>
                <a:latin typeface="Times New Roman" panose="02020603050405020304" pitchFamily="18" charset="0"/>
                <a:cs typeface="Times New Roman" panose="02020603050405020304" pitchFamily="18" charset="0"/>
              </a:rPr>
              <a:t>babalarını </a:t>
            </a:r>
            <a:r>
              <a:rPr lang="tr-TR" spc="-5" dirty="0">
                <a:solidFill>
                  <a:schemeClr val="tx1"/>
                </a:solidFill>
                <a:latin typeface="Times New Roman" panose="02020603050405020304" pitchFamily="18" charset="0"/>
                <a:cs typeface="Times New Roman" panose="02020603050405020304" pitchFamily="18" charset="0"/>
              </a:rPr>
              <a:t> </a:t>
            </a:r>
            <a:r>
              <a:rPr lang="tr-TR" spc="-30" dirty="0">
                <a:solidFill>
                  <a:schemeClr val="tx1"/>
                </a:solidFill>
                <a:latin typeface="Times New Roman" panose="02020603050405020304" pitchFamily="18" charset="0"/>
                <a:cs typeface="Times New Roman" panose="02020603050405020304" pitchFamily="18" charset="0"/>
              </a:rPr>
              <a:t>oluştururlar</a:t>
            </a:r>
            <a:endParaRPr lang="tr-TR" dirty="0" smtClean="0">
              <a:solidFill>
                <a:schemeClr val="tx1"/>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dirty="0" smtClean="0">
                <a:solidFill>
                  <a:schemeClr val="tx1"/>
                </a:solidFill>
                <a:latin typeface="Times New Roman" panose="02020603050405020304" pitchFamily="18" charset="0"/>
                <a:cs typeface="Times New Roman" panose="02020603050405020304" pitchFamily="18" charset="0"/>
              </a:rPr>
              <a:t>Çocuğun </a:t>
            </a:r>
            <a:r>
              <a:rPr lang="tr-TR" dirty="0">
                <a:solidFill>
                  <a:schemeClr val="tx1"/>
                </a:solidFill>
                <a:latin typeface="Times New Roman" panose="02020603050405020304" pitchFamily="18" charset="0"/>
                <a:cs typeface="Times New Roman" panose="02020603050405020304" pitchFamily="18" charset="0"/>
              </a:rPr>
              <a:t>sağlığı, ailesinin sağlığından ayrı düşünülemez. </a:t>
            </a:r>
            <a:endParaRPr lang="tr-TR" dirty="0" smtClean="0">
              <a:solidFill>
                <a:schemeClr val="tx1"/>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dirty="0" smtClean="0">
                <a:solidFill>
                  <a:schemeClr val="tx1"/>
                </a:solidFill>
                <a:latin typeface="Times New Roman" panose="02020603050405020304" pitchFamily="18" charset="0"/>
                <a:cs typeface="Times New Roman" panose="02020603050405020304" pitchFamily="18" charset="0"/>
              </a:rPr>
              <a:t>Özellikle </a:t>
            </a:r>
            <a:r>
              <a:rPr lang="tr-TR" dirty="0">
                <a:solidFill>
                  <a:schemeClr val="tx1"/>
                </a:solidFill>
                <a:latin typeface="Times New Roman" panose="02020603050405020304" pitchFamily="18" charset="0"/>
                <a:cs typeface="Times New Roman" panose="02020603050405020304" pitchFamily="18" charset="0"/>
              </a:rPr>
              <a:t>anne ve çocuk sağlığı bir bütündür. </a:t>
            </a:r>
            <a:endParaRPr lang="tr-TR" dirty="0" smtClean="0">
              <a:solidFill>
                <a:schemeClr val="tx1"/>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dirty="0" smtClean="0">
                <a:solidFill>
                  <a:schemeClr val="tx1"/>
                </a:solidFill>
                <a:latin typeface="Times New Roman" panose="02020603050405020304" pitchFamily="18" charset="0"/>
                <a:cs typeface="Times New Roman" panose="02020603050405020304" pitchFamily="18" charset="0"/>
              </a:rPr>
              <a:t>Doğurganlığın </a:t>
            </a:r>
            <a:r>
              <a:rPr lang="tr-TR" dirty="0">
                <a:solidFill>
                  <a:schemeClr val="tx1"/>
                </a:solidFill>
                <a:latin typeface="Times New Roman" panose="02020603050405020304" pitchFamily="18" charset="0"/>
                <a:cs typeface="Times New Roman" panose="02020603050405020304" pitchFamily="18" charset="0"/>
              </a:rPr>
              <a:t>yüksek olduğu, annenin gebelik ve doğumda yeterli bakımı alamadığı, çocuğun bakımıyla ilgili gerekli bilgiye sahip olamadığı durumlarda çocuğun sağlıklı olması beklenemez</a:t>
            </a:r>
            <a:r>
              <a:rPr lang="tr-TR" dirty="0">
                <a:latin typeface="Times New Roman" panose="02020603050405020304" pitchFamily="18" charset="0"/>
                <a:cs typeface="Times New Roman" panose="02020603050405020304" pitchFamily="18" charset="0"/>
              </a:rPr>
              <a:t>. </a:t>
            </a:r>
          </a:p>
        </p:txBody>
      </p:sp>
      <p:sp>
        <p:nvSpPr>
          <p:cNvPr id="4" name="Metin kutusu 3"/>
          <p:cNvSpPr txBox="1"/>
          <p:nvPr/>
        </p:nvSpPr>
        <p:spPr>
          <a:xfrm>
            <a:off x="1394084" y="1064303"/>
            <a:ext cx="9803567" cy="461665"/>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ANA ÇOCUK SAĞLIĞI</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455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E486C22-9F75-4D95-8C93-B7704F382A7E}"/>
              </a:ext>
            </a:extLst>
          </p:cNvPr>
          <p:cNvSpPr>
            <a:spLocks noGrp="1"/>
          </p:cNvSpPr>
          <p:nvPr>
            <p:ph idx="1"/>
          </p:nvPr>
        </p:nvSpPr>
        <p:spPr>
          <a:xfrm>
            <a:off x="1136127" y="1783829"/>
            <a:ext cx="10319479" cy="4452079"/>
          </a:xfrm>
        </p:spPr>
        <p:txBody>
          <a:bodyPr>
            <a:normAutofit fontScale="77500" lnSpcReduction="20000"/>
          </a:bodyPr>
          <a:lstStyle/>
          <a:p>
            <a:pPr algn="just">
              <a:lnSpc>
                <a:spcPct val="12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Sağlık Bakanlığı 1920 yılında kurulmuş ve Cumhuriyet’in kuruluşundan sonra da yeni bir statü kazanmıştır.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Sağlık </a:t>
            </a:r>
            <a:r>
              <a:rPr lang="tr-TR" dirty="0">
                <a:latin typeface="Times New Roman" panose="02020603050405020304" pitchFamily="18" charset="0"/>
                <a:cs typeface="Times New Roman" panose="02020603050405020304" pitchFamily="18" charset="0"/>
              </a:rPr>
              <a:t>Bakanlığı’nın kurulmasıyla birlikte önemle üzerinde durulan konulardan biri de ana-çocuk sağlığı hizmetleri olmuştur. </a:t>
            </a:r>
            <a:endParaRPr lang="tr-TR" dirty="0" smtClean="0">
              <a:latin typeface="Times New Roman" panose="02020603050405020304" pitchFamily="18" charset="0"/>
              <a:cs typeface="Times New Roman" panose="02020603050405020304" pitchFamily="18" charset="0"/>
            </a:endParaRPr>
          </a:p>
          <a:p>
            <a:pPr algn="just">
              <a:lnSpc>
                <a:spcPct val="120000"/>
              </a:lnSpc>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1930 </a:t>
            </a:r>
            <a:r>
              <a:rPr lang="tr-TR" dirty="0">
                <a:latin typeface="Times New Roman" panose="02020603050405020304" pitchFamily="18" charset="0"/>
                <a:cs typeface="Times New Roman" panose="02020603050405020304" pitchFamily="18" charset="0"/>
              </a:rPr>
              <a:t>yılında çıkarılan 1593 sayılı Umumi Hıfzıssıhha Kanunu ile ana-çocuk sağlığı hizmetlerinin yürütülmesi görevi Sağlık Bakanlığı’na verilmiştir. </a:t>
            </a:r>
            <a:endParaRPr lang="tr-TR" dirty="0" smtClean="0">
              <a:latin typeface="Times New Roman" panose="02020603050405020304" pitchFamily="18" charset="0"/>
              <a:cs typeface="Times New Roman" panose="02020603050405020304" pitchFamily="18" charset="0"/>
            </a:endParaRPr>
          </a:p>
          <a:p>
            <a:pPr lvl="0" algn="just">
              <a:lnSpc>
                <a:spcPct val="120000"/>
              </a:lnSpc>
              <a:buClr>
                <a:srgbClr val="E48312"/>
              </a:buClr>
              <a:buFont typeface="Arial" panose="020B0604020202020204" pitchFamily="34" charset="0"/>
              <a:buChar char="•"/>
            </a:pPr>
            <a:r>
              <a:rPr lang="tr-TR" dirty="0">
                <a:solidFill>
                  <a:srgbClr val="000000">
                    <a:lumMod val="75000"/>
                    <a:lumOff val="25000"/>
                  </a:srgbClr>
                </a:solidFill>
                <a:latin typeface="Times New Roman" panose="02020603050405020304" pitchFamily="18" charset="0"/>
                <a:cs typeface="Times New Roman" panose="02020603050405020304" pitchFamily="18" charset="0"/>
              </a:rPr>
              <a:t>Ülkemizde ana-çocuk sağlığı sorunu, özellikle 1950 yılından sonra aşırı doğurganlığın ve güvenli olmayan koşullarda gerçekleştirilen düşüklerin artması ve anne ölümlerine neden olması şeklinde ortaya çıkmıştır. </a:t>
            </a:r>
            <a:endParaRPr lang="tr-TR" dirty="0" smtClean="0">
              <a:solidFill>
                <a:srgbClr val="000000">
                  <a:lumMod val="75000"/>
                  <a:lumOff val="25000"/>
                </a:srgbClr>
              </a:solidFill>
              <a:latin typeface="Times New Roman" panose="02020603050405020304" pitchFamily="18" charset="0"/>
              <a:cs typeface="Times New Roman" panose="02020603050405020304" pitchFamily="18" charset="0"/>
            </a:endParaRPr>
          </a:p>
          <a:p>
            <a:pPr lvl="0" algn="just">
              <a:lnSpc>
                <a:spcPct val="120000"/>
              </a:lnSpc>
              <a:buClr>
                <a:srgbClr val="E48312"/>
              </a:buClr>
              <a:buFont typeface="Arial" panose="020B0604020202020204" pitchFamily="34" charset="0"/>
              <a:buChar char="•"/>
            </a:pPr>
            <a:r>
              <a:rPr lang="tr-TR" dirty="0" smtClean="0">
                <a:solidFill>
                  <a:srgbClr val="000000">
                    <a:lumMod val="75000"/>
                    <a:lumOff val="25000"/>
                  </a:srgbClr>
                </a:solidFill>
                <a:latin typeface="Times New Roman" panose="02020603050405020304" pitchFamily="18" charset="0"/>
                <a:cs typeface="Times New Roman" panose="02020603050405020304" pitchFamily="18" charset="0"/>
              </a:rPr>
              <a:t>1952 </a:t>
            </a:r>
            <a:r>
              <a:rPr lang="tr-TR" dirty="0">
                <a:solidFill>
                  <a:srgbClr val="000000">
                    <a:lumMod val="75000"/>
                    <a:lumOff val="25000"/>
                  </a:srgbClr>
                </a:solidFill>
                <a:latin typeface="Times New Roman" panose="02020603050405020304" pitchFamily="18" charset="0"/>
                <a:cs typeface="Times New Roman" panose="02020603050405020304" pitchFamily="18" charset="0"/>
              </a:rPr>
              <a:t>yılında yapılan çalışmalarla ele alınan bu sorunun çözümü için bakanlık bünyesinde Ana-çocuk Sağlığı şube Müdürlüğü kurulmuştur. </a:t>
            </a:r>
            <a:endParaRPr lang="tr-TR" dirty="0" smtClean="0">
              <a:solidFill>
                <a:srgbClr val="000000">
                  <a:lumMod val="75000"/>
                  <a:lumOff val="25000"/>
                </a:srgbClr>
              </a:solidFill>
              <a:latin typeface="Times New Roman" panose="02020603050405020304" pitchFamily="18" charset="0"/>
              <a:cs typeface="Times New Roman" panose="02020603050405020304" pitchFamily="18" charset="0"/>
            </a:endParaRPr>
          </a:p>
          <a:p>
            <a:pPr lvl="0" algn="just">
              <a:lnSpc>
                <a:spcPct val="120000"/>
              </a:lnSpc>
              <a:buClr>
                <a:srgbClr val="E48312"/>
              </a:buClr>
              <a:buFont typeface="Arial" panose="020B0604020202020204" pitchFamily="34" charset="0"/>
              <a:buChar char="•"/>
            </a:pPr>
            <a:r>
              <a:rPr lang="tr-TR" dirty="0" smtClean="0">
                <a:solidFill>
                  <a:srgbClr val="000000">
                    <a:lumMod val="75000"/>
                    <a:lumOff val="25000"/>
                  </a:srgbClr>
                </a:solidFill>
                <a:latin typeface="Times New Roman" panose="02020603050405020304" pitchFamily="18" charset="0"/>
                <a:cs typeface="Times New Roman" panose="02020603050405020304" pitchFamily="18" charset="0"/>
              </a:rPr>
              <a:t>1963 </a:t>
            </a:r>
            <a:r>
              <a:rPr lang="tr-TR" dirty="0">
                <a:solidFill>
                  <a:srgbClr val="000000">
                    <a:lumMod val="75000"/>
                    <a:lumOff val="25000"/>
                  </a:srgbClr>
                </a:solidFill>
                <a:latin typeface="Times New Roman" panose="02020603050405020304" pitchFamily="18" charset="0"/>
                <a:cs typeface="Times New Roman" panose="02020603050405020304" pitchFamily="18" charset="0"/>
              </a:rPr>
              <a:t>yılında bağımsız bir müdürlük olan bu birim, 1965 yılında çıkarılan 665 Sayılı Kanun ile kuruluşunu tamamlamıştır.  </a:t>
            </a:r>
            <a:endParaRPr lang="tr-TR" dirty="0" smtClean="0">
              <a:solidFill>
                <a:srgbClr val="000000">
                  <a:lumMod val="75000"/>
                  <a:lumOff val="25000"/>
                </a:srgbClr>
              </a:solidFill>
              <a:latin typeface="Times New Roman" panose="02020603050405020304" pitchFamily="18" charset="0"/>
              <a:cs typeface="Times New Roman" panose="02020603050405020304" pitchFamily="18" charset="0"/>
            </a:endParaRPr>
          </a:p>
          <a:p>
            <a:pPr lvl="0" algn="just">
              <a:lnSpc>
                <a:spcPct val="120000"/>
              </a:lnSpc>
              <a:buClr>
                <a:srgbClr val="E48312"/>
              </a:buClr>
              <a:buFont typeface="Arial" panose="020B0604020202020204" pitchFamily="34" charset="0"/>
              <a:buChar char="•"/>
            </a:pPr>
            <a:r>
              <a:rPr lang="tr-TR" dirty="0" smtClean="0">
                <a:solidFill>
                  <a:srgbClr val="000000">
                    <a:lumMod val="75000"/>
                    <a:lumOff val="25000"/>
                  </a:srgbClr>
                </a:solidFill>
                <a:latin typeface="Times New Roman" panose="02020603050405020304" pitchFamily="18" charset="0"/>
                <a:cs typeface="Times New Roman" panose="02020603050405020304" pitchFamily="18" charset="0"/>
              </a:rPr>
              <a:t>Yine </a:t>
            </a:r>
            <a:r>
              <a:rPr lang="tr-TR" dirty="0">
                <a:solidFill>
                  <a:srgbClr val="000000">
                    <a:lumMod val="75000"/>
                    <a:lumOff val="25000"/>
                  </a:srgbClr>
                </a:solidFill>
                <a:latin typeface="Times New Roman" panose="02020603050405020304" pitchFamily="18" charset="0"/>
                <a:cs typeface="Times New Roman" panose="02020603050405020304" pitchFamily="18" charset="0"/>
              </a:rPr>
              <a:t>bu kanunla ana-çocuk sağlığını korumak için planlı ve programlı çalışmayı düzenlemek, gebeliklerinin devamı süresince ve doğumdan sonra ana ve çocuk sağlığını takip etmek görevi, Ana-çocuk Sağlığı Müdürlüğü’ne verilmiştir</a:t>
            </a:r>
            <a:r>
              <a:rPr lang="tr-TR" dirty="0">
                <a:solidFill>
                  <a:srgbClr val="000000">
                    <a:lumMod val="75000"/>
                    <a:lumOff val="25000"/>
                  </a:srgbClr>
                </a:solidFill>
              </a:rPr>
              <a:t>. </a:t>
            </a:r>
          </a:p>
          <a:p>
            <a:pPr algn="just">
              <a:buFont typeface="Arial" panose="020B0604020202020204" pitchFamily="34" charset="0"/>
              <a:buChar char="•"/>
            </a:pPr>
            <a:endParaRPr lang="tr-TR" dirty="0" smtClean="0"/>
          </a:p>
          <a:p>
            <a:pPr algn="just">
              <a:buFont typeface="Arial" panose="020B0604020202020204" pitchFamily="34" charset="0"/>
              <a:buChar char="•"/>
            </a:pPr>
            <a:endParaRPr lang="tr-TR" dirty="0"/>
          </a:p>
        </p:txBody>
      </p:sp>
      <p:sp>
        <p:nvSpPr>
          <p:cNvPr id="5" name="Metin kutusu 4"/>
          <p:cNvSpPr txBox="1"/>
          <p:nvPr/>
        </p:nvSpPr>
        <p:spPr>
          <a:xfrm>
            <a:off x="1394084" y="1064303"/>
            <a:ext cx="9803567" cy="461665"/>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ANA ÇOCUK SAĞLIĞI</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3412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5E54905-945B-414A-8472-4D869476FA26}"/>
              </a:ext>
            </a:extLst>
          </p:cNvPr>
          <p:cNvSpPr>
            <a:spLocks noGrp="1"/>
          </p:cNvSpPr>
          <p:nvPr>
            <p:ph idx="1"/>
          </p:nvPr>
        </p:nvSpPr>
        <p:spPr>
          <a:xfrm>
            <a:off x="854439" y="1873770"/>
            <a:ext cx="10499361" cy="4303193"/>
          </a:xfrm>
        </p:spPr>
        <p:txBody>
          <a:bodyPr/>
          <a:lstStyle/>
          <a:p>
            <a:pPr algn="just">
              <a:lnSpc>
                <a:spcPct val="100000"/>
              </a:lnSpc>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Devlet Planlama Teşkilatı’nın kurulmasıyla birlikte, 1960’lı yıllarda aşırı doğurganlık sorunun çözümlenmesi ele alınmış ve </a:t>
            </a:r>
            <a:r>
              <a:rPr lang="tr-TR" dirty="0" err="1">
                <a:latin typeface="Times New Roman" panose="02020603050405020304" pitchFamily="18" charset="0"/>
                <a:cs typeface="Times New Roman" panose="02020603050405020304" pitchFamily="18" charset="0"/>
              </a:rPr>
              <a:t>antenatal</a:t>
            </a:r>
            <a:r>
              <a:rPr lang="tr-TR" dirty="0">
                <a:latin typeface="Times New Roman" panose="02020603050405020304" pitchFamily="18" charset="0"/>
                <a:cs typeface="Times New Roman" panose="02020603050405020304" pitchFamily="18" charset="0"/>
              </a:rPr>
              <a:t> nüfus politikası uygulanmaya başlanmıştır. </a:t>
            </a:r>
            <a:endParaRPr lang="tr-TR" dirty="0" smtClean="0">
              <a:latin typeface="Times New Roman" panose="02020603050405020304" pitchFamily="18" charset="0"/>
              <a:cs typeface="Times New Roman" panose="02020603050405020304" pitchFamily="18" charset="0"/>
            </a:endParaRPr>
          </a:p>
          <a:p>
            <a:pPr algn="just">
              <a:lnSpc>
                <a:spcPct val="100000"/>
              </a:lnSpc>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Bunu </a:t>
            </a:r>
            <a:r>
              <a:rPr lang="tr-TR" dirty="0">
                <a:latin typeface="Times New Roman" panose="02020603050405020304" pitchFamily="18" charset="0"/>
                <a:cs typeface="Times New Roman" panose="02020603050405020304" pitchFamily="18" charset="0"/>
              </a:rPr>
              <a:t>takiben 1965 yılında 557 Sayılı “Nüfus Planlaması Hakkında Kanun” çıkarılmış ve aile planlaması (AP) hizmetlerini yürütmek üzere Nüfus Planlaması Genel Müdürlüğü kurulmuştur. </a:t>
            </a:r>
            <a:endParaRPr lang="tr-TR" dirty="0" smtClean="0">
              <a:latin typeface="Times New Roman" panose="02020603050405020304" pitchFamily="18" charset="0"/>
              <a:cs typeface="Times New Roman" panose="02020603050405020304" pitchFamily="18" charset="0"/>
            </a:endParaRPr>
          </a:p>
          <a:p>
            <a:pPr lvl="0" algn="just">
              <a:lnSpc>
                <a:spcPct val="100000"/>
              </a:lnSpc>
              <a:buClr>
                <a:srgbClr val="E48312"/>
              </a:buClr>
              <a:buFont typeface="Arial" panose="020B0604020202020204" pitchFamily="34" charset="0"/>
              <a:buChar char="•"/>
            </a:pPr>
            <a:r>
              <a:rPr lang="tr-TR" dirty="0">
                <a:solidFill>
                  <a:srgbClr val="000000">
                    <a:lumMod val="75000"/>
                    <a:lumOff val="25000"/>
                  </a:srgbClr>
                </a:solidFill>
                <a:latin typeface="Times New Roman" panose="02020603050405020304" pitchFamily="18" charset="0"/>
                <a:cs typeface="Times New Roman" panose="02020603050405020304" pitchFamily="18" charset="0"/>
              </a:rPr>
              <a:t>Aynı amaca yönelik olarak hizmet veren Ana ve Çocuk Sağlığı Müdürlüğü ile Nüfus Planlaması Genel Müdürlüğü 1982 yılında Bakanlar Kurulu Kararnamesi ile birleştirilerek Aile Planlaması ve Ana-çocuk Sağlığı Genel Müdürlüğü adını almıştır</a:t>
            </a:r>
            <a:r>
              <a:rPr lang="tr-TR" dirty="0" smtClean="0">
                <a:solidFill>
                  <a:srgbClr val="000000">
                    <a:lumMod val="75000"/>
                    <a:lumOff val="25000"/>
                  </a:srgbClr>
                </a:solidFill>
                <a:latin typeface="Times New Roman" panose="02020603050405020304" pitchFamily="18" charset="0"/>
                <a:cs typeface="Times New Roman" panose="02020603050405020304" pitchFamily="18" charset="0"/>
              </a:rPr>
              <a:t>.</a:t>
            </a:r>
          </a:p>
          <a:p>
            <a:pPr lvl="0" algn="just">
              <a:lnSpc>
                <a:spcPct val="100000"/>
              </a:lnSpc>
              <a:buClr>
                <a:srgbClr val="E48312"/>
              </a:buClr>
              <a:buFont typeface="Arial" panose="020B0604020202020204" pitchFamily="34" charset="0"/>
              <a:buChar char="•"/>
            </a:pPr>
            <a:r>
              <a:rPr lang="tr-TR" dirty="0" smtClean="0">
                <a:solidFill>
                  <a:srgbClr val="000000">
                    <a:lumMod val="75000"/>
                    <a:lumOff val="25000"/>
                  </a:srgbClr>
                </a:solidFill>
                <a:latin typeface="Times New Roman" panose="02020603050405020304" pitchFamily="18" charset="0"/>
                <a:cs typeface="Times New Roman" panose="02020603050405020304" pitchFamily="18" charset="0"/>
              </a:rPr>
              <a:t> </a:t>
            </a:r>
            <a:r>
              <a:rPr lang="tr-TR" dirty="0">
                <a:solidFill>
                  <a:srgbClr val="000000">
                    <a:lumMod val="75000"/>
                    <a:lumOff val="25000"/>
                  </a:srgbClr>
                </a:solidFill>
                <a:latin typeface="Times New Roman" panose="02020603050405020304" pitchFamily="18" charset="0"/>
                <a:cs typeface="Times New Roman" panose="02020603050405020304" pitchFamily="18" charset="0"/>
              </a:rPr>
              <a:t>1983 yılında genel müdürlüğün adı Ana-çocuk Sağlığı ve Aile Planlaması Genel Müdürlüğü olarak değiştirilmiştir. </a:t>
            </a:r>
            <a:endParaRPr lang="tr-TR" dirty="0" smtClean="0">
              <a:solidFill>
                <a:srgbClr val="000000">
                  <a:lumMod val="75000"/>
                  <a:lumOff val="25000"/>
                </a:srgbClr>
              </a:solidFill>
              <a:latin typeface="Times New Roman" panose="02020603050405020304" pitchFamily="18" charset="0"/>
              <a:cs typeface="Times New Roman" panose="02020603050405020304" pitchFamily="18" charset="0"/>
            </a:endParaRPr>
          </a:p>
          <a:p>
            <a:pPr lvl="0" algn="just">
              <a:buClr>
                <a:srgbClr val="E48312"/>
              </a:buClr>
              <a:buFont typeface="Arial" panose="020B0604020202020204" pitchFamily="34" charset="0"/>
              <a:buChar char="•"/>
            </a:pPr>
            <a:endParaRPr lang="tr-TR" dirty="0">
              <a:solidFill>
                <a:srgbClr val="000000">
                  <a:lumMod val="75000"/>
                  <a:lumOff val="25000"/>
                </a:srgbClr>
              </a:solidFill>
            </a:endParaRPr>
          </a:p>
          <a:p>
            <a:pPr algn="just">
              <a:buFont typeface="Arial" panose="020B0604020202020204" pitchFamily="34" charset="0"/>
              <a:buChar char="•"/>
            </a:pPr>
            <a:endParaRPr lang="tr-TR" dirty="0" smtClean="0"/>
          </a:p>
          <a:p>
            <a:pPr algn="just">
              <a:buFont typeface="Arial" panose="020B0604020202020204" pitchFamily="34" charset="0"/>
              <a:buChar char="•"/>
            </a:pPr>
            <a:endParaRPr lang="tr-TR" dirty="0"/>
          </a:p>
        </p:txBody>
      </p:sp>
      <p:sp>
        <p:nvSpPr>
          <p:cNvPr id="4" name="Metin kutusu 3"/>
          <p:cNvSpPr txBox="1"/>
          <p:nvPr/>
        </p:nvSpPr>
        <p:spPr>
          <a:xfrm>
            <a:off x="1394084" y="1064303"/>
            <a:ext cx="9803567" cy="461665"/>
          </a:xfrm>
          <a:prstGeom prst="rect">
            <a:avLst/>
          </a:prstGeom>
          <a:noFill/>
        </p:spPr>
        <p:txBody>
          <a:bodyPr wrap="square" rtlCol="0">
            <a:spAutoFit/>
          </a:bodyPr>
          <a:lstStyle/>
          <a:p>
            <a:pPr algn="ctr"/>
            <a:r>
              <a:rPr lang="tr-TR" sz="2400" b="1" dirty="0" smtClean="0">
                <a:latin typeface="Times New Roman" panose="02020603050405020304" pitchFamily="18" charset="0"/>
                <a:cs typeface="Times New Roman" panose="02020603050405020304" pitchFamily="18" charset="0"/>
              </a:rPr>
              <a:t>ANA ÇOCUK SAĞLIĞI</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2906191"/>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159</TotalTime>
  <Words>2189</Words>
  <Application>Microsoft Office PowerPoint</Application>
  <PresentationFormat>Geniş ekran</PresentationFormat>
  <Paragraphs>137</Paragraphs>
  <Slides>23</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23</vt:i4>
      </vt:variant>
    </vt:vector>
  </HeadingPairs>
  <TitlesOfParts>
    <vt:vector size="29" baseType="lpstr">
      <vt:lpstr>Arial</vt:lpstr>
      <vt:lpstr>Calibri</vt:lpstr>
      <vt:lpstr>Calibri Light</vt:lpstr>
      <vt:lpstr>Times New Roman</vt:lpstr>
      <vt:lpstr>Wingdings</vt:lpstr>
      <vt:lpstr>Geçmişe bakış</vt:lpstr>
      <vt:lpstr>ANA-ÇOCUK SAĞLIĞI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Bunların Yanında;</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ANA-ÇOCUK SAĞLIĞI</dc:title>
  <dc:creator>furkanulusalshu@outlook.com</dc:creator>
  <cp:lastModifiedBy>Windows user</cp:lastModifiedBy>
  <cp:revision>24</cp:revision>
  <dcterms:created xsi:type="dcterms:W3CDTF">2020-03-22T18:50:47Z</dcterms:created>
  <dcterms:modified xsi:type="dcterms:W3CDTF">2025-03-22T14:47:40Z</dcterms:modified>
</cp:coreProperties>
</file>