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notesMasterIdLst>
    <p:notesMasterId r:id="rId21"/>
  </p:notesMasterIdLst>
  <p:sldIdLst>
    <p:sldId id="256" r:id="rId2"/>
    <p:sldId id="258" r:id="rId3"/>
    <p:sldId id="275"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2"/>
  </p:normalViewPr>
  <p:slideViewPr>
    <p:cSldViewPr snapToGrid="0">
      <p:cViewPr>
        <p:scale>
          <a:sx n="76" d="100"/>
          <a:sy n="76" d="100"/>
        </p:scale>
        <p:origin x="-480" y="-1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A3737-A77D-429D-B756-DE2AE1A10A65}" type="datetimeFigureOut">
              <a:rPr lang="tr-TR" smtClean="0"/>
              <a:t>27.05.2024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B02F0-34B9-448E-9BD4-C4BC9769B06B}" type="slidenum">
              <a:rPr lang="tr-TR" smtClean="0"/>
              <a:t>‹#›</a:t>
            </a:fld>
            <a:endParaRPr lang="tr-TR"/>
          </a:p>
        </p:txBody>
      </p:sp>
    </p:spTree>
    <p:extLst>
      <p:ext uri="{BB962C8B-B14F-4D97-AF65-F5344CB8AC3E}">
        <p14:creationId xmlns:p14="http://schemas.microsoft.com/office/powerpoint/2010/main" val="99878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27.05.2024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377801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3FAC90A-F252-4F74-A3B7-78A25122B142}" type="datetimeFigureOut">
              <a:rPr lang="tr-TR" smtClean="0"/>
              <a:t>27.05.2024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101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27.05.2024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9827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27.05.2024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372494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B3FAC90A-F252-4F74-A3B7-78A25122B142}" type="datetimeFigureOut">
              <a:rPr lang="tr-TR" smtClean="0"/>
              <a:t>27.05.2024</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43561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AC90A-F252-4F74-A3B7-78A25122B142}" type="datetimeFigureOut">
              <a:rPr lang="tr-TR" smtClean="0"/>
              <a:t>27.05.2024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918911548"/>
      </p:ext>
    </p:extLst>
  </p:cSld>
  <p:clrMapOvr>
    <a:masterClrMapping/>
  </p:clrMapOvr>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AC90A-F252-4F74-A3B7-78A25122B142}" type="datetimeFigureOut">
              <a:rPr lang="tr-TR" smtClean="0"/>
              <a:t>27.05.2024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111112-7B20-47C8-9174-E082416283E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636501520"/>
      </p:ext>
    </p:extLst>
  </p:cSld>
  <p:clrMapOvr>
    <a:masterClrMapping/>
  </p:clrMapOvr>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3FAC90A-F252-4F74-A3B7-78A25122B142}" type="datetimeFigureOut">
              <a:rPr lang="tr-TR" smtClean="0"/>
              <a:t>27.05.2024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111112-7B20-47C8-9174-E082416283E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706916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AC90A-F252-4F74-A3B7-78A25122B142}" type="datetimeFigureOut">
              <a:rPr lang="tr-TR" smtClean="0"/>
              <a:t>27.05.2024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36851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27.05.2024</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4256532858"/>
      </p:ext>
    </p:extLst>
  </p:cSld>
  <p:clrMapOvr>
    <a:masterClrMapping/>
  </p:clrMapOvr>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27.05.2024</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237255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FAC90A-F252-4F74-A3B7-78A25122B142}" type="datetimeFigureOut">
              <a:rPr lang="tr-TR" smtClean="0"/>
              <a:t>27.05.2024</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8111112-7B20-47C8-9174-E082416283E6}" type="slidenum">
              <a:rPr lang="tr-TR" smtClean="0"/>
              <a:t>‹#›</a:t>
            </a:fld>
            <a:endParaRPr lang="tr-TR"/>
          </a:p>
        </p:txBody>
      </p:sp>
    </p:spTree>
    <p:extLst>
      <p:ext uri="{BB962C8B-B14F-4D97-AF65-F5344CB8AC3E}">
        <p14:creationId xmlns:p14="http://schemas.microsoft.com/office/powerpoint/2010/main" val="3050382742"/>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 xmlns:a16="http://schemas.microsoft.com/office/drawing/2014/main" id="{33C85FC6-7892-4188-8FE9-C359560DF18E}"/>
              </a:ext>
            </a:extLst>
          </p:cNvPr>
          <p:cNvSpPr>
            <a:spLocks noGrp="1"/>
          </p:cNvSpPr>
          <p:nvPr>
            <p:ph type="ctrTitle"/>
          </p:nvPr>
        </p:nvSpPr>
        <p:spPr>
          <a:xfrm>
            <a:off x="1083517" y="0"/>
            <a:ext cx="8825658" cy="3681663"/>
          </a:xfrm>
        </p:spPr>
        <p:txBody>
          <a:bodyPr>
            <a:normAutofit/>
          </a:bodyPr>
          <a:lstStyle/>
          <a:p>
            <a:r>
              <a:rPr lang="tr-TR" b="1" dirty="0"/>
              <a:t>Sosyal Psikoloji</a:t>
            </a:r>
          </a:p>
        </p:txBody>
      </p:sp>
      <p:sp>
        <p:nvSpPr>
          <p:cNvPr id="3" name="Alt Başlık 2">
            <a:extLst>
              <a:ext uri="{FF2B5EF4-FFF2-40B4-BE49-F238E27FC236}">
                <a16:creationId xmlns="" xmlns:a16="http://schemas.microsoft.com/office/drawing/2014/main" id="{F6884E2B-9509-4CD4-9BDD-601CB3B07A2E}"/>
              </a:ext>
            </a:extLst>
          </p:cNvPr>
          <p:cNvSpPr>
            <a:spLocks noGrp="1"/>
          </p:cNvSpPr>
          <p:nvPr>
            <p:ph type="subTitle" idx="1"/>
          </p:nvPr>
        </p:nvSpPr>
        <p:spPr>
          <a:xfrm>
            <a:off x="7472363" y="5015505"/>
            <a:ext cx="5994400" cy="1166220"/>
          </a:xfrm>
        </p:spPr>
        <p:txBody>
          <a:bodyPr>
            <a:normAutofit/>
          </a:bodyPr>
          <a:lstStyle/>
          <a:p>
            <a:r>
              <a:rPr lang="tr-TR" b="1" dirty="0"/>
              <a:t> </a:t>
            </a:r>
          </a:p>
        </p:txBody>
      </p:sp>
      <p:sp>
        <p:nvSpPr>
          <p:cNvPr id="4" name="Metin kutusu 3">
            <a:extLst>
              <a:ext uri="{FF2B5EF4-FFF2-40B4-BE49-F238E27FC236}">
                <a16:creationId xmlns="" xmlns:a16="http://schemas.microsoft.com/office/drawing/2014/main" id="{B12EFD82-9026-42D7-B80A-D2D6D2DD6998}"/>
              </a:ext>
            </a:extLst>
          </p:cNvPr>
          <p:cNvSpPr txBox="1"/>
          <p:nvPr/>
        </p:nvSpPr>
        <p:spPr>
          <a:xfrm>
            <a:off x="1083517" y="3059667"/>
            <a:ext cx="6060233" cy="1077218"/>
          </a:xfrm>
          <a:prstGeom prst="rect">
            <a:avLst/>
          </a:prstGeom>
          <a:noFill/>
        </p:spPr>
        <p:txBody>
          <a:bodyPr wrap="square" rtlCol="0">
            <a:spAutoFit/>
          </a:bodyPr>
          <a:lstStyle/>
          <a:p>
            <a:r>
              <a:rPr lang="tr-TR" sz="3200" b="1" dirty="0" err="1" smtClean="0"/>
              <a:t>Konu</a:t>
            </a:r>
            <a:r>
              <a:rPr lang="tr-TR" sz="3200" dirty="0" err="1" smtClean="0"/>
              <a:t>:Sosyal</a:t>
            </a:r>
            <a:r>
              <a:rPr lang="tr-TR" sz="3200" dirty="0" smtClean="0"/>
              <a:t> Etki ve Uyma Davranışı</a:t>
            </a:r>
            <a:endParaRPr lang="tr-TR" sz="3200" dirty="0"/>
          </a:p>
        </p:txBody>
      </p:sp>
    </p:spTree>
    <p:extLst>
      <p:ext uri="{BB962C8B-B14F-4D97-AF65-F5344CB8AC3E}">
        <p14:creationId xmlns:p14="http://schemas.microsoft.com/office/powerpoint/2010/main" val="75384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6F35306-5532-7EED-EC09-CCAC6659A563}"/>
              </a:ext>
            </a:extLst>
          </p:cNvPr>
          <p:cNvSpPr>
            <a:spLocks noGrp="1"/>
          </p:cNvSpPr>
          <p:nvPr>
            <p:ph idx="1"/>
          </p:nvPr>
        </p:nvSpPr>
        <p:spPr>
          <a:xfrm>
            <a:off x="1033669" y="304800"/>
            <a:ext cx="10349947" cy="6122504"/>
          </a:xfrm>
        </p:spPr>
        <p:txBody>
          <a:bodyPr>
            <a:normAutofit fontScale="92500" lnSpcReduction="10000"/>
          </a:bodyPr>
          <a:lstStyle/>
          <a:p>
            <a:pPr marL="0" indent="0" algn="just">
              <a:buNone/>
            </a:pPr>
            <a:r>
              <a:rPr lang="tr-TR" b="1" i="1" dirty="0">
                <a:solidFill>
                  <a:srgbClr val="FF0000"/>
                </a:solidFill>
              </a:rPr>
              <a:t>III. UYMA DAVRANIŞINI BELİRLEYEN SOSYAL FAKTÖRLER</a:t>
            </a:r>
          </a:p>
          <a:p>
            <a:pPr marL="0" indent="0" algn="just">
              <a:buNone/>
            </a:pPr>
            <a:r>
              <a:rPr lang="tr-TR" b="1" i="1" dirty="0"/>
              <a:t>Uyma davranışı her zaman ve her yerde gerçekleşen bir davranış değildir. Uyma davranışının gerçekleşmesini sağlayan birçok faktör vardır. Bu faktörlerin bazıları bireylerin, bazıları grubun, bazıları da ortamın özelliklerinden kaynaklanır. Bu özellikleri sırayla inceleyelim.</a:t>
            </a:r>
          </a:p>
          <a:p>
            <a:pPr marL="0" indent="0" algn="just">
              <a:buNone/>
            </a:pPr>
            <a:r>
              <a:rPr lang="tr-TR" b="1" i="1" dirty="0">
                <a:solidFill>
                  <a:srgbClr val="FF0000"/>
                </a:solidFill>
              </a:rPr>
              <a:t>A. UYMA DAVRANIŞINI BELİRLEYEN BİREYSEL FAKTÖRLER</a:t>
            </a:r>
          </a:p>
          <a:p>
            <a:pPr marL="0" indent="0" algn="just">
              <a:buNone/>
            </a:pPr>
            <a:r>
              <a:rPr lang="tr-TR" b="1" i="1" dirty="0"/>
              <a:t>Uyma davranışını gerçekleştirme açısından bireyler arasında farklılıklar mevcuttur. Çünkü insanların hepsi aynı oranda gruba uyma davranışı göstermezler. Bazıları gruba tam uyum sağlarken, bazıları da sürekli uyumsuzluk içinde olur. Grup içinde gruptan ayrı hareket eden insanlara her zaman rastlamak mümkündür. Grup kararlarına veya yargılarına uyma eğilimi gösteren bireylerle, grup yargısını doğru bulmadıkları durumlarda gruptan ayrı davranma eğilimi gösteren bireyleri, kişilik özellikleri açısından karşılaştıran araştırmalar yapılmıştır. Bu araştırmalarda, uyma eğilimli bireylerin "bağlanma ihtiyacının" daha yüksek olduğu sonucu elde edilmiştir. Ayrıca bu araştırmalarda uyma eğilimli bireylerin daha fazla "otoriter tutumlara" sahip oldukları ve "kendilerine fazla güven duymadıkları" gibi özellikler taşıdıkları görülmüştür. Uyma davranışını belirleyen bireysel faktörlerden birisi de "grubun kişi için </a:t>
            </a:r>
            <a:r>
              <a:rPr lang="tr-TR" b="1" i="1" dirty="0" err="1"/>
              <a:t>taşıdğı</a:t>
            </a:r>
            <a:r>
              <a:rPr lang="tr-TR" b="1" i="1" dirty="0"/>
              <a:t> önemdir." </a:t>
            </a:r>
            <a:r>
              <a:rPr lang="tr-TR" b="1" i="1" dirty="0" err="1"/>
              <a:t>Insanlar</a:t>
            </a:r>
            <a:r>
              <a:rPr lang="tr-TR" b="1" i="1" dirty="0"/>
              <a:t> çekici buldukları ve üyesi olmaktan hoşlandıkları, gurur duydukları hatta övündükleri grupların kurallarına daha fazla uyarlar. Başka bir deyişle, grup kişi için ne kadar önemliyse, uyma davranışı da o oranda yüksek olmaktadır. Yine grup tarafından benimsendikleri tam olarak belli olmayan ve grup içi statüleri düşük olan bireyler, grup tarafından tam olarak benimsenen ve statüleri yüksek olan bireylere nazaran grup kurallarına daha fazla uyma eğilimi gösterirler</a:t>
            </a:r>
          </a:p>
          <a:p>
            <a:endParaRPr lang="tr-TR" dirty="0"/>
          </a:p>
        </p:txBody>
      </p:sp>
    </p:spTree>
    <p:extLst>
      <p:ext uri="{BB962C8B-B14F-4D97-AF65-F5344CB8AC3E}">
        <p14:creationId xmlns:p14="http://schemas.microsoft.com/office/powerpoint/2010/main" val="3305581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3796EDB-B90A-9C96-9719-4230790C2AC9}"/>
              </a:ext>
            </a:extLst>
          </p:cNvPr>
          <p:cNvSpPr>
            <a:spLocks noGrp="1"/>
          </p:cNvSpPr>
          <p:nvPr>
            <p:ph idx="1"/>
          </p:nvPr>
        </p:nvSpPr>
        <p:spPr>
          <a:xfrm>
            <a:off x="1007165" y="477077"/>
            <a:ext cx="10508974" cy="6016487"/>
          </a:xfrm>
        </p:spPr>
        <p:txBody>
          <a:bodyPr>
            <a:normAutofit fontScale="85000" lnSpcReduction="20000"/>
          </a:bodyPr>
          <a:lstStyle/>
          <a:p>
            <a:pPr marL="0" indent="0" algn="just">
              <a:buNone/>
            </a:pPr>
            <a:r>
              <a:rPr lang="tr-TR" b="1" i="1" dirty="0">
                <a:solidFill>
                  <a:srgbClr val="FF0000"/>
                </a:solidFill>
              </a:rPr>
              <a:t>B. UYMA DAVRANIŞINI BELİRLEYEN GRUPSAL FAKTÖRLER</a:t>
            </a:r>
          </a:p>
          <a:p>
            <a:pPr marL="0" indent="0" algn="just">
              <a:buNone/>
            </a:pPr>
            <a:r>
              <a:rPr lang="tr-TR" b="1" i="1" dirty="0"/>
              <a:t>Grupların bireyleri uyma davranışına itme güçleri birbirinden farklıdır. Grubun bireyleri uyma davranışına itmelerini belirleyen en önemli faktörlerden biri grubun büyüklüğüdür. Grubun büyüklüğü ne kadar fazla olursa uyma davranışına itme gücü de o oranda büyük olur. Grup  büyüklüğü, herhangi bir yerde yazmayan ama gerçekte var olan bir baskı yaratır ve baskıdan çekinen insanlar gruba uyma davranışını gerçekleştirirler. Örneğin, insanların çoğu grubu ve üyelerini karşılarına almak istemez veya grupla çatışmayı kolay kolay göze alamazlar. Grup içinde hep sevilmek isterler. Grubun bireyi uyma davranışına iten güçlerden birisi de grup içindeki söz birliğidir. Grup üyeleri arasında söz birliği varsa bu durum bireyin grup içinde uyma davranışını göstermesini önemli ölçüde etkilemektedir. Eğer grup içinde söz birliğini bozan bir kişi çıksa bile bu durum bireyin uyma davranışını olumsuz biçimde etkilemektedir. Söz birliğini bozan bireyin gruptaki yeri de önemlidir. Örneğin, grupta bir karar alınacak, söz birliğini bozan kişi grubun başında ise uyma davranışının gerçekleşmesine olan olumsuz etkisi fazla olur, grubun sonlarında yer alıyorsa fazla olumsuz etkisi olmaz. Ayrıca söz birliğini bozan kişinin statüsü ve saygınlığı önemli bir unsurdur. Söz birliğini bozan kişi yüksek statülü ve saygın bir kişi ise, uyma davranışının gerçekleşme ihtimali de düşük olur.</a:t>
            </a:r>
          </a:p>
          <a:p>
            <a:pPr marL="0" indent="0" algn="just">
              <a:buNone/>
            </a:pPr>
            <a:r>
              <a:rPr lang="tr-TR" b="1" i="1" dirty="0">
                <a:solidFill>
                  <a:srgbClr val="FF0000"/>
                </a:solidFill>
              </a:rPr>
              <a:t>C. UYMA DAVRANIŞINI ETKİLEYEN ORTAMSAL FAKTÖRLER</a:t>
            </a:r>
          </a:p>
          <a:p>
            <a:pPr marL="0" indent="0" algn="just">
              <a:buNone/>
            </a:pPr>
            <a:r>
              <a:rPr lang="tr-TR" b="1" i="1" dirty="0"/>
              <a:t>Bireysel ve grupsal faktörlerden başka bireylerin uyma davranışlarını etkileyen diğer bir faktör de </a:t>
            </a:r>
            <a:r>
              <a:rPr lang="tr-TR" b="1" i="1" dirty="0" err="1"/>
              <a:t>ortamsal</a:t>
            </a:r>
            <a:r>
              <a:rPr lang="tr-TR" b="1" i="1" dirty="0"/>
              <a:t> özelliklerdir. Ortamın belirsizliği uyma davranışını etkileyen önemli bir </a:t>
            </a:r>
            <a:r>
              <a:rPr lang="tr-TR" b="1" i="1" dirty="0" err="1"/>
              <a:t>ortamsal</a:t>
            </a:r>
            <a:r>
              <a:rPr lang="tr-TR" b="1" i="1" dirty="0"/>
              <a:t> unsurdur. Çünkü bireyler ortamda bir belirsizlik sezdiklerinde ya da alınan kararların doğruluğundan şüpheye düştüklerinde uyma davranışını gösterme ihtimalleri azalmaktadır. Bazı durumlarda ise, belirsizlik uyma davranışının gerçekleşme ihtimalini arttırmaktadır. Örneğin, grup tarafından kabul edilip edilmediğinin belli olmadığı durumlarda insanlar daha fazla uyma davranışı sergilerler. Uyma davranışını etkileyen diğer bir </a:t>
            </a:r>
            <a:r>
              <a:rPr lang="tr-TR" b="1" i="1" dirty="0" err="1"/>
              <a:t>ortamsal</a:t>
            </a:r>
            <a:r>
              <a:rPr lang="tr-TR" b="1" i="1" dirty="0"/>
              <a:t> faktör de bireyin grupla yüz yüze olmasıdır. Çoğunlukla insanlar grupla yüz yüze olduklarında daha kolay uyma davranışları gösterirler. Yüz yüze olmadıklarında grubun etkisini pek hissetmezler. Bu nedenle uyma davranışını kolayca sergilemezler.</a:t>
            </a:r>
          </a:p>
          <a:p>
            <a:pPr marL="0" indent="0">
              <a:buNone/>
            </a:pPr>
            <a:endParaRPr lang="tr-TR" dirty="0"/>
          </a:p>
        </p:txBody>
      </p:sp>
    </p:spTree>
    <p:extLst>
      <p:ext uri="{BB962C8B-B14F-4D97-AF65-F5344CB8AC3E}">
        <p14:creationId xmlns:p14="http://schemas.microsoft.com/office/powerpoint/2010/main" val="929342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A3196F8A-6ADD-B3CB-7BDB-675C814E3B59}"/>
              </a:ext>
            </a:extLst>
          </p:cNvPr>
          <p:cNvSpPr>
            <a:spLocks noGrp="1"/>
          </p:cNvSpPr>
          <p:nvPr>
            <p:ph idx="1"/>
          </p:nvPr>
        </p:nvSpPr>
        <p:spPr>
          <a:xfrm>
            <a:off x="927651" y="371061"/>
            <a:ext cx="10561983" cy="5910469"/>
          </a:xfrm>
        </p:spPr>
        <p:txBody>
          <a:bodyPr/>
          <a:lstStyle/>
          <a:p>
            <a:pPr marL="0" indent="0" algn="just">
              <a:buNone/>
            </a:pPr>
            <a:r>
              <a:rPr lang="tr-TR" b="1" i="1" dirty="0">
                <a:solidFill>
                  <a:srgbClr val="FF0000"/>
                </a:solidFill>
              </a:rPr>
              <a:t>D. UYMA DAVRANIŞLARINI SERGİLEMENİN YARARLARI</a:t>
            </a:r>
          </a:p>
          <a:p>
            <a:pPr marL="0" indent="0" algn="just">
              <a:buNone/>
            </a:pPr>
            <a:r>
              <a:rPr lang="tr-TR" b="1" i="1" dirty="0"/>
              <a:t>Uyma davranışı, toplumsal yaşamda benzer davranış ve ortak kuralların oluşumuna katkıda bulunur. Bu toplumsal düzeyde uyma davranışının genel olarak yarandır. Ancak başlangıçta bireylere de yararı olmalıdır ki birey uyma davranışı sergilesin. Yapılan bütün çalışmalarda "İnsanlara niçin uyma davranışları sergiledikleri?" diye sorulduğunda hemen hemen hepsi, kişi ya da gruptan ayrı düşmemek, alaya alınmamak ya da hor görülmemek gibi nedenler göstermişlerdir. Gerçekten bu konuda yapılan araştırmalarda gruba uyum sağlamayanların grup üyeleri tarafından kabul edilmediği ona pozitif yaklaşılmadığı ondan hoşlanılmadığı sonuçları elde edilmiştir</a:t>
            </a:r>
          </a:p>
          <a:p>
            <a:pPr marL="0" indent="0" algn="just">
              <a:buNone/>
            </a:pPr>
            <a:r>
              <a:rPr lang="tr-TR" b="1" i="1" dirty="0">
                <a:solidFill>
                  <a:srgbClr val="FF0000"/>
                </a:solidFill>
              </a:rPr>
              <a:t>IV. SOSYAL ETKİ VE UYMA KONUSUNDA YAPILAN ARAŞTIRMALAR</a:t>
            </a:r>
          </a:p>
          <a:p>
            <a:pPr marL="0" indent="0" algn="just">
              <a:buNone/>
            </a:pPr>
            <a:r>
              <a:rPr lang="tr-TR" b="1" i="1" dirty="0"/>
              <a:t>Bu konuda yapılan araştırmalar “durumsal" bir özellik taşımaktadır. Yani insanlar içinde bulunduğu imkân ve şartlara göre hareket ederler. Bu araştırmaları yapan Muzaffer </a:t>
            </a:r>
            <a:r>
              <a:rPr lang="tr-TR" b="1" i="1" dirty="0" err="1"/>
              <a:t>Sherif</a:t>
            </a:r>
            <a:r>
              <a:rPr lang="tr-TR" b="1" i="1" dirty="0"/>
              <a:t>, Solomon </a:t>
            </a:r>
            <a:r>
              <a:rPr lang="tr-TR" b="1" i="1" dirty="0" err="1"/>
              <a:t>Asch</a:t>
            </a:r>
            <a:r>
              <a:rPr lang="tr-TR" b="1" i="1" dirty="0"/>
              <a:t> ve </a:t>
            </a:r>
            <a:r>
              <a:rPr lang="tr-TR" b="1" i="1" dirty="0" err="1"/>
              <a:t>Stanley</a:t>
            </a:r>
            <a:r>
              <a:rPr lang="tr-TR" b="1" i="1" dirty="0"/>
              <a:t> </a:t>
            </a:r>
            <a:r>
              <a:rPr lang="tr-TR" b="1" i="1" dirty="0" err="1"/>
              <a:t>Milgram'a</a:t>
            </a:r>
            <a:r>
              <a:rPr lang="tr-TR" b="1" i="1" dirty="0"/>
              <a:t> göre birey toplumsal yapıdan etkilenmekte ve toplu yaşama mecburiyeti onu grubun kurallarına uymaya yöneltmektedir.</a:t>
            </a:r>
          </a:p>
          <a:p>
            <a:pPr marL="0" indent="0">
              <a:buNone/>
            </a:pPr>
            <a:endParaRPr lang="tr-TR" dirty="0"/>
          </a:p>
        </p:txBody>
      </p:sp>
    </p:spTree>
    <p:extLst>
      <p:ext uri="{BB962C8B-B14F-4D97-AF65-F5344CB8AC3E}">
        <p14:creationId xmlns:p14="http://schemas.microsoft.com/office/powerpoint/2010/main" val="3703759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FFDEECB-7BDE-804B-8966-FE6683867A0D}"/>
              </a:ext>
            </a:extLst>
          </p:cNvPr>
          <p:cNvSpPr>
            <a:spLocks noGrp="1"/>
          </p:cNvSpPr>
          <p:nvPr>
            <p:ph idx="1"/>
          </p:nvPr>
        </p:nvSpPr>
        <p:spPr>
          <a:xfrm>
            <a:off x="1139687" y="622852"/>
            <a:ext cx="10243930" cy="5751444"/>
          </a:xfrm>
        </p:spPr>
        <p:txBody>
          <a:bodyPr/>
          <a:lstStyle/>
          <a:p>
            <a:pPr marL="0" indent="0" algn="just">
              <a:buNone/>
            </a:pPr>
            <a:r>
              <a:rPr lang="tr-TR" b="1" i="1" dirty="0">
                <a:solidFill>
                  <a:srgbClr val="FF0000"/>
                </a:solidFill>
              </a:rPr>
              <a:t>A. MUZAFFER SHERİF'İN OTOKİNETİK ETKİ DENEYİ</a:t>
            </a:r>
          </a:p>
          <a:p>
            <a:pPr marL="0" indent="0" algn="just">
              <a:buNone/>
            </a:pPr>
            <a:r>
              <a:rPr lang="tr-TR" b="1" i="1" dirty="0" err="1"/>
              <a:t>Sherif</a:t>
            </a:r>
            <a:r>
              <a:rPr lang="tr-TR" b="1" i="1" dirty="0"/>
              <a:t>, klasikleşmiş bu çalışmasında "</a:t>
            </a:r>
            <a:r>
              <a:rPr lang="tr-TR" b="1" i="1" dirty="0" err="1"/>
              <a:t>otokinetik</a:t>
            </a:r>
            <a:r>
              <a:rPr lang="tr-TR" b="1" i="1" dirty="0"/>
              <a:t> etki" diye bilinen bir görsel algı yanılmasından yararlanmıştır. Bu görsel algı yanılmasına göre, karanlıkta sabit duran bir ışık insana sanki hareket ediyormuş gibi geliyor. Bu araştırma üç aşamada gerçekleşmektedir. Birinci aşamada denekler tek tek, ikinci aşamada denekler topluca, üçüncü aşamada ise, denekler tek tek karanlık odaya alınıyor. Denekler, birbirlerini tanımıyorlar. Deneklerden biri, karanlık odaya oturtulur ve noktasal ışık kaynağı gösterilir. Ona, ışığın hareket ettiği ve bu ışığın ne kadar (kaç cm) hareket ettiğini tahmin etmesi görevi veriliyor. Işık değişik hızlarda ve yönlerde sık sık hareket ettiğinden, denekler ışığın ne kadar hareket ettiğini belirlemede zorlanmıştır. Birinci aşamada, bütün denekler tek tek içeri alınıyor ve ışığın ne kadar hareket ettiği konusundaki değerleri alınıyor. Yani bu aşamada bireysel standart gelişiyor. Örneğin, ilk gösterilişinde 1 cm, ikincide 8 cm, üçüncüde 10 cm, dördüncüde 9 cm diyen denek, belli bir gösterimden sonra sürekli 7 cm gibi bir değeri tekrarlıyor. Deneklerin böyle farklı değerler vermelerinin nedeni fiziksel gerçekliğin belirsiz olmasıdır. İkinci aşamada, denek birkaç kişi ile beraber karanlık odaya alınıyor. Bu birkaç kişi eski denekten farklı olarak ışığın yerinin değişimi hakkında bazı yorumlarda bulunuyorlar. </a:t>
            </a:r>
          </a:p>
          <a:p>
            <a:pPr marL="0" indent="0">
              <a:buNone/>
            </a:pPr>
            <a:endParaRPr lang="tr-TR" dirty="0"/>
          </a:p>
        </p:txBody>
      </p:sp>
    </p:spTree>
    <p:extLst>
      <p:ext uri="{BB962C8B-B14F-4D97-AF65-F5344CB8AC3E}">
        <p14:creationId xmlns:p14="http://schemas.microsoft.com/office/powerpoint/2010/main" val="95569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15F2099-42B0-EDE7-9425-79C7BD4F6D44}"/>
              </a:ext>
            </a:extLst>
          </p:cNvPr>
          <p:cNvSpPr>
            <a:spLocks noGrp="1"/>
          </p:cNvSpPr>
          <p:nvPr>
            <p:ph idx="1"/>
          </p:nvPr>
        </p:nvSpPr>
        <p:spPr>
          <a:xfrm>
            <a:off x="1099929" y="410817"/>
            <a:ext cx="10230679" cy="6149009"/>
          </a:xfrm>
        </p:spPr>
        <p:txBody>
          <a:bodyPr>
            <a:normAutofit fontScale="85000" lnSpcReduction="10000"/>
          </a:bodyPr>
          <a:lstStyle/>
          <a:p>
            <a:pPr marL="0" indent="0" algn="just">
              <a:buNone/>
            </a:pPr>
            <a:r>
              <a:rPr lang="tr-TR" b="1" i="1" dirty="0">
                <a:solidFill>
                  <a:srgbClr val="FF0000"/>
                </a:solidFill>
              </a:rPr>
              <a:t>B. ASCH'IN KABUL ETME DENEYİ</a:t>
            </a:r>
          </a:p>
          <a:p>
            <a:pPr marL="0" indent="0" algn="just">
              <a:buNone/>
            </a:pPr>
            <a:r>
              <a:rPr lang="tr-TR" b="1" i="1" dirty="0"/>
              <a:t>Grup içinde yer alan insanların özelliklerinden biri de grubun görüşüne uygun hareket etmeleridir. Bazen grubun görüşünün yanlış veya eksik olduğunu kişi bilmesine rağmen yine de grubun görüşüne uygun davranışlar sergiler. İşte </a:t>
            </a:r>
            <a:r>
              <a:rPr lang="tr-TR" b="1" i="1" dirty="0" err="1"/>
              <a:t>Asch</a:t>
            </a:r>
            <a:r>
              <a:rPr lang="tr-TR" b="1" i="1" dirty="0"/>
              <a:t> bu durumu laboratuvar ortamında ispatlamıştır. Bilinen </a:t>
            </a:r>
            <a:r>
              <a:rPr lang="tr-TR" b="1" i="1" dirty="0" err="1"/>
              <a:t>Asch</a:t>
            </a:r>
            <a:r>
              <a:rPr lang="tr-TR" b="1" i="1" dirty="0"/>
              <a:t> deneyi, bir gerçek denek ve ondan habersiz olarak araştırmacının anlaştığı (başka bir deyişle araştırmacının asistanları) altı denekten oluşmaktadır. Gerçek deneklere çalışmanın görsel yargılarla ilgili olduğu söylenir. Deneklere, belirli bir uzunlukta dikey bir çizgi gösterilir ve bu çizgiyi, farklı uzunluktaki diğer üç çizgiden birisi ile eşleştirmeleri istenir . Her denek sırası geldiğinde cevabını yüksek sesle bildirir. İlk denemelerdeki sorulara denekler kolayca cevap verirler. Fakat bir müddet sonra asistanlardan biri çok açık bir şekilde yanlış olan bir cevap verir ve onu izleyen diğer asistanlar da yanlış olan cevabı doğru cevap olarak verir. </a:t>
            </a:r>
            <a:r>
              <a:rPr lang="tr-TR" b="1" i="1" dirty="0" err="1"/>
              <a:t>Asch</a:t>
            </a:r>
            <a:r>
              <a:rPr lang="tr-TR" b="1" i="1" dirty="0"/>
              <a:t> bu deneyinde herkesin aynı fikirde olduğu böyle hatalı bir cevap karşısında gerçek deneğin, asistanların yanlış cevabını mı yoksa kendi bildiği doğru cevabı mı vereceğini görmek istemiştir. Alınan sonuç, birçok sosyal bilimciyi hayrete düşürmüştür. Çünkü gerçek deneklerin üçte birine yakını asistanların yanlış cevabını tekrarlamıştır. Deneklerden bazıları ise, yanlış cevabı tekrarlama yerine kendi doğrularını söylemiştir. </a:t>
            </a:r>
          </a:p>
          <a:p>
            <a:pPr marL="0" indent="0" algn="just">
              <a:buNone/>
            </a:pPr>
            <a:r>
              <a:rPr lang="tr-TR" b="1" i="1" dirty="0">
                <a:solidFill>
                  <a:srgbClr val="FF0000"/>
                </a:solidFill>
              </a:rPr>
              <a:t>C. MILGRAM'IN OTORİTEYE İTAAT DENEYİ</a:t>
            </a:r>
          </a:p>
          <a:p>
            <a:pPr marL="0" indent="0" algn="just">
              <a:buNone/>
            </a:pPr>
            <a:r>
              <a:rPr lang="tr-TR" b="1" i="1" dirty="0"/>
              <a:t>Toplumda oynadığımız rollerden birisi de emir almak yani itaat etmektir. Polisler, öğretmenler, ana -babalar, müdürler, genel müdürler vb. görevlerde bulunan kimselerin bize yapmamızı istedikleri şeyleri yaparız. Söyledikleri şeyler hoşumuza gitmese de veya aklımıza yatmasa da bunların rolümüzün bir gereği olduğunu düşündüğümüzde hemen söylenenlerin gereğini yaparız. İnsanların nasıl itaat ettiklerini, hatta tanımadığı bir insana zarar verme emrini alan bir kişinin böyle bir emre uyup uymayacağı gibi konuları incelemek amacıyla </a:t>
            </a:r>
            <a:r>
              <a:rPr lang="tr-TR" b="1" i="1" dirty="0" err="1"/>
              <a:t>Milgram</a:t>
            </a:r>
            <a:r>
              <a:rPr lang="tr-TR" b="1" i="1" dirty="0"/>
              <a:t>, deneyini gerçekleştirmiştir. Kısaca </a:t>
            </a:r>
            <a:r>
              <a:rPr lang="tr-TR" b="1" i="1" dirty="0" err="1"/>
              <a:t>Milgram</a:t>
            </a:r>
            <a:r>
              <a:rPr lang="tr-TR" b="1" i="1" dirty="0"/>
              <a:t>, deneyinde itaat davranışlarının boyutlarının değişkenliğini ve doğasını incelemeye çalışmıştır. </a:t>
            </a:r>
          </a:p>
          <a:p>
            <a:pPr marL="0" indent="0">
              <a:buNone/>
            </a:pPr>
            <a:endParaRPr lang="tr-TR" dirty="0"/>
          </a:p>
        </p:txBody>
      </p:sp>
    </p:spTree>
    <p:extLst>
      <p:ext uri="{BB962C8B-B14F-4D97-AF65-F5344CB8AC3E}">
        <p14:creationId xmlns:p14="http://schemas.microsoft.com/office/powerpoint/2010/main" val="4289157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743D7F8-28A7-7B0C-CA02-E77684DED6E6}"/>
              </a:ext>
            </a:extLst>
          </p:cNvPr>
          <p:cNvSpPr>
            <a:spLocks noGrp="1"/>
          </p:cNvSpPr>
          <p:nvPr>
            <p:ph idx="1"/>
          </p:nvPr>
        </p:nvSpPr>
        <p:spPr>
          <a:xfrm>
            <a:off x="927651" y="397565"/>
            <a:ext cx="10614991" cy="6162261"/>
          </a:xfrm>
        </p:spPr>
        <p:txBody>
          <a:bodyPr/>
          <a:lstStyle/>
          <a:p>
            <a:pPr marL="0" indent="0" algn="just">
              <a:buNone/>
            </a:pPr>
            <a:r>
              <a:rPr lang="tr-TR" b="1" i="1" dirty="0">
                <a:solidFill>
                  <a:srgbClr val="FF0000"/>
                </a:solidFill>
              </a:rPr>
              <a:t>V. SOSYAL ETKİ ARAŞTIRMALARINDA UYMA DAVRANIŞINI ETKİLEYEN ORTAMSAL FAKTÖRLER</a:t>
            </a:r>
          </a:p>
          <a:p>
            <a:pPr marL="0" indent="0" algn="just">
              <a:buNone/>
            </a:pPr>
            <a:r>
              <a:rPr lang="tr-TR" b="1" i="1" dirty="0"/>
              <a:t>Birbirinden farklı olan bu üç araştırmanın en önemli ortak noktaları, hepsinin sosyal etki ve onun sonucunda oluşan uyma davranışını incelemeleridir Bu üç sosyal etki araştırmasında etkili olan </a:t>
            </a:r>
            <a:r>
              <a:rPr lang="tr-TR" b="1" i="1" dirty="0" err="1"/>
              <a:t>ortamsal</a:t>
            </a:r>
            <a:r>
              <a:rPr lang="tr-TR" b="1" i="1" dirty="0"/>
              <a:t> faktörler şunlardır</a:t>
            </a:r>
          </a:p>
          <a:p>
            <a:pPr marL="0" indent="0" algn="just">
              <a:buNone/>
            </a:pPr>
            <a:r>
              <a:rPr lang="tr-TR" b="1" i="1" dirty="0">
                <a:solidFill>
                  <a:srgbClr val="FF0000"/>
                </a:solidFill>
              </a:rPr>
              <a:t>A. GRUP BÜYÜKLÜĞÜNÜN UYMA DAVRANIŞINA ETKİSİ</a:t>
            </a:r>
          </a:p>
          <a:p>
            <a:pPr marL="0" indent="0" algn="just">
              <a:buNone/>
            </a:pPr>
            <a:r>
              <a:rPr lang="tr-TR" b="1" i="1" dirty="0"/>
              <a:t>Grup büyüklüğünün uyma davranışına en fazla etkisini </a:t>
            </a:r>
            <a:r>
              <a:rPr lang="tr-TR" b="1" i="1" dirty="0" err="1"/>
              <a:t>Asch'in</a:t>
            </a:r>
            <a:r>
              <a:rPr lang="tr-TR" b="1" i="1" dirty="0"/>
              <a:t> ve </a:t>
            </a:r>
            <a:r>
              <a:rPr lang="tr-TR" b="1" i="1" dirty="0" err="1"/>
              <a:t>Sherif'in</a:t>
            </a:r>
            <a:r>
              <a:rPr lang="tr-TR" b="1" i="1" dirty="0"/>
              <a:t> deneyinde görmekteyiz. </a:t>
            </a:r>
            <a:r>
              <a:rPr lang="tr-TR" b="1" i="1" dirty="0" err="1"/>
              <a:t>Asch</a:t>
            </a:r>
            <a:r>
              <a:rPr lang="tr-TR" b="1" i="1" dirty="0"/>
              <a:t> grup büyüklüğünün etkisini test etmek için deneyini, grup büyüklüğünü değiştirerek birkaç kez tekrarlamıştır. İki kişilik gruplarda (kişilerden biri denek, diğeri asistan) denek hemen hemen hiç uyma davranışı sergilememiştir. Denekle beraber üç kişilik grupta, uyma davranışı %13 oranında görülmüş, deneğin dışında üyelerin sayısı üçe çıkınca deneğin uyma davranışı da %33'e yükselmiştir. Yanlış cevap verenlerin sayısında yüksek bir artış olduğunda, aynı şekilde uyma davranışında yüksek bir artış gerçekleşmemiştir. Buradan hareketle </a:t>
            </a:r>
            <a:r>
              <a:rPr lang="tr-TR" b="1" i="1" dirty="0" err="1"/>
              <a:t>Asch</a:t>
            </a:r>
            <a:r>
              <a:rPr lang="tr-TR" b="1" i="1" dirty="0"/>
              <a:t>, uyma davranışının en çok 3-4 kişilik gruplarda gerçekleştiğini ileri sürmüştür. Ama </a:t>
            </a:r>
            <a:r>
              <a:rPr lang="tr-TR" b="1" i="1" dirty="0" err="1"/>
              <a:t>Gerard</a:t>
            </a:r>
            <a:r>
              <a:rPr lang="tr-TR" b="1" i="1" dirty="0"/>
              <a:t> ve arkadaşlarının yaptığı araştırmada ise, bunun tersi bir sonuç elde edilmiştir. </a:t>
            </a:r>
            <a:r>
              <a:rPr lang="tr-TR" b="1" i="1" dirty="0" err="1"/>
              <a:t>Milgram</a:t>
            </a:r>
            <a:r>
              <a:rPr lang="tr-TR" b="1" i="1" dirty="0"/>
              <a:t> da yaptığı bir araştırmada, grubun büyüklüğünün artmasıyla uyma davranışında bir artışın gerçekleştiğini bulmuştur</a:t>
            </a:r>
          </a:p>
          <a:p>
            <a:pPr marL="0" indent="0">
              <a:buNone/>
            </a:pPr>
            <a:endParaRPr lang="tr-TR" dirty="0"/>
          </a:p>
        </p:txBody>
      </p:sp>
    </p:spTree>
    <p:extLst>
      <p:ext uri="{BB962C8B-B14F-4D97-AF65-F5344CB8AC3E}">
        <p14:creationId xmlns:p14="http://schemas.microsoft.com/office/powerpoint/2010/main" val="147579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1EEFBC19-1590-E0A6-BAFA-DB074B5E88A9}"/>
              </a:ext>
            </a:extLst>
          </p:cNvPr>
          <p:cNvSpPr>
            <a:spLocks noGrp="1"/>
          </p:cNvSpPr>
          <p:nvPr>
            <p:ph idx="1"/>
          </p:nvPr>
        </p:nvSpPr>
        <p:spPr>
          <a:xfrm>
            <a:off x="940903" y="397565"/>
            <a:ext cx="10840279" cy="6215270"/>
          </a:xfrm>
        </p:spPr>
        <p:txBody>
          <a:bodyPr>
            <a:normAutofit lnSpcReduction="10000"/>
          </a:bodyPr>
          <a:lstStyle/>
          <a:p>
            <a:pPr marL="0" indent="0" algn="just">
              <a:buNone/>
            </a:pPr>
            <a:r>
              <a:rPr lang="tr-TR" b="1" i="1" dirty="0">
                <a:solidFill>
                  <a:srgbClr val="FF0000"/>
                </a:solidFill>
              </a:rPr>
              <a:t>B. GRUPTAKİ SÖZ BİRLİĞİNİN UYMA DAVRANIŞINA ETKİSİ</a:t>
            </a:r>
          </a:p>
          <a:p>
            <a:pPr marL="0" indent="0" algn="just">
              <a:buNone/>
            </a:pPr>
            <a:r>
              <a:rPr lang="tr-TR" b="1" i="1" dirty="0" err="1"/>
              <a:t>Asch’ın</a:t>
            </a:r>
            <a:r>
              <a:rPr lang="tr-TR" b="1" i="1" dirty="0"/>
              <a:t> kabul etme deneyinde sonucu en fazla etkileyen faktör grubun söz birliği içinde olmasıdır. Bu araştırmada söz birliği etmiş üç kişilik bir grubun etkisinde kalan deneklerin %35'i uyma davranışı göstermiştir. Ama gerçek denekten başka bir kişi çoğunluğa karşı çıktığı zaman, uyma davranışında hemen 1/4 oranında gerileme olmuştur. </a:t>
            </a:r>
            <a:r>
              <a:rPr lang="tr-TR" b="1" i="1" dirty="0" err="1"/>
              <a:t>Milgram'ın</a:t>
            </a:r>
            <a:r>
              <a:rPr lang="tr-TR" b="1" i="1" dirty="0"/>
              <a:t> yaptığı bir başka deneyde öğretmen rolünde olan asistanlardan biri (bilinçli olarak) araştırmanın ortasında şok vermeyi reddederek (söz birliğini bozarak) deneyi yarıda bırakınca, deneye bu aşamada katılan esas deneklerin %90' itaat etmeme davranışı sergilemişlerdir.</a:t>
            </a:r>
          </a:p>
          <a:p>
            <a:pPr marL="0" indent="0" algn="just">
              <a:buNone/>
            </a:pPr>
            <a:r>
              <a:rPr lang="tr-TR" b="1" i="1" dirty="0">
                <a:solidFill>
                  <a:srgbClr val="FF0000"/>
                </a:solidFill>
              </a:rPr>
              <a:t>C. MEVKİ VE SAYGINLIĞIN UYMA DAVRANIŞINA ETKİSİ</a:t>
            </a:r>
          </a:p>
          <a:p>
            <a:pPr marL="0" indent="0" algn="just">
              <a:buNone/>
            </a:pPr>
            <a:r>
              <a:rPr lang="tr-TR" b="1" i="1" dirty="0"/>
              <a:t>Mevkii ve saygınlığın uyma davranışına etkisini en çok </a:t>
            </a:r>
            <a:r>
              <a:rPr lang="tr-TR" b="1" i="1" dirty="0" err="1"/>
              <a:t>Milgram'ın</a:t>
            </a:r>
            <a:r>
              <a:rPr lang="tr-TR" b="1" i="1" dirty="0"/>
              <a:t> itaat deneyinde görmekteyiz. Uyma davranışının gerçekleşmesinde rolü olan kişi veya grubun algılanan </a:t>
            </a:r>
            <a:r>
              <a:rPr lang="tr-TR" b="1" i="1" dirty="0" err="1"/>
              <a:t>mevkiye</a:t>
            </a:r>
            <a:r>
              <a:rPr lang="tr-TR" b="1" i="1" dirty="0"/>
              <a:t> ve saygınlığı ne kadar yüksekse bireylerin uyma davranışını gerçekleştirmeleri de o oranda yüksek olur. Bu durumu </a:t>
            </a:r>
            <a:r>
              <a:rPr lang="tr-TR" b="1" i="1" dirty="0" err="1"/>
              <a:t>Milgram'ın</a:t>
            </a:r>
            <a:r>
              <a:rPr lang="tr-TR" b="1" i="1" dirty="0"/>
              <a:t> deneyinde belirgin bir şekilde görmekteyiz. </a:t>
            </a:r>
            <a:r>
              <a:rPr lang="tr-TR" b="1" i="1" dirty="0" err="1"/>
              <a:t>Milgram</a:t>
            </a:r>
            <a:r>
              <a:rPr lang="tr-TR" b="1" i="1" dirty="0"/>
              <a:t> aynı deneyini Yale </a:t>
            </a:r>
            <a:r>
              <a:rPr lang="tr-TR" b="1" i="1" dirty="0" err="1"/>
              <a:t>Universitesi</a:t>
            </a:r>
            <a:r>
              <a:rPr lang="tr-TR" b="1" i="1" dirty="0"/>
              <a:t> yerine eski bir binada yapmış ve deneklere, deneyin sanayi için incelemeler yapan özel bir firma tarafından yapıldığını bildirmiştir. Böylece Yale Üniversitesinin bilimsel saygınlığı ortadan kalkmış oluyor. Bu durumda deneklerin arasında %65 oranında görülen sonuna kadar itaat davranışı %48 'e düşmüştür. Bu sonuç bize saygınlığın uyma davranışındaki etkisini açıkça göstermektedir. </a:t>
            </a:r>
            <a:r>
              <a:rPr lang="tr-TR" b="1" i="1" dirty="0" err="1"/>
              <a:t>Sherif'in</a:t>
            </a:r>
            <a:r>
              <a:rPr lang="tr-TR" b="1" i="1" dirty="0"/>
              <a:t> deneyinde de iki denekten saygınlığı yüksek olanın diğeri üzerinde etkili olduğu sonucu elde edilmiştir. Yani saygınlığı yüksek olan kişinin değerlendirmelerine diğer denek daha fazla itibar etmiştir. </a:t>
            </a:r>
            <a:r>
              <a:rPr lang="tr-TR" b="1" i="1" dirty="0" err="1"/>
              <a:t>Asch'ın</a:t>
            </a:r>
            <a:r>
              <a:rPr lang="tr-TR" b="1" i="1" dirty="0"/>
              <a:t> deneyinde de deneklerin uzmanlardan meydana gelen gruplara daha fazla uydukları görülmüştür.</a:t>
            </a:r>
          </a:p>
          <a:p>
            <a:pPr marL="0" indent="0">
              <a:buNone/>
            </a:pPr>
            <a:endParaRPr lang="tr-TR" dirty="0"/>
          </a:p>
        </p:txBody>
      </p:sp>
    </p:spTree>
    <p:extLst>
      <p:ext uri="{BB962C8B-B14F-4D97-AF65-F5344CB8AC3E}">
        <p14:creationId xmlns:p14="http://schemas.microsoft.com/office/powerpoint/2010/main" val="2765108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EA9DCFC6-A6F1-0895-1B79-67588CE900EE}"/>
              </a:ext>
            </a:extLst>
          </p:cNvPr>
          <p:cNvSpPr>
            <a:spLocks noGrp="1"/>
          </p:cNvSpPr>
          <p:nvPr>
            <p:ph idx="1"/>
          </p:nvPr>
        </p:nvSpPr>
        <p:spPr>
          <a:xfrm>
            <a:off x="954157" y="477078"/>
            <a:ext cx="10376452" cy="5950226"/>
          </a:xfrm>
        </p:spPr>
        <p:txBody>
          <a:bodyPr>
            <a:normAutofit fontScale="92500" lnSpcReduction="20000"/>
          </a:bodyPr>
          <a:lstStyle/>
          <a:p>
            <a:pPr marL="0" indent="0" algn="just">
              <a:buNone/>
            </a:pPr>
            <a:r>
              <a:rPr lang="tr-TR" b="1" i="1" dirty="0">
                <a:solidFill>
                  <a:srgbClr val="FF0000"/>
                </a:solidFill>
              </a:rPr>
              <a:t>VI. SOSYAL ETKİ VE UYMA KONUSUNDA YAPILAN ARAŞTIRMALAR AÇISINDAN İTAAT, ÖZDEŞLEŞME VE BENİMSEME DAVRANIŞLARININ GENEL BİR DEĞERLENDİRMESİ</a:t>
            </a:r>
          </a:p>
          <a:p>
            <a:pPr marL="0" indent="0" algn="just">
              <a:buNone/>
            </a:pPr>
            <a:r>
              <a:rPr lang="tr-TR" b="1" i="1" dirty="0" err="1"/>
              <a:t>Insanların</a:t>
            </a:r>
            <a:r>
              <a:rPr lang="tr-TR" b="1" i="1" dirty="0"/>
              <a:t> uyma davranışını gerçekleştirmelerinin temelinde, sosyal bir düzen oluşturma fikri vardır. Uyma davranışı göstermenin bireylere bir yarar sağladığı gerçektir Yoksa insanlar uyma davranışı göstermezler. Alay edilmemek, hor görülmemek ve grup tarafından sevilmek amacıyla gerçekleştirilen uyma davranışında bile bireyler açısından yararlar söz konusudur. Yani bu şekilde uyma davranışı gösterme grup tarafından benimsenme, grup üyeleri tarafından takdir edilme gibi duygusal boyutta yararlar sağlamaktadır. Bu düşünceler doğrultusunda itaat, özdeşleşme ve benimseme davranışlarını açıklamaya çalışacağız.</a:t>
            </a:r>
          </a:p>
          <a:p>
            <a:pPr marL="0" indent="0" algn="just">
              <a:buNone/>
            </a:pPr>
            <a:r>
              <a:rPr lang="tr-TR" b="1" i="1" dirty="0">
                <a:solidFill>
                  <a:srgbClr val="FF0000"/>
                </a:solidFill>
              </a:rPr>
              <a:t>A. İTAAT DAVRANIŞI</a:t>
            </a:r>
          </a:p>
          <a:p>
            <a:pPr marL="0" indent="0" algn="just">
              <a:buNone/>
            </a:pPr>
            <a:r>
              <a:rPr lang="tr-TR" b="1" i="1" dirty="0"/>
              <a:t>İtaat davranışının temelinde bir zorlama, korku ve yaptırım mevcuttur. Örneğin, </a:t>
            </a:r>
            <a:r>
              <a:rPr lang="tr-TR" b="1" i="1" dirty="0" err="1"/>
              <a:t>Asch’ın</a:t>
            </a:r>
            <a:r>
              <a:rPr lang="tr-TR" b="1" i="1" dirty="0"/>
              <a:t> araştırmasında yaratılan deney ortamı içerisinde gruptan farklı davranma durumu birçok denek için rahatsız edici özellikler taşımaktaydı. Çünkü böyle bir ortamda denekler uymama davranışının doğurabileceği sonuçtan çekindikleri için uyma davranışı sergilemişlerdir. İşte bu şekilde gerçekleşen uyma davranışı itaat olarak adlandırılır. İtaat bir kişiye karşı gösterilebileceği gibi bir gruba </a:t>
            </a:r>
            <a:r>
              <a:rPr lang="tr-TR" b="1" i="1" dirty="0" err="1"/>
              <a:t>karşi</a:t>
            </a:r>
            <a:r>
              <a:rPr lang="tr-TR" b="1" i="1" dirty="0"/>
              <a:t> da gösterilebilir. İtaat sonucu gerçekleşen uyma davranışının temelinde itaati sağlayan grubun gücü veya kontrolü vardır. İtaat davranışına şöyle bir örnek verebiliriz: Arabanızla şehirlerarası yolculuk yapıyorsunuz ve hız sınırını geçmiş ve emniyet kemerini bağlamamış bir durumdasınız. Çok uzaklarda bir trafik arabası gördüğünüzde kemerinizi bağlıyorsunuz. Bu uyma davranışı itaattir. Çünkü trafik kurallarını gerçekten benimsemiyorsunuz. Trafik kurallarına uymanızın nedeni, polisin sizin üzerinizdeki kontrolü ve cezalandırılmak istenmemenizdir.</a:t>
            </a:r>
          </a:p>
          <a:p>
            <a:pPr marL="0" indent="0">
              <a:buNone/>
            </a:pPr>
            <a:endParaRPr lang="tr-TR" dirty="0"/>
          </a:p>
        </p:txBody>
      </p:sp>
    </p:spTree>
    <p:extLst>
      <p:ext uri="{BB962C8B-B14F-4D97-AF65-F5344CB8AC3E}">
        <p14:creationId xmlns:p14="http://schemas.microsoft.com/office/powerpoint/2010/main" val="4073241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0186FCD-6CA3-9860-1C82-B72225BF62DD}"/>
              </a:ext>
            </a:extLst>
          </p:cNvPr>
          <p:cNvSpPr>
            <a:spLocks noGrp="1"/>
          </p:cNvSpPr>
          <p:nvPr>
            <p:ph idx="1"/>
          </p:nvPr>
        </p:nvSpPr>
        <p:spPr>
          <a:xfrm>
            <a:off x="1563757" y="834888"/>
            <a:ext cx="9395792" cy="5300870"/>
          </a:xfrm>
        </p:spPr>
        <p:txBody>
          <a:bodyPr/>
          <a:lstStyle/>
          <a:p>
            <a:pPr marL="0" indent="0" algn="just">
              <a:buNone/>
            </a:pPr>
            <a:r>
              <a:rPr lang="tr-TR" sz="2200" b="1" i="1" dirty="0">
                <a:solidFill>
                  <a:srgbClr val="FF0000"/>
                </a:solidFill>
              </a:rPr>
              <a:t>B. ÖZDEŞLEŞME DAVRANIŞI</a:t>
            </a:r>
          </a:p>
          <a:p>
            <a:pPr marL="0" indent="0" algn="just">
              <a:buNone/>
            </a:pPr>
            <a:r>
              <a:rPr lang="tr-TR" sz="2200" b="1" i="1" dirty="0"/>
              <a:t>Özdeşleşme süreci sonucunda da uyma davranışı gerçekleşebilmektedir. Çünkü insanlar bazen başkalarına benzeyebilmek ya da bir grubun belirlediği insan tipi uyma davranışının temelinde benzemek istenilen kişinin etkileyici özellikleri ve toplumsal değeri vardır. Benzemek istenilen kişinin bu pozisyonu devam ettiği sürece uyma davranışı da devam eder. Aksi bir durum söz konusu olursa uyma davranışı gerçekleşmez. Özdeşleşme davranışına yine araba kullanmayı örnek verebiliriz. Üniversite öğrencisi Murat hızlı araba kullanmaya karşıdır. Çünkü takdir ettiği ve kendine örnek almayı düşündüğü hocası da hızlı araba kullanmaya karşıdır Burada yavaş araba kullanmanın yararına inanma pek söz konusu değildir. Çünkü çok sevdiği hocası hızlı araba kullanmaktan nefret ettiği için kendisi de hızlı araba kullanmaktan hoşlanmamaktadır.</a:t>
            </a:r>
          </a:p>
          <a:p>
            <a:pPr marL="0" indent="0">
              <a:buNone/>
            </a:pPr>
            <a:endParaRPr lang="tr-TR" dirty="0"/>
          </a:p>
        </p:txBody>
      </p:sp>
    </p:spTree>
    <p:extLst>
      <p:ext uri="{BB962C8B-B14F-4D97-AF65-F5344CB8AC3E}">
        <p14:creationId xmlns:p14="http://schemas.microsoft.com/office/powerpoint/2010/main" val="30109000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3AD6909D-EF89-862D-B5ED-F3B1D50B9C36}"/>
              </a:ext>
            </a:extLst>
          </p:cNvPr>
          <p:cNvSpPr>
            <a:spLocks noGrp="1"/>
          </p:cNvSpPr>
          <p:nvPr>
            <p:ph idx="1"/>
          </p:nvPr>
        </p:nvSpPr>
        <p:spPr>
          <a:xfrm>
            <a:off x="1060174" y="596348"/>
            <a:ext cx="10336696" cy="5830956"/>
          </a:xfrm>
        </p:spPr>
        <p:txBody>
          <a:bodyPr/>
          <a:lstStyle/>
          <a:p>
            <a:pPr marL="0" indent="0" algn="just">
              <a:buNone/>
            </a:pPr>
            <a:r>
              <a:rPr lang="tr-TR" sz="2200" b="1" i="1" dirty="0">
                <a:solidFill>
                  <a:srgbClr val="FF0000"/>
                </a:solidFill>
              </a:rPr>
              <a:t>C. BENİMSEME DAVRANIŞI</a:t>
            </a:r>
          </a:p>
          <a:p>
            <a:pPr marL="0" indent="0" algn="just">
              <a:buNone/>
            </a:pPr>
            <a:r>
              <a:rPr lang="tr-TR" sz="2200" b="1" i="1" dirty="0"/>
              <a:t>Uyma davranışının ortaya çıkış yollarından biri de benimsemedir. Başka bir deyişle, kendine mal etmedir. Bu tür uyma davranışında, kişi konulan kuralı ya da ortaya atılan görüşü gerçekten doğru olduğu için benimsemektedir. Herhangi bir </a:t>
            </a:r>
            <a:r>
              <a:rPr lang="tr-TR" sz="2200" b="1" i="1" dirty="0" err="1"/>
              <a:t>baski</a:t>
            </a:r>
            <a:r>
              <a:rPr lang="tr-TR" sz="2200" b="1" i="1" dirty="0"/>
              <a:t>, soyutlama veya yaptırımın etkisi söz konusu değildir. Bu tür uyma davranışına daha çok toplumuna, ailesine ve mesleğine bağlı olan insanlarda rastlanır. Benimseme süreci sonucunda oluşan uyma davranışına örnek olarak araba kullanmayı alırsak, durumu şöyle açıklayabiliriz. Eğer yavaş araba kullanma ve trafik kurallarına uymanın gerçekten doğru olduğuna inanıp araba kullanıyorsanız bu tür uyma davranışı benimseme sonucu gerçekleşen bir uyma davranışıdır. Çünkü kimse sizden yavaş araba kullanmanızı istemiyor. Şehirler arası yolda trafik kurallarına uygun araba kullandığınızı ele alalım; burada kurallara inandığınız için uyma davranışı sergilemektesiniz. Çünkü o anda çevrenizde sizden kurallara uygun araba kullanmanızı isteyen kimse yoktur.</a:t>
            </a:r>
          </a:p>
          <a:p>
            <a:pPr marL="0" indent="0">
              <a:buNone/>
            </a:pPr>
            <a:endParaRPr lang="tr-TR" sz="2200" dirty="0"/>
          </a:p>
          <a:p>
            <a:pPr marL="0" indent="0">
              <a:buNone/>
            </a:pPr>
            <a:endParaRPr lang="tr-TR" dirty="0"/>
          </a:p>
        </p:txBody>
      </p:sp>
    </p:spTree>
    <p:extLst>
      <p:ext uri="{BB962C8B-B14F-4D97-AF65-F5344CB8AC3E}">
        <p14:creationId xmlns:p14="http://schemas.microsoft.com/office/powerpoint/2010/main" val="2672294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125CF28-42B4-8C8C-500A-DA29E905AC3A}"/>
              </a:ext>
            </a:extLst>
          </p:cNvPr>
          <p:cNvSpPr>
            <a:spLocks noGrp="1"/>
          </p:cNvSpPr>
          <p:nvPr>
            <p:ph idx="1"/>
          </p:nvPr>
        </p:nvSpPr>
        <p:spPr>
          <a:xfrm>
            <a:off x="1219200" y="530088"/>
            <a:ext cx="10031896" cy="5751442"/>
          </a:xfrm>
        </p:spPr>
        <p:txBody>
          <a:bodyPr>
            <a:normAutofit/>
          </a:bodyPr>
          <a:lstStyle/>
          <a:p>
            <a:pPr marL="0" indent="0" algn="just">
              <a:buNone/>
            </a:pPr>
            <a:r>
              <a:rPr lang="tr-TR" b="1" i="1" dirty="0">
                <a:solidFill>
                  <a:srgbClr val="FF0000"/>
                </a:solidFill>
              </a:rPr>
              <a:t>SOSYAL ETKİ VE UYMA DAVRANIŞI</a:t>
            </a:r>
          </a:p>
          <a:p>
            <a:pPr marL="0" indent="0" algn="just">
              <a:buNone/>
            </a:pPr>
            <a:r>
              <a:rPr lang="tr-TR" b="1" i="1" dirty="0"/>
              <a:t>Sosyal yaşamda insanlar birçok nedenden dolayı karşı karşıya gelirler. </a:t>
            </a:r>
            <a:endParaRPr lang="tr-TR" b="1" i="1" dirty="0" smtClean="0"/>
          </a:p>
          <a:p>
            <a:pPr marL="0" indent="0" algn="just">
              <a:buNone/>
            </a:pPr>
            <a:r>
              <a:rPr lang="tr-TR" b="1" i="1" dirty="0" smtClean="0"/>
              <a:t>Bu </a:t>
            </a:r>
            <a:r>
              <a:rPr lang="tr-TR" b="1" i="1" dirty="0"/>
              <a:t>karşılaşmalarda her zaman uyum söz konusu olmayabilir. </a:t>
            </a:r>
            <a:endParaRPr lang="tr-TR" b="1" i="1" dirty="0" smtClean="0"/>
          </a:p>
          <a:p>
            <a:pPr marL="0" indent="0" algn="just">
              <a:buNone/>
            </a:pPr>
            <a:r>
              <a:rPr lang="tr-TR" b="1" i="1" dirty="0" smtClean="0"/>
              <a:t>Bazen </a:t>
            </a:r>
            <a:r>
              <a:rPr lang="tr-TR" b="1" i="1" dirty="0"/>
              <a:t>insanlar tartışır, çatışır ya da anlaşmazlık içine girer. </a:t>
            </a:r>
            <a:endParaRPr lang="tr-TR" b="1" i="1" dirty="0" smtClean="0"/>
          </a:p>
          <a:p>
            <a:pPr marL="0" indent="0" algn="just">
              <a:buNone/>
            </a:pPr>
            <a:r>
              <a:rPr lang="tr-TR" b="1" i="1" dirty="0" smtClean="0"/>
              <a:t>Böyle </a:t>
            </a:r>
            <a:r>
              <a:rPr lang="tr-TR" b="1" i="1" dirty="0"/>
              <a:t>durumlarda kişiler ya da gruplar birbirlerini ikna etmeye veya tezlerini savunarak karşı durmaya çalışırlar. </a:t>
            </a:r>
            <a:endParaRPr lang="tr-TR" b="1" i="1" dirty="0" smtClean="0"/>
          </a:p>
          <a:p>
            <a:pPr marL="0" indent="0" algn="just">
              <a:buNone/>
            </a:pPr>
            <a:r>
              <a:rPr lang="tr-TR" b="1" i="1" dirty="0" smtClean="0"/>
              <a:t>İnsanlar </a:t>
            </a:r>
            <a:r>
              <a:rPr lang="tr-TR" b="1" i="1" dirty="0"/>
              <a:t>genellikle örnek ve emirler vererek ya da propaganda yaparak, güç kullanarak karşısındakilerin duygu, düşünce ve davranışlarını değiştirmeye yönelirler. Kısaca belirtecek olursak insanlar devamlı olarak birbirlerini etkileme çabaları içindedirler. </a:t>
            </a:r>
            <a:endParaRPr lang="tr-TR" b="1" i="1" dirty="0" smtClean="0"/>
          </a:p>
          <a:p>
            <a:pPr marL="0" indent="0" algn="just">
              <a:buNone/>
            </a:pPr>
            <a:r>
              <a:rPr lang="tr-TR" b="1" i="1" dirty="0" smtClean="0"/>
              <a:t>Bu </a:t>
            </a:r>
            <a:r>
              <a:rPr lang="tr-TR" b="1" i="1" dirty="0"/>
              <a:t>nedenle sosyal etki ve uyma davranışı sosyal psikolojinin önemli konularından biridir</a:t>
            </a:r>
            <a:r>
              <a:rPr lang="tr-TR" b="1" i="1" dirty="0" smtClean="0"/>
              <a:t>.</a:t>
            </a:r>
            <a:endParaRPr lang="tr-TR" b="1" i="1" dirty="0"/>
          </a:p>
        </p:txBody>
      </p:sp>
    </p:spTree>
    <p:extLst>
      <p:ext uri="{BB962C8B-B14F-4D97-AF65-F5344CB8AC3E}">
        <p14:creationId xmlns:p14="http://schemas.microsoft.com/office/powerpoint/2010/main" val="1425712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a:solidFill>
                  <a:srgbClr val="FF0000"/>
                </a:solidFill>
              </a:rPr>
              <a:t>I SOSYAL ETKİ KAVRAMI VE KURAMI</a:t>
            </a:r>
            <a:br>
              <a:rPr lang="tr-TR" b="1" i="1" dirty="0">
                <a:solidFill>
                  <a:srgbClr val="FF0000"/>
                </a:solidFill>
              </a:rPr>
            </a:br>
            <a:endParaRPr lang="tr-TR" dirty="0"/>
          </a:p>
        </p:txBody>
      </p:sp>
      <p:sp>
        <p:nvSpPr>
          <p:cNvPr id="3" name="İçerik Yer Tutucusu 2"/>
          <p:cNvSpPr>
            <a:spLocks noGrp="1"/>
          </p:cNvSpPr>
          <p:nvPr>
            <p:ph idx="1"/>
          </p:nvPr>
        </p:nvSpPr>
        <p:spPr/>
        <p:txBody>
          <a:bodyPr/>
          <a:lstStyle/>
          <a:p>
            <a:pPr marL="0" indent="0" algn="just">
              <a:buNone/>
            </a:pPr>
            <a:r>
              <a:rPr lang="tr-TR" b="1" i="1" dirty="0" smtClean="0"/>
              <a:t>Aynı </a:t>
            </a:r>
            <a:r>
              <a:rPr lang="tr-TR" b="1" i="1" dirty="0"/>
              <a:t>tutum ve inançlar insanlar arasında benzerlikler yaratırlar. Bu benzerlik nedeniyle de toplu hâlde yaşama gerçekleşir. </a:t>
            </a:r>
            <a:endParaRPr lang="tr-TR" b="1" i="1" dirty="0" smtClean="0"/>
          </a:p>
          <a:p>
            <a:pPr marL="0" indent="0" algn="just">
              <a:buNone/>
            </a:pPr>
            <a:r>
              <a:rPr lang="tr-TR" b="1" i="1" dirty="0" smtClean="0"/>
              <a:t>İnsanlar </a:t>
            </a:r>
            <a:r>
              <a:rPr lang="tr-TR" b="1" i="1" dirty="0"/>
              <a:t>arasındaki benzerlik nasıl oluşur? Konusunu incelediğimizde karşımıza sosyal etki konusu </a:t>
            </a:r>
            <a:r>
              <a:rPr lang="tr-TR" b="1" i="1" dirty="0" smtClean="0"/>
              <a:t>çıkmaktadır</a:t>
            </a:r>
            <a:r>
              <a:rPr lang="tr-TR" b="1" i="1" dirty="0"/>
              <a:t>. Gerçekten insanlar her durum ve şartta birbirlerinden etkilenirler. </a:t>
            </a:r>
            <a:endParaRPr lang="tr-TR" b="1" i="1" dirty="0" smtClean="0"/>
          </a:p>
          <a:p>
            <a:pPr marL="0" indent="0" algn="just">
              <a:buNone/>
            </a:pPr>
            <a:r>
              <a:rPr lang="tr-TR" b="1" i="1" dirty="0" err="1" smtClean="0"/>
              <a:t>Insanlar</a:t>
            </a:r>
            <a:r>
              <a:rPr lang="tr-TR" b="1" i="1" dirty="0"/>
              <a:t>, giyim, yeme-içme, müzik dinleme, ev yapma, ev eşyası satın alma, düğün yapma vs. gibi konularda birbirlerinden etkilenerek yaşamlarını sürdürürler.</a:t>
            </a:r>
          </a:p>
          <a:p>
            <a:pPr marL="0" indent="0">
              <a:buNone/>
            </a:pPr>
            <a:endParaRPr lang="tr-TR" dirty="0"/>
          </a:p>
          <a:p>
            <a:endParaRPr lang="tr-TR" dirty="0"/>
          </a:p>
        </p:txBody>
      </p:sp>
    </p:spTree>
    <p:extLst>
      <p:ext uri="{BB962C8B-B14F-4D97-AF65-F5344CB8AC3E}">
        <p14:creationId xmlns:p14="http://schemas.microsoft.com/office/powerpoint/2010/main" val="445172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586190E3-5C87-1DA5-6113-6F02826BD0C9}"/>
              </a:ext>
            </a:extLst>
          </p:cNvPr>
          <p:cNvSpPr>
            <a:spLocks noGrp="1"/>
          </p:cNvSpPr>
          <p:nvPr>
            <p:ph idx="1"/>
          </p:nvPr>
        </p:nvSpPr>
        <p:spPr>
          <a:xfrm>
            <a:off x="425885" y="463826"/>
            <a:ext cx="10798705" cy="5936974"/>
          </a:xfrm>
        </p:spPr>
        <p:txBody>
          <a:bodyPr/>
          <a:lstStyle/>
          <a:p>
            <a:pPr marL="0" indent="0" algn="just">
              <a:buNone/>
            </a:pPr>
            <a:r>
              <a:rPr lang="tr-TR" b="1" i="1" dirty="0">
                <a:solidFill>
                  <a:srgbClr val="FF0000"/>
                </a:solidFill>
              </a:rPr>
              <a:t>A. SOSYAL ETKİ KAVRAMI VE SÜRECİ</a:t>
            </a:r>
          </a:p>
          <a:p>
            <a:pPr marL="0" indent="0" algn="just">
              <a:buNone/>
            </a:pPr>
            <a:r>
              <a:rPr lang="tr-TR" b="1" i="1" dirty="0" err="1"/>
              <a:t>Insanın</a:t>
            </a:r>
            <a:r>
              <a:rPr lang="tr-TR" b="1" i="1" dirty="0"/>
              <a:t> en belirgin özelliği onun sosyal bir varlık olmasıdır. Yani gruplar oluşturacak toplu hâlde yaşamasıdır. Toplumu meydana getiren insandır. Ama toplumdan etkilenen ve toplumu etkileyen de insandır. </a:t>
            </a:r>
            <a:endParaRPr lang="tr-TR" b="1" i="1" dirty="0" smtClean="0"/>
          </a:p>
          <a:p>
            <a:pPr marL="0" indent="0" algn="just">
              <a:buNone/>
            </a:pPr>
            <a:r>
              <a:rPr lang="tr-TR" b="1" i="1" dirty="0" smtClean="0"/>
              <a:t>Grup </a:t>
            </a:r>
            <a:r>
              <a:rPr lang="tr-TR" b="1" i="1" dirty="0"/>
              <a:t>kendisini oluşturan üyelerini çeşitli biçimlerde etkiler. Grupta standartlar ve kurallar çok açık olmadığı zamanlar, bir kişinin veya kişilerin hareketleri, grubun diğer üyelerinin hareketlerinden daha kolay etkilenir. Bu sürece ilişkin bazı örnekler; Lise öğrencisi Murat, belediye otobüsüne biner ve bir yere oturur. Bir müddet sonra karşısında oturan ve ellerindeki kitaplardan lise öğrencisi olduğu belli olan bir bayan öğrencinin kendisine baktığını fark eder ve hemen otobüsün camına ya da cep telefonun aynasına bakarak saçını ve kravatını düzeltmeye başlar.</a:t>
            </a:r>
          </a:p>
          <a:p>
            <a:pPr marL="0" indent="0" algn="just">
              <a:buNone/>
            </a:pPr>
            <a:r>
              <a:rPr lang="tr-TR" b="1" i="1" dirty="0"/>
              <a:t>Örneğin, Çin'de lokantaya gittiğimizde çevremizdeki insanlardan etkilenerek yemeği onlar gibi çubuklarla yemeğe çalışırız. Sosyal etkiden söz edebilmek için insan veya insanların, bir bireyin veya bireylerin davranışlarında doğrudan ya da dolaylı olarak bir değişme meydana getirmesi gerekir. Sosyal etki olgusu insanın yaşamı boyunca devam eden bir süreçtir. Sosyal etki, bir kişinin başka bir insanın veya insanların yargı, tutum ve fikirlerinin etkisinde kalarak kendi tutum, </a:t>
            </a:r>
            <a:r>
              <a:rPr lang="tr-TR" b="1" i="1" dirty="0" err="1"/>
              <a:t>yargi</a:t>
            </a:r>
            <a:r>
              <a:rPr lang="tr-TR" b="1" i="1" dirty="0"/>
              <a:t> ve fikirlerinde oluşturduğu değişikliklerdir." Sosyal etki sürecinde önce uyma davranışı gerçekleşir sonra sosyal davranış düzenliliği yani benzerlikler oluşur. </a:t>
            </a:r>
          </a:p>
          <a:p>
            <a:pPr marL="0" indent="0">
              <a:buNone/>
            </a:pPr>
            <a:endParaRPr lang="tr-TR" dirty="0"/>
          </a:p>
        </p:txBody>
      </p:sp>
    </p:spTree>
    <p:extLst>
      <p:ext uri="{BB962C8B-B14F-4D97-AF65-F5344CB8AC3E}">
        <p14:creationId xmlns:p14="http://schemas.microsoft.com/office/powerpoint/2010/main" val="2940017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F5DB35C0-E13F-532F-9361-7CC717E13F05}"/>
              </a:ext>
            </a:extLst>
          </p:cNvPr>
          <p:cNvSpPr>
            <a:spLocks noGrp="1"/>
          </p:cNvSpPr>
          <p:nvPr>
            <p:ph idx="1"/>
          </p:nvPr>
        </p:nvSpPr>
        <p:spPr>
          <a:xfrm>
            <a:off x="1086677" y="463826"/>
            <a:ext cx="10283687" cy="5791200"/>
          </a:xfrm>
        </p:spPr>
        <p:txBody>
          <a:bodyPr>
            <a:normAutofit lnSpcReduction="10000"/>
          </a:bodyPr>
          <a:lstStyle/>
          <a:p>
            <a:pPr marL="0" indent="0" algn="just">
              <a:buNone/>
            </a:pPr>
            <a:r>
              <a:rPr lang="tr-TR" b="1" i="1" dirty="0">
                <a:solidFill>
                  <a:srgbClr val="FF0000"/>
                </a:solidFill>
              </a:rPr>
              <a:t>B. SOSYAL ETKİ KURAMI</a:t>
            </a:r>
          </a:p>
          <a:p>
            <a:pPr marL="0" indent="0" algn="just">
              <a:buNone/>
            </a:pPr>
            <a:r>
              <a:rPr lang="tr-TR" b="1" i="1" dirty="0"/>
              <a:t>Sosyal etki kavramı </a:t>
            </a:r>
            <a:r>
              <a:rPr lang="tr-TR" b="1" i="1" dirty="0" err="1"/>
              <a:t>Latane</a:t>
            </a:r>
            <a:r>
              <a:rPr lang="tr-TR" b="1" i="1" dirty="0"/>
              <a:t> tarafından geliştirilmiştir. </a:t>
            </a:r>
            <a:endParaRPr lang="tr-TR" b="1" i="1" dirty="0" smtClean="0"/>
          </a:p>
          <a:p>
            <a:pPr marL="0" indent="0" algn="just">
              <a:buNone/>
            </a:pPr>
            <a:r>
              <a:rPr lang="tr-TR" b="1" i="1" dirty="0" smtClean="0"/>
              <a:t>Bu </a:t>
            </a:r>
            <a:r>
              <a:rPr lang="tr-TR" b="1" i="1" dirty="0"/>
              <a:t>kuramda </a:t>
            </a:r>
            <a:r>
              <a:rPr lang="tr-TR" b="1" i="1" dirty="0" err="1"/>
              <a:t>Latane</a:t>
            </a:r>
            <a:r>
              <a:rPr lang="tr-TR" b="1" i="1" dirty="0"/>
              <a:t>, bazı temel ilkeler çerçevesinde grup ve birey arasındaki ilişkileri açıklamaktadır. Ona göre fizikçiler nasıl yerçekimi gibi doğadaki bazı temel kuvvetleri inceliyorsa sosyolog ve psikologlar da toplumdaki bazı temel kuvvetleri incelemelidir. İşte bu düşüncelerden hareket ederek sosyal etki olgusunu açıklamak için üç temel ilke ileri sürüyor. Çünkü sosyal faktörler insan üzerinde etkilerini belirli bir kural çerçevesinde yapmaktadır. Kişi kendisini etkileyen sosyal faktörleri şu özelliklere göre algılar: </a:t>
            </a:r>
            <a:endParaRPr lang="tr-TR" b="1" i="1" dirty="0" smtClean="0"/>
          </a:p>
          <a:p>
            <a:pPr marL="0" indent="0" algn="just">
              <a:buNone/>
            </a:pPr>
            <a:r>
              <a:rPr lang="tr-TR" b="1" i="1" dirty="0" smtClean="0"/>
              <a:t>Sosyal </a:t>
            </a:r>
            <a:r>
              <a:rPr lang="tr-TR" b="1" i="1" dirty="0"/>
              <a:t>Faktörün Kuvveti: Bir profesör, üniversite öğrencisi için kuvvetli bir sosyal faktör oluştururken, caddede dolaşan bir kişi onun için kuvvetli bir sosyal faktör oluşturmaz. Amir pozisyonunda bulunanlar, astlara göre daha fazla sosyal güce sahiptirler. Sosyal Faktörün kişinin Hayatında Zaman ve Mekân Açısından Yakın Olması Bireyi etkileyen kişinin kendine özgü kişisel etkisi, o anda kaç kişinin bireyi etkilemekte olduğuna bağlıdır. </a:t>
            </a:r>
            <a:r>
              <a:rPr lang="tr-TR" b="1" i="1" dirty="0" err="1"/>
              <a:t>Insan</a:t>
            </a:r>
            <a:r>
              <a:rPr lang="tr-TR" b="1" i="1" dirty="0"/>
              <a:t> sayısı arttıkça, her bireyin kişisel etkisi azalır. Örneğin, Bora okula gittiğinde, karşılaştığı ilk arkadaşı; kravatının elbisesiyle uyumlu olmadığını ve değiştirmesi gerektiğini söyleyerek bir tavsiyede bulundu. Daha sonra on arkadaşı daha aynı tavsiyede bulundu. Bu durumda ilk kişinin etkisi kuvvetli, onuncu kişinin etkisi ise en zayıf olur. Gerçi her birey sosyal etkiyi artırır ama gittikçe azalan miktarlarda bir artma olur.</a:t>
            </a:r>
          </a:p>
          <a:p>
            <a:pPr marL="0" indent="0">
              <a:buNone/>
            </a:pPr>
            <a:endParaRPr lang="tr-TR" dirty="0"/>
          </a:p>
        </p:txBody>
      </p:sp>
    </p:spTree>
    <p:extLst>
      <p:ext uri="{BB962C8B-B14F-4D97-AF65-F5344CB8AC3E}">
        <p14:creationId xmlns:p14="http://schemas.microsoft.com/office/powerpoint/2010/main" val="2851602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7CBCE04A-AF7F-20A7-4CE9-30D3B940101D}"/>
              </a:ext>
            </a:extLst>
          </p:cNvPr>
          <p:cNvSpPr>
            <a:spLocks noGrp="1"/>
          </p:cNvSpPr>
          <p:nvPr>
            <p:ph idx="1"/>
          </p:nvPr>
        </p:nvSpPr>
        <p:spPr>
          <a:xfrm>
            <a:off x="967409" y="490330"/>
            <a:ext cx="10270434" cy="5883966"/>
          </a:xfrm>
        </p:spPr>
        <p:txBody>
          <a:bodyPr/>
          <a:lstStyle/>
          <a:p>
            <a:pPr marL="0" indent="0" algn="just">
              <a:buNone/>
            </a:pPr>
            <a:r>
              <a:rPr lang="tr-TR" b="1" i="1" dirty="0">
                <a:solidFill>
                  <a:srgbClr val="FF0000"/>
                </a:solidFill>
              </a:rPr>
              <a:t>II. UYMA DAVRANIŞI</a:t>
            </a:r>
          </a:p>
          <a:p>
            <a:pPr marL="0" indent="0" algn="just">
              <a:buNone/>
            </a:pPr>
            <a:r>
              <a:rPr lang="tr-TR" b="1" i="1" dirty="0"/>
              <a:t>Toplumda geçerli olan genel kurallara uyum gösterme, sosyal ilişkilerin temelini oluşturur. Bundan dolayı insanlar hangi toplumlarda olurlarsa olsunlar mutlaka toplu yaşamanın kurallarına uyum gösterirler. Kişinin davranış özgürlüğünü vurgulayan değer yargıları (özgürlük, eşitlik, girişimcilik, yaratıcılık vb.) ve toplumsal ilişkileri devam ettirebilme çabası (ahlak, din, görgü, hukuk kuralları vb.) uyum (toplumsal yaşam için gerekli olan kuralların yerine getirilmesinde gösterilen esneklik ve uyumluluk) ve uyma (toplumsal etki ve baskıya boyun eğme) paradoksunu yaratır. Toplumsal uyumun sosyal psikolojideki belirli bir şekline uyma davranışı denir. Sosyal kurallara uyum sağlamak ile uyma davranışı arasında temelde pek bir fark yok gibi görünse de, bunlar davranışlarımızın oluşum dinamikleri açısından farklı şekillerde ele alınmaktadırlar. Uyma davranışı sergilemek, toplumsal normlara uyumun da ötesinde, kişiliksiz  bir birey olmak anlamına gelmektedir. Çünkü uyma davranışı, bir bireyin, davranış ve görüşlerini gerçek veya hayali bir baskı aracılığıyla değiştirmesi ve baskı yönüne doğru uyum göstermesi biçiminde tanımlanmaktadır. Uyma davranışının derecesi, baskının gücüne bağlı olarak artar veya azalır. Uyma davranışı, bir kişinin kendi görüşünü ve düşüncesini, grubun görüş ve düşüncesi doğrultusunda değiştirmesi demektir. </a:t>
            </a:r>
          </a:p>
          <a:p>
            <a:pPr marL="0" indent="0">
              <a:buNone/>
            </a:pPr>
            <a:endParaRPr lang="tr-TR" dirty="0"/>
          </a:p>
        </p:txBody>
      </p:sp>
    </p:spTree>
    <p:extLst>
      <p:ext uri="{BB962C8B-B14F-4D97-AF65-F5344CB8AC3E}">
        <p14:creationId xmlns:p14="http://schemas.microsoft.com/office/powerpoint/2010/main" val="2849097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80B9AA57-30AD-9301-D2A4-C16B6B5C4D81}"/>
              </a:ext>
            </a:extLst>
          </p:cNvPr>
          <p:cNvSpPr>
            <a:spLocks noGrp="1"/>
          </p:cNvSpPr>
          <p:nvPr>
            <p:ph idx="1"/>
          </p:nvPr>
        </p:nvSpPr>
        <p:spPr>
          <a:xfrm>
            <a:off x="1126435" y="477078"/>
            <a:ext cx="10349948" cy="5791200"/>
          </a:xfrm>
        </p:spPr>
        <p:txBody>
          <a:bodyPr>
            <a:normAutofit fontScale="92500" lnSpcReduction="20000"/>
          </a:bodyPr>
          <a:lstStyle/>
          <a:p>
            <a:pPr marL="0" indent="0" algn="just">
              <a:buNone/>
            </a:pPr>
            <a:r>
              <a:rPr lang="tr-TR" b="1" i="1" dirty="0">
                <a:solidFill>
                  <a:srgbClr val="FF0000"/>
                </a:solidFill>
              </a:rPr>
              <a:t>A. İNSANLAR NİÇİN UYMA İHTİYACI HİSSEDERLER?</a:t>
            </a:r>
          </a:p>
          <a:p>
            <a:pPr marL="0" indent="0" algn="just">
              <a:buNone/>
            </a:pPr>
            <a:r>
              <a:rPr lang="tr-TR" b="1" i="1" dirty="0"/>
              <a:t>İnsanların uyma ihtiyacının iki temel sebebi vardır. Birincisi, bilişsel etki (temelde doğru olma isteği var); ikincisi, normatif etkidir. (temelde sevilme isteği var).</a:t>
            </a:r>
          </a:p>
          <a:p>
            <a:pPr marL="0" indent="0" algn="just">
              <a:buNone/>
            </a:pPr>
            <a:r>
              <a:rPr lang="tr-TR" b="1" i="1" dirty="0">
                <a:solidFill>
                  <a:srgbClr val="FF0000"/>
                </a:solidFill>
              </a:rPr>
              <a:t>1. Bilişsel Etki (Doğru Olma İsteği)</a:t>
            </a:r>
          </a:p>
          <a:p>
            <a:pPr marL="0" indent="0" algn="just">
              <a:buNone/>
            </a:pPr>
            <a:r>
              <a:rPr lang="tr-TR" b="1" i="1" dirty="0" err="1"/>
              <a:t>Insanların</a:t>
            </a:r>
            <a:r>
              <a:rPr lang="tr-TR" b="1" i="1" dirty="0"/>
              <a:t> uyma davranışı sergilemelerinin nedenlerinden birisi, diğer insanlardan yararlı bilgiler sağlamalarıdır. Uyma eğilimimiz, bilişsel etkideki iki temel noktaya bağlıdır. Birincisi, grubun ne kadar iyi bilgili olduğuna inanmamız, ikincisi, verdiğimiz serbest kararlara olan güvenimizdir. Bir olay olduğunda daha çok grubun bilgisine ve onun değer yargılarına güvenir ve grubun verdiği kararlara katılırız. Grubun doğruluğuna olan güveni artıran her şey uymanın derecesini de artırır. Buna karşılık bizi grubun bilgisi ve güvenilirliği konusunda şüpheye düşüren </a:t>
            </a:r>
            <a:r>
              <a:rPr lang="tr-TR" b="1" i="1" dirty="0" err="1"/>
              <a:t>herşey</a:t>
            </a:r>
            <a:r>
              <a:rPr lang="tr-TR" b="1" i="1" dirty="0"/>
              <a:t> uyumu azaltır. Grubun güveninin sarsılması grup içinde bulunan kişilerin de güvenini sarsar. Yapılan araştırmalar göstermiştir ki, görev ne kadar belirsiz ve  zor olursa insanlar daha çok uyma eğilimi gösterirler. Bunun nedeni, insanların kendi kararlarında belli bir güvenin olmamasıdır.</a:t>
            </a:r>
          </a:p>
          <a:p>
            <a:pPr marL="0" indent="0" algn="just">
              <a:buNone/>
            </a:pPr>
            <a:r>
              <a:rPr lang="tr-TR" b="1" i="1" dirty="0">
                <a:solidFill>
                  <a:srgbClr val="FF0000"/>
                </a:solidFill>
              </a:rPr>
              <a:t>2. Normatif Etki (Sevilme İsteği)</a:t>
            </a:r>
          </a:p>
          <a:p>
            <a:pPr marL="0" indent="0" algn="just">
              <a:buNone/>
            </a:pPr>
            <a:r>
              <a:rPr lang="tr-TR" b="1" i="1" dirty="0"/>
              <a:t>Uyma davranışı göstermenin ikinci temel nedeni, grubun onayını almak ya da grubun tepkisinden kaçmaktır. Biz daima grubun bizi onaylamasını, bizi sevmesini ve bize iyi davranmasını isteriz. Bir iş görüşmesine ya da mezuniyet balosuna giderken bize en uygun elbiseyi giymeye çalışırız. Bunun nedeni, çevremize uyum sağlama, iyi bir izlenim bırakma ve karşılaşılabilecek tepkilerden sakınmaktır. İnsanlar yetişirken, gruba dâhil olmanın, grup normlarına uymayla gerçekleşeceğini öğrenirler. </a:t>
            </a:r>
          </a:p>
          <a:p>
            <a:pPr marL="0" indent="0">
              <a:buNone/>
            </a:pPr>
            <a:endParaRPr lang="tr-TR" b="1" i="1" dirty="0"/>
          </a:p>
        </p:txBody>
      </p:sp>
    </p:spTree>
    <p:extLst>
      <p:ext uri="{BB962C8B-B14F-4D97-AF65-F5344CB8AC3E}">
        <p14:creationId xmlns:p14="http://schemas.microsoft.com/office/powerpoint/2010/main" val="3585435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2ABFC9C5-0E19-5150-DF32-144BA03B261F}"/>
              </a:ext>
            </a:extLst>
          </p:cNvPr>
          <p:cNvSpPr>
            <a:spLocks noGrp="1"/>
          </p:cNvSpPr>
          <p:nvPr>
            <p:ph idx="1"/>
          </p:nvPr>
        </p:nvSpPr>
        <p:spPr>
          <a:xfrm>
            <a:off x="1126435" y="609599"/>
            <a:ext cx="10469217" cy="6122505"/>
          </a:xfrm>
        </p:spPr>
        <p:txBody>
          <a:bodyPr>
            <a:normAutofit fontScale="92500" lnSpcReduction="10000"/>
          </a:bodyPr>
          <a:lstStyle/>
          <a:p>
            <a:pPr marL="0" indent="0" algn="just">
              <a:buNone/>
            </a:pPr>
            <a:r>
              <a:rPr lang="tr-TR" b="1" i="1" dirty="0">
                <a:solidFill>
                  <a:srgbClr val="FF0000"/>
                </a:solidFill>
              </a:rPr>
              <a:t>B. UYMA DAVRANIŞININ TANIMI</a:t>
            </a:r>
          </a:p>
          <a:p>
            <a:pPr marL="0" indent="0" algn="just">
              <a:buNone/>
            </a:pPr>
            <a:r>
              <a:rPr lang="tr-TR" b="1" i="1" dirty="0"/>
              <a:t>Günlük hayatımızda çevremizdeki insanları gözlediğimiz zaman bilinçli veya bilinçsizce yapılan birçok uyma davranışını görmek mümkündür. Örneğin, kalabalık bir caddede iki kişinin yapılan bir inşaatın tepesine dikkatle baktığını gören başka insanlarda aynı yere bakmaları uyma davranışıdır. Bir baloya, bir yemekli toplantıya veya bir iş görüşmesine giderken insanların takım elbise giymeleri de bir uyma davranışıdır. Hatta bir sosyal grubun üyelerinin aynı biçimde konuşmaları bile bir uyma davranışıdır. İnsanların düşüncelerini ve davranışlarını bağlı olduğu grubun kurallarına göre ayarlaması da uyma davranışını ifade eder. </a:t>
            </a:r>
          </a:p>
          <a:p>
            <a:pPr marL="0" indent="0" algn="just">
              <a:buNone/>
            </a:pPr>
            <a:r>
              <a:rPr lang="tr-TR" b="1" i="1" dirty="0">
                <a:solidFill>
                  <a:srgbClr val="FF0000"/>
                </a:solidFill>
              </a:rPr>
              <a:t>C. UYMA DAVRANIŞININ TÜRLERİ</a:t>
            </a:r>
          </a:p>
          <a:p>
            <a:pPr marL="0" indent="0" algn="just">
              <a:buNone/>
            </a:pPr>
            <a:r>
              <a:rPr lang="tr-TR" b="1" i="1" dirty="0"/>
              <a:t>İnsanların sergiledikleri uyma davranışlarının temelinde aynı etkileyici unsurlar yoktur. Bu nedenle uyma davranışları arasında oluşum ve nedenleri açısından farklılıklar vardır. Dört tür uyma davranışından söz etmek mümkündür. Bunları benimseme, kabul etme, itaat etme ve mutlak itaattir.</a:t>
            </a:r>
          </a:p>
          <a:p>
            <a:pPr marL="0" indent="0" algn="just">
              <a:buNone/>
            </a:pPr>
            <a:r>
              <a:rPr lang="tr-TR" b="1" i="1" dirty="0">
                <a:solidFill>
                  <a:srgbClr val="FF0000"/>
                </a:solidFill>
              </a:rPr>
              <a:t>1. Benimseme</a:t>
            </a:r>
          </a:p>
          <a:p>
            <a:pPr marL="0" indent="0" algn="just">
              <a:buNone/>
            </a:pPr>
            <a:r>
              <a:rPr lang="tr-TR" b="1" i="1" dirty="0"/>
              <a:t>Kişinin üyesi olduğu grubun düşünce ve davranışlarının gerçekten doğru olduğuna inanması ve buna göre uyma davranışı sergilemesi benimseme olarak ifade edilir. Bu uyma biçiminde içsel bir onay söz konudur. Burada kişi kendi istediği ve onayladığı için davranış değişikliği içine girmektedir. Örneğin, bölüm başkanı Bora'ya doçentliği için bilimsel makale yazması konusunda bir yazı gönderiyor. Bora, yazıyı alınca oturup bu makaleyi yazmaya başlıyor. Bölüm başkanın, Bora'nın yanında olmamasına rağmen oturup makaleyi yazması, konuyu içten onayladığının göstergesidir.</a:t>
            </a:r>
          </a:p>
          <a:p>
            <a:pPr marL="0" indent="0">
              <a:buNone/>
            </a:pPr>
            <a:endParaRPr lang="tr-TR" dirty="0"/>
          </a:p>
        </p:txBody>
      </p:sp>
    </p:spTree>
    <p:extLst>
      <p:ext uri="{BB962C8B-B14F-4D97-AF65-F5344CB8AC3E}">
        <p14:creationId xmlns:p14="http://schemas.microsoft.com/office/powerpoint/2010/main" val="219556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 xmlns:a16="http://schemas.microsoft.com/office/drawing/2014/main" id="{01D2B1EF-BC89-B10A-4F5E-70454B5AE48C}"/>
              </a:ext>
            </a:extLst>
          </p:cNvPr>
          <p:cNvSpPr>
            <a:spLocks noGrp="1"/>
          </p:cNvSpPr>
          <p:nvPr>
            <p:ph idx="1"/>
          </p:nvPr>
        </p:nvSpPr>
        <p:spPr>
          <a:xfrm>
            <a:off x="1033669" y="569843"/>
            <a:ext cx="10310191" cy="5910470"/>
          </a:xfrm>
        </p:spPr>
        <p:txBody>
          <a:bodyPr>
            <a:normAutofit fontScale="92500" lnSpcReduction="20000"/>
          </a:bodyPr>
          <a:lstStyle/>
          <a:p>
            <a:pPr marL="0" indent="0" algn="just">
              <a:buNone/>
            </a:pPr>
            <a:r>
              <a:rPr lang="tr-TR" b="1" i="1" dirty="0">
                <a:solidFill>
                  <a:srgbClr val="FF0000"/>
                </a:solidFill>
              </a:rPr>
              <a:t>2. Kabul Etme</a:t>
            </a:r>
          </a:p>
          <a:p>
            <a:pPr marL="0" indent="0" algn="just">
              <a:buNone/>
            </a:pPr>
            <a:r>
              <a:rPr lang="tr-TR" b="1" i="1" dirty="0"/>
              <a:t>Kabul, bireyin başka birinin istemine verdiği davranışsal bir tepkidir. Başka bir deyişle kabul, kişi ya da grup baskısının bir sonucu olarak inançlar ve davranışlardaki değişimi kapsayan uyma durumudur." Kabul etmede karşımızdaki kişinin gücü ve etkilemede kullandığı taktikler etkilidir Örneğin, Bora, Ayşe'yi (yeni vizyona giren bir film için) sinemaya davet ediyor. Ayşe de bu teklifi kabul ediyor. Bora'nın amacı filmi seyretmek değildir. Amacı Ayşe'ye yakın olmaktır. Ama amacını açıklamıyor. Eğer açıklarsa Ayşe, bu teklifi kabul etmeyebilir. Bora'nın burada kullandığı taktik, Ayşe'nin bu filmi seyretmeyi çok istemesinden yararlanarak ona bilet almasıdır.</a:t>
            </a:r>
          </a:p>
          <a:p>
            <a:pPr marL="0" indent="0" algn="just">
              <a:buNone/>
            </a:pPr>
            <a:r>
              <a:rPr lang="tr-TR" b="1" i="1" dirty="0">
                <a:solidFill>
                  <a:srgbClr val="FF0000"/>
                </a:solidFill>
              </a:rPr>
              <a:t>3. İtaat</a:t>
            </a:r>
          </a:p>
          <a:p>
            <a:pPr marL="0" indent="0" algn="just">
              <a:buNone/>
            </a:pPr>
            <a:r>
              <a:rPr lang="tr-TR" b="1" i="1" dirty="0"/>
              <a:t>İtaat, insanların, yasal otoritesi olan kişi ya da grubun emirlerine boyun eğmesi sonucu davranış değişikliğine uğramasıdır. Örneğin, uzaktan trafik polisini gördüğümüzde hızımızı düşürmemiz ya da hemen emniyet kemerimizi bağlamamız gibi. Kişi, üyesi olduğu grubun düşünce ve davranışlarına, gerçekten doğru olduğundan dolayı değil, grubun düşünce ve davranışlarına uygun hareket edilmediği zaman bir yaptırım söz konusu olduğu için uyum sağlamaktadır. </a:t>
            </a:r>
          </a:p>
          <a:p>
            <a:pPr marL="0" indent="0" algn="just">
              <a:buNone/>
            </a:pPr>
            <a:r>
              <a:rPr lang="tr-TR" b="1" i="1" dirty="0"/>
              <a:t>4</a:t>
            </a:r>
            <a:r>
              <a:rPr lang="tr-TR" b="1" i="1" dirty="0">
                <a:solidFill>
                  <a:srgbClr val="FF0000"/>
                </a:solidFill>
              </a:rPr>
              <a:t>. Mutlak </a:t>
            </a:r>
            <a:r>
              <a:rPr lang="tr-TR" b="1" i="1" dirty="0" err="1">
                <a:solidFill>
                  <a:srgbClr val="FF0000"/>
                </a:solidFill>
              </a:rPr>
              <a:t>Itaat</a:t>
            </a:r>
            <a:endParaRPr lang="tr-TR" b="1" i="1" dirty="0">
              <a:solidFill>
                <a:srgbClr val="FF0000"/>
              </a:solidFill>
            </a:endParaRPr>
          </a:p>
          <a:p>
            <a:pPr marL="0" indent="0" algn="just">
              <a:buNone/>
            </a:pPr>
            <a:r>
              <a:rPr lang="tr-TR" b="1" i="1" dirty="0"/>
              <a:t>Mutlak itaatte kişi, kayıtsız ve şartsız olarak bağlı olduğu grubun düşünce ve </a:t>
            </a:r>
            <a:r>
              <a:rPr lang="tr-TR" b="1" i="1" dirty="0" err="1"/>
              <a:t>dayranışlarına</a:t>
            </a:r>
            <a:r>
              <a:rPr lang="tr-TR" b="1" i="1" dirty="0"/>
              <a:t>, gerçekten doğru olduğuna inandığı için uyma davranışı göstermektedir. Eğer grubun düşünce ve davranışlarında bazı olumsuzluklar varsa bunun gruptan çok üyelerden kaynaklandığına inanılır. Türk Silahlı Kuvvetlerde geçerli olan uyma davranışı mutlak itaattir. Mutlak itaat, daha çok benimseme uyma davranışına yakındır. Mutlak itaatte kişisellik yoktur. Her şey kurumun veya toplumun amaçları ve kuralları doğrultusundadır.</a:t>
            </a:r>
          </a:p>
          <a:p>
            <a:pPr marL="0" indent="0">
              <a:buNone/>
            </a:pPr>
            <a:endParaRPr lang="tr-TR" dirty="0"/>
          </a:p>
        </p:txBody>
      </p:sp>
    </p:spTree>
    <p:extLst>
      <p:ext uri="{BB962C8B-B14F-4D97-AF65-F5344CB8AC3E}">
        <p14:creationId xmlns:p14="http://schemas.microsoft.com/office/powerpoint/2010/main" val="34087582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{2983EBD1-F0F6-C24B-84AA-92A381C4F9A0}tf10001070</Template>
  <TotalTime>79</TotalTime>
  <Words>3790</Words>
  <Application>Microsoft Office PowerPoint</Application>
  <PresentationFormat>Özel</PresentationFormat>
  <Paragraphs>76</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Tahta Yazı</vt:lpstr>
      <vt:lpstr>Sosyal Psikoloji</vt:lpstr>
      <vt:lpstr>PowerPoint Sunusu</vt:lpstr>
      <vt:lpstr>I SOSYAL ETKİ KAVRAMI VE KURAMI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Sosyal Psikoloji Dersi</dc:title>
  <dc:creator>Mine Tümen</dc:creator>
  <cp:lastModifiedBy>Emine Sarac</cp:lastModifiedBy>
  <cp:revision>10</cp:revision>
  <dcterms:created xsi:type="dcterms:W3CDTF">2022-03-12T12:14:11Z</dcterms:created>
  <dcterms:modified xsi:type="dcterms:W3CDTF">2024-05-27T07:17:42Z</dcterms:modified>
</cp:coreProperties>
</file>