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8"/>
  </p:handoutMasterIdLst>
  <p:sldIdLst>
    <p:sldId id="256" r:id="rId2"/>
    <p:sldId id="264" r:id="rId3"/>
    <p:sldId id="289" r:id="rId4"/>
    <p:sldId id="292" r:id="rId5"/>
    <p:sldId id="293" r:id="rId6"/>
    <p:sldId id="294" r:id="rId7"/>
    <p:sldId id="295" r:id="rId8"/>
    <p:sldId id="296" r:id="rId9"/>
    <p:sldId id="299" r:id="rId10"/>
    <p:sldId id="297" r:id="rId11"/>
    <p:sldId id="298" r:id="rId12"/>
    <p:sldId id="300" r:id="rId13"/>
    <p:sldId id="301" r:id="rId14"/>
    <p:sldId id="302" r:id="rId15"/>
    <p:sldId id="303" r:id="rId16"/>
    <p:sldId id="304" r:id="rId17"/>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FB3DBEC0-EEE8-4268-B8C6-37EE6A80E7B1}" type="datetimeFigureOut">
              <a:rPr lang="tr-TR" smtClean="0"/>
              <a:t>12.01.2023</a:t>
            </a:fld>
            <a:endParaRPr lang="tr-TR"/>
          </a:p>
        </p:txBody>
      </p:sp>
      <p:sp>
        <p:nvSpPr>
          <p:cNvPr id="4" name="Altbilgi Yer Tutucusu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FC3448DD-EFB5-4CC4-AAE6-BE1C6B3AC2DF}" type="slidenum">
              <a:rPr lang="tr-TR" smtClean="0"/>
              <a:t>‹#›</a:t>
            </a:fld>
            <a:endParaRPr lang="tr-TR"/>
          </a:p>
        </p:txBody>
      </p:sp>
    </p:spTree>
    <p:extLst>
      <p:ext uri="{BB962C8B-B14F-4D97-AF65-F5344CB8AC3E}">
        <p14:creationId xmlns:p14="http://schemas.microsoft.com/office/powerpoint/2010/main" val="14200641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12.01.2023</a:t>
            </a:fld>
            <a:endParaRPr lang="tr-TR" dirty="0"/>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12.01.2023</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1268760"/>
            <a:ext cx="7690048" cy="2844316"/>
          </a:xfrm>
        </p:spPr>
        <p:txBody>
          <a:bodyPr/>
          <a:lstStyle/>
          <a:p>
            <a:pPr algn="ctr"/>
            <a:r>
              <a:rPr lang="tr-TR" sz="6000" b="1" dirty="0">
                <a:latin typeface="Book Antiqua" panose="02040602050305030304" pitchFamily="18" charset="0"/>
              </a:rPr>
              <a:t>Tebligat Suçları ve Tebliğin Vaktinde Yapılmaması</a:t>
            </a:r>
          </a:p>
        </p:txBody>
      </p:sp>
    </p:spTree>
    <p:extLst>
      <p:ext uri="{BB962C8B-B14F-4D97-AF65-F5344CB8AC3E}">
        <p14:creationId xmlns:p14="http://schemas.microsoft.com/office/powerpoint/2010/main" val="42457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lnSpcReduction="10000"/>
          </a:bodyPr>
          <a:lstStyle/>
          <a:p>
            <a:pPr marL="114300" indent="0" algn="just">
              <a:buNone/>
            </a:pPr>
            <a:endParaRPr lang="tr-TR" dirty="0">
              <a:latin typeface="Book Antiqua" panose="02040602050305030304" pitchFamily="18" charset="0"/>
            </a:endParaRPr>
          </a:p>
          <a:p>
            <a:pPr algn="just"/>
            <a:r>
              <a:rPr lang="tr-TR" b="1" dirty="0">
                <a:latin typeface="Book Antiqua" panose="02040602050305030304" pitchFamily="18" charset="0"/>
              </a:rPr>
              <a:t>Tebligat Kanunu m.56: </a:t>
            </a:r>
          </a:p>
          <a:p>
            <a:pPr marL="114300" indent="0" algn="just">
              <a:buNone/>
            </a:pPr>
            <a:r>
              <a:rPr lang="tr-TR" i="1" dirty="0">
                <a:latin typeface="Book Antiqua" panose="02040602050305030304" pitchFamily="18" charset="0"/>
              </a:rPr>
              <a:t>Tebliğ evrakının taliki ile ilgili suçlar: </a:t>
            </a:r>
          </a:p>
          <a:p>
            <a:pPr marL="114300" indent="0" algn="just">
              <a:buNone/>
            </a:pPr>
            <a:r>
              <a:rPr lang="tr-TR" i="1" dirty="0">
                <a:latin typeface="Book Antiqua" panose="02040602050305030304" pitchFamily="18" charset="0"/>
              </a:rPr>
              <a:t>«</a:t>
            </a:r>
            <a:r>
              <a:rPr lang="tr-TR" dirty="0">
                <a:latin typeface="Book Antiqua" panose="02040602050305030304" pitchFamily="18" charset="0"/>
              </a:rPr>
              <a:t>Madde 56 – </a:t>
            </a:r>
            <a:r>
              <a:rPr lang="tr-TR" i="1" dirty="0">
                <a:latin typeface="Book Antiqua" panose="02040602050305030304" pitchFamily="18" charset="0"/>
              </a:rPr>
              <a:t>(Değişik : 23/1/2008-5728/255 </a:t>
            </a:r>
            <a:r>
              <a:rPr lang="tr-TR" i="1" dirty="0" err="1">
                <a:latin typeface="Book Antiqua" panose="02040602050305030304" pitchFamily="18" charset="0"/>
              </a:rPr>
              <a:t>md.</a:t>
            </a:r>
            <a:r>
              <a:rPr lang="tr-TR" i="1" dirty="0">
                <a:latin typeface="Book Antiqua" panose="02040602050305030304" pitchFamily="18" charset="0"/>
              </a:rPr>
              <a:t>) Bu Kanun hükümlerine göre tebliğ evrakının veya ihbarnamenin talikine karşı koyanlar ile talik edilen bu kabil evrakı bulunduğu yerden koparan, imha eden veya okunamaz hale getirenler hakkında, üç aydan bir yıla kadar </a:t>
            </a:r>
            <a:r>
              <a:rPr lang="tr-TR" i="1" dirty="0">
                <a:highlight>
                  <a:srgbClr val="FFFF00"/>
                </a:highlight>
                <a:latin typeface="Book Antiqua" panose="02040602050305030304" pitchFamily="18" charset="0"/>
              </a:rPr>
              <a:t>hapis ve </a:t>
            </a:r>
            <a:r>
              <a:rPr lang="tr-TR" i="1" dirty="0" err="1">
                <a:highlight>
                  <a:srgbClr val="FFFF00"/>
                </a:highlight>
                <a:latin typeface="Book Antiqua" panose="02040602050305030304" pitchFamily="18" charset="0"/>
              </a:rPr>
              <a:t>yirmibeş</a:t>
            </a:r>
            <a:r>
              <a:rPr lang="tr-TR" i="1" dirty="0">
                <a:highlight>
                  <a:srgbClr val="FFFF00"/>
                </a:highlight>
                <a:latin typeface="Book Antiqua" panose="02040602050305030304" pitchFamily="18" charset="0"/>
              </a:rPr>
              <a:t> günden </a:t>
            </a:r>
            <a:r>
              <a:rPr lang="tr-TR" i="1" dirty="0" err="1">
                <a:highlight>
                  <a:srgbClr val="FFFF00"/>
                </a:highlight>
                <a:latin typeface="Book Antiqua" panose="02040602050305030304" pitchFamily="18" charset="0"/>
              </a:rPr>
              <a:t>yüzelli</a:t>
            </a:r>
            <a:r>
              <a:rPr lang="tr-TR" i="1" dirty="0">
                <a:highlight>
                  <a:srgbClr val="FFFF00"/>
                </a:highlight>
                <a:latin typeface="Book Antiqua" panose="02040602050305030304" pitchFamily="18" charset="0"/>
              </a:rPr>
              <a:t> güne kadar adlî para cezasına </a:t>
            </a:r>
            <a:r>
              <a:rPr lang="tr-TR" i="1" dirty="0">
                <a:latin typeface="Book Antiqua" panose="02040602050305030304" pitchFamily="18" charset="0"/>
              </a:rPr>
              <a:t>hükmolunur.»</a:t>
            </a:r>
          </a:p>
          <a:p>
            <a:pPr marL="114300" indent="0" algn="just">
              <a:buNone/>
            </a:pPr>
            <a:endParaRPr lang="tr-TR" i="1" dirty="0">
              <a:latin typeface="Book Antiqua" panose="02040602050305030304" pitchFamily="18" charset="0"/>
            </a:endParaRPr>
          </a:p>
          <a:p>
            <a:pPr algn="just"/>
            <a:r>
              <a:rPr lang="tr-TR" i="1" dirty="0">
                <a:latin typeface="Book Antiqua" panose="02040602050305030304" pitchFamily="18" charset="0"/>
              </a:rPr>
              <a:t>S</a:t>
            </a:r>
            <a:r>
              <a:rPr lang="tr-TR" dirty="0">
                <a:latin typeface="Book Antiqua" panose="02040602050305030304" pitchFamily="18" charset="0"/>
              </a:rPr>
              <a:t>uçun takibi şikâyete bağlı değildir.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Hapis cezası ve adlî para cezası yaptırım olarak öngörülmüştür.</a:t>
            </a:r>
          </a:p>
          <a:p>
            <a:pPr algn="just"/>
            <a:endParaRPr lang="tr-TR" i="1" dirty="0">
              <a:latin typeface="Book Antiqua" panose="02040602050305030304" pitchFamily="18" charset="0"/>
            </a:endParaRPr>
          </a:p>
          <a:p>
            <a:pPr algn="just"/>
            <a:r>
              <a:rPr lang="tr-TR" dirty="0">
                <a:latin typeface="Book Antiqua" panose="02040602050305030304" pitchFamily="18" charset="0"/>
              </a:rPr>
              <a:t>Suçun oluşması için, tebliğ evrakı veya ihbarnamenin sökülmesi veya zarar görmesinden dolayı bir zararın meydana gelmiş olması aranmaz.</a:t>
            </a:r>
            <a:endParaRPr lang="tr-TR" i="1" dirty="0">
              <a:latin typeface="Book Antiqua" panose="02040602050305030304" pitchFamily="18" charset="0"/>
            </a:endParaRPr>
          </a:p>
        </p:txBody>
      </p:sp>
    </p:spTree>
    <p:extLst>
      <p:ext uri="{BB962C8B-B14F-4D97-AF65-F5344CB8AC3E}">
        <p14:creationId xmlns:p14="http://schemas.microsoft.com/office/powerpoint/2010/main" val="877310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algn="just"/>
            <a:r>
              <a:rPr lang="tr-TR" b="1" dirty="0">
                <a:latin typeface="Book Antiqua" panose="02040602050305030304" pitchFamily="18" charset="0"/>
              </a:rPr>
              <a:t>Tebligat Kanunu m.58: </a:t>
            </a:r>
          </a:p>
          <a:p>
            <a:pPr marL="114300" indent="0" algn="just">
              <a:buNone/>
            </a:pPr>
            <a:r>
              <a:rPr lang="tr-TR" dirty="0">
                <a:latin typeface="Book Antiqua" panose="02040602050305030304" pitchFamily="18" charset="0"/>
              </a:rPr>
              <a:t>Tebliğin vaktinde yapılmaması: </a:t>
            </a:r>
          </a:p>
          <a:p>
            <a:pPr marL="114300" indent="0" algn="just">
              <a:buNone/>
            </a:pPr>
            <a:r>
              <a:rPr lang="tr-TR" dirty="0">
                <a:latin typeface="Book Antiqua" panose="02040602050305030304" pitchFamily="18" charset="0"/>
              </a:rPr>
              <a:t>Madde 58 – </a:t>
            </a:r>
            <a:r>
              <a:rPr lang="tr-TR" i="1" dirty="0">
                <a:latin typeface="Book Antiqua" panose="02040602050305030304" pitchFamily="18" charset="0"/>
              </a:rPr>
              <a:t>«</a:t>
            </a:r>
            <a:r>
              <a:rPr lang="tr-TR" i="1" dirty="0">
                <a:highlight>
                  <a:srgbClr val="FFFF00"/>
                </a:highlight>
                <a:latin typeface="Book Antiqua" panose="02040602050305030304" pitchFamily="18" charset="0"/>
              </a:rPr>
              <a:t>Tebliğ vaktinde yapılmaz </a:t>
            </a:r>
            <a:r>
              <a:rPr lang="tr-TR" i="1" dirty="0">
                <a:latin typeface="Book Antiqua" panose="02040602050305030304" pitchFamily="18" charset="0"/>
              </a:rPr>
              <a:t>veya </a:t>
            </a:r>
            <a:r>
              <a:rPr lang="tr-TR" i="1" dirty="0">
                <a:highlight>
                  <a:srgbClr val="FFFF00"/>
                </a:highlight>
                <a:latin typeface="Book Antiqua" panose="02040602050305030304" pitchFamily="18" charset="0"/>
              </a:rPr>
              <a:t>tebliğ mazbatası muayyen zamanda gelmezse</a:t>
            </a:r>
            <a:r>
              <a:rPr lang="tr-TR" i="1" dirty="0">
                <a:latin typeface="Book Antiqua" panose="02040602050305030304" pitchFamily="18" charset="0"/>
              </a:rPr>
              <a:t> alakalı merci keyfiyeti mahalli PTT merkezine bildirir. </a:t>
            </a:r>
          </a:p>
          <a:p>
            <a:pPr marL="114300" indent="0" algn="just">
              <a:buNone/>
            </a:pPr>
            <a:r>
              <a:rPr lang="tr-TR" i="1" dirty="0">
                <a:latin typeface="Book Antiqua" panose="02040602050305030304" pitchFamily="18" charset="0"/>
              </a:rPr>
              <a:t>Bu merkez şikayet mevzuu olan evrakın, ne muamele gördüğünü tetkik ve </a:t>
            </a:r>
            <a:r>
              <a:rPr lang="tr-TR" i="1" dirty="0" err="1">
                <a:latin typeface="Book Antiqua" panose="02040602050305030304" pitchFamily="18" charset="0"/>
              </a:rPr>
              <a:t>icabederse</a:t>
            </a:r>
            <a:r>
              <a:rPr lang="tr-TR" i="1" dirty="0">
                <a:latin typeface="Book Antiqua" panose="02040602050305030304" pitchFamily="18" charset="0"/>
              </a:rPr>
              <a:t> </a:t>
            </a:r>
            <a:r>
              <a:rPr lang="tr-TR" i="1" dirty="0" err="1">
                <a:latin typeface="Book Antiqua" panose="02040602050305030304" pitchFamily="18" charset="0"/>
              </a:rPr>
              <a:t>mevrit</a:t>
            </a:r>
            <a:r>
              <a:rPr lang="tr-TR" i="1" dirty="0">
                <a:latin typeface="Book Antiqua" panose="02040602050305030304" pitchFamily="18" charset="0"/>
              </a:rPr>
              <a:t> merkezinden tahkik ve </a:t>
            </a:r>
            <a:r>
              <a:rPr lang="tr-TR" i="1" dirty="0" err="1">
                <a:latin typeface="Book Antiqua" panose="02040602050305030304" pitchFamily="18" charset="0"/>
              </a:rPr>
              <a:t>takibeder</a:t>
            </a:r>
            <a:r>
              <a:rPr lang="tr-TR" i="1" dirty="0">
                <a:latin typeface="Book Antiqua" panose="02040602050305030304" pitchFamily="18" charset="0"/>
              </a:rPr>
              <a:t>. Bunların neticesi mahalli PTT merkezi ve icabında Umum Müdürlük tarafından mümkün olduğu kadar kısa bir zamanda alakalı mercie bildirilir.»</a:t>
            </a:r>
          </a:p>
        </p:txBody>
      </p:sp>
    </p:spTree>
    <p:extLst>
      <p:ext uri="{BB962C8B-B14F-4D97-AF65-F5344CB8AC3E}">
        <p14:creationId xmlns:p14="http://schemas.microsoft.com/office/powerpoint/2010/main" val="148093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lnSpcReduction="10000"/>
          </a:bodyPr>
          <a:lstStyle/>
          <a:p>
            <a:pPr marL="114300" indent="0" algn="just">
              <a:buNone/>
            </a:pPr>
            <a:endParaRPr lang="tr-TR" dirty="0">
              <a:latin typeface="Book Antiqua" panose="02040602050305030304" pitchFamily="18" charset="0"/>
            </a:endParaRPr>
          </a:p>
          <a:p>
            <a:pPr algn="just"/>
            <a:r>
              <a:rPr lang="tr-TR" b="1" dirty="0">
                <a:latin typeface="Book Antiqua" panose="02040602050305030304" pitchFamily="18" charset="0"/>
              </a:rPr>
              <a:t>Tebligat Kanunu m.58: </a:t>
            </a:r>
          </a:p>
          <a:p>
            <a:pPr marL="114300" indent="0" algn="just">
              <a:buNone/>
            </a:pPr>
            <a:r>
              <a:rPr lang="tr-TR" sz="2000" dirty="0">
                <a:latin typeface="Book Antiqua" panose="02040602050305030304" pitchFamily="18" charset="0"/>
              </a:rPr>
              <a:t>Tebliğin vaktinde yapılmaması: </a:t>
            </a:r>
          </a:p>
          <a:p>
            <a:pPr marL="114300" indent="0" algn="just">
              <a:buNone/>
            </a:pPr>
            <a:endParaRPr lang="tr-TR" sz="2000" dirty="0">
              <a:latin typeface="Book Antiqua" panose="02040602050305030304" pitchFamily="18" charset="0"/>
            </a:endParaRPr>
          </a:p>
          <a:p>
            <a:pPr algn="just"/>
            <a:r>
              <a:rPr lang="tr-TR" sz="2000" dirty="0">
                <a:highlight>
                  <a:srgbClr val="FFFF00"/>
                </a:highlight>
                <a:latin typeface="Book Antiqua" panose="02040602050305030304" pitchFamily="18" charset="0"/>
              </a:rPr>
              <a:t>Tebligatı çıkaran merci</a:t>
            </a:r>
            <a:r>
              <a:rPr lang="tr-TR" sz="2000" dirty="0">
                <a:latin typeface="Book Antiqua" panose="02040602050305030304" pitchFamily="18" charset="0"/>
              </a:rPr>
              <a:t>                          yerel PTT merkezini </a:t>
            </a:r>
          </a:p>
          <a:p>
            <a:pPr marL="114300" indent="0" algn="just">
              <a:buNone/>
            </a:pPr>
            <a:r>
              <a:rPr lang="tr-TR" sz="2000" dirty="0">
                <a:latin typeface="Book Antiqua" panose="02040602050305030304" pitchFamily="18" charset="0"/>
              </a:rPr>
              <a:t>durumdan haberdar eder.</a:t>
            </a:r>
          </a:p>
          <a:p>
            <a:pPr algn="just">
              <a:buFontTx/>
              <a:buChar char="-"/>
            </a:pPr>
            <a:endParaRPr lang="tr-TR" sz="2000" dirty="0">
              <a:latin typeface="Book Antiqua" panose="02040602050305030304" pitchFamily="18" charset="0"/>
            </a:endParaRPr>
          </a:p>
          <a:p>
            <a:pPr lvl="8" algn="just">
              <a:buFontTx/>
              <a:buChar char="-"/>
            </a:pPr>
            <a:r>
              <a:rPr lang="tr-TR" sz="2000" dirty="0">
                <a:latin typeface="Book Antiqua" panose="02040602050305030304" pitchFamily="18" charset="0"/>
              </a:rPr>
              <a:t>Yerel PTT merkezi:</a:t>
            </a:r>
          </a:p>
          <a:p>
            <a:pPr lvl="8" algn="just">
              <a:buFontTx/>
              <a:buChar char="-"/>
            </a:pPr>
            <a:r>
              <a:rPr lang="tr-TR" sz="2000" dirty="0">
                <a:latin typeface="Book Antiqua" panose="02040602050305030304" pitchFamily="18" charset="0"/>
              </a:rPr>
              <a:t>durumu sorgular ve tebliğ evrakının hangi işlemlerden geçtiğini inceler; gerekirse varış merkezinden araştırır ve takip eder.</a:t>
            </a:r>
          </a:p>
          <a:p>
            <a:pPr lvl="8" algn="just">
              <a:buFontTx/>
              <a:buChar char="-"/>
            </a:pPr>
            <a:r>
              <a:rPr lang="tr-TR" sz="2000" dirty="0">
                <a:latin typeface="Book Antiqua" panose="02040602050305030304" pitchFamily="18" charset="0"/>
              </a:rPr>
              <a:t> Durumun gereklerine göre PTT Genel Merkezi’ni de durumdan haberdar ederek tebliğ evrakı veya mazbatayla ilgili işin sonucunu takip eder.</a:t>
            </a:r>
          </a:p>
          <a:p>
            <a:pPr lvl="8" algn="just">
              <a:buFontTx/>
              <a:buChar char="-"/>
            </a:pPr>
            <a:endParaRPr lang="tr-TR" sz="2000" dirty="0">
              <a:latin typeface="Book Antiqua" panose="02040602050305030304" pitchFamily="18" charset="0"/>
            </a:endParaRPr>
          </a:p>
          <a:p>
            <a:pPr marL="176213" lvl="8" indent="0" algn="just">
              <a:buNone/>
            </a:pPr>
            <a:r>
              <a:rPr lang="tr-TR" sz="2000" dirty="0">
                <a:latin typeface="Book Antiqua" panose="02040602050305030304" pitchFamily="18" charset="0"/>
              </a:rPr>
              <a:t>Yapılan araştırmanın sonucu yerel PTT merkezi veya gerekirse </a:t>
            </a:r>
          </a:p>
          <a:p>
            <a:pPr marL="176213" lvl="8" indent="0" algn="just">
              <a:buNone/>
            </a:pPr>
            <a:r>
              <a:rPr lang="tr-TR" sz="2000" dirty="0">
                <a:latin typeface="Book Antiqua" panose="02040602050305030304" pitchFamily="18" charset="0"/>
              </a:rPr>
              <a:t>PTT genel merkezi tarafından  		</a:t>
            </a:r>
            <a:r>
              <a:rPr lang="tr-TR" sz="2000" dirty="0">
                <a:highlight>
                  <a:srgbClr val="FFFF00"/>
                </a:highlight>
                <a:latin typeface="Book Antiqua" panose="02040602050305030304" pitchFamily="18" charset="0"/>
              </a:rPr>
              <a:t>     tebligatı çıkaran mercie</a:t>
            </a:r>
            <a:r>
              <a:rPr lang="tr-TR" sz="2000" dirty="0">
                <a:latin typeface="Book Antiqua" panose="02040602050305030304" pitchFamily="18" charset="0"/>
              </a:rPr>
              <a:t> bildirilir.</a:t>
            </a:r>
          </a:p>
        </p:txBody>
      </p:sp>
      <p:sp>
        <p:nvSpPr>
          <p:cNvPr id="2" name="Ok: Sağ 1">
            <a:extLst>
              <a:ext uri="{FF2B5EF4-FFF2-40B4-BE49-F238E27FC236}">
                <a16:creationId xmlns:a16="http://schemas.microsoft.com/office/drawing/2014/main" xmlns="" id="{9F5810A0-5BAB-4D27-AC86-8C5C327B53FC}"/>
              </a:ext>
            </a:extLst>
          </p:cNvPr>
          <p:cNvSpPr/>
          <p:nvPr/>
        </p:nvSpPr>
        <p:spPr>
          <a:xfrm>
            <a:off x="3591858" y="1527087"/>
            <a:ext cx="980142" cy="4617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Ok: Sağ 6">
            <a:extLst>
              <a:ext uri="{FF2B5EF4-FFF2-40B4-BE49-F238E27FC236}">
                <a16:creationId xmlns:a16="http://schemas.microsoft.com/office/drawing/2014/main" xmlns="" id="{8429CF7A-575B-4669-9B41-998CBDFB6659}"/>
              </a:ext>
            </a:extLst>
          </p:cNvPr>
          <p:cNvSpPr/>
          <p:nvPr/>
        </p:nvSpPr>
        <p:spPr>
          <a:xfrm>
            <a:off x="4075850" y="551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14338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OLAYLAR</a:t>
            </a:r>
            <a:endParaRPr lang="tr-TR" dirty="0"/>
          </a:p>
        </p:txBody>
      </p:sp>
      <p:sp>
        <p:nvSpPr>
          <p:cNvPr id="3" name="İçerik Yer Tutucusu 2"/>
          <p:cNvSpPr>
            <a:spLocks noGrp="1"/>
          </p:cNvSpPr>
          <p:nvPr>
            <p:ph idx="1"/>
          </p:nvPr>
        </p:nvSpPr>
        <p:spPr>
          <a:xfrm>
            <a:off x="457200" y="1600200"/>
            <a:ext cx="7620000" cy="4997152"/>
          </a:xfrm>
        </p:spPr>
        <p:txBody>
          <a:bodyPr>
            <a:normAutofit fontScale="92500" lnSpcReduction="10000"/>
          </a:bodyPr>
          <a:lstStyle/>
          <a:p>
            <a:pPr algn="just"/>
            <a:r>
              <a:rPr lang="tr-TR" dirty="0" smtClean="0"/>
              <a:t>Türkiye </a:t>
            </a:r>
            <a:r>
              <a:rPr lang="tr-TR" dirty="0"/>
              <a:t>genelinde mağazaları bulunan ve çeşitli ürünlerin satışa sunulduğu XXX </a:t>
            </a:r>
            <a:r>
              <a:rPr lang="tr-TR" dirty="0" err="1"/>
              <a:t>Mağazacılık’tan</a:t>
            </a:r>
            <a:r>
              <a:rPr lang="tr-TR" dirty="0"/>
              <a:t>, aylık nakit ödeme </a:t>
            </a:r>
            <a:r>
              <a:rPr lang="tr-TR" dirty="0" smtClean="0"/>
              <a:t>şeklinde sözleşme </a:t>
            </a:r>
            <a:r>
              <a:rPr lang="tr-TR" dirty="0"/>
              <a:t>yaparak toplamda 8.000 TL’lik alışveriş yapan Murat, </a:t>
            </a:r>
            <a:r>
              <a:rPr lang="tr-TR" dirty="0" smtClean="0"/>
              <a:t>XXX Mağazacılık </a:t>
            </a:r>
            <a:r>
              <a:rPr lang="tr-TR" dirty="0"/>
              <a:t>ile imzaladığı sözleşmeye, aynı şehirde yaşadıkları </a:t>
            </a:r>
            <a:r>
              <a:rPr lang="tr-TR" dirty="0" smtClean="0"/>
              <a:t>abisi Hüseyin’in </a:t>
            </a:r>
            <a:r>
              <a:rPr lang="tr-TR" dirty="0"/>
              <a:t>adresinin kendi adresi olarak yazılmasını sağlar. Sözleşme gereğince yapması gereken ödemeleri geciktiren Murat’a, XXX </a:t>
            </a:r>
            <a:r>
              <a:rPr lang="tr-TR" dirty="0" smtClean="0"/>
              <a:t>Mağazacılık tarafından </a:t>
            </a:r>
            <a:r>
              <a:rPr lang="tr-TR" dirty="0"/>
              <a:t>icra takibi başlatılır ve ödeme emri Hüseyin’in adresine </a:t>
            </a:r>
            <a:r>
              <a:rPr lang="tr-TR" dirty="0" smtClean="0"/>
              <a:t>gelir. </a:t>
            </a:r>
          </a:p>
          <a:p>
            <a:pPr algn="just"/>
            <a:r>
              <a:rPr lang="tr-TR" dirty="0" smtClean="0"/>
              <a:t>Kendisine </a:t>
            </a:r>
            <a:r>
              <a:rPr lang="tr-TR" dirty="0"/>
              <a:t>karşı başlatılan genel haciz yoluyla takibe itiraz </a:t>
            </a:r>
            <a:r>
              <a:rPr lang="tr-TR" dirty="0" smtClean="0"/>
              <a:t>eden Filiz’in </a:t>
            </a:r>
            <a:r>
              <a:rPr lang="tr-TR" dirty="0"/>
              <a:t>itirazı üzerine itirazın iptali davası açılmış, dava dilekçesi </a:t>
            </a:r>
            <a:r>
              <a:rPr lang="tr-TR" dirty="0" smtClean="0"/>
              <a:t>Filiz işteyken </a:t>
            </a:r>
            <a:r>
              <a:rPr lang="tr-TR" dirty="0"/>
              <a:t>evde olan fakat aralarında tartışma bulunan, kira sözleşmesi doluncaya kadar aynı evi paylaşmak zorunda kaldığı arkadaşı Nuran’a </a:t>
            </a:r>
            <a:r>
              <a:rPr lang="tr-TR" dirty="0" smtClean="0"/>
              <a:t>teslim edilmiştir</a:t>
            </a:r>
            <a:r>
              <a:rPr lang="tr-TR" dirty="0"/>
              <a:t>. Nuran tebliğ evrakını Filiz’e teslim etmemiş ve itirazın </a:t>
            </a:r>
            <a:r>
              <a:rPr lang="tr-TR" dirty="0" smtClean="0"/>
              <a:t>iptali davası </a:t>
            </a:r>
            <a:r>
              <a:rPr lang="tr-TR" dirty="0"/>
              <a:t>Filiz’in yokluğunda devam ederek itirazın iptali kararı verilmiş </a:t>
            </a:r>
            <a:r>
              <a:rPr lang="tr-TR" dirty="0" smtClean="0"/>
              <a:t>ve itirazla </a:t>
            </a:r>
            <a:r>
              <a:rPr lang="tr-TR" dirty="0"/>
              <a:t>duran takibe devam edilerek Filiz’in maaşına haciz </a:t>
            </a:r>
            <a:r>
              <a:rPr lang="tr-TR" dirty="0" smtClean="0"/>
              <a:t>konmuştur.</a:t>
            </a:r>
            <a:endParaRPr lang="tr-TR" dirty="0"/>
          </a:p>
        </p:txBody>
      </p:sp>
    </p:spTree>
    <p:extLst>
      <p:ext uri="{BB962C8B-B14F-4D97-AF65-F5344CB8AC3E}">
        <p14:creationId xmlns:p14="http://schemas.microsoft.com/office/powerpoint/2010/main" val="1236598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OLAYLAR</a:t>
            </a:r>
            <a:endParaRPr lang="tr-TR" dirty="0"/>
          </a:p>
        </p:txBody>
      </p:sp>
      <p:sp>
        <p:nvSpPr>
          <p:cNvPr id="3" name="İçerik Yer Tutucusu 2"/>
          <p:cNvSpPr>
            <a:spLocks noGrp="1"/>
          </p:cNvSpPr>
          <p:nvPr>
            <p:ph idx="1"/>
          </p:nvPr>
        </p:nvSpPr>
        <p:spPr/>
        <p:txBody>
          <a:bodyPr>
            <a:normAutofit lnSpcReduction="10000"/>
          </a:bodyPr>
          <a:lstStyle/>
          <a:p>
            <a:pPr algn="just"/>
            <a:r>
              <a:rPr lang="tr-TR" dirty="0"/>
              <a:t>Açılan ortaklığın giderilmesi davasına ait dava dilekçesini davalılardan Yusuf ’a tebliğ etmek üzere oturduğu siteye gelen PTT memuru; apartmanın kapısında eve ait zili ararken karşılaştığı ve kendisine, o evde bu saatte kimseyi bulamayacağını, kendisinin ise Yusuf ’un karşı dairesinde oturanların bebeklerinin bakıcısı olduğunu beyan eden kişiye “aynı çatı altında oturan kimseye tebligat yapıldı” şeklinde mazbata düzenleyerek tebliğ evrakını teslim etmiştir. </a:t>
            </a:r>
            <a:endParaRPr lang="tr-TR" dirty="0" smtClean="0"/>
          </a:p>
          <a:p>
            <a:pPr algn="just"/>
            <a:r>
              <a:rPr lang="tr-TR" dirty="0" smtClean="0"/>
              <a:t>PTT </a:t>
            </a:r>
            <a:r>
              <a:rPr lang="tr-TR" dirty="0"/>
              <a:t>görevlisi adreste kimse bulunmadığı için tebliğ evrakını muhtara bırakmış, tebliğ evrakının muhtara bırakıldığını komşusuna ve binanın yöneticisine haber vermiş, binanın kapısına da ihbarname yapıştırmıştır. Muhatabın o binada oturan komşularından (K), bina kapısının görüntüsünü bozduğu düşüncesiyle yapıştırılan ihbarnameyi yırtıp çöpe </a:t>
            </a:r>
            <a:r>
              <a:rPr lang="tr-TR" dirty="0" smtClean="0"/>
              <a:t>atmıştır.</a:t>
            </a:r>
            <a:endParaRPr lang="tr-TR" dirty="0"/>
          </a:p>
        </p:txBody>
      </p:sp>
    </p:spTree>
    <p:extLst>
      <p:ext uri="{BB962C8B-B14F-4D97-AF65-F5344CB8AC3E}">
        <p14:creationId xmlns:p14="http://schemas.microsoft.com/office/powerpoint/2010/main" val="88746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OLAYLAR</a:t>
            </a:r>
            <a:endParaRPr lang="tr-TR" dirty="0"/>
          </a:p>
        </p:txBody>
      </p:sp>
      <p:sp>
        <p:nvSpPr>
          <p:cNvPr id="3" name="İçerik Yer Tutucusu 2"/>
          <p:cNvSpPr>
            <a:spLocks noGrp="1"/>
          </p:cNvSpPr>
          <p:nvPr>
            <p:ph idx="1"/>
          </p:nvPr>
        </p:nvSpPr>
        <p:spPr/>
        <p:txBody>
          <a:bodyPr/>
          <a:lstStyle/>
          <a:p>
            <a:pPr algn="just"/>
            <a:r>
              <a:rPr lang="tr-TR" dirty="0"/>
              <a:t>Okumuş olduğu üniversitede kopya çekme girişiminde bulunan ve bu sebeple hakkında disiplin soruşturması başlatılan (Ö)’ye üniversite tarafından soruşturma evrakı tebliğe çıkarılmıştır. PTT memuru (Ö)’nün bilinen son adresine geldiğinde kapıyı (Ö) açmış ancak kendisini (Ö)’nün ev arkadaşının arkadaşı olarak tanıtarak orada yaşamadığını, (Ö) ve (Ö)’nün ev arkadaşının ise dışarda olduğunu beyan etmiştir. </a:t>
            </a:r>
          </a:p>
        </p:txBody>
      </p:sp>
    </p:spTree>
    <p:extLst>
      <p:ext uri="{BB962C8B-B14F-4D97-AF65-F5344CB8AC3E}">
        <p14:creationId xmlns:p14="http://schemas.microsoft.com/office/powerpoint/2010/main" val="3179615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OLAY</a:t>
            </a:r>
            <a:endParaRPr lang="tr-TR" dirty="0"/>
          </a:p>
        </p:txBody>
      </p:sp>
      <p:sp>
        <p:nvSpPr>
          <p:cNvPr id="3" name="İçerik Yer Tutucusu 2"/>
          <p:cNvSpPr>
            <a:spLocks noGrp="1"/>
          </p:cNvSpPr>
          <p:nvPr>
            <p:ph idx="1"/>
          </p:nvPr>
        </p:nvSpPr>
        <p:spPr/>
        <p:txBody>
          <a:bodyPr/>
          <a:lstStyle/>
          <a:p>
            <a:pPr algn="just"/>
            <a:r>
              <a:rPr lang="tr-TR" dirty="0"/>
              <a:t>OLAY-II: Türkiye Adalet Akademisi tarafından çıkarılan tebliğ evrakı, PTT memuru tarafından hâkim adayı Semih’in adresinde tebliğ edilmiş ancak tebligatın yapıldığına dair tebliğ mazbatası, Türkiye Adalet Akademisi’ne tebliğin üstünden iki ay geçmesine rağmen ulaştırılmamıştır. </a:t>
            </a:r>
            <a:endParaRPr lang="tr-TR" dirty="0" smtClean="0"/>
          </a:p>
          <a:p>
            <a:pPr algn="just"/>
            <a:r>
              <a:rPr lang="tr-TR" dirty="0" smtClean="0"/>
              <a:t>SORU-II</a:t>
            </a:r>
            <a:r>
              <a:rPr lang="tr-TR" dirty="0"/>
              <a:t>: Bu durumda yapılması gereken işlemler nelerdir?</a:t>
            </a:r>
          </a:p>
        </p:txBody>
      </p:sp>
    </p:spTree>
    <p:extLst>
      <p:ext uri="{BB962C8B-B14F-4D97-AF65-F5344CB8AC3E}">
        <p14:creationId xmlns:p14="http://schemas.microsoft.com/office/powerpoint/2010/main" val="2592330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Tebligat suçları, </a:t>
            </a:r>
          </a:p>
          <a:p>
            <a:pPr marL="114300" indent="0" algn="just">
              <a:buNone/>
            </a:pPr>
            <a:r>
              <a:rPr lang="tr-TR" dirty="0">
                <a:latin typeface="Book Antiqua" panose="02040602050305030304" pitchFamily="18" charset="0"/>
              </a:rPr>
              <a:t>Tebligat Kanunu m. 52 vd.;</a:t>
            </a:r>
          </a:p>
          <a:p>
            <a:pPr marL="114300" indent="0" algn="just">
              <a:buNone/>
            </a:pPr>
            <a:r>
              <a:rPr lang="tr-TR" dirty="0">
                <a:latin typeface="Book Antiqua" panose="02040602050305030304" pitchFamily="18" charset="0"/>
              </a:rPr>
              <a:t>“Cezai Hükümler” başlığı altındadır.</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Tebligat Kanunu m. 52’de: Kanunu uygulamakla yükümlü olan kimselerin işleyecekleri suçlar </a:t>
            </a:r>
          </a:p>
          <a:p>
            <a:pPr algn="just"/>
            <a:r>
              <a:rPr kumimoji="0" lang="tr-TR" sz="2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Tebligat Kanunu </a:t>
            </a:r>
            <a:r>
              <a:rPr lang="tr-TR" dirty="0">
                <a:latin typeface="Book Antiqua" panose="02040602050305030304" pitchFamily="18" charset="0"/>
              </a:rPr>
              <a:t>m. 53’te: Yanlış Adres Bildirmek Suçu</a:t>
            </a:r>
          </a:p>
          <a:p>
            <a:pPr algn="just"/>
            <a:r>
              <a:rPr lang="tr-TR" dirty="0">
                <a:latin typeface="Book Antiqua" panose="02040602050305030304" pitchFamily="18" charset="0"/>
              </a:rPr>
              <a:t> </a:t>
            </a:r>
            <a:r>
              <a:rPr kumimoji="0" lang="tr-TR" sz="2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Tebligat Kanunu </a:t>
            </a:r>
            <a:r>
              <a:rPr lang="tr-TR" dirty="0">
                <a:latin typeface="Book Antiqua" panose="02040602050305030304" pitchFamily="18" charset="0"/>
              </a:rPr>
              <a:t>m. 54’te: Tebliğ Evrakının Muhataba Verilmemesi ve Tebligatı Kabulden Kaçınma Suçu</a:t>
            </a:r>
          </a:p>
          <a:p>
            <a:pPr algn="just"/>
            <a:r>
              <a:rPr lang="tr-TR" dirty="0">
                <a:latin typeface="Book Antiqua" panose="02040602050305030304" pitchFamily="18" charset="0"/>
              </a:rPr>
              <a:t>Tebligat Kanunu m. 55’te: Yalan Beyan Suçu</a:t>
            </a:r>
          </a:p>
          <a:p>
            <a:pPr algn="just"/>
            <a:r>
              <a:rPr lang="tr-TR" dirty="0">
                <a:latin typeface="Book Antiqua" panose="02040602050305030304" pitchFamily="18" charset="0"/>
              </a:rPr>
              <a:t>Tebligat Kanunu m. 56’da: Tebliğ Evrakının Taliki ile İlgili Suçlar</a:t>
            </a:r>
          </a:p>
          <a:p>
            <a:pPr algn="just"/>
            <a:endParaRPr lang="tr-TR" dirty="0">
              <a:latin typeface="Book Antiqua" panose="02040602050305030304" pitchFamily="18" charset="0"/>
            </a:endParaRPr>
          </a:p>
          <a:p>
            <a:pPr marL="342900" marR="0" lvl="0" indent="-228600" algn="just" defTabSz="914400" rtl="0" eaLnBrk="1" fontAlgn="auto" latinLnBrk="0" hangingPunct="1">
              <a:lnSpc>
                <a:spcPct val="100000"/>
              </a:lnSpc>
              <a:spcBef>
                <a:spcPct val="20000"/>
              </a:spcBef>
              <a:spcAft>
                <a:spcPts val="0"/>
              </a:spcAft>
              <a:buClr>
                <a:srgbClr val="FF388C"/>
              </a:buClr>
              <a:buSzTx/>
              <a:buFont typeface="Arial" pitchFamily="34" charset="0"/>
              <a:buChar char="•"/>
              <a:tabLst/>
              <a:defRPr/>
            </a:pPr>
            <a:r>
              <a:rPr kumimoji="0" lang="tr-TR" sz="2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Görevli mahkeme: asliye ceza mahkemesidir.</a:t>
            </a: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107664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Tebligat Kanunu m.52: </a:t>
            </a:r>
            <a:r>
              <a:rPr lang="tr-TR" i="1" dirty="0">
                <a:latin typeface="Book Antiqua" panose="02040602050305030304" pitchFamily="18" charset="0"/>
              </a:rPr>
              <a:t>Kanunu tatbik ile mükellef olanların </a:t>
            </a:r>
            <a:r>
              <a:rPr lang="tr-TR" i="1" dirty="0" err="1">
                <a:latin typeface="Book Antiqua" panose="02040602050305030304" pitchFamily="18" charset="0"/>
              </a:rPr>
              <a:t>işliyecekleri</a:t>
            </a:r>
            <a:r>
              <a:rPr lang="tr-TR" i="1" dirty="0">
                <a:latin typeface="Book Antiqua" panose="02040602050305030304" pitchFamily="18" charset="0"/>
              </a:rPr>
              <a:t> suçlar:</a:t>
            </a:r>
          </a:p>
          <a:p>
            <a:pPr marL="114300" indent="0" algn="just">
              <a:buNone/>
            </a:pPr>
            <a:r>
              <a:rPr lang="tr-TR" i="1" dirty="0">
                <a:latin typeface="Book Antiqua" panose="02040602050305030304" pitchFamily="18" charset="0"/>
              </a:rPr>
              <a:t>«Bu Kanunun tatbikinde vazifeli bulunan memur ve hizmetliler ile mahalle, köy muhtar ve ihtiyar heyeti ve meclisi azaları işledikleri suçlar ile kendilerine karşı işlenen suçlardan dolayı, </a:t>
            </a:r>
            <a:r>
              <a:rPr lang="tr-TR" b="1" i="1" dirty="0">
                <a:latin typeface="Book Antiqua" panose="02040602050305030304" pitchFamily="18" charset="0"/>
              </a:rPr>
              <a:t>Türk Ceza Kanununun kamu görevlisine ilişkin hükümlerine</a:t>
            </a:r>
            <a:r>
              <a:rPr lang="tr-TR" i="1" dirty="0">
                <a:latin typeface="Book Antiqua" panose="02040602050305030304" pitchFamily="18" charset="0"/>
              </a:rPr>
              <a:t> göre cezalandırılır. Yukardaki fıkra hükmüne göre yapılacak takibat </a:t>
            </a:r>
            <a:r>
              <a:rPr lang="tr-TR" i="1" dirty="0" err="1">
                <a:latin typeface="Book Antiqua" panose="02040602050305030304" pitchFamily="18" charset="0"/>
              </a:rPr>
              <a:t>inzıbati</a:t>
            </a:r>
            <a:r>
              <a:rPr lang="tr-TR" i="1" dirty="0">
                <a:latin typeface="Book Antiqua" panose="02040602050305030304" pitchFamily="18" charset="0"/>
              </a:rPr>
              <a:t> ceza </a:t>
            </a:r>
            <a:r>
              <a:rPr lang="tr-TR" i="1" dirty="0" err="1">
                <a:latin typeface="Book Antiqua" panose="02040602050305030304" pitchFamily="18" charset="0"/>
              </a:rPr>
              <a:t>tatbikına</a:t>
            </a:r>
            <a:r>
              <a:rPr lang="tr-TR" i="1" dirty="0">
                <a:latin typeface="Book Antiqua" panose="02040602050305030304" pitchFamily="18" charset="0"/>
              </a:rPr>
              <a:t> mani değildir.»</a:t>
            </a:r>
          </a:p>
          <a:p>
            <a:pPr marL="114300" indent="0" algn="just">
              <a:buNone/>
            </a:pPr>
            <a:endParaRPr lang="tr-TR" i="1" dirty="0">
              <a:latin typeface="Book Antiqua" panose="02040602050305030304" pitchFamily="18" charset="0"/>
            </a:endParaRPr>
          </a:p>
          <a:p>
            <a:pPr marL="114300" indent="0" algn="just">
              <a:buNone/>
            </a:pPr>
            <a:r>
              <a:rPr lang="tr-TR" dirty="0">
                <a:latin typeface="Book Antiqua" panose="02040602050305030304" pitchFamily="18" charset="0"/>
              </a:rPr>
              <a:t>Ör. Posta memurunun tebliğ mazbatasında yanlış bilgilere yer vermesi</a:t>
            </a:r>
          </a:p>
          <a:p>
            <a:pPr marL="114300" indent="0" algn="just">
              <a:buNone/>
            </a:pPr>
            <a:r>
              <a:rPr lang="tr-TR" dirty="0">
                <a:latin typeface="Book Antiqua" panose="02040602050305030304" pitchFamily="18" charset="0"/>
              </a:rPr>
              <a:t>	Posta memurunun tebliğ mazbatasını sahte olarak düzenlemesi</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582621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Tebligat Kanunu m.53: </a:t>
            </a:r>
          </a:p>
          <a:p>
            <a:pPr marL="114300" indent="0" algn="just">
              <a:buNone/>
            </a:pPr>
            <a:r>
              <a:rPr lang="tr-TR" i="1" dirty="0">
                <a:latin typeface="Book Antiqua" panose="02040602050305030304" pitchFamily="18" charset="0"/>
              </a:rPr>
              <a:t>Yanlış adres bildirmek: </a:t>
            </a:r>
          </a:p>
          <a:p>
            <a:pPr marL="114300" indent="0" algn="just">
              <a:buNone/>
            </a:pPr>
            <a:r>
              <a:rPr lang="tr-TR" i="1" dirty="0">
                <a:latin typeface="Book Antiqua" panose="02040602050305030304" pitchFamily="18" charset="0"/>
              </a:rPr>
              <a:t>«(Değişik : 23/1/2008-5728/252 </a:t>
            </a:r>
            <a:r>
              <a:rPr lang="tr-TR" i="1" dirty="0" err="1">
                <a:latin typeface="Book Antiqua" panose="02040602050305030304" pitchFamily="18" charset="0"/>
              </a:rPr>
              <a:t>md.</a:t>
            </a:r>
            <a:r>
              <a:rPr lang="tr-TR" i="1" dirty="0">
                <a:latin typeface="Book Antiqua" panose="02040602050305030304" pitchFamily="18" charset="0"/>
              </a:rPr>
              <a:t>) Bu Kanun mucibince tebligat yapılması gereken hallerde </a:t>
            </a:r>
            <a:r>
              <a:rPr lang="tr-TR" i="1" dirty="0">
                <a:effectLst>
                  <a:outerShdw blurRad="38100" dist="38100" dir="2700000" algn="tl">
                    <a:srgbClr val="000000">
                      <a:alpha val="43137"/>
                    </a:srgbClr>
                  </a:outerShdw>
                </a:effectLst>
                <a:latin typeface="Book Antiqua" panose="02040602050305030304" pitchFamily="18" charset="0"/>
              </a:rPr>
              <a:t>bir kimse </a:t>
            </a:r>
            <a:r>
              <a:rPr lang="tr-TR" i="1" u="sng" dirty="0">
                <a:effectLst>
                  <a:outerShdw blurRad="38100" dist="38100" dir="2700000" algn="tl">
                    <a:srgbClr val="000000">
                      <a:alpha val="43137"/>
                    </a:srgbClr>
                  </a:outerShdw>
                </a:effectLst>
                <a:latin typeface="Book Antiqua" panose="02040602050305030304" pitchFamily="18" charset="0"/>
              </a:rPr>
              <a:t>kendisine</a:t>
            </a:r>
            <a:r>
              <a:rPr lang="tr-TR" i="1" dirty="0">
                <a:effectLst>
                  <a:outerShdw blurRad="38100" dist="38100" dir="2700000" algn="tl">
                    <a:srgbClr val="000000">
                      <a:alpha val="43137"/>
                    </a:srgbClr>
                  </a:outerShdw>
                </a:effectLst>
                <a:latin typeface="Book Antiqua" panose="02040602050305030304" pitchFamily="18" charset="0"/>
              </a:rPr>
              <a:t> veya </a:t>
            </a:r>
            <a:r>
              <a:rPr lang="tr-TR" i="1" u="sng" dirty="0">
                <a:effectLst>
                  <a:outerShdw blurRad="38100" dist="38100" dir="2700000" algn="tl">
                    <a:srgbClr val="000000">
                      <a:alpha val="43137"/>
                    </a:srgbClr>
                  </a:outerShdw>
                </a:effectLst>
                <a:latin typeface="Book Antiqua" panose="02040602050305030304" pitchFamily="18" charset="0"/>
              </a:rPr>
              <a:t>başkasına ait isim veya adresi </a:t>
            </a:r>
            <a:r>
              <a:rPr lang="tr-TR" i="1" dirty="0">
                <a:effectLst>
                  <a:outerShdw blurRad="38100" dist="38100" dir="2700000" algn="tl">
                    <a:srgbClr val="000000">
                      <a:alpha val="43137"/>
                    </a:srgbClr>
                  </a:outerShdw>
                </a:effectLst>
                <a:latin typeface="Book Antiqua" panose="02040602050305030304" pitchFamily="18" charset="0"/>
              </a:rPr>
              <a:t>yanlış olarak bildirir</a:t>
            </a:r>
            <a:r>
              <a:rPr lang="tr-TR" i="1" dirty="0">
                <a:latin typeface="Book Antiqua" panose="02040602050305030304" pitchFamily="18" charset="0"/>
              </a:rPr>
              <a:t> ise fail hakkında altı aydan iki yıla kadar hapis cezasına hükmolunur»</a:t>
            </a:r>
          </a:p>
          <a:p>
            <a:pPr algn="just"/>
            <a:r>
              <a:rPr lang="tr-TR" dirty="0">
                <a:latin typeface="Book Antiqua" panose="02040602050305030304" pitchFamily="18" charset="0"/>
              </a:rPr>
              <a:t>Muhatabın kendi adresini yanlış bildirmesi ya da muhatabın adresinin araştırılması kapsamında bilgisine başvurulan kişilerin yanlış bilgi vermeleri.</a:t>
            </a:r>
          </a:p>
          <a:p>
            <a:pPr algn="just"/>
            <a:r>
              <a:rPr lang="tr-TR" dirty="0">
                <a:latin typeface="Book Antiqua" panose="02040602050305030304" pitchFamily="18" charset="0"/>
              </a:rPr>
              <a:t>Muhatabın ya da diğer kişilerin adresi </a:t>
            </a:r>
            <a:r>
              <a:rPr lang="tr-TR" dirty="0">
                <a:effectLst>
                  <a:outerShdw blurRad="38100" dist="38100" dir="2700000" algn="tl">
                    <a:srgbClr val="000000">
                      <a:alpha val="43137"/>
                    </a:srgbClr>
                  </a:outerShdw>
                </a:effectLst>
                <a:latin typeface="Book Antiqua" panose="02040602050305030304" pitchFamily="18" charset="0"/>
              </a:rPr>
              <a:t>kasten yanlış bildirmesi </a:t>
            </a:r>
            <a:r>
              <a:rPr lang="tr-TR" dirty="0">
                <a:latin typeface="Book Antiqua" panose="02040602050305030304" pitchFamily="18" charset="0"/>
              </a:rPr>
              <a:t>suçun unsurudur.</a:t>
            </a:r>
          </a:p>
          <a:p>
            <a:pPr algn="just"/>
            <a:r>
              <a:rPr lang="tr-TR" dirty="0">
                <a:latin typeface="Book Antiqua" panose="02040602050305030304" pitchFamily="18" charset="0"/>
              </a:rPr>
              <a:t>Şikayete bağlı suç değildir.</a:t>
            </a:r>
          </a:p>
          <a:p>
            <a:pPr algn="just"/>
            <a:r>
              <a:rPr lang="tr-TR" dirty="0">
                <a:latin typeface="Book Antiqua" panose="02040602050305030304" pitchFamily="18" charset="0"/>
              </a:rPr>
              <a:t>Zarar unsuru da aranmaz.</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150678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Tebligat Kanunu m.54: </a:t>
            </a:r>
          </a:p>
          <a:p>
            <a:pPr marL="114300" indent="0" algn="just">
              <a:buNone/>
            </a:pPr>
            <a:r>
              <a:rPr lang="tr-TR" i="1" dirty="0">
                <a:latin typeface="Book Antiqua" panose="02040602050305030304" pitchFamily="18" charset="0"/>
              </a:rPr>
              <a:t>Tebliğ evrakının muhatabına verilmemesi ve tebligatı kabulden kaçınma: </a:t>
            </a:r>
          </a:p>
          <a:p>
            <a:pPr marL="114300" indent="0" algn="just">
              <a:buNone/>
            </a:pPr>
            <a:r>
              <a:rPr lang="tr-TR" i="1" dirty="0">
                <a:latin typeface="Book Antiqua" panose="02040602050305030304" pitchFamily="18" charset="0"/>
              </a:rPr>
              <a:t>«(Değişik birinci fıkra: 23/1/2008-5728/253 </a:t>
            </a:r>
            <a:r>
              <a:rPr lang="tr-TR" i="1" dirty="0" err="1">
                <a:latin typeface="Book Antiqua" panose="02040602050305030304" pitchFamily="18" charset="0"/>
              </a:rPr>
              <a:t>md.</a:t>
            </a:r>
            <a:r>
              <a:rPr lang="tr-TR" i="1" dirty="0">
                <a:latin typeface="Book Antiqua" panose="02040602050305030304" pitchFamily="18" charset="0"/>
              </a:rPr>
              <a:t>) Muhatap namına kendilerine tebligat yapılan kimseler tebliğ evrakını </a:t>
            </a:r>
            <a:r>
              <a:rPr lang="tr-TR" i="1" dirty="0">
                <a:effectLst>
                  <a:outerShdw blurRad="38100" dist="38100" dir="2700000" algn="tl">
                    <a:srgbClr val="000000">
                      <a:alpha val="43137"/>
                    </a:srgbClr>
                  </a:outerShdw>
                </a:effectLst>
                <a:latin typeface="Book Antiqua" panose="02040602050305030304" pitchFamily="18" charset="0"/>
              </a:rPr>
              <a:t>muhataplarına en kısa zamanda vermedikleri </a:t>
            </a:r>
            <a:r>
              <a:rPr lang="tr-TR" i="1" dirty="0">
                <a:highlight>
                  <a:srgbClr val="FFFF00"/>
                </a:highlight>
                <a:latin typeface="Book Antiqua" panose="02040602050305030304" pitchFamily="18" charset="0"/>
              </a:rPr>
              <a:t>ve</a:t>
            </a:r>
            <a:r>
              <a:rPr lang="tr-TR" i="1" dirty="0">
                <a:latin typeface="Book Antiqua" panose="02040602050305030304" pitchFamily="18" charset="0"/>
              </a:rPr>
              <a:t> </a:t>
            </a:r>
            <a:r>
              <a:rPr lang="tr-TR" i="1" dirty="0">
                <a:effectLst>
                  <a:outerShdw blurRad="38100" dist="38100" dir="2700000" algn="tl">
                    <a:srgbClr val="000000">
                      <a:alpha val="43137"/>
                    </a:srgbClr>
                  </a:outerShdw>
                </a:effectLst>
                <a:latin typeface="Book Antiqua" panose="02040602050305030304" pitchFamily="18" charset="0"/>
              </a:rPr>
              <a:t>bundan gecikme veya zarar vukua geldiği takdirde</a:t>
            </a:r>
            <a:r>
              <a:rPr lang="tr-TR" i="1" dirty="0">
                <a:latin typeface="Book Antiqua" panose="02040602050305030304" pitchFamily="18" charset="0"/>
              </a:rPr>
              <a:t> bir yıla kadar hapis cezasıyla cezalandırılır. </a:t>
            </a:r>
          </a:p>
          <a:p>
            <a:pPr marL="114300" indent="0" algn="just">
              <a:buNone/>
            </a:pPr>
            <a:r>
              <a:rPr lang="tr-TR" i="1" dirty="0">
                <a:effectLst>
                  <a:outerShdw blurRad="38100" dist="38100" dir="2700000" algn="tl">
                    <a:srgbClr val="000000">
                      <a:alpha val="43137"/>
                    </a:srgbClr>
                  </a:outerShdw>
                </a:effectLst>
                <a:latin typeface="Book Antiqua" panose="02040602050305030304" pitchFamily="18" charset="0"/>
              </a:rPr>
              <a:t>Kendisine yapılması gereken tebligatı almayan muhatap </a:t>
            </a:r>
            <a:r>
              <a:rPr lang="tr-TR" i="1" dirty="0">
                <a:latin typeface="Book Antiqua" panose="02040602050305030304" pitchFamily="18" charset="0"/>
              </a:rPr>
              <a:t>ile </a:t>
            </a:r>
            <a:r>
              <a:rPr lang="tr-TR" i="1" dirty="0">
                <a:effectLst>
                  <a:outerShdw blurRad="38100" dist="38100" dir="2700000" algn="tl">
                    <a:srgbClr val="000000">
                      <a:alpha val="43137"/>
                    </a:srgbClr>
                  </a:outerShdw>
                </a:effectLst>
                <a:latin typeface="Book Antiqua" panose="02040602050305030304" pitchFamily="18" charset="0"/>
              </a:rPr>
              <a:t>muhatap adına tebligatı kabule mecbur olup da tebligatı kabul etmeyenler</a:t>
            </a:r>
            <a:r>
              <a:rPr lang="tr-TR" i="1" dirty="0">
                <a:latin typeface="Book Antiqua" panose="02040602050305030304" pitchFamily="18" charset="0"/>
              </a:rPr>
              <a:t> hakkında da yukarıda belirtilen cezalar uygulanır.»</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1553851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Muhatap adına kendisine tebliğ yapılabilecek kişilerin, Tebligat Kanunu m. 13,14,16,17,18’de hüküm altına alınmış olan kişilerin, tebliğ evrakını mümkün olan en kısa zamanda muhataba ulaştırmaması durumunda bu suç oluşur.</a:t>
            </a:r>
          </a:p>
          <a:p>
            <a:pPr algn="just"/>
            <a:endParaRPr lang="tr-TR" dirty="0">
              <a:latin typeface="Book Antiqua" panose="02040602050305030304" pitchFamily="18" charset="0"/>
            </a:endParaRPr>
          </a:p>
          <a:p>
            <a:pPr algn="just"/>
            <a:r>
              <a:rPr lang="tr-TR" dirty="0">
                <a:latin typeface="Book Antiqua" panose="02040602050305030304" pitchFamily="18" charset="0"/>
              </a:rPr>
              <a:t>İki koşul aranır: -En kısa zamanda tebliğ evrakının muhataba ulaştırılmamış olması, </a:t>
            </a:r>
          </a:p>
          <a:p>
            <a:pPr marL="114300" indent="0" algn="just">
              <a:buNone/>
            </a:pPr>
            <a:r>
              <a:rPr lang="tr-TR" dirty="0">
                <a:latin typeface="Book Antiqua" panose="02040602050305030304" pitchFamily="18" charset="0"/>
              </a:rPr>
              <a:t>			-tebliğ evrakının muhataba süresinde teslim edilmemesi sebebiyle bir gecikme veya zarar meydana gelmiş olması</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Suçun faili?</a:t>
            </a:r>
          </a:p>
          <a:p>
            <a:pPr algn="just"/>
            <a:r>
              <a:rPr lang="tr-TR" dirty="0">
                <a:latin typeface="Book Antiqua" panose="02040602050305030304" pitchFamily="18" charset="0"/>
              </a:rPr>
              <a:t>Yargıtay’ın görüşü?</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699608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a:bodyPr>
          <a:lstStyle/>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Tebligat Kanunu m. 54/2’ye göre: Muhatap veya muhatap adına tebligatı kabule mecbur olan kişiler tebligatı kabul etmezlerse bir yıla kadar hapis cezasıyla cezalandırılırlar.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Tebligat Kanunu m. 54/2 bakımından, suçun oluşması için bir gecikme veya zararın ortaya çıkması sonucu aranmaz.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Tebliğ evrakının muhatabına verilmemesi ve tebligatı kabulden kaçınma suçu, takibi şikâyete bağlı bir suç değildir.</a:t>
            </a: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4094457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lnSpcReduction="10000"/>
          </a:bodyPr>
          <a:lstStyle/>
          <a:p>
            <a:pPr marL="114300" indent="0" algn="just">
              <a:buNone/>
            </a:pPr>
            <a:r>
              <a:rPr lang="tr-TR" dirty="0">
                <a:latin typeface="Book Antiqua" panose="02040602050305030304" pitchFamily="18" charset="0"/>
              </a:rPr>
              <a:t>Tebligat Kanunu m.55: </a:t>
            </a:r>
          </a:p>
          <a:p>
            <a:pPr marL="114300" indent="0" algn="just">
              <a:buNone/>
            </a:pPr>
            <a:r>
              <a:rPr lang="tr-TR" i="1" dirty="0">
                <a:latin typeface="Book Antiqua" panose="02040602050305030304" pitchFamily="18" charset="0"/>
              </a:rPr>
              <a:t>Yalan beyan: </a:t>
            </a:r>
          </a:p>
          <a:p>
            <a:pPr marL="114300" indent="0" algn="just">
              <a:buNone/>
            </a:pPr>
            <a:r>
              <a:rPr lang="tr-TR" dirty="0">
                <a:latin typeface="Book Antiqua" panose="02040602050305030304" pitchFamily="18" charset="0"/>
              </a:rPr>
              <a:t>«Madde 55 – (Değişik birinci fıkra : 23/1/2008-5728/254 </a:t>
            </a:r>
            <a:r>
              <a:rPr lang="tr-TR" dirty="0" err="1">
                <a:latin typeface="Book Antiqua" panose="02040602050305030304" pitchFamily="18" charset="0"/>
              </a:rPr>
              <a:t>md.</a:t>
            </a:r>
            <a:r>
              <a:rPr lang="tr-TR" dirty="0">
                <a:latin typeface="Book Antiqua" panose="02040602050305030304" pitchFamily="18" charset="0"/>
              </a:rPr>
              <a:t>) </a:t>
            </a:r>
            <a:r>
              <a:rPr lang="tr-TR" i="1" dirty="0">
                <a:solidFill>
                  <a:srgbClr val="FF0000"/>
                </a:solidFill>
                <a:effectLst>
                  <a:outerShdw blurRad="38100" dist="38100" dir="2700000" algn="tl">
                    <a:srgbClr val="000000">
                      <a:alpha val="43137"/>
                    </a:srgbClr>
                  </a:outerShdw>
                </a:effectLst>
                <a:latin typeface="Book Antiqua" panose="02040602050305030304" pitchFamily="18" charset="0"/>
              </a:rPr>
              <a:t>Daha ağır bir cezayı gerektirmediği takdirde</a:t>
            </a:r>
            <a:r>
              <a:rPr lang="tr-TR" i="1" dirty="0">
                <a:latin typeface="Book Antiqua" panose="02040602050305030304" pitchFamily="18" charset="0"/>
              </a:rPr>
              <a:t>; </a:t>
            </a:r>
          </a:p>
          <a:p>
            <a:pPr marL="571500" indent="-457200" algn="just">
              <a:buAutoNum type="alphaLcParenR"/>
            </a:pPr>
            <a:r>
              <a:rPr lang="tr-TR" i="1" dirty="0">
                <a:highlight>
                  <a:srgbClr val="FFFF00"/>
                </a:highlight>
                <a:latin typeface="Book Antiqua" panose="02040602050305030304" pitchFamily="18" charset="0"/>
              </a:rPr>
              <a:t>Kendisi </a:t>
            </a:r>
            <a:r>
              <a:rPr lang="tr-TR" i="1" dirty="0">
                <a:latin typeface="Book Antiqua" panose="02040602050305030304" pitchFamily="18" charset="0"/>
              </a:rPr>
              <a:t>hakkında tebliğ memuruna yalan beyanda bulunan muhatap,</a:t>
            </a:r>
          </a:p>
          <a:p>
            <a:pPr marL="571500" indent="-457200" algn="just">
              <a:buAutoNum type="alphaLcParenR"/>
            </a:pPr>
            <a:r>
              <a:rPr lang="tr-TR" i="1" dirty="0">
                <a:latin typeface="Book Antiqua" panose="02040602050305030304" pitchFamily="18" charset="0"/>
              </a:rPr>
              <a:t> </a:t>
            </a:r>
            <a:r>
              <a:rPr lang="tr-TR" i="1" dirty="0">
                <a:highlight>
                  <a:srgbClr val="FFFF00"/>
                </a:highlight>
                <a:latin typeface="Book Antiqua" panose="02040602050305030304" pitchFamily="18" charset="0"/>
              </a:rPr>
              <a:t>Muhatap namına kendisine tebligat yapılabilecek olup da</a:t>
            </a:r>
            <a:r>
              <a:rPr lang="tr-TR" i="1" dirty="0">
                <a:latin typeface="Book Antiqua" panose="02040602050305030304" pitchFamily="18" charset="0"/>
              </a:rPr>
              <a:t>, bu Kanunun tatbiki dolayısıyla tebliğ memuruna muhatap hakkında yalan beyanda bulunan kişi,</a:t>
            </a:r>
          </a:p>
          <a:p>
            <a:pPr marL="571500" indent="-457200" algn="just">
              <a:buAutoNum type="alphaLcParenR"/>
            </a:pPr>
            <a:r>
              <a:rPr lang="tr-TR" i="1" dirty="0">
                <a:highlight>
                  <a:srgbClr val="FFFF00"/>
                </a:highlight>
                <a:latin typeface="Book Antiqua" panose="02040602050305030304" pitchFamily="18" charset="0"/>
              </a:rPr>
              <a:t>Muhatap olmadığı veya muhatap namına tebellüğ etmeye yetkisi bulunmadığı halde tebliğ memuruna hüviyet ve sıfatı hakkında yalan beyanda bulunarak </a:t>
            </a:r>
            <a:r>
              <a:rPr lang="tr-TR" i="1" dirty="0">
                <a:latin typeface="Book Antiqua" panose="02040602050305030304" pitchFamily="18" charset="0"/>
              </a:rPr>
              <a:t>tebliğ evrakını alan kimse, </a:t>
            </a:r>
          </a:p>
          <a:p>
            <a:pPr marL="114300" indent="0" algn="just">
              <a:buNone/>
            </a:pPr>
            <a:r>
              <a:rPr lang="tr-TR" i="1" dirty="0">
                <a:latin typeface="Book Antiqua" panose="02040602050305030304" pitchFamily="18" charset="0"/>
              </a:rPr>
              <a:t>her bir bentte tanımlanan fiil dolayısıyla bir yıla kadar hapis cezasıyla cezalandırılır. </a:t>
            </a:r>
          </a:p>
          <a:p>
            <a:pPr marL="114300" indent="0" algn="just">
              <a:buNone/>
            </a:pPr>
            <a:r>
              <a:rPr lang="tr-TR" i="1" dirty="0" err="1">
                <a:latin typeface="Book Antiqua" panose="02040602050305030304" pitchFamily="18" charset="0"/>
              </a:rPr>
              <a:t>Yukarıki</a:t>
            </a:r>
            <a:r>
              <a:rPr lang="tr-TR" i="1" dirty="0">
                <a:latin typeface="Book Antiqua" panose="02040602050305030304" pitchFamily="18" charset="0"/>
              </a:rPr>
              <a:t> bentlerde yazılı hallerde bir gecikme veya umumi veyahut hususi bir zarar husule gelirse fail hakkında ayrıca (a) ve (b) bentlerindeki fiiller için üç aydan bir yıla ve (c) bendindeki fiil için bir yıldan beş yıla kadar hapis cezası hükmolunur.»</a:t>
            </a:r>
          </a:p>
          <a:p>
            <a:pPr marL="114300" indent="0" algn="just">
              <a:buNone/>
            </a:pPr>
            <a:endParaRPr lang="tr-TR" i="1" dirty="0">
              <a:latin typeface="Book Antiqua" panose="02040602050305030304" pitchFamily="18" charset="0"/>
            </a:endParaRPr>
          </a:p>
          <a:p>
            <a:pPr marL="114300" indent="0" algn="just">
              <a:buNone/>
            </a:pPr>
            <a:endParaRPr lang="tr-TR" i="1" dirty="0">
              <a:latin typeface="Book Antiqua" panose="02040602050305030304" pitchFamily="18" charset="0"/>
            </a:endParaRPr>
          </a:p>
        </p:txBody>
      </p:sp>
    </p:spTree>
    <p:extLst>
      <p:ext uri="{BB962C8B-B14F-4D97-AF65-F5344CB8AC3E}">
        <p14:creationId xmlns:p14="http://schemas.microsoft.com/office/powerpoint/2010/main" val="2130694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E16090-A193-426C-83EC-6C79D5CA1998}"/>
              </a:ext>
            </a:extLst>
          </p:cNvPr>
          <p:cNvSpPr>
            <a:spLocks noGrp="1"/>
          </p:cNvSpPr>
          <p:nvPr>
            <p:ph idx="1"/>
          </p:nvPr>
        </p:nvSpPr>
        <p:spPr>
          <a:xfrm>
            <a:off x="251520" y="116632"/>
            <a:ext cx="7692008" cy="6192688"/>
          </a:xfrm>
        </p:spPr>
        <p:txBody>
          <a:bodyPr>
            <a:normAutofit lnSpcReduction="10000"/>
          </a:bodyPr>
          <a:lstStyle/>
          <a:p>
            <a:pPr marL="114300" indent="0" algn="just">
              <a:buNone/>
            </a:pPr>
            <a:r>
              <a:rPr lang="tr-TR" dirty="0">
                <a:latin typeface="Book Antiqua" panose="02040602050305030304" pitchFamily="18" charset="0"/>
              </a:rPr>
              <a:t>Tebligat Kanunu m.55: </a:t>
            </a:r>
          </a:p>
          <a:p>
            <a:pPr marL="114300" indent="0" algn="just">
              <a:buNone/>
            </a:pPr>
            <a:r>
              <a:rPr lang="tr-TR" i="1" dirty="0">
                <a:latin typeface="Book Antiqua" panose="02040602050305030304" pitchFamily="18" charset="0"/>
              </a:rPr>
              <a:t>Yalan beyan: </a:t>
            </a:r>
          </a:p>
          <a:p>
            <a:pPr marL="114300" indent="0" algn="just">
              <a:buNone/>
            </a:pPr>
            <a:endParaRPr lang="tr-TR" i="1" dirty="0">
              <a:latin typeface="Book Antiqua" panose="02040602050305030304" pitchFamily="18" charset="0"/>
            </a:endParaRPr>
          </a:p>
          <a:p>
            <a:pPr algn="just"/>
            <a:r>
              <a:rPr lang="tr-TR" dirty="0">
                <a:latin typeface="Book Antiqua" panose="02040602050305030304" pitchFamily="18" charset="0"/>
              </a:rPr>
              <a:t>Suçun oluşması için zarar unsuru aranmaz.</a:t>
            </a:r>
          </a:p>
          <a:p>
            <a:pPr algn="just"/>
            <a:endParaRPr lang="tr-TR" dirty="0">
              <a:latin typeface="Book Antiqua" panose="02040602050305030304" pitchFamily="18" charset="0"/>
            </a:endParaRPr>
          </a:p>
          <a:p>
            <a:pPr algn="just"/>
            <a:r>
              <a:rPr lang="tr-TR" b="1" i="1" u="sng" dirty="0">
                <a:effectLst>
                  <a:outerShdw blurRad="38100" dist="38100" dir="2700000" algn="tl">
                    <a:srgbClr val="000000">
                      <a:alpha val="43137"/>
                    </a:srgbClr>
                  </a:outerShdw>
                </a:effectLst>
                <a:latin typeface="Book Antiqua" panose="02040602050305030304" pitchFamily="18" charset="0"/>
              </a:rPr>
              <a:t>Önemli: </a:t>
            </a:r>
            <a:r>
              <a:rPr lang="tr-TR" dirty="0">
                <a:latin typeface="Book Antiqua" panose="02040602050305030304" pitchFamily="18" charset="0"/>
              </a:rPr>
              <a:t>Tebligat Kanunu m. 55’te belirtilen kişilerin yalan beyanda bulunma kastı, suçun unsurudur.  </a:t>
            </a:r>
            <a:r>
              <a:rPr lang="tr-TR" dirty="0">
                <a:highlight>
                  <a:srgbClr val="FFFF00"/>
                </a:highlight>
                <a:latin typeface="Book Antiqua" panose="02040602050305030304" pitchFamily="18" charset="0"/>
              </a:rPr>
              <a:t>PTT memurunun yanlış yönlendirmesi sebebiyle,</a:t>
            </a:r>
            <a:r>
              <a:rPr lang="tr-TR" dirty="0">
                <a:latin typeface="Book Antiqua" panose="02040602050305030304" pitchFamily="18" charset="0"/>
              </a:rPr>
              <a:t> tebligatın muhatabının kendisi olduğu inancıyla tebliğ evrakını almaları halinde, yalan beyan suçunun unsurları oluşmaz.</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Bu suçun takibi şikâyete bağlı değildir.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Muhatap dışında yalan beyanda bulunan kişilerin, sonrasında tebliğ evrakını muhataba teslim etmiş olmaları, bu suçun oluşmasını engellemez.</a:t>
            </a:r>
          </a:p>
          <a:p>
            <a:pPr algn="just"/>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p:txBody>
      </p:sp>
    </p:spTree>
    <p:extLst>
      <p:ext uri="{BB962C8B-B14F-4D97-AF65-F5344CB8AC3E}">
        <p14:creationId xmlns:p14="http://schemas.microsoft.com/office/powerpoint/2010/main" val="2097441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1373</TotalTime>
  <Words>1262</Words>
  <Application>Microsoft Office PowerPoint</Application>
  <PresentationFormat>Ekran Gösterisi (4:3)</PresentationFormat>
  <Paragraphs>127</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Bitişiklik</vt:lpstr>
      <vt:lpstr>Tebligat Suçları ve Tebliğin Vaktinde Yapılmaması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OLAYLAR</vt:lpstr>
      <vt:lpstr>OLAYLAR</vt:lpstr>
      <vt:lpstr>OLAYLAR</vt:lpstr>
      <vt:lpstr>OLAY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Tugce ARSLANPINAR</cp:lastModifiedBy>
  <cp:revision>106</cp:revision>
  <cp:lastPrinted>2023-01-12T10:55:01Z</cp:lastPrinted>
  <dcterms:created xsi:type="dcterms:W3CDTF">2021-09-07T19:58:42Z</dcterms:created>
  <dcterms:modified xsi:type="dcterms:W3CDTF">2023-01-12T11:04:28Z</dcterms:modified>
</cp:coreProperties>
</file>