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5"/>
  </p:notesMasterIdLst>
  <p:handoutMasterIdLst>
    <p:handoutMasterId r:id="rId36"/>
  </p:handoutMasterIdLst>
  <p:sldIdLst>
    <p:sldId id="330" r:id="rId5"/>
    <p:sldId id="304" r:id="rId6"/>
    <p:sldId id="302" r:id="rId7"/>
    <p:sldId id="301" r:id="rId8"/>
    <p:sldId id="331" r:id="rId9"/>
    <p:sldId id="303" r:id="rId10"/>
    <p:sldId id="305" r:id="rId11"/>
    <p:sldId id="306" r:id="rId12"/>
    <p:sldId id="332" r:id="rId13"/>
    <p:sldId id="333" r:id="rId14"/>
    <p:sldId id="334" r:id="rId15"/>
    <p:sldId id="309" r:id="rId16"/>
    <p:sldId id="310" r:id="rId17"/>
    <p:sldId id="319" r:id="rId18"/>
    <p:sldId id="335" r:id="rId19"/>
    <p:sldId id="336" r:id="rId20"/>
    <p:sldId id="337" r:id="rId21"/>
    <p:sldId id="338" r:id="rId22"/>
    <p:sldId id="339" r:id="rId23"/>
    <p:sldId id="311" r:id="rId24"/>
    <p:sldId id="312" r:id="rId25"/>
    <p:sldId id="340" r:id="rId26"/>
    <p:sldId id="341" r:id="rId27"/>
    <p:sldId id="342" r:id="rId28"/>
    <p:sldId id="343" r:id="rId29"/>
    <p:sldId id="344" r:id="rId30"/>
    <p:sldId id="313" r:id="rId31"/>
    <p:sldId id="345" r:id="rId32"/>
    <p:sldId id="346" r:id="rId33"/>
    <p:sldId id="347"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Baggett" initials="CB" lastIdx="1" clrIdx="0">
    <p:extLst>
      <p:ext uri="{19B8F6BF-5375-455C-9EA6-DF929625EA0E}">
        <p15:presenceInfo xmlns:p15="http://schemas.microsoft.com/office/powerpoint/2012/main" userId="Courtney Bagg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CC00"/>
    <a:srgbClr val="CC00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82099" autoAdjust="0"/>
  </p:normalViewPr>
  <p:slideViewPr>
    <p:cSldViewPr snapToGrid="0">
      <p:cViewPr varScale="1">
        <p:scale>
          <a:sx n="93" d="100"/>
          <a:sy n="93" d="100"/>
        </p:scale>
        <p:origin x="23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4"/>
    </p:cViewPr>
  </p:sorterViewPr>
  <p:notesViewPr>
    <p:cSldViewPr snapToGrid="0">
      <p:cViewPr varScale="1">
        <p:scale>
          <a:sx n="42" d="100"/>
          <a:sy n="42" d="100"/>
        </p:scale>
        <p:origin x="206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39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839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7026F9-3819-437D-B98A-C97A0604222E}" type="slidenum">
              <a:rPr lang="en-US"/>
              <a:pPr>
                <a:defRPr/>
              </a:pPr>
              <a:t>‹#›</a:t>
            </a:fld>
            <a:endParaRPr lang="en-US" dirty="0"/>
          </a:p>
        </p:txBody>
      </p:sp>
    </p:spTree>
    <p:extLst>
      <p:ext uri="{BB962C8B-B14F-4D97-AF65-F5344CB8AC3E}">
        <p14:creationId xmlns:p14="http://schemas.microsoft.com/office/powerpoint/2010/main" val="4023830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19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19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2627243-4FD6-484B-925E-03A32A5E2EBF}" type="slidenum">
              <a:rPr lang="en-US"/>
              <a:pPr>
                <a:defRPr/>
              </a:pPr>
              <a:t>‹#›</a:t>
            </a:fld>
            <a:endParaRPr lang="en-US" dirty="0"/>
          </a:p>
        </p:txBody>
      </p:sp>
    </p:spTree>
    <p:extLst>
      <p:ext uri="{BB962C8B-B14F-4D97-AF65-F5344CB8AC3E}">
        <p14:creationId xmlns:p14="http://schemas.microsoft.com/office/powerpoint/2010/main" val="649668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baseline="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08F50-EF34-4EFE-ABE5-924E0B99651A}" type="slidenum">
              <a:rPr lang="en-US" altLang="en-US" sz="1200" smtClean="0"/>
              <a:pPr/>
              <a:t>2</a:t>
            </a:fld>
            <a:endParaRPr lang="en-US" alt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DC799D6-0C08-4A7E-BDCA-D588718DFC42}" type="slidenum">
              <a:rPr lang="en-US" altLang="en-US" sz="1200" smtClean="0"/>
              <a:pPr/>
              <a:t>11</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Times New Roman" pitchFamily="18" charset="0"/>
                <a:ea typeface="+mn-ea"/>
                <a:cs typeface="+mn-cs"/>
              </a:rPr>
              <a:t>The yield to maturity calculation implicitly assumes that all coupon payments periodically received by the bond holder can be reinvested at the same rate—that is, reinvested at the calculated yield to maturity.</a:t>
            </a:r>
            <a:endParaRPr lang="en-US" altLang="en-US" dirty="0"/>
          </a:p>
        </p:txBody>
      </p:sp>
    </p:spTree>
    <p:extLst>
      <p:ext uri="{BB962C8B-B14F-4D97-AF65-F5344CB8AC3E}">
        <p14:creationId xmlns:p14="http://schemas.microsoft.com/office/powerpoint/2010/main" val="189436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6CB9014-C67E-4C30-B387-39CFD19E96B0}" type="slidenum">
              <a:rPr lang="en-US" altLang="en-US" sz="1200" smtClean="0"/>
              <a:pPr/>
              <a:t>12</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95721CB-F5E9-4026-A907-1AD9C0094F34}" type="slidenum">
              <a:rPr lang="en-US" altLang="en-US" sz="1200" smtClean="0"/>
              <a:pPr/>
              <a:t>13</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Because future dividends are uncertain, an infinite number of future dividend values must be estimated, which makes the equation difficult to use for stock valuation and r</a:t>
            </a:r>
            <a:r>
              <a:rPr lang="en-US" altLang="en-US" baseline="-25000" dirty="0"/>
              <a:t>s</a:t>
            </a:r>
            <a:r>
              <a:rPr lang="en-US" altLang="en-US" dirty="0"/>
              <a:t> calculation in practice.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04DDCB-93BC-47F9-8DD1-5CA1E4BC5822}" type="slidenum">
              <a:rPr lang="en-US" altLang="en-US" sz="1200" smtClean="0"/>
              <a:pPr/>
              <a:t>14</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04DDCB-93BC-47F9-8DD1-5CA1E4BC5822}" type="slidenum">
              <a:rPr lang="en-US" altLang="en-US" sz="1200" smtClean="0"/>
              <a:pPr/>
              <a:t>15</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7679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04DDCB-93BC-47F9-8DD1-5CA1E4BC5822}" type="slidenum">
              <a:rPr lang="en-US" altLang="en-US" sz="1200" smtClean="0"/>
              <a:pPr/>
              <a:t>16</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6900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04DDCB-93BC-47F9-8DD1-5CA1E4BC5822}" type="slidenum">
              <a:rPr lang="en-US" altLang="en-US" sz="1200" smtClean="0"/>
              <a:pPr/>
              <a:t>17</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4188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04DDCB-93BC-47F9-8DD1-5CA1E4BC5822}" type="slidenum">
              <a:rPr lang="en-US" altLang="en-US" sz="1200" smtClean="0"/>
              <a:pPr/>
              <a:t>18</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1539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A04DDCB-93BC-47F9-8DD1-5CA1E4BC5822}" type="slidenum">
              <a:rPr lang="en-US" altLang="en-US" sz="1200" smtClean="0"/>
              <a:pPr/>
              <a:t>19</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8222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A603EAF-956D-437B-9FBF-6BA4CD19FB44}" type="slidenum">
              <a:rPr lang="en-US" altLang="en-US" sz="1200" smtClean="0"/>
              <a:pPr/>
              <a:t>20</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280F806-F5DA-4B98-ADAE-BE6477EEB642}" type="slidenum">
              <a:rPr lang="en-US" altLang="en-US" sz="1200" smtClean="0"/>
              <a:pPr/>
              <a:t>3</a:t>
            </a:fld>
            <a:endParaRPr lang="en-US" altLang="en-US" sz="12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60E738-7370-4283-8F68-710AFABAC3A1}" type="slidenum">
              <a:rPr lang="en-US" altLang="en-US" sz="1200" smtClean="0"/>
              <a:pPr/>
              <a:t>21</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60E738-7370-4283-8F68-710AFABAC3A1}" type="slidenum">
              <a:rPr lang="en-US" altLang="en-US" sz="1200" smtClean="0"/>
              <a:pPr/>
              <a:t>22</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001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60E738-7370-4283-8F68-710AFABAC3A1}" type="slidenum">
              <a:rPr lang="en-US" altLang="en-US" sz="1200" smtClean="0"/>
              <a:pPr/>
              <a:t>23</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Example 3-13</a:t>
            </a:r>
          </a:p>
        </p:txBody>
      </p:sp>
    </p:spTree>
    <p:extLst>
      <p:ext uri="{BB962C8B-B14F-4D97-AF65-F5344CB8AC3E}">
        <p14:creationId xmlns:p14="http://schemas.microsoft.com/office/powerpoint/2010/main" val="1565377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60E738-7370-4283-8F68-710AFABAC3A1}" type="slidenum">
              <a:rPr lang="en-US" altLang="en-US" sz="1200" smtClean="0"/>
              <a:pPr/>
              <a:t>24</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Tables 3-8 and 3-9, respectively.</a:t>
            </a:r>
          </a:p>
        </p:txBody>
      </p:sp>
    </p:spTree>
    <p:extLst>
      <p:ext uri="{BB962C8B-B14F-4D97-AF65-F5344CB8AC3E}">
        <p14:creationId xmlns:p14="http://schemas.microsoft.com/office/powerpoint/2010/main" val="3939998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60E738-7370-4283-8F68-710AFABAC3A1}" type="slidenum">
              <a:rPr lang="en-US" altLang="en-US" sz="1200" smtClean="0"/>
              <a:pPr/>
              <a:t>25</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Table 3-10</a:t>
            </a:r>
          </a:p>
        </p:txBody>
      </p:sp>
    </p:spTree>
    <p:extLst>
      <p:ext uri="{BB962C8B-B14F-4D97-AF65-F5344CB8AC3E}">
        <p14:creationId xmlns:p14="http://schemas.microsoft.com/office/powerpoint/2010/main" val="1039228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60E738-7370-4283-8F68-710AFABAC3A1}" type="slidenum">
              <a:rPr lang="en-US" altLang="en-US" sz="1200" smtClean="0"/>
              <a:pPr/>
              <a:t>26</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65598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0F8A09-2E11-4BAB-B072-C5E3137B497B}" type="slidenum">
              <a:rPr lang="en-US" altLang="en-US" sz="1200" smtClean="0"/>
              <a:pPr/>
              <a:t>27</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0F8A09-2E11-4BAB-B072-C5E3137B497B}" type="slidenum">
              <a:rPr lang="en-US" altLang="en-US" sz="1200" smtClean="0"/>
              <a:pPr/>
              <a:t>28</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MD is calculated as duration divided by 1 plus the initial interest rate.</a:t>
            </a:r>
          </a:p>
        </p:txBody>
      </p:sp>
    </p:spTree>
    <p:extLst>
      <p:ext uri="{BB962C8B-B14F-4D97-AF65-F5344CB8AC3E}">
        <p14:creationId xmlns:p14="http://schemas.microsoft.com/office/powerpoint/2010/main" val="2567941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0F8A09-2E11-4BAB-B072-C5E3137B497B}" type="slidenum">
              <a:rPr lang="en-US" altLang="en-US" sz="1200" smtClean="0"/>
              <a:pPr/>
              <a:t>29</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03896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0F8A09-2E11-4BAB-B072-C5E3137B497B}" type="slidenum">
              <a:rPr lang="en-US" altLang="en-US" sz="1200" smtClean="0"/>
              <a:pPr/>
              <a:t>30</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8977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3F0728-EB50-4932-BA17-C26929C3AFDC}" type="slidenum">
              <a:rPr lang="en-US" altLang="en-US" sz="1200" smtClean="0"/>
              <a:pPr/>
              <a:t>4</a:t>
            </a:fld>
            <a:endParaRPr lang="en-US" alt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Times New Roman" pitchFamily="18" charset="0"/>
                <a:ea typeface="+mn-ea"/>
                <a:cs typeface="+mn-cs"/>
              </a:rPr>
              <a:t>Expected rate of return is also an ex ante measure of the interest rate on a security.</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3F0728-EB50-4932-BA17-C26929C3AFDC}" type="slidenum">
              <a:rPr lang="en-US" altLang="en-US" sz="1200" smtClean="0"/>
              <a:pPr/>
              <a:t>5</a:t>
            </a:fld>
            <a:endParaRPr lang="en-US" alt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6772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3C8DC8-F39D-492F-A987-435F0EAA1DFF}" type="slidenum">
              <a:rPr lang="en-US" altLang="en-US" sz="1200" smtClean="0"/>
              <a:pPr/>
              <a:t>6</a:t>
            </a:fld>
            <a:endParaRPr lang="en-US" alt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0608AD-F291-4073-AABF-45BC310CF147}" type="slidenum">
              <a:rPr lang="en-US" altLang="en-US" sz="1200" smtClean="0"/>
              <a:pPr/>
              <a:t>7</a:t>
            </a:fld>
            <a:endParaRPr lang="en-US" altLang="en-US"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DC799D6-0C08-4A7E-BDCA-D588718DFC42}" type="slidenum">
              <a:rPr lang="en-US" altLang="en-US" sz="1200" smtClean="0"/>
              <a:pPr/>
              <a:t>8</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208F50-EF34-4EFE-ABE5-924E0B99651A}" type="slidenum">
              <a:rPr lang="en-US" altLang="en-US" sz="1200" smtClean="0"/>
              <a:pPr/>
              <a:t>9</a:t>
            </a:fld>
            <a:endParaRPr lang="en-US" alt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Times New Roman" pitchFamily="18" charset="0"/>
                <a:ea typeface="+mn-ea"/>
                <a:cs typeface="+mn-cs"/>
              </a:rPr>
              <a:t>Here, we are assuming that the bond issuer makes its promised semiannual coupon and principal payments.</a:t>
            </a:r>
            <a:endParaRPr lang="en-US" altLang="en-US" dirty="0"/>
          </a:p>
        </p:txBody>
      </p:sp>
    </p:spTree>
    <p:extLst>
      <p:ext uri="{BB962C8B-B14F-4D97-AF65-F5344CB8AC3E}">
        <p14:creationId xmlns:p14="http://schemas.microsoft.com/office/powerpoint/2010/main" val="689939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DC799D6-0C08-4A7E-BDCA-D588718DFC42}" type="slidenum">
              <a:rPr lang="en-US" altLang="en-US" sz="1200" smtClean="0"/>
              <a:pPr/>
              <a:t>10</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66962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5"/>
          <p:cNvSpPr>
            <a:spLocks noGrp="1" noChangeArrowheads="1"/>
          </p:cNvSpPr>
          <p:nvPr>
            <p:ph type="dt" sz="half" idx="10"/>
          </p:nvPr>
        </p:nvSpPr>
        <p:spPr/>
        <p:txBody>
          <a:bodyPr/>
          <a:lstStyle>
            <a:lvl1pPr>
              <a:defRPr/>
            </a:lvl1pPr>
          </a:lstStyle>
          <a:p>
            <a:pPr>
              <a:defRPr/>
            </a:pPr>
            <a:fld id="{04407B8A-7B8E-4493-A6E6-8B63DE51B95E}" type="datetime1">
              <a:rPr lang="en-US" smtClean="0"/>
              <a:t>8/15/2023</a:t>
            </a:fld>
            <a:endParaRPr lang="en-US" altLang="en-US" dirty="0"/>
          </a:p>
        </p:txBody>
      </p:sp>
      <p:sp>
        <p:nvSpPr>
          <p:cNvPr id="41" name="Line 2">
            <a:extLst>
              <a:ext uri="{FF2B5EF4-FFF2-40B4-BE49-F238E27FC236}">
                <a16:creationId xmlns:a16="http://schemas.microsoft.com/office/drawing/2014/main" id="{BB58BED4-82A3-4A85-B26A-35EAC5598338}"/>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2" name="Group 8">
            <a:extLst>
              <a:ext uri="{FF2B5EF4-FFF2-40B4-BE49-F238E27FC236}">
                <a16:creationId xmlns:a16="http://schemas.microsoft.com/office/drawing/2014/main" id="{A2E8C6C2-8D2E-4E2B-83BD-BE67C2423125}"/>
              </a:ext>
            </a:extLst>
          </p:cNvPr>
          <p:cNvGrpSpPr>
            <a:grpSpLocks/>
          </p:cNvGrpSpPr>
          <p:nvPr userDrawn="1"/>
        </p:nvGrpSpPr>
        <p:grpSpPr bwMode="auto">
          <a:xfrm rot="16200000">
            <a:off x="6595105" y="186698"/>
            <a:ext cx="1287785" cy="2133599"/>
            <a:chOff x="4704" y="1885"/>
            <a:chExt cx="843" cy="1379"/>
          </a:xfrm>
        </p:grpSpPr>
        <p:sp>
          <p:nvSpPr>
            <p:cNvPr id="43" name="Oval 9">
              <a:extLst>
                <a:ext uri="{FF2B5EF4-FFF2-40B4-BE49-F238E27FC236}">
                  <a16:creationId xmlns:a16="http://schemas.microsoft.com/office/drawing/2014/main" id="{2C19734F-319E-4188-A59D-3F3742BDBACE}"/>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4" name="Oval 10">
              <a:extLst>
                <a:ext uri="{FF2B5EF4-FFF2-40B4-BE49-F238E27FC236}">
                  <a16:creationId xmlns:a16="http://schemas.microsoft.com/office/drawing/2014/main" id="{B07E5F21-BDB7-4D0F-AC8E-559B249AF75C}"/>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1">
              <a:extLst>
                <a:ext uri="{FF2B5EF4-FFF2-40B4-BE49-F238E27FC236}">
                  <a16:creationId xmlns:a16="http://schemas.microsoft.com/office/drawing/2014/main" id="{F2144B06-94C1-4D02-A789-678AEAE33314}"/>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2">
              <a:extLst>
                <a:ext uri="{FF2B5EF4-FFF2-40B4-BE49-F238E27FC236}">
                  <a16:creationId xmlns:a16="http://schemas.microsoft.com/office/drawing/2014/main" id="{C90E21F0-3704-4CB4-B348-1E8A647F1DD8}"/>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3">
              <a:extLst>
                <a:ext uri="{FF2B5EF4-FFF2-40B4-BE49-F238E27FC236}">
                  <a16:creationId xmlns:a16="http://schemas.microsoft.com/office/drawing/2014/main" id="{86707ADA-B23B-4D0D-8030-F91B570E75A4}"/>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4">
              <a:extLst>
                <a:ext uri="{FF2B5EF4-FFF2-40B4-BE49-F238E27FC236}">
                  <a16:creationId xmlns:a16="http://schemas.microsoft.com/office/drawing/2014/main" id="{04AAFFD7-433F-4F81-91D6-431F3E617EFD}"/>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5">
              <a:extLst>
                <a:ext uri="{FF2B5EF4-FFF2-40B4-BE49-F238E27FC236}">
                  <a16:creationId xmlns:a16="http://schemas.microsoft.com/office/drawing/2014/main" id="{90CE678C-7204-4D31-9309-779906B68301}"/>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6">
              <a:extLst>
                <a:ext uri="{FF2B5EF4-FFF2-40B4-BE49-F238E27FC236}">
                  <a16:creationId xmlns:a16="http://schemas.microsoft.com/office/drawing/2014/main" id="{EF556FA8-FB0E-451E-967A-839742B3A4C9}"/>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7">
              <a:extLst>
                <a:ext uri="{FF2B5EF4-FFF2-40B4-BE49-F238E27FC236}">
                  <a16:creationId xmlns:a16="http://schemas.microsoft.com/office/drawing/2014/main" id="{EE39FC60-97BE-41D8-A1A8-AC99B1E129A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8">
              <a:extLst>
                <a:ext uri="{FF2B5EF4-FFF2-40B4-BE49-F238E27FC236}">
                  <a16:creationId xmlns:a16="http://schemas.microsoft.com/office/drawing/2014/main" id="{38FA4EBE-30AF-4A73-8E69-08831400586C}"/>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9">
              <a:extLst>
                <a:ext uri="{FF2B5EF4-FFF2-40B4-BE49-F238E27FC236}">
                  <a16:creationId xmlns:a16="http://schemas.microsoft.com/office/drawing/2014/main" id="{051E955F-E3F4-45AF-A66D-83C04AA5E3C1}"/>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20">
              <a:extLst>
                <a:ext uri="{FF2B5EF4-FFF2-40B4-BE49-F238E27FC236}">
                  <a16:creationId xmlns:a16="http://schemas.microsoft.com/office/drawing/2014/main" id="{3B6B7525-01D1-4648-A5F6-AC95C2B86459}"/>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1">
              <a:extLst>
                <a:ext uri="{FF2B5EF4-FFF2-40B4-BE49-F238E27FC236}">
                  <a16:creationId xmlns:a16="http://schemas.microsoft.com/office/drawing/2014/main" id="{058AC902-DAE6-41D6-AA94-60B049D2BD04}"/>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2">
              <a:extLst>
                <a:ext uri="{FF2B5EF4-FFF2-40B4-BE49-F238E27FC236}">
                  <a16:creationId xmlns:a16="http://schemas.microsoft.com/office/drawing/2014/main" id="{3E6A9688-F0BA-4A90-88AE-C94156B903C4}"/>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3">
              <a:extLst>
                <a:ext uri="{FF2B5EF4-FFF2-40B4-BE49-F238E27FC236}">
                  <a16:creationId xmlns:a16="http://schemas.microsoft.com/office/drawing/2014/main" id="{2E39915D-6E04-4D3C-912B-4618B520A2DF}"/>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4">
              <a:extLst>
                <a:ext uri="{FF2B5EF4-FFF2-40B4-BE49-F238E27FC236}">
                  <a16:creationId xmlns:a16="http://schemas.microsoft.com/office/drawing/2014/main" id="{36D408CA-616C-4EDC-B5CA-BBE6D44AD2A9}"/>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5">
              <a:extLst>
                <a:ext uri="{FF2B5EF4-FFF2-40B4-BE49-F238E27FC236}">
                  <a16:creationId xmlns:a16="http://schemas.microsoft.com/office/drawing/2014/main" id="{401D89AD-F76D-4353-A0E7-3702DC0CC442}"/>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6">
              <a:extLst>
                <a:ext uri="{FF2B5EF4-FFF2-40B4-BE49-F238E27FC236}">
                  <a16:creationId xmlns:a16="http://schemas.microsoft.com/office/drawing/2014/main" id="{76932A69-5D7B-4B3A-89EF-2B7DCAB9FD65}"/>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7">
              <a:extLst>
                <a:ext uri="{FF2B5EF4-FFF2-40B4-BE49-F238E27FC236}">
                  <a16:creationId xmlns:a16="http://schemas.microsoft.com/office/drawing/2014/main" id="{35954BBC-6C9F-42D7-9FD1-E3F66EB4A9BE}"/>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8">
              <a:extLst>
                <a:ext uri="{FF2B5EF4-FFF2-40B4-BE49-F238E27FC236}">
                  <a16:creationId xmlns:a16="http://schemas.microsoft.com/office/drawing/2014/main" id="{03E55466-DE95-474E-BA29-93646AF4DC39}"/>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9">
              <a:extLst>
                <a:ext uri="{FF2B5EF4-FFF2-40B4-BE49-F238E27FC236}">
                  <a16:creationId xmlns:a16="http://schemas.microsoft.com/office/drawing/2014/main" id="{4E186B70-F9F4-4CDA-844D-21BFE2DBFDAF}"/>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30">
              <a:extLst>
                <a:ext uri="{FF2B5EF4-FFF2-40B4-BE49-F238E27FC236}">
                  <a16:creationId xmlns:a16="http://schemas.microsoft.com/office/drawing/2014/main" id="{3466652F-B3AA-44F4-964F-9CE8E88254D7}"/>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1">
              <a:extLst>
                <a:ext uri="{FF2B5EF4-FFF2-40B4-BE49-F238E27FC236}">
                  <a16:creationId xmlns:a16="http://schemas.microsoft.com/office/drawing/2014/main" id="{67E3ADB8-C569-406E-AA7E-82CB67B54EBA}"/>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2">
              <a:extLst>
                <a:ext uri="{FF2B5EF4-FFF2-40B4-BE49-F238E27FC236}">
                  <a16:creationId xmlns:a16="http://schemas.microsoft.com/office/drawing/2014/main" id="{7831E6F3-37CE-4BAE-9631-70D2D0D980AA}"/>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3">
              <a:extLst>
                <a:ext uri="{FF2B5EF4-FFF2-40B4-BE49-F238E27FC236}">
                  <a16:creationId xmlns:a16="http://schemas.microsoft.com/office/drawing/2014/main" id="{8D39A5FF-16C6-4BFF-B573-A2DC1B98420F}"/>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4">
              <a:extLst>
                <a:ext uri="{FF2B5EF4-FFF2-40B4-BE49-F238E27FC236}">
                  <a16:creationId xmlns:a16="http://schemas.microsoft.com/office/drawing/2014/main" id="{A21AF18C-1D9E-4245-AE96-BE676DD5EA39}"/>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5">
              <a:extLst>
                <a:ext uri="{FF2B5EF4-FFF2-40B4-BE49-F238E27FC236}">
                  <a16:creationId xmlns:a16="http://schemas.microsoft.com/office/drawing/2014/main" id="{8A8D28E3-4FDC-4F6D-9000-0262DED5F318}"/>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6">
              <a:extLst>
                <a:ext uri="{FF2B5EF4-FFF2-40B4-BE49-F238E27FC236}">
                  <a16:creationId xmlns:a16="http://schemas.microsoft.com/office/drawing/2014/main" id="{FFF3832A-19D7-4D2D-ADC6-1974F76CA582}"/>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7">
              <a:extLst>
                <a:ext uri="{FF2B5EF4-FFF2-40B4-BE49-F238E27FC236}">
                  <a16:creationId xmlns:a16="http://schemas.microsoft.com/office/drawing/2014/main" id="{FB9DBA4E-B739-4FF0-818E-2F3F3F11A96A}"/>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8">
              <a:extLst>
                <a:ext uri="{FF2B5EF4-FFF2-40B4-BE49-F238E27FC236}">
                  <a16:creationId xmlns:a16="http://schemas.microsoft.com/office/drawing/2014/main" id="{97ABBD8D-6FAF-4663-8B4E-B30F6A660428}"/>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9">
              <a:extLst>
                <a:ext uri="{FF2B5EF4-FFF2-40B4-BE49-F238E27FC236}">
                  <a16:creationId xmlns:a16="http://schemas.microsoft.com/office/drawing/2014/main" id="{DE7AD9C3-0ED1-4351-8D5E-01F5C001A1AC}"/>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4" name="Rectangle 3">
            <a:extLst>
              <a:ext uri="{FF2B5EF4-FFF2-40B4-BE49-F238E27FC236}">
                <a16:creationId xmlns:a16="http://schemas.microsoft.com/office/drawing/2014/main" id="{B9D8BE2D-A1DD-49DE-8143-97799F966189}"/>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5" name="Rectangle 4">
            <a:extLst>
              <a:ext uri="{FF2B5EF4-FFF2-40B4-BE49-F238E27FC236}">
                <a16:creationId xmlns:a16="http://schemas.microsoft.com/office/drawing/2014/main" id="{77E05B20-5C14-46F1-AC9F-9B3F44B0D8CD}"/>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6" name="Picture 75" descr="A city skyline with tall buildings&#10;&#10;Description automatically generated with low confidence">
            <a:extLst>
              <a:ext uri="{FF2B5EF4-FFF2-40B4-BE49-F238E27FC236}">
                <a16:creationId xmlns:a16="http://schemas.microsoft.com/office/drawing/2014/main" id="{19DE58AB-D16E-49D0-8DE0-63ECDB2107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7" name="Line 40">
            <a:extLst>
              <a:ext uri="{FF2B5EF4-FFF2-40B4-BE49-F238E27FC236}">
                <a16:creationId xmlns:a16="http://schemas.microsoft.com/office/drawing/2014/main" id="{92D099D5-682B-4CE0-ADE4-70A816E56CAB}"/>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 name="Rectangle 6">
            <a:extLst>
              <a:ext uri="{FF2B5EF4-FFF2-40B4-BE49-F238E27FC236}">
                <a16:creationId xmlns:a16="http://schemas.microsoft.com/office/drawing/2014/main" id="{62D417BE-F230-439C-A1CE-E6FC3973BEA9}"/>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79473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1BF089D-9105-4004-A1E0-361E529B3470}" type="datetime1">
              <a:rPr lang="en-US" smtClean="0"/>
              <a:t>8/15/2023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7B36733-6429-48EB-8343-85CD06A58780}" type="slidenum">
              <a:rPr lang="en-US" altLang="en-US"/>
              <a:pPr>
                <a:defRPr/>
              </a:pPr>
              <a:t>‹#›</a:t>
            </a:fld>
            <a:endParaRPr lang="en-US" altLang="en-US" dirty="0"/>
          </a:p>
        </p:txBody>
      </p:sp>
    </p:spTree>
    <p:extLst>
      <p:ext uri="{BB962C8B-B14F-4D97-AF65-F5344CB8AC3E}">
        <p14:creationId xmlns:p14="http://schemas.microsoft.com/office/powerpoint/2010/main" val="14981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DCC8F3A-AE80-4A8A-922A-128295902A5C}" type="datetime1">
              <a:rPr lang="en-US" smtClean="0"/>
              <a:t>8/15/2023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694F11F-2697-4F92-A2C8-1AA177B73216}" type="slidenum">
              <a:rPr lang="en-US" altLang="en-US"/>
              <a:pPr>
                <a:defRPr/>
              </a:pPr>
              <a:t>‹#›</a:t>
            </a:fld>
            <a:endParaRPr lang="en-US" altLang="en-US" dirty="0"/>
          </a:p>
        </p:txBody>
      </p:sp>
    </p:spTree>
    <p:extLst>
      <p:ext uri="{BB962C8B-B14F-4D97-AF65-F5344CB8AC3E}">
        <p14:creationId xmlns:p14="http://schemas.microsoft.com/office/powerpoint/2010/main" val="249310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BAA0150-2742-4EA3-B9ED-EA570FB871A2}" type="datetime1">
              <a:rPr lang="en-US" smtClean="0"/>
              <a:t>8/15/2023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4773FF61-F4E9-4123-B6AF-201BC82A0194}" type="slidenum">
              <a:rPr lang="en-US" altLang="en-US"/>
              <a:pPr>
                <a:defRPr/>
              </a:pPr>
              <a:t>‹#›</a:t>
            </a:fld>
            <a:endParaRPr lang="en-US" altLang="en-US" dirty="0"/>
          </a:p>
        </p:txBody>
      </p:sp>
    </p:spTree>
    <p:extLst>
      <p:ext uri="{BB962C8B-B14F-4D97-AF65-F5344CB8AC3E}">
        <p14:creationId xmlns:p14="http://schemas.microsoft.com/office/powerpoint/2010/main" val="3045891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65320D67-F411-48C4-A789-6B32AABDDA05}" type="datetime1">
              <a:rPr lang="en-US" smtClean="0"/>
              <a:t>8/15/2023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8643C53-5634-46E8-9866-13612EB8B71C}" type="slidenum">
              <a:rPr lang="en-US" altLang="en-US"/>
              <a:pPr>
                <a:defRPr/>
              </a:pPr>
              <a:t>‹#›</a:t>
            </a:fld>
            <a:endParaRPr lang="en-US" altLang="en-US" dirty="0"/>
          </a:p>
        </p:txBody>
      </p:sp>
    </p:spTree>
    <p:extLst>
      <p:ext uri="{BB962C8B-B14F-4D97-AF65-F5344CB8AC3E}">
        <p14:creationId xmlns:p14="http://schemas.microsoft.com/office/powerpoint/2010/main" val="137499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1F3A4BD2-6E6B-44EB-B06F-81EAB0856124}" type="datetime1">
              <a:rPr lang="en-US" smtClean="0"/>
              <a:t>8/15/2023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7905E196-56C6-4301-8665-BC2965E2E4F7}" type="slidenum">
              <a:rPr lang="en-US" altLang="en-US"/>
              <a:pPr>
                <a:defRPr/>
              </a:pPr>
              <a:t>‹#›</a:t>
            </a:fld>
            <a:endParaRPr lang="en-US" altLang="en-US" dirty="0"/>
          </a:p>
        </p:txBody>
      </p:sp>
    </p:spTree>
    <p:extLst>
      <p:ext uri="{BB962C8B-B14F-4D97-AF65-F5344CB8AC3E}">
        <p14:creationId xmlns:p14="http://schemas.microsoft.com/office/powerpoint/2010/main" val="14011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EEF3AF84-A2AD-4FA3-A0F2-5B155EB4AE5F}" type="datetime1">
              <a:rPr lang="en-US" smtClean="0"/>
              <a:t>8/15/2023</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83911F2D-A79E-49A4-B269-8A3F2982665A}" type="slidenum">
              <a:rPr lang="en-US" altLang="en-US"/>
              <a:pPr>
                <a:defRPr/>
              </a:pPr>
              <a:t>‹#›</a:t>
            </a:fld>
            <a:endParaRPr lang="en-US" altLang="en-US" dirty="0"/>
          </a:p>
        </p:txBody>
      </p:sp>
    </p:spTree>
    <p:extLst>
      <p:ext uri="{BB962C8B-B14F-4D97-AF65-F5344CB8AC3E}">
        <p14:creationId xmlns:p14="http://schemas.microsoft.com/office/powerpoint/2010/main" val="168148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42A352AD-B645-4FF4-A38D-23C32DE40EC2}" type="datetime1">
              <a:rPr lang="en-US" smtClean="0"/>
              <a:t>8/15/2023</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4764DE9E-DF0F-4589-A115-EE7338EDF10A}" type="slidenum">
              <a:rPr lang="en-US" altLang="en-US"/>
              <a:pPr>
                <a:defRPr/>
              </a:pPr>
              <a:t>‹#›</a:t>
            </a:fld>
            <a:endParaRPr lang="en-US" altLang="en-US" dirty="0"/>
          </a:p>
        </p:txBody>
      </p:sp>
    </p:spTree>
    <p:extLst>
      <p:ext uri="{BB962C8B-B14F-4D97-AF65-F5344CB8AC3E}">
        <p14:creationId xmlns:p14="http://schemas.microsoft.com/office/powerpoint/2010/main" val="115163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B0CBE10-C0B4-478B-A674-4967EB705E8A}" type="datetime1">
              <a:rPr lang="en-US" smtClean="0"/>
              <a:t>8/15/2023</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785CE35C-1C9F-4188-92C1-63770C0A2671}" type="slidenum">
              <a:rPr lang="en-US" altLang="en-US"/>
              <a:pPr>
                <a:defRPr/>
              </a:pPr>
              <a:t>‹#›</a:t>
            </a:fld>
            <a:endParaRPr lang="en-US" altLang="en-US" dirty="0"/>
          </a:p>
        </p:txBody>
      </p:sp>
    </p:spTree>
    <p:extLst>
      <p:ext uri="{BB962C8B-B14F-4D97-AF65-F5344CB8AC3E}">
        <p14:creationId xmlns:p14="http://schemas.microsoft.com/office/powerpoint/2010/main" val="26066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2C5B326-5479-4441-8E38-8BC445178E4D}" type="datetime1">
              <a:rPr lang="en-US" smtClean="0"/>
              <a:t>8/15/2023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937DF0A-01D5-43B5-86A9-B4D1563225DD}" type="slidenum">
              <a:rPr lang="en-US" altLang="en-US"/>
              <a:pPr>
                <a:defRPr/>
              </a:pPr>
              <a:t>‹#›</a:t>
            </a:fld>
            <a:endParaRPr lang="en-US" altLang="en-US" dirty="0"/>
          </a:p>
        </p:txBody>
      </p:sp>
    </p:spTree>
    <p:extLst>
      <p:ext uri="{BB962C8B-B14F-4D97-AF65-F5344CB8AC3E}">
        <p14:creationId xmlns:p14="http://schemas.microsoft.com/office/powerpoint/2010/main" val="29314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4EC6752-326E-4AE2-AD50-C7514148F944}" type="datetime1">
              <a:rPr lang="en-US" smtClean="0"/>
              <a:t>8/15/2023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E53716D-4E9B-4CE0-B041-3AE37BD64244}" type="slidenum">
              <a:rPr lang="en-US" altLang="en-US"/>
              <a:pPr>
                <a:defRPr/>
              </a:pPr>
              <a:t>‹#›</a:t>
            </a:fld>
            <a:endParaRPr lang="en-US" altLang="en-US" dirty="0"/>
          </a:p>
        </p:txBody>
      </p:sp>
    </p:spTree>
    <p:extLst>
      <p:ext uri="{BB962C8B-B14F-4D97-AF65-F5344CB8AC3E}">
        <p14:creationId xmlns:p14="http://schemas.microsoft.com/office/powerpoint/2010/main" val="260483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3B180C76-131F-4437-88EE-47CBE4E6E801}" type="datetime1">
              <a:rPr lang="en-US" smtClean="0"/>
              <a:t>8/15/2023</a:t>
            </a:fld>
            <a:endParaRPr lang="en-US" altLang="en-US" dirty="0"/>
          </a:p>
        </p:txBody>
      </p:sp>
      <p:sp>
        <p:nvSpPr>
          <p:cNvPr id="7271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27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CB4170C2-2BCD-4EE9-940C-15A2525D2C19}"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Three</a:t>
            </a:r>
          </a:p>
        </p:txBody>
      </p:sp>
      <p:sp>
        <p:nvSpPr>
          <p:cNvPr id="3075" name="Rectangle 5"/>
          <p:cNvSpPr>
            <a:spLocks noGrp="1" noChangeArrowheads="1"/>
          </p:cNvSpPr>
          <p:nvPr>
            <p:ph type="subTitle" idx="1"/>
          </p:nvPr>
        </p:nvSpPr>
        <p:spPr/>
        <p:txBody>
          <a:bodyPr/>
          <a:lstStyle/>
          <a:p>
            <a:pPr eaLnBrk="1" hangingPunct="1"/>
            <a:r>
              <a:rPr lang="en-US" altLang="en-US" sz="5500" dirty="0"/>
              <a:t>Interest Rates and Security Valuation</a:t>
            </a:r>
          </a:p>
        </p:txBody>
      </p:sp>
      <p:sp>
        <p:nvSpPr>
          <p:cNvPr id="4" name="Content Placeholder 1">
            <a:extLst>
              <a:ext uri="{FF2B5EF4-FFF2-40B4-BE49-F238E27FC236}">
                <a16:creationId xmlns:a16="http://schemas.microsoft.com/office/drawing/2014/main" id="{957EC934-200D-4306-9889-B6F481495FBB}"/>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©McGraw-Hill LLC. All rights reserved. No reproduction or distribution without the prior written consent of McGraw-Hill.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chor="ctr"/>
          <a:lstStyle/>
          <a:p>
            <a:pPr eaLnBrk="1" hangingPunct="1"/>
            <a:r>
              <a:rPr lang="en-US" altLang="en-US" sz="3500" dirty="0"/>
              <a:t>Description of a Premium, Discount, and Par Bond</a:t>
            </a:r>
          </a:p>
        </p:txBody>
      </p:sp>
      <p:pic>
        <p:nvPicPr>
          <p:cNvPr id="7" name="Content Placeholder 6" descr="Text&#10;&#10;Description automatically generated with medium confidence">
            <a:extLst>
              <a:ext uri="{FF2B5EF4-FFF2-40B4-BE49-F238E27FC236}">
                <a16:creationId xmlns:a16="http://schemas.microsoft.com/office/drawing/2014/main" id="{2698976B-6918-4BD2-A462-DF2D55D33E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7736" y="2205782"/>
            <a:ext cx="8280513" cy="3630963"/>
          </a:xfrm>
        </p:spPr>
      </p:pic>
      <p:sp>
        <p:nvSpPr>
          <p:cNvPr id="5" name="Footer Placeholder 3">
            <a:extLst>
              <a:ext uri="{FF2B5EF4-FFF2-40B4-BE49-F238E27FC236}">
                <a16:creationId xmlns:a16="http://schemas.microsoft.com/office/drawing/2014/main" id="{55369FA4-6A09-429B-A89F-BE8FE5ACA9F1}"/>
              </a:ext>
            </a:extLst>
          </p:cNvPr>
          <p:cNvSpPr>
            <a:spLocks noGrp="1"/>
          </p:cNvSpPr>
          <p:nvPr>
            <p:ph type="ftr" sz="quarter" idx="11"/>
          </p:nvPr>
        </p:nvSpPr>
        <p:spPr>
          <a:xfrm>
            <a:off x="1003014" y="6248400"/>
            <a:ext cx="7137971" cy="4572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89EA0CE4-2C0B-45AE-82BE-967D9B9680BC}"/>
              </a:ext>
            </a:extLst>
          </p:cNvPr>
          <p:cNvSpPr>
            <a:spLocks noGrp="1"/>
          </p:cNvSpPr>
          <p:nvPr>
            <p:ph type="sldNum" sz="quarter" idx="12"/>
          </p:nvPr>
        </p:nvSpPr>
        <p:spPr/>
        <p:txBody>
          <a:bodyPr/>
          <a:lstStyle/>
          <a:p>
            <a:pPr>
              <a:defRPr/>
            </a:pPr>
            <a:r>
              <a:rPr lang="en-US" altLang="en-US" dirty="0"/>
              <a:t>3-</a:t>
            </a:r>
            <a:fld id="{50570873-5802-4945-8C73-C2B4359A39C0}" type="slidenum">
              <a:rPr lang="en-US" altLang="en-US" smtClean="0"/>
              <a:pPr>
                <a:defRPr/>
              </a:pPr>
              <a:t>10</a:t>
            </a:fld>
            <a:endParaRPr lang="en-US" altLang="en-US" dirty="0"/>
          </a:p>
        </p:txBody>
      </p:sp>
    </p:spTree>
    <p:extLst>
      <p:ext uri="{BB962C8B-B14F-4D97-AF65-F5344CB8AC3E}">
        <p14:creationId xmlns:p14="http://schemas.microsoft.com/office/powerpoint/2010/main" val="8860016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nchor="ctr"/>
          <a:lstStyle/>
          <a:p>
            <a:pPr eaLnBrk="1" hangingPunct="1"/>
            <a:r>
              <a:rPr lang="en-US" altLang="en-US" sz="3500" dirty="0"/>
              <a:t>Bond Valuation Formula Used to Calculate Yield to Maturity</a:t>
            </a:r>
          </a:p>
        </p:txBody>
      </p:sp>
      <p:sp>
        <p:nvSpPr>
          <p:cNvPr id="9220" name="Rectangle 3"/>
          <p:cNvSpPr>
            <a:spLocks noGrp="1" noChangeArrowheads="1"/>
          </p:cNvSpPr>
          <p:nvPr>
            <p:ph type="body" sz="half" idx="4294967295"/>
          </p:nvPr>
        </p:nvSpPr>
        <p:spPr>
          <a:xfrm>
            <a:off x="324853" y="1707396"/>
            <a:ext cx="8169442" cy="47535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return, or yield, the bond holder will earn on the bond if he or she buys it at its current market price, receives all coupon and principal payments as promised, and holds the bond until maturity is the </a:t>
            </a:r>
            <a:r>
              <a:rPr lang="en-US" altLang="en-US" sz="2500" b="1" dirty="0"/>
              <a:t>yield to maturity (ytm)</a:t>
            </a:r>
          </a:p>
          <a:p>
            <a:pPr eaLnBrk="1" hangingPunct="1"/>
            <a:r>
              <a:rPr lang="en-US" altLang="en-US" sz="2500" dirty="0"/>
              <a:t>YTM may be solved for as follows:</a:t>
            </a:r>
          </a:p>
        </p:txBody>
      </p:sp>
      <p:sp>
        <p:nvSpPr>
          <p:cNvPr id="5" name="Footer Placeholder 3">
            <a:extLst>
              <a:ext uri="{FF2B5EF4-FFF2-40B4-BE49-F238E27FC236}">
                <a16:creationId xmlns:a16="http://schemas.microsoft.com/office/drawing/2014/main" id="{55369FA4-6A09-429B-A89F-BE8FE5ACA9F1}"/>
              </a:ext>
            </a:extLst>
          </p:cNvPr>
          <p:cNvSpPr>
            <a:spLocks noGrp="1"/>
          </p:cNvSpPr>
          <p:nvPr>
            <p:ph type="ftr" sz="quarter" idx="11"/>
          </p:nvPr>
        </p:nvSpPr>
        <p:spPr>
          <a:xfrm>
            <a:off x="828942" y="6553200"/>
            <a:ext cx="7209890"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89EA0CE4-2C0B-45AE-82BE-967D9B9680BC}"/>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11</a:t>
            </a:fld>
            <a:endParaRPr lang="en-US" altLang="en-US" dirty="0"/>
          </a:p>
        </p:txBody>
      </p:sp>
      <p:pic>
        <p:nvPicPr>
          <p:cNvPr id="2" name="Picture 1">
            <a:extLst>
              <a:ext uri="{FF2B5EF4-FFF2-40B4-BE49-F238E27FC236}">
                <a16:creationId xmlns:a16="http://schemas.microsoft.com/office/drawing/2014/main" id="{6115BF62-CFD0-462F-B187-D33CD4F64A2C}"/>
              </a:ext>
            </a:extLst>
          </p:cNvPr>
          <p:cNvPicPr>
            <a:picLocks noChangeAspect="1"/>
          </p:cNvPicPr>
          <p:nvPr/>
        </p:nvPicPr>
        <p:blipFill>
          <a:blip r:embed="rId3"/>
          <a:stretch>
            <a:fillRect/>
          </a:stretch>
        </p:blipFill>
        <p:spPr>
          <a:xfrm>
            <a:off x="457200" y="4120273"/>
            <a:ext cx="7953375" cy="2286000"/>
          </a:xfrm>
          <a:prstGeom prst="rect">
            <a:avLst/>
          </a:prstGeom>
        </p:spPr>
      </p:pic>
    </p:spTree>
    <p:extLst>
      <p:ext uri="{BB962C8B-B14F-4D97-AF65-F5344CB8AC3E}">
        <p14:creationId xmlns:p14="http://schemas.microsoft.com/office/powerpoint/2010/main" val="30501659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p:txBody>
          <a:bodyPr anchor="ctr"/>
          <a:lstStyle/>
          <a:p>
            <a:pPr eaLnBrk="1" hangingPunct="1"/>
            <a:r>
              <a:rPr lang="en-US" altLang="en-US" sz="3500" dirty="0"/>
              <a:t>Equity Valuation</a:t>
            </a:r>
          </a:p>
        </p:txBody>
      </p:sp>
      <p:sp>
        <p:nvSpPr>
          <p:cNvPr id="10244"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Valuation process for an equity instrument (such as preferred or common stock) involves finding the present value of an infinite series of cash flows on the equity discounted at an appropriate interest rate </a:t>
            </a:r>
          </a:p>
          <a:p>
            <a:pPr lvl="1" eaLnBrk="1" hangingPunct="1"/>
            <a:r>
              <a:rPr lang="en-US" sz="2200" dirty="0"/>
              <a:t>Cash flows from holding equity come from dividends paid out by the firm over the life of the stock </a:t>
            </a:r>
          </a:p>
          <a:p>
            <a:pPr eaLnBrk="1" hangingPunct="1"/>
            <a:r>
              <a:rPr lang="en-US" sz="2500" dirty="0"/>
              <a:t>These variables are often used in equity valuation:</a:t>
            </a:r>
          </a:p>
        </p:txBody>
      </p:sp>
      <p:sp>
        <p:nvSpPr>
          <p:cNvPr id="6" name="Footer Placeholder 3">
            <a:extLst>
              <a:ext uri="{FF2B5EF4-FFF2-40B4-BE49-F238E27FC236}">
                <a16:creationId xmlns:a16="http://schemas.microsoft.com/office/drawing/2014/main" id="{6D08B8C5-3B97-4A9C-8F99-BDF6EAC60B4E}"/>
              </a:ext>
            </a:extLst>
          </p:cNvPr>
          <p:cNvSpPr txBox="1">
            <a:spLocks/>
          </p:cNvSpPr>
          <p:nvPr/>
        </p:nvSpPr>
        <p:spPr bwMode="auto">
          <a:xfrm>
            <a:off x="628008" y="6553200"/>
            <a:ext cx="720218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885AAD51-E9B1-4C9D-A312-CF111C459C3A}"/>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12</a:t>
            </a:fld>
            <a:endParaRPr lang="en-US" altLang="en-US" dirty="0"/>
          </a:p>
        </p:txBody>
      </p:sp>
      <p:pic>
        <p:nvPicPr>
          <p:cNvPr id="3" name="Picture 2">
            <a:extLst>
              <a:ext uri="{FF2B5EF4-FFF2-40B4-BE49-F238E27FC236}">
                <a16:creationId xmlns:a16="http://schemas.microsoft.com/office/drawing/2014/main" id="{407A5286-4F14-4A8B-92EE-95D42E94FE2A}"/>
              </a:ext>
            </a:extLst>
          </p:cNvPr>
          <p:cNvPicPr>
            <a:picLocks noChangeAspect="1"/>
          </p:cNvPicPr>
          <p:nvPr/>
        </p:nvPicPr>
        <p:blipFill>
          <a:blip r:embed="rId3"/>
          <a:stretch>
            <a:fillRect/>
          </a:stretch>
        </p:blipFill>
        <p:spPr>
          <a:xfrm>
            <a:off x="963904" y="4630116"/>
            <a:ext cx="7216191" cy="1350582"/>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Equity Valuation (Continued)</a:t>
            </a:r>
          </a:p>
        </p:txBody>
      </p:sp>
      <p:sp>
        <p:nvSpPr>
          <p:cNvPr id="11268" name="Rectangle 3"/>
          <p:cNvSpPr>
            <a:spLocks noGrp="1" noChangeArrowheads="1"/>
          </p:cNvSpPr>
          <p:nvPr>
            <p:ph type="body" sz="half" idx="4294967295"/>
          </p:nvPr>
        </p:nvSpPr>
        <p:spPr>
          <a:xfrm>
            <a:off x="501315" y="1743325"/>
            <a:ext cx="8482263" cy="469356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Present value methodology applies time value of money to evaluate a stock’s cash flows over its life as follows: </a:t>
            </a:r>
          </a:p>
          <a:p>
            <a:pPr marL="0" indent="0" eaLnBrk="1" hangingPunct="1">
              <a:buNone/>
            </a:pPr>
            <a:endParaRPr lang="en-US" altLang="en-US" sz="2500" dirty="0"/>
          </a:p>
          <a:p>
            <a:pPr marL="0" indent="0" eaLnBrk="1" hangingPunct="1">
              <a:buNone/>
            </a:pPr>
            <a:endParaRPr lang="en-US" altLang="en-US" sz="2500" dirty="0"/>
          </a:p>
          <a:p>
            <a:pPr eaLnBrk="1" hangingPunct="1"/>
            <a:r>
              <a:rPr lang="en-US" sz="2500" dirty="0"/>
              <a:t>The price of a stock is equal to the present value of its future dividends (</a:t>
            </a:r>
            <a:r>
              <a:rPr lang="en-US" sz="2500" i="1" dirty="0"/>
              <a:t>Div</a:t>
            </a:r>
            <a:r>
              <a:rPr lang="en-US" sz="2500" i="1" baseline="-25000" dirty="0"/>
              <a:t>t</a:t>
            </a:r>
            <a:r>
              <a:rPr lang="en-US" sz="2500" dirty="0"/>
              <a:t>), whose values are uncertain</a:t>
            </a:r>
          </a:p>
          <a:p>
            <a:pPr eaLnBrk="1" hangingPunct="1"/>
            <a:r>
              <a:rPr lang="en-US" sz="2500" dirty="0"/>
              <a:t>Common assumptions made regarding expected pattern of uncertain flow of dividends over life of the stock  </a:t>
            </a:r>
          </a:p>
          <a:p>
            <a:pPr marL="801687" lvl="1" indent="-457200" eaLnBrk="1" hangingPunct="1">
              <a:buFont typeface="+mj-lt"/>
              <a:buAutoNum type="arabicPeriod"/>
            </a:pPr>
            <a:r>
              <a:rPr lang="en-US" sz="2200" dirty="0"/>
              <a:t>Zero growth in dividends over (infinite) life of stock </a:t>
            </a:r>
          </a:p>
          <a:p>
            <a:pPr marL="801687" lvl="1" indent="-457200" eaLnBrk="1" hangingPunct="1">
              <a:buFont typeface="+mj-lt"/>
              <a:buAutoNum type="arabicPeriod"/>
            </a:pPr>
            <a:r>
              <a:rPr lang="en-US" sz="2200" dirty="0"/>
              <a:t>Constant growth rate in dividends over (infinite) life of stock</a:t>
            </a:r>
          </a:p>
          <a:p>
            <a:pPr marL="801687" lvl="1" indent="-457200" eaLnBrk="1" hangingPunct="1">
              <a:buFont typeface="+mj-lt"/>
              <a:buAutoNum type="arabicPeriod"/>
            </a:pPr>
            <a:r>
              <a:rPr lang="en-US" sz="2200" dirty="0"/>
              <a:t>Nonconstant growth in dividends over (infinite) life of stock  </a:t>
            </a:r>
            <a:endParaRPr lang="en-US" altLang="en-US" sz="2200" dirty="0"/>
          </a:p>
          <a:p>
            <a:pPr marL="514350" indent="-514350" eaLnBrk="1" hangingPunct="1">
              <a:buFont typeface="+mj-lt"/>
              <a:buAutoNum type="arabicPeriod"/>
            </a:pPr>
            <a:endParaRPr lang="en-US" altLang="en-US" sz="2600" dirty="0"/>
          </a:p>
          <a:p>
            <a:pPr marL="457200" indent="-457200" eaLnBrk="1" hangingPunct="1">
              <a:buFont typeface="+mj-lt"/>
              <a:buAutoNum type="arabicPeriod"/>
            </a:pPr>
            <a:endParaRPr lang="en-US" altLang="en-US" sz="2200" dirty="0"/>
          </a:p>
          <a:p>
            <a:pPr eaLnBrk="1" hangingPunct="1">
              <a:buFont typeface="Wingdings" pitchFamily="2" charset="2"/>
              <a:buNone/>
            </a:pPr>
            <a:r>
              <a:rPr lang="en-US" altLang="en-US" sz="2200" dirty="0"/>
              <a:t>		</a:t>
            </a:r>
          </a:p>
        </p:txBody>
      </p:sp>
      <p:pic>
        <p:nvPicPr>
          <p:cNvPr id="3" name="Picture 2">
            <a:extLst>
              <a:ext uri="{FF2B5EF4-FFF2-40B4-BE49-F238E27FC236}">
                <a16:creationId xmlns:a16="http://schemas.microsoft.com/office/drawing/2014/main" id="{989D4441-3A7A-4E0B-B381-C7F767A1162A}"/>
              </a:ext>
            </a:extLst>
          </p:cNvPr>
          <p:cNvPicPr>
            <a:picLocks noChangeAspect="1"/>
          </p:cNvPicPr>
          <p:nvPr/>
        </p:nvPicPr>
        <p:blipFill>
          <a:blip r:embed="rId3"/>
          <a:stretch>
            <a:fillRect/>
          </a:stretch>
        </p:blipFill>
        <p:spPr>
          <a:xfrm>
            <a:off x="2167092" y="2579876"/>
            <a:ext cx="4809815" cy="1001086"/>
          </a:xfrm>
          <a:prstGeom prst="rect">
            <a:avLst/>
          </a:prstGeom>
        </p:spPr>
      </p:pic>
      <p:sp>
        <p:nvSpPr>
          <p:cNvPr id="7" name="Footer Placeholder 3">
            <a:extLst>
              <a:ext uri="{FF2B5EF4-FFF2-40B4-BE49-F238E27FC236}">
                <a16:creationId xmlns:a16="http://schemas.microsoft.com/office/drawing/2014/main" id="{2F18C090-F1C5-4B50-BB63-DBDF6A54BDE0}"/>
              </a:ext>
            </a:extLst>
          </p:cNvPr>
          <p:cNvSpPr txBox="1">
            <a:spLocks/>
          </p:cNvSpPr>
          <p:nvPr/>
        </p:nvSpPr>
        <p:spPr bwMode="auto">
          <a:xfrm>
            <a:off x="1042826" y="6553200"/>
            <a:ext cx="705834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83472AE8-48CA-4213-9C60-1E624630A25D}"/>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nchor="ctr"/>
          <a:lstStyle/>
          <a:p>
            <a:pPr eaLnBrk="1" hangingPunct="1"/>
            <a:r>
              <a:rPr lang="en-US" altLang="en-US" sz="3500" dirty="0"/>
              <a:t>Zero Growth in Dividends</a:t>
            </a:r>
          </a:p>
        </p:txBody>
      </p:sp>
      <p:sp>
        <p:nvSpPr>
          <p:cNvPr id="12292" name="Rectangle 3"/>
          <p:cNvSpPr>
            <a:spLocks noGrp="1" noChangeArrowheads="1"/>
          </p:cNvSpPr>
          <p:nvPr>
            <p:ph type="body" sz="half" idx="4294967295"/>
          </p:nvPr>
        </p:nvSpPr>
        <p:spPr>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Zero growth in dividends means that dividends are expected to remain at a constant level forever </a:t>
            </a:r>
          </a:p>
          <a:p>
            <a:pPr eaLnBrk="1" hangingPunct="1"/>
            <a:endParaRPr lang="en-US" sz="2500" dirty="0"/>
          </a:p>
          <a:p>
            <a:pPr eaLnBrk="1" hangingPunct="1"/>
            <a:endParaRPr lang="en-US" sz="2500" dirty="0"/>
          </a:p>
          <a:p>
            <a:pPr eaLnBrk="1" hangingPunct="1"/>
            <a:endParaRPr lang="en-US" sz="2500" dirty="0"/>
          </a:p>
          <a:p>
            <a:pPr eaLnBrk="1" hangingPunct="1"/>
            <a:endParaRPr lang="en-US" sz="2500" dirty="0"/>
          </a:p>
          <a:p>
            <a:pPr eaLnBrk="1" hangingPunct="1"/>
            <a:endParaRPr lang="en-US" sz="2500" dirty="0"/>
          </a:p>
          <a:p>
            <a:pPr eaLnBrk="1" hangingPunct="1"/>
            <a:r>
              <a:rPr lang="en-US" sz="2500" dirty="0"/>
              <a:t>In generalized form:</a:t>
            </a:r>
          </a:p>
        </p:txBody>
      </p:sp>
      <p:sp>
        <p:nvSpPr>
          <p:cNvPr id="7" name="Footer Placeholder 3">
            <a:extLst>
              <a:ext uri="{FF2B5EF4-FFF2-40B4-BE49-F238E27FC236}">
                <a16:creationId xmlns:a16="http://schemas.microsoft.com/office/drawing/2014/main" id="{A46EB354-CC14-49A5-974D-F0D243671DE3}"/>
              </a:ext>
            </a:extLst>
          </p:cNvPr>
          <p:cNvSpPr txBox="1">
            <a:spLocks/>
          </p:cNvSpPr>
          <p:nvPr/>
        </p:nvSpPr>
        <p:spPr bwMode="auto">
          <a:xfrm>
            <a:off x="878436" y="6537325"/>
            <a:ext cx="738711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54DFAD1B-FD8E-4C6C-B9BA-5430CC4DEA27}"/>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14</a:t>
            </a:fld>
            <a:endParaRPr lang="en-US" altLang="en-US" dirty="0"/>
          </a:p>
        </p:txBody>
      </p:sp>
      <p:pic>
        <p:nvPicPr>
          <p:cNvPr id="3" name="Picture 2">
            <a:extLst>
              <a:ext uri="{FF2B5EF4-FFF2-40B4-BE49-F238E27FC236}">
                <a16:creationId xmlns:a16="http://schemas.microsoft.com/office/drawing/2014/main" id="{9A64EB9E-C647-4C96-88B8-9B6B5D17F52C}"/>
              </a:ext>
            </a:extLst>
          </p:cNvPr>
          <p:cNvPicPr>
            <a:picLocks noChangeAspect="1"/>
          </p:cNvPicPr>
          <p:nvPr/>
        </p:nvPicPr>
        <p:blipFill>
          <a:blip r:embed="rId3"/>
          <a:stretch>
            <a:fillRect/>
          </a:stretch>
        </p:blipFill>
        <p:spPr>
          <a:xfrm>
            <a:off x="1700210" y="2757487"/>
            <a:ext cx="5743575" cy="847725"/>
          </a:xfrm>
          <a:prstGeom prst="rect">
            <a:avLst/>
          </a:prstGeom>
        </p:spPr>
      </p:pic>
      <p:pic>
        <p:nvPicPr>
          <p:cNvPr id="4" name="Picture 3">
            <a:extLst>
              <a:ext uri="{FF2B5EF4-FFF2-40B4-BE49-F238E27FC236}">
                <a16:creationId xmlns:a16="http://schemas.microsoft.com/office/drawing/2014/main" id="{B76EB81B-54C2-4376-BD6D-7C249038E12E}"/>
              </a:ext>
            </a:extLst>
          </p:cNvPr>
          <p:cNvPicPr>
            <a:picLocks noChangeAspect="1"/>
          </p:cNvPicPr>
          <p:nvPr/>
        </p:nvPicPr>
        <p:blipFill>
          <a:blip r:embed="rId4"/>
          <a:stretch>
            <a:fillRect/>
          </a:stretch>
        </p:blipFill>
        <p:spPr>
          <a:xfrm>
            <a:off x="2119309" y="3699251"/>
            <a:ext cx="4905375" cy="1038225"/>
          </a:xfrm>
          <a:prstGeom prst="rect">
            <a:avLst/>
          </a:prstGeom>
        </p:spPr>
      </p:pic>
      <p:pic>
        <p:nvPicPr>
          <p:cNvPr id="5" name="Picture 4">
            <a:extLst>
              <a:ext uri="{FF2B5EF4-FFF2-40B4-BE49-F238E27FC236}">
                <a16:creationId xmlns:a16="http://schemas.microsoft.com/office/drawing/2014/main" id="{7902B07B-8FE4-4A0D-82A9-BCA713463A74}"/>
              </a:ext>
            </a:extLst>
          </p:cNvPr>
          <p:cNvPicPr>
            <a:picLocks noChangeAspect="1"/>
          </p:cNvPicPr>
          <p:nvPr/>
        </p:nvPicPr>
        <p:blipFill>
          <a:blip r:embed="rId5"/>
          <a:stretch>
            <a:fillRect/>
          </a:stretch>
        </p:blipFill>
        <p:spPr>
          <a:xfrm>
            <a:off x="3814762" y="5426242"/>
            <a:ext cx="1514476" cy="588963"/>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nchor="ctr"/>
          <a:lstStyle/>
          <a:p>
            <a:pPr eaLnBrk="1" hangingPunct="1"/>
            <a:r>
              <a:rPr lang="en-US" altLang="en-US" sz="3500" dirty="0"/>
              <a:t>Constant Growth in Dividends</a:t>
            </a:r>
          </a:p>
        </p:txBody>
      </p:sp>
      <p:sp>
        <p:nvSpPr>
          <p:cNvPr id="12292" name="Rectangle 3"/>
          <p:cNvSpPr>
            <a:spLocks noGrp="1" noChangeArrowheads="1"/>
          </p:cNvSpPr>
          <p:nvPr>
            <p:ph type="body" sz="half" idx="4294967295"/>
          </p:nvPr>
        </p:nvSpPr>
        <p:spPr>
          <a:xfrm>
            <a:off x="457200" y="1719263"/>
            <a:ext cx="8229600" cy="465747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Constant growth in dividends means that dividends on a stock are expected to grow at a constant rate, </a:t>
            </a:r>
            <a:r>
              <a:rPr lang="en-US" sz="2500" i="1" dirty="0"/>
              <a:t>g, </a:t>
            </a:r>
            <a:r>
              <a:rPr lang="en-US" sz="2500" dirty="0"/>
              <a:t>each year into the future </a:t>
            </a:r>
          </a:p>
          <a:p>
            <a:pPr eaLnBrk="1" hangingPunct="1"/>
            <a:endParaRPr lang="en-US" sz="2500" dirty="0"/>
          </a:p>
          <a:p>
            <a:pPr marL="0" indent="0" eaLnBrk="1" hangingPunct="1">
              <a:buNone/>
            </a:pPr>
            <a:endParaRPr lang="en-US" sz="2500" dirty="0"/>
          </a:p>
          <a:p>
            <a:pPr marL="0" indent="0" eaLnBrk="1" hangingPunct="1">
              <a:buNone/>
            </a:pPr>
            <a:endParaRPr lang="en-US" sz="2500" dirty="0"/>
          </a:p>
          <a:p>
            <a:pPr eaLnBrk="1" hangingPunct="1"/>
            <a:r>
              <a:rPr lang="en-US" sz="2500" dirty="0"/>
              <a:t>Rate of return on the stock, if it were purchased at a price </a:t>
            </a:r>
            <a:r>
              <a:rPr lang="en-US" sz="2500" i="1" dirty="0"/>
              <a:t>P</a:t>
            </a:r>
            <a:r>
              <a:rPr lang="en-US" sz="2500" baseline="-25000" dirty="0"/>
              <a:t>0</a:t>
            </a:r>
            <a:r>
              <a:rPr lang="en-US" sz="2500" dirty="0"/>
              <a:t>, may be determined as follows:</a:t>
            </a:r>
          </a:p>
        </p:txBody>
      </p:sp>
      <p:sp>
        <p:nvSpPr>
          <p:cNvPr id="7" name="Footer Placeholder 3">
            <a:extLst>
              <a:ext uri="{FF2B5EF4-FFF2-40B4-BE49-F238E27FC236}">
                <a16:creationId xmlns:a16="http://schemas.microsoft.com/office/drawing/2014/main" id="{A46EB354-CC14-49A5-974D-F0D243671DE3}"/>
              </a:ext>
            </a:extLst>
          </p:cNvPr>
          <p:cNvSpPr txBox="1">
            <a:spLocks/>
          </p:cNvSpPr>
          <p:nvPr/>
        </p:nvSpPr>
        <p:spPr bwMode="auto">
          <a:xfrm>
            <a:off x="1177674" y="6553200"/>
            <a:ext cx="67886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54DFAD1B-FD8E-4C6C-B9BA-5430CC4DEA27}"/>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15</a:t>
            </a:fld>
            <a:endParaRPr lang="en-US" altLang="en-US" dirty="0"/>
          </a:p>
        </p:txBody>
      </p:sp>
      <p:pic>
        <p:nvPicPr>
          <p:cNvPr id="6" name="Picture 5">
            <a:extLst>
              <a:ext uri="{FF2B5EF4-FFF2-40B4-BE49-F238E27FC236}">
                <a16:creationId xmlns:a16="http://schemas.microsoft.com/office/drawing/2014/main" id="{28AE856C-5BBB-4BB7-9D89-602A0412D64A}"/>
              </a:ext>
            </a:extLst>
          </p:cNvPr>
          <p:cNvPicPr>
            <a:picLocks noChangeAspect="1"/>
          </p:cNvPicPr>
          <p:nvPr/>
        </p:nvPicPr>
        <p:blipFill>
          <a:blip r:embed="rId3"/>
          <a:stretch>
            <a:fillRect/>
          </a:stretch>
        </p:blipFill>
        <p:spPr>
          <a:xfrm>
            <a:off x="2853835" y="3022726"/>
            <a:ext cx="3436329" cy="1043948"/>
          </a:xfrm>
          <a:prstGeom prst="rect">
            <a:avLst/>
          </a:prstGeom>
        </p:spPr>
      </p:pic>
      <p:pic>
        <p:nvPicPr>
          <p:cNvPr id="9" name="Picture 8">
            <a:extLst>
              <a:ext uri="{FF2B5EF4-FFF2-40B4-BE49-F238E27FC236}">
                <a16:creationId xmlns:a16="http://schemas.microsoft.com/office/drawing/2014/main" id="{781A2469-30A6-42AD-B52D-E7A1A01F1457}"/>
              </a:ext>
            </a:extLst>
          </p:cNvPr>
          <p:cNvPicPr>
            <a:picLocks noChangeAspect="1"/>
          </p:cNvPicPr>
          <p:nvPr/>
        </p:nvPicPr>
        <p:blipFill>
          <a:blip r:embed="rId4"/>
          <a:stretch>
            <a:fillRect/>
          </a:stretch>
        </p:blipFill>
        <p:spPr>
          <a:xfrm>
            <a:off x="2714624" y="5188618"/>
            <a:ext cx="3714750" cy="1028700"/>
          </a:xfrm>
          <a:prstGeom prst="rect">
            <a:avLst/>
          </a:prstGeom>
        </p:spPr>
      </p:pic>
    </p:spTree>
    <p:extLst>
      <p:ext uri="{BB962C8B-B14F-4D97-AF65-F5344CB8AC3E}">
        <p14:creationId xmlns:p14="http://schemas.microsoft.com/office/powerpoint/2010/main" val="21802932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nchor="ctr"/>
          <a:lstStyle/>
          <a:p>
            <a:pPr eaLnBrk="1" hangingPunct="1"/>
            <a:r>
              <a:rPr lang="en-US" altLang="en-US" sz="3500" dirty="0"/>
              <a:t>Supernormal (or Nonconstant) Growth in Dividends</a:t>
            </a:r>
          </a:p>
        </p:txBody>
      </p:sp>
      <p:sp>
        <p:nvSpPr>
          <p:cNvPr id="12292" name="Rectangle 3"/>
          <p:cNvSpPr>
            <a:spLocks noGrp="1" noChangeArrowheads="1"/>
          </p:cNvSpPr>
          <p:nvPr>
            <p:ph type="body" sz="half" idx="4294967295"/>
          </p:nvPr>
        </p:nvSpPr>
        <p:spPr>
          <a:xfrm>
            <a:off x="192505" y="1719262"/>
            <a:ext cx="8819148" cy="471763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Firms often experience periods of supernormal or nonconstant dividend growth, after which dividend growth settles at some constant rate </a:t>
            </a:r>
          </a:p>
          <a:p>
            <a:pPr eaLnBrk="1" hangingPunct="1"/>
            <a:r>
              <a:rPr lang="en-US" sz="2500" dirty="0"/>
              <a:t>To find the present value of a stock experiencing supernormal or nonconstant dividend growth, a three-step process is used:</a:t>
            </a:r>
          </a:p>
          <a:p>
            <a:pPr marL="801687" lvl="1" indent="-457200" eaLnBrk="1" hangingPunct="1">
              <a:buFont typeface="+mj-lt"/>
              <a:buAutoNum type="arabicPeriod"/>
            </a:pPr>
            <a:r>
              <a:rPr lang="en-US" sz="2200" dirty="0"/>
              <a:t>Find the present value of the dividends during the period of supernormal (nonconstant) growth. 	</a:t>
            </a:r>
          </a:p>
          <a:p>
            <a:pPr marL="801687" lvl="1" indent="-457200" eaLnBrk="1" hangingPunct="1">
              <a:buFont typeface="+mj-lt"/>
              <a:buAutoNum type="arabicPeriod"/>
            </a:pPr>
            <a:r>
              <a:rPr lang="en-US" sz="2200" dirty="0"/>
              <a:t>Find the price of the stock at the end of the supernormal (nonconstant) growth period using the constant growth in dividends model. Then, discount this price to a present value. </a:t>
            </a:r>
          </a:p>
          <a:p>
            <a:pPr marL="801687" lvl="1" indent="-457200" eaLnBrk="1" hangingPunct="1">
              <a:buFont typeface="+mj-lt"/>
              <a:buAutoNum type="arabicPeriod"/>
            </a:pPr>
            <a:r>
              <a:rPr lang="en-US" sz="2200" dirty="0"/>
              <a:t>Add the two components of the stock price together. 	</a:t>
            </a:r>
          </a:p>
          <a:p>
            <a:pPr lvl="1" eaLnBrk="1" hangingPunct="1"/>
            <a:endParaRPr lang="en-US" sz="2100" dirty="0"/>
          </a:p>
        </p:txBody>
      </p:sp>
      <p:sp>
        <p:nvSpPr>
          <p:cNvPr id="7" name="Footer Placeholder 3">
            <a:extLst>
              <a:ext uri="{FF2B5EF4-FFF2-40B4-BE49-F238E27FC236}">
                <a16:creationId xmlns:a16="http://schemas.microsoft.com/office/drawing/2014/main" id="{A46EB354-CC14-49A5-974D-F0D243671DE3}"/>
              </a:ext>
            </a:extLst>
          </p:cNvPr>
          <p:cNvSpPr txBox="1">
            <a:spLocks/>
          </p:cNvSpPr>
          <p:nvPr/>
        </p:nvSpPr>
        <p:spPr bwMode="auto">
          <a:xfrm>
            <a:off x="996593" y="6553200"/>
            <a:ext cx="715081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54DFAD1B-FD8E-4C6C-B9BA-5430CC4DEA27}"/>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16</a:t>
            </a:fld>
            <a:endParaRPr lang="en-US" altLang="en-US" dirty="0"/>
          </a:p>
        </p:txBody>
      </p:sp>
    </p:spTree>
    <p:extLst>
      <p:ext uri="{BB962C8B-B14F-4D97-AF65-F5344CB8AC3E}">
        <p14:creationId xmlns:p14="http://schemas.microsoft.com/office/powerpoint/2010/main" val="6980515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nchor="ctr"/>
          <a:lstStyle/>
          <a:p>
            <a:pPr eaLnBrk="1" hangingPunct="1"/>
            <a:r>
              <a:rPr lang="en-US" altLang="en-US" sz="3500" dirty="0"/>
              <a:t>Impact of Interest Rate Changes on Security Values</a:t>
            </a:r>
          </a:p>
        </p:txBody>
      </p:sp>
      <p:sp>
        <p:nvSpPr>
          <p:cNvPr id="12292" name="Rectangle 3"/>
          <p:cNvSpPr>
            <a:spLocks noGrp="1" noChangeArrowheads="1"/>
          </p:cNvSpPr>
          <p:nvPr>
            <p:ph type="body" sz="half" idx="4294967295"/>
          </p:nvPr>
        </p:nvSpPr>
        <p:spPr>
          <a:xfrm>
            <a:off x="192505" y="1719262"/>
            <a:ext cx="8638674" cy="471763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As interest rates increase, present values of bonds (and bond prices) decrease at a decreasing rate</a:t>
            </a:r>
          </a:p>
        </p:txBody>
      </p:sp>
      <p:sp>
        <p:nvSpPr>
          <p:cNvPr id="7" name="Footer Placeholder 3">
            <a:extLst>
              <a:ext uri="{FF2B5EF4-FFF2-40B4-BE49-F238E27FC236}">
                <a16:creationId xmlns:a16="http://schemas.microsoft.com/office/drawing/2014/main" id="{A46EB354-CC14-49A5-974D-F0D243671DE3}"/>
              </a:ext>
            </a:extLst>
          </p:cNvPr>
          <p:cNvSpPr txBox="1">
            <a:spLocks/>
          </p:cNvSpPr>
          <p:nvPr/>
        </p:nvSpPr>
        <p:spPr bwMode="auto">
          <a:xfrm>
            <a:off x="1181528" y="6553200"/>
            <a:ext cx="681947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54DFAD1B-FD8E-4C6C-B9BA-5430CC4DEA27}"/>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17</a:t>
            </a:fld>
            <a:endParaRPr lang="en-US" altLang="en-US" dirty="0"/>
          </a:p>
        </p:txBody>
      </p:sp>
      <p:pic>
        <p:nvPicPr>
          <p:cNvPr id="3" name="Picture 2">
            <a:extLst>
              <a:ext uri="{FF2B5EF4-FFF2-40B4-BE49-F238E27FC236}">
                <a16:creationId xmlns:a16="http://schemas.microsoft.com/office/drawing/2014/main" id="{C761E54B-2AE1-47FE-8AC8-865E0FE20245}"/>
              </a:ext>
            </a:extLst>
          </p:cNvPr>
          <p:cNvPicPr>
            <a:picLocks noChangeAspect="1"/>
          </p:cNvPicPr>
          <p:nvPr/>
        </p:nvPicPr>
        <p:blipFill>
          <a:blip r:embed="rId3"/>
          <a:stretch>
            <a:fillRect/>
          </a:stretch>
        </p:blipFill>
        <p:spPr>
          <a:xfrm>
            <a:off x="1423987" y="2705600"/>
            <a:ext cx="5610225" cy="3683167"/>
          </a:xfrm>
          <a:prstGeom prst="rect">
            <a:avLst/>
          </a:prstGeom>
        </p:spPr>
      </p:pic>
    </p:spTree>
    <p:extLst>
      <p:ext uri="{BB962C8B-B14F-4D97-AF65-F5344CB8AC3E}">
        <p14:creationId xmlns:p14="http://schemas.microsoft.com/office/powerpoint/2010/main" val="12639451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nchor="ctr"/>
          <a:lstStyle/>
          <a:p>
            <a:pPr eaLnBrk="1" hangingPunct="1"/>
            <a:r>
              <a:rPr lang="en-US" altLang="en-US" sz="3500" dirty="0"/>
              <a:t>Impact of Maturity on Security Values</a:t>
            </a:r>
          </a:p>
        </p:txBody>
      </p:sp>
      <p:sp>
        <p:nvSpPr>
          <p:cNvPr id="12292" name="Rectangle 3"/>
          <p:cNvSpPr>
            <a:spLocks noGrp="1" noChangeArrowheads="1"/>
          </p:cNvSpPr>
          <p:nvPr>
            <p:ph type="body" sz="half" idx="4294967295"/>
          </p:nvPr>
        </p:nvSpPr>
        <p:spPr>
          <a:xfrm>
            <a:off x="324852" y="1719262"/>
            <a:ext cx="8494295" cy="471763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A bond’s </a:t>
            </a:r>
            <a:r>
              <a:rPr lang="en-US" sz="2500" b="1" dirty="0"/>
              <a:t>price sensitivity </a:t>
            </a:r>
            <a:r>
              <a:rPr lang="en-US" sz="2500" dirty="0"/>
              <a:t>is measured by the percentage change in its present value for a given change in interest rates </a:t>
            </a:r>
          </a:p>
          <a:p>
            <a:pPr lvl="1" eaLnBrk="1" hangingPunct="1"/>
            <a:r>
              <a:rPr lang="en-US" sz="2200" dirty="0"/>
              <a:t>The shorter the time remaining to maturity, the closer a bond’s price is to its face value </a:t>
            </a:r>
          </a:p>
          <a:p>
            <a:pPr lvl="1" eaLnBrk="1" hangingPunct="1"/>
            <a:r>
              <a:rPr lang="en-US" sz="2200" dirty="0"/>
              <a:t>The further a bond is from maturity, the more sensitive the price of the bond as interest rates change </a:t>
            </a:r>
          </a:p>
          <a:p>
            <a:pPr lvl="1" eaLnBrk="1" hangingPunct="1"/>
            <a:r>
              <a:rPr lang="en-US" sz="2200" dirty="0"/>
              <a:t>Relationship between bond price sensitivity and maturity is not linear </a:t>
            </a:r>
          </a:p>
          <a:p>
            <a:pPr lvl="2" eaLnBrk="1" hangingPunct="1"/>
            <a:r>
              <a:rPr lang="en-US" sz="2000" dirty="0"/>
              <a:t>As the time remaining to maturity on a bond increases, price sensitivity increases but at a </a:t>
            </a:r>
            <a:r>
              <a:rPr lang="en-US" sz="2000" i="1" dirty="0"/>
              <a:t>decreasing</a:t>
            </a:r>
            <a:r>
              <a:rPr lang="en-US" sz="2000" dirty="0"/>
              <a:t> rate </a:t>
            </a:r>
          </a:p>
        </p:txBody>
      </p:sp>
      <p:sp>
        <p:nvSpPr>
          <p:cNvPr id="7" name="Footer Placeholder 3">
            <a:extLst>
              <a:ext uri="{FF2B5EF4-FFF2-40B4-BE49-F238E27FC236}">
                <a16:creationId xmlns:a16="http://schemas.microsoft.com/office/drawing/2014/main" id="{A46EB354-CC14-49A5-974D-F0D243671DE3}"/>
              </a:ext>
            </a:extLst>
          </p:cNvPr>
          <p:cNvSpPr txBox="1">
            <a:spLocks/>
          </p:cNvSpPr>
          <p:nvPr/>
        </p:nvSpPr>
        <p:spPr bwMode="auto">
          <a:xfrm>
            <a:off x="900272" y="6553200"/>
            <a:ext cx="734345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54DFAD1B-FD8E-4C6C-B9BA-5430CC4DEA27}"/>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18</a:t>
            </a:fld>
            <a:endParaRPr lang="en-US" altLang="en-US" dirty="0"/>
          </a:p>
        </p:txBody>
      </p:sp>
    </p:spTree>
    <p:extLst>
      <p:ext uri="{BB962C8B-B14F-4D97-AF65-F5344CB8AC3E}">
        <p14:creationId xmlns:p14="http://schemas.microsoft.com/office/powerpoint/2010/main" val="665193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nchor="ctr"/>
          <a:lstStyle/>
          <a:p>
            <a:pPr eaLnBrk="1" hangingPunct="1"/>
            <a:r>
              <a:rPr lang="en-US" altLang="en-US" sz="3500" dirty="0"/>
              <a:t>Impact of Coupon Rates on Security Values</a:t>
            </a:r>
          </a:p>
        </p:txBody>
      </p:sp>
      <p:sp>
        <p:nvSpPr>
          <p:cNvPr id="12292" name="Rectangle 3"/>
          <p:cNvSpPr>
            <a:spLocks noGrp="1" noChangeArrowheads="1"/>
          </p:cNvSpPr>
          <p:nvPr>
            <p:ph type="body" sz="half" idx="4294967295"/>
          </p:nvPr>
        </p:nvSpPr>
        <p:spPr>
          <a:xfrm>
            <a:off x="324852" y="1780674"/>
            <a:ext cx="8494295" cy="465622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600" dirty="0"/>
              <a:t>The following relationships hold when evaluating either required rates of return and the resulting fair present value of the bond or expected rates of return and the current market price of the bond </a:t>
            </a:r>
          </a:p>
          <a:p>
            <a:pPr lvl="1" eaLnBrk="1" hangingPunct="1"/>
            <a:r>
              <a:rPr lang="en-US" sz="2300" dirty="0"/>
              <a:t>The higher the bond’s coupon rate, the higher its present value at any given interest rate </a:t>
            </a:r>
          </a:p>
          <a:p>
            <a:pPr lvl="1" eaLnBrk="1" hangingPunct="1"/>
            <a:r>
              <a:rPr lang="en-US" sz="2300" dirty="0"/>
              <a:t>The higher the bond’s coupon rate, the smaller the price changes on the bond for a given change in interest rates </a:t>
            </a:r>
          </a:p>
        </p:txBody>
      </p:sp>
      <p:sp>
        <p:nvSpPr>
          <p:cNvPr id="7" name="Footer Placeholder 3">
            <a:extLst>
              <a:ext uri="{FF2B5EF4-FFF2-40B4-BE49-F238E27FC236}">
                <a16:creationId xmlns:a16="http://schemas.microsoft.com/office/drawing/2014/main" id="{A46EB354-CC14-49A5-974D-F0D243671DE3}"/>
              </a:ext>
            </a:extLst>
          </p:cNvPr>
          <p:cNvSpPr txBox="1">
            <a:spLocks/>
          </p:cNvSpPr>
          <p:nvPr/>
        </p:nvSpPr>
        <p:spPr bwMode="auto">
          <a:xfrm>
            <a:off x="792394" y="6553200"/>
            <a:ext cx="6873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54DFAD1B-FD8E-4C6C-B9BA-5430CC4DEA27}"/>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19</a:t>
            </a:fld>
            <a:endParaRPr lang="en-US" altLang="en-US" dirty="0"/>
          </a:p>
        </p:txBody>
      </p:sp>
    </p:spTree>
    <p:extLst>
      <p:ext uri="{BB962C8B-B14F-4D97-AF65-F5344CB8AC3E}">
        <p14:creationId xmlns:p14="http://schemas.microsoft.com/office/powerpoint/2010/main" val="24561097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nchor="ctr"/>
          <a:lstStyle/>
          <a:p>
            <a:pPr eaLnBrk="1" hangingPunct="1"/>
            <a:r>
              <a:rPr lang="en-US" altLang="en-US" sz="3500" dirty="0"/>
              <a:t>Various Interest Rate Measures</a:t>
            </a:r>
          </a:p>
        </p:txBody>
      </p:sp>
      <p:sp>
        <p:nvSpPr>
          <p:cNvPr id="4100" name="Rectangle 3"/>
          <p:cNvSpPr>
            <a:spLocks noGrp="1" noChangeArrowheads="1"/>
          </p:cNvSpPr>
          <p:nvPr>
            <p:ph type="body" sz="half" idx="4294967295"/>
          </p:nvPr>
        </p:nvSpPr>
        <p:spPr>
          <a:xfrm>
            <a:off x="457200" y="1672394"/>
            <a:ext cx="8148638" cy="476450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Aft>
                <a:spcPts val="600"/>
              </a:spcAft>
            </a:pPr>
            <a:r>
              <a:rPr lang="en-US" sz="2500" dirty="0"/>
              <a:t>The term </a:t>
            </a:r>
            <a:r>
              <a:rPr lang="en-US" sz="2500" i="1" dirty="0"/>
              <a:t>interest rates </a:t>
            </a:r>
            <a:r>
              <a:rPr lang="en-US" sz="2500" dirty="0"/>
              <a:t>can have many different meanings depending on the time frame used for analysis and the type of security being analyzed </a:t>
            </a:r>
            <a:endParaRPr lang="en-US" altLang="en-US" sz="2500" dirty="0"/>
          </a:p>
        </p:txBody>
      </p:sp>
      <p:sp>
        <p:nvSpPr>
          <p:cNvPr id="4101"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10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8" name="Footer Placeholder 3">
            <a:extLst>
              <a:ext uri="{FF2B5EF4-FFF2-40B4-BE49-F238E27FC236}">
                <a16:creationId xmlns:a16="http://schemas.microsoft.com/office/drawing/2014/main" id="{F0B3A28C-C788-44F4-A71C-19E5BC4E4180}"/>
              </a:ext>
            </a:extLst>
          </p:cNvPr>
          <p:cNvSpPr>
            <a:spLocks noGrp="1"/>
          </p:cNvSpPr>
          <p:nvPr>
            <p:ph type="ftr" sz="quarter" idx="11"/>
          </p:nvPr>
        </p:nvSpPr>
        <p:spPr>
          <a:xfrm>
            <a:off x="1022895" y="6553200"/>
            <a:ext cx="7017248" cy="304800"/>
          </a:xfrm>
        </p:spPr>
        <p:txBody>
          <a:bodyPr/>
          <a:lstStyle/>
          <a:p>
            <a:pPr>
              <a:defRPr/>
            </a:pPr>
            <a:r>
              <a:rPr lang="en-US" altLang="en-US" dirty="0"/>
              <a:t>©McGraw Hill LLC. All rights reserved. No reproduction or distribution without the prior written consent of McGraw Hill.</a:t>
            </a:r>
          </a:p>
        </p:txBody>
      </p:sp>
      <p:sp>
        <p:nvSpPr>
          <p:cNvPr id="9" name="Slide Number Placeholder 2">
            <a:extLst>
              <a:ext uri="{FF2B5EF4-FFF2-40B4-BE49-F238E27FC236}">
                <a16:creationId xmlns:a16="http://schemas.microsoft.com/office/drawing/2014/main" id="{6FCBD209-5879-4505-8A43-4FACB7076BAA}"/>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a:t>
            </a:fld>
            <a:endParaRPr lang="en-US" altLang="en-US" dirty="0"/>
          </a:p>
        </p:txBody>
      </p:sp>
      <p:pic>
        <p:nvPicPr>
          <p:cNvPr id="3" name="Picture 2" descr="Text&#10;&#10;Description automatically generated with medium confidence">
            <a:extLst>
              <a:ext uri="{FF2B5EF4-FFF2-40B4-BE49-F238E27FC236}">
                <a16:creationId xmlns:a16="http://schemas.microsoft.com/office/drawing/2014/main" id="{6CE2786A-54C8-47B1-860E-5B83DCB47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86" y="3090031"/>
            <a:ext cx="7423793" cy="2610682"/>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ctr"/>
          <a:lstStyle/>
          <a:p>
            <a:pPr eaLnBrk="1" hangingPunct="1"/>
            <a:r>
              <a:rPr lang="en-US" altLang="en-US" sz="3500" dirty="0"/>
              <a:t>Duration</a:t>
            </a:r>
          </a:p>
        </p:txBody>
      </p:sp>
      <p:sp>
        <p:nvSpPr>
          <p:cNvPr id="19460" name="Rectangle 3"/>
          <p:cNvSpPr>
            <a:spLocks noGrp="1" noChangeArrowheads="1"/>
          </p:cNvSpPr>
          <p:nvPr>
            <p:ph type="body" sz="half" idx="4294967295"/>
          </p:nvPr>
        </p:nvSpPr>
        <p:spPr>
          <a:xfrm>
            <a:off x="457200" y="1719262"/>
            <a:ext cx="8229600" cy="474169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Duration</a:t>
            </a:r>
            <a:r>
              <a:rPr lang="en-US" altLang="en-US" sz="2500" dirty="0"/>
              <a:t> is the weighted-average time to maturity on an investment using the relative present values of the cash flows as weights</a:t>
            </a:r>
          </a:p>
          <a:p>
            <a:pPr lvl="1" eaLnBrk="1" hangingPunct="1"/>
            <a:r>
              <a:rPr lang="en-US" sz="2200" dirty="0"/>
              <a:t>Produces an accurate measure of the price sensitivity of a bond to interest rate changes for relatively small changes in interest rates</a:t>
            </a:r>
          </a:p>
          <a:p>
            <a:pPr lvl="2" eaLnBrk="1" hangingPunct="1"/>
            <a:r>
              <a:rPr lang="en-US" sz="2100" dirty="0"/>
              <a:t>Less accurate measure of price sensitivity the larger the change in interest rates </a:t>
            </a:r>
          </a:p>
          <a:p>
            <a:pPr lvl="1" eaLnBrk="1" hangingPunct="1"/>
            <a:r>
              <a:rPr lang="en-US" sz="2200" dirty="0"/>
              <a:t>In addition to being a measure of the average life of an asset or liability, duration also has </a:t>
            </a:r>
            <a:r>
              <a:rPr lang="en-US" sz="2200" i="1" dirty="0"/>
              <a:t>economic </a:t>
            </a:r>
            <a:r>
              <a:rPr lang="en-US" sz="2200" dirty="0"/>
              <a:t>meaning as the sensitivity, or </a:t>
            </a:r>
            <a:r>
              <a:rPr lang="en-US" sz="2200" b="1" dirty="0"/>
              <a:t>elasticity</a:t>
            </a:r>
            <a:r>
              <a:rPr lang="en-US" sz="2200" dirty="0"/>
              <a:t>, of that asset or liability’s value to small interest rate changes (either required rate of return or yield to maturity) </a:t>
            </a:r>
            <a:endParaRPr lang="en-US" altLang="en-US" sz="2200" dirty="0"/>
          </a:p>
        </p:txBody>
      </p:sp>
      <p:sp>
        <p:nvSpPr>
          <p:cNvPr id="5" name="Footer Placeholder 3">
            <a:extLst>
              <a:ext uri="{FF2B5EF4-FFF2-40B4-BE49-F238E27FC236}">
                <a16:creationId xmlns:a16="http://schemas.microsoft.com/office/drawing/2014/main" id="{8751DB02-D0E0-456E-876A-0E7A39745D84}"/>
              </a:ext>
            </a:extLst>
          </p:cNvPr>
          <p:cNvSpPr txBox="1">
            <a:spLocks/>
          </p:cNvSpPr>
          <p:nvPr/>
        </p:nvSpPr>
        <p:spPr bwMode="auto">
          <a:xfrm>
            <a:off x="1135294" y="6568511"/>
            <a:ext cx="687341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2409DA19-5972-46EE-B658-4CD11F32F9D0}"/>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p:txBody>
          <a:bodyPr anchor="ctr"/>
          <a:lstStyle/>
          <a:p>
            <a:pPr eaLnBrk="1" hangingPunct="1"/>
            <a:r>
              <a:rPr lang="en-US" altLang="en-US" sz="3500" dirty="0"/>
              <a:t>A General Formula for Duration</a:t>
            </a:r>
          </a:p>
        </p:txBody>
      </p:sp>
      <p:sp>
        <p:nvSpPr>
          <p:cNvPr id="20484" name="Rectangle 3"/>
          <p:cNvSpPr>
            <a:spLocks noGrp="1" noChangeArrowheads="1"/>
          </p:cNvSpPr>
          <p:nvPr>
            <p:ph type="body" sz="half" idx="4294967295"/>
          </p:nvPr>
        </p:nvSpPr>
        <p:spPr>
          <a:xfrm>
            <a:off x="312821" y="1719262"/>
            <a:ext cx="8554453" cy="47296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Duration, for any fixed-income security that pays interest annually, may be calculated using the following formula:</a:t>
            </a:r>
          </a:p>
        </p:txBody>
      </p:sp>
      <p:pic>
        <p:nvPicPr>
          <p:cNvPr id="3" name="Picture 2">
            <a:extLst>
              <a:ext uri="{FF2B5EF4-FFF2-40B4-BE49-F238E27FC236}">
                <a16:creationId xmlns:a16="http://schemas.microsoft.com/office/drawing/2014/main" id="{03B06C45-A737-4394-BF73-0589F5CD1256}"/>
              </a:ext>
            </a:extLst>
          </p:cNvPr>
          <p:cNvPicPr>
            <a:picLocks noChangeAspect="1"/>
          </p:cNvPicPr>
          <p:nvPr/>
        </p:nvPicPr>
        <p:blipFill>
          <a:blip r:embed="rId3"/>
          <a:stretch>
            <a:fillRect/>
          </a:stretch>
        </p:blipFill>
        <p:spPr>
          <a:xfrm>
            <a:off x="2547937" y="2511841"/>
            <a:ext cx="3362325" cy="1762125"/>
          </a:xfrm>
          <a:prstGeom prst="rect">
            <a:avLst/>
          </a:prstGeom>
        </p:spPr>
      </p:pic>
      <p:sp>
        <p:nvSpPr>
          <p:cNvPr id="6" name="Footer Placeholder 3">
            <a:extLst>
              <a:ext uri="{FF2B5EF4-FFF2-40B4-BE49-F238E27FC236}">
                <a16:creationId xmlns:a16="http://schemas.microsoft.com/office/drawing/2014/main" id="{5F17784B-5F39-4C52-8F09-6D73185D5CDA}"/>
              </a:ext>
            </a:extLst>
          </p:cNvPr>
          <p:cNvSpPr txBox="1">
            <a:spLocks/>
          </p:cNvSpPr>
          <p:nvPr/>
        </p:nvSpPr>
        <p:spPr bwMode="auto">
          <a:xfrm>
            <a:off x="1023563" y="6553200"/>
            <a:ext cx="709687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2BF1A7B3-3E57-4009-8850-970D2F5E5C4E}"/>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21</a:t>
            </a:fld>
            <a:endParaRPr lang="en-US" altLang="en-US" dirty="0"/>
          </a:p>
        </p:txBody>
      </p:sp>
      <p:pic>
        <p:nvPicPr>
          <p:cNvPr id="4" name="Picture 3">
            <a:extLst>
              <a:ext uri="{FF2B5EF4-FFF2-40B4-BE49-F238E27FC236}">
                <a16:creationId xmlns:a16="http://schemas.microsoft.com/office/drawing/2014/main" id="{A48D7FEB-BC30-4F98-B458-2F76C85649A6}"/>
              </a:ext>
            </a:extLst>
          </p:cNvPr>
          <p:cNvPicPr>
            <a:picLocks noChangeAspect="1"/>
          </p:cNvPicPr>
          <p:nvPr/>
        </p:nvPicPr>
        <p:blipFill>
          <a:blip r:embed="rId4"/>
          <a:stretch>
            <a:fillRect/>
          </a:stretch>
        </p:blipFill>
        <p:spPr>
          <a:xfrm>
            <a:off x="776036" y="4273966"/>
            <a:ext cx="7628021" cy="2130905"/>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p:txBody>
          <a:bodyPr anchor="ctr"/>
          <a:lstStyle/>
          <a:p>
            <a:pPr eaLnBrk="1" hangingPunct="1"/>
            <a:r>
              <a:rPr lang="en-US" altLang="en-US" sz="3500" dirty="0"/>
              <a:t>A General Formula for Duration (Continued)</a:t>
            </a:r>
          </a:p>
        </p:txBody>
      </p:sp>
      <p:sp>
        <p:nvSpPr>
          <p:cNvPr id="20484" name="Rectangle 3"/>
          <p:cNvSpPr>
            <a:spLocks noGrp="1" noChangeArrowheads="1"/>
          </p:cNvSpPr>
          <p:nvPr>
            <p:ph type="body" sz="half" idx="4294967295"/>
          </p:nvPr>
        </p:nvSpPr>
        <p:spPr>
          <a:xfrm>
            <a:off x="312821" y="1719262"/>
            <a:ext cx="8554453" cy="47296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Recall that most bonds pay interest semiannually rather than annually </a:t>
            </a:r>
          </a:p>
          <a:p>
            <a:pPr eaLnBrk="1" hangingPunct="1">
              <a:lnSpc>
                <a:spcPct val="90000"/>
              </a:lnSpc>
            </a:pPr>
            <a:r>
              <a:rPr lang="en-US" altLang="en-US" sz="2500" dirty="0"/>
              <a:t>For bonds that pay interest semiannually, the duration equation becomes:</a:t>
            </a:r>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endParaRPr lang="en-US" altLang="en-US" sz="2500" dirty="0"/>
          </a:p>
          <a:p>
            <a:pPr marL="0" indent="0" eaLnBrk="1" hangingPunct="1">
              <a:lnSpc>
                <a:spcPct val="90000"/>
              </a:lnSpc>
              <a:buNone/>
            </a:pPr>
            <a:endParaRPr lang="en-US" altLang="en-US" sz="2500" dirty="0"/>
          </a:p>
        </p:txBody>
      </p:sp>
      <p:sp>
        <p:nvSpPr>
          <p:cNvPr id="6" name="Footer Placeholder 3">
            <a:extLst>
              <a:ext uri="{FF2B5EF4-FFF2-40B4-BE49-F238E27FC236}">
                <a16:creationId xmlns:a16="http://schemas.microsoft.com/office/drawing/2014/main" id="{5F17784B-5F39-4C52-8F09-6D73185D5CDA}"/>
              </a:ext>
            </a:extLst>
          </p:cNvPr>
          <p:cNvSpPr txBox="1">
            <a:spLocks/>
          </p:cNvSpPr>
          <p:nvPr/>
        </p:nvSpPr>
        <p:spPr bwMode="auto">
          <a:xfrm>
            <a:off x="970908" y="6553200"/>
            <a:ext cx="720218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2BF1A7B3-3E57-4009-8850-970D2F5E5C4E}"/>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22</a:t>
            </a:fld>
            <a:endParaRPr lang="en-US" altLang="en-US" dirty="0"/>
          </a:p>
        </p:txBody>
      </p:sp>
      <p:pic>
        <p:nvPicPr>
          <p:cNvPr id="2" name="Picture 1">
            <a:extLst>
              <a:ext uri="{FF2B5EF4-FFF2-40B4-BE49-F238E27FC236}">
                <a16:creationId xmlns:a16="http://schemas.microsoft.com/office/drawing/2014/main" id="{B3CE8091-A332-4187-8BED-14FED84F1090}"/>
              </a:ext>
            </a:extLst>
          </p:cNvPr>
          <p:cNvPicPr>
            <a:picLocks noChangeAspect="1"/>
          </p:cNvPicPr>
          <p:nvPr/>
        </p:nvPicPr>
        <p:blipFill>
          <a:blip r:embed="rId3"/>
          <a:stretch>
            <a:fillRect/>
          </a:stretch>
        </p:blipFill>
        <p:spPr>
          <a:xfrm>
            <a:off x="2861258" y="3265402"/>
            <a:ext cx="3457575" cy="1743075"/>
          </a:xfrm>
          <a:prstGeom prst="rect">
            <a:avLst/>
          </a:prstGeom>
        </p:spPr>
      </p:pic>
      <p:pic>
        <p:nvPicPr>
          <p:cNvPr id="5" name="Picture 4">
            <a:extLst>
              <a:ext uri="{FF2B5EF4-FFF2-40B4-BE49-F238E27FC236}">
                <a16:creationId xmlns:a16="http://schemas.microsoft.com/office/drawing/2014/main" id="{9513321B-305B-4270-BE6E-05F05164B297}"/>
              </a:ext>
            </a:extLst>
          </p:cNvPr>
          <p:cNvPicPr>
            <a:picLocks noChangeAspect="1"/>
          </p:cNvPicPr>
          <p:nvPr/>
        </p:nvPicPr>
        <p:blipFill>
          <a:blip r:embed="rId4"/>
          <a:stretch>
            <a:fillRect/>
          </a:stretch>
        </p:blipFill>
        <p:spPr>
          <a:xfrm>
            <a:off x="2966032" y="5310101"/>
            <a:ext cx="3248025" cy="381000"/>
          </a:xfrm>
          <a:prstGeom prst="rect">
            <a:avLst/>
          </a:prstGeom>
        </p:spPr>
      </p:pic>
    </p:spTree>
    <p:extLst>
      <p:ext uri="{BB962C8B-B14F-4D97-AF65-F5344CB8AC3E}">
        <p14:creationId xmlns:p14="http://schemas.microsoft.com/office/powerpoint/2010/main" val="38423722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p:txBody>
          <a:bodyPr anchor="ctr"/>
          <a:lstStyle/>
          <a:p>
            <a:pPr eaLnBrk="1" hangingPunct="1"/>
            <a:r>
              <a:rPr lang="en-US" altLang="en-US" sz="3500" dirty="0"/>
              <a:t>Duration: Example</a:t>
            </a:r>
          </a:p>
        </p:txBody>
      </p:sp>
      <p:sp>
        <p:nvSpPr>
          <p:cNvPr id="6" name="Footer Placeholder 3">
            <a:extLst>
              <a:ext uri="{FF2B5EF4-FFF2-40B4-BE49-F238E27FC236}">
                <a16:creationId xmlns:a16="http://schemas.microsoft.com/office/drawing/2014/main" id="{5F17784B-5F39-4C52-8F09-6D73185D5CDA}"/>
              </a:ext>
            </a:extLst>
          </p:cNvPr>
          <p:cNvSpPr txBox="1">
            <a:spLocks/>
          </p:cNvSpPr>
          <p:nvPr/>
        </p:nvSpPr>
        <p:spPr bwMode="auto">
          <a:xfrm>
            <a:off x="1148137" y="6553200"/>
            <a:ext cx="6852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2BF1A7B3-3E57-4009-8850-970D2F5E5C4E}"/>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23</a:t>
            </a:fld>
            <a:endParaRPr lang="en-US" altLang="en-US" dirty="0"/>
          </a:p>
        </p:txBody>
      </p:sp>
      <p:pic>
        <p:nvPicPr>
          <p:cNvPr id="3" name="Picture 2">
            <a:extLst>
              <a:ext uri="{FF2B5EF4-FFF2-40B4-BE49-F238E27FC236}">
                <a16:creationId xmlns:a16="http://schemas.microsoft.com/office/drawing/2014/main" id="{A5561BE4-EDFB-437A-9E5F-F898FE52E82F}"/>
              </a:ext>
            </a:extLst>
          </p:cNvPr>
          <p:cNvPicPr>
            <a:picLocks noChangeAspect="1"/>
          </p:cNvPicPr>
          <p:nvPr/>
        </p:nvPicPr>
        <p:blipFill>
          <a:blip r:embed="rId3"/>
          <a:stretch>
            <a:fillRect/>
          </a:stretch>
        </p:blipFill>
        <p:spPr>
          <a:xfrm>
            <a:off x="604593" y="1822841"/>
            <a:ext cx="7934814" cy="4706295"/>
          </a:xfrm>
          <a:prstGeom prst="rect">
            <a:avLst/>
          </a:prstGeom>
        </p:spPr>
      </p:pic>
    </p:spTree>
    <p:extLst>
      <p:ext uri="{BB962C8B-B14F-4D97-AF65-F5344CB8AC3E}">
        <p14:creationId xmlns:p14="http://schemas.microsoft.com/office/powerpoint/2010/main" val="6733781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chor="ctr"/>
          <a:lstStyle/>
          <a:p>
            <a:pPr eaLnBrk="1" hangingPunct="1"/>
            <a:r>
              <a:rPr lang="en-US" altLang="en-US" sz="3500" dirty="0"/>
              <a:t>Duration: Example (Continued)</a:t>
            </a:r>
          </a:p>
        </p:txBody>
      </p:sp>
      <p:pic>
        <p:nvPicPr>
          <p:cNvPr id="8" name="Content Placeholder 7" descr="Table&#10;&#10;Description automatically generated">
            <a:extLst>
              <a:ext uri="{FF2B5EF4-FFF2-40B4-BE49-F238E27FC236}">
                <a16:creationId xmlns:a16="http://schemas.microsoft.com/office/drawing/2014/main" id="{D9A7BB06-DB0C-47F7-B5AA-22A60B3328D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361"/>
          <a:stretch/>
        </p:blipFill>
        <p:spPr>
          <a:xfrm>
            <a:off x="1612673" y="1254018"/>
            <a:ext cx="5613267" cy="2649591"/>
          </a:xfrm>
        </p:spPr>
      </p:pic>
      <p:sp>
        <p:nvSpPr>
          <p:cNvPr id="7" name="Slide Number Placeholder 2">
            <a:extLst>
              <a:ext uri="{FF2B5EF4-FFF2-40B4-BE49-F238E27FC236}">
                <a16:creationId xmlns:a16="http://schemas.microsoft.com/office/drawing/2014/main" id="{2BF1A7B3-3E57-4009-8850-970D2F5E5C4E}"/>
              </a:ext>
            </a:extLst>
          </p:cNvPr>
          <p:cNvSpPr>
            <a:spLocks noGrp="1"/>
          </p:cNvSpPr>
          <p:nvPr>
            <p:ph type="sldNum" sz="quarter" idx="12"/>
          </p:nvPr>
        </p:nvSpPr>
        <p:spPr/>
        <p:txBody>
          <a:bodyPr/>
          <a:lstStyle/>
          <a:p>
            <a:pPr>
              <a:defRPr/>
            </a:pPr>
            <a:r>
              <a:rPr lang="en-US" altLang="en-US" dirty="0"/>
              <a:t>3-</a:t>
            </a:r>
            <a:fld id="{50570873-5802-4945-8C73-C2B4359A39C0}" type="slidenum">
              <a:rPr lang="en-US" altLang="en-US" smtClean="0"/>
              <a:pPr>
                <a:defRPr/>
              </a:pPr>
              <a:t>24</a:t>
            </a:fld>
            <a:endParaRPr lang="en-US" altLang="en-US" dirty="0"/>
          </a:p>
        </p:txBody>
      </p:sp>
      <p:sp>
        <p:nvSpPr>
          <p:cNvPr id="6" name="Footer Placeholder 3">
            <a:extLst>
              <a:ext uri="{FF2B5EF4-FFF2-40B4-BE49-F238E27FC236}">
                <a16:creationId xmlns:a16="http://schemas.microsoft.com/office/drawing/2014/main" id="{5F17784B-5F39-4C52-8F09-6D73185D5CDA}"/>
              </a:ext>
            </a:extLst>
          </p:cNvPr>
          <p:cNvSpPr txBox="1">
            <a:spLocks/>
          </p:cNvSpPr>
          <p:nvPr/>
        </p:nvSpPr>
        <p:spPr bwMode="auto">
          <a:xfrm>
            <a:off x="684516" y="6553200"/>
            <a:ext cx="708916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pic>
        <p:nvPicPr>
          <p:cNvPr id="10" name="Picture 9" descr="Table&#10;&#10;Description automatically generated">
            <a:extLst>
              <a:ext uri="{FF2B5EF4-FFF2-40B4-BE49-F238E27FC236}">
                <a16:creationId xmlns:a16="http://schemas.microsoft.com/office/drawing/2014/main" id="{E3000687-3716-44E7-91FA-2192C6508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805" y="3903609"/>
            <a:ext cx="5573001" cy="2649591"/>
          </a:xfrm>
          <a:prstGeom prst="rect">
            <a:avLst/>
          </a:prstGeom>
        </p:spPr>
      </p:pic>
    </p:spTree>
    <p:extLst>
      <p:ext uri="{BB962C8B-B14F-4D97-AF65-F5344CB8AC3E}">
        <p14:creationId xmlns:p14="http://schemas.microsoft.com/office/powerpoint/2010/main" val="21732957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chor="ctr"/>
          <a:lstStyle/>
          <a:p>
            <a:pPr eaLnBrk="1" hangingPunct="1"/>
            <a:r>
              <a:rPr lang="en-US" altLang="en-US" sz="3500" dirty="0"/>
              <a:t>Duration: Example (Concluded)</a:t>
            </a:r>
          </a:p>
        </p:txBody>
      </p:sp>
      <p:pic>
        <p:nvPicPr>
          <p:cNvPr id="5" name="Content Placeholder 4" descr="Table, timeline&#10;&#10;Description automatically generated">
            <a:extLst>
              <a:ext uri="{FF2B5EF4-FFF2-40B4-BE49-F238E27FC236}">
                <a16:creationId xmlns:a16="http://schemas.microsoft.com/office/drawing/2014/main" id="{31BC1899-FFAF-4306-8C58-8BE8525A8C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5626" y="2354604"/>
            <a:ext cx="7352077" cy="3558491"/>
          </a:xfrm>
        </p:spPr>
      </p:pic>
      <p:sp>
        <p:nvSpPr>
          <p:cNvPr id="7" name="Slide Number Placeholder 2">
            <a:extLst>
              <a:ext uri="{FF2B5EF4-FFF2-40B4-BE49-F238E27FC236}">
                <a16:creationId xmlns:a16="http://schemas.microsoft.com/office/drawing/2014/main" id="{2BF1A7B3-3E57-4009-8850-970D2F5E5C4E}"/>
              </a:ext>
            </a:extLst>
          </p:cNvPr>
          <p:cNvSpPr>
            <a:spLocks noGrp="1"/>
          </p:cNvSpPr>
          <p:nvPr>
            <p:ph type="sldNum" sz="quarter" idx="12"/>
          </p:nvPr>
        </p:nvSpPr>
        <p:spPr/>
        <p:txBody>
          <a:bodyPr/>
          <a:lstStyle/>
          <a:p>
            <a:pPr>
              <a:defRPr/>
            </a:pPr>
            <a:r>
              <a:rPr lang="en-US" altLang="en-US" dirty="0"/>
              <a:t>3-</a:t>
            </a:r>
            <a:fld id="{50570873-5802-4945-8C73-C2B4359A39C0}" type="slidenum">
              <a:rPr lang="en-US" altLang="en-US" smtClean="0"/>
              <a:pPr>
                <a:defRPr/>
              </a:pPr>
              <a:t>25</a:t>
            </a:fld>
            <a:endParaRPr lang="en-US" altLang="en-US" dirty="0"/>
          </a:p>
        </p:txBody>
      </p:sp>
      <p:sp>
        <p:nvSpPr>
          <p:cNvPr id="6" name="Footer Placeholder 3">
            <a:extLst>
              <a:ext uri="{FF2B5EF4-FFF2-40B4-BE49-F238E27FC236}">
                <a16:creationId xmlns:a16="http://schemas.microsoft.com/office/drawing/2014/main" id="{5F17784B-5F39-4C52-8F09-6D73185D5CDA}"/>
              </a:ext>
            </a:extLst>
          </p:cNvPr>
          <p:cNvSpPr txBox="1">
            <a:spLocks/>
          </p:cNvSpPr>
          <p:nvPr/>
        </p:nvSpPr>
        <p:spPr bwMode="auto">
          <a:xfrm>
            <a:off x="1297826" y="6248400"/>
            <a:ext cx="694767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Tree>
    <p:extLst>
      <p:ext uri="{BB962C8B-B14F-4D97-AF65-F5344CB8AC3E}">
        <p14:creationId xmlns:p14="http://schemas.microsoft.com/office/powerpoint/2010/main" val="12419078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p:txBody>
          <a:bodyPr anchor="ctr"/>
          <a:lstStyle/>
          <a:p>
            <a:pPr eaLnBrk="1" hangingPunct="1"/>
            <a:r>
              <a:rPr lang="en-US" altLang="en-US" sz="3500" dirty="0"/>
              <a:t>The Duration of a Zero-Coupon Bond</a:t>
            </a:r>
          </a:p>
        </p:txBody>
      </p:sp>
      <p:sp>
        <p:nvSpPr>
          <p:cNvPr id="20484" name="Rectangle 3"/>
          <p:cNvSpPr>
            <a:spLocks noGrp="1" noChangeArrowheads="1"/>
          </p:cNvSpPr>
          <p:nvPr>
            <p:ph type="body" sz="half" idx="4294967295"/>
          </p:nvPr>
        </p:nvSpPr>
        <p:spPr>
          <a:xfrm>
            <a:off x="312821" y="1719262"/>
            <a:ext cx="8554453" cy="47296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The current price that an investor is willing to pay for a zero-coupon bond, assuming semiannual compounding of interest, is equal to the present value of the single, fixed (face value) payment on the bond that is received on maturity (here, $1,000): </a:t>
            </a:r>
            <a:endParaRPr lang="en-US" altLang="en-US" sz="2500" dirty="0"/>
          </a:p>
          <a:p>
            <a:pPr eaLnBrk="1" hangingPunct="1">
              <a:lnSpc>
                <a:spcPct val="90000"/>
              </a:lnSpc>
            </a:pPr>
            <a:endParaRPr lang="en-US" altLang="en-US" sz="2500" dirty="0"/>
          </a:p>
          <a:p>
            <a:pPr eaLnBrk="1" hangingPunct="1">
              <a:lnSpc>
                <a:spcPct val="90000"/>
              </a:lnSpc>
            </a:pPr>
            <a:endParaRPr lang="en-US" altLang="en-US" sz="2500" dirty="0"/>
          </a:p>
          <a:p>
            <a:pPr eaLnBrk="1" hangingPunct="1">
              <a:lnSpc>
                <a:spcPct val="90000"/>
              </a:lnSpc>
            </a:pPr>
            <a:endParaRPr lang="en-US" altLang="en-US" sz="2500" dirty="0"/>
          </a:p>
          <a:p>
            <a:pPr marL="0" indent="0" eaLnBrk="1" hangingPunct="1">
              <a:lnSpc>
                <a:spcPct val="90000"/>
              </a:lnSpc>
              <a:buNone/>
            </a:pPr>
            <a:endParaRPr lang="en-US" altLang="en-US" sz="2500" dirty="0"/>
          </a:p>
        </p:txBody>
      </p:sp>
      <p:sp>
        <p:nvSpPr>
          <p:cNvPr id="6" name="Footer Placeholder 3">
            <a:extLst>
              <a:ext uri="{FF2B5EF4-FFF2-40B4-BE49-F238E27FC236}">
                <a16:creationId xmlns:a16="http://schemas.microsoft.com/office/drawing/2014/main" id="{5F17784B-5F39-4C52-8F09-6D73185D5CDA}"/>
              </a:ext>
            </a:extLst>
          </p:cNvPr>
          <p:cNvSpPr txBox="1">
            <a:spLocks/>
          </p:cNvSpPr>
          <p:nvPr/>
        </p:nvSpPr>
        <p:spPr bwMode="auto">
          <a:xfrm>
            <a:off x="988954" y="6553200"/>
            <a:ext cx="720218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2BF1A7B3-3E57-4009-8850-970D2F5E5C4E}"/>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26</a:t>
            </a:fld>
            <a:endParaRPr lang="en-US" altLang="en-US" dirty="0"/>
          </a:p>
        </p:txBody>
      </p:sp>
      <p:pic>
        <p:nvPicPr>
          <p:cNvPr id="3" name="Picture 2">
            <a:extLst>
              <a:ext uri="{FF2B5EF4-FFF2-40B4-BE49-F238E27FC236}">
                <a16:creationId xmlns:a16="http://schemas.microsoft.com/office/drawing/2014/main" id="{EE9D0E37-E3ED-4401-9947-08903FA90977}"/>
              </a:ext>
            </a:extLst>
          </p:cNvPr>
          <p:cNvPicPr>
            <a:picLocks noChangeAspect="1"/>
          </p:cNvPicPr>
          <p:nvPr/>
        </p:nvPicPr>
        <p:blipFill>
          <a:blip r:embed="rId3"/>
          <a:stretch>
            <a:fillRect/>
          </a:stretch>
        </p:blipFill>
        <p:spPr>
          <a:xfrm>
            <a:off x="1175052" y="3805989"/>
            <a:ext cx="6793895" cy="2041358"/>
          </a:xfrm>
          <a:prstGeom prst="rect">
            <a:avLst/>
          </a:prstGeom>
        </p:spPr>
      </p:pic>
    </p:spTree>
    <p:extLst>
      <p:ext uri="{BB962C8B-B14F-4D97-AF65-F5344CB8AC3E}">
        <p14:creationId xmlns:p14="http://schemas.microsoft.com/office/powerpoint/2010/main" val="3855699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chor="ctr"/>
          <a:lstStyle/>
          <a:p>
            <a:pPr eaLnBrk="1" hangingPunct="1"/>
            <a:r>
              <a:rPr lang="en-US" altLang="en-US" sz="3500" dirty="0"/>
              <a:t>Features of Duration</a:t>
            </a:r>
          </a:p>
        </p:txBody>
      </p:sp>
      <p:sp>
        <p:nvSpPr>
          <p:cNvPr id="26628" name="Rectangle 3"/>
          <p:cNvSpPr>
            <a:spLocks noGrp="1" noChangeArrowheads="1"/>
          </p:cNvSpPr>
          <p:nvPr>
            <p:ph idx="1"/>
          </p:nvPr>
        </p:nvSpPr>
        <p:spPr>
          <a:xfrm>
            <a:off x="276726" y="1719262"/>
            <a:ext cx="8626642" cy="46815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Duration and coupon interest</a:t>
            </a:r>
          </a:p>
          <a:p>
            <a:pPr lvl="1" eaLnBrk="1" hangingPunct="1"/>
            <a:r>
              <a:rPr lang="en-US" altLang="en-US" sz="2200" dirty="0"/>
              <a:t>The higher the coupon or promised interest payment on the bond, the shorter its duration</a:t>
            </a:r>
          </a:p>
          <a:p>
            <a:pPr lvl="2" eaLnBrk="1" hangingPunct="1"/>
            <a:r>
              <a:rPr lang="en-US" altLang="en-US" sz="2000" dirty="0"/>
              <a:t>The larger the coupon or promised interest payment, the more quickly investors receive cash flows on a bond and the higher are the present value weights of those cash flows in the duration calculation</a:t>
            </a:r>
          </a:p>
          <a:p>
            <a:pPr eaLnBrk="1" hangingPunct="1"/>
            <a:r>
              <a:rPr lang="en-US" altLang="en-US" sz="2500" dirty="0"/>
              <a:t>Duration and rate of return</a:t>
            </a:r>
          </a:p>
          <a:p>
            <a:pPr lvl="1" eaLnBrk="1" hangingPunct="1"/>
            <a:r>
              <a:rPr lang="en-US" altLang="en-US" sz="2200" dirty="0"/>
              <a:t>Duration decreases as the rate of return on the bond increases</a:t>
            </a:r>
          </a:p>
          <a:p>
            <a:pPr eaLnBrk="1" hangingPunct="1"/>
            <a:r>
              <a:rPr lang="en-US" altLang="en-US" sz="2500" dirty="0"/>
              <a:t>Duration and maturity</a:t>
            </a:r>
          </a:p>
          <a:p>
            <a:pPr lvl="1" eaLnBrk="1" hangingPunct="1"/>
            <a:r>
              <a:rPr lang="en-US" altLang="en-US" sz="2200" dirty="0"/>
              <a:t>Duration increases with maturity, but at a </a:t>
            </a:r>
            <a:r>
              <a:rPr lang="en-US" altLang="en-US" sz="2200" i="1" dirty="0"/>
              <a:t>decreasing</a:t>
            </a:r>
            <a:r>
              <a:rPr lang="en-US" altLang="en-US" sz="2200" dirty="0"/>
              <a:t> rate</a:t>
            </a:r>
          </a:p>
        </p:txBody>
      </p:sp>
      <p:sp>
        <p:nvSpPr>
          <p:cNvPr id="5" name="Footer Placeholder 3">
            <a:extLst>
              <a:ext uri="{FF2B5EF4-FFF2-40B4-BE49-F238E27FC236}">
                <a16:creationId xmlns:a16="http://schemas.microsoft.com/office/drawing/2014/main" id="{45631B0A-1581-44E8-B80D-9BD3BB47F3A5}"/>
              </a:ext>
            </a:extLst>
          </p:cNvPr>
          <p:cNvSpPr txBox="1">
            <a:spLocks/>
          </p:cNvSpPr>
          <p:nvPr/>
        </p:nvSpPr>
        <p:spPr bwMode="auto">
          <a:xfrm>
            <a:off x="1159762" y="6553200"/>
            <a:ext cx="686056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162CDF1C-D389-4FDD-9FE4-F27EC3D41F5B}"/>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chor="ctr"/>
          <a:lstStyle/>
          <a:p>
            <a:pPr eaLnBrk="1" hangingPunct="1"/>
            <a:r>
              <a:rPr lang="en-US" altLang="en-US" sz="3500" dirty="0"/>
              <a:t>Economic Meaning of Duration</a:t>
            </a:r>
          </a:p>
        </p:txBody>
      </p:sp>
      <p:sp>
        <p:nvSpPr>
          <p:cNvPr id="26628" name="Rectangle 3"/>
          <p:cNvSpPr>
            <a:spLocks noGrp="1" noChangeArrowheads="1"/>
          </p:cNvSpPr>
          <p:nvPr>
            <p:ph idx="1"/>
          </p:nvPr>
        </p:nvSpPr>
        <p:spPr>
          <a:xfrm>
            <a:off x="276726" y="1719262"/>
            <a:ext cx="8626642" cy="46815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In addition to being a measure of the average life of a bond, duration is also a direct measure of its price sensitivity to changes in interest rates, or elasticity</a:t>
            </a:r>
          </a:p>
          <a:p>
            <a:pPr eaLnBrk="1" hangingPunct="1"/>
            <a:r>
              <a:rPr lang="en-US" sz="2500" dirty="0"/>
              <a:t>For small changes in interest rates, bond prices move in </a:t>
            </a:r>
            <a:r>
              <a:rPr lang="en-US" sz="2500" i="1" dirty="0"/>
              <a:t>an inversely proportional manner </a:t>
            </a:r>
            <a:r>
              <a:rPr lang="en-US" sz="2500" dirty="0"/>
              <a:t>based on the size of </a:t>
            </a:r>
            <a:r>
              <a:rPr lang="en-US" sz="2500" i="1" dirty="0"/>
              <a:t>D</a:t>
            </a:r>
          </a:p>
          <a:p>
            <a:pPr lvl="1" eaLnBrk="1" hangingPunct="1"/>
            <a:r>
              <a:rPr lang="en-US" sz="2100" dirty="0"/>
              <a:t>Annual compounding of interest:</a:t>
            </a:r>
          </a:p>
          <a:p>
            <a:pPr lvl="1" eaLnBrk="1" hangingPunct="1"/>
            <a:endParaRPr lang="en-US" sz="2100" dirty="0"/>
          </a:p>
          <a:p>
            <a:pPr lvl="1" eaLnBrk="1" hangingPunct="1"/>
            <a:r>
              <a:rPr lang="en-US" sz="2100" dirty="0"/>
              <a:t>Semiannual compounding of interest:</a:t>
            </a:r>
          </a:p>
          <a:p>
            <a:pPr lvl="1" eaLnBrk="1" hangingPunct="1"/>
            <a:endParaRPr lang="en-US" sz="2100" dirty="0"/>
          </a:p>
          <a:p>
            <a:pPr eaLnBrk="1" hangingPunct="1"/>
            <a:r>
              <a:rPr lang="en-US" sz="2500" b="1" dirty="0"/>
              <a:t>Modified duration (MD)</a:t>
            </a:r>
            <a:r>
              <a:rPr lang="en-US" sz="2500" dirty="0"/>
              <a:t>:</a:t>
            </a:r>
          </a:p>
        </p:txBody>
      </p:sp>
      <p:sp>
        <p:nvSpPr>
          <p:cNvPr id="5" name="Footer Placeholder 3">
            <a:extLst>
              <a:ext uri="{FF2B5EF4-FFF2-40B4-BE49-F238E27FC236}">
                <a16:creationId xmlns:a16="http://schemas.microsoft.com/office/drawing/2014/main" id="{45631B0A-1581-44E8-B80D-9BD3BB47F3A5}"/>
              </a:ext>
            </a:extLst>
          </p:cNvPr>
          <p:cNvSpPr txBox="1">
            <a:spLocks/>
          </p:cNvSpPr>
          <p:nvPr/>
        </p:nvSpPr>
        <p:spPr bwMode="auto">
          <a:xfrm>
            <a:off x="1164900" y="6553200"/>
            <a:ext cx="685029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162CDF1C-D389-4FDD-9FE4-F27EC3D41F5B}"/>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28</a:t>
            </a:fld>
            <a:endParaRPr lang="en-US" altLang="en-US" dirty="0"/>
          </a:p>
        </p:txBody>
      </p:sp>
      <p:pic>
        <p:nvPicPr>
          <p:cNvPr id="2" name="Picture 1">
            <a:extLst>
              <a:ext uri="{FF2B5EF4-FFF2-40B4-BE49-F238E27FC236}">
                <a16:creationId xmlns:a16="http://schemas.microsoft.com/office/drawing/2014/main" id="{6262DF14-AD99-4BDF-9B73-4B2FED69B137}"/>
              </a:ext>
            </a:extLst>
          </p:cNvPr>
          <p:cNvPicPr>
            <a:picLocks noChangeAspect="1"/>
          </p:cNvPicPr>
          <p:nvPr/>
        </p:nvPicPr>
        <p:blipFill>
          <a:blip r:embed="rId3"/>
          <a:stretch>
            <a:fillRect/>
          </a:stretch>
        </p:blipFill>
        <p:spPr>
          <a:xfrm>
            <a:off x="5020419" y="3708564"/>
            <a:ext cx="1990725" cy="838200"/>
          </a:xfrm>
          <a:prstGeom prst="rect">
            <a:avLst/>
          </a:prstGeom>
        </p:spPr>
      </p:pic>
      <p:pic>
        <p:nvPicPr>
          <p:cNvPr id="3" name="Picture 2">
            <a:extLst>
              <a:ext uri="{FF2B5EF4-FFF2-40B4-BE49-F238E27FC236}">
                <a16:creationId xmlns:a16="http://schemas.microsoft.com/office/drawing/2014/main" id="{5A0E1A6D-B393-472E-9430-E51C89279EE6}"/>
              </a:ext>
            </a:extLst>
          </p:cNvPr>
          <p:cNvPicPr>
            <a:picLocks noChangeAspect="1"/>
          </p:cNvPicPr>
          <p:nvPr/>
        </p:nvPicPr>
        <p:blipFill>
          <a:blip r:embed="rId4"/>
          <a:stretch>
            <a:fillRect/>
          </a:stretch>
        </p:blipFill>
        <p:spPr>
          <a:xfrm>
            <a:off x="5621250" y="4417004"/>
            <a:ext cx="1990725" cy="790575"/>
          </a:xfrm>
          <a:prstGeom prst="rect">
            <a:avLst/>
          </a:prstGeom>
        </p:spPr>
      </p:pic>
      <p:pic>
        <p:nvPicPr>
          <p:cNvPr id="4" name="Picture 3">
            <a:extLst>
              <a:ext uri="{FF2B5EF4-FFF2-40B4-BE49-F238E27FC236}">
                <a16:creationId xmlns:a16="http://schemas.microsoft.com/office/drawing/2014/main" id="{665C7012-6D4C-4558-924D-14E89FB10055}"/>
              </a:ext>
            </a:extLst>
          </p:cNvPr>
          <p:cNvPicPr>
            <a:picLocks noChangeAspect="1"/>
          </p:cNvPicPr>
          <p:nvPr/>
        </p:nvPicPr>
        <p:blipFill>
          <a:blip r:embed="rId5"/>
          <a:stretch>
            <a:fillRect/>
          </a:stretch>
        </p:blipFill>
        <p:spPr>
          <a:xfrm>
            <a:off x="4407309" y="5414400"/>
            <a:ext cx="1990725" cy="736154"/>
          </a:xfrm>
          <a:prstGeom prst="rect">
            <a:avLst/>
          </a:prstGeom>
        </p:spPr>
      </p:pic>
    </p:spTree>
    <p:extLst>
      <p:ext uri="{BB962C8B-B14F-4D97-AF65-F5344CB8AC3E}">
        <p14:creationId xmlns:p14="http://schemas.microsoft.com/office/powerpoint/2010/main" val="5896375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chor="ctr"/>
          <a:lstStyle/>
          <a:p>
            <a:pPr eaLnBrk="1" hangingPunct="1"/>
            <a:r>
              <a:rPr lang="en-US" altLang="en-US" sz="3500" dirty="0"/>
              <a:t>Large Interest Rate Changes and Duration</a:t>
            </a:r>
          </a:p>
        </p:txBody>
      </p:sp>
      <p:sp>
        <p:nvSpPr>
          <p:cNvPr id="26628" name="Rectangle 3"/>
          <p:cNvSpPr>
            <a:spLocks noGrp="1" noChangeArrowheads="1"/>
          </p:cNvSpPr>
          <p:nvPr>
            <p:ph idx="1"/>
          </p:nvPr>
        </p:nvSpPr>
        <p:spPr>
          <a:xfrm>
            <a:off x="276726" y="1719262"/>
            <a:ext cx="8626642" cy="474169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Duration accurately measures the price sensitivity of financial securities only for </a:t>
            </a:r>
            <a:r>
              <a:rPr lang="en-US" sz="2500" i="1" dirty="0"/>
              <a:t>small </a:t>
            </a:r>
            <a:r>
              <a:rPr lang="en-US" sz="2500" dirty="0"/>
              <a:t>changes in interest rates of the order of one or a few basis points</a:t>
            </a:r>
          </a:p>
          <a:p>
            <a:pPr lvl="1" eaLnBrk="1" hangingPunct="1"/>
            <a:r>
              <a:rPr lang="en-US" sz="2200" dirty="0"/>
              <a:t>A basis point is equal to one-hundredth of 1 percent</a:t>
            </a:r>
          </a:p>
          <a:p>
            <a:pPr eaLnBrk="1" hangingPunct="1"/>
            <a:r>
              <a:rPr lang="en-US" sz="2500" dirty="0"/>
              <a:t>Duration misestimates the change in the value of a security following a large change (either positive or negative) in interest rates </a:t>
            </a:r>
          </a:p>
          <a:p>
            <a:pPr lvl="1" eaLnBrk="1" hangingPunct="1"/>
            <a:r>
              <a:rPr lang="en-US" sz="2200" dirty="0"/>
              <a:t>As a result of convexity, the </a:t>
            </a:r>
            <a:r>
              <a:rPr lang="en-US" sz="2200" i="1" dirty="0"/>
              <a:t>capital loss effect </a:t>
            </a:r>
            <a:r>
              <a:rPr lang="en-US" sz="2200" dirty="0"/>
              <a:t>of large rate increases tends to be smaller than the </a:t>
            </a:r>
            <a:r>
              <a:rPr lang="en-US" sz="2200" i="1" dirty="0"/>
              <a:t>capital gain effect </a:t>
            </a:r>
            <a:r>
              <a:rPr lang="en-US" sz="2200" dirty="0"/>
              <a:t>of large rate decreases </a:t>
            </a:r>
            <a:endParaRPr lang="en-US" sz="2200" b="1" dirty="0"/>
          </a:p>
          <a:p>
            <a:pPr lvl="1" eaLnBrk="1" hangingPunct="1"/>
            <a:r>
              <a:rPr lang="en-US" sz="2200" b="1" dirty="0"/>
              <a:t>Convexity</a:t>
            </a:r>
            <a:r>
              <a:rPr lang="en-US" sz="2200" dirty="0"/>
              <a:t> is the degree of curvature of the price-interest rate curve around some interest rate level</a:t>
            </a:r>
          </a:p>
        </p:txBody>
      </p:sp>
      <p:sp>
        <p:nvSpPr>
          <p:cNvPr id="5" name="Footer Placeholder 3">
            <a:extLst>
              <a:ext uri="{FF2B5EF4-FFF2-40B4-BE49-F238E27FC236}">
                <a16:creationId xmlns:a16="http://schemas.microsoft.com/office/drawing/2014/main" id="{45631B0A-1581-44E8-B80D-9BD3BB47F3A5}"/>
              </a:ext>
            </a:extLst>
          </p:cNvPr>
          <p:cNvSpPr txBox="1">
            <a:spLocks/>
          </p:cNvSpPr>
          <p:nvPr/>
        </p:nvSpPr>
        <p:spPr bwMode="auto">
          <a:xfrm>
            <a:off x="1006867" y="6553200"/>
            <a:ext cx="713026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162CDF1C-D389-4FDD-9FE4-F27EC3D41F5B}"/>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29</a:t>
            </a:fld>
            <a:endParaRPr lang="en-US" altLang="en-US" dirty="0"/>
          </a:p>
        </p:txBody>
      </p:sp>
    </p:spTree>
    <p:extLst>
      <p:ext uri="{BB962C8B-B14F-4D97-AF65-F5344CB8AC3E}">
        <p14:creationId xmlns:p14="http://schemas.microsoft.com/office/powerpoint/2010/main" val="18122157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p:txBody>
          <a:bodyPr anchor="ctr"/>
          <a:lstStyle/>
          <a:p>
            <a:pPr eaLnBrk="1" hangingPunct="1"/>
            <a:r>
              <a:rPr lang="en-US" altLang="en-US" sz="3500" dirty="0"/>
              <a:t>Required Rate of Return</a:t>
            </a:r>
          </a:p>
        </p:txBody>
      </p:sp>
      <p:sp>
        <p:nvSpPr>
          <p:cNvPr id="5124" name="Rectangle 3"/>
          <p:cNvSpPr>
            <a:spLocks noGrp="1" noChangeArrowheads="1"/>
          </p:cNvSpPr>
          <p:nvPr>
            <p:ph type="body" sz="half" idx="4294967295"/>
          </p:nvPr>
        </p:nvSpPr>
        <p:spPr>
          <a:xfrm>
            <a:off x="457200" y="1719263"/>
            <a:ext cx="8148638" cy="47296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dirty="0"/>
              <a:t>The interest rate used to find the fair present value of a financial security is called the </a:t>
            </a:r>
            <a:r>
              <a:rPr lang="en-US" sz="2500" b="1" dirty="0"/>
              <a:t>required rate of return </a:t>
            </a:r>
            <a:r>
              <a:rPr lang="en-US" sz="2500" dirty="0"/>
              <a:t>(</a:t>
            </a:r>
            <a:r>
              <a:rPr lang="en-US" sz="2500" i="1" dirty="0"/>
              <a:t>r</a:t>
            </a:r>
            <a:r>
              <a:rPr lang="en-US" sz="2500" dirty="0"/>
              <a:t>) </a:t>
            </a:r>
          </a:p>
          <a:p>
            <a:pPr lvl="1" eaLnBrk="1" hangingPunct="1">
              <a:lnSpc>
                <a:spcPct val="90000"/>
              </a:lnSpc>
            </a:pPr>
            <a:r>
              <a:rPr lang="en-US" sz="2200" dirty="0"/>
              <a:t>Function of the various risks associated with a security and is thus the interest rate the investor </a:t>
            </a:r>
            <a:r>
              <a:rPr lang="en-US" sz="2200" i="1" dirty="0"/>
              <a:t>should </a:t>
            </a:r>
            <a:r>
              <a:rPr lang="en-US" sz="2200" dirty="0"/>
              <a:t>receive on the security given its risk (default risk, liquidity risk, etc.) </a:t>
            </a:r>
          </a:p>
          <a:p>
            <a:pPr lvl="1" eaLnBrk="1" hangingPunct="1">
              <a:lnSpc>
                <a:spcPct val="90000"/>
              </a:lnSpc>
            </a:pPr>
            <a:r>
              <a:rPr lang="en-US" sz="2200" dirty="0"/>
              <a:t>Ex ante measure of the interest rate on a security </a:t>
            </a:r>
            <a:endParaRPr lang="en-US" altLang="en-US" sz="2200" dirty="0"/>
          </a:p>
          <a:p>
            <a:pPr eaLnBrk="1" hangingPunct="1">
              <a:lnSpc>
                <a:spcPct val="90000"/>
              </a:lnSpc>
              <a:buFont typeface="Wingdings" pitchFamily="2" charset="2"/>
              <a:buNone/>
            </a:pPr>
            <a:endParaRPr lang="en-US" altLang="en-US" sz="2200" dirty="0"/>
          </a:p>
        </p:txBody>
      </p:sp>
      <p:sp>
        <p:nvSpPr>
          <p:cNvPr id="6" name="Slide Number Placeholder 2">
            <a:extLst>
              <a:ext uri="{FF2B5EF4-FFF2-40B4-BE49-F238E27FC236}">
                <a16:creationId xmlns:a16="http://schemas.microsoft.com/office/drawing/2014/main" id="{37740D95-E73A-41F5-B64C-6E990934CE73}"/>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3</a:t>
            </a:fld>
            <a:endParaRPr lang="en-US" altLang="en-US" dirty="0"/>
          </a:p>
        </p:txBody>
      </p:sp>
      <p:sp>
        <p:nvSpPr>
          <p:cNvPr id="7" name="Footer Placeholder 3">
            <a:extLst>
              <a:ext uri="{FF2B5EF4-FFF2-40B4-BE49-F238E27FC236}">
                <a16:creationId xmlns:a16="http://schemas.microsoft.com/office/drawing/2014/main" id="{CE28A163-6F58-4EE5-8A2D-023128D4D5EF}"/>
              </a:ext>
            </a:extLst>
          </p:cNvPr>
          <p:cNvSpPr>
            <a:spLocks noGrp="1"/>
          </p:cNvSpPr>
          <p:nvPr>
            <p:ph type="ftr" sz="quarter" idx="11"/>
          </p:nvPr>
        </p:nvSpPr>
        <p:spPr>
          <a:xfrm>
            <a:off x="1024178" y="6553200"/>
            <a:ext cx="7014681" cy="304800"/>
          </a:xfrm>
        </p:spPr>
        <p:txBody>
          <a:bodyPr/>
          <a:lstStyle/>
          <a:p>
            <a:pPr>
              <a:defRPr/>
            </a:pPr>
            <a:r>
              <a:rPr lang="en-US" altLang="en-US" dirty="0"/>
              <a:t>©McGraw Hill LLC. All rights reserved. No reproduction or distribution without the prior written consent of McGraw Hill.</a:t>
            </a:r>
          </a:p>
        </p:txBody>
      </p:sp>
      <p:pic>
        <p:nvPicPr>
          <p:cNvPr id="3" name="Picture 2">
            <a:extLst>
              <a:ext uri="{FF2B5EF4-FFF2-40B4-BE49-F238E27FC236}">
                <a16:creationId xmlns:a16="http://schemas.microsoft.com/office/drawing/2014/main" id="{069B9FB2-1663-4F17-9949-C1F0AFA98085}"/>
              </a:ext>
            </a:extLst>
          </p:cNvPr>
          <p:cNvPicPr>
            <a:picLocks noChangeAspect="1"/>
          </p:cNvPicPr>
          <p:nvPr/>
        </p:nvPicPr>
        <p:blipFill>
          <a:blip r:embed="rId3"/>
          <a:stretch>
            <a:fillRect/>
          </a:stretch>
        </p:blipFill>
        <p:spPr>
          <a:xfrm>
            <a:off x="717509" y="4177280"/>
            <a:ext cx="7283491" cy="2259615"/>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chor="ctr"/>
          <a:lstStyle/>
          <a:p>
            <a:pPr eaLnBrk="1" hangingPunct="1"/>
            <a:r>
              <a:rPr lang="en-US" altLang="en-US" sz="3500" dirty="0"/>
              <a:t>Characteristics of Convexity</a:t>
            </a:r>
          </a:p>
        </p:txBody>
      </p:sp>
      <p:sp>
        <p:nvSpPr>
          <p:cNvPr id="26628" name="Rectangle 3"/>
          <p:cNvSpPr>
            <a:spLocks noGrp="1" noChangeArrowheads="1"/>
          </p:cNvSpPr>
          <p:nvPr>
            <p:ph idx="1"/>
          </p:nvPr>
        </p:nvSpPr>
        <p:spPr>
          <a:xfrm>
            <a:off x="276726" y="1612233"/>
            <a:ext cx="8626642" cy="494096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spcBef>
                <a:spcPts val="0"/>
              </a:spcBef>
              <a:buFont typeface="+mj-lt"/>
              <a:buAutoNum type="arabicPeriod"/>
            </a:pPr>
            <a:r>
              <a:rPr lang="en-US" sz="2500" dirty="0"/>
              <a:t>Convexity is desirable.</a:t>
            </a:r>
          </a:p>
          <a:p>
            <a:pPr lvl="1" eaLnBrk="1" hangingPunct="1">
              <a:spcBef>
                <a:spcPts val="0"/>
              </a:spcBef>
            </a:pPr>
            <a:r>
              <a:rPr lang="en-US" sz="2200" dirty="0"/>
              <a:t>The greater the convexity of a security or portfolio of securities, the more insurance or interest rate protection an investor or FI manager has against rate increases and the greater the potential gains after interest rate falls. </a:t>
            </a:r>
          </a:p>
          <a:p>
            <a:pPr marL="457200" indent="-457200" eaLnBrk="1" hangingPunct="1">
              <a:spcBef>
                <a:spcPts val="0"/>
              </a:spcBef>
              <a:buFont typeface="+mj-lt"/>
              <a:buAutoNum type="arabicPeriod"/>
            </a:pPr>
            <a:r>
              <a:rPr lang="en-US" sz="2500" dirty="0"/>
              <a:t>Convexity increases the error in duration as an investment criterion. </a:t>
            </a:r>
          </a:p>
          <a:p>
            <a:pPr lvl="1" eaLnBrk="1" hangingPunct="1">
              <a:spcBef>
                <a:spcPts val="0"/>
              </a:spcBef>
            </a:pPr>
            <a:r>
              <a:rPr lang="en-US" sz="2200" dirty="0"/>
              <a:t>The larger the interest rate changes and the more convex a fixed-income security or portfolio, the greater the error in using just duration (and duration matching) to immunize exposure to interest rate shocks. </a:t>
            </a:r>
          </a:p>
          <a:p>
            <a:pPr marL="457200" indent="-457200" eaLnBrk="1" hangingPunct="1">
              <a:spcBef>
                <a:spcPts val="0"/>
              </a:spcBef>
              <a:buFont typeface="+mj-lt"/>
              <a:buAutoNum type="arabicPeriod"/>
            </a:pPr>
            <a:r>
              <a:rPr lang="en-US" sz="2500" dirty="0"/>
              <a:t>All fixed-income securities are convex. </a:t>
            </a:r>
          </a:p>
          <a:p>
            <a:pPr lvl="1" eaLnBrk="1" hangingPunct="1">
              <a:spcBef>
                <a:spcPts val="0"/>
              </a:spcBef>
            </a:pPr>
            <a:r>
              <a:rPr lang="en-US" sz="2200" dirty="0"/>
              <a:t>That is, as interest rates change, bond prices change at a nonconstant rate. </a:t>
            </a:r>
            <a:endParaRPr lang="en-US" sz="2200" b="1" dirty="0"/>
          </a:p>
        </p:txBody>
      </p:sp>
      <p:sp>
        <p:nvSpPr>
          <p:cNvPr id="5" name="Footer Placeholder 3">
            <a:extLst>
              <a:ext uri="{FF2B5EF4-FFF2-40B4-BE49-F238E27FC236}">
                <a16:creationId xmlns:a16="http://schemas.microsoft.com/office/drawing/2014/main" id="{45631B0A-1581-44E8-B80D-9BD3BB47F3A5}"/>
              </a:ext>
            </a:extLst>
          </p:cNvPr>
          <p:cNvSpPr txBox="1">
            <a:spLocks/>
          </p:cNvSpPr>
          <p:nvPr/>
        </p:nvSpPr>
        <p:spPr bwMode="auto">
          <a:xfrm>
            <a:off x="1132793" y="6553200"/>
            <a:ext cx="691450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162CDF1C-D389-4FDD-9FE4-F27EC3D41F5B}"/>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30</a:t>
            </a:fld>
            <a:endParaRPr lang="en-US" altLang="en-US" dirty="0"/>
          </a:p>
        </p:txBody>
      </p:sp>
    </p:spTree>
    <p:extLst>
      <p:ext uri="{BB962C8B-B14F-4D97-AF65-F5344CB8AC3E}">
        <p14:creationId xmlns:p14="http://schemas.microsoft.com/office/powerpoint/2010/main" val="5835662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nchor="ctr"/>
          <a:lstStyle/>
          <a:p>
            <a:pPr eaLnBrk="1" hangingPunct="1"/>
            <a:r>
              <a:rPr lang="en-US" altLang="en-US" sz="3500" dirty="0"/>
              <a:t>Expected Rate of Return</a:t>
            </a:r>
          </a:p>
        </p:txBody>
      </p:sp>
      <mc:AlternateContent xmlns:mc="http://schemas.openxmlformats.org/markup-compatibility/2006" xmlns:a14="http://schemas.microsoft.com/office/drawing/2010/main">
        <mc:Choice Requires="a14">
          <p:sp>
            <p:nvSpPr>
              <p:cNvPr id="6148" name="Rectangle 3"/>
              <p:cNvSpPr>
                <a:spLocks noGrp="1" noChangeArrowheads="1"/>
              </p:cNvSpPr>
              <p:nvPr>
                <p:ph type="body" sz="half" idx="4294967295"/>
              </p:nvPr>
            </p:nvSpPr>
            <p:spPr>
              <a:xfrm>
                <a:off x="457200" y="1719263"/>
                <a:ext cx="8229600" cy="47176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sz="2500" b="1" dirty="0"/>
                  <a:t>Expected rate of return</a:t>
                </a:r>
                <a:r>
                  <a:rPr lang="en-US" sz="2500" dirty="0"/>
                  <a:t>, </a:t>
                </a:r>
                <a:r>
                  <a:rPr lang="en-US" sz="2500" i="1" dirty="0"/>
                  <a:t>E</a:t>
                </a:r>
                <a:r>
                  <a:rPr lang="en-US" sz="2500" dirty="0"/>
                  <a:t>(</a:t>
                </a:r>
                <a:r>
                  <a:rPr lang="en-US" sz="2500" i="1" dirty="0"/>
                  <a:t>r</a:t>
                </a:r>
                <a:r>
                  <a:rPr lang="en-US" sz="2500" dirty="0"/>
                  <a:t>), on a financial security is the interest rate a market participant </a:t>
                </a:r>
                <a:r>
                  <a:rPr lang="en-US" sz="2500" i="1" dirty="0"/>
                  <a:t>expects to </a:t>
                </a:r>
                <a:r>
                  <a:rPr lang="en-US" sz="2500" dirty="0"/>
                  <a:t>earn by buying the security at its </a:t>
                </a:r>
                <a:r>
                  <a:rPr lang="en-US" sz="2500" i="1" dirty="0"/>
                  <a:t>current market price </a:t>
                </a:r>
                <a:r>
                  <a:rPr lang="en-US" sz="2500" dirty="0"/>
                  <a:t>(</a:t>
                </a:r>
                <a14:m>
                  <m:oMath xmlns:m="http://schemas.openxmlformats.org/officeDocument/2006/math">
                    <m:bar>
                      <m:barPr>
                        <m:pos m:val="top"/>
                        <m:ctrlPr>
                          <a:rPr lang="en-US" sz="2500" i="1" dirty="0" smtClean="0">
                            <a:latin typeface="Cambria Math" panose="02040503050406030204" pitchFamily="18" charset="0"/>
                          </a:rPr>
                        </m:ctrlPr>
                      </m:barPr>
                      <m:e>
                        <m:r>
                          <a:rPr lang="en-US" sz="2500" i="1" dirty="0">
                            <a:latin typeface="Cambria Math" panose="02040503050406030204" pitchFamily="18" charset="0"/>
                          </a:rPr>
                          <m:t>𝑃</m:t>
                        </m:r>
                      </m:e>
                    </m:bar>
                  </m:oMath>
                </a14:m>
                <a:r>
                  <a:rPr lang="en-US" sz="2500" dirty="0"/>
                  <a:t>), receiving all projected cash flow payments (</a:t>
                </a:r>
                <a:r>
                  <a:rPr lang="en-US" sz="2500" i="1" dirty="0"/>
                  <a:t>CF</a:t>
                </a:r>
                <a:r>
                  <a:rPr lang="en-US" sz="2500" dirty="0"/>
                  <a:t>s) on the security, and selling the security at the end of the participant’s investment horizon </a:t>
                </a:r>
                <a:endParaRPr lang="en-US" altLang="en-US" sz="2500" dirty="0"/>
              </a:p>
              <a:p>
                <a:pPr eaLnBrk="1" hangingPunct="1">
                  <a:lnSpc>
                    <a:spcPct val="90000"/>
                  </a:lnSpc>
                </a:pPr>
                <a:endParaRPr lang="en-US" altLang="en-US" sz="2200" dirty="0"/>
              </a:p>
              <a:p>
                <a:pPr eaLnBrk="1" hangingPunct="1">
                  <a:lnSpc>
                    <a:spcPct val="90000"/>
                  </a:lnSpc>
                </a:pPr>
                <a:endParaRPr lang="en-US" altLang="en-US" sz="2200" dirty="0"/>
              </a:p>
              <a:p>
                <a:pPr eaLnBrk="1" hangingPunct="1">
                  <a:lnSpc>
                    <a:spcPct val="90000"/>
                  </a:lnSpc>
                  <a:buFont typeface="Wingdings" pitchFamily="2" charset="2"/>
                  <a:buNone/>
                </a:pPr>
                <a:r>
                  <a:rPr lang="en-US" altLang="en-US" sz="2000" dirty="0"/>
                  <a:t>		</a:t>
                </a:r>
                <a:endParaRPr lang="en-US" altLang="en-US" b="1" dirty="0"/>
              </a:p>
            </p:txBody>
          </p:sp>
        </mc:Choice>
        <mc:Fallback xmlns="">
          <p:sp>
            <p:nvSpPr>
              <p:cNvPr id="6148" name="Rectangle 3"/>
              <p:cNvSpPr>
                <a:spLocks noGrp="1" noRot="1" noChangeAspect="1" noMove="1" noResize="1" noEditPoints="1" noAdjustHandles="1" noChangeArrowheads="1" noChangeShapeType="1" noTextEdit="1"/>
              </p:cNvSpPr>
              <p:nvPr>
                <p:ph type="body" sz="half" idx="4294967295"/>
              </p:nvPr>
            </p:nvSpPr>
            <p:spPr>
              <a:xfrm>
                <a:off x="457200" y="1719263"/>
                <a:ext cx="8229600" cy="4717632"/>
              </a:xfrm>
              <a:blipFill>
                <a:blip r:embed="rId3"/>
                <a:stretch>
                  <a:fillRect l="-216" t="-1515"/>
                </a:stretch>
              </a:blipFill>
              <a:ln w="31750">
                <a:solidFill>
                  <a:srgbClr val="007FBE"/>
                </a:solidFill>
                <a:miter lim="800000"/>
                <a:headEnd/>
                <a:tailEnd/>
              </a:ln>
              <a:effectLst>
                <a:outerShdw dist="107763" dir="2700000" algn="ctr" rotWithShape="0">
                  <a:schemeClr val="bg2"/>
                </a:outerShdw>
              </a:effectLst>
            </p:spPr>
            <p:txBody>
              <a:bodyPr/>
              <a:lstStyle/>
              <a:p>
                <a:r>
                  <a:rPr lang="en-US">
                    <a:noFill/>
                  </a:rPr>
                  <a:t> </a:t>
                </a:r>
              </a:p>
            </p:txBody>
          </p:sp>
        </mc:Fallback>
      </mc:AlternateContent>
      <p:sp>
        <p:nvSpPr>
          <p:cNvPr id="7" name="Footer Placeholder 3">
            <a:extLst>
              <a:ext uri="{FF2B5EF4-FFF2-40B4-BE49-F238E27FC236}">
                <a16:creationId xmlns:a16="http://schemas.microsoft.com/office/drawing/2014/main" id="{F7A4FB94-27A6-4FCB-8021-2EFA77254851}"/>
              </a:ext>
            </a:extLst>
          </p:cNvPr>
          <p:cNvSpPr>
            <a:spLocks noGrp="1"/>
          </p:cNvSpPr>
          <p:nvPr>
            <p:ph type="ftr" sz="quarter" idx="11"/>
          </p:nvPr>
        </p:nvSpPr>
        <p:spPr>
          <a:xfrm>
            <a:off x="818080" y="6537325"/>
            <a:ext cx="6822040" cy="304800"/>
          </a:xfrm>
        </p:spPr>
        <p:txBody>
          <a:body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3D6FA05F-4FA5-4110-A3F6-375D5529E124}"/>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4</a:t>
            </a:fld>
            <a:endParaRPr lang="en-US" altLang="en-US" dirty="0"/>
          </a:p>
        </p:txBody>
      </p:sp>
      <p:pic>
        <p:nvPicPr>
          <p:cNvPr id="2" name="Picture 1">
            <a:extLst>
              <a:ext uri="{FF2B5EF4-FFF2-40B4-BE49-F238E27FC236}">
                <a16:creationId xmlns:a16="http://schemas.microsoft.com/office/drawing/2014/main" id="{5D364E6F-FB87-4C19-9932-AC8EE3CDB32F}"/>
              </a:ext>
            </a:extLst>
          </p:cNvPr>
          <p:cNvPicPr>
            <a:picLocks noChangeAspect="1"/>
          </p:cNvPicPr>
          <p:nvPr/>
        </p:nvPicPr>
        <p:blipFill>
          <a:blip r:embed="rId4"/>
          <a:stretch>
            <a:fillRect/>
          </a:stretch>
        </p:blipFill>
        <p:spPr>
          <a:xfrm>
            <a:off x="1109662" y="4078079"/>
            <a:ext cx="6924675" cy="234315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nchor="ctr"/>
          <a:lstStyle/>
          <a:p>
            <a:pPr eaLnBrk="1" hangingPunct="1"/>
            <a:r>
              <a:rPr lang="en-US" altLang="en-US" sz="3500" dirty="0"/>
              <a:t>Required versus Expected Rates of Return: The Role of Efficient Markets</a:t>
            </a:r>
          </a:p>
        </p:txBody>
      </p:sp>
      <p:sp>
        <p:nvSpPr>
          <p:cNvPr id="6148" name="Rectangle 3"/>
          <p:cNvSpPr>
            <a:spLocks noGrp="1" noChangeArrowheads="1"/>
          </p:cNvSpPr>
          <p:nvPr>
            <p:ph type="body" sz="half" idx="4294967295"/>
          </p:nvPr>
        </p:nvSpPr>
        <p:spPr>
          <a:xfrm>
            <a:off x="457200" y="1719263"/>
            <a:ext cx="8229600" cy="471763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0"/>
              </a:spcBef>
            </a:pPr>
            <a:r>
              <a:rPr lang="en-US" sz="2500" dirty="0"/>
              <a:t>The speed with which financial security prices adjust to unexpected news, to maintain equality with the fair present value of the security, is referred to as </a:t>
            </a:r>
            <a:r>
              <a:rPr lang="en-US" sz="2500" b="1" dirty="0"/>
              <a:t>market efficiency </a:t>
            </a:r>
            <a:endParaRPr lang="en-US" sz="2500" dirty="0"/>
          </a:p>
          <a:p>
            <a:pPr lvl="1" eaLnBrk="1" hangingPunct="1"/>
            <a:r>
              <a:rPr lang="en-US" sz="2200" dirty="0"/>
              <a:t>If financial markets are efficient, which tends to be the case most of the time, the current market price of a security tends to equal its fair price present value </a:t>
            </a:r>
          </a:p>
          <a:p>
            <a:pPr lvl="1" eaLnBrk="1" hangingPunct="1"/>
            <a:r>
              <a:rPr lang="en-US" sz="2200" dirty="0"/>
              <a:t>When an event occurs that unexpectedly changes interest rates or a characteristic of a financial security, the current market price of a security can temporarily diverge from its fair present value </a:t>
            </a:r>
          </a:p>
          <a:p>
            <a:pPr lvl="1" eaLnBrk="1" hangingPunct="1">
              <a:lnSpc>
                <a:spcPct val="90000"/>
              </a:lnSpc>
            </a:pPr>
            <a:endParaRPr lang="en-US" altLang="en-US" sz="2200" b="1" dirty="0"/>
          </a:p>
        </p:txBody>
      </p:sp>
      <p:sp>
        <p:nvSpPr>
          <p:cNvPr id="7" name="Footer Placeholder 3">
            <a:extLst>
              <a:ext uri="{FF2B5EF4-FFF2-40B4-BE49-F238E27FC236}">
                <a16:creationId xmlns:a16="http://schemas.microsoft.com/office/drawing/2014/main" id="{F7A4FB94-27A6-4FCB-8021-2EFA77254851}"/>
              </a:ext>
            </a:extLst>
          </p:cNvPr>
          <p:cNvSpPr>
            <a:spLocks noGrp="1"/>
          </p:cNvSpPr>
          <p:nvPr>
            <p:ph type="ftr" sz="quarter" idx="11"/>
          </p:nvPr>
        </p:nvSpPr>
        <p:spPr>
          <a:xfrm>
            <a:off x="800100" y="6553200"/>
            <a:ext cx="7543799" cy="304800"/>
          </a:xfrm>
        </p:spPr>
        <p:txBody>
          <a:bodyPr/>
          <a:lstStyle/>
          <a:p>
            <a:pPr>
              <a:defRPr/>
            </a:pPr>
            <a:r>
              <a:rPr lang="en-US" altLang="en-US" dirty="0"/>
              <a:t>©McGraw Hill LLC. All rights reserved. No reproduction or distribution without the prior written consent of McGraw Hill.</a:t>
            </a:r>
          </a:p>
        </p:txBody>
      </p:sp>
      <p:sp>
        <p:nvSpPr>
          <p:cNvPr id="8" name="Slide Number Placeholder 2">
            <a:extLst>
              <a:ext uri="{FF2B5EF4-FFF2-40B4-BE49-F238E27FC236}">
                <a16:creationId xmlns:a16="http://schemas.microsoft.com/office/drawing/2014/main" id="{3D6FA05F-4FA5-4110-A3F6-375D5529E124}"/>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5</a:t>
            </a:fld>
            <a:endParaRPr lang="en-US" altLang="en-US" dirty="0"/>
          </a:p>
        </p:txBody>
      </p:sp>
    </p:spTree>
    <p:extLst>
      <p:ext uri="{BB962C8B-B14F-4D97-AF65-F5344CB8AC3E}">
        <p14:creationId xmlns:p14="http://schemas.microsoft.com/office/powerpoint/2010/main" val="26804432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p:txBody>
          <a:bodyPr anchor="ctr"/>
          <a:lstStyle/>
          <a:p>
            <a:pPr eaLnBrk="1" hangingPunct="1"/>
            <a:r>
              <a:rPr lang="en-US" altLang="en-US" sz="3500" dirty="0"/>
              <a:t>Realized Rate of Return</a:t>
            </a:r>
          </a:p>
        </p:txBody>
      </p:sp>
      <p:sp>
        <p:nvSpPr>
          <p:cNvPr id="7172" name="Rectangle 3"/>
          <p:cNvSpPr>
            <a:spLocks noGrp="1" noChangeArrowheads="1"/>
          </p:cNvSpPr>
          <p:nvPr>
            <p:ph type="body" sz="half" idx="4294967295"/>
          </p:nvPr>
        </p:nvSpPr>
        <p:spPr>
          <a:xfrm>
            <a:off x="425450" y="1639888"/>
            <a:ext cx="8229600" cy="482107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a:t>
            </a:r>
            <a:r>
              <a:rPr lang="en-US" altLang="en-US" sz="2500" b="1" dirty="0"/>
              <a:t>realized rate of return</a:t>
            </a:r>
            <a:r>
              <a:rPr lang="en-US" altLang="en-US" sz="2500" dirty="0"/>
              <a:t>, ( </a:t>
            </a:r>
            <a:r>
              <a:rPr lang="en-US" altLang="en-US" sz="2500" i="1" dirty="0"/>
              <a:t>r</a:t>
            </a:r>
            <a:r>
              <a:rPr lang="en-US" altLang="en-US" sz="2500" dirty="0"/>
              <a:t> ), </a:t>
            </a:r>
            <a:r>
              <a:rPr lang="en-US" sz="2500" dirty="0"/>
              <a:t>on a financial security is the interest rate </a:t>
            </a:r>
            <a:r>
              <a:rPr lang="en-US" sz="2500" i="1" dirty="0"/>
              <a:t>actually </a:t>
            </a:r>
            <a:r>
              <a:rPr lang="en-US" sz="2500" dirty="0"/>
              <a:t>earned on an investment in a financial security </a:t>
            </a:r>
          </a:p>
          <a:p>
            <a:pPr lvl="1" eaLnBrk="1" hangingPunct="1"/>
            <a:r>
              <a:rPr lang="en-US" sz="2200" dirty="0"/>
              <a:t>Ex post measure of the interest rate on the security </a:t>
            </a:r>
          </a:p>
          <a:p>
            <a:pPr lvl="1" eaLnBrk="1" hangingPunct="1"/>
            <a:r>
              <a:rPr lang="en-US" sz="2200" dirty="0"/>
              <a:t>If the realized rate of return ( </a:t>
            </a:r>
            <a:r>
              <a:rPr lang="en-US" sz="2200" i="1" dirty="0"/>
              <a:t>r </a:t>
            </a:r>
            <a:r>
              <a:rPr lang="en-US" sz="2200" dirty="0"/>
              <a:t>) is greater (less) than the required rate of return (</a:t>
            </a:r>
            <a:r>
              <a:rPr lang="en-US" sz="2200" i="1" dirty="0"/>
              <a:t>r</a:t>
            </a:r>
            <a:r>
              <a:rPr lang="en-US" sz="2200" dirty="0"/>
              <a:t>), the market participant earned more (less) than was needed to be compensated for the ex ante or expected risk of investing in the security </a:t>
            </a:r>
            <a:endParaRPr lang="en-US" altLang="en-US" sz="2200" dirty="0"/>
          </a:p>
          <a:p>
            <a:pPr eaLnBrk="1" hangingPunct="1"/>
            <a:endParaRPr lang="en-US" altLang="en-US" sz="2200" dirty="0"/>
          </a:p>
          <a:p>
            <a:pPr eaLnBrk="1" hangingPunct="1"/>
            <a:endParaRPr lang="en-US" altLang="en-US" sz="2200" dirty="0"/>
          </a:p>
          <a:p>
            <a:pPr marL="0" indent="0" eaLnBrk="1" hangingPunct="1">
              <a:buNone/>
            </a:pPr>
            <a:endParaRPr lang="en-US" altLang="en-US" sz="2200" dirty="0"/>
          </a:p>
          <a:p>
            <a:pPr eaLnBrk="1" hangingPunct="1">
              <a:lnSpc>
                <a:spcPct val="90000"/>
              </a:lnSpc>
              <a:buNone/>
            </a:pPr>
            <a:r>
              <a:rPr lang="en-US" altLang="en-US" sz="2200" b="1" i="1" dirty="0"/>
              <a:t>	</a:t>
            </a:r>
            <a:endParaRPr lang="en-US" altLang="en-US" sz="2200" dirty="0"/>
          </a:p>
        </p:txBody>
      </p:sp>
      <p:sp>
        <p:nvSpPr>
          <p:cNvPr id="7175" name="Line 10"/>
          <p:cNvSpPr>
            <a:spLocks noChangeShapeType="1"/>
          </p:cNvSpPr>
          <p:nvPr/>
        </p:nvSpPr>
        <p:spPr bwMode="auto">
          <a:xfrm>
            <a:off x="5097745" y="1765050"/>
            <a:ext cx="1889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 name="Footer Placeholder 3">
            <a:extLst>
              <a:ext uri="{FF2B5EF4-FFF2-40B4-BE49-F238E27FC236}">
                <a16:creationId xmlns:a16="http://schemas.microsoft.com/office/drawing/2014/main" id="{07FE4942-695B-40DA-81D9-F8628FE1AAC0}"/>
              </a:ext>
            </a:extLst>
          </p:cNvPr>
          <p:cNvSpPr>
            <a:spLocks noGrp="1"/>
          </p:cNvSpPr>
          <p:nvPr>
            <p:ph type="ftr" sz="quarter" idx="11"/>
          </p:nvPr>
        </p:nvSpPr>
        <p:spPr>
          <a:xfrm>
            <a:off x="1032553" y="6553200"/>
            <a:ext cx="7078894" cy="304800"/>
          </a:xfrm>
        </p:spPr>
        <p:txBody>
          <a:bodyPr/>
          <a:lstStyle/>
          <a:p>
            <a:pPr>
              <a:defRPr/>
            </a:pPr>
            <a:r>
              <a:rPr lang="en-US" altLang="en-US" dirty="0"/>
              <a:t>©McGraw Hill LLC. All rights reserved. No reproduction or distribution without the prior written consent of McGraw Hill.</a:t>
            </a:r>
          </a:p>
        </p:txBody>
      </p:sp>
      <p:sp>
        <p:nvSpPr>
          <p:cNvPr id="10" name="Slide Number Placeholder 2">
            <a:extLst>
              <a:ext uri="{FF2B5EF4-FFF2-40B4-BE49-F238E27FC236}">
                <a16:creationId xmlns:a16="http://schemas.microsoft.com/office/drawing/2014/main" id="{4797ED13-D05B-475E-B67D-7CCF3FE20DAD}"/>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6</a:t>
            </a:fld>
            <a:endParaRPr lang="en-US" altLang="en-US" dirty="0"/>
          </a:p>
        </p:txBody>
      </p:sp>
      <p:pic>
        <p:nvPicPr>
          <p:cNvPr id="3" name="Picture 2">
            <a:extLst>
              <a:ext uri="{FF2B5EF4-FFF2-40B4-BE49-F238E27FC236}">
                <a16:creationId xmlns:a16="http://schemas.microsoft.com/office/drawing/2014/main" id="{049AF4B2-387B-41A9-B88D-7237DF7EE540}"/>
              </a:ext>
            </a:extLst>
          </p:cNvPr>
          <p:cNvPicPr>
            <a:picLocks noChangeAspect="1"/>
          </p:cNvPicPr>
          <p:nvPr/>
        </p:nvPicPr>
        <p:blipFill>
          <a:blip r:embed="rId3"/>
          <a:stretch>
            <a:fillRect/>
          </a:stretch>
        </p:blipFill>
        <p:spPr>
          <a:xfrm>
            <a:off x="1657642" y="4701834"/>
            <a:ext cx="5142916" cy="1672897"/>
          </a:xfrm>
          <a:prstGeom prst="rect">
            <a:avLst/>
          </a:prstGeom>
        </p:spPr>
      </p:pic>
      <p:sp>
        <p:nvSpPr>
          <p:cNvPr id="12" name="Line 10">
            <a:extLst>
              <a:ext uri="{FF2B5EF4-FFF2-40B4-BE49-F238E27FC236}">
                <a16:creationId xmlns:a16="http://schemas.microsoft.com/office/drawing/2014/main" id="{12BF9A37-C56B-4CA1-BCB9-1DAEABF6EF60}"/>
              </a:ext>
            </a:extLst>
          </p:cNvPr>
          <p:cNvSpPr>
            <a:spLocks noChangeShapeType="1"/>
          </p:cNvSpPr>
          <p:nvPr/>
        </p:nvSpPr>
        <p:spPr bwMode="auto">
          <a:xfrm>
            <a:off x="4780912" y="3344777"/>
            <a:ext cx="1889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p:txBody>
          <a:bodyPr anchor="ctr"/>
          <a:lstStyle/>
          <a:p>
            <a:pPr eaLnBrk="1" hangingPunct="1"/>
            <a:r>
              <a:rPr lang="en-US" altLang="en-US" sz="3500" dirty="0"/>
              <a:t>Bond Valuation</a:t>
            </a:r>
          </a:p>
        </p:txBody>
      </p:sp>
      <p:sp>
        <p:nvSpPr>
          <p:cNvPr id="8196" name="Rectangle 3"/>
          <p:cNvSpPr>
            <a:spLocks noGrp="1" noChangeArrowheads="1"/>
          </p:cNvSpPr>
          <p:nvPr>
            <p:ph type="body" sz="half" idx="4294967295"/>
          </p:nvPr>
        </p:nvSpPr>
        <p:spPr>
          <a:xfrm>
            <a:off x="276726" y="1708484"/>
            <a:ext cx="8590547" cy="474044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Bond valuation employs time value of money concepts</a:t>
            </a:r>
          </a:p>
          <a:p>
            <a:pPr lvl="1" eaLnBrk="1" hangingPunct="1"/>
            <a:r>
              <a:rPr lang="en-US" sz="2200" dirty="0"/>
              <a:t>Fair value of a bond reflects the present value of all cash flows promised or projected to be received on that bond discounted at the required rate of return (</a:t>
            </a:r>
            <a:r>
              <a:rPr lang="en-US" sz="2200" i="1" dirty="0"/>
              <a:t>r</a:t>
            </a:r>
            <a:r>
              <a:rPr lang="en-US" sz="2200" i="1" baseline="-25000" dirty="0"/>
              <a:t>b</a:t>
            </a:r>
            <a:r>
              <a:rPr lang="en-US" sz="2200" dirty="0"/>
              <a:t>) </a:t>
            </a:r>
          </a:p>
          <a:p>
            <a:pPr lvl="1" eaLnBrk="1" hangingPunct="1"/>
            <a:r>
              <a:rPr lang="en-US" sz="2200" dirty="0"/>
              <a:t>Expected rate of return, </a:t>
            </a:r>
            <a:r>
              <a:rPr lang="en-US" sz="2200" i="1" dirty="0"/>
              <a:t>E</a:t>
            </a:r>
            <a:r>
              <a:rPr lang="en-US" sz="2200" dirty="0"/>
              <a:t>(</a:t>
            </a:r>
            <a:r>
              <a:rPr lang="en-US" sz="2200" i="1" dirty="0"/>
              <a:t>r</a:t>
            </a:r>
            <a:r>
              <a:rPr lang="en-US" sz="2200" i="1" baseline="-25000" dirty="0"/>
              <a:t>b</a:t>
            </a:r>
            <a:r>
              <a:rPr lang="en-US" sz="2200" dirty="0"/>
              <a:t>), is the interest rate that equates the current market price of the bond with the present value of all promised cash flows received over the life of the bond </a:t>
            </a:r>
          </a:p>
          <a:p>
            <a:pPr lvl="1" eaLnBrk="1" hangingPunct="1"/>
            <a:r>
              <a:rPr lang="en-US" sz="2200" dirty="0"/>
              <a:t>Realized rate of return (</a:t>
            </a:r>
            <a:r>
              <a:rPr lang="en-US" sz="2200" i="1" dirty="0"/>
              <a:t>r</a:t>
            </a:r>
            <a:r>
              <a:rPr lang="en-US" sz="2200" i="1" baseline="-25000" dirty="0"/>
              <a:t>b</a:t>
            </a:r>
            <a:r>
              <a:rPr lang="en-US" sz="2200" dirty="0"/>
              <a:t>) on a bond is the actual return earned on a bond investment that has already taken place</a:t>
            </a:r>
          </a:p>
          <a:p>
            <a:pPr eaLnBrk="1" hangingPunct="1"/>
            <a:r>
              <a:rPr lang="en-US" sz="2500" dirty="0"/>
              <a:t>Promised cash flows on bonds come from two sources:</a:t>
            </a:r>
          </a:p>
          <a:p>
            <a:pPr marL="801687" lvl="1" indent="-457200" eaLnBrk="1" hangingPunct="1">
              <a:buFont typeface="+mj-lt"/>
              <a:buAutoNum type="arabicPeriod"/>
            </a:pPr>
            <a:r>
              <a:rPr lang="en-US" sz="2100" dirty="0"/>
              <a:t>Interest or coupon payments paid over the life of the bond</a:t>
            </a:r>
          </a:p>
          <a:p>
            <a:pPr marL="801687" lvl="1" indent="-457200" eaLnBrk="1" hangingPunct="1">
              <a:buFont typeface="+mj-lt"/>
              <a:buAutoNum type="arabicPeriod"/>
            </a:pPr>
            <a:r>
              <a:rPr lang="en-US" sz="2100" dirty="0"/>
              <a:t>Lump sum payment (face or par value) when a bond matures </a:t>
            </a:r>
            <a:endParaRPr lang="en-US" altLang="en-US" sz="2100" dirty="0"/>
          </a:p>
        </p:txBody>
      </p:sp>
      <p:sp>
        <p:nvSpPr>
          <p:cNvPr id="6" name="Footer Placeholder 3">
            <a:extLst>
              <a:ext uri="{FF2B5EF4-FFF2-40B4-BE49-F238E27FC236}">
                <a16:creationId xmlns:a16="http://schemas.microsoft.com/office/drawing/2014/main" id="{B4D90EC5-A916-48F1-8A93-120275FC32A5}"/>
              </a:ext>
            </a:extLst>
          </p:cNvPr>
          <p:cNvSpPr>
            <a:spLocks noGrp="1"/>
          </p:cNvSpPr>
          <p:nvPr>
            <p:ph type="ftr" sz="quarter" idx="11"/>
          </p:nvPr>
        </p:nvSpPr>
        <p:spPr>
          <a:xfrm>
            <a:off x="945221" y="6553200"/>
            <a:ext cx="7253555" cy="304800"/>
          </a:xfrm>
        </p:spPr>
        <p:txBody>
          <a:bodyPr/>
          <a:lstStyle/>
          <a:p>
            <a:pPr>
              <a:defRPr/>
            </a:pPr>
            <a:r>
              <a:rPr lang="en-US" altLang="en-US" dirty="0"/>
              <a:t>©McGraw Hill LLC. All rights reserved. No reproduction or distribution without the prior written consent of McGraw Hill.</a:t>
            </a:r>
          </a:p>
        </p:txBody>
      </p:sp>
      <p:sp>
        <p:nvSpPr>
          <p:cNvPr id="7" name="Slide Number Placeholder 2">
            <a:extLst>
              <a:ext uri="{FF2B5EF4-FFF2-40B4-BE49-F238E27FC236}">
                <a16:creationId xmlns:a16="http://schemas.microsoft.com/office/drawing/2014/main" id="{44FE4456-3FB1-4EFB-BC5B-45C7B6640602}"/>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7</a:t>
            </a:fld>
            <a:endParaRPr lang="en-US" altLang="en-US" dirty="0"/>
          </a:p>
        </p:txBody>
      </p:sp>
      <p:sp>
        <p:nvSpPr>
          <p:cNvPr id="8" name="Line 10">
            <a:extLst>
              <a:ext uri="{FF2B5EF4-FFF2-40B4-BE49-F238E27FC236}">
                <a16:creationId xmlns:a16="http://schemas.microsoft.com/office/drawing/2014/main" id="{0C7F1868-A027-4D75-AE73-D29EA584EA1C}"/>
              </a:ext>
            </a:extLst>
          </p:cNvPr>
          <p:cNvSpPr>
            <a:spLocks noChangeShapeType="1"/>
          </p:cNvSpPr>
          <p:nvPr/>
        </p:nvSpPr>
        <p:spPr bwMode="auto">
          <a:xfrm>
            <a:off x="3980027" y="4415586"/>
            <a:ext cx="1889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nchor="ctr"/>
          <a:lstStyle/>
          <a:p>
            <a:pPr eaLnBrk="1" hangingPunct="1"/>
            <a:r>
              <a:rPr lang="en-US" altLang="en-US" sz="3500" dirty="0"/>
              <a:t>Bond Valuation Formula Used to Calculate Fair Present Values</a:t>
            </a:r>
          </a:p>
        </p:txBody>
      </p:sp>
      <p:sp>
        <p:nvSpPr>
          <p:cNvPr id="9220" name="Rectangle 3"/>
          <p:cNvSpPr>
            <a:spLocks noGrp="1" noChangeArrowheads="1"/>
          </p:cNvSpPr>
          <p:nvPr>
            <p:ph type="body" sz="half" idx="4294967295"/>
          </p:nvPr>
        </p:nvSpPr>
        <p:spPr>
          <a:xfrm>
            <a:off x="324853" y="1707396"/>
            <a:ext cx="8169442" cy="47535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Coupon bonds </a:t>
            </a:r>
            <a:r>
              <a:rPr lang="en-US" altLang="en-US" sz="2500" dirty="0"/>
              <a:t>pay interest based on a stated coupon rate, and the interest (i.e., coupon) payments per year, INT, are generally constant over the life of the bond</a:t>
            </a:r>
          </a:p>
          <a:p>
            <a:pPr eaLnBrk="1" hangingPunct="1"/>
            <a:r>
              <a:rPr lang="en-US" altLang="en-US" sz="2500" b="1" dirty="0"/>
              <a:t>Zero-coupon bonds </a:t>
            </a:r>
            <a:r>
              <a:rPr lang="en-US" altLang="en-US" sz="2500" dirty="0"/>
              <a:t>do not pay coupon interest</a:t>
            </a:r>
          </a:p>
          <a:p>
            <a:pPr lvl="1" eaLnBrk="1" hangingPunct="1"/>
            <a:r>
              <a:rPr lang="en-US" altLang="en-US" sz="2200" dirty="0"/>
              <a:t>In other words, INT = 0</a:t>
            </a:r>
          </a:p>
          <a:p>
            <a:pPr eaLnBrk="1" hangingPunct="1"/>
            <a:r>
              <a:rPr lang="en-US" sz="2500" dirty="0"/>
              <a:t>The face or par value of the bond, </a:t>
            </a:r>
            <a:r>
              <a:rPr lang="en-US" sz="2500" i="1" dirty="0"/>
              <a:t>M, </a:t>
            </a:r>
            <a:r>
              <a:rPr lang="en-US" sz="2500" dirty="0"/>
              <a:t>is a lump sum payment received by the bond holder at maturity</a:t>
            </a:r>
          </a:p>
          <a:p>
            <a:pPr lvl="1" eaLnBrk="1" hangingPunct="1"/>
            <a:r>
              <a:rPr lang="en-US" sz="2200" dirty="0"/>
              <a:t>Face value is generally set at $1,000 in the U.S. bond market </a:t>
            </a:r>
          </a:p>
          <a:p>
            <a:pPr lvl="1" eaLnBrk="1" hangingPunct="1"/>
            <a:r>
              <a:rPr lang="en-US" sz="2200" dirty="0"/>
              <a:t>When new bonds are issued, the coupon rate on the new bonds is typically set at the current required rate of return </a:t>
            </a:r>
            <a:endParaRPr lang="en-US" altLang="en-US" sz="2200" dirty="0"/>
          </a:p>
          <a:p>
            <a:pPr eaLnBrk="1" hangingPunct="1"/>
            <a:endParaRPr lang="en-US" altLang="en-US" sz="2600" dirty="0"/>
          </a:p>
        </p:txBody>
      </p:sp>
      <p:sp>
        <p:nvSpPr>
          <p:cNvPr id="5" name="Footer Placeholder 3">
            <a:extLst>
              <a:ext uri="{FF2B5EF4-FFF2-40B4-BE49-F238E27FC236}">
                <a16:creationId xmlns:a16="http://schemas.microsoft.com/office/drawing/2014/main" id="{55369FA4-6A09-429B-A89F-BE8FE5ACA9F1}"/>
              </a:ext>
            </a:extLst>
          </p:cNvPr>
          <p:cNvSpPr>
            <a:spLocks noGrp="1"/>
          </p:cNvSpPr>
          <p:nvPr>
            <p:ph type="ftr" sz="quarter" idx="11"/>
          </p:nvPr>
        </p:nvSpPr>
        <p:spPr>
          <a:xfrm>
            <a:off x="685192" y="6553200"/>
            <a:ext cx="7448764" cy="304800"/>
          </a:xfrm>
        </p:spPr>
        <p:txBody>
          <a:bodyPr/>
          <a:lstStyle/>
          <a:p>
            <a:pPr>
              <a:defRPr/>
            </a:pPr>
            <a:r>
              <a:rPr lang="en-US" altLang="en-US" dirty="0"/>
              <a:t>©McGraw Hill LLC. All rights reserved. No reproduction or distribution without the prior written consent of McGraw Hill.</a:t>
            </a:r>
          </a:p>
        </p:txBody>
      </p:sp>
      <p:sp>
        <p:nvSpPr>
          <p:cNvPr id="6" name="Slide Number Placeholder 2">
            <a:extLst>
              <a:ext uri="{FF2B5EF4-FFF2-40B4-BE49-F238E27FC236}">
                <a16:creationId xmlns:a16="http://schemas.microsoft.com/office/drawing/2014/main" id="{89EA0CE4-2C0B-45AE-82BE-967D9B9680BC}"/>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nchor="ctr"/>
          <a:lstStyle/>
          <a:p>
            <a:pPr eaLnBrk="1" hangingPunct="1"/>
            <a:r>
              <a:rPr lang="en-US" altLang="en-US" sz="3500" dirty="0"/>
              <a:t>Calculating Present Value of a Bond</a:t>
            </a:r>
          </a:p>
        </p:txBody>
      </p:sp>
      <p:sp>
        <p:nvSpPr>
          <p:cNvPr id="4101"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4102"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8" name="Footer Placeholder 3">
            <a:extLst>
              <a:ext uri="{FF2B5EF4-FFF2-40B4-BE49-F238E27FC236}">
                <a16:creationId xmlns:a16="http://schemas.microsoft.com/office/drawing/2014/main" id="{F0B3A28C-C788-44F4-A71C-19E5BC4E4180}"/>
              </a:ext>
            </a:extLst>
          </p:cNvPr>
          <p:cNvSpPr>
            <a:spLocks noGrp="1"/>
          </p:cNvSpPr>
          <p:nvPr>
            <p:ph type="ftr" sz="quarter" idx="11"/>
          </p:nvPr>
        </p:nvSpPr>
        <p:spPr>
          <a:xfrm>
            <a:off x="1151990" y="6553200"/>
            <a:ext cx="6840020" cy="304800"/>
          </a:xfrm>
        </p:spPr>
        <p:txBody>
          <a:bodyPr/>
          <a:lstStyle/>
          <a:p>
            <a:pPr>
              <a:defRPr/>
            </a:pPr>
            <a:r>
              <a:rPr lang="en-US" altLang="en-US" dirty="0"/>
              <a:t>©McGraw Hill LLC. All rights reserved. No reproduction or distribution without the prior written consent of McGraw Hill.</a:t>
            </a:r>
          </a:p>
        </p:txBody>
      </p:sp>
      <p:sp>
        <p:nvSpPr>
          <p:cNvPr id="9" name="Slide Number Placeholder 2">
            <a:extLst>
              <a:ext uri="{FF2B5EF4-FFF2-40B4-BE49-F238E27FC236}">
                <a16:creationId xmlns:a16="http://schemas.microsoft.com/office/drawing/2014/main" id="{6FCBD209-5879-4505-8A43-4FACB7076BAA}"/>
              </a:ext>
            </a:extLst>
          </p:cNvPr>
          <p:cNvSpPr>
            <a:spLocks noGrp="1"/>
          </p:cNvSpPr>
          <p:nvPr>
            <p:ph type="sldNum" sz="quarter" idx="12"/>
          </p:nvPr>
        </p:nvSpPr>
        <p:spPr>
          <a:xfrm>
            <a:off x="6553200" y="6553200"/>
            <a:ext cx="2133600" cy="273050"/>
          </a:xfrm>
        </p:spPr>
        <p:txBody>
          <a:bodyPr/>
          <a:lstStyle/>
          <a:p>
            <a:pPr>
              <a:defRPr/>
            </a:pPr>
            <a:r>
              <a:rPr lang="en-US" altLang="en-US" dirty="0"/>
              <a:t>3-</a:t>
            </a:r>
            <a:fld id="{50570873-5802-4945-8C73-C2B4359A39C0}" type="slidenum">
              <a:rPr lang="en-US" altLang="en-US" smtClean="0"/>
              <a:pPr>
                <a:defRPr/>
              </a:pPr>
              <a:t>9</a:t>
            </a:fld>
            <a:endParaRPr lang="en-US" altLang="en-US" dirty="0"/>
          </a:p>
        </p:txBody>
      </p:sp>
      <p:pic>
        <p:nvPicPr>
          <p:cNvPr id="2" name="Picture 1">
            <a:extLst>
              <a:ext uri="{FF2B5EF4-FFF2-40B4-BE49-F238E27FC236}">
                <a16:creationId xmlns:a16="http://schemas.microsoft.com/office/drawing/2014/main" id="{7B127717-9E58-43A6-A675-62C904AE2D74}"/>
              </a:ext>
            </a:extLst>
          </p:cNvPr>
          <p:cNvPicPr>
            <a:picLocks noChangeAspect="1"/>
          </p:cNvPicPr>
          <p:nvPr/>
        </p:nvPicPr>
        <p:blipFill>
          <a:blip r:embed="rId3"/>
          <a:stretch>
            <a:fillRect/>
          </a:stretch>
        </p:blipFill>
        <p:spPr>
          <a:xfrm>
            <a:off x="299394" y="1708317"/>
            <a:ext cx="7852549" cy="4733342"/>
          </a:xfrm>
          <a:prstGeom prst="rect">
            <a:avLst/>
          </a:prstGeom>
        </p:spPr>
      </p:pic>
    </p:spTree>
    <p:extLst>
      <p:ext uri="{BB962C8B-B14F-4D97-AF65-F5344CB8AC3E}">
        <p14:creationId xmlns:p14="http://schemas.microsoft.com/office/powerpoint/2010/main" val="3477069110"/>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Props1.xml><?xml version="1.0" encoding="utf-8"?>
<ds:datastoreItem xmlns:ds="http://schemas.openxmlformats.org/officeDocument/2006/customXml" ds:itemID="{D6EE7645-D0BA-488D-977D-283C520C8909}">
  <ds:schemaRefs>
    <ds:schemaRef ds:uri="http://schemas.microsoft.com/sharepoint/v3/contenttype/forms"/>
  </ds:schemaRefs>
</ds:datastoreItem>
</file>

<file path=customXml/itemProps2.xml><?xml version="1.0" encoding="utf-8"?>
<ds:datastoreItem xmlns:ds="http://schemas.openxmlformats.org/officeDocument/2006/customXml" ds:itemID="{5A7ED01C-12DA-4321-8CD3-20963BB8C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52A6B4-083A-4AF7-A11E-906AF2053258}">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docProps/app.xml><?xml version="1.0" encoding="utf-8"?>
<Properties xmlns="http://schemas.openxmlformats.org/officeDocument/2006/extended-properties" xmlns:vt="http://schemas.openxmlformats.org/officeDocument/2006/docPropsVTypes">
  <Template/>
  <TotalTime>4577</TotalTime>
  <Words>2725</Words>
  <Application>Microsoft Office PowerPoint</Application>
  <PresentationFormat>On-screen Show (4:3)</PresentationFormat>
  <Paragraphs>238</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 Math</vt:lpstr>
      <vt:lpstr>Times New Roman</vt:lpstr>
      <vt:lpstr>Wingdings</vt:lpstr>
      <vt:lpstr>Network</vt:lpstr>
      <vt:lpstr>Chapter Three</vt:lpstr>
      <vt:lpstr>Various Interest Rate Measures</vt:lpstr>
      <vt:lpstr>Required Rate of Return</vt:lpstr>
      <vt:lpstr>Expected Rate of Return</vt:lpstr>
      <vt:lpstr>Required versus Expected Rates of Return: The Role of Efficient Markets</vt:lpstr>
      <vt:lpstr>Realized Rate of Return</vt:lpstr>
      <vt:lpstr>Bond Valuation</vt:lpstr>
      <vt:lpstr>Bond Valuation Formula Used to Calculate Fair Present Values</vt:lpstr>
      <vt:lpstr>Calculating Present Value of a Bond</vt:lpstr>
      <vt:lpstr>Description of a Premium, Discount, and Par Bond</vt:lpstr>
      <vt:lpstr>Bond Valuation Formula Used to Calculate Yield to Maturity</vt:lpstr>
      <vt:lpstr>Equity Valuation</vt:lpstr>
      <vt:lpstr>Equity Valuation (Continued)</vt:lpstr>
      <vt:lpstr>Zero Growth in Dividends</vt:lpstr>
      <vt:lpstr>Constant Growth in Dividends</vt:lpstr>
      <vt:lpstr>Supernormal (or Nonconstant) Growth in Dividends</vt:lpstr>
      <vt:lpstr>Impact of Interest Rate Changes on Security Values</vt:lpstr>
      <vt:lpstr>Impact of Maturity on Security Values</vt:lpstr>
      <vt:lpstr>Impact of Coupon Rates on Security Values</vt:lpstr>
      <vt:lpstr>Duration</vt:lpstr>
      <vt:lpstr>A General Formula for Duration</vt:lpstr>
      <vt:lpstr>A General Formula for Duration (Continued)</vt:lpstr>
      <vt:lpstr>Duration: Example</vt:lpstr>
      <vt:lpstr>Duration: Example (Continued)</vt:lpstr>
      <vt:lpstr>Duration: Example (Concluded)</vt:lpstr>
      <vt:lpstr>The Duration of a Zero-Coupon Bond</vt:lpstr>
      <vt:lpstr>Features of Duration</vt:lpstr>
      <vt:lpstr>Economic Meaning of Duration</vt:lpstr>
      <vt:lpstr>Large Interest Rate Changes and Duration</vt:lpstr>
      <vt:lpstr>Characteristics of Convexity</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Teressa Farough</cp:lastModifiedBy>
  <cp:revision>425</cp:revision>
  <dcterms:created xsi:type="dcterms:W3CDTF">2000-07-01T19:33:32Z</dcterms:created>
  <dcterms:modified xsi:type="dcterms:W3CDTF">2023-08-15T20:51:59Z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