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sldIdLst>
    <p:sldId id="390" r:id="rId2"/>
    <p:sldId id="391" r:id="rId3"/>
    <p:sldId id="392" r:id="rId4"/>
    <p:sldId id="393" r:id="rId5"/>
    <p:sldId id="394" r:id="rId6"/>
    <p:sldId id="395" r:id="rId7"/>
    <p:sldId id="397" r:id="rId8"/>
    <p:sldId id="396" r:id="rId9"/>
    <p:sldId id="398" r:id="rId10"/>
    <p:sldId id="399" r:id="rId11"/>
    <p:sldId id="402" r:id="rId12"/>
    <p:sldId id="400" r:id="rId13"/>
    <p:sldId id="403" r:id="rId14"/>
    <p:sldId id="404" r:id="rId15"/>
    <p:sldId id="405" r:id="rId16"/>
    <p:sldId id="406" r:id="rId17"/>
    <p:sldId id="407" r:id="rId18"/>
    <p:sldId id="408" r:id="rId19"/>
    <p:sldId id="409" r:id="rId20"/>
    <p:sldId id="410" r:id="rId21"/>
    <p:sldId id="412" r:id="rId22"/>
    <p:sldId id="411" r:id="rId23"/>
    <p:sldId id="414" r:id="rId24"/>
    <p:sldId id="415" r:id="rId25"/>
    <p:sldId id="416" r:id="rId26"/>
    <p:sldId id="417" r:id="rId27"/>
    <p:sldId id="418" r:id="rId28"/>
    <p:sldId id="419" r:id="rId29"/>
    <p:sldId id="420" r:id="rId30"/>
    <p:sldId id="421" r:id="rId31"/>
    <p:sldId id="422" r:id="rId32"/>
    <p:sldId id="423" r:id="rId33"/>
    <p:sldId id="424" r:id="rId34"/>
    <p:sldId id="425" r:id="rId35"/>
    <p:sldId id="426" r:id="rId36"/>
    <p:sldId id="427" r:id="rId37"/>
    <p:sldId id="428" r:id="rId38"/>
    <p:sldId id="429" r:id="rId39"/>
    <p:sldId id="430" r:id="rId40"/>
    <p:sldId id="431" r:id="rId4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957" autoAdjust="0"/>
    <p:restoredTop sz="96433" autoAdjust="0"/>
  </p:normalViewPr>
  <p:slideViewPr>
    <p:cSldViewPr snapToGrid="0">
      <p:cViewPr varScale="1">
        <p:scale>
          <a:sx n="74" d="100"/>
          <a:sy n="74"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BE3C8F-A363-4CFE-8635-FA620E694233}" type="datetimeFigureOut">
              <a:rPr lang="tr-TR" smtClean="0"/>
              <a:t>7.12.2020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797287-8C16-4FB3-987D-800FF406009C}" type="slidenum">
              <a:rPr lang="tr-TR" smtClean="0"/>
              <a:t>‹#›</a:t>
            </a:fld>
            <a:endParaRPr lang="tr-TR"/>
          </a:p>
        </p:txBody>
      </p:sp>
    </p:spTree>
    <p:extLst>
      <p:ext uri="{BB962C8B-B14F-4D97-AF65-F5344CB8AC3E}">
        <p14:creationId xmlns:p14="http://schemas.microsoft.com/office/powerpoint/2010/main" val="23447797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CC0B940-985C-4FB8-84AC-26CDDD28A86C}" type="datetimeFigureOut">
              <a:rPr lang="tr-TR" smtClean="0"/>
              <a:t>7.12.2020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2FA2C38-54D1-4730-839F-DFF47E7E39A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1869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CC0B940-985C-4FB8-84AC-26CDDD28A86C}" type="datetimeFigureOut">
              <a:rPr lang="tr-TR" smtClean="0"/>
              <a:t>7.12.2020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2FA2C38-54D1-4730-839F-DFF47E7E39A3}" type="slidenum">
              <a:rPr lang="tr-TR" smtClean="0"/>
              <a:t>‹#›</a:t>
            </a:fld>
            <a:endParaRPr lang="tr-TR"/>
          </a:p>
        </p:txBody>
      </p:sp>
    </p:spTree>
    <p:extLst>
      <p:ext uri="{BB962C8B-B14F-4D97-AF65-F5344CB8AC3E}">
        <p14:creationId xmlns:p14="http://schemas.microsoft.com/office/powerpoint/2010/main" val="36607464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CC0B940-985C-4FB8-84AC-26CDDD28A86C}" type="datetimeFigureOut">
              <a:rPr lang="tr-TR" smtClean="0"/>
              <a:t>7.12.2020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2FA2C38-54D1-4730-839F-DFF47E7E39A3}" type="slidenum">
              <a:rPr lang="tr-TR" smtClean="0"/>
              <a:t>‹#›</a:t>
            </a:fld>
            <a:endParaRPr lang="tr-TR"/>
          </a:p>
        </p:txBody>
      </p:sp>
    </p:spTree>
    <p:extLst>
      <p:ext uri="{BB962C8B-B14F-4D97-AF65-F5344CB8AC3E}">
        <p14:creationId xmlns:p14="http://schemas.microsoft.com/office/powerpoint/2010/main" val="3026567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CC0B940-985C-4FB8-84AC-26CDDD28A86C}" type="datetimeFigureOut">
              <a:rPr lang="tr-TR" smtClean="0"/>
              <a:t>7.12.2020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2FA2C38-54D1-4730-839F-DFF47E7E39A3}" type="slidenum">
              <a:rPr lang="tr-TR" smtClean="0"/>
              <a:t>‹#›</a:t>
            </a:fld>
            <a:endParaRPr lang="tr-TR"/>
          </a:p>
        </p:txBody>
      </p:sp>
    </p:spTree>
    <p:extLst>
      <p:ext uri="{BB962C8B-B14F-4D97-AF65-F5344CB8AC3E}">
        <p14:creationId xmlns:p14="http://schemas.microsoft.com/office/powerpoint/2010/main" val="1287784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CC0B940-985C-4FB8-84AC-26CDDD28A86C}" type="datetimeFigureOut">
              <a:rPr lang="tr-TR" smtClean="0"/>
              <a:t>7.12.2020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2FA2C38-54D1-4730-839F-DFF47E7E39A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2450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CC0B940-985C-4FB8-84AC-26CDDD28A86C}" type="datetimeFigureOut">
              <a:rPr lang="tr-TR" smtClean="0"/>
              <a:t>7.12.2020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2FA2C38-54D1-4730-839F-DFF47E7E39A3}" type="slidenum">
              <a:rPr lang="tr-TR" smtClean="0"/>
              <a:t>‹#›</a:t>
            </a:fld>
            <a:endParaRPr lang="tr-TR"/>
          </a:p>
        </p:txBody>
      </p:sp>
    </p:spTree>
    <p:extLst>
      <p:ext uri="{BB962C8B-B14F-4D97-AF65-F5344CB8AC3E}">
        <p14:creationId xmlns:p14="http://schemas.microsoft.com/office/powerpoint/2010/main" val="2080553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CC0B940-985C-4FB8-84AC-26CDDD28A86C}" type="datetimeFigureOut">
              <a:rPr lang="tr-TR" smtClean="0"/>
              <a:t>7.12.2020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2FA2C38-54D1-4730-839F-DFF47E7E39A3}" type="slidenum">
              <a:rPr lang="tr-TR" smtClean="0"/>
              <a:t>‹#›</a:t>
            </a:fld>
            <a:endParaRPr lang="tr-TR"/>
          </a:p>
        </p:txBody>
      </p:sp>
    </p:spTree>
    <p:extLst>
      <p:ext uri="{BB962C8B-B14F-4D97-AF65-F5344CB8AC3E}">
        <p14:creationId xmlns:p14="http://schemas.microsoft.com/office/powerpoint/2010/main" val="541948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CC0B940-985C-4FB8-84AC-26CDDD28A86C}" type="datetimeFigureOut">
              <a:rPr lang="tr-TR" smtClean="0"/>
              <a:t>7.12.2020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2FA2C38-54D1-4730-839F-DFF47E7E39A3}" type="slidenum">
              <a:rPr lang="tr-TR" smtClean="0"/>
              <a:t>‹#›</a:t>
            </a:fld>
            <a:endParaRPr lang="tr-TR"/>
          </a:p>
        </p:txBody>
      </p:sp>
    </p:spTree>
    <p:extLst>
      <p:ext uri="{BB962C8B-B14F-4D97-AF65-F5344CB8AC3E}">
        <p14:creationId xmlns:p14="http://schemas.microsoft.com/office/powerpoint/2010/main" val="2456728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CC0B940-985C-4FB8-84AC-26CDDD28A86C}" type="datetimeFigureOut">
              <a:rPr lang="tr-TR" smtClean="0"/>
              <a:t>7.12.2020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12FA2C38-54D1-4730-839F-DFF47E7E39A3}" type="slidenum">
              <a:rPr lang="tr-TR" smtClean="0"/>
              <a:t>‹#›</a:t>
            </a:fld>
            <a:endParaRPr lang="tr-TR"/>
          </a:p>
        </p:txBody>
      </p:sp>
    </p:spTree>
    <p:extLst>
      <p:ext uri="{BB962C8B-B14F-4D97-AF65-F5344CB8AC3E}">
        <p14:creationId xmlns:p14="http://schemas.microsoft.com/office/powerpoint/2010/main" val="3212783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CC0B940-985C-4FB8-84AC-26CDDD28A86C}" type="datetimeFigureOut">
              <a:rPr lang="tr-TR" smtClean="0"/>
              <a:t>7.12.2020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2FA2C38-54D1-4730-839F-DFF47E7E39A3}" type="slidenum">
              <a:rPr lang="tr-TR" smtClean="0"/>
              <a:t>‹#›</a:t>
            </a:fld>
            <a:endParaRPr lang="tr-TR"/>
          </a:p>
        </p:txBody>
      </p:sp>
    </p:spTree>
    <p:extLst>
      <p:ext uri="{BB962C8B-B14F-4D97-AF65-F5344CB8AC3E}">
        <p14:creationId xmlns:p14="http://schemas.microsoft.com/office/powerpoint/2010/main" val="1172363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CC0B940-985C-4FB8-84AC-26CDDD28A86C}" type="datetimeFigureOut">
              <a:rPr lang="tr-TR" smtClean="0"/>
              <a:t>7.12.2020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2FA2C38-54D1-4730-839F-DFF47E7E39A3}" type="slidenum">
              <a:rPr lang="tr-TR" smtClean="0"/>
              <a:t>‹#›</a:t>
            </a:fld>
            <a:endParaRPr lang="tr-TR"/>
          </a:p>
        </p:txBody>
      </p:sp>
    </p:spTree>
    <p:extLst>
      <p:ext uri="{BB962C8B-B14F-4D97-AF65-F5344CB8AC3E}">
        <p14:creationId xmlns:p14="http://schemas.microsoft.com/office/powerpoint/2010/main" val="132017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6CC0B940-985C-4FB8-84AC-26CDDD28A86C}" type="datetimeFigureOut">
              <a:rPr lang="tr-TR" smtClean="0"/>
              <a:t>7.12.2020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2FA2C38-54D1-4730-839F-DFF47E7E39A3}"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43274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16228" y="746975"/>
            <a:ext cx="10515600" cy="887124"/>
          </a:xfrm>
        </p:spPr>
        <p:txBody>
          <a:bodyPr>
            <a:normAutofit/>
          </a:bodyPr>
          <a:lstStyle/>
          <a:p>
            <a:pPr algn="ctr"/>
            <a:r>
              <a:rPr lang="tr-TR" sz="3600" b="1" dirty="0" smtClean="0">
                <a:solidFill>
                  <a:schemeClr val="tx1"/>
                </a:solidFill>
                <a:latin typeface="Times New Roman" panose="02020603050405020304" pitchFamily="18" charset="0"/>
                <a:cs typeface="Times New Roman" panose="02020603050405020304" pitchFamily="18" charset="0"/>
              </a:rPr>
              <a:t>Hasta Dosyaları Arşivleme</a:t>
            </a:r>
            <a:endParaRPr lang="tr-TR" sz="3600" b="1" dirty="0">
              <a:solidFill>
                <a:schemeClr val="bg1"/>
              </a:solidFill>
            </a:endParaRPr>
          </a:p>
        </p:txBody>
      </p:sp>
      <p:sp>
        <p:nvSpPr>
          <p:cNvPr id="3" name="İçerik Yer Tutucusu 2"/>
          <p:cNvSpPr>
            <a:spLocks noGrp="1"/>
          </p:cNvSpPr>
          <p:nvPr>
            <p:ph idx="1"/>
          </p:nvPr>
        </p:nvSpPr>
        <p:spPr>
          <a:xfrm>
            <a:off x="838200" y="1841679"/>
            <a:ext cx="10515600" cy="4296648"/>
          </a:xfrm>
        </p:spPr>
        <p:txBody>
          <a:bodyPr>
            <a:normAutofit/>
          </a:bodyPr>
          <a:lstStyle/>
          <a:p>
            <a:pPr marL="0" indent="0" algn="just">
              <a:lnSpc>
                <a:spcPct val="150000"/>
              </a:lnSpc>
              <a:buNone/>
            </a:pPr>
            <a:r>
              <a:rPr lang="tr-TR" dirty="0">
                <a:latin typeface="Times New Roman" panose="02020603050405020304" pitchFamily="18" charset="0"/>
                <a:cs typeface="Times New Roman" panose="02020603050405020304" pitchFamily="18" charset="0"/>
              </a:rPr>
              <a:t>“Arşivleme”, hastanelerin faaliyetlerini sürdürürken ortaya çıkan ve işlem sürecini tamamlayan her türlü dokümanın, öngörülen yasal sürenin sonuna kadar uygun ortamda, güvenle ve bozulmadan saklama sürecine </a:t>
            </a:r>
            <a:r>
              <a:rPr lang="tr-TR" dirty="0" smtClean="0">
                <a:latin typeface="Times New Roman" panose="02020603050405020304" pitchFamily="18" charset="0"/>
                <a:cs typeface="Times New Roman" panose="02020603050405020304" pitchFamily="18" charset="0"/>
              </a:rPr>
              <a:t>denir</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a:p>
            <a:pPr marL="0" indent="0" algn="just">
              <a:lnSpc>
                <a:spcPct val="150000"/>
              </a:lnSpc>
              <a:buNone/>
            </a:pPr>
            <a:r>
              <a:rPr lang="tr-TR" dirty="0">
                <a:latin typeface="Times New Roman" panose="02020603050405020304" pitchFamily="18" charset="0"/>
                <a:cs typeface="Times New Roman" panose="02020603050405020304" pitchFamily="18" charset="0"/>
              </a:rPr>
              <a:t>Bir başka tanımla, gelecekte tekrar kullanılması düşünülen veya yasal olarak süresi doluncaya kadar saklaması zorunlu olan belgelerin korunması ve bu süre içinde bu belgelerden yararlanma olanağı sağlayan çalışmalara arşivleme denir.</a:t>
            </a:r>
          </a:p>
        </p:txBody>
      </p:sp>
    </p:spTree>
    <p:extLst>
      <p:ext uri="{BB962C8B-B14F-4D97-AF65-F5344CB8AC3E}">
        <p14:creationId xmlns:p14="http://schemas.microsoft.com/office/powerpoint/2010/main" val="17561442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38200" y="1162594"/>
            <a:ext cx="10515600" cy="5014369"/>
          </a:xfrm>
        </p:spPr>
        <p:txBody>
          <a:bodyPr>
            <a:normAutofit/>
          </a:bodyPr>
          <a:lstStyle/>
          <a:p>
            <a:pPr marL="0" indent="0" algn="just">
              <a:lnSpc>
                <a:spcPct val="150000"/>
              </a:lnSpc>
              <a:buNone/>
            </a:pPr>
            <a:endParaRPr lang="tr-TR" sz="2400" dirty="0">
              <a:latin typeface="Times New Roman" panose="02020603050405020304" pitchFamily="18" charset="0"/>
              <a:cs typeface="Times New Roman" panose="02020603050405020304" pitchFamily="18" charset="0"/>
            </a:endParaRPr>
          </a:p>
          <a:p>
            <a:pPr marL="0" indent="0" algn="just">
              <a:lnSpc>
                <a:spcPct val="150000"/>
              </a:lnSpc>
              <a:buNone/>
            </a:pPr>
            <a:r>
              <a:rPr lang="tr-TR" sz="2400" dirty="0">
                <a:latin typeface="Times New Roman" panose="02020603050405020304" pitchFamily="18" charset="0"/>
                <a:cs typeface="Times New Roman" panose="02020603050405020304" pitchFamily="18" charset="0"/>
              </a:rPr>
              <a:t>Sağlık kurumunun kuruluş aşamasından önce, ileride bir takım problemlerin olmaması, daha fonksiyonel ve daha verimli bir çalışma ortamı sağlanması bakımından, hasta dosyaları arşivinin hastane içindeki konumu, alan olarak büyüklüğü ve mimari yapı özellikleri öncelikle planlanmalı ve tespit edilmelidir. Bu planlama ve çalışmalar, sağlık kurumu yöneticileri, arşiv komitesi üyeleri ve mimarlar tarafından ortak olarak yapılmalıdır. </a:t>
            </a:r>
            <a:endParaRPr lang="tr-TR"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25361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38200" y="1162594"/>
            <a:ext cx="10515600" cy="5014369"/>
          </a:xfrm>
        </p:spPr>
        <p:txBody>
          <a:bodyPr>
            <a:normAutofit/>
          </a:bodyPr>
          <a:lstStyle/>
          <a:p>
            <a:pPr marL="0" indent="0" algn="just">
              <a:buNone/>
            </a:pPr>
            <a:endParaRPr lang="tr-TR" sz="2400" dirty="0" smtClean="0"/>
          </a:p>
          <a:p>
            <a:pPr marL="0" indent="0" algn="just">
              <a:lnSpc>
                <a:spcPct val="150000"/>
              </a:lnSpc>
              <a:buNone/>
            </a:pPr>
            <a:endParaRPr lang="tr-TR" sz="2400" dirty="0">
              <a:latin typeface="Times New Roman" panose="02020603050405020304" pitchFamily="18" charset="0"/>
              <a:cs typeface="Times New Roman" panose="02020603050405020304" pitchFamily="18" charset="0"/>
            </a:endParaRPr>
          </a:p>
          <a:p>
            <a:pPr marL="0" indent="0" algn="just">
              <a:lnSpc>
                <a:spcPct val="150000"/>
              </a:lnSpc>
              <a:buNone/>
            </a:pPr>
            <a:r>
              <a:rPr lang="tr-TR" sz="2400" dirty="0" smtClean="0">
                <a:latin typeface="Times New Roman" panose="02020603050405020304" pitchFamily="18" charset="0"/>
                <a:cs typeface="Times New Roman" panose="02020603050405020304" pitchFamily="18" charset="0"/>
              </a:rPr>
              <a:t>Sağlık kurumlarının bazılarında tıbbi arşiv bölümlere ayrılmıştır ve arşivciliğin çeşitli safhaları bu farklı bölümlerde gerçekleştirilmektedir. Bazı hastanelerde ise iş hacmi bunu gerektirecek düzeyde değildir. </a:t>
            </a:r>
          </a:p>
          <a:p>
            <a:pPr marL="0" indent="0" algn="just">
              <a:lnSpc>
                <a:spcPct val="150000"/>
              </a:lnSpc>
              <a:buNone/>
            </a:pPr>
            <a:r>
              <a:rPr lang="tr-TR" sz="2400" dirty="0" smtClean="0">
                <a:latin typeface="Times New Roman" panose="02020603050405020304" pitchFamily="18" charset="0"/>
                <a:cs typeface="Times New Roman" panose="02020603050405020304" pitchFamily="18" charset="0"/>
              </a:rPr>
              <a:t>Ancak her iki durumda da hasta dosyaları arşivinin bölümlerinin neler olduğunun açıklanması önem arz etmektedir.</a:t>
            </a:r>
          </a:p>
        </p:txBody>
      </p:sp>
    </p:spTree>
    <p:extLst>
      <p:ext uri="{BB962C8B-B14F-4D97-AF65-F5344CB8AC3E}">
        <p14:creationId xmlns:p14="http://schemas.microsoft.com/office/powerpoint/2010/main" val="6564516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38200" y="1162594"/>
            <a:ext cx="10515600" cy="5014369"/>
          </a:xfrm>
        </p:spPr>
        <p:txBody>
          <a:bodyPr>
            <a:normAutofit/>
          </a:bodyPr>
          <a:lstStyle/>
          <a:p>
            <a:pPr marL="0" indent="0" algn="just">
              <a:lnSpc>
                <a:spcPct val="150000"/>
              </a:lnSpc>
              <a:buNone/>
            </a:pPr>
            <a:r>
              <a:rPr lang="tr-TR" sz="2400" u="sng" dirty="0" smtClean="0">
                <a:latin typeface="Times New Roman" panose="02020603050405020304" pitchFamily="18" charset="0"/>
                <a:cs typeface="Times New Roman" panose="02020603050405020304" pitchFamily="18" charset="0"/>
              </a:rPr>
              <a:t>Hasta Dosyaları Arşivinin </a:t>
            </a:r>
            <a:r>
              <a:rPr lang="tr-TR" sz="2400" u="sng" dirty="0" smtClean="0">
                <a:latin typeface="Times New Roman" panose="02020603050405020304" pitchFamily="18" charset="0"/>
                <a:cs typeface="Times New Roman" panose="02020603050405020304" pitchFamily="18" charset="0"/>
              </a:rPr>
              <a:t>Bölümleri</a:t>
            </a:r>
            <a:endParaRPr lang="tr-TR" sz="2400" dirty="0" smtClean="0">
              <a:latin typeface="Times New Roman" panose="02020603050405020304" pitchFamily="18" charset="0"/>
              <a:cs typeface="Times New Roman" panose="02020603050405020304" pitchFamily="18" charset="0"/>
            </a:endParaRPr>
          </a:p>
          <a:p>
            <a:pPr marL="0" indent="0" algn="just">
              <a:lnSpc>
                <a:spcPct val="150000"/>
              </a:lnSpc>
              <a:buNone/>
            </a:pPr>
            <a:r>
              <a:rPr lang="tr-TR" sz="2400" dirty="0" smtClean="0">
                <a:latin typeface="Times New Roman" panose="02020603050405020304" pitchFamily="18" charset="0"/>
                <a:cs typeface="Times New Roman" panose="02020603050405020304" pitchFamily="18" charset="0"/>
              </a:rPr>
              <a:t>Hastanenin </a:t>
            </a:r>
            <a:r>
              <a:rPr lang="tr-TR" sz="2400" dirty="0">
                <a:latin typeface="Times New Roman" panose="02020603050405020304" pitchFamily="18" charset="0"/>
                <a:cs typeface="Times New Roman" panose="02020603050405020304" pitchFamily="18" charset="0"/>
              </a:rPr>
              <a:t>büyüklüğüne ve özelliğine göre o hastanede oluşturulacak arşivdeki bölümlerin sayısı değişebilir. 50-200 yataklı küçük sağlık kurumlarının hasta dosyaları arşivlerinde çok defa fiziksel bir bölünmeye ihtiyaç olmayabilir. </a:t>
            </a:r>
            <a:r>
              <a:rPr lang="tr-TR" sz="2400" dirty="0" smtClean="0">
                <a:latin typeface="Times New Roman" panose="02020603050405020304" pitchFamily="18" charset="0"/>
                <a:cs typeface="Times New Roman" panose="02020603050405020304" pitchFamily="18" charset="0"/>
              </a:rPr>
              <a:t>Hasta </a:t>
            </a:r>
            <a:r>
              <a:rPr lang="tr-TR" sz="2400" dirty="0">
                <a:latin typeface="Times New Roman" panose="02020603050405020304" pitchFamily="18" charset="0"/>
                <a:cs typeface="Times New Roman" panose="02020603050405020304" pitchFamily="18" charset="0"/>
              </a:rPr>
              <a:t>dosyaları arşivinin yöneticileri veya sorumlu kişiler; yapılması gereken birçok görevi aynı anda yerine getirebilirler. </a:t>
            </a:r>
          </a:p>
          <a:p>
            <a:pPr marL="0" indent="0" algn="just">
              <a:lnSpc>
                <a:spcPct val="150000"/>
              </a:lnSpc>
              <a:buNone/>
            </a:pPr>
            <a:r>
              <a:rPr lang="tr-TR" sz="2400" dirty="0" smtClean="0">
                <a:latin typeface="Times New Roman" panose="02020603050405020304" pitchFamily="18" charset="0"/>
                <a:cs typeface="Times New Roman" panose="02020603050405020304" pitchFamily="18" charset="0"/>
              </a:rPr>
              <a:t>Öte </a:t>
            </a:r>
            <a:r>
              <a:rPr lang="tr-TR" sz="2400" dirty="0" smtClean="0">
                <a:latin typeface="Times New Roman" panose="02020603050405020304" pitchFamily="18" charset="0"/>
                <a:cs typeface="Times New Roman" panose="02020603050405020304" pitchFamily="18" charset="0"/>
              </a:rPr>
              <a:t>yandan iş hacmi ve hastane yapısı nedeniyle bölümlemeye ihtiyaç duyulan arşivler de mevcuttur. </a:t>
            </a:r>
          </a:p>
        </p:txBody>
      </p:sp>
    </p:spTree>
    <p:extLst>
      <p:ext uri="{BB962C8B-B14F-4D97-AF65-F5344CB8AC3E}">
        <p14:creationId xmlns:p14="http://schemas.microsoft.com/office/powerpoint/2010/main" val="1425183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77910" y="1162594"/>
            <a:ext cx="10515600" cy="5014369"/>
          </a:xfrm>
        </p:spPr>
        <p:txBody>
          <a:bodyPr>
            <a:normAutofit lnSpcReduction="10000"/>
          </a:bodyPr>
          <a:lstStyle/>
          <a:p>
            <a:pPr marL="0" indent="0" algn="ctr">
              <a:buNone/>
            </a:pPr>
            <a:r>
              <a:rPr lang="tr-TR" sz="2400" u="sng" dirty="0" smtClean="0">
                <a:latin typeface="Times New Roman" panose="02020603050405020304" pitchFamily="18" charset="0"/>
                <a:cs typeface="Times New Roman" panose="02020603050405020304" pitchFamily="18" charset="0"/>
              </a:rPr>
              <a:t>Hasta Dosyaları Arşivinin Bölümleri</a:t>
            </a:r>
          </a:p>
          <a:p>
            <a:pPr marL="0" indent="0" algn="just">
              <a:buNone/>
            </a:pPr>
            <a:endParaRPr lang="tr-TR" sz="2400" u="sng" dirty="0" smtClean="0">
              <a:latin typeface="Times New Roman" panose="02020603050405020304" pitchFamily="18" charset="0"/>
              <a:cs typeface="Times New Roman" panose="02020603050405020304" pitchFamily="18" charset="0"/>
            </a:endParaRPr>
          </a:p>
          <a:p>
            <a:pPr marL="0" indent="0" algn="just">
              <a:lnSpc>
                <a:spcPct val="150000"/>
              </a:lnSpc>
              <a:buNone/>
            </a:pPr>
            <a:r>
              <a:rPr lang="tr-TR" sz="2400" u="sng" dirty="0" smtClean="0">
                <a:latin typeface="Times New Roman" panose="02020603050405020304" pitchFamily="18" charset="0"/>
                <a:cs typeface="Times New Roman" panose="02020603050405020304" pitchFamily="18" charset="0"/>
              </a:rPr>
              <a:t>Eksik </a:t>
            </a:r>
            <a:r>
              <a:rPr lang="tr-TR" sz="2400" u="sng" dirty="0" smtClean="0">
                <a:latin typeface="Times New Roman" panose="02020603050405020304" pitchFamily="18" charset="0"/>
                <a:cs typeface="Times New Roman" panose="02020603050405020304" pitchFamily="18" charset="0"/>
              </a:rPr>
              <a:t>Dosyalar </a:t>
            </a:r>
            <a:r>
              <a:rPr lang="tr-TR" sz="2400" u="sng" dirty="0" smtClean="0">
                <a:latin typeface="Times New Roman" panose="02020603050405020304" pitchFamily="18" charset="0"/>
                <a:cs typeface="Times New Roman" panose="02020603050405020304" pitchFamily="18" charset="0"/>
              </a:rPr>
              <a:t>Bölümü</a:t>
            </a:r>
            <a:endParaRPr lang="tr-TR" sz="2400" u="sng" dirty="0">
              <a:latin typeface="Times New Roman" panose="02020603050405020304" pitchFamily="18" charset="0"/>
              <a:cs typeface="Times New Roman" panose="02020603050405020304" pitchFamily="18" charset="0"/>
            </a:endParaRPr>
          </a:p>
          <a:p>
            <a:pPr marL="0" indent="0" algn="just">
              <a:lnSpc>
                <a:spcPct val="150000"/>
              </a:lnSpc>
              <a:buNone/>
            </a:pPr>
            <a:r>
              <a:rPr lang="tr-TR" sz="2400" dirty="0">
                <a:latin typeface="Times New Roman" panose="02020603050405020304" pitchFamily="18" charset="0"/>
                <a:cs typeface="Times New Roman" panose="02020603050405020304" pitchFamily="18" charset="0"/>
              </a:rPr>
              <a:t>Hasta kabul merkezinde günlük olarak düzenlenen ve hasta dosyaları arşivine gönderilen taburcu listeleri ile taburcu edilen hastalara ait dosyalar, bu eksik dosyalar bölümünde karşılaştırılır. Dosyalarda varsa eksiklikler belirlenir. </a:t>
            </a:r>
          </a:p>
          <a:p>
            <a:pPr marL="0" indent="0" algn="just">
              <a:lnSpc>
                <a:spcPct val="150000"/>
              </a:lnSpc>
              <a:buNone/>
            </a:pPr>
            <a:r>
              <a:rPr lang="tr-TR" sz="2400" dirty="0">
                <a:latin typeface="Times New Roman" panose="02020603050405020304" pitchFamily="18" charset="0"/>
                <a:cs typeface="Times New Roman" panose="02020603050405020304" pitchFamily="18" charset="0"/>
              </a:rPr>
              <a:t>Yatan hastalara yapılan bütün işlemlere ait kayıtlar, belgeler tamamlanıncaya ve özellikle çıkış özetleriyle ilgili bütün çalışmalar sona erinceye kadar, dosyalar </a:t>
            </a:r>
            <a:r>
              <a:rPr lang="tr-TR" sz="2400" u="sng" dirty="0">
                <a:latin typeface="Times New Roman" panose="02020603050405020304" pitchFamily="18" charset="0"/>
                <a:cs typeface="Times New Roman" panose="02020603050405020304" pitchFamily="18" charset="0"/>
              </a:rPr>
              <a:t>eksik dosya </a:t>
            </a:r>
            <a:r>
              <a:rPr lang="tr-TR" sz="2400" dirty="0">
                <a:latin typeface="Times New Roman" panose="02020603050405020304" pitchFamily="18" charset="0"/>
                <a:cs typeface="Times New Roman" panose="02020603050405020304" pitchFamily="18" charset="0"/>
              </a:rPr>
              <a:t>adı altında bu bölümde bekletilirler.</a:t>
            </a:r>
            <a:endParaRPr lang="tr-TR"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5521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38200" y="1162594"/>
            <a:ext cx="10515600" cy="5014369"/>
          </a:xfrm>
        </p:spPr>
        <p:txBody>
          <a:bodyPr>
            <a:normAutofit/>
          </a:bodyPr>
          <a:lstStyle/>
          <a:p>
            <a:pPr marL="0" indent="0" algn="ctr">
              <a:lnSpc>
                <a:spcPct val="150000"/>
              </a:lnSpc>
              <a:buNone/>
            </a:pPr>
            <a:r>
              <a:rPr lang="tr-TR" sz="2400" u="sng" dirty="0" smtClean="0">
                <a:latin typeface="Times New Roman" panose="02020603050405020304" pitchFamily="18" charset="0"/>
                <a:cs typeface="Times New Roman" panose="02020603050405020304" pitchFamily="18" charset="0"/>
              </a:rPr>
              <a:t>Hasta Dosyaları Arşivinin Bölümleri</a:t>
            </a:r>
          </a:p>
          <a:p>
            <a:pPr marL="0" indent="0" algn="just">
              <a:lnSpc>
                <a:spcPct val="150000"/>
              </a:lnSpc>
              <a:buNone/>
            </a:pPr>
            <a:r>
              <a:rPr lang="tr-TR" sz="2400" u="sng" dirty="0" smtClean="0">
                <a:latin typeface="Times New Roman" panose="02020603050405020304" pitchFamily="18" charset="0"/>
                <a:cs typeface="Times New Roman" panose="02020603050405020304" pitchFamily="18" charset="0"/>
              </a:rPr>
              <a:t>Eksik Dosyalar </a:t>
            </a:r>
            <a:r>
              <a:rPr lang="tr-TR" sz="2400" u="sng" dirty="0" smtClean="0">
                <a:latin typeface="Times New Roman" panose="02020603050405020304" pitchFamily="18" charset="0"/>
                <a:cs typeface="Times New Roman" panose="02020603050405020304" pitchFamily="18" charset="0"/>
              </a:rPr>
              <a:t>Bölümü</a:t>
            </a:r>
            <a:endParaRPr lang="tr-TR" sz="2400" u="sng" dirty="0">
              <a:latin typeface="Times New Roman" panose="02020603050405020304" pitchFamily="18" charset="0"/>
              <a:cs typeface="Times New Roman" panose="02020603050405020304" pitchFamily="18" charset="0"/>
            </a:endParaRPr>
          </a:p>
          <a:p>
            <a:pPr marL="0" indent="0" algn="just">
              <a:lnSpc>
                <a:spcPct val="150000"/>
              </a:lnSpc>
              <a:buNone/>
            </a:pPr>
            <a:r>
              <a:rPr lang="tr-TR" sz="2400" dirty="0">
                <a:latin typeface="Times New Roman" panose="02020603050405020304" pitchFamily="18" charset="0"/>
                <a:cs typeface="Times New Roman" panose="02020603050405020304" pitchFamily="18" charset="0"/>
              </a:rPr>
              <a:t>Görevli personel, dosyada olması gereken bütün formların ve raporların bulunup bulunmadığını, olması gereken sırada olup olmadığını, doğru ve standartlara uygun olarak kaydedilip kaydedilmediğini dikkatlice kontrol eder. Eksiklik varsa hangi doktor tarafından tamamlanacağını tespit ederek eksikliğin giderilmesini </a:t>
            </a:r>
            <a:r>
              <a:rPr lang="tr-TR" sz="2400" dirty="0" smtClean="0">
                <a:latin typeface="Times New Roman" panose="02020603050405020304" pitchFamily="18" charset="0"/>
                <a:cs typeface="Times New Roman" panose="02020603050405020304" pitchFamily="18" charset="0"/>
              </a:rPr>
              <a:t>sağlar.</a:t>
            </a:r>
          </a:p>
        </p:txBody>
      </p:sp>
    </p:spTree>
    <p:extLst>
      <p:ext uri="{BB962C8B-B14F-4D97-AF65-F5344CB8AC3E}">
        <p14:creationId xmlns:p14="http://schemas.microsoft.com/office/powerpoint/2010/main" val="3639690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38200" y="1162594"/>
            <a:ext cx="10515600" cy="5014369"/>
          </a:xfrm>
        </p:spPr>
        <p:txBody>
          <a:bodyPr>
            <a:normAutofit fontScale="92500" lnSpcReduction="10000"/>
          </a:bodyPr>
          <a:lstStyle/>
          <a:p>
            <a:pPr marL="0" indent="0" algn="ctr">
              <a:buNone/>
            </a:pPr>
            <a:r>
              <a:rPr lang="tr-TR" sz="2400" u="sng" dirty="0" smtClean="0"/>
              <a:t>Hasta Dosyaları Arşivinin </a:t>
            </a:r>
            <a:r>
              <a:rPr lang="tr-TR" sz="2400" u="sng" dirty="0" smtClean="0"/>
              <a:t>Bölümleri</a:t>
            </a:r>
          </a:p>
          <a:p>
            <a:pPr marL="0" indent="0" algn="ctr">
              <a:buNone/>
            </a:pPr>
            <a:endParaRPr lang="tr-TR" sz="2400" u="sng" dirty="0" smtClean="0"/>
          </a:p>
          <a:p>
            <a:pPr marL="0" indent="0" algn="just">
              <a:buNone/>
            </a:pPr>
            <a:r>
              <a:rPr lang="tr-TR" sz="2400" u="sng" dirty="0" smtClean="0"/>
              <a:t>Eksik Dosyalar Bölümü</a:t>
            </a:r>
          </a:p>
          <a:p>
            <a:pPr marL="0" indent="0" algn="just">
              <a:buNone/>
            </a:pPr>
            <a:r>
              <a:rPr lang="tr-TR" sz="2400" dirty="0"/>
              <a:t>Hasta dosyalarında bulunan formlar, bu bölümde aşağıdaki sıraya göre </a:t>
            </a:r>
            <a:r>
              <a:rPr lang="tr-TR" sz="2400" dirty="0" smtClean="0"/>
              <a:t>dizilir;</a:t>
            </a:r>
          </a:p>
          <a:p>
            <a:pPr marL="0" indent="0" algn="just">
              <a:buNone/>
            </a:pPr>
            <a:r>
              <a:rPr lang="tr-TR" sz="2000" dirty="0" smtClean="0"/>
              <a:t>-Hastane </a:t>
            </a:r>
            <a:r>
              <a:rPr lang="tr-TR" sz="2000" dirty="0"/>
              <a:t>Giriş </a:t>
            </a:r>
            <a:r>
              <a:rPr lang="tr-TR" sz="2000" dirty="0" smtClean="0"/>
              <a:t>Kâğıdı</a:t>
            </a:r>
          </a:p>
          <a:p>
            <a:pPr marL="0" indent="0" algn="just">
              <a:buNone/>
            </a:pPr>
            <a:r>
              <a:rPr lang="tr-TR" sz="2000" dirty="0"/>
              <a:t>-</a:t>
            </a:r>
            <a:r>
              <a:rPr lang="tr-TR" sz="2000" dirty="0" smtClean="0"/>
              <a:t>Tıbbi </a:t>
            </a:r>
            <a:r>
              <a:rPr lang="tr-TR" sz="2000" dirty="0" err="1"/>
              <a:t>Müşahade</a:t>
            </a:r>
            <a:r>
              <a:rPr lang="tr-TR" sz="2000" dirty="0"/>
              <a:t> ve Muayene </a:t>
            </a:r>
            <a:r>
              <a:rPr lang="tr-TR" sz="2000" dirty="0" smtClean="0"/>
              <a:t>Kâğıdı</a:t>
            </a:r>
          </a:p>
          <a:p>
            <a:pPr marL="0" indent="0" algn="just">
              <a:buNone/>
            </a:pPr>
            <a:r>
              <a:rPr lang="tr-TR" sz="2000" dirty="0"/>
              <a:t>-</a:t>
            </a:r>
            <a:r>
              <a:rPr lang="tr-TR" sz="2000" dirty="0" smtClean="0"/>
              <a:t>Derece Kâğıdı</a:t>
            </a:r>
          </a:p>
          <a:p>
            <a:pPr marL="0" indent="0" algn="just">
              <a:buNone/>
            </a:pPr>
            <a:r>
              <a:rPr lang="tr-TR" sz="2000" dirty="0"/>
              <a:t>-</a:t>
            </a:r>
            <a:r>
              <a:rPr lang="tr-TR" sz="2000" dirty="0" smtClean="0"/>
              <a:t>Hasta Tabelası</a:t>
            </a:r>
          </a:p>
          <a:p>
            <a:pPr marL="0" indent="0" algn="just">
              <a:buNone/>
            </a:pPr>
            <a:r>
              <a:rPr lang="tr-TR" sz="2000" dirty="0"/>
              <a:t>-</a:t>
            </a:r>
            <a:r>
              <a:rPr lang="tr-TR" sz="2000" dirty="0" smtClean="0"/>
              <a:t>Röntgen </a:t>
            </a:r>
            <a:r>
              <a:rPr lang="tr-TR" sz="2000" dirty="0"/>
              <a:t>İstek </a:t>
            </a:r>
            <a:r>
              <a:rPr lang="tr-TR" sz="2000" dirty="0" smtClean="0"/>
              <a:t>Kâğıdı</a:t>
            </a:r>
          </a:p>
          <a:p>
            <a:pPr marL="0" indent="0" algn="just">
              <a:buNone/>
            </a:pPr>
            <a:r>
              <a:rPr lang="tr-TR" sz="2000" dirty="0"/>
              <a:t>-</a:t>
            </a:r>
            <a:r>
              <a:rPr lang="tr-TR" sz="2000" dirty="0" smtClean="0"/>
              <a:t>Laboratuvar </a:t>
            </a:r>
            <a:r>
              <a:rPr lang="tr-TR" sz="2000" dirty="0"/>
              <a:t>İstek Kâğıdı ve diğer tetkik </a:t>
            </a:r>
            <a:r>
              <a:rPr lang="tr-TR" sz="2000" dirty="0" smtClean="0"/>
              <a:t>raporları</a:t>
            </a:r>
          </a:p>
          <a:p>
            <a:pPr marL="0" indent="0" algn="just">
              <a:buNone/>
            </a:pPr>
            <a:r>
              <a:rPr lang="tr-TR" sz="2000" dirty="0"/>
              <a:t>-</a:t>
            </a:r>
            <a:r>
              <a:rPr lang="tr-TR" sz="2000" dirty="0" smtClean="0"/>
              <a:t>Ameliyat Kâğıdı</a:t>
            </a:r>
          </a:p>
          <a:p>
            <a:pPr marL="0" indent="0" algn="just">
              <a:buNone/>
            </a:pPr>
            <a:r>
              <a:rPr lang="tr-TR" sz="2000" dirty="0"/>
              <a:t>-</a:t>
            </a:r>
            <a:r>
              <a:rPr lang="tr-TR" sz="2000" dirty="0" smtClean="0"/>
              <a:t>Çıkış Özeti-Epikriz</a:t>
            </a:r>
            <a:endParaRPr lang="tr-TR" sz="2000" dirty="0"/>
          </a:p>
        </p:txBody>
      </p:sp>
    </p:spTree>
    <p:extLst>
      <p:ext uri="{BB962C8B-B14F-4D97-AF65-F5344CB8AC3E}">
        <p14:creationId xmlns:p14="http://schemas.microsoft.com/office/powerpoint/2010/main" val="12710724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77910" y="1162594"/>
            <a:ext cx="10515600" cy="5014369"/>
          </a:xfrm>
        </p:spPr>
        <p:txBody>
          <a:bodyPr>
            <a:normAutofit/>
          </a:bodyPr>
          <a:lstStyle/>
          <a:p>
            <a:pPr marL="0" indent="0" algn="ctr">
              <a:lnSpc>
                <a:spcPct val="150000"/>
              </a:lnSpc>
              <a:buNone/>
            </a:pPr>
            <a:r>
              <a:rPr lang="tr-TR" sz="2400" u="sng" dirty="0" smtClean="0">
                <a:latin typeface="Times New Roman" panose="02020603050405020304" pitchFamily="18" charset="0"/>
                <a:cs typeface="Times New Roman" panose="02020603050405020304" pitchFamily="18" charset="0"/>
              </a:rPr>
              <a:t>Hasta Dosyaları Arşivinin </a:t>
            </a:r>
            <a:r>
              <a:rPr lang="tr-TR" sz="2400" u="sng" dirty="0" smtClean="0">
                <a:latin typeface="Times New Roman" panose="02020603050405020304" pitchFamily="18" charset="0"/>
                <a:cs typeface="Times New Roman" panose="02020603050405020304" pitchFamily="18" charset="0"/>
              </a:rPr>
              <a:t>Bölümleri</a:t>
            </a:r>
            <a:endParaRPr lang="tr-TR" sz="2400" u="sng" dirty="0">
              <a:latin typeface="Times New Roman" panose="02020603050405020304" pitchFamily="18" charset="0"/>
              <a:cs typeface="Times New Roman" panose="02020603050405020304" pitchFamily="18" charset="0"/>
            </a:endParaRPr>
          </a:p>
          <a:p>
            <a:pPr marL="0" indent="0" algn="just">
              <a:lnSpc>
                <a:spcPct val="150000"/>
              </a:lnSpc>
              <a:buNone/>
            </a:pPr>
            <a:r>
              <a:rPr lang="tr-TR" sz="2400" u="sng" dirty="0" smtClean="0">
                <a:latin typeface="Times New Roman" panose="02020603050405020304" pitchFamily="18" charset="0"/>
                <a:cs typeface="Times New Roman" panose="02020603050405020304" pitchFamily="18" charset="0"/>
              </a:rPr>
              <a:t>Eksik </a:t>
            </a:r>
            <a:r>
              <a:rPr lang="tr-TR" sz="2400" u="sng" dirty="0" smtClean="0">
                <a:latin typeface="Times New Roman" panose="02020603050405020304" pitchFamily="18" charset="0"/>
                <a:cs typeface="Times New Roman" panose="02020603050405020304" pitchFamily="18" charset="0"/>
              </a:rPr>
              <a:t>Dosyalar </a:t>
            </a:r>
            <a:r>
              <a:rPr lang="tr-TR" sz="2400" u="sng" dirty="0" smtClean="0">
                <a:latin typeface="Times New Roman" panose="02020603050405020304" pitchFamily="18" charset="0"/>
                <a:cs typeface="Times New Roman" panose="02020603050405020304" pitchFamily="18" charset="0"/>
              </a:rPr>
              <a:t>Bölümü</a:t>
            </a:r>
            <a:endParaRPr lang="tr-TR" sz="2400" dirty="0">
              <a:latin typeface="Times New Roman" panose="02020603050405020304" pitchFamily="18" charset="0"/>
              <a:cs typeface="Times New Roman" panose="02020603050405020304" pitchFamily="18" charset="0"/>
            </a:endParaRPr>
          </a:p>
          <a:p>
            <a:pPr marL="0" indent="0" algn="just">
              <a:lnSpc>
                <a:spcPct val="150000"/>
              </a:lnSpc>
              <a:buNone/>
            </a:pPr>
            <a:r>
              <a:rPr lang="tr-TR" sz="2400" dirty="0">
                <a:latin typeface="Times New Roman" panose="02020603050405020304" pitchFamily="18" charset="0"/>
                <a:cs typeface="Times New Roman" panose="02020603050405020304" pitchFamily="18" charset="0"/>
              </a:rPr>
              <a:t>Dosyaların düzenlenmesi ve eksikliklerinin tespit edilmesi eksik dosyalar bölümünün önde gelen sorumlulukları arasındadır. Diğer yandan, eksik dosyaların en kısa zamanda tamamlatılması hasta dosyaları arşivinin olduğu kadar ilgili bölüm başkanlarının, arşiv komitesinin ve sağlık kurumu yöneticilerinin de sorumlulukları arasındadır.</a:t>
            </a:r>
          </a:p>
        </p:txBody>
      </p:sp>
    </p:spTree>
    <p:extLst>
      <p:ext uri="{BB962C8B-B14F-4D97-AF65-F5344CB8AC3E}">
        <p14:creationId xmlns:p14="http://schemas.microsoft.com/office/powerpoint/2010/main" val="22706095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38200" y="1162594"/>
            <a:ext cx="10515600" cy="5014369"/>
          </a:xfrm>
        </p:spPr>
        <p:txBody>
          <a:bodyPr>
            <a:normAutofit lnSpcReduction="10000"/>
          </a:bodyPr>
          <a:lstStyle/>
          <a:p>
            <a:pPr marL="0" indent="0" algn="ctr">
              <a:buNone/>
            </a:pPr>
            <a:r>
              <a:rPr lang="tr-TR" sz="2400" u="sng" dirty="0" smtClean="0">
                <a:latin typeface="Times New Roman" panose="02020603050405020304" pitchFamily="18" charset="0"/>
                <a:cs typeface="Times New Roman" panose="02020603050405020304" pitchFamily="18" charset="0"/>
              </a:rPr>
              <a:t>Hasta Dosyaları Arşivinin Bölümleri</a:t>
            </a:r>
          </a:p>
          <a:p>
            <a:pPr marL="0" indent="0" algn="just">
              <a:buNone/>
            </a:pPr>
            <a:endParaRPr lang="tr-TR" sz="2400" u="sng" dirty="0" smtClean="0">
              <a:latin typeface="Times New Roman" panose="02020603050405020304" pitchFamily="18" charset="0"/>
              <a:cs typeface="Times New Roman" panose="02020603050405020304" pitchFamily="18" charset="0"/>
            </a:endParaRPr>
          </a:p>
          <a:p>
            <a:pPr marL="0" indent="0" algn="just">
              <a:buNone/>
            </a:pPr>
            <a:r>
              <a:rPr lang="tr-TR" sz="2400" u="sng" dirty="0" smtClean="0">
                <a:latin typeface="Times New Roman" panose="02020603050405020304" pitchFamily="18" charset="0"/>
                <a:cs typeface="Times New Roman" panose="02020603050405020304" pitchFamily="18" charset="0"/>
              </a:rPr>
              <a:t>Eksik </a:t>
            </a:r>
            <a:r>
              <a:rPr lang="tr-TR" sz="2400" u="sng" dirty="0" smtClean="0">
                <a:latin typeface="Times New Roman" panose="02020603050405020304" pitchFamily="18" charset="0"/>
                <a:cs typeface="Times New Roman" panose="02020603050405020304" pitchFamily="18" charset="0"/>
              </a:rPr>
              <a:t>Dosyalar </a:t>
            </a:r>
            <a:r>
              <a:rPr lang="tr-TR" sz="2400" u="sng" dirty="0" smtClean="0">
                <a:latin typeface="Times New Roman" panose="02020603050405020304" pitchFamily="18" charset="0"/>
                <a:cs typeface="Times New Roman" panose="02020603050405020304" pitchFamily="18" charset="0"/>
              </a:rPr>
              <a:t>Bölümü</a:t>
            </a: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Eksik Dosyalar Bölümünde Tıbbi Sekreterin </a:t>
            </a:r>
            <a:r>
              <a:rPr lang="tr-TR" sz="2400" dirty="0" smtClean="0">
                <a:latin typeface="Times New Roman" panose="02020603050405020304" pitchFamily="18" charset="0"/>
                <a:cs typeface="Times New Roman" panose="02020603050405020304" pitchFamily="18" charset="0"/>
              </a:rPr>
              <a:t>Görevleri;</a:t>
            </a:r>
          </a:p>
          <a:p>
            <a:pPr algn="just"/>
            <a:r>
              <a:rPr lang="tr-TR" sz="2000" dirty="0">
                <a:latin typeface="Times New Roman" panose="02020603050405020304" pitchFamily="18" charset="0"/>
                <a:cs typeface="Times New Roman" panose="02020603050405020304" pitchFamily="18" charset="0"/>
              </a:rPr>
              <a:t>Hasta kabul ünitesinden gelen hasta dosyalarını zimmet karşılığı teslim almak. </a:t>
            </a:r>
            <a:endParaRPr lang="tr-TR" sz="2000" dirty="0" smtClean="0">
              <a:latin typeface="Times New Roman" panose="02020603050405020304" pitchFamily="18" charset="0"/>
              <a:cs typeface="Times New Roman" panose="02020603050405020304" pitchFamily="18" charset="0"/>
            </a:endParaRPr>
          </a:p>
          <a:p>
            <a:pPr algn="just"/>
            <a:r>
              <a:rPr lang="tr-TR" sz="2000" dirty="0" smtClean="0">
                <a:latin typeface="Times New Roman" panose="02020603050405020304" pitchFamily="18" charset="0"/>
                <a:cs typeface="Times New Roman" panose="02020603050405020304" pitchFamily="18" charset="0"/>
              </a:rPr>
              <a:t>Teslim </a:t>
            </a:r>
            <a:r>
              <a:rPr lang="tr-TR" sz="2000" dirty="0">
                <a:latin typeface="Times New Roman" panose="02020603050405020304" pitchFamily="18" charset="0"/>
                <a:cs typeface="Times New Roman" panose="02020603050405020304" pitchFamily="18" charset="0"/>
              </a:rPr>
              <a:t>alınan bu dosyaları inceleyerek varsa dosyadaki eksik belgelerin tamamlanmasını sağlamak. </a:t>
            </a:r>
            <a:endParaRPr lang="tr-TR" sz="2000" dirty="0" smtClean="0">
              <a:latin typeface="Times New Roman" panose="02020603050405020304" pitchFamily="18" charset="0"/>
              <a:cs typeface="Times New Roman" panose="02020603050405020304" pitchFamily="18" charset="0"/>
            </a:endParaRPr>
          </a:p>
          <a:p>
            <a:pPr algn="just"/>
            <a:r>
              <a:rPr lang="tr-TR" sz="2000" dirty="0" smtClean="0">
                <a:latin typeface="Times New Roman" panose="02020603050405020304" pitchFamily="18" charset="0"/>
                <a:cs typeface="Times New Roman" panose="02020603050405020304" pitchFamily="18" charset="0"/>
              </a:rPr>
              <a:t>Bu </a:t>
            </a:r>
            <a:r>
              <a:rPr lang="tr-TR" sz="2000" dirty="0">
                <a:latin typeface="Times New Roman" panose="02020603050405020304" pitchFamily="18" charset="0"/>
                <a:cs typeface="Times New Roman" panose="02020603050405020304" pitchFamily="18" charset="0"/>
              </a:rPr>
              <a:t>bölümde tamamlanmak için bekleyen dosyalar için eksik dosya fişi düzenleyerek vekil dosyalara (dosyanın izleme fişi ile takip edildiği geçici dosya) yerleştirmek ve bu dosyaları dosyalama ünitesindeki uygun rafa </a:t>
            </a:r>
            <a:r>
              <a:rPr lang="tr-TR" sz="2000" dirty="0" smtClean="0">
                <a:latin typeface="Times New Roman" panose="02020603050405020304" pitchFamily="18" charset="0"/>
                <a:cs typeface="Times New Roman" panose="02020603050405020304" pitchFamily="18" charset="0"/>
              </a:rPr>
              <a:t>yerleştirmek.</a:t>
            </a:r>
          </a:p>
          <a:p>
            <a:pPr algn="just"/>
            <a:r>
              <a:rPr lang="tr-TR" sz="2000" dirty="0" smtClean="0">
                <a:latin typeface="Times New Roman" panose="02020603050405020304" pitchFamily="18" charset="0"/>
                <a:cs typeface="Times New Roman" panose="02020603050405020304" pitchFamily="18" charset="0"/>
              </a:rPr>
              <a:t>Eksik </a:t>
            </a:r>
            <a:r>
              <a:rPr lang="tr-TR" sz="2000" dirty="0">
                <a:latin typeface="Times New Roman" panose="02020603050405020304" pitchFamily="18" charset="0"/>
                <a:cs typeface="Times New Roman" panose="02020603050405020304" pitchFamily="18" charset="0"/>
              </a:rPr>
              <a:t>dosyaları bölümlere veya doktorlara göre düzenleyerek eksikliklerinin tamamlatılması için ilgili doktorlarla iletişime geçerek eksiklikleri tamamlatmak. Bu konu ile ilgili olarak gerektiğinde hastane yönetimine rapor vermek ve durumu yönetime </a:t>
            </a:r>
            <a:r>
              <a:rPr lang="tr-TR" sz="2000" dirty="0" smtClean="0">
                <a:latin typeface="Times New Roman" panose="02020603050405020304" pitchFamily="18" charset="0"/>
                <a:cs typeface="Times New Roman" panose="02020603050405020304" pitchFamily="18" charset="0"/>
              </a:rPr>
              <a:t>iletmek.</a:t>
            </a:r>
          </a:p>
          <a:p>
            <a:pPr algn="just"/>
            <a:r>
              <a:rPr lang="tr-TR" sz="2000" dirty="0" smtClean="0">
                <a:latin typeface="Times New Roman" panose="02020603050405020304" pitchFamily="18" charset="0"/>
                <a:cs typeface="Times New Roman" panose="02020603050405020304" pitchFamily="18" charset="0"/>
              </a:rPr>
              <a:t>Eksiklikleri </a:t>
            </a:r>
            <a:r>
              <a:rPr lang="tr-TR" sz="2000" dirty="0">
                <a:latin typeface="Times New Roman" panose="02020603050405020304" pitchFamily="18" charset="0"/>
                <a:cs typeface="Times New Roman" panose="02020603050405020304" pitchFamily="18" charset="0"/>
              </a:rPr>
              <a:t>tamamlanan dosyaları kodlama ve tıbbi istatistik bölümüne göndermek.</a:t>
            </a:r>
          </a:p>
        </p:txBody>
      </p:sp>
    </p:spTree>
    <p:extLst>
      <p:ext uri="{BB962C8B-B14F-4D97-AF65-F5344CB8AC3E}">
        <p14:creationId xmlns:p14="http://schemas.microsoft.com/office/powerpoint/2010/main" val="42588973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38200" y="1162594"/>
            <a:ext cx="10515600" cy="5014369"/>
          </a:xfrm>
        </p:spPr>
        <p:txBody>
          <a:bodyPr>
            <a:normAutofit/>
          </a:bodyPr>
          <a:lstStyle/>
          <a:p>
            <a:pPr marL="0" indent="0" algn="ctr">
              <a:buNone/>
            </a:pPr>
            <a:r>
              <a:rPr lang="tr-TR" sz="2400" u="sng" dirty="0" smtClean="0">
                <a:latin typeface="Times New Roman" panose="02020603050405020304" pitchFamily="18" charset="0"/>
                <a:cs typeface="Times New Roman" panose="02020603050405020304" pitchFamily="18" charset="0"/>
              </a:rPr>
              <a:t>Hasta Dosyaları Arşivinin Bölümleri</a:t>
            </a:r>
          </a:p>
          <a:p>
            <a:pPr marL="0" indent="0" algn="just">
              <a:buNone/>
            </a:pPr>
            <a:endParaRPr lang="tr-TR" sz="2400" u="sng" dirty="0" smtClean="0">
              <a:latin typeface="Times New Roman" panose="02020603050405020304" pitchFamily="18" charset="0"/>
              <a:cs typeface="Times New Roman" panose="02020603050405020304" pitchFamily="18" charset="0"/>
            </a:endParaRPr>
          </a:p>
          <a:p>
            <a:pPr marL="0" indent="0" algn="just">
              <a:buNone/>
            </a:pPr>
            <a:r>
              <a:rPr lang="tr-TR" sz="2400" u="sng" dirty="0" smtClean="0">
                <a:latin typeface="Times New Roman" panose="02020603050405020304" pitchFamily="18" charset="0"/>
                <a:cs typeface="Times New Roman" panose="02020603050405020304" pitchFamily="18" charset="0"/>
              </a:rPr>
              <a:t>Hasta </a:t>
            </a:r>
            <a:r>
              <a:rPr lang="tr-TR" sz="2400" u="sng" dirty="0" smtClean="0">
                <a:latin typeface="Times New Roman" panose="02020603050405020304" pitchFamily="18" charset="0"/>
                <a:cs typeface="Times New Roman" panose="02020603050405020304" pitchFamily="18" charset="0"/>
              </a:rPr>
              <a:t>İndeksleri </a:t>
            </a:r>
            <a:r>
              <a:rPr lang="tr-TR" sz="2400" u="sng" dirty="0" smtClean="0">
                <a:latin typeface="Times New Roman" panose="02020603050405020304" pitchFamily="18" charset="0"/>
                <a:cs typeface="Times New Roman" panose="02020603050405020304" pitchFamily="18" charset="0"/>
              </a:rPr>
              <a:t>Bölümü</a:t>
            </a: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Hastaya ait bilgilerin korunması ve yeniden düzenlenmesini kolaylaştırmak için iki önemli araç kullanılır. Bunlar hasta dosyaları ve indekslerdir. </a:t>
            </a:r>
          </a:p>
          <a:p>
            <a:pPr marL="0" indent="0" algn="just">
              <a:buNone/>
            </a:pPr>
            <a:r>
              <a:rPr lang="tr-TR" sz="2400" dirty="0" smtClean="0">
                <a:latin typeface="Times New Roman" panose="02020603050405020304" pitchFamily="18" charset="0"/>
                <a:cs typeface="Times New Roman" panose="02020603050405020304" pitchFamily="18" charset="0"/>
              </a:rPr>
              <a:t>İndeksler</a:t>
            </a:r>
            <a:r>
              <a:rPr lang="tr-TR" sz="2400" dirty="0">
                <a:latin typeface="Times New Roman" panose="02020603050405020304" pitchFamily="18" charset="0"/>
                <a:cs typeface="Times New Roman" panose="02020603050405020304" pitchFamily="18" charset="0"/>
              </a:rPr>
              <a:t>, hasta indeksi, hastalık ve ameliyat indeksleri ve doktor indeksleri olarak üçe ayrılır. </a:t>
            </a:r>
            <a:r>
              <a:rPr lang="tr-TR" sz="2400" dirty="0" smtClean="0">
                <a:latin typeface="Times New Roman" panose="02020603050405020304" pitchFamily="18" charset="0"/>
                <a:cs typeface="Times New Roman" panose="02020603050405020304" pitchFamily="18" charset="0"/>
              </a:rPr>
              <a:t>Hasta indeksleri bölümü burada, hastalık ve ameliyat ile doktor indeksleri ise kodlama ve istatistik bölümünde açıklanacaktır.</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49568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38200" y="1162594"/>
            <a:ext cx="10515600" cy="5014369"/>
          </a:xfrm>
        </p:spPr>
        <p:txBody>
          <a:bodyPr>
            <a:normAutofit/>
          </a:bodyPr>
          <a:lstStyle/>
          <a:p>
            <a:pPr marL="0" indent="0" algn="ctr">
              <a:buNone/>
            </a:pPr>
            <a:r>
              <a:rPr lang="tr-TR" sz="2400" u="sng" dirty="0" smtClean="0">
                <a:latin typeface="Times New Roman" panose="02020603050405020304" pitchFamily="18" charset="0"/>
                <a:cs typeface="Times New Roman" panose="02020603050405020304" pitchFamily="18" charset="0"/>
              </a:rPr>
              <a:t>Hasta Dosyaları Arşivinin Bölümleri</a:t>
            </a:r>
          </a:p>
          <a:p>
            <a:pPr marL="0" indent="0" algn="just">
              <a:buNone/>
            </a:pPr>
            <a:r>
              <a:rPr lang="tr-TR" sz="2400" u="sng" dirty="0" smtClean="0">
                <a:latin typeface="Times New Roman" panose="02020603050405020304" pitchFamily="18" charset="0"/>
                <a:cs typeface="Times New Roman" panose="02020603050405020304" pitchFamily="18" charset="0"/>
              </a:rPr>
              <a:t> Hasta </a:t>
            </a:r>
            <a:r>
              <a:rPr lang="tr-TR" sz="2400" u="sng" dirty="0" smtClean="0">
                <a:latin typeface="Times New Roman" panose="02020603050405020304" pitchFamily="18" charset="0"/>
                <a:cs typeface="Times New Roman" panose="02020603050405020304" pitchFamily="18" charset="0"/>
              </a:rPr>
              <a:t>İndeksleri </a:t>
            </a:r>
            <a:r>
              <a:rPr lang="tr-TR" sz="2400" u="sng" dirty="0" smtClean="0">
                <a:latin typeface="Times New Roman" panose="02020603050405020304" pitchFamily="18" charset="0"/>
                <a:cs typeface="Times New Roman" panose="02020603050405020304" pitchFamily="18" charset="0"/>
              </a:rPr>
              <a:t>Bölümü</a:t>
            </a:r>
          </a:p>
          <a:p>
            <a:pPr marL="0" indent="0" algn="just">
              <a:buNone/>
            </a:pPr>
            <a:r>
              <a:rPr lang="tr-TR" sz="2400" dirty="0" smtClean="0">
                <a:latin typeface="Times New Roman" panose="02020603050405020304" pitchFamily="18" charset="0"/>
                <a:cs typeface="Times New Roman" panose="02020603050405020304" pitchFamily="18" charset="0"/>
              </a:rPr>
              <a:t>	-Hasta İndeksi</a:t>
            </a:r>
            <a:r>
              <a:rPr lang="tr-TR" sz="2400" dirty="0">
                <a:latin typeface="Times New Roman" panose="02020603050405020304" pitchFamily="18" charset="0"/>
                <a:cs typeface="Times New Roman" panose="02020603050405020304" pitchFamily="18" charset="0"/>
              </a:rPr>
              <a:t>: Hasta indeksleri, hasta dosyalarının bulunmasında en önemli </a:t>
            </a:r>
            <a:r>
              <a:rPr lang="tr-TR" sz="2400" dirty="0" smtClean="0">
                <a:latin typeface="Times New Roman" panose="02020603050405020304" pitchFamily="18" charset="0"/>
                <a:cs typeface="Times New Roman" panose="02020603050405020304" pitchFamily="18" charset="0"/>
              </a:rPr>
              <a:t>araçlardan </a:t>
            </a:r>
            <a:r>
              <a:rPr lang="tr-TR" sz="2400" dirty="0">
                <a:latin typeface="Times New Roman" panose="02020603050405020304" pitchFamily="18" charset="0"/>
                <a:cs typeface="Times New Roman" panose="02020603050405020304" pitchFamily="18" charset="0"/>
              </a:rPr>
              <a:t>birisidir. Hasta indeks kartı hastaya ait bilgilere ve özellikle dosya </a:t>
            </a:r>
            <a:r>
              <a:rPr lang="tr-TR" sz="2400" dirty="0" smtClean="0">
                <a:latin typeface="Times New Roman" panose="02020603050405020304" pitchFamily="18" charset="0"/>
                <a:cs typeface="Times New Roman" panose="02020603050405020304" pitchFamily="18" charset="0"/>
              </a:rPr>
              <a:t>numarasına </a:t>
            </a:r>
            <a:r>
              <a:rPr lang="tr-TR" sz="2400" dirty="0">
                <a:latin typeface="Times New Roman" panose="02020603050405020304" pitchFamily="18" charset="0"/>
                <a:cs typeface="Times New Roman" panose="02020603050405020304" pitchFamily="18" charset="0"/>
              </a:rPr>
              <a:t>kısa sürede ulaşmak amacıyla kullanılır. Hasta indeks kartında, </a:t>
            </a:r>
            <a:r>
              <a:rPr lang="tr-TR" sz="2400" dirty="0" smtClean="0">
                <a:latin typeface="Times New Roman" panose="02020603050405020304" pitchFamily="18" charset="0"/>
                <a:cs typeface="Times New Roman" panose="02020603050405020304" pitchFamily="18" charset="0"/>
              </a:rPr>
              <a:t>hastanın </a:t>
            </a:r>
            <a:r>
              <a:rPr lang="tr-TR" sz="2400" dirty="0">
                <a:latin typeface="Times New Roman" panose="02020603050405020304" pitchFamily="18" charset="0"/>
                <a:cs typeface="Times New Roman" panose="02020603050405020304" pitchFamily="18" charset="0"/>
              </a:rPr>
              <a:t>soyadı, adı, baba adı, ana adı, doğum yeri, doğum tarihi (gün, ay, </a:t>
            </a:r>
            <a:r>
              <a:rPr lang="tr-TR" sz="2400" dirty="0" smtClean="0">
                <a:latin typeface="Times New Roman" panose="02020603050405020304" pitchFamily="18" charset="0"/>
                <a:cs typeface="Times New Roman" panose="02020603050405020304" pitchFamily="18" charset="0"/>
              </a:rPr>
              <a:t>yıl</a:t>
            </a:r>
            <a:r>
              <a:rPr lang="tr-TR" sz="2400" dirty="0">
                <a:latin typeface="Times New Roman" panose="02020603050405020304" pitchFamily="18" charset="0"/>
                <a:cs typeface="Times New Roman" panose="02020603050405020304" pitchFamily="18" charset="0"/>
              </a:rPr>
              <a:t>), dosya numarası ve adresi bulunur. </a:t>
            </a:r>
            <a:endParaRPr lang="tr-TR" sz="2400" dirty="0" smtClean="0">
              <a:latin typeface="Times New Roman" panose="02020603050405020304" pitchFamily="18" charset="0"/>
              <a:cs typeface="Times New Roman" panose="02020603050405020304" pitchFamily="18" charset="0"/>
            </a:endParaRPr>
          </a:p>
          <a:p>
            <a:pPr marL="900113" indent="0" algn="just">
              <a:buNone/>
            </a:pPr>
            <a:r>
              <a:rPr lang="tr-TR" sz="2400" dirty="0">
                <a:latin typeface="Times New Roman" panose="02020603050405020304" pitchFamily="18" charset="0"/>
                <a:cs typeface="Times New Roman" panose="02020603050405020304" pitchFamily="18" charset="0"/>
              </a:rPr>
              <a:t>Hastanın sürekli olarak izlenebilmesi için, her hastaya mutlaka bir indeks kartı düzenlenmelidir. Hastanın önce soyadı, daha sonra adı yazılır ve alfabetik sıraya göre kartlar sıralanarak saklanır. </a:t>
            </a:r>
            <a:endParaRPr lang="tr-TR"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70598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38200" y="1536081"/>
            <a:ext cx="10515600" cy="5014369"/>
          </a:xfrm>
        </p:spPr>
        <p:txBody>
          <a:bodyPr>
            <a:normAutofit/>
          </a:bodyPr>
          <a:lstStyle/>
          <a:p>
            <a:pPr marL="0" indent="0" algn="just">
              <a:lnSpc>
                <a:spcPct val="150000"/>
              </a:lnSpc>
              <a:buNone/>
            </a:pPr>
            <a:endParaRPr lang="tr-TR" dirty="0" smtClean="0">
              <a:latin typeface="Times New Roman" panose="02020603050405020304" pitchFamily="18" charset="0"/>
              <a:cs typeface="Times New Roman" panose="02020603050405020304" pitchFamily="18" charset="0"/>
            </a:endParaRPr>
          </a:p>
          <a:p>
            <a:pPr marL="0" indent="0" algn="just">
              <a:lnSpc>
                <a:spcPct val="150000"/>
              </a:lnSpc>
              <a:buNone/>
            </a:pPr>
            <a:r>
              <a:rPr lang="tr-TR" dirty="0" smtClean="0">
                <a:latin typeface="Times New Roman" panose="02020603050405020304" pitchFamily="18" charset="0"/>
                <a:cs typeface="Times New Roman" panose="02020603050405020304" pitchFamily="18" charset="0"/>
              </a:rPr>
              <a:t>Arşivlerin </a:t>
            </a:r>
            <a:r>
              <a:rPr lang="tr-TR" dirty="0">
                <a:latin typeface="Times New Roman" panose="02020603050405020304" pitchFamily="18" charset="0"/>
                <a:cs typeface="Times New Roman" panose="02020603050405020304" pitchFamily="18" charset="0"/>
              </a:rPr>
              <a:t>paylaşıma hazır hâle getirme sürecindeki bütün teorik, teknik ve pratik işlemler ise arşivcilik biliminin uğraş alanına girmektedir. Arşivcilikte temel olan ise bilgiyi saklamak ve paylaşıma hazır hâle getirmektir</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a:p>
            <a:pPr marL="0" indent="0" algn="just">
              <a:lnSpc>
                <a:spcPct val="150000"/>
              </a:lnSpc>
              <a:buNone/>
            </a:pPr>
            <a:r>
              <a:rPr lang="tr-TR" dirty="0">
                <a:latin typeface="Times New Roman" panose="02020603050405020304" pitchFamily="18" charset="0"/>
                <a:cs typeface="Times New Roman" panose="02020603050405020304" pitchFamily="18" charset="0"/>
              </a:rPr>
              <a:t>Arşiv belgeleri, yönetimde başvurulan </a:t>
            </a:r>
            <a:r>
              <a:rPr lang="tr-TR" dirty="0" smtClean="0">
                <a:latin typeface="Times New Roman" panose="02020603050405020304" pitchFamily="18" charset="0"/>
                <a:cs typeface="Times New Roman" panose="02020603050405020304" pitchFamily="18" charset="0"/>
              </a:rPr>
              <a:t>birincil ve </a:t>
            </a:r>
            <a:r>
              <a:rPr lang="tr-TR" dirty="0">
                <a:latin typeface="Times New Roman" panose="02020603050405020304" pitchFamily="18" charset="0"/>
                <a:cs typeface="Times New Roman" panose="02020603050405020304" pitchFamily="18" charset="0"/>
              </a:rPr>
              <a:t>temel kaynaklardır. Bir örgütün faaliyeti esnasında üretilen veya örgüte gelen bütün kayıtlar, belgelerde saklıdır. Belgeler genelde kâğıt </a:t>
            </a:r>
            <a:r>
              <a:rPr lang="tr-TR" dirty="0" smtClean="0">
                <a:latin typeface="Times New Roman" panose="02020603050405020304" pitchFamily="18" charset="0"/>
                <a:cs typeface="Times New Roman" panose="02020603050405020304" pitchFamily="18" charset="0"/>
              </a:rPr>
              <a:t>doküman </a:t>
            </a:r>
            <a:r>
              <a:rPr lang="tr-TR" dirty="0">
                <a:latin typeface="Times New Roman" panose="02020603050405020304" pitchFamily="18" charset="0"/>
                <a:cs typeface="Times New Roman" panose="02020603050405020304" pitchFamily="18" charset="0"/>
              </a:rPr>
              <a:t>şeklinde olduğu gibi </a:t>
            </a:r>
            <a:r>
              <a:rPr lang="tr-TR" dirty="0" smtClean="0">
                <a:latin typeface="Times New Roman" panose="02020603050405020304" pitchFamily="18" charset="0"/>
                <a:cs typeface="Times New Roman" panose="02020603050405020304" pitchFamily="18" charset="0"/>
              </a:rPr>
              <a:t>elektronik ortamlarda da saklanabilmektedir.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85146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90789" y="1162594"/>
            <a:ext cx="10515600" cy="5014369"/>
          </a:xfrm>
        </p:spPr>
        <p:txBody>
          <a:bodyPr>
            <a:normAutofit/>
          </a:bodyPr>
          <a:lstStyle/>
          <a:p>
            <a:pPr marL="0" indent="0" algn="ctr">
              <a:buNone/>
            </a:pPr>
            <a:r>
              <a:rPr lang="tr-TR" sz="2400" u="sng" dirty="0" smtClean="0">
                <a:latin typeface="Times New Roman" panose="02020603050405020304" pitchFamily="18" charset="0"/>
                <a:cs typeface="Times New Roman" panose="02020603050405020304" pitchFamily="18" charset="0"/>
              </a:rPr>
              <a:t>Hasta Dosyaları Arşivinin Bölümleri</a:t>
            </a:r>
          </a:p>
          <a:p>
            <a:pPr marL="0" indent="0" algn="just">
              <a:buNone/>
            </a:pPr>
            <a:endParaRPr lang="tr-TR" sz="2400" u="sng" dirty="0" smtClean="0">
              <a:latin typeface="Times New Roman" panose="02020603050405020304" pitchFamily="18" charset="0"/>
              <a:cs typeface="Times New Roman" panose="02020603050405020304" pitchFamily="18" charset="0"/>
            </a:endParaRPr>
          </a:p>
          <a:p>
            <a:pPr marL="0" indent="0" algn="just">
              <a:buNone/>
            </a:pPr>
            <a:r>
              <a:rPr lang="tr-TR" sz="2400" u="sng" dirty="0" smtClean="0">
                <a:latin typeface="Times New Roman" panose="02020603050405020304" pitchFamily="18" charset="0"/>
                <a:cs typeface="Times New Roman" panose="02020603050405020304" pitchFamily="18" charset="0"/>
              </a:rPr>
              <a:t>Hasta </a:t>
            </a:r>
            <a:r>
              <a:rPr lang="tr-TR" sz="2400" u="sng" dirty="0" smtClean="0">
                <a:latin typeface="Times New Roman" panose="02020603050405020304" pitchFamily="18" charset="0"/>
                <a:cs typeface="Times New Roman" panose="02020603050405020304" pitchFamily="18" charset="0"/>
              </a:rPr>
              <a:t>İndeksleri Bölümü</a:t>
            </a:r>
          </a:p>
          <a:p>
            <a:pPr marL="900113" indent="0" algn="just">
              <a:buNone/>
            </a:pPr>
            <a:r>
              <a:rPr lang="tr-TR" sz="2400" dirty="0" smtClean="0">
                <a:latin typeface="Times New Roman" panose="02020603050405020304" pitchFamily="18" charset="0"/>
                <a:cs typeface="Times New Roman" panose="02020603050405020304" pitchFamily="18" charset="0"/>
              </a:rPr>
              <a:t>	-Hasta İndeksi</a:t>
            </a:r>
            <a:r>
              <a:rPr lang="tr-TR" sz="2400" dirty="0">
                <a:latin typeface="Times New Roman" panose="02020603050405020304" pitchFamily="18" charset="0"/>
                <a:cs typeface="Times New Roman" panose="02020603050405020304" pitchFamily="18" charset="0"/>
              </a:rPr>
              <a:t>: Hastanın indeks kartı hazırlandıktan sonra isim değişikliği yapılmış ise, eski </a:t>
            </a:r>
            <a:r>
              <a:rPr lang="tr-TR" sz="2400" dirty="0" smtClean="0">
                <a:latin typeface="Times New Roman" panose="02020603050405020304" pitchFamily="18" charset="0"/>
                <a:cs typeface="Times New Roman" panose="02020603050405020304" pitchFamily="18" charset="0"/>
              </a:rPr>
              <a:t>kartın </a:t>
            </a:r>
            <a:r>
              <a:rPr lang="tr-TR" sz="2400" dirty="0">
                <a:latin typeface="Times New Roman" panose="02020603050405020304" pitchFamily="18" charset="0"/>
                <a:cs typeface="Times New Roman" panose="02020603050405020304" pitchFamily="18" charset="0"/>
              </a:rPr>
              <a:t>üzerine bir not konularak bütün bilgiler yeni indeks kartına işlenir</a:t>
            </a:r>
            <a:r>
              <a:rPr lang="tr-TR" sz="2400" dirty="0" smtClean="0">
                <a:latin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cs typeface="Times New Roman" panose="02020603050405020304" pitchFamily="18" charset="0"/>
            </a:endParaRPr>
          </a:p>
          <a:p>
            <a:pPr marL="900113" indent="0" algn="just">
              <a:buNone/>
            </a:pPr>
            <a:r>
              <a:rPr lang="tr-TR" sz="2400" dirty="0">
                <a:solidFill>
                  <a:srgbClr val="FF0000"/>
                </a:solidFill>
                <a:latin typeface="Times New Roman" panose="02020603050405020304" pitchFamily="18" charset="0"/>
                <a:cs typeface="Times New Roman" panose="02020603050405020304" pitchFamily="18" charset="0"/>
              </a:rPr>
              <a:t>***Hastanın dosya numarasına hasta indeks kartları kullanılarak ulaşılabileceği gibi özellikle son yıllarda indeks çalışmaları bilgisayar ortamında yapılmaktadır. Bu bilgilere bilgisayarlarla çok daha kısa sürede ve doğru olarak ulaşılmaktadır</a:t>
            </a:r>
            <a:r>
              <a:rPr lang="tr-TR" sz="2400" dirty="0" smtClean="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3673341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1082898" y="1291383"/>
            <a:ext cx="10515600" cy="5014369"/>
          </a:xfrm>
        </p:spPr>
        <p:txBody>
          <a:bodyPr>
            <a:normAutofit/>
          </a:bodyPr>
          <a:lstStyle/>
          <a:p>
            <a:pPr marL="0" indent="0" algn="ctr">
              <a:buNone/>
            </a:pPr>
            <a:r>
              <a:rPr lang="tr-TR" sz="2400" u="sng" dirty="0" smtClean="0"/>
              <a:t>Hasta Dosyaları Arşivinin Bölümleri</a:t>
            </a:r>
          </a:p>
          <a:p>
            <a:pPr marL="0" indent="0" algn="just">
              <a:buNone/>
            </a:pPr>
            <a:r>
              <a:rPr lang="tr-TR" sz="2400" u="sng" dirty="0" smtClean="0"/>
              <a:t>Hasta İndeksleri Bölümü</a:t>
            </a:r>
          </a:p>
          <a:p>
            <a:pPr marL="900113" indent="0" algn="just">
              <a:buNone/>
            </a:pPr>
            <a:r>
              <a:rPr lang="tr-TR" sz="2400" dirty="0" smtClean="0"/>
              <a:t>	-Hasta İndeksi</a:t>
            </a:r>
          </a:p>
          <a:p>
            <a:pPr marL="900113" indent="0" algn="just">
              <a:buNone/>
            </a:pPr>
            <a:endParaRPr lang="tr-TR" sz="2400" dirty="0">
              <a:solidFill>
                <a:srgbClr val="FF0000"/>
              </a:solidFill>
            </a:endParaRPr>
          </a:p>
          <a:p>
            <a:pPr marL="0" indent="0" algn="just">
              <a:buNone/>
            </a:pPr>
            <a:endParaRPr lang="tr-TR" sz="2400" dirty="0">
              <a:solidFill>
                <a:srgbClr val="FF0000"/>
              </a:solidFill>
            </a:endParaRPr>
          </a:p>
        </p:txBody>
      </p:sp>
      <p:pic>
        <p:nvPicPr>
          <p:cNvPr id="4" name="Resim 3"/>
          <p:cNvPicPr>
            <a:picLocks noChangeAspect="1"/>
          </p:cNvPicPr>
          <p:nvPr/>
        </p:nvPicPr>
        <p:blipFill>
          <a:blip r:embed="rId2"/>
          <a:stretch>
            <a:fillRect/>
          </a:stretch>
        </p:blipFill>
        <p:spPr>
          <a:xfrm>
            <a:off x="1858370" y="2693681"/>
            <a:ext cx="8475260" cy="3355831"/>
          </a:xfrm>
          <a:prstGeom prst="rect">
            <a:avLst/>
          </a:prstGeom>
        </p:spPr>
      </p:pic>
    </p:spTree>
    <p:extLst>
      <p:ext uri="{BB962C8B-B14F-4D97-AF65-F5344CB8AC3E}">
        <p14:creationId xmlns:p14="http://schemas.microsoft.com/office/powerpoint/2010/main" val="23102708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38200" y="1162594"/>
            <a:ext cx="10515600" cy="5014369"/>
          </a:xfrm>
        </p:spPr>
        <p:txBody>
          <a:bodyPr>
            <a:normAutofit/>
          </a:bodyPr>
          <a:lstStyle/>
          <a:p>
            <a:pPr marL="0" indent="0" algn="ctr">
              <a:buNone/>
            </a:pPr>
            <a:r>
              <a:rPr lang="tr-TR" sz="2400" u="sng" dirty="0" smtClean="0">
                <a:latin typeface="Times New Roman" panose="02020603050405020304" pitchFamily="18" charset="0"/>
                <a:cs typeface="Times New Roman" panose="02020603050405020304" pitchFamily="18" charset="0"/>
              </a:rPr>
              <a:t>Hasta Dosyaları Arşivinin Bölümleri</a:t>
            </a:r>
          </a:p>
          <a:p>
            <a:pPr marL="0" indent="0" algn="just">
              <a:buNone/>
            </a:pPr>
            <a:endParaRPr lang="tr-TR" sz="2400" u="sng" dirty="0" smtClean="0">
              <a:latin typeface="Times New Roman" panose="02020603050405020304" pitchFamily="18" charset="0"/>
              <a:cs typeface="Times New Roman" panose="02020603050405020304" pitchFamily="18" charset="0"/>
            </a:endParaRPr>
          </a:p>
          <a:p>
            <a:pPr marL="0" indent="0" algn="just">
              <a:buNone/>
            </a:pPr>
            <a:r>
              <a:rPr lang="tr-TR" sz="2400" u="sng" dirty="0" smtClean="0">
                <a:latin typeface="Times New Roman" panose="02020603050405020304" pitchFamily="18" charset="0"/>
                <a:cs typeface="Times New Roman" panose="02020603050405020304" pitchFamily="18" charset="0"/>
              </a:rPr>
              <a:t>Tıbbi </a:t>
            </a:r>
            <a:r>
              <a:rPr lang="tr-TR" sz="2400" u="sng" dirty="0" smtClean="0">
                <a:latin typeface="Times New Roman" panose="02020603050405020304" pitchFamily="18" charset="0"/>
                <a:cs typeface="Times New Roman" panose="02020603050405020304" pitchFamily="18" charset="0"/>
              </a:rPr>
              <a:t>Sekreterler </a:t>
            </a:r>
            <a:r>
              <a:rPr lang="tr-TR" sz="2400" u="sng" dirty="0" smtClean="0">
                <a:latin typeface="Times New Roman" panose="02020603050405020304" pitchFamily="18" charset="0"/>
                <a:cs typeface="Times New Roman" panose="02020603050405020304" pitchFamily="18" charset="0"/>
              </a:rPr>
              <a:t>Bölümü</a:t>
            </a:r>
            <a:endParaRPr lang="tr-TR" sz="2400" u="sng" dirty="0">
              <a:latin typeface="Times New Roman" panose="02020603050405020304" pitchFamily="18" charset="0"/>
              <a:cs typeface="Times New Roman" panose="02020603050405020304" pitchFamily="18" charset="0"/>
            </a:endParaRPr>
          </a:p>
          <a:p>
            <a:pPr marL="0" indent="0" algn="just">
              <a:buNone/>
            </a:pPr>
            <a:r>
              <a:rPr lang="tr-TR" sz="2400" dirty="0" smtClean="0">
                <a:latin typeface="Times New Roman" panose="02020603050405020304" pitchFamily="18" charset="0"/>
                <a:cs typeface="Times New Roman" panose="02020603050405020304" pitchFamily="18" charset="0"/>
              </a:rPr>
              <a:t>Çıkış </a:t>
            </a:r>
            <a:r>
              <a:rPr lang="tr-TR" sz="2400" dirty="0">
                <a:latin typeface="Times New Roman" panose="02020603050405020304" pitchFamily="18" charset="0"/>
                <a:cs typeface="Times New Roman" panose="02020603050405020304" pitchFamily="18" charset="0"/>
              </a:rPr>
              <a:t>özeti, ameliyat notu ve sağlık raporu gibi, hasta ile ilgili çeşitli belgelerin ve özel formların yazılması ve yazılanların ilgili dosyalara konulması ayrıca işi biten dosyaların dosyalama bölümüne gönderilmesi tıbbi sekreterler bölümünün başlıca görevidir</a:t>
            </a:r>
            <a:r>
              <a:rPr lang="tr-TR" sz="2400" dirty="0" smtClean="0">
                <a:latin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Bu bölümde çalışanların, özellikle üniversitelerin tıbbi belgeleme ve </a:t>
            </a:r>
            <a:r>
              <a:rPr lang="tr-TR" sz="2400" dirty="0" smtClean="0">
                <a:latin typeface="Times New Roman" panose="02020603050405020304" pitchFamily="18" charset="0"/>
                <a:cs typeface="Times New Roman" panose="02020603050405020304" pitchFamily="18" charset="0"/>
              </a:rPr>
              <a:t>sekreterlik** </a:t>
            </a:r>
            <a:r>
              <a:rPr lang="tr-TR" sz="2400" dirty="0">
                <a:latin typeface="Times New Roman" panose="02020603050405020304" pitchFamily="18" charset="0"/>
                <a:cs typeface="Times New Roman" panose="02020603050405020304" pitchFamily="18" charset="0"/>
              </a:rPr>
              <a:t>bölümü mezunları olması sağlık kurumları açısından gerçekten önem taşıyan bir konudur. Bu bölümde, çalışanların klavyeyi hızlı kullanması ve özellikle F klavyeyi on parmak kullanması gerekir.</a:t>
            </a:r>
            <a:endParaRPr lang="tr-TR"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09144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38200" y="1162594"/>
            <a:ext cx="10515600" cy="5014369"/>
          </a:xfrm>
        </p:spPr>
        <p:txBody>
          <a:bodyPr>
            <a:normAutofit/>
          </a:bodyPr>
          <a:lstStyle/>
          <a:p>
            <a:pPr marL="0" indent="0" algn="ctr">
              <a:buNone/>
            </a:pPr>
            <a:r>
              <a:rPr lang="tr-TR" sz="2400" u="sng" dirty="0" smtClean="0">
                <a:latin typeface="Times New Roman" panose="02020603050405020304" pitchFamily="18" charset="0"/>
                <a:cs typeface="Times New Roman" panose="02020603050405020304" pitchFamily="18" charset="0"/>
              </a:rPr>
              <a:t>Hasta Dosyaları Arşivinin Bölümleri</a:t>
            </a:r>
          </a:p>
          <a:p>
            <a:pPr marL="0" indent="0" algn="just">
              <a:buNone/>
            </a:pPr>
            <a:endParaRPr lang="tr-TR" sz="2400" u="sng" dirty="0" smtClean="0">
              <a:latin typeface="Times New Roman" panose="02020603050405020304" pitchFamily="18" charset="0"/>
              <a:cs typeface="Times New Roman" panose="02020603050405020304" pitchFamily="18" charset="0"/>
            </a:endParaRPr>
          </a:p>
          <a:p>
            <a:pPr marL="0" indent="0" algn="just">
              <a:buNone/>
            </a:pPr>
            <a:r>
              <a:rPr lang="tr-TR" sz="2400" u="sng" dirty="0" smtClean="0">
                <a:latin typeface="Times New Roman" panose="02020603050405020304" pitchFamily="18" charset="0"/>
                <a:cs typeface="Times New Roman" panose="02020603050405020304" pitchFamily="18" charset="0"/>
              </a:rPr>
              <a:t>Kodlama </a:t>
            </a:r>
            <a:r>
              <a:rPr lang="tr-TR" sz="2400" u="sng" dirty="0" smtClean="0">
                <a:latin typeface="Times New Roman" panose="02020603050405020304" pitchFamily="18" charset="0"/>
                <a:cs typeface="Times New Roman" panose="02020603050405020304" pitchFamily="18" charset="0"/>
              </a:rPr>
              <a:t>ve İstatistik </a:t>
            </a:r>
            <a:r>
              <a:rPr lang="tr-TR" sz="2400" u="sng" dirty="0" smtClean="0">
                <a:latin typeface="Times New Roman" panose="02020603050405020304" pitchFamily="18" charset="0"/>
                <a:cs typeface="Times New Roman" panose="02020603050405020304" pitchFamily="18" charset="0"/>
              </a:rPr>
              <a:t>Bölümü</a:t>
            </a:r>
            <a:endParaRPr lang="tr-TR" sz="2400" u="sng"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Kodlama bölümünde, seçilen sınıflandırma sisteme göre hastalık ve işlemlerin kodlaması </a:t>
            </a:r>
            <a:r>
              <a:rPr lang="tr-TR" sz="2400" dirty="0" smtClean="0">
                <a:latin typeface="Times New Roman" panose="02020603050405020304" pitchFamily="18" charset="0"/>
                <a:cs typeface="Times New Roman" panose="02020603050405020304" pitchFamily="18" charset="0"/>
              </a:rPr>
              <a:t>yapılır. </a:t>
            </a:r>
            <a:r>
              <a:rPr lang="tr-TR" sz="2400" dirty="0" err="1" smtClean="0">
                <a:latin typeface="Times New Roman" panose="02020603050405020304" pitchFamily="18" charset="0"/>
                <a:cs typeface="Times New Roman" panose="02020603050405020304" pitchFamily="18" charset="0"/>
              </a:rPr>
              <a:t>Örn</a:t>
            </a:r>
            <a:r>
              <a:rPr lang="tr-TR" sz="2400" dirty="0" smtClean="0">
                <a:latin typeface="Times New Roman" panose="02020603050405020304" pitchFamily="18" charset="0"/>
                <a:cs typeface="Times New Roman" panose="02020603050405020304" pitchFamily="18" charset="0"/>
              </a:rPr>
              <a:t>. ICD-10 gibi. </a:t>
            </a: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**Ülkemiz hastanelerinde ICD 10’un kullanımı, 1 Temmuz 2005 tarihi itibariyle zorunlu hale gelmiştir.</a:t>
            </a:r>
            <a:endParaRPr lang="tr-TR"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18545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38200" y="1162594"/>
            <a:ext cx="10515600" cy="5014369"/>
          </a:xfrm>
        </p:spPr>
        <p:txBody>
          <a:bodyPr>
            <a:normAutofit fontScale="92500"/>
          </a:bodyPr>
          <a:lstStyle/>
          <a:p>
            <a:pPr marL="0" indent="0" algn="ctr">
              <a:buNone/>
            </a:pPr>
            <a:r>
              <a:rPr lang="tr-TR" sz="2400" u="sng" dirty="0" smtClean="0">
                <a:latin typeface="Times New Roman" panose="02020603050405020304" pitchFamily="18" charset="0"/>
                <a:cs typeface="Times New Roman" panose="02020603050405020304" pitchFamily="18" charset="0"/>
              </a:rPr>
              <a:t>Hasta Dosyaları Arşivinin Bölümleri</a:t>
            </a:r>
          </a:p>
          <a:p>
            <a:pPr marL="0" indent="0" algn="just">
              <a:buNone/>
            </a:pPr>
            <a:endParaRPr lang="tr-TR" sz="2400" u="sng" dirty="0" smtClean="0">
              <a:latin typeface="Times New Roman" panose="02020603050405020304" pitchFamily="18" charset="0"/>
              <a:cs typeface="Times New Roman" panose="02020603050405020304" pitchFamily="18" charset="0"/>
            </a:endParaRPr>
          </a:p>
          <a:p>
            <a:pPr marL="0" indent="0" algn="just">
              <a:buNone/>
            </a:pPr>
            <a:r>
              <a:rPr lang="tr-TR" sz="2400" u="sng" dirty="0" smtClean="0">
                <a:latin typeface="Times New Roman" panose="02020603050405020304" pitchFamily="18" charset="0"/>
                <a:cs typeface="Times New Roman" panose="02020603050405020304" pitchFamily="18" charset="0"/>
              </a:rPr>
              <a:t>Kodlama </a:t>
            </a:r>
            <a:r>
              <a:rPr lang="tr-TR" sz="2400" u="sng" dirty="0" smtClean="0">
                <a:latin typeface="Times New Roman" panose="02020603050405020304" pitchFamily="18" charset="0"/>
                <a:cs typeface="Times New Roman" panose="02020603050405020304" pitchFamily="18" charset="0"/>
              </a:rPr>
              <a:t>ve İstatistik Bölümü</a:t>
            </a:r>
          </a:p>
          <a:p>
            <a:pPr marL="0" indent="0" algn="just">
              <a:buNone/>
            </a:pPr>
            <a:r>
              <a:rPr lang="tr-TR" sz="2400" dirty="0" smtClean="0">
                <a:latin typeface="Times New Roman" panose="02020603050405020304" pitchFamily="18" charset="0"/>
                <a:cs typeface="Times New Roman" panose="02020603050405020304" pitchFamily="18" charset="0"/>
              </a:rPr>
              <a:t>Bu </a:t>
            </a:r>
            <a:r>
              <a:rPr lang="tr-TR" sz="2400" dirty="0">
                <a:latin typeface="Times New Roman" panose="02020603050405020304" pitchFamily="18" charset="0"/>
                <a:cs typeface="Times New Roman" panose="02020603050405020304" pitchFamily="18" charset="0"/>
              </a:rPr>
              <a:t>bölüm aynı zamanda istatistiklerin yapıldığı bölümdür. Bu bölümde yapılan tıbbi istatistikler ana hatları ile aşağıda </a:t>
            </a:r>
            <a:r>
              <a:rPr lang="tr-TR" sz="2400" dirty="0" smtClean="0">
                <a:latin typeface="Times New Roman" panose="02020603050405020304" pitchFamily="18" charset="0"/>
                <a:cs typeface="Times New Roman" panose="02020603050405020304" pitchFamily="18" charset="0"/>
              </a:rPr>
              <a:t>verilmiştir</a:t>
            </a:r>
            <a:r>
              <a:rPr lang="tr-TR" sz="2400" dirty="0" smtClean="0">
                <a:latin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Poliklinik, klinik hastalarının yaş, cinsiyet ve bölgelere göre </a:t>
            </a:r>
            <a:r>
              <a:rPr lang="tr-TR" sz="2400" dirty="0" smtClean="0">
                <a:latin typeface="Times New Roman" panose="02020603050405020304" pitchFamily="18" charset="0"/>
                <a:cs typeface="Times New Roman" panose="02020603050405020304" pitchFamily="18" charset="0"/>
              </a:rPr>
              <a:t>dağılımları</a:t>
            </a:r>
          </a:p>
          <a:p>
            <a:pPr algn="just"/>
            <a:r>
              <a:rPr lang="tr-TR" sz="2400" dirty="0" smtClean="0">
                <a:latin typeface="Times New Roman" panose="02020603050405020304" pitchFamily="18" charset="0"/>
                <a:cs typeface="Times New Roman" panose="02020603050405020304" pitchFamily="18" charset="0"/>
              </a:rPr>
              <a:t>Ölümlerin </a:t>
            </a:r>
            <a:r>
              <a:rPr lang="tr-TR" sz="2400" dirty="0">
                <a:latin typeface="Times New Roman" panose="02020603050405020304" pitchFamily="18" charset="0"/>
                <a:cs typeface="Times New Roman" panose="02020603050405020304" pitchFamily="18" charset="0"/>
              </a:rPr>
              <a:t>yaş, cinsiyet, bölge ve ölüm nedenlerine göre </a:t>
            </a:r>
            <a:r>
              <a:rPr lang="tr-TR" sz="2400" dirty="0" smtClean="0">
                <a:latin typeface="Times New Roman" panose="02020603050405020304" pitchFamily="18" charset="0"/>
                <a:cs typeface="Times New Roman" panose="02020603050405020304" pitchFamily="18" charset="0"/>
              </a:rPr>
              <a:t>dağılımları</a:t>
            </a:r>
          </a:p>
          <a:p>
            <a:pPr algn="just"/>
            <a:r>
              <a:rPr lang="tr-TR" sz="2400" dirty="0" smtClean="0">
                <a:latin typeface="Times New Roman" panose="02020603050405020304" pitchFamily="18" charset="0"/>
                <a:cs typeface="Times New Roman" panose="02020603050405020304" pitchFamily="18" charset="0"/>
              </a:rPr>
              <a:t>Yapılan </a:t>
            </a:r>
            <a:r>
              <a:rPr lang="tr-TR" sz="2400" dirty="0">
                <a:latin typeface="Times New Roman" panose="02020603050405020304" pitchFamily="18" charset="0"/>
                <a:cs typeface="Times New Roman" panose="02020603050405020304" pitchFamily="18" charset="0"/>
              </a:rPr>
              <a:t>tetkiklerin poliklinik, klinik ve tetkik türlerine göre </a:t>
            </a:r>
            <a:r>
              <a:rPr lang="tr-TR" sz="2400" dirty="0" smtClean="0">
                <a:latin typeface="Times New Roman" panose="02020603050405020304" pitchFamily="18" charset="0"/>
                <a:cs typeface="Times New Roman" panose="02020603050405020304" pitchFamily="18" charset="0"/>
              </a:rPr>
              <a:t>dağılımları</a:t>
            </a:r>
          </a:p>
          <a:p>
            <a:pPr algn="just"/>
            <a:r>
              <a:rPr lang="tr-TR" sz="2400" dirty="0" smtClean="0">
                <a:latin typeface="Times New Roman" panose="02020603050405020304" pitchFamily="18" charset="0"/>
                <a:cs typeface="Times New Roman" panose="02020603050405020304" pitchFamily="18" charset="0"/>
              </a:rPr>
              <a:t>Yatan </a:t>
            </a:r>
            <a:r>
              <a:rPr lang="tr-TR" sz="2400" dirty="0">
                <a:latin typeface="Times New Roman" panose="02020603050405020304" pitchFamily="18" charset="0"/>
                <a:cs typeface="Times New Roman" panose="02020603050405020304" pitchFamily="18" charset="0"/>
              </a:rPr>
              <a:t>hastaların hastalık türü, ameliyat türü, yattığı klinik ve yatış sürelerine göre </a:t>
            </a:r>
            <a:r>
              <a:rPr lang="tr-TR" sz="2400" dirty="0" smtClean="0">
                <a:latin typeface="Times New Roman" panose="02020603050405020304" pitchFamily="18" charset="0"/>
                <a:cs typeface="Times New Roman" panose="02020603050405020304" pitchFamily="18" charset="0"/>
              </a:rPr>
              <a:t>dağılımları</a:t>
            </a:r>
          </a:p>
          <a:p>
            <a:pPr algn="just"/>
            <a:r>
              <a:rPr lang="tr-TR" sz="2400" dirty="0" smtClean="0">
                <a:latin typeface="Times New Roman" panose="02020603050405020304" pitchFamily="18" charset="0"/>
                <a:cs typeface="Times New Roman" panose="02020603050405020304" pitchFamily="18" charset="0"/>
              </a:rPr>
              <a:t>Hastane </a:t>
            </a:r>
            <a:r>
              <a:rPr lang="tr-TR" sz="2400" dirty="0">
                <a:latin typeface="Times New Roman" panose="02020603050405020304" pitchFamily="18" charset="0"/>
                <a:cs typeface="Times New Roman" panose="02020603050405020304" pitchFamily="18" charset="0"/>
              </a:rPr>
              <a:t>istatistiklerinden; ölüm hızları, otopsi, ortalama yatış süresi, yatak işgal oranı vb.nin tespit edilmesidir.</a:t>
            </a:r>
            <a:endParaRPr lang="tr-TR" sz="2400" dirty="0" smtClean="0">
              <a:latin typeface="Times New Roman" panose="02020603050405020304" pitchFamily="18" charset="0"/>
              <a:cs typeface="Times New Roman" panose="02020603050405020304" pitchFamily="18" charset="0"/>
            </a:endParaRPr>
          </a:p>
          <a:p>
            <a:pPr marL="0" indent="0" algn="just">
              <a:buNone/>
            </a:pPr>
            <a:endParaRPr lang="tr-TR" sz="2400" dirty="0" smtClean="0"/>
          </a:p>
        </p:txBody>
      </p:sp>
    </p:spTree>
    <p:extLst>
      <p:ext uri="{BB962C8B-B14F-4D97-AF65-F5344CB8AC3E}">
        <p14:creationId xmlns:p14="http://schemas.microsoft.com/office/powerpoint/2010/main" val="40786648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38200" y="1162594"/>
            <a:ext cx="10515600" cy="5014369"/>
          </a:xfrm>
        </p:spPr>
        <p:txBody>
          <a:bodyPr>
            <a:normAutofit/>
          </a:bodyPr>
          <a:lstStyle/>
          <a:p>
            <a:pPr marL="0" indent="0" algn="ctr">
              <a:buNone/>
            </a:pPr>
            <a:r>
              <a:rPr lang="tr-TR" sz="2400" u="sng" dirty="0" smtClean="0">
                <a:latin typeface="Times New Roman" panose="02020603050405020304" pitchFamily="18" charset="0"/>
                <a:cs typeface="Times New Roman" panose="02020603050405020304" pitchFamily="18" charset="0"/>
              </a:rPr>
              <a:t>Hasta Dosyaları Arşivinin Bölümleri</a:t>
            </a:r>
          </a:p>
          <a:p>
            <a:pPr marL="0" indent="0" algn="just">
              <a:buNone/>
            </a:pPr>
            <a:endParaRPr lang="tr-TR" sz="2400" u="sng" dirty="0" smtClean="0">
              <a:latin typeface="Times New Roman" panose="02020603050405020304" pitchFamily="18" charset="0"/>
              <a:cs typeface="Times New Roman" panose="02020603050405020304" pitchFamily="18" charset="0"/>
            </a:endParaRPr>
          </a:p>
          <a:p>
            <a:pPr marL="0" indent="0" algn="just">
              <a:buNone/>
            </a:pPr>
            <a:r>
              <a:rPr lang="tr-TR" sz="2400" u="sng" dirty="0" smtClean="0">
                <a:latin typeface="Times New Roman" panose="02020603050405020304" pitchFamily="18" charset="0"/>
                <a:cs typeface="Times New Roman" panose="02020603050405020304" pitchFamily="18" charset="0"/>
              </a:rPr>
              <a:t>Kodlama </a:t>
            </a:r>
            <a:r>
              <a:rPr lang="tr-TR" sz="2400" u="sng" dirty="0" smtClean="0">
                <a:latin typeface="Times New Roman" panose="02020603050405020304" pitchFamily="18" charset="0"/>
                <a:cs typeface="Times New Roman" panose="02020603050405020304" pitchFamily="18" charset="0"/>
              </a:rPr>
              <a:t>ve İstatistik Bölümü</a:t>
            </a:r>
          </a:p>
          <a:p>
            <a:pPr marL="900113" indent="0" algn="just">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-Hastalık ve </a:t>
            </a:r>
            <a:r>
              <a:rPr lang="tr-TR" sz="2400" dirty="0">
                <a:latin typeface="Times New Roman" panose="02020603050405020304" pitchFamily="18" charset="0"/>
                <a:cs typeface="Times New Roman" panose="02020603050405020304" pitchFamily="18" charset="0"/>
              </a:rPr>
              <a:t>Ameliyat İndeksi: Aynı türde hastalık ve ameliyat geçiren hastaların dosyalarına kolayca ulaşarak, bunların çeşitli amaçlar için kullanılmasını kolaylaştırmak üzere hasta dosyaları arşivlerinde kullanılan indekslerdir. </a:t>
            </a:r>
            <a:endParaRPr lang="tr-TR" sz="2400" dirty="0" smtClean="0">
              <a:latin typeface="Times New Roman" panose="02020603050405020304" pitchFamily="18" charset="0"/>
              <a:cs typeface="Times New Roman" panose="02020603050405020304" pitchFamily="18" charset="0"/>
            </a:endParaRPr>
          </a:p>
          <a:p>
            <a:pPr marL="900113" indent="0" algn="just">
              <a:buNone/>
            </a:pPr>
            <a:r>
              <a:rPr lang="tr-TR" sz="2400" dirty="0">
                <a:latin typeface="Times New Roman" panose="02020603050405020304" pitchFamily="18" charset="0"/>
                <a:cs typeface="Times New Roman" panose="02020603050405020304" pitchFamily="18" charset="0"/>
              </a:rPr>
              <a:t>Bu indeksler, hastane yönetimi tarafından belirlenen, hastalıkların uluslararası sınıflandırma sistemlerinden birine göre hasta dosyaları arşivinde oluşturulur. </a:t>
            </a:r>
            <a:endParaRPr lang="tr-TR" sz="2400" dirty="0" smtClean="0">
              <a:latin typeface="Times New Roman" panose="02020603050405020304" pitchFamily="18" charset="0"/>
              <a:cs typeface="Times New Roman" panose="02020603050405020304" pitchFamily="18" charset="0"/>
            </a:endParaRPr>
          </a:p>
          <a:p>
            <a:pPr marL="900113" indent="0" algn="just">
              <a:buNone/>
            </a:pPr>
            <a:r>
              <a:rPr lang="tr-TR" sz="2400" dirty="0">
                <a:latin typeface="Times New Roman" panose="02020603050405020304" pitchFamily="18" charset="0"/>
                <a:cs typeface="Times New Roman" panose="02020603050405020304" pitchFamily="18" charset="0"/>
              </a:rPr>
              <a:t>Bu indekslerden elde edilen veriler, hastane yöneticileri, planlama birimleri, eğitim programları hazırlayan birimler, sigorta kuruluşları ve kalite denetimi yapan kuruluşlar </a:t>
            </a:r>
            <a:r>
              <a:rPr lang="tr-TR" sz="2400" dirty="0" smtClean="0">
                <a:latin typeface="Times New Roman" panose="02020603050405020304" pitchFamily="18" charset="0"/>
                <a:cs typeface="Times New Roman" panose="02020603050405020304" pitchFamily="18" charset="0"/>
              </a:rPr>
              <a:t>tarafından kullanılabilir.</a:t>
            </a:r>
          </a:p>
        </p:txBody>
      </p:sp>
    </p:spTree>
    <p:extLst>
      <p:ext uri="{BB962C8B-B14F-4D97-AF65-F5344CB8AC3E}">
        <p14:creationId xmlns:p14="http://schemas.microsoft.com/office/powerpoint/2010/main" val="37413842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38200" y="1162594"/>
            <a:ext cx="10515600" cy="5014369"/>
          </a:xfrm>
        </p:spPr>
        <p:txBody>
          <a:bodyPr>
            <a:normAutofit/>
          </a:bodyPr>
          <a:lstStyle/>
          <a:p>
            <a:pPr marL="0" indent="0" algn="ctr">
              <a:buNone/>
            </a:pPr>
            <a:r>
              <a:rPr lang="tr-TR" sz="2400" u="sng" dirty="0" smtClean="0"/>
              <a:t>Hasta Dosyaları Arşivinin Bölümleri</a:t>
            </a:r>
          </a:p>
          <a:p>
            <a:pPr marL="0" indent="0" algn="just">
              <a:buNone/>
            </a:pPr>
            <a:r>
              <a:rPr lang="tr-TR" sz="2400" u="sng" dirty="0" smtClean="0"/>
              <a:t>Kodlama ve İstatistik Bölümü</a:t>
            </a:r>
          </a:p>
          <a:p>
            <a:pPr marL="900113" indent="0" algn="just">
              <a:buNone/>
            </a:pPr>
            <a:r>
              <a:rPr lang="tr-TR" sz="2400" dirty="0"/>
              <a:t>	</a:t>
            </a:r>
            <a:r>
              <a:rPr lang="tr-TR" sz="2400" dirty="0" smtClean="0"/>
              <a:t>-Hastalık ve </a:t>
            </a:r>
            <a:r>
              <a:rPr lang="tr-TR" sz="2400" dirty="0"/>
              <a:t>Ameliyat </a:t>
            </a:r>
            <a:r>
              <a:rPr lang="tr-TR" sz="2400" dirty="0" smtClean="0"/>
              <a:t>İndeksi</a:t>
            </a:r>
          </a:p>
          <a:p>
            <a:pPr marL="0" indent="0" algn="just">
              <a:buNone/>
            </a:pPr>
            <a:endParaRPr lang="tr-TR" sz="2400" dirty="0"/>
          </a:p>
        </p:txBody>
      </p:sp>
      <p:pic>
        <p:nvPicPr>
          <p:cNvPr id="4" name="Resim 3"/>
          <p:cNvPicPr>
            <a:picLocks noChangeAspect="1"/>
          </p:cNvPicPr>
          <p:nvPr/>
        </p:nvPicPr>
        <p:blipFill>
          <a:blip r:embed="rId2"/>
          <a:stretch>
            <a:fillRect/>
          </a:stretch>
        </p:blipFill>
        <p:spPr>
          <a:xfrm>
            <a:off x="1066800" y="2633663"/>
            <a:ext cx="10058400" cy="3543300"/>
          </a:xfrm>
          <a:prstGeom prst="rect">
            <a:avLst/>
          </a:prstGeom>
        </p:spPr>
      </p:pic>
    </p:spTree>
    <p:extLst>
      <p:ext uri="{BB962C8B-B14F-4D97-AF65-F5344CB8AC3E}">
        <p14:creationId xmlns:p14="http://schemas.microsoft.com/office/powerpoint/2010/main" val="41636310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38200" y="1162594"/>
            <a:ext cx="10515600" cy="5014369"/>
          </a:xfrm>
        </p:spPr>
        <p:txBody>
          <a:bodyPr>
            <a:normAutofit/>
          </a:bodyPr>
          <a:lstStyle/>
          <a:p>
            <a:pPr marL="0" indent="0" algn="ctr">
              <a:buNone/>
            </a:pPr>
            <a:r>
              <a:rPr lang="tr-TR" sz="2400" u="sng" dirty="0" smtClean="0"/>
              <a:t>Hasta Dosyaları Arşivinin Bölümleri</a:t>
            </a:r>
          </a:p>
          <a:p>
            <a:pPr marL="0" indent="0" algn="just">
              <a:buNone/>
            </a:pPr>
            <a:r>
              <a:rPr lang="tr-TR" sz="2400" u="sng" dirty="0" smtClean="0"/>
              <a:t>Kodlama ve İstatistik Bölümü</a:t>
            </a:r>
          </a:p>
          <a:p>
            <a:pPr marL="900113" indent="0" algn="just">
              <a:buNone/>
            </a:pPr>
            <a:r>
              <a:rPr lang="tr-TR" sz="2400" dirty="0"/>
              <a:t>	</a:t>
            </a:r>
            <a:r>
              <a:rPr lang="tr-TR" sz="2400" dirty="0" smtClean="0"/>
              <a:t>-</a:t>
            </a:r>
            <a:r>
              <a:rPr lang="tr-TR" sz="2400" dirty="0"/>
              <a:t>Doktor İndeksi: Her doktor için ayrı bir indeks kartı oluşturularak o doktorun tedavi ettiği hastalarla ilgili bilgilerin yazıldığı </a:t>
            </a:r>
            <a:r>
              <a:rPr lang="tr-TR" sz="2400" dirty="0" smtClean="0"/>
              <a:t>indekslerdir.</a:t>
            </a:r>
          </a:p>
          <a:p>
            <a:pPr marL="900113" indent="0" algn="just">
              <a:buNone/>
            </a:pPr>
            <a:r>
              <a:rPr lang="tr-TR" sz="2400" dirty="0"/>
              <a:t>Doktor indeksi, doktorun kendisine, hastane yönetimine ve tıbbi komitelere önemli bir bilgi kaynağı oluşturur. Doktor, bu indeks aracılığıyla kendi uygulamalarını araştırarak kendi kendini değerlendirebilir. Hastane yönetimi ise, doktorların performansını değerlendirebilir. </a:t>
            </a:r>
            <a:endParaRPr lang="tr-TR" sz="2400" dirty="0" smtClean="0"/>
          </a:p>
          <a:p>
            <a:pPr marL="900113" indent="0" algn="just">
              <a:buNone/>
            </a:pPr>
            <a:r>
              <a:rPr lang="tr-TR" sz="2400" dirty="0" smtClean="0"/>
              <a:t>Bu </a:t>
            </a:r>
            <a:r>
              <a:rPr lang="tr-TR" sz="2400" dirty="0"/>
              <a:t>indekslerdeki bilgiler kişiseldir ve bu nedenle gizli tutulmaları gerekir. Hukuki davalarda, ancak mahkeme kararıyla kullanılır. </a:t>
            </a:r>
            <a:endParaRPr lang="tr-TR" sz="2400" dirty="0" smtClean="0"/>
          </a:p>
        </p:txBody>
      </p:sp>
    </p:spTree>
    <p:extLst>
      <p:ext uri="{BB962C8B-B14F-4D97-AF65-F5344CB8AC3E}">
        <p14:creationId xmlns:p14="http://schemas.microsoft.com/office/powerpoint/2010/main" val="45855862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38200" y="1162594"/>
            <a:ext cx="10515600" cy="5014369"/>
          </a:xfrm>
        </p:spPr>
        <p:txBody>
          <a:bodyPr>
            <a:normAutofit/>
          </a:bodyPr>
          <a:lstStyle/>
          <a:p>
            <a:pPr marL="0" indent="0" algn="ctr">
              <a:buNone/>
            </a:pPr>
            <a:r>
              <a:rPr lang="tr-TR" sz="2400" u="sng" dirty="0" smtClean="0"/>
              <a:t>Hasta Dosyaları Arşivinin Bölümleri</a:t>
            </a:r>
          </a:p>
          <a:p>
            <a:pPr marL="0" indent="0" algn="just">
              <a:buNone/>
            </a:pPr>
            <a:r>
              <a:rPr lang="tr-TR" sz="2400" u="sng" dirty="0" smtClean="0"/>
              <a:t>Kodlama ve İstatistik Bölümü</a:t>
            </a:r>
          </a:p>
          <a:p>
            <a:pPr marL="900113" indent="0" algn="just">
              <a:buNone/>
            </a:pPr>
            <a:r>
              <a:rPr lang="tr-TR" sz="2400" dirty="0"/>
              <a:t>	</a:t>
            </a:r>
            <a:r>
              <a:rPr lang="tr-TR" sz="2400" dirty="0" smtClean="0"/>
              <a:t>-</a:t>
            </a:r>
            <a:r>
              <a:rPr lang="tr-TR" sz="2400" dirty="0"/>
              <a:t>Doktor </a:t>
            </a:r>
            <a:r>
              <a:rPr lang="tr-TR" sz="2400" dirty="0" smtClean="0"/>
              <a:t>İndeksi</a:t>
            </a:r>
          </a:p>
          <a:p>
            <a:pPr marL="900113" indent="0" algn="just">
              <a:buNone/>
            </a:pPr>
            <a:endParaRPr lang="tr-TR" sz="2400" dirty="0"/>
          </a:p>
          <a:p>
            <a:pPr marL="0" indent="0" algn="just">
              <a:buNone/>
            </a:pPr>
            <a:endParaRPr lang="tr-TR" sz="2400" dirty="0" smtClean="0"/>
          </a:p>
        </p:txBody>
      </p:sp>
      <p:pic>
        <p:nvPicPr>
          <p:cNvPr id="4" name="Resim 3"/>
          <p:cNvPicPr>
            <a:picLocks noChangeAspect="1"/>
          </p:cNvPicPr>
          <p:nvPr/>
        </p:nvPicPr>
        <p:blipFill>
          <a:blip r:embed="rId2"/>
          <a:stretch>
            <a:fillRect/>
          </a:stretch>
        </p:blipFill>
        <p:spPr>
          <a:xfrm>
            <a:off x="1131728" y="2861929"/>
            <a:ext cx="9732885" cy="2801891"/>
          </a:xfrm>
          <a:prstGeom prst="rect">
            <a:avLst/>
          </a:prstGeom>
        </p:spPr>
      </p:pic>
    </p:spTree>
    <p:extLst>
      <p:ext uri="{BB962C8B-B14F-4D97-AF65-F5344CB8AC3E}">
        <p14:creationId xmlns:p14="http://schemas.microsoft.com/office/powerpoint/2010/main" val="169341238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38200" y="1162594"/>
            <a:ext cx="10515600" cy="5014369"/>
          </a:xfrm>
        </p:spPr>
        <p:txBody>
          <a:bodyPr>
            <a:normAutofit lnSpcReduction="10000"/>
          </a:bodyPr>
          <a:lstStyle/>
          <a:p>
            <a:pPr marL="0" indent="0" algn="ctr">
              <a:buNone/>
            </a:pPr>
            <a:r>
              <a:rPr lang="tr-TR" sz="2400" u="sng" dirty="0" smtClean="0"/>
              <a:t>Hasta Dosyaları Arşivinin Bölümleri</a:t>
            </a:r>
          </a:p>
          <a:p>
            <a:pPr marL="0" indent="0" algn="just">
              <a:buNone/>
            </a:pPr>
            <a:r>
              <a:rPr lang="tr-TR" sz="2400" u="sng" dirty="0" smtClean="0"/>
              <a:t>Kodlama ve İstatistik Bölümü</a:t>
            </a:r>
          </a:p>
          <a:p>
            <a:pPr marL="0" indent="0" algn="just">
              <a:buNone/>
            </a:pPr>
            <a:r>
              <a:rPr lang="tr-TR" sz="2400" dirty="0" smtClean="0"/>
              <a:t>Bu bölümde genel olarak yapılan işler;</a:t>
            </a:r>
          </a:p>
          <a:p>
            <a:pPr marL="0" indent="0" algn="just">
              <a:buNone/>
            </a:pPr>
            <a:endParaRPr lang="tr-TR" sz="2400" dirty="0"/>
          </a:p>
          <a:p>
            <a:pPr algn="just"/>
            <a:r>
              <a:rPr lang="tr-TR" sz="2000" dirty="0"/>
              <a:t>Kodlanan hastalık ve ameliyatlara ait kodları hastalık ve ameliyat indekslerine, hasta dosyalarına veya bilgisayara </a:t>
            </a:r>
            <a:r>
              <a:rPr lang="tr-TR" sz="2000" dirty="0" smtClean="0"/>
              <a:t>kaydetmek.</a:t>
            </a:r>
          </a:p>
          <a:p>
            <a:pPr algn="just"/>
            <a:r>
              <a:rPr lang="tr-TR" sz="2000" dirty="0" smtClean="0"/>
              <a:t>Hastalık </a:t>
            </a:r>
            <a:r>
              <a:rPr lang="tr-TR" sz="2000" dirty="0"/>
              <a:t>ve ameliyat indekslerine göre hastalık ve ameliyatlara ilişkin bilgilerin istatistikleri tutarak ilgili kurum veya kişilere </a:t>
            </a:r>
            <a:r>
              <a:rPr lang="tr-TR" sz="2000" dirty="0" smtClean="0"/>
              <a:t>sunmak.</a:t>
            </a:r>
          </a:p>
          <a:p>
            <a:pPr algn="just"/>
            <a:r>
              <a:rPr lang="tr-TR" sz="2000" dirty="0" smtClean="0"/>
              <a:t>Hastane </a:t>
            </a:r>
            <a:r>
              <a:rPr lang="tr-TR" sz="2000" dirty="0"/>
              <a:t>yönetimi tarafından periyodik istatistiklerin dışında istenilen bilgi ve istatistiksel verileri hazırlamak ve gerektiğinde bu verileri istatistiksel yöntemlerle değerlendirerek yorumlamak ve hastane yönetimine </a:t>
            </a:r>
            <a:r>
              <a:rPr lang="tr-TR" sz="2000" dirty="0" smtClean="0"/>
              <a:t>bildirmek.</a:t>
            </a:r>
          </a:p>
          <a:p>
            <a:pPr algn="just"/>
            <a:r>
              <a:rPr lang="tr-TR" sz="2000" dirty="0" smtClean="0"/>
              <a:t>Bildirimi </a:t>
            </a:r>
            <a:r>
              <a:rPr lang="tr-TR" sz="2000" dirty="0"/>
              <a:t>zorunlu olan hastalıklar ile ilgili gerekli yazışmaları </a:t>
            </a:r>
            <a:r>
              <a:rPr lang="tr-TR" sz="2000" dirty="0" smtClean="0"/>
              <a:t>yapmak.</a:t>
            </a:r>
          </a:p>
          <a:p>
            <a:pPr algn="just"/>
            <a:r>
              <a:rPr lang="tr-TR" sz="2000" dirty="0" smtClean="0"/>
              <a:t>Her </a:t>
            </a:r>
            <a:r>
              <a:rPr lang="tr-TR" sz="2000" dirty="0"/>
              <a:t>yılbaşında tıbbi istatistik bülteni hazırlayarak hastane yönetimine sunmak.</a:t>
            </a:r>
          </a:p>
          <a:p>
            <a:pPr marL="0" indent="0" algn="just">
              <a:buNone/>
            </a:pPr>
            <a:endParaRPr lang="tr-TR" sz="2400" dirty="0" smtClean="0"/>
          </a:p>
        </p:txBody>
      </p:sp>
    </p:spTree>
    <p:extLst>
      <p:ext uri="{BB962C8B-B14F-4D97-AF65-F5344CB8AC3E}">
        <p14:creationId xmlns:p14="http://schemas.microsoft.com/office/powerpoint/2010/main" val="5403964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1031383" y="1968924"/>
            <a:ext cx="10515600" cy="4889076"/>
          </a:xfrm>
        </p:spPr>
        <p:txBody>
          <a:bodyPr>
            <a:normAutofit/>
          </a:bodyPr>
          <a:lstStyle/>
          <a:p>
            <a:pPr marL="0" indent="0" algn="just">
              <a:buNone/>
            </a:pPr>
            <a:r>
              <a:rPr lang="tr-TR" dirty="0" smtClean="0">
                <a:latin typeface="Times New Roman" panose="02020603050405020304" pitchFamily="18" charset="0"/>
                <a:cs typeface="Times New Roman" panose="02020603050405020304" pitchFamily="18" charset="0"/>
              </a:rPr>
              <a:t>Arşivlerin;</a:t>
            </a:r>
          </a:p>
          <a:p>
            <a:pPr marL="0" indent="0" algn="just">
              <a:buNone/>
            </a:pPr>
            <a:r>
              <a:rPr lang="tr-TR" dirty="0" smtClean="0">
                <a:latin typeface="Times New Roman" panose="02020603050405020304" pitchFamily="18" charset="0"/>
                <a:cs typeface="Times New Roman" panose="02020603050405020304" pitchFamily="18" charset="0"/>
              </a:rPr>
              <a:t>-kurulması</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örgütlenmesi</a:t>
            </a:r>
            <a:r>
              <a:rPr lang="tr-TR" dirty="0">
                <a:latin typeface="Times New Roman" panose="02020603050405020304" pitchFamily="18" charset="0"/>
                <a:cs typeface="Times New Roman" panose="02020603050405020304" pitchFamily="18" charset="0"/>
              </a:rPr>
              <a:t>, </a:t>
            </a:r>
          </a:p>
          <a:p>
            <a:pPr marL="0" indent="0" algn="just">
              <a:buNone/>
            </a:pPr>
            <a:r>
              <a:rPr lang="tr-TR" dirty="0" smtClean="0">
                <a:latin typeface="Times New Roman" panose="02020603050405020304" pitchFamily="18" charset="0"/>
                <a:cs typeface="Times New Roman" panose="02020603050405020304" pitchFamily="18" charset="0"/>
              </a:rPr>
              <a:t>-hizmetlerin </a:t>
            </a:r>
            <a:r>
              <a:rPr lang="tr-TR" dirty="0">
                <a:latin typeface="Times New Roman" panose="02020603050405020304" pitchFamily="18" charset="0"/>
                <a:cs typeface="Times New Roman" panose="02020603050405020304" pitchFamily="18" charset="0"/>
              </a:rPr>
              <a:t>planlanması, </a:t>
            </a:r>
            <a:endParaRPr lang="tr-TR" dirty="0" smtClean="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belgelerin </a:t>
            </a:r>
            <a:r>
              <a:rPr lang="tr-TR" dirty="0">
                <a:latin typeface="Times New Roman" panose="02020603050405020304" pitchFamily="18" charset="0"/>
                <a:cs typeface="Times New Roman" panose="02020603050405020304" pitchFamily="18" charset="0"/>
              </a:rPr>
              <a:t>sınıflandırılması, </a:t>
            </a:r>
            <a:endParaRPr lang="tr-TR" dirty="0" smtClean="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a:t>
            </a:r>
            <a:r>
              <a:rPr lang="tr-TR" dirty="0" err="1" smtClean="0">
                <a:latin typeface="Times New Roman" panose="02020603050405020304" pitchFamily="18" charset="0"/>
                <a:cs typeface="Times New Roman" panose="02020603050405020304" pitchFamily="18" charset="0"/>
              </a:rPr>
              <a:t>kataloglanması</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dosyalanması</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kodlanması </a:t>
            </a:r>
            <a:r>
              <a:rPr lang="tr-TR" dirty="0">
                <a:latin typeface="Times New Roman" panose="02020603050405020304" pitchFamily="18" charset="0"/>
                <a:cs typeface="Times New Roman" panose="02020603050405020304" pitchFamily="18" charset="0"/>
              </a:rPr>
              <a:t>ve yararlanmaya sunulması </a:t>
            </a:r>
            <a:endParaRPr lang="tr-TR" dirty="0" smtClean="0">
              <a:latin typeface="Times New Roman" panose="02020603050405020304" pitchFamily="18" charset="0"/>
              <a:cs typeface="Times New Roman" panose="02020603050405020304" pitchFamily="18" charset="0"/>
            </a:endParaRPr>
          </a:p>
          <a:p>
            <a:pPr marL="0" indent="0" algn="just">
              <a:buNone/>
            </a:pPr>
            <a:r>
              <a:rPr lang="tr-TR" dirty="0" smtClean="0">
                <a:latin typeface="Times New Roman" panose="02020603050405020304" pitchFamily="18" charset="0"/>
                <a:cs typeface="Times New Roman" panose="02020603050405020304" pitchFamily="18" charset="0"/>
              </a:rPr>
              <a:t>Gibi </a:t>
            </a:r>
            <a:r>
              <a:rPr lang="tr-TR" dirty="0">
                <a:latin typeface="Times New Roman" panose="02020603050405020304" pitchFamily="18" charset="0"/>
                <a:cs typeface="Times New Roman" panose="02020603050405020304" pitchFamily="18" charset="0"/>
              </a:rPr>
              <a:t>işlemlerin yapılmasına dayanılan temel bilimsel düşünce ve ilkelerin tamamına arşivcilik </a:t>
            </a:r>
            <a:r>
              <a:rPr lang="tr-TR" dirty="0" smtClean="0">
                <a:latin typeface="Times New Roman" panose="02020603050405020304" pitchFamily="18" charset="0"/>
                <a:cs typeface="Times New Roman" panose="02020603050405020304" pitchFamily="18" charset="0"/>
              </a:rPr>
              <a:t>denir.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0086545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38200" y="1162594"/>
            <a:ext cx="10515600" cy="5014369"/>
          </a:xfrm>
        </p:spPr>
        <p:txBody>
          <a:bodyPr>
            <a:normAutofit/>
          </a:bodyPr>
          <a:lstStyle/>
          <a:p>
            <a:pPr marL="0" indent="0" algn="ctr">
              <a:buNone/>
            </a:pPr>
            <a:r>
              <a:rPr lang="tr-TR" sz="2400" u="sng" dirty="0" smtClean="0"/>
              <a:t>Hasta Dosyaları Arşivinin Bölümleri</a:t>
            </a:r>
          </a:p>
          <a:p>
            <a:pPr marL="0" indent="0" algn="just">
              <a:buNone/>
            </a:pPr>
            <a:r>
              <a:rPr lang="tr-TR" sz="2400" u="sng" dirty="0" smtClean="0"/>
              <a:t>Dosyalama Bölümü</a:t>
            </a:r>
          </a:p>
          <a:p>
            <a:pPr marL="0" indent="0" algn="just">
              <a:buNone/>
            </a:pPr>
            <a:endParaRPr lang="tr-TR" sz="2400" u="sng" dirty="0"/>
          </a:p>
          <a:p>
            <a:pPr marL="0" indent="0" algn="just">
              <a:buNone/>
            </a:pPr>
            <a:r>
              <a:rPr lang="tr-TR" sz="2400" dirty="0"/>
              <a:t>Hasta dosyalarının, arşivde belirli sistemlere göre raflara sıralanmasını, istenilen dosyaların raflardan alınarak ilgililere zimmet karşılığında teslim edilmesini ve işi biten dosyanın tekrar raflarda saklanmasını ve korunmasını sağlayan bir bölümdür. </a:t>
            </a:r>
            <a:endParaRPr lang="tr-TR" sz="2400" dirty="0" smtClean="0"/>
          </a:p>
          <a:p>
            <a:pPr marL="0" indent="0" algn="just">
              <a:buNone/>
            </a:pPr>
            <a:r>
              <a:rPr lang="tr-TR" sz="2400" dirty="0"/>
              <a:t>Dosyalama sistemi olarak, dosyaların daha kısa sürede bulunmasını ve yanlış yerlere kaldırılmasını önlemek amacıyla özellikle renkli dosyalama sistemi kullanılmalıdır. Renkli dosyalama sisteminde dosya numaraları renklerle kodlandırılmıştır. Bir başka deyişle her sayının bir renk karşılığı vardır</a:t>
            </a:r>
            <a:endParaRPr lang="tr-TR" sz="2400" dirty="0" smtClean="0"/>
          </a:p>
        </p:txBody>
      </p:sp>
    </p:spTree>
    <p:extLst>
      <p:ext uri="{BB962C8B-B14F-4D97-AF65-F5344CB8AC3E}">
        <p14:creationId xmlns:p14="http://schemas.microsoft.com/office/powerpoint/2010/main" val="56296865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38200" y="1162594"/>
            <a:ext cx="10515600" cy="5014369"/>
          </a:xfrm>
        </p:spPr>
        <p:txBody>
          <a:bodyPr>
            <a:normAutofit/>
          </a:bodyPr>
          <a:lstStyle/>
          <a:p>
            <a:pPr marL="0" indent="0" algn="ctr">
              <a:buNone/>
            </a:pPr>
            <a:r>
              <a:rPr lang="tr-TR" sz="2400" u="sng" dirty="0" smtClean="0"/>
              <a:t>Hasta Dosyaları Arşivinin Bölümleri</a:t>
            </a:r>
          </a:p>
          <a:p>
            <a:pPr marL="0" indent="0" algn="just">
              <a:buNone/>
            </a:pPr>
            <a:r>
              <a:rPr lang="tr-TR" sz="2400" u="sng" dirty="0" smtClean="0"/>
              <a:t>Dosyalama Bölümü</a:t>
            </a:r>
          </a:p>
          <a:p>
            <a:pPr marL="0" indent="0" algn="just">
              <a:buNone/>
            </a:pPr>
            <a:r>
              <a:rPr lang="tr-TR" sz="2400" dirty="0" smtClean="0"/>
              <a:t>Burada yapılan işler genel olarak;</a:t>
            </a:r>
          </a:p>
          <a:p>
            <a:pPr marL="0" indent="0" algn="just">
              <a:buNone/>
            </a:pPr>
            <a:endParaRPr lang="tr-TR" sz="2400" dirty="0" smtClean="0"/>
          </a:p>
          <a:p>
            <a:pPr algn="just"/>
            <a:r>
              <a:rPr lang="tr-TR" sz="2000" dirty="0" smtClean="0"/>
              <a:t>Hasta </a:t>
            </a:r>
            <a:r>
              <a:rPr lang="tr-TR" sz="2000" dirty="0"/>
              <a:t>dosyaları arşivinin diğer bölümlerinden, bu bölüme gelen ve işlemi tamamlanmış olan hasta dosyalarını hastane yönetimi tarafından belirlenmiş olan dosyalama yöntemlerine göre düzenlemek ve ilgili raflara kaldırarak </a:t>
            </a:r>
            <a:r>
              <a:rPr lang="tr-TR" sz="2000" dirty="0" smtClean="0"/>
              <a:t>dosyalamak</a:t>
            </a:r>
            <a:endParaRPr lang="tr-TR" sz="2000" dirty="0"/>
          </a:p>
          <a:p>
            <a:pPr algn="just"/>
            <a:r>
              <a:rPr lang="tr-TR" sz="2000" dirty="0" smtClean="0"/>
              <a:t>İstenilen </a:t>
            </a:r>
            <a:r>
              <a:rPr lang="tr-TR" sz="2000" dirty="0"/>
              <a:t>hasta dosyasını ilgili raflardan bularak ilgililere zimmet karşılığında teslim </a:t>
            </a:r>
            <a:r>
              <a:rPr lang="tr-TR" sz="2000" dirty="0" smtClean="0"/>
              <a:t>etmek.</a:t>
            </a:r>
          </a:p>
          <a:p>
            <a:pPr algn="just"/>
            <a:r>
              <a:rPr lang="tr-TR" sz="2000" dirty="0" smtClean="0"/>
              <a:t>Bulunduğu </a:t>
            </a:r>
            <a:r>
              <a:rPr lang="tr-TR" sz="2000" dirty="0"/>
              <a:t>raflardan alınan hasta dosyaları için, dosyanın ne zaman alındığını ve hangi bölümde veya kimde olduğunu gösterir bilgileri vekil dosyaya kaydetmek ve vekil dosyaları, alınan hasta dosyasının yerine </a:t>
            </a:r>
            <a:r>
              <a:rPr lang="tr-TR" sz="2000" dirty="0" smtClean="0"/>
              <a:t>koymak.</a:t>
            </a:r>
          </a:p>
          <a:p>
            <a:pPr algn="just"/>
            <a:r>
              <a:rPr lang="tr-TR" sz="2000" dirty="0" smtClean="0"/>
              <a:t>Zaman </a:t>
            </a:r>
            <a:r>
              <a:rPr lang="tr-TR" sz="2000" dirty="0"/>
              <a:t>zaman hasta dosyalarını kontrol ederek yıpranmış olan dosyaları yenilemektir.</a:t>
            </a:r>
            <a:endParaRPr lang="tr-TR" sz="2000" dirty="0" smtClean="0"/>
          </a:p>
        </p:txBody>
      </p:sp>
    </p:spTree>
    <p:extLst>
      <p:ext uri="{BB962C8B-B14F-4D97-AF65-F5344CB8AC3E}">
        <p14:creationId xmlns:p14="http://schemas.microsoft.com/office/powerpoint/2010/main" val="126434700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38200" y="1162594"/>
            <a:ext cx="10515600" cy="5014369"/>
          </a:xfrm>
        </p:spPr>
        <p:txBody>
          <a:bodyPr>
            <a:normAutofit/>
          </a:bodyPr>
          <a:lstStyle/>
          <a:p>
            <a:pPr marL="0" indent="0" algn="ctr">
              <a:buNone/>
            </a:pPr>
            <a:r>
              <a:rPr lang="tr-TR" sz="2400" u="sng" dirty="0" smtClean="0"/>
              <a:t>Hasta Dosyaları Arşivinin Bölümleri</a:t>
            </a:r>
          </a:p>
          <a:p>
            <a:pPr marL="0" indent="0" algn="just">
              <a:buNone/>
            </a:pPr>
            <a:r>
              <a:rPr lang="tr-TR" sz="2400" u="sng" dirty="0" smtClean="0"/>
              <a:t>Tıbbi Araştırmalar Bölümü</a:t>
            </a:r>
          </a:p>
          <a:p>
            <a:pPr marL="0" indent="0" algn="just">
              <a:buNone/>
            </a:pPr>
            <a:endParaRPr lang="tr-TR" sz="2400" dirty="0"/>
          </a:p>
          <a:p>
            <a:pPr marL="0" indent="0" algn="just">
              <a:buNone/>
            </a:pPr>
            <a:r>
              <a:rPr lang="tr-TR" sz="2400" dirty="0"/>
              <a:t>Bu </a:t>
            </a:r>
            <a:r>
              <a:rPr lang="tr-TR" sz="2400" dirty="0" smtClean="0"/>
              <a:t>bölüm; </a:t>
            </a:r>
            <a:r>
              <a:rPr lang="tr-TR" sz="2400" dirty="0"/>
              <a:t>doktor, hemşire, sağlık çalışanı ve öğretim üyelerinin bilimsel araştırma yapmalarına imkân sağlar. Bu özelliği nedeniyle bir kütüphane ve araştırma merkezi olarak </a:t>
            </a:r>
            <a:r>
              <a:rPr lang="tr-TR" sz="2400" dirty="0" smtClean="0"/>
              <a:t>düşünülebilir. </a:t>
            </a:r>
          </a:p>
          <a:p>
            <a:pPr marL="0" indent="0" algn="just">
              <a:buNone/>
            </a:pPr>
            <a:endParaRPr lang="tr-TR" sz="2400" dirty="0"/>
          </a:p>
          <a:p>
            <a:pPr marL="0" indent="0" algn="just">
              <a:buNone/>
            </a:pPr>
            <a:r>
              <a:rPr lang="tr-TR" sz="2400" dirty="0"/>
              <a:t>Hasta dosyaları arşivleri araştırma yapmak durumunda olan öğretim üyesi, doktor, hemşire ve öğrenciler için gerçekten önem taşıyan birimlerdir. Bu bölümün özellikle dosyalama bölümü ve kodlama bölümü ile yakın bir işbirliği vardır.</a:t>
            </a:r>
            <a:endParaRPr lang="tr-TR" sz="2400" dirty="0" smtClean="0"/>
          </a:p>
        </p:txBody>
      </p:sp>
    </p:spTree>
    <p:extLst>
      <p:ext uri="{BB962C8B-B14F-4D97-AF65-F5344CB8AC3E}">
        <p14:creationId xmlns:p14="http://schemas.microsoft.com/office/powerpoint/2010/main" val="50257049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38200" y="1162594"/>
            <a:ext cx="10515600" cy="5014369"/>
          </a:xfrm>
        </p:spPr>
        <p:txBody>
          <a:bodyPr>
            <a:normAutofit fontScale="92500"/>
          </a:bodyPr>
          <a:lstStyle/>
          <a:p>
            <a:pPr marL="0" indent="0" algn="ctr">
              <a:buNone/>
            </a:pPr>
            <a:r>
              <a:rPr lang="tr-TR" sz="2400" u="sng" dirty="0" smtClean="0"/>
              <a:t>Hasta Dosyaları Arşivinin Bölümleri</a:t>
            </a:r>
          </a:p>
          <a:p>
            <a:pPr marL="0" indent="0" algn="just">
              <a:buNone/>
            </a:pPr>
            <a:r>
              <a:rPr lang="tr-TR" sz="2400" u="sng" dirty="0" smtClean="0"/>
              <a:t>Tıbbi Araştırmalar Bölümü</a:t>
            </a:r>
          </a:p>
          <a:p>
            <a:pPr marL="0" indent="0" algn="just">
              <a:buNone/>
            </a:pPr>
            <a:r>
              <a:rPr lang="tr-TR" sz="2400" dirty="0" smtClean="0"/>
              <a:t>Burada yapılan işler genel olarak; </a:t>
            </a:r>
          </a:p>
          <a:p>
            <a:pPr algn="just"/>
            <a:r>
              <a:rPr lang="tr-TR" sz="2200" dirty="0"/>
              <a:t>Araştırma yapmak isteyenlere ilk önce “araştırma istek formu” </a:t>
            </a:r>
            <a:r>
              <a:rPr lang="tr-TR" sz="2200" dirty="0" smtClean="0"/>
              <a:t>doldurtmak.</a:t>
            </a:r>
          </a:p>
          <a:p>
            <a:pPr algn="just"/>
            <a:r>
              <a:rPr lang="tr-TR" sz="2200" dirty="0" smtClean="0"/>
              <a:t>Araştırılan </a:t>
            </a:r>
            <a:r>
              <a:rPr lang="tr-TR" sz="2200" dirty="0"/>
              <a:t>konu ile ilgili olan hasta dosyalarının belirlenmesi için kodlama bölümü ile iletişime </a:t>
            </a:r>
            <a:r>
              <a:rPr lang="tr-TR" sz="2200" dirty="0" smtClean="0"/>
              <a:t>geçmek.</a:t>
            </a:r>
          </a:p>
          <a:p>
            <a:pPr algn="just"/>
            <a:r>
              <a:rPr lang="tr-TR" sz="2200" dirty="0" smtClean="0"/>
              <a:t>Kodlama </a:t>
            </a:r>
            <a:r>
              <a:rPr lang="tr-TR" sz="2200" dirty="0"/>
              <a:t>bölümünde kullanılan “hastalık ve ameliyat </a:t>
            </a:r>
            <a:r>
              <a:rPr lang="tr-TR" sz="2200" dirty="0" err="1"/>
              <a:t>indeksi”nden</a:t>
            </a:r>
            <a:r>
              <a:rPr lang="tr-TR" sz="2200" dirty="0"/>
              <a:t> yararlanılarak incelenecek hasta dosyalarının numaralarına </a:t>
            </a:r>
            <a:r>
              <a:rPr lang="tr-TR" sz="2200" dirty="0" smtClean="0"/>
              <a:t>ulaşmak.</a:t>
            </a:r>
          </a:p>
          <a:p>
            <a:pPr algn="just"/>
            <a:r>
              <a:rPr lang="tr-TR" sz="2200" dirty="0" smtClean="0"/>
              <a:t>Araştırma </a:t>
            </a:r>
            <a:r>
              <a:rPr lang="tr-TR" sz="2200" dirty="0"/>
              <a:t>için dosyalama bölümünden çıkan dosyaların raftaki yerlerine renkli plastik vekil dosyalar ve onların içerisine araştırma bölümünde bulunduğunu belirten “dosya istek </a:t>
            </a:r>
            <a:r>
              <a:rPr lang="tr-TR" sz="2200" dirty="0" err="1"/>
              <a:t>fişleri”ni</a:t>
            </a:r>
            <a:r>
              <a:rPr lang="tr-TR" sz="2200" dirty="0"/>
              <a:t> </a:t>
            </a:r>
            <a:r>
              <a:rPr lang="tr-TR" sz="2200" dirty="0" smtClean="0"/>
              <a:t>yerleştirmek.</a:t>
            </a:r>
          </a:p>
          <a:p>
            <a:pPr algn="just"/>
            <a:r>
              <a:rPr lang="tr-TR" sz="2200" dirty="0" smtClean="0"/>
              <a:t>Hasta </a:t>
            </a:r>
            <a:r>
              <a:rPr lang="tr-TR" sz="2200" dirty="0"/>
              <a:t>dosyaları arşivi, yalnız yetişmek üzere olan asistanlar için değil, uzman doktorların mesleki eğitim ve araştırmalarına da ışık tutacak bir Tıp Kütüphanesi niteliğindedir. Özellikle Üniversite, Eğitim ve Araştırma Hastaneleri için çok önemli bir bölümdür.</a:t>
            </a:r>
            <a:endParaRPr lang="tr-TR" sz="2200" dirty="0" smtClean="0"/>
          </a:p>
        </p:txBody>
      </p:sp>
    </p:spTree>
    <p:extLst>
      <p:ext uri="{BB962C8B-B14F-4D97-AF65-F5344CB8AC3E}">
        <p14:creationId xmlns:p14="http://schemas.microsoft.com/office/powerpoint/2010/main" val="130817501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38200" y="1162594"/>
            <a:ext cx="10515600" cy="5014369"/>
          </a:xfrm>
        </p:spPr>
        <p:txBody>
          <a:bodyPr>
            <a:normAutofit/>
          </a:bodyPr>
          <a:lstStyle/>
          <a:p>
            <a:pPr marL="0" indent="0" algn="ctr">
              <a:buNone/>
            </a:pPr>
            <a:r>
              <a:rPr lang="tr-TR" sz="2400" u="sng" dirty="0" smtClean="0"/>
              <a:t>Hasta Dosyaları Arşivinin Bölümleri</a:t>
            </a:r>
          </a:p>
          <a:p>
            <a:pPr marL="0" indent="0" algn="just">
              <a:buNone/>
            </a:pPr>
            <a:r>
              <a:rPr lang="tr-TR" sz="2400" u="sng" dirty="0" smtClean="0"/>
              <a:t>Haberleşme Bölümü</a:t>
            </a:r>
          </a:p>
          <a:p>
            <a:pPr marL="0" indent="0" algn="just">
              <a:buNone/>
            </a:pPr>
            <a:endParaRPr lang="tr-TR" sz="2400" u="sng" dirty="0"/>
          </a:p>
          <a:p>
            <a:pPr marL="0" indent="0" algn="just">
              <a:buNone/>
            </a:pPr>
            <a:r>
              <a:rPr lang="tr-TR" sz="2400" dirty="0"/>
              <a:t>Sağlık kurumlarında tedavi edilen hasta ve yaralılara ait belgeler diğer sağlık kurumları, aile doktorları, sigorta şirketleri ve savcılıklar tarafından sık başvurulan kaynaklardır. </a:t>
            </a:r>
            <a:endParaRPr lang="tr-TR" sz="2400" dirty="0" smtClean="0"/>
          </a:p>
          <a:p>
            <a:pPr marL="0" indent="0" algn="just">
              <a:buNone/>
            </a:pPr>
            <a:r>
              <a:rPr lang="tr-TR" sz="2400" dirty="0"/>
              <a:t>Savcılık kararı dışında tıbbi belgelerin sağlık kurumu dışına çıkartılmaması ilkesi, üzerinde durulması gereken önemli bir konudur. Bu durumda, tedavilerini başka sağlık kurumlarında devam ettiren hastalara ait gerekli belgelerin hasta dosyaları arşivinde kurulacak haberleşme bölümü tarafından ilgili yerlere ulaştırılması gerekir. </a:t>
            </a:r>
            <a:endParaRPr lang="tr-TR" sz="2400" dirty="0" smtClean="0"/>
          </a:p>
        </p:txBody>
      </p:sp>
    </p:spTree>
    <p:extLst>
      <p:ext uri="{BB962C8B-B14F-4D97-AF65-F5344CB8AC3E}">
        <p14:creationId xmlns:p14="http://schemas.microsoft.com/office/powerpoint/2010/main" val="306784286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38200" y="1162594"/>
            <a:ext cx="10515600" cy="5014369"/>
          </a:xfrm>
        </p:spPr>
        <p:txBody>
          <a:bodyPr>
            <a:normAutofit/>
          </a:bodyPr>
          <a:lstStyle/>
          <a:p>
            <a:pPr marL="0" indent="0" algn="ctr">
              <a:buNone/>
            </a:pPr>
            <a:r>
              <a:rPr lang="tr-TR" sz="2400" u="sng" dirty="0" smtClean="0"/>
              <a:t>Hasta Dosyaları Arşivinin Bölümleri</a:t>
            </a:r>
          </a:p>
          <a:p>
            <a:pPr marL="0" indent="0" algn="just">
              <a:buNone/>
            </a:pPr>
            <a:r>
              <a:rPr lang="tr-TR" sz="2400" u="sng" dirty="0" smtClean="0"/>
              <a:t>Haberleşme Bölümü</a:t>
            </a:r>
          </a:p>
          <a:p>
            <a:pPr marL="0" indent="0" algn="just">
              <a:buNone/>
            </a:pPr>
            <a:endParaRPr lang="tr-TR" sz="2400" u="sng" dirty="0"/>
          </a:p>
          <a:p>
            <a:pPr marL="0" indent="0" algn="just">
              <a:buNone/>
            </a:pPr>
            <a:r>
              <a:rPr lang="tr-TR" sz="2400" dirty="0"/>
              <a:t>Aynı şekilde hazırlanacak yönergeler ve ilgili hastaların onayı doğrultusunda bazı bilgilerin sağlık kurumu dışına gönderilmesi söz konusu olabilir. Böyle durumlarda, haberleşme </a:t>
            </a:r>
            <a:r>
              <a:rPr lang="tr-TR" sz="2400"/>
              <a:t>bölümü </a:t>
            </a:r>
            <a:r>
              <a:rPr lang="tr-TR" sz="2400" smtClean="0"/>
              <a:t>diğer </a:t>
            </a:r>
            <a:r>
              <a:rPr lang="tr-TR" sz="2400" dirty="0"/>
              <a:t>sağlık kurumları, aile doktorları, sigorta şirketleri ve savcılıklarla gerekli haberleşmeyi sağlar. İstenilen hasta dosyalarını dosyalama veya eksik dosyalar bölümünden alarak gerekli işlemleri yapar. </a:t>
            </a:r>
            <a:endParaRPr lang="tr-TR" sz="2400" dirty="0" smtClean="0"/>
          </a:p>
        </p:txBody>
      </p:sp>
    </p:spTree>
    <p:extLst>
      <p:ext uri="{BB962C8B-B14F-4D97-AF65-F5344CB8AC3E}">
        <p14:creationId xmlns:p14="http://schemas.microsoft.com/office/powerpoint/2010/main" val="210987483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38200" y="1162594"/>
            <a:ext cx="10515600" cy="5014369"/>
          </a:xfrm>
        </p:spPr>
        <p:txBody>
          <a:bodyPr>
            <a:normAutofit/>
          </a:bodyPr>
          <a:lstStyle/>
          <a:p>
            <a:pPr marL="0" indent="0" algn="ctr">
              <a:buNone/>
            </a:pPr>
            <a:r>
              <a:rPr lang="tr-TR" sz="2400" u="sng" dirty="0" smtClean="0"/>
              <a:t>Hasta Dosyaları Arşivinin Bölümleri</a:t>
            </a:r>
          </a:p>
          <a:p>
            <a:pPr marL="0" indent="0" algn="just">
              <a:buNone/>
            </a:pPr>
            <a:r>
              <a:rPr lang="tr-TR" sz="2400" u="sng" dirty="0" smtClean="0"/>
              <a:t>Haberleşme Bölümü</a:t>
            </a:r>
            <a:endParaRPr lang="tr-TR" sz="2400" u="sng" dirty="0"/>
          </a:p>
          <a:p>
            <a:pPr marL="0" indent="0" algn="just">
              <a:buNone/>
            </a:pPr>
            <a:r>
              <a:rPr lang="tr-TR" sz="2400" dirty="0" smtClean="0"/>
              <a:t>Burada yapılan işler genel olarak;</a:t>
            </a:r>
          </a:p>
          <a:p>
            <a:pPr marL="0" indent="0" algn="just">
              <a:buNone/>
            </a:pPr>
            <a:endParaRPr lang="tr-TR" sz="2400" dirty="0" smtClean="0"/>
          </a:p>
          <a:p>
            <a:pPr marL="0" indent="0" algn="just">
              <a:buNone/>
            </a:pPr>
            <a:r>
              <a:rPr lang="tr-TR" sz="2400" dirty="0"/>
              <a:t>Gönderilmesi gereken dosya veya evrakları zimmet karşılığı ilgililere teslim etmek veya gönderilmesini </a:t>
            </a:r>
            <a:r>
              <a:rPr lang="tr-TR" sz="2400" dirty="0" smtClean="0"/>
              <a:t>sağlamak.</a:t>
            </a:r>
          </a:p>
          <a:p>
            <a:pPr marL="0" indent="0" algn="just">
              <a:buNone/>
            </a:pPr>
            <a:r>
              <a:rPr lang="tr-TR" sz="2400" dirty="0" smtClean="0"/>
              <a:t>Kurum </a:t>
            </a:r>
            <a:r>
              <a:rPr lang="tr-TR" sz="2400" dirty="0"/>
              <a:t>içi ve kurum dışına gönderilen dosyaların yerine vekil dosyalar düzenlemek ve bu vekil dosyaları gönderilen dosyanın yerine ilgili raflara </a:t>
            </a:r>
            <a:r>
              <a:rPr lang="tr-TR" sz="2400" dirty="0" smtClean="0"/>
              <a:t>koymak.</a:t>
            </a:r>
          </a:p>
          <a:p>
            <a:pPr marL="0" indent="0" algn="just">
              <a:buNone/>
            </a:pPr>
            <a:r>
              <a:rPr lang="tr-TR" sz="2400" dirty="0" smtClean="0"/>
              <a:t>Adli </a:t>
            </a:r>
            <a:r>
              <a:rPr lang="tr-TR" sz="2400" dirty="0"/>
              <a:t>vakalar ile ilgili olarak kurum içi ve kurum dışı her türlü yazışmaları yapmak.</a:t>
            </a:r>
            <a:endParaRPr lang="tr-TR" sz="2400" dirty="0" smtClean="0"/>
          </a:p>
        </p:txBody>
      </p:sp>
    </p:spTree>
    <p:extLst>
      <p:ext uri="{BB962C8B-B14F-4D97-AF65-F5344CB8AC3E}">
        <p14:creationId xmlns:p14="http://schemas.microsoft.com/office/powerpoint/2010/main" val="91820294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941231" y="1843631"/>
            <a:ext cx="10515600" cy="3848831"/>
          </a:xfrm>
        </p:spPr>
        <p:txBody>
          <a:bodyPr>
            <a:normAutofit/>
          </a:bodyPr>
          <a:lstStyle/>
          <a:p>
            <a:pPr marL="0" indent="0" algn="just">
              <a:buNone/>
            </a:pPr>
            <a:r>
              <a:rPr lang="tr-TR" sz="2400" dirty="0"/>
              <a:t>Belirli sistemlere göre, çeşitli şekillerde saklanan hasta dosyaları ya da belgeleri gerektiğinde yerinden çıkarılır, ilgililere ödünç olarak verilir. Verildikten sonra nerede olduğu ve sorumluluğun kime ait olduğu da izlenir. En sonunda ise işi biten dosya ya da belge tekrar yerine konur. Buna “ödünç verme sistemi” </a:t>
            </a:r>
            <a:r>
              <a:rPr lang="tr-TR" sz="2400" dirty="0" smtClean="0"/>
              <a:t>denilmektedir.</a:t>
            </a:r>
          </a:p>
          <a:p>
            <a:pPr marL="0" indent="0" algn="just">
              <a:buNone/>
            </a:pPr>
            <a:endParaRPr lang="tr-TR" sz="2400" dirty="0"/>
          </a:p>
          <a:p>
            <a:pPr marL="0" indent="0" algn="just">
              <a:buNone/>
            </a:pPr>
            <a:r>
              <a:rPr lang="tr-TR" sz="2400" dirty="0"/>
              <a:t>Ödünç verme eylemi, ödünç verilenin geri alınacağı kuralını da içinde barındırır. Bu işlem uzun yıllardır geleneksel olarak sürdürülmektedir. Ancak son yıllarda ise elektronik olarak ödünç verme sistem olanakları hızla artmaktadır. </a:t>
            </a:r>
            <a:endParaRPr lang="tr-TR" sz="2400" dirty="0" smtClean="0"/>
          </a:p>
        </p:txBody>
      </p:sp>
    </p:spTree>
    <p:extLst>
      <p:ext uri="{BB962C8B-B14F-4D97-AF65-F5344CB8AC3E}">
        <p14:creationId xmlns:p14="http://schemas.microsoft.com/office/powerpoint/2010/main" val="267027485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966989" y="1394414"/>
            <a:ext cx="10515600" cy="5014369"/>
          </a:xfrm>
        </p:spPr>
        <p:txBody>
          <a:bodyPr>
            <a:normAutofit/>
          </a:bodyPr>
          <a:lstStyle/>
          <a:p>
            <a:pPr marL="0" indent="0" algn="just">
              <a:buNone/>
            </a:pPr>
            <a:endParaRPr lang="tr-TR" sz="2400" dirty="0" smtClean="0"/>
          </a:p>
          <a:p>
            <a:pPr marL="0" indent="0" algn="just">
              <a:buNone/>
            </a:pPr>
            <a:r>
              <a:rPr lang="tr-TR" sz="2400" dirty="0" smtClean="0"/>
              <a:t>Geleneksel </a:t>
            </a:r>
            <a:r>
              <a:rPr lang="tr-TR" sz="2400" dirty="0"/>
              <a:t>ya da elektronik ödünç verme sistemlerinde genelde belge yerine dosyanın ödünç verilmesi tercih edilmektedir. Kuşkusuz bunun nedeni hasta hakkındaki bilgilerin toplu olarak görülme isteğidir. Bunun yanı sıra belge kayıplarını da en aza indiren bir tercihtir. Elektronik ödünç verme sistemi, geleneksel yöntemlerin bilgisayar, optik okuyucu ve bilgi ağları gibi bilgi teknolojilerinin kullanılabileceği çeşitli yazılımlar aracılığıyla uygulanmasıdır</a:t>
            </a:r>
            <a:endParaRPr lang="tr-TR" sz="2400" dirty="0" smtClean="0"/>
          </a:p>
        </p:txBody>
      </p:sp>
    </p:spTree>
    <p:extLst>
      <p:ext uri="{BB962C8B-B14F-4D97-AF65-F5344CB8AC3E}">
        <p14:creationId xmlns:p14="http://schemas.microsoft.com/office/powerpoint/2010/main" val="258304040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38200" y="1162594"/>
            <a:ext cx="10515600" cy="5014369"/>
          </a:xfrm>
        </p:spPr>
        <p:txBody>
          <a:bodyPr>
            <a:normAutofit/>
          </a:bodyPr>
          <a:lstStyle/>
          <a:p>
            <a:pPr marL="0" indent="0" algn="just">
              <a:buNone/>
            </a:pPr>
            <a:endParaRPr lang="tr-TR" sz="2400" dirty="0" smtClean="0"/>
          </a:p>
          <a:p>
            <a:pPr marL="0" indent="0" algn="just">
              <a:buNone/>
            </a:pPr>
            <a:endParaRPr lang="tr-TR" sz="2400" dirty="0" smtClean="0"/>
          </a:p>
          <a:p>
            <a:pPr marL="0" indent="0" algn="just">
              <a:buNone/>
            </a:pPr>
            <a:r>
              <a:rPr lang="tr-TR" sz="2400" dirty="0" smtClean="0"/>
              <a:t>Ödünç </a:t>
            </a:r>
            <a:r>
              <a:rPr lang="tr-TR" sz="2400" dirty="0"/>
              <a:t>verme sisteminde, arşivdeki bir dosya ya da belgeden faydalanmak için “Arşiv Malzemesi İstem Kartı" doldurularak görevliye </a:t>
            </a:r>
            <a:r>
              <a:rPr lang="tr-TR" sz="2400" dirty="0" smtClean="0"/>
              <a:t>verilir. </a:t>
            </a:r>
            <a:r>
              <a:rPr lang="tr-TR" sz="2400" dirty="0"/>
              <a:t>Belge ya da dosyayı ödünç isteyen kişi tarafından imzalı olarak iki kopya hâlinde hazırlanır. Bu sayede arşiv görevlileri istenen malzemeyi vererek takibini </a:t>
            </a:r>
            <a:r>
              <a:rPr lang="tr-TR" sz="2400" dirty="0" smtClean="0"/>
              <a:t>yapar.</a:t>
            </a:r>
          </a:p>
          <a:p>
            <a:pPr marL="0" indent="0" algn="just">
              <a:buNone/>
            </a:pPr>
            <a:endParaRPr lang="tr-TR" sz="2400" dirty="0"/>
          </a:p>
          <a:p>
            <a:pPr marL="0" indent="0" algn="just">
              <a:buNone/>
            </a:pPr>
            <a:endParaRPr lang="tr-TR" sz="2400" dirty="0" smtClean="0"/>
          </a:p>
        </p:txBody>
      </p:sp>
    </p:spTree>
    <p:extLst>
      <p:ext uri="{BB962C8B-B14F-4D97-AF65-F5344CB8AC3E}">
        <p14:creationId xmlns:p14="http://schemas.microsoft.com/office/powerpoint/2010/main" val="5850365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1160172" y="1458808"/>
            <a:ext cx="10515600" cy="5014369"/>
          </a:xfrm>
        </p:spPr>
        <p:txBody>
          <a:bodyPr>
            <a:normAutofit/>
          </a:bodyPr>
          <a:lstStyle/>
          <a:p>
            <a:pPr marL="0" indent="0" algn="just">
              <a:lnSpc>
                <a:spcPct val="150000"/>
              </a:lnSpc>
              <a:buNone/>
            </a:pPr>
            <a:endParaRPr lang="tr-TR" sz="2400" dirty="0" smtClean="0">
              <a:latin typeface="Times New Roman" panose="02020603050405020304" pitchFamily="18" charset="0"/>
              <a:cs typeface="Times New Roman" panose="02020603050405020304" pitchFamily="18" charset="0"/>
            </a:endParaRPr>
          </a:p>
          <a:p>
            <a:pPr marL="0" indent="0" algn="just">
              <a:lnSpc>
                <a:spcPct val="150000"/>
              </a:lnSpc>
              <a:buNone/>
            </a:pPr>
            <a:r>
              <a:rPr lang="tr-TR" sz="2400" dirty="0" err="1" smtClean="0">
                <a:latin typeface="Times New Roman" panose="02020603050405020304" pitchFamily="18" charset="0"/>
                <a:cs typeface="Times New Roman" panose="02020603050405020304" pitchFamily="18" charset="0"/>
              </a:rPr>
              <a:t>Arşivist</a:t>
            </a:r>
            <a:r>
              <a:rPr lang="tr-TR" sz="2400" dirty="0" smtClean="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(arşivci) ise arşivcilik eğitimi görmüş, hedeflenen kapsam içerisindeki arşiv çalışmalarının düzenlenmesi, geliştirilmesi ve bilimsel araştırma ortamına sunma işini yürüten ve yöneten </a:t>
            </a:r>
            <a:r>
              <a:rPr lang="tr-TR" sz="2400" dirty="0" smtClean="0">
                <a:latin typeface="Times New Roman" panose="02020603050405020304" pitchFamily="18" charset="0"/>
                <a:cs typeface="Times New Roman" panose="02020603050405020304" pitchFamily="18" charset="0"/>
              </a:rPr>
              <a:t>kişidir</a:t>
            </a:r>
            <a:r>
              <a:rPr lang="tr-TR" sz="2400" dirty="0" smtClean="0">
                <a:latin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cs typeface="Times New Roman" panose="02020603050405020304" pitchFamily="18" charset="0"/>
            </a:endParaRPr>
          </a:p>
          <a:p>
            <a:pPr marL="0" indent="0" algn="just">
              <a:lnSpc>
                <a:spcPct val="150000"/>
              </a:lnSpc>
              <a:buNone/>
            </a:pPr>
            <a:r>
              <a:rPr lang="tr-TR" sz="2400" dirty="0" smtClean="0">
                <a:latin typeface="Times New Roman" panose="02020603050405020304" pitchFamily="18" charset="0"/>
                <a:cs typeface="Times New Roman" panose="02020603050405020304" pitchFamily="18" charset="0"/>
              </a:rPr>
              <a:t>Diğer birçok kurumda olduğu gibi, hastanelerde de arşivler bulunmaktadır. Bunlara tıbbi arşiv ismi verilir. </a:t>
            </a:r>
          </a:p>
        </p:txBody>
      </p:sp>
    </p:spTree>
    <p:extLst>
      <p:ext uri="{BB962C8B-B14F-4D97-AF65-F5344CB8AC3E}">
        <p14:creationId xmlns:p14="http://schemas.microsoft.com/office/powerpoint/2010/main" val="102511802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38200" y="1162594"/>
            <a:ext cx="10515600" cy="5014369"/>
          </a:xfrm>
        </p:spPr>
        <p:txBody>
          <a:bodyPr>
            <a:normAutofit lnSpcReduction="10000"/>
          </a:bodyPr>
          <a:lstStyle/>
          <a:p>
            <a:pPr marL="0" indent="0" algn="just">
              <a:buNone/>
            </a:pPr>
            <a:endParaRPr lang="tr-TR" sz="2400" dirty="0" smtClean="0"/>
          </a:p>
          <a:p>
            <a:pPr marL="0" indent="0" algn="just">
              <a:buNone/>
            </a:pPr>
            <a:endParaRPr lang="tr-TR" sz="2400" dirty="0" smtClean="0"/>
          </a:p>
          <a:p>
            <a:pPr marL="0" indent="0" algn="just">
              <a:buNone/>
            </a:pPr>
            <a:r>
              <a:rPr lang="tr-TR" sz="2400" dirty="0" smtClean="0"/>
              <a:t>Öte yandan arşiv görevlileri ödünç verdikleri hasta </a:t>
            </a:r>
            <a:r>
              <a:rPr lang="tr-TR" sz="2400" dirty="0"/>
              <a:t>dosyalarının takibini “Arşiv Hatırlatma Kartı" </a:t>
            </a:r>
            <a:r>
              <a:rPr lang="tr-TR" sz="2400" dirty="0" smtClean="0"/>
              <a:t>sayesinde yapabilirler. </a:t>
            </a:r>
          </a:p>
          <a:p>
            <a:pPr marL="0" indent="0" algn="just">
              <a:buNone/>
            </a:pPr>
            <a:endParaRPr lang="tr-TR" sz="2400" dirty="0"/>
          </a:p>
          <a:p>
            <a:pPr marL="0" indent="0" algn="just">
              <a:buNone/>
            </a:pPr>
            <a:r>
              <a:rPr lang="tr-TR" sz="2400" dirty="0" smtClean="0"/>
              <a:t>Hatırlatma kartına dosya numaraları, konuları, iade tarihleri, teslim alan kişi gibi bilgiler yazılır. Bir örneği ilgili dosyanın arşivdeki yerine, bir örneği ise hatırlatma dosyasına konulur. </a:t>
            </a:r>
          </a:p>
          <a:p>
            <a:pPr marL="0" indent="0" algn="just">
              <a:buNone/>
            </a:pPr>
            <a:endParaRPr lang="tr-TR" sz="2400" dirty="0"/>
          </a:p>
          <a:p>
            <a:pPr marL="0" indent="0" algn="just">
              <a:buNone/>
            </a:pPr>
            <a:r>
              <a:rPr lang="tr-TR" sz="2400" dirty="0" smtClean="0"/>
              <a:t>Dosya ödünç verildikten sonra birimler arasında el değiştirirse bu defa da transfer kartlarıyla takip edilmelidir. Sonuçta tüm dosyaların geri teslim edilmesi ve arşivde muhafaza edilmesi gerekmektedir. </a:t>
            </a:r>
          </a:p>
          <a:p>
            <a:pPr marL="0" indent="0" algn="just">
              <a:buNone/>
            </a:pPr>
            <a:endParaRPr lang="tr-TR" sz="2400" dirty="0"/>
          </a:p>
          <a:p>
            <a:pPr marL="0" indent="0" algn="just">
              <a:buNone/>
            </a:pPr>
            <a:endParaRPr lang="tr-TR" sz="2400" dirty="0" smtClean="0"/>
          </a:p>
        </p:txBody>
      </p:sp>
    </p:spTree>
    <p:extLst>
      <p:ext uri="{BB962C8B-B14F-4D97-AF65-F5344CB8AC3E}">
        <p14:creationId xmlns:p14="http://schemas.microsoft.com/office/powerpoint/2010/main" val="42728785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38200" y="1162594"/>
            <a:ext cx="10515600" cy="5014369"/>
          </a:xfrm>
        </p:spPr>
        <p:txBody>
          <a:bodyPr>
            <a:normAutofit/>
          </a:bodyPr>
          <a:lstStyle/>
          <a:p>
            <a:pPr marL="0" indent="0" algn="just">
              <a:lnSpc>
                <a:spcPct val="150000"/>
              </a:lnSpc>
              <a:buNone/>
            </a:pPr>
            <a:r>
              <a:rPr lang="tr-TR" sz="2400" u="sng" dirty="0" smtClean="0">
                <a:latin typeface="Times New Roman" panose="02020603050405020304" pitchFamily="18" charset="0"/>
                <a:cs typeface="Times New Roman" panose="02020603050405020304" pitchFamily="18" charset="0"/>
              </a:rPr>
              <a:t>Arşivin İşlevleri;</a:t>
            </a:r>
          </a:p>
          <a:p>
            <a:pPr marL="0" indent="0" algn="just">
              <a:lnSpc>
                <a:spcPct val="150000"/>
              </a:lnSpc>
              <a:buNone/>
            </a:pPr>
            <a:r>
              <a:rPr lang="tr-TR" sz="2400" dirty="0" smtClean="0">
                <a:latin typeface="Times New Roman" panose="02020603050405020304" pitchFamily="18" charset="0"/>
                <a:cs typeface="Times New Roman" panose="02020603050405020304" pitchFamily="18" charset="0"/>
              </a:rPr>
              <a:t>Saptamak</a:t>
            </a:r>
            <a:r>
              <a:rPr lang="tr-TR" sz="2400" dirty="0">
                <a:latin typeface="Times New Roman" panose="02020603050405020304" pitchFamily="18" charset="0"/>
                <a:cs typeface="Times New Roman" panose="02020603050405020304" pitchFamily="18" charset="0"/>
              </a:rPr>
              <a:t>: Arşiv malzemesinin oluşum aşamasından itibaren her aşamada bu malzemelerin nereye gideceği, ne kadar süre kalacağı ve nitelikleri göz önüne alınarak bir belgenin arşiv malzemesi olup olmadığını saptamak arşivlerin işlevleri arasındadır</a:t>
            </a:r>
            <a:r>
              <a:rPr lang="tr-TR" sz="2400" dirty="0" smtClean="0">
                <a:latin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cs typeface="Times New Roman" panose="02020603050405020304" pitchFamily="18" charset="0"/>
            </a:endParaRPr>
          </a:p>
          <a:p>
            <a:pPr marL="0" indent="0" algn="just">
              <a:lnSpc>
                <a:spcPct val="150000"/>
              </a:lnSpc>
              <a:buNone/>
            </a:pPr>
            <a:r>
              <a:rPr lang="tr-TR" sz="2400" dirty="0">
                <a:latin typeface="Times New Roman" panose="02020603050405020304" pitchFamily="18" charset="0"/>
                <a:cs typeface="Times New Roman" panose="02020603050405020304" pitchFamily="18" charset="0"/>
              </a:rPr>
              <a:t>Korumak: Arşiv malzemelerinin zarar görmeden saklama süresi boyunca her türlü tehlikeye karşı korumak arşivlerin en temel işlevlerindendir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smtClean="0"/>
          </a:p>
          <a:p>
            <a:pPr marL="0" indent="0" algn="just">
              <a:buNone/>
            </a:pPr>
            <a:endParaRPr lang="tr-TR" sz="2400" dirty="0"/>
          </a:p>
          <a:p>
            <a:pPr marL="0" indent="0" algn="just">
              <a:buNone/>
            </a:pPr>
            <a:endParaRPr lang="tr-TR" sz="2400" dirty="0" smtClean="0"/>
          </a:p>
        </p:txBody>
      </p:sp>
    </p:spTree>
    <p:extLst>
      <p:ext uri="{BB962C8B-B14F-4D97-AF65-F5344CB8AC3E}">
        <p14:creationId xmlns:p14="http://schemas.microsoft.com/office/powerpoint/2010/main" val="30082385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38200" y="1162594"/>
            <a:ext cx="10515600" cy="5014369"/>
          </a:xfrm>
        </p:spPr>
        <p:txBody>
          <a:bodyPr>
            <a:normAutofit/>
          </a:bodyPr>
          <a:lstStyle/>
          <a:p>
            <a:pPr marL="0" indent="0" algn="just">
              <a:lnSpc>
                <a:spcPct val="150000"/>
              </a:lnSpc>
              <a:buNone/>
            </a:pPr>
            <a:r>
              <a:rPr lang="tr-TR" sz="2400" u="sng" dirty="0" smtClean="0">
                <a:latin typeface="Times New Roman" panose="02020603050405020304" pitchFamily="18" charset="0"/>
                <a:cs typeface="Times New Roman" panose="02020603050405020304" pitchFamily="18" charset="0"/>
              </a:rPr>
              <a:t>Arşivin İşlevleri</a:t>
            </a:r>
            <a:r>
              <a:rPr lang="tr-TR" sz="2400" u="sng" dirty="0" smtClean="0">
                <a:latin typeface="Times New Roman" panose="02020603050405020304" pitchFamily="18" charset="0"/>
                <a:cs typeface="Times New Roman" panose="02020603050405020304" pitchFamily="18" charset="0"/>
              </a:rPr>
              <a:t>;</a:t>
            </a:r>
            <a:endParaRPr lang="tr-TR" sz="2400" dirty="0" smtClean="0">
              <a:latin typeface="Times New Roman" panose="02020603050405020304" pitchFamily="18" charset="0"/>
              <a:cs typeface="Times New Roman" panose="02020603050405020304" pitchFamily="18" charset="0"/>
            </a:endParaRPr>
          </a:p>
          <a:p>
            <a:pPr marL="0" indent="0" algn="just">
              <a:lnSpc>
                <a:spcPct val="150000"/>
              </a:lnSpc>
              <a:buNone/>
            </a:pPr>
            <a:r>
              <a:rPr lang="tr-TR" sz="2400" dirty="0" smtClean="0">
                <a:latin typeface="Times New Roman" panose="02020603050405020304" pitchFamily="18" charset="0"/>
                <a:cs typeface="Times New Roman" panose="02020603050405020304" pitchFamily="18" charset="0"/>
              </a:rPr>
              <a:t>Saklamak</a:t>
            </a:r>
            <a:r>
              <a:rPr lang="tr-TR" sz="2400" dirty="0">
                <a:latin typeface="Times New Roman" panose="02020603050405020304" pitchFamily="18" charset="0"/>
                <a:cs typeface="Times New Roman" panose="02020603050405020304" pitchFamily="18" charset="0"/>
              </a:rPr>
              <a:t>: Arşivlerin bir başka işlevi ise arşiv malzemesinin tahrip olmasını engellemek ve uygun koşulları sağlayarak bozulmalarını engellemektir. Bu işlevde önemli olan arşiv malzemesinin özgünlüğünü bozmamaktır</a:t>
            </a:r>
            <a:r>
              <a:rPr lang="tr-TR" sz="2400" dirty="0" smtClean="0">
                <a:latin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cs typeface="Times New Roman" panose="02020603050405020304" pitchFamily="18" charset="0"/>
            </a:endParaRPr>
          </a:p>
          <a:p>
            <a:pPr marL="0" indent="0" algn="just">
              <a:lnSpc>
                <a:spcPct val="150000"/>
              </a:lnSpc>
              <a:buNone/>
            </a:pPr>
            <a:r>
              <a:rPr lang="tr-TR" sz="2400" dirty="0">
                <a:latin typeface="Times New Roman" panose="02020603050405020304" pitchFamily="18" charset="0"/>
                <a:cs typeface="Times New Roman" panose="02020603050405020304" pitchFamily="18" charset="0"/>
              </a:rPr>
              <a:t>Sunmak: Toplumsal, adli vb. konuları aydınlatmada önemli kaynakları bünyesinde bulunduran arşivlerin hizmete sunulması kuşkusuz arşivin bir diğer önemli </a:t>
            </a:r>
            <a:r>
              <a:rPr lang="tr-TR" sz="2400" dirty="0" smtClean="0">
                <a:latin typeface="Times New Roman" panose="02020603050405020304" pitchFamily="18" charset="0"/>
                <a:cs typeface="Times New Roman" panose="02020603050405020304" pitchFamily="18" charset="0"/>
              </a:rPr>
              <a:t>işlevidir.</a:t>
            </a:r>
          </a:p>
          <a:p>
            <a:pPr marL="0" indent="0" algn="just">
              <a:buNone/>
            </a:pPr>
            <a:endParaRPr lang="tr-TR" sz="2400" dirty="0"/>
          </a:p>
          <a:p>
            <a:pPr marL="0" indent="0" algn="just">
              <a:buNone/>
            </a:pPr>
            <a:endParaRPr lang="tr-TR" sz="2400" dirty="0" smtClean="0"/>
          </a:p>
        </p:txBody>
      </p:sp>
    </p:spTree>
    <p:extLst>
      <p:ext uri="{BB962C8B-B14F-4D97-AF65-F5344CB8AC3E}">
        <p14:creationId xmlns:p14="http://schemas.microsoft.com/office/powerpoint/2010/main" val="31611678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1121536" y="1291383"/>
            <a:ext cx="10515600" cy="5014369"/>
          </a:xfrm>
        </p:spPr>
        <p:txBody>
          <a:bodyPr>
            <a:normAutofit/>
          </a:bodyPr>
          <a:lstStyle/>
          <a:p>
            <a:pPr marL="0" indent="0" algn="just">
              <a:buNone/>
            </a:pPr>
            <a:r>
              <a:rPr lang="tr-TR" sz="2400" u="sng" dirty="0" smtClean="0">
                <a:latin typeface="Times New Roman" panose="02020603050405020304" pitchFamily="18" charset="0"/>
                <a:cs typeface="Times New Roman" panose="02020603050405020304" pitchFamily="18" charset="0"/>
              </a:rPr>
              <a:t>Arşivin İşlevleri;</a:t>
            </a:r>
          </a:p>
          <a:p>
            <a:pPr marL="0" indent="0" algn="just">
              <a:buNone/>
            </a:pPr>
            <a:endParaRPr lang="tr-TR" sz="2400" dirty="0" smtClean="0">
              <a:latin typeface="Times New Roman" panose="02020603050405020304" pitchFamily="18" charset="0"/>
              <a:cs typeface="Times New Roman" panose="02020603050405020304" pitchFamily="18" charset="0"/>
            </a:endParaRPr>
          </a:p>
          <a:p>
            <a:pPr marL="0" indent="0" algn="just">
              <a:buNone/>
            </a:pPr>
            <a:r>
              <a:rPr lang="tr-TR" sz="2400" dirty="0" smtClean="0">
                <a:latin typeface="Times New Roman" panose="02020603050405020304" pitchFamily="18" charset="0"/>
                <a:cs typeface="Times New Roman" panose="02020603050405020304" pitchFamily="18" charset="0"/>
              </a:rPr>
              <a:t>Bir başka ifadeyle arşivin işlevleri;</a:t>
            </a:r>
          </a:p>
          <a:p>
            <a:pPr marL="0" indent="0" algn="just">
              <a:buNone/>
            </a:pPr>
            <a:r>
              <a:rPr lang="tr-TR" sz="2400" dirty="0" smtClean="0">
                <a:latin typeface="Times New Roman" panose="02020603050405020304" pitchFamily="18" charset="0"/>
                <a:cs typeface="Times New Roman" panose="02020603050405020304" pitchFamily="18" charset="0"/>
              </a:rPr>
              <a:t>•Arşiv </a:t>
            </a:r>
            <a:r>
              <a:rPr lang="tr-TR" sz="2400" dirty="0">
                <a:latin typeface="Times New Roman" panose="02020603050405020304" pitchFamily="18" charset="0"/>
                <a:cs typeface="Times New Roman" panose="02020603050405020304" pitchFamily="18" charset="0"/>
              </a:rPr>
              <a:t>malzemesini belirlemek ve ayırmak, </a:t>
            </a:r>
            <a:endParaRPr lang="tr-TR" sz="2400" dirty="0" smtClean="0">
              <a:latin typeface="Times New Roman" panose="02020603050405020304" pitchFamily="18" charset="0"/>
              <a:cs typeface="Times New Roman" panose="02020603050405020304" pitchFamily="18" charset="0"/>
            </a:endParaRPr>
          </a:p>
          <a:p>
            <a:pPr marL="0" indent="0" algn="just">
              <a:buNone/>
            </a:pPr>
            <a:r>
              <a:rPr lang="tr-TR" sz="2400" dirty="0" smtClean="0">
                <a:latin typeface="Times New Roman" panose="02020603050405020304" pitchFamily="18" charset="0"/>
                <a:cs typeface="Times New Roman" panose="02020603050405020304" pitchFamily="18" charset="0"/>
              </a:rPr>
              <a:t>•Arşiv </a:t>
            </a:r>
            <a:r>
              <a:rPr lang="tr-TR" sz="2400" dirty="0">
                <a:latin typeface="Times New Roman" panose="02020603050405020304" pitchFamily="18" charset="0"/>
                <a:cs typeface="Times New Roman" panose="02020603050405020304" pitchFamily="18" charset="0"/>
              </a:rPr>
              <a:t>malzemesinin kayıp olmasını ve zarar görmesini engellemek, </a:t>
            </a:r>
            <a:endParaRPr lang="tr-TR" sz="2400" dirty="0" smtClean="0">
              <a:latin typeface="Times New Roman" panose="02020603050405020304" pitchFamily="18" charset="0"/>
              <a:cs typeface="Times New Roman" panose="02020603050405020304" pitchFamily="18" charset="0"/>
            </a:endParaRPr>
          </a:p>
          <a:p>
            <a:pPr marL="0" indent="0" algn="just">
              <a:buNone/>
            </a:pPr>
            <a:r>
              <a:rPr lang="tr-TR" sz="2400" dirty="0" smtClean="0">
                <a:latin typeface="Times New Roman" panose="02020603050405020304" pitchFamily="18" charset="0"/>
                <a:cs typeface="Times New Roman" panose="02020603050405020304" pitchFamily="18" charset="0"/>
              </a:rPr>
              <a:t>•Arşiv </a:t>
            </a:r>
            <a:r>
              <a:rPr lang="tr-TR" sz="2400" dirty="0">
                <a:latin typeface="Times New Roman" panose="02020603050405020304" pitchFamily="18" charset="0"/>
                <a:cs typeface="Times New Roman" panose="02020603050405020304" pitchFamily="18" charset="0"/>
              </a:rPr>
              <a:t>malzemesini gerekli şartlarda saklamak ve korumak</a:t>
            </a:r>
            <a:r>
              <a:rPr lang="tr-TR" sz="2400" dirty="0" smtClean="0">
                <a:latin typeface="Times New Roman" panose="02020603050405020304" pitchFamily="18" charset="0"/>
                <a:cs typeface="Times New Roman" panose="02020603050405020304" pitchFamily="18" charset="0"/>
              </a:rPr>
              <a:t>,</a:t>
            </a:r>
          </a:p>
          <a:p>
            <a:pPr marL="0" indent="0" algn="just">
              <a:buNone/>
            </a:pPr>
            <a:r>
              <a:rPr lang="tr-TR" sz="2400" dirty="0" smtClean="0">
                <a:latin typeface="Times New Roman" panose="02020603050405020304" pitchFamily="18" charset="0"/>
                <a:cs typeface="Times New Roman" panose="02020603050405020304" pitchFamily="18" charset="0"/>
              </a:rPr>
              <a:t>•Arşiv </a:t>
            </a:r>
            <a:r>
              <a:rPr lang="tr-TR" sz="2400" dirty="0">
                <a:latin typeface="Times New Roman" panose="02020603050405020304" pitchFamily="18" charset="0"/>
                <a:cs typeface="Times New Roman" panose="02020603050405020304" pitchFamily="18" charset="0"/>
              </a:rPr>
              <a:t>malzemesini tekrar yararlanmaya sunmak, </a:t>
            </a:r>
            <a:endParaRPr lang="tr-TR" sz="2400" dirty="0" smtClean="0">
              <a:latin typeface="Times New Roman" panose="02020603050405020304" pitchFamily="18" charset="0"/>
              <a:cs typeface="Times New Roman" panose="02020603050405020304" pitchFamily="18" charset="0"/>
            </a:endParaRPr>
          </a:p>
          <a:p>
            <a:pPr marL="0" indent="0" algn="just">
              <a:buNone/>
            </a:pPr>
            <a:r>
              <a:rPr lang="tr-TR" sz="2400" dirty="0" smtClean="0">
                <a:latin typeface="Times New Roman" panose="02020603050405020304" pitchFamily="18" charset="0"/>
                <a:cs typeface="Times New Roman" panose="02020603050405020304" pitchFamily="18" charset="0"/>
              </a:rPr>
              <a:t>•Arşiv </a:t>
            </a:r>
            <a:r>
              <a:rPr lang="tr-TR" sz="2400" dirty="0">
                <a:latin typeface="Times New Roman" panose="02020603050405020304" pitchFamily="18" charset="0"/>
                <a:cs typeface="Times New Roman" panose="02020603050405020304" pitchFamily="18" charset="0"/>
              </a:rPr>
              <a:t>malzemesinin yeniden oluşması aşamasında bunu kontrol altına almaktır</a:t>
            </a:r>
            <a:r>
              <a:rPr lang="tr-TR" sz="2400" dirty="0"/>
              <a:t>.</a:t>
            </a:r>
          </a:p>
          <a:p>
            <a:pPr marL="0" indent="0" algn="just">
              <a:buNone/>
            </a:pPr>
            <a:endParaRPr lang="tr-TR" sz="2400" dirty="0" smtClean="0"/>
          </a:p>
        </p:txBody>
      </p:sp>
    </p:spTree>
    <p:extLst>
      <p:ext uri="{BB962C8B-B14F-4D97-AF65-F5344CB8AC3E}">
        <p14:creationId xmlns:p14="http://schemas.microsoft.com/office/powerpoint/2010/main" val="13498422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38200" y="1162594"/>
            <a:ext cx="10515600" cy="5014369"/>
          </a:xfrm>
        </p:spPr>
        <p:txBody>
          <a:bodyPr>
            <a:normAutofit/>
          </a:bodyPr>
          <a:lstStyle/>
          <a:p>
            <a:pPr marL="0" indent="0" algn="just">
              <a:lnSpc>
                <a:spcPct val="150000"/>
              </a:lnSpc>
              <a:buNone/>
            </a:pPr>
            <a:endParaRPr lang="tr-TR" sz="2400" dirty="0">
              <a:latin typeface="Times New Roman" panose="02020603050405020304" pitchFamily="18" charset="0"/>
              <a:cs typeface="Times New Roman" panose="02020603050405020304" pitchFamily="18" charset="0"/>
            </a:endParaRPr>
          </a:p>
          <a:p>
            <a:pPr marL="0" indent="0" algn="just">
              <a:lnSpc>
                <a:spcPct val="150000"/>
              </a:lnSpc>
              <a:buNone/>
            </a:pPr>
            <a:r>
              <a:rPr lang="tr-TR" sz="2400" dirty="0" smtClean="0">
                <a:latin typeface="Times New Roman" panose="02020603050405020304" pitchFamily="18" charset="0"/>
                <a:cs typeface="Times New Roman" panose="02020603050405020304" pitchFamily="18" charset="0"/>
              </a:rPr>
              <a:t>Yataklı </a:t>
            </a:r>
            <a:r>
              <a:rPr lang="tr-TR" sz="2400" dirty="0">
                <a:latin typeface="Times New Roman" panose="02020603050405020304" pitchFamily="18" charset="0"/>
                <a:cs typeface="Times New Roman" panose="02020603050405020304" pitchFamily="18" charset="0"/>
              </a:rPr>
              <a:t>olmayan tedavi kurumlarında üretilen belgenin yönetimi, bu örgütlerin niceliksel kapasitesi nedeniyle kapsamlı arşivcilik çalışmaları gerektirmeyebilir. Ancak yataklı tedavi kurumlarında var olan belgelerin ve dosyaların yönetilmesi için kapsamlı </a:t>
            </a:r>
            <a:r>
              <a:rPr lang="tr-TR" sz="2400" dirty="0" smtClean="0">
                <a:latin typeface="Times New Roman" panose="02020603050405020304" pitchFamily="18" charset="0"/>
                <a:cs typeface="Times New Roman" panose="02020603050405020304" pitchFamily="18" charset="0"/>
              </a:rPr>
              <a:t>arşiv çalışmaları </a:t>
            </a:r>
            <a:r>
              <a:rPr lang="tr-TR" sz="2400" dirty="0">
                <a:latin typeface="Times New Roman" panose="02020603050405020304" pitchFamily="18" charset="0"/>
                <a:cs typeface="Times New Roman" panose="02020603050405020304" pitchFamily="18" charset="0"/>
              </a:rPr>
              <a:t>gereklidir. </a:t>
            </a:r>
            <a:endParaRPr lang="tr-TR" sz="2400" dirty="0" smtClean="0">
              <a:latin typeface="Times New Roman" panose="02020603050405020304" pitchFamily="18" charset="0"/>
              <a:cs typeface="Times New Roman" panose="02020603050405020304" pitchFamily="18" charset="0"/>
            </a:endParaRPr>
          </a:p>
          <a:p>
            <a:pPr marL="0" indent="0" algn="just">
              <a:lnSpc>
                <a:spcPct val="150000"/>
              </a:lnSpc>
              <a:buNone/>
            </a:pPr>
            <a:r>
              <a:rPr lang="tr-TR" sz="2400" dirty="0" smtClean="0">
                <a:latin typeface="Times New Roman" panose="02020603050405020304" pitchFamily="18" charset="0"/>
                <a:cs typeface="Times New Roman" panose="02020603050405020304" pitchFamily="18" charset="0"/>
              </a:rPr>
              <a:t>Bu </a:t>
            </a:r>
            <a:r>
              <a:rPr lang="tr-TR" sz="2400" dirty="0">
                <a:latin typeface="Times New Roman" panose="02020603050405020304" pitchFamily="18" charset="0"/>
                <a:cs typeface="Times New Roman" panose="02020603050405020304" pitchFamily="18" charset="0"/>
              </a:rPr>
              <a:t>çalışmaların hepsi tıbbi arşivleme olarak ifade edilir. </a:t>
            </a:r>
          </a:p>
          <a:p>
            <a:pPr marL="0" indent="0" algn="just">
              <a:buNone/>
            </a:pPr>
            <a:endParaRPr lang="tr-TR" sz="2400" dirty="0" smtClean="0"/>
          </a:p>
        </p:txBody>
      </p:sp>
    </p:spTree>
    <p:extLst>
      <p:ext uri="{BB962C8B-B14F-4D97-AF65-F5344CB8AC3E}">
        <p14:creationId xmlns:p14="http://schemas.microsoft.com/office/powerpoint/2010/main" val="40235328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HASTA DOSYALARI ARŞİVİ</a:t>
            </a:r>
            <a:endParaRPr lang="tr-TR" sz="3600" b="1" dirty="0">
              <a:solidFill>
                <a:schemeClr val="bg1"/>
              </a:solidFill>
            </a:endParaRPr>
          </a:p>
        </p:txBody>
      </p:sp>
      <p:sp>
        <p:nvSpPr>
          <p:cNvPr id="3" name="İçerik Yer Tutucusu 2"/>
          <p:cNvSpPr>
            <a:spLocks noGrp="1"/>
          </p:cNvSpPr>
          <p:nvPr>
            <p:ph idx="1"/>
          </p:nvPr>
        </p:nvSpPr>
        <p:spPr>
          <a:xfrm>
            <a:off x="838200" y="1162594"/>
            <a:ext cx="10515600" cy="5014369"/>
          </a:xfrm>
        </p:spPr>
        <p:txBody>
          <a:bodyPr>
            <a:normAutofit/>
          </a:bodyPr>
          <a:lstStyle/>
          <a:p>
            <a:pPr marL="0" indent="0" algn="just">
              <a:buNone/>
            </a:pPr>
            <a:endParaRPr lang="tr-TR" sz="2400" dirty="0" smtClean="0"/>
          </a:p>
          <a:p>
            <a:pPr marL="0" indent="0" algn="just">
              <a:lnSpc>
                <a:spcPct val="150000"/>
              </a:lnSpc>
              <a:buNone/>
            </a:pPr>
            <a:endParaRPr lang="tr-TR" sz="2400" dirty="0">
              <a:latin typeface="Times New Roman" panose="02020603050405020304" pitchFamily="18" charset="0"/>
              <a:cs typeface="Times New Roman" panose="02020603050405020304" pitchFamily="18" charset="0"/>
            </a:endParaRPr>
          </a:p>
          <a:p>
            <a:pPr marL="0" indent="0" algn="just">
              <a:lnSpc>
                <a:spcPct val="150000"/>
              </a:lnSpc>
              <a:buNone/>
            </a:pPr>
            <a:r>
              <a:rPr lang="tr-TR" sz="2400" dirty="0">
                <a:latin typeface="Times New Roman" panose="02020603050405020304" pitchFamily="18" charset="0"/>
                <a:cs typeface="Times New Roman" panose="02020603050405020304" pitchFamily="18" charset="0"/>
              </a:rPr>
              <a:t>Sağlık kurumunun hangi noktasında olursa olsun hastayla ilgili olarak yapılan bütün çalışmalardan elde edilen bilgiler hasta dosyasına yansıyabiliyorsa ve bu dosyalar hasta dosyaları arşivlerinde bilimsel kurallara uygun bir biçimde düzenlenip hizmete sunulabiliyorsa, ancak o zaman gerçek anlamda hasta bakımından söz </a:t>
            </a:r>
            <a:r>
              <a:rPr lang="tr-TR" sz="2400" dirty="0" smtClean="0">
                <a:latin typeface="Times New Roman" panose="02020603050405020304" pitchFamily="18" charset="0"/>
                <a:cs typeface="Times New Roman" panose="02020603050405020304" pitchFamily="18" charset="0"/>
              </a:rPr>
              <a:t>etmek </a:t>
            </a:r>
            <a:r>
              <a:rPr lang="tr-TR" sz="2400" dirty="0">
                <a:latin typeface="Times New Roman" panose="02020603050405020304" pitchFamily="18" charset="0"/>
                <a:cs typeface="Times New Roman" panose="02020603050405020304" pitchFamily="18" charset="0"/>
              </a:rPr>
              <a:t>mümkün olabilir. </a:t>
            </a:r>
            <a:endParaRPr lang="tr-TR"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0906541"/>
      </p:ext>
    </p:extLst>
  </p:cSld>
  <p:clrMapOvr>
    <a:masterClrMapping/>
  </p:clrMapOvr>
  <p:timing>
    <p:tnLst>
      <p:par>
        <p:cTn id="1" dur="indefinite" restart="never" nodeType="tmRoot"/>
      </p:par>
    </p:tnLst>
  </p:timing>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4786</TotalTime>
  <Words>2344</Words>
  <Application>Microsoft Office PowerPoint</Application>
  <PresentationFormat>Geniş ekran</PresentationFormat>
  <Paragraphs>239</Paragraphs>
  <Slides>40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40</vt:i4>
      </vt:variant>
    </vt:vector>
  </HeadingPairs>
  <TitlesOfParts>
    <vt:vector size="44" baseType="lpstr">
      <vt:lpstr>Calibri</vt:lpstr>
      <vt:lpstr>Calibri Light</vt:lpstr>
      <vt:lpstr>Times New Roman</vt:lpstr>
      <vt:lpstr>Geçmişe bakış</vt:lpstr>
      <vt:lpstr>Hasta Dosyaları Arşivleme</vt:lpstr>
      <vt:lpstr>HASTA DOSYALARI ARŞİVİ</vt:lpstr>
      <vt:lpstr>HASTA DOSYALARI ARŞİVİ</vt:lpstr>
      <vt:lpstr>HASTA DOSYALARI ARŞİVİ</vt:lpstr>
      <vt:lpstr>HASTA DOSYALARI ARŞİVİ</vt:lpstr>
      <vt:lpstr>HASTA DOSYALARI ARŞİVİ</vt:lpstr>
      <vt:lpstr>HASTA DOSYALARI ARŞİVİ</vt:lpstr>
      <vt:lpstr>HASTA DOSYALARI ARŞİVİ</vt:lpstr>
      <vt:lpstr>HASTA DOSYALARI ARŞİVİ</vt:lpstr>
      <vt:lpstr>HASTA DOSYALARI ARŞİVİ</vt:lpstr>
      <vt:lpstr>HASTA DOSYALARI ARŞİVİ</vt:lpstr>
      <vt:lpstr>HASTA DOSYALARI ARŞİVİ</vt:lpstr>
      <vt:lpstr>HASTA DOSYALARI ARŞİVİ</vt:lpstr>
      <vt:lpstr>HASTA DOSYALARI ARŞİVİ</vt:lpstr>
      <vt:lpstr>HASTA DOSYALARI ARŞİVİ</vt:lpstr>
      <vt:lpstr>HASTA DOSYALARI ARŞİVİ</vt:lpstr>
      <vt:lpstr>HASTA DOSYALARI ARŞİVİ</vt:lpstr>
      <vt:lpstr>HASTA DOSYALARI ARŞİVİ</vt:lpstr>
      <vt:lpstr>HASTA DOSYALARI ARŞİVİ</vt:lpstr>
      <vt:lpstr>HASTA DOSYALARI ARŞİVİ</vt:lpstr>
      <vt:lpstr>HASTA DOSYALARI ARŞİVİ</vt:lpstr>
      <vt:lpstr>HASTA DOSYALARI ARŞİVİ</vt:lpstr>
      <vt:lpstr>HASTA DOSYALARI ARŞİVİ</vt:lpstr>
      <vt:lpstr>HASTA DOSYALARI ARŞİVİ</vt:lpstr>
      <vt:lpstr>HASTA DOSYALARI ARŞİVİ</vt:lpstr>
      <vt:lpstr>HASTA DOSYALARI ARŞİVİ</vt:lpstr>
      <vt:lpstr>HASTA DOSYALARI ARŞİVİ</vt:lpstr>
      <vt:lpstr>HASTA DOSYALARI ARŞİVİ</vt:lpstr>
      <vt:lpstr>HASTA DOSYALARI ARŞİVİ</vt:lpstr>
      <vt:lpstr>HASTA DOSYALARI ARŞİVİ</vt:lpstr>
      <vt:lpstr>HASTA DOSYALARI ARŞİVİ</vt:lpstr>
      <vt:lpstr>HASTA DOSYALARI ARŞİVİ</vt:lpstr>
      <vt:lpstr>HASTA DOSYALARI ARŞİVİ</vt:lpstr>
      <vt:lpstr>HASTA DOSYALARI ARŞİVİ</vt:lpstr>
      <vt:lpstr>HASTA DOSYALARI ARŞİVİ</vt:lpstr>
      <vt:lpstr>HASTA DOSYALARI ARŞİVİ</vt:lpstr>
      <vt:lpstr>HASTA DOSYALARI ARŞİVİ</vt:lpstr>
      <vt:lpstr>HASTA DOSYALARI ARŞİVİ</vt:lpstr>
      <vt:lpstr>HASTA DOSYALARI ARŞİVİ</vt:lpstr>
      <vt:lpstr>HASTA DOSYALARI ARŞİVİ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User</dc:creator>
  <cp:lastModifiedBy>Netcom</cp:lastModifiedBy>
  <cp:revision>639</cp:revision>
  <dcterms:created xsi:type="dcterms:W3CDTF">2019-08-19T05:31:06Z</dcterms:created>
  <dcterms:modified xsi:type="dcterms:W3CDTF">2020-12-07T08:07:31Z</dcterms:modified>
</cp:coreProperties>
</file>