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B4D72B-1C1A-BBCC-D8DD-BCDBDC70E89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101CE02-A810-E068-A53B-A59322362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07B4A49-B927-D276-B524-1B47A8CF90B7}"/>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6BEE795E-6179-AA30-3B56-31FE978B3C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041C5D6-2025-3F08-FC15-E23AEA238B5A}"/>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304462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9BC10-C452-AEA0-37FD-B657B37161E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88957BB-6140-E1A1-5CC2-97D624DE82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0457ECA-AF64-9041-B1F0-E8B2A9228C2F}"/>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657F7BB0-7A58-9C96-AC2C-7E65121D9F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D5E891-55EE-F0E4-8568-854E2FF4595C}"/>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913971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F24F1A7-88B3-3080-88B8-48DE5548464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D1F929C-F409-93B0-534B-34192FA779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AF23B9F-3FBD-39AB-2EBC-C31AF67BF9FB}"/>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3F948FDD-4F31-06F5-BA63-8C75890791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0DE57C-467D-F917-B221-4CDE494D6AF0}"/>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204808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36CE9F-EA20-4E55-38AB-F2BC7ADFD26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C49B921-33AA-7F43-B251-7092F769025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9B90C15-E623-6A64-51FA-143DB70F4197}"/>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276E6E2E-32B0-562C-529D-596BCC8FD8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1DC14DA-DCD3-FB5E-6AF6-8525958078FF}"/>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2424894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A69757-DAF8-2CDA-66C8-C12D4C1B5F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51ABD5F-6AA6-889B-25E4-3E332839D2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C99E35C-0263-1D88-D4CA-87385D221EA1}"/>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8BEFE6DC-0D80-D151-423A-A30990CA17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9F2F5C-FF3B-32AD-5A1E-B09E747BB3B5}"/>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260739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3C3690-CC8F-3B25-EE85-84EECB6D7CD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C3F24A4-FADA-1738-1FC1-772536D7AEC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8AF3B6A-0954-8F32-438B-588BCD072EE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BFD60D9-E032-8C59-A493-D305190A44D2}"/>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6" name="Alt Bilgi Yer Tutucusu 5">
            <a:extLst>
              <a:ext uri="{FF2B5EF4-FFF2-40B4-BE49-F238E27FC236}">
                <a16:creationId xmlns:a16="http://schemas.microsoft.com/office/drawing/2014/main" id="{78E491D1-45C9-E46A-2EEA-2EB98A85314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BE5674-135B-4FEA-62F5-377B8A4D8900}"/>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337283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421101-888E-2704-761A-9595AA49CFC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5145076-6ADA-FD96-50D7-0164505CBE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E0D7D9A-5019-EF28-E288-68AD6A15566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93ED14E-0D6C-E192-D631-CE3D6C6327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53529CB-331B-051F-36C6-CEB50CDCE1C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3DECDC4-346A-FCCA-A1F4-A001DD28043B}"/>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8" name="Alt Bilgi Yer Tutucusu 7">
            <a:extLst>
              <a:ext uri="{FF2B5EF4-FFF2-40B4-BE49-F238E27FC236}">
                <a16:creationId xmlns:a16="http://schemas.microsoft.com/office/drawing/2014/main" id="{167A656E-AC3E-0224-D7D8-1503867529A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5FD0B1E-15C2-193C-A1F3-C440398FAE18}"/>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2138947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72834D-1906-23A7-CD8C-787BB4631C0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4720708-3E87-1977-A92D-EDCDC62B4607}"/>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4" name="Alt Bilgi Yer Tutucusu 3">
            <a:extLst>
              <a:ext uri="{FF2B5EF4-FFF2-40B4-BE49-F238E27FC236}">
                <a16:creationId xmlns:a16="http://schemas.microsoft.com/office/drawing/2014/main" id="{9C813B58-90E1-22F1-ECE6-3891A9AAE5F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DBD493B-EDFB-04EF-AFE7-6CC56AD8A741}"/>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1564395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5AABBFB-BD33-8C5E-E929-5FE65628A73E}"/>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3" name="Alt Bilgi Yer Tutucusu 2">
            <a:extLst>
              <a:ext uri="{FF2B5EF4-FFF2-40B4-BE49-F238E27FC236}">
                <a16:creationId xmlns:a16="http://schemas.microsoft.com/office/drawing/2014/main" id="{C8C2B3F8-4808-89E6-A800-6409A8B9F1C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5EB6DC3-D3FD-D482-50C2-8D3C15DA5148}"/>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335501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6689FB-820E-9217-669C-5E6FC5664A2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3841E56-BA53-B810-3197-94240E86A8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414FDBA-0D52-7FB1-656E-A7C921727B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F1E75CC-9863-6172-7561-654202DECE50}"/>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6" name="Alt Bilgi Yer Tutucusu 5">
            <a:extLst>
              <a:ext uri="{FF2B5EF4-FFF2-40B4-BE49-F238E27FC236}">
                <a16:creationId xmlns:a16="http://schemas.microsoft.com/office/drawing/2014/main" id="{D1B3590C-CFEE-7AA3-14C3-9B4AA412D4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648440D-9EBF-85ED-9326-08A17810322E}"/>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100563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8BE031-3DF7-D830-310E-E47A24D11DA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ABE6D6B-42AD-E2DB-308F-CD596157A0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0EF2196-6704-E182-E69A-DE273EF327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B0D050B-446C-2215-954D-2A513E5E55B7}"/>
              </a:ext>
            </a:extLst>
          </p:cNvPr>
          <p:cNvSpPr>
            <a:spLocks noGrp="1"/>
          </p:cNvSpPr>
          <p:nvPr>
            <p:ph type="dt" sz="half" idx="10"/>
          </p:nvPr>
        </p:nvSpPr>
        <p:spPr/>
        <p:txBody>
          <a:bodyPr/>
          <a:lstStyle/>
          <a:p>
            <a:fld id="{81353858-6281-CF48-8360-00DE3DEA3A31}" type="datetimeFigureOut">
              <a:rPr lang="tr-TR" smtClean="0"/>
              <a:t>26.10.2023</a:t>
            </a:fld>
            <a:endParaRPr lang="tr-TR"/>
          </a:p>
        </p:txBody>
      </p:sp>
      <p:sp>
        <p:nvSpPr>
          <p:cNvPr id="6" name="Alt Bilgi Yer Tutucusu 5">
            <a:extLst>
              <a:ext uri="{FF2B5EF4-FFF2-40B4-BE49-F238E27FC236}">
                <a16:creationId xmlns:a16="http://schemas.microsoft.com/office/drawing/2014/main" id="{7A38C84F-83FE-1516-DD98-B07B1D4D352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53F7218-553A-780B-C989-8454D7BA9814}"/>
              </a:ext>
            </a:extLst>
          </p:cNvPr>
          <p:cNvSpPr>
            <a:spLocks noGrp="1"/>
          </p:cNvSpPr>
          <p:nvPr>
            <p:ph type="sldNum" sz="quarter" idx="12"/>
          </p:nvPr>
        </p:nvSpPr>
        <p:spPr/>
        <p:txBody>
          <a:bodyPr/>
          <a:lstStyle/>
          <a:p>
            <a:fld id="{3CB27975-F9DE-D343-B234-31AB0F2CE5BE}" type="slidenum">
              <a:rPr lang="tr-TR" smtClean="0"/>
              <a:t>‹#›</a:t>
            </a:fld>
            <a:endParaRPr lang="tr-TR"/>
          </a:p>
        </p:txBody>
      </p:sp>
    </p:spTree>
    <p:extLst>
      <p:ext uri="{BB962C8B-B14F-4D97-AF65-F5344CB8AC3E}">
        <p14:creationId xmlns:p14="http://schemas.microsoft.com/office/powerpoint/2010/main" val="810902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A50215A-CFE4-5403-AE6A-800855ED0A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BB0D048-DFF0-3160-18ED-03166ABDA1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2DEF4D5-8F87-4AAB-1DE4-AC471AA4C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53858-6281-CF48-8360-00DE3DEA3A31}" type="datetimeFigureOut">
              <a:rPr lang="tr-TR" smtClean="0"/>
              <a:t>26.10.2023</a:t>
            </a:fld>
            <a:endParaRPr lang="tr-TR"/>
          </a:p>
        </p:txBody>
      </p:sp>
      <p:sp>
        <p:nvSpPr>
          <p:cNvPr id="5" name="Alt Bilgi Yer Tutucusu 4">
            <a:extLst>
              <a:ext uri="{FF2B5EF4-FFF2-40B4-BE49-F238E27FC236}">
                <a16:creationId xmlns:a16="http://schemas.microsoft.com/office/drawing/2014/main" id="{CF2CFCA1-13B1-3458-834A-4C6A841E38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F5F27F7-25C5-E40C-07AD-9F66C2E9FC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27975-F9DE-D343-B234-31AB0F2CE5BE}" type="slidenum">
              <a:rPr lang="tr-TR" smtClean="0"/>
              <a:t>‹#›</a:t>
            </a:fld>
            <a:endParaRPr lang="tr-TR"/>
          </a:p>
        </p:txBody>
      </p:sp>
    </p:spTree>
    <p:extLst>
      <p:ext uri="{BB962C8B-B14F-4D97-AF65-F5344CB8AC3E}">
        <p14:creationId xmlns:p14="http://schemas.microsoft.com/office/powerpoint/2010/main" val="1105683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6891592E-AB35-6713-820A-CB1601EB8A3A}"/>
              </a:ext>
            </a:extLst>
          </p:cNvPr>
          <p:cNvSpPr>
            <a:spLocks noGrp="1"/>
          </p:cNvSpPr>
          <p:nvPr>
            <p:ph type="ctrTitle"/>
          </p:nvPr>
        </p:nvSpPr>
        <p:spPr>
          <a:xfrm>
            <a:off x="4038600" y="1939159"/>
            <a:ext cx="7644627" cy="2751086"/>
          </a:xfrm>
        </p:spPr>
        <p:txBody>
          <a:bodyPr>
            <a:normAutofit/>
          </a:bodyPr>
          <a:lstStyle/>
          <a:p>
            <a:pPr algn="r"/>
            <a:r>
              <a:rPr lang="tr-TR" dirty="0"/>
              <a:t>Medeni Usul Hukuku </a:t>
            </a:r>
            <a:endParaRPr lang="tr-TR"/>
          </a:p>
        </p:txBody>
      </p:sp>
      <p:sp>
        <p:nvSpPr>
          <p:cNvPr id="3" name="Alt Başlık 2">
            <a:extLst>
              <a:ext uri="{FF2B5EF4-FFF2-40B4-BE49-F238E27FC236}">
                <a16:creationId xmlns:a16="http://schemas.microsoft.com/office/drawing/2014/main" id="{88DE6DED-7140-3D34-66B7-5F855FC6B28D}"/>
              </a:ext>
            </a:extLst>
          </p:cNvPr>
          <p:cNvSpPr>
            <a:spLocks noGrp="1"/>
          </p:cNvSpPr>
          <p:nvPr>
            <p:ph type="subTitle" idx="1"/>
          </p:nvPr>
        </p:nvSpPr>
        <p:spPr>
          <a:xfrm>
            <a:off x="4038600" y="4782320"/>
            <a:ext cx="7644627" cy="1329443"/>
          </a:xfrm>
        </p:spPr>
        <p:txBody>
          <a:bodyPr>
            <a:normAutofit/>
          </a:bodyPr>
          <a:lstStyle/>
          <a:p>
            <a:pPr algn="r"/>
            <a:r>
              <a:rPr lang="tr-TR" dirty="0"/>
              <a:t>3.hafta</a:t>
            </a:r>
            <a:endParaRPr lang="tr-TR"/>
          </a:p>
        </p:txBody>
      </p:sp>
    </p:spTree>
    <p:extLst>
      <p:ext uri="{BB962C8B-B14F-4D97-AF65-F5344CB8AC3E}">
        <p14:creationId xmlns:p14="http://schemas.microsoft.com/office/powerpoint/2010/main" val="323458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66A946-B4FD-6D73-F791-448219B4CAE5}"/>
              </a:ext>
            </a:extLst>
          </p:cNvPr>
          <p:cNvSpPr>
            <a:spLocks noGrp="1"/>
          </p:cNvSpPr>
          <p:nvPr>
            <p:ph type="title"/>
          </p:nvPr>
        </p:nvSpPr>
        <p:spPr/>
        <p:txBody>
          <a:bodyPr/>
          <a:lstStyle/>
          <a:p>
            <a:r>
              <a:rPr lang="tr-TR" dirty="0"/>
              <a:t>Genel Yetki Kuralı</a:t>
            </a:r>
          </a:p>
        </p:txBody>
      </p:sp>
      <p:sp>
        <p:nvSpPr>
          <p:cNvPr id="3" name="İçerik Yer Tutucusu 2">
            <a:extLst>
              <a:ext uri="{FF2B5EF4-FFF2-40B4-BE49-F238E27FC236}">
                <a16:creationId xmlns:a16="http://schemas.microsoft.com/office/drawing/2014/main" id="{6B64A74B-941B-7D5C-58C5-98A74323086D}"/>
              </a:ext>
            </a:extLst>
          </p:cNvPr>
          <p:cNvSpPr>
            <a:spLocks noGrp="1"/>
          </p:cNvSpPr>
          <p:nvPr>
            <p:ph idx="1"/>
          </p:nvPr>
        </p:nvSpPr>
        <p:spPr/>
        <p:txBody>
          <a:bodyPr/>
          <a:lstStyle/>
          <a:p>
            <a:r>
              <a:rPr lang="tr-TR" dirty="0"/>
              <a:t>Genel yetkili mahkeme, aksine bir düzenleme olmadıkça, bir kişi aleyhine açılacak bütün davaların görüleceği mahkemeyi ifade etmektedir. Genel yetkili mahkemeyi düzenleyen hüküm (HMK m. 6, I), uyuşmazlığın taraf­larından </a:t>
            </a:r>
            <a:r>
              <a:rPr lang="tr-TR" b="1" dirty="0"/>
              <a:t>“</a:t>
            </a:r>
            <a:r>
              <a:rPr lang="tr-TR" b="1" dirty="0" err="1"/>
              <a:t>davalı”yı</a:t>
            </a:r>
            <a:r>
              <a:rPr lang="tr-TR" b="1" dirty="0"/>
              <a:t> </a:t>
            </a:r>
            <a:r>
              <a:rPr lang="tr-TR" dirty="0"/>
              <a:t>esas almıştır. Buna göre, bir kimseye karşı açılacak bütün davalar, kanunda aksini öngören bir kesin yetki kuralı bulunmadıkça, davanın açıldığı tarihte davalının Türk Medenî Kanunu gereğince yerleşim yeri sayılan yer mahkemesinde görülür.</a:t>
            </a:r>
          </a:p>
        </p:txBody>
      </p:sp>
    </p:spTree>
    <p:extLst>
      <p:ext uri="{BB962C8B-B14F-4D97-AF65-F5344CB8AC3E}">
        <p14:creationId xmlns:p14="http://schemas.microsoft.com/office/powerpoint/2010/main" val="1345743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DD4844-487A-CB26-58DD-B59AA59D21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1A20309-0574-BFF3-6A43-6DDED7AB9174}"/>
              </a:ext>
            </a:extLst>
          </p:cNvPr>
          <p:cNvSpPr>
            <a:spLocks noGrp="1"/>
          </p:cNvSpPr>
          <p:nvPr>
            <p:ph idx="1"/>
          </p:nvPr>
        </p:nvSpPr>
        <p:spPr/>
        <p:txBody>
          <a:bodyPr/>
          <a:lstStyle/>
          <a:p>
            <a:r>
              <a:rPr lang="tr-TR" dirty="0"/>
              <a:t>Yerleşim yerinin belirlenmesi bakımından Türk Medenî Kanunu, gerçek kişiler ve tüzel kişiler açısından farklı esaslar öngörmüştür. Buna göre, gerçek kişiler bakımından, </a:t>
            </a:r>
            <a:r>
              <a:rPr lang="tr-TR" u="sng" dirty="0"/>
              <a:t>sürekli kalmak niyetiyle oturdukları yer </a:t>
            </a:r>
            <a:r>
              <a:rPr lang="tr-TR" dirty="0"/>
              <a:t>(TMK. m. 19); tüzel kişiler açısından ise </a:t>
            </a:r>
            <a:r>
              <a:rPr lang="tr-TR" u="sng" dirty="0"/>
              <a:t>işlerinin yönetildiği yer </a:t>
            </a:r>
            <a:r>
              <a:rPr lang="tr-TR" dirty="0"/>
              <a:t>(TMK. m. 51) onların yerleşim yeri sayılır. Davalının böylece belirlenen yerleşim yeri, aynı zamanda medenî usul hukuku bakımından genel yetkili mahkeme olarak kabul edilmektedir. Diğer bir ifadeyle, davalının yerleşim yerinin bulunduğu yer hangi mahkemenin yargı çevresi içinde kalmaktaysa, o yargı çevresinde bulunan mahkemeler, söz konusu kişiye karşı açılacak olan davalar için genel yetkilidir.</a:t>
            </a:r>
          </a:p>
        </p:txBody>
      </p:sp>
    </p:spTree>
    <p:extLst>
      <p:ext uri="{BB962C8B-B14F-4D97-AF65-F5344CB8AC3E}">
        <p14:creationId xmlns:p14="http://schemas.microsoft.com/office/powerpoint/2010/main" val="2178049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CF4013-3787-23E0-548C-DB86AFA7BDD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C3E0FCB-0F62-07A8-81E7-2B328E77BC99}"/>
              </a:ext>
            </a:extLst>
          </p:cNvPr>
          <p:cNvSpPr>
            <a:spLocks noGrp="1"/>
          </p:cNvSpPr>
          <p:nvPr>
            <p:ph idx="1"/>
          </p:nvPr>
        </p:nvSpPr>
        <p:spPr/>
        <p:txBody>
          <a:bodyPr>
            <a:normAutofit fontScale="85000" lnSpcReduction="20000"/>
          </a:bodyPr>
          <a:lstStyle/>
          <a:p>
            <a:r>
              <a:rPr lang="tr-TR" dirty="0"/>
              <a:t>Davalının yerleşim yerinin durumuna bağlı olarak, bazen genel yetkili mahkemenin belirlenmesi özellik taşır. Kanun, bu durumlar için ayrıca hükümler </a:t>
            </a:r>
            <a:r>
              <a:rPr lang="tr-TR" dirty="0" err="1"/>
              <a:t>sevketmiştir</a:t>
            </a:r>
            <a:r>
              <a:rPr lang="tr-TR" dirty="0"/>
              <a:t>. Buna göre: </a:t>
            </a:r>
          </a:p>
          <a:p>
            <a:pPr marL="0" indent="0">
              <a:buNone/>
            </a:pPr>
            <a:r>
              <a:rPr lang="tr-TR" dirty="0"/>
              <a:t>• Davalı birden fazla ise dava, bunlardan birinin yerleşim yeri mahkemesinde açılabilir. </a:t>
            </a:r>
          </a:p>
          <a:p>
            <a:pPr marL="0" indent="0">
              <a:buNone/>
            </a:pPr>
            <a:r>
              <a:rPr lang="tr-TR" dirty="0"/>
              <a:t>• Türkiye’de yerleşim yeri bulunmayanlar hakkında genel yetkili mahkeme, davalının Türkiye’deki mutat meskeninin bulunduğu yer mahkemesidir. Ancak, diğer özel yetki hâlleri saklı kalmak üzere, malvarlığı haklarına ilişkin dava, uyuşmazlık konusu malvarlığı unsurunun bulunduğu yerde de açılabilir.</a:t>
            </a:r>
          </a:p>
          <a:p>
            <a:pPr marL="0" indent="0">
              <a:buNone/>
            </a:pPr>
            <a:r>
              <a:rPr lang="tr-TR" dirty="0"/>
              <a:t>• Türk vatandaşlarının kişi hâllerine ilişkin davaları, yabancı ülke mahkemelerinde açılmadığı veya açılamadığı takdirde Türkiye’de yer itibariyle yetkili mahkemede bulunmaması hâlinde ilgilinin </a:t>
            </a:r>
            <a:r>
              <a:rPr lang="tr-TR" dirty="0" err="1"/>
              <a:t>sâkin</a:t>
            </a:r>
            <a:r>
              <a:rPr lang="tr-TR" dirty="0"/>
              <a:t> olduğu yer, Türkiye’de </a:t>
            </a:r>
            <a:r>
              <a:rPr lang="tr-TR" dirty="0" err="1"/>
              <a:t>sâkin</a:t>
            </a:r>
            <a:r>
              <a:rPr lang="tr-TR" dirty="0"/>
              <a:t> değilse Türkiye’deki son yerleşim yeri mahkemesinde, o da bulunmadığı takdirde Ankara, İstanbul veya İzmir mahkemelerinden birinde görülür.</a:t>
            </a:r>
          </a:p>
        </p:txBody>
      </p:sp>
    </p:spTree>
    <p:extLst>
      <p:ext uri="{BB962C8B-B14F-4D97-AF65-F5344CB8AC3E}">
        <p14:creationId xmlns:p14="http://schemas.microsoft.com/office/powerpoint/2010/main" val="2034015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FCD3D9-907E-A959-DEB0-2FC464D4E5C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4B7D44D-8A26-EE85-0A68-17670E160275}"/>
              </a:ext>
            </a:extLst>
          </p:cNvPr>
          <p:cNvSpPr>
            <a:spLocks noGrp="1"/>
          </p:cNvSpPr>
          <p:nvPr>
            <p:ph idx="1"/>
          </p:nvPr>
        </p:nvSpPr>
        <p:spPr/>
        <p:txBody>
          <a:bodyPr/>
          <a:lstStyle/>
          <a:p>
            <a:r>
              <a:rPr lang="tr-TR" dirty="0"/>
              <a:t>Türkiye’de yerleşim yeri bulunmayan yabancı hakkında </a:t>
            </a:r>
            <a:r>
              <a:rPr lang="tr-TR" dirty="0" err="1"/>
              <a:t>vesâyet</a:t>
            </a:r>
            <a:r>
              <a:rPr lang="tr-TR" dirty="0"/>
              <a:t>, kayyımlık, kısıtlılık, gaiplik ve ölmüş sayılma kararları ilgilinin Türkiye’de </a:t>
            </a:r>
            <a:r>
              <a:rPr lang="tr-TR" dirty="0" err="1"/>
              <a:t>sâkin</a:t>
            </a:r>
            <a:r>
              <a:rPr lang="tr-TR" dirty="0"/>
              <a:t> olduğu yer, </a:t>
            </a:r>
            <a:r>
              <a:rPr lang="tr-TR" dirty="0" err="1"/>
              <a:t>sâkin</a:t>
            </a:r>
            <a:r>
              <a:rPr lang="tr-TR" dirty="0"/>
              <a:t> değilse mallarının bulunduğu yer mahkemesince verilir.</a:t>
            </a:r>
          </a:p>
          <a:p>
            <a:pPr marL="0" indent="0">
              <a:buNone/>
            </a:pPr>
            <a:r>
              <a:rPr lang="tr-TR" dirty="0"/>
              <a:t>• Boşanma ve ayrılık davalarında yetkili mahkeme, eşlerden birinin yerleşim yeri veya davadan önce son defa altı aydan beri birlikte oturdukları yer mahkemesidir.</a:t>
            </a:r>
          </a:p>
        </p:txBody>
      </p:sp>
    </p:spTree>
    <p:extLst>
      <p:ext uri="{BB962C8B-B14F-4D97-AF65-F5344CB8AC3E}">
        <p14:creationId xmlns:p14="http://schemas.microsoft.com/office/powerpoint/2010/main" val="1526345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828025-1425-CB11-486F-83442CF855C2}"/>
              </a:ext>
            </a:extLst>
          </p:cNvPr>
          <p:cNvSpPr>
            <a:spLocks noGrp="1"/>
          </p:cNvSpPr>
          <p:nvPr>
            <p:ph type="title"/>
          </p:nvPr>
        </p:nvSpPr>
        <p:spPr/>
        <p:txBody>
          <a:bodyPr/>
          <a:lstStyle/>
          <a:p>
            <a:r>
              <a:rPr lang="tr-TR" dirty="0"/>
              <a:t>Özel Yetki Kuralları</a:t>
            </a:r>
          </a:p>
        </p:txBody>
      </p:sp>
      <p:sp>
        <p:nvSpPr>
          <p:cNvPr id="3" name="İçerik Yer Tutucusu 2">
            <a:extLst>
              <a:ext uri="{FF2B5EF4-FFF2-40B4-BE49-F238E27FC236}">
                <a16:creationId xmlns:a16="http://schemas.microsoft.com/office/drawing/2014/main" id="{BBA3CA20-0A7C-2977-F1EE-8E70B56C451A}"/>
              </a:ext>
            </a:extLst>
          </p:cNvPr>
          <p:cNvSpPr>
            <a:spLocks noGrp="1"/>
          </p:cNvSpPr>
          <p:nvPr>
            <p:ph idx="1"/>
          </p:nvPr>
        </p:nvSpPr>
        <p:spPr/>
        <p:txBody>
          <a:bodyPr/>
          <a:lstStyle/>
          <a:p>
            <a:r>
              <a:rPr lang="tr-TR" dirty="0"/>
              <a:t>Taraf­ların davadaki durumu yahut dava konusu uyuşmazlığın daha kolay halli bakımından değerlendirildiğinde, davanın genel yetkili mahkeme yerine yahut ona ilave olarak başka bir yer mahkemesince çözülmesi, bazen daha uygun olur. Kanun koyucunun değerlendirmesine göre, bu gibi haller için, özel yetki kuralları </a:t>
            </a:r>
            <a:r>
              <a:rPr lang="tr-TR" dirty="0" err="1"/>
              <a:t>sevkedilmiştir</a:t>
            </a:r>
            <a:r>
              <a:rPr lang="tr-TR" dirty="0"/>
              <a:t>. Bu kurallarla, bazen genel yetki kuralı tamamen bertaraf edilerek davanın sadece özel yetki kuralınca gösterilen mahkemede açılması istenmiş; bazen de genel yetkili mahkemeye ilave olarak davanın başka yer (veya yerler) mahkemelerinde de açılabilmesine imkân tanınmıştır.</a:t>
            </a:r>
          </a:p>
        </p:txBody>
      </p:sp>
    </p:spTree>
    <p:extLst>
      <p:ext uri="{BB962C8B-B14F-4D97-AF65-F5344CB8AC3E}">
        <p14:creationId xmlns:p14="http://schemas.microsoft.com/office/powerpoint/2010/main" val="3525627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A9109F-8108-CF58-1641-0077F49A83F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DC58CB4-108C-17FD-EDD8-B0C7E4E3F181}"/>
              </a:ext>
            </a:extLst>
          </p:cNvPr>
          <p:cNvSpPr>
            <a:spLocks noGrp="1"/>
          </p:cNvSpPr>
          <p:nvPr>
            <p:ph idx="1"/>
          </p:nvPr>
        </p:nvSpPr>
        <p:spPr/>
        <p:txBody>
          <a:bodyPr/>
          <a:lstStyle/>
          <a:p>
            <a:r>
              <a:rPr lang="tr-TR" dirty="0"/>
              <a:t>Özel yetki kurallarıyla, genel yetkili mahkeme dışında başka bir mahkeme yetkili kılınırken farklı ölçütler esas alınmaktadır; örneğin, sözleşmeden doğan borcun ifa edilmesi gereken yer, haksız fiilin işlendiği yer, davacı tarafın yerleşim yerinin bulunduğu yer, dava konusu uyuşmazlığın kendisine ilişkin olduğu taşınmazın bulunduğu yer, işin yapıldığı yer gibi. Özel yetki kurallarının bir kısmı Hukuk Muhakemeleri Kanununda, bir kısmı ise maddi hukuka ilişkin kanunlarda (örneğin TMK, TTK) yer almaktadır.</a:t>
            </a:r>
          </a:p>
        </p:txBody>
      </p:sp>
    </p:spTree>
    <p:extLst>
      <p:ext uri="{BB962C8B-B14F-4D97-AF65-F5344CB8AC3E}">
        <p14:creationId xmlns:p14="http://schemas.microsoft.com/office/powerpoint/2010/main" val="3839499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F22FF5-12C8-6642-FC36-BA0874673CB1}"/>
              </a:ext>
            </a:extLst>
          </p:cNvPr>
          <p:cNvSpPr>
            <a:spLocks noGrp="1"/>
          </p:cNvSpPr>
          <p:nvPr>
            <p:ph type="title"/>
          </p:nvPr>
        </p:nvSpPr>
        <p:spPr/>
        <p:txBody>
          <a:bodyPr/>
          <a:lstStyle/>
          <a:p>
            <a:r>
              <a:rPr lang="tr-TR" dirty="0"/>
              <a:t>Geçici Olarak Oturulan Yer Mahkemesi</a:t>
            </a:r>
          </a:p>
        </p:txBody>
      </p:sp>
      <p:sp>
        <p:nvSpPr>
          <p:cNvPr id="3" name="İçerik Yer Tutucusu 2">
            <a:extLst>
              <a:ext uri="{FF2B5EF4-FFF2-40B4-BE49-F238E27FC236}">
                <a16:creationId xmlns:a16="http://schemas.microsoft.com/office/drawing/2014/main" id="{32F7285F-BD0C-F73D-0270-D76D4BF29E7E}"/>
              </a:ext>
            </a:extLst>
          </p:cNvPr>
          <p:cNvSpPr>
            <a:spLocks noGrp="1"/>
          </p:cNvSpPr>
          <p:nvPr>
            <p:ph idx="1"/>
          </p:nvPr>
        </p:nvSpPr>
        <p:spPr/>
        <p:txBody>
          <a:bodyPr/>
          <a:lstStyle/>
          <a:p>
            <a:r>
              <a:rPr lang="tr-TR" dirty="0"/>
              <a:t>Memur, işçi, öğrenci, asker gibi, bir yerde geçici olarak oturanlara karşı açılacak alacak veya taşınır mal davaları için, orada bulunmaları uzunca bir süre devam edebilecekse, bulundukları yer mahkemesi de yetkilidir (HMK m. 8). Bu yetki kuralı sadece sınırlı bazı uyuşmazlıklar için (alacak veya taşınır mal), genel yetkili mahkemenin yanında, geçici olarak oturulan yer mahkemesini, ilave olarak yetkili kılmaktadır. Geçici olarak oturulan yer mahkemesinin yetkisi kesin değildir.</a:t>
            </a:r>
          </a:p>
        </p:txBody>
      </p:sp>
    </p:spTree>
    <p:extLst>
      <p:ext uri="{BB962C8B-B14F-4D97-AF65-F5344CB8AC3E}">
        <p14:creationId xmlns:p14="http://schemas.microsoft.com/office/powerpoint/2010/main" val="168392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4A3948-65C4-6AFA-4CD6-DE078777C63D}"/>
              </a:ext>
            </a:extLst>
          </p:cNvPr>
          <p:cNvSpPr>
            <a:spLocks noGrp="1"/>
          </p:cNvSpPr>
          <p:nvPr>
            <p:ph type="title"/>
          </p:nvPr>
        </p:nvSpPr>
        <p:spPr/>
        <p:txBody>
          <a:bodyPr/>
          <a:lstStyle/>
          <a:p>
            <a:r>
              <a:rPr lang="tr-TR" dirty="0"/>
              <a:t>Sözleşmenin İfa Olunacağı Yer Mahkemesi</a:t>
            </a:r>
          </a:p>
        </p:txBody>
      </p:sp>
      <p:sp>
        <p:nvSpPr>
          <p:cNvPr id="3" name="İçerik Yer Tutucusu 2">
            <a:extLst>
              <a:ext uri="{FF2B5EF4-FFF2-40B4-BE49-F238E27FC236}">
                <a16:creationId xmlns:a16="http://schemas.microsoft.com/office/drawing/2014/main" id="{319F05FE-8321-7735-B89B-6F7AA039A8B0}"/>
              </a:ext>
            </a:extLst>
          </p:cNvPr>
          <p:cNvSpPr>
            <a:spLocks noGrp="1"/>
          </p:cNvSpPr>
          <p:nvPr>
            <p:ph idx="1"/>
          </p:nvPr>
        </p:nvSpPr>
        <p:spPr/>
        <p:txBody>
          <a:bodyPr>
            <a:normAutofit fontScale="92500" lnSpcReduction="10000"/>
          </a:bodyPr>
          <a:lstStyle/>
          <a:p>
            <a:r>
              <a:rPr lang="tr-TR" dirty="0"/>
              <a:t>Hukuk Muhakemeleri Kanununun 10. maddesi, sözleşmeden doğan bir borcun ifası talebiyle açılan davalar için, genel yetkili mahkemenin yanında ilave bir mahkeme daha öngörmektedir. Buna göre, sözleşmeden doğan davalar, </a:t>
            </a:r>
            <a:r>
              <a:rPr lang="tr-TR" b="1" u="sng" dirty="0"/>
              <a:t>sözleşmenin ifa edileceği yer mahkemesinde </a:t>
            </a:r>
            <a:r>
              <a:rPr lang="tr-TR" dirty="0"/>
              <a:t>de açılabilir. Burada söz konusu olan borçlar hukuku anlamındaki sözleşmelerdir. Buna karşılık, aile hukuku ve miras hukuku gibi alanlarda düzenlenmiş bulunan sözleşmelerden kaynaklanan borçların ifası için açılan davalarda bu madde hükmü uygulanmaz. Öte yandan sözleşmenin ifasından maksat, esas itibariyle sözleşmeden kaynaklanan somut edimin ifasıdır. Bir sözleşmeden birden fazla edim doğabilir ve bunların ifa yerleri farklı olabilir. Somut dava hangi edime ilişkinse, o edimin ifası lazım gelen yerde, buna yönelik davanın da açılabilmesi mümkündür. Edimin ifa yeri maddî hukuka göre belirlenir.</a:t>
            </a:r>
          </a:p>
        </p:txBody>
      </p:sp>
    </p:spTree>
    <p:extLst>
      <p:ext uri="{BB962C8B-B14F-4D97-AF65-F5344CB8AC3E}">
        <p14:creationId xmlns:p14="http://schemas.microsoft.com/office/powerpoint/2010/main" val="1834091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4C9572-5551-B6D9-7F85-22A457EFC758}"/>
              </a:ext>
            </a:extLst>
          </p:cNvPr>
          <p:cNvSpPr>
            <a:spLocks noGrp="1"/>
          </p:cNvSpPr>
          <p:nvPr>
            <p:ph type="title"/>
          </p:nvPr>
        </p:nvSpPr>
        <p:spPr/>
        <p:txBody>
          <a:bodyPr/>
          <a:lstStyle/>
          <a:p>
            <a:r>
              <a:rPr lang="tr-TR" dirty="0"/>
              <a:t>Mirastan Doğan Davalarda Yetkili Mahkeme</a:t>
            </a:r>
          </a:p>
        </p:txBody>
      </p:sp>
      <p:sp>
        <p:nvSpPr>
          <p:cNvPr id="3" name="İçerik Yer Tutucusu 2">
            <a:extLst>
              <a:ext uri="{FF2B5EF4-FFF2-40B4-BE49-F238E27FC236}">
                <a16:creationId xmlns:a16="http://schemas.microsoft.com/office/drawing/2014/main" id="{E05FCCEF-2811-B34A-A628-2A77D709366E}"/>
              </a:ext>
            </a:extLst>
          </p:cNvPr>
          <p:cNvSpPr>
            <a:spLocks noGrp="1"/>
          </p:cNvSpPr>
          <p:nvPr>
            <p:ph idx="1"/>
          </p:nvPr>
        </p:nvSpPr>
        <p:spPr/>
        <p:txBody>
          <a:bodyPr>
            <a:normAutofit fontScale="77500" lnSpcReduction="20000"/>
          </a:bodyPr>
          <a:lstStyle/>
          <a:p>
            <a:r>
              <a:rPr lang="tr-TR" dirty="0"/>
              <a:t>Hukuk Muhakemeleri Kanunu, mirasla ilgili uyuşmazlıklar için özel yetki kuralları getirmiştir. Buna göre: </a:t>
            </a:r>
          </a:p>
          <a:p>
            <a:pPr marL="0" indent="0">
              <a:buNone/>
            </a:pPr>
            <a:r>
              <a:rPr lang="tr-TR" dirty="0"/>
              <a:t>• Terekenin paylaşılmasına, yapılan paylaşma sözleşmesinin geçersizliğine, ölüme bağlı tasarruf­ların iptali ve tenkisine, miras sebebiyle istihkaka ilişkin davalar ile mirasçılar arasında terekenin yönetiminden kaynaklanan davalar ile</a:t>
            </a:r>
          </a:p>
          <a:p>
            <a:pPr marL="0" indent="0">
              <a:buNone/>
            </a:pPr>
            <a:r>
              <a:rPr lang="tr-TR" dirty="0"/>
              <a:t>• Terekenin kesin paylaşımına kadar mirasçılara karşı açılacak tüm davalar bakımından ölen kimsenin son yerleşim yeri mahkemesi kesin yetkilidir (HMK m. 11, I). </a:t>
            </a:r>
          </a:p>
          <a:p>
            <a:pPr marL="0" indent="0">
              <a:buNone/>
            </a:pPr>
            <a:r>
              <a:rPr lang="tr-TR" dirty="0"/>
              <a:t>Terekede bulunan bir mal hakkında açılmak istenen istihkak davası, terekenin yazımı ve tespiti zamanında mal nerede bulunuyorsa, orada da açılabilir (HMK m. 11, II). Bu yer mahkemesinin yetkisi ise kesin değildir. </a:t>
            </a:r>
          </a:p>
          <a:p>
            <a:pPr marL="0" indent="0">
              <a:buNone/>
            </a:pPr>
            <a:r>
              <a:rPr lang="tr-TR" dirty="0"/>
              <a:t>Mirasçılık belgesinin iptaline ilişkin davalar ile yeni mirasçılık belgesi verilmesine ilişkin talepler bakımından ise, mirasçıların her birinin oturduğu yer mahkemesi de yetkilidir (HMK m. 11, III). Burada mirasçılardan herhangi birinin oturduğu yerdeki mahkeme, genel yetkili mahkemenin yanında ilave olarak yetkili kılınmaktadır. Dolayısıyla kesin yetki söz konusu değildir.</a:t>
            </a:r>
          </a:p>
        </p:txBody>
      </p:sp>
    </p:spTree>
    <p:extLst>
      <p:ext uri="{BB962C8B-B14F-4D97-AF65-F5344CB8AC3E}">
        <p14:creationId xmlns:p14="http://schemas.microsoft.com/office/powerpoint/2010/main" val="885467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73C266-FE09-6E60-CC77-4F237B96C9DB}"/>
              </a:ext>
            </a:extLst>
          </p:cNvPr>
          <p:cNvSpPr>
            <a:spLocks noGrp="1"/>
          </p:cNvSpPr>
          <p:nvPr>
            <p:ph type="title"/>
          </p:nvPr>
        </p:nvSpPr>
        <p:spPr/>
        <p:txBody>
          <a:bodyPr/>
          <a:lstStyle/>
          <a:p>
            <a:r>
              <a:rPr lang="tr-TR" dirty="0"/>
              <a:t>Taşınmazın Aynından Doğan Davalarda Yetkili Mahkeme</a:t>
            </a:r>
          </a:p>
        </p:txBody>
      </p:sp>
      <p:sp>
        <p:nvSpPr>
          <p:cNvPr id="3" name="İçerik Yer Tutucusu 2">
            <a:extLst>
              <a:ext uri="{FF2B5EF4-FFF2-40B4-BE49-F238E27FC236}">
                <a16:creationId xmlns:a16="http://schemas.microsoft.com/office/drawing/2014/main" id="{F393C5AB-7266-8225-DC39-75BF596A19F1}"/>
              </a:ext>
            </a:extLst>
          </p:cNvPr>
          <p:cNvSpPr>
            <a:spLocks noGrp="1"/>
          </p:cNvSpPr>
          <p:nvPr>
            <p:ph idx="1"/>
          </p:nvPr>
        </p:nvSpPr>
        <p:spPr/>
        <p:txBody>
          <a:bodyPr/>
          <a:lstStyle/>
          <a:p>
            <a:r>
              <a:rPr lang="tr-TR" dirty="0"/>
              <a:t>Taşınmaz üzerindeki ayni hakka ilişkin veya ayni hak sahipliğinde değişikliğe yol açabilecek davalar ile taşınmazın zilyetliğine yahut alıkoyma hakkına ilişkin davalarda, taşınmazın bulunduğu yer mahkemesi kesin yetkilidir.</a:t>
            </a:r>
          </a:p>
        </p:txBody>
      </p:sp>
    </p:spTree>
    <p:extLst>
      <p:ext uri="{BB962C8B-B14F-4D97-AF65-F5344CB8AC3E}">
        <p14:creationId xmlns:p14="http://schemas.microsoft.com/office/powerpoint/2010/main" val="398191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0D15E08-25E8-8CD8-AECD-AD28DB1A0A27}"/>
              </a:ext>
            </a:extLst>
          </p:cNvPr>
          <p:cNvSpPr>
            <a:spLocks noGrp="1"/>
          </p:cNvSpPr>
          <p:nvPr>
            <p:ph type="title"/>
          </p:nvPr>
        </p:nvSpPr>
        <p:spPr>
          <a:xfrm>
            <a:off x="1285240" y="1050595"/>
            <a:ext cx="8074815" cy="1618489"/>
          </a:xfrm>
        </p:spPr>
        <p:txBody>
          <a:bodyPr anchor="ctr">
            <a:normAutofit/>
          </a:bodyPr>
          <a:lstStyle/>
          <a:p>
            <a:r>
              <a:rPr lang="tr-TR" sz="4000" dirty="0"/>
              <a:t>Göreve İlişkin Kuralların Mahkemece Resen Gözetilmesi</a:t>
            </a:r>
          </a:p>
        </p:txBody>
      </p:sp>
      <p:sp>
        <p:nvSpPr>
          <p:cNvPr id="3" name="İçerik Yer Tutucusu 2">
            <a:extLst>
              <a:ext uri="{FF2B5EF4-FFF2-40B4-BE49-F238E27FC236}">
                <a16:creationId xmlns:a16="http://schemas.microsoft.com/office/drawing/2014/main" id="{E5B20F96-D2A3-9473-8398-1CA741514FF7}"/>
              </a:ext>
            </a:extLst>
          </p:cNvPr>
          <p:cNvSpPr>
            <a:spLocks noGrp="1"/>
          </p:cNvSpPr>
          <p:nvPr>
            <p:ph idx="1"/>
          </p:nvPr>
        </p:nvSpPr>
        <p:spPr>
          <a:xfrm>
            <a:off x="1285240" y="2969469"/>
            <a:ext cx="8074815" cy="2800395"/>
          </a:xfrm>
        </p:spPr>
        <p:txBody>
          <a:bodyPr anchor="t">
            <a:normAutofit/>
          </a:bodyPr>
          <a:lstStyle/>
          <a:p>
            <a:pPr marL="0" indent="0">
              <a:buNone/>
            </a:pPr>
            <a:r>
              <a:rPr lang="tr-TR" sz="1500" dirty="0"/>
              <a:t>Göreve ilişkin hükümlerin kamu düzeninden olduğu kabul edilmektedir (HMK m. 1). Buna bağlı olarak, görev kurallarına uyulup uyulmadığının mahkemece, yargılamanın her aşamasında resen gözetilmesi gerekir. </a:t>
            </a:r>
          </a:p>
          <a:p>
            <a:pPr marL="0" indent="0">
              <a:buNone/>
            </a:pPr>
            <a:r>
              <a:rPr lang="tr-TR" sz="1500" dirty="0"/>
              <a:t>Kamu düzeninden sayılmanın bir sonucu da, taraf­ların, görev konusuna ilişkin bir anlaşma yapamamalarıdır. Diğer bir ifadeyle, taraf­lar, aralarında yapacakları bir sözleşmeyle göreve ilişkin bir düzenleme yapamazlar; böyle bir anlaşma hiçbir hüküm ve sonuç doğurmaz. </a:t>
            </a:r>
          </a:p>
          <a:p>
            <a:pPr marL="0" indent="0">
              <a:buNone/>
            </a:pPr>
            <a:r>
              <a:rPr lang="tr-TR" sz="1500" dirty="0"/>
              <a:t>Mahkeme görevsizliğini resen gözetebileceği gibi taraf­lar da yargılamanın her aşamasında mahkemeye görevsiz olduğunu hatırlatabilirler. </a:t>
            </a:r>
          </a:p>
          <a:p>
            <a:pPr marL="0" indent="0">
              <a:buNone/>
            </a:pPr>
            <a:r>
              <a:rPr lang="tr-TR" sz="1500" dirty="0"/>
              <a:t>Mahkemenin görevli olması aynı zamanda (mahkemeye ilişkin) bir dava şartı oluşturmaktadır (HMK m. 114, I, c). Bu nedenle, dava şartlarının yargılama esnasında ileri sürülmesi ve incelenmesine ilişkin genel düzenleme (HMK m. 115) görev bakımından da uygulanır. </a:t>
            </a:r>
            <a:endParaRPr lang="tr-TR" sz="1500" dirty="0">
              <a:effectLst/>
            </a:endParaRPr>
          </a:p>
        </p:txBody>
      </p:sp>
    </p:spTree>
    <p:extLst>
      <p:ext uri="{BB962C8B-B14F-4D97-AF65-F5344CB8AC3E}">
        <p14:creationId xmlns:p14="http://schemas.microsoft.com/office/powerpoint/2010/main" val="2531174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90B72B-2076-7FA6-FA03-322EAFB2D95E}"/>
              </a:ext>
            </a:extLst>
          </p:cNvPr>
          <p:cNvSpPr>
            <a:spLocks noGrp="1"/>
          </p:cNvSpPr>
          <p:nvPr>
            <p:ph type="title"/>
          </p:nvPr>
        </p:nvSpPr>
        <p:spPr/>
        <p:txBody>
          <a:bodyPr/>
          <a:lstStyle/>
          <a:p>
            <a:r>
              <a:rPr lang="tr-TR" dirty="0"/>
              <a:t>Şubeler ve Tüzel Kişilerle İlgili Davalarda Yetkili Mahkeme</a:t>
            </a:r>
          </a:p>
        </p:txBody>
      </p:sp>
      <p:sp>
        <p:nvSpPr>
          <p:cNvPr id="3" name="İçerik Yer Tutucusu 2">
            <a:extLst>
              <a:ext uri="{FF2B5EF4-FFF2-40B4-BE49-F238E27FC236}">
                <a16:creationId xmlns:a16="http://schemas.microsoft.com/office/drawing/2014/main" id="{AC0763B2-3EA8-6889-DF32-8340FE4757F2}"/>
              </a:ext>
            </a:extLst>
          </p:cNvPr>
          <p:cNvSpPr>
            <a:spLocks noGrp="1"/>
          </p:cNvSpPr>
          <p:nvPr>
            <p:ph idx="1"/>
          </p:nvPr>
        </p:nvSpPr>
        <p:spPr/>
        <p:txBody>
          <a:bodyPr>
            <a:normAutofit fontScale="85000" lnSpcReduction="10000"/>
          </a:bodyPr>
          <a:lstStyle/>
          <a:p>
            <a:r>
              <a:rPr lang="tr-TR" dirty="0"/>
              <a:t>Bir şubenin işlemlerinden doğan davalarda, </a:t>
            </a:r>
            <a:r>
              <a:rPr lang="tr-TR" u="sng" dirty="0"/>
              <a:t>o şubenin bulunduğu yer mahkemesi de yetkilidir </a:t>
            </a:r>
            <a:r>
              <a:rPr lang="tr-TR" dirty="0"/>
              <a:t>(HMK m. 14, I). Burada dikkat edilmesi gereken husus, şubenin ayrı bir tüzel kişiliği bulunmadığından, ona karşı dava açılamayacağıdır. Şube ile yapılan bir hukuki işlemden kaynaklanan bir ihtilaf söz konusu olursa, doğrudan doğruya tüzel kişiliğe karşı açılacak olan dava, ilgili hukuki işlemin kendisiyle yapılmış olduğu şubenin bulunduğu yerde de açılabilecektir. Bu yetki kuralı kesin değildir. </a:t>
            </a:r>
          </a:p>
          <a:p>
            <a:r>
              <a:rPr lang="tr-TR" dirty="0"/>
              <a:t>Maddenin ikinci fıkrası ise, tamamen farklı bir konuda özel yetki kuralı öngörmektedir. Buna göre, özel hukuk tüzel kişilerinin, ortaklık veya üyelik ilişkileriyle sınırlı olmak kaydıyla, bir ortağına veya üyesine karşı veya bir ortağın yahut üyenin bu sıfatla diğerlerine karşı açacakları davalar için, ilgili tüzel kişinin merkezinin bulunduğu yer mahkemesi kesin yetkilidir. Birinci fıkrada düzenlenen özel yetki kuralının kesin olmamasına karşılık, ikinci fıkrada öngörülen özel yetki kuralının genel yetkili mahkemenin yetkisini kaldırdığı açıkça belirtilmektedir.</a:t>
            </a:r>
          </a:p>
        </p:txBody>
      </p:sp>
    </p:spTree>
    <p:extLst>
      <p:ext uri="{BB962C8B-B14F-4D97-AF65-F5344CB8AC3E}">
        <p14:creationId xmlns:p14="http://schemas.microsoft.com/office/powerpoint/2010/main" val="1279489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BEBE44-EB2D-BDE4-9EE8-0DEF68A61A6B}"/>
              </a:ext>
            </a:extLst>
          </p:cNvPr>
          <p:cNvSpPr>
            <a:spLocks noGrp="1"/>
          </p:cNvSpPr>
          <p:nvPr>
            <p:ph type="title"/>
          </p:nvPr>
        </p:nvSpPr>
        <p:spPr/>
        <p:txBody>
          <a:bodyPr/>
          <a:lstStyle/>
          <a:p>
            <a:r>
              <a:rPr lang="tr-TR" dirty="0"/>
              <a:t>Haksız Fiilden Doğan Davalarda Yetkili Mahkeme</a:t>
            </a:r>
          </a:p>
        </p:txBody>
      </p:sp>
      <p:sp>
        <p:nvSpPr>
          <p:cNvPr id="3" name="İçerik Yer Tutucusu 2">
            <a:extLst>
              <a:ext uri="{FF2B5EF4-FFF2-40B4-BE49-F238E27FC236}">
                <a16:creationId xmlns:a16="http://schemas.microsoft.com/office/drawing/2014/main" id="{51B5BE98-4C4E-B399-A862-641FE8E9DDD5}"/>
              </a:ext>
            </a:extLst>
          </p:cNvPr>
          <p:cNvSpPr>
            <a:spLocks noGrp="1"/>
          </p:cNvSpPr>
          <p:nvPr>
            <p:ph idx="1"/>
          </p:nvPr>
        </p:nvSpPr>
        <p:spPr/>
        <p:txBody>
          <a:bodyPr/>
          <a:lstStyle/>
          <a:p>
            <a:r>
              <a:rPr lang="tr-TR" dirty="0"/>
              <a:t>Haksız fiilden doğan davalarda, </a:t>
            </a:r>
            <a:r>
              <a:rPr lang="tr-TR" b="1" u="sng" dirty="0"/>
              <a:t>haksız fiilin işlendiği veya zararın meydana geldiği yahut gelme ihtimalinin bulunduğu yer </a:t>
            </a:r>
            <a:r>
              <a:rPr lang="tr-TR" dirty="0"/>
              <a:t>ya da </a:t>
            </a:r>
            <a:r>
              <a:rPr lang="tr-TR" b="1" dirty="0"/>
              <a:t>zarar görenin yerleşim yeri mahkemesi </a:t>
            </a:r>
            <a:r>
              <a:rPr lang="tr-TR" dirty="0"/>
              <a:t>de yetkilidir (HMK m. 16). Kesin olmayan bir yetki kuralı öngören bu düzenlemeyle, genel yetki kuralı kaldırılmamakta, ona ilave olarak iki yer (duruma göre ya zararın meydana geldiği veya gelme ihtimalinin bulunduğu yer ile zarar görenin yerleşim yeri) mahkemesi de yetkili kılınmaktadır. Özellikle haksız fiilden zarar gören kişiye dava açmak hususunda kolaylık getiren bu hüküm, kesin bir yetki kuralı olmayıp, davacının seçimine göre, ona alternatif yetkili mahkemeler sunmaktadır.</a:t>
            </a:r>
          </a:p>
        </p:txBody>
      </p:sp>
    </p:spTree>
    <p:extLst>
      <p:ext uri="{BB962C8B-B14F-4D97-AF65-F5344CB8AC3E}">
        <p14:creationId xmlns:p14="http://schemas.microsoft.com/office/powerpoint/2010/main" val="2862045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4F952E-0F70-F239-8852-A13EE0E64893}"/>
              </a:ext>
            </a:extLst>
          </p:cNvPr>
          <p:cNvSpPr>
            <a:spLocks noGrp="1"/>
          </p:cNvSpPr>
          <p:nvPr>
            <p:ph type="title"/>
          </p:nvPr>
        </p:nvSpPr>
        <p:spPr/>
        <p:txBody>
          <a:bodyPr/>
          <a:lstStyle/>
          <a:p>
            <a:r>
              <a:rPr lang="tr-TR" dirty="0"/>
              <a:t>Yetkili Mahkemenin Taraf­larca Kararlaştırılması: Yetki Sözleşmesi</a:t>
            </a:r>
          </a:p>
        </p:txBody>
      </p:sp>
      <p:sp>
        <p:nvSpPr>
          <p:cNvPr id="3" name="İçerik Yer Tutucusu 2">
            <a:extLst>
              <a:ext uri="{FF2B5EF4-FFF2-40B4-BE49-F238E27FC236}">
                <a16:creationId xmlns:a16="http://schemas.microsoft.com/office/drawing/2014/main" id="{F0EEB21F-FF63-DC2C-3360-09C29FA340C6}"/>
              </a:ext>
            </a:extLst>
          </p:cNvPr>
          <p:cNvSpPr>
            <a:spLocks noGrp="1"/>
          </p:cNvSpPr>
          <p:nvPr>
            <p:ph idx="1"/>
          </p:nvPr>
        </p:nvSpPr>
        <p:spPr/>
        <p:txBody>
          <a:bodyPr/>
          <a:lstStyle/>
          <a:p>
            <a:r>
              <a:rPr lang="tr-TR" dirty="0"/>
              <a:t>Kanun koyucu, mahkemelerin yetkisinin kesin olmadığı hallerde, eğer uyuşmazlığın taraf­ları tacirler ve kamu tüzel kişileri ise, yetkili mahkemeyi, aralarında anlaşmak suretiyle belirleme imkânını da vermiştir. Buna göre, tacirler veya kamu tüzel kişileri, aralarında doğmuş veya doğabilecek bir uyuşmazlık hakkında, bir veya birden fazla mahkemeyi sözleşmeyle yetkili kılabilirler. Taraf­larca aksi kararlaştırılmadıkça, dava sadece sözleşmeyle belirlenen bu mahkemelerde açılır.</a:t>
            </a:r>
          </a:p>
        </p:txBody>
      </p:sp>
    </p:spTree>
    <p:extLst>
      <p:ext uri="{BB962C8B-B14F-4D97-AF65-F5344CB8AC3E}">
        <p14:creationId xmlns:p14="http://schemas.microsoft.com/office/powerpoint/2010/main" val="1101587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07FC25-D04C-E19F-5BE2-C82C9537A0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4B5057B-885F-DEAF-D679-489556EB6F60}"/>
              </a:ext>
            </a:extLst>
          </p:cNvPr>
          <p:cNvSpPr>
            <a:spLocks noGrp="1"/>
          </p:cNvSpPr>
          <p:nvPr>
            <p:ph idx="1"/>
          </p:nvPr>
        </p:nvSpPr>
        <p:spPr/>
        <p:txBody>
          <a:bodyPr/>
          <a:lstStyle/>
          <a:p>
            <a:r>
              <a:rPr lang="tr-TR" dirty="0"/>
              <a:t>Taraf­ların üzerinde serbestçe tasarruf edemeyecekleri konular ile kesin yetki hallerinde yetki sözleşmesi yapılamaz; davanın mutlaka kanun tarafından öngörülen yer mahkemesinde görülmesi gerekir. Ayrıca: </a:t>
            </a:r>
          </a:p>
          <a:p>
            <a:pPr marL="0" indent="0">
              <a:buNone/>
            </a:pPr>
            <a:r>
              <a:rPr lang="tr-TR" dirty="0"/>
              <a:t>• yazılı olarak yapılması,</a:t>
            </a:r>
          </a:p>
          <a:p>
            <a:pPr marL="0" indent="0">
              <a:buNone/>
            </a:pPr>
            <a:r>
              <a:rPr lang="tr-TR" dirty="0"/>
              <a:t>• uyuşmazlığın kaynaklandığı hukuki ilişkinin belirli veya belirlenebilir olması,</a:t>
            </a:r>
          </a:p>
          <a:p>
            <a:pPr marL="0" indent="0">
              <a:buNone/>
            </a:pPr>
            <a:r>
              <a:rPr lang="tr-TR" dirty="0"/>
              <a:t>• yetkili kılınan mahkeme veya mahkemelerin yetki sözleşmesinde açıkça gösterilmesi, yetki sözleşmesi açısından geçerlik koşullarıdır (HMK m. 18, II).</a:t>
            </a:r>
          </a:p>
        </p:txBody>
      </p:sp>
    </p:spTree>
    <p:extLst>
      <p:ext uri="{BB962C8B-B14F-4D97-AF65-F5344CB8AC3E}">
        <p14:creationId xmlns:p14="http://schemas.microsoft.com/office/powerpoint/2010/main" val="2405300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5A9F4C-98A4-54AA-60F0-62B0795068A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A203311-3D96-BC6D-4E85-F16F8E1F4C65}"/>
              </a:ext>
            </a:extLst>
          </p:cNvPr>
          <p:cNvSpPr>
            <a:spLocks noGrp="1"/>
          </p:cNvSpPr>
          <p:nvPr>
            <p:ph idx="1"/>
          </p:nvPr>
        </p:nvSpPr>
        <p:spPr/>
        <p:txBody>
          <a:bodyPr>
            <a:normAutofit/>
          </a:bodyPr>
          <a:lstStyle/>
          <a:p>
            <a:r>
              <a:rPr lang="tr-TR" dirty="0"/>
              <a:t>Bu koşullar çok önemli sınırlamalardır. Özellikle, taraf­ların üzerinde serbestçe tasarruf edemeyecekleri konular ile kesin yetki hallerinde yapılan yetki sözleşmeleri geçersiz olup, hâkimin bu durumu resen dikkate alması gerekir. </a:t>
            </a:r>
          </a:p>
          <a:p>
            <a:r>
              <a:rPr lang="tr-TR" dirty="0"/>
              <a:t>Yazılılık açısından </a:t>
            </a:r>
            <a:r>
              <a:rPr lang="tr-TR" dirty="0" err="1"/>
              <a:t>âdi</a:t>
            </a:r>
            <a:r>
              <a:rPr lang="tr-TR" dirty="0"/>
              <a:t> yazılı şekil yeterlidir. </a:t>
            </a:r>
          </a:p>
          <a:p>
            <a:r>
              <a:rPr lang="tr-TR" dirty="0"/>
              <a:t>Yetki sözleşmesi bağımsız bir sözleşme olarak yapılabileceği gibi, uyuşmazlığın kendisinden kaynaklandığı hukuki ilişkiyi düzenlemek üzere yapılmış olan sözleşmedeki bir yetki şartı olarak da öngörülebilir.</a:t>
            </a:r>
          </a:p>
        </p:txBody>
      </p:sp>
    </p:spTree>
    <p:extLst>
      <p:ext uri="{BB962C8B-B14F-4D97-AF65-F5344CB8AC3E}">
        <p14:creationId xmlns:p14="http://schemas.microsoft.com/office/powerpoint/2010/main" val="1891411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4D0BAF-B5E2-D27F-D87E-BA0E2494872D}"/>
              </a:ext>
            </a:extLst>
          </p:cNvPr>
          <p:cNvSpPr>
            <a:spLocks noGrp="1"/>
          </p:cNvSpPr>
          <p:nvPr>
            <p:ph type="title"/>
          </p:nvPr>
        </p:nvSpPr>
        <p:spPr/>
        <p:txBody>
          <a:bodyPr/>
          <a:lstStyle/>
          <a:p>
            <a:r>
              <a:rPr lang="tr-TR" dirty="0"/>
              <a:t>Davanın Yetkisiz Mahkemede Açılması</a:t>
            </a:r>
          </a:p>
        </p:txBody>
      </p:sp>
      <p:sp>
        <p:nvSpPr>
          <p:cNvPr id="3" name="İçerik Yer Tutucusu 2">
            <a:extLst>
              <a:ext uri="{FF2B5EF4-FFF2-40B4-BE49-F238E27FC236}">
                <a16:creationId xmlns:a16="http://schemas.microsoft.com/office/drawing/2014/main" id="{9051E397-811E-8BEF-86DF-F43BF879083F}"/>
              </a:ext>
            </a:extLst>
          </p:cNvPr>
          <p:cNvSpPr>
            <a:spLocks noGrp="1"/>
          </p:cNvSpPr>
          <p:nvPr>
            <p:ph idx="1"/>
          </p:nvPr>
        </p:nvSpPr>
        <p:spPr/>
        <p:txBody>
          <a:bodyPr>
            <a:normAutofit lnSpcReduction="10000"/>
          </a:bodyPr>
          <a:lstStyle/>
          <a:p>
            <a:r>
              <a:rPr lang="tr-TR" dirty="0"/>
              <a:t>Davanın, yukarıda kısaca incelenen yetki kurallarınca belirlenmiş olan veya taraflarca yapılan yetki sözleşmesiyle tayin edilmiş bulunan mahkemeler yerine yetkisiz bir mahkemede açılması durumunda, bunun mahkemece dikkate alınması bakımından bir ayırım yapmak gerekir. Buna göre, uyuşmazlık için kanunen yetkili kılınmış olan mahkemenin yetkisinin kesin olmasına rağmen dava başka bir yer mahkemesinde açılmışsa, hâkim bu durumu resen ve yargılamanın her aşamasında gözeterek yetkisizlik kararı verir. Taraf­lar da, herhangi bir süre ile bağlı olmaksızın, mahkemenin yetkisizliğini ileri sürebilirler (HMK m. 19, I). Zira bu durumda yetki mahkemeye ilişkin bir dava şartı olup (HMK m. 114, I/ç) ileri sürülmesi ve incelenmesi dava şartlarına ilişkin hükümlere (HMK m. 115) tâbidir.</a:t>
            </a:r>
          </a:p>
        </p:txBody>
      </p:sp>
    </p:spTree>
    <p:extLst>
      <p:ext uri="{BB962C8B-B14F-4D97-AF65-F5344CB8AC3E}">
        <p14:creationId xmlns:p14="http://schemas.microsoft.com/office/powerpoint/2010/main" val="783393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8AD21F-A02B-9972-E6E6-7BD3C401AA9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7D0DCE7-22E8-E72E-6491-4E16EAD47ABC}"/>
              </a:ext>
            </a:extLst>
          </p:cNvPr>
          <p:cNvSpPr>
            <a:spLocks noGrp="1"/>
          </p:cNvSpPr>
          <p:nvPr>
            <p:ph idx="1"/>
          </p:nvPr>
        </p:nvSpPr>
        <p:spPr/>
        <p:txBody>
          <a:bodyPr>
            <a:normAutofit lnSpcReduction="10000"/>
          </a:bodyPr>
          <a:lstStyle/>
          <a:p>
            <a:r>
              <a:rPr lang="tr-TR" dirty="0"/>
              <a:t>Buna karşılık, yetkinin kesin olmadığı hallerde davanın kanunen (veya yetki sözleşmesiyle) yetkili kılınmış olanlar dışında bir mahkemede açılması durumunda mahkeme yetkisizliğini resen gözetemez. Zira, bu durum bir ilk itiraz sebebi teşkil eder ve ilk itirazların ileri sürülmesi ve incelenmesine ilişkin hükümlere tâbidir. Buna göre, mahkemenin yetkisizliğinin esasa cevap süresi içinde ve en geç esasa cevaplarla birlikte ileri sürülmesi gerekli olup, mahkeme bu (ilk) itirazı ön sorunlar gibi inceler ve karara bağlar.</a:t>
            </a:r>
          </a:p>
          <a:p>
            <a:r>
              <a:rPr lang="tr-TR" dirty="0"/>
              <a:t>Yetkinin kesin olmadığı hallerde yetki itirazının süresinde ve usulüne uygun olarak yapılmaması durumunda, dava yetkisiz mahkemede görülmeye devam olunur. Zira, bu durumda yetkisiz mahkemenin yetkili hale gelmesi kanun tarafından açıkça öngörülmüştür</a:t>
            </a:r>
          </a:p>
        </p:txBody>
      </p:sp>
    </p:spTree>
    <p:extLst>
      <p:ext uri="{BB962C8B-B14F-4D97-AF65-F5344CB8AC3E}">
        <p14:creationId xmlns:p14="http://schemas.microsoft.com/office/powerpoint/2010/main" val="1846312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A2E8C7-FB7F-664F-41EC-C7CF2296C4A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D50157-F61E-6977-44D8-39F128B07319}"/>
              </a:ext>
            </a:extLst>
          </p:cNvPr>
          <p:cNvSpPr>
            <a:spLocks noGrp="1"/>
          </p:cNvSpPr>
          <p:nvPr>
            <p:ph idx="1"/>
          </p:nvPr>
        </p:nvSpPr>
        <p:spPr/>
        <p:txBody>
          <a:bodyPr/>
          <a:lstStyle/>
          <a:p>
            <a:r>
              <a:rPr lang="tr-TR" dirty="0"/>
              <a:t>Yetkisizlik kararı verilmesi hâlinde, taraf­lardan birinin, bu karar verildiği anda kesin ise bu tarihten, süresi içinde kanun yoluna başvurulmayarak kesinleşmiş ise kararın kesinleştiği tarihten; kanun yoluna başvurulmuşsa bu başvurunun reddi kararının tebliğ tarihinden itibaren </a:t>
            </a:r>
            <a:r>
              <a:rPr lang="tr-TR" b="1" u="sng" dirty="0"/>
              <a:t>iki haf­ta için</a:t>
            </a:r>
            <a:r>
              <a:rPr lang="tr-TR" dirty="0"/>
              <a:t>de kararı veren mahkemeye başvurarak, dava dosyasının yetkili mahkemeye gönderilmesini talep etmesi gerekir. Eğer bu yapılırsa, davaya yetkili mahkemede devam edilir; aksi takdirde, bu (yetkisiz) mahkemece davanın açılmamış sayılmasına karar verilir.</a:t>
            </a:r>
          </a:p>
        </p:txBody>
      </p:sp>
    </p:spTree>
    <p:extLst>
      <p:ext uri="{BB962C8B-B14F-4D97-AF65-F5344CB8AC3E}">
        <p14:creationId xmlns:p14="http://schemas.microsoft.com/office/powerpoint/2010/main" val="3856068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284D24A-9399-553C-988E-79D50AD3AD3E}"/>
              </a:ext>
            </a:extLst>
          </p:cNvPr>
          <p:cNvSpPr>
            <a:spLocks noGrp="1"/>
          </p:cNvSpPr>
          <p:nvPr>
            <p:ph type="title"/>
          </p:nvPr>
        </p:nvSpPr>
        <p:spPr>
          <a:xfrm>
            <a:off x="1285240" y="1050595"/>
            <a:ext cx="8074815" cy="1618489"/>
          </a:xfrm>
        </p:spPr>
        <p:txBody>
          <a:bodyPr anchor="ctr">
            <a:normAutofit/>
          </a:bodyPr>
          <a:lstStyle/>
          <a:p>
            <a:endParaRPr lang="tr-TR" sz="7200"/>
          </a:p>
        </p:txBody>
      </p:sp>
      <p:sp>
        <p:nvSpPr>
          <p:cNvPr id="17" name="İçerik Yer Tutucusu 2">
            <a:extLst>
              <a:ext uri="{FF2B5EF4-FFF2-40B4-BE49-F238E27FC236}">
                <a16:creationId xmlns:a16="http://schemas.microsoft.com/office/drawing/2014/main" id="{74FC6E99-C30E-FE14-E503-7CB19DC17E65}"/>
              </a:ext>
            </a:extLst>
          </p:cNvPr>
          <p:cNvSpPr>
            <a:spLocks noGrp="1"/>
          </p:cNvSpPr>
          <p:nvPr>
            <p:ph idx="1"/>
          </p:nvPr>
        </p:nvSpPr>
        <p:spPr>
          <a:xfrm>
            <a:off x="1285240" y="2969469"/>
            <a:ext cx="8074815" cy="2800395"/>
          </a:xfrm>
        </p:spPr>
        <p:txBody>
          <a:bodyPr anchor="t">
            <a:normAutofit/>
          </a:bodyPr>
          <a:lstStyle/>
          <a:p>
            <a:r>
              <a:rPr lang="tr-TR" sz="1500"/>
              <a:t>Buna göre, görevsiz olduğunu resen veya taraf­lardan birinin buna ilişkin itirazı üzerine tespit eden mahkeme, davayı usule ilişkin bir kararla (görevsizlik kararı) reddeder. Ancak, görev açısından söz konusu olan noksanlığın giderilebilmesi mümkün ise, mahkemenin öncelikle buna yönelik bir kesin süre vermesi gerekir.</a:t>
            </a:r>
          </a:p>
          <a:p>
            <a:r>
              <a:rPr lang="tr-TR" sz="1500"/>
              <a:t>Görev konusunun bu aşamada yanlış değerlendirilmesi yahut hiç değerlendirilmemesi, mahkemenin daha sonra görevsizlik kararı vermesine engel değildir. Zira, dava şartları yargılamanın her aşamasında resen gözetilirler (HMK m. 115, I). Hatta, mahkemenin görevsiz olduğu ilk derece mahkemesindeki yargılama esnasında hiç ileri sürülmemiş olsa bile, taraf­lar bunu (ilk defa) kanun yolu müracaatları sırasında ileri sürebilecekleri gibi, kanun yolu mahkemeleri de (bölge adliye mahkemeleri ve Yargıtay), önlerine gelen kanun yolu başvurusu üzerine, karar veren ilk derece mahkemesinin görevsiz olduğunu (kanun yolu müracaatında bu istikamette bir talep bulunmasa dahi) resen gözetirler.</a:t>
            </a:r>
          </a:p>
        </p:txBody>
      </p:sp>
    </p:spTree>
    <p:extLst>
      <p:ext uri="{BB962C8B-B14F-4D97-AF65-F5344CB8AC3E}">
        <p14:creationId xmlns:p14="http://schemas.microsoft.com/office/powerpoint/2010/main" val="10166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E44500-03E6-6F9D-FF25-2C915F80E6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3C9C351-BA10-D7CA-A814-D21862870E04}"/>
              </a:ext>
            </a:extLst>
          </p:cNvPr>
          <p:cNvSpPr>
            <a:spLocks noGrp="1"/>
          </p:cNvSpPr>
          <p:nvPr>
            <p:ph idx="1"/>
          </p:nvPr>
        </p:nvSpPr>
        <p:spPr/>
        <p:txBody>
          <a:bodyPr>
            <a:normAutofit fontScale="92500" lnSpcReduction="20000"/>
          </a:bodyPr>
          <a:lstStyle/>
          <a:p>
            <a:r>
              <a:rPr lang="tr-TR" dirty="0"/>
              <a:t>Mahkemenin gerek taraf­lardan birinin itirazını dikkate alarak ve gerekse resen gözeterek, yapacağı inceleme sonucunda görevsiz olduğu kanaatine varması üzerine vereceği görevsizlik kararı </a:t>
            </a:r>
            <a:r>
              <a:rPr lang="tr-TR" dirty="0" err="1"/>
              <a:t>usûle</a:t>
            </a:r>
            <a:r>
              <a:rPr lang="tr-TR" dirty="0"/>
              <a:t> ilişkin bir </a:t>
            </a:r>
            <a:r>
              <a:rPr lang="tr-TR" dirty="0" err="1"/>
              <a:t>nihâi</a:t>
            </a:r>
            <a:r>
              <a:rPr lang="tr-TR" dirty="0"/>
              <a:t> karardır.</a:t>
            </a:r>
          </a:p>
          <a:p>
            <a:r>
              <a:rPr lang="tr-TR" dirty="0"/>
              <a:t>Görevsizlik kararı, aynı zamanda, süresi içinde istinaf yoluna müracaat edilmemesi veya kanun yolundan feragat edilmesi üzerine de kesinleşir. Görevsizlik kararı verilmesi hâlinde, karar taraflardan birinin süresi içinde istinaf yoluna başvurmaması nedeniyle kesinleşmiş ise kararın kesinleştiği tarihten; istinaf yoluna başvurulmuşsa bu başvurunun reddi kararının tebliğ tarihinden itibaren iki hafta içinde kararı veren mahkemeye başvurarak, dava dosyasının görevli ya da yetkili mahkemeye gönderilmesini talep etmesi gerekir. Aksi takdirde, bu mahkemece davanın açılmamış sayılmasına karar verilir. Eğer söz konusu iki hafta içinde kararı veren mahkemeye başvurarak, dava dosyasının görevli mahkemeye gönderilmesi talep edilirse, davaya görevli mahkemede devam edilir (HMK m. 20)</a:t>
            </a:r>
          </a:p>
        </p:txBody>
      </p:sp>
    </p:spTree>
    <p:extLst>
      <p:ext uri="{BB962C8B-B14F-4D97-AF65-F5344CB8AC3E}">
        <p14:creationId xmlns:p14="http://schemas.microsoft.com/office/powerpoint/2010/main" val="215618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145A45-0D67-38A5-D60C-394CB110675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BF41EAA-0289-534B-24D8-79ECA14D22F1}"/>
              </a:ext>
            </a:extLst>
          </p:cNvPr>
          <p:cNvSpPr>
            <a:spLocks noGrp="1"/>
          </p:cNvSpPr>
          <p:nvPr>
            <p:ph idx="1"/>
          </p:nvPr>
        </p:nvSpPr>
        <p:spPr/>
        <p:txBody>
          <a:bodyPr>
            <a:normAutofit fontScale="77500" lnSpcReduction="20000"/>
          </a:bodyPr>
          <a:lstStyle/>
          <a:p>
            <a:r>
              <a:rPr lang="tr-TR" dirty="0"/>
              <a:t>Görevsizlik kararının kesinleşmesinden itibaren iki haf­ta içinde, davaya görevli mahkemede devam edilmesini sağlamaya ilişkin talep yeni bir dava açmak anlamına gelmez; bilâkis, görevsiz mahkemede açılmış bulunan davanın devamına yöneliktir. Bu sebeple, söz konusu başvuru sırasında yeniden harç alınması söz konusu değildir.</a:t>
            </a:r>
          </a:p>
          <a:p>
            <a:r>
              <a:rPr lang="tr-TR" dirty="0"/>
              <a:t>Görevsizlik kararının kesinleşmesinden itibaren işlemeye başlayan iki haf­talık süre içinde bu kararı veren mahkemeye müracaat edilmemesi durumunda, görevsiz mahkemede açılmış bulunan (ve kendisi hakkında görevsizlik kararı verilmiş durumda olan) davada mahkemenin bu durumu tespit ederek, söz konusu davanın açılmamış sayılmasına karar vermesi gerekir (HMK m. 20). Bununla, dava açılmasına bağlı olarak doğmuş olan bütün hukukî sonuçlar da kendiliğinde ortadan kalkar. Bunlar arasında özellikle zamanaşımı kesilmesinin ve hak düşürücü sürelerin korunmasının ortadan kalkmış bulunması (maddî hukuk açısından) çok önemlidir. Bu şekilde açılmamış sayılan davanın (zaman aşımı veya hak düşürücü süre dolmamışsa), görevli mahkemede, harç ödenerek yeniden (ve yeni bir dava dilekçesiyle) açılması mümkündür. Ancak bu dava artık eskisinin devamı sayılmayacak, tamamen yeni bir dava olarak işlem görecektir.</a:t>
            </a:r>
          </a:p>
        </p:txBody>
      </p:sp>
    </p:spTree>
    <p:extLst>
      <p:ext uri="{BB962C8B-B14F-4D97-AF65-F5344CB8AC3E}">
        <p14:creationId xmlns:p14="http://schemas.microsoft.com/office/powerpoint/2010/main" val="4074107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A4B02A-0C31-5582-3B96-C042281F9CDF}"/>
              </a:ext>
            </a:extLst>
          </p:cNvPr>
          <p:cNvSpPr>
            <a:spLocks noGrp="1"/>
          </p:cNvSpPr>
          <p:nvPr>
            <p:ph type="title"/>
          </p:nvPr>
        </p:nvSpPr>
        <p:spPr/>
        <p:txBody>
          <a:bodyPr/>
          <a:lstStyle/>
          <a:p>
            <a:r>
              <a:rPr lang="tr-TR" dirty="0"/>
              <a:t>MEDENÎ YARGIDA MAHKEMELERİN YETKİSİ</a:t>
            </a:r>
          </a:p>
        </p:txBody>
      </p:sp>
      <p:sp>
        <p:nvSpPr>
          <p:cNvPr id="3" name="İçerik Yer Tutucusu 2">
            <a:extLst>
              <a:ext uri="{FF2B5EF4-FFF2-40B4-BE49-F238E27FC236}">
                <a16:creationId xmlns:a16="http://schemas.microsoft.com/office/drawing/2014/main" id="{B4A5B06A-5E7D-544F-123D-FAC51DC6D19A}"/>
              </a:ext>
            </a:extLst>
          </p:cNvPr>
          <p:cNvSpPr>
            <a:spLocks noGrp="1"/>
          </p:cNvSpPr>
          <p:nvPr>
            <p:ph idx="1"/>
          </p:nvPr>
        </p:nvSpPr>
        <p:spPr/>
        <p:txBody>
          <a:bodyPr>
            <a:normAutofit fontScale="85000" lnSpcReduction="20000"/>
          </a:bodyPr>
          <a:lstStyle/>
          <a:p>
            <a:r>
              <a:rPr lang="tr-TR" b="1" u="sng" dirty="0"/>
              <a:t>Yetki Kavramı </a:t>
            </a:r>
          </a:p>
          <a:p>
            <a:r>
              <a:rPr lang="tr-TR" dirty="0"/>
              <a:t>Medenî usul hukukunda “yetki” kavramı, medenî yargıya dâhil bir uyuşmazlığın neredeki (hangi yargı çevresindeki) görevli ilk derece mahkemesinde çözümleneceğini belirtmek üzere kullanılır. Bu yönüyle, söz konusu kelime, medenî usul hukukunda, bir davaya yer (yargı çevresi) itibariyle neredeki mahkeme tarafından bakılacağını ifade eder.</a:t>
            </a:r>
          </a:p>
          <a:p>
            <a:r>
              <a:rPr lang="tr-TR" dirty="0"/>
              <a:t>5235 sayılı Kanunun 5. maddesinin 1. fıkrası gereğince, hukuk mahkemeleri, her il merkezi ile bölgelerin coğrafî durumları ve iş yoğunluğu göz önünde tutularak belirlenen ilçelerde, Hâkimler ve Savcılar Kurulunun olumlu görüşü alınarak Adalet Bakanlığınca kurulur. Hukuk mahkemelerinin, Türk milleti adına yargı yetkisini kullanmak (yargılama faaliyetinde bulunmak) üzere kuruldukları coğrafi alan, onların “yargı çevresi” olarak adlandırılır. Sözü edilen Kanunun 7. maddesi gereğince, hukuk mahkemelerinin yargı çevresi, bulundukları il merkezi ve ilçeler ile bunlara adlî yönden bağlanan ilçelerin idarî sınırlarıdır.</a:t>
            </a:r>
          </a:p>
        </p:txBody>
      </p:sp>
    </p:spTree>
    <p:extLst>
      <p:ext uri="{BB962C8B-B14F-4D97-AF65-F5344CB8AC3E}">
        <p14:creationId xmlns:p14="http://schemas.microsoft.com/office/powerpoint/2010/main" val="4217316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87C605-F609-E03C-5B8F-C438D5ACCDF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776C2D2-2BEF-6679-FA33-517C03A45BDC}"/>
              </a:ext>
            </a:extLst>
          </p:cNvPr>
          <p:cNvSpPr>
            <a:spLocks noGrp="1"/>
          </p:cNvSpPr>
          <p:nvPr>
            <p:ph idx="1"/>
          </p:nvPr>
        </p:nvSpPr>
        <p:spPr/>
        <p:txBody>
          <a:bodyPr>
            <a:normAutofit fontScale="92500" lnSpcReduction="10000"/>
          </a:bodyPr>
          <a:lstStyle/>
          <a:p>
            <a:r>
              <a:rPr lang="tr-TR" dirty="0"/>
              <a:t>Bir davanın neredeki ilk derece mahkemesinde görüleceği belirlenirken bazı ölçütler kullanılır. Bu ölçütlerden bir kısmı uyuşmazlığın taraf­larını, bir kısmı ise uyuşmazlığın konusunu esas alır. Bazı ölçütler, aksine bir düzenleme olmadıkça bütün davalar bakımından yetkiyi tesis ederken, bazı ölçütler ise sadece belli davalar bakımından yetkili mahkemenin belirlenmesinde kullanılır. Aksine bir düzenleme olmadıkça bütün davaların görüleceği mahkemeye </a:t>
            </a:r>
            <a:r>
              <a:rPr lang="tr-TR" b="1" dirty="0"/>
              <a:t>genel yetkili mahkeme</a:t>
            </a:r>
            <a:r>
              <a:rPr lang="tr-TR" dirty="0"/>
              <a:t>, bu mahkemeyi belirleyen kurala ise </a:t>
            </a:r>
            <a:r>
              <a:rPr lang="tr-TR" b="1" dirty="0"/>
              <a:t>genel yetki kuralı </a:t>
            </a:r>
            <a:r>
              <a:rPr lang="tr-TR" dirty="0"/>
              <a:t>denir. Genel yetki kuralı, Hukuk Muhakemeleri Kanununun 6. maddesinin 1. fıkrasında yer almaktadır. </a:t>
            </a:r>
          </a:p>
          <a:p>
            <a:r>
              <a:rPr lang="tr-TR" dirty="0"/>
              <a:t>Buna göre, her dava, kanunda aksine hüküm bulunmadıkça, </a:t>
            </a:r>
            <a:r>
              <a:rPr lang="tr-TR" b="1" u="sng" dirty="0"/>
              <a:t>davalının davanın açıldığı tarihte yerleşim yerinin bulunduğu yer mahkemesinde </a:t>
            </a:r>
            <a:r>
              <a:rPr lang="tr-TR" dirty="0"/>
              <a:t>görülür. O halde genel yetki kuralı sözü edilen kanun hükmü, genel yetkili mahkeme ise davalının dava tarihindeki yerleşim yeri mahkemesidir.</a:t>
            </a:r>
          </a:p>
        </p:txBody>
      </p:sp>
    </p:spTree>
    <p:extLst>
      <p:ext uri="{BB962C8B-B14F-4D97-AF65-F5344CB8AC3E}">
        <p14:creationId xmlns:p14="http://schemas.microsoft.com/office/powerpoint/2010/main" val="3019553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8E6184-3302-5489-93A1-B86A4E1DDB7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D735138-4356-711E-9AB0-640738B52F4A}"/>
              </a:ext>
            </a:extLst>
          </p:cNvPr>
          <p:cNvSpPr>
            <a:spLocks noGrp="1"/>
          </p:cNvSpPr>
          <p:nvPr>
            <p:ph idx="1"/>
          </p:nvPr>
        </p:nvSpPr>
        <p:spPr/>
        <p:txBody>
          <a:bodyPr>
            <a:normAutofit fontScale="92500" lnSpcReduction="10000"/>
          </a:bodyPr>
          <a:lstStyle/>
          <a:p>
            <a:r>
              <a:rPr lang="tr-TR" dirty="0"/>
              <a:t>Gerek Hukuk Muhakemeleri Kanununda ve gerekse diğer kanunlarda, yetkiye dair pek çok hüküm düzenlenerek, daha ziyade uyuşmazlığın konusu esas alınmak suretiyle, bir kısmı genel mahkemenin yetkisini bertaraf ederek onun yerini alan, bir kısmı ise genel mahkemenin yanında ilave mahkemeler öngörülmüştür. İşte bu hükümlere </a:t>
            </a:r>
            <a:r>
              <a:rPr lang="tr-TR" b="1" u="sng" dirty="0"/>
              <a:t>özel yetki kuralları </a:t>
            </a:r>
            <a:r>
              <a:rPr lang="tr-TR" dirty="0"/>
              <a:t>adı verilmektedir. Bir özel yetki kuralıyla genel yetkili mahkemenin yetkisinin bertaraf edilerek onun yerine sadece belli bir yerdeki mahkemenin yetkili tayin edilmesi durumunda, </a:t>
            </a:r>
            <a:r>
              <a:rPr lang="tr-TR" b="1" u="sng" dirty="0"/>
              <a:t>bu bir kesin yetki </a:t>
            </a:r>
            <a:r>
              <a:rPr lang="tr-TR" dirty="0"/>
              <a:t>kuralıdır. Buna karşılık, özel yetki kuralıyla genel yetkili mahkemenin yetkisi kaldırılmıyor (bertaraf edilmiyor), bilâkis onun yanında ilave olarak başka yerlerdeki mahkemeler de aynı uyuşmazlık için yetkili kılınıyorsa, bunu düzenleyen kural, </a:t>
            </a:r>
            <a:r>
              <a:rPr lang="tr-TR" b="1" u="sng" dirty="0"/>
              <a:t>kesin olmayan yetki kuralıdır.</a:t>
            </a:r>
          </a:p>
        </p:txBody>
      </p:sp>
    </p:spTree>
    <p:extLst>
      <p:ext uri="{BB962C8B-B14F-4D97-AF65-F5344CB8AC3E}">
        <p14:creationId xmlns:p14="http://schemas.microsoft.com/office/powerpoint/2010/main" val="1240516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00670B-76C6-AA03-4EDA-AE53DBDB911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0565A27-72F6-9893-2816-E14C509BCBB9}"/>
              </a:ext>
            </a:extLst>
          </p:cNvPr>
          <p:cNvSpPr>
            <a:spLocks noGrp="1"/>
          </p:cNvSpPr>
          <p:nvPr>
            <p:ph idx="1"/>
          </p:nvPr>
        </p:nvSpPr>
        <p:spPr/>
        <p:txBody>
          <a:bodyPr/>
          <a:lstStyle/>
          <a:p>
            <a:r>
              <a:rPr lang="tr-TR" dirty="0"/>
              <a:t>Görev kurallarının her durumda kamu düzenine ilişkin kabul edilmesine karşılık, yetki kurallarının tamamı değil, sadece kesin yetki kuralları kamu düzenindendir. Kamu düzeninden olmayan yetki kurallarını hâkim resen dikkate alamaz; ayrıca, taraf­lar da bu kuralların aksine bir anlaşma yapabilirler. Buna karşılık, mahkemelerin yetkisinin kamu düzenine ilişkin bulunduğu hallerde (kesin yetki hallerinde) hâkim söz konusu yetki kuralını resen gözetir ve taraf­lar böyle bir kuralın aksini aralarında yapacakları bir anlaşmayla kararlaştıramazlar.</a:t>
            </a:r>
          </a:p>
        </p:txBody>
      </p:sp>
    </p:spTree>
    <p:extLst>
      <p:ext uri="{BB962C8B-B14F-4D97-AF65-F5344CB8AC3E}">
        <p14:creationId xmlns:p14="http://schemas.microsoft.com/office/powerpoint/2010/main" val="32614881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5635</TotalTime>
  <Words>2940</Words>
  <Application>Microsoft Macintosh PowerPoint</Application>
  <PresentationFormat>Geniş ekran</PresentationFormat>
  <Paragraphs>64</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Calibri Light</vt:lpstr>
      <vt:lpstr>Office Teması</vt:lpstr>
      <vt:lpstr>Medeni Usul Hukuku </vt:lpstr>
      <vt:lpstr>Göreve İlişkin Kuralların Mahkemece Resen Gözetilmesi</vt:lpstr>
      <vt:lpstr>PowerPoint Sunusu</vt:lpstr>
      <vt:lpstr>PowerPoint Sunusu</vt:lpstr>
      <vt:lpstr>PowerPoint Sunusu</vt:lpstr>
      <vt:lpstr>MEDENÎ YARGIDA MAHKEMELERİN YETKİSİ</vt:lpstr>
      <vt:lpstr>PowerPoint Sunusu</vt:lpstr>
      <vt:lpstr>PowerPoint Sunusu</vt:lpstr>
      <vt:lpstr>PowerPoint Sunusu</vt:lpstr>
      <vt:lpstr>Genel Yetki Kuralı</vt:lpstr>
      <vt:lpstr>PowerPoint Sunusu</vt:lpstr>
      <vt:lpstr>PowerPoint Sunusu</vt:lpstr>
      <vt:lpstr>PowerPoint Sunusu</vt:lpstr>
      <vt:lpstr>Özel Yetki Kuralları</vt:lpstr>
      <vt:lpstr>PowerPoint Sunusu</vt:lpstr>
      <vt:lpstr>Geçici Olarak Oturulan Yer Mahkemesi</vt:lpstr>
      <vt:lpstr>Sözleşmenin İfa Olunacağı Yer Mahkemesi</vt:lpstr>
      <vt:lpstr>Mirastan Doğan Davalarda Yetkili Mahkeme</vt:lpstr>
      <vt:lpstr>Taşınmazın Aynından Doğan Davalarda Yetkili Mahkeme</vt:lpstr>
      <vt:lpstr>Şubeler ve Tüzel Kişilerle İlgili Davalarda Yetkili Mahkeme</vt:lpstr>
      <vt:lpstr>Haksız Fiilden Doğan Davalarda Yetkili Mahkeme</vt:lpstr>
      <vt:lpstr>Yetkili Mahkemenin Taraf­larca Kararlaştırılması: Yetki Sözleşmesi</vt:lpstr>
      <vt:lpstr>PowerPoint Sunusu</vt:lpstr>
      <vt:lpstr>PowerPoint Sunusu</vt:lpstr>
      <vt:lpstr>Davanın Yetkisiz Mahkemede Açılması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 </dc:title>
  <dc:creator>Av. Dr. Polat İŞOĞLU</dc:creator>
  <cp:lastModifiedBy>Av. Dr. Polat İŞOĞLU</cp:lastModifiedBy>
  <cp:revision>30</cp:revision>
  <dcterms:created xsi:type="dcterms:W3CDTF">2023-10-23T04:05:09Z</dcterms:created>
  <dcterms:modified xsi:type="dcterms:W3CDTF">2023-10-30T04:35:33Z</dcterms:modified>
</cp:coreProperties>
</file>