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3"/>
  </p:notesMasterIdLst>
  <p:sldIdLst>
    <p:sldId id="256" r:id="rId2"/>
    <p:sldId id="257" r:id="rId3"/>
    <p:sldId id="258" r:id="rId4"/>
    <p:sldId id="279" r:id="rId5"/>
    <p:sldId id="259" r:id="rId6"/>
    <p:sldId id="260" r:id="rId7"/>
    <p:sldId id="261" r:id="rId8"/>
    <p:sldId id="262" r:id="rId9"/>
    <p:sldId id="281" r:id="rId10"/>
    <p:sldId id="280" r:id="rId11"/>
    <p:sldId id="282" r:id="rId12"/>
    <p:sldId id="263" r:id="rId13"/>
    <p:sldId id="264" r:id="rId14"/>
    <p:sldId id="285" r:id="rId15"/>
    <p:sldId id="284" r:id="rId16"/>
    <p:sldId id="286" r:id="rId17"/>
    <p:sldId id="289" r:id="rId18"/>
    <p:sldId id="283" r:id="rId19"/>
    <p:sldId id="294" r:id="rId20"/>
    <p:sldId id="287" r:id="rId21"/>
    <p:sldId id="268" r:id="rId22"/>
    <p:sldId id="290" r:id="rId23"/>
    <p:sldId id="331" r:id="rId24"/>
    <p:sldId id="288" r:id="rId25"/>
    <p:sldId id="291" r:id="rId26"/>
    <p:sldId id="267" r:id="rId27"/>
    <p:sldId id="295" r:id="rId28"/>
    <p:sldId id="292" r:id="rId29"/>
    <p:sldId id="293" r:id="rId30"/>
    <p:sldId id="296" r:id="rId31"/>
    <p:sldId id="332" r:id="rId32"/>
    <p:sldId id="269" r:id="rId33"/>
    <p:sldId id="298" r:id="rId34"/>
    <p:sldId id="299" r:id="rId35"/>
    <p:sldId id="297" r:id="rId36"/>
    <p:sldId id="301" r:id="rId37"/>
    <p:sldId id="302" r:id="rId38"/>
    <p:sldId id="338" r:id="rId39"/>
    <p:sldId id="300" r:id="rId40"/>
    <p:sldId id="339" r:id="rId41"/>
    <p:sldId id="303" r:id="rId42"/>
    <p:sldId id="304" r:id="rId43"/>
    <p:sldId id="270" r:id="rId44"/>
    <p:sldId id="334" r:id="rId45"/>
    <p:sldId id="307" r:id="rId46"/>
    <p:sldId id="306" r:id="rId47"/>
    <p:sldId id="333" r:id="rId48"/>
    <p:sldId id="305" r:id="rId49"/>
    <p:sldId id="308" r:id="rId50"/>
    <p:sldId id="265" r:id="rId51"/>
    <p:sldId id="266" r:id="rId52"/>
    <p:sldId id="311" r:id="rId53"/>
    <p:sldId id="310" r:id="rId54"/>
    <p:sldId id="312" r:id="rId55"/>
    <p:sldId id="313" r:id="rId56"/>
    <p:sldId id="315" r:id="rId57"/>
    <p:sldId id="340" r:id="rId58"/>
    <p:sldId id="271" r:id="rId59"/>
    <p:sldId id="335" r:id="rId60"/>
    <p:sldId id="318" r:id="rId61"/>
    <p:sldId id="336" r:id="rId62"/>
    <p:sldId id="319" r:id="rId63"/>
    <p:sldId id="316" r:id="rId64"/>
    <p:sldId id="317" r:id="rId65"/>
    <p:sldId id="272" r:id="rId66"/>
    <p:sldId id="273" r:id="rId67"/>
    <p:sldId id="337" r:id="rId68"/>
    <p:sldId id="276" r:id="rId69"/>
    <p:sldId id="320" r:id="rId70"/>
    <p:sldId id="354" r:id="rId71"/>
    <p:sldId id="321" r:id="rId72"/>
    <p:sldId id="277" r:id="rId73"/>
    <p:sldId id="322" r:id="rId74"/>
    <p:sldId id="323" r:id="rId75"/>
    <p:sldId id="341" r:id="rId76"/>
    <p:sldId id="355" r:id="rId77"/>
    <p:sldId id="278" r:id="rId78"/>
    <p:sldId id="325" r:id="rId79"/>
    <p:sldId id="342" r:id="rId80"/>
    <p:sldId id="343" r:id="rId81"/>
    <p:sldId id="274" r:id="rId82"/>
    <p:sldId id="326" r:id="rId83"/>
    <p:sldId id="356" r:id="rId84"/>
    <p:sldId id="346" r:id="rId85"/>
    <p:sldId id="345" r:id="rId86"/>
    <p:sldId id="344" r:id="rId87"/>
    <p:sldId id="349" r:id="rId88"/>
    <p:sldId id="347" r:id="rId89"/>
    <p:sldId id="350" r:id="rId90"/>
    <p:sldId id="348" r:id="rId91"/>
    <p:sldId id="324" r:id="rId92"/>
    <p:sldId id="357" r:id="rId93"/>
    <p:sldId id="351" r:id="rId94"/>
    <p:sldId id="352" r:id="rId95"/>
    <p:sldId id="353" r:id="rId96"/>
    <p:sldId id="327" r:id="rId97"/>
    <p:sldId id="358" r:id="rId98"/>
    <p:sldId id="275" r:id="rId99"/>
    <p:sldId id="328" r:id="rId100"/>
    <p:sldId id="329" r:id="rId101"/>
    <p:sldId id="330" r:id="rId10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53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tableStyles" Target="tableStyles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CDB73-AC5D-443C-95BB-24B1D05800A9}" type="datetimeFigureOut">
              <a:rPr lang="tr-TR" smtClean="0"/>
              <a:t>2.07.2023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A83A3-2B8B-41EE-BF79-943BB67F2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494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DD84-B1FA-494D-8219-6186BCA7997E}" type="datetime1">
              <a:rPr lang="tr-TR" smtClean="0"/>
              <a:t>2.07.2023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2605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A4F5-297F-460F-A287-470E71AF791F}" type="datetime1">
              <a:rPr lang="tr-TR" smtClean="0"/>
              <a:t>2.07.2023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43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E91CE-9635-400C-8EAF-D0A626B05CC0}" type="datetime1">
              <a:rPr lang="tr-TR" smtClean="0"/>
              <a:t>2.07.2023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3387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0819-8164-4351-B52F-B4E6A6521853}" type="datetime1">
              <a:rPr lang="tr-TR" smtClean="0"/>
              <a:t>2.07.2023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133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B1DA-4571-4144-8C89-434B0ABCDF29}" type="datetime1">
              <a:rPr lang="tr-TR" smtClean="0"/>
              <a:t>2.07.2023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963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C607-5508-4707-B28F-9A5948930E6E}" type="datetime1">
              <a:rPr lang="tr-TR" smtClean="0"/>
              <a:t>2.07.2023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68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FAEB-0590-48CE-8D3D-3883E2FEB99D}" type="datetime1">
              <a:rPr lang="tr-TR" smtClean="0"/>
              <a:t>2.07.2023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5782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936B-256F-4E52-9E41-4886074AAD39}" type="datetime1">
              <a:rPr lang="tr-TR" smtClean="0"/>
              <a:t>2.07.2023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8469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D8A8-7CE1-4D38-9C23-FF0C95743849}" type="datetime1">
              <a:rPr lang="tr-TR" smtClean="0"/>
              <a:t>2.07.2023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7839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84EA-FAE5-46C6-97A6-AD49B481BDC3}" type="datetime1">
              <a:rPr lang="tr-TR" smtClean="0"/>
              <a:t>2.07.2023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1225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1F83-FEFD-4BB3-A0A4-3AF75B697804}" type="datetime1">
              <a:rPr lang="tr-TR" smtClean="0"/>
              <a:t>2.07.2023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86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57275-D27D-4504-BDCC-4DE25EBBD6C2}" type="datetime1">
              <a:rPr lang="tr-TR" smtClean="0"/>
              <a:t>2.07.2023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1252E-8833-4CCF-AE60-9B37B1A8E5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813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6AD5A907-DDA2-4A97-8441-040188B64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4869656"/>
          </a:xfrm>
        </p:spPr>
        <p:txBody>
          <a:bodyPr>
            <a:normAutofit/>
          </a:bodyPr>
          <a:lstStyle/>
          <a:p>
            <a:pPr marL="342900" algn="ctr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FINANCIAL SYSTEM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B093072-9E9B-4A1A-B2AB-C85500C43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0550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1D5899-703F-4180-9C11-73BBA372C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Financial Intermediaries (Institutions)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F9FA3A-0731-4F4C-B56A-2C74E83F0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46315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role of financial intermediaries is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create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more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favorable transaction terms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than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could be realized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by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lenders and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borrowers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dealing directly with each other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the financial market.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5F2524F-21E5-4BD7-B555-1715ABF3F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21146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5B07B3-3415-444D-8697-E238B0515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113764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Other institutions that are related </a:t>
            </a:r>
            <a:r>
              <a:rPr lang="tr-TR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</a:t>
            </a: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the financial system indirectly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1124E4-7EAF-4D65-BE9D-A7D5775ED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09075"/>
            <a:ext cx="7886700" cy="54489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mission of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Competition Authority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 to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prevent cartelization</a:t>
            </a:r>
            <a:r>
              <a:rPr lang="tr-TR" sz="28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</a:t>
            </a: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monopolization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endParaRPr lang="tr-TR" sz="28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increase consumer welfare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contribute to the well-functioning of market mechanism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contribute to the improvement of international competition power </a:t>
            </a:r>
            <a:endParaRPr lang="tr-TR" sz="28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</a:t>
            </a: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ensure that investment environment functions in a healthy way</a:t>
            </a:r>
            <a:endParaRPr lang="tr-TR" sz="28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by </a:t>
            </a: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decreasing entry barriers. </a:t>
            </a:r>
            <a:endParaRPr lang="tr-TR" sz="28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CDF1056-4F7B-4995-B0CF-160DDA036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100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127827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5B07B3-3415-444D-8697-E238B0515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Other institutions that are related </a:t>
            </a:r>
            <a:r>
              <a:rPr lang="tr-TR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</a:t>
            </a: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the financial system indirectly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1124E4-7EAF-4D65-BE9D-A7D5775ED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43790"/>
            <a:ext cx="7886700" cy="501421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When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oligopolistic structure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the financial markets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 considered,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significance of the Competition Authority for the financial system is seen clearly.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CDF1056-4F7B-4995-B0CF-160DDA036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101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1610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1D5899-703F-4180-9C11-73BBA372C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Financial Intermediaries (Institutions)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F9FA3A-0731-4F4C-B56A-2C74E83F0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13811"/>
            <a:ext cx="7886700" cy="504419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Financial institutions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create and exchange many financial instruments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(financial assets) in financial markets.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5F2524F-21E5-4BD7-B555-1715ABF3F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5998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4F4E5E9D-F5DE-48AF-8C13-C540A7B0B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257175" indent="-257175" algn="ctr">
              <a:lnSpc>
                <a:spcPct val="100000"/>
              </a:lnSpc>
            </a:pP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and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0D3ACBA-D2A6-443D-BB88-D1BA0EEB0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0593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87389"/>
            <a:ext cx="7886700" cy="46706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Compared to most other parts of modern capitalist economies,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financial system is relatively heavily regulated.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This heavy regulation is needed because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imperfections in financial markets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leading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markets failures and inefficiency.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440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993693"/>
            <a:ext cx="8020675" cy="48643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There is general agreement that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financial markets are susceptible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instability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Volatility in prices and quantities is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high and unpredictable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these markets.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It is argued that instability is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inherent to financial markets.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8607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79813"/>
            <a:ext cx="7886700" cy="47781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purpose of regulation is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reduce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completely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remove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market imperfections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improve stability and efficiency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financial markets.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0279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3731"/>
            <a:ext cx="7886700" cy="492427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Financial markets have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indispensable functions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a market economy.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However,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carrying out these functions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subject to various forms of market failures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that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make regulation and supervision necessary.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9024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463153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45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Some examples of the financial market failures are: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 algn="just">
              <a:lnSpc>
                <a:spcPct val="100000"/>
              </a:lnSpc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Panics and runs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Contagion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Imperfect and asymmetric information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Market power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700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463153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</a:pPr>
            <a:r>
              <a:rPr lang="en-US" sz="3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Panics and runs: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normal times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most of the holders of financial assets keep their assets and earn income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from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them.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5467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1362492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9017"/>
            <a:ext cx="7886700" cy="53589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However,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under conditions of panic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large majority of assets owners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such as depositors, share owners and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bond holders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want to withdraw their deposits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sell their assets immediately.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This may create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liquidity crisis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collapse in assets prices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hikes in the interest rates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leading to financial crises.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4875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908C668C-4F83-43A1-9469-BA433DF19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12" y="136524"/>
            <a:ext cx="8957388" cy="6721476"/>
          </a:xfrm>
        </p:spPr>
        <p:txBody>
          <a:bodyPr>
            <a:normAutofit/>
          </a:bodyPr>
          <a:lstStyle/>
          <a:p>
            <a:pPr marL="557213" lvl="1" indent="-214313" algn="ctr">
              <a:spcBef>
                <a:spcPts val="450"/>
              </a:spcBef>
              <a:spcAft>
                <a:spcPts val="900"/>
              </a:spcAft>
            </a:pPr>
            <a:r>
              <a:rPr lang="en-US" sz="4400" b="1" dirty="0"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tr-TR" sz="4400" b="1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4400" b="1" dirty="0">
                <a:latin typeface="Calibri" panose="020F0502020204030204" pitchFamily="34" charset="0"/>
                <a:ea typeface="Times New Roman" panose="02020603050405020304" pitchFamily="18" charset="0"/>
              </a:rPr>
              <a:t>STRUCTURE AND FUNCTION </a:t>
            </a:r>
            <a:br>
              <a:rPr lang="tr-TR" sz="44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4400" b="1" dirty="0">
                <a:latin typeface="Calibri" panose="020F0502020204030204" pitchFamily="34" charset="0"/>
                <a:ea typeface="Times New Roman" panose="02020603050405020304" pitchFamily="18" charset="0"/>
              </a:rPr>
              <a:t>OF FINANCIAL SYSTEM</a:t>
            </a:r>
            <a:r>
              <a:rPr lang="en-US" sz="4400" b="1" dirty="0">
                <a:latin typeface="Calibri" panose="020F0502020204030204" pitchFamily="34" charset="0"/>
                <a:ea typeface="+mj-ea"/>
              </a:rPr>
              <a:t> </a:t>
            </a:r>
            <a:endParaRPr lang="tr-TR" sz="4400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805596D-5D13-45F4-991B-A3575D740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47546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08683"/>
            <a:ext cx="7886700" cy="484931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</a:pPr>
            <a:r>
              <a:rPr lang="en-US" sz="3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Contagion: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Financial markets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domestic or international,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 interconnected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financial difficulties hitting a financial institution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or,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sector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may quickly jump to others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endangering the stability of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whole financial system.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37902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03751"/>
            <a:ext cx="7886700" cy="495424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</a:pPr>
            <a:r>
              <a:rPr lang="en-US" sz="3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Imperfect and asymmetric information: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Information in financial markets is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limited and imperfect.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Neither lenders nor borrowers have perfect information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about the future success or failures of many projects using borrowed funds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because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it is not possible to map out perfectly what would happen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the future.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8195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00517"/>
            <a:ext cx="7886700" cy="495748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addition to limited information,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there is information asymmetry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financial markets;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one side of a deal knows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less than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other.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53325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6375"/>
            <a:ext cx="7886700" cy="492162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example,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information of the lenders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about the intensions and competency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the borrowers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 less than borrowers.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limited and asymmetric information increases the risk and uncertainty,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hence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failures in financial markets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1818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13810"/>
            <a:ext cx="7886700" cy="504419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Market Power: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Financial markets are often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oligopolistic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;*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big financial companies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operating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these markets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have the market power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Big companies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may use their monopolistic power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their own interests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a way that will be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harmful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efficiency and social interest.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16030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58780"/>
            <a:ext cx="7886700" cy="499921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Therefore,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regulations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constraining the expansion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financial companies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may be desirable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protecting competition,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increasing efficiency,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serving social interests.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30392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98623"/>
            <a:ext cx="7886700" cy="475937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limited and asymmetric information, high risks and uncertainties in financial markets create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high transaction costs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primary purpose of the regulation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reduce these costs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thereby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support the working of the financial markets.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6160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9824"/>
            <a:ext cx="7886700" cy="1334124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53849"/>
            <a:ext cx="7886700" cy="510415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Financial regulations serve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four major functions.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</a:t>
            </a:r>
            <a:r>
              <a:rPr lang="en-US" sz="32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first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is to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reduce asymmetric information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by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encouraging transparency.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That usually means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requiring both financial markets and intermediaries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disclose accurate information to investors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clear and timely manner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75658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73770"/>
            <a:ext cx="7886700" cy="49842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</a:t>
            </a:r>
            <a:r>
              <a:rPr lang="en-US" sz="32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second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closely related goal is to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protect savers from scammers and grifters.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</a:t>
            </a:r>
            <a:r>
              <a:rPr lang="en-US" sz="32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third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function of financial regulation is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promote financial system competition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efficiency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by ensuring that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entry and exit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of firms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 as easy and cheap as possible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consistent with their first two goals.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68787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03751"/>
            <a:ext cx="7886700" cy="495424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</a:pPr>
            <a:r>
              <a:rPr lang="en-US" sz="32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Finally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regulators also try to ensure the soundness of the financial system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by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acting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as a lender of last resort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mandating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deposit insurance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limiting competition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through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restrictions on entry and interest rates.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121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1BA9792-7601-4613-8AFC-5E98DB079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STRUCTURE AND FUNCTION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OF FINANCIAL SYSTEM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F983CF1-FC6D-4420-8809-D894F3154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46315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financial system is an interconnected complex network of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financial markets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financial institutions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that are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regulated and monitored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by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supervisory and regulatory public institutions.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DC51041-8DA0-4169-B8FE-3478A45DD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1045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73770"/>
            <a:ext cx="7886700" cy="49842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example,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new banks can be established but only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after their founders and initial executives have been carefully screened.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Insurance companies can go out of business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but only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after they have made adequate provision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fulfill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their promises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policyholders.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62562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03751"/>
            <a:ext cx="7886700" cy="495424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Limiting competition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is, however,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highly controversial means of ensuring safety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because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it extends privileges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existing institutions over new ones.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86256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3673"/>
            <a:ext cx="7886700" cy="48343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Financial market failures provide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justifications for the regulatory interventions.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It should be added, however, that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mere existence of a justification for regulation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does not necessarily mean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that regulation will always serve social interests.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36980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03751"/>
            <a:ext cx="7886700" cy="495424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Regulators attempt to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maximize macroeconomic stability and transparency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minimize investor risk and loss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policies they implement to do so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however, can be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controversial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are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not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always effective.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spcAft>
                <a:spcPts val="750"/>
              </a:spcAft>
              <a:buNone/>
            </a:pPr>
            <a:r>
              <a:rPr lang="en-US" sz="13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76373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03751"/>
            <a:ext cx="7886700" cy="495424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It is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not surprising to see that regulators are often captured by the industry they regulate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companies with market power may display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unusual degree of influence on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 policy making process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That is,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industry may establish regulations for itself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by influencing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decisions of regulators.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54257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463153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success of regulation and intervention depends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on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degree of independence of regulators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from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political authority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from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business interests.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35070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3673"/>
            <a:ext cx="7886700" cy="483432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75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Another factor influencing the success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regulation is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technical capacity of the regulators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which is best guaranteed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by the employment of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highly skilled staff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58345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43790"/>
            <a:ext cx="7886700" cy="501421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Thirdly,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rules of operation of the authority itself should be designed in a way that will ensure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accountability and transparency.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46318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43790"/>
            <a:ext cx="7886700" cy="5014211"/>
          </a:xfrm>
        </p:spPr>
        <p:txBody>
          <a:bodyPr>
            <a:noAutofit/>
          </a:bodyPr>
          <a:lstStyle/>
          <a:p>
            <a:pPr marL="269875" indent="-269875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authority would also need to generate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sufficient credibility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the industry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 that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market players would believe that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rules would be enforced fully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in an indiscriminate manner.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8180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4000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sz="40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4000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43790"/>
            <a:ext cx="7886700" cy="501420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Even the existence of the above cited conditions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does not guarantee the success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the regulation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because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it is not possible to foresee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 possible future contingencies.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3853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1BA9792-7601-4613-8AFC-5E98DB079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136954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tr-TR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STRUCTURE AND FUNCTION </a:t>
            </a:r>
            <a:br>
              <a:rPr lang="tr-TR" sz="36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OF FINANCIAL SYSTEM</a:t>
            </a:r>
            <a:r>
              <a:rPr lang="en-US" sz="3600" b="1" dirty="0">
                <a:latin typeface="Calibri" panose="020F0502020204030204" pitchFamily="34" charset="0"/>
              </a:rPr>
              <a:t> 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F983CF1-FC6D-4420-8809-D894F3154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0261"/>
            <a:ext cx="7886700" cy="526774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national financial system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 a part of tremendous and more complex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international financial system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comprising other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national financial systems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international financial organizations,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such as the IMF, World Bank,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Asian Development Bank,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Bank for International Settlements (BIS),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Organization for Economic Cooperation and Development (OECD).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DC51041-8DA0-4169-B8FE-3478A45DD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05694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4000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sz="40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4000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43790"/>
            <a:ext cx="7886700" cy="501420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Especially with the rapidly improving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information and communication technologies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financial innovation advances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very rapid pace.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60256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4000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sz="40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4000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43790"/>
            <a:ext cx="7886700" cy="501420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Regulation and enforcement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by contrast,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advances at a slower pace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this situation creates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opportunities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 market players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sidestep the regulations.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15909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4000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sz="40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4000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43790"/>
            <a:ext cx="7886700" cy="501420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existing problems of regulating financial markets, however,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not allow governments to undervalue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significance of financial regulation.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global financial crisis of 2008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revealed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major weaknesses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the set of regulations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governing activities in the financial industry. </a:t>
            </a:r>
            <a:endParaRPr lang="tr-TR" sz="3200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95161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08922"/>
            <a:ext cx="7886700" cy="504907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addition,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it also became apparent that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regulators failed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enforce the existing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regulations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44972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98820"/>
            <a:ext cx="7886700" cy="50591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Large amounts of financial transactions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were moved out of the banking system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which is regulated,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non-bank financial institutions,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which are lightly regulated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 not regulated at all.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(“shadow banking system”) </a:t>
            </a: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84862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1122650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9037"/>
            <a:ext cx="7886700" cy="538896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These non-bank financial institutions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</a:t>
            </a:r>
            <a:r>
              <a:rPr lang="en-US" sz="32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also engaged in significant term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transformation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were therefore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subject to panics and runs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But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they did not benefit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from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formal safety nets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operated with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much higher levels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leverage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relative to the banking system.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59320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73770"/>
            <a:ext cx="7886700" cy="49842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Another shortcoming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the system is that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regulatory system depends heavily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risk assessments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carried out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by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credit rating organizations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but that they do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poor job.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Hence the rules of the game offered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insufficient checks on excessive risk-taking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perhaps even encouraged it.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81036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4000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sz="40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4000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88761"/>
            <a:ext cx="7886700" cy="496923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Another factor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complicating the regulation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the financial system is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globalization.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Financial markets are possibly the most globalized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among markets for goods and services.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47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8327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4000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sz="40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4000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88761"/>
            <a:ext cx="7886700" cy="496923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Loose regulation of domestic financial systems may sometimes create benefits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national economies.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absence of a supra-national authority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with comprehensive spatial coverage creates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significant constraint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effective regulation of global players.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68137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DF1BF3-6D7D-4B81-B2F6-3555CBC96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Regulatory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and Supervisory Institutions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23BA87-3421-49BE-A509-C2AE45B25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18741"/>
            <a:ext cx="7886700" cy="49392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Principal regulations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 made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by legislative bodies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secondary regulations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 made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by the regulatory institutions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Supervisory and regulatory institutions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implement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monitor the implementation of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regulations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by the participants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the financial system.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4CC5859-DCE7-4AE0-B644-EB4DD4A2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49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1969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AD2574C6-56B5-4C62-B6E1-41EE7D653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4869656"/>
          </a:xfrm>
        </p:spPr>
        <p:txBody>
          <a:bodyPr>
            <a:normAutofit/>
          </a:bodyPr>
          <a:lstStyle/>
          <a:p>
            <a:pPr marL="257175" indent="-257175" algn="ctr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Financial Markets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560FFCC-2B1D-4AB8-AF17-90279C152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60642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534C4A2E-1A32-42CE-969F-7A68605C2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4869656"/>
          </a:xfrm>
        </p:spPr>
        <p:txBody>
          <a:bodyPr>
            <a:normAutofit/>
          </a:bodyPr>
          <a:lstStyle/>
          <a:p>
            <a:pPr marL="257175" indent="-257175" algn="ctr">
              <a:lnSpc>
                <a:spcPct val="100000"/>
              </a:lnSpc>
              <a:spcAft>
                <a:spcPts val="450"/>
              </a:spcAft>
            </a:pP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The Function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of Financial System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298D9EF-0287-4A17-8ACC-C6ED71210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50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75111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9EDB90-3BD8-4E8C-9B49-FD232FCA4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9824"/>
            <a:ext cx="7886700" cy="131913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The Function </a:t>
            </a:r>
            <a:br>
              <a:rPr lang="tr-TR" sz="36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of Financial System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2F5675-A563-4D38-BFE9-5E6BA5EAE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98820"/>
            <a:ext cx="7886700" cy="50591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Financial system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channels funds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from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lenders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who have saved surplus funds by spending less than their income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borrowers who have a shortage of funds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because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they wish to spend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more than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their income.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4375000-997F-4095-B8B2-7D3F40A12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51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479437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9EDB90-3BD8-4E8C-9B49-FD232FCA4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9824"/>
            <a:ext cx="7886700" cy="131913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The Function </a:t>
            </a:r>
            <a:br>
              <a:rPr lang="tr-TR" sz="36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of Financial System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2F5675-A563-4D38-BFE9-5E6BA5EAE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98820"/>
            <a:ext cx="7886700" cy="50591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principal lenders are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households,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business firms,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government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foreigners.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These are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also the main borrowers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4375000-997F-4095-B8B2-7D3F40A12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52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05138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9EDB90-3BD8-4E8C-9B49-FD232FCA4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9824"/>
            <a:ext cx="7886700" cy="131913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The Function </a:t>
            </a:r>
            <a:br>
              <a:rPr lang="tr-TR" sz="36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of Financial System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2F5675-A563-4D38-BFE9-5E6BA5EAE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98820"/>
            <a:ext cx="7886700" cy="50591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Channeling of funds from savers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spenders is very important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the economy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because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people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who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save are frequently not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same people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who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have profitable investment opportunities available to them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4375000-997F-4095-B8B2-7D3F40A12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53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308870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9EDB90-3BD8-4E8C-9B49-FD232FCA4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9824"/>
            <a:ext cx="7886700" cy="131913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The Function </a:t>
            </a:r>
            <a:br>
              <a:rPr lang="tr-TR" sz="36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of Financial System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2F5675-A563-4D38-BFE9-5E6BA5EAE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98820"/>
            <a:ext cx="7886700" cy="50591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Without financial markets,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it is hard to transfer funds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from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person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who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investment opportunities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one who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has them.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Additionally,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existence of financial markets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allows consumers to spend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more than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their current income.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4375000-997F-4095-B8B2-7D3F40A12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54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603579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9EDB90-3BD8-4E8C-9B49-FD232FCA4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9824"/>
            <a:ext cx="7886700" cy="131913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The Function </a:t>
            </a:r>
            <a:br>
              <a:rPr lang="tr-TR" sz="36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of Financial System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2F5675-A563-4D38-BFE9-5E6BA5EAE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98820"/>
            <a:ext cx="7886700" cy="50591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example,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financial markets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provide funds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consumers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who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want to buy a house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durable good,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but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their existing funds are not enough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4375000-997F-4095-B8B2-7D3F40A12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55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03720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9EDB90-3BD8-4E8C-9B49-FD232FCA4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9824"/>
            <a:ext cx="7886700" cy="131913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The Function </a:t>
            </a:r>
            <a:br>
              <a:rPr lang="tr-TR" sz="36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of Financial System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2F5675-A563-4D38-BFE9-5E6BA5EAE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98820"/>
            <a:ext cx="7886700" cy="50591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Although the basic function of financial system is to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move funds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from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those who have surplus funds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those who have a shortage of funds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this is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not a passive intermediary function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4375000-997F-4095-B8B2-7D3F40A12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56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12929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9EDB90-3BD8-4E8C-9B49-FD232FCA4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9824"/>
            <a:ext cx="7886700" cy="131913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The Function </a:t>
            </a:r>
            <a:br>
              <a:rPr lang="tr-TR" sz="36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of Financial System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2F5675-A563-4D38-BFE9-5E6BA5EAE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98820"/>
            <a:ext cx="7886700" cy="50591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 we will see in our coming chapters, </a:t>
            </a:r>
            <a:r>
              <a:rPr lang="tr-T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working of the financial system influences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money supply,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interest rate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whole economy.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4375000-997F-4095-B8B2-7D3F40A12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57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774542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9EDB90-3BD8-4E8C-9B49-FD232FCA4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29785"/>
            <a:ext cx="7886700" cy="128915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The Function </a:t>
            </a:r>
            <a:br>
              <a:rPr lang="tr-TR" sz="36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of Financial System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2F5675-A563-4D38-BFE9-5E6BA5EAE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83831"/>
            <a:ext cx="7886700" cy="507417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45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During the transfer of funds from savers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borrower,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financial markets provide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three major economic functions.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4375000-997F-4095-B8B2-7D3F40A12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58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876080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9EDB90-3BD8-4E8C-9B49-FD232FCA4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29785"/>
            <a:ext cx="7886700" cy="128915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The Function </a:t>
            </a:r>
            <a:br>
              <a:rPr lang="tr-TR" sz="36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of Financial System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2F5675-A563-4D38-BFE9-5E6BA5EAE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53849"/>
            <a:ext cx="7886700" cy="510415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Firstly,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they determine the price of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traded asset and the return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from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investment of funds.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Secondly,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financial markets provide liquidity.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Liquidity is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measure of the ability to sell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 asset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its fair market value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any time.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4375000-997F-4095-B8B2-7D3F40A12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59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2394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2E8DD2-C3BB-4717-BE9F-74E3F507F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112103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Calibri" panose="020F0502020204030204" pitchFamily="34" charset="0"/>
                <a:ea typeface="Times New Roman" panose="02020603050405020304" pitchFamily="18" charset="0"/>
              </a:rPr>
              <a:t>Financial Markets</a:t>
            </a:r>
            <a:endParaRPr lang="tr-TR" sz="40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F0CA141-9D85-4B8C-B867-DE69E5B34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7561"/>
            <a:ext cx="8013326" cy="560043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financial market is a market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where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financial instruments are exchanged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 traded.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9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Financial markets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provide funds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investors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who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have productive investment opportunities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but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need extra funds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consumers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who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want to spend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more than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their income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9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They, also,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allow savers to earn an income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9A2DAF0-EAAE-4911-A346-35E6E828F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643787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9EDB90-3BD8-4E8C-9B49-FD232FCA4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29785"/>
            <a:ext cx="7886700" cy="128915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The Function </a:t>
            </a:r>
            <a:br>
              <a:rPr lang="tr-TR" sz="36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of Financial System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2F5675-A563-4D38-BFE9-5E6BA5EAE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13811"/>
            <a:ext cx="7886700" cy="504419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Thirdly,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they reduce transaction costs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Transaction cost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is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time and money spent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 carrying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out transactions.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4375000-997F-4095-B8B2-7D3F40A12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60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231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9EDB90-3BD8-4E8C-9B49-FD232FCA4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29785"/>
            <a:ext cx="7886700" cy="128915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The Function </a:t>
            </a:r>
            <a:br>
              <a:rPr lang="tr-TR" sz="36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of Financial System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2F5675-A563-4D38-BFE9-5E6BA5EAE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13811"/>
            <a:ext cx="7886700" cy="504419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Lending is most efficiently and cheaply conducted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by specialized companies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because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they have much practice doing them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because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they tap economies of scale.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4375000-997F-4095-B8B2-7D3F40A12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61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092821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9EDB90-3BD8-4E8C-9B49-FD232FCA4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29785"/>
            <a:ext cx="7886700" cy="128915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The Function </a:t>
            </a:r>
            <a:br>
              <a:rPr lang="tr-TR" sz="36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of Financial System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2F5675-A563-4D38-BFE9-5E6BA5EAE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03751"/>
            <a:ext cx="7886700" cy="495424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fixed costs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of making loans are substantial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(advertising for borrowers, buying and maintaining computers, leasing suitable office space, and the like).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recoup those fixed costs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drive them toward insignificance,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lenders must do quite a volume of business.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4375000-997F-4095-B8B2-7D3F40A12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62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487924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9EDB90-3BD8-4E8C-9B49-FD232FCA4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The Function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of Financial System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2F5675-A563-4D38-BFE9-5E6BA5EAE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46315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45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Financial intermediaries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transform financial assets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which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 less desirable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savers and borrowers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into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other financial assets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which are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more widely preferred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by the public. 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4375000-997F-4095-B8B2-7D3F40A12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63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23794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9EDB90-3BD8-4E8C-9B49-FD232FCA4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The Function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of Financial System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2F5675-A563-4D38-BFE9-5E6BA5EAE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46315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45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Asset transformation provides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maturity intermediation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risk reduction via diversification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addition to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cost reduction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contracting and information processing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4375000-997F-4095-B8B2-7D3F40A12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64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666752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0C04863C-91DB-4C14-B166-21E902B1D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92" y="136524"/>
            <a:ext cx="8979108" cy="6721476"/>
          </a:xfrm>
        </p:spPr>
        <p:txBody>
          <a:bodyPr>
            <a:normAutofit/>
          </a:bodyPr>
          <a:lstStyle/>
          <a:p>
            <a:pPr marL="557213" lvl="1" indent="-214313" algn="ctr"/>
            <a:r>
              <a:rPr lang="en-US" sz="4400" b="1" dirty="0">
                <a:solidFill>
                  <a:schemeClr val="tx1"/>
                </a:solidFill>
                <a:latin typeface="Calibri" panose="020F0502020204030204" pitchFamily="34" charset="0"/>
                <a:ea typeface="+mj-ea"/>
              </a:rPr>
              <a:t>THE STRUCTURE OF </a:t>
            </a:r>
            <a:br>
              <a:rPr 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+mj-ea"/>
              </a:rPr>
            </a:br>
            <a:r>
              <a:rPr lang="en-US" sz="4400" b="1" dirty="0">
                <a:solidFill>
                  <a:schemeClr val="tx1"/>
                </a:solidFill>
                <a:latin typeface="Calibri" panose="020F0502020204030204" pitchFamily="34" charset="0"/>
                <a:ea typeface="+mj-ea"/>
              </a:rPr>
              <a:t>THE TURKISH FINANCIAL</a:t>
            </a:r>
            <a:r>
              <a:rPr 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+mj-ea"/>
              </a:rPr>
              <a:t> </a:t>
            </a:r>
            <a:r>
              <a:rPr lang="en-US" sz="4400" b="1" dirty="0">
                <a:solidFill>
                  <a:schemeClr val="tx1"/>
                </a:solidFill>
                <a:latin typeface="Calibri" panose="020F0502020204030204" pitchFamily="34" charset="0"/>
                <a:ea typeface="+mj-ea"/>
              </a:rPr>
              <a:t>SYSTEM </a:t>
            </a:r>
            <a:br>
              <a:rPr lang="tr-TR" sz="4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400" dirty="0">
              <a:solidFill>
                <a:srgbClr val="FF0000"/>
              </a:solidFill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18516E9-1ED2-444B-96DC-752B3BB07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65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56794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0AB4C7-96B9-42DC-A30D-D1017644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136249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</a:rPr>
              <a:t>THE STRUCTURE </a:t>
            </a:r>
            <a:br>
              <a:rPr lang="tr-TR" sz="3600" b="1" dirty="0">
                <a:latin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</a:rPr>
              <a:t>OF THE TURKISH FINANCIAL SYSTEM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AEB9C8-3407-4E61-89DB-FE1BCEF5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3909"/>
            <a:ext cx="7886700" cy="51940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financial institutions in the Turkish financial system are the following: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5F1B2F-ABA3-4A0F-953A-8B9B034E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66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55452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0AB4C7-96B9-42DC-A30D-D1017644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136249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</a:rPr>
              <a:t>THE STRUCTURE </a:t>
            </a:r>
            <a:br>
              <a:rPr lang="tr-TR" sz="3600" b="1" dirty="0">
                <a:latin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</a:rPr>
              <a:t>OF THE TURKISH FINANCIAL SYSTEM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AEB9C8-3407-4E61-89DB-FE1BCEF5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3909"/>
            <a:ext cx="7886700" cy="5194092"/>
          </a:xfrm>
        </p:spPr>
        <p:txBody>
          <a:bodyPr>
            <a:normAutofit/>
          </a:bodyPr>
          <a:lstStyle/>
          <a:p>
            <a:pPr marL="539750" indent="-269875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The Central Bank of the Republic of Turkey (</a:t>
            </a:r>
            <a:r>
              <a:rPr lang="tr-TR" dirty="0">
                <a:latin typeface="Calibri" panose="020F0502020204030204" pitchFamily="34" charset="0"/>
                <a:ea typeface="Times New Roman" panose="02020603050405020304" pitchFamily="18" charset="0"/>
              </a:rPr>
              <a:t>CBRT,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monetary authority)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39750" indent="-269875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Banks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39750" indent="-269875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Financial Intermediaries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39750" indent="-269875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Funds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39750" indent="-269875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Investment Trust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39750" indent="-269875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Portfolio Management Companies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39750" indent="-269875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Independent Auditing Companies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39750" indent="-269875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Real Estate Appraisal Companies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39750" indent="-269875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Credit cooperatives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39750" indent="-269875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Insurance Companies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5F1B2F-ABA3-4A0F-953A-8B9B034E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67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484649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0AB4C7-96B9-42DC-A30D-D1017644B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</a:rPr>
              <a:t>THE STRUCTURE </a:t>
            </a:r>
            <a:br>
              <a:rPr lang="tr-TR" sz="3600" b="1" dirty="0">
                <a:latin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</a:rPr>
              <a:t>OF THE TURKISH FINANCIAL SYSTEM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AEB9C8-3407-4E61-89DB-FE1BCEF5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3731"/>
            <a:ext cx="7886700" cy="492426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There are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five primary regulatory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supervisory institutions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using public authority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the Turkish Financial System. 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5F1B2F-ABA3-4A0F-953A-8B9B034E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68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519674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0AB4C7-96B9-42DC-A30D-D1017644B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</a:rPr>
              <a:t>THE STRUCTURE </a:t>
            </a:r>
            <a:br>
              <a:rPr lang="tr-TR" sz="3600" b="1" dirty="0">
                <a:latin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</a:rPr>
              <a:t>OF THE TURKISH FINANCIAL SYSTEM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AEB9C8-3407-4E61-89DB-FE1BCEF5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43791"/>
            <a:ext cx="7886700" cy="501421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They are: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indent="-360363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CBRT, 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indent="-360363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Banking Regulation and Supervision Agency (BRSA), 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indent="-360363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Capital Market Board (CMB), 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indent="-360363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Savings Deposit Insurance Fund (SDIF)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indent="-360363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latin typeface="Calibri" panose="020F0502020204030204" pitchFamily="34" charset="0"/>
                <a:ea typeface="Century-Light"/>
                <a:cs typeface="Times New Roman" panose="02020603050405020304" pitchFamily="18" charset="0"/>
              </a:rPr>
              <a:t>Insurance and Private Pension Regulation and Supervision Agency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5F1B2F-ABA3-4A0F-953A-8B9B034E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69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1164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EA0A6E0F-79BE-42D2-B779-DB9BCA21F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4869656"/>
          </a:xfrm>
        </p:spPr>
        <p:txBody>
          <a:bodyPr>
            <a:normAutofit/>
          </a:bodyPr>
          <a:lstStyle/>
          <a:p>
            <a:pPr marL="257175" indent="-257175" algn="ctr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Financial Intermediaries </a:t>
            </a:r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(Institutions)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4F6501B-C309-479B-9318-471A439FA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64471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0AB4C7-96B9-42DC-A30D-D1017644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49287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The Central Bank of </a:t>
            </a:r>
            <a:r>
              <a:rPr lang="tr-TR" sz="3600" b="1" dirty="0">
                <a:latin typeface="+mn-lt"/>
              </a:rPr>
              <a:t>                                                             </a:t>
            </a:r>
            <a:r>
              <a:rPr lang="en-US" sz="3600" b="1" dirty="0">
                <a:latin typeface="+mn-lt"/>
              </a:rPr>
              <a:t>the Republic of Turkey </a:t>
            </a:r>
            <a:r>
              <a:rPr lang="tr-TR" sz="3600" b="1" dirty="0">
                <a:latin typeface="+mn-lt"/>
              </a:rPr>
              <a:t>                                     </a:t>
            </a:r>
            <a:r>
              <a:rPr lang="en-US" sz="3600" b="1" dirty="0">
                <a:latin typeface="+mn-lt"/>
              </a:rPr>
              <a:t>(CBRT)</a:t>
            </a:r>
            <a:endParaRPr lang="tr-TR" sz="3600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5F1B2F-ABA3-4A0F-953A-8B9B034E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70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307488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0AB4C7-96B9-42DC-A30D-D1017644B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The Central Bank of the Republic </a:t>
            </a:r>
            <a:r>
              <a:rPr lang="tr-TR" sz="3600" b="1" dirty="0">
                <a:latin typeface="+mn-lt"/>
              </a:rPr>
              <a:t>                       </a:t>
            </a:r>
            <a:r>
              <a:rPr lang="en-US" sz="3600" b="1" dirty="0">
                <a:latin typeface="+mn-lt"/>
              </a:rPr>
              <a:t>of Turkey (CBRT) </a:t>
            </a:r>
            <a:endParaRPr lang="tr-TR" sz="3600" b="1" dirty="0">
              <a:latin typeface="+mn-lt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AEB9C8-3407-4E61-89DB-FE1BCEF5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08683"/>
            <a:ext cx="7886700" cy="484931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CBRT is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primary monetary authority in Turkey.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addition to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its role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 lender of last resort for banks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it has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authority for regulation and supervision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of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deposits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required reserves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5F1B2F-ABA3-4A0F-953A-8B9B034E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71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806038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0AB4C7-96B9-42DC-A30D-D1017644B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The Central Bank of the Republic </a:t>
            </a:r>
            <a:r>
              <a:rPr lang="tr-TR" sz="3600" b="1" dirty="0">
                <a:latin typeface="+mn-lt"/>
              </a:rPr>
              <a:t>                       </a:t>
            </a:r>
            <a:r>
              <a:rPr lang="en-US" sz="3600" b="1" dirty="0">
                <a:latin typeface="+mn-lt"/>
              </a:rPr>
              <a:t>of Turkey (CBRT) 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AEB9C8-3407-4E61-89DB-FE1BCEF5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38663"/>
            <a:ext cx="7886700" cy="4819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assigned to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regulatory measures with respect to money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foreign exchange markets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to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monitor the financial markets.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Helvetica-Light"/>
              </a:rPr>
              <a:t> authorized by law to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Helvetica-Light"/>
              </a:rPr>
              <a:t> make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Helvetica-Light"/>
              </a:rPr>
              <a:t>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Helvetica-Light"/>
              </a:rPr>
              <a:t>all legal and technical arrangements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Helvetica-Light"/>
              </a:rPr>
              <a:t>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Helvetica-Light"/>
              </a:rPr>
              <a:t>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Helvetica-Light"/>
              </a:rPr>
              <a:t>necessary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Helvetica-Light"/>
              </a:rPr>
              <a:t>to ensure the smooth operation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Helvetica-Light"/>
              </a:rPr>
              <a:t>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Helvetica-Light"/>
              </a:rPr>
              <a:t>of payments systems.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Helvetica-Light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5F1B2F-ABA3-4A0F-953A-8B9B034E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72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160922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0AB4C7-96B9-42DC-A30D-D1017644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119760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The Central Bank of the Republic </a:t>
            </a:r>
            <a:r>
              <a:rPr lang="tr-TR" sz="3600" b="1" dirty="0">
                <a:latin typeface="+mn-lt"/>
              </a:rPr>
              <a:t>                       </a:t>
            </a:r>
            <a:r>
              <a:rPr lang="en-US" sz="3600" b="1" dirty="0">
                <a:latin typeface="+mn-lt"/>
              </a:rPr>
              <a:t>of Turkey (CBRT) 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AEB9C8-3407-4E61-89DB-FE1BCEF5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3948"/>
            <a:ext cx="7886700" cy="525405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75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It is responsible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establishing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payment and securities settlement systems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ensure fast and secure transfer and settlement of funds and securities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for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introducing necessary regulations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ensure the uninterrupted operation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oversight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 systems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5F1B2F-ABA3-4A0F-953A-8B9B034E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73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82769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0AB4C7-96B9-42DC-A30D-D1017644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155416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The Central Bank of the Republic </a:t>
            </a:r>
            <a:r>
              <a:rPr lang="tr-TR" sz="3600" b="1" dirty="0">
                <a:latin typeface="+mn-lt"/>
              </a:rPr>
              <a:t>                       </a:t>
            </a:r>
            <a:r>
              <a:rPr lang="en-US" sz="3600" b="1" dirty="0">
                <a:latin typeface="+mn-lt"/>
              </a:rPr>
              <a:t>of Turkey (CBRT) 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AEB9C8-3407-4E61-89DB-FE1BCEF5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13811"/>
            <a:ext cx="7886700" cy="504419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will discuss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working and functions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the CBRT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 more detail in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Chapter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450"/>
              </a:spcBef>
              <a:spcAft>
                <a:spcPts val="750"/>
              </a:spcAft>
              <a:buNone/>
            </a:pP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5F1B2F-ABA3-4A0F-953A-8B9B034E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74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055921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0AB4C7-96B9-42DC-A30D-D1017644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49287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The Banking Regulation </a:t>
            </a:r>
            <a:br>
              <a:rPr lang="tr-TR" sz="3600" b="1" dirty="0">
                <a:latin typeface="+mn-lt"/>
              </a:rPr>
            </a:br>
            <a:r>
              <a:rPr lang="en-US" sz="3600" b="1" dirty="0">
                <a:latin typeface="+mn-lt"/>
              </a:rPr>
              <a:t>and Supervision Agency (BRSA) </a:t>
            </a:r>
            <a:endParaRPr lang="tr-TR" sz="3600" b="1" dirty="0">
              <a:latin typeface="+mn-lt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5F1B2F-ABA3-4A0F-953A-8B9B034E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75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465175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0AB4C7-96B9-42DC-A30D-D1017644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155416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The Banking Regulation </a:t>
            </a:r>
            <a:br>
              <a:rPr lang="tr-TR" sz="3600" b="1" dirty="0">
                <a:latin typeface="+mn-lt"/>
              </a:rPr>
            </a:br>
            <a:r>
              <a:rPr lang="en-US" sz="3600" b="1" dirty="0">
                <a:latin typeface="+mn-lt"/>
              </a:rPr>
              <a:t>and Supervision Agency (BRSA) </a:t>
            </a:r>
            <a:endParaRPr lang="tr-TR" sz="3600" b="1" dirty="0">
              <a:latin typeface="+mn-lt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AEB9C8-3407-4E61-89DB-FE1BCEF5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13811"/>
            <a:ext cx="7886700" cy="504419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BRSA was established in 1999.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450"/>
              </a:spcBef>
              <a:spcAft>
                <a:spcPts val="750"/>
              </a:spcAft>
              <a:buNone/>
            </a:pP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5F1B2F-ABA3-4A0F-953A-8B9B034E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76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464340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0AB4C7-96B9-42DC-A30D-D1017644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149740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Banking Regulation </a:t>
            </a:r>
            <a:br>
              <a:rPr lang="tr-TR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Supervision Agency (BRSA) 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AEB9C8-3407-4E61-89DB-FE1BCEF5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4306"/>
            <a:ext cx="7886700" cy="4903694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It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 responsible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regulation and supervision of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800100" lvl="2" indent="-3429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banks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nonbank credit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companies</a:t>
            </a:r>
            <a:r>
              <a:rPr lang="tr-TR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(leasing, factoring and consumer finance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companies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with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combined share of about 88%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total assets of the whole Turkish financial system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5F1B2F-ABA3-4A0F-953A-8B9B034E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77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370748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0AB4C7-96B9-42DC-A30D-D1017644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149740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Banking Regulation </a:t>
            </a:r>
            <a:br>
              <a:rPr lang="tr-TR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Supervision Agency (BRSA) 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AEB9C8-3407-4E61-89DB-FE1BCEF5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33929"/>
            <a:ext cx="7886700" cy="522407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750"/>
              </a:spcAft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share of the banking sector is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about 86%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share of the nonbank credit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companies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about 2%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(see, Table 2.1).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5F1B2F-ABA3-4A0F-953A-8B9B034E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78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196437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0AB4C7-96B9-42DC-A30D-D1017644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149740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Banking Regulation </a:t>
            </a:r>
            <a:br>
              <a:rPr lang="tr-TR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Supervision Agency (BRSA) 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AEB9C8-3407-4E61-89DB-FE1BCEF5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33929"/>
            <a:ext cx="7886700" cy="522407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While </a:t>
            </a:r>
            <a:r>
              <a:rPr lang="en-US" sz="3200" dirty="0">
                <a:solidFill>
                  <a:srgbClr val="0070C0"/>
                </a:solidFill>
              </a:rPr>
              <a:t>the CBRT monitors financial markets and analyze</a:t>
            </a:r>
            <a:r>
              <a:rPr lang="tr-TR" sz="3200" dirty="0">
                <a:solidFill>
                  <a:srgbClr val="0070C0"/>
                </a:solidFill>
              </a:rPr>
              <a:t>s</a:t>
            </a:r>
            <a:r>
              <a:rPr lang="en-US" sz="3200" dirty="0">
                <a:solidFill>
                  <a:srgbClr val="0070C0"/>
                </a:solidFill>
              </a:rPr>
              <a:t> financial developments constituting </a:t>
            </a:r>
            <a:r>
              <a:rPr lang="tr-TR" sz="3200" dirty="0">
                <a:solidFill>
                  <a:srgbClr val="0070C0"/>
                </a:solidFill>
              </a:rPr>
              <a:t>a </a:t>
            </a:r>
            <a:r>
              <a:rPr lang="en-US" sz="3200" dirty="0">
                <a:solidFill>
                  <a:srgbClr val="0070C0"/>
                </a:solidFill>
              </a:rPr>
              <a:t>threat</a:t>
            </a:r>
            <a:r>
              <a:rPr lang="en-US" sz="3200" dirty="0"/>
              <a:t> for </a:t>
            </a:r>
            <a:r>
              <a:rPr lang="en-US" sz="3200" u="sng" dirty="0">
                <a:solidFill>
                  <a:srgbClr val="0070C0"/>
                </a:solidFill>
              </a:rPr>
              <a:t>the whole system</a:t>
            </a:r>
            <a:r>
              <a:rPr lang="en-US" sz="3200" u="sng" dirty="0"/>
              <a:t> </a:t>
            </a:r>
            <a:r>
              <a:rPr lang="tr-TR" sz="3200" u="sng" dirty="0"/>
              <a:t>                       </a:t>
            </a:r>
            <a:r>
              <a:rPr lang="en-US" sz="3200" dirty="0">
                <a:solidFill>
                  <a:srgbClr val="0070C0"/>
                </a:solidFill>
              </a:rPr>
              <a:t>the BRSA is the main responsibility authority </a:t>
            </a:r>
            <a:r>
              <a:rPr lang="en-US" sz="3200" dirty="0"/>
              <a:t>for </a:t>
            </a:r>
            <a:r>
              <a:rPr lang="en-US" sz="3200" u="sng" dirty="0">
                <a:solidFill>
                  <a:srgbClr val="0070C0"/>
                </a:solidFill>
              </a:rPr>
              <a:t>banking</a:t>
            </a:r>
            <a:r>
              <a:rPr lang="en-US" sz="3200" dirty="0">
                <a:solidFill>
                  <a:srgbClr val="0070C0"/>
                </a:solidFill>
              </a:rPr>
              <a:t>.</a:t>
            </a:r>
            <a:r>
              <a:rPr lang="en-US" sz="3200" dirty="0"/>
              <a:t> </a:t>
            </a:r>
            <a:endParaRPr lang="tr-TR" sz="3200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5F1B2F-ABA3-4A0F-953A-8B9B034E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79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5423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1D5899-703F-4180-9C11-73BBA372C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Financial Intermediaries (Institutions)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F9FA3A-0731-4F4C-B56A-2C74E83F0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47439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Financial intermediaries are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institutions providing intermediation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between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savers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borrowers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They borrow funds from lenders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lend these funds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those who need them.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5F2524F-21E5-4BD7-B555-1715ABF3F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160099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0AB4C7-96B9-42DC-A30D-D1017644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149740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Banking Regulation </a:t>
            </a:r>
            <a:br>
              <a:rPr lang="tr-TR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Supervision Agency (BRSA) 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AEB9C8-3407-4E61-89DB-FE1BCEF5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33929"/>
            <a:ext cx="7886700" cy="522407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In other words, </a:t>
            </a:r>
            <a:r>
              <a:rPr lang="tr-TR" sz="3200" dirty="0"/>
              <a:t>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the CBRT essentially deals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</a:t>
            </a:r>
            <a:r>
              <a:rPr lang="en-US" sz="3200" dirty="0"/>
              <a:t>with</a:t>
            </a:r>
            <a:r>
              <a:rPr lang="en-US" sz="3200" dirty="0">
                <a:solidFill>
                  <a:srgbClr val="0070C0"/>
                </a:solidFill>
              </a:rPr>
              <a:t> the overall health of the system</a:t>
            </a:r>
            <a:r>
              <a:rPr lang="en-US" sz="3200" dirty="0"/>
              <a:t>, </a:t>
            </a:r>
            <a:r>
              <a:rPr lang="tr-TR" sz="3200" dirty="0"/>
              <a:t>               </a:t>
            </a:r>
            <a:r>
              <a:rPr lang="en-US" sz="3200" dirty="0"/>
              <a:t>instead of </a:t>
            </a:r>
            <a:r>
              <a:rPr lang="en-US" sz="3200" dirty="0">
                <a:solidFill>
                  <a:srgbClr val="0070C0"/>
                </a:solidFill>
              </a:rPr>
              <a:t>individual financial institutions </a:t>
            </a:r>
            <a:r>
              <a:rPr lang="en-US" sz="3200" dirty="0"/>
              <a:t>that </a:t>
            </a:r>
            <a:r>
              <a:rPr lang="en-US" sz="3200" dirty="0">
                <a:solidFill>
                  <a:srgbClr val="0070C0"/>
                </a:solidFill>
              </a:rPr>
              <a:t>come under the scope of the BRSA.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5F1B2F-ABA3-4A0F-953A-8B9B034E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80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548902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4CB18D-600F-419A-AAD2-472189274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7481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b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Table 2.1 </a:t>
            </a:r>
            <a:br>
              <a:rPr lang="tr-TR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Asset Structure </a:t>
            </a:r>
            <a:br>
              <a:rPr lang="tr-TR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the Turkish Financial System as of June 202</a:t>
            </a:r>
            <a:r>
              <a:rPr lang="tr-TR" sz="28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br>
              <a:rPr lang="tr-TR" sz="28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800" dirty="0">
              <a:solidFill>
                <a:srgbClr val="C00000"/>
              </a:solidFill>
            </a:endParaRPr>
          </a:p>
        </p:txBody>
      </p:sp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8C3E81E8-F0A4-40E4-A1EE-DD33775703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7856387"/>
              </p:ext>
            </p:extLst>
          </p:nvPr>
        </p:nvGraphicFramePr>
        <p:xfrm>
          <a:off x="0" y="1377482"/>
          <a:ext cx="9143999" cy="5480517"/>
        </p:xfrm>
        <a:graphic>
          <a:graphicData uri="http://schemas.openxmlformats.org/drawingml/2006/table">
            <a:tbl>
              <a:tblPr firstRow="1" firstCol="1" bandRow="1"/>
              <a:tblGrid>
                <a:gridCol w="4109358">
                  <a:extLst>
                    <a:ext uri="{9D8B030D-6E8A-4147-A177-3AD203B41FA5}">
                      <a16:colId xmlns:a16="http://schemas.microsoft.com/office/drawing/2014/main" val="1529788698"/>
                    </a:ext>
                  </a:extLst>
                </a:gridCol>
                <a:gridCol w="1761872">
                  <a:extLst>
                    <a:ext uri="{9D8B030D-6E8A-4147-A177-3AD203B41FA5}">
                      <a16:colId xmlns:a16="http://schemas.microsoft.com/office/drawing/2014/main" val="2928926748"/>
                    </a:ext>
                  </a:extLst>
                </a:gridCol>
                <a:gridCol w="1761872">
                  <a:extLst>
                    <a:ext uri="{9D8B030D-6E8A-4147-A177-3AD203B41FA5}">
                      <a16:colId xmlns:a16="http://schemas.microsoft.com/office/drawing/2014/main" val="1417630373"/>
                    </a:ext>
                  </a:extLst>
                </a:gridCol>
                <a:gridCol w="1510897">
                  <a:extLst>
                    <a:ext uri="{9D8B030D-6E8A-4147-A177-3AD203B41FA5}">
                      <a16:colId xmlns:a16="http://schemas.microsoft.com/office/drawing/2014/main" val="3708858634"/>
                    </a:ext>
                  </a:extLst>
                </a:gridCol>
              </a:tblGrid>
              <a:tr h="75129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Assets</a:t>
                      </a:r>
                      <a:endParaRPr lang="tr-TR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(Billion liras)</a:t>
                      </a:r>
                      <a:endParaRPr lang="tr-TR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Sectoral shares</a:t>
                      </a:r>
                      <a:endParaRPr lang="tr-TR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(Percent)</a:t>
                      </a:r>
                      <a:endParaRPr lang="tr-TR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Percentage</a:t>
                      </a:r>
                      <a:endParaRPr lang="tr-TR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of GDP</a:t>
                      </a:r>
                      <a:endParaRPr lang="tr-TR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184022"/>
                  </a:ext>
                </a:extLst>
              </a:tr>
              <a:tr h="13426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Banks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Deposits Banks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Development and Investment Banks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Participation Banks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6,730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5,770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85.7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73.4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113.9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97.7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897561"/>
                  </a:ext>
                </a:extLst>
              </a:tr>
              <a:tr h="13726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Nonbank Financial Institutions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</a:t>
                      </a: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Factoring Companies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</a:t>
                      </a: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Leasing Companies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</a:t>
                      </a: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Finance Companies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0.9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18658"/>
                  </a:ext>
                </a:extLst>
              </a:tr>
              <a:tr h="3356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Insurance and Pension Companies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335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318075"/>
                  </a:ext>
                </a:extLst>
              </a:tr>
              <a:tr h="3356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Investment Companies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621195"/>
                  </a:ext>
                </a:extLst>
              </a:tr>
              <a:tr h="3356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Portfolio Management Companies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446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4583636"/>
                  </a:ext>
                </a:extLst>
              </a:tr>
              <a:tr h="3356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Intermediary Institutions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192257"/>
                  </a:ext>
                </a:extLst>
              </a:tr>
              <a:tr h="3356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Asset Management Companies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531999"/>
                  </a:ext>
                </a:extLst>
              </a:tr>
              <a:tr h="3356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7,858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100.0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133.0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662716"/>
                  </a:ext>
                </a:extLst>
              </a:tr>
            </a:tbl>
          </a:graphicData>
        </a:graphic>
      </p:graphicFrame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4E55383-0FA9-449A-A7AA-4B4BFB461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81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892282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0AB4C7-96B9-42DC-A30D-D1017644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672147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Capital Market Board </a:t>
            </a:r>
            <a:br>
              <a:rPr lang="tr-TR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(CMB)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tr-TR" sz="3600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5F1B2F-ABA3-4A0F-953A-8B9B034E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82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485080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0AB4C7-96B9-42DC-A30D-D1017644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149740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Capital Market Board </a:t>
            </a:r>
            <a:br>
              <a:rPr lang="tr-TR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(CMB)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AEB9C8-3407-4E61-89DB-FE1BCEF5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13810"/>
            <a:ext cx="7886700" cy="504419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75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CMB was established in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1981.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75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has the authority and responsibility to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regulate and supervise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exchanges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(stock exchanges and the exchanges on which precious minerals and stones are traded),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financial intermediaries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investment funds and companies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450"/>
              </a:spcBef>
              <a:spcAft>
                <a:spcPts val="750"/>
              </a:spcAft>
              <a:buNone/>
            </a:pP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5F1B2F-ABA3-4A0F-953A-8B9B034E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83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056837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0AB4C7-96B9-42DC-A30D-D1017644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149740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Capital Market Board </a:t>
            </a:r>
            <a:br>
              <a:rPr lang="tr-TR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(CMB)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AEB9C8-3407-4E61-89DB-FE1BCEF5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13810"/>
            <a:ext cx="7886700" cy="504419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75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Its main objectives are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fair and orderly functioning of the markets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protecting the rights of investors.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450"/>
              </a:spcBef>
              <a:spcAft>
                <a:spcPts val="750"/>
              </a:spcAft>
              <a:buNone/>
            </a:pP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5F1B2F-ABA3-4A0F-953A-8B9B034E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84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980262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0AB4C7-96B9-42DC-A30D-D1017644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149740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Capital Market Board </a:t>
            </a:r>
            <a:br>
              <a:rPr lang="tr-TR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(CMB)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AEB9C8-3407-4E61-89DB-FE1BCEF5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13810"/>
            <a:ext cx="7886700" cy="504419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75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CMB is authorized in and responsible for the following areas:</a:t>
            </a:r>
          </a:p>
          <a:p>
            <a:pPr lvl="1">
              <a:lnSpc>
                <a:spcPct val="100000"/>
              </a:lnSpc>
              <a:spcBef>
                <a:spcPts val="450"/>
              </a:spcBef>
              <a:spcAft>
                <a:spcPts val="75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regulation and supervision of the securities markets and institutions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>
              <a:lnSpc>
                <a:spcPct val="100000"/>
              </a:lnSpc>
              <a:spcBef>
                <a:spcPts val="450"/>
              </a:spcBef>
              <a:spcAft>
                <a:spcPts val="75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determination of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operational principles of the capital markets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>
              <a:lnSpc>
                <a:spcPct val="100000"/>
              </a:lnSpc>
              <a:spcBef>
                <a:spcPts val="450"/>
              </a:spcBef>
              <a:spcAft>
                <a:spcPts val="75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protection of the rights and interests of the investors.</a:t>
            </a:r>
          </a:p>
          <a:p>
            <a:pPr marL="0" indent="0">
              <a:lnSpc>
                <a:spcPct val="100000"/>
              </a:lnSpc>
              <a:spcBef>
                <a:spcPts val="450"/>
              </a:spcBef>
              <a:spcAft>
                <a:spcPts val="750"/>
              </a:spcAft>
              <a:buNone/>
            </a:pP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5F1B2F-ABA3-4A0F-953A-8B9B034E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85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160138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0AB4C7-96B9-42DC-A30D-D1017644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149740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Capital Market Board </a:t>
            </a:r>
            <a:br>
              <a:rPr lang="tr-TR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(CMB)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AEB9C8-3407-4E61-89DB-FE1BCEF5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13810"/>
            <a:ext cx="7886700" cy="504419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areas within the responsibility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CMB may be classified into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three main groups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primary markets,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secondary markets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financial intermediation.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450"/>
              </a:spcBef>
              <a:spcAft>
                <a:spcPts val="750"/>
              </a:spcAft>
              <a:buNone/>
            </a:pP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5F1B2F-ABA3-4A0F-953A-8B9B034E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86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545944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0AB4C7-96B9-42DC-A30D-D1017644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149740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Capital Market Board </a:t>
            </a:r>
            <a:br>
              <a:rPr lang="tr-TR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(CMB)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AEB9C8-3407-4E61-89DB-FE1BCEF5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13810"/>
            <a:ext cx="7886700" cy="504419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CMB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registers the securities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offered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the public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is responsible for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regulation and supervision of this entire process. </a:t>
            </a:r>
          </a:p>
          <a:p>
            <a:pPr marL="0" indent="0">
              <a:lnSpc>
                <a:spcPct val="100000"/>
              </a:lnSpc>
              <a:spcBef>
                <a:spcPts val="450"/>
              </a:spcBef>
              <a:spcAft>
                <a:spcPts val="750"/>
              </a:spcAft>
              <a:buNone/>
            </a:pP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5F1B2F-ABA3-4A0F-953A-8B9B034E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87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663664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0AB4C7-96B9-42DC-A30D-D1017644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149740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Capital Market Board </a:t>
            </a:r>
            <a:br>
              <a:rPr lang="tr-TR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(CMB)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AEB9C8-3407-4E61-89DB-FE1BCEF5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13810"/>
            <a:ext cx="7886700" cy="504419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75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CMB has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authority and responsibility to supervise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both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organization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operation of the stock exchanges.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450"/>
              </a:spcBef>
              <a:spcAft>
                <a:spcPts val="750"/>
              </a:spcAft>
              <a:buNone/>
            </a:pP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5F1B2F-ABA3-4A0F-953A-8B9B034E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88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20601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0AB4C7-96B9-42DC-A30D-D1017644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149740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Capital Market Board </a:t>
            </a:r>
            <a:br>
              <a:rPr lang="tr-TR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(CMB)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AEB9C8-3407-4E61-89DB-FE1BCEF5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13810"/>
            <a:ext cx="7886700" cy="504419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 the regulatory and supervisory authority for the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establishment and functioning of the exchanges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which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precious minerals and stones are traded.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authorized to set the rules and principles for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establishment of the futures and option markets.</a:t>
            </a:r>
          </a:p>
          <a:p>
            <a:pPr marL="0" indent="0">
              <a:lnSpc>
                <a:spcPct val="100000"/>
              </a:lnSpc>
              <a:spcBef>
                <a:spcPts val="450"/>
              </a:spcBef>
              <a:spcAft>
                <a:spcPts val="750"/>
              </a:spcAft>
              <a:buNone/>
            </a:pP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5F1B2F-ABA3-4A0F-953A-8B9B034E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89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2871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1D5899-703F-4180-9C11-73BBA372C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1495052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Financial Intermediaries (Institutions)</a:t>
            </a:r>
            <a:b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F9FA3A-0731-4F4C-B56A-2C74E83F0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61883"/>
            <a:ext cx="7886700" cy="479611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Financial intermediaries include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banks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other depository institutions,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69875" indent="-269875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contractual saving institutions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(insurance companies, pension funds,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government retirement funds)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69875" indent="-269875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investment intermediaries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(finance companies and mutual funds).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5F2524F-21E5-4BD7-B555-1715ABF3F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763776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0AB4C7-96B9-42DC-A30D-D1017644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149740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Capital Market Board </a:t>
            </a:r>
            <a:br>
              <a:rPr lang="tr-TR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(CMB)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AEB9C8-3407-4E61-89DB-FE1BCEF5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13810"/>
            <a:ext cx="7886700" cy="504419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750"/>
              </a:spcAft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capital market institutions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Intermediary Institutions,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Investment Companies,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Mutual Funds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Other institutions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which are regulated by the CMB.</a:t>
            </a:r>
          </a:p>
          <a:p>
            <a:pPr marL="0" indent="0">
              <a:lnSpc>
                <a:spcPct val="100000"/>
              </a:lnSpc>
              <a:spcBef>
                <a:spcPts val="450"/>
              </a:spcBef>
              <a:spcAft>
                <a:spcPts val="750"/>
              </a:spcAft>
              <a:buNone/>
            </a:pP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5F1B2F-ABA3-4A0F-953A-8B9B034E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90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854257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0AB4C7-96B9-42DC-A30D-D1017644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672147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Savings Deposit Insurance Fund (SDIF)</a:t>
            </a:r>
            <a:endParaRPr lang="tr-TR" sz="3600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5F1B2F-ABA3-4A0F-953A-8B9B034E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91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325143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0AB4C7-96B9-42DC-A30D-D1017644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149740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Savings Deposit Insurance Fund (SDIF)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AEB9C8-3407-4E61-89DB-FE1BCEF5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4306"/>
            <a:ext cx="7886700" cy="490369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450"/>
              </a:spcBef>
              <a:spcAft>
                <a:spcPts val="75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Savings Deposit Insurance Fund (SDIF)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 assigned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insuring saving deposits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the resolution of the banks that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 transferred to the Fund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banks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with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revoked operating license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tr-TR" sz="32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750"/>
              </a:spcAft>
            </a:pP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5F1B2F-ABA3-4A0F-953A-8B9B034E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92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98596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0AB4C7-96B9-42DC-A30D-D1017644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149740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Savings Deposit Insurance Fund (SDIF)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AEB9C8-3407-4E61-89DB-FE1BCEF5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4306"/>
            <a:ext cx="7886700" cy="490369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first legal regulation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the protection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savings deposit in </a:t>
            </a:r>
            <a:r>
              <a:rPr lang="en-US" sz="32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Türkiye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was made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1933.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Accordingly,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deposit of banks in the CBRT as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reserve ratio on deposits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 accepted as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provision for the savings deposit accounts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opened in the respective banks. 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750"/>
              </a:spcAft>
            </a:pP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5F1B2F-ABA3-4A0F-953A-8B9B034E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93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215212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0AB4C7-96B9-42DC-A30D-D1017644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149740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Savings Deposit Insurance Fund (SDIF)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AEB9C8-3407-4E61-89DB-FE1BCEF5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4306"/>
            <a:ext cx="7886700" cy="490369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Savings Deposit Insurance Fund (SDIF) was established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1983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within the CBRT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insure the savings deposit.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1999, the SDIF’s authority and administration were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transferred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CBRT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BRSA.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750"/>
              </a:spcAft>
            </a:pP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5F1B2F-ABA3-4A0F-953A-8B9B034E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94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912238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0AB4C7-96B9-42DC-A30D-D1017644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149740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Savings Deposit Insurance Fund (SDIF)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AEB9C8-3407-4E61-89DB-FE1BCEF5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4306"/>
            <a:ext cx="7886700" cy="490369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2003,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SDIF was given an autonomous status.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2005,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its authorities were expanded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it was entrusted with the authority to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designate the coverage and limit of insured deposit specified by the BRSA. </a:t>
            </a:r>
          </a:p>
          <a:p>
            <a:pPr>
              <a:lnSpc>
                <a:spcPct val="100000"/>
              </a:lnSpc>
              <a:spcBef>
                <a:spcPts val="450"/>
              </a:spcBef>
              <a:spcAft>
                <a:spcPts val="750"/>
              </a:spcAft>
            </a:pP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5F1B2F-ABA3-4A0F-953A-8B9B034E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95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236090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0AB4C7-96B9-42DC-A30D-D1017644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6721475"/>
          </a:xfrm>
        </p:spPr>
        <p:txBody>
          <a:bodyPr>
            <a:normAutofit/>
          </a:bodyPr>
          <a:lstStyle/>
          <a:p>
            <a:pPr algn="ctr"/>
            <a:br>
              <a:rPr lang="tr-TR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</a:t>
            </a:r>
            <a:r>
              <a:rPr lang="en-US" sz="4000" b="1" dirty="0">
                <a:effectLst/>
                <a:latin typeface="Calibri" panose="020F0502020204030204" pitchFamily="34" charset="0"/>
                <a:ea typeface="Century-Light"/>
              </a:rPr>
              <a:t>Insurance and Private Pension </a:t>
            </a:r>
            <a:br>
              <a:rPr lang="tr-TR" sz="4000" b="1" dirty="0">
                <a:effectLst/>
                <a:latin typeface="Calibri" panose="020F0502020204030204" pitchFamily="34" charset="0"/>
                <a:ea typeface="Century-Light"/>
              </a:rPr>
            </a:br>
            <a:r>
              <a:rPr lang="en-US" sz="4000" b="1" dirty="0">
                <a:effectLst/>
                <a:latin typeface="Calibri" panose="020F0502020204030204" pitchFamily="34" charset="0"/>
                <a:ea typeface="Century-Light"/>
              </a:rPr>
              <a:t>Regulation and Supervision Agency</a:t>
            </a:r>
            <a:br>
              <a:rPr lang="tr-TR" sz="3600" b="1" dirty="0">
                <a:effectLst/>
                <a:latin typeface="Calibri" panose="020F0502020204030204" pitchFamily="34" charset="0"/>
                <a:ea typeface="Century-Light"/>
              </a:rPr>
            </a:br>
            <a:endParaRPr lang="tr-TR" sz="3600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5F1B2F-ABA3-4A0F-953A-8B9B034E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96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730566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0AB4C7-96B9-42DC-A30D-D1017644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1497404"/>
          </a:xfrm>
        </p:spPr>
        <p:txBody>
          <a:bodyPr>
            <a:normAutofit fontScale="90000"/>
          </a:bodyPr>
          <a:lstStyle/>
          <a:p>
            <a:pPr algn="ctr"/>
            <a:br>
              <a:rPr lang="tr-TR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</a:t>
            </a:r>
            <a:r>
              <a:rPr lang="en-US" sz="4000" b="1" dirty="0">
                <a:effectLst/>
                <a:latin typeface="Calibri" panose="020F0502020204030204" pitchFamily="34" charset="0"/>
                <a:ea typeface="Century-Light"/>
              </a:rPr>
              <a:t>Insurance and Private Pension </a:t>
            </a:r>
            <a:br>
              <a:rPr lang="tr-TR" sz="4000" b="1" dirty="0">
                <a:effectLst/>
                <a:latin typeface="Calibri" panose="020F0502020204030204" pitchFamily="34" charset="0"/>
                <a:ea typeface="Century-Light"/>
              </a:rPr>
            </a:br>
            <a:r>
              <a:rPr lang="en-US" sz="4000" b="1" dirty="0">
                <a:effectLst/>
                <a:latin typeface="Calibri" panose="020F0502020204030204" pitchFamily="34" charset="0"/>
                <a:ea typeface="Century-Light"/>
              </a:rPr>
              <a:t>Regulation and Supervision Agency</a:t>
            </a:r>
            <a:br>
              <a:rPr lang="tr-TR" sz="3600" b="1" dirty="0">
                <a:effectLst/>
                <a:latin typeface="Calibri" panose="020F0502020204030204" pitchFamily="34" charset="0"/>
                <a:ea typeface="Century-Light"/>
              </a:rPr>
            </a:b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AEB9C8-3407-4E61-89DB-FE1BCEF55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13810"/>
            <a:ext cx="7886700" cy="504419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</a:t>
            </a:r>
            <a:r>
              <a:rPr lang="en-US" sz="3200" dirty="0">
                <a:latin typeface="Calibri" panose="020F0502020204030204" pitchFamily="34" charset="0"/>
                <a:ea typeface="Century-Light"/>
                <a:cs typeface="Calibri" panose="020F0502020204030204" pitchFamily="34" charset="0"/>
              </a:rPr>
              <a:t>Insurance and Private Pension Regulation and Supervision Agency</a:t>
            </a:r>
            <a:r>
              <a:rPr lang="tr-TR" sz="3200" dirty="0">
                <a:latin typeface="Calibri" panose="020F0502020204030204" pitchFamily="34" charset="0"/>
                <a:ea typeface="Century-Light"/>
                <a:cs typeface="Calibri" panose="020F0502020204030204" pitchFamily="34" charset="0"/>
              </a:rPr>
              <a:t> was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Century-Light"/>
                <a:cs typeface="Calibri" panose="020F0502020204030204" pitchFamily="34" charset="0"/>
              </a:rPr>
              <a:t>established in 2019.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sz="3200" dirty="0">
                <a:latin typeface="Calibri" panose="020F0502020204030204" pitchFamily="34" charset="0"/>
                <a:ea typeface="Century-Light"/>
                <a:cs typeface="Calibri" panose="020F0502020204030204" pitchFamily="34" charset="0"/>
              </a:rPr>
              <a:t>It </a:t>
            </a:r>
            <a:r>
              <a:rPr lang="en-US" sz="3200" dirty="0">
                <a:latin typeface="Calibri" panose="020F0502020204030204" pitchFamily="34" charset="0"/>
                <a:ea typeface="Century-Light"/>
                <a:cs typeface="Calibri" panose="020F0502020204030204" pitchFamily="34" charset="0"/>
              </a:rPr>
              <a:t>is responsible </a:t>
            </a:r>
            <a:r>
              <a:rPr lang="tr-TR" sz="3200" dirty="0">
                <a:latin typeface="Calibri" panose="020F0502020204030204" pitchFamily="34" charset="0"/>
                <a:ea typeface="Century-Light"/>
                <a:cs typeface="Calibri" panose="020F0502020204030204" pitchFamily="34" charset="0"/>
              </a:rPr>
              <a:t>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Century-Light"/>
                <a:cs typeface="Calibri" panose="020F0502020204030204" pitchFamily="34" charset="0"/>
              </a:rPr>
              <a:t>for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regulation and supervision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insurance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private pension companies.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5F1B2F-ABA3-4A0F-953A-8B9B034E5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97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533853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5B07B3-3415-444D-8697-E238B0515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Other institutions that are related </a:t>
            </a:r>
            <a:r>
              <a:rPr lang="tr-TR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</a:t>
            </a: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the financial system indirectly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1124E4-7EAF-4D65-BE9D-A7D5775ED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51673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Beside these direct regulatory and supervisory institutions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there are institutions related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the financial system indirectly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but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with significant effects on it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tr-T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Most important among them are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Treasury and Finance Ministry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Trade Ministry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Competition Authority.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CDF1056-4F7B-4995-B0CF-160DDA036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98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145715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5B07B3-3415-444D-8697-E238B0515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Other institutions that are related </a:t>
            </a:r>
            <a:r>
              <a:rPr lang="tr-TR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</a:t>
            </a: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the financial system indirectly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1124E4-7EAF-4D65-BE9D-A7D5775ED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51673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It is known that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taxing is used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 both </a:t>
            </a:r>
            <a:r>
              <a:rPr lang="tr-T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 incentive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deterrent instrument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</a:t>
            </a:r>
            <a:r>
              <a:rPr lang="en-US" sz="32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</a:t>
            </a:r>
            <a:r>
              <a:rPr lang="en-US" sz="320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financial system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because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taxes are a significant component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the costs of intermediary services.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regulations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Trade Ministry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protecting consumer rights </a:t>
            </a:r>
            <a:r>
              <a:rPr lang="tr-TR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 binding also </a:t>
            </a:r>
            <a:r>
              <a:rPr lang="tr-T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financial institutions. </a:t>
            </a:r>
            <a:endParaRPr lang="tr-TR" sz="3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CDF1056-4F7B-4995-B0CF-160DDA036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1252E-8833-4CCF-AE60-9B37B1A8E51C}" type="slidenum">
              <a:rPr lang="tr-TR" smtClean="0"/>
              <a:t>99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014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885</TotalTime>
  <Words>3887</Words>
  <Application>Microsoft Office PowerPoint</Application>
  <PresentationFormat>On-screen Show (4:3)</PresentationFormat>
  <Paragraphs>441</Paragraphs>
  <Slides>101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101</vt:i4>
      </vt:variant>
    </vt:vector>
  </HeadingPairs>
  <TitlesOfParts>
    <vt:vector size="107" baseType="lpstr">
      <vt:lpstr>Arial</vt:lpstr>
      <vt:lpstr>Calibri</vt:lpstr>
      <vt:lpstr>Calibri Light</vt:lpstr>
      <vt:lpstr>Times New Roman</vt:lpstr>
      <vt:lpstr>Wingdings</vt:lpstr>
      <vt:lpstr>Office Teması</vt:lpstr>
      <vt:lpstr>FINANCIAL SYSTEM </vt:lpstr>
      <vt:lpstr>THE STRUCTURE AND FUNCTION  OF FINANCIAL SYSTEM </vt:lpstr>
      <vt:lpstr>THE STRUCTURE AND FUNCTION  OF FINANCIAL SYSTEM </vt:lpstr>
      <vt:lpstr>THE STRUCTURE AND FUNCTION  OF FINANCIAL SYSTEM </vt:lpstr>
      <vt:lpstr>Financial Markets </vt:lpstr>
      <vt:lpstr>Financial Markets</vt:lpstr>
      <vt:lpstr> Financial Intermediaries  (Institutions) </vt:lpstr>
      <vt:lpstr> Financial Intermediaries (Institutions) </vt:lpstr>
      <vt:lpstr> Financial Intermediaries (Institutions) </vt:lpstr>
      <vt:lpstr> Financial Intermediaries (Institutions) </vt:lpstr>
      <vt:lpstr> Financial Intermediaries (Institutions) </vt:lpstr>
      <vt:lpstr>Regulatory and 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 Regulatory  and Supervisory Institutions </vt:lpstr>
      <vt:lpstr>The Function  of Financial System </vt:lpstr>
      <vt:lpstr>The Function  of Financial System</vt:lpstr>
      <vt:lpstr>The Function  of Financial System</vt:lpstr>
      <vt:lpstr>The Function  of Financial System</vt:lpstr>
      <vt:lpstr>The Function  of Financial System</vt:lpstr>
      <vt:lpstr>The Function  of Financial System</vt:lpstr>
      <vt:lpstr>The Function  of Financial System</vt:lpstr>
      <vt:lpstr>The Function  of Financial System</vt:lpstr>
      <vt:lpstr>The Function  of Financial System</vt:lpstr>
      <vt:lpstr>The Function  of Financial System</vt:lpstr>
      <vt:lpstr>The Function  of Financial System</vt:lpstr>
      <vt:lpstr>The Function  of Financial System</vt:lpstr>
      <vt:lpstr>The Function  of Financial System</vt:lpstr>
      <vt:lpstr>The Function  of Financial System</vt:lpstr>
      <vt:lpstr>The Function  of Financial System</vt:lpstr>
      <vt:lpstr>THE STRUCTURE OF  THE TURKISH FINANCIAL SYSTEM  </vt:lpstr>
      <vt:lpstr>THE STRUCTURE  OF THE TURKISH FINANCIAL SYSTEM</vt:lpstr>
      <vt:lpstr>THE STRUCTURE  OF THE TURKISH FINANCIAL SYSTEM</vt:lpstr>
      <vt:lpstr>THE STRUCTURE  OF THE TURKISH FINANCIAL SYSTEM</vt:lpstr>
      <vt:lpstr>THE STRUCTURE  OF THE TURKISH FINANCIAL SYSTEM</vt:lpstr>
      <vt:lpstr>The Central Bank of                                                              the Republic of Turkey                                      (CBRT)</vt:lpstr>
      <vt:lpstr>The Central Bank of the Republic                        of Turkey (CBRT) </vt:lpstr>
      <vt:lpstr>The Central Bank of the Republic                        of Turkey (CBRT) </vt:lpstr>
      <vt:lpstr>The Central Bank of the Republic                        of Turkey (CBRT) </vt:lpstr>
      <vt:lpstr>The Central Bank of the Republic                        of Turkey (CBRT) </vt:lpstr>
      <vt:lpstr>The Banking Regulation  and Supervision Agency (BRSA) </vt:lpstr>
      <vt:lpstr>The Banking Regulation  and Supervision Agency (BRSA) </vt:lpstr>
      <vt:lpstr>The Banking Regulation  and Supervision Agency (BRSA) </vt:lpstr>
      <vt:lpstr>The Banking Regulation  and Supervision Agency (BRSA) </vt:lpstr>
      <vt:lpstr>The Banking Regulation  and Supervision Agency (BRSA) </vt:lpstr>
      <vt:lpstr>The Banking Regulation  and Supervision Agency (BRSA) </vt:lpstr>
      <vt:lpstr> Table 2.1  Asset Structure  of the Turkish Financial System as of June 2021 </vt:lpstr>
      <vt:lpstr>The Capital Market Board  (CMB) </vt:lpstr>
      <vt:lpstr>The Capital Market Board  (CMB) </vt:lpstr>
      <vt:lpstr>The Capital Market Board  (CMB) </vt:lpstr>
      <vt:lpstr>The Capital Market Board  (CMB) </vt:lpstr>
      <vt:lpstr>The Capital Market Board  (CMB) </vt:lpstr>
      <vt:lpstr>The Capital Market Board  (CMB) </vt:lpstr>
      <vt:lpstr>The Capital Market Board  (CMB) </vt:lpstr>
      <vt:lpstr>The Capital Market Board  (CMB) </vt:lpstr>
      <vt:lpstr>The Capital Market Board  (CMB) </vt:lpstr>
      <vt:lpstr>The Savings Deposit Insurance Fund (SDIF)</vt:lpstr>
      <vt:lpstr>The Savings Deposit Insurance Fund (SDIF)</vt:lpstr>
      <vt:lpstr>The Savings Deposit Insurance Fund (SDIF)</vt:lpstr>
      <vt:lpstr>The Savings Deposit Insurance Fund (SDIF)</vt:lpstr>
      <vt:lpstr>The Savings Deposit Insurance Fund (SDIF)</vt:lpstr>
      <vt:lpstr> The Insurance and Private Pension  Regulation and Supervision Agency </vt:lpstr>
      <vt:lpstr> The Insurance and Private Pension  Regulation and Supervision Agency </vt:lpstr>
      <vt:lpstr>Other institutions that are related                        to the financial system indirectly</vt:lpstr>
      <vt:lpstr>Other institutions that are related                        to the financial system indirectly</vt:lpstr>
      <vt:lpstr>Other institutions that are related                        to the financial system indirectly</vt:lpstr>
      <vt:lpstr>Other institutions that are related                        to the financial system indirectly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SYSTEM </dc:title>
  <dc:creator>del</dc:creator>
  <cp:lastModifiedBy>Mehmet Sezgi</cp:lastModifiedBy>
  <cp:revision>58</cp:revision>
  <dcterms:created xsi:type="dcterms:W3CDTF">2021-09-06T08:40:47Z</dcterms:created>
  <dcterms:modified xsi:type="dcterms:W3CDTF">2023-07-02T14:00:53Z</dcterms:modified>
</cp:coreProperties>
</file>