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331" r:id="rId3"/>
    <p:sldId id="332" r:id="rId4"/>
    <p:sldId id="337" r:id="rId5"/>
    <p:sldId id="338" r:id="rId6"/>
    <p:sldId id="339" r:id="rId7"/>
    <p:sldId id="340" r:id="rId8"/>
    <p:sldId id="341" r:id="rId9"/>
    <p:sldId id="342" r:id="rId10"/>
    <p:sldId id="343" r:id="rId11"/>
    <p:sldId id="344" r:id="rId12"/>
    <p:sldId id="345" r:id="rId13"/>
    <p:sldId id="346" r:id="rId14"/>
    <p:sldId id="347" r:id="rId15"/>
    <p:sldId id="348" r:id="rId16"/>
    <p:sldId id="349" r:id="rId17"/>
    <p:sldId id="350" r:id="rId18"/>
    <p:sldId id="351" r:id="rId19"/>
    <p:sldId id="352" r:id="rId20"/>
    <p:sldId id="353" r:id="rId21"/>
    <p:sldId id="354" r:id="rId22"/>
    <p:sldId id="355" r:id="rId23"/>
    <p:sldId id="356" r:id="rId24"/>
    <p:sldId id="357" r:id="rId25"/>
    <p:sldId id="358" r:id="rId26"/>
    <p:sldId id="359" r:id="rId27"/>
    <p:sldId id="360" r:id="rId28"/>
    <p:sldId id="361" r:id="rId29"/>
    <p:sldId id="362" r:id="rId30"/>
    <p:sldId id="363" r:id="rId31"/>
    <p:sldId id="364" r:id="rId32"/>
    <p:sldId id="365" r:id="rId33"/>
    <p:sldId id="366" r:id="rId34"/>
    <p:sldId id="367" r:id="rId35"/>
    <p:sldId id="368" r:id="rId36"/>
    <p:sldId id="369" r:id="rId37"/>
    <p:sldId id="370" r:id="rId38"/>
    <p:sldId id="371" r:id="rId39"/>
    <p:sldId id="372" r:id="rId40"/>
    <p:sldId id="373" r:id="rId41"/>
    <p:sldId id="374" r:id="rId42"/>
    <p:sldId id="375" r:id="rId43"/>
    <p:sldId id="376" r:id="rId44"/>
    <p:sldId id="377" r:id="rId45"/>
  </p:sldIdLst>
  <p:sldSz cx="9144000" cy="5143500" type="screen16x9"/>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EA77BA5A-5368-4E91-904E-E292BAA6C8BC}">
          <p14:sldIdLst>
            <p14:sldId id="262"/>
            <p14:sldId id="331"/>
            <p14:sldId id="332"/>
            <p14:sldId id="337"/>
            <p14:sldId id="338"/>
            <p14:sldId id="339"/>
            <p14:sldId id="340"/>
            <p14:sldId id="341"/>
            <p14:sldId id="342"/>
            <p14:sldId id="343"/>
            <p14:sldId id="344"/>
            <p14:sldId id="345"/>
            <p14:sldId id="346"/>
            <p14:sldId id="347"/>
            <p14:sldId id="348"/>
            <p14:sldId id="349"/>
            <p14:sldId id="350"/>
            <p14:sldId id="351"/>
            <p14:sldId id="352"/>
            <p14:sldId id="353"/>
            <p14:sldId id="354"/>
            <p14:sldId id="355"/>
            <p14:sldId id="356"/>
            <p14:sldId id="357"/>
            <p14:sldId id="358"/>
            <p14:sldId id="359"/>
            <p14:sldId id="360"/>
            <p14:sldId id="361"/>
            <p14:sldId id="362"/>
            <p14:sldId id="363"/>
            <p14:sldId id="364"/>
            <p14:sldId id="365"/>
            <p14:sldId id="366"/>
            <p14:sldId id="367"/>
            <p14:sldId id="368"/>
            <p14:sldId id="369"/>
            <p14:sldId id="370"/>
            <p14:sldId id="371"/>
            <p14:sldId id="372"/>
            <p14:sldId id="373"/>
            <p14:sldId id="374"/>
            <p14:sldId id="375"/>
            <p14:sldId id="376"/>
            <p14:sldId id="377"/>
          </p14:sldIdLst>
        </p14:section>
      </p14:sectionLst>
    </p:ex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B7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5934"/>
  </p:normalViewPr>
  <p:slideViewPr>
    <p:cSldViewPr>
      <p:cViewPr>
        <p:scale>
          <a:sx n="99" d="100"/>
          <a:sy n="99" d="100"/>
        </p:scale>
        <p:origin x="-498" y="13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597819"/>
            <a:ext cx="7772400" cy="1102519"/>
          </a:xfrm>
        </p:spPr>
        <p:txBody>
          <a:bodyPr/>
          <a:lstStyle/>
          <a:p>
            <a:r>
              <a:rPr lang="tr-TR" dirty="0"/>
              <a:t>Asıl başlık stili için tıklatın</a:t>
            </a:r>
          </a:p>
        </p:txBody>
      </p:sp>
      <p:sp>
        <p:nvSpPr>
          <p:cNvPr id="3" name="Alt Başlık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8B995951-214D-4B44-B3E1-3B95180AFC97}" type="datetimeFigureOut">
              <a:rPr lang="tr-TR" smtClean="0"/>
              <a:t>31.10.2022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258495265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B995951-214D-4B44-B3E1-3B95180AFC97}" type="datetimeFigureOut">
              <a:rPr lang="tr-TR" smtClean="0"/>
              <a:t>31.10.2022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2969513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154781"/>
            <a:ext cx="2057400" cy="329088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154781"/>
            <a:ext cx="6019800" cy="329088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B995951-214D-4B44-B3E1-3B95180AFC97}" type="datetimeFigureOut">
              <a:rPr lang="tr-TR" smtClean="0"/>
              <a:t>31.10.2022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3708309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B995951-214D-4B44-B3E1-3B95180AFC97}" type="datetimeFigureOut">
              <a:rPr lang="tr-TR" smtClean="0"/>
              <a:t>31.10.2022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A2826F8-75C6-417F-833B-873E246ECC48}" type="slidenum">
              <a:rPr lang="tr-TR" smtClean="0"/>
              <a:t>‹#›</a:t>
            </a:fld>
            <a:endParaRPr lang="tr-TR"/>
          </a:p>
        </p:txBody>
      </p:sp>
      <p:pic>
        <p:nvPicPr>
          <p:cNvPr id="6" name="Resim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85" y="-1"/>
            <a:ext cx="9145585" cy="5143501"/>
          </a:xfrm>
          <a:prstGeom prst="rect">
            <a:avLst/>
          </a:prstGeom>
        </p:spPr>
      </p:pic>
      <p:sp>
        <p:nvSpPr>
          <p:cNvPr id="7" name="Metin kutusu 6"/>
          <p:cNvSpPr txBox="1"/>
          <p:nvPr userDrawn="1"/>
        </p:nvSpPr>
        <p:spPr>
          <a:xfrm>
            <a:off x="-3025" y="-219751"/>
            <a:ext cx="461665" cy="5095757"/>
          </a:xfrm>
          <a:prstGeom prst="rect">
            <a:avLst/>
          </a:prstGeom>
          <a:noFill/>
        </p:spPr>
        <p:txBody>
          <a:bodyPr vert="vert270" wrap="square" rtlCol="0">
            <a:spAutoFit/>
          </a:bodyPr>
          <a:lstStyle/>
          <a:p>
            <a:pPr algn="ctr"/>
            <a:r>
              <a:rPr lang="tr-TR" b="1" dirty="0">
                <a:solidFill>
                  <a:schemeClr val="bg1"/>
                </a:solidFill>
                <a:effectLst>
                  <a:outerShdw blurRad="38100" dist="38100" dir="2700000" algn="tl">
                    <a:srgbClr val="000000">
                      <a:alpha val="43137"/>
                    </a:srgbClr>
                  </a:outerShdw>
                </a:effectLst>
              </a:rPr>
              <a:t>ÇOCUK RUH SAĞLIĞI</a:t>
            </a:r>
          </a:p>
        </p:txBody>
      </p:sp>
      <p:sp>
        <p:nvSpPr>
          <p:cNvPr id="9" name="Başlık 1"/>
          <p:cNvSpPr>
            <a:spLocks noGrp="1"/>
          </p:cNvSpPr>
          <p:nvPr>
            <p:ph type="title" hasCustomPrompt="1"/>
          </p:nvPr>
        </p:nvSpPr>
        <p:spPr>
          <a:xfrm>
            <a:off x="609600" y="358378"/>
            <a:ext cx="8229600" cy="857250"/>
          </a:xfrm>
        </p:spPr>
        <p:txBody>
          <a:bodyPr/>
          <a:lstStyle>
            <a:lvl1pPr algn="l">
              <a:defRPr sz="2000" b="1">
                <a:solidFill>
                  <a:schemeClr val="tx2">
                    <a:lumMod val="40000"/>
                    <a:lumOff val="60000"/>
                  </a:schemeClr>
                </a:solidFill>
                <a:effectLst>
                  <a:outerShdw blurRad="38100" dist="38100" dir="2700000" algn="tl">
                    <a:srgbClr val="000000">
                      <a:alpha val="43137"/>
                    </a:srgbClr>
                  </a:outerShdw>
                </a:effectLst>
              </a:defRPr>
            </a:lvl1pPr>
          </a:lstStyle>
          <a:p>
            <a:r>
              <a:rPr lang="tr-TR" dirty="0"/>
              <a:t>NBN</a:t>
            </a:r>
          </a:p>
        </p:txBody>
      </p:sp>
      <p:sp>
        <p:nvSpPr>
          <p:cNvPr id="10" name="İçerik Yer Tutucusu 2"/>
          <p:cNvSpPr>
            <a:spLocks noGrp="1"/>
          </p:cNvSpPr>
          <p:nvPr>
            <p:ph idx="1"/>
          </p:nvPr>
        </p:nvSpPr>
        <p:spPr>
          <a:xfrm>
            <a:off x="609600" y="1352551"/>
            <a:ext cx="8229600" cy="3394472"/>
          </a:xfrm>
        </p:spPr>
        <p:txBody>
          <a:bodyPr>
            <a:normAutofit/>
          </a:bodyPr>
          <a:lstStyle>
            <a:lvl1pPr marL="0" indent="0" algn="just">
              <a:buNone/>
              <a:defRPr sz="1600"/>
            </a:lvl1pPr>
            <a:lvl2pPr marL="457200" indent="0" algn="just">
              <a:buNone/>
              <a:defRPr sz="1400"/>
            </a:lvl2pPr>
            <a:lvl3pPr marL="914400" indent="0" algn="just">
              <a:buNone/>
              <a:defRPr sz="1200"/>
            </a:lvl3pPr>
            <a:lvl4pPr marL="1371600" indent="0" algn="just">
              <a:buNone/>
              <a:defRPr sz="1100"/>
            </a:lvl4pPr>
            <a:lvl5pPr marL="1828800" indent="0" algn="just">
              <a:buNone/>
              <a:defRPr sz="1100"/>
            </a:lvl5pPr>
          </a:lstStyle>
          <a:p>
            <a:pPr lvl="0"/>
            <a:r>
              <a:rPr lang="tr-TR" dirty="0"/>
              <a:t>Asıl metin stillerini düzenlemek için tıklatın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11" name="Veri Yer Tutucusu 3"/>
          <p:cNvSpPr txBox="1">
            <a:spLocks/>
          </p:cNvSpPr>
          <p:nvPr userDrawn="1"/>
        </p:nvSpPr>
        <p:spPr>
          <a:xfrm>
            <a:off x="609600" y="4919663"/>
            <a:ext cx="2133600" cy="273844"/>
          </a:xfrm>
          <a:prstGeom prst="rect">
            <a:avLst/>
          </a:prstGeom>
        </p:spPr>
        <p:txBody>
          <a:bodyPr vert="horz" lIns="91440" tIns="45720" rIns="91440" bIns="45720" rtlCol="0" anchor="ctr"/>
          <a:lstStyle>
            <a:defPPr>
              <a:defRPr lang="tr-TR"/>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dirty="0"/>
          </a:p>
        </p:txBody>
      </p:sp>
      <p:sp>
        <p:nvSpPr>
          <p:cNvPr id="12" name="Slayt Numarası Yer Tutucusu 5"/>
          <p:cNvSpPr txBox="1">
            <a:spLocks/>
          </p:cNvSpPr>
          <p:nvPr userDrawn="1"/>
        </p:nvSpPr>
        <p:spPr>
          <a:xfrm>
            <a:off x="6705600" y="4919663"/>
            <a:ext cx="2133600" cy="273844"/>
          </a:xfrm>
          <a:prstGeom prst="rect">
            <a:avLst/>
          </a:prstGeom>
        </p:spPr>
        <p:txBody>
          <a:bodyPr vert="horz" lIns="91440" tIns="45720" rIns="91440" bIns="45720" rtlCol="0" anchor="ctr"/>
          <a:lstStyle>
            <a:defPPr>
              <a:defRPr lang="tr-T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A2826F8-75C6-417F-833B-873E246ECC48}" type="slidenum">
              <a:rPr lang="tr-TR" smtClean="0"/>
              <a:pPr/>
              <a:t>‹#›</a:t>
            </a:fld>
            <a:endParaRPr lang="tr-TR" dirty="0"/>
          </a:p>
        </p:txBody>
      </p:sp>
    </p:spTree>
    <p:extLst>
      <p:ext uri="{BB962C8B-B14F-4D97-AF65-F5344CB8AC3E}">
        <p14:creationId xmlns:p14="http://schemas.microsoft.com/office/powerpoint/2010/main" val="3379594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lgn="l">
              <a:defRPr sz="2000">
                <a:solidFill>
                  <a:srgbClr val="B2B7EF"/>
                </a:solidFill>
              </a:defRPr>
            </a:lvl1pPr>
          </a:lstStyle>
          <a:p>
            <a:r>
              <a:rPr lang="tr-TR" dirty="0"/>
              <a:t>Asıl başlık stili için tıklatın</a:t>
            </a:r>
          </a:p>
        </p:txBody>
      </p:sp>
      <p:sp>
        <p:nvSpPr>
          <p:cNvPr id="3" name="İçerik Yer Tutucusu 2"/>
          <p:cNvSpPr>
            <a:spLocks noGrp="1"/>
          </p:cNvSpPr>
          <p:nvPr>
            <p:ph idx="1"/>
          </p:nvPr>
        </p:nvSpPr>
        <p:spPr/>
        <p:txBody>
          <a:bodyPr>
            <a:normAutofit/>
          </a:bodyPr>
          <a:lstStyle>
            <a:lvl1pPr marL="0" indent="0">
              <a:buNone/>
              <a:defRPr sz="1600"/>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tr-TR" dirty="0"/>
              <a:t>Asıl metin stillerini düzenlemek için tıklatın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Veri Yer Tutucusu 3"/>
          <p:cNvSpPr>
            <a:spLocks noGrp="1"/>
          </p:cNvSpPr>
          <p:nvPr>
            <p:ph type="dt" sz="half" idx="10"/>
          </p:nvPr>
        </p:nvSpPr>
        <p:spPr/>
        <p:txBody>
          <a:bodyPr/>
          <a:lstStyle/>
          <a:p>
            <a:fld id="{8B995951-214D-4B44-B3E1-3B95180AFC97}" type="datetimeFigureOut">
              <a:rPr lang="tr-TR" smtClean="0"/>
              <a:t>31.10.2022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1670722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3305176"/>
            <a:ext cx="7772400" cy="1021556"/>
          </a:xfr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8B995951-214D-4B44-B3E1-3B95180AFC97}" type="datetimeFigureOut">
              <a:rPr lang="tr-TR" smtClean="0"/>
              <a:t>31.10.2022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1610023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8B995951-214D-4B44-B3E1-3B95180AFC97}" type="datetimeFigureOut">
              <a:rPr lang="tr-TR" smtClean="0"/>
              <a:t>31.10.2022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2635685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05978"/>
            <a:ext cx="8229600" cy="857250"/>
          </a:xfrm>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8B995951-214D-4B44-B3E1-3B95180AFC97}" type="datetimeFigureOut">
              <a:rPr lang="tr-TR" smtClean="0"/>
              <a:t>31.10.2022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3551675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8B995951-214D-4B44-B3E1-3B95180AFC97}" type="datetimeFigureOut">
              <a:rPr lang="tr-TR" smtClean="0"/>
              <a:t>31.10.2022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1539888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1" y="204787"/>
            <a:ext cx="3008313" cy="871538"/>
          </a:xfr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B995951-214D-4B44-B3E1-3B95180AFC97}" type="datetimeFigureOut">
              <a:rPr lang="tr-TR" smtClean="0"/>
              <a:t>31.10.2022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3095278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3600450"/>
            <a:ext cx="5486400" cy="425054"/>
          </a:xfr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B995951-214D-4B44-B3E1-3B95180AFC97}" type="datetimeFigureOut">
              <a:rPr lang="tr-TR" smtClean="0"/>
              <a:t>31.10.2022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2265859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tr-TR" dirty="0"/>
              <a:t>Asıl metin stillerini düzenlemek için tıklatın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Veri Yer Tutucusu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tr-TR" dirty="0"/>
              <a:t>06.03.2022</a:t>
            </a:r>
          </a:p>
        </p:txBody>
      </p:sp>
      <p:sp>
        <p:nvSpPr>
          <p:cNvPr id="5" name="Altbilgi Yer Tutucusu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4A2826F8-75C6-417F-833B-873E246ECC48}" type="slidenum">
              <a:rPr lang="tr-TR" smtClean="0"/>
              <a:t>‹#›</a:t>
            </a:fld>
            <a:endParaRPr lang="tr-TR"/>
          </a:p>
        </p:txBody>
      </p:sp>
    </p:spTree>
    <p:extLst>
      <p:ext uri="{BB962C8B-B14F-4D97-AF65-F5344CB8AC3E}">
        <p14:creationId xmlns:p14="http://schemas.microsoft.com/office/powerpoint/2010/main" val="3716790175"/>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tr.wikipedia.org/wiki/D%C3%BCnya_Sa%C4%9Fl%C4%B1k_%C3%96rg%C3%BCt%C3%BC" TargetMode="External"/><Relationship Id="rId2" Type="http://schemas.openxmlformats.org/officeDocument/2006/relationships/hyperlink" Target="https://tr.wikipedia.org/wiki/Hastal%C4%B1k"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40000"/>
                <a:lumOff val="60000"/>
              </a:schemeClr>
            </a:gs>
            <a:gs pos="48000">
              <a:schemeClr val="accent4">
                <a:lumMod val="97000"/>
                <a:lumOff val="3000"/>
              </a:schemeClr>
            </a:gs>
            <a:gs pos="100000">
              <a:schemeClr val="accent4">
                <a:lumMod val="60000"/>
                <a:lumOff val="40000"/>
              </a:schemeClr>
            </a:gs>
          </a:gsLst>
          <a:lin ang="2700000" scaled="1"/>
          <a:tileRect/>
        </a:gradFill>
        <a:effectLst/>
      </p:bgPr>
    </p:bg>
    <p:spTree>
      <p:nvGrpSpPr>
        <p:cNvPr id="1" name=""/>
        <p:cNvGrpSpPr/>
        <p:nvPr/>
      </p:nvGrpSpPr>
      <p:grpSpPr>
        <a:xfrm>
          <a:off x="0" y="0"/>
          <a:ext cx="0" cy="0"/>
          <a:chOff x="0" y="0"/>
          <a:chExt cx="0" cy="0"/>
        </a:xfrm>
      </p:grpSpPr>
      <p:sp>
        <p:nvSpPr>
          <p:cNvPr id="10" name="Unvan 9"/>
          <p:cNvSpPr>
            <a:spLocks noGrp="1"/>
          </p:cNvSpPr>
          <p:nvPr>
            <p:ph type="ctrTitle"/>
          </p:nvPr>
        </p:nvSpPr>
        <p:spPr>
          <a:xfrm>
            <a:off x="1" y="2510054"/>
            <a:ext cx="9144000" cy="678311"/>
          </a:xfrm>
        </p:spPr>
        <p:txBody>
          <a:bodyPr>
            <a:noAutofit/>
          </a:bodyPr>
          <a:lstStyle/>
          <a:p>
            <a:r>
              <a:rPr lang="tr-TR" sz="2700" dirty="0">
                <a:solidFill>
                  <a:schemeClr val="bg1"/>
                </a:solidFill>
                <a:effectLst>
                  <a:outerShdw blurRad="38100" dist="38100" dir="2700000" algn="tl">
                    <a:srgbClr val="000000">
                      <a:alpha val="43137"/>
                    </a:srgbClr>
                  </a:outerShdw>
                </a:effectLst>
                <a:latin typeface="Cambria" panose="02040503050406030204" pitchFamily="18" charset="0"/>
                <a:cs typeface="Calibri" panose="020F0502020204030204" pitchFamily="34" charset="0"/>
              </a:rPr>
              <a:t>ÇOCUK RUH SAĞLIĞI</a:t>
            </a:r>
            <a:endParaRPr lang="tr-TR" sz="2700"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1" name="Alt Başlık 10"/>
          <p:cNvSpPr>
            <a:spLocks noGrp="1"/>
          </p:cNvSpPr>
          <p:nvPr>
            <p:ph type="subTitle" idx="1"/>
          </p:nvPr>
        </p:nvSpPr>
        <p:spPr>
          <a:xfrm>
            <a:off x="-2" y="3571822"/>
            <a:ext cx="9143999" cy="746952"/>
          </a:xfrm>
        </p:spPr>
        <p:txBody>
          <a:bodyPr>
            <a:normAutofit/>
          </a:bodyPr>
          <a:lstStyle/>
          <a:p>
            <a:r>
              <a:rPr lang="tr-TR" sz="1500" dirty="0" err="1">
                <a:solidFill>
                  <a:schemeClr val="bg1"/>
                </a:solidFill>
                <a:effectLst>
                  <a:outerShdw blurRad="38100" dist="38100" dir="2700000" algn="tl">
                    <a:srgbClr val="000000">
                      <a:alpha val="43137"/>
                    </a:srgbClr>
                  </a:outerShdw>
                </a:effectLst>
              </a:rPr>
              <a:t>Öğr</a:t>
            </a:r>
            <a:r>
              <a:rPr lang="tr-TR" sz="1500" dirty="0">
                <a:solidFill>
                  <a:schemeClr val="bg1"/>
                </a:solidFill>
                <a:effectLst>
                  <a:outerShdw blurRad="38100" dist="38100" dir="2700000" algn="tl">
                    <a:srgbClr val="000000">
                      <a:alpha val="43137"/>
                    </a:srgbClr>
                  </a:outerShdw>
                </a:effectLst>
              </a:rPr>
              <a:t>. Gör. Emine SARAÇ</a:t>
            </a:r>
          </a:p>
        </p:txBody>
      </p:sp>
      <p:pic>
        <p:nvPicPr>
          <p:cNvPr id="5" name="Resim 4">
            <a:extLst>
              <a:ext uri="{FF2B5EF4-FFF2-40B4-BE49-F238E27FC236}">
                <a16:creationId xmlns:a16="http://schemas.microsoft.com/office/drawing/2014/main" xmlns="" id="{83068C9B-95D1-5649-B664-9A94408083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1920" y="123478"/>
            <a:ext cx="1440160" cy="1427068"/>
          </a:xfrm>
          <a:prstGeom prst="ellipse">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599220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21889B6-FE1F-9745-AC45-F1A165AA4153}"/>
              </a:ext>
            </a:extLst>
          </p:cNvPr>
          <p:cNvSpPr>
            <a:spLocks noGrp="1"/>
          </p:cNvSpPr>
          <p:nvPr>
            <p:ph type="title"/>
          </p:nvPr>
        </p:nvSpPr>
        <p:spPr/>
        <p:txBody>
          <a:bodyPr/>
          <a:lstStyle/>
          <a:p>
            <a:r>
              <a:rPr lang="tr-TR" dirty="0"/>
              <a:t>1.4. Ruh Sağlığı</a:t>
            </a:r>
          </a:p>
        </p:txBody>
      </p:sp>
      <p:sp>
        <p:nvSpPr>
          <p:cNvPr id="3" name="İçerik Yer Tutucusu 2">
            <a:extLst>
              <a:ext uri="{FF2B5EF4-FFF2-40B4-BE49-F238E27FC236}">
                <a16:creationId xmlns:a16="http://schemas.microsoft.com/office/drawing/2014/main" xmlns="" id="{257A7CEA-BFDB-AB46-A8FD-007FAA78CCE4}"/>
              </a:ext>
            </a:extLst>
          </p:cNvPr>
          <p:cNvSpPr>
            <a:spLocks noGrp="1"/>
          </p:cNvSpPr>
          <p:nvPr>
            <p:ph idx="1"/>
          </p:nvPr>
        </p:nvSpPr>
        <p:spPr/>
        <p:txBody>
          <a:bodyPr/>
          <a:lstStyle/>
          <a:p>
            <a:r>
              <a:rPr lang="tr-TR" dirty="0"/>
              <a:t>Bireyin yaşamını;</a:t>
            </a:r>
          </a:p>
          <a:p>
            <a:pPr marL="342900" indent="-342900">
              <a:buAutoNum type="arabicPeriod"/>
            </a:pPr>
            <a:r>
              <a:rPr lang="tr-TR" dirty="0"/>
              <a:t>Kendisiyle</a:t>
            </a:r>
          </a:p>
          <a:p>
            <a:pPr marL="342900" indent="-342900">
              <a:buAutoNum type="arabicPeriod"/>
            </a:pPr>
            <a:r>
              <a:rPr lang="tr-TR" dirty="0"/>
              <a:t>Ailesi ve yakın çevresiyle</a:t>
            </a:r>
          </a:p>
          <a:p>
            <a:pPr marL="342900" indent="-342900">
              <a:buAutoNum type="arabicPeriod"/>
            </a:pPr>
            <a:r>
              <a:rPr lang="tr-TR" dirty="0"/>
              <a:t>İçinde yaşadığı toplum ile</a:t>
            </a:r>
          </a:p>
          <a:p>
            <a:pPr marL="342900" indent="-342900">
              <a:buAutoNum type="arabicPeriod"/>
            </a:pPr>
            <a:r>
              <a:rPr lang="tr-TR" dirty="0"/>
              <a:t>Yaptığı iş ile yoğun bir ilişkiler ağı içerisinde geçirmektedir.</a:t>
            </a:r>
          </a:p>
          <a:p>
            <a:r>
              <a:rPr lang="tr-TR" dirty="0"/>
              <a:t>Bu ilişkiler içinde denge, uyum ve doyum varsa birey ruhsal açıdan sağlıklıdır diyebiliriz.</a:t>
            </a:r>
          </a:p>
        </p:txBody>
      </p:sp>
    </p:spTree>
    <p:extLst>
      <p:ext uri="{BB962C8B-B14F-4D97-AF65-F5344CB8AC3E}">
        <p14:creationId xmlns:p14="http://schemas.microsoft.com/office/powerpoint/2010/main" val="3639350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FF651D2-BB89-A74F-9168-E2AF777A5C42}"/>
              </a:ext>
            </a:extLst>
          </p:cNvPr>
          <p:cNvSpPr>
            <a:spLocks noGrp="1"/>
          </p:cNvSpPr>
          <p:nvPr>
            <p:ph type="title"/>
          </p:nvPr>
        </p:nvSpPr>
        <p:spPr/>
        <p:txBody>
          <a:bodyPr/>
          <a:lstStyle/>
          <a:p>
            <a:r>
              <a:rPr lang="tr-TR" dirty="0"/>
              <a:t>Ruh Sağlığı</a:t>
            </a:r>
          </a:p>
        </p:txBody>
      </p:sp>
      <p:sp>
        <p:nvSpPr>
          <p:cNvPr id="3" name="İçerik Yer Tutucusu 2">
            <a:extLst>
              <a:ext uri="{FF2B5EF4-FFF2-40B4-BE49-F238E27FC236}">
                <a16:creationId xmlns:a16="http://schemas.microsoft.com/office/drawing/2014/main" xmlns="" id="{B04E7A1C-9C9D-4640-A45F-031810AD52BD}"/>
              </a:ext>
            </a:extLst>
          </p:cNvPr>
          <p:cNvSpPr>
            <a:spLocks noGrp="1"/>
          </p:cNvSpPr>
          <p:nvPr>
            <p:ph idx="1"/>
          </p:nvPr>
        </p:nvSpPr>
        <p:spPr>
          <a:xfrm>
            <a:off x="609600" y="1131590"/>
            <a:ext cx="8229600" cy="3615433"/>
          </a:xfrm>
        </p:spPr>
        <p:txBody>
          <a:bodyPr/>
          <a:lstStyle/>
          <a:p>
            <a:r>
              <a:rPr lang="tr-TR" dirty="0"/>
              <a:t>Dünya Sağlık Örgütü </a:t>
            </a:r>
            <a:r>
              <a:rPr lang="tr-TR" b="1" dirty="0"/>
              <a:t>ruh sağlığ</a:t>
            </a:r>
            <a:r>
              <a:rPr lang="tr-TR" dirty="0"/>
              <a:t>ını ’bireyin sahip olduğu yetenekleri kullanabilmesini, yaşamda olağan zor durumlarla baş edebilmesini, üretken ve verimli çalışabilmesini, içinde yaşadığı topluma verimli olabilmesini sağlayan bir iyi olma hali’ olarak tanımlamaktadır.</a:t>
            </a:r>
          </a:p>
          <a:p>
            <a:r>
              <a:rPr lang="tr-TR" dirty="0"/>
              <a:t>Ruh sağlığı insanın bütünsel iyilik halidir. Bedence iyi koşullar altında altında bulunmayan kimsenin zihinsel ve duygusal yönden de gelişmesi sınırlı olacaktır.</a:t>
            </a:r>
          </a:p>
          <a:p>
            <a:r>
              <a:rPr lang="tr-TR" dirty="0"/>
              <a:t>Ruh sağlığının yerinde oluşunu, insanın sorunsuz olması ve her zaman bir iç huzuru içinde bulunması biçiminde algılamak yanlıştır. </a:t>
            </a:r>
          </a:p>
          <a:p>
            <a:r>
              <a:rPr lang="tr-TR" dirty="0"/>
              <a:t>Çünkü insanın kendini sürekli mutlu hissetmesi gerçek dünyanın engelleyici yönlerini görmemesi demektir. </a:t>
            </a:r>
          </a:p>
          <a:p>
            <a:r>
              <a:rPr lang="tr-TR" dirty="0"/>
              <a:t>Kişi kendimi mutsuz eden durumlarla psikolojik olarak savaşabiliyor ve yetenekleri </a:t>
            </a:r>
            <a:r>
              <a:rPr lang="tr-TR" dirty="0" err="1"/>
              <a:t>doğrultısında</a:t>
            </a:r>
            <a:r>
              <a:rPr lang="tr-TR" dirty="0"/>
              <a:t> verimli olabiliyorsa ruh sağlığı yerindedir.</a:t>
            </a:r>
          </a:p>
        </p:txBody>
      </p:sp>
    </p:spTree>
    <p:extLst>
      <p:ext uri="{BB962C8B-B14F-4D97-AF65-F5344CB8AC3E}">
        <p14:creationId xmlns:p14="http://schemas.microsoft.com/office/powerpoint/2010/main" val="29869348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827EC729-1E7A-5C4B-9345-035F9BD5B3D1}"/>
              </a:ext>
            </a:extLst>
          </p:cNvPr>
          <p:cNvSpPr>
            <a:spLocks noGrp="1"/>
          </p:cNvSpPr>
          <p:nvPr>
            <p:ph type="title"/>
          </p:nvPr>
        </p:nvSpPr>
        <p:spPr/>
        <p:txBody>
          <a:bodyPr/>
          <a:lstStyle/>
          <a:p>
            <a:r>
              <a:rPr lang="tr-TR" dirty="0"/>
              <a:t>Ruh sağlığı yerinde olan kişilerin özellikleri</a:t>
            </a:r>
          </a:p>
        </p:txBody>
      </p:sp>
      <p:sp>
        <p:nvSpPr>
          <p:cNvPr id="3" name="İçerik Yer Tutucusu 2">
            <a:extLst>
              <a:ext uri="{FF2B5EF4-FFF2-40B4-BE49-F238E27FC236}">
                <a16:creationId xmlns:a16="http://schemas.microsoft.com/office/drawing/2014/main" xmlns="" id="{7B946DC8-2FCA-A043-A55E-26B2BACD1400}"/>
              </a:ext>
            </a:extLst>
          </p:cNvPr>
          <p:cNvSpPr>
            <a:spLocks noGrp="1"/>
          </p:cNvSpPr>
          <p:nvPr>
            <p:ph idx="1"/>
          </p:nvPr>
        </p:nvSpPr>
        <p:spPr/>
        <p:txBody>
          <a:bodyPr/>
          <a:lstStyle/>
          <a:p>
            <a:r>
              <a:rPr lang="tr-TR" dirty="0"/>
              <a:t>1. Gerçeği normal algılama</a:t>
            </a:r>
          </a:p>
          <a:p>
            <a:r>
              <a:rPr lang="tr-TR" dirty="0"/>
              <a:t>2. Kendini tanıma</a:t>
            </a:r>
          </a:p>
          <a:p>
            <a:r>
              <a:rPr lang="tr-TR" dirty="0"/>
              <a:t>3. Davranışlar üzerinde istekli bir denetim sağlama yeteneği</a:t>
            </a:r>
          </a:p>
          <a:p>
            <a:r>
              <a:rPr lang="tr-TR" dirty="0"/>
              <a:t>4. Özgüven ve kabullenme</a:t>
            </a:r>
          </a:p>
          <a:p>
            <a:r>
              <a:rPr lang="tr-TR" dirty="0"/>
              <a:t>5. Duygusal ilişki kurma yeteneği</a:t>
            </a:r>
          </a:p>
          <a:p>
            <a:r>
              <a:rPr lang="tr-TR" dirty="0"/>
              <a:t>6. Üretkenlik</a:t>
            </a:r>
          </a:p>
        </p:txBody>
      </p:sp>
    </p:spTree>
    <p:extLst>
      <p:ext uri="{BB962C8B-B14F-4D97-AF65-F5344CB8AC3E}">
        <p14:creationId xmlns:p14="http://schemas.microsoft.com/office/powerpoint/2010/main" val="19589166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3E3563F5-2178-9841-A31E-D1948BD4738F}"/>
              </a:ext>
            </a:extLst>
          </p:cNvPr>
          <p:cNvSpPr>
            <a:spLocks noGrp="1"/>
          </p:cNvSpPr>
          <p:nvPr>
            <p:ph type="title"/>
          </p:nvPr>
        </p:nvSpPr>
        <p:spPr/>
        <p:txBody>
          <a:bodyPr/>
          <a:lstStyle/>
          <a:p>
            <a:r>
              <a:rPr lang="tr-TR" dirty="0"/>
              <a:t>1.5. İyilik Hali (Öznel İyilik/İyi Oluş</a:t>
            </a:r>
          </a:p>
        </p:txBody>
      </p:sp>
      <p:sp>
        <p:nvSpPr>
          <p:cNvPr id="3" name="İçerik Yer Tutucusu 2">
            <a:extLst>
              <a:ext uri="{FF2B5EF4-FFF2-40B4-BE49-F238E27FC236}">
                <a16:creationId xmlns:a16="http://schemas.microsoft.com/office/drawing/2014/main" xmlns="" id="{F9545A5D-BD74-CA4C-9F22-4B2863B55236}"/>
              </a:ext>
            </a:extLst>
          </p:cNvPr>
          <p:cNvSpPr>
            <a:spLocks noGrp="1"/>
          </p:cNvSpPr>
          <p:nvPr>
            <p:ph idx="1"/>
          </p:nvPr>
        </p:nvSpPr>
        <p:spPr>
          <a:xfrm>
            <a:off x="609600" y="1352550"/>
            <a:ext cx="8229600" cy="3523455"/>
          </a:xfrm>
        </p:spPr>
        <p:txBody>
          <a:bodyPr/>
          <a:lstStyle/>
          <a:p>
            <a:r>
              <a:rPr lang="tr-TR" b="1" dirty="0"/>
              <a:t>İyilik Hali</a:t>
            </a:r>
            <a:r>
              <a:rPr lang="tr-TR" dirty="0"/>
              <a:t>: ‘En üst düzeyde sağlıklı olmaya yönelmiş, beden akıl ve ruhun bütünleştiği, bireysel olarak amaçlara sahip olma, daha anlamlı yaşam geçirme hedefi olan, sosyal, kişisel ve ekolojik olarak tüm alanlarda işlevsel olan bir yaşam sürdürme’ olarak tanımlanabilir.</a:t>
            </a:r>
          </a:p>
          <a:p>
            <a:r>
              <a:rPr lang="tr-TR" dirty="0"/>
              <a:t>İyilik hali son yıllarda oldukça önem kazanmış ve yavaş yavaş sağlıklı oluşun yerini almaya başlamıştır. Bir yaşam süresi boyunca birey yaşam görevleri ve yaşam güçleri arasındaki dinamik ilişkide dengede olmak zorundadır.</a:t>
            </a:r>
          </a:p>
          <a:p>
            <a:r>
              <a:rPr lang="tr-TR" b="1" dirty="0"/>
              <a:t>Yaşam görevleri</a:t>
            </a:r>
            <a:r>
              <a:rPr lang="tr-TR" dirty="0"/>
              <a:t>: Yaşamı anlamlandırma yolları, çalışma ve serbest zaman, arkadaşlık, sevgi ve kendini düzenleme</a:t>
            </a:r>
          </a:p>
          <a:p>
            <a:r>
              <a:rPr lang="tr-TR" b="1" dirty="0"/>
              <a:t>Yaşam güçleri</a:t>
            </a:r>
            <a:r>
              <a:rPr lang="tr-TR" dirty="0"/>
              <a:t>: Aile, toplum, din, eğitim, medya, devlet, iş </a:t>
            </a:r>
          </a:p>
          <a:p>
            <a:r>
              <a:rPr lang="tr-TR" dirty="0"/>
              <a:t>Her öge birbiri ile etkileşimde olduğundan, birisinde yaşanan değişiklik diğerlerini de etkilemektedir.</a:t>
            </a:r>
          </a:p>
        </p:txBody>
      </p:sp>
    </p:spTree>
    <p:extLst>
      <p:ext uri="{BB962C8B-B14F-4D97-AF65-F5344CB8AC3E}">
        <p14:creationId xmlns:p14="http://schemas.microsoft.com/office/powerpoint/2010/main" val="3803115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02D401BA-CC77-084D-BF25-5F492661BD04}"/>
              </a:ext>
            </a:extLst>
          </p:cNvPr>
          <p:cNvSpPr>
            <a:spLocks noGrp="1"/>
          </p:cNvSpPr>
          <p:nvPr>
            <p:ph type="title"/>
          </p:nvPr>
        </p:nvSpPr>
        <p:spPr/>
        <p:txBody>
          <a:bodyPr/>
          <a:lstStyle/>
          <a:p>
            <a:r>
              <a:rPr lang="tr-TR" dirty="0"/>
              <a:t>1.2. RUH SAĞLIĞI ile İLGİLİ KURAMLAR</a:t>
            </a:r>
          </a:p>
        </p:txBody>
      </p:sp>
      <p:sp>
        <p:nvSpPr>
          <p:cNvPr id="3" name="İçerik Yer Tutucusu 2">
            <a:extLst>
              <a:ext uri="{FF2B5EF4-FFF2-40B4-BE49-F238E27FC236}">
                <a16:creationId xmlns:a16="http://schemas.microsoft.com/office/drawing/2014/main" xmlns="" id="{9A9878A9-CD82-0144-B7DB-AA5BCCE78AFE}"/>
              </a:ext>
            </a:extLst>
          </p:cNvPr>
          <p:cNvSpPr>
            <a:spLocks noGrp="1"/>
          </p:cNvSpPr>
          <p:nvPr>
            <p:ph idx="1"/>
          </p:nvPr>
        </p:nvSpPr>
        <p:spPr/>
        <p:txBody>
          <a:bodyPr/>
          <a:lstStyle/>
          <a:p>
            <a:r>
              <a:rPr lang="tr-TR" dirty="0"/>
              <a:t>Farklı psikoloji kuramları, insan davranışlarını yönetici temel güçleri (güdüleri) insanın doğası olarak ele almakta ve sonra bu doğaya uygun gelişimi normallik ve sağlıklılık belirtisi saymaktadırlar.</a:t>
            </a:r>
          </a:p>
          <a:p>
            <a:endParaRPr lang="tr-TR" dirty="0"/>
          </a:p>
        </p:txBody>
      </p:sp>
    </p:spTree>
    <p:extLst>
      <p:ext uri="{BB962C8B-B14F-4D97-AF65-F5344CB8AC3E}">
        <p14:creationId xmlns:p14="http://schemas.microsoft.com/office/powerpoint/2010/main" val="367146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8D82806-A2EA-E549-95B0-2E10F6B30618}"/>
              </a:ext>
            </a:extLst>
          </p:cNvPr>
          <p:cNvSpPr>
            <a:spLocks noGrp="1"/>
          </p:cNvSpPr>
          <p:nvPr>
            <p:ph type="title"/>
          </p:nvPr>
        </p:nvSpPr>
        <p:spPr/>
        <p:txBody>
          <a:bodyPr/>
          <a:lstStyle/>
          <a:p>
            <a:r>
              <a:rPr lang="tr-TR" dirty="0"/>
              <a:t>1.2.1. </a:t>
            </a:r>
            <a:r>
              <a:rPr lang="tr-TR" dirty="0" err="1"/>
              <a:t>Psikanalitik</a:t>
            </a:r>
            <a:r>
              <a:rPr lang="tr-TR" dirty="0"/>
              <a:t> Kuram, Sigmund Freud</a:t>
            </a:r>
          </a:p>
        </p:txBody>
      </p:sp>
      <p:sp>
        <p:nvSpPr>
          <p:cNvPr id="3" name="İçerik Yer Tutucusu 2">
            <a:extLst>
              <a:ext uri="{FF2B5EF4-FFF2-40B4-BE49-F238E27FC236}">
                <a16:creationId xmlns:a16="http://schemas.microsoft.com/office/drawing/2014/main" xmlns="" id="{99B00876-3AB6-B14A-B219-0DB42D344AF2}"/>
              </a:ext>
            </a:extLst>
          </p:cNvPr>
          <p:cNvSpPr>
            <a:spLocks noGrp="1"/>
          </p:cNvSpPr>
          <p:nvPr>
            <p:ph idx="1"/>
          </p:nvPr>
        </p:nvSpPr>
        <p:spPr/>
        <p:txBody>
          <a:bodyPr/>
          <a:lstStyle/>
          <a:p>
            <a:r>
              <a:rPr lang="tr-TR" dirty="0"/>
              <a:t>‘sevmek’ ve ‘çalışmak’</a:t>
            </a:r>
          </a:p>
          <a:p>
            <a:r>
              <a:rPr lang="tr-TR" dirty="0" err="1"/>
              <a:t>Psikanalitik</a:t>
            </a:r>
            <a:r>
              <a:rPr lang="tr-TR" dirty="0"/>
              <a:t> kuramcılar, ruh sağlığının ölçütü olarak ‘ </a:t>
            </a:r>
            <a:r>
              <a:rPr lang="tr-TR" dirty="0" err="1"/>
              <a:t>id</a:t>
            </a:r>
            <a:r>
              <a:rPr lang="tr-TR" dirty="0"/>
              <a:t>, ego, </a:t>
            </a:r>
            <a:r>
              <a:rPr lang="tr-TR" dirty="0" err="1"/>
              <a:t>süperego</a:t>
            </a:r>
            <a:r>
              <a:rPr lang="tr-TR" dirty="0"/>
              <a:t>’ arasındaki dengeyi ele almışlardır.</a:t>
            </a:r>
          </a:p>
          <a:p>
            <a:r>
              <a:rPr lang="tr-TR" b="1" dirty="0" err="1"/>
              <a:t>İd</a:t>
            </a:r>
            <a:r>
              <a:rPr lang="tr-TR" b="1" dirty="0"/>
              <a:t>:</a:t>
            </a:r>
            <a:r>
              <a:rPr lang="tr-TR" dirty="0"/>
              <a:t> Doğuştan getirilen, arzuların ve ruhsal enerjinin temel kaynağıdır. Arzularının, isteklerinin anında doyurulmasını bekler. </a:t>
            </a:r>
            <a:r>
              <a:rPr lang="tr-TR" dirty="0" err="1"/>
              <a:t>İd</a:t>
            </a:r>
            <a:r>
              <a:rPr lang="tr-TR" dirty="0"/>
              <a:t> yaşam boyunca gece rüyalarda, gündüz düşlerde, bencil ve haz arayan davranışlarda etkili olur.</a:t>
            </a:r>
          </a:p>
          <a:p>
            <a:r>
              <a:rPr lang="tr-TR" b="1" dirty="0"/>
              <a:t>Ego: </a:t>
            </a:r>
            <a:r>
              <a:rPr lang="tr-TR" dirty="0"/>
              <a:t>Zihnin gerçek dünyaya açılan yolu, </a:t>
            </a:r>
            <a:r>
              <a:rPr lang="tr-TR" dirty="0" err="1"/>
              <a:t>id</a:t>
            </a:r>
            <a:r>
              <a:rPr lang="tr-TR" dirty="0"/>
              <a:t> ve dış dünya arasındaki aracı, üst düzey kararlar alması gereken yönetici konumundadır. Çocuklar ve yetişkinler </a:t>
            </a:r>
            <a:r>
              <a:rPr lang="tr-TR" dirty="0" err="1"/>
              <a:t>id</a:t>
            </a:r>
            <a:r>
              <a:rPr lang="tr-TR" dirty="0"/>
              <a:t> </a:t>
            </a:r>
            <a:r>
              <a:rPr lang="tr-TR" dirty="0" err="1"/>
              <a:t>yanısıra</a:t>
            </a:r>
            <a:r>
              <a:rPr lang="tr-TR" dirty="0"/>
              <a:t> ego ve </a:t>
            </a:r>
            <a:r>
              <a:rPr lang="tr-TR" dirty="0" err="1"/>
              <a:t>süperegoya</a:t>
            </a:r>
            <a:r>
              <a:rPr lang="tr-TR" dirty="0"/>
              <a:t> sahiptir.</a:t>
            </a:r>
          </a:p>
          <a:p>
            <a:r>
              <a:rPr lang="tr-TR" b="1" dirty="0" err="1"/>
              <a:t>Süperego</a:t>
            </a:r>
            <a:r>
              <a:rPr lang="tr-TR" b="1" dirty="0"/>
              <a:t>:</a:t>
            </a:r>
            <a:r>
              <a:rPr lang="tr-TR" dirty="0"/>
              <a:t> En son gelişir. Çocuklar </a:t>
            </a:r>
            <a:r>
              <a:rPr lang="tr-TR" dirty="0" err="1"/>
              <a:t>Odipus</a:t>
            </a:r>
            <a:r>
              <a:rPr lang="tr-TR" dirty="0"/>
              <a:t> karmaşasını çözüme kavuşturup anne-babalarıyla özdeşleşmeyi gerçekleştirdiklerinde ortaya çıkar. Toplumun düzen sağlama yoludur.</a:t>
            </a:r>
          </a:p>
        </p:txBody>
      </p:sp>
    </p:spTree>
    <p:extLst>
      <p:ext uri="{BB962C8B-B14F-4D97-AF65-F5344CB8AC3E}">
        <p14:creationId xmlns:p14="http://schemas.microsoft.com/office/powerpoint/2010/main" val="42873491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A5D7E9D-E278-5D42-9546-501F82DE4B51}"/>
              </a:ext>
            </a:extLst>
          </p:cNvPr>
          <p:cNvSpPr>
            <a:spLocks noGrp="1"/>
          </p:cNvSpPr>
          <p:nvPr>
            <p:ph type="title"/>
          </p:nvPr>
        </p:nvSpPr>
        <p:spPr/>
        <p:txBody>
          <a:bodyPr/>
          <a:lstStyle/>
          <a:p>
            <a:r>
              <a:rPr lang="tr-TR" dirty="0" err="1"/>
              <a:t>Psikanalitik</a:t>
            </a:r>
            <a:r>
              <a:rPr lang="tr-TR" dirty="0"/>
              <a:t> Kuram</a:t>
            </a:r>
          </a:p>
        </p:txBody>
      </p:sp>
      <p:sp>
        <p:nvSpPr>
          <p:cNvPr id="3" name="İçerik Yer Tutucusu 2">
            <a:extLst>
              <a:ext uri="{FF2B5EF4-FFF2-40B4-BE49-F238E27FC236}">
                <a16:creationId xmlns:a16="http://schemas.microsoft.com/office/drawing/2014/main" xmlns="" id="{0A8DBCA3-1BC3-5F46-91B9-AA3CB00C1F48}"/>
              </a:ext>
            </a:extLst>
          </p:cNvPr>
          <p:cNvSpPr>
            <a:spLocks noGrp="1"/>
          </p:cNvSpPr>
          <p:nvPr>
            <p:ph idx="1"/>
          </p:nvPr>
        </p:nvSpPr>
        <p:spPr/>
        <p:txBody>
          <a:bodyPr/>
          <a:lstStyle/>
          <a:p>
            <a:r>
              <a:rPr lang="tr-TR" dirty="0"/>
              <a:t>İnsan dünyaya </a:t>
            </a:r>
            <a:r>
              <a:rPr lang="tr-TR" dirty="0" err="1"/>
              <a:t>İd’in</a:t>
            </a:r>
            <a:r>
              <a:rPr lang="tr-TR" dirty="0"/>
              <a:t> doyumuna yönelik bir yaşam enerjisiyle gelir. İnsanın doğasında temel olan bu güç, kişinin oral-anal ve </a:t>
            </a:r>
            <a:r>
              <a:rPr lang="tr-TR" dirty="0" err="1"/>
              <a:t>fallik</a:t>
            </a:r>
            <a:r>
              <a:rPr lang="tr-TR" dirty="0"/>
              <a:t> dönemlerinde uygun bir doyum düzeyine ulaşmasını sağlar. </a:t>
            </a:r>
          </a:p>
          <a:p>
            <a:r>
              <a:rPr lang="tr-TR" dirty="0"/>
              <a:t>Bu doyuma ulaşma sonucunda bireyin </a:t>
            </a:r>
            <a:r>
              <a:rPr lang="tr-TR" dirty="0" err="1"/>
              <a:t>id</a:t>
            </a:r>
            <a:r>
              <a:rPr lang="tr-TR" dirty="0"/>
              <a:t>-ego-</a:t>
            </a:r>
            <a:r>
              <a:rPr lang="tr-TR" dirty="0" err="1"/>
              <a:t>süperego</a:t>
            </a:r>
            <a:r>
              <a:rPr lang="tr-TR" dirty="0"/>
              <a:t> olarak adlandırılan biyolojik-psikolojik ve sosyal benliği arasında denge kurulur.</a:t>
            </a:r>
          </a:p>
          <a:p>
            <a:r>
              <a:rPr lang="tr-TR" dirty="0"/>
              <a:t>Ruh sağlığı yerinde olan kişinin egosu, gerçeklik ilkesinden uzaklaşmadan </a:t>
            </a:r>
            <a:r>
              <a:rPr lang="tr-TR" dirty="0" err="1"/>
              <a:t>id’in</a:t>
            </a:r>
            <a:r>
              <a:rPr lang="tr-TR" dirty="0"/>
              <a:t> isteklerini uygun koşullar altında ve </a:t>
            </a:r>
            <a:r>
              <a:rPr lang="tr-TR" dirty="0" err="1"/>
              <a:t>süperego</a:t>
            </a:r>
            <a:r>
              <a:rPr lang="tr-TR" dirty="0"/>
              <a:t> denetiminde uzlaştırma yollarını arar. </a:t>
            </a:r>
          </a:p>
          <a:p>
            <a:r>
              <a:rPr lang="tr-TR" dirty="0"/>
              <a:t>Bu uzlaştırmayı sağlayıncaya kadar </a:t>
            </a:r>
            <a:r>
              <a:rPr lang="tr-TR" dirty="0" err="1"/>
              <a:t>id’i</a:t>
            </a:r>
            <a:r>
              <a:rPr lang="tr-TR" dirty="0"/>
              <a:t> baskı altında tutacak savunma mekanizmaları kullanır. </a:t>
            </a:r>
            <a:r>
              <a:rPr lang="tr-TR" dirty="0" err="1"/>
              <a:t>Ego’nun</a:t>
            </a:r>
            <a:r>
              <a:rPr lang="tr-TR" dirty="0"/>
              <a:t> dış çevreden gelen baskıları yönetmedeki başarısı ruh sağlığı açısından önemlidir. </a:t>
            </a:r>
          </a:p>
          <a:p>
            <a:r>
              <a:rPr lang="tr-TR" dirty="0"/>
              <a:t>Savunma mekanizmalarının sağlıklı bir şekilde kullanılması da ruh sağlığının yerinde olduğunun göstergesidir.</a:t>
            </a:r>
          </a:p>
        </p:txBody>
      </p:sp>
    </p:spTree>
    <p:extLst>
      <p:ext uri="{BB962C8B-B14F-4D97-AF65-F5344CB8AC3E}">
        <p14:creationId xmlns:p14="http://schemas.microsoft.com/office/powerpoint/2010/main" val="702589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4992479-D55A-F545-ADCC-C16C3F14E201}"/>
              </a:ext>
            </a:extLst>
          </p:cNvPr>
          <p:cNvSpPr>
            <a:spLocks noGrp="1"/>
          </p:cNvSpPr>
          <p:nvPr>
            <p:ph type="title"/>
          </p:nvPr>
        </p:nvSpPr>
        <p:spPr/>
        <p:txBody>
          <a:bodyPr/>
          <a:lstStyle/>
          <a:p>
            <a:r>
              <a:rPr lang="tr-TR" dirty="0"/>
              <a:t>1.2.2.Alfred Adler</a:t>
            </a:r>
          </a:p>
        </p:txBody>
      </p:sp>
      <p:sp>
        <p:nvSpPr>
          <p:cNvPr id="3" name="İçerik Yer Tutucusu 2">
            <a:extLst>
              <a:ext uri="{FF2B5EF4-FFF2-40B4-BE49-F238E27FC236}">
                <a16:creationId xmlns:a16="http://schemas.microsoft.com/office/drawing/2014/main" xmlns="" id="{4A76D32D-2C0D-2C4D-AA1D-26A31436E94C}"/>
              </a:ext>
            </a:extLst>
          </p:cNvPr>
          <p:cNvSpPr>
            <a:spLocks noGrp="1"/>
          </p:cNvSpPr>
          <p:nvPr>
            <p:ph idx="1"/>
          </p:nvPr>
        </p:nvSpPr>
        <p:spPr/>
        <p:txBody>
          <a:bodyPr/>
          <a:lstStyle/>
          <a:p>
            <a:r>
              <a:rPr lang="tr-TR" dirty="0"/>
              <a:t>Ruhsal yaşamın amacının, yeryüzünde yaşayan insanın varoluşundaki sürekliliğini garanti etmek ve gelişmelerinin güvenli olarak gerçekleşmesini sağlamak olduğunu belirtmiştir.</a:t>
            </a:r>
          </a:p>
          <a:p>
            <a:r>
              <a:rPr lang="tr-TR" dirty="0"/>
              <a:t>Sağlıklı insanların iyi gelişmiş bir sosyal ilgiye sahip olduklarını ve karşılaştıkları sorunlara doğru bir şekilde yaklaştıklarını, sosyal olarak yapıcı bir şekilde çözdüklerini belirtmiştir.</a:t>
            </a:r>
          </a:p>
          <a:p>
            <a:r>
              <a:rPr lang="tr-TR" dirty="0"/>
              <a:t>Sağlıklı bir insan, topluma katkı sağlayarak ve kendine karşı cinsten bir eş ve sosyal bakımdan yararlı bir iş bularak yaşam görevlerinde başarılı olur.</a:t>
            </a:r>
          </a:p>
        </p:txBody>
      </p:sp>
    </p:spTree>
    <p:extLst>
      <p:ext uri="{BB962C8B-B14F-4D97-AF65-F5344CB8AC3E}">
        <p14:creationId xmlns:p14="http://schemas.microsoft.com/office/powerpoint/2010/main" val="8525280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9B42356-EC4E-A44E-961C-94924BCC685C}"/>
              </a:ext>
            </a:extLst>
          </p:cNvPr>
          <p:cNvSpPr>
            <a:spLocks noGrp="1"/>
          </p:cNvSpPr>
          <p:nvPr>
            <p:ph type="title"/>
          </p:nvPr>
        </p:nvSpPr>
        <p:spPr/>
        <p:txBody>
          <a:bodyPr/>
          <a:lstStyle/>
          <a:p>
            <a:r>
              <a:rPr lang="tr-TR" dirty="0"/>
              <a:t>1.2.3. Erik </a:t>
            </a:r>
            <a:r>
              <a:rPr lang="tr-TR" dirty="0" err="1"/>
              <a:t>Erikson</a:t>
            </a:r>
            <a:endParaRPr lang="tr-TR" dirty="0"/>
          </a:p>
        </p:txBody>
      </p:sp>
      <p:sp>
        <p:nvSpPr>
          <p:cNvPr id="3" name="İçerik Yer Tutucusu 2">
            <a:extLst>
              <a:ext uri="{FF2B5EF4-FFF2-40B4-BE49-F238E27FC236}">
                <a16:creationId xmlns:a16="http://schemas.microsoft.com/office/drawing/2014/main" xmlns="" id="{D24E9E12-7ED2-C044-9D0B-E1135177A49C}"/>
              </a:ext>
            </a:extLst>
          </p:cNvPr>
          <p:cNvSpPr>
            <a:spLocks noGrp="1"/>
          </p:cNvSpPr>
          <p:nvPr>
            <p:ph idx="1"/>
          </p:nvPr>
        </p:nvSpPr>
        <p:spPr/>
        <p:txBody>
          <a:bodyPr/>
          <a:lstStyle/>
          <a:p>
            <a:r>
              <a:rPr lang="tr-TR" dirty="0" err="1"/>
              <a:t>Erikson</a:t>
            </a:r>
            <a:r>
              <a:rPr lang="tr-TR" dirty="0"/>
              <a:t> gelişmeyi insan yaşamının tümünü kapsayan bir süreç olarak görmüştür.</a:t>
            </a:r>
          </a:p>
          <a:p>
            <a:r>
              <a:rPr lang="tr-TR" dirty="0"/>
              <a:t>Ergenlik ve sonrasında karşılaşılan ve çözülen sorunların kişiliğin olgunlaşmasında etkisi vardır. Bireyi incelerken sadece çocukluk dönemine bakmak yeterli değildir.</a:t>
            </a:r>
          </a:p>
          <a:p>
            <a:r>
              <a:rPr lang="tr-TR" dirty="0"/>
              <a:t>İnsan gelişiminin bazı sorunların önemli olduğu dönemlerden oluştuğunu öne sürmüştür. </a:t>
            </a:r>
          </a:p>
          <a:p>
            <a:r>
              <a:rPr lang="tr-TR" dirty="0"/>
              <a:t>Bunalım ve çatışma</a:t>
            </a:r>
          </a:p>
          <a:p>
            <a:r>
              <a:rPr lang="tr-TR" dirty="0"/>
              <a:t>Her bunalım bir dönüm noktası</a:t>
            </a:r>
          </a:p>
        </p:txBody>
      </p:sp>
    </p:spTree>
    <p:extLst>
      <p:ext uri="{BB962C8B-B14F-4D97-AF65-F5344CB8AC3E}">
        <p14:creationId xmlns:p14="http://schemas.microsoft.com/office/powerpoint/2010/main" val="26305636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F515B79-B307-C749-8F1B-77DCE7396D0D}"/>
              </a:ext>
            </a:extLst>
          </p:cNvPr>
          <p:cNvSpPr>
            <a:spLocks noGrp="1"/>
          </p:cNvSpPr>
          <p:nvPr>
            <p:ph type="title"/>
          </p:nvPr>
        </p:nvSpPr>
        <p:spPr/>
        <p:txBody>
          <a:bodyPr/>
          <a:lstStyle/>
          <a:p>
            <a:r>
              <a:rPr lang="tr-TR" dirty="0"/>
              <a:t>1.2.4. Davranışçı Kuram</a:t>
            </a:r>
          </a:p>
        </p:txBody>
      </p:sp>
      <p:sp>
        <p:nvSpPr>
          <p:cNvPr id="3" name="İçerik Yer Tutucusu 2">
            <a:extLst>
              <a:ext uri="{FF2B5EF4-FFF2-40B4-BE49-F238E27FC236}">
                <a16:creationId xmlns:a16="http://schemas.microsoft.com/office/drawing/2014/main" xmlns="" id="{1AC6A213-C4DD-9A4D-87F0-87351410E834}"/>
              </a:ext>
            </a:extLst>
          </p:cNvPr>
          <p:cNvSpPr>
            <a:spLocks noGrp="1"/>
          </p:cNvSpPr>
          <p:nvPr>
            <p:ph idx="1"/>
          </p:nvPr>
        </p:nvSpPr>
        <p:spPr/>
        <p:txBody>
          <a:bodyPr/>
          <a:lstStyle/>
          <a:p>
            <a:r>
              <a:rPr lang="tr-TR" dirty="0"/>
              <a:t>Davranışçılar uyumlu davranışı psikolojik sağlıklılık olarak görürler.</a:t>
            </a:r>
          </a:p>
          <a:p>
            <a:r>
              <a:rPr lang="tr-TR" dirty="0"/>
              <a:t>Kişinin yaşamda kalmasını sağlayan uyumlu davranışlardır, tüm davranışlar öğrenilebilir.</a:t>
            </a:r>
          </a:p>
          <a:p>
            <a:r>
              <a:rPr lang="tr-TR" dirty="0"/>
              <a:t>Psikolojik olarak işlevsiz kalmak da, uyumsuz bir davranıştır ve bu da uyumlu davranışta olduğu gibi öğrenilir.</a:t>
            </a:r>
          </a:p>
          <a:p>
            <a:r>
              <a:rPr lang="tr-TR" dirty="0"/>
              <a:t>Davranışçılar diğer sorunlu davranışları da yanlış davranışın pekiştirilmiş bir öğrenme öyküsü sonucu olarak görürler.</a:t>
            </a:r>
          </a:p>
          <a:p>
            <a:r>
              <a:rPr lang="tr-TR" dirty="0"/>
              <a:t>Örneğin; sosyal kaygısı yüksek bir çocuğun evde eleştiriden kurtulmak için ailesiyle iletişimi en az düzeye indirgerse, bunu çevresindeki diğer insanlara uygulayabilir.</a:t>
            </a:r>
          </a:p>
        </p:txBody>
      </p:sp>
    </p:spTree>
    <p:extLst>
      <p:ext uri="{BB962C8B-B14F-4D97-AF65-F5344CB8AC3E}">
        <p14:creationId xmlns:p14="http://schemas.microsoft.com/office/powerpoint/2010/main" val="1494993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a:extLst>
              <a:ext uri="{FF2B5EF4-FFF2-40B4-BE49-F238E27FC236}">
                <a16:creationId xmlns:a16="http://schemas.microsoft.com/office/drawing/2014/main" xmlns="" id="{06F4CA76-AABF-A949-9FF3-025647A98F3C}"/>
              </a:ext>
            </a:extLst>
          </p:cNvPr>
          <p:cNvSpPr txBox="1"/>
          <p:nvPr/>
        </p:nvSpPr>
        <p:spPr>
          <a:xfrm>
            <a:off x="3294086" y="1707654"/>
            <a:ext cx="2316981" cy="707886"/>
          </a:xfrm>
          <a:prstGeom prst="rect">
            <a:avLst/>
          </a:prstGeom>
          <a:noFill/>
        </p:spPr>
        <p:txBody>
          <a:bodyPr wrap="none" rtlCol="0">
            <a:spAutoFit/>
          </a:bodyPr>
          <a:lstStyle/>
          <a:p>
            <a:r>
              <a:rPr lang="tr-TR" sz="4000" b="1" dirty="0">
                <a:solidFill>
                  <a:srgbClr val="B2B7EF"/>
                </a:solidFill>
                <a:effectLst>
                  <a:outerShdw blurRad="38100" dist="38100" dir="2700000" algn="tl">
                    <a:srgbClr val="000000">
                      <a:alpha val="43137"/>
                    </a:srgbClr>
                  </a:outerShdw>
                </a:effectLst>
              </a:rPr>
              <a:t>1. BÖLÜM</a:t>
            </a:r>
          </a:p>
        </p:txBody>
      </p:sp>
      <p:sp>
        <p:nvSpPr>
          <p:cNvPr id="5" name="Metin kutusu 4">
            <a:extLst>
              <a:ext uri="{FF2B5EF4-FFF2-40B4-BE49-F238E27FC236}">
                <a16:creationId xmlns:a16="http://schemas.microsoft.com/office/drawing/2014/main" xmlns="" id="{866CA1BF-D51B-C445-AF89-8C8CD9A55F8F}"/>
              </a:ext>
            </a:extLst>
          </p:cNvPr>
          <p:cNvSpPr txBox="1"/>
          <p:nvPr/>
        </p:nvSpPr>
        <p:spPr>
          <a:xfrm>
            <a:off x="2411761" y="2415540"/>
            <a:ext cx="4248472" cy="461665"/>
          </a:xfrm>
          <a:prstGeom prst="rect">
            <a:avLst/>
          </a:prstGeom>
          <a:noFill/>
        </p:spPr>
        <p:txBody>
          <a:bodyPr wrap="square" rtlCol="0">
            <a:spAutoFit/>
          </a:bodyPr>
          <a:lstStyle/>
          <a:p>
            <a:pPr algn="ctr"/>
            <a:r>
              <a:rPr lang="tr-TR" sz="2400" b="1" dirty="0">
                <a:solidFill>
                  <a:schemeClr val="tx2">
                    <a:lumMod val="40000"/>
                    <a:lumOff val="60000"/>
                  </a:schemeClr>
                </a:solidFill>
                <a:effectLst>
                  <a:outerShdw blurRad="38100" dist="38100" dir="2700000" algn="tl">
                    <a:srgbClr val="000000">
                      <a:alpha val="43137"/>
                    </a:srgbClr>
                  </a:outerShdw>
                </a:effectLst>
              </a:rPr>
              <a:t>RUH SAĞLIĞI</a:t>
            </a:r>
          </a:p>
        </p:txBody>
      </p:sp>
    </p:spTree>
    <p:extLst>
      <p:ext uri="{BB962C8B-B14F-4D97-AF65-F5344CB8AC3E}">
        <p14:creationId xmlns:p14="http://schemas.microsoft.com/office/powerpoint/2010/main" val="30476412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14BD3AD3-F01F-A54C-8014-7DAD272DF22F}"/>
              </a:ext>
            </a:extLst>
          </p:cNvPr>
          <p:cNvSpPr>
            <a:spLocks noGrp="1"/>
          </p:cNvSpPr>
          <p:nvPr>
            <p:ph type="title"/>
          </p:nvPr>
        </p:nvSpPr>
        <p:spPr/>
        <p:txBody>
          <a:bodyPr/>
          <a:lstStyle/>
          <a:p>
            <a:r>
              <a:rPr lang="tr-TR" dirty="0"/>
              <a:t>1.2.5. İnsancı Kuram; Carl </a:t>
            </a:r>
            <a:r>
              <a:rPr lang="tr-TR" dirty="0" err="1"/>
              <a:t>Rogers</a:t>
            </a:r>
            <a:r>
              <a:rPr lang="tr-TR" dirty="0"/>
              <a:t>, Abraham </a:t>
            </a:r>
            <a:r>
              <a:rPr lang="tr-TR" dirty="0" err="1"/>
              <a:t>Maslow</a:t>
            </a:r>
            <a:endParaRPr lang="tr-TR" dirty="0"/>
          </a:p>
        </p:txBody>
      </p:sp>
      <p:sp>
        <p:nvSpPr>
          <p:cNvPr id="3" name="İçerik Yer Tutucusu 2">
            <a:extLst>
              <a:ext uri="{FF2B5EF4-FFF2-40B4-BE49-F238E27FC236}">
                <a16:creationId xmlns:a16="http://schemas.microsoft.com/office/drawing/2014/main" xmlns="" id="{167D3318-3A35-2A42-BE29-59D28921C896}"/>
              </a:ext>
            </a:extLst>
          </p:cNvPr>
          <p:cNvSpPr>
            <a:spLocks noGrp="1"/>
          </p:cNvSpPr>
          <p:nvPr>
            <p:ph idx="1"/>
          </p:nvPr>
        </p:nvSpPr>
        <p:spPr/>
        <p:txBody>
          <a:bodyPr/>
          <a:lstStyle/>
          <a:p>
            <a:r>
              <a:rPr lang="tr-TR" dirty="0"/>
              <a:t>Bu yaklaşıma göre, insanlar temelde iyidir, psikolojinin hedefi insan davranışlarını önceden kestirmek ya da denetlemek değil; anlamaktır.</a:t>
            </a:r>
          </a:p>
          <a:p>
            <a:r>
              <a:rPr lang="tr-TR" dirty="0"/>
              <a:t>Kendini kabul edebilme, kendi potansiyellerini gerçekleştirme, başkalarıyla ilişki kurabilme ve yaşamı anlamlı bulma ruh sağlığının yerinde olduğunun göstergeleridir.</a:t>
            </a:r>
          </a:p>
          <a:p>
            <a:r>
              <a:rPr lang="tr-TR" dirty="0"/>
              <a:t>Ruh sağlığına götüren koşullar kişinin temel gereksinimlerinin doyumu, bağımsızlığının engellenmemesi, </a:t>
            </a:r>
          </a:p>
          <a:p>
            <a:r>
              <a:rPr lang="tr-TR" dirty="0"/>
              <a:t>Sağlıksızlığa götüren koşullar ise kişinin gerçek doğasını yadsıması, davranışlarının sorumluluğunu taşımamasıdır.</a:t>
            </a:r>
          </a:p>
        </p:txBody>
      </p:sp>
    </p:spTree>
    <p:extLst>
      <p:ext uri="{BB962C8B-B14F-4D97-AF65-F5344CB8AC3E}">
        <p14:creationId xmlns:p14="http://schemas.microsoft.com/office/powerpoint/2010/main" val="15759841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A4C6EDF5-F786-E347-9DEA-474FA59A895D}"/>
              </a:ext>
            </a:extLst>
          </p:cNvPr>
          <p:cNvSpPr>
            <a:spLocks noGrp="1"/>
          </p:cNvSpPr>
          <p:nvPr>
            <p:ph type="title"/>
          </p:nvPr>
        </p:nvSpPr>
        <p:spPr/>
        <p:txBody>
          <a:bodyPr/>
          <a:lstStyle/>
          <a:p>
            <a:r>
              <a:rPr lang="tr-TR" dirty="0"/>
              <a:t>Carl </a:t>
            </a:r>
            <a:r>
              <a:rPr lang="tr-TR" dirty="0" err="1"/>
              <a:t>Rogers</a:t>
            </a:r>
            <a:endParaRPr lang="tr-TR" dirty="0"/>
          </a:p>
        </p:txBody>
      </p:sp>
      <p:sp>
        <p:nvSpPr>
          <p:cNvPr id="3" name="İçerik Yer Tutucusu 2">
            <a:extLst>
              <a:ext uri="{FF2B5EF4-FFF2-40B4-BE49-F238E27FC236}">
                <a16:creationId xmlns:a16="http://schemas.microsoft.com/office/drawing/2014/main" xmlns="" id="{C3B6ED2A-4315-E649-81FE-8151199C8FF5}"/>
              </a:ext>
            </a:extLst>
          </p:cNvPr>
          <p:cNvSpPr>
            <a:spLocks noGrp="1"/>
          </p:cNvSpPr>
          <p:nvPr>
            <p:ph idx="1"/>
          </p:nvPr>
        </p:nvSpPr>
        <p:spPr/>
        <p:txBody>
          <a:bodyPr/>
          <a:lstStyle/>
          <a:p>
            <a:r>
              <a:rPr lang="tr-TR" dirty="0"/>
              <a:t>Kişilerin yaşamda uygun bir doyum noktasına ulaşmak için doğal bir çaba gösterdiğini savunmuş ve bu hedefe ulaşan kişilere ‘potansiyelini tam kullanan kişi’ adını vermiştir.</a:t>
            </a:r>
          </a:p>
          <a:p>
            <a:r>
              <a:rPr lang="tr-TR" dirty="0"/>
              <a:t>Bu kişiler yeni deneyimlere açıktır, yaşamın her anını değerlendirmeye çalışır, kendi duygularına güvenmeyi öğrenir, başkalarının gereksinimlerine karşı duyarsız değildir ve yaşamları ile ilgili önemli kararlar verirken dikkatlidirler. </a:t>
            </a:r>
          </a:p>
          <a:p>
            <a:r>
              <a:rPr lang="tr-TR" dirty="0" err="1"/>
              <a:t>Rogers’ın</a:t>
            </a:r>
            <a:r>
              <a:rPr lang="tr-TR" dirty="0"/>
              <a:t> üzerinde durduğu ana kavram ‘</a:t>
            </a:r>
            <a:r>
              <a:rPr lang="tr-TR" dirty="0" err="1"/>
              <a:t>benlik’tir</a:t>
            </a:r>
            <a:r>
              <a:rPr lang="tr-TR" dirty="0"/>
              <a:t>. Benlik ile gerçeklik arasındaki kopukluk genişledikçe, uyumsuzluk potansiyeli de o kadar artar. </a:t>
            </a:r>
          </a:p>
          <a:p>
            <a:r>
              <a:rPr lang="tr-TR" dirty="0" err="1"/>
              <a:t>Rogers’a</a:t>
            </a:r>
            <a:r>
              <a:rPr lang="tr-TR" dirty="0"/>
              <a:t> göre sağlıklı insan, tutarlı olan insandır. Kendisi ile ilgili algısı yaşadıkları ile tutarlıdır. Olumlu benlik kavramı vardır ve kendine karşı koşulsuz saygı duyar.</a:t>
            </a:r>
          </a:p>
        </p:txBody>
      </p:sp>
    </p:spTree>
    <p:extLst>
      <p:ext uri="{BB962C8B-B14F-4D97-AF65-F5344CB8AC3E}">
        <p14:creationId xmlns:p14="http://schemas.microsoft.com/office/powerpoint/2010/main" val="17714478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73FD0DB9-1C6A-FF4D-9E5E-6B1C3F55C972}"/>
              </a:ext>
            </a:extLst>
          </p:cNvPr>
          <p:cNvSpPr>
            <a:spLocks noGrp="1"/>
          </p:cNvSpPr>
          <p:nvPr>
            <p:ph type="title"/>
          </p:nvPr>
        </p:nvSpPr>
        <p:spPr/>
        <p:txBody>
          <a:bodyPr/>
          <a:lstStyle/>
          <a:p>
            <a:r>
              <a:rPr lang="tr-TR" dirty="0"/>
              <a:t>Abraham </a:t>
            </a:r>
            <a:r>
              <a:rPr lang="tr-TR" dirty="0" err="1"/>
              <a:t>Maslow</a:t>
            </a:r>
            <a:endParaRPr lang="tr-TR" dirty="0"/>
          </a:p>
        </p:txBody>
      </p:sp>
      <p:sp>
        <p:nvSpPr>
          <p:cNvPr id="3" name="İçerik Yer Tutucusu 2">
            <a:extLst>
              <a:ext uri="{FF2B5EF4-FFF2-40B4-BE49-F238E27FC236}">
                <a16:creationId xmlns:a16="http://schemas.microsoft.com/office/drawing/2014/main" xmlns="" id="{E67112EE-06FC-4741-B8EE-1A4FB98C6E0C}"/>
              </a:ext>
            </a:extLst>
          </p:cNvPr>
          <p:cNvSpPr>
            <a:spLocks noGrp="1"/>
          </p:cNvSpPr>
          <p:nvPr>
            <p:ph idx="1"/>
          </p:nvPr>
        </p:nvSpPr>
        <p:spPr/>
        <p:txBody>
          <a:bodyPr/>
          <a:lstStyle/>
          <a:p>
            <a:r>
              <a:rPr lang="tr-TR" dirty="0"/>
              <a:t>‘Kendini gerçekleştirme’ kavramını ilk kullanan kuramcıdır.</a:t>
            </a:r>
          </a:p>
          <a:p>
            <a:r>
              <a:rPr lang="tr-TR" dirty="0" err="1"/>
              <a:t>Maslow</a:t>
            </a:r>
            <a:r>
              <a:rPr lang="tr-TR" dirty="0"/>
              <a:t> bir gereksinimler hiyerarşisi olduğunu öne sürmüştür. Bu hiyerarşi temel biyolojik gereksinimlerden kaynaklanır ve ancak bu gereksinim karşılandığı zaman daha yüksek düzeydeki gereksinimler önemli hale gelir. </a:t>
            </a:r>
          </a:p>
          <a:p>
            <a:r>
              <a:rPr lang="tr-TR" dirty="0"/>
              <a:t>Kişi, ancak temel gereksinimler karşılandığı zaman estetik ve entelektüel ilgilere ayırabilecek zaman bulur. </a:t>
            </a:r>
          </a:p>
          <a:p>
            <a:r>
              <a:rPr lang="tr-TR" dirty="0"/>
              <a:t>Sanatsal ve bilimsel çabalar, insanların yiyecek, barınma ve güvenlik için mücadele etmekte oldukları toplumlarda gelişmez.</a:t>
            </a:r>
          </a:p>
          <a:p>
            <a:r>
              <a:rPr lang="tr-TR" dirty="0"/>
              <a:t>Kendini gerçekleştirme ancak bütün gereksinimler karşılandıktan sonra yerine getirilebilir.</a:t>
            </a:r>
          </a:p>
        </p:txBody>
      </p:sp>
    </p:spTree>
    <p:extLst>
      <p:ext uri="{BB962C8B-B14F-4D97-AF65-F5344CB8AC3E}">
        <p14:creationId xmlns:p14="http://schemas.microsoft.com/office/powerpoint/2010/main" val="8885598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66360F4C-B24F-334F-8801-97857D86B6F8}"/>
              </a:ext>
            </a:extLst>
          </p:cNvPr>
          <p:cNvSpPr>
            <a:spLocks noGrp="1"/>
          </p:cNvSpPr>
          <p:nvPr>
            <p:ph type="title"/>
          </p:nvPr>
        </p:nvSpPr>
        <p:spPr/>
        <p:txBody>
          <a:bodyPr/>
          <a:lstStyle/>
          <a:p>
            <a:r>
              <a:rPr lang="tr-TR" dirty="0" err="1"/>
              <a:t>Maslow’a</a:t>
            </a:r>
            <a:r>
              <a:rPr lang="tr-TR" dirty="0"/>
              <a:t> göre kendini gerçekleştiren kişilerin nitelikleri</a:t>
            </a:r>
          </a:p>
        </p:txBody>
      </p:sp>
      <p:sp>
        <p:nvSpPr>
          <p:cNvPr id="3" name="İçerik Yer Tutucusu 2">
            <a:extLst>
              <a:ext uri="{FF2B5EF4-FFF2-40B4-BE49-F238E27FC236}">
                <a16:creationId xmlns:a16="http://schemas.microsoft.com/office/drawing/2014/main" xmlns="" id="{35307C87-5501-E141-A97F-BDF3D269159A}"/>
              </a:ext>
            </a:extLst>
          </p:cNvPr>
          <p:cNvSpPr>
            <a:spLocks noGrp="1"/>
          </p:cNvSpPr>
          <p:nvPr>
            <p:ph idx="1"/>
          </p:nvPr>
        </p:nvSpPr>
        <p:spPr>
          <a:xfrm>
            <a:off x="609600" y="1059582"/>
            <a:ext cx="8229600" cy="3960440"/>
          </a:xfrm>
        </p:spPr>
        <p:txBody>
          <a:bodyPr>
            <a:normAutofit fontScale="92500" lnSpcReduction="10000"/>
          </a:bodyPr>
          <a:lstStyle/>
          <a:p>
            <a:r>
              <a:rPr lang="tr-TR" dirty="0"/>
              <a:t>Gerçeği yeterli algılama</a:t>
            </a:r>
          </a:p>
          <a:p>
            <a:r>
              <a:rPr lang="tr-TR" dirty="0"/>
              <a:t>Kendini, başkalarını ve doğayı kabul etme</a:t>
            </a:r>
          </a:p>
          <a:p>
            <a:r>
              <a:rPr lang="tr-TR" dirty="0"/>
              <a:t>Kendiliğinden olma</a:t>
            </a:r>
          </a:p>
          <a:p>
            <a:r>
              <a:rPr lang="tr-TR" dirty="0"/>
              <a:t>Sorunlara odaklanma</a:t>
            </a:r>
          </a:p>
          <a:p>
            <a:r>
              <a:rPr lang="tr-TR" dirty="0"/>
              <a:t>Yalnızlıktan zevk alma</a:t>
            </a:r>
          </a:p>
          <a:p>
            <a:r>
              <a:rPr lang="tr-TR" dirty="0"/>
              <a:t>Kültür ve çevreden bağımsız olma</a:t>
            </a:r>
          </a:p>
          <a:p>
            <a:r>
              <a:rPr lang="tr-TR" dirty="0"/>
              <a:t>Yenilik arayışı içinde olma</a:t>
            </a:r>
          </a:p>
          <a:p>
            <a:r>
              <a:rPr lang="tr-TR" dirty="0"/>
              <a:t>Daha sık doruk deneyimler yaşama</a:t>
            </a:r>
          </a:p>
          <a:p>
            <a:r>
              <a:rPr lang="tr-TR" dirty="0"/>
              <a:t>İnsanlığa yardımcı olma konusunda içten istekli olma</a:t>
            </a:r>
          </a:p>
          <a:p>
            <a:r>
              <a:rPr lang="tr-TR" dirty="0"/>
              <a:t>Daha az insanla derin ilişkiler kurma</a:t>
            </a:r>
          </a:p>
          <a:p>
            <a:r>
              <a:rPr lang="tr-TR" dirty="0"/>
              <a:t>Demokratik değerlere sahip olma</a:t>
            </a:r>
          </a:p>
          <a:p>
            <a:r>
              <a:rPr lang="tr-TR" dirty="0"/>
              <a:t>Amaç ve araçlar arasında ayrım yapma</a:t>
            </a:r>
          </a:p>
          <a:p>
            <a:r>
              <a:rPr lang="tr-TR" dirty="0"/>
              <a:t>Mizah duygusuna sahip olma</a:t>
            </a:r>
          </a:p>
          <a:p>
            <a:r>
              <a:rPr lang="tr-TR" dirty="0"/>
              <a:t>Yaratıcı olma</a:t>
            </a:r>
          </a:p>
          <a:p>
            <a:r>
              <a:rPr lang="tr-TR" dirty="0"/>
              <a:t>Kültürleşmeye karşı dayanıklı olma</a:t>
            </a:r>
          </a:p>
          <a:p>
            <a:endParaRPr lang="tr-TR" dirty="0"/>
          </a:p>
          <a:p>
            <a:endParaRPr lang="tr-TR" dirty="0"/>
          </a:p>
        </p:txBody>
      </p:sp>
    </p:spTree>
    <p:extLst>
      <p:ext uri="{BB962C8B-B14F-4D97-AF65-F5344CB8AC3E}">
        <p14:creationId xmlns:p14="http://schemas.microsoft.com/office/powerpoint/2010/main" val="33761294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FA1E483-5815-0E4D-B2AD-289F0A00EACD}"/>
              </a:ext>
            </a:extLst>
          </p:cNvPr>
          <p:cNvSpPr>
            <a:spLocks noGrp="1"/>
          </p:cNvSpPr>
          <p:nvPr>
            <p:ph type="title"/>
          </p:nvPr>
        </p:nvSpPr>
        <p:spPr>
          <a:xfrm>
            <a:off x="609600" y="358378"/>
            <a:ext cx="8229600" cy="701204"/>
          </a:xfrm>
        </p:spPr>
        <p:txBody>
          <a:bodyPr/>
          <a:lstStyle/>
          <a:p>
            <a:r>
              <a:rPr lang="tr-TR" dirty="0"/>
              <a:t>1.2.6. </a:t>
            </a:r>
            <a:r>
              <a:rPr lang="tr-TR" dirty="0" err="1"/>
              <a:t>Varoluşcu</a:t>
            </a:r>
            <a:r>
              <a:rPr lang="tr-TR" dirty="0"/>
              <a:t> Kuram: Sartre ve Albert Camus</a:t>
            </a:r>
            <a:br>
              <a:rPr lang="tr-TR" dirty="0"/>
            </a:br>
            <a:endParaRPr lang="tr-TR" dirty="0"/>
          </a:p>
        </p:txBody>
      </p:sp>
      <p:sp>
        <p:nvSpPr>
          <p:cNvPr id="3" name="İçerik Yer Tutucusu 2">
            <a:extLst>
              <a:ext uri="{FF2B5EF4-FFF2-40B4-BE49-F238E27FC236}">
                <a16:creationId xmlns:a16="http://schemas.microsoft.com/office/drawing/2014/main" xmlns="" id="{CF06166D-544A-0F49-9B1E-4A3C6B0F643A}"/>
              </a:ext>
            </a:extLst>
          </p:cNvPr>
          <p:cNvSpPr>
            <a:spLocks noGrp="1"/>
          </p:cNvSpPr>
          <p:nvPr>
            <p:ph idx="1"/>
          </p:nvPr>
        </p:nvSpPr>
        <p:spPr>
          <a:xfrm>
            <a:off x="609600" y="1131590"/>
            <a:ext cx="8229600" cy="3615433"/>
          </a:xfrm>
        </p:spPr>
        <p:txBody>
          <a:bodyPr/>
          <a:lstStyle/>
          <a:p>
            <a:r>
              <a:rPr lang="tr-TR" dirty="0"/>
              <a:t>Çocukluktaki bir olay, o insanın yetişkin yaşamındaki belirli bazı davranışların nedeni </a:t>
            </a:r>
            <a:r>
              <a:rPr lang="tr-TR" dirty="0" err="1"/>
              <a:t>olamaz,insan</a:t>
            </a:r>
            <a:r>
              <a:rPr lang="tr-TR" dirty="0"/>
              <a:t> bağımsız amaca yönelik ve genelde iyi bir doğa ile dünyaya gelir. </a:t>
            </a:r>
          </a:p>
          <a:p>
            <a:r>
              <a:rPr lang="tr-TR" dirty="0"/>
              <a:t>İnsanın yaşamı anlamlı bulması sağlıklı olduğunun göstergesidir.</a:t>
            </a:r>
          </a:p>
          <a:p>
            <a:r>
              <a:rPr lang="tr-TR" dirty="0"/>
              <a:t>Sağlığa götüren koşullar kişinin temel gereksinimlerinin doyumu, bağımsızlığının engellenmemesi</a:t>
            </a:r>
          </a:p>
          <a:p>
            <a:r>
              <a:rPr lang="tr-TR" dirty="0"/>
              <a:t>Sağlıksızlığa götüren koşullar ise kendi davranışlarının sorumluluğunu taşımada ve kendi benliğini yaşamada </a:t>
            </a:r>
            <a:r>
              <a:rPr lang="tr-TR"/>
              <a:t>yetersiz olmasıdır.</a:t>
            </a:r>
            <a:endParaRPr lang="tr-TR" dirty="0"/>
          </a:p>
        </p:txBody>
      </p:sp>
    </p:spTree>
    <p:extLst>
      <p:ext uri="{BB962C8B-B14F-4D97-AF65-F5344CB8AC3E}">
        <p14:creationId xmlns:p14="http://schemas.microsoft.com/office/powerpoint/2010/main" val="20946925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CFE82CE-DC07-2346-9783-612438181B0B}"/>
              </a:ext>
            </a:extLst>
          </p:cNvPr>
          <p:cNvSpPr>
            <a:spLocks noGrp="1"/>
          </p:cNvSpPr>
          <p:nvPr>
            <p:ph type="title"/>
          </p:nvPr>
        </p:nvSpPr>
        <p:spPr/>
        <p:txBody>
          <a:bodyPr/>
          <a:lstStyle/>
          <a:p>
            <a:r>
              <a:rPr lang="tr-TR" dirty="0"/>
              <a:t>ÇOCUK RUH SAĞLIĞI</a:t>
            </a:r>
          </a:p>
        </p:txBody>
      </p:sp>
      <p:sp>
        <p:nvSpPr>
          <p:cNvPr id="3" name="İçerik Yer Tutucusu 2">
            <a:extLst>
              <a:ext uri="{FF2B5EF4-FFF2-40B4-BE49-F238E27FC236}">
                <a16:creationId xmlns:a16="http://schemas.microsoft.com/office/drawing/2014/main" xmlns="" id="{11006938-7C44-DB4A-9911-377E18E36B50}"/>
              </a:ext>
            </a:extLst>
          </p:cNvPr>
          <p:cNvSpPr>
            <a:spLocks noGrp="1"/>
          </p:cNvSpPr>
          <p:nvPr>
            <p:ph idx="1"/>
          </p:nvPr>
        </p:nvSpPr>
        <p:spPr/>
        <p:txBody>
          <a:bodyPr/>
          <a:lstStyle/>
          <a:p>
            <a:r>
              <a:rPr lang="tr-TR" dirty="0"/>
              <a:t>Erken çocukluk döneminde çocukların gelişmekte olan zihinleri ve sosyal deneyimleri, benliklerini, duygusal olgunluklarını, ahlaki anlayışlarını ve ruhsal gelişimlerini belirler.</a:t>
            </a:r>
          </a:p>
          <a:p>
            <a:r>
              <a:rPr lang="tr-TR" dirty="0"/>
              <a:t>Çocuğun ruhsal gelişimi bir bütündür, dönem dönem gelişse de her dönem bir sonraki dönemi olumlu ya da olumsuz olarak etkiler.</a:t>
            </a:r>
          </a:p>
          <a:p>
            <a:r>
              <a:rPr lang="tr-TR" dirty="0"/>
              <a:t>Eğer çocuğun davranışlarında olumsuzluklar varsa çocuğun davranışını üç değerlendirme ölçütüne göre analiz etmek gerekir. Bu ölçütler:</a:t>
            </a:r>
          </a:p>
          <a:p>
            <a:r>
              <a:rPr lang="tr-TR" dirty="0"/>
              <a:t>*Süre</a:t>
            </a:r>
          </a:p>
          <a:p>
            <a:r>
              <a:rPr lang="tr-TR" dirty="0"/>
              <a:t>*Yoğunluk</a:t>
            </a:r>
          </a:p>
          <a:p>
            <a:r>
              <a:rPr lang="tr-TR" dirty="0"/>
              <a:t>*Sıklık</a:t>
            </a:r>
          </a:p>
        </p:txBody>
      </p:sp>
    </p:spTree>
    <p:extLst>
      <p:ext uri="{BB962C8B-B14F-4D97-AF65-F5344CB8AC3E}">
        <p14:creationId xmlns:p14="http://schemas.microsoft.com/office/powerpoint/2010/main" val="2185322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B40FAE1-DF04-8B48-8A8E-331F59FC6133}"/>
              </a:ext>
            </a:extLst>
          </p:cNvPr>
          <p:cNvSpPr>
            <a:spLocks noGrp="1"/>
          </p:cNvSpPr>
          <p:nvPr>
            <p:ph type="title"/>
          </p:nvPr>
        </p:nvSpPr>
        <p:spPr>
          <a:xfrm>
            <a:off x="609600" y="92652"/>
            <a:ext cx="8229600" cy="534882"/>
          </a:xfrm>
        </p:spPr>
        <p:txBody>
          <a:bodyPr/>
          <a:lstStyle/>
          <a:p>
            <a:r>
              <a:rPr lang="tr-TR" dirty="0"/>
              <a:t>GELİŞİMSEL BAZI RİSK FAKTÖRLERİ</a:t>
            </a:r>
          </a:p>
        </p:txBody>
      </p:sp>
      <p:sp>
        <p:nvSpPr>
          <p:cNvPr id="3" name="İçerik Yer Tutucusu 2">
            <a:extLst>
              <a:ext uri="{FF2B5EF4-FFF2-40B4-BE49-F238E27FC236}">
                <a16:creationId xmlns:a16="http://schemas.microsoft.com/office/drawing/2014/main" xmlns="" id="{79D247EA-2787-BB45-8C97-171A428C6587}"/>
              </a:ext>
            </a:extLst>
          </p:cNvPr>
          <p:cNvSpPr>
            <a:spLocks noGrp="1"/>
          </p:cNvSpPr>
          <p:nvPr>
            <p:ph idx="1"/>
          </p:nvPr>
        </p:nvSpPr>
        <p:spPr>
          <a:xfrm>
            <a:off x="609600" y="699542"/>
            <a:ext cx="8229600" cy="4047481"/>
          </a:xfrm>
        </p:spPr>
        <p:txBody>
          <a:bodyPr/>
          <a:lstStyle/>
          <a:p>
            <a:r>
              <a:rPr lang="tr-TR" dirty="0"/>
              <a:t>Çocukların gelişim dönemlerinde bazı risk faktörleri gelişim dönemini olumsuz etkiler. Bu risk etmenleri çocukta ruhsal sorunların ortaya çıkmasına neden olabilir.</a:t>
            </a:r>
          </a:p>
          <a:p>
            <a:endParaRPr lang="tr-TR" dirty="0"/>
          </a:p>
        </p:txBody>
      </p:sp>
      <p:graphicFrame>
        <p:nvGraphicFramePr>
          <p:cNvPr id="4" name="Tablo 3">
            <a:extLst>
              <a:ext uri="{FF2B5EF4-FFF2-40B4-BE49-F238E27FC236}">
                <a16:creationId xmlns:a16="http://schemas.microsoft.com/office/drawing/2014/main" xmlns="" id="{C4B5FFBF-4112-C040-97E4-753823FF0422}"/>
              </a:ext>
            </a:extLst>
          </p:cNvPr>
          <p:cNvGraphicFramePr>
            <a:graphicFrameLocks noGrp="1"/>
          </p:cNvGraphicFramePr>
          <p:nvPr>
            <p:extLst>
              <p:ext uri="{D42A27DB-BD31-4B8C-83A1-F6EECF244321}">
                <p14:modId xmlns:p14="http://schemas.microsoft.com/office/powerpoint/2010/main" val="3695980759"/>
              </p:ext>
            </p:extLst>
          </p:nvPr>
        </p:nvGraphicFramePr>
        <p:xfrm>
          <a:off x="609600" y="1347614"/>
          <a:ext cx="8426898" cy="3703232"/>
        </p:xfrm>
        <a:graphic>
          <a:graphicData uri="http://schemas.openxmlformats.org/drawingml/2006/table">
            <a:tbl>
              <a:tblPr firstRow="1" bandRow="1">
                <a:tableStyleId>{5C22544A-7EE6-4342-B048-85BDC9FD1C3A}</a:tableStyleId>
              </a:tblPr>
              <a:tblGrid>
                <a:gridCol w="1550428">
                  <a:extLst>
                    <a:ext uri="{9D8B030D-6E8A-4147-A177-3AD203B41FA5}">
                      <a16:colId xmlns:a16="http://schemas.microsoft.com/office/drawing/2014/main" xmlns="" val="237578208"/>
                    </a:ext>
                  </a:extLst>
                </a:gridCol>
                <a:gridCol w="1258538">
                  <a:extLst>
                    <a:ext uri="{9D8B030D-6E8A-4147-A177-3AD203B41FA5}">
                      <a16:colId xmlns:a16="http://schemas.microsoft.com/office/drawing/2014/main" xmlns="" val="1501523344"/>
                    </a:ext>
                  </a:extLst>
                </a:gridCol>
                <a:gridCol w="1395898">
                  <a:extLst>
                    <a:ext uri="{9D8B030D-6E8A-4147-A177-3AD203B41FA5}">
                      <a16:colId xmlns:a16="http://schemas.microsoft.com/office/drawing/2014/main" xmlns="" val="2517499503"/>
                    </a:ext>
                  </a:extLst>
                </a:gridCol>
                <a:gridCol w="1413068">
                  <a:extLst>
                    <a:ext uri="{9D8B030D-6E8A-4147-A177-3AD203B41FA5}">
                      <a16:colId xmlns:a16="http://schemas.microsoft.com/office/drawing/2014/main" xmlns="" val="685782790"/>
                    </a:ext>
                  </a:extLst>
                </a:gridCol>
                <a:gridCol w="1404483">
                  <a:extLst>
                    <a:ext uri="{9D8B030D-6E8A-4147-A177-3AD203B41FA5}">
                      <a16:colId xmlns:a16="http://schemas.microsoft.com/office/drawing/2014/main" xmlns="" val="2723474725"/>
                    </a:ext>
                  </a:extLst>
                </a:gridCol>
                <a:gridCol w="1404483">
                  <a:extLst>
                    <a:ext uri="{9D8B030D-6E8A-4147-A177-3AD203B41FA5}">
                      <a16:colId xmlns:a16="http://schemas.microsoft.com/office/drawing/2014/main" xmlns="" val="849393480"/>
                    </a:ext>
                  </a:extLst>
                </a:gridCol>
              </a:tblGrid>
              <a:tr h="763758">
                <a:tc>
                  <a:txBody>
                    <a:bodyPr/>
                    <a:lstStyle/>
                    <a:p>
                      <a:r>
                        <a:rPr lang="tr-TR" dirty="0"/>
                        <a:t>YAPISAL FAKTÖRLER</a:t>
                      </a:r>
                    </a:p>
                  </a:txBody>
                  <a:tcPr/>
                </a:tc>
                <a:tc>
                  <a:txBody>
                    <a:bodyPr/>
                    <a:lstStyle/>
                    <a:p>
                      <a:r>
                        <a:rPr lang="tr-TR" sz="1400" dirty="0"/>
                        <a:t>AİLESEL FAKTÖRLER</a:t>
                      </a:r>
                    </a:p>
                  </a:txBody>
                  <a:tcPr/>
                </a:tc>
                <a:tc>
                  <a:txBody>
                    <a:bodyPr/>
                    <a:lstStyle/>
                    <a:p>
                      <a:r>
                        <a:rPr lang="tr-TR" sz="1400" dirty="0"/>
                        <a:t>DUYGUSAL ve KİŞİLERARASI FAKTÖRLER</a:t>
                      </a:r>
                    </a:p>
                  </a:txBody>
                  <a:tcPr/>
                </a:tc>
                <a:tc>
                  <a:txBody>
                    <a:bodyPr/>
                    <a:lstStyle/>
                    <a:p>
                      <a:r>
                        <a:rPr lang="tr-TR" sz="1400" dirty="0"/>
                        <a:t>ZİHİNSEL ve AKADEMİK FAKTÖRLER</a:t>
                      </a:r>
                    </a:p>
                  </a:txBody>
                  <a:tcPr/>
                </a:tc>
                <a:tc>
                  <a:txBody>
                    <a:bodyPr/>
                    <a:lstStyle/>
                    <a:p>
                      <a:r>
                        <a:rPr lang="tr-TR" dirty="0"/>
                        <a:t>ÇEVRESEL FAKTÖRLER</a:t>
                      </a:r>
                    </a:p>
                  </a:txBody>
                  <a:tcPr/>
                </a:tc>
                <a:tc>
                  <a:txBody>
                    <a:bodyPr/>
                    <a:lstStyle/>
                    <a:p>
                      <a:r>
                        <a:rPr lang="tr-TR" sz="1400" dirty="0"/>
                        <a:t>STRES YAPICI YAŞAM DURUMLARI</a:t>
                      </a:r>
                    </a:p>
                  </a:txBody>
                  <a:tcPr/>
                </a:tc>
                <a:extLst>
                  <a:ext uri="{0D108BD9-81ED-4DB2-BD59-A6C34878D82A}">
                    <a16:rowId xmlns:a16="http://schemas.microsoft.com/office/drawing/2014/main" xmlns="" val="3139592772"/>
                  </a:ext>
                </a:extLst>
              </a:tr>
              <a:tr h="684926">
                <a:tc>
                  <a:txBody>
                    <a:bodyPr/>
                    <a:lstStyle/>
                    <a:p>
                      <a:r>
                        <a:rPr lang="tr-TR" sz="1200" dirty="0"/>
                        <a:t>Kalıtımsal etkiler, gen anormallikleri</a:t>
                      </a:r>
                    </a:p>
                  </a:txBody>
                  <a:tcPr/>
                </a:tc>
                <a:tc>
                  <a:txBody>
                    <a:bodyPr/>
                    <a:lstStyle/>
                    <a:p>
                      <a:r>
                        <a:rPr lang="tr-TR" sz="1200" dirty="0"/>
                        <a:t>Yoksulluk</a:t>
                      </a:r>
                    </a:p>
                  </a:txBody>
                  <a:tcPr/>
                </a:tc>
                <a:tc>
                  <a:txBody>
                    <a:bodyPr/>
                    <a:lstStyle/>
                    <a:p>
                      <a:r>
                        <a:rPr lang="tr-TR" sz="1200" dirty="0"/>
                        <a:t>Toplumsal yetersizlik</a:t>
                      </a:r>
                    </a:p>
                  </a:txBody>
                  <a:tcPr/>
                </a:tc>
                <a:tc>
                  <a:txBody>
                    <a:bodyPr/>
                    <a:lstStyle/>
                    <a:p>
                      <a:r>
                        <a:rPr lang="tr-TR" sz="1200" dirty="0"/>
                        <a:t>Normalin altında zeka</a:t>
                      </a:r>
                    </a:p>
                  </a:txBody>
                  <a:tcPr/>
                </a:tc>
                <a:tc>
                  <a:txBody>
                    <a:bodyPr/>
                    <a:lstStyle/>
                    <a:p>
                      <a:r>
                        <a:rPr lang="tr-TR" sz="1200" dirty="0"/>
                        <a:t>Yanlış komşuluk ilişkileri</a:t>
                      </a:r>
                    </a:p>
                  </a:txBody>
                  <a:tcPr/>
                </a:tc>
                <a:tc>
                  <a:txBody>
                    <a:bodyPr/>
                    <a:lstStyle/>
                    <a:p>
                      <a:r>
                        <a:rPr lang="tr-TR" sz="1200" dirty="0"/>
                        <a:t>Erken anne-baba kaybı</a:t>
                      </a:r>
                    </a:p>
                  </a:txBody>
                  <a:tcPr/>
                </a:tc>
                <a:extLst>
                  <a:ext uri="{0D108BD9-81ED-4DB2-BD59-A6C34878D82A}">
                    <a16:rowId xmlns:a16="http://schemas.microsoft.com/office/drawing/2014/main" xmlns="" val="1295629810"/>
                  </a:ext>
                </a:extLst>
              </a:tr>
              <a:tr h="884696">
                <a:tc>
                  <a:txBody>
                    <a:bodyPr/>
                    <a:lstStyle/>
                    <a:p>
                      <a:r>
                        <a:rPr lang="tr-TR" sz="1200" dirty="0"/>
                        <a:t>Doğum öncesi ve doğum komplikasyonları</a:t>
                      </a:r>
                    </a:p>
                  </a:txBody>
                  <a:tcPr/>
                </a:tc>
                <a:tc>
                  <a:txBody>
                    <a:bodyPr/>
                    <a:lstStyle/>
                    <a:p>
                      <a:r>
                        <a:rPr lang="tr-TR" sz="1200" dirty="0"/>
                        <a:t>İstismar, ihmal</a:t>
                      </a:r>
                    </a:p>
                  </a:txBody>
                  <a:tcPr/>
                </a:tc>
                <a:tc>
                  <a:txBody>
                    <a:bodyPr/>
                    <a:lstStyle/>
                    <a:p>
                      <a:r>
                        <a:rPr lang="tr-TR" sz="1200" dirty="0"/>
                        <a:t>Akran reddi</a:t>
                      </a:r>
                    </a:p>
                  </a:txBody>
                  <a:tcPr/>
                </a:tc>
                <a:tc>
                  <a:txBody>
                    <a:bodyPr/>
                    <a:lstStyle/>
                    <a:p>
                      <a:r>
                        <a:rPr lang="tr-TR" sz="1200" dirty="0"/>
                        <a:t>Öğrenme güçlüğü</a:t>
                      </a:r>
                    </a:p>
                  </a:txBody>
                  <a:tcPr/>
                </a:tc>
                <a:tc>
                  <a:txBody>
                    <a:bodyPr/>
                    <a:lstStyle/>
                    <a:p>
                      <a:r>
                        <a:rPr lang="tr-TR" sz="1200" dirty="0"/>
                        <a:t>Suç</a:t>
                      </a:r>
                    </a:p>
                  </a:txBody>
                  <a:tcPr/>
                </a:tc>
                <a:tc>
                  <a:txBody>
                    <a:bodyPr/>
                    <a:lstStyle/>
                    <a:p>
                      <a:endParaRPr lang="tr-TR"/>
                    </a:p>
                  </a:txBody>
                  <a:tcPr/>
                </a:tc>
                <a:extLst>
                  <a:ext uri="{0D108BD9-81ED-4DB2-BD59-A6C34878D82A}">
                    <a16:rowId xmlns:a16="http://schemas.microsoft.com/office/drawing/2014/main" xmlns="" val="1837170323"/>
                  </a:ext>
                </a:extLst>
              </a:tr>
              <a:tr h="684926">
                <a:tc>
                  <a:txBody>
                    <a:bodyPr/>
                    <a:lstStyle/>
                    <a:p>
                      <a:r>
                        <a:rPr lang="tr-TR" sz="1200" dirty="0"/>
                        <a:t>Doğum sonrası rahatsızlıklar, kazalar</a:t>
                      </a:r>
                    </a:p>
                  </a:txBody>
                  <a:tcPr/>
                </a:tc>
                <a:tc>
                  <a:txBody>
                    <a:bodyPr/>
                    <a:lstStyle/>
                    <a:p>
                      <a:r>
                        <a:rPr lang="tr-TR" sz="1200" dirty="0"/>
                        <a:t>Çalışma, ailede düzensizlik, stres</a:t>
                      </a:r>
                    </a:p>
                  </a:txBody>
                  <a:tcPr/>
                </a:tc>
                <a:tc>
                  <a:txBody>
                    <a:bodyPr/>
                    <a:lstStyle/>
                    <a:p>
                      <a:endParaRPr lang="tr-TR" sz="1200" dirty="0"/>
                    </a:p>
                  </a:txBody>
                  <a:tcPr/>
                </a:tc>
                <a:tc>
                  <a:txBody>
                    <a:bodyPr/>
                    <a:lstStyle/>
                    <a:p>
                      <a:r>
                        <a:rPr lang="tr-TR" sz="1200" dirty="0"/>
                        <a:t>Akademik başarısızlık</a:t>
                      </a:r>
                    </a:p>
                  </a:txBody>
                  <a:tcPr/>
                </a:tc>
                <a:tc>
                  <a:txBody>
                    <a:bodyPr/>
                    <a:lstStyle/>
                    <a:p>
                      <a:r>
                        <a:rPr lang="tr-TR" sz="1200" dirty="0"/>
                        <a:t>Irk, etnik, cinsiyet ayrımcılığı</a:t>
                      </a:r>
                    </a:p>
                  </a:txBody>
                  <a:tcPr/>
                </a:tc>
                <a:tc>
                  <a:txBody>
                    <a:bodyPr/>
                    <a:lstStyle/>
                    <a:p>
                      <a:endParaRPr lang="tr-TR" dirty="0"/>
                    </a:p>
                  </a:txBody>
                  <a:tcPr/>
                </a:tc>
                <a:extLst>
                  <a:ext uri="{0D108BD9-81ED-4DB2-BD59-A6C34878D82A}">
                    <a16:rowId xmlns:a16="http://schemas.microsoft.com/office/drawing/2014/main" xmlns="" val="1313000888"/>
                  </a:ext>
                </a:extLst>
              </a:tr>
              <a:tr h="684926">
                <a:tc>
                  <a:txBody>
                    <a:bodyPr/>
                    <a:lstStyle/>
                    <a:p>
                      <a:r>
                        <a:rPr lang="tr-TR" sz="1200" dirty="0"/>
                        <a:t>Yetersiz sağlık ve beslenme koşulları</a:t>
                      </a:r>
                    </a:p>
                  </a:txBody>
                  <a:tcPr/>
                </a:tc>
                <a:tc>
                  <a:txBody>
                    <a:bodyPr/>
                    <a:lstStyle/>
                    <a:p>
                      <a:r>
                        <a:rPr lang="tr-TR" sz="1200" dirty="0"/>
                        <a:t>Geniş aile yapısı</a:t>
                      </a:r>
                    </a:p>
                  </a:txBody>
                  <a:tcPr/>
                </a:tc>
                <a:tc>
                  <a:txBody>
                    <a:bodyPr/>
                    <a:lstStyle/>
                    <a:p>
                      <a:endParaRPr lang="tr-TR" dirty="0"/>
                    </a:p>
                  </a:txBody>
                  <a:tcPr/>
                </a:tc>
                <a:tc>
                  <a:txBody>
                    <a:bodyPr/>
                    <a:lstStyle/>
                    <a:p>
                      <a:endParaRPr lang="tr-TR" dirty="0"/>
                    </a:p>
                  </a:txBody>
                  <a:tcPr/>
                </a:tc>
                <a:tc>
                  <a:txBody>
                    <a:bodyPr/>
                    <a:lstStyle/>
                    <a:p>
                      <a:endParaRPr lang="tr-TR"/>
                    </a:p>
                  </a:txBody>
                  <a:tcPr/>
                </a:tc>
                <a:tc>
                  <a:txBody>
                    <a:bodyPr/>
                    <a:lstStyle/>
                    <a:p>
                      <a:endParaRPr lang="tr-TR" dirty="0"/>
                    </a:p>
                  </a:txBody>
                  <a:tcPr/>
                </a:tc>
                <a:extLst>
                  <a:ext uri="{0D108BD9-81ED-4DB2-BD59-A6C34878D82A}">
                    <a16:rowId xmlns:a16="http://schemas.microsoft.com/office/drawing/2014/main" xmlns="" val="1902980939"/>
                  </a:ext>
                </a:extLst>
              </a:tr>
            </a:tbl>
          </a:graphicData>
        </a:graphic>
      </p:graphicFrame>
    </p:spTree>
    <p:extLst>
      <p:ext uri="{BB962C8B-B14F-4D97-AF65-F5344CB8AC3E}">
        <p14:creationId xmlns:p14="http://schemas.microsoft.com/office/powerpoint/2010/main" val="38779941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4EFA7A6-23CC-6542-BF53-956201E20EA0}"/>
              </a:ext>
            </a:extLst>
          </p:cNvPr>
          <p:cNvSpPr>
            <a:spLocks noGrp="1"/>
          </p:cNvSpPr>
          <p:nvPr>
            <p:ph type="title"/>
          </p:nvPr>
        </p:nvSpPr>
        <p:spPr/>
        <p:txBody>
          <a:bodyPr/>
          <a:lstStyle/>
          <a:p>
            <a:r>
              <a:rPr lang="tr-TR" dirty="0"/>
              <a:t>ÇOCUĞUN GELİŞİM DÖNEMLERİ ve RUH SAĞLIĞI</a:t>
            </a:r>
          </a:p>
        </p:txBody>
      </p:sp>
      <p:sp>
        <p:nvSpPr>
          <p:cNvPr id="3" name="İçerik Yer Tutucusu 2">
            <a:extLst>
              <a:ext uri="{FF2B5EF4-FFF2-40B4-BE49-F238E27FC236}">
                <a16:creationId xmlns:a16="http://schemas.microsoft.com/office/drawing/2014/main" xmlns="" id="{E0B5FF48-E052-6740-9730-8B9F7B7B48D0}"/>
              </a:ext>
            </a:extLst>
          </p:cNvPr>
          <p:cNvSpPr>
            <a:spLocks noGrp="1"/>
          </p:cNvSpPr>
          <p:nvPr>
            <p:ph idx="1"/>
          </p:nvPr>
        </p:nvSpPr>
        <p:spPr/>
        <p:txBody>
          <a:bodyPr/>
          <a:lstStyle/>
          <a:p>
            <a:r>
              <a:rPr lang="tr-TR" dirty="0"/>
              <a:t>Dönemlerin gelişim özelliklerinin bilinmesi ruhsal gelişimin yolunda gidip gitmediğini anlamaya yardımcı olur.</a:t>
            </a:r>
          </a:p>
          <a:p>
            <a:r>
              <a:rPr lang="tr-TR" dirty="0"/>
              <a:t>Sağlıklı gelişim bilindiği takdirde, ruh sağlığındaki düzensizliklerin saptanması kolaylaşır.</a:t>
            </a:r>
          </a:p>
          <a:p>
            <a:r>
              <a:rPr lang="tr-TR" dirty="0"/>
              <a:t>Çocukluk dönemindeki örseleyici yaşantıların, yetişkinlik döneminde çeşitli uyumsuzluklara, hatta ruh hastalıklarına kadar gidebilen etkileri olabilir.</a:t>
            </a:r>
          </a:p>
          <a:p>
            <a:r>
              <a:rPr lang="tr-TR" dirty="0"/>
              <a:t>Buna göre, çocukluk gelişim dönemlerinin özelliklerinin, yeterliliklerinin bilinmesi, bu dönemdeki uyumsuzlukların tanısı, önlenmesi ve ruhsal hastalıklara dönüşmemesi açısından önemlidir.</a:t>
            </a:r>
          </a:p>
        </p:txBody>
      </p:sp>
    </p:spTree>
    <p:extLst>
      <p:ext uri="{BB962C8B-B14F-4D97-AF65-F5344CB8AC3E}">
        <p14:creationId xmlns:p14="http://schemas.microsoft.com/office/powerpoint/2010/main" val="41589076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8967D22-603D-2540-87CB-CCE8610A1090}"/>
              </a:ext>
            </a:extLst>
          </p:cNvPr>
          <p:cNvSpPr>
            <a:spLocks noGrp="1"/>
          </p:cNvSpPr>
          <p:nvPr>
            <p:ph type="title"/>
          </p:nvPr>
        </p:nvSpPr>
        <p:spPr>
          <a:xfrm>
            <a:off x="609600" y="358378"/>
            <a:ext cx="8229600" cy="485180"/>
          </a:xfrm>
        </p:spPr>
        <p:txBody>
          <a:bodyPr/>
          <a:lstStyle/>
          <a:p>
            <a:r>
              <a:rPr lang="tr-TR" dirty="0"/>
              <a:t>BEBEKLİKTEN ERGENLİK DÖNEMİ SONUNA KADAR GELİŞİMSEL GÖREVLER</a:t>
            </a:r>
          </a:p>
        </p:txBody>
      </p:sp>
      <p:graphicFrame>
        <p:nvGraphicFramePr>
          <p:cNvPr id="5" name="İçerik Yer Tutucusu 4">
            <a:extLst>
              <a:ext uri="{FF2B5EF4-FFF2-40B4-BE49-F238E27FC236}">
                <a16:creationId xmlns:a16="http://schemas.microsoft.com/office/drawing/2014/main" xmlns="" id="{9052D3D2-D201-4143-A87B-09ED863E6D71}"/>
              </a:ext>
            </a:extLst>
          </p:cNvPr>
          <p:cNvGraphicFramePr>
            <a:graphicFrameLocks noGrp="1"/>
          </p:cNvGraphicFramePr>
          <p:nvPr>
            <p:ph idx="1"/>
            <p:extLst>
              <p:ext uri="{D42A27DB-BD31-4B8C-83A1-F6EECF244321}">
                <p14:modId xmlns:p14="http://schemas.microsoft.com/office/powerpoint/2010/main" val="4078984945"/>
              </p:ext>
            </p:extLst>
          </p:nvPr>
        </p:nvGraphicFramePr>
        <p:xfrm>
          <a:off x="609600" y="915989"/>
          <a:ext cx="8229600" cy="4088851"/>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xmlns="" val="735098890"/>
                    </a:ext>
                  </a:extLst>
                </a:gridCol>
                <a:gridCol w="4114800">
                  <a:extLst>
                    <a:ext uri="{9D8B030D-6E8A-4147-A177-3AD203B41FA5}">
                      <a16:colId xmlns:a16="http://schemas.microsoft.com/office/drawing/2014/main" xmlns="" val="163993295"/>
                    </a:ext>
                  </a:extLst>
                </a:gridCol>
              </a:tblGrid>
              <a:tr h="437608">
                <a:tc>
                  <a:txBody>
                    <a:bodyPr/>
                    <a:lstStyle/>
                    <a:p>
                      <a:pPr algn="ctr"/>
                      <a:r>
                        <a:rPr lang="tr-TR" dirty="0"/>
                        <a:t>Yaş Aralığı</a:t>
                      </a:r>
                    </a:p>
                  </a:txBody>
                  <a:tcPr/>
                </a:tc>
                <a:tc>
                  <a:txBody>
                    <a:bodyPr/>
                    <a:lstStyle/>
                    <a:p>
                      <a:pPr algn="ctr"/>
                      <a:r>
                        <a:rPr lang="tr-TR" dirty="0"/>
                        <a:t>Gelişim Görevi</a:t>
                      </a:r>
                    </a:p>
                  </a:txBody>
                  <a:tcPr/>
                </a:tc>
                <a:extLst>
                  <a:ext uri="{0D108BD9-81ED-4DB2-BD59-A6C34878D82A}">
                    <a16:rowId xmlns:a16="http://schemas.microsoft.com/office/drawing/2014/main" xmlns="" val="2669471593"/>
                  </a:ext>
                </a:extLst>
              </a:tr>
              <a:tr h="1038387">
                <a:tc>
                  <a:txBody>
                    <a:bodyPr/>
                    <a:lstStyle/>
                    <a:p>
                      <a:r>
                        <a:rPr lang="tr-TR" dirty="0"/>
                        <a:t>Bebeklik-Anaokulu Dönemi</a:t>
                      </a:r>
                    </a:p>
                  </a:txBody>
                  <a:tcPr/>
                </a:tc>
                <a:tc>
                  <a:txBody>
                    <a:bodyPr/>
                    <a:lstStyle/>
                    <a:p>
                      <a:r>
                        <a:rPr lang="tr-TR" sz="1600" dirty="0"/>
                        <a:t>*Bakım veren kişilere bağlanma</a:t>
                      </a:r>
                    </a:p>
                    <a:p>
                      <a:r>
                        <a:rPr lang="tr-TR" sz="1600" dirty="0"/>
                        <a:t>*Dil</a:t>
                      </a:r>
                    </a:p>
                    <a:p>
                      <a:r>
                        <a:rPr lang="tr-TR" sz="1600" dirty="0"/>
                        <a:t>*Kendini çevreden ayırma</a:t>
                      </a:r>
                    </a:p>
                    <a:p>
                      <a:r>
                        <a:rPr lang="tr-TR" sz="1600" dirty="0"/>
                        <a:t>*Kontrol</a:t>
                      </a:r>
                    </a:p>
                  </a:txBody>
                  <a:tcPr/>
                </a:tc>
                <a:extLst>
                  <a:ext uri="{0D108BD9-81ED-4DB2-BD59-A6C34878D82A}">
                    <a16:rowId xmlns:a16="http://schemas.microsoft.com/office/drawing/2014/main" xmlns="" val="1768606513"/>
                  </a:ext>
                </a:extLst>
              </a:tr>
              <a:tr h="1038387">
                <a:tc>
                  <a:txBody>
                    <a:bodyPr/>
                    <a:lstStyle/>
                    <a:p>
                      <a:r>
                        <a:rPr lang="tr-TR" dirty="0"/>
                        <a:t>Orta Çocukluk</a:t>
                      </a:r>
                    </a:p>
                  </a:txBody>
                  <a:tcPr/>
                </a:tc>
                <a:tc>
                  <a:txBody>
                    <a:bodyPr/>
                    <a:lstStyle/>
                    <a:p>
                      <a:r>
                        <a:rPr lang="tr-TR" sz="1600" dirty="0"/>
                        <a:t>*Okula uyum</a:t>
                      </a:r>
                    </a:p>
                    <a:p>
                      <a:r>
                        <a:rPr lang="tr-TR" sz="1600" dirty="0"/>
                        <a:t>*Akademik başarı</a:t>
                      </a:r>
                    </a:p>
                    <a:p>
                      <a:r>
                        <a:rPr lang="tr-TR" sz="1600" dirty="0"/>
                        <a:t>*Kabul, yeni arkadaşlar edinme</a:t>
                      </a:r>
                    </a:p>
                    <a:p>
                      <a:r>
                        <a:rPr lang="tr-TR" sz="1600" dirty="0"/>
                        <a:t>*Kurala dayalı ilişkiler kurma</a:t>
                      </a:r>
                    </a:p>
                  </a:txBody>
                  <a:tcPr/>
                </a:tc>
                <a:extLst>
                  <a:ext uri="{0D108BD9-81ED-4DB2-BD59-A6C34878D82A}">
                    <a16:rowId xmlns:a16="http://schemas.microsoft.com/office/drawing/2014/main" xmlns="" val="3475716256"/>
                  </a:ext>
                </a:extLst>
              </a:tr>
              <a:tr h="1517643">
                <a:tc>
                  <a:txBody>
                    <a:bodyPr/>
                    <a:lstStyle/>
                    <a:p>
                      <a:r>
                        <a:rPr lang="tr-TR" dirty="0"/>
                        <a:t>Ergenlik</a:t>
                      </a:r>
                    </a:p>
                  </a:txBody>
                  <a:tcPr/>
                </a:tc>
                <a:tc>
                  <a:txBody>
                    <a:bodyPr/>
                    <a:lstStyle/>
                    <a:p>
                      <a:r>
                        <a:rPr lang="tr-TR" sz="1600" dirty="0"/>
                        <a:t>*Bir sonraki okula başarılı geçiş</a:t>
                      </a:r>
                    </a:p>
                    <a:p>
                      <a:r>
                        <a:rPr lang="tr-TR" sz="1600" dirty="0"/>
                        <a:t>*Akademik başarı</a:t>
                      </a:r>
                    </a:p>
                    <a:p>
                      <a:r>
                        <a:rPr lang="tr-TR" sz="1600" dirty="0"/>
                        <a:t>*Okul zamanı dışında aktivite</a:t>
                      </a:r>
                    </a:p>
                    <a:p>
                      <a:r>
                        <a:rPr lang="tr-TR" sz="1600" dirty="0"/>
                        <a:t>Kendi cinsiyeti ve karşı cinsle yakınlık, arkadaşlık</a:t>
                      </a:r>
                    </a:p>
                    <a:p>
                      <a:r>
                        <a:rPr lang="tr-TR" sz="1600" dirty="0"/>
                        <a:t>*Sıkı bir benlik duygusu oluşturma</a:t>
                      </a:r>
                    </a:p>
                  </a:txBody>
                  <a:tcPr/>
                </a:tc>
                <a:extLst>
                  <a:ext uri="{0D108BD9-81ED-4DB2-BD59-A6C34878D82A}">
                    <a16:rowId xmlns:a16="http://schemas.microsoft.com/office/drawing/2014/main" xmlns="" val="1698778618"/>
                  </a:ext>
                </a:extLst>
              </a:tr>
            </a:tbl>
          </a:graphicData>
        </a:graphic>
      </p:graphicFrame>
    </p:spTree>
    <p:extLst>
      <p:ext uri="{BB962C8B-B14F-4D97-AF65-F5344CB8AC3E}">
        <p14:creationId xmlns:p14="http://schemas.microsoft.com/office/powerpoint/2010/main" val="6051136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AEA5A59A-B6AA-AF40-8DE1-56FA54FE170F}"/>
              </a:ext>
            </a:extLst>
          </p:cNvPr>
          <p:cNvSpPr>
            <a:spLocks noGrp="1"/>
          </p:cNvSpPr>
          <p:nvPr>
            <p:ph type="title"/>
          </p:nvPr>
        </p:nvSpPr>
        <p:spPr/>
        <p:txBody>
          <a:bodyPr/>
          <a:lstStyle/>
          <a:p>
            <a:r>
              <a:rPr lang="tr-TR" dirty="0"/>
              <a:t>Bebeklik Dönemi (0-1 Yaş)</a:t>
            </a:r>
          </a:p>
        </p:txBody>
      </p:sp>
      <p:sp>
        <p:nvSpPr>
          <p:cNvPr id="3" name="İçerik Yer Tutucusu 2">
            <a:extLst>
              <a:ext uri="{FF2B5EF4-FFF2-40B4-BE49-F238E27FC236}">
                <a16:creationId xmlns:a16="http://schemas.microsoft.com/office/drawing/2014/main" xmlns="" id="{EE4373E6-8228-BD46-BC15-5B6835311562}"/>
              </a:ext>
            </a:extLst>
          </p:cNvPr>
          <p:cNvSpPr>
            <a:spLocks noGrp="1"/>
          </p:cNvSpPr>
          <p:nvPr>
            <p:ph idx="1"/>
          </p:nvPr>
        </p:nvSpPr>
        <p:spPr/>
        <p:txBody>
          <a:bodyPr/>
          <a:lstStyle/>
          <a:p>
            <a:r>
              <a:rPr lang="tr-TR" dirty="0"/>
              <a:t>Bebeğin ilk yılındaki gelişimi incelendiğinde özellikle ilk aylarda reflekslerin bebeğin yaşamında önemli bir yere sahip olduğu görülmektedir.</a:t>
            </a:r>
          </a:p>
          <a:p>
            <a:r>
              <a:rPr lang="tr-TR" dirty="0"/>
              <a:t>Refleks, uyarıcıya karşı yapılandırılmış tepkilerdir. Genetik olarak hayatta kalış mekanizmalarıdır.</a:t>
            </a:r>
          </a:p>
          <a:p>
            <a:r>
              <a:rPr lang="tr-TR" dirty="0"/>
              <a:t>Bebekler refleksler aracılığıyla yaşamda kalma becerisine sahip olurlar.</a:t>
            </a:r>
          </a:p>
          <a:p>
            <a:r>
              <a:rPr lang="tr-TR" dirty="0"/>
              <a:t>Özellikle emme refleksi bebeğin beslenmesini, yaşamının ilk aylarında hayatta kalmasını sağlar.</a:t>
            </a:r>
          </a:p>
          <a:p>
            <a:r>
              <a:rPr lang="tr-TR" dirty="0"/>
              <a:t>Emme refleksi bu dönemde öz düzenleyici ve öz sakinleştirici olarak etki yapar. Bu etki bebeğin yoğun duygularını, özellikle olumsuz olanları kontrol altına alma ve azaltma olanağı sağlar</a:t>
            </a:r>
          </a:p>
        </p:txBody>
      </p:sp>
    </p:spTree>
    <p:extLst>
      <p:ext uri="{BB962C8B-B14F-4D97-AF65-F5344CB8AC3E}">
        <p14:creationId xmlns:p14="http://schemas.microsoft.com/office/powerpoint/2010/main" val="1785709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F840E6BD-AB82-2247-8B18-145553808322}"/>
              </a:ext>
            </a:extLst>
          </p:cNvPr>
          <p:cNvSpPr>
            <a:spLocks noGrp="1"/>
          </p:cNvSpPr>
          <p:nvPr>
            <p:ph type="title"/>
          </p:nvPr>
        </p:nvSpPr>
        <p:spPr/>
        <p:txBody>
          <a:bodyPr/>
          <a:lstStyle/>
          <a:p>
            <a:r>
              <a:rPr lang="tr-TR" dirty="0"/>
              <a:t>1. RUH SAĞLIĞI</a:t>
            </a:r>
          </a:p>
        </p:txBody>
      </p:sp>
      <p:sp>
        <p:nvSpPr>
          <p:cNvPr id="3" name="İçerik Yer Tutucusu 2">
            <a:extLst>
              <a:ext uri="{FF2B5EF4-FFF2-40B4-BE49-F238E27FC236}">
                <a16:creationId xmlns:a16="http://schemas.microsoft.com/office/drawing/2014/main" xmlns="" id="{65C8945B-8122-9A4E-BC24-B82532FFF660}"/>
              </a:ext>
            </a:extLst>
          </p:cNvPr>
          <p:cNvSpPr>
            <a:spLocks noGrp="1"/>
          </p:cNvSpPr>
          <p:nvPr>
            <p:ph idx="1"/>
          </p:nvPr>
        </p:nvSpPr>
        <p:spPr/>
        <p:txBody>
          <a:bodyPr/>
          <a:lstStyle/>
          <a:p>
            <a:r>
              <a:rPr lang="tr-TR" dirty="0"/>
              <a:t>Sağlık, bedensel, ruhsal ve toplumsal iyilik hali olarak tanımlanır. Bu çok genel tanımdır. Her belirti bir hastalık değildir, eğer her belirtiyi bir hastalık olarak düşünecek olursak hiç kimsenin sağlıklı olduğunu söyleyemeyiz.</a:t>
            </a:r>
          </a:p>
          <a:p>
            <a:r>
              <a:rPr lang="tr-TR" dirty="0"/>
              <a:t>Ruh sağlığının tanımını yapmak daha güçtür. </a:t>
            </a:r>
          </a:p>
          <a:p>
            <a:r>
              <a:rPr lang="tr-TR" b="1" dirty="0"/>
              <a:t>Ruh sağlığı</a:t>
            </a:r>
            <a:r>
              <a:rPr lang="tr-TR" dirty="0"/>
              <a:t>, kişinin kendisi ve diğer insanlarla uyum ve denge içinde olmasıdır. Bu uyum kati kurallara bağlı olmayıp değişkenlik ve belli ölçülerde esneklik taşır. </a:t>
            </a:r>
          </a:p>
          <a:p>
            <a:r>
              <a:rPr lang="tr-TR" dirty="0"/>
              <a:t>Sigmund Freud ruh sağlığını “Sevmek ve çalışmak” olarak tanımlar. Gerçekten sevebilen, paylaşabilen ve çalışan bir kişi ruh sağlığını koruyor demektir. </a:t>
            </a:r>
          </a:p>
          <a:p>
            <a:r>
              <a:rPr lang="tr-TR" dirty="0"/>
              <a:t>Ruh sağlığını tanımlayabilmek için bununla ilgili alt kavramları açıklamamız gerekir.</a:t>
            </a:r>
          </a:p>
          <a:p>
            <a:endParaRPr lang="tr-TR" dirty="0"/>
          </a:p>
          <a:p>
            <a:endParaRPr lang="tr-TR" dirty="0"/>
          </a:p>
        </p:txBody>
      </p:sp>
    </p:spTree>
    <p:extLst>
      <p:ext uri="{BB962C8B-B14F-4D97-AF65-F5344CB8AC3E}">
        <p14:creationId xmlns:p14="http://schemas.microsoft.com/office/powerpoint/2010/main" val="32999370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1BF97A5-B1C4-8048-A172-4EE5C8A9B466}"/>
              </a:ext>
            </a:extLst>
          </p:cNvPr>
          <p:cNvSpPr>
            <a:spLocks noGrp="1"/>
          </p:cNvSpPr>
          <p:nvPr>
            <p:ph type="title"/>
          </p:nvPr>
        </p:nvSpPr>
        <p:spPr/>
        <p:txBody>
          <a:bodyPr/>
          <a:lstStyle/>
          <a:p>
            <a:r>
              <a:rPr lang="tr-TR" dirty="0"/>
              <a:t>Bebeklik Dönemi (0-1 Yaş)</a:t>
            </a:r>
          </a:p>
        </p:txBody>
      </p:sp>
      <p:sp>
        <p:nvSpPr>
          <p:cNvPr id="3" name="İçerik Yer Tutucusu 2">
            <a:extLst>
              <a:ext uri="{FF2B5EF4-FFF2-40B4-BE49-F238E27FC236}">
                <a16:creationId xmlns:a16="http://schemas.microsoft.com/office/drawing/2014/main" xmlns="" id="{7CB68C24-8A3D-0041-91F0-84C58F0C72D1}"/>
              </a:ext>
            </a:extLst>
          </p:cNvPr>
          <p:cNvSpPr>
            <a:spLocks noGrp="1"/>
          </p:cNvSpPr>
          <p:nvPr>
            <p:ph idx="1"/>
          </p:nvPr>
        </p:nvSpPr>
        <p:spPr/>
        <p:txBody>
          <a:bodyPr/>
          <a:lstStyle/>
          <a:p>
            <a:r>
              <a:rPr lang="tr-TR" dirty="0"/>
              <a:t>Yaşamın ilk yılında bebekler duygusal tepkilerini süresi ve şiddetini engelleme, azaltma becerisini aşamalı olarak geliştirirler.</a:t>
            </a:r>
          </a:p>
          <a:p>
            <a:r>
              <a:rPr lang="tr-TR" dirty="0"/>
              <a:t>Bebeklerin başparmaklarını ağızlarına götürmesi kendilerini yatıştırmanın göstergesidir.</a:t>
            </a:r>
          </a:p>
          <a:p>
            <a:r>
              <a:rPr lang="tr-TR" dirty="0"/>
              <a:t>Bebeğe bakım verenlerin bebeği okşaması, uyuturken ninni söylemesi vb. davranışlar bebeğin kendini yatıştırmasına yardım eder.</a:t>
            </a:r>
          </a:p>
          <a:p>
            <a:r>
              <a:rPr lang="tr-TR" dirty="0"/>
              <a:t>Bebeğin gelişiminin ilk 6 ayında bebekte temel duygular (şaşkınlık, korku, sevinç, kızgınlık) görülür.</a:t>
            </a:r>
          </a:p>
          <a:p>
            <a:r>
              <a:rPr lang="tr-TR" dirty="0"/>
              <a:t>Bebeklerin anne ve babalarıyla etkileşimde kullandıkları iki mekanizma vardır. Bunlar </a:t>
            </a:r>
            <a:r>
              <a:rPr lang="tr-TR" b="1" dirty="0"/>
              <a:t>ağlama</a:t>
            </a:r>
            <a:r>
              <a:rPr lang="tr-TR" dirty="0"/>
              <a:t> ve </a:t>
            </a:r>
            <a:r>
              <a:rPr lang="tr-TR" b="1" dirty="0"/>
              <a:t>gülümseme</a:t>
            </a:r>
            <a:r>
              <a:rPr lang="tr-TR" dirty="0"/>
              <a:t>dir.</a:t>
            </a:r>
          </a:p>
        </p:txBody>
      </p:sp>
    </p:spTree>
    <p:extLst>
      <p:ext uri="{BB962C8B-B14F-4D97-AF65-F5344CB8AC3E}">
        <p14:creationId xmlns:p14="http://schemas.microsoft.com/office/powerpoint/2010/main" val="19369647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83F4BE75-4580-9C48-AD66-EECEDF51CDFB}"/>
              </a:ext>
            </a:extLst>
          </p:cNvPr>
          <p:cNvSpPr>
            <a:spLocks noGrp="1"/>
          </p:cNvSpPr>
          <p:nvPr>
            <p:ph type="title"/>
          </p:nvPr>
        </p:nvSpPr>
        <p:spPr/>
        <p:txBody>
          <a:bodyPr/>
          <a:lstStyle/>
          <a:p>
            <a:r>
              <a:rPr lang="tr-TR" dirty="0"/>
              <a:t>Ağlama</a:t>
            </a:r>
          </a:p>
        </p:txBody>
      </p:sp>
      <p:sp>
        <p:nvSpPr>
          <p:cNvPr id="3" name="İçerik Yer Tutucusu 2">
            <a:extLst>
              <a:ext uri="{FF2B5EF4-FFF2-40B4-BE49-F238E27FC236}">
                <a16:creationId xmlns:a16="http://schemas.microsoft.com/office/drawing/2014/main" xmlns="" id="{F01D794F-9D7F-074E-B933-E1D5ECCB487B}"/>
              </a:ext>
            </a:extLst>
          </p:cNvPr>
          <p:cNvSpPr>
            <a:spLocks noGrp="1"/>
          </p:cNvSpPr>
          <p:nvPr>
            <p:ph idx="1"/>
          </p:nvPr>
        </p:nvSpPr>
        <p:spPr/>
        <p:txBody>
          <a:bodyPr/>
          <a:lstStyle/>
          <a:p>
            <a:r>
              <a:rPr lang="tr-TR" dirty="0"/>
              <a:t>Yeni doğanın dünyayla iletişim kurabilmek için sahip olduğu en önemli mekanizmadır.</a:t>
            </a:r>
          </a:p>
          <a:p>
            <a:r>
              <a:rPr lang="tr-TR" dirty="0"/>
              <a:t>İlk ağlama ile bebeğin akciğerleri hava ile dolar.</a:t>
            </a:r>
          </a:p>
          <a:p>
            <a:r>
              <a:rPr lang="tr-TR" dirty="0"/>
              <a:t>Bebeğin beslenmeye, rahatlamaya ve uyarılmaya gereksinimlerinin olduğunu anne-babaya ilettikleri ilk iletişim biçimidir. </a:t>
            </a:r>
          </a:p>
          <a:p>
            <a:r>
              <a:rPr lang="tr-TR" dirty="0"/>
              <a:t>Bebekler genellikle açlık, ısı değişimi, ani gürültü ya da acı verici bir uyarıya tepki olarak ağlarlar.</a:t>
            </a:r>
          </a:p>
          <a:p>
            <a:r>
              <a:rPr lang="tr-TR" dirty="0"/>
              <a:t>Anne-babaların ağlamaya karşı verdikleri tepkiler çocukların duygusal ve bilişsel gelişimlerini etkiler. </a:t>
            </a:r>
          </a:p>
          <a:p>
            <a:r>
              <a:rPr lang="tr-TR" dirty="0"/>
              <a:t>Araştırmacılar ağlamasına çabuk karşılık verilen bebeklerin ikinci yılda daha az ağladıklarını ve iletişim dilinde diğerlerine göre daha ileri olduklarını belirtmektedir.</a:t>
            </a:r>
          </a:p>
        </p:txBody>
      </p:sp>
    </p:spTree>
    <p:extLst>
      <p:ext uri="{BB962C8B-B14F-4D97-AF65-F5344CB8AC3E}">
        <p14:creationId xmlns:p14="http://schemas.microsoft.com/office/powerpoint/2010/main" val="22485116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7963AFC3-28CA-6844-A7AC-6BB9238A861B}"/>
              </a:ext>
            </a:extLst>
          </p:cNvPr>
          <p:cNvSpPr>
            <a:spLocks noGrp="1"/>
          </p:cNvSpPr>
          <p:nvPr>
            <p:ph type="title"/>
          </p:nvPr>
        </p:nvSpPr>
        <p:spPr/>
        <p:txBody>
          <a:bodyPr/>
          <a:lstStyle/>
          <a:p>
            <a:r>
              <a:rPr lang="tr-TR" dirty="0"/>
              <a:t>Gülümseme</a:t>
            </a:r>
          </a:p>
        </p:txBody>
      </p:sp>
      <p:sp>
        <p:nvSpPr>
          <p:cNvPr id="3" name="İçerik Yer Tutucusu 2">
            <a:extLst>
              <a:ext uri="{FF2B5EF4-FFF2-40B4-BE49-F238E27FC236}">
                <a16:creationId xmlns:a16="http://schemas.microsoft.com/office/drawing/2014/main" xmlns="" id="{AACCDF88-D855-0C49-9E8C-E1102A738914}"/>
              </a:ext>
            </a:extLst>
          </p:cNvPr>
          <p:cNvSpPr>
            <a:spLocks noGrp="1"/>
          </p:cNvSpPr>
          <p:nvPr>
            <p:ph idx="1"/>
          </p:nvPr>
        </p:nvSpPr>
        <p:spPr/>
        <p:txBody>
          <a:bodyPr/>
          <a:lstStyle/>
          <a:p>
            <a:r>
              <a:rPr lang="tr-TR" dirty="0"/>
              <a:t>Bebeklerde iki tür gülümseme görülür. </a:t>
            </a:r>
          </a:p>
          <a:p>
            <a:r>
              <a:rPr lang="tr-TR" b="1" dirty="0"/>
              <a:t>Reflektif gülümseme</a:t>
            </a:r>
            <a:r>
              <a:rPr lang="tr-TR" dirty="0"/>
              <a:t>, dışarıdan bir uyaran olmadan oluşan gülümsemedir, bebek doğduktan sonraki ilk bir ay boyunca genellikle uyku sırasında görülür.</a:t>
            </a:r>
          </a:p>
          <a:p>
            <a:r>
              <a:rPr lang="tr-TR" b="1" dirty="0"/>
              <a:t>Sosyal gülümseme</a:t>
            </a:r>
            <a:r>
              <a:rPr lang="tr-TR" dirty="0"/>
              <a:t>, bebekte 2 aylıkken görülen ve dış çevreden bir uyarana tepki olarak oluşan gülümsemedir. 6 aya kadar giderek artar.</a:t>
            </a:r>
          </a:p>
        </p:txBody>
      </p:sp>
    </p:spTree>
    <p:extLst>
      <p:ext uri="{BB962C8B-B14F-4D97-AF65-F5344CB8AC3E}">
        <p14:creationId xmlns:p14="http://schemas.microsoft.com/office/powerpoint/2010/main" val="30481267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CDABB39-ECA5-5C46-B9E2-5FA4A06333D7}"/>
              </a:ext>
            </a:extLst>
          </p:cNvPr>
          <p:cNvSpPr>
            <a:spLocks noGrp="1"/>
          </p:cNvSpPr>
          <p:nvPr>
            <p:ph type="title"/>
          </p:nvPr>
        </p:nvSpPr>
        <p:spPr/>
        <p:txBody>
          <a:bodyPr/>
          <a:lstStyle/>
          <a:p>
            <a:r>
              <a:rPr lang="tr-TR" dirty="0"/>
              <a:t>Korku</a:t>
            </a:r>
          </a:p>
        </p:txBody>
      </p:sp>
      <p:sp>
        <p:nvSpPr>
          <p:cNvPr id="3" name="İçerik Yer Tutucusu 2">
            <a:extLst>
              <a:ext uri="{FF2B5EF4-FFF2-40B4-BE49-F238E27FC236}">
                <a16:creationId xmlns:a16="http://schemas.microsoft.com/office/drawing/2014/main" xmlns="" id="{BBBDE9E7-6EDE-6B4C-BA8D-D8C3F977A72C}"/>
              </a:ext>
            </a:extLst>
          </p:cNvPr>
          <p:cNvSpPr>
            <a:spLocks noGrp="1"/>
          </p:cNvSpPr>
          <p:nvPr>
            <p:ph idx="1"/>
          </p:nvPr>
        </p:nvSpPr>
        <p:spPr/>
        <p:txBody>
          <a:bodyPr/>
          <a:lstStyle/>
          <a:p>
            <a:r>
              <a:rPr lang="tr-TR" dirty="0"/>
              <a:t>İlk olarak 6. aylarda görülür, 18. ayda en yoğun duruma ulaşır.</a:t>
            </a:r>
          </a:p>
          <a:p>
            <a:r>
              <a:rPr lang="tr-TR" dirty="0"/>
              <a:t>Büyük bebeklerde yeni bir oyuncakla oynamaktan çekinme gibi bir belirti ile, yeni emeklemeye başlayan bebeklerde ise yükseklik korkusu biçiminde görülür.</a:t>
            </a:r>
          </a:p>
          <a:p>
            <a:r>
              <a:rPr lang="tr-TR" dirty="0"/>
              <a:t>En sık gözlenen korku, tanınmayan yetişkinlere tepki olarak gösterilen ‘yabancı </a:t>
            </a:r>
            <a:r>
              <a:rPr lang="tr-TR" dirty="0" err="1"/>
              <a:t>kaygısı’dır</a:t>
            </a:r>
            <a:r>
              <a:rPr lang="tr-TR" dirty="0"/>
              <a:t>.</a:t>
            </a:r>
          </a:p>
          <a:p>
            <a:r>
              <a:rPr lang="tr-TR" dirty="0"/>
              <a:t>Bebeklerin alıştıkları nesne ve olaylarla, alışmadıklarını kolayca ayırt etmeye başladıkları zaman yabancı yüzler, konumlar, alıştıkları kimselerden ayrı kalmak gibi yabancı durumlar vardır. </a:t>
            </a:r>
          </a:p>
          <a:p>
            <a:r>
              <a:rPr lang="tr-TR" dirty="0"/>
              <a:t>Yabancı kaygısının görülmesinde mizaç, yabancılarla deneyim olup olmaması ve içinde bulunulan ortam rol oynar.</a:t>
            </a:r>
          </a:p>
        </p:txBody>
      </p:sp>
    </p:spTree>
    <p:extLst>
      <p:ext uri="{BB962C8B-B14F-4D97-AF65-F5344CB8AC3E}">
        <p14:creationId xmlns:p14="http://schemas.microsoft.com/office/powerpoint/2010/main" val="42611999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C6CA4D6-E145-B942-AACF-D7DC41F7C195}"/>
              </a:ext>
            </a:extLst>
          </p:cNvPr>
          <p:cNvSpPr>
            <a:spLocks noGrp="1"/>
          </p:cNvSpPr>
          <p:nvPr>
            <p:ph type="title"/>
          </p:nvPr>
        </p:nvSpPr>
        <p:spPr/>
        <p:txBody>
          <a:bodyPr/>
          <a:lstStyle/>
          <a:p>
            <a:r>
              <a:rPr lang="tr-TR" dirty="0"/>
              <a:t>Bağlanma</a:t>
            </a:r>
          </a:p>
        </p:txBody>
      </p:sp>
      <p:sp>
        <p:nvSpPr>
          <p:cNvPr id="3" name="İçerik Yer Tutucusu 2">
            <a:extLst>
              <a:ext uri="{FF2B5EF4-FFF2-40B4-BE49-F238E27FC236}">
                <a16:creationId xmlns:a16="http://schemas.microsoft.com/office/drawing/2014/main" xmlns="" id="{B9EC5BB4-0EF0-4043-8654-827E3D90CDA4}"/>
              </a:ext>
            </a:extLst>
          </p:cNvPr>
          <p:cNvSpPr>
            <a:spLocks noGrp="1"/>
          </p:cNvSpPr>
          <p:nvPr>
            <p:ph idx="1"/>
          </p:nvPr>
        </p:nvSpPr>
        <p:spPr/>
        <p:txBody>
          <a:bodyPr/>
          <a:lstStyle/>
          <a:p>
            <a:r>
              <a:rPr lang="tr-TR" dirty="0"/>
              <a:t>Toplumsal ilişki ve toplumsal bir etkileşim akışını sağlamak ve biçimlendirmek işlevini görecek olan bağlılık davranışları, yaşamın ilk 6 ayında ortaya çıkar.</a:t>
            </a:r>
          </a:p>
          <a:p>
            <a:r>
              <a:rPr lang="tr-TR" dirty="0"/>
              <a:t>Bağlanma duygusu, çocuğun biyolojik olarak henüz yetersiz ve çaresiz olmasının sonucudur.</a:t>
            </a:r>
          </a:p>
          <a:p>
            <a:r>
              <a:rPr lang="tr-TR" dirty="0"/>
              <a:t>Psikolog John </a:t>
            </a:r>
            <a:r>
              <a:rPr lang="tr-TR" dirty="0" err="1"/>
              <a:t>Bowlby</a:t>
            </a:r>
            <a:r>
              <a:rPr lang="tr-TR" dirty="0"/>
              <a:t> bebeğin kendisine bakan kişiye bağlanmasındaki özelliklerin çocuğun güvenlik duyguları ile güvene dayalı ilişkilerin kurulması yeteneği üzerinde derin etkileri olduğunu ortaya koymuştur.</a:t>
            </a:r>
          </a:p>
          <a:p>
            <a:r>
              <a:rPr lang="tr-TR" dirty="0"/>
              <a:t>Çocuğun anneden erken dönemde ayrılışının, onun duygusal yaşamı üzerinde kısa sürede bunalıma neden olacağı ve uzun sürede de ters etkiler yaratacağı öne sürülür. Bu durum ‘</a:t>
            </a:r>
            <a:r>
              <a:rPr lang="tr-TR" b="1" dirty="0"/>
              <a:t>ayrılık kaygısı</a:t>
            </a:r>
            <a:r>
              <a:rPr lang="tr-TR" dirty="0"/>
              <a:t>’ olarak nitelendirilir.</a:t>
            </a:r>
          </a:p>
        </p:txBody>
      </p:sp>
    </p:spTree>
    <p:extLst>
      <p:ext uri="{BB962C8B-B14F-4D97-AF65-F5344CB8AC3E}">
        <p14:creationId xmlns:p14="http://schemas.microsoft.com/office/powerpoint/2010/main" val="20177779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18082970-2CC7-8F48-BC8C-5BEDB6599E08}"/>
              </a:ext>
            </a:extLst>
          </p:cNvPr>
          <p:cNvSpPr>
            <a:spLocks noGrp="1"/>
          </p:cNvSpPr>
          <p:nvPr>
            <p:ph type="title"/>
          </p:nvPr>
        </p:nvSpPr>
        <p:spPr/>
        <p:txBody>
          <a:bodyPr/>
          <a:lstStyle/>
          <a:p>
            <a:r>
              <a:rPr lang="tr-TR" dirty="0"/>
              <a:t>Bağlanma</a:t>
            </a:r>
          </a:p>
        </p:txBody>
      </p:sp>
      <p:sp>
        <p:nvSpPr>
          <p:cNvPr id="3" name="İçerik Yer Tutucusu 2">
            <a:extLst>
              <a:ext uri="{FF2B5EF4-FFF2-40B4-BE49-F238E27FC236}">
                <a16:creationId xmlns:a16="http://schemas.microsoft.com/office/drawing/2014/main" xmlns="" id="{57116299-2F64-8D46-914F-C341AE9B4312}"/>
              </a:ext>
            </a:extLst>
          </p:cNvPr>
          <p:cNvSpPr>
            <a:spLocks noGrp="1"/>
          </p:cNvSpPr>
          <p:nvPr>
            <p:ph idx="1"/>
          </p:nvPr>
        </p:nvSpPr>
        <p:spPr/>
        <p:txBody>
          <a:bodyPr/>
          <a:lstStyle/>
          <a:p>
            <a:r>
              <a:rPr lang="tr-TR" dirty="0"/>
              <a:t>Bebeklik döneminde çocuk, anne-babası arasında bir sevgi bağı oluşur. Bebek bu sevgiyi güvenlik olarak görür. Anne-baba bebekten ayrıldığı zaman bebek, bu güvenliği kaybetmiş hisseder ve huzursuzluk, ağlama tepkileri gösterir.</a:t>
            </a:r>
          </a:p>
          <a:p>
            <a:r>
              <a:rPr lang="tr-TR" dirty="0"/>
              <a:t>Annenin kaybı, anneden sürekli ayrılma ağır bebeklik depresyonuna yol açar. Bu yokluğun uzun sürmesi kişilik gelişiminde önemli </a:t>
            </a:r>
            <a:r>
              <a:rPr lang="tr-TR"/>
              <a:t>örselenmelere neden olur. </a:t>
            </a:r>
          </a:p>
        </p:txBody>
      </p:sp>
    </p:spTree>
    <p:extLst>
      <p:ext uri="{BB962C8B-B14F-4D97-AF65-F5344CB8AC3E}">
        <p14:creationId xmlns:p14="http://schemas.microsoft.com/office/powerpoint/2010/main" val="33086986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Erken Çocukluk Dönemi</a:t>
            </a:r>
            <a:endParaRPr lang="tr-TR" dirty="0"/>
          </a:p>
        </p:txBody>
      </p:sp>
      <p:sp>
        <p:nvSpPr>
          <p:cNvPr id="3" name="İçerik Yer Tutucusu 2"/>
          <p:cNvSpPr>
            <a:spLocks noGrp="1"/>
          </p:cNvSpPr>
          <p:nvPr>
            <p:ph idx="1"/>
          </p:nvPr>
        </p:nvSpPr>
        <p:spPr/>
        <p:txBody>
          <a:bodyPr/>
          <a:lstStyle/>
          <a:p>
            <a:r>
              <a:rPr lang="tr-TR" dirty="0" smtClean="0"/>
              <a:t>Erken çocukluk insanın kendisine, başkalarına ve tüm dünyaya karşı olumlu duyguların oluştuğu dönemdir.</a:t>
            </a:r>
          </a:p>
          <a:p>
            <a:r>
              <a:rPr lang="tr-TR" dirty="0" smtClean="0"/>
              <a:t>Yetişkinler ve arkadaşları tarafından kabul edilen, cesaret verilen çocuklar duygusal olarak iyi yetişir.</a:t>
            </a:r>
          </a:p>
          <a:p>
            <a:r>
              <a:rPr lang="tr-TR" dirty="0" smtClean="0"/>
              <a:t>İstismar ve ihmal edilen, reddedilmiş çocuklar sosyal sağlık ve akıl sağlığı sorunları yaşar. </a:t>
            </a:r>
            <a:endParaRPr lang="tr-TR" dirty="0"/>
          </a:p>
        </p:txBody>
      </p:sp>
    </p:spTree>
    <p:extLst>
      <p:ext uri="{BB962C8B-B14F-4D97-AF65-F5344CB8AC3E}">
        <p14:creationId xmlns:p14="http://schemas.microsoft.com/office/powerpoint/2010/main" val="4513997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1-3 Yaş Dönemi</a:t>
            </a:r>
            <a:endParaRPr lang="tr-TR" dirty="0"/>
          </a:p>
        </p:txBody>
      </p:sp>
      <p:sp>
        <p:nvSpPr>
          <p:cNvPr id="3" name="İçerik Yer Tutucusu 2"/>
          <p:cNvSpPr>
            <a:spLocks noGrp="1"/>
          </p:cNvSpPr>
          <p:nvPr>
            <p:ph idx="1"/>
          </p:nvPr>
        </p:nvSpPr>
        <p:spPr/>
        <p:txBody>
          <a:bodyPr/>
          <a:lstStyle/>
          <a:p>
            <a:r>
              <a:rPr lang="tr-TR" dirty="0" smtClean="0"/>
              <a:t>Bu yaşlarda çocukta önemli toplumsal ve duygusal değişiklikler meydana gelir.</a:t>
            </a:r>
          </a:p>
          <a:p>
            <a:r>
              <a:rPr lang="tr-TR" dirty="0" smtClean="0"/>
              <a:t>‘Özerklik-utanç, kuşku’ dönemi</a:t>
            </a:r>
          </a:p>
          <a:p>
            <a:r>
              <a:rPr lang="tr-TR" dirty="0" smtClean="0"/>
              <a:t>Özerklik bebeğin zihinsel ve motor becerilerinin gelişmesini sağlar.</a:t>
            </a:r>
          </a:p>
          <a:p>
            <a:r>
              <a:rPr lang="tr-TR" dirty="0" smtClean="0"/>
              <a:t>Bu dönemde çocuklar yürümeyi, koşmayı, tırmanmayı, açma kapamayı öğrenir ve her şeyi kendileri yapmak isterler.</a:t>
            </a:r>
          </a:p>
          <a:p>
            <a:r>
              <a:rPr lang="tr-TR" dirty="0" smtClean="0"/>
              <a:t>Öz denetimin öğrenilmesi bir bağımsızlık duygusu geliştirir ancak çocuğun kafası karışır. Başkalarının denetiminde kalmak mı? Kendi özerkliği mi?</a:t>
            </a:r>
          </a:p>
          <a:p>
            <a:r>
              <a:rPr lang="tr-TR" dirty="0" smtClean="0"/>
              <a:t>Çocuk kendini </a:t>
            </a:r>
            <a:r>
              <a:rPr lang="tr-TR" dirty="0" err="1" smtClean="0"/>
              <a:t>dentlemeyi</a:t>
            </a:r>
            <a:r>
              <a:rPr lang="tr-TR" dirty="0" smtClean="0"/>
              <a:t> öğrenemezse utanç duygusu içinde kalacağını öğrenir.</a:t>
            </a:r>
            <a:endParaRPr lang="tr-TR" dirty="0"/>
          </a:p>
        </p:txBody>
      </p:sp>
    </p:spTree>
    <p:extLst>
      <p:ext uri="{BB962C8B-B14F-4D97-AF65-F5344CB8AC3E}">
        <p14:creationId xmlns:p14="http://schemas.microsoft.com/office/powerpoint/2010/main" val="19118869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1-3 Yaş Dönemi</a:t>
            </a:r>
          </a:p>
        </p:txBody>
      </p:sp>
      <p:sp>
        <p:nvSpPr>
          <p:cNvPr id="3" name="İçerik Yer Tutucusu 2"/>
          <p:cNvSpPr>
            <a:spLocks noGrp="1"/>
          </p:cNvSpPr>
          <p:nvPr>
            <p:ph idx="1"/>
          </p:nvPr>
        </p:nvSpPr>
        <p:spPr/>
        <p:txBody>
          <a:bodyPr/>
          <a:lstStyle/>
          <a:p>
            <a:r>
              <a:rPr lang="tr-TR" dirty="0" smtClean="0"/>
              <a:t>Bu dönemde bazı aile tutumları çocukta ‘anal’ kişilik özelliklerinin gelişmesine yol açar. </a:t>
            </a:r>
          </a:p>
          <a:p>
            <a:r>
              <a:rPr lang="tr-TR" dirty="0" smtClean="0"/>
              <a:t>Bu tutumlar; katı, cezalandırıcı, tuvalet eğitimi, bağımlılığı, </a:t>
            </a:r>
            <a:r>
              <a:rPr lang="tr-TR" dirty="0" err="1" smtClean="0"/>
              <a:t>bebeksiliği</a:t>
            </a:r>
            <a:r>
              <a:rPr lang="tr-TR" dirty="0" smtClean="0"/>
              <a:t> destekleyen koruyucu ve denetleyici tutumlar</a:t>
            </a:r>
          </a:p>
          <a:p>
            <a:r>
              <a:rPr lang="tr-TR" dirty="0" smtClean="0"/>
              <a:t>Anal kişilik özellikleri;</a:t>
            </a:r>
          </a:p>
          <a:p>
            <a:r>
              <a:rPr lang="tr-TR" dirty="0" smtClean="0"/>
              <a:t>-Aşırı titizlik, düzenlilik</a:t>
            </a:r>
          </a:p>
          <a:p>
            <a:r>
              <a:rPr lang="tr-TR" dirty="0" smtClean="0"/>
              <a:t>-Cimrilik</a:t>
            </a:r>
          </a:p>
          <a:p>
            <a:r>
              <a:rPr lang="tr-TR" dirty="0" smtClean="0"/>
              <a:t>-İnatçılık</a:t>
            </a:r>
          </a:p>
          <a:p>
            <a:r>
              <a:rPr lang="tr-TR" dirty="0" smtClean="0"/>
              <a:t>-Kararsızlık</a:t>
            </a:r>
          </a:p>
        </p:txBody>
      </p:sp>
    </p:spTree>
    <p:extLst>
      <p:ext uri="{BB962C8B-B14F-4D97-AF65-F5344CB8AC3E}">
        <p14:creationId xmlns:p14="http://schemas.microsoft.com/office/powerpoint/2010/main" val="33600349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1-3 Yaş Dönemi</a:t>
            </a:r>
          </a:p>
        </p:txBody>
      </p:sp>
      <p:sp>
        <p:nvSpPr>
          <p:cNvPr id="3" name="İçerik Yer Tutucusu 2"/>
          <p:cNvSpPr>
            <a:spLocks noGrp="1"/>
          </p:cNvSpPr>
          <p:nvPr>
            <p:ph idx="1"/>
          </p:nvPr>
        </p:nvSpPr>
        <p:spPr/>
        <p:txBody>
          <a:bodyPr/>
          <a:lstStyle/>
          <a:p>
            <a:r>
              <a:rPr lang="tr-TR" dirty="0" smtClean="0"/>
              <a:t>Çocuk düşüncesinde ‘benmerkezcilik’ bu dönemde de devam eder.</a:t>
            </a:r>
          </a:p>
          <a:p>
            <a:r>
              <a:rPr lang="tr-TR" dirty="0" smtClean="0"/>
              <a:t>Çocuklar kendi gereksinimlerinin herkesten daha önemli olduğunu, dünyadaki her şeyin kendilerine ait olduğunu düşünürler.</a:t>
            </a:r>
          </a:p>
          <a:p>
            <a:r>
              <a:rPr lang="tr-TR" dirty="0" smtClean="0"/>
              <a:t>Bu dönemde çocuklar etkileşim kurmaktan çok kendi kendine konuşuyormuş gibi görünürler.</a:t>
            </a:r>
            <a:endParaRPr lang="tr-TR" dirty="0"/>
          </a:p>
        </p:txBody>
      </p:sp>
    </p:spTree>
    <p:extLst>
      <p:ext uri="{BB962C8B-B14F-4D97-AF65-F5344CB8AC3E}">
        <p14:creationId xmlns:p14="http://schemas.microsoft.com/office/powerpoint/2010/main" val="3449152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6D56EF6C-33B0-ED43-AD7A-00BACD1E10FC}"/>
              </a:ext>
            </a:extLst>
          </p:cNvPr>
          <p:cNvSpPr>
            <a:spLocks noGrp="1"/>
          </p:cNvSpPr>
          <p:nvPr>
            <p:ph type="title"/>
          </p:nvPr>
        </p:nvSpPr>
        <p:spPr/>
        <p:txBody>
          <a:bodyPr/>
          <a:lstStyle/>
          <a:p>
            <a:r>
              <a:rPr lang="tr-TR" dirty="0"/>
              <a:t>Ruh Sağlığı ile İlgili Temel Kavramlar</a:t>
            </a:r>
            <a:br>
              <a:rPr lang="tr-TR" dirty="0"/>
            </a:br>
            <a:r>
              <a:rPr lang="tr-TR" dirty="0"/>
              <a:t>1.1. Sağlık</a:t>
            </a:r>
          </a:p>
        </p:txBody>
      </p:sp>
      <p:sp>
        <p:nvSpPr>
          <p:cNvPr id="3" name="İçerik Yer Tutucusu 2">
            <a:extLst>
              <a:ext uri="{FF2B5EF4-FFF2-40B4-BE49-F238E27FC236}">
                <a16:creationId xmlns:a16="http://schemas.microsoft.com/office/drawing/2014/main" xmlns="" id="{D79ABC29-C005-3F40-9A8F-4FB81EA85677}"/>
              </a:ext>
            </a:extLst>
          </p:cNvPr>
          <p:cNvSpPr>
            <a:spLocks noGrp="1"/>
          </p:cNvSpPr>
          <p:nvPr>
            <p:ph idx="1"/>
          </p:nvPr>
        </p:nvSpPr>
        <p:spPr/>
        <p:txBody>
          <a:bodyPr/>
          <a:lstStyle/>
          <a:p>
            <a:r>
              <a:rPr lang="tr-TR" dirty="0"/>
              <a:t>Sağlığın anlamı tarih boyunca evrim sürecinden geçmiştir. </a:t>
            </a:r>
          </a:p>
          <a:p>
            <a:r>
              <a:rPr lang="tr-TR" dirty="0" err="1"/>
              <a:t>Biomedikal</a:t>
            </a:r>
            <a:r>
              <a:rPr lang="tr-TR" dirty="0"/>
              <a:t> perspektiften bakacak olursak, sağlıkla ilgili ilk tanımlar vücudun işlevlerini yerine getirebilme kabiliyetine odaklanmıştır. </a:t>
            </a:r>
          </a:p>
          <a:p>
            <a:r>
              <a:rPr lang="tr-TR" dirty="0"/>
              <a:t>Sağlık, zaman zaman </a:t>
            </a:r>
            <a:r>
              <a:rPr lang="tr-TR" dirty="0">
                <a:hlinkClick r:id="rId2" tooltip="Hastalık"/>
              </a:rPr>
              <a:t>hastalık</a:t>
            </a:r>
            <a:r>
              <a:rPr lang="tr-TR" dirty="0"/>
              <a:t> tarafından bozulabilecek normal bir işlevsel durum olarak görülürdü. Daha sonra, 1948'de, önceki tanımlardan radikal bir ayrımla, </a:t>
            </a:r>
            <a:r>
              <a:rPr lang="tr-TR" dirty="0">
                <a:hlinkClick r:id="rId3" tooltip="Dünya Sağlık Örgütü"/>
              </a:rPr>
              <a:t>Dünya Sağlık Örgütü</a:t>
            </a:r>
            <a:r>
              <a:rPr lang="tr-TR" dirty="0"/>
              <a:t> (WHO) daha yüksek hedefli bir tanım önerdi: </a:t>
            </a:r>
          </a:p>
          <a:p>
            <a:r>
              <a:rPr lang="tr-TR" dirty="0"/>
              <a:t>Sağlığı genel iyilik hali ile bağlayarak "yalnızca hastalık ve rahatsızlıkların yokluğu değil, fiziksel, zihinsel ve sosyal açıdan genel iyilik hali.” </a:t>
            </a:r>
          </a:p>
          <a:p>
            <a:r>
              <a:rPr lang="tr-TR" dirty="0"/>
              <a:t>WHO’nun son tanımına (2004) göre sağlık « bedensel, ruhsal ve toplumsal iyi oluş» şeklindedir.</a:t>
            </a:r>
          </a:p>
          <a:p>
            <a:r>
              <a:rPr lang="tr-TR" dirty="0"/>
              <a:t>Sağlıklı bir kişi, değişen bedensel ve çevresel koşullara uyum sağlayabilir, dengesini koruyabilir. Toplumda uyumlu, yararlı ve üreticidir.</a:t>
            </a:r>
          </a:p>
        </p:txBody>
      </p:sp>
    </p:spTree>
    <p:extLst>
      <p:ext uri="{BB962C8B-B14F-4D97-AF65-F5344CB8AC3E}">
        <p14:creationId xmlns:p14="http://schemas.microsoft.com/office/powerpoint/2010/main" val="402519849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3-5 Yaş Dönemi</a:t>
            </a:r>
            <a:endParaRPr lang="tr-TR" dirty="0"/>
          </a:p>
        </p:txBody>
      </p:sp>
      <p:sp>
        <p:nvSpPr>
          <p:cNvPr id="3" name="İçerik Yer Tutucusu 2"/>
          <p:cNvSpPr>
            <a:spLocks noGrp="1"/>
          </p:cNvSpPr>
          <p:nvPr>
            <p:ph idx="1"/>
          </p:nvPr>
        </p:nvSpPr>
        <p:spPr/>
        <p:txBody>
          <a:bodyPr/>
          <a:lstStyle/>
          <a:p>
            <a:r>
              <a:rPr lang="tr-TR" dirty="0" smtClean="0"/>
              <a:t>Bu dönemde çocuk;</a:t>
            </a:r>
          </a:p>
          <a:p>
            <a:r>
              <a:rPr lang="tr-TR" dirty="0" smtClean="0"/>
              <a:t>-hareketli ve meraklı</a:t>
            </a:r>
          </a:p>
          <a:p>
            <a:r>
              <a:rPr lang="tr-TR" dirty="0" smtClean="0"/>
              <a:t>-öğrenmeye istekli</a:t>
            </a:r>
          </a:p>
          <a:p>
            <a:r>
              <a:rPr lang="tr-TR" dirty="0" smtClean="0"/>
              <a:t>-çabuk öğrenir</a:t>
            </a:r>
          </a:p>
          <a:p>
            <a:r>
              <a:rPr lang="tr-TR" dirty="0" smtClean="0"/>
              <a:t>-çevresi genişler</a:t>
            </a:r>
          </a:p>
          <a:p>
            <a:r>
              <a:rPr lang="tr-TR" dirty="0" smtClean="0"/>
              <a:t>-park, anaokulu ortamları</a:t>
            </a:r>
          </a:p>
          <a:p>
            <a:r>
              <a:rPr lang="tr-TR" dirty="0" smtClean="0"/>
              <a:t>Ben-merkezcilikten topluma dönük bir duruma gelir.</a:t>
            </a:r>
          </a:p>
          <a:p>
            <a:r>
              <a:rPr lang="tr-TR" dirty="0" smtClean="0"/>
              <a:t>Kendi başına girişimlerde bulunur, bu girişimler engellenirse suçluluk duygusu geliştirir.</a:t>
            </a:r>
          </a:p>
        </p:txBody>
      </p:sp>
    </p:spTree>
    <p:extLst>
      <p:ext uri="{BB962C8B-B14F-4D97-AF65-F5344CB8AC3E}">
        <p14:creationId xmlns:p14="http://schemas.microsoft.com/office/powerpoint/2010/main" val="2169307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3-5 Yaş Dönemi</a:t>
            </a:r>
          </a:p>
        </p:txBody>
      </p:sp>
      <p:sp>
        <p:nvSpPr>
          <p:cNvPr id="3" name="İçerik Yer Tutucusu 2"/>
          <p:cNvSpPr>
            <a:spLocks noGrp="1"/>
          </p:cNvSpPr>
          <p:nvPr>
            <p:ph idx="1"/>
          </p:nvPr>
        </p:nvSpPr>
        <p:spPr/>
        <p:txBody>
          <a:bodyPr/>
          <a:lstStyle/>
          <a:p>
            <a:r>
              <a:rPr lang="tr-TR" dirty="0" smtClean="0"/>
              <a:t>Çocuğun bu dönemde bitmek tükenmek bilmeyen bir enerjisi vardır.</a:t>
            </a:r>
          </a:p>
          <a:p>
            <a:r>
              <a:rPr lang="tr-TR" dirty="0" smtClean="0"/>
              <a:t>Çevresindeki her şeye yoğun bir merak duyar ve çok soru sorar.</a:t>
            </a:r>
          </a:p>
          <a:p>
            <a:r>
              <a:rPr lang="tr-TR" dirty="0" smtClean="0"/>
              <a:t>Cinsel ayrılıkların öğrenilmesi, cinsel benlik duygusunun başlaması, cinsiyet rollerinin belirlenmesi bu yaşlarda iyice kesinleşir.</a:t>
            </a:r>
          </a:p>
          <a:p>
            <a:r>
              <a:rPr lang="tr-TR" dirty="0" smtClean="0"/>
              <a:t>Bu dönemin en büyük özelliği, çocuğun büyük, güçlü ve her şeye karışan olarak gördüğü </a:t>
            </a:r>
            <a:r>
              <a:rPr lang="tr-TR" dirty="0" err="1" smtClean="0"/>
              <a:t>manne</a:t>
            </a:r>
            <a:r>
              <a:rPr lang="tr-TR" dirty="0" smtClean="0"/>
              <a:t>-babasıyla özdeşleşmesidir.</a:t>
            </a:r>
            <a:endParaRPr lang="tr-TR" dirty="0"/>
          </a:p>
        </p:txBody>
      </p:sp>
    </p:spTree>
    <p:extLst>
      <p:ext uri="{BB962C8B-B14F-4D97-AF65-F5344CB8AC3E}">
        <p14:creationId xmlns:p14="http://schemas.microsoft.com/office/powerpoint/2010/main" val="238161481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3-5 Yaş Dönemi</a:t>
            </a:r>
          </a:p>
        </p:txBody>
      </p:sp>
      <p:sp>
        <p:nvSpPr>
          <p:cNvPr id="3" name="İçerik Yer Tutucusu 2"/>
          <p:cNvSpPr>
            <a:spLocks noGrp="1"/>
          </p:cNvSpPr>
          <p:nvPr>
            <p:ph idx="1"/>
          </p:nvPr>
        </p:nvSpPr>
        <p:spPr/>
        <p:txBody>
          <a:bodyPr/>
          <a:lstStyle/>
          <a:p>
            <a:r>
              <a:rPr lang="tr-TR" dirty="0" smtClean="0"/>
              <a:t>Çocukta vicdan ve ahlak duygusu gelişir.</a:t>
            </a:r>
          </a:p>
          <a:p>
            <a:r>
              <a:rPr lang="tr-TR" dirty="0" smtClean="0"/>
              <a:t>Anne-babanın yasakları ile iyi-kötü değerlerini kişiliğine sindirerek yavaş yavaş </a:t>
            </a:r>
            <a:r>
              <a:rPr lang="tr-TR" dirty="0" err="1" smtClean="0"/>
              <a:t>süperego</a:t>
            </a:r>
            <a:r>
              <a:rPr lang="tr-TR" dirty="0" smtClean="0"/>
              <a:t> gelişir. </a:t>
            </a:r>
          </a:p>
          <a:p>
            <a:r>
              <a:rPr lang="tr-TR" dirty="0" smtClean="0"/>
              <a:t>Bu döneme özgü çatışmaları çözemeyen çocukta ‘saplanma’ denebilecek özellikler gelişebilir. Bunlar:</a:t>
            </a:r>
          </a:p>
          <a:p>
            <a:pPr marL="285750" indent="-285750">
              <a:buFont typeface="Arial" charset="0"/>
              <a:buChar char="•"/>
            </a:pPr>
            <a:r>
              <a:rPr lang="tr-TR" dirty="0" smtClean="0"/>
              <a:t>Kız ya da erkeğin yetişkinlikte anne-babadan ayrılamaması, bir eş seçememesi</a:t>
            </a:r>
          </a:p>
          <a:p>
            <a:pPr marL="285750" indent="-285750">
              <a:buFont typeface="Arial" charset="0"/>
              <a:buChar char="•"/>
            </a:pPr>
            <a:r>
              <a:rPr lang="tr-TR" dirty="0" smtClean="0"/>
              <a:t>Anne-babadan ayrılma durumunda aşırı derecede suçluluk duygusu</a:t>
            </a:r>
          </a:p>
          <a:p>
            <a:pPr marL="285750" indent="-285750">
              <a:buFont typeface="Arial" charset="0"/>
              <a:buChar char="•"/>
            </a:pPr>
            <a:r>
              <a:rPr lang="tr-TR" dirty="0" smtClean="0"/>
              <a:t>Aşırı çekingenlik, girişimci olamama, çabuk suçlanma eğilimi</a:t>
            </a:r>
          </a:p>
          <a:p>
            <a:pPr marL="285750" indent="-285750">
              <a:buFont typeface="Arial" charset="0"/>
              <a:buChar char="•"/>
            </a:pPr>
            <a:r>
              <a:rPr lang="tr-TR" dirty="0" smtClean="0"/>
              <a:t>Karşı cinse karşı eleştirici/olumsuz tutumlar ya da aşırı yüceltme</a:t>
            </a:r>
          </a:p>
          <a:p>
            <a:pPr marL="285750" indent="-285750">
              <a:buFont typeface="Arial" charset="0"/>
              <a:buChar char="•"/>
            </a:pPr>
            <a:r>
              <a:rPr lang="tr-TR" dirty="0" smtClean="0"/>
              <a:t>Cinsel kimlik sapmaları</a:t>
            </a:r>
            <a:endParaRPr lang="tr-TR" dirty="0"/>
          </a:p>
        </p:txBody>
      </p:sp>
    </p:spTree>
    <p:extLst>
      <p:ext uri="{BB962C8B-B14F-4D97-AF65-F5344CB8AC3E}">
        <p14:creationId xmlns:p14="http://schemas.microsoft.com/office/powerpoint/2010/main" val="18119863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6-12 Yaş Dönemi</a:t>
            </a:r>
            <a:endParaRPr lang="tr-TR" dirty="0"/>
          </a:p>
        </p:txBody>
      </p:sp>
      <p:sp>
        <p:nvSpPr>
          <p:cNvPr id="3" name="İçerik Yer Tutucusu 2"/>
          <p:cNvSpPr>
            <a:spLocks noGrp="1"/>
          </p:cNvSpPr>
          <p:nvPr>
            <p:ph idx="1"/>
          </p:nvPr>
        </p:nvSpPr>
        <p:spPr/>
        <p:txBody>
          <a:bodyPr/>
          <a:lstStyle/>
          <a:p>
            <a:r>
              <a:rPr lang="tr-TR" dirty="0" smtClean="0"/>
              <a:t>Okul daha akademik nitelik kazanır.</a:t>
            </a:r>
          </a:p>
          <a:p>
            <a:r>
              <a:rPr lang="tr-TR" dirty="0" smtClean="0"/>
              <a:t>Çocuklar </a:t>
            </a:r>
            <a:r>
              <a:rPr lang="tr-TR" dirty="0" err="1" smtClean="0"/>
              <a:t>kenidlerini</a:t>
            </a:r>
            <a:r>
              <a:rPr lang="tr-TR" dirty="0" smtClean="0"/>
              <a:t> daha fazla psikolojik karakteristik özelliklerle tanımlar.</a:t>
            </a:r>
          </a:p>
          <a:p>
            <a:r>
              <a:rPr lang="tr-TR" dirty="0" smtClean="0"/>
              <a:t>Kendini kıyaslamalar başlar.</a:t>
            </a:r>
          </a:p>
          <a:p>
            <a:r>
              <a:rPr lang="tr-TR" dirty="0" err="1" smtClean="0"/>
              <a:t>Psikanalitik</a:t>
            </a:r>
            <a:r>
              <a:rPr lang="tr-TR" dirty="0" smtClean="0"/>
              <a:t> kurama göre bu dönem </a:t>
            </a:r>
            <a:r>
              <a:rPr lang="tr-TR" dirty="0" err="1" smtClean="0"/>
              <a:t>gizillik</a:t>
            </a:r>
            <a:r>
              <a:rPr lang="tr-TR" dirty="0" smtClean="0"/>
              <a:t>(</a:t>
            </a:r>
            <a:r>
              <a:rPr lang="tr-TR" dirty="0" err="1" smtClean="0"/>
              <a:t>latente</a:t>
            </a:r>
            <a:r>
              <a:rPr lang="tr-TR" dirty="0" smtClean="0"/>
              <a:t>) dönem olarak adlandırılır.</a:t>
            </a:r>
          </a:p>
          <a:p>
            <a:r>
              <a:rPr lang="tr-TR" dirty="0" smtClean="0"/>
              <a:t>Çocuk öğrenmeye sorumluluk almaya isteklidir.</a:t>
            </a:r>
          </a:p>
          <a:p>
            <a:r>
              <a:rPr lang="tr-TR" dirty="0" smtClean="0"/>
              <a:t>Bu dönemde çocuğun üç temel beceri kazanması beklenir: Okuma, yazma ve aritmetik becerisi.</a:t>
            </a:r>
            <a:endParaRPr lang="tr-TR" dirty="0"/>
          </a:p>
        </p:txBody>
      </p:sp>
    </p:spTree>
    <p:extLst>
      <p:ext uri="{BB962C8B-B14F-4D97-AF65-F5344CB8AC3E}">
        <p14:creationId xmlns:p14="http://schemas.microsoft.com/office/powerpoint/2010/main" val="12808846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6-12 Yaş Dönemi</a:t>
            </a:r>
          </a:p>
        </p:txBody>
      </p:sp>
      <p:sp>
        <p:nvSpPr>
          <p:cNvPr id="3" name="İçerik Yer Tutucusu 2"/>
          <p:cNvSpPr>
            <a:spLocks noGrp="1"/>
          </p:cNvSpPr>
          <p:nvPr>
            <p:ph idx="1"/>
          </p:nvPr>
        </p:nvSpPr>
        <p:spPr/>
        <p:txBody>
          <a:bodyPr/>
          <a:lstStyle/>
          <a:p>
            <a:r>
              <a:rPr lang="tr-TR" dirty="0" smtClean="0"/>
              <a:t>Öğretmen anne-babadan sonra çocuğun önemli özdeşim kaynağı haline gelir.</a:t>
            </a:r>
          </a:p>
          <a:p>
            <a:r>
              <a:rPr lang="tr-TR" dirty="0" smtClean="0"/>
              <a:t>Bu dönem sağlıklı geçirilmezse çocukta şu sorunlar görülebilir:</a:t>
            </a:r>
          </a:p>
          <a:p>
            <a:pPr marL="285750" indent="-285750">
              <a:buFont typeface="Arial" charset="0"/>
              <a:buChar char="•"/>
            </a:pPr>
            <a:r>
              <a:rPr lang="tr-TR" dirty="0" smtClean="0"/>
              <a:t>Başaramam, becerememe korkuları</a:t>
            </a:r>
          </a:p>
          <a:p>
            <a:pPr marL="285750" indent="-285750">
              <a:buFont typeface="Arial" charset="0"/>
              <a:buChar char="•"/>
            </a:pPr>
            <a:r>
              <a:rPr lang="tr-TR" dirty="0" smtClean="0"/>
              <a:t>Aşağılık, yetersizlik duygularının gelişmesi</a:t>
            </a:r>
          </a:p>
          <a:p>
            <a:pPr marL="285750" indent="-285750">
              <a:buFont typeface="Arial" charset="0"/>
              <a:buChar char="•"/>
            </a:pPr>
            <a:r>
              <a:rPr lang="tr-TR" dirty="0" smtClean="0"/>
              <a:t>Toplumsal beklentilere kurallara, yasalara başkaldırma davranışları</a:t>
            </a:r>
          </a:p>
          <a:p>
            <a:pPr marL="285750" indent="-285750">
              <a:buFont typeface="Arial" charset="0"/>
              <a:buChar char="•"/>
            </a:pPr>
            <a:r>
              <a:rPr lang="tr-TR" dirty="0" smtClean="0"/>
              <a:t>Yalnızlık, </a:t>
            </a:r>
            <a:r>
              <a:rPr lang="tr-TR" smtClean="0"/>
              <a:t>içe dönüklük </a:t>
            </a:r>
            <a:endParaRPr lang="tr-TR"/>
          </a:p>
        </p:txBody>
      </p:sp>
    </p:spTree>
    <p:extLst>
      <p:ext uri="{BB962C8B-B14F-4D97-AF65-F5344CB8AC3E}">
        <p14:creationId xmlns:p14="http://schemas.microsoft.com/office/powerpoint/2010/main" val="3918752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1693A450-69CC-094E-90A1-8E1A6D78CA9D}"/>
              </a:ext>
            </a:extLst>
          </p:cNvPr>
          <p:cNvSpPr>
            <a:spLocks noGrp="1"/>
          </p:cNvSpPr>
          <p:nvPr>
            <p:ph type="title"/>
          </p:nvPr>
        </p:nvSpPr>
        <p:spPr/>
        <p:txBody>
          <a:bodyPr/>
          <a:lstStyle/>
          <a:p>
            <a:r>
              <a:rPr lang="tr-TR" dirty="0"/>
              <a:t>1.2. Uyum</a:t>
            </a:r>
          </a:p>
        </p:txBody>
      </p:sp>
      <p:sp>
        <p:nvSpPr>
          <p:cNvPr id="3" name="İçerik Yer Tutucusu 2">
            <a:extLst>
              <a:ext uri="{FF2B5EF4-FFF2-40B4-BE49-F238E27FC236}">
                <a16:creationId xmlns:a16="http://schemas.microsoft.com/office/drawing/2014/main" xmlns="" id="{A789E3BE-D5DD-F946-AB19-5D761A48CAF0}"/>
              </a:ext>
            </a:extLst>
          </p:cNvPr>
          <p:cNvSpPr>
            <a:spLocks noGrp="1"/>
          </p:cNvSpPr>
          <p:nvPr>
            <p:ph idx="1"/>
          </p:nvPr>
        </p:nvSpPr>
        <p:spPr/>
        <p:txBody>
          <a:bodyPr/>
          <a:lstStyle/>
          <a:p>
            <a:r>
              <a:rPr lang="tr-TR" dirty="0"/>
              <a:t>Yaşam, canlı varlığın sürekli olarak çevresine uyum sağlama çabasıdır.</a:t>
            </a:r>
          </a:p>
          <a:p>
            <a:r>
              <a:rPr lang="tr-TR" b="1" dirty="0"/>
              <a:t>Uyum</a:t>
            </a:r>
            <a:r>
              <a:rPr lang="tr-TR" dirty="0"/>
              <a:t>: ’Davranışları, bir yandan benlik yapısının bütünlüğünü koruyacak, diğer yandan çevresel koşullarla baş edebilecek bir biçimde düzenlemek’ olarak tanımlanmaktadır.</a:t>
            </a:r>
          </a:p>
          <a:p>
            <a:r>
              <a:rPr lang="tr-TR" dirty="0"/>
              <a:t>Uyum, kişinin kendi gereksinimleri ile çevre beklentilerini ahenkli bir biçimde dengeleme yeteneğidir.</a:t>
            </a:r>
          </a:p>
          <a:p>
            <a:r>
              <a:rPr lang="tr-TR" dirty="0"/>
              <a:t>Uyum, toplum değerlerine körü körüne uyma değil, ona ters düşmeden kendi değerlerini koruyarak yaşamaktır.</a:t>
            </a:r>
          </a:p>
        </p:txBody>
      </p:sp>
    </p:spTree>
    <p:extLst>
      <p:ext uri="{BB962C8B-B14F-4D97-AF65-F5344CB8AC3E}">
        <p14:creationId xmlns:p14="http://schemas.microsoft.com/office/powerpoint/2010/main" val="550792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A333346E-CE40-3F46-BD6B-DE4F5F8FDB30}"/>
              </a:ext>
            </a:extLst>
          </p:cNvPr>
          <p:cNvSpPr>
            <a:spLocks noGrp="1"/>
          </p:cNvSpPr>
          <p:nvPr>
            <p:ph type="title"/>
          </p:nvPr>
        </p:nvSpPr>
        <p:spPr/>
        <p:txBody>
          <a:bodyPr/>
          <a:lstStyle/>
          <a:p>
            <a:r>
              <a:rPr lang="tr-TR" dirty="0"/>
              <a:t>Uyum Bozukluğu</a:t>
            </a:r>
          </a:p>
        </p:txBody>
      </p:sp>
      <p:sp>
        <p:nvSpPr>
          <p:cNvPr id="3" name="İçerik Yer Tutucusu 2">
            <a:extLst>
              <a:ext uri="{FF2B5EF4-FFF2-40B4-BE49-F238E27FC236}">
                <a16:creationId xmlns:a16="http://schemas.microsoft.com/office/drawing/2014/main" xmlns="" id="{7593B3FD-FDCA-8D48-86D0-DC6CFCED9A79}"/>
              </a:ext>
            </a:extLst>
          </p:cNvPr>
          <p:cNvSpPr>
            <a:spLocks noGrp="1"/>
          </p:cNvSpPr>
          <p:nvPr>
            <p:ph idx="1"/>
          </p:nvPr>
        </p:nvSpPr>
        <p:spPr/>
        <p:txBody>
          <a:bodyPr/>
          <a:lstStyle/>
          <a:p>
            <a:r>
              <a:rPr lang="tr-TR" dirty="0"/>
              <a:t>Boşanma, iş değişikliği, yeni bir okula başlama, ciddi bir hastalığa yakalanma gibi önemli ve olumsuz yaşam durumlarına karşı kısa süreli bir uyumsuzluk tepkisidir.</a:t>
            </a:r>
          </a:p>
          <a:p>
            <a:r>
              <a:rPr lang="tr-TR" dirty="0"/>
              <a:t>Stres, yaşam sorunları ile uğraşan bireyin uyumsuzluk düzeyini arttırır.</a:t>
            </a:r>
          </a:p>
          <a:p>
            <a:r>
              <a:rPr lang="tr-TR" dirty="0"/>
              <a:t>Uyum bozukluğu belirtileri arasında kaygı, üzüntü, depresyon, öfke patlamaları, kendine zarar verici davranışlar, alkol ya da madde kullanımı davranışları görülebilir. Bütün bu davranışlar ruh sağlığının bozulmasına neden olabilir.</a:t>
            </a:r>
          </a:p>
          <a:p>
            <a:r>
              <a:rPr lang="tr-TR" dirty="0"/>
              <a:t>Uyumsuzluk durumunda insan iki sorunla karşılaşır: Birincisi yeni duruma alışmak için çaba göstermek, ikincisi ise ego savunma mekanizmalarıdır.</a:t>
            </a:r>
          </a:p>
          <a:p>
            <a:endParaRPr lang="tr-TR" dirty="0"/>
          </a:p>
        </p:txBody>
      </p:sp>
    </p:spTree>
    <p:extLst>
      <p:ext uri="{BB962C8B-B14F-4D97-AF65-F5344CB8AC3E}">
        <p14:creationId xmlns:p14="http://schemas.microsoft.com/office/powerpoint/2010/main" val="3985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32BFC171-BEDA-414F-9C07-5E0B3EC9CEA7}"/>
              </a:ext>
            </a:extLst>
          </p:cNvPr>
          <p:cNvSpPr>
            <a:spLocks noGrp="1"/>
          </p:cNvSpPr>
          <p:nvPr>
            <p:ph type="title"/>
          </p:nvPr>
        </p:nvSpPr>
        <p:spPr/>
        <p:txBody>
          <a:bodyPr/>
          <a:lstStyle/>
          <a:p>
            <a:r>
              <a:rPr lang="tr-TR" dirty="0"/>
              <a:t>1.3. Normal</a:t>
            </a:r>
          </a:p>
        </p:txBody>
      </p:sp>
      <p:sp>
        <p:nvSpPr>
          <p:cNvPr id="3" name="İçerik Yer Tutucusu 2">
            <a:extLst>
              <a:ext uri="{FF2B5EF4-FFF2-40B4-BE49-F238E27FC236}">
                <a16:creationId xmlns:a16="http://schemas.microsoft.com/office/drawing/2014/main" xmlns="" id="{DEA41369-E125-394D-B6A5-CC52016869D3}"/>
              </a:ext>
            </a:extLst>
          </p:cNvPr>
          <p:cNvSpPr>
            <a:spLocks noGrp="1"/>
          </p:cNvSpPr>
          <p:nvPr>
            <p:ph idx="1"/>
          </p:nvPr>
        </p:nvSpPr>
        <p:spPr/>
        <p:txBody>
          <a:bodyPr/>
          <a:lstStyle/>
          <a:p>
            <a:r>
              <a:rPr lang="tr-TR" dirty="0"/>
              <a:t>Ruh sağlığı yerinde olmayan kişiler için ‘anormal’ terimi kullanılır.</a:t>
            </a:r>
          </a:p>
          <a:p>
            <a:r>
              <a:rPr lang="tr-TR" dirty="0"/>
              <a:t>Fiziksel hastalıkların tanımlanması kolaydır ama psikolojik düzeyde normallik için kabul edilebilecek, açıklık getirecek bir model yoktur; ‘normal’ ve ‘anormal’ davranış arasına belirgin bir çizgi konulamaz.</a:t>
            </a:r>
          </a:p>
          <a:p>
            <a:r>
              <a:rPr lang="tr-TR" dirty="0"/>
              <a:t>Bu konuda iki zıt görüş öne sürülmektedir: birinci görüşü benimseyenler toplumsal normlara uyma oranının normali, bu kurallardan sapma oranının ise anormali belirlediğini savunur.</a:t>
            </a:r>
          </a:p>
          <a:p>
            <a:r>
              <a:rPr lang="tr-TR" dirty="0"/>
              <a:t>İkinci görüşte olanlar ise, belirli bir oranda toplum kurallarına uymanın toplu halde yaşamak için gerekli olduğunu, normallik için ölçütün toplum onayı değil kişinin kendini iyi hissedebilmesi olduğunu savunurlar.</a:t>
            </a:r>
          </a:p>
        </p:txBody>
      </p:sp>
    </p:spTree>
    <p:extLst>
      <p:ext uri="{BB962C8B-B14F-4D97-AF65-F5344CB8AC3E}">
        <p14:creationId xmlns:p14="http://schemas.microsoft.com/office/powerpoint/2010/main" val="3375858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A0A59F4-150B-8240-ABE8-6325389FABF7}"/>
              </a:ext>
            </a:extLst>
          </p:cNvPr>
          <p:cNvSpPr>
            <a:spLocks noGrp="1"/>
          </p:cNvSpPr>
          <p:nvPr>
            <p:ph type="title"/>
          </p:nvPr>
        </p:nvSpPr>
        <p:spPr/>
        <p:txBody>
          <a:bodyPr/>
          <a:lstStyle/>
          <a:p>
            <a:r>
              <a:rPr lang="tr-TR" dirty="0"/>
              <a:t>Anormal</a:t>
            </a:r>
          </a:p>
        </p:txBody>
      </p:sp>
      <p:sp>
        <p:nvSpPr>
          <p:cNvPr id="3" name="İçerik Yer Tutucusu 2">
            <a:extLst>
              <a:ext uri="{FF2B5EF4-FFF2-40B4-BE49-F238E27FC236}">
                <a16:creationId xmlns:a16="http://schemas.microsoft.com/office/drawing/2014/main" xmlns="" id="{70D2E86F-10EC-5D4A-9475-5E985EFC628C}"/>
              </a:ext>
            </a:extLst>
          </p:cNvPr>
          <p:cNvSpPr>
            <a:spLocks noGrp="1"/>
          </p:cNvSpPr>
          <p:nvPr>
            <p:ph idx="1"/>
          </p:nvPr>
        </p:nvSpPr>
        <p:spPr/>
        <p:txBody>
          <a:bodyPr/>
          <a:lstStyle/>
          <a:p>
            <a:r>
              <a:rPr lang="tr-TR" dirty="0"/>
              <a:t>‘Toplumsal ölçütlerden sapma’</a:t>
            </a:r>
          </a:p>
          <a:p>
            <a:r>
              <a:rPr lang="tr-TR" dirty="0"/>
              <a:t>Her toplumun onaylanan davranış bakımından belirli standartları ya da normları vardır., bu normlardan dikkat çekici biçimde sapan davranış ‘anormal’ kabul edilir.</a:t>
            </a:r>
          </a:p>
          <a:p>
            <a:r>
              <a:rPr lang="tr-TR" dirty="0"/>
              <a:t>Anormal davranışlar toplumdan topluma farklılık gösterebilir ya da zaman içerisinde değişebilir.</a:t>
            </a:r>
          </a:p>
          <a:p>
            <a:r>
              <a:rPr lang="tr-TR" dirty="0" err="1"/>
              <a:t>Butcher</a:t>
            </a:r>
            <a:r>
              <a:rPr lang="tr-TR" dirty="0"/>
              <a:t> ve arkadaşları bir davranışı anormal olarak nitelendirmek için 7 ölçüt olduğunu öne sürmektedir.</a:t>
            </a:r>
          </a:p>
        </p:txBody>
      </p:sp>
    </p:spTree>
    <p:extLst>
      <p:ext uri="{BB962C8B-B14F-4D97-AF65-F5344CB8AC3E}">
        <p14:creationId xmlns:p14="http://schemas.microsoft.com/office/powerpoint/2010/main" val="1646070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04D259FC-C1FD-1A4D-8F0C-FBB31F5760F4}"/>
              </a:ext>
            </a:extLst>
          </p:cNvPr>
          <p:cNvSpPr>
            <a:spLocks noGrp="1"/>
          </p:cNvSpPr>
          <p:nvPr>
            <p:ph type="title"/>
          </p:nvPr>
        </p:nvSpPr>
        <p:spPr/>
        <p:txBody>
          <a:bodyPr/>
          <a:lstStyle/>
          <a:p>
            <a:r>
              <a:rPr lang="tr-TR" dirty="0"/>
              <a:t>Anormal Davranış Ölçütleri</a:t>
            </a:r>
          </a:p>
        </p:txBody>
      </p:sp>
      <p:sp>
        <p:nvSpPr>
          <p:cNvPr id="3" name="İçerik Yer Tutucusu 2">
            <a:extLst>
              <a:ext uri="{FF2B5EF4-FFF2-40B4-BE49-F238E27FC236}">
                <a16:creationId xmlns:a16="http://schemas.microsoft.com/office/drawing/2014/main" xmlns="" id="{396ED2A3-723F-CE48-A766-AF351D33181C}"/>
              </a:ext>
            </a:extLst>
          </p:cNvPr>
          <p:cNvSpPr>
            <a:spLocks noGrp="1"/>
          </p:cNvSpPr>
          <p:nvPr>
            <p:ph idx="1"/>
          </p:nvPr>
        </p:nvSpPr>
        <p:spPr>
          <a:xfrm>
            <a:off x="609600" y="1131590"/>
            <a:ext cx="8229600" cy="3744416"/>
          </a:xfrm>
        </p:spPr>
        <p:txBody>
          <a:bodyPr/>
          <a:lstStyle/>
          <a:p>
            <a:pPr marL="342900" indent="-342900">
              <a:buAutoNum type="arabicPeriod"/>
            </a:pPr>
            <a:r>
              <a:rPr lang="tr-TR" dirty="0"/>
              <a:t>Üzüntü ya da yetersizlik</a:t>
            </a:r>
          </a:p>
          <a:p>
            <a:pPr marL="342900" indent="-342900">
              <a:buAutoNum type="arabicPeriod"/>
            </a:pPr>
            <a:r>
              <a:rPr lang="tr-TR" dirty="0"/>
              <a:t>Uyumsuzluk</a:t>
            </a:r>
          </a:p>
          <a:p>
            <a:pPr marL="342900" indent="-342900">
              <a:buAutoNum type="arabicPeriod"/>
            </a:pPr>
            <a:r>
              <a:rPr lang="tr-TR" dirty="0"/>
              <a:t>Mutsuzluk</a:t>
            </a:r>
          </a:p>
          <a:p>
            <a:pPr marL="342900" indent="-342900">
              <a:buAutoNum type="arabicPeriod"/>
            </a:pPr>
            <a:r>
              <a:rPr lang="tr-TR" dirty="0"/>
              <a:t>Tahmin edilemezlik</a:t>
            </a:r>
          </a:p>
          <a:p>
            <a:pPr marL="342900" indent="-342900">
              <a:buAutoNum type="arabicPeriod"/>
            </a:pPr>
            <a:r>
              <a:rPr lang="tr-TR" dirty="0"/>
              <a:t>İstatistiksel olarak seyrek görülmek</a:t>
            </a:r>
          </a:p>
          <a:p>
            <a:pPr marL="342900" indent="-342900">
              <a:buAutoNum type="arabicPeriod"/>
            </a:pPr>
            <a:r>
              <a:rPr lang="tr-TR" dirty="0"/>
              <a:t>Gözlemci rahatsızlığı</a:t>
            </a:r>
          </a:p>
          <a:p>
            <a:pPr marL="342900" indent="-342900">
              <a:buAutoNum type="arabicPeriod"/>
            </a:pPr>
            <a:r>
              <a:rPr lang="tr-TR" dirty="0"/>
              <a:t>Ahlaki ve ideal standartların yok edilmesi</a:t>
            </a:r>
          </a:p>
          <a:p>
            <a:endParaRPr lang="tr-TR" dirty="0"/>
          </a:p>
          <a:p>
            <a:r>
              <a:rPr lang="tr-TR" dirty="0"/>
              <a:t>Anormal sayılan kişilerde </a:t>
            </a:r>
            <a:r>
              <a:rPr lang="tr-TR" b="1" dirty="0"/>
              <a:t>Tutarsızlık, Aşırılık, Uygunsuzluk, Yetersizlik </a:t>
            </a:r>
            <a:r>
              <a:rPr lang="tr-TR" dirty="0"/>
              <a:t>özellikleri görülebilir fakat bu özelliklerin bireyi anormal sayabilmesi için sürekli ya da yineleyici olması, bireyin verimini engellemesi, kişilerarası ilişkilerini bozması gerekir. </a:t>
            </a:r>
          </a:p>
        </p:txBody>
      </p:sp>
    </p:spTree>
    <p:extLst>
      <p:ext uri="{BB962C8B-B14F-4D97-AF65-F5344CB8AC3E}">
        <p14:creationId xmlns:p14="http://schemas.microsoft.com/office/powerpoint/2010/main" val="108532431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2703</TotalTime>
  <Words>3115</Words>
  <Application>Microsoft Office PowerPoint</Application>
  <PresentationFormat>Ekran Gösterisi (16:9)</PresentationFormat>
  <Paragraphs>293</Paragraphs>
  <Slides>44</Slides>
  <Notes>0</Notes>
  <HiddenSlides>0</HiddenSlides>
  <MMClips>0</MMClips>
  <ScaleCrop>false</ScaleCrop>
  <HeadingPairs>
    <vt:vector size="4" baseType="variant">
      <vt:variant>
        <vt:lpstr>Tema</vt:lpstr>
      </vt:variant>
      <vt:variant>
        <vt:i4>1</vt:i4>
      </vt:variant>
      <vt:variant>
        <vt:lpstr>Slayt Başlıkları</vt:lpstr>
      </vt:variant>
      <vt:variant>
        <vt:i4>44</vt:i4>
      </vt:variant>
    </vt:vector>
  </HeadingPairs>
  <TitlesOfParts>
    <vt:vector size="45" baseType="lpstr">
      <vt:lpstr>Ofis Teması</vt:lpstr>
      <vt:lpstr>ÇOCUK RUH SAĞLIĞI</vt:lpstr>
      <vt:lpstr>PowerPoint Sunusu</vt:lpstr>
      <vt:lpstr>1. RUH SAĞLIĞI</vt:lpstr>
      <vt:lpstr>Ruh Sağlığı ile İlgili Temel Kavramlar 1.1. Sağlık</vt:lpstr>
      <vt:lpstr>1.2. Uyum</vt:lpstr>
      <vt:lpstr>Uyum Bozukluğu</vt:lpstr>
      <vt:lpstr>1.3. Normal</vt:lpstr>
      <vt:lpstr>Anormal</vt:lpstr>
      <vt:lpstr>Anormal Davranış Ölçütleri</vt:lpstr>
      <vt:lpstr>1.4. Ruh Sağlığı</vt:lpstr>
      <vt:lpstr>Ruh Sağlığı</vt:lpstr>
      <vt:lpstr>Ruh sağlığı yerinde olan kişilerin özellikleri</vt:lpstr>
      <vt:lpstr>1.5. İyilik Hali (Öznel İyilik/İyi Oluş</vt:lpstr>
      <vt:lpstr>1.2. RUH SAĞLIĞI ile İLGİLİ KURAMLAR</vt:lpstr>
      <vt:lpstr>1.2.1. Psikanalitik Kuram, Sigmund Freud</vt:lpstr>
      <vt:lpstr>Psikanalitik Kuram</vt:lpstr>
      <vt:lpstr>1.2.2.Alfred Adler</vt:lpstr>
      <vt:lpstr>1.2.3. Erik Erikson</vt:lpstr>
      <vt:lpstr>1.2.4. Davranışçı Kuram</vt:lpstr>
      <vt:lpstr>1.2.5. İnsancı Kuram; Carl Rogers, Abraham Maslow</vt:lpstr>
      <vt:lpstr>Carl Rogers</vt:lpstr>
      <vt:lpstr>Abraham Maslow</vt:lpstr>
      <vt:lpstr>Maslow’a göre kendini gerçekleştiren kişilerin nitelikleri</vt:lpstr>
      <vt:lpstr>1.2.6. Varoluşcu Kuram: Sartre ve Albert Camus </vt:lpstr>
      <vt:lpstr>ÇOCUK RUH SAĞLIĞI</vt:lpstr>
      <vt:lpstr>GELİŞİMSEL BAZI RİSK FAKTÖRLERİ</vt:lpstr>
      <vt:lpstr>ÇOCUĞUN GELİŞİM DÖNEMLERİ ve RUH SAĞLIĞI</vt:lpstr>
      <vt:lpstr>BEBEKLİKTEN ERGENLİK DÖNEMİ SONUNA KADAR GELİŞİMSEL GÖREVLER</vt:lpstr>
      <vt:lpstr>Bebeklik Dönemi (0-1 Yaş)</vt:lpstr>
      <vt:lpstr>Bebeklik Dönemi (0-1 Yaş)</vt:lpstr>
      <vt:lpstr>Ağlama</vt:lpstr>
      <vt:lpstr>Gülümseme</vt:lpstr>
      <vt:lpstr>Korku</vt:lpstr>
      <vt:lpstr>Bağlanma</vt:lpstr>
      <vt:lpstr>Bağlanma</vt:lpstr>
      <vt:lpstr>Erken Çocukluk Dönemi</vt:lpstr>
      <vt:lpstr>1-3 Yaş Dönemi</vt:lpstr>
      <vt:lpstr>1-3 Yaş Dönemi</vt:lpstr>
      <vt:lpstr>1-3 Yaş Dönemi</vt:lpstr>
      <vt:lpstr>3-5 Yaş Dönemi</vt:lpstr>
      <vt:lpstr>3-5 Yaş Dönemi</vt:lpstr>
      <vt:lpstr>3-5 Yaş Dönemi</vt:lpstr>
      <vt:lpstr>6-12 Yaş Dönemi</vt:lpstr>
      <vt:lpstr>6-12 Yaş Dönemi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Ali Mesut TEMİZER</dc:creator>
  <cp:lastModifiedBy>Emine Sarac</cp:lastModifiedBy>
  <cp:revision>112</cp:revision>
  <dcterms:created xsi:type="dcterms:W3CDTF">2017-03-01T11:57:39Z</dcterms:created>
  <dcterms:modified xsi:type="dcterms:W3CDTF">2022-10-31T07:31:47Z</dcterms:modified>
</cp:coreProperties>
</file>