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48" r:id="rId4"/>
  </p:sldMasterIdLst>
  <p:notesMasterIdLst>
    <p:notesMasterId r:id="rId31"/>
  </p:notesMasterIdLst>
  <p:handoutMasterIdLst>
    <p:handoutMasterId r:id="rId32"/>
  </p:handoutMasterIdLst>
  <p:sldIdLst>
    <p:sldId id="256" r:id="rId5"/>
    <p:sldId id="277" r:id="rId6"/>
    <p:sldId id="278" r:id="rId7"/>
    <p:sldId id="279" r:id="rId8"/>
    <p:sldId id="280" r:id="rId9"/>
    <p:sldId id="281" r:id="rId10"/>
    <p:sldId id="282" r:id="rId11"/>
    <p:sldId id="283" r:id="rId12"/>
    <p:sldId id="284" r:id="rId13"/>
    <p:sldId id="285" r:id="rId14"/>
    <p:sldId id="286" r:id="rId15"/>
    <p:sldId id="287" r:id="rId16"/>
    <p:sldId id="288" r:id="rId17"/>
    <p:sldId id="289" r:id="rId18"/>
    <p:sldId id="290" r:id="rId19"/>
    <p:sldId id="291" r:id="rId20"/>
    <p:sldId id="292" r:id="rId21"/>
    <p:sldId id="293" r:id="rId22"/>
    <p:sldId id="294" r:id="rId23"/>
    <p:sldId id="295" r:id="rId24"/>
    <p:sldId id="296" r:id="rId25"/>
    <p:sldId id="297" r:id="rId26"/>
    <p:sldId id="298" r:id="rId27"/>
    <p:sldId id="299" r:id="rId28"/>
    <p:sldId id="300" r:id="rId29"/>
    <p:sldId id="301" r:id="rId30"/>
  </p:sldIdLst>
  <p:sldSz cx="12192000" cy="6858000"/>
  <p:notesSz cx="6858000" cy="9144000"/>
  <p:defaultTextStyle>
    <a:defPPr rtl="0">
      <a:defRPr lang="tr-T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1" autoAdjust="0"/>
    <p:restoredTop sz="92932" autoAdjust="0"/>
  </p:normalViewPr>
  <p:slideViewPr>
    <p:cSldViewPr snapToGrid="0">
      <p:cViewPr varScale="1">
        <p:scale>
          <a:sx n="41" d="100"/>
          <a:sy n="41" d="100"/>
        </p:scale>
        <p:origin x="72" y="78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3072" y="7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tr-TR" dirty="0"/>
          </a:p>
        </p:txBody>
      </p:sp>
      <p:sp>
        <p:nvSpPr>
          <p:cNvPr id="3" name="Tarih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3AD0F65C-58C1-4A0C-9A70-9D6397237E0B}" type="datetime1">
              <a:rPr lang="tr-TR" smtClean="0"/>
              <a:t>6.05.2022</a:t>
            </a:fld>
            <a:endParaRPr lang="tr-TR" dirty="0"/>
          </a:p>
        </p:txBody>
      </p:sp>
      <p:sp>
        <p:nvSpPr>
          <p:cNvPr id="4" name="Alt 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tr-TR" dirty="0"/>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FB53ADFC-ABB8-401A-BB24-33FDAFEDCEBD}" type="slidenum">
              <a:rPr lang="tr-TR" smtClean="0"/>
              <a:t>‹#›</a:t>
            </a:fld>
            <a:endParaRPr lang="tr-TR" dirty="0"/>
          </a:p>
        </p:txBody>
      </p:sp>
    </p:spTree>
    <p:extLst>
      <p:ext uri="{BB962C8B-B14F-4D97-AF65-F5344CB8AC3E}">
        <p14:creationId xmlns:p14="http://schemas.microsoft.com/office/powerpoint/2010/main" val="27332493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tr-TR" noProof="0" dirty="0"/>
          </a:p>
        </p:txBody>
      </p:sp>
      <p:sp>
        <p:nvSpPr>
          <p:cNvPr id="3" name="Tarih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45A1C90E-4B38-48D9-9ADB-1EEED4C580D5}" type="datetime1">
              <a:rPr lang="tr-TR" noProof="0" smtClean="0"/>
              <a:t>6.05.2022</a:t>
            </a:fld>
            <a:endParaRPr lang="tr-TR" noProof="0" dirty="0"/>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tr-TR" noProof="0" dirty="0"/>
          </a:p>
        </p:txBody>
      </p:sp>
      <p:sp>
        <p:nvSpPr>
          <p:cNvPr id="5" name="Notlar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tr-TR" noProof="0" dirty="0"/>
              <a:t>Asıl metin stillerini düzenlemek için tıklayın</a:t>
            </a:r>
          </a:p>
          <a:p>
            <a:pPr lvl="1" rtl="0"/>
            <a:r>
              <a:rPr lang="tr-TR" noProof="0" dirty="0"/>
              <a:t>İkinci düzey</a:t>
            </a:r>
          </a:p>
          <a:p>
            <a:pPr lvl="2" rtl="0"/>
            <a:r>
              <a:rPr lang="tr-TR" noProof="0" dirty="0"/>
              <a:t>Üçüncü düzey</a:t>
            </a:r>
          </a:p>
          <a:p>
            <a:pPr lvl="3" rtl="0"/>
            <a:r>
              <a:rPr lang="tr-TR" noProof="0" dirty="0"/>
              <a:t>Dördüncü düzey</a:t>
            </a:r>
          </a:p>
          <a:p>
            <a:pPr lvl="4" rtl="0"/>
            <a:r>
              <a:rPr lang="tr-TR" noProof="0" dirty="0"/>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tr-TR" noProof="0" dirty="0"/>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4B725628-3A68-42F4-BA86-981817953149}" type="slidenum">
              <a:rPr lang="tr-TR" noProof="0" smtClean="0"/>
              <a:t>‹#›</a:t>
            </a:fld>
            <a:endParaRPr lang="tr-TR" noProof="0" dirty="0"/>
          </a:p>
        </p:txBody>
      </p:sp>
    </p:spTree>
    <p:extLst>
      <p:ext uri="{BB962C8B-B14F-4D97-AF65-F5344CB8AC3E}">
        <p14:creationId xmlns:p14="http://schemas.microsoft.com/office/powerpoint/2010/main" val="64925861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4B725628-3A68-42F4-BA86-981817953149}" type="slidenum">
              <a:rPr lang="tr-TR" smtClean="0"/>
              <a:t>1</a:t>
            </a:fld>
            <a:endParaRPr lang="tr-TR" dirty="0"/>
          </a:p>
        </p:txBody>
      </p:sp>
    </p:spTree>
    <p:extLst>
      <p:ext uri="{BB962C8B-B14F-4D97-AF65-F5344CB8AC3E}">
        <p14:creationId xmlns:p14="http://schemas.microsoft.com/office/powerpoint/2010/main" val="38592577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4B725628-3A68-42F4-BA86-981817953149}" type="slidenum">
              <a:rPr lang="tr-TR" smtClean="0"/>
              <a:t>10</a:t>
            </a:fld>
            <a:endParaRPr lang="tr-TR" dirty="0"/>
          </a:p>
        </p:txBody>
      </p:sp>
    </p:spTree>
    <p:extLst>
      <p:ext uri="{BB962C8B-B14F-4D97-AF65-F5344CB8AC3E}">
        <p14:creationId xmlns:p14="http://schemas.microsoft.com/office/powerpoint/2010/main" val="23404647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4B725628-3A68-42F4-BA86-981817953149}" type="slidenum">
              <a:rPr lang="tr-TR" smtClean="0"/>
              <a:t>11</a:t>
            </a:fld>
            <a:endParaRPr lang="tr-TR" dirty="0"/>
          </a:p>
        </p:txBody>
      </p:sp>
    </p:spTree>
    <p:extLst>
      <p:ext uri="{BB962C8B-B14F-4D97-AF65-F5344CB8AC3E}">
        <p14:creationId xmlns:p14="http://schemas.microsoft.com/office/powerpoint/2010/main" val="452989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4B725628-3A68-42F4-BA86-981817953149}" type="slidenum">
              <a:rPr lang="tr-TR" smtClean="0"/>
              <a:t>12</a:t>
            </a:fld>
            <a:endParaRPr lang="tr-TR" dirty="0"/>
          </a:p>
        </p:txBody>
      </p:sp>
    </p:spTree>
    <p:extLst>
      <p:ext uri="{BB962C8B-B14F-4D97-AF65-F5344CB8AC3E}">
        <p14:creationId xmlns:p14="http://schemas.microsoft.com/office/powerpoint/2010/main" val="21890407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4B725628-3A68-42F4-BA86-981817953149}" type="slidenum">
              <a:rPr lang="tr-TR" smtClean="0"/>
              <a:t>13</a:t>
            </a:fld>
            <a:endParaRPr lang="tr-TR" dirty="0"/>
          </a:p>
        </p:txBody>
      </p:sp>
    </p:spTree>
    <p:extLst>
      <p:ext uri="{BB962C8B-B14F-4D97-AF65-F5344CB8AC3E}">
        <p14:creationId xmlns:p14="http://schemas.microsoft.com/office/powerpoint/2010/main" val="5513498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4B725628-3A68-42F4-BA86-981817953149}" type="slidenum">
              <a:rPr lang="tr-TR" smtClean="0"/>
              <a:t>14</a:t>
            </a:fld>
            <a:endParaRPr lang="tr-TR" dirty="0"/>
          </a:p>
        </p:txBody>
      </p:sp>
    </p:spTree>
    <p:extLst>
      <p:ext uri="{BB962C8B-B14F-4D97-AF65-F5344CB8AC3E}">
        <p14:creationId xmlns:p14="http://schemas.microsoft.com/office/powerpoint/2010/main" val="2113437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4B725628-3A68-42F4-BA86-981817953149}" type="slidenum">
              <a:rPr lang="tr-TR" smtClean="0"/>
              <a:t>15</a:t>
            </a:fld>
            <a:endParaRPr lang="tr-TR" dirty="0"/>
          </a:p>
        </p:txBody>
      </p:sp>
    </p:spTree>
    <p:extLst>
      <p:ext uri="{BB962C8B-B14F-4D97-AF65-F5344CB8AC3E}">
        <p14:creationId xmlns:p14="http://schemas.microsoft.com/office/powerpoint/2010/main" val="40424230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4B725628-3A68-42F4-BA86-981817953149}" type="slidenum">
              <a:rPr lang="tr-TR" smtClean="0"/>
              <a:t>16</a:t>
            </a:fld>
            <a:endParaRPr lang="tr-TR" dirty="0"/>
          </a:p>
        </p:txBody>
      </p:sp>
    </p:spTree>
    <p:extLst>
      <p:ext uri="{BB962C8B-B14F-4D97-AF65-F5344CB8AC3E}">
        <p14:creationId xmlns:p14="http://schemas.microsoft.com/office/powerpoint/2010/main" val="35594098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4B725628-3A68-42F4-BA86-981817953149}" type="slidenum">
              <a:rPr lang="tr-TR" smtClean="0"/>
              <a:t>17</a:t>
            </a:fld>
            <a:endParaRPr lang="tr-TR" dirty="0"/>
          </a:p>
        </p:txBody>
      </p:sp>
    </p:spTree>
    <p:extLst>
      <p:ext uri="{BB962C8B-B14F-4D97-AF65-F5344CB8AC3E}">
        <p14:creationId xmlns:p14="http://schemas.microsoft.com/office/powerpoint/2010/main" val="17365805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4B725628-3A68-42F4-BA86-981817953149}" type="slidenum">
              <a:rPr lang="tr-TR" smtClean="0"/>
              <a:t>18</a:t>
            </a:fld>
            <a:endParaRPr lang="tr-TR" dirty="0"/>
          </a:p>
        </p:txBody>
      </p:sp>
    </p:spTree>
    <p:extLst>
      <p:ext uri="{BB962C8B-B14F-4D97-AF65-F5344CB8AC3E}">
        <p14:creationId xmlns:p14="http://schemas.microsoft.com/office/powerpoint/2010/main" val="23912637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4B725628-3A68-42F4-BA86-981817953149}" type="slidenum">
              <a:rPr lang="tr-TR" smtClean="0"/>
              <a:t>19</a:t>
            </a:fld>
            <a:endParaRPr lang="tr-TR" dirty="0"/>
          </a:p>
        </p:txBody>
      </p:sp>
    </p:spTree>
    <p:extLst>
      <p:ext uri="{BB962C8B-B14F-4D97-AF65-F5344CB8AC3E}">
        <p14:creationId xmlns:p14="http://schemas.microsoft.com/office/powerpoint/2010/main" val="4010300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4B725628-3A68-42F4-BA86-981817953149}" type="slidenum">
              <a:rPr lang="tr-TR" smtClean="0"/>
              <a:t>2</a:t>
            </a:fld>
            <a:endParaRPr lang="tr-TR" dirty="0"/>
          </a:p>
        </p:txBody>
      </p:sp>
    </p:spTree>
    <p:extLst>
      <p:ext uri="{BB962C8B-B14F-4D97-AF65-F5344CB8AC3E}">
        <p14:creationId xmlns:p14="http://schemas.microsoft.com/office/powerpoint/2010/main" val="39598457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4B725628-3A68-42F4-BA86-981817953149}" type="slidenum">
              <a:rPr lang="tr-TR" smtClean="0"/>
              <a:t>20</a:t>
            </a:fld>
            <a:endParaRPr lang="tr-TR" dirty="0"/>
          </a:p>
        </p:txBody>
      </p:sp>
    </p:spTree>
    <p:extLst>
      <p:ext uri="{BB962C8B-B14F-4D97-AF65-F5344CB8AC3E}">
        <p14:creationId xmlns:p14="http://schemas.microsoft.com/office/powerpoint/2010/main" val="14613671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4B725628-3A68-42F4-BA86-981817953149}" type="slidenum">
              <a:rPr lang="tr-TR" smtClean="0"/>
              <a:t>21</a:t>
            </a:fld>
            <a:endParaRPr lang="tr-TR" dirty="0"/>
          </a:p>
        </p:txBody>
      </p:sp>
    </p:spTree>
    <p:extLst>
      <p:ext uri="{BB962C8B-B14F-4D97-AF65-F5344CB8AC3E}">
        <p14:creationId xmlns:p14="http://schemas.microsoft.com/office/powerpoint/2010/main" val="34155005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4B725628-3A68-42F4-BA86-981817953149}" type="slidenum">
              <a:rPr lang="tr-TR" smtClean="0"/>
              <a:t>22</a:t>
            </a:fld>
            <a:endParaRPr lang="tr-TR" dirty="0"/>
          </a:p>
        </p:txBody>
      </p:sp>
    </p:spTree>
    <p:extLst>
      <p:ext uri="{BB962C8B-B14F-4D97-AF65-F5344CB8AC3E}">
        <p14:creationId xmlns:p14="http://schemas.microsoft.com/office/powerpoint/2010/main" val="80186488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4B725628-3A68-42F4-BA86-981817953149}" type="slidenum">
              <a:rPr lang="tr-TR" smtClean="0"/>
              <a:t>23</a:t>
            </a:fld>
            <a:endParaRPr lang="tr-TR" dirty="0"/>
          </a:p>
        </p:txBody>
      </p:sp>
    </p:spTree>
    <p:extLst>
      <p:ext uri="{BB962C8B-B14F-4D97-AF65-F5344CB8AC3E}">
        <p14:creationId xmlns:p14="http://schemas.microsoft.com/office/powerpoint/2010/main" val="109198991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4B725628-3A68-42F4-BA86-981817953149}" type="slidenum">
              <a:rPr lang="tr-TR" smtClean="0"/>
              <a:t>24</a:t>
            </a:fld>
            <a:endParaRPr lang="tr-TR" dirty="0"/>
          </a:p>
        </p:txBody>
      </p:sp>
    </p:spTree>
    <p:extLst>
      <p:ext uri="{BB962C8B-B14F-4D97-AF65-F5344CB8AC3E}">
        <p14:creationId xmlns:p14="http://schemas.microsoft.com/office/powerpoint/2010/main" val="8469042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4B725628-3A68-42F4-BA86-981817953149}" type="slidenum">
              <a:rPr lang="tr-TR" smtClean="0"/>
              <a:t>25</a:t>
            </a:fld>
            <a:endParaRPr lang="tr-TR" dirty="0"/>
          </a:p>
        </p:txBody>
      </p:sp>
    </p:spTree>
    <p:extLst>
      <p:ext uri="{BB962C8B-B14F-4D97-AF65-F5344CB8AC3E}">
        <p14:creationId xmlns:p14="http://schemas.microsoft.com/office/powerpoint/2010/main" val="32238103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4B725628-3A68-42F4-BA86-981817953149}" type="slidenum">
              <a:rPr lang="tr-TR" smtClean="0"/>
              <a:t>26</a:t>
            </a:fld>
            <a:endParaRPr lang="tr-TR" dirty="0"/>
          </a:p>
        </p:txBody>
      </p:sp>
    </p:spTree>
    <p:extLst>
      <p:ext uri="{BB962C8B-B14F-4D97-AF65-F5344CB8AC3E}">
        <p14:creationId xmlns:p14="http://schemas.microsoft.com/office/powerpoint/2010/main" val="19707157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4B725628-3A68-42F4-BA86-981817953149}" type="slidenum">
              <a:rPr lang="tr-TR" smtClean="0"/>
              <a:t>3</a:t>
            </a:fld>
            <a:endParaRPr lang="tr-TR" dirty="0"/>
          </a:p>
        </p:txBody>
      </p:sp>
    </p:spTree>
    <p:extLst>
      <p:ext uri="{BB962C8B-B14F-4D97-AF65-F5344CB8AC3E}">
        <p14:creationId xmlns:p14="http://schemas.microsoft.com/office/powerpoint/2010/main" val="16174896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4B725628-3A68-42F4-BA86-981817953149}" type="slidenum">
              <a:rPr lang="tr-TR" smtClean="0"/>
              <a:t>4</a:t>
            </a:fld>
            <a:endParaRPr lang="tr-TR" dirty="0"/>
          </a:p>
        </p:txBody>
      </p:sp>
    </p:spTree>
    <p:extLst>
      <p:ext uri="{BB962C8B-B14F-4D97-AF65-F5344CB8AC3E}">
        <p14:creationId xmlns:p14="http://schemas.microsoft.com/office/powerpoint/2010/main" val="2641953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4B725628-3A68-42F4-BA86-981817953149}" type="slidenum">
              <a:rPr lang="tr-TR" smtClean="0"/>
              <a:t>5</a:t>
            </a:fld>
            <a:endParaRPr lang="tr-TR" dirty="0"/>
          </a:p>
        </p:txBody>
      </p:sp>
    </p:spTree>
    <p:extLst>
      <p:ext uri="{BB962C8B-B14F-4D97-AF65-F5344CB8AC3E}">
        <p14:creationId xmlns:p14="http://schemas.microsoft.com/office/powerpoint/2010/main" val="34922870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4B725628-3A68-42F4-BA86-981817953149}" type="slidenum">
              <a:rPr lang="tr-TR" smtClean="0"/>
              <a:t>6</a:t>
            </a:fld>
            <a:endParaRPr lang="tr-TR" dirty="0"/>
          </a:p>
        </p:txBody>
      </p:sp>
    </p:spTree>
    <p:extLst>
      <p:ext uri="{BB962C8B-B14F-4D97-AF65-F5344CB8AC3E}">
        <p14:creationId xmlns:p14="http://schemas.microsoft.com/office/powerpoint/2010/main" val="22876978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4B725628-3A68-42F4-BA86-981817953149}" type="slidenum">
              <a:rPr lang="tr-TR" smtClean="0"/>
              <a:t>7</a:t>
            </a:fld>
            <a:endParaRPr lang="tr-TR" dirty="0"/>
          </a:p>
        </p:txBody>
      </p:sp>
    </p:spTree>
    <p:extLst>
      <p:ext uri="{BB962C8B-B14F-4D97-AF65-F5344CB8AC3E}">
        <p14:creationId xmlns:p14="http://schemas.microsoft.com/office/powerpoint/2010/main" val="39781143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4B725628-3A68-42F4-BA86-981817953149}" type="slidenum">
              <a:rPr lang="tr-TR" smtClean="0"/>
              <a:t>8</a:t>
            </a:fld>
            <a:endParaRPr lang="tr-TR" dirty="0"/>
          </a:p>
        </p:txBody>
      </p:sp>
    </p:spTree>
    <p:extLst>
      <p:ext uri="{BB962C8B-B14F-4D97-AF65-F5344CB8AC3E}">
        <p14:creationId xmlns:p14="http://schemas.microsoft.com/office/powerpoint/2010/main" val="19204002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4B725628-3A68-42F4-BA86-981817953149}" type="slidenum">
              <a:rPr lang="tr-TR" smtClean="0"/>
              <a:t>9</a:t>
            </a:fld>
            <a:endParaRPr lang="tr-TR" dirty="0"/>
          </a:p>
        </p:txBody>
      </p:sp>
    </p:spTree>
    <p:extLst>
      <p:ext uri="{BB962C8B-B14F-4D97-AF65-F5344CB8AC3E}">
        <p14:creationId xmlns:p14="http://schemas.microsoft.com/office/powerpoint/2010/main" val="40067788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Dikdörtgen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Başlık 1"/>
          <p:cNvSpPr>
            <a:spLocks noGrp="1"/>
          </p:cNvSpPr>
          <p:nvPr>
            <p:ph type="ctrTitle"/>
          </p:nvPr>
        </p:nvSpPr>
        <p:spPr>
          <a:xfrm>
            <a:off x="457200" y="4960137"/>
            <a:ext cx="7772400" cy="1463040"/>
          </a:xfrm>
        </p:spPr>
        <p:txBody>
          <a:bodyPr rtlCol="0" anchor="ctr">
            <a:normAutofit/>
          </a:bodyPr>
          <a:lstStyle>
            <a:lvl1pPr algn="r">
              <a:defRPr sz="5000" spc="200" baseline="0"/>
            </a:lvl1pPr>
          </a:lstStyle>
          <a:p>
            <a:pPr rtl="0"/>
            <a:r>
              <a:rPr lang="tr-TR" noProof="0" smtClean="0"/>
              <a:t>Asıl başlık stili için tıklatın</a:t>
            </a:r>
            <a:endParaRPr lang="tr-TR" noProof="0" dirty="0"/>
          </a:p>
        </p:txBody>
      </p:sp>
      <p:sp>
        <p:nvSpPr>
          <p:cNvPr id="3" name="Alt Başlık 2"/>
          <p:cNvSpPr>
            <a:spLocks noGrp="1"/>
          </p:cNvSpPr>
          <p:nvPr>
            <p:ph type="subTitle" idx="1"/>
          </p:nvPr>
        </p:nvSpPr>
        <p:spPr>
          <a:xfrm>
            <a:off x="8610600" y="4960137"/>
            <a:ext cx="3200400" cy="1463040"/>
          </a:xfrm>
        </p:spPr>
        <p:txBody>
          <a:bodyPr lIns="91440" rIns="91440" rtlCol="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pPr rtl="0"/>
            <a:r>
              <a:rPr lang="tr-TR" noProof="0" smtClean="0"/>
              <a:t>Asıl alt başlık stilini düzenlemek için tıklatın</a:t>
            </a:r>
            <a:endParaRPr lang="tr-TR" noProof="0" dirty="0"/>
          </a:p>
        </p:txBody>
      </p:sp>
      <p:sp>
        <p:nvSpPr>
          <p:cNvPr id="4" name="Tarih Yer Tutucusu 3"/>
          <p:cNvSpPr>
            <a:spLocks noGrp="1"/>
          </p:cNvSpPr>
          <p:nvPr>
            <p:ph type="dt" sz="half" idx="10"/>
          </p:nvPr>
        </p:nvSpPr>
        <p:spPr/>
        <p:txBody>
          <a:bodyPr rtlCol="0"/>
          <a:lstStyle>
            <a:lvl1pPr algn="l">
              <a:defRPr/>
            </a:lvl1pPr>
          </a:lstStyle>
          <a:p>
            <a:pPr rtl="0"/>
            <a:fld id="{98DA42E9-8AC5-494B-9B81-48B259A718E2}" type="datetime1">
              <a:rPr lang="tr-TR" noProof="0" smtClean="0"/>
              <a:t>6.05.2022</a:t>
            </a:fld>
            <a:endParaRPr lang="tr-TR" noProof="0" dirty="0"/>
          </a:p>
        </p:txBody>
      </p:sp>
      <p:sp>
        <p:nvSpPr>
          <p:cNvPr id="5" name="Alt Bilgi Yer Tutucusu 4"/>
          <p:cNvSpPr>
            <a:spLocks noGrp="1"/>
          </p:cNvSpPr>
          <p:nvPr>
            <p:ph type="ftr" sz="quarter" idx="11"/>
          </p:nvPr>
        </p:nvSpPr>
        <p:spPr/>
        <p:txBody>
          <a:bodyPr rtlCol="0"/>
          <a:lstStyle/>
          <a:p>
            <a:pPr rtl="0"/>
            <a:endParaRPr lang="tr-TR" noProof="0" dirty="0"/>
          </a:p>
        </p:txBody>
      </p:sp>
      <p:sp>
        <p:nvSpPr>
          <p:cNvPr id="6" name="Slayt Numarası Yer Tutucusu 5"/>
          <p:cNvSpPr>
            <a:spLocks noGrp="1"/>
          </p:cNvSpPr>
          <p:nvPr>
            <p:ph type="sldNum" sz="quarter" idx="12"/>
          </p:nvPr>
        </p:nvSpPr>
        <p:spPr/>
        <p:txBody>
          <a:bodyPr rtlCol="0"/>
          <a:lstStyle/>
          <a:p>
            <a:pPr rtl="0"/>
            <a:fld id="{4FAB73BC-B049-4115-A692-8D63A059BFB8}" type="slidenum">
              <a:rPr lang="tr-TR" noProof="0" smtClean="0"/>
              <a:t>‹#›</a:t>
            </a:fld>
            <a:endParaRPr lang="tr-TR" noProof="0" dirty="0"/>
          </a:p>
        </p:txBody>
      </p:sp>
      <p:cxnSp>
        <p:nvCxnSpPr>
          <p:cNvPr id="8" name="Düz Bağlayıcı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smtClean="0"/>
              <a:t>Asıl başlık stili için tıklatın</a:t>
            </a:r>
            <a:endParaRPr lang="tr-TR" noProof="0" dirty="0"/>
          </a:p>
        </p:txBody>
      </p:sp>
      <p:sp>
        <p:nvSpPr>
          <p:cNvPr id="3" name="Dikey Metin Yer Tutucusu 2"/>
          <p:cNvSpPr>
            <a:spLocks noGrp="1"/>
          </p:cNvSpPr>
          <p:nvPr>
            <p:ph type="body" orient="vert" idx="1"/>
          </p:nvPr>
        </p:nvSpPr>
        <p:spPr/>
        <p:txBody>
          <a:bodyPr vert="eaVert" rtlCol="0"/>
          <a:lstStyle/>
          <a:p>
            <a:pPr lvl="0" rtl="0"/>
            <a:r>
              <a:rPr lang="tr-TR" noProof="0" smtClean="0"/>
              <a:t>Asıl metin stillerini düzenlemek için tıklatın</a:t>
            </a:r>
          </a:p>
          <a:p>
            <a:pPr lvl="1" rtl="0"/>
            <a:r>
              <a:rPr lang="tr-TR" noProof="0" smtClean="0"/>
              <a:t>İkinci düzey</a:t>
            </a:r>
          </a:p>
          <a:p>
            <a:pPr lvl="2" rtl="0"/>
            <a:r>
              <a:rPr lang="tr-TR" noProof="0" smtClean="0"/>
              <a:t>Üçüncü düzey</a:t>
            </a:r>
          </a:p>
          <a:p>
            <a:pPr lvl="3" rtl="0"/>
            <a:r>
              <a:rPr lang="tr-TR" noProof="0" smtClean="0"/>
              <a:t>Dördüncü düzey</a:t>
            </a:r>
          </a:p>
          <a:p>
            <a:pPr lvl="4" rtl="0"/>
            <a:r>
              <a:rPr lang="tr-TR" noProof="0" smtClean="0"/>
              <a:t>Beşinci düzey</a:t>
            </a:r>
            <a:endParaRPr lang="tr-TR" noProof="0" dirty="0"/>
          </a:p>
        </p:txBody>
      </p:sp>
      <p:sp>
        <p:nvSpPr>
          <p:cNvPr id="4" name="Tarih Yer Tutucusu 3"/>
          <p:cNvSpPr>
            <a:spLocks noGrp="1"/>
          </p:cNvSpPr>
          <p:nvPr>
            <p:ph type="dt" sz="half" idx="10"/>
          </p:nvPr>
        </p:nvSpPr>
        <p:spPr/>
        <p:txBody>
          <a:bodyPr rtlCol="0"/>
          <a:lstStyle/>
          <a:p>
            <a:pPr rtl="0"/>
            <a:fld id="{358DD160-7AC4-4988-897E-E9C29ED6ADFC}" type="datetime1">
              <a:rPr lang="tr-TR" noProof="0" smtClean="0"/>
              <a:t>6.05.2022</a:t>
            </a:fld>
            <a:endParaRPr lang="tr-TR" noProof="0" dirty="0"/>
          </a:p>
        </p:txBody>
      </p:sp>
      <p:sp>
        <p:nvSpPr>
          <p:cNvPr id="5" name="Alt Bilgi Yer Tutucusu 4"/>
          <p:cNvSpPr>
            <a:spLocks noGrp="1"/>
          </p:cNvSpPr>
          <p:nvPr>
            <p:ph type="ftr" sz="quarter" idx="11"/>
          </p:nvPr>
        </p:nvSpPr>
        <p:spPr/>
        <p:txBody>
          <a:bodyPr rtlCol="0"/>
          <a:lstStyle/>
          <a:p>
            <a:pPr rtl="0"/>
            <a:endParaRPr lang="tr-TR" noProof="0" dirty="0"/>
          </a:p>
        </p:txBody>
      </p:sp>
      <p:sp>
        <p:nvSpPr>
          <p:cNvPr id="6" name="Slayt Numarası Yer Tutucusu 5"/>
          <p:cNvSpPr>
            <a:spLocks noGrp="1"/>
          </p:cNvSpPr>
          <p:nvPr>
            <p:ph type="sldNum" sz="quarter" idx="12"/>
          </p:nvPr>
        </p:nvSpPr>
        <p:spPr/>
        <p:txBody>
          <a:bodyPr rtlCol="0"/>
          <a:lstStyle/>
          <a:p>
            <a:pPr rtl="0"/>
            <a:fld id="{4FAB73BC-B049-4115-A692-8D63A059BFB8}" type="slidenum">
              <a:rPr lang="tr-TR" noProof="0" smtClean="0"/>
              <a:t>‹#›</a:t>
            </a:fld>
            <a:endParaRPr lang="tr-TR" noProof="0"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1" y="762000"/>
            <a:ext cx="2628900" cy="5410200"/>
          </a:xfrm>
        </p:spPr>
        <p:txBody>
          <a:bodyPr vert="eaVert" lIns="45720" tIns="91440" rIns="45720" bIns="91440" rtlCol="0"/>
          <a:lstStyle/>
          <a:p>
            <a:pPr rtl="0"/>
            <a:r>
              <a:rPr lang="tr-TR" noProof="0" smtClean="0"/>
              <a:t>Asıl başlık stili için tıklatın</a:t>
            </a:r>
            <a:endParaRPr lang="tr-TR" noProof="0" dirty="0"/>
          </a:p>
        </p:txBody>
      </p:sp>
      <p:sp>
        <p:nvSpPr>
          <p:cNvPr id="3" name="Dikey Metin Yer Tutucusu 2"/>
          <p:cNvSpPr>
            <a:spLocks noGrp="1"/>
          </p:cNvSpPr>
          <p:nvPr>
            <p:ph type="body" orient="vert" idx="1"/>
          </p:nvPr>
        </p:nvSpPr>
        <p:spPr>
          <a:xfrm>
            <a:off x="990601" y="762000"/>
            <a:ext cx="7581900" cy="5410200"/>
          </a:xfrm>
        </p:spPr>
        <p:txBody>
          <a:bodyPr vert="eaVert" rtlCol="0"/>
          <a:lstStyle/>
          <a:p>
            <a:pPr lvl="0" rtl="0"/>
            <a:r>
              <a:rPr lang="tr-TR" noProof="0" smtClean="0"/>
              <a:t>Asıl metin stillerini düzenlemek için tıklatın</a:t>
            </a:r>
          </a:p>
          <a:p>
            <a:pPr lvl="1" rtl="0"/>
            <a:r>
              <a:rPr lang="tr-TR" noProof="0" smtClean="0"/>
              <a:t>İkinci düzey</a:t>
            </a:r>
          </a:p>
          <a:p>
            <a:pPr lvl="2" rtl="0"/>
            <a:r>
              <a:rPr lang="tr-TR" noProof="0" smtClean="0"/>
              <a:t>Üçüncü düzey</a:t>
            </a:r>
          </a:p>
          <a:p>
            <a:pPr lvl="3" rtl="0"/>
            <a:r>
              <a:rPr lang="tr-TR" noProof="0" smtClean="0"/>
              <a:t>Dördüncü düzey</a:t>
            </a:r>
          </a:p>
          <a:p>
            <a:pPr lvl="4" rtl="0"/>
            <a:r>
              <a:rPr lang="tr-TR" noProof="0" smtClean="0"/>
              <a:t>Beşinci düzey</a:t>
            </a:r>
            <a:endParaRPr lang="tr-TR" noProof="0" dirty="0"/>
          </a:p>
        </p:txBody>
      </p:sp>
      <p:sp>
        <p:nvSpPr>
          <p:cNvPr id="4" name="Tarih Yer Tutucusu 3"/>
          <p:cNvSpPr>
            <a:spLocks noGrp="1"/>
          </p:cNvSpPr>
          <p:nvPr>
            <p:ph type="dt" sz="half" idx="10"/>
          </p:nvPr>
        </p:nvSpPr>
        <p:spPr/>
        <p:txBody>
          <a:bodyPr rtlCol="0"/>
          <a:lstStyle/>
          <a:p>
            <a:pPr rtl="0"/>
            <a:fld id="{2DD9ED58-0017-4E56-AA8B-8FF1ED00E3D8}" type="datetime1">
              <a:rPr lang="tr-TR" noProof="0" smtClean="0"/>
              <a:t>6.05.2022</a:t>
            </a:fld>
            <a:endParaRPr lang="tr-TR" noProof="0" dirty="0"/>
          </a:p>
        </p:txBody>
      </p:sp>
      <p:sp>
        <p:nvSpPr>
          <p:cNvPr id="5" name="Alt Bilgi Yer Tutucusu 4"/>
          <p:cNvSpPr>
            <a:spLocks noGrp="1"/>
          </p:cNvSpPr>
          <p:nvPr>
            <p:ph type="ftr" sz="quarter" idx="11"/>
          </p:nvPr>
        </p:nvSpPr>
        <p:spPr/>
        <p:txBody>
          <a:bodyPr rtlCol="0"/>
          <a:lstStyle/>
          <a:p>
            <a:pPr rtl="0"/>
            <a:endParaRPr lang="tr-TR" noProof="0" dirty="0"/>
          </a:p>
        </p:txBody>
      </p:sp>
      <p:sp>
        <p:nvSpPr>
          <p:cNvPr id="6" name="Slayt Numarası Yer Tutucusu 5"/>
          <p:cNvSpPr>
            <a:spLocks noGrp="1"/>
          </p:cNvSpPr>
          <p:nvPr>
            <p:ph type="sldNum" sz="quarter" idx="12"/>
          </p:nvPr>
        </p:nvSpPr>
        <p:spPr/>
        <p:txBody>
          <a:bodyPr rtlCol="0"/>
          <a:lstStyle/>
          <a:p>
            <a:pPr rtl="0"/>
            <a:fld id="{4FAB73BC-B049-4115-A692-8D63A059BFB8}" type="slidenum">
              <a:rPr lang="tr-TR" noProof="0" smtClean="0"/>
              <a:t>‹#›</a:t>
            </a:fld>
            <a:endParaRPr lang="tr-TR" noProof="0" dirty="0"/>
          </a:p>
        </p:txBody>
      </p:sp>
      <p:cxnSp>
        <p:nvCxnSpPr>
          <p:cNvPr id="7" name="Düz Bağlayıcı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smtClean="0"/>
              <a:t>Asıl başlık stili için tıklatın</a:t>
            </a:r>
            <a:endParaRPr lang="tr-TR" noProof="0" dirty="0"/>
          </a:p>
        </p:txBody>
      </p:sp>
      <p:sp>
        <p:nvSpPr>
          <p:cNvPr id="3" name="İçerik Yer Tutucusu 2"/>
          <p:cNvSpPr>
            <a:spLocks noGrp="1"/>
          </p:cNvSpPr>
          <p:nvPr>
            <p:ph idx="1"/>
          </p:nvPr>
        </p:nvSpPr>
        <p:spPr/>
        <p:txBody>
          <a:bodyPr rtlCol="0"/>
          <a:lstStyle/>
          <a:p>
            <a:pPr lvl="0" rtl="0"/>
            <a:r>
              <a:rPr lang="tr-TR" noProof="0" smtClean="0"/>
              <a:t>Asıl metin stillerini düzenlemek için tıklatın</a:t>
            </a:r>
          </a:p>
          <a:p>
            <a:pPr lvl="1" rtl="0"/>
            <a:r>
              <a:rPr lang="tr-TR" noProof="0" smtClean="0"/>
              <a:t>İkinci düzey</a:t>
            </a:r>
          </a:p>
          <a:p>
            <a:pPr lvl="2" rtl="0"/>
            <a:r>
              <a:rPr lang="tr-TR" noProof="0" smtClean="0"/>
              <a:t>Üçüncü düzey</a:t>
            </a:r>
          </a:p>
          <a:p>
            <a:pPr lvl="3" rtl="0"/>
            <a:r>
              <a:rPr lang="tr-TR" noProof="0" smtClean="0"/>
              <a:t>Dördüncü düzey</a:t>
            </a:r>
          </a:p>
          <a:p>
            <a:pPr lvl="4" rtl="0"/>
            <a:r>
              <a:rPr lang="tr-TR" noProof="0" smtClean="0"/>
              <a:t>Beşinci düzey</a:t>
            </a:r>
            <a:endParaRPr lang="tr-TR" noProof="0" dirty="0"/>
          </a:p>
        </p:txBody>
      </p:sp>
      <p:sp>
        <p:nvSpPr>
          <p:cNvPr id="4" name="Tarih Yer Tutucusu 3"/>
          <p:cNvSpPr>
            <a:spLocks noGrp="1"/>
          </p:cNvSpPr>
          <p:nvPr>
            <p:ph type="dt" sz="half" idx="10"/>
          </p:nvPr>
        </p:nvSpPr>
        <p:spPr/>
        <p:txBody>
          <a:bodyPr rtlCol="0"/>
          <a:lstStyle/>
          <a:p>
            <a:pPr rtl="0"/>
            <a:fld id="{F8E75D30-A2CB-4E9E-B8F1-7F7F646B827E}" type="datetime1">
              <a:rPr lang="tr-TR" noProof="0" smtClean="0"/>
              <a:t>6.05.2022</a:t>
            </a:fld>
            <a:endParaRPr lang="tr-TR" noProof="0" dirty="0"/>
          </a:p>
        </p:txBody>
      </p:sp>
      <p:sp>
        <p:nvSpPr>
          <p:cNvPr id="5" name="Alt Bilgi Yer Tutucusu 4"/>
          <p:cNvSpPr>
            <a:spLocks noGrp="1"/>
          </p:cNvSpPr>
          <p:nvPr>
            <p:ph type="ftr" sz="quarter" idx="11"/>
          </p:nvPr>
        </p:nvSpPr>
        <p:spPr/>
        <p:txBody>
          <a:bodyPr rtlCol="0"/>
          <a:lstStyle/>
          <a:p>
            <a:pPr rtl="0"/>
            <a:endParaRPr lang="tr-TR" noProof="0" dirty="0"/>
          </a:p>
        </p:txBody>
      </p:sp>
      <p:sp>
        <p:nvSpPr>
          <p:cNvPr id="6" name="Slayt Numarası Yer Tutucusu 5"/>
          <p:cNvSpPr>
            <a:spLocks noGrp="1"/>
          </p:cNvSpPr>
          <p:nvPr>
            <p:ph type="sldNum" sz="quarter" idx="12"/>
          </p:nvPr>
        </p:nvSpPr>
        <p:spPr/>
        <p:txBody>
          <a:bodyPr rtlCol="0"/>
          <a:lstStyle/>
          <a:p>
            <a:pPr rtl="0"/>
            <a:fld id="{4FAB73BC-B049-4115-A692-8D63A059BFB8}" type="slidenum">
              <a:rPr lang="tr-TR" noProof="0" smtClean="0"/>
              <a:t>‹#›</a:t>
            </a:fld>
            <a:endParaRPr lang="tr-TR" noProof="0"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Başlığı">
    <p:spTree>
      <p:nvGrpSpPr>
        <p:cNvPr id="1" name=""/>
        <p:cNvGrpSpPr/>
        <p:nvPr/>
      </p:nvGrpSpPr>
      <p:grpSpPr>
        <a:xfrm>
          <a:off x="0" y="0"/>
          <a:ext cx="0" cy="0"/>
          <a:chOff x="0" y="0"/>
          <a:chExt cx="0" cy="0"/>
        </a:xfrm>
      </p:grpSpPr>
      <p:sp>
        <p:nvSpPr>
          <p:cNvPr id="9" name="Dikdörtgen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Başlık 1"/>
          <p:cNvSpPr>
            <a:spLocks noGrp="1"/>
          </p:cNvSpPr>
          <p:nvPr>
            <p:ph type="title"/>
          </p:nvPr>
        </p:nvSpPr>
        <p:spPr>
          <a:xfrm>
            <a:off x="457200" y="4960137"/>
            <a:ext cx="7772400" cy="1463040"/>
          </a:xfrm>
        </p:spPr>
        <p:txBody>
          <a:bodyPr rtlCol="0" anchor="ctr">
            <a:normAutofit/>
          </a:bodyPr>
          <a:lstStyle>
            <a:lvl1pPr algn="r">
              <a:defRPr sz="5000" b="0" spc="200" baseline="0"/>
            </a:lvl1pPr>
          </a:lstStyle>
          <a:p>
            <a:pPr rtl="0"/>
            <a:r>
              <a:rPr lang="tr-TR" noProof="0" smtClean="0"/>
              <a:t>Asıl başlık stili için tıklatın</a:t>
            </a:r>
            <a:endParaRPr lang="tr-TR" noProof="0" dirty="0"/>
          </a:p>
        </p:txBody>
      </p:sp>
      <p:sp>
        <p:nvSpPr>
          <p:cNvPr id="3" name="Metin Yer Tutucusu 2"/>
          <p:cNvSpPr>
            <a:spLocks noGrp="1"/>
          </p:cNvSpPr>
          <p:nvPr>
            <p:ph type="body" idx="1"/>
          </p:nvPr>
        </p:nvSpPr>
        <p:spPr>
          <a:xfrm>
            <a:off x="8610600" y="4960137"/>
            <a:ext cx="3200400" cy="1463040"/>
          </a:xfrm>
        </p:spPr>
        <p:txBody>
          <a:bodyPr lIns="91440" rIns="91440" rtlCol="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tr-TR" noProof="0" smtClean="0"/>
              <a:t>Asıl metin stillerini düzenlemek için tıklatın</a:t>
            </a:r>
          </a:p>
        </p:txBody>
      </p:sp>
      <p:sp>
        <p:nvSpPr>
          <p:cNvPr id="4" name="Tarih Yer Tutucusu 3"/>
          <p:cNvSpPr>
            <a:spLocks noGrp="1"/>
          </p:cNvSpPr>
          <p:nvPr>
            <p:ph type="dt" sz="half" idx="10"/>
          </p:nvPr>
        </p:nvSpPr>
        <p:spPr/>
        <p:txBody>
          <a:bodyPr rtlCol="0"/>
          <a:lstStyle/>
          <a:p>
            <a:pPr rtl="0"/>
            <a:fld id="{9C8503C7-0366-4312-9865-F1F5C415C5D5}" type="datetime1">
              <a:rPr lang="tr-TR" noProof="0" smtClean="0"/>
              <a:t>6.05.2022</a:t>
            </a:fld>
            <a:endParaRPr lang="tr-TR" noProof="0" dirty="0"/>
          </a:p>
        </p:txBody>
      </p:sp>
      <p:sp>
        <p:nvSpPr>
          <p:cNvPr id="5" name="Alt Bilgi Yer Tutucusu 4"/>
          <p:cNvSpPr>
            <a:spLocks noGrp="1"/>
          </p:cNvSpPr>
          <p:nvPr>
            <p:ph type="ftr" sz="quarter" idx="11"/>
          </p:nvPr>
        </p:nvSpPr>
        <p:spPr/>
        <p:txBody>
          <a:bodyPr rtlCol="0"/>
          <a:lstStyle/>
          <a:p>
            <a:pPr rtl="0"/>
            <a:endParaRPr lang="tr-TR" noProof="0" dirty="0"/>
          </a:p>
        </p:txBody>
      </p:sp>
      <p:sp>
        <p:nvSpPr>
          <p:cNvPr id="6" name="Slayt Numarası Yer Tutucusu 5"/>
          <p:cNvSpPr>
            <a:spLocks noGrp="1"/>
          </p:cNvSpPr>
          <p:nvPr>
            <p:ph type="sldNum" sz="quarter" idx="12"/>
          </p:nvPr>
        </p:nvSpPr>
        <p:spPr/>
        <p:txBody>
          <a:bodyPr rtlCol="0"/>
          <a:lstStyle/>
          <a:p>
            <a:pPr rtl="0"/>
            <a:fld id="{4FAB73BC-B049-4115-A692-8D63A059BFB8}" type="slidenum">
              <a:rPr lang="tr-TR" noProof="0" smtClean="0"/>
              <a:t>‹#›</a:t>
            </a:fld>
            <a:endParaRPr lang="tr-TR" noProof="0" dirty="0"/>
          </a:p>
        </p:txBody>
      </p:sp>
      <p:cxnSp>
        <p:nvCxnSpPr>
          <p:cNvPr id="8" name="Düz Bağlayıcı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024128" y="585216"/>
            <a:ext cx="9720072" cy="1499616"/>
          </a:xfrm>
        </p:spPr>
        <p:txBody>
          <a:bodyPr rtlCol="0"/>
          <a:lstStyle/>
          <a:p>
            <a:pPr rtl="0"/>
            <a:r>
              <a:rPr lang="tr-TR" noProof="0" smtClean="0"/>
              <a:t>Asıl başlık stili için tıklatın</a:t>
            </a:r>
            <a:endParaRPr lang="tr-TR" noProof="0" dirty="0"/>
          </a:p>
        </p:txBody>
      </p:sp>
      <p:sp>
        <p:nvSpPr>
          <p:cNvPr id="3" name="İçerik Yer Tutucusu 2"/>
          <p:cNvSpPr>
            <a:spLocks noGrp="1"/>
          </p:cNvSpPr>
          <p:nvPr>
            <p:ph sz="half" idx="1"/>
          </p:nvPr>
        </p:nvSpPr>
        <p:spPr>
          <a:xfrm>
            <a:off x="1024127" y="2286000"/>
            <a:ext cx="4754880" cy="4023360"/>
          </a:xfrm>
        </p:spPr>
        <p:txBody>
          <a:bodyPr rtlCol="0"/>
          <a:lstStyle/>
          <a:p>
            <a:pPr lvl="0" rtl="0"/>
            <a:r>
              <a:rPr lang="tr-TR" noProof="0" smtClean="0"/>
              <a:t>Asıl metin stillerini düzenlemek için tıklatın</a:t>
            </a:r>
          </a:p>
          <a:p>
            <a:pPr lvl="1" rtl="0"/>
            <a:r>
              <a:rPr lang="tr-TR" noProof="0" smtClean="0"/>
              <a:t>İkinci düzey</a:t>
            </a:r>
          </a:p>
          <a:p>
            <a:pPr lvl="2" rtl="0"/>
            <a:r>
              <a:rPr lang="tr-TR" noProof="0" smtClean="0"/>
              <a:t>Üçüncü düzey</a:t>
            </a:r>
          </a:p>
          <a:p>
            <a:pPr lvl="3" rtl="0"/>
            <a:r>
              <a:rPr lang="tr-TR" noProof="0" smtClean="0"/>
              <a:t>Dördüncü düzey</a:t>
            </a:r>
          </a:p>
          <a:p>
            <a:pPr lvl="4" rtl="0"/>
            <a:r>
              <a:rPr lang="tr-TR" noProof="0" smtClean="0"/>
              <a:t>Beşinci düzey</a:t>
            </a:r>
            <a:endParaRPr lang="tr-TR" noProof="0" dirty="0"/>
          </a:p>
        </p:txBody>
      </p:sp>
      <p:sp>
        <p:nvSpPr>
          <p:cNvPr id="4" name="İçerik Yer Tutucusu 3"/>
          <p:cNvSpPr>
            <a:spLocks noGrp="1"/>
          </p:cNvSpPr>
          <p:nvPr>
            <p:ph sz="half" idx="2"/>
          </p:nvPr>
        </p:nvSpPr>
        <p:spPr>
          <a:xfrm>
            <a:off x="5989320" y="2286000"/>
            <a:ext cx="4754880" cy="4023360"/>
          </a:xfrm>
        </p:spPr>
        <p:txBody>
          <a:bodyPr rtlCol="0"/>
          <a:lstStyle/>
          <a:p>
            <a:pPr lvl="0" rtl="0"/>
            <a:r>
              <a:rPr lang="tr-TR" noProof="0" smtClean="0"/>
              <a:t>Asıl metin stillerini düzenlemek için tıklatın</a:t>
            </a:r>
          </a:p>
          <a:p>
            <a:pPr lvl="1" rtl="0"/>
            <a:r>
              <a:rPr lang="tr-TR" noProof="0" smtClean="0"/>
              <a:t>İkinci düzey</a:t>
            </a:r>
          </a:p>
          <a:p>
            <a:pPr lvl="2" rtl="0"/>
            <a:r>
              <a:rPr lang="tr-TR" noProof="0" smtClean="0"/>
              <a:t>Üçüncü düzey</a:t>
            </a:r>
          </a:p>
          <a:p>
            <a:pPr lvl="3" rtl="0"/>
            <a:r>
              <a:rPr lang="tr-TR" noProof="0" smtClean="0"/>
              <a:t>Dördüncü düzey</a:t>
            </a:r>
          </a:p>
          <a:p>
            <a:pPr lvl="4" rtl="0"/>
            <a:r>
              <a:rPr lang="tr-TR" noProof="0" smtClean="0"/>
              <a:t>Beşinci düzey</a:t>
            </a:r>
            <a:endParaRPr lang="tr-TR" noProof="0" dirty="0"/>
          </a:p>
        </p:txBody>
      </p:sp>
      <p:sp>
        <p:nvSpPr>
          <p:cNvPr id="5" name="Tarih Yer Tutucusu 4"/>
          <p:cNvSpPr>
            <a:spLocks noGrp="1"/>
          </p:cNvSpPr>
          <p:nvPr>
            <p:ph type="dt" sz="half" idx="10"/>
          </p:nvPr>
        </p:nvSpPr>
        <p:spPr/>
        <p:txBody>
          <a:bodyPr rtlCol="0"/>
          <a:lstStyle/>
          <a:p>
            <a:pPr rtl="0"/>
            <a:fld id="{994E29BD-453F-4E5B-BD83-B3707D4BB540}" type="datetime1">
              <a:rPr lang="tr-TR" noProof="0" smtClean="0"/>
              <a:t>6.05.2022</a:t>
            </a:fld>
            <a:endParaRPr lang="tr-TR" noProof="0" dirty="0"/>
          </a:p>
        </p:txBody>
      </p:sp>
      <p:sp>
        <p:nvSpPr>
          <p:cNvPr id="6" name="Alt Bilgi Yer Tutucusu 5"/>
          <p:cNvSpPr>
            <a:spLocks noGrp="1"/>
          </p:cNvSpPr>
          <p:nvPr>
            <p:ph type="ftr" sz="quarter" idx="11"/>
          </p:nvPr>
        </p:nvSpPr>
        <p:spPr/>
        <p:txBody>
          <a:bodyPr rtlCol="0"/>
          <a:lstStyle/>
          <a:p>
            <a:pPr rtl="0"/>
            <a:endParaRPr lang="tr-TR" noProof="0" dirty="0"/>
          </a:p>
        </p:txBody>
      </p:sp>
      <p:sp>
        <p:nvSpPr>
          <p:cNvPr id="7" name="Slayt Numarası Yer Tutucusu 6"/>
          <p:cNvSpPr>
            <a:spLocks noGrp="1"/>
          </p:cNvSpPr>
          <p:nvPr>
            <p:ph type="sldNum" sz="quarter" idx="12"/>
          </p:nvPr>
        </p:nvSpPr>
        <p:spPr/>
        <p:txBody>
          <a:bodyPr rtlCol="0"/>
          <a:lstStyle/>
          <a:p>
            <a:pPr rtl="0"/>
            <a:fld id="{4FAB73BC-B049-4115-A692-8D63A059BFB8}" type="slidenum">
              <a:rPr lang="tr-TR" noProof="0" smtClean="0"/>
              <a:t>‹#›</a:t>
            </a:fld>
            <a:endParaRPr lang="tr-TR" noProof="0"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Başlık 9"/>
          <p:cNvSpPr>
            <a:spLocks noGrp="1"/>
          </p:cNvSpPr>
          <p:nvPr>
            <p:ph type="title"/>
          </p:nvPr>
        </p:nvSpPr>
        <p:spPr/>
        <p:txBody>
          <a:bodyPr rtlCol="0"/>
          <a:lstStyle/>
          <a:p>
            <a:pPr rtl="0"/>
            <a:r>
              <a:rPr lang="tr-TR" noProof="0" smtClean="0"/>
              <a:t>Asıl başlık stili için tıklatın</a:t>
            </a:r>
            <a:endParaRPr lang="tr-TR" noProof="0" dirty="0"/>
          </a:p>
        </p:txBody>
      </p:sp>
      <p:sp>
        <p:nvSpPr>
          <p:cNvPr id="3" name="Metin Yer Tutucusu 2"/>
          <p:cNvSpPr>
            <a:spLocks noGrp="1"/>
          </p:cNvSpPr>
          <p:nvPr>
            <p:ph type="body" idx="1"/>
          </p:nvPr>
        </p:nvSpPr>
        <p:spPr>
          <a:xfrm>
            <a:off x="1024128" y="2179636"/>
            <a:ext cx="4754880" cy="822960"/>
          </a:xfrm>
        </p:spPr>
        <p:txBody>
          <a:bodyPr lIns="137160" rIns="137160" rtlCol="0" anchor="ctr">
            <a:normAutofit/>
          </a:bodyPr>
          <a:lstStyle>
            <a:lvl1pPr marL="0" indent="0">
              <a:spcBef>
                <a:spcPts val="0"/>
              </a:spcBef>
              <a:spcAft>
                <a:spcPts val="0"/>
              </a:spcAft>
              <a:buNone/>
              <a:defRPr sz="2300" b="0" cap="none" baseline="0">
                <a:solidFill>
                  <a:schemeClr val="accent1"/>
                </a:solidFill>
                <a:latin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tr-TR" noProof="0" smtClean="0"/>
              <a:t>Asıl metin stillerini düzenlemek için tıklatın</a:t>
            </a:r>
          </a:p>
        </p:txBody>
      </p:sp>
      <p:sp>
        <p:nvSpPr>
          <p:cNvPr id="4" name="İçerik Yer Tutucusu 3"/>
          <p:cNvSpPr>
            <a:spLocks noGrp="1"/>
          </p:cNvSpPr>
          <p:nvPr>
            <p:ph sz="half" idx="2"/>
          </p:nvPr>
        </p:nvSpPr>
        <p:spPr>
          <a:xfrm>
            <a:off x="1024128" y="2967788"/>
            <a:ext cx="4754880" cy="3341572"/>
          </a:xfrm>
        </p:spPr>
        <p:txBody>
          <a:bodyPr rtlCol="0"/>
          <a:lstStyle/>
          <a:p>
            <a:pPr lvl="0" rtl="0"/>
            <a:r>
              <a:rPr lang="tr-TR" noProof="0" smtClean="0"/>
              <a:t>Asıl metin stillerini düzenlemek için tıklatın</a:t>
            </a:r>
          </a:p>
          <a:p>
            <a:pPr lvl="1" rtl="0"/>
            <a:r>
              <a:rPr lang="tr-TR" noProof="0" smtClean="0"/>
              <a:t>İkinci düzey</a:t>
            </a:r>
          </a:p>
          <a:p>
            <a:pPr lvl="2" rtl="0"/>
            <a:r>
              <a:rPr lang="tr-TR" noProof="0" smtClean="0"/>
              <a:t>Üçüncü düzey</a:t>
            </a:r>
          </a:p>
          <a:p>
            <a:pPr lvl="3" rtl="0"/>
            <a:r>
              <a:rPr lang="tr-TR" noProof="0" smtClean="0"/>
              <a:t>Dördüncü düzey</a:t>
            </a:r>
          </a:p>
          <a:p>
            <a:pPr lvl="4" rtl="0"/>
            <a:r>
              <a:rPr lang="tr-TR" noProof="0" smtClean="0"/>
              <a:t>Beşinci düzey</a:t>
            </a:r>
            <a:endParaRPr lang="tr-TR" noProof="0" dirty="0"/>
          </a:p>
        </p:txBody>
      </p:sp>
      <p:sp>
        <p:nvSpPr>
          <p:cNvPr id="5" name="Metin Yer Tutucusu 4"/>
          <p:cNvSpPr>
            <a:spLocks noGrp="1"/>
          </p:cNvSpPr>
          <p:nvPr>
            <p:ph type="body" sz="quarter" idx="3"/>
          </p:nvPr>
        </p:nvSpPr>
        <p:spPr>
          <a:xfrm>
            <a:off x="5990888" y="2179636"/>
            <a:ext cx="4754880" cy="822960"/>
          </a:xfrm>
        </p:spPr>
        <p:txBody>
          <a:bodyPr lIns="137160" rIns="137160" rtlCol="0" anchor="ctr">
            <a:normAutofit/>
          </a:bodyPr>
          <a:lstStyle>
            <a:lvl1pPr marL="0" indent="0">
              <a:spcBef>
                <a:spcPts val="0"/>
              </a:spcBef>
              <a:spcAft>
                <a:spcPts val="0"/>
              </a:spcAft>
              <a:buNone/>
              <a:defRPr lang="en-US" sz="2300" b="0" kern="1200" cap="none" baseline="0" dirty="0">
                <a:solidFill>
                  <a:schemeClr val="accent1"/>
                </a:solidFill>
                <a:latin typeface="Calibri" panose="020F0502020204030204" pitchFamily="34" charset="0"/>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tr-TR" noProof="0" smtClean="0"/>
              <a:t>Asıl metin stillerini düzenlemek için tıklatın</a:t>
            </a:r>
          </a:p>
        </p:txBody>
      </p:sp>
      <p:sp>
        <p:nvSpPr>
          <p:cNvPr id="6" name="İçerik Yer Tutucusu 5"/>
          <p:cNvSpPr>
            <a:spLocks noGrp="1"/>
          </p:cNvSpPr>
          <p:nvPr>
            <p:ph sz="quarter" idx="4"/>
          </p:nvPr>
        </p:nvSpPr>
        <p:spPr>
          <a:xfrm>
            <a:off x="5990888" y="2967788"/>
            <a:ext cx="4754880" cy="3341572"/>
          </a:xfrm>
        </p:spPr>
        <p:txBody>
          <a:bodyPr rtlCol="0"/>
          <a:lstStyle/>
          <a:p>
            <a:pPr lvl="0" rtl="0"/>
            <a:r>
              <a:rPr lang="tr-TR" noProof="0" smtClean="0"/>
              <a:t>Asıl metin stillerini düzenlemek için tıklatın</a:t>
            </a:r>
          </a:p>
          <a:p>
            <a:pPr lvl="1" rtl="0"/>
            <a:r>
              <a:rPr lang="tr-TR" noProof="0" smtClean="0"/>
              <a:t>İkinci düzey</a:t>
            </a:r>
          </a:p>
          <a:p>
            <a:pPr lvl="2" rtl="0"/>
            <a:r>
              <a:rPr lang="tr-TR" noProof="0" smtClean="0"/>
              <a:t>Üçüncü düzey</a:t>
            </a:r>
          </a:p>
          <a:p>
            <a:pPr lvl="3" rtl="0"/>
            <a:r>
              <a:rPr lang="tr-TR" noProof="0" smtClean="0"/>
              <a:t>Dördüncü düzey</a:t>
            </a:r>
          </a:p>
          <a:p>
            <a:pPr lvl="4" rtl="0"/>
            <a:r>
              <a:rPr lang="tr-TR" noProof="0" smtClean="0"/>
              <a:t>Beşinci düzey</a:t>
            </a:r>
            <a:endParaRPr lang="tr-TR" noProof="0" dirty="0"/>
          </a:p>
        </p:txBody>
      </p:sp>
      <p:sp>
        <p:nvSpPr>
          <p:cNvPr id="7" name="Tarih Yer Tutucusu 6"/>
          <p:cNvSpPr>
            <a:spLocks noGrp="1"/>
          </p:cNvSpPr>
          <p:nvPr>
            <p:ph type="dt" sz="half" idx="10"/>
          </p:nvPr>
        </p:nvSpPr>
        <p:spPr/>
        <p:txBody>
          <a:bodyPr rtlCol="0"/>
          <a:lstStyle/>
          <a:p>
            <a:pPr rtl="0"/>
            <a:fld id="{70644985-CE54-4AF4-9C9C-801F0B8CD3E8}" type="datetime1">
              <a:rPr lang="tr-TR" noProof="0" smtClean="0"/>
              <a:t>6.05.2022</a:t>
            </a:fld>
            <a:endParaRPr lang="tr-TR" noProof="0" dirty="0"/>
          </a:p>
        </p:txBody>
      </p:sp>
      <p:sp>
        <p:nvSpPr>
          <p:cNvPr id="8" name="Alt Bilgi Yer Tutucusu 7"/>
          <p:cNvSpPr>
            <a:spLocks noGrp="1"/>
          </p:cNvSpPr>
          <p:nvPr>
            <p:ph type="ftr" sz="quarter" idx="11"/>
          </p:nvPr>
        </p:nvSpPr>
        <p:spPr/>
        <p:txBody>
          <a:bodyPr rtlCol="0"/>
          <a:lstStyle/>
          <a:p>
            <a:pPr rtl="0"/>
            <a:endParaRPr lang="tr-TR" noProof="0" dirty="0"/>
          </a:p>
        </p:txBody>
      </p:sp>
      <p:sp>
        <p:nvSpPr>
          <p:cNvPr id="9" name="Slayt Numarası Yer Tutucusu 8"/>
          <p:cNvSpPr>
            <a:spLocks noGrp="1"/>
          </p:cNvSpPr>
          <p:nvPr>
            <p:ph type="sldNum" sz="quarter" idx="12"/>
          </p:nvPr>
        </p:nvSpPr>
        <p:spPr/>
        <p:txBody>
          <a:bodyPr rtlCol="0"/>
          <a:lstStyle/>
          <a:p>
            <a:pPr rtl="0"/>
            <a:fld id="{4FAB73BC-B049-4115-A692-8D63A059BFB8}" type="slidenum">
              <a:rPr lang="tr-TR" noProof="0" smtClean="0"/>
              <a:t>‹#›</a:t>
            </a:fld>
            <a:endParaRPr lang="tr-TR" noProof="0"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smtClean="0"/>
              <a:t>Asıl başlık stili için tıklatın</a:t>
            </a:r>
            <a:endParaRPr lang="tr-TR" noProof="0" dirty="0"/>
          </a:p>
        </p:txBody>
      </p:sp>
      <p:sp>
        <p:nvSpPr>
          <p:cNvPr id="3" name="Tarih Yer Tutucusu 2"/>
          <p:cNvSpPr>
            <a:spLocks noGrp="1"/>
          </p:cNvSpPr>
          <p:nvPr>
            <p:ph type="dt" sz="half" idx="10"/>
          </p:nvPr>
        </p:nvSpPr>
        <p:spPr/>
        <p:txBody>
          <a:bodyPr rtlCol="0"/>
          <a:lstStyle/>
          <a:p>
            <a:pPr rtl="0"/>
            <a:fld id="{80D33A27-D69E-47F0-868D-6CB18AD33318}" type="datetime1">
              <a:rPr lang="tr-TR" noProof="0" smtClean="0"/>
              <a:t>6.05.2022</a:t>
            </a:fld>
            <a:endParaRPr lang="tr-TR" noProof="0" dirty="0"/>
          </a:p>
        </p:txBody>
      </p:sp>
      <p:sp>
        <p:nvSpPr>
          <p:cNvPr id="4" name="Alt Bilgi Yer Tutucusu 3"/>
          <p:cNvSpPr>
            <a:spLocks noGrp="1"/>
          </p:cNvSpPr>
          <p:nvPr>
            <p:ph type="ftr" sz="quarter" idx="11"/>
          </p:nvPr>
        </p:nvSpPr>
        <p:spPr/>
        <p:txBody>
          <a:bodyPr rtlCol="0"/>
          <a:lstStyle/>
          <a:p>
            <a:pPr rtl="0"/>
            <a:endParaRPr lang="tr-TR" noProof="0" dirty="0"/>
          </a:p>
        </p:txBody>
      </p:sp>
      <p:sp>
        <p:nvSpPr>
          <p:cNvPr id="5" name="Slayt Numarası Yer Tutucusu 4"/>
          <p:cNvSpPr>
            <a:spLocks noGrp="1"/>
          </p:cNvSpPr>
          <p:nvPr>
            <p:ph type="sldNum" sz="quarter" idx="12"/>
          </p:nvPr>
        </p:nvSpPr>
        <p:spPr/>
        <p:txBody>
          <a:bodyPr rtlCol="0"/>
          <a:lstStyle/>
          <a:p>
            <a:pPr rtl="0"/>
            <a:fld id="{4FAB73BC-B049-4115-A692-8D63A059BFB8}" type="slidenum">
              <a:rPr lang="tr-TR" noProof="0" smtClean="0"/>
              <a:t>‹#›</a:t>
            </a:fld>
            <a:endParaRPr lang="tr-TR" noProof="0"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Tarih Yer Tutucusu 1"/>
          <p:cNvSpPr>
            <a:spLocks noGrp="1"/>
          </p:cNvSpPr>
          <p:nvPr>
            <p:ph type="dt" sz="half" idx="10"/>
          </p:nvPr>
        </p:nvSpPr>
        <p:spPr/>
        <p:txBody>
          <a:bodyPr rtlCol="0"/>
          <a:lstStyle/>
          <a:p>
            <a:pPr rtl="0"/>
            <a:fld id="{351FBC9D-59D2-4339-976D-FD603253275B}" type="datetime1">
              <a:rPr lang="tr-TR" noProof="0" smtClean="0"/>
              <a:t>6.05.2022</a:t>
            </a:fld>
            <a:endParaRPr lang="tr-TR" noProof="0" dirty="0"/>
          </a:p>
        </p:txBody>
      </p:sp>
      <p:sp>
        <p:nvSpPr>
          <p:cNvPr id="3" name="Alt Bilgi Yer Tutucusu 2"/>
          <p:cNvSpPr>
            <a:spLocks noGrp="1"/>
          </p:cNvSpPr>
          <p:nvPr>
            <p:ph type="ftr" sz="quarter" idx="11"/>
          </p:nvPr>
        </p:nvSpPr>
        <p:spPr/>
        <p:txBody>
          <a:bodyPr rtlCol="0"/>
          <a:lstStyle/>
          <a:p>
            <a:pPr rtl="0"/>
            <a:endParaRPr lang="tr-TR" noProof="0" dirty="0"/>
          </a:p>
        </p:txBody>
      </p:sp>
      <p:sp>
        <p:nvSpPr>
          <p:cNvPr id="4" name="Slayt Numarası Yer Tutucusu 3"/>
          <p:cNvSpPr>
            <a:spLocks noGrp="1"/>
          </p:cNvSpPr>
          <p:nvPr>
            <p:ph type="sldNum" sz="quarter" idx="12"/>
          </p:nvPr>
        </p:nvSpPr>
        <p:spPr/>
        <p:txBody>
          <a:bodyPr rtlCol="0"/>
          <a:lstStyle/>
          <a:p>
            <a:pPr rtl="0"/>
            <a:fld id="{4FAB73BC-B049-4115-A692-8D63A059BFB8}" type="slidenum">
              <a:rPr lang="tr-TR" noProof="0" smtClean="0"/>
              <a:t>‹#›</a:t>
            </a:fld>
            <a:endParaRPr lang="tr-TR" noProof="0"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Resim Yazılı İçerik">
    <p:spTree>
      <p:nvGrpSpPr>
        <p:cNvPr id="1" name=""/>
        <p:cNvGrpSpPr/>
        <p:nvPr/>
      </p:nvGrpSpPr>
      <p:grpSpPr>
        <a:xfrm>
          <a:off x="0" y="0"/>
          <a:ext cx="0" cy="0"/>
          <a:chOff x="0" y="0"/>
          <a:chExt cx="0" cy="0"/>
        </a:xfrm>
      </p:grpSpPr>
      <p:sp>
        <p:nvSpPr>
          <p:cNvPr id="8" name="Başlık 7"/>
          <p:cNvSpPr>
            <a:spLocks noGrp="1"/>
          </p:cNvSpPr>
          <p:nvPr>
            <p:ph type="title"/>
          </p:nvPr>
        </p:nvSpPr>
        <p:spPr>
          <a:xfrm>
            <a:off x="1024128" y="471509"/>
            <a:ext cx="4389120" cy="1737360"/>
          </a:xfrm>
        </p:spPr>
        <p:txBody>
          <a:bodyPr rtlCol="0">
            <a:noAutofit/>
          </a:bodyPr>
          <a:lstStyle>
            <a:lvl1pPr>
              <a:lnSpc>
                <a:spcPct val="80000"/>
              </a:lnSpc>
              <a:defRPr sz="4000"/>
            </a:lvl1pPr>
          </a:lstStyle>
          <a:p>
            <a:pPr rtl="0"/>
            <a:r>
              <a:rPr lang="tr-TR" noProof="0" smtClean="0"/>
              <a:t>Asıl başlık stili için tıklatın</a:t>
            </a:r>
            <a:endParaRPr lang="tr-TR" noProof="0" dirty="0"/>
          </a:p>
        </p:txBody>
      </p:sp>
      <p:sp>
        <p:nvSpPr>
          <p:cNvPr id="3" name="İçerik Yer Tutucusu 2"/>
          <p:cNvSpPr>
            <a:spLocks noGrp="1"/>
          </p:cNvSpPr>
          <p:nvPr>
            <p:ph idx="1"/>
          </p:nvPr>
        </p:nvSpPr>
        <p:spPr>
          <a:xfrm>
            <a:off x="5715000" y="822960"/>
            <a:ext cx="5678424" cy="5184648"/>
          </a:xfrm>
        </p:spPr>
        <p:txBody>
          <a:bodyPr rtlCol="0"/>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rtl="0"/>
            <a:r>
              <a:rPr lang="tr-TR" noProof="0" smtClean="0"/>
              <a:t>Asıl metin stillerini düzenlemek için tıklatın</a:t>
            </a:r>
          </a:p>
          <a:p>
            <a:pPr lvl="1" rtl="0"/>
            <a:r>
              <a:rPr lang="tr-TR" noProof="0" smtClean="0"/>
              <a:t>İkinci düzey</a:t>
            </a:r>
          </a:p>
          <a:p>
            <a:pPr lvl="2" rtl="0"/>
            <a:r>
              <a:rPr lang="tr-TR" noProof="0" smtClean="0"/>
              <a:t>Üçüncü düzey</a:t>
            </a:r>
          </a:p>
          <a:p>
            <a:pPr lvl="3" rtl="0"/>
            <a:r>
              <a:rPr lang="tr-TR" noProof="0" smtClean="0"/>
              <a:t>Dördüncü düzey</a:t>
            </a:r>
          </a:p>
          <a:p>
            <a:pPr lvl="4" rtl="0"/>
            <a:r>
              <a:rPr lang="tr-TR" noProof="0" smtClean="0"/>
              <a:t>Beşinci düzey</a:t>
            </a:r>
            <a:endParaRPr lang="tr-TR" noProof="0" dirty="0"/>
          </a:p>
        </p:txBody>
      </p:sp>
      <p:sp>
        <p:nvSpPr>
          <p:cNvPr id="4" name="Metin Yer Tutucusu 3"/>
          <p:cNvSpPr>
            <a:spLocks noGrp="1"/>
          </p:cNvSpPr>
          <p:nvPr>
            <p:ph type="body" sz="half" idx="2"/>
          </p:nvPr>
        </p:nvSpPr>
        <p:spPr>
          <a:xfrm>
            <a:off x="1024128" y="2257506"/>
            <a:ext cx="4389120" cy="3762294"/>
          </a:xfrm>
        </p:spPr>
        <p:txBody>
          <a:bodyPr lIns="91440" rIns="91440" rtlCol="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tr-TR" noProof="0" smtClean="0"/>
              <a:t>Asıl metin stillerini düzenlemek için tıklatın</a:t>
            </a:r>
          </a:p>
        </p:txBody>
      </p:sp>
      <p:sp>
        <p:nvSpPr>
          <p:cNvPr id="5" name="Tarih Yer Tutucusu 4"/>
          <p:cNvSpPr>
            <a:spLocks noGrp="1"/>
          </p:cNvSpPr>
          <p:nvPr>
            <p:ph type="dt" sz="half" idx="10"/>
          </p:nvPr>
        </p:nvSpPr>
        <p:spPr/>
        <p:txBody>
          <a:bodyPr rtlCol="0"/>
          <a:lstStyle/>
          <a:p>
            <a:pPr rtl="0"/>
            <a:fld id="{41AA5F42-14ED-4A61-BB34-730D94D62CEE}" type="datetime1">
              <a:rPr lang="tr-TR" noProof="0" smtClean="0"/>
              <a:t>6.05.2022</a:t>
            </a:fld>
            <a:endParaRPr lang="tr-TR" noProof="0" dirty="0"/>
          </a:p>
        </p:txBody>
      </p:sp>
      <p:sp>
        <p:nvSpPr>
          <p:cNvPr id="6" name="Alt Bilgi Yer Tutucusu 5"/>
          <p:cNvSpPr>
            <a:spLocks noGrp="1"/>
          </p:cNvSpPr>
          <p:nvPr>
            <p:ph type="ftr" sz="quarter" idx="11"/>
          </p:nvPr>
        </p:nvSpPr>
        <p:spPr/>
        <p:txBody>
          <a:bodyPr rtlCol="0"/>
          <a:lstStyle/>
          <a:p>
            <a:pPr rtl="0"/>
            <a:endParaRPr lang="tr-TR" noProof="0" dirty="0"/>
          </a:p>
        </p:txBody>
      </p:sp>
      <p:sp>
        <p:nvSpPr>
          <p:cNvPr id="7" name="Slayt Numarası Yer Tutucusu 6"/>
          <p:cNvSpPr>
            <a:spLocks noGrp="1"/>
          </p:cNvSpPr>
          <p:nvPr>
            <p:ph type="sldNum" sz="quarter" idx="12"/>
          </p:nvPr>
        </p:nvSpPr>
        <p:spPr/>
        <p:txBody>
          <a:bodyPr rtlCol="0"/>
          <a:lstStyle/>
          <a:p>
            <a:pPr rtl="0"/>
            <a:fld id="{4FAB73BC-B049-4115-A692-8D63A059BFB8}" type="slidenum">
              <a:rPr lang="tr-TR" noProof="0" smtClean="0"/>
              <a:t>‹#›</a:t>
            </a:fld>
            <a:endParaRPr lang="tr-TR" noProof="0"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Resim Yazı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457200" y="4960138"/>
            <a:ext cx="7772400" cy="1463040"/>
          </a:xfrm>
        </p:spPr>
        <p:txBody>
          <a:bodyPr rtlCol="0" anchor="ctr">
            <a:normAutofit/>
          </a:bodyPr>
          <a:lstStyle>
            <a:lvl1pPr algn="r">
              <a:defRPr sz="5000" spc="200" baseline="0"/>
            </a:lvl1pPr>
          </a:lstStyle>
          <a:p>
            <a:pPr rtl="0"/>
            <a:r>
              <a:rPr lang="tr-TR" noProof="0" smtClean="0"/>
              <a:t>Asıl başlık stili için tıklatın</a:t>
            </a:r>
            <a:endParaRPr lang="tr-TR" noProof="0" dirty="0"/>
          </a:p>
        </p:txBody>
      </p:sp>
      <p:sp>
        <p:nvSpPr>
          <p:cNvPr id="3" name="Resim Yer Tutucusu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rtlCol="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tr-TR" noProof="0" smtClean="0"/>
              <a:t>Resim eklemek için simgeyi tıklatın</a:t>
            </a:r>
            <a:endParaRPr lang="tr-TR" noProof="0" dirty="0"/>
          </a:p>
        </p:txBody>
      </p:sp>
      <p:sp>
        <p:nvSpPr>
          <p:cNvPr id="4" name="Metin Yer Tutucusu 3"/>
          <p:cNvSpPr>
            <a:spLocks noGrp="1"/>
          </p:cNvSpPr>
          <p:nvPr>
            <p:ph type="body" sz="half" idx="2"/>
          </p:nvPr>
        </p:nvSpPr>
        <p:spPr>
          <a:xfrm>
            <a:off x="8610600" y="4960138"/>
            <a:ext cx="3200400" cy="1463040"/>
          </a:xfrm>
        </p:spPr>
        <p:txBody>
          <a:bodyPr lIns="91440" rIns="91440" rtlCol="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tr-TR" noProof="0" smtClean="0"/>
              <a:t>Asıl metin stillerini düzenlemek için tıklatın</a:t>
            </a:r>
          </a:p>
        </p:txBody>
      </p:sp>
      <p:sp>
        <p:nvSpPr>
          <p:cNvPr id="5" name="Tarih Yer Tutucusu 4"/>
          <p:cNvSpPr>
            <a:spLocks noGrp="1"/>
          </p:cNvSpPr>
          <p:nvPr>
            <p:ph type="dt" sz="half" idx="10"/>
          </p:nvPr>
        </p:nvSpPr>
        <p:spPr/>
        <p:txBody>
          <a:bodyPr rtlCol="0"/>
          <a:lstStyle/>
          <a:p>
            <a:pPr rtl="0"/>
            <a:fld id="{00EC1C2E-42BF-4A4A-AA0A-C5009833FAE9}" type="datetime1">
              <a:rPr lang="tr-TR" noProof="0" smtClean="0"/>
              <a:t>6.05.2022</a:t>
            </a:fld>
            <a:endParaRPr lang="tr-TR" noProof="0" dirty="0"/>
          </a:p>
        </p:txBody>
      </p:sp>
      <p:sp>
        <p:nvSpPr>
          <p:cNvPr id="6" name="Alt Bilgi Yer Tutucusu 5"/>
          <p:cNvSpPr>
            <a:spLocks noGrp="1"/>
          </p:cNvSpPr>
          <p:nvPr>
            <p:ph type="ftr" sz="quarter" idx="11"/>
          </p:nvPr>
        </p:nvSpPr>
        <p:spPr/>
        <p:txBody>
          <a:bodyPr rtlCol="0"/>
          <a:lstStyle/>
          <a:p>
            <a:pPr rtl="0"/>
            <a:endParaRPr lang="tr-TR" noProof="0" dirty="0"/>
          </a:p>
        </p:txBody>
      </p:sp>
      <p:sp>
        <p:nvSpPr>
          <p:cNvPr id="7" name="Slayt Numarası Yer Tutucusu 6"/>
          <p:cNvSpPr>
            <a:spLocks noGrp="1"/>
          </p:cNvSpPr>
          <p:nvPr>
            <p:ph type="sldNum" sz="quarter" idx="12"/>
          </p:nvPr>
        </p:nvSpPr>
        <p:spPr/>
        <p:txBody>
          <a:bodyPr rtlCol="0"/>
          <a:lstStyle/>
          <a:p>
            <a:pPr rtl="0"/>
            <a:fld id="{867E5644-1E61-4311-A31E-84CB9C7AA8A9}" type="slidenum">
              <a:rPr lang="tr-TR" noProof="0" smtClean="0"/>
              <a:t>‹#›</a:t>
            </a:fld>
            <a:endParaRPr lang="tr-TR" noProof="0" dirty="0"/>
          </a:p>
        </p:txBody>
      </p:sp>
      <p:cxnSp>
        <p:nvCxnSpPr>
          <p:cNvPr id="8" name="Düz Bağlayıcı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pPr rtl="0"/>
            <a:r>
              <a:rPr lang="tr-TR" noProof="0" dirty="0"/>
              <a:t>Asıl başlık stilini düzenlemek için tıklayın</a:t>
            </a:r>
          </a:p>
        </p:txBody>
      </p:sp>
      <p:sp>
        <p:nvSpPr>
          <p:cNvPr id="3" name="Metin Yer Tutucusu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rtl="0"/>
            <a:r>
              <a:rPr lang="tr-TR" noProof="0" dirty="0"/>
              <a:t>Asıl metin stillerini düzenlemek için tıklayın</a:t>
            </a:r>
          </a:p>
          <a:p>
            <a:pPr lvl="1" rtl="0"/>
            <a:r>
              <a:rPr lang="tr-TR" noProof="0" dirty="0"/>
              <a:t>İkinci düzey</a:t>
            </a:r>
          </a:p>
          <a:p>
            <a:pPr lvl="2" rtl="0"/>
            <a:r>
              <a:rPr lang="tr-TR" noProof="0" dirty="0"/>
              <a:t>Üçüncü düzey</a:t>
            </a:r>
          </a:p>
          <a:p>
            <a:pPr lvl="3" rtl="0"/>
            <a:r>
              <a:rPr lang="tr-TR" noProof="0" dirty="0"/>
              <a:t>Dördüncü düzey</a:t>
            </a:r>
          </a:p>
          <a:p>
            <a:pPr lvl="4" rtl="0"/>
            <a:r>
              <a:rPr lang="tr-TR" noProof="0" dirty="0"/>
              <a:t>Beşinci düzey</a:t>
            </a:r>
          </a:p>
        </p:txBody>
      </p:sp>
      <p:sp>
        <p:nvSpPr>
          <p:cNvPr id="4" name="Tarih Yer Tutucusu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Calibri" panose="020F0502020204030204" pitchFamily="34" charset="0"/>
              </a:defRPr>
            </a:lvl1pPr>
          </a:lstStyle>
          <a:p>
            <a:fld id="{E8E66F11-C330-4681-8E04-970B39CAB261}" type="datetime1">
              <a:rPr lang="tr-TR" noProof="0" smtClean="0"/>
              <a:t>6.05.2022</a:t>
            </a:fld>
            <a:endParaRPr lang="tr-TR" noProof="0" dirty="0"/>
          </a:p>
        </p:txBody>
      </p:sp>
      <p:sp>
        <p:nvSpPr>
          <p:cNvPr id="5" name="Alt Bilgi Yer Tutucusu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Calibri" panose="020F0502020204030204" pitchFamily="34" charset="0"/>
              </a:defRPr>
            </a:lvl1pPr>
          </a:lstStyle>
          <a:p>
            <a:endParaRPr lang="tr-TR" noProof="0" dirty="0"/>
          </a:p>
        </p:txBody>
      </p:sp>
      <p:sp>
        <p:nvSpPr>
          <p:cNvPr id="6" name="Slayt Numarası Yer Tutucusu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Calibri" panose="020F0502020204030204" pitchFamily="34" charset="0"/>
              </a:defRPr>
            </a:lvl1pPr>
          </a:lstStyle>
          <a:p>
            <a:fld id="{4FAB73BC-B049-4115-A692-8D63A059BFB8}" type="slidenum">
              <a:rPr lang="tr-TR" noProof="0" smtClean="0"/>
              <a:pPr/>
              <a:t>‹#›</a:t>
            </a:fld>
            <a:endParaRPr lang="tr-TR" noProof="0" dirty="0"/>
          </a:p>
        </p:txBody>
      </p:sp>
      <p:cxnSp>
        <p:nvCxnSpPr>
          <p:cNvPr id="7" name="Düz Bağlayıcı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hf sldNum="0" hdr="0" ftr="0" dt="0"/>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Calibri" panose="020F0502020204030204" pitchFamily="34" charset="0"/>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Calibri" panose="020F0502020204030204" pitchFamily="34" charset="0"/>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Calibri" panose="020F0502020204030204" pitchFamily="34" charset="0"/>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Calibri" panose="020F0502020204030204" pitchFamily="34" charset="0"/>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Calibri" panose="020F0502020204030204" pitchFamily="34" charset="0"/>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Calibri" panose="020F0502020204030204" pitchFamily="34" charset="0"/>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Dikdörtgen 18">
            <a:extLst>
              <a:ext uri="{FF2B5EF4-FFF2-40B4-BE49-F238E27FC236}">
                <a16:creationId xmlns:a16="http://schemas.microsoft.com/office/drawing/2014/main" xmlns="" id="{2FDF0794-1B86-42B2-B8C7-F60123E638E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274" y="0"/>
            <a:ext cx="12188726" cy="6858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dirty="0">
              <a:latin typeface="Calibri" panose="020F0502020204030204" pitchFamily="34" charset="0"/>
            </a:endParaRPr>
          </a:p>
        </p:txBody>
      </p:sp>
      <p:pic>
        <p:nvPicPr>
          <p:cNvPr id="5" name="Resim 4">
            <a:extLst>
              <a:ext uri="{FF2B5EF4-FFF2-40B4-BE49-F238E27FC236}">
                <a16:creationId xmlns:a16="http://schemas.microsoft.com/office/drawing/2014/main" xmlns="" id="{230BD1B1-AA22-48F1-B3ED-579CD284605D}"/>
              </a:ext>
              <a:ext uri="{C183D7F6-B498-43B3-948B-1728B52AA6E4}">
                <adec:decorative xmlns:adec="http://schemas.microsoft.com/office/drawing/2017/decorative" xmlns="" val="1"/>
              </a:ext>
            </a:extLst>
          </p:cNvPr>
          <p:cNvPicPr>
            <a:picLocks noChangeAspect="1"/>
          </p:cNvPicPr>
          <p:nvPr/>
        </p:nvPicPr>
        <p:blipFill rotWithShape="1">
          <a:blip r:embed="rId3"/>
          <a:srcRect r="52444" b="-1"/>
          <a:stretch/>
        </p:blipFill>
        <p:spPr>
          <a:xfrm>
            <a:off x="20" y="975"/>
            <a:ext cx="12191980" cy="6858000"/>
          </a:xfrm>
          <a:prstGeom prst="rect">
            <a:avLst/>
          </a:prstGeom>
        </p:spPr>
      </p:pic>
      <p:sp>
        <p:nvSpPr>
          <p:cNvPr id="21" name="Dikdörtgen 20">
            <a:extLst>
              <a:ext uri="{FF2B5EF4-FFF2-40B4-BE49-F238E27FC236}">
                <a16:creationId xmlns:a16="http://schemas.microsoft.com/office/drawing/2014/main" xmlns="" id="{EAA48FC5-3C83-4F1B-BC33-DF0B588F831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896786" y="3064931"/>
            <a:ext cx="8295215" cy="2488568"/>
          </a:xfrm>
          <a:prstGeom prst="rect">
            <a:avLst/>
          </a:prstGeom>
          <a:solidFill>
            <a:srgbClr val="000001">
              <a:alpha val="75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rtl="0"/>
            <a:endParaRPr lang="tr-TR" dirty="0">
              <a:latin typeface="Calibri" panose="020F0502020204030204" pitchFamily="34" charset="0"/>
            </a:endParaRPr>
          </a:p>
        </p:txBody>
      </p:sp>
      <p:sp>
        <p:nvSpPr>
          <p:cNvPr id="2" name="Başlık 1">
            <a:extLst>
              <a:ext uri="{FF2B5EF4-FFF2-40B4-BE49-F238E27FC236}">
                <a16:creationId xmlns:a16="http://schemas.microsoft.com/office/drawing/2014/main" xmlns="" id="{DE3D84FB-5D02-47D2-98FD-4F01A02E2AEA}"/>
              </a:ext>
            </a:extLst>
          </p:cNvPr>
          <p:cNvSpPr>
            <a:spLocks noGrp="1"/>
          </p:cNvSpPr>
          <p:nvPr>
            <p:ph type="ctrTitle"/>
          </p:nvPr>
        </p:nvSpPr>
        <p:spPr>
          <a:xfrm>
            <a:off x="4044463" y="3429000"/>
            <a:ext cx="7766538" cy="880215"/>
          </a:xfrm>
        </p:spPr>
        <p:txBody>
          <a:bodyPr rtlCol="0" anchor="b">
            <a:noAutofit/>
          </a:bodyPr>
          <a:lstStyle/>
          <a:p>
            <a:pPr algn="ctr"/>
            <a:r>
              <a:rPr lang="tr-TR" sz="3600" dirty="0" smtClean="0">
                <a:solidFill>
                  <a:srgbClr val="FFFFFF"/>
                </a:solidFill>
                <a:latin typeface="Times New Roman" pitchFamily="18" charset="0"/>
                <a:cs typeface="Times New Roman" pitchFamily="18" charset="0"/>
              </a:rPr>
              <a:t>HASTANE BİLGİ SİSTEMLERİ </a:t>
            </a:r>
            <a:endParaRPr lang="tr-TR" sz="3600" dirty="0">
              <a:solidFill>
                <a:srgbClr val="FFFFFF"/>
              </a:solidFill>
              <a:latin typeface="Times New Roman" pitchFamily="18" charset="0"/>
              <a:cs typeface="Times New Roman" pitchFamily="18" charset="0"/>
            </a:endParaRPr>
          </a:p>
        </p:txBody>
      </p:sp>
      <p:sp>
        <p:nvSpPr>
          <p:cNvPr id="3" name="Alt Başlık 2">
            <a:extLst>
              <a:ext uri="{FF2B5EF4-FFF2-40B4-BE49-F238E27FC236}">
                <a16:creationId xmlns:a16="http://schemas.microsoft.com/office/drawing/2014/main" xmlns="" id="{E9F6641D-ADF3-40BD-9BA3-E740E77C8826}"/>
              </a:ext>
            </a:extLst>
          </p:cNvPr>
          <p:cNvSpPr>
            <a:spLocks noGrp="1"/>
          </p:cNvSpPr>
          <p:nvPr>
            <p:ph type="subTitle" idx="1"/>
          </p:nvPr>
        </p:nvSpPr>
        <p:spPr>
          <a:xfrm>
            <a:off x="8044393" y="4832066"/>
            <a:ext cx="3270739" cy="514816"/>
          </a:xfrm>
        </p:spPr>
        <p:txBody>
          <a:bodyPr rtlCol="0" anchor="t">
            <a:normAutofit/>
          </a:bodyPr>
          <a:lstStyle/>
          <a:p>
            <a:pPr rtl="0"/>
            <a:r>
              <a:rPr lang="tr-TR" dirty="0" smtClean="0">
                <a:solidFill>
                  <a:srgbClr val="FFFFFF"/>
                </a:solidFill>
                <a:latin typeface="Times New Roman" pitchFamily="18" charset="0"/>
                <a:cs typeface="Times New Roman" pitchFamily="18" charset="0"/>
              </a:rPr>
              <a:t>ÖĞR. GÖR. ŞEYDA ÇAVMAK</a:t>
            </a:r>
            <a:endParaRPr lang="tr-TR" dirty="0">
              <a:solidFill>
                <a:srgbClr val="FFFFFF"/>
              </a:solidFill>
              <a:latin typeface="Times New Roman" pitchFamily="18" charset="0"/>
              <a:cs typeface="Times New Roman" pitchFamily="18" charset="0"/>
            </a:endParaRPr>
          </a:p>
        </p:txBody>
      </p:sp>
      <p:cxnSp>
        <p:nvCxnSpPr>
          <p:cNvPr id="23" name="Düz Bağlayıcı 22">
            <a:extLst>
              <a:ext uri="{FF2B5EF4-FFF2-40B4-BE49-F238E27FC236}">
                <a16:creationId xmlns:a16="http://schemas.microsoft.com/office/drawing/2014/main" xmlns="" id="{62F01714-1A39-4194-BD47-8A9960C59985}"/>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309349" y="4666480"/>
            <a:ext cx="6832499" cy="0"/>
          </a:xfrm>
          <a:prstGeom prst="line">
            <a:avLst/>
          </a:prstGeom>
          <a:ln w="22225">
            <a:solidFill>
              <a:srgbClr val="4AC4E3"/>
            </a:solidFill>
          </a:ln>
        </p:spPr>
        <p:style>
          <a:lnRef idx="3">
            <a:schemeClr val="accent1"/>
          </a:lnRef>
          <a:fillRef idx="0">
            <a:schemeClr val="accent1"/>
          </a:fillRef>
          <a:effectRef idx="2">
            <a:schemeClr val="accent1"/>
          </a:effectRef>
          <a:fontRef idx="minor">
            <a:schemeClr val="tx1"/>
          </a:fontRef>
        </p:style>
      </p:cxnSp>
      <p:pic>
        <p:nvPicPr>
          <p:cNvPr id="8" name="Resim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18777" y="55113"/>
            <a:ext cx="2046142" cy="2037048"/>
          </a:xfrm>
          <a:prstGeom prst="rect">
            <a:avLst/>
          </a:prstGeom>
        </p:spPr>
      </p:pic>
    </p:spTree>
    <p:extLst>
      <p:ext uri="{BB962C8B-B14F-4D97-AF65-F5344CB8AC3E}">
        <p14:creationId xmlns:p14="http://schemas.microsoft.com/office/powerpoint/2010/main" val="28062570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7A4919D0-F177-4BBA-9A0B-DBA69E2ED764}"/>
              </a:ext>
            </a:extLst>
          </p:cNvPr>
          <p:cNvSpPr>
            <a:spLocks noGrp="1"/>
          </p:cNvSpPr>
          <p:nvPr>
            <p:ph type="title"/>
          </p:nvPr>
        </p:nvSpPr>
        <p:spPr>
          <a:xfrm>
            <a:off x="1049886" y="398999"/>
            <a:ext cx="9720072" cy="1236370"/>
          </a:xfrm>
        </p:spPr>
        <p:txBody>
          <a:bodyPr rtlCol="0">
            <a:normAutofit/>
          </a:bodyPr>
          <a:lstStyle/>
          <a:p>
            <a:pPr algn="ctr"/>
            <a:r>
              <a:rPr lang="tr-TR" sz="3600" b="1" dirty="0">
                <a:latin typeface="Times New Roman" panose="02020603050405020304" pitchFamily="18" charset="0"/>
                <a:cs typeface="Times New Roman" panose="02020603050405020304" pitchFamily="18" charset="0"/>
              </a:rPr>
              <a:t>TIBBİ KAYIT VE HASTANE OTOMASYONU</a:t>
            </a:r>
            <a:endParaRPr lang="tr-TR" sz="3600" b="1" dirty="0">
              <a:latin typeface="Times New Roman" pitchFamily="18" charset="0"/>
              <a:cs typeface="Times New Roman" pitchFamily="18" charset="0"/>
            </a:endParaRPr>
          </a:p>
        </p:txBody>
      </p:sp>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72972" y="123092"/>
            <a:ext cx="1519028" cy="1512277"/>
          </a:xfrm>
          <a:prstGeom prst="rect">
            <a:avLst/>
          </a:prstGeom>
        </p:spPr>
      </p:pic>
      <p:sp>
        <p:nvSpPr>
          <p:cNvPr id="3" name="İçerik Yer Tutucusu 2"/>
          <p:cNvSpPr>
            <a:spLocks noGrp="1"/>
          </p:cNvSpPr>
          <p:nvPr>
            <p:ph idx="1"/>
          </p:nvPr>
        </p:nvSpPr>
        <p:spPr>
          <a:xfrm>
            <a:off x="328246" y="1635369"/>
            <a:ext cx="11863754" cy="5222631"/>
          </a:xfrm>
        </p:spPr>
        <p:txBody>
          <a:bodyPr>
            <a:normAutofit fontScale="92500" lnSpcReduction="20000"/>
          </a:bodyPr>
          <a:lstStyle/>
          <a:p>
            <a:pPr algn="just">
              <a:lnSpc>
                <a:spcPct val="120000"/>
              </a:lnSpc>
              <a:buFont typeface="Arial" pitchFamily="34" charset="0"/>
              <a:buChar char="•"/>
            </a:pPr>
            <a:r>
              <a:rPr lang="tr-TR" b="1" dirty="0" smtClean="0">
                <a:latin typeface="Times New Roman" panose="02020603050405020304" pitchFamily="18" charset="0"/>
                <a:cs typeface="Times New Roman" panose="02020603050405020304" pitchFamily="18" charset="0"/>
              </a:rPr>
              <a:t>RAPOR YAZMA AŞAMALARI </a:t>
            </a:r>
          </a:p>
          <a:p>
            <a:pPr algn="just">
              <a:lnSpc>
                <a:spcPct val="120000"/>
              </a:lnSpc>
              <a:buFont typeface="Arial" pitchFamily="34" charset="0"/>
              <a:buChar char="•"/>
            </a:pPr>
            <a:r>
              <a:rPr lang="tr-TR" b="1" i="1" u="sng" dirty="0" smtClean="0">
                <a:latin typeface="Times New Roman" panose="02020603050405020304" pitchFamily="18" charset="0"/>
                <a:cs typeface="Times New Roman" panose="02020603050405020304" pitchFamily="18" charset="0"/>
              </a:rPr>
              <a:t>Bilgilerin </a:t>
            </a:r>
            <a:r>
              <a:rPr lang="tr-TR" b="1" i="1" u="sng" dirty="0">
                <a:latin typeface="Times New Roman" panose="02020603050405020304" pitchFamily="18" charset="0"/>
                <a:cs typeface="Times New Roman" panose="02020603050405020304" pitchFamily="18" charset="0"/>
              </a:rPr>
              <a:t>Toplanması: </a:t>
            </a:r>
            <a:r>
              <a:rPr lang="tr-TR" dirty="0">
                <a:latin typeface="Times New Roman" panose="02020603050405020304" pitchFamily="18" charset="0"/>
                <a:cs typeface="Times New Roman" panose="02020603050405020304" pitchFamily="18" charset="0"/>
              </a:rPr>
              <a:t>Raporun konusu, amacı ve toplanacak bilgiler, konu ile ilgili olmalı ve belirlenen amaca hizmet etmelidir</a:t>
            </a:r>
            <a:r>
              <a:rPr lang="tr-TR" dirty="0" smtClean="0">
                <a:latin typeface="Times New Roman" panose="02020603050405020304" pitchFamily="18" charset="0"/>
                <a:cs typeface="Times New Roman" panose="02020603050405020304" pitchFamily="18" charset="0"/>
              </a:rPr>
              <a:t>.</a:t>
            </a:r>
          </a:p>
          <a:p>
            <a:pPr algn="just">
              <a:lnSpc>
                <a:spcPct val="120000"/>
              </a:lnSpc>
              <a:buFont typeface="Arial" pitchFamily="34" charset="0"/>
              <a:buChar char="•"/>
            </a:pPr>
            <a:r>
              <a:rPr lang="tr-TR" b="1" i="1" u="sng" dirty="0" smtClean="0">
                <a:latin typeface="Times New Roman" panose="02020603050405020304" pitchFamily="18" charset="0"/>
                <a:cs typeface="Times New Roman" panose="02020603050405020304" pitchFamily="18" charset="0"/>
              </a:rPr>
              <a:t>Rapor </a:t>
            </a:r>
            <a:r>
              <a:rPr lang="tr-TR" b="1" i="1" u="sng" dirty="0">
                <a:latin typeface="Times New Roman" panose="02020603050405020304" pitchFamily="18" charset="0"/>
                <a:cs typeface="Times New Roman" panose="02020603050405020304" pitchFamily="18" charset="0"/>
              </a:rPr>
              <a:t>Planının Hazırlanması</a:t>
            </a:r>
            <a:r>
              <a:rPr lang="tr-TR" dirty="0">
                <a:latin typeface="Times New Roman" panose="02020603050405020304" pitchFamily="18" charset="0"/>
                <a:cs typeface="Times New Roman" panose="02020603050405020304" pitchFamily="18" charset="0"/>
              </a:rPr>
              <a:t>: Raporun anlaşılabilmesi belli bir düzen içinde hazırlanmasına bağlıdır. Bir rapor planı genellikle aşağıdaki düzenlemeyi içermelidir. Hazırlanacak raporun türüne göre bu plana eklenecek veya çıkarılacak bölümler bulunabilir. </a:t>
            </a:r>
            <a:endParaRPr lang="tr-TR" dirty="0" smtClean="0">
              <a:latin typeface="Times New Roman" panose="02020603050405020304" pitchFamily="18" charset="0"/>
              <a:cs typeface="Times New Roman" panose="02020603050405020304" pitchFamily="18" charset="0"/>
            </a:endParaRPr>
          </a:p>
          <a:p>
            <a:pPr algn="ctr">
              <a:lnSpc>
                <a:spcPct val="120000"/>
              </a:lnSpc>
              <a:buFont typeface="Arial" pitchFamily="34" charset="0"/>
              <a:buChar char="•"/>
            </a:pPr>
            <a:r>
              <a:rPr lang="tr-TR" dirty="0" smtClean="0">
                <a:latin typeface="Times New Roman" panose="02020603050405020304" pitchFamily="18" charset="0"/>
                <a:cs typeface="Times New Roman" panose="02020603050405020304" pitchFamily="18" charset="0"/>
              </a:rPr>
              <a:t>Giriş </a:t>
            </a:r>
          </a:p>
          <a:p>
            <a:pPr algn="ctr">
              <a:lnSpc>
                <a:spcPct val="120000"/>
              </a:lnSpc>
              <a:buFont typeface="Arial" pitchFamily="34" charset="0"/>
              <a:buChar char="•"/>
            </a:pPr>
            <a:r>
              <a:rPr lang="tr-TR" dirty="0" smtClean="0">
                <a:latin typeface="Times New Roman" panose="02020603050405020304" pitchFamily="18" charset="0"/>
                <a:cs typeface="Times New Roman" panose="02020603050405020304" pitchFamily="18" charset="0"/>
              </a:rPr>
              <a:t>Olaylar</a:t>
            </a:r>
            <a:r>
              <a:rPr lang="tr-TR" dirty="0">
                <a:latin typeface="Times New Roman" panose="02020603050405020304" pitchFamily="18" charset="0"/>
                <a:cs typeface="Times New Roman" panose="02020603050405020304" pitchFamily="18" charset="0"/>
              </a:rPr>
              <a:t>, olgular </a:t>
            </a:r>
            <a:endParaRPr lang="tr-TR" dirty="0" smtClean="0">
              <a:latin typeface="Times New Roman" panose="02020603050405020304" pitchFamily="18" charset="0"/>
              <a:cs typeface="Times New Roman" panose="02020603050405020304" pitchFamily="18" charset="0"/>
            </a:endParaRPr>
          </a:p>
          <a:p>
            <a:pPr algn="ctr">
              <a:lnSpc>
                <a:spcPct val="120000"/>
              </a:lnSpc>
              <a:buFont typeface="Arial" pitchFamily="34" charset="0"/>
              <a:buChar char="•"/>
            </a:pP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Tartışma konuları </a:t>
            </a:r>
          </a:p>
          <a:p>
            <a:pPr algn="ctr">
              <a:lnSpc>
                <a:spcPct val="120000"/>
              </a:lnSpc>
              <a:buFont typeface="Arial" pitchFamily="34" charset="0"/>
              <a:buChar char="•"/>
            </a:pPr>
            <a:r>
              <a:rPr lang="tr-TR" dirty="0" smtClean="0">
                <a:latin typeface="Times New Roman" panose="02020603050405020304" pitchFamily="18" charset="0"/>
                <a:cs typeface="Times New Roman" panose="02020603050405020304" pitchFamily="18" charset="0"/>
              </a:rPr>
              <a:t>Eleştiri </a:t>
            </a:r>
            <a:r>
              <a:rPr lang="tr-TR" dirty="0">
                <a:latin typeface="Times New Roman" panose="02020603050405020304" pitchFamily="18" charset="0"/>
                <a:cs typeface="Times New Roman" panose="02020603050405020304" pitchFamily="18" charset="0"/>
              </a:rPr>
              <a:t>ve öneriler (yorum) </a:t>
            </a:r>
            <a:endParaRPr lang="tr-TR" dirty="0" smtClean="0">
              <a:latin typeface="Times New Roman" panose="02020603050405020304" pitchFamily="18" charset="0"/>
              <a:cs typeface="Times New Roman" panose="02020603050405020304" pitchFamily="18" charset="0"/>
            </a:endParaRPr>
          </a:p>
          <a:p>
            <a:pPr algn="ctr">
              <a:lnSpc>
                <a:spcPct val="120000"/>
              </a:lnSpc>
              <a:buFont typeface="Arial" pitchFamily="34" charset="0"/>
              <a:buChar char="•"/>
            </a:pP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Sonuç </a:t>
            </a:r>
            <a:endParaRPr lang="tr-TR" dirty="0" smtClean="0">
              <a:latin typeface="Times New Roman" panose="02020603050405020304" pitchFamily="18" charset="0"/>
              <a:cs typeface="Times New Roman" panose="02020603050405020304" pitchFamily="18" charset="0"/>
            </a:endParaRPr>
          </a:p>
          <a:p>
            <a:pPr algn="ctr">
              <a:lnSpc>
                <a:spcPct val="120000"/>
              </a:lnSpc>
              <a:buFont typeface="Arial" pitchFamily="34" charset="0"/>
              <a:buChar char="•"/>
            </a:pP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Ekler</a:t>
            </a:r>
            <a:endParaRPr lang="tr-T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99914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7A4919D0-F177-4BBA-9A0B-DBA69E2ED764}"/>
              </a:ext>
            </a:extLst>
          </p:cNvPr>
          <p:cNvSpPr>
            <a:spLocks noGrp="1"/>
          </p:cNvSpPr>
          <p:nvPr>
            <p:ph type="title"/>
          </p:nvPr>
        </p:nvSpPr>
        <p:spPr>
          <a:xfrm>
            <a:off x="1049886" y="398999"/>
            <a:ext cx="9720072" cy="1236370"/>
          </a:xfrm>
        </p:spPr>
        <p:txBody>
          <a:bodyPr rtlCol="0">
            <a:normAutofit/>
          </a:bodyPr>
          <a:lstStyle/>
          <a:p>
            <a:pPr algn="ctr"/>
            <a:r>
              <a:rPr lang="tr-TR" sz="3600" b="1" dirty="0">
                <a:latin typeface="Times New Roman" panose="02020603050405020304" pitchFamily="18" charset="0"/>
                <a:cs typeface="Times New Roman" panose="02020603050405020304" pitchFamily="18" charset="0"/>
              </a:rPr>
              <a:t>TIBBİ KAYIT VE HASTANE OTOMASYONU</a:t>
            </a:r>
            <a:endParaRPr lang="tr-TR" sz="3600" b="1" dirty="0">
              <a:latin typeface="Times New Roman" pitchFamily="18" charset="0"/>
              <a:cs typeface="Times New Roman" pitchFamily="18" charset="0"/>
            </a:endParaRPr>
          </a:p>
        </p:txBody>
      </p:sp>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72972" y="123092"/>
            <a:ext cx="1519028" cy="1512277"/>
          </a:xfrm>
          <a:prstGeom prst="rect">
            <a:avLst/>
          </a:prstGeom>
        </p:spPr>
      </p:pic>
      <p:sp>
        <p:nvSpPr>
          <p:cNvPr id="3" name="İçerik Yer Tutucusu 2"/>
          <p:cNvSpPr>
            <a:spLocks noGrp="1"/>
          </p:cNvSpPr>
          <p:nvPr>
            <p:ph idx="1"/>
          </p:nvPr>
        </p:nvSpPr>
        <p:spPr>
          <a:xfrm>
            <a:off x="609600" y="1911276"/>
            <a:ext cx="11582400" cy="4946724"/>
          </a:xfrm>
        </p:spPr>
        <p:txBody>
          <a:bodyPr>
            <a:normAutofit/>
          </a:bodyPr>
          <a:lstStyle/>
          <a:p>
            <a:pPr algn="just">
              <a:lnSpc>
                <a:spcPct val="120000"/>
              </a:lnSpc>
              <a:buFont typeface="Arial" pitchFamily="34" charset="0"/>
              <a:buChar char="•"/>
            </a:pPr>
            <a:r>
              <a:rPr lang="tr-TR" b="1" i="1" u="sng" dirty="0">
                <a:latin typeface="Times New Roman" panose="02020603050405020304" pitchFamily="18" charset="0"/>
                <a:cs typeface="Times New Roman" panose="02020603050405020304" pitchFamily="18" charset="0"/>
              </a:rPr>
              <a:t>Rapor Taslağının Yazılması</a:t>
            </a:r>
            <a:r>
              <a:rPr lang="tr-TR" dirty="0">
                <a:latin typeface="Times New Roman" panose="02020603050405020304" pitchFamily="18" charset="0"/>
                <a:cs typeface="Times New Roman" panose="02020603050405020304" pitchFamily="18" charset="0"/>
              </a:rPr>
              <a:t>: Elde edilen bilgiler değerlendirilerek, hazırlanan plan doğrultusunda taslak rapor yazılır</a:t>
            </a:r>
            <a:r>
              <a:rPr lang="tr-TR" dirty="0" smtClean="0">
                <a:latin typeface="Times New Roman" panose="02020603050405020304" pitchFamily="18" charset="0"/>
                <a:cs typeface="Times New Roman" panose="02020603050405020304" pitchFamily="18" charset="0"/>
              </a:rPr>
              <a:t>.</a:t>
            </a:r>
          </a:p>
          <a:p>
            <a:pPr algn="just">
              <a:lnSpc>
                <a:spcPct val="120000"/>
              </a:lnSpc>
              <a:buFont typeface="Arial" pitchFamily="34" charset="0"/>
              <a:buChar char="•"/>
            </a:pPr>
            <a:r>
              <a:rPr lang="tr-TR" dirty="0" smtClean="0">
                <a:latin typeface="Times New Roman" panose="02020603050405020304" pitchFamily="18" charset="0"/>
                <a:cs typeface="Times New Roman" panose="02020603050405020304" pitchFamily="18" charset="0"/>
              </a:rPr>
              <a:t> </a:t>
            </a:r>
            <a:r>
              <a:rPr lang="tr-TR" b="1" i="1" u="sng" dirty="0">
                <a:latin typeface="Times New Roman" panose="02020603050405020304" pitchFamily="18" charset="0"/>
                <a:cs typeface="Times New Roman" panose="02020603050405020304" pitchFamily="18" charset="0"/>
              </a:rPr>
              <a:t>Rapor Taslağının Gözden Geçirilmesi: </a:t>
            </a:r>
            <a:r>
              <a:rPr lang="tr-TR" dirty="0">
                <a:latin typeface="Times New Roman" panose="02020603050405020304" pitchFamily="18" charset="0"/>
                <a:cs typeface="Times New Roman" panose="02020603050405020304" pitchFamily="18" charset="0"/>
              </a:rPr>
              <a:t>Yazılan taslak rapor, her türlü hatalardan arındırmak ve gerekiyorsa planda değişiklik yapmak için gözden geçirilir. </a:t>
            </a:r>
            <a:endParaRPr lang="tr-TR" dirty="0" smtClean="0">
              <a:latin typeface="Times New Roman" panose="02020603050405020304" pitchFamily="18" charset="0"/>
              <a:cs typeface="Times New Roman" panose="02020603050405020304" pitchFamily="18" charset="0"/>
            </a:endParaRPr>
          </a:p>
          <a:p>
            <a:pPr algn="just">
              <a:lnSpc>
                <a:spcPct val="120000"/>
              </a:lnSpc>
              <a:buFont typeface="Arial" pitchFamily="34" charset="0"/>
              <a:buChar char="•"/>
            </a:pPr>
            <a:r>
              <a:rPr lang="tr-TR" b="1" i="1" u="sng" dirty="0" smtClean="0">
                <a:latin typeface="Times New Roman" panose="02020603050405020304" pitchFamily="18" charset="0"/>
                <a:cs typeface="Times New Roman" panose="02020603050405020304" pitchFamily="18" charset="0"/>
              </a:rPr>
              <a:t>Raporun </a:t>
            </a:r>
            <a:r>
              <a:rPr lang="tr-TR" b="1" i="1" u="sng" dirty="0">
                <a:latin typeface="Times New Roman" panose="02020603050405020304" pitchFamily="18" charset="0"/>
                <a:cs typeface="Times New Roman" panose="02020603050405020304" pitchFamily="18" charset="0"/>
              </a:rPr>
              <a:t>Yazılması</a:t>
            </a:r>
            <a:r>
              <a:rPr lang="tr-TR" dirty="0">
                <a:latin typeface="Times New Roman" panose="02020603050405020304" pitchFamily="18" charset="0"/>
                <a:cs typeface="Times New Roman" panose="02020603050405020304" pitchFamily="18" charset="0"/>
              </a:rPr>
              <a:t>: Rapor, raporu hazırlayan ya da bir başkası tarafından yazım kurallarına uygun olarak bilgisayarda yazılmalıdır. </a:t>
            </a:r>
            <a:endParaRPr lang="tr-TR" dirty="0" smtClean="0">
              <a:latin typeface="Times New Roman" panose="02020603050405020304" pitchFamily="18" charset="0"/>
              <a:cs typeface="Times New Roman" panose="02020603050405020304" pitchFamily="18" charset="0"/>
            </a:endParaRPr>
          </a:p>
          <a:p>
            <a:pPr algn="just">
              <a:lnSpc>
                <a:spcPct val="120000"/>
              </a:lnSpc>
              <a:buFont typeface="Arial" pitchFamily="34" charset="0"/>
              <a:buChar char="•"/>
            </a:pPr>
            <a:r>
              <a:rPr lang="tr-TR" b="1" i="1" u="sng" dirty="0" smtClean="0">
                <a:latin typeface="Times New Roman" panose="02020603050405020304" pitchFamily="18" charset="0"/>
                <a:cs typeface="Times New Roman" panose="02020603050405020304" pitchFamily="18" charset="0"/>
              </a:rPr>
              <a:t>Raporun </a:t>
            </a:r>
            <a:r>
              <a:rPr lang="tr-TR" b="1" i="1" u="sng" dirty="0">
                <a:latin typeface="Times New Roman" panose="02020603050405020304" pitchFamily="18" charset="0"/>
                <a:cs typeface="Times New Roman" panose="02020603050405020304" pitchFamily="18" charset="0"/>
              </a:rPr>
              <a:t>Kontrol Edilmesi ve İmzalanması</a:t>
            </a:r>
            <a:r>
              <a:rPr lang="tr-TR" dirty="0">
                <a:latin typeface="Times New Roman" panose="02020603050405020304" pitchFamily="18" charset="0"/>
                <a:cs typeface="Times New Roman" panose="02020603050405020304" pitchFamily="18" charset="0"/>
              </a:rPr>
              <a:t>: Gerek yazım kuralları gerekse diğer hatalar açısından son olarak kontrol edilip eksiklikler ve hatalar düzeltilmelidir.</a:t>
            </a:r>
            <a:endParaRPr lang="tr-T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09404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7A4919D0-F177-4BBA-9A0B-DBA69E2ED764}"/>
              </a:ext>
            </a:extLst>
          </p:cNvPr>
          <p:cNvSpPr>
            <a:spLocks noGrp="1"/>
          </p:cNvSpPr>
          <p:nvPr>
            <p:ph type="title"/>
          </p:nvPr>
        </p:nvSpPr>
        <p:spPr>
          <a:xfrm>
            <a:off x="1049886" y="398999"/>
            <a:ext cx="9720072" cy="1236370"/>
          </a:xfrm>
        </p:spPr>
        <p:txBody>
          <a:bodyPr rtlCol="0">
            <a:normAutofit/>
          </a:bodyPr>
          <a:lstStyle/>
          <a:p>
            <a:pPr algn="ctr"/>
            <a:r>
              <a:rPr lang="tr-TR" sz="3600" b="1" dirty="0">
                <a:latin typeface="Times New Roman" panose="02020603050405020304" pitchFamily="18" charset="0"/>
                <a:cs typeface="Times New Roman" panose="02020603050405020304" pitchFamily="18" charset="0"/>
              </a:rPr>
              <a:t>TIBBİ KAYIT VE HASTANE OTOMASYONU</a:t>
            </a:r>
            <a:endParaRPr lang="tr-TR" sz="3600" b="1" dirty="0">
              <a:latin typeface="Times New Roman" pitchFamily="18" charset="0"/>
              <a:cs typeface="Times New Roman" pitchFamily="18" charset="0"/>
            </a:endParaRPr>
          </a:p>
        </p:txBody>
      </p:sp>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72972" y="123092"/>
            <a:ext cx="1519028" cy="1512277"/>
          </a:xfrm>
          <a:prstGeom prst="rect">
            <a:avLst/>
          </a:prstGeom>
        </p:spPr>
      </p:pic>
      <p:sp>
        <p:nvSpPr>
          <p:cNvPr id="3" name="İçerik Yer Tutucusu 2"/>
          <p:cNvSpPr>
            <a:spLocks noGrp="1"/>
          </p:cNvSpPr>
          <p:nvPr>
            <p:ph idx="1"/>
          </p:nvPr>
        </p:nvSpPr>
        <p:spPr>
          <a:xfrm>
            <a:off x="656492" y="1911276"/>
            <a:ext cx="11535508" cy="4946724"/>
          </a:xfrm>
        </p:spPr>
        <p:txBody>
          <a:bodyPr>
            <a:normAutofit fontScale="92500" lnSpcReduction="10000"/>
          </a:bodyPr>
          <a:lstStyle/>
          <a:p>
            <a:pPr algn="ctr">
              <a:lnSpc>
                <a:spcPct val="120000"/>
              </a:lnSpc>
              <a:buFont typeface="Arial" pitchFamily="34" charset="0"/>
              <a:buChar char="•"/>
            </a:pPr>
            <a:r>
              <a:rPr lang="tr-TR" b="1" i="1" u="sng" dirty="0" smtClean="0">
                <a:latin typeface="Times New Roman" panose="02020603050405020304" pitchFamily="18" charset="0"/>
                <a:cs typeface="Times New Roman" panose="02020603050405020304" pitchFamily="18" charset="0"/>
              </a:rPr>
              <a:t>TIBBİRAPORLARINSINIFLANDIRILMASI </a:t>
            </a:r>
          </a:p>
          <a:p>
            <a:pPr algn="just">
              <a:lnSpc>
                <a:spcPct val="120000"/>
              </a:lnSpc>
              <a:buFont typeface="Arial" pitchFamily="34" charset="0"/>
              <a:buChar char="•"/>
            </a:pPr>
            <a:r>
              <a:rPr lang="tr-TR" dirty="0" smtClean="0">
                <a:latin typeface="Times New Roman" panose="02020603050405020304" pitchFamily="18" charset="0"/>
                <a:cs typeface="Times New Roman" panose="02020603050405020304" pitchFamily="18" charset="0"/>
              </a:rPr>
              <a:t>Genel </a:t>
            </a:r>
            <a:r>
              <a:rPr lang="tr-TR" dirty="0">
                <a:latin typeface="Times New Roman" panose="02020603050405020304" pitchFamily="18" charset="0"/>
                <a:cs typeface="Times New Roman" panose="02020603050405020304" pitchFamily="18" charset="0"/>
              </a:rPr>
              <a:t>olarak tıbbi raporlar; kullanılacağı yere ve veriliş amacına göre farklı şekillerde sınıflandırılmaktadır. </a:t>
            </a:r>
            <a:endParaRPr lang="tr-TR" dirty="0" smtClean="0">
              <a:latin typeface="Times New Roman" panose="02020603050405020304" pitchFamily="18" charset="0"/>
              <a:cs typeface="Times New Roman" panose="02020603050405020304" pitchFamily="18" charset="0"/>
            </a:endParaRPr>
          </a:p>
          <a:p>
            <a:pPr marL="457200" indent="-457200" algn="just">
              <a:lnSpc>
                <a:spcPct val="120000"/>
              </a:lnSpc>
              <a:buFont typeface="+mj-lt"/>
              <a:buAutoNum type="arabicPeriod"/>
            </a:pPr>
            <a:r>
              <a:rPr lang="tr-TR" dirty="0" smtClean="0">
                <a:latin typeface="Times New Roman" panose="02020603050405020304" pitchFamily="18" charset="0"/>
                <a:cs typeface="Times New Roman" panose="02020603050405020304" pitchFamily="18" charset="0"/>
              </a:rPr>
              <a:t>Tıbbi </a:t>
            </a:r>
            <a:r>
              <a:rPr lang="tr-TR" dirty="0">
                <a:latin typeface="Times New Roman" panose="02020603050405020304" pitchFamily="18" charset="0"/>
                <a:cs typeface="Times New Roman" panose="02020603050405020304" pitchFamily="18" charset="0"/>
              </a:rPr>
              <a:t>İdari </a:t>
            </a:r>
            <a:r>
              <a:rPr lang="tr-TR" dirty="0" smtClean="0">
                <a:latin typeface="Times New Roman" panose="02020603050405020304" pitchFamily="18" charset="0"/>
                <a:cs typeface="Times New Roman" panose="02020603050405020304" pitchFamily="18" charset="0"/>
              </a:rPr>
              <a:t>Raporlar</a:t>
            </a:r>
          </a:p>
          <a:p>
            <a:pPr algn="just">
              <a:lnSpc>
                <a:spcPct val="120000"/>
              </a:lnSpc>
              <a:buFont typeface="Wingdings" panose="05000000000000000000" pitchFamily="2" charset="2"/>
              <a:buChar char="Ø"/>
            </a:pP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Tıbbi konularda bir doktor ya da kurul tarafından düzenlenen, sağlık ve hastalık durumunu belirten belgelerdir. Bu raporlar birçok çeşitten oluşmaktadır. </a:t>
            </a:r>
            <a:endParaRPr lang="tr-TR" dirty="0" smtClean="0">
              <a:latin typeface="Times New Roman" panose="02020603050405020304" pitchFamily="18" charset="0"/>
              <a:cs typeface="Times New Roman" panose="02020603050405020304" pitchFamily="18" charset="0"/>
            </a:endParaRPr>
          </a:p>
          <a:p>
            <a:pPr marL="457200" indent="-457200" algn="just">
              <a:lnSpc>
                <a:spcPct val="120000"/>
              </a:lnSpc>
              <a:buFont typeface="+mj-lt"/>
              <a:buAutoNum type="arabicPeriod"/>
            </a:pPr>
            <a:r>
              <a:rPr lang="tr-TR" dirty="0" smtClean="0">
                <a:latin typeface="Times New Roman" panose="02020603050405020304" pitchFamily="18" charset="0"/>
                <a:cs typeface="Times New Roman" panose="02020603050405020304" pitchFamily="18" charset="0"/>
              </a:rPr>
              <a:t>Sağlık </a:t>
            </a:r>
            <a:r>
              <a:rPr lang="tr-TR" dirty="0">
                <a:latin typeface="Times New Roman" panose="02020603050405020304" pitchFamily="18" charset="0"/>
                <a:cs typeface="Times New Roman" panose="02020603050405020304" pitchFamily="18" charset="0"/>
              </a:rPr>
              <a:t>raporları </a:t>
            </a:r>
            <a:endParaRPr lang="tr-TR" dirty="0" smtClean="0">
              <a:latin typeface="Times New Roman" panose="02020603050405020304" pitchFamily="18" charset="0"/>
              <a:cs typeface="Times New Roman" panose="02020603050405020304" pitchFamily="18" charset="0"/>
            </a:endParaRPr>
          </a:p>
          <a:p>
            <a:pPr algn="just">
              <a:lnSpc>
                <a:spcPct val="120000"/>
              </a:lnSpc>
              <a:buFont typeface="Wingdings" panose="05000000000000000000" pitchFamily="2" charset="2"/>
              <a:buChar char="ü"/>
            </a:pP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Resmî veya özel kurumlara (Pilot, kaptan, polis ve özel güvenlikçi gibi) işe alınırken ihtiyaç duyulan rapor olup, bunlar özel yönetmeliklere göre düzenlenmektedir. </a:t>
            </a:r>
            <a:endParaRPr lang="tr-TR" dirty="0" smtClean="0">
              <a:latin typeface="Times New Roman" panose="02020603050405020304" pitchFamily="18" charset="0"/>
              <a:cs typeface="Times New Roman" panose="02020603050405020304" pitchFamily="18" charset="0"/>
            </a:endParaRPr>
          </a:p>
          <a:p>
            <a:pPr algn="just">
              <a:lnSpc>
                <a:spcPct val="120000"/>
              </a:lnSpc>
              <a:buFont typeface="Wingdings" panose="05000000000000000000" pitchFamily="2" charset="2"/>
              <a:buChar char="ü"/>
            </a:pP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Sigorta raporları </a:t>
            </a:r>
            <a:endParaRPr lang="tr-TR" dirty="0" smtClean="0">
              <a:latin typeface="Times New Roman" panose="02020603050405020304" pitchFamily="18" charset="0"/>
              <a:cs typeface="Times New Roman" panose="02020603050405020304" pitchFamily="18" charset="0"/>
            </a:endParaRPr>
          </a:p>
          <a:p>
            <a:pPr algn="just">
              <a:lnSpc>
                <a:spcPct val="120000"/>
              </a:lnSpc>
              <a:buFont typeface="Wingdings" panose="05000000000000000000" pitchFamily="2" charset="2"/>
              <a:buChar char="ü"/>
            </a:pP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Evlenme raporları</a:t>
            </a:r>
            <a:endParaRPr lang="tr-T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338468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7A4919D0-F177-4BBA-9A0B-DBA69E2ED764}"/>
              </a:ext>
            </a:extLst>
          </p:cNvPr>
          <p:cNvSpPr>
            <a:spLocks noGrp="1"/>
          </p:cNvSpPr>
          <p:nvPr>
            <p:ph type="title"/>
          </p:nvPr>
        </p:nvSpPr>
        <p:spPr>
          <a:xfrm>
            <a:off x="1049886" y="398999"/>
            <a:ext cx="9720072" cy="1236370"/>
          </a:xfrm>
        </p:spPr>
        <p:txBody>
          <a:bodyPr rtlCol="0">
            <a:normAutofit/>
          </a:bodyPr>
          <a:lstStyle/>
          <a:p>
            <a:pPr algn="ctr"/>
            <a:r>
              <a:rPr lang="tr-TR" sz="3600" b="1" dirty="0">
                <a:latin typeface="Times New Roman" panose="02020603050405020304" pitchFamily="18" charset="0"/>
                <a:cs typeface="Times New Roman" panose="02020603050405020304" pitchFamily="18" charset="0"/>
              </a:rPr>
              <a:t>TIBBİ KAYIT VE HASTANE OTOMASYONU</a:t>
            </a:r>
            <a:endParaRPr lang="tr-TR" sz="3600" b="1" dirty="0">
              <a:latin typeface="Times New Roman" pitchFamily="18" charset="0"/>
              <a:cs typeface="Times New Roman" pitchFamily="18" charset="0"/>
            </a:endParaRPr>
          </a:p>
        </p:txBody>
      </p:sp>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72972" y="123092"/>
            <a:ext cx="1519028" cy="1512277"/>
          </a:xfrm>
          <a:prstGeom prst="rect">
            <a:avLst/>
          </a:prstGeom>
        </p:spPr>
      </p:pic>
      <p:sp>
        <p:nvSpPr>
          <p:cNvPr id="3" name="İçerik Yer Tutucusu 2"/>
          <p:cNvSpPr>
            <a:spLocks noGrp="1"/>
          </p:cNvSpPr>
          <p:nvPr>
            <p:ph idx="1"/>
          </p:nvPr>
        </p:nvSpPr>
        <p:spPr>
          <a:xfrm>
            <a:off x="1219200" y="1635369"/>
            <a:ext cx="10972800" cy="5222631"/>
          </a:xfrm>
        </p:spPr>
        <p:txBody>
          <a:bodyPr>
            <a:normAutofit/>
          </a:bodyPr>
          <a:lstStyle/>
          <a:p>
            <a:pPr marL="0" indent="0" algn="just">
              <a:lnSpc>
                <a:spcPct val="120000"/>
              </a:lnSpc>
              <a:buNone/>
            </a:pPr>
            <a:r>
              <a:rPr lang="tr-TR" b="1" i="1" u="sng" dirty="0" smtClean="0">
                <a:latin typeface="Times New Roman" panose="02020603050405020304" pitchFamily="18" charset="0"/>
                <a:cs typeface="Times New Roman" panose="02020603050405020304" pitchFamily="18" charset="0"/>
              </a:rPr>
              <a:t>3. Hastalık </a:t>
            </a:r>
            <a:r>
              <a:rPr lang="tr-TR" b="1" i="1" u="sng" dirty="0">
                <a:latin typeface="Times New Roman" panose="02020603050405020304" pitchFamily="18" charset="0"/>
                <a:cs typeface="Times New Roman" panose="02020603050405020304" pitchFamily="18" charset="0"/>
              </a:rPr>
              <a:t>raporları </a:t>
            </a:r>
            <a:endParaRPr lang="tr-TR" b="1" i="1" u="sng" dirty="0" smtClean="0">
              <a:latin typeface="Times New Roman" panose="02020603050405020304" pitchFamily="18" charset="0"/>
              <a:cs typeface="Times New Roman" panose="02020603050405020304" pitchFamily="18" charset="0"/>
            </a:endParaRPr>
          </a:p>
          <a:p>
            <a:pPr algn="just">
              <a:lnSpc>
                <a:spcPct val="120000"/>
              </a:lnSpc>
              <a:buFont typeface="Arial" pitchFamily="34" charset="0"/>
              <a:buChar char="•"/>
            </a:pPr>
            <a:r>
              <a:rPr lang="tr-TR" dirty="0" smtClean="0">
                <a:latin typeface="Times New Roman" panose="02020603050405020304" pitchFamily="18" charset="0"/>
                <a:cs typeface="Times New Roman" panose="02020603050405020304" pitchFamily="18" charset="0"/>
              </a:rPr>
              <a:t>İstirahat raporları</a:t>
            </a:r>
          </a:p>
          <a:p>
            <a:pPr algn="just">
              <a:lnSpc>
                <a:spcPct val="120000"/>
              </a:lnSpc>
              <a:buFont typeface="Arial" pitchFamily="34" charset="0"/>
              <a:buChar char="•"/>
            </a:pPr>
            <a:r>
              <a:rPr lang="tr-TR" dirty="0" smtClean="0">
                <a:latin typeface="Times New Roman" panose="02020603050405020304" pitchFamily="18" charset="0"/>
                <a:cs typeface="Times New Roman" panose="02020603050405020304" pitchFamily="18" charset="0"/>
              </a:rPr>
              <a:t>İlaç </a:t>
            </a:r>
            <a:r>
              <a:rPr lang="tr-TR" dirty="0">
                <a:latin typeface="Times New Roman" panose="02020603050405020304" pitchFamily="18" charset="0"/>
                <a:cs typeface="Times New Roman" panose="02020603050405020304" pitchFamily="18" charset="0"/>
              </a:rPr>
              <a:t>ve tıbbi malzeme kullanım </a:t>
            </a:r>
            <a:r>
              <a:rPr lang="tr-TR" dirty="0" smtClean="0">
                <a:latin typeface="Times New Roman" panose="02020603050405020304" pitchFamily="18" charset="0"/>
                <a:cs typeface="Times New Roman" panose="02020603050405020304" pitchFamily="18" charset="0"/>
              </a:rPr>
              <a:t>raporları</a:t>
            </a:r>
          </a:p>
          <a:p>
            <a:pPr algn="just">
              <a:lnSpc>
                <a:spcPct val="120000"/>
              </a:lnSpc>
              <a:buFont typeface="Arial" pitchFamily="34" charset="0"/>
              <a:buChar char="•"/>
            </a:pPr>
            <a:r>
              <a:rPr lang="tr-TR" dirty="0" smtClean="0">
                <a:latin typeface="Times New Roman" panose="02020603050405020304" pitchFamily="18" charset="0"/>
                <a:cs typeface="Times New Roman" panose="02020603050405020304" pitchFamily="18" charset="0"/>
              </a:rPr>
              <a:t>Tedavi </a:t>
            </a:r>
            <a:r>
              <a:rPr lang="tr-TR" dirty="0">
                <a:latin typeface="Times New Roman" panose="02020603050405020304" pitchFamily="18" charset="0"/>
                <a:cs typeface="Times New Roman" panose="02020603050405020304" pitchFamily="18" charset="0"/>
              </a:rPr>
              <a:t>raporları </a:t>
            </a:r>
            <a:endParaRPr lang="tr-TR" dirty="0" smtClean="0">
              <a:latin typeface="Times New Roman" panose="02020603050405020304" pitchFamily="18" charset="0"/>
              <a:cs typeface="Times New Roman" panose="02020603050405020304" pitchFamily="18" charset="0"/>
            </a:endParaRPr>
          </a:p>
          <a:p>
            <a:pPr algn="just">
              <a:lnSpc>
                <a:spcPct val="120000"/>
              </a:lnSpc>
              <a:buFont typeface="Arial" pitchFamily="34" charset="0"/>
              <a:buChar char="•"/>
            </a:pPr>
            <a:r>
              <a:rPr lang="tr-TR" dirty="0" smtClean="0">
                <a:latin typeface="Times New Roman" panose="02020603050405020304" pitchFamily="18" charset="0"/>
                <a:cs typeface="Times New Roman" panose="02020603050405020304" pitchFamily="18" charset="0"/>
              </a:rPr>
              <a:t>Özürlü </a:t>
            </a:r>
            <a:r>
              <a:rPr lang="tr-TR" dirty="0">
                <a:latin typeface="Times New Roman" panose="02020603050405020304" pitchFamily="18" charset="0"/>
                <a:cs typeface="Times New Roman" panose="02020603050405020304" pitchFamily="18" charset="0"/>
              </a:rPr>
              <a:t>raporları </a:t>
            </a:r>
            <a:endParaRPr lang="tr-TR" dirty="0" smtClean="0">
              <a:latin typeface="Times New Roman" panose="02020603050405020304" pitchFamily="18" charset="0"/>
              <a:cs typeface="Times New Roman" panose="02020603050405020304" pitchFamily="18" charset="0"/>
            </a:endParaRPr>
          </a:p>
          <a:p>
            <a:pPr algn="just">
              <a:lnSpc>
                <a:spcPct val="120000"/>
              </a:lnSpc>
              <a:buFont typeface="Arial" pitchFamily="34" charset="0"/>
              <a:buChar char="•"/>
            </a:pPr>
            <a:r>
              <a:rPr lang="tr-TR" dirty="0" smtClean="0">
                <a:latin typeface="Times New Roman" panose="02020603050405020304" pitchFamily="18" charset="0"/>
                <a:cs typeface="Times New Roman" panose="02020603050405020304" pitchFamily="18" charset="0"/>
              </a:rPr>
              <a:t>Epikriz </a:t>
            </a:r>
          </a:p>
          <a:p>
            <a:pPr algn="just">
              <a:lnSpc>
                <a:spcPct val="120000"/>
              </a:lnSpc>
              <a:buFont typeface="Arial" pitchFamily="34" charset="0"/>
              <a:buChar char="•"/>
            </a:pPr>
            <a:r>
              <a:rPr lang="tr-TR" dirty="0" smtClean="0">
                <a:latin typeface="Times New Roman" panose="02020603050405020304" pitchFamily="18" charset="0"/>
                <a:cs typeface="Times New Roman" panose="02020603050405020304" pitchFamily="18" charset="0"/>
              </a:rPr>
              <a:t>Ameliyat raporları</a:t>
            </a:r>
          </a:p>
          <a:p>
            <a:pPr marL="0" indent="0" algn="just">
              <a:lnSpc>
                <a:spcPct val="120000"/>
              </a:lnSpc>
              <a:buNone/>
            </a:pPr>
            <a:r>
              <a:rPr lang="tr-TR" b="1" i="1" u="sng" dirty="0" smtClean="0">
                <a:latin typeface="Times New Roman" panose="02020603050405020304" pitchFamily="18" charset="0"/>
                <a:cs typeface="Times New Roman" panose="02020603050405020304" pitchFamily="18" charset="0"/>
              </a:rPr>
              <a:t>4. Doğum </a:t>
            </a:r>
            <a:r>
              <a:rPr lang="tr-TR" b="1" i="1" u="sng" dirty="0">
                <a:latin typeface="Times New Roman" panose="02020603050405020304" pitchFamily="18" charset="0"/>
                <a:cs typeface="Times New Roman" panose="02020603050405020304" pitchFamily="18" charset="0"/>
              </a:rPr>
              <a:t>ve ölüm raporları</a:t>
            </a:r>
            <a:endParaRPr lang="tr-TR" b="1" i="1"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619567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7A4919D0-F177-4BBA-9A0B-DBA69E2ED764}"/>
              </a:ext>
            </a:extLst>
          </p:cNvPr>
          <p:cNvSpPr>
            <a:spLocks noGrp="1"/>
          </p:cNvSpPr>
          <p:nvPr>
            <p:ph type="title"/>
          </p:nvPr>
        </p:nvSpPr>
        <p:spPr>
          <a:xfrm>
            <a:off x="1049886" y="398999"/>
            <a:ext cx="9720072" cy="1236370"/>
          </a:xfrm>
        </p:spPr>
        <p:txBody>
          <a:bodyPr rtlCol="0">
            <a:normAutofit/>
          </a:bodyPr>
          <a:lstStyle/>
          <a:p>
            <a:pPr algn="ctr"/>
            <a:r>
              <a:rPr lang="tr-TR" sz="3600" b="1" dirty="0">
                <a:latin typeface="Times New Roman" panose="02020603050405020304" pitchFamily="18" charset="0"/>
                <a:cs typeface="Times New Roman" panose="02020603050405020304" pitchFamily="18" charset="0"/>
              </a:rPr>
              <a:t>TIBBİ KAYIT VE HASTANE OTOMASYONU</a:t>
            </a:r>
            <a:endParaRPr lang="tr-TR" sz="3600" b="1" dirty="0">
              <a:latin typeface="Times New Roman" pitchFamily="18" charset="0"/>
              <a:cs typeface="Times New Roman" pitchFamily="18" charset="0"/>
            </a:endParaRPr>
          </a:p>
        </p:txBody>
      </p:sp>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72972" y="123092"/>
            <a:ext cx="1519028" cy="1512277"/>
          </a:xfrm>
          <a:prstGeom prst="rect">
            <a:avLst/>
          </a:prstGeom>
        </p:spPr>
      </p:pic>
      <p:sp>
        <p:nvSpPr>
          <p:cNvPr id="3" name="İçerik Yer Tutucusu 2"/>
          <p:cNvSpPr>
            <a:spLocks noGrp="1"/>
          </p:cNvSpPr>
          <p:nvPr>
            <p:ph idx="1"/>
          </p:nvPr>
        </p:nvSpPr>
        <p:spPr>
          <a:xfrm>
            <a:off x="1336431" y="1911276"/>
            <a:ext cx="10855569" cy="4946724"/>
          </a:xfrm>
        </p:spPr>
        <p:txBody>
          <a:bodyPr>
            <a:normAutofit/>
          </a:bodyPr>
          <a:lstStyle/>
          <a:p>
            <a:pPr marL="0" indent="0" algn="just">
              <a:lnSpc>
                <a:spcPct val="120000"/>
              </a:lnSpc>
              <a:buNone/>
            </a:pPr>
            <a:r>
              <a:rPr lang="tr-TR" b="1" i="1" u="sng" dirty="0" smtClean="0">
                <a:latin typeface="Times New Roman" panose="02020603050405020304" pitchFamily="18" charset="0"/>
                <a:cs typeface="Times New Roman" panose="02020603050405020304" pitchFamily="18" charset="0"/>
              </a:rPr>
              <a:t>5. Tıbbi </a:t>
            </a:r>
            <a:r>
              <a:rPr lang="tr-TR" b="1" i="1" u="sng" dirty="0">
                <a:latin typeface="Times New Roman" panose="02020603050405020304" pitchFamily="18" charset="0"/>
                <a:cs typeface="Times New Roman" panose="02020603050405020304" pitchFamily="18" charset="0"/>
              </a:rPr>
              <a:t>Bilimsel </a:t>
            </a:r>
            <a:r>
              <a:rPr lang="tr-TR" b="1" i="1" u="sng" dirty="0" smtClean="0">
                <a:latin typeface="Times New Roman" panose="02020603050405020304" pitchFamily="18" charset="0"/>
                <a:cs typeface="Times New Roman" panose="02020603050405020304" pitchFamily="18" charset="0"/>
              </a:rPr>
              <a:t>Raporlar:</a:t>
            </a:r>
          </a:p>
          <a:p>
            <a:pPr algn="just">
              <a:lnSpc>
                <a:spcPct val="120000"/>
              </a:lnSpc>
              <a:buFont typeface="Wingdings" panose="05000000000000000000" pitchFamily="2" charset="2"/>
              <a:buChar char="§"/>
            </a:pP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Değişik tıbbi bilimsel konularda inceleme ve araştırmalar sonucunda düzenlenen, klinik muayene ve gözlem bulgularını, laboratuvar ve görüntüleme sonuçlarını içeren ve doktorların yararlanması için düzenlenen raporlardır</a:t>
            </a:r>
            <a:r>
              <a:rPr lang="tr-TR" dirty="0" smtClean="0">
                <a:latin typeface="Times New Roman" panose="02020603050405020304" pitchFamily="18" charset="0"/>
                <a:cs typeface="Times New Roman" panose="02020603050405020304" pitchFamily="18" charset="0"/>
              </a:rPr>
              <a:t>.</a:t>
            </a:r>
          </a:p>
          <a:p>
            <a:pPr algn="just">
              <a:lnSpc>
                <a:spcPct val="120000"/>
              </a:lnSpc>
              <a:buFont typeface="Wingdings" panose="05000000000000000000" pitchFamily="2" charset="2"/>
              <a:buChar char="§"/>
            </a:pP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Bu raporlar aşağıdaki şekilde sınıflandırılmaktadır</a:t>
            </a:r>
            <a:r>
              <a:rPr lang="tr-TR" dirty="0" smtClean="0">
                <a:latin typeface="Times New Roman" panose="02020603050405020304" pitchFamily="18" charset="0"/>
                <a:cs typeface="Times New Roman" panose="02020603050405020304" pitchFamily="18" charset="0"/>
              </a:rPr>
              <a:t>.</a:t>
            </a:r>
          </a:p>
          <a:p>
            <a:pPr marL="457200" indent="-457200" algn="just">
              <a:lnSpc>
                <a:spcPct val="120000"/>
              </a:lnSpc>
              <a:buFont typeface="+mj-lt"/>
              <a:buAutoNum type="arabicPeriod"/>
            </a:pP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Görüntüleme </a:t>
            </a:r>
          </a:p>
          <a:p>
            <a:pPr marL="457200" indent="-457200" algn="just">
              <a:lnSpc>
                <a:spcPct val="120000"/>
              </a:lnSpc>
              <a:buFont typeface="+mj-lt"/>
              <a:buAutoNum type="arabicPeriod"/>
            </a:pPr>
            <a:r>
              <a:rPr lang="tr-TR" dirty="0" smtClean="0">
                <a:latin typeface="Times New Roman" panose="02020603050405020304" pitchFamily="18" charset="0"/>
                <a:cs typeface="Times New Roman" panose="02020603050405020304" pitchFamily="18" charset="0"/>
              </a:rPr>
              <a:t>Biyokimya </a:t>
            </a:r>
          </a:p>
          <a:p>
            <a:pPr marL="457200" indent="-457200" algn="just">
              <a:lnSpc>
                <a:spcPct val="120000"/>
              </a:lnSpc>
              <a:buFont typeface="+mj-lt"/>
              <a:buAutoNum type="arabicPeriod"/>
            </a:pPr>
            <a:r>
              <a:rPr lang="tr-TR" dirty="0" smtClean="0">
                <a:latin typeface="Times New Roman" panose="02020603050405020304" pitchFamily="18" charset="0"/>
                <a:cs typeface="Times New Roman" panose="02020603050405020304" pitchFamily="18" charset="0"/>
              </a:rPr>
              <a:t>Elektrokardiyografi-EKG </a:t>
            </a:r>
          </a:p>
          <a:p>
            <a:pPr marL="457200" indent="-457200" algn="just">
              <a:lnSpc>
                <a:spcPct val="120000"/>
              </a:lnSpc>
              <a:buFont typeface="+mj-lt"/>
              <a:buAutoNum type="arabicPeriod"/>
            </a:pPr>
            <a:r>
              <a:rPr lang="tr-TR" dirty="0" smtClean="0">
                <a:latin typeface="Times New Roman" panose="02020603050405020304" pitchFamily="18" charset="0"/>
                <a:cs typeface="Times New Roman" panose="02020603050405020304" pitchFamily="18" charset="0"/>
              </a:rPr>
              <a:t>Elektroansefalografi</a:t>
            </a:r>
            <a:r>
              <a:rPr lang="tr-TR" dirty="0">
                <a:latin typeface="Times New Roman" panose="02020603050405020304" pitchFamily="18" charset="0"/>
                <a:cs typeface="Times New Roman" panose="02020603050405020304" pitchFamily="18" charset="0"/>
              </a:rPr>
              <a:t>– EEG </a:t>
            </a:r>
          </a:p>
        </p:txBody>
      </p:sp>
      <p:sp>
        <p:nvSpPr>
          <p:cNvPr id="4" name="Metin kutusu 3"/>
          <p:cNvSpPr txBox="1"/>
          <p:nvPr/>
        </p:nvSpPr>
        <p:spPr>
          <a:xfrm>
            <a:off x="6682153" y="4572000"/>
            <a:ext cx="4595447" cy="2108269"/>
          </a:xfrm>
          <a:prstGeom prst="rect">
            <a:avLst/>
          </a:prstGeom>
          <a:noFill/>
        </p:spPr>
        <p:txBody>
          <a:bodyPr wrap="square" rtlCol="0">
            <a:spAutoFit/>
          </a:bodyPr>
          <a:lstStyle/>
          <a:p>
            <a:pPr lvl="0" algn="just" defTabSz="914400">
              <a:lnSpc>
                <a:spcPct val="120000"/>
              </a:lnSpc>
              <a:spcBef>
                <a:spcPts val="1200"/>
              </a:spcBef>
              <a:spcAft>
                <a:spcPts val="200"/>
              </a:spcAft>
              <a:buClr>
                <a:srgbClr val="1CADE4"/>
              </a:buClr>
              <a:buSzPct val="100000"/>
            </a:pPr>
            <a:r>
              <a:rPr lang="tr-TR" sz="2000" dirty="0" smtClean="0">
                <a:solidFill>
                  <a:prstClr val="black"/>
                </a:solidFill>
                <a:latin typeface="Times New Roman" panose="02020603050405020304" pitchFamily="18" charset="0"/>
                <a:cs typeface="Times New Roman" panose="02020603050405020304" pitchFamily="18" charset="0"/>
              </a:rPr>
              <a:t>5. Manyetik </a:t>
            </a:r>
            <a:r>
              <a:rPr lang="tr-TR" sz="2000" dirty="0">
                <a:solidFill>
                  <a:prstClr val="black"/>
                </a:solidFill>
                <a:latin typeface="Times New Roman" panose="02020603050405020304" pitchFamily="18" charset="0"/>
                <a:cs typeface="Times New Roman" panose="02020603050405020304" pitchFamily="18" charset="0"/>
              </a:rPr>
              <a:t>Rezonans– </a:t>
            </a:r>
            <a:r>
              <a:rPr lang="tr-TR" sz="2000" dirty="0" smtClean="0">
                <a:solidFill>
                  <a:prstClr val="black"/>
                </a:solidFill>
                <a:latin typeface="Times New Roman" panose="02020603050405020304" pitchFamily="18" charset="0"/>
                <a:cs typeface="Times New Roman" panose="02020603050405020304" pitchFamily="18" charset="0"/>
              </a:rPr>
              <a:t>MR</a:t>
            </a:r>
          </a:p>
          <a:p>
            <a:pPr lvl="0" algn="just" defTabSz="914400">
              <a:lnSpc>
                <a:spcPct val="120000"/>
              </a:lnSpc>
              <a:spcBef>
                <a:spcPts val="1200"/>
              </a:spcBef>
              <a:spcAft>
                <a:spcPts val="200"/>
              </a:spcAft>
              <a:buClr>
                <a:srgbClr val="1CADE4"/>
              </a:buClr>
              <a:buSzPct val="100000"/>
            </a:pPr>
            <a:r>
              <a:rPr lang="tr-TR" sz="2000" dirty="0" smtClean="0">
                <a:solidFill>
                  <a:prstClr val="black"/>
                </a:solidFill>
                <a:latin typeface="Times New Roman" panose="02020603050405020304" pitchFamily="18" charset="0"/>
                <a:cs typeface="Times New Roman" panose="02020603050405020304" pitchFamily="18" charset="0"/>
              </a:rPr>
              <a:t>6. Ultrason </a:t>
            </a:r>
            <a:endParaRPr lang="tr-TR" sz="2000" dirty="0">
              <a:solidFill>
                <a:prstClr val="black"/>
              </a:solidFill>
              <a:latin typeface="Times New Roman" panose="02020603050405020304" pitchFamily="18" charset="0"/>
              <a:cs typeface="Times New Roman" panose="02020603050405020304" pitchFamily="18" charset="0"/>
            </a:endParaRPr>
          </a:p>
          <a:p>
            <a:pPr lvl="0" algn="just" defTabSz="914400">
              <a:lnSpc>
                <a:spcPct val="120000"/>
              </a:lnSpc>
              <a:spcBef>
                <a:spcPts val="1200"/>
              </a:spcBef>
              <a:spcAft>
                <a:spcPts val="200"/>
              </a:spcAft>
              <a:buClr>
                <a:srgbClr val="1CADE4"/>
              </a:buClr>
              <a:buSzPct val="100000"/>
            </a:pPr>
            <a:r>
              <a:rPr lang="tr-TR" sz="2000" dirty="0" smtClean="0">
                <a:solidFill>
                  <a:prstClr val="black"/>
                </a:solidFill>
                <a:latin typeface="Times New Roman" panose="02020603050405020304" pitchFamily="18" charset="0"/>
                <a:cs typeface="Times New Roman" panose="02020603050405020304" pitchFamily="18" charset="0"/>
              </a:rPr>
              <a:t>7. Biyopsi</a:t>
            </a:r>
          </a:p>
          <a:p>
            <a:pPr lvl="0" algn="just" defTabSz="914400">
              <a:lnSpc>
                <a:spcPct val="120000"/>
              </a:lnSpc>
              <a:spcBef>
                <a:spcPts val="1200"/>
              </a:spcBef>
              <a:spcAft>
                <a:spcPts val="200"/>
              </a:spcAft>
              <a:buClr>
                <a:srgbClr val="1CADE4"/>
              </a:buClr>
              <a:buSzPct val="100000"/>
            </a:pPr>
            <a:r>
              <a:rPr lang="tr-TR" sz="2000" dirty="0" smtClean="0">
                <a:solidFill>
                  <a:prstClr val="black"/>
                </a:solidFill>
                <a:latin typeface="Times New Roman" panose="02020603050405020304" pitchFamily="18" charset="0"/>
                <a:cs typeface="Times New Roman" panose="02020603050405020304" pitchFamily="18" charset="0"/>
              </a:rPr>
              <a:t>8. </a:t>
            </a:r>
            <a:r>
              <a:rPr lang="tr-TR" sz="2000" dirty="0">
                <a:solidFill>
                  <a:prstClr val="black"/>
                </a:solidFill>
                <a:latin typeface="Times New Roman" panose="02020603050405020304" pitchFamily="18" charset="0"/>
                <a:cs typeface="Times New Roman" panose="02020603050405020304" pitchFamily="18" charset="0"/>
              </a:rPr>
              <a:t>Patoloji raporlardır.</a:t>
            </a:r>
            <a:endParaRPr lang="tr-TR" sz="2000" b="1"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428165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7A4919D0-F177-4BBA-9A0B-DBA69E2ED764}"/>
              </a:ext>
            </a:extLst>
          </p:cNvPr>
          <p:cNvSpPr>
            <a:spLocks noGrp="1"/>
          </p:cNvSpPr>
          <p:nvPr>
            <p:ph type="title"/>
          </p:nvPr>
        </p:nvSpPr>
        <p:spPr>
          <a:xfrm>
            <a:off x="1049886" y="398999"/>
            <a:ext cx="9720072" cy="1236370"/>
          </a:xfrm>
        </p:spPr>
        <p:txBody>
          <a:bodyPr rtlCol="0">
            <a:normAutofit/>
          </a:bodyPr>
          <a:lstStyle/>
          <a:p>
            <a:pPr algn="ctr"/>
            <a:r>
              <a:rPr lang="tr-TR" sz="3600" b="1" dirty="0">
                <a:latin typeface="Times New Roman" panose="02020603050405020304" pitchFamily="18" charset="0"/>
                <a:cs typeface="Times New Roman" panose="02020603050405020304" pitchFamily="18" charset="0"/>
              </a:rPr>
              <a:t>TIBBİ KAYIT VE HASTANE OTOMASYONU</a:t>
            </a:r>
            <a:endParaRPr lang="tr-TR" sz="3600" b="1" dirty="0">
              <a:latin typeface="Times New Roman" pitchFamily="18" charset="0"/>
              <a:cs typeface="Times New Roman" pitchFamily="18" charset="0"/>
            </a:endParaRPr>
          </a:p>
        </p:txBody>
      </p:sp>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72972" y="123092"/>
            <a:ext cx="1519028" cy="1512277"/>
          </a:xfrm>
          <a:prstGeom prst="rect">
            <a:avLst/>
          </a:prstGeom>
        </p:spPr>
      </p:pic>
      <p:sp>
        <p:nvSpPr>
          <p:cNvPr id="3" name="İçerik Yer Tutucusu 2"/>
          <p:cNvSpPr>
            <a:spLocks noGrp="1"/>
          </p:cNvSpPr>
          <p:nvPr>
            <p:ph idx="1"/>
          </p:nvPr>
        </p:nvSpPr>
        <p:spPr>
          <a:xfrm>
            <a:off x="492368" y="1911276"/>
            <a:ext cx="11699631" cy="4946724"/>
          </a:xfrm>
        </p:spPr>
        <p:txBody>
          <a:bodyPr>
            <a:normAutofit fontScale="92500"/>
          </a:bodyPr>
          <a:lstStyle/>
          <a:p>
            <a:pPr algn="just">
              <a:lnSpc>
                <a:spcPct val="120000"/>
              </a:lnSpc>
              <a:buFont typeface="Arial" pitchFamily="34" charset="0"/>
              <a:buChar char="•"/>
            </a:pPr>
            <a:r>
              <a:rPr lang="tr-TR" b="1" i="1" u="sng" dirty="0" smtClean="0">
                <a:latin typeface="Times New Roman" panose="02020603050405020304" pitchFamily="18" charset="0"/>
                <a:cs typeface="Times New Roman" panose="02020603050405020304" pitchFamily="18" charset="0"/>
              </a:rPr>
              <a:t>Tıbbi- </a:t>
            </a:r>
            <a:r>
              <a:rPr lang="tr-TR" b="1" i="1" u="sng" dirty="0">
                <a:latin typeface="Times New Roman" panose="02020603050405020304" pitchFamily="18" charset="0"/>
                <a:cs typeface="Times New Roman" panose="02020603050405020304" pitchFamily="18" charset="0"/>
              </a:rPr>
              <a:t>Adli </a:t>
            </a:r>
            <a:r>
              <a:rPr lang="tr-TR" b="1" i="1" u="sng" dirty="0" smtClean="0">
                <a:latin typeface="Times New Roman" panose="02020603050405020304" pitchFamily="18" charset="0"/>
                <a:cs typeface="Times New Roman" panose="02020603050405020304" pitchFamily="18" charset="0"/>
              </a:rPr>
              <a:t>Raporlar:</a:t>
            </a:r>
          </a:p>
          <a:p>
            <a:pPr algn="just">
              <a:lnSpc>
                <a:spcPct val="120000"/>
              </a:lnSpc>
              <a:buFont typeface="Wingdings" panose="05000000000000000000" pitchFamily="2" charset="2"/>
              <a:buChar char="ü"/>
            </a:pP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Sağlık kurumlarında tanısı koyulan hastalığa ilişkin düzenlenen rapor olup hastanın sağlık durumunu, istirahat gerektirip gerektirmediğini, hastalığın belirlendiği zamanı ve düzeyini ifade etmektedir. </a:t>
            </a:r>
            <a:endParaRPr lang="tr-TR" dirty="0" smtClean="0">
              <a:latin typeface="Times New Roman" panose="02020603050405020304" pitchFamily="18" charset="0"/>
              <a:cs typeface="Times New Roman" panose="02020603050405020304" pitchFamily="18" charset="0"/>
            </a:endParaRPr>
          </a:p>
          <a:p>
            <a:pPr algn="just">
              <a:lnSpc>
                <a:spcPct val="120000"/>
              </a:lnSpc>
              <a:buFont typeface="Wingdings" panose="05000000000000000000" pitchFamily="2" charset="2"/>
              <a:buChar char="ü"/>
            </a:pPr>
            <a:r>
              <a:rPr lang="tr-TR" dirty="0" smtClean="0">
                <a:latin typeface="Times New Roman" panose="02020603050405020304" pitchFamily="18" charset="0"/>
                <a:cs typeface="Times New Roman" panose="02020603050405020304" pitchFamily="18" charset="0"/>
              </a:rPr>
              <a:t>Hastalıkla </a:t>
            </a:r>
            <a:r>
              <a:rPr lang="tr-TR" dirty="0">
                <a:latin typeface="Times New Roman" panose="02020603050405020304" pitchFamily="18" charset="0"/>
                <a:cs typeface="Times New Roman" panose="02020603050405020304" pitchFamily="18" charset="0"/>
              </a:rPr>
              <a:t>ilgili verilen raporlar şunlardır</a:t>
            </a:r>
            <a:r>
              <a:rPr lang="tr-TR" dirty="0" smtClean="0">
                <a:latin typeface="Times New Roman" panose="02020603050405020304" pitchFamily="18" charset="0"/>
                <a:cs typeface="Times New Roman" panose="02020603050405020304" pitchFamily="18" charset="0"/>
              </a:rPr>
              <a:t>.</a:t>
            </a:r>
          </a:p>
          <a:p>
            <a:pPr algn="just">
              <a:lnSpc>
                <a:spcPct val="120000"/>
              </a:lnSpc>
              <a:buFont typeface="Wingdings" panose="05000000000000000000" pitchFamily="2" charset="2"/>
              <a:buChar char="ü"/>
            </a:pPr>
            <a:r>
              <a:rPr lang="tr-TR" dirty="0" smtClean="0">
                <a:latin typeface="Times New Roman" panose="02020603050405020304" pitchFamily="18" charset="0"/>
                <a:cs typeface="Times New Roman" panose="02020603050405020304" pitchFamily="18" charset="0"/>
              </a:rPr>
              <a:t> </a:t>
            </a:r>
            <a:r>
              <a:rPr lang="tr-TR" b="1" i="1" u="sng" dirty="0">
                <a:latin typeface="Times New Roman" panose="02020603050405020304" pitchFamily="18" charset="0"/>
                <a:cs typeface="Times New Roman" panose="02020603050405020304" pitchFamily="18" charset="0"/>
              </a:rPr>
              <a:t>İstirahat Raporları </a:t>
            </a:r>
            <a:r>
              <a:rPr lang="tr-TR" dirty="0" smtClean="0">
                <a:latin typeface="Times New Roman" panose="02020603050405020304" pitchFamily="18" charset="0"/>
                <a:cs typeface="Times New Roman" panose="02020603050405020304" pitchFamily="18" charset="0"/>
              </a:rPr>
              <a:t>:Memur </a:t>
            </a:r>
            <a:r>
              <a:rPr lang="tr-TR" dirty="0">
                <a:latin typeface="Times New Roman" panose="02020603050405020304" pitchFamily="18" charset="0"/>
                <a:cs typeface="Times New Roman" panose="02020603050405020304" pitchFamily="18" charset="0"/>
              </a:rPr>
              <a:t>ve işçilerin kendi veya sevk edildikleri kurumlardaki doktorlar ya da sağlık kurulları tarafından verilen ve ne zaman istirahat etmesi gerektiğini belirten belgedir. </a:t>
            </a:r>
            <a:endParaRPr lang="tr-TR" dirty="0" smtClean="0">
              <a:latin typeface="Times New Roman" panose="02020603050405020304" pitchFamily="18" charset="0"/>
              <a:cs typeface="Times New Roman" panose="02020603050405020304" pitchFamily="18" charset="0"/>
            </a:endParaRPr>
          </a:p>
          <a:p>
            <a:pPr algn="just">
              <a:lnSpc>
                <a:spcPct val="120000"/>
              </a:lnSpc>
              <a:buFont typeface="Wingdings" panose="05000000000000000000" pitchFamily="2" charset="2"/>
              <a:buChar char="ü"/>
            </a:pPr>
            <a:r>
              <a:rPr lang="tr-TR" dirty="0" smtClean="0">
                <a:latin typeface="Times New Roman" panose="02020603050405020304" pitchFamily="18" charset="0"/>
                <a:cs typeface="Times New Roman" panose="02020603050405020304" pitchFamily="18" charset="0"/>
              </a:rPr>
              <a:t>SGK </a:t>
            </a:r>
            <a:r>
              <a:rPr lang="tr-TR" dirty="0">
                <a:latin typeface="Times New Roman" panose="02020603050405020304" pitchFamily="18" charset="0"/>
                <a:cs typeface="Times New Roman" panose="02020603050405020304" pitchFamily="18" charset="0"/>
              </a:rPr>
              <a:t>tarafından yayınlanan Sağlık Uygulama Tebliği’nde (SUT) istirahat raporlarının düzenleme şartları belirtilmiştir. </a:t>
            </a:r>
            <a:endParaRPr lang="tr-TR" dirty="0" smtClean="0">
              <a:latin typeface="Times New Roman" panose="02020603050405020304" pitchFamily="18" charset="0"/>
              <a:cs typeface="Times New Roman" panose="02020603050405020304" pitchFamily="18" charset="0"/>
            </a:endParaRPr>
          </a:p>
          <a:p>
            <a:pPr algn="just">
              <a:lnSpc>
                <a:spcPct val="120000"/>
              </a:lnSpc>
              <a:buFont typeface="Wingdings" panose="05000000000000000000" pitchFamily="2" charset="2"/>
              <a:buChar char="ü"/>
            </a:pPr>
            <a:r>
              <a:rPr lang="tr-TR" dirty="0" smtClean="0">
                <a:latin typeface="Times New Roman" panose="02020603050405020304" pitchFamily="18" charset="0"/>
                <a:cs typeface="Times New Roman" panose="02020603050405020304" pitchFamily="18" charset="0"/>
              </a:rPr>
              <a:t>Sigortalılara </a:t>
            </a:r>
            <a:r>
              <a:rPr lang="tr-TR" dirty="0">
                <a:latin typeface="Times New Roman" panose="02020603050405020304" pitchFamily="18" charset="0"/>
                <a:cs typeface="Times New Roman" panose="02020603050405020304" pitchFamily="18" charset="0"/>
              </a:rPr>
              <a:t>istirahat raporu bir defada en çok 10 gün olup, 20 günden fazla olanlar ise sağlık kurulunca verilmektedir.</a:t>
            </a:r>
            <a:endParaRPr lang="tr-T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52028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7A4919D0-F177-4BBA-9A0B-DBA69E2ED764}"/>
              </a:ext>
            </a:extLst>
          </p:cNvPr>
          <p:cNvSpPr>
            <a:spLocks noGrp="1"/>
          </p:cNvSpPr>
          <p:nvPr>
            <p:ph type="title"/>
          </p:nvPr>
        </p:nvSpPr>
        <p:spPr>
          <a:xfrm>
            <a:off x="1049886" y="398999"/>
            <a:ext cx="9720072" cy="1236370"/>
          </a:xfrm>
        </p:spPr>
        <p:txBody>
          <a:bodyPr rtlCol="0">
            <a:normAutofit/>
          </a:bodyPr>
          <a:lstStyle/>
          <a:p>
            <a:pPr algn="ctr"/>
            <a:r>
              <a:rPr lang="tr-TR" sz="3600" b="1" dirty="0">
                <a:latin typeface="Times New Roman" panose="02020603050405020304" pitchFamily="18" charset="0"/>
                <a:cs typeface="Times New Roman" panose="02020603050405020304" pitchFamily="18" charset="0"/>
              </a:rPr>
              <a:t>TIBBİ KAYIT VE HASTANE OTOMASYONU</a:t>
            </a:r>
            <a:endParaRPr lang="tr-TR" sz="3600" b="1" dirty="0">
              <a:latin typeface="Times New Roman" pitchFamily="18" charset="0"/>
              <a:cs typeface="Times New Roman" pitchFamily="18" charset="0"/>
            </a:endParaRPr>
          </a:p>
        </p:txBody>
      </p:sp>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72972" y="123092"/>
            <a:ext cx="1519028" cy="1512277"/>
          </a:xfrm>
          <a:prstGeom prst="rect">
            <a:avLst/>
          </a:prstGeom>
        </p:spPr>
      </p:pic>
      <p:sp>
        <p:nvSpPr>
          <p:cNvPr id="3" name="İçerik Yer Tutucusu 2"/>
          <p:cNvSpPr>
            <a:spLocks noGrp="1"/>
          </p:cNvSpPr>
          <p:nvPr>
            <p:ph idx="1"/>
          </p:nvPr>
        </p:nvSpPr>
        <p:spPr>
          <a:xfrm>
            <a:off x="328246" y="1635370"/>
            <a:ext cx="11863754" cy="5222630"/>
          </a:xfrm>
        </p:spPr>
        <p:txBody>
          <a:bodyPr>
            <a:normAutofit/>
          </a:bodyPr>
          <a:lstStyle/>
          <a:p>
            <a:pPr algn="just">
              <a:lnSpc>
                <a:spcPct val="120000"/>
              </a:lnSpc>
              <a:buFont typeface="Arial" pitchFamily="34" charset="0"/>
              <a:buChar char="•"/>
            </a:pPr>
            <a:r>
              <a:rPr lang="tr-TR" sz="2400" b="1" i="1" u="sng" dirty="0">
                <a:latin typeface="Times New Roman" panose="02020603050405020304" pitchFamily="18" charset="0"/>
                <a:cs typeface="Times New Roman" panose="02020603050405020304" pitchFamily="18" charset="0"/>
              </a:rPr>
              <a:t>İlaç ve tıbbi malzeme kullanım raporları </a:t>
            </a:r>
          </a:p>
          <a:p>
            <a:pPr algn="just">
              <a:lnSpc>
                <a:spcPct val="120000"/>
              </a:lnSpc>
              <a:buFont typeface="Arial" pitchFamily="34" charset="0"/>
              <a:buChar char="•"/>
            </a:pP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Sağlık raporuna bağlı ve katılım payından muaf ilaçlar için hazırlanmaktadır</a:t>
            </a:r>
            <a:r>
              <a:rPr lang="tr-TR" dirty="0" smtClean="0">
                <a:latin typeface="Times New Roman" panose="02020603050405020304" pitchFamily="18" charset="0"/>
                <a:cs typeface="Times New Roman" panose="02020603050405020304" pitchFamily="18" charset="0"/>
              </a:rPr>
              <a:t>.</a:t>
            </a:r>
          </a:p>
          <a:p>
            <a:pPr algn="just">
              <a:lnSpc>
                <a:spcPct val="120000"/>
              </a:lnSpc>
              <a:buFont typeface="Arial" pitchFamily="34" charset="0"/>
              <a:buChar char="•"/>
            </a:pP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Uzman düzeyinde poliklinik hizmeti veren kamu ve özel hastanelerde </a:t>
            </a:r>
            <a:r>
              <a:rPr lang="tr-TR" dirty="0" err="1">
                <a:latin typeface="Times New Roman" panose="02020603050405020304" pitchFamily="18" charset="0"/>
                <a:cs typeface="Times New Roman" panose="02020603050405020304" pitchFamily="18" charset="0"/>
              </a:rPr>
              <a:t>SUT’a</a:t>
            </a:r>
            <a:r>
              <a:rPr lang="tr-TR" dirty="0">
                <a:latin typeface="Times New Roman" panose="02020603050405020304" pitchFamily="18" charset="0"/>
                <a:cs typeface="Times New Roman" panose="02020603050405020304" pitchFamily="18" charset="0"/>
              </a:rPr>
              <a:t> göre hazırlanmaktadır. </a:t>
            </a:r>
            <a:endParaRPr lang="tr-TR" dirty="0" smtClean="0">
              <a:latin typeface="Times New Roman" panose="02020603050405020304" pitchFamily="18" charset="0"/>
              <a:cs typeface="Times New Roman" panose="02020603050405020304" pitchFamily="18" charset="0"/>
            </a:endParaRPr>
          </a:p>
          <a:p>
            <a:pPr algn="just">
              <a:lnSpc>
                <a:spcPct val="120000"/>
              </a:lnSpc>
              <a:buFont typeface="Arial" pitchFamily="34" charset="0"/>
              <a:buChar char="•"/>
            </a:pP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Otomasyona uygun olan sağlık kurumlarında yazılmaktadır. Ülkemizde </a:t>
            </a:r>
            <a:r>
              <a:rPr lang="tr-TR" dirty="0" smtClean="0">
                <a:latin typeface="Times New Roman" panose="02020603050405020304" pitchFamily="18" charset="0"/>
                <a:cs typeface="Times New Roman" panose="02020603050405020304" pitchFamily="18" charset="0"/>
              </a:rPr>
              <a:t>e-rapor </a:t>
            </a:r>
            <a:r>
              <a:rPr lang="tr-TR" dirty="0">
                <a:latin typeface="Times New Roman" panose="02020603050405020304" pitchFamily="18" charset="0"/>
                <a:cs typeface="Times New Roman" panose="02020603050405020304" pitchFamily="18" charset="0"/>
              </a:rPr>
              <a:t>uygulaması 01.11.2010 tarihi itibarıyla başlamış olup ilaç raporları MEDULA sistemini kullanan 2. ve 3.basamak sağlık hizmeti sunucuları tarafından elektronik ortamda gönderilmektedir. </a:t>
            </a:r>
            <a:endParaRPr lang="tr-TR" dirty="0" smtClean="0">
              <a:latin typeface="Times New Roman" panose="02020603050405020304" pitchFamily="18" charset="0"/>
              <a:cs typeface="Times New Roman" panose="02020603050405020304" pitchFamily="18" charset="0"/>
            </a:endParaRPr>
          </a:p>
          <a:p>
            <a:pPr algn="just">
              <a:lnSpc>
                <a:spcPct val="120000"/>
              </a:lnSpc>
              <a:buFont typeface="Arial" pitchFamily="34" charset="0"/>
              <a:buChar char="•"/>
            </a:pP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E-Rapor uygulamasında rapor onaylama yetkisi başhekimlikçe görevlendirilen personeller tarafından yapılmaktadır</a:t>
            </a:r>
            <a:r>
              <a:rPr lang="tr-TR" dirty="0" smtClean="0">
                <a:latin typeface="Times New Roman" panose="02020603050405020304" pitchFamily="18" charset="0"/>
                <a:cs typeface="Times New Roman" panose="02020603050405020304" pitchFamily="18" charset="0"/>
              </a:rPr>
              <a:t>.</a:t>
            </a:r>
          </a:p>
          <a:p>
            <a:pPr algn="just">
              <a:lnSpc>
                <a:spcPct val="120000"/>
              </a:lnSpc>
              <a:buFont typeface="Arial" pitchFamily="34" charset="0"/>
              <a:buChar char="•"/>
            </a:pPr>
            <a:r>
              <a:rPr lang="tr-TR" dirty="0">
                <a:latin typeface="Times New Roman" panose="02020603050405020304" pitchFamily="18" charset="0"/>
                <a:cs typeface="Times New Roman" panose="02020603050405020304" pitchFamily="18" charset="0"/>
              </a:rPr>
              <a:t>MEDULA sisteminde onaylanan raporların, sağlık hizmeti verenler tarafından silinmesine veya düzeltilmesine izin verilmemektedir.</a:t>
            </a:r>
            <a:endParaRPr lang="tr-T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22811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7A4919D0-F177-4BBA-9A0B-DBA69E2ED764}"/>
              </a:ext>
            </a:extLst>
          </p:cNvPr>
          <p:cNvSpPr>
            <a:spLocks noGrp="1"/>
          </p:cNvSpPr>
          <p:nvPr>
            <p:ph type="title"/>
          </p:nvPr>
        </p:nvSpPr>
        <p:spPr>
          <a:xfrm>
            <a:off x="1049886" y="398999"/>
            <a:ext cx="9720072" cy="1236370"/>
          </a:xfrm>
        </p:spPr>
        <p:txBody>
          <a:bodyPr rtlCol="0">
            <a:normAutofit/>
          </a:bodyPr>
          <a:lstStyle/>
          <a:p>
            <a:pPr algn="ctr"/>
            <a:r>
              <a:rPr lang="tr-TR" sz="3600" b="1" dirty="0">
                <a:latin typeface="Times New Roman" panose="02020603050405020304" pitchFamily="18" charset="0"/>
                <a:cs typeface="Times New Roman" panose="02020603050405020304" pitchFamily="18" charset="0"/>
              </a:rPr>
              <a:t>TIBBİ KAYIT VE HASTANE OTOMASYONU</a:t>
            </a:r>
            <a:endParaRPr lang="tr-TR" sz="3600" b="1" dirty="0">
              <a:latin typeface="Times New Roman" pitchFamily="18" charset="0"/>
              <a:cs typeface="Times New Roman" pitchFamily="18" charset="0"/>
            </a:endParaRPr>
          </a:p>
        </p:txBody>
      </p:sp>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72972" y="123092"/>
            <a:ext cx="1519028" cy="1512277"/>
          </a:xfrm>
          <a:prstGeom prst="rect">
            <a:avLst/>
          </a:prstGeom>
        </p:spPr>
      </p:pic>
      <p:sp>
        <p:nvSpPr>
          <p:cNvPr id="3" name="İçerik Yer Tutucusu 2"/>
          <p:cNvSpPr>
            <a:spLocks noGrp="1"/>
          </p:cNvSpPr>
          <p:nvPr>
            <p:ph idx="1"/>
          </p:nvPr>
        </p:nvSpPr>
        <p:spPr>
          <a:xfrm>
            <a:off x="679938" y="1635369"/>
            <a:ext cx="11512062" cy="5222631"/>
          </a:xfrm>
        </p:spPr>
        <p:txBody>
          <a:bodyPr>
            <a:normAutofit lnSpcReduction="10000"/>
          </a:bodyPr>
          <a:lstStyle/>
          <a:p>
            <a:pPr algn="just">
              <a:lnSpc>
                <a:spcPct val="120000"/>
              </a:lnSpc>
              <a:buFont typeface="Arial" pitchFamily="34" charset="0"/>
              <a:buChar char="•"/>
            </a:pP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Değiştirilmesi gereken e-raporlar hastaneler tarafından silinip düzeltilebilmektedir. </a:t>
            </a:r>
            <a:endParaRPr lang="tr-TR" dirty="0" smtClean="0">
              <a:latin typeface="Times New Roman" panose="02020603050405020304" pitchFamily="18" charset="0"/>
              <a:cs typeface="Times New Roman" panose="02020603050405020304" pitchFamily="18" charset="0"/>
            </a:endParaRPr>
          </a:p>
          <a:p>
            <a:pPr algn="just">
              <a:lnSpc>
                <a:spcPct val="120000"/>
              </a:lnSpc>
              <a:buFont typeface="Arial" pitchFamily="34" charset="0"/>
              <a:buChar char="•"/>
            </a:pP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Otomasyonun bulunmadığı kurum ve kuruluşlarda matbu olarak bulunan ilaç kullanım raporu ilgili poliklinik uzmanı tarafından düzenlenmektedir</a:t>
            </a:r>
            <a:r>
              <a:rPr lang="tr-TR" dirty="0" smtClean="0">
                <a:latin typeface="Times New Roman" panose="02020603050405020304" pitchFamily="18" charset="0"/>
                <a:cs typeface="Times New Roman" panose="02020603050405020304" pitchFamily="18" charset="0"/>
              </a:rPr>
              <a:t>.</a:t>
            </a:r>
          </a:p>
          <a:p>
            <a:pPr algn="just">
              <a:lnSpc>
                <a:spcPct val="120000"/>
              </a:lnSpc>
              <a:buFont typeface="Arial" pitchFamily="34" charset="0"/>
              <a:buChar char="•"/>
            </a:pPr>
            <a:r>
              <a:rPr lang="tr-TR" dirty="0" smtClean="0">
                <a:latin typeface="Times New Roman" panose="02020603050405020304" pitchFamily="18" charset="0"/>
                <a:cs typeface="Times New Roman" panose="02020603050405020304" pitchFamily="18" charset="0"/>
              </a:rPr>
              <a:t> </a:t>
            </a:r>
            <a:r>
              <a:rPr lang="tr-TR" sz="2400" b="1" i="1" u="sng" dirty="0">
                <a:latin typeface="Times New Roman" panose="02020603050405020304" pitchFamily="18" charset="0"/>
                <a:cs typeface="Times New Roman" panose="02020603050405020304" pitchFamily="18" charset="0"/>
              </a:rPr>
              <a:t>İlaç kullanım ve muafiyet raporlarının düzenlenmesinde dikkat edilmesi gereken noktalar</a:t>
            </a:r>
            <a:r>
              <a:rPr lang="tr-TR" dirty="0">
                <a:latin typeface="Times New Roman" panose="02020603050405020304" pitchFamily="18" charset="0"/>
                <a:cs typeface="Times New Roman" panose="02020603050405020304" pitchFamily="18" charset="0"/>
              </a:rPr>
              <a:t> </a:t>
            </a:r>
            <a:endParaRPr lang="tr-TR" dirty="0" smtClean="0">
              <a:latin typeface="Times New Roman" panose="02020603050405020304" pitchFamily="18" charset="0"/>
              <a:cs typeface="Times New Roman" panose="02020603050405020304" pitchFamily="18" charset="0"/>
            </a:endParaRPr>
          </a:p>
          <a:p>
            <a:pPr algn="just">
              <a:lnSpc>
                <a:spcPct val="120000"/>
              </a:lnSpc>
              <a:buFont typeface="Arial" pitchFamily="34" charset="0"/>
              <a:buChar char="•"/>
            </a:pP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Bilgiler eksiksiz olmalıdır</a:t>
            </a:r>
            <a:r>
              <a:rPr lang="tr-TR" dirty="0" smtClean="0">
                <a:latin typeface="Times New Roman" panose="02020603050405020304" pitchFamily="18" charset="0"/>
                <a:cs typeface="Times New Roman" panose="02020603050405020304" pitchFamily="18" charset="0"/>
              </a:rPr>
              <a:t>.</a:t>
            </a:r>
          </a:p>
          <a:p>
            <a:pPr algn="just">
              <a:lnSpc>
                <a:spcPct val="120000"/>
              </a:lnSpc>
              <a:buFont typeface="Arial" pitchFamily="34" charset="0"/>
              <a:buChar char="•"/>
            </a:pPr>
            <a:r>
              <a:rPr lang="tr-TR" dirty="0" smtClean="0">
                <a:latin typeface="Times New Roman" panose="02020603050405020304" pitchFamily="18" charset="0"/>
                <a:cs typeface="Times New Roman" panose="02020603050405020304" pitchFamily="18" charset="0"/>
              </a:rPr>
              <a:t>T.C</a:t>
            </a:r>
            <a:r>
              <a:rPr lang="tr-TR" dirty="0">
                <a:latin typeface="Times New Roman" panose="02020603050405020304" pitchFamily="18" charset="0"/>
                <a:cs typeface="Times New Roman" panose="02020603050405020304" pitchFamily="18" charset="0"/>
              </a:rPr>
              <a:t>. kimlik numarası girilmelidir. </a:t>
            </a:r>
            <a:endParaRPr lang="tr-TR" dirty="0" smtClean="0">
              <a:latin typeface="Times New Roman" panose="02020603050405020304" pitchFamily="18" charset="0"/>
              <a:cs typeface="Times New Roman" panose="02020603050405020304" pitchFamily="18" charset="0"/>
            </a:endParaRPr>
          </a:p>
          <a:p>
            <a:pPr algn="just">
              <a:lnSpc>
                <a:spcPct val="120000"/>
              </a:lnSpc>
              <a:buFont typeface="Arial" pitchFamily="34" charset="0"/>
              <a:buChar char="•"/>
            </a:pPr>
            <a:r>
              <a:rPr lang="tr-TR" dirty="0" smtClean="0">
                <a:latin typeface="Times New Roman" panose="02020603050405020304" pitchFamily="18" charset="0"/>
                <a:cs typeface="Times New Roman" panose="02020603050405020304" pitchFamily="18" charset="0"/>
              </a:rPr>
              <a:t>Teşhis </a:t>
            </a:r>
            <a:r>
              <a:rPr lang="tr-TR" dirty="0">
                <a:latin typeface="Times New Roman" panose="02020603050405020304" pitchFamily="18" charset="0"/>
                <a:cs typeface="Times New Roman" panose="02020603050405020304" pitchFamily="18" charset="0"/>
              </a:rPr>
              <a:t>ve ICD–10 kodu yer almalıdır. </a:t>
            </a:r>
            <a:endParaRPr lang="tr-TR" dirty="0" smtClean="0">
              <a:latin typeface="Times New Roman" panose="02020603050405020304" pitchFamily="18" charset="0"/>
              <a:cs typeface="Times New Roman" panose="02020603050405020304" pitchFamily="18" charset="0"/>
            </a:endParaRPr>
          </a:p>
          <a:p>
            <a:pPr algn="just">
              <a:lnSpc>
                <a:spcPct val="120000"/>
              </a:lnSpc>
              <a:buFont typeface="Arial" pitchFamily="34" charset="0"/>
              <a:buChar char="•"/>
            </a:pP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İlaç dozları belirtilmelidir. </a:t>
            </a:r>
            <a:endParaRPr lang="tr-TR" dirty="0" smtClean="0">
              <a:latin typeface="Times New Roman" panose="02020603050405020304" pitchFamily="18" charset="0"/>
              <a:cs typeface="Times New Roman" panose="02020603050405020304" pitchFamily="18" charset="0"/>
            </a:endParaRPr>
          </a:p>
          <a:p>
            <a:pPr algn="just">
              <a:lnSpc>
                <a:spcPct val="120000"/>
              </a:lnSpc>
              <a:buFont typeface="Arial" pitchFamily="34" charset="0"/>
              <a:buChar char="•"/>
            </a:pPr>
            <a:r>
              <a:rPr lang="tr-TR" dirty="0" smtClean="0">
                <a:latin typeface="Times New Roman" panose="02020603050405020304" pitchFamily="18" charset="0"/>
                <a:cs typeface="Times New Roman" panose="02020603050405020304" pitchFamily="18" charset="0"/>
              </a:rPr>
              <a:t>Teşhis </a:t>
            </a:r>
            <a:r>
              <a:rPr lang="tr-TR" dirty="0">
                <a:latin typeface="Times New Roman" panose="02020603050405020304" pitchFamily="18" charset="0"/>
                <a:cs typeface="Times New Roman" panose="02020603050405020304" pitchFamily="18" charset="0"/>
              </a:rPr>
              <a:t>ve etken maddenin isminde kısaltma yapılmamalıdır. </a:t>
            </a:r>
            <a:endParaRPr lang="tr-TR"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21350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7A4919D0-F177-4BBA-9A0B-DBA69E2ED764}"/>
              </a:ext>
            </a:extLst>
          </p:cNvPr>
          <p:cNvSpPr>
            <a:spLocks noGrp="1"/>
          </p:cNvSpPr>
          <p:nvPr>
            <p:ph type="title"/>
          </p:nvPr>
        </p:nvSpPr>
        <p:spPr>
          <a:xfrm>
            <a:off x="1049886" y="398999"/>
            <a:ext cx="9720072" cy="1236370"/>
          </a:xfrm>
        </p:spPr>
        <p:txBody>
          <a:bodyPr rtlCol="0">
            <a:normAutofit/>
          </a:bodyPr>
          <a:lstStyle/>
          <a:p>
            <a:pPr algn="ctr"/>
            <a:r>
              <a:rPr lang="tr-TR" sz="3600" b="1" dirty="0">
                <a:latin typeface="Times New Roman" panose="02020603050405020304" pitchFamily="18" charset="0"/>
                <a:cs typeface="Times New Roman" panose="02020603050405020304" pitchFamily="18" charset="0"/>
              </a:rPr>
              <a:t>TIBBİ KAYIT VE HASTANE OTOMASYONU</a:t>
            </a:r>
            <a:endParaRPr lang="tr-TR" sz="3600" b="1" dirty="0">
              <a:latin typeface="Times New Roman" pitchFamily="18" charset="0"/>
              <a:cs typeface="Times New Roman" pitchFamily="18" charset="0"/>
            </a:endParaRPr>
          </a:p>
        </p:txBody>
      </p:sp>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72972" y="123092"/>
            <a:ext cx="1519028" cy="1512277"/>
          </a:xfrm>
          <a:prstGeom prst="rect">
            <a:avLst/>
          </a:prstGeom>
        </p:spPr>
      </p:pic>
      <p:sp>
        <p:nvSpPr>
          <p:cNvPr id="3" name="İçerik Yer Tutucusu 2"/>
          <p:cNvSpPr>
            <a:spLocks noGrp="1"/>
          </p:cNvSpPr>
          <p:nvPr>
            <p:ph idx="1"/>
          </p:nvPr>
        </p:nvSpPr>
        <p:spPr>
          <a:xfrm>
            <a:off x="515814" y="1911276"/>
            <a:ext cx="11676185" cy="4946724"/>
          </a:xfrm>
        </p:spPr>
        <p:txBody>
          <a:bodyPr>
            <a:normAutofit/>
          </a:bodyPr>
          <a:lstStyle/>
          <a:p>
            <a:pPr lvl="0" algn="just">
              <a:lnSpc>
                <a:spcPct val="120000"/>
              </a:lnSpc>
              <a:buClr>
                <a:srgbClr val="1CADE4"/>
              </a:buClr>
              <a:buFont typeface="Arial" pitchFamily="34" charset="0"/>
              <a:buChar char="•"/>
            </a:pPr>
            <a:r>
              <a:rPr lang="tr-TR" dirty="0">
                <a:solidFill>
                  <a:prstClr val="black"/>
                </a:solidFill>
                <a:latin typeface="Times New Roman" panose="02020603050405020304" pitchFamily="18" charset="0"/>
                <a:cs typeface="Times New Roman" panose="02020603050405020304" pitchFamily="18" charset="0"/>
              </a:rPr>
              <a:t> </a:t>
            </a:r>
            <a:r>
              <a:rPr lang="tr-TR" sz="2400" b="1" i="1" u="sng" dirty="0">
                <a:solidFill>
                  <a:prstClr val="black"/>
                </a:solidFill>
                <a:latin typeface="Times New Roman" panose="02020603050405020304" pitchFamily="18" charset="0"/>
                <a:cs typeface="Times New Roman" panose="02020603050405020304" pitchFamily="18" charset="0"/>
              </a:rPr>
              <a:t>İlaç kullanım ve muafiyet raporlarının düzenlenmesinde dikkat edilmesi gereken noktalar</a:t>
            </a:r>
            <a:r>
              <a:rPr lang="tr-TR" dirty="0">
                <a:solidFill>
                  <a:prstClr val="black"/>
                </a:solidFill>
                <a:latin typeface="Times New Roman" panose="02020603050405020304" pitchFamily="18" charset="0"/>
                <a:cs typeface="Times New Roman" panose="02020603050405020304" pitchFamily="18" charset="0"/>
              </a:rPr>
              <a:t> </a:t>
            </a:r>
            <a:endParaRPr lang="tr-TR" sz="2000" dirty="0" smtClean="0">
              <a:solidFill>
                <a:prstClr val="black"/>
              </a:solidFill>
              <a:latin typeface="Times New Roman" panose="02020603050405020304" pitchFamily="18" charset="0"/>
              <a:cs typeface="Times New Roman" panose="02020603050405020304" pitchFamily="18" charset="0"/>
            </a:endParaRPr>
          </a:p>
          <a:p>
            <a:pPr lvl="0" algn="just">
              <a:lnSpc>
                <a:spcPct val="120000"/>
              </a:lnSpc>
              <a:buClr>
                <a:srgbClr val="1CADE4"/>
              </a:buClr>
              <a:buFont typeface="Arial" pitchFamily="34" charset="0"/>
              <a:buChar char="•"/>
            </a:pPr>
            <a:r>
              <a:rPr lang="tr-TR" sz="2000" dirty="0" smtClean="0">
                <a:solidFill>
                  <a:prstClr val="black"/>
                </a:solidFill>
                <a:latin typeface="Times New Roman" panose="02020603050405020304" pitchFamily="18" charset="0"/>
                <a:cs typeface="Times New Roman" panose="02020603050405020304" pitchFamily="18" charset="0"/>
              </a:rPr>
              <a:t>Raporu </a:t>
            </a:r>
            <a:r>
              <a:rPr lang="tr-TR" sz="2000" dirty="0">
                <a:solidFill>
                  <a:prstClr val="black"/>
                </a:solidFill>
                <a:latin typeface="Times New Roman" panose="02020603050405020304" pitchFamily="18" charset="0"/>
                <a:cs typeface="Times New Roman" panose="02020603050405020304" pitchFamily="18" charset="0"/>
              </a:rPr>
              <a:t>düzenleyen doktor, rapor bilgileri, etken madde, kullanım dozu, ICD–10 kodu ve tedavideki düzeltmeleri </a:t>
            </a:r>
            <a:r>
              <a:rPr lang="tr-TR" sz="2000" dirty="0" err="1">
                <a:solidFill>
                  <a:prstClr val="black"/>
                </a:solidFill>
                <a:latin typeface="Times New Roman" panose="02020603050405020304" pitchFamily="18" charset="0"/>
                <a:cs typeface="Times New Roman" panose="02020603050405020304" pitchFamily="18" charset="0"/>
              </a:rPr>
              <a:t>MEDULA’dan</a:t>
            </a:r>
            <a:r>
              <a:rPr lang="tr-TR" sz="2000" dirty="0">
                <a:solidFill>
                  <a:prstClr val="black"/>
                </a:solidFill>
                <a:latin typeface="Times New Roman" panose="02020603050405020304" pitchFamily="18" charset="0"/>
                <a:cs typeface="Times New Roman" panose="02020603050405020304" pitchFamily="18" charset="0"/>
              </a:rPr>
              <a:t> yapmalıdır. </a:t>
            </a:r>
            <a:endParaRPr lang="tr-TR" sz="2000" dirty="0" smtClean="0">
              <a:solidFill>
                <a:prstClr val="black"/>
              </a:solidFill>
              <a:latin typeface="Times New Roman" panose="02020603050405020304" pitchFamily="18" charset="0"/>
              <a:cs typeface="Times New Roman" panose="02020603050405020304" pitchFamily="18" charset="0"/>
            </a:endParaRPr>
          </a:p>
          <a:p>
            <a:pPr lvl="0" algn="just">
              <a:lnSpc>
                <a:spcPct val="120000"/>
              </a:lnSpc>
              <a:buClr>
                <a:srgbClr val="1CADE4"/>
              </a:buClr>
              <a:buFont typeface="Arial" pitchFamily="34" charset="0"/>
              <a:buChar char="•"/>
            </a:pPr>
            <a:r>
              <a:rPr lang="tr-TR" sz="2000" dirty="0" smtClean="0">
                <a:solidFill>
                  <a:prstClr val="black"/>
                </a:solidFill>
                <a:latin typeface="Times New Roman" panose="02020603050405020304" pitchFamily="18" charset="0"/>
                <a:cs typeface="Times New Roman" panose="02020603050405020304" pitchFamily="18" charset="0"/>
              </a:rPr>
              <a:t> </a:t>
            </a:r>
            <a:r>
              <a:rPr lang="tr-TR" sz="2000" dirty="0">
                <a:solidFill>
                  <a:prstClr val="black"/>
                </a:solidFill>
                <a:latin typeface="Times New Roman" panose="02020603050405020304" pitchFamily="18" charset="0"/>
                <a:cs typeface="Times New Roman" panose="02020603050405020304" pitchFamily="18" charset="0"/>
              </a:rPr>
              <a:t>Teşhislerde hiçbir şekilde düzeltme, ekleme yapılmamalıdır. </a:t>
            </a:r>
            <a:endParaRPr lang="tr-TR" sz="2000" dirty="0" smtClean="0">
              <a:solidFill>
                <a:prstClr val="black"/>
              </a:solidFill>
              <a:latin typeface="Times New Roman" panose="02020603050405020304" pitchFamily="18" charset="0"/>
              <a:cs typeface="Times New Roman" panose="02020603050405020304" pitchFamily="18" charset="0"/>
            </a:endParaRPr>
          </a:p>
          <a:p>
            <a:pPr lvl="0" algn="just">
              <a:lnSpc>
                <a:spcPct val="120000"/>
              </a:lnSpc>
              <a:buClr>
                <a:srgbClr val="1CADE4"/>
              </a:buClr>
              <a:buFont typeface="Arial" pitchFamily="34" charset="0"/>
              <a:buChar char="•"/>
            </a:pPr>
            <a:r>
              <a:rPr lang="tr-TR" sz="2000" dirty="0" smtClean="0">
                <a:solidFill>
                  <a:prstClr val="black"/>
                </a:solidFill>
                <a:latin typeface="Times New Roman" panose="02020603050405020304" pitchFamily="18" charset="0"/>
                <a:cs typeface="Times New Roman" panose="02020603050405020304" pitchFamily="18" charset="0"/>
              </a:rPr>
              <a:t> </a:t>
            </a:r>
            <a:r>
              <a:rPr lang="tr-TR" sz="2000" dirty="0">
                <a:solidFill>
                  <a:prstClr val="black"/>
                </a:solidFill>
                <a:latin typeface="Times New Roman" panose="02020603050405020304" pitchFamily="18" charset="0"/>
                <a:cs typeface="Times New Roman" panose="02020603050405020304" pitchFamily="18" charset="0"/>
              </a:rPr>
              <a:t>İlaç kullanım raporları en fazla iki yıl süre ile geçerlidir. Ancak, doktorun ilgili ilacın daha kısa süreli kullanımını gerekli gördüğü durumlarda, etken madde ismine ilaveten kullanım süresini de </a:t>
            </a:r>
            <a:r>
              <a:rPr lang="tr-TR" sz="2000" dirty="0" smtClean="0">
                <a:solidFill>
                  <a:prstClr val="black"/>
                </a:solidFill>
                <a:latin typeface="Times New Roman" panose="02020603050405020304" pitchFamily="18" charset="0"/>
                <a:cs typeface="Times New Roman" panose="02020603050405020304" pitchFamily="18" charset="0"/>
              </a:rPr>
              <a:t>yazabilmektedir</a:t>
            </a:r>
          </a:p>
          <a:p>
            <a:pPr lvl="0" algn="just">
              <a:lnSpc>
                <a:spcPct val="120000"/>
              </a:lnSpc>
              <a:buClr>
                <a:srgbClr val="1CADE4"/>
              </a:buClr>
              <a:buFont typeface="Arial" pitchFamily="34" charset="0"/>
              <a:buChar char="•"/>
            </a:pPr>
            <a:endParaRPr lang="tr-TR" sz="2000" b="1" dirty="0">
              <a:solidFill>
                <a:prstClr val="black"/>
              </a:solidFill>
              <a:latin typeface="Times New Roman" panose="02020603050405020304" pitchFamily="18" charset="0"/>
              <a:cs typeface="Times New Roman" panose="02020603050405020304" pitchFamily="18" charset="0"/>
            </a:endParaRPr>
          </a:p>
          <a:p>
            <a:pPr algn="just">
              <a:lnSpc>
                <a:spcPct val="120000"/>
              </a:lnSpc>
              <a:buFont typeface="Arial" pitchFamily="34" charset="0"/>
              <a:buChar char="•"/>
            </a:pPr>
            <a:endParaRPr lang="tr-T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35669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7A4919D0-F177-4BBA-9A0B-DBA69E2ED764}"/>
              </a:ext>
            </a:extLst>
          </p:cNvPr>
          <p:cNvSpPr>
            <a:spLocks noGrp="1"/>
          </p:cNvSpPr>
          <p:nvPr>
            <p:ph type="title"/>
          </p:nvPr>
        </p:nvSpPr>
        <p:spPr>
          <a:xfrm>
            <a:off x="1049886" y="398999"/>
            <a:ext cx="9720072" cy="1236370"/>
          </a:xfrm>
        </p:spPr>
        <p:txBody>
          <a:bodyPr rtlCol="0">
            <a:normAutofit/>
          </a:bodyPr>
          <a:lstStyle/>
          <a:p>
            <a:pPr algn="ctr"/>
            <a:r>
              <a:rPr lang="tr-TR" sz="3600" b="1" dirty="0">
                <a:latin typeface="Times New Roman" panose="02020603050405020304" pitchFamily="18" charset="0"/>
                <a:cs typeface="Times New Roman" panose="02020603050405020304" pitchFamily="18" charset="0"/>
              </a:rPr>
              <a:t>TIBBİ KAYIT VE HASTANE OTOMASYONU</a:t>
            </a:r>
            <a:endParaRPr lang="tr-TR" sz="3600" b="1" dirty="0">
              <a:latin typeface="Times New Roman" pitchFamily="18" charset="0"/>
              <a:cs typeface="Times New Roman" pitchFamily="18" charset="0"/>
            </a:endParaRPr>
          </a:p>
        </p:txBody>
      </p:sp>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72972" y="123092"/>
            <a:ext cx="1519028" cy="1512277"/>
          </a:xfrm>
          <a:prstGeom prst="rect">
            <a:avLst/>
          </a:prstGeom>
        </p:spPr>
      </p:pic>
      <p:sp>
        <p:nvSpPr>
          <p:cNvPr id="3" name="İçerik Yer Tutucusu 2"/>
          <p:cNvSpPr>
            <a:spLocks noGrp="1"/>
          </p:cNvSpPr>
          <p:nvPr>
            <p:ph idx="1"/>
          </p:nvPr>
        </p:nvSpPr>
        <p:spPr>
          <a:xfrm>
            <a:off x="328246" y="1635370"/>
            <a:ext cx="11863754" cy="5222630"/>
          </a:xfrm>
        </p:spPr>
        <p:txBody>
          <a:bodyPr>
            <a:normAutofit lnSpcReduction="10000"/>
          </a:bodyPr>
          <a:lstStyle/>
          <a:p>
            <a:pPr algn="just">
              <a:lnSpc>
                <a:spcPct val="120000"/>
              </a:lnSpc>
              <a:buFont typeface="Arial" pitchFamily="34" charset="0"/>
              <a:buChar char="•"/>
            </a:pPr>
            <a:r>
              <a:rPr lang="tr-TR" sz="2800" b="1" i="1" u="sng" dirty="0">
                <a:latin typeface="Times New Roman" panose="02020603050405020304" pitchFamily="18" charset="0"/>
                <a:cs typeface="Times New Roman" panose="02020603050405020304" pitchFamily="18" charset="0"/>
              </a:rPr>
              <a:t>Sağlık Kurulu Raporları </a:t>
            </a:r>
            <a:endParaRPr lang="tr-TR" sz="2800" b="1" i="1" u="sng" dirty="0" smtClean="0">
              <a:latin typeface="Times New Roman" panose="02020603050405020304" pitchFamily="18" charset="0"/>
              <a:cs typeface="Times New Roman" panose="02020603050405020304" pitchFamily="18" charset="0"/>
            </a:endParaRPr>
          </a:p>
          <a:p>
            <a:pPr algn="just">
              <a:lnSpc>
                <a:spcPct val="120000"/>
              </a:lnSpc>
              <a:buFont typeface="Arial" pitchFamily="34" charset="0"/>
              <a:buChar char="•"/>
            </a:pP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Yataklı tedavi kurumlarında, tek hekimin yetkisi dışında kalan konularda kişilerin sağlık durumları hakkında karar vermeye yetkili organlardır. </a:t>
            </a:r>
            <a:endParaRPr lang="tr-TR" dirty="0" smtClean="0">
              <a:latin typeface="Times New Roman" panose="02020603050405020304" pitchFamily="18" charset="0"/>
              <a:cs typeface="Times New Roman" panose="02020603050405020304" pitchFamily="18" charset="0"/>
            </a:endParaRPr>
          </a:p>
          <a:p>
            <a:pPr algn="just">
              <a:lnSpc>
                <a:spcPct val="120000"/>
              </a:lnSpc>
              <a:buFont typeface="Arial" pitchFamily="34" charset="0"/>
              <a:buChar char="•"/>
            </a:pP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Sağlık kurulu raporları ilgili alanda üç uzman doktor, yoksa ilgili dal uzmanı ile birlikte bu uzmanlık alanına en yakın alanlardan iki uzman doktorun katılımı ile üç uzman doktor tarafından verilmektedir. </a:t>
            </a:r>
            <a:endParaRPr lang="tr-TR" dirty="0" smtClean="0">
              <a:latin typeface="Times New Roman" panose="02020603050405020304" pitchFamily="18" charset="0"/>
              <a:cs typeface="Times New Roman" panose="02020603050405020304" pitchFamily="18" charset="0"/>
            </a:endParaRPr>
          </a:p>
          <a:p>
            <a:pPr algn="just">
              <a:lnSpc>
                <a:spcPct val="120000"/>
              </a:lnSpc>
              <a:buFont typeface="Arial" pitchFamily="34" charset="0"/>
              <a:buChar char="•"/>
            </a:pP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Sağlık Bakanlığı’nın yetki verdiği sağlık kurumu ve üniversite hastanelerinden verilmekte olup, başka bir hastaneye teyit ettirilmemektedir. </a:t>
            </a:r>
            <a:endParaRPr lang="tr-TR" dirty="0" smtClean="0">
              <a:latin typeface="Times New Roman" panose="02020603050405020304" pitchFamily="18" charset="0"/>
              <a:cs typeface="Times New Roman" panose="02020603050405020304" pitchFamily="18" charset="0"/>
            </a:endParaRPr>
          </a:p>
          <a:p>
            <a:pPr algn="just">
              <a:lnSpc>
                <a:spcPct val="120000"/>
              </a:lnSpc>
              <a:buFont typeface="Arial" pitchFamily="34" charset="0"/>
              <a:buChar char="•"/>
            </a:pP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Özel hastanelerde, sağlık kurulu raporu düzenlenmesi hakkında genelge hükümleri çerçevesinde, sağlık kurulu raporu düzenlenebilmektedir</a:t>
            </a:r>
            <a:r>
              <a:rPr lang="tr-TR" dirty="0" smtClean="0">
                <a:latin typeface="Times New Roman" panose="02020603050405020304" pitchFamily="18" charset="0"/>
                <a:cs typeface="Times New Roman" panose="02020603050405020304" pitchFamily="18" charset="0"/>
              </a:rPr>
              <a:t>.</a:t>
            </a:r>
          </a:p>
          <a:p>
            <a:pPr algn="just">
              <a:lnSpc>
                <a:spcPct val="120000"/>
              </a:lnSpc>
              <a:buFont typeface="Arial" pitchFamily="34" charset="0"/>
              <a:buChar char="•"/>
            </a:pP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Sağlık kurulu raporları 2 (iki) nüsha düzenlenerek başhekim tarafından onaylanır ve bir nüshası muhafaza edilir</a:t>
            </a:r>
            <a:endParaRPr lang="tr-T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8528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7A4919D0-F177-4BBA-9A0B-DBA69E2ED764}"/>
              </a:ext>
            </a:extLst>
          </p:cNvPr>
          <p:cNvSpPr>
            <a:spLocks noGrp="1"/>
          </p:cNvSpPr>
          <p:nvPr>
            <p:ph type="title"/>
          </p:nvPr>
        </p:nvSpPr>
        <p:spPr>
          <a:xfrm>
            <a:off x="1049886" y="398999"/>
            <a:ext cx="9720072" cy="1236370"/>
          </a:xfrm>
        </p:spPr>
        <p:txBody>
          <a:bodyPr rtlCol="0">
            <a:normAutofit/>
          </a:bodyPr>
          <a:lstStyle/>
          <a:p>
            <a:pPr algn="ctr"/>
            <a:r>
              <a:rPr lang="tr-TR" sz="3600" b="1" dirty="0">
                <a:latin typeface="Times New Roman" panose="02020603050405020304" pitchFamily="18" charset="0"/>
                <a:cs typeface="Times New Roman" panose="02020603050405020304" pitchFamily="18" charset="0"/>
              </a:rPr>
              <a:t>TIBBİ KAYIT VE HASTANE OTOMASYONU</a:t>
            </a:r>
            <a:endParaRPr lang="tr-TR" sz="3600" b="1" dirty="0">
              <a:latin typeface="Times New Roman" pitchFamily="18" charset="0"/>
              <a:cs typeface="Times New Roman" pitchFamily="18" charset="0"/>
            </a:endParaRPr>
          </a:p>
        </p:txBody>
      </p:sp>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72972" y="123092"/>
            <a:ext cx="1519028" cy="1512277"/>
          </a:xfrm>
          <a:prstGeom prst="rect">
            <a:avLst/>
          </a:prstGeom>
        </p:spPr>
      </p:pic>
      <p:sp>
        <p:nvSpPr>
          <p:cNvPr id="3" name="İçerik Yer Tutucusu 2"/>
          <p:cNvSpPr>
            <a:spLocks noGrp="1"/>
          </p:cNvSpPr>
          <p:nvPr>
            <p:ph idx="1"/>
          </p:nvPr>
        </p:nvSpPr>
        <p:spPr>
          <a:xfrm>
            <a:off x="328246" y="2157046"/>
            <a:ext cx="11863754" cy="4700954"/>
          </a:xfrm>
        </p:spPr>
        <p:txBody>
          <a:bodyPr>
            <a:normAutofit/>
          </a:bodyPr>
          <a:lstStyle/>
          <a:p>
            <a:pPr algn="ctr">
              <a:lnSpc>
                <a:spcPct val="120000"/>
              </a:lnSpc>
              <a:buFont typeface="Arial" pitchFamily="34" charset="0"/>
              <a:buChar char="•"/>
            </a:pPr>
            <a:r>
              <a:rPr lang="tr-TR" sz="2400" dirty="0" smtClean="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Tıbbi Raporlar ve Özellikleri </a:t>
            </a:r>
            <a:endParaRPr lang="tr-TR" sz="2400" dirty="0" smtClean="0">
              <a:latin typeface="Times New Roman" panose="02020603050405020304" pitchFamily="18" charset="0"/>
              <a:cs typeface="Times New Roman" panose="02020603050405020304" pitchFamily="18" charset="0"/>
            </a:endParaRPr>
          </a:p>
          <a:p>
            <a:pPr algn="ctr">
              <a:lnSpc>
                <a:spcPct val="120000"/>
              </a:lnSpc>
              <a:buFont typeface="Arial" pitchFamily="34" charset="0"/>
              <a:buChar char="•"/>
            </a:pPr>
            <a:r>
              <a:rPr lang="tr-TR" sz="2400" dirty="0" smtClean="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Tıbbi Sekreterlerin Raporlar Konusundaki Sorumlulukları </a:t>
            </a:r>
            <a:endParaRPr lang="tr-TR" sz="2400" dirty="0" smtClean="0">
              <a:latin typeface="Times New Roman" panose="02020603050405020304" pitchFamily="18" charset="0"/>
              <a:cs typeface="Times New Roman" panose="02020603050405020304" pitchFamily="18" charset="0"/>
            </a:endParaRPr>
          </a:p>
          <a:p>
            <a:pPr algn="ctr">
              <a:lnSpc>
                <a:spcPct val="120000"/>
              </a:lnSpc>
              <a:buFont typeface="Arial" pitchFamily="34" charset="0"/>
              <a:buChar char="•"/>
            </a:pPr>
            <a:r>
              <a:rPr lang="tr-TR" sz="2400" dirty="0" smtClean="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Tıbbi Raporlar Düzenlenirken Dikkat Edilmesi Gereken Noktalar </a:t>
            </a:r>
            <a:endParaRPr lang="tr-TR" sz="2400" dirty="0" smtClean="0">
              <a:latin typeface="Times New Roman" panose="02020603050405020304" pitchFamily="18" charset="0"/>
              <a:cs typeface="Times New Roman" panose="02020603050405020304" pitchFamily="18" charset="0"/>
            </a:endParaRPr>
          </a:p>
          <a:p>
            <a:pPr algn="ctr">
              <a:lnSpc>
                <a:spcPct val="120000"/>
              </a:lnSpc>
              <a:buFont typeface="Arial" pitchFamily="34" charset="0"/>
              <a:buChar char="•"/>
            </a:pPr>
            <a:r>
              <a:rPr lang="tr-TR" sz="2400" dirty="0" smtClean="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Rapor Yazma </a:t>
            </a:r>
            <a:r>
              <a:rPr lang="tr-TR" sz="2400" dirty="0" smtClean="0">
                <a:latin typeface="Times New Roman" panose="02020603050405020304" pitchFamily="18" charset="0"/>
                <a:cs typeface="Times New Roman" panose="02020603050405020304" pitchFamily="18" charset="0"/>
              </a:rPr>
              <a:t>Aşamaları</a:t>
            </a:r>
          </a:p>
          <a:p>
            <a:pPr algn="ctr">
              <a:lnSpc>
                <a:spcPct val="120000"/>
              </a:lnSpc>
              <a:buFont typeface="Arial" pitchFamily="34" charset="0"/>
              <a:buChar char="•"/>
            </a:pPr>
            <a:r>
              <a:rPr lang="tr-TR" sz="2400" dirty="0" smtClean="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Tıbbi Raporların Sınıflandırılması</a:t>
            </a: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017415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7A4919D0-F177-4BBA-9A0B-DBA69E2ED764}"/>
              </a:ext>
            </a:extLst>
          </p:cNvPr>
          <p:cNvSpPr>
            <a:spLocks noGrp="1"/>
          </p:cNvSpPr>
          <p:nvPr>
            <p:ph type="title"/>
          </p:nvPr>
        </p:nvSpPr>
        <p:spPr>
          <a:xfrm>
            <a:off x="1049886" y="398999"/>
            <a:ext cx="9720072" cy="1236370"/>
          </a:xfrm>
        </p:spPr>
        <p:txBody>
          <a:bodyPr rtlCol="0">
            <a:normAutofit/>
          </a:bodyPr>
          <a:lstStyle/>
          <a:p>
            <a:pPr algn="ctr"/>
            <a:r>
              <a:rPr lang="tr-TR" sz="3600" b="1" dirty="0">
                <a:latin typeface="Times New Roman" panose="02020603050405020304" pitchFamily="18" charset="0"/>
                <a:cs typeface="Times New Roman" panose="02020603050405020304" pitchFamily="18" charset="0"/>
              </a:rPr>
              <a:t>TIBBİ KAYIT VE HASTANE OTOMASYONU</a:t>
            </a:r>
            <a:endParaRPr lang="tr-TR" sz="3600" b="1" dirty="0">
              <a:latin typeface="Times New Roman" pitchFamily="18" charset="0"/>
              <a:cs typeface="Times New Roman" pitchFamily="18" charset="0"/>
            </a:endParaRPr>
          </a:p>
        </p:txBody>
      </p:sp>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72972" y="123092"/>
            <a:ext cx="1519028" cy="1512277"/>
          </a:xfrm>
          <a:prstGeom prst="rect">
            <a:avLst/>
          </a:prstGeom>
        </p:spPr>
      </p:pic>
      <p:sp>
        <p:nvSpPr>
          <p:cNvPr id="3" name="İçerik Yer Tutucusu 2"/>
          <p:cNvSpPr>
            <a:spLocks noGrp="1"/>
          </p:cNvSpPr>
          <p:nvPr>
            <p:ph idx="1"/>
          </p:nvPr>
        </p:nvSpPr>
        <p:spPr>
          <a:xfrm>
            <a:off x="726830" y="1635369"/>
            <a:ext cx="11465169" cy="5222631"/>
          </a:xfrm>
        </p:spPr>
        <p:txBody>
          <a:bodyPr>
            <a:normAutofit/>
          </a:bodyPr>
          <a:lstStyle/>
          <a:p>
            <a:pPr algn="just">
              <a:lnSpc>
                <a:spcPct val="120000"/>
              </a:lnSpc>
              <a:buFont typeface="Arial" pitchFamily="34" charset="0"/>
              <a:buChar char="•"/>
            </a:pPr>
            <a:r>
              <a:rPr lang="tr-TR" sz="2400" b="1" i="1" u="sng" dirty="0">
                <a:latin typeface="Times New Roman" panose="02020603050405020304" pitchFamily="18" charset="0"/>
                <a:cs typeface="Times New Roman" panose="02020603050405020304" pitchFamily="18" charset="0"/>
              </a:rPr>
              <a:t>Engelli Sağlık Kurulu Raporu </a:t>
            </a:r>
            <a:endParaRPr lang="tr-TR" sz="2400" b="1" i="1" u="sng" dirty="0" smtClean="0">
              <a:latin typeface="Times New Roman" panose="02020603050405020304" pitchFamily="18" charset="0"/>
              <a:cs typeface="Times New Roman" panose="02020603050405020304" pitchFamily="18" charset="0"/>
            </a:endParaRPr>
          </a:p>
          <a:p>
            <a:pPr algn="just">
              <a:lnSpc>
                <a:spcPct val="120000"/>
              </a:lnSpc>
              <a:buFont typeface="Arial" pitchFamily="34" charset="0"/>
              <a:buChar char="•"/>
            </a:pP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Engelli sağlık kurulu raporları, engellilik derecesi ve sınıflandırması kanunlarca belirlenen esaslara göre düzenlenmekte olup bu raporlardan bazıları; </a:t>
            </a:r>
            <a:endParaRPr lang="tr-TR" dirty="0" smtClean="0">
              <a:latin typeface="Times New Roman" panose="02020603050405020304" pitchFamily="18" charset="0"/>
              <a:cs typeface="Times New Roman" panose="02020603050405020304" pitchFamily="18" charset="0"/>
            </a:endParaRPr>
          </a:p>
          <a:p>
            <a:pPr algn="just">
              <a:lnSpc>
                <a:spcPct val="120000"/>
              </a:lnSpc>
              <a:buFont typeface="Arial" pitchFamily="34" charset="0"/>
              <a:buChar char="•"/>
            </a:pP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Engellilerin istihdamı </a:t>
            </a:r>
            <a:endParaRPr lang="tr-TR" dirty="0" smtClean="0">
              <a:latin typeface="Times New Roman" panose="02020603050405020304" pitchFamily="18" charset="0"/>
              <a:cs typeface="Times New Roman" panose="02020603050405020304" pitchFamily="18" charset="0"/>
            </a:endParaRPr>
          </a:p>
          <a:p>
            <a:pPr algn="just">
              <a:lnSpc>
                <a:spcPct val="120000"/>
              </a:lnSpc>
              <a:buFont typeface="Arial" pitchFamily="34" charset="0"/>
              <a:buChar char="•"/>
            </a:pP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Özel eğitim okullarına </a:t>
            </a:r>
            <a:r>
              <a:rPr lang="tr-TR" dirty="0" smtClean="0">
                <a:latin typeface="Times New Roman" panose="02020603050405020304" pitchFamily="18" charset="0"/>
                <a:cs typeface="Times New Roman" panose="02020603050405020304" pitchFamily="18" charset="0"/>
              </a:rPr>
              <a:t>kabulü</a:t>
            </a:r>
          </a:p>
          <a:p>
            <a:pPr algn="just">
              <a:lnSpc>
                <a:spcPct val="120000"/>
              </a:lnSpc>
              <a:buFont typeface="Arial" pitchFamily="34" charset="0"/>
              <a:buChar char="•"/>
            </a:pP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Sosyal Hizmetler ve Çocuk Esirgeme Kurumu’na </a:t>
            </a:r>
            <a:r>
              <a:rPr lang="tr-TR" dirty="0" err="1">
                <a:latin typeface="Times New Roman" panose="02020603050405020304" pitchFamily="18" charset="0"/>
                <a:cs typeface="Times New Roman" panose="02020603050405020304" pitchFamily="18" charset="0"/>
              </a:rPr>
              <a:t>kabulu</a:t>
            </a:r>
            <a:r>
              <a:rPr lang="tr-TR" dirty="0">
                <a:latin typeface="Times New Roman" panose="02020603050405020304" pitchFamily="18" charset="0"/>
                <a:cs typeface="Times New Roman" panose="02020603050405020304" pitchFamily="18" charset="0"/>
              </a:rPr>
              <a:t> </a:t>
            </a:r>
            <a:endParaRPr lang="tr-TR" dirty="0" smtClean="0">
              <a:latin typeface="Times New Roman" panose="02020603050405020304" pitchFamily="18" charset="0"/>
              <a:cs typeface="Times New Roman" panose="02020603050405020304" pitchFamily="18" charset="0"/>
            </a:endParaRPr>
          </a:p>
          <a:p>
            <a:pPr algn="just">
              <a:lnSpc>
                <a:spcPct val="120000"/>
              </a:lnSpc>
              <a:buFont typeface="Arial" pitchFamily="34" charset="0"/>
              <a:buChar char="•"/>
            </a:pP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Vergi indirimi </a:t>
            </a:r>
            <a:endParaRPr lang="tr-TR" dirty="0" smtClean="0">
              <a:latin typeface="Times New Roman" panose="02020603050405020304" pitchFamily="18" charset="0"/>
              <a:cs typeface="Times New Roman" panose="02020603050405020304" pitchFamily="18" charset="0"/>
            </a:endParaRPr>
          </a:p>
          <a:p>
            <a:pPr algn="just">
              <a:lnSpc>
                <a:spcPct val="120000"/>
              </a:lnSpc>
              <a:buFont typeface="Arial" pitchFamily="34" charset="0"/>
              <a:buChar char="•"/>
            </a:pP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Sakat ve maluller </a:t>
            </a:r>
            <a:endParaRPr lang="tr-TR" dirty="0" smtClean="0">
              <a:latin typeface="Times New Roman" panose="02020603050405020304" pitchFamily="18" charset="0"/>
              <a:cs typeface="Times New Roman" panose="02020603050405020304" pitchFamily="18" charset="0"/>
            </a:endParaRPr>
          </a:p>
          <a:p>
            <a:pPr algn="just">
              <a:lnSpc>
                <a:spcPct val="120000"/>
              </a:lnSpc>
              <a:buFont typeface="Arial" pitchFamily="34" charset="0"/>
              <a:buChar char="•"/>
            </a:pP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65 yaşını doldurmuş muhtaç, güçsüz ve kimsesiz kişilere aylık bağlanması için verilmektedir.</a:t>
            </a:r>
            <a:endParaRPr lang="tr-T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57520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7A4919D0-F177-4BBA-9A0B-DBA69E2ED764}"/>
              </a:ext>
            </a:extLst>
          </p:cNvPr>
          <p:cNvSpPr>
            <a:spLocks noGrp="1"/>
          </p:cNvSpPr>
          <p:nvPr>
            <p:ph type="title"/>
          </p:nvPr>
        </p:nvSpPr>
        <p:spPr>
          <a:xfrm>
            <a:off x="640573" y="123092"/>
            <a:ext cx="9720072" cy="1236370"/>
          </a:xfrm>
        </p:spPr>
        <p:txBody>
          <a:bodyPr rtlCol="0">
            <a:normAutofit/>
          </a:bodyPr>
          <a:lstStyle/>
          <a:p>
            <a:pPr algn="ctr"/>
            <a:r>
              <a:rPr lang="tr-TR" sz="3600" b="1" dirty="0">
                <a:latin typeface="Times New Roman" panose="02020603050405020304" pitchFamily="18" charset="0"/>
                <a:cs typeface="Times New Roman" panose="02020603050405020304" pitchFamily="18" charset="0"/>
              </a:rPr>
              <a:t>TIBBİ KAYIT VE HASTANE OTOMASYONU</a:t>
            </a:r>
            <a:endParaRPr lang="tr-TR" sz="3600" b="1" dirty="0">
              <a:latin typeface="Times New Roman" pitchFamily="18" charset="0"/>
              <a:cs typeface="Times New Roman" pitchFamily="18" charset="0"/>
            </a:endParaRPr>
          </a:p>
        </p:txBody>
      </p:sp>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72972" y="123092"/>
            <a:ext cx="1519028" cy="1512277"/>
          </a:xfrm>
          <a:prstGeom prst="rect">
            <a:avLst/>
          </a:prstGeom>
        </p:spPr>
      </p:pic>
      <p:sp>
        <p:nvSpPr>
          <p:cNvPr id="3" name="İçerik Yer Tutucusu 2"/>
          <p:cNvSpPr>
            <a:spLocks noGrp="1"/>
          </p:cNvSpPr>
          <p:nvPr>
            <p:ph idx="1"/>
          </p:nvPr>
        </p:nvSpPr>
        <p:spPr>
          <a:xfrm>
            <a:off x="328246" y="1635370"/>
            <a:ext cx="11863754" cy="5222630"/>
          </a:xfrm>
        </p:spPr>
        <p:txBody>
          <a:bodyPr>
            <a:normAutofit fontScale="92500"/>
          </a:bodyPr>
          <a:lstStyle/>
          <a:p>
            <a:pPr algn="just">
              <a:lnSpc>
                <a:spcPct val="120000"/>
              </a:lnSpc>
              <a:buFont typeface="Arial" pitchFamily="34" charset="0"/>
              <a:buChar char="•"/>
            </a:pPr>
            <a:r>
              <a:rPr lang="tr-TR" sz="2600" b="1" i="1" u="sng" dirty="0">
                <a:latin typeface="Times New Roman" panose="02020603050405020304" pitchFamily="18" charset="0"/>
                <a:cs typeface="Times New Roman" panose="02020603050405020304" pitchFamily="18" charset="0"/>
              </a:rPr>
              <a:t>Engelli Sağlık Kurulu Raporunun Doldurulması </a:t>
            </a:r>
          </a:p>
          <a:p>
            <a:pPr algn="just">
              <a:lnSpc>
                <a:spcPct val="120000"/>
              </a:lnSpc>
              <a:buFont typeface="Arial" pitchFamily="34" charset="0"/>
              <a:buChar char="•"/>
            </a:pP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Rapor formunun tüm bölümleri eksiksiz doldurulmalıdır. </a:t>
            </a:r>
            <a:endParaRPr lang="tr-TR" dirty="0" smtClean="0">
              <a:latin typeface="Times New Roman" panose="02020603050405020304" pitchFamily="18" charset="0"/>
              <a:cs typeface="Times New Roman" panose="02020603050405020304" pitchFamily="18" charset="0"/>
            </a:endParaRPr>
          </a:p>
          <a:p>
            <a:pPr algn="just">
              <a:lnSpc>
                <a:spcPct val="120000"/>
              </a:lnSpc>
              <a:buFont typeface="Arial" pitchFamily="34" charset="0"/>
              <a:buChar char="•"/>
            </a:pP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Raporlarda fotoğrafın bulunması zorunludur. </a:t>
            </a:r>
            <a:endParaRPr lang="tr-TR" dirty="0" smtClean="0">
              <a:latin typeface="Times New Roman" panose="02020603050405020304" pitchFamily="18" charset="0"/>
              <a:cs typeface="Times New Roman" panose="02020603050405020304" pitchFamily="18" charset="0"/>
            </a:endParaRPr>
          </a:p>
          <a:p>
            <a:pPr algn="just">
              <a:lnSpc>
                <a:spcPct val="120000"/>
              </a:lnSpc>
              <a:buFont typeface="Arial" pitchFamily="34" charset="0"/>
              <a:buChar char="•"/>
            </a:pP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Muayene tarihi, kayıt numarası, bulgular ve teşhis ayrıntılı olarak yazılmalıdır. </a:t>
            </a:r>
          </a:p>
          <a:p>
            <a:pPr algn="just">
              <a:lnSpc>
                <a:spcPct val="120000"/>
              </a:lnSpc>
              <a:buFont typeface="Arial" pitchFamily="34" charset="0"/>
              <a:buChar char="•"/>
            </a:pP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Tanı, tetkik ve laboratuvar bulguları forma eklenmelidir. </a:t>
            </a:r>
          </a:p>
          <a:p>
            <a:pPr algn="just">
              <a:lnSpc>
                <a:spcPct val="120000"/>
              </a:lnSpc>
              <a:buFont typeface="Arial" pitchFamily="34" charset="0"/>
              <a:buChar char="•"/>
            </a:pPr>
            <a:r>
              <a:rPr lang="tr-TR" dirty="0" smtClean="0">
                <a:latin typeface="Times New Roman" panose="02020603050405020304" pitchFamily="18" charset="0"/>
                <a:cs typeface="Times New Roman" panose="02020603050405020304" pitchFamily="18" charset="0"/>
              </a:rPr>
              <a:t> Klinik </a:t>
            </a:r>
            <a:r>
              <a:rPr lang="tr-TR" dirty="0">
                <a:latin typeface="Times New Roman" panose="02020603050405020304" pitchFamily="18" charset="0"/>
                <a:cs typeface="Times New Roman" panose="02020603050405020304" pitchFamily="18" charset="0"/>
              </a:rPr>
              <a:t>bulgular, radyolojik tetkikler ve laboratuvar sonuçları formun ilgili bölümlerine kısaca yazılmalıdır. </a:t>
            </a:r>
            <a:endParaRPr lang="tr-TR" dirty="0" smtClean="0">
              <a:latin typeface="Times New Roman" panose="02020603050405020304" pitchFamily="18" charset="0"/>
              <a:cs typeface="Times New Roman" panose="02020603050405020304" pitchFamily="18" charset="0"/>
            </a:endParaRPr>
          </a:p>
          <a:p>
            <a:pPr algn="just">
              <a:lnSpc>
                <a:spcPct val="120000"/>
              </a:lnSpc>
              <a:buFont typeface="Arial" pitchFamily="34" charset="0"/>
              <a:buChar char="•"/>
            </a:pP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İlgili kişilerce imzalanmalı, okunaklı bir şekilde kaşelenip mühürlenmelidir. </a:t>
            </a:r>
            <a:endParaRPr lang="tr-TR" dirty="0" smtClean="0">
              <a:latin typeface="Times New Roman" panose="02020603050405020304" pitchFamily="18" charset="0"/>
              <a:cs typeface="Times New Roman" panose="02020603050405020304" pitchFamily="18" charset="0"/>
            </a:endParaRPr>
          </a:p>
          <a:p>
            <a:pPr algn="just">
              <a:lnSpc>
                <a:spcPct val="120000"/>
              </a:lnSpc>
              <a:buFont typeface="Arial" pitchFamily="34" charset="0"/>
              <a:buChar char="•"/>
            </a:pP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Kurum müracaatlarında üç nüsha, kişisel müracaatlarda ise iki nüsha olarak düzenlenmeli ve bir nüshası kuruma gönderilmelidir. Bir nüshası gerektiğinde belgelendirilmesi amacıyla sağlık kuruluşunda arşivlenmelidir</a:t>
            </a:r>
            <a:endParaRPr lang="tr-T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19436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7A4919D0-F177-4BBA-9A0B-DBA69E2ED764}"/>
              </a:ext>
            </a:extLst>
          </p:cNvPr>
          <p:cNvSpPr>
            <a:spLocks noGrp="1"/>
          </p:cNvSpPr>
          <p:nvPr>
            <p:ph type="title"/>
          </p:nvPr>
        </p:nvSpPr>
        <p:spPr>
          <a:xfrm>
            <a:off x="1049886" y="398999"/>
            <a:ext cx="9720072" cy="1236370"/>
          </a:xfrm>
        </p:spPr>
        <p:txBody>
          <a:bodyPr rtlCol="0">
            <a:normAutofit/>
          </a:bodyPr>
          <a:lstStyle/>
          <a:p>
            <a:pPr algn="ctr"/>
            <a:r>
              <a:rPr lang="tr-TR" sz="3600" b="1" dirty="0">
                <a:latin typeface="Times New Roman" panose="02020603050405020304" pitchFamily="18" charset="0"/>
                <a:cs typeface="Times New Roman" panose="02020603050405020304" pitchFamily="18" charset="0"/>
              </a:rPr>
              <a:t>TIBBİ KAYIT VE HASTANE OTOMASYONU</a:t>
            </a:r>
            <a:endParaRPr lang="tr-TR" sz="3600" b="1" dirty="0">
              <a:latin typeface="Times New Roman" pitchFamily="18" charset="0"/>
              <a:cs typeface="Times New Roman" pitchFamily="18" charset="0"/>
            </a:endParaRPr>
          </a:p>
        </p:txBody>
      </p:sp>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72972" y="123092"/>
            <a:ext cx="1519028" cy="1512277"/>
          </a:xfrm>
          <a:prstGeom prst="rect">
            <a:avLst/>
          </a:prstGeom>
        </p:spPr>
      </p:pic>
      <p:sp>
        <p:nvSpPr>
          <p:cNvPr id="3" name="İçerik Yer Tutucusu 2"/>
          <p:cNvSpPr>
            <a:spLocks noGrp="1"/>
          </p:cNvSpPr>
          <p:nvPr>
            <p:ph idx="1"/>
          </p:nvPr>
        </p:nvSpPr>
        <p:spPr>
          <a:xfrm>
            <a:off x="797168" y="1635369"/>
            <a:ext cx="11394831" cy="5222631"/>
          </a:xfrm>
        </p:spPr>
        <p:txBody>
          <a:bodyPr>
            <a:normAutofit/>
          </a:bodyPr>
          <a:lstStyle/>
          <a:p>
            <a:pPr algn="just">
              <a:lnSpc>
                <a:spcPct val="120000"/>
              </a:lnSpc>
              <a:buFont typeface="Arial" pitchFamily="34" charset="0"/>
              <a:buChar char="•"/>
            </a:pPr>
            <a:r>
              <a:rPr lang="tr-TR" sz="2400" b="1" i="1" u="sng" dirty="0">
                <a:latin typeface="Times New Roman" panose="02020603050405020304" pitchFamily="18" charset="0"/>
                <a:cs typeface="Times New Roman" panose="02020603050405020304" pitchFamily="18" charset="0"/>
              </a:rPr>
              <a:t>Ameliyat </a:t>
            </a:r>
            <a:r>
              <a:rPr lang="tr-TR" sz="2400" b="1" i="1" u="sng" dirty="0" smtClean="0">
                <a:latin typeface="Times New Roman" panose="02020603050405020304" pitchFamily="18" charset="0"/>
                <a:cs typeface="Times New Roman" panose="02020603050405020304" pitchFamily="18" charset="0"/>
              </a:rPr>
              <a:t>Raporları:</a:t>
            </a:r>
          </a:p>
          <a:p>
            <a:pPr algn="just">
              <a:lnSpc>
                <a:spcPct val="120000"/>
              </a:lnSpc>
              <a:buFont typeface="Arial" pitchFamily="34" charset="0"/>
              <a:buChar char="•"/>
            </a:pP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Ameliyat raporu hazırlanmalı ve hastanın dosyasında mutlaka saklanmalıdır</a:t>
            </a:r>
            <a:r>
              <a:rPr lang="tr-TR" dirty="0" smtClean="0">
                <a:latin typeface="Times New Roman" panose="02020603050405020304" pitchFamily="18" charset="0"/>
                <a:cs typeface="Times New Roman" panose="02020603050405020304" pitchFamily="18" charset="0"/>
              </a:rPr>
              <a:t>.</a:t>
            </a:r>
          </a:p>
          <a:p>
            <a:pPr algn="just">
              <a:lnSpc>
                <a:spcPct val="120000"/>
              </a:lnSpc>
              <a:buFont typeface="Arial" pitchFamily="34" charset="0"/>
              <a:buChar char="•"/>
            </a:pP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Ameliyat öncesindeki tanı çok önemli olduğundan mutlaka kayıt edilmelidir</a:t>
            </a:r>
            <a:r>
              <a:rPr lang="tr-TR" dirty="0" smtClean="0">
                <a:latin typeface="Times New Roman" panose="02020603050405020304" pitchFamily="18" charset="0"/>
                <a:cs typeface="Times New Roman" panose="02020603050405020304" pitchFamily="18" charset="0"/>
              </a:rPr>
              <a:t>.</a:t>
            </a:r>
          </a:p>
          <a:p>
            <a:pPr algn="just">
              <a:lnSpc>
                <a:spcPct val="120000"/>
              </a:lnSpc>
              <a:buFont typeface="Arial" pitchFamily="34" charset="0"/>
              <a:buChar char="•"/>
            </a:pP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Ameliyatta yapılan cerrahi işlemle ilgili açıklayıcı bilgiler, normal ve anormal bulgular, uygulanan işlemler, </a:t>
            </a:r>
            <a:r>
              <a:rPr lang="tr-TR" dirty="0" err="1">
                <a:latin typeface="Times New Roman" panose="02020603050405020304" pitchFamily="18" charset="0"/>
                <a:cs typeface="Times New Roman" panose="02020603050405020304" pitchFamily="18" charset="0"/>
              </a:rPr>
              <a:t>ligasyon</a:t>
            </a:r>
            <a:r>
              <a:rPr lang="tr-TR" dirty="0">
                <a:latin typeface="Times New Roman" panose="02020603050405020304" pitchFamily="18" charset="0"/>
                <a:cs typeface="Times New Roman" panose="02020603050405020304" pitchFamily="18" charset="0"/>
              </a:rPr>
              <a:t> ve </a:t>
            </a:r>
            <a:r>
              <a:rPr lang="tr-TR" dirty="0" err="1">
                <a:latin typeface="Times New Roman" panose="02020603050405020304" pitchFamily="18" charset="0"/>
                <a:cs typeface="Times New Roman" panose="02020603050405020304" pitchFamily="18" charset="0"/>
              </a:rPr>
              <a:t>sütur</a:t>
            </a:r>
            <a:r>
              <a:rPr lang="tr-TR" dirty="0">
                <a:latin typeface="Times New Roman" panose="02020603050405020304" pitchFamily="18" charset="0"/>
                <a:cs typeface="Times New Roman" panose="02020603050405020304" pitchFamily="18" charset="0"/>
              </a:rPr>
              <a:t> uygulamaları, kan transfüzyonu, </a:t>
            </a:r>
            <a:r>
              <a:rPr lang="tr-TR" dirty="0" err="1">
                <a:latin typeface="Times New Roman" panose="02020603050405020304" pitchFamily="18" charset="0"/>
                <a:cs typeface="Times New Roman" panose="02020603050405020304" pitchFamily="18" charset="0"/>
              </a:rPr>
              <a:t>intravenöz</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infüzyon</a:t>
            </a:r>
            <a:r>
              <a:rPr lang="tr-TR" dirty="0">
                <a:latin typeface="Times New Roman" panose="02020603050405020304" pitchFamily="18" charset="0"/>
                <a:cs typeface="Times New Roman" panose="02020603050405020304" pitchFamily="18" charset="0"/>
              </a:rPr>
              <a:t> uygulamaları belirtilmelidir</a:t>
            </a:r>
            <a:r>
              <a:rPr lang="tr-TR" dirty="0" smtClean="0">
                <a:latin typeface="Times New Roman" panose="02020603050405020304" pitchFamily="18" charset="0"/>
                <a:cs typeface="Times New Roman" panose="02020603050405020304" pitchFamily="18" charset="0"/>
              </a:rPr>
              <a:t>.</a:t>
            </a:r>
          </a:p>
          <a:p>
            <a:pPr algn="just">
              <a:lnSpc>
                <a:spcPct val="120000"/>
              </a:lnSpc>
              <a:buFont typeface="Arial" pitchFamily="34" charset="0"/>
              <a:buChar char="•"/>
            </a:pP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Ameliyat sonrası tanı mutlaka yazılmalıdır. </a:t>
            </a:r>
            <a:endParaRPr lang="tr-TR" dirty="0" smtClean="0">
              <a:latin typeface="Times New Roman" panose="02020603050405020304" pitchFamily="18" charset="0"/>
              <a:cs typeface="Times New Roman" panose="02020603050405020304" pitchFamily="18" charset="0"/>
            </a:endParaRPr>
          </a:p>
          <a:p>
            <a:pPr algn="just">
              <a:lnSpc>
                <a:spcPct val="120000"/>
              </a:lnSpc>
              <a:buFont typeface="Arial" pitchFamily="34" charset="0"/>
              <a:buChar char="•"/>
            </a:pPr>
            <a:r>
              <a:rPr lang="tr-TR" dirty="0" smtClean="0">
                <a:latin typeface="Times New Roman" panose="02020603050405020304" pitchFamily="18" charset="0"/>
                <a:cs typeface="Times New Roman" panose="02020603050405020304" pitchFamily="18" charset="0"/>
              </a:rPr>
              <a:t>Ameliyat </a:t>
            </a:r>
            <a:r>
              <a:rPr lang="tr-TR" dirty="0">
                <a:latin typeface="Times New Roman" panose="02020603050405020304" pitchFamily="18" charset="0"/>
                <a:cs typeface="Times New Roman" panose="02020603050405020304" pitchFamily="18" charset="0"/>
              </a:rPr>
              <a:t>sonunda hastanın durumu cerrah tarafından detaylı olarak tanımlanmalı ve rapor en kısa sürede yazılmalıdır</a:t>
            </a:r>
            <a:endParaRPr lang="tr-T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69906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7A4919D0-F177-4BBA-9A0B-DBA69E2ED764}"/>
              </a:ext>
            </a:extLst>
          </p:cNvPr>
          <p:cNvSpPr>
            <a:spLocks noGrp="1"/>
          </p:cNvSpPr>
          <p:nvPr>
            <p:ph type="title"/>
          </p:nvPr>
        </p:nvSpPr>
        <p:spPr>
          <a:xfrm>
            <a:off x="1049886" y="398999"/>
            <a:ext cx="9720072" cy="1236370"/>
          </a:xfrm>
        </p:spPr>
        <p:txBody>
          <a:bodyPr rtlCol="0">
            <a:normAutofit/>
          </a:bodyPr>
          <a:lstStyle/>
          <a:p>
            <a:pPr algn="ctr"/>
            <a:r>
              <a:rPr lang="tr-TR" sz="3600" b="1" dirty="0">
                <a:latin typeface="Times New Roman" panose="02020603050405020304" pitchFamily="18" charset="0"/>
                <a:cs typeface="Times New Roman" panose="02020603050405020304" pitchFamily="18" charset="0"/>
              </a:rPr>
              <a:t>TIBBİ KAYIT VE HASTANE OTOMASYONU</a:t>
            </a:r>
            <a:endParaRPr lang="tr-TR" sz="3600" b="1" dirty="0">
              <a:latin typeface="Times New Roman" pitchFamily="18" charset="0"/>
              <a:cs typeface="Times New Roman" pitchFamily="18" charset="0"/>
            </a:endParaRPr>
          </a:p>
        </p:txBody>
      </p:sp>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72972" y="123092"/>
            <a:ext cx="1519028" cy="1512277"/>
          </a:xfrm>
          <a:prstGeom prst="rect">
            <a:avLst/>
          </a:prstGeom>
        </p:spPr>
      </p:pic>
      <p:sp>
        <p:nvSpPr>
          <p:cNvPr id="3" name="İçerik Yer Tutucusu 2"/>
          <p:cNvSpPr>
            <a:spLocks noGrp="1"/>
          </p:cNvSpPr>
          <p:nvPr>
            <p:ph idx="1"/>
          </p:nvPr>
        </p:nvSpPr>
        <p:spPr>
          <a:xfrm>
            <a:off x="328246" y="1635370"/>
            <a:ext cx="11863754" cy="5222630"/>
          </a:xfrm>
        </p:spPr>
        <p:txBody>
          <a:bodyPr>
            <a:normAutofit lnSpcReduction="10000"/>
          </a:bodyPr>
          <a:lstStyle/>
          <a:p>
            <a:pPr algn="just">
              <a:lnSpc>
                <a:spcPct val="120000"/>
              </a:lnSpc>
              <a:buFont typeface="Arial" pitchFamily="34" charset="0"/>
              <a:buChar char="•"/>
            </a:pPr>
            <a:r>
              <a:rPr lang="tr-TR" sz="2400" b="1" i="1" u="sng" dirty="0">
                <a:latin typeface="Times New Roman" panose="02020603050405020304" pitchFamily="18" charset="0"/>
                <a:cs typeface="Times New Roman" panose="02020603050405020304" pitchFamily="18" charset="0"/>
              </a:rPr>
              <a:t>Adli Tıp </a:t>
            </a:r>
            <a:r>
              <a:rPr lang="tr-TR" sz="2400" b="1" i="1" u="sng" dirty="0" smtClean="0">
                <a:latin typeface="Times New Roman" panose="02020603050405020304" pitchFamily="18" charset="0"/>
                <a:cs typeface="Times New Roman" panose="02020603050405020304" pitchFamily="18" charset="0"/>
              </a:rPr>
              <a:t>Raporları:</a:t>
            </a:r>
          </a:p>
          <a:p>
            <a:pPr algn="just">
              <a:lnSpc>
                <a:spcPct val="120000"/>
              </a:lnSpc>
              <a:buFont typeface="Arial" pitchFamily="34" charset="0"/>
              <a:buChar char="•"/>
            </a:pPr>
            <a:r>
              <a:rPr lang="tr-TR" dirty="0" smtClean="0">
                <a:latin typeface="Times New Roman" panose="02020603050405020304" pitchFamily="18" charset="0"/>
                <a:cs typeface="Times New Roman" panose="02020603050405020304" pitchFamily="18" charset="0"/>
              </a:rPr>
              <a:t>Adli </a:t>
            </a:r>
            <a:r>
              <a:rPr lang="tr-TR" dirty="0">
                <a:latin typeface="Times New Roman" panose="02020603050405020304" pitchFamily="18" charset="0"/>
                <a:cs typeface="Times New Roman" panose="02020603050405020304" pitchFamily="18" charset="0"/>
              </a:rPr>
              <a:t>raporlar, yargı ve diğer kuruluşlar tarafından oluşturulan standart formlara göre hazırlanmaktadır. Adli nitelik kazanmış vakalarda, adli makamlarca doktordan istenen ve kişinin durumu ile ilgili tespitleri içeren, doktorun görüş ve kanaatini bildiren raporlardır. </a:t>
            </a:r>
            <a:endParaRPr lang="tr-TR" dirty="0" smtClean="0">
              <a:latin typeface="Times New Roman" panose="02020603050405020304" pitchFamily="18" charset="0"/>
              <a:cs typeface="Times New Roman" panose="02020603050405020304" pitchFamily="18" charset="0"/>
            </a:endParaRPr>
          </a:p>
          <a:p>
            <a:pPr algn="just">
              <a:lnSpc>
                <a:spcPct val="120000"/>
              </a:lnSpc>
              <a:buFont typeface="Arial" pitchFamily="34" charset="0"/>
              <a:buChar char="•"/>
            </a:pPr>
            <a:r>
              <a:rPr lang="tr-TR" dirty="0" smtClean="0">
                <a:latin typeface="Times New Roman" panose="02020603050405020304" pitchFamily="18" charset="0"/>
                <a:cs typeface="Times New Roman" panose="02020603050405020304" pitchFamily="18" charset="0"/>
              </a:rPr>
              <a:t>Dava </a:t>
            </a:r>
            <a:r>
              <a:rPr lang="tr-TR" dirty="0">
                <a:latin typeface="Times New Roman" panose="02020603050405020304" pitchFamily="18" charset="0"/>
                <a:cs typeface="Times New Roman" panose="02020603050405020304" pitchFamily="18" charset="0"/>
              </a:rPr>
              <a:t>dosyasında yer alan delil niteliğinde belgeler olup kişinin beden ve ruh sağlığı ile kişideki zararın durumunu ve oranını belirlemektedir. </a:t>
            </a:r>
            <a:endParaRPr lang="tr-TR" dirty="0" smtClean="0">
              <a:latin typeface="Times New Roman" panose="02020603050405020304" pitchFamily="18" charset="0"/>
              <a:cs typeface="Times New Roman" panose="02020603050405020304" pitchFamily="18" charset="0"/>
            </a:endParaRPr>
          </a:p>
          <a:p>
            <a:pPr algn="just">
              <a:lnSpc>
                <a:spcPct val="120000"/>
              </a:lnSpc>
              <a:buFont typeface="Arial" pitchFamily="34" charset="0"/>
              <a:buChar char="•"/>
            </a:pPr>
            <a:r>
              <a:rPr lang="tr-TR" dirty="0" smtClean="0">
                <a:latin typeface="Times New Roman" panose="02020603050405020304" pitchFamily="18" charset="0"/>
                <a:cs typeface="Times New Roman" panose="02020603050405020304" pitchFamily="18" charset="0"/>
              </a:rPr>
              <a:t>Tekniğine </a:t>
            </a:r>
            <a:r>
              <a:rPr lang="tr-TR" dirty="0">
                <a:latin typeface="Times New Roman" panose="02020603050405020304" pitchFamily="18" charset="0"/>
                <a:cs typeface="Times New Roman" panose="02020603050405020304" pitchFamily="18" charset="0"/>
              </a:rPr>
              <a:t>uygun ve zamanında hazırlanmayan raporlar; sürecin uzaması, adli olayların işlemesinde eksiklik ve sıkıntılara, ileride telafisi zor sorunlara yol açmakta ve ayrıca doktora yasal sorumluluklar yüklemektedir. </a:t>
            </a:r>
            <a:endParaRPr lang="tr-TR" dirty="0" smtClean="0">
              <a:latin typeface="Times New Roman" panose="02020603050405020304" pitchFamily="18" charset="0"/>
              <a:cs typeface="Times New Roman" panose="02020603050405020304" pitchFamily="18" charset="0"/>
            </a:endParaRPr>
          </a:p>
          <a:p>
            <a:pPr algn="just">
              <a:lnSpc>
                <a:spcPct val="120000"/>
              </a:lnSpc>
              <a:buFont typeface="Arial" pitchFamily="34" charset="0"/>
              <a:buChar char="•"/>
            </a:pPr>
            <a:r>
              <a:rPr lang="tr-TR" dirty="0" smtClean="0">
                <a:latin typeface="Times New Roman" panose="02020603050405020304" pitchFamily="18" charset="0"/>
                <a:cs typeface="Times New Roman" panose="02020603050405020304" pitchFamily="18" charset="0"/>
              </a:rPr>
              <a:t>Adli </a:t>
            </a:r>
            <a:r>
              <a:rPr lang="tr-TR" dirty="0">
                <a:latin typeface="Times New Roman" panose="02020603050405020304" pitchFamily="18" charset="0"/>
                <a:cs typeface="Times New Roman" panose="02020603050405020304" pitchFamily="18" charset="0"/>
              </a:rPr>
              <a:t>tıp raporları, cumhuriyet savcılıkları, mahkemeler, polis ve jandarma karakolları tarafından talep edilmektedir</a:t>
            </a:r>
            <a:endParaRPr lang="tr-T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27234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7A4919D0-F177-4BBA-9A0B-DBA69E2ED764}"/>
              </a:ext>
            </a:extLst>
          </p:cNvPr>
          <p:cNvSpPr>
            <a:spLocks noGrp="1"/>
          </p:cNvSpPr>
          <p:nvPr>
            <p:ph type="title"/>
          </p:nvPr>
        </p:nvSpPr>
        <p:spPr>
          <a:xfrm>
            <a:off x="1049886" y="398999"/>
            <a:ext cx="9720072" cy="1236370"/>
          </a:xfrm>
        </p:spPr>
        <p:txBody>
          <a:bodyPr rtlCol="0">
            <a:normAutofit/>
          </a:bodyPr>
          <a:lstStyle/>
          <a:p>
            <a:pPr algn="ctr"/>
            <a:r>
              <a:rPr lang="tr-TR" sz="3600" b="1" dirty="0">
                <a:latin typeface="Times New Roman" panose="02020603050405020304" pitchFamily="18" charset="0"/>
                <a:cs typeface="Times New Roman" panose="02020603050405020304" pitchFamily="18" charset="0"/>
              </a:rPr>
              <a:t>TIBBİ KAYIT VE HASTANE OTOMASYONU</a:t>
            </a:r>
            <a:endParaRPr lang="tr-TR" sz="3600" b="1" dirty="0">
              <a:latin typeface="Times New Roman" pitchFamily="18" charset="0"/>
              <a:cs typeface="Times New Roman" pitchFamily="18" charset="0"/>
            </a:endParaRPr>
          </a:p>
        </p:txBody>
      </p:sp>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72972" y="123092"/>
            <a:ext cx="1519028" cy="1512277"/>
          </a:xfrm>
          <a:prstGeom prst="rect">
            <a:avLst/>
          </a:prstGeom>
        </p:spPr>
      </p:pic>
      <p:sp>
        <p:nvSpPr>
          <p:cNvPr id="3" name="İçerik Yer Tutucusu 2"/>
          <p:cNvSpPr>
            <a:spLocks noGrp="1"/>
          </p:cNvSpPr>
          <p:nvPr>
            <p:ph idx="1"/>
          </p:nvPr>
        </p:nvSpPr>
        <p:spPr>
          <a:xfrm>
            <a:off x="1875692" y="1635369"/>
            <a:ext cx="10316308" cy="5222631"/>
          </a:xfrm>
        </p:spPr>
        <p:txBody>
          <a:bodyPr>
            <a:normAutofit lnSpcReduction="10000"/>
          </a:bodyPr>
          <a:lstStyle/>
          <a:p>
            <a:pPr algn="just">
              <a:lnSpc>
                <a:spcPct val="110000"/>
              </a:lnSpc>
              <a:buFont typeface="Arial" pitchFamily="34" charset="0"/>
              <a:buChar char="•"/>
            </a:pPr>
            <a:r>
              <a:rPr lang="tr-TR" dirty="0">
                <a:latin typeface="Times New Roman" panose="02020603050405020304" pitchFamily="18" charset="0"/>
                <a:cs typeface="Times New Roman" panose="02020603050405020304" pitchFamily="18" charset="0"/>
              </a:rPr>
              <a:t>Adli tıp raporları konularına göre aşağıdaki şekilde sınıflandırılmaktadır. </a:t>
            </a:r>
            <a:endParaRPr lang="tr-TR" dirty="0" smtClean="0">
              <a:latin typeface="Times New Roman" panose="02020603050405020304" pitchFamily="18" charset="0"/>
              <a:cs typeface="Times New Roman" panose="02020603050405020304" pitchFamily="18" charset="0"/>
            </a:endParaRPr>
          </a:p>
          <a:p>
            <a:pPr marL="457200" indent="-457200" algn="just">
              <a:lnSpc>
                <a:spcPct val="110000"/>
              </a:lnSpc>
              <a:buFont typeface="+mj-lt"/>
              <a:buAutoNum type="arabicPeriod"/>
            </a:pP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Yaralanma raporları </a:t>
            </a:r>
          </a:p>
          <a:p>
            <a:pPr marL="457200" indent="-457200" algn="just">
              <a:lnSpc>
                <a:spcPct val="110000"/>
              </a:lnSpc>
              <a:buFont typeface="+mj-lt"/>
              <a:buAutoNum type="arabicPeriod"/>
            </a:pPr>
            <a:r>
              <a:rPr lang="tr-TR" dirty="0" smtClean="0">
                <a:latin typeface="Times New Roman" panose="02020603050405020304" pitchFamily="18" charset="0"/>
                <a:cs typeface="Times New Roman" panose="02020603050405020304" pitchFamily="18" charset="0"/>
              </a:rPr>
              <a:t>Cinsel </a:t>
            </a:r>
            <a:r>
              <a:rPr lang="tr-TR" dirty="0">
                <a:latin typeface="Times New Roman" panose="02020603050405020304" pitchFamily="18" charset="0"/>
                <a:cs typeface="Times New Roman" panose="02020603050405020304" pitchFamily="18" charset="0"/>
              </a:rPr>
              <a:t>suç raporları </a:t>
            </a:r>
          </a:p>
          <a:p>
            <a:pPr marL="457200" indent="-457200" algn="just">
              <a:lnSpc>
                <a:spcPct val="110000"/>
              </a:lnSpc>
              <a:buFont typeface="+mj-lt"/>
              <a:buAutoNum type="arabicPeriod"/>
            </a:pPr>
            <a:r>
              <a:rPr lang="tr-TR" dirty="0" smtClean="0">
                <a:latin typeface="Times New Roman" panose="02020603050405020304" pitchFamily="18" charset="0"/>
                <a:cs typeface="Times New Roman" panose="02020603050405020304" pitchFamily="18" charset="0"/>
              </a:rPr>
              <a:t>Adli </a:t>
            </a:r>
            <a:r>
              <a:rPr lang="tr-TR" dirty="0">
                <a:latin typeface="Times New Roman" panose="02020603050405020304" pitchFamily="18" charset="0"/>
                <a:cs typeface="Times New Roman" panose="02020603050405020304" pitchFamily="18" charset="0"/>
              </a:rPr>
              <a:t>psikiyatri raporları </a:t>
            </a:r>
          </a:p>
          <a:p>
            <a:pPr marL="457200" indent="-457200" algn="just">
              <a:lnSpc>
                <a:spcPct val="110000"/>
              </a:lnSpc>
              <a:buFont typeface="+mj-lt"/>
              <a:buAutoNum type="arabicPeriod"/>
            </a:pPr>
            <a:r>
              <a:rPr lang="tr-TR" dirty="0" smtClean="0">
                <a:latin typeface="Times New Roman" panose="02020603050405020304" pitchFamily="18" charset="0"/>
                <a:cs typeface="Times New Roman" panose="02020603050405020304" pitchFamily="18" charset="0"/>
              </a:rPr>
              <a:t>Yaş </a:t>
            </a:r>
            <a:r>
              <a:rPr lang="tr-TR" dirty="0">
                <a:latin typeface="Times New Roman" panose="02020603050405020304" pitchFamily="18" charset="0"/>
                <a:cs typeface="Times New Roman" panose="02020603050405020304" pitchFamily="18" charset="0"/>
              </a:rPr>
              <a:t>tayini raporları </a:t>
            </a:r>
          </a:p>
          <a:p>
            <a:pPr marL="457200" indent="-457200" algn="just">
              <a:lnSpc>
                <a:spcPct val="110000"/>
              </a:lnSpc>
              <a:buFont typeface="+mj-lt"/>
              <a:buAutoNum type="arabicPeriod"/>
            </a:pPr>
            <a:r>
              <a:rPr lang="tr-TR" dirty="0" smtClean="0">
                <a:latin typeface="Times New Roman" panose="02020603050405020304" pitchFamily="18" charset="0"/>
                <a:cs typeface="Times New Roman" panose="02020603050405020304" pitchFamily="18" charset="0"/>
              </a:rPr>
              <a:t>Maluliyet </a:t>
            </a:r>
            <a:r>
              <a:rPr lang="tr-TR" dirty="0">
                <a:latin typeface="Times New Roman" panose="02020603050405020304" pitchFamily="18" charset="0"/>
                <a:cs typeface="Times New Roman" panose="02020603050405020304" pitchFamily="18" charset="0"/>
              </a:rPr>
              <a:t>raporları </a:t>
            </a:r>
          </a:p>
          <a:p>
            <a:pPr marL="457200" indent="-457200" algn="just">
              <a:lnSpc>
                <a:spcPct val="110000"/>
              </a:lnSpc>
              <a:buFont typeface="+mj-lt"/>
              <a:buAutoNum type="arabicPeriod"/>
            </a:pPr>
            <a:r>
              <a:rPr lang="tr-TR" dirty="0" smtClean="0">
                <a:latin typeface="Times New Roman" panose="02020603050405020304" pitchFamily="18" charset="0"/>
                <a:cs typeface="Times New Roman" panose="02020603050405020304" pitchFamily="18" charset="0"/>
              </a:rPr>
              <a:t>Alkol raporları</a:t>
            </a:r>
          </a:p>
          <a:p>
            <a:pPr marL="457200" indent="-457200" algn="just">
              <a:lnSpc>
                <a:spcPct val="110000"/>
              </a:lnSpc>
              <a:buFont typeface="+mj-lt"/>
              <a:buAutoNum type="arabicPeriod"/>
            </a:pP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Keşif ve otopsi raporları </a:t>
            </a:r>
          </a:p>
          <a:p>
            <a:pPr marL="457200" indent="-457200" algn="just">
              <a:lnSpc>
                <a:spcPct val="110000"/>
              </a:lnSpc>
              <a:buFont typeface="+mj-lt"/>
              <a:buAutoNum type="arabicPeriod"/>
            </a:pPr>
            <a:r>
              <a:rPr lang="tr-TR" dirty="0" smtClean="0">
                <a:latin typeface="Times New Roman" panose="02020603050405020304" pitchFamily="18" charset="0"/>
                <a:cs typeface="Times New Roman" panose="02020603050405020304" pitchFamily="18" charset="0"/>
              </a:rPr>
              <a:t>Sonuçlarına </a:t>
            </a:r>
            <a:r>
              <a:rPr lang="tr-TR" dirty="0">
                <a:latin typeface="Times New Roman" panose="02020603050405020304" pitchFamily="18" charset="0"/>
                <a:cs typeface="Times New Roman" panose="02020603050405020304" pitchFamily="18" charset="0"/>
              </a:rPr>
              <a:t>Göre Adli Raporlar </a:t>
            </a:r>
          </a:p>
          <a:p>
            <a:pPr marL="457200" indent="-457200" algn="just">
              <a:lnSpc>
                <a:spcPct val="110000"/>
              </a:lnSpc>
              <a:buFont typeface="+mj-lt"/>
              <a:buAutoNum type="arabicPeriod"/>
            </a:pPr>
            <a:r>
              <a:rPr lang="tr-TR" dirty="0" smtClean="0">
                <a:latin typeface="Times New Roman" panose="02020603050405020304" pitchFamily="18" charset="0"/>
                <a:cs typeface="Times New Roman" panose="02020603050405020304" pitchFamily="18" charset="0"/>
              </a:rPr>
              <a:t>Geçici </a:t>
            </a:r>
            <a:r>
              <a:rPr lang="tr-TR" dirty="0">
                <a:latin typeface="Times New Roman" panose="02020603050405020304" pitchFamily="18" charset="0"/>
                <a:cs typeface="Times New Roman" panose="02020603050405020304" pitchFamily="18" charset="0"/>
              </a:rPr>
              <a:t>rapor • Kesin rapor • Ek rapor</a:t>
            </a:r>
            <a:endParaRPr lang="tr-T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954874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7A4919D0-F177-4BBA-9A0B-DBA69E2ED764}"/>
              </a:ext>
            </a:extLst>
          </p:cNvPr>
          <p:cNvSpPr>
            <a:spLocks noGrp="1"/>
          </p:cNvSpPr>
          <p:nvPr>
            <p:ph type="title"/>
          </p:nvPr>
        </p:nvSpPr>
        <p:spPr>
          <a:xfrm>
            <a:off x="1049886" y="398999"/>
            <a:ext cx="9720072" cy="1236370"/>
          </a:xfrm>
        </p:spPr>
        <p:txBody>
          <a:bodyPr rtlCol="0">
            <a:normAutofit/>
          </a:bodyPr>
          <a:lstStyle/>
          <a:p>
            <a:pPr algn="ctr"/>
            <a:r>
              <a:rPr lang="tr-TR" sz="3600" b="1" dirty="0" smtClean="0">
                <a:latin typeface="Times New Roman" panose="02020603050405020304" pitchFamily="18" charset="0"/>
                <a:cs typeface="Times New Roman" panose="02020603050405020304" pitchFamily="18" charset="0"/>
              </a:rPr>
              <a:t>ÖRNEK SORU</a:t>
            </a:r>
            <a:endParaRPr lang="tr-TR" sz="3600" b="1" dirty="0">
              <a:latin typeface="Times New Roman" pitchFamily="18" charset="0"/>
              <a:cs typeface="Times New Roman" pitchFamily="18" charset="0"/>
            </a:endParaRPr>
          </a:p>
        </p:txBody>
      </p:sp>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72972" y="123092"/>
            <a:ext cx="1519028" cy="1512277"/>
          </a:xfrm>
          <a:prstGeom prst="rect">
            <a:avLst/>
          </a:prstGeom>
        </p:spPr>
      </p:pic>
      <p:sp>
        <p:nvSpPr>
          <p:cNvPr id="3" name="İçerik Yer Tutucusu 2"/>
          <p:cNvSpPr>
            <a:spLocks noGrp="1"/>
          </p:cNvSpPr>
          <p:nvPr>
            <p:ph idx="1"/>
          </p:nvPr>
        </p:nvSpPr>
        <p:spPr>
          <a:xfrm>
            <a:off x="867508" y="2110154"/>
            <a:ext cx="11324492" cy="4747846"/>
          </a:xfrm>
        </p:spPr>
        <p:txBody>
          <a:bodyPr>
            <a:normAutofit/>
          </a:bodyPr>
          <a:lstStyle/>
          <a:p>
            <a:pPr algn="just">
              <a:lnSpc>
                <a:spcPct val="120000"/>
              </a:lnSpc>
              <a:buFont typeface="Arial" pitchFamily="34" charset="0"/>
              <a:buChar char="•"/>
            </a:pPr>
            <a:r>
              <a:rPr lang="tr-TR" dirty="0"/>
              <a:t>Aşağıdakilerden hangisi tıbbi raporların özelliklerinden biri değildir? </a:t>
            </a:r>
            <a:endParaRPr lang="tr-TR" dirty="0" smtClean="0"/>
          </a:p>
          <a:p>
            <a:pPr marL="457200" indent="-457200" algn="just">
              <a:lnSpc>
                <a:spcPct val="120000"/>
              </a:lnSpc>
              <a:buAutoNum type="alphaLcParenR"/>
            </a:pPr>
            <a:r>
              <a:rPr lang="tr-TR" dirty="0" smtClean="0"/>
              <a:t>Hastanın </a:t>
            </a:r>
            <a:r>
              <a:rPr lang="tr-TR" dirty="0"/>
              <a:t>tanı, tedavi ve yapılan sağlık hizmetlerinin sonucunu bildiren belgelerdir. </a:t>
            </a:r>
            <a:endParaRPr lang="tr-TR" dirty="0" smtClean="0"/>
          </a:p>
          <a:p>
            <a:pPr marL="457200" indent="-457200" algn="just">
              <a:lnSpc>
                <a:spcPct val="120000"/>
              </a:lnSpc>
              <a:buAutoNum type="alphaLcParenR"/>
            </a:pPr>
            <a:r>
              <a:rPr lang="tr-TR" dirty="0" smtClean="0"/>
              <a:t>Kapsamı </a:t>
            </a:r>
            <a:r>
              <a:rPr lang="tr-TR" dirty="0"/>
              <a:t>ve kullanım alanları oldukça geniş ve çeşitlidir. </a:t>
            </a:r>
          </a:p>
          <a:p>
            <a:pPr marL="457200" indent="-457200" algn="just">
              <a:lnSpc>
                <a:spcPct val="120000"/>
              </a:lnSpc>
              <a:buAutoNum type="alphaLcParenR"/>
            </a:pPr>
            <a:r>
              <a:rPr lang="tr-TR" dirty="0" smtClean="0"/>
              <a:t>Sadece </a:t>
            </a:r>
            <a:r>
              <a:rPr lang="tr-TR" dirty="0"/>
              <a:t>bir tek doktor tarafından düzenlenir. </a:t>
            </a:r>
          </a:p>
          <a:p>
            <a:pPr marL="457200" indent="-457200" algn="just">
              <a:lnSpc>
                <a:spcPct val="120000"/>
              </a:lnSpc>
              <a:buAutoNum type="alphaLcParenR"/>
            </a:pPr>
            <a:r>
              <a:rPr lang="tr-TR" dirty="0" smtClean="0"/>
              <a:t>Kişilerin</a:t>
            </a:r>
            <a:r>
              <a:rPr lang="tr-TR" dirty="0"/>
              <a:t>, bedeni veya ruhsal sağlık durumları hakkında düzenlenen dokümanlardır. </a:t>
            </a:r>
          </a:p>
          <a:p>
            <a:pPr marL="457200" indent="-457200" algn="just">
              <a:lnSpc>
                <a:spcPct val="120000"/>
              </a:lnSpc>
              <a:buAutoNum type="alphaLcParenR"/>
            </a:pPr>
            <a:r>
              <a:rPr lang="tr-TR" dirty="0" smtClean="0"/>
              <a:t>Sosyal </a:t>
            </a:r>
            <a:r>
              <a:rPr lang="tr-TR" dirty="0"/>
              <a:t>Güvenlik Kuruluşu raporların otomasyon sistemi aracılığıyla gönderilmesini istemektedir.</a:t>
            </a:r>
            <a:endParaRPr lang="tr-T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309692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7A4919D0-F177-4BBA-9A0B-DBA69E2ED764}"/>
              </a:ext>
            </a:extLst>
          </p:cNvPr>
          <p:cNvSpPr>
            <a:spLocks noGrp="1"/>
          </p:cNvSpPr>
          <p:nvPr>
            <p:ph type="title"/>
          </p:nvPr>
        </p:nvSpPr>
        <p:spPr>
          <a:xfrm>
            <a:off x="1049886" y="398999"/>
            <a:ext cx="9720072" cy="1236370"/>
          </a:xfrm>
        </p:spPr>
        <p:txBody>
          <a:bodyPr rtlCol="0">
            <a:normAutofit/>
          </a:bodyPr>
          <a:lstStyle/>
          <a:p>
            <a:pPr algn="ctr"/>
            <a:r>
              <a:rPr lang="tr-TR" sz="3600" b="1" dirty="0" smtClean="0">
                <a:latin typeface="Times New Roman" panose="02020603050405020304" pitchFamily="18" charset="0"/>
                <a:cs typeface="Times New Roman" panose="02020603050405020304" pitchFamily="18" charset="0"/>
              </a:rPr>
              <a:t>ÖRNEK SORU</a:t>
            </a:r>
            <a:endParaRPr lang="tr-TR" sz="3600" b="1" dirty="0">
              <a:latin typeface="Times New Roman" pitchFamily="18" charset="0"/>
              <a:cs typeface="Times New Roman" pitchFamily="18" charset="0"/>
            </a:endParaRPr>
          </a:p>
        </p:txBody>
      </p:sp>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72972" y="123092"/>
            <a:ext cx="1519028" cy="1512277"/>
          </a:xfrm>
          <a:prstGeom prst="rect">
            <a:avLst/>
          </a:prstGeom>
        </p:spPr>
      </p:pic>
      <p:sp>
        <p:nvSpPr>
          <p:cNvPr id="3" name="İçerik Yer Tutucusu 2"/>
          <p:cNvSpPr>
            <a:spLocks noGrp="1"/>
          </p:cNvSpPr>
          <p:nvPr>
            <p:ph idx="1"/>
          </p:nvPr>
        </p:nvSpPr>
        <p:spPr>
          <a:xfrm>
            <a:off x="1617784" y="2250830"/>
            <a:ext cx="10574215" cy="4607169"/>
          </a:xfrm>
        </p:spPr>
        <p:txBody>
          <a:bodyPr>
            <a:normAutofit/>
          </a:bodyPr>
          <a:lstStyle/>
          <a:p>
            <a:pPr algn="just">
              <a:lnSpc>
                <a:spcPct val="120000"/>
              </a:lnSpc>
              <a:buFont typeface="Arial" pitchFamily="34" charset="0"/>
              <a:buChar char="•"/>
            </a:pPr>
            <a:r>
              <a:rPr lang="tr-TR" dirty="0">
                <a:latin typeface="Times New Roman" panose="02020603050405020304" pitchFamily="18" charset="0"/>
                <a:cs typeface="Times New Roman" panose="02020603050405020304" pitchFamily="18" charset="0"/>
              </a:rPr>
              <a:t>Aşağıdakilerden hangisi hastalık raporlarından biri değildir? </a:t>
            </a:r>
            <a:endParaRPr lang="tr-TR" dirty="0" smtClean="0">
              <a:latin typeface="Times New Roman" panose="02020603050405020304" pitchFamily="18" charset="0"/>
              <a:cs typeface="Times New Roman" panose="02020603050405020304" pitchFamily="18" charset="0"/>
            </a:endParaRPr>
          </a:p>
          <a:p>
            <a:pPr marL="457200" indent="-457200" algn="just">
              <a:lnSpc>
                <a:spcPct val="120000"/>
              </a:lnSpc>
              <a:buAutoNum type="alphaLcParenR"/>
            </a:pPr>
            <a:r>
              <a:rPr lang="tr-TR" dirty="0" smtClean="0">
                <a:latin typeface="Times New Roman" panose="02020603050405020304" pitchFamily="18" charset="0"/>
                <a:cs typeface="Times New Roman" panose="02020603050405020304" pitchFamily="18" charset="0"/>
              </a:rPr>
              <a:t>İstirahat raporları</a:t>
            </a:r>
          </a:p>
          <a:p>
            <a:pPr marL="457200" indent="-457200" algn="just">
              <a:lnSpc>
                <a:spcPct val="120000"/>
              </a:lnSpc>
              <a:buAutoNum type="alphaLcParenR"/>
            </a:pPr>
            <a:r>
              <a:rPr lang="tr-TR" dirty="0" smtClean="0">
                <a:latin typeface="Times New Roman" panose="02020603050405020304" pitchFamily="18" charset="0"/>
                <a:cs typeface="Times New Roman" panose="02020603050405020304" pitchFamily="18" charset="0"/>
              </a:rPr>
              <a:t>Sigorta </a:t>
            </a:r>
            <a:r>
              <a:rPr lang="tr-TR" dirty="0">
                <a:latin typeface="Times New Roman" panose="02020603050405020304" pitchFamily="18" charset="0"/>
                <a:cs typeface="Times New Roman" panose="02020603050405020304" pitchFamily="18" charset="0"/>
              </a:rPr>
              <a:t>raporları </a:t>
            </a:r>
            <a:endParaRPr lang="tr-TR" dirty="0" smtClean="0">
              <a:latin typeface="Times New Roman" panose="02020603050405020304" pitchFamily="18" charset="0"/>
              <a:cs typeface="Times New Roman" panose="02020603050405020304" pitchFamily="18" charset="0"/>
            </a:endParaRPr>
          </a:p>
          <a:p>
            <a:pPr marL="457200" indent="-457200" algn="just">
              <a:lnSpc>
                <a:spcPct val="120000"/>
              </a:lnSpc>
              <a:buAutoNum type="alphaLcParenR"/>
            </a:pP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Özürlü raporları </a:t>
            </a:r>
            <a:endParaRPr lang="tr-TR" dirty="0" smtClean="0">
              <a:latin typeface="Times New Roman" panose="02020603050405020304" pitchFamily="18" charset="0"/>
              <a:cs typeface="Times New Roman" panose="02020603050405020304" pitchFamily="18" charset="0"/>
            </a:endParaRPr>
          </a:p>
          <a:p>
            <a:pPr marL="457200" indent="-457200" algn="just">
              <a:lnSpc>
                <a:spcPct val="120000"/>
              </a:lnSpc>
              <a:buAutoNum type="alphaLcParenR"/>
            </a:pP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Epikriz </a:t>
            </a:r>
            <a:endParaRPr lang="tr-TR" dirty="0" smtClean="0">
              <a:latin typeface="Times New Roman" panose="02020603050405020304" pitchFamily="18" charset="0"/>
              <a:cs typeface="Times New Roman" panose="02020603050405020304" pitchFamily="18" charset="0"/>
            </a:endParaRPr>
          </a:p>
          <a:p>
            <a:pPr marL="457200" indent="-457200" algn="just">
              <a:lnSpc>
                <a:spcPct val="120000"/>
              </a:lnSpc>
              <a:buAutoNum type="alphaLcParenR"/>
            </a:pP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Ameliyat raporları</a:t>
            </a:r>
            <a:endParaRPr lang="tr-T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52212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7A4919D0-F177-4BBA-9A0B-DBA69E2ED764}"/>
              </a:ext>
            </a:extLst>
          </p:cNvPr>
          <p:cNvSpPr>
            <a:spLocks noGrp="1"/>
          </p:cNvSpPr>
          <p:nvPr>
            <p:ph type="title"/>
          </p:nvPr>
        </p:nvSpPr>
        <p:spPr>
          <a:xfrm>
            <a:off x="311240" y="-165025"/>
            <a:ext cx="10769958" cy="1236370"/>
          </a:xfrm>
        </p:spPr>
        <p:txBody>
          <a:bodyPr rtlCol="0">
            <a:normAutofit/>
          </a:bodyPr>
          <a:lstStyle/>
          <a:p>
            <a:pPr algn="ctr"/>
            <a:r>
              <a:rPr lang="tr-TR" sz="3600" b="1" dirty="0">
                <a:latin typeface="Times New Roman" panose="02020603050405020304" pitchFamily="18" charset="0"/>
                <a:cs typeface="Times New Roman" panose="02020603050405020304" pitchFamily="18" charset="0"/>
              </a:rPr>
              <a:t>TIBBİ KAYIT VE HASTANE OTOMASYONU</a:t>
            </a:r>
            <a:endParaRPr lang="tr-TR" sz="3600" b="1" dirty="0">
              <a:latin typeface="Times New Roman" pitchFamily="18" charset="0"/>
              <a:cs typeface="Times New Roman" pitchFamily="18" charset="0"/>
            </a:endParaRPr>
          </a:p>
        </p:txBody>
      </p:sp>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72972" y="123092"/>
            <a:ext cx="1519028" cy="1512277"/>
          </a:xfrm>
          <a:prstGeom prst="rect">
            <a:avLst/>
          </a:prstGeom>
        </p:spPr>
      </p:pic>
      <p:pic>
        <p:nvPicPr>
          <p:cNvPr id="4" name="İçerik Yer Tutucusu 3"/>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1242646" y="1071345"/>
            <a:ext cx="8581292" cy="5786655"/>
          </a:xfrm>
        </p:spPr>
      </p:pic>
    </p:spTree>
    <p:extLst>
      <p:ext uri="{BB962C8B-B14F-4D97-AF65-F5344CB8AC3E}">
        <p14:creationId xmlns:p14="http://schemas.microsoft.com/office/powerpoint/2010/main" val="11011004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7A4919D0-F177-4BBA-9A0B-DBA69E2ED764}"/>
              </a:ext>
            </a:extLst>
          </p:cNvPr>
          <p:cNvSpPr>
            <a:spLocks noGrp="1"/>
          </p:cNvSpPr>
          <p:nvPr>
            <p:ph type="title"/>
          </p:nvPr>
        </p:nvSpPr>
        <p:spPr>
          <a:xfrm>
            <a:off x="1049886" y="398999"/>
            <a:ext cx="9720072" cy="1236370"/>
          </a:xfrm>
        </p:spPr>
        <p:txBody>
          <a:bodyPr rtlCol="0">
            <a:normAutofit/>
          </a:bodyPr>
          <a:lstStyle/>
          <a:p>
            <a:pPr algn="ctr"/>
            <a:r>
              <a:rPr lang="tr-TR" sz="3600" b="1" dirty="0">
                <a:latin typeface="Times New Roman" panose="02020603050405020304" pitchFamily="18" charset="0"/>
                <a:cs typeface="Times New Roman" panose="02020603050405020304" pitchFamily="18" charset="0"/>
              </a:rPr>
              <a:t>TIBBİ KAYIT VE HASTANE OTOMASYONU</a:t>
            </a:r>
            <a:endParaRPr lang="tr-TR" sz="3600" b="1" dirty="0">
              <a:latin typeface="Times New Roman" pitchFamily="18" charset="0"/>
              <a:cs typeface="Times New Roman" pitchFamily="18" charset="0"/>
            </a:endParaRPr>
          </a:p>
        </p:txBody>
      </p:sp>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72972" y="123092"/>
            <a:ext cx="1519028" cy="1512277"/>
          </a:xfrm>
          <a:prstGeom prst="rect">
            <a:avLst/>
          </a:prstGeom>
        </p:spPr>
      </p:pic>
      <p:sp>
        <p:nvSpPr>
          <p:cNvPr id="3" name="İçerik Yer Tutucusu 2"/>
          <p:cNvSpPr>
            <a:spLocks noGrp="1"/>
          </p:cNvSpPr>
          <p:nvPr>
            <p:ph idx="1"/>
          </p:nvPr>
        </p:nvSpPr>
        <p:spPr>
          <a:xfrm>
            <a:off x="328246" y="1635370"/>
            <a:ext cx="11863754" cy="5222630"/>
          </a:xfrm>
        </p:spPr>
        <p:txBody>
          <a:bodyPr>
            <a:normAutofit/>
          </a:bodyPr>
          <a:lstStyle/>
          <a:p>
            <a:pPr algn="just">
              <a:lnSpc>
                <a:spcPct val="120000"/>
              </a:lnSpc>
              <a:buFont typeface="Arial" pitchFamily="34" charset="0"/>
              <a:buChar char="•"/>
            </a:pPr>
            <a:r>
              <a:rPr lang="tr-TR" dirty="0">
                <a:latin typeface="Times New Roman" panose="02020603050405020304" pitchFamily="18" charset="0"/>
                <a:cs typeface="Times New Roman" panose="02020603050405020304" pitchFamily="18" charset="0"/>
              </a:rPr>
              <a:t>Herhangi bir konuda yapılan inceleme ve araştırma sonucunu, düşünceleri veya gözlemleri bildiren belgelere rapor denir. </a:t>
            </a:r>
            <a:endParaRPr lang="tr-TR" dirty="0" smtClean="0">
              <a:latin typeface="Times New Roman" panose="02020603050405020304" pitchFamily="18" charset="0"/>
              <a:cs typeface="Times New Roman" panose="02020603050405020304" pitchFamily="18" charset="0"/>
            </a:endParaRPr>
          </a:p>
          <a:p>
            <a:pPr algn="just">
              <a:lnSpc>
                <a:spcPct val="120000"/>
              </a:lnSpc>
              <a:buFont typeface="Arial" pitchFamily="34" charset="0"/>
              <a:buChar char="•"/>
            </a:pPr>
            <a:r>
              <a:rPr lang="tr-TR" dirty="0" smtClean="0">
                <a:latin typeface="Times New Roman" panose="02020603050405020304" pitchFamily="18" charset="0"/>
                <a:cs typeface="Times New Roman" panose="02020603050405020304" pitchFamily="18" charset="0"/>
              </a:rPr>
              <a:t>Türkiye’de </a:t>
            </a:r>
            <a:r>
              <a:rPr lang="tr-TR" dirty="0">
                <a:latin typeface="Times New Roman" panose="02020603050405020304" pitchFamily="18" charset="0"/>
                <a:cs typeface="Times New Roman" panose="02020603050405020304" pitchFamily="18" charset="0"/>
              </a:rPr>
              <a:t>evlilik, işe giriş, maluliyet, askere elverişlilik, </a:t>
            </a:r>
            <a:r>
              <a:rPr lang="tr-TR" dirty="0" err="1">
                <a:latin typeface="Times New Roman" panose="02020603050405020304" pitchFamily="18" charset="0"/>
                <a:cs typeface="Times New Roman" panose="02020603050405020304" pitchFamily="18" charset="0"/>
              </a:rPr>
              <a:t>engelilik</a:t>
            </a:r>
            <a:r>
              <a:rPr lang="tr-TR" dirty="0">
                <a:latin typeface="Times New Roman" panose="02020603050405020304" pitchFamily="18" charset="0"/>
                <a:cs typeface="Times New Roman" panose="02020603050405020304" pitchFamily="18" charset="0"/>
              </a:rPr>
              <a:t> tespiti, okula kayıt, silah ruhsatı, spor lisansı, sürücü belgesi düzenlenmesi gibi birçok konuda farklı amaçla sağlık raporları verilmektedir. </a:t>
            </a:r>
            <a:endParaRPr lang="tr-TR" dirty="0" smtClean="0">
              <a:latin typeface="Times New Roman" panose="02020603050405020304" pitchFamily="18" charset="0"/>
              <a:cs typeface="Times New Roman" panose="02020603050405020304" pitchFamily="18" charset="0"/>
            </a:endParaRPr>
          </a:p>
          <a:p>
            <a:pPr algn="just">
              <a:lnSpc>
                <a:spcPct val="120000"/>
              </a:lnSpc>
              <a:buFont typeface="Arial" pitchFamily="34" charset="0"/>
              <a:buChar char="•"/>
            </a:pPr>
            <a:r>
              <a:rPr lang="tr-TR" dirty="0" smtClean="0">
                <a:latin typeface="Times New Roman" panose="02020603050405020304" pitchFamily="18" charset="0"/>
                <a:cs typeface="Times New Roman" panose="02020603050405020304" pitchFamily="18" charset="0"/>
              </a:rPr>
              <a:t>Bunlara </a:t>
            </a:r>
            <a:r>
              <a:rPr lang="tr-TR" dirty="0">
                <a:latin typeface="Times New Roman" panose="02020603050405020304" pitchFamily="18" charset="0"/>
                <a:cs typeface="Times New Roman" panose="02020603050405020304" pitchFamily="18" charset="0"/>
              </a:rPr>
              <a:t>ilaveten kişilerin hastalıklarında; istirahat, ilaç ve tıbbi malzeme temini gibi konularda da sağlık raporu düzenlenmesi gerekmektedir. </a:t>
            </a:r>
            <a:endParaRPr lang="tr-TR" dirty="0" smtClean="0">
              <a:latin typeface="Times New Roman" panose="02020603050405020304" pitchFamily="18" charset="0"/>
              <a:cs typeface="Times New Roman" panose="02020603050405020304" pitchFamily="18" charset="0"/>
            </a:endParaRPr>
          </a:p>
          <a:p>
            <a:pPr algn="just">
              <a:lnSpc>
                <a:spcPct val="120000"/>
              </a:lnSpc>
              <a:buFont typeface="Arial" pitchFamily="34" charset="0"/>
              <a:buChar char="•"/>
            </a:pPr>
            <a:r>
              <a:rPr lang="tr-TR" dirty="0" smtClean="0">
                <a:latin typeface="Times New Roman" panose="02020603050405020304" pitchFamily="18" charset="0"/>
                <a:cs typeface="Times New Roman" panose="02020603050405020304" pitchFamily="18" charset="0"/>
              </a:rPr>
              <a:t>Kişilerin </a:t>
            </a:r>
            <a:r>
              <a:rPr lang="tr-TR" dirty="0">
                <a:latin typeface="Times New Roman" panose="02020603050405020304" pitchFamily="18" charset="0"/>
                <a:cs typeface="Times New Roman" panose="02020603050405020304" pitchFamily="18" charset="0"/>
              </a:rPr>
              <a:t>belirli haklardan yararlanabilmesi için zorunlu olan sağlık raporları, sağlık hizmet sunumunun en </a:t>
            </a:r>
            <a:r>
              <a:rPr lang="tr-TR" dirty="0" smtClean="0">
                <a:latin typeface="Times New Roman" panose="02020603050405020304" pitchFamily="18" charset="0"/>
                <a:cs typeface="Times New Roman" panose="02020603050405020304" pitchFamily="18" charset="0"/>
              </a:rPr>
              <a:t>önemli </a:t>
            </a:r>
            <a:r>
              <a:rPr lang="tr-TR" dirty="0">
                <a:latin typeface="Times New Roman" panose="02020603050405020304" pitchFamily="18" charset="0"/>
                <a:cs typeface="Times New Roman" panose="02020603050405020304" pitchFamily="18" charset="0"/>
              </a:rPr>
              <a:t>hizmetlerinden biri hâline </a:t>
            </a:r>
            <a:r>
              <a:rPr lang="tr-TR" dirty="0" smtClean="0">
                <a:latin typeface="Times New Roman" panose="02020603050405020304" pitchFamily="18" charset="0"/>
                <a:cs typeface="Times New Roman" panose="02020603050405020304" pitchFamily="18" charset="0"/>
              </a:rPr>
              <a:t>gelmiştir</a:t>
            </a:r>
          </a:p>
          <a:p>
            <a:pPr algn="just">
              <a:lnSpc>
                <a:spcPct val="120000"/>
              </a:lnSpc>
              <a:buFont typeface="Arial" pitchFamily="34" charset="0"/>
              <a:buChar char="•"/>
            </a:pPr>
            <a:r>
              <a:rPr lang="tr-TR" dirty="0">
                <a:latin typeface="Times New Roman" panose="02020603050405020304" pitchFamily="18" charset="0"/>
                <a:cs typeface="Times New Roman" panose="02020603050405020304" pitchFamily="18" charset="0"/>
              </a:rPr>
              <a:t>Diğer bir kapsamı ise; tıbbi raporlar, sigorta, kişisel zarar ve tazminat, yanlış tedavi, vasiyetname, vekâlet ve diğer adli vakalarda kullanıldıkları için başka bir önem taşımaktadırlar</a:t>
            </a:r>
            <a:endParaRPr lang="tr-T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6833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7A4919D0-F177-4BBA-9A0B-DBA69E2ED764}"/>
              </a:ext>
            </a:extLst>
          </p:cNvPr>
          <p:cNvSpPr>
            <a:spLocks noGrp="1"/>
          </p:cNvSpPr>
          <p:nvPr>
            <p:ph type="title"/>
          </p:nvPr>
        </p:nvSpPr>
        <p:spPr>
          <a:xfrm>
            <a:off x="1049886" y="398999"/>
            <a:ext cx="9720072" cy="1236370"/>
          </a:xfrm>
        </p:spPr>
        <p:txBody>
          <a:bodyPr rtlCol="0">
            <a:normAutofit/>
          </a:bodyPr>
          <a:lstStyle/>
          <a:p>
            <a:pPr algn="ctr"/>
            <a:r>
              <a:rPr lang="tr-TR" sz="3600" b="1" dirty="0">
                <a:latin typeface="Times New Roman" panose="02020603050405020304" pitchFamily="18" charset="0"/>
                <a:cs typeface="Times New Roman" panose="02020603050405020304" pitchFamily="18" charset="0"/>
              </a:rPr>
              <a:t>TIBBİ KAYIT VE HASTANE OTOMASYONU</a:t>
            </a:r>
            <a:endParaRPr lang="tr-TR" sz="3600" b="1" dirty="0">
              <a:latin typeface="Times New Roman" pitchFamily="18" charset="0"/>
              <a:cs typeface="Times New Roman" pitchFamily="18" charset="0"/>
            </a:endParaRPr>
          </a:p>
        </p:txBody>
      </p:sp>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72972" y="123092"/>
            <a:ext cx="1519028" cy="1512277"/>
          </a:xfrm>
          <a:prstGeom prst="rect">
            <a:avLst/>
          </a:prstGeom>
        </p:spPr>
      </p:pic>
      <p:sp>
        <p:nvSpPr>
          <p:cNvPr id="3" name="İçerik Yer Tutucusu 2"/>
          <p:cNvSpPr>
            <a:spLocks noGrp="1"/>
          </p:cNvSpPr>
          <p:nvPr>
            <p:ph idx="1"/>
          </p:nvPr>
        </p:nvSpPr>
        <p:spPr>
          <a:xfrm>
            <a:off x="328246" y="1911276"/>
            <a:ext cx="11863754" cy="4946724"/>
          </a:xfrm>
        </p:spPr>
        <p:txBody>
          <a:bodyPr>
            <a:normAutofit/>
          </a:bodyPr>
          <a:lstStyle/>
          <a:p>
            <a:pPr algn="just">
              <a:lnSpc>
                <a:spcPct val="150000"/>
              </a:lnSpc>
              <a:buFont typeface="Arial" pitchFamily="34" charset="0"/>
              <a:buChar char="•"/>
            </a:pPr>
            <a:r>
              <a:rPr lang="tr-TR" b="1" dirty="0">
                <a:latin typeface="Times New Roman" panose="02020603050405020304" pitchFamily="18" charset="0"/>
                <a:cs typeface="Times New Roman" panose="02020603050405020304" pitchFamily="18" charset="0"/>
              </a:rPr>
              <a:t>Tıbbi raporlar; </a:t>
            </a:r>
            <a:r>
              <a:rPr lang="tr-TR" dirty="0">
                <a:latin typeface="Times New Roman" panose="02020603050405020304" pitchFamily="18" charset="0"/>
                <a:cs typeface="Times New Roman" panose="02020603050405020304" pitchFamily="18" charset="0"/>
              </a:rPr>
              <a:t>belirli kurallara uygun olarak hazırlanan, korunan, gerektiği zaman hizmete sunulan, hastanın tanı, tedavi ile yapılan sağlık hizmetlerinin sonucunu ve kararını içeren belgeler olup aşağıdaki özellikleri </a:t>
            </a:r>
            <a:r>
              <a:rPr lang="tr-TR" dirty="0" smtClean="0">
                <a:latin typeface="Times New Roman" panose="02020603050405020304" pitchFamily="18" charset="0"/>
                <a:cs typeface="Times New Roman" panose="02020603050405020304" pitchFamily="18" charset="0"/>
              </a:rPr>
              <a:t>taşımaktadırlar</a:t>
            </a:r>
          </a:p>
          <a:p>
            <a:pPr algn="just">
              <a:lnSpc>
                <a:spcPct val="150000"/>
              </a:lnSpc>
              <a:buFont typeface="Arial" pitchFamily="34" charset="0"/>
              <a:buChar char="•"/>
            </a:pP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Kapsamı ve kullanım alanları oldukça geniş ve çeşitlidir. </a:t>
            </a:r>
            <a:endParaRPr lang="tr-TR" dirty="0" smtClean="0">
              <a:latin typeface="Times New Roman" panose="02020603050405020304" pitchFamily="18" charset="0"/>
              <a:cs typeface="Times New Roman" panose="02020603050405020304" pitchFamily="18" charset="0"/>
            </a:endParaRPr>
          </a:p>
          <a:p>
            <a:pPr algn="just">
              <a:lnSpc>
                <a:spcPct val="150000"/>
              </a:lnSpc>
              <a:buFont typeface="Arial" pitchFamily="34" charset="0"/>
              <a:buChar char="•"/>
            </a:pPr>
            <a:r>
              <a:rPr lang="tr-TR" dirty="0" smtClean="0">
                <a:latin typeface="Times New Roman" panose="02020603050405020304" pitchFamily="18" charset="0"/>
                <a:cs typeface="Times New Roman" panose="02020603050405020304" pitchFamily="18" charset="0"/>
              </a:rPr>
              <a:t>Bir </a:t>
            </a:r>
            <a:r>
              <a:rPr lang="tr-TR" dirty="0">
                <a:latin typeface="Times New Roman" panose="02020603050405020304" pitchFamily="18" charset="0"/>
                <a:cs typeface="Times New Roman" panose="02020603050405020304" pitchFamily="18" charset="0"/>
              </a:rPr>
              <a:t>muayene, inceleme ya da bir analiz sonucunu ve kararını içeren belgedir</a:t>
            </a:r>
            <a:r>
              <a:rPr lang="tr-TR" dirty="0" smtClean="0">
                <a:latin typeface="Times New Roman" panose="02020603050405020304" pitchFamily="18" charset="0"/>
                <a:cs typeface="Times New Roman" panose="02020603050405020304" pitchFamily="18" charset="0"/>
              </a:rPr>
              <a:t>.</a:t>
            </a:r>
          </a:p>
          <a:p>
            <a:pPr algn="just">
              <a:lnSpc>
                <a:spcPct val="150000"/>
              </a:lnSpc>
              <a:buFont typeface="Arial" pitchFamily="34" charset="0"/>
              <a:buChar char="•"/>
            </a:pPr>
            <a:r>
              <a:rPr lang="tr-TR" dirty="0" smtClean="0">
                <a:latin typeface="Times New Roman" panose="02020603050405020304" pitchFamily="18" charset="0"/>
                <a:cs typeface="Times New Roman" panose="02020603050405020304" pitchFamily="18" charset="0"/>
              </a:rPr>
              <a:t>Tek </a:t>
            </a:r>
            <a:r>
              <a:rPr lang="tr-TR" dirty="0">
                <a:latin typeface="Times New Roman" panose="02020603050405020304" pitchFamily="18" charset="0"/>
                <a:cs typeface="Times New Roman" panose="02020603050405020304" pitchFamily="18" charset="0"/>
              </a:rPr>
              <a:t>doktor ya da bir kurul tarafından düzenlenir. </a:t>
            </a:r>
            <a:endParaRPr lang="tr-TR" dirty="0" smtClean="0">
              <a:latin typeface="Times New Roman" panose="02020603050405020304" pitchFamily="18" charset="0"/>
              <a:cs typeface="Times New Roman" panose="02020603050405020304" pitchFamily="18" charset="0"/>
            </a:endParaRPr>
          </a:p>
          <a:p>
            <a:pPr algn="just">
              <a:lnSpc>
                <a:spcPct val="150000"/>
              </a:lnSpc>
              <a:buFont typeface="Arial" pitchFamily="34" charset="0"/>
              <a:buChar char="•"/>
            </a:pPr>
            <a:r>
              <a:rPr lang="tr-TR" dirty="0" smtClean="0">
                <a:latin typeface="Times New Roman" panose="02020603050405020304" pitchFamily="18" charset="0"/>
                <a:cs typeface="Times New Roman" panose="02020603050405020304" pitchFamily="18" charset="0"/>
              </a:rPr>
              <a:t>Doktorun </a:t>
            </a:r>
            <a:r>
              <a:rPr lang="tr-TR" dirty="0">
                <a:latin typeface="Times New Roman" panose="02020603050405020304" pitchFamily="18" charset="0"/>
                <a:cs typeface="Times New Roman" panose="02020603050405020304" pitchFamily="18" charset="0"/>
              </a:rPr>
              <a:t>bir kişinin, bedenî veya ruhsal sağlık durumu hakkında düzenlediği belgedir</a:t>
            </a:r>
            <a:endParaRPr lang="tr-T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20399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7A4919D0-F177-4BBA-9A0B-DBA69E2ED764}"/>
              </a:ext>
            </a:extLst>
          </p:cNvPr>
          <p:cNvSpPr>
            <a:spLocks noGrp="1"/>
          </p:cNvSpPr>
          <p:nvPr>
            <p:ph type="title"/>
          </p:nvPr>
        </p:nvSpPr>
        <p:spPr>
          <a:xfrm>
            <a:off x="1049886" y="398999"/>
            <a:ext cx="9720072" cy="1236370"/>
          </a:xfrm>
        </p:spPr>
        <p:txBody>
          <a:bodyPr rtlCol="0">
            <a:normAutofit/>
          </a:bodyPr>
          <a:lstStyle/>
          <a:p>
            <a:pPr algn="ctr"/>
            <a:r>
              <a:rPr lang="tr-TR" sz="3600" b="1" dirty="0">
                <a:latin typeface="Times New Roman" panose="02020603050405020304" pitchFamily="18" charset="0"/>
                <a:cs typeface="Times New Roman" panose="02020603050405020304" pitchFamily="18" charset="0"/>
              </a:rPr>
              <a:t>TIBBİ KAYIT VE HASTANE OTOMASYONU</a:t>
            </a:r>
            <a:endParaRPr lang="tr-TR" sz="3600" b="1" dirty="0">
              <a:latin typeface="Times New Roman" pitchFamily="18" charset="0"/>
              <a:cs typeface="Times New Roman" pitchFamily="18" charset="0"/>
            </a:endParaRPr>
          </a:p>
        </p:txBody>
      </p:sp>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72972" y="123092"/>
            <a:ext cx="1519028" cy="1512277"/>
          </a:xfrm>
          <a:prstGeom prst="rect">
            <a:avLst/>
          </a:prstGeom>
        </p:spPr>
      </p:pic>
      <p:sp>
        <p:nvSpPr>
          <p:cNvPr id="3" name="İçerik Yer Tutucusu 2"/>
          <p:cNvSpPr>
            <a:spLocks noGrp="1"/>
          </p:cNvSpPr>
          <p:nvPr>
            <p:ph idx="1"/>
          </p:nvPr>
        </p:nvSpPr>
        <p:spPr>
          <a:xfrm>
            <a:off x="328246" y="1911276"/>
            <a:ext cx="11863754" cy="4946724"/>
          </a:xfrm>
        </p:spPr>
        <p:txBody>
          <a:bodyPr>
            <a:normAutofit/>
          </a:bodyPr>
          <a:lstStyle/>
          <a:p>
            <a:pPr algn="just">
              <a:lnSpc>
                <a:spcPct val="150000"/>
              </a:lnSpc>
              <a:buFont typeface="Arial" pitchFamily="34" charset="0"/>
              <a:buChar char="•"/>
            </a:pPr>
            <a:r>
              <a:rPr lang="tr-TR" dirty="0">
                <a:latin typeface="Times New Roman" panose="02020603050405020304" pitchFamily="18" charset="0"/>
                <a:cs typeface="Times New Roman" panose="02020603050405020304" pitchFamily="18" charset="0"/>
              </a:rPr>
              <a:t>Kişiye yapılan hizmetleri düzenli bir şekilde içeren bilgi, belge ve kaynaklardır</a:t>
            </a:r>
            <a:r>
              <a:rPr lang="tr-TR" dirty="0" smtClean="0">
                <a:latin typeface="Times New Roman" panose="02020603050405020304" pitchFamily="18" charset="0"/>
                <a:cs typeface="Times New Roman" panose="02020603050405020304" pitchFamily="18" charset="0"/>
              </a:rPr>
              <a:t>.,</a:t>
            </a:r>
          </a:p>
          <a:p>
            <a:pPr algn="just">
              <a:lnSpc>
                <a:spcPct val="150000"/>
              </a:lnSpc>
              <a:buFont typeface="Arial" pitchFamily="34" charset="0"/>
              <a:buChar char="•"/>
            </a:pPr>
            <a:r>
              <a:rPr lang="tr-TR" dirty="0" smtClean="0">
                <a:latin typeface="Times New Roman" panose="02020603050405020304" pitchFamily="18" charset="0"/>
                <a:cs typeface="Times New Roman" panose="02020603050405020304" pitchFamily="18" charset="0"/>
              </a:rPr>
              <a:t>Tıbbi </a:t>
            </a:r>
            <a:r>
              <a:rPr lang="tr-TR" dirty="0">
                <a:latin typeface="Times New Roman" panose="02020603050405020304" pitchFamily="18" charset="0"/>
                <a:cs typeface="Times New Roman" panose="02020603050405020304" pitchFamily="18" charset="0"/>
              </a:rPr>
              <a:t>Sekreterler tarafından yazılmaktadır. </a:t>
            </a:r>
            <a:endParaRPr lang="tr-TR" dirty="0" smtClean="0">
              <a:latin typeface="Times New Roman" panose="02020603050405020304" pitchFamily="18" charset="0"/>
              <a:cs typeface="Times New Roman" panose="02020603050405020304" pitchFamily="18" charset="0"/>
            </a:endParaRPr>
          </a:p>
          <a:p>
            <a:pPr algn="just">
              <a:lnSpc>
                <a:spcPct val="150000"/>
              </a:lnSpc>
              <a:buFont typeface="Arial" pitchFamily="34" charset="0"/>
              <a:buChar char="•"/>
            </a:pPr>
            <a:r>
              <a:rPr lang="tr-TR" dirty="0" smtClean="0">
                <a:latin typeface="Times New Roman" panose="02020603050405020304" pitchFamily="18" charset="0"/>
                <a:cs typeface="Times New Roman" panose="02020603050405020304" pitchFamily="18" charset="0"/>
              </a:rPr>
              <a:t>Sosyal </a:t>
            </a:r>
            <a:r>
              <a:rPr lang="tr-TR" dirty="0">
                <a:latin typeface="Times New Roman" panose="02020603050405020304" pitchFamily="18" charset="0"/>
                <a:cs typeface="Times New Roman" panose="02020603050405020304" pitchFamily="18" charset="0"/>
              </a:rPr>
              <a:t>Güvenlik Kuruluşu (SGK), raporların otomasyon sistemi aracılığıyla yazılıp gönderilmesini istemektedir. </a:t>
            </a:r>
            <a:endParaRPr lang="tr-TR" dirty="0" smtClean="0">
              <a:latin typeface="Times New Roman" panose="02020603050405020304" pitchFamily="18" charset="0"/>
              <a:cs typeface="Times New Roman" panose="02020603050405020304" pitchFamily="18" charset="0"/>
            </a:endParaRPr>
          </a:p>
          <a:p>
            <a:pPr algn="just">
              <a:lnSpc>
                <a:spcPct val="150000"/>
              </a:lnSpc>
              <a:buFont typeface="Arial" pitchFamily="34" charset="0"/>
              <a:buChar char="•"/>
            </a:pPr>
            <a:r>
              <a:rPr lang="tr-TR" dirty="0" smtClean="0">
                <a:latin typeface="Times New Roman" panose="02020603050405020304" pitchFamily="18" charset="0"/>
                <a:cs typeface="Times New Roman" panose="02020603050405020304" pitchFamily="18" charset="0"/>
              </a:rPr>
              <a:t>Sağlık </a:t>
            </a:r>
            <a:r>
              <a:rPr lang="tr-TR" dirty="0">
                <a:latin typeface="Times New Roman" panose="02020603050405020304" pitchFamily="18" charset="0"/>
                <a:cs typeface="Times New Roman" panose="02020603050405020304" pitchFamily="18" charset="0"/>
              </a:rPr>
              <a:t>bilgi sisteminde tıbbi raporlar bilgisayar ortamında MEDULA programında yazılmaktadır</a:t>
            </a:r>
            <a:endParaRPr lang="tr-T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9648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7A4919D0-F177-4BBA-9A0B-DBA69E2ED764}"/>
              </a:ext>
            </a:extLst>
          </p:cNvPr>
          <p:cNvSpPr>
            <a:spLocks noGrp="1"/>
          </p:cNvSpPr>
          <p:nvPr>
            <p:ph type="title"/>
          </p:nvPr>
        </p:nvSpPr>
        <p:spPr>
          <a:xfrm>
            <a:off x="1049886" y="398999"/>
            <a:ext cx="9720072" cy="1236370"/>
          </a:xfrm>
        </p:spPr>
        <p:txBody>
          <a:bodyPr rtlCol="0">
            <a:normAutofit/>
          </a:bodyPr>
          <a:lstStyle/>
          <a:p>
            <a:pPr algn="ctr"/>
            <a:r>
              <a:rPr lang="tr-TR" sz="3600" b="1" dirty="0">
                <a:latin typeface="Times New Roman" panose="02020603050405020304" pitchFamily="18" charset="0"/>
                <a:cs typeface="Times New Roman" panose="02020603050405020304" pitchFamily="18" charset="0"/>
              </a:rPr>
              <a:t>TIBBİ KAYIT VE HASTANE OTOMASYONU</a:t>
            </a:r>
            <a:endParaRPr lang="tr-TR" sz="3600" b="1" dirty="0">
              <a:latin typeface="Times New Roman" pitchFamily="18" charset="0"/>
              <a:cs typeface="Times New Roman" pitchFamily="18" charset="0"/>
            </a:endParaRPr>
          </a:p>
        </p:txBody>
      </p:sp>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72972" y="123092"/>
            <a:ext cx="1519028" cy="1512277"/>
          </a:xfrm>
          <a:prstGeom prst="rect">
            <a:avLst/>
          </a:prstGeom>
        </p:spPr>
      </p:pic>
      <p:sp>
        <p:nvSpPr>
          <p:cNvPr id="3" name="İçerik Yer Tutucusu 2"/>
          <p:cNvSpPr>
            <a:spLocks noGrp="1"/>
          </p:cNvSpPr>
          <p:nvPr>
            <p:ph idx="1"/>
          </p:nvPr>
        </p:nvSpPr>
        <p:spPr>
          <a:xfrm>
            <a:off x="1049886" y="1911276"/>
            <a:ext cx="11142114" cy="4946724"/>
          </a:xfrm>
        </p:spPr>
        <p:txBody>
          <a:bodyPr>
            <a:normAutofit/>
          </a:bodyPr>
          <a:lstStyle/>
          <a:p>
            <a:pPr marL="0" indent="0" algn="just">
              <a:lnSpc>
                <a:spcPct val="120000"/>
              </a:lnSpc>
              <a:buNone/>
            </a:pPr>
            <a:r>
              <a:rPr lang="tr-TR" sz="2400" b="1" i="1" u="sng" dirty="0" smtClean="0">
                <a:latin typeface="Times New Roman" panose="02020603050405020304" pitchFamily="18" charset="0"/>
                <a:cs typeface="Times New Roman" panose="02020603050405020304" pitchFamily="18" charset="0"/>
              </a:rPr>
              <a:t>TIBBİ RAPORLAR VE ÖZELLİKLERİ</a:t>
            </a:r>
          </a:p>
          <a:p>
            <a:pPr algn="just">
              <a:lnSpc>
                <a:spcPct val="120000"/>
              </a:lnSpc>
              <a:buFont typeface="Arial" pitchFamily="34" charset="0"/>
              <a:buChar char="•"/>
            </a:pPr>
            <a:r>
              <a:rPr lang="tr-TR" u="sng" dirty="0" smtClean="0">
                <a:latin typeface="Times New Roman" panose="02020603050405020304" pitchFamily="18" charset="0"/>
                <a:cs typeface="Times New Roman" panose="02020603050405020304" pitchFamily="18" charset="0"/>
              </a:rPr>
              <a:t> Tıbbi Sekreterlerin Raporlar Konusundaki Sorumlulukları:</a:t>
            </a:r>
          </a:p>
          <a:p>
            <a:pPr marL="457200" indent="-457200" algn="just">
              <a:lnSpc>
                <a:spcPct val="120000"/>
              </a:lnSpc>
              <a:buFont typeface="+mj-lt"/>
              <a:buAutoNum type="arabicPeriod"/>
            </a:pPr>
            <a:r>
              <a:rPr lang="tr-TR" dirty="0" smtClean="0">
                <a:latin typeface="Times New Roman" panose="02020603050405020304" pitchFamily="18" charset="0"/>
                <a:cs typeface="Times New Roman" panose="02020603050405020304" pitchFamily="18" charset="0"/>
              </a:rPr>
              <a:t>Tıbbi </a:t>
            </a:r>
            <a:r>
              <a:rPr lang="tr-TR" dirty="0">
                <a:latin typeface="Times New Roman" panose="02020603050405020304" pitchFamily="18" charset="0"/>
                <a:cs typeface="Times New Roman" panose="02020603050405020304" pitchFamily="18" charset="0"/>
              </a:rPr>
              <a:t>raporları yazmak </a:t>
            </a:r>
            <a:endParaRPr lang="tr-TR" dirty="0" smtClean="0">
              <a:latin typeface="Times New Roman" panose="02020603050405020304" pitchFamily="18" charset="0"/>
              <a:cs typeface="Times New Roman" panose="02020603050405020304" pitchFamily="18" charset="0"/>
            </a:endParaRPr>
          </a:p>
          <a:p>
            <a:pPr marL="457200" indent="-457200" algn="just">
              <a:lnSpc>
                <a:spcPct val="120000"/>
              </a:lnSpc>
              <a:buFont typeface="+mj-lt"/>
              <a:buAutoNum type="arabicPeriod"/>
            </a:pP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Tıbbi raporların onaylanmasını sağlamak </a:t>
            </a:r>
          </a:p>
          <a:p>
            <a:pPr marL="457200" indent="-457200" algn="just">
              <a:lnSpc>
                <a:spcPct val="120000"/>
              </a:lnSpc>
              <a:buFont typeface="+mj-lt"/>
              <a:buAutoNum type="arabicPeriod"/>
            </a:pPr>
            <a:r>
              <a:rPr lang="tr-TR" dirty="0" smtClean="0">
                <a:latin typeface="Times New Roman" panose="02020603050405020304" pitchFamily="18" charset="0"/>
                <a:cs typeface="Times New Roman" panose="02020603050405020304" pitchFamily="18" charset="0"/>
              </a:rPr>
              <a:t>Tıbbi </a:t>
            </a:r>
            <a:r>
              <a:rPr lang="tr-TR" dirty="0">
                <a:latin typeface="Times New Roman" panose="02020603050405020304" pitchFamily="18" charset="0"/>
                <a:cs typeface="Times New Roman" panose="02020603050405020304" pitchFamily="18" charset="0"/>
              </a:rPr>
              <a:t>raporları kayıt etmek </a:t>
            </a:r>
            <a:endParaRPr lang="tr-TR" dirty="0" smtClean="0">
              <a:latin typeface="Times New Roman" panose="02020603050405020304" pitchFamily="18" charset="0"/>
              <a:cs typeface="Times New Roman" panose="02020603050405020304" pitchFamily="18" charset="0"/>
            </a:endParaRPr>
          </a:p>
          <a:p>
            <a:pPr marL="457200" indent="-457200" algn="just">
              <a:lnSpc>
                <a:spcPct val="120000"/>
              </a:lnSpc>
              <a:buFont typeface="+mj-lt"/>
              <a:buAutoNum type="arabicPeriod"/>
            </a:pPr>
            <a:r>
              <a:rPr lang="tr-TR" dirty="0" smtClean="0">
                <a:latin typeface="Times New Roman" panose="02020603050405020304" pitchFamily="18" charset="0"/>
                <a:cs typeface="Times New Roman" panose="02020603050405020304" pitchFamily="18" charset="0"/>
              </a:rPr>
              <a:t>Tıbbi </a:t>
            </a:r>
            <a:r>
              <a:rPr lang="tr-TR" dirty="0">
                <a:latin typeface="Times New Roman" panose="02020603050405020304" pitchFamily="18" charset="0"/>
                <a:cs typeface="Times New Roman" panose="02020603050405020304" pitchFamily="18" charset="0"/>
              </a:rPr>
              <a:t>raporları </a:t>
            </a:r>
            <a:r>
              <a:rPr lang="tr-TR" dirty="0" smtClean="0">
                <a:latin typeface="Times New Roman" panose="02020603050405020304" pitchFamily="18" charset="0"/>
                <a:cs typeface="Times New Roman" panose="02020603050405020304" pitchFamily="18" charset="0"/>
              </a:rPr>
              <a:t>dosyalamak</a:t>
            </a:r>
          </a:p>
          <a:p>
            <a:pPr marL="457200" indent="-457200" algn="just">
              <a:lnSpc>
                <a:spcPct val="120000"/>
              </a:lnSpc>
              <a:buFont typeface="+mj-lt"/>
              <a:buAutoNum type="arabicPeriod"/>
            </a:pPr>
            <a:r>
              <a:rPr lang="tr-TR" dirty="0">
                <a:latin typeface="Times New Roman" panose="02020603050405020304" pitchFamily="18" charset="0"/>
                <a:cs typeface="Times New Roman" panose="02020603050405020304" pitchFamily="18" charset="0"/>
              </a:rPr>
              <a:t>Tıbbi raporların ilgililere ulaşmasını sağlamak</a:t>
            </a:r>
            <a:endParaRPr lang="tr-T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54550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7A4919D0-F177-4BBA-9A0B-DBA69E2ED764}"/>
              </a:ext>
            </a:extLst>
          </p:cNvPr>
          <p:cNvSpPr>
            <a:spLocks noGrp="1"/>
          </p:cNvSpPr>
          <p:nvPr>
            <p:ph type="title"/>
          </p:nvPr>
        </p:nvSpPr>
        <p:spPr>
          <a:xfrm>
            <a:off x="1049886" y="398999"/>
            <a:ext cx="9720072" cy="1236370"/>
          </a:xfrm>
        </p:spPr>
        <p:txBody>
          <a:bodyPr rtlCol="0">
            <a:normAutofit/>
          </a:bodyPr>
          <a:lstStyle/>
          <a:p>
            <a:pPr algn="ctr"/>
            <a:r>
              <a:rPr lang="tr-TR" sz="3600" b="1" dirty="0">
                <a:latin typeface="Times New Roman" panose="02020603050405020304" pitchFamily="18" charset="0"/>
                <a:cs typeface="Times New Roman" panose="02020603050405020304" pitchFamily="18" charset="0"/>
              </a:rPr>
              <a:t>TIBBİ KAYIT VE HASTANE OTOMASYONU</a:t>
            </a:r>
            <a:endParaRPr lang="tr-TR" sz="3600" b="1" dirty="0">
              <a:latin typeface="Times New Roman" pitchFamily="18" charset="0"/>
              <a:cs typeface="Times New Roman" pitchFamily="18" charset="0"/>
            </a:endParaRPr>
          </a:p>
        </p:txBody>
      </p:sp>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72972" y="123092"/>
            <a:ext cx="1519028" cy="1512277"/>
          </a:xfrm>
          <a:prstGeom prst="rect">
            <a:avLst/>
          </a:prstGeom>
        </p:spPr>
      </p:pic>
      <p:sp>
        <p:nvSpPr>
          <p:cNvPr id="3" name="İçerik Yer Tutucusu 2"/>
          <p:cNvSpPr>
            <a:spLocks noGrp="1"/>
          </p:cNvSpPr>
          <p:nvPr>
            <p:ph idx="1"/>
          </p:nvPr>
        </p:nvSpPr>
        <p:spPr>
          <a:xfrm>
            <a:off x="328246" y="1635370"/>
            <a:ext cx="11863754" cy="5222630"/>
          </a:xfrm>
        </p:spPr>
        <p:txBody>
          <a:bodyPr>
            <a:normAutofit/>
          </a:bodyPr>
          <a:lstStyle/>
          <a:p>
            <a:pPr algn="just">
              <a:lnSpc>
                <a:spcPct val="120000"/>
              </a:lnSpc>
              <a:buFont typeface="Arial" pitchFamily="34" charset="0"/>
              <a:buChar char="•"/>
            </a:pPr>
            <a:r>
              <a:rPr lang="tr-TR" sz="2400" b="1" i="1" u="sng" dirty="0" smtClean="0">
                <a:latin typeface="Times New Roman" panose="02020603050405020304" pitchFamily="18" charset="0"/>
                <a:cs typeface="Times New Roman" panose="02020603050405020304" pitchFamily="18" charset="0"/>
              </a:rPr>
              <a:t>Tıbbi </a:t>
            </a:r>
            <a:r>
              <a:rPr lang="tr-TR" sz="2400" b="1" i="1" u="sng" dirty="0">
                <a:latin typeface="Times New Roman" panose="02020603050405020304" pitchFamily="18" charset="0"/>
                <a:cs typeface="Times New Roman" panose="02020603050405020304" pitchFamily="18" charset="0"/>
              </a:rPr>
              <a:t>Raporlar Düzenlenirken Dikkat Edilmesi Gereken </a:t>
            </a:r>
            <a:r>
              <a:rPr lang="tr-TR" sz="2400" b="1" i="1" u="sng" dirty="0" smtClean="0">
                <a:latin typeface="Times New Roman" panose="02020603050405020304" pitchFamily="18" charset="0"/>
                <a:cs typeface="Times New Roman" panose="02020603050405020304" pitchFamily="18" charset="0"/>
              </a:rPr>
              <a:t>Noktalar:</a:t>
            </a:r>
          </a:p>
          <a:p>
            <a:pPr algn="just">
              <a:lnSpc>
                <a:spcPct val="120000"/>
              </a:lnSpc>
              <a:buFont typeface="Arial" pitchFamily="34" charset="0"/>
              <a:buChar char="•"/>
            </a:pPr>
            <a:r>
              <a:rPr lang="tr-TR" sz="2400" dirty="0">
                <a:latin typeface="Times New Roman" panose="02020603050405020304" pitchFamily="18" charset="0"/>
                <a:cs typeface="Times New Roman" panose="02020603050405020304" pitchFamily="18" charset="0"/>
              </a:rPr>
              <a:t>Eksiksiz olarak hazırlanmalıdır. </a:t>
            </a:r>
            <a:endParaRPr lang="tr-TR" sz="2400" dirty="0" smtClean="0">
              <a:latin typeface="Times New Roman" panose="02020603050405020304" pitchFamily="18" charset="0"/>
              <a:cs typeface="Times New Roman" panose="02020603050405020304" pitchFamily="18" charset="0"/>
            </a:endParaRPr>
          </a:p>
          <a:p>
            <a:pPr algn="just">
              <a:lnSpc>
                <a:spcPct val="120000"/>
              </a:lnSpc>
              <a:buFont typeface="Arial" pitchFamily="34" charset="0"/>
              <a:buChar char="•"/>
            </a:pPr>
            <a:r>
              <a:rPr lang="tr-TR" sz="2400" dirty="0" smtClean="0">
                <a:latin typeface="Times New Roman" panose="02020603050405020304" pitchFamily="18" charset="0"/>
                <a:cs typeface="Times New Roman" panose="02020603050405020304" pitchFamily="18" charset="0"/>
              </a:rPr>
              <a:t>Hastanın</a:t>
            </a:r>
            <a:r>
              <a:rPr lang="tr-TR" sz="2400" dirty="0">
                <a:latin typeface="Times New Roman" panose="02020603050405020304" pitchFamily="18" charset="0"/>
                <a:cs typeface="Times New Roman" panose="02020603050405020304" pitchFamily="18" charset="0"/>
              </a:rPr>
              <a:t>, raporları yazan ve onaylayanların kimlikleri açık yazılmalıdır. </a:t>
            </a:r>
            <a:endParaRPr lang="tr-TR" sz="2400" dirty="0" smtClean="0">
              <a:latin typeface="Times New Roman" panose="02020603050405020304" pitchFamily="18" charset="0"/>
              <a:cs typeface="Times New Roman" panose="02020603050405020304" pitchFamily="18" charset="0"/>
            </a:endParaRPr>
          </a:p>
          <a:p>
            <a:pPr algn="just">
              <a:lnSpc>
                <a:spcPct val="120000"/>
              </a:lnSpc>
              <a:buFont typeface="Arial" pitchFamily="34" charset="0"/>
              <a:buChar char="•"/>
            </a:pPr>
            <a:r>
              <a:rPr lang="tr-TR" sz="2400" dirty="0" smtClean="0">
                <a:latin typeface="Times New Roman" panose="02020603050405020304" pitchFamily="18" charset="0"/>
                <a:cs typeface="Times New Roman" panose="02020603050405020304" pitchFamily="18" charset="0"/>
              </a:rPr>
              <a:t>Doğru </a:t>
            </a:r>
            <a:r>
              <a:rPr lang="tr-TR" sz="2400" dirty="0">
                <a:latin typeface="Times New Roman" panose="02020603050405020304" pitchFamily="18" charset="0"/>
                <a:cs typeface="Times New Roman" panose="02020603050405020304" pitchFamily="18" charset="0"/>
              </a:rPr>
              <a:t>bilgiler içermeli, tarafsız ve gerekçeli olmalıdır. </a:t>
            </a:r>
          </a:p>
          <a:p>
            <a:pPr algn="just">
              <a:lnSpc>
                <a:spcPct val="120000"/>
              </a:lnSpc>
              <a:buFont typeface="Arial" pitchFamily="34" charset="0"/>
              <a:buChar char="•"/>
            </a:pPr>
            <a:r>
              <a:rPr lang="tr-TR" sz="2400" dirty="0" smtClean="0">
                <a:latin typeface="Times New Roman" panose="02020603050405020304" pitchFamily="18" charset="0"/>
                <a:cs typeface="Times New Roman" panose="02020603050405020304" pitchFamily="18" charset="0"/>
              </a:rPr>
              <a:t>Zamanında </a:t>
            </a:r>
            <a:r>
              <a:rPr lang="tr-TR" sz="2400" dirty="0">
                <a:latin typeface="Times New Roman" panose="02020603050405020304" pitchFamily="18" charset="0"/>
                <a:cs typeface="Times New Roman" panose="02020603050405020304" pitchFamily="18" charset="0"/>
              </a:rPr>
              <a:t>düzenlenmiş olmalıdır. </a:t>
            </a:r>
          </a:p>
          <a:p>
            <a:pPr algn="just">
              <a:lnSpc>
                <a:spcPct val="120000"/>
              </a:lnSpc>
              <a:buFont typeface="Arial" pitchFamily="34" charset="0"/>
              <a:buChar char="•"/>
            </a:pPr>
            <a:r>
              <a:rPr lang="tr-TR" sz="2400" dirty="0" smtClean="0">
                <a:latin typeface="Times New Roman" panose="02020603050405020304" pitchFamily="18" charset="0"/>
                <a:cs typeface="Times New Roman" panose="02020603050405020304" pitchFamily="18" charset="0"/>
              </a:rPr>
              <a:t>Kullanılabilir </a:t>
            </a:r>
            <a:r>
              <a:rPr lang="tr-TR" sz="2400" dirty="0">
                <a:latin typeface="Times New Roman" panose="02020603050405020304" pitchFamily="18" charset="0"/>
                <a:cs typeface="Times New Roman" panose="02020603050405020304" pitchFamily="18" charset="0"/>
              </a:rPr>
              <a:t>nitelikte olmalıdır. </a:t>
            </a:r>
          </a:p>
          <a:p>
            <a:pPr algn="just">
              <a:lnSpc>
                <a:spcPct val="120000"/>
              </a:lnSpc>
              <a:buFont typeface="Arial" pitchFamily="34" charset="0"/>
              <a:buChar char="•"/>
            </a:pPr>
            <a:r>
              <a:rPr lang="tr-TR" sz="2400" dirty="0" smtClean="0">
                <a:latin typeface="Times New Roman" panose="02020603050405020304" pitchFamily="18" charset="0"/>
                <a:cs typeface="Times New Roman" panose="02020603050405020304" pitchFamily="18" charset="0"/>
              </a:rPr>
              <a:t>Yasal </a:t>
            </a:r>
            <a:r>
              <a:rPr lang="tr-TR" sz="2400" dirty="0">
                <a:latin typeface="Times New Roman" panose="02020603050405020304" pitchFamily="18" charset="0"/>
                <a:cs typeface="Times New Roman" panose="02020603050405020304" pitchFamily="18" charset="0"/>
              </a:rPr>
              <a:t>zorunluluklara cevap verecek şekilde hazırlanmalıdır. </a:t>
            </a:r>
          </a:p>
          <a:p>
            <a:pPr algn="just">
              <a:lnSpc>
                <a:spcPct val="120000"/>
              </a:lnSpc>
              <a:buFont typeface="Arial" pitchFamily="34" charset="0"/>
              <a:buChar char="•"/>
            </a:pPr>
            <a:r>
              <a:rPr lang="tr-TR" sz="2400" dirty="0" smtClean="0">
                <a:latin typeface="Times New Roman" panose="02020603050405020304" pitchFamily="18" charset="0"/>
                <a:cs typeface="Times New Roman" panose="02020603050405020304" pitchFamily="18" charset="0"/>
              </a:rPr>
              <a:t>Kişisel </a:t>
            </a:r>
            <a:r>
              <a:rPr lang="tr-TR" sz="2400" dirty="0">
                <a:latin typeface="Times New Roman" panose="02020603050405020304" pitchFamily="18" charset="0"/>
                <a:cs typeface="Times New Roman" panose="02020603050405020304" pitchFamily="18" charset="0"/>
              </a:rPr>
              <a:t>bilgiler içerdiğinden gizliliği ve güvenliği sağlanmalıdır. </a:t>
            </a:r>
          </a:p>
        </p:txBody>
      </p:sp>
    </p:spTree>
    <p:extLst>
      <p:ext uri="{BB962C8B-B14F-4D97-AF65-F5344CB8AC3E}">
        <p14:creationId xmlns:p14="http://schemas.microsoft.com/office/powerpoint/2010/main" val="12033940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7A4919D0-F177-4BBA-9A0B-DBA69E2ED764}"/>
              </a:ext>
            </a:extLst>
          </p:cNvPr>
          <p:cNvSpPr>
            <a:spLocks noGrp="1"/>
          </p:cNvSpPr>
          <p:nvPr>
            <p:ph type="title"/>
          </p:nvPr>
        </p:nvSpPr>
        <p:spPr>
          <a:xfrm>
            <a:off x="1049886" y="398999"/>
            <a:ext cx="9720072" cy="1236370"/>
          </a:xfrm>
        </p:spPr>
        <p:txBody>
          <a:bodyPr rtlCol="0">
            <a:normAutofit/>
          </a:bodyPr>
          <a:lstStyle/>
          <a:p>
            <a:pPr algn="ctr"/>
            <a:r>
              <a:rPr lang="tr-TR" sz="3600" b="1" dirty="0">
                <a:latin typeface="Times New Roman" panose="02020603050405020304" pitchFamily="18" charset="0"/>
                <a:cs typeface="Times New Roman" panose="02020603050405020304" pitchFamily="18" charset="0"/>
              </a:rPr>
              <a:t>TIBBİ KAYIT VE HASTANE OTOMASYONU</a:t>
            </a:r>
            <a:endParaRPr lang="tr-TR" sz="3600" b="1" dirty="0">
              <a:latin typeface="Times New Roman" pitchFamily="18" charset="0"/>
              <a:cs typeface="Times New Roman" pitchFamily="18" charset="0"/>
            </a:endParaRPr>
          </a:p>
        </p:txBody>
      </p:sp>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72972" y="123092"/>
            <a:ext cx="1519028" cy="1512277"/>
          </a:xfrm>
          <a:prstGeom prst="rect">
            <a:avLst/>
          </a:prstGeom>
        </p:spPr>
      </p:pic>
      <p:sp>
        <p:nvSpPr>
          <p:cNvPr id="3" name="İçerik Yer Tutucusu 2"/>
          <p:cNvSpPr>
            <a:spLocks noGrp="1"/>
          </p:cNvSpPr>
          <p:nvPr>
            <p:ph idx="1"/>
          </p:nvPr>
        </p:nvSpPr>
        <p:spPr>
          <a:xfrm>
            <a:off x="679938" y="1911276"/>
            <a:ext cx="11512062" cy="4946724"/>
          </a:xfrm>
        </p:spPr>
        <p:txBody>
          <a:bodyPr>
            <a:normAutofit/>
          </a:bodyPr>
          <a:lstStyle/>
          <a:p>
            <a:pPr lvl="0" algn="just">
              <a:lnSpc>
                <a:spcPct val="120000"/>
              </a:lnSpc>
              <a:buClr>
                <a:srgbClr val="1CADE4"/>
              </a:buClr>
              <a:buFont typeface="Arial" pitchFamily="34" charset="0"/>
              <a:buChar char="•"/>
            </a:pPr>
            <a:r>
              <a:rPr lang="tr-TR" sz="2400" b="1" i="1" u="sng" dirty="0" smtClean="0">
                <a:solidFill>
                  <a:prstClr val="black"/>
                </a:solidFill>
                <a:latin typeface="Times New Roman" panose="02020603050405020304" pitchFamily="18" charset="0"/>
                <a:cs typeface="Times New Roman" panose="02020603050405020304" pitchFamily="18" charset="0"/>
              </a:rPr>
              <a:t>Tıbbi </a:t>
            </a:r>
            <a:r>
              <a:rPr lang="tr-TR" sz="2400" b="1" i="1" u="sng" dirty="0">
                <a:solidFill>
                  <a:prstClr val="black"/>
                </a:solidFill>
                <a:latin typeface="Times New Roman" panose="02020603050405020304" pitchFamily="18" charset="0"/>
                <a:cs typeface="Times New Roman" panose="02020603050405020304" pitchFamily="18" charset="0"/>
              </a:rPr>
              <a:t>Raporlar Düzenlenirken Dikkat Edilmesi Gereken Noktalar</a:t>
            </a:r>
            <a:r>
              <a:rPr lang="tr-TR" sz="2400" b="1" i="1" u="sng" dirty="0" smtClean="0">
                <a:solidFill>
                  <a:prstClr val="black"/>
                </a:solidFill>
                <a:latin typeface="Times New Roman" panose="02020603050405020304" pitchFamily="18" charset="0"/>
                <a:cs typeface="Times New Roman" panose="02020603050405020304" pitchFamily="18" charset="0"/>
              </a:rPr>
              <a:t>:</a:t>
            </a:r>
            <a:endParaRPr lang="tr-TR" sz="2000" dirty="0">
              <a:solidFill>
                <a:prstClr val="black"/>
              </a:solidFill>
              <a:latin typeface="Times New Roman" panose="02020603050405020304" pitchFamily="18" charset="0"/>
              <a:cs typeface="Times New Roman" panose="02020603050405020304" pitchFamily="18" charset="0"/>
            </a:endParaRPr>
          </a:p>
          <a:p>
            <a:pPr lvl="0" algn="just">
              <a:lnSpc>
                <a:spcPct val="120000"/>
              </a:lnSpc>
              <a:buClr>
                <a:srgbClr val="1CADE4"/>
              </a:buClr>
              <a:buFont typeface="Arial" pitchFamily="34" charset="0"/>
              <a:buChar char="•"/>
            </a:pPr>
            <a:r>
              <a:rPr lang="tr-TR" sz="2000" dirty="0" smtClean="0">
                <a:solidFill>
                  <a:prstClr val="black"/>
                </a:solidFill>
                <a:latin typeface="Times New Roman" panose="02020603050405020304" pitchFamily="18" charset="0"/>
                <a:cs typeface="Times New Roman" panose="02020603050405020304" pitchFamily="18" charset="0"/>
              </a:rPr>
              <a:t>Raporlamada da hiyerarşik yetkilendirme mümkün olmalıdır. </a:t>
            </a:r>
          </a:p>
          <a:p>
            <a:pPr lvl="0" algn="just">
              <a:lnSpc>
                <a:spcPct val="120000"/>
              </a:lnSpc>
              <a:buClr>
                <a:srgbClr val="1CADE4"/>
              </a:buClr>
              <a:buFont typeface="Arial" pitchFamily="34" charset="0"/>
              <a:buChar char="•"/>
            </a:pPr>
            <a:r>
              <a:rPr lang="tr-TR" sz="2000" dirty="0" smtClean="0">
                <a:solidFill>
                  <a:prstClr val="black"/>
                </a:solidFill>
                <a:latin typeface="Times New Roman" panose="02020603050405020304" pitchFamily="18" charset="0"/>
                <a:cs typeface="Times New Roman" panose="02020603050405020304" pitchFamily="18" charset="0"/>
              </a:rPr>
              <a:t>Test</a:t>
            </a:r>
            <a:r>
              <a:rPr lang="tr-TR" sz="2000" dirty="0">
                <a:solidFill>
                  <a:prstClr val="black"/>
                </a:solidFill>
                <a:latin typeface="Times New Roman" panose="02020603050405020304" pitchFamily="18" charset="0"/>
                <a:cs typeface="Times New Roman" panose="02020603050405020304" pitchFamily="18" charset="0"/>
              </a:rPr>
              <a:t>, grafik, her türlü barkod ve etiket raporları ortak bir raporlama altyapısını </a:t>
            </a:r>
            <a:r>
              <a:rPr lang="tr-TR" sz="2000" dirty="0" smtClean="0">
                <a:solidFill>
                  <a:prstClr val="black"/>
                </a:solidFill>
                <a:latin typeface="Times New Roman" panose="02020603050405020304" pitchFamily="18" charset="0"/>
                <a:cs typeface="Times New Roman" panose="02020603050405020304" pitchFamily="18" charset="0"/>
              </a:rPr>
              <a:t>kullanmalıdır</a:t>
            </a:r>
          </a:p>
          <a:p>
            <a:pPr lvl="0" algn="just">
              <a:lnSpc>
                <a:spcPct val="120000"/>
              </a:lnSpc>
              <a:buClr>
                <a:srgbClr val="1CADE4"/>
              </a:buClr>
              <a:buFont typeface="Arial" pitchFamily="34" charset="0"/>
              <a:buChar char="•"/>
            </a:pPr>
            <a:r>
              <a:rPr lang="tr-TR" sz="2000" dirty="0">
                <a:latin typeface="Times New Roman" panose="02020603050405020304" pitchFamily="18" charset="0"/>
                <a:cs typeface="Times New Roman" panose="02020603050405020304" pitchFamily="18" charset="0"/>
              </a:rPr>
              <a:t>Amacına uygun ve kolay okunabilir olmalıdır. </a:t>
            </a:r>
            <a:endParaRPr lang="tr-TR" sz="2000" dirty="0" smtClean="0">
              <a:latin typeface="Times New Roman" panose="02020603050405020304" pitchFamily="18" charset="0"/>
              <a:cs typeface="Times New Roman" panose="02020603050405020304" pitchFamily="18" charset="0"/>
            </a:endParaRPr>
          </a:p>
          <a:p>
            <a:pPr lvl="0" algn="just">
              <a:lnSpc>
                <a:spcPct val="120000"/>
              </a:lnSpc>
              <a:buClr>
                <a:srgbClr val="1CADE4"/>
              </a:buClr>
              <a:buFont typeface="Arial" pitchFamily="34" charset="0"/>
              <a:buChar char="•"/>
            </a:pPr>
            <a:r>
              <a:rPr lang="tr-TR" sz="2000" dirty="0" smtClean="0">
                <a:latin typeface="Times New Roman" panose="02020603050405020304" pitchFamily="18" charset="0"/>
                <a:cs typeface="Times New Roman" panose="02020603050405020304" pitchFamily="18" charset="0"/>
              </a:rPr>
              <a:t> </a:t>
            </a:r>
            <a:r>
              <a:rPr lang="tr-TR" sz="2000" dirty="0">
                <a:latin typeface="Times New Roman" panose="02020603050405020304" pitchFamily="18" charset="0"/>
                <a:cs typeface="Times New Roman" panose="02020603050405020304" pitchFamily="18" charset="0"/>
              </a:rPr>
              <a:t>Kullanıcı hazırlanan raporu ekranda görme, rapor hazırlama aşamalarında geri-ileri gitme ya da iptal etme olanaklarına sahip olmalıdır. </a:t>
            </a:r>
            <a:endParaRPr lang="tr-TR" sz="2000" dirty="0" smtClean="0">
              <a:latin typeface="Times New Roman" panose="02020603050405020304" pitchFamily="18" charset="0"/>
              <a:cs typeface="Times New Roman" panose="02020603050405020304" pitchFamily="18" charset="0"/>
            </a:endParaRPr>
          </a:p>
          <a:p>
            <a:pPr lvl="0" algn="just">
              <a:lnSpc>
                <a:spcPct val="120000"/>
              </a:lnSpc>
              <a:buClr>
                <a:srgbClr val="1CADE4"/>
              </a:buClr>
              <a:buFont typeface="Arial" pitchFamily="34" charset="0"/>
              <a:buChar char="•"/>
            </a:pPr>
            <a:r>
              <a:rPr lang="tr-TR" sz="2000" dirty="0" smtClean="0">
                <a:latin typeface="Times New Roman" panose="02020603050405020304" pitchFamily="18" charset="0"/>
                <a:cs typeface="Times New Roman" panose="02020603050405020304" pitchFamily="18" charset="0"/>
              </a:rPr>
              <a:t> Raporun </a:t>
            </a:r>
            <a:r>
              <a:rPr lang="tr-TR" sz="2000" dirty="0">
                <a:latin typeface="Times New Roman" panose="02020603050405020304" pitchFamily="18" charset="0"/>
                <a:cs typeface="Times New Roman" panose="02020603050405020304" pitchFamily="18" charset="0"/>
              </a:rPr>
              <a:t>büyüklüğü ile ilgili sayfa/satır uzunluğu gibi bilgiler ekranda izlenmelidir. </a:t>
            </a:r>
            <a:endParaRPr lang="tr-TR" sz="2000" dirty="0" smtClean="0">
              <a:latin typeface="Times New Roman" panose="02020603050405020304" pitchFamily="18" charset="0"/>
              <a:cs typeface="Times New Roman" panose="02020603050405020304" pitchFamily="18" charset="0"/>
            </a:endParaRPr>
          </a:p>
          <a:p>
            <a:pPr lvl="0" algn="just">
              <a:lnSpc>
                <a:spcPct val="120000"/>
              </a:lnSpc>
              <a:buClr>
                <a:srgbClr val="1CADE4"/>
              </a:buClr>
              <a:buFont typeface="Arial" pitchFamily="34" charset="0"/>
              <a:buChar char="•"/>
            </a:pPr>
            <a:r>
              <a:rPr lang="tr-TR" sz="2000" dirty="0" smtClean="0">
                <a:latin typeface="Times New Roman" panose="02020603050405020304" pitchFamily="18" charset="0"/>
                <a:cs typeface="Times New Roman" panose="02020603050405020304" pitchFamily="18" charset="0"/>
              </a:rPr>
              <a:t> </a:t>
            </a:r>
            <a:r>
              <a:rPr lang="tr-TR" sz="2000" dirty="0">
                <a:latin typeface="Times New Roman" panose="02020603050405020304" pitchFamily="18" charset="0"/>
                <a:cs typeface="Times New Roman" panose="02020603050405020304" pitchFamily="18" charset="0"/>
              </a:rPr>
              <a:t>Ayrı bir dosyaya belli bir görsel ve elektronik formatta kayıt edilmesi mümkün olmalıdır. </a:t>
            </a:r>
          </a:p>
          <a:p>
            <a:pPr lvl="0" algn="just">
              <a:lnSpc>
                <a:spcPct val="120000"/>
              </a:lnSpc>
              <a:buClr>
                <a:srgbClr val="1CADE4"/>
              </a:buClr>
              <a:buFont typeface="Arial" pitchFamily="34" charset="0"/>
              <a:buChar char="•"/>
            </a:pPr>
            <a:r>
              <a:rPr lang="tr-TR" sz="2000" dirty="0" smtClean="0">
                <a:latin typeface="Times New Roman" panose="02020603050405020304" pitchFamily="18" charset="0"/>
                <a:cs typeface="Times New Roman" panose="02020603050405020304" pitchFamily="18" charset="0"/>
              </a:rPr>
              <a:t>Kullanıcılar </a:t>
            </a:r>
            <a:r>
              <a:rPr lang="tr-TR" sz="2000" dirty="0">
                <a:latin typeface="Times New Roman" panose="02020603050405020304" pitchFamily="18" charset="0"/>
                <a:cs typeface="Times New Roman" panose="02020603050405020304" pitchFamily="18" charset="0"/>
              </a:rPr>
              <a:t>hazırlanmış ve onaylanmış raporları değiştirememelidir.</a:t>
            </a:r>
            <a:endParaRPr lang="tr-TR" sz="2000" b="1" i="1" u="sng"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293580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f22378848_win32">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Office_36807319_TF22378848.potx" id="{FA829434-90D8-42F3-AAD8-E0ADAE141A54}" vid="{81ABD5A3-FB1B-4CAC-9DBB-9DCD23BF5CAA}"/>
    </a:ext>
  </a:extLst>
</a:theme>
</file>

<file path=ppt/theme/theme2.xml><?xml version="1.0" encoding="utf-8"?>
<a:theme xmlns:a="http://schemas.openxmlformats.org/drawingml/2006/main" name="Ofis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is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88A2F88-55C5-4ED1-9541-807C65424763}">
  <ds:schemaRefs>
    <ds:schemaRef ds:uri="http://schemas.microsoft.com/office/2006/documentManagement/types"/>
    <ds:schemaRef ds:uri="http://purl.org/dc/elements/1.1/"/>
    <ds:schemaRef ds:uri="16c05727-aa75-4e4a-9b5f-8a80a1165891"/>
    <ds:schemaRef ds:uri="http://purl.org/dc/terms/"/>
    <ds:schemaRef ds:uri="http://www.w3.org/XML/1998/namespace"/>
    <ds:schemaRef ds:uri="http://schemas.microsoft.com/office/infopath/2007/PartnerControls"/>
    <ds:schemaRef ds:uri="http://schemas.openxmlformats.org/package/2006/metadata/core-properties"/>
    <ds:schemaRef ds:uri="71af3243-3dd4-4a8d-8c0d-dd76da1f02a5"/>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B61EAB5F-88FC-4FAE-AE3C-037A3C365EB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F44C90D-2A62-4985-9618-3460247437B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tf22378848_win32</Template>
  <TotalTime>0</TotalTime>
  <Words>1830</Words>
  <Application>Microsoft Office PowerPoint</Application>
  <PresentationFormat>Geniş ekran</PresentationFormat>
  <Paragraphs>214</Paragraphs>
  <Slides>26</Slides>
  <Notes>26</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26</vt:i4>
      </vt:variant>
    </vt:vector>
  </HeadingPairs>
  <TitlesOfParts>
    <vt:vector size="33" baseType="lpstr">
      <vt:lpstr>Arial</vt:lpstr>
      <vt:lpstr>Calibri</vt:lpstr>
      <vt:lpstr>Times New Roman</vt:lpstr>
      <vt:lpstr>Tw Cen MT</vt:lpstr>
      <vt:lpstr>Wingdings</vt:lpstr>
      <vt:lpstr>Wingdings 3</vt:lpstr>
      <vt:lpstr>tf22378848_win32</vt:lpstr>
      <vt:lpstr>HASTANE BİLGİ SİSTEMLERİ </vt:lpstr>
      <vt:lpstr>TIBBİ KAYIT VE HASTANE OTOMASYONU</vt:lpstr>
      <vt:lpstr>TIBBİ KAYIT VE HASTANE OTOMASYONU</vt:lpstr>
      <vt:lpstr>TIBBİ KAYIT VE HASTANE OTOMASYONU</vt:lpstr>
      <vt:lpstr>TIBBİ KAYIT VE HASTANE OTOMASYONU</vt:lpstr>
      <vt:lpstr>TIBBİ KAYIT VE HASTANE OTOMASYONU</vt:lpstr>
      <vt:lpstr>TIBBİ KAYIT VE HASTANE OTOMASYONU</vt:lpstr>
      <vt:lpstr>TIBBİ KAYIT VE HASTANE OTOMASYONU</vt:lpstr>
      <vt:lpstr>TIBBİ KAYIT VE HASTANE OTOMASYONU</vt:lpstr>
      <vt:lpstr>TIBBİ KAYIT VE HASTANE OTOMASYONU</vt:lpstr>
      <vt:lpstr>TIBBİ KAYIT VE HASTANE OTOMASYONU</vt:lpstr>
      <vt:lpstr>TIBBİ KAYIT VE HASTANE OTOMASYONU</vt:lpstr>
      <vt:lpstr>TIBBİ KAYIT VE HASTANE OTOMASYONU</vt:lpstr>
      <vt:lpstr>TIBBİ KAYIT VE HASTANE OTOMASYONU</vt:lpstr>
      <vt:lpstr>TIBBİ KAYIT VE HASTANE OTOMASYONU</vt:lpstr>
      <vt:lpstr>TIBBİ KAYIT VE HASTANE OTOMASYONU</vt:lpstr>
      <vt:lpstr>TIBBİ KAYIT VE HASTANE OTOMASYONU</vt:lpstr>
      <vt:lpstr>TIBBİ KAYIT VE HASTANE OTOMASYONU</vt:lpstr>
      <vt:lpstr>TIBBİ KAYIT VE HASTANE OTOMASYONU</vt:lpstr>
      <vt:lpstr>TIBBİ KAYIT VE HASTANE OTOMASYONU</vt:lpstr>
      <vt:lpstr>TIBBİ KAYIT VE HASTANE OTOMASYONU</vt:lpstr>
      <vt:lpstr>TIBBİ KAYIT VE HASTANE OTOMASYONU</vt:lpstr>
      <vt:lpstr>TIBBİ KAYIT VE HASTANE OTOMASYONU</vt:lpstr>
      <vt:lpstr>TIBBİ KAYIT VE HASTANE OTOMASYONU</vt:lpstr>
      <vt:lpstr>ÖRNEK SORU</vt:lpstr>
      <vt:lpstr>ÖRNEK SORU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2022-02-14T11:01:39Z</dcterms:created>
  <dcterms:modified xsi:type="dcterms:W3CDTF">2022-05-06T19:15:03Z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