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31"/>
  </p:notesMasterIdLst>
  <p:handoutMasterIdLst>
    <p:handoutMasterId r:id="rId32"/>
  </p:handoutMasterIdLst>
  <p:sldIdLst>
    <p:sldId id="25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2932" autoAdjust="0"/>
  </p:normalViewPr>
  <p:slideViewPr>
    <p:cSldViewPr snapToGrid="0">
      <p:cViewPr varScale="1">
        <p:scale>
          <a:sx n="41" d="100"/>
          <a:sy n="41" d="100"/>
        </p:scale>
        <p:origin x="72" y="78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AD0F65C-58C1-4A0C-9A70-9D6397237E0B}" type="datetime1">
              <a:rPr lang="tr-TR" smtClean="0"/>
              <a:t>6.05.2022</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B53ADFC-ABB8-401A-BB24-33FDAFEDCEBD}" type="slidenum">
              <a:rPr lang="tr-TR" smtClean="0"/>
              <a:t>‹#›</a:t>
            </a:fld>
            <a:endParaRPr lang="tr-TR" dirty="0"/>
          </a:p>
        </p:txBody>
      </p:sp>
    </p:spTree>
    <p:extLst>
      <p:ext uri="{BB962C8B-B14F-4D97-AF65-F5344CB8AC3E}">
        <p14:creationId xmlns:p14="http://schemas.microsoft.com/office/powerpoint/2010/main" val="2733249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5A1C90E-4B38-48D9-9ADB-1EEED4C580D5}" type="datetime1">
              <a:rPr lang="tr-TR" noProof="0" smtClean="0"/>
              <a:t>6.05.2022</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B725628-3A68-42F4-BA86-981817953149}" type="slidenum">
              <a:rPr lang="tr-TR" noProof="0" smtClean="0"/>
              <a:t>‹#›</a:t>
            </a:fld>
            <a:endParaRPr lang="tr-TR" noProof="0" dirty="0"/>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a:t>
            </a:fld>
            <a:endParaRPr lang="tr-TR" dirty="0"/>
          </a:p>
        </p:txBody>
      </p:sp>
    </p:spTree>
    <p:extLst>
      <p:ext uri="{BB962C8B-B14F-4D97-AF65-F5344CB8AC3E}">
        <p14:creationId xmlns:p14="http://schemas.microsoft.com/office/powerpoint/2010/main" val="3859257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10</a:t>
            </a:fld>
            <a:endParaRPr lang="tr-TR" dirty="0"/>
          </a:p>
        </p:txBody>
      </p:sp>
    </p:spTree>
    <p:extLst>
      <p:ext uri="{BB962C8B-B14F-4D97-AF65-F5344CB8AC3E}">
        <p14:creationId xmlns:p14="http://schemas.microsoft.com/office/powerpoint/2010/main" val="2340464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11</a:t>
            </a:fld>
            <a:endParaRPr lang="tr-TR" dirty="0"/>
          </a:p>
        </p:txBody>
      </p:sp>
    </p:spTree>
    <p:extLst>
      <p:ext uri="{BB962C8B-B14F-4D97-AF65-F5344CB8AC3E}">
        <p14:creationId xmlns:p14="http://schemas.microsoft.com/office/powerpoint/2010/main" val="45298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12</a:t>
            </a:fld>
            <a:endParaRPr lang="tr-TR" dirty="0"/>
          </a:p>
        </p:txBody>
      </p:sp>
    </p:spTree>
    <p:extLst>
      <p:ext uri="{BB962C8B-B14F-4D97-AF65-F5344CB8AC3E}">
        <p14:creationId xmlns:p14="http://schemas.microsoft.com/office/powerpoint/2010/main" val="2189040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13</a:t>
            </a:fld>
            <a:endParaRPr lang="tr-TR" dirty="0"/>
          </a:p>
        </p:txBody>
      </p:sp>
    </p:spTree>
    <p:extLst>
      <p:ext uri="{BB962C8B-B14F-4D97-AF65-F5344CB8AC3E}">
        <p14:creationId xmlns:p14="http://schemas.microsoft.com/office/powerpoint/2010/main" val="551349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14</a:t>
            </a:fld>
            <a:endParaRPr lang="tr-TR" dirty="0"/>
          </a:p>
        </p:txBody>
      </p:sp>
    </p:spTree>
    <p:extLst>
      <p:ext uri="{BB962C8B-B14F-4D97-AF65-F5344CB8AC3E}">
        <p14:creationId xmlns:p14="http://schemas.microsoft.com/office/powerpoint/2010/main" val="211343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15</a:t>
            </a:fld>
            <a:endParaRPr lang="tr-TR" dirty="0"/>
          </a:p>
        </p:txBody>
      </p:sp>
    </p:spTree>
    <p:extLst>
      <p:ext uri="{BB962C8B-B14F-4D97-AF65-F5344CB8AC3E}">
        <p14:creationId xmlns:p14="http://schemas.microsoft.com/office/powerpoint/2010/main" val="4042423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16</a:t>
            </a:fld>
            <a:endParaRPr lang="tr-TR" dirty="0"/>
          </a:p>
        </p:txBody>
      </p:sp>
    </p:spTree>
    <p:extLst>
      <p:ext uri="{BB962C8B-B14F-4D97-AF65-F5344CB8AC3E}">
        <p14:creationId xmlns:p14="http://schemas.microsoft.com/office/powerpoint/2010/main" val="3559409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17</a:t>
            </a:fld>
            <a:endParaRPr lang="tr-TR" dirty="0"/>
          </a:p>
        </p:txBody>
      </p:sp>
    </p:spTree>
    <p:extLst>
      <p:ext uri="{BB962C8B-B14F-4D97-AF65-F5344CB8AC3E}">
        <p14:creationId xmlns:p14="http://schemas.microsoft.com/office/powerpoint/2010/main" val="1736580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18</a:t>
            </a:fld>
            <a:endParaRPr lang="tr-TR" dirty="0"/>
          </a:p>
        </p:txBody>
      </p:sp>
    </p:spTree>
    <p:extLst>
      <p:ext uri="{BB962C8B-B14F-4D97-AF65-F5344CB8AC3E}">
        <p14:creationId xmlns:p14="http://schemas.microsoft.com/office/powerpoint/2010/main" val="2391263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19</a:t>
            </a:fld>
            <a:endParaRPr lang="tr-TR" dirty="0"/>
          </a:p>
        </p:txBody>
      </p:sp>
    </p:spTree>
    <p:extLst>
      <p:ext uri="{BB962C8B-B14F-4D97-AF65-F5344CB8AC3E}">
        <p14:creationId xmlns:p14="http://schemas.microsoft.com/office/powerpoint/2010/main" val="40103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a:t>
            </a:fld>
            <a:endParaRPr lang="tr-TR" dirty="0"/>
          </a:p>
        </p:txBody>
      </p:sp>
    </p:spTree>
    <p:extLst>
      <p:ext uri="{BB962C8B-B14F-4D97-AF65-F5344CB8AC3E}">
        <p14:creationId xmlns:p14="http://schemas.microsoft.com/office/powerpoint/2010/main" val="3959845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20</a:t>
            </a:fld>
            <a:endParaRPr lang="tr-TR" dirty="0"/>
          </a:p>
        </p:txBody>
      </p:sp>
    </p:spTree>
    <p:extLst>
      <p:ext uri="{BB962C8B-B14F-4D97-AF65-F5344CB8AC3E}">
        <p14:creationId xmlns:p14="http://schemas.microsoft.com/office/powerpoint/2010/main" val="1461367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21</a:t>
            </a:fld>
            <a:endParaRPr lang="tr-TR" dirty="0"/>
          </a:p>
        </p:txBody>
      </p:sp>
    </p:spTree>
    <p:extLst>
      <p:ext uri="{BB962C8B-B14F-4D97-AF65-F5344CB8AC3E}">
        <p14:creationId xmlns:p14="http://schemas.microsoft.com/office/powerpoint/2010/main" val="3415500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22</a:t>
            </a:fld>
            <a:endParaRPr lang="tr-TR" dirty="0"/>
          </a:p>
        </p:txBody>
      </p:sp>
    </p:spTree>
    <p:extLst>
      <p:ext uri="{BB962C8B-B14F-4D97-AF65-F5344CB8AC3E}">
        <p14:creationId xmlns:p14="http://schemas.microsoft.com/office/powerpoint/2010/main" val="801864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23</a:t>
            </a:fld>
            <a:endParaRPr lang="tr-TR" dirty="0"/>
          </a:p>
        </p:txBody>
      </p:sp>
    </p:spTree>
    <p:extLst>
      <p:ext uri="{BB962C8B-B14F-4D97-AF65-F5344CB8AC3E}">
        <p14:creationId xmlns:p14="http://schemas.microsoft.com/office/powerpoint/2010/main" val="10919899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24</a:t>
            </a:fld>
            <a:endParaRPr lang="tr-TR" dirty="0"/>
          </a:p>
        </p:txBody>
      </p:sp>
    </p:spTree>
    <p:extLst>
      <p:ext uri="{BB962C8B-B14F-4D97-AF65-F5344CB8AC3E}">
        <p14:creationId xmlns:p14="http://schemas.microsoft.com/office/powerpoint/2010/main" val="846904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25</a:t>
            </a:fld>
            <a:endParaRPr lang="tr-TR" dirty="0"/>
          </a:p>
        </p:txBody>
      </p:sp>
    </p:spTree>
    <p:extLst>
      <p:ext uri="{BB962C8B-B14F-4D97-AF65-F5344CB8AC3E}">
        <p14:creationId xmlns:p14="http://schemas.microsoft.com/office/powerpoint/2010/main" val="3223810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26</a:t>
            </a:fld>
            <a:endParaRPr lang="tr-TR" dirty="0"/>
          </a:p>
        </p:txBody>
      </p:sp>
    </p:spTree>
    <p:extLst>
      <p:ext uri="{BB962C8B-B14F-4D97-AF65-F5344CB8AC3E}">
        <p14:creationId xmlns:p14="http://schemas.microsoft.com/office/powerpoint/2010/main" val="1970715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3</a:t>
            </a:fld>
            <a:endParaRPr lang="tr-TR" dirty="0"/>
          </a:p>
        </p:txBody>
      </p:sp>
    </p:spTree>
    <p:extLst>
      <p:ext uri="{BB962C8B-B14F-4D97-AF65-F5344CB8AC3E}">
        <p14:creationId xmlns:p14="http://schemas.microsoft.com/office/powerpoint/2010/main" val="161748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4</a:t>
            </a:fld>
            <a:endParaRPr lang="tr-TR" dirty="0"/>
          </a:p>
        </p:txBody>
      </p:sp>
    </p:spTree>
    <p:extLst>
      <p:ext uri="{BB962C8B-B14F-4D97-AF65-F5344CB8AC3E}">
        <p14:creationId xmlns:p14="http://schemas.microsoft.com/office/powerpoint/2010/main" val="264195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5</a:t>
            </a:fld>
            <a:endParaRPr lang="tr-TR" dirty="0"/>
          </a:p>
        </p:txBody>
      </p:sp>
    </p:spTree>
    <p:extLst>
      <p:ext uri="{BB962C8B-B14F-4D97-AF65-F5344CB8AC3E}">
        <p14:creationId xmlns:p14="http://schemas.microsoft.com/office/powerpoint/2010/main" val="3492287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6</a:t>
            </a:fld>
            <a:endParaRPr lang="tr-TR" dirty="0"/>
          </a:p>
        </p:txBody>
      </p:sp>
    </p:spTree>
    <p:extLst>
      <p:ext uri="{BB962C8B-B14F-4D97-AF65-F5344CB8AC3E}">
        <p14:creationId xmlns:p14="http://schemas.microsoft.com/office/powerpoint/2010/main" val="2287697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7</a:t>
            </a:fld>
            <a:endParaRPr lang="tr-TR" dirty="0"/>
          </a:p>
        </p:txBody>
      </p:sp>
    </p:spTree>
    <p:extLst>
      <p:ext uri="{BB962C8B-B14F-4D97-AF65-F5344CB8AC3E}">
        <p14:creationId xmlns:p14="http://schemas.microsoft.com/office/powerpoint/2010/main" val="3978114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8</a:t>
            </a:fld>
            <a:endParaRPr lang="tr-TR" dirty="0"/>
          </a:p>
        </p:txBody>
      </p:sp>
    </p:spTree>
    <p:extLst>
      <p:ext uri="{BB962C8B-B14F-4D97-AF65-F5344CB8AC3E}">
        <p14:creationId xmlns:p14="http://schemas.microsoft.com/office/powerpoint/2010/main" val="1920400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4B725628-3A68-42F4-BA86-981817953149}" type="slidenum">
              <a:rPr lang="tr-TR" smtClean="0"/>
              <a:t>9</a:t>
            </a:fld>
            <a:endParaRPr lang="tr-TR" dirty="0"/>
          </a:p>
        </p:txBody>
      </p:sp>
    </p:spTree>
    <p:extLst>
      <p:ext uri="{BB962C8B-B14F-4D97-AF65-F5344CB8AC3E}">
        <p14:creationId xmlns:p14="http://schemas.microsoft.com/office/powerpoint/2010/main" val="4006778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dörtgen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ctrTitle"/>
          </p:nvPr>
        </p:nvSpPr>
        <p:spPr>
          <a:xfrm>
            <a:off x="457200" y="4960137"/>
            <a:ext cx="7772400" cy="1463040"/>
          </a:xfrm>
        </p:spPr>
        <p:txBody>
          <a:bodyPr rtlCol="0" anchor="ctr">
            <a:normAutofit/>
          </a:bodyPr>
          <a:lstStyle>
            <a:lvl1pPr algn="r">
              <a:defRPr sz="5000" spc="200" baseline="0"/>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8610600" y="4960137"/>
            <a:ext cx="3200400" cy="1463040"/>
          </a:xfrm>
        </p:spPr>
        <p:txBody>
          <a:bodyPr lIns="91440" rIns="91440" rtlCol="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smtClean="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lvl1pPr algn="l">
              <a:defRPr/>
            </a:lvl1pPr>
          </a:lstStyle>
          <a:p>
            <a:pPr rtl="0"/>
            <a:fld id="{98DA42E9-8AC5-494B-9B81-48B259A718E2}" type="datetime1">
              <a:rPr lang="tr-TR" noProof="0" smtClean="0"/>
              <a:t>6.05.2022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358DD160-7AC4-4988-897E-E9C29ED6ADFC}" type="datetime1">
              <a:rPr lang="tr-TR" noProof="0" smtClean="0"/>
              <a:t>6.05.2022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762000"/>
            <a:ext cx="2628900" cy="5410200"/>
          </a:xfrm>
        </p:spPr>
        <p:txBody>
          <a:bodyPr vert="eaVert" lIns="45720" tIns="91440" rIns="45720" bIns="91440"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990601" y="762000"/>
            <a:ext cx="7581900" cy="5410200"/>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2DD9ED58-0017-4E56-AA8B-8FF1ED00E3D8}" type="datetime1">
              <a:rPr lang="tr-TR" noProof="0" smtClean="0"/>
              <a:t>6.05.2022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7" name="Düz Bağlayıcı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F8E75D30-A2CB-4E9E-B8F1-7F7F646B827E}" type="datetime1">
              <a:rPr lang="tr-TR" noProof="0" smtClean="0"/>
              <a:t>6.05.2022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spTree>
      <p:nvGrpSpPr>
        <p:cNvPr id="1" name=""/>
        <p:cNvGrpSpPr/>
        <p:nvPr/>
      </p:nvGrpSpPr>
      <p:grpSpPr>
        <a:xfrm>
          <a:off x="0" y="0"/>
          <a:ext cx="0" cy="0"/>
          <a:chOff x="0" y="0"/>
          <a:chExt cx="0" cy="0"/>
        </a:xfrm>
      </p:grpSpPr>
      <p:sp>
        <p:nvSpPr>
          <p:cNvPr id="9" name="Dikdörtgen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Başlık 1"/>
          <p:cNvSpPr>
            <a:spLocks noGrp="1"/>
          </p:cNvSpPr>
          <p:nvPr>
            <p:ph type="title"/>
          </p:nvPr>
        </p:nvSpPr>
        <p:spPr>
          <a:xfrm>
            <a:off x="457200" y="4960137"/>
            <a:ext cx="7772400" cy="1463040"/>
          </a:xfrm>
        </p:spPr>
        <p:txBody>
          <a:bodyPr rtlCol="0" anchor="ctr">
            <a:normAutofit/>
          </a:bodyPr>
          <a:lstStyle>
            <a:lvl1pPr algn="r">
              <a:defRPr sz="5000" b="0" spc="200" baseline="0"/>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8610600" y="4960137"/>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noProof="0" smtClean="0"/>
              <a:t>Asıl metin stillerini düzenlemek için tıklatın</a:t>
            </a:r>
          </a:p>
        </p:txBody>
      </p:sp>
      <p:sp>
        <p:nvSpPr>
          <p:cNvPr id="4" name="Tarih Yer Tutucusu 3"/>
          <p:cNvSpPr>
            <a:spLocks noGrp="1"/>
          </p:cNvSpPr>
          <p:nvPr>
            <p:ph type="dt" sz="half" idx="10"/>
          </p:nvPr>
        </p:nvSpPr>
        <p:spPr/>
        <p:txBody>
          <a:bodyPr rtlCol="0"/>
          <a:lstStyle/>
          <a:p>
            <a:pPr rtl="0"/>
            <a:fld id="{9C8503C7-0366-4312-9865-F1F5C415C5D5}" type="datetime1">
              <a:rPr lang="tr-TR" noProof="0" smtClean="0"/>
              <a:t>6.05.2022</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024128" y="585216"/>
            <a:ext cx="9720072" cy="1499616"/>
          </a:xfrm>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1024127" y="2286000"/>
            <a:ext cx="4754880" cy="402336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5989320" y="2286000"/>
            <a:ext cx="4754880" cy="4023360"/>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pPr rtl="0"/>
            <a:fld id="{994E29BD-453F-4E5B-BD83-B3707D4BB540}" type="datetime1">
              <a:rPr lang="tr-TR" noProof="0" smtClean="0"/>
              <a:t>6.05.2022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Başlık 9"/>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024128" y="2179636"/>
            <a:ext cx="4754880" cy="822960"/>
          </a:xfrm>
        </p:spPr>
        <p:txBody>
          <a:bodyPr lIns="137160" rIns="137160" rtlCol="0" anchor="ctr">
            <a:normAutofit/>
          </a:bodyPr>
          <a:lstStyle>
            <a:lvl1pPr marL="0" indent="0">
              <a:spcBef>
                <a:spcPts val="0"/>
              </a:spcBef>
              <a:spcAft>
                <a:spcPts val="0"/>
              </a:spcAft>
              <a:buNone/>
              <a:defRPr sz="2300" b="0" cap="none" baseline="0">
                <a:solidFill>
                  <a:schemeClr val="accent1"/>
                </a:solidFill>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4" name="İçerik Yer Tutucusu 3"/>
          <p:cNvSpPr>
            <a:spLocks noGrp="1"/>
          </p:cNvSpPr>
          <p:nvPr>
            <p:ph sz="half" idx="2"/>
          </p:nvPr>
        </p:nvSpPr>
        <p:spPr>
          <a:xfrm>
            <a:off x="1024128" y="2967788"/>
            <a:ext cx="4754880" cy="3341572"/>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5990888" y="2179636"/>
            <a:ext cx="4754880" cy="822960"/>
          </a:xfrm>
        </p:spPr>
        <p:txBody>
          <a:bodyPr lIns="137160" rIns="137160" rtlCol="0" anchor="ctr">
            <a:normAutofit/>
          </a:bodyPr>
          <a:lstStyle>
            <a:lvl1pPr marL="0" indent="0">
              <a:spcBef>
                <a:spcPts val="0"/>
              </a:spcBef>
              <a:spcAft>
                <a:spcPts val="0"/>
              </a:spcAft>
              <a:buNone/>
              <a:defRPr lang="en-US" sz="2300" b="0" kern="1200" cap="none" baseline="0" dirty="0">
                <a:solidFill>
                  <a:schemeClr val="accent1"/>
                </a:solidFill>
                <a:latin typeface="Calibri" panose="020F0502020204030204" pitchFamily="34"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noProof="0" smtClean="0"/>
              <a:t>Asıl metin stillerini düzenlemek için tıklatın</a:t>
            </a:r>
          </a:p>
        </p:txBody>
      </p:sp>
      <p:sp>
        <p:nvSpPr>
          <p:cNvPr id="6" name="İçerik Yer Tutucusu 5"/>
          <p:cNvSpPr>
            <a:spLocks noGrp="1"/>
          </p:cNvSpPr>
          <p:nvPr>
            <p:ph sz="quarter" idx="4"/>
          </p:nvPr>
        </p:nvSpPr>
        <p:spPr>
          <a:xfrm>
            <a:off x="5990888" y="2967788"/>
            <a:ext cx="4754880" cy="3341572"/>
          </a:xfrm>
        </p:spPr>
        <p:txBody>
          <a:bodyPr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pPr rtl="0"/>
            <a:fld id="{70644985-CE54-4AF4-9C9C-801F0B8CD3E8}" type="datetime1">
              <a:rPr lang="tr-TR" noProof="0" smtClean="0"/>
              <a:t>6.05.2022</a:t>
            </a:fld>
            <a:endParaRPr lang="tr-TR" noProof="0" dirty="0"/>
          </a:p>
        </p:txBody>
      </p:sp>
      <p:sp>
        <p:nvSpPr>
          <p:cNvPr id="8" name="Alt Bilgi Yer Tutucusu 7"/>
          <p:cNvSpPr>
            <a:spLocks noGrp="1"/>
          </p:cNvSpPr>
          <p:nvPr>
            <p:ph type="ftr" sz="quarter" idx="11"/>
          </p:nvPr>
        </p:nvSpPr>
        <p:spPr/>
        <p:txBody>
          <a:bodyPr rtlCol="0"/>
          <a:lstStyle/>
          <a:p>
            <a:pPr rtl="0"/>
            <a:endParaRPr lang="tr-TR" noProof="0" dirty="0"/>
          </a:p>
        </p:txBody>
      </p:sp>
      <p:sp>
        <p:nvSpPr>
          <p:cNvPr id="9" name="Slayt Numarası Yer Tutucusu 8"/>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pPr rtl="0"/>
            <a:fld id="{80D33A27-D69E-47F0-868D-6CB18AD33318}" type="datetime1">
              <a:rPr lang="tr-TR" noProof="0" smtClean="0"/>
              <a:t>6.05.2022</a:t>
            </a:fld>
            <a:endParaRPr lang="tr-TR" noProof="0" dirty="0"/>
          </a:p>
        </p:txBody>
      </p:sp>
      <p:sp>
        <p:nvSpPr>
          <p:cNvPr id="4" name="Alt Bilgi Yer Tutucusu 3"/>
          <p:cNvSpPr>
            <a:spLocks noGrp="1"/>
          </p:cNvSpPr>
          <p:nvPr>
            <p:ph type="ftr" sz="quarter" idx="11"/>
          </p:nvPr>
        </p:nvSpPr>
        <p:spPr/>
        <p:txBody>
          <a:bodyPr rtlCol="0"/>
          <a:lstStyle/>
          <a:p>
            <a:pPr rtl="0"/>
            <a:endParaRPr lang="tr-TR" noProof="0" dirty="0"/>
          </a:p>
        </p:txBody>
      </p:sp>
      <p:sp>
        <p:nvSpPr>
          <p:cNvPr id="5" name="Slayt Numarası Yer Tutucusu 4"/>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351FBC9D-59D2-4339-976D-FD603253275B}" type="datetime1">
              <a:rPr lang="tr-TR" noProof="0" smtClean="0"/>
              <a:t>6.05.2022</a:t>
            </a:fld>
            <a:endParaRPr lang="tr-TR" noProof="0" dirty="0"/>
          </a:p>
        </p:txBody>
      </p:sp>
      <p:sp>
        <p:nvSpPr>
          <p:cNvPr id="3" name="Alt Bilgi Yer Tutucusu 2"/>
          <p:cNvSpPr>
            <a:spLocks noGrp="1"/>
          </p:cNvSpPr>
          <p:nvPr>
            <p:ph type="ftr" sz="quarter" idx="11"/>
          </p:nvPr>
        </p:nvSpPr>
        <p:spPr/>
        <p:txBody>
          <a:bodyPr rtlCol="0"/>
          <a:lstStyle/>
          <a:p>
            <a:pPr rtl="0"/>
            <a:endParaRPr lang="tr-TR" noProof="0" dirty="0"/>
          </a:p>
        </p:txBody>
      </p:sp>
      <p:sp>
        <p:nvSpPr>
          <p:cNvPr id="4" name="Slayt Numarası Yer Tutucusu 3"/>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8" name="Başlık 7"/>
          <p:cNvSpPr>
            <a:spLocks noGrp="1"/>
          </p:cNvSpPr>
          <p:nvPr>
            <p:ph type="title"/>
          </p:nvPr>
        </p:nvSpPr>
        <p:spPr>
          <a:xfrm>
            <a:off x="1024128" y="471509"/>
            <a:ext cx="4389120" cy="1737360"/>
          </a:xfrm>
        </p:spPr>
        <p:txBody>
          <a:bodyPr rtlCol="0">
            <a:noAutofit/>
          </a:bodyPr>
          <a:lstStyle>
            <a:lvl1pPr>
              <a:lnSpc>
                <a:spcPct val="80000"/>
              </a:lnSpc>
              <a:defRPr sz="40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5715000" y="822960"/>
            <a:ext cx="5678424" cy="5184648"/>
          </a:xfrm>
        </p:spPr>
        <p:txBody>
          <a:bodyPr rtlCol="0"/>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1024128" y="2257506"/>
            <a:ext cx="4389120" cy="3762294"/>
          </a:xfrm>
        </p:spPr>
        <p:txBody>
          <a:bodyPr lIns="91440" rIns="91440" rtlCol="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pPr rtl="0"/>
            <a:fld id="{41AA5F42-14ED-4A61-BB34-730D94D62CEE}" type="datetime1">
              <a:rPr lang="tr-TR" noProof="0" smtClean="0"/>
              <a:t>6.05.2022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960138"/>
            <a:ext cx="7772400" cy="1463040"/>
          </a:xfrm>
        </p:spPr>
        <p:txBody>
          <a:bodyPr rtlCol="0" anchor="ctr">
            <a:normAutofit/>
          </a:bodyPr>
          <a:lstStyle>
            <a:lvl1pPr algn="r">
              <a:defRPr sz="5000" spc="200" baseline="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8610600" y="4960138"/>
            <a:ext cx="3200400" cy="1463040"/>
          </a:xfrm>
        </p:spPr>
        <p:txBody>
          <a:bodyPr lIns="91440" rIns="91440" rtlCol="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düzenlemek için tıklatın</a:t>
            </a:r>
          </a:p>
        </p:txBody>
      </p:sp>
      <p:sp>
        <p:nvSpPr>
          <p:cNvPr id="5" name="Tarih Yer Tutucusu 4"/>
          <p:cNvSpPr>
            <a:spLocks noGrp="1"/>
          </p:cNvSpPr>
          <p:nvPr>
            <p:ph type="dt" sz="half" idx="10"/>
          </p:nvPr>
        </p:nvSpPr>
        <p:spPr/>
        <p:txBody>
          <a:bodyPr rtlCol="0"/>
          <a:lstStyle/>
          <a:p>
            <a:pPr rtl="0"/>
            <a:fld id="{00EC1C2E-42BF-4A4A-AA0A-C5009833FAE9}" type="datetime1">
              <a:rPr lang="tr-TR" noProof="0" smtClean="0"/>
              <a:t>6.05.2022</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867E5644-1E61-4311-A31E-84CB9C7AA8A9}" type="slidenum">
              <a:rPr lang="tr-TR" noProof="0" smtClean="0"/>
              <a:t>‹#›</a:t>
            </a:fld>
            <a:endParaRPr lang="tr-TR" noProof="0" dirty="0"/>
          </a:p>
        </p:txBody>
      </p:sp>
      <p:cxnSp>
        <p:nvCxnSpPr>
          <p:cNvPr id="8" name="Düz Bağlayıcı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E8E66F11-C330-4681-8E04-970B39CAB261}" type="datetime1">
              <a:rPr lang="tr-TR" noProof="0" smtClean="0"/>
              <a:t>6.05.2022</a:t>
            </a:fld>
            <a:endParaRPr lang="tr-TR" noProof="0" dirty="0"/>
          </a:p>
        </p:txBody>
      </p:sp>
      <p:sp>
        <p:nvSpPr>
          <p:cNvPr id="5" name="Alt Bilgi Yer Tutucusu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Calibri" panose="020F0502020204030204" pitchFamily="34" charset="0"/>
              </a:defRPr>
            </a:lvl1pPr>
          </a:lstStyle>
          <a:p>
            <a:endParaRPr lang="tr-TR" noProof="0" dirty="0"/>
          </a:p>
        </p:txBody>
      </p:sp>
      <p:sp>
        <p:nvSpPr>
          <p:cNvPr id="6" name="Slayt Numarası Yer Tutucusu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Calibri" panose="020F0502020204030204" pitchFamily="34" charset="0"/>
              </a:defRPr>
            </a:lvl1pPr>
          </a:lstStyle>
          <a:p>
            <a:fld id="{4FAB73BC-B049-4115-A692-8D63A059BFB8}" type="slidenum">
              <a:rPr lang="tr-TR" noProof="0" smtClean="0"/>
              <a:pPr/>
              <a:t>‹#›</a:t>
            </a:fld>
            <a:endParaRPr lang="tr-TR" noProof="0" dirty="0"/>
          </a:p>
        </p:txBody>
      </p:sp>
      <p:cxnSp>
        <p:nvCxnSpPr>
          <p:cNvPr id="7" name="Düz Bağlayıcı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Calibri" panose="020F0502020204030204"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Calibri" panose="020F0502020204030204" pitchFamily="34" charset="0"/>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Calibri" panose="020F0502020204030204" pitchFamily="34" charset="0"/>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Calibri" panose="020F0502020204030204" pitchFamily="34" charset="0"/>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Dikdörtgen 18">
            <a:extLst>
              <a:ext uri="{FF2B5EF4-FFF2-40B4-BE49-F238E27FC236}">
                <a16:creationId xmlns:a16="http://schemas.microsoft.com/office/drawing/2014/main" xmlns=""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latin typeface="Calibri" panose="020F0502020204030204" pitchFamily="34" charset="0"/>
            </a:endParaRPr>
          </a:p>
        </p:txBody>
      </p:sp>
      <p:pic>
        <p:nvPicPr>
          <p:cNvPr id="5" name="Resim 4">
            <a:extLst>
              <a:ext uri="{FF2B5EF4-FFF2-40B4-BE49-F238E27FC236}">
                <a16:creationId xmlns:a16="http://schemas.microsoft.com/office/drawing/2014/main" xmlns="" id="{230BD1B1-AA22-48F1-B3ED-579CD284605D}"/>
              </a:ext>
              <a:ext uri="{C183D7F6-B498-43B3-948B-1728B52AA6E4}">
                <adec:decorative xmlns:adec="http://schemas.microsoft.com/office/drawing/2017/decorative" xmlns="" val="1"/>
              </a:ext>
            </a:extLst>
          </p:cNvPr>
          <p:cNvPicPr>
            <a:picLocks noChangeAspect="1"/>
          </p:cNvPicPr>
          <p:nvPr/>
        </p:nvPicPr>
        <p:blipFill rotWithShape="1">
          <a:blip r:embed="rId3"/>
          <a:srcRect r="52444" b="-1"/>
          <a:stretch/>
        </p:blipFill>
        <p:spPr>
          <a:xfrm>
            <a:off x="20" y="975"/>
            <a:ext cx="12191980" cy="6858000"/>
          </a:xfrm>
          <a:prstGeom prst="rect">
            <a:avLst/>
          </a:prstGeom>
        </p:spPr>
      </p:pic>
      <p:sp>
        <p:nvSpPr>
          <p:cNvPr id="21" name="Dikdörtgen 20">
            <a:extLst>
              <a:ext uri="{FF2B5EF4-FFF2-40B4-BE49-F238E27FC236}">
                <a16:creationId xmlns:a16="http://schemas.microsoft.com/office/drawing/2014/main" xmlns="" id="{EAA48FC5-3C83-4F1B-BC33-DF0B588F83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tr-TR" dirty="0">
              <a:latin typeface="Calibri" panose="020F0502020204030204" pitchFamily="34" charset="0"/>
            </a:endParaRPr>
          </a:p>
        </p:txBody>
      </p:sp>
      <p:sp>
        <p:nvSpPr>
          <p:cNvPr id="2" name="Başlık 1">
            <a:extLst>
              <a:ext uri="{FF2B5EF4-FFF2-40B4-BE49-F238E27FC236}">
                <a16:creationId xmlns:a16="http://schemas.microsoft.com/office/drawing/2014/main" xmlns="" id="{DE3D84FB-5D02-47D2-98FD-4F01A02E2AEA}"/>
              </a:ext>
            </a:extLst>
          </p:cNvPr>
          <p:cNvSpPr>
            <a:spLocks noGrp="1"/>
          </p:cNvSpPr>
          <p:nvPr>
            <p:ph type="ctrTitle"/>
          </p:nvPr>
        </p:nvSpPr>
        <p:spPr>
          <a:xfrm>
            <a:off x="4044463" y="3429000"/>
            <a:ext cx="7766538" cy="880215"/>
          </a:xfrm>
        </p:spPr>
        <p:txBody>
          <a:bodyPr rtlCol="0" anchor="b">
            <a:noAutofit/>
          </a:bodyPr>
          <a:lstStyle/>
          <a:p>
            <a:pPr algn="ctr"/>
            <a:r>
              <a:rPr lang="tr-TR" sz="3600" dirty="0" smtClean="0">
                <a:solidFill>
                  <a:srgbClr val="FFFFFF"/>
                </a:solidFill>
                <a:latin typeface="Times New Roman" pitchFamily="18" charset="0"/>
                <a:cs typeface="Times New Roman" pitchFamily="18" charset="0"/>
              </a:rPr>
              <a:t>HASTANE BİLGİ SİSTEMLERİ </a:t>
            </a:r>
            <a:endParaRPr lang="tr-TR" sz="3600" dirty="0">
              <a:solidFill>
                <a:srgbClr val="FFFFFF"/>
              </a:solidFill>
              <a:latin typeface="Times New Roman" pitchFamily="18" charset="0"/>
              <a:cs typeface="Times New Roman" pitchFamily="18" charset="0"/>
            </a:endParaRPr>
          </a:p>
        </p:txBody>
      </p:sp>
      <p:sp>
        <p:nvSpPr>
          <p:cNvPr id="3" name="Alt Başlık 2">
            <a:extLst>
              <a:ext uri="{FF2B5EF4-FFF2-40B4-BE49-F238E27FC236}">
                <a16:creationId xmlns:a16="http://schemas.microsoft.com/office/drawing/2014/main" xmlns="" id="{E9F6641D-ADF3-40BD-9BA3-E740E77C8826}"/>
              </a:ext>
            </a:extLst>
          </p:cNvPr>
          <p:cNvSpPr>
            <a:spLocks noGrp="1"/>
          </p:cNvSpPr>
          <p:nvPr>
            <p:ph type="subTitle" idx="1"/>
          </p:nvPr>
        </p:nvSpPr>
        <p:spPr>
          <a:xfrm>
            <a:off x="8044393" y="4832066"/>
            <a:ext cx="3270739" cy="514816"/>
          </a:xfrm>
        </p:spPr>
        <p:txBody>
          <a:bodyPr rtlCol="0" anchor="t">
            <a:normAutofit/>
          </a:bodyPr>
          <a:lstStyle/>
          <a:p>
            <a:pPr rtl="0"/>
            <a:r>
              <a:rPr lang="tr-TR" dirty="0" smtClean="0">
                <a:solidFill>
                  <a:srgbClr val="FFFFFF"/>
                </a:solidFill>
                <a:latin typeface="Times New Roman" pitchFamily="18" charset="0"/>
                <a:cs typeface="Times New Roman" pitchFamily="18" charset="0"/>
              </a:rPr>
              <a:t>ÖĞR. GÖR. ŞEYDA ÇAVMAK</a:t>
            </a:r>
            <a:endParaRPr lang="tr-TR" dirty="0">
              <a:solidFill>
                <a:srgbClr val="FFFFFF"/>
              </a:solidFill>
              <a:latin typeface="Times New Roman" pitchFamily="18" charset="0"/>
              <a:cs typeface="Times New Roman" pitchFamily="18" charset="0"/>
            </a:endParaRPr>
          </a:p>
        </p:txBody>
      </p:sp>
      <p:cxnSp>
        <p:nvCxnSpPr>
          <p:cNvPr id="23" name="Düz Bağlayıcı 22">
            <a:extLst>
              <a:ext uri="{FF2B5EF4-FFF2-40B4-BE49-F238E27FC236}">
                <a16:creationId xmlns:a16="http://schemas.microsoft.com/office/drawing/2014/main" xmlns="" id="{62F01714-1A39-4194-BD47-8A9960C5998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309349" y="4666480"/>
            <a:ext cx="6832499" cy="0"/>
          </a:xfrm>
          <a:prstGeom prst="line">
            <a:avLst/>
          </a:prstGeom>
          <a:ln w="22225">
            <a:solidFill>
              <a:srgbClr val="4AC4E3"/>
            </a:solidFill>
          </a:ln>
        </p:spPr>
        <p:style>
          <a:lnRef idx="3">
            <a:schemeClr val="accent1"/>
          </a:lnRef>
          <a:fillRef idx="0">
            <a:schemeClr val="accent1"/>
          </a:fillRef>
          <a:effectRef idx="2">
            <a:schemeClr val="accent1"/>
          </a:effectRef>
          <a:fontRef idx="minor">
            <a:schemeClr val="tx1"/>
          </a:fontRef>
        </p:style>
      </p:cxnSp>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8777" y="55113"/>
            <a:ext cx="2046142" cy="2037048"/>
          </a:xfrm>
          <a:prstGeom prst="rect">
            <a:avLst/>
          </a:prstGeom>
        </p:spPr>
      </p:pic>
    </p:spTree>
    <p:extLst>
      <p:ext uri="{BB962C8B-B14F-4D97-AF65-F5344CB8AC3E}">
        <p14:creationId xmlns:p14="http://schemas.microsoft.com/office/powerpoint/2010/main" val="280625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69"/>
            <a:ext cx="11863754" cy="5222631"/>
          </a:xfrm>
        </p:spPr>
        <p:txBody>
          <a:bodyPr>
            <a:normAutofit fontScale="92500" lnSpcReduction="20000"/>
          </a:bodyPr>
          <a:lstStyle/>
          <a:p>
            <a:pPr algn="just">
              <a:lnSpc>
                <a:spcPct val="120000"/>
              </a:lnSpc>
              <a:buFont typeface="Arial" pitchFamily="34" charset="0"/>
              <a:buChar char="•"/>
            </a:pPr>
            <a:r>
              <a:rPr lang="tr-TR" b="1" dirty="0" smtClean="0">
                <a:latin typeface="Times New Roman" panose="02020603050405020304" pitchFamily="18" charset="0"/>
                <a:cs typeface="Times New Roman" panose="02020603050405020304" pitchFamily="18" charset="0"/>
              </a:rPr>
              <a:t>RAPOR YAZMA AŞAMALARI </a:t>
            </a:r>
          </a:p>
          <a:p>
            <a:pPr algn="just">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Bilgilerin </a:t>
            </a:r>
            <a:r>
              <a:rPr lang="tr-TR" b="1" i="1" u="sng" dirty="0">
                <a:latin typeface="Times New Roman" panose="02020603050405020304" pitchFamily="18" charset="0"/>
                <a:cs typeface="Times New Roman" panose="02020603050405020304" pitchFamily="18" charset="0"/>
              </a:rPr>
              <a:t>Toplanması: </a:t>
            </a:r>
            <a:r>
              <a:rPr lang="tr-TR" dirty="0">
                <a:latin typeface="Times New Roman" panose="02020603050405020304" pitchFamily="18" charset="0"/>
                <a:cs typeface="Times New Roman" panose="02020603050405020304" pitchFamily="18" charset="0"/>
              </a:rPr>
              <a:t>Raporun konusu, amacı ve toplanacak bilgiler, konu ile ilgili olmalı ve belirlenen amaca hizmet etmelidir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Rapor </a:t>
            </a:r>
            <a:r>
              <a:rPr lang="tr-TR" b="1" i="1" u="sng" dirty="0">
                <a:latin typeface="Times New Roman" panose="02020603050405020304" pitchFamily="18" charset="0"/>
                <a:cs typeface="Times New Roman" panose="02020603050405020304" pitchFamily="18" charset="0"/>
              </a:rPr>
              <a:t>Planının Hazırlanması</a:t>
            </a:r>
            <a:r>
              <a:rPr lang="tr-TR" dirty="0">
                <a:latin typeface="Times New Roman" panose="02020603050405020304" pitchFamily="18" charset="0"/>
                <a:cs typeface="Times New Roman" panose="02020603050405020304" pitchFamily="18" charset="0"/>
              </a:rPr>
              <a:t>: Raporun anlaşılabilmesi belli bir düzen içinde hazırlanmasına bağlıdır. Bir rapor planı genellikle aşağıdaki düzenlemeyi içermelidir. Hazırlanacak raporun türüne göre bu plana eklenecek veya çıkarılacak bölümler bulunabilir. </a:t>
            </a:r>
            <a:endParaRPr lang="tr-TR"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Giriş </a:t>
            </a: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Olaylar</a:t>
            </a:r>
            <a:r>
              <a:rPr lang="tr-TR" dirty="0">
                <a:latin typeface="Times New Roman" panose="02020603050405020304" pitchFamily="18" charset="0"/>
                <a:cs typeface="Times New Roman" panose="02020603050405020304" pitchFamily="18" charset="0"/>
              </a:rPr>
              <a:t>, olgular </a:t>
            </a:r>
            <a:endParaRPr lang="tr-TR"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Tartışma konuları </a:t>
            </a: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Eleştiri </a:t>
            </a:r>
            <a:r>
              <a:rPr lang="tr-TR" dirty="0">
                <a:latin typeface="Times New Roman" panose="02020603050405020304" pitchFamily="18" charset="0"/>
                <a:cs typeface="Times New Roman" panose="02020603050405020304" pitchFamily="18" charset="0"/>
              </a:rPr>
              <a:t>ve öneriler (yorum) </a:t>
            </a:r>
            <a:endParaRPr lang="tr-TR"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Sonuç </a:t>
            </a:r>
            <a:endParaRPr lang="tr-TR"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Ekler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999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609600" y="1911276"/>
            <a:ext cx="11582400" cy="4946724"/>
          </a:xfrm>
        </p:spPr>
        <p:txBody>
          <a:bodyPr>
            <a:normAutofit/>
          </a:bodyPr>
          <a:lstStyle/>
          <a:p>
            <a:pPr algn="just">
              <a:lnSpc>
                <a:spcPct val="120000"/>
              </a:lnSpc>
              <a:buFont typeface="Arial" pitchFamily="34" charset="0"/>
              <a:buChar char="•"/>
            </a:pPr>
            <a:r>
              <a:rPr lang="tr-TR" b="1" i="1" u="sng" dirty="0">
                <a:latin typeface="Times New Roman" panose="02020603050405020304" pitchFamily="18" charset="0"/>
                <a:cs typeface="Times New Roman" panose="02020603050405020304" pitchFamily="18" charset="0"/>
              </a:rPr>
              <a:t>Rapor Taslağının Yazılması</a:t>
            </a:r>
            <a:r>
              <a:rPr lang="tr-TR" dirty="0">
                <a:latin typeface="Times New Roman" panose="02020603050405020304" pitchFamily="18" charset="0"/>
                <a:cs typeface="Times New Roman" panose="02020603050405020304" pitchFamily="18" charset="0"/>
              </a:rPr>
              <a:t>: Elde edilen bilgiler değerlendirilerek, hazırlanan plan doğrultusunda taslak rapor yazılır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b="1" i="1" u="sng" dirty="0">
                <a:latin typeface="Times New Roman" panose="02020603050405020304" pitchFamily="18" charset="0"/>
                <a:cs typeface="Times New Roman" panose="02020603050405020304" pitchFamily="18" charset="0"/>
              </a:rPr>
              <a:t>Rapor Taslağının Gözden Geçirilmesi: </a:t>
            </a:r>
            <a:r>
              <a:rPr lang="tr-TR" dirty="0">
                <a:latin typeface="Times New Roman" panose="02020603050405020304" pitchFamily="18" charset="0"/>
                <a:cs typeface="Times New Roman" panose="02020603050405020304" pitchFamily="18" charset="0"/>
              </a:rPr>
              <a:t>Yazılan taslak rapor, her türlü hatalardan arındırmak ve gerekiyorsa planda değişiklik yapmak için gözden geçirilir.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Raporun </a:t>
            </a:r>
            <a:r>
              <a:rPr lang="tr-TR" b="1" i="1" u="sng" dirty="0">
                <a:latin typeface="Times New Roman" panose="02020603050405020304" pitchFamily="18" charset="0"/>
                <a:cs typeface="Times New Roman" panose="02020603050405020304" pitchFamily="18" charset="0"/>
              </a:rPr>
              <a:t>Yazılması</a:t>
            </a:r>
            <a:r>
              <a:rPr lang="tr-TR" dirty="0">
                <a:latin typeface="Times New Roman" panose="02020603050405020304" pitchFamily="18" charset="0"/>
                <a:cs typeface="Times New Roman" panose="02020603050405020304" pitchFamily="18" charset="0"/>
              </a:rPr>
              <a:t>: Rapor, raporu hazırlayan ya da bir başkası tarafından yazım kurallarına uygun olarak bilgisayarda yazılmalıdır.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Raporun </a:t>
            </a:r>
            <a:r>
              <a:rPr lang="tr-TR" b="1" i="1" u="sng" dirty="0">
                <a:latin typeface="Times New Roman" panose="02020603050405020304" pitchFamily="18" charset="0"/>
                <a:cs typeface="Times New Roman" panose="02020603050405020304" pitchFamily="18" charset="0"/>
              </a:rPr>
              <a:t>Kontrol Edilmesi ve İmzalanması</a:t>
            </a:r>
            <a:r>
              <a:rPr lang="tr-TR" dirty="0">
                <a:latin typeface="Times New Roman" panose="02020603050405020304" pitchFamily="18" charset="0"/>
                <a:cs typeface="Times New Roman" panose="02020603050405020304" pitchFamily="18" charset="0"/>
              </a:rPr>
              <a:t>: Gerek yazım kuralları gerekse diğer hatalar açısından son olarak kontrol edilip eksiklikler ve hatalar düzeltilmelidir.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94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656492" y="1911276"/>
            <a:ext cx="11535508" cy="4946724"/>
          </a:xfrm>
        </p:spPr>
        <p:txBody>
          <a:bodyPr>
            <a:normAutofit fontScale="92500" lnSpcReduction="10000"/>
          </a:bodyPr>
          <a:lstStyle/>
          <a:p>
            <a:pPr algn="ctr">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TIBBİRAPORLARINSINIFLANDIRILMASI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Genel </a:t>
            </a:r>
            <a:r>
              <a:rPr lang="tr-TR" dirty="0">
                <a:latin typeface="Times New Roman" panose="02020603050405020304" pitchFamily="18" charset="0"/>
                <a:cs typeface="Times New Roman" panose="02020603050405020304" pitchFamily="18" charset="0"/>
              </a:rPr>
              <a:t>olarak tıbbi raporlar; kullanılacağı yere ve veriliş amacına göre farklı şekillerde sınıflandırılmaktadır.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Tıbbi </a:t>
            </a:r>
            <a:r>
              <a:rPr lang="tr-TR" dirty="0">
                <a:latin typeface="Times New Roman" panose="02020603050405020304" pitchFamily="18" charset="0"/>
                <a:cs typeface="Times New Roman" panose="02020603050405020304" pitchFamily="18" charset="0"/>
              </a:rPr>
              <a:t>İdari </a:t>
            </a:r>
            <a:r>
              <a:rPr lang="tr-TR" dirty="0" smtClean="0">
                <a:latin typeface="Times New Roman" panose="02020603050405020304" pitchFamily="18" charset="0"/>
                <a:cs typeface="Times New Roman" panose="02020603050405020304" pitchFamily="18" charset="0"/>
              </a:rPr>
              <a:t>Raporlar</a:t>
            </a:r>
          </a:p>
          <a:p>
            <a:pPr algn="just">
              <a:lnSpc>
                <a:spcPct val="120000"/>
              </a:lnSpc>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Tıbbi konularda bir doktor ya da kurul tarafından düzenlenen, sağlık ve hastalık durumunu belirten belgelerdir. Bu raporlar birçok çeşitten oluşmaktadır.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Sağlık </a:t>
            </a:r>
            <a:r>
              <a:rPr lang="tr-TR" dirty="0">
                <a:latin typeface="Times New Roman" panose="02020603050405020304" pitchFamily="18" charset="0"/>
                <a:cs typeface="Times New Roman" panose="02020603050405020304" pitchFamily="18" charset="0"/>
              </a:rPr>
              <a:t>raporları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Resmî veya özel kurumlara (Pilot, kaptan, polis ve özel güvenlikçi gibi) işe alınırken ihtiyaç duyulan rapor olup, bunlar özel yönetmeliklere göre düzenlenmektedir.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Sigorta raporları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Evlenme raporları</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846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1219200" y="1635369"/>
            <a:ext cx="10972800" cy="5222631"/>
          </a:xfrm>
        </p:spPr>
        <p:txBody>
          <a:bodyPr>
            <a:normAutofit/>
          </a:bodyPr>
          <a:lstStyle/>
          <a:p>
            <a:pPr marL="0" indent="0" algn="just">
              <a:lnSpc>
                <a:spcPct val="120000"/>
              </a:lnSpc>
              <a:buNone/>
            </a:pPr>
            <a:r>
              <a:rPr lang="tr-TR" b="1" i="1" u="sng" dirty="0" smtClean="0">
                <a:latin typeface="Times New Roman" panose="02020603050405020304" pitchFamily="18" charset="0"/>
                <a:cs typeface="Times New Roman" panose="02020603050405020304" pitchFamily="18" charset="0"/>
              </a:rPr>
              <a:t>3. Hastalık </a:t>
            </a:r>
            <a:r>
              <a:rPr lang="tr-TR" b="1" i="1" u="sng" dirty="0">
                <a:latin typeface="Times New Roman" panose="02020603050405020304" pitchFamily="18" charset="0"/>
                <a:cs typeface="Times New Roman" panose="02020603050405020304" pitchFamily="18" charset="0"/>
              </a:rPr>
              <a:t>raporları </a:t>
            </a:r>
            <a:endParaRPr lang="tr-TR" b="1" i="1" u="sng"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İstirahat raporları</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İlaç </a:t>
            </a:r>
            <a:r>
              <a:rPr lang="tr-TR" dirty="0">
                <a:latin typeface="Times New Roman" panose="02020603050405020304" pitchFamily="18" charset="0"/>
                <a:cs typeface="Times New Roman" panose="02020603050405020304" pitchFamily="18" charset="0"/>
              </a:rPr>
              <a:t>ve tıbbi malzeme kullanım </a:t>
            </a:r>
            <a:r>
              <a:rPr lang="tr-TR" dirty="0" smtClean="0">
                <a:latin typeface="Times New Roman" panose="02020603050405020304" pitchFamily="18" charset="0"/>
                <a:cs typeface="Times New Roman" panose="02020603050405020304" pitchFamily="18" charset="0"/>
              </a:rPr>
              <a:t>raporları</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Tedavi </a:t>
            </a:r>
            <a:r>
              <a:rPr lang="tr-TR" dirty="0">
                <a:latin typeface="Times New Roman" panose="02020603050405020304" pitchFamily="18" charset="0"/>
                <a:cs typeface="Times New Roman" panose="02020603050405020304" pitchFamily="18" charset="0"/>
              </a:rPr>
              <a:t>raporları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Özürlü </a:t>
            </a:r>
            <a:r>
              <a:rPr lang="tr-TR" dirty="0">
                <a:latin typeface="Times New Roman" panose="02020603050405020304" pitchFamily="18" charset="0"/>
                <a:cs typeface="Times New Roman" panose="02020603050405020304" pitchFamily="18" charset="0"/>
              </a:rPr>
              <a:t>raporları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Epikriz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Ameliyat raporları</a:t>
            </a:r>
          </a:p>
          <a:p>
            <a:pPr marL="0" indent="0" algn="just">
              <a:lnSpc>
                <a:spcPct val="120000"/>
              </a:lnSpc>
              <a:buNone/>
            </a:pPr>
            <a:r>
              <a:rPr lang="tr-TR" b="1" i="1" u="sng" dirty="0" smtClean="0">
                <a:latin typeface="Times New Roman" panose="02020603050405020304" pitchFamily="18" charset="0"/>
                <a:cs typeface="Times New Roman" panose="02020603050405020304" pitchFamily="18" charset="0"/>
              </a:rPr>
              <a:t>4. Doğum </a:t>
            </a:r>
            <a:r>
              <a:rPr lang="tr-TR" b="1" i="1" u="sng" dirty="0">
                <a:latin typeface="Times New Roman" panose="02020603050405020304" pitchFamily="18" charset="0"/>
                <a:cs typeface="Times New Roman" panose="02020603050405020304" pitchFamily="18" charset="0"/>
              </a:rPr>
              <a:t>ve ölüm raporları</a:t>
            </a:r>
            <a:endParaRPr lang="tr-TR"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95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1336431" y="1911276"/>
            <a:ext cx="10855569" cy="4946724"/>
          </a:xfrm>
        </p:spPr>
        <p:txBody>
          <a:bodyPr>
            <a:normAutofit/>
          </a:bodyPr>
          <a:lstStyle/>
          <a:p>
            <a:pPr marL="0" indent="0" algn="just">
              <a:lnSpc>
                <a:spcPct val="120000"/>
              </a:lnSpc>
              <a:buNone/>
            </a:pPr>
            <a:r>
              <a:rPr lang="tr-TR" b="1" i="1" u="sng" dirty="0" smtClean="0">
                <a:latin typeface="Times New Roman" panose="02020603050405020304" pitchFamily="18" charset="0"/>
                <a:cs typeface="Times New Roman" panose="02020603050405020304" pitchFamily="18" charset="0"/>
              </a:rPr>
              <a:t>5. Tıbbi </a:t>
            </a:r>
            <a:r>
              <a:rPr lang="tr-TR" b="1" i="1" u="sng" dirty="0">
                <a:latin typeface="Times New Roman" panose="02020603050405020304" pitchFamily="18" charset="0"/>
                <a:cs typeface="Times New Roman" panose="02020603050405020304" pitchFamily="18" charset="0"/>
              </a:rPr>
              <a:t>Bilimsel </a:t>
            </a:r>
            <a:r>
              <a:rPr lang="tr-TR" b="1" i="1" u="sng" dirty="0" smtClean="0">
                <a:latin typeface="Times New Roman" panose="02020603050405020304" pitchFamily="18" charset="0"/>
                <a:cs typeface="Times New Roman" panose="02020603050405020304" pitchFamily="18" charset="0"/>
              </a:rPr>
              <a:t>Raporlar:</a:t>
            </a:r>
          </a:p>
          <a:p>
            <a:pPr algn="just">
              <a:lnSpc>
                <a:spcPct val="12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Değişik tıbbi bilimsel konularda inceleme ve araştırmalar sonucunda düzenlenen, klinik muayene ve gözlem bulgularını, laboratuvar ve görüntüleme sonuçlarını içeren ve doktorların yararlanması için düzenlenen raporlardır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raporlar aşağıdaki şekilde sınıflandırılmaktadır</a:t>
            </a:r>
            <a:r>
              <a:rPr lang="tr-TR" dirty="0" smtClean="0">
                <a:latin typeface="Times New Roman" panose="02020603050405020304" pitchFamily="18" charset="0"/>
                <a:cs typeface="Times New Roman" panose="02020603050405020304" pitchFamily="18" charset="0"/>
              </a:rPr>
              <a:t>.</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Görüntüleme </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Biyokimya </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Elektrokardiyografi-EKG </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Elektroansefalografi</a:t>
            </a:r>
            <a:r>
              <a:rPr lang="tr-TR" dirty="0">
                <a:latin typeface="Times New Roman" panose="02020603050405020304" pitchFamily="18" charset="0"/>
                <a:cs typeface="Times New Roman" panose="02020603050405020304" pitchFamily="18" charset="0"/>
              </a:rPr>
              <a:t>– EEG </a:t>
            </a:r>
          </a:p>
        </p:txBody>
      </p:sp>
      <p:sp>
        <p:nvSpPr>
          <p:cNvPr id="4" name="Metin kutusu 3"/>
          <p:cNvSpPr txBox="1"/>
          <p:nvPr/>
        </p:nvSpPr>
        <p:spPr>
          <a:xfrm>
            <a:off x="6682153" y="4572000"/>
            <a:ext cx="4595447" cy="2108269"/>
          </a:xfrm>
          <a:prstGeom prst="rect">
            <a:avLst/>
          </a:prstGeom>
          <a:noFill/>
        </p:spPr>
        <p:txBody>
          <a:bodyPr wrap="square" rtlCol="0">
            <a:spAutoFit/>
          </a:bodyPr>
          <a:lstStyle/>
          <a:p>
            <a:pPr lvl="0" algn="just" defTabSz="914400">
              <a:lnSpc>
                <a:spcPct val="120000"/>
              </a:lnSpc>
              <a:spcBef>
                <a:spcPts val="1200"/>
              </a:spcBef>
              <a:spcAft>
                <a:spcPts val="200"/>
              </a:spcAft>
              <a:buClr>
                <a:srgbClr val="1CADE4"/>
              </a:buClr>
              <a:buSzPct val="100000"/>
            </a:pPr>
            <a:r>
              <a:rPr lang="tr-TR" sz="2000" dirty="0" smtClean="0">
                <a:solidFill>
                  <a:prstClr val="black"/>
                </a:solidFill>
                <a:latin typeface="Times New Roman" panose="02020603050405020304" pitchFamily="18" charset="0"/>
                <a:cs typeface="Times New Roman" panose="02020603050405020304" pitchFamily="18" charset="0"/>
              </a:rPr>
              <a:t>5. Manyetik </a:t>
            </a:r>
            <a:r>
              <a:rPr lang="tr-TR" sz="2000" dirty="0">
                <a:solidFill>
                  <a:prstClr val="black"/>
                </a:solidFill>
                <a:latin typeface="Times New Roman" panose="02020603050405020304" pitchFamily="18" charset="0"/>
                <a:cs typeface="Times New Roman" panose="02020603050405020304" pitchFamily="18" charset="0"/>
              </a:rPr>
              <a:t>Rezonans– </a:t>
            </a:r>
            <a:r>
              <a:rPr lang="tr-TR" sz="2000" dirty="0" smtClean="0">
                <a:solidFill>
                  <a:prstClr val="black"/>
                </a:solidFill>
                <a:latin typeface="Times New Roman" panose="02020603050405020304" pitchFamily="18" charset="0"/>
                <a:cs typeface="Times New Roman" panose="02020603050405020304" pitchFamily="18" charset="0"/>
              </a:rPr>
              <a:t>MR</a:t>
            </a:r>
          </a:p>
          <a:p>
            <a:pPr lvl="0" algn="just" defTabSz="914400">
              <a:lnSpc>
                <a:spcPct val="120000"/>
              </a:lnSpc>
              <a:spcBef>
                <a:spcPts val="1200"/>
              </a:spcBef>
              <a:spcAft>
                <a:spcPts val="200"/>
              </a:spcAft>
              <a:buClr>
                <a:srgbClr val="1CADE4"/>
              </a:buClr>
              <a:buSzPct val="100000"/>
            </a:pPr>
            <a:r>
              <a:rPr lang="tr-TR" sz="2000" dirty="0" smtClean="0">
                <a:solidFill>
                  <a:prstClr val="black"/>
                </a:solidFill>
                <a:latin typeface="Times New Roman" panose="02020603050405020304" pitchFamily="18" charset="0"/>
                <a:cs typeface="Times New Roman" panose="02020603050405020304" pitchFamily="18" charset="0"/>
              </a:rPr>
              <a:t>6. Ultrason </a:t>
            </a:r>
            <a:endParaRPr lang="tr-TR" sz="2000" dirty="0">
              <a:solidFill>
                <a:prstClr val="black"/>
              </a:solidFill>
              <a:latin typeface="Times New Roman" panose="02020603050405020304" pitchFamily="18" charset="0"/>
              <a:cs typeface="Times New Roman" panose="02020603050405020304" pitchFamily="18" charset="0"/>
            </a:endParaRPr>
          </a:p>
          <a:p>
            <a:pPr lvl="0" algn="just" defTabSz="914400">
              <a:lnSpc>
                <a:spcPct val="120000"/>
              </a:lnSpc>
              <a:spcBef>
                <a:spcPts val="1200"/>
              </a:spcBef>
              <a:spcAft>
                <a:spcPts val="200"/>
              </a:spcAft>
              <a:buClr>
                <a:srgbClr val="1CADE4"/>
              </a:buClr>
              <a:buSzPct val="100000"/>
            </a:pPr>
            <a:r>
              <a:rPr lang="tr-TR" sz="2000" dirty="0" smtClean="0">
                <a:solidFill>
                  <a:prstClr val="black"/>
                </a:solidFill>
                <a:latin typeface="Times New Roman" panose="02020603050405020304" pitchFamily="18" charset="0"/>
                <a:cs typeface="Times New Roman" panose="02020603050405020304" pitchFamily="18" charset="0"/>
              </a:rPr>
              <a:t>7. Biyopsi</a:t>
            </a:r>
          </a:p>
          <a:p>
            <a:pPr lvl="0" algn="just" defTabSz="914400">
              <a:lnSpc>
                <a:spcPct val="120000"/>
              </a:lnSpc>
              <a:spcBef>
                <a:spcPts val="1200"/>
              </a:spcBef>
              <a:spcAft>
                <a:spcPts val="200"/>
              </a:spcAft>
              <a:buClr>
                <a:srgbClr val="1CADE4"/>
              </a:buClr>
              <a:buSzPct val="100000"/>
            </a:pPr>
            <a:r>
              <a:rPr lang="tr-TR" sz="2000" dirty="0" smtClean="0">
                <a:solidFill>
                  <a:prstClr val="black"/>
                </a:solidFill>
                <a:latin typeface="Times New Roman" panose="02020603050405020304" pitchFamily="18" charset="0"/>
                <a:cs typeface="Times New Roman" panose="02020603050405020304" pitchFamily="18" charset="0"/>
              </a:rPr>
              <a:t>8. </a:t>
            </a:r>
            <a:r>
              <a:rPr lang="tr-TR" sz="2000" dirty="0">
                <a:solidFill>
                  <a:prstClr val="black"/>
                </a:solidFill>
                <a:latin typeface="Times New Roman" panose="02020603050405020304" pitchFamily="18" charset="0"/>
                <a:cs typeface="Times New Roman" panose="02020603050405020304" pitchFamily="18" charset="0"/>
              </a:rPr>
              <a:t>Patoloji raporlardır.</a:t>
            </a:r>
            <a:endParaRPr lang="tr-TR" sz="20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81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492368" y="1911276"/>
            <a:ext cx="11699631" cy="4946724"/>
          </a:xfrm>
        </p:spPr>
        <p:txBody>
          <a:bodyPr>
            <a:normAutofit fontScale="92500"/>
          </a:bodyPr>
          <a:lstStyle/>
          <a:p>
            <a:pPr algn="just">
              <a:lnSpc>
                <a:spcPct val="120000"/>
              </a:lnSpc>
              <a:buFont typeface="Arial" pitchFamily="34" charset="0"/>
              <a:buChar char="•"/>
            </a:pPr>
            <a:r>
              <a:rPr lang="tr-TR" b="1" i="1" u="sng" dirty="0" smtClean="0">
                <a:latin typeface="Times New Roman" panose="02020603050405020304" pitchFamily="18" charset="0"/>
                <a:cs typeface="Times New Roman" panose="02020603050405020304" pitchFamily="18" charset="0"/>
              </a:rPr>
              <a:t>Tıbbi- </a:t>
            </a:r>
            <a:r>
              <a:rPr lang="tr-TR" b="1" i="1" u="sng" dirty="0">
                <a:latin typeface="Times New Roman" panose="02020603050405020304" pitchFamily="18" charset="0"/>
                <a:cs typeface="Times New Roman" panose="02020603050405020304" pitchFamily="18" charset="0"/>
              </a:rPr>
              <a:t>Adli </a:t>
            </a:r>
            <a:r>
              <a:rPr lang="tr-TR" b="1" i="1" u="sng" dirty="0" smtClean="0">
                <a:latin typeface="Times New Roman" panose="02020603050405020304" pitchFamily="18" charset="0"/>
                <a:cs typeface="Times New Roman" panose="02020603050405020304" pitchFamily="18" charset="0"/>
              </a:rPr>
              <a:t>Raporlar:</a:t>
            </a: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kurumlarında tanısı koyulan hastalığa ilişkin düzenlenen rapor olup hastanın sağlık durumunu, istirahat gerektirip gerektirmediğini, hastalığın belirlendiği zamanı ve düzeyini ifade etmektedir.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Hastalıkla </a:t>
            </a:r>
            <a:r>
              <a:rPr lang="tr-TR" dirty="0">
                <a:latin typeface="Times New Roman" panose="02020603050405020304" pitchFamily="18" charset="0"/>
                <a:cs typeface="Times New Roman" panose="02020603050405020304" pitchFamily="18" charset="0"/>
              </a:rPr>
              <a:t>ilgili verilen raporlar şunlardır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 </a:t>
            </a:r>
            <a:r>
              <a:rPr lang="tr-TR" b="1" i="1" u="sng" dirty="0">
                <a:latin typeface="Times New Roman" panose="02020603050405020304" pitchFamily="18" charset="0"/>
                <a:cs typeface="Times New Roman" panose="02020603050405020304" pitchFamily="18" charset="0"/>
              </a:rPr>
              <a:t>İstirahat Raporları </a:t>
            </a:r>
            <a:r>
              <a:rPr lang="tr-TR" dirty="0" smtClean="0">
                <a:latin typeface="Times New Roman" panose="02020603050405020304" pitchFamily="18" charset="0"/>
                <a:cs typeface="Times New Roman" panose="02020603050405020304" pitchFamily="18" charset="0"/>
              </a:rPr>
              <a:t>:Memur </a:t>
            </a:r>
            <a:r>
              <a:rPr lang="tr-TR" dirty="0">
                <a:latin typeface="Times New Roman" panose="02020603050405020304" pitchFamily="18" charset="0"/>
                <a:cs typeface="Times New Roman" panose="02020603050405020304" pitchFamily="18" charset="0"/>
              </a:rPr>
              <a:t>ve işçilerin kendi veya sevk edildikleri kurumlardaki doktorlar ya da sağlık kurulları tarafından verilen ve ne zaman istirahat etmesi gerektiğini belirten belgedir.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SGK </a:t>
            </a:r>
            <a:r>
              <a:rPr lang="tr-TR" dirty="0">
                <a:latin typeface="Times New Roman" panose="02020603050405020304" pitchFamily="18" charset="0"/>
                <a:cs typeface="Times New Roman" panose="02020603050405020304" pitchFamily="18" charset="0"/>
              </a:rPr>
              <a:t>tarafından yayınlanan Sağlık Uygulama Tebliği’nde (SUT) istirahat raporlarının düzenleme şartları belirtilmiştir.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ü"/>
            </a:pPr>
            <a:r>
              <a:rPr lang="tr-TR" dirty="0" smtClean="0">
                <a:latin typeface="Times New Roman" panose="02020603050405020304" pitchFamily="18" charset="0"/>
                <a:cs typeface="Times New Roman" panose="02020603050405020304" pitchFamily="18" charset="0"/>
              </a:rPr>
              <a:t>Sigortalılara </a:t>
            </a:r>
            <a:r>
              <a:rPr lang="tr-TR" dirty="0">
                <a:latin typeface="Times New Roman" panose="02020603050405020304" pitchFamily="18" charset="0"/>
                <a:cs typeface="Times New Roman" panose="02020603050405020304" pitchFamily="18" charset="0"/>
              </a:rPr>
              <a:t>istirahat raporu bir defada en çok 10 gün olup, 20 günden fazla olanlar ise sağlık kurulunca verilmektedir.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202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a:bodyPr>
          <a:lstStyle/>
          <a:p>
            <a:pPr algn="just">
              <a:lnSpc>
                <a:spcPct val="120000"/>
              </a:lnSpc>
              <a:buFont typeface="Arial" pitchFamily="34" charset="0"/>
              <a:buChar char="•"/>
            </a:pPr>
            <a:r>
              <a:rPr lang="tr-TR" sz="2400" b="1" i="1" u="sng" dirty="0">
                <a:latin typeface="Times New Roman" panose="02020603050405020304" pitchFamily="18" charset="0"/>
                <a:cs typeface="Times New Roman" panose="02020603050405020304" pitchFamily="18" charset="0"/>
              </a:rPr>
              <a:t>İlaç ve tıbbi malzeme kullanım raporları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raporuna bağlı ve katılım payından muaf ilaçlar için hazırlanmaktadır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Uzman düzeyinde poliklinik hizmeti veren kamu ve özel hastanelerde </a:t>
            </a:r>
            <a:r>
              <a:rPr lang="tr-TR" dirty="0" err="1">
                <a:latin typeface="Times New Roman" panose="02020603050405020304" pitchFamily="18" charset="0"/>
                <a:cs typeface="Times New Roman" panose="02020603050405020304" pitchFamily="18" charset="0"/>
              </a:rPr>
              <a:t>SUT’a</a:t>
            </a:r>
            <a:r>
              <a:rPr lang="tr-TR" dirty="0">
                <a:latin typeface="Times New Roman" panose="02020603050405020304" pitchFamily="18" charset="0"/>
                <a:cs typeface="Times New Roman" panose="02020603050405020304" pitchFamily="18" charset="0"/>
              </a:rPr>
              <a:t> göre hazırlanmaktadır.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Otomasyona uygun olan sağlık kurumlarında yazılmaktadır. Ülkemizde </a:t>
            </a:r>
            <a:r>
              <a:rPr lang="tr-TR" dirty="0" smtClean="0">
                <a:latin typeface="Times New Roman" panose="02020603050405020304" pitchFamily="18" charset="0"/>
                <a:cs typeface="Times New Roman" panose="02020603050405020304" pitchFamily="18" charset="0"/>
              </a:rPr>
              <a:t>e-rapor </a:t>
            </a:r>
            <a:r>
              <a:rPr lang="tr-TR" dirty="0">
                <a:latin typeface="Times New Roman" panose="02020603050405020304" pitchFamily="18" charset="0"/>
                <a:cs typeface="Times New Roman" panose="02020603050405020304" pitchFamily="18" charset="0"/>
              </a:rPr>
              <a:t>uygulaması 01.11.2010 tarihi itibarıyla başlamış olup ilaç raporları MEDULA sistemini kullanan 2. ve 3.basamak sağlık hizmeti sunucuları tarafından elektronik ortamda gönderilmektedir.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E-Rapor uygulamasında rapor onaylama yetkisi başhekimlikçe görevlendirilen personeller tarafından yapılmaktadır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a:latin typeface="Times New Roman" panose="02020603050405020304" pitchFamily="18" charset="0"/>
                <a:cs typeface="Times New Roman" panose="02020603050405020304" pitchFamily="18" charset="0"/>
              </a:rPr>
              <a:t>MEDULA sisteminde onaylanan raporların, sağlık hizmeti verenler tarafından silinmesine veya düzeltilmesine izin verilmemektedir.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281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679938" y="1635369"/>
            <a:ext cx="11512062" cy="5222631"/>
          </a:xfrm>
        </p:spPr>
        <p:txBody>
          <a:bodyPr>
            <a:normAutofit lnSpcReduction="10000"/>
          </a:bodyPr>
          <a:lstStyle/>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Değiştirilmesi gereken e-raporlar hastaneler tarafından silinip düzeltilebilmektedir.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Otomasyonun bulunmadığı kurum ve kuruluşlarda matbu olarak bulunan ilaç kullanım raporu ilgili poliklinik uzmanı tarafından düzenlenmektedir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sz="2400" b="1" i="1" u="sng" dirty="0">
                <a:latin typeface="Times New Roman" panose="02020603050405020304" pitchFamily="18" charset="0"/>
                <a:cs typeface="Times New Roman" panose="02020603050405020304" pitchFamily="18" charset="0"/>
              </a:rPr>
              <a:t>İlaç kullanım ve muafiyet raporlarının düzenlenmesinde dikkat edilmesi gereken noktalar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Bilgiler eksiksiz olmalıdır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T.C</a:t>
            </a:r>
            <a:r>
              <a:rPr lang="tr-TR" dirty="0">
                <a:latin typeface="Times New Roman" panose="02020603050405020304" pitchFamily="18" charset="0"/>
                <a:cs typeface="Times New Roman" panose="02020603050405020304" pitchFamily="18" charset="0"/>
              </a:rPr>
              <a:t>. kimlik numarası girilmelidir.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Teşhis </a:t>
            </a:r>
            <a:r>
              <a:rPr lang="tr-TR" dirty="0">
                <a:latin typeface="Times New Roman" panose="02020603050405020304" pitchFamily="18" charset="0"/>
                <a:cs typeface="Times New Roman" panose="02020603050405020304" pitchFamily="18" charset="0"/>
              </a:rPr>
              <a:t>ve ICD–10 kodu yer almalıdır.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İlaç dozları belirtilmelidir.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Teşhis </a:t>
            </a:r>
            <a:r>
              <a:rPr lang="tr-TR" dirty="0">
                <a:latin typeface="Times New Roman" panose="02020603050405020304" pitchFamily="18" charset="0"/>
                <a:cs typeface="Times New Roman" panose="02020603050405020304" pitchFamily="18" charset="0"/>
              </a:rPr>
              <a:t>ve etken maddenin isminde kısaltma yapılmamalıdır. </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13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515814" y="1911276"/>
            <a:ext cx="11676185" cy="4946724"/>
          </a:xfrm>
        </p:spPr>
        <p:txBody>
          <a:bodyPr>
            <a:normAutofit/>
          </a:bodyPr>
          <a:lstStyle/>
          <a:p>
            <a:pPr lvl="0" algn="just">
              <a:lnSpc>
                <a:spcPct val="120000"/>
              </a:lnSpc>
              <a:buClr>
                <a:srgbClr val="1CADE4"/>
              </a:buClr>
              <a:buFont typeface="Arial" pitchFamily="34" charset="0"/>
              <a:buChar char="•"/>
            </a:pPr>
            <a:r>
              <a:rPr lang="tr-TR" dirty="0">
                <a:solidFill>
                  <a:prstClr val="black"/>
                </a:solidFill>
                <a:latin typeface="Times New Roman" panose="02020603050405020304" pitchFamily="18" charset="0"/>
                <a:cs typeface="Times New Roman" panose="02020603050405020304" pitchFamily="18" charset="0"/>
              </a:rPr>
              <a:t> </a:t>
            </a:r>
            <a:r>
              <a:rPr lang="tr-TR" sz="2400" b="1" i="1" u="sng" dirty="0">
                <a:solidFill>
                  <a:prstClr val="black"/>
                </a:solidFill>
                <a:latin typeface="Times New Roman" panose="02020603050405020304" pitchFamily="18" charset="0"/>
                <a:cs typeface="Times New Roman" panose="02020603050405020304" pitchFamily="18" charset="0"/>
              </a:rPr>
              <a:t>İlaç kullanım ve muafiyet raporlarının düzenlenmesinde dikkat edilmesi gereken noktalar</a:t>
            </a:r>
            <a:r>
              <a:rPr lang="tr-TR" dirty="0">
                <a:solidFill>
                  <a:prstClr val="black"/>
                </a:solidFill>
                <a:latin typeface="Times New Roman" panose="02020603050405020304" pitchFamily="18" charset="0"/>
                <a:cs typeface="Times New Roman" panose="02020603050405020304" pitchFamily="18" charset="0"/>
              </a:rPr>
              <a:t> </a:t>
            </a:r>
            <a:endParaRPr lang="tr-TR" sz="2000" dirty="0" smtClean="0">
              <a:solidFill>
                <a:prstClr val="black"/>
              </a:solidFill>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solidFill>
                  <a:prstClr val="black"/>
                </a:solidFill>
                <a:latin typeface="Times New Roman" panose="02020603050405020304" pitchFamily="18" charset="0"/>
                <a:cs typeface="Times New Roman" panose="02020603050405020304" pitchFamily="18" charset="0"/>
              </a:rPr>
              <a:t>Raporu </a:t>
            </a:r>
            <a:r>
              <a:rPr lang="tr-TR" sz="2000" dirty="0">
                <a:solidFill>
                  <a:prstClr val="black"/>
                </a:solidFill>
                <a:latin typeface="Times New Roman" panose="02020603050405020304" pitchFamily="18" charset="0"/>
                <a:cs typeface="Times New Roman" panose="02020603050405020304" pitchFamily="18" charset="0"/>
              </a:rPr>
              <a:t>düzenleyen doktor, rapor bilgileri, etken madde, kullanım dozu, ICD–10 kodu ve tedavideki düzeltmeleri </a:t>
            </a:r>
            <a:r>
              <a:rPr lang="tr-TR" sz="2000" dirty="0" err="1">
                <a:solidFill>
                  <a:prstClr val="black"/>
                </a:solidFill>
                <a:latin typeface="Times New Roman" panose="02020603050405020304" pitchFamily="18" charset="0"/>
                <a:cs typeface="Times New Roman" panose="02020603050405020304" pitchFamily="18" charset="0"/>
              </a:rPr>
              <a:t>MEDULA’dan</a:t>
            </a:r>
            <a:r>
              <a:rPr lang="tr-TR" sz="2000" dirty="0">
                <a:solidFill>
                  <a:prstClr val="black"/>
                </a:solidFill>
                <a:latin typeface="Times New Roman" panose="02020603050405020304" pitchFamily="18" charset="0"/>
                <a:cs typeface="Times New Roman" panose="02020603050405020304" pitchFamily="18" charset="0"/>
              </a:rPr>
              <a:t> yapmalıdır. </a:t>
            </a:r>
            <a:endParaRPr lang="tr-TR" sz="2000" dirty="0" smtClean="0">
              <a:solidFill>
                <a:prstClr val="black"/>
              </a:solidFill>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solidFill>
                  <a:prstClr val="black"/>
                </a:solidFill>
                <a:latin typeface="Times New Roman" panose="02020603050405020304" pitchFamily="18" charset="0"/>
                <a:cs typeface="Times New Roman" panose="02020603050405020304" pitchFamily="18" charset="0"/>
              </a:rPr>
              <a:t> </a:t>
            </a:r>
            <a:r>
              <a:rPr lang="tr-TR" sz="2000" dirty="0">
                <a:solidFill>
                  <a:prstClr val="black"/>
                </a:solidFill>
                <a:latin typeface="Times New Roman" panose="02020603050405020304" pitchFamily="18" charset="0"/>
                <a:cs typeface="Times New Roman" panose="02020603050405020304" pitchFamily="18" charset="0"/>
              </a:rPr>
              <a:t>Teşhislerde hiçbir şekilde düzeltme, ekleme yapılmamalıdır. </a:t>
            </a:r>
            <a:endParaRPr lang="tr-TR" sz="2000" dirty="0" smtClean="0">
              <a:solidFill>
                <a:prstClr val="black"/>
              </a:solidFill>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solidFill>
                  <a:prstClr val="black"/>
                </a:solidFill>
                <a:latin typeface="Times New Roman" panose="02020603050405020304" pitchFamily="18" charset="0"/>
                <a:cs typeface="Times New Roman" panose="02020603050405020304" pitchFamily="18" charset="0"/>
              </a:rPr>
              <a:t> </a:t>
            </a:r>
            <a:r>
              <a:rPr lang="tr-TR" sz="2000" dirty="0">
                <a:solidFill>
                  <a:prstClr val="black"/>
                </a:solidFill>
                <a:latin typeface="Times New Roman" panose="02020603050405020304" pitchFamily="18" charset="0"/>
                <a:cs typeface="Times New Roman" panose="02020603050405020304" pitchFamily="18" charset="0"/>
              </a:rPr>
              <a:t>İlaç kullanım raporları en fazla iki yıl süre ile geçerlidir. Ancak, doktorun ilgili ilacın daha kısa süreli kullanımını gerekli gördüğü durumlarda, etken madde ismine ilaveten kullanım süresini de </a:t>
            </a:r>
            <a:r>
              <a:rPr lang="tr-TR" sz="2000" dirty="0" smtClean="0">
                <a:solidFill>
                  <a:prstClr val="black"/>
                </a:solidFill>
                <a:latin typeface="Times New Roman" panose="02020603050405020304" pitchFamily="18" charset="0"/>
                <a:cs typeface="Times New Roman" panose="02020603050405020304" pitchFamily="18" charset="0"/>
              </a:rPr>
              <a:t>yazabilmektedir</a:t>
            </a:r>
          </a:p>
          <a:p>
            <a:pPr lvl="0" algn="just">
              <a:lnSpc>
                <a:spcPct val="120000"/>
              </a:lnSpc>
              <a:buClr>
                <a:srgbClr val="1CADE4"/>
              </a:buClr>
              <a:buFont typeface="Arial" pitchFamily="34" charset="0"/>
              <a:buChar char="•"/>
            </a:pPr>
            <a:endParaRPr lang="tr-TR" sz="2000" b="1" dirty="0">
              <a:solidFill>
                <a:prstClr val="black"/>
              </a:solidFill>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566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lnSpcReduction="10000"/>
          </a:bodyPr>
          <a:lstStyle/>
          <a:p>
            <a:pPr algn="just">
              <a:lnSpc>
                <a:spcPct val="120000"/>
              </a:lnSpc>
              <a:buFont typeface="Arial" pitchFamily="34" charset="0"/>
              <a:buChar char="•"/>
            </a:pPr>
            <a:r>
              <a:rPr lang="tr-TR" sz="2800" b="1" i="1" u="sng" dirty="0">
                <a:latin typeface="Times New Roman" panose="02020603050405020304" pitchFamily="18" charset="0"/>
                <a:cs typeface="Times New Roman" panose="02020603050405020304" pitchFamily="18" charset="0"/>
              </a:rPr>
              <a:t>Sağlık Kurulu Raporları </a:t>
            </a:r>
            <a:endParaRPr lang="tr-TR" sz="2800" b="1" i="1" u="sng"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Yataklı tedavi kurumlarında, tek hekimin yetkisi dışında kalan konularda kişilerin sağlık durumları hakkında karar vermeye yetkili organlardır.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kurulu raporları ilgili alanda üç uzman doktor, yoksa ilgili dal uzmanı ile birlikte bu uzmanlık alanına en yakın alanlardan iki uzman doktorun katılımı ile üç uzman doktor tarafından verilmektedir.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Bakanlığı’nın yetki verdiği sağlık kurumu ve üniversite hastanelerinden verilmekte olup, başka bir hastaneye teyit ettirilmemektedir.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Özel hastanelerde, sağlık kurulu raporu düzenlenmesi hakkında genelge hükümleri çerçevesinde, sağlık kurulu raporu düzenlenebilmektedir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kurulu raporları 2 (iki) nüsha düzenlenerek başhekim tarafından onaylanır ve bir nüshası muhafaza edilir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52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2157046"/>
            <a:ext cx="11863754" cy="4700954"/>
          </a:xfrm>
        </p:spPr>
        <p:txBody>
          <a:bodyPr>
            <a:normAutofit/>
          </a:bodyPr>
          <a:lstStyle/>
          <a:p>
            <a:pPr algn="ctr">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Tıbbi Raporlar ve Özellikleri </a:t>
            </a:r>
            <a:endParaRPr lang="tr-TR" sz="2400"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Tıbbi Sekreterlerin Raporlar Konusundaki Sorumlulukları </a:t>
            </a:r>
            <a:endParaRPr lang="tr-TR" sz="2400"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Tıbbi Raporlar Düzenlenirken Dikkat Edilmesi Gereken Noktalar </a:t>
            </a:r>
            <a:endParaRPr lang="tr-TR" sz="2400" dirty="0" smtClean="0">
              <a:latin typeface="Times New Roman" panose="02020603050405020304" pitchFamily="18" charset="0"/>
              <a:cs typeface="Times New Roman" panose="02020603050405020304" pitchFamily="18" charset="0"/>
            </a:endParaRPr>
          </a:p>
          <a:p>
            <a:pPr algn="ctr">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Rapor Yazma </a:t>
            </a:r>
            <a:r>
              <a:rPr lang="tr-TR" sz="2400" dirty="0" smtClean="0">
                <a:latin typeface="Times New Roman" panose="02020603050405020304" pitchFamily="18" charset="0"/>
                <a:cs typeface="Times New Roman" panose="02020603050405020304" pitchFamily="18" charset="0"/>
              </a:rPr>
              <a:t>Aşamaları</a:t>
            </a:r>
          </a:p>
          <a:p>
            <a:pPr algn="ctr">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Tıbbi Raporların Sınıflandırılması</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1741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726830" y="1635369"/>
            <a:ext cx="11465169" cy="5222631"/>
          </a:xfrm>
        </p:spPr>
        <p:txBody>
          <a:bodyPr>
            <a:normAutofit/>
          </a:bodyPr>
          <a:lstStyle/>
          <a:p>
            <a:pPr algn="just">
              <a:lnSpc>
                <a:spcPct val="120000"/>
              </a:lnSpc>
              <a:buFont typeface="Arial" pitchFamily="34" charset="0"/>
              <a:buChar char="•"/>
            </a:pPr>
            <a:r>
              <a:rPr lang="tr-TR" sz="2400" b="1" i="1" u="sng" dirty="0">
                <a:latin typeface="Times New Roman" panose="02020603050405020304" pitchFamily="18" charset="0"/>
                <a:cs typeface="Times New Roman" panose="02020603050405020304" pitchFamily="18" charset="0"/>
              </a:rPr>
              <a:t>Engelli Sağlık Kurulu Raporu </a:t>
            </a:r>
            <a:endParaRPr lang="tr-TR" sz="2400" b="1" i="1" u="sng"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Engelli sağlık kurulu raporları, engellilik derecesi ve sınıflandırması kanunlarca belirlenen esaslara göre düzenlenmekte olup bu raporlardan bazıları;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Engellilerin istihdamı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Özel eğitim okullarına </a:t>
            </a:r>
            <a:r>
              <a:rPr lang="tr-TR" dirty="0" smtClean="0">
                <a:latin typeface="Times New Roman" panose="02020603050405020304" pitchFamily="18" charset="0"/>
                <a:cs typeface="Times New Roman" panose="02020603050405020304" pitchFamily="18" charset="0"/>
              </a:rPr>
              <a:t>kabulü</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Sosyal Hizmetler ve Çocuk Esirgeme Kurumu’na </a:t>
            </a:r>
            <a:r>
              <a:rPr lang="tr-TR" dirty="0" err="1">
                <a:latin typeface="Times New Roman" panose="02020603050405020304" pitchFamily="18" charset="0"/>
                <a:cs typeface="Times New Roman" panose="02020603050405020304" pitchFamily="18" charset="0"/>
              </a:rPr>
              <a:t>kabulu</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Vergi indirimi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Sakat ve maluller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65 yaşını doldurmuş muhtaç, güçsüz ve kimsesiz kişilere aylık bağlanması için verilmektedir.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575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640573" y="123092"/>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fontScale="92500"/>
          </a:bodyPr>
          <a:lstStyle/>
          <a:p>
            <a:pPr algn="just">
              <a:lnSpc>
                <a:spcPct val="120000"/>
              </a:lnSpc>
              <a:buFont typeface="Arial" pitchFamily="34" charset="0"/>
              <a:buChar char="•"/>
            </a:pPr>
            <a:r>
              <a:rPr lang="tr-TR" sz="2600" b="1" i="1" u="sng" dirty="0">
                <a:latin typeface="Times New Roman" panose="02020603050405020304" pitchFamily="18" charset="0"/>
                <a:cs typeface="Times New Roman" panose="02020603050405020304" pitchFamily="18" charset="0"/>
              </a:rPr>
              <a:t>Engelli Sağlık Kurulu Raporunun Doldurulması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Rapor formunun tüm bölümleri eksiksiz doldurulmalıdır.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Raporlarda fotoğrafın bulunması zorunludur.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Muayene tarihi, kayıt numarası, bulgular ve teşhis ayrıntılı olarak yazılmalıdır.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Tanı, tetkik ve laboratuvar bulguları forma eklenmelidir. </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Klinik </a:t>
            </a:r>
            <a:r>
              <a:rPr lang="tr-TR" dirty="0">
                <a:latin typeface="Times New Roman" panose="02020603050405020304" pitchFamily="18" charset="0"/>
                <a:cs typeface="Times New Roman" panose="02020603050405020304" pitchFamily="18" charset="0"/>
              </a:rPr>
              <a:t>bulgular, radyolojik tetkikler ve laboratuvar sonuçları formun ilgili bölümlerine kısaca yazılmalıdır.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İlgili kişilerce imzalanmalı, okunaklı bir şekilde kaşelenip mühürlenmelidir.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Kurum müracaatlarında üç nüsha, kişisel müracaatlarda ise iki nüsha olarak düzenlenmeli ve bir nüshası kuruma gönderilmelidir. Bir nüshası gerektiğinde belgelendirilmesi amacıyla sağlık kuruluşunda arşivlenmelidir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943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797168" y="1635369"/>
            <a:ext cx="11394831" cy="5222631"/>
          </a:xfrm>
        </p:spPr>
        <p:txBody>
          <a:bodyPr>
            <a:normAutofit/>
          </a:bodyPr>
          <a:lstStyle/>
          <a:p>
            <a:pPr algn="just">
              <a:lnSpc>
                <a:spcPct val="120000"/>
              </a:lnSpc>
              <a:buFont typeface="Arial" pitchFamily="34" charset="0"/>
              <a:buChar char="•"/>
            </a:pPr>
            <a:r>
              <a:rPr lang="tr-TR" sz="2400" b="1" i="1" u="sng" dirty="0">
                <a:latin typeface="Times New Roman" panose="02020603050405020304" pitchFamily="18" charset="0"/>
                <a:cs typeface="Times New Roman" panose="02020603050405020304" pitchFamily="18" charset="0"/>
              </a:rPr>
              <a:t>Ameliyat </a:t>
            </a:r>
            <a:r>
              <a:rPr lang="tr-TR" sz="2400" b="1" i="1" u="sng" dirty="0" smtClean="0">
                <a:latin typeface="Times New Roman" panose="02020603050405020304" pitchFamily="18" charset="0"/>
                <a:cs typeface="Times New Roman" panose="02020603050405020304" pitchFamily="18" charset="0"/>
              </a:rPr>
              <a:t>Raporları:</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Ameliyat raporu hazırlanmalı ve hastanın dosyasında mutlaka saklanmalıdır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Ameliyat öncesindeki tanı çok önemli olduğundan mutlaka kayıt edilmelidir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Ameliyatta yapılan cerrahi işlemle ilgili açıklayıcı bilgiler, normal ve anormal bulgular, uygulanan işlemler, </a:t>
            </a:r>
            <a:r>
              <a:rPr lang="tr-TR" dirty="0" err="1">
                <a:latin typeface="Times New Roman" panose="02020603050405020304" pitchFamily="18" charset="0"/>
                <a:cs typeface="Times New Roman" panose="02020603050405020304" pitchFamily="18" charset="0"/>
              </a:rPr>
              <a:t>ligasyon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sütur</a:t>
            </a:r>
            <a:r>
              <a:rPr lang="tr-TR" dirty="0">
                <a:latin typeface="Times New Roman" panose="02020603050405020304" pitchFamily="18" charset="0"/>
                <a:cs typeface="Times New Roman" panose="02020603050405020304" pitchFamily="18" charset="0"/>
              </a:rPr>
              <a:t> uygulamaları, kan transfüzyonu, </a:t>
            </a:r>
            <a:r>
              <a:rPr lang="tr-TR" dirty="0" err="1">
                <a:latin typeface="Times New Roman" panose="02020603050405020304" pitchFamily="18" charset="0"/>
                <a:cs typeface="Times New Roman" panose="02020603050405020304" pitchFamily="18" charset="0"/>
              </a:rPr>
              <a:t>intravenöz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infüzyon</a:t>
            </a:r>
            <a:r>
              <a:rPr lang="tr-TR" dirty="0">
                <a:latin typeface="Times New Roman" panose="02020603050405020304" pitchFamily="18" charset="0"/>
                <a:cs typeface="Times New Roman" panose="02020603050405020304" pitchFamily="18" charset="0"/>
              </a:rPr>
              <a:t> uygulamaları belirtilmelidir</a:t>
            </a:r>
            <a:r>
              <a:rPr lang="tr-TR" dirty="0" smtClean="0">
                <a:latin typeface="Times New Roman" panose="02020603050405020304" pitchFamily="18" charset="0"/>
                <a:cs typeface="Times New Roman" panose="02020603050405020304" pitchFamily="18" charset="0"/>
              </a:rPr>
              <a:t>.</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Ameliyat sonrası tanı mutlaka yazılmalıdır.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Ameliyat </a:t>
            </a:r>
            <a:r>
              <a:rPr lang="tr-TR" dirty="0">
                <a:latin typeface="Times New Roman" panose="02020603050405020304" pitchFamily="18" charset="0"/>
                <a:cs typeface="Times New Roman" panose="02020603050405020304" pitchFamily="18" charset="0"/>
              </a:rPr>
              <a:t>sonunda hastanın durumu cerrah tarafından detaylı olarak tanımlanmalı ve rapor en kısa sürede yazılmalıdır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990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lnSpcReduction="10000"/>
          </a:bodyPr>
          <a:lstStyle/>
          <a:p>
            <a:pPr algn="just">
              <a:lnSpc>
                <a:spcPct val="120000"/>
              </a:lnSpc>
              <a:buFont typeface="Arial" pitchFamily="34" charset="0"/>
              <a:buChar char="•"/>
            </a:pPr>
            <a:r>
              <a:rPr lang="tr-TR" sz="2400" b="1" i="1" u="sng" dirty="0">
                <a:latin typeface="Times New Roman" panose="02020603050405020304" pitchFamily="18" charset="0"/>
                <a:cs typeface="Times New Roman" panose="02020603050405020304" pitchFamily="18" charset="0"/>
              </a:rPr>
              <a:t>Adli Tıp </a:t>
            </a:r>
            <a:r>
              <a:rPr lang="tr-TR" sz="2400" b="1" i="1" u="sng" dirty="0" smtClean="0">
                <a:latin typeface="Times New Roman" panose="02020603050405020304" pitchFamily="18" charset="0"/>
                <a:cs typeface="Times New Roman" panose="02020603050405020304" pitchFamily="18" charset="0"/>
              </a:rPr>
              <a:t>Raporları:</a:t>
            </a: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Adli </a:t>
            </a:r>
            <a:r>
              <a:rPr lang="tr-TR" dirty="0">
                <a:latin typeface="Times New Roman" panose="02020603050405020304" pitchFamily="18" charset="0"/>
                <a:cs typeface="Times New Roman" panose="02020603050405020304" pitchFamily="18" charset="0"/>
              </a:rPr>
              <a:t>raporlar, yargı ve diğer kuruluşlar tarafından oluşturulan standart formlara göre hazırlanmaktadır. Adli nitelik kazanmış vakalarda, adli makamlarca doktordan istenen ve kişinin durumu ile ilgili tespitleri içeren, doktorun görüş ve kanaatini bildiren raporlardır.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Dava </a:t>
            </a:r>
            <a:r>
              <a:rPr lang="tr-TR" dirty="0">
                <a:latin typeface="Times New Roman" panose="02020603050405020304" pitchFamily="18" charset="0"/>
                <a:cs typeface="Times New Roman" panose="02020603050405020304" pitchFamily="18" charset="0"/>
              </a:rPr>
              <a:t>dosyasında yer alan delil niteliğinde belgeler olup kişinin beden ve ruh sağlığı ile kişideki zararın durumunu ve oranını belirlemektedir.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Tekniğine </a:t>
            </a:r>
            <a:r>
              <a:rPr lang="tr-TR" dirty="0">
                <a:latin typeface="Times New Roman" panose="02020603050405020304" pitchFamily="18" charset="0"/>
                <a:cs typeface="Times New Roman" panose="02020603050405020304" pitchFamily="18" charset="0"/>
              </a:rPr>
              <a:t>uygun ve zamanında hazırlanmayan raporlar; sürecin uzaması, adli olayların işlemesinde eksiklik ve sıkıntılara, ileride telafisi zor sorunlara yol açmakta ve ayrıca doktora yasal sorumluluklar yüklemektedir.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Adli </a:t>
            </a:r>
            <a:r>
              <a:rPr lang="tr-TR" dirty="0">
                <a:latin typeface="Times New Roman" panose="02020603050405020304" pitchFamily="18" charset="0"/>
                <a:cs typeface="Times New Roman" panose="02020603050405020304" pitchFamily="18" charset="0"/>
              </a:rPr>
              <a:t>tıp raporları, cumhuriyet savcılıkları, mahkemeler, polis ve jandarma karakolları tarafından talep edilmektedir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723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1875692" y="1635369"/>
            <a:ext cx="10316308" cy="5222631"/>
          </a:xfrm>
        </p:spPr>
        <p:txBody>
          <a:bodyPr>
            <a:normAutofit lnSpcReduction="10000"/>
          </a:bodyPr>
          <a:lstStyle/>
          <a:p>
            <a:pPr algn="just">
              <a:lnSpc>
                <a:spcPct val="110000"/>
              </a:lnSpc>
              <a:buFont typeface="Arial" pitchFamily="34" charset="0"/>
              <a:buChar char="•"/>
            </a:pPr>
            <a:r>
              <a:rPr lang="tr-TR" dirty="0">
                <a:latin typeface="Times New Roman" panose="02020603050405020304" pitchFamily="18" charset="0"/>
                <a:cs typeface="Times New Roman" panose="02020603050405020304" pitchFamily="18" charset="0"/>
              </a:rPr>
              <a:t>Adli tıp raporları konularına göre aşağıdaki şekilde sınıflandırılmaktadır. </a:t>
            </a:r>
            <a:endParaRPr lang="tr-TR" dirty="0" smtClean="0">
              <a:latin typeface="Times New Roman" panose="02020603050405020304" pitchFamily="18" charset="0"/>
              <a:cs typeface="Times New Roman" panose="02020603050405020304" pitchFamily="18" charset="0"/>
            </a:endParaRP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Yaralanma 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Cinsel </a:t>
            </a:r>
            <a:r>
              <a:rPr lang="tr-TR" dirty="0">
                <a:latin typeface="Times New Roman" panose="02020603050405020304" pitchFamily="18" charset="0"/>
                <a:cs typeface="Times New Roman" panose="02020603050405020304" pitchFamily="18" charset="0"/>
              </a:rPr>
              <a:t>suç 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Adli </a:t>
            </a:r>
            <a:r>
              <a:rPr lang="tr-TR" dirty="0">
                <a:latin typeface="Times New Roman" panose="02020603050405020304" pitchFamily="18" charset="0"/>
                <a:cs typeface="Times New Roman" panose="02020603050405020304" pitchFamily="18" charset="0"/>
              </a:rPr>
              <a:t>psikiyatri 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Yaş </a:t>
            </a:r>
            <a:r>
              <a:rPr lang="tr-TR" dirty="0">
                <a:latin typeface="Times New Roman" panose="02020603050405020304" pitchFamily="18" charset="0"/>
                <a:cs typeface="Times New Roman" panose="02020603050405020304" pitchFamily="18" charset="0"/>
              </a:rPr>
              <a:t>tayini 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Maluliyet </a:t>
            </a:r>
            <a:r>
              <a:rPr lang="tr-TR" dirty="0">
                <a:latin typeface="Times New Roman" panose="02020603050405020304" pitchFamily="18" charset="0"/>
                <a:cs typeface="Times New Roman" panose="02020603050405020304" pitchFamily="18" charset="0"/>
              </a:rPr>
              <a:t>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Alkol raporları</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Keşif ve otopsi raporları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Sonuçlarına </a:t>
            </a:r>
            <a:r>
              <a:rPr lang="tr-TR" dirty="0">
                <a:latin typeface="Times New Roman" panose="02020603050405020304" pitchFamily="18" charset="0"/>
                <a:cs typeface="Times New Roman" panose="02020603050405020304" pitchFamily="18" charset="0"/>
              </a:rPr>
              <a:t>Göre Adli Raporlar </a:t>
            </a:r>
          </a:p>
          <a:p>
            <a:pPr marL="457200" indent="-457200" algn="just">
              <a:lnSpc>
                <a:spcPct val="110000"/>
              </a:lnSpc>
              <a:buFont typeface="+mj-lt"/>
              <a:buAutoNum type="arabicPeriod"/>
            </a:pPr>
            <a:r>
              <a:rPr lang="tr-TR" dirty="0" smtClean="0">
                <a:latin typeface="Times New Roman" panose="02020603050405020304" pitchFamily="18" charset="0"/>
                <a:cs typeface="Times New Roman" panose="02020603050405020304" pitchFamily="18" charset="0"/>
              </a:rPr>
              <a:t>Geçici </a:t>
            </a:r>
            <a:r>
              <a:rPr lang="tr-TR" dirty="0">
                <a:latin typeface="Times New Roman" panose="02020603050405020304" pitchFamily="18" charset="0"/>
                <a:cs typeface="Times New Roman" panose="02020603050405020304" pitchFamily="18" charset="0"/>
              </a:rPr>
              <a:t>rapor • Kesin rapor • Ek rapor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5487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smtClean="0">
                <a:latin typeface="Times New Roman" panose="02020603050405020304" pitchFamily="18" charset="0"/>
                <a:cs typeface="Times New Roman" panose="02020603050405020304" pitchFamily="18" charset="0"/>
              </a:rPr>
              <a:t>ÖRNEK SORU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867508" y="2110154"/>
            <a:ext cx="11324492" cy="4747846"/>
          </a:xfrm>
        </p:spPr>
        <p:txBody>
          <a:bodyPr>
            <a:normAutofit/>
          </a:bodyPr>
          <a:lstStyle/>
          <a:p>
            <a:pPr algn="just">
              <a:lnSpc>
                <a:spcPct val="120000"/>
              </a:lnSpc>
              <a:buFont typeface="Arial" pitchFamily="34" charset="0"/>
              <a:buChar char="•"/>
            </a:pPr>
            <a:r>
              <a:rPr lang="tr-TR" dirty="0"/>
              <a:t>Aşağıdakilerden hangisi tıbbi raporların özelliklerinden biri değildir? </a:t>
            </a:r>
            <a:endParaRPr lang="tr-TR" dirty="0" smtClean="0"/>
          </a:p>
          <a:p>
            <a:pPr marL="457200" indent="-457200" algn="just">
              <a:lnSpc>
                <a:spcPct val="120000"/>
              </a:lnSpc>
              <a:buAutoNum type="alphaLcParenR"/>
            </a:pPr>
            <a:r>
              <a:rPr lang="tr-TR" dirty="0" smtClean="0"/>
              <a:t>Hastanın </a:t>
            </a:r>
            <a:r>
              <a:rPr lang="tr-TR" dirty="0"/>
              <a:t>tanı, tedavi ve yapılan sağlık hizmetlerinin sonucunu bildiren belgelerdir. </a:t>
            </a:r>
            <a:endParaRPr lang="tr-TR" dirty="0" smtClean="0"/>
          </a:p>
          <a:p>
            <a:pPr marL="457200" indent="-457200" algn="just">
              <a:lnSpc>
                <a:spcPct val="120000"/>
              </a:lnSpc>
              <a:buAutoNum type="alphaLcParenR"/>
            </a:pPr>
            <a:r>
              <a:rPr lang="tr-TR" dirty="0" smtClean="0"/>
              <a:t>Kapsamı </a:t>
            </a:r>
            <a:r>
              <a:rPr lang="tr-TR" dirty="0"/>
              <a:t>ve kullanım alanları oldukça geniş ve çeşitlidir. </a:t>
            </a:r>
          </a:p>
          <a:p>
            <a:pPr marL="457200" indent="-457200" algn="just">
              <a:lnSpc>
                <a:spcPct val="120000"/>
              </a:lnSpc>
              <a:buAutoNum type="alphaLcParenR"/>
            </a:pPr>
            <a:r>
              <a:rPr lang="tr-TR" dirty="0" smtClean="0"/>
              <a:t>Sadece </a:t>
            </a:r>
            <a:r>
              <a:rPr lang="tr-TR" dirty="0"/>
              <a:t>bir tek doktor tarafından düzenlenir. </a:t>
            </a:r>
          </a:p>
          <a:p>
            <a:pPr marL="457200" indent="-457200" algn="just">
              <a:lnSpc>
                <a:spcPct val="120000"/>
              </a:lnSpc>
              <a:buAutoNum type="alphaLcParenR"/>
            </a:pPr>
            <a:r>
              <a:rPr lang="tr-TR" dirty="0" smtClean="0"/>
              <a:t>Kişilerin</a:t>
            </a:r>
            <a:r>
              <a:rPr lang="tr-TR" dirty="0"/>
              <a:t>, bedeni veya ruhsal sağlık durumları hakkında düzenlenen dokümanlardır. </a:t>
            </a:r>
          </a:p>
          <a:p>
            <a:pPr marL="457200" indent="-457200" algn="just">
              <a:lnSpc>
                <a:spcPct val="120000"/>
              </a:lnSpc>
              <a:buAutoNum type="alphaLcParenR"/>
            </a:pPr>
            <a:r>
              <a:rPr lang="tr-TR" dirty="0" smtClean="0"/>
              <a:t>Sosyal </a:t>
            </a:r>
            <a:r>
              <a:rPr lang="tr-TR" dirty="0"/>
              <a:t>Güvenlik Kuruluşu raporların otomasyon sistemi aracılığıyla gönderilmesini istemektedir.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0969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smtClean="0">
                <a:latin typeface="Times New Roman" panose="02020603050405020304" pitchFamily="18" charset="0"/>
                <a:cs typeface="Times New Roman" panose="02020603050405020304" pitchFamily="18" charset="0"/>
              </a:rPr>
              <a:t>ÖRNEK SORU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1617784" y="2250830"/>
            <a:ext cx="10574215" cy="4607169"/>
          </a:xfrm>
        </p:spPr>
        <p:txBody>
          <a:bodyPr>
            <a:normAutofit/>
          </a:bodyPr>
          <a:lstStyle/>
          <a:p>
            <a:pPr algn="just">
              <a:lnSpc>
                <a:spcPct val="120000"/>
              </a:lnSpc>
              <a:buFont typeface="Arial" pitchFamily="34" charset="0"/>
              <a:buChar char="•"/>
            </a:pPr>
            <a:r>
              <a:rPr lang="tr-TR" dirty="0">
                <a:latin typeface="Times New Roman" panose="02020603050405020304" pitchFamily="18" charset="0"/>
                <a:cs typeface="Times New Roman" panose="02020603050405020304" pitchFamily="18" charset="0"/>
              </a:rPr>
              <a:t>Aşağıdakilerden hangisi hastalık raporlarından biri değildir?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AutoNum type="alphaLcParenR"/>
            </a:pPr>
            <a:r>
              <a:rPr lang="tr-TR" dirty="0" smtClean="0">
                <a:latin typeface="Times New Roman" panose="02020603050405020304" pitchFamily="18" charset="0"/>
                <a:cs typeface="Times New Roman" panose="02020603050405020304" pitchFamily="18" charset="0"/>
              </a:rPr>
              <a:t>İstirahat raporları</a:t>
            </a:r>
          </a:p>
          <a:p>
            <a:pPr marL="457200" indent="-457200" algn="just">
              <a:lnSpc>
                <a:spcPct val="120000"/>
              </a:lnSpc>
              <a:buAutoNum type="alphaLcParenR"/>
            </a:pPr>
            <a:r>
              <a:rPr lang="tr-TR" dirty="0" smtClean="0">
                <a:latin typeface="Times New Roman" panose="02020603050405020304" pitchFamily="18" charset="0"/>
                <a:cs typeface="Times New Roman" panose="02020603050405020304" pitchFamily="18" charset="0"/>
              </a:rPr>
              <a:t>Sigorta </a:t>
            </a:r>
            <a:r>
              <a:rPr lang="tr-TR" dirty="0">
                <a:latin typeface="Times New Roman" panose="02020603050405020304" pitchFamily="18" charset="0"/>
                <a:cs typeface="Times New Roman" panose="02020603050405020304" pitchFamily="18" charset="0"/>
              </a:rPr>
              <a:t>raporları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AutoNum type="alphaLcParen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Özürlü raporları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AutoNum type="alphaLcParen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Epikriz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AutoNum type="alphaLcParen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Ameliyat raporları</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221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311240" y="-165025"/>
            <a:ext cx="10769958"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pic>
        <p:nvPicPr>
          <p:cNvPr id="4" name="İçerik Yer Tutucusu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242646" y="1071345"/>
            <a:ext cx="8581292" cy="5786655"/>
          </a:xfrm>
        </p:spPr>
      </p:pic>
    </p:spTree>
    <p:extLst>
      <p:ext uri="{BB962C8B-B14F-4D97-AF65-F5344CB8AC3E}">
        <p14:creationId xmlns:p14="http://schemas.microsoft.com/office/powerpoint/2010/main" val="110110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a:bodyPr>
          <a:lstStyle/>
          <a:p>
            <a:pPr algn="just">
              <a:lnSpc>
                <a:spcPct val="120000"/>
              </a:lnSpc>
              <a:buFont typeface="Arial" pitchFamily="34" charset="0"/>
              <a:buChar char="•"/>
            </a:pPr>
            <a:r>
              <a:rPr lang="tr-TR" dirty="0">
                <a:latin typeface="Times New Roman" panose="02020603050405020304" pitchFamily="18" charset="0"/>
                <a:cs typeface="Times New Roman" panose="02020603050405020304" pitchFamily="18" charset="0"/>
              </a:rPr>
              <a:t>Herhangi bir konuda yapılan inceleme ve araştırma sonucunu, düşünceleri veya gözlemleri bildiren belgelere rapor denir.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Türkiye’de </a:t>
            </a:r>
            <a:r>
              <a:rPr lang="tr-TR" dirty="0">
                <a:latin typeface="Times New Roman" panose="02020603050405020304" pitchFamily="18" charset="0"/>
                <a:cs typeface="Times New Roman" panose="02020603050405020304" pitchFamily="18" charset="0"/>
              </a:rPr>
              <a:t>evlilik, işe giriş, maluliyet, askere elverişlilik, </a:t>
            </a:r>
            <a:r>
              <a:rPr lang="tr-TR" dirty="0" err="1">
                <a:latin typeface="Times New Roman" panose="02020603050405020304" pitchFamily="18" charset="0"/>
                <a:cs typeface="Times New Roman" panose="02020603050405020304" pitchFamily="18" charset="0"/>
              </a:rPr>
              <a:t>engelilik</a:t>
            </a:r>
            <a:r>
              <a:rPr lang="tr-TR" dirty="0">
                <a:latin typeface="Times New Roman" panose="02020603050405020304" pitchFamily="18" charset="0"/>
                <a:cs typeface="Times New Roman" panose="02020603050405020304" pitchFamily="18" charset="0"/>
              </a:rPr>
              <a:t> tespiti, okula kayıt, silah ruhsatı, spor lisansı, sürücü belgesi düzenlenmesi gibi birçok konuda farklı amaçla sağlık raporları verilmektedir.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Bunlara </a:t>
            </a:r>
            <a:r>
              <a:rPr lang="tr-TR" dirty="0">
                <a:latin typeface="Times New Roman" panose="02020603050405020304" pitchFamily="18" charset="0"/>
                <a:cs typeface="Times New Roman" panose="02020603050405020304" pitchFamily="18" charset="0"/>
              </a:rPr>
              <a:t>ilaveten kişilerin hastalıklarında; istirahat, ilaç ve tıbbi malzeme temini gibi konularda da sağlık raporu düzenlenmesi gerekmektedir.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dirty="0" smtClean="0">
                <a:latin typeface="Times New Roman" panose="02020603050405020304" pitchFamily="18" charset="0"/>
                <a:cs typeface="Times New Roman" panose="02020603050405020304" pitchFamily="18" charset="0"/>
              </a:rPr>
              <a:t>Kişilerin </a:t>
            </a:r>
            <a:r>
              <a:rPr lang="tr-TR" dirty="0">
                <a:latin typeface="Times New Roman" panose="02020603050405020304" pitchFamily="18" charset="0"/>
                <a:cs typeface="Times New Roman" panose="02020603050405020304" pitchFamily="18" charset="0"/>
              </a:rPr>
              <a:t>belirli haklardan yararlanabilmesi için zorunlu olan sağlık raporları, sağlık hizmet sunumunun en </a:t>
            </a:r>
            <a:r>
              <a:rPr lang="tr-TR" dirty="0" smtClean="0">
                <a:latin typeface="Times New Roman" panose="02020603050405020304" pitchFamily="18" charset="0"/>
                <a:cs typeface="Times New Roman" panose="02020603050405020304" pitchFamily="18" charset="0"/>
              </a:rPr>
              <a:t>önemli </a:t>
            </a:r>
            <a:r>
              <a:rPr lang="tr-TR" dirty="0">
                <a:latin typeface="Times New Roman" panose="02020603050405020304" pitchFamily="18" charset="0"/>
                <a:cs typeface="Times New Roman" panose="02020603050405020304" pitchFamily="18" charset="0"/>
              </a:rPr>
              <a:t>hizmetlerinden biri hâline </a:t>
            </a:r>
            <a:r>
              <a:rPr lang="tr-TR" dirty="0" smtClean="0">
                <a:latin typeface="Times New Roman" panose="02020603050405020304" pitchFamily="18" charset="0"/>
                <a:cs typeface="Times New Roman" panose="02020603050405020304" pitchFamily="18" charset="0"/>
              </a:rPr>
              <a:t>gelmiştir</a:t>
            </a:r>
          </a:p>
          <a:p>
            <a:pPr algn="just">
              <a:lnSpc>
                <a:spcPct val="120000"/>
              </a:lnSpc>
              <a:buFont typeface="Arial" pitchFamily="34" charset="0"/>
              <a:buChar char="•"/>
            </a:pPr>
            <a:r>
              <a:rPr lang="tr-TR" dirty="0">
                <a:latin typeface="Times New Roman" panose="02020603050405020304" pitchFamily="18" charset="0"/>
                <a:cs typeface="Times New Roman" panose="02020603050405020304" pitchFamily="18" charset="0"/>
              </a:rPr>
              <a:t>Diğer bir kapsamı ise; tıbbi raporlar, sigorta, kişisel zarar ve tazminat, yanlış tedavi, vasiyetname, vekâlet ve diğer adli vakalarda kullanıldıkları için başka bir önem taşımaktadırlar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3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911276"/>
            <a:ext cx="11863754" cy="4946724"/>
          </a:xfrm>
        </p:spPr>
        <p:txBody>
          <a:bodyPr>
            <a:normAutofit/>
          </a:bodyPr>
          <a:lstStyle/>
          <a:p>
            <a:pPr algn="just">
              <a:lnSpc>
                <a:spcPct val="150000"/>
              </a:lnSpc>
              <a:buFont typeface="Arial" pitchFamily="34" charset="0"/>
              <a:buChar char="•"/>
            </a:pPr>
            <a:r>
              <a:rPr lang="tr-TR" b="1" dirty="0">
                <a:latin typeface="Times New Roman" panose="02020603050405020304" pitchFamily="18" charset="0"/>
                <a:cs typeface="Times New Roman" panose="02020603050405020304" pitchFamily="18" charset="0"/>
              </a:rPr>
              <a:t>Tıbbi raporlar; </a:t>
            </a:r>
            <a:r>
              <a:rPr lang="tr-TR" dirty="0">
                <a:latin typeface="Times New Roman" panose="02020603050405020304" pitchFamily="18" charset="0"/>
                <a:cs typeface="Times New Roman" panose="02020603050405020304" pitchFamily="18" charset="0"/>
              </a:rPr>
              <a:t>belirli kurallara uygun olarak hazırlanan, korunan, gerektiği zaman hizmete sunulan, hastanın tanı, tedavi ile yapılan sağlık hizmetlerinin sonucunu ve kararını içeren belgeler olup aşağıdaki özellikleri </a:t>
            </a:r>
            <a:r>
              <a:rPr lang="tr-TR" dirty="0" smtClean="0">
                <a:latin typeface="Times New Roman" panose="02020603050405020304" pitchFamily="18" charset="0"/>
                <a:cs typeface="Times New Roman" panose="02020603050405020304" pitchFamily="18" charset="0"/>
              </a:rPr>
              <a:t>taşımaktadırlar</a:t>
            </a: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Kapsamı ve kullanım alanları oldukça geniş ve çeşitlidir. </a:t>
            </a:r>
            <a:endParaRPr lang="tr-TR" dirty="0" smtClean="0">
              <a:latin typeface="Times New Roman" panose="02020603050405020304" pitchFamily="18" charset="0"/>
              <a:cs typeface="Times New Roman" panose="02020603050405020304" pitchFamily="18" charset="0"/>
            </a:endParaRP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Bir </a:t>
            </a:r>
            <a:r>
              <a:rPr lang="tr-TR" dirty="0">
                <a:latin typeface="Times New Roman" panose="02020603050405020304" pitchFamily="18" charset="0"/>
                <a:cs typeface="Times New Roman" panose="02020603050405020304" pitchFamily="18" charset="0"/>
              </a:rPr>
              <a:t>muayene, inceleme ya da bir analiz sonucunu ve kararını içeren belgedir</a:t>
            </a:r>
            <a:r>
              <a:rPr lang="tr-TR" dirty="0" smtClean="0">
                <a:latin typeface="Times New Roman" panose="02020603050405020304" pitchFamily="18" charset="0"/>
                <a:cs typeface="Times New Roman" panose="02020603050405020304" pitchFamily="18" charset="0"/>
              </a:rPr>
              <a:t>.</a:t>
            </a: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Tek </a:t>
            </a:r>
            <a:r>
              <a:rPr lang="tr-TR" dirty="0">
                <a:latin typeface="Times New Roman" panose="02020603050405020304" pitchFamily="18" charset="0"/>
                <a:cs typeface="Times New Roman" panose="02020603050405020304" pitchFamily="18" charset="0"/>
              </a:rPr>
              <a:t>doktor ya da bir kurul tarafından düzenlenir. </a:t>
            </a:r>
            <a:endParaRPr lang="tr-TR" dirty="0" smtClean="0">
              <a:latin typeface="Times New Roman" panose="02020603050405020304" pitchFamily="18" charset="0"/>
              <a:cs typeface="Times New Roman" panose="02020603050405020304" pitchFamily="18" charset="0"/>
            </a:endParaRP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Doktorun </a:t>
            </a:r>
            <a:r>
              <a:rPr lang="tr-TR" dirty="0">
                <a:latin typeface="Times New Roman" panose="02020603050405020304" pitchFamily="18" charset="0"/>
                <a:cs typeface="Times New Roman" panose="02020603050405020304" pitchFamily="18" charset="0"/>
              </a:rPr>
              <a:t>bir kişinin, bedenî veya ruhsal sağlık durumu hakkında düzenlediği belgedir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039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911276"/>
            <a:ext cx="11863754" cy="4946724"/>
          </a:xfrm>
        </p:spPr>
        <p:txBody>
          <a:bodyPr>
            <a:normAutofit/>
          </a:bodyPr>
          <a:lstStyle/>
          <a:p>
            <a:pPr algn="just">
              <a:lnSpc>
                <a:spcPct val="150000"/>
              </a:lnSpc>
              <a:buFont typeface="Arial" pitchFamily="34" charset="0"/>
              <a:buChar char="•"/>
            </a:pPr>
            <a:r>
              <a:rPr lang="tr-TR" dirty="0">
                <a:latin typeface="Times New Roman" panose="02020603050405020304" pitchFamily="18" charset="0"/>
                <a:cs typeface="Times New Roman" panose="02020603050405020304" pitchFamily="18" charset="0"/>
              </a:rPr>
              <a:t>Kişiye yapılan hizmetleri düzenli bir şekilde içeren bilgi, belge ve kaynaklardır</a:t>
            </a:r>
            <a:r>
              <a:rPr lang="tr-TR" dirty="0" smtClean="0">
                <a:latin typeface="Times New Roman" panose="02020603050405020304" pitchFamily="18" charset="0"/>
                <a:cs typeface="Times New Roman" panose="02020603050405020304" pitchFamily="18" charset="0"/>
              </a:rPr>
              <a:t>.,</a:t>
            </a: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Tıbbi </a:t>
            </a:r>
            <a:r>
              <a:rPr lang="tr-TR" dirty="0">
                <a:latin typeface="Times New Roman" panose="02020603050405020304" pitchFamily="18" charset="0"/>
                <a:cs typeface="Times New Roman" panose="02020603050405020304" pitchFamily="18" charset="0"/>
              </a:rPr>
              <a:t>Sekreterler tarafından yazılmaktadır. </a:t>
            </a:r>
            <a:endParaRPr lang="tr-TR" dirty="0" smtClean="0">
              <a:latin typeface="Times New Roman" panose="02020603050405020304" pitchFamily="18" charset="0"/>
              <a:cs typeface="Times New Roman" panose="02020603050405020304" pitchFamily="18" charset="0"/>
            </a:endParaRP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Sosyal </a:t>
            </a:r>
            <a:r>
              <a:rPr lang="tr-TR" dirty="0">
                <a:latin typeface="Times New Roman" panose="02020603050405020304" pitchFamily="18" charset="0"/>
                <a:cs typeface="Times New Roman" panose="02020603050405020304" pitchFamily="18" charset="0"/>
              </a:rPr>
              <a:t>Güvenlik Kuruluşu (SGK), raporların otomasyon sistemi aracılığıyla yazılıp gönderilmesini istemektedir. </a:t>
            </a:r>
            <a:endParaRPr lang="tr-TR" dirty="0" smtClean="0">
              <a:latin typeface="Times New Roman" panose="02020603050405020304" pitchFamily="18" charset="0"/>
              <a:cs typeface="Times New Roman" panose="02020603050405020304" pitchFamily="18" charset="0"/>
            </a:endParaRPr>
          </a:p>
          <a:p>
            <a:pPr algn="just">
              <a:lnSpc>
                <a:spcPct val="150000"/>
              </a:lnSpc>
              <a:buFont typeface="Arial" pitchFamily="34" charset="0"/>
              <a:buChar char="•"/>
            </a:pPr>
            <a:r>
              <a:rPr lang="tr-TR" dirty="0" smtClean="0">
                <a:latin typeface="Times New Roman" panose="02020603050405020304" pitchFamily="18" charset="0"/>
                <a:cs typeface="Times New Roman" panose="02020603050405020304" pitchFamily="18" charset="0"/>
              </a:rPr>
              <a:t>Sağlık </a:t>
            </a:r>
            <a:r>
              <a:rPr lang="tr-TR" dirty="0">
                <a:latin typeface="Times New Roman" panose="02020603050405020304" pitchFamily="18" charset="0"/>
                <a:cs typeface="Times New Roman" panose="02020603050405020304" pitchFamily="18" charset="0"/>
              </a:rPr>
              <a:t>bilgi sisteminde tıbbi raporlar bilgisayar ortamında MEDULA programında yazılmaktadır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64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1049886" y="1911276"/>
            <a:ext cx="11142114" cy="4946724"/>
          </a:xfrm>
        </p:spPr>
        <p:txBody>
          <a:bodyPr>
            <a:normAutofit/>
          </a:bodyPr>
          <a:lstStyle/>
          <a:p>
            <a:pPr marL="0" indent="0" algn="just">
              <a:lnSpc>
                <a:spcPct val="120000"/>
              </a:lnSpc>
              <a:buNone/>
            </a:pPr>
            <a:r>
              <a:rPr lang="tr-TR" sz="2400" b="1" i="1" u="sng" dirty="0" smtClean="0">
                <a:latin typeface="Times New Roman" panose="02020603050405020304" pitchFamily="18" charset="0"/>
                <a:cs typeface="Times New Roman" panose="02020603050405020304" pitchFamily="18" charset="0"/>
              </a:rPr>
              <a:t>TIBBİ RAPORLAR VE ÖZELLİKLERİ</a:t>
            </a:r>
          </a:p>
          <a:p>
            <a:pPr algn="just">
              <a:lnSpc>
                <a:spcPct val="120000"/>
              </a:lnSpc>
              <a:buFont typeface="Arial" pitchFamily="34" charset="0"/>
              <a:buChar char="•"/>
            </a:pPr>
            <a:r>
              <a:rPr lang="tr-TR" u="sng" dirty="0" smtClean="0">
                <a:latin typeface="Times New Roman" panose="02020603050405020304" pitchFamily="18" charset="0"/>
                <a:cs typeface="Times New Roman" panose="02020603050405020304" pitchFamily="18" charset="0"/>
              </a:rPr>
              <a:t> Tıbbi Sekreterlerin Raporlar Konusundaki Sorumlulukları:</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Tıbbi </a:t>
            </a:r>
            <a:r>
              <a:rPr lang="tr-TR" dirty="0">
                <a:latin typeface="Times New Roman" panose="02020603050405020304" pitchFamily="18" charset="0"/>
                <a:cs typeface="Times New Roman" panose="02020603050405020304" pitchFamily="18" charset="0"/>
              </a:rPr>
              <a:t>raporları yazmak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Tıbbi raporların onaylanmasını sağlamak </a:t>
            </a: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Tıbbi </a:t>
            </a:r>
            <a:r>
              <a:rPr lang="tr-TR" dirty="0">
                <a:latin typeface="Times New Roman" panose="02020603050405020304" pitchFamily="18" charset="0"/>
                <a:cs typeface="Times New Roman" panose="02020603050405020304" pitchFamily="18" charset="0"/>
              </a:rPr>
              <a:t>raporları kayıt etmek </a:t>
            </a:r>
            <a:endParaRPr lang="tr-TR" dirty="0" smtClean="0">
              <a:latin typeface="Times New Roman" panose="02020603050405020304" pitchFamily="18" charset="0"/>
              <a:cs typeface="Times New Roman" panose="02020603050405020304" pitchFamily="18" charset="0"/>
            </a:endParaRPr>
          </a:p>
          <a:p>
            <a:pPr marL="457200" indent="-457200" algn="just">
              <a:lnSpc>
                <a:spcPct val="120000"/>
              </a:lnSpc>
              <a:buFont typeface="+mj-lt"/>
              <a:buAutoNum type="arabicPeriod"/>
            </a:pPr>
            <a:r>
              <a:rPr lang="tr-TR" dirty="0" smtClean="0">
                <a:latin typeface="Times New Roman" panose="02020603050405020304" pitchFamily="18" charset="0"/>
                <a:cs typeface="Times New Roman" panose="02020603050405020304" pitchFamily="18" charset="0"/>
              </a:rPr>
              <a:t>Tıbbi </a:t>
            </a:r>
            <a:r>
              <a:rPr lang="tr-TR" dirty="0">
                <a:latin typeface="Times New Roman" panose="02020603050405020304" pitchFamily="18" charset="0"/>
                <a:cs typeface="Times New Roman" panose="02020603050405020304" pitchFamily="18" charset="0"/>
              </a:rPr>
              <a:t>raporları </a:t>
            </a:r>
            <a:r>
              <a:rPr lang="tr-TR" dirty="0" smtClean="0">
                <a:latin typeface="Times New Roman" panose="02020603050405020304" pitchFamily="18" charset="0"/>
                <a:cs typeface="Times New Roman" panose="02020603050405020304" pitchFamily="18" charset="0"/>
              </a:rPr>
              <a:t>dosyalamak</a:t>
            </a:r>
          </a:p>
          <a:p>
            <a:pPr marL="457200" indent="-457200" algn="just">
              <a:lnSpc>
                <a:spcPct val="120000"/>
              </a:lnSpc>
              <a:buFont typeface="+mj-lt"/>
              <a:buAutoNum type="arabicPeriod"/>
            </a:pPr>
            <a:r>
              <a:rPr lang="tr-TR" dirty="0">
                <a:latin typeface="Times New Roman" panose="02020603050405020304" pitchFamily="18" charset="0"/>
                <a:cs typeface="Times New Roman" panose="02020603050405020304" pitchFamily="18" charset="0"/>
              </a:rPr>
              <a:t>Tıbbi raporların ilgililere ulaşmasını sağlamak</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45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328246" y="1635370"/>
            <a:ext cx="11863754" cy="5222630"/>
          </a:xfrm>
        </p:spPr>
        <p:txBody>
          <a:bodyPr>
            <a:normAutofit/>
          </a:bodyPr>
          <a:lstStyle/>
          <a:p>
            <a:pPr algn="just">
              <a:lnSpc>
                <a:spcPct val="120000"/>
              </a:lnSpc>
              <a:buFont typeface="Arial" pitchFamily="34" charset="0"/>
              <a:buChar char="•"/>
            </a:pPr>
            <a:r>
              <a:rPr lang="tr-TR" sz="2400" b="1" i="1" u="sng" dirty="0" smtClean="0">
                <a:latin typeface="Times New Roman" panose="02020603050405020304" pitchFamily="18" charset="0"/>
                <a:cs typeface="Times New Roman" panose="02020603050405020304" pitchFamily="18" charset="0"/>
              </a:rPr>
              <a:t>Tıbbi </a:t>
            </a:r>
            <a:r>
              <a:rPr lang="tr-TR" sz="2400" b="1" i="1" u="sng" dirty="0">
                <a:latin typeface="Times New Roman" panose="02020603050405020304" pitchFamily="18" charset="0"/>
                <a:cs typeface="Times New Roman" panose="02020603050405020304" pitchFamily="18" charset="0"/>
              </a:rPr>
              <a:t>Raporlar Düzenlenirken Dikkat Edilmesi Gereken </a:t>
            </a:r>
            <a:r>
              <a:rPr lang="tr-TR" sz="2400" b="1" i="1" u="sng" dirty="0" smtClean="0">
                <a:latin typeface="Times New Roman" panose="02020603050405020304" pitchFamily="18" charset="0"/>
                <a:cs typeface="Times New Roman" panose="02020603050405020304" pitchFamily="18" charset="0"/>
              </a:rPr>
              <a:t>Noktalar:</a:t>
            </a:r>
          </a:p>
          <a:p>
            <a:pPr algn="just">
              <a:lnSpc>
                <a:spcPct val="120000"/>
              </a:lnSpc>
              <a:buFont typeface="Arial" pitchFamily="34" charset="0"/>
              <a:buChar char="•"/>
            </a:pPr>
            <a:r>
              <a:rPr lang="tr-TR" sz="2400" dirty="0">
                <a:latin typeface="Times New Roman" panose="02020603050405020304" pitchFamily="18" charset="0"/>
                <a:cs typeface="Times New Roman" panose="02020603050405020304" pitchFamily="18" charset="0"/>
              </a:rPr>
              <a:t>Eksiksiz olarak hazırlanmalıdır. </a:t>
            </a:r>
            <a:endParaRPr lang="tr-TR" sz="2400"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Hastanın</a:t>
            </a:r>
            <a:r>
              <a:rPr lang="tr-TR" sz="2400" dirty="0">
                <a:latin typeface="Times New Roman" panose="02020603050405020304" pitchFamily="18" charset="0"/>
                <a:cs typeface="Times New Roman" panose="02020603050405020304" pitchFamily="18" charset="0"/>
              </a:rPr>
              <a:t>, raporları yazan ve onaylayanların kimlikleri açık yazılmalıdır. </a:t>
            </a:r>
            <a:endParaRPr lang="tr-TR" sz="2400" dirty="0" smtClean="0">
              <a:latin typeface="Times New Roman" panose="02020603050405020304" pitchFamily="18" charset="0"/>
              <a:cs typeface="Times New Roman" panose="02020603050405020304" pitchFamily="18" charset="0"/>
            </a:endParaRP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Doğru </a:t>
            </a:r>
            <a:r>
              <a:rPr lang="tr-TR" sz="2400" dirty="0">
                <a:latin typeface="Times New Roman" panose="02020603050405020304" pitchFamily="18" charset="0"/>
                <a:cs typeface="Times New Roman" panose="02020603050405020304" pitchFamily="18" charset="0"/>
              </a:rPr>
              <a:t>bilgiler içermeli, tarafsız ve gerekçeli olmalıdır. </a:t>
            </a: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Zamanında </a:t>
            </a:r>
            <a:r>
              <a:rPr lang="tr-TR" sz="2400" dirty="0">
                <a:latin typeface="Times New Roman" panose="02020603050405020304" pitchFamily="18" charset="0"/>
                <a:cs typeface="Times New Roman" panose="02020603050405020304" pitchFamily="18" charset="0"/>
              </a:rPr>
              <a:t>düzenlenmiş olmalıdır. </a:t>
            </a: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Kullanılabilir </a:t>
            </a:r>
            <a:r>
              <a:rPr lang="tr-TR" sz="2400" dirty="0">
                <a:latin typeface="Times New Roman" panose="02020603050405020304" pitchFamily="18" charset="0"/>
                <a:cs typeface="Times New Roman" panose="02020603050405020304" pitchFamily="18" charset="0"/>
              </a:rPr>
              <a:t>nitelikte olmalıdır. </a:t>
            </a: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Yasal </a:t>
            </a:r>
            <a:r>
              <a:rPr lang="tr-TR" sz="2400" dirty="0">
                <a:latin typeface="Times New Roman" panose="02020603050405020304" pitchFamily="18" charset="0"/>
                <a:cs typeface="Times New Roman" panose="02020603050405020304" pitchFamily="18" charset="0"/>
              </a:rPr>
              <a:t>zorunluluklara cevap verecek şekilde hazırlanmalıdır. </a:t>
            </a:r>
          </a:p>
          <a:p>
            <a:pPr algn="just">
              <a:lnSpc>
                <a:spcPct val="120000"/>
              </a:lnSpc>
              <a:buFont typeface="Arial" pitchFamily="34" charset="0"/>
              <a:buChar char="•"/>
            </a:pPr>
            <a:r>
              <a:rPr lang="tr-TR" sz="2400" dirty="0" smtClean="0">
                <a:latin typeface="Times New Roman" panose="02020603050405020304" pitchFamily="18" charset="0"/>
                <a:cs typeface="Times New Roman" panose="02020603050405020304" pitchFamily="18" charset="0"/>
              </a:rPr>
              <a:t>Kişisel </a:t>
            </a:r>
            <a:r>
              <a:rPr lang="tr-TR" sz="2400" dirty="0">
                <a:latin typeface="Times New Roman" panose="02020603050405020304" pitchFamily="18" charset="0"/>
                <a:cs typeface="Times New Roman" panose="02020603050405020304" pitchFamily="18" charset="0"/>
              </a:rPr>
              <a:t>bilgiler içerdiğinden gizliliği ve güvenliği sağlanmalıdır. </a:t>
            </a:r>
          </a:p>
        </p:txBody>
      </p:sp>
    </p:spTree>
    <p:extLst>
      <p:ext uri="{BB962C8B-B14F-4D97-AF65-F5344CB8AC3E}">
        <p14:creationId xmlns:p14="http://schemas.microsoft.com/office/powerpoint/2010/main" val="1203394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4919D0-F177-4BBA-9A0B-DBA69E2ED764}"/>
              </a:ext>
            </a:extLst>
          </p:cNvPr>
          <p:cNvSpPr>
            <a:spLocks noGrp="1"/>
          </p:cNvSpPr>
          <p:nvPr>
            <p:ph type="title"/>
          </p:nvPr>
        </p:nvSpPr>
        <p:spPr>
          <a:xfrm>
            <a:off x="1049886" y="398999"/>
            <a:ext cx="9720072" cy="1236370"/>
          </a:xfrm>
        </p:spPr>
        <p:txBody>
          <a:bodyPr rtlCol="0">
            <a:normAutofit/>
          </a:bodyPr>
          <a:lstStyle/>
          <a:p>
            <a:pPr algn="ctr"/>
            <a:r>
              <a:rPr lang="tr-TR" sz="3600" b="1" dirty="0">
                <a:latin typeface="Times New Roman" panose="02020603050405020304" pitchFamily="18" charset="0"/>
                <a:cs typeface="Times New Roman" panose="02020603050405020304" pitchFamily="18" charset="0"/>
              </a:rPr>
              <a:t>TIBBİ KAYIT VE HASTANE OTOMASYONU</a:t>
            </a:r>
            <a:endParaRPr lang="tr-TR" sz="3600" b="1" dirty="0">
              <a:latin typeface="Times New Roman" pitchFamily="18" charset="0"/>
              <a:cs typeface="Times New Roman" pitchFamily="18" charset="0"/>
            </a:endParaRPr>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972" y="123092"/>
            <a:ext cx="1519028" cy="1512277"/>
          </a:xfrm>
          <a:prstGeom prst="rect">
            <a:avLst/>
          </a:prstGeom>
        </p:spPr>
      </p:pic>
      <p:sp>
        <p:nvSpPr>
          <p:cNvPr id="3" name="İçerik Yer Tutucusu 2"/>
          <p:cNvSpPr>
            <a:spLocks noGrp="1"/>
          </p:cNvSpPr>
          <p:nvPr>
            <p:ph idx="1"/>
          </p:nvPr>
        </p:nvSpPr>
        <p:spPr>
          <a:xfrm>
            <a:off x="679938" y="1911276"/>
            <a:ext cx="11512062" cy="4946724"/>
          </a:xfrm>
        </p:spPr>
        <p:txBody>
          <a:bodyPr>
            <a:normAutofit/>
          </a:bodyPr>
          <a:lstStyle/>
          <a:p>
            <a:pPr lvl="0" algn="just">
              <a:lnSpc>
                <a:spcPct val="120000"/>
              </a:lnSpc>
              <a:buClr>
                <a:srgbClr val="1CADE4"/>
              </a:buClr>
              <a:buFont typeface="Arial" pitchFamily="34" charset="0"/>
              <a:buChar char="•"/>
            </a:pPr>
            <a:r>
              <a:rPr lang="tr-TR" sz="2400" b="1" i="1" u="sng" dirty="0" smtClean="0">
                <a:solidFill>
                  <a:prstClr val="black"/>
                </a:solidFill>
                <a:latin typeface="Times New Roman" panose="02020603050405020304" pitchFamily="18" charset="0"/>
                <a:cs typeface="Times New Roman" panose="02020603050405020304" pitchFamily="18" charset="0"/>
              </a:rPr>
              <a:t>Tıbbi </a:t>
            </a:r>
            <a:r>
              <a:rPr lang="tr-TR" sz="2400" b="1" i="1" u="sng" dirty="0">
                <a:solidFill>
                  <a:prstClr val="black"/>
                </a:solidFill>
                <a:latin typeface="Times New Roman" panose="02020603050405020304" pitchFamily="18" charset="0"/>
                <a:cs typeface="Times New Roman" panose="02020603050405020304" pitchFamily="18" charset="0"/>
              </a:rPr>
              <a:t>Raporlar Düzenlenirken Dikkat Edilmesi Gereken Noktalar</a:t>
            </a:r>
            <a:r>
              <a:rPr lang="tr-TR" sz="2400" b="1" i="1" u="sng" dirty="0" smtClean="0">
                <a:solidFill>
                  <a:prstClr val="black"/>
                </a:solidFill>
                <a:latin typeface="Times New Roman" panose="02020603050405020304" pitchFamily="18" charset="0"/>
                <a:cs typeface="Times New Roman" panose="02020603050405020304" pitchFamily="18" charset="0"/>
              </a:rPr>
              <a:t>:</a:t>
            </a:r>
            <a:endParaRPr lang="tr-TR" sz="2000" dirty="0">
              <a:solidFill>
                <a:prstClr val="black"/>
              </a:solidFill>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solidFill>
                  <a:prstClr val="black"/>
                </a:solidFill>
                <a:latin typeface="Times New Roman" panose="02020603050405020304" pitchFamily="18" charset="0"/>
                <a:cs typeface="Times New Roman" panose="02020603050405020304" pitchFamily="18" charset="0"/>
              </a:rPr>
              <a:t>Raporlamada da hiyerarşik yetkilendirme mümkün olmalıdır. </a:t>
            </a:r>
          </a:p>
          <a:p>
            <a:pPr lvl="0" algn="just">
              <a:lnSpc>
                <a:spcPct val="120000"/>
              </a:lnSpc>
              <a:buClr>
                <a:srgbClr val="1CADE4"/>
              </a:buClr>
              <a:buFont typeface="Arial" pitchFamily="34" charset="0"/>
              <a:buChar char="•"/>
            </a:pPr>
            <a:r>
              <a:rPr lang="tr-TR" sz="2000" dirty="0" smtClean="0">
                <a:solidFill>
                  <a:prstClr val="black"/>
                </a:solidFill>
                <a:latin typeface="Times New Roman" panose="02020603050405020304" pitchFamily="18" charset="0"/>
                <a:cs typeface="Times New Roman" panose="02020603050405020304" pitchFamily="18" charset="0"/>
              </a:rPr>
              <a:t>Test</a:t>
            </a:r>
            <a:r>
              <a:rPr lang="tr-TR" sz="2000" dirty="0">
                <a:solidFill>
                  <a:prstClr val="black"/>
                </a:solidFill>
                <a:latin typeface="Times New Roman" panose="02020603050405020304" pitchFamily="18" charset="0"/>
                <a:cs typeface="Times New Roman" panose="02020603050405020304" pitchFamily="18" charset="0"/>
              </a:rPr>
              <a:t>, grafik, her türlü barkod ve etiket raporları ortak bir raporlama altyapısını </a:t>
            </a:r>
            <a:r>
              <a:rPr lang="tr-TR" sz="2000" dirty="0" smtClean="0">
                <a:solidFill>
                  <a:prstClr val="black"/>
                </a:solidFill>
                <a:latin typeface="Times New Roman" panose="02020603050405020304" pitchFamily="18" charset="0"/>
                <a:cs typeface="Times New Roman" panose="02020603050405020304" pitchFamily="18" charset="0"/>
              </a:rPr>
              <a:t>kullanmalıdır</a:t>
            </a:r>
          </a:p>
          <a:p>
            <a:pPr lvl="0" algn="just">
              <a:lnSpc>
                <a:spcPct val="120000"/>
              </a:lnSpc>
              <a:buClr>
                <a:srgbClr val="1CADE4"/>
              </a:buClr>
              <a:buFont typeface="Arial" pitchFamily="34" charset="0"/>
              <a:buChar char="•"/>
            </a:pPr>
            <a:r>
              <a:rPr lang="tr-TR" sz="2000" dirty="0">
                <a:latin typeface="Times New Roman" panose="02020603050405020304" pitchFamily="18" charset="0"/>
                <a:cs typeface="Times New Roman" panose="02020603050405020304" pitchFamily="18" charset="0"/>
              </a:rPr>
              <a:t>Amacına uygun ve kolay okunabilir olmalıdır. </a:t>
            </a:r>
            <a:endParaRPr lang="tr-TR" sz="2000" dirty="0" smtClean="0">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Kullanıcı hazırlanan raporu ekranda görme, rapor hazırlama aşamalarında geri-ileri gitme ya da iptal etme olanaklarına sahip olmalıdır. </a:t>
            </a:r>
            <a:endParaRPr lang="tr-TR" sz="2000" dirty="0" smtClean="0">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latin typeface="Times New Roman" panose="02020603050405020304" pitchFamily="18" charset="0"/>
                <a:cs typeface="Times New Roman" panose="02020603050405020304" pitchFamily="18" charset="0"/>
              </a:rPr>
              <a:t> Raporun </a:t>
            </a:r>
            <a:r>
              <a:rPr lang="tr-TR" sz="2000" dirty="0">
                <a:latin typeface="Times New Roman" panose="02020603050405020304" pitchFamily="18" charset="0"/>
                <a:cs typeface="Times New Roman" panose="02020603050405020304" pitchFamily="18" charset="0"/>
              </a:rPr>
              <a:t>büyüklüğü ile ilgili sayfa/satır uzunluğu gibi bilgiler ekranda izlenmelidir. </a:t>
            </a:r>
            <a:endParaRPr lang="tr-TR" sz="2000" dirty="0" smtClean="0">
              <a:latin typeface="Times New Roman" panose="02020603050405020304" pitchFamily="18" charset="0"/>
              <a:cs typeface="Times New Roman" panose="02020603050405020304" pitchFamily="18" charset="0"/>
            </a:endParaRPr>
          </a:p>
          <a:p>
            <a:pPr lvl="0" algn="just">
              <a:lnSpc>
                <a:spcPct val="120000"/>
              </a:lnSpc>
              <a:buClr>
                <a:srgbClr val="1CADE4"/>
              </a:buClr>
              <a:buFont typeface="Arial" pitchFamily="34" charset="0"/>
              <a:buChar char="•"/>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Ayrı bir dosyaya belli bir görsel ve elektronik formatta kayıt edilmesi mümkün olmalıdır. </a:t>
            </a:r>
          </a:p>
          <a:p>
            <a:pPr lvl="0" algn="just">
              <a:lnSpc>
                <a:spcPct val="120000"/>
              </a:lnSpc>
              <a:buClr>
                <a:srgbClr val="1CADE4"/>
              </a:buClr>
              <a:buFont typeface="Arial" pitchFamily="34" charset="0"/>
              <a:buChar char="•"/>
            </a:pPr>
            <a:r>
              <a:rPr lang="tr-TR" sz="2000" dirty="0" smtClean="0">
                <a:latin typeface="Times New Roman" panose="02020603050405020304" pitchFamily="18" charset="0"/>
                <a:cs typeface="Times New Roman" panose="02020603050405020304" pitchFamily="18" charset="0"/>
              </a:rPr>
              <a:t>Kullanıcılar </a:t>
            </a:r>
            <a:r>
              <a:rPr lang="tr-TR" sz="2000" dirty="0">
                <a:latin typeface="Times New Roman" panose="02020603050405020304" pitchFamily="18" charset="0"/>
                <a:cs typeface="Times New Roman" panose="02020603050405020304" pitchFamily="18" charset="0"/>
              </a:rPr>
              <a:t>hazırlanmış ve onaylanmış raporları değiştirememelidir.</a:t>
            </a:r>
            <a:endParaRPr lang="tr-TR" sz="2000" b="1" i="1" u="sng"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9358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22378848_win32">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_36807319_TF22378848.potx" id="{FA829434-90D8-42F3-AAD8-E0ADAE141A54}" vid="{81ABD5A3-FB1B-4CAC-9DBB-9DCD23BF5CA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8A2F88-55C5-4ED1-9541-807C65424763}">
  <ds:schemaRefs>
    <ds:schemaRef ds:uri="http://schemas.microsoft.com/office/2006/documentManagement/types"/>
    <ds:schemaRef ds:uri="http://purl.org/dc/elements/1.1/"/>
    <ds:schemaRef ds:uri="16c05727-aa75-4e4a-9b5f-8a80a1165891"/>
    <ds:schemaRef ds:uri="http://purl.org/dc/terms/"/>
    <ds:schemaRef ds:uri="http://www.w3.org/XML/1998/namespace"/>
    <ds:schemaRef ds:uri="http://schemas.microsoft.com/office/infopath/2007/PartnerControls"/>
    <ds:schemaRef ds:uri="http://schemas.openxmlformats.org/package/2006/metadata/core-properties"/>
    <ds:schemaRef ds:uri="71af3243-3dd4-4a8d-8c0d-dd76da1f02a5"/>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44C90D-2A62-4985-9618-346024743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tf22378848_win32</Template>
  <TotalTime>0</TotalTime>
  <Words>1830</Words>
  <Application>Microsoft Office PowerPoint</Application>
  <PresentationFormat>Geniş ekran</PresentationFormat>
  <Paragraphs>214</Paragraphs>
  <Slides>26</Slides>
  <Notes>26</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26</vt:i4>
      </vt:variant>
    </vt:vector>
  </HeadingPairs>
  <TitlesOfParts>
    <vt:vector size="33" baseType="lpstr">
      <vt:lpstr>Arial</vt:lpstr>
      <vt:lpstr>Calibri</vt:lpstr>
      <vt:lpstr>Times New Roman</vt:lpstr>
      <vt:lpstr>Tw Cen MT</vt:lpstr>
      <vt:lpstr>Wingdings</vt:lpstr>
      <vt:lpstr>Wingdings 3</vt:lpstr>
      <vt:lpstr>tf22378848_win32</vt:lpstr>
      <vt:lpstr>HASTANE BİLGİ SİSTEMLERİ </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TIBBİ KAYIT VE HASTANE OTOMASYONU</vt:lpstr>
      <vt:lpstr>ÖRNEK SORU</vt:lpstr>
      <vt:lpstr>ÖRNEK SORU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2022-02-14T11:01:39Z</dcterms:created>
  <dcterms:modified xsi:type="dcterms:W3CDTF">2022-05-06T19:15:03Z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