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4" r:id="rId5"/>
    <p:sldId id="262" r:id="rId6"/>
    <p:sldId id="263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>
        <p:scale>
          <a:sx n="89" d="100"/>
          <a:sy n="89" d="100"/>
        </p:scale>
        <p:origin x="-1258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620272" cy="1686049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/>
              <a:t>TIC 203 - DIŞ TİCARET İŞLEMLERİ VE UYGULAMALARI</a:t>
            </a:r>
            <a:endParaRPr lang="tr-TR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95736" y="3429000"/>
            <a:ext cx="6688832" cy="2281808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/>
              <a:t>BÖLÜM 1</a:t>
            </a:r>
          </a:p>
          <a:p>
            <a:r>
              <a:rPr lang="tr-TR" sz="2400" dirty="0" smtClean="0"/>
              <a:t>DIŞ TİCARET İŞLEMLERİNE GİRİŞ</a:t>
            </a:r>
            <a:endParaRPr lang="tr-TR" sz="1400" b="1" dirty="0"/>
          </a:p>
          <a:p>
            <a:r>
              <a:rPr lang="tr-TR" b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2096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ÜLKELER NEDEN TİCARET YAPAR?</a:t>
            </a:r>
            <a:endParaRPr lang="en-US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Ülkeler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kendi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ihtiyaçlarını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karşılayacak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kaynaklara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ya</a:t>
            </a:r>
            <a:r>
              <a:rPr lang="en-US" dirty="0">
                <a:solidFill>
                  <a:schemeClr val="tx2"/>
                </a:solidFill>
              </a:rPr>
              <a:t> da </a:t>
            </a:r>
            <a:r>
              <a:rPr lang="en-US" dirty="0" err="1">
                <a:solidFill>
                  <a:schemeClr val="tx2"/>
                </a:solidFill>
              </a:rPr>
              <a:t>kapasiteye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sahip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olmadıklarında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ticaret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yaparlar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tr-T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>
                <a:solidFill>
                  <a:schemeClr val="tx2"/>
                </a:solidFill>
              </a:rPr>
              <a:t>Kaynak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Eksikliğ</a:t>
            </a:r>
            <a:r>
              <a:rPr lang="tr-TR" dirty="0" smtClean="0">
                <a:solidFill>
                  <a:schemeClr val="tx2"/>
                </a:solidFill>
              </a:rPr>
              <a:t>i</a:t>
            </a:r>
            <a:endParaRPr lang="en-U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>
                <a:solidFill>
                  <a:schemeClr val="tx2"/>
                </a:solidFill>
              </a:rPr>
              <a:t>Daha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Ucuz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Kaliteli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Ürünler</a:t>
            </a:r>
            <a:endParaRPr lang="en-U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2"/>
                </a:solidFill>
              </a:rPr>
              <a:t>Uzmanlaşma</a:t>
            </a:r>
            <a:endParaRPr lang="en-U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>
                <a:solidFill>
                  <a:schemeClr val="tx2"/>
                </a:solidFill>
              </a:rPr>
              <a:t>Teknoloji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Transfer</a:t>
            </a:r>
            <a:r>
              <a:rPr lang="tr-TR" dirty="0" smtClean="0">
                <a:solidFill>
                  <a:schemeClr val="tx2"/>
                </a:solidFill>
              </a:rPr>
              <a:t>i</a:t>
            </a:r>
            <a:endParaRPr lang="en-U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>
                <a:solidFill>
                  <a:schemeClr val="tx2"/>
                </a:solidFill>
              </a:rPr>
              <a:t>İstihdam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Ekonomik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Büyüme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40968"/>
            <a:ext cx="2686819" cy="175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38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/>
              <a:t>DIŞ TİCARETTE EN SIK KULLANILAN KAVRAMLAR</a:t>
            </a:r>
            <a:endParaRPr lang="en-US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chemeClr val="tx2"/>
                </a:solidFill>
              </a:rPr>
              <a:t>İhracat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Bir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malın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yürürlükteki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İhracat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Mevzuatı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Mevzuatına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uygun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şekilde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Türkiye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bölgesi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dışına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veya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serbest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bölgelere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çıkarılmasını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yada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Müsteşarlıkça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ihracat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olarak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kabul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edilecek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çıkış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işlemlere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denir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tr-T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b="1" dirty="0" err="1">
                <a:solidFill>
                  <a:schemeClr val="tx2"/>
                </a:solidFill>
              </a:rPr>
              <a:t>İhracatçı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İhraç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edeceği</a:t>
            </a:r>
            <a:r>
              <a:rPr lang="en-US" dirty="0">
                <a:solidFill>
                  <a:schemeClr val="tx2"/>
                </a:solidFill>
              </a:rPr>
              <a:t> mala </a:t>
            </a:r>
            <a:r>
              <a:rPr lang="en-US" dirty="0" err="1">
                <a:solidFill>
                  <a:schemeClr val="tx2"/>
                </a:solidFill>
              </a:rPr>
              <a:t>göre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ilgili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İhracatçı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Birlikleri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Genel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Sekreterliğine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üye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olan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vergi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numarasına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sahip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gerçek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veya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tüzel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kişiler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tüzel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kişilik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statüsüne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sahip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olmamakla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birlikte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yürürlükteki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mevzuat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hükümlerine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istinaden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hukuki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tasarruf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yapma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yetkisi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tanınan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ortaklıkları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ifade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eder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tr-T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b="1" dirty="0" err="1">
                <a:solidFill>
                  <a:schemeClr val="tx2"/>
                </a:solidFill>
              </a:rPr>
              <a:t>İmalatçı-ihracatçı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İşlem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görmüş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ürünün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tamamını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veya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kısmını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üreten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ürünün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ihracatını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kendisi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veya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aracı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ihracatçı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vasıtasıyla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gerçekleştiren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firmadır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3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İhracat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Rejimi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Serbest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dolaşımda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bulunan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eşyanın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ihraç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amacıyla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Türkiye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Bölgesi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dışına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çıkışına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ilişkin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hükümlerin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uygulandığı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rejimdir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tr-T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b="1" dirty="0" err="1">
                <a:solidFill>
                  <a:schemeClr val="tx2"/>
                </a:solidFill>
              </a:rPr>
              <a:t>Fiili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ihracat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İhraç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eşyası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buna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ilişkin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beyannamesinin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tescili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sırasında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bulunduğu</a:t>
            </a:r>
            <a:r>
              <a:rPr lang="en-US" dirty="0">
                <a:solidFill>
                  <a:schemeClr val="tx2"/>
                </a:solidFill>
              </a:rPr>
              <a:t> durum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niteliğini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denetiminden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çıktığı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sırada</a:t>
            </a:r>
            <a:r>
              <a:rPr lang="en-US" dirty="0">
                <a:solidFill>
                  <a:schemeClr val="tx2"/>
                </a:solidFill>
              </a:rPr>
              <a:t> da </a:t>
            </a:r>
            <a:r>
              <a:rPr lang="en-US" dirty="0" err="1">
                <a:solidFill>
                  <a:schemeClr val="tx2"/>
                </a:solidFill>
              </a:rPr>
              <a:t>aynen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muhafaza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etmesi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haliyle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Türkiye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Bölgesini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etmesi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koşuluyla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fiilen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ihraç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edilmiş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sayılır</a:t>
            </a:r>
            <a:r>
              <a:rPr lang="en-US" dirty="0">
                <a:solidFill>
                  <a:schemeClr val="tx2"/>
                </a:solidFill>
              </a:rPr>
              <a:t>. </a:t>
            </a:r>
            <a:endParaRPr lang="tr-T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b="1" dirty="0" err="1">
                <a:solidFill>
                  <a:schemeClr val="tx2"/>
                </a:solidFill>
              </a:rPr>
              <a:t>İhracatçı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Birlikleri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Genel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Sekreterliği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Onayı</a:t>
            </a:r>
            <a:r>
              <a:rPr lang="en-US" b="1" dirty="0">
                <a:solidFill>
                  <a:schemeClr val="tx2"/>
                </a:solidFill>
              </a:rPr>
              <a:t>/</a:t>
            </a:r>
            <a:r>
              <a:rPr lang="en-US" b="1" dirty="0" err="1">
                <a:solidFill>
                  <a:schemeClr val="tx2"/>
                </a:solidFill>
              </a:rPr>
              <a:t>Kaydı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 err="1">
                <a:solidFill>
                  <a:schemeClr val="tx2"/>
                </a:solidFill>
              </a:rPr>
              <a:t>İhracatçı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Birlikleri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Genel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Sekreterliği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tarafından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gümrük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beyannamesi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onay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kayıt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işlemleriyle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ilgili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olarak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verilecek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onay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kayıt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veya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elektronik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onayı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kaydı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46760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İhraç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Müsaadesi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ekonomisinin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ihtiyaçları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iç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piyasa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arz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talep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durumu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satış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şekli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alıcı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firmaların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ülkemiz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ekonomik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ilişkileri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hususlar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göz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önünde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tutularak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Müsteşarlıkça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verilen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ihraç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iznidir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Kayda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Bağlı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İhracat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Gümrük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beyannamesinin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ihracattan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önce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İhracatçı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Birlikleri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Genel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Sekreterliğince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kayda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alındığı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ihracat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şeklini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ifade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Düzenlemeler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Ürünlerin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özelliklerini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işlem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üretim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yöntemlerine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ilişkin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uyulması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zorunlu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belgelere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yasal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düzenlemelere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düzenleme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denir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düzenlemeler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terminoloji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semboller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ambalajlama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işaretleme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etiketleme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vb.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şekillerde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karşımıza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çıkabilir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İthalat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ülkedeki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alıcıların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ülkelerde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üretilmiş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mal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hizmetleri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satın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almalarına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denir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Bedelsiz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ithalat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Bedeli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döviz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transferi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yapılmadan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yurt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dışında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elde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edilen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yurda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getirilmesi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mecburi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olmayan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kazanç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tasarruflarla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satın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alınan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bazı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şahsi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ticari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mahiyette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eşyanın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yurda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ithalidir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7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tr-TR" b="1" dirty="0">
                <a:solidFill>
                  <a:schemeClr val="tx2"/>
                </a:solidFill>
              </a:rPr>
              <a:t>Dâhilde işleme izin belgesi:</a:t>
            </a:r>
            <a:r>
              <a:rPr lang="tr-TR" dirty="0">
                <a:solidFill>
                  <a:schemeClr val="tx2"/>
                </a:solidFill>
              </a:rPr>
              <a:t> İhraç amacıyla gümrük muafiyetli ithalata ve/veya yurt içi alımlara imkân sağlayan Müsteşarlıkça düzenlenen belgeye denir</a:t>
            </a:r>
            <a:r>
              <a:rPr lang="tr-TR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tr-TR" dirty="0" smtClean="0">
                <a:solidFill>
                  <a:schemeClr val="tx2"/>
                </a:solidFill>
              </a:rPr>
              <a:t> </a:t>
            </a:r>
            <a:endParaRPr lang="tr-TR" dirty="0">
              <a:solidFill>
                <a:schemeClr val="tx2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tr-TR" b="1" dirty="0">
                <a:solidFill>
                  <a:schemeClr val="tx2"/>
                </a:solidFill>
              </a:rPr>
              <a:t>Dâhilde işleme izni:</a:t>
            </a:r>
            <a:r>
              <a:rPr lang="tr-TR" dirty="0">
                <a:solidFill>
                  <a:schemeClr val="tx2"/>
                </a:solidFill>
              </a:rPr>
              <a:t> İhraç amacıyla gümrük muafiyetli ithalata imkân sağlayan ve gümrük idaresince verilen izne denir</a:t>
            </a:r>
            <a:r>
              <a:rPr lang="tr-TR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spcBef>
                <a:spcPct val="50000"/>
              </a:spcBef>
              <a:buNone/>
            </a:pPr>
            <a:endParaRPr lang="tr-TR" dirty="0">
              <a:solidFill>
                <a:schemeClr val="tx2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tr-TR" b="1" dirty="0">
                <a:solidFill>
                  <a:schemeClr val="tx2"/>
                </a:solidFill>
              </a:rPr>
              <a:t>Antrepo:</a:t>
            </a:r>
            <a:r>
              <a:rPr lang="tr-TR" dirty="0">
                <a:solidFill>
                  <a:schemeClr val="tx2"/>
                </a:solidFill>
              </a:rPr>
              <a:t> Gümrük gözetimi altında bulunan eşyanın konulması amacıyla kurulan ve kuruluşunda aranılacak koşulları ve nitelikleri yönetmelikle belirlenen yerlere denir. </a:t>
            </a:r>
            <a:endParaRPr lang="tr-TR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tr-TR" dirty="0">
              <a:solidFill>
                <a:schemeClr val="tx2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tr-TR" b="1" dirty="0">
                <a:solidFill>
                  <a:schemeClr val="tx2"/>
                </a:solidFill>
              </a:rPr>
              <a:t>A.TR dolaşım belgesi:</a:t>
            </a:r>
            <a:r>
              <a:rPr lang="tr-TR" dirty="0">
                <a:solidFill>
                  <a:schemeClr val="tx2"/>
                </a:solidFill>
              </a:rPr>
              <a:t> Türkiye veya Toplulukta (AB) serbest dolaşımda bulunan eşyanın Katma Protokolde öngörülen tercihli rejimden yararlanabilmesini sağlamak üzere, ihracatçı ülke yetkili kuruluşlarınca düzenlenip gümrük idaresince vize edilen belgeye denir.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3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TİCARETİN AVANTAJLARI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>
                <a:solidFill>
                  <a:schemeClr val="tx2"/>
                </a:solidFill>
              </a:rPr>
              <a:t>Bir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ülkenin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karşılaştırmalı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üstünlüklerinin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kullanılmasını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sağlamaktadır</a:t>
            </a:r>
            <a:r>
              <a:rPr lang="en-US" dirty="0">
                <a:solidFill>
                  <a:schemeClr val="tx2"/>
                </a:solidFill>
              </a:rPr>
              <a:t>. </a:t>
            </a:r>
            <a:endParaRPr lang="tr-TR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tr-TR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/>
                </a:solidFill>
              </a:rPr>
              <a:t>Ticaret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rekabeti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artırmakta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dünya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fiyatlarını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düşürmektedir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bu</a:t>
            </a:r>
            <a:r>
              <a:rPr lang="en-US" dirty="0">
                <a:solidFill>
                  <a:schemeClr val="tx2"/>
                </a:solidFill>
              </a:rPr>
              <a:t> da </a:t>
            </a:r>
            <a:r>
              <a:rPr lang="en-US" dirty="0" err="1">
                <a:solidFill>
                  <a:schemeClr val="tx2"/>
                </a:solidFill>
              </a:rPr>
              <a:t>tüketicilere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kendi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gelirlerinin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alım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gücünü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artırarak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fayda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sağlamakta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tüketici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fazlasında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artışa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yol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açmaktadır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tr-TR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2"/>
                </a:solidFill>
              </a:rPr>
              <a:t>Malların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hizmetlerin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kalitesi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artmakta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çünkü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rekabet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yenilikçiliği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tasarımı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yeni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teknolojilerin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uygulanmasını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teşvik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etmektedir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Ticaret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ayrıca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ülkeler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arasında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teknoloji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transferini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teşvik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etmektedir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tr-TR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>
                <a:solidFill>
                  <a:schemeClr val="tx2"/>
                </a:solidFill>
              </a:rPr>
              <a:t>Ticaretin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istihdamı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artırması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olasıdır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çünkü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istihdam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üretimle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yakından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ilişkilidir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Ticaret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ihracat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sektöründe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daha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fazla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insanın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istihdam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edilmesine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çarpan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etkisiyle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tüm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ekonomide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daha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fazla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yaratılmasına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yol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açmaktadır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22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>
                <a:solidFill>
                  <a:schemeClr val="tx2"/>
                </a:solidFill>
              </a:rPr>
              <a:t>Dış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ticaret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işlemleri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ülke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içi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ticaret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işlemlerine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göre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çok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karmaşık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daha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masraflı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çok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dikkat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isteyen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işlemlerdir</a:t>
            </a:r>
            <a:r>
              <a:rPr lang="en-US" dirty="0">
                <a:solidFill>
                  <a:schemeClr val="tx2"/>
                </a:solidFill>
              </a:rPr>
              <a:t>. </a:t>
            </a:r>
            <a:endParaRPr lang="tr-T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Dış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ticaret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ilişkisinde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tarafların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hak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yükümlükleri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açısından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hukuki</a:t>
            </a:r>
            <a:r>
              <a:rPr lang="en-US" b="1" dirty="0">
                <a:solidFill>
                  <a:schemeClr val="tx2"/>
                </a:solidFill>
              </a:rPr>
              <a:t> (</a:t>
            </a:r>
            <a:r>
              <a:rPr lang="en-US" b="1" dirty="0" err="1">
                <a:solidFill>
                  <a:schemeClr val="tx2"/>
                </a:solidFill>
              </a:rPr>
              <a:t>mevzuat</a:t>
            </a:r>
            <a:r>
              <a:rPr lang="en-US" b="1" dirty="0">
                <a:solidFill>
                  <a:schemeClr val="tx2"/>
                </a:solidFill>
              </a:rPr>
              <a:t>), </a:t>
            </a:r>
            <a:r>
              <a:rPr lang="en-US" dirty="0" err="1">
                <a:solidFill>
                  <a:schemeClr val="tx2"/>
                </a:solidFill>
              </a:rPr>
              <a:t>yabancı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kullanılması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yönünden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kambiyo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işlemleri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taşıma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faaliyetleri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yönünden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nakliye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sigorta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şirket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ülke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ekonomisine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etkilerinin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tespiti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açısından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muhasebe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finans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tüm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işlemler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sırasında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düzenlenen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sözleşme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prosedürler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açısından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belgeler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önem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arz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etmektedir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9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DIŞ TİCARETİN ÜLKE İÇİ TİCARETTEN </a:t>
            </a:r>
            <a:r>
              <a:rPr lang="en-US" sz="2800" b="1" dirty="0" smtClean="0"/>
              <a:t>FARKLARI</a:t>
            </a:r>
            <a:endParaRPr lang="en-US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1) </a:t>
            </a:r>
            <a:r>
              <a:rPr lang="en-US" dirty="0" err="1">
                <a:solidFill>
                  <a:schemeClr val="tx2"/>
                </a:solidFill>
              </a:rPr>
              <a:t>Satış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İşlemi</a:t>
            </a:r>
            <a:r>
              <a:rPr lang="en-US" dirty="0">
                <a:solidFill>
                  <a:schemeClr val="tx2"/>
                </a:solidFill>
              </a:rPr>
              <a:t> Yurt </a:t>
            </a:r>
            <a:r>
              <a:rPr lang="en-US" dirty="0" err="1">
                <a:solidFill>
                  <a:schemeClr val="tx2"/>
                </a:solidFill>
              </a:rPr>
              <a:t>Dışına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Yapılır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2) </a:t>
            </a:r>
            <a:r>
              <a:rPr lang="en-US" dirty="0" err="1">
                <a:solidFill>
                  <a:schemeClr val="tx2"/>
                </a:solidFill>
              </a:rPr>
              <a:t>Farklı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Taşıma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Sistemleri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Kullanılır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3) </a:t>
            </a:r>
            <a:r>
              <a:rPr lang="en-US" dirty="0" err="1">
                <a:solidFill>
                  <a:schemeClr val="tx2"/>
                </a:solidFill>
              </a:rPr>
              <a:t>Yabancı</a:t>
            </a:r>
            <a:r>
              <a:rPr lang="en-US" dirty="0">
                <a:solidFill>
                  <a:schemeClr val="tx2"/>
                </a:solidFill>
              </a:rPr>
              <a:t> Para </a:t>
            </a:r>
            <a:r>
              <a:rPr lang="en-US" dirty="0" err="1">
                <a:solidFill>
                  <a:schemeClr val="tx2"/>
                </a:solidFill>
              </a:rPr>
              <a:t>Birimi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Kullanılabilir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4) </a:t>
            </a:r>
            <a:r>
              <a:rPr lang="en-US" dirty="0" err="1">
                <a:solidFill>
                  <a:schemeClr val="tx2"/>
                </a:solidFill>
              </a:rPr>
              <a:t>Bankacılık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Sistemi</a:t>
            </a:r>
            <a:r>
              <a:rPr lang="en-US" dirty="0">
                <a:solidFill>
                  <a:schemeClr val="tx2"/>
                </a:solidFill>
              </a:rPr>
              <a:t>  </a:t>
            </a:r>
            <a:r>
              <a:rPr lang="en-US" dirty="0" err="1">
                <a:solidFill>
                  <a:schemeClr val="tx2"/>
                </a:solidFill>
              </a:rPr>
              <a:t>Devreye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Girer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5) </a:t>
            </a:r>
            <a:r>
              <a:rPr lang="en-US" dirty="0" err="1">
                <a:solidFill>
                  <a:schemeClr val="tx2"/>
                </a:solidFill>
              </a:rPr>
              <a:t>Uluslararası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Anlaşmalar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Uygulanır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6) </a:t>
            </a:r>
            <a:r>
              <a:rPr lang="en-US" dirty="0" err="1">
                <a:solidFill>
                  <a:schemeClr val="tx2"/>
                </a:solidFill>
              </a:rPr>
              <a:t>Daha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Yüksek</a:t>
            </a:r>
            <a:r>
              <a:rPr lang="en-US" dirty="0">
                <a:solidFill>
                  <a:schemeClr val="tx2"/>
                </a:solidFill>
              </a:rPr>
              <a:t> Risk </a:t>
            </a:r>
            <a:r>
              <a:rPr lang="en-US" dirty="0" err="1">
                <a:solidFill>
                  <a:schemeClr val="tx2"/>
                </a:solidFill>
              </a:rPr>
              <a:t>Vardır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7) </a:t>
            </a:r>
            <a:r>
              <a:rPr lang="en-US" dirty="0" err="1">
                <a:solidFill>
                  <a:schemeClr val="tx2"/>
                </a:solidFill>
              </a:rPr>
              <a:t>Hataların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Telafisinin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Maliyetli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Olması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8) </a:t>
            </a:r>
            <a:r>
              <a:rPr lang="en-US" dirty="0" err="1">
                <a:solidFill>
                  <a:schemeClr val="tx2"/>
                </a:solidFill>
              </a:rPr>
              <a:t>Bürokrasinin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Yoğunluğu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9) </a:t>
            </a:r>
            <a:r>
              <a:rPr lang="en-US" dirty="0" err="1">
                <a:solidFill>
                  <a:schemeClr val="tx2"/>
                </a:solidFill>
              </a:rPr>
              <a:t>Ödeme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Sistemleri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Farklıdır</a:t>
            </a:r>
            <a:endParaRPr lang="en-US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10) </a:t>
            </a:r>
            <a:r>
              <a:rPr lang="en-US" dirty="0" err="1">
                <a:solidFill>
                  <a:schemeClr val="tx2"/>
                </a:solidFill>
              </a:rPr>
              <a:t>Farklı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Kültür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Ticari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Ahlak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tr-TR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e </a:t>
            </a:r>
            <a:r>
              <a:rPr lang="en-US" dirty="0" err="1">
                <a:solidFill>
                  <a:schemeClr val="tx2"/>
                </a:solidFill>
              </a:rPr>
              <a:t>Örf</a:t>
            </a:r>
            <a:r>
              <a:rPr lang="en-US" dirty="0">
                <a:solidFill>
                  <a:schemeClr val="tx2"/>
                </a:solidFill>
              </a:rPr>
              <a:t> / </a:t>
            </a:r>
            <a:r>
              <a:rPr lang="en-US" dirty="0" err="1">
                <a:solidFill>
                  <a:schemeClr val="tx2"/>
                </a:solidFill>
              </a:rPr>
              <a:t>Adetin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Olması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68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</TotalTime>
  <Words>717</Words>
  <Application>Microsoft Office PowerPoint</Application>
  <PresentationFormat>Ekran Gösterisi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Cumba</vt:lpstr>
      <vt:lpstr>TIC 203 - DIŞ TİCARET İŞLEMLERİ VE UYGULAMALARI</vt:lpstr>
      <vt:lpstr>ÜLKELER NEDEN TİCARET YAPAR?</vt:lpstr>
      <vt:lpstr>DIŞ TİCARETTE EN SIK KULLANILAN KAVRAMLAR</vt:lpstr>
      <vt:lpstr>PowerPoint Sunusu</vt:lpstr>
      <vt:lpstr>PowerPoint Sunusu</vt:lpstr>
      <vt:lpstr>PowerPoint Sunusu</vt:lpstr>
      <vt:lpstr>TİCARETİN AVANTAJLARI</vt:lpstr>
      <vt:lpstr>PowerPoint Sunusu</vt:lpstr>
      <vt:lpstr>DIŞ TİCARETİN ÜLKE İÇİ TİCARETTEN FARKLARI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OSD 215 Ders Tanıtımı &amp; Giriş</dc:title>
  <dc:creator>Suzan OGUZ</dc:creator>
  <cp:lastModifiedBy>Asus</cp:lastModifiedBy>
  <cp:revision>10</cp:revision>
  <dcterms:created xsi:type="dcterms:W3CDTF">2024-09-26T09:42:11Z</dcterms:created>
  <dcterms:modified xsi:type="dcterms:W3CDTF">2024-10-06T11:06:56Z</dcterms:modified>
</cp:coreProperties>
</file>