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4" r:id="rId8"/>
    <p:sldId id="265" r:id="rId9"/>
    <p:sldId id="266" r:id="rId10"/>
    <p:sldId id="267" r:id="rId11"/>
    <p:sldId id="288" r:id="rId12"/>
    <p:sldId id="268" r:id="rId13"/>
    <p:sldId id="269" r:id="rId14"/>
    <p:sldId id="270" r:id="rId15"/>
    <p:sldId id="271" r:id="rId16"/>
    <p:sldId id="278" r:id="rId17"/>
    <p:sldId id="279" r:id="rId18"/>
    <p:sldId id="282" r:id="rId19"/>
    <p:sldId id="284" r:id="rId20"/>
    <p:sldId id="286" r:id="rId21"/>
    <p:sldId id="283" r:id="rId22"/>
    <p:sldId id="287" r:id="rId23"/>
    <p:sldId id="291" r:id="rId24"/>
    <p:sldId id="292" r:id="rId25"/>
    <p:sldId id="289" r:id="rId26"/>
    <p:sldId id="290"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74" d="100"/>
          <a:sy n="74" d="100"/>
        </p:scale>
        <p:origin x="-17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2129656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3118160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1698310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229221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182507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2156874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1788681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210155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423439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73919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35D19EE-63C5-4F35-A0D2-13F9850D4B60}" type="datetimeFigureOut">
              <a:rPr lang="tr-TR" smtClean="0"/>
              <a:t>26.09.2025</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04267A65-6366-42DD-9CA6-20D0CA8CB5ED}" type="slidenum">
              <a:rPr lang="tr-TR" smtClean="0"/>
              <a:t>‹#›</a:t>
            </a:fld>
            <a:endParaRPr lang="tr-TR" dirty="0"/>
          </a:p>
        </p:txBody>
      </p:sp>
    </p:spTree>
    <p:extLst>
      <p:ext uri="{BB962C8B-B14F-4D97-AF65-F5344CB8AC3E}">
        <p14:creationId xmlns:p14="http://schemas.microsoft.com/office/powerpoint/2010/main" val="3342183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D19EE-63C5-4F35-A0D2-13F9850D4B60}" type="datetimeFigureOut">
              <a:rPr lang="tr-TR" smtClean="0"/>
              <a:t>26.09.2025</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67A65-6366-42DD-9CA6-20D0CA8CB5ED}" type="slidenum">
              <a:rPr lang="tr-TR" smtClean="0"/>
              <a:t>‹#›</a:t>
            </a:fld>
            <a:endParaRPr lang="tr-TR" dirty="0"/>
          </a:p>
        </p:txBody>
      </p:sp>
    </p:spTree>
    <p:extLst>
      <p:ext uri="{BB962C8B-B14F-4D97-AF65-F5344CB8AC3E}">
        <p14:creationId xmlns:p14="http://schemas.microsoft.com/office/powerpoint/2010/main" val="4214212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An </a:t>
            </a:r>
            <a:r>
              <a:rPr lang="tr-TR" dirty="0" err="1" smtClean="0"/>
              <a:t>Introduction</a:t>
            </a:r>
            <a:r>
              <a:rPr lang="tr-TR" dirty="0" smtClean="0"/>
              <a:t> </a:t>
            </a:r>
            <a:r>
              <a:rPr lang="tr-TR" dirty="0" err="1" smtClean="0"/>
              <a:t>to</a:t>
            </a:r>
            <a:r>
              <a:rPr lang="tr-TR" dirty="0" smtClean="0"/>
              <a:t> CDA</a:t>
            </a:r>
            <a:endParaRPr lang="tr-TR" dirty="0"/>
          </a:p>
        </p:txBody>
      </p:sp>
      <p:sp>
        <p:nvSpPr>
          <p:cNvPr id="3" name="Alt Başlık 2"/>
          <p:cNvSpPr>
            <a:spLocks noGrp="1"/>
          </p:cNvSpPr>
          <p:nvPr>
            <p:ph type="subTitle" idx="1"/>
          </p:nvPr>
        </p:nvSpPr>
        <p:spPr/>
        <p:txBody>
          <a:bodyPr/>
          <a:lstStyle/>
          <a:p>
            <a:r>
              <a:rPr lang="tr-TR" dirty="0" smtClean="0"/>
              <a:t>Betül ALTAŞ</a:t>
            </a:r>
            <a:endParaRPr lang="tr-TR" dirty="0"/>
          </a:p>
        </p:txBody>
      </p:sp>
    </p:spTree>
    <p:extLst>
      <p:ext uri="{BB962C8B-B14F-4D97-AF65-F5344CB8AC3E}">
        <p14:creationId xmlns:p14="http://schemas.microsoft.com/office/powerpoint/2010/main" val="38088685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u="sng" dirty="0" smtClean="0"/>
              <a:t>Meanings</a:t>
            </a:r>
            <a:r>
              <a:rPr lang="en-US" dirty="0" smtClean="0"/>
              <a:t> </a:t>
            </a:r>
            <a:r>
              <a:rPr lang="en-US" dirty="0"/>
              <a:t>are always embedded </a:t>
            </a:r>
            <a:r>
              <a:rPr lang="en-US" dirty="0" smtClean="0"/>
              <a:t>within</a:t>
            </a:r>
            <a:r>
              <a:rPr lang="tr-TR" dirty="0"/>
              <a:t> </a:t>
            </a:r>
            <a:r>
              <a:rPr lang="en-US" u="sng" dirty="0" smtClean="0"/>
              <a:t>contexts.</a:t>
            </a:r>
            <a:endParaRPr lang="tr-TR" u="sng" dirty="0" smtClean="0"/>
          </a:p>
          <a:p>
            <a:endParaRPr lang="tr-TR" dirty="0"/>
          </a:p>
          <a:p>
            <a:r>
              <a:rPr lang="tr-TR" dirty="0" err="1" smtClean="0"/>
              <a:t>Di</a:t>
            </a:r>
            <a:r>
              <a:rPr lang="en-US" dirty="0" err="1" smtClean="0"/>
              <a:t>scourse</a:t>
            </a:r>
            <a:r>
              <a:rPr lang="en-US" dirty="0" smtClean="0"/>
              <a:t> </a:t>
            </a:r>
            <a:r>
              <a:rPr lang="en-US" dirty="0"/>
              <a:t>refers to a conceptual domain in which social agents both question truth and create </a:t>
            </a:r>
            <a:r>
              <a:rPr lang="en-US" dirty="0" smtClean="0"/>
              <a:t>meaning</a:t>
            </a:r>
            <a:r>
              <a:rPr lang="tr-TR" dirty="0"/>
              <a:t> </a:t>
            </a:r>
            <a:r>
              <a:rPr lang="tr-TR" dirty="0" smtClean="0"/>
              <a:t>(Altaş, 2018). </a:t>
            </a:r>
            <a:endParaRPr lang="en-US" dirty="0"/>
          </a:p>
          <a:p>
            <a:endParaRPr lang="tr-TR" dirty="0" smtClean="0"/>
          </a:p>
          <a:p>
            <a:endParaRPr lang="tr-TR" dirty="0"/>
          </a:p>
          <a:p>
            <a:endParaRPr lang="tr-TR" dirty="0" smtClean="0"/>
          </a:p>
        </p:txBody>
      </p:sp>
    </p:spTree>
    <p:extLst>
      <p:ext uri="{BB962C8B-B14F-4D97-AF65-F5344CB8AC3E}">
        <p14:creationId xmlns:p14="http://schemas.microsoft.com/office/powerpoint/2010/main" val="3330804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052736"/>
            <a:ext cx="8229600" cy="5073427"/>
          </a:xfrm>
        </p:spPr>
        <p:txBody>
          <a:bodyPr>
            <a:normAutofit/>
          </a:bodyPr>
          <a:lstStyle/>
          <a:p>
            <a:r>
              <a:rPr lang="en-US" dirty="0" smtClean="0"/>
              <a:t>Therefore</a:t>
            </a:r>
            <a:r>
              <a:rPr lang="en-US" dirty="0"/>
              <a:t>, language is also defined as one of the organisms, which forms the </a:t>
            </a:r>
            <a:r>
              <a:rPr lang="en-US" dirty="0" smtClean="0"/>
              <a:t>discourse</a:t>
            </a:r>
            <a:r>
              <a:rPr lang="tr-TR" dirty="0"/>
              <a:t> </a:t>
            </a:r>
            <a:r>
              <a:rPr lang="tr-TR" dirty="0" smtClean="0"/>
              <a:t>(Altaş, 2018).</a:t>
            </a:r>
          </a:p>
          <a:p>
            <a:endParaRPr lang="tr-TR" dirty="0"/>
          </a:p>
          <a:p>
            <a:endParaRPr lang="tr-TR" dirty="0" smtClean="0"/>
          </a:p>
          <a:p>
            <a:r>
              <a:rPr lang="tr-TR" dirty="0" smtClean="0"/>
              <a:t>As </a:t>
            </a:r>
            <a:r>
              <a:rPr lang="tr-TR" dirty="0" err="1" smtClean="0"/>
              <a:t>to</a:t>
            </a:r>
            <a:r>
              <a:rPr lang="tr-TR" dirty="0" smtClean="0"/>
              <a:t> </a:t>
            </a:r>
            <a:r>
              <a:rPr lang="en-US" dirty="0" smtClean="0"/>
              <a:t>Foucault </a:t>
            </a:r>
            <a:r>
              <a:rPr lang="en-US" dirty="0"/>
              <a:t>(1970), every text that reveals the structures of a system in which people live </a:t>
            </a:r>
            <a:r>
              <a:rPr lang="en-US" u="sng" dirty="0"/>
              <a:t>goes beyond </a:t>
            </a:r>
            <a:r>
              <a:rPr lang="en-US" dirty="0"/>
              <a:t>the notion of </a:t>
            </a:r>
            <a:r>
              <a:rPr lang="en-US" u="sng" dirty="0"/>
              <a:t>linguistic </a:t>
            </a:r>
            <a:r>
              <a:rPr lang="en-US" u="sng" dirty="0" smtClean="0"/>
              <a:t>text</a:t>
            </a:r>
            <a:r>
              <a:rPr lang="en-US" dirty="0" smtClean="0"/>
              <a:t>. </a:t>
            </a:r>
            <a:endParaRPr lang="tr-TR" dirty="0"/>
          </a:p>
        </p:txBody>
      </p:sp>
    </p:spTree>
    <p:extLst>
      <p:ext uri="{BB962C8B-B14F-4D97-AF65-F5344CB8AC3E}">
        <p14:creationId xmlns:p14="http://schemas.microsoft.com/office/powerpoint/2010/main" val="1273346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smtClean="0"/>
              <a:t>Discourse</a:t>
            </a:r>
            <a:r>
              <a:rPr lang="tr-TR" dirty="0" smtClean="0"/>
              <a:t> Analysis: </a:t>
            </a:r>
            <a:r>
              <a:rPr lang="tr-TR" dirty="0" err="1" smtClean="0"/>
              <a:t>What</a:t>
            </a:r>
            <a:r>
              <a:rPr lang="tr-TR" dirty="0" smtClean="0"/>
              <a:t> </a:t>
            </a:r>
            <a:r>
              <a:rPr lang="tr-TR" dirty="0" err="1" smtClean="0"/>
              <a:t>makes</a:t>
            </a:r>
            <a:r>
              <a:rPr lang="tr-TR" dirty="0" smtClean="0"/>
              <a:t> it </a:t>
            </a:r>
            <a:r>
              <a:rPr lang="tr-TR" dirty="0" err="1" smtClean="0"/>
              <a:t>critical</a:t>
            </a:r>
            <a:r>
              <a:rPr lang="tr-TR" dirty="0" smtClean="0"/>
              <a:t>?</a:t>
            </a:r>
            <a:endParaRPr lang="tr-TR" dirty="0"/>
          </a:p>
        </p:txBody>
      </p:sp>
      <p:sp>
        <p:nvSpPr>
          <p:cNvPr id="3" name="İçerik Yer Tutucusu 2"/>
          <p:cNvSpPr>
            <a:spLocks noGrp="1"/>
          </p:cNvSpPr>
          <p:nvPr>
            <p:ph idx="1"/>
          </p:nvPr>
        </p:nvSpPr>
        <p:spPr>
          <a:xfrm>
            <a:off x="457200" y="2276872"/>
            <a:ext cx="8229600" cy="3849291"/>
          </a:xfrm>
        </p:spPr>
        <p:txBody>
          <a:bodyPr/>
          <a:lstStyle/>
          <a:p>
            <a:r>
              <a:rPr lang="en-US" dirty="0" smtClean="0"/>
              <a:t>utterance-type meaning</a:t>
            </a:r>
            <a:r>
              <a:rPr lang="tr-TR" smtClean="0"/>
              <a:t>            general </a:t>
            </a:r>
            <a:r>
              <a:rPr lang="tr-TR" dirty="0" err="1" smtClean="0"/>
              <a:t>meaning</a:t>
            </a:r>
            <a:endParaRPr lang="tr-TR" dirty="0" smtClean="0"/>
          </a:p>
          <a:p>
            <a:r>
              <a:rPr lang="en-US" dirty="0" smtClean="0"/>
              <a:t>utterance-token </a:t>
            </a:r>
            <a:r>
              <a:rPr lang="en-US" dirty="0" err="1" smtClean="0"/>
              <a:t>meanin</a:t>
            </a:r>
            <a:r>
              <a:rPr lang="tr-TR" dirty="0" smtClean="0"/>
              <a:t>g           </a:t>
            </a:r>
            <a:r>
              <a:rPr lang="tr-TR" dirty="0" err="1" smtClean="0"/>
              <a:t>situated</a:t>
            </a:r>
            <a:r>
              <a:rPr lang="tr-TR" dirty="0" smtClean="0"/>
              <a:t> </a:t>
            </a:r>
            <a:r>
              <a:rPr lang="tr-TR" dirty="0" err="1" smtClean="0"/>
              <a:t>meaning</a:t>
            </a:r>
            <a:r>
              <a:rPr lang="tr-TR" dirty="0" smtClean="0"/>
              <a:t> </a:t>
            </a:r>
            <a:r>
              <a:rPr lang="en-US" dirty="0" smtClean="0"/>
              <a:t>(Levinson, 2000). </a:t>
            </a:r>
            <a:endParaRPr lang="tr-TR" dirty="0"/>
          </a:p>
        </p:txBody>
      </p:sp>
      <p:cxnSp>
        <p:nvCxnSpPr>
          <p:cNvPr id="5" name="Düz Ok Bağlayıcısı 4"/>
          <p:cNvCxnSpPr/>
          <p:nvPr/>
        </p:nvCxnSpPr>
        <p:spPr>
          <a:xfrm>
            <a:off x="4932040" y="2636912"/>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3645024"/>
            <a:ext cx="993775"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4257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For</a:t>
            </a:r>
            <a:r>
              <a:rPr lang="tr-TR" dirty="0" smtClean="0"/>
              <a:t> </a:t>
            </a:r>
            <a:r>
              <a:rPr lang="tr-TR" dirty="0" err="1" smtClean="0"/>
              <a:t>example</a:t>
            </a:r>
            <a:endParaRPr lang="tr-TR" dirty="0"/>
          </a:p>
        </p:txBody>
      </p:sp>
      <p:sp>
        <p:nvSpPr>
          <p:cNvPr id="3" name="İçerik Yer Tutucusu 2"/>
          <p:cNvSpPr>
            <a:spLocks noGrp="1"/>
          </p:cNvSpPr>
          <p:nvPr>
            <p:ph idx="1"/>
          </p:nvPr>
        </p:nvSpPr>
        <p:spPr/>
        <p:txBody>
          <a:bodyPr/>
          <a:lstStyle/>
          <a:p>
            <a:pPr marL="514350" indent="-514350">
              <a:buAutoNum type="arabicPeriod"/>
            </a:pPr>
            <a:r>
              <a:rPr lang="en-US" dirty="0" smtClean="0"/>
              <a:t>“The world’s big cats are all endangered”</a:t>
            </a:r>
            <a:r>
              <a:rPr lang="tr-TR" dirty="0" smtClean="0"/>
              <a:t>.</a:t>
            </a:r>
          </a:p>
          <a:p>
            <a:pPr marL="514350" indent="-514350">
              <a:buAutoNum type="arabicPeriod"/>
            </a:pPr>
            <a:endParaRPr lang="tr-TR" dirty="0"/>
          </a:p>
          <a:p>
            <a:pPr marL="514350" indent="-514350">
              <a:buAutoNum type="arabicPeriod"/>
            </a:pPr>
            <a:r>
              <a:rPr lang="en-US" dirty="0" smtClean="0"/>
              <a:t>“The cat was a sacred symbol to the ancient Egyptians,”</a:t>
            </a:r>
            <a:endParaRPr lang="tr-TR" dirty="0" smtClean="0"/>
          </a:p>
          <a:p>
            <a:pPr marL="514350" indent="-514350">
              <a:buAutoNum type="arabicPeriod"/>
            </a:pPr>
            <a:endParaRPr lang="tr-TR" dirty="0"/>
          </a:p>
          <a:p>
            <a:pPr marL="514350" indent="-514350">
              <a:buAutoNum type="arabicPeriod"/>
            </a:pPr>
            <a:r>
              <a:rPr lang="tr-TR" dirty="0" smtClean="0"/>
              <a:t>“</a:t>
            </a:r>
            <a:r>
              <a:rPr lang="tr-TR" dirty="0" err="1" smtClean="0"/>
              <a:t>The</a:t>
            </a:r>
            <a:r>
              <a:rPr lang="tr-TR" dirty="0" smtClean="0"/>
              <a:t> </a:t>
            </a:r>
            <a:r>
              <a:rPr lang="tr-TR" dirty="0" err="1" smtClean="0"/>
              <a:t>cat</a:t>
            </a:r>
            <a:r>
              <a:rPr lang="tr-TR" dirty="0" smtClean="0"/>
              <a:t> </a:t>
            </a:r>
            <a:r>
              <a:rPr lang="tr-TR" dirty="0" err="1" smtClean="0"/>
              <a:t>broke</a:t>
            </a:r>
            <a:r>
              <a:rPr lang="tr-TR" dirty="0"/>
              <a:t>.</a:t>
            </a:r>
            <a:r>
              <a:rPr lang="tr-TR" dirty="0" smtClean="0"/>
              <a:t>” </a:t>
            </a:r>
            <a:endParaRPr lang="tr-TR" dirty="0"/>
          </a:p>
          <a:p>
            <a:endParaRPr lang="tr-TR" dirty="0"/>
          </a:p>
        </p:txBody>
      </p:sp>
    </p:spTree>
    <p:extLst>
      <p:ext uri="{BB962C8B-B14F-4D97-AF65-F5344CB8AC3E}">
        <p14:creationId xmlns:p14="http://schemas.microsoft.com/office/powerpoint/2010/main" val="2058978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US" dirty="0" smtClean="0"/>
              <a:t>Subjects of sentences are always </a:t>
            </a:r>
            <a:r>
              <a:rPr lang="tr-TR" dirty="0"/>
              <a:t/>
            </a:r>
            <a:br>
              <a:rPr lang="tr-TR" dirty="0"/>
            </a:br>
            <a:r>
              <a:rPr lang="en-US" dirty="0" smtClean="0"/>
              <a:t>topic-like</a:t>
            </a:r>
            <a:endParaRPr lang="tr-TR" dirty="0"/>
          </a:p>
        </p:txBody>
      </p:sp>
      <p:sp>
        <p:nvSpPr>
          <p:cNvPr id="3" name="İçerik Yer Tutucusu 2"/>
          <p:cNvSpPr>
            <a:spLocks noGrp="1"/>
          </p:cNvSpPr>
          <p:nvPr>
            <p:ph idx="1"/>
          </p:nvPr>
        </p:nvSpPr>
        <p:spPr>
          <a:xfrm>
            <a:off x="457200" y="1916832"/>
            <a:ext cx="8229600" cy="4209331"/>
          </a:xfrm>
        </p:spPr>
        <p:txBody>
          <a:bodyPr/>
          <a:lstStyle/>
          <a:p>
            <a:r>
              <a:rPr lang="en-US" dirty="0" smtClean="0"/>
              <a:t>“The constitution only protects the rich</a:t>
            </a:r>
            <a:r>
              <a:rPr lang="tr-TR" dirty="0"/>
              <a:t>.</a:t>
            </a:r>
            <a:r>
              <a:rPr lang="en-US" dirty="0" smtClean="0"/>
              <a:t>”</a:t>
            </a:r>
            <a:endParaRPr lang="tr-TR" dirty="0" smtClean="0"/>
          </a:p>
          <a:p>
            <a:endParaRPr lang="tr-TR" dirty="0"/>
          </a:p>
          <a:p>
            <a:r>
              <a:rPr lang="tr-TR" dirty="0" smtClean="0"/>
              <a:t> “</a:t>
            </a:r>
            <a:r>
              <a:rPr lang="tr-TR" dirty="0" err="1" smtClean="0"/>
              <a:t>Mary’s</a:t>
            </a:r>
            <a:r>
              <a:rPr lang="tr-TR" dirty="0" smtClean="0"/>
              <a:t> here.” </a:t>
            </a:r>
          </a:p>
          <a:p>
            <a:endParaRPr lang="tr-TR" dirty="0"/>
          </a:p>
          <a:p>
            <a:r>
              <a:rPr lang="en-US" dirty="0" smtClean="0"/>
              <a:t> “You really got cheated by that guy</a:t>
            </a:r>
            <a:r>
              <a:rPr lang="tr-TR" dirty="0" smtClean="0"/>
              <a:t>.</a:t>
            </a:r>
            <a:r>
              <a:rPr lang="en-US" dirty="0" smtClean="0"/>
              <a:t>”</a:t>
            </a:r>
            <a:endParaRPr lang="tr-TR" dirty="0"/>
          </a:p>
          <a:p>
            <a:endParaRPr lang="tr-TR" dirty="0"/>
          </a:p>
        </p:txBody>
      </p:sp>
    </p:spTree>
    <p:extLst>
      <p:ext uri="{BB962C8B-B14F-4D97-AF65-F5344CB8AC3E}">
        <p14:creationId xmlns:p14="http://schemas.microsoft.com/office/powerpoint/2010/main" val="38536847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The</a:t>
            </a:r>
            <a:r>
              <a:rPr lang="tr-TR" dirty="0" smtClean="0"/>
              <a:t> </a:t>
            </a:r>
            <a:r>
              <a:rPr lang="tr-TR" dirty="0" err="1" smtClean="0"/>
              <a:t>Utterance-Type</a:t>
            </a:r>
            <a:r>
              <a:rPr lang="tr-TR" dirty="0" smtClean="0"/>
              <a:t> </a:t>
            </a:r>
            <a:r>
              <a:rPr lang="tr-TR" dirty="0" err="1" smtClean="0"/>
              <a:t>Meaning</a:t>
            </a:r>
            <a:r>
              <a:rPr lang="tr-TR" dirty="0" smtClean="0"/>
              <a:t> </a:t>
            </a:r>
            <a:r>
              <a:rPr lang="tr-TR" dirty="0" err="1" smtClean="0"/>
              <a:t>Task</a:t>
            </a:r>
            <a:endParaRPr lang="tr-TR" dirty="0"/>
          </a:p>
        </p:txBody>
      </p:sp>
      <p:sp>
        <p:nvSpPr>
          <p:cNvPr id="3" name="İçerik Yer Tutucusu 2"/>
          <p:cNvSpPr>
            <a:spLocks noGrp="1"/>
          </p:cNvSpPr>
          <p:nvPr>
            <p:ph idx="1"/>
          </p:nvPr>
        </p:nvSpPr>
        <p:spPr/>
        <p:txBody>
          <a:bodyPr/>
          <a:lstStyle/>
          <a:p>
            <a:r>
              <a:rPr lang="en-US" dirty="0"/>
              <a:t>This task involves the study of correlations between form and function in </a:t>
            </a:r>
            <a:r>
              <a:rPr lang="en-US" dirty="0" smtClean="0"/>
              <a:t>language</a:t>
            </a:r>
            <a:r>
              <a:rPr lang="tr-TR" dirty="0" smtClean="0"/>
              <a:t>.</a:t>
            </a:r>
            <a:r>
              <a:rPr lang="en-US" dirty="0" smtClean="0"/>
              <a:t> </a:t>
            </a:r>
            <a:endParaRPr lang="tr-TR" dirty="0" smtClean="0"/>
          </a:p>
          <a:p>
            <a:endParaRPr lang="tr-TR" dirty="0"/>
          </a:p>
          <a:p>
            <a:r>
              <a:rPr lang="en-US" dirty="0" smtClean="0"/>
              <a:t>“</a:t>
            </a:r>
            <a:r>
              <a:rPr lang="en-US" dirty="0"/>
              <a:t>Form” </a:t>
            </a:r>
            <a:r>
              <a:rPr lang="tr-TR" dirty="0" smtClean="0"/>
              <a:t>: </a:t>
            </a:r>
            <a:r>
              <a:rPr lang="en-US" dirty="0" smtClean="0"/>
              <a:t>morphemes</a:t>
            </a:r>
            <a:r>
              <a:rPr lang="en-US" dirty="0"/>
              <a:t>, words, phrases, or other syntactic </a:t>
            </a:r>
            <a:r>
              <a:rPr lang="en-US" dirty="0" smtClean="0"/>
              <a:t>structures</a:t>
            </a:r>
            <a:r>
              <a:rPr lang="tr-TR" dirty="0" smtClean="0"/>
              <a:t>.</a:t>
            </a:r>
          </a:p>
          <a:p>
            <a:endParaRPr lang="tr-TR" dirty="0" smtClean="0"/>
          </a:p>
          <a:p>
            <a:r>
              <a:rPr lang="en-US" dirty="0"/>
              <a:t>“Function” </a:t>
            </a:r>
            <a:r>
              <a:rPr lang="tr-TR" dirty="0" smtClean="0"/>
              <a:t>:</a:t>
            </a:r>
            <a:r>
              <a:rPr lang="en-US" dirty="0" smtClean="0"/>
              <a:t> </a:t>
            </a:r>
            <a:r>
              <a:rPr lang="en-US" dirty="0"/>
              <a:t>meaning or the communicative </a:t>
            </a:r>
            <a:r>
              <a:rPr lang="en-US" dirty="0" smtClean="0"/>
              <a:t>purpose</a:t>
            </a:r>
            <a:endParaRPr lang="tr-TR" dirty="0"/>
          </a:p>
        </p:txBody>
      </p:sp>
    </p:spTree>
    <p:extLst>
      <p:ext uri="{BB962C8B-B14F-4D97-AF65-F5344CB8AC3E}">
        <p14:creationId xmlns:p14="http://schemas.microsoft.com/office/powerpoint/2010/main" val="2670544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So</a:t>
            </a:r>
            <a:r>
              <a:rPr lang="tr-TR" dirty="0" smtClean="0"/>
              <a:t>, at </a:t>
            </a:r>
            <a:r>
              <a:rPr lang="tr-TR" dirty="0"/>
              <a:t>a </a:t>
            </a:r>
            <a:r>
              <a:rPr lang="tr-TR" dirty="0" err="1"/>
              <a:t>fundamental</a:t>
            </a:r>
            <a:r>
              <a:rPr lang="tr-TR" dirty="0"/>
              <a:t> </a:t>
            </a:r>
            <a:r>
              <a:rPr lang="tr-TR" dirty="0" err="1" smtClean="0"/>
              <a:t>level</a:t>
            </a:r>
            <a:r>
              <a:rPr lang="tr-TR" dirty="0"/>
              <a:t>:</a:t>
            </a:r>
          </a:p>
        </p:txBody>
      </p:sp>
      <p:sp>
        <p:nvSpPr>
          <p:cNvPr id="3" name="İçerik Yer Tutucusu 2"/>
          <p:cNvSpPr>
            <a:spLocks noGrp="1"/>
          </p:cNvSpPr>
          <p:nvPr>
            <p:ph idx="1"/>
          </p:nvPr>
        </p:nvSpPr>
        <p:spPr/>
        <p:txBody>
          <a:bodyPr/>
          <a:lstStyle/>
          <a:p>
            <a:r>
              <a:rPr lang="tr-TR" dirty="0"/>
              <a:t>A</a:t>
            </a:r>
            <a:r>
              <a:rPr lang="en-US" dirty="0" err="1" smtClean="0"/>
              <a:t>ll</a:t>
            </a:r>
            <a:r>
              <a:rPr lang="en-US" dirty="0" smtClean="0"/>
              <a:t> </a:t>
            </a:r>
            <a:r>
              <a:rPr lang="en-US" dirty="0"/>
              <a:t>types of discourse analysis involve claims </a:t>
            </a:r>
            <a:r>
              <a:rPr lang="en-US" dirty="0" smtClean="0"/>
              <a:t>about </a:t>
            </a:r>
            <a:r>
              <a:rPr lang="en-US" b="1" dirty="0"/>
              <a:t>form</a:t>
            </a:r>
            <a:r>
              <a:rPr lang="en-US" dirty="0"/>
              <a:t>-</a:t>
            </a:r>
            <a:r>
              <a:rPr lang="en-US" b="1" dirty="0"/>
              <a:t>function</a:t>
            </a:r>
            <a:r>
              <a:rPr lang="en-US" dirty="0"/>
              <a:t> matching at the utterance-type level.</a:t>
            </a:r>
            <a:endParaRPr lang="tr-TR" dirty="0"/>
          </a:p>
        </p:txBody>
      </p:sp>
    </p:spTree>
    <p:extLst>
      <p:ext uri="{BB962C8B-B14F-4D97-AF65-F5344CB8AC3E}">
        <p14:creationId xmlns:p14="http://schemas.microsoft.com/office/powerpoint/2010/main" val="830880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The</a:t>
            </a:r>
            <a:r>
              <a:rPr lang="tr-TR" dirty="0"/>
              <a:t> </a:t>
            </a:r>
            <a:r>
              <a:rPr lang="tr-TR" dirty="0" err="1"/>
              <a:t>Situated</a:t>
            </a:r>
            <a:r>
              <a:rPr lang="tr-TR" dirty="0"/>
              <a:t> </a:t>
            </a:r>
            <a:r>
              <a:rPr lang="tr-TR" dirty="0" err="1"/>
              <a:t>Meaning</a:t>
            </a:r>
            <a:r>
              <a:rPr lang="tr-TR" dirty="0"/>
              <a:t> </a:t>
            </a:r>
            <a:r>
              <a:rPr lang="tr-TR" dirty="0" err="1"/>
              <a:t>Task</a:t>
            </a:r>
            <a:r>
              <a:rPr lang="tr-TR" dirty="0"/>
              <a:t> </a:t>
            </a:r>
          </a:p>
        </p:txBody>
      </p:sp>
      <p:sp>
        <p:nvSpPr>
          <p:cNvPr id="3" name="İçerik Yer Tutucusu 2"/>
          <p:cNvSpPr>
            <a:spLocks noGrp="1"/>
          </p:cNvSpPr>
          <p:nvPr>
            <p:ph idx="1"/>
          </p:nvPr>
        </p:nvSpPr>
        <p:spPr/>
        <p:txBody>
          <a:bodyPr/>
          <a:lstStyle/>
          <a:p>
            <a:r>
              <a:rPr lang="tr-TR" dirty="0" smtClean="0"/>
              <a:t>P</a:t>
            </a:r>
            <a:r>
              <a:rPr lang="en-US" dirty="0" smtClean="0"/>
              <a:t>articular </a:t>
            </a:r>
            <a:r>
              <a:rPr lang="en-US" dirty="0"/>
              <a:t>language forms take on </a:t>
            </a:r>
            <a:r>
              <a:rPr lang="en-US" dirty="0" smtClean="0"/>
              <a:t>situated </a:t>
            </a:r>
            <a:r>
              <a:rPr lang="en-US" dirty="0"/>
              <a:t>meanings in </a:t>
            </a:r>
            <a:r>
              <a:rPr lang="en-US" dirty="0" smtClean="0"/>
              <a:t>speciﬁc </a:t>
            </a:r>
            <a:r>
              <a:rPr lang="en-US" dirty="0"/>
              <a:t>different contexts of use. </a:t>
            </a:r>
            <a:endParaRPr lang="tr-TR" dirty="0" smtClean="0"/>
          </a:p>
          <a:p>
            <a:endParaRPr lang="tr-TR" dirty="0"/>
          </a:p>
          <a:p>
            <a:r>
              <a:rPr lang="tr-TR" i="1" dirty="0" smtClean="0"/>
              <a:t>C</a:t>
            </a:r>
            <a:r>
              <a:rPr lang="en-US" i="1" dirty="0" err="1" smtClean="0"/>
              <a:t>ontext</a:t>
            </a:r>
            <a:r>
              <a:rPr lang="tr-TR" dirty="0" smtClean="0"/>
              <a:t>, </a:t>
            </a:r>
            <a:r>
              <a:rPr lang="en-US" dirty="0" smtClean="0"/>
              <a:t>determine</a:t>
            </a:r>
            <a:r>
              <a:rPr lang="tr-TR" dirty="0" smtClean="0"/>
              <a:t>s</a:t>
            </a:r>
            <a:r>
              <a:rPr lang="en-US" dirty="0" smtClean="0"/>
              <a:t> </a:t>
            </a:r>
            <a:r>
              <a:rPr lang="en-US" dirty="0"/>
              <a:t>what the word means in any situated </a:t>
            </a:r>
            <a:r>
              <a:rPr lang="en-US" dirty="0" smtClean="0"/>
              <a:t>way</a:t>
            </a:r>
            <a:r>
              <a:rPr lang="tr-TR" dirty="0" smtClean="0"/>
              <a:t>.</a:t>
            </a:r>
            <a:endParaRPr lang="tr-TR" dirty="0"/>
          </a:p>
        </p:txBody>
      </p:sp>
    </p:spTree>
    <p:extLst>
      <p:ext uri="{BB962C8B-B14F-4D97-AF65-F5344CB8AC3E}">
        <p14:creationId xmlns:p14="http://schemas.microsoft.com/office/powerpoint/2010/main" val="2430627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700808"/>
            <a:ext cx="8928992" cy="4425355"/>
          </a:xfrm>
        </p:spPr>
        <p:txBody>
          <a:bodyPr>
            <a:normAutofit/>
          </a:bodyPr>
          <a:lstStyle/>
          <a:p>
            <a:pPr marL="0" indent="0">
              <a:buNone/>
            </a:pPr>
            <a:r>
              <a:rPr lang="en-US" dirty="0"/>
              <a:t> </a:t>
            </a:r>
            <a:r>
              <a:rPr lang="tr-TR" dirty="0" err="1" smtClean="0"/>
              <a:t>The</a:t>
            </a:r>
            <a:r>
              <a:rPr lang="tr-TR" dirty="0" smtClean="0"/>
              <a:t> </a:t>
            </a:r>
            <a:r>
              <a:rPr lang="tr-TR" dirty="0" err="1" smtClean="0"/>
              <a:t>word</a:t>
            </a:r>
            <a:r>
              <a:rPr lang="tr-TR" dirty="0" smtClean="0"/>
              <a:t> :</a:t>
            </a:r>
            <a:r>
              <a:rPr lang="en-US" dirty="0" smtClean="0"/>
              <a:t>“privileged</a:t>
            </a:r>
            <a:r>
              <a:rPr lang="en-US" dirty="0"/>
              <a:t>” might </a:t>
            </a:r>
            <a:r>
              <a:rPr lang="en-US" dirty="0" smtClean="0"/>
              <a:t>mean</a:t>
            </a:r>
            <a:r>
              <a:rPr lang="tr-TR" dirty="0" smtClean="0"/>
              <a:t>:</a:t>
            </a:r>
          </a:p>
          <a:p>
            <a:pPr marL="0" indent="0">
              <a:buNone/>
            </a:pPr>
            <a:r>
              <a:rPr lang="tr-TR" sz="2800" dirty="0"/>
              <a:t> </a:t>
            </a:r>
            <a:r>
              <a:rPr lang="tr-TR" sz="2800" dirty="0" smtClean="0"/>
              <a:t>                                                </a:t>
            </a:r>
            <a:r>
              <a:rPr lang="en-US" sz="2800" dirty="0" smtClean="0"/>
              <a:t>“</a:t>
            </a:r>
            <a:r>
              <a:rPr lang="en-US" sz="2800" dirty="0"/>
              <a:t>rich,” </a:t>
            </a:r>
            <a:endParaRPr lang="tr-TR" sz="2800" dirty="0" smtClean="0"/>
          </a:p>
          <a:p>
            <a:pPr marL="0" indent="0">
              <a:buNone/>
            </a:pPr>
            <a:r>
              <a:rPr lang="tr-TR" sz="2800" dirty="0"/>
              <a:t> </a:t>
            </a:r>
            <a:r>
              <a:rPr lang="tr-TR" sz="2800" dirty="0" smtClean="0"/>
              <a:t>                                                 </a:t>
            </a:r>
            <a:r>
              <a:rPr lang="en-US" sz="2800" dirty="0" smtClean="0"/>
              <a:t>“</a:t>
            </a:r>
            <a:r>
              <a:rPr lang="en-US" sz="2800" dirty="0"/>
              <a:t>educated” </a:t>
            </a:r>
            <a:endParaRPr lang="tr-TR" sz="2800" dirty="0" smtClean="0"/>
          </a:p>
          <a:p>
            <a:pPr marL="0" indent="0">
              <a:buNone/>
            </a:pPr>
            <a:r>
              <a:rPr lang="tr-TR" sz="2800" dirty="0"/>
              <a:t> </a:t>
            </a:r>
            <a:r>
              <a:rPr lang="tr-TR" sz="2800" dirty="0" smtClean="0"/>
              <a:t>                                             </a:t>
            </a:r>
            <a:r>
              <a:rPr lang="tr-TR" sz="2800" dirty="0"/>
              <a:t> </a:t>
            </a:r>
            <a:r>
              <a:rPr lang="tr-TR" sz="2800" dirty="0" smtClean="0"/>
              <a:t>  </a:t>
            </a:r>
            <a:r>
              <a:rPr lang="en-US" sz="2800" dirty="0" smtClean="0"/>
              <a:t> </a:t>
            </a:r>
            <a:r>
              <a:rPr lang="en-US" sz="2800" dirty="0"/>
              <a:t>“cultured” </a:t>
            </a:r>
            <a:endParaRPr lang="tr-TR" sz="2800" dirty="0" smtClean="0"/>
          </a:p>
          <a:p>
            <a:pPr marL="0" indent="0">
              <a:buNone/>
            </a:pPr>
            <a:r>
              <a:rPr lang="tr-TR" sz="2800" dirty="0" smtClean="0"/>
              <a:t>                                              </a:t>
            </a:r>
            <a:r>
              <a:rPr lang="en-US" sz="2800" dirty="0" smtClean="0"/>
              <a:t> </a:t>
            </a:r>
            <a:r>
              <a:rPr lang="tr-TR" sz="2800" dirty="0" smtClean="0"/>
              <a:t>   </a:t>
            </a:r>
            <a:r>
              <a:rPr lang="en-US" sz="2800" dirty="0" smtClean="0"/>
              <a:t>“</a:t>
            </a:r>
            <a:r>
              <a:rPr lang="en-US" sz="2800" dirty="0"/>
              <a:t>politically connected” </a:t>
            </a:r>
            <a:endParaRPr lang="tr-TR" sz="2800" dirty="0"/>
          </a:p>
          <a:p>
            <a:pPr marL="0" indent="0">
              <a:buNone/>
            </a:pPr>
            <a:r>
              <a:rPr lang="tr-TR" sz="2800" dirty="0" smtClean="0"/>
              <a:t>                                        </a:t>
            </a:r>
            <a:r>
              <a:rPr lang="en-US" sz="2800" dirty="0" smtClean="0"/>
              <a:t>“born </a:t>
            </a:r>
            <a:r>
              <a:rPr lang="en-US" sz="2800" dirty="0"/>
              <a:t>into a family with high </a:t>
            </a:r>
            <a:r>
              <a:rPr lang="en-US" sz="2800" dirty="0" smtClean="0"/>
              <a:t>status</a:t>
            </a:r>
            <a:r>
              <a:rPr lang="en-US" dirty="0" smtClean="0"/>
              <a:t>”</a:t>
            </a:r>
            <a:endParaRPr lang="tr-TR" dirty="0"/>
          </a:p>
        </p:txBody>
      </p:sp>
    </p:spTree>
    <p:extLst>
      <p:ext uri="{BB962C8B-B14F-4D97-AF65-F5344CB8AC3E}">
        <p14:creationId xmlns:p14="http://schemas.microsoft.com/office/powerpoint/2010/main" val="1722859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600200"/>
            <a:ext cx="8435280" cy="4525963"/>
          </a:xfrm>
        </p:spPr>
        <p:txBody>
          <a:bodyPr/>
          <a:lstStyle/>
          <a:p>
            <a:r>
              <a:rPr lang="tr-TR" dirty="0" smtClean="0"/>
              <a:t>Analysis of </a:t>
            </a:r>
            <a:r>
              <a:rPr lang="tr-TR" dirty="0" err="1" smtClean="0"/>
              <a:t>the</a:t>
            </a:r>
            <a:r>
              <a:rPr lang="tr-TR" dirty="0" smtClean="0"/>
              <a:t> </a:t>
            </a:r>
            <a:r>
              <a:rPr lang="tr-TR" dirty="0" err="1" smtClean="0"/>
              <a:t>situated</a:t>
            </a:r>
            <a:r>
              <a:rPr lang="tr-TR" dirty="0" smtClean="0"/>
              <a:t> </a:t>
            </a:r>
            <a:r>
              <a:rPr lang="tr-TR" dirty="0" err="1" smtClean="0"/>
              <a:t>meaning</a:t>
            </a:r>
            <a:r>
              <a:rPr lang="tr-TR" dirty="0" smtClean="0"/>
              <a:t> </a:t>
            </a:r>
            <a:r>
              <a:rPr lang="en-US" dirty="0" smtClean="0"/>
              <a:t>require</a:t>
            </a:r>
            <a:r>
              <a:rPr lang="tr-TR" dirty="0" smtClean="0"/>
              <a:t>s</a:t>
            </a:r>
            <a:r>
              <a:rPr lang="en-US" dirty="0" smtClean="0"/>
              <a:t> </a:t>
            </a:r>
            <a:r>
              <a:rPr lang="en-US" dirty="0"/>
              <a:t>a close study of some of the relevant contexts within which that text is </a:t>
            </a:r>
            <a:r>
              <a:rPr lang="en-US" dirty="0" smtClean="0"/>
              <a:t>placed</a:t>
            </a:r>
            <a:r>
              <a:rPr lang="tr-TR" dirty="0" smtClean="0"/>
              <a:t>.</a:t>
            </a:r>
            <a:endParaRPr lang="tr-TR" dirty="0"/>
          </a:p>
        </p:txBody>
      </p:sp>
    </p:spTree>
    <p:extLst>
      <p:ext uri="{BB962C8B-B14F-4D97-AF65-F5344CB8AC3E}">
        <p14:creationId xmlns:p14="http://schemas.microsoft.com/office/powerpoint/2010/main" val="326000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smtClean="0"/>
              <a:t>Critical discourse analysis is </a:t>
            </a:r>
            <a:r>
              <a:rPr lang="en-US" u="sng" dirty="0" smtClean="0"/>
              <a:t>a problem-oriented </a:t>
            </a:r>
            <a:r>
              <a:rPr lang="en-US" dirty="0" smtClean="0"/>
              <a:t>and </a:t>
            </a:r>
            <a:r>
              <a:rPr lang="en-US" dirty="0" err="1" smtClean="0"/>
              <a:t>transdisciplinary</a:t>
            </a:r>
            <a:r>
              <a:rPr lang="en-US" dirty="0" smtClean="0"/>
              <a:t> set of theories and methods</a:t>
            </a:r>
            <a:r>
              <a:rPr lang="tr-TR" dirty="0" smtClean="0"/>
              <a:t>. </a:t>
            </a:r>
            <a:r>
              <a:rPr lang="en-US" dirty="0" smtClean="0"/>
              <a:t> </a:t>
            </a:r>
            <a:endParaRPr lang="tr-TR" dirty="0"/>
          </a:p>
        </p:txBody>
      </p:sp>
    </p:spTree>
    <p:extLst>
      <p:ext uri="{BB962C8B-B14F-4D97-AF65-F5344CB8AC3E}">
        <p14:creationId xmlns:p14="http://schemas.microsoft.com/office/powerpoint/2010/main" val="459545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err="1" smtClean="0"/>
              <a:t>In</a:t>
            </a:r>
            <a:r>
              <a:rPr lang="tr-TR" sz="3600" dirty="0" smtClean="0"/>
              <a:t> </a:t>
            </a:r>
            <a:r>
              <a:rPr lang="tr-TR" sz="3600" dirty="0" err="1" smtClean="0"/>
              <a:t>order</a:t>
            </a:r>
            <a:r>
              <a:rPr lang="tr-TR" sz="3600" dirty="0" smtClean="0"/>
              <a:t> </a:t>
            </a:r>
            <a:r>
              <a:rPr lang="tr-TR" sz="3600" dirty="0" err="1" smtClean="0"/>
              <a:t>to</a:t>
            </a:r>
            <a:r>
              <a:rPr lang="tr-TR" sz="3600" dirty="0" smtClean="0"/>
              <a:t> </a:t>
            </a:r>
            <a:r>
              <a:rPr lang="tr-TR" sz="3600" dirty="0" err="1" smtClean="0"/>
              <a:t>analyze</a:t>
            </a:r>
            <a:r>
              <a:rPr lang="tr-TR" sz="3600" dirty="0" smtClean="0"/>
              <a:t> </a:t>
            </a:r>
            <a:r>
              <a:rPr lang="tr-TR" sz="3600" dirty="0" err="1" smtClean="0"/>
              <a:t>the</a:t>
            </a:r>
            <a:r>
              <a:rPr lang="tr-TR" sz="3600" dirty="0" smtClean="0"/>
              <a:t> </a:t>
            </a:r>
            <a:r>
              <a:rPr lang="tr-TR" sz="3600" dirty="0" err="1" smtClean="0"/>
              <a:t>situated</a:t>
            </a:r>
            <a:r>
              <a:rPr lang="tr-TR" sz="3600" dirty="0" smtClean="0"/>
              <a:t> </a:t>
            </a:r>
            <a:r>
              <a:rPr lang="tr-TR" sz="3600" dirty="0" err="1" smtClean="0"/>
              <a:t>meaning</a:t>
            </a:r>
            <a:r>
              <a:rPr lang="tr-TR" sz="3600" dirty="0" smtClean="0"/>
              <a:t> in </a:t>
            </a:r>
            <a:r>
              <a:rPr lang="tr-TR" sz="3600" dirty="0" err="1" smtClean="0"/>
              <a:t>Gagnon’s</a:t>
            </a:r>
            <a:r>
              <a:rPr lang="tr-TR" sz="3600" dirty="0" smtClean="0"/>
              <a:t> </a:t>
            </a:r>
            <a:r>
              <a:rPr lang="tr-TR" sz="3600" dirty="0" err="1" smtClean="0"/>
              <a:t>claim</a:t>
            </a:r>
            <a:r>
              <a:rPr lang="tr-TR" sz="3600" dirty="0" smtClean="0"/>
              <a:t> :</a:t>
            </a:r>
            <a:endParaRPr lang="tr-TR" sz="3600" dirty="0"/>
          </a:p>
        </p:txBody>
      </p:sp>
      <p:sp>
        <p:nvSpPr>
          <p:cNvPr id="3" name="İçerik Yer Tutucusu 2"/>
          <p:cNvSpPr>
            <a:spLocks noGrp="1"/>
          </p:cNvSpPr>
          <p:nvPr>
            <p:ph idx="1"/>
          </p:nvPr>
        </p:nvSpPr>
        <p:spPr>
          <a:xfrm>
            <a:off x="251520" y="2060848"/>
            <a:ext cx="8784976" cy="4065315"/>
          </a:xfrm>
        </p:spPr>
        <p:txBody>
          <a:bodyPr/>
          <a:lstStyle/>
          <a:p>
            <a:pPr marL="0" indent="0">
              <a:buNone/>
            </a:pPr>
            <a:r>
              <a:rPr lang="tr-TR" dirty="0" err="1" smtClean="0"/>
              <a:t>We</a:t>
            </a:r>
            <a:r>
              <a:rPr lang="tr-TR" dirty="0" smtClean="0"/>
              <a:t> </a:t>
            </a:r>
            <a:r>
              <a:rPr lang="tr-TR" dirty="0" err="1" smtClean="0"/>
              <a:t>might</a:t>
            </a:r>
            <a:r>
              <a:rPr lang="tr-TR" dirty="0" smtClean="0"/>
              <a:t> </a:t>
            </a:r>
            <a:r>
              <a:rPr lang="tr-TR" dirty="0" err="1" smtClean="0"/>
              <a:t>need</a:t>
            </a:r>
            <a:r>
              <a:rPr lang="tr-TR" dirty="0" smtClean="0"/>
              <a:t> </a:t>
            </a:r>
            <a:r>
              <a:rPr lang="tr-TR" dirty="0" err="1" smtClean="0"/>
              <a:t>to</a:t>
            </a:r>
            <a:r>
              <a:rPr lang="tr-TR" dirty="0" smtClean="0"/>
              <a:t> </a:t>
            </a:r>
            <a:r>
              <a:rPr lang="tr-TR" dirty="0" err="1" smtClean="0"/>
              <a:t>study</a:t>
            </a:r>
            <a:r>
              <a:rPr lang="tr-TR" dirty="0" smtClean="0"/>
              <a:t> :</a:t>
            </a:r>
          </a:p>
          <a:p>
            <a:pPr marL="0" indent="0">
              <a:buNone/>
            </a:pPr>
            <a:r>
              <a:rPr lang="tr-TR" sz="2800" dirty="0" smtClean="0"/>
              <a:t>             -  </a:t>
            </a:r>
            <a:r>
              <a:rPr lang="en-US" sz="2800" dirty="0" smtClean="0"/>
              <a:t>other </a:t>
            </a:r>
            <a:r>
              <a:rPr lang="en-US" sz="2800" dirty="0"/>
              <a:t>texts related to </a:t>
            </a:r>
            <a:r>
              <a:rPr lang="en-US" sz="2800" dirty="0" smtClean="0"/>
              <a:t>Gagnon’s</a:t>
            </a:r>
            <a:r>
              <a:rPr lang="tr-TR" sz="2800" dirty="0" smtClean="0"/>
              <a:t>.</a:t>
            </a:r>
          </a:p>
          <a:p>
            <a:pPr marL="0" indent="0">
              <a:buNone/>
            </a:pPr>
            <a:r>
              <a:rPr lang="tr-TR" sz="2800" dirty="0"/>
              <a:t> </a:t>
            </a:r>
            <a:r>
              <a:rPr lang="tr-TR" sz="2800" dirty="0" smtClean="0"/>
              <a:t>            -  </a:t>
            </a:r>
            <a:r>
              <a:rPr lang="en-US" sz="2800" dirty="0" smtClean="0"/>
              <a:t>debates </a:t>
            </a:r>
            <a:r>
              <a:rPr lang="en-US" sz="2800" dirty="0"/>
              <a:t>among different types </a:t>
            </a:r>
            <a:r>
              <a:rPr lang="en-US" sz="2800" dirty="0" smtClean="0"/>
              <a:t>of historians</a:t>
            </a:r>
            <a:endParaRPr lang="tr-TR" sz="2800" dirty="0" smtClean="0"/>
          </a:p>
          <a:p>
            <a:pPr marL="0" indent="0">
              <a:buNone/>
            </a:pPr>
            <a:r>
              <a:rPr lang="tr-TR" sz="2800" dirty="0"/>
              <a:t> </a:t>
            </a:r>
            <a:r>
              <a:rPr lang="tr-TR" sz="2800" dirty="0" smtClean="0"/>
              <a:t>           -   </a:t>
            </a:r>
            <a:r>
              <a:rPr lang="en-US" sz="2800" dirty="0" smtClean="0"/>
              <a:t>these </a:t>
            </a:r>
            <a:r>
              <a:rPr lang="en-US" sz="2800" dirty="0"/>
              <a:t>debates historically across time</a:t>
            </a:r>
          </a:p>
          <a:p>
            <a:pPr marL="0" indent="0">
              <a:buNone/>
            </a:pPr>
            <a:endParaRPr lang="tr-TR" sz="2800" dirty="0"/>
          </a:p>
        </p:txBody>
      </p:sp>
    </p:spTree>
    <p:extLst>
      <p:ext uri="{BB962C8B-B14F-4D97-AF65-F5344CB8AC3E}">
        <p14:creationId xmlns:p14="http://schemas.microsoft.com/office/powerpoint/2010/main" val="674152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issue of validity for analyses of situated meaning is quite different than the issue of validity for analyses of utterance-type </a:t>
            </a:r>
            <a:r>
              <a:rPr lang="en-US" dirty="0" smtClean="0"/>
              <a:t>meanings</a:t>
            </a:r>
            <a:r>
              <a:rPr lang="tr-TR" dirty="0" smtClean="0"/>
              <a:t> (</a:t>
            </a:r>
            <a:r>
              <a:rPr lang="tr-TR" dirty="0" err="1" smtClean="0"/>
              <a:t>Gee</a:t>
            </a:r>
            <a:r>
              <a:rPr lang="tr-TR" dirty="0" smtClean="0"/>
              <a:t>, 2005).</a:t>
            </a:r>
            <a:endParaRPr lang="tr-TR" dirty="0"/>
          </a:p>
        </p:txBody>
      </p:sp>
    </p:spTree>
    <p:extLst>
      <p:ext uri="{BB962C8B-B14F-4D97-AF65-F5344CB8AC3E}">
        <p14:creationId xmlns:p14="http://schemas.microsoft.com/office/powerpoint/2010/main" val="3380342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The</a:t>
            </a:r>
            <a:r>
              <a:rPr lang="tr-TR" dirty="0"/>
              <a:t> </a:t>
            </a:r>
            <a:r>
              <a:rPr lang="tr-TR" dirty="0" err="1"/>
              <a:t>Frame</a:t>
            </a:r>
            <a:r>
              <a:rPr lang="tr-TR" dirty="0"/>
              <a:t> Problem</a:t>
            </a:r>
          </a:p>
        </p:txBody>
      </p:sp>
      <p:sp>
        <p:nvSpPr>
          <p:cNvPr id="3" name="İçerik Yer Tutucusu 2"/>
          <p:cNvSpPr>
            <a:spLocks noGrp="1"/>
          </p:cNvSpPr>
          <p:nvPr>
            <p:ph idx="1"/>
          </p:nvPr>
        </p:nvSpPr>
        <p:spPr/>
        <p:txBody>
          <a:bodyPr/>
          <a:lstStyle/>
          <a:p>
            <a:r>
              <a:rPr lang="en-US" dirty="0"/>
              <a:t> </a:t>
            </a:r>
            <a:r>
              <a:rPr lang="en-US" dirty="0" smtClean="0"/>
              <a:t>Context</a:t>
            </a:r>
            <a:r>
              <a:rPr lang="tr-TR" dirty="0" smtClean="0"/>
              <a:t> </a:t>
            </a:r>
            <a:r>
              <a:rPr lang="en-US" dirty="0" smtClean="0"/>
              <a:t>is indeﬁnitely </a:t>
            </a:r>
            <a:r>
              <a:rPr lang="en-US" dirty="0"/>
              <a:t>large, ranging from local matters </a:t>
            </a:r>
            <a:r>
              <a:rPr lang="en-US" dirty="0" smtClean="0"/>
              <a:t>to </a:t>
            </a:r>
            <a:r>
              <a:rPr lang="en-US" dirty="0"/>
              <a:t>historical, institutional, and cultural </a:t>
            </a:r>
            <a:r>
              <a:rPr lang="en-US" dirty="0" smtClean="0"/>
              <a:t>settings</a:t>
            </a:r>
            <a:r>
              <a:rPr lang="tr-TR" dirty="0" smtClean="0"/>
              <a:t>.</a:t>
            </a:r>
          </a:p>
          <a:p>
            <a:endParaRPr lang="tr-TR" dirty="0"/>
          </a:p>
          <a:p>
            <a:r>
              <a:rPr lang="en-US" dirty="0"/>
              <a:t> Where do we cut off consideration of context?</a:t>
            </a:r>
            <a:endParaRPr lang="tr-TR" dirty="0"/>
          </a:p>
        </p:txBody>
      </p:sp>
    </p:spTree>
    <p:extLst>
      <p:ext uri="{BB962C8B-B14F-4D97-AF65-F5344CB8AC3E}">
        <p14:creationId xmlns:p14="http://schemas.microsoft.com/office/powerpoint/2010/main" val="2286282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t>
            </a:r>
            <a:r>
              <a:rPr lang="tr-TR" dirty="0" err="1" smtClean="0"/>
              <a:t>Context</a:t>
            </a:r>
            <a:r>
              <a:rPr lang="tr-TR" dirty="0" smtClean="0"/>
              <a:t> of an </a:t>
            </a:r>
            <a:r>
              <a:rPr lang="tr-TR" dirty="0" err="1" smtClean="0"/>
              <a:t>utterance</a:t>
            </a:r>
            <a:r>
              <a:rPr lang="tr-TR" dirty="0" smtClean="0"/>
              <a:t> </a:t>
            </a:r>
            <a:r>
              <a:rPr lang="tr-TR" dirty="0" err="1" smtClean="0"/>
              <a:t>described</a:t>
            </a:r>
            <a:r>
              <a:rPr lang="tr-TR" dirty="0"/>
              <a:t> in </a:t>
            </a:r>
            <a:r>
              <a:rPr lang="tr-TR" dirty="0" err="1"/>
              <a:t>example</a:t>
            </a:r>
            <a:r>
              <a:rPr lang="tr-TR" dirty="0"/>
              <a:t> 1 </a:t>
            </a:r>
            <a:r>
              <a:rPr lang="tr-TR" dirty="0" err="1" smtClean="0"/>
              <a:t>below</a:t>
            </a:r>
            <a:r>
              <a:rPr lang="tr-TR" dirty="0" smtClean="0"/>
              <a:t>:</a:t>
            </a:r>
            <a:endParaRPr lang="tr-TR" dirty="0"/>
          </a:p>
        </p:txBody>
      </p:sp>
      <p:sp>
        <p:nvSpPr>
          <p:cNvPr id="3" name="İçerik Yer Tutucusu 2"/>
          <p:cNvSpPr>
            <a:spLocks noGrp="1"/>
          </p:cNvSpPr>
          <p:nvPr>
            <p:ph idx="1"/>
          </p:nvPr>
        </p:nvSpPr>
        <p:spPr>
          <a:xfrm>
            <a:off x="457200" y="1916832"/>
            <a:ext cx="8229600" cy="4209331"/>
          </a:xfrm>
        </p:spPr>
        <p:txBody>
          <a:bodyPr/>
          <a:lstStyle/>
          <a:p>
            <a:pPr marL="0" indent="0">
              <a:buNone/>
            </a:pPr>
            <a:r>
              <a:rPr lang="en-US" dirty="0"/>
              <a:t>“</a:t>
            </a:r>
            <a:r>
              <a:rPr lang="en-US" i="1" dirty="0"/>
              <a:t>Many children die in Africa before they are </a:t>
            </a:r>
            <a:r>
              <a:rPr lang="en-US" i="1" dirty="0" smtClean="0"/>
              <a:t>five </a:t>
            </a:r>
            <a:r>
              <a:rPr lang="en-US" i="1" dirty="0"/>
              <a:t>years old because they get infectious diseases like malaria</a:t>
            </a:r>
            <a:r>
              <a:rPr lang="en-US" i="1" dirty="0" smtClean="0"/>
              <a:t>.</a:t>
            </a:r>
            <a:r>
              <a:rPr lang="tr-TR" dirty="0" smtClean="0"/>
              <a:t>»</a:t>
            </a:r>
            <a:endParaRPr lang="tr-TR" dirty="0"/>
          </a:p>
        </p:txBody>
      </p:sp>
    </p:spTree>
    <p:extLst>
      <p:ext uri="{BB962C8B-B14F-4D97-AF65-F5344CB8AC3E}">
        <p14:creationId xmlns:p14="http://schemas.microsoft.com/office/powerpoint/2010/main" val="101211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dirty="0"/>
              <a:t>T</a:t>
            </a:r>
            <a:r>
              <a:rPr lang="en-US" dirty="0" smtClean="0"/>
              <a:t>he </a:t>
            </a:r>
            <a:r>
              <a:rPr lang="en-US" dirty="0"/>
              <a:t>wider context described </a:t>
            </a:r>
            <a:r>
              <a:rPr lang="tr-TR" dirty="0" smtClean="0"/>
              <a:t>in </a:t>
            </a:r>
            <a:r>
              <a:rPr lang="tr-TR" dirty="0" err="1"/>
              <a:t>e</a:t>
            </a:r>
            <a:r>
              <a:rPr lang="tr-TR" dirty="0" err="1" smtClean="0"/>
              <a:t>xample</a:t>
            </a:r>
            <a:r>
              <a:rPr lang="tr-TR" dirty="0" smtClean="0"/>
              <a:t> 2 </a:t>
            </a:r>
            <a:r>
              <a:rPr lang="tr-TR" dirty="0" err="1" smtClean="0"/>
              <a:t>below</a:t>
            </a:r>
            <a:r>
              <a:rPr lang="tr-TR" dirty="0" smtClean="0"/>
              <a:t>:</a:t>
            </a:r>
            <a:endParaRPr lang="tr-TR" dirty="0"/>
          </a:p>
        </p:txBody>
      </p:sp>
      <p:sp>
        <p:nvSpPr>
          <p:cNvPr id="3" name="İçerik Yer Tutucusu 2"/>
          <p:cNvSpPr>
            <a:spLocks noGrp="1"/>
          </p:cNvSpPr>
          <p:nvPr>
            <p:ph idx="1"/>
          </p:nvPr>
        </p:nvSpPr>
        <p:spPr>
          <a:xfrm>
            <a:off x="323528" y="1700808"/>
            <a:ext cx="8568952" cy="4425355"/>
          </a:xfrm>
        </p:spPr>
        <p:txBody>
          <a:bodyPr>
            <a:normAutofit/>
          </a:bodyPr>
          <a:lstStyle/>
          <a:p>
            <a:pPr marL="0" indent="0" algn="just">
              <a:buNone/>
            </a:pPr>
            <a:r>
              <a:rPr lang="tr-TR" sz="2800" dirty="0" smtClean="0"/>
              <a:t> </a:t>
            </a:r>
            <a:r>
              <a:rPr lang="en-US" sz="2800" i="1" dirty="0" smtClean="0"/>
              <a:t>Malaria</a:t>
            </a:r>
            <a:r>
              <a:rPr lang="en-US" sz="2800" i="1" dirty="0"/>
              <a:t>, an infectious disease, is one of the most severe public health problems worldwide. It is a leading cause of death and disease in many developing countries, where young children and pregnant women are the groups most affected. Worldwide, one death in three is from an infectious or communicable disease. However, almost all these deaths occur in the non-industrialized world. Health inequality effects not just how people live, but often dictates how and at what age they die. </a:t>
            </a:r>
            <a:endParaRPr lang="tr-TR" sz="2800" i="1" dirty="0"/>
          </a:p>
        </p:txBody>
      </p:sp>
    </p:spTree>
    <p:extLst>
      <p:ext uri="{BB962C8B-B14F-4D97-AF65-F5344CB8AC3E}">
        <p14:creationId xmlns:p14="http://schemas.microsoft.com/office/powerpoint/2010/main" val="317718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Social</a:t>
            </a:r>
            <a:r>
              <a:rPr lang="tr-TR" dirty="0" smtClean="0"/>
              <a:t> </a:t>
            </a:r>
            <a:r>
              <a:rPr lang="tr-TR" dirty="0" err="1" smtClean="0"/>
              <a:t>Practices</a:t>
            </a:r>
            <a:r>
              <a:rPr lang="tr-TR" dirty="0" smtClean="0"/>
              <a:t> </a:t>
            </a:r>
            <a:endParaRPr lang="tr-TR" dirty="0"/>
          </a:p>
        </p:txBody>
      </p:sp>
      <p:sp>
        <p:nvSpPr>
          <p:cNvPr id="3" name="İçerik Yer Tutucusu 2"/>
          <p:cNvSpPr>
            <a:spLocks noGrp="1"/>
          </p:cNvSpPr>
          <p:nvPr>
            <p:ph idx="1"/>
          </p:nvPr>
        </p:nvSpPr>
        <p:spPr>
          <a:xfrm>
            <a:off x="179512" y="1600200"/>
            <a:ext cx="8784976" cy="4525963"/>
          </a:xfrm>
        </p:spPr>
        <p:txBody>
          <a:bodyPr/>
          <a:lstStyle/>
          <a:p>
            <a:pPr marL="0" indent="0">
              <a:buNone/>
            </a:pPr>
            <a:r>
              <a:rPr lang="tr-TR" dirty="0" smtClean="0"/>
              <a:t>Critical </a:t>
            </a:r>
            <a:r>
              <a:rPr lang="en-US" dirty="0" smtClean="0"/>
              <a:t>approaches</a:t>
            </a:r>
            <a:r>
              <a:rPr lang="tr-TR" dirty="0" smtClean="0"/>
              <a:t> </a:t>
            </a:r>
            <a:r>
              <a:rPr lang="en-US" dirty="0" smtClean="0"/>
              <a:t>treat </a:t>
            </a:r>
            <a:r>
              <a:rPr lang="en-US" dirty="0"/>
              <a:t>social </a:t>
            </a:r>
            <a:r>
              <a:rPr lang="en-US" dirty="0" smtClean="0"/>
              <a:t>practices</a:t>
            </a:r>
            <a:r>
              <a:rPr lang="tr-TR" dirty="0" smtClean="0"/>
              <a:t> </a:t>
            </a:r>
            <a:r>
              <a:rPr lang="en-US" dirty="0" smtClean="0"/>
              <a:t>in </a:t>
            </a:r>
            <a:r>
              <a:rPr lang="en-US" dirty="0"/>
              <a:t>terms of </a:t>
            </a:r>
            <a:r>
              <a:rPr lang="en-US" u="sng" dirty="0"/>
              <a:t>social </a:t>
            </a:r>
            <a:r>
              <a:rPr lang="en-US" u="sng" dirty="0" smtClean="0"/>
              <a:t>relationships</a:t>
            </a:r>
            <a:r>
              <a:rPr lang="tr-TR" u="sng" dirty="0" smtClean="0"/>
              <a:t>  </a:t>
            </a:r>
            <a:r>
              <a:rPr lang="tr-TR" dirty="0" err="1" smtClean="0"/>
              <a:t>and</a:t>
            </a:r>
            <a:r>
              <a:rPr lang="tr-TR" dirty="0" smtClean="0"/>
              <a:t> </a:t>
            </a:r>
            <a:r>
              <a:rPr lang="en-US" u="sng" dirty="0" smtClean="0"/>
              <a:t>their </a:t>
            </a:r>
            <a:r>
              <a:rPr lang="en-US" u="sng" dirty="0"/>
              <a:t>implications </a:t>
            </a:r>
            <a:r>
              <a:rPr lang="en-US" dirty="0"/>
              <a:t>for </a:t>
            </a:r>
            <a:r>
              <a:rPr lang="en-US" dirty="0" smtClean="0"/>
              <a:t>things like</a:t>
            </a:r>
            <a:r>
              <a:rPr lang="tr-TR" dirty="0" smtClean="0"/>
              <a:t>:</a:t>
            </a:r>
          </a:p>
          <a:p>
            <a:pPr marL="0" indent="0">
              <a:buNone/>
            </a:pPr>
            <a:r>
              <a:rPr lang="tr-TR" dirty="0" smtClean="0"/>
              <a:t>            -</a:t>
            </a:r>
            <a:r>
              <a:rPr lang="en-US" dirty="0" smtClean="0"/>
              <a:t>status</a:t>
            </a:r>
            <a:endParaRPr lang="tr-TR" dirty="0" smtClean="0"/>
          </a:p>
          <a:p>
            <a:pPr marL="0" indent="0">
              <a:buNone/>
            </a:pPr>
            <a:r>
              <a:rPr lang="tr-TR" dirty="0"/>
              <a:t> </a:t>
            </a:r>
            <a:r>
              <a:rPr lang="tr-TR" dirty="0" smtClean="0"/>
              <a:t>           -</a:t>
            </a:r>
            <a:r>
              <a:rPr lang="en-US" dirty="0" smtClean="0"/>
              <a:t>solidarity</a:t>
            </a:r>
            <a:endParaRPr lang="tr-TR" dirty="0" smtClean="0"/>
          </a:p>
          <a:p>
            <a:pPr marL="0" indent="0">
              <a:buNone/>
            </a:pPr>
            <a:r>
              <a:rPr lang="tr-TR" dirty="0"/>
              <a:t> </a:t>
            </a:r>
            <a:r>
              <a:rPr lang="tr-TR" dirty="0" smtClean="0"/>
              <a:t>          </a:t>
            </a:r>
            <a:r>
              <a:rPr lang="en-US" dirty="0" smtClean="0"/>
              <a:t> </a:t>
            </a:r>
            <a:r>
              <a:rPr lang="tr-TR" dirty="0" smtClean="0"/>
              <a:t>-</a:t>
            </a:r>
            <a:r>
              <a:rPr lang="en-US" dirty="0" smtClean="0"/>
              <a:t>the </a:t>
            </a:r>
            <a:r>
              <a:rPr lang="en-US" dirty="0"/>
              <a:t>distribution of social goods, </a:t>
            </a:r>
            <a:r>
              <a:rPr lang="en-US" dirty="0" smtClean="0"/>
              <a:t>and</a:t>
            </a:r>
            <a:r>
              <a:rPr lang="tr-TR" dirty="0"/>
              <a:t> </a:t>
            </a:r>
            <a:r>
              <a:rPr lang="tr-TR" dirty="0" err="1"/>
              <a:t>power</a:t>
            </a:r>
            <a:r>
              <a:rPr lang="tr-TR" dirty="0"/>
              <a:t>. </a:t>
            </a:r>
          </a:p>
          <a:p>
            <a:pPr marL="0" indent="0">
              <a:buNone/>
            </a:pPr>
            <a:endParaRPr lang="tr-TR" dirty="0" smtClean="0"/>
          </a:p>
          <a:p>
            <a:pPr marL="0" indent="0">
              <a:buNone/>
            </a:pPr>
            <a:r>
              <a:rPr lang="tr-TR" dirty="0"/>
              <a:t>                      </a:t>
            </a:r>
          </a:p>
        </p:txBody>
      </p:sp>
    </p:spTree>
    <p:extLst>
      <p:ext uri="{BB962C8B-B14F-4D97-AF65-F5344CB8AC3E}">
        <p14:creationId xmlns:p14="http://schemas.microsoft.com/office/powerpoint/2010/main" val="690238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We</a:t>
            </a:r>
            <a:r>
              <a:rPr lang="tr-TR" dirty="0" smtClean="0"/>
              <a:t> </a:t>
            </a:r>
            <a:r>
              <a:rPr lang="tr-TR" dirty="0" err="1" smtClean="0"/>
              <a:t>use</a:t>
            </a:r>
            <a:r>
              <a:rPr lang="tr-TR" dirty="0" smtClean="0"/>
              <a:t> </a:t>
            </a:r>
            <a:r>
              <a:rPr lang="tr-TR" dirty="0" err="1" smtClean="0"/>
              <a:t>language</a:t>
            </a:r>
            <a:r>
              <a:rPr lang="tr-TR" dirty="0" smtClean="0"/>
              <a:t> in </a:t>
            </a:r>
            <a:r>
              <a:rPr lang="tr-TR" dirty="0" err="1" smtClean="0"/>
              <a:t>order</a:t>
            </a:r>
            <a:r>
              <a:rPr lang="tr-TR" dirty="0" smtClean="0"/>
              <a:t> </a:t>
            </a:r>
            <a:r>
              <a:rPr lang="tr-TR" dirty="0" err="1" smtClean="0"/>
              <a:t>to</a:t>
            </a:r>
            <a:r>
              <a:rPr lang="tr-TR" dirty="0" smtClean="0"/>
              <a:t>:</a:t>
            </a:r>
            <a:endParaRPr lang="tr-TR" dirty="0"/>
          </a:p>
        </p:txBody>
      </p:sp>
      <p:sp>
        <p:nvSpPr>
          <p:cNvPr id="3" name="İçerik Yer Tutucusu 2"/>
          <p:cNvSpPr>
            <a:spLocks noGrp="1"/>
          </p:cNvSpPr>
          <p:nvPr>
            <p:ph idx="1"/>
          </p:nvPr>
        </p:nvSpPr>
        <p:spPr>
          <a:xfrm>
            <a:off x="107504" y="1600200"/>
            <a:ext cx="8579296" cy="4525963"/>
          </a:xfrm>
        </p:spPr>
        <p:txBody>
          <a:bodyPr/>
          <a:lstStyle/>
          <a:p>
            <a:pPr marL="0" indent="0">
              <a:buNone/>
            </a:pPr>
            <a:r>
              <a:rPr lang="tr-TR" dirty="0" smtClean="0"/>
              <a:t>1. </a:t>
            </a:r>
            <a:r>
              <a:rPr lang="tr-TR" dirty="0" err="1" smtClean="0"/>
              <a:t>significance</a:t>
            </a:r>
            <a:endParaRPr lang="tr-TR" dirty="0" smtClean="0"/>
          </a:p>
          <a:p>
            <a:pPr marL="0" indent="0">
              <a:buNone/>
            </a:pPr>
            <a:r>
              <a:rPr lang="tr-TR" dirty="0" smtClean="0"/>
              <a:t>2. </a:t>
            </a:r>
            <a:r>
              <a:rPr lang="tr-TR" dirty="0" err="1" smtClean="0"/>
              <a:t>Activities</a:t>
            </a:r>
            <a:r>
              <a:rPr lang="tr-TR" dirty="0" smtClean="0"/>
              <a:t>              </a:t>
            </a:r>
            <a:r>
              <a:rPr lang="tr-TR" dirty="0" err="1" smtClean="0"/>
              <a:t>practices</a:t>
            </a:r>
            <a:r>
              <a:rPr lang="tr-TR" dirty="0" smtClean="0"/>
              <a:t> </a:t>
            </a:r>
          </a:p>
          <a:p>
            <a:pPr marL="0" indent="0">
              <a:buNone/>
            </a:pPr>
            <a:r>
              <a:rPr lang="tr-TR" dirty="0" smtClean="0"/>
              <a:t>3. </a:t>
            </a:r>
            <a:r>
              <a:rPr lang="tr-TR" dirty="0" err="1" smtClean="0"/>
              <a:t>Identities</a:t>
            </a:r>
            <a:endParaRPr lang="tr-TR" dirty="0" smtClean="0"/>
          </a:p>
          <a:p>
            <a:pPr marL="0" indent="0">
              <a:buNone/>
            </a:pPr>
            <a:r>
              <a:rPr lang="tr-TR" dirty="0" smtClean="0"/>
              <a:t>4. </a:t>
            </a:r>
            <a:r>
              <a:rPr lang="tr-TR" dirty="0" err="1" smtClean="0"/>
              <a:t>Relationships</a:t>
            </a:r>
            <a:endParaRPr lang="tr-TR" dirty="0" smtClean="0"/>
          </a:p>
          <a:p>
            <a:pPr marL="0" indent="0">
              <a:buNone/>
            </a:pPr>
            <a:r>
              <a:rPr lang="tr-TR" dirty="0" smtClean="0"/>
              <a:t>5. </a:t>
            </a:r>
            <a:r>
              <a:rPr lang="tr-TR" dirty="0" err="1" smtClean="0"/>
              <a:t>Politics</a:t>
            </a:r>
            <a:r>
              <a:rPr lang="tr-TR" dirty="0" smtClean="0"/>
              <a:t>                 </a:t>
            </a:r>
            <a:r>
              <a:rPr lang="tr-TR" dirty="0" err="1" smtClean="0"/>
              <a:t>the</a:t>
            </a:r>
            <a:r>
              <a:rPr lang="tr-TR" dirty="0" smtClean="0"/>
              <a:t> </a:t>
            </a:r>
            <a:r>
              <a:rPr lang="tr-TR" dirty="0" err="1" smtClean="0"/>
              <a:t>distribution</a:t>
            </a:r>
            <a:r>
              <a:rPr lang="tr-TR" dirty="0" smtClean="0"/>
              <a:t> of </a:t>
            </a:r>
            <a:r>
              <a:rPr lang="tr-TR" dirty="0" err="1" smtClean="0"/>
              <a:t>social</a:t>
            </a:r>
            <a:r>
              <a:rPr lang="tr-TR" dirty="0" smtClean="0"/>
              <a:t> </a:t>
            </a:r>
            <a:r>
              <a:rPr lang="tr-TR" dirty="0" err="1" smtClean="0"/>
              <a:t>goods</a:t>
            </a:r>
            <a:endParaRPr lang="tr-TR" dirty="0" smtClean="0"/>
          </a:p>
          <a:p>
            <a:pPr marL="0" indent="0">
              <a:buNone/>
            </a:pPr>
            <a:r>
              <a:rPr lang="tr-TR" dirty="0" smtClean="0"/>
              <a:t>6. </a:t>
            </a:r>
            <a:r>
              <a:rPr lang="tr-TR" dirty="0" err="1" smtClean="0"/>
              <a:t>Connections</a:t>
            </a:r>
            <a:endParaRPr lang="tr-TR" dirty="0" smtClean="0"/>
          </a:p>
          <a:p>
            <a:pPr marL="0" indent="0">
              <a:buNone/>
            </a:pPr>
            <a:r>
              <a:rPr lang="tr-TR" dirty="0" smtClean="0"/>
              <a:t>7. </a:t>
            </a:r>
            <a:r>
              <a:rPr lang="tr-TR" dirty="0" err="1" smtClean="0"/>
              <a:t>Sign</a:t>
            </a:r>
            <a:r>
              <a:rPr lang="tr-TR" dirty="0" smtClean="0"/>
              <a:t> </a:t>
            </a:r>
            <a:r>
              <a:rPr lang="tr-TR" dirty="0" err="1" smtClean="0"/>
              <a:t>systems</a:t>
            </a:r>
            <a:r>
              <a:rPr lang="tr-TR" dirty="0" smtClean="0"/>
              <a:t> </a:t>
            </a:r>
            <a:r>
              <a:rPr lang="tr-TR" dirty="0" err="1" smtClean="0"/>
              <a:t>and</a:t>
            </a:r>
            <a:r>
              <a:rPr lang="tr-TR" dirty="0" smtClean="0"/>
              <a:t> </a:t>
            </a:r>
            <a:r>
              <a:rPr lang="tr-TR" dirty="0" err="1" smtClean="0"/>
              <a:t>knowledge</a:t>
            </a:r>
            <a:endParaRPr lang="tr-TR" dirty="0"/>
          </a:p>
        </p:txBody>
      </p:sp>
      <p:sp>
        <p:nvSpPr>
          <p:cNvPr id="4" name="Sağ Ok 3"/>
          <p:cNvSpPr/>
          <p:nvPr/>
        </p:nvSpPr>
        <p:spPr>
          <a:xfrm>
            <a:off x="2230985" y="2367429"/>
            <a:ext cx="978408" cy="3437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9237" y="4077072"/>
            <a:ext cx="1011237"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9120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124744"/>
            <a:ext cx="8363272" cy="5001419"/>
          </a:xfrm>
        </p:spPr>
        <p:txBody>
          <a:bodyPr/>
          <a:lstStyle/>
          <a:p>
            <a:r>
              <a:rPr lang="en-US" dirty="0" smtClean="0"/>
              <a:t>CDA </a:t>
            </a:r>
            <a:r>
              <a:rPr lang="tr-TR" dirty="0" err="1" smtClean="0"/>
              <a:t>offers</a:t>
            </a:r>
            <a:r>
              <a:rPr lang="tr-TR" dirty="0" smtClean="0"/>
              <a:t> </a:t>
            </a:r>
            <a:r>
              <a:rPr lang="tr-TR" dirty="0" err="1" smtClean="0"/>
              <a:t>insights</a:t>
            </a:r>
            <a:r>
              <a:rPr lang="tr-TR" dirty="0" smtClean="0"/>
              <a:t> </a:t>
            </a:r>
            <a:r>
              <a:rPr lang="tr-TR" dirty="0" err="1" smtClean="0"/>
              <a:t>into</a:t>
            </a:r>
            <a:r>
              <a:rPr lang="tr-TR" dirty="0" smtClean="0"/>
              <a:t> </a:t>
            </a:r>
            <a:r>
              <a:rPr lang="en-US" dirty="0" smtClean="0"/>
              <a:t>complexity of movement across educational sites, practices, and systems in a world where</a:t>
            </a:r>
            <a:r>
              <a:rPr lang="tr-TR" dirty="0" smtClean="0"/>
              <a:t>:</a:t>
            </a:r>
          </a:p>
          <a:p>
            <a:pPr marL="0" indent="0">
              <a:buNone/>
            </a:pPr>
            <a:r>
              <a:rPr lang="tr-TR" dirty="0" smtClean="0"/>
              <a:t>                           </a:t>
            </a:r>
            <a:r>
              <a:rPr lang="en-US" dirty="0" smtClean="0"/>
              <a:t> </a:t>
            </a:r>
            <a:r>
              <a:rPr lang="tr-TR" dirty="0" smtClean="0"/>
              <a:t>‘</a:t>
            </a:r>
            <a:r>
              <a:rPr lang="en-US" i="1" dirty="0" smtClean="0"/>
              <a:t>inequalities</a:t>
            </a:r>
            <a:r>
              <a:rPr lang="en-US" dirty="0" smtClean="0"/>
              <a:t> are global in scope</a:t>
            </a:r>
            <a:r>
              <a:rPr lang="tr-TR" dirty="0" smtClean="0"/>
              <a:t>.’</a:t>
            </a:r>
            <a:endParaRPr lang="tr-TR" dirty="0"/>
          </a:p>
        </p:txBody>
      </p:sp>
    </p:spTree>
    <p:extLst>
      <p:ext uri="{BB962C8B-B14F-4D97-AF65-F5344CB8AC3E}">
        <p14:creationId xmlns:p14="http://schemas.microsoft.com/office/powerpoint/2010/main" val="2278835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US" i="1" dirty="0" smtClean="0"/>
              <a:t>Power</a:t>
            </a:r>
            <a:r>
              <a:rPr lang="en-US" dirty="0" smtClean="0"/>
              <a:t> is a central concept in critical discourse studies. </a:t>
            </a:r>
            <a:r>
              <a:rPr lang="tr-TR" dirty="0" smtClean="0"/>
              <a:t> </a:t>
            </a:r>
          </a:p>
        </p:txBody>
      </p:sp>
    </p:spTree>
    <p:extLst>
      <p:ext uri="{BB962C8B-B14F-4D97-AF65-F5344CB8AC3E}">
        <p14:creationId xmlns:p14="http://schemas.microsoft.com/office/powerpoint/2010/main" val="1913385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2476872"/>
          </a:xfrm>
        </p:spPr>
        <p:txBody>
          <a:bodyPr/>
          <a:lstStyle/>
          <a:p>
            <a:pPr marL="0" indent="0">
              <a:buNone/>
            </a:pPr>
            <a:r>
              <a:rPr lang="tr-TR" dirty="0" smtClean="0"/>
              <a:t>                                But WHY?</a:t>
            </a:r>
            <a:endParaRPr lang="tr-TR" dirty="0"/>
          </a:p>
        </p:txBody>
      </p:sp>
    </p:spTree>
    <p:extLst>
      <p:ext uri="{BB962C8B-B14F-4D97-AF65-F5344CB8AC3E}">
        <p14:creationId xmlns:p14="http://schemas.microsoft.com/office/powerpoint/2010/main" val="3285604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err="1" smtClean="0"/>
              <a:t>Blommeart</a:t>
            </a:r>
            <a:r>
              <a:rPr lang="en-US" dirty="0" smtClean="0"/>
              <a:t> </a:t>
            </a:r>
            <a:r>
              <a:rPr lang="tr-TR" dirty="0" err="1" smtClean="0"/>
              <a:t>says</a:t>
            </a:r>
            <a:r>
              <a:rPr lang="en-US" dirty="0" smtClean="0"/>
              <a:t>, “the deepest impact of power everywhere is </a:t>
            </a:r>
            <a:r>
              <a:rPr lang="en-US" i="1" dirty="0" smtClean="0"/>
              <a:t>inequality</a:t>
            </a:r>
            <a:r>
              <a:rPr lang="en-US" dirty="0" smtClean="0"/>
              <a:t>, as powe</a:t>
            </a:r>
            <a:r>
              <a:rPr lang="en-US" i="1" dirty="0" smtClean="0"/>
              <a:t>r</a:t>
            </a:r>
            <a:r>
              <a:rPr lang="en-US" dirty="0" smtClean="0"/>
              <a:t> </a:t>
            </a:r>
            <a:r>
              <a:rPr lang="en-US" i="1" dirty="0" smtClean="0"/>
              <a:t>differentiates</a:t>
            </a:r>
            <a:r>
              <a:rPr lang="en-US" dirty="0" smtClean="0"/>
              <a:t> and </a:t>
            </a:r>
            <a:r>
              <a:rPr lang="en-US" i="1" dirty="0" smtClean="0"/>
              <a:t>selects</a:t>
            </a:r>
            <a:r>
              <a:rPr lang="en-US" dirty="0" smtClean="0"/>
              <a:t>, </a:t>
            </a:r>
            <a:r>
              <a:rPr lang="en-US" i="1" dirty="0" smtClean="0"/>
              <a:t>includes</a:t>
            </a:r>
            <a:r>
              <a:rPr lang="en-US" dirty="0" smtClean="0"/>
              <a:t> and </a:t>
            </a:r>
            <a:r>
              <a:rPr lang="en-US" i="1" dirty="0" smtClean="0"/>
              <a:t>excludes</a:t>
            </a:r>
            <a:r>
              <a:rPr lang="en-US" dirty="0" smtClean="0"/>
              <a:t>” (p. 2). </a:t>
            </a:r>
          </a:p>
          <a:p>
            <a:endParaRPr lang="tr-TR" dirty="0"/>
          </a:p>
        </p:txBody>
      </p:sp>
    </p:spTree>
    <p:extLst>
      <p:ext uri="{BB962C8B-B14F-4D97-AF65-F5344CB8AC3E}">
        <p14:creationId xmlns:p14="http://schemas.microsoft.com/office/powerpoint/2010/main" val="54126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As </a:t>
            </a:r>
            <a:r>
              <a:rPr lang="tr-TR" dirty="0" err="1" smtClean="0"/>
              <a:t>to</a:t>
            </a:r>
            <a:r>
              <a:rPr lang="tr-TR" dirty="0" smtClean="0"/>
              <a:t> </a:t>
            </a:r>
            <a:r>
              <a:rPr lang="tr-TR" dirty="0" err="1" smtClean="0"/>
              <a:t>Fairclough</a:t>
            </a:r>
            <a:r>
              <a:rPr lang="tr-TR" dirty="0" smtClean="0"/>
              <a:t>, </a:t>
            </a:r>
            <a:r>
              <a:rPr lang="tr-TR" dirty="0" err="1" smtClean="0"/>
              <a:t>the</a:t>
            </a:r>
            <a:r>
              <a:rPr lang="tr-TR" dirty="0" smtClean="0"/>
              <a:t> </a:t>
            </a:r>
            <a:r>
              <a:rPr lang="tr-TR" dirty="0" err="1" smtClean="0"/>
              <a:t>power</a:t>
            </a:r>
            <a:r>
              <a:rPr lang="tr-TR" dirty="0" smtClean="0"/>
              <a:t> </a:t>
            </a:r>
            <a:r>
              <a:rPr lang="tr-TR" dirty="0" err="1" smtClean="0"/>
              <a:t>should</a:t>
            </a:r>
            <a:r>
              <a:rPr lang="tr-TR" dirty="0" smtClean="0"/>
              <a:t> be </a:t>
            </a:r>
            <a:r>
              <a:rPr lang="tr-TR" dirty="0" err="1" smtClean="0"/>
              <a:t>considered</a:t>
            </a:r>
            <a:r>
              <a:rPr lang="tr-TR" dirty="0" smtClean="0"/>
              <a:t> in </a:t>
            </a:r>
            <a:r>
              <a:rPr lang="tr-TR" dirty="0" err="1" smtClean="0"/>
              <a:t>the</a:t>
            </a:r>
            <a:r>
              <a:rPr lang="tr-TR" dirty="0" smtClean="0"/>
              <a:t> </a:t>
            </a:r>
            <a:r>
              <a:rPr lang="tr-TR" dirty="0" err="1" smtClean="0"/>
              <a:t>following</a:t>
            </a:r>
            <a:r>
              <a:rPr lang="tr-TR" dirty="0" smtClean="0"/>
              <a:t> </a:t>
            </a:r>
            <a:r>
              <a:rPr lang="tr-TR" dirty="0" err="1" smtClean="0"/>
              <a:t>way</a:t>
            </a:r>
            <a:r>
              <a:rPr lang="tr-TR" dirty="0" smtClean="0"/>
              <a:t>: </a:t>
            </a:r>
          </a:p>
          <a:p>
            <a:pPr marL="0" indent="0">
              <a:buNone/>
            </a:pPr>
            <a:r>
              <a:rPr lang="tr-TR" dirty="0" smtClean="0"/>
              <a:t>                                                    </a:t>
            </a:r>
            <a:r>
              <a:rPr lang="en-US" dirty="0" smtClean="0">
                <a:solidFill>
                  <a:srgbClr val="FF0000"/>
                </a:solidFill>
              </a:rPr>
              <a:t>“the power to,” </a:t>
            </a:r>
            <a:endParaRPr lang="tr-TR" dirty="0" smtClean="0">
              <a:solidFill>
                <a:srgbClr val="FF0000"/>
              </a:solidFill>
            </a:endParaRPr>
          </a:p>
          <a:p>
            <a:pPr marL="0" indent="0">
              <a:buNone/>
            </a:pPr>
            <a:r>
              <a:rPr lang="tr-TR" dirty="0" smtClean="0"/>
              <a:t>                                                     </a:t>
            </a:r>
            <a:r>
              <a:rPr lang="en-US" dirty="0" smtClean="0">
                <a:solidFill>
                  <a:srgbClr val="FF0000"/>
                </a:solidFill>
              </a:rPr>
              <a:t>“power over,” </a:t>
            </a:r>
            <a:endParaRPr lang="tr-TR" dirty="0" smtClean="0">
              <a:solidFill>
                <a:srgbClr val="FF0000"/>
              </a:solidFill>
            </a:endParaRPr>
          </a:p>
          <a:p>
            <a:pPr marL="0" indent="0">
              <a:buNone/>
            </a:pPr>
            <a:r>
              <a:rPr lang="tr-TR" dirty="0" smtClean="0">
                <a:solidFill>
                  <a:srgbClr val="FF0000"/>
                </a:solidFill>
              </a:rPr>
              <a:t>                                                     </a:t>
            </a:r>
            <a:r>
              <a:rPr lang="en-US" dirty="0" smtClean="0">
                <a:solidFill>
                  <a:srgbClr val="FF0000"/>
                </a:solidFill>
              </a:rPr>
              <a:t>“power behind.” </a:t>
            </a:r>
            <a:r>
              <a:rPr lang="tr-TR" dirty="0" smtClean="0">
                <a:solidFill>
                  <a:srgbClr val="FF0000"/>
                </a:solidFill>
              </a:rPr>
              <a:t> </a:t>
            </a:r>
          </a:p>
        </p:txBody>
      </p:sp>
    </p:spTree>
    <p:extLst>
      <p:ext uri="{BB962C8B-B14F-4D97-AF65-F5344CB8AC3E}">
        <p14:creationId xmlns:p14="http://schemas.microsoft.com/office/powerpoint/2010/main" val="3556470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P</a:t>
            </a:r>
            <a:r>
              <a:rPr lang="en-US" dirty="0" err="1" smtClean="0"/>
              <a:t>roductive</a:t>
            </a:r>
            <a:r>
              <a:rPr lang="en-US" dirty="0" smtClean="0"/>
              <a:t> uses of power and what Kress refers to as the “design of </a:t>
            </a:r>
            <a:r>
              <a:rPr lang="en-US" b="1" dirty="0" smtClean="0"/>
              <a:t>new meanings</a:t>
            </a:r>
            <a:r>
              <a:rPr lang="en-US" dirty="0" smtClean="0"/>
              <a:t>”</a:t>
            </a:r>
          </a:p>
          <a:p>
            <a:endParaRPr lang="tr-TR" dirty="0"/>
          </a:p>
        </p:txBody>
      </p:sp>
    </p:spTree>
    <p:extLst>
      <p:ext uri="{BB962C8B-B14F-4D97-AF65-F5344CB8AC3E}">
        <p14:creationId xmlns:p14="http://schemas.microsoft.com/office/powerpoint/2010/main" val="3732792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t> </a:t>
            </a:r>
            <a:r>
              <a:rPr lang="tr-TR" dirty="0" smtClean="0"/>
              <a:t>                          But, </a:t>
            </a:r>
            <a:r>
              <a:rPr lang="tr-TR" dirty="0"/>
              <a:t>h</a:t>
            </a:r>
            <a:r>
              <a:rPr lang="tr-TR" dirty="0" smtClean="0"/>
              <a:t>ow?</a:t>
            </a:r>
            <a:endParaRPr lang="tr-TR" dirty="0"/>
          </a:p>
        </p:txBody>
      </p:sp>
    </p:spTree>
    <p:extLst>
      <p:ext uri="{BB962C8B-B14F-4D97-AF65-F5344CB8AC3E}">
        <p14:creationId xmlns:p14="http://schemas.microsoft.com/office/powerpoint/2010/main" val="10227715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764</Words>
  <Application>Microsoft Office PowerPoint</Application>
  <PresentationFormat>Ekran Gösterisi (4:3)</PresentationFormat>
  <Paragraphs>85</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An Introduction to CDA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Discourse Analysis: What makes it critical?</vt:lpstr>
      <vt:lpstr>For example</vt:lpstr>
      <vt:lpstr>Subjects of sentences are always  topic-like</vt:lpstr>
      <vt:lpstr>The Utterance-Type Meaning Task</vt:lpstr>
      <vt:lpstr>So, at a fundamental level:</vt:lpstr>
      <vt:lpstr>The Situated Meaning Task </vt:lpstr>
      <vt:lpstr>PowerPoint Sunusu</vt:lpstr>
      <vt:lpstr>PowerPoint Sunusu</vt:lpstr>
      <vt:lpstr>In order to analyze the situated meaning in Gagnon’s claim :</vt:lpstr>
      <vt:lpstr>PowerPoint Sunusu</vt:lpstr>
      <vt:lpstr>The Frame Problem</vt:lpstr>
      <vt:lpstr> Context of an utterance described in example 1 below:</vt:lpstr>
      <vt:lpstr>The wider context described in example 2 below:</vt:lpstr>
      <vt:lpstr>Social Practices </vt:lpstr>
      <vt:lpstr>We use language in order 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DELL</dc:creator>
  <cp:lastModifiedBy>Betul ALTAS</cp:lastModifiedBy>
  <cp:revision>86</cp:revision>
  <dcterms:created xsi:type="dcterms:W3CDTF">2020-02-06T06:49:28Z</dcterms:created>
  <dcterms:modified xsi:type="dcterms:W3CDTF">2025-09-26T10:36:23Z</dcterms:modified>
</cp:coreProperties>
</file>