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39"/>
  </p:notesMasterIdLst>
  <p:sldIdLst>
    <p:sldId id="256" r:id="rId2"/>
    <p:sldId id="320" r:id="rId3"/>
    <p:sldId id="323" r:id="rId4"/>
    <p:sldId id="325" r:id="rId5"/>
    <p:sldId id="327" r:id="rId6"/>
    <p:sldId id="328" r:id="rId7"/>
    <p:sldId id="329" r:id="rId8"/>
    <p:sldId id="333" r:id="rId9"/>
    <p:sldId id="335" r:id="rId10"/>
    <p:sldId id="337" r:id="rId11"/>
    <p:sldId id="293" r:id="rId12"/>
    <p:sldId id="319" r:id="rId13"/>
    <p:sldId id="303" r:id="rId14"/>
    <p:sldId id="294" r:id="rId15"/>
    <p:sldId id="295" r:id="rId16"/>
    <p:sldId id="304" r:id="rId17"/>
    <p:sldId id="300" r:id="rId18"/>
    <p:sldId id="301" r:id="rId19"/>
    <p:sldId id="307" r:id="rId20"/>
    <p:sldId id="292" r:id="rId21"/>
    <p:sldId id="306" r:id="rId22"/>
    <p:sldId id="299" r:id="rId23"/>
    <p:sldId id="264" r:id="rId24"/>
    <p:sldId id="266" r:id="rId25"/>
    <p:sldId id="267" r:id="rId26"/>
    <p:sldId id="268" r:id="rId27"/>
    <p:sldId id="269" r:id="rId28"/>
    <p:sldId id="305" r:id="rId29"/>
    <p:sldId id="270" r:id="rId30"/>
    <p:sldId id="271" r:id="rId31"/>
    <p:sldId id="308" r:id="rId32"/>
    <p:sldId id="272" r:id="rId33"/>
    <p:sldId id="273" r:id="rId34"/>
    <p:sldId id="318" r:id="rId35"/>
    <p:sldId id="275" r:id="rId36"/>
    <p:sldId id="276" r:id="rId37"/>
    <p:sldId id="277" r:id="rId3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3613" autoAdjust="0"/>
  </p:normalViewPr>
  <p:slideViewPr>
    <p:cSldViewPr>
      <p:cViewPr varScale="1">
        <p:scale>
          <a:sx n="69" d="100"/>
          <a:sy n="69" d="100"/>
        </p:scale>
        <p:origin x="144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0D3E168-E06C-4270-93A1-BA6F395C0456}" type="datetimeFigureOut">
              <a:rPr lang="en-US"/>
              <a:pPr>
                <a:defRPr/>
              </a:pPr>
              <a:t>11/7/2023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30D07607-43F6-4AEA-9890-00BBE9F451C8}" type="slidenum">
              <a:rPr lang="en-US" altLang="en-US"/>
              <a:pPr/>
              <a:t>‹#›</a:t>
            </a:fld>
            <a:endParaRPr lang="en-US" altLang="en-US"/>
          </a:p>
        </p:txBody>
      </p:sp>
    </p:spTree>
    <p:extLst>
      <p:ext uri="{BB962C8B-B14F-4D97-AF65-F5344CB8AC3E}">
        <p14:creationId xmlns:p14="http://schemas.microsoft.com/office/powerpoint/2010/main" val="30934397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1BCA783-7D52-40F5-983E-50BDB4F07C48}" type="slidenum">
              <a:rPr lang="en-US" altLang="en-US">
                <a:latin typeface="Calibri" panose="020F0502020204030204" pitchFamily="34" charset="0"/>
              </a:rPr>
              <a:pPr eaLnBrk="1" hangingPunct="1"/>
              <a:t>1</a:t>
            </a:fld>
            <a:endParaRPr lang="en-US" altLang="en-US">
              <a:latin typeface="Calibri" panose="020F0502020204030204" pitchFamily="34" charset="0"/>
            </a:endParaRPr>
          </a:p>
        </p:txBody>
      </p:sp>
    </p:spTree>
    <p:extLst>
      <p:ext uri="{BB962C8B-B14F-4D97-AF65-F5344CB8AC3E}">
        <p14:creationId xmlns:p14="http://schemas.microsoft.com/office/powerpoint/2010/main" val="28955899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Tree>
    <p:extLst>
      <p:ext uri="{BB962C8B-B14F-4D97-AF65-F5344CB8AC3E}">
        <p14:creationId xmlns:p14="http://schemas.microsoft.com/office/powerpoint/2010/main" val="20145402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120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defTabSz="762000" eaLnBrk="0" hangingPunct="0">
              <a:spcBef>
                <a:spcPct val="30000"/>
              </a:spcBef>
              <a:defRPr sz="1200">
                <a:solidFill>
                  <a:schemeClr val="tx1"/>
                </a:solidFill>
                <a:latin typeface="Calibri" panose="020F0502020204030204" pitchFamily="34" charset="0"/>
              </a:defRPr>
            </a:lvl1pPr>
            <a:lvl2pPr marL="742950" indent="-285750" defTabSz="762000" eaLnBrk="0" hangingPunct="0">
              <a:spcBef>
                <a:spcPct val="30000"/>
              </a:spcBef>
              <a:defRPr sz="1200">
                <a:solidFill>
                  <a:schemeClr val="tx1"/>
                </a:solidFill>
                <a:latin typeface="Calibri" panose="020F0502020204030204" pitchFamily="34" charset="0"/>
              </a:defRPr>
            </a:lvl2pPr>
            <a:lvl3pPr marL="1143000" indent="-228600" defTabSz="762000" eaLnBrk="0" hangingPunct="0">
              <a:spcBef>
                <a:spcPct val="30000"/>
              </a:spcBef>
              <a:defRPr sz="1200">
                <a:solidFill>
                  <a:schemeClr val="tx1"/>
                </a:solidFill>
                <a:latin typeface="Calibri" panose="020F0502020204030204" pitchFamily="34" charset="0"/>
              </a:defRPr>
            </a:lvl3pPr>
            <a:lvl4pPr marL="1600200" indent="-228600" defTabSz="762000" eaLnBrk="0" hangingPunct="0">
              <a:spcBef>
                <a:spcPct val="30000"/>
              </a:spcBef>
              <a:defRPr sz="1200">
                <a:solidFill>
                  <a:schemeClr val="tx1"/>
                </a:solidFill>
                <a:latin typeface="Calibri" panose="020F0502020204030204" pitchFamily="34" charset="0"/>
              </a:defRPr>
            </a:lvl4pPr>
            <a:lvl5pPr marL="2057400" indent="-228600" defTabSz="762000" eaLnBrk="0" hangingPunct="0">
              <a:spcBef>
                <a:spcPct val="30000"/>
              </a:spcBef>
              <a:defRPr sz="1200">
                <a:solidFill>
                  <a:schemeClr val="tx1"/>
                </a:solidFill>
                <a:latin typeface="Calibri" panose="020F0502020204030204" pitchFamily="34" charset="0"/>
              </a:defRPr>
            </a:lvl5pPr>
            <a:lvl6pPr marL="2514600" indent="-228600" defTabSz="7620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7620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7620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762000" eaLnBrk="0" fontAlgn="base" hangingPunct="0">
              <a:spcBef>
                <a:spcPct val="30000"/>
              </a:spcBef>
              <a:spcAft>
                <a:spcPct val="0"/>
              </a:spcAft>
              <a:defRPr sz="1200">
                <a:solidFill>
                  <a:schemeClr val="tx1"/>
                </a:solidFill>
                <a:latin typeface="Calibri" panose="020F0502020204030204" pitchFamily="34" charset="0"/>
              </a:defRPr>
            </a:lvl9pPr>
          </a:lstStyle>
          <a:p>
            <a:pPr algn="r">
              <a:spcBef>
                <a:spcPct val="0"/>
              </a:spcBef>
            </a:pPr>
            <a:r>
              <a:rPr lang="en-US" altLang="en-US" sz="1000" i="1">
                <a:latin typeface="Times New Roman" panose="02020603050405020304" pitchFamily="18" charset="0"/>
              </a:rPr>
              <a:t>11</a:t>
            </a:r>
          </a:p>
        </p:txBody>
      </p:sp>
      <p:sp>
        <p:nvSpPr>
          <p:cNvPr id="5120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120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1206" name="Rectangle 6"/>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07" name="Rectangle 7"/>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Tree>
    <p:extLst>
      <p:ext uri="{BB962C8B-B14F-4D97-AF65-F5344CB8AC3E}">
        <p14:creationId xmlns:p14="http://schemas.microsoft.com/office/powerpoint/2010/main" val="3019626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222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defTabSz="762000" eaLnBrk="0" hangingPunct="0">
              <a:spcBef>
                <a:spcPct val="30000"/>
              </a:spcBef>
              <a:defRPr sz="1200">
                <a:solidFill>
                  <a:schemeClr val="tx1"/>
                </a:solidFill>
                <a:latin typeface="Calibri" panose="020F0502020204030204" pitchFamily="34" charset="0"/>
              </a:defRPr>
            </a:lvl1pPr>
            <a:lvl2pPr marL="742950" indent="-285750" defTabSz="762000" eaLnBrk="0" hangingPunct="0">
              <a:spcBef>
                <a:spcPct val="30000"/>
              </a:spcBef>
              <a:defRPr sz="1200">
                <a:solidFill>
                  <a:schemeClr val="tx1"/>
                </a:solidFill>
                <a:latin typeface="Calibri" panose="020F0502020204030204" pitchFamily="34" charset="0"/>
              </a:defRPr>
            </a:lvl2pPr>
            <a:lvl3pPr marL="1143000" indent="-228600" defTabSz="762000" eaLnBrk="0" hangingPunct="0">
              <a:spcBef>
                <a:spcPct val="30000"/>
              </a:spcBef>
              <a:defRPr sz="1200">
                <a:solidFill>
                  <a:schemeClr val="tx1"/>
                </a:solidFill>
                <a:latin typeface="Calibri" panose="020F0502020204030204" pitchFamily="34" charset="0"/>
              </a:defRPr>
            </a:lvl3pPr>
            <a:lvl4pPr marL="1600200" indent="-228600" defTabSz="762000" eaLnBrk="0" hangingPunct="0">
              <a:spcBef>
                <a:spcPct val="30000"/>
              </a:spcBef>
              <a:defRPr sz="1200">
                <a:solidFill>
                  <a:schemeClr val="tx1"/>
                </a:solidFill>
                <a:latin typeface="Calibri" panose="020F0502020204030204" pitchFamily="34" charset="0"/>
              </a:defRPr>
            </a:lvl4pPr>
            <a:lvl5pPr marL="2057400" indent="-228600" defTabSz="762000" eaLnBrk="0" hangingPunct="0">
              <a:spcBef>
                <a:spcPct val="30000"/>
              </a:spcBef>
              <a:defRPr sz="1200">
                <a:solidFill>
                  <a:schemeClr val="tx1"/>
                </a:solidFill>
                <a:latin typeface="Calibri" panose="020F0502020204030204" pitchFamily="34" charset="0"/>
              </a:defRPr>
            </a:lvl5pPr>
            <a:lvl6pPr marL="2514600" indent="-228600" defTabSz="7620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7620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7620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762000" eaLnBrk="0" fontAlgn="base" hangingPunct="0">
              <a:spcBef>
                <a:spcPct val="30000"/>
              </a:spcBef>
              <a:spcAft>
                <a:spcPct val="0"/>
              </a:spcAft>
              <a:defRPr sz="1200">
                <a:solidFill>
                  <a:schemeClr val="tx1"/>
                </a:solidFill>
                <a:latin typeface="Calibri" panose="020F0502020204030204" pitchFamily="34" charset="0"/>
              </a:defRPr>
            </a:lvl9pPr>
          </a:lstStyle>
          <a:p>
            <a:pPr algn="r">
              <a:spcBef>
                <a:spcPct val="0"/>
              </a:spcBef>
            </a:pPr>
            <a:r>
              <a:rPr lang="en-US" altLang="en-US" sz="1000" i="1">
                <a:latin typeface="Times New Roman" panose="02020603050405020304" pitchFamily="18" charset="0"/>
              </a:rPr>
              <a:t>10</a:t>
            </a:r>
          </a:p>
        </p:txBody>
      </p:sp>
      <p:sp>
        <p:nvSpPr>
          <p:cNvPr id="5222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222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2230" name="Rectangle 6"/>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2231" name="Rectangle 7"/>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Tree>
    <p:extLst>
      <p:ext uri="{BB962C8B-B14F-4D97-AF65-F5344CB8AC3E}">
        <p14:creationId xmlns:p14="http://schemas.microsoft.com/office/powerpoint/2010/main" val="39822359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3251" name="Rectangle 3"/>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Tree>
    <p:extLst>
      <p:ext uri="{BB962C8B-B14F-4D97-AF65-F5344CB8AC3E}">
        <p14:creationId xmlns:p14="http://schemas.microsoft.com/office/powerpoint/2010/main" val="35361472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4275"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defTabSz="762000" eaLnBrk="0" hangingPunct="0">
              <a:spcBef>
                <a:spcPct val="30000"/>
              </a:spcBef>
              <a:defRPr sz="1200">
                <a:solidFill>
                  <a:schemeClr val="tx1"/>
                </a:solidFill>
                <a:latin typeface="Calibri" panose="020F0502020204030204" pitchFamily="34" charset="0"/>
              </a:defRPr>
            </a:lvl1pPr>
            <a:lvl2pPr marL="742950" indent="-285750" defTabSz="762000" eaLnBrk="0" hangingPunct="0">
              <a:spcBef>
                <a:spcPct val="30000"/>
              </a:spcBef>
              <a:defRPr sz="1200">
                <a:solidFill>
                  <a:schemeClr val="tx1"/>
                </a:solidFill>
                <a:latin typeface="Calibri" panose="020F0502020204030204" pitchFamily="34" charset="0"/>
              </a:defRPr>
            </a:lvl2pPr>
            <a:lvl3pPr marL="1143000" indent="-228600" defTabSz="762000" eaLnBrk="0" hangingPunct="0">
              <a:spcBef>
                <a:spcPct val="30000"/>
              </a:spcBef>
              <a:defRPr sz="1200">
                <a:solidFill>
                  <a:schemeClr val="tx1"/>
                </a:solidFill>
                <a:latin typeface="Calibri" panose="020F0502020204030204" pitchFamily="34" charset="0"/>
              </a:defRPr>
            </a:lvl3pPr>
            <a:lvl4pPr marL="1600200" indent="-228600" defTabSz="762000" eaLnBrk="0" hangingPunct="0">
              <a:spcBef>
                <a:spcPct val="30000"/>
              </a:spcBef>
              <a:defRPr sz="1200">
                <a:solidFill>
                  <a:schemeClr val="tx1"/>
                </a:solidFill>
                <a:latin typeface="Calibri" panose="020F0502020204030204" pitchFamily="34" charset="0"/>
              </a:defRPr>
            </a:lvl4pPr>
            <a:lvl5pPr marL="2057400" indent="-228600" defTabSz="762000" eaLnBrk="0" hangingPunct="0">
              <a:spcBef>
                <a:spcPct val="30000"/>
              </a:spcBef>
              <a:defRPr sz="1200">
                <a:solidFill>
                  <a:schemeClr val="tx1"/>
                </a:solidFill>
                <a:latin typeface="Calibri" panose="020F0502020204030204" pitchFamily="34" charset="0"/>
              </a:defRPr>
            </a:lvl5pPr>
            <a:lvl6pPr marL="2514600" indent="-228600" defTabSz="7620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7620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7620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762000" eaLnBrk="0" fontAlgn="base" hangingPunct="0">
              <a:spcBef>
                <a:spcPct val="30000"/>
              </a:spcBef>
              <a:spcAft>
                <a:spcPct val="0"/>
              </a:spcAft>
              <a:defRPr sz="1200">
                <a:solidFill>
                  <a:schemeClr val="tx1"/>
                </a:solidFill>
                <a:latin typeface="Calibri" panose="020F0502020204030204" pitchFamily="34" charset="0"/>
              </a:defRPr>
            </a:lvl9pPr>
          </a:lstStyle>
          <a:p>
            <a:pPr algn="r">
              <a:spcBef>
                <a:spcPct val="0"/>
              </a:spcBef>
            </a:pPr>
            <a:r>
              <a:rPr lang="en-US" altLang="en-US" sz="1000" i="1">
                <a:latin typeface="Times New Roman" panose="02020603050405020304" pitchFamily="18" charset="0"/>
              </a:rPr>
              <a:t>14</a:t>
            </a:r>
          </a:p>
        </p:txBody>
      </p:sp>
      <p:sp>
        <p:nvSpPr>
          <p:cNvPr id="54276"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4277"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4278" name="Rectangle 6"/>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4279" name="Rectangle 7"/>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Tree>
    <p:extLst>
      <p:ext uri="{BB962C8B-B14F-4D97-AF65-F5344CB8AC3E}">
        <p14:creationId xmlns:p14="http://schemas.microsoft.com/office/powerpoint/2010/main" val="2286449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529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defTabSz="762000" eaLnBrk="0" hangingPunct="0">
              <a:spcBef>
                <a:spcPct val="30000"/>
              </a:spcBef>
              <a:defRPr sz="1200">
                <a:solidFill>
                  <a:schemeClr val="tx1"/>
                </a:solidFill>
                <a:latin typeface="Calibri" panose="020F0502020204030204" pitchFamily="34" charset="0"/>
              </a:defRPr>
            </a:lvl1pPr>
            <a:lvl2pPr marL="742950" indent="-285750" defTabSz="762000" eaLnBrk="0" hangingPunct="0">
              <a:spcBef>
                <a:spcPct val="30000"/>
              </a:spcBef>
              <a:defRPr sz="1200">
                <a:solidFill>
                  <a:schemeClr val="tx1"/>
                </a:solidFill>
                <a:latin typeface="Calibri" panose="020F0502020204030204" pitchFamily="34" charset="0"/>
              </a:defRPr>
            </a:lvl2pPr>
            <a:lvl3pPr marL="1143000" indent="-228600" defTabSz="762000" eaLnBrk="0" hangingPunct="0">
              <a:spcBef>
                <a:spcPct val="30000"/>
              </a:spcBef>
              <a:defRPr sz="1200">
                <a:solidFill>
                  <a:schemeClr val="tx1"/>
                </a:solidFill>
                <a:latin typeface="Calibri" panose="020F0502020204030204" pitchFamily="34" charset="0"/>
              </a:defRPr>
            </a:lvl3pPr>
            <a:lvl4pPr marL="1600200" indent="-228600" defTabSz="762000" eaLnBrk="0" hangingPunct="0">
              <a:spcBef>
                <a:spcPct val="30000"/>
              </a:spcBef>
              <a:defRPr sz="1200">
                <a:solidFill>
                  <a:schemeClr val="tx1"/>
                </a:solidFill>
                <a:latin typeface="Calibri" panose="020F0502020204030204" pitchFamily="34" charset="0"/>
              </a:defRPr>
            </a:lvl4pPr>
            <a:lvl5pPr marL="2057400" indent="-228600" defTabSz="762000" eaLnBrk="0" hangingPunct="0">
              <a:spcBef>
                <a:spcPct val="30000"/>
              </a:spcBef>
              <a:defRPr sz="1200">
                <a:solidFill>
                  <a:schemeClr val="tx1"/>
                </a:solidFill>
                <a:latin typeface="Calibri" panose="020F0502020204030204" pitchFamily="34" charset="0"/>
              </a:defRPr>
            </a:lvl5pPr>
            <a:lvl6pPr marL="2514600" indent="-228600" defTabSz="7620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7620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7620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762000" eaLnBrk="0" fontAlgn="base" hangingPunct="0">
              <a:spcBef>
                <a:spcPct val="30000"/>
              </a:spcBef>
              <a:spcAft>
                <a:spcPct val="0"/>
              </a:spcAft>
              <a:defRPr sz="1200">
                <a:solidFill>
                  <a:schemeClr val="tx1"/>
                </a:solidFill>
                <a:latin typeface="Calibri" panose="020F0502020204030204" pitchFamily="34" charset="0"/>
              </a:defRPr>
            </a:lvl9pPr>
          </a:lstStyle>
          <a:p>
            <a:pPr algn="r">
              <a:spcBef>
                <a:spcPct val="0"/>
              </a:spcBef>
            </a:pPr>
            <a:r>
              <a:rPr lang="en-US" altLang="en-US" sz="1000" i="1">
                <a:latin typeface="Times New Roman" panose="02020603050405020304" pitchFamily="18" charset="0"/>
              </a:rPr>
              <a:t>15</a:t>
            </a:r>
          </a:p>
        </p:txBody>
      </p:sp>
      <p:sp>
        <p:nvSpPr>
          <p:cNvPr id="5530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530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5302" name="Rectangle 6"/>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5303" name="Rectangle 7"/>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Tree>
    <p:extLst>
      <p:ext uri="{BB962C8B-B14F-4D97-AF65-F5344CB8AC3E}">
        <p14:creationId xmlns:p14="http://schemas.microsoft.com/office/powerpoint/2010/main" val="21175082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6323" name="Rectangle 3"/>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Tree>
    <p:extLst>
      <p:ext uri="{BB962C8B-B14F-4D97-AF65-F5344CB8AC3E}">
        <p14:creationId xmlns:p14="http://schemas.microsoft.com/office/powerpoint/2010/main" val="11103505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
        <p:nvSpPr>
          <p:cNvPr id="57347" name="Rectangle 3"/>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3207524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9395"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defTabSz="762000" eaLnBrk="0" hangingPunct="0">
              <a:spcBef>
                <a:spcPct val="30000"/>
              </a:spcBef>
              <a:defRPr sz="1200">
                <a:solidFill>
                  <a:schemeClr val="tx1"/>
                </a:solidFill>
                <a:latin typeface="Calibri" panose="020F0502020204030204" pitchFamily="34" charset="0"/>
              </a:defRPr>
            </a:lvl1pPr>
            <a:lvl2pPr marL="742950" indent="-285750" defTabSz="762000" eaLnBrk="0" hangingPunct="0">
              <a:spcBef>
                <a:spcPct val="30000"/>
              </a:spcBef>
              <a:defRPr sz="1200">
                <a:solidFill>
                  <a:schemeClr val="tx1"/>
                </a:solidFill>
                <a:latin typeface="Calibri" panose="020F0502020204030204" pitchFamily="34" charset="0"/>
              </a:defRPr>
            </a:lvl2pPr>
            <a:lvl3pPr marL="1143000" indent="-228600" defTabSz="762000" eaLnBrk="0" hangingPunct="0">
              <a:spcBef>
                <a:spcPct val="30000"/>
              </a:spcBef>
              <a:defRPr sz="1200">
                <a:solidFill>
                  <a:schemeClr val="tx1"/>
                </a:solidFill>
                <a:latin typeface="Calibri" panose="020F0502020204030204" pitchFamily="34" charset="0"/>
              </a:defRPr>
            </a:lvl3pPr>
            <a:lvl4pPr marL="1600200" indent="-228600" defTabSz="762000" eaLnBrk="0" hangingPunct="0">
              <a:spcBef>
                <a:spcPct val="30000"/>
              </a:spcBef>
              <a:defRPr sz="1200">
                <a:solidFill>
                  <a:schemeClr val="tx1"/>
                </a:solidFill>
                <a:latin typeface="Calibri" panose="020F0502020204030204" pitchFamily="34" charset="0"/>
              </a:defRPr>
            </a:lvl4pPr>
            <a:lvl5pPr marL="2057400" indent="-228600" defTabSz="762000" eaLnBrk="0" hangingPunct="0">
              <a:spcBef>
                <a:spcPct val="30000"/>
              </a:spcBef>
              <a:defRPr sz="1200">
                <a:solidFill>
                  <a:schemeClr val="tx1"/>
                </a:solidFill>
                <a:latin typeface="Calibri" panose="020F0502020204030204" pitchFamily="34" charset="0"/>
              </a:defRPr>
            </a:lvl5pPr>
            <a:lvl6pPr marL="2514600" indent="-228600" defTabSz="7620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7620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7620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762000" eaLnBrk="0" fontAlgn="base" hangingPunct="0">
              <a:spcBef>
                <a:spcPct val="30000"/>
              </a:spcBef>
              <a:spcAft>
                <a:spcPct val="0"/>
              </a:spcAft>
              <a:defRPr sz="1200">
                <a:solidFill>
                  <a:schemeClr val="tx1"/>
                </a:solidFill>
                <a:latin typeface="Calibri" panose="020F0502020204030204" pitchFamily="34" charset="0"/>
              </a:defRPr>
            </a:lvl9pPr>
          </a:lstStyle>
          <a:p>
            <a:pPr algn="r">
              <a:spcBef>
                <a:spcPct val="0"/>
              </a:spcBef>
            </a:pPr>
            <a:r>
              <a:rPr lang="en-US" altLang="en-US" sz="1000" i="1">
                <a:latin typeface="Times New Roman" panose="02020603050405020304" pitchFamily="18" charset="0"/>
              </a:rPr>
              <a:t>18</a:t>
            </a:r>
          </a:p>
        </p:txBody>
      </p:sp>
      <p:sp>
        <p:nvSpPr>
          <p:cNvPr id="59396"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9397"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59398" name="Rectangle 6"/>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9399" name="Rectangle 7"/>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Tree>
    <p:extLst>
      <p:ext uri="{BB962C8B-B14F-4D97-AF65-F5344CB8AC3E}">
        <p14:creationId xmlns:p14="http://schemas.microsoft.com/office/powerpoint/2010/main" val="8076094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60419"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defTabSz="762000" eaLnBrk="0" hangingPunct="0">
              <a:spcBef>
                <a:spcPct val="30000"/>
              </a:spcBef>
              <a:defRPr sz="1200">
                <a:solidFill>
                  <a:schemeClr val="tx1"/>
                </a:solidFill>
                <a:latin typeface="Calibri" panose="020F0502020204030204" pitchFamily="34" charset="0"/>
              </a:defRPr>
            </a:lvl1pPr>
            <a:lvl2pPr marL="742950" indent="-285750" defTabSz="762000" eaLnBrk="0" hangingPunct="0">
              <a:spcBef>
                <a:spcPct val="30000"/>
              </a:spcBef>
              <a:defRPr sz="1200">
                <a:solidFill>
                  <a:schemeClr val="tx1"/>
                </a:solidFill>
                <a:latin typeface="Calibri" panose="020F0502020204030204" pitchFamily="34" charset="0"/>
              </a:defRPr>
            </a:lvl2pPr>
            <a:lvl3pPr marL="1143000" indent="-228600" defTabSz="762000" eaLnBrk="0" hangingPunct="0">
              <a:spcBef>
                <a:spcPct val="30000"/>
              </a:spcBef>
              <a:defRPr sz="1200">
                <a:solidFill>
                  <a:schemeClr val="tx1"/>
                </a:solidFill>
                <a:latin typeface="Calibri" panose="020F0502020204030204" pitchFamily="34" charset="0"/>
              </a:defRPr>
            </a:lvl3pPr>
            <a:lvl4pPr marL="1600200" indent="-228600" defTabSz="762000" eaLnBrk="0" hangingPunct="0">
              <a:spcBef>
                <a:spcPct val="30000"/>
              </a:spcBef>
              <a:defRPr sz="1200">
                <a:solidFill>
                  <a:schemeClr val="tx1"/>
                </a:solidFill>
                <a:latin typeface="Calibri" panose="020F0502020204030204" pitchFamily="34" charset="0"/>
              </a:defRPr>
            </a:lvl4pPr>
            <a:lvl5pPr marL="2057400" indent="-228600" defTabSz="762000" eaLnBrk="0" hangingPunct="0">
              <a:spcBef>
                <a:spcPct val="30000"/>
              </a:spcBef>
              <a:defRPr sz="1200">
                <a:solidFill>
                  <a:schemeClr val="tx1"/>
                </a:solidFill>
                <a:latin typeface="Calibri" panose="020F0502020204030204" pitchFamily="34" charset="0"/>
              </a:defRPr>
            </a:lvl5pPr>
            <a:lvl6pPr marL="2514600" indent="-228600" defTabSz="7620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7620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7620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762000" eaLnBrk="0" fontAlgn="base" hangingPunct="0">
              <a:spcBef>
                <a:spcPct val="30000"/>
              </a:spcBef>
              <a:spcAft>
                <a:spcPct val="0"/>
              </a:spcAft>
              <a:defRPr sz="1200">
                <a:solidFill>
                  <a:schemeClr val="tx1"/>
                </a:solidFill>
                <a:latin typeface="Calibri" panose="020F0502020204030204" pitchFamily="34" charset="0"/>
              </a:defRPr>
            </a:lvl9pPr>
          </a:lstStyle>
          <a:p>
            <a:pPr algn="r">
              <a:spcBef>
                <a:spcPct val="0"/>
              </a:spcBef>
            </a:pPr>
            <a:r>
              <a:rPr lang="en-US" altLang="en-US" sz="1000" i="1">
                <a:latin typeface="Times New Roman" panose="02020603050405020304" pitchFamily="18" charset="0"/>
              </a:rPr>
              <a:t>19</a:t>
            </a:r>
          </a:p>
        </p:txBody>
      </p:sp>
      <p:sp>
        <p:nvSpPr>
          <p:cNvPr id="60420"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60421"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60422" name="Rectangle 6"/>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60423" name="Rectangle 7"/>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Tree>
    <p:extLst>
      <p:ext uri="{BB962C8B-B14F-4D97-AF65-F5344CB8AC3E}">
        <p14:creationId xmlns:p14="http://schemas.microsoft.com/office/powerpoint/2010/main" val="2703804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432DCAC-F1AF-44C2-B42C-9C6BA04BFFA2}" type="slidenum">
              <a:rPr lang="en-US" altLang="en-US">
                <a:latin typeface="Calibri" panose="020F0502020204030204" pitchFamily="34" charset="0"/>
              </a:rPr>
              <a:pPr eaLnBrk="1" hangingPunct="1"/>
              <a:t>11</a:t>
            </a:fld>
            <a:endParaRPr lang="en-US" altLang="en-US">
              <a:latin typeface="Calibri" panose="020F0502020204030204" pitchFamily="34" charset="0"/>
            </a:endParaRPr>
          </a:p>
        </p:txBody>
      </p:sp>
    </p:spTree>
    <p:extLst>
      <p:ext uri="{BB962C8B-B14F-4D97-AF65-F5344CB8AC3E}">
        <p14:creationId xmlns:p14="http://schemas.microsoft.com/office/powerpoint/2010/main" val="42522479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6144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defTabSz="762000" eaLnBrk="0" hangingPunct="0">
              <a:spcBef>
                <a:spcPct val="30000"/>
              </a:spcBef>
              <a:defRPr sz="1200">
                <a:solidFill>
                  <a:schemeClr val="tx1"/>
                </a:solidFill>
                <a:latin typeface="Calibri" panose="020F0502020204030204" pitchFamily="34" charset="0"/>
              </a:defRPr>
            </a:lvl1pPr>
            <a:lvl2pPr marL="742950" indent="-285750" defTabSz="762000" eaLnBrk="0" hangingPunct="0">
              <a:spcBef>
                <a:spcPct val="30000"/>
              </a:spcBef>
              <a:defRPr sz="1200">
                <a:solidFill>
                  <a:schemeClr val="tx1"/>
                </a:solidFill>
                <a:latin typeface="Calibri" panose="020F0502020204030204" pitchFamily="34" charset="0"/>
              </a:defRPr>
            </a:lvl2pPr>
            <a:lvl3pPr marL="1143000" indent="-228600" defTabSz="762000" eaLnBrk="0" hangingPunct="0">
              <a:spcBef>
                <a:spcPct val="30000"/>
              </a:spcBef>
              <a:defRPr sz="1200">
                <a:solidFill>
                  <a:schemeClr val="tx1"/>
                </a:solidFill>
                <a:latin typeface="Calibri" panose="020F0502020204030204" pitchFamily="34" charset="0"/>
              </a:defRPr>
            </a:lvl3pPr>
            <a:lvl4pPr marL="1600200" indent="-228600" defTabSz="762000" eaLnBrk="0" hangingPunct="0">
              <a:spcBef>
                <a:spcPct val="30000"/>
              </a:spcBef>
              <a:defRPr sz="1200">
                <a:solidFill>
                  <a:schemeClr val="tx1"/>
                </a:solidFill>
                <a:latin typeface="Calibri" panose="020F0502020204030204" pitchFamily="34" charset="0"/>
              </a:defRPr>
            </a:lvl4pPr>
            <a:lvl5pPr marL="2057400" indent="-228600" defTabSz="762000" eaLnBrk="0" hangingPunct="0">
              <a:spcBef>
                <a:spcPct val="30000"/>
              </a:spcBef>
              <a:defRPr sz="1200">
                <a:solidFill>
                  <a:schemeClr val="tx1"/>
                </a:solidFill>
                <a:latin typeface="Calibri" panose="020F0502020204030204" pitchFamily="34" charset="0"/>
              </a:defRPr>
            </a:lvl5pPr>
            <a:lvl6pPr marL="2514600" indent="-228600" defTabSz="7620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7620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7620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762000" eaLnBrk="0" fontAlgn="base" hangingPunct="0">
              <a:spcBef>
                <a:spcPct val="30000"/>
              </a:spcBef>
              <a:spcAft>
                <a:spcPct val="0"/>
              </a:spcAft>
              <a:defRPr sz="1200">
                <a:solidFill>
                  <a:schemeClr val="tx1"/>
                </a:solidFill>
                <a:latin typeface="Calibri" panose="020F0502020204030204" pitchFamily="34" charset="0"/>
              </a:defRPr>
            </a:lvl9pPr>
          </a:lstStyle>
          <a:p>
            <a:pPr algn="r">
              <a:spcBef>
                <a:spcPct val="0"/>
              </a:spcBef>
            </a:pPr>
            <a:r>
              <a:rPr lang="en-US" altLang="en-US" sz="1000" i="1">
                <a:latin typeface="Times New Roman" panose="02020603050405020304" pitchFamily="18" charset="0"/>
              </a:rPr>
              <a:t>20</a:t>
            </a:r>
          </a:p>
        </p:txBody>
      </p:sp>
      <p:sp>
        <p:nvSpPr>
          <p:cNvPr id="6144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6144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61446" name="Rectangle 6"/>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61447" name="Rectangle 7"/>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Tree>
    <p:extLst>
      <p:ext uri="{BB962C8B-B14F-4D97-AF65-F5344CB8AC3E}">
        <p14:creationId xmlns:p14="http://schemas.microsoft.com/office/powerpoint/2010/main" val="1993251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1EF8C51-B7D0-4725-B7DB-E57CEDC64AEB}" type="slidenum">
              <a:rPr lang="en-US" altLang="en-US">
                <a:latin typeface="Calibri" panose="020F0502020204030204" pitchFamily="34" charset="0"/>
              </a:rPr>
              <a:pPr eaLnBrk="1" hangingPunct="1"/>
              <a:t>14</a:t>
            </a:fld>
            <a:endParaRPr lang="en-US" altLang="en-US">
              <a:latin typeface="Calibri" panose="020F0502020204030204" pitchFamily="34" charset="0"/>
            </a:endParaRPr>
          </a:p>
        </p:txBody>
      </p:sp>
    </p:spTree>
    <p:extLst>
      <p:ext uri="{BB962C8B-B14F-4D97-AF65-F5344CB8AC3E}">
        <p14:creationId xmlns:p14="http://schemas.microsoft.com/office/powerpoint/2010/main" val="1678738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260F077-1CE7-40A4-B4A7-D877759AB2E0}" type="slidenum">
              <a:rPr lang="en-US" altLang="en-US">
                <a:latin typeface="Calibri" panose="020F0502020204030204" pitchFamily="34" charset="0"/>
              </a:rPr>
              <a:pPr eaLnBrk="1" hangingPunct="1"/>
              <a:t>15</a:t>
            </a:fld>
            <a:endParaRPr lang="en-US" altLang="en-US">
              <a:latin typeface="Calibri" panose="020F0502020204030204" pitchFamily="34" charset="0"/>
            </a:endParaRPr>
          </a:p>
        </p:txBody>
      </p:sp>
    </p:spTree>
    <p:extLst>
      <p:ext uri="{BB962C8B-B14F-4D97-AF65-F5344CB8AC3E}">
        <p14:creationId xmlns:p14="http://schemas.microsoft.com/office/powerpoint/2010/main" val="3061484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260F077-1CE7-40A4-B4A7-D877759AB2E0}" type="slidenum">
              <a:rPr lang="en-US" altLang="en-US">
                <a:latin typeface="Calibri" panose="020F0502020204030204" pitchFamily="34" charset="0"/>
              </a:rPr>
              <a:pPr eaLnBrk="1" hangingPunct="1"/>
              <a:t>16</a:t>
            </a:fld>
            <a:endParaRPr lang="en-US" altLang="en-US">
              <a:latin typeface="Calibri" panose="020F0502020204030204" pitchFamily="34" charset="0"/>
            </a:endParaRPr>
          </a:p>
        </p:txBody>
      </p:sp>
    </p:spTree>
    <p:extLst>
      <p:ext uri="{BB962C8B-B14F-4D97-AF65-F5344CB8AC3E}">
        <p14:creationId xmlns:p14="http://schemas.microsoft.com/office/powerpoint/2010/main" val="397203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D07607-43F6-4AEA-9890-00BBE9F451C8}" type="slidenum">
              <a:rPr lang="en-US" altLang="en-US" smtClean="0"/>
              <a:pPr/>
              <a:t>18</a:t>
            </a:fld>
            <a:endParaRPr lang="en-US" altLang="en-US"/>
          </a:p>
        </p:txBody>
      </p:sp>
    </p:spTree>
    <p:extLst>
      <p:ext uri="{BB962C8B-B14F-4D97-AF65-F5344CB8AC3E}">
        <p14:creationId xmlns:p14="http://schemas.microsoft.com/office/powerpoint/2010/main" val="9318919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F06CBCE-4E84-4125-9BE3-5AF95D568236}" type="slidenum">
              <a:rPr lang="en-US" altLang="en-US">
                <a:latin typeface="Calibri" panose="020F0502020204030204" pitchFamily="34" charset="0"/>
              </a:rPr>
              <a:pPr eaLnBrk="1" hangingPunct="1"/>
              <a:t>20</a:t>
            </a:fld>
            <a:endParaRPr lang="en-US" altLang="en-US">
              <a:latin typeface="Calibri" panose="020F0502020204030204" pitchFamily="34" charset="0"/>
            </a:endParaRPr>
          </a:p>
        </p:txBody>
      </p:sp>
    </p:spTree>
    <p:extLst>
      <p:ext uri="{BB962C8B-B14F-4D97-AF65-F5344CB8AC3E}">
        <p14:creationId xmlns:p14="http://schemas.microsoft.com/office/powerpoint/2010/main" val="23740511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285C963-34CB-43C5-8DE2-B797612C6C99}" type="slidenum">
              <a:rPr lang="en-US" altLang="en-US">
                <a:latin typeface="Calibri" panose="020F0502020204030204" pitchFamily="34" charset="0"/>
              </a:rPr>
              <a:pPr eaLnBrk="1" hangingPunct="1"/>
              <a:t>22</a:t>
            </a:fld>
            <a:endParaRPr lang="en-US" altLang="en-US">
              <a:latin typeface="Calibri" panose="020F0502020204030204" pitchFamily="34" charset="0"/>
            </a:endParaRPr>
          </a:p>
        </p:txBody>
      </p:sp>
    </p:spTree>
    <p:extLst>
      <p:ext uri="{BB962C8B-B14F-4D97-AF65-F5344CB8AC3E}">
        <p14:creationId xmlns:p14="http://schemas.microsoft.com/office/powerpoint/2010/main" val="20206671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49155"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defTabSz="762000" eaLnBrk="0" hangingPunct="0">
              <a:spcBef>
                <a:spcPct val="30000"/>
              </a:spcBef>
              <a:defRPr sz="1200">
                <a:solidFill>
                  <a:schemeClr val="tx1"/>
                </a:solidFill>
                <a:latin typeface="Calibri" panose="020F0502020204030204" pitchFamily="34" charset="0"/>
              </a:defRPr>
            </a:lvl1pPr>
            <a:lvl2pPr marL="742950" indent="-285750" defTabSz="762000" eaLnBrk="0" hangingPunct="0">
              <a:spcBef>
                <a:spcPct val="30000"/>
              </a:spcBef>
              <a:defRPr sz="1200">
                <a:solidFill>
                  <a:schemeClr val="tx1"/>
                </a:solidFill>
                <a:latin typeface="Calibri" panose="020F0502020204030204" pitchFamily="34" charset="0"/>
              </a:defRPr>
            </a:lvl2pPr>
            <a:lvl3pPr marL="1143000" indent="-228600" defTabSz="762000" eaLnBrk="0" hangingPunct="0">
              <a:spcBef>
                <a:spcPct val="30000"/>
              </a:spcBef>
              <a:defRPr sz="1200">
                <a:solidFill>
                  <a:schemeClr val="tx1"/>
                </a:solidFill>
                <a:latin typeface="Calibri" panose="020F0502020204030204" pitchFamily="34" charset="0"/>
              </a:defRPr>
            </a:lvl3pPr>
            <a:lvl4pPr marL="1600200" indent="-228600" defTabSz="762000" eaLnBrk="0" hangingPunct="0">
              <a:spcBef>
                <a:spcPct val="30000"/>
              </a:spcBef>
              <a:defRPr sz="1200">
                <a:solidFill>
                  <a:schemeClr val="tx1"/>
                </a:solidFill>
                <a:latin typeface="Calibri" panose="020F0502020204030204" pitchFamily="34" charset="0"/>
              </a:defRPr>
            </a:lvl4pPr>
            <a:lvl5pPr marL="2057400" indent="-228600" defTabSz="762000" eaLnBrk="0" hangingPunct="0">
              <a:spcBef>
                <a:spcPct val="30000"/>
              </a:spcBef>
              <a:defRPr sz="1200">
                <a:solidFill>
                  <a:schemeClr val="tx1"/>
                </a:solidFill>
                <a:latin typeface="Calibri" panose="020F0502020204030204" pitchFamily="34" charset="0"/>
              </a:defRPr>
            </a:lvl5pPr>
            <a:lvl6pPr marL="2514600" indent="-228600" defTabSz="7620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7620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7620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762000" eaLnBrk="0" fontAlgn="base" hangingPunct="0">
              <a:spcBef>
                <a:spcPct val="30000"/>
              </a:spcBef>
              <a:spcAft>
                <a:spcPct val="0"/>
              </a:spcAft>
              <a:defRPr sz="1200">
                <a:solidFill>
                  <a:schemeClr val="tx1"/>
                </a:solidFill>
                <a:latin typeface="Calibri" panose="020F0502020204030204" pitchFamily="34" charset="0"/>
              </a:defRPr>
            </a:lvl9pPr>
          </a:lstStyle>
          <a:p>
            <a:pPr algn="r">
              <a:spcBef>
                <a:spcPct val="0"/>
              </a:spcBef>
            </a:pPr>
            <a:r>
              <a:rPr lang="en-US" altLang="en-US" sz="1000" i="1">
                <a:latin typeface="Times New Roman" panose="02020603050405020304" pitchFamily="18" charset="0"/>
              </a:rPr>
              <a:t>4</a:t>
            </a:r>
          </a:p>
        </p:txBody>
      </p:sp>
      <p:sp>
        <p:nvSpPr>
          <p:cNvPr id="49156"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49157"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endParaRPr lang="en-US" altLang="en-US" sz="1800"/>
          </a:p>
        </p:txBody>
      </p:sp>
      <p:sp>
        <p:nvSpPr>
          <p:cNvPr id="49158" name="Rectangle 6"/>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49159" name="Rectangle 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Tree>
    <p:extLst>
      <p:ext uri="{BB962C8B-B14F-4D97-AF65-F5344CB8AC3E}">
        <p14:creationId xmlns:p14="http://schemas.microsoft.com/office/powerpoint/2010/main" val="23421972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0" y="-19050"/>
            <a:ext cx="9144000" cy="6877050"/>
            <a:chOff x="0" y="-12"/>
            <a:chExt cx="5760" cy="4332"/>
          </a:xfrm>
        </p:grpSpPr>
        <p:sp>
          <p:nvSpPr>
            <p:cNvPr id="5" name="Rectangle 3"/>
            <p:cNvSpPr>
              <a:spLocks noChangeArrowheads="1"/>
            </p:cNvSpPr>
            <p:nvPr userDrawn="1"/>
          </p:nvSpPr>
          <p:spPr bwMode="hidden">
            <a:xfrm>
              <a:off x="1104" y="1008"/>
              <a:ext cx="4656" cy="3312"/>
            </a:xfrm>
            <a:prstGeom prst="rect">
              <a:avLst/>
            </a:prstGeom>
            <a:gradFill rotWithShape="0">
              <a:gsLst>
                <a:gs pos="0">
                  <a:schemeClr val="bg2"/>
                </a:gs>
                <a:gs pos="50000">
                  <a:schemeClr val="bg1"/>
                </a:gs>
                <a:gs pos="100000">
                  <a:schemeClr val="bg2"/>
                </a:gs>
              </a:gsLst>
              <a:lin ang="2700000" scaled="1"/>
            </a:gradFill>
            <a:ln w="9525">
              <a:noFill/>
              <a:miter lim="800000"/>
              <a:headEnd/>
              <a:tailEnd/>
            </a:ln>
            <a:effectLst/>
          </p:spPr>
          <p:txBody>
            <a:bodyPr wrap="none" anchor="ctr"/>
            <a:lstStyle/>
            <a:p>
              <a:pPr>
                <a:defRPr/>
              </a:pPr>
              <a:endParaRPr lang="en-US">
                <a:latin typeface="Arial" charset="0"/>
                <a:cs typeface="Arial" charset="0"/>
              </a:endParaRPr>
            </a:p>
          </p:txBody>
        </p:sp>
        <p:grpSp>
          <p:nvGrpSpPr>
            <p:cNvPr id="6" name="Group 4"/>
            <p:cNvGrpSpPr>
              <a:grpSpLocks/>
            </p:cNvGrpSpPr>
            <p:nvPr userDrawn="1"/>
          </p:nvGrpSpPr>
          <p:grpSpPr bwMode="auto">
            <a:xfrm>
              <a:off x="-1261" y="-157"/>
              <a:ext cx="7021" cy="1190"/>
              <a:chOff x="-1261" y="-154"/>
              <a:chExt cx="7021" cy="1190"/>
            </a:xfrm>
          </p:grpSpPr>
          <p:sp>
            <p:nvSpPr>
              <p:cNvPr id="8" name="Freeform 5"/>
              <p:cNvSpPr>
                <a:spLocks/>
              </p:cNvSpPr>
              <p:nvPr userDrawn="1"/>
            </p:nvSpPr>
            <p:spPr bwMode="ltGray">
              <a:xfrm>
                <a:off x="0" y="4"/>
                <a:ext cx="5760" cy="1032"/>
              </a:xfrm>
              <a:custGeom>
                <a:avLst/>
                <a:gdLst>
                  <a:gd name="T0" fmla="*/ 5760 w 4848"/>
                  <a:gd name="T1" fmla="*/ 1032 h 432"/>
                  <a:gd name="T2" fmla="*/ 0 w 4848"/>
                  <a:gd name="T3" fmla="*/ 1032 h 432"/>
                  <a:gd name="T4" fmla="*/ 0 w 4848"/>
                  <a:gd name="T5" fmla="*/ 0 h 432"/>
                  <a:gd name="T6" fmla="*/ 5760 w 4848"/>
                  <a:gd name="T7" fmla="*/ 0 h 432"/>
                  <a:gd name="T8" fmla="*/ 5760 w 4848"/>
                  <a:gd name="T9" fmla="*/ 1032 h 4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48" h="432">
                    <a:moveTo>
                      <a:pt x="4848" y="432"/>
                    </a:moveTo>
                    <a:lnTo>
                      <a:pt x="0" y="432"/>
                    </a:lnTo>
                    <a:lnTo>
                      <a:pt x="0" y="0"/>
                    </a:lnTo>
                    <a:lnTo>
                      <a:pt x="4848" y="0"/>
                    </a:lnTo>
                    <a:lnTo>
                      <a:pt x="4848" y="432"/>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9" name="Group 6"/>
              <p:cNvGrpSpPr>
                <a:grpSpLocks/>
              </p:cNvGrpSpPr>
              <p:nvPr userDrawn="1"/>
            </p:nvGrpSpPr>
            <p:grpSpPr bwMode="auto">
              <a:xfrm>
                <a:off x="333" y="-9"/>
                <a:ext cx="5176" cy="1044"/>
                <a:chOff x="333" y="-9"/>
                <a:chExt cx="5176" cy="1044"/>
              </a:xfrm>
            </p:grpSpPr>
            <p:sp>
              <p:nvSpPr>
                <p:cNvPr id="38" name="Freeform 7"/>
                <p:cNvSpPr>
                  <a:spLocks/>
                </p:cNvSpPr>
                <p:nvPr userDrawn="1"/>
              </p:nvSpPr>
              <p:spPr bwMode="ltGray">
                <a:xfrm>
                  <a:off x="3230" y="949"/>
                  <a:ext cx="17" cy="20"/>
                </a:xfrm>
                <a:custGeom>
                  <a:avLst/>
                  <a:gdLst>
                    <a:gd name="T0" fmla="*/ 6 w 15"/>
                    <a:gd name="T1" fmla="*/ 10 h 23"/>
                    <a:gd name="T2" fmla="*/ 17 w 15"/>
                    <a:gd name="T3" fmla="*/ 4 h 23"/>
                    <a:gd name="T4" fmla="*/ 15 w 15"/>
                    <a:gd name="T5" fmla="*/ 15 h 23"/>
                    <a:gd name="T6" fmla="*/ 6 w 15"/>
                    <a:gd name="T7" fmla="*/ 10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 h="23">
                      <a:moveTo>
                        <a:pt x="5" y="11"/>
                      </a:moveTo>
                      <a:cubicBezTo>
                        <a:pt x="2" y="1"/>
                        <a:pt x="7" y="0"/>
                        <a:pt x="15" y="5"/>
                      </a:cubicBezTo>
                      <a:cubicBezTo>
                        <a:pt x="14" y="9"/>
                        <a:pt x="15" y="13"/>
                        <a:pt x="13" y="17"/>
                      </a:cubicBezTo>
                      <a:cubicBezTo>
                        <a:pt x="9" y="23"/>
                        <a:pt x="0" y="16"/>
                        <a:pt x="5"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39" name="Freeform 8"/>
                <p:cNvSpPr>
                  <a:spLocks/>
                </p:cNvSpPr>
                <p:nvPr userDrawn="1"/>
              </p:nvSpPr>
              <p:spPr bwMode="ltGray">
                <a:xfrm>
                  <a:off x="3406" y="1015"/>
                  <a:ext cx="21" cy="20"/>
                </a:xfrm>
                <a:custGeom>
                  <a:avLst/>
                  <a:gdLst>
                    <a:gd name="T0" fmla="*/ 3 w 20"/>
                    <a:gd name="T1" fmla="*/ 11 h 23"/>
                    <a:gd name="T2" fmla="*/ 12 w 20"/>
                    <a:gd name="T3" fmla="*/ 3 h 23"/>
                    <a:gd name="T4" fmla="*/ 7 w 20"/>
                    <a:gd name="T5" fmla="*/ 17 h 23"/>
                    <a:gd name="T6" fmla="*/ 3 w 20"/>
                    <a:gd name="T7" fmla="*/ 11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23">
                      <a:moveTo>
                        <a:pt x="3" y="13"/>
                      </a:moveTo>
                      <a:cubicBezTo>
                        <a:pt x="0" y="5"/>
                        <a:pt x="2" y="0"/>
                        <a:pt x="11" y="3"/>
                      </a:cubicBezTo>
                      <a:cubicBezTo>
                        <a:pt x="16" y="10"/>
                        <a:pt x="20" y="23"/>
                        <a:pt x="7" y="19"/>
                      </a:cubicBezTo>
                      <a:cubicBezTo>
                        <a:pt x="6" y="17"/>
                        <a:pt x="3" y="13"/>
                        <a:pt x="3" y="1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0" name="Freeform 9"/>
                <p:cNvSpPr>
                  <a:spLocks/>
                </p:cNvSpPr>
                <p:nvPr userDrawn="1"/>
              </p:nvSpPr>
              <p:spPr bwMode="ltGray">
                <a:xfrm>
                  <a:off x="2909" y="908"/>
                  <a:ext cx="31" cy="34"/>
                </a:xfrm>
                <a:custGeom>
                  <a:avLst/>
                  <a:gdLst>
                    <a:gd name="T0" fmla="*/ 17 w 30"/>
                    <a:gd name="T1" fmla="*/ 27 h 42"/>
                    <a:gd name="T2" fmla="*/ 8 w 30"/>
                    <a:gd name="T3" fmla="*/ 17 h 42"/>
                    <a:gd name="T4" fmla="*/ 0 w 30"/>
                    <a:gd name="T5" fmla="*/ 7 h 42"/>
                    <a:gd name="T6" fmla="*/ 17 w 30"/>
                    <a:gd name="T7" fmla="*/ 2 h 42"/>
                    <a:gd name="T8" fmla="*/ 31 w 30"/>
                    <a:gd name="T9" fmla="*/ 19 h 42"/>
                    <a:gd name="T10" fmla="*/ 29 w 30"/>
                    <a:gd name="T11" fmla="*/ 25 h 42"/>
                    <a:gd name="T12" fmla="*/ 17 w 30"/>
                    <a:gd name="T13" fmla="*/ 27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1" name="Freeform 10"/>
                <p:cNvSpPr>
                  <a:spLocks/>
                </p:cNvSpPr>
                <p:nvPr userDrawn="1"/>
              </p:nvSpPr>
              <p:spPr bwMode="ltGray">
                <a:xfrm>
                  <a:off x="2551" y="940"/>
                  <a:ext cx="25" cy="12"/>
                </a:xfrm>
                <a:custGeom>
                  <a:avLst/>
                  <a:gdLst>
                    <a:gd name="T0" fmla="*/ 15 w 25"/>
                    <a:gd name="T1" fmla="*/ 12 h 16"/>
                    <a:gd name="T2" fmla="*/ 3 w 25"/>
                    <a:gd name="T3" fmla="*/ 6 h 16"/>
                    <a:gd name="T4" fmla="*/ 15 w 25"/>
                    <a:gd name="T5" fmla="*/ 0 h 16"/>
                    <a:gd name="T6" fmla="*/ 15 w 25"/>
                    <a:gd name="T7" fmla="*/ 12 h 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2" name="Freeform 11"/>
                <p:cNvSpPr>
                  <a:spLocks/>
                </p:cNvSpPr>
                <p:nvPr userDrawn="1"/>
              </p:nvSpPr>
              <p:spPr bwMode="ltGray">
                <a:xfrm>
                  <a:off x="2443" y="954"/>
                  <a:ext cx="65" cy="39"/>
                </a:xfrm>
                <a:custGeom>
                  <a:avLst/>
                  <a:gdLst>
                    <a:gd name="T0" fmla="*/ 14 w 65"/>
                    <a:gd name="T1" fmla="*/ 20 h 46"/>
                    <a:gd name="T2" fmla="*/ 30 w 65"/>
                    <a:gd name="T3" fmla="*/ 3 h 46"/>
                    <a:gd name="T4" fmla="*/ 42 w 65"/>
                    <a:gd name="T5" fmla="*/ 0 h 46"/>
                    <a:gd name="T6" fmla="*/ 58 w 65"/>
                    <a:gd name="T7" fmla="*/ 10 h 46"/>
                    <a:gd name="T8" fmla="*/ 32 w 65"/>
                    <a:gd name="T9" fmla="*/ 22 h 46"/>
                    <a:gd name="T10" fmla="*/ 12 w 65"/>
                    <a:gd name="T11" fmla="*/ 39 h 46"/>
                    <a:gd name="T12" fmla="*/ 8 w 65"/>
                    <a:gd name="T13" fmla="*/ 17 h 46"/>
                    <a:gd name="T14" fmla="*/ 12 w 65"/>
                    <a:gd name="T15" fmla="*/ 12 h 46"/>
                    <a:gd name="T16" fmla="*/ 14 w 65"/>
                    <a:gd name="T17" fmla="*/ 2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3" name="Freeform 12"/>
                <p:cNvSpPr>
                  <a:spLocks/>
                </p:cNvSpPr>
                <p:nvPr userDrawn="1"/>
              </p:nvSpPr>
              <p:spPr bwMode="ltGray">
                <a:xfrm>
                  <a:off x="2375" y="952"/>
                  <a:ext cx="68" cy="39"/>
                </a:xfrm>
                <a:custGeom>
                  <a:avLst/>
                  <a:gdLst>
                    <a:gd name="T0" fmla="*/ 0 w 69"/>
                    <a:gd name="T1" fmla="*/ 26 h 47"/>
                    <a:gd name="T2" fmla="*/ 18 w 69"/>
                    <a:gd name="T3" fmla="*/ 21 h 47"/>
                    <a:gd name="T4" fmla="*/ 51 w 69"/>
                    <a:gd name="T5" fmla="*/ 1 h 47"/>
                    <a:gd name="T6" fmla="*/ 63 w 69"/>
                    <a:gd name="T7" fmla="*/ 2 h 47"/>
                    <a:gd name="T8" fmla="*/ 49 w 69"/>
                    <a:gd name="T9" fmla="*/ 16 h 47"/>
                    <a:gd name="T10" fmla="*/ 28 w 69"/>
                    <a:gd name="T11" fmla="*/ 27 h 47"/>
                    <a:gd name="T12" fmla="*/ 22 w 69"/>
                    <a:gd name="T13" fmla="*/ 39 h 47"/>
                    <a:gd name="T14" fmla="*/ 16 w 69"/>
                    <a:gd name="T15" fmla="*/ 37 h 47"/>
                    <a:gd name="T16" fmla="*/ 12 w 69"/>
                    <a:gd name="T17" fmla="*/ 32 h 47"/>
                    <a:gd name="T18" fmla="*/ 0 w 69"/>
                    <a:gd name="T19" fmla="*/ 29 h 47"/>
                    <a:gd name="T20" fmla="*/ 0 w 69"/>
                    <a:gd name="T21" fmla="*/ 26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4" name="Freeform 13"/>
                <p:cNvSpPr>
                  <a:spLocks/>
                </p:cNvSpPr>
                <p:nvPr userDrawn="1"/>
              </p:nvSpPr>
              <p:spPr bwMode="ltGray">
                <a:xfrm>
                  <a:off x="2007" y="739"/>
                  <a:ext cx="354" cy="228"/>
                </a:xfrm>
                <a:custGeom>
                  <a:avLst/>
                  <a:gdLst>
                    <a:gd name="T0" fmla="*/ 10 w 355"/>
                    <a:gd name="T1" fmla="*/ 3 h 277"/>
                    <a:gd name="T2" fmla="*/ 36 w 355"/>
                    <a:gd name="T3" fmla="*/ 15 h 277"/>
                    <a:gd name="T4" fmla="*/ 46 w 355"/>
                    <a:gd name="T5" fmla="*/ 25 h 277"/>
                    <a:gd name="T6" fmla="*/ 76 w 355"/>
                    <a:gd name="T7" fmla="*/ 43 h 277"/>
                    <a:gd name="T8" fmla="*/ 92 w 355"/>
                    <a:gd name="T9" fmla="*/ 54 h 277"/>
                    <a:gd name="T10" fmla="*/ 122 w 355"/>
                    <a:gd name="T11" fmla="*/ 81 h 277"/>
                    <a:gd name="T12" fmla="*/ 136 w 355"/>
                    <a:gd name="T13" fmla="*/ 105 h 277"/>
                    <a:gd name="T14" fmla="*/ 148 w 355"/>
                    <a:gd name="T15" fmla="*/ 109 h 277"/>
                    <a:gd name="T16" fmla="*/ 154 w 355"/>
                    <a:gd name="T17" fmla="*/ 123 h 277"/>
                    <a:gd name="T18" fmla="*/ 176 w 355"/>
                    <a:gd name="T19" fmla="*/ 125 h 277"/>
                    <a:gd name="T20" fmla="*/ 170 w 355"/>
                    <a:gd name="T21" fmla="*/ 161 h 277"/>
                    <a:gd name="T22" fmla="*/ 179 w 355"/>
                    <a:gd name="T23" fmla="*/ 184 h 277"/>
                    <a:gd name="T24" fmla="*/ 197 w 355"/>
                    <a:gd name="T25" fmla="*/ 191 h 277"/>
                    <a:gd name="T26" fmla="*/ 215 w 355"/>
                    <a:gd name="T27" fmla="*/ 193 h 277"/>
                    <a:gd name="T28" fmla="*/ 235 w 355"/>
                    <a:gd name="T29" fmla="*/ 199 h 277"/>
                    <a:gd name="T30" fmla="*/ 253 w 355"/>
                    <a:gd name="T31" fmla="*/ 194 h 277"/>
                    <a:gd name="T32" fmla="*/ 271 w 355"/>
                    <a:gd name="T33" fmla="*/ 204 h 277"/>
                    <a:gd name="T34" fmla="*/ 295 w 355"/>
                    <a:gd name="T35" fmla="*/ 211 h 277"/>
                    <a:gd name="T36" fmla="*/ 313 w 355"/>
                    <a:gd name="T37" fmla="*/ 217 h 277"/>
                    <a:gd name="T38" fmla="*/ 351 w 355"/>
                    <a:gd name="T39" fmla="*/ 219 h 277"/>
                    <a:gd name="T40" fmla="*/ 341 w 355"/>
                    <a:gd name="T41" fmla="*/ 226 h 277"/>
                    <a:gd name="T42" fmla="*/ 321 w 355"/>
                    <a:gd name="T43" fmla="*/ 224 h 277"/>
                    <a:gd name="T44" fmla="*/ 299 w 355"/>
                    <a:gd name="T45" fmla="*/ 222 h 277"/>
                    <a:gd name="T46" fmla="*/ 287 w 355"/>
                    <a:gd name="T47" fmla="*/ 219 h 277"/>
                    <a:gd name="T48" fmla="*/ 251 w 355"/>
                    <a:gd name="T49" fmla="*/ 217 h 277"/>
                    <a:gd name="T50" fmla="*/ 233 w 355"/>
                    <a:gd name="T51" fmla="*/ 214 h 277"/>
                    <a:gd name="T52" fmla="*/ 172 w 355"/>
                    <a:gd name="T53" fmla="*/ 199 h 277"/>
                    <a:gd name="T54" fmla="*/ 160 w 355"/>
                    <a:gd name="T55" fmla="*/ 178 h 277"/>
                    <a:gd name="T56" fmla="*/ 126 w 355"/>
                    <a:gd name="T57" fmla="*/ 165 h 277"/>
                    <a:gd name="T58" fmla="*/ 108 w 355"/>
                    <a:gd name="T59" fmla="*/ 153 h 277"/>
                    <a:gd name="T60" fmla="*/ 94 w 355"/>
                    <a:gd name="T61" fmla="*/ 130 h 277"/>
                    <a:gd name="T62" fmla="*/ 68 w 355"/>
                    <a:gd name="T63" fmla="*/ 89 h 277"/>
                    <a:gd name="T64" fmla="*/ 64 w 355"/>
                    <a:gd name="T65" fmla="*/ 84 h 277"/>
                    <a:gd name="T66" fmla="*/ 58 w 355"/>
                    <a:gd name="T67" fmla="*/ 82 h 277"/>
                    <a:gd name="T68" fmla="*/ 54 w 355"/>
                    <a:gd name="T69" fmla="*/ 72 h 277"/>
                    <a:gd name="T70" fmla="*/ 38 w 355"/>
                    <a:gd name="T71" fmla="*/ 48 h 277"/>
                    <a:gd name="T72" fmla="*/ 20 w 355"/>
                    <a:gd name="T73" fmla="*/ 33 h 277"/>
                    <a:gd name="T74" fmla="*/ 4 w 355"/>
                    <a:gd name="T75" fmla="*/ 18 h 277"/>
                    <a:gd name="T76" fmla="*/ 10 w 355"/>
                    <a:gd name="T77" fmla="*/ 2 h 277"/>
                    <a:gd name="T78" fmla="*/ 10 w 355"/>
                    <a:gd name="T79" fmla="*/ 3 h 27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5" name="Freeform 14"/>
                <p:cNvSpPr>
                  <a:spLocks/>
                </p:cNvSpPr>
                <p:nvPr userDrawn="1"/>
              </p:nvSpPr>
              <p:spPr bwMode="ltGray">
                <a:xfrm>
                  <a:off x="2222" y="724"/>
                  <a:ext cx="157" cy="167"/>
                </a:xfrm>
                <a:custGeom>
                  <a:avLst/>
                  <a:gdLst>
                    <a:gd name="T0" fmla="*/ 54 w 156"/>
                    <a:gd name="T1" fmla="*/ 54 h 206"/>
                    <a:gd name="T2" fmla="*/ 66 w 156"/>
                    <a:gd name="T3" fmla="*/ 47 h 206"/>
                    <a:gd name="T4" fmla="*/ 68 w 156"/>
                    <a:gd name="T5" fmla="*/ 42 h 206"/>
                    <a:gd name="T6" fmla="*/ 81 w 156"/>
                    <a:gd name="T7" fmla="*/ 36 h 206"/>
                    <a:gd name="T8" fmla="*/ 107 w 156"/>
                    <a:gd name="T9" fmla="*/ 18 h 206"/>
                    <a:gd name="T10" fmla="*/ 113 w 156"/>
                    <a:gd name="T11" fmla="*/ 3 h 206"/>
                    <a:gd name="T12" fmla="*/ 125 w 156"/>
                    <a:gd name="T13" fmla="*/ 0 h 206"/>
                    <a:gd name="T14" fmla="*/ 151 w 156"/>
                    <a:gd name="T15" fmla="*/ 23 h 206"/>
                    <a:gd name="T16" fmla="*/ 147 w 156"/>
                    <a:gd name="T17" fmla="*/ 36 h 206"/>
                    <a:gd name="T18" fmla="*/ 127 w 156"/>
                    <a:gd name="T19" fmla="*/ 52 h 206"/>
                    <a:gd name="T20" fmla="*/ 133 w 156"/>
                    <a:gd name="T21" fmla="*/ 76 h 206"/>
                    <a:gd name="T22" fmla="*/ 143 w 156"/>
                    <a:gd name="T23" fmla="*/ 89 h 206"/>
                    <a:gd name="T24" fmla="*/ 147 w 156"/>
                    <a:gd name="T25" fmla="*/ 104 h 206"/>
                    <a:gd name="T26" fmla="*/ 129 w 156"/>
                    <a:gd name="T27" fmla="*/ 104 h 206"/>
                    <a:gd name="T28" fmla="*/ 117 w 156"/>
                    <a:gd name="T29" fmla="*/ 118 h 206"/>
                    <a:gd name="T30" fmla="*/ 105 w 156"/>
                    <a:gd name="T31" fmla="*/ 126 h 206"/>
                    <a:gd name="T32" fmla="*/ 101 w 156"/>
                    <a:gd name="T33" fmla="*/ 161 h 206"/>
                    <a:gd name="T34" fmla="*/ 89 w 156"/>
                    <a:gd name="T35" fmla="*/ 164 h 206"/>
                    <a:gd name="T36" fmla="*/ 83 w 156"/>
                    <a:gd name="T37" fmla="*/ 167 h 206"/>
                    <a:gd name="T38" fmla="*/ 76 w 156"/>
                    <a:gd name="T39" fmla="*/ 164 h 206"/>
                    <a:gd name="T40" fmla="*/ 72 w 156"/>
                    <a:gd name="T41" fmla="*/ 154 h 206"/>
                    <a:gd name="T42" fmla="*/ 60 w 156"/>
                    <a:gd name="T43" fmla="*/ 151 h 206"/>
                    <a:gd name="T44" fmla="*/ 42 w 156"/>
                    <a:gd name="T45" fmla="*/ 157 h 206"/>
                    <a:gd name="T46" fmla="*/ 28 w 156"/>
                    <a:gd name="T47" fmla="*/ 151 h 206"/>
                    <a:gd name="T48" fmla="*/ 10 w 156"/>
                    <a:gd name="T49" fmla="*/ 120 h 206"/>
                    <a:gd name="T50" fmla="*/ 4 w 156"/>
                    <a:gd name="T51" fmla="*/ 105 h 206"/>
                    <a:gd name="T52" fmla="*/ 0 w 156"/>
                    <a:gd name="T53" fmla="*/ 96 h 206"/>
                    <a:gd name="T54" fmla="*/ 20 w 156"/>
                    <a:gd name="T55" fmla="*/ 78 h 206"/>
                    <a:gd name="T56" fmla="*/ 32 w 156"/>
                    <a:gd name="T57" fmla="*/ 84 h 206"/>
                    <a:gd name="T58" fmla="*/ 34 w 156"/>
                    <a:gd name="T59" fmla="*/ 65 h 206"/>
                    <a:gd name="T60" fmla="*/ 52 w 156"/>
                    <a:gd name="T61" fmla="*/ 57 h 206"/>
                    <a:gd name="T62" fmla="*/ 54 w 156"/>
                    <a:gd name="T63" fmla="*/ 54 h 2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6" name="Freeform 15"/>
                <p:cNvSpPr>
                  <a:spLocks/>
                </p:cNvSpPr>
                <p:nvPr userDrawn="1"/>
              </p:nvSpPr>
              <p:spPr bwMode="ltGray">
                <a:xfrm>
                  <a:off x="2375" y="800"/>
                  <a:ext cx="110" cy="32"/>
                </a:xfrm>
                <a:custGeom>
                  <a:avLst/>
                  <a:gdLst>
                    <a:gd name="T0" fmla="*/ 4 w 109"/>
                    <a:gd name="T1" fmla="*/ 27 h 38"/>
                    <a:gd name="T2" fmla="*/ 18 w 109"/>
                    <a:gd name="T3" fmla="*/ 8 h 38"/>
                    <a:gd name="T4" fmla="*/ 46 w 109"/>
                    <a:gd name="T5" fmla="*/ 17 h 38"/>
                    <a:gd name="T6" fmla="*/ 73 w 109"/>
                    <a:gd name="T7" fmla="*/ 12 h 38"/>
                    <a:gd name="T8" fmla="*/ 91 w 109"/>
                    <a:gd name="T9" fmla="*/ 0 h 38"/>
                    <a:gd name="T10" fmla="*/ 77 w 109"/>
                    <a:gd name="T11" fmla="*/ 22 h 38"/>
                    <a:gd name="T12" fmla="*/ 61 w 109"/>
                    <a:gd name="T13" fmla="*/ 32 h 38"/>
                    <a:gd name="T14" fmla="*/ 42 w 109"/>
                    <a:gd name="T15" fmla="*/ 27 h 38"/>
                    <a:gd name="T16" fmla="*/ 14 w 109"/>
                    <a:gd name="T17" fmla="*/ 25 h 38"/>
                    <a:gd name="T18" fmla="*/ 4 w 109"/>
                    <a:gd name="T19" fmla="*/ 27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7" name="Freeform 16"/>
                <p:cNvSpPr>
                  <a:spLocks/>
                </p:cNvSpPr>
                <p:nvPr userDrawn="1"/>
              </p:nvSpPr>
              <p:spPr bwMode="ltGray">
                <a:xfrm>
                  <a:off x="2370" y="839"/>
                  <a:ext cx="75" cy="84"/>
                </a:xfrm>
                <a:custGeom>
                  <a:avLst/>
                  <a:gdLst>
                    <a:gd name="T0" fmla="*/ 8 w 76"/>
                    <a:gd name="T1" fmla="*/ 15 h 104"/>
                    <a:gd name="T2" fmla="*/ 18 w 76"/>
                    <a:gd name="T3" fmla="*/ 0 h 104"/>
                    <a:gd name="T4" fmla="*/ 34 w 76"/>
                    <a:gd name="T5" fmla="*/ 15 h 104"/>
                    <a:gd name="T6" fmla="*/ 61 w 76"/>
                    <a:gd name="T7" fmla="*/ 3 h 104"/>
                    <a:gd name="T8" fmla="*/ 45 w 76"/>
                    <a:gd name="T9" fmla="*/ 27 h 104"/>
                    <a:gd name="T10" fmla="*/ 53 w 76"/>
                    <a:gd name="T11" fmla="*/ 39 h 104"/>
                    <a:gd name="T12" fmla="*/ 57 w 76"/>
                    <a:gd name="T13" fmla="*/ 48 h 104"/>
                    <a:gd name="T14" fmla="*/ 45 w 76"/>
                    <a:gd name="T15" fmla="*/ 60 h 104"/>
                    <a:gd name="T16" fmla="*/ 34 w 76"/>
                    <a:gd name="T17" fmla="*/ 48 h 104"/>
                    <a:gd name="T18" fmla="*/ 22 w 76"/>
                    <a:gd name="T19" fmla="*/ 39 h 104"/>
                    <a:gd name="T20" fmla="*/ 28 w 76"/>
                    <a:gd name="T21" fmla="*/ 55 h 104"/>
                    <a:gd name="T22" fmla="*/ 30 w 76"/>
                    <a:gd name="T23" fmla="*/ 60 h 104"/>
                    <a:gd name="T24" fmla="*/ 20 w 76"/>
                    <a:gd name="T25" fmla="*/ 84 h 104"/>
                    <a:gd name="T26" fmla="*/ 12 w 76"/>
                    <a:gd name="T27" fmla="*/ 82 h 104"/>
                    <a:gd name="T28" fmla="*/ 8 w 76"/>
                    <a:gd name="T29" fmla="*/ 73 h 104"/>
                    <a:gd name="T30" fmla="*/ 0 w 76"/>
                    <a:gd name="T31" fmla="*/ 44 h 104"/>
                    <a:gd name="T32" fmla="*/ 2 w 76"/>
                    <a:gd name="T33" fmla="*/ 24 h 104"/>
                    <a:gd name="T34" fmla="*/ 8 w 76"/>
                    <a:gd name="T35" fmla="*/ 15 h 10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8" name="Freeform 17"/>
                <p:cNvSpPr>
                  <a:spLocks/>
                </p:cNvSpPr>
                <p:nvPr userDrawn="1"/>
              </p:nvSpPr>
              <p:spPr bwMode="ltGray">
                <a:xfrm>
                  <a:off x="2497" y="793"/>
                  <a:ext cx="37" cy="49"/>
                </a:xfrm>
                <a:custGeom>
                  <a:avLst/>
                  <a:gdLst>
                    <a:gd name="T0" fmla="*/ 3 w 37"/>
                    <a:gd name="T1" fmla="*/ 22 h 61"/>
                    <a:gd name="T2" fmla="*/ 13 w 37"/>
                    <a:gd name="T3" fmla="*/ 0 h 61"/>
                    <a:gd name="T4" fmla="*/ 15 w 37"/>
                    <a:gd name="T5" fmla="*/ 22 h 61"/>
                    <a:gd name="T6" fmla="*/ 37 w 37"/>
                    <a:gd name="T7" fmla="*/ 31 h 61"/>
                    <a:gd name="T8" fmla="*/ 19 w 37"/>
                    <a:gd name="T9" fmla="*/ 35 h 61"/>
                    <a:gd name="T10" fmla="*/ 5 w 37"/>
                    <a:gd name="T11" fmla="*/ 47 h 61"/>
                    <a:gd name="T12" fmla="*/ 1 w 37"/>
                    <a:gd name="T13" fmla="*/ 27 h 61"/>
                    <a:gd name="T14" fmla="*/ 3 w 37"/>
                    <a:gd name="T15" fmla="*/ 22 h 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9" name="Freeform 18"/>
                <p:cNvSpPr>
                  <a:spLocks/>
                </p:cNvSpPr>
                <p:nvPr userDrawn="1"/>
              </p:nvSpPr>
              <p:spPr bwMode="ltGray">
                <a:xfrm>
                  <a:off x="2506" y="869"/>
                  <a:ext cx="47" cy="24"/>
                </a:xfrm>
                <a:custGeom>
                  <a:avLst/>
                  <a:gdLst>
                    <a:gd name="T0" fmla="*/ 7 w 49"/>
                    <a:gd name="T1" fmla="*/ 0 h 29"/>
                    <a:gd name="T2" fmla="*/ 28 w 49"/>
                    <a:gd name="T3" fmla="*/ 0 h 29"/>
                    <a:gd name="T4" fmla="*/ 47 w 49"/>
                    <a:gd name="T5" fmla="*/ 13 h 29"/>
                    <a:gd name="T6" fmla="*/ 34 w 49"/>
                    <a:gd name="T7" fmla="*/ 12 h 29"/>
                    <a:gd name="T8" fmla="*/ 3 w 49"/>
                    <a:gd name="T9" fmla="*/ 13 h 29"/>
                    <a:gd name="T10" fmla="*/ 7 w 49"/>
                    <a:gd name="T11" fmla="*/ 0 h 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0" name="Freeform 19"/>
                <p:cNvSpPr>
                  <a:spLocks/>
                </p:cNvSpPr>
                <p:nvPr userDrawn="1"/>
              </p:nvSpPr>
              <p:spPr bwMode="ltGray">
                <a:xfrm>
                  <a:off x="2555" y="832"/>
                  <a:ext cx="61" cy="42"/>
                </a:xfrm>
                <a:custGeom>
                  <a:avLst/>
                  <a:gdLst>
                    <a:gd name="T0" fmla="*/ 21 w 61"/>
                    <a:gd name="T1" fmla="*/ 33 h 48"/>
                    <a:gd name="T2" fmla="*/ 15 w 61"/>
                    <a:gd name="T3" fmla="*/ 23 h 48"/>
                    <a:gd name="T4" fmla="*/ 3 w 61"/>
                    <a:gd name="T5" fmla="*/ 19 h 48"/>
                    <a:gd name="T6" fmla="*/ 13 w 61"/>
                    <a:gd name="T7" fmla="*/ 7 h 48"/>
                    <a:gd name="T8" fmla="*/ 25 w 61"/>
                    <a:gd name="T9" fmla="*/ 0 h 48"/>
                    <a:gd name="T10" fmla="*/ 49 w 61"/>
                    <a:gd name="T11" fmla="*/ 9 h 48"/>
                    <a:gd name="T12" fmla="*/ 53 w 61"/>
                    <a:gd name="T13" fmla="*/ 18 h 48"/>
                    <a:gd name="T14" fmla="*/ 61 w 61"/>
                    <a:gd name="T15" fmla="*/ 28 h 48"/>
                    <a:gd name="T16" fmla="*/ 41 w 61"/>
                    <a:gd name="T17" fmla="*/ 33 h 48"/>
                    <a:gd name="T18" fmla="*/ 23 w 61"/>
                    <a:gd name="T19" fmla="*/ 39 h 48"/>
                    <a:gd name="T20" fmla="*/ 21 w 61"/>
                    <a:gd name="T21" fmla="*/ 33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1" name="Freeform 20"/>
                <p:cNvSpPr>
                  <a:spLocks/>
                </p:cNvSpPr>
                <p:nvPr userDrawn="1"/>
              </p:nvSpPr>
              <p:spPr bwMode="ltGray">
                <a:xfrm>
                  <a:off x="2572" y="852"/>
                  <a:ext cx="286" cy="149"/>
                </a:xfrm>
                <a:custGeom>
                  <a:avLst/>
                  <a:gdLst>
                    <a:gd name="T0" fmla="*/ 46 w 286"/>
                    <a:gd name="T1" fmla="*/ 23 h 182"/>
                    <a:gd name="T2" fmla="*/ 36 w 286"/>
                    <a:gd name="T3" fmla="*/ 11 h 182"/>
                    <a:gd name="T4" fmla="*/ 26 w 286"/>
                    <a:gd name="T5" fmla="*/ 25 h 182"/>
                    <a:gd name="T6" fmla="*/ 0 w 286"/>
                    <a:gd name="T7" fmla="*/ 20 h 182"/>
                    <a:gd name="T8" fmla="*/ 10 w 286"/>
                    <a:gd name="T9" fmla="*/ 34 h 182"/>
                    <a:gd name="T10" fmla="*/ 16 w 286"/>
                    <a:gd name="T11" fmla="*/ 51 h 182"/>
                    <a:gd name="T12" fmla="*/ 24 w 286"/>
                    <a:gd name="T13" fmla="*/ 39 h 182"/>
                    <a:gd name="T14" fmla="*/ 30 w 286"/>
                    <a:gd name="T15" fmla="*/ 36 h 182"/>
                    <a:gd name="T16" fmla="*/ 48 w 286"/>
                    <a:gd name="T17" fmla="*/ 46 h 182"/>
                    <a:gd name="T18" fmla="*/ 70 w 286"/>
                    <a:gd name="T19" fmla="*/ 51 h 182"/>
                    <a:gd name="T20" fmla="*/ 88 w 286"/>
                    <a:gd name="T21" fmla="*/ 59 h 182"/>
                    <a:gd name="T22" fmla="*/ 106 w 286"/>
                    <a:gd name="T23" fmla="*/ 84 h 182"/>
                    <a:gd name="T24" fmla="*/ 104 w 286"/>
                    <a:gd name="T25" fmla="*/ 100 h 182"/>
                    <a:gd name="T26" fmla="*/ 98 w 286"/>
                    <a:gd name="T27" fmla="*/ 110 h 182"/>
                    <a:gd name="T28" fmla="*/ 122 w 286"/>
                    <a:gd name="T29" fmla="*/ 105 h 182"/>
                    <a:gd name="T30" fmla="*/ 140 w 286"/>
                    <a:gd name="T31" fmla="*/ 115 h 182"/>
                    <a:gd name="T32" fmla="*/ 168 w 286"/>
                    <a:gd name="T33" fmla="*/ 121 h 182"/>
                    <a:gd name="T34" fmla="*/ 174 w 286"/>
                    <a:gd name="T35" fmla="*/ 120 h 182"/>
                    <a:gd name="T36" fmla="*/ 168 w 286"/>
                    <a:gd name="T37" fmla="*/ 110 h 182"/>
                    <a:gd name="T38" fmla="*/ 178 w 286"/>
                    <a:gd name="T39" fmla="*/ 111 h 182"/>
                    <a:gd name="T40" fmla="*/ 186 w 286"/>
                    <a:gd name="T41" fmla="*/ 97 h 182"/>
                    <a:gd name="T42" fmla="*/ 202 w 286"/>
                    <a:gd name="T43" fmla="*/ 100 h 182"/>
                    <a:gd name="T44" fmla="*/ 214 w 286"/>
                    <a:gd name="T45" fmla="*/ 106 h 182"/>
                    <a:gd name="T46" fmla="*/ 244 w 286"/>
                    <a:gd name="T47" fmla="*/ 138 h 182"/>
                    <a:gd name="T48" fmla="*/ 262 w 286"/>
                    <a:gd name="T49" fmla="*/ 146 h 182"/>
                    <a:gd name="T50" fmla="*/ 284 w 286"/>
                    <a:gd name="T51" fmla="*/ 139 h 182"/>
                    <a:gd name="T52" fmla="*/ 268 w 286"/>
                    <a:gd name="T53" fmla="*/ 131 h 182"/>
                    <a:gd name="T54" fmla="*/ 256 w 286"/>
                    <a:gd name="T55" fmla="*/ 113 h 182"/>
                    <a:gd name="T56" fmla="*/ 250 w 286"/>
                    <a:gd name="T57" fmla="*/ 108 h 182"/>
                    <a:gd name="T58" fmla="*/ 248 w 286"/>
                    <a:gd name="T59" fmla="*/ 100 h 182"/>
                    <a:gd name="T60" fmla="*/ 236 w 286"/>
                    <a:gd name="T61" fmla="*/ 95 h 182"/>
                    <a:gd name="T62" fmla="*/ 240 w 286"/>
                    <a:gd name="T63" fmla="*/ 79 h 182"/>
                    <a:gd name="T64" fmla="*/ 220 w 286"/>
                    <a:gd name="T65" fmla="*/ 70 h 182"/>
                    <a:gd name="T66" fmla="*/ 210 w 286"/>
                    <a:gd name="T67" fmla="*/ 57 h 182"/>
                    <a:gd name="T68" fmla="*/ 190 w 286"/>
                    <a:gd name="T69" fmla="*/ 44 h 182"/>
                    <a:gd name="T70" fmla="*/ 168 w 286"/>
                    <a:gd name="T71" fmla="*/ 31 h 182"/>
                    <a:gd name="T72" fmla="*/ 156 w 286"/>
                    <a:gd name="T73" fmla="*/ 28 h 182"/>
                    <a:gd name="T74" fmla="*/ 120 w 286"/>
                    <a:gd name="T75" fmla="*/ 13 h 182"/>
                    <a:gd name="T76" fmla="*/ 102 w 286"/>
                    <a:gd name="T77" fmla="*/ 3 h 182"/>
                    <a:gd name="T78" fmla="*/ 96 w 286"/>
                    <a:gd name="T79" fmla="*/ 0 h 182"/>
                    <a:gd name="T80" fmla="*/ 70 w 286"/>
                    <a:gd name="T81" fmla="*/ 8 h 182"/>
                    <a:gd name="T82" fmla="*/ 56 w 286"/>
                    <a:gd name="T83" fmla="*/ 26 h 182"/>
                    <a:gd name="T84" fmla="*/ 46 w 286"/>
                    <a:gd name="T85" fmla="*/ 23 h 18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2" name="Freeform 21"/>
                <p:cNvSpPr>
                  <a:spLocks/>
                </p:cNvSpPr>
                <p:nvPr userDrawn="1"/>
              </p:nvSpPr>
              <p:spPr bwMode="ltGray">
                <a:xfrm>
                  <a:off x="2820" y="866"/>
                  <a:ext cx="78" cy="64"/>
                </a:xfrm>
                <a:custGeom>
                  <a:avLst/>
                  <a:gdLst>
                    <a:gd name="T0" fmla="*/ 1 w 78"/>
                    <a:gd name="T1" fmla="*/ 48 h 78"/>
                    <a:gd name="T2" fmla="*/ 27 w 78"/>
                    <a:gd name="T3" fmla="*/ 49 h 78"/>
                    <a:gd name="T4" fmla="*/ 45 w 78"/>
                    <a:gd name="T5" fmla="*/ 39 h 78"/>
                    <a:gd name="T6" fmla="*/ 57 w 78"/>
                    <a:gd name="T7" fmla="*/ 25 h 78"/>
                    <a:gd name="T8" fmla="*/ 43 w 78"/>
                    <a:gd name="T9" fmla="*/ 11 h 78"/>
                    <a:gd name="T10" fmla="*/ 43 w 78"/>
                    <a:gd name="T11" fmla="*/ 3 h 78"/>
                    <a:gd name="T12" fmla="*/ 71 w 78"/>
                    <a:gd name="T13" fmla="*/ 21 h 78"/>
                    <a:gd name="T14" fmla="*/ 67 w 78"/>
                    <a:gd name="T15" fmla="*/ 44 h 78"/>
                    <a:gd name="T16" fmla="*/ 33 w 78"/>
                    <a:gd name="T17" fmla="*/ 64 h 78"/>
                    <a:gd name="T18" fmla="*/ 9 w 78"/>
                    <a:gd name="T19" fmla="*/ 54 h 78"/>
                    <a:gd name="T20" fmla="*/ 3 w 78"/>
                    <a:gd name="T21" fmla="*/ 51 h 78"/>
                    <a:gd name="T22" fmla="*/ 1 w 78"/>
                    <a:gd name="T23" fmla="*/ 48 h 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3" name="Freeform 22"/>
                <p:cNvSpPr>
                  <a:spLocks/>
                </p:cNvSpPr>
                <p:nvPr userDrawn="1"/>
              </p:nvSpPr>
              <p:spPr bwMode="ltGray">
                <a:xfrm>
                  <a:off x="2984" y="732"/>
                  <a:ext cx="19" cy="14"/>
                </a:xfrm>
                <a:custGeom>
                  <a:avLst/>
                  <a:gdLst>
                    <a:gd name="T0" fmla="*/ 3 w 17"/>
                    <a:gd name="T1" fmla="*/ 3 h 18"/>
                    <a:gd name="T2" fmla="*/ 3 w 17"/>
                    <a:gd name="T3" fmla="*/ 11 h 18"/>
                    <a:gd name="T4" fmla="*/ 3 w 17"/>
                    <a:gd name="T5" fmla="*/ 3 h 18"/>
                    <a:gd name="T6" fmla="*/ 0 60000 65536"/>
                    <a:gd name="T7" fmla="*/ 0 60000 65536"/>
                    <a:gd name="T8" fmla="*/ 0 60000 65536"/>
                  </a:gdLst>
                  <a:ahLst/>
                  <a:cxnLst>
                    <a:cxn ang="T6">
                      <a:pos x="T0" y="T1"/>
                    </a:cxn>
                    <a:cxn ang="T7">
                      <a:pos x="T2" y="T3"/>
                    </a:cxn>
                    <a:cxn ang="T8">
                      <a:pos x="T4" y="T5"/>
                    </a:cxn>
                  </a:cxnLst>
                  <a:rect l="0" t="0" r="r" b="b"/>
                  <a:pathLst>
                    <a:path w="17" h="18">
                      <a:moveTo>
                        <a:pt x="3" y="4"/>
                      </a:moveTo>
                      <a:cubicBezTo>
                        <a:pt x="17" y="7"/>
                        <a:pt x="16" y="18"/>
                        <a:pt x="3" y="14"/>
                      </a:cubicBezTo>
                      <a:cubicBezTo>
                        <a:pt x="0" y="6"/>
                        <a:pt x="7" y="0"/>
                        <a:pt x="3"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4" name="Freeform 23"/>
                <p:cNvSpPr>
                  <a:spLocks/>
                </p:cNvSpPr>
                <p:nvPr userDrawn="1"/>
              </p:nvSpPr>
              <p:spPr bwMode="ltGray">
                <a:xfrm>
                  <a:off x="3083" y="830"/>
                  <a:ext cx="26" cy="19"/>
                </a:xfrm>
                <a:custGeom>
                  <a:avLst/>
                  <a:gdLst>
                    <a:gd name="T0" fmla="*/ 8 w 26"/>
                    <a:gd name="T1" fmla="*/ 12 h 22"/>
                    <a:gd name="T2" fmla="*/ 14 w 26"/>
                    <a:gd name="T3" fmla="*/ 0 h 22"/>
                    <a:gd name="T4" fmla="*/ 14 w 26"/>
                    <a:gd name="T5" fmla="*/ 19 h 22"/>
                    <a:gd name="T6" fmla="*/ 8 w 26"/>
                    <a:gd name="T7" fmla="*/ 12 h 2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6" h="22">
                      <a:moveTo>
                        <a:pt x="8" y="14"/>
                      </a:moveTo>
                      <a:cubicBezTo>
                        <a:pt x="5" y="6"/>
                        <a:pt x="5" y="3"/>
                        <a:pt x="14" y="0"/>
                      </a:cubicBezTo>
                      <a:cubicBezTo>
                        <a:pt x="26" y="4"/>
                        <a:pt x="23" y="16"/>
                        <a:pt x="14" y="22"/>
                      </a:cubicBezTo>
                      <a:cubicBezTo>
                        <a:pt x="0" y="17"/>
                        <a:pt x="13" y="3"/>
                        <a:pt x="8" y="1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5" name="Freeform 24"/>
                <p:cNvSpPr>
                  <a:spLocks/>
                </p:cNvSpPr>
                <p:nvPr userDrawn="1"/>
              </p:nvSpPr>
              <p:spPr bwMode="ltGray">
                <a:xfrm>
                  <a:off x="2766" y="610"/>
                  <a:ext cx="19" cy="12"/>
                </a:xfrm>
                <a:custGeom>
                  <a:avLst/>
                  <a:gdLst>
                    <a:gd name="T0" fmla="*/ 7 w 20"/>
                    <a:gd name="T1" fmla="*/ 10 h 15"/>
                    <a:gd name="T2" fmla="*/ 16 w 20"/>
                    <a:gd name="T3" fmla="*/ 2 h 15"/>
                    <a:gd name="T4" fmla="*/ 9 w 20"/>
                    <a:gd name="T5" fmla="*/ 10 h 15"/>
                    <a:gd name="T6" fmla="*/ 7 w 20"/>
                    <a:gd name="T7" fmla="*/ 1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6" name="Freeform 25"/>
                <p:cNvSpPr>
                  <a:spLocks/>
                </p:cNvSpPr>
                <p:nvPr userDrawn="1"/>
              </p:nvSpPr>
              <p:spPr bwMode="ltGray">
                <a:xfrm>
                  <a:off x="2600" y="712"/>
                  <a:ext cx="19" cy="12"/>
                </a:xfrm>
                <a:custGeom>
                  <a:avLst/>
                  <a:gdLst>
                    <a:gd name="T0" fmla="*/ 7 w 20"/>
                    <a:gd name="T1" fmla="*/ 10 h 15"/>
                    <a:gd name="T2" fmla="*/ 14 w 20"/>
                    <a:gd name="T3" fmla="*/ 2 h 15"/>
                    <a:gd name="T4" fmla="*/ 14 w 20"/>
                    <a:gd name="T5" fmla="*/ 11 h 15"/>
                    <a:gd name="T6" fmla="*/ 7 w 20"/>
                    <a:gd name="T7" fmla="*/ 1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7" name="Freeform 26"/>
                <p:cNvSpPr>
                  <a:spLocks/>
                </p:cNvSpPr>
                <p:nvPr userDrawn="1"/>
              </p:nvSpPr>
              <p:spPr bwMode="ltGray">
                <a:xfrm>
                  <a:off x="2417" y="680"/>
                  <a:ext cx="80" cy="66"/>
                </a:xfrm>
                <a:custGeom>
                  <a:avLst/>
                  <a:gdLst>
                    <a:gd name="T0" fmla="*/ 0 w 80"/>
                    <a:gd name="T1" fmla="*/ 41 h 80"/>
                    <a:gd name="T2" fmla="*/ 14 w 80"/>
                    <a:gd name="T3" fmla="*/ 20 h 80"/>
                    <a:gd name="T4" fmla="*/ 26 w 80"/>
                    <a:gd name="T5" fmla="*/ 17 h 80"/>
                    <a:gd name="T6" fmla="*/ 48 w 80"/>
                    <a:gd name="T7" fmla="*/ 15 h 80"/>
                    <a:gd name="T8" fmla="*/ 58 w 80"/>
                    <a:gd name="T9" fmla="*/ 0 h 80"/>
                    <a:gd name="T10" fmla="*/ 80 w 80"/>
                    <a:gd name="T11" fmla="*/ 33 h 80"/>
                    <a:gd name="T12" fmla="*/ 70 w 80"/>
                    <a:gd name="T13" fmla="*/ 46 h 80"/>
                    <a:gd name="T14" fmla="*/ 54 w 80"/>
                    <a:gd name="T15" fmla="*/ 51 h 80"/>
                    <a:gd name="T16" fmla="*/ 48 w 80"/>
                    <a:gd name="T17" fmla="*/ 66 h 80"/>
                    <a:gd name="T18" fmla="*/ 32 w 80"/>
                    <a:gd name="T19" fmla="*/ 56 h 80"/>
                    <a:gd name="T20" fmla="*/ 38 w 80"/>
                    <a:gd name="T21" fmla="*/ 43 h 80"/>
                    <a:gd name="T22" fmla="*/ 30 w 80"/>
                    <a:gd name="T23" fmla="*/ 23 h 80"/>
                    <a:gd name="T24" fmla="*/ 20 w 80"/>
                    <a:gd name="T25" fmla="*/ 40 h 80"/>
                    <a:gd name="T26" fmla="*/ 8 w 80"/>
                    <a:gd name="T27" fmla="*/ 46 h 80"/>
                    <a:gd name="T28" fmla="*/ 0 w 80"/>
                    <a:gd name="T29" fmla="*/ 41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8" name="Freeform 27"/>
                <p:cNvSpPr>
                  <a:spLocks/>
                </p:cNvSpPr>
                <p:nvPr userDrawn="1"/>
              </p:nvSpPr>
              <p:spPr bwMode="ltGray">
                <a:xfrm>
                  <a:off x="2391" y="541"/>
                  <a:ext cx="94" cy="142"/>
                </a:xfrm>
                <a:custGeom>
                  <a:avLst/>
                  <a:gdLst>
                    <a:gd name="T0" fmla="*/ 14 w 94"/>
                    <a:gd name="T1" fmla="*/ 78 h 174"/>
                    <a:gd name="T2" fmla="*/ 26 w 94"/>
                    <a:gd name="T3" fmla="*/ 104 h 174"/>
                    <a:gd name="T4" fmla="*/ 32 w 94"/>
                    <a:gd name="T5" fmla="*/ 88 h 174"/>
                    <a:gd name="T6" fmla="*/ 52 w 94"/>
                    <a:gd name="T7" fmla="*/ 82 h 174"/>
                    <a:gd name="T8" fmla="*/ 46 w 94"/>
                    <a:gd name="T9" fmla="*/ 101 h 174"/>
                    <a:gd name="T10" fmla="*/ 66 w 94"/>
                    <a:gd name="T11" fmla="*/ 103 h 174"/>
                    <a:gd name="T12" fmla="*/ 76 w 94"/>
                    <a:gd name="T13" fmla="*/ 116 h 174"/>
                    <a:gd name="T14" fmla="*/ 58 w 94"/>
                    <a:gd name="T15" fmla="*/ 121 h 174"/>
                    <a:gd name="T16" fmla="*/ 74 w 94"/>
                    <a:gd name="T17" fmla="*/ 142 h 174"/>
                    <a:gd name="T18" fmla="*/ 84 w 94"/>
                    <a:gd name="T19" fmla="*/ 126 h 174"/>
                    <a:gd name="T20" fmla="*/ 82 w 94"/>
                    <a:gd name="T21" fmla="*/ 91 h 174"/>
                    <a:gd name="T22" fmla="*/ 60 w 94"/>
                    <a:gd name="T23" fmla="*/ 87 h 174"/>
                    <a:gd name="T24" fmla="*/ 50 w 94"/>
                    <a:gd name="T25" fmla="*/ 67 h 174"/>
                    <a:gd name="T26" fmla="*/ 34 w 94"/>
                    <a:gd name="T27" fmla="*/ 67 h 174"/>
                    <a:gd name="T28" fmla="*/ 30 w 94"/>
                    <a:gd name="T29" fmla="*/ 57 h 174"/>
                    <a:gd name="T30" fmla="*/ 42 w 94"/>
                    <a:gd name="T31" fmla="*/ 34 h 174"/>
                    <a:gd name="T32" fmla="*/ 30 w 94"/>
                    <a:gd name="T33" fmla="*/ 0 h 174"/>
                    <a:gd name="T34" fmla="*/ 18 w 94"/>
                    <a:gd name="T35" fmla="*/ 18 h 174"/>
                    <a:gd name="T36" fmla="*/ 4 w 94"/>
                    <a:gd name="T37" fmla="*/ 38 h 174"/>
                    <a:gd name="T38" fmla="*/ 14 w 94"/>
                    <a:gd name="T39" fmla="*/ 62 h 174"/>
                    <a:gd name="T40" fmla="*/ 14 w 94"/>
                    <a:gd name="T41" fmla="*/ 78 h 1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9" name="Freeform 28"/>
                <p:cNvSpPr>
                  <a:spLocks/>
                </p:cNvSpPr>
                <p:nvPr userDrawn="1"/>
              </p:nvSpPr>
              <p:spPr bwMode="ltGray">
                <a:xfrm>
                  <a:off x="2415" y="644"/>
                  <a:ext cx="32" cy="41"/>
                </a:xfrm>
                <a:custGeom>
                  <a:avLst/>
                  <a:gdLst>
                    <a:gd name="T0" fmla="*/ 6 w 32"/>
                    <a:gd name="T1" fmla="*/ 20 h 50"/>
                    <a:gd name="T2" fmla="*/ 12 w 32"/>
                    <a:gd name="T3" fmla="*/ 0 h 50"/>
                    <a:gd name="T4" fmla="*/ 20 w 32"/>
                    <a:gd name="T5" fmla="*/ 13 h 50"/>
                    <a:gd name="T6" fmla="*/ 22 w 32"/>
                    <a:gd name="T7" fmla="*/ 20 h 50"/>
                    <a:gd name="T8" fmla="*/ 28 w 32"/>
                    <a:gd name="T9" fmla="*/ 21 h 50"/>
                    <a:gd name="T10" fmla="*/ 32 w 32"/>
                    <a:gd name="T11" fmla="*/ 31 h 50"/>
                    <a:gd name="T12" fmla="*/ 18 w 32"/>
                    <a:gd name="T13" fmla="*/ 41 h 50"/>
                    <a:gd name="T14" fmla="*/ 6 w 32"/>
                    <a:gd name="T15" fmla="*/ 20 h 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0" name="Freeform 29"/>
                <p:cNvSpPr>
                  <a:spLocks/>
                </p:cNvSpPr>
                <p:nvPr userDrawn="1"/>
              </p:nvSpPr>
              <p:spPr bwMode="ltGray">
                <a:xfrm>
                  <a:off x="2349" y="654"/>
                  <a:ext cx="45" cy="41"/>
                </a:xfrm>
                <a:custGeom>
                  <a:avLst/>
                  <a:gdLst>
                    <a:gd name="T0" fmla="*/ 0 w 43"/>
                    <a:gd name="T1" fmla="*/ 36 h 50"/>
                    <a:gd name="T2" fmla="*/ 23 w 43"/>
                    <a:gd name="T3" fmla="*/ 16 h 50"/>
                    <a:gd name="T4" fmla="*/ 38 w 43"/>
                    <a:gd name="T5" fmla="*/ 0 h 50"/>
                    <a:gd name="T6" fmla="*/ 25 w 43"/>
                    <a:gd name="T7" fmla="*/ 23 h 50"/>
                    <a:gd name="T8" fmla="*/ 2 w 43"/>
                    <a:gd name="T9" fmla="*/ 41 h 50"/>
                    <a:gd name="T10" fmla="*/ 0 w 43"/>
                    <a:gd name="T11" fmla="*/ 36 h 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1" name="Freeform 30"/>
                <p:cNvSpPr>
                  <a:spLocks/>
                </p:cNvSpPr>
                <p:nvPr userDrawn="1"/>
              </p:nvSpPr>
              <p:spPr bwMode="ltGray">
                <a:xfrm>
                  <a:off x="4808" y="597"/>
                  <a:ext cx="701" cy="438"/>
                </a:xfrm>
                <a:custGeom>
                  <a:avLst/>
                  <a:gdLst>
                    <a:gd name="T0" fmla="*/ 31 w 471"/>
                    <a:gd name="T1" fmla="*/ 436 h 281"/>
                    <a:gd name="T2" fmla="*/ 36 w 471"/>
                    <a:gd name="T3" fmla="*/ 390 h 281"/>
                    <a:gd name="T4" fmla="*/ 33 w 471"/>
                    <a:gd name="T5" fmla="*/ 382 h 281"/>
                    <a:gd name="T6" fmla="*/ 24 w 471"/>
                    <a:gd name="T7" fmla="*/ 340 h 281"/>
                    <a:gd name="T8" fmla="*/ 6 w 471"/>
                    <a:gd name="T9" fmla="*/ 335 h 281"/>
                    <a:gd name="T10" fmla="*/ 0 w 471"/>
                    <a:gd name="T11" fmla="*/ 298 h 281"/>
                    <a:gd name="T12" fmla="*/ 18 w 471"/>
                    <a:gd name="T13" fmla="*/ 281 h 281"/>
                    <a:gd name="T14" fmla="*/ 9 w 471"/>
                    <a:gd name="T15" fmla="*/ 257 h 281"/>
                    <a:gd name="T16" fmla="*/ 3 w 471"/>
                    <a:gd name="T17" fmla="*/ 249 h 281"/>
                    <a:gd name="T18" fmla="*/ 42 w 471"/>
                    <a:gd name="T19" fmla="*/ 187 h 281"/>
                    <a:gd name="T20" fmla="*/ 65 w 471"/>
                    <a:gd name="T21" fmla="*/ 150 h 281"/>
                    <a:gd name="T22" fmla="*/ 63 w 471"/>
                    <a:gd name="T23" fmla="*/ 109 h 281"/>
                    <a:gd name="T24" fmla="*/ 36 w 471"/>
                    <a:gd name="T25" fmla="*/ 67 h 281"/>
                    <a:gd name="T26" fmla="*/ 30 w 471"/>
                    <a:gd name="T27" fmla="*/ 50 h 281"/>
                    <a:gd name="T28" fmla="*/ 39 w 471"/>
                    <a:gd name="T29" fmla="*/ 56 h 281"/>
                    <a:gd name="T30" fmla="*/ 71 w 471"/>
                    <a:gd name="T31" fmla="*/ 55 h 281"/>
                    <a:gd name="T32" fmla="*/ 95 w 471"/>
                    <a:gd name="T33" fmla="*/ 17 h 281"/>
                    <a:gd name="T34" fmla="*/ 122 w 471"/>
                    <a:gd name="T35" fmla="*/ 0 h 281"/>
                    <a:gd name="T36" fmla="*/ 131 w 471"/>
                    <a:gd name="T37" fmla="*/ 3 h 281"/>
                    <a:gd name="T38" fmla="*/ 137 w 471"/>
                    <a:gd name="T39" fmla="*/ 14 h 281"/>
                    <a:gd name="T40" fmla="*/ 146 w 471"/>
                    <a:gd name="T41" fmla="*/ 8 h 281"/>
                    <a:gd name="T42" fmla="*/ 164 w 471"/>
                    <a:gd name="T43" fmla="*/ 12 h 281"/>
                    <a:gd name="T44" fmla="*/ 173 w 471"/>
                    <a:gd name="T45" fmla="*/ 14 h 281"/>
                    <a:gd name="T46" fmla="*/ 210 w 471"/>
                    <a:gd name="T47" fmla="*/ 22 h 281"/>
                    <a:gd name="T48" fmla="*/ 231 w 471"/>
                    <a:gd name="T49" fmla="*/ 37 h 281"/>
                    <a:gd name="T50" fmla="*/ 249 w 471"/>
                    <a:gd name="T51" fmla="*/ 26 h 281"/>
                    <a:gd name="T52" fmla="*/ 257 w 471"/>
                    <a:gd name="T53" fmla="*/ 22 h 281"/>
                    <a:gd name="T54" fmla="*/ 290 w 471"/>
                    <a:gd name="T55" fmla="*/ 22 h 281"/>
                    <a:gd name="T56" fmla="*/ 314 w 471"/>
                    <a:gd name="T57" fmla="*/ 50 h 281"/>
                    <a:gd name="T58" fmla="*/ 344 w 471"/>
                    <a:gd name="T59" fmla="*/ 92 h 281"/>
                    <a:gd name="T60" fmla="*/ 365 w 471"/>
                    <a:gd name="T61" fmla="*/ 109 h 281"/>
                    <a:gd name="T62" fmla="*/ 382 w 471"/>
                    <a:gd name="T63" fmla="*/ 106 h 281"/>
                    <a:gd name="T64" fmla="*/ 402 w 471"/>
                    <a:gd name="T65" fmla="*/ 101 h 281"/>
                    <a:gd name="T66" fmla="*/ 432 w 471"/>
                    <a:gd name="T67" fmla="*/ 111 h 281"/>
                    <a:gd name="T68" fmla="*/ 446 w 471"/>
                    <a:gd name="T69" fmla="*/ 126 h 281"/>
                    <a:gd name="T70" fmla="*/ 458 w 471"/>
                    <a:gd name="T71" fmla="*/ 140 h 281"/>
                    <a:gd name="T72" fmla="*/ 473 w 471"/>
                    <a:gd name="T73" fmla="*/ 173 h 281"/>
                    <a:gd name="T74" fmla="*/ 479 w 471"/>
                    <a:gd name="T75" fmla="*/ 187 h 281"/>
                    <a:gd name="T76" fmla="*/ 482 w 471"/>
                    <a:gd name="T77" fmla="*/ 195 h 281"/>
                    <a:gd name="T78" fmla="*/ 461 w 471"/>
                    <a:gd name="T79" fmla="*/ 221 h 281"/>
                    <a:gd name="T80" fmla="*/ 479 w 471"/>
                    <a:gd name="T81" fmla="*/ 220 h 281"/>
                    <a:gd name="T82" fmla="*/ 509 w 471"/>
                    <a:gd name="T83" fmla="*/ 242 h 281"/>
                    <a:gd name="T84" fmla="*/ 542 w 471"/>
                    <a:gd name="T85" fmla="*/ 245 h 281"/>
                    <a:gd name="T86" fmla="*/ 566 w 471"/>
                    <a:gd name="T87" fmla="*/ 262 h 281"/>
                    <a:gd name="T88" fmla="*/ 569 w 471"/>
                    <a:gd name="T89" fmla="*/ 268 h 281"/>
                    <a:gd name="T90" fmla="*/ 569 w 471"/>
                    <a:gd name="T91" fmla="*/ 274 h 281"/>
                    <a:gd name="T92" fmla="*/ 586 w 471"/>
                    <a:gd name="T93" fmla="*/ 268 h 281"/>
                    <a:gd name="T94" fmla="*/ 595 w 471"/>
                    <a:gd name="T95" fmla="*/ 267 h 281"/>
                    <a:gd name="T96" fmla="*/ 653 w 471"/>
                    <a:gd name="T97" fmla="*/ 288 h 281"/>
                    <a:gd name="T98" fmla="*/ 665 w 471"/>
                    <a:gd name="T99" fmla="*/ 310 h 281"/>
                    <a:gd name="T100" fmla="*/ 692 w 471"/>
                    <a:gd name="T101" fmla="*/ 313 h 281"/>
                    <a:gd name="T102" fmla="*/ 701 w 471"/>
                    <a:gd name="T103" fmla="*/ 335 h 281"/>
                    <a:gd name="T104" fmla="*/ 671 w 471"/>
                    <a:gd name="T105" fmla="*/ 402 h 281"/>
                    <a:gd name="T106" fmla="*/ 647 w 471"/>
                    <a:gd name="T107" fmla="*/ 438 h 28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2" name="Freeform 31"/>
                <p:cNvSpPr>
                  <a:spLocks/>
                </p:cNvSpPr>
                <p:nvPr userDrawn="1"/>
              </p:nvSpPr>
              <p:spPr bwMode="ltGray">
                <a:xfrm>
                  <a:off x="3880" y="-7"/>
                  <a:ext cx="984" cy="692"/>
                </a:xfrm>
                <a:custGeom>
                  <a:avLst/>
                  <a:gdLst>
                    <a:gd name="T0" fmla="*/ 406 w 984"/>
                    <a:gd name="T1" fmla="*/ 5 h 844"/>
                    <a:gd name="T2" fmla="*/ 502 w 984"/>
                    <a:gd name="T3" fmla="*/ 28 h 844"/>
                    <a:gd name="T4" fmla="*/ 550 w 984"/>
                    <a:gd name="T5" fmla="*/ 31 h 844"/>
                    <a:gd name="T6" fmla="*/ 578 w 984"/>
                    <a:gd name="T7" fmla="*/ 107 h 844"/>
                    <a:gd name="T8" fmla="*/ 586 w 984"/>
                    <a:gd name="T9" fmla="*/ 74 h 844"/>
                    <a:gd name="T10" fmla="*/ 606 w 984"/>
                    <a:gd name="T11" fmla="*/ 57 h 844"/>
                    <a:gd name="T12" fmla="*/ 642 w 984"/>
                    <a:gd name="T13" fmla="*/ 103 h 844"/>
                    <a:gd name="T14" fmla="*/ 682 w 984"/>
                    <a:gd name="T15" fmla="*/ 80 h 844"/>
                    <a:gd name="T16" fmla="*/ 706 w 984"/>
                    <a:gd name="T17" fmla="*/ 71 h 844"/>
                    <a:gd name="T18" fmla="*/ 762 w 984"/>
                    <a:gd name="T19" fmla="*/ 2 h 844"/>
                    <a:gd name="T20" fmla="*/ 798 w 984"/>
                    <a:gd name="T21" fmla="*/ 57 h 844"/>
                    <a:gd name="T22" fmla="*/ 798 w 984"/>
                    <a:gd name="T23" fmla="*/ 107 h 844"/>
                    <a:gd name="T24" fmla="*/ 790 w 984"/>
                    <a:gd name="T25" fmla="*/ 130 h 844"/>
                    <a:gd name="T26" fmla="*/ 766 w 984"/>
                    <a:gd name="T27" fmla="*/ 133 h 844"/>
                    <a:gd name="T28" fmla="*/ 762 w 984"/>
                    <a:gd name="T29" fmla="*/ 153 h 844"/>
                    <a:gd name="T30" fmla="*/ 802 w 984"/>
                    <a:gd name="T31" fmla="*/ 185 h 844"/>
                    <a:gd name="T32" fmla="*/ 786 w 984"/>
                    <a:gd name="T33" fmla="*/ 264 h 844"/>
                    <a:gd name="T34" fmla="*/ 830 w 984"/>
                    <a:gd name="T35" fmla="*/ 339 h 844"/>
                    <a:gd name="T36" fmla="*/ 854 w 984"/>
                    <a:gd name="T37" fmla="*/ 369 h 844"/>
                    <a:gd name="T38" fmla="*/ 830 w 984"/>
                    <a:gd name="T39" fmla="*/ 369 h 844"/>
                    <a:gd name="T40" fmla="*/ 746 w 984"/>
                    <a:gd name="T41" fmla="*/ 310 h 844"/>
                    <a:gd name="T42" fmla="*/ 678 w 984"/>
                    <a:gd name="T43" fmla="*/ 330 h 844"/>
                    <a:gd name="T44" fmla="*/ 590 w 984"/>
                    <a:gd name="T45" fmla="*/ 362 h 844"/>
                    <a:gd name="T46" fmla="*/ 642 w 984"/>
                    <a:gd name="T47" fmla="*/ 474 h 844"/>
                    <a:gd name="T48" fmla="*/ 710 w 984"/>
                    <a:gd name="T49" fmla="*/ 500 h 844"/>
                    <a:gd name="T50" fmla="*/ 738 w 984"/>
                    <a:gd name="T51" fmla="*/ 451 h 844"/>
                    <a:gd name="T52" fmla="*/ 774 w 984"/>
                    <a:gd name="T53" fmla="*/ 467 h 844"/>
                    <a:gd name="T54" fmla="*/ 766 w 984"/>
                    <a:gd name="T55" fmla="*/ 517 h 844"/>
                    <a:gd name="T56" fmla="*/ 802 w 984"/>
                    <a:gd name="T57" fmla="*/ 549 h 844"/>
                    <a:gd name="T58" fmla="*/ 838 w 984"/>
                    <a:gd name="T59" fmla="*/ 539 h 844"/>
                    <a:gd name="T60" fmla="*/ 922 w 984"/>
                    <a:gd name="T61" fmla="*/ 661 h 844"/>
                    <a:gd name="T62" fmla="*/ 942 w 984"/>
                    <a:gd name="T63" fmla="*/ 677 h 844"/>
                    <a:gd name="T64" fmla="*/ 874 w 984"/>
                    <a:gd name="T65" fmla="*/ 664 h 844"/>
                    <a:gd name="T66" fmla="*/ 830 w 984"/>
                    <a:gd name="T67" fmla="*/ 621 h 844"/>
                    <a:gd name="T68" fmla="*/ 778 w 984"/>
                    <a:gd name="T69" fmla="*/ 582 h 844"/>
                    <a:gd name="T70" fmla="*/ 702 w 984"/>
                    <a:gd name="T71" fmla="*/ 543 h 844"/>
                    <a:gd name="T72" fmla="*/ 614 w 984"/>
                    <a:gd name="T73" fmla="*/ 530 h 844"/>
                    <a:gd name="T74" fmla="*/ 506 w 984"/>
                    <a:gd name="T75" fmla="*/ 487 h 844"/>
                    <a:gd name="T76" fmla="*/ 462 w 984"/>
                    <a:gd name="T77" fmla="*/ 415 h 844"/>
                    <a:gd name="T78" fmla="*/ 430 w 984"/>
                    <a:gd name="T79" fmla="*/ 379 h 844"/>
                    <a:gd name="T80" fmla="*/ 382 w 984"/>
                    <a:gd name="T81" fmla="*/ 353 h 844"/>
                    <a:gd name="T82" fmla="*/ 342 w 984"/>
                    <a:gd name="T83" fmla="*/ 303 h 844"/>
                    <a:gd name="T84" fmla="*/ 354 w 984"/>
                    <a:gd name="T85" fmla="*/ 339 h 844"/>
                    <a:gd name="T86" fmla="*/ 418 w 984"/>
                    <a:gd name="T87" fmla="*/ 405 h 844"/>
                    <a:gd name="T88" fmla="*/ 422 w 984"/>
                    <a:gd name="T89" fmla="*/ 431 h 844"/>
                    <a:gd name="T90" fmla="*/ 394 w 984"/>
                    <a:gd name="T91" fmla="*/ 408 h 844"/>
                    <a:gd name="T92" fmla="*/ 354 w 984"/>
                    <a:gd name="T93" fmla="*/ 382 h 844"/>
                    <a:gd name="T94" fmla="*/ 314 w 984"/>
                    <a:gd name="T95" fmla="*/ 330 h 844"/>
                    <a:gd name="T96" fmla="*/ 266 w 984"/>
                    <a:gd name="T97" fmla="*/ 284 h 844"/>
                    <a:gd name="T98" fmla="*/ 210 w 984"/>
                    <a:gd name="T99" fmla="*/ 257 h 844"/>
                    <a:gd name="T100" fmla="*/ 154 w 984"/>
                    <a:gd name="T101" fmla="*/ 195 h 844"/>
                    <a:gd name="T102" fmla="*/ 66 w 984"/>
                    <a:gd name="T103" fmla="*/ 54 h 844"/>
                    <a:gd name="T104" fmla="*/ 34 w 984"/>
                    <a:gd name="T105" fmla="*/ 31 h 844"/>
                    <a:gd name="T106" fmla="*/ 46 w 984"/>
                    <a:gd name="T107" fmla="*/ 18 h 844"/>
                    <a:gd name="T108" fmla="*/ 102 w 984"/>
                    <a:gd name="T109" fmla="*/ 57 h 84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3" name="Freeform 32"/>
                <p:cNvSpPr>
                  <a:spLocks/>
                </p:cNvSpPr>
                <p:nvPr userDrawn="1"/>
              </p:nvSpPr>
              <p:spPr bwMode="ltGray">
                <a:xfrm>
                  <a:off x="3577" y="490"/>
                  <a:ext cx="36" cy="39"/>
                </a:xfrm>
                <a:custGeom>
                  <a:avLst/>
                  <a:gdLst>
                    <a:gd name="T0" fmla="*/ 6 w 36"/>
                    <a:gd name="T1" fmla="*/ 23 h 48"/>
                    <a:gd name="T2" fmla="*/ 10 w 36"/>
                    <a:gd name="T3" fmla="*/ 39 h 48"/>
                    <a:gd name="T4" fmla="*/ 6 w 36"/>
                    <a:gd name="T5" fmla="*/ 23 h 48"/>
                    <a:gd name="T6" fmla="*/ 0 60000 65536"/>
                    <a:gd name="T7" fmla="*/ 0 60000 65536"/>
                    <a:gd name="T8" fmla="*/ 0 60000 65536"/>
                  </a:gdLst>
                  <a:ahLst/>
                  <a:cxnLst>
                    <a:cxn ang="T6">
                      <a:pos x="T0" y="T1"/>
                    </a:cxn>
                    <a:cxn ang="T7">
                      <a:pos x="T2" y="T3"/>
                    </a:cxn>
                    <a:cxn ang="T8">
                      <a:pos x="T4" y="T5"/>
                    </a:cxn>
                  </a:cxnLst>
                  <a:rect l="0" t="0" r="r" b="b"/>
                  <a:pathLst>
                    <a:path w="36" h="48">
                      <a:moveTo>
                        <a:pt x="6" y="28"/>
                      </a:moveTo>
                      <a:cubicBezTo>
                        <a:pt x="25" y="0"/>
                        <a:pt x="36" y="31"/>
                        <a:pt x="10" y="48"/>
                      </a:cubicBezTo>
                      <a:cubicBezTo>
                        <a:pt x="0" y="34"/>
                        <a:pt x="0" y="40"/>
                        <a:pt x="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4" name="Freeform 33"/>
                <p:cNvSpPr>
                  <a:spLocks/>
                </p:cNvSpPr>
                <p:nvPr userDrawn="1"/>
              </p:nvSpPr>
              <p:spPr bwMode="ltGray">
                <a:xfrm>
                  <a:off x="3549" y="475"/>
                  <a:ext cx="38" cy="29"/>
                </a:xfrm>
                <a:custGeom>
                  <a:avLst/>
                  <a:gdLst>
                    <a:gd name="T0" fmla="*/ 0 w 36"/>
                    <a:gd name="T1" fmla="*/ 4 h 37"/>
                    <a:gd name="T2" fmla="*/ 13 w 36"/>
                    <a:gd name="T3" fmla="*/ 1 h 37"/>
                    <a:gd name="T4" fmla="*/ 38 w 36"/>
                    <a:gd name="T5" fmla="*/ 13 h 37"/>
                    <a:gd name="T6" fmla="*/ 8 w 36"/>
                    <a:gd name="T7" fmla="*/ 13 h 37"/>
                    <a:gd name="T8" fmla="*/ 0 w 36"/>
                    <a:gd name="T9" fmla="*/ 4 h 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5" name="Freeform 34"/>
                <p:cNvSpPr>
                  <a:spLocks/>
                </p:cNvSpPr>
                <p:nvPr userDrawn="1"/>
              </p:nvSpPr>
              <p:spPr bwMode="ltGray">
                <a:xfrm>
                  <a:off x="4686" y="394"/>
                  <a:ext cx="171" cy="81"/>
                </a:xfrm>
                <a:custGeom>
                  <a:avLst/>
                  <a:gdLst>
                    <a:gd name="T0" fmla="*/ 0 w 170"/>
                    <a:gd name="T1" fmla="*/ 41 h 96"/>
                    <a:gd name="T2" fmla="*/ 28 w 170"/>
                    <a:gd name="T3" fmla="*/ 21 h 96"/>
                    <a:gd name="T4" fmla="*/ 56 w 170"/>
                    <a:gd name="T5" fmla="*/ 18 h 96"/>
                    <a:gd name="T6" fmla="*/ 80 w 170"/>
                    <a:gd name="T7" fmla="*/ 8 h 96"/>
                    <a:gd name="T8" fmla="*/ 64 w 170"/>
                    <a:gd name="T9" fmla="*/ 21 h 96"/>
                    <a:gd name="T10" fmla="*/ 125 w 170"/>
                    <a:gd name="T11" fmla="*/ 41 h 96"/>
                    <a:gd name="T12" fmla="*/ 161 w 170"/>
                    <a:gd name="T13" fmla="*/ 55 h 96"/>
                    <a:gd name="T14" fmla="*/ 117 w 170"/>
                    <a:gd name="T15" fmla="*/ 65 h 96"/>
                    <a:gd name="T16" fmla="*/ 89 w 170"/>
                    <a:gd name="T17" fmla="*/ 48 h 96"/>
                    <a:gd name="T18" fmla="*/ 76 w 170"/>
                    <a:gd name="T19" fmla="*/ 45 h 96"/>
                    <a:gd name="T20" fmla="*/ 24 w 170"/>
                    <a:gd name="T21" fmla="*/ 35 h 96"/>
                    <a:gd name="T22" fmla="*/ 0 w 170"/>
                    <a:gd name="T23" fmla="*/ 41 h 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6" name="Freeform 35"/>
                <p:cNvSpPr>
                  <a:spLocks/>
                </p:cNvSpPr>
                <p:nvPr userDrawn="1"/>
              </p:nvSpPr>
              <p:spPr bwMode="ltGray">
                <a:xfrm>
                  <a:off x="4867" y="460"/>
                  <a:ext cx="138" cy="37"/>
                </a:xfrm>
                <a:custGeom>
                  <a:avLst/>
                  <a:gdLst>
                    <a:gd name="T0" fmla="*/ 0 w 138"/>
                    <a:gd name="T1" fmla="*/ 0 h 44"/>
                    <a:gd name="T2" fmla="*/ 52 w 138"/>
                    <a:gd name="T3" fmla="*/ 3 h 44"/>
                    <a:gd name="T4" fmla="*/ 88 w 138"/>
                    <a:gd name="T5" fmla="*/ 20 h 44"/>
                    <a:gd name="T6" fmla="*/ 112 w 138"/>
                    <a:gd name="T7" fmla="*/ 17 h 44"/>
                    <a:gd name="T8" fmla="*/ 108 w 138"/>
                    <a:gd name="T9" fmla="*/ 37 h 44"/>
                    <a:gd name="T10" fmla="*/ 64 w 138"/>
                    <a:gd name="T11" fmla="*/ 34 h 44"/>
                    <a:gd name="T12" fmla="*/ 0 w 138"/>
                    <a:gd name="T13" fmla="*/ 30 h 44"/>
                    <a:gd name="T14" fmla="*/ 28 w 138"/>
                    <a:gd name="T15" fmla="*/ 17 h 44"/>
                    <a:gd name="T16" fmla="*/ 0 w 138"/>
                    <a:gd name="T17" fmla="*/ 0 h 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7" name="Freeform 36"/>
                <p:cNvSpPr>
                  <a:spLocks/>
                </p:cNvSpPr>
                <p:nvPr userDrawn="1"/>
              </p:nvSpPr>
              <p:spPr bwMode="ltGray">
                <a:xfrm>
                  <a:off x="4794" y="480"/>
                  <a:ext cx="56" cy="34"/>
                </a:xfrm>
                <a:custGeom>
                  <a:avLst/>
                  <a:gdLst>
                    <a:gd name="T0" fmla="*/ 17 w 57"/>
                    <a:gd name="T1" fmla="*/ 20 h 42"/>
                    <a:gd name="T2" fmla="*/ 36 w 57"/>
                    <a:gd name="T3" fmla="*/ 11 h 42"/>
                    <a:gd name="T4" fmla="*/ 17 w 57"/>
                    <a:gd name="T5" fmla="*/ 20 h 42"/>
                    <a:gd name="T6" fmla="*/ 0 60000 65536"/>
                    <a:gd name="T7" fmla="*/ 0 60000 65536"/>
                    <a:gd name="T8" fmla="*/ 0 60000 65536"/>
                  </a:gdLst>
                  <a:ahLst/>
                  <a:cxnLst>
                    <a:cxn ang="T6">
                      <a:pos x="T0" y="T1"/>
                    </a:cxn>
                    <a:cxn ang="T7">
                      <a:pos x="T2" y="T3"/>
                    </a:cxn>
                    <a:cxn ang="T8">
                      <a:pos x="T4" y="T5"/>
                    </a:cxn>
                  </a:cxnLst>
                  <a:rect l="0" t="0" r="r" b="b"/>
                  <a:pathLst>
                    <a:path w="57" h="42">
                      <a:moveTo>
                        <a:pt x="17" y="25"/>
                      </a:moveTo>
                      <a:cubicBezTo>
                        <a:pt x="0" y="0"/>
                        <a:pt x="21" y="9"/>
                        <a:pt x="37" y="13"/>
                      </a:cubicBezTo>
                      <a:cubicBezTo>
                        <a:pt x="57" y="42"/>
                        <a:pt x="30" y="25"/>
                        <a:pt x="1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8" name="Freeform 37"/>
                <p:cNvSpPr>
                  <a:spLocks/>
                </p:cNvSpPr>
                <p:nvPr userDrawn="1"/>
              </p:nvSpPr>
              <p:spPr bwMode="ltGray">
                <a:xfrm>
                  <a:off x="4757" y="375"/>
                  <a:ext cx="37" cy="44"/>
                </a:xfrm>
                <a:custGeom>
                  <a:avLst/>
                  <a:gdLst>
                    <a:gd name="T0" fmla="*/ 18 w 39"/>
                    <a:gd name="T1" fmla="*/ 27 h 52"/>
                    <a:gd name="T2" fmla="*/ 18 w 39"/>
                    <a:gd name="T3" fmla="*/ 0 h 52"/>
                    <a:gd name="T4" fmla="*/ 18 w 39"/>
                    <a:gd name="T5" fmla="*/ 27 h 52"/>
                    <a:gd name="T6" fmla="*/ 0 60000 65536"/>
                    <a:gd name="T7" fmla="*/ 0 60000 65536"/>
                    <a:gd name="T8" fmla="*/ 0 60000 65536"/>
                  </a:gdLst>
                  <a:ahLst/>
                  <a:cxnLst>
                    <a:cxn ang="T6">
                      <a:pos x="T0" y="T1"/>
                    </a:cxn>
                    <a:cxn ang="T7">
                      <a:pos x="T2" y="T3"/>
                    </a:cxn>
                    <a:cxn ang="T8">
                      <a:pos x="T4" y="T5"/>
                    </a:cxn>
                  </a:cxnLst>
                  <a:rect l="0" t="0" r="r" b="b"/>
                  <a:pathLst>
                    <a:path w="39" h="52">
                      <a:moveTo>
                        <a:pt x="19" y="32"/>
                      </a:moveTo>
                      <a:cubicBezTo>
                        <a:pt x="13" y="14"/>
                        <a:pt x="0" y="13"/>
                        <a:pt x="19" y="0"/>
                      </a:cubicBezTo>
                      <a:cubicBezTo>
                        <a:pt x="23" y="5"/>
                        <a:pt x="39" y="52"/>
                        <a:pt x="19"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9" name="Freeform 38"/>
                <p:cNvSpPr>
                  <a:spLocks/>
                </p:cNvSpPr>
                <p:nvPr userDrawn="1"/>
              </p:nvSpPr>
              <p:spPr bwMode="ltGray">
                <a:xfrm>
                  <a:off x="5054" y="507"/>
                  <a:ext cx="45" cy="66"/>
                </a:xfrm>
                <a:custGeom>
                  <a:avLst/>
                  <a:gdLst>
                    <a:gd name="T0" fmla="*/ 4 w 44"/>
                    <a:gd name="T1" fmla="*/ 7 h 80"/>
                    <a:gd name="T2" fmla="*/ 20 w 44"/>
                    <a:gd name="T3" fmla="*/ 27 h 80"/>
                    <a:gd name="T4" fmla="*/ 25 w 44"/>
                    <a:gd name="T5" fmla="*/ 40 h 80"/>
                    <a:gd name="T6" fmla="*/ 37 w 44"/>
                    <a:gd name="T7" fmla="*/ 44 h 80"/>
                    <a:gd name="T8" fmla="*/ 25 w 44"/>
                    <a:gd name="T9" fmla="*/ 60 h 80"/>
                    <a:gd name="T10" fmla="*/ 0 w 44"/>
                    <a:gd name="T11" fmla="*/ 17 h 80"/>
                    <a:gd name="T12" fmla="*/ 4 w 44"/>
                    <a:gd name="T13" fmla="*/ 7 h 8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0" name="Freeform 39"/>
                <p:cNvSpPr>
                  <a:spLocks/>
                </p:cNvSpPr>
                <p:nvPr userDrawn="1"/>
              </p:nvSpPr>
              <p:spPr bwMode="ltGray">
                <a:xfrm>
                  <a:off x="4260" y="6"/>
                  <a:ext cx="480" cy="100"/>
                </a:xfrm>
                <a:custGeom>
                  <a:avLst/>
                  <a:gdLst>
                    <a:gd name="T0" fmla="*/ 327 w 323"/>
                    <a:gd name="T1" fmla="*/ 2 h 64"/>
                    <a:gd name="T2" fmla="*/ 343 w 323"/>
                    <a:gd name="T3" fmla="*/ 13 h 64"/>
                    <a:gd name="T4" fmla="*/ 349 w 323"/>
                    <a:gd name="T5" fmla="*/ 0 h 64"/>
                    <a:gd name="T6" fmla="*/ 394 w 323"/>
                    <a:gd name="T7" fmla="*/ 0 h 64"/>
                    <a:gd name="T8" fmla="*/ 427 w 323"/>
                    <a:gd name="T9" fmla="*/ 27 h 64"/>
                    <a:gd name="T10" fmla="*/ 474 w 323"/>
                    <a:gd name="T11" fmla="*/ 16 h 64"/>
                    <a:gd name="T12" fmla="*/ 467 w 323"/>
                    <a:gd name="T13" fmla="*/ 45 h 64"/>
                    <a:gd name="T14" fmla="*/ 443 w 323"/>
                    <a:gd name="T15" fmla="*/ 72 h 64"/>
                    <a:gd name="T16" fmla="*/ 438 w 323"/>
                    <a:gd name="T17" fmla="*/ 45 h 64"/>
                    <a:gd name="T18" fmla="*/ 427 w 323"/>
                    <a:gd name="T19" fmla="*/ 48 h 64"/>
                    <a:gd name="T20" fmla="*/ 415 w 323"/>
                    <a:gd name="T21" fmla="*/ 45 h 64"/>
                    <a:gd name="T22" fmla="*/ 391 w 323"/>
                    <a:gd name="T23" fmla="*/ 33 h 64"/>
                    <a:gd name="T24" fmla="*/ 339 w 323"/>
                    <a:gd name="T25" fmla="*/ 59 h 64"/>
                    <a:gd name="T26" fmla="*/ 299 w 323"/>
                    <a:gd name="T27" fmla="*/ 69 h 64"/>
                    <a:gd name="T28" fmla="*/ 315 w 323"/>
                    <a:gd name="T29" fmla="*/ 89 h 64"/>
                    <a:gd name="T30" fmla="*/ 279 w 323"/>
                    <a:gd name="T31" fmla="*/ 98 h 64"/>
                    <a:gd name="T32" fmla="*/ 251 w 323"/>
                    <a:gd name="T33" fmla="*/ 95 h 64"/>
                    <a:gd name="T34" fmla="*/ 263 w 323"/>
                    <a:gd name="T35" fmla="*/ 89 h 64"/>
                    <a:gd name="T36" fmla="*/ 254 w 323"/>
                    <a:gd name="T37" fmla="*/ 63 h 64"/>
                    <a:gd name="T38" fmla="*/ 251 w 323"/>
                    <a:gd name="T39" fmla="*/ 48 h 64"/>
                    <a:gd name="T40" fmla="*/ 235 w 323"/>
                    <a:gd name="T41" fmla="*/ 36 h 64"/>
                    <a:gd name="T42" fmla="*/ 211 w 323"/>
                    <a:gd name="T43" fmla="*/ 42 h 64"/>
                    <a:gd name="T44" fmla="*/ 199 w 323"/>
                    <a:gd name="T45" fmla="*/ 42 h 64"/>
                    <a:gd name="T46" fmla="*/ 183 w 323"/>
                    <a:gd name="T47" fmla="*/ 39 h 64"/>
                    <a:gd name="T48" fmla="*/ 123 w 323"/>
                    <a:gd name="T49" fmla="*/ 3 h 64"/>
                    <a:gd name="T50" fmla="*/ 88 w 323"/>
                    <a:gd name="T51" fmla="*/ 22 h 64"/>
                    <a:gd name="T52" fmla="*/ 1 w 323"/>
                    <a:gd name="T53" fmla="*/ 0 h 64"/>
                    <a:gd name="T54" fmla="*/ 327 w 323"/>
                    <a:gd name="T55" fmla="*/ 2 h 6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1" name="Freeform 40"/>
                <p:cNvSpPr>
                  <a:spLocks/>
                </p:cNvSpPr>
                <p:nvPr userDrawn="1"/>
              </p:nvSpPr>
              <p:spPr bwMode="ltGray">
                <a:xfrm>
                  <a:off x="3835" y="3"/>
                  <a:ext cx="446" cy="49"/>
                </a:xfrm>
                <a:custGeom>
                  <a:avLst/>
                  <a:gdLst>
                    <a:gd name="T0" fmla="*/ 156 w 300"/>
                    <a:gd name="T1" fmla="*/ 49 h 31"/>
                    <a:gd name="T2" fmla="*/ 45 w 300"/>
                    <a:gd name="T3" fmla="*/ 2 h 31"/>
                    <a:gd name="T4" fmla="*/ 424 w 300"/>
                    <a:gd name="T5" fmla="*/ 0 h 31"/>
                    <a:gd name="T6" fmla="*/ 440 w 300"/>
                    <a:gd name="T7" fmla="*/ 22 h 31"/>
                    <a:gd name="T8" fmla="*/ 392 w 300"/>
                    <a:gd name="T9" fmla="*/ 25 h 31"/>
                    <a:gd name="T10" fmla="*/ 156 w 300"/>
                    <a:gd name="T11" fmla="*/ 49 h 3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2" name="Freeform 41"/>
                <p:cNvSpPr>
                  <a:spLocks/>
                </p:cNvSpPr>
                <p:nvPr userDrawn="1"/>
              </p:nvSpPr>
              <p:spPr bwMode="ltGray">
                <a:xfrm>
                  <a:off x="2853" y="74"/>
                  <a:ext cx="42" cy="25"/>
                </a:xfrm>
                <a:custGeom>
                  <a:avLst/>
                  <a:gdLst>
                    <a:gd name="T0" fmla="*/ 0 w 41"/>
                    <a:gd name="T1" fmla="*/ 22 h 29"/>
                    <a:gd name="T2" fmla="*/ 12 w 41"/>
                    <a:gd name="T3" fmla="*/ 25 h 29"/>
                    <a:gd name="T4" fmla="*/ 0 w 41"/>
                    <a:gd name="T5" fmla="*/ 22 h 29"/>
                    <a:gd name="T6" fmla="*/ 0 60000 65536"/>
                    <a:gd name="T7" fmla="*/ 0 60000 65536"/>
                    <a:gd name="T8" fmla="*/ 0 60000 65536"/>
                  </a:gdLst>
                  <a:ahLst/>
                  <a:cxnLst>
                    <a:cxn ang="T6">
                      <a:pos x="T0" y="T1"/>
                    </a:cxn>
                    <a:cxn ang="T7">
                      <a:pos x="T2" y="T3"/>
                    </a:cxn>
                    <a:cxn ang="T8">
                      <a:pos x="T4" y="T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3" name="Freeform 42"/>
                <p:cNvSpPr>
                  <a:spLocks/>
                </p:cNvSpPr>
                <p:nvPr userDrawn="1"/>
              </p:nvSpPr>
              <p:spPr bwMode="ltGray">
                <a:xfrm>
                  <a:off x="1704" y="3"/>
                  <a:ext cx="1022" cy="372"/>
                </a:xfrm>
                <a:custGeom>
                  <a:avLst/>
                  <a:gdLst>
                    <a:gd name="T0" fmla="*/ 171 w 436"/>
                    <a:gd name="T1" fmla="*/ 2 h 152"/>
                    <a:gd name="T2" fmla="*/ 1022 w 436"/>
                    <a:gd name="T3" fmla="*/ 0 h 152"/>
                    <a:gd name="T4" fmla="*/ 975 w 436"/>
                    <a:gd name="T5" fmla="*/ 132 h 152"/>
                    <a:gd name="T6" fmla="*/ 931 w 436"/>
                    <a:gd name="T7" fmla="*/ 166 h 152"/>
                    <a:gd name="T8" fmla="*/ 919 w 436"/>
                    <a:gd name="T9" fmla="*/ 171 h 152"/>
                    <a:gd name="T10" fmla="*/ 879 w 436"/>
                    <a:gd name="T11" fmla="*/ 179 h 152"/>
                    <a:gd name="T12" fmla="*/ 846 w 436"/>
                    <a:gd name="T13" fmla="*/ 215 h 152"/>
                    <a:gd name="T14" fmla="*/ 849 w 436"/>
                    <a:gd name="T15" fmla="*/ 242 h 152"/>
                    <a:gd name="T16" fmla="*/ 853 w 436"/>
                    <a:gd name="T17" fmla="*/ 262 h 152"/>
                    <a:gd name="T18" fmla="*/ 858 w 436"/>
                    <a:gd name="T19" fmla="*/ 277 h 152"/>
                    <a:gd name="T20" fmla="*/ 849 w 436"/>
                    <a:gd name="T21" fmla="*/ 299 h 152"/>
                    <a:gd name="T22" fmla="*/ 823 w 436"/>
                    <a:gd name="T23" fmla="*/ 294 h 152"/>
                    <a:gd name="T24" fmla="*/ 802 w 436"/>
                    <a:gd name="T25" fmla="*/ 316 h 152"/>
                    <a:gd name="T26" fmla="*/ 813 w 436"/>
                    <a:gd name="T27" fmla="*/ 257 h 152"/>
                    <a:gd name="T28" fmla="*/ 792 w 436"/>
                    <a:gd name="T29" fmla="*/ 245 h 152"/>
                    <a:gd name="T30" fmla="*/ 806 w 436"/>
                    <a:gd name="T31" fmla="*/ 228 h 152"/>
                    <a:gd name="T32" fmla="*/ 802 w 436"/>
                    <a:gd name="T33" fmla="*/ 218 h 152"/>
                    <a:gd name="T34" fmla="*/ 750 w 436"/>
                    <a:gd name="T35" fmla="*/ 230 h 152"/>
                    <a:gd name="T36" fmla="*/ 743 w 436"/>
                    <a:gd name="T37" fmla="*/ 208 h 152"/>
                    <a:gd name="T38" fmla="*/ 696 w 436"/>
                    <a:gd name="T39" fmla="*/ 230 h 152"/>
                    <a:gd name="T40" fmla="*/ 750 w 436"/>
                    <a:gd name="T41" fmla="*/ 252 h 152"/>
                    <a:gd name="T42" fmla="*/ 715 w 436"/>
                    <a:gd name="T43" fmla="*/ 286 h 152"/>
                    <a:gd name="T44" fmla="*/ 729 w 436"/>
                    <a:gd name="T45" fmla="*/ 308 h 152"/>
                    <a:gd name="T46" fmla="*/ 738 w 436"/>
                    <a:gd name="T47" fmla="*/ 338 h 152"/>
                    <a:gd name="T48" fmla="*/ 724 w 436"/>
                    <a:gd name="T49" fmla="*/ 340 h 152"/>
                    <a:gd name="T50" fmla="*/ 736 w 436"/>
                    <a:gd name="T51" fmla="*/ 352 h 152"/>
                    <a:gd name="T52" fmla="*/ 720 w 436"/>
                    <a:gd name="T53" fmla="*/ 372 h 152"/>
                    <a:gd name="T54" fmla="*/ 0 w 436"/>
                    <a:gd name="T55" fmla="*/ 365 h 152"/>
                    <a:gd name="T56" fmla="*/ 171 w 436"/>
                    <a:gd name="T57" fmla="*/ 2 h 15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4" name="Freeform 43"/>
                <p:cNvSpPr>
                  <a:spLocks/>
                </p:cNvSpPr>
                <p:nvPr userDrawn="1"/>
              </p:nvSpPr>
              <p:spPr bwMode="ltGray">
                <a:xfrm>
                  <a:off x="2729" y="-9"/>
                  <a:ext cx="47" cy="134"/>
                </a:xfrm>
                <a:custGeom>
                  <a:avLst/>
                  <a:gdLst>
                    <a:gd name="T0" fmla="*/ 5 w 47"/>
                    <a:gd name="T1" fmla="*/ 127 h 165"/>
                    <a:gd name="T2" fmla="*/ 15 w 47"/>
                    <a:gd name="T3" fmla="*/ 88 h 165"/>
                    <a:gd name="T4" fmla="*/ 17 w 47"/>
                    <a:gd name="T5" fmla="*/ 55 h 165"/>
                    <a:gd name="T6" fmla="*/ 11 w 47"/>
                    <a:gd name="T7" fmla="*/ 32 h 165"/>
                    <a:gd name="T8" fmla="*/ 17 w 47"/>
                    <a:gd name="T9" fmla="*/ 10 h 165"/>
                    <a:gd name="T10" fmla="*/ 21 w 47"/>
                    <a:gd name="T11" fmla="*/ 0 h 165"/>
                    <a:gd name="T12" fmla="*/ 31 w 47"/>
                    <a:gd name="T13" fmla="*/ 24 h 165"/>
                    <a:gd name="T14" fmla="*/ 47 w 47"/>
                    <a:gd name="T15" fmla="*/ 80 h 165"/>
                    <a:gd name="T16" fmla="*/ 31 w 47"/>
                    <a:gd name="T17" fmla="*/ 88 h 165"/>
                    <a:gd name="T18" fmla="*/ 23 w 47"/>
                    <a:gd name="T19" fmla="*/ 102 h 165"/>
                    <a:gd name="T20" fmla="*/ 21 w 47"/>
                    <a:gd name="T21" fmla="*/ 107 h 165"/>
                    <a:gd name="T22" fmla="*/ 27 w 47"/>
                    <a:gd name="T23" fmla="*/ 109 h 165"/>
                    <a:gd name="T24" fmla="*/ 31 w 47"/>
                    <a:gd name="T25" fmla="*/ 119 h 165"/>
                    <a:gd name="T26" fmla="*/ 13 w 47"/>
                    <a:gd name="T27" fmla="*/ 120 h 165"/>
                    <a:gd name="T28" fmla="*/ 7 w 47"/>
                    <a:gd name="T29" fmla="*/ 130 h 165"/>
                    <a:gd name="T30" fmla="*/ 3 w 47"/>
                    <a:gd name="T31" fmla="*/ 125 h 165"/>
                    <a:gd name="T32" fmla="*/ 5 w 47"/>
                    <a:gd name="T33" fmla="*/ 127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5" name="Freeform 44"/>
                <p:cNvSpPr>
                  <a:spLocks/>
                </p:cNvSpPr>
                <p:nvPr userDrawn="1"/>
              </p:nvSpPr>
              <p:spPr bwMode="ltGray">
                <a:xfrm>
                  <a:off x="2701" y="103"/>
                  <a:ext cx="138" cy="84"/>
                </a:xfrm>
                <a:custGeom>
                  <a:avLst/>
                  <a:gdLst>
                    <a:gd name="T0" fmla="*/ 26 w 138"/>
                    <a:gd name="T1" fmla="*/ 50 h 103"/>
                    <a:gd name="T2" fmla="*/ 30 w 138"/>
                    <a:gd name="T3" fmla="*/ 35 h 103"/>
                    <a:gd name="T4" fmla="*/ 50 w 138"/>
                    <a:gd name="T5" fmla="*/ 27 h 103"/>
                    <a:gd name="T6" fmla="*/ 54 w 138"/>
                    <a:gd name="T7" fmla="*/ 37 h 103"/>
                    <a:gd name="T8" fmla="*/ 66 w 138"/>
                    <a:gd name="T9" fmla="*/ 40 h 103"/>
                    <a:gd name="T10" fmla="*/ 80 w 138"/>
                    <a:gd name="T11" fmla="*/ 45 h 103"/>
                    <a:gd name="T12" fmla="*/ 116 w 138"/>
                    <a:gd name="T13" fmla="*/ 27 h 103"/>
                    <a:gd name="T14" fmla="*/ 130 w 138"/>
                    <a:gd name="T15" fmla="*/ 14 h 103"/>
                    <a:gd name="T16" fmla="*/ 138 w 138"/>
                    <a:gd name="T17" fmla="*/ 9 h 103"/>
                    <a:gd name="T18" fmla="*/ 106 w 138"/>
                    <a:gd name="T19" fmla="*/ 40 h 103"/>
                    <a:gd name="T20" fmla="*/ 84 w 138"/>
                    <a:gd name="T21" fmla="*/ 55 h 103"/>
                    <a:gd name="T22" fmla="*/ 66 w 138"/>
                    <a:gd name="T23" fmla="*/ 66 h 103"/>
                    <a:gd name="T24" fmla="*/ 48 w 138"/>
                    <a:gd name="T25" fmla="*/ 84 h 103"/>
                    <a:gd name="T26" fmla="*/ 26 w 138"/>
                    <a:gd name="T27" fmla="*/ 73 h 103"/>
                    <a:gd name="T28" fmla="*/ 20 w 138"/>
                    <a:gd name="T29" fmla="*/ 71 h 103"/>
                    <a:gd name="T30" fmla="*/ 22 w 138"/>
                    <a:gd name="T31" fmla="*/ 79 h 103"/>
                    <a:gd name="T32" fmla="*/ 0 w 138"/>
                    <a:gd name="T33" fmla="*/ 79 h 103"/>
                    <a:gd name="T34" fmla="*/ 10 w 138"/>
                    <a:gd name="T35" fmla="*/ 64 h 103"/>
                    <a:gd name="T36" fmla="*/ 26 w 138"/>
                    <a:gd name="T37" fmla="*/ 50 h 10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6" name="Freeform 45"/>
                <p:cNvSpPr>
                  <a:spLocks/>
                </p:cNvSpPr>
                <p:nvPr userDrawn="1"/>
              </p:nvSpPr>
              <p:spPr bwMode="ltGray">
                <a:xfrm>
                  <a:off x="2553" y="182"/>
                  <a:ext cx="187" cy="176"/>
                </a:xfrm>
                <a:custGeom>
                  <a:avLst/>
                  <a:gdLst>
                    <a:gd name="T0" fmla="*/ 157 w 188"/>
                    <a:gd name="T1" fmla="*/ 20 h 214"/>
                    <a:gd name="T2" fmla="*/ 159 w 188"/>
                    <a:gd name="T3" fmla="*/ 5 h 214"/>
                    <a:gd name="T4" fmla="*/ 169 w 188"/>
                    <a:gd name="T5" fmla="*/ 0 h 214"/>
                    <a:gd name="T6" fmla="*/ 181 w 188"/>
                    <a:gd name="T7" fmla="*/ 20 h 214"/>
                    <a:gd name="T8" fmla="*/ 187 w 188"/>
                    <a:gd name="T9" fmla="*/ 35 h 214"/>
                    <a:gd name="T10" fmla="*/ 177 w 188"/>
                    <a:gd name="T11" fmla="*/ 48 h 214"/>
                    <a:gd name="T12" fmla="*/ 169 w 188"/>
                    <a:gd name="T13" fmla="*/ 63 h 214"/>
                    <a:gd name="T14" fmla="*/ 161 w 188"/>
                    <a:gd name="T15" fmla="*/ 104 h 214"/>
                    <a:gd name="T16" fmla="*/ 143 w 188"/>
                    <a:gd name="T17" fmla="*/ 112 h 214"/>
                    <a:gd name="T18" fmla="*/ 119 w 188"/>
                    <a:gd name="T19" fmla="*/ 113 h 214"/>
                    <a:gd name="T20" fmla="*/ 111 w 188"/>
                    <a:gd name="T21" fmla="*/ 102 h 214"/>
                    <a:gd name="T22" fmla="*/ 101 w 188"/>
                    <a:gd name="T23" fmla="*/ 120 h 214"/>
                    <a:gd name="T24" fmla="*/ 90 w 188"/>
                    <a:gd name="T25" fmla="*/ 123 h 214"/>
                    <a:gd name="T26" fmla="*/ 80 w 188"/>
                    <a:gd name="T27" fmla="*/ 109 h 214"/>
                    <a:gd name="T28" fmla="*/ 58 w 188"/>
                    <a:gd name="T29" fmla="*/ 118 h 214"/>
                    <a:gd name="T30" fmla="*/ 76 w 188"/>
                    <a:gd name="T31" fmla="*/ 117 h 214"/>
                    <a:gd name="T32" fmla="*/ 78 w 188"/>
                    <a:gd name="T33" fmla="*/ 132 h 214"/>
                    <a:gd name="T34" fmla="*/ 58 w 188"/>
                    <a:gd name="T35" fmla="*/ 137 h 214"/>
                    <a:gd name="T36" fmla="*/ 34 w 188"/>
                    <a:gd name="T37" fmla="*/ 137 h 214"/>
                    <a:gd name="T38" fmla="*/ 36 w 188"/>
                    <a:gd name="T39" fmla="*/ 127 h 214"/>
                    <a:gd name="T40" fmla="*/ 46 w 188"/>
                    <a:gd name="T41" fmla="*/ 118 h 214"/>
                    <a:gd name="T42" fmla="*/ 34 w 188"/>
                    <a:gd name="T43" fmla="*/ 122 h 214"/>
                    <a:gd name="T44" fmla="*/ 26 w 188"/>
                    <a:gd name="T45" fmla="*/ 137 h 214"/>
                    <a:gd name="T46" fmla="*/ 30 w 188"/>
                    <a:gd name="T47" fmla="*/ 156 h 214"/>
                    <a:gd name="T48" fmla="*/ 14 w 188"/>
                    <a:gd name="T49" fmla="*/ 164 h 214"/>
                    <a:gd name="T50" fmla="*/ 0 w 188"/>
                    <a:gd name="T51" fmla="*/ 176 h 214"/>
                    <a:gd name="T52" fmla="*/ 8 w 188"/>
                    <a:gd name="T53" fmla="*/ 155 h 214"/>
                    <a:gd name="T54" fmla="*/ 0 w 188"/>
                    <a:gd name="T55" fmla="*/ 135 h 214"/>
                    <a:gd name="T56" fmla="*/ 14 w 188"/>
                    <a:gd name="T57" fmla="*/ 125 h 214"/>
                    <a:gd name="T58" fmla="*/ 32 w 188"/>
                    <a:gd name="T59" fmla="*/ 110 h 214"/>
                    <a:gd name="T60" fmla="*/ 44 w 188"/>
                    <a:gd name="T61" fmla="*/ 97 h 214"/>
                    <a:gd name="T62" fmla="*/ 72 w 188"/>
                    <a:gd name="T63" fmla="*/ 95 h 214"/>
                    <a:gd name="T64" fmla="*/ 84 w 188"/>
                    <a:gd name="T65" fmla="*/ 92 h 214"/>
                    <a:gd name="T66" fmla="*/ 113 w 188"/>
                    <a:gd name="T67" fmla="*/ 64 h 214"/>
                    <a:gd name="T68" fmla="*/ 119 w 188"/>
                    <a:gd name="T69" fmla="*/ 76 h 214"/>
                    <a:gd name="T70" fmla="*/ 131 w 188"/>
                    <a:gd name="T71" fmla="*/ 63 h 214"/>
                    <a:gd name="T72" fmla="*/ 149 w 188"/>
                    <a:gd name="T73" fmla="*/ 44 h 214"/>
                    <a:gd name="T74" fmla="*/ 153 w 188"/>
                    <a:gd name="T75" fmla="*/ 35 h 214"/>
                    <a:gd name="T76" fmla="*/ 147 w 188"/>
                    <a:gd name="T77" fmla="*/ 31 h 214"/>
                    <a:gd name="T78" fmla="*/ 151 w 188"/>
                    <a:gd name="T79" fmla="*/ 26 h 214"/>
                    <a:gd name="T80" fmla="*/ 157 w 188"/>
                    <a:gd name="T81" fmla="*/ 20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7" name="Freeform 46"/>
                <p:cNvSpPr>
                  <a:spLocks/>
                </p:cNvSpPr>
                <p:nvPr userDrawn="1"/>
              </p:nvSpPr>
              <p:spPr bwMode="ltGray">
                <a:xfrm>
                  <a:off x="2677" y="233"/>
                  <a:ext cx="14" cy="10"/>
                </a:xfrm>
                <a:custGeom>
                  <a:avLst/>
                  <a:gdLst>
                    <a:gd name="T0" fmla="*/ 0 w 13"/>
                    <a:gd name="T1" fmla="*/ 7 h 13"/>
                    <a:gd name="T2" fmla="*/ 4 w 13"/>
                    <a:gd name="T3" fmla="*/ 10 h 13"/>
                    <a:gd name="T4" fmla="*/ 0 w 13"/>
                    <a:gd name="T5" fmla="*/ 7 h 13"/>
                    <a:gd name="T6" fmla="*/ 0 60000 65536"/>
                    <a:gd name="T7" fmla="*/ 0 60000 65536"/>
                    <a:gd name="T8" fmla="*/ 0 60000 65536"/>
                  </a:gdLst>
                  <a:ahLst/>
                  <a:cxnLst>
                    <a:cxn ang="T6">
                      <a:pos x="T0" y="T1"/>
                    </a:cxn>
                    <a:cxn ang="T7">
                      <a:pos x="T2" y="T3"/>
                    </a:cxn>
                    <a:cxn ang="T8">
                      <a:pos x="T4" y="T5"/>
                    </a:cxn>
                  </a:cxnLst>
                  <a:rect l="0" t="0" r="r" b="b"/>
                  <a:pathLst>
                    <a:path w="13" h="13">
                      <a:moveTo>
                        <a:pt x="0" y="9"/>
                      </a:moveTo>
                      <a:cubicBezTo>
                        <a:pt x="6" y="0"/>
                        <a:pt x="13" y="7"/>
                        <a:pt x="4" y="13"/>
                      </a:cubicBezTo>
                      <a:cubicBezTo>
                        <a:pt x="0" y="6"/>
                        <a:pt x="0" y="5"/>
                        <a:pt x="0"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8" name="Freeform 47"/>
                <p:cNvSpPr>
                  <a:spLocks/>
                </p:cNvSpPr>
                <p:nvPr userDrawn="1"/>
              </p:nvSpPr>
              <p:spPr bwMode="ltGray">
                <a:xfrm>
                  <a:off x="1627" y="353"/>
                  <a:ext cx="813" cy="462"/>
                </a:xfrm>
                <a:custGeom>
                  <a:avLst/>
                  <a:gdLst>
                    <a:gd name="T0" fmla="*/ 813 w 812"/>
                    <a:gd name="T1" fmla="*/ 21 h 564"/>
                    <a:gd name="T2" fmla="*/ 779 w 812"/>
                    <a:gd name="T3" fmla="*/ 64 h 564"/>
                    <a:gd name="T4" fmla="*/ 749 w 812"/>
                    <a:gd name="T5" fmla="*/ 100 h 564"/>
                    <a:gd name="T6" fmla="*/ 723 w 812"/>
                    <a:gd name="T7" fmla="*/ 116 h 564"/>
                    <a:gd name="T8" fmla="*/ 635 w 812"/>
                    <a:gd name="T9" fmla="*/ 147 h 564"/>
                    <a:gd name="T10" fmla="*/ 633 w 812"/>
                    <a:gd name="T11" fmla="*/ 172 h 564"/>
                    <a:gd name="T12" fmla="*/ 605 w 812"/>
                    <a:gd name="T13" fmla="*/ 188 h 564"/>
                    <a:gd name="T14" fmla="*/ 621 w 812"/>
                    <a:gd name="T15" fmla="*/ 146 h 564"/>
                    <a:gd name="T16" fmla="*/ 577 w 812"/>
                    <a:gd name="T17" fmla="*/ 154 h 564"/>
                    <a:gd name="T18" fmla="*/ 557 w 812"/>
                    <a:gd name="T19" fmla="*/ 179 h 564"/>
                    <a:gd name="T20" fmla="*/ 597 w 812"/>
                    <a:gd name="T21" fmla="*/ 229 h 564"/>
                    <a:gd name="T22" fmla="*/ 595 w 812"/>
                    <a:gd name="T23" fmla="*/ 301 h 564"/>
                    <a:gd name="T24" fmla="*/ 543 w 812"/>
                    <a:gd name="T25" fmla="*/ 333 h 564"/>
                    <a:gd name="T26" fmla="*/ 523 w 812"/>
                    <a:gd name="T27" fmla="*/ 316 h 564"/>
                    <a:gd name="T28" fmla="*/ 483 w 812"/>
                    <a:gd name="T29" fmla="*/ 285 h 564"/>
                    <a:gd name="T30" fmla="*/ 463 w 812"/>
                    <a:gd name="T31" fmla="*/ 285 h 564"/>
                    <a:gd name="T32" fmla="*/ 451 w 812"/>
                    <a:gd name="T33" fmla="*/ 323 h 564"/>
                    <a:gd name="T34" fmla="*/ 501 w 812"/>
                    <a:gd name="T35" fmla="*/ 380 h 564"/>
                    <a:gd name="T36" fmla="*/ 511 w 812"/>
                    <a:gd name="T37" fmla="*/ 429 h 564"/>
                    <a:gd name="T38" fmla="*/ 527 w 812"/>
                    <a:gd name="T39" fmla="*/ 459 h 564"/>
                    <a:gd name="T40" fmla="*/ 493 w 812"/>
                    <a:gd name="T41" fmla="*/ 446 h 564"/>
                    <a:gd name="T42" fmla="*/ 471 w 812"/>
                    <a:gd name="T43" fmla="*/ 424 h 564"/>
                    <a:gd name="T44" fmla="*/ 423 w 812"/>
                    <a:gd name="T45" fmla="*/ 347 h 564"/>
                    <a:gd name="T46" fmla="*/ 427 w 812"/>
                    <a:gd name="T47" fmla="*/ 254 h 564"/>
                    <a:gd name="T48" fmla="*/ 423 w 812"/>
                    <a:gd name="T49" fmla="*/ 220 h 564"/>
                    <a:gd name="T50" fmla="*/ 413 w 812"/>
                    <a:gd name="T51" fmla="*/ 226 h 564"/>
                    <a:gd name="T52" fmla="*/ 386 w 812"/>
                    <a:gd name="T53" fmla="*/ 218 h 564"/>
                    <a:gd name="T54" fmla="*/ 360 w 812"/>
                    <a:gd name="T55" fmla="*/ 139 h 564"/>
                    <a:gd name="T56" fmla="*/ 330 w 812"/>
                    <a:gd name="T57" fmla="*/ 136 h 564"/>
                    <a:gd name="T58" fmla="*/ 288 w 812"/>
                    <a:gd name="T59" fmla="*/ 141 h 564"/>
                    <a:gd name="T60" fmla="*/ 242 w 812"/>
                    <a:gd name="T61" fmla="*/ 190 h 564"/>
                    <a:gd name="T62" fmla="*/ 196 w 812"/>
                    <a:gd name="T63" fmla="*/ 220 h 564"/>
                    <a:gd name="T64" fmla="*/ 184 w 812"/>
                    <a:gd name="T65" fmla="*/ 224 h 564"/>
                    <a:gd name="T66" fmla="*/ 160 w 812"/>
                    <a:gd name="T67" fmla="*/ 269 h 564"/>
                    <a:gd name="T68" fmla="*/ 152 w 812"/>
                    <a:gd name="T69" fmla="*/ 290 h 564"/>
                    <a:gd name="T70" fmla="*/ 128 w 812"/>
                    <a:gd name="T71" fmla="*/ 331 h 564"/>
                    <a:gd name="T72" fmla="*/ 94 w 812"/>
                    <a:gd name="T73" fmla="*/ 321 h 564"/>
                    <a:gd name="T74" fmla="*/ 66 w 812"/>
                    <a:gd name="T75" fmla="*/ 211 h 564"/>
                    <a:gd name="T76" fmla="*/ 72 w 812"/>
                    <a:gd name="T77" fmla="*/ 128 h 564"/>
                    <a:gd name="T78" fmla="*/ 44 w 812"/>
                    <a:gd name="T79" fmla="*/ 147 h 564"/>
                    <a:gd name="T80" fmla="*/ 20 w 812"/>
                    <a:gd name="T81" fmla="*/ 123 h 564"/>
                    <a:gd name="T82" fmla="*/ 24 w 812"/>
                    <a:gd name="T83" fmla="*/ 113 h 564"/>
                    <a:gd name="T84" fmla="*/ 0 w 812"/>
                    <a:gd name="T85" fmla="*/ 75 h 564"/>
                    <a:gd name="T86" fmla="*/ 799 w 812"/>
                    <a:gd name="T87" fmla="*/ 5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9" name="Freeform 48"/>
                <p:cNvSpPr>
                  <a:spLocks/>
                </p:cNvSpPr>
                <p:nvPr userDrawn="1"/>
              </p:nvSpPr>
              <p:spPr bwMode="ltGray">
                <a:xfrm>
                  <a:off x="1770" y="671"/>
                  <a:ext cx="45" cy="71"/>
                </a:xfrm>
                <a:custGeom>
                  <a:avLst/>
                  <a:gdLst>
                    <a:gd name="T0" fmla="*/ 7 w 43"/>
                    <a:gd name="T1" fmla="*/ 9 h 85"/>
                    <a:gd name="T2" fmla="*/ 18 w 43"/>
                    <a:gd name="T3" fmla="*/ 3 h 85"/>
                    <a:gd name="T4" fmla="*/ 39 w 43"/>
                    <a:gd name="T5" fmla="*/ 28 h 85"/>
                    <a:gd name="T6" fmla="*/ 20 w 43"/>
                    <a:gd name="T7" fmla="*/ 71 h 85"/>
                    <a:gd name="T8" fmla="*/ 1 w 43"/>
                    <a:gd name="T9" fmla="*/ 58 h 85"/>
                    <a:gd name="T10" fmla="*/ 7 w 43"/>
                    <a:gd name="T11" fmla="*/ 9 h 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0" name="Freeform 49"/>
                <p:cNvSpPr>
                  <a:spLocks/>
                </p:cNvSpPr>
                <p:nvPr userDrawn="1"/>
              </p:nvSpPr>
              <p:spPr bwMode="ltGray">
                <a:xfrm>
                  <a:off x="2394" y="431"/>
                  <a:ext cx="42" cy="59"/>
                </a:xfrm>
                <a:custGeom>
                  <a:avLst/>
                  <a:gdLst>
                    <a:gd name="T0" fmla="*/ 12 w 44"/>
                    <a:gd name="T1" fmla="*/ 22 h 74"/>
                    <a:gd name="T2" fmla="*/ 28 w 44"/>
                    <a:gd name="T3" fmla="*/ 2 h 74"/>
                    <a:gd name="T4" fmla="*/ 41 w 44"/>
                    <a:gd name="T5" fmla="*/ 3 h 74"/>
                    <a:gd name="T6" fmla="*/ 37 w 44"/>
                    <a:gd name="T7" fmla="*/ 21 h 74"/>
                    <a:gd name="T8" fmla="*/ 12 w 44"/>
                    <a:gd name="T9" fmla="*/ 59 h 74"/>
                    <a:gd name="T10" fmla="*/ 7 w 44"/>
                    <a:gd name="T11" fmla="*/ 48 h 74"/>
                    <a:gd name="T12" fmla="*/ 3 w 44"/>
                    <a:gd name="T13" fmla="*/ 29 h 74"/>
                    <a:gd name="T14" fmla="*/ 12 w 44"/>
                    <a:gd name="T15" fmla="*/ 22 h 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1" name="Freeform 50"/>
                <p:cNvSpPr>
                  <a:spLocks/>
                </p:cNvSpPr>
                <p:nvPr userDrawn="1"/>
              </p:nvSpPr>
              <p:spPr bwMode="ltGray">
                <a:xfrm>
                  <a:off x="2513" y="402"/>
                  <a:ext cx="21" cy="24"/>
                </a:xfrm>
                <a:custGeom>
                  <a:avLst/>
                  <a:gdLst>
                    <a:gd name="T0" fmla="*/ 7 w 20"/>
                    <a:gd name="T1" fmla="*/ 13 h 30"/>
                    <a:gd name="T2" fmla="*/ 5 w 20"/>
                    <a:gd name="T3" fmla="*/ 24 h 30"/>
                    <a:gd name="T4" fmla="*/ 7 w 20"/>
                    <a:gd name="T5" fmla="*/ 13 h 30"/>
                    <a:gd name="T6" fmla="*/ 0 60000 65536"/>
                    <a:gd name="T7" fmla="*/ 0 60000 65536"/>
                    <a:gd name="T8" fmla="*/ 0 60000 65536"/>
                  </a:gdLst>
                  <a:ahLst/>
                  <a:cxnLst>
                    <a:cxn ang="T6">
                      <a:pos x="T0" y="T1"/>
                    </a:cxn>
                    <a:cxn ang="T7">
                      <a:pos x="T2" y="T3"/>
                    </a:cxn>
                    <a:cxn ang="T8">
                      <a:pos x="T4" y="T5"/>
                    </a:cxn>
                  </a:cxnLst>
                  <a:rect l="0" t="0" r="r" b="b"/>
                  <a:pathLst>
                    <a:path w="20" h="30">
                      <a:moveTo>
                        <a:pt x="7" y="16"/>
                      </a:moveTo>
                      <a:cubicBezTo>
                        <a:pt x="18" y="0"/>
                        <a:pt x="20" y="20"/>
                        <a:pt x="5" y="30"/>
                      </a:cubicBezTo>
                      <a:cubicBezTo>
                        <a:pt x="0" y="23"/>
                        <a:pt x="1" y="22"/>
                        <a:pt x="7"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2" name="Freeform 51"/>
                <p:cNvSpPr>
                  <a:spLocks/>
                </p:cNvSpPr>
                <p:nvPr userDrawn="1"/>
              </p:nvSpPr>
              <p:spPr bwMode="ltGray">
                <a:xfrm>
                  <a:off x="333" y="169"/>
                  <a:ext cx="1015" cy="866"/>
                </a:xfrm>
                <a:custGeom>
                  <a:avLst/>
                  <a:gdLst>
                    <a:gd name="T0" fmla="*/ 716 w 682"/>
                    <a:gd name="T1" fmla="*/ 721 h 557"/>
                    <a:gd name="T2" fmla="*/ 723 w 682"/>
                    <a:gd name="T3" fmla="*/ 701 h 557"/>
                    <a:gd name="T4" fmla="*/ 744 w 682"/>
                    <a:gd name="T5" fmla="*/ 642 h 557"/>
                    <a:gd name="T6" fmla="*/ 460 w 682"/>
                    <a:gd name="T7" fmla="*/ 446 h 557"/>
                    <a:gd name="T8" fmla="*/ 420 w 682"/>
                    <a:gd name="T9" fmla="*/ 538 h 557"/>
                    <a:gd name="T10" fmla="*/ 451 w 682"/>
                    <a:gd name="T11" fmla="*/ 864 h 557"/>
                    <a:gd name="T12" fmla="*/ 420 w 682"/>
                    <a:gd name="T13" fmla="*/ 768 h 557"/>
                    <a:gd name="T14" fmla="*/ 360 w 682"/>
                    <a:gd name="T15" fmla="*/ 683 h 557"/>
                    <a:gd name="T16" fmla="*/ 365 w 682"/>
                    <a:gd name="T17" fmla="*/ 642 h 557"/>
                    <a:gd name="T18" fmla="*/ 368 w 682"/>
                    <a:gd name="T19" fmla="*/ 613 h 557"/>
                    <a:gd name="T20" fmla="*/ 327 w 682"/>
                    <a:gd name="T21" fmla="*/ 583 h 557"/>
                    <a:gd name="T22" fmla="*/ 289 w 682"/>
                    <a:gd name="T23" fmla="*/ 538 h 557"/>
                    <a:gd name="T24" fmla="*/ 220 w 682"/>
                    <a:gd name="T25" fmla="*/ 550 h 557"/>
                    <a:gd name="T26" fmla="*/ 188 w 682"/>
                    <a:gd name="T27" fmla="*/ 567 h 557"/>
                    <a:gd name="T28" fmla="*/ 116 w 682"/>
                    <a:gd name="T29" fmla="*/ 567 h 557"/>
                    <a:gd name="T30" fmla="*/ 33 w 682"/>
                    <a:gd name="T31" fmla="*/ 485 h 557"/>
                    <a:gd name="T32" fmla="*/ 16 w 682"/>
                    <a:gd name="T33" fmla="*/ 459 h 557"/>
                    <a:gd name="T34" fmla="*/ 0 w 682"/>
                    <a:gd name="T35" fmla="*/ 410 h 557"/>
                    <a:gd name="T36" fmla="*/ 36 w 682"/>
                    <a:gd name="T37" fmla="*/ 331 h 557"/>
                    <a:gd name="T38" fmla="*/ 48 w 682"/>
                    <a:gd name="T39" fmla="*/ 281 h 557"/>
                    <a:gd name="T40" fmla="*/ 76 w 682"/>
                    <a:gd name="T41" fmla="*/ 222 h 557"/>
                    <a:gd name="T42" fmla="*/ 121 w 682"/>
                    <a:gd name="T43" fmla="*/ 180 h 557"/>
                    <a:gd name="T44" fmla="*/ 249 w 682"/>
                    <a:gd name="T45" fmla="*/ 104 h 557"/>
                    <a:gd name="T46" fmla="*/ 327 w 682"/>
                    <a:gd name="T47" fmla="*/ 47 h 557"/>
                    <a:gd name="T48" fmla="*/ 384 w 682"/>
                    <a:gd name="T49" fmla="*/ 9 h 557"/>
                    <a:gd name="T50" fmla="*/ 540 w 682"/>
                    <a:gd name="T51" fmla="*/ 3 h 557"/>
                    <a:gd name="T52" fmla="*/ 592 w 682"/>
                    <a:gd name="T53" fmla="*/ 0 h 557"/>
                    <a:gd name="T54" fmla="*/ 571 w 682"/>
                    <a:gd name="T55" fmla="*/ 53 h 557"/>
                    <a:gd name="T56" fmla="*/ 659 w 682"/>
                    <a:gd name="T57" fmla="*/ 131 h 557"/>
                    <a:gd name="T58" fmla="*/ 740 w 682"/>
                    <a:gd name="T59" fmla="*/ 115 h 557"/>
                    <a:gd name="T60" fmla="*/ 787 w 682"/>
                    <a:gd name="T61" fmla="*/ 127 h 557"/>
                    <a:gd name="T62" fmla="*/ 832 w 682"/>
                    <a:gd name="T63" fmla="*/ 151 h 557"/>
                    <a:gd name="T64" fmla="*/ 851 w 682"/>
                    <a:gd name="T65" fmla="*/ 292 h 557"/>
                    <a:gd name="T66" fmla="*/ 851 w 682"/>
                    <a:gd name="T67" fmla="*/ 373 h 557"/>
                    <a:gd name="T68" fmla="*/ 891 w 682"/>
                    <a:gd name="T69" fmla="*/ 440 h 557"/>
                    <a:gd name="T70" fmla="*/ 960 w 682"/>
                    <a:gd name="T71" fmla="*/ 466 h 557"/>
                    <a:gd name="T72" fmla="*/ 1012 w 682"/>
                    <a:gd name="T73" fmla="*/ 459 h 557"/>
                    <a:gd name="T74" fmla="*/ 988 w 682"/>
                    <a:gd name="T75" fmla="*/ 529 h 557"/>
                    <a:gd name="T76" fmla="*/ 891 w 682"/>
                    <a:gd name="T77" fmla="*/ 633 h 557"/>
                    <a:gd name="T78" fmla="*/ 816 w 682"/>
                    <a:gd name="T79" fmla="*/ 754 h 557"/>
                    <a:gd name="T80" fmla="*/ 827 w 682"/>
                    <a:gd name="T81" fmla="*/ 790 h 557"/>
                    <a:gd name="T82" fmla="*/ 647 w 682"/>
                    <a:gd name="T83" fmla="*/ 864 h 55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3" name="Freeform 52"/>
                <p:cNvSpPr>
                  <a:spLocks/>
                </p:cNvSpPr>
                <p:nvPr userDrawn="1"/>
              </p:nvSpPr>
              <p:spPr bwMode="ltGray">
                <a:xfrm>
                  <a:off x="727" y="495"/>
                  <a:ext cx="382" cy="540"/>
                </a:xfrm>
                <a:custGeom>
                  <a:avLst/>
                  <a:gdLst>
                    <a:gd name="T0" fmla="*/ 361 w 257"/>
                    <a:gd name="T1" fmla="*/ 540 h 347"/>
                    <a:gd name="T2" fmla="*/ 346 w 257"/>
                    <a:gd name="T3" fmla="*/ 468 h 347"/>
                    <a:gd name="T4" fmla="*/ 323 w 257"/>
                    <a:gd name="T5" fmla="*/ 448 h 347"/>
                    <a:gd name="T6" fmla="*/ 320 w 257"/>
                    <a:gd name="T7" fmla="*/ 419 h 347"/>
                    <a:gd name="T8" fmla="*/ 311 w 257"/>
                    <a:gd name="T9" fmla="*/ 395 h 347"/>
                    <a:gd name="T10" fmla="*/ 311 w 257"/>
                    <a:gd name="T11" fmla="*/ 356 h 347"/>
                    <a:gd name="T12" fmla="*/ 308 w 257"/>
                    <a:gd name="T13" fmla="*/ 333 h 347"/>
                    <a:gd name="T14" fmla="*/ 339 w 257"/>
                    <a:gd name="T15" fmla="*/ 314 h 347"/>
                    <a:gd name="T16" fmla="*/ 382 w 257"/>
                    <a:gd name="T17" fmla="*/ 307 h 347"/>
                    <a:gd name="T18" fmla="*/ 382 w 257"/>
                    <a:gd name="T19" fmla="*/ 212 h 347"/>
                    <a:gd name="T20" fmla="*/ 80 w 257"/>
                    <a:gd name="T21" fmla="*/ 149 h 347"/>
                    <a:gd name="T22" fmla="*/ 48 w 257"/>
                    <a:gd name="T23" fmla="*/ 153 h 347"/>
                    <a:gd name="T24" fmla="*/ 24 w 257"/>
                    <a:gd name="T25" fmla="*/ 159 h 347"/>
                    <a:gd name="T26" fmla="*/ 0 w 257"/>
                    <a:gd name="T27" fmla="*/ 232 h 347"/>
                    <a:gd name="T28" fmla="*/ 138 w 257"/>
                    <a:gd name="T29" fmla="*/ 538 h 347"/>
                    <a:gd name="T30" fmla="*/ 361 w 257"/>
                    <a:gd name="T31" fmla="*/ 540 h 3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4" name="Freeform 53"/>
                <p:cNvSpPr>
                  <a:spLocks/>
                </p:cNvSpPr>
                <p:nvPr userDrawn="1"/>
              </p:nvSpPr>
              <p:spPr bwMode="ltGray">
                <a:xfrm>
                  <a:off x="1400" y="896"/>
                  <a:ext cx="16" cy="29"/>
                </a:xfrm>
                <a:custGeom>
                  <a:avLst/>
                  <a:gdLst>
                    <a:gd name="T0" fmla="*/ 6 w 19"/>
                    <a:gd name="T1" fmla="*/ 20 h 37"/>
                    <a:gd name="T2" fmla="*/ 16 w 19"/>
                    <a:gd name="T3" fmla="*/ 16 h 37"/>
                    <a:gd name="T4" fmla="*/ 6 w 19"/>
                    <a:gd name="T5" fmla="*/ 20 h 37"/>
                    <a:gd name="T6" fmla="*/ 0 60000 65536"/>
                    <a:gd name="T7" fmla="*/ 0 60000 65536"/>
                    <a:gd name="T8" fmla="*/ 0 60000 65536"/>
                  </a:gdLst>
                  <a:ahLst/>
                  <a:cxnLst>
                    <a:cxn ang="T6">
                      <a:pos x="T0" y="T1"/>
                    </a:cxn>
                    <a:cxn ang="T7">
                      <a:pos x="T2" y="T3"/>
                    </a:cxn>
                    <a:cxn ang="T8">
                      <a:pos x="T4" y="T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5" name="Freeform 54"/>
                <p:cNvSpPr>
                  <a:spLocks/>
                </p:cNvSpPr>
                <p:nvPr userDrawn="1"/>
              </p:nvSpPr>
              <p:spPr bwMode="ltGray">
                <a:xfrm>
                  <a:off x="1379" y="617"/>
                  <a:ext cx="21" cy="17"/>
                </a:xfrm>
                <a:custGeom>
                  <a:avLst/>
                  <a:gdLst>
                    <a:gd name="T0" fmla="*/ 11 w 22"/>
                    <a:gd name="T1" fmla="*/ 10 h 20"/>
                    <a:gd name="T2" fmla="*/ 15 w 22"/>
                    <a:gd name="T3" fmla="*/ 0 h 20"/>
                    <a:gd name="T4" fmla="*/ 19 w 22"/>
                    <a:gd name="T5" fmla="*/ 10 h 20"/>
                    <a:gd name="T6" fmla="*/ 8 w 22"/>
                    <a:gd name="T7" fmla="*/ 17 h 20"/>
                    <a:gd name="T8" fmla="*/ 11 w 22"/>
                    <a:gd name="T9" fmla="*/ 10 h 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6" name="Freeform 55"/>
                <p:cNvSpPr>
                  <a:spLocks/>
                </p:cNvSpPr>
                <p:nvPr userDrawn="1"/>
              </p:nvSpPr>
              <p:spPr bwMode="ltGray">
                <a:xfrm>
                  <a:off x="453" y="275"/>
                  <a:ext cx="58" cy="24"/>
                </a:xfrm>
                <a:custGeom>
                  <a:avLst/>
                  <a:gdLst>
                    <a:gd name="T0" fmla="*/ 24 w 57"/>
                    <a:gd name="T1" fmla="*/ 14 h 30"/>
                    <a:gd name="T2" fmla="*/ 33 w 57"/>
                    <a:gd name="T3" fmla="*/ 5 h 30"/>
                    <a:gd name="T4" fmla="*/ 37 w 57"/>
                    <a:gd name="T5" fmla="*/ 24 h 30"/>
                    <a:gd name="T6" fmla="*/ 24 w 57"/>
                    <a:gd name="T7" fmla="*/ 14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7" name="Freeform 56"/>
                <p:cNvSpPr>
                  <a:spLocks/>
                </p:cNvSpPr>
                <p:nvPr userDrawn="1"/>
              </p:nvSpPr>
              <p:spPr bwMode="ltGray">
                <a:xfrm>
                  <a:off x="1161" y="50"/>
                  <a:ext cx="691" cy="569"/>
                </a:xfrm>
                <a:custGeom>
                  <a:avLst/>
                  <a:gdLst>
                    <a:gd name="T0" fmla="*/ 472 w 693"/>
                    <a:gd name="T1" fmla="*/ 379 h 696"/>
                    <a:gd name="T2" fmla="*/ 392 w 693"/>
                    <a:gd name="T3" fmla="*/ 370 h 696"/>
                    <a:gd name="T4" fmla="*/ 324 w 693"/>
                    <a:gd name="T5" fmla="*/ 337 h 696"/>
                    <a:gd name="T6" fmla="*/ 264 w 693"/>
                    <a:gd name="T7" fmla="*/ 327 h 696"/>
                    <a:gd name="T8" fmla="*/ 236 w 693"/>
                    <a:gd name="T9" fmla="*/ 340 h 696"/>
                    <a:gd name="T10" fmla="*/ 260 w 693"/>
                    <a:gd name="T11" fmla="*/ 350 h 696"/>
                    <a:gd name="T12" fmla="*/ 292 w 693"/>
                    <a:gd name="T13" fmla="*/ 383 h 696"/>
                    <a:gd name="T14" fmla="*/ 320 w 693"/>
                    <a:gd name="T15" fmla="*/ 389 h 696"/>
                    <a:gd name="T16" fmla="*/ 332 w 693"/>
                    <a:gd name="T17" fmla="*/ 438 h 696"/>
                    <a:gd name="T18" fmla="*/ 312 w 693"/>
                    <a:gd name="T19" fmla="*/ 451 h 696"/>
                    <a:gd name="T20" fmla="*/ 260 w 693"/>
                    <a:gd name="T21" fmla="*/ 504 h 696"/>
                    <a:gd name="T22" fmla="*/ 224 w 693"/>
                    <a:gd name="T23" fmla="*/ 513 h 696"/>
                    <a:gd name="T24" fmla="*/ 97 w 693"/>
                    <a:gd name="T25" fmla="*/ 569 h 696"/>
                    <a:gd name="T26" fmla="*/ 77 w 693"/>
                    <a:gd name="T27" fmla="*/ 504 h 696"/>
                    <a:gd name="T28" fmla="*/ 45 w 693"/>
                    <a:gd name="T29" fmla="*/ 428 h 696"/>
                    <a:gd name="T30" fmla="*/ 33 w 693"/>
                    <a:gd name="T31" fmla="*/ 366 h 696"/>
                    <a:gd name="T32" fmla="*/ 53 w 693"/>
                    <a:gd name="T33" fmla="*/ 281 h 696"/>
                    <a:gd name="T34" fmla="*/ 17 w 693"/>
                    <a:gd name="T35" fmla="*/ 320 h 696"/>
                    <a:gd name="T36" fmla="*/ 81 w 693"/>
                    <a:gd name="T37" fmla="*/ 229 h 696"/>
                    <a:gd name="T38" fmla="*/ 113 w 693"/>
                    <a:gd name="T39" fmla="*/ 167 h 696"/>
                    <a:gd name="T40" fmla="*/ 37 w 693"/>
                    <a:gd name="T41" fmla="*/ 167 h 696"/>
                    <a:gd name="T42" fmla="*/ 1 w 693"/>
                    <a:gd name="T43" fmla="*/ 160 h 696"/>
                    <a:gd name="T44" fmla="*/ 25 w 693"/>
                    <a:gd name="T45" fmla="*/ 114 h 696"/>
                    <a:gd name="T46" fmla="*/ 97 w 693"/>
                    <a:gd name="T47" fmla="*/ 92 h 696"/>
                    <a:gd name="T48" fmla="*/ 220 w 693"/>
                    <a:gd name="T49" fmla="*/ 101 h 696"/>
                    <a:gd name="T50" fmla="*/ 228 w 693"/>
                    <a:gd name="T51" fmla="*/ 52 h 696"/>
                    <a:gd name="T52" fmla="*/ 260 w 693"/>
                    <a:gd name="T53" fmla="*/ 0 h 696"/>
                    <a:gd name="T54" fmla="*/ 356 w 693"/>
                    <a:gd name="T55" fmla="*/ 36 h 696"/>
                    <a:gd name="T56" fmla="*/ 328 w 693"/>
                    <a:gd name="T57" fmla="*/ 72 h 696"/>
                    <a:gd name="T58" fmla="*/ 300 w 693"/>
                    <a:gd name="T59" fmla="*/ 144 h 696"/>
                    <a:gd name="T60" fmla="*/ 360 w 693"/>
                    <a:gd name="T61" fmla="*/ 157 h 696"/>
                    <a:gd name="T62" fmla="*/ 372 w 693"/>
                    <a:gd name="T63" fmla="*/ 111 h 696"/>
                    <a:gd name="T64" fmla="*/ 416 w 693"/>
                    <a:gd name="T65" fmla="*/ 75 h 696"/>
                    <a:gd name="T66" fmla="*/ 496 w 693"/>
                    <a:gd name="T67" fmla="*/ 72 h 696"/>
                    <a:gd name="T68" fmla="*/ 527 w 693"/>
                    <a:gd name="T69" fmla="*/ 43 h 696"/>
                    <a:gd name="T70" fmla="*/ 539 w 693"/>
                    <a:gd name="T71" fmla="*/ 376 h 69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8" name="Freeform 57"/>
                <p:cNvSpPr>
                  <a:spLocks/>
                </p:cNvSpPr>
                <p:nvPr userDrawn="1"/>
              </p:nvSpPr>
              <p:spPr bwMode="ltGray">
                <a:xfrm>
                  <a:off x="689" y="6"/>
                  <a:ext cx="1386" cy="232"/>
                </a:xfrm>
                <a:custGeom>
                  <a:avLst/>
                  <a:gdLst>
                    <a:gd name="T0" fmla="*/ 1228 w 931"/>
                    <a:gd name="T1" fmla="*/ 0 h 149"/>
                    <a:gd name="T2" fmla="*/ 213 w 931"/>
                    <a:gd name="T3" fmla="*/ 45 h 149"/>
                    <a:gd name="T4" fmla="*/ 135 w 931"/>
                    <a:gd name="T5" fmla="*/ 65 h 149"/>
                    <a:gd name="T6" fmla="*/ 92 w 931"/>
                    <a:gd name="T7" fmla="*/ 65 h 149"/>
                    <a:gd name="T8" fmla="*/ 33 w 931"/>
                    <a:gd name="T9" fmla="*/ 120 h 149"/>
                    <a:gd name="T10" fmla="*/ 0 w 931"/>
                    <a:gd name="T11" fmla="*/ 163 h 149"/>
                    <a:gd name="T12" fmla="*/ 88 w 931"/>
                    <a:gd name="T13" fmla="*/ 179 h 149"/>
                    <a:gd name="T14" fmla="*/ 144 w 931"/>
                    <a:gd name="T15" fmla="*/ 149 h 149"/>
                    <a:gd name="T16" fmla="*/ 161 w 931"/>
                    <a:gd name="T17" fmla="*/ 131 h 149"/>
                    <a:gd name="T18" fmla="*/ 249 w 931"/>
                    <a:gd name="T19" fmla="*/ 81 h 149"/>
                    <a:gd name="T20" fmla="*/ 320 w 931"/>
                    <a:gd name="T21" fmla="*/ 72 h 149"/>
                    <a:gd name="T22" fmla="*/ 353 w 931"/>
                    <a:gd name="T23" fmla="*/ 146 h 149"/>
                    <a:gd name="T24" fmla="*/ 280 w 931"/>
                    <a:gd name="T25" fmla="*/ 170 h 149"/>
                    <a:gd name="T26" fmla="*/ 344 w 931"/>
                    <a:gd name="T27" fmla="*/ 176 h 149"/>
                    <a:gd name="T28" fmla="*/ 372 w 931"/>
                    <a:gd name="T29" fmla="*/ 140 h 149"/>
                    <a:gd name="T30" fmla="*/ 396 w 931"/>
                    <a:gd name="T31" fmla="*/ 143 h 149"/>
                    <a:gd name="T32" fmla="*/ 377 w 931"/>
                    <a:gd name="T33" fmla="*/ 84 h 149"/>
                    <a:gd name="T34" fmla="*/ 396 w 931"/>
                    <a:gd name="T35" fmla="*/ 69 h 149"/>
                    <a:gd name="T36" fmla="*/ 412 w 931"/>
                    <a:gd name="T37" fmla="*/ 137 h 149"/>
                    <a:gd name="T38" fmla="*/ 396 w 931"/>
                    <a:gd name="T39" fmla="*/ 176 h 149"/>
                    <a:gd name="T40" fmla="*/ 441 w 931"/>
                    <a:gd name="T41" fmla="*/ 202 h 149"/>
                    <a:gd name="T42" fmla="*/ 445 w 931"/>
                    <a:gd name="T43" fmla="*/ 143 h 149"/>
                    <a:gd name="T44" fmla="*/ 493 w 931"/>
                    <a:gd name="T45" fmla="*/ 160 h 149"/>
                    <a:gd name="T46" fmla="*/ 569 w 931"/>
                    <a:gd name="T47" fmla="*/ 114 h 149"/>
                    <a:gd name="T48" fmla="*/ 609 w 931"/>
                    <a:gd name="T49" fmla="*/ 78 h 149"/>
                    <a:gd name="T50" fmla="*/ 654 w 931"/>
                    <a:gd name="T51" fmla="*/ 87 h 149"/>
                    <a:gd name="T52" fmla="*/ 677 w 931"/>
                    <a:gd name="T53" fmla="*/ 78 h 149"/>
                    <a:gd name="T54" fmla="*/ 642 w 931"/>
                    <a:gd name="T55" fmla="*/ 69 h 149"/>
                    <a:gd name="T56" fmla="*/ 706 w 931"/>
                    <a:gd name="T57" fmla="*/ 54 h 149"/>
                    <a:gd name="T58" fmla="*/ 810 w 931"/>
                    <a:gd name="T59" fmla="*/ 84 h 149"/>
                    <a:gd name="T60" fmla="*/ 865 w 931"/>
                    <a:gd name="T61" fmla="*/ 65 h 149"/>
                    <a:gd name="T62" fmla="*/ 869 w 931"/>
                    <a:gd name="T63" fmla="*/ 98 h 149"/>
                    <a:gd name="T64" fmla="*/ 846 w 931"/>
                    <a:gd name="T65" fmla="*/ 157 h 149"/>
                    <a:gd name="T66" fmla="*/ 910 w 931"/>
                    <a:gd name="T67" fmla="*/ 137 h 149"/>
                    <a:gd name="T68" fmla="*/ 929 w 931"/>
                    <a:gd name="T69" fmla="*/ 125 h 149"/>
                    <a:gd name="T70" fmla="*/ 965 w 931"/>
                    <a:gd name="T71" fmla="*/ 95 h 149"/>
                    <a:gd name="T72" fmla="*/ 1182 w 931"/>
                    <a:gd name="T73" fmla="*/ 131 h 14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9" name="Freeform 58"/>
                <p:cNvSpPr>
                  <a:spLocks/>
                </p:cNvSpPr>
                <p:nvPr userDrawn="1"/>
              </p:nvSpPr>
              <p:spPr bwMode="ltGray">
                <a:xfrm>
                  <a:off x="971" y="91"/>
                  <a:ext cx="30" cy="25"/>
                </a:xfrm>
                <a:custGeom>
                  <a:avLst/>
                  <a:gdLst>
                    <a:gd name="T0" fmla="*/ 3 w 31"/>
                    <a:gd name="T1" fmla="*/ 23 h 30"/>
                    <a:gd name="T2" fmla="*/ 30 w 31"/>
                    <a:gd name="T3" fmla="*/ 0 h 30"/>
                    <a:gd name="T4" fmla="*/ 18 w 31"/>
                    <a:gd name="T5" fmla="*/ 20 h 30"/>
                    <a:gd name="T6" fmla="*/ 3 w 31"/>
                    <a:gd name="T7" fmla="*/ 23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0" name="Freeform 59"/>
                <p:cNvSpPr>
                  <a:spLocks/>
                </p:cNvSpPr>
                <p:nvPr userDrawn="1"/>
              </p:nvSpPr>
              <p:spPr bwMode="ltGray">
                <a:xfrm>
                  <a:off x="935" y="125"/>
                  <a:ext cx="45" cy="27"/>
                </a:xfrm>
                <a:custGeom>
                  <a:avLst/>
                  <a:gdLst>
                    <a:gd name="T0" fmla="*/ 6 w 44"/>
                    <a:gd name="T1" fmla="*/ 27 h 32"/>
                    <a:gd name="T2" fmla="*/ 23 w 44"/>
                    <a:gd name="T3" fmla="*/ 0 h 32"/>
                    <a:gd name="T4" fmla="*/ 39 w 44"/>
                    <a:gd name="T5" fmla="*/ 3 h 32"/>
                    <a:gd name="T6" fmla="*/ 6 w 44"/>
                    <a:gd name="T7" fmla="*/ 27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1" name="Freeform 60"/>
                <p:cNvSpPr>
                  <a:spLocks/>
                </p:cNvSpPr>
                <p:nvPr userDrawn="1"/>
              </p:nvSpPr>
              <p:spPr bwMode="ltGray">
                <a:xfrm>
                  <a:off x="1081" y="226"/>
                  <a:ext cx="75" cy="14"/>
                </a:xfrm>
                <a:custGeom>
                  <a:avLst/>
                  <a:gdLst>
                    <a:gd name="T0" fmla="*/ 37 w 76"/>
                    <a:gd name="T1" fmla="*/ 14 h 18"/>
                    <a:gd name="T2" fmla="*/ 25 w 76"/>
                    <a:gd name="T3" fmla="*/ 2 h 18"/>
                    <a:gd name="T4" fmla="*/ 37 w 76"/>
                    <a:gd name="T5" fmla="*/ 14 h 18"/>
                    <a:gd name="T6" fmla="*/ 0 60000 65536"/>
                    <a:gd name="T7" fmla="*/ 0 60000 65536"/>
                    <a:gd name="T8" fmla="*/ 0 60000 65536"/>
                  </a:gdLst>
                  <a:ahLst/>
                  <a:cxnLst>
                    <a:cxn ang="T6">
                      <a:pos x="T0" y="T1"/>
                    </a:cxn>
                    <a:cxn ang="T7">
                      <a:pos x="T2" y="T3"/>
                    </a:cxn>
                    <a:cxn ang="T8">
                      <a:pos x="T4" y="T5"/>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2" name="Freeform 61"/>
                <p:cNvSpPr>
                  <a:spLocks/>
                </p:cNvSpPr>
                <p:nvPr userDrawn="1"/>
              </p:nvSpPr>
              <p:spPr bwMode="ltGray">
                <a:xfrm>
                  <a:off x="1210" y="223"/>
                  <a:ext cx="42" cy="37"/>
                </a:xfrm>
                <a:custGeom>
                  <a:avLst/>
                  <a:gdLst>
                    <a:gd name="T0" fmla="*/ 0 w 42"/>
                    <a:gd name="T1" fmla="*/ 18 h 44"/>
                    <a:gd name="T2" fmla="*/ 12 w 42"/>
                    <a:gd name="T3" fmla="*/ 8 h 44"/>
                    <a:gd name="T4" fmla="*/ 0 w 42"/>
                    <a:gd name="T5" fmla="*/ 18 h 44"/>
                    <a:gd name="T6" fmla="*/ 0 60000 65536"/>
                    <a:gd name="T7" fmla="*/ 0 60000 65536"/>
                    <a:gd name="T8" fmla="*/ 0 60000 65536"/>
                  </a:gdLst>
                  <a:ahLst/>
                  <a:cxnLst>
                    <a:cxn ang="T6">
                      <a:pos x="T0" y="T1"/>
                    </a:cxn>
                    <a:cxn ang="T7">
                      <a:pos x="T2" y="T3"/>
                    </a:cxn>
                    <a:cxn ang="T8">
                      <a:pos x="T4" y="T5"/>
                    </a:cxn>
                  </a:cxnLst>
                  <a:rect l="0" t="0" r="r" b="b"/>
                  <a:pathLst>
                    <a:path w="42" h="44">
                      <a:moveTo>
                        <a:pt x="0" y="21"/>
                      </a:moveTo>
                      <a:cubicBezTo>
                        <a:pt x="4" y="17"/>
                        <a:pt x="7" y="11"/>
                        <a:pt x="12" y="9"/>
                      </a:cubicBezTo>
                      <a:cubicBezTo>
                        <a:pt x="42" y="0"/>
                        <a:pt x="23" y="44"/>
                        <a:pt x="0" y="2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3" name="Freeform 62"/>
                <p:cNvSpPr>
                  <a:spLocks/>
                </p:cNvSpPr>
                <p:nvPr userDrawn="1"/>
              </p:nvSpPr>
              <p:spPr bwMode="ltGray">
                <a:xfrm>
                  <a:off x="865" y="123"/>
                  <a:ext cx="33" cy="24"/>
                </a:xfrm>
                <a:custGeom>
                  <a:avLst/>
                  <a:gdLst>
                    <a:gd name="T0" fmla="*/ 7 w 31"/>
                    <a:gd name="T1" fmla="*/ 18 h 30"/>
                    <a:gd name="T2" fmla="*/ 33 w 31"/>
                    <a:gd name="T3" fmla="*/ 8 h 30"/>
                    <a:gd name="T4" fmla="*/ 7 w 31"/>
                    <a:gd name="T5" fmla="*/ 18 h 30"/>
                    <a:gd name="T6" fmla="*/ 0 60000 65536"/>
                    <a:gd name="T7" fmla="*/ 0 60000 65536"/>
                    <a:gd name="T8" fmla="*/ 0 60000 65536"/>
                  </a:gdLst>
                  <a:ahLst/>
                  <a:cxnLst>
                    <a:cxn ang="T6">
                      <a:pos x="T0" y="T1"/>
                    </a:cxn>
                    <a:cxn ang="T7">
                      <a:pos x="T2" y="T3"/>
                    </a:cxn>
                    <a:cxn ang="T8">
                      <a:pos x="T4" y="T5"/>
                    </a:cxn>
                  </a:cxnLst>
                  <a:rect l="0" t="0" r="r" b="b"/>
                  <a:pathLst>
                    <a:path w="31" h="30">
                      <a:moveTo>
                        <a:pt x="7" y="22"/>
                      </a:moveTo>
                      <a:cubicBezTo>
                        <a:pt x="0" y="0"/>
                        <a:pt x="15" y="6"/>
                        <a:pt x="31" y="10"/>
                      </a:cubicBezTo>
                      <a:cubicBezTo>
                        <a:pt x="14" y="16"/>
                        <a:pt x="15" y="30"/>
                        <a:pt x="7" y="2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 name="Group 63"/>
              <p:cNvGrpSpPr>
                <a:grpSpLocks/>
              </p:cNvGrpSpPr>
              <p:nvPr userDrawn="1"/>
            </p:nvGrpSpPr>
            <p:grpSpPr bwMode="auto">
              <a:xfrm>
                <a:off x="7" y="-154"/>
                <a:ext cx="5739" cy="418"/>
                <a:chOff x="1056" y="111"/>
                <a:chExt cx="2448" cy="418"/>
              </a:xfrm>
            </p:grpSpPr>
            <p:sp>
              <p:nvSpPr>
                <p:cNvPr id="27" name="Line 64"/>
                <p:cNvSpPr>
                  <a:spLocks noChangeShapeType="1"/>
                </p:cNvSpPr>
                <p:nvPr/>
              </p:nvSpPr>
              <p:spPr bwMode="white">
                <a:xfrm>
                  <a:off x="1056" y="332"/>
                  <a:ext cx="2448"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65"/>
                <p:cNvSpPr>
                  <a:spLocks noChangeShapeType="1"/>
                </p:cNvSpPr>
                <p:nvPr/>
              </p:nvSpPr>
              <p:spPr bwMode="white">
                <a:xfrm>
                  <a:off x="1254"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66"/>
                <p:cNvSpPr>
                  <a:spLocks noChangeShapeType="1"/>
                </p:cNvSpPr>
                <p:nvPr/>
              </p:nvSpPr>
              <p:spPr bwMode="white">
                <a:xfrm>
                  <a:off x="1482"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67"/>
                <p:cNvSpPr>
                  <a:spLocks noChangeShapeType="1"/>
                </p:cNvSpPr>
                <p:nvPr/>
              </p:nvSpPr>
              <p:spPr bwMode="white">
                <a:xfrm>
                  <a:off x="1710"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68"/>
                <p:cNvSpPr>
                  <a:spLocks noChangeShapeType="1"/>
                </p:cNvSpPr>
                <p:nvPr/>
              </p:nvSpPr>
              <p:spPr bwMode="white">
                <a:xfrm>
                  <a:off x="1938"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69"/>
                <p:cNvSpPr>
                  <a:spLocks noChangeShapeType="1"/>
                </p:cNvSpPr>
                <p:nvPr/>
              </p:nvSpPr>
              <p:spPr bwMode="white">
                <a:xfrm>
                  <a:off x="2166"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70"/>
                <p:cNvSpPr>
                  <a:spLocks noChangeShapeType="1"/>
                </p:cNvSpPr>
                <p:nvPr/>
              </p:nvSpPr>
              <p:spPr bwMode="white">
                <a:xfrm>
                  <a:off x="2394"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71"/>
                <p:cNvSpPr>
                  <a:spLocks noChangeShapeType="1"/>
                </p:cNvSpPr>
                <p:nvPr/>
              </p:nvSpPr>
              <p:spPr bwMode="white">
                <a:xfrm>
                  <a:off x="2622"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72"/>
                <p:cNvSpPr>
                  <a:spLocks noChangeShapeType="1"/>
                </p:cNvSpPr>
                <p:nvPr/>
              </p:nvSpPr>
              <p:spPr bwMode="white">
                <a:xfrm>
                  <a:off x="2850"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 name="Line 73"/>
                <p:cNvSpPr>
                  <a:spLocks noChangeShapeType="1"/>
                </p:cNvSpPr>
                <p:nvPr/>
              </p:nvSpPr>
              <p:spPr bwMode="white">
                <a:xfrm>
                  <a:off x="3078"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7" name="Line 74"/>
                <p:cNvSpPr>
                  <a:spLocks noChangeShapeType="1"/>
                </p:cNvSpPr>
                <p:nvPr/>
              </p:nvSpPr>
              <p:spPr bwMode="white">
                <a:xfrm>
                  <a:off x="3306"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1" name="Group 75"/>
              <p:cNvGrpSpPr>
                <a:grpSpLocks/>
              </p:cNvGrpSpPr>
              <p:nvPr userDrawn="1"/>
            </p:nvGrpSpPr>
            <p:grpSpPr bwMode="auto">
              <a:xfrm>
                <a:off x="-1261" y="-1"/>
                <a:ext cx="2098" cy="1030"/>
                <a:chOff x="1208" y="109"/>
                <a:chExt cx="2098" cy="423"/>
              </a:xfrm>
            </p:grpSpPr>
            <p:sp>
              <p:nvSpPr>
                <p:cNvPr id="12" name="Line 76"/>
                <p:cNvSpPr>
                  <a:spLocks noChangeShapeType="1"/>
                </p:cNvSpPr>
                <p:nvPr/>
              </p:nvSpPr>
              <p:spPr bwMode="ltGray">
                <a:xfrm>
                  <a:off x="2850" y="110"/>
                  <a:ext cx="0" cy="14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 name="Line 77"/>
                <p:cNvSpPr>
                  <a:spLocks noChangeShapeType="1"/>
                </p:cNvSpPr>
                <p:nvPr/>
              </p:nvSpPr>
              <p:spPr bwMode="ltGray">
                <a:xfrm>
                  <a:off x="2972" y="332"/>
                  <a:ext cx="7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Line 78"/>
                <p:cNvSpPr>
                  <a:spLocks noChangeShapeType="1"/>
                </p:cNvSpPr>
                <p:nvPr/>
              </p:nvSpPr>
              <p:spPr bwMode="ltGray">
                <a:xfrm>
                  <a:off x="3078" y="350"/>
                  <a:ext cx="0" cy="2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 name="Line 79"/>
                <p:cNvSpPr>
                  <a:spLocks noChangeShapeType="1"/>
                </p:cNvSpPr>
                <p:nvPr/>
              </p:nvSpPr>
              <p:spPr bwMode="ltGray">
                <a:xfrm>
                  <a:off x="3306" y="450"/>
                  <a:ext cx="0" cy="79"/>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 name="Line 80"/>
                <p:cNvSpPr>
                  <a:spLocks noChangeShapeType="1"/>
                </p:cNvSpPr>
                <p:nvPr/>
              </p:nvSpPr>
              <p:spPr bwMode="ltGray">
                <a:xfrm>
                  <a:off x="2166" y="114"/>
                  <a:ext cx="0" cy="6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 name="Line 81"/>
                <p:cNvSpPr>
                  <a:spLocks noChangeShapeType="1"/>
                </p:cNvSpPr>
                <p:nvPr/>
              </p:nvSpPr>
              <p:spPr bwMode="ltGray">
                <a:xfrm>
                  <a:off x="1938" y="111"/>
                  <a:ext cx="0" cy="337"/>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 name="Line 82"/>
                <p:cNvSpPr>
                  <a:spLocks noChangeShapeType="1"/>
                </p:cNvSpPr>
                <p:nvPr/>
              </p:nvSpPr>
              <p:spPr bwMode="ltGray">
                <a:xfrm flipH="1">
                  <a:off x="1912" y="332"/>
                  <a:ext cx="6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83"/>
                <p:cNvSpPr>
                  <a:spLocks noChangeShapeType="1"/>
                </p:cNvSpPr>
                <p:nvPr/>
              </p:nvSpPr>
              <p:spPr bwMode="ltGray">
                <a:xfrm>
                  <a:off x="1778" y="332"/>
                  <a:ext cx="6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84"/>
                <p:cNvSpPr>
                  <a:spLocks noChangeShapeType="1"/>
                </p:cNvSpPr>
                <p:nvPr/>
              </p:nvSpPr>
              <p:spPr bwMode="ltGray">
                <a:xfrm flipH="1">
                  <a:off x="1578" y="332"/>
                  <a:ext cx="82"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85"/>
                <p:cNvSpPr>
                  <a:spLocks noChangeShapeType="1"/>
                </p:cNvSpPr>
                <p:nvPr/>
              </p:nvSpPr>
              <p:spPr bwMode="ltGray">
                <a:xfrm>
                  <a:off x="1208" y="332"/>
                  <a:ext cx="34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Line 86"/>
                <p:cNvSpPr>
                  <a:spLocks noChangeShapeType="1"/>
                </p:cNvSpPr>
                <p:nvPr/>
              </p:nvSpPr>
              <p:spPr bwMode="ltGray">
                <a:xfrm>
                  <a:off x="1480" y="234"/>
                  <a:ext cx="0" cy="29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Line 87"/>
                <p:cNvSpPr>
                  <a:spLocks noChangeShapeType="1"/>
                </p:cNvSpPr>
                <p:nvPr/>
              </p:nvSpPr>
              <p:spPr bwMode="ltGray">
                <a:xfrm>
                  <a:off x="1254" y="252"/>
                  <a:ext cx="0" cy="15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 name="Line 88"/>
                <p:cNvSpPr>
                  <a:spLocks noChangeShapeType="1"/>
                </p:cNvSpPr>
                <p:nvPr/>
              </p:nvSpPr>
              <p:spPr bwMode="ltGray">
                <a:xfrm flipH="1" flipV="1">
                  <a:off x="1482" y="109"/>
                  <a:ext cx="0" cy="27"/>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 name="Line 89"/>
                <p:cNvSpPr>
                  <a:spLocks noChangeShapeType="1"/>
                </p:cNvSpPr>
                <p:nvPr/>
              </p:nvSpPr>
              <p:spPr bwMode="ltGray">
                <a:xfrm>
                  <a:off x="1710" y="180"/>
                  <a:ext cx="0" cy="9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Line 90"/>
                <p:cNvSpPr>
                  <a:spLocks noChangeShapeType="1"/>
                </p:cNvSpPr>
                <p:nvPr/>
              </p:nvSpPr>
              <p:spPr bwMode="ltGray">
                <a:xfrm flipV="1">
                  <a:off x="1710" y="111"/>
                  <a:ext cx="0" cy="2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pic>
          <p:nvPicPr>
            <p:cNvPr id="7" name="Picture 91" descr="earth"/>
            <p:cNvPicPr>
              <a:picLocks noChangeAspect="1" noChangeArrowheads="1"/>
            </p:cNvPicPr>
            <p:nvPr userDrawn="1"/>
          </p:nvPicPr>
          <p:blipFill>
            <a:blip r:embed="rId2">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gray">
            <a:xfrm>
              <a:off x="336" y="1566"/>
              <a:ext cx="690" cy="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212" name="Rectangle 92"/>
          <p:cNvSpPr>
            <a:spLocks noGrp="1" noChangeArrowheads="1"/>
          </p:cNvSpPr>
          <p:nvPr>
            <p:ph type="ctrTitle"/>
          </p:nvPr>
        </p:nvSpPr>
        <p:spPr>
          <a:xfrm>
            <a:off x="1828800" y="1828800"/>
            <a:ext cx="6934200" cy="2362200"/>
          </a:xfrm>
        </p:spPr>
        <p:txBody>
          <a:bodyPr/>
          <a:lstStyle>
            <a:lvl1pPr>
              <a:defRPr b="1"/>
            </a:lvl1pPr>
          </a:lstStyle>
          <a:p>
            <a:r>
              <a:rPr lang="en-US" dirty="0"/>
              <a:t>Click to edit Master title style</a:t>
            </a:r>
          </a:p>
        </p:txBody>
      </p:sp>
      <p:sp>
        <p:nvSpPr>
          <p:cNvPr id="5213" name="Rectangle 93"/>
          <p:cNvSpPr>
            <a:spLocks noGrp="1" noChangeArrowheads="1"/>
          </p:cNvSpPr>
          <p:nvPr>
            <p:ph type="subTitle" idx="1"/>
          </p:nvPr>
        </p:nvSpPr>
        <p:spPr>
          <a:xfrm>
            <a:off x="1828800" y="4572000"/>
            <a:ext cx="6934200" cy="1295400"/>
          </a:xfrm>
        </p:spPr>
        <p:txBody>
          <a:bodyPr/>
          <a:lstStyle>
            <a:lvl1pPr marL="0" indent="0">
              <a:buFontTx/>
              <a:buNone/>
              <a:defRPr/>
            </a:lvl1pPr>
          </a:lstStyle>
          <a:p>
            <a:r>
              <a:rPr lang="en-US"/>
              <a:t>Click to edit Master subtitle style</a:t>
            </a:r>
          </a:p>
        </p:txBody>
      </p:sp>
      <p:sp>
        <p:nvSpPr>
          <p:cNvPr id="94" name="Rectangle 94"/>
          <p:cNvSpPr>
            <a:spLocks noGrp="1" noChangeArrowheads="1"/>
          </p:cNvSpPr>
          <p:nvPr>
            <p:ph type="dt" sz="half" idx="10"/>
          </p:nvPr>
        </p:nvSpPr>
        <p:spPr>
          <a:xfrm>
            <a:off x="533400" y="6324600"/>
            <a:ext cx="1905000" cy="457200"/>
          </a:xfrm>
        </p:spPr>
        <p:txBody>
          <a:bodyPr/>
          <a:lstStyle>
            <a:lvl1pPr>
              <a:defRPr smtClean="0"/>
            </a:lvl1pPr>
          </a:lstStyle>
          <a:p>
            <a:pPr>
              <a:defRPr/>
            </a:pPr>
            <a:fld id="{0470D7E6-6132-4959-A012-D3A7FBD26F27}" type="datetime1">
              <a:rPr lang="en-US"/>
              <a:pPr>
                <a:defRPr/>
              </a:pPr>
              <a:t>11/7/2023</a:t>
            </a:fld>
            <a:endParaRPr lang="en-US"/>
          </a:p>
        </p:txBody>
      </p:sp>
      <p:sp>
        <p:nvSpPr>
          <p:cNvPr id="95" name="Rectangle 95"/>
          <p:cNvSpPr>
            <a:spLocks noGrp="1" noChangeArrowheads="1"/>
          </p:cNvSpPr>
          <p:nvPr>
            <p:ph type="ftr" sz="quarter" idx="11"/>
          </p:nvPr>
        </p:nvSpPr>
        <p:spPr>
          <a:xfrm>
            <a:off x="1905000" y="6324600"/>
            <a:ext cx="5791200" cy="457200"/>
          </a:xfrm>
        </p:spPr>
        <p:txBody>
          <a:bodyPr/>
          <a:lstStyle>
            <a:lvl1pPr>
              <a:defRPr/>
            </a:lvl1pPr>
          </a:lstStyle>
          <a:p>
            <a:pPr>
              <a:defRPr/>
            </a:pPr>
            <a:r>
              <a:rPr lang="en-CA"/>
              <a:t>Options, Futures, and Other Derivatives, 9th Edition, Copyright © John C. Hull 2014</a:t>
            </a:r>
            <a:endParaRPr lang="en-US"/>
          </a:p>
        </p:txBody>
      </p:sp>
      <p:sp>
        <p:nvSpPr>
          <p:cNvPr id="96" name="Rectangle 96"/>
          <p:cNvSpPr>
            <a:spLocks noGrp="1" noChangeArrowheads="1"/>
          </p:cNvSpPr>
          <p:nvPr>
            <p:ph type="sldNum" sz="quarter" idx="12"/>
          </p:nvPr>
        </p:nvSpPr>
        <p:spPr>
          <a:xfrm>
            <a:off x="6858000" y="6324600"/>
            <a:ext cx="1905000" cy="457200"/>
          </a:xfrm>
        </p:spPr>
        <p:txBody>
          <a:bodyPr/>
          <a:lstStyle>
            <a:lvl1pPr>
              <a:defRPr/>
            </a:lvl1pPr>
          </a:lstStyle>
          <a:p>
            <a:fld id="{9231FE2E-9390-4561-9EEA-5F09E8D993C7}" type="slidenum">
              <a:rPr lang="en-US" altLang="en-US"/>
              <a:pPr/>
              <a:t>‹#›</a:t>
            </a:fld>
            <a:endParaRPr lang="en-US" altLang="en-US"/>
          </a:p>
        </p:txBody>
      </p:sp>
    </p:spTree>
    <p:extLst>
      <p:ext uri="{BB962C8B-B14F-4D97-AF65-F5344CB8AC3E}">
        <p14:creationId xmlns:p14="http://schemas.microsoft.com/office/powerpoint/2010/main" val="214673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E1CD82FD-5C57-4D4F-A7B9-26C01A9F6540}" type="datetime1">
              <a:rPr lang="en-US"/>
              <a:pPr>
                <a:defRPr/>
              </a:pPr>
              <a:t>11/7/2023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6" name="Rectangle 6"/>
          <p:cNvSpPr>
            <a:spLocks noGrp="1" noChangeArrowheads="1"/>
          </p:cNvSpPr>
          <p:nvPr>
            <p:ph type="sldNum" sz="quarter" idx="12"/>
          </p:nvPr>
        </p:nvSpPr>
        <p:spPr>
          <a:ln/>
        </p:spPr>
        <p:txBody>
          <a:bodyPr/>
          <a:lstStyle>
            <a:lvl1pPr>
              <a:defRPr/>
            </a:lvl1pPr>
          </a:lstStyle>
          <a:p>
            <a:fld id="{A1CEF2C8-41E7-4CE4-95A0-8DDA4E64753C}" type="slidenum">
              <a:rPr lang="en-US" altLang="en-US"/>
              <a:pPr/>
              <a:t>‹#›</a:t>
            </a:fld>
            <a:endParaRPr lang="en-US" altLang="en-US"/>
          </a:p>
        </p:txBody>
      </p:sp>
    </p:spTree>
    <p:extLst>
      <p:ext uri="{BB962C8B-B14F-4D97-AF65-F5344CB8AC3E}">
        <p14:creationId xmlns:p14="http://schemas.microsoft.com/office/powerpoint/2010/main" val="2342824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5563" y="930275"/>
            <a:ext cx="2052637" cy="53324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6063" y="930275"/>
            <a:ext cx="6007100" cy="53324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405DE66A-2D81-44A1-B70E-48394291F0DD}" type="datetime1">
              <a:rPr lang="en-US"/>
              <a:pPr>
                <a:defRPr/>
              </a:pPr>
              <a:t>11/7/2023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6" name="Rectangle 6"/>
          <p:cNvSpPr>
            <a:spLocks noGrp="1" noChangeArrowheads="1"/>
          </p:cNvSpPr>
          <p:nvPr>
            <p:ph type="sldNum" sz="quarter" idx="12"/>
          </p:nvPr>
        </p:nvSpPr>
        <p:spPr>
          <a:ln/>
        </p:spPr>
        <p:txBody>
          <a:bodyPr/>
          <a:lstStyle>
            <a:lvl1pPr>
              <a:defRPr/>
            </a:lvl1pPr>
          </a:lstStyle>
          <a:p>
            <a:fld id="{646287AB-D307-43FD-AFD3-64E36E77FBCA}" type="slidenum">
              <a:rPr lang="en-US" altLang="en-US"/>
              <a:pPr/>
              <a:t>‹#›</a:t>
            </a:fld>
            <a:endParaRPr lang="en-US" altLang="en-US"/>
          </a:p>
        </p:txBody>
      </p:sp>
    </p:spTree>
    <p:extLst>
      <p:ext uri="{BB962C8B-B14F-4D97-AF65-F5344CB8AC3E}">
        <p14:creationId xmlns:p14="http://schemas.microsoft.com/office/powerpoint/2010/main" val="2863847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smtClean="0"/>
            </a:lvl1pPr>
          </a:lstStyle>
          <a:p>
            <a:pPr>
              <a:defRPr/>
            </a:pPr>
            <a:fld id="{2F4F2BB7-B528-46A3-B410-7C4E8EDE55FC}" type="datetime1">
              <a:rPr lang="en-US"/>
              <a:pPr>
                <a:defRPr/>
              </a:pPr>
              <a:t>11/7/2023</a:t>
            </a:fld>
            <a:endParaRPr lang="en-US" dirty="0"/>
          </a:p>
        </p:txBody>
      </p:sp>
      <p:sp>
        <p:nvSpPr>
          <p:cNvPr id="5" name="Footer Placeholder 4"/>
          <p:cNvSpPr>
            <a:spLocks noGrp="1"/>
          </p:cNvSpPr>
          <p:nvPr>
            <p:ph type="ftr" sz="quarter" idx="11"/>
          </p:nvPr>
        </p:nvSpPr>
        <p:spPr>
          <a:xfrm>
            <a:off x="1600200" y="6248400"/>
            <a:ext cx="5029200" cy="457200"/>
          </a:xfrm>
        </p:spPr>
        <p:txBody>
          <a:bodyPr/>
          <a:lstStyle>
            <a:lvl1pPr>
              <a:defRPr/>
            </a:lvl1pPr>
          </a:lstStyle>
          <a:p>
            <a:pPr>
              <a:defRPr/>
            </a:pPr>
            <a:r>
              <a:rPr lang="en-CA"/>
              <a:t>Options, Futures, and Other Derivatives, 9th Edition, Copyright © John C. Hull 2014</a:t>
            </a:r>
            <a:endParaRPr lang="en-US"/>
          </a:p>
        </p:txBody>
      </p:sp>
      <p:sp>
        <p:nvSpPr>
          <p:cNvPr id="6" name="Slide Number Placeholder 5"/>
          <p:cNvSpPr>
            <a:spLocks noGrp="1"/>
          </p:cNvSpPr>
          <p:nvPr>
            <p:ph type="sldNum" sz="quarter" idx="12"/>
          </p:nvPr>
        </p:nvSpPr>
        <p:spPr/>
        <p:txBody>
          <a:bodyPr/>
          <a:lstStyle>
            <a:lvl1pPr>
              <a:defRPr/>
            </a:lvl1pPr>
          </a:lstStyle>
          <a:p>
            <a:fld id="{CC3ADAC2-5659-4466-8B40-6927B95986E0}" type="slidenum">
              <a:rPr lang="en-US" altLang="en-US"/>
              <a:pPr/>
              <a:t>‹#›</a:t>
            </a:fld>
            <a:endParaRPr lang="en-US" altLang="en-US"/>
          </a:p>
        </p:txBody>
      </p:sp>
    </p:spTree>
    <p:extLst>
      <p:ext uri="{BB962C8B-B14F-4D97-AF65-F5344CB8AC3E}">
        <p14:creationId xmlns:p14="http://schemas.microsoft.com/office/powerpoint/2010/main" val="2913720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978B0885-64A1-4BBA-87FB-370749D60A2F}" type="datetime1">
              <a:rPr lang="en-US"/>
              <a:pPr>
                <a:defRPr/>
              </a:pPr>
              <a:t>11/7/2023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6" name="Rectangle 6"/>
          <p:cNvSpPr>
            <a:spLocks noGrp="1" noChangeArrowheads="1"/>
          </p:cNvSpPr>
          <p:nvPr>
            <p:ph type="sldNum" sz="quarter" idx="12"/>
          </p:nvPr>
        </p:nvSpPr>
        <p:spPr>
          <a:ln/>
        </p:spPr>
        <p:txBody>
          <a:bodyPr/>
          <a:lstStyle>
            <a:lvl1pPr>
              <a:defRPr/>
            </a:lvl1pPr>
          </a:lstStyle>
          <a:p>
            <a:fld id="{A970D873-0D0F-4D45-8C1B-ADD85180EC05}" type="slidenum">
              <a:rPr lang="en-US" altLang="en-US"/>
              <a:pPr/>
              <a:t>‹#›</a:t>
            </a:fld>
            <a:endParaRPr lang="en-US" altLang="en-US"/>
          </a:p>
        </p:txBody>
      </p:sp>
    </p:spTree>
    <p:extLst>
      <p:ext uri="{BB962C8B-B14F-4D97-AF65-F5344CB8AC3E}">
        <p14:creationId xmlns:p14="http://schemas.microsoft.com/office/powerpoint/2010/main" val="2971460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1478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1478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27640362-896D-4600-8F70-CFDE4D84929A}" type="datetime1">
              <a:rPr lang="en-US"/>
              <a:pPr>
                <a:defRPr/>
              </a:pPr>
              <a:t>11/7/2023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7" name="Rectangle 6"/>
          <p:cNvSpPr>
            <a:spLocks noGrp="1" noChangeArrowheads="1"/>
          </p:cNvSpPr>
          <p:nvPr>
            <p:ph type="sldNum" sz="quarter" idx="12"/>
          </p:nvPr>
        </p:nvSpPr>
        <p:spPr>
          <a:ln/>
        </p:spPr>
        <p:txBody>
          <a:bodyPr/>
          <a:lstStyle>
            <a:lvl1pPr>
              <a:defRPr/>
            </a:lvl1pPr>
          </a:lstStyle>
          <a:p>
            <a:fld id="{EC76280E-5696-49A6-85FC-25A41EFB24EA}" type="slidenum">
              <a:rPr lang="en-US" altLang="en-US"/>
              <a:pPr/>
              <a:t>‹#›</a:t>
            </a:fld>
            <a:endParaRPr lang="en-US" altLang="en-US"/>
          </a:p>
        </p:txBody>
      </p:sp>
    </p:spTree>
    <p:extLst>
      <p:ext uri="{BB962C8B-B14F-4D97-AF65-F5344CB8AC3E}">
        <p14:creationId xmlns:p14="http://schemas.microsoft.com/office/powerpoint/2010/main" val="1976894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14634897-08E6-4C55-8A90-ED00F5E27835}" type="datetime1">
              <a:rPr lang="en-US"/>
              <a:pPr>
                <a:defRPr/>
              </a:pPr>
              <a:t>11/7/2023</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9" name="Rectangle 6"/>
          <p:cNvSpPr>
            <a:spLocks noGrp="1" noChangeArrowheads="1"/>
          </p:cNvSpPr>
          <p:nvPr>
            <p:ph type="sldNum" sz="quarter" idx="12"/>
          </p:nvPr>
        </p:nvSpPr>
        <p:spPr>
          <a:ln/>
        </p:spPr>
        <p:txBody>
          <a:bodyPr/>
          <a:lstStyle>
            <a:lvl1pPr>
              <a:defRPr/>
            </a:lvl1pPr>
          </a:lstStyle>
          <a:p>
            <a:fld id="{25EE753A-7848-4DDB-93B2-965DAE964B14}" type="slidenum">
              <a:rPr lang="en-US" altLang="en-US"/>
              <a:pPr/>
              <a:t>‹#›</a:t>
            </a:fld>
            <a:endParaRPr lang="en-US" altLang="en-US"/>
          </a:p>
        </p:txBody>
      </p:sp>
    </p:spTree>
    <p:extLst>
      <p:ext uri="{BB962C8B-B14F-4D97-AF65-F5344CB8AC3E}">
        <p14:creationId xmlns:p14="http://schemas.microsoft.com/office/powerpoint/2010/main" val="1900897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smtClean="0"/>
            </a:lvl1pPr>
          </a:lstStyle>
          <a:p>
            <a:pPr>
              <a:defRPr/>
            </a:pPr>
            <a:fld id="{7FD4A861-CCEE-4677-8A92-886BA7C8C3B7}" type="datetime1">
              <a:rPr lang="en-US"/>
              <a:pPr>
                <a:defRPr/>
              </a:pPr>
              <a:t>11/7/2023</a:t>
            </a:fld>
            <a:endParaRPr lang="en-US"/>
          </a:p>
        </p:txBody>
      </p:sp>
      <p:sp>
        <p:nvSpPr>
          <p:cNvPr id="4" name="Footer Placeholder 3"/>
          <p:cNvSpPr>
            <a:spLocks noGrp="1"/>
          </p:cNvSpPr>
          <p:nvPr>
            <p:ph type="ftr" sz="quarter" idx="11"/>
          </p:nvPr>
        </p:nvSpPr>
        <p:spPr>
          <a:xfrm>
            <a:off x="2133600" y="6324600"/>
            <a:ext cx="4800600" cy="457200"/>
          </a:xfrm>
        </p:spPr>
        <p:txBody>
          <a:bodyPr/>
          <a:lstStyle>
            <a:lvl1pPr>
              <a:defRPr/>
            </a:lvl1p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lvl1pPr>
              <a:defRPr/>
            </a:lvl1pPr>
          </a:lstStyle>
          <a:p>
            <a:fld id="{76B67295-A7B3-4649-9C90-84824C0F5D70}" type="slidenum">
              <a:rPr lang="en-US" altLang="en-US"/>
              <a:pPr/>
              <a:t>‹#›</a:t>
            </a:fld>
            <a:endParaRPr lang="en-US" altLang="en-US"/>
          </a:p>
        </p:txBody>
      </p:sp>
    </p:spTree>
    <p:extLst>
      <p:ext uri="{BB962C8B-B14F-4D97-AF65-F5344CB8AC3E}">
        <p14:creationId xmlns:p14="http://schemas.microsoft.com/office/powerpoint/2010/main" val="2125091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AEA6B4DD-FE61-4902-AA4E-092D8C195DB3}" type="datetime1">
              <a:rPr lang="en-US"/>
              <a:pPr>
                <a:defRPr/>
              </a:pPr>
              <a:t>11/7/2023</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4" name="Rectangle 6"/>
          <p:cNvSpPr>
            <a:spLocks noGrp="1" noChangeArrowheads="1"/>
          </p:cNvSpPr>
          <p:nvPr>
            <p:ph type="sldNum" sz="quarter" idx="12"/>
          </p:nvPr>
        </p:nvSpPr>
        <p:spPr>
          <a:ln/>
        </p:spPr>
        <p:txBody>
          <a:bodyPr/>
          <a:lstStyle>
            <a:lvl1pPr>
              <a:defRPr/>
            </a:lvl1pPr>
          </a:lstStyle>
          <a:p>
            <a:fld id="{27ABBC9E-9283-4EC1-B939-B451D0DC2203}" type="slidenum">
              <a:rPr lang="en-US" altLang="en-US"/>
              <a:pPr/>
              <a:t>‹#›</a:t>
            </a:fld>
            <a:endParaRPr lang="en-US" altLang="en-US"/>
          </a:p>
        </p:txBody>
      </p:sp>
    </p:spTree>
    <p:extLst>
      <p:ext uri="{BB962C8B-B14F-4D97-AF65-F5344CB8AC3E}">
        <p14:creationId xmlns:p14="http://schemas.microsoft.com/office/powerpoint/2010/main" val="2187002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A7471F91-606F-4901-8424-EE0E1C54CEC7}" type="datetime1">
              <a:rPr lang="en-US"/>
              <a:pPr>
                <a:defRPr/>
              </a:pPr>
              <a:t>11/7/2023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7" name="Rectangle 6"/>
          <p:cNvSpPr>
            <a:spLocks noGrp="1" noChangeArrowheads="1"/>
          </p:cNvSpPr>
          <p:nvPr>
            <p:ph type="sldNum" sz="quarter" idx="12"/>
          </p:nvPr>
        </p:nvSpPr>
        <p:spPr>
          <a:ln/>
        </p:spPr>
        <p:txBody>
          <a:bodyPr/>
          <a:lstStyle>
            <a:lvl1pPr>
              <a:defRPr/>
            </a:lvl1pPr>
          </a:lstStyle>
          <a:p>
            <a:fld id="{33EFA1EA-AC75-4B60-826F-C7D73BF7C664}" type="slidenum">
              <a:rPr lang="en-US" altLang="en-US"/>
              <a:pPr/>
              <a:t>‹#›</a:t>
            </a:fld>
            <a:endParaRPr lang="en-US" altLang="en-US"/>
          </a:p>
        </p:txBody>
      </p:sp>
    </p:spTree>
    <p:extLst>
      <p:ext uri="{BB962C8B-B14F-4D97-AF65-F5344CB8AC3E}">
        <p14:creationId xmlns:p14="http://schemas.microsoft.com/office/powerpoint/2010/main" val="169843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72A3300F-787D-490F-A2F8-0E7AC8368E0A}" type="datetime1">
              <a:rPr lang="en-US"/>
              <a:pPr>
                <a:defRPr/>
              </a:pPr>
              <a:t>11/7/2023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7" name="Rectangle 6"/>
          <p:cNvSpPr>
            <a:spLocks noGrp="1" noChangeArrowheads="1"/>
          </p:cNvSpPr>
          <p:nvPr>
            <p:ph type="sldNum" sz="quarter" idx="12"/>
          </p:nvPr>
        </p:nvSpPr>
        <p:spPr>
          <a:ln/>
        </p:spPr>
        <p:txBody>
          <a:bodyPr/>
          <a:lstStyle>
            <a:lvl1pPr>
              <a:defRPr/>
            </a:lvl1pPr>
          </a:lstStyle>
          <a:p>
            <a:fld id="{804FA903-4266-4433-B1AC-2938D440C5D0}" type="slidenum">
              <a:rPr lang="en-US" altLang="en-US"/>
              <a:pPr/>
              <a:t>‹#›</a:t>
            </a:fld>
            <a:endParaRPr lang="en-US" altLang="en-US"/>
          </a:p>
        </p:txBody>
      </p:sp>
    </p:spTree>
    <p:extLst>
      <p:ext uri="{BB962C8B-B14F-4D97-AF65-F5344CB8AC3E}">
        <p14:creationId xmlns:p14="http://schemas.microsoft.com/office/powerpoint/2010/main" val="274220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063" y="930275"/>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2147888"/>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atin typeface="Arial" charset="0"/>
                <a:cs typeface="Arial" charset="0"/>
              </a:defRPr>
            </a:lvl1pPr>
          </a:lstStyle>
          <a:p>
            <a:pPr>
              <a:defRPr/>
            </a:pPr>
            <a:fld id="{F997EF94-DB70-4FFE-823B-130D90E5A276}" type="datetime1">
              <a:rPr lang="en-US"/>
              <a:pPr>
                <a:defRPr/>
              </a:pPr>
              <a:t>11/7/2023</a:t>
            </a:fld>
            <a:endParaRPr lang="en-US"/>
          </a:p>
        </p:txBody>
      </p:sp>
      <p:sp>
        <p:nvSpPr>
          <p:cNvPr id="4101" name="Rectangle 5"/>
          <p:cNvSpPr>
            <a:spLocks noGrp="1" noChangeArrowheads="1"/>
          </p:cNvSpPr>
          <p:nvPr>
            <p:ph type="ftr" sz="quarter" idx="3"/>
          </p:nvPr>
        </p:nvSpPr>
        <p:spPr bwMode="auto">
          <a:xfrm>
            <a:off x="1828800" y="6324600"/>
            <a:ext cx="5486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Arial" charset="0"/>
                <a:cs typeface="Arial" charset="0"/>
              </a:defRPr>
            </a:lvl1pPr>
          </a:lstStyle>
          <a:p>
            <a:pPr>
              <a:defRPr/>
            </a:pPr>
            <a:r>
              <a:rPr lang="en-CA"/>
              <a:t>Options, Futures, and Other Derivatives, 9th Edition, Copyright © John C. Hull 2014</a:t>
            </a:r>
            <a:endParaRPr lang="en-US"/>
          </a:p>
        </p:txBody>
      </p:sp>
      <p:sp>
        <p:nvSpPr>
          <p:cNvPr id="4102" name="Rectangle 6"/>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F4441CC4-2E63-4AEB-BA66-000E7E670E8F}" type="slidenum">
              <a:rPr lang="en-US" altLang="en-US"/>
              <a:pPr/>
              <a:t>‹#›</a:t>
            </a:fld>
            <a:endParaRPr lang="en-US" altLang="en-US"/>
          </a:p>
        </p:txBody>
      </p:sp>
      <p:grpSp>
        <p:nvGrpSpPr>
          <p:cNvPr id="1031" name="Group 7"/>
          <p:cNvGrpSpPr>
            <a:grpSpLocks/>
          </p:cNvGrpSpPr>
          <p:nvPr/>
        </p:nvGrpSpPr>
        <p:grpSpPr bwMode="auto">
          <a:xfrm>
            <a:off x="261938" y="87313"/>
            <a:ext cx="8488362" cy="831850"/>
            <a:chOff x="165" y="55"/>
            <a:chExt cx="5347" cy="524"/>
          </a:xfrm>
        </p:grpSpPr>
        <p:grpSp>
          <p:nvGrpSpPr>
            <p:cNvPr id="1032" name="Group 8"/>
            <p:cNvGrpSpPr>
              <a:grpSpLocks/>
            </p:cNvGrpSpPr>
            <p:nvPr userDrawn="1"/>
          </p:nvGrpSpPr>
          <p:grpSpPr bwMode="auto">
            <a:xfrm>
              <a:off x="664" y="104"/>
              <a:ext cx="4848" cy="432"/>
              <a:chOff x="664" y="104"/>
              <a:chExt cx="4848" cy="432"/>
            </a:xfrm>
          </p:grpSpPr>
          <p:sp>
            <p:nvSpPr>
              <p:cNvPr id="1034" name="Freeform 9"/>
              <p:cNvSpPr>
                <a:spLocks/>
              </p:cNvSpPr>
              <p:nvPr/>
            </p:nvSpPr>
            <p:spPr bwMode="ltGray">
              <a:xfrm>
                <a:off x="664" y="104"/>
                <a:ext cx="4848" cy="432"/>
              </a:xfrm>
              <a:custGeom>
                <a:avLst/>
                <a:gdLst>
                  <a:gd name="T0" fmla="*/ 4848 w 4848"/>
                  <a:gd name="T1" fmla="*/ 48 h 432"/>
                  <a:gd name="T2" fmla="*/ 4848 w 4848"/>
                  <a:gd name="T3" fmla="*/ 432 h 432"/>
                  <a:gd name="T4" fmla="*/ 0 w 4848"/>
                  <a:gd name="T5" fmla="*/ 432 h 432"/>
                  <a:gd name="T6" fmla="*/ 0 w 4848"/>
                  <a:gd name="T7" fmla="*/ 0 h 432"/>
                  <a:gd name="T8" fmla="*/ 4848 w 4848"/>
                  <a:gd name="T9" fmla="*/ 0 h 432"/>
                  <a:gd name="T10" fmla="*/ 4848 w 4848"/>
                  <a:gd name="T11" fmla="*/ 48 h 4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48" h="432">
                    <a:moveTo>
                      <a:pt x="4848" y="48"/>
                    </a:moveTo>
                    <a:lnTo>
                      <a:pt x="4848" y="432"/>
                    </a:lnTo>
                    <a:cubicBezTo>
                      <a:pt x="4848" y="432"/>
                      <a:pt x="2424" y="432"/>
                      <a:pt x="0" y="432"/>
                    </a:cubicBezTo>
                    <a:cubicBezTo>
                      <a:pt x="161" y="345"/>
                      <a:pt x="169" y="61"/>
                      <a:pt x="0" y="0"/>
                    </a:cubicBezTo>
                    <a:cubicBezTo>
                      <a:pt x="2424" y="0"/>
                      <a:pt x="4848" y="0"/>
                      <a:pt x="4848" y="0"/>
                    </a:cubicBezTo>
                    <a:lnTo>
                      <a:pt x="4848" y="48"/>
                    </a:lnTo>
                    <a:close/>
                  </a:path>
                </a:pathLst>
              </a:custGeom>
              <a:solidFill>
                <a:schemeClr val="hlink"/>
              </a:solidFill>
              <a:ln w="9525">
                <a:solidFill>
                  <a:schemeClr val="bg2"/>
                </a:solidFill>
                <a:round/>
                <a:headEnd/>
                <a:tailEnd/>
              </a:ln>
            </p:spPr>
            <p:txBody>
              <a:bodyPr wrap="none" anchor="ctr"/>
              <a:lstStyle/>
              <a:p>
                <a:endParaRPr lang="en-US"/>
              </a:p>
            </p:txBody>
          </p:sp>
          <p:grpSp>
            <p:nvGrpSpPr>
              <p:cNvPr id="1035" name="Group 10"/>
              <p:cNvGrpSpPr>
                <a:grpSpLocks/>
              </p:cNvGrpSpPr>
              <p:nvPr/>
            </p:nvGrpSpPr>
            <p:grpSpPr bwMode="auto">
              <a:xfrm>
                <a:off x="1195" y="104"/>
                <a:ext cx="3827" cy="429"/>
                <a:chOff x="1021" y="240"/>
                <a:chExt cx="3827" cy="429"/>
              </a:xfrm>
            </p:grpSpPr>
            <p:grpSp>
              <p:nvGrpSpPr>
                <p:cNvPr id="1084" name="Group 11"/>
                <p:cNvGrpSpPr>
                  <a:grpSpLocks/>
                </p:cNvGrpSpPr>
                <p:nvPr/>
              </p:nvGrpSpPr>
              <p:grpSpPr bwMode="auto">
                <a:xfrm>
                  <a:off x="1021" y="241"/>
                  <a:ext cx="2208" cy="427"/>
                  <a:chOff x="1021" y="241"/>
                  <a:chExt cx="2208" cy="427"/>
                </a:xfrm>
              </p:grpSpPr>
              <p:sp>
                <p:nvSpPr>
                  <p:cNvPr id="1128" name="Freeform 12"/>
                  <p:cNvSpPr>
                    <a:spLocks/>
                  </p:cNvSpPr>
                  <p:nvPr/>
                </p:nvSpPr>
                <p:spPr bwMode="ltGray">
                  <a:xfrm>
                    <a:off x="2257" y="633"/>
                    <a:ext cx="7" cy="8"/>
                  </a:xfrm>
                  <a:custGeom>
                    <a:avLst/>
                    <a:gdLst>
                      <a:gd name="T0" fmla="*/ 2 w 15"/>
                      <a:gd name="T1" fmla="*/ 4 h 23"/>
                      <a:gd name="T2" fmla="*/ 7 w 15"/>
                      <a:gd name="T3" fmla="*/ 2 h 23"/>
                      <a:gd name="T4" fmla="*/ 6 w 15"/>
                      <a:gd name="T5" fmla="*/ 6 h 23"/>
                      <a:gd name="T6" fmla="*/ 2 w 15"/>
                      <a:gd name="T7" fmla="*/ 4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 h="23">
                        <a:moveTo>
                          <a:pt x="5" y="11"/>
                        </a:moveTo>
                        <a:cubicBezTo>
                          <a:pt x="2" y="1"/>
                          <a:pt x="7" y="0"/>
                          <a:pt x="15" y="5"/>
                        </a:cubicBezTo>
                        <a:cubicBezTo>
                          <a:pt x="14" y="9"/>
                          <a:pt x="15" y="13"/>
                          <a:pt x="13" y="17"/>
                        </a:cubicBezTo>
                        <a:cubicBezTo>
                          <a:pt x="9" y="23"/>
                          <a:pt x="0" y="16"/>
                          <a:pt x="5"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9" name="Freeform 13"/>
                  <p:cNvSpPr>
                    <a:spLocks/>
                  </p:cNvSpPr>
                  <p:nvPr/>
                </p:nvSpPr>
                <p:spPr bwMode="ltGray">
                  <a:xfrm>
                    <a:off x="2332" y="660"/>
                    <a:ext cx="9" cy="8"/>
                  </a:xfrm>
                  <a:custGeom>
                    <a:avLst/>
                    <a:gdLst>
                      <a:gd name="T0" fmla="*/ 1 w 20"/>
                      <a:gd name="T1" fmla="*/ 5 h 23"/>
                      <a:gd name="T2" fmla="*/ 5 w 20"/>
                      <a:gd name="T3" fmla="*/ 1 h 23"/>
                      <a:gd name="T4" fmla="*/ 3 w 20"/>
                      <a:gd name="T5" fmla="*/ 7 h 23"/>
                      <a:gd name="T6" fmla="*/ 1 w 20"/>
                      <a:gd name="T7" fmla="*/ 5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23">
                        <a:moveTo>
                          <a:pt x="3" y="13"/>
                        </a:moveTo>
                        <a:cubicBezTo>
                          <a:pt x="0" y="5"/>
                          <a:pt x="2" y="0"/>
                          <a:pt x="11" y="3"/>
                        </a:cubicBezTo>
                        <a:cubicBezTo>
                          <a:pt x="16" y="10"/>
                          <a:pt x="20" y="23"/>
                          <a:pt x="7" y="19"/>
                        </a:cubicBezTo>
                        <a:cubicBezTo>
                          <a:pt x="6" y="17"/>
                          <a:pt x="3" y="13"/>
                          <a:pt x="3" y="1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0" name="Freeform 14"/>
                  <p:cNvSpPr>
                    <a:spLocks/>
                  </p:cNvSpPr>
                  <p:nvPr/>
                </p:nvSpPr>
                <p:spPr bwMode="ltGray">
                  <a:xfrm>
                    <a:off x="2120" y="616"/>
                    <a:ext cx="13" cy="14"/>
                  </a:xfrm>
                  <a:custGeom>
                    <a:avLst/>
                    <a:gdLst>
                      <a:gd name="T0" fmla="*/ 7 w 30"/>
                      <a:gd name="T1" fmla="*/ 11 h 42"/>
                      <a:gd name="T2" fmla="*/ 3 w 30"/>
                      <a:gd name="T3" fmla="*/ 7 h 42"/>
                      <a:gd name="T4" fmla="*/ 0 w 30"/>
                      <a:gd name="T5" fmla="*/ 3 h 42"/>
                      <a:gd name="T6" fmla="*/ 7 w 30"/>
                      <a:gd name="T7" fmla="*/ 1 h 42"/>
                      <a:gd name="T8" fmla="*/ 13 w 30"/>
                      <a:gd name="T9" fmla="*/ 8 h 42"/>
                      <a:gd name="T10" fmla="*/ 12 w 30"/>
                      <a:gd name="T11" fmla="*/ 10 h 42"/>
                      <a:gd name="T12" fmla="*/ 7 w 30"/>
                      <a:gd name="T13" fmla="*/ 11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1" name="Freeform 15"/>
                  <p:cNvSpPr>
                    <a:spLocks/>
                  </p:cNvSpPr>
                  <p:nvPr/>
                </p:nvSpPr>
                <p:spPr bwMode="ltGray">
                  <a:xfrm>
                    <a:off x="1967" y="629"/>
                    <a:ext cx="11" cy="5"/>
                  </a:xfrm>
                  <a:custGeom>
                    <a:avLst/>
                    <a:gdLst>
                      <a:gd name="T0" fmla="*/ 7 w 25"/>
                      <a:gd name="T1" fmla="*/ 5 h 16"/>
                      <a:gd name="T2" fmla="*/ 1 w 25"/>
                      <a:gd name="T3" fmla="*/ 3 h 16"/>
                      <a:gd name="T4" fmla="*/ 7 w 25"/>
                      <a:gd name="T5" fmla="*/ 0 h 16"/>
                      <a:gd name="T6" fmla="*/ 7 w 25"/>
                      <a:gd name="T7" fmla="*/ 5 h 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2" name="Freeform 16"/>
                  <p:cNvSpPr>
                    <a:spLocks/>
                  </p:cNvSpPr>
                  <p:nvPr/>
                </p:nvSpPr>
                <p:spPr bwMode="ltGray">
                  <a:xfrm>
                    <a:off x="1921" y="635"/>
                    <a:ext cx="28" cy="16"/>
                  </a:xfrm>
                  <a:custGeom>
                    <a:avLst/>
                    <a:gdLst>
                      <a:gd name="T0" fmla="*/ 6 w 65"/>
                      <a:gd name="T1" fmla="*/ 8 h 46"/>
                      <a:gd name="T2" fmla="*/ 13 w 65"/>
                      <a:gd name="T3" fmla="*/ 1 h 46"/>
                      <a:gd name="T4" fmla="*/ 18 w 65"/>
                      <a:gd name="T5" fmla="*/ 0 h 46"/>
                      <a:gd name="T6" fmla="*/ 25 w 65"/>
                      <a:gd name="T7" fmla="*/ 4 h 46"/>
                      <a:gd name="T8" fmla="*/ 14 w 65"/>
                      <a:gd name="T9" fmla="*/ 9 h 46"/>
                      <a:gd name="T10" fmla="*/ 5 w 65"/>
                      <a:gd name="T11" fmla="*/ 16 h 46"/>
                      <a:gd name="T12" fmla="*/ 3 w 65"/>
                      <a:gd name="T13" fmla="*/ 7 h 46"/>
                      <a:gd name="T14" fmla="*/ 5 w 65"/>
                      <a:gd name="T15" fmla="*/ 5 h 46"/>
                      <a:gd name="T16" fmla="*/ 6 w 65"/>
                      <a:gd name="T17" fmla="*/ 8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3" name="Freeform 17"/>
                  <p:cNvSpPr>
                    <a:spLocks/>
                  </p:cNvSpPr>
                  <p:nvPr/>
                </p:nvSpPr>
                <p:spPr bwMode="ltGray">
                  <a:xfrm>
                    <a:off x="1892" y="634"/>
                    <a:ext cx="29" cy="16"/>
                  </a:xfrm>
                  <a:custGeom>
                    <a:avLst/>
                    <a:gdLst>
                      <a:gd name="T0" fmla="*/ 0 w 69"/>
                      <a:gd name="T1" fmla="*/ 11 h 47"/>
                      <a:gd name="T2" fmla="*/ 8 w 69"/>
                      <a:gd name="T3" fmla="*/ 9 h 47"/>
                      <a:gd name="T4" fmla="*/ 22 w 69"/>
                      <a:gd name="T5" fmla="*/ 0 h 47"/>
                      <a:gd name="T6" fmla="*/ 27 w 69"/>
                      <a:gd name="T7" fmla="*/ 1 h 47"/>
                      <a:gd name="T8" fmla="*/ 21 w 69"/>
                      <a:gd name="T9" fmla="*/ 6 h 47"/>
                      <a:gd name="T10" fmla="*/ 12 w 69"/>
                      <a:gd name="T11" fmla="*/ 11 h 47"/>
                      <a:gd name="T12" fmla="*/ 9 w 69"/>
                      <a:gd name="T13" fmla="*/ 16 h 47"/>
                      <a:gd name="T14" fmla="*/ 7 w 69"/>
                      <a:gd name="T15" fmla="*/ 15 h 47"/>
                      <a:gd name="T16" fmla="*/ 5 w 69"/>
                      <a:gd name="T17" fmla="*/ 13 h 47"/>
                      <a:gd name="T18" fmla="*/ 0 w 69"/>
                      <a:gd name="T19" fmla="*/ 12 h 47"/>
                      <a:gd name="T20" fmla="*/ 0 w 69"/>
                      <a:gd name="T21" fmla="*/ 11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4" name="Freeform 18"/>
                  <p:cNvSpPr>
                    <a:spLocks/>
                  </p:cNvSpPr>
                  <p:nvPr/>
                </p:nvSpPr>
                <p:spPr bwMode="ltGray">
                  <a:xfrm>
                    <a:off x="1735" y="547"/>
                    <a:ext cx="151" cy="93"/>
                  </a:xfrm>
                  <a:custGeom>
                    <a:avLst/>
                    <a:gdLst>
                      <a:gd name="T0" fmla="*/ 4 w 355"/>
                      <a:gd name="T1" fmla="*/ 1 h 277"/>
                      <a:gd name="T2" fmla="*/ 15 w 355"/>
                      <a:gd name="T3" fmla="*/ 6 h 277"/>
                      <a:gd name="T4" fmla="*/ 20 w 355"/>
                      <a:gd name="T5" fmla="*/ 10 h 277"/>
                      <a:gd name="T6" fmla="*/ 32 w 355"/>
                      <a:gd name="T7" fmla="*/ 17 h 277"/>
                      <a:gd name="T8" fmla="*/ 39 w 355"/>
                      <a:gd name="T9" fmla="*/ 22 h 277"/>
                      <a:gd name="T10" fmla="*/ 52 w 355"/>
                      <a:gd name="T11" fmla="*/ 33 h 277"/>
                      <a:gd name="T12" fmla="*/ 58 w 355"/>
                      <a:gd name="T13" fmla="*/ 43 h 277"/>
                      <a:gd name="T14" fmla="*/ 63 w 355"/>
                      <a:gd name="T15" fmla="*/ 44 h 277"/>
                      <a:gd name="T16" fmla="*/ 66 w 355"/>
                      <a:gd name="T17" fmla="*/ 50 h 277"/>
                      <a:gd name="T18" fmla="*/ 75 w 355"/>
                      <a:gd name="T19" fmla="*/ 51 h 277"/>
                      <a:gd name="T20" fmla="*/ 72 w 355"/>
                      <a:gd name="T21" fmla="*/ 66 h 277"/>
                      <a:gd name="T22" fmla="*/ 77 w 355"/>
                      <a:gd name="T23" fmla="*/ 75 h 277"/>
                      <a:gd name="T24" fmla="*/ 84 w 355"/>
                      <a:gd name="T25" fmla="*/ 78 h 277"/>
                      <a:gd name="T26" fmla="*/ 92 w 355"/>
                      <a:gd name="T27" fmla="*/ 79 h 277"/>
                      <a:gd name="T28" fmla="*/ 100 w 355"/>
                      <a:gd name="T29" fmla="*/ 81 h 277"/>
                      <a:gd name="T30" fmla="*/ 108 w 355"/>
                      <a:gd name="T31" fmla="*/ 79 h 277"/>
                      <a:gd name="T32" fmla="*/ 116 w 355"/>
                      <a:gd name="T33" fmla="*/ 83 h 277"/>
                      <a:gd name="T34" fmla="*/ 126 w 355"/>
                      <a:gd name="T35" fmla="*/ 86 h 277"/>
                      <a:gd name="T36" fmla="*/ 134 w 355"/>
                      <a:gd name="T37" fmla="*/ 89 h 277"/>
                      <a:gd name="T38" fmla="*/ 150 w 355"/>
                      <a:gd name="T39" fmla="*/ 89 h 277"/>
                      <a:gd name="T40" fmla="*/ 145 w 355"/>
                      <a:gd name="T41" fmla="*/ 92 h 277"/>
                      <a:gd name="T42" fmla="*/ 137 w 355"/>
                      <a:gd name="T43" fmla="*/ 91 h 277"/>
                      <a:gd name="T44" fmla="*/ 128 w 355"/>
                      <a:gd name="T45" fmla="*/ 91 h 277"/>
                      <a:gd name="T46" fmla="*/ 123 w 355"/>
                      <a:gd name="T47" fmla="*/ 89 h 277"/>
                      <a:gd name="T48" fmla="*/ 107 w 355"/>
                      <a:gd name="T49" fmla="*/ 89 h 277"/>
                      <a:gd name="T50" fmla="*/ 100 w 355"/>
                      <a:gd name="T51" fmla="*/ 87 h 277"/>
                      <a:gd name="T52" fmla="*/ 73 w 355"/>
                      <a:gd name="T53" fmla="*/ 81 h 277"/>
                      <a:gd name="T54" fmla="*/ 68 w 355"/>
                      <a:gd name="T55" fmla="*/ 73 h 277"/>
                      <a:gd name="T56" fmla="*/ 54 w 355"/>
                      <a:gd name="T57" fmla="*/ 67 h 277"/>
                      <a:gd name="T58" fmla="*/ 46 w 355"/>
                      <a:gd name="T59" fmla="*/ 62 h 277"/>
                      <a:gd name="T60" fmla="*/ 40 w 355"/>
                      <a:gd name="T61" fmla="*/ 53 h 277"/>
                      <a:gd name="T62" fmla="*/ 29 w 355"/>
                      <a:gd name="T63" fmla="*/ 36 h 277"/>
                      <a:gd name="T64" fmla="*/ 27 w 355"/>
                      <a:gd name="T65" fmla="*/ 34 h 277"/>
                      <a:gd name="T66" fmla="*/ 25 w 355"/>
                      <a:gd name="T67" fmla="*/ 34 h 277"/>
                      <a:gd name="T68" fmla="*/ 23 w 355"/>
                      <a:gd name="T69" fmla="*/ 30 h 277"/>
                      <a:gd name="T70" fmla="*/ 16 w 355"/>
                      <a:gd name="T71" fmla="*/ 19 h 277"/>
                      <a:gd name="T72" fmla="*/ 9 w 355"/>
                      <a:gd name="T73" fmla="*/ 13 h 277"/>
                      <a:gd name="T74" fmla="*/ 2 w 355"/>
                      <a:gd name="T75" fmla="*/ 7 h 277"/>
                      <a:gd name="T76" fmla="*/ 4 w 355"/>
                      <a:gd name="T77" fmla="*/ 1 h 277"/>
                      <a:gd name="T78" fmla="*/ 4 w 355"/>
                      <a:gd name="T79" fmla="*/ 1 h 27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5" name="Freeform 19"/>
                  <p:cNvSpPr>
                    <a:spLocks/>
                  </p:cNvSpPr>
                  <p:nvPr/>
                </p:nvSpPr>
                <p:spPr bwMode="ltGray">
                  <a:xfrm>
                    <a:off x="1827" y="541"/>
                    <a:ext cx="67" cy="68"/>
                  </a:xfrm>
                  <a:custGeom>
                    <a:avLst/>
                    <a:gdLst>
                      <a:gd name="T0" fmla="*/ 23 w 156"/>
                      <a:gd name="T1" fmla="*/ 22 h 206"/>
                      <a:gd name="T2" fmla="*/ 28 w 156"/>
                      <a:gd name="T3" fmla="*/ 19 h 206"/>
                      <a:gd name="T4" fmla="*/ 29 w 156"/>
                      <a:gd name="T5" fmla="*/ 17 h 206"/>
                      <a:gd name="T6" fmla="*/ 34 w 156"/>
                      <a:gd name="T7" fmla="*/ 15 h 206"/>
                      <a:gd name="T8" fmla="*/ 46 w 156"/>
                      <a:gd name="T9" fmla="*/ 7 h 206"/>
                      <a:gd name="T10" fmla="*/ 48 w 156"/>
                      <a:gd name="T11" fmla="*/ 1 h 206"/>
                      <a:gd name="T12" fmla="*/ 53 w 156"/>
                      <a:gd name="T13" fmla="*/ 0 h 206"/>
                      <a:gd name="T14" fmla="*/ 64 w 156"/>
                      <a:gd name="T15" fmla="*/ 9 h 206"/>
                      <a:gd name="T16" fmla="*/ 63 w 156"/>
                      <a:gd name="T17" fmla="*/ 15 h 206"/>
                      <a:gd name="T18" fmla="*/ 54 w 156"/>
                      <a:gd name="T19" fmla="*/ 21 h 206"/>
                      <a:gd name="T20" fmla="*/ 57 w 156"/>
                      <a:gd name="T21" fmla="*/ 31 h 206"/>
                      <a:gd name="T22" fmla="*/ 61 w 156"/>
                      <a:gd name="T23" fmla="*/ 36 h 206"/>
                      <a:gd name="T24" fmla="*/ 63 w 156"/>
                      <a:gd name="T25" fmla="*/ 42 h 206"/>
                      <a:gd name="T26" fmla="*/ 55 w 156"/>
                      <a:gd name="T27" fmla="*/ 42 h 206"/>
                      <a:gd name="T28" fmla="*/ 50 w 156"/>
                      <a:gd name="T29" fmla="*/ 48 h 206"/>
                      <a:gd name="T30" fmla="*/ 45 w 156"/>
                      <a:gd name="T31" fmla="*/ 51 h 206"/>
                      <a:gd name="T32" fmla="*/ 43 w 156"/>
                      <a:gd name="T33" fmla="*/ 65 h 206"/>
                      <a:gd name="T34" fmla="*/ 38 w 156"/>
                      <a:gd name="T35" fmla="*/ 67 h 206"/>
                      <a:gd name="T36" fmla="*/ 35 w 156"/>
                      <a:gd name="T37" fmla="*/ 68 h 206"/>
                      <a:gd name="T38" fmla="*/ 33 w 156"/>
                      <a:gd name="T39" fmla="*/ 67 h 206"/>
                      <a:gd name="T40" fmla="*/ 31 w 156"/>
                      <a:gd name="T41" fmla="*/ 63 h 206"/>
                      <a:gd name="T42" fmla="*/ 26 w 156"/>
                      <a:gd name="T43" fmla="*/ 61 h 206"/>
                      <a:gd name="T44" fmla="*/ 18 w 156"/>
                      <a:gd name="T45" fmla="*/ 64 h 206"/>
                      <a:gd name="T46" fmla="*/ 12 w 156"/>
                      <a:gd name="T47" fmla="*/ 61 h 206"/>
                      <a:gd name="T48" fmla="*/ 4 w 156"/>
                      <a:gd name="T49" fmla="*/ 49 h 206"/>
                      <a:gd name="T50" fmla="*/ 2 w 156"/>
                      <a:gd name="T51" fmla="*/ 43 h 206"/>
                      <a:gd name="T52" fmla="*/ 0 w 156"/>
                      <a:gd name="T53" fmla="*/ 39 h 206"/>
                      <a:gd name="T54" fmla="*/ 9 w 156"/>
                      <a:gd name="T55" fmla="*/ 32 h 206"/>
                      <a:gd name="T56" fmla="*/ 14 w 156"/>
                      <a:gd name="T57" fmla="*/ 34 h 206"/>
                      <a:gd name="T58" fmla="*/ 15 w 156"/>
                      <a:gd name="T59" fmla="*/ 26 h 206"/>
                      <a:gd name="T60" fmla="*/ 22 w 156"/>
                      <a:gd name="T61" fmla="*/ 23 h 206"/>
                      <a:gd name="T62" fmla="*/ 23 w 156"/>
                      <a:gd name="T63" fmla="*/ 22 h 2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6" name="Freeform 20"/>
                  <p:cNvSpPr>
                    <a:spLocks/>
                  </p:cNvSpPr>
                  <p:nvPr/>
                </p:nvSpPr>
                <p:spPr bwMode="ltGray">
                  <a:xfrm>
                    <a:off x="1892" y="572"/>
                    <a:ext cx="47" cy="13"/>
                  </a:xfrm>
                  <a:custGeom>
                    <a:avLst/>
                    <a:gdLst>
                      <a:gd name="T0" fmla="*/ 2 w 109"/>
                      <a:gd name="T1" fmla="*/ 11 h 38"/>
                      <a:gd name="T2" fmla="*/ 8 w 109"/>
                      <a:gd name="T3" fmla="*/ 3 h 38"/>
                      <a:gd name="T4" fmla="*/ 20 w 109"/>
                      <a:gd name="T5" fmla="*/ 7 h 38"/>
                      <a:gd name="T6" fmla="*/ 31 w 109"/>
                      <a:gd name="T7" fmla="*/ 5 h 38"/>
                      <a:gd name="T8" fmla="*/ 39 w 109"/>
                      <a:gd name="T9" fmla="*/ 0 h 38"/>
                      <a:gd name="T10" fmla="*/ 33 w 109"/>
                      <a:gd name="T11" fmla="*/ 9 h 38"/>
                      <a:gd name="T12" fmla="*/ 26 w 109"/>
                      <a:gd name="T13" fmla="*/ 13 h 38"/>
                      <a:gd name="T14" fmla="*/ 18 w 109"/>
                      <a:gd name="T15" fmla="*/ 11 h 38"/>
                      <a:gd name="T16" fmla="*/ 6 w 109"/>
                      <a:gd name="T17" fmla="*/ 10 h 38"/>
                      <a:gd name="T18" fmla="*/ 2 w 109"/>
                      <a:gd name="T19" fmla="*/ 11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7" name="Freeform 21"/>
                  <p:cNvSpPr>
                    <a:spLocks/>
                  </p:cNvSpPr>
                  <p:nvPr/>
                </p:nvSpPr>
                <p:spPr bwMode="ltGray">
                  <a:xfrm>
                    <a:off x="1890" y="588"/>
                    <a:ext cx="32" cy="34"/>
                  </a:xfrm>
                  <a:custGeom>
                    <a:avLst/>
                    <a:gdLst>
                      <a:gd name="T0" fmla="*/ 3 w 76"/>
                      <a:gd name="T1" fmla="*/ 6 h 104"/>
                      <a:gd name="T2" fmla="*/ 8 w 76"/>
                      <a:gd name="T3" fmla="*/ 0 h 104"/>
                      <a:gd name="T4" fmla="*/ 14 w 76"/>
                      <a:gd name="T5" fmla="*/ 6 h 104"/>
                      <a:gd name="T6" fmla="*/ 26 w 76"/>
                      <a:gd name="T7" fmla="*/ 1 h 104"/>
                      <a:gd name="T8" fmla="*/ 19 w 76"/>
                      <a:gd name="T9" fmla="*/ 11 h 104"/>
                      <a:gd name="T10" fmla="*/ 23 w 76"/>
                      <a:gd name="T11" fmla="*/ 16 h 104"/>
                      <a:gd name="T12" fmla="*/ 24 w 76"/>
                      <a:gd name="T13" fmla="*/ 20 h 104"/>
                      <a:gd name="T14" fmla="*/ 19 w 76"/>
                      <a:gd name="T15" fmla="*/ 24 h 104"/>
                      <a:gd name="T16" fmla="*/ 14 w 76"/>
                      <a:gd name="T17" fmla="*/ 20 h 104"/>
                      <a:gd name="T18" fmla="*/ 9 w 76"/>
                      <a:gd name="T19" fmla="*/ 16 h 104"/>
                      <a:gd name="T20" fmla="*/ 12 w 76"/>
                      <a:gd name="T21" fmla="*/ 22 h 104"/>
                      <a:gd name="T22" fmla="*/ 13 w 76"/>
                      <a:gd name="T23" fmla="*/ 24 h 104"/>
                      <a:gd name="T24" fmla="*/ 8 w 76"/>
                      <a:gd name="T25" fmla="*/ 34 h 104"/>
                      <a:gd name="T26" fmla="*/ 5 w 76"/>
                      <a:gd name="T27" fmla="*/ 33 h 104"/>
                      <a:gd name="T28" fmla="*/ 3 w 76"/>
                      <a:gd name="T29" fmla="*/ 29 h 104"/>
                      <a:gd name="T30" fmla="*/ 0 w 76"/>
                      <a:gd name="T31" fmla="*/ 18 h 104"/>
                      <a:gd name="T32" fmla="*/ 1 w 76"/>
                      <a:gd name="T33" fmla="*/ 10 h 104"/>
                      <a:gd name="T34" fmla="*/ 3 w 76"/>
                      <a:gd name="T35" fmla="*/ 6 h 10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8" name="Freeform 22"/>
                  <p:cNvSpPr>
                    <a:spLocks/>
                  </p:cNvSpPr>
                  <p:nvPr/>
                </p:nvSpPr>
                <p:spPr bwMode="ltGray">
                  <a:xfrm>
                    <a:off x="1944" y="569"/>
                    <a:ext cx="16" cy="20"/>
                  </a:xfrm>
                  <a:custGeom>
                    <a:avLst/>
                    <a:gdLst>
                      <a:gd name="T0" fmla="*/ 1 w 37"/>
                      <a:gd name="T1" fmla="*/ 9 h 61"/>
                      <a:gd name="T2" fmla="*/ 6 w 37"/>
                      <a:gd name="T3" fmla="*/ 0 h 61"/>
                      <a:gd name="T4" fmla="*/ 6 w 37"/>
                      <a:gd name="T5" fmla="*/ 9 h 61"/>
                      <a:gd name="T6" fmla="*/ 16 w 37"/>
                      <a:gd name="T7" fmla="*/ 12 h 61"/>
                      <a:gd name="T8" fmla="*/ 8 w 37"/>
                      <a:gd name="T9" fmla="*/ 14 h 61"/>
                      <a:gd name="T10" fmla="*/ 2 w 37"/>
                      <a:gd name="T11" fmla="*/ 19 h 61"/>
                      <a:gd name="T12" fmla="*/ 0 w 37"/>
                      <a:gd name="T13" fmla="*/ 11 h 61"/>
                      <a:gd name="T14" fmla="*/ 1 w 37"/>
                      <a:gd name="T15" fmla="*/ 9 h 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9" name="Freeform 23"/>
                  <p:cNvSpPr>
                    <a:spLocks/>
                  </p:cNvSpPr>
                  <p:nvPr/>
                </p:nvSpPr>
                <p:spPr bwMode="ltGray">
                  <a:xfrm>
                    <a:off x="1948" y="600"/>
                    <a:ext cx="20" cy="10"/>
                  </a:xfrm>
                  <a:custGeom>
                    <a:avLst/>
                    <a:gdLst>
                      <a:gd name="T0" fmla="*/ 3 w 49"/>
                      <a:gd name="T1" fmla="*/ 0 h 29"/>
                      <a:gd name="T2" fmla="*/ 12 w 49"/>
                      <a:gd name="T3" fmla="*/ 0 h 29"/>
                      <a:gd name="T4" fmla="*/ 20 w 49"/>
                      <a:gd name="T5" fmla="*/ 6 h 29"/>
                      <a:gd name="T6" fmla="*/ 14 w 49"/>
                      <a:gd name="T7" fmla="*/ 5 h 29"/>
                      <a:gd name="T8" fmla="*/ 1 w 49"/>
                      <a:gd name="T9" fmla="*/ 6 h 29"/>
                      <a:gd name="T10" fmla="*/ 3 w 49"/>
                      <a:gd name="T11" fmla="*/ 0 h 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0" name="Freeform 24"/>
                  <p:cNvSpPr>
                    <a:spLocks/>
                  </p:cNvSpPr>
                  <p:nvPr/>
                </p:nvSpPr>
                <p:spPr bwMode="ltGray">
                  <a:xfrm>
                    <a:off x="1969" y="585"/>
                    <a:ext cx="26" cy="17"/>
                  </a:xfrm>
                  <a:custGeom>
                    <a:avLst/>
                    <a:gdLst>
                      <a:gd name="T0" fmla="*/ 9 w 61"/>
                      <a:gd name="T1" fmla="*/ 13 h 48"/>
                      <a:gd name="T2" fmla="*/ 6 w 61"/>
                      <a:gd name="T3" fmla="*/ 9 h 48"/>
                      <a:gd name="T4" fmla="*/ 1 w 61"/>
                      <a:gd name="T5" fmla="*/ 8 h 48"/>
                      <a:gd name="T6" fmla="*/ 6 w 61"/>
                      <a:gd name="T7" fmla="*/ 3 h 48"/>
                      <a:gd name="T8" fmla="*/ 11 w 61"/>
                      <a:gd name="T9" fmla="*/ 0 h 48"/>
                      <a:gd name="T10" fmla="*/ 21 w 61"/>
                      <a:gd name="T11" fmla="*/ 4 h 48"/>
                      <a:gd name="T12" fmla="*/ 23 w 61"/>
                      <a:gd name="T13" fmla="*/ 7 h 48"/>
                      <a:gd name="T14" fmla="*/ 26 w 61"/>
                      <a:gd name="T15" fmla="*/ 11 h 48"/>
                      <a:gd name="T16" fmla="*/ 17 w 61"/>
                      <a:gd name="T17" fmla="*/ 13 h 48"/>
                      <a:gd name="T18" fmla="*/ 10 w 61"/>
                      <a:gd name="T19" fmla="*/ 16 h 48"/>
                      <a:gd name="T20" fmla="*/ 9 w 61"/>
                      <a:gd name="T21" fmla="*/ 13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1" name="Freeform 25"/>
                  <p:cNvSpPr>
                    <a:spLocks/>
                  </p:cNvSpPr>
                  <p:nvPr/>
                </p:nvSpPr>
                <p:spPr bwMode="ltGray">
                  <a:xfrm>
                    <a:off x="1976" y="593"/>
                    <a:ext cx="122" cy="61"/>
                  </a:xfrm>
                  <a:custGeom>
                    <a:avLst/>
                    <a:gdLst>
                      <a:gd name="T0" fmla="*/ 20 w 286"/>
                      <a:gd name="T1" fmla="*/ 9 h 182"/>
                      <a:gd name="T2" fmla="*/ 15 w 286"/>
                      <a:gd name="T3" fmla="*/ 5 h 182"/>
                      <a:gd name="T4" fmla="*/ 11 w 286"/>
                      <a:gd name="T5" fmla="*/ 10 h 182"/>
                      <a:gd name="T6" fmla="*/ 0 w 286"/>
                      <a:gd name="T7" fmla="*/ 8 h 182"/>
                      <a:gd name="T8" fmla="*/ 4 w 286"/>
                      <a:gd name="T9" fmla="*/ 14 h 182"/>
                      <a:gd name="T10" fmla="*/ 7 w 286"/>
                      <a:gd name="T11" fmla="*/ 21 h 182"/>
                      <a:gd name="T12" fmla="*/ 10 w 286"/>
                      <a:gd name="T13" fmla="*/ 16 h 182"/>
                      <a:gd name="T14" fmla="*/ 13 w 286"/>
                      <a:gd name="T15" fmla="*/ 15 h 182"/>
                      <a:gd name="T16" fmla="*/ 20 w 286"/>
                      <a:gd name="T17" fmla="*/ 19 h 182"/>
                      <a:gd name="T18" fmla="*/ 30 w 286"/>
                      <a:gd name="T19" fmla="*/ 21 h 182"/>
                      <a:gd name="T20" fmla="*/ 38 w 286"/>
                      <a:gd name="T21" fmla="*/ 24 h 182"/>
                      <a:gd name="T22" fmla="*/ 45 w 286"/>
                      <a:gd name="T23" fmla="*/ 34 h 182"/>
                      <a:gd name="T24" fmla="*/ 44 w 286"/>
                      <a:gd name="T25" fmla="*/ 41 h 182"/>
                      <a:gd name="T26" fmla="*/ 42 w 286"/>
                      <a:gd name="T27" fmla="*/ 45 h 182"/>
                      <a:gd name="T28" fmla="*/ 52 w 286"/>
                      <a:gd name="T29" fmla="*/ 43 h 182"/>
                      <a:gd name="T30" fmla="*/ 60 w 286"/>
                      <a:gd name="T31" fmla="*/ 47 h 182"/>
                      <a:gd name="T32" fmla="*/ 72 w 286"/>
                      <a:gd name="T33" fmla="*/ 50 h 182"/>
                      <a:gd name="T34" fmla="*/ 74 w 286"/>
                      <a:gd name="T35" fmla="*/ 49 h 182"/>
                      <a:gd name="T36" fmla="*/ 72 w 286"/>
                      <a:gd name="T37" fmla="*/ 45 h 182"/>
                      <a:gd name="T38" fmla="*/ 76 w 286"/>
                      <a:gd name="T39" fmla="*/ 46 h 182"/>
                      <a:gd name="T40" fmla="*/ 79 w 286"/>
                      <a:gd name="T41" fmla="*/ 40 h 182"/>
                      <a:gd name="T42" fmla="*/ 86 w 286"/>
                      <a:gd name="T43" fmla="*/ 41 h 182"/>
                      <a:gd name="T44" fmla="*/ 91 w 286"/>
                      <a:gd name="T45" fmla="*/ 44 h 182"/>
                      <a:gd name="T46" fmla="*/ 104 w 286"/>
                      <a:gd name="T47" fmla="*/ 56 h 182"/>
                      <a:gd name="T48" fmla="*/ 112 w 286"/>
                      <a:gd name="T49" fmla="*/ 60 h 182"/>
                      <a:gd name="T50" fmla="*/ 121 w 286"/>
                      <a:gd name="T51" fmla="*/ 57 h 182"/>
                      <a:gd name="T52" fmla="*/ 114 w 286"/>
                      <a:gd name="T53" fmla="*/ 54 h 182"/>
                      <a:gd name="T54" fmla="*/ 109 w 286"/>
                      <a:gd name="T55" fmla="*/ 46 h 182"/>
                      <a:gd name="T56" fmla="*/ 107 w 286"/>
                      <a:gd name="T57" fmla="*/ 44 h 182"/>
                      <a:gd name="T58" fmla="*/ 106 w 286"/>
                      <a:gd name="T59" fmla="*/ 41 h 182"/>
                      <a:gd name="T60" fmla="*/ 101 w 286"/>
                      <a:gd name="T61" fmla="*/ 39 h 182"/>
                      <a:gd name="T62" fmla="*/ 102 w 286"/>
                      <a:gd name="T63" fmla="*/ 32 h 182"/>
                      <a:gd name="T64" fmla="*/ 94 w 286"/>
                      <a:gd name="T65" fmla="*/ 29 h 182"/>
                      <a:gd name="T66" fmla="*/ 90 w 286"/>
                      <a:gd name="T67" fmla="*/ 23 h 182"/>
                      <a:gd name="T68" fmla="*/ 81 w 286"/>
                      <a:gd name="T69" fmla="*/ 18 h 182"/>
                      <a:gd name="T70" fmla="*/ 72 w 286"/>
                      <a:gd name="T71" fmla="*/ 13 h 182"/>
                      <a:gd name="T72" fmla="*/ 67 w 286"/>
                      <a:gd name="T73" fmla="*/ 11 h 182"/>
                      <a:gd name="T74" fmla="*/ 51 w 286"/>
                      <a:gd name="T75" fmla="*/ 5 h 182"/>
                      <a:gd name="T76" fmla="*/ 44 w 286"/>
                      <a:gd name="T77" fmla="*/ 1 h 182"/>
                      <a:gd name="T78" fmla="*/ 41 w 286"/>
                      <a:gd name="T79" fmla="*/ 0 h 182"/>
                      <a:gd name="T80" fmla="*/ 30 w 286"/>
                      <a:gd name="T81" fmla="*/ 3 h 182"/>
                      <a:gd name="T82" fmla="*/ 24 w 286"/>
                      <a:gd name="T83" fmla="*/ 11 h 182"/>
                      <a:gd name="T84" fmla="*/ 20 w 286"/>
                      <a:gd name="T85" fmla="*/ 9 h 18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2" name="Freeform 26"/>
                  <p:cNvSpPr>
                    <a:spLocks/>
                  </p:cNvSpPr>
                  <p:nvPr/>
                </p:nvSpPr>
                <p:spPr bwMode="ltGray">
                  <a:xfrm>
                    <a:off x="2082" y="599"/>
                    <a:ext cx="33" cy="26"/>
                  </a:xfrm>
                  <a:custGeom>
                    <a:avLst/>
                    <a:gdLst>
                      <a:gd name="T0" fmla="*/ 0 w 78"/>
                      <a:gd name="T1" fmla="*/ 19 h 78"/>
                      <a:gd name="T2" fmla="*/ 11 w 78"/>
                      <a:gd name="T3" fmla="*/ 20 h 78"/>
                      <a:gd name="T4" fmla="*/ 19 w 78"/>
                      <a:gd name="T5" fmla="*/ 16 h 78"/>
                      <a:gd name="T6" fmla="*/ 24 w 78"/>
                      <a:gd name="T7" fmla="*/ 10 h 78"/>
                      <a:gd name="T8" fmla="*/ 18 w 78"/>
                      <a:gd name="T9" fmla="*/ 5 h 78"/>
                      <a:gd name="T10" fmla="*/ 18 w 78"/>
                      <a:gd name="T11" fmla="*/ 1 h 78"/>
                      <a:gd name="T12" fmla="*/ 30 w 78"/>
                      <a:gd name="T13" fmla="*/ 9 h 78"/>
                      <a:gd name="T14" fmla="*/ 28 w 78"/>
                      <a:gd name="T15" fmla="*/ 18 h 78"/>
                      <a:gd name="T16" fmla="*/ 14 w 78"/>
                      <a:gd name="T17" fmla="*/ 26 h 78"/>
                      <a:gd name="T18" fmla="*/ 4 w 78"/>
                      <a:gd name="T19" fmla="*/ 22 h 78"/>
                      <a:gd name="T20" fmla="*/ 1 w 78"/>
                      <a:gd name="T21" fmla="*/ 21 h 78"/>
                      <a:gd name="T22" fmla="*/ 0 w 78"/>
                      <a:gd name="T23" fmla="*/ 19 h 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3" name="Freeform 27"/>
                  <p:cNvSpPr>
                    <a:spLocks/>
                  </p:cNvSpPr>
                  <p:nvPr/>
                </p:nvSpPr>
                <p:spPr bwMode="ltGray">
                  <a:xfrm>
                    <a:off x="2152" y="544"/>
                    <a:ext cx="8" cy="6"/>
                  </a:xfrm>
                  <a:custGeom>
                    <a:avLst/>
                    <a:gdLst>
                      <a:gd name="T0" fmla="*/ 1 w 17"/>
                      <a:gd name="T1" fmla="*/ 1 h 18"/>
                      <a:gd name="T2" fmla="*/ 1 w 17"/>
                      <a:gd name="T3" fmla="*/ 5 h 18"/>
                      <a:gd name="T4" fmla="*/ 1 w 17"/>
                      <a:gd name="T5" fmla="*/ 1 h 18"/>
                      <a:gd name="T6" fmla="*/ 0 60000 65536"/>
                      <a:gd name="T7" fmla="*/ 0 60000 65536"/>
                      <a:gd name="T8" fmla="*/ 0 60000 65536"/>
                    </a:gdLst>
                    <a:ahLst/>
                    <a:cxnLst>
                      <a:cxn ang="T6">
                        <a:pos x="T0" y="T1"/>
                      </a:cxn>
                      <a:cxn ang="T7">
                        <a:pos x="T2" y="T3"/>
                      </a:cxn>
                      <a:cxn ang="T8">
                        <a:pos x="T4" y="T5"/>
                      </a:cxn>
                    </a:cxnLst>
                    <a:rect l="0" t="0" r="r" b="b"/>
                    <a:pathLst>
                      <a:path w="17" h="18">
                        <a:moveTo>
                          <a:pt x="3" y="4"/>
                        </a:moveTo>
                        <a:cubicBezTo>
                          <a:pt x="17" y="7"/>
                          <a:pt x="16" y="18"/>
                          <a:pt x="3" y="14"/>
                        </a:cubicBezTo>
                        <a:cubicBezTo>
                          <a:pt x="0" y="6"/>
                          <a:pt x="7" y="0"/>
                          <a:pt x="3"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4" name="Freeform 28"/>
                  <p:cNvSpPr>
                    <a:spLocks/>
                  </p:cNvSpPr>
                  <p:nvPr/>
                </p:nvSpPr>
                <p:spPr bwMode="ltGray">
                  <a:xfrm>
                    <a:off x="2194" y="584"/>
                    <a:ext cx="11" cy="8"/>
                  </a:xfrm>
                  <a:custGeom>
                    <a:avLst/>
                    <a:gdLst>
                      <a:gd name="T0" fmla="*/ 3 w 26"/>
                      <a:gd name="T1" fmla="*/ 5 h 22"/>
                      <a:gd name="T2" fmla="*/ 6 w 26"/>
                      <a:gd name="T3" fmla="*/ 0 h 22"/>
                      <a:gd name="T4" fmla="*/ 6 w 26"/>
                      <a:gd name="T5" fmla="*/ 8 h 22"/>
                      <a:gd name="T6" fmla="*/ 3 w 26"/>
                      <a:gd name="T7" fmla="*/ 5 h 2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6" h="22">
                        <a:moveTo>
                          <a:pt x="8" y="14"/>
                        </a:moveTo>
                        <a:cubicBezTo>
                          <a:pt x="5" y="6"/>
                          <a:pt x="5" y="3"/>
                          <a:pt x="14" y="0"/>
                        </a:cubicBezTo>
                        <a:cubicBezTo>
                          <a:pt x="26" y="4"/>
                          <a:pt x="23" y="16"/>
                          <a:pt x="14" y="22"/>
                        </a:cubicBezTo>
                        <a:cubicBezTo>
                          <a:pt x="0" y="17"/>
                          <a:pt x="13" y="3"/>
                          <a:pt x="8" y="1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5" name="Freeform 29"/>
                  <p:cNvSpPr>
                    <a:spLocks/>
                  </p:cNvSpPr>
                  <p:nvPr/>
                </p:nvSpPr>
                <p:spPr bwMode="ltGray">
                  <a:xfrm>
                    <a:off x="2059" y="494"/>
                    <a:ext cx="8" cy="5"/>
                  </a:xfrm>
                  <a:custGeom>
                    <a:avLst/>
                    <a:gdLst>
                      <a:gd name="T0" fmla="*/ 3 w 20"/>
                      <a:gd name="T1" fmla="*/ 4 h 15"/>
                      <a:gd name="T2" fmla="*/ 7 w 20"/>
                      <a:gd name="T3" fmla="*/ 1 h 15"/>
                      <a:gd name="T4" fmla="*/ 4 w 20"/>
                      <a:gd name="T5" fmla="*/ 4 h 15"/>
                      <a:gd name="T6" fmla="*/ 3 w 20"/>
                      <a:gd name="T7" fmla="*/ 4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6" name="Freeform 30"/>
                  <p:cNvSpPr>
                    <a:spLocks/>
                  </p:cNvSpPr>
                  <p:nvPr/>
                </p:nvSpPr>
                <p:spPr bwMode="ltGray">
                  <a:xfrm>
                    <a:off x="1988" y="536"/>
                    <a:ext cx="8" cy="5"/>
                  </a:xfrm>
                  <a:custGeom>
                    <a:avLst/>
                    <a:gdLst>
                      <a:gd name="T0" fmla="*/ 3 w 20"/>
                      <a:gd name="T1" fmla="*/ 4 h 15"/>
                      <a:gd name="T2" fmla="*/ 6 w 20"/>
                      <a:gd name="T3" fmla="*/ 1 h 15"/>
                      <a:gd name="T4" fmla="*/ 6 w 20"/>
                      <a:gd name="T5" fmla="*/ 5 h 15"/>
                      <a:gd name="T6" fmla="*/ 3 w 20"/>
                      <a:gd name="T7" fmla="*/ 4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7" name="Freeform 31"/>
                  <p:cNvSpPr>
                    <a:spLocks/>
                  </p:cNvSpPr>
                  <p:nvPr/>
                </p:nvSpPr>
                <p:spPr bwMode="ltGray">
                  <a:xfrm>
                    <a:off x="1910" y="523"/>
                    <a:ext cx="34" cy="27"/>
                  </a:xfrm>
                  <a:custGeom>
                    <a:avLst/>
                    <a:gdLst>
                      <a:gd name="T0" fmla="*/ 0 w 80"/>
                      <a:gd name="T1" fmla="*/ 17 h 80"/>
                      <a:gd name="T2" fmla="*/ 6 w 80"/>
                      <a:gd name="T3" fmla="*/ 8 h 80"/>
                      <a:gd name="T4" fmla="*/ 11 w 80"/>
                      <a:gd name="T5" fmla="*/ 7 h 80"/>
                      <a:gd name="T6" fmla="*/ 20 w 80"/>
                      <a:gd name="T7" fmla="*/ 6 h 80"/>
                      <a:gd name="T8" fmla="*/ 25 w 80"/>
                      <a:gd name="T9" fmla="*/ 0 h 80"/>
                      <a:gd name="T10" fmla="*/ 34 w 80"/>
                      <a:gd name="T11" fmla="*/ 14 h 80"/>
                      <a:gd name="T12" fmla="*/ 30 w 80"/>
                      <a:gd name="T13" fmla="*/ 19 h 80"/>
                      <a:gd name="T14" fmla="*/ 23 w 80"/>
                      <a:gd name="T15" fmla="*/ 21 h 80"/>
                      <a:gd name="T16" fmla="*/ 20 w 80"/>
                      <a:gd name="T17" fmla="*/ 27 h 80"/>
                      <a:gd name="T18" fmla="*/ 14 w 80"/>
                      <a:gd name="T19" fmla="*/ 23 h 80"/>
                      <a:gd name="T20" fmla="*/ 16 w 80"/>
                      <a:gd name="T21" fmla="*/ 18 h 80"/>
                      <a:gd name="T22" fmla="*/ 13 w 80"/>
                      <a:gd name="T23" fmla="*/ 9 h 80"/>
                      <a:gd name="T24" fmla="*/ 9 w 80"/>
                      <a:gd name="T25" fmla="*/ 16 h 80"/>
                      <a:gd name="T26" fmla="*/ 3 w 80"/>
                      <a:gd name="T27" fmla="*/ 19 h 80"/>
                      <a:gd name="T28" fmla="*/ 0 w 80"/>
                      <a:gd name="T29" fmla="*/ 17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8" name="Freeform 32"/>
                  <p:cNvSpPr>
                    <a:spLocks/>
                  </p:cNvSpPr>
                  <p:nvPr/>
                </p:nvSpPr>
                <p:spPr bwMode="ltGray">
                  <a:xfrm>
                    <a:off x="1899" y="466"/>
                    <a:ext cx="40" cy="58"/>
                  </a:xfrm>
                  <a:custGeom>
                    <a:avLst/>
                    <a:gdLst>
                      <a:gd name="T0" fmla="*/ 6 w 94"/>
                      <a:gd name="T1" fmla="*/ 32 h 174"/>
                      <a:gd name="T2" fmla="*/ 11 w 94"/>
                      <a:gd name="T3" fmla="*/ 43 h 174"/>
                      <a:gd name="T4" fmla="*/ 14 w 94"/>
                      <a:gd name="T5" fmla="*/ 36 h 174"/>
                      <a:gd name="T6" fmla="*/ 22 w 94"/>
                      <a:gd name="T7" fmla="*/ 33 h 174"/>
                      <a:gd name="T8" fmla="*/ 20 w 94"/>
                      <a:gd name="T9" fmla="*/ 41 h 174"/>
                      <a:gd name="T10" fmla="*/ 28 w 94"/>
                      <a:gd name="T11" fmla="*/ 42 h 174"/>
                      <a:gd name="T12" fmla="*/ 32 w 94"/>
                      <a:gd name="T13" fmla="*/ 47 h 174"/>
                      <a:gd name="T14" fmla="*/ 25 w 94"/>
                      <a:gd name="T15" fmla="*/ 49 h 174"/>
                      <a:gd name="T16" fmla="*/ 31 w 94"/>
                      <a:gd name="T17" fmla="*/ 58 h 174"/>
                      <a:gd name="T18" fmla="*/ 36 w 94"/>
                      <a:gd name="T19" fmla="*/ 51 h 174"/>
                      <a:gd name="T20" fmla="*/ 35 w 94"/>
                      <a:gd name="T21" fmla="*/ 37 h 174"/>
                      <a:gd name="T22" fmla="*/ 26 w 94"/>
                      <a:gd name="T23" fmla="*/ 35 h 174"/>
                      <a:gd name="T24" fmla="*/ 21 w 94"/>
                      <a:gd name="T25" fmla="*/ 27 h 174"/>
                      <a:gd name="T26" fmla="*/ 14 w 94"/>
                      <a:gd name="T27" fmla="*/ 27 h 174"/>
                      <a:gd name="T28" fmla="*/ 13 w 94"/>
                      <a:gd name="T29" fmla="*/ 23 h 174"/>
                      <a:gd name="T30" fmla="*/ 18 w 94"/>
                      <a:gd name="T31" fmla="*/ 14 h 174"/>
                      <a:gd name="T32" fmla="*/ 13 w 94"/>
                      <a:gd name="T33" fmla="*/ 0 h 174"/>
                      <a:gd name="T34" fmla="*/ 8 w 94"/>
                      <a:gd name="T35" fmla="*/ 7 h 174"/>
                      <a:gd name="T36" fmla="*/ 2 w 94"/>
                      <a:gd name="T37" fmla="*/ 15 h 174"/>
                      <a:gd name="T38" fmla="*/ 6 w 94"/>
                      <a:gd name="T39" fmla="*/ 25 h 174"/>
                      <a:gd name="T40" fmla="*/ 6 w 94"/>
                      <a:gd name="T41" fmla="*/ 32 h 1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9" name="Freeform 33"/>
                  <p:cNvSpPr>
                    <a:spLocks/>
                  </p:cNvSpPr>
                  <p:nvPr/>
                </p:nvSpPr>
                <p:spPr bwMode="ltGray">
                  <a:xfrm>
                    <a:off x="1909" y="508"/>
                    <a:ext cx="14" cy="17"/>
                  </a:xfrm>
                  <a:custGeom>
                    <a:avLst/>
                    <a:gdLst>
                      <a:gd name="T0" fmla="*/ 3 w 32"/>
                      <a:gd name="T1" fmla="*/ 8 h 50"/>
                      <a:gd name="T2" fmla="*/ 5 w 32"/>
                      <a:gd name="T3" fmla="*/ 0 h 50"/>
                      <a:gd name="T4" fmla="*/ 9 w 32"/>
                      <a:gd name="T5" fmla="*/ 5 h 50"/>
                      <a:gd name="T6" fmla="*/ 10 w 32"/>
                      <a:gd name="T7" fmla="*/ 8 h 50"/>
                      <a:gd name="T8" fmla="*/ 12 w 32"/>
                      <a:gd name="T9" fmla="*/ 9 h 50"/>
                      <a:gd name="T10" fmla="*/ 14 w 32"/>
                      <a:gd name="T11" fmla="*/ 13 h 50"/>
                      <a:gd name="T12" fmla="*/ 8 w 32"/>
                      <a:gd name="T13" fmla="*/ 17 h 50"/>
                      <a:gd name="T14" fmla="*/ 3 w 32"/>
                      <a:gd name="T15" fmla="*/ 8 h 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0" name="Freeform 34"/>
                  <p:cNvSpPr>
                    <a:spLocks/>
                  </p:cNvSpPr>
                  <p:nvPr/>
                </p:nvSpPr>
                <p:spPr bwMode="ltGray">
                  <a:xfrm>
                    <a:off x="1881" y="512"/>
                    <a:ext cx="19" cy="17"/>
                  </a:xfrm>
                  <a:custGeom>
                    <a:avLst/>
                    <a:gdLst>
                      <a:gd name="T0" fmla="*/ 0 w 43"/>
                      <a:gd name="T1" fmla="*/ 15 h 50"/>
                      <a:gd name="T2" fmla="*/ 10 w 43"/>
                      <a:gd name="T3" fmla="*/ 7 h 50"/>
                      <a:gd name="T4" fmla="*/ 16 w 43"/>
                      <a:gd name="T5" fmla="*/ 0 h 50"/>
                      <a:gd name="T6" fmla="*/ 11 w 43"/>
                      <a:gd name="T7" fmla="*/ 10 h 50"/>
                      <a:gd name="T8" fmla="*/ 1 w 43"/>
                      <a:gd name="T9" fmla="*/ 17 h 50"/>
                      <a:gd name="T10" fmla="*/ 0 w 43"/>
                      <a:gd name="T11" fmla="*/ 15 h 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1" name="Freeform 35"/>
                  <p:cNvSpPr>
                    <a:spLocks/>
                  </p:cNvSpPr>
                  <p:nvPr/>
                </p:nvSpPr>
                <p:spPr bwMode="ltGray">
                  <a:xfrm>
                    <a:off x="2930" y="489"/>
                    <a:ext cx="299" cy="179"/>
                  </a:xfrm>
                  <a:custGeom>
                    <a:avLst/>
                    <a:gdLst>
                      <a:gd name="T0" fmla="*/ 13 w 471"/>
                      <a:gd name="T1" fmla="*/ 178 h 281"/>
                      <a:gd name="T2" fmla="*/ 15 w 471"/>
                      <a:gd name="T3" fmla="*/ 159 h 281"/>
                      <a:gd name="T4" fmla="*/ 14 w 471"/>
                      <a:gd name="T5" fmla="*/ 156 h 281"/>
                      <a:gd name="T6" fmla="*/ 10 w 471"/>
                      <a:gd name="T7" fmla="*/ 139 h 281"/>
                      <a:gd name="T8" fmla="*/ 3 w 471"/>
                      <a:gd name="T9" fmla="*/ 137 h 281"/>
                      <a:gd name="T10" fmla="*/ 0 w 471"/>
                      <a:gd name="T11" fmla="*/ 122 h 281"/>
                      <a:gd name="T12" fmla="*/ 8 w 471"/>
                      <a:gd name="T13" fmla="*/ 115 h 281"/>
                      <a:gd name="T14" fmla="*/ 4 w 471"/>
                      <a:gd name="T15" fmla="*/ 105 h 281"/>
                      <a:gd name="T16" fmla="*/ 1 w 471"/>
                      <a:gd name="T17" fmla="*/ 102 h 281"/>
                      <a:gd name="T18" fmla="*/ 18 w 471"/>
                      <a:gd name="T19" fmla="*/ 76 h 281"/>
                      <a:gd name="T20" fmla="*/ 28 w 471"/>
                      <a:gd name="T21" fmla="*/ 61 h 281"/>
                      <a:gd name="T22" fmla="*/ 27 w 471"/>
                      <a:gd name="T23" fmla="*/ 45 h 281"/>
                      <a:gd name="T24" fmla="*/ 15 w 471"/>
                      <a:gd name="T25" fmla="*/ 27 h 281"/>
                      <a:gd name="T26" fmla="*/ 13 w 471"/>
                      <a:gd name="T27" fmla="*/ 20 h 281"/>
                      <a:gd name="T28" fmla="*/ 17 w 471"/>
                      <a:gd name="T29" fmla="*/ 23 h 281"/>
                      <a:gd name="T30" fmla="*/ 30 w 471"/>
                      <a:gd name="T31" fmla="*/ 22 h 281"/>
                      <a:gd name="T32" fmla="*/ 41 w 471"/>
                      <a:gd name="T33" fmla="*/ 7 h 281"/>
                      <a:gd name="T34" fmla="*/ 52 w 471"/>
                      <a:gd name="T35" fmla="*/ 0 h 281"/>
                      <a:gd name="T36" fmla="*/ 56 w 471"/>
                      <a:gd name="T37" fmla="*/ 1 h 281"/>
                      <a:gd name="T38" fmla="*/ 58 w 471"/>
                      <a:gd name="T39" fmla="*/ 6 h 281"/>
                      <a:gd name="T40" fmla="*/ 62 w 471"/>
                      <a:gd name="T41" fmla="*/ 3 h 281"/>
                      <a:gd name="T42" fmla="*/ 70 w 471"/>
                      <a:gd name="T43" fmla="*/ 5 h 281"/>
                      <a:gd name="T44" fmla="*/ 74 w 471"/>
                      <a:gd name="T45" fmla="*/ 6 h 281"/>
                      <a:gd name="T46" fmla="*/ 90 w 471"/>
                      <a:gd name="T47" fmla="*/ 9 h 281"/>
                      <a:gd name="T48" fmla="*/ 98 w 471"/>
                      <a:gd name="T49" fmla="*/ 15 h 281"/>
                      <a:gd name="T50" fmla="*/ 106 w 471"/>
                      <a:gd name="T51" fmla="*/ 11 h 281"/>
                      <a:gd name="T52" fmla="*/ 110 w 471"/>
                      <a:gd name="T53" fmla="*/ 9 h 281"/>
                      <a:gd name="T54" fmla="*/ 124 w 471"/>
                      <a:gd name="T55" fmla="*/ 9 h 281"/>
                      <a:gd name="T56" fmla="*/ 134 w 471"/>
                      <a:gd name="T57" fmla="*/ 20 h 281"/>
                      <a:gd name="T58" fmla="*/ 147 w 471"/>
                      <a:gd name="T59" fmla="*/ 38 h 281"/>
                      <a:gd name="T60" fmla="*/ 156 w 471"/>
                      <a:gd name="T61" fmla="*/ 45 h 281"/>
                      <a:gd name="T62" fmla="*/ 163 w 471"/>
                      <a:gd name="T63" fmla="*/ 43 h 281"/>
                      <a:gd name="T64" fmla="*/ 171 w 471"/>
                      <a:gd name="T65" fmla="*/ 41 h 281"/>
                      <a:gd name="T66" fmla="*/ 184 w 471"/>
                      <a:gd name="T67" fmla="*/ 45 h 281"/>
                      <a:gd name="T68" fmla="*/ 190 w 471"/>
                      <a:gd name="T69" fmla="*/ 52 h 281"/>
                      <a:gd name="T70" fmla="*/ 196 w 471"/>
                      <a:gd name="T71" fmla="*/ 57 h 281"/>
                      <a:gd name="T72" fmla="*/ 202 w 471"/>
                      <a:gd name="T73" fmla="*/ 71 h 281"/>
                      <a:gd name="T74" fmla="*/ 204 w 471"/>
                      <a:gd name="T75" fmla="*/ 76 h 281"/>
                      <a:gd name="T76" fmla="*/ 206 w 471"/>
                      <a:gd name="T77" fmla="*/ 80 h 281"/>
                      <a:gd name="T78" fmla="*/ 197 w 471"/>
                      <a:gd name="T79" fmla="*/ 90 h 281"/>
                      <a:gd name="T80" fmla="*/ 204 w 471"/>
                      <a:gd name="T81" fmla="*/ 90 h 281"/>
                      <a:gd name="T82" fmla="*/ 217 w 471"/>
                      <a:gd name="T83" fmla="*/ 99 h 281"/>
                      <a:gd name="T84" fmla="*/ 231 w 471"/>
                      <a:gd name="T85" fmla="*/ 100 h 281"/>
                      <a:gd name="T86" fmla="*/ 241 w 471"/>
                      <a:gd name="T87" fmla="*/ 107 h 281"/>
                      <a:gd name="T88" fmla="*/ 243 w 471"/>
                      <a:gd name="T89" fmla="*/ 110 h 281"/>
                      <a:gd name="T90" fmla="*/ 243 w 471"/>
                      <a:gd name="T91" fmla="*/ 112 h 281"/>
                      <a:gd name="T92" fmla="*/ 250 w 471"/>
                      <a:gd name="T93" fmla="*/ 110 h 281"/>
                      <a:gd name="T94" fmla="*/ 254 w 471"/>
                      <a:gd name="T95" fmla="*/ 109 h 281"/>
                      <a:gd name="T96" fmla="*/ 279 w 471"/>
                      <a:gd name="T97" fmla="*/ 118 h 281"/>
                      <a:gd name="T98" fmla="*/ 284 w 471"/>
                      <a:gd name="T99" fmla="*/ 127 h 281"/>
                      <a:gd name="T100" fmla="*/ 295 w 471"/>
                      <a:gd name="T101" fmla="*/ 128 h 281"/>
                      <a:gd name="T102" fmla="*/ 299 w 471"/>
                      <a:gd name="T103" fmla="*/ 137 h 281"/>
                      <a:gd name="T104" fmla="*/ 286 w 471"/>
                      <a:gd name="T105" fmla="*/ 164 h 281"/>
                      <a:gd name="T106" fmla="*/ 276 w 471"/>
                      <a:gd name="T107" fmla="*/ 179 h 28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2" name="Freeform 36"/>
                  <p:cNvSpPr>
                    <a:spLocks/>
                  </p:cNvSpPr>
                  <p:nvPr/>
                </p:nvSpPr>
                <p:spPr bwMode="ltGray">
                  <a:xfrm>
                    <a:off x="2534" y="242"/>
                    <a:ext cx="420" cy="283"/>
                  </a:xfrm>
                  <a:custGeom>
                    <a:avLst/>
                    <a:gdLst>
                      <a:gd name="T0" fmla="*/ 173 w 984"/>
                      <a:gd name="T1" fmla="*/ 2 h 844"/>
                      <a:gd name="T2" fmla="*/ 214 w 984"/>
                      <a:gd name="T3" fmla="*/ 11 h 844"/>
                      <a:gd name="T4" fmla="*/ 235 w 984"/>
                      <a:gd name="T5" fmla="*/ 13 h 844"/>
                      <a:gd name="T6" fmla="*/ 247 w 984"/>
                      <a:gd name="T7" fmla="*/ 44 h 844"/>
                      <a:gd name="T8" fmla="*/ 250 w 984"/>
                      <a:gd name="T9" fmla="*/ 30 h 844"/>
                      <a:gd name="T10" fmla="*/ 259 w 984"/>
                      <a:gd name="T11" fmla="*/ 23 h 844"/>
                      <a:gd name="T12" fmla="*/ 274 w 984"/>
                      <a:gd name="T13" fmla="*/ 42 h 844"/>
                      <a:gd name="T14" fmla="*/ 291 w 984"/>
                      <a:gd name="T15" fmla="*/ 33 h 844"/>
                      <a:gd name="T16" fmla="*/ 301 w 984"/>
                      <a:gd name="T17" fmla="*/ 29 h 844"/>
                      <a:gd name="T18" fmla="*/ 325 w 984"/>
                      <a:gd name="T19" fmla="*/ 1 h 844"/>
                      <a:gd name="T20" fmla="*/ 341 w 984"/>
                      <a:gd name="T21" fmla="*/ 23 h 844"/>
                      <a:gd name="T22" fmla="*/ 341 w 984"/>
                      <a:gd name="T23" fmla="*/ 44 h 844"/>
                      <a:gd name="T24" fmla="*/ 337 w 984"/>
                      <a:gd name="T25" fmla="*/ 53 h 844"/>
                      <a:gd name="T26" fmla="*/ 327 w 984"/>
                      <a:gd name="T27" fmla="*/ 54 h 844"/>
                      <a:gd name="T28" fmla="*/ 325 w 984"/>
                      <a:gd name="T29" fmla="*/ 62 h 844"/>
                      <a:gd name="T30" fmla="*/ 342 w 984"/>
                      <a:gd name="T31" fmla="*/ 76 h 844"/>
                      <a:gd name="T32" fmla="*/ 335 w 984"/>
                      <a:gd name="T33" fmla="*/ 108 h 844"/>
                      <a:gd name="T34" fmla="*/ 354 w 984"/>
                      <a:gd name="T35" fmla="*/ 139 h 844"/>
                      <a:gd name="T36" fmla="*/ 365 w 984"/>
                      <a:gd name="T37" fmla="*/ 151 h 844"/>
                      <a:gd name="T38" fmla="*/ 354 w 984"/>
                      <a:gd name="T39" fmla="*/ 151 h 844"/>
                      <a:gd name="T40" fmla="*/ 318 w 984"/>
                      <a:gd name="T41" fmla="*/ 127 h 844"/>
                      <a:gd name="T42" fmla="*/ 289 w 984"/>
                      <a:gd name="T43" fmla="*/ 135 h 844"/>
                      <a:gd name="T44" fmla="*/ 252 w 984"/>
                      <a:gd name="T45" fmla="*/ 148 h 844"/>
                      <a:gd name="T46" fmla="*/ 274 w 984"/>
                      <a:gd name="T47" fmla="*/ 194 h 844"/>
                      <a:gd name="T48" fmla="*/ 303 w 984"/>
                      <a:gd name="T49" fmla="*/ 205 h 844"/>
                      <a:gd name="T50" fmla="*/ 315 w 984"/>
                      <a:gd name="T51" fmla="*/ 184 h 844"/>
                      <a:gd name="T52" fmla="*/ 330 w 984"/>
                      <a:gd name="T53" fmla="*/ 191 h 844"/>
                      <a:gd name="T54" fmla="*/ 327 w 984"/>
                      <a:gd name="T55" fmla="*/ 211 h 844"/>
                      <a:gd name="T56" fmla="*/ 342 w 984"/>
                      <a:gd name="T57" fmla="*/ 225 h 844"/>
                      <a:gd name="T58" fmla="*/ 358 w 984"/>
                      <a:gd name="T59" fmla="*/ 221 h 844"/>
                      <a:gd name="T60" fmla="*/ 394 w 984"/>
                      <a:gd name="T61" fmla="*/ 270 h 844"/>
                      <a:gd name="T62" fmla="*/ 402 w 984"/>
                      <a:gd name="T63" fmla="*/ 277 h 844"/>
                      <a:gd name="T64" fmla="*/ 373 w 984"/>
                      <a:gd name="T65" fmla="*/ 272 h 844"/>
                      <a:gd name="T66" fmla="*/ 354 w 984"/>
                      <a:gd name="T67" fmla="*/ 254 h 844"/>
                      <a:gd name="T68" fmla="*/ 332 w 984"/>
                      <a:gd name="T69" fmla="*/ 238 h 844"/>
                      <a:gd name="T70" fmla="*/ 300 w 984"/>
                      <a:gd name="T71" fmla="*/ 222 h 844"/>
                      <a:gd name="T72" fmla="*/ 262 w 984"/>
                      <a:gd name="T73" fmla="*/ 217 h 844"/>
                      <a:gd name="T74" fmla="*/ 216 w 984"/>
                      <a:gd name="T75" fmla="*/ 199 h 844"/>
                      <a:gd name="T76" fmla="*/ 197 w 984"/>
                      <a:gd name="T77" fmla="*/ 170 h 844"/>
                      <a:gd name="T78" fmla="*/ 184 w 984"/>
                      <a:gd name="T79" fmla="*/ 155 h 844"/>
                      <a:gd name="T80" fmla="*/ 163 w 984"/>
                      <a:gd name="T81" fmla="*/ 144 h 844"/>
                      <a:gd name="T82" fmla="*/ 146 w 984"/>
                      <a:gd name="T83" fmla="*/ 124 h 844"/>
                      <a:gd name="T84" fmla="*/ 151 w 984"/>
                      <a:gd name="T85" fmla="*/ 139 h 844"/>
                      <a:gd name="T86" fmla="*/ 178 w 984"/>
                      <a:gd name="T87" fmla="*/ 166 h 844"/>
                      <a:gd name="T88" fmla="*/ 180 w 984"/>
                      <a:gd name="T89" fmla="*/ 176 h 844"/>
                      <a:gd name="T90" fmla="*/ 168 w 984"/>
                      <a:gd name="T91" fmla="*/ 167 h 844"/>
                      <a:gd name="T92" fmla="*/ 151 w 984"/>
                      <a:gd name="T93" fmla="*/ 156 h 844"/>
                      <a:gd name="T94" fmla="*/ 134 w 984"/>
                      <a:gd name="T95" fmla="*/ 135 h 844"/>
                      <a:gd name="T96" fmla="*/ 114 w 984"/>
                      <a:gd name="T97" fmla="*/ 116 h 844"/>
                      <a:gd name="T98" fmla="*/ 90 w 984"/>
                      <a:gd name="T99" fmla="*/ 105 h 844"/>
                      <a:gd name="T100" fmla="*/ 66 w 984"/>
                      <a:gd name="T101" fmla="*/ 80 h 844"/>
                      <a:gd name="T102" fmla="*/ 28 w 984"/>
                      <a:gd name="T103" fmla="*/ 22 h 844"/>
                      <a:gd name="T104" fmla="*/ 15 w 984"/>
                      <a:gd name="T105" fmla="*/ 13 h 844"/>
                      <a:gd name="T106" fmla="*/ 20 w 984"/>
                      <a:gd name="T107" fmla="*/ 7 h 844"/>
                      <a:gd name="T108" fmla="*/ 44 w 984"/>
                      <a:gd name="T109" fmla="*/ 23 h 84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3" name="Freeform 37"/>
                  <p:cNvSpPr>
                    <a:spLocks/>
                  </p:cNvSpPr>
                  <p:nvPr/>
                </p:nvSpPr>
                <p:spPr bwMode="ltGray">
                  <a:xfrm>
                    <a:off x="2405" y="445"/>
                    <a:ext cx="15" cy="16"/>
                  </a:xfrm>
                  <a:custGeom>
                    <a:avLst/>
                    <a:gdLst>
                      <a:gd name="T0" fmla="*/ 3 w 36"/>
                      <a:gd name="T1" fmla="*/ 9 h 48"/>
                      <a:gd name="T2" fmla="*/ 4 w 36"/>
                      <a:gd name="T3" fmla="*/ 16 h 48"/>
                      <a:gd name="T4" fmla="*/ 3 w 36"/>
                      <a:gd name="T5" fmla="*/ 9 h 48"/>
                      <a:gd name="T6" fmla="*/ 0 60000 65536"/>
                      <a:gd name="T7" fmla="*/ 0 60000 65536"/>
                      <a:gd name="T8" fmla="*/ 0 60000 65536"/>
                    </a:gdLst>
                    <a:ahLst/>
                    <a:cxnLst>
                      <a:cxn ang="T6">
                        <a:pos x="T0" y="T1"/>
                      </a:cxn>
                      <a:cxn ang="T7">
                        <a:pos x="T2" y="T3"/>
                      </a:cxn>
                      <a:cxn ang="T8">
                        <a:pos x="T4" y="T5"/>
                      </a:cxn>
                    </a:cxnLst>
                    <a:rect l="0" t="0" r="r" b="b"/>
                    <a:pathLst>
                      <a:path w="36" h="48">
                        <a:moveTo>
                          <a:pt x="6" y="28"/>
                        </a:moveTo>
                        <a:cubicBezTo>
                          <a:pt x="25" y="0"/>
                          <a:pt x="36" y="31"/>
                          <a:pt x="10" y="48"/>
                        </a:cubicBezTo>
                        <a:cubicBezTo>
                          <a:pt x="0" y="34"/>
                          <a:pt x="0" y="40"/>
                          <a:pt x="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4" name="Freeform 38"/>
                  <p:cNvSpPr>
                    <a:spLocks/>
                  </p:cNvSpPr>
                  <p:nvPr/>
                </p:nvSpPr>
                <p:spPr bwMode="ltGray">
                  <a:xfrm>
                    <a:off x="2393" y="439"/>
                    <a:ext cx="16" cy="12"/>
                  </a:xfrm>
                  <a:custGeom>
                    <a:avLst/>
                    <a:gdLst>
                      <a:gd name="T0" fmla="*/ 0 w 36"/>
                      <a:gd name="T1" fmla="*/ 2 h 37"/>
                      <a:gd name="T2" fmla="*/ 5 w 36"/>
                      <a:gd name="T3" fmla="*/ 0 h 37"/>
                      <a:gd name="T4" fmla="*/ 16 w 36"/>
                      <a:gd name="T5" fmla="*/ 6 h 37"/>
                      <a:gd name="T6" fmla="*/ 4 w 36"/>
                      <a:gd name="T7" fmla="*/ 6 h 37"/>
                      <a:gd name="T8" fmla="*/ 0 w 36"/>
                      <a:gd name="T9" fmla="*/ 2 h 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5" name="Freeform 39"/>
                  <p:cNvSpPr>
                    <a:spLocks/>
                  </p:cNvSpPr>
                  <p:nvPr/>
                </p:nvSpPr>
                <p:spPr bwMode="ltGray">
                  <a:xfrm>
                    <a:off x="2878" y="406"/>
                    <a:ext cx="73" cy="33"/>
                  </a:xfrm>
                  <a:custGeom>
                    <a:avLst/>
                    <a:gdLst>
                      <a:gd name="T0" fmla="*/ 0 w 170"/>
                      <a:gd name="T1" fmla="*/ 17 h 96"/>
                      <a:gd name="T2" fmla="*/ 12 w 170"/>
                      <a:gd name="T3" fmla="*/ 9 h 96"/>
                      <a:gd name="T4" fmla="*/ 24 w 170"/>
                      <a:gd name="T5" fmla="*/ 7 h 96"/>
                      <a:gd name="T6" fmla="*/ 34 w 170"/>
                      <a:gd name="T7" fmla="*/ 3 h 96"/>
                      <a:gd name="T8" fmla="*/ 27 w 170"/>
                      <a:gd name="T9" fmla="*/ 9 h 96"/>
                      <a:gd name="T10" fmla="*/ 53 w 170"/>
                      <a:gd name="T11" fmla="*/ 17 h 96"/>
                      <a:gd name="T12" fmla="*/ 69 w 170"/>
                      <a:gd name="T13" fmla="*/ 22 h 96"/>
                      <a:gd name="T14" fmla="*/ 50 w 170"/>
                      <a:gd name="T15" fmla="*/ 26 h 96"/>
                      <a:gd name="T16" fmla="*/ 38 w 170"/>
                      <a:gd name="T17" fmla="*/ 20 h 96"/>
                      <a:gd name="T18" fmla="*/ 33 w 170"/>
                      <a:gd name="T19" fmla="*/ 18 h 96"/>
                      <a:gd name="T20" fmla="*/ 10 w 170"/>
                      <a:gd name="T21" fmla="*/ 14 h 96"/>
                      <a:gd name="T22" fmla="*/ 0 w 170"/>
                      <a:gd name="T23" fmla="*/ 17 h 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6" name="Freeform 40"/>
                  <p:cNvSpPr>
                    <a:spLocks/>
                  </p:cNvSpPr>
                  <p:nvPr/>
                </p:nvSpPr>
                <p:spPr bwMode="ltGray">
                  <a:xfrm>
                    <a:off x="2955" y="433"/>
                    <a:ext cx="59" cy="15"/>
                  </a:xfrm>
                  <a:custGeom>
                    <a:avLst/>
                    <a:gdLst>
                      <a:gd name="T0" fmla="*/ 0 w 138"/>
                      <a:gd name="T1" fmla="*/ 0 h 44"/>
                      <a:gd name="T2" fmla="*/ 22 w 138"/>
                      <a:gd name="T3" fmla="*/ 1 h 44"/>
                      <a:gd name="T4" fmla="*/ 38 w 138"/>
                      <a:gd name="T5" fmla="*/ 8 h 44"/>
                      <a:gd name="T6" fmla="*/ 48 w 138"/>
                      <a:gd name="T7" fmla="*/ 7 h 44"/>
                      <a:gd name="T8" fmla="*/ 46 w 138"/>
                      <a:gd name="T9" fmla="*/ 15 h 44"/>
                      <a:gd name="T10" fmla="*/ 27 w 138"/>
                      <a:gd name="T11" fmla="*/ 14 h 44"/>
                      <a:gd name="T12" fmla="*/ 0 w 138"/>
                      <a:gd name="T13" fmla="*/ 12 h 44"/>
                      <a:gd name="T14" fmla="*/ 12 w 138"/>
                      <a:gd name="T15" fmla="*/ 7 h 44"/>
                      <a:gd name="T16" fmla="*/ 0 w 138"/>
                      <a:gd name="T17" fmla="*/ 0 h 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7" name="Freeform 41"/>
                  <p:cNvSpPr>
                    <a:spLocks/>
                  </p:cNvSpPr>
                  <p:nvPr/>
                </p:nvSpPr>
                <p:spPr bwMode="ltGray">
                  <a:xfrm>
                    <a:off x="2924" y="441"/>
                    <a:ext cx="24" cy="14"/>
                  </a:xfrm>
                  <a:custGeom>
                    <a:avLst/>
                    <a:gdLst>
                      <a:gd name="T0" fmla="*/ 7 w 57"/>
                      <a:gd name="T1" fmla="*/ 8 h 42"/>
                      <a:gd name="T2" fmla="*/ 16 w 57"/>
                      <a:gd name="T3" fmla="*/ 4 h 42"/>
                      <a:gd name="T4" fmla="*/ 7 w 57"/>
                      <a:gd name="T5" fmla="*/ 8 h 42"/>
                      <a:gd name="T6" fmla="*/ 0 60000 65536"/>
                      <a:gd name="T7" fmla="*/ 0 60000 65536"/>
                      <a:gd name="T8" fmla="*/ 0 60000 65536"/>
                    </a:gdLst>
                    <a:ahLst/>
                    <a:cxnLst>
                      <a:cxn ang="T6">
                        <a:pos x="T0" y="T1"/>
                      </a:cxn>
                      <a:cxn ang="T7">
                        <a:pos x="T2" y="T3"/>
                      </a:cxn>
                      <a:cxn ang="T8">
                        <a:pos x="T4" y="T5"/>
                      </a:cxn>
                    </a:cxnLst>
                    <a:rect l="0" t="0" r="r" b="b"/>
                    <a:pathLst>
                      <a:path w="57" h="42">
                        <a:moveTo>
                          <a:pt x="17" y="25"/>
                        </a:moveTo>
                        <a:cubicBezTo>
                          <a:pt x="0" y="0"/>
                          <a:pt x="21" y="9"/>
                          <a:pt x="37" y="13"/>
                        </a:cubicBezTo>
                        <a:cubicBezTo>
                          <a:pt x="57" y="42"/>
                          <a:pt x="30" y="25"/>
                          <a:pt x="1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8" name="Freeform 42"/>
                  <p:cNvSpPr>
                    <a:spLocks/>
                  </p:cNvSpPr>
                  <p:nvPr/>
                </p:nvSpPr>
                <p:spPr bwMode="ltGray">
                  <a:xfrm>
                    <a:off x="2908" y="398"/>
                    <a:ext cx="16" cy="18"/>
                  </a:xfrm>
                  <a:custGeom>
                    <a:avLst/>
                    <a:gdLst>
                      <a:gd name="T0" fmla="*/ 8 w 39"/>
                      <a:gd name="T1" fmla="*/ 11 h 52"/>
                      <a:gd name="T2" fmla="*/ 8 w 39"/>
                      <a:gd name="T3" fmla="*/ 0 h 52"/>
                      <a:gd name="T4" fmla="*/ 8 w 39"/>
                      <a:gd name="T5" fmla="*/ 11 h 52"/>
                      <a:gd name="T6" fmla="*/ 0 60000 65536"/>
                      <a:gd name="T7" fmla="*/ 0 60000 65536"/>
                      <a:gd name="T8" fmla="*/ 0 60000 65536"/>
                    </a:gdLst>
                    <a:ahLst/>
                    <a:cxnLst>
                      <a:cxn ang="T6">
                        <a:pos x="T0" y="T1"/>
                      </a:cxn>
                      <a:cxn ang="T7">
                        <a:pos x="T2" y="T3"/>
                      </a:cxn>
                      <a:cxn ang="T8">
                        <a:pos x="T4" y="T5"/>
                      </a:cxn>
                    </a:cxnLst>
                    <a:rect l="0" t="0" r="r" b="b"/>
                    <a:pathLst>
                      <a:path w="39" h="52">
                        <a:moveTo>
                          <a:pt x="19" y="32"/>
                        </a:moveTo>
                        <a:cubicBezTo>
                          <a:pt x="13" y="14"/>
                          <a:pt x="0" y="13"/>
                          <a:pt x="19" y="0"/>
                        </a:cubicBezTo>
                        <a:cubicBezTo>
                          <a:pt x="23" y="5"/>
                          <a:pt x="39" y="52"/>
                          <a:pt x="19"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9" name="Freeform 43"/>
                  <p:cNvSpPr>
                    <a:spLocks/>
                  </p:cNvSpPr>
                  <p:nvPr/>
                </p:nvSpPr>
                <p:spPr bwMode="ltGray">
                  <a:xfrm>
                    <a:off x="3035" y="452"/>
                    <a:ext cx="19" cy="27"/>
                  </a:xfrm>
                  <a:custGeom>
                    <a:avLst/>
                    <a:gdLst>
                      <a:gd name="T0" fmla="*/ 2 w 44"/>
                      <a:gd name="T1" fmla="*/ 3 h 80"/>
                      <a:gd name="T2" fmla="*/ 9 w 44"/>
                      <a:gd name="T3" fmla="*/ 11 h 80"/>
                      <a:gd name="T4" fmla="*/ 10 w 44"/>
                      <a:gd name="T5" fmla="*/ 17 h 80"/>
                      <a:gd name="T6" fmla="*/ 16 w 44"/>
                      <a:gd name="T7" fmla="*/ 18 h 80"/>
                      <a:gd name="T8" fmla="*/ 10 w 44"/>
                      <a:gd name="T9" fmla="*/ 25 h 80"/>
                      <a:gd name="T10" fmla="*/ 0 w 44"/>
                      <a:gd name="T11" fmla="*/ 7 h 80"/>
                      <a:gd name="T12" fmla="*/ 2 w 44"/>
                      <a:gd name="T13" fmla="*/ 3 h 8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0" name="Freeform 44"/>
                  <p:cNvSpPr>
                    <a:spLocks/>
                  </p:cNvSpPr>
                  <p:nvPr/>
                </p:nvSpPr>
                <p:spPr bwMode="ltGray">
                  <a:xfrm>
                    <a:off x="2696" y="247"/>
                    <a:ext cx="205" cy="41"/>
                  </a:xfrm>
                  <a:custGeom>
                    <a:avLst/>
                    <a:gdLst>
                      <a:gd name="T0" fmla="*/ 140 w 323"/>
                      <a:gd name="T1" fmla="*/ 1 h 64"/>
                      <a:gd name="T2" fmla="*/ 147 w 323"/>
                      <a:gd name="T3" fmla="*/ 5 h 64"/>
                      <a:gd name="T4" fmla="*/ 149 w 323"/>
                      <a:gd name="T5" fmla="*/ 0 h 64"/>
                      <a:gd name="T6" fmla="*/ 168 w 323"/>
                      <a:gd name="T7" fmla="*/ 0 h 64"/>
                      <a:gd name="T8" fmla="*/ 182 w 323"/>
                      <a:gd name="T9" fmla="*/ 11 h 64"/>
                      <a:gd name="T10" fmla="*/ 202 w 323"/>
                      <a:gd name="T11" fmla="*/ 6 h 64"/>
                      <a:gd name="T12" fmla="*/ 199 w 323"/>
                      <a:gd name="T13" fmla="*/ 19 h 64"/>
                      <a:gd name="T14" fmla="*/ 189 w 323"/>
                      <a:gd name="T15" fmla="*/ 29 h 64"/>
                      <a:gd name="T16" fmla="*/ 187 w 323"/>
                      <a:gd name="T17" fmla="*/ 19 h 64"/>
                      <a:gd name="T18" fmla="*/ 182 w 323"/>
                      <a:gd name="T19" fmla="*/ 20 h 64"/>
                      <a:gd name="T20" fmla="*/ 177 w 323"/>
                      <a:gd name="T21" fmla="*/ 19 h 64"/>
                      <a:gd name="T22" fmla="*/ 167 w 323"/>
                      <a:gd name="T23" fmla="*/ 13 h 64"/>
                      <a:gd name="T24" fmla="*/ 145 w 323"/>
                      <a:gd name="T25" fmla="*/ 24 h 64"/>
                      <a:gd name="T26" fmla="*/ 128 w 323"/>
                      <a:gd name="T27" fmla="*/ 28 h 64"/>
                      <a:gd name="T28" fmla="*/ 135 w 323"/>
                      <a:gd name="T29" fmla="*/ 37 h 64"/>
                      <a:gd name="T30" fmla="*/ 119 w 323"/>
                      <a:gd name="T31" fmla="*/ 40 h 64"/>
                      <a:gd name="T32" fmla="*/ 107 w 323"/>
                      <a:gd name="T33" fmla="*/ 39 h 64"/>
                      <a:gd name="T34" fmla="*/ 112 w 323"/>
                      <a:gd name="T35" fmla="*/ 37 h 64"/>
                      <a:gd name="T36" fmla="*/ 109 w 323"/>
                      <a:gd name="T37" fmla="*/ 26 h 64"/>
                      <a:gd name="T38" fmla="*/ 107 w 323"/>
                      <a:gd name="T39" fmla="*/ 20 h 64"/>
                      <a:gd name="T40" fmla="*/ 100 w 323"/>
                      <a:gd name="T41" fmla="*/ 15 h 64"/>
                      <a:gd name="T42" fmla="*/ 90 w 323"/>
                      <a:gd name="T43" fmla="*/ 17 h 64"/>
                      <a:gd name="T44" fmla="*/ 85 w 323"/>
                      <a:gd name="T45" fmla="*/ 17 h 64"/>
                      <a:gd name="T46" fmla="*/ 78 w 323"/>
                      <a:gd name="T47" fmla="*/ 16 h 64"/>
                      <a:gd name="T48" fmla="*/ 53 w 323"/>
                      <a:gd name="T49" fmla="*/ 1 h 64"/>
                      <a:gd name="T50" fmla="*/ 37 w 323"/>
                      <a:gd name="T51" fmla="*/ 9 h 64"/>
                      <a:gd name="T52" fmla="*/ 1 w 323"/>
                      <a:gd name="T53" fmla="*/ 0 h 64"/>
                      <a:gd name="T54" fmla="*/ 140 w 323"/>
                      <a:gd name="T55" fmla="*/ 1 h 6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1" name="Freeform 45"/>
                  <p:cNvSpPr>
                    <a:spLocks/>
                  </p:cNvSpPr>
                  <p:nvPr/>
                </p:nvSpPr>
                <p:spPr bwMode="ltGray">
                  <a:xfrm>
                    <a:off x="2515" y="246"/>
                    <a:ext cx="190" cy="20"/>
                  </a:xfrm>
                  <a:custGeom>
                    <a:avLst/>
                    <a:gdLst>
                      <a:gd name="T0" fmla="*/ 67 w 300"/>
                      <a:gd name="T1" fmla="*/ 20 h 31"/>
                      <a:gd name="T2" fmla="*/ 19 w 300"/>
                      <a:gd name="T3" fmla="*/ 1 h 31"/>
                      <a:gd name="T4" fmla="*/ 181 w 300"/>
                      <a:gd name="T5" fmla="*/ 0 h 31"/>
                      <a:gd name="T6" fmla="*/ 187 w 300"/>
                      <a:gd name="T7" fmla="*/ 9 h 31"/>
                      <a:gd name="T8" fmla="*/ 167 w 300"/>
                      <a:gd name="T9" fmla="*/ 10 h 31"/>
                      <a:gd name="T10" fmla="*/ 67 w 300"/>
                      <a:gd name="T11" fmla="*/ 20 h 3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2" name="Freeform 46"/>
                  <p:cNvSpPr>
                    <a:spLocks/>
                  </p:cNvSpPr>
                  <p:nvPr/>
                </p:nvSpPr>
                <p:spPr bwMode="ltGray">
                  <a:xfrm>
                    <a:off x="2096" y="275"/>
                    <a:ext cx="18" cy="10"/>
                  </a:xfrm>
                  <a:custGeom>
                    <a:avLst/>
                    <a:gdLst>
                      <a:gd name="T0" fmla="*/ 0 w 41"/>
                      <a:gd name="T1" fmla="*/ 9 h 29"/>
                      <a:gd name="T2" fmla="*/ 5 w 41"/>
                      <a:gd name="T3" fmla="*/ 10 h 29"/>
                      <a:gd name="T4" fmla="*/ 0 w 41"/>
                      <a:gd name="T5" fmla="*/ 9 h 29"/>
                      <a:gd name="T6" fmla="*/ 0 60000 65536"/>
                      <a:gd name="T7" fmla="*/ 0 60000 65536"/>
                      <a:gd name="T8" fmla="*/ 0 60000 65536"/>
                    </a:gdLst>
                    <a:ahLst/>
                    <a:cxnLst>
                      <a:cxn ang="T6">
                        <a:pos x="T0" y="T1"/>
                      </a:cxn>
                      <a:cxn ang="T7">
                        <a:pos x="T2" y="T3"/>
                      </a:cxn>
                      <a:cxn ang="T8">
                        <a:pos x="T4" y="T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3" name="Freeform 47"/>
                  <p:cNvSpPr>
                    <a:spLocks/>
                  </p:cNvSpPr>
                  <p:nvPr/>
                </p:nvSpPr>
                <p:spPr bwMode="ltGray">
                  <a:xfrm>
                    <a:off x="1606" y="246"/>
                    <a:ext cx="436" cy="152"/>
                  </a:xfrm>
                  <a:custGeom>
                    <a:avLst/>
                    <a:gdLst>
                      <a:gd name="T0" fmla="*/ 73 w 436"/>
                      <a:gd name="T1" fmla="*/ 1 h 152"/>
                      <a:gd name="T2" fmla="*/ 436 w 436"/>
                      <a:gd name="T3" fmla="*/ 0 h 152"/>
                      <a:gd name="T4" fmla="*/ 416 w 436"/>
                      <a:gd name="T5" fmla="*/ 54 h 152"/>
                      <a:gd name="T6" fmla="*/ 397 w 436"/>
                      <a:gd name="T7" fmla="*/ 68 h 152"/>
                      <a:gd name="T8" fmla="*/ 392 w 436"/>
                      <a:gd name="T9" fmla="*/ 70 h 152"/>
                      <a:gd name="T10" fmla="*/ 375 w 436"/>
                      <a:gd name="T11" fmla="*/ 73 h 152"/>
                      <a:gd name="T12" fmla="*/ 361 w 436"/>
                      <a:gd name="T13" fmla="*/ 88 h 152"/>
                      <a:gd name="T14" fmla="*/ 362 w 436"/>
                      <a:gd name="T15" fmla="*/ 99 h 152"/>
                      <a:gd name="T16" fmla="*/ 364 w 436"/>
                      <a:gd name="T17" fmla="*/ 107 h 152"/>
                      <a:gd name="T18" fmla="*/ 366 w 436"/>
                      <a:gd name="T19" fmla="*/ 113 h 152"/>
                      <a:gd name="T20" fmla="*/ 362 w 436"/>
                      <a:gd name="T21" fmla="*/ 122 h 152"/>
                      <a:gd name="T22" fmla="*/ 351 w 436"/>
                      <a:gd name="T23" fmla="*/ 120 h 152"/>
                      <a:gd name="T24" fmla="*/ 342 w 436"/>
                      <a:gd name="T25" fmla="*/ 129 h 152"/>
                      <a:gd name="T26" fmla="*/ 347 w 436"/>
                      <a:gd name="T27" fmla="*/ 105 h 152"/>
                      <a:gd name="T28" fmla="*/ 338 w 436"/>
                      <a:gd name="T29" fmla="*/ 100 h 152"/>
                      <a:gd name="T30" fmla="*/ 344 w 436"/>
                      <a:gd name="T31" fmla="*/ 93 h 152"/>
                      <a:gd name="T32" fmla="*/ 342 w 436"/>
                      <a:gd name="T33" fmla="*/ 89 h 152"/>
                      <a:gd name="T34" fmla="*/ 320 w 436"/>
                      <a:gd name="T35" fmla="*/ 94 h 152"/>
                      <a:gd name="T36" fmla="*/ 317 w 436"/>
                      <a:gd name="T37" fmla="*/ 85 h 152"/>
                      <a:gd name="T38" fmla="*/ 297 w 436"/>
                      <a:gd name="T39" fmla="*/ 94 h 152"/>
                      <a:gd name="T40" fmla="*/ 320 w 436"/>
                      <a:gd name="T41" fmla="*/ 103 h 152"/>
                      <a:gd name="T42" fmla="*/ 305 w 436"/>
                      <a:gd name="T43" fmla="*/ 117 h 152"/>
                      <a:gd name="T44" fmla="*/ 311 w 436"/>
                      <a:gd name="T45" fmla="*/ 126 h 152"/>
                      <a:gd name="T46" fmla="*/ 315 w 436"/>
                      <a:gd name="T47" fmla="*/ 138 h 152"/>
                      <a:gd name="T48" fmla="*/ 309 w 436"/>
                      <a:gd name="T49" fmla="*/ 139 h 152"/>
                      <a:gd name="T50" fmla="*/ 314 w 436"/>
                      <a:gd name="T51" fmla="*/ 144 h 152"/>
                      <a:gd name="T52" fmla="*/ 307 w 436"/>
                      <a:gd name="T53" fmla="*/ 152 h 152"/>
                      <a:gd name="T54" fmla="*/ 0 w 436"/>
                      <a:gd name="T55" fmla="*/ 149 h 152"/>
                      <a:gd name="T56" fmla="*/ 73 w 436"/>
                      <a:gd name="T57" fmla="*/ 1 h 15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4" name="Freeform 48"/>
                  <p:cNvSpPr>
                    <a:spLocks/>
                  </p:cNvSpPr>
                  <p:nvPr/>
                </p:nvSpPr>
                <p:spPr bwMode="ltGray">
                  <a:xfrm>
                    <a:off x="2043" y="241"/>
                    <a:ext cx="20" cy="55"/>
                  </a:xfrm>
                  <a:custGeom>
                    <a:avLst/>
                    <a:gdLst>
                      <a:gd name="T0" fmla="*/ 2 w 47"/>
                      <a:gd name="T1" fmla="*/ 52 h 165"/>
                      <a:gd name="T2" fmla="*/ 6 w 47"/>
                      <a:gd name="T3" fmla="*/ 36 h 165"/>
                      <a:gd name="T4" fmla="*/ 7 w 47"/>
                      <a:gd name="T5" fmla="*/ 23 h 165"/>
                      <a:gd name="T6" fmla="*/ 5 w 47"/>
                      <a:gd name="T7" fmla="*/ 13 h 165"/>
                      <a:gd name="T8" fmla="*/ 7 w 47"/>
                      <a:gd name="T9" fmla="*/ 4 h 165"/>
                      <a:gd name="T10" fmla="*/ 9 w 47"/>
                      <a:gd name="T11" fmla="*/ 0 h 165"/>
                      <a:gd name="T12" fmla="*/ 13 w 47"/>
                      <a:gd name="T13" fmla="*/ 10 h 165"/>
                      <a:gd name="T14" fmla="*/ 20 w 47"/>
                      <a:gd name="T15" fmla="*/ 33 h 165"/>
                      <a:gd name="T16" fmla="*/ 13 w 47"/>
                      <a:gd name="T17" fmla="*/ 36 h 165"/>
                      <a:gd name="T18" fmla="*/ 10 w 47"/>
                      <a:gd name="T19" fmla="*/ 42 h 165"/>
                      <a:gd name="T20" fmla="*/ 9 w 47"/>
                      <a:gd name="T21" fmla="*/ 44 h 165"/>
                      <a:gd name="T22" fmla="*/ 11 w 47"/>
                      <a:gd name="T23" fmla="*/ 45 h 165"/>
                      <a:gd name="T24" fmla="*/ 13 w 47"/>
                      <a:gd name="T25" fmla="*/ 49 h 165"/>
                      <a:gd name="T26" fmla="*/ 6 w 47"/>
                      <a:gd name="T27" fmla="*/ 49 h 165"/>
                      <a:gd name="T28" fmla="*/ 3 w 47"/>
                      <a:gd name="T29" fmla="*/ 53 h 165"/>
                      <a:gd name="T30" fmla="*/ 1 w 47"/>
                      <a:gd name="T31" fmla="*/ 51 h 165"/>
                      <a:gd name="T32" fmla="*/ 2 w 47"/>
                      <a:gd name="T33" fmla="*/ 52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5" name="Freeform 49"/>
                  <p:cNvSpPr>
                    <a:spLocks/>
                  </p:cNvSpPr>
                  <p:nvPr/>
                </p:nvSpPr>
                <p:spPr bwMode="ltGray">
                  <a:xfrm>
                    <a:off x="2031" y="287"/>
                    <a:ext cx="59" cy="34"/>
                  </a:xfrm>
                  <a:custGeom>
                    <a:avLst/>
                    <a:gdLst>
                      <a:gd name="T0" fmla="*/ 11 w 138"/>
                      <a:gd name="T1" fmla="*/ 20 h 103"/>
                      <a:gd name="T2" fmla="*/ 13 w 138"/>
                      <a:gd name="T3" fmla="*/ 14 h 103"/>
                      <a:gd name="T4" fmla="*/ 21 w 138"/>
                      <a:gd name="T5" fmla="*/ 11 h 103"/>
                      <a:gd name="T6" fmla="*/ 23 w 138"/>
                      <a:gd name="T7" fmla="*/ 15 h 103"/>
                      <a:gd name="T8" fmla="*/ 28 w 138"/>
                      <a:gd name="T9" fmla="*/ 16 h 103"/>
                      <a:gd name="T10" fmla="*/ 34 w 138"/>
                      <a:gd name="T11" fmla="*/ 18 h 103"/>
                      <a:gd name="T12" fmla="*/ 50 w 138"/>
                      <a:gd name="T13" fmla="*/ 11 h 103"/>
                      <a:gd name="T14" fmla="*/ 56 w 138"/>
                      <a:gd name="T15" fmla="*/ 6 h 103"/>
                      <a:gd name="T16" fmla="*/ 59 w 138"/>
                      <a:gd name="T17" fmla="*/ 4 h 103"/>
                      <a:gd name="T18" fmla="*/ 45 w 138"/>
                      <a:gd name="T19" fmla="*/ 16 h 103"/>
                      <a:gd name="T20" fmla="*/ 36 w 138"/>
                      <a:gd name="T21" fmla="*/ 22 h 103"/>
                      <a:gd name="T22" fmla="*/ 28 w 138"/>
                      <a:gd name="T23" fmla="*/ 27 h 103"/>
                      <a:gd name="T24" fmla="*/ 21 w 138"/>
                      <a:gd name="T25" fmla="*/ 34 h 103"/>
                      <a:gd name="T26" fmla="*/ 11 w 138"/>
                      <a:gd name="T27" fmla="*/ 29 h 103"/>
                      <a:gd name="T28" fmla="*/ 9 w 138"/>
                      <a:gd name="T29" fmla="*/ 29 h 103"/>
                      <a:gd name="T30" fmla="*/ 9 w 138"/>
                      <a:gd name="T31" fmla="*/ 32 h 103"/>
                      <a:gd name="T32" fmla="*/ 0 w 138"/>
                      <a:gd name="T33" fmla="*/ 32 h 103"/>
                      <a:gd name="T34" fmla="*/ 4 w 138"/>
                      <a:gd name="T35" fmla="*/ 26 h 103"/>
                      <a:gd name="T36" fmla="*/ 11 w 138"/>
                      <a:gd name="T37" fmla="*/ 20 h 10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6" name="Freeform 50"/>
                  <p:cNvSpPr>
                    <a:spLocks/>
                  </p:cNvSpPr>
                  <p:nvPr/>
                </p:nvSpPr>
                <p:spPr bwMode="ltGray">
                  <a:xfrm>
                    <a:off x="1968" y="319"/>
                    <a:ext cx="80" cy="72"/>
                  </a:xfrm>
                  <a:custGeom>
                    <a:avLst/>
                    <a:gdLst>
                      <a:gd name="T0" fmla="*/ 67 w 188"/>
                      <a:gd name="T1" fmla="*/ 8 h 214"/>
                      <a:gd name="T2" fmla="*/ 68 w 188"/>
                      <a:gd name="T3" fmla="*/ 2 h 214"/>
                      <a:gd name="T4" fmla="*/ 72 w 188"/>
                      <a:gd name="T5" fmla="*/ 0 h 214"/>
                      <a:gd name="T6" fmla="*/ 77 w 188"/>
                      <a:gd name="T7" fmla="*/ 8 h 214"/>
                      <a:gd name="T8" fmla="*/ 80 w 188"/>
                      <a:gd name="T9" fmla="*/ 14 h 214"/>
                      <a:gd name="T10" fmla="*/ 76 w 188"/>
                      <a:gd name="T11" fmla="*/ 20 h 214"/>
                      <a:gd name="T12" fmla="*/ 72 w 188"/>
                      <a:gd name="T13" fmla="*/ 26 h 214"/>
                      <a:gd name="T14" fmla="*/ 69 w 188"/>
                      <a:gd name="T15" fmla="*/ 42 h 214"/>
                      <a:gd name="T16" fmla="*/ 61 w 188"/>
                      <a:gd name="T17" fmla="*/ 46 h 214"/>
                      <a:gd name="T18" fmla="*/ 51 w 188"/>
                      <a:gd name="T19" fmla="*/ 46 h 214"/>
                      <a:gd name="T20" fmla="*/ 48 w 188"/>
                      <a:gd name="T21" fmla="*/ 42 h 214"/>
                      <a:gd name="T22" fmla="*/ 43 w 188"/>
                      <a:gd name="T23" fmla="*/ 49 h 214"/>
                      <a:gd name="T24" fmla="*/ 38 w 188"/>
                      <a:gd name="T25" fmla="*/ 50 h 214"/>
                      <a:gd name="T26" fmla="*/ 34 w 188"/>
                      <a:gd name="T27" fmla="*/ 44 h 214"/>
                      <a:gd name="T28" fmla="*/ 25 w 188"/>
                      <a:gd name="T29" fmla="*/ 48 h 214"/>
                      <a:gd name="T30" fmla="*/ 32 w 188"/>
                      <a:gd name="T31" fmla="*/ 48 h 214"/>
                      <a:gd name="T32" fmla="*/ 33 w 188"/>
                      <a:gd name="T33" fmla="*/ 54 h 214"/>
                      <a:gd name="T34" fmla="*/ 25 w 188"/>
                      <a:gd name="T35" fmla="*/ 56 h 214"/>
                      <a:gd name="T36" fmla="*/ 14 w 188"/>
                      <a:gd name="T37" fmla="*/ 56 h 214"/>
                      <a:gd name="T38" fmla="*/ 15 w 188"/>
                      <a:gd name="T39" fmla="*/ 52 h 214"/>
                      <a:gd name="T40" fmla="*/ 20 w 188"/>
                      <a:gd name="T41" fmla="*/ 48 h 214"/>
                      <a:gd name="T42" fmla="*/ 14 w 188"/>
                      <a:gd name="T43" fmla="*/ 50 h 214"/>
                      <a:gd name="T44" fmla="*/ 11 w 188"/>
                      <a:gd name="T45" fmla="*/ 56 h 214"/>
                      <a:gd name="T46" fmla="*/ 13 w 188"/>
                      <a:gd name="T47" fmla="*/ 64 h 214"/>
                      <a:gd name="T48" fmla="*/ 6 w 188"/>
                      <a:gd name="T49" fmla="*/ 67 h 214"/>
                      <a:gd name="T50" fmla="*/ 0 w 188"/>
                      <a:gd name="T51" fmla="*/ 72 h 214"/>
                      <a:gd name="T52" fmla="*/ 3 w 188"/>
                      <a:gd name="T53" fmla="*/ 63 h 214"/>
                      <a:gd name="T54" fmla="*/ 0 w 188"/>
                      <a:gd name="T55" fmla="*/ 55 h 214"/>
                      <a:gd name="T56" fmla="*/ 6 w 188"/>
                      <a:gd name="T57" fmla="*/ 51 h 214"/>
                      <a:gd name="T58" fmla="*/ 14 w 188"/>
                      <a:gd name="T59" fmla="*/ 45 h 214"/>
                      <a:gd name="T60" fmla="*/ 19 w 188"/>
                      <a:gd name="T61" fmla="*/ 40 h 214"/>
                      <a:gd name="T62" fmla="*/ 31 w 188"/>
                      <a:gd name="T63" fmla="*/ 39 h 214"/>
                      <a:gd name="T64" fmla="*/ 36 w 188"/>
                      <a:gd name="T65" fmla="*/ 38 h 214"/>
                      <a:gd name="T66" fmla="*/ 49 w 188"/>
                      <a:gd name="T67" fmla="*/ 26 h 214"/>
                      <a:gd name="T68" fmla="*/ 51 w 188"/>
                      <a:gd name="T69" fmla="*/ 31 h 214"/>
                      <a:gd name="T70" fmla="*/ 56 w 188"/>
                      <a:gd name="T71" fmla="*/ 26 h 214"/>
                      <a:gd name="T72" fmla="*/ 64 w 188"/>
                      <a:gd name="T73" fmla="*/ 18 h 214"/>
                      <a:gd name="T74" fmla="*/ 66 w 188"/>
                      <a:gd name="T75" fmla="*/ 14 h 214"/>
                      <a:gd name="T76" fmla="*/ 63 w 188"/>
                      <a:gd name="T77" fmla="*/ 13 h 214"/>
                      <a:gd name="T78" fmla="*/ 65 w 188"/>
                      <a:gd name="T79" fmla="*/ 11 h 214"/>
                      <a:gd name="T80" fmla="*/ 67 w 188"/>
                      <a:gd name="T81" fmla="*/ 8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7" name="Freeform 51"/>
                  <p:cNvSpPr>
                    <a:spLocks/>
                  </p:cNvSpPr>
                  <p:nvPr/>
                </p:nvSpPr>
                <p:spPr bwMode="ltGray">
                  <a:xfrm>
                    <a:off x="2021" y="340"/>
                    <a:ext cx="6" cy="4"/>
                  </a:xfrm>
                  <a:custGeom>
                    <a:avLst/>
                    <a:gdLst>
                      <a:gd name="T0" fmla="*/ 0 w 13"/>
                      <a:gd name="T1" fmla="*/ 3 h 13"/>
                      <a:gd name="T2" fmla="*/ 2 w 13"/>
                      <a:gd name="T3" fmla="*/ 4 h 13"/>
                      <a:gd name="T4" fmla="*/ 0 w 13"/>
                      <a:gd name="T5" fmla="*/ 3 h 13"/>
                      <a:gd name="T6" fmla="*/ 0 60000 65536"/>
                      <a:gd name="T7" fmla="*/ 0 60000 65536"/>
                      <a:gd name="T8" fmla="*/ 0 60000 65536"/>
                    </a:gdLst>
                    <a:ahLst/>
                    <a:cxnLst>
                      <a:cxn ang="T6">
                        <a:pos x="T0" y="T1"/>
                      </a:cxn>
                      <a:cxn ang="T7">
                        <a:pos x="T2" y="T3"/>
                      </a:cxn>
                      <a:cxn ang="T8">
                        <a:pos x="T4" y="T5"/>
                      </a:cxn>
                    </a:cxnLst>
                    <a:rect l="0" t="0" r="r" b="b"/>
                    <a:pathLst>
                      <a:path w="13" h="13">
                        <a:moveTo>
                          <a:pt x="0" y="9"/>
                        </a:moveTo>
                        <a:cubicBezTo>
                          <a:pt x="6" y="0"/>
                          <a:pt x="13" y="7"/>
                          <a:pt x="4" y="13"/>
                        </a:cubicBezTo>
                        <a:cubicBezTo>
                          <a:pt x="0" y="6"/>
                          <a:pt x="0" y="5"/>
                          <a:pt x="0"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8" name="Freeform 52"/>
                  <p:cNvSpPr>
                    <a:spLocks/>
                  </p:cNvSpPr>
                  <p:nvPr/>
                </p:nvSpPr>
                <p:spPr bwMode="ltGray">
                  <a:xfrm>
                    <a:off x="1573" y="389"/>
                    <a:ext cx="347" cy="189"/>
                  </a:xfrm>
                  <a:custGeom>
                    <a:avLst/>
                    <a:gdLst>
                      <a:gd name="T0" fmla="*/ 347 w 812"/>
                      <a:gd name="T1" fmla="*/ 9 h 564"/>
                      <a:gd name="T2" fmla="*/ 332 w 812"/>
                      <a:gd name="T3" fmla="*/ 26 h 564"/>
                      <a:gd name="T4" fmla="*/ 320 w 812"/>
                      <a:gd name="T5" fmla="*/ 41 h 564"/>
                      <a:gd name="T6" fmla="*/ 309 w 812"/>
                      <a:gd name="T7" fmla="*/ 48 h 564"/>
                      <a:gd name="T8" fmla="*/ 271 w 812"/>
                      <a:gd name="T9" fmla="*/ 60 h 564"/>
                      <a:gd name="T10" fmla="*/ 270 w 812"/>
                      <a:gd name="T11" fmla="*/ 70 h 564"/>
                      <a:gd name="T12" fmla="*/ 258 w 812"/>
                      <a:gd name="T13" fmla="*/ 77 h 564"/>
                      <a:gd name="T14" fmla="*/ 265 w 812"/>
                      <a:gd name="T15" fmla="*/ 60 h 564"/>
                      <a:gd name="T16" fmla="*/ 246 w 812"/>
                      <a:gd name="T17" fmla="*/ 63 h 564"/>
                      <a:gd name="T18" fmla="*/ 238 w 812"/>
                      <a:gd name="T19" fmla="*/ 73 h 564"/>
                      <a:gd name="T20" fmla="*/ 255 w 812"/>
                      <a:gd name="T21" fmla="*/ 94 h 564"/>
                      <a:gd name="T22" fmla="*/ 254 w 812"/>
                      <a:gd name="T23" fmla="*/ 123 h 564"/>
                      <a:gd name="T24" fmla="*/ 232 w 812"/>
                      <a:gd name="T25" fmla="*/ 136 h 564"/>
                      <a:gd name="T26" fmla="*/ 223 w 812"/>
                      <a:gd name="T27" fmla="*/ 129 h 564"/>
                      <a:gd name="T28" fmla="*/ 206 w 812"/>
                      <a:gd name="T29" fmla="*/ 117 h 564"/>
                      <a:gd name="T30" fmla="*/ 197 w 812"/>
                      <a:gd name="T31" fmla="*/ 117 h 564"/>
                      <a:gd name="T32" fmla="*/ 192 w 812"/>
                      <a:gd name="T33" fmla="*/ 132 h 564"/>
                      <a:gd name="T34" fmla="*/ 214 w 812"/>
                      <a:gd name="T35" fmla="*/ 155 h 564"/>
                      <a:gd name="T36" fmla="*/ 218 w 812"/>
                      <a:gd name="T37" fmla="*/ 176 h 564"/>
                      <a:gd name="T38" fmla="*/ 225 w 812"/>
                      <a:gd name="T39" fmla="*/ 188 h 564"/>
                      <a:gd name="T40" fmla="*/ 210 w 812"/>
                      <a:gd name="T41" fmla="*/ 182 h 564"/>
                      <a:gd name="T42" fmla="*/ 201 w 812"/>
                      <a:gd name="T43" fmla="*/ 174 h 564"/>
                      <a:gd name="T44" fmla="*/ 180 w 812"/>
                      <a:gd name="T45" fmla="*/ 142 h 564"/>
                      <a:gd name="T46" fmla="*/ 182 w 812"/>
                      <a:gd name="T47" fmla="*/ 104 h 564"/>
                      <a:gd name="T48" fmla="*/ 180 w 812"/>
                      <a:gd name="T49" fmla="*/ 90 h 564"/>
                      <a:gd name="T50" fmla="*/ 176 w 812"/>
                      <a:gd name="T51" fmla="*/ 92 h 564"/>
                      <a:gd name="T52" fmla="*/ 165 w 812"/>
                      <a:gd name="T53" fmla="*/ 89 h 564"/>
                      <a:gd name="T54" fmla="*/ 154 w 812"/>
                      <a:gd name="T55" fmla="*/ 57 h 564"/>
                      <a:gd name="T56" fmla="*/ 141 w 812"/>
                      <a:gd name="T57" fmla="*/ 56 h 564"/>
                      <a:gd name="T58" fmla="*/ 123 w 812"/>
                      <a:gd name="T59" fmla="*/ 58 h 564"/>
                      <a:gd name="T60" fmla="*/ 103 w 812"/>
                      <a:gd name="T61" fmla="*/ 78 h 564"/>
                      <a:gd name="T62" fmla="*/ 84 w 812"/>
                      <a:gd name="T63" fmla="*/ 90 h 564"/>
                      <a:gd name="T64" fmla="*/ 79 w 812"/>
                      <a:gd name="T65" fmla="*/ 92 h 564"/>
                      <a:gd name="T66" fmla="*/ 68 w 812"/>
                      <a:gd name="T67" fmla="*/ 110 h 564"/>
                      <a:gd name="T68" fmla="*/ 65 w 812"/>
                      <a:gd name="T69" fmla="*/ 119 h 564"/>
                      <a:gd name="T70" fmla="*/ 55 w 812"/>
                      <a:gd name="T71" fmla="*/ 135 h 564"/>
                      <a:gd name="T72" fmla="*/ 40 w 812"/>
                      <a:gd name="T73" fmla="*/ 131 h 564"/>
                      <a:gd name="T74" fmla="*/ 28 w 812"/>
                      <a:gd name="T75" fmla="*/ 86 h 564"/>
                      <a:gd name="T76" fmla="*/ 31 w 812"/>
                      <a:gd name="T77" fmla="*/ 52 h 564"/>
                      <a:gd name="T78" fmla="*/ 19 w 812"/>
                      <a:gd name="T79" fmla="*/ 60 h 564"/>
                      <a:gd name="T80" fmla="*/ 9 w 812"/>
                      <a:gd name="T81" fmla="*/ 50 h 564"/>
                      <a:gd name="T82" fmla="*/ 10 w 812"/>
                      <a:gd name="T83" fmla="*/ 46 h 564"/>
                      <a:gd name="T84" fmla="*/ 0 w 812"/>
                      <a:gd name="T85" fmla="*/ 31 h 564"/>
                      <a:gd name="T86" fmla="*/ 341 w 812"/>
                      <a:gd name="T87" fmla="*/ 2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9" name="Freeform 53"/>
                  <p:cNvSpPr>
                    <a:spLocks/>
                  </p:cNvSpPr>
                  <p:nvPr/>
                </p:nvSpPr>
                <p:spPr bwMode="ltGray">
                  <a:xfrm>
                    <a:off x="1634" y="519"/>
                    <a:ext cx="19" cy="29"/>
                  </a:xfrm>
                  <a:custGeom>
                    <a:avLst/>
                    <a:gdLst>
                      <a:gd name="T0" fmla="*/ 3 w 43"/>
                      <a:gd name="T1" fmla="*/ 4 h 85"/>
                      <a:gd name="T2" fmla="*/ 8 w 43"/>
                      <a:gd name="T3" fmla="*/ 1 h 85"/>
                      <a:gd name="T4" fmla="*/ 16 w 43"/>
                      <a:gd name="T5" fmla="*/ 11 h 85"/>
                      <a:gd name="T6" fmla="*/ 8 w 43"/>
                      <a:gd name="T7" fmla="*/ 29 h 85"/>
                      <a:gd name="T8" fmla="*/ 0 w 43"/>
                      <a:gd name="T9" fmla="*/ 24 h 85"/>
                      <a:gd name="T10" fmla="*/ 3 w 43"/>
                      <a:gd name="T11" fmla="*/ 4 h 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0" name="Freeform 54"/>
                  <p:cNvSpPr>
                    <a:spLocks/>
                  </p:cNvSpPr>
                  <p:nvPr/>
                </p:nvSpPr>
                <p:spPr bwMode="ltGray">
                  <a:xfrm>
                    <a:off x="1900" y="421"/>
                    <a:ext cx="18" cy="24"/>
                  </a:xfrm>
                  <a:custGeom>
                    <a:avLst/>
                    <a:gdLst>
                      <a:gd name="T0" fmla="*/ 5 w 44"/>
                      <a:gd name="T1" fmla="*/ 9 h 74"/>
                      <a:gd name="T2" fmla="*/ 12 w 44"/>
                      <a:gd name="T3" fmla="*/ 1 h 74"/>
                      <a:gd name="T4" fmla="*/ 18 w 44"/>
                      <a:gd name="T5" fmla="*/ 1 h 74"/>
                      <a:gd name="T6" fmla="*/ 16 w 44"/>
                      <a:gd name="T7" fmla="*/ 8 h 74"/>
                      <a:gd name="T8" fmla="*/ 5 w 44"/>
                      <a:gd name="T9" fmla="*/ 24 h 74"/>
                      <a:gd name="T10" fmla="*/ 3 w 44"/>
                      <a:gd name="T11" fmla="*/ 19 h 74"/>
                      <a:gd name="T12" fmla="*/ 1 w 44"/>
                      <a:gd name="T13" fmla="*/ 12 h 74"/>
                      <a:gd name="T14" fmla="*/ 5 w 44"/>
                      <a:gd name="T15" fmla="*/ 9 h 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1" name="Freeform 55"/>
                  <p:cNvSpPr>
                    <a:spLocks/>
                  </p:cNvSpPr>
                  <p:nvPr/>
                </p:nvSpPr>
                <p:spPr bwMode="ltGray">
                  <a:xfrm>
                    <a:off x="1951" y="409"/>
                    <a:ext cx="9" cy="10"/>
                  </a:xfrm>
                  <a:custGeom>
                    <a:avLst/>
                    <a:gdLst>
                      <a:gd name="T0" fmla="*/ 3 w 20"/>
                      <a:gd name="T1" fmla="*/ 5 h 30"/>
                      <a:gd name="T2" fmla="*/ 2 w 20"/>
                      <a:gd name="T3" fmla="*/ 10 h 30"/>
                      <a:gd name="T4" fmla="*/ 3 w 20"/>
                      <a:gd name="T5" fmla="*/ 5 h 30"/>
                      <a:gd name="T6" fmla="*/ 0 60000 65536"/>
                      <a:gd name="T7" fmla="*/ 0 60000 65536"/>
                      <a:gd name="T8" fmla="*/ 0 60000 65536"/>
                    </a:gdLst>
                    <a:ahLst/>
                    <a:cxnLst>
                      <a:cxn ang="T6">
                        <a:pos x="T0" y="T1"/>
                      </a:cxn>
                      <a:cxn ang="T7">
                        <a:pos x="T2" y="T3"/>
                      </a:cxn>
                      <a:cxn ang="T8">
                        <a:pos x="T4" y="T5"/>
                      </a:cxn>
                    </a:cxnLst>
                    <a:rect l="0" t="0" r="r" b="b"/>
                    <a:pathLst>
                      <a:path w="20" h="30">
                        <a:moveTo>
                          <a:pt x="7" y="16"/>
                        </a:moveTo>
                        <a:cubicBezTo>
                          <a:pt x="18" y="0"/>
                          <a:pt x="20" y="20"/>
                          <a:pt x="5" y="30"/>
                        </a:cubicBezTo>
                        <a:cubicBezTo>
                          <a:pt x="0" y="23"/>
                          <a:pt x="1" y="22"/>
                          <a:pt x="7"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2" name="Freeform 56"/>
                  <p:cNvSpPr>
                    <a:spLocks/>
                  </p:cNvSpPr>
                  <p:nvPr/>
                </p:nvSpPr>
                <p:spPr bwMode="ltGray">
                  <a:xfrm>
                    <a:off x="1021" y="314"/>
                    <a:ext cx="433" cy="354"/>
                  </a:xfrm>
                  <a:custGeom>
                    <a:avLst/>
                    <a:gdLst>
                      <a:gd name="T0" fmla="*/ 305 w 682"/>
                      <a:gd name="T1" fmla="*/ 295 h 557"/>
                      <a:gd name="T2" fmla="*/ 309 w 682"/>
                      <a:gd name="T3" fmla="*/ 287 h 557"/>
                      <a:gd name="T4" fmla="*/ 317 w 682"/>
                      <a:gd name="T5" fmla="*/ 262 h 557"/>
                      <a:gd name="T6" fmla="*/ 196 w 682"/>
                      <a:gd name="T7" fmla="*/ 182 h 557"/>
                      <a:gd name="T8" fmla="*/ 179 w 682"/>
                      <a:gd name="T9" fmla="*/ 220 h 557"/>
                      <a:gd name="T10" fmla="*/ 192 w 682"/>
                      <a:gd name="T11" fmla="*/ 353 h 557"/>
                      <a:gd name="T12" fmla="*/ 179 w 682"/>
                      <a:gd name="T13" fmla="*/ 314 h 557"/>
                      <a:gd name="T14" fmla="*/ 154 w 682"/>
                      <a:gd name="T15" fmla="*/ 279 h 557"/>
                      <a:gd name="T16" fmla="*/ 156 w 682"/>
                      <a:gd name="T17" fmla="*/ 262 h 557"/>
                      <a:gd name="T18" fmla="*/ 157 w 682"/>
                      <a:gd name="T19" fmla="*/ 250 h 557"/>
                      <a:gd name="T20" fmla="*/ 140 w 682"/>
                      <a:gd name="T21" fmla="*/ 238 h 557"/>
                      <a:gd name="T22" fmla="*/ 123 w 682"/>
                      <a:gd name="T23" fmla="*/ 220 h 557"/>
                      <a:gd name="T24" fmla="*/ 94 w 682"/>
                      <a:gd name="T25" fmla="*/ 225 h 557"/>
                      <a:gd name="T26" fmla="*/ 80 w 682"/>
                      <a:gd name="T27" fmla="*/ 232 h 557"/>
                      <a:gd name="T28" fmla="*/ 50 w 682"/>
                      <a:gd name="T29" fmla="*/ 232 h 557"/>
                      <a:gd name="T30" fmla="*/ 14 w 682"/>
                      <a:gd name="T31" fmla="*/ 198 h 557"/>
                      <a:gd name="T32" fmla="*/ 7 w 682"/>
                      <a:gd name="T33" fmla="*/ 187 h 557"/>
                      <a:gd name="T34" fmla="*/ 0 w 682"/>
                      <a:gd name="T35" fmla="*/ 168 h 557"/>
                      <a:gd name="T36" fmla="*/ 15 w 682"/>
                      <a:gd name="T37" fmla="*/ 135 h 557"/>
                      <a:gd name="T38" fmla="*/ 20 w 682"/>
                      <a:gd name="T39" fmla="*/ 115 h 557"/>
                      <a:gd name="T40" fmla="*/ 32 w 682"/>
                      <a:gd name="T41" fmla="*/ 91 h 557"/>
                      <a:gd name="T42" fmla="*/ 51 w 682"/>
                      <a:gd name="T43" fmla="*/ 74 h 557"/>
                      <a:gd name="T44" fmla="*/ 106 w 682"/>
                      <a:gd name="T45" fmla="*/ 43 h 557"/>
                      <a:gd name="T46" fmla="*/ 140 w 682"/>
                      <a:gd name="T47" fmla="*/ 19 h 557"/>
                      <a:gd name="T48" fmla="*/ 164 w 682"/>
                      <a:gd name="T49" fmla="*/ 4 h 557"/>
                      <a:gd name="T50" fmla="*/ 230 w 682"/>
                      <a:gd name="T51" fmla="*/ 1 h 557"/>
                      <a:gd name="T52" fmla="*/ 253 w 682"/>
                      <a:gd name="T53" fmla="*/ 0 h 557"/>
                      <a:gd name="T54" fmla="*/ 244 w 682"/>
                      <a:gd name="T55" fmla="*/ 22 h 557"/>
                      <a:gd name="T56" fmla="*/ 281 w 682"/>
                      <a:gd name="T57" fmla="*/ 53 h 557"/>
                      <a:gd name="T58" fmla="*/ 316 w 682"/>
                      <a:gd name="T59" fmla="*/ 47 h 557"/>
                      <a:gd name="T60" fmla="*/ 336 w 682"/>
                      <a:gd name="T61" fmla="*/ 52 h 557"/>
                      <a:gd name="T62" fmla="*/ 355 w 682"/>
                      <a:gd name="T63" fmla="*/ 62 h 557"/>
                      <a:gd name="T64" fmla="*/ 363 w 682"/>
                      <a:gd name="T65" fmla="*/ 119 h 557"/>
                      <a:gd name="T66" fmla="*/ 363 w 682"/>
                      <a:gd name="T67" fmla="*/ 153 h 557"/>
                      <a:gd name="T68" fmla="*/ 380 w 682"/>
                      <a:gd name="T69" fmla="*/ 180 h 557"/>
                      <a:gd name="T70" fmla="*/ 410 w 682"/>
                      <a:gd name="T71" fmla="*/ 191 h 557"/>
                      <a:gd name="T72" fmla="*/ 432 w 682"/>
                      <a:gd name="T73" fmla="*/ 187 h 557"/>
                      <a:gd name="T74" fmla="*/ 422 w 682"/>
                      <a:gd name="T75" fmla="*/ 216 h 557"/>
                      <a:gd name="T76" fmla="*/ 380 w 682"/>
                      <a:gd name="T77" fmla="*/ 259 h 557"/>
                      <a:gd name="T78" fmla="*/ 348 w 682"/>
                      <a:gd name="T79" fmla="*/ 308 h 557"/>
                      <a:gd name="T80" fmla="*/ 353 w 682"/>
                      <a:gd name="T81" fmla="*/ 323 h 557"/>
                      <a:gd name="T82" fmla="*/ 276 w 682"/>
                      <a:gd name="T83" fmla="*/ 353 h 55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3" name="Freeform 57"/>
                  <p:cNvSpPr>
                    <a:spLocks/>
                  </p:cNvSpPr>
                  <p:nvPr/>
                </p:nvSpPr>
                <p:spPr bwMode="ltGray">
                  <a:xfrm>
                    <a:off x="1189" y="447"/>
                    <a:ext cx="163" cy="221"/>
                  </a:xfrm>
                  <a:custGeom>
                    <a:avLst/>
                    <a:gdLst>
                      <a:gd name="T0" fmla="*/ 154 w 257"/>
                      <a:gd name="T1" fmla="*/ 221 h 347"/>
                      <a:gd name="T2" fmla="*/ 148 w 257"/>
                      <a:gd name="T3" fmla="*/ 192 h 347"/>
                      <a:gd name="T4" fmla="*/ 138 w 257"/>
                      <a:gd name="T5" fmla="*/ 183 h 347"/>
                      <a:gd name="T6" fmla="*/ 136 w 257"/>
                      <a:gd name="T7" fmla="*/ 171 h 347"/>
                      <a:gd name="T8" fmla="*/ 133 w 257"/>
                      <a:gd name="T9" fmla="*/ 162 h 347"/>
                      <a:gd name="T10" fmla="*/ 133 w 257"/>
                      <a:gd name="T11" fmla="*/ 146 h 347"/>
                      <a:gd name="T12" fmla="*/ 131 w 257"/>
                      <a:gd name="T13" fmla="*/ 136 h 347"/>
                      <a:gd name="T14" fmla="*/ 145 w 257"/>
                      <a:gd name="T15" fmla="*/ 129 h 347"/>
                      <a:gd name="T16" fmla="*/ 163 w 257"/>
                      <a:gd name="T17" fmla="*/ 125 h 347"/>
                      <a:gd name="T18" fmla="*/ 163 w 257"/>
                      <a:gd name="T19" fmla="*/ 87 h 347"/>
                      <a:gd name="T20" fmla="*/ 34 w 257"/>
                      <a:gd name="T21" fmla="*/ 61 h 347"/>
                      <a:gd name="T22" fmla="*/ 20 w 257"/>
                      <a:gd name="T23" fmla="*/ 62 h 347"/>
                      <a:gd name="T24" fmla="*/ 10 w 257"/>
                      <a:gd name="T25" fmla="*/ 65 h 347"/>
                      <a:gd name="T26" fmla="*/ 0 w 257"/>
                      <a:gd name="T27" fmla="*/ 95 h 347"/>
                      <a:gd name="T28" fmla="*/ 59 w 257"/>
                      <a:gd name="T29" fmla="*/ 220 h 347"/>
                      <a:gd name="T30" fmla="*/ 154 w 257"/>
                      <a:gd name="T31" fmla="*/ 221 h 3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4" name="Freeform 58"/>
                  <p:cNvSpPr>
                    <a:spLocks/>
                  </p:cNvSpPr>
                  <p:nvPr/>
                </p:nvSpPr>
                <p:spPr bwMode="ltGray">
                  <a:xfrm>
                    <a:off x="1476" y="611"/>
                    <a:ext cx="7" cy="12"/>
                  </a:xfrm>
                  <a:custGeom>
                    <a:avLst/>
                    <a:gdLst>
                      <a:gd name="T0" fmla="*/ 3 w 19"/>
                      <a:gd name="T1" fmla="*/ 8 h 37"/>
                      <a:gd name="T2" fmla="*/ 7 w 19"/>
                      <a:gd name="T3" fmla="*/ 7 h 37"/>
                      <a:gd name="T4" fmla="*/ 3 w 19"/>
                      <a:gd name="T5" fmla="*/ 8 h 37"/>
                      <a:gd name="T6" fmla="*/ 0 60000 65536"/>
                      <a:gd name="T7" fmla="*/ 0 60000 65536"/>
                      <a:gd name="T8" fmla="*/ 0 60000 65536"/>
                    </a:gdLst>
                    <a:ahLst/>
                    <a:cxnLst>
                      <a:cxn ang="T6">
                        <a:pos x="T0" y="T1"/>
                      </a:cxn>
                      <a:cxn ang="T7">
                        <a:pos x="T2" y="T3"/>
                      </a:cxn>
                      <a:cxn ang="T8">
                        <a:pos x="T4" y="T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5" name="Freeform 59"/>
                  <p:cNvSpPr>
                    <a:spLocks/>
                  </p:cNvSpPr>
                  <p:nvPr/>
                </p:nvSpPr>
                <p:spPr bwMode="ltGray">
                  <a:xfrm>
                    <a:off x="1467" y="497"/>
                    <a:ext cx="9" cy="7"/>
                  </a:xfrm>
                  <a:custGeom>
                    <a:avLst/>
                    <a:gdLst>
                      <a:gd name="T0" fmla="*/ 5 w 22"/>
                      <a:gd name="T1" fmla="*/ 4 h 20"/>
                      <a:gd name="T2" fmla="*/ 7 w 22"/>
                      <a:gd name="T3" fmla="*/ 0 h 20"/>
                      <a:gd name="T4" fmla="*/ 8 w 22"/>
                      <a:gd name="T5" fmla="*/ 4 h 20"/>
                      <a:gd name="T6" fmla="*/ 3 w 22"/>
                      <a:gd name="T7" fmla="*/ 7 h 20"/>
                      <a:gd name="T8" fmla="*/ 5 w 22"/>
                      <a:gd name="T9" fmla="*/ 4 h 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6" name="Freeform 60"/>
                  <p:cNvSpPr>
                    <a:spLocks/>
                  </p:cNvSpPr>
                  <p:nvPr/>
                </p:nvSpPr>
                <p:spPr bwMode="ltGray">
                  <a:xfrm>
                    <a:off x="1072" y="357"/>
                    <a:ext cx="25" cy="10"/>
                  </a:xfrm>
                  <a:custGeom>
                    <a:avLst/>
                    <a:gdLst>
                      <a:gd name="T0" fmla="*/ 11 w 57"/>
                      <a:gd name="T1" fmla="*/ 6 h 30"/>
                      <a:gd name="T2" fmla="*/ 14 w 57"/>
                      <a:gd name="T3" fmla="*/ 2 h 30"/>
                      <a:gd name="T4" fmla="*/ 16 w 57"/>
                      <a:gd name="T5" fmla="*/ 10 h 30"/>
                      <a:gd name="T6" fmla="*/ 11 w 57"/>
                      <a:gd name="T7" fmla="*/ 6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7" name="Freeform 61"/>
                  <p:cNvSpPr>
                    <a:spLocks/>
                  </p:cNvSpPr>
                  <p:nvPr/>
                </p:nvSpPr>
                <p:spPr bwMode="ltGray">
                  <a:xfrm>
                    <a:off x="1374" y="265"/>
                    <a:ext cx="295" cy="233"/>
                  </a:xfrm>
                  <a:custGeom>
                    <a:avLst/>
                    <a:gdLst>
                      <a:gd name="T0" fmla="*/ 201 w 693"/>
                      <a:gd name="T1" fmla="*/ 155 h 696"/>
                      <a:gd name="T2" fmla="*/ 167 w 693"/>
                      <a:gd name="T3" fmla="*/ 151 h 696"/>
                      <a:gd name="T4" fmla="*/ 138 w 693"/>
                      <a:gd name="T5" fmla="*/ 138 h 696"/>
                      <a:gd name="T6" fmla="*/ 113 w 693"/>
                      <a:gd name="T7" fmla="*/ 134 h 696"/>
                      <a:gd name="T8" fmla="*/ 101 w 693"/>
                      <a:gd name="T9" fmla="*/ 139 h 696"/>
                      <a:gd name="T10" fmla="*/ 111 w 693"/>
                      <a:gd name="T11" fmla="*/ 143 h 696"/>
                      <a:gd name="T12" fmla="*/ 125 w 693"/>
                      <a:gd name="T13" fmla="*/ 157 h 696"/>
                      <a:gd name="T14" fmla="*/ 137 w 693"/>
                      <a:gd name="T15" fmla="*/ 159 h 696"/>
                      <a:gd name="T16" fmla="*/ 142 w 693"/>
                      <a:gd name="T17" fmla="*/ 179 h 696"/>
                      <a:gd name="T18" fmla="*/ 133 w 693"/>
                      <a:gd name="T19" fmla="*/ 185 h 696"/>
                      <a:gd name="T20" fmla="*/ 111 w 693"/>
                      <a:gd name="T21" fmla="*/ 206 h 696"/>
                      <a:gd name="T22" fmla="*/ 96 w 693"/>
                      <a:gd name="T23" fmla="*/ 210 h 696"/>
                      <a:gd name="T24" fmla="*/ 41 w 693"/>
                      <a:gd name="T25" fmla="*/ 233 h 696"/>
                      <a:gd name="T26" fmla="*/ 33 w 693"/>
                      <a:gd name="T27" fmla="*/ 206 h 696"/>
                      <a:gd name="T28" fmla="*/ 19 w 693"/>
                      <a:gd name="T29" fmla="*/ 175 h 696"/>
                      <a:gd name="T30" fmla="*/ 14 w 693"/>
                      <a:gd name="T31" fmla="*/ 150 h 696"/>
                      <a:gd name="T32" fmla="*/ 23 w 693"/>
                      <a:gd name="T33" fmla="*/ 115 h 696"/>
                      <a:gd name="T34" fmla="*/ 7 w 693"/>
                      <a:gd name="T35" fmla="*/ 131 h 696"/>
                      <a:gd name="T36" fmla="*/ 34 w 693"/>
                      <a:gd name="T37" fmla="*/ 94 h 696"/>
                      <a:gd name="T38" fmla="*/ 48 w 693"/>
                      <a:gd name="T39" fmla="*/ 68 h 696"/>
                      <a:gd name="T40" fmla="*/ 16 w 693"/>
                      <a:gd name="T41" fmla="*/ 68 h 696"/>
                      <a:gd name="T42" fmla="*/ 0 w 693"/>
                      <a:gd name="T43" fmla="*/ 66 h 696"/>
                      <a:gd name="T44" fmla="*/ 11 w 693"/>
                      <a:gd name="T45" fmla="*/ 47 h 696"/>
                      <a:gd name="T46" fmla="*/ 41 w 693"/>
                      <a:gd name="T47" fmla="*/ 37 h 696"/>
                      <a:gd name="T48" fmla="*/ 94 w 693"/>
                      <a:gd name="T49" fmla="*/ 42 h 696"/>
                      <a:gd name="T50" fmla="*/ 97 w 693"/>
                      <a:gd name="T51" fmla="*/ 21 h 696"/>
                      <a:gd name="T52" fmla="*/ 111 w 693"/>
                      <a:gd name="T53" fmla="*/ 0 h 696"/>
                      <a:gd name="T54" fmla="*/ 152 w 693"/>
                      <a:gd name="T55" fmla="*/ 15 h 696"/>
                      <a:gd name="T56" fmla="*/ 140 w 693"/>
                      <a:gd name="T57" fmla="*/ 29 h 696"/>
                      <a:gd name="T58" fmla="*/ 128 w 693"/>
                      <a:gd name="T59" fmla="*/ 59 h 696"/>
                      <a:gd name="T60" fmla="*/ 154 w 693"/>
                      <a:gd name="T61" fmla="*/ 64 h 696"/>
                      <a:gd name="T62" fmla="*/ 159 w 693"/>
                      <a:gd name="T63" fmla="*/ 46 h 696"/>
                      <a:gd name="T64" fmla="*/ 178 w 693"/>
                      <a:gd name="T65" fmla="*/ 31 h 696"/>
                      <a:gd name="T66" fmla="*/ 212 w 693"/>
                      <a:gd name="T67" fmla="*/ 29 h 696"/>
                      <a:gd name="T68" fmla="*/ 225 w 693"/>
                      <a:gd name="T69" fmla="*/ 17 h 696"/>
                      <a:gd name="T70" fmla="*/ 230 w 693"/>
                      <a:gd name="T71" fmla="*/ 154 h 69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8" name="Freeform 62"/>
                  <p:cNvSpPr>
                    <a:spLocks/>
                  </p:cNvSpPr>
                  <p:nvPr/>
                </p:nvSpPr>
                <p:spPr bwMode="ltGray">
                  <a:xfrm>
                    <a:off x="1173" y="247"/>
                    <a:ext cx="591" cy="95"/>
                  </a:xfrm>
                  <a:custGeom>
                    <a:avLst/>
                    <a:gdLst>
                      <a:gd name="T0" fmla="*/ 524 w 931"/>
                      <a:gd name="T1" fmla="*/ 0 h 149"/>
                      <a:gd name="T2" fmla="*/ 91 w 931"/>
                      <a:gd name="T3" fmla="*/ 18 h 149"/>
                      <a:gd name="T4" fmla="*/ 58 w 931"/>
                      <a:gd name="T5" fmla="*/ 27 h 149"/>
                      <a:gd name="T6" fmla="*/ 39 w 931"/>
                      <a:gd name="T7" fmla="*/ 27 h 149"/>
                      <a:gd name="T8" fmla="*/ 14 w 931"/>
                      <a:gd name="T9" fmla="*/ 49 h 149"/>
                      <a:gd name="T10" fmla="*/ 0 w 931"/>
                      <a:gd name="T11" fmla="*/ 67 h 149"/>
                      <a:gd name="T12" fmla="*/ 37 w 931"/>
                      <a:gd name="T13" fmla="*/ 73 h 149"/>
                      <a:gd name="T14" fmla="*/ 62 w 931"/>
                      <a:gd name="T15" fmla="*/ 61 h 149"/>
                      <a:gd name="T16" fmla="*/ 69 w 931"/>
                      <a:gd name="T17" fmla="*/ 54 h 149"/>
                      <a:gd name="T18" fmla="*/ 106 w 931"/>
                      <a:gd name="T19" fmla="*/ 33 h 149"/>
                      <a:gd name="T20" fmla="*/ 136 w 931"/>
                      <a:gd name="T21" fmla="*/ 29 h 149"/>
                      <a:gd name="T22" fmla="*/ 150 w 931"/>
                      <a:gd name="T23" fmla="*/ 60 h 149"/>
                      <a:gd name="T24" fmla="*/ 119 w 931"/>
                      <a:gd name="T25" fmla="*/ 69 h 149"/>
                      <a:gd name="T26" fmla="*/ 147 w 931"/>
                      <a:gd name="T27" fmla="*/ 72 h 149"/>
                      <a:gd name="T28" fmla="*/ 159 w 931"/>
                      <a:gd name="T29" fmla="*/ 57 h 149"/>
                      <a:gd name="T30" fmla="*/ 169 w 931"/>
                      <a:gd name="T31" fmla="*/ 59 h 149"/>
                      <a:gd name="T32" fmla="*/ 161 w 931"/>
                      <a:gd name="T33" fmla="*/ 34 h 149"/>
                      <a:gd name="T34" fmla="*/ 169 w 931"/>
                      <a:gd name="T35" fmla="*/ 28 h 149"/>
                      <a:gd name="T36" fmla="*/ 176 w 931"/>
                      <a:gd name="T37" fmla="*/ 56 h 149"/>
                      <a:gd name="T38" fmla="*/ 169 w 931"/>
                      <a:gd name="T39" fmla="*/ 72 h 149"/>
                      <a:gd name="T40" fmla="*/ 188 w 931"/>
                      <a:gd name="T41" fmla="*/ 83 h 149"/>
                      <a:gd name="T42" fmla="*/ 190 w 931"/>
                      <a:gd name="T43" fmla="*/ 59 h 149"/>
                      <a:gd name="T44" fmla="*/ 210 w 931"/>
                      <a:gd name="T45" fmla="*/ 66 h 149"/>
                      <a:gd name="T46" fmla="*/ 242 w 931"/>
                      <a:gd name="T47" fmla="*/ 47 h 149"/>
                      <a:gd name="T48" fmla="*/ 260 w 931"/>
                      <a:gd name="T49" fmla="*/ 32 h 149"/>
                      <a:gd name="T50" fmla="*/ 279 w 931"/>
                      <a:gd name="T51" fmla="*/ 36 h 149"/>
                      <a:gd name="T52" fmla="*/ 289 w 931"/>
                      <a:gd name="T53" fmla="*/ 32 h 149"/>
                      <a:gd name="T54" fmla="*/ 274 w 931"/>
                      <a:gd name="T55" fmla="*/ 28 h 149"/>
                      <a:gd name="T56" fmla="*/ 301 w 931"/>
                      <a:gd name="T57" fmla="*/ 22 h 149"/>
                      <a:gd name="T58" fmla="*/ 345 w 931"/>
                      <a:gd name="T59" fmla="*/ 34 h 149"/>
                      <a:gd name="T60" fmla="*/ 369 w 931"/>
                      <a:gd name="T61" fmla="*/ 27 h 149"/>
                      <a:gd name="T62" fmla="*/ 371 w 931"/>
                      <a:gd name="T63" fmla="*/ 40 h 149"/>
                      <a:gd name="T64" fmla="*/ 361 w 931"/>
                      <a:gd name="T65" fmla="*/ 64 h 149"/>
                      <a:gd name="T66" fmla="*/ 388 w 931"/>
                      <a:gd name="T67" fmla="*/ 56 h 149"/>
                      <a:gd name="T68" fmla="*/ 396 w 931"/>
                      <a:gd name="T69" fmla="*/ 51 h 149"/>
                      <a:gd name="T70" fmla="*/ 411 w 931"/>
                      <a:gd name="T71" fmla="*/ 39 h 149"/>
                      <a:gd name="T72" fmla="*/ 504 w 931"/>
                      <a:gd name="T73" fmla="*/ 54 h 14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9" name="Freeform 63"/>
                  <p:cNvSpPr>
                    <a:spLocks/>
                  </p:cNvSpPr>
                  <p:nvPr/>
                </p:nvSpPr>
                <p:spPr bwMode="ltGray">
                  <a:xfrm>
                    <a:off x="1293" y="282"/>
                    <a:ext cx="13" cy="10"/>
                  </a:xfrm>
                  <a:custGeom>
                    <a:avLst/>
                    <a:gdLst>
                      <a:gd name="T0" fmla="*/ 1 w 31"/>
                      <a:gd name="T1" fmla="*/ 9 h 30"/>
                      <a:gd name="T2" fmla="*/ 13 w 31"/>
                      <a:gd name="T3" fmla="*/ 0 h 30"/>
                      <a:gd name="T4" fmla="*/ 8 w 31"/>
                      <a:gd name="T5" fmla="*/ 8 h 30"/>
                      <a:gd name="T6" fmla="*/ 1 w 31"/>
                      <a:gd name="T7" fmla="*/ 9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80" name="Freeform 64"/>
                  <p:cNvSpPr>
                    <a:spLocks/>
                  </p:cNvSpPr>
                  <p:nvPr/>
                </p:nvSpPr>
                <p:spPr bwMode="ltGray">
                  <a:xfrm>
                    <a:off x="1278" y="296"/>
                    <a:ext cx="19" cy="11"/>
                  </a:xfrm>
                  <a:custGeom>
                    <a:avLst/>
                    <a:gdLst>
                      <a:gd name="T0" fmla="*/ 3 w 44"/>
                      <a:gd name="T1" fmla="*/ 11 h 32"/>
                      <a:gd name="T2" fmla="*/ 10 w 44"/>
                      <a:gd name="T3" fmla="*/ 0 h 32"/>
                      <a:gd name="T4" fmla="*/ 16 w 44"/>
                      <a:gd name="T5" fmla="*/ 1 h 32"/>
                      <a:gd name="T6" fmla="*/ 3 w 44"/>
                      <a:gd name="T7" fmla="*/ 11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81" name="Freeform 65"/>
                  <p:cNvSpPr>
                    <a:spLocks/>
                  </p:cNvSpPr>
                  <p:nvPr/>
                </p:nvSpPr>
                <p:spPr bwMode="ltGray">
                  <a:xfrm>
                    <a:off x="1340" y="337"/>
                    <a:ext cx="32" cy="6"/>
                  </a:xfrm>
                  <a:custGeom>
                    <a:avLst/>
                    <a:gdLst>
                      <a:gd name="T0" fmla="*/ 16 w 76"/>
                      <a:gd name="T1" fmla="*/ 6 h 18"/>
                      <a:gd name="T2" fmla="*/ 11 w 76"/>
                      <a:gd name="T3" fmla="*/ 1 h 18"/>
                      <a:gd name="T4" fmla="*/ 16 w 76"/>
                      <a:gd name="T5" fmla="*/ 6 h 18"/>
                      <a:gd name="T6" fmla="*/ 0 60000 65536"/>
                      <a:gd name="T7" fmla="*/ 0 60000 65536"/>
                      <a:gd name="T8" fmla="*/ 0 60000 65536"/>
                    </a:gdLst>
                    <a:ahLst/>
                    <a:cxnLst>
                      <a:cxn ang="T6">
                        <a:pos x="T0" y="T1"/>
                      </a:cxn>
                      <a:cxn ang="T7">
                        <a:pos x="T2" y="T3"/>
                      </a:cxn>
                      <a:cxn ang="T8">
                        <a:pos x="T4" y="T5"/>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82" name="Freeform 66"/>
                  <p:cNvSpPr>
                    <a:spLocks/>
                  </p:cNvSpPr>
                  <p:nvPr/>
                </p:nvSpPr>
                <p:spPr bwMode="ltGray">
                  <a:xfrm>
                    <a:off x="1395" y="336"/>
                    <a:ext cx="18" cy="15"/>
                  </a:xfrm>
                  <a:custGeom>
                    <a:avLst/>
                    <a:gdLst>
                      <a:gd name="T0" fmla="*/ 0 w 42"/>
                      <a:gd name="T1" fmla="*/ 7 h 44"/>
                      <a:gd name="T2" fmla="*/ 5 w 42"/>
                      <a:gd name="T3" fmla="*/ 3 h 44"/>
                      <a:gd name="T4" fmla="*/ 0 w 42"/>
                      <a:gd name="T5" fmla="*/ 7 h 44"/>
                      <a:gd name="T6" fmla="*/ 0 60000 65536"/>
                      <a:gd name="T7" fmla="*/ 0 60000 65536"/>
                      <a:gd name="T8" fmla="*/ 0 60000 65536"/>
                    </a:gdLst>
                    <a:ahLst/>
                    <a:cxnLst>
                      <a:cxn ang="T6">
                        <a:pos x="T0" y="T1"/>
                      </a:cxn>
                      <a:cxn ang="T7">
                        <a:pos x="T2" y="T3"/>
                      </a:cxn>
                      <a:cxn ang="T8">
                        <a:pos x="T4" y="T5"/>
                      </a:cxn>
                    </a:cxnLst>
                    <a:rect l="0" t="0" r="r" b="b"/>
                    <a:pathLst>
                      <a:path w="42" h="44">
                        <a:moveTo>
                          <a:pt x="0" y="21"/>
                        </a:moveTo>
                        <a:cubicBezTo>
                          <a:pt x="4" y="17"/>
                          <a:pt x="7" y="11"/>
                          <a:pt x="12" y="9"/>
                        </a:cubicBezTo>
                        <a:cubicBezTo>
                          <a:pt x="42" y="0"/>
                          <a:pt x="23" y="44"/>
                          <a:pt x="0" y="2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83" name="Freeform 67"/>
                  <p:cNvSpPr>
                    <a:spLocks/>
                  </p:cNvSpPr>
                  <p:nvPr/>
                </p:nvSpPr>
                <p:spPr bwMode="ltGray">
                  <a:xfrm>
                    <a:off x="1248" y="295"/>
                    <a:ext cx="14" cy="10"/>
                  </a:xfrm>
                  <a:custGeom>
                    <a:avLst/>
                    <a:gdLst>
                      <a:gd name="T0" fmla="*/ 3 w 31"/>
                      <a:gd name="T1" fmla="*/ 7 h 30"/>
                      <a:gd name="T2" fmla="*/ 14 w 31"/>
                      <a:gd name="T3" fmla="*/ 3 h 30"/>
                      <a:gd name="T4" fmla="*/ 3 w 31"/>
                      <a:gd name="T5" fmla="*/ 7 h 30"/>
                      <a:gd name="T6" fmla="*/ 0 60000 65536"/>
                      <a:gd name="T7" fmla="*/ 0 60000 65536"/>
                      <a:gd name="T8" fmla="*/ 0 60000 65536"/>
                    </a:gdLst>
                    <a:ahLst/>
                    <a:cxnLst>
                      <a:cxn ang="T6">
                        <a:pos x="T0" y="T1"/>
                      </a:cxn>
                      <a:cxn ang="T7">
                        <a:pos x="T2" y="T3"/>
                      </a:cxn>
                      <a:cxn ang="T8">
                        <a:pos x="T4" y="T5"/>
                      </a:cxn>
                    </a:cxnLst>
                    <a:rect l="0" t="0" r="r" b="b"/>
                    <a:pathLst>
                      <a:path w="31" h="30">
                        <a:moveTo>
                          <a:pt x="7" y="22"/>
                        </a:moveTo>
                        <a:cubicBezTo>
                          <a:pt x="0" y="0"/>
                          <a:pt x="15" y="6"/>
                          <a:pt x="31" y="10"/>
                        </a:cubicBezTo>
                        <a:cubicBezTo>
                          <a:pt x="14" y="16"/>
                          <a:pt x="15" y="30"/>
                          <a:pt x="7" y="2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85" name="Group 68"/>
                <p:cNvGrpSpPr>
                  <a:grpSpLocks/>
                </p:cNvGrpSpPr>
                <p:nvPr/>
              </p:nvGrpSpPr>
              <p:grpSpPr bwMode="auto">
                <a:xfrm>
                  <a:off x="3709" y="240"/>
                  <a:ext cx="1139" cy="429"/>
                  <a:chOff x="3709" y="240"/>
                  <a:chExt cx="1139" cy="429"/>
                </a:xfrm>
              </p:grpSpPr>
              <p:sp>
                <p:nvSpPr>
                  <p:cNvPr id="1086" name="Freeform 69"/>
                  <p:cNvSpPr>
                    <a:spLocks/>
                  </p:cNvSpPr>
                  <p:nvPr/>
                </p:nvSpPr>
                <p:spPr bwMode="ltGray">
                  <a:xfrm>
                    <a:off x="4808" y="616"/>
                    <a:ext cx="13" cy="14"/>
                  </a:xfrm>
                  <a:custGeom>
                    <a:avLst/>
                    <a:gdLst>
                      <a:gd name="T0" fmla="*/ 7 w 30"/>
                      <a:gd name="T1" fmla="*/ 11 h 42"/>
                      <a:gd name="T2" fmla="*/ 3 w 30"/>
                      <a:gd name="T3" fmla="*/ 7 h 42"/>
                      <a:gd name="T4" fmla="*/ 0 w 30"/>
                      <a:gd name="T5" fmla="*/ 3 h 42"/>
                      <a:gd name="T6" fmla="*/ 7 w 30"/>
                      <a:gd name="T7" fmla="*/ 1 h 42"/>
                      <a:gd name="T8" fmla="*/ 13 w 30"/>
                      <a:gd name="T9" fmla="*/ 8 h 42"/>
                      <a:gd name="T10" fmla="*/ 12 w 30"/>
                      <a:gd name="T11" fmla="*/ 10 h 42"/>
                      <a:gd name="T12" fmla="*/ 7 w 30"/>
                      <a:gd name="T13" fmla="*/ 11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87" name="Freeform 70"/>
                  <p:cNvSpPr>
                    <a:spLocks/>
                  </p:cNvSpPr>
                  <p:nvPr/>
                </p:nvSpPr>
                <p:spPr bwMode="ltGray">
                  <a:xfrm>
                    <a:off x="4655" y="629"/>
                    <a:ext cx="11" cy="5"/>
                  </a:xfrm>
                  <a:custGeom>
                    <a:avLst/>
                    <a:gdLst>
                      <a:gd name="T0" fmla="*/ 7 w 25"/>
                      <a:gd name="T1" fmla="*/ 5 h 16"/>
                      <a:gd name="T2" fmla="*/ 1 w 25"/>
                      <a:gd name="T3" fmla="*/ 3 h 16"/>
                      <a:gd name="T4" fmla="*/ 7 w 25"/>
                      <a:gd name="T5" fmla="*/ 0 h 16"/>
                      <a:gd name="T6" fmla="*/ 7 w 25"/>
                      <a:gd name="T7" fmla="*/ 5 h 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88" name="Freeform 71"/>
                  <p:cNvSpPr>
                    <a:spLocks/>
                  </p:cNvSpPr>
                  <p:nvPr/>
                </p:nvSpPr>
                <p:spPr bwMode="ltGray">
                  <a:xfrm>
                    <a:off x="4609" y="635"/>
                    <a:ext cx="28" cy="16"/>
                  </a:xfrm>
                  <a:custGeom>
                    <a:avLst/>
                    <a:gdLst>
                      <a:gd name="T0" fmla="*/ 6 w 65"/>
                      <a:gd name="T1" fmla="*/ 8 h 46"/>
                      <a:gd name="T2" fmla="*/ 13 w 65"/>
                      <a:gd name="T3" fmla="*/ 1 h 46"/>
                      <a:gd name="T4" fmla="*/ 18 w 65"/>
                      <a:gd name="T5" fmla="*/ 0 h 46"/>
                      <a:gd name="T6" fmla="*/ 25 w 65"/>
                      <a:gd name="T7" fmla="*/ 4 h 46"/>
                      <a:gd name="T8" fmla="*/ 14 w 65"/>
                      <a:gd name="T9" fmla="*/ 9 h 46"/>
                      <a:gd name="T10" fmla="*/ 5 w 65"/>
                      <a:gd name="T11" fmla="*/ 16 h 46"/>
                      <a:gd name="T12" fmla="*/ 3 w 65"/>
                      <a:gd name="T13" fmla="*/ 7 h 46"/>
                      <a:gd name="T14" fmla="*/ 5 w 65"/>
                      <a:gd name="T15" fmla="*/ 5 h 46"/>
                      <a:gd name="T16" fmla="*/ 6 w 65"/>
                      <a:gd name="T17" fmla="*/ 8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89" name="Freeform 72"/>
                  <p:cNvSpPr>
                    <a:spLocks/>
                  </p:cNvSpPr>
                  <p:nvPr/>
                </p:nvSpPr>
                <p:spPr bwMode="ltGray">
                  <a:xfrm>
                    <a:off x="4580" y="634"/>
                    <a:ext cx="29" cy="16"/>
                  </a:xfrm>
                  <a:custGeom>
                    <a:avLst/>
                    <a:gdLst>
                      <a:gd name="T0" fmla="*/ 0 w 69"/>
                      <a:gd name="T1" fmla="*/ 11 h 47"/>
                      <a:gd name="T2" fmla="*/ 8 w 69"/>
                      <a:gd name="T3" fmla="*/ 9 h 47"/>
                      <a:gd name="T4" fmla="*/ 22 w 69"/>
                      <a:gd name="T5" fmla="*/ 0 h 47"/>
                      <a:gd name="T6" fmla="*/ 27 w 69"/>
                      <a:gd name="T7" fmla="*/ 1 h 47"/>
                      <a:gd name="T8" fmla="*/ 21 w 69"/>
                      <a:gd name="T9" fmla="*/ 6 h 47"/>
                      <a:gd name="T10" fmla="*/ 12 w 69"/>
                      <a:gd name="T11" fmla="*/ 11 h 47"/>
                      <a:gd name="T12" fmla="*/ 9 w 69"/>
                      <a:gd name="T13" fmla="*/ 16 h 47"/>
                      <a:gd name="T14" fmla="*/ 7 w 69"/>
                      <a:gd name="T15" fmla="*/ 15 h 47"/>
                      <a:gd name="T16" fmla="*/ 5 w 69"/>
                      <a:gd name="T17" fmla="*/ 13 h 47"/>
                      <a:gd name="T18" fmla="*/ 0 w 69"/>
                      <a:gd name="T19" fmla="*/ 12 h 47"/>
                      <a:gd name="T20" fmla="*/ 0 w 69"/>
                      <a:gd name="T21" fmla="*/ 11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0" name="Freeform 73"/>
                  <p:cNvSpPr>
                    <a:spLocks/>
                  </p:cNvSpPr>
                  <p:nvPr/>
                </p:nvSpPr>
                <p:spPr bwMode="ltGray">
                  <a:xfrm>
                    <a:off x="4423" y="547"/>
                    <a:ext cx="151" cy="93"/>
                  </a:xfrm>
                  <a:custGeom>
                    <a:avLst/>
                    <a:gdLst>
                      <a:gd name="T0" fmla="*/ 4 w 355"/>
                      <a:gd name="T1" fmla="*/ 1 h 277"/>
                      <a:gd name="T2" fmla="*/ 15 w 355"/>
                      <a:gd name="T3" fmla="*/ 6 h 277"/>
                      <a:gd name="T4" fmla="*/ 20 w 355"/>
                      <a:gd name="T5" fmla="*/ 10 h 277"/>
                      <a:gd name="T6" fmla="*/ 32 w 355"/>
                      <a:gd name="T7" fmla="*/ 17 h 277"/>
                      <a:gd name="T8" fmla="*/ 39 w 355"/>
                      <a:gd name="T9" fmla="*/ 22 h 277"/>
                      <a:gd name="T10" fmla="*/ 52 w 355"/>
                      <a:gd name="T11" fmla="*/ 33 h 277"/>
                      <a:gd name="T12" fmla="*/ 58 w 355"/>
                      <a:gd name="T13" fmla="*/ 43 h 277"/>
                      <a:gd name="T14" fmla="*/ 63 w 355"/>
                      <a:gd name="T15" fmla="*/ 44 h 277"/>
                      <a:gd name="T16" fmla="*/ 66 w 355"/>
                      <a:gd name="T17" fmla="*/ 50 h 277"/>
                      <a:gd name="T18" fmla="*/ 75 w 355"/>
                      <a:gd name="T19" fmla="*/ 51 h 277"/>
                      <a:gd name="T20" fmla="*/ 72 w 355"/>
                      <a:gd name="T21" fmla="*/ 66 h 277"/>
                      <a:gd name="T22" fmla="*/ 77 w 355"/>
                      <a:gd name="T23" fmla="*/ 75 h 277"/>
                      <a:gd name="T24" fmla="*/ 84 w 355"/>
                      <a:gd name="T25" fmla="*/ 78 h 277"/>
                      <a:gd name="T26" fmla="*/ 92 w 355"/>
                      <a:gd name="T27" fmla="*/ 79 h 277"/>
                      <a:gd name="T28" fmla="*/ 100 w 355"/>
                      <a:gd name="T29" fmla="*/ 81 h 277"/>
                      <a:gd name="T30" fmla="*/ 108 w 355"/>
                      <a:gd name="T31" fmla="*/ 79 h 277"/>
                      <a:gd name="T32" fmla="*/ 116 w 355"/>
                      <a:gd name="T33" fmla="*/ 83 h 277"/>
                      <a:gd name="T34" fmla="*/ 126 w 355"/>
                      <a:gd name="T35" fmla="*/ 86 h 277"/>
                      <a:gd name="T36" fmla="*/ 134 w 355"/>
                      <a:gd name="T37" fmla="*/ 89 h 277"/>
                      <a:gd name="T38" fmla="*/ 150 w 355"/>
                      <a:gd name="T39" fmla="*/ 89 h 277"/>
                      <a:gd name="T40" fmla="*/ 145 w 355"/>
                      <a:gd name="T41" fmla="*/ 92 h 277"/>
                      <a:gd name="T42" fmla="*/ 137 w 355"/>
                      <a:gd name="T43" fmla="*/ 91 h 277"/>
                      <a:gd name="T44" fmla="*/ 128 w 355"/>
                      <a:gd name="T45" fmla="*/ 91 h 277"/>
                      <a:gd name="T46" fmla="*/ 123 w 355"/>
                      <a:gd name="T47" fmla="*/ 89 h 277"/>
                      <a:gd name="T48" fmla="*/ 107 w 355"/>
                      <a:gd name="T49" fmla="*/ 89 h 277"/>
                      <a:gd name="T50" fmla="*/ 100 w 355"/>
                      <a:gd name="T51" fmla="*/ 87 h 277"/>
                      <a:gd name="T52" fmla="*/ 73 w 355"/>
                      <a:gd name="T53" fmla="*/ 81 h 277"/>
                      <a:gd name="T54" fmla="*/ 68 w 355"/>
                      <a:gd name="T55" fmla="*/ 73 h 277"/>
                      <a:gd name="T56" fmla="*/ 54 w 355"/>
                      <a:gd name="T57" fmla="*/ 67 h 277"/>
                      <a:gd name="T58" fmla="*/ 46 w 355"/>
                      <a:gd name="T59" fmla="*/ 62 h 277"/>
                      <a:gd name="T60" fmla="*/ 40 w 355"/>
                      <a:gd name="T61" fmla="*/ 53 h 277"/>
                      <a:gd name="T62" fmla="*/ 29 w 355"/>
                      <a:gd name="T63" fmla="*/ 36 h 277"/>
                      <a:gd name="T64" fmla="*/ 27 w 355"/>
                      <a:gd name="T65" fmla="*/ 34 h 277"/>
                      <a:gd name="T66" fmla="*/ 25 w 355"/>
                      <a:gd name="T67" fmla="*/ 34 h 277"/>
                      <a:gd name="T68" fmla="*/ 23 w 355"/>
                      <a:gd name="T69" fmla="*/ 30 h 277"/>
                      <a:gd name="T70" fmla="*/ 16 w 355"/>
                      <a:gd name="T71" fmla="*/ 19 h 277"/>
                      <a:gd name="T72" fmla="*/ 9 w 355"/>
                      <a:gd name="T73" fmla="*/ 13 h 277"/>
                      <a:gd name="T74" fmla="*/ 2 w 355"/>
                      <a:gd name="T75" fmla="*/ 7 h 277"/>
                      <a:gd name="T76" fmla="*/ 4 w 355"/>
                      <a:gd name="T77" fmla="*/ 1 h 277"/>
                      <a:gd name="T78" fmla="*/ 4 w 355"/>
                      <a:gd name="T79" fmla="*/ 1 h 27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1" name="Freeform 74"/>
                  <p:cNvSpPr>
                    <a:spLocks/>
                  </p:cNvSpPr>
                  <p:nvPr/>
                </p:nvSpPr>
                <p:spPr bwMode="ltGray">
                  <a:xfrm>
                    <a:off x="4515" y="541"/>
                    <a:ext cx="67" cy="68"/>
                  </a:xfrm>
                  <a:custGeom>
                    <a:avLst/>
                    <a:gdLst>
                      <a:gd name="T0" fmla="*/ 23 w 156"/>
                      <a:gd name="T1" fmla="*/ 22 h 206"/>
                      <a:gd name="T2" fmla="*/ 28 w 156"/>
                      <a:gd name="T3" fmla="*/ 19 h 206"/>
                      <a:gd name="T4" fmla="*/ 29 w 156"/>
                      <a:gd name="T5" fmla="*/ 17 h 206"/>
                      <a:gd name="T6" fmla="*/ 34 w 156"/>
                      <a:gd name="T7" fmla="*/ 15 h 206"/>
                      <a:gd name="T8" fmla="*/ 46 w 156"/>
                      <a:gd name="T9" fmla="*/ 7 h 206"/>
                      <a:gd name="T10" fmla="*/ 48 w 156"/>
                      <a:gd name="T11" fmla="*/ 1 h 206"/>
                      <a:gd name="T12" fmla="*/ 53 w 156"/>
                      <a:gd name="T13" fmla="*/ 0 h 206"/>
                      <a:gd name="T14" fmla="*/ 64 w 156"/>
                      <a:gd name="T15" fmla="*/ 9 h 206"/>
                      <a:gd name="T16" fmla="*/ 63 w 156"/>
                      <a:gd name="T17" fmla="*/ 15 h 206"/>
                      <a:gd name="T18" fmla="*/ 54 w 156"/>
                      <a:gd name="T19" fmla="*/ 21 h 206"/>
                      <a:gd name="T20" fmla="*/ 57 w 156"/>
                      <a:gd name="T21" fmla="*/ 31 h 206"/>
                      <a:gd name="T22" fmla="*/ 61 w 156"/>
                      <a:gd name="T23" fmla="*/ 36 h 206"/>
                      <a:gd name="T24" fmla="*/ 63 w 156"/>
                      <a:gd name="T25" fmla="*/ 42 h 206"/>
                      <a:gd name="T26" fmla="*/ 55 w 156"/>
                      <a:gd name="T27" fmla="*/ 42 h 206"/>
                      <a:gd name="T28" fmla="*/ 50 w 156"/>
                      <a:gd name="T29" fmla="*/ 48 h 206"/>
                      <a:gd name="T30" fmla="*/ 45 w 156"/>
                      <a:gd name="T31" fmla="*/ 51 h 206"/>
                      <a:gd name="T32" fmla="*/ 43 w 156"/>
                      <a:gd name="T33" fmla="*/ 65 h 206"/>
                      <a:gd name="T34" fmla="*/ 38 w 156"/>
                      <a:gd name="T35" fmla="*/ 67 h 206"/>
                      <a:gd name="T36" fmla="*/ 35 w 156"/>
                      <a:gd name="T37" fmla="*/ 68 h 206"/>
                      <a:gd name="T38" fmla="*/ 33 w 156"/>
                      <a:gd name="T39" fmla="*/ 67 h 206"/>
                      <a:gd name="T40" fmla="*/ 31 w 156"/>
                      <a:gd name="T41" fmla="*/ 63 h 206"/>
                      <a:gd name="T42" fmla="*/ 26 w 156"/>
                      <a:gd name="T43" fmla="*/ 61 h 206"/>
                      <a:gd name="T44" fmla="*/ 18 w 156"/>
                      <a:gd name="T45" fmla="*/ 64 h 206"/>
                      <a:gd name="T46" fmla="*/ 12 w 156"/>
                      <a:gd name="T47" fmla="*/ 61 h 206"/>
                      <a:gd name="T48" fmla="*/ 4 w 156"/>
                      <a:gd name="T49" fmla="*/ 49 h 206"/>
                      <a:gd name="T50" fmla="*/ 2 w 156"/>
                      <a:gd name="T51" fmla="*/ 43 h 206"/>
                      <a:gd name="T52" fmla="*/ 0 w 156"/>
                      <a:gd name="T53" fmla="*/ 39 h 206"/>
                      <a:gd name="T54" fmla="*/ 9 w 156"/>
                      <a:gd name="T55" fmla="*/ 32 h 206"/>
                      <a:gd name="T56" fmla="*/ 14 w 156"/>
                      <a:gd name="T57" fmla="*/ 34 h 206"/>
                      <a:gd name="T58" fmla="*/ 15 w 156"/>
                      <a:gd name="T59" fmla="*/ 26 h 206"/>
                      <a:gd name="T60" fmla="*/ 22 w 156"/>
                      <a:gd name="T61" fmla="*/ 23 h 206"/>
                      <a:gd name="T62" fmla="*/ 23 w 156"/>
                      <a:gd name="T63" fmla="*/ 22 h 2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2" name="Freeform 75"/>
                  <p:cNvSpPr>
                    <a:spLocks/>
                  </p:cNvSpPr>
                  <p:nvPr/>
                </p:nvSpPr>
                <p:spPr bwMode="ltGray">
                  <a:xfrm>
                    <a:off x="4580" y="572"/>
                    <a:ext cx="47" cy="13"/>
                  </a:xfrm>
                  <a:custGeom>
                    <a:avLst/>
                    <a:gdLst>
                      <a:gd name="T0" fmla="*/ 2 w 109"/>
                      <a:gd name="T1" fmla="*/ 11 h 38"/>
                      <a:gd name="T2" fmla="*/ 8 w 109"/>
                      <a:gd name="T3" fmla="*/ 3 h 38"/>
                      <a:gd name="T4" fmla="*/ 20 w 109"/>
                      <a:gd name="T5" fmla="*/ 7 h 38"/>
                      <a:gd name="T6" fmla="*/ 31 w 109"/>
                      <a:gd name="T7" fmla="*/ 5 h 38"/>
                      <a:gd name="T8" fmla="*/ 39 w 109"/>
                      <a:gd name="T9" fmla="*/ 0 h 38"/>
                      <a:gd name="T10" fmla="*/ 33 w 109"/>
                      <a:gd name="T11" fmla="*/ 9 h 38"/>
                      <a:gd name="T12" fmla="*/ 26 w 109"/>
                      <a:gd name="T13" fmla="*/ 13 h 38"/>
                      <a:gd name="T14" fmla="*/ 18 w 109"/>
                      <a:gd name="T15" fmla="*/ 11 h 38"/>
                      <a:gd name="T16" fmla="*/ 6 w 109"/>
                      <a:gd name="T17" fmla="*/ 10 h 38"/>
                      <a:gd name="T18" fmla="*/ 2 w 109"/>
                      <a:gd name="T19" fmla="*/ 11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3" name="Freeform 76"/>
                  <p:cNvSpPr>
                    <a:spLocks/>
                  </p:cNvSpPr>
                  <p:nvPr/>
                </p:nvSpPr>
                <p:spPr bwMode="ltGray">
                  <a:xfrm>
                    <a:off x="4578" y="588"/>
                    <a:ext cx="32" cy="34"/>
                  </a:xfrm>
                  <a:custGeom>
                    <a:avLst/>
                    <a:gdLst>
                      <a:gd name="T0" fmla="*/ 3 w 76"/>
                      <a:gd name="T1" fmla="*/ 6 h 104"/>
                      <a:gd name="T2" fmla="*/ 8 w 76"/>
                      <a:gd name="T3" fmla="*/ 0 h 104"/>
                      <a:gd name="T4" fmla="*/ 14 w 76"/>
                      <a:gd name="T5" fmla="*/ 6 h 104"/>
                      <a:gd name="T6" fmla="*/ 26 w 76"/>
                      <a:gd name="T7" fmla="*/ 1 h 104"/>
                      <a:gd name="T8" fmla="*/ 19 w 76"/>
                      <a:gd name="T9" fmla="*/ 11 h 104"/>
                      <a:gd name="T10" fmla="*/ 23 w 76"/>
                      <a:gd name="T11" fmla="*/ 16 h 104"/>
                      <a:gd name="T12" fmla="*/ 24 w 76"/>
                      <a:gd name="T13" fmla="*/ 20 h 104"/>
                      <a:gd name="T14" fmla="*/ 19 w 76"/>
                      <a:gd name="T15" fmla="*/ 24 h 104"/>
                      <a:gd name="T16" fmla="*/ 14 w 76"/>
                      <a:gd name="T17" fmla="*/ 20 h 104"/>
                      <a:gd name="T18" fmla="*/ 9 w 76"/>
                      <a:gd name="T19" fmla="*/ 16 h 104"/>
                      <a:gd name="T20" fmla="*/ 12 w 76"/>
                      <a:gd name="T21" fmla="*/ 22 h 104"/>
                      <a:gd name="T22" fmla="*/ 13 w 76"/>
                      <a:gd name="T23" fmla="*/ 24 h 104"/>
                      <a:gd name="T24" fmla="*/ 8 w 76"/>
                      <a:gd name="T25" fmla="*/ 34 h 104"/>
                      <a:gd name="T26" fmla="*/ 5 w 76"/>
                      <a:gd name="T27" fmla="*/ 33 h 104"/>
                      <a:gd name="T28" fmla="*/ 3 w 76"/>
                      <a:gd name="T29" fmla="*/ 29 h 104"/>
                      <a:gd name="T30" fmla="*/ 0 w 76"/>
                      <a:gd name="T31" fmla="*/ 18 h 104"/>
                      <a:gd name="T32" fmla="*/ 1 w 76"/>
                      <a:gd name="T33" fmla="*/ 10 h 104"/>
                      <a:gd name="T34" fmla="*/ 3 w 76"/>
                      <a:gd name="T35" fmla="*/ 6 h 10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4" name="Freeform 77"/>
                  <p:cNvSpPr>
                    <a:spLocks/>
                  </p:cNvSpPr>
                  <p:nvPr/>
                </p:nvSpPr>
                <p:spPr bwMode="ltGray">
                  <a:xfrm>
                    <a:off x="4632" y="569"/>
                    <a:ext cx="16" cy="20"/>
                  </a:xfrm>
                  <a:custGeom>
                    <a:avLst/>
                    <a:gdLst>
                      <a:gd name="T0" fmla="*/ 1 w 37"/>
                      <a:gd name="T1" fmla="*/ 9 h 61"/>
                      <a:gd name="T2" fmla="*/ 6 w 37"/>
                      <a:gd name="T3" fmla="*/ 0 h 61"/>
                      <a:gd name="T4" fmla="*/ 6 w 37"/>
                      <a:gd name="T5" fmla="*/ 9 h 61"/>
                      <a:gd name="T6" fmla="*/ 16 w 37"/>
                      <a:gd name="T7" fmla="*/ 12 h 61"/>
                      <a:gd name="T8" fmla="*/ 8 w 37"/>
                      <a:gd name="T9" fmla="*/ 14 h 61"/>
                      <a:gd name="T10" fmla="*/ 2 w 37"/>
                      <a:gd name="T11" fmla="*/ 19 h 61"/>
                      <a:gd name="T12" fmla="*/ 0 w 37"/>
                      <a:gd name="T13" fmla="*/ 11 h 61"/>
                      <a:gd name="T14" fmla="*/ 1 w 37"/>
                      <a:gd name="T15" fmla="*/ 9 h 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5" name="Freeform 78"/>
                  <p:cNvSpPr>
                    <a:spLocks/>
                  </p:cNvSpPr>
                  <p:nvPr/>
                </p:nvSpPr>
                <p:spPr bwMode="ltGray">
                  <a:xfrm>
                    <a:off x="4636" y="600"/>
                    <a:ext cx="20" cy="10"/>
                  </a:xfrm>
                  <a:custGeom>
                    <a:avLst/>
                    <a:gdLst>
                      <a:gd name="T0" fmla="*/ 3 w 49"/>
                      <a:gd name="T1" fmla="*/ 0 h 29"/>
                      <a:gd name="T2" fmla="*/ 12 w 49"/>
                      <a:gd name="T3" fmla="*/ 0 h 29"/>
                      <a:gd name="T4" fmla="*/ 20 w 49"/>
                      <a:gd name="T5" fmla="*/ 6 h 29"/>
                      <a:gd name="T6" fmla="*/ 14 w 49"/>
                      <a:gd name="T7" fmla="*/ 5 h 29"/>
                      <a:gd name="T8" fmla="*/ 1 w 49"/>
                      <a:gd name="T9" fmla="*/ 6 h 29"/>
                      <a:gd name="T10" fmla="*/ 3 w 49"/>
                      <a:gd name="T11" fmla="*/ 0 h 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6" name="Freeform 79"/>
                  <p:cNvSpPr>
                    <a:spLocks/>
                  </p:cNvSpPr>
                  <p:nvPr/>
                </p:nvSpPr>
                <p:spPr bwMode="ltGray">
                  <a:xfrm>
                    <a:off x="4657" y="585"/>
                    <a:ext cx="26" cy="17"/>
                  </a:xfrm>
                  <a:custGeom>
                    <a:avLst/>
                    <a:gdLst>
                      <a:gd name="T0" fmla="*/ 9 w 61"/>
                      <a:gd name="T1" fmla="*/ 13 h 48"/>
                      <a:gd name="T2" fmla="*/ 6 w 61"/>
                      <a:gd name="T3" fmla="*/ 9 h 48"/>
                      <a:gd name="T4" fmla="*/ 1 w 61"/>
                      <a:gd name="T5" fmla="*/ 8 h 48"/>
                      <a:gd name="T6" fmla="*/ 6 w 61"/>
                      <a:gd name="T7" fmla="*/ 3 h 48"/>
                      <a:gd name="T8" fmla="*/ 11 w 61"/>
                      <a:gd name="T9" fmla="*/ 0 h 48"/>
                      <a:gd name="T10" fmla="*/ 21 w 61"/>
                      <a:gd name="T11" fmla="*/ 4 h 48"/>
                      <a:gd name="T12" fmla="*/ 23 w 61"/>
                      <a:gd name="T13" fmla="*/ 7 h 48"/>
                      <a:gd name="T14" fmla="*/ 26 w 61"/>
                      <a:gd name="T15" fmla="*/ 11 h 48"/>
                      <a:gd name="T16" fmla="*/ 17 w 61"/>
                      <a:gd name="T17" fmla="*/ 13 h 48"/>
                      <a:gd name="T18" fmla="*/ 10 w 61"/>
                      <a:gd name="T19" fmla="*/ 16 h 48"/>
                      <a:gd name="T20" fmla="*/ 9 w 61"/>
                      <a:gd name="T21" fmla="*/ 13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7" name="Freeform 80"/>
                  <p:cNvSpPr>
                    <a:spLocks/>
                  </p:cNvSpPr>
                  <p:nvPr/>
                </p:nvSpPr>
                <p:spPr bwMode="ltGray">
                  <a:xfrm>
                    <a:off x="4664" y="593"/>
                    <a:ext cx="122" cy="61"/>
                  </a:xfrm>
                  <a:custGeom>
                    <a:avLst/>
                    <a:gdLst>
                      <a:gd name="T0" fmla="*/ 20 w 286"/>
                      <a:gd name="T1" fmla="*/ 9 h 182"/>
                      <a:gd name="T2" fmla="*/ 15 w 286"/>
                      <a:gd name="T3" fmla="*/ 5 h 182"/>
                      <a:gd name="T4" fmla="*/ 11 w 286"/>
                      <a:gd name="T5" fmla="*/ 10 h 182"/>
                      <a:gd name="T6" fmla="*/ 0 w 286"/>
                      <a:gd name="T7" fmla="*/ 8 h 182"/>
                      <a:gd name="T8" fmla="*/ 4 w 286"/>
                      <a:gd name="T9" fmla="*/ 14 h 182"/>
                      <a:gd name="T10" fmla="*/ 7 w 286"/>
                      <a:gd name="T11" fmla="*/ 21 h 182"/>
                      <a:gd name="T12" fmla="*/ 10 w 286"/>
                      <a:gd name="T13" fmla="*/ 16 h 182"/>
                      <a:gd name="T14" fmla="*/ 13 w 286"/>
                      <a:gd name="T15" fmla="*/ 15 h 182"/>
                      <a:gd name="T16" fmla="*/ 20 w 286"/>
                      <a:gd name="T17" fmla="*/ 19 h 182"/>
                      <a:gd name="T18" fmla="*/ 30 w 286"/>
                      <a:gd name="T19" fmla="*/ 21 h 182"/>
                      <a:gd name="T20" fmla="*/ 38 w 286"/>
                      <a:gd name="T21" fmla="*/ 24 h 182"/>
                      <a:gd name="T22" fmla="*/ 45 w 286"/>
                      <a:gd name="T23" fmla="*/ 34 h 182"/>
                      <a:gd name="T24" fmla="*/ 44 w 286"/>
                      <a:gd name="T25" fmla="*/ 41 h 182"/>
                      <a:gd name="T26" fmla="*/ 42 w 286"/>
                      <a:gd name="T27" fmla="*/ 45 h 182"/>
                      <a:gd name="T28" fmla="*/ 52 w 286"/>
                      <a:gd name="T29" fmla="*/ 43 h 182"/>
                      <a:gd name="T30" fmla="*/ 60 w 286"/>
                      <a:gd name="T31" fmla="*/ 47 h 182"/>
                      <a:gd name="T32" fmla="*/ 72 w 286"/>
                      <a:gd name="T33" fmla="*/ 50 h 182"/>
                      <a:gd name="T34" fmla="*/ 74 w 286"/>
                      <a:gd name="T35" fmla="*/ 49 h 182"/>
                      <a:gd name="T36" fmla="*/ 72 w 286"/>
                      <a:gd name="T37" fmla="*/ 45 h 182"/>
                      <a:gd name="T38" fmla="*/ 76 w 286"/>
                      <a:gd name="T39" fmla="*/ 46 h 182"/>
                      <a:gd name="T40" fmla="*/ 79 w 286"/>
                      <a:gd name="T41" fmla="*/ 40 h 182"/>
                      <a:gd name="T42" fmla="*/ 86 w 286"/>
                      <a:gd name="T43" fmla="*/ 41 h 182"/>
                      <a:gd name="T44" fmla="*/ 91 w 286"/>
                      <a:gd name="T45" fmla="*/ 44 h 182"/>
                      <a:gd name="T46" fmla="*/ 104 w 286"/>
                      <a:gd name="T47" fmla="*/ 56 h 182"/>
                      <a:gd name="T48" fmla="*/ 112 w 286"/>
                      <a:gd name="T49" fmla="*/ 60 h 182"/>
                      <a:gd name="T50" fmla="*/ 121 w 286"/>
                      <a:gd name="T51" fmla="*/ 57 h 182"/>
                      <a:gd name="T52" fmla="*/ 114 w 286"/>
                      <a:gd name="T53" fmla="*/ 54 h 182"/>
                      <a:gd name="T54" fmla="*/ 109 w 286"/>
                      <a:gd name="T55" fmla="*/ 46 h 182"/>
                      <a:gd name="T56" fmla="*/ 107 w 286"/>
                      <a:gd name="T57" fmla="*/ 44 h 182"/>
                      <a:gd name="T58" fmla="*/ 106 w 286"/>
                      <a:gd name="T59" fmla="*/ 41 h 182"/>
                      <a:gd name="T60" fmla="*/ 101 w 286"/>
                      <a:gd name="T61" fmla="*/ 39 h 182"/>
                      <a:gd name="T62" fmla="*/ 102 w 286"/>
                      <a:gd name="T63" fmla="*/ 32 h 182"/>
                      <a:gd name="T64" fmla="*/ 94 w 286"/>
                      <a:gd name="T65" fmla="*/ 29 h 182"/>
                      <a:gd name="T66" fmla="*/ 90 w 286"/>
                      <a:gd name="T67" fmla="*/ 23 h 182"/>
                      <a:gd name="T68" fmla="*/ 81 w 286"/>
                      <a:gd name="T69" fmla="*/ 18 h 182"/>
                      <a:gd name="T70" fmla="*/ 72 w 286"/>
                      <a:gd name="T71" fmla="*/ 13 h 182"/>
                      <a:gd name="T72" fmla="*/ 67 w 286"/>
                      <a:gd name="T73" fmla="*/ 11 h 182"/>
                      <a:gd name="T74" fmla="*/ 51 w 286"/>
                      <a:gd name="T75" fmla="*/ 5 h 182"/>
                      <a:gd name="T76" fmla="*/ 44 w 286"/>
                      <a:gd name="T77" fmla="*/ 1 h 182"/>
                      <a:gd name="T78" fmla="*/ 41 w 286"/>
                      <a:gd name="T79" fmla="*/ 0 h 182"/>
                      <a:gd name="T80" fmla="*/ 30 w 286"/>
                      <a:gd name="T81" fmla="*/ 3 h 182"/>
                      <a:gd name="T82" fmla="*/ 24 w 286"/>
                      <a:gd name="T83" fmla="*/ 11 h 182"/>
                      <a:gd name="T84" fmla="*/ 20 w 286"/>
                      <a:gd name="T85" fmla="*/ 9 h 18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8" name="Freeform 81"/>
                  <p:cNvSpPr>
                    <a:spLocks/>
                  </p:cNvSpPr>
                  <p:nvPr/>
                </p:nvSpPr>
                <p:spPr bwMode="ltGray">
                  <a:xfrm>
                    <a:off x="4770" y="599"/>
                    <a:ext cx="33" cy="26"/>
                  </a:xfrm>
                  <a:custGeom>
                    <a:avLst/>
                    <a:gdLst>
                      <a:gd name="T0" fmla="*/ 0 w 78"/>
                      <a:gd name="T1" fmla="*/ 19 h 78"/>
                      <a:gd name="T2" fmla="*/ 11 w 78"/>
                      <a:gd name="T3" fmla="*/ 20 h 78"/>
                      <a:gd name="T4" fmla="*/ 19 w 78"/>
                      <a:gd name="T5" fmla="*/ 16 h 78"/>
                      <a:gd name="T6" fmla="*/ 24 w 78"/>
                      <a:gd name="T7" fmla="*/ 10 h 78"/>
                      <a:gd name="T8" fmla="*/ 18 w 78"/>
                      <a:gd name="T9" fmla="*/ 5 h 78"/>
                      <a:gd name="T10" fmla="*/ 18 w 78"/>
                      <a:gd name="T11" fmla="*/ 1 h 78"/>
                      <a:gd name="T12" fmla="*/ 30 w 78"/>
                      <a:gd name="T13" fmla="*/ 9 h 78"/>
                      <a:gd name="T14" fmla="*/ 28 w 78"/>
                      <a:gd name="T15" fmla="*/ 18 h 78"/>
                      <a:gd name="T16" fmla="*/ 14 w 78"/>
                      <a:gd name="T17" fmla="*/ 26 h 78"/>
                      <a:gd name="T18" fmla="*/ 4 w 78"/>
                      <a:gd name="T19" fmla="*/ 22 h 78"/>
                      <a:gd name="T20" fmla="*/ 1 w 78"/>
                      <a:gd name="T21" fmla="*/ 21 h 78"/>
                      <a:gd name="T22" fmla="*/ 0 w 78"/>
                      <a:gd name="T23" fmla="*/ 19 h 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9" name="Freeform 82"/>
                  <p:cNvSpPr>
                    <a:spLocks/>
                  </p:cNvSpPr>
                  <p:nvPr/>
                </p:nvSpPr>
                <p:spPr bwMode="ltGray">
                  <a:xfrm>
                    <a:off x="4840" y="544"/>
                    <a:ext cx="8" cy="6"/>
                  </a:xfrm>
                  <a:custGeom>
                    <a:avLst/>
                    <a:gdLst>
                      <a:gd name="T0" fmla="*/ 1 w 17"/>
                      <a:gd name="T1" fmla="*/ 1 h 18"/>
                      <a:gd name="T2" fmla="*/ 1 w 17"/>
                      <a:gd name="T3" fmla="*/ 5 h 18"/>
                      <a:gd name="T4" fmla="*/ 1 w 17"/>
                      <a:gd name="T5" fmla="*/ 1 h 18"/>
                      <a:gd name="T6" fmla="*/ 0 60000 65536"/>
                      <a:gd name="T7" fmla="*/ 0 60000 65536"/>
                      <a:gd name="T8" fmla="*/ 0 60000 65536"/>
                    </a:gdLst>
                    <a:ahLst/>
                    <a:cxnLst>
                      <a:cxn ang="T6">
                        <a:pos x="T0" y="T1"/>
                      </a:cxn>
                      <a:cxn ang="T7">
                        <a:pos x="T2" y="T3"/>
                      </a:cxn>
                      <a:cxn ang="T8">
                        <a:pos x="T4" y="T5"/>
                      </a:cxn>
                    </a:cxnLst>
                    <a:rect l="0" t="0" r="r" b="b"/>
                    <a:pathLst>
                      <a:path w="17" h="18">
                        <a:moveTo>
                          <a:pt x="3" y="4"/>
                        </a:moveTo>
                        <a:cubicBezTo>
                          <a:pt x="17" y="7"/>
                          <a:pt x="16" y="18"/>
                          <a:pt x="3" y="14"/>
                        </a:cubicBezTo>
                        <a:cubicBezTo>
                          <a:pt x="0" y="6"/>
                          <a:pt x="7" y="0"/>
                          <a:pt x="3"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0" name="Freeform 83"/>
                  <p:cNvSpPr>
                    <a:spLocks/>
                  </p:cNvSpPr>
                  <p:nvPr/>
                </p:nvSpPr>
                <p:spPr bwMode="ltGray">
                  <a:xfrm>
                    <a:off x="4747" y="494"/>
                    <a:ext cx="8" cy="5"/>
                  </a:xfrm>
                  <a:custGeom>
                    <a:avLst/>
                    <a:gdLst>
                      <a:gd name="T0" fmla="*/ 3 w 20"/>
                      <a:gd name="T1" fmla="*/ 4 h 15"/>
                      <a:gd name="T2" fmla="*/ 7 w 20"/>
                      <a:gd name="T3" fmla="*/ 1 h 15"/>
                      <a:gd name="T4" fmla="*/ 4 w 20"/>
                      <a:gd name="T5" fmla="*/ 4 h 15"/>
                      <a:gd name="T6" fmla="*/ 3 w 20"/>
                      <a:gd name="T7" fmla="*/ 4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1" name="Freeform 84"/>
                  <p:cNvSpPr>
                    <a:spLocks/>
                  </p:cNvSpPr>
                  <p:nvPr/>
                </p:nvSpPr>
                <p:spPr bwMode="ltGray">
                  <a:xfrm>
                    <a:off x="4676" y="536"/>
                    <a:ext cx="8" cy="5"/>
                  </a:xfrm>
                  <a:custGeom>
                    <a:avLst/>
                    <a:gdLst>
                      <a:gd name="T0" fmla="*/ 3 w 20"/>
                      <a:gd name="T1" fmla="*/ 4 h 15"/>
                      <a:gd name="T2" fmla="*/ 6 w 20"/>
                      <a:gd name="T3" fmla="*/ 1 h 15"/>
                      <a:gd name="T4" fmla="*/ 6 w 20"/>
                      <a:gd name="T5" fmla="*/ 5 h 15"/>
                      <a:gd name="T6" fmla="*/ 3 w 20"/>
                      <a:gd name="T7" fmla="*/ 4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2" name="Freeform 85"/>
                  <p:cNvSpPr>
                    <a:spLocks/>
                  </p:cNvSpPr>
                  <p:nvPr/>
                </p:nvSpPr>
                <p:spPr bwMode="ltGray">
                  <a:xfrm>
                    <a:off x="4598" y="523"/>
                    <a:ext cx="34" cy="27"/>
                  </a:xfrm>
                  <a:custGeom>
                    <a:avLst/>
                    <a:gdLst>
                      <a:gd name="T0" fmla="*/ 0 w 80"/>
                      <a:gd name="T1" fmla="*/ 17 h 80"/>
                      <a:gd name="T2" fmla="*/ 6 w 80"/>
                      <a:gd name="T3" fmla="*/ 8 h 80"/>
                      <a:gd name="T4" fmla="*/ 11 w 80"/>
                      <a:gd name="T5" fmla="*/ 7 h 80"/>
                      <a:gd name="T6" fmla="*/ 20 w 80"/>
                      <a:gd name="T7" fmla="*/ 6 h 80"/>
                      <a:gd name="T8" fmla="*/ 25 w 80"/>
                      <a:gd name="T9" fmla="*/ 0 h 80"/>
                      <a:gd name="T10" fmla="*/ 34 w 80"/>
                      <a:gd name="T11" fmla="*/ 14 h 80"/>
                      <a:gd name="T12" fmla="*/ 30 w 80"/>
                      <a:gd name="T13" fmla="*/ 19 h 80"/>
                      <a:gd name="T14" fmla="*/ 23 w 80"/>
                      <a:gd name="T15" fmla="*/ 21 h 80"/>
                      <a:gd name="T16" fmla="*/ 20 w 80"/>
                      <a:gd name="T17" fmla="*/ 27 h 80"/>
                      <a:gd name="T18" fmla="*/ 14 w 80"/>
                      <a:gd name="T19" fmla="*/ 23 h 80"/>
                      <a:gd name="T20" fmla="*/ 16 w 80"/>
                      <a:gd name="T21" fmla="*/ 18 h 80"/>
                      <a:gd name="T22" fmla="*/ 13 w 80"/>
                      <a:gd name="T23" fmla="*/ 9 h 80"/>
                      <a:gd name="T24" fmla="*/ 9 w 80"/>
                      <a:gd name="T25" fmla="*/ 16 h 80"/>
                      <a:gd name="T26" fmla="*/ 3 w 80"/>
                      <a:gd name="T27" fmla="*/ 19 h 80"/>
                      <a:gd name="T28" fmla="*/ 0 w 80"/>
                      <a:gd name="T29" fmla="*/ 17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3" name="Freeform 86"/>
                  <p:cNvSpPr>
                    <a:spLocks/>
                  </p:cNvSpPr>
                  <p:nvPr/>
                </p:nvSpPr>
                <p:spPr bwMode="ltGray">
                  <a:xfrm>
                    <a:off x="4587" y="466"/>
                    <a:ext cx="40" cy="58"/>
                  </a:xfrm>
                  <a:custGeom>
                    <a:avLst/>
                    <a:gdLst>
                      <a:gd name="T0" fmla="*/ 6 w 94"/>
                      <a:gd name="T1" fmla="*/ 32 h 174"/>
                      <a:gd name="T2" fmla="*/ 11 w 94"/>
                      <a:gd name="T3" fmla="*/ 43 h 174"/>
                      <a:gd name="T4" fmla="*/ 14 w 94"/>
                      <a:gd name="T5" fmla="*/ 36 h 174"/>
                      <a:gd name="T6" fmla="*/ 22 w 94"/>
                      <a:gd name="T7" fmla="*/ 33 h 174"/>
                      <a:gd name="T8" fmla="*/ 20 w 94"/>
                      <a:gd name="T9" fmla="*/ 41 h 174"/>
                      <a:gd name="T10" fmla="*/ 28 w 94"/>
                      <a:gd name="T11" fmla="*/ 42 h 174"/>
                      <a:gd name="T12" fmla="*/ 32 w 94"/>
                      <a:gd name="T13" fmla="*/ 47 h 174"/>
                      <a:gd name="T14" fmla="*/ 25 w 94"/>
                      <a:gd name="T15" fmla="*/ 49 h 174"/>
                      <a:gd name="T16" fmla="*/ 31 w 94"/>
                      <a:gd name="T17" fmla="*/ 58 h 174"/>
                      <a:gd name="T18" fmla="*/ 36 w 94"/>
                      <a:gd name="T19" fmla="*/ 51 h 174"/>
                      <a:gd name="T20" fmla="*/ 35 w 94"/>
                      <a:gd name="T21" fmla="*/ 37 h 174"/>
                      <a:gd name="T22" fmla="*/ 26 w 94"/>
                      <a:gd name="T23" fmla="*/ 35 h 174"/>
                      <a:gd name="T24" fmla="*/ 21 w 94"/>
                      <a:gd name="T25" fmla="*/ 27 h 174"/>
                      <a:gd name="T26" fmla="*/ 14 w 94"/>
                      <a:gd name="T27" fmla="*/ 27 h 174"/>
                      <a:gd name="T28" fmla="*/ 13 w 94"/>
                      <a:gd name="T29" fmla="*/ 23 h 174"/>
                      <a:gd name="T30" fmla="*/ 18 w 94"/>
                      <a:gd name="T31" fmla="*/ 14 h 174"/>
                      <a:gd name="T32" fmla="*/ 13 w 94"/>
                      <a:gd name="T33" fmla="*/ 0 h 174"/>
                      <a:gd name="T34" fmla="*/ 8 w 94"/>
                      <a:gd name="T35" fmla="*/ 7 h 174"/>
                      <a:gd name="T36" fmla="*/ 2 w 94"/>
                      <a:gd name="T37" fmla="*/ 15 h 174"/>
                      <a:gd name="T38" fmla="*/ 6 w 94"/>
                      <a:gd name="T39" fmla="*/ 25 h 174"/>
                      <a:gd name="T40" fmla="*/ 6 w 94"/>
                      <a:gd name="T41" fmla="*/ 32 h 1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4" name="Freeform 87"/>
                  <p:cNvSpPr>
                    <a:spLocks/>
                  </p:cNvSpPr>
                  <p:nvPr/>
                </p:nvSpPr>
                <p:spPr bwMode="ltGray">
                  <a:xfrm>
                    <a:off x="4597" y="508"/>
                    <a:ext cx="14" cy="17"/>
                  </a:xfrm>
                  <a:custGeom>
                    <a:avLst/>
                    <a:gdLst>
                      <a:gd name="T0" fmla="*/ 3 w 32"/>
                      <a:gd name="T1" fmla="*/ 8 h 50"/>
                      <a:gd name="T2" fmla="*/ 5 w 32"/>
                      <a:gd name="T3" fmla="*/ 0 h 50"/>
                      <a:gd name="T4" fmla="*/ 9 w 32"/>
                      <a:gd name="T5" fmla="*/ 5 h 50"/>
                      <a:gd name="T6" fmla="*/ 10 w 32"/>
                      <a:gd name="T7" fmla="*/ 8 h 50"/>
                      <a:gd name="T8" fmla="*/ 12 w 32"/>
                      <a:gd name="T9" fmla="*/ 9 h 50"/>
                      <a:gd name="T10" fmla="*/ 14 w 32"/>
                      <a:gd name="T11" fmla="*/ 13 h 50"/>
                      <a:gd name="T12" fmla="*/ 8 w 32"/>
                      <a:gd name="T13" fmla="*/ 17 h 50"/>
                      <a:gd name="T14" fmla="*/ 3 w 32"/>
                      <a:gd name="T15" fmla="*/ 8 h 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5" name="Freeform 88"/>
                  <p:cNvSpPr>
                    <a:spLocks/>
                  </p:cNvSpPr>
                  <p:nvPr/>
                </p:nvSpPr>
                <p:spPr bwMode="ltGray">
                  <a:xfrm>
                    <a:off x="4569" y="512"/>
                    <a:ext cx="19" cy="17"/>
                  </a:xfrm>
                  <a:custGeom>
                    <a:avLst/>
                    <a:gdLst>
                      <a:gd name="T0" fmla="*/ 0 w 43"/>
                      <a:gd name="T1" fmla="*/ 15 h 50"/>
                      <a:gd name="T2" fmla="*/ 10 w 43"/>
                      <a:gd name="T3" fmla="*/ 7 h 50"/>
                      <a:gd name="T4" fmla="*/ 16 w 43"/>
                      <a:gd name="T5" fmla="*/ 0 h 50"/>
                      <a:gd name="T6" fmla="*/ 11 w 43"/>
                      <a:gd name="T7" fmla="*/ 10 h 50"/>
                      <a:gd name="T8" fmla="*/ 1 w 43"/>
                      <a:gd name="T9" fmla="*/ 17 h 50"/>
                      <a:gd name="T10" fmla="*/ 0 w 43"/>
                      <a:gd name="T11" fmla="*/ 15 h 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6" name="Freeform 89"/>
                  <p:cNvSpPr>
                    <a:spLocks/>
                  </p:cNvSpPr>
                  <p:nvPr/>
                </p:nvSpPr>
                <p:spPr bwMode="ltGray">
                  <a:xfrm>
                    <a:off x="4784" y="275"/>
                    <a:ext cx="18" cy="10"/>
                  </a:xfrm>
                  <a:custGeom>
                    <a:avLst/>
                    <a:gdLst>
                      <a:gd name="T0" fmla="*/ 0 w 41"/>
                      <a:gd name="T1" fmla="*/ 9 h 29"/>
                      <a:gd name="T2" fmla="*/ 5 w 41"/>
                      <a:gd name="T3" fmla="*/ 10 h 29"/>
                      <a:gd name="T4" fmla="*/ 0 w 41"/>
                      <a:gd name="T5" fmla="*/ 9 h 29"/>
                      <a:gd name="T6" fmla="*/ 0 60000 65536"/>
                      <a:gd name="T7" fmla="*/ 0 60000 65536"/>
                      <a:gd name="T8" fmla="*/ 0 60000 65536"/>
                    </a:gdLst>
                    <a:ahLst/>
                    <a:cxnLst>
                      <a:cxn ang="T6">
                        <a:pos x="T0" y="T1"/>
                      </a:cxn>
                      <a:cxn ang="T7">
                        <a:pos x="T2" y="T3"/>
                      </a:cxn>
                      <a:cxn ang="T8">
                        <a:pos x="T4" y="T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7" name="Freeform 90"/>
                  <p:cNvSpPr>
                    <a:spLocks/>
                  </p:cNvSpPr>
                  <p:nvPr/>
                </p:nvSpPr>
                <p:spPr bwMode="ltGray">
                  <a:xfrm>
                    <a:off x="4293" y="246"/>
                    <a:ext cx="438" cy="152"/>
                  </a:xfrm>
                  <a:custGeom>
                    <a:avLst/>
                    <a:gdLst>
                      <a:gd name="T0" fmla="*/ 73 w 438"/>
                      <a:gd name="T1" fmla="*/ 1 h 152"/>
                      <a:gd name="T2" fmla="*/ 438 w 438"/>
                      <a:gd name="T3" fmla="*/ 0 h 152"/>
                      <a:gd name="T4" fmla="*/ 416 w 438"/>
                      <a:gd name="T5" fmla="*/ 54 h 152"/>
                      <a:gd name="T6" fmla="*/ 397 w 438"/>
                      <a:gd name="T7" fmla="*/ 68 h 152"/>
                      <a:gd name="T8" fmla="*/ 392 w 438"/>
                      <a:gd name="T9" fmla="*/ 70 h 152"/>
                      <a:gd name="T10" fmla="*/ 375 w 438"/>
                      <a:gd name="T11" fmla="*/ 73 h 152"/>
                      <a:gd name="T12" fmla="*/ 361 w 438"/>
                      <a:gd name="T13" fmla="*/ 88 h 152"/>
                      <a:gd name="T14" fmla="*/ 362 w 438"/>
                      <a:gd name="T15" fmla="*/ 99 h 152"/>
                      <a:gd name="T16" fmla="*/ 364 w 438"/>
                      <a:gd name="T17" fmla="*/ 107 h 152"/>
                      <a:gd name="T18" fmla="*/ 366 w 438"/>
                      <a:gd name="T19" fmla="*/ 113 h 152"/>
                      <a:gd name="T20" fmla="*/ 362 w 438"/>
                      <a:gd name="T21" fmla="*/ 122 h 152"/>
                      <a:gd name="T22" fmla="*/ 351 w 438"/>
                      <a:gd name="T23" fmla="*/ 120 h 152"/>
                      <a:gd name="T24" fmla="*/ 342 w 438"/>
                      <a:gd name="T25" fmla="*/ 129 h 152"/>
                      <a:gd name="T26" fmla="*/ 347 w 438"/>
                      <a:gd name="T27" fmla="*/ 105 h 152"/>
                      <a:gd name="T28" fmla="*/ 338 w 438"/>
                      <a:gd name="T29" fmla="*/ 100 h 152"/>
                      <a:gd name="T30" fmla="*/ 344 w 438"/>
                      <a:gd name="T31" fmla="*/ 93 h 152"/>
                      <a:gd name="T32" fmla="*/ 342 w 438"/>
                      <a:gd name="T33" fmla="*/ 89 h 152"/>
                      <a:gd name="T34" fmla="*/ 320 w 438"/>
                      <a:gd name="T35" fmla="*/ 94 h 152"/>
                      <a:gd name="T36" fmla="*/ 317 w 438"/>
                      <a:gd name="T37" fmla="*/ 85 h 152"/>
                      <a:gd name="T38" fmla="*/ 297 w 438"/>
                      <a:gd name="T39" fmla="*/ 94 h 152"/>
                      <a:gd name="T40" fmla="*/ 320 w 438"/>
                      <a:gd name="T41" fmla="*/ 103 h 152"/>
                      <a:gd name="T42" fmla="*/ 305 w 438"/>
                      <a:gd name="T43" fmla="*/ 117 h 152"/>
                      <a:gd name="T44" fmla="*/ 311 w 438"/>
                      <a:gd name="T45" fmla="*/ 126 h 152"/>
                      <a:gd name="T46" fmla="*/ 315 w 438"/>
                      <a:gd name="T47" fmla="*/ 138 h 152"/>
                      <a:gd name="T48" fmla="*/ 309 w 438"/>
                      <a:gd name="T49" fmla="*/ 139 h 152"/>
                      <a:gd name="T50" fmla="*/ 314 w 438"/>
                      <a:gd name="T51" fmla="*/ 144 h 152"/>
                      <a:gd name="T52" fmla="*/ 307 w 438"/>
                      <a:gd name="T53" fmla="*/ 152 h 152"/>
                      <a:gd name="T54" fmla="*/ 0 w 438"/>
                      <a:gd name="T55" fmla="*/ 149 h 152"/>
                      <a:gd name="T56" fmla="*/ 73 w 438"/>
                      <a:gd name="T57" fmla="*/ 1 h 15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438" h="152">
                        <a:moveTo>
                          <a:pt x="73" y="1"/>
                        </a:moveTo>
                        <a:lnTo>
                          <a:pt x="438" y="0"/>
                        </a:lnTo>
                        <a:cubicBezTo>
                          <a:pt x="432"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8" name="Freeform 91"/>
                  <p:cNvSpPr>
                    <a:spLocks/>
                  </p:cNvSpPr>
                  <p:nvPr/>
                </p:nvSpPr>
                <p:spPr bwMode="ltGray">
                  <a:xfrm>
                    <a:off x="4731" y="240"/>
                    <a:ext cx="20" cy="55"/>
                  </a:xfrm>
                  <a:custGeom>
                    <a:avLst/>
                    <a:gdLst>
                      <a:gd name="T0" fmla="*/ 2 w 47"/>
                      <a:gd name="T1" fmla="*/ 52 h 165"/>
                      <a:gd name="T2" fmla="*/ 6 w 47"/>
                      <a:gd name="T3" fmla="*/ 36 h 165"/>
                      <a:gd name="T4" fmla="*/ 7 w 47"/>
                      <a:gd name="T5" fmla="*/ 23 h 165"/>
                      <a:gd name="T6" fmla="*/ 5 w 47"/>
                      <a:gd name="T7" fmla="*/ 13 h 165"/>
                      <a:gd name="T8" fmla="*/ 7 w 47"/>
                      <a:gd name="T9" fmla="*/ 4 h 165"/>
                      <a:gd name="T10" fmla="*/ 9 w 47"/>
                      <a:gd name="T11" fmla="*/ 0 h 165"/>
                      <a:gd name="T12" fmla="*/ 13 w 47"/>
                      <a:gd name="T13" fmla="*/ 10 h 165"/>
                      <a:gd name="T14" fmla="*/ 20 w 47"/>
                      <a:gd name="T15" fmla="*/ 33 h 165"/>
                      <a:gd name="T16" fmla="*/ 13 w 47"/>
                      <a:gd name="T17" fmla="*/ 36 h 165"/>
                      <a:gd name="T18" fmla="*/ 10 w 47"/>
                      <a:gd name="T19" fmla="*/ 42 h 165"/>
                      <a:gd name="T20" fmla="*/ 9 w 47"/>
                      <a:gd name="T21" fmla="*/ 44 h 165"/>
                      <a:gd name="T22" fmla="*/ 11 w 47"/>
                      <a:gd name="T23" fmla="*/ 45 h 165"/>
                      <a:gd name="T24" fmla="*/ 13 w 47"/>
                      <a:gd name="T25" fmla="*/ 49 h 165"/>
                      <a:gd name="T26" fmla="*/ 6 w 47"/>
                      <a:gd name="T27" fmla="*/ 49 h 165"/>
                      <a:gd name="T28" fmla="*/ 3 w 47"/>
                      <a:gd name="T29" fmla="*/ 53 h 165"/>
                      <a:gd name="T30" fmla="*/ 1 w 47"/>
                      <a:gd name="T31" fmla="*/ 51 h 165"/>
                      <a:gd name="T32" fmla="*/ 2 w 47"/>
                      <a:gd name="T33" fmla="*/ 52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9" name="Freeform 92"/>
                  <p:cNvSpPr>
                    <a:spLocks/>
                  </p:cNvSpPr>
                  <p:nvPr/>
                </p:nvSpPr>
                <p:spPr bwMode="ltGray">
                  <a:xfrm>
                    <a:off x="4719" y="287"/>
                    <a:ext cx="59" cy="34"/>
                  </a:xfrm>
                  <a:custGeom>
                    <a:avLst/>
                    <a:gdLst>
                      <a:gd name="T0" fmla="*/ 11 w 138"/>
                      <a:gd name="T1" fmla="*/ 20 h 103"/>
                      <a:gd name="T2" fmla="*/ 13 w 138"/>
                      <a:gd name="T3" fmla="*/ 14 h 103"/>
                      <a:gd name="T4" fmla="*/ 21 w 138"/>
                      <a:gd name="T5" fmla="*/ 11 h 103"/>
                      <a:gd name="T6" fmla="*/ 23 w 138"/>
                      <a:gd name="T7" fmla="*/ 15 h 103"/>
                      <a:gd name="T8" fmla="*/ 28 w 138"/>
                      <a:gd name="T9" fmla="*/ 16 h 103"/>
                      <a:gd name="T10" fmla="*/ 34 w 138"/>
                      <a:gd name="T11" fmla="*/ 18 h 103"/>
                      <a:gd name="T12" fmla="*/ 50 w 138"/>
                      <a:gd name="T13" fmla="*/ 11 h 103"/>
                      <a:gd name="T14" fmla="*/ 56 w 138"/>
                      <a:gd name="T15" fmla="*/ 6 h 103"/>
                      <a:gd name="T16" fmla="*/ 59 w 138"/>
                      <a:gd name="T17" fmla="*/ 4 h 103"/>
                      <a:gd name="T18" fmla="*/ 45 w 138"/>
                      <a:gd name="T19" fmla="*/ 16 h 103"/>
                      <a:gd name="T20" fmla="*/ 36 w 138"/>
                      <a:gd name="T21" fmla="*/ 22 h 103"/>
                      <a:gd name="T22" fmla="*/ 28 w 138"/>
                      <a:gd name="T23" fmla="*/ 27 h 103"/>
                      <a:gd name="T24" fmla="*/ 21 w 138"/>
                      <a:gd name="T25" fmla="*/ 34 h 103"/>
                      <a:gd name="T26" fmla="*/ 11 w 138"/>
                      <a:gd name="T27" fmla="*/ 29 h 103"/>
                      <a:gd name="T28" fmla="*/ 9 w 138"/>
                      <a:gd name="T29" fmla="*/ 29 h 103"/>
                      <a:gd name="T30" fmla="*/ 9 w 138"/>
                      <a:gd name="T31" fmla="*/ 32 h 103"/>
                      <a:gd name="T32" fmla="*/ 0 w 138"/>
                      <a:gd name="T33" fmla="*/ 32 h 103"/>
                      <a:gd name="T34" fmla="*/ 4 w 138"/>
                      <a:gd name="T35" fmla="*/ 26 h 103"/>
                      <a:gd name="T36" fmla="*/ 11 w 138"/>
                      <a:gd name="T37" fmla="*/ 20 h 10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0" name="Freeform 93"/>
                  <p:cNvSpPr>
                    <a:spLocks/>
                  </p:cNvSpPr>
                  <p:nvPr/>
                </p:nvSpPr>
                <p:spPr bwMode="ltGray">
                  <a:xfrm>
                    <a:off x="4656" y="319"/>
                    <a:ext cx="80" cy="72"/>
                  </a:xfrm>
                  <a:custGeom>
                    <a:avLst/>
                    <a:gdLst>
                      <a:gd name="T0" fmla="*/ 67 w 188"/>
                      <a:gd name="T1" fmla="*/ 8 h 214"/>
                      <a:gd name="T2" fmla="*/ 68 w 188"/>
                      <a:gd name="T3" fmla="*/ 2 h 214"/>
                      <a:gd name="T4" fmla="*/ 72 w 188"/>
                      <a:gd name="T5" fmla="*/ 0 h 214"/>
                      <a:gd name="T6" fmla="*/ 77 w 188"/>
                      <a:gd name="T7" fmla="*/ 8 h 214"/>
                      <a:gd name="T8" fmla="*/ 80 w 188"/>
                      <a:gd name="T9" fmla="*/ 14 h 214"/>
                      <a:gd name="T10" fmla="*/ 76 w 188"/>
                      <a:gd name="T11" fmla="*/ 20 h 214"/>
                      <a:gd name="T12" fmla="*/ 72 w 188"/>
                      <a:gd name="T13" fmla="*/ 26 h 214"/>
                      <a:gd name="T14" fmla="*/ 69 w 188"/>
                      <a:gd name="T15" fmla="*/ 42 h 214"/>
                      <a:gd name="T16" fmla="*/ 61 w 188"/>
                      <a:gd name="T17" fmla="*/ 46 h 214"/>
                      <a:gd name="T18" fmla="*/ 51 w 188"/>
                      <a:gd name="T19" fmla="*/ 46 h 214"/>
                      <a:gd name="T20" fmla="*/ 48 w 188"/>
                      <a:gd name="T21" fmla="*/ 42 h 214"/>
                      <a:gd name="T22" fmla="*/ 43 w 188"/>
                      <a:gd name="T23" fmla="*/ 49 h 214"/>
                      <a:gd name="T24" fmla="*/ 38 w 188"/>
                      <a:gd name="T25" fmla="*/ 50 h 214"/>
                      <a:gd name="T26" fmla="*/ 34 w 188"/>
                      <a:gd name="T27" fmla="*/ 44 h 214"/>
                      <a:gd name="T28" fmla="*/ 25 w 188"/>
                      <a:gd name="T29" fmla="*/ 48 h 214"/>
                      <a:gd name="T30" fmla="*/ 32 w 188"/>
                      <a:gd name="T31" fmla="*/ 48 h 214"/>
                      <a:gd name="T32" fmla="*/ 33 w 188"/>
                      <a:gd name="T33" fmla="*/ 54 h 214"/>
                      <a:gd name="T34" fmla="*/ 25 w 188"/>
                      <a:gd name="T35" fmla="*/ 56 h 214"/>
                      <a:gd name="T36" fmla="*/ 14 w 188"/>
                      <a:gd name="T37" fmla="*/ 56 h 214"/>
                      <a:gd name="T38" fmla="*/ 15 w 188"/>
                      <a:gd name="T39" fmla="*/ 52 h 214"/>
                      <a:gd name="T40" fmla="*/ 20 w 188"/>
                      <a:gd name="T41" fmla="*/ 48 h 214"/>
                      <a:gd name="T42" fmla="*/ 14 w 188"/>
                      <a:gd name="T43" fmla="*/ 50 h 214"/>
                      <a:gd name="T44" fmla="*/ 11 w 188"/>
                      <a:gd name="T45" fmla="*/ 56 h 214"/>
                      <a:gd name="T46" fmla="*/ 13 w 188"/>
                      <a:gd name="T47" fmla="*/ 64 h 214"/>
                      <a:gd name="T48" fmla="*/ 6 w 188"/>
                      <a:gd name="T49" fmla="*/ 67 h 214"/>
                      <a:gd name="T50" fmla="*/ 0 w 188"/>
                      <a:gd name="T51" fmla="*/ 72 h 214"/>
                      <a:gd name="T52" fmla="*/ 3 w 188"/>
                      <a:gd name="T53" fmla="*/ 63 h 214"/>
                      <a:gd name="T54" fmla="*/ 0 w 188"/>
                      <a:gd name="T55" fmla="*/ 55 h 214"/>
                      <a:gd name="T56" fmla="*/ 6 w 188"/>
                      <a:gd name="T57" fmla="*/ 51 h 214"/>
                      <a:gd name="T58" fmla="*/ 14 w 188"/>
                      <a:gd name="T59" fmla="*/ 45 h 214"/>
                      <a:gd name="T60" fmla="*/ 19 w 188"/>
                      <a:gd name="T61" fmla="*/ 40 h 214"/>
                      <a:gd name="T62" fmla="*/ 31 w 188"/>
                      <a:gd name="T63" fmla="*/ 39 h 214"/>
                      <a:gd name="T64" fmla="*/ 36 w 188"/>
                      <a:gd name="T65" fmla="*/ 38 h 214"/>
                      <a:gd name="T66" fmla="*/ 49 w 188"/>
                      <a:gd name="T67" fmla="*/ 26 h 214"/>
                      <a:gd name="T68" fmla="*/ 51 w 188"/>
                      <a:gd name="T69" fmla="*/ 31 h 214"/>
                      <a:gd name="T70" fmla="*/ 56 w 188"/>
                      <a:gd name="T71" fmla="*/ 26 h 214"/>
                      <a:gd name="T72" fmla="*/ 64 w 188"/>
                      <a:gd name="T73" fmla="*/ 18 h 214"/>
                      <a:gd name="T74" fmla="*/ 66 w 188"/>
                      <a:gd name="T75" fmla="*/ 14 h 214"/>
                      <a:gd name="T76" fmla="*/ 63 w 188"/>
                      <a:gd name="T77" fmla="*/ 13 h 214"/>
                      <a:gd name="T78" fmla="*/ 65 w 188"/>
                      <a:gd name="T79" fmla="*/ 11 h 214"/>
                      <a:gd name="T80" fmla="*/ 67 w 188"/>
                      <a:gd name="T81" fmla="*/ 8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1" name="Freeform 94"/>
                  <p:cNvSpPr>
                    <a:spLocks/>
                  </p:cNvSpPr>
                  <p:nvPr/>
                </p:nvSpPr>
                <p:spPr bwMode="ltGray">
                  <a:xfrm>
                    <a:off x="4709" y="340"/>
                    <a:ext cx="6" cy="4"/>
                  </a:xfrm>
                  <a:custGeom>
                    <a:avLst/>
                    <a:gdLst>
                      <a:gd name="T0" fmla="*/ 0 w 13"/>
                      <a:gd name="T1" fmla="*/ 3 h 13"/>
                      <a:gd name="T2" fmla="*/ 2 w 13"/>
                      <a:gd name="T3" fmla="*/ 4 h 13"/>
                      <a:gd name="T4" fmla="*/ 0 w 13"/>
                      <a:gd name="T5" fmla="*/ 3 h 13"/>
                      <a:gd name="T6" fmla="*/ 0 60000 65536"/>
                      <a:gd name="T7" fmla="*/ 0 60000 65536"/>
                      <a:gd name="T8" fmla="*/ 0 60000 65536"/>
                    </a:gdLst>
                    <a:ahLst/>
                    <a:cxnLst>
                      <a:cxn ang="T6">
                        <a:pos x="T0" y="T1"/>
                      </a:cxn>
                      <a:cxn ang="T7">
                        <a:pos x="T2" y="T3"/>
                      </a:cxn>
                      <a:cxn ang="T8">
                        <a:pos x="T4" y="T5"/>
                      </a:cxn>
                    </a:cxnLst>
                    <a:rect l="0" t="0" r="r" b="b"/>
                    <a:pathLst>
                      <a:path w="13" h="13">
                        <a:moveTo>
                          <a:pt x="0" y="9"/>
                        </a:moveTo>
                        <a:cubicBezTo>
                          <a:pt x="6" y="0"/>
                          <a:pt x="13" y="7"/>
                          <a:pt x="4" y="13"/>
                        </a:cubicBezTo>
                        <a:cubicBezTo>
                          <a:pt x="0" y="6"/>
                          <a:pt x="0" y="5"/>
                          <a:pt x="0"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2" name="Freeform 95"/>
                  <p:cNvSpPr>
                    <a:spLocks/>
                  </p:cNvSpPr>
                  <p:nvPr/>
                </p:nvSpPr>
                <p:spPr bwMode="ltGray">
                  <a:xfrm>
                    <a:off x="4261" y="389"/>
                    <a:ext cx="347" cy="189"/>
                  </a:xfrm>
                  <a:custGeom>
                    <a:avLst/>
                    <a:gdLst>
                      <a:gd name="T0" fmla="*/ 347 w 812"/>
                      <a:gd name="T1" fmla="*/ 9 h 564"/>
                      <a:gd name="T2" fmla="*/ 332 w 812"/>
                      <a:gd name="T3" fmla="*/ 26 h 564"/>
                      <a:gd name="T4" fmla="*/ 320 w 812"/>
                      <a:gd name="T5" fmla="*/ 41 h 564"/>
                      <a:gd name="T6" fmla="*/ 309 w 812"/>
                      <a:gd name="T7" fmla="*/ 48 h 564"/>
                      <a:gd name="T8" fmla="*/ 271 w 812"/>
                      <a:gd name="T9" fmla="*/ 60 h 564"/>
                      <a:gd name="T10" fmla="*/ 270 w 812"/>
                      <a:gd name="T11" fmla="*/ 70 h 564"/>
                      <a:gd name="T12" fmla="*/ 258 w 812"/>
                      <a:gd name="T13" fmla="*/ 77 h 564"/>
                      <a:gd name="T14" fmla="*/ 265 w 812"/>
                      <a:gd name="T15" fmla="*/ 60 h 564"/>
                      <a:gd name="T16" fmla="*/ 246 w 812"/>
                      <a:gd name="T17" fmla="*/ 63 h 564"/>
                      <a:gd name="T18" fmla="*/ 238 w 812"/>
                      <a:gd name="T19" fmla="*/ 73 h 564"/>
                      <a:gd name="T20" fmla="*/ 255 w 812"/>
                      <a:gd name="T21" fmla="*/ 94 h 564"/>
                      <a:gd name="T22" fmla="*/ 254 w 812"/>
                      <a:gd name="T23" fmla="*/ 123 h 564"/>
                      <a:gd name="T24" fmla="*/ 232 w 812"/>
                      <a:gd name="T25" fmla="*/ 136 h 564"/>
                      <a:gd name="T26" fmla="*/ 223 w 812"/>
                      <a:gd name="T27" fmla="*/ 129 h 564"/>
                      <a:gd name="T28" fmla="*/ 206 w 812"/>
                      <a:gd name="T29" fmla="*/ 117 h 564"/>
                      <a:gd name="T30" fmla="*/ 197 w 812"/>
                      <a:gd name="T31" fmla="*/ 117 h 564"/>
                      <a:gd name="T32" fmla="*/ 192 w 812"/>
                      <a:gd name="T33" fmla="*/ 132 h 564"/>
                      <a:gd name="T34" fmla="*/ 214 w 812"/>
                      <a:gd name="T35" fmla="*/ 155 h 564"/>
                      <a:gd name="T36" fmla="*/ 218 w 812"/>
                      <a:gd name="T37" fmla="*/ 176 h 564"/>
                      <a:gd name="T38" fmla="*/ 225 w 812"/>
                      <a:gd name="T39" fmla="*/ 188 h 564"/>
                      <a:gd name="T40" fmla="*/ 210 w 812"/>
                      <a:gd name="T41" fmla="*/ 182 h 564"/>
                      <a:gd name="T42" fmla="*/ 201 w 812"/>
                      <a:gd name="T43" fmla="*/ 174 h 564"/>
                      <a:gd name="T44" fmla="*/ 180 w 812"/>
                      <a:gd name="T45" fmla="*/ 142 h 564"/>
                      <a:gd name="T46" fmla="*/ 182 w 812"/>
                      <a:gd name="T47" fmla="*/ 104 h 564"/>
                      <a:gd name="T48" fmla="*/ 180 w 812"/>
                      <a:gd name="T49" fmla="*/ 90 h 564"/>
                      <a:gd name="T50" fmla="*/ 176 w 812"/>
                      <a:gd name="T51" fmla="*/ 92 h 564"/>
                      <a:gd name="T52" fmla="*/ 165 w 812"/>
                      <a:gd name="T53" fmla="*/ 89 h 564"/>
                      <a:gd name="T54" fmla="*/ 154 w 812"/>
                      <a:gd name="T55" fmla="*/ 57 h 564"/>
                      <a:gd name="T56" fmla="*/ 141 w 812"/>
                      <a:gd name="T57" fmla="*/ 56 h 564"/>
                      <a:gd name="T58" fmla="*/ 123 w 812"/>
                      <a:gd name="T59" fmla="*/ 58 h 564"/>
                      <a:gd name="T60" fmla="*/ 103 w 812"/>
                      <a:gd name="T61" fmla="*/ 78 h 564"/>
                      <a:gd name="T62" fmla="*/ 84 w 812"/>
                      <a:gd name="T63" fmla="*/ 90 h 564"/>
                      <a:gd name="T64" fmla="*/ 79 w 812"/>
                      <a:gd name="T65" fmla="*/ 92 h 564"/>
                      <a:gd name="T66" fmla="*/ 68 w 812"/>
                      <a:gd name="T67" fmla="*/ 110 h 564"/>
                      <a:gd name="T68" fmla="*/ 65 w 812"/>
                      <a:gd name="T69" fmla="*/ 119 h 564"/>
                      <a:gd name="T70" fmla="*/ 55 w 812"/>
                      <a:gd name="T71" fmla="*/ 135 h 564"/>
                      <a:gd name="T72" fmla="*/ 40 w 812"/>
                      <a:gd name="T73" fmla="*/ 131 h 564"/>
                      <a:gd name="T74" fmla="*/ 28 w 812"/>
                      <a:gd name="T75" fmla="*/ 86 h 564"/>
                      <a:gd name="T76" fmla="*/ 31 w 812"/>
                      <a:gd name="T77" fmla="*/ 52 h 564"/>
                      <a:gd name="T78" fmla="*/ 19 w 812"/>
                      <a:gd name="T79" fmla="*/ 60 h 564"/>
                      <a:gd name="T80" fmla="*/ 9 w 812"/>
                      <a:gd name="T81" fmla="*/ 50 h 564"/>
                      <a:gd name="T82" fmla="*/ 10 w 812"/>
                      <a:gd name="T83" fmla="*/ 46 h 564"/>
                      <a:gd name="T84" fmla="*/ 0 w 812"/>
                      <a:gd name="T85" fmla="*/ 31 h 564"/>
                      <a:gd name="T86" fmla="*/ 341 w 812"/>
                      <a:gd name="T87" fmla="*/ 2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3" name="Freeform 96"/>
                  <p:cNvSpPr>
                    <a:spLocks/>
                  </p:cNvSpPr>
                  <p:nvPr/>
                </p:nvSpPr>
                <p:spPr bwMode="ltGray">
                  <a:xfrm>
                    <a:off x="4322" y="519"/>
                    <a:ext cx="19" cy="29"/>
                  </a:xfrm>
                  <a:custGeom>
                    <a:avLst/>
                    <a:gdLst>
                      <a:gd name="T0" fmla="*/ 3 w 43"/>
                      <a:gd name="T1" fmla="*/ 4 h 85"/>
                      <a:gd name="T2" fmla="*/ 8 w 43"/>
                      <a:gd name="T3" fmla="*/ 1 h 85"/>
                      <a:gd name="T4" fmla="*/ 16 w 43"/>
                      <a:gd name="T5" fmla="*/ 11 h 85"/>
                      <a:gd name="T6" fmla="*/ 8 w 43"/>
                      <a:gd name="T7" fmla="*/ 29 h 85"/>
                      <a:gd name="T8" fmla="*/ 0 w 43"/>
                      <a:gd name="T9" fmla="*/ 24 h 85"/>
                      <a:gd name="T10" fmla="*/ 3 w 43"/>
                      <a:gd name="T11" fmla="*/ 4 h 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4" name="Freeform 97"/>
                  <p:cNvSpPr>
                    <a:spLocks/>
                  </p:cNvSpPr>
                  <p:nvPr/>
                </p:nvSpPr>
                <p:spPr bwMode="ltGray">
                  <a:xfrm>
                    <a:off x="4588" y="421"/>
                    <a:ext cx="18" cy="24"/>
                  </a:xfrm>
                  <a:custGeom>
                    <a:avLst/>
                    <a:gdLst>
                      <a:gd name="T0" fmla="*/ 5 w 44"/>
                      <a:gd name="T1" fmla="*/ 9 h 74"/>
                      <a:gd name="T2" fmla="*/ 12 w 44"/>
                      <a:gd name="T3" fmla="*/ 1 h 74"/>
                      <a:gd name="T4" fmla="*/ 18 w 44"/>
                      <a:gd name="T5" fmla="*/ 1 h 74"/>
                      <a:gd name="T6" fmla="*/ 16 w 44"/>
                      <a:gd name="T7" fmla="*/ 8 h 74"/>
                      <a:gd name="T8" fmla="*/ 5 w 44"/>
                      <a:gd name="T9" fmla="*/ 24 h 74"/>
                      <a:gd name="T10" fmla="*/ 3 w 44"/>
                      <a:gd name="T11" fmla="*/ 19 h 74"/>
                      <a:gd name="T12" fmla="*/ 1 w 44"/>
                      <a:gd name="T13" fmla="*/ 12 h 74"/>
                      <a:gd name="T14" fmla="*/ 5 w 44"/>
                      <a:gd name="T15" fmla="*/ 9 h 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5" name="Freeform 98"/>
                  <p:cNvSpPr>
                    <a:spLocks/>
                  </p:cNvSpPr>
                  <p:nvPr/>
                </p:nvSpPr>
                <p:spPr bwMode="ltGray">
                  <a:xfrm>
                    <a:off x="4639" y="409"/>
                    <a:ext cx="9" cy="10"/>
                  </a:xfrm>
                  <a:custGeom>
                    <a:avLst/>
                    <a:gdLst>
                      <a:gd name="T0" fmla="*/ 3 w 20"/>
                      <a:gd name="T1" fmla="*/ 5 h 30"/>
                      <a:gd name="T2" fmla="*/ 2 w 20"/>
                      <a:gd name="T3" fmla="*/ 10 h 30"/>
                      <a:gd name="T4" fmla="*/ 3 w 20"/>
                      <a:gd name="T5" fmla="*/ 5 h 30"/>
                      <a:gd name="T6" fmla="*/ 0 60000 65536"/>
                      <a:gd name="T7" fmla="*/ 0 60000 65536"/>
                      <a:gd name="T8" fmla="*/ 0 60000 65536"/>
                    </a:gdLst>
                    <a:ahLst/>
                    <a:cxnLst>
                      <a:cxn ang="T6">
                        <a:pos x="T0" y="T1"/>
                      </a:cxn>
                      <a:cxn ang="T7">
                        <a:pos x="T2" y="T3"/>
                      </a:cxn>
                      <a:cxn ang="T8">
                        <a:pos x="T4" y="T5"/>
                      </a:cxn>
                    </a:cxnLst>
                    <a:rect l="0" t="0" r="r" b="b"/>
                    <a:pathLst>
                      <a:path w="20" h="30">
                        <a:moveTo>
                          <a:pt x="7" y="16"/>
                        </a:moveTo>
                        <a:cubicBezTo>
                          <a:pt x="18" y="0"/>
                          <a:pt x="20" y="20"/>
                          <a:pt x="5" y="30"/>
                        </a:cubicBezTo>
                        <a:cubicBezTo>
                          <a:pt x="0" y="23"/>
                          <a:pt x="1" y="22"/>
                          <a:pt x="7"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6" name="Freeform 99"/>
                  <p:cNvSpPr>
                    <a:spLocks/>
                  </p:cNvSpPr>
                  <p:nvPr/>
                </p:nvSpPr>
                <p:spPr bwMode="ltGray">
                  <a:xfrm>
                    <a:off x="3709" y="315"/>
                    <a:ext cx="433" cy="354"/>
                  </a:xfrm>
                  <a:custGeom>
                    <a:avLst/>
                    <a:gdLst>
                      <a:gd name="T0" fmla="*/ 305 w 682"/>
                      <a:gd name="T1" fmla="*/ 295 h 557"/>
                      <a:gd name="T2" fmla="*/ 309 w 682"/>
                      <a:gd name="T3" fmla="*/ 287 h 557"/>
                      <a:gd name="T4" fmla="*/ 317 w 682"/>
                      <a:gd name="T5" fmla="*/ 262 h 557"/>
                      <a:gd name="T6" fmla="*/ 196 w 682"/>
                      <a:gd name="T7" fmla="*/ 182 h 557"/>
                      <a:gd name="T8" fmla="*/ 179 w 682"/>
                      <a:gd name="T9" fmla="*/ 220 h 557"/>
                      <a:gd name="T10" fmla="*/ 192 w 682"/>
                      <a:gd name="T11" fmla="*/ 353 h 557"/>
                      <a:gd name="T12" fmla="*/ 179 w 682"/>
                      <a:gd name="T13" fmla="*/ 314 h 557"/>
                      <a:gd name="T14" fmla="*/ 154 w 682"/>
                      <a:gd name="T15" fmla="*/ 279 h 557"/>
                      <a:gd name="T16" fmla="*/ 156 w 682"/>
                      <a:gd name="T17" fmla="*/ 262 h 557"/>
                      <a:gd name="T18" fmla="*/ 157 w 682"/>
                      <a:gd name="T19" fmla="*/ 250 h 557"/>
                      <a:gd name="T20" fmla="*/ 140 w 682"/>
                      <a:gd name="T21" fmla="*/ 238 h 557"/>
                      <a:gd name="T22" fmla="*/ 123 w 682"/>
                      <a:gd name="T23" fmla="*/ 220 h 557"/>
                      <a:gd name="T24" fmla="*/ 94 w 682"/>
                      <a:gd name="T25" fmla="*/ 225 h 557"/>
                      <a:gd name="T26" fmla="*/ 80 w 682"/>
                      <a:gd name="T27" fmla="*/ 232 h 557"/>
                      <a:gd name="T28" fmla="*/ 50 w 682"/>
                      <a:gd name="T29" fmla="*/ 232 h 557"/>
                      <a:gd name="T30" fmla="*/ 14 w 682"/>
                      <a:gd name="T31" fmla="*/ 198 h 557"/>
                      <a:gd name="T32" fmla="*/ 7 w 682"/>
                      <a:gd name="T33" fmla="*/ 187 h 557"/>
                      <a:gd name="T34" fmla="*/ 0 w 682"/>
                      <a:gd name="T35" fmla="*/ 168 h 557"/>
                      <a:gd name="T36" fmla="*/ 15 w 682"/>
                      <a:gd name="T37" fmla="*/ 135 h 557"/>
                      <a:gd name="T38" fmla="*/ 20 w 682"/>
                      <a:gd name="T39" fmla="*/ 115 h 557"/>
                      <a:gd name="T40" fmla="*/ 32 w 682"/>
                      <a:gd name="T41" fmla="*/ 91 h 557"/>
                      <a:gd name="T42" fmla="*/ 51 w 682"/>
                      <a:gd name="T43" fmla="*/ 74 h 557"/>
                      <a:gd name="T44" fmla="*/ 106 w 682"/>
                      <a:gd name="T45" fmla="*/ 43 h 557"/>
                      <a:gd name="T46" fmla="*/ 140 w 682"/>
                      <a:gd name="T47" fmla="*/ 19 h 557"/>
                      <a:gd name="T48" fmla="*/ 164 w 682"/>
                      <a:gd name="T49" fmla="*/ 4 h 557"/>
                      <a:gd name="T50" fmla="*/ 230 w 682"/>
                      <a:gd name="T51" fmla="*/ 1 h 557"/>
                      <a:gd name="T52" fmla="*/ 253 w 682"/>
                      <a:gd name="T53" fmla="*/ 0 h 557"/>
                      <a:gd name="T54" fmla="*/ 244 w 682"/>
                      <a:gd name="T55" fmla="*/ 22 h 557"/>
                      <a:gd name="T56" fmla="*/ 281 w 682"/>
                      <a:gd name="T57" fmla="*/ 53 h 557"/>
                      <a:gd name="T58" fmla="*/ 316 w 682"/>
                      <a:gd name="T59" fmla="*/ 47 h 557"/>
                      <a:gd name="T60" fmla="*/ 336 w 682"/>
                      <a:gd name="T61" fmla="*/ 52 h 557"/>
                      <a:gd name="T62" fmla="*/ 355 w 682"/>
                      <a:gd name="T63" fmla="*/ 62 h 557"/>
                      <a:gd name="T64" fmla="*/ 363 w 682"/>
                      <a:gd name="T65" fmla="*/ 119 h 557"/>
                      <a:gd name="T66" fmla="*/ 363 w 682"/>
                      <a:gd name="T67" fmla="*/ 153 h 557"/>
                      <a:gd name="T68" fmla="*/ 380 w 682"/>
                      <a:gd name="T69" fmla="*/ 180 h 557"/>
                      <a:gd name="T70" fmla="*/ 410 w 682"/>
                      <a:gd name="T71" fmla="*/ 191 h 557"/>
                      <a:gd name="T72" fmla="*/ 432 w 682"/>
                      <a:gd name="T73" fmla="*/ 187 h 557"/>
                      <a:gd name="T74" fmla="*/ 422 w 682"/>
                      <a:gd name="T75" fmla="*/ 216 h 557"/>
                      <a:gd name="T76" fmla="*/ 380 w 682"/>
                      <a:gd name="T77" fmla="*/ 259 h 557"/>
                      <a:gd name="T78" fmla="*/ 348 w 682"/>
                      <a:gd name="T79" fmla="*/ 308 h 557"/>
                      <a:gd name="T80" fmla="*/ 353 w 682"/>
                      <a:gd name="T81" fmla="*/ 323 h 557"/>
                      <a:gd name="T82" fmla="*/ 276 w 682"/>
                      <a:gd name="T83" fmla="*/ 353 h 55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7" name="Freeform 100"/>
                  <p:cNvSpPr>
                    <a:spLocks/>
                  </p:cNvSpPr>
                  <p:nvPr/>
                </p:nvSpPr>
                <p:spPr bwMode="ltGray">
                  <a:xfrm>
                    <a:off x="3877" y="448"/>
                    <a:ext cx="163" cy="221"/>
                  </a:xfrm>
                  <a:custGeom>
                    <a:avLst/>
                    <a:gdLst>
                      <a:gd name="T0" fmla="*/ 154 w 257"/>
                      <a:gd name="T1" fmla="*/ 221 h 347"/>
                      <a:gd name="T2" fmla="*/ 148 w 257"/>
                      <a:gd name="T3" fmla="*/ 192 h 347"/>
                      <a:gd name="T4" fmla="*/ 138 w 257"/>
                      <a:gd name="T5" fmla="*/ 183 h 347"/>
                      <a:gd name="T6" fmla="*/ 136 w 257"/>
                      <a:gd name="T7" fmla="*/ 171 h 347"/>
                      <a:gd name="T8" fmla="*/ 133 w 257"/>
                      <a:gd name="T9" fmla="*/ 162 h 347"/>
                      <a:gd name="T10" fmla="*/ 133 w 257"/>
                      <a:gd name="T11" fmla="*/ 146 h 347"/>
                      <a:gd name="T12" fmla="*/ 131 w 257"/>
                      <a:gd name="T13" fmla="*/ 136 h 347"/>
                      <a:gd name="T14" fmla="*/ 145 w 257"/>
                      <a:gd name="T15" fmla="*/ 129 h 347"/>
                      <a:gd name="T16" fmla="*/ 163 w 257"/>
                      <a:gd name="T17" fmla="*/ 125 h 347"/>
                      <a:gd name="T18" fmla="*/ 163 w 257"/>
                      <a:gd name="T19" fmla="*/ 87 h 347"/>
                      <a:gd name="T20" fmla="*/ 34 w 257"/>
                      <a:gd name="T21" fmla="*/ 61 h 347"/>
                      <a:gd name="T22" fmla="*/ 20 w 257"/>
                      <a:gd name="T23" fmla="*/ 62 h 347"/>
                      <a:gd name="T24" fmla="*/ 10 w 257"/>
                      <a:gd name="T25" fmla="*/ 65 h 347"/>
                      <a:gd name="T26" fmla="*/ 0 w 257"/>
                      <a:gd name="T27" fmla="*/ 95 h 347"/>
                      <a:gd name="T28" fmla="*/ 59 w 257"/>
                      <a:gd name="T29" fmla="*/ 220 h 347"/>
                      <a:gd name="T30" fmla="*/ 154 w 257"/>
                      <a:gd name="T31" fmla="*/ 221 h 3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8" name="Freeform 101"/>
                  <p:cNvSpPr>
                    <a:spLocks/>
                  </p:cNvSpPr>
                  <p:nvPr/>
                </p:nvSpPr>
                <p:spPr bwMode="ltGray">
                  <a:xfrm>
                    <a:off x="4164" y="611"/>
                    <a:ext cx="7" cy="12"/>
                  </a:xfrm>
                  <a:custGeom>
                    <a:avLst/>
                    <a:gdLst>
                      <a:gd name="T0" fmla="*/ 3 w 19"/>
                      <a:gd name="T1" fmla="*/ 8 h 37"/>
                      <a:gd name="T2" fmla="*/ 7 w 19"/>
                      <a:gd name="T3" fmla="*/ 7 h 37"/>
                      <a:gd name="T4" fmla="*/ 3 w 19"/>
                      <a:gd name="T5" fmla="*/ 8 h 37"/>
                      <a:gd name="T6" fmla="*/ 0 60000 65536"/>
                      <a:gd name="T7" fmla="*/ 0 60000 65536"/>
                      <a:gd name="T8" fmla="*/ 0 60000 65536"/>
                    </a:gdLst>
                    <a:ahLst/>
                    <a:cxnLst>
                      <a:cxn ang="T6">
                        <a:pos x="T0" y="T1"/>
                      </a:cxn>
                      <a:cxn ang="T7">
                        <a:pos x="T2" y="T3"/>
                      </a:cxn>
                      <a:cxn ang="T8">
                        <a:pos x="T4" y="T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9" name="Freeform 102"/>
                  <p:cNvSpPr>
                    <a:spLocks/>
                  </p:cNvSpPr>
                  <p:nvPr/>
                </p:nvSpPr>
                <p:spPr bwMode="ltGray">
                  <a:xfrm>
                    <a:off x="4155" y="497"/>
                    <a:ext cx="9" cy="7"/>
                  </a:xfrm>
                  <a:custGeom>
                    <a:avLst/>
                    <a:gdLst>
                      <a:gd name="T0" fmla="*/ 5 w 22"/>
                      <a:gd name="T1" fmla="*/ 4 h 20"/>
                      <a:gd name="T2" fmla="*/ 7 w 22"/>
                      <a:gd name="T3" fmla="*/ 0 h 20"/>
                      <a:gd name="T4" fmla="*/ 8 w 22"/>
                      <a:gd name="T5" fmla="*/ 4 h 20"/>
                      <a:gd name="T6" fmla="*/ 3 w 22"/>
                      <a:gd name="T7" fmla="*/ 7 h 20"/>
                      <a:gd name="T8" fmla="*/ 5 w 22"/>
                      <a:gd name="T9" fmla="*/ 4 h 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0" name="Freeform 103"/>
                  <p:cNvSpPr>
                    <a:spLocks/>
                  </p:cNvSpPr>
                  <p:nvPr/>
                </p:nvSpPr>
                <p:spPr bwMode="ltGray">
                  <a:xfrm>
                    <a:off x="3760" y="357"/>
                    <a:ext cx="25" cy="10"/>
                  </a:xfrm>
                  <a:custGeom>
                    <a:avLst/>
                    <a:gdLst>
                      <a:gd name="T0" fmla="*/ 11 w 57"/>
                      <a:gd name="T1" fmla="*/ 6 h 30"/>
                      <a:gd name="T2" fmla="*/ 14 w 57"/>
                      <a:gd name="T3" fmla="*/ 2 h 30"/>
                      <a:gd name="T4" fmla="*/ 16 w 57"/>
                      <a:gd name="T5" fmla="*/ 10 h 30"/>
                      <a:gd name="T6" fmla="*/ 11 w 57"/>
                      <a:gd name="T7" fmla="*/ 6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1" name="Freeform 104"/>
                  <p:cNvSpPr>
                    <a:spLocks/>
                  </p:cNvSpPr>
                  <p:nvPr/>
                </p:nvSpPr>
                <p:spPr bwMode="ltGray">
                  <a:xfrm>
                    <a:off x="4062" y="265"/>
                    <a:ext cx="295" cy="233"/>
                  </a:xfrm>
                  <a:custGeom>
                    <a:avLst/>
                    <a:gdLst>
                      <a:gd name="T0" fmla="*/ 201 w 693"/>
                      <a:gd name="T1" fmla="*/ 155 h 696"/>
                      <a:gd name="T2" fmla="*/ 167 w 693"/>
                      <a:gd name="T3" fmla="*/ 151 h 696"/>
                      <a:gd name="T4" fmla="*/ 138 w 693"/>
                      <a:gd name="T5" fmla="*/ 138 h 696"/>
                      <a:gd name="T6" fmla="*/ 113 w 693"/>
                      <a:gd name="T7" fmla="*/ 134 h 696"/>
                      <a:gd name="T8" fmla="*/ 101 w 693"/>
                      <a:gd name="T9" fmla="*/ 139 h 696"/>
                      <a:gd name="T10" fmla="*/ 111 w 693"/>
                      <a:gd name="T11" fmla="*/ 143 h 696"/>
                      <a:gd name="T12" fmla="*/ 125 w 693"/>
                      <a:gd name="T13" fmla="*/ 157 h 696"/>
                      <a:gd name="T14" fmla="*/ 137 w 693"/>
                      <a:gd name="T15" fmla="*/ 159 h 696"/>
                      <a:gd name="T16" fmla="*/ 142 w 693"/>
                      <a:gd name="T17" fmla="*/ 179 h 696"/>
                      <a:gd name="T18" fmla="*/ 133 w 693"/>
                      <a:gd name="T19" fmla="*/ 185 h 696"/>
                      <a:gd name="T20" fmla="*/ 111 w 693"/>
                      <a:gd name="T21" fmla="*/ 206 h 696"/>
                      <a:gd name="T22" fmla="*/ 96 w 693"/>
                      <a:gd name="T23" fmla="*/ 210 h 696"/>
                      <a:gd name="T24" fmla="*/ 41 w 693"/>
                      <a:gd name="T25" fmla="*/ 233 h 696"/>
                      <a:gd name="T26" fmla="*/ 33 w 693"/>
                      <a:gd name="T27" fmla="*/ 206 h 696"/>
                      <a:gd name="T28" fmla="*/ 19 w 693"/>
                      <a:gd name="T29" fmla="*/ 175 h 696"/>
                      <a:gd name="T30" fmla="*/ 14 w 693"/>
                      <a:gd name="T31" fmla="*/ 150 h 696"/>
                      <a:gd name="T32" fmla="*/ 23 w 693"/>
                      <a:gd name="T33" fmla="*/ 115 h 696"/>
                      <a:gd name="T34" fmla="*/ 7 w 693"/>
                      <a:gd name="T35" fmla="*/ 131 h 696"/>
                      <a:gd name="T36" fmla="*/ 34 w 693"/>
                      <a:gd name="T37" fmla="*/ 94 h 696"/>
                      <a:gd name="T38" fmla="*/ 48 w 693"/>
                      <a:gd name="T39" fmla="*/ 68 h 696"/>
                      <a:gd name="T40" fmla="*/ 16 w 693"/>
                      <a:gd name="T41" fmla="*/ 68 h 696"/>
                      <a:gd name="T42" fmla="*/ 0 w 693"/>
                      <a:gd name="T43" fmla="*/ 66 h 696"/>
                      <a:gd name="T44" fmla="*/ 11 w 693"/>
                      <a:gd name="T45" fmla="*/ 47 h 696"/>
                      <a:gd name="T46" fmla="*/ 41 w 693"/>
                      <a:gd name="T47" fmla="*/ 37 h 696"/>
                      <a:gd name="T48" fmla="*/ 94 w 693"/>
                      <a:gd name="T49" fmla="*/ 42 h 696"/>
                      <a:gd name="T50" fmla="*/ 97 w 693"/>
                      <a:gd name="T51" fmla="*/ 21 h 696"/>
                      <a:gd name="T52" fmla="*/ 111 w 693"/>
                      <a:gd name="T53" fmla="*/ 0 h 696"/>
                      <a:gd name="T54" fmla="*/ 152 w 693"/>
                      <a:gd name="T55" fmla="*/ 15 h 696"/>
                      <a:gd name="T56" fmla="*/ 140 w 693"/>
                      <a:gd name="T57" fmla="*/ 29 h 696"/>
                      <a:gd name="T58" fmla="*/ 128 w 693"/>
                      <a:gd name="T59" fmla="*/ 59 h 696"/>
                      <a:gd name="T60" fmla="*/ 154 w 693"/>
                      <a:gd name="T61" fmla="*/ 64 h 696"/>
                      <a:gd name="T62" fmla="*/ 159 w 693"/>
                      <a:gd name="T63" fmla="*/ 46 h 696"/>
                      <a:gd name="T64" fmla="*/ 178 w 693"/>
                      <a:gd name="T65" fmla="*/ 31 h 696"/>
                      <a:gd name="T66" fmla="*/ 212 w 693"/>
                      <a:gd name="T67" fmla="*/ 29 h 696"/>
                      <a:gd name="T68" fmla="*/ 225 w 693"/>
                      <a:gd name="T69" fmla="*/ 17 h 696"/>
                      <a:gd name="T70" fmla="*/ 230 w 693"/>
                      <a:gd name="T71" fmla="*/ 154 h 69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2" name="Freeform 105"/>
                  <p:cNvSpPr>
                    <a:spLocks/>
                  </p:cNvSpPr>
                  <p:nvPr/>
                </p:nvSpPr>
                <p:spPr bwMode="ltGray">
                  <a:xfrm>
                    <a:off x="3861" y="247"/>
                    <a:ext cx="591" cy="95"/>
                  </a:xfrm>
                  <a:custGeom>
                    <a:avLst/>
                    <a:gdLst>
                      <a:gd name="T0" fmla="*/ 524 w 931"/>
                      <a:gd name="T1" fmla="*/ 0 h 149"/>
                      <a:gd name="T2" fmla="*/ 91 w 931"/>
                      <a:gd name="T3" fmla="*/ 18 h 149"/>
                      <a:gd name="T4" fmla="*/ 58 w 931"/>
                      <a:gd name="T5" fmla="*/ 27 h 149"/>
                      <a:gd name="T6" fmla="*/ 39 w 931"/>
                      <a:gd name="T7" fmla="*/ 27 h 149"/>
                      <a:gd name="T8" fmla="*/ 14 w 931"/>
                      <a:gd name="T9" fmla="*/ 49 h 149"/>
                      <a:gd name="T10" fmla="*/ 0 w 931"/>
                      <a:gd name="T11" fmla="*/ 67 h 149"/>
                      <a:gd name="T12" fmla="*/ 37 w 931"/>
                      <a:gd name="T13" fmla="*/ 73 h 149"/>
                      <a:gd name="T14" fmla="*/ 62 w 931"/>
                      <a:gd name="T15" fmla="*/ 61 h 149"/>
                      <a:gd name="T16" fmla="*/ 69 w 931"/>
                      <a:gd name="T17" fmla="*/ 54 h 149"/>
                      <a:gd name="T18" fmla="*/ 106 w 931"/>
                      <a:gd name="T19" fmla="*/ 33 h 149"/>
                      <a:gd name="T20" fmla="*/ 136 w 931"/>
                      <a:gd name="T21" fmla="*/ 29 h 149"/>
                      <a:gd name="T22" fmla="*/ 150 w 931"/>
                      <a:gd name="T23" fmla="*/ 60 h 149"/>
                      <a:gd name="T24" fmla="*/ 119 w 931"/>
                      <a:gd name="T25" fmla="*/ 69 h 149"/>
                      <a:gd name="T26" fmla="*/ 147 w 931"/>
                      <a:gd name="T27" fmla="*/ 72 h 149"/>
                      <a:gd name="T28" fmla="*/ 159 w 931"/>
                      <a:gd name="T29" fmla="*/ 57 h 149"/>
                      <a:gd name="T30" fmla="*/ 169 w 931"/>
                      <a:gd name="T31" fmla="*/ 59 h 149"/>
                      <a:gd name="T32" fmla="*/ 161 w 931"/>
                      <a:gd name="T33" fmla="*/ 34 h 149"/>
                      <a:gd name="T34" fmla="*/ 169 w 931"/>
                      <a:gd name="T35" fmla="*/ 28 h 149"/>
                      <a:gd name="T36" fmla="*/ 176 w 931"/>
                      <a:gd name="T37" fmla="*/ 56 h 149"/>
                      <a:gd name="T38" fmla="*/ 169 w 931"/>
                      <a:gd name="T39" fmla="*/ 72 h 149"/>
                      <a:gd name="T40" fmla="*/ 188 w 931"/>
                      <a:gd name="T41" fmla="*/ 83 h 149"/>
                      <a:gd name="T42" fmla="*/ 190 w 931"/>
                      <a:gd name="T43" fmla="*/ 59 h 149"/>
                      <a:gd name="T44" fmla="*/ 210 w 931"/>
                      <a:gd name="T45" fmla="*/ 66 h 149"/>
                      <a:gd name="T46" fmla="*/ 242 w 931"/>
                      <a:gd name="T47" fmla="*/ 47 h 149"/>
                      <a:gd name="T48" fmla="*/ 260 w 931"/>
                      <a:gd name="T49" fmla="*/ 32 h 149"/>
                      <a:gd name="T50" fmla="*/ 279 w 931"/>
                      <a:gd name="T51" fmla="*/ 36 h 149"/>
                      <a:gd name="T52" fmla="*/ 289 w 931"/>
                      <a:gd name="T53" fmla="*/ 32 h 149"/>
                      <a:gd name="T54" fmla="*/ 274 w 931"/>
                      <a:gd name="T55" fmla="*/ 28 h 149"/>
                      <a:gd name="T56" fmla="*/ 301 w 931"/>
                      <a:gd name="T57" fmla="*/ 22 h 149"/>
                      <a:gd name="T58" fmla="*/ 345 w 931"/>
                      <a:gd name="T59" fmla="*/ 34 h 149"/>
                      <a:gd name="T60" fmla="*/ 369 w 931"/>
                      <a:gd name="T61" fmla="*/ 27 h 149"/>
                      <a:gd name="T62" fmla="*/ 371 w 931"/>
                      <a:gd name="T63" fmla="*/ 40 h 149"/>
                      <a:gd name="T64" fmla="*/ 361 w 931"/>
                      <a:gd name="T65" fmla="*/ 64 h 149"/>
                      <a:gd name="T66" fmla="*/ 388 w 931"/>
                      <a:gd name="T67" fmla="*/ 56 h 149"/>
                      <a:gd name="T68" fmla="*/ 396 w 931"/>
                      <a:gd name="T69" fmla="*/ 51 h 149"/>
                      <a:gd name="T70" fmla="*/ 411 w 931"/>
                      <a:gd name="T71" fmla="*/ 39 h 149"/>
                      <a:gd name="T72" fmla="*/ 504 w 931"/>
                      <a:gd name="T73" fmla="*/ 54 h 14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3" name="Freeform 106"/>
                  <p:cNvSpPr>
                    <a:spLocks/>
                  </p:cNvSpPr>
                  <p:nvPr/>
                </p:nvSpPr>
                <p:spPr bwMode="ltGray">
                  <a:xfrm>
                    <a:off x="3981" y="282"/>
                    <a:ext cx="13" cy="10"/>
                  </a:xfrm>
                  <a:custGeom>
                    <a:avLst/>
                    <a:gdLst>
                      <a:gd name="T0" fmla="*/ 1 w 31"/>
                      <a:gd name="T1" fmla="*/ 9 h 30"/>
                      <a:gd name="T2" fmla="*/ 13 w 31"/>
                      <a:gd name="T3" fmla="*/ 0 h 30"/>
                      <a:gd name="T4" fmla="*/ 8 w 31"/>
                      <a:gd name="T5" fmla="*/ 8 h 30"/>
                      <a:gd name="T6" fmla="*/ 1 w 31"/>
                      <a:gd name="T7" fmla="*/ 9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4" name="Freeform 107"/>
                  <p:cNvSpPr>
                    <a:spLocks/>
                  </p:cNvSpPr>
                  <p:nvPr/>
                </p:nvSpPr>
                <p:spPr bwMode="ltGray">
                  <a:xfrm>
                    <a:off x="3966" y="296"/>
                    <a:ext cx="19" cy="11"/>
                  </a:xfrm>
                  <a:custGeom>
                    <a:avLst/>
                    <a:gdLst>
                      <a:gd name="T0" fmla="*/ 3 w 44"/>
                      <a:gd name="T1" fmla="*/ 11 h 32"/>
                      <a:gd name="T2" fmla="*/ 10 w 44"/>
                      <a:gd name="T3" fmla="*/ 0 h 32"/>
                      <a:gd name="T4" fmla="*/ 16 w 44"/>
                      <a:gd name="T5" fmla="*/ 1 h 32"/>
                      <a:gd name="T6" fmla="*/ 3 w 44"/>
                      <a:gd name="T7" fmla="*/ 11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5" name="Freeform 108"/>
                  <p:cNvSpPr>
                    <a:spLocks/>
                  </p:cNvSpPr>
                  <p:nvPr/>
                </p:nvSpPr>
                <p:spPr bwMode="ltGray">
                  <a:xfrm>
                    <a:off x="4028" y="337"/>
                    <a:ext cx="32" cy="6"/>
                  </a:xfrm>
                  <a:custGeom>
                    <a:avLst/>
                    <a:gdLst>
                      <a:gd name="T0" fmla="*/ 16 w 76"/>
                      <a:gd name="T1" fmla="*/ 6 h 18"/>
                      <a:gd name="T2" fmla="*/ 11 w 76"/>
                      <a:gd name="T3" fmla="*/ 1 h 18"/>
                      <a:gd name="T4" fmla="*/ 16 w 76"/>
                      <a:gd name="T5" fmla="*/ 6 h 18"/>
                      <a:gd name="T6" fmla="*/ 0 60000 65536"/>
                      <a:gd name="T7" fmla="*/ 0 60000 65536"/>
                      <a:gd name="T8" fmla="*/ 0 60000 65536"/>
                    </a:gdLst>
                    <a:ahLst/>
                    <a:cxnLst>
                      <a:cxn ang="T6">
                        <a:pos x="T0" y="T1"/>
                      </a:cxn>
                      <a:cxn ang="T7">
                        <a:pos x="T2" y="T3"/>
                      </a:cxn>
                      <a:cxn ang="T8">
                        <a:pos x="T4" y="T5"/>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6" name="Freeform 109"/>
                  <p:cNvSpPr>
                    <a:spLocks/>
                  </p:cNvSpPr>
                  <p:nvPr/>
                </p:nvSpPr>
                <p:spPr bwMode="ltGray">
                  <a:xfrm>
                    <a:off x="4083" y="336"/>
                    <a:ext cx="18" cy="15"/>
                  </a:xfrm>
                  <a:custGeom>
                    <a:avLst/>
                    <a:gdLst>
                      <a:gd name="T0" fmla="*/ 0 w 42"/>
                      <a:gd name="T1" fmla="*/ 7 h 44"/>
                      <a:gd name="T2" fmla="*/ 5 w 42"/>
                      <a:gd name="T3" fmla="*/ 3 h 44"/>
                      <a:gd name="T4" fmla="*/ 0 w 42"/>
                      <a:gd name="T5" fmla="*/ 7 h 44"/>
                      <a:gd name="T6" fmla="*/ 0 60000 65536"/>
                      <a:gd name="T7" fmla="*/ 0 60000 65536"/>
                      <a:gd name="T8" fmla="*/ 0 60000 65536"/>
                    </a:gdLst>
                    <a:ahLst/>
                    <a:cxnLst>
                      <a:cxn ang="T6">
                        <a:pos x="T0" y="T1"/>
                      </a:cxn>
                      <a:cxn ang="T7">
                        <a:pos x="T2" y="T3"/>
                      </a:cxn>
                      <a:cxn ang="T8">
                        <a:pos x="T4" y="T5"/>
                      </a:cxn>
                    </a:cxnLst>
                    <a:rect l="0" t="0" r="r" b="b"/>
                    <a:pathLst>
                      <a:path w="42" h="44">
                        <a:moveTo>
                          <a:pt x="0" y="21"/>
                        </a:moveTo>
                        <a:cubicBezTo>
                          <a:pt x="4" y="17"/>
                          <a:pt x="7" y="11"/>
                          <a:pt x="12" y="9"/>
                        </a:cubicBezTo>
                        <a:cubicBezTo>
                          <a:pt x="42" y="0"/>
                          <a:pt x="23" y="44"/>
                          <a:pt x="0" y="2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7" name="Freeform 110"/>
                  <p:cNvSpPr>
                    <a:spLocks/>
                  </p:cNvSpPr>
                  <p:nvPr/>
                </p:nvSpPr>
                <p:spPr bwMode="ltGray">
                  <a:xfrm>
                    <a:off x="3936" y="295"/>
                    <a:ext cx="14" cy="10"/>
                  </a:xfrm>
                  <a:custGeom>
                    <a:avLst/>
                    <a:gdLst>
                      <a:gd name="T0" fmla="*/ 3 w 31"/>
                      <a:gd name="T1" fmla="*/ 7 h 30"/>
                      <a:gd name="T2" fmla="*/ 14 w 31"/>
                      <a:gd name="T3" fmla="*/ 3 h 30"/>
                      <a:gd name="T4" fmla="*/ 3 w 31"/>
                      <a:gd name="T5" fmla="*/ 7 h 30"/>
                      <a:gd name="T6" fmla="*/ 0 60000 65536"/>
                      <a:gd name="T7" fmla="*/ 0 60000 65536"/>
                      <a:gd name="T8" fmla="*/ 0 60000 65536"/>
                    </a:gdLst>
                    <a:ahLst/>
                    <a:cxnLst>
                      <a:cxn ang="T6">
                        <a:pos x="T0" y="T1"/>
                      </a:cxn>
                      <a:cxn ang="T7">
                        <a:pos x="T2" y="T3"/>
                      </a:cxn>
                      <a:cxn ang="T8">
                        <a:pos x="T4" y="T5"/>
                      </a:cxn>
                    </a:cxnLst>
                    <a:rect l="0" t="0" r="r" b="b"/>
                    <a:pathLst>
                      <a:path w="31" h="30">
                        <a:moveTo>
                          <a:pt x="7" y="22"/>
                        </a:moveTo>
                        <a:cubicBezTo>
                          <a:pt x="0" y="0"/>
                          <a:pt x="15" y="6"/>
                          <a:pt x="31" y="10"/>
                        </a:cubicBezTo>
                        <a:cubicBezTo>
                          <a:pt x="14" y="16"/>
                          <a:pt x="15" y="30"/>
                          <a:pt x="7" y="2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grpSp>
            <p:nvGrpSpPr>
              <p:cNvPr id="1036" name="Group 111"/>
              <p:cNvGrpSpPr>
                <a:grpSpLocks/>
              </p:cNvGrpSpPr>
              <p:nvPr/>
            </p:nvGrpSpPr>
            <p:grpSpPr bwMode="auto">
              <a:xfrm>
                <a:off x="798" y="111"/>
                <a:ext cx="4702" cy="418"/>
                <a:chOff x="798" y="255"/>
                <a:chExt cx="4702" cy="418"/>
              </a:xfrm>
            </p:grpSpPr>
            <p:sp>
              <p:nvSpPr>
                <p:cNvPr id="1063" name="Line 112"/>
                <p:cNvSpPr>
                  <a:spLocks noChangeShapeType="1"/>
                </p:cNvSpPr>
                <p:nvPr/>
              </p:nvSpPr>
              <p:spPr bwMode="white">
                <a:xfrm>
                  <a:off x="798" y="476"/>
                  <a:ext cx="4702"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4" name="Line 113"/>
                <p:cNvSpPr>
                  <a:spLocks noChangeShapeType="1"/>
                </p:cNvSpPr>
                <p:nvPr/>
              </p:nvSpPr>
              <p:spPr bwMode="white">
                <a:xfrm>
                  <a:off x="1026"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5" name="Line 114"/>
                <p:cNvSpPr>
                  <a:spLocks noChangeShapeType="1"/>
                </p:cNvSpPr>
                <p:nvPr/>
              </p:nvSpPr>
              <p:spPr bwMode="white">
                <a:xfrm>
                  <a:off x="1254"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6" name="Line 115"/>
                <p:cNvSpPr>
                  <a:spLocks noChangeShapeType="1"/>
                </p:cNvSpPr>
                <p:nvPr/>
              </p:nvSpPr>
              <p:spPr bwMode="white">
                <a:xfrm>
                  <a:off x="1482"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7" name="Line 116"/>
                <p:cNvSpPr>
                  <a:spLocks noChangeShapeType="1"/>
                </p:cNvSpPr>
                <p:nvPr/>
              </p:nvSpPr>
              <p:spPr bwMode="white">
                <a:xfrm>
                  <a:off x="1710"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8" name="Line 117"/>
                <p:cNvSpPr>
                  <a:spLocks noChangeShapeType="1"/>
                </p:cNvSpPr>
                <p:nvPr/>
              </p:nvSpPr>
              <p:spPr bwMode="white">
                <a:xfrm>
                  <a:off x="1938"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9" name="Line 118"/>
                <p:cNvSpPr>
                  <a:spLocks noChangeShapeType="1"/>
                </p:cNvSpPr>
                <p:nvPr/>
              </p:nvSpPr>
              <p:spPr bwMode="white">
                <a:xfrm>
                  <a:off x="2166"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0" name="Line 119"/>
                <p:cNvSpPr>
                  <a:spLocks noChangeShapeType="1"/>
                </p:cNvSpPr>
                <p:nvPr/>
              </p:nvSpPr>
              <p:spPr bwMode="white">
                <a:xfrm>
                  <a:off x="2394"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1" name="Line 120"/>
                <p:cNvSpPr>
                  <a:spLocks noChangeShapeType="1"/>
                </p:cNvSpPr>
                <p:nvPr/>
              </p:nvSpPr>
              <p:spPr bwMode="white">
                <a:xfrm>
                  <a:off x="2622"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2" name="Line 121"/>
                <p:cNvSpPr>
                  <a:spLocks noChangeShapeType="1"/>
                </p:cNvSpPr>
                <p:nvPr/>
              </p:nvSpPr>
              <p:spPr bwMode="white">
                <a:xfrm>
                  <a:off x="2850"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3" name="Line 122"/>
                <p:cNvSpPr>
                  <a:spLocks noChangeShapeType="1"/>
                </p:cNvSpPr>
                <p:nvPr/>
              </p:nvSpPr>
              <p:spPr bwMode="white">
                <a:xfrm>
                  <a:off x="3078"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4" name="Line 123"/>
                <p:cNvSpPr>
                  <a:spLocks noChangeShapeType="1"/>
                </p:cNvSpPr>
                <p:nvPr/>
              </p:nvSpPr>
              <p:spPr bwMode="white">
                <a:xfrm>
                  <a:off x="3306"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5" name="Line 124"/>
                <p:cNvSpPr>
                  <a:spLocks noChangeShapeType="1"/>
                </p:cNvSpPr>
                <p:nvPr/>
              </p:nvSpPr>
              <p:spPr bwMode="white">
                <a:xfrm>
                  <a:off x="3534"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6" name="Line 125"/>
                <p:cNvSpPr>
                  <a:spLocks noChangeShapeType="1"/>
                </p:cNvSpPr>
                <p:nvPr/>
              </p:nvSpPr>
              <p:spPr bwMode="white">
                <a:xfrm>
                  <a:off x="3762"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7" name="Line 126"/>
                <p:cNvSpPr>
                  <a:spLocks noChangeShapeType="1"/>
                </p:cNvSpPr>
                <p:nvPr/>
              </p:nvSpPr>
              <p:spPr bwMode="white">
                <a:xfrm>
                  <a:off x="3990"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8" name="Line 127"/>
                <p:cNvSpPr>
                  <a:spLocks noChangeShapeType="1"/>
                </p:cNvSpPr>
                <p:nvPr/>
              </p:nvSpPr>
              <p:spPr bwMode="white">
                <a:xfrm>
                  <a:off x="4218"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9" name="Line 128"/>
                <p:cNvSpPr>
                  <a:spLocks noChangeShapeType="1"/>
                </p:cNvSpPr>
                <p:nvPr/>
              </p:nvSpPr>
              <p:spPr bwMode="white">
                <a:xfrm>
                  <a:off x="4446"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0" name="Line 129"/>
                <p:cNvSpPr>
                  <a:spLocks noChangeShapeType="1"/>
                </p:cNvSpPr>
                <p:nvPr/>
              </p:nvSpPr>
              <p:spPr bwMode="white">
                <a:xfrm>
                  <a:off x="4674"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1" name="Line 130"/>
                <p:cNvSpPr>
                  <a:spLocks noChangeShapeType="1"/>
                </p:cNvSpPr>
                <p:nvPr/>
              </p:nvSpPr>
              <p:spPr bwMode="white">
                <a:xfrm>
                  <a:off x="4902"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2" name="Line 131"/>
                <p:cNvSpPr>
                  <a:spLocks noChangeShapeType="1"/>
                </p:cNvSpPr>
                <p:nvPr/>
              </p:nvSpPr>
              <p:spPr bwMode="white">
                <a:xfrm>
                  <a:off x="5130"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3" name="Line 132"/>
                <p:cNvSpPr>
                  <a:spLocks noChangeShapeType="1"/>
                </p:cNvSpPr>
                <p:nvPr/>
              </p:nvSpPr>
              <p:spPr bwMode="white">
                <a:xfrm>
                  <a:off x="5358"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037" name="Group 133"/>
              <p:cNvGrpSpPr>
                <a:grpSpLocks/>
              </p:cNvGrpSpPr>
              <p:nvPr/>
            </p:nvGrpSpPr>
            <p:grpSpPr bwMode="auto">
              <a:xfrm>
                <a:off x="1208" y="109"/>
                <a:ext cx="3694" cy="423"/>
                <a:chOff x="1034" y="245"/>
                <a:chExt cx="3694" cy="423"/>
              </a:xfrm>
            </p:grpSpPr>
            <p:sp>
              <p:nvSpPr>
                <p:cNvPr id="1038" name="Line 134"/>
                <p:cNvSpPr>
                  <a:spLocks noChangeShapeType="1"/>
                </p:cNvSpPr>
                <p:nvPr/>
              </p:nvSpPr>
              <p:spPr bwMode="ltGray">
                <a:xfrm>
                  <a:off x="2676" y="246"/>
                  <a:ext cx="0" cy="14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9" name="Line 135"/>
                <p:cNvSpPr>
                  <a:spLocks noChangeShapeType="1"/>
                </p:cNvSpPr>
                <p:nvPr/>
              </p:nvSpPr>
              <p:spPr bwMode="ltGray">
                <a:xfrm>
                  <a:off x="2798" y="468"/>
                  <a:ext cx="7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0" name="Line 136"/>
                <p:cNvSpPr>
                  <a:spLocks noChangeShapeType="1"/>
                </p:cNvSpPr>
                <p:nvPr/>
              </p:nvSpPr>
              <p:spPr bwMode="ltGray">
                <a:xfrm>
                  <a:off x="2904" y="486"/>
                  <a:ext cx="0" cy="2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1" name="Line 137"/>
                <p:cNvSpPr>
                  <a:spLocks noChangeShapeType="1"/>
                </p:cNvSpPr>
                <p:nvPr/>
              </p:nvSpPr>
              <p:spPr bwMode="ltGray">
                <a:xfrm>
                  <a:off x="3132" y="586"/>
                  <a:ext cx="0" cy="79"/>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2" name="Line 138"/>
                <p:cNvSpPr>
                  <a:spLocks noChangeShapeType="1"/>
                </p:cNvSpPr>
                <p:nvPr/>
              </p:nvSpPr>
              <p:spPr bwMode="ltGray">
                <a:xfrm>
                  <a:off x="3816" y="358"/>
                  <a:ext cx="0" cy="18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3" name="Line 139"/>
                <p:cNvSpPr>
                  <a:spLocks noChangeShapeType="1"/>
                </p:cNvSpPr>
                <p:nvPr/>
              </p:nvSpPr>
              <p:spPr bwMode="ltGray">
                <a:xfrm>
                  <a:off x="3722" y="468"/>
                  <a:ext cx="34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4" name="Line 140"/>
                <p:cNvSpPr>
                  <a:spLocks noChangeShapeType="1"/>
                </p:cNvSpPr>
                <p:nvPr/>
              </p:nvSpPr>
              <p:spPr bwMode="ltGray">
                <a:xfrm>
                  <a:off x="4044" y="372"/>
                  <a:ext cx="0" cy="294"/>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5" name="Line 141"/>
                <p:cNvSpPr>
                  <a:spLocks noChangeShapeType="1"/>
                </p:cNvSpPr>
                <p:nvPr/>
              </p:nvSpPr>
              <p:spPr bwMode="ltGray">
                <a:xfrm flipV="1">
                  <a:off x="4046" y="248"/>
                  <a:ext cx="0" cy="5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6" name="Line 142"/>
                <p:cNvSpPr>
                  <a:spLocks noChangeShapeType="1"/>
                </p:cNvSpPr>
                <p:nvPr/>
              </p:nvSpPr>
              <p:spPr bwMode="ltGray">
                <a:xfrm flipV="1">
                  <a:off x="4272" y="246"/>
                  <a:ext cx="0" cy="18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7" name="Line 143"/>
                <p:cNvSpPr>
                  <a:spLocks noChangeShapeType="1"/>
                </p:cNvSpPr>
                <p:nvPr/>
              </p:nvSpPr>
              <p:spPr bwMode="ltGray">
                <a:xfrm flipH="1">
                  <a:off x="4422" y="468"/>
                  <a:ext cx="7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8" name="Line 144"/>
                <p:cNvSpPr>
                  <a:spLocks noChangeShapeType="1"/>
                </p:cNvSpPr>
                <p:nvPr/>
              </p:nvSpPr>
              <p:spPr bwMode="ltGray">
                <a:xfrm flipH="1">
                  <a:off x="4290" y="468"/>
                  <a:ext cx="62"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9" name="Line 145"/>
                <p:cNvSpPr>
                  <a:spLocks noChangeShapeType="1"/>
                </p:cNvSpPr>
                <p:nvPr/>
              </p:nvSpPr>
              <p:spPr bwMode="ltGray">
                <a:xfrm flipV="1">
                  <a:off x="4500" y="246"/>
                  <a:ext cx="0" cy="27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0" name="Line 146"/>
                <p:cNvSpPr>
                  <a:spLocks noChangeShapeType="1"/>
                </p:cNvSpPr>
                <p:nvPr/>
              </p:nvSpPr>
              <p:spPr bwMode="ltGray">
                <a:xfrm>
                  <a:off x="4728" y="606"/>
                  <a:ext cx="0" cy="34"/>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1" name="Line 147"/>
                <p:cNvSpPr>
                  <a:spLocks noChangeShapeType="1"/>
                </p:cNvSpPr>
                <p:nvPr/>
              </p:nvSpPr>
              <p:spPr bwMode="ltGray">
                <a:xfrm>
                  <a:off x="1992" y="250"/>
                  <a:ext cx="0" cy="6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2" name="Line 148"/>
                <p:cNvSpPr>
                  <a:spLocks noChangeShapeType="1"/>
                </p:cNvSpPr>
                <p:nvPr/>
              </p:nvSpPr>
              <p:spPr bwMode="ltGray">
                <a:xfrm>
                  <a:off x="1764" y="247"/>
                  <a:ext cx="0" cy="337"/>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3" name="Line 149"/>
                <p:cNvSpPr>
                  <a:spLocks noChangeShapeType="1"/>
                </p:cNvSpPr>
                <p:nvPr/>
              </p:nvSpPr>
              <p:spPr bwMode="ltGray">
                <a:xfrm flipH="1">
                  <a:off x="1738" y="468"/>
                  <a:ext cx="6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4" name="Line 150"/>
                <p:cNvSpPr>
                  <a:spLocks noChangeShapeType="1"/>
                </p:cNvSpPr>
                <p:nvPr/>
              </p:nvSpPr>
              <p:spPr bwMode="ltGray">
                <a:xfrm>
                  <a:off x="1604" y="468"/>
                  <a:ext cx="6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5" name="Line 151"/>
                <p:cNvSpPr>
                  <a:spLocks noChangeShapeType="1"/>
                </p:cNvSpPr>
                <p:nvPr/>
              </p:nvSpPr>
              <p:spPr bwMode="ltGray">
                <a:xfrm flipH="1">
                  <a:off x="1404" y="468"/>
                  <a:ext cx="82"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6" name="Line 152"/>
                <p:cNvSpPr>
                  <a:spLocks noChangeShapeType="1"/>
                </p:cNvSpPr>
                <p:nvPr/>
              </p:nvSpPr>
              <p:spPr bwMode="ltGray">
                <a:xfrm>
                  <a:off x="1034" y="468"/>
                  <a:ext cx="34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7" name="Line 153"/>
                <p:cNvSpPr>
                  <a:spLocks noChangeShapeType="1"/>
                </p:cNvSpPr>
                <p:nvPr/>
              </p:nvSpPr>
              <p:spPr bwMode="ltGray">
                <a:xfrm>
                  <a:off x="1306" y="370"/>
                  <a:ext cx="0" cy="29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8" name="Line 154"/>
                <p:cNvSpPr>
                  <a:spLocks noChangeShapeType="1"/>
                </p:cNvSpPr>
                <p:nvPr/>
              </p:nvSpPr>
              <p:spPr bwMode="ltGray">
                <a:xfrm>
                  <a:off x="1080" y="388"/>
                  <a:ext cx="0" cy="15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9" name="Line 155"/>
                <p:cNvSpPr>
                  <a:spLocks noChangeShapeType="1"/>
                </p:cNvSpPr>
                <p:nvPr/>
              </p:nvSpPr>
              <p:spPr bwMode="ltGray">
                <a:xfrm flipH="1" flipV="1">
                  <a:off x="1308" y="245"/>
                  <a:ext cx="0" cy="27"/>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0" name="Line 156"/>
                <p:cNvSpPr>
                  <a:spLocks noChangeShapeType="1"/>
                </p:cNvSpPr>
                <p:nvPr/>
              </p:nvSpPr>
              <p:spPr bwMode="ltGray">
                <a:xfrm>
                  <a:off x="1536" y="316"/>
                  <a:ext cx="0" cy="9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1" name="Line 157"/>
                <p:cNvSpPr>
                  <a:spLocks noChangeShapeType="1"/>
                </p:cNvSpPr>
                <p:nvPr/>
              </p:nvSpPr>
              <p:spPr bwMode="ltGray">
                <a:xfrm flipV="1">
                  <a:off x="1536" y="247"/>
                  <a:ext cx="0" cy="2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2" name="Line 158"/>
                <p:cNvSpPr>
                  <a:spLocks noChangeShapeType="1"/>
                </p:cNvSpPr>
                <p:nvPr/>
              </p:nvSpPr>
              <p:spPr bwMode="ltGray">
                <a:xfrm>
                  <a:off x="4095" y="467"/>
                  <a:ext cx="8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pic>
          <p:nvPicPr>
            <p:cNvPr id="1033" name="Picture 159" descr="earth"/>
            <p:cNvPicPr>
              <a:picLocks noChangeAspect="1" noChangeArrowheads="1"/>
            </p:cNvPicPr>
            <p:nvPr userDrawn="1"/>
          </p:nvPicPr>
          <p:blipFill>
            <a:blip r:embed="rId13">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165" y="55"/>
              <a:ext cx="562" cy="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923" r:id="rId1"/>
    <p:sldLayoutId id="2147483924" r:id="rId2"/>
    <p:sldLayoutId id="2147483915" r:id="rId3"/>
    <p:sldLayoutId id="2147483916" r:id="rId4"/>
    <p:sldLayoutId id="2147483917" r:id="rId5"/>
    <p:sldLayoutId id="2147483925" r:id="rId6"/>
    <p:sldLayoutId id="2147483918" r:id="rId7"/>
    <p:sldLayoutId id="2147483919" r:id="rId8"/>
    <p:sldLayoutId id="2147483920" r:id="rId9"/>
    <p:sldLayoutId id="2147483921" r:id="rId10"/>
    <p:sldLayoutId id="2147483922" r:id="rId11"/>
  </p:sldLayoutIdLst>
  <p:hf hdr="0" dt="0"/>
  <p:txStyles>
    <p:titleStyle>
      <a:lvl1pPr algn="l" rtl="0" eaLnBrk="0" fontAlgn="base" hangingPunct="0">
        <a:spcBef>
          <a:spcPct val="0"/>
        </a:spcBef>
        <a:spcAft>
          <a:spcPct val="0"/>
        </a:spcAft>
        <a:defRPr sz="4400" b="1" i="1">
          <a:solidFill>
            <a:schemeClr val="tx2"/>
          </a:solidFill>
          <a:latin typeface="+mj-lt"/>
          <a:ea typeface="+mj-ea"/>
          <a:cs typeface="+mj-cs"/>
        </a:defRPr>
      </a:lvl1pPr>
      <a:lvl2pPr algn="l" rtl="0" eaLnBrk="0" fontAlgn="base" hangingPunct="0">
        <a:spcBef>
          <a:spcPct val="0"/>
        </a:spcBef>
        <a:spcAft>
          <a:spcPct val="0"/>
        </a:spcAft>
        <a:defRPr sz="4400" b="1" i="1">
          <a:solidFill>
            <a:schemeClr val="tx2"/>
          </a:solidFill>
          <a:latin typeface="Times New Roman" pitchFamily="18" charset="0"/>
        </a:defRPr>
      </a:lvl2pPr>
      <a:lvl3pPr algn="l" rtl="0" eaLnBrk="0" fontAlgn="base" hangingPunct="0">
        <a:spcBef>
          <a:spcPct val="0"/>
        </a:spcBef>
        <a:spcAft>
          <a:spcPct val="0"/>
        </a:spcAft>
        <a:defRPr sz="4400" b="1" i="1">
          <a:solidFill>
            <a:schemeClr val="tx2"/>
          </a:solidFill>
          <a:latin typeface="Times New Roman" pitchFamily="18" charset="0"/>
        </a:defRPr>
      </a:lvl3pPr>
      <a:lvl4pPr algn="l" rtl="0" eaLnBrk="0" fontAlgn="base" hangingPunct="0">
        <a:spcBef>
          <a:spcPct val="0"/>
        </a:spcBef>
        <a:spcAft>
          <a:spcPct val="0"/>
        </a:spcAft>
        <a:defRPr sz="4400" b="1" i="1">
          <a:solidFill>
            <a:schemeClr val="tx2"/>
          </a:solidFill>
          <a:latin typeface="Times New Roman" pitchFamily="18" charset="0"/>
        </a:defRPr>
      </a:lvl4pPr>
      <a:lvl5pPr algn="l" rtl="0" eaLnBrk="0" fontAlgn="base" hangingPunct="0">
        <a:spcBef>
          <a:spcPct val="0"/>
        </a:spcBef>
        <a:spcAft>
          <a:spcPct val="0"/>
        </a:spcAft>
        <a:defRPr sz="4400" b="1" i="1">
          <a:solidFill>
            <a:schemeClr val="tx2"/>
          </a:solidFill>
          <a:latin typeface="Times New Roman" pitchFamily="18" charset="0"/>
        </a:defRPr>
      </a:lvl5pPr>
      <a:lvl6pPr marL="457200" algn="l" rtl="0" eaLnBrk="1" fontAlgn="base" hangingPunct="1">
        <a:spcBef>
          <a:spcPct val="0"/>
        </a:spcBef>
        <a:spcAft>
          <a:spcPct val="0"/>
        </a:spcAft>
        <a:defRPr sz="4400" i="1">
          <a:solidFill>
            <a:schemeClr val="tx2"/>
          </a:solidFill>
          <a:latin typeface="Times New Roman" pitchFamily="18" charset="0"/>
        </a:defRPr>
      </a:lvl6pPr>
      <a:lvl7pPr marL="914400" algn="l" rtl="0" eaLnBrk="1" fontAlgn="base" hangingPunct="1">
        <a:spcBef>
          <a:spcPct val="0"/>
        </a:spcBef>
        <a:spcAft>
          <a:spcPct val="0"/>
        </a:spcAft>
        <a:defRPr sz="4400" i="1">
          <a:solidFill>
            <a:schemeClr val="tx2"/>
          </a:solidFill>
          <a:latin typeface="Times New Roman" pitchFamily="18" charset="0"/>
        </a:defRPr>
      </a:lvl7pPr>
      <a:lvl8pPr marL="1371600" algn="l" rtl="0" eaLnBrk="1" fontAlgn="base" hangingPunct="1">
        <a:spcBef>
          <a:spcPct val="0"/>
        </a:spcBef>
        <a:spcAft>
          <a:spcPct val="0"/>
        </a:spcAft>
        <a:defRPr sz="4400" i="1">
          <a:solidFill>
            <a:schemeClr val="tx2"/>
          </a:solidFill>
          <a:latin typeface="Times New Roman" pitchFamily="18" charset="0"/>
        </a:defRPr>
      </a:lvl8pPr>
      <a:lvl9pPr marL="1828800" algn="l" rtl="0" eaLnBrk="1" fontAlgn="base" hangingPunct="1">
        <a:spcBef>
          <a:spcPct val="0"/>
        </a:spcBef>
        <a:spcAft>
          <a:spcPct val="0"/>
        </a:spcAft>
        <a:defRPr sz="4400" i="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75000"/>
        <a:buBlip>
          <a:blip r:embed="rId15"/>
        </a:buBlip>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image" Target="../media/image5.jpe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2" Type="http://schemas.openxmlformats.org/officeDocument/2006/relationships/hyperlink" Target="https://www.borsaistanbul.com/en/sayfa/3072/futures"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2057400"/>
            <a:ext cx="6934200" cy="2819400"/>
          </a:xfrm>
        </p:spPr>
        <p:txBody>
          <a:bodyPr/>
          <a:lstStyle/>
          <a:p>
            <a:pPr eaLnBrk="1" fontAlgn="auto" hangingPunct="1">
              <a:spcAft>
                <a:spcPts val="0"/>
              </a:spcAft>
              <a:defRPr/>
            </a:pPr>
            <a:r>
              <a:rPr lang="en-US" dirty="0">
                <a:solidFill>
                  <a:schemeClr val="tx2">
                    <a:satMod val="130000"/>
                  </a:schemeClr>
                </a:solidFill>
              </a:rPr>
              <a:t>Chapter 1</a:t>
            </a:r>
            <a:br>
              <a:rPr lang="en-US" dirty="0">
                <a:solidFill>
                  <a:schemeClr val="tx2">
                    <a:satMod val="130000"/>
                  </a:schemeClr>
                </a:solidFill>
              </a:rPr>
            </a:br>
            <a:r>
              <a:rPr lang="en-US" dirty="0">
                <a:solidFill>
                  <a:schemeClr val="tx2">
                    <a:satMod val="130000"/>
                  </a:schemeClr>
                </a:solidFill>
              </a:rPr>
              <a:t>Introduction</a:t>
            </a:r>
          </a:p>
        </p:txBody>
      </p:sp>
      <p:sp>
        <p:nvSpPr>
          <p:cNvPr id="5123" name="Footer Placeholder 4"/>
          <p:cNvSpPr>
            <a:spLocks noGrp="1"/>
          </p:cNvSpPr>
          <p:nvPr>
            <p:ph type="ftr" sz="quarter" idx="11"/>
          </p:nvPr>
        </p:nvSpPr>
        <p:spPr>
          <a:xfrm>
            <a:off x="2209800" y="6324600"/>
            <a:ext cx="4876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51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53E2B1F2-23AF-4AB4-8869-A0BF66C27AA4}" type="slidenum">
              <a:rPr lang="en-US" altLang="en-US" sz="1400">
                <a:latin typeface="Arial" panose="020B0604020202020204" pitchFamily="34" charset="0"/>
              </a:rPr>
              <a:pPr eaLnBrk="1" hangingPunct="1">
                <a:spcBef>
                  <a:spcPct val="0"/>
                </a:spcBef>
                <a:buFontTx/>
                <a:buNone/>
              </a:pPr>
              <a:t>1</a:t>
            </a:fld>
            <a:endParaRPr lang="en-US" altLang="en-US" sz="1400">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sz="2800" dirty="0"/>
              <a:t>Arbitrage and Speculation in Financial Markets</a:t>
            </a:r>
            <a:endParaRPr lang="tr-TR" sz="2800" dirty="0"/>
          </a:p>
        </p:txBody>
      </p:sp>
      <p:sp>
        <p:nvSpPr>
          <p:cNvPr id="3" name="İçerik Yer Tutucusu 2"/>
          <p:cNvSpPr>
            <a:spLocks noGrp="1"/>
          </p:cNvSpPr>
          <p:nvPr>
            <p:ph idx="1"/>
          </p:nvPr>
        </p:nvSpPr>
        <p:spPr/>
        <p:txBody>
          <a:bodyPr/>
          <a:lstStyle/>
          <a:p>
            <a:r>
              <a:rPr lang="en-US" dirty="0"/>
              <a:t>In financial markets, arbitrage is the name given to risk-free buying and selling transactions. For example, if the same share is sold for 95 USD in Istanbul and traded at 100 USD in New York, an arbitrage opportunity may arise.</a:t>
            </a:r>
            <a:endParaRPr lang="tr-TR" dirty="0"/>
          </a:p>
        </p:txBody>
      </p:sp>
      <p:sp>
        <p:nvSpPr>
          <p:cNvPr id="4" name="Altbilgi Yer Tutucusu 3"/>
          <p:cNvSpPr>
            <a:spLocks noGrp="1"/>
          </p:cNvSpPr>
          <p:nvPr>
            <p:ph type="ftr" sz="quarter" idx="11"/>
          </p:nvPr>
        </p:nvSpPr>
        <p:spPr/>
        <p:txBody>
          <a:bodyPr/>
          <a:lstStyle/>
          <a:p>
            <a:pPr>
              <a:defRPr/>
            </a:pPr>
            <a:endParaRPr lang="en-US" dirty="0"/>
          </a:p>
        </p:txBody>
      </p:sp>
      <p:sp>
        <p:nvSpPr>
          <p:cNvPr id="5" name="Slayt Numarası Yer Tutucusu 4"/>
          <p:cNvSpPr>
            <a:spLocks noGrp="1"/>
          </p:cNvSpPr>
          <p:nvPr>
            <p:ph type="sldNum" sz="quarter" idx="12"/>
          </p:nvPr>
        </p:nvSpPr>
        <p:spPr/>
        <p:txBody>
          <a:bodyPr/>
          <a:lstStyle/>
          <a:p>
            <a:fld id="{CC3ADAC2-5659-4466-8B40-6927B95986E0}" type="slidenum">
              <a:rPr lang="en-US" altLang="en-US" smtClean="0"/>
              <a:pPr/>
              <a:t>10</a:t>
            </a:fld>
            <a:endParaRPr lang="en-US" altLang="en-US"/>
          </a:p>
        </p:txBody>
      </p:sp>
    </p:spTree>
    <p:extLst>
      <p:ext uri="{BB962C8B-B14F-4D97-AF65-F5344CB8AC3E}">
        <p14:creationId xmlns:p14="http://schemas.microsoft.com/office/powerpoint/2010/main" val="1593099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tr-TR" altLang="en-US" dirty="0"/>
              <a:t>  </a:t>
            </a:r>
            <a:r>
              <a:rPr lang="en-CA" altLang="en-US" dirty="0"/>
              <a:t>What is a Derivative?</a:t>
            </a:r>
            <a:endParaRPr lang="en-US" altLang="en-US" dirty="0"/>
          </a:p>
        </p:txBody>
      </p:sp>
      <p:sp>
        <p:nvSpPr>
          <p:cNvPr id="6147" name="Content Placeholder 2"/>
          <p:cNvSpPr>
            <a:spLocks noGrp="1"/>
          </p:cNvSpPr>
          <p:nvPr>
            <p:ph idx="1"/>
          </p:nvPr>
        </p:nvSpPr>
        <p:spPr>
          <a:xfrm>
            <a:off x="685800" y="1752600"/>
            <a:ext cx="7772400" cy="3810000"/>
          </a:xfrm>
        </p:spPr>
        <p:txBody>
          <a:bodyPr/>
          <a:lstStyle/>
          <a:p>
            <a:r>
              <a:rPr lang="en-CA" altLang="en-US" dirty="0"/>
              <a:t>A derivative is an instrument whose value depends on, or is derived from, the value of another asset.</a:t>
            </a:r>
          </a:p>
          <a:p>
            <a:r>
              <a:rPr lang="en-CA" altLang="en-US" dirty="0"/>
              <a:t>Examples: futures, forwards, </a:t>
            </a:r>
          </a:p>
          <a:p>
            <a:pPr marL="0" indent="0">
              <a:buNone/>
            </a:pPr>
            <a:r>
              <a:rPr lang="en-CA" altLang="en-US" dirty="0"/>
              <a:t>     swaps </a:t>
            </a:r>
            <a:r>
              <a:rPr lang="tr-TR" altLang="en-US" dirty="0"/>
              <a:t>,</a:t>
            </a:r>
            <a:r>
              <a:rPr lang="en-CA" altLang="en-US" dirty="0"/>
              <a:t>options</a:t>
            </a:r>
            <a:r>
              <a:rPr lang="en-US" altLang="en-US" dirty="0"/>
              <a:t>,</a:t>
            </a:r>
            <a:endParaRPr lang="tr-TR" altLang="en-US" dirty="0"/>
          </a:p>
          <a:p>
            <a:r>
              <a:rPr lang="en-US" altLang="en-US" dirty="0"/>
              <a:t>Risk and Valuation</a:t>
            </a:r>
          </a:p>
          <a:p>
            <a:pPr>
              <a:buFontTx/>
              <a:buNone/>
            </a:pPr>
            <a:r>
              <a:rPr lang="en-US" altLang="en-US" dirty="0"/>
              <a:t>  </a:t>
            </a:r>
            <a:endParaRPr lang="en-CA" altLang="en-US" dirty="0"/>
          </a:p>
        </p:txBody>
      </p:sp>
      <p:sp>
        <p:nvSpPr>
          <p:cNvPr id="6148" name="Footer Placeholder 3"/>
          <p:cNvSpPr>
            <a:spLocks noGrp="1"/>
          </p:cNvSpPr>
          <p:nvPr>
            <p:ph type="ftr" sz="quarter" idx="11"/>
          </p:nvPr>
        </p:nvSpPr>
        <p:spPr>
          <a:xfrm>
            <a:off x="3962400" y="6324600"/>
            <a:ext cx="50292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dirty="0">
                <a:latin typeface="Arial" panose="020B0604020202020204" pitchFamily="34" charset="0"/>
                <a:cs typeface="Arial" panose="020B0604020202020204" pitchFamily="34" charset="0"/>
              </a:rPr>
              <a:t>Options, Futures, and Other Derivatives, 9th Edition, Copyright © John C. Hull 2014</a:t>
            </a:r>
            <a:endParaRPr lang="en-US" altLang="en-US" sz="1400" dirty="0">
              <a:latin typeface="Arial" panose="020B0604020202020204" pitchFamily="34" charset="0"/>
              <a:cs typeface="Arial" panose="020B0604020202020204" pitchFamily="34" charset="0"/>
            </a:endParaRPr>
          </a:p>
        </p:txBody>
      </p:sp>
      <p:sp>
        <p:nvSpPr>
          <p:cNvPr id="61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667A632B-E5DF-4E58-9F2E-89B6F9E7683F}" type="slidenum">
              <a:rPr lang="en-US" altLang="en-US" sz="1400">
                <a:latin typeface="Arial" panose="020B0604020202020204" pitchFamily="34" charset="0"/>
              </a:rPr>
              <a:pPr eaLnBrk="1" hangingPunct="1">
                <a:spcBef>
                  <a:spcPct val="0"/>
                </a:spcBef>
                <a:buFontTx/>
                <a:buNone/>
              </a:pPr>
              <a:t>11</a:t>
            </a:fld>
            <a:endParaRPr lang="en-US" altLang="en-US" sz="1400">
              <a:latin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9BBE48-CF98-0920-2D70-CA18869CE0F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F2CFBA2-9067-A320-CB45-442AB0261588}"/>
              </a:ext>
            </a:extLst>
          </p:cNvPr>
          <p:cNvSpPr>
            <a:spLocks noGrp="1"/>
          </p:cNvSpPr>
          <p:nvPr>
            <p:ph idx="1"/>
          </p:nvPr>
        </p:nvSpPr>
        <p:spPr>
          <a:xfrm>
            <a:off x="685800" y="1905000"/>
            <a:ext cx="7772400" cy="4357688"/>
          </a:xfrm>
        </p:spPr>
        <p:txBody>
          <a:bodyPr/>
          <a:lstStyle/>
          <a:p>
            <a:r>
              <a:rPr lang="tr-TR" dirty="0" err="1"/>
              <a:t>Hedging</a:t>
            </a:r>
            <a:r>
              <a:rPr lang="tr-TR" dirty="0"/>
              <a:t> </a:t>
            </a:r>
            <a:r>
              <a:rPr lang="tr-TR" dirty="0" err="1"/>
              <a:t>involves</a:t>
            </a:r>
            <a:r>
              <a:rPr lang="tr-TR" dirty="0"/>
              <a:t> </a:t>
            </a:r>
            <a:r>
              <a:rPr lang="tr-TR" dirty="0" err="1"/>
              <a:t>taking</a:t>
            </a:r>
            <a:r>
              <a:rPr lang="tr-TR" dirty="0"/>
              <a:t> on </a:t>
            </a:r>
            <a:r>
              <a:rPr lang="tr-TR" dirty="0" err="1"/>
              <a:t>one</a:t>
            </a:r>
            <a:r>
              <a:rPr lang="tr-TR" dirty="0"/>
              <a:t> risk </a:t>
            </a:r>
            <a:r>
              <a:rPr lang="tr-TR" dirty="0" err="1"/>
              <a:t>to</a:t>
            </a:r>
            <a:r>
              <a:rPr lang="tr-TR" dirty="0"/>
              <a:t> </a:t>
            </a:r>
            <a:r>
              <a:rPr lang="tr-TR" dirty="0" err="1"/>
              <a:t>offset</a:t>
            </a:r>
            <a:r>
              <a:rPr lang="tr-TR" dirty="0"/>
              <a:t> </a:t>
            </a:r>
            <a:r>
              <a:rPr lang="tr-TR" dirty="0" err="1"/>
              <a:t>another</a:t>
            </a:r>
            <a:r>
              <a:rPr lang="tr-TR" dirty="0"/>
              <a:t>.</a:t>
            </a:r>
          </a:p>
          <a:p>
            <a:r>
              <a:rPr lang="tr-TR" dirty="0" err="1"/>
              <a:t>It</a:t>
            </a:r>
            <a:r>
              <a:rPr lang="tr-TR" dirty="0"/>
              <a:t> </a:t>
            </a:r>
            <a:r>
              <a:rPr lang="tr-TR" dirty="0" err="1"/>
              <a:t>potentially</a:t>
            </a:r>
            <a:r>
              <a:rPr lang="tr-TR" dirty="0"/>
              <a:t> </a:t>
            </a:r>
            <a:r>
              <a:rPr lang="tr-TR" dirty="0" err="1"/>
              <a:t>removes</a:t>
            </a:r>
            <a:r>
              <a:rPr lang="tr-TR" dirty="0"/>
              <a:t> </a:t>
            </a:r>
            <a:r>
              <a:rPr lang="tr-TR" dirty="0" err="1"/>
              <a:t>all</a:t>
            </a:r>
            <a:r>
              <a:rPr lang="tr-TR" dirty="0"/>
              <a:t> </a:t>
            </a:r>
            <a:r>
              <a:rPr lang="tr-TR" dirty="0" err="1"/>
              <a:t>uncertainty,eliminating</a:t>
            </a:r>
            <a:r>
              <a:rPr lang="tr-TR" dirty="0"/>
              <a:t> </a:t>
            </a:r>
            <a:r>
              <a:rPr lang="tr-TR" dirty="0" err="1"/>
              <a:t>the</a:t>
            </a:r>
            <a:r>
              <a:rPr lang="tr-TR" dirty="0"/>
              <a:t> </a:t>
            </a:r>
            <a:r>
              <a:rPr lang="tr-TR" dirty="0" err="1"/>
              <a:t>chance</a:t>
            </a:r>
            <a:r>
              <a:rPr lang="tr-TR" dirty="0"/>
              <a:t> of </a:t>
            </a:r>
            <a:r>
              <a:rPr lang="tr-TR" dirty="0" err="1"/>
              <a:t>both</a:t>
            </a:r>
            <a:r>
              <a:rPr lang="tr-TR" dirty="0"/>
              <a:t> </a:t>
            </a:r>
            <a:r>
              <a:rPr lang="tr-TR" dirty="0" err="1"/>
              <a:t>happy</a:t>
            </a:r>
            <a:r>
              <a:rPr lang="tr-TR" dirty="0"/>
              <a:t> </a:t>
            </a:r>
            <a:r>
              <a:rPr lang="tr-TR" dirty="0" err="1"/>
              <a:t>and</a:t>
            </a:r>
            <a:r>
              <a:rPr lang="tr-TR" dirty="0"/>
              <a:t> </a:t>
            </a:r>
            <a:r>
              <a:rPr lang="tr-TR" dirty="0" err="1"/>
              <a:t>unhappy</a:t>
            </a:r>
            <a:r>
              <a:rPr lang="tr-TR" dirty="0"/>
              <a:t> </a:t>
            </a:r>
            <a:r>
              <a:rPr lang="tr-TR" dirty="0" err="1"/>
              <a:t>surprises</a:t>
            </a:r>
            <a:r>
              <a:rPr lang="tr-TR" dirty="0"/>
              <a:t>.</a:t>
            </a:r>
          </a:p>
          <a:p>
            <a:r>
              <a:rPr lang="tr-TR" dirty="0" err="1"/>
              <a:t>Some</a:t>
            </a:r>
            <a:r>
              <a:rPr lang="tr-TR" dirty="0"/>
              <a:t> </a:t>
            </a:r>
            <a:r>
              <a:rPr lang="tr-TR" dirty="0" err="1"/>
              <a:t>tools</a:t>
            </a:r>
            <a:r>
              <a:rPr lang="tr-TR" dirty="0"/>
              <a:t> </a:t>
            </a:r>
            <a:r>
              <a:rPr lang="tr-TR" dirty="0" err="1"/>
              <a:t>are</a:t>
            </a:r>
            <a:r>
              <a:rPr lang="tr-TR" dirty="0"/>
              <a:t> </a:t>
            </a:r>
            <a:r>
              <a:rPr lang="tr-TR" dirty="0" err="1"/>
              <a:t>specially</a:t>
            </a:r>
            <a:r>
              <a:rPr lang="tr-TR" dirty="0"/>
              <a:t> </a:t>
            </a:r>
            <a:r>
              <a:rPr lang="tr-TR" dirty="0" err="1"/>
              <a:t>designed</a:t>
            </a:r>
            <a:r>
              <a:rPr lang="tr-TR" dirty="0"/>
              <a:t> </a:t>
            </a:r>
            <a:r>
              <a:rPr lang="tr-TR" dirty="0" err="1"/>
              <a:t>for</a:t>
            </a:r>
            <a:r>
              <a:rPr lang="tr-TR" dirty="0"/>
              <a:t> </a:t>
            </a:r>
            <a:r>
              <a:rPr lang="tr-TR" dirty="0" err="1"/>
              <a:t>hedging</a:t>
            </a:r>
            <a:r>
              <a:rPr lang="tr-TR" dirty="0"/>
              <a:t>.</a:t>
            </a:r>
          </a:p>
          <a:p>
            <a:r>
              <a:rPr lang="tr-TR" dirty="0" err="1"/>
              <a:t>These</a:t>
            </a:r>
            <a:r>
              <a:rPr lang="tr-TR" dirty="0"/>
              <a:t> </a:t>
            </a:r>
            <a:r>
              <a:rPr lang="tr-TR" dirty="0" err="1"/>
              <a:t>are</a:t>
            </a:r>
            <a:r>
              <a:rPr lang="tr-TR" dirty="0"/>
              <a:t> </a:t>
            </a:r>
            <a:r>
              <a:rPr lang="tr-TR" dirty="0" err="1"/>
              <a:t>forwards</a:t>
            </a:r>
            <a:r>
              <a:rPr lang="tr-TR" dirty="0"/>
              <a:t>, </a:t>
            </a:r>
            <a:r>
              <a:rPr lang="tr-TR" dirty="0" err="1"/>
              <a:t>futures</a:t>
            </a:r>
            <a:r>
              <a:rPr lang="tr-TR" dirty="0"/>
              <a:t> , </a:t>
            </a:r>
            <a:r>
              <a:rPr lang="tr-TR" dirty="0" err="1"/>
              <a:t>swaps</a:t>
            </a:r>
            <a:r>
              <a:rPr lang="tr-TR" dirty="0"/>
              <a:t> </a:t>
            </a:r>
            <a:r>
              <a:rPr lang="tr-TR" dirty="0" err="1"/>
              <a:t>and</a:t>
            </a:r>
            <a:r>
              <a:rPr lang="tr-TR" dirty="0"/>
              <a:t> </a:t>
            </a:r>
            <a:r>
              <a:rPr lang="tr-TR" dirty="0" err="1"/>
              <a:t>options</a:t>
            </a:r>
            <a:r>
              <a:rPr lang="tr-TR" dirty="0"/>
              <a:t> </a:t>
            </a:r>
            <a:r>
              <a:rPr lang="tr-TR" dirty="0" err="1"/>
              <a:t>and</a:t>
            </a:r>
            <a:r>
              <a:rPr lang="tr-TR" dirty="0"/>
              <a:t> </a:t>
            </a:r>
            <a:r>
              <a:rPr lang="tr-TR" dirty="0" err="1"/>
              <a:t>known</a:t>
            </a:r>
            <a:r>
              <a:rPr lang="tr-TR" dirty="0"/>
              <a:t> as </a:t>
            </a:r>
            <a:r>
              <a:rPr lang="tr-TR" dirty="0" err="1"/>
              <a:t>derivative</a:t>
            </a:r>
            <a:r>
              <a:rPr lang="tr-TR" dirty="0"/>
              <a:t> </a:t>
            </a:r>
            <a:r>
              <a:rPr lang="tr-TR" dirty="0" err="1"/>
              <a:t>instruments</a:t>
            </a:r>
            <a:r>
              <a:rPr lang="tr-TR" dirty="0"/>
              <a:t> </a:t>
            </a:r>
            <a:r>
              <a:rPr lang="tr-TR" dirty="0" err="1"/>
              <a:t>or</a:t>
            </a:r>
            <a:r>
              <a:rPr lang="tr-TR" dirty="0"/>
              <a:t> </a:t>
            </a:r>
            <a:r>
              <a:rPr lang="tr-TR" dirty="0" err="1"/>
              <a:t>derivatives</a:t>
            </a:r>
            <a:r>
              <a:rPr lang="tr-TR" dirty="0"/>
              <a:t>.</a:t>
            </a:r>
          </a:p>
          <a:p>
            <a:pPr marL="0" indent="0">
              <a:buNone/>
            </a:pPr>
            <a:endParaRPr lang="tr-TR" dirty="0"/>
          </a:p>
        </p:txBody>
      </p:sp>
      <p:sp>
        <p:nvSpPr>
          <p:cNvPr id="4" name="Alt Bilgi Yer Tutucusu 3">
            <a:extLst>
              <a:ext uri="{FF2B5EF4-FFF2-40B4-BE49-F238E27FC236}">
                <a16:creationId xmlns:a16="http://schemas.microsoft.com/office/drawing/2014/main" id="{438132FC-63E2-47FB-B7B3-418B5C1C1564}"/>
              </a:ext>
            </a:extLst>
          </p:cNvPr>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ayt Numarası Yer Tutucusu 4">
            <a:extLst>
              <a:ext uri="{FF2B5EF4-FFF2-40B4-BE49-F238E27FC236}">
                <a16:creationId xmlns:a16="http://schemas.microsoft.com/office/drawing/2014/main" id="{E83FD944-30D4-9C99-D484-29B916D0B7DF}"/>
              </a:ext>
            </a:extLst>
          </p:cNvPr>
          <p:cNvSpPr>
            <a:spLocks noGrp="1"/>
          </p:cNvSpPr>
          <p:nvPr>
            <p:ph type="sldNum" sz="quarter" idx="12"/>
          </p:nvPr>
        </p:nvSpPr>
        <p:spPr/>
        <p:txBody>
          <a:bodyPr/>
          <a:lstStyle/>
          <a:p>
            <a:fld id="{CC3ADAC2-5659-4466-8B40-6927B95986E0}" type="slidenum">
              <a:rPr lang="en-US" altLang="en-US" smtClean="0"/>
              <a:pPr/>
              <a:t>12</a:t>
            </a:fld>
            <a:endParaRPr lang="en-US" altLang="en-US"/>
          </a:p>
        </p:txBody>
      </p:sp>
    </p:spTree>
    <p:extLst>
      <p:ext uri="{BB962C8B-B14F-4D97-AF65-F5344CB8AC3E}">
        <p14:creationId xmlns:p14="http://schemas.microsoft.com/office/powerpoint/2010/main" val="3785211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198" y="857250"/>
            <a:ext cx="7053542" cy="1050398"/>
          </a:xfrm>
        </p:spPr>
        <p:txBody>
          <a:bodyPr/>
          <a:lstStyle/>
          <a:p>
            <a:r>
              <a:rPr lang="en-US" dirty="0"/>
              <a:t>RISK </a:t>
            </a:r>
          </a:p>
        </p:txBody>
      </p:sp>
      <p:sp>
        <p:nvSpPr>
          <p:cNvPr id="3" name="Content Placeholder 2"/>
          <p:cNvSpPr>
            <a:spLocks noGrp="1"/>
          </p:cNvSpPr>
          <p:nvPr>
            <p:ph idx="1"/>
          </p:nvPr>
        </p:nvSpPr>
        <p:spPr>
          <a:xfrm>
            <a:off x="412196" y="857250"/>
            <a:ext cx="7893603" cy="4933949"/>
          </a:xfrm>
        </p:spPr>
        <p:txBody>
          <a:bodyPr/>
          <a:lstStyle/>
          <a:p>
            <a:endParaRPr lang="en-US" dirty="0"/>
          </a:p>
          <a:p>
            <a:endParaRPr lang="en-US" dirty="0"/>
          </a:p>
          <a:p>
            <a:r>
              <a:rPr lang="en-US" dirty="0"/>
              <a:t>What is risk? </a:t>
            </a:r>
          </a:p>
          <a:p>
            <a:r>
              <a:rPr lang="en-US" dirty="0"/>
              <a:t>Underlying nature of the business (BUSINESS RISK)</a:t>
            </a:r>
          </a:p>
          <a:p>
            <a:pPr lvl="1"/>
            <a:r>
              <a:rPr lang="en-US" dirty="0"/>
              <a:t>Such as: future sales / cost of inputs</a:t>
            </a:r>
            <a:endParaRPr lang="en-US" strike="sngStrike" dirty="0"/>
          </a:p>
          <a:p>
            <a:r>
              <a:rPr lang="en-US" dirty="0" err="1"/>
              <a:t>Uncertainities</a:t>
            </a:r>
            <a:endParaRPr lang="en-US" dirty="0"/>
          </a:p>
          <a:p>
            <a:pPr lvl="1"/>
            <a:r>
              <a:rPr lang="en-US" dirty="0"/>
              <a:t>Interest Rates, Stock Prices, Commodity Prices</a:t>
            </a:r>
          </a:p>
          <a:p>
            <a:pPr lvl="1"/>
            <a:r>
              <a:rPr lang="en-US" dirty="0"/>
              <a:t>Exchange Rates. </a:t>
            </a:r>
          </a:p>
        </p:txBody>
      </p:sp>
    </p:spTree>
    <p:extLst>
      <p:ext uri="{BB962C8B-B14F-4D97-AF65-F5344CB8AC3E}">
        <p14:creationId xmlns:p14="http://schemas.microsoft.com/office/powerpoint/2010/main" val="2401813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additive="base">
                                        <p:cTn id="1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CA" altLang="en-US"/>
              <a:t>Why Derivatives Are Important</a:t>
            </a:r>
            <a:endParaRPr lang="en-US" altLang="en-US"/>
          </a:p>
        </p:txBody>
      </p:sp>
      <p:sp>
        <p:nvSpPr>
          <p:cNvPr id="7171" name="Content Placeholder 2"/>
          <p:cNvSpPr>
            <a:spLocks noGrp="1"/>
          </p:cNvSpPr>
          <p:nvPr>
            <p:ph idx="1"/>
          </p:nvPr>
        </p:nvSpPr>
        <p:spPr>
          <a:xfrm>
            <a:off x="685800" y="1981200"/>
            <a:ext cx="7772400" cy="4281488"/>
          </a:xfrm>
        </p:spPr>
        <p:txBody>
          <a:bodyPr/>
          <a:lstStyle/>
          <a:p>
            <a:r>
              <a:rPr lang="en-CA" altLang="en-US" sz="2400" dirty="0"/>
              <a:t>Derivatives play a key role in transferring risks in the economy</a:t>
            </a:r>
          </a:p>
          <a:p>
            <a:r>
              <a:rPr lang="en-CA" altLang="en-US" sz="2400" dirty="0"/>
              <a:t>The underlying assets include stocks, currencies, interest rates, commodities, debt instruments, electricity, insurance payouts, the weather, </a:t>
            </a:r>
            <a:r>
              <a:rPr lang="en-CA" altLang="en-US" sz="2400" dirty="0" err="1"/>
              <a:t>etc</a:t>
            </a:r>
            <a:endParaRPr lang="en-CA" altLang="en-US" sz="2400" dirty="0"/>
          </a:p>
          <a:p>
            <a:r>
              <a:rPr lang="en-CA" altLang="en-US" sz="2400" dirty="0"/>
              <a:t>Many financial transactions have embedded derivatives</a:t>
            </a:r>
          </a:p>
          <a:p>
            <a:r>
              <a:rPr lang="en-CA" altLang="en-US" sz="2400" dirty="0"/>
              <a:t>The real options approach to assessing  capital investment decisions has become widely accepted</a:t>
            </a:r>
          </a:p>
          <a:p>
            <a:pPr>
              <a:buFontTx/>
              <a:buNone/>
            </a:pPr>
            <a:endParaRPr lang="en-US" altLang="en-US" sz="2400" dirty="0"/>
          </a:p>
        </p:txBody>
      </p:sp>
      <p:sp>
        <p:nvSpPr>
          <p:cNvPr id="717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71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F09D64D6-8F5F-45AD-A685-38AF9F4BCC7B}" type="slidenum">
              <a:rPr lang="en-US" altLang="en-US" sz="1400">
                <a:latin typeface="Arial" panose="020B0604020202020204" pitchFamily="34" charset="0"/>
              </a:rPr>
              <a:pPr eaLnBrk="1" hangingPunct="1">
                <a:spcBef>
                  <a:spcPct val="0"/>
                </a:spcBef>
                <a:buFontTx/>
                <a:buNone/>
              </a:pPr>
              <a:t>14</a:t>
            </a:fld>
            <a:endParaRPr lang="en-US" altLang="en-US" sz="1400">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CA" altLang="en-US" dirty="0"/>
              <a:t>How Derivatives Are Traded</a:t>
            </a:r>
            <a:endParaRPr lang="en-US" altLang="en-US" dirty="0"/>
          </a:p>
        </p:txBody>
      </p:sp>
      <p:sp>
        <p:nvSpPr>
          <p:cNvPr id="8195" name="Content Placeholder 2"/>
          <p:cNvSpPr>
            <a:spLocks noGrp="1"/>
          </p:cNvSpPr>
          <p:nvPr>
            <p:ph idx="1"/>
          </p:nvPr>
        </p:nvSpPr>
        <p:spPr>
          <a:xfrm>
            <a:off x="685800" y="2636838"/>
            <a:ext cx="7772400" cy="2971800"/>
          </a:xfrm>
        </p:spPr>
        <p:txBody>
          <a:bodyPr/>
          <a:lstStyle/>
          <a:p>
            <a:r>
              <a:rPr lang="en-CA" altLang="en-US" sz="3600" dirty="0"/>
              <a:t>1.Striking a deal</a:t>
            </a:r>
          </a:p>
          <a:p>
            <a:r>
              <a:rPr lang="en-CA" altLang="en-US" sz="3600" dirty="0"/>
              <a:t>2.Clear (Specification)</a:t>
            </a:r>
          </a:p>
          <a:p>
            <a:r>
              <a:rPr lang="en-CA" altLang="en-US" sz="3600" dirty="0"/>
              <a:t>3.Settle (Deliver)</a:t>
            </a:r>
          </a:p>
          <a:p>
            <a:r>
              <a:rPr lang="en-CA" altLang="en-US" sz="3600" dirty="0"/>
              <a:t>4.Update records of ownership</a:t>
            </a:r>
            <a:endParaRPr lang="en-US" altLang="en-US" sz="3600" dirty="0"/>
          </a:p>
        </p:txBody>
      </p:sp>
      <p:sp>
        <p:nvSpPr>
          <p:cNvPr id="819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81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5074F11D-CBA1-464E-99FE-39DBDD5F3112}" type="slidenum">
              <a:rPr lang="en-US" altLang="en-US" sz="1400">
                <a:latin typeface="Arial" panose="020B0604020202020204" pitchFamily="34" charset="0"/>
              </a:rPr>
              <a:pPr eaLnBrk="1" hangingPunct="1">
                <a:spcBef>
                  <a:spcPct val="0"/>
                </a:spcBef>
                <a:buFontTx/>
                <a:buNone/>
              </a:pPr>
              <a:t>15</a:t>
            </a:fld>
            <a:endParaRPr lang="en-US" altLang="en-US" sz="1400">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CA" altLang="en-US" dirty="0"/>
              <a:t>How Derivatives Are Traded</a:t>
            </a:r>
            <a:endParaRPr lang="en-US" altLang="en-US" dirty="0"/>
          </a:p>
        </p:txBody>
      </p:sp>
      <p:sp>
        <p:nvSpPr>
          <p:cNvPr id="8195" name="Content Placeholder 2"/>
          <p:cNvSpPr>
            <a:spLocks noGrp="1"/>
          </p:cNvSpPr>
          <p:nvPr>
            <p:ph idx="1"/>
          </p:nvPr>
        </p:nvSpPr>
        <p:spPr>
          <a:xfrm>
            <a:off x="685800" y="1752600"/>
            <a:ext cx="7772400" cy="4114800"/>
          </a:xfrm>
        </p:spPr>
        <p:txBody>
          <a:bodyPr/>
          <a:lstStyle/>
          <a:p>
            <a:r>
              <a:rPr lang="en-CA" altLang="en-US" dirty="0"/>
              <a:t>On exchanges such as the Chicago Board Options Exchange (CBOE)</a:t>
            </a:r>
          </a:p>
          <a:p>
            <a:r>
              <a:rPr lang="en-CA" altLang="en-US" dirty="0"/>
              <a:t>In the over-the-counter (OTC) market where traders working for banks, fund managers and corporate treasurers contact each other directly. </a:t>
            </a:r>
          </a:p>
          <a:p>
            <a:pPr lvl="1"/>
            <a:r>
              <a:rPr lang="en-US" dirty="0"/>
              <a:t>Banks, other large financial institutions, fund managers, and corporations are the main participants in OTC derivatives markets</a:t>
            </a:r>
            <a:endParaRPr lang="en-CA" altLang="en-US" dirty="0"/>
          </a:p>
        </p:txBody>
      </p:sp>
      <p:sp>
        <p:nvSpPr>
          <p:cNvPr id="819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81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5074F11D-CBA1-464E-99FE-39DBDD5F3112}" type="slidenum">
              <a:rPr lang="en-US" altLang="en-US" sz="1400">
                <a:latin typeface="Arial" panose="020B0604020202020204" pitchFamily="34" charset="0"/>
              </a:rPr>
              <a:pPr eaLnBrk="1" hangingPunct="1">
                <a:spcBef>
                  <a:spcPct val="0"/>
                </a:spcBef>
                <a:buFontTx/>
                <a:buNone/>
              </a:pPr>
              <a:t>16</a:t>
            </a:fld>
            <a:endParaRPr lang="en-US" altLang="en-US" sz="1400">
              <a:latin typeface="Arial" panose="020B0604020202020204" pitchFamily="34" charset="0"/>
            </a:endParaRPr>
          </a:p>
        </p:txBody>
      </p:sp>
    </p:spTree>
    <p:extLst>
      <p:ext uri="{BB962C8B-B14F-4D97-AF65-F5344CB8AC3E}">
        <p14:creationId xmlns:p14="http://schemas.microsoft.com/office/powerpoint/2010/main" val="11384386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28600" y="685800"/>
            <a:ext cx="7772400" cy="1143000"/>
          </a:xfrm>
        </p:spPr>
        <p:txBody>
          <a:bodyPr/>
          <a:lstStyle/>
          <a:p>
            <a:r>
              <a:rPr lang="en-CA" altLang="en-US"/>
              <a:t>The OTC Market Prior to 2008</a:t>
            </a:r>
            <a:endParaRPr lang="en-US" altLang="en-US"/>
          </a:p>
        </p:txBody>
      </p:sp>
      <p:sp>
        <p:nvSpPr>
          <p:cNvPr id="9219" name="Content Placeholder 2"/>
          <p:cNvSpPr>
            <a:spLocks noGrp="1"/>
          </p:cNvSpPr>
          <p:nvPr>
            <p:ph idx="1"/>
          </p:nvPr>
        </p:nvSpPr>
        <p:spPr>
          <a:xfrm>
            <a:off x="609600" y="1828800"/>
            <a:ext cx="7772400" cy="4114800"/>
          </a:xfrm>
        </p:spPr>
        <p:txBody>
          <a:bodyPr/>
          <a:lstStyle/>
          <a:p>
            <a:r>
              <a:rPr lang="en-CA" altLang="en-US" sz="2400" dirty="0"/>
              <a:t>Largely unregulated </a:t>
            </a:r>
          </a:p>
          <a:p>
            <a:r>
              <a:rPr lang="en-CA" altLang="en-US" sz="2400" dirty="0"/>
              <a:t>Banks acted as market makers quoting bids and offers</a:t>
            </a:r>
          </a:p>
          <a:p>
            <a:r>
              <a:rPr lang="en-CA" altLang="en-US" sz="2400" dirty="0"/>
              <a:t>Master agreements usually defined how transactions between two parties would be handled</a:t>
            </a:r>
          </a:p>
          <a:p>
            <a:r>
              <a:rPr lang="en-CA" altLang="en-US" sz="2400" dirty="0"/>
              <a:t>But some transactions were handled by central counterparties (CCPs). A CCP stands between the two sides to a transaction in the same way that an exchange does</a:t>
            </a:r>
          </a:p>
        </p:txBody>
      </p:sp>
      <p:sp>
        <p:nvSpPr>
          <p:cNvPr id="92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2"/>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3"/>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92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2"/>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3"/>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12E29A46-9DE6-4ED2-961C-6BDED1491EF3}" type="slidenum">
              <a:rPr lang="en-US" altLang="en-US" sz="1400">
                <a:latin typeface="Arial" panose="020B0604020202020204" pitchFamily="34" charset="0"/>
              </a:rPr>
              <a:pPr eaLnBrk="1" hangingPunct="1">
                <a:spcBef>
                  <a:spcPct val="0"/>
                </a:spcBef>
                <a:buFontTx/>
                <a:buNone/>
              </a:pPr>
              <a:t>17</a:t>
            </a:fld>
            <a:endParaRPr lang="en-US" altLang="en-US" sz="1400">
              <a:latin typeface="Arial" panose="020B0604020202020204" pitchFamily="34" charset="0"/>
            </a:endParaRPr>
          </a:p>
        </p:txBody>
      </p:sp>
      <p:sp>
        <p:nvSpPr>
          <p:cNvPr id="2" name="TextBox 1"/>
          <p:cNvSpPr txBox="1"/>
          <p:nvPr/>
        </p:nvSpPr>
        <p:spPr>
          <a:xfrm>
            <a:off x="3429000" y="5029200"/>
            <a:ext cx="3505200" cy="523220"/>
          </a:xfrm>
          <a:prstGeom prst="rect">
            <a:avLst/>
          </a:prstGeom>
          <a:noFill/>
        </p:spPr>
        <p:txBody>
          <a:bodyPr wrap="square" rtlCol="0">
            <a:spAutoFit/>
          </a:bodyPr>
          <a:lstStyle/>
          <a:p>
            <a:r>
              <a:rPr lang="en-US" sz="2800" dirty="0">
                <a:solidFill>
                  <a:srgbClr val="FF0000"/>
                </a:solidFill>
              </a:rPr>
              <a:t>CLEARING HOUSE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CA" altLang="en-US" dirty="0"/>
              <a:t>Since 2008…</a:t>
            </a:r>
            <a:endParaRPr lang="en-US" altLang="en-US" dirty="0"/>
          </a:p>
        </p:txBody>
      </p:sp>
      <p:sp>
        <p:nvSpPr>
          <p:cNvPr id="10243" name="Content Placeholder 2"/>
          <p:cNvSpPr>
            <a:spLocks noGrp="1"/>
          </p:cNvSpPr>
          <p:nvPr>
            <p:ph idx="1"/>
          </p:nvPr>
        </p:nvSpPr>
        <p:spPr/>
        <p:txBody>
          <a:bodyPr/>
          <a:lstStyle/>
          <a:p>
            <a:r>
              <a:rPr lang="en-CA" altLang="en-US" sz="2400" dirty="0"/>
              <a:t>OTC market has become regulated. Objectives:</a:t>
            </a:r>
          </a:p>
          <a:p>
            <a:pPr lvl="1"/>
            <a:r>
              <a:rPr lang="en-CA" altLang="en-US" sz="2000" dirty="0"/>
              <a:t>Reduce systemic risk (see Business </a:t>
            </a:r>
          </a:p>
          <a:p>
            <a:pPr lvl="1"/>
            <a:r>
              <a:rPr lang="en-CA" altLang="en-US" sz="2000" dirty="0"/>
              <a:t>Increase transparency</a:t>
            </a:r>
          </a:p>
          <a:p>
            <a:r>
              <a:rPr lang="en-CA" altLang="en-US" sz="2400" dirty="0"/>
              <a:t>In the U.S and some other countries, standardized OTC products must be traded on swap execution facilities (SEFs) which are similar to exchanges</a:t>
            </a:r>
          </a:p>
          <a:p>
            <a:r>
              <a:rPr lang="en-CA" altLang="en-US" sz="2400" dirty="0"/>
              <a:t>CCPs must be used for standardized transactions between dealers in most countries</a:t>
            </a:r>
          </a:p>
          <a:p>
            <a:r>
              <a:rPr lang="en-CA" altLang="en-US" sz="2400" dirty="0"/>
              <a:t>All trades must be reported to a central registry </a:t>
            </a:r>
            <a:r>
              <a:rPr lang="en-CA" altLang="en-US" sz="2000" dirty="0"/>
              <a:t>(ch2. p.32)</a:t>
            </a:r>
            <a:endParaRPr lang="en-US" altLang="en-US" sz="2000" dirty="0"/>
          </a:p>
        </p:txBody>
      </p:sp>
      <p:sp>
        <p:nvSpPr>
          <p:cNvPr id="1024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102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1AFC8084-6C83-4671-8880-445B5A8D4D3D}" type="slidenum">
              <a:rPr lang="en-US" altLang="en-US" sz="1400">
                <a:latin typeface="Arial" panose="020B0604020202020204" pitchFamily="34" charset="0"/>
              </a:rPr>
              <a:pPr eaLnBrk="1" hangingPunct="1">
                <a:spcBef>
                  <a:spcPct val="0"/>
                </a:spcBef>
                <a:buFontTx/>
                <a:buNone/>
              </a:pPr>
              <a:t>18</a:t>
            </a:fld>
            <a:endParaRPr lang="en-US" altLang="en-US" sz="1400">
              <a:latin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fld id="{CC3ADAC2-5659-4466-8B40-6927B95986E0}" type="slidenum">
              <a:rPr lang="en-US" altLang="en-US" smtClean="0"/>
              <a:pPr/>
              <a:t>19</a:t>
            </a:fld>
            <a:endParaRPr lang="en-US" altLang="en-US"/>
          </a:p>
        </p:txBody>
      </p:sp>
      <p:pic>
        <p:nvPicPr>
          <p:cNvPr id="6" name="Picture 5"/>
          <p:cNvPicPr>
            <a:picLocks noChangeAspect="1"/>
          </p:cNvPicPr>
          <p:nvPr/>
        </p:nvPicPr>
        <p:blipFill>
          <a:blip r:embed="rId2"/>
          <a:stretch>
            <a:fillRect/>
          </a:stretch>
        </p:blipFill>
        <p:spPr>
          <a:xfrm>
            <a:off x="192460" y="1371600"/>
            <a:ext cx="9083489" cy="4267200"/>
          </a:xfrm>
          <a:prstGeom prst="rect">
            <a:avLst/>
          </a:prstGeom>
        </p:spPr>
      </p:pic>
    </p:spTree>
    <p:extLst>
      <p:ext uri="{BB962C8B-B14F-4D97-AF65-F5344CB8AC3E}">
        <p14:creationId xmlns:p14="http://schemas.microsoft.com/office/powerpoint/2010/main" val="2668805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It is possible to classify financial markets in different ways. One of these classifications is the definition of markets as spot markets and futures markets (or derivative markets) according to the type of transaction. </a:t>
            </a:r>
            <a:endParaRPr lang="tr-TR" dirty="0"/>
          </a:p>
          <a:p>
            <a:r>
              <a:rPr lang="en-US" dirty="0"/>
              <a:t>In spot markets, payment is made upon product delivery. For example, when a share is purchased, the market price is paid and the share is received.</a:t>
            </a:r>
            <a:endParaRPr lang="tr-TR" dirty="0"/>
          </a:p>
        </p:txBody>
      </p:sp>
      <p:sp>
        <p:nvSpPr>
          <p:cNvPr id="4" name="Altbilgi Yer Tutucusu 3"/>
          <p:cNvSpPr>
            <a:spLocks noGrp="1"/>
          </p:cNvSpPr>
          <p:nvPr>
            <p:ph type="ftr" sz="quarter" idx="11"/>
          </p:nvPr>
        </p:nvSpPr>
        <p:spPr/>
        <p:txBody>
          <a:bodyPr/>
          <a:lstStyle/>
          <a:p>
            <a:pPr>
              <a:defRPr/>
            </a:pPr>
            <a:endParaRPr lang="en-US" dirty="0"/>
          </a:p>
        </p:txBody>
      </p:sp>
      <p:sp>
        <p:nvSpPr>
          <p:cNvPr id="5" name="Slayt Numarası Yer Tutucusu 4"/>
          <p:cNvSpPr>
            <a:spLocks noGrp="1"/>
          </p:cNvSpPr>
          <p:nvPr>
            <p:ph type="sldNum" sz="quarter" idx="12"/>
          </p:nvPr>
        </p:nvSpPr>
        <p:spPr/>
        <p:txBody>
          <a:bodyPr/>
          <a:lstStyle/>
          <a:p>
            <a:fld id="{CC3ADAC2-5659-4466-8B40-6927B95986E0}" type="slidenum">
              <a:rPr lang="en-US" altLang="en-US" smtClean="0"/>
              <a:pPr/>
              <a:t>2</a:t>
            </a:fld>
            <a:endParaRPr lang="en-US" altLang="en-US"/>
          </a:p>
        </p:txBody>
      </p:sp>
      <p:sp>
        <p:nvSpPr>
          <p:cNvPr id="6" name="Rectangle 1"/>
          <p:cNvSpPr>
            <a:spLocks noChangeArrowheads="1"/>
          </p:cNvSpPr>
          <p:nvPr/>
        </p:nvSpPr>
        <p:spPr bwMode="auto">
          <a:xfrm>
            <a:off x="0" y="184672"/>
            <a:ext cx="28854" cy="8785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dirty="0">
                <a:ln>
                  <a:noFill/>
                </a:ln>
                <a:solidFill>
                  <a:schemeClr val="tx1"/>
                </a:solidFill>
                <a:effectLst/>
                <a:latin typeface="Arial" pitchFamily="34" charset="0"/>
                <a:cs typeface="Arial" pitchFamily="34" charset="0"/>
              </a:rPr>
              <a:t> </a:t>
            </a:r>
            <a:endParaRPr kumimoji="0" lang="tr-TR"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6158782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063" y="762000"/>
            <a:ext cx="7772400" cy="1143000"/>
          </a:xfrm>
        </p:spPr>
        <p:txBody>
          <a:bodyPr>
            <a:normAutofit/>
          </a:bodyPr>
          <a:lstStyle/>
          <a:p>
            <a:pPr eaLnBrk="1" fontAlgn="auto" hangingPunct="1">
              <a:spcAft>
                <a:spcPts val="0"/>
              </a:spcAft>
              <a:defRPr/>
            </a:pPr>
            <a:r>
              <a:rPr lang="en-US" sz="3200" dirty="0">
                <a:solidFill>
                  <a:schemeClr val="tx2">
                    <a:satMod val="130000"/>
                  </a:schemeClr>
                </a:solidFill>
              </a:rPr>
              <a:t>Size of OTC and Exchange-Traded Markets</a:t>
            </a:r>
            <a:br>
              <a:rPr lang="en-US" sz="3200" dirty="0">
                <a:solidFill>
                  <a:schemeClr val="tx2">
                    <a:satMod val="130000"/>
                  </a:schemeClr>
                </a:solidFill>
              </a:rPr>
            </a:br>
            <a:r>
              <a:rPr lang="en-US" sz="2400" dirty="0">
                <a:solidFill>
                  <a:schemeClr val="tx2">
                    <a:satMod val="130000"/>
                  </a:schemeClr>
                </a:solidFill>
              </a:rPr>
              <a:t>(Figure 1.1, Page 5)</a:t>
            </a:r>
          </a:p>
        </p:txBody>
      </p:sp>
      <p:sp>
        <p:nvSpPr>
          <p:cNvPr id="11267" name="Footer Placeholder 2"/>
          <p:cNvSpPr>
            <a:spLocks noGrp="1"/>
          </p:cNvSpPr>
          <p:nvPr>
            <p:ph type="ftr" sz="quarter" idx="11"/>
          </p:nvPr>
        </p:nvSpPr>
        <p:spPr>
          <a:xfrm>
            <a:off x="1905000" y="6324600"/>
            <a:ext cx="5181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112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637A427E-DCF9-47F0-818D-04220AAFE7E4}" type="slidenum">
              <a:rPr lang="en-US" altLang="en-US" sz="1400">
                <a:latin typeface="Arial" panose="020B0604020202020204" pitchFamily="34" charset="0"/>
              </a:rPr>
              <a:pPr eaLnBrk="1" hangingPunct="1">
                <a:spcBef>
                  <a:spcPct val="0"/>
                </a:spcBef>
                <a:buFontTx/>
                <a:buNone/>
              </a:pPr>
              <a:t>20</a:t>
            </a:fld>
            <a:endParaRPr lang="en-US" altLang="en-US" sz="1400">
              <a:latin typeface="Arial" panose="020B0604020202020204" pitchFamily="34" charset="0"/>
            </a:endParaRPr>
          </a:p>
        </p:txBody>
      </p:sp>
      <p:sp>
        <p:nvSpPr>
          <p:cNvPr id="11269" name="Text Box 6"/>
          <p:cNvSpPr txBox="1">
            <a:spLocks noChangeArrowheads="1"/>
          </p:cNvSpPr>
          <p:nvPr/>
        </p:nvSpPr>
        <p:spPr bwMode="auto">
          <a:xfrm>
            <a:off x="1143000" y="5715000"/>
            <a:ext cx="71739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50000"/>
              </a:spcBef>
              <a:buFontTx/>
              <a:buNone/>
            </a:pPr>
            <a:r>
              <a:rPr lang="en-US" altLang="en-US" sz="1600">
                <a:latin typeface="Times New Roman" panose="02020603050405020304" pitchFamily="18" charset="0"/>
              </a:rPr>
              <a:t>Source: Bank for International Settlements. Chart shows total principal amounts for OTC market and value of underlying assets for exchange market</a:t>
            </a:r>
          </a:p>
        </p:txBody>
      </p:sp>
      <p:pic>
        <p:nvPicPr>
          <p:cNvPr id="1127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650" y="1676400"/>
            <a:ext cx="8624888" cy="3816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4" name="Slide Number Placeholder 3"/>
          <p:cNvSpPr>
            <a:spLocks noGrp="1"/>
          </p:cNvSpPr>
          <p:nvPr>
            <p:ph type="sldNum" sz="quarter" idx="12"/>
          </p:nvPr>
        </p:nvSpPr>
        <p:spPr/>
        <p:txBody>
          <a:bodyPr/>
          <a:lstStyle/>
          <a:p>
            <a:fld id="{76B67295-A7B3-4649-9C90-84824C0F5D70}" type="slidenum">
              <a:rPr lang="en-US" altLang="en-US" smtClean="0"/>
              <a:pPr/>
              <a:t>21</a:t>
            </a:fld>
            <a:endParaRPr lang="en-US" altLang="en-US"/>
          </a:p>
        </p:txBody>
      </p:sp>
      <p:pic>
        <p:nvPicPr>
          <p:cNvPr id="5" name="Picture 4"/>
          <p:cNvPicPr/>
          <p:nvPr/>
        </p:nvPicPr>
        <p:blipFill>
          <a:blip r:embed="rId2"/>
          <a:stretch>
            <a:fillRect/>
          </a:stretch>
        </p:blipFill>
        <p:spPr>
          <a:xfrm>
            <a:off x="1371600" y="990600"/>
            <a:ext cx="6553200" cy="5029199"/>
          </a:xfrm>
          <a:prstGeom prst="rect">
            <a:avLst/>
          </a:prstGeom>
        </p:spPr>
      </p:pic>
    </p:spTree>
    <p:extLst>
      <p:ext uri="{BB962C8B-B14F-4D97-AF65-F5344CB8AC3E}">
        <p14:creationId xmlns:p14="http://schemas.microsoft.com/office/powerpoint/2010/main" val="39054857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CA" altLang="en-US" dirty="0"/>
              <a:t>The Lehman Bankruptcy </a:t>
            </a:r>
            <a:r>
              <a:rPr lang="en-CA" altLang="en-US" sz="2000" dirty="0"/>
              <a:t>(Business Snapshot 1.1, pg. 4)</a:t>
            </a:r>
            <a:endParaRPr lang="en-US" altLang="en-US" sz="2000" dirty="0"/>
          </a:p>
        </p:txBody>
      </p:sp>
      <p:sp>
        <p:nvSpPr>
          <p:cNvPr id="12291" name="Content Placeholder 4"/>
          <p:cNvSpPr>
            <a:spLocks noGrp="1"/>
          </p:cNvSpPr>
          <p:nvPr>
            <p:ph idx="1"/>
          </p:nvPr>
        </p:nvSpPr>
        <p:spPr>
          <a:xfrm>
            <a:off x="762000" y="2133600"/>
            <a:ext cx="7543800" cy="3733800"/>
          </a:xfrm>
        </p:spPr>
        <p:txBody>
          <a:bodyPr/>
          <a:lstStyle/>
          <a:p>
            <a:r>
              <a:rPr lang="en-CA" altLang="en-US" sz="2200" dirty="0"/>
              <a:t>Lehman’s filed for bankruptcy on September 15, 2008. This was the biggest bankruptcy in US history</a:t>
            </a:r>
          </a:p>
          <a:p>
            <a:r>
              <a:rPr lang="en-CA" altLang="en-US" sz="2200" dirty="0"/>
              <a:t>Lehman was an active participant in the OTC derivatives markets and got into financial difficulties because it took high risks and found it was unable to roll over its short term funding. </a:t>
            </a:r>
            <a:endParaRPr lang="tr-TR" altLang="en-US" sz="2200" dirty="0"/>
          </a:p>
          <a:p>
            <a:r>
              <a:rPr lang="en-CA" altLang="en-US" sz="2200" dirty="0"/>
              <a:t>It had hundreds of thousands of transactions outstanding with about 8,000 counterparties. </a:t>
            </a:r>
          </a:p>
        </p:txBody>
      </p:sp>
      <p:sp>
        <p:nvSpPr>
          <p:cNvPr id="12292"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dirty="0">
                <a:latin typeface="Arial" panose="020B0604020202020204" pitchFamily="34" charset="0"/>
                <a:cs typeface="Arial" panose="020B0604020202020204" pitchFamily="34" charset="0"/>
              </a:rPr>
              <a:t>Options, Futures, and Other Derivatives, 9th Edition, Copyright © John C. Hull 2014</a:t>
            </a:r>
            <a:endParaRPr lang="en-US" altLang="en-US" sz="1400" dirty="0">
              <a:latin typeface="Arial" panose="020B0604020202020204" pitchFamily="34" charset="0"/>
              <a:cs typeface="Arial" panose="020B0604020202020204" pitchFamily="34" charset="0"/>
            </a:endParaRPr>
          </a:p>
        </p:txBody>
      </p:sp>
      <p:sp>
        <p:nvSpPr>
          <p:cNvPr id="1229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D57A821C-E0E4-4DE8-B314-7C9D7B552016}" type="slidenum">
              <a:rPr lang="en-US" altLang="en-US" sz="1400">
                <a:latin typeface="Arial" panose="020B0604020202020204" pitchFamily="34" charset="0"/>
              </a:rPr>
              <a:pPr eaLnBrk="1" hangingPunct="1">
                <a:spcBef>
                  <a:spcPct val="0"/>
                </a:spcBef>
                <a:buFontTx/>
                <a:buNone/>
              </a:pPr>
              <a:t>22</a:t>
            </a:fld>
            <a:endParaRPr lang="en-US" altLang="en-US" sz="1400"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Grp="1" noChangeArrowheads="1"/>
          </p:cNvSpPr>
          <p:nvPr>
            <p:ph type="title"/>
          </p:nvPr>
        </p:nvSpPr>
        <p:spPr>
          <a:xfrm>
            <a:off x="246063" y="930275"/>
            <a:ext cx="7772400" cy="822325"/>
          </a:xfrm>
        </p:spPr>
        <p:txBody>
          <a:bodyPr lIns="90488" tIns="44450" rIns="90488" bIns="44450"/>
          <a:lstStyle/>
          <a:p>
            <a:pPr eaLnBrk="1" fontAlgn="auto" hangingPunct="1">
              <a:spcAft>
                <a:spcPts val="0"/>
              </a:spcAft>
              <a:defRPr/>
            </a:pPr>
            <a:r>
              <a:rPr lang="en-US" dirty="0">
                <a:solidFill>
                  <a:schemeClr val="tx2">
                    <a:satMod val="130000"/>
                  </a:schemeClr>
                </a:solidFill>
              </a:rPr>
              <a:t>How Derivatives are Used</a:t>
            </a:r>
          </a:p>
        </p:txBody>
      </p:sp>
      <p:sp>
        <p:nvSpPr>
          <p:cNvPr id="13315" name="Rectangle 5"/>
          <p:cNvSpPr>
            <a:spLocks noGrp="1" noChangeArrowheads="1"/>
          </p:cNvSpPr>
          <p:nvPr>
            <p:ph idx="1"/>
          </p:nvPr>
        </p:nvSpPr>
        <p:spPr>
          <a:xfrm>
            <a:off x="990600" y="1728788"/>
            <a:ext cx="7162800" cy="4443412"/>
          </a:xfrm>
        </p:spPr>
        <p:txBody>
          <a:bodyPr lIns="90488" tIns="44450" rIns="90488" bIns="44450"/>
          <a:lstStyle/>
          <a:p>
            <a:pPr eaLnBrk="1" hangingPunct="1"/>
            <a:r>
              <a:rPr lang="en-US" altLang="en-US" dirty="0"/>
              <a:t>To hedge risks</a:t>
            </a:r>
          </a:p>
          <a:p>
            <a:pPr eaLnBrk="1" hangingPunct="1"/>
            <a:r>
              <a:rPr lang="en-US" altLang="en-US" dirty="0"/>
              <a:t>To speculate (take a view on the future direction of the market)</a:t>
            </a:r>
          </a:p>
          <a:p>
            <a:pPr eaLnBrk="1" hangingPunct="1"/>
            <a:r>
              <a:rPr lang="en-US" altLang="en-US" dirty="0"/>
              <a:t>Reduced transaction cost</a:t>
            </a:r>
          </a:p>
          <a:p>
            <a:pPr eaLnBrk="1" hangingPunct="1"/>
            <a:r>
              <a:rPr lang="en-US" altLang="en-US" dirty="0"/>
              <a:t>To lock in an arbitrage profit</a:t>
            </a:r>
          </a:p>
          <a:p>
            <a:pPr eaLnBrk="1" hangingPunct="1"/>
            <a:r>
              <a:rPr lang="en-US" altLang="en-US" dirty="0"/>
              <a:t>To change the nature of a liability</a:t>
            </a:r>
          </a:p>
          <a:p>
            <a:pPr eaLnBrk="1" hangingPunct="1"/>
            <a:r>
              <a:rPr lang="en-US" altLang="en-US" dirty="0"/>
              <a:t>To change the nature of an investment without incurring the costs of selling one portfolio and buying another</a:t>
            </a:r>
          </a:p>
        </p:txBody>
      </p:sp>
      <p:sp>
        <p:nvSpPr>
          <p:cNvPr id="1331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1331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A9AA1CE4-307D-427C-BE19-43A417A56DB7}" type="slidenum">
              <a:rPr lang="en-US" altLang="en-US" sz="1400">
                <a:latin typeface="Arial" panose="020B0604020202020204" pitchFamily="34" charset="0"/>
              </a:rPr>
              <a:pPr eaLnBrk="1" hangingPunct="1">
                <a:spcBef>
                  <a:spcPct val="0"/>
                </a:spcBef>
                <a:buFontTx/>
                <a:buNone/>
              </a:pPr>
              <a:t>23</a:t>
            </a:fld>
            <a:endParaRPr lang="en-US" altLang="en-US" sz="1400">
              <a:latin typeface="Arial" panose="020B0604020202020204" pitchFamily="34" charset="0"/>
            </a:endParaRPr>
          </a:p>
        </p:txBody>
      </p:sp>
      <p:sp>
        <p:nvSpPr>
          <p:cNvPr id="1331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
        <p:nvSpPr>
          <p:cNvPr id="1331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Foreign Exchange Quotes for GBP, May 26, 2013 </a:t>
            </a:r>
            <a:r>
              <a:rPr lang="en-US" sz="2600" dirty="0">
                <a:solidFill>
                  <a:schemeClr val="tx2">
                    <a:satMod val="130000"/>
                  </a:schemeClr>
                </a:solidFill>
              </a:rPr>
              <a:t>(See page 6)</a:t>
            </a:r>
            <a:endParaRPr lang="en-US" dirty="0">
              <a:solidFill>
                <a:schemeClr val="tx2">
                  <a:satMod val="130000"/>
                </a:schemeClr>
              </a:solidFill>
            </a:endParaRPr>
          </a:p>
        </p:txBody>
      </p:sp>
      <p:sp>
        <p:nvSpPr>
          <p:cNvPr id="14339"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1434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DA170F89-8D9C-4245-AA10-F65290881CBB}" type="slidenum">
              <a:rPr lang="en-US" altLang="en-US" sz="1400">
                <a:latin typeface="Arial" panose="020B0604020202020204" pitchFamily="34" charset="0"/>
              </a:rPr>
              <a:pPr eaLnBrk="1" hangingPunct="1">
                <a:spcBef>
                  <a:spcPct val="0"/>
                </a:spcBef>
                <a:buFontTx/>
                <a:buNone/>
              </a:pPr>
              <a:t>24</a:t>
            </a:fld>
            <a:endParaRPr lang="en-US" altLang="en-US" sz="1400">
              <a:latin typeface="Arial" panose="020B0604020202020204" pitchFamily="34" charset="0"/>
            </a:endParaRPr>
          </a:p>
        </p:txBody>
      </p:sp>
      <p:graphicFrame>
        <p:nvGraphicFramePr>
          <p:cNvPr id="29839" name="Group 143"/>
          <p:cNvGraphicFramePr>
            <a:graphicFrameLocks noGrp="1"/>
          </p:cNvGraphicFramePr>
          <p:nvPr/>
        </p:nvGraphicFramePr>
        <p:xfrm>
          <a:off x="1371600" y="2209800"/>
          <a:ext cx="6781800" cy="3708400"/>
        </p:xfrm>
        <a:graphic>
          <a:graphicData uri="http://schemas.openxmlformats.org/drawingml/2006/table">
            <a:tbl>
              <a:tblPr/>
              <a:tblGrid>
                <a:gridCol w="2831960">
                  <a:extLst>
                    <a:ext uri="{9D8B030D-6E8A-4147-A177-3AD203B41FA5}">
                      <a16:colId xmlns:a16="http://schemas.microsoft.com/office/drawing/2014/main" val="20000"/>
                    </a:ext>
                  </a:extLst>
                </a:gridCol>
                <a:gridCol w="1689240">
                  <a:extLst>
                    <a:ext uri="{9D8B030D-6E8A-4147-A177-3AD203B41FA5}">
                      <a16:colId xmlns:a16="http://schemas.microsoft.com/office/drawing/2014/main" val="20001"/>
                    </a:ext>
                  </a:extLst>
                </a:gridCol>
                <a:gridCol w="2260600">
                  <a:extLst>
                    <a:ext uri="{9D8B030D-6E8A-4147-A177-3AD203B41FA5}">
                      <a16:colId xmlns:a16="http://schemas.microsoft.com/office/drawing/2014/main" val="20002"/>
                    </a:ext>
                  </a:extLst>
                </a:gridCol>
              </a:tblGrid>
              <a:tr h="28892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CA" sz="2400" b="0" i="0" u="none" strike="noStrike" cap="none" normalizeH="0" baseline="0" dirty="0">
                        <a:ln>
                          <a:noFill/>
                        </a:ln>
                        <a:solidFill>
                          <a:schemeClr val="tx1"/>
                        </a:solidFill>
                        <a:effectLst/>
                        <a:latin typeface="Arial"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0" i="0" u="none" strike="noStrike" cap="none" normalizeH="0" baseline="0">
                          <a:ln>
                            <a:noFill/>
                          </a:ln>
                          <a:solidFill>
                            <a:schemeClr val="tx1"/>
                          </a:solidFill>
                          <a:effectLst/>
                          <a:latin typeface="Arial" charset="0"/>
                        </a:rPr>
                        <a:t>Bid</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0" i="0" u="none" strike="noStrike" cap="none" normalizeH="0" baseline="0">
                          <a:ln>
                            <a:noFill/>
                          </a:ln>
                          <a:solidFill>
                            <a:schemeClr val="tx1"/>
                          </a:solidFill>
                          <a:effectLst/>
                          <a:latin typeface="Arial" charset="0"/>
                        </a:rPr>
                        <a:t>Offer</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8128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0" i="0" u="none" strike="noStrike" cap="none" normalizeH="0" baseline="0" dirty="0">
                          <a:ln>
                            <a:noFill/>
                          </a:ln>
                          <a:solidFill>
                            <a:schemeClr val="tx1"/>
                          </a:solidFill>
                          <a:effectLst/>
                          <a:latin typeface="Arial" charset="0"/>
                        </a:rPr>
                        <a:t>Spot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2400" b="0" i="0" u="none" strike="noStrike" cap="none" normalizeH="0" baseline="0" dirty="0">
                          <a:ln>
                            <a:noFill/>
                          </a:ln>
                          <a:solidFill>
                            <a:schemeClr val="tx1"/>
                          </a:solidFill>
                          <a:effectLst/>
                          <a:latin typeface="Arial" charset="0"/>
                        </a:rPr>
                        <a:t>1.5541</a:t>
                      </a: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2400" b="0" i="0" u="none" strike="noStrike" cap="none" normalizeH="0" baseline="0" dirty="0">
                          <a:ln>
                            <a:noFill/>
                          </a:ln>
                          <a:solidFill>
                            <a:schemeClr val="tx1"/>
                          </a:solidFill>
                          <a:effectLst/>
                          <a:latin typeface="Arial" charset="0"/>
                        </a:rPr>
                        <a:t>1.5545</a:t>
                      </a: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8128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0" i="0" u="none" strike="noStrike" cap="none" normalizeH="0" baseline="0" dirty="0">
                          <a:ln>
                            <a:noFill/>
                          </a:ln>
                          <a:solidFill>
                            <a:schemeClr val="tx1"/>
                          </a:solidFill>
                          <a:effectLst/>
                          <a:latin typeface="Arial" charset="0"/>
                        </a:rPr>
                        <a:t>1-month forward</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2400" b="0" i="0" u="none" strike="noStrike" cap="none" normalizeH="0" baseline="0" dirty="0">
                          <a:ln>
                            <a:noFill/>
                          </a:ln>
                          <a:solidFill>
                            <a:schemeClr val="tx1"/>
                          </a:solidFill>
                          <a:effectLst/>
                          <a:latin typeface="Arial" charset="0"/>
                        </a:rPr>
                        <a:t>1.5538</a:t>
                      </a: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2400" b="0" i="0" u="none" strike="noStrike" cap="none" normalizeH="0" baseline="0" dirty="0">
                          <a:ln>
                            <a:noFill/>
                          </a:ln>
                          <a:solidFill>
                            <a:schemeClr val="tx1"/>
                          </a:solidFill>
                          <a:effectLst/>
                          <a:latin typeface="Arial" charset="0"/>
                        </a:rPr>
                        <a:t>1.5543</a:t>
                      </a: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8128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0" i="0" u="none" strike="noStrike" cap="none" normalizeH="0" baseline="0">
                          <a:ln>
                            <a:noFill/>
                          </a:ln>
                          <a:solidFill>
                            <a:schemeClr val="tx1"/>
                          </a:solidFill>
                          <a:effectLst/>
                          <a:latin typeface="Arial" charset="0"/>
                        </a:rPr>
                        <a:t>3-month forward</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2400" b="0" i="0" u="none" strike="noStrike" cap="none" normalizeH="0" baseline="0" dirty="0">
                          <a:ln>
                            <a:noFill/>
                          </a:ln>
                          <a:solidFill>
                            <a:schemeClr val="tx1"/>
                          </a:solidFill>
                          <a:effectLst/>
                          <a:latin typeface="Arial" charset="0"/>
                        </a:rPr>
                        <a:t>1.5533</a:t>
                      </a: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2400" b="0" i="0" u="none" strike="noStrike" cap="none" normalizeH="0" baseline="0" dirty="0">
                          <a:ln>
                            <a:noFill/>
                          </a:ln>
                          <a:solidFill>
                            <a:schemeClr val="tx1"/>
                          </a:solidFill>
                          <a:effectLst/>
                          <a:latin typeface="Arial" charset="0"/>
                        </a:rPr>
                        <a:t>1.5538</a:t>
                      </a: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8128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400" b="0" i="0" u="none" strike="noStrike" cap="none" normalizeH="0" baseline="0">
                          <a:ln>
                            <a:noFill/>
                          </a:ln>
                          <a:solidFill>
                            <a:schemeClr val="tx1"/>
                          </a:solidFill>
                          <a:effectLst/>
                          <a:latin typeface="Arial" charset="0"/>
                        </a:rPr>
                        <a:t>6-month forward</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2400" b="0" i="0" u="none" strike="noStrike" cap="none" normalizeH="0" baseline="0" dirty="0">
                          <a:ln>
                            <a:noFill/>
                          </a:ln>
                          <a:solidFill>
                            <a:schemeClr val="tx1"/>
                          </a:solidFill>
                          <a:effectLst/>
                          <a:latin typeface="Arial" charset="0"/>
                        </a:rPr>
                        <a:t>1.5526</a:t>
                      </a: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2400" b="0" i="0" u="none" strike="noStrike" cap="none" normalizeH="0" baseline="0" dirty="0">
                          <a:ln>
                            <a:noFill/>
                          </a:ln>
                          <a:solidFill>
                            <a:schemeClr val="tx1"/>
                          </a:solidFill>
                          <a:effectLst/>
                          <a:latin typeface="Arial" charset="0"/>
                        </a:rPr>
                        <a:t>1.5532</a:t>
                      </a:r>
                      <a:endParaRPr kumimoji="0" lang="en-US" sz="24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8" name="Rectangle 4"/>
          <p:cNvSpPr>
            <a:spLocks noGrp="1" noChangeArrowheads="1"/>
          </p:cNvSpPr>
          <p:nvPr>
            <p:ph type="title"/>
          </p:nvPr>
        </p:nvSpPr>
        <p:spPr>
          <a:xfrm>
            <a:off x="1295400" y="609600"/>
            <a:ext cx="7239000" cy="1066800"/>
          </a:xfrm>
        </p:spPr>
        <p:txBody>
          <a:bodyPr lIns="90488" tIns="44450" rIns="90488" bIns="44450"/>
          <a:lstStyle/>
          <a:p>
            <a:pPr eaLnBrk="1" fontAlgn="auto" hangingPunct="1">
              <a:spcAft>
                <a:spcPts val="0"/>
              </a:spcAft>
              <a:defRPr/>
            </a:pPr>
            <a:r>
              <a:rPr lang="en-US" dirty="0">
                <a:solidFill>
                  <a:schemeClr val="tx2">
                    <a:satMod val="130000"/>
                  </a:schemeClr>
                </a:solidFill>
              </a:rPr>
              <a:t>Forward Price</a:t>
            </a:r>
          </a:p>
        </p:txBody>
      </p:sp>
      <p:sp>
        <p:nvSpPr>
          <p:cNvPr id="15363" name="Rectangle 5"/>
          <p:cNvSpPr>
            <a:spLocks noGrp="1" noChangeArrowheads="1"/>
          </p:cNvSpPr>
          <p:nvPr>
            <p:ph idx="1"/>
          </p:nvPr>
        </p:nvSpPr>
        <p:spPr>
          <a:xfrm>
            <a:off x="1143000" y="1828800"/>
            <a:ext cx="7010400" cy="4165600"/>
          </a:xfrm>
        </p:spPr>
        <p:txBody>
          <a:bodyPr lIns="90488" tIns="44450" rIns="90488" bIns="44450"/>
          <a:lstStyle/>
          <a:p>
            <a:pPr eaLnBrk="1" hangingPunct="1"/>
            <a:r>
              <a:rPr lang="en-US" altLang="en-US"/>
              <a:t>The forward price for a contract is the delivery price that would be applicable to the contract if were negotiated today (i.e., it is the delivery price that would make the contract worth exactly zero)</a:t>
            </a:r>
          </a:p>
          <a:p>
            <a:pPr eaLnBrk="1" hangingPunct="1"/>
            <a:r>
              <a:rPr lang="en-US" altLang="en-US"/>
              <a:t>The forward price may be different  for contracts of different maturities (as shown by the table)</a:t>
            </a:r>
          </a:p>
        </p:txBody>
      </p:sp>
      <p:sp>
        <p:nvSpPr>
          <p:cNvPr id="1536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1536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B8A17D84-46E8-4EA6-8976-F4F6587E621D}" type="slidenum">
              <a:rPr lang="en-US" altLang="en-US" sz="1400">
                <a:latin typeface="Arial" panose="020B0604020202020204" pitchFamily="34" charset="0"/>
              </a:rPr>
              <a:pPr eaLnBrk="1" hangingPunct="1">
                <a:spcBef>
                  <a:spcPct val="0"/>
                </a:spcBef>
                <a:buFontTx/>
                <a:buNone/>
              </a:pPr>
              <a:t>25</a:t>
            </a:fld>
            <a:endParaRPr lang="en-US" altLang="en-US" sz="1400">
              <a:latin typeface="Arial" panose="020B0604020202020204" pitchFamily="34" charset="0"/>
            </a:endParaRPr>
          </a:p>
        </p:txBody>
      </p:sp>
      <p:sp>
        <p:nvSpPr>
          <p:cNvPr id="1536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
        <p:nvSpPr>
          <p:cNvPr id="1536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6" name="Rectangle 4"/>
          <p:cNvSpPr>
            <a:spLocks noGrp="1" noChangeArrowheads="1"/>
          </p:cNvSpPr>
          <p:nvPr>
            <p:ph type="title"/>
          </p:nvPr>
        </p:nvSpPr>
        <p:spPr/>
        <p:txBody>
          <a:bodyPr lIns="90488" tIns="44450" rIns="90488" bIns="44450"/>
          <a:lstStyle/>
          <a:p>
            <a:pPr eaLnBrk="1" fontAlgn="auto" hangingPunct="1">
              <a:spcAft>
                <a:spcPts val="0"/>
              </a:spcAft>
              <a:defRPr/>
            </a:pPr>
            <a:r>
              <a:rPr lang="en-US">
                <a:solidFill>
                  <a:schemeClr val="tx2">
                    <a:satMod val="130000"/>
                  </a:schemeClr>
                </a:solidFill>
              </a:rPr>
              <a:t>Terminology</a:t>
            </a:r>
          </a:p>
        </p:txBody>
      </p:sp>
      <p:sp>
        <p:nvSpPr>
          <p:cNvPr id="16387" name="Rectangle 5"/>
          <p:cNvSpPr>
            <a:spLocks noGrp="1" noChangeArrowheads="1"/>
          </p:cNvSpPr>
          <p:nvPr>
            <p:ph idx="1"/>
          </p:nvPr>
        </p:nvSpPr>
        <p:spPr>
          <a:xfrm>
            <a:off x="1439863" y="1882775"/>
            <a:ext cx="6264275" cy="2432050"/>
          </a:xfrm>
        </p:spPr>
        <p:txBody>
          <a:bodyPr lIns="90488" tIns="44450" rIns="90488" bIns="44450"/>
          <a:lstStyle/>
          <a:p>
            <a:pPr eaLnBrk="1" hangingPunct="1"/>
            <a:r>
              <a:rPr lang="en-US" altLang="en-US"/>
              <a:t>The party that has agreed to buy has what is termed a long position</a:t>
            </a:r>
          </a:p>
          <a:p>
            <a:pPr eaLnBrk="1" hangingPunct="1"/>
            <a:r>
              <a:rPr lang="en-US" altLang="en-US"/>
              <a:t>The party that has agreed to sell has what is termed a short position</a:t>
            </a:r>
          </a:p>
          <a:p>
            <a:pPr eaLnBrk="1" hangingPunct="1"/>
            <a:endParaRPr lang="en-US" altLang="en-US"/>
          </a:p>
        </p:txBody>
      </p:sp>
      <p:sp>
        <p:nvSpPr>
          <p:cNvPr id="1638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1638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5266E3E1-A62E-4BFC-B94F-8A5FF6B8E4B6}" type="slidenum">
              <a:rPr lang="en-US" altLang="en-US" sz="1400">
                <a:latin typeface="Arial" panose="020B0604020202020204" pitchFamily="34" charset="0"/>
              </a:rPr>
              <a:pPr eaLnBrk="1" hangingPunct="1">
                <a:spcBef>
                  <a:spcPct val="0"/>
                </a:spcBef>
                <a:buFontTx/>
                <a:buNone/>
              </a:pPr>
              <a:t>26</a:t>
            </a:fld>
            <a:endParaRPr lang="en-US" altLang="en-US" sz="1400">
              <a:latin typeface="Arial" panose="020B0604020202020204" pitchFamily="34" charset="0"/>
            </a:endParaRPr>
          </a:p>
        </p:txBody>
      </p:sp>
      <p:sp>
        <p:nvSpPr>
          <p:cNvPr id="16390"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
        <p:nvSpPr>
          <p:cNvPr id="16391"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lIns="90488" tIns="44450" rIns="90488" bIns="44450"/>
          <a:lstStyle/>
          <a:p>
            <a:pPr eaLnBrk="1" fontAlgn="auto" hangingPunct="1">
              <a:spcAft>
                <a:spcPts val="0"/>
              </a:spcAft>
              <a:defRPr/>
            </a:pPr>
            <a:r>
              <a:rPr lang="en-US" dirty="0">
                <a:solidFill>
                  <a:schemeClr val="tx2">
                    <a:satMod val="130000"/>
                  </a:schemeClr>
                </a:solidFill>
              </a:rPr>
              <a:t>Example </a:t>
            </a:r>
            <a:r>
              <a:rPr lang="en-US" sz="2200" dirty="0">
                <a:solidFill>
                  <a:schemeClr val="tx2">
                    <a:satMod val="130000"/>
                  </a:schemeClr>
                </a:solidFill>
              </a:rPr>
              <a:t>(page 6)</a:t>
            </a:r>
            <a:endParaRPr lang="en-US" dirty="0">
              <a:solidFill>
                <a:schemeClr val="tx2">
                  <a:satMod val="130000"/>
                </a:schemeClr>
              </a:solidFill>
            </a:endParaRPr>
          </a:p>
        </p:txBody>
      </p:sp>
      <p:sp>
        <p:nvSpPr>
          <p:cNvPr id="17411" name="Rectangle 3"/>
          <p:cNvSpPr>
            <a:spLocks noGrp="1" noChangeArrowheads="1"/>
          </p:cNvSpPr>
          <p:nvPr>
            <p:ph idx="1"/>
          </p:nvPr>
        </p:nvSpPr>
        <p:spPr/>
        <p:txBody>
          <a:bodyPr lIns="90488" tIns="44450" rIns="90488" bIns="44450"/>
          <a:lstStyle/>
          <a:p>
            <a:pPr eaLnBrk="1" hangingPunct="1"/>
            <a:r>
              <a:rPr lang="en-US" altLang="en-US" dirty="0"/>
              <a:t>On May 6, 2013, the treasurer of a corporation enters into a long forward contract to buy £1 million in six months at an exchange rate of 1.5532</a:t>
            </a:r>
          </a:p>
          <a:p>
            <a:pPr eaLnBrk="1" hangingPunct="1"/>
            <a:r>
              <a:rPr lang="en-US" altLang="en-US" dirty="0"/>
              <a:t>This obligates the corporation to pay $1,553,200 for £1 million on November 6, 2013</a:t>
            </a:r>
          </a:p>
          <a:p>
            <a:pPr eaLnBrk="1" hangingPunct="1"/>
            <a:r>
              <a:rPr lang="en-US" altLang="en-US" dirty="0"/>
              <a:t>What are the possible outcomes?</a:t>
            </a:r>
          </a:p>
        </p:txBody>
      </p:sp>
      <p:sp>
        <p:nvSpPr>
          <p:cNvPr id="1741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dirty="0">
                <a:latin typeface="Arial" panose="020B0604020202020204" pitchFamily="34" charset="0"/>
                <a:cs typeface="Arial" panose="020B0604020202020204" pitchFamily="34" charset="0"/>
              </a:rPr>
              <a:t>Options, Futures, and Other Derivatives, 9th Edition, Copyright © John C. Hull 2014</a:t>
            </a:r>
            <a:endParaRPr lang="en-US" altLang="en-US" sz="1400" dirty="0">
              <a:latin typeface="Arial" panose="020B0604020202020204" pitchFamily="34" charset="0"/>
              <a:cs typeface="Arial" panose="020B0604020202020204" pitchFamily="34" charset="0"/>
            </a:endParaRPr>
          </a:p>
        </p:txBody>
      </p:sp>
      <p:sp>
        <p:nvSpPr>
          <p:cNvPr id="1741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9F60E6D6-7149-46F3-960C-6F039A4EAFF8}" type="slidenum">
              <a:rPr lang="en-US" altLang="en-US" sz="1400">
                <a:latin typeface="Arial" panose="020B0604020202020204" pitchFamily="34" charset="0"/>
              </a:rPr>
              <a:pPr eaLnBrk="1" hangingPunct="1">
                <a:spcBef>
                  <a:spcPct val="0"/>
                </a:spcBef>
                <a:buFontTx/>
                <a:buNone/>
              </a:pPr>
              <a:t>27</a:t>
            </a:fld>
            <a:endParaRPr lang="en-US" altLang="en-US" sz="1400">
              <a:latin typeface="Arial" panose="020B0604020202020204" pitchFamily="34" charset="0"/>
            </a:endParaRP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fld id="{CC3ADAC2-5659-4466-8B40-6927B95986E0}" type="slidenum">
              <a:rPr lang="en-US" altLang="en-US" smtClean="0"/>
              <a:pPr/>
              <a:t>28</a:t>
            </a:fld>
            <a:endParaRPr lang="en-US" altLang="en-US"/>
          </a:p>
        </p:txBody>
      </p:sp>
      <p:graphicFrame>
        <p:nvGraphicFramePr>
          <p:cNvPr id="6" name="Group 143"/>
          <p:cNvGraphicFramePr>
            <a:graphicFrameLocks noGrp="1"/>
          </p:cNvGraphicFramePr>
          <p:nvPr>
            <p:extLst>
              <p:ext uri="{D42A27DB-BD31-4B8C-83A1-F6EECF244321}">
                <p14:modId xmlns:p14="http://schemas.microsoft.com/office/powerpoint/2010/main" val="2006664709"/>
              </p:ext>
            </p:extLst>
          </p:nvPr>
        </p:nvGraphicFramePr>
        <p:xfrm>
          <a:off x="609600" y="990601"/>
          <a:ext cx="4876800" cy="1676400"/>
        </p:xfrm>
        <a:graphic>
          <a:graphicData uri="http://schemas.openxmlformats.org/drawingml/2006/table">
            <a:tbl>
              <a:tblPr/>
              <a:tblGrid>
                <a:gridCol w="2036466">
                  <a:extLst>
                    <a:ext uri="{9D8B030D-6E8A-4147-A177-3AD203B41FA5}">
                      <a16:colId xmlns:a16="http://schemas.microsoft.com/office/drawing/2014/main" val="20000"/>
                    </a:ext>
                  </a:extLst>
                </a:gridCol>
                <a:gridCol w="1214734">
                  <a:extLst>
                    <a:ext uri="{9D8B030D-6E8A-4147-A177-3AD203B41FA5}">
                      <a16:colId xmlns:a16="http://schemas.microsoft.com/office/drawing/2014/main" val="20001"/>
                    </a:ext>
                  </a:extLst>
                </a:gridCol>
                <a:gridCol w="1625600">
                  <a:extLst>
                    <a:ext uri="{9D8B030D-6E8A-4147-A177-3AD203B41FA5}">
                      <a16:colId xmlns:a16="http://schemas.microsoft.com/office/drawing/2014/main" val="20002"/>
                    </a:ext>
                  </a:extLst>
                </a:gridCol>
              </a:tblGrid>
              <a:tr h="24384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CA" sz="1600" b="0" i="0" u="none" strike="noStrike" cap="none" normalizeH="0" baseline="0" dirty="0">
                        <a:ln>
                          <a:noFill/>
                        </a:ln>
                        <a:solidFill>
                          <a:schemeClr val="tx1"/>
                        </a:solidFill>
                        <a:effectLst/>
                        <a:latin typeface="Arial"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charset="0"/>
                        </a:rPr>
                        <a:t>Bid</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charset="0"/>
                        </a:rPr>
                        <a:t>Offer</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24384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charset="0"/>
                        </a:rPr>
                        <a:t>Spot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1600" b="0" i="0" u="none" strike="noStrike" cap="none" normalizeH="0" baseline="0" dirty="0">
                          <a:ln>
                            <a:noFill/>
                          </a:ln>
                          <a:solidFill>
                            <a:schemeClr val="tx1"/>
                          </a:solidFill>
                          <a:effectLst/>
                          <a:latin typeface="Arial" charset="0"/>
                        </a:rPr>
                        <a:t>1.5541</a:t>
                      </a:r>
                      <a:endParaRPr kumimoji="0" lang="en-US" sz="16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1600" b="0" i="0" u="none" strike="noStrike" cap="none" normalizeH="0" baseline="0" dirty="0">
                          <a:ln>
                            <a:noFill/>
                          </a:ln>
                          <a:solidFill>
                            <a:schemeClr val="tx1"/>
                          </a:solidFill>
                          <a:effectLst/>
                          <a:latin typeface="Arial" charset="0"/>
                        </a:rPr>
                        <a:t>1.5545</a:t>
                      </a:r>
                      <a:endParaRPr kumimoji="0" lang="en-US" sz="16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24384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dirty="0">
                          <a:ln>
                            <a:noFill/>
                          </a:ln>
                          <a:solidFill>
                            <a:schemeClr val="tx1"/>
                          </a:solidFill>
                          <a:effectLst/>
                          <a:latin typeface="Arial" charset="0"/>
                        </a:rPr>
                        <a:t>1-month forward</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1600" b="0" i="0" u="none" strike="noStrike" cap="none" normalizeH="0" baseline="0" dirty="0">
                          <a:ln>
                            <a:noFill/>
                          </a:ln>
                          <a:solidFill>
                            <a:schemeClr val="tx1"/>
                          </a:solidFill>
                          <a:effectLst/>
                          <a:latin typeface="Arial" charset="0"/>
                        </a:rPr>
                        <a:t>1.5538</a:t>
                      </a:r>
                      <a:endParaRPr kumimoji="0" lang="en-US" sz="16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1600" b="0" i="0" u="none" strike="noStrike" cap="none" normalizeH="0" baseline="0" dirty="0">
                          <a:ln>
                            <a:noFill/>
                          </a:ln>
                          <a:solidFill>
                            <a:schemeClr val="tx1"/>
                          </a:solidFill>
                          <a:effectLst/>
                          <a:latin typeface="Arial" charset="0"/>
                        </a:rPr>
                        <a:t>1.5543</a:t>
                      </a:r>
                      <a:endParaRPr kumimoji="0" lang="en-US" sz="16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24384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a:ln>
                            <a:noFill/>
                          </a:ln>
                          <a:solidFill>
                            <a:schemeClr val="tx1"/>
                          </a:solidFill>
                          <a:effectLst/>
                          <a:latin typeface="Arial" charset="0"/>
                        </a:rPr>
                        <a:t>3-month forward</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1600" b="0" i="0" u="none" strike="noStrike" cap="none" normalizeH="0" baseline="0" dirty="0">
                          <a:ln>
                            <a:noFill/>
                          </a:ln>
                          <a:solidFill>
                            <a:schemeClr val="tx1"/>
                          </a:solidFill>
                          <a:effectLst/>
                          <a:latin typeface="Arial" charset="0"/>
                        </a:rPr>
                        <a:t>1.5533</a:t>
                      </a:r>
                      <a:endParaRPr kumimoji="0" lang="en-US" sz="16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1600" b="0" i="0" u="none" strike="noStrike" cap="none" normalizeH="0" baseline="0" dirty="0">
                          <a:ln>
                            <a:noFill/>
                          </a:ln>
                          <a:solidFill>
                            <a:schemeClr val="tx1"/>
                          </a:solidFill>
                          <a:effectLst/>
                          <a:latin typeface="Arial" charset="0"/>
                        </a:rPr>
                        <a:t>1.5538</a:t>
                      </a:r>
                      <a:endParaRPr kumimoji="0" lang="en-US" sz="16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24384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cap="none" normalizeH="0" baseline="0">
                          <a:ln>
                            <a:noFill/>
                          </a:ln>
                          <a:solidFill>
                            <a:schemeClr val="tx1"/>
                          </a:solidFill>
                          <a:effectLst/>
                          <a:latin typeface="Arial" charset="0"/>
                        </a:rPr>
                        <a:t>6-month forward</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1600" b="0" i="0" u="none" strike="noStrike" cap="none" normalizeH="0" baseline="0" dirty="0">
                          <a:ln>
                            <a:noFill/>
                          </a:ln>
                          <a:solidFill>
                            <a:schemeClr val="tx1"/>
                          </a:solidFill>
                          <a:effectLst/>
                          <a:latin typeface="Arial" charset="0"/>
                        </a:rPr>
                        <a:t>1.5526</a:t>
                      </a:r>
                      <a:endParaRPr kumimoji="0" lang="en-US" sz="16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CA" sz="1600" b="0" i="0" u="none" strike="noStrike" cap="none" normalizeH="0" baseline="0" dirty="0">
                          <a:ln>
                            <a:noFill/>
                          </a:ln>
                          <a:solidFill>
                            <a:srgbClr val="FF0000"/>
                          </a:solidFill>
                          <a:effectLst/>
                          <a:latin typeface="Arial" charset="0"/>
                        </a:rPr>
                        <a:t>1.5532</a:t>
                      </a:r>
                      <a:endParaRPr kumimoji="0" lang="en-US" sz="1600" b="0" i="0" u="none" strike="noStrike" cap="none" normalizeH="0" baseline="0" dirty="0">
                        <a:ln>
                          <a:noFill/>
                        </a:ln>
                        <a:solidFill>
                          <a:srgbClr val="FF0000"/>
                        </a:solidFill>
                        <a:effectLst/>
                        <a:latin typeface="Arial"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 name="TextBox 2"/>
          <p:cNvSpPr txBox="1"/>
          <p:nvPr/>
        </p:nvSpPr>
        <p:spPr>
          <a:xfrm>
            <a:off x="685800" y="2971800"/>
            <a:ext cx="6400800" cy="2862322"/>
          </a:xfrm>
          <a:prstGeom prst="rect">
            <a:avLst/>
          </a:prstGeom>
          <a:noFill/>
        </p:spPr>
        <p:txBody>
          <a:bodyPr wrap="square" rtlCol="0">
            <a:spAutoFit/>
          </a:bodyPr>
          <a:lstStyle/>
          <a:p>
            <a:r>
              <a:rPr lang="en-US" dirty="0"/>
              <a:t>Buy 1 million £ in the rate of 1,5532 </a:t>
            </a:r>
          </a:p>
          <a:p>
            <a:r>
              <a:rPr lang="en-US" dirty="0"/>
              <a:t>Pays: 1.000.000 x 1,5532 = 1.553.200 $</a:t>
            </a:r>
          </a:p>
          <a:p>
            <a:endParaRPr lang="en-US" dirty="0"/>
          </a:p>
          <a:p>
            <a:r>
              <a:rPr lang="en-US" dirty="0"/>
              <a:t>If the rate was 1,60</a:t>
            </a:r>
          </a:p>
          <a:p>
            <a:r>
              <a:rPr lang="en-US" dirty="0"/>
              <a:t>Pays: 1.000.000 x 1,60 = 1.600.000 $ </a:t>
            </a:r>
          </a:p>
          <a:p>
            <a:r>
              <a:rPr lang="en-US" dirty="0"/>
              <a:t>So gain is 1.600.000 – 1.553.200 = 46.800 $</a:t>
            </a:r>
          </a:p>
          <a:p>
            <a:endParaRPr lang="en-US" dirty="0"/>
          </a:p>
          <a:p>
            <a:r>
              <a:rPr lang="en-US" dirty="0"/>
              <a:t>If the rate was 1,50</a:t>
            </a:r>
          </a:p>
          <a:p>
            <a:r>
              <a:rPr lang="en-US" dirty="0"/>
              <a:t>Pays: 1.000.000 x 1,50 = 1.500.000 $</a:t>
            </a:r>
          </a:p>
          <a:p>
            <a:r>
              <a:rPr lang="en-US" dirty="0"/>
              <a:t>So lose is 1.500.000 – 1.553.200 = -53.200$ loss</a:t>
            </a:r>
          </a:p>
        </p:txBody>
      </p:sp>
    </p:spTree>
    <p:extLst>
      <p:ext uri="{BB962C8B-B14F-4D97-AF65-F5344CB8AC3E}">
        <p14:creationId xmlns:p14="http://schemas.microsoft.com/office/powerpoint/2010/main" val="38216654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2" name="Rectangle 4"/>
          <p:cNvSpPr>
            <a:spLocks noGrp="1" noChangeArrowheads="1"/>
          </p:cNvSpPr>
          <p:nvPr>
            <p:ph type="title"/>
          </p:nvPr>
        </p:nvSpPr>
        <p:spPr>
          <a:xfrm>
            <a:off x="246063" y="1066800"/>
            <a:ext cx="7772400" cy="1143000"/>
          </a:xfrm>
        </p:spPr>
        <p:txBody>
          <a:bodyPr lIns="90488" tIns="44450" rIns="90488" bIns="44450">
            <a:normAutofit fontScale="90000"/>
          </a:bodyPr>
          <a:lstStyle/>
          <a:p>
            <a:pPr eaLnBrk="1" fontAlgn="auto" hangingPunct="1">
              <a:spcAft>
                <a:spcPts val="0"/>
              </a:spcAft>
              <a:defRPr/>
            </a:pPr>
            <a:r>
              <a:rPr lang="en-US" dirty="0">
                <a:solidFill>
                  <a:schemeClr val="tx2">
                    <a:satMod val="130000"/>
                  </a:schemeClr>
                </a:solidFill>
              </a:rPr>
              <a:t>Profit from a Long Forward Position </a:t>
            </a:r>
            <a:r>
              <a:rPr lang="en-US" sz="3100" dirty="0">
                <a:solidFill>
                  <a:schemeClr val="tx2">
                    <a:satMod val="130000"/>
                  </a:schemeClr>
                </a:solidFill>
              </a:rPr>
              <a:t>(K= delivery price=forward price at time contract is entered into)</a:t>
            </a:r>
          </a:p>
        </p:txBody>
      </p:sp>
      <p:sp>
        <p:nvSpPr>
          <p:cNvPr id="1843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1843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DED109CD-3288-44E5-B3E2-3C5A2710D3DD}" type="slidenum">
              <a:rPr lang="en-US" altLang="en-US" sz="1400">
                <a:latin typeface="Arial" panose="020B0604020202020204" pitchFamily="34" charset="0"/>
              </a:rPr>
              <a:pPr eaLnBrk="1" hangingPunct="1">
                <a:spcBef>
                  <a:spcPct val="0"/>
                </a:spcBef>
                <a:buFontTx/>
                <a:buNone/>
              </a:pPr>
              <a:t>29</a:t>
            </a:fld>
            <a:endParaRPr lang="en-US" altLang="en-US" sz="1400">
              <a:latin typeface="Arial" panose="020B0604020202020204" pitchFamily="34" charset="0"/>
            </a:endParaRPr>
          </a:p>
        </p:txBody>
      </p:sp>
      <p:sp>
        <p:nvSpPr>
          <p:cNvPr id="18437"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
        <p:nvSpPr>
          <p:cNvPr id="18438"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grpSp>
        <p:nvGrpSpPr>
          <p:cNvPr id="18439" name="Group 13"/>
          <p:cNvGrpSpPr>
            <a:grpSpLocks/>
          </p:cNvGrpSpPr>
          <p:nvPr/>
        </p:nvGrpSpPr>
        <p:grpSpPr bwMode="auto">
          <a:xfrm>
            <a:off x="2187575" y="2819400"/>
            <a:ext cx="5127625" cy="3073400"/>
            <a:chOff x="2187575" y="2438400"/>
            <a:chExt cx="5601006" cy="3454400"/>
          </a:xfrm>
        </p:grpSpPr>
        <p:grpSp>
          <p:nvGrpSpPr>
            <p:cNvPr id="18440" name="Group 5"/>
            <p:cNvGrpSpPr>
              <a:grpSpLocks/>
            </p:cNvGrpSpPr>
            <p:nvPr/>
          </p:nvGrpSpPr>
          <p:grpSpPr bwMode="auto">
            <a:xfrm>
              <a:off x="2187575" y="2438400"/>
              <a:ext cx="5601006" cy="3454400"/>
              <a:chOff x="1378" y="1327"/>
              <a:chExt cx="3867" cy="2385"/>
            </a:xfrm>
          </p:grpSpPr>
          <p:sp>
            <p:nvSpPr>
              <p:cNvPr id="18442" name="Line 6"/>
              <p:cNvSpPr>
                <a:spLocks noChangeShapeType="1"/>
              </p:cNvSpPr>
              <p:nvPr/>
            </p:nvSpPr>
            <p:spPr bwMode="auto">
              <a:xfrm>
                <a:off x="1378" y="1377"/>
                <a:ext cx="0" cy="2335"/>
              </a:xfrm>
              <a:prstGeom prst="line">
                <a:avLst/>
              </a:prstGeom>
              <a:noFill/>
              <a:ln w="12700">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3" name="Line 7"/>
              <p:cNvSpPr>
                <a:spLocks noChangeShapeType="1"/>
              </p:cNvSpPr>
              <p:nvPr/>
            </p:nvSpPr>
            <p:spPr bwMode="auto">
              <a:xfrm>
                <a:off x="1387" y="2520"/>
                <a:ext cx="2383"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8444" name="Line 8"/>
              <p:cNvSpPr>
                <a:spLocks noChangeShapeType="1"/>
              </p:cNvSpPr>
              <p:nvPr/>
            </p:nvSpPr>
            <p:spPr bwMode="auto">
              <a:xfrm flipV="1">
                <a:off x="1411" y="1409"/>
                <a:ext cx="2035" cy="2163"/>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5" name="Rectangle 9"/>
              <p:cNvSpPr>
                <a:spLocks noChangeArrowheads="1"/>
              </p:cNvSpPr>
              <p:nvPr/>
            </p:nvSpPr>
            <p:spPr bwMode="auto">
              <a:xfrm>
                <a:off x="1393" y="1327"/>
                <a:ext cx="521" cy="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a:spcBef>
                    <a:spcPct val="0"/>
                  </a:spcBef>
                  <a:buFontTx/>
                  <a:buNone/>
                </a:pPr>
                <a:r>
                  <a:rPr lang="en-US" altLang="en-US" sz="2000">
                    <a:latin typeface="Gill Sans MT" panose="020B0502020104020203" pitchFamily="34" charset="0"/>
                  </a:rPr>
                  <a:t>Profit</a:t>
                </a:r>
              </a:p>
            </p:txBody>
          </p:sp>
          <p:sp>
            <p:nvSpPr>
              <p:cNvPr id="12301" name="Rectangle 10"/>
              <p:cNvSpPr>
                <a:spLocks noChangeArrowheads="1"/>
              </p:cNvSpPr>
              <p:nvPr/>
            </p:nvSpPr>
            <p:spPr bwMode="auto">
              <a:xfrm>
                <a:off x="3119" y="2214"/>
                <a:ext cx="2126" cy="547"/>
              </a:xfrm>
              <a:prstGeom prst="rect">
                <a:avLst/>
              </a:prstGeom>
              <a:noFill/>
              <a:ln w="12700">
                <a:noFill/>
                <a:miter lim="800000"/>
                <a:headEnd/>
                <a:tailEnd/>
              </a:ln>
            </p:spPr>
            <p:txBody>
              <a:bodyPr lIns="90488" tIns="44450" rIns="90488" bIns="44450">
                <a:spAutoFit/>
              </a:bodyPr>
              <a:lstStyle/>
              <a:p>
                <a:pPr eaLnBrk="0" hangingPunct="0">
                  <a:defRPr/>
                </a:pPr>
                <a:r>
                  <a:rPr lang="en-US" sz="2000" dirty="0">
                    <a:latin typeface="Gill Sans MT" pitchFamily="34" charset="0"/>
                    <a:cs typeface="Arial" charset="0"/>
                  </a:rPr>
                  <a:t>Price of Underlying at Maturity, </a:t>
                </a:r>
                <a:r>
                  <a:rPr lang="en-US" sz="2000" i="1" dirty="0">
                    <a:latin typeface="+mj-lt"/>
                    <a:cs typeface="Arial" charset="0"/>
                  </a:rPr>
                  <a:t>S</a:t>
                </a:r>
                <a:r>
                  <a:rPr lang="en-US" sz="2000" i="1" baseline="-25000" dirty="0">
                    <a:latin typeface="+mj-lt"/>
                    <a:cs typeface="Arial" charset="0"/>
                  </a:rPr>
                  <a:t>T</a:t>
                </a:r>
                <a:endParaRPr lang="en-US" sz="2000" i="1" baseline="-25000" dirty="0">
                  <a:latin typeface="+mj-lt"/>
                  <a:cs typeface="Times New Roman" pitchFamily="18" charset="0"/>
                </a:endParaRPr>
              </a:p>
            </p:txBody>
          </p:sp>
        </p:grpSp>
        <p:sp>
          <p:nvSpPr>
            <p:cNvPr id="18441" name="Rectangle 11"/>
            <p:cNvSpPr>
              <a:spLocks noChangeArrowheads="1"/>
            </p:cNvSpPr>
            <p:nvPr/>
          </p:nvSpPr>
          <p:spPr bwMode="auto">
            <a:xfrm>
              <a:off x="3543469" y="4114800"/>
              <a:ext cx="416131" cy="516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a:spcBef>
                  <a:spcPct val="50000"/>
                </a:spcBef>
                <a:buFontTx/>
                <a:buNone/>
              </a:pPr>
              <a:r>
                <a:rPr lang="en-US" altLang="en-US" sz="2400" i="1" dirty="0">
                  <a:latin typeface="Times New Roman" panose="02020603050405020304" pitchFamily="18" charset="0"/>
                </a:rPr>
                <a:t>K</a:t>
              </a:r>
            </a:p>
          </p:txBody>
        </p:sp>
      </p:grpSp>
      <p:sp>
        <p:nvSpPr>
          <p:cNvPr id="2" name="TextBox 1"/>
          <p:cNvSpPr txBox="1"/>
          <p:nvPr/>
        </p:nvSpPr>
        <p:spPr>
          <a:xfrm>
            <a:off x="3625284" y="4409485"/>
            <a:ext cx="1022916" cy="307777"/>
          </a:xfrm>
          <a:prstGeom prst="rect">
            <a:avLst/>
          </a:prstGeom>
          <a:noFill/>
        </p:spPr>
        <p:txBody>
          <a:bodyPr wrap="square" rtlCol="0">
            <a:spAutoFit/>
          </a:bodyPr>
          <a:lstStyle/>
          <a:p>
            <a:r>
              <a:rPr lang="en-US" sz="1400" dirty="0"/>
              <a:t>=1,5532</a:t>
            </a:r>
          </a:p>
        </p:txBody>
      </p:sp>
      <p:sp>
        <p:nvSpPr>
          <p:cNvPr id="16" name="TextBox 15"/>
          <p:cNvSpPr txBox="1"/>
          <p:nvPr/>
        </p:nvSpPr>
        <p:spPr>
          <a:xfrm>
            <a:off x="4006284" y="4111823"/>
            <a:ext cx="1022916" cy="307777"/>
          </a:xfrm>
          <a:prstGeom prst="rect">
            <a:avLst/>
          </a:prstGeom>
          <a:noFill/>
        </p:spPr>
        <p:txBody>
          <a:bodyPr wrap="square" rtlCol="0">
            <a:spAutoFit/>
          </a:bodyPr>
          <a:lstStyle/>
          <a:p>
            <a:r>
              <a:rPr lang="en-US" sz="1400" dirty="0"/>
              <a:t>1,60</a:t>
            </a:r>
          </a:p>
        </p:txBody>
      </p:sp>
      <p:sp>
        <p:nvSpPr>
          <p:cNvPr id="17" name="TextBox 16"/>
          <p:cNvSpPr txBox="1"/>
          <p:nvPr/>
        </p:nvSpPr>
        <p:spPr>
          <a:xfrm>
            <a:off x="2804158" y="4114800"/>
            <a:ext cx="1022916" cy="307777"/>
          </a:xfrm>
          <a:prstGeom prst="rect">
            <a:avLst/>
          </a:prstGeom>
          <a:noFill/>
        </p:spPr>
        <p:txBody>
          <a:bodyPr wrap="square" rtlCol="0">
            <a:spAutoFit/>
          </a:bodyPr>
          <a:lstStyle/>
          <a:p>
            <a:r>
              <a:rPr lang="en-US" sz="1400" dirty="0"/>
              <a:t>1,50</a:t>
            </a:r>
          </a:p>
        </p:txBody>
      </p:sp>
      <p:sp>
        <p:nvSpPr>
          <p:cNvPr id="6" name="TextBox 5"/>
          <p:cNvSpPr txBox="1"/>
          <p:nvPr/>
        </p:nvSpPr>
        <p:spPr>
          <a:xfrm>
            <a:off x="1143000" y="3352800"/>
            <a:ext cx="990600" cy="369332"/>
          </a:xfrm>
          <a:prstGeom prst="rect">
            <a:avLst/>
          </a:prstGeom>
          <a:noFill/>
        </p:spPr>
        <p:txBody>
          <a:bodyPr wrap="square" rtlCol="0">
            <a:spAutoFit/>
          </a:bodyPr>
          <a:lstStyle/>
          <a:p>
            <a:r>
              <a:rPr lang="en-US" dirty="0"/>
              <a:t>46.800</a:t>
            </a:r>
          </a:p>
        </p:txBody>
      </p:sp>
      <p:sp>
        <p:nvSpPr>
          <p:cNvPr id="7" name="TextBox 6"/>
          <p:cNvSpPr txBox="1"/>
          <p:nvPr/>
        </p:nvSpPr>
        <p:spPr>
          <a:xfrm>
            <a:off x="1115118" y="4714875"/>
            <a:ext cx="1066800" cy="369332"/>
          </a:xfrm>
          <a:prstGeom prst="rect">
            <a:avLst/>
          </a:prstGeom>
          <a:noFill/>
        </p:spPr>
        <p:txBody>
          <a:bodyPr wrap="square" rtlCol="0">
            <a:spAutoFit/>
          </a:bodyPr>
          <a:lstStyle/>
          <a:p>
            <a:r>
              <a:rPr lang="en-US" dirty="0"/>
              <a:t>-53.200</a:t>
            </a:r>
          </a:p>
        </p:txBody>
      </p:sp>
      <p:cxnSp>
        <p:nvCxnSpPr>
          <p:cNvPr id="23" name="Straight Connector 22"/>
          <p:cNvCxnSpPr/>
          <p:nvPr/>
        </p:nvCxnSpPr>
        <p:spPr bwMode="auto">
          <a:xfrm flipH="1">
            <a:off x="2133600" y="3581400"/>
            <a:ext cx="2209800" cy="0"/>
          </a:xfrm>
          <a:prstGeom prst="line">
            <a:avLst/>
          </a:prstGeom>
          <a:ln w="38100"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5" name="Straight Connector 24"/>
          <p:cNvCxnSpPr/>
          <p:nvPr/>
        </p:nvCxnSpPr>
        <p:spPr bwMode="auto">
          <a:xfrm flipV="1">
            <a:off x="4343400" y="3573643"/>
            <a:ext cx="0" cy="737260"/>
          </a:xfrm>
          <a:prstGeom prst="line">
            <a:avLst/>
          </a:prstGeom>
          <a:ln w="38100"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6" name="Straight Connector 25"/>
          <p:cNvCxnSpPr/>
          <p:nvPr/>
        </p:nvCxnSpPr>
        <p:spPr bwMode="auto">
          <a:xfrm flipV="1">
            <a:off x="3048000" y="4310903"/>
            <a:ext cx="0" cy="565897"/>
          </a:xfrm>
          <a:prstGeom prst="line">
            <a:avLst/>
          </a:prstGeom>
          <a:ln w="38100"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8" name="Straight Connector 27"/>
          <p:cNvCxnSpPr/>
          <p:nvPr/>
        </p:nvCxnSpPr>
        <p:spPr bwMode="auto">
          <a:xfrm flipH="1">
            <a:off x="2187575" y="4876800"/>
            <a:ext cx="860425" cy="9525"/>
          </a:xfrm>
          <a:prstGeom prst="line">
            <a:avLst/>
          </a:prstGeom>
          <a:ln w="38100"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sz="2400" dirty="0"/>
              <a:t>In futures and derivatives markets, payment and delivery are generally made at a later date, subject to certain conditions.</a:t>
            </a:r>
            <a:endParaRPr lang="tr-TR" sz="2400" dirty="0"/>
          </a:p>
          <a:p>
            <a:r>
              <a:rPr lang="en-US" sz="2400" dirty="0"/>
              <a:t>Financial products developed based on spot market products are called </a:t>
            </a:r>
            <a:r>
              <a:rPr lang="en-US" sz="2400" dirty="0" err="1"/>
              <a:t>derivativ</a:t>
            </a:r>
            <a:r>
              <a:rPr lang="tr-TR" sz="2400" dirty="0"/>
              <a:t>e</a:t>
            </a:r>
            <a:r>
              <a:rPr lang="en-US" sz="2400" dirty="0"/>
              <a:t>s.</a:t>
            </a:r>
            <a:endParaRPr lang="tr-TR" sz="2400" dirty="0"/>
          </a:p>
          <a:p>
            <a:r>
              <a:rPr lang="en-US" sz="2400" dirty="0"/>
              <a:t>The financial products from which derivatives are derived are called underlying assets. The performance of derivatives depends on the value of the underlying assets over the life of the contract</a:t>
            </a:r>
            <a:r>
              <a:rPr lang="en-US" dirty="0"/>
              <a:t>.</a:t>
            </a:r>
            <a:endParaRPr lang="tr-TR" dirty="0"/>
          </a:p>
        </p:txBody>
      </p:sp>
      <p:sp>
        <p:nvSpPr>
          <p:cNvPr id="4" name="Altbilgi Yer Tutucusu 3"/>
          <p:cNvSpPr>
            <a:spLocks noGrp="1"/>
          </p:cNvSpPr>
          <p:nvPr>
            <p:ph type="ftr" sz="quarter" idx="11"/>
          </p:nvPr>
        </p:nvSpPr>
        <p:spPr/>
        <p:txBody>
          <a:bodyPr/>
          <a:lstStyle/>
          <a:p>
            <a:pPr>
              <a:defRPr/>
            </a:pPr>
            <a:endParaRPr lang="en-US" dirty="0"/>
          </a:p>
        </p:txBody>
      </p:sp>
      <p:sp>
        <p:nvSpPr>
          <p:cNvPr id="5" name="Slayt Numarası Yer Tutucusu 4"/>
          <p:cNvSpPr>
            <a:spLocks noGrp="1"/>
          </p:cNvSpPr>
          <p:nvPr>
            <p:ph type="sldNum" sz="quarter" idx="12"/>
          </p:nvPr>
        </p:nvSpPr>
        <p:spPr/>
        <p:txBody>
          <a:bodyPr/>
          <a:lstStyle/>
          <a:p>
            <a:fld id="{CC3ADAC2-5659-4466-8B40-6927B95986E0}" type="slidenum">
              <a:rPr lang="en-US" altLang="en-US" smtClean="0"/>
              <a:pPr/>
              <a:t>3</a:t>
            </a:fld>
            <a:endParaRPr lang="en-US" altLang="en-US"/>
          </a:p>
        </p:txBody>
      </p:sp>
    </p:spTree>
    <p:extLst>
      <p:ext uri="{BB962C8B-B14F-4D97-AF65-F5344CB8AC3E}">
        <p14:creationId xmlns:p14="http://schemas.microsoft.com/office/powerpoint/2010/main" val="4957471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60" name="Rectangle 4"/>
          <p:cNvSpPr>
            <a:spLocks noGrp="1" noChangeArrowheads="1"/>
          </p:cNvSpPr>
          <p:nvPr>
            <p:ph type="title"/>
          </p:nvPr>
        </p:nvSpPr>
        <p:spPr>
          <a:xfrm>
            <a:off x="246063" y="1524000"/>
            <a:ext cx="7772400" cy="304800"/>
          </a:xfrm>
        </p:spPr>
        <p:txBody>
          <a:bodyPr lIns="90488" tIns="44450" rIns="90488" bIns="44450">
            <a:normAutofit fontScale="90000"/>
          </a:bodyPr>
          <a:lstStyle/>
          <a:p>
            <a:pPr eaLnBrk="1" fontAlgn="auto" hangingPunct="1">
              <a:spcAft>
                <a:spcPts val="0"/>
              </a:spcAft>
              <a:defRPr/>
            </a:pPr>
            <a:r>
              <a:rPr lang="en-US" dirty="0">
                <a:solidFill>
                  <a:schemeClr val="tx2">
                    <a:satMod val="130000"/>
                  </a:schemeClr>
                </a:solidFill>
              </a:rPr>
              <a:t>Profit from a Short Forward Position </a:t>
            </a:r>
            <a:r>
              <a:rPr lang="en-US" sz="2700" dirty="0">
                <a:solidFill>
                  <a:schemeClr val="tx2">
                    <a:satMod val="130000"/>
                  </a:schemeClr>
                </a:solidFill>
              </a:rPr>
              <a:t>(K= delivery price=forward price at time contract is entered into)</a:t>
            </a:r>
          </a:p>
        </p:txBody>
      </p:sp>
      <p:sp>
        <p:nvSpPr>
          <p:cNvPr id="1945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1946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DBB01EBB-4C52-44BB-A8E1-AB55BAD79790}" type="slidenum">
              <a:rPr lang="en-US" altLang="en-US" sz="1400">
                <a:latin typeface="Arial" panose="020B0604020202020204" pitchFamily="34" charset="0"/>
              </a:rPr>
              <a:pPr eaLnBrk="1" hangingPunct="1">
                <a:spcBef>
                  <a:spcPct val="0"/>
                </a:spcBef>
                <a:buFontTx/>
                <a:buNone/>
              </a:pPr>
              <a:t>30</a:t>
            </a:fld>
            <a:endParaRPr lang="en-US" altLang="en-US" sz="1400">
              <a:latin typeface="Arial" panose="020B0604020202020204" pitchFamily="34" charset="0"/>
            </a:endParaRPr>
          </a:p>
        </p:txBody>
      </p:sp>
      <p:sp>
        <p:nvSpPr>
          <p:cNvPr id="19461"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
        <p:nvSpPr>
          <p:cNvPr id="19462"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grpSp>
        <p:nvGrpSpPr>
          <p:cNvPr id="19463" name="Group 13"/>
          <p:cNvGrpSpPr>
            <a:grpSpLocks/>
          </p:cNvGrpSpPr>
          <p:nvPr/>
        </p:nvGrpSpPr>
        <p:grpSpPr bwMode="auto">
          <a:xfrm>
            <a:off x="2133600" y="2743200"/>
            <a:ext cx="4038600" cy="3149600"/>
            <a:chOff x="2187575" y="2133600"/>
            <a:chExt cx="5605463" cy="3759200"/>
          </a:xfrm>
        </p:grpSpPr>
        <p:grpSp>
          <p:nvGrpSpPr>
            <p:cNvPr id="19464" name="Group 5"/>
            <p:cNvGrpSpPr>
              <a:grpSpLocks/>
            </p:cNvGrpSpPr>
            <p:nvPr/>
          </p:nvGrpSpPr>
          <p:grpSpPr bwMode="auto">
            <a:xfrm>
              <a:off x="2187575" y="2133600"/>
              <a:ext cx="5605463" cy="3759200"/>
              <a:chOff x="1378" y="1327"/>
              <a:chExt cx="3531" cy="2385"/>
            </a:xfrm>
          </p:grpSpPr>
          <p:sp>
            <p:nvSpPr>
              <p:cNvPr id="19466" name="Line 6"/>
              <p:cNvSpPr>
                <a:spLocks noChangeShapeType="1"/>
              </p:cNvSpPr>
              <p:nvPr/>
            </p:nvSpPr>
            <p:spPr bwMode="auto">
              <a:xfrm>
                <a:off x="1378" y="1377"/>
                <a:ext cx="0" cy="2335"/>
              </a:xfrm>
              <a:prstGeom prst="line">
                <a:avLst/>
              </a:prstGeom>
              <a:noFill/>
              <a:ln w="12700">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19467" name="Line 7"/>
              <p:cNvSpPr>
                <a:spLocks noChangeShapeType="1"/>
              </p:cNvSpPr>
              <p:nvPr/>
            </p:nvSpPr>
            <p:spPr bwMode="auto">
              <a:xfrm>
                <a:off x="1387" y="2520"/>
                <a:ext cx="2383"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9468" name="Rectangle 8"/>
              <p:cNvSpPr>
                <a:spLocks noChangeArrowheads="1"/>
              </p:cNvSpPr>
              <p:nvPr/>
            </p:nvSpPr>
            <p:spPr bwMode="auto">
              <a:xfrm>
                <a:off x="1393" y="1327"/>
                <a:ext cx="514" cy="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a:spcBef>
                    <a:spcPct val="0"/>
                  </a:spcBef>
                  <a:buFontTx/>
                  <a:buNone/>
                </a:pPr>
                <a:r>
                  <a:rPr lang="en-US" altLang="en-US" sz="2000">
                    <a:latin typeface="Gill Sans MT" panose="020B0502020104020203" pitchFamily="34" charset="0"/>
                  </a:rPr>
                  <a:t>Profit</a:t>
                </a:r>
              </a:p>
            </p:txBody>
          </p:sp>
          <p:sp>
            <p:nvSpPr>
              <p:cNvPr id="19469" name="Rectangle 9"/>
              <p:cNvSpPr>
                <a:spLocks noChangeArrowheads="1"/>
              </p:cNvSpPr>
              <p:nvPr/>
            </p:nvSpPr>
            <p:spPr bwMode="auto">
              <a:xfrm>
                <a:off x="2892" y="2284"/>
                <a:ext cx="2017" cy="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a:spcBef>
                    <a:spcPct val="0"/>
                  </a:spcBef>
                  <a:buFontTx/>
                  <a:buNone/>
                </a:pPr>
                <a:r>
                  <a:rPr lang="en-US" altLang="en-US" sz="2000" dirty="0">
                    <a:latin typeface="Gill Sans MT" panose="020B0502020104020203" pitchFamily="34" charset="0"/>
                  </a:rPr>
                  <a:t>Price of Underlying</a:t>
                </a:r>
              </a:p>
              <a:p>
                <a:pPr>
                  <a:spcBef>
                    <a:spcPct val="0"/>
                  </a:spcBef>
                  <a:buFontTx/>
                  <a:buNone/>
                </a:pPr>
                <a:r>
                  <a:rPr lang="en-US" altLang="en-US" sz="2000" dirty="0">
                    <a:latin typeface="Gill Sans MT" panose="020B0502020104020203" pitchFamily="34" charset="0"/>
                  </a:rPr>
                  <a:t>      at Maturity, </a:t>
                </a:r>
                <a:r>
                  <a:rPr lang="en-US" altLang="en-US" sz="2000" i="1" dirty="0">
                    <a:latin typeface="Times New Roman" panose="02020603050405020304" pitchFamily="18" charset="0"/>
                    <a:cs typeface="Times New Roman" panose="02020603050405020304" pitchFamily="18" charset="0"/>
                  </a:rPr>
                  <a:t>S</a:t>
                </a:r>
                <a:r>
                  <a:rPr lang="en-US" altLang="en-US" sz="2000" i="1" baseline="-25000" dirty="0">
                    <a:latin typeface="Times New Roman" panose="02020603050405020304" pitchFamily="18" charset="0"/>
                    <a:cs typeface="Times New Roman" panose="02020603050405020304" pitchFamily="18" charset="0"/>
                  </a:rPr>
                  <a:t>T</a:t>
                </a:r>
              </a:p>
            </p:txBody>
          </p:sp>
          <p:sp>
            <p:nvSpPr>
              <p:cNvPr id="19470" name="Line 10"/>
              <p:cNvSpPr>
                <a:spLocks noChangeShapeType="1"/>
              </p:cNvSpPr>
              <p:nvPr/>
            </p:nvSpPr>
            <p:spPr bwMode="auto">
              <a:xfrm>
                <a:off x="1411" y="1563"/>
                <a:ext cx="2005" cy="2005"/>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9465" name="Rectangle 11"/>
            <p:cNvSpPr>
              <a:spLocks noChangeArrowheads="1"/>
            </p:cNvSpPr>
            <p:nvPr/>
          </p:nvSpPr>
          <p:spPr bwMode="auto">
            <a:xfrm>
              <a:off x="3456727" y="4040189"/>
              <a:ext cx="317290" cy="547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a:spcBef>
                  <a:spcPct val="50000"/>
                </a:spcBef>
                <a:buFontTx/>
                <a:buNone/>
              </a:pPr>
              <a:r>
                <a:rPr lang="en-US" altLang="en-US" sz="2400" i="1">
                  <a:latin typeface="Times New Roman" panose="02020603050405020304" pitchFamily="18" charset="0"/>
                </a:rPr>
                <a:t>K</a:t>
              </a:r>
            </a:p>
          </p:txBody>
        </p:sp>
      </p:grpSp>
      <p:sp>
        <p:nvSpPr>
          <p:cNvPr id="15" name="TextBox 14"/>
          <p:cNvSpPr txBox="1"/>
          <p:nvPr/>
        </p:nvSpPr>
        <p:spPr>
          <a:xfrm>
            <a:off x="2806500" y="4683924"/>
            <a:ext cx="1022916" cy="307777"/>
          </a:xfrm>
          <a:prstGeom prst="rect">
            <a:avLst/>
          </a:prstGeom>
          <a:noFill/>
        </p:spPr>
        <p:txBody>
          <a:bodyPr wrap="square" rtlCol="0">
            <a:spAutoFit/>
          </a:bodyPr>
          <a:lstStyle/>
          <a:p>
            <a:r>
              <a:rPr lang="en-US" sz="1400" dirty="0"/>
              <a:t>=1,5532</a:t>
            </a:r>
          </a:p>
        </p:txBody>
      </p:sp>
      <p:sp>
        <p:nvSpPr>
          <p:cNvPr id="16" name="TextBox 15"/>
          <p:cNvSpPr txBox="1"/>
          <p:nvPr/>
        </p:nvSpPr>
        <p:spPr>
          <a:xfrm>
            <a:off x="3505200" y="4038600"/>
            <a:ext cx="1022916" cy="307777"/>
          </a:xfrm>
          <a:prstGeom prst="rect">
            <a:avLst/>
          </a:prstGeom>
          <a:noFill/>
        </p:spPr>
        <p:txBody>
          <a:bodyPr wrap="square" rtlCol="0">
            <a:spAutoFit/>
          </a:bodyPr>
          <a:lstStyle/>
          <a:p>
            <a:r>
              <a:rPr lang="en-US" sz="1400" dirty="0"/>
              <a:t>1,60</a:t>
            </a:r>
          </a:p>
        </p:txBody>
      </p:sp>
      <p:sp>
        <p:nvSpPr>
          <p:cNvPr id="17" name="TextBox 16"/>
          <p:cNvSpPr txBox="1"/>
          <p:nvPr/>
        </p:nvSpPr>
        <p:spPr>
          <a:xfrm>
            <a:off x="2406084" y="4038600"/>
            <a:ext cx="1022916" cy="307777"/>
          </a:xfrm>
          <a:prstGeom prst="rect">
            <a:avLst/>
          </a:prstGeom>
          <a:noFill/>
        </p:spPr>
        <p:txBody>
          <a:bodyPr wrap="square" rtlCol="0">
            <a:spAutoFit/>
          </a:bodyPr>
          <a:lstStyle/>
          <a:p>
            <a:r>
              <a:rPr lang="en-US" sz="1400" dirty="0"/>
              <a:t>1,50</a:t>
            </a:r>
          </a:p>
        </p:txBody>
      </p:sp>
      <p:sp>
        <p:nvSpPr>
          <p:cNvPr id="3" name="TextBox 2"/>
          <p:cNvSpPr txBox="1"/>
          <p:nvPr/>
        </p:nvSpPr>
        <p:spPr>
          <a:xfrm>
            <a:off x="1257684" y="3362255"/>
            <a:ext cx="1148400" cy="369332"/>
          </a:xfrm>
          <a:prstGeom prst="rect">
            <a:avLst/>
          </a:prstGeom>
          <a:noFill/>
        </p:spPr>
        <p:txBody>
          <a:bodyPr wrap="square" rtlCol="0">
            <a:spAutoFit/>
          </a:bodyPr>
          <a:lstStyle/>
          <a:p>
            <a:r>
              <a:rPr lang="en-US" dirty="0"/>
              <a:t>53.200</a:t>
            </a:r>
          </a:p>
        </p:txBody>
      </p:sp>
      <p:sp>
        <p:nvSpPr>
          <p:cNvPr id="4" name="TextBox 3"/>
          <p:cNvSpPr txBox="1"/>
          <p:nvPr/>
        </p:nvSpPr>
        <p:spPr>
          <a:xfrm>
            <a:off x="1098873" y="4876800"/>
            <a:ext cx="1110927" cy="369332"/>
          </a:xfrm>
          <a:prstGeom prst="rect">
            <a:avLst/>
          </a:prstGeom>
          <a:noFill/>
        </p:spPr>
        <p:txBody>
          <a:bodyPr wrap="square" rtlCol="0">
            <a:spAutoFit/>
          </a:bodyPr>
          <a:lstStyle/>
          <a:p>
            <a:r>
              <a:rPr lang="en-US" dirty="0"/>
              <a:t>-46.800</a:t>
            </a:r>
          </a:p>
        </p:txBody>
      </p:sp>
      <p:cxnSp>
        <p:nvCxnSpPr>
          <p:cNvPr id="6" name="Straight Connector 5"/>
          <p:cNvCxnSpPr/>
          <p:nvPr/>
        </p:nvCxnSpPr>
        <p:spPr bwMode="auto">
          <a:xfrm flipV="1">
            <a:off x="2590800" y="3581400"/>
            <a:ext cx="0" cy="737260"/>
          </a:xfrm>
          <a:prstGeom prst="line">
            <a:avLst/>
          </a:prstGeom>
          <a:ln w="38100"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 name="Straight Connector 7"/>
          <p:cNvCxnSpPr/>
          <p:nvPr/>
        </p:nvCxnSpPr>
        <p:spPr bwMode="auto">
          <a:xfrm flipH="1">
            <a:off x="2133600" y="3581400"/>
            <a:ext cx="457200" cy="0"/>
          </a:xfrm>
          <a:prstGeom prst="line">
            <a:avLst/>
          </a:prstGeom>
          <a:ln w="38100"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5" name="Straight Connector 24"/>
          <p:cNvCxnSpPr/>
          <p:nvPr/>
        </p:nvCxnSpPr>
        <p:spPr bwMode="auto">
          <a:xfrm flipH="1">
            <a:off x="2085975" y="5105400"/>
            <a:ext cx="1779271" cy="0"/>
          </a:xfrm>
          <a:prstGeom prst="line">
            <a:avLst/>
          </a:prstGeom>
          <a:ln w="38100"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7" name="Straight Connector 26"/>
          <p:cNvCxnSpPr/>
          <p:nvPr/>
        </p:nvCxnSpPr>
        <p:spPr bwMode="auto">
          <a:xfrm flipV="1">
            <a:off x="3903346" y="4293399"/>
            <a:ext cx="0" cy="737260"/>
          </a:xfrm>
          <a:prstGeom prst="line">
            <a:avLst/>
          </a:prstGeom>
          <a:ln w="38100"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a:t>In general, the payoff from a long position in a forward contract on one unit of an asset is</a:t>
            </a:r>
          </a:p>
          <a:p>
            <a:r>
              <a:rPr lang="en-US" sz="2400" dirty="0"/>
              <a:t>                                </a:t>
            </a:r>
            <a:r>
              <a:rPr lang="en-US" sz="2400" b="1" dirty="0"/>
              <a:t>ST- K</a:t>
            </a:r>
          </a:p>
          <a:p>
            <a:r>
              <a:rPr lang="en-US" sz="2400" dirty="0"/>
              <a:t>where K is the delivery price and ST is the spot price of the asset at maturity of the contract. This is because the holder of the contract is obligated to buy an asset worth ST for K. </a:t>
            </a:r>
          </a:p>
          <a:p>
            <a:r>
              <a:rPr lang="en-US" sz="2400" dirty="0"/>
              <a:t>Similarly, the payoff from a short position in a forward contract on one unit of an asset is</a:t>
            </a:r>
          </a:p>
          <a:p>
            <a:r>
              <a:rPr lang="en-US" sz="2400" dirty="0"/>
              <a:t>                                </a:t>
            </a:r>
            <a:r>
              <a:rPr lang="en-US" sz="2400" b="1" dirty="0"/>
              <a:t>K - ST</a:t>
            </a:r>
          </a:p>
        </p:txBody>
      </p:sp>
      <p:sp>
        <p:nvSpPr>
          <p:cNvPr id="4" name="Footer Placeholder 3"/>
          <p:cNvSpPr>
            <a:spLocks noGrp="1"/>
          </p:cNvSpPr>
          <p:nvPr>
            <p:ph type="ftr" sz="quarter" idx="11"/>
          </p:nvPr>
        </p:nvSpPr>
        <p:spPr/>
        <p:txBody>
          <a:bodyPr/>
          <a:lstStyle/>
          <a:p>
            <a:pPr>
              <a:defRPr/>
            </a:pPr>
            <a:r>
              <a:rPr lang="en-CA" dirty="0"/>
              <a:t>Options, Futures, and Other Derivatives, 9th Edition, Copyright © John C. Hull 2014 </a:t>
            </a:r>
            <a:endParaRPr lang="en-US" dirty="0"/>
          </a:p>
        </p:txBody>
      </p:sp>
      <p:sp>
        <p:nvSpPr>
          <p:cNvPr id="5" name="Slide Number Placeholder 4"/>
          <p:cNvSpPr>
            <a:spLocks noGrp="1"/>
          </p:cNvSpPr>
          <p:nvPr>
            <p:ph type="sldNum" sz="quarter" idx="12"/>
          </p:nvPr>
        </p:nvSpPr>
        <p:spPr/>
        <p:txBody>
          <a:bodyPr/>
          <a:lstStyle/>
          <a:p>
            <a:fld id="{CC3ADAC2-5659-4466-8B40-6927B95986E0}" type="slidenum">
              <a:rPr lang="en-US" altLang="en-US" smtClean="0"/>
              <a:pPr/>
              <a:t>31</a:t>
            </a:fld>
            <a:endParaRPr lang="en-US" altLang="en-US"/>
          </a:p>
        </p:txBody>
      </p:sp>
    </p:spTree>
    <p:extLst>
      <p:ext uri="{BB962C8B-B14F-4D97-AF65-F5344CB8AC3E}">
        <p14:creationId xmlns:p14="http://schemas.microsoft.com/office/powerpoint/2010/main" val="34747881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p:txBody>
          <a:bodyPr lIns="90488" tIns="44450" rIns="90488" bIns="44450"/>
          <a:lstStyle/>
          <a:p>
            <a:pPr eaLnBrk="1" fontAlgn="auto" hangingPunct="1">
              <a:spcAft>
                <a:spcPts val="0"/>
              </a:spcAft>
              <a:defRPr/>
            </a:pPr>
            <a:r>
              <a:rPr lang="en-US" dirty="0">
                <a:solidFill>
                  <a:schemeClr val="tx2">
                    <a:satMod val="130000"/>
                  </a:schemeClr>
                </a:solidFill>
              </a:rPr>
              <a:t>Futures Contracts </a:t>
            </a:r>
            <a:r>
              <a:rPr lang="en-US" sz="2200" dirty="0">
                <a:solidFill>
                  <a:schemeClr val="tx2">
                    <a:satMod val="130000"/>
                  </a:schemeClr>
                </a:solidFill>
              </a:rPr>
              <a:t>(page 8)</a:t>
            </a:r>
          </a:p>
        </p:txBody>
      </p:sp>
      <p:sp>
        <p:nvSpPr>
          <p:cNvPr id="20483" name="Rectangle 3"/>
          <p:cNvSpPr>
            <a:spLocks noGrp="1" noChangeArrowheads="1"/>
          </p:cNvSpPr>
          <p:nvPr>
            <p:ph idx="1"/>
          </p:nvPr>
        </p:nvSpPr>
        <p:spPr>
          <a:xfrm>
            <a:off x="1435100" y="1905000"/>
            <a:ext cx="7499350" cy="4343400"/>
          </a:xfrm>
        </p:spPr>
        <p:txBody>
          <a:bodyPr lIns="90488" tIns="44450" rIns="90488" bIns="44450"/>
          <a:lstStyle/>
          <a:p>
            <a:pPr eaLnBrk="1" hangingPunct="1"/>
            <a:r>
              <a:rPr lang="en-US" altLang="en-US" dirty="0"/>
              <a:t>Agreement to buy or sell an asset for a certain price at a certain time</a:t>
            </a:r>
          </a:p>
          <a:p>
            <a:pPr eaLnBrk="1" hangingPunct="1"/>
            <a:r>
              <a:rPr lang="en-US" altLang="en-US" dirty="0"/>
              <a:t>Similar to forward contract</a:t>
            </a:r>
          </a:p>
          <a:p>
            <a:pPr eaLnBrk="1" hangingPunct="1"/>
            <a:r>
              <a:rPr lang="en-US" altLang="en-US" dirty="0"/>
              <a:t>Whereas a forward contract is traded OTC, a futures contract is traded on an exchange</a:t>
            </a:r>
          </a:p>
        </p:txBody>
      </p:sp>
      <p:sp>
        <p:nvSpPr>
          <p:cNvPr id="2048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2048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916586E4-FB01-41F4-B277-08980DB02295}" type="slidenum">
              <a:rPr lang="en-US" altLang="en-US" sz="1400">
                <a:latin typeface="Arial" panose="020B0604020202020204" pitchFamily="34" charset="0"/>
              </a:rPr>
              <a:pPr eaLnBrk="1" hangingPunct="1">
                <a:spcBef>
                  <a:spcPct val="0"/>
                </a:spcBef>
                <a:buFontTx/>
                <a:buNone/>
              </a:pPr>
              <a:t>32</a:t>
            </a:fld>
            <a:endParaRPr lang="en-US" altLang="en-US" sz="1400">
              <a:latin typeface="Arial" panose="020B0604020202020204" pitchFamily="34" charset="0"/>
            </a:endParaRPr>
          </a:p>
        </p:txBody>
      </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Grp="1" noChangeArrowheads="1"/>
          </p:cNvSpPr>
          <p:nvPr>
            <p:ph type="title"/>
          </p:nvPr>
        </p:nvSpPr>
        <p:spPr/>
        <p:txBody>
          <a:bodyPr lIns="90488" tIns="44450" rIns="90488" bIns="44450"/>
          <a:lstStyle/>
          <a:p>
            <a:pPr eaLnBrk="1" fontAlgn="auto" hangingPunct="1">
              <a:spcAft>
                <a:spcPts val="0"/>
              </a:spcAft>
              <a:defRPr/>
            </a:pPr>
            <a:r>
              <a:rPr lang="en-US">
                <a:solidFill>
                  <a:schemeClr val="tx2">
                    <a:satMod val="130000"/>
                  </a:schemeClr>
                </a:solidFill>
              </a:rPr>
              <a:t>Exchanges Trading Futures</a:t>
            </a:r>
          </a:p>
        </p:txBody>
      </p:sp>
      <p:sp>
        <p:nvSpPr>
          <p:cNvPr id="21507" name="Rectangle 5"/>
          <p:cNvSpPr>
            <a:spLocks noGrp="1" noChangeArrowheads="1"/>
          </p:cNvSpPr>
          <p:nvPr>
            <p:ph idx="1"/>
          </p:nvPr>
        </p:nvSpPr>
        <p:spPr/>
        <p:txBody>
          <a:bodyPr lIns="90488" tIns="44450" rIns="90488" bIns="44450"/>
          <a:lstStyle/>
          <a:p>
            <a:pPr eaLnBrk="1" hangingPunct="1"/>
            <a:r>
              <a:rPr lang="en-US" altLang="en-US" dirty="0"/>
              <a:t>CME Group (formed when Chicago Mercantile Exchange and Chicago Board of Trade merged)</a:t>
            </a:r>
          </a:p>
          <a:p>
            <a:pPr eaLnBrk="1" hangingPunct="1"/>
            <a:r>
              <a:rPr lang="en-CA" altLang="en-US" dirty="0"/>
              <a:t>NYSE Euronext (being acquired by </a:t>
            </a:r>
            <a:r>
              <a:rPr lang="en-CA" altLang="en-US" dirty="0" err="1"/>
              <a:t>th</a:t>
            </a:r>
            <a:r>
              <a:rPr lang="tr-TR" altLang="en-US" dirty="0"/>
              <a:t>e</a:t>
            </a:r>
            <a:r>
              <a:rPr lang="en-CA" altLang="en-US" dirty="0"/>
              <a:t> InterContinental Exchange)</a:t>
            </a:r>
            <a:endParaRPr lang="en-US" altLang="en-US" dirty="0"/>
          </a:p>
          <a:p>
            <a:pPr eaLnBrk="1" hangingPunct="1"/>
            <a:r>
              <a:rPr lang="en-US" altLang="en-US" dirty="0"/>
              <a:t>BM&amp;F (Sao Paulo, Brazil)</a:t>
            </a:r>
          </a:p>
          <a:p>
            <a:pPr eaLnBrk="1" hangingPunct="1"/>
            <a:r>
              <a:rPr lang="en-US" altLang="en-US" dirty="0"/>
              <a:t>TIFFE (Tokyo)</a:t>
            </a:r>
          </a:p>
          <a:p>
            <a:pPr eaLnBrk="1" hangingPunct="1"/>
            <a:r>
              <a:rPr lang="en-US" altLang="en-US" dirty="0"/>
              <a:t>and many more (see list at end of book)</a:t>
            </a:r>
          </a:p>
        </p:txBody>
      </p:sp>
      <p:sp>
        <p:nvSpPr>
          <p:cNvPr id="2150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2150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E4A86430-E4E1-43F1-B79F-CC0012407674}" type="slidenum">
              <a:rPr lang="en-US" altLang="en-US" sz="1400">
                <a:latin typeface="Arial" panose="020B0604020202020204" pitchFamily="34" charset="0"/>
              </a:rPr>
              <a:pPr eaLnBrk="1" hangingPunct="1">
                <a:spcBef>
                  <a:spcPct val="0"/>
                </a:spcBef>
                <a:buFontTx/>
                <a:buNone/>
              </a:pPr>
              <a:t>33</a:t>
            </a:fld>
            <a:endParaRPr lang="en-US" altLang="en-US" sz="1400">
              <a:latin typeface="Arial" panose="020B0604020202020204" pitchFamily="34" charset="0"/>
            </a:endParaRPr>
          </a:p>
        </p:txBody>
      </p:sp>
      <p:sp>
        <p:nvSpPr>
          <p:cNvPr id="21510"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
        <p:nvSpPr>
          <p:cNvPr id="21511"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VIOP</a:t>
            </a:r>
          </a:p>
        </p:txBody>
      </p:sp>
      <p:sp>
        <p:nvSpPr>
          <p:cNvPr id="3" name="İçerik Yer Tutucusu 2"/>
          <p:cNvSpPr>
            <a:spLocks noGrp="1"/>
          </p:cNvSpPr>
          <p:nvPr>
            <p:ph idx="1"/>
          </p:nvPr>
        </p:nvSpPr>
        <p:spPr/>
        <p:txBody>
          <a:bodyPr/>
          <a:lstStyle/>
          <a:p>
            <a:r>
              <a:rPr lang="tr-TR" dirty="0">
                <a:hlinkClick r:id="rId2"/>
              </a:rPr>
              <a:t>https://www.borsaistanbul.com/en/sayfa/3072/futures</a:t>
            </a:r>
            <a:endParaRPr lang="tr-TR" dirty="0"/>
          </a:p>
          <a:p>
            <a:endParaRPr lang="tr-TR" dirty="0"/>
          </a:p>
          <a:p>
            <a:endParaRPr lang="tr-TR" dirty="0"/>
          </a:p>
        </p:txBody>
      </p:sp>
      <p:sp>
        <p:nvSpPr>
          <p:cNvPr id="4" name="Altbilgi Yer Tutucusu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ayt Numarası Yer Tutucusu 4"/>
          <p:cNvSpPr>
            <a:spLocks noGrp="1"/>
          </p:cNvSpPr>
          <p:nvPr>
            <p:ph type="sldNum" sz="quarter" idx="12"/>
          </p:nvPr>
        </p:nvSpPr>
        <p:spPr/>
        <p:txBody>
          <a:bodyPr/>
          <a:lstStyle/>
          <a:p>
            <a:fld id="{CC3ADAC2-5659-4466-8B40-6927B95986E0}" type="slidenum">
              <a:rPr lang="en-US" altLang="en-US" smtClean="0"/>
              <a:pPr/>
              <a:t>34</a:t>
            </a:fld>
            <a:endParaRPr lang="en-US" altLang="en-US"/>
          </a:p>
        </p:txBody>
      </p:sp>
    </p:spTree>
    <p:extLst>
      <p:ext uri="{BB962C8B-B14F-4D97-AF65-F5344CB8AC3E}">
        <p14:creationId xmlns:p14="http://schemas.microsoft.com/office/powerpoint/2010/main" val="16410077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6" name="Rectangle 4"/>
          <p:cNvSpPr>
            <a:spLocks noGrp="1" noChangeArrowheads="1"/>
          </p:cNvSpPr>
          <p:nvPr>
            <p:ph type="title"/>
          </p:nvPr>
        </p:nvSpPr>
        <p:spPr>
          <a:xfrm>
            <a:off x="1371600" y="914400"/>
            <a:ext cx="6477000" cy="914400"/>
          </a:xfrm>
        </p:spPr>
        <p:txBody>
          <a:bodyPr lIns="90488" tIns="44450" rIns="90488" bIns="44450"/>
          <a:lstStyle/>
          <a:p>
            <a:pPr eaLnBrk="1" fontAlgn="auto" hangingPunct="1">
              <a:spcAft>
                <a:spcPts val="0"/>
              </a:spcAft>
              <a:defRPr/>
            </a:pPr>
            <a:r>
              <a:rPr lang="en-US" sz="3600" dirty="0">
                <a:solidFill>
                  <a:schemeClr val="tx2">
                    <a:satMod val="130000"/>
                  </a:schemeClr>
                </a:solidFill>
              </a:rPr>
              <a:t>1. Gold:  An Arbitrage Opportunity?</a:t>
            </a:r>
          </a:p>
        </p:txBody>
      </p:sp>
      <p:sp>
        <p:nvSpPr>
          <p:cNvPr id="23555" name="Rectangle 5"/>
          <p:cNvSpPr>
            <a:spLocks noGrp="1" noChangeArrowheads="1"/>
          </p:cNvSpPr>
          <p:nvPr>
            <p:ph idx="1"/>
          </p:nvPr>
        </p:nvSpPr>
        <p:spPr>
          <a:xfrm>
            <a:off x="296111" y="1847850"/>
            <a:ext cx="4161589" cy="3886200"/>
          </a:xfrm>
        </p:spPr>
        <p:txBody>
          <a:bodyPr lIns="90488" tIns="44450" rIns="90488" bIns="44450"/>
          <a:lstStyle/>
          <a:p>
            <a:pPr eaLnBrk="1" hangingPunct="1">
              <a:lnSpc>
                <a:spcPct val="90000"/>
              </a:lnSpc>
              <a:buFont typeface="Wingdings" panose="05000000000000000000" pitchFamily="2" charset="2"/>
              <a:buNone/>
            </a:pPr>
            <a:endParaRPr lang="en-US" altLang="en-US" dirty="0"/>
          </a:p>
          <a:p>
            <a:pPr eaLnBrk="1" hangingPunct="1">
              <a:lnSpc>
                <a:spcPct val="90000"/>
              </a:lnSpc>
              <a:buClr>
                <a:schemeClr val="tx1"/>
              </a:buClr>
              <a:buSzPct val="150000"/>
              <a:buFontTx/>
              <a:buNone/>
            </a:pPr>
            <a:r>
              <a:rPr lang="en-US" altLang="en-US" dirty="0"/>
              <a:t>Suppose that:</a:t>
            </a:r>
          </a:p>
          <a:p>
            <a:pPr lvl="1" eaLnBrk="1" hangingPunct="1">
              <a:lnSpc>
                <a:spcPct val="90000"/>
              </a:lnSpc>
              <a:buClr>
                <a:schemeClr val="tx1"/>
              </a:buClr>
              <a:buSzPct val="150000"/>
              <a:buFontTx/>
              <a:buNone/>
            </a:pPr>
            <a:r>
              <a:rPr lang="en-US" altLang="en-US" dirty="0"/>
              <a:t>The spot price of gold is US$1,400</a:t>
            </a:r>
          </a:p>
          <a:p>
            <a:pPr lvl="1" eaLnBrk="1" hangingPunct="1">
              <a:lnSpc>
                <a:spcPct val="90000"/>
              </a:lnSpc>
              <a:buClr>
                <a:schemeClr val="tx1"/>
              </a:buClr>
              <a:buSzPct val="150000"/>
              <a:buFontTx/>
              <a:buNone/>
            </a:pPr>
            <a:r>
              <a:rPr lang="en-US" altLang="en-US" dirty="0"/>
              <a:t>The 1-year forward price of gold is US$1,500</a:t>
            </a:r>
          </a:p>
          <a:p>
            <a:pPr lvl="1" eaLnBrk="1" hangingPunct="1">
              <a:lnSpc>
                <a:spcPct val="90000"/>
              </a:lnSpc>
              <a:buClr>
                <a:schemeClr val="tx1"/>
              </a:buClr>
              <a:buSzPct val="150000"/>
              <a:buFontTx/>
              <a:buNone/>
            </a:pPr>
            <a:r>
              <a:rPr lang="en-US" altLang="en-US" dirty="0"/>
              <a:t>The 1-year US$ interest rate  is 5% per annum</a:t>
            </a:r>
          </a:p>
          <a:p>
            <a:pPr eaLnBrk="1" hangingPunct="1">
              <a:lnSpc>
                <a:spcPct val="90000"/>
              </a:lnSpc>
              <a:buClr>
                <a:schemeClr val="tx1"/>
              </a:buClr>
              <a:buSzPct val="150000"/>
              <a:buFont typeface="Wingdings" panose="05000000000000000000" pitchFamily="2" charset="2"/>
              <a:buNone/>
            </a:pPr>
            <a:r>
              <a:rPr lang="en-US" altLang="en-US" dirty="0"/>
              <a:t>Is there an arbitrage opportunity?                                             </a:t>
            </a:r>
          </a:p>
        </p:txBody>
      </p:sp>
      <p:sp>
        <p:nvSpPr>
          <p:cNvPr id="2355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2355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F9B8D71A-E9B5-4019-AA7C-66E3454E89F9}" type="slidenum">
              <a:rPr lang="en-US" altLang="en-US" sz="1400">
                <a:latin typeface="Arial" panose="020B0604020202020204" pitchFamily="34" charset="0"/>
              </a:rPr>
              <a:pPr eaLnBrk="1" hangingPunct="1">
                <a:spcBef>
                  <a:spcPct val="0"/>
                </a:spcBef>
                <a:buFontTx/>
                <a:buNone/>
              </a:pPr>
              <a:t>35</a:t>
            </a:fld>
            <a:endParaRPr lang="en-US" altLang="en-US" sz="1400">
              <a:latin typeface="Arial" panose="020B0604020202020204" pitchFamily="34" charset="0"/>
            </a:endParaRPr>
          </a:p>
        </p:txBody>
      </p:sp>
      <p:sp>
        <p:nvSpPr>
          <p:cNvPr id="2355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
        <p:nvSpPr>
          <p:cNvPr id="2355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
        <p:nvSpPr>
          <p:cNvPr id="2" name="TextBox 1"/>
          <p:cNvSpPr txBox="1"/>
          <p:nvPr/>
        </p:nvSpPr>
        <p:spPr>
          <a:xfrm>
            <a:off x="4457700" y="2759898"/>
            <a:ext cx="4343400" cy="2062103"/>
          </a:xfrm>
          <a:prstGeom prst="rect">
            <a:avLst/>
          </a:prstGeom>
          <a:noFill/>
        </p:spPr>
        <p:txBody>
          <a:bodyPr wrap="square" rtlCol="0">
            <a:spAutoFit/>
          </a:bodyPr>
          <a:lstStyle/>
          <a:p>
            <a:r>
              <a:rPr lang="en-US" sz="1600" dirty="0"/>
              <a:t>The real forward price= 1.400 x 1,05= 1.470</a:t>
            </a:r>
          </a:p>
          <a:p>
            <a:endParaRPr lang="en-US" sz="1600" dirty="0"/>
          </a:p>
          <a:p>
            <a:r>
              <a:rPr lang="en-US" sz="1600" dirty="0"/>
              <a:t>Buy the spot = 1.400</a:t>
            </a:r>
          </a:p>
          <a:p>
            <a:r>
              <a:rPr lang="en-US" sz="1600" dirty="0"/>
              <a:t>Borrow = 1.400</a:t>
            </a:r>
          </a:p>
          <a:p>
            <a:r>
              <a:rPr lang="en-US" sz="1600" dirty="0"/>
              <a:t>Short forward = 1.500</a:t>
            </a:r>
          </a:p>
          <a:p>
            <a:r>
              <a:rPr lang="en-US" sz="1600" dirty="0"/>
              <a:t>Cost of borrow = 1.470</a:t>
            </a:r>
          </a:p>
          <a:p>
            <a:endParaRPr lang="en-US" sz="1600" dirty="0"/>
          </a:p>
          <a:p>
            <a:r>
              <a:rPr lang="en-US" sz="1600" dirty="0"/>
              <a:t>Profit =&gt; 1.500 – 1.470 = 30 $ </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4" name="Rectangle 4"/>
          <p:cNvSpPr>
            <a:spLocks noGrp="1" noChangeArrowheads="1"/>
          </p:cNvSpPr>
          <p:nvPr>
            <p:ph type="title"/>
          </p:nvPr>
        </p:nvSpPr>
        <p:spPr/>
        <p:txBody>
          <a:bodyPr lIns="90488" tIns="44450" rIns="90488" bIns="44450">
            <a:noAutofit/>
          </a:bodyPr>
          <a:lstStyle/>
          <a:p>
            <a:pPr eaLnBrk="1" fontAlgn="auto" hangingPunct="1">
              <a:spcAft>
                <a:spcPts val="0"/>
              </a:spcAft>
              <a:defRPr/>
            </a:pPr>
            <a:r>
              <a:rPr lang="en-US" sz="3600" dirty="0">
                <a:solidFill>
                  <a:schemeClr val="tx2">
                    <a:satMod val="130000"/>
                  </a:schemeClr>
                </a:solidFill>
              </a:rPr>
              <a:t>2. Gold:  Another Arbitrage Opportunity?</a:t>
            </a:r>
          </a:p>
        </p:txBody>
      </p:sp>
      <p:sp>
        <p:nvSpPr>
          <p:cNvPr id="24579" name="Rectangle 5"/>
          <p:cNvSpPr>
            <a:spLocks noGrp="1" noChangeArrowheads="1"/>
          </p:cNvSpPr>
          <p:nvPr>
            <p:ph idx="1"/>
          </p:nvPr>
        </p:nvSpPr>
        <p:spPr>
          <a:xfrm>
            <a:off x="227013" y="1905000"/>
            <a:ext cx="3944937" cy="3505200"/>
          </a:xfrm>
        </p:spPr>
        <p:txBody>
          <a:bodyPr lIns="90488" tIns="44450" rIns="90488" bIns="44450"/>
          <a:lstStyle/>
          <a:p>
            <a:pPr eaLnBrk="1" hangingPunct="1">
              <a:lnSpc>
                <a:spcPct val="90000"/>
              </a:lnSpc>
              <a:buFont typeface="Wingdings" panose="05000000000000000000" pitchFamily="2" charset="2"/>
              <a:buNone/>
            </a:pPr>
            <a:endParaRPr lang="en-US" altLang="en-US" dirty="0"/>
          </a:p>
          <a:p>
            <a:pPr eaLnBrk="1" hangingPunct="1">
              <a:lnSpc>
                <a:spcPct val="90000"/>
              </a:lnSpc>
              <a:buClr>
                <a:schemeClr val="tx1"/>
              </a:buClr>
              <a:buSzPct val="150000"/>
              <a:buFont typeface="Wingdings" panose="05000000000000000000" pitchFamily="2" charset="2"/>
              <a:buNone/>
            </a:pPr>
            <a:r>
              <a:rPr lang="en-US" altLang="en-US" sz="2000" dirty="0"/>
              <a:t>Suppose that:</a:t>
            </a:r>
          </a:p>
          <a:p>
            <a:pPr lvl="1" eaLnBrk="1" hangingPunct="1">
              <a:lnSpc>
                <a:spcPct val="90000"/>
              </a:lnSpc>
              <a:buClr>
                <a:schemeClr val="tx1"/>
              </a:buClr>
              <a:buSzPct val="150000"/>
              <a:buFontTx/>
              <a:buChar char="-"/>
            </a:pPr>
            <a:r>
              <a:rPr lang="en-US" altLang="en-US" sz="2000" dirty="0"/>
              <a:t>The spot price of gold is US$1,400</a:t>
            </a:r>
          </a:p>
          <a:p>
            <a:pPr lvl="1" eaLnBrk="1" hangingPunct="1">
              <a:lnSpc>
                <a:spcPct val="90000"/>
              </a:lnSpc>
              <a:buClr>
                <a:schemeClr val="tx1"/>
              </a:buClr>
              <a:buSzPct val="150000"/>
              <a:buFontTx/>
              <a:buChar char="-"/>
            </a:pPr>
            <a:r>
              <a:rPr lang="en-US" altLang="en-US" sz="2000" dirty="0"/>
              <a:t>The 1-year forward price of gold is US$1,400</a:t>
            </a:r>
          </a:p>
          <a:p>
            <a:pPr lvl="1" eaLnBrk="1" hangingPunct="1">
              <a:lnSpc>
                <a:spcPct val="90000"/>
              </a:lnSpc>
              <a:buClr>
                <a:schemeClr val="tx1"/>
              </a:buClr>
              <a:buSzPct val="150000"/>
              <a:buFontTx/>
              <a:buChar char="-"/>
            </a:pPr>
            <a:r>
              <a:rPr lang="en-US" altLang="en-US" sz="2000" dirty="0"/>
              <a:t>The 1-year US$ interest rate  is 5% per annum</a:t>
            </a:r>
          </a:p>
          <a:p>
            <a:pPr eaLnBrk="1" hangingPunct="1">
              <a:lnSpc>
                <a:spcPct val="90000"/>
              </a:lnSpc>
              <a:buClr>
                <a:schemeClr val="tx1"/>
              </a:buClr>
              <a:buSzPct val="150000"/>
              <a:buFont typeface="Wingdings" panose="05000000000000000000" pitchFamily="2" charset="2"/>
              <a:buNone/>
            </a:pPr>
            <a:r>
              <a:rPr lang="en-US" altLang="en-US" sz="2000" dirty="0"/>
              <a:t>Is there an arbitrage opportunity?</a:t>
            </a:r>
          </a:p>
        </p:txBody>
      </p:sp>
      <p:sp>
        <p:nvSpPr>
          <p:cNvPr id="2458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dirty="0">
                <a:latin typeface="Arial" panose="020B0604020202020204" pitchFamily="34" charset="0"/>
                <a:cs typeface="Arial" panose="020B0604020202020204" pitchFamily="34" charset="0"/>
              </a:rPr>
              <a:t>Options, Futures, and Other Derivatives, 9th Edition, Copyright © John C. Hull 2014</a:t>
            </a:r>
            <a:endParaRPr lang="en-US" altLang="en-US" sz="1400" dirty="0">
              <a:latin typeface="Arial" panose="020B0604020202020204" pitchFamily="34" charset="0"/>
              <a:cs typeface="Arial" panose="020B0604020202020204" pitchFamily="34" charset="0"/>
            </a:endParaRPr>
          </a:p>
        </p:txBody>
      </p:sp>
      <p:sp>
        <p:nvSpPr>
          <p:cNvPr id="2458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9BF625E4-24E4-4778-9877-34436D2849C8}" type="slidenum">
              <a:rPr lang="en-US" altLang="en-US" sz="1400">
                <a:latin typeface="Arial" panose="020B0604020202020204" pitchFamily="34" charset="0"/>
              </a:rPr>
              <a:pPr eaLnBrk="1" hangingPunct="1">
                <a:spcBef>
                  <a:spcPct val="0"/>
                </a:spcBef>
                <a:buFontTx/>
                <a:buNone/>
              </a:pPr>
              <a:t>36</a:t>
            </a:fld>
            <a:endParaRPr lang="en-US" altLang="en-US" sz="1400">
              <a:latin typeface="Arial" panose="020B0604020202020204" pitchFamily="34" charset="0"/>
            </a:endParaRPr>
          </a:p>
        </p:txBody>
      </p:sp>
      <p:sp>
        <p:nvSpPr>
          <p:cNvPr id="2458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
        <p:nvSpPr>
          <p:cNvPr id="2458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
        <p:nvSpPr>
          <p:cNvPr id="24584" name="Rectangle 6"/>
          <p:cNvSpPr>
            <a:spLocks noChangeArrowheads="1"/>
          </p:cNvSpPr>
          <p:nvPr/>
        </p:nvSpPr>
        <p:spPr bwMode="auto">
          <a:xfrm>
            <a:off x="7551738" y="2536825"/>
            <a:ext cx="5270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
        <p:nvSpPr>
          <p:cNvPr id="2" name="TextBox 1"/>
          <p:cNvSpPr txBox="1"/>
          <p:nvPr/>
        </p:nvSpPr>
        <p:spPr>
          <a:xfrm>
            <a:off x="4812506" y="2994025"/>
            <a:ext cx="3481387" cy="2123658"/>
          </a:xfrm>
          <a:prstGeom prst="rect">
            <a:avLst/>
          </a:prstGeom>
          <a:noFill/>
        </p:spPr>
        <p:txBody>
          <a:bodyPr wrap="square" rtlCol="0">
            <a:spAutoFit/>
          </a:bodyPr>
          <a:lstStyle/>
          <a:p>
            <a:r>
              <a:rPr lang="en-US" sz="1200" dirty="0"/>
              <a:t>Real Forward Price = 1.400 x 1,05 = 1.470</a:t>
            </a:r>
          </a:p>
          <a:p>
            <a:endParaRPr lang="en-US" sz="1200" dirty="0"/>
          </a:p>
          <a:p>
            <a:r>
              <a:rPr lang="en-US" sz="1200" dirty="0"/>
              <a:t>Short spot = 1.400</a:t>
            </a:r>
          </a:p>
          <a:p>
            <a:r>
              <a:rPr lang="en-US" sz="1200" dirty="0"/>
              <a:t>Invest = 1.400</a:t>
            </a:r>
          </a:p>
          <a:p>
            <a:r>
              <a:rPr lang="en-US" sz="1200" dirty="0"/>
              <a:t>Long forward = 1.400</a:t>
            </a:r>
          </a:p>
          <a:p>
            <a:r>
              <a:rPr lang="en-US" sz="1200" dirty="0"/>
              <a:t>Invest : 1.400 x 1,05 = 1.470</a:t>
            </a:r>
          </a:p>
          <a:p>
            <a:endParaRPr lang="en-US" sz="1200" dirty="0"/>
          </a:p>
          <a:p>
            <a:r>
              <a:rPr lang="en-US" sz="1200" dirty="0"/>
              <a:t>Profit =&gt; 1.470 – 1.400 = 70$</a:t>
            </a:r>
          </a:p>
          <a:p>
            <a:endParaRPr lang="en-US" sz="1200" dirty="0"/>
          </a:p>
          <a:p>
            <a:endParaRPr lang="en-US" sz="1200" dirty="0"/>
          </a:p>
          <a:p>
            <a:endParaRPr lang="en-US" sz="1200" dirty="0"/>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2" name="Rectangle 4"/>
          <p:cNvSpPr>
            <a:spLocks noGrp="1" noChangeArrowheads="1"/>
          </p:cNvSpPr>
          <p:nvPr>
            <p:ph type="title"/>
          </p:nvPr>
        </p:nvSpPr>
        <p:spPr>
          <a:xfrm>
            <a:off x="1371600" y="762000"/>
            <a:ext cx="7024688" cy="914400"/>
          </a:xfrm>
        </p:spPr>
        <p:txBody>
          <a:bodyPr lIns="90488" tIns="44450" rIns="90488" bIns="44450"/>
          <a:lstStyle/>
          <a:p>
            <a:pPr eaLnBrk="1" fontAlgn="auto" hangingPunct="1">
              <a:spcAft>
                <a:spcPts val="0"/>
              </a:spcAft>
              <a:defRPr/>
            </a:pPr>
            <a:r>
              <a:rPr lang="en-US" dirty="0">
                <a:solidFill>
                  <a:schemeClr val="tx2">
                    <a:satMod val="130000"/>
                  </a:schemeClr>
                </a:solidFill>
              </a:rPr>
              <a:t>The Forward Price of Gold  </a:t>
            </a:r>
            <a:r>
              <a:rPr lang="en-US" sz="2000" dirty="0">
                <a:solidFill>
                  <a:schemeClr val="tx2">
                    <a:satMod val="130000"/>
                  </a:schemeClr>
                </a:solidFill>
              </a:rPr>
              <a:t>(ignores the gold lease rate)</a:t>
            </a:r>
          </a:p>
        </p:txBody>
      </p:sp>
      <p:sp>
        <p:nvSpPr>
          <p:cNvPr id="19459" name="Rectangle 5"/>
          <p:cNvSpPr>
            <a:spLocks noGrp="1" noChangeArrowheads="1"/>
          </p:cNvSpPr>
          <p:nvPr>
            <p:ph idx="1"/>
          </p:nvPr>
        </p:nvSpPr>
        <p:spPr>
          <a:xfrm>
            <a:off x="609600" y="1911350"/>
            <a:ext cx="8005763" cy="4114800"/>
          </a:xfrm>
        </p:spPr>
        <p:txBody>
          <a:bodyPr lIns="90488" tIns="44450" rIns="90488" bIns="44450"/>
          <a:lstStyle/>
          <a:p>
            <a:pPr eaLnBrk="1" hangingPunct="1">
              <a:lnSpc>
                <a:spcPct val="90000"/>
              </a:lnSpc>
              <a:buFont typeface="Wingdings" pitchFamily="2" charset="2"/>
              <a:buNone/>
              <a:defRPr/>
            </a:pPr>
            <a:r>
              <a:rPr lang="en-US" dirty="0">
                <a:latin typeface="Arial" charset="0"/>
                <a:cs typeface="Arial" charset="0"/>
              </a:rPr>
              <a:t>   If the spot price of gold is </a:t>
            </a:r>
            <a:r>
              <a:rPr lang="en-US" i="1" dirty="0">
                <a:latin typeface="+mj-lt"/>
                <a:cs typeface="Arial" charset="0"/>
              </a:rPr>
              <a:t>S</a:t>
            </a:r>
            <a:r>
              <a:rPr lang="en-US" dirty="0">
                <a:latin typeface="Arial" charset="0"/>
                <a:cs typeface="Arial" charset="0"/>
              </a:rPr>
              <a:t> and the forward  price for a contract deliverable in </a:t>
            </a:r>
            <a:r>
              <a:rPr lang="en-US" i="1" dirty="0">
                <a:latin typeface="Times New Roman" pitchFamily="18" charset="0"/>
                <a:cs typeface="Times New Roman" pitchFamily="18" charset="0"/>
              </a:rPr>
              <a:t>T</a:t>
            </a:r>
            <a:r>
              <a:rPr lang="en-US" dirty="0">
                <a:latin typeface="Arial" charset="0"/>
                <a:cs typeface="Arial" charset="0"/>
              </a:rPr>
              <a:t>  years is </a:t>
            </a:r>
            <a:r>
              <a:rPr lang="en-US" i="1" dirty="0">
                <a:latin typeface="Times New Roman" pitchFamily="18" charset="0"/>
                <a:cs typeface="Times New Roman" pitchFamily="18" charset="0"/>
              </a:rPr>
              <a:t>F</a:t>
            </a:r>
            <a:r>
              <a:rPr lang="en-US" dirty="0">
                <a:latin typeface="Arial" charset="0"/>
                <a:cs typeface="Arial" charset="0"/>
              </a:rPr>
              <a:t>, then</a:t>
            </a:r>
          </a:p>
          <a:p>
            <a:pPr algn="ctr" eaLnBrk="1" hangingPunct="1">
              <a:lnSpc>
                <a:spcPct val="90000"/>
              </a:lnSpc>
              <a:buFont typeface="Wingdings" pitchFamily="2" charset="2"/>
              <a:buNone/>
              <a:defRPr/>
            </a:pPr>
            <a:r>
              <a:rPr lang="en-US" dirty="0">
                <a:latin typeface="Arial" charset="0"/>
                <a:cs typeface="Arial" charset="0"/>
              </a:rPr>
              <a:t> </a:t>
            </a:r>
            <a:r>
              <a:rPr lang="en-US" i="1" dirty="0">
                <a:latin typeface="Times New Roman" pitchFamily="18" charset="0"/>
                <a:cs typeface="Times New Roman" pitchFamily="18" charset="0"/>
              </a:rPr>
              <a:t>F</a:t>
            </a:r>
            <a:r>
              <a:rPr lang="en-US" i="1" dirty="0">
                <a:latin typeface="Arial" charset="0"/>
                <a:cs typeface="Arial" charset="0"/>
              </a:rPr>
              <a:t> = </a:t>
            </a:r>
            <a:r>
              <a:rPr lang="en-US" i="1" dirty="0">
                <a:latin typeface="Times New Roman" pitchFamily="18" charset="0"/>
                <a:cs typeface="Times New Roman" pitchFamily="18" charset="0"/>
              </a:rPr>
              <a:t>S </a:t>
            </a:r>
            <a:r>
              <a:rPr lang="en-US" dirty="0">
                <a:latin typeface="Times New Roman" pitchFamily="18" charset="0"/>
                <a:cs typeface="Times New Roman" pitchFamily="18" charset="0"/>
              </a:rPr>
              <a:t>(1+</a:t>
            </a:r>
            <a:r>
              <a:rPr lang="en-US" i="1" dirty="0">
                <a:latin typeface="Times New Roman" pitchFamily="18" charset="0"/>
                <a:cs typeface="Times New Roman" pitchFamily="18" charset="0"/>
              </a:rPr>
              <a:t>r </a:t>
            </a:r>
            <a:r>
              <a:rPr lang="en-US" dirty="0">
                <a:latin typeface="Times New Roman" pitchFamily="18" charset="0"/>
                <a:cs typeface="Times New Roman" pitchFamily="18" charset="0"/>
              </a:rPr>
              <a:t>)</a:t>
            </a:r>
            <a:r>
              <a:rPr lang="en-US" i="1" baseline="30000" dirty="0">
                <a:latin typeface="Times New Roman" pitchFamily="18" charset="0"/>
                <a:cs typeface="Times New Roman" pitchFamily="18" charset="0"/>
              </a:rPr>
              <a:t>T</a:t>
            </a:r>
            <a:r>
              <a:rPr lang="en-US" dirty="0">
                <a:latin typeface="Arial" charset="0"/>
                <a:cs typeface="Arial" charset="0"/>
              </a:rPr>
              <a:t>	</a:t>
            </a:r>
          </a:p>
          <a:p>
            <a:pPr eaLnBrk="1" hangingPunct="1">
              <a:lnSpc>
                <a:spcPct val="90000"/>
              </a:lnSpc>
              <a:buFont typeface="Wingdings" pitchFamily="2" charset="2"/>
              <a:buNone/>
              <a:defRPr/>
            </a:pPr>
            <a:r>
              <a:rPr lang="en-US" dirty="0">
                <a:latin typeface="Arial" charset="0"/>
                <a:cs typeface="Arial" charset="0"/>
              </a:rPr>
              <a:t>	where </a:t>
            </a:r>
            <a:r>
              <a:rPr lang="en-US" i="1" dirty="0">
                <a:latin typeface="Times New Roman" pitchFamily="18" charset="0"/>
                <a:cs typeface="Times New Roman" pitchFamily="18" charset="0"/>
              </a:rPr>
              <a:t>r</a:t>
            </a:r>
            <a:r>
              <a:rPr lang="en-US" dirty="0">
                <a:latin typeface="Times New Roman" pitchFamily="18" charset="0"/>
                <a:cs typeface="Times New Roman" pitchFamily="18" charset="0"/>
              </a:rPr>
              <a:t> </a:t>
            </a:r>
            <a:r>
              <a:rPr lang="en-US" dirty="0">
                <a:latin typeface="Arial" charset="0"/>
                <a:cs typeface="Arial" charset="0"/>
              </a:rPr>
              <a:t> is the 1-year (domestic currency) risk-free rate of interest.</a:t>
            </a:r>
          </a:p>
          <a:p>
            <a:pPr eaLnBrk="1" hangingPunct="1">
              <a:lnSpc>
                <a:spcPct val="90000"/>
              </a:lnSpc>
              <a:buFont typeface="Wingdings" pitchFamily="2" charset="2"/>
              <a:buNone/>
              <a:defRPr/>
            </a:pPr>
            <a:r>
              <a:rPr lang="en-US" dirty="0">
                <a:latin typeface="Arial" charset="0"/>
                <a:cs typeface="Arial" charset="0"/>
              </a:rPr>
              <a:t>	In our examples, </a:t>
            </a:r>
            <a:r>
              <a:rPr lang="en-US" i="1" dirty="0">
                <a:latin typeface="Times New Roman" pitchFamily="18" charset="0"/>
                <a:cs typeface="Times New Roman" pitchFamily="18" charset="0"/>
              </a:rPr>
              <a:t>S </a:t>
            </a:r>
            <a:r>
              <a:rPr lang="en-US" dirty="0">
                <a:latin typeface="Arial" charset="0"/>
                <a:cs typeface="Arial" charset="0"/>
              </a:rPr>
              <a:t>= 1400, </a:t>
            </a:r>
            <a:r>
              <a:rPr lang="en-US" i="1" dirty="0">
                <a:latin typeface="Times New Roman" pitchFamily="18" charset="0"/>
                <a:cs typeface="Times New Roman" pitchFamily="18" charset="0"/>
              </a:rPr>
              <a:t>T </a:t>
            </a:r>
            <a:r>
              <a:rPr lang="en-US" dirty="0">
                <a:latin typeface="Arial" charset="0"/>
                <a:cs typeface="Arial" charset="0"/>
              </a:rPr>
              <a:t>= 1, and </a:t>
            </a:r>
            <a:r>
              <a:rPr lang="en-US" i="1" dirty="0">
                <a:latin typeface="Times New Roman" pitchFamily="18" charset="0"/>
                <a:cs typeface="Times New Roman" pitchFamily="18" charset="0"/>
              </a:rPr>
              <a:t>r</a:t>
            </a:r>
            <a:r>
              <a:rPr lang="en-US" i="1" dirty="0">
                <a:latin typeface="Arial" charset="0"/>
                <a:cs typeface="Arial" charset="0"/>
              </a:rPr>
              <a:t> </a:t>
            </a:r>
            <a:r>
              <a:rPr lang="en-US" dirty="0">
                <a:latin typeface="Arial" charset="0"/>
                <a:cs typeface="Arial" charset="0"/>
              </a:rPr>
              <a:t>=0.05 so that</a:t>
            </a:r>
            <a:endParaRPr lang="en-US" i="1" dirty="0">
              <a:latin typeface="Arial" charset="0"/>
              <a:cs typeface="Arial" charset="0"/>
            </a:endParaRPr>
          </a:p>
          <a:p>
            <a:pPr algn="ctr" eaLnBrk="1" hangingPunct="1">
              <a:lnSpc>
                <a:spcPct val="90000"/>
              </a:lnSpc>
              <a:buFont typeface="Wingdings" pitchFamily="2" charset="2"/>
              <a:buNone/>
              <a:defRPr/>
            </a:pPr>
            <a:r>
              <a:rPr lang="en-US" i="1" dirty="0">
                <a:latin typeface="Times New Roman" pitchFamily="18" charset="0"/>
                <a:cs typeface="Times New Roman" pitchFamily="18" charset="0"/>
              </a:rPr>
              <a:t>F  </a:t>
            </a:r>
            <a:r>
              <a:rPr lang="en-US" dirty="0">
                <a:latin typeface="Arial" charset="0"/>
                <a:cs typeface="Arial" charset="0"/>
              </a:rPr>
              <a:t>= 1400(1+0.05) = 1470</a:t>
            </a:r>
          </a:p>
        </p:txBody>
      </p:sp>
      <p:sp>
        <p:nvSpPr>
          <p:cNvPr id="2560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r>
              <a:rPr lang="en-CA" altLang="en-US" sz="1400">
                <a:latin typeface="Arial" panose="020B0604020202020204" pitchFamily="34" charset="0"/>
                <a:cs typeface="Arial" panose="020B0604020202020204" pitchFamily="34" charset="0"/>
              </a:rPr>
              <a:t>Options, Futures, and Other Derivatives, 9th Edition, Copyright © John C. Hull 2014</a:t>
            </a:r>
            <a:endParaRPr lang="en-US" altLang="en-US" sz="1400">
              <a:latin typeface="Arial" panose="020B0604020202020204" pitchFamily="34" charset="0"/>
              <a:cs typeface="Arial" panose="020B0604020202020204" pitchFamily="34" charset="0"/>
            </a:endParaRPr>
          </a:p>
        </p:txBody>
      </p:sp>
      <p:sp>
        <p:nvSpPr>
          <p:cNvPr id="2560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fld id="{F81C9D19-4C0D-4590-A3E9-3DEE2AFE3262}" type="slidenum">
              <a:rPr lang="en-US" altLang="en-US" sz="1400">
                <a:latin typeface="Arial" panose="020B0604020202020204" pitchFamily="34" charset="0"/>
              </a:rPr>
              <a:pPr eaLnBrk="1" hangingPunct="1">
                <a:spcBef>
                  <a:spcPct val="0"/>
                </a:spcBef>
                <a:buFontTx/>
                <a:buNone/>
              </a:pPr>
              <a:t>37</a:t>
            </a:fld>
            <a:endParaRPr lang="en-US" altLang="en-US" sz="1400">
              <a:latin typeface="Arial" panose="020B0604020202020204" pitchFamily="34" charset="0"/>
            </a:endParaRPr>
          </a:p>
        </p:txBody>
      </p:sp>
      <p:sp>
        <p:nvSpPr>
          <p:cNvPr id="2560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
        <p:nvSpPr>
          <p:cNvPr id="2560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anose="020B0604030504040204" pitchFamily="34" charset="0"/>
              </a:defRPr>
            </a:lvl1pPr>
            <a:lvl2pPr marL="742950" indent="-285750" eaLnBrk="0" hangingPunct="0">
              <a:spcBef>
                <a:spcPct val="20000"/>
              </a:spcBef>
              <a:buSzPct val="75000"/>
              <a:buBlip>
                <a:blip r:embed="rId4"/>
              </a:buBlip>
              <a:defRPr sz="2800">
                <a:solidFill>
                  <a:schemeClr val="tx1"/>
                </a:solidFill>
                <a:latin typeface="Tahoma" panose="020B0604030504040204" pitchFamily="34" charset="0"/>
              </a:defRPr>
            </a:lvl2pPr>
            <a:lvl3pPr marL="1143000" indent="-228600" eaLnBrk="0" hangingPunct="0">
              <a:spcBef>
                <a:spcPct val="20000"/>
              </a:spcBef>
              <a:buChar char="•"/>
              <a:defRPr sz="2400">
                <a:solidFill>
                  <a:schemeClr val="tx1"/>
                </a:solidFill>
                <a:latin typeface="Tahoma" panose="020B0604030504040204" pitchFamily="34" charset="0"/>
              </a:defRPr>
            </a:lvl3pPr>
            <a:lvl4pPr marL="1600200" indent="-228600" eaLnBrk="0" hangingPunct="0">
              <a:spcBef>
                <a:spcPct val="20000"/>
              </a:spcBef>
              <a:buChar char="–"/>
              <a:defRPr sz="2000">
                <a:solidFill>
                  <a:schemeClr val="tx1"/>
                </a:solidFill>
                <a:latin typeface="Tahoma" panose="020B0604030504040204" pitchFamily="34" charset="0"/>
              </a:defRPr>
            </a:lvl4pPr>
            <a:lvl5pPr marL="2057400" indent="-228600" eaLnBrk="0" hangingPunct="0">
              <a:spcBef>
                <a:spcPct val="20000"/>
              </a:spcBef>
              <a:buClr>
                <a:schemeClr val="tx2"/>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anose="020B0604030504040204" pitchFamily="34" charset="0"/>
              </a:defRPr>
            </a:lvl9pPr>
          </a:lstStyle>
          <a:p>
            <a:pPr eaLnBrk="1" hangingPunct="1">
              <a:spcBef>
                <a:spcPct val="0"/>
              </a:spcBef>
              <a:buFontTx/>
              <a:buNone/>
            </a:pPr>
            <a:endParaRPr lang="en-US" altLang="en-US" sz="1800">
              <a:latin typeface="Gill Sans MT" panose="020B0502020104020203"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In these markets, payments are made at a later date and subject to certain conditions, depending on the content of the contracts. In derivative contracts, there is a buyer and a seller, just like in spot market products. Generally, cash payment may not be made during the transaction, but a certain collateral payment may be required depending on the situation.</a:t>
            </a:r>
            <a:endParaRPr lang="tr-TR" dirty="0"/>
          </a:p>
        </p:txBody>
      </p:sp>
      <p:sp>
        <p:nvSpPr>
          <p:cNvPr id="4" name="Altbilgi Yer Tutucusu 3"/>
          <p:cNvSpPr>
            <a:spLocks noGrp="1"/>
          </p:cNvSpPr>
          <p:nvPr>
            <p:ph type="ftr" sz="quarter" idx="11"/>
          </p:nvPr>
        </p:nvSpPr>
        <p:spPr/>
        <p:txBody>
          <a:bodyPr/>
          <a:lstStyle/>
          <a:p>
            <a:pPr>
              <a:defRPr/>
            </a:pPr>
            <a:endParaRPr lang="en-US" dirty="0"/>
          </a:p>
        </p:txBody>
      </p:sp>
      <p:sp>
        <p:nvSpPr>
          <p:cNvPr id="5" name="Slayt Numarası Yer Tutucusu 4"/>
          <p:cNvSpPr>
            <a:spLocks noGrp="1"/>
          </p:cNvSpPr>
          <p:nvPr>
            <p:ph type="sldNum" sz="quarter" idx="12"/>
          </p:nvPr>
        </p:nvSpPr>
        <p:spPr/>
        <p:txBody>
          <a:bodyPr/>
          <a:lstStyle/>
          <a:p>
            <a:fld id="{CC3ADAC2-5659-4466-8B40-6927B95986E0}" type="slidenum">
              <a:rPr lang="en-US" altLang="en-US" smtClean="0"/>
              <a:pPr/>
              <a:t>4</a:t>
            </a:fld>
            <a:endParaRPr lang="en-US" altLang="en-US"/>
          </a:p>
        </p:txBody>
      </p:sp>
    </p:spTree>
    <p:extLst>
      <p:ext uri="{BB962C8B-B14F-4D97-AF65-F5344CB8AC3E}">
        <p14:creationId xmlns:p14="http://schemas.microsoft.com/office/powerpoint/2010/main" val="1427055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Derivatives can be traded in two separate types of markets, known as organized markets (exchange traded) and over the counter markets. Organized markets are markets where there are legal regulations and standard derivative products are bought and sold.</a:t>
            </a:r>
            <a:endParaRPr lang="tr-TR" dirty="0"/>
          </a:p>
        </p:txBody>
      </p:sp>
      <p:sp>
        <p:nvSpPr>
          <p:cNvPr id="4" name="Altbilgi Yer Tutucusu 3"/>
          <p:cNvSpPr>
            <a:spLocks noGrp="1"/>
          </p:cNvSpPr>
          <p:nvPr>
            <p:ph type="ftr" sz="quarter" idx="11"/>
          </p:nvPr>
        </p:nvSpPr>
        <p:spPr/>
        <p:txBody>
          <a:bodyPr/>
          <a:lstStyle/>
          <a:p>
            <a:pPr>
              <a:defRPr/>
            </a:pPr>
            <a:endParaRPr lang="en-US" dirty="0"/>
          </a:p>
        </p:txBody>
      </p:sp>
      <p:sp>
        <p:nvSpPr>
          <p:cNvPr id="5" name="Slayt Numarası Yer Tutucusu 4"/>
          <p:cNvSpPr>
            <a:spLocks noGrp="1"/>
          </p:cNvSpPr>
          <p:nvPr>
            <p:ph type="sldNum" sz="quarter" idx="12"/>
          </p:nvPr>
        </p:nvSpPr>
        <p:spPr/>
        <p:txBody>
          <a:bodyPr/>
          <a:lstStyle/>
          <a:p>
            <a:fld id="{CC3ADAC2-5659-4466-8B40-6927B95986E0}" type="slidenum">
              <a:rPr lang="en-US" altLang="en-US" smtClean="0"/>
              <a:pPr/>
              <a:t>5</a:t>
            </a:fld>
            <a:endParaRPr lang="en-US" altLang="en-US"/>
          </a:p>
        </p:txBody>
      </p:sp>
    </p:spTree>
    <p:extLst>
      <p:ext uri="{BB962C8B-B14F-4D97-AF65-F5344CB8AC3E}">
        <p14:creationId xmlns:p14="http://schemas.microsoft.com/office/powerpoint/2010/main" val="3956843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dirty="0"/>
              <a:t>Why Are Derivative Markets Necessary?</a:t>
            </a:r>
            <a:endParaRPr lang="tr-TR" dirty="0"/>
          </a:p>
        </p:txBody>
      </p:sp>
      <p:sp>
        <p:nvSpPr>
          <p:cNvPr id="3" name="İçerik Yer Tutucusu 2"/>
          <p:cNvSpPr>
            <a:spLocks noGrp="1"/>
          </p:cNvSpPr>
          <p:nvPr>
            <p:ph idx="1"/>
          </p:nvPr>
        </p:nvSpPr>
        <p:spPr/>
        <p:txBody>
          <a:bodyPr/>
          <a:lstStyle/>
          <a:p>
            <a:r>
              <a:rPr lang="en-US" sz="2400" dirty="0"/>
              <a:t>Derivative markets serve many purposes. First of all, futures transactions allow the dissemination of transparent information in the markets, as uncertainties that may occur in the future are constantly priced.</a:t>
            </a:r>
            <a:endParaRPr lang="tr-TR" sz="2400" dirty="0"/>
          </a:p>
          <a:p>
            <a:r>
              <a:rPr lang="en-US" sz="2400" dirty="0"/>
              <a:t>One of the most important benefits of these products is that a price is determined in advance for future uncertainties in the underlying asset. In this way, these products serve a very important insurance function in terms of managing future risks.</a:t>
            </a:r>
            <a:endParaRPr lang="tr-TR" sz="2400" dirty="0"/>
          </a:p>
        </p:txBody>
      </p:sp>
      <p:sp>
        <p:nvSpPr>
          <p:cNvPr id="4" name="Altbilgi Yer Tutucusu 3"/>
          <p:cNvSpPr>
            <a:spLocks noGrp="1"/>
          </p:cNvSpPr>
          <p:nvPr>
            <p:ph type="ftr" sz="quarter" idx="11"/>
          </p:nvPr>
        </p:nvSpPr>
        <p:spPr/>
        <p:txBody>
          <a:bodyPr/>
          <a:lstStyle/>
          <a:p>
            <a:pPr>
              <a:defRPr/>
            </a:pPr>
            <a:endParaRPr lang="en-US" dirty="0"/>
          </a:p>
        </p:txBody>
      </p:sp>
      <p:sp>
        <p:nvSpPr>
          <p:cNvPr id="5" name="Slayt Numarası Yer Tutucusu 4"/>
          <p:cNvSpPr>
            <a:spLocks noGrp="1"/>
          </p:cNvSpPr>
          <p:nvPr>
            <p:ph type="sldNum" sz="quarter" idx="12"/>
          </p:nvPr>
        </p:nvSpPr>
        <p:spPr/>
        <p:txBody>
          <a:bodyPr/>
          <a:lstStyle/>
          <a:p>
            <a:fld id="{CC3ADAC2-5659-4466-8B40-6927B95986E0}" type="slidenum">
              <a:rPr lang="en-US" altLang="en-US" smtClean="0"/>
              <a:pPr/>
              <a:t>6</a:t>
            </a:fld>
            <a:endParaRPr lang="en-US" altLang="en-US"/>
          </a:p>
        </p:txBody>
      </p:sp>
    </p:spTree>
    <p:extLst>
      <p:ext uri="{BB962C8B-B14F-4D97-AF65-F5344CB8AC3E}">
        <p14:creationId xmlns:p14="http://schemas.microsoft.com/office/powerpoint/2010/main" val="2382836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In particular, the fact that they are liquid and can be bought and sold globally highlights the hedging properties of derivative products. Thanks to these products, price risks that may arise from commodities and exchange rates can be insured.</a:t>
            </a:r>
            <a:endParaRPr lang="tr-TR" dirty="0"/>
          </a:p>
        </p:txBody>
      </p:sp>
      <p:sp>
        <p:nvSpPr>
          <p:cNvPr id="4" name="Altbilgi Yer Tutucusu 3"/>
          <p:cNvSpPr>
            <a:spLocks noGrp="1"/>
          </p:cNvSpPr>
          <p:nvPr>
            <p:ph type="ftr" sz="quarter" idx="11"/>
          </p:nvPr>
        </p:nvSpPr>
        <p:spPr/>
        <p:txBody>
          <a:bodyPr/>
          <a:lstStyle/>
          <a:p>
            <a:pPr>
              <a:defRPr/>
            </a:pPr>
            <a:endParaRPr lang="en-US" dirty="0"/>
          </a:p>
        </p:txBody>
      </p:sp>
      <p:sp>
        <p:nvSpPr>
          <p:cNvPr id="5" name="Slayt Numarası Yer Tutucusu 4"/>
          <p:cNvSpPr>
            <a:spLocks noGrp="1"/>
          </p:cNvSpPr>
          <p:nvPr>
            <p:ph type="sldNum" sz="quarter" idx="12"/>
          </p:nvPr>
        </p:nvSpPr>
        <p:spPr/>
        <p:txBody>
          <a:bodyPr/>
          <a:lstStyle/>
          <a:p>
            <a:fld id="{CC3ADAC2-5659-4466-8B40-6927B95986E0}" type="slidenum">
              <a:rPr lang="en-US" altLang="en-US" smtClean="0"/>
              <a:pPr/>
              <a:t>7</a:t>
            </a:fld>
            <a:endParaRPr lang="en-US" altLang="en-US"/>
          </a:p>
        </p:txBody>
      </p:sp>
    </p:spTree>
    <p:extLst>
      <p:ext uri="{BB962C8B-B14F-4D97-AF65-F5344CB8AC3E}">
        <p14:creationId xmlns:p14="http://schemas.microsoft.com/office/powerpoint/2010/main" val="788660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In summary, thanks to derivative markets, information is obtained on how expectations for the future period are priced by market players. </a:t>
            </a:r>
            <a:endParaRPr lang="tr-TR" dirty="0"/>
          </a:p>
          <a:p>
            <a:r>
              <a:rPr lang="en-US" dirty="0"/>
              <a:t>By adding the information on how to price the volatility in the future, derivative markets provide the benefit called "price discovery" in the literature.</a:t>
            </a:r>
            <a:endParaRPr lang="tr-TR" dirty="0"/>
          </a:p>
        </p:txBody>
      </p:sp>
      <p:sp>
        <p:nvSpPr>
          <p:cNvPr id="4" name="Altbilgi Yer Tutucusu 3"/>
          <p:cNvSpPr>
            <a:spLocks noGrp="1"/>
          </p:cNvSpPr>
          <p:nvPr>
            <p:ph type="ftr" sz="quarter" idx="11"/>
          </p:nvPr>
        </p:nvSpPr>
        <p:spPr/>
        <p:txBody>
          <a:bodyPr/>
          <a:lstStyle/>
          <a:p>
            <a:pPr>
              <a:defRPr/>
            </a:pPr>
            <a:endParaRPr lang="en-US" dirty="0"/>
          </a:p>
        </p:txBody>
      </p:sp>
      <p:sp>
        <p:nvSpPr>
          <p:cNvPr id="5" name="Slayt Numarası Yer Tutucusu 4"/>
          <p:cNvSpPr>
            <a:spLocks noGrp="1"/>
          </p:cNvSpPr>
          <p:nvPr>
            <p:ph type="sldNum" sz="quarter" idx="12"/>
          </p:nvPr>
        </p:nvSpPr>
        <p:spPr/>
        <p:txBody>
          <a:bodyPr/>
          <a:lstStyle/>
          <a:p>
            <a:fld id="{CC3ADAC2-5659-4466-8B40-6927B95986E0}" type="slidenum">
              <a:rPr lang="en-US" altLang="en-US" smtClean="0"/>
              <a:pPr/>
              <a:t>8</a:t>
            </a:fld>
            <a:endParaRPr lang="en-US" altLang="en-US"/>
          </a:p>
        </p:txBody>
      </p:sp>
    </p:spTree>
    <p:extLst>
      <p:ext uri="{BB962C8B-B14F-4D97-AF65-F5344CB8AC3E}">
        <p14:creationId xmlns:p14="http://schemas.microsoft.com/office/powerpoint/2010/main" val="1016866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Derivatives are also used in speculative investment transactions. For example, an investor who expects the exchange rate to increase or decrease can take a position in derivative products instead of buying or selling foreign currency in the spot market.</a:t>
            </a:r>
            <a:endParaRPr lang="tr-TR" dirty="0"/>
          </a:p>
        </p:txBody>
      </p:sp>
      <p:sp>
        <p:nvSpPr>
          <p:cNvPr id="4" name="Altbilgi Yer Tutucusu 3"/>
          <p:cNvSpPr>
            <a:spLocks noGrp="1"/>
          </p:cNvSpPr>
          <p:nvPr>
            <p:ph type="ftr" sz="quarter" idx="11"/>
          </p:nvPr>
        </p:nvSpPr>
        <p:spPr/>
        <p:txBody>
          <a:bodyPr/>
          <a:lstStyle/>
          <a:p>
            <a:pPr>
              <a:defRPr/>
            </a:pPr>
            <a:endParaRPr lang="en-US" dirty="0"/>
          </a:p>
        </p:txBody>
      </p:sp>
      <p:sp>
        <p:nvSpPr>
          <p:cNvPr id="5" name="Slayt Numarası Yer Tutucusu 4"/>
          <p:cNvSpPr>
            <a:spLocks noGrp="1"/>
          </p:cNvSpPr>
          <p:nvPr>
            <p:ph type="sldNum" sz="quarter" idx="12"/>
          </p:nvPr>
        </p:nvSpPr>
        <p:spPr/>
        <p:txBody>
          <a:bodyPr/>
          <a:lstStyle/>
          <a:p>
            <a:fld id="{CC3ADAC2-5659-4466-8B40-6927B95986E0}" type="slidenum">
              <a:rPr lang="en-US" altLang="en-US" smtClean="0"/>
              <a:pPr/>
              <a:t>9</a:t>
            </a:fld>
            <a:endParaRPr lang="en-US" altLang="en-US"/>
          </a:p>
        </p:txBody>
      </p:sp>
    </p:spTree>
    <p:extLst>
      <p:ext uri="{BB962C8B-B14F-4D97-AF65-F5344CB8AC3E}">
        <p14:creationId xmlns:p14="http://schemas.microsoft.com/office/powerpoint/2010/main" val="1124752740"/>
      </p:ext>
    </p:extLst>
  </p:cSld>
  <p:clrMapOvr>
    <a:masterClrMapping/>
  </p:clrMapOvr>
</p:sld>
</file>

<file path=ppt/theme/theme1.xml><?xml version="1.0" encoding="utf-8"?>
<a:theme xmlns:a="http://schemas.openxmlformats.org/drawingml/2006/main" name="Global">
  <a:themeElements>
    <a:clrScheme name="Custom 5">
      <a:dk1>
        <a:srgbClr val="000000"/>
      </a:dk1>
      <a:lt1>
        <a:srgbClr val="FFFFFF"/>
      </a:lt1>
      <a:dk2>
        <a:srgbClr val="3A3015"/>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fontScheme name="Global">
      <a:majorFont>
        <a:latin typeface="Times New Roman"/>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lobal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Global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Global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Global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Global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Global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Global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PossibleOpeningChapterArtwork</Template>
  <TotalTime>43548</TotalTime>
  <Words>2422</Words>
  <Application>Microsoft Office PowerPoint</Application>
  <PresentationFormat>Ekran Gösterisi (4:3)</PresentationFormat>
  <Paragraphs>278</Paragraphs>
  <Slides>37</Slides>
  <Notes>20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37</vt:i4>
      </vt:variant>
    </vt:vector>
  </HeadingPairs>
  <TitlesOfParts>
    <vt:vector size="44" baseType="lpstr">
      <vt:lpstr>Arial</vt:lpstr>
      <vt:lpstr>Calibri</vt:lpstr>
      <vt:lpstr>Gill Sans MT</vt:lpstr>
      <vt:lpstr>Tahoma</vt:lpstr>
      <vt:lpstr>Times New Roman</vt:lpstr>
      <vt:lpstr>Wingdings</vt:lpstr>
      <vt:lpstr>Global</vt:lpstr>
      <vt:lpstr>Chapter 1 Introduction</vt:lpstr>
      <vt:lpstr>PowerPoint Sunusu</vt:lpstr>
      <vt:lpstr>PowerPoint Sunusu</vt:lpstr>
      <vt:lpstr>PowerPoint Sunusu</vt:lpstr>
      <vt:lpstr>PowerPoint Sunusu</vt:lpstr>
      <vt:lpstr>Why Are Derivative Markets Necessary?</vt:lpstr>
      <vt:lpstr>PowerPoint Sunusu</vt:lpstr>
      <vt:lpstr>PowerPoint Sunusu</vt:lpstr>
      <vt:lpstr>PowerPoint Sunusu</vt:lpstr>
      <vt:lpstr>Arbitrage and Speculation in Financial Markets</vt:lpstr>
      <vt:lpstr>  What is a Derivative?</vt:lpstr>
      <vt:lpstr>PowerPoint Sunusu</vt:lpstr>
      <vt:lpstr>RISK </vt:lpstr>
      <vt:lpstr>Why Derivatives Are Important</vt:lpstr>
      <vt:lpstr>How Derivatives Are Traded</vt:lpstr>
      <vt:lpstr>How Derivatives Are Traded</vt:lpstr>
      <vt:lpstr>The OTC Market Prior to 2008</vt:lpstr>
      <vt:lpstr>Since 2008…</vt:lpstr>
      <vt:lpstr>PowerPoint Sunusu</vt:lpstr>
      <vt:lpstr>Size of OTC and Exchange-Traded Markets (Figure 1.1, Page 5)</vt:lpstr>
      <vt:lpstr>PowerPoint Sunusu</vt:lpstr>
      <vt:lpstr>The Lehman Bankruptcy (Business Snapshot 1.1, pg. 4)</vt:lpstr>
      <vt:lpstr>How Derivatives are Used</vt:lpstr>
      <vt:lpstr>Foreign Exchange Quotes for GBP, May 26, 2013 (See page 6)</vt:lpstr>
      <vt:lpstr>Forward Price</vt:lpstr>
      <vt:lpstr>Terminology</vt:lpstr>
      <vt:lpstr>Example (page 6)</vt:lpstr>
      <vt:lpstr>PowerPoint Sunusu</vt:lpstr>
      <vt:lpstr>Profit from a Long Forward Position (K= delivery price=forward price at time contract is entered into)</vt:lpstr>
      <vt:lpstr>Profit from a Short Forward Position (K= delivery price=forward price at time contract is entered into)</vt:lpstr>
      <vt:lpstr>PowerPoint Sunusu</vt:lpstr>
      <vt:lpstr>Futures Contracts (page 8)</vt:lpstr>
      <vt:lpstr>Exchanges Trading Futures</vt:lpstr>
      <vt:lpstr>VIOP</vt:lpstr>
      <vt:lpstr>1. Gold:  An Arbitrage Opportunity?</vt:lpstr>
      <vt:lpstr>2. Gold:  Another Arbitrage Opportunity?</vt:lpstr>
      <vt:lpstr>The Forward Price of Gold  (ignores the gold lease rate)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subject>Options, Futures, and Other Derivatives, 9e</dc:subject>
  <dc:creator>John C. Hull</dc:creator>
  <cp:keywords>Chapter1</cp:keywords>
  <dc:description>Copyright 2014 by John C. Hull. All Rights Reserved. Published 2014</dc:description>
  <cp:lastModifiedBy>Ayşegül  KURTULGAN</cp:lastModifiedBy>
  <cp:revision>178</cp:revision>
  <dcterms:created xsi:type="dcterms:W3CDTF">2008-05-28T22:27:59Z</dcterms:created>
  <dcterms:modified xsi:type="dcterms:W3CDTF">2023-11-07T15:59:52Z</dcterms:modified>
</cp:coreProperties>
</file>