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91" r:id="rId2"/>
    <p:sldMasterId id="2147483684" r:id="rId3"/>
    <p:sldMasterId id="2147483686" r:id="rId4"/>
    <p:sldMasterId id="2147483701" r:id="rId5"/>
    <p:sldMasterId id="2147483706" r:id="rId6"/>
    <p:sldMasterId id="2147483710" r:id="rId7"/>
  </p:sldMasterIdLst>
  <p:notesMasterIdLst>
    <p:notesMasterId r:id="rId73"/>
  </p:notesMasterIdLst>
  <p:sldIdLst>
    <p:sldId id="404" r:id="rId8"/>
    <p:sldId id="631" r:id="rId9"/>
    <p:sldId id="658" r:id="rId10"/>
    <p:sldId id="660" r:id="rId11"/>
    <p:sldId id="659" r:id="rId12"/>
    <p:sldId id="661" r:id="rId13"/>
    <p:sldId id="662" r:id="rId14"/>
    <p:sldId id="663" r:id="rId15"/>
    <p:sldId id="664" r:id="rId16"/>
    <p:sldId id="665" r:id="rId17"/>
    <p:sldId id="666" r:id="rId18"/>
    <p:sldId id="667" r:id="rId19"/>
    <p:sldId id="669" r:id="rId20"/>
    <p:sldId id="670" r:id="rId21"/>
    <p:sldId id="671" r:id="rId22"/>
    <p:sldId id="672" r:id="rId23"/>
    <p:sldId id="673" r:id="rId24"/>
    <p:sldId id="674" r:id="rId25"/>
    <p:sldId id="675" r:id="rId26"/>
    <p:sldId id="676" r:id="rId27"/>
    <p:sldId id="677" r:id="rId28"/>
    <p:sldId id="678" r:id="rId29"/>
    <p:sldId id="679" r:id="rId30"/>
    <p:sldId id="680" r:id="rId31"/>
    <p:sldId id="681" r:id="rId32"/>
    <p:sldId id="682" r:id="rId33"/>
    <p:sldId id="683" r:id="rId34"/>
    <p:sldId id="684" r:id="rId35"/>
    <p:sldId id="685" r:id="rId36"/>
    <p:sldId id="686" r:id="rId37"/>
    <p:sldId id="687" r:id="rId38"/>
    <p:sldId id="688" r:id="rId39"/>
    <p:sldId id="689" r:id="rId40"/>
    <p:sldId id="690" r:id="rId41"/>
    <p:sldId id="691" r:id="rId42"/>
    <p:sldId id="692" r:id="rId43"/>
    <p:sldId id="693" r:id="rId44"/>
    <p:sldId id="694" r:id="rId45"/>
    <p:sldId id="695" r:id="rId46"/>
    <p:sldId id="696" r:id="rId47"/>
    <p:sldId id="697" r:id="rId48"/>
    <p:sldId id="698" r:id="rId49"/>
    <p:sldId id="699" r:id="rId50"/>
    <p:sldId id="700" r:id="rId51"/>
    <p:sldId id="705" r:id="rId52"/>
    <p:sldId id="701" r:id="rId53"/>
    <p:sldId id="702" r:id="rId54"/>
    <p:sldId id="703" r:id="rId55"/>
    <p:sldId id="704" r:id="rId56"/>
    <p:sldId id="706" r:id="rId57"/>
    <p:sldId id="707" r:id="rId58"/>
    <p:sldId id="708" r:id="rId59"/>
    <p:sldId id="709" r:id="rId60"/>
    <p:sldId id="710" r:id="rId61"/>
    <p:sldId id="711" r:id="rId62"/>
    <p:sldId id="260" r:id="rId63"/>
    <p:sldId id="258" r:id="rId64"/>
    <p:sldId id="656" r:id="rId65"/>
    <p:sldId id="657" r:id="rId66"/>
    <p:sldId id="712" r:id="rId67"/>
    <p:sldId id="713" r:id="rId68"/>
    <p:sldId id="717" r:id="rId69"/>
    <p:sldId id="714" r:id="rId70"/>
    <p:sldId id="715" r:id="rId71"/>
    <p:sldId id="71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5973D931-3BAC-4F30-9C16-B7461F574E40}">
          <p14:sldIdLst>
            <p14:sldId id="404"/>
            <p14:sldId id="631"/>
            <p14:sldId id="658"/>
            <p14:sldId id="660"/>
            <p14:sldId id="659"/>
            <p14:sldId id="661"/>
            <p14:sldId id="662"/>
            <p14:sldId id="663"/>
            <p14:sldId id="664"/>
            <p14:sldId id="665"/>
            <p14:sldId id="666"/>
            <p14:sldId id="667"/>
            <p14:sldId id="669"/>
            <p14:sldId id="670"/>
            <p14:sldId id="671"/>
            <p14:sldId id="672"/>
            <p14:sldId id="673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  <p14:sldId id="695"/>
            <p14:sldId id="696"/>
            <p14:sldId id="697"/>
            <p14:sldId id="698"/>
            <p14:sldId id="699"/>
            <p14:sldId id="700"/>
            <p14:sldId id="705"/>
            <p14:sldId id="701"/>
            <p14:sldId id="702"/>
            <p14:sldId id="703"/>
            <p14:sldId id="704"/>
            <p14:sldId id="706"/>
            <p14:sldId id="707"/>
            <p14:sldId id="708"/>
            <p14:sldId id="709"/>
            <p14:sldId id="710"/>
            <p14:sldId id="711"/>
            <p14:sldId id="260"/>
          </p14:sldIdLst>
        </p14:section>
        <p14:section name="Appendix: Image Descriptions for Unsighted Students" id="{9E859B0B-078E-463E-89A6-21C20DD280C4}">
          <p14:sldIdLst>
            <p14:sldId id="258"/>
            <p14:sldId id="656"/>
            <p14:sldId id="657"/>
            <p14:sldId id="712"/>
            <p14:sldId id="713"/>
            <p14:sldId id="717"/>
            <p14:sldId id="714"/>
            <p14:sldId id="715"/>
            <p14:sldId id="716"/>
          </p14:sldIdLst>
        </p14:section>
      </p14:sectionLst>
    </p:ex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296" userDrawn="1">
          <p15:clr>
            <a:srgbClr val="A4A3A4"/>
          </p15:clr>
        </p15:guide>
        <p15:guide id="4" pos="56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oren, Laura" initials="CL" lastIdx="4" clrIdx="0">
    <p:extLst>
      <p:ext uri="{19B8F6BF-5375-455C-9EA6-DF929625EA0E}">
        <p15:presenceInfo xmlns:p15="http://schemas.microsoft.com/office/powerpoint/2012/main" userId="S-1-5-21-1645522239-1123561945-839522115-1006658" providerId="AD"/>
      </p:ext>
    </p:extLst>
  </p:cmAuthor>
  <p:cmAuthor id="2" name="Ciporen, Laura" initials="CL [2]" lastIdx="2" clrIdx="1">
    <p:extLst>
      <p:ext uri="{19B8F6BF-5375-455C-9EA6-DF929625EA0E}">
        <p15:presenceInfo xmlns:p15="http://schemas.microsoft.com/office/powerpoint/2012/main" userId="S::laura.ciporen@mheducation.com::567f631f-0624-4179-9d16-569ddce48823" providerId="AD"/>
      </p:ext>
    </p:extLst>
  </p:cmAuthor>
  <p:cmAuthor id="3" name="Mohammed Zubair Ahamed" initials="MZA" lastIdx="1" clrIdx="2">
    <p:extLst>
      <p:ext uri="{19B8F6BF-5375-455C-9EA6-DF929625EA0E}">
        <p15:presenceInfo xmlns:p15="http://schemas.microsoft.com/office/powerpoint/2012/main" userId="S::Jahir.Mohammed@spi-global.com::80c55c5d-4a33-4312-a285-5bdb69ec5f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FFFFFF"/>
    <a:srgbClr val="1F497D"/>
    <a:srgbClr val="1F497B"/>
    <a:srgbClr val="10253F"/>
    <a:srgbClr val="069598"/>
    <a:srgbClr val="F4CCCC"/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9" autoAdjust="0"/>
    <p:restoredTop sz="89796" autoAdjust="0"/>
  </p:normalViewPr>
  <p:slideViewPr>
    <p:cSldViewPr snapToGrid="0" showGuides="1">
      <p:cViewPr varScale="1">
        <p:scale>
          <a:sx n="65" d="100"/>
          <a:sy n="65" d="100"/>
        </p:scale>
        <p:origin x="1830" y="60"/>
      </p:cViewPr>
      <p:guideLst>
        <p:guide pos="2880"/>
        <p:guide orient="horz" pos="2296"/>
        <p:guide pos="5624"/>
      </p:guideLst>
    </p:cSldViewPr>
  </p:slideViewPr>
  <p:outlineViewPr>
    <p:cViewPr>
      <p:scale>
        <a:sx n="33" d="100"/>
        <a:sy n="33" d="100"/>
      </p:scale>
      <p:origin x="0" y="-348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06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15294-8BCE-4B15-84C9-4E8D5074478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56329-1779-487C-B587-BBABA473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0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56329-1779-487C-B587-BBABA473A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7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End of Chapter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56329-1779-487C-B587-BBABA473AA7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6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6105" y="2099014"/>
            <a:ext cx="3863458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>
            <p:ph type="ctrTitle" hasCustomPrompt="1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621792" y="5093208"/>
            <a:ext cx="2788920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8AC4EEC4-5547-4185-92E7-A6CAF88804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478438"/>
            <a:ext cx="9144000" cy="374266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Hill, LLC.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Hill, LLC.</a:t>
            </a:r>
          </a:p>
        </p:txBody>
      </p:sp>
    </p:spTree>
    <p:extLst>
      <p:ext uri="{BB962C8B-B14F-4D97-AF65-F5344CB8AC3E}">
        <p14:creationId xmlns:p14="http://schemas.microsoft.com/office/powerpoint/2010/main" val="100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Appendix Link">
            <a:extLst>
              <a:ext uri="{FF2B5EF4-FFF2-40B4-BE49-F238E27FC236}">
                <a16:creationId xmlns:a16="http://schemas.microsoft.com/office/drawing/2014/main" id="{CA880A79-A85B-437C-BC20-FC23BDD36F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Appendix Link">
            <a:extLst>
              <a:ext uri="{FF2B5EF4-FFF2-40B4-BE49-F238E27FC236}">
                <a16:creationId xmlns:a16="http://schemas.microsoft.com/office/drawing/2014/main" id="{9893AC4A-29B0-44AE-8CE5-26A7096591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5533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581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Appendix Link">
            <a:extLst>
              <a:ext uri="{FF2B5EF4-FFF2-40B4-BE49-F238E27FC236}">
                <a16:creationId xmlns:a16="http://schemas.microsoft.com/office/drawing/2014/main" id="{2C2257D7-2308-4360-85BA-37F9E23514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66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Hill, LLC.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Hill, LLC.</a:t>
            </a:r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6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25DC59-5AB2-417D-B46A-F09F380F8F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7813" y="6526213"/>
            <a:ext cx="8699500" cy="204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39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7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C0136BE0-3F2D-44D5-B125-B7A30D2C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50" y="117244"/>
            <a:ext cx="6065851" cy="73097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A117DCA-6A6D-48B9-9002-DA1E4814B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DA8444E8-1445-4AB7-85DD-90449330C0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73249"/>
            <a:ext cx="6477000" cy="4343400"/>
          </a:xfrm>
        </p:spPr>
        <p:txBody>
          <a:bodyPr/>
          <a:lstStyle>
            <a:lvl1pPr>
              <a:defRPr/>
            </a:lvl1pPr>
            <a:lvl2pPr marL="344488" indent="-34290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541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5525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4052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3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49380"/>
            <a:ext cx="8458200" cy="822237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201138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556084"/>
            <a:ext cx="8458200" cy="46923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08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HE Altered Background, fixed">
            <a:extLst>
              <a:ext uri="{FF2B5EF4-FFF2-40B4-BE49-F238E27FC236}">
                <a16:creationId xmlns:a16="http://schemas.microsoft.com/office/drawing/2014/main" id="{E2D8ACCF-E5FC-4FE9-9E84-B2A0A6B1E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2900" y="2095500"/>
            <a:ext cx="3886199" cy="3886199"/>
            <a:chOff x="342900" y="2095500"/>
            <a:chExt cx="3886199" cy="38861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342900" y="2095500"/>
              <a:ext cx="3886199" cy="3886199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495300" y="2362200"/>
              <a:ext cx="3429000" cy="34671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F4607C07-D864-4A1A-8061-D12997CC50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Hill, LLC.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Hill, LLC.</a:t>
            </a:r>
          </a:p>
        </p:txBody>
      </p:sp>
    </p:spTree>
    <p:extLst>
      <p:ext uri="{BB962C8B-B14F-4D97-AF65-F5344CB8AC3E}">
        <p14:creationId xmlns:p14="http://schemas.microsoft.com/office/powerpoint/2010/main" val="24890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4D3A09E2-C861-4D48-B4DB-F718B64FF46D}"/>
              </a:ext>
            </a:extLst>
          </p:cNvPr>
          <p:cNvSpPr txBox="1">
            <a:spLocks/>
          </p:cNvSpPr>
          <p:nvPr userDrawn="1"/>
        </p:nvSpPr>
        <p:spPr>
          <a:xfrm>
            <a:off x="342900" y="235525"/>
            <a:ext cx="8458200" cy="82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78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92457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124200" y="3429000"/>
            <a:ext cx="6019800" cy="1752600"/>
          </a:xfrm>
          <a:prstGeom prst="rect">
            <a:avLst/>
          </a:prstGeom>
          <a:solidFill>
            <a:srgbClr val="5252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276600" y="35052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76600" y="4190999"/>
            <a:ext cx="5699760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2pPr>
            <a:lvl3pPr marL="9144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3pPr>
            <a:lvl4pPr marL="13716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4pPr>
            <a:lvl5pPr marL="18288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80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201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87460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31072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109728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992D4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548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213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747436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rgbClr val="992D4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4382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112520" y="76200"/>
            <a:ext cx="7848600" cy="1447800"/>
          </a:xfrm>
          <a:prstGeom prst="rect">
            <a:avLst/>
          </a:prstGeom>
        </p:spPr>
        <p:txBody>
          <a:bodyPr anchor="t" anchorCtr="0"/>
          <a:lstStyle>
            <a:lvl1pPr algn="r">
              <a:spcBef>
                <a:spcPts val="480"/>
              </a:spcBef>
              <a:defRPr sz="4400" b="1" cap="all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419600" y="3535680"/>
            <a:ext cx="4572000" cy="2560320"/>
          </a:xfrm>
          <a:prstGeom prst="rect">
            <a:avLst/>
          </a:prstGeom>
          <a:noFill/>
          <a:ln w="38100">
            <a:noFill/>
          </a:ln>
        </p:spPr>
        <p:txBody>
          <a:bodyPr anchor="t"/>
          <a:lstStyle>
            <a:lvl1pPr algn="ctr">
              <a:defRPr sz="4000" b="1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80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4419600" y="2621280"/>
            <a:ext cx="4572000" cy="640080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8007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1093305"/>
            <a:ext cx="9144000" cy="76200"/>
          </a:xfrm>
          <a:prstGeom prst="rect">
            <a:avLst/>
          </a:prstGeom>
          <a:solidFill>
            <a:srgbClr val="992D4F"/>
          </a:solidFill>
          <a:ln w="127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097280"/>
          </a:xfrm>
          <a:prstGeom prst="rect">
            <a:avLst/>
          </a:prstGeom>
          <a:solidFill>
            <a:srgbClr val="4E646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7280"/>
          </a:xfrm>
          <a:prstGeom prst="rect">
            <a:avLst/>
          </a:prstGeom>
        </p:spPr>
        <p:txBody>
          <a:bodyPr anchor="ctr"/>
          <a:lstStyle>
            <a:lvl1pPr algn="ctr">
              <a:defRPr sz="4400" b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6477000"/>
            <a:ext cx="27432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99106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097280"/>
          </a:xfrm>
          <a:prstGeom prst="rect">
            <a:avLst/>
          </a:prstGeom>
          <a:solidFill>
            <a:srgbClr val="4E646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1093305"/>
            <a:ext cx="9144000" cy="76200"/>
          </a:xfrm>
          <a:prstGeom prst="rect">
            <a:avLst/>
          </a:prstGeom>
          <a:solidFill>
            <a:srgbClr val="992D4F"/>
          </a:solidFill>
          <a:ln w="127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7280"/>
          </a:xfrm>
          <a:prstGeom prst="rect">
            <a:avLst/>
          </a:prstGeom>
        </p:spPr>
        <p:txBody>
          <a:bodyPr anchor="ctr"/>
          <a:lstStyle>
            <a:lvl1pPr algn="ctr">
              <a:defRPr sz="4400" b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972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540000"/>
            <a:ext cx="82296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876040"/>
            <a:ext cx="82296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5212080"/>
            <a:ext cx="82296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463640" y="6477000"/>
            <a:ext cx="2212848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4540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HE Altered Background, fixed">
            <a:extLst>
              <a:ext uri="{FF2B5EF4-FFF2-40B4-BE49-F238E27FC236}">
                <a16:creationId xmlns:a16="http://schemas.microsoft.com/office/drawing/2014/main" id="{E2D8ACCF-E5FC-4FE9-9E84-B2A0A6B1E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2900" y="2095500"/>
            <a:ext cx="3886199" cy="3886199"/>
            <a:chOff x="342900" y="2095500"/>
            <a:chExt cx="3886199" cy="38861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342900" y="2095500"/>
              <a:ext cx="3886199" cy="3886199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495300" y="2362200"/>
              <a:ext cx="3429000" cy="34671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FB06C8-11A0-4E73-A5CE-7801EB09116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6688" y="6426200"/>
            <a:ext cx="8505825" cy="311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159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097280"/>
          </a:xfrm>
          <a:prstGeom prst="rect">
            <a:avLst/>
          </a:prstGeom>
          <a:solidFill>
            <a:srgbClr val="4E646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1093305"/>
            <a:ext cx="9144000" cy="76200"/>
          </a:xfrm>
          <a:prstGeom prst="rect">
            <a:avLst/>
          </a:prstGeom>
          <a:solidFill>
            <a:srgbClr val="992D4F"/>
          </a:solidFill>
          <a:ln w="127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7280"/>
          </a:xfrm>
          <a:prstGeom prst="rect">
            <a:avLst/>
          </a:prstGeom>
        </p:spPr>
        <p:txBody>
          <a:bodyPr anchor="ctr"/>
          <a:lstStyle>
            <a:lvl1pPr algn="ctr">
              <a:defRPr sz="4400" b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688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4008120"/>
            <a:ext cx="8229600" cy="23164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63640" y="6477000"/>
            <a:ext cx="2212848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63814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52559"/>
            <a:ext cx="9144000" cy="4982750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782058" y="3986784"/>
            <a:ext cx="429768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>
            <p:ph type="body" sz="quarter" idx="10"/>
          </p:nvPr>
        </p:nvSpPr>
        <p:spPr>
          <a:xfrm>
            <a:off x="777240" y="4718304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93BA5A3-DAB5-45C2-AE6D-5271B0A797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6688" y="6426200"/>
            <a:ext cx="8505825" cy="311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6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HE altered Background, fixed">
            <a:extLst>
              <a:ext uri="{FF2B5EF4-FFF2-40B4-BE49-F238E27FC236}">
                <a16:creationId xmlns:a16="http://schemas.microsoft.com/office/drawing/2014/main" id="{7A14A7A9-A9D7-4A08-A24F-4D1C1F4C2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6366"/>
            <a:ext cx="9143999" cy="4991100"/>
            <a:chOff x="0" y="1524000"/>
            <a:chExt cx="9143999" cy="49911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0" y="1524000"/>
              <a:ext cx="9143999" cy="4991100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190500" y="2019300"/>
              <a:ext cx="8496300" cy="42672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2310" y="466502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Hill, LLC.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Hill, LLC.</a:t>
            </a:r>
          </a:p>
        </p:txBody>
      </p:sp>
    </p:spTree>
    <p:extLst>
      <p:ext uri="{BB962C8B-B14F-4D97-AF65-F5344CB8AC3E}">
        <p14:creationId xmlns:p14="http://schemas.microsoft.com/office/powerpoint/2010/main" val="12338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spcBef>
                <a:spcPts val="1000"/>
              </a:spcBef>
              <a:spcAft>
                <a:spcPts val="0"/>
              </a:spcAft>
              <a:defRPr/>
            </a:lvl2pPr>
            <a:lvl3pPr>
              <a:spcBef>
                <a:spcPts val="10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Appendix Link">
            <a:extLst>
              <a:ext uri="{FF2B5EF4-FFF2-40B4-BE49-F238E27FC236}">
                <a16:creationId xmlns:a16="http://schemas.microsoft.com/office/drawing/2014/main" id="{03133A46-43F0-4734-A847-009F11688B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pos="264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spcBef>
                <a:spcPts val="1000"/>
              </a:spcBef>
              <a:spcAft>
                <a:spcPts val="0"/>
              </a:spcAft>
              <a:defRPr/>
            </a:lvl2pPr>
            <a:lvl3pPr>
              <a:spcBef>
                <a:spcPts val="10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/>
            </a:lvl1pPr>
            <a:lvl2pPr>
              <a:spcBef>
                <a:spcPts val="1000"/>
              </a:spcBef>
              <a:spcAft>
                <a:spcPts val="0"/>
              </a:spcAft>
              <a:defRPr/>
            </a:lvl2pPr>
            <a:lvl3pPr>
              <a:spcBef>
                <a:spcPts val="1000"/>
              </a:spcBef>
              <a:spcAft>
                <a:spcPts val="0"/>
              </a:spcAft>
              <a:defRPr/>
            </a:lvl3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Appendix Link">
            <a:extLst>
              <a:ext uri="{FF2B5EF4-FFF2-40B4-BE49-F238E27FC236}">
                <a16:creationId xmlns:a16="http://schemas.microsoft.com/office/drawing/2014/main" id="{DF07503B-138D-44F5-84FC-A7637F059B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/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3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57300"/>
            <a:ext cx="4076700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Appendix Link">
            <a:extLst>
              <a:ext uri="{FF2B5EF4-FFF2-40B4-BE49-F238E27FC236}">
                <a16:creationId xmlns:a16="http://schemas.microsoft.com/office/drawing/2014/main" id="{D5840A85-FE10-45F4-81E4-A52DE2319E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1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Appendix Link">
            <a:extLst>
              <a:ext uri="{FF2B5EF4-FFF2-40B4-BE49-F238E27FC236}">
                <a16:creationId xmlns:a16="http://schemas.microsoft.com/office/drawing/2014/main" id="{72A1E447-C26A-4D25-8792-9B7C6A839F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 userDrawn="1">
          <p15:clr>
            <a:srgbClr val="FBAE40"/>
          </p15:clr>
        </p15:guide>
        <p15:guide id="5" pos="386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6" y="283845"/>
            <a:ext cx="999514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9144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Add long copyright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704" r:id="rId3"/>
    <p:sldLayoutId id="2147483682" r:id="rId4"/>
    <p:sldLayoutId id="214748368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hort Copyright">
            <a:extLst>
              <a:ext uri="{FF2B5EF4-FFF2-40B4-BE49-F238E27FC236}">
                <a16:creationId xmlns:a16="http://schemas.microsoft.com/office/drawing/2014/main" id="{F7BFBE01-8512-49BF-81D6-10C5E13594C9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© McGraw Hill, LLC</a:t>
            </a:r>
          </a:p>
        </p:txBody>
      </p:sp>
    </p:spTree>
    <p:extLst>
      <p:ext uri="{BB962C8B-B14F-4D97-AF65-F5344CB8AC3E}">
        <p14:creationId xmlns:p14="http://schemas.microsoft.com/office/powerpoint/2010/main" val="8815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9" r:id="rId3"/>
    <p:sldLayoutId id="2147483695" r:id="rId4"/>
    <p:sldLayoutId id="2147483696" r:id="rId5"/>
    <p:sldLayoutId id="2147483697" r:id="rId6"/>
    <p:sldLayoutId id="214748370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92608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621792" indent="-32004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2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orient="horz" pos="3936" userDrawn="1">
          <p15:clr>
            <a:srgbClr val="F26B43"/>
          </p15:clr>
        </p15:guide>
        <p15:guide id="15" pos="984" userDrawn="1">
          <p15:clr>
            <a:srgbClr val="F26B43"/>
          </p15:clr>
        </p15:guide>
        <p15:guide id="16" pos="5376" userDrawn="1">
          <p15:clr>
            <a:srgbClr val="F26B43"/>
          </p15:clr>
        </p15:guide>
        <p15:guide id="17" pos="2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1"/>
            <a:ext cx="9144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Add long copyright line here</a:t>
            </a:r>
            <a:endParaRPr lang="en-US" dirty="0"/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5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6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>
            <a:extLst>
              <a:ext uri="{FF2B5EF4-FFF2-40B4-BE49-F238E27FC236}">
                <a16:creationId xmlns:a16="http://schemas.microsoft.com/office/drawing/2014/main" id="{BEB99B55-73FB-42B4-93ED-C5E818675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1" y="1976546"/>
            <a:ext cx="64805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24279" y="6660234"/>
            <a:ext cx="1285344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© McGraw Hill, LLC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202" y="6682314"/>
            <a:ext cx="342900" cy="143831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MGH Shape">
            <a:extLst>
              <a:ext uri="{FF2B5EF4-FFF2-40B4-BE49-F238E27FC236}">
                <a16:creationId xmlns:a16="http://schemas.microsoft.com/office/drawing/2014/main" id="{B719ECBD-8119-4217-9D58-2638FA43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22742" y="0"/>
            <a:ext cx="2521258" cy="6623843"/>
            <a:chOff x="3491346" y="0"/>
            <a:chExt cx="2508933" cy="6367263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FCAD01AC-30CD-4728-B0FD-543493B2CE5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51DD71-B849-456F-A479-25728C0B26F4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49BEA-4244-4589-91D3-1DECC6AB1E90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34622483-C344-43F3-82BE-D7AE2DFF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607380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9055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588" indent="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5544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4296" userDrawn="1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1248" userDrawn="1">
          <p15:clr>
            <a:srgbClr val="F26B43"/>
          </p15:clr>
        </p15:guide>
        <p15:guide id="11" orient="horz" pos="3984" userDrawn="1">
          <p15:clr>
            <a:srgbClr val="F26B43"/>
          </p15:clr>
        </p15:guide>
        <p15:guide id="12" orient="horz" pos="1656" userDrawn="1">
          <p15:clr>
            <a:srgbClr val="F26B43"/>
          </p15:clr>
        </p15:guide>
        <p15:guide id="13" pos="2980">
          <p15:clr>
            <a:srgbClr val="F26B43"/>
          </p15:clr>
        </p15:guide>
        <p15:guide id="14" orient="horz" pos="2260" userDrawn="1">
          <p15:clr>
            <a:srgbClr val="F26B43"/>
          </p15:clr>
        </p15:guide>
        <p15:guide id="15" pos="2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© McGraw Hill, LLC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© McGraw Hill, LLC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1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992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E612E-6BD5-45DC-99E0-8658D3CB087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6927" y="0"/>
            <a:ext cx="9334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2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4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0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5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6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21791" y="2608290"/>
            <a:ext cx="3325847" cy="1394084"/>
          </a:xfrm>
        </p:spPr>
        <p:txBody>
          <a:bodyPr anchor="t"/>
          <a:lstStyle/>
          <a:p>
            <a:r>
              <a:rPr lang="en-US" altLang="en-US" noProof="0" dirty="0"/>
              <a:t>Fundamentals of Corporate Finance, 11th Edition</a:t>
            </a:r>
            <a:endParaRPr lang="en-US" noProof="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21792" y="4224444"/>
            <a:ext cx="3035808" cy="649480"/>
          </a:xfrm>
        </p:spPr>
        <p:txBody>
          <a:bodyPr/>
          <a:lstStyle/>
          <a:p>
            <a:r>
              <a:rPr lang="en-US" altLang="en-US" noProof="0" dirty="0"/>
              <a:t>CHAPTER 5: </a:t>
            </a:r>
            <a:r>
              <a:rPr lang="en-US" altLang="en-US" dirty="0"/>
              <a:t>The Time Value Of Money</a:t>
            </a:r>
          </a:p>
        </p:txBody>
      </p:sp>
      <p:pic>
        <p:nvPicPr>
          <p:cNvPr id="2" name="Picture 1" descr="Cover page, fundamentals of corporate finance, 11 edition. By, Brealey, Myers and Marcus">
            <a:extLst>
              <a:ext uri="{FF2B5EF4-FFF2-40B4-BE49-F238E27FC236}">
                <a16:creationId xmlns:a16="http://schemas.microsoft.com/office/drawing/2014/main" id="{59479E2C-B230-4BF9-B1C6-34B28C435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363" y="1433845"/>
            <a:ext cx="3551873" cy="4788218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BDFA3B4-AF4E-480A-9543-60CA85EC80B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48126" y="6538494"/>
            <a:ext cx="9256295" cy="223214"/>
          </a:xfrm>
        </p:spPr>
        <p:txBody>
          <a:bodyPr/>
          <a:lstStyle/>
          <a:p>
            <a:pPr algn="ctr"/>
            <a:r>
              <a:rPr lang="en-US" sz="1200" b="0" i="0" noProof="0" dirty="0">
                <a:solidFill>
                  <a:srgbClr val="172B4D"/>
                </a:solidFill>
                <a:effectLst/>
              </a:rPr>
              <a:t>© McGraw Hill LLC. All rights reserved. No reproduction or distribution without the prior written consent of McGraw Hill LLC.</a:t>
            </a:r>
            <a:endParaRPr lang="en-US" sz="1200" noProof="0" dirty="0"/>
          </a:p>
        </p:txBody>
      </p:sp>
    </p:spTree>
    <p:extLst>
      <p:ext uri="{BB962C8B-B14F-4D97-AF65-F5344CB8AC3E}">
        <p14:creationId xmlns:p14="http://schemas.microsoft.com/office/powerpoint/2010/main" val="259528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676000" cy="821119"/>
          </a:xfrm>
        </p:spPr>
        <p:txBody>
          <a:bodyPr>
            <a:normAutofit/>
          </a:bodyPr>
          <a:lstStyle/>
          <a:p>
            <a:r>
              <a:rPr lang="en-US" dirty="0"/>
              <a:t>Future Values and Compound Interest </a:t>
            </a:r>
            <a:r>
              <a:rPr lang="en-US" sz="1000" b="0" dirty="0"/>
              <a:t>8</a:t>
            </a:r>
            <a:endParaRPr lang="en-US" b="0" dirty="0"/>
          </a:p>
        </p:txBody>
      </p:sp>
      <p:pic>
        <p:nvPicPr>
          <p:cNvPr id="7" name="Picture 6" descr="A graph that shows how $100 grows with 4 different interest rates (0%, 5%, 10%, and 15%) over 20 year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28" y="1252326"/>
            <a:ext cx="8395742" cy="435334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u="sng" dirty="0">
                <a:hlinkClick r:id="rId3" action="ppaction://hlinksldjump"/>
              </a:rPr>
              <a:t>Access the text alternative for these images.</a:t>
            </a:r>
            <a:endParaRPr lang="en-US" sz="12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Manhattan Island Sale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771291"/>
          </a:xfrm>
        </p:spPr>
        <p:txBody>
          <a:bodyPr>
            <a:normAutofit/>
          </a:bodyPr>
          <a:lstStyle/>
          <a:p>
            <a:r>
              <a:rPr lang="en-US" b="1" dirty="0"/>
              <a:t>Peter Minuit bought Manhattan Island for $24 in 16</a:t>
            </a:r>
            <a:r>
              <a:rPr lang="en-US" sz="100" b="1" dirty="0"/>
              <a:t> </a:t>
            </a:r>
            <a:r>
              <a:rPr lang="en-US" b="1" dirty="0"/>
              <a:t>26. Was this a good deal?</a:t>
            </a:r>
          </a:p>
          <a:p>
            <a:pPr marL="722313"/>
            <a:r>
              <a:rPr lang="en-US" dirty="0"/>
              <a:t>To answer, determine what $24 is worth in the year 2016, compounded at 8%.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357A071-3687-432F-9002-02E02BE40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035401"/>
              </p:ext>
            </p:extLst>
          </p:nvPr>
        </p:nvGraphicFramePr>
        <p:xfrm>
          <a:off x="1526525" y="3521718"/>
          <a:ext cx="5420710" cy="539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quation" r:id="rId3" imgW="2298600" imgH="228600" progId="Equation.DSMT4">
                  <p:embed/>
                </p:oleObj>
              </mc:Choice>
              <mc:Fallback>
                <p:oleObj name="Equation" r:id="rId3" imgW="229860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EB0B7A5-EEEE-4F1A-BA2B-AED9D89B21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6525" y="3521718"/>
                        <a:ext cx="5420710" cy="539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42898" y="4490476"/>
            <a:ext cx="8458201" cy="899787"/>
          </a:xfrm>
        </p:spPr>
        <p:txBody>
          <a:bodyPr>
            <a:normAutofit/>
          </a:bodyPr>
          <a:lstStyle/>
          <a:p>
            <a:r>
              <a:rPr lang="en-US" dirty="0"/>
              <a:t>Note: The value of Manhattan Island land is well below this figure…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1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Present Values </a:t>
            </a:r>
            <a:r>
              <a:rPr lang="en-US" sz="1000" b="0" dirty="0"/>
              <a:t>1</a:t>
            </a:r>
            <a:endParaRPr lang="en-US" b="0" dirty="0"/>
          </a:p>
        </p:txBody>
      </p:sp>
      <p:pic>
        <p:nvPicPr>
          <p:cNvPr id="3" name="Picture 2" descr="An image displaying present value, discount factor, and discount rat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20" y="1328891"/>
            <a:ext cx="7656842" cy="461730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u="sng" dirty="0">
                <a:hlinkClick r:id="rId3" action="ppaction://hlinksldjump"/>
              </a:rPr>
              <a:t>Access the text alternative for these images.</a:t>
            </a:r>
            <a:endParaRPr lang="en-US" sz="12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3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Present Values </a:t>
            </a:r>
            <a:r>
              <a:rPr lang="en-US" sz="1000" b="0" dirty="0"/>
              <a:t>2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" y="2159020"/>
            <a:ext cx="3346784" cy="568132"/>
          </a:xfrm>
        </p:spPr>
        <p:txBody>
          <a:bodyPr/>
          <a:lstStyle/>
          <a:p>
            <a:r>
              <a:rPr lang="en-US" dirty="0"/>
              <a:t>Present value = P</a:t>
            </a:r>
            <a:r>
              <a:rPr lang="en-US" sz="100" dirty="0"/>
              <a:t> </a:t>
            </a:r>
            <a:r>
              <a:rPr lang="en-US" dirty="0"/>
              <a:t>V.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788963"/>
              </p:ext>
            </p:extLst>
          </p:nvPr>
        </p:nvGraphicFramePr>
        <p:xfrm>
          <a:off x="2533650" y="2909888"/>
          <a:ext cx="4076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3" imgW="4076640" imgH="787320" progId="Equation.DSMT4">
                  <p:embed/>
                </p:oleObj>
              </mc:Choice>
              <mc:Fallback>
                <p:oleObj name="Equation" r:id="rId3" imgW="4076640" imgH="7873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3650" y="2909888"/>
                        <a:ext cx="4076700" cy="7874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54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 Values </a:t>
            </a:r>
            <a:r>
              <a:rPr lang="en-US" sz="1000" b="0" dirty="0"/>
              <a:t>3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54196"/>
          </a:xfrm>
        </p:spPr>
        <p:txBody>
          <a:bodyPr/>
          <a:lstStyle/>
          <a:p>
            <a:r>
              <a:rPr lang="en-US" dirty="0"/>
              <a:t>Discounted Cash Flow (D</a:t>
            </a:r>
            <a:r>
              <a:rPr lang="en-US" sz="100" dirty="0"/>
              <a:t> </a:t>
            </a:r>
            <a:r>
              <a:rPr lang="en-US" dirty="0"/>
              <a:t>C</a:t>
            </a:r>
            <a:r>
              <a:rPr lang="en-US" sz="100" dirty="0"/>
              <a:t> </a:t>
            </a:r>
            <a:r>
              <a:rPr lang="en-US" dirty="0"/>
              <a:t>F).</a:t>
            </a:r>
          </a:p>
          <a:p>
            <a:pPr lvl="1"/>
            <a:r>
              <a:rPr lang="en-US" sz="2200" dirty="0"/>
              <a:t>Method of calculating present value by discounting future cash flows.</a:t>
            </a:r>
          </a:p>
        </p:txBody>
      </p:sp>
      <p:pic>
        <p:nvPicPr>
          <p:cNvPr id="8" name="Picture 7" descr="The words 'future cash flow' point downward to the words 'present value.'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930" y="2920979"/>
            <a:ext cx="5294140" cy="31204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34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 Values </a:t>
            </a:r>
            <a:r>
              <a:rPr lang="en-US" sz="1000" b="0" dirty="0"/>
              <a:t>4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541311"/>
          </a:xfrm>
        </p:spPr>
        <p:txBody>
          <a:bodyPr/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You just bought a new computer for $3,000. The payment terms are 2 years same as cash. If you can earn 8% on your money, how much money should you set aside today to make the payment due in two years?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502955"/>
              </p:ext>
            </p:extLst>
          </p:nvPr>
        </p:nvGraphicFramePr>
        <p:xfrm>
          <a:off x="3225800" y="4287838"/>
          <a:ext cx="2755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3" imgW="2755800" imgH="787320" progId="Equation.DSMT4">
                  <p:embed/>
                </p:oleObj>
              </mc:Choice>
              <mc:Fallback>
                <p:oleObj name="Equation" r:id="rId3" imgW="275580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5800" y="4287838"/>
                        <a:ext cx="27559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1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 Values </a:t>
            </a:r>
            <a:r>
              <a:rPr lang="en-US" sz="1000" b="0" dirty="0"/>
              <a:t>5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68000"/>
          </a:xfrm>
        </p:spPr>
        <p:txBody>
          <a:bodyPr/>
          <a:lstStyle/>
          <a:p>
            <a:r>
              <a:rPr lang="en-US" dirty="0"/>
              <a:t>Discount Factor = D</a:t>
            </a:r>
            <a:r>
              <a:rPr lang="en-US" sz="100" dirty="0"/>
              <a:t> </a:t>
            </a:r>
            <a:r>
              <a:rPr lang="en-US" dirty="0"/>
              <a:t>F = P</a:t>
            </a:r>
            <a:r>
              <a:rPr lang="en-US" sz="100" dirty="0"/>
              <a:t> </a:t>
            </a:r>
            <a:r>
              <a:rPr lang="en-US" dirty="0"/>
              <a:t>V of $1.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70101"/>
              </p:ext>
            </p:extLst>
          </p:nvPr>
        </p:nvGraphicFramePr>
        <p:xfrm>
          <a:off x="3778250" y="2125663"/>
          <a:ext cx="1587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3" imgW="1587240" imgH="787320" progId="Equation.DSMT4">
                  <p:embed/>
                </p:oleObj>
              </mc:Choice>
              <mc:Fallback>
                <p:oleObj name="Equation" r:id="rId3" imgW="1587240" imgH="7873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8250" y="2125663"/>
                        <a:ext cx="1587500" cy="7874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42900" y="3296265"/>
            <a:ext cx="8458200" cy="900000"/>
          </a:xfrm>
        </p:spPr>
        <p:txBody>
          <a:bodyPr/>
          <a:lstStyle/>
          <a:p>
            <a:r>
              <a:rPr lang="en-US" dirty="0"/>
              <a:t>Discount factors can be used to compute the present value of any cash flow.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7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Present Values </a:t>
            </a:r>
            <a:r>
              <a:rPr lang="en-US" sz="1000" b="0" dirty="0"/>
              <a:t>6</a:t>
            </a:r>
            <a:endParaRPr lang="en-US" b="0" dirty="0"/>
          </a:p>
        </p:txBody>
      </p:sp>
      <p:pic>
        <p:nvPicPr>
          <p:cNvPr id="5" name="Picture 4" descr="A graph that shows the present value of a future cash flow of $100 with 4 different interest rates (0%, 5%, 10%, and 15%) over 20 year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50" y="1385562"/>
            <a:ext cx="8089485" cy="471131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u="sng" dirty="0">
                <a:hlinkClick r:id="rId3" action="ppaction://hlinksldjump"/>
              </a:rPr>
              <a:t>Access the text alternative for these images.</a:t>
            </a:r>
            <a:endParaRPr lang="en-US" sz="12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5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Statement of Cash Flows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389004"/>
            <a:ext cx="8458200" cy="840848"/>
          </a:xfrm>
        </p:spPr>
        <p:txBody>
          <a:bodyPr/>
          <a:lstStyle/>
          <a:p>
            <a:r>
              <a:rPr lang="en-US" dirty="0"/>
              <a:t>Drawing a timeline helps to calculate the present value of the payments ($8,000 now, $12,000 in two years).</a:t>
            </a:r>
          </a:p>
        </p:txBody>
      </p:sp>
      <p:pic>
        <p:nvPicPr>
          <p:cNvPr id="3" name="Picture 2" descr="A timeline calculating the present value of payments to Kangaroo Auto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67" y="2642792"/>
            <a:ext cx="7815749" cy="350550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u="sng" dirty="0">
                <a:hlinkClick r:id="rId3" action="ppaction://hlinksldjump"/>
              </a:rPr>
              <a:t>Access the text alternative for these images.</a:t>
            </a:r>
            <a:endParaRPr lang="en-US" sz="12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53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Value of Money (Applications) </a:t>
            </a:r>
            <a:r>
              <a:rPr lang="en-US" sz="1000" b="0" dirty="0"/>
              <a:t>1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P</a:t>
            </a:r>
            <a:r>
              <a:rPr lang="en-US" sz="100" dirty="0"/>
              <a:t> </a:t>
            </a:r>
            <a:r>
              <a:rPr lang="en-US" dirty="0"/>
              <a:t>V formula has many applications. Given any variables in the equation, you can solve for the remaining variable.</a:t>
            </a:r>
          </a:p>
        </p:txBody>
      </p:sp>
      <p:pic>
        <p:nvPicPr>
          <p:cNvPr id="3" name="Picture 2" descr="The PV formula and its identical equations.">
            <a:extLst>
              <a:ext uri="{FF2B5EF4-FFF2-40B4-BE49-F238E27FC236}">
                <a16:creationId xmlns:a16="http://schemas.microsoft.com/office/drawing/2014/main" id="{2EEE78F5-E733-4A23-BC5D-D10F6643E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116" y="2451899"/>
            <a:ext cx="5305425" cy="24288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D44E50-1E4B-4CED-94DC-7354985C5F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u="sng" dirty="0">
                <a:hlinkClick r:id="rId3" action="ppaction://hlinksldjump"/>
              </a:rPr>
              <a:t>Access the text alternative for these images.</a:t>
            </a:r>
            <a:endParaRPr lang="en-US" sz="12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7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Topics Covered</a:t>
            </a:r>
            <a:endParaRPr lang="en-US" sz="15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966788" indent="-966788"/>
            <a:r>
              <a:rPr lang="en-US" altLang="en-US" dirty="0"/>
              <a:t>5.1 Future Values and Compound Interest.</a:t>
            </a:r>
          </a:p>
          <a:p>
            <a:pPr marL="966788" indent="-966788"/>
            <a:r>
              <a:rPr lang="en-US" altLang="en-US" dirty="0"/>
              <a:t>5.2 Present Values.</a:t>
            </a:r>
          </a:p>
          <a:p>
            <a:pPr marL="966788" indent="-966788"/>
            <a:r>
              <a:rPr lang="en-US" altLang="en-US" dirty="0"/>
              <a:t>5.3 Multiple Cash Flows.</a:t>
            </a:r>
          </a:p>
          <a:p>
            <a:pPr marL="966788" indent="-966788"/>
            <a:r>
              <a:rPr lang="en-US" altLang="en-US" dirty="0"/>
              <a:t>5.4 Reducing the Chore of the Calculations: Part 1.</a:t>
            </a:r>
          </a:p>
          <a:p>
            <a:pPr marL="966788" indent="-966788"/>
            <a:r>
              <a:rPr lang="en-US" altLang="en-US" dirty="0"/>
              <a:t>5.5 Level Cash Flows: Perpetuities and Annuities.</a:t>
            </a:r>
          </a:p>
          <a:p>
            <a:pPr marL="966788" indent="-966788"/>
            <a:r>
              <a:rPr lang="en-US" altLang="en-US" dirty="0"/>
              <a:t>5.6 Reducing the Chore of the Calculations: Part 2.</a:t>
            </a:r>
          </a:p>
          <a:p>
            <a:pPr marL="966788" indent="-966788"/>
            <a:r>
              <a:rPr lang="en-US" altLang="en-US" dirty="0"/>
              <a:t>5.7 Effective Annual Interest Rates.</a:t>
            </a:r>
          </a:p>
          <a:p>
            <a:pPr marL="966788" indent="-966788"/>
            <a:r>
              <a:rPr lang="en-US" altLang="en-US" dirty="0"/>
              <a:t>5.8 Inflation &amp; The Time Value of Money.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65CB-9133-4A73-81D3-5B6092E37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</p:spPr>
        <p:txBody>
          <a:bodyPr/>
          <a:lstStyle/>
          <a:p>
            <a:fld id="{68151E55-6873-49E2-B8D5-2F265E6F19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02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Value of Money (Applications) </a:t>
            </a:r>
            <a:r>
              <a:rPr lang="en-US" sz="1000" b="0" dirty="0"/>
              <a:t>2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803375"/>
          </a:xfrm>
        </p:spPr>
        <p:txBody>
          <a:bodyPr/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The U.S. Treasury borrowed money for 10 years, selling each I</a:t>
            </a:r>
            <a:r>
              <a:rPr lang="en-US" sz="100" b="1" dirty="0"/>
              <a:t> </a:t>
            </a:r>
            <a:r>
              <a:rPr lang="en-US" b="1" dirty="0"/>
              <a:t>O</a:t>
            </a:r>
            <a:r>
              <a:rPr lang="en-US" sz="100" b="1" dirty="0"/>
              <a:t> </a:t>
            </a:r>
            <a:r>
              <a:rPr lang="en-US" b="1" dirty="0"/>
              <a:t>U for $777.40. What is the interest rate?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10444"/>
              </p:ext>
            </p:extLst>
          </p:nvPr>
        </p:nvGraphicFramePr>
        <p:xfrm>
          <a:off x="3086100" y="3463925"/>
          <a:ext cx="3035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Equation" r:id="rId3" imgW="3035160" imgH="787320" progId="Equation.DSMT4">
                  <p:embed/>
                </p:oleObj>
              </mc:Choice>
              <mc:Fallback>
                <p:oleObj name="Equation" r:id="rId3" imgW="3035160" imgH="7873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6100" y="3463925"/>
                        <a:ext cx="3035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C712AC0-7C82-479D-815B-3F290E0D9A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743266"/>
              </p:ext>
            </p:extLst>
          </p:nvPr>
        </p:nvGraphicFramePr>
        <p:xfrm>
          <a:off x="3659084" y="4617133"/>
          <a:ext cx="2362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Equation" r:id="rId5" imgW="2361960" imgH="279360" progId="Equation.DSMT4">
                  <p:embed/>
                </p:oleObj>
              </mc:Choice>
              <mc:Fallback>
                <p:oleObj name="Equation" r:id="rId5" imgW="2361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9084" y="4617133"/>
                        <a:ext cx="2362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67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Value of Money (Applications) </a:t>
            </a:r>
            <a:r>
              <a:rPr lang="en-US" sz="1000" b="0" dirty="0"/>
              <a:t>3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Value of Free Credit.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Implied Interest Rates.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Internal Rate of Return.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Time necessary to accumulate funds.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14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Value of Multiple Cash Flows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771291"/>
          </a:xfrm>
        </p:spPr>
        <p:txBody>
          <a:bodyPr/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You invest $1,200 in the bank now, and another $1,400 in 1 year. At 8% rate of interest, how much will you be able to spend on a computer in 2 years?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330081"/>
              </p:ext>
            </p:extLst>
          </p:nvPr>
        </p:nvGraphicFramePr>
        <p:xfrm>
          <a:off x="1421860" y="3392905"/>
          <a:ext cx="630028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00280">
                  <a:extLst>
                    <a:ext uri="{9D8B030D-6E8A-4147-A177-3AD203B41FA5}">
                      <a16:colId xmlns:a16="http://schemas.microsoft.com/office/drawing/2014/main" val="3193565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F</a:t>
                      </a:r>
                      <a:r>
                        <a:rPr lang="en-US" sz="100" b="0" i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V</a:t>
                      </a:r>
                      <a:r>
                        <a:rPr lang="en-US" sz="2800" b="0" i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1 </a:t>
                      </a:r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= $1,400 </a:t>
                      </a:r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+mj-lt"/>
                          <a:ea typeface="Cambria Math"/>
                        </a:rPr>
                        <a:t>× (</a:t>
                      </a:r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1.08) = $1,512.00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84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latin typeface="+mj-lt"/>
                        </a:rPr>
                        <a:t>  F</a:t>
                      </a:r>
                      <a:r>
                        <a:rPr lang="en-US" sz="100" i="0" dirty="0">
                          <a:latin typeface="+mj-lt"/>
                        </a:rPr>
                        <a:t> </a:t>
                      </a:r>
                      <a:r>
                        <a:rPr lang="en-US" sz="2800" b="0" i="0" dirty="0">
                          <a:latin typeface="+mj-lt"/>
                        </a:rPr>
                        <a:t>V</a:t>
                      </a:r>
                      <a:r>
                        <a:rPr lang="en-US" sz="2800" b="0" i="0" baseline="-25000" dirty="0">
                          <a:latin typeface="+mj-lt"/>
                        </a:rPr>
                        <a:t>2 </a:t>
                      </a:r>
                      <a:r>
                        <a:rPr lang="en-US" sz="2800" i="0" dirty="0">
                          <a:latin typeface="+mj-lt"/>
                        </a:rPr>
                        <a:t>= $1,</a:t>
                      </a:r>
                      <a:r>
                        <a:rPr lang="en-US" sz="2800" b="0" i="0" dirty="0">
                          <a:latin typeface="+mj-lt"/>
                        </a:rPr>
                        <a:t>2</a:t>
                      </a:r>
                      <a:r>
                        <a:rPr lang="en-US" sz="2800" i="0" dirty="0">
                          <a:latin typeface="+mj-lt"/>
                        </a:rPr>
                        <a:t>00 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latin typeface="+mn-lt"/>
                          <a:ea typeface="Cambria Math"/>
                          <a:cs typeface="+mn-cs"/>
                        </a:rPr>
                        <a:t>× </a:t>
                      </a:r>
                      <a:r>
                        <a:rPr lang="en-US" sz="2800" b="0" i="0" dirty="0">
                          <a:latin typeface="+mj-lt"/>
                        </a:rPr>
                        <a:t>(</a:t>
                      </a:r>
                      <a:r>
                        <a:rPr lang="en-US" sz="2800" i="0" dirty="0">
                          <a:latin typeface="+mj-lt"/>
                        </a:rPr>
                        <a:t>1.08 )</a:t>
                      </a:r>
                      <a:r>
                        <a:rPr lang="en-US" sz="2800" b="0" i="0" baseline="30000" dirty="0">
                          <a:latin typeface="+mj-lt"/>
                        </a:rPr>
                        <a:t>2</a:t>
                      </a:r>
                      <a:r>
                        <a:rPr lang="en-US" sz="2800" b="0" i="0" baseline="0" dirty="0">
                          <a:latin typeface="+mj-lt"/>
                        </a:rPr>
                        <a:t> </a:t>
                      </a:r>
                      <a:r>
                        <a:rPr lang="en-US" sz="2800" i="0" dirty="0">
                          <a:latin typeface="+mj-lt"/>
                        </a:rPr>
                        <a:t>= $1,</a:t>
                      </a:r>
                      <a:r>
                        <a:rPr lang="en-US" sz="2800" b="0" i="0" dirty="0">
                          <a:latin typeface="+mj-lt"/>
                        </a:rPr>
                        <a:t>399</a:t>
                      </a:r>
                      <a:r>
                        <a:rPr lang="en-US" sz="2800" i="0" dirty="0">
                          <a:latin typeface="+mj-lt"/>
                        </a:rPr>
                        <a:t>.</a:t>
                      </a:r>
                      <a:r>
                        <a:rPr lang="en-US" sz="2800" b="0" i="0" dirty="0">
                          <a:latin typeface="+mj-lt"/>
                        </a:rPr>
                        <a:t>68</a:t>
                      </a:r>
                      <a:endParaRPr lang="en-US" sz="28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39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773363" indent="0" algn="ctr"/>
                      <a:r>
                        <a:rPr lang="en-US" sz="2800" b="0" i="0" dirty="0">
                          <a:latin typeface="+mj-lt"/>
                        </a:rPr>
                        <a:t>Total F</a:t>
                      </a:r>
                      <a:r>
                        <a:rPr lang="en-US" sz="100" b="0" i="0" dirty="0">
                          <a:latin typeface="+mj-lt"/>
                        </a:rPr>
                        <a:t> </a:t>
                      </a:r>
                      <a:r>
                        <a:rPr lang="en-US" sz="2800" b="0" i="0" dirty="0">
                          <a:latin typeface="+mj-lt"/>
                        </a:rPr>
                        <a:t>V = $2,911.68</a:t>
                      </a:r>
                      <a:endParaRPr lang="en-IN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3908438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95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Present Value of Multiple Cash Flows </a:t>
            </a:r>
            <a:r>
              <a:rPr lang="en-US" sz="1000" b="0" dirty="0"/>
              <a:t>1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568133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Vs can be added together to evaluate multiple cash flows.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139173"/>
              </p:ext>
            </p:extLst>
          </p:nvPr>
        </p:nvGraphicFramePr>
        <p:xfrm>
          <a:off x="2952750" y="2066886"/>
          <a:ext cx="3238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3" imgW="3238200" imgH="787320" progId="Equation.DSMT4">
                  <p:embed/>
                </p:oleObj>
              </mc:Choice>
              <mc:Fallback>
                <p:oleObj name="Equation" r:id="rId3" imgW="323820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2750" y="2066886"/>
                        <a:ext cx="32385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Present Value of Multiple Cash Flows </a:t>
            </a:r>
            <a:r>
              <a:rPr lang="en-US" sz="1000" b="0" dirty="0"/>
              <a:t>2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8"/>
            <a:ext cx="8458200" cy="2331679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Your auto dealer gives you the choice to pay $15,500 cash now or make three payments: $8,000 immediately and $4,000 at the end of the next two years. If your cost of money is 8%, which do you prefer?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452895"/>
              </p:ext>
            </p:extLst>
          </p:nvPr>
        </p:nvGraphicFramePr>
        <p:xfrm>
          <a:off x="2463176" y="3903596"/>
          <a:ext cx="337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Equation" r:id="rId3" imgW="3377880" imgH="787320" progId="Equation.DSMT4">
                  <p:embed/>
                </p:oleObj>
              </mc:Choice>
              <mc:Fallback>
                <p:oleObj name="Equation" r:id="rId3" imgW="3377880" imgH="7873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3176" y="3903596"/>
                        <a:ext cx="3378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9A26E38-B820-4C6B-A430-274B6ED54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54199"/>
              </p:ext>
            </p:extLst>
          </p:nvPr>
        </p:nvGraphicFramePr>
        <p:xfrm>
          <a:off x="2921000" y="4883169"/>
          <a:ext cx="386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Equation" r:id="rId5" imgW="3860640" imgH="787320" progId="Equation.DSMT4">
                  <p:embed/>
                </p:oleObj>
              </mc:Choice>
              <mc:Fallback>
                <p:oleObj name="Equation" r:id="rId5" imgW="386064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1000" y="4883169"/>
                        <a:ext cx="3860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C88CD7B-F872-4231-A048-B4FEAA4990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940812"/>
              </p:ext>
            </p:extLst>
          </p:nvPr>
        </p:nvGraphicFramePr>
        <p:xfrm>
          <a:off x="2921000" y="5902845"/>
          <a:ext cx="330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name="Equation" r:id="rId7" imgW="3301920" imgH="342720" progId="Equation.DSMT4">
                  <p:embed/>
                </p:oleObj>
              </mc:Choice>
              <mc:Fallback>
                <p:oleObj name="Equation" r:id="rId7" imgW="33019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1000" y="5902845"/>
                        <a:ext cx="3302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42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Present Value of Multiple Cash Flows </a:t>
            </a:r>
            <a:r>
              <a:rPr lang="en-US" sz="1000" b="0" dirty="0"/>
              <a:t>3</a:t>
            </a:r>
            <a:endParaRPr lang="en-US" b="0" dirty="0"/>
          </a:p>
        </p:txBody>
      </p:sp>
      <p:pic>
        <p:nvPicPr>
          <p:cNvPr id="5" name="Picture 4" descr="A timeline showing how to find the present value (time 0) of a stream of cash flows using the present value formula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28" y="1514578"/>
            <a:ext cx="8395742" cy="450260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u="sng" dirty="0">
                <a:hlinkClick r:id="rId3" action="ppaction://hlinksldjump"/>
              </a:rPr>
              <a:t>Access the text alternative for these images.</a:t>
            </a:r>
            <a:endParaRPr lang="en-US" sz="12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59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Calculations: Part 1 – Spreadsheets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771290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Example.</a:t>
            </a:r>
          </a:p>
          <a:p>
            <a:pPr marL="801688"/>
            <a:r>
              <a:rPr lang="en-US" sz="2000" b="1" dirty="0"/>
              <a:t>Your auto dealer gives you the choice to pay $15,500 cash now or make three payments: $8,000 immediately and $4,000 at the end of the next two years. If your cost of money is 8%, which do you prefer?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840202" y="3332754"/>
            <a:ext cx="7485647" cy="421105"/>
          </a:xfrm>
          <a:solidFill>
            <a:srgbClr val="AC0000"/>
          </a:solidFill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Finding the Present Value of Multiple Cash Flows by Using a Spreadsheet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541754"/>
              </p:ext>
            </p:extLst>
          </p:nvPr>
        </p:nvGraphicFramePr>
        <p:xfrm>
          <a:off x="342901" y="3915755"/>
          <a:ext cx="845819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96">
                  <a:extLst>
                    <a:ext uri="{9D8B030D-6E8A-4147-A177-3AD203B41FA5}">
                      <a16:colId xmlns:a16="http://schemas.microsoft.com/office/drawing/2014/main" val="1145218435"/>
                    </a:ext>
                  </a:extLst>
                </a:gridCol>
                <a:gridCol w="1852556">
                  <a:extLst>
                    <a:ext uri="{9D8B030D-6E8A-4147-A177-3AD203B41FA5}">
                      <a16:colId xmlns:a16="http://schemas.microsoft.com/office/drawing/2014/main" val="1355302190"/>
                    </a:ext>
                  </a:extLst>
                </a:gridCol>
                <a:gridCol w="1852556">
                  <a:extLst>
                    <a:ext uri="{9D8B030D-6E8A-4147-A177-3AD203B41FA5}">
                      <a16:colId xmlns:a16="http://schemas.microsoft.com/office/drawing/2014/main" val="3529218572"/>
                    </a:ext>
                  </a:extLst>
                </a:gridCol>
                <a:gridCol w="1852556">
                  <a:extLst>
                    <a:ext uri="{9D8B030D-6E8A-4147-A177-3AD203B41FA5}">
                      <a16:colId xmlns:a16="http://schemas.microsoft.com/office/drawing/2014/main" val="1695481452"/>
                    </a:ext>
                  </a:extLst>
                </a:gridCol>
                <a:gridCol w="2514234">
                  <a:extLst>
                    <a:ext uri="{9D8B030D-6E8A-4147-A177-3AD203B41FA5}">
                      <a16:colId xmlns:a16="http://schemas.microsoft.com/office/drawing/2014/main" val="1246902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Blank</a:t>
                      </a:r>
                      <a:endParaRPr lang="en-US" sz="1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3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Time until C</a:t>
                      </a:r>
                      <a:r>
                        <a:rPr lang="en-US" sz="1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F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j-lt"/>
                        </a:rPr>
                        <a:t>Cash Flow</a:t>
                      </a:r>
                      <a:endParaRPr lang="en-US" sz="1600" b="1" u="non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j-lt"/>
                        </a:rPr>
                        <a:t>Present Value</a:t>
                      </a:r>
                      <a:endParaRPr lang="en-US" sz="1600" b="1" u="non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j-lt"/>
                        </a:rPr>
                        <a:t>Formula in Column C</a:t>
                      </a:r>
                      <a:endParaRPr lang="en-US" sz="1600" b="1" u="non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44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en-IN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8000</a:t>
                      </a: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$8,000.00</a:t>
                      </a: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=P</a:t>
                      </a:r>
                      <a:r>
                        <a:rPr lang="en-US" sz="1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V ($B$6,A2,0,−B2)</a:t>
                      </a:r>
                      <a:endParaRPr lang="en-IN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76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en-IN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4000</a:t>
                      </a: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$3,703.70</a:t>
                      </a: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=P</a:t>
                      </a:r>
                      <a:r>
                        <a:rPr lang="en-US" sz="1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V ($B$6,A3,0, −B3)</a:t>
                      </a:r>
                      <a:endParaRPr lang="en-IN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69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IN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4000</a:t>
                      </a: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$3,429.36</a:t>
                      </a: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=P</a:t>
                      </a:r>
                      <a:r>
                        <a:rPr lang="en-US" sz="1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V ($B$6,A4,0, −B4)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20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SUM: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Blank</a:t>
                      </a:r>
                      <a:endParaRPr lang="en-IN" sz="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$15,133.06</a:t>
                      </a: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=SUM(C2:C4)</a:t>
                      </a:r>
                      <a:endParaRPr lang="en-IN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605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Discount rate: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.08</a:t>
                      </a: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GB" sz="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Blank</a:t>
                      </a:r>
                      <a:endParaRPr lang="en-IN" sz="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r>
                        <a:rPr kumimoji="0" lang="en-GB" sz="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Blank</a:t>
                      </a:r>
                      <a:endParaRPr lang="en-IN" sz="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585307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25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Calculations: Part 1 – Financial Calculators </a:t>
            </a:r>
            <a:r>
              <a:rPr lang="en-US" sz="1100" b="0" dirty="0"/>
              <a:t>1</a:t>
            </a:r>
            <a:endParaRPr lang="en-US" b="0" dirty="0"/>
          </a:p>
        </p:txBody>
      </p:sp>
      <p:pic>
        <p:nvPicPr>
          <p:cNvPr id="4" name="Picture 3" descr="The illustration shows five calculator keys labeled n, i, PV, PMT, FV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0" y="1651227"/>
            <a:ext cx="8465358" cy="157687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3608388"/>
            <a:ext cx="8458200" cy="2487612"/>
          </a:xfrm>
        </p:spPr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 = number of periods.</a:t>
            </a:r>
          </a:p>
          <a:p>
            <a:r>
              <a:rPr lang="en-US" i="1" dirty="0" err="1"/>
              <a:t>i</a:t>
            </a:r>
            <a:r>
              <a:rPr lang="en-US" dirty="0"/>
              <a:t> = interest rate, expressed as a percentage (not a decimal).</a:t>
            </a:r>
          </a:p>
          <a:p>
            <a:r>
              <a:rPr lang="en-US" i="1" dirty="0"/>
              <a:t>P</a:t>
            </a:r>
            <a:r>
              <a:rPr lang="en-US" sz="100" i="1" dirty="0"/>
              <a:t> </a:t>
            </a:r>
            <a:r>
              <a:rPr lang="en-US" i="1" dirty="0"/>
              <a:t>V </a:t>
            </a:r>
            <a:r>
              <a:rPr lang="en-US" dirty="0"/>
              <a:t>= present value.</a:t>
            </a:r>
          </a:p>
          <a:p>
            <a:r>
              <a:rPr lang="en-US" i="1" dirty="0"/>
              <a:t>P</a:t>
            </a:r>
            <a:r>
              <a:rPr lang="en-US" sz="100" i="1" dirty="0"/>
              <a:t> </a:t>
            </a:r>
            <a:r>
              <a:rPr lang="en-US" i="1" dirty="0"/>
              <a:t>M</a:t>
            </a:r>
            <a:r>
              <a:rPr lang="en-US" sz="100" i="1" dirty="0"/>
              <a:t> </a:t>
            </a:r>
            <a:r>
              <a:rPr lang="en-US" i="1" dirty="0"/>
              <a:t>T </a:t>
            </a:r>
            <a:r>
              <a:rPr lang="en-US" dirty="0"/>
              <a:t>= amount of any recurring payment.</a:t>
            </a:r>
          </a:p>
          <a:p>
            <a:r>
              <a:rPr lang="en-US" i="1" dirty="0"/>
              <a:t>F</a:t>
            </a:r>
            <a:r>
              <a:rPr lang="en-US" sz="100" i="1" dirty="0"/>
              <a:t> </a:t>
            </a:r>
            <a:r>
              <a:rPr lang="en-US" i="1" dirty="0"/>
              <a:t>V </a:t>
            </a:r>
            <a:r>
              <a:rPr lang="en-US" dirty="0"/>
              <a:t>= future value.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25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Calculations: Part 1 – Financial Calculators </a:t>
            </a:r>
            <a:r>
              <a:rPr lang="en-US" sz="1100" b="0" dirty="0"/>
              <a:t>2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86280"/>
          </a:xfrm>
        </p:spPr>
        <p:txBody>
          <a:bodyPr/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What is the future value of Peter Minuit’s $24 investment if invested at 8% for 393 years?</a:t>
            </a:r>
          </a:p>
        </p:txBody>
      </p:sp>
      <p:pic>
        <p:nvPicPr>
          <p:cNvPr id="9" name="Picture 8" descr="The illustration shows the input values for the previous calculator keys. n = 393, i = 8, PV = 24, PMT = 0, FV is found using these inpu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36" y="2762831"/>
            <a:ext cx="6096528" cy="23349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5197642"/>
            <a:ext cx="8458200" cy="1050758"/>
          </a:xfrm>
        </p:spPr>
        <p:txBody>
          <a:bodyPr>
            <a:normAutofit/>
          </a:bodyPr>
          <a:lstStyle/>
          <a:p>
            <a:r>
              <a:rPr lang="en-US" sz="2000" dirty="0"/>
              <a:t>Enter each number then push the corresponding financial function key. Compute (C</a:t>
            </a:r>
            <a:r>
              <a:rPr lang="en-US" sz="100" dirty="0"/>
              <a:t> </a:t>
            </a:r>
            <a:r>
              <a:rPr lang="en-US" sz="2000" dirty="0"/>
              <a:t>P</a:t>
            </a:r>
            <a:r>
              <a:rPr lang="en-US" sz="100" dirty="0"/>
              <a:t> </a:t>
            </a:r>
            <a:r>
              <a:rPr lang="en-US" sz="2000" dirty="0"/>
              <a:t>T) F</a:t>
            </a:r>
            <a:r>
              <a:rPr lang="en-US" sz="100" dirty="0"/>
              <a:t> </a:t>
            </a:r>
            <a:r>
              <a:rPr lang="en-US" sz="2000" dirty="0"/>
              <a:t>V and you will get −$327.90 trillion. (Why is there a minus sign?).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26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Calculations: Part 1 – Financial Calculators </a:t>
            </a:r>
            <a:r>
              <a:rPr lang="en-US" sz="1100" b="0" dirty="0"/>
              <a:t>3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221400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You just bought a new computer for $3,000. The payment terms are 2 years same as cash. If you can earn 8% on your money, how much money should you set aside today in order to make the payment when due in two years?</a:t>
            </a:r>
          </a:p>
        </p:txBody>
      </p:sp>
      <p:pic>
        <p:nvPicPr>
          <p:cNvPr id="4" name="Picture 3" descr="This shows input values for the calculator keys in the previous illustration: n = 2, i=8,  PMT=0, FV=3000. PV is found using these inpu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797" y="3621505"/>
            <a:ext cx="5462489" cy="21033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5839326"/>
            <a:ext cx="8458200" cy="409074"/>
          </a:xfrm>
        </p:spPr>
        <p:txBody>
          <a:bodyPr>
            <a:normAutofit/>
          </a:bodyPr>
          <a:lstStyle/>
          <a:p>
            <a:r>
              <a:rPr lang="en-US" sz="2000" dirty="0"/>
              <a:t>Enter known variables and compute (C</a:t>
            </a:r>
            <a:r>
              <a:rPr lang="en-US" sz="100" dirty="0"/>
              <a:t> </a:t>
            </a:r>
            <a:r>
              <a:rPr lang="en-US" sz="2000" dirty="0"/>
              <a:t>P</a:t>
            </a:r>
            <a:r>
              <a:rPr lang="en-US" sz="100" dirty="0"/>
              <a:t> </a:t>
            </a:r>
            <a:r>
              <a:rPr lang="en-US" sz="2000" dirty="0"/>
              <a:t>T) P</a:t>
            </a:r>
            <a:r>
              <a:rPr lang="en-US" sz="100" dirty="0"/>
              <a:t> </a:t>
            </a:r>
            <a:r>
              <a:rPr lang="en-US" sz="2000" dirty="0"/>
              <a:t>V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−$2,572.02.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5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676000" cy="821119"/>
          </a:xfrm>
        </p:spPr>
        <p:txBody>
          <a:bodyPr>
            <a:normAutofit/>
          </a:bodyPr>
          <a:lstStyle/>
          <a:p>
            <a:r>
              <a:rPr lang="en-US" dirty="0"/>
              <a:t>Future Values and Compound Interest </a:t>
            </a:r>
            <a:r>
              <a:rPr lang="en-US" sz="1050" b="0" dirty="0"/>
              <a:t>1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273986"/>
          </a:xfrm>
        </p:spPr>
        <p:txBody>
          <a:bodyPr>
            <a:normAutofit/>
          </a:bodyPr>
          <a:lstStyle/>
          <a:p>
            <a:r>
              <a:rPr lang="en-US" dirty="0"/>
              <a:t>Future Value.</a:t>
            </a:r>
          </a:p>
          <a:p>
            <a:pPr lvl="1"/>
            <a:r>
              <a:rPr lang="en-US" sz="2200" dirty="0"/>
              <a:t>Amount to which an investment will grow after earning interest.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2772740"/>
            <a:ext cx="8458200" cy="1013197"/>
          </a:xfrm>
        </p:spPr>
        <p:txBody>
          <a:bodyPr/>
          <a:lstStyle/>
          <a:p>
            <a:r>
              <a:rPr lang="en-US" dirty="0"/>
              <a:t>Simple Interest.</a:t>
            </a:r>
          </a:p>
          <a:p>
            <a:pPr lvl="1"/>
            <a:r>
              <a:rPr lang="en-US" sz="2200" dirty="0"/>
              <a:t>Interest earned only on the original investment.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42900" y="4007980"/>
            <a:ext cx="8458200" cy="2507119"/>
          </a:xfrm>
        </p:spPr>
        <p:txBody>
          <a:bodyPr/>
          <a:lstStyle/>
          <a:p>
            <a:r>
              <a:rPr lang="en-US" dirty="0"/>
              <a:t>Compound Interest.</a:t>
            </a:r>
          </a:p>
          <a:p>
            <a:pPr lvl="1"/>
            <a:r>
              <a:rPr lang="en-US" sz="2200" dirty="0"/>
              <a:t>Interest earned on interest (and the original investment).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4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Perpetuities and Annuities </a:t>
            </a:r>
            <a:r>
              <a:rPr lang="en-US" sz="1000" b="0" dirty="0"/>
              <a:t>1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001270"/>
          </a:xfrm>
        </p:spPr>
        <p:txBody>
          <a:bodyPr/>
          <a:lstStyle/>
          <a:p>
            <a:r>
              <a:rPr lang="en-US" dirty="0"/>
              <a:t>Perpetuity.</a:t>
            </a:r>
          </a:p>
          <a:p>
            <a:pPr lvl="1"/>
            <a:r>
              <a:rPr lang="en-US" sz="2200" dirty="0"/>
              <a:t>A stream of level cash payments that never ends.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2500025"/>
            <a:ext cx="8458200" cy="3748375"/>
          </a:xfrm>
        </p:spPr>
        <p:txBody>
          <a:bodyPr/>
          <a:lstStyle/>
          <a:p>
            <a:r>
              <a:rPr lang="en-US" dirty="0"/>
              <a:t>Annuity.</a:t>
            </a:r>
          </a:p>
          <a:p>
            <a:pPr lvl="1"/>
            <a:r>
              <a:rPr lang="en-US" sz="2200" dirty="0"/>
              <a:t>Level stream of cash flows at regular intervals with a finite maturity.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43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Perpetuities and Annuities </a:t>
            </a:r>
            <a:r>
              <a:rPr lang="en-US" sz="1000" b="0" dirty="0"/>
              <a:t>2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43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V of Perpetuity Formula.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717648"/>
              </p:ext>
            </p:extLst>
          </p:nvPr>
        </p:nvGraphicFramePr>
        <p:xfrm>
          <a:off x="2086235" y="2174635"/>
          <a:ext cx="1003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3" imgW="1002960" imgH="723600" progId="Equation.DSMT4">
                  <p:embed/>
                </p:oleObj>
              </mc:Choice>
              <mc:Fallback>
                <p:oleObj name="Equation" r:id="rId3" imgW="100296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6235" y="2174635"/>
                        <a:ext cx="1003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3323666"/>
            <a:ext cx="8458200" cy="2924734"/>
          </a:xfrm>
        </p:spPr>
        <p:txBody>
          <a:bodyPr/>
          <a:lstStyle/>
          <a:p>
            <a:r>
              <a:rPr lang="en-US" i="1" dirty="0"/>
              <a:t>C</a:t>
            </a:r>
            <a:r>
              <a:rPr lang="en-US" dirty="0"/>
              <a:t> = cash payment.</a:t>
            </a:r>
          </a:p>
          <a:p>
            <a:r>
              <a:rPr lang="en-US" i="1" dirty="0"/>
              <a:t>r</a:t>
            </a:r>
            <a:r>
              <a:rPr lang="en-US" dirty="0"/>
              <a:t> = interest rate.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11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Perpetuities and Annuities </a:t>
            </a:r>
            <a:r>
              <a:rPr lang="en-US" sz="1000" b="0" dirty="0"/>
              <a:t>3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787334"/>
          </a:xfrm>
        </p:spPr>
        <p:txBody>
          <a:bodyPr>
            <a:normAutofit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In order to create an endowment, which pays $100,000 per year forever, how much money must be set aside today in the rate of interest is 10%?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063473"/>
              </p:ext>
            </p:extLst>
          </p:nvPr>
        </p:nvGraphicFramePr>
        <p:xfrm>
          <a:off x="2838450" y="3300748"/>
          <a:ext cx="3467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Equation" r:id="rId3" imgW="3466800" imgH="736560" progId="Equation.DSMT4">
                  <p:embed/>
                </p:oleObj>
              </mc:Choice>
              <mc:Fallback>
                <p:oleObj name="Equation" r:id="rId3" imgW="3466800" imgH="7365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8450" y="3300748"/>
                        <a:ext cx="34671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23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Perpetuities and Annuities </a:t>
            </a:r>
            <a:r>
              <a:rPr lang="en-US" sz="1000" b="0" dirty="0"/>
              <a:t>4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787334"/>
          </a:xfrm>
        </p:spPr>
        <p:txBody>
          <a:bodyPr>
            <a:normAutofit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If the first perpetuity payment will not be received until three years from today, how much money needs to be set aside today?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90785"/>
              </p:ext>
            </p:extLst>
          </p:nvPr>
        </p:nvGraphicFramePr>
        <p:xfrm>
          <a:off x="2857500" y="3275013"/>
          <a:ext cx="342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3" imgW="3429000" imgH="787320" progId="Equation.DSMT4">
                  <p:embed/>
                </p:oleObj>
              </mc:Choice>
              <mc:Fallback>
                <p:oleObj name="Equation" r:id="rId3" imgW="3429000" imgH="7873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7500" y="3275013"/>
                        <a:ext cx="3429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73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Perpetuities and Annuities </a:t>
            </a:r>
            <a:r>
              <a:rPr lang="en-US" sz="1000" b="0" dirty="0"/>
              <a:t>5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43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V of Annuity Formula.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076832"/>
              </p:ext>
            </p:extLst>
          </p:nvPr>
        </p:nvGraphicFramePr>
        <p:xfrm>
          <a:off x="1474241" y="2084388"/>
          <a:ext cx="2717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3" imgW="2717640" imgH="863280" progId="Equation.DSMT4">
                  <p:embed/>
                </p:oleObj>
              </mc:Choice>
              <mc:Fallback>
                <p:oleObj name="Equation" r:id="rId3" imgW="2717640" imgH="863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241" y="2084388"/>
                        <a:ext cx="27178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3323666"/>
            <a:ext cx="8458200" cy="2924734"/>
          </a:xfrm>
        </p:spPr>
        <p:txBody>
          <a:bodyPr/>
          <a:lstStyle/>
          <a:p>
            <a:r>
              <a:rPr lang="en-US" i="1" dirty="0"/>
              <a:t>C</a:t>
            </a:r>
            <a:r>
              <a:rPr lang="en-US" dirty="0"/>
              <a:t> = cash payment.</a:t>
            </a:r>
          </a:p>
          <a:p>
            <a:r>
              <a:rPr lang="en-US" i="1" dirty="0"/>
              <a:t>r</a:t>
            </a:r>
            <a:r>
              <a:rPr lang="en-US" dirty="0"/>
              <a:t> = interest rate.</a:t>
            </a:r>
          </a:p>
          <a:p>
            <a:r>
              <a:rPr lang="en-US" i="1" dirty="0"/>
              <a:t>t</a:t>
            </a:r>
            <a:r>
              <a:rPr lang="en-US" dirty="0"/>
              <a:t> = Number of years cash payment is received.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24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Perpetuities and Annuities </a:t>
            </a:r>
            <a:r>
              <a:rPr lang="en-US" sz="1000" b="0" dirty="0"/>
              <a:t>6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033353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V of Annuity Factor (P</a:t>
            </a:r>
            <a:r>
              <a:rPr lang="en-US" sz="100" dirty="0"/>
              <a:t> </a:t>
            </a:r>
            <a:r>
              <a:rPr lang="en-US" dirty="0"/>
              <a:t>V</a:t>
            </a:r>
            <a:r>
              <a:rPr lang="en-US" sz="100" dirty="0"/>
              <a:t> </a:t>
            </a:r>
            <a:r>
              <a:rPr lang="en-US" dirty="0"/>
              <a:t>A</a:t>
            </a:r>
            <a:r>
              <a:rPr lang="en-US" sz="100" dirty="0"/>
              <a:t> </a:t>
            </a:r>
            <a:r>
              <a:rPr lang="en-US" dirty="0"/>
              <a:t>F).</a:t>
            </a:r>
          </a:p>
          <a:p>
            <a:pPr lvl="1"/>
            <a:r>
              <a:rPr lang="en-US" sz="2200" dirty="0"/>
              <a:t>The present value of $1 a year for each of </a:t>
            </a:r>
            <a:r>
              <a:rPr lang="en-US" sz="2200" i="1" dirty="0"/>
              <a:t>t</a:t>
            </a:r>
            <a:r>
              <a:rPr lang="en-US" sz="2200" dirty="0"/>
              <a:t> years.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431220"/>
              </p:ext>
            </p:extLst>
          </p:nvPr>
        </p:nvGraphicFramePr>
        <p:xfrm>
          <a:off x="1365770" y="2565400"/>
          <a:ext cx="2844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tion" r:id="rId3" imgW="2844720" imgH="863280" progId="Equation.DSMT4">
                  <p:embed/>
                </p:oleObj>
              </mc:Choice>
              <mc:Fallback>
                <p:oleObj name="Equation" r:id="rId3" imgW="2844720" imgH="863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5770" y="2565400"/>
                        <a:ext cx="28448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14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Perpetuities and Annuities </a:t>
            </a:r>
            <a:r>
              <a:rPr lang="en-US" sz="1000" b="0" dirty="0"/>
              <a:t>7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140260"/>
          </a:xfrm>
        </p:spPr>
        <p:txBody>
          <a:bodyPr>
            <a:normAutofit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You are purchasing a car. You are scheduled to make 3 annual installments of $8,000 per year. Given a rate of interest of 10%, what is the price you are paying for the car (that is, what is the P</a:t>
            </a:r>
            <a:r>
              <a:rPr lang="en-US" sz="100" b="1" dirty="0"/>
              <a:t> </a:t>
            </a:r>
            <a:r>
              <a:rPr lang="en-US" b="1" dirty="0"/>
              <a:t>V)?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540693"/>
              </p:ext>
            </p:extLst>
          </p:nvPr>
        </p:nvGraphicFramePr>
        <p:xfrm>
          <a:off x="2451100" y="3749675"/>
          <a:ext cx="4229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Equation" r:id="rId3" imgW="4228920" imgH="863280" progId="Equation.DSMT4">
                  <p:embed/>
                </p:oleObj>
              </mc:Choice>
              <mc:Fallback>
                <p:oleObj name="Equation" r:id="rId3" imgW="4228920" imgH="863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1100" y="3749675"/>
                        <a:ext cx="42291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448C6E6-7C77-4D67-9911-BDA4C7C2A7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130863"/>
              </p:ext>
            </p:extLst>
          </p:nvPr>
        </p:nvGraphicFramePr>
        <p:xfrm>
          <a:off x="2451100" y="4978400"/>
          <a:ext cx="210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Equation" r:id="rId5" imgW="2108160" imgH="342720" progId="Equation.DSMT4">
                  <p:embed/>
                </p:oleObj>
              </mc:Choice>
              <mc:Fallback>
                <p:oleObj name="Equation" r:id="rId5" imgW="21081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1100" y="4978400"/>
                        <a:ext cx="2108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43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Perpetuities and Annuities </a:t>
            </a:r>
            <a:r>
              <a:rPr lang="en-US" sz="1000" b="0" dirty="0"/>
              <a:t>8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389004"/>
            <a:ext cx="8458200" cy="1610870"/>
          </a:xfrm>
        </p:spPr>
        <p:txBody>
          <a:bodyPr>
            <a:normAutofit lnSpcReduction="10000"/>
          </a:bodyPr>
          <a:lstStyle/>
          <a:p>
            <a:r>
              <a:rPr lang="en-US" sz="2000" b="1" u="sng" dirty="0"/>
              <a:t>Example.</a:t>
            </a:r>
          </a:p>
          <a:p>
            <a:pPr marL="801688"/>
            <a:r>
              <a:rPr lang="en-US" sz="2000" b="1" dirty="0"/>
              <a:t>You are purchasing a car. You are scheduled to make 3 annual installments of $8,000 per year. Given a rate of interest of 10%, what is the price you are paying for the car (that is what is the P</a:t>
            </a:r>
            <a:r>
              <a:rPr lang="en-US" sz="100" b="1" dirty="0"/>
              <a:t> </a:t>
            </a:r>
            <a:r>
              <a:rPr lang="en-US" sz="2000" b="1" dirty="0"/>
              <a:t>V)?</a:t>
            </a:r>
          </a:p>
        </p:txBody>
      </p:sp>
      <p:pic>
        <p:nvPicPr>
          <p:cNvPr id="4" name="Picture 3" descr="A timeline illustrating how to find the value of an annuity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902" y="3162026"/>
            <a:ext cx="6328196" cy="29872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u="sng" dirty="0">
                <a:hlinkClick r:id="rId3" action="ppaction://hlinksldjump"/>
              </a:rPr>
              <a:t>Access the text alternative for these images.</a:t>
            </a:r>
            <a:endParaRPr lang="en-US" sz="12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2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Perpetuities and Annuities </a:t>
            </a:r>
            <a:r>
              <a:rPr lang="en-US" sz="1000" b="0" dirty="0"/>
              <a:t>9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389004"/>
            <a:ext cx="8458200" cy="3279250"/>
          </a:xfrm>
        </p:spPr>
        <p:txBody>
          <a:bodyPr>
            <a:normAutofit/>
          </a:bodyPr>
          <a:lstStyle/>
          <a:p>
            <a:r>
              <a:rPr lang="en-US" dirty="0"/>
              <a:t>Applications.</a:t>
            </a:r>
          </a:p>
          <a:p>
            <a:pPr lvl="1"/>
            <a:r>
              <a:rPr lang="en-US" sz="2200" dirty="0"/>
              <a:t>Value of payments.</a:t>
            </a:r>
          </a:p>
          <a:p>
            <a:pPr lvl="1"/>
            <a:r>
              <a:rPr lang="en-US" sz="2200" dirty="0"/>
              <a:t>Implied interest rate for an annuity.</a:t>
            </a:r>
          </a:p>
          <a:p>
            <a:pPr lvl="1"/>
            <a:r>
              <a:rPr lang="en-US" sz="2200" dirty="0"/>
              <a:t>Calculation of periodic payments.</a:t>
            </a:r>
          </a:p>
          <a:p>
            <a:pPr lvl="2"/>
            <a:r>
              <a:rPr lang="en-US" sz="2000" dirty="0"/>
              <a:t>Mortgage payment.</a:t>
            </a:r>
          </a:p>
          <a:p>
            <a:pPr lvl="2"/>
            <a:r>
              <a:rPr lang="en-US" sz="2000" dirty="0"/>
              <a:t>Annual income from an investment payout.</a:t>
            </a:r>
          </a:p>
          <a:p>
            <a:pPr lvl="2"/>
            <a:r>
              <a:rPr lang="en-US" sz="2000" dirty="0"/>
              <a:t>Future Value of annual payments.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282154"/>
              </p:ext>
            </p:extLst>
          </p:nvPr>
        </p:nvGraphicFramePr>
        <p:xfrm>
          <a:off x="2984500" y="5019675"/>
          <a:ext cx="3175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3" imgW="3174840" imgH="444240" progId="Equation.DSMT4">
                  <p:embed/>
                </p:oleObj>
              </mc:Choice>
              <mc:Fallback>
                <p:oleObj name="Equation" r:id="rId3" imgW="3174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4500" y="5019675"/>
                        <a:ext cx="3175000" cy="4445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38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Perpetuities and Annuities </a:t>
            </a:r>
            <a:r>
              <a:rPr lang="en-US" sz="1000" b="0" dirty="0"/>
              <a:t>10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723165"/>
          </a:xfrm>
        </p:spPr>
        <p:txBody>
          <a:bodyPr>
            <a:normAutofit/>
          </a:bodyPr>
          <a:lstStyle/>
          <a:p>
            <a:r>
              <a:rPr lang="en-US" b="1" u="sng" dirty="0"/>
              <a:t>Example — Future value of annual payments.</a:t>
            </a:r>
          </a:p>
          <a:p>
            <a:pPr marL="801688"/>
            <a:r>
              <a:rPr lang="en-US" b="1" dirty="0"/>
              <a:t>You plan to save $3,000 every year for 4 years. Given an 8% rate of interest, what will be the F</a:t>
            </a:r>
            <a:r>
              <a:rPr lang="en-US" sz="100" b="1" dirty="0"/>
              <a:t> </a:t>
            </a:r>
            <a:r>
              <a:rPr lang="en-US" b="1" dirty="0"/>
              <a:t>V of your account?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929154"/>
              </p:ext>
            </p:extLst>
          </p:nvPr>
        </p:nvGraphicFramePr>
        <p:xfrm>
          <a:off x="2527300" y="3259723"/>
          <a:ext cx="408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5" name="Equation" r:id="rId3" imgW="4089240" imgH="863280" progId="Equation.DSMT4">
                  <p:embed/>
                </p:oleObj>
              </mc:Choice>
              <mc:Fallback>
                <p:oleObj name="Equation" r:id="rId3" imgW="4089240" imgH="863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7300" y="3259723"/>
                        <a:ext cx="40894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1431E60-ECDD-48E6-916E-0C4408394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246660"/>
              </p:ext>
            </p:extLst>
          </p:nvPr>
        </p:nvGraphicFramePr>
        <p:xfrm>
          <a:off x="2527300" y="4250824"/>
          <a:ext cx="1587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Equation" r:id="rId5" imgW="1587240" imgH="342720" progId="Equation.DSMT4">
                  <p:embed/>
                </p:oleObj>
              </mc:Choice>
              <mc:Fallback>
                <p:oleObj name="Equation" r:id="rId5" imgW="15872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7300" y="4250824"/>
                        <a:ext cx="1587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DE284B2-3056-4872-A08C-F06BB03A7A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425671"/>
              </p:ext>
            </p:extLst>
          </p:nvPr>
        </p:nvGraphicFramePr>
        <p:xfrm>
          <a:off x="2527300" y="4841146"/>
          <a:ext cx="3949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7" name="Equation" r:id="rId7" imgW="3949560" imgH="406080" progId="Equation.DSMT4">
                  <p:embed/>
                </p:oleObj>
              </mc:Choice>
              <mc:Fallback>
                <p:oleObj name="Equation" r:id="rId7" imgW="39495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27300" y="4841146"/>
                        <a:ext cx="3949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2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676000" cy="821119"/>
          </a:xfrm>
        </p:spPr>
        <p:txBody>
          <a:bodyPr>
            <a:normAutofit/>
          </a:bodyPr>
          <a:lstStyle/>
          <a:p>
            <a:r>
              <a:rPr lang="en-US" dirty="0"/>
              <a:t>Future Values and Compound Interest </a:t>
            </a:r>
            <a:r>
              <a:rPr lang="en-US" sz="1000" b="0" dirty="0"/>
              <a:t>2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86280"/>
          </a:xfrm>
        </p:spPr>
        <p:txBody>
          <a:bodyPr/>
          <a:lstStyle/>
          <a:p>
            <a:r>
              <a:rPr lang="en-US" b="1" u="sng" dirty="0"/>
              <a:t>Example — Simple Interest.</a:t>
            </a:r>
          </a:p>
          <a:p>
            <a:pPr marL="546100"/>
            <a:r>
              <a:rPr lang="en-US" b="1" dirty="0"/>
              <a:t>Interest earned at a rate of 6% for five years on a principal balance of $100.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577641" y="3077400"/>
            <a:ext cx="5988718" cy="504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Interest earned per year = 100 × .06 = $6.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29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Perpetuities and Annuities </a:t>
            </a:r>
            <a:r>
              <a:rPr lang="en-US" sz="1000" b="0" dirty="0"/>
              <a:t>11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152291"/>
          </a:xfrm>
        </p:spPr>
        <p:txBody>
          <a:bodyPr>
            <a:normAutofit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You are purchasing a home and are scheduled to make 30 annual installments of $10,000 per year. Given an interest rate of 5%, what is the price you are paying for the house (that is, P</a:t>
            </a:r>
            <a:r>
              <a:rPr lang="en-US" sz="100" b="1" dirty="0"/>
              <a:t> </a:t>
            </a:r>
            <a:r>
              <a:rPr lang="en-US" b="1" dirty="0"/>
              <a:t>V)?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720055"/>
              </p:ext>
            </p:extLst>
          </p:nvPr>
        </p:nvGraphicFramePr>
        <p:xfrm>
          <a:off x="2438400" y="3763963"/>
          <a:ext cx="426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6" name="Equation" r:id="rId3" imgW="4267080" imgH="863280" progId="Equation.DSMT4">
                  <p:embed/>
                </p:oleObj>
              </mc:Choice>
              <mc:Fallback>
                <p:oleObj name="Equation" r:id="rId3" imgW="4267080" imgH="863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3763963"/>
                        <a:ext cx="4267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7287A3A-790E-4471-9CBE-B1002D82A6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628424"/>
              </p:ext>
            </p:extLst>
          </p:nvPr>
        </p:nvGraphicFramePr>
        <p:xfrm>
          <a:off x="2438400" y="4964113"/>
          <a:ext cx="2235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7" name="Equation" r:id="rId5" imgW="2234880" imgH="342720" progId="Equation.DSMT4">
                  <p:embed/>
                </p:oleObj>
              </mc:Choice>
              <mc:Fallback>
                <p:oleObj name="Equation" r:id="rId5" imgW="22348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4964113"/>
                        <a:ext cx="2235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920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460000" cy="821119"/>
          </a:xfrm>
        </p:spPr>
        <p:txBody>
          <a:bodyPr>
            <a:normAutofit/>
          </a:bodyPr>
          <a:lstStyle/>
          <a:p>
            <a:r>
              <a:rPr lang="en-US" dirty="0"/>
              <a:t>Perpetuities and Annuities </a:t>
            </a:r>
            <a:r>
              <a:rPr lang="en-US" sz="1000" b="0" dirty="0"/>
              <a:t>12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152291"/>
          </a:xfrm>
        </p:spPr>
        <p:txBody>
          <a:bodyPr>
            <a:normAutofit/>
          </a:bodyPr>
          <a:lstStyle/>
          <a:p>
            <a:r>
              <a:rPr lang="en-US" b="1" u="sng" dirty="0"/>
              <a:t>Example— Future value of annual payments.</a:t>
            </a:r>
          </a:p>
          <a:p>
            <a:pPr marL="801688"/>
            <a:r>
              <a:rPr lang="en-US" b="1" dirty="0"/>
              <a:t>You plan to save for 50 years and then retire. Given a 10% rate of interest, if you desire to have $500,000 at retirement, how much must you save each year?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162955"/>
              </p:ext>
            </p:extLst>
          </p:nvPr>
        </p:nvGraphicFramePr>
        <p:xfrm>
          <a:off x="1170305" y="3712685"/>
          <a:ext cx="6803390" cy="949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name="Equation" r:id="rId3" imgW="6184800" imgH="863280" progId="Equation.DSMT4">
                  <p:embed/>
                </p:oleObj>
              </mc:Choice>
              <mc:Fallback>
                <p:oleObj name="Equation" r:id="rId3" imgW="6184800" imgH="863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0305" y="3712685"/>
                        <a:ext cx="6803390" cy="949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3B268E0-8F39-49C2-9CC4-4E23F1A9D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163424"/>
              </p:ext>
            </p:extLst>
          </p:nvPr>
        </p:nvGraphicFramePr>
        <p:xfrm>
          <a:off x="1170305" y="5197372"/>
          <a:ext cx="325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9" name="Equation" r:id="rId5" imgW="3251160" imgH="355320" progId="Equation.DSMT4">
                  <p:embed/>
                </p:oleObj>
              </mc:Choice>
              <mc:Fallback>
                <p:oleObj name="Equation" r:id="rId5" imgW="32511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0305" y="5197372"/>
                        <a:ext cx="3251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45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Annuities Due </a:t>
            </a:r>
            <a:r>
              <a:rPr lang="en-US" sz="1000" b="0" dirty="0"/>
              <a:t>1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001269"/>
          </a:xfrm>
        </p:spPr>
        <p:txBody>
          <a:bodyPr>
            <a:normAutofit/>
          </a:bodyPr>
          <a:lstStyle/>
          <a:p>
            <a:r>
              <a:rPr lang="en-US" dirty="0"/>
              <a:t>Annuity Due.</a:t>
            </a:r>
          </a:p>
          <a:p>
            <a:pPr lvl="1"/>
            <a:r>
              <a:rPr lang="en-US" sz="2200" dirty="0"/>
              <a:t>Level stream of cash flows starting immediately.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2500024"/>
            <a:ext cx="8458200" cy="468000"/>
          </a:xfrm>
        </p:spPr>
        <p:txBody>
          <a:bodyPr/>
          <a:lstStyle/>
          <a:p>
            <a:r>
              <a:rPr lang="en-US" dirty="0"/>
              <a:t>How does it differ from an ordinary annuity?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42900" y="3190069"/>
            <a:ext cx="8458200" cy="468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V </a:t>
            </a:r>
            <a:r>
              <a:rPr lang="en-US" baseline="-25000" dirty="0"/>
              <a:t>Annuity Due </a:t>
            </a:r>
            <a:r>
              <a:rPr lang="en-US" dirty="0"/>
              <a:t>= P</a:t>
            </a:r>
            <a:r>
              <a:rPr lang="en-US" sz="100" dirty="0"/>
              <a:t> </a:t>
            </a:r>
            <a:r>
              <a:rPr lang="en-US" dirty="0"/>
              <a:t>V </a:t>
            </a:r>
            <a:r>
              <a:rPr lang="en-US" baseline="-25000" dirty="0"/>
              <a:t>Annuity</a:t>
            </a:r>
            <a:r>
              <a:rPr lang="en-US" dirty="0"/>
              <a:t> × (1 + </a:t>
            </a:r>
            <a:r>
              <a:rPr lang="en-US" i="1" dirty="0"/>
              <a:t>r</a:t>
            </a:r>
            <a:r>
              <a:rPr lang="en-US" dirty="0"/>
              <a:t>).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342900" y="3880114"/>
            <a:ext cx="8458200" cy="468000"/>
          </a:xfrm>
        </p:spPr>
        <p:txBody>
          <a:bodyPr/>
          <a:lstStyle/>
          <a:p>
            <a:r>
              <a:rPr lang="en-US" dirty="0"/>
              <a:t>How does the future value differ from an ordinary annuity?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342900" y="4570159"/>
            <a:ext cx="8458200" cy="468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F</a:t>
            </a:r>
            <a:r>
              <a:rPr lang="en-US" sz="100" dirty="0"/>
              <a:t> </a:t>
            </a:r>
            <a:r>
              <a:rPr lang="en-US" dirty="0"/>
              <a:t>V </a:t>
            </a:r>
            <a:r>
              <a:rPr lang="en-US" baseline="-25000" dirty="0"/>
              <a:t>Annuity Due </a:t>
            </a:r>
            <a:r>
              <a:rPr lang="en-US" dirty="0"/>
              <a:t>= F</a:t>
            </a:r>
            <a:r>
              <a:rPr lang="en-US" sz="100" dirty="0"/>
              <a:t> </a:t>
            </a:r>
            <a:r>
              <a:rPr lang="en-US" dirty="0"/>
              <a:t>V </a:t>
            </a:r>
            <a:r>
              <a:rPr lang="en-US" baseline="-25000" dirty="0"/>
              <a:t>Annuity</a:t>
            </a:r>
            <a:r>
              <a:rPr lang="en-US" dirty="0"/>
              <a:t> × (1 + </a:t>
            </a:r>
            <a:r>
              <a:rPr lang="en-US" i="1" dirty="0"/>
              <a:t>r</a:t>
            </a:r>
            <a:r>
              <a:rPr lang="en-US" dirty="0"/>
              <a:t>).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58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Annuities Due </a:t>
            </a:r>
            <a:r>
              <a:rPr lang="en-US" sz="1000" b="0" dirty="0"/>
              <a:t>2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578785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Example.</a:t>
            </a:r>
          </a:p>
          <a:p>
            <a:pPr marL="811213"/>
            <a:r>
              <a:rPr lang="en-US" b="1" dirty="0"/>
              <a:t>Suppose you invest $429.59 annually at the beginning of each year at 10% interest. After 50 years, how much would your investment be worth?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342900" y="3238665"/>
            <a:ext cx="8458200" cy="468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F</a:t>
            </a:r>
            <a:r>
              <a:rPr lang="en-US" sz="100" dirty="0"/>
              <a:t> </a:t>
            </a:r>
            <a:r>
              <a:rPr lang="en-US" dirty="0"/>
              <a:t>V </a:t>
            </a:r>
            <a:r>
              <a:rPr lang="en-US" baseline="-25000" dirty="0"/>
              <a:t>AD </a:t>
            </a:r>
            <a:r>
              <a:rPr lang="en-US" dirty="0"/>
              <a:t>= F</a:t>
            </a:r>
            <a:r>
              <a:rPr lang="en-US" sz="100" dirty="0"/>
              <a:t> </a:t>
            </a:r>
            <a:r>
              <a:rPr lang="en-US" dirty="0"/>
              <a:t>V </a:t>
            </a:r>
            <a:r>
              <a:rPr lang="en-US" baseline="-25000" dirty="0"/>
              <a:t>Annuity</a:t>
            </a:r>
            <a:r>
              <a:rPr lang="en-US" dirty="0"/>
              <a:t> × (1 + </a:t>
            </a:r>
            <a:r>
              <a:rPr lang="en-US" i="1" dirty="0"/>
              <a:t>r</a:t>
            </a:r>
            <a:r>
              <a:rPr lang="en-US" dirty="0"/>
              <a:t>).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317139"/>
              </p:ext>
            </p:extLst>
          </p:nvPr>
        </p:nvGraphicFramePr>
        <p:xfrm>
          <a:off x="1047750" y="4343400"/>
          <a:ext cx="7048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" name="Equation" r:id="rId3" imgW="7048440" imgH="863280" progId="Equation.DSMT4">
                  <p:embed/>
                </p:oleObj>
              </mc:Choice>
              <mc:Fallback>
                <p:oleObj name="Equation" r:id="rId3" imgW="7048440" imgH="863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7750" y="4343400"/>
                        <a:ext cx="70485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932F462-BEFE-48D5-A990-B53A24B9B5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16544"/>
              </p:ext>
            </p:extLst>
          </p:nvPr>
        </p:nvGraphicFramePr>
        <p:xfrm>
          <a:off x="2295187" y="5672285"/>
          <a:ext cx="1435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Equation" r:id="rId5" imgW="1434960" imgH="342720" progId="Equation.DSMT4">
                  <p:embed/>
                </p:oleObj>
              </mc:Choice>
              <mc:Fallback>
                <p:oleObj name="Equation" r:id="rId5" imgW="14349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95187" y="5672285"/>
                        <a:ext cx="1435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77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Calculations: Part 2 – Financial Calculators </a:t>
            </a:r>
            <a:r>
              <a:rPr lang="en-US" sz="1100" b="0" dirty="0"/>
              <a:t>1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8628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You are purchasing a car with 3 annual installments of $8,000 per year. At 10% interest, what is the price of the car (that is, P</a:t>
            </a:r>
            <a:r>
              <a:rPr lang="en-US" sz="100" b="1" dirty="0"/>
              <a:t> </a:t>
            </a:r>
            <a:r>
              <a:rPr lang="en-US" b="1" dirty="0"/>
              <a:t>V)?</a:t>
            </a:r>
          </a:p>
        </p:txBody>
      </p:sp>
      <p:pic>
        <p:nvPicPr>
          <p:cNvPr id="4" name="Picture 3" descr="This shows the input values for the calculator keys: n = 3, i=10, PMT=–8000, FV=0. PV is found using these inpu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78" y="2809825"/>
            <a:ext cx="6450127" cy="24690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5406190"/>
            <a:ext cx="8458200" cy="770022"/>
          </a:xfrm>
        </p:spPr>
        <p:txBody>
          <a:bodyPr>
            <a:noAutofit/>
          </a:bodyPr>
          <a:lstStyle/>
          <a:p>
            <a:r>
              <a:rPr lang="en-US" sz="2200" dirty="0"/>
              <a:t>To get the final answer, compute (C</a:t>
            </a:r>
            <a:r>
              <a:rPr lang="en-US" sz="100" dirty="0"/>
              <a:t> </a:t>
            </a:r>
            <a:r>
              <a:rPr lang="en-US" sz="2200" dirty="0"/>
              <a:t>P</a:t>
            </a:r>
            <a:r>
              <a:rPr lang="en-US" sz="100" dirty="0"/>
              <a:t> </a:t>
            </a:r>
            <a:r>
              <a:rPr lang="en-US" sz="2200" dirty="0"/>
              <a:t>T) P</a:t>
            </a:r>
            <a:r>
              <a:rPr lang="en-US" sz="100" dirty="0"/>
              <a:t> </a:t>
            </a:r>
            <a:r>
              <a:rPr lang="en-US" sz="2200" dirty="0"/>
              <a:t>V and you will get −$19,894.82.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45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Calculations: Part 2 – Financial Calculators </a:t>
            </a:r>
            <a:r>
              <a:rPr lang="en-US" sz="1100" b="0" dirty="0"/>
              <a:t>2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8628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You are taking out a mortgage for $100,000. You will pay it back over 30 years paying 1% per month. What is your monthly payment?</a:t>
            </a:r>
          </a:p>
        </p:txBody>
      </p:sp>
      <p:pic>
        <p:nvPicPr>
          <p:cNvPr id="7" name="Picture 6" descr="This shows the input values for the calculator keys: n=360, i=1, PV=100000, FV=0. PMT is found using these inpu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288" y="2862549"/>
            <a:ext cx="6279424" cy="23776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5406190"/>
            <a:ext cx="8458200" cy="522662"/>
          </a:xfrm>
        </p:spPr>
        <p:txBody>
          <a:bodyPr>
            <a:noAutofit/>
          </a:bodyPr>
          <a:lstStyle/>
          <a:p>
            <a:r>
              <a:rPr lang="en-US" sz="2200" dirty="0"/>
              <a:t>Compute (C</a:t>
            </a:r>
            <a:r>
              <a:rPr lang="en-US" sz="100" dirty="0"/>
              <a:t> </a:t>
            </a:r>
            <a:r>
              <a:rPr lang="en-US" sz="2200" dirty="0"/>
              <a:t>P</a:t>
            </a:r>
            <a:r>
              <a:rPr lang="en-US" sz="100" dirty="0"/>
              <a:t> </a:t>
            </a:r>
            <a:r>
              <a:rPr lang="en-US" sz="2200" dirty="0"/>
              <a:t>T) P</a:t>
            </a:r>
            <a:r>
              <a:rPr lang="en-US" sz="100" dirty="0"/>
              <a:t> </a:t>
            </a:r>
            <a:r>
              <a:rPr lang="en-US" sz="2200" dirty="0"/>
              <a:t>M</a:t>
            </a:r>
            <a:r>
              <a:rPr lang="en-US" sz="100" dirty="0"/>
              <a:t> </a:t>
            </a:r>
            <a:r>
              <a:rPr lang="en-US" sz="2200" dirty="0"/>
              <a:t>T to get −$1,028.61.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94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Interest Rates </a:t>
            </a:r>
            <a:r>
              <a:rPr lang="en-US" sz="1000" b="0" dirty="0"/>
              <a:t>1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001270"/>
          </a:xfrm>
        </p:spPr>
        <p:txBody>
          <a:bodyPr>
            <a:normAutofit/>
          </a:bodyPr>
          <a:lstStyle/>
          <a:p>
            <a:r>
              <a:rPr lang="en-US" dirty="0"/>
              <a:t>Effective Annual Interest Rate.</a:t>
            </a:r>
          </a:p>
          <a:p>
            <a:pPr lvl="1"/>
            <a:r>
              <a:rPr lang="en-US" sz="2200" dirty="0"/>
              <a:t>Interest rate that is annualized using compound interest.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2500025"/>
            <a:ext cx="8458200" cy="3748375"/>
          </a:xfrm>
        </p:spPr>
        <p:txBody>
          <a:bodyPr/>
          <a:lstStyle/>
          <a:p>
            <a:r>
              <a:rPr lang="en-US" dirty="0"/>
              <a:t>Annual Percentage Rate.</a:t>
            </a:r>
          </a:p>
          <a:p>
            <a:pPr lvl="1"/>
            <a:r>
              <a:rPr lang="en-US" sz="2200" dirty="0"/>
              <a:t>Interest rate that is annualized using simple interest.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099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Interest Rates </a:t>
            </a:r>
            <a:r>
              <a:rPr lang="en-US" sz="1000" b="0" dirty="0"/>
              <a:t>2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507845"/>
          </a:xfrm>
        </p:spPr>
        <p:txBody>
          <a:bodyPr>
            <a:normAutofit/>
          </a:bodyPr>
          <a:lstStyle/>
          <a:p>
            <a:r>
              <a:rPr lang="en-US" dirty="0"/>
              <a:t>Annual Percentage Rate (A</a:t>
            </a:r>
            <a:r>
              <a:rPr lang="en-US" sz="100" dirty="0"/>
              <a:t> </a:t>
            </a:r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R).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95B8D85-2475-4FE8-94C4-4D71DE4C2E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97828"/>
              </p:ext>
            </p:extLst>
          </p:nvPr>
        </p:nvGraphicFramePr>
        <p:xfrm>
          <a:off x="2549652" y="2348080"/>
          <a:ext cx="2305838" cy="389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Equation" r:id="rId3" imgW="977760" imgH="164880" progId="Equation.DSMT4">
                  <p:embed/>
                </p:oleObj>
              </mc:Choice>
              <mc:Fallback>
                <p:oleObj name="Equation" r:id="rId3" imgW="9777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9652" y="2348080"/>
                        <a:ext cx="2305838" cy="389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42900" y="3190069"/>
            <a:ext cx="8458200" cy="468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Effective Annual Interest Rate (E</a:t>
            </a:r>
            <a:r>
              <a:rPr lang="en-US" sz="100" dirty="0"/>
              <a:t> </a:t>
            </a:r>
            <a:r>
              <a:rPr lang="en-US" dirty="0"/>
              <a:t>A</a:t>
            </a:r>
            <a:r>
              <a:rPr lang="en-US" sz="100" dirty="0"/>
              <a:t> </a:t>
            </a:r>
            <a:r>
              <a:rPr lang="en-US" dirty="0"/>
              <a:t>R).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1A9B1F1-D7EC-4E47-9F1C-A9BD40FE9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176411"/>
              </p:ext>
            </p:extLst>
          </p:nvPr>
        </p:nvGraphicFramePr>
        <p:xfrm>
          <a:off x="2672554" y="3835373"/>
          <a:ext cx="2749581" cy="49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Equation" r:id="rId5" imgW="1282680" imgH="228600" progId="Equation.DSMT4">
                  <p:embed/>
                </p:oleObj>
              </mc:Choice>
              <mc:Fallback>
                <p:oleObj name="Equation" r:id="rId5" imgW="1282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2554" y="3835373"/>
                        <a:ext cx="2749581" cy="49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342900" y="4570158"/>
            <a:ext cx="5338372" cy="723283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b="1" dirty="0"/>
              <a:t>Where- M</a:t>
            </a:r>
            <a:r>
              <a:rPr lang="en-US" sz="100" b="1" dirty="0"/>
              <a:t> </a:t>
            </a:r>
            <a:r>
              <a:rPr lang="en-US" b="1" dirty="0"/>
              <a:t>R = monthly interest rate.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154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Interest Rates </a:t>
            </a:r>
            <a:r>
              <a:rPr lang="en-US" sz="1000" b="0" dirty="0"/>
              <a:t>3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407496"/>
          </a:xfrm>
        </p:spPr>
        <p:txBody>
          <a:bodyPr>
            <a:normAutofit/>
          </a:bodyPr>
          <a:lstStyle/>
          <a:p>
            <a:r>
              <a:rPr lang="en-US" b="1" u="sng" dirty="0"/>
              <a:t>Example.</a:t>
            </a:r>
          </a:p>
          <a:p>
            <a:r>
              <a:rPr lang="en-US" b="1" dirty="0"/>
              <a:t>Given a monthly rate of 1%, what is the Effective Annual Rate(E</a:t>
            </a:r>
            <a:r>
              <a:rPr lang="en-US" sz="100" b="1" dirty="0"/>
              <a:t> </a:t>
            </a:r>
            <a:r>
              <a:rPr lang="en-US" b="1" dirty="0"/>
              <a:t>A</a:t>
            </a:r>
            <a:r>
              <a:rPr lang="en-US" sz="100" b="1" dirty="0"/>
              <a:t> </a:t>
            </a:r>
            <a:r>
              <a:rPr lang="en-US" b="1" dirty="0"/>
              <a:t>R)? What is the Annual Percentage Rate (A</a:t>
            </a:r>
            <a:r>
              <a:rPr lang="en-US" sz="100" b="1" dirty="0"/>
              <a:t> </a:t>
            </a:r>
            <a:r>
              <a:rPr lang="en-US" b="1" dirty="0"/>
              <a:t>P</a:t>
            </a:r>
            <a:r>
              <a:rPr lang="en-US" sz="100" b="1" dirty="0"/>
              <a:t> </a:t>
            </a:r>
            <a:r>
              <a:rPr lang="en-US" b="1" dirty="0"/>
              <a:t>R)?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8365135-8AE8-4EF7-8F42-CCA5BE555A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126889"/>
              </p:ext>
            </p:extLst>
          </p:nvPr>
        </p:nvGraphicFramePr>
        <p:xfrm>
          <a:off x="931412" y="3051333"/>
          <a:ext cx="5172479" cy="49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Equation" r:id="rId3" imgW="2412720" imgH="228600" progId="Equation.DSMT4">
                  <p:embed/>
                </p:oleObj>
              </mc:Choice>
              <mc:Fallback>
                <p:oleObj name="Equation" r:id="rId3" imgW="2412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1412" y="3051333"/>
                        <a:ext cx="5172479" cy="49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B78782F-CE9E-4753-9462-D09781F038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777562"/>
              </p:ext>
            </p:extLst>
          </p:nvPr>
        </p:nvGraphicFramePr>
        <p:xfrm>
          <a:off x="931412" y="3885999"/>
          <a:ext cx="4192432" cy="38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Equation" r:id="rId5" imgW="1955520" imgH="177480" progId="Equation.DSMT4">
                  <p:embed/>
                </p:oleObj>
              </mc:Choice>
              <mc:Fallback>
                <p:oleObj name="Equation" r:id="rId5" imgW="19555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1412" y="3885999"/>
                        <a:ext cx="4192432" cy="381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637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sz="100" dirty="0"/>
              <a:t> </a:t>
            </a:r>
            <a:r>
              <a:rPr lang="en-US" dirty="0"/>
              <a:t>A</a:t>
            </a:r>
            <a:r>
              <a:rPr lang="en-US" sz="100" dirty="0"/>
              <a:t> </a:t>
            </a:r>
            <a:r>
              <a:rPr lang="en-US" dirty="0"/>
              <a:t>R and Financial Calculators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63251"/>
          </a:xfrm>
        </p:spPr>
        <p:txBody>
          <a:bodyPr>
            <a:normAutofit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Given a 12% A</a:t>
            </a:r>
            <a:r>
              <a:rPr lang="en-US" sz="100" b="1" dirty="0"/>
              <a:t> </a:t>
            </a:r>
            <a:r>
              <a:rPr lang="en-US" b="1" dirty="0"/>
              <a:t>P</a:t>
            </a:r>
            <a:r>
              <a:rPr lang="en-US" sz="100" b="1" dirty="0"/>
              <a:t> </a:t>
            </a:r>
            <a:r>
              <a:rPr lang="en-US" b="1" dirty="0"/>
              <a:t>R, what is the Effective Annual Rate, given monthly compounding?</a:t>
            </a:r>
          </a:p>
        </p:txBody>
      </p:sp>
      <p:pic>
        <p:nvPicPr>
          <p:cNvPr id="7" name="Picture 6" descr="This shows the input values for the calculator keys: n=12, i=1, PV=negative 1,  PMT=0. FV is found using these inpu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40" y="2803557"/>
            <a:ext cx="6462320" cy="24690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5671654"/>
            <a:ext cx="8458200" cy="493165"/>
          </a:xfrm>
        </p:spPr>
        <p:txBody>
          <a:bodyPr>
            <a:noAutofit/>
          </a:bodyPr>
          <a:lstStyle/>
          <a:p>
            <a:r>
              <a:rPr lang="en-US" sz="2200" dirty="0"/>
              <a:t>Compute (C</a:t>
            </a:r>
            <a:r>
              <a:rPr lang="en-US" sz="100" dirty="0"/>
              <a:t> </a:t>
            </a:r>
            <a:r>
              <a:rPr lang="en-US" sz="2200" dirty="0"/>
              <a:t>P</a:t>
            </a:r>
            <a:r>
              <a:rPr lang="en-US" sz="100" dirty="0"/>
              <a:t> </a:t>
            </a:r>
            <a:r>
              <a:rPr lang="en-US" sz="2200" dirty="0"/>
              <a:t>T) F</a:t>
            </a:r>
            <a:r>
              <a:rPr lang="en-US" sz="100" dirty="0"/>
              <a:t> </a:t>
            </a:r>
            <a:r>
              <a:rPr lang="en-US" sz="2200" dirty="0"/>
              <a:t>V to get 1.1268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E</a:t>
            </a:r>
            <a:r>
              <a:rPr lang="en-US" sz="100" dirty="0"/>
              <a:t> </a:t>
            </a:r>
            <a:r>
              <a:rPr lang="en-US" sz="2200" dirty="0"/>
              <a:t>A</a:t>
            </a:r>
            <a:r>
              <a:rPr lang="en-US" sz="100" dirty="0"/>
              <a:t> </a:t>
            </a:r>
            <a:r>
              <a:rPr lang="en-US" sz="2200" dirty="0"/>
              <a:t>R = .1268, or 12.68%.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4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676000" cy="821119"/>
          </a:xfrm>
        </p:spPr>
        <p:txBody>
          <a:bodyPr>
            <a:normAutofit/>
          </a:bodyPr>
          <a:lstStyle/>
          <a:p>
            <a:r>
              <a:rPr lang="en-US" dirty="0"/>
              <a:t>Future Values and Compound Interest </a:t>
            </a:r>
            <a:r>
              <a:rPr lang="en-US" sz="1000" b="0" dirty="0"/>
              <a:t>3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86280"/>
          </a:xfrm>
        </p:spPr>
        <p:txBody>
          <a:bodyPr/>
          <a:lstStyle/>
          <a:p>
            <a:r>
              <a:rPr lang="en-US" b="1" u="sng" dirty="0"/>
              <a:t>Example — Simple Interest.</a:t>
            </a:r>
          </a:p>
          <a:p>
            <a:pPr marL="546100"/>
            <a:r>
              <a:rPr lang="en-US" b="1" dirty="0"/>
              <a:t>Interest earned at a rate of 6% for five years on a principal balance of $100.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696981"/>
              </p:ext>
            </p:extLst>
          </p:nvPr>
        </p:nvGraphicFramePr>
        <p:xfrm>
          <a:off x="677309" y="3122418"/>
          <a:ext cx="778938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480">
                  <a:extLst>
                    <a:ext uri="{9D8B030D-6E8A-4147-A177-3AD203B41FA5}">
                      <a16:colId xmlns:a16="http://schemas.microsoft.com/office/drawing/2014/main" val="243985561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486052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3589752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766179076"/>
                    </a:ext>
                  </a:extLst>
                </a:gridCol>
                <a:gridCol w="1626616">
                  <a:extLst>
                    <a:ext uri="{9D8B030D-6E8A-4147-A177-3AD203B41FA5}">
                      <a16:colId xmlns:a16="http://schemas.microsoft.com/office/drawing/2014/main" val="37169646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16955396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00258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Blank</a:t>
                      </a:r>
                      <a:endParaRPr kumimoji="0" lang="en-IN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Today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Blank</a:t>
                      </a:r>
                      <a:endParaRPr kumimoji="0" lang="en-IN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Blank</a:t>
                      </a:r>
                      <a:endParaRPr kumimoji="0" lang="en-IN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Future Years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Blank</a:t>
                      </a:r>
                      <a:endParaRPr kumimoji="0" lang="en-IN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Blank</a:t>
                      </a:r>
                      <a:endParaRPr kumimoji="0" lang="en-IN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19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Blank</a:t>
                      </a:r>
                      <a:endParaRPr kumimoji="0" lang="en-IN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79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Interest Earned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34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565943"/>
                  </a:ext>
                </a:extLst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649830" y="5479800"/>
            <a:ext cx="5844340" cy="504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Value at the end of Year 5 = $130.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37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sz="100" dirty="0"/>
              <a:t> </a:t>
            </a:r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R and Financial Calculators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63251"/>
          </a:xfrm>
        </p:spPr>
        <p:txBody>
          <a:bodyPr>
            <a:normAutofit/>
          </a:bodyPr>
          <a:lstStyle/>
          <a:p>
            <a:r>
              <a:rPr lang="en-US" b="1" u="sng" dirty="0"/>
              <a:t>Example.</a:t>
            </a:r>
          </a:p>
          <a:p>
            <a:pPr marL="801688"/>
            <a:r>
              <a:rPr lang="en-US" b="1" dirty="0"/>
              <a:t>Given a 6.50 % E</a:t>
            </a:r>
            <a:r>
              <a:rPr lang="en-US" sz="100" b="1" dirty="0"/>
              <a:t> </a:t>
            </a:r>
            <a:r>
              <a:rPr lang="en-US" b="1" dirty="0"/>
              <a:t>A</a:t>
            </a:r>
            <a:r>
              <a:rPr lang="en-US" sz="100" b="1" dirty="0"/>
              <a:t> </a:t>
            </a:r>
            <a:r>
              <a:rPr lang="en-US" b="1" dirty="0"/>
              <a:t>R what is the A</a:t>
            </a:r>
            <a:r>
              <a:rPr lang="en-US" sz="100" b="1" dirty="0"/>
              <a:t> </a:t>
            </a:r>
            <a:r>
              <a:rPr lang="en-US" b="1" dirty="0"/>
              <a:t>P</a:t>
            </a:r>
            <a:r>
              <a:rPr lang="en-US" sz="100" b="1" dirty="0"/>
              <a:t> </a:t>
            </a:r>
            <a:r>
              <a:rPr lang="en-US" b="1" dirty="0"/>
              <a:t>R, given monthly compounding?</a:t>
            </a:r>
          </a:p>
        </p:txBody>
      </p:sp>
      <p:pic>
        <p:nvPicPr>
          <p:cNvPr id="4" name="Picture 3" descr="This shows the input values for the calculator keys: n=12, PV=negative 1, PMT=0, FV=1.065. Interest is found using these inpu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47" y="2822315"/>
            <a:ext cx="6486706" cy="24690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5459016"/>
            <a:ext cx="8458200" cy="756000"/>
          </a:xfrm>
        </p:spPr>
        <p:txBody>
          <a:bodyPr>
            <a:noAutofit/>
          </a:bodyPr>
          <a:lstStyle/>
          <a:p>
            <a:r>
              <a:rPr lang="en-US" sz="2200" dirty="0"/>
              <a:t>Compute (C</a:t>
            </a:r>
            <a:r>
              <a:rPr lang="en-US" sz="100" dirty="0"/>
              <a:t> </a:t>
            </a:r>
            <a:r>
              <a:rPr lang="en-US" sz="2200" dirty="0"/>
              <a:t>P</a:t>
            </a:r>
            <a:r>
              <a:rPr lang="en-US" sz="100" dirty="0"/>
              <a:t> </a:t>
            </a:r>
            <a:r>
              <a:rPr lang="en-US" sz="2200" dirty="0"/>
              <a:t>T) </a:t>
            </a:r>
            <a:r>
              <a:rPr lang="en-US" sz="2200" dirty="0" err="1"/>
              <a:t>i</a:t>
            </a:r>
            <a:r>
              <a:rPr lang="en-US" sz="2200" dirty="0"/>
              <a:t> to get .5262. Multiply by 12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A</a:t>
            </a:r>
            <a:r>
              <a:rPr lang="en-US" sz="100" dirty="0"/>
              <a:t> </a:t>
            </a:r>
            <a:r>
              <a:rPr lang="en-US" sz="2200" dirty="0"/>
              <a:t>P</a:t>
            </a:r>
            <a:r>
              <a:rPr lang="en-US" sz="100" dirty="0"/>
              <a:t> </a:t>
            </a:r>
            <a:r>
              <a:rPr lang="en-US" sz="2200" dirty="0"/>
              <a:t>R = .0631, or 6.31%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259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</a:t>
            </a:r>
            <a:r>
              <a:rPr lang="en-US" sz="1000" b="0" dirty="0"/>
              <a:t>1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965045"/>
          </a:xfrm>
        </p:spPr>
        <p:txBody>
          <a:bodyPr>
            <a:normAutofit/>
          </a:bodyPr>
          <a:lstStyle/>
          <a:p>
            <a:r>
              <a:rPr lang="en-US" dirty="0"/>
              <a:t>Inflation.</a:t>
            </a:r>
          </a:p>
          <a:p>
            <a:pPr lvl="1"/>
            <a:r>
              <a:rPr lang="en-US" sz="2200" dirty="0"/>
              <a:t>Rate at which (overall) prices increase.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2463800"/>
            <a:ext cx="8458200" cy="943077"/>
          </a:xfrm>
        </p:spPr>
        <p:txBody>
          <a:bodyPr>
            <a:normAutofit/>
          </a:bodyPr>
          <a:lstStyle/>
          <a:p>
            <a:r>
              <a:rPr lang="en-US" dirty="0"/>
              <a:t>Nominal Interest Rate.</a:t>
            </a:r>
          </a:p>
          <a:p>
            <a:pPr lvl="1"/>
            <a:r>
              <a:rPr lang="en-US" sz="2200" dirty="0"/>
              <a:t>Rate at which money invested grows.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42900" y="3628922"/>
            <a:ext cx="8458200" cy="2886178"/>
          </a:xfrm>
        </p:spPr>
        <p:txBody>
          <a:bodyPr/>
          <a:lstStyle/>
          <a:p>
            <a:r>
              <a:rPr lang="en-US" dirty="0"/>
              <a:t>Real Interest Rate.</a:t>
            </a:r>
          </a:p>
          <a:p>
            <a:pPr lvl="1"/>
            <a:r>
              <a:rPr lang="en-US" sz="2200" dirty="0"/>
              <a:t>Rate at which purchasing power grows.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66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Inflation </a:t>
            </a:r>
            <a:r>
              <a:rPr lang="en-US" sz="1000" b="0" dirty="0"/>
              <a:t>2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1389004"/>
            <a:ext cx="8458200" cy="498790"/>
          </a:xfrm>
        </p:spPr>
        <p:txBody>
          <a:bodyPr>
            <a:normAutofit/>
          </a:bodyPr>
          <a:lstStyle/>
          <a:p>
            <a:r>
              <a:rPr lang="en-US" dirty="0"/>
              <a:t>Annual U.S. Inflation Rates from 1900 – 2015.</a:t>
            </a:r>
          </a:p>
        </p:txBody>
      </p:sp>
      <p:pic>
        <p:nvPicPr>
          <p:cNvPr id="8" name="Picture 7" descr="A time-series graph of inflation rates, by %, from 1900 to 2020.  ">
            <a:extLst>
              <a:ext uri="{FF2B5EF4-FFF2-40B4-BE49-F238E27FC236}">
                <a16:creationId xmlns:a16="http://schemas.microsoft.com/office/drawing/2014/main" id="{AD85799A-D887-4CD5-BE16-E1FC8CFFD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02" y="2023108"/>
            <a:ext cx="8150594" cy="417310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u="sng" dirty="0">
                <a:hlinkClick r:id="rId3" action="ppaction://hlinksldjump"/>
              </a:rPr>
              <a:t>Access the text alternative for these images.</a:t>
            </a:r>
            <a:endParaRPr lang="en-US" sz="12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324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</a:t>
            </a:r>
            <a:r>
              <a:rPr lang="en-US" sz="1000" b="0" dirty="0"/>
              <a:t>3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537342"/>
          </a:xfrm>
        </p:spPr>
        <p:txBody>
          <a:bodyPr>
            <a:normAutofit/>
          </a:bodyPr>
          <a:lstStyle/>
          <a:p>
            <a:r>
              <a:rPr lang="en-US" dirty="0"/>
              <a:t>Exact relationship.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867400"/>
              </p:ext>
            </p:extLst>
          </p:nvPr>
        </p:nvGraphicFramePr>
        <p:xfrm>
          <a:off x="1784350" y="2139950"/>
          <a:ext cx="5575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Equation" r:id="rId3" imgW="5574960" imgH="736560" progId="Equation.DSMT4">
                  <p:embed/>
                </p:oleObj>
              </mc:Choice>
              <mc:Fallback>
                <p:oleObj name="Equation" r:id="rId3" imgW="55749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4350" y="2139950"/>
                        <a:ext cx="5575300" cy="7366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3266940"/>
            <a:ext cx="8458200" cy="468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Approximation formula.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42900" y="3956985"/>
            <a:ext cx="8458200" cy="468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Real interest rate ≈ nominal interest rate − inflation rate.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638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</a:t>
            </a:r>
            <a:r>
              <a:rPr lang="en-US" sz="1000" b="0" dirty="0"/>
              <a:t>4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56973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Example.</a:t>
            </a:r>
          </a:p>
          <a:p>
            <a:pPr marL="722313"/>
            <a:r>
              <a:rPr lang="en-US" b="1" dirty="0"/>
              <a:t>If the interest rate on one-year government bonds is 6.0% and the inflation rate is 2.0%, what is the real interest rate?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302490"/>
              </p:ext>
            </p:extLst>
          </p:nvPr>
        </p:nvGraphicFramePr>
        <p:xfrm>
          <a:off x="2076450" y="3012533"/>
          <a:ext cx="49911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Equation" r:id="rId3" imgW="4991040" imgH="1625400" progId="Equation.DSMT4">
                  <p:embed/>
                </p:oleObj>
              </mc:Choice>
              <mc:Fallback>
                <p:oleObj name="Equation" r:id="rId3" imgW="4991040" imgH="1625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6450" y="3012533"/>
                        <a:ext cx="4991100" cy="1625600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4962994"/>
            <a:ext cx="8458200" cy="468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Approximation = .06 − .02 = .04 or 4.0%.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176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</a:t>
            </a:r>
            <a:r>
              <a:rPr lang="en-US" sz="1000" b="0" dirty="0"/>
              <a:t>5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Remember:</a:t>
            </a:r>
          </a:p>
          <a:p>
            <a:pPr lvl="1"/>
            <a:r>
              <a:rPr lang="en-US" sz="2200" dirty="0"/>
              <a:t>Current dollar cash flows must be discounted by the nominal interest rate.</a:t>
            </a:r>
          </a:p>
          <a:p>
            <a:pPr lvl="1"/>
            <a:r>
              <a:rPr lang="en-US" sz="2200" dirty="0"/>
              <a:t>Real cash flows must be discounted by the real interest rate.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447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92C4D4-C867-4E2F-BF62-33A518B4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End of Main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E7BB7-8AAC-4997-A2E0-E359554D78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83129" y="6551618"/>
            <a:ext cx="9277005" cy="232133"/>
          </a:xfrm>
        </p:spPr>
        <p:txBody>
          <a:bodyPr/>
          <a:lstStyle/>
          <a:p>
            <a:pPr algn="ctr"/>
            <a:r>
              <a:rPr lang="en-US" sz="1200" b="0" i="0" noProof="0" dirty="0">
                <a:solidFill>
                  <a:srgbClr val="172B4D"/>
                </a:solidFill>
                <a:effectLst/>
              </a:rPr>
              <a:t>© McGraw Hill LLC. All rights reserved. No reproduction or distribution without the prior written consent of McGraw Hill LLC.</a:t>
            </a:r>
            <a:endParaRPr lang="en-US" sz="1200" noProof="0" dirty="0"/>
          </a:p>
        </p:txBody>
      </p:sp>
    </p:spTree>
    <p:extLst>
      <p:ext uri="{BB962C8B-B14F-4D97-AF65-F5344CB8AC3E}">
        <p14:creationId xmlns:p14="http://schemas.microsoft.com/office/powerpoint/2010/main" val="10804844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6140-A63B-4D20-A758-54BAF6E00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Accessibility Content: Text Alternatives for Images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65C4E0-2E36-443B-B4C4-06FC04FDC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165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4605-E758-4B41-B241-EBB5C05C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35525"/>
            <a:ext cx="8639352" cy="678611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000" b="0" dirty="0"/>
              <a:t>8  </a:t>
            </a:r>
            <a:r>
              <a:rPr lang="en-US" altLang="en-US" sz="3200" b="0" dirty="0"/>
              <a:t>– T </a:t>
            </a:r>
            <a:r>
              <a:rPr lang="en-US" altLang="en-US" sz="3200" dirty="0"/>
              <a:t>Text Alternative</a:t>
            </a:r>
            <a:endParaRPr lang="en-US" sz="34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0FB03-1A57-4BE1-814B-6FF0B75051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>
                <a:hlinkClick r:id="rId2" action="ppaction://hlinksldjump"/>
              </a:rPr>
              <a:t>Return to parent-slide containing images.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CA6EF-D567-4C94-AD31-A62F55ADA69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The </a:t>
            </a:r>
            <a:r>
              <a:rPr lang="en-US" sz="2600" i="1" dirty="0">
                <a:solidFill>
                  <a:schemeClr val="tx1"/>
                </a:solidFill>
              </a:rPr>
              <a:t>x</a:t>
            </a:r>
            <a:r>
              <a:rPr lang="en-US" sz="2600" dirty="0">
                <a:solidFill>
                  <a:schemeClr val="tx1"/>
                </a:solidFill>
              </a:rPr>
              <a:t>-axis is labeled Number of years and spans from 0 to 20 years. The y-axis is labeled Future value of $100 in $ and spans from $0 to $1800 in increments of $200. The 0% interest curve is horizontal at $100. The 5% interest curve begins at the point (0,100) and ends at the approximate point (20,300) and appears linear. The 10% interest curve begins at the point (0,100) and ends at the approximate point (20, 600) and appears linear. The 15% interest curve begins at (0,100) and ends at the approximate point (20, 1800) and appears linear for the first 12 years, then begins to curve upward.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2A9B1-119C-404A-A7B0-356A5CC346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 dirty="0">
                <a:hlinkClick r:id="rId2" action="ppaction://hlinksldjump"/>
              </a:rPr>
              <a:t>Return to parent-slide containing images.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0A120-3F7D-4CFF-82C7-81EBCA1C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253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4605-E758-4B41-B241-EBB5C05C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35525"/>
            <a:ext cx="8639352" cy="678611"/>
          </a:xfrm>
        </p:spPr>
        <p:txBody>
          <a:bodyPr>
            <a:noAutofit/>
          </a:bodyPr>
          <a:lstStyle/>
          <a:p>
            <a:r>
              <a:rPr lang="en-US" sz="3600" dirty="0"/>
              <a:t>Present Values </a:t>
            </a:r>
            <a:r>
              <a:rPr lang="en-US" sz="1000" b="0" dirty="0"/>
              <a:t>1</a:t>
            </a:r>
            <a:r>
              <a:rPr lang="en-US" sz="3600" dirty="0"/>
              <a:t> </a:t>
            </a:r>
            <a:r>
              <a:rPr lang="en-US" altLang="en-US" sz="3600" b="0" dirty="0"/>
              <a:t>– </a:t>
            </a:r>
            <a:r>
              <a:rPr lang="en-US" sz="3600" dirty="0"/>
              <a:t>Text Alternative</a:t>
            </a:r>
            <a:endParaRPr lang="en-US" sz="36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0FB03-1A57-4BE1-814B-6FF0B75051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>
                <a:hlinkClick r:id="rId2" action="ppaction://hlinksldjump"/>
              </a:rPr>
              <a:t>Return to parent-slide containing images.</a:t>
            </a:r>
            <a:endParaRPr lang="en-US" noProof="0" dirty="0">
              <a:hlinkClick r:id="rId3" action="ppaction://hlinksldjump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CA6EF-D567-4C94-AD31-A62F55ADA69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Three boxes in a triangle shape contain the following information. The box at the top left reads: Present Value- Value today of a future cash flow. The box at the top right reads: Discount Factor- Present value of a $1 future payment. The box at the bottom reads: Discount rate- Interest rate used to compute present values of future cash flows.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2A9B1-119C-404A-A7B0-356A5CC346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 dirty="0">
                <a:hlinkClick r:id="rId2" action="ppaction://hlinksldjump"/>
              </a:rPr>
              <a:t>Return to parent-slide containing images.</a:t>
            </a:r>
            <a:endParaRPr lang="en-US" noProof="0" dirty="0">
              <a:hlinkClick r:id="rId3" action="ppaction://hlinksldjump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0A120-3F7D-4CFF-82C7-81EBCA1C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7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676000" cy="821119"/>
          </a:xfrm>
        </p:spPr>
        <p:txBody>
          <a:bodyPr>
            <a:normAutofit/>
          </a:bodyPr>
          <a:lstStyle/>
          <a:p>
            <a:r>
              <a:rPr lang="en-US" dirty="0"/>
              <a:t>Future Values and Compound Interest </a:t>
            </a:r>
            <a:r>
              <a:rPr lang="en-US" sz="1000" b="0" dirty="0"/>
              <a:t>4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86280"/>
          </a:xfrm>
        </p:spPr>
        <p:txBody>
          <a:bodyPr/>
          <a:lstStyle/>
          <a:p>
            <a:r>
              <a:rPr lang="en-US" b="1" u="sng" dirty="0"/>
              <a:t>Example — Compound Interest.</a:t>
            </a:r>
          </a:p>
          <a:p>
            <a:pPr marL="546100"/>
            <a:r>
              <a:rPr lang="en-US" b="1" dirty="0"/>
              <a:t>Interest earned at a rate of 6% for five years on the previous year’s balance.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705852" y="3041400"/>
            <a:ext cx="7202905" cy="504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Interest earned per year = prior year balance × .06.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640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4605-E758-4B41-B241-EBB5C05C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35525"/>
            <a:ext cx="8639352" cy="678611"/>
          </a:xfrm>
        </p:spPr>
        <p:txBody>
          <a:bodyPr>
            <a:noAutofit/>
          </a:bodyPr>
          <a:lstStyle/>
          <a:p>
            <a:r>
              <a:rPr lang="en-US" sz="3600" dirty="0"/>
              <a:t>Present Values </a:t>
            </a:r>
            <a:r>
              <a:rPr lang="en-US" sz="1000" b="0" dirty="0"/>
              <a:t>6</a:t>
            </a:r>
            <a:r>
              <a:rPr lang="en-US" sz="3600" dirty="0"/>
              <a:t> </a:t>
            </a:r>
            <a:r>
              <a:rPr lang="en-US" altLang="en-US" sz="3600" b="0" dirty="0"/>
              <a:t>– </a:t>
            </a:r>
            <a:r>
              <a:rPr lang="en-US" sz="3600" dirty="0"/>
              <a:t>Text Alternative</a:t>
            </a:r>
            <a:endParaRPr lang="en-US" sz="36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0FB03-1A57-4BE1-814B-6FF0B75051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>
                <a:hlinkClick r:id="rId2" action="ppaction://hlinksldjump"/>
              </a:rPr>
              <a:t>Return to parent-slide containing images.</a:t>
            </a:r>
            <a:endParaRPr lang="en-US" noProof="0" dirty="0">
              <a:hlinkClick r:id="rId3" action="ppaction://hlinksldjump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CA6EF-D567-4C94-AD31-A62F55ADA69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graph that shows the present value of a future cash flow of $100 with interest rates of 0, 5, 10, and 15% over 20 years. The x-axis is labeled Number of years and spans from 0 to 20 years. The y-axis is labeled Present value of $100 in $ and spans from $0 to $100 in increments of $10. The 0% interest curve is horizontal at $100. The 5% interest curve begins at the point (0,100) and ends at the approximate point (20,40) and appears slightly curved concave up. The 10% interest curve begins at the point (0,100) and ends at the approximate point (20, 20) and appears curved concave up. The 15% interest curve begins at (0,100) and ends at the approximate point (20, 10) and appears curved concave up.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2A9B1-119C-404A-A7B0-356A5CC346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 dirty="0">
                <a:hlinkClick r:id="rId2" action="ppaction://hlinksldjump"/>
              </a:rPr>
              <a:t>Return to parent-slide containing images.</a:t>
            </a:r>
            <a:endParaRPr lang="en-US" noProof="0" dirty="0">
              <a:hlinkClick r:id="rId3" action="ppaction://hlinksldjump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0A120-3F7D-4CFF-82C7-81EBCA1C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101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4605-E758-4B41-B241-EBB5C05C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35525"/>
            <a:ext cx="8639352" cy="678611"/>
          </a:xfrm>
        </p:spPr>
        <p:txBody>
          <a:bodyPr>
            <a:noAutofit/>
          </a:bodyPr>
          <a:lstStyle/>
          <a:p>
            <a:r>
              <a:rPr lang="en-US" sz="3600" dirty="0"/>
              <a:t>The Statement of Cash Flows </a:t>
            </a:r>
            <a:r>
              <a:rPr lang="en-US" altLang="en-US" sz="3600" b="0" dirty="0"/>
              <a:t>– </a:t>
            </a:r>
            <a:r>
              <a:rPr lang="en-US" sz="3600" dirty="0"/>
              <a:t>Text Alternative</a:t>
            </a:r>
            <a:endParaRPr lang="en-US" sz="36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0FB03-1A57-4BE1-814B-6FF0B75051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>
                <a:hlinkClick r:id="rId2" action="ppaction://hlinksldjump"/>
              </a:rPr>
              <a:t>Return to parent-slide containing images.</a:t>
            </a:r>
            <a:endParaRPr lang="en-US" noProof="0" dirty="0">
              <a:hlinkClick r:id="rId3" action="ppaction://hlinksldjump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CA6EF-D567-4C94-AD31-A62F55ADA69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timeline shows Years 0-2 of the time value of money in the automobile transaction described. At year 0 the value is $8,000, the down-payment. Year 1 passes, and at Year 2 the Present Value formula is used to calculate the payoff amount. $12,000 times 1 divided by 1.10 squared equals $9,917.36. This amount, added to the $8,000 down-payment totals $17,917.36.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2A9B1-119C-404A-A7B0-356A5CC346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 dirty="0">
                <a:hlinkClick r:id="rId2" action="ppaction://hlinksldjump"/>
              </a:rPr>
              <a:t>Return to parent-slide containing images.</a:t>
            </a:r>
            <a:endParaRPr lang="en-US" noProof="0" dirty="0">
              <a:hlinkClick r:id="rId3" action="ppaction://hlinksldjump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0A120-3F7D-4CFF-82C7-81EBCA1C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585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4605-E758-4B41-B241-EBB5C05C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35525"/>
            <a:ext cx="8639352" cy="678611"/>
          </a:xfrm>
        </p:spPr>
        <p:txBody>
          <a:bodyPr>
            <a:noAutofit/>
          </a:bodyPr>
          <a:lstStyle/>
          <a:p>
            <a:r>
              <a:rPr lang="en-US" sz="3600" dirty="0"/>
              <a:t>Time Value of Money (Applications) </a:t>
            </a:r>
            <a:r>
              <a:rPr lang="en-US" sz="1000" b="0" dirty="0"/>
              <a:t>1</a:t>
            </a:r>
            <a:r>
              <a:rPr lang="en-US" sz="3600" dirty="0"/>
              <a:t> </a:t>
            </a:r>
            <a:r>
              <a:rPr lang="en-US" altLang="en-US" sz="3600" b="0" dirty="0"/>
              <a:t>– </a:t>
            </a:r>
            <a:r>
              <a:rPr lang="en-US" sz="3600" dirty="0"/>
              <a:t>Text Alternative</a:t>
            </a:r>
            <a:endParaRPr lang="en-US" sz="36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0FB03-1A57-4BE1-814B-6FF0B75051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>
                <a:hlinkClick r:id="rId2" action="ppaction://hlinksldjump"/>
              </a:rPr>
              <a:t>Return to parent-slide containing images.</a:t>
            </a:r>
            <a:endParaRPr lang="en-US" noProof="0" dirty="0">
              <a:hlinkClick r:id="rId3" action="ppaction://hlinksldjump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CA6EF-D567-4C94-AD31-A62F55ADA69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PV</a:t>
            </a:r>
            <a:r>
              <a:rPr lang="en-US" sz="2400" dirty="0"/>
              <a:t> equals </a:t>
            </a:r>
            <a:r>
              <a:rPr lang="en-US" sz="2400" i="1" dirty="0"/>
              <a:t>FV</a:t>
            </a:r>
            <a:r>
              <a:rPr lang="en-US" sz="2400" dirty="0"/>
              <a:t> times the fraction with numerator 1 and denominator open parenthesis 1 plus </a:t>
            </a:r>
            <a:r>
              <a:rPr lang="en-US" sz="2400" i="1" dirty="0"/>
              <a:t>r</a:t>
            </a:r>
            <a:r>
              <a:rPr lang="en-US" sz="2400" dirty="0"/>
              <a:t> close parenthesis to the </a:t>
            </a:r>
            <a:r>
              <a:rPr lang="en-US" sz="2400" i="1" dirty="0"/>
              <a:t>t</a:t>
            </a:r>
            <a:r>
              <a:rPr lang="en-US" sz="2400" dirty="0"/>
              <a:t> power is identical with </a:t>
            </a:r>
            <a:r>
              <a:rPr lang="en-US" sz="2400" i="1" dirty="0"/>
              <a:t>FV</a:t>
            </a:r>
            <a:r>
              <a:rPr lang="en-US" sz="2400" dirty="0"/>
              <a:t> equals </a:t>
            </a:r>
            <a:r>
              <a:rPr lang="en-US" sz="2400" i="1" dirty="0"/>
              <a:t>PV</a:t>
            </a:r>
            <a:r>
              <a:rPr lang="en-US" sz="2400" dirty="0"/>
              <a:t> times open parenthesis 1 plus r close parenthesis to the </a:t>
            </a:r>
            <a:r>
              <a:rPr lang="en-US" sz="2400" i="1" dirty="0"/>
              <a:t>t</a:t>
            </a:r>
            <a:r>
              <a:rPr lang="en-US" sz="2400" dirty="0"/>
              <a:t> power is identical with </a:t>
            </a:r>
            <a:r>
              <a:rPr lang="en-US" sz="2400" i="1" dirty="0"/>
              <a:t>t</a:t>
            </a:r>
            <a:r>
              <a:rPr lang="en-US" sz="2400" dirty="0"/>
              <a:t> equals the fraction with numerator natural log of </a:t>
            </a:r>
            <a:r>
              <a:rPr lang="en-US" sz="2400" i="1" dirty="0"/>
              <a:t>FV</a:t>
            </a:r>
            <a:r>
              <a:rPr lang="en-US" sz="2400" dirty="0"/>
              <a:t> over </a:t>
            </a:r>
            <a:r>
              <a:rPr lang="en-US" sz="2400" i="1" dirty="0"/>
              <a:t>PV</a:t>
            </a:r>
            <a:r>
              <a:rPr lang="en-US" sz="2400" dirty="0"/>
              <a:t> and denominator natural log of open parenthesis 1 plus </a:t>
            </a:r>
            <a:r>
              <a:rPr lang="en-US" sz="2400" i="1" dirty="0"/>
              <a:t>r</a:t>
            </a:r>
            <a:r>
              <a:rPr lang="en-US" sz="2400" dirty="0"/>
              <a:t> close parenthesis is identical with </a:t>
            </a:r>
            <a:r>
              <a:rPr lang="en-US" sz="2400" i="1" dirty="0"/>
              <a:t>r</a:t>
            </a:r>
            <a:r>
              <a:rPr lang="en-US" sz="2400" dirty="0"/>
              <a:t> equals open parenthesis </a:t>
            </a:r>
            <a:r>
              <a:rPr lang="en-US" sz="2400" i="1" dirty="0"/>
              <a:t>FV</a:t>
            </a:r>
            <a:r>
              <a:rPr lang="en-US" sz="2400" dirty="0"/>
              <a:t> over </a:t>
            </a:r>
            <a:r>
              <a:rPr lang="en-US" sz="2400" i="1" dirty="0"/>
              <a:t>PV</a:t>
            </a:r>
            <a:r>
              <a:rPr lang="en-US" sz="2400" dirty="0"/>
              <a:t> close parenthesis to 1 over </a:t>
            </a:r>
            <a:r>
              <a:rPr lang="en-US" sz="2400" i="1" dirty="0"/>
              <a:t>t</a:t>
            </a:r>
            <a:r>
              <a:rPr lang="en-US" sz="2400" dirty="0"/>
              <a:t> power minus 1 is identical with </a:t>
            </a:r>
            <a:r>
              <a:rPr lang="en-US" sz="2400" i="1" dirty="0"/>
              <a:t>PV</a:t>
            </a:r>
            <a:r>
              <a:rPr lang="en-US" sz="2400" dirty="0"/>
              <a:t> equals </a:t>
            </a:r>
            <a:r>
              <a:rPr lang="en-US" sz="2400" i="1" dirty="0"/>
              <a:t>FV</a:t>
            </a:r>
            <a:r>
              <a:rPr lang="en-US" sz="2400" dirty="0"/>
              <a:t> times the fraction with numerator 1 and denominator open parenthesis 1 plus </a:t>
            </a:r>
            <a:r>
              <a:rPr lang="en-US" sz="2400" i="1" dirty="0"/>
              <a:t>r</a:t>
            </a:r>
            <a:r>
              <a:rPr lang="en-US" sz="2400" dirty="0"/>
              <a:t> close parenthesis to the </a:t>
            </a:r>
            <a:r>
              <a:rPr lang="en-US" sz="2400" i="1" dirty="0"/>
              <a:t>t</a:t>
            </a:r>
            <a:r>
              <a:rPr lang="en-US" sz="2400" dirty="0"/>
              <a:t> power.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2A9B1-119C-404A-A7B0-356A5CC346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 dirty="0">
                <a:hlinkClick r:id="rId2" action="ppaction://hlinksldjump"/>
              </a:rPr>
              <a:t>Return to parent-slide containing images.</a:t>
            </a:r>
            <a:endParaRPr lang="en-US" noProof="0" dirty="0">
              <a:hlinkClick r:id="rId3" action="ppaction://hlinksldjump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0A120-3F7D-4CFF-82C7-81EBCA1C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11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4605-E758-4B41-B241-EBB5C05C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35525"/>
            <a:ext cx="8639352" cy="678611"/>
          </a:xfrm>
        </p:spPr>
        <p:txBody>
          <a:bodyPr>
            <a:noAutofit/>
          </a:bodyPr>
          <a:lstStyle/>
          <a:p>
            <a:r>
              <a:rPr lang="en-US" sz="3600" dirty="0"/>
              <a:t>Present Value of Multiple Cash Flows </a:t>
            </a:r>
            <a:r>
              <a:rPr lang="en-US" sz="1000" b="0" dirty="0"/>
              <a:t>3</a:t>
            </a:r>
            <a:r>
              <a:rPr lang="en-US" sz="3600" dirty="0"/>
              <a:t> </a:t>
            </a:r>
            <a:r>
              <a:rPr lang="en-US" altLang="en-US" sz="3600" b="0" dirty="0"/>
              <a:t>– </a:t>
            </a:r>
            <a:r>
              <a:rPr lang="en-US" sz="3600" dirty="0"/>
              <a:t>Text Alternative</a:t>
            </a:r>
            <a:endParaRPr lang="en-US" sz="36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0FB03-1A57-4BE1-814B-6FF0B75051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>
                <a:hlinkClick r:id="rId2" action="ppaction://hlinksldjump"/>
              </a:rPr>
              <a:t>Return to parent-slide containing images.</a:t>
            </a:r>
            <a:endParaRPr lang="en-US" noProof="0" dirty="0">
              <a:hlinkClick r:id="rId3" action="ppaction://hlinksldjump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CA6EF-D567-4C94-AD31-A62F55ADA69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timeline shows Years 0-2 of the present value of a stream of cash flows. At year 0, the value is $8,000. At year 1, the calculation is $4,000 divided by 1.08 equals $3703.70. At year 2, the calculation is $4,000 divided by 1.08 squared equals $3429.36. To get the present value in year 2, find the sum of years 0 through 2: $8,000.00 plus $3703.70 plus $3429.36 equals $15,133.06.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2A9B1-119C-404A-A7B0-356A5CC346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 dirty="0">
                <a:hlinkClick r:id="rId2" action="ppaction://hlinksldjump"/>
              </a:rPr>
              <a:t>Return to parent-slide containing images.</a:t>
            </a:r>
            <a:endParaRPr lang="en-US" noProof="0" dirty="0">
              <a:hlinkClick r:id="rId3" action="ppaction://hlinksldjump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0A120-3F7D-4CFF-82C7-81EBCA1C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407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4605-E758-4B41-B241-EBB5C05C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35525"/>
            <a:ext cx="8639352" cy="678611"/>
          </a:xfrm>
        </p:spPr>
        <p:txBody>
          <a:bodyPr>
            <a:noAutofit/>
          </a:bodyPr>
          <a:lstStyle/>
          <a:p>
            <a:r>
              <a:rPr lang="en-US" sz="3600" dirty="0"/>
              <a:t>Perpetuities and Annuities </a:t>
            </a:r>
            <a:r>
              <a:rPr lang="en-US" sz="1000" b="0" dirty="0"/>
              <a:t>8</a:t>
            </a:r>
            <a:r>
              <a:rPr lang="en-US" sz="3600" dirty="0"/>
              <a:t> </a:t>
            </a:r>
            <a:r>
              <a:rPr lang="en-US" altLang="en-US" sz="3600" b="0" dirty="0"/>
              <a:t>– </a:t>
            </a:r>
            <a:r>
              <a:rPr lang="en-US" sz="3600" dirty="0"/>
              <a:t>Text Alternative</a:t>
            </a:r>
            <a:endParaRPr lang="en-US" sz="36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0FB03-1A57-4BE1-814B-6FF0B75051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>
                <a:hlinkClick r:id="rId2" action="ppaction://hlinksldjump"/>
              </a:rPr>
              <a:t>Return to parent-slide containing images.</a:t>
            </a:r>
            <a:endParaRPr lang="en-US" noProof="0" dirty="0">
              <a:hlinkClick r:id="rId3" action="ppaction://hlinksldjump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CA6EF-D567-4C94-AD31-A62F55ADA69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timeline shows Years 0-3 of the present value of an annuity. At year 1, the calculation is $8,000 divided by 1.10 equals $7,272.73. At year 2, the calculation is $8,000 divided by 1.10 squared equals $6,611.57. At year 3, the calculation is $8,000 divided by 1.10 cubed equals $6,010.52. The total, shown under year 0 is $19,894.82.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2A9B1-119C-404A-A7B0-356A5CC346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 dirty="0">
                <a:hlinkClick r:id="rId2" action="ppaction://hlinksldjump"/>
              </a:rPr>
              <a:t>Return to parent-slide containing images.</a:t>
            </a:r>
            <a:endParaRPr lang="en-US" noProof="0" dirty="0">
              <a:hlinkClick r:id="rId3" action="ppaction://hlinksldjump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0A120-3F7D-4CFF-82C7-81EBCA1C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113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4605-E758-4B41-B241-EBB5C05C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35525"/>
            <a:ext cx="8639352" cy="678611"/>
          </a:xfrm>
        </p:spPr>
        <p:txBody>
          <a:bodyPr>
            <a:noAutofit/>
          </a:bodyPr>
          <a:lstStyle/>
          <a:p>
            <a:r>
              <a:rPr lang="en-US" sz="3600" dirty="0"/>
              <a:t>Inflation </a:t>
            </a:r>
            <a:r>
              <a:rPr lang="en-US" sz="1000" b="0" dirty="0"/>
              <a:t>2</a:t>
            </a:r>
            <a:r>
              <a:rPr lang="en-US" sz="3600" dirty="0"/>
              <a:t> </a:t>
            </a:r>
            <a:r>
              <a:rPr lang="en-US" altLang="en-US" sz="3600" b="0" dirty="0"/>
              <a:t>– </a:t>
            </a:r>
            <a:r>
              <a:rPr lang="en-US" sz="3600" dirty="0"/>
              <a:t>Text Alternative</a:t>
            </a:r>
            <a:endParaRPr lang="en-US" sz="36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0FB03-1A57-4BE1-814B-6FF0B75051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>
                <a:hlinkClick r:id="rId2" action="ppaction://hlinksldjump"/>
              </a:rPr>
              <a:t>Return to parent-slide containing images.</a:t>
            </a:r>
            <a:endParaRPr lang="en-US" noProof="0" dirty="0">
              <a:hlinkClick r:id="rId3" action="ppaction://hlinksldjump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CA6EF-D567-4C94-AD31-A62F55ADA69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0" i="0" dirty="0">
                <a:solidFill>
                  <a:schemeClr val="tx1"/>
                </a:solidFill>
                <a:effectLst/>
              </a:rPr>
              <a:t>On the x-axis is time in years, starting with 1900 and listing every 5th year to 2020.  On the y-axis is the inflation rate as a percent, with values from negative 15% to 25% in increments of 5.  In 1900, inflation was at about –3% and the rate oscillated from there to about 5% until 1915.  At that time, the inflation rate skyrocketed to over 20% by 1918, then dropped sharply to just below –10% around 1920. From then the rate varied between –3% and 5% until about 1929, when it dropped sharply again to –10% by about 1932. The rate again rose and oscillated between –3% and 3% from about 1933 to 1940. Around 1941 it rose sharply to 10%, and by 1945 dropped sharply to about 2%, then spiked again to over 15% a year later, and again dropping back to about –2% around 1949. From then the rate dropped very slightly below 0% around 1954. After then the interest rate stayed positive and fluctuated from just above 0% to about 5% until around 1973, when it spiked again to 10% around 1974. The rate dropped back to 5% around 1976 spiked back to about 10% around 1979. When the inflation rate dropped to just under 5% in the early 1980s, it began the trend where it stayed between about 0% and 3% until 2020.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2A9B1-119C-404A-A7B0-356A5CC346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 dirty="0">
                <a:hlinkClick r:id="rId2" action="ppaction://hlinksldjump"/>
              </a:rPr>
              <a:t>Return to parent-slide containing images.</a:t>
            </a:r>
            <a:endParaRPr lang="en-US" noProof="0" dirty="0">
              <a:hlinkClick r:id="rId3" action="ppaction://hlinksldjump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0A120-3F7D-4CFF-82C7-81EBCA1C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1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676000" cy="821119"/>
          </a:xfrm>
        </p:spPr>
        <p:txBody>
          <a:bodyPr>
            <a:normAutofit/>
          </a:bodyPr>
          <a:lstStyle/>
          <a:p>
            <a:r>
              <a:rPr lang="en-US" dirty="0"/>
              <a:t>Future Values and Compound Interest </a:t>
            </a:r>
            <a:r>
              <a:rPr lang="en-US" sz="1000" b="0" dirty="0"/>
              <a:t>5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86280"/>
          </a:xfrm>
        </p:spPr>
        <p:txBody>
          <a:bodyPr/>
          <a:lstStyle/>
          <a:p>
            <a:r>
              <a:rPr lang="en-US" b="1" u="sng" dirty="0"/>
              <a:t>Example — Compound Interest.</a:t>
            </a:r>
          </a:p>
          <a:p>
            <a:pPr marL="546100"/>
            <a:r>
              <a:rPr lang="en-US" b="1" dirty="0"/>
              <a:t>Interest earned at a rate of 6% for five years on the previous year’s balance.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021581"/>
              </p:ext>
            </p:extLst>
          </p:nvPr>
        </p:nvGraphicFramePr>
        <p:xfrm>
          <a:off x="467226" y="2860040"/>
          <a:ext cx="821247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480">
                  <a:extLst>
                    <a:ext uri="{9D8B030D-6E8A-4147-A177-3AD203B41FA5}">
                      <a16:colId xmlns:a16="http://schemas.microsoft.com/office/drawing/2014/main" val="945408547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3933974961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323904074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655401560"/>
                    </a:ext>
                  </a:extLst>
                </a:gridCol>
                <a:gridCol w="1626616">
                  <a:extLst>
                    <a:ext uri="{9D8B030D-6E8A-4147-A177-3AD203B41FA5}">
                      <a16:colId xmlns:a16="http://schemas.microsoft.com/office/drawing/2014/main" val="2847040229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1133280421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3741875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Today</a:t>
                      </a:r>
                      <a:endParaRPr lang="en-IN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Future </a:t>
                      </a:r>
                      <a:r>
                        <a:rPr lang="en-US" u="sng" baseline="0" dirty="0"/>
                        <a:t>Years</a:t>
                      </a:r>
                      <a:endParaRPr lang="en-IN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086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174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Interest Earned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$6.00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6.74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7.57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41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$100.00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106.00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112.36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119.10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126.25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133.82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619451"/>
                  </a:ext>
                </a:extLst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925052" y="4998537"/>
            <a:ext cx="5293895" cy="504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Value at the end of Year 5 = $133.82.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676000" cy="821119"/>
          </a:xfrm>
        </p:spPr>
        <p:txBody>
          <a:bodyPr>
            <a:normAutofit/>
          </a:bodyPr>
          <a:lstStyle/>
          <a:p>
            <a:r>
              <a:rPr lang="en-US" dirty="0"/>
              <a:t>Future Values and Compound Interest </a:t>
            </a:r>
            <a:r>
              <a:rPr lang="en-US" sz="1000" b="0" dirty="0"/>
              <a:t>6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" y="2159020"/>
            <a:ext cx="8458200" cy="568132"/>
          </a:xfrm>
        </p:spPr>
        <p:txBody>
          <a:bodyPr/>
          <a:lstStyle/>
          <a:p>
            <a:r>
              <a:rPr lang="en-US" dirty="0"/>
              <a:t>Future Value = F</a:t>
            </a:r>
            <a:r>
              <a:rPr lang="en-US" sz="100" dirty="0"/>
              <a:t> </a:t>
            </a:r>
            <a:r>
              <a:rPr lang="en-US" dirty="0"/>
              <a:t>V.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1057322-6A22-4BCC-8F42-FD38178D78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042025"/>
              </p:ext>
            </p:extLst>
          </p:nvPr>
        </p:nvGraphicFramePr>
        <p:xfrm>
          <a:off x="1136665" y="3183193"/>
          <a:ext cx="2613464" cy="49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Equation" r:id="rId3" imgW="1218960" imgH="228600" progId="Equation.DSMT4">
                  <p:embed/>
                </p:oleObj>
              </mc:Choice>
              <mc:Fallback>
                <p:oleObj name="Equation" r:id="rId3" imgW="1218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6665" y="3183193"/>
                        <a:ext cx="2613464" cy="49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6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3546"/>
            <a:ext cx="8676000" cy="821119"/>
          </a:xfrm>
        </p:spPr>
        <p:txBody>
          <a:bodyPr>
            <a:normAutofit/>
          </a:bodyPr>
          <a:lstStyle/>
          <a:p>
            <a:r>
              <a:rPr lang="en-US" dirty="0"/>
              <a:t>Future Values and Compound Interest </a:t>
            </a:r>
            <a:r>
              <a:rPr lang="en-US" sz="1000" b="0" dirty="0"/>
              <a:t>7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466492"/>
          </a:xfrm>
        </p:spPr>
        <p:txBody>
          <a:bodyPr>
            <a:normAutofit/>
          </a:bodyPr>
          <a:lstStyle/>
          <a:p>
            <a:r>
              <a:rPr lang="en-US" b="1" u="sng" dirty="0"/>
              <a:t>Example — Future Value.</a:t>
            </a:r>
          </a:p>
          <a:p>
            <a:pPr marL="722313"/>
            <a:r>
              <a:rPr lang="en-US" b="1" dirty="0"/>
              <a:t>What is the future value of $100 if interest is compounded annually at a rate of 6% for five years?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FE15F56-A3BE-43F9-B2F1-8C9D68828B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956299"/>
              </p:ext>
            </p:extLst>
          </p:nvPr>
        </p:nvGraphicFramePr>
        <p:xfrm>
          <a:off x="2386806" y="3375148"/>
          <a:ext cx="26146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Equation" r:id="rId3" imgW="2613829" imgH="489220" progId="Equation.DSMT4">
                  <p:embed/>
                </p:oleObj>
              </mc:Choice>
              <mc:Fallback>
                <p:oleObj name="Equation" r:id="rId3" imgW="2613829" imgH="4892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806" y="3375148"/>
                        <a:ext cx="261461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EB0B7A5-EEEE-4F1A-BA2B-AED9D89B2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51729"/>
              </p:ext>
            </p:extLst>
          </p:nvPr>
        </p:nvGraphicFramePr>
        <p:xfrm>
          <a:off x="2386806" y="4114800"/>
          <a:ext cx="3910297" cy="44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Equation" r:id="rId5" imgW="2006280" imgH="228600" progId="Equation.DSMT4">
                  <p:embed/>
                </p:oleObj>
              </mc:Choice>
              <mc:Fallback>
                <p:oleObj name="Equation" r:id="rId5" imgW="2006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6806" y="4114800"/>
                        <a:ext cx="3910297" cy="445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9213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E7BC6287-1E57-46F8-B46D-CC0ECE7CEE8E}"/>
    </a:ext>
  </a:extLst>
</a:theme>
</file>

<file path=ppt/theme/theme2.xml><?xml version="1.0" encoding="utf-8"?>
<a:theme xmlns:a="http://schemas.openxmlformats.org/drawingml/2006/main" name="MainContentSlideMaster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B9FDA032-B3B1-4FDF-8A44-9303BC60C76A}"/>
    </a:ext>
  </a:extLst>
</a:theme>
</file>

<file path=ppt/theme/theme3.xml><?xml version="1.0" encoding="utf-8"?>
<a:theme xmlns:a="http://schemas.openxmlformats.org/drawingml/2006/main" name="Closing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AD8FA8EE-38E3-45B4-B8A8-91E7376F22D2}"/>
    </a:ext>
  </a:extLst>
</a:theme>
</file>

<file path=ppt/theme/theme4.xml><?xml version="1.0" encoding="utf-8"?>
<a:theme xmlns:a="http://schemas.openxmlformats.org/drawingml/2006/main" name="DividerSlide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59A53402-BF8D-4356-9B02-35501F8B049D}"/>
    </a:ext>
  </a:extLst>
</a:theme>
</file>

<file path=ppt/theme/theme5.xml><?xml version="1.0" encoding="utf-8"?>
<a:theme xmlns:a="http://schemas.openxmlformats.org/drawingml/2006/main" name="ImageDescriptionAppendixSlideMaster">
  <a:themeElements>
    <a:clrScheme name="Custom 20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002D0E3A-676D-4160-97AC-45FBF1A959AE}"/>
    </a:ext>
  </a:extLst>
</a:theme>
</file>

<file path=ppt/theme/theme6.xml><?xml version="1.0" encoding="utf-8"?>
<a:theme xmlns:a="http://schemas.openxmlformats.org/drawingml/2006/main" name="1_ImageDescriptionAppendixSlideMaster">
  <a:themeElements>
    <a:clrScheme name="Custom 20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002D0E3A-676D-4160-97AC-45FBF1A959AE}"/>
    </a:ext>
  </a:extLst>
</a:theme>
</file>

<file path=ppt/theme/theme7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MHHE_Generic Accessible PPT Template_Editorial_v11_2020</Template>
  <TotalTime>5422</TotalTime>
  <Words>3578</Words>
  <Application>Microsoft Office PowerPoint</Application>
  <PresentationFormat>Ekran Gösterisi (4:3)</PresentationFormat>
  <Paragraphs>397</Paragraphs>
  <Slides>65</Slides>
  <Notes>2</Notes>
  <HiddenSlides>9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7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65</vt:i4>
      </vt:variant>
    </vt:vector>
  </HeadingPairs>
  <TitlesOfParts>
    <vt:vector size="78" baseType="lpstr">
      <vt:lpstr>Arial</vt:lpstr>
      <vt:lpstr>ArumSans Bd</vt:lpstr>
      <vt:lpstr>ArumSans Bold</vt:lpstr>
      <vt:lpstr>ArumSans Regular</vt:lpstr>
      <vt:lpstr>Calibri</vt:lpstr>
      <vt:lpstr>Title Slides Master</vt:lpstr>
      <vt:lpstr>MainContentSlideMaster</vt:lpstr>
      <vt:lpstr>ClosingMaster</vt:lpstr>
      <vt:lpstr>DividerSlideMaster</vt:lpstr>
      <vt:lpstr>ImageDescriptionAppendixSlideMaster</vt:lpstr>
      <vt:lpstr>1_ImageDescriptionAppendixSlideMaster</vt:lpstr>
      <vt:lpstr>FIRST, BREAK, LAST slides </vt:lpstr>
      <vt:lpstr>Equation</vt:lpstr>
      <vt:lpstr>Fundamentals of Corporate Finance, 11th Edition</vt:lpstr>
      <vt:lpstr>Topics Covered</vt:lpstr>
      <vt:lpstr>Future Values and Compound Interest 1</vt:lpstr>
      <vt:lpstr>Future Values and Compound Interest 2</vt:lpstr>
      <vt:lpstr>Future Values and Compound Interest 3</vt:lpstr>
      <vt:lpstr>Future Values and Compound Interest 4</vt:lpstr>
      <vt:lpstr>Future Values and Compound Interest 5</vt:lpstr>
      <vt:lpstr>Future Values and Compound Interest 6</vt:lpstr>
      <vt:lpstr>Future Values and Compound Interest 7</vt:lpstr>
      <vt:lpstr>Future Values and Compound Interest 8</vt:lpstr>
      <vt:lpstr>Manhattan Island Sale</vt:lpstr>
      <vt:lpstr>Present Values 1</vt:lpstr>
      <vt:lpstr>Present Values 2</vt:lpstr>
      <vt:lpstr>Present Values 3</vt:lpstr>
      <vt:lpstr>Present Values 4</vt:lpstr>
      <vt:lpstr>Present Values 5</vt:lpstr>
      <vt:lpstr>Present Values 6</vt:lpstr>
      <vt:lpstr>The Statement of Cash Flows</vt:lpstr>
      <vt:lpstr>Time Value of Money (Applications) 1</vt:lpstr>
      <vt:lpstr>Time Value of Money (Applications) 2</vt:lpstr>
      <vt:lpstr>Time Value of Money (Applications) 3</vt:lpstr>
      <vt:lpstr>Future Value of Multiple Cash Flows</vt:lpstr>
      <vt:lpstr>Present Value of Multiple Cash Flows 1</vt:lpstr>
      <vt:lpstr>Present Value of Multiple Cash Flows 2</vt:lpstr>
      <vt:lpstr>Present Value of Multiple Cash Flows 3</vt:lpstr>
      <vt:lpstr>Calculations: Part 1 – Spreadsheets</vt:lpstr>
      <vt:lpstr>Calculations: Part 1 – Financial Calculators 1</vt:lpstr>
      <vt:lpstr>Calculations: Part 1 – Financial Calculators 2</vt:lpstr>
      <vt:lpstr>Calculations: Part 1 – Financial Calculators 3</vt:lpstr>
      <vt:lpstr>Perpetuities and Annuities 1</vt:lpstr>
      <vt:lpstr>Perpetuities and Annuities 2</vt:lpstr>
      <vt:lpstr>Perpetuities and Annuities 3</vt:lpstr>
      <vt:lpstr>Perpetuities and Annuities 4</vt:lpstr>
      <vt:lpstr>Perpetuities and Annuities 5</vt:lpstr>
      <vt:lpstr>Perpetuities and Annuities 6</vt:lpstr>
      <vt:lpstr>Perpetuities and Annuities 7</vt:lpstr>
      <vt:lpstr>Perpetuities and Annuities 8</vt:lpstr>
      <vt:lpstr>Perpetuities and Annuities 9</vt:lpstr>
      <vt:lpstr>Perpetuities and Annuities 10</vt:lpstr>
      <vt:lpstr>Perpetuities and Annuities 11</vt:lpstr>
      <vt:lpstr>Perpetuities and Annuities 12</vt:lpstr>
      <vt:lpstr>Annuities Due 1</vt:lpstr>
      <vt:lpstr>Annuities Due 2</vt:lpstr>
      <vt:lpstr>Calculations: Part 2 – Financial Calculators 1</vt:lpstr>
      <vt:lpstr>Calculations: Part 2 – Financial Calculators 2</vt:lpstr>
      <vt:lpstr>Effective Interest Rates 1</vt:lpstr>
      <vt:lpstr>Effective Interest Rates 2</vt:lpstr>
      <vt:lpstr>Effective Interest Rates 3</vt:lpstr>
      <vt:lpstr>E A R and Financial Calculators</vt:lpstr>
      <vt:lpstr>A P R and Financial Calculators</vt:lpstr>
      <vt:lpstr>Inflation 1</vt:lpstr>
      <vt:lpstr>Inflation 2</vt:lpstr>
      <vt:lpstr>Inflation 3</vt:lpstr>
      <vt:lpstr>Inflation 4</vt:lpstr>
      <vt:lpstr>Inflation 5</vt:lpstr>
      <vt:lpstr>End of Main Content</vt:lpstr>
      <vt:lpstr>Accessibility Content: Text Alternatives for Images</vt:lpstr>
      <vt:lpstr>Future Values and Compound Interest 8  – T Text Alternative</vt:lpstr>
      <vt:lpstr>Present Values 1 – Text Alternative</vt:lpstr>
      <vt:lpstr>Present Values 6 – Text Alternative</vt:lpstr>
      <vt:lpstr>The Statement of Cash Flows – Text Alternative</vt:lpstr>
      <vt:lpstr>Time Value of Money (Applications) 1 – Text Alternative</vt:lpstr>
      <vt:lpstr>Present Value of Multiple Cash Flows 3 – Text Alternative</vt:lpstr>
      <vt:lpstr>Perpetuities and Annuities 8 – Text Alternative</vt:lpstr>
      <vt:lpstr>Inflation 2 – Text Alternative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The Time Value Of Money, 11th Edition</dc:title>
  <dc:creator>ASUS</dc:creator>
  <cp:keywords/>
  <cp:lastModifiedBy>Ayşegül  KURTULGAN</cp:lastModifiedBy>
  <cp:revision>326</cp:revision>
  <dcterms:created xsi:type="dcterms:W3CDTF">2021-07-01T13:49:16Z</dcterms:created>
  <dcterms:modified xsi:type="dcterms:W3CDTF">2022-04-14T19:36:31Z</dcterms:modified>
</cp:coreProperties>
</file>